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Lst>
  <p:notesMasterIdLst>
    <p:notesMasterId r:id="rId75"/>
  </p:notesMasterIdLst>
  <p:handoutMasterIdLst>
    <p:handoutMasterId r:id="rId76"/>
  </p:handoutMasterIdLst>
  <p:sldIdLst>
    <p:sldId id="343" r:id="rId2"/>
    <p:sldId id="274" r:id="rId3"/>
    <p:sldId id="332" r:id="rId4"/>
    <p:sldId id="284" r:id="rId5"/>
    <p:sldId id="286" r:id="rId6"/>
    <p:sldId id="312" r:id="rId7"/>
    <p:sldId id="313" r:id="rId8"/>
    <p:sldId id="314" r:id="rId9"/>
    <p:sldId id="315" r:id="rId10"/>
    <p:sldId id="353" r:id="rId11"/>
    <p:sldId id="304" r:id="rId12"/>
    <p:sldId id="362" r:id="rId13"/>
    <p:sldId id="306" r:id="rId14"/>
    <p:sldId id="289" r:id="rId15"/>
    <p:sldId id="290" r:id="rId16"/>
    <p:sldId id="291" r:id="rId17"/>
    <p:sldId id="292" r:id="rId18"/>
    <p:sldId id="293" r:id="rId19"/>
    <p:sldId id="305" r:id="rId20"/>
    <p:sldId id="294" r:id="rId21"/>
    <p:sldId id="295" r:id="rId22"/>
    <p:sldId id="316" r:id="rId23"/>
    <p:sldId id="322" r:id="rId24"/>
    <p:sldId id="376" r:id="rId25"/>
    <p:sldId id="369" r:id="rId26"/>
    <p:sldId id="323" r:id="rId27"/>
    <p:sldId id="370" r:id="rId28"/>
    <p:sldId id="321" r:id="rId29"/>
    <p:sldId id="317" r:id="rId30"/>
    <p:sldId id="318" r:id="rId31"/>
    <p:sldId id="319" r:id="rId32"/>
    <p:sldId id="320" r:id="rId33"/>
    <p:sldId id="296" r:id="rId34"/>
    <p:sldId id="297" r:id="rId35"/>
    <p:sldId id="324" r:id="rId36"/>
    <p:sldId id="298" r:id="rId37"/>
    <p:sldId id="299" r:id="rId38"/>
    <p:sldId id="310" r:id="rId39"/>
    <p:sldId id="300" r:id="rId40"/>
    <p:sldId id="301" r:id="rId41"/>
    <p:sldId id="335" r:id="rId42"/>
    <p:sldId id="354" r:id="rId43"/>
    <p:sldId id="336" r:id="rId44"/>
    <p:sldId id="337" r:id="rId45"/>
    <p:sldId id="338" r:id="rId46"/>
    <p:sldId id="355" r:id="rId47"/>
    <p:sldId id="356" r:id="rId48"/>
    <p:sldId id="357" r:id="rId49"/>
    <p:sldId id="358" r:id="rId50"/>
    <p:sldId id="359" r:id="rId51"/>
    <p:sldId id="360" r:id="rId52"/>
    <p:sldId id="361" r:id="rId53"/>
    <p:sldId id="346" r:id="rId54"/>
    <p:sldId id="340" r:id="rId55"/>
    <p:sldId id="341" r:id="rId56"/>
    <p:sldId id="342" r:id="rId57"/>
    <p:sldId id="344" r:id="rId58"/>
    <p:sldId id="374" r:id="rId59"/>
    <p:sldId id="302" r:id="rId60"/>
    <p:sldId id="331" r:id="rId61"/>
    <p:sldId id="325" r:id="rId62"/>
    <p:sldId id="363" r:id="rId63"/>
    <p:sldId id="364" r:id="rId64"/>
    <p:sldId id="365" r:id="rId65"/>
    <p:sldId id="366" r:id="rId66"/>
    <p:sldId id="367" r:id="rId67"/>
    <p:sldId id="327" r:id="rId68"/>
    <p:sldId id="368" r:id="rId69"/>
    <p:sldId id="372" r:id="rId70"/>
    <p:sldId id="375" r:id="rId71"/>
    <p:sldId id="378" r:id="rId72"/>
    <p:sldId id="377" r:id="rId73"/>
    <p:sldId id="371" r:id="rId74"/>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Coolahan" initials="JC" lastIdx="17" clrIdx="0"/>
  <p:cmAuthor id="2" name="Jake Borah"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D7F"/>
    <a:srgbClr val="FFDC47"/>
    <a:srgbClr val="FFEDD9"/>
    <a:srgbClr val="FFF4D9"/>
    <a:srgbClr val="00007A"/>
    <a:srgbClr val="000099"/>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0244" autoAdjust="0"/>
  </p:normalViewPr>
  <p:slideViewPr>
    <p:cSldViewPr>
      <p:cViewPr varScale="1">
        <p:scale>
          <a:sx n="93" d="100"/>
          <a:sy n="93" d="100"/>
        </p:scale>
        <p:origin x="234" y="84"/>
      </p:cViewPr>
      <p:guideLst>
        <p:guide orient="horz" pos="2160"/>
        <p:guide pos="2880"/>
        <p:guide pos="3839"/>
      </p:guideLst>
    </p:cSldViewPr>
  </p:slideViewPr>
  <p:outlineViewPr>
    <p:cViewPr>
      <p:scale>
        <a:sx n="33" d="100"/>
        <a:sy n="33" d="100"/>
      </p:scale>
      <p:origin x="0" y="2688"/>
    </p:cViewPr>
    <p:sldLst>
      <p:sld r:id="rId1" collapse="1"/>
      <p:sld r:id="rId2" collapse="1"/>
      <p:sld r:id="rId3" collapse="1"/>
    </p:sldLst>
  </p:outlineViewPr>
  <p:notesTextViewPr>
    <p:cViewPr>
      <p:scale>
        <a:sx n="100" d="100"/>
        <a:sy n="100" d="100"/>
      </p:scale>
      <p:origin x="0" y="0"/>
    </p:cViewPr>
  </p:notesTextViewPr>
  <p:sorterViewPr>
    <p:cViewPr>
      <p:scale>
        <a:sx n="120" d="100"/>
        <a:sy n="120" d="100"/>
      </p:scale>
      <p:origin x="0" y="-23232"/>
    </p:cViewPr>
  </p:sorterViewPr>
  <p:notesViewPr>
    <p:cSldViewPr>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13.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D7C0C-B631-41CB-B853-D80D226527E2}" type="doc">
      <dgm:prSet loTypeId="urn:microsoft.com/office/officeart/2005/8/layout/cycle1" loCatId="cycle" qsTypeId="urn:microsoft.com/office/officeart/2005/8/quickstyle/simple3" qsCatId="simple" csTypeId="urn:microsoft.com/office/officeart/2005/8/colors/colorful1" csCatId="colorful" phldr="1"/>
      <dgm:spPr>
        <a:scene3d>
          <a:camera prst="orthographicFront">
            <a:rot lat="0" lon="10800000" rev="0"/>
          </a:camera>
          <a:lightRig rig="threePt" dir="t"/>
        </a:scene3d>
      </dgm:spPr>
      <dgm:t>
        <a:bodyPr/>
        <a:lstStyle/>
        <a:p>
          <a:endParaRPr lang="en-US"/>
        </a:p>
      </dgm:t>
    </dgm:pt>
    <dgm:pt modelId="{99F0619D-9687-4C99-8E96-BDAB43C75EAF}">
      <dgm:prSet phldrT="[Text]"/>
      <dgm:spPr/>
      <dgm:t>
        <a:bodyPr/>
        <a:lstStyle/>
        <a:p>
          <a:r>
            <a:rPr lang="en-US" dirty="0">
              <a:solidFill>
                <a:schemeClr val="bg1"/>
              </a:solidFill>
            </a:rPr>
            <a:t>0</a:t>
          </a:r>
        </a:p>
      </dgm:t>
    </dgm:pt>
    <dgm:pt modelId="{32FBC0A4-40E7-4849-B684-530BCFE187E4}" type="parTrans" cxnId="{83755AEF-36AF-40A6-863F-DA653B3EDE55}">
      <dgm:prSet/>
      <dgm:spPr/>
      <dgm:t>
        <a:bodyPr/>
        <a:lstStyle/>
        <a:p>
          <a:endParaRPr lang="en-US"/>
        </a:p>
      </dgm:t>
    </dgm:pt>
    <dgm:pt modelId="{7FDFB60C-C066-435E-A40D-5A471F44F0DB}" type="sibTrans" cxnId="{83755AEF-36AF-40A6-863F-DA653B3EDE55}">
      <dgm:prSet/>
      <dgm:spPr>
        <a:solidFill>
          <a:srgbClr val="FFFF00"/>
        </a:solidFill>
      </dgm:spPr>
      <dgm:t>
        <a:bodyPr/>
        <a:lstStyle/>
        <a:p>
          <a:endParaRPr lang="en-US"/>
        </a:p>
      </dgm:t>
    </dgm:pt>
    <dgm:pt modelId="{F1D56643-BB39-4BC6-A7AB-10D469BEAC69}">
      <dgm:prSet phldrT="[Text]"/>
      <dgm:spPr/>
      <dgm:t>
        <a:bodyPr/>
        <a:lstStyle/>
        <a:p>
          <a:r>
            <a:rPr lang="en-US" dirty="0"/>
            <a:t>0</a:t>
          </a:r>
        </a:p>
      </dgm:t>
    </dgm:pt>
    <dgm:pt modelId="{E7DBE02D-704D-4271-B129-2E7D1FC0E3D1}" type="parTrans" cxnId="{6B411F60-E248-4C0E-BA06-F920E36AD979}">
      <dgm:prSet/>
      <dgm:spPr/>
      <dgm:t>
        <a:bodyPr/>
        <a:lstStyle/>
        <a:p>
          <a:endParaRPr lang="en-US"/>
        </a:p>
      </dgm:t>
    </dgm:pt>
    <dgm:pt modelId="{9CFA89C0-94B0-4EA2-A766-55FBC61A6189}" type="sibTrans" cxnId="{6B411F60-E248-4C0E-BA06-F920E36AD979}">
      <dgm:prSet/>
      <dgm:spPr>
        <a:solidFill>
          <a:srgbClr val="FFDC47"/>
        </a:solidFill>
      </dgm:spPr>
      <dgm:t>
        <a:bodyPr/>
        <a:lstStyle/>
        <a:p>
          <a:endParaRPr lang="en-US"/>
        </a:p>
      </dgm:t>
    </dgm:pt>
    <dgm:pt modelId="{A37B4311-F302-4C7B-9573-C430BEC1526D}">
      <dgm:prSet phldrT="[Text]"/>
      <dgm:spPr/>
      <dgm:t>
        <a:bodyPr/>
        <a:lstStyle/>
        <a:p>
          <a:r>
            <a:rPr lang="en-US" dirty="0">
              <a:solidFill>
                <a:schemeClr val="bg1"/>
              </a:solidFill>
            </a:rPr>
            <a:t>0</a:t>
          </a:r>
        </a:p>
      </dgm:t>
    </dgm:pt>
    <dgm:pt modelId="{AF805471-929A-4587-A8FD-7C30020D08EA}" type="parTrans" cxnId="{D5587A93-2378-48AC-A2D4-4D4B5BAA639F}">
      <dgm:prSet/>
      <dgm:spPr/>
      <dgm:t>
        <a:bodyPr/>
        <a:lstStyle/>
        <a:p>
          <a:endParaRPr lang="en-US"/>
        </a:p>
      </dgm:t>
    </dgm:pt>
    <dgm:pt modelId="{D8FF9940-55BE-4DA2-B935-B856443C96B3}" type="sibTrans" cxnId="{D5587A93-2378-48AC-A2D4-4D4B5BAA639F}">
      <dgm:prSet/>
      <dgm:spPr>
        <a:solidFill>
          <a:srgbClr val="00B0F0"/>
        </a:solidFill>
      </dgm:spPr>
      <dgm:t>
        <a:bodyPr/>
        <a:lstStyle/>
        <a:p>
          <a:endParaRPr lang="en-US"/>
        </a:p>
      </dgm:t>
    </dgm:pt>
    <dgm:pt modelId="{97758E3B-9FBF-4318-90C6-77CCC03B7727}">
      <dgm:prSet phldrT="[Text]"/>
      <dgm:spPr/>
      <dgm:t>
        <a:bodyPr/>
        <a:lstStyle/>
        <a:p>
          <a:r>
            <a:rPr lang="en-US" dirty="0">
              <a:solidFill>
                <a:schemeClr val="bg1"/>
              </a:solidFill>
            </a:rPr>
            <a:t>0</a:t>
          </a:r>
        </a:p>
      </dgm:t>
    </dgm:pt>
    <dgm:pt modelId="{EACF286B-81F5-45F1-8854-40FDCA790D08}" type="sibTrans" cxnId="{64B2E882-1C30-4B4F-A77B-021407395ABA}">
      <dgm:prSet/>
      <dgm:spPr>
        <a:solidFill>
          <a:srgbClr val="B0DD7F"/>
        </a:solidFill>
      </dgm:spPr>
      <dgm:t>
        <a:bodyPr/>
        <a:lstStyle/>
        <a:p>
          <a:endParaRPr lang="en-US"/>
        </a:p>
      </dgm:t>
    </dgm:pt>
    <dgm:pt modelId="{289F84EE-5FFB-4E33-B466-9CEB8B25ACEA}" type="parTrans" cxnId="{64B2E882-1C30-4B4F-A77B-021407395ABA}">
      <dgm:prSet/>
      <dgm:spPr/>
      <dgm:t>
        <a:bodyPr/>
        <a:lstStyle/>
        <a:p>
          <a:endParaRPr lang="en-US"/>
        </a:p>
      </dgm:t>
    </dgm:pt>
    <dgm:pt modelId="{FA02B539-72C3-46EA-A1A7-47396EC53FE3}" type="pres">
      <dgm:prSet presAssocID="{FC9D7C0C-B631-41CB-B853-D80D226527E2}" presName="cycle" presStyleCnt="0">
        <dgm:presLayoutVars>
          <dgm:dir/>
          <dgm:resizeHandles val="exact"/>
        </dgm:presLayoutVars>
      </dgm:prSet>
      <dgm:spPr/>
      <dgm:t>
        <a:bodyPr/>
        <a:lstStyle/>
        <a:p>
          <a:endParaRPr lang="en-US"/>
        </a:p>
      </dgm:t>
    </dgm:pt>
    <dgm:pt modelId="{EB8477F0-D618-435B-A7ED-28BF30B02B4D}" type="pres">
      <dgm:prSet presAssocID="{97758E3B-9FBF-4318-90C6-77CCC03B7727}" presName="dummy" presStyleCnt="0"/>
      <dgm:spPr/>
    </dgm:pt>
    <dgm:pt modelId="{48A056F2-11E6-47BD-9F01-B72E38E0E5B2}" type="pres">
      <dgm:prSet presAssocID="{97758E3B-9FBF-4318-90C6-77CCC03B7727}" presName="node" presStyleLbl="revTx" presStyleIdx="0" presStyleCnt="4" custScaleX="20784" custScaleY="21618">
        <dgm:presLayoutVars>
          <dgm:bulletEnabled val="1"/>
        </dgm:presLayoutVars>
      </dgm:prSet>
      <dgm:spPr/>
      <dgm:t>
        <a:bodyPr/>
        <a:lstStyle/>
        <a:p>
          <a:endParaRPr lang="en-US"/>
        </a:p>
      </dgm:t>
    </dgm:pt>
    <dgm:pt modelId="{0FD31957-8FAF-478E-A832-0A2BE5CCEEC8}" type="pres">
      <dgm:prSet presAssocID="{EACF286B-81F5-45F1-8854-40FDCA790D08}" presName="sibTrans" presStyleLbl="node1" presStyleIdx="0" presStyleCnt="4" custScaleX="98734" custScaleY="91235" custLinFactNeighborX="1532" custLinFactNeighborY="-43"/>
      <dgm:spPr/>
      <dgm:t>
        <a:bodyPr/>
        <a:lstStyle/>
        <a:p>
          <a:endParaRPr lang="en-US"/>
        </a:p>
      </dgm:t>
    </dgm:pt>
    <dgm:pt modelId="{94419061-6481-40D4-A05B-41385D4A84D3}" type="pres">
      <dgm:prSet presAssocID="{99F0619D-9687-4C99-8E96-BDAB43C75EAF}" presName="dummy" presStyleCnt="0"/>
      <dgm:spPr/>
    </dgm:pt>
    <dgm:pt modelId="{DD1449E6-9F26-40DC-96F2-5782E937D1AE}" type="pres">
      <dgm:prSet presAssocID="{99F0619D-9687-4C99-8E96-BDAB43C75EAF}" presName="node" presStyleLbl="revTx" presStyleIdx="1" presStyleCnt="4" custFlipVert="1" custFlipHor="1" custScaleX="10183" custScaleY="10183">
        <dgm:presLayoutVars>
          <dgm:bulletEnabled val="1"/>
        </dgm:presLayoutVars>
      </dgm:prSet>
      <dgm:spPr/>
      <dgm:t>
        <a:bodyPr/>
        <a:lstStyle/>
        <a:p>
          <a:endParaRPr lang="en-US"/>
        </a:p>
      </dgm:t>
    </dgm:pt>
    <dgm:pt modelId="{8047021A-A210-42DD-9648-2D6340BFCE4A}" type="pres">
      <dgm:prSet presAssocID="{7FDFB60C-C066-435E-A40D-5A471F44F0DB}" presName="sibTrans" presStyleLbl="node1" presStyleIdx="1" presStyleCnt="4" custLinFactNeighborX="2165" custLinFactNeighborY="2165"/>
      <dgm:spPr/>
      <dgm:t>
        <a:bodyPr/>
        <a:lstStyle/>
        <a:p>
          <a:endParaRPr lang="en-US"/>
        </a:p>
      </dgm:t>
    </dgm:pt>
    <dgm:pt modelId="{33A27B6C-0A4B-439D-B5E5-06C5B89AA711}" type="pres">
      <dgm:prSet presAssocID="{F1D56643-BB39-4BC6-A7AB-10D469BEAC69}" presName="dummy" presStyleCnt="0"/>
      <dgm:spPr/>
    </dgm:pt>
    <dgm:pt modelId="{A016E56D-60CB-4F14-A810-52EFF1BD96EE}" type="pres">
      <dgm:prSet presAssocID="{F1D56643-BB39-4BC6-A7AB-10D469BEAC69}" presName="node" presStyleLbl="revTx" presStyleIdx="2" presStyleCnt="4" custScaleX="11018" custScaleY="10183">
        <dgm:presLayoutVars>
          <dgm:bulletEnabled val="1"/>
        </dgm:presLayoutVars>
      </dgm:prSet>
      <dgm:spPr/>
      <dgm:t>
        <a:bodyPr/>
        <a:lstStyle/>
        <a:p>
          <a:endParaRPr lang="en-US"/>
        </a:p>
      </dgm:t>
    </dgm:pt>
    <dgm:pt modelId="{7962A90B-74A9-4599-AF40-52D8798C4D79}" type="pres">
      <dgm:prSet presAssocID="{9CFA89C0-94B0-4EA2-A766-55FBC61A6189}" presName="sibTrans" presStyleLbl="node1" presStyleIdx="2" presStyleCnt="4" custLinFactNeighborX="3129" custLinFactNeighborY="3129"/>
      <dgm:spPr/>
      <dgm:t>
        <a:bodyPr/>
        <a:lstStyle/>
        <a:p>
          <a:endParaRPr lang="en-US"/>
        </a:p>
      </dgm:t>
    </dgm:pt>
    <dgm:pt modelId="{1A347E54-4035-489F-BFA2-792C2DAD7EC8}" type="pres">
      <dgm:prSet presAssocID="{A37B4311-F302-4C7B-9573-C430BEC1526D}" presName="dummy" presStyleCnt="0"/>
      <dgm:spPr/>
    </dgm:pt>
    <dgm:pt modelId="{64955D5B-3691-47EF-851A-583EDF571A6F}" type="pres">
      <dgm:prSet presAssocID="{A37B4311-F302-4C7B-9573-C430BEC1526D}" presName="node" presStyleLbl="revTx" presStyleIdx="3" presStyleCnt="4" custScaleX="11018" custScaleY="11018">
        <dgm:presLayoutVars>
          <dgm:bulletEnabled val="1"/>
        </dgm:presLayoutVars>
      </dgm:prSet>
      <dgm:spPr/>
      <dgm:t>
        <a:bodyPr/>
        <a:lstStyle/>
        <a:p>
          <a:endParaRPr lang="en-US"/>
        </a:p>
      </dgm:t>
    </dgm:pt>
    <dgm:pt modelId="{1AD60A84-7F8D-4DE1-A00E-F74A0E8C4D94}" type="pres">
      <dgm:prSet presAssocID="{D8FF9940-55BE-4DA2-B935-B856443C96B3}" presName="sibTrans" presStyleLbl="node1" presStyleIdx="3" presStyleCnt="4" custAng="0" custLinFactNeighborX="1254" custLinFactNeighborY="5003"/>
      <dgm:spPr/>
      <dgm:t>
        <a:bodyPr/>
        <a:lstStyle/>
        <a:p>
          <a:endParaRPr lang="en-US"/>
        </a:p>
      </dgm:t>
    </dgm:pt>
  </dgm:ptLst>
  <dgm:cxnLst>
    <dgm:cxn modelId="{9FE69FCA-A8C2-4359-B031-281EB8F6E0D9}" type="presOf" srcId="{EACF286B-81F5-45F1-8854-40FDCA790D08}" destId="{0FD31957-8FAF-478E-A832-0A2BE5CCEEC8}" srcOrd="0" destOrd="0" presId="urn:microsoft.com/office/officeart/2005/8/layout/cycle1"/>
    <dgm:cxn modelId="{BC2978D1-E3C7-43B3-94D4-46705D520CBB}" type="presOf" srcId="{9CFA89C0-94B0-4EA2-A766-55FBC61A6189}" destId="{7962A90B-74A9-4599-AF40-52D8798C4D79}" srcOrd="0" destOrd="0" presId="urn:microsoft.com/office/officeart/2005/8/layout/cycle1"/>
    <dgm:cxn modelId="{64B2E882-1C30-4B4F-A77B-021407395ABA}" srcId="{FC9D7C0C-B631-41CB-B853-D80D226527E2}" destId="{97758E3B-9FBF-4318-90C6-77CCC03B7727}" srcOrd="0" destOrd="0" parTransId="{289F84EE-5FFB-4E33-B466-9CEB8B25ACEA}" sibTransId="{EACF286B-81F5-45F1-8854-40FDCA790D08}"/>
    <dgm:cxn modelId="{D5587A93-2378-48AC-A2D4-4D4B5BAA639F}" srcId="{FC9D7C0C-B631-41CB-B853-D80D226527E2}" destId="{A37B4311-F302-4C7B-9573-C430BEC1526D}" srcOrd="3" destOrd="0" parTransId="{AF805471-929A-4587-A8FD-7C30020D08EA}" sibTransId="{D8FF9940-55BE-4DA2-B935-B856443C96B3}"/>
    <dgm:cxn modelId="{1A95377F-A5E7-4DC5-9DE4-36A9EA20AF6F}" type="presOf" srcId="{99F0619D-9687-4C99-8E96-BDAB43C75EAF}" destId="{DD1449E6-9F26-40DC-96F2-5782E937D1AE}" srcOrd="0" destOrd="0" presId="urn:microsoft.com/office/officeart/2005/8/layout/cycle1"/>
    <dgm:cxn modelId="{5E06AEEC-6C63-4796-8734-29CD8E47FD76}" type="presOf" srcId="{F1D56643-BB39-4BC6-A7AB-10D469BEAC69}" destId="{A016E56D-60CB-4F14-A810-52EFF1BD96EE}" srcOrd="0" destOrd="0" presId="urn:microsoft.com/office/officeart/2005/8/layout/cycle1"/>
    <dgm:cxn modelId="{3E8F1676-B81F-41D0-BEB1-7780CBCDF27B}" type="presOf" srcId="{FC9D7C0C-B631-41CB-B853-D80D226527E2}" destId="{FA02B539-72C3-46EA-A1A7-47396EC53FE3}" srcOrd="0" destOrd="0" presId="urn:microsoft.com/office/officeart/2005/8/layout/cycle1"/>
    <dgm:cxn modelId="{7FA79BFC-5585-469B-88EC-A05F28DB15D5}" type="presOf" srcId="{A37B4311-F302-4C7B-9573-C430BEC1526D}" destId="{64955D5B-3691-47EF-851A-583EDF571A6F}" srcOrd="0" destOrd="0" presId="urn:microsoft.com/office/officeart/2005/8/layout/cycle1"/>
    <dgm:cxn modelId="{F8674FD7-9407-484F-AD7A-512BEEC9DECF}" type="presOf" srcId="{97758E3B-9FBF-4318-90C6-77CCC03B7727}" destId="{48A056F2-11E6-47BD-9F01-B72E38E0E5B2}" srcOrd="0" destOrd="0" presId="urn:microsoft.com/office/officeart/2005/8/layout/cycle1"/>
    <dgm:cxn modelId="{A366AF4B-C488-46B8-8278-2AFC1DA8BB63}" type="presOf" srcId="{D8FF9940-55BE-4DA2-B935-B856443C96B3}" destId="{1AD60A84-7F8D-4DE1-A00E-F74A0E8C4D94}" srcOrd="0" destOrd="0" presId="urn:microsoft.com/office/officeart/2005/8/layout/cycle1"/>
    <dgm:cxn modelId="{11EEBA6D-026B-40A6-89C3-93778A649716}" type="presOf" srcId="{7FDFB60C-C066-435E-A40D-5A471F44F0DB}" destId="{8047021A-A210-42DD-9648-2D6340BFCE4A}" srcOrd="0" destOrd="0" presId="urn:microsoft.com/office/officeart/2005/8/layout/cycle1"/>
    <dgm:cxn modelId="{83755AEF-36AF-40A6-863F-DA653B3EDE55}" srcId="{FC9D7C0C-B631-41CB-B853-D80D226527E2}" destId="{99F0619D-9687-4C99-8E96-BDAB43C75EAF}" srcOrd="1" destOrd="0" parTransId="{32FBC0A4-40E7-4849-B684-530BCFE187E4}" sibTransId="{7FDFB60C-C066-435E-A40D-5A471F44F0DB}"/>
    <dgm:cxn modelId="{6B411F60-E248-4C0E-BA06-F920E36AD979}" srcId="{FC9D7C0C-B631-41CB-B853-D80D226527E2}" destId="{F1D56643-BB39-4BC6-A7AB-10D469BEAC69}" srcOrd="2" destOrd="0" parTransId="{E7DBE02D-704D-4271-B129-2E7D1FC0E3D1}" sibTransId="{9CFA89C0-94B0-4EA2-A766-55FBC61A6189}"/>
    <dgm:cxn modelId="{4193681D-0D13-4EFC-9B30-232542BA57F5}" type="presParOf" srcId="{FA02B539-72C3-46EA-A1A7-47396EC53FE3}" destId="{EB8477F0-D618-435B-A7ED-28BF30B02B4D}" srcOrd="0" destOrd="0" presId="urn:microsoft.com/office/officeart/2005/8/layout/cycle1"/>
    <dgm:cxn modelId="{C0410332-88D3-44E8-B44A-42ECEEA34F3B}" type="presParOf" srcId="{FA02B539-72C3-46EA-A1A7-47396EC53FE3}" destId="{48A056F2-11E6-47BD-9F01-B72E38E0E5B2}" srcOrd="1" destOrd="0" presId="urn:microsoft.com/office/officeart/2005/8/layout/cycle1"/>
    <dgm:cxn modelId="{2942E126-5434-41AC-BF8D-5BB5E6F7A11E}" type="presParOf" srcId="{FA02B539-72C3-46EA-A1A7-47396EC53FE3}" destId="{0FD31957-8FAF-478E-A832-0A2BE5CCEEC8}" srcOrd="2" destOrd="0" presId="urn:microsoft.com/office/officeart/2005/8/layout/cycle1"/>
    <dgm:cxn modelId="{F14A1954-AED9-41CA-BB9A-850F08BE4231}" type="presParOf" srcId="{FA02B539-72C3-46EA-A1A7-47396EC53FE3}" destId="{94419061-6481-40D4-A05B-41385D4A84D3}" srcOrd="3" destOrd="0" presId="urn:microsoft.com/office/officeart/2005/8/layout/cycle1"/>
    <dgm:cxn modelId="{278D0EB5-962D-404C-B905-1BC4265D6128}" type="presParOf" srcId="{FA02B539-72C3-46EA-A1A7-47396EC53FE3}" destId="{DD1449E6-9F26-40DC-96F2-5782E937D1AE}" srcOrd="4" destOrd="0" presId="urn:microsoft.com/office/officeart/2005/8/layout/cycle1"/>
    <dgm:cxn modelId="{990B01D9-6052-457D-A35E-EE18CDCB461C}" type="presParOf" srcId="{FA02B539-72C3-46EA-A1A7-47396EC53FE3}" destId="{8047021A-A210-42DD-9648-2D6340BFCE4A}" srcOrd="5" destOrd="0" presId="urn:microsoft.com/office/officeart/2005/8/layout/cycle1"/>
    <dgm:cxn modelId="{CD8151F1-F669-4CCB-A3AC-5D9B609F6FEE}" type="presParOf" srcId="{FA02B539-72C3-46EA-A1A7-47396EC53FE3}" destId="{33A27B6C-0A4B-439D-B5E5-06C5B89AA711}" srcOrd="6" destOrd="0" presId="urn:microsoft.com/office/officeart/2005/8/layout/cycle1"/>
    <dgm:cxn modelId="{C9F9C50C-3CAB-48B7-A7AB-41415F768CA2}" type="presParOf" srcId="{FA02B539-72C3-46EA-A1A7-47396EC53FE3}" destId="{A016E56D-60CB-4F14-A810-52EFF1BD96EE}" srcOrd="7" destOrd="0" presId="urn:microsoft.com/office/officeart/2005/8/layout/cycle1"/>
    <dgm:cxn modelId="{55B2C09B-C816-4AA2-A025-1D9CA9F0C583}" type="presParOf" srcId="{FA02B539-72C3-46EA-A1A7-47396EC53FE3}" destId="{7962A90B-74A9-4599-AF40-52D8798C4D79}" srcOrd="8" destOrd="0" presId="urn:microsoft.com/office/officeart/2005/8/layout/cycle1"/>
    <dgm:cxn modelId="{E8D59CA6-1E3B-4816-B0F8-CA81627F4040}" type="presParOf" srcId="{FA02B539-72C3-46EA-A1A7-47396EC53FE3}" destId="{1A347E54-4035-489F-BFA2-792C2DAD7EC8}" srcOrd="9" destOrd="0" presId="urn:microsoft.com/office/officeart/2005/8/layout/cycle1"/>
    <dgm:cxn modelId="{697B71EF-D983-49E5-A482-1A2EC91F345A}" type="presParOf" srcId="{FA02B539-72C3-46EA-A1A7-47396EC53FE3}" destId="{64955D5B-3691-47EF-851A-583EDF571A6F}" srcOrd="10" destOrd="0" presId="urn:microsoft.com/office/officeart/2005/8/layout/cycle1"/>
    <dgm:cxn modelId="{2694F52D-5125-4F49-BF52-7E170312C2BE}" type="presParOf" srcId="{FA02B539-72C3-46EA-A1A7-47396EC53FE3}" destId="{1AD60A84-7F8D-4DE1-A00E-F74A0E8C4D94}"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056F2-11E6-47BD-9F01-B72E38E0E5B2}">
      <dsp:nvSpPr>
        <dsp:cNvPr id="0" name=""/>
        <dsp:cNvSpPr/>
      </dsp:nvSpPr>
      <dsp:spPr>
        <a:xfrm>
          <a:off x="1835505" y="223167"/>
          <a:ext cx="101995" cy="106088"/>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bg1"/>
              </a:solidFill>
            </a:rPr>
            <a:t>0</a:t>
          </a:r>
        </a:p>
      </dsp:txBody>
      <dsp:txXfrm>
        <a:off x="1835505" y="223167"/>
        <a:ext cx="101995" cy="106088"/>
      </dsp:txXfrm>
    </dsp:sp>
    <dsp:sp modelId="{0FD31957-8FAF-478E-A832-0A2BE5CCEEC8}">
      <dsp:nvSpPr>
        <dsp:cNvPr id="0" name=""/>
        <dsp:cNvSpPr/>
      </dsp:nvSpPr>
      <dsp:spPr>
        <a:xfrm>
          <a:off x="805786" y="59952"/>
          <a:ext cx="1369645" cy="1265618"/>
        </a:xfrm>
        <a:prstGeom prst="circularArrow">
          <a:avLst>
            <a:gd name="adj1" fmla="val 6898"/>
            <a:gd name="adj2" fmla="val 465059"/>
            <a:gd name="adj3" fmla="val 2034742"/>
            <a:gd name="adj4" fmla="val 19313322"/>
            <a:gd name="adj5" fmla="val 8048"/>
          </a:avLst>
        </a:prstGeom>
        <a:solidFill>
          <a:srgbClr val="B0DD7F"/>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1449E6-9F26-40DC-96F2-5782E937D1AE}">
      <dsp:nvSpPr>
        <dsp:cNvPr id="0" name=""/>
        <dsp:cNvSpPr/>
      </dsp:nvSpPr>
      <dsp:spPr>
        <a:xfrm flipH="1" flipV="1">
          <a:off x="1861517" y="1085518"/>
          <a:ext cx="49972"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bg1"/>
              </a:solidFill>
            </a:rPr>
            <a:t>0</a:t>
          </a:r>
        </a:p>
      </dsp:txBody>
      <dsp:txXfrm rot="10800000">
        <a:off x="1861517" y="1085518"/>
        <a:ext cx="49972" cy="49972"/>
      </dsp:txXfrm>
    </dsp:sp>
    <dsp:sp modelId="{8047021A-A210-42DD-9648-2D6340BFCE4A}">
      <dsp:nvSpPr>
        <dsp:cNvPr id="0" name=""/>
        <dsp:cNvSpPr/>
      </dsp:nvSpPr>
      <dsp:spPr>
        <a:xfrm>
          <a:off x="805786" y="29787"/>
          <a:ext cx="1387207" cy="1387207"/>
        </a:xfrm>
        <a:prstGeom prst="circularArrow">
          <a:avLst>
            <a:gd name="adj1" fmla="val 6898"/>
            <a:gd name="adj2" fmla="val 465059"/>
            <a:gd name="adj3" fmla="val 7422319"/>
            <a:gd name="adj4" fmla="val 2900199"/>
            <a:gd name="adj5" fmla="val 8048"/>
          </a:avLst>
        </a:prstGeom>
        <a:solidFill>
          <a:srgbClr val="FFFF0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16E56D-60CB-4F14-A810-52EFF1BD96EE}">
      <dsp:nvSpPr>
        <dsp:cNvPr id="0" name=""/>
        <dsp:cNvSpPr/>
      </dsp:nvSpPr>
      <dsp:spPr>
        <a:xfrm>
          <a:off x="1025175" y="1085518"/>
          <a:ext cx="54069" cy="49972"/>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t>0</a:t>
          </a:r>
        </a:p>
      </dsp:txBody>
      <dsp:txXfrm>
        <a:off x="1025175" y="1085518"/>
        <a:ext cx="54069" cy="49972"/>
      </dsp:txXfrm>
    </dsp:sp>
    <dsp:sp modelId="{7962A90B-74A9-4599-AF40-52D8798C4D79}">
      <dsp:nvSpPr>
        <dsp:cNvPr id="0" name=""/>
        <dsp:cNvSpPr/>
      </dsp:nvSpPr>
      <dsp:spPr>
        <a:xfrm>
          <a:off x="819159" y="43160"/>
          <a:ext cx="1387207" cy="1387207"/>
        </a:xfrm>
        <a:prstGeom prst="circularArrow">
          <a:avLst>
            <a:gd name="adj1" fmla="val 6898"/>
            <a:gd name="adj2" fmla="val 465059"/>
            <a:gd name="adj3" fmla="val 12818793"/>
            <a:gd name="adj4" fmla="val 8300199"/>
            <a:gd name="adj5" fmla="val 8048"/>
          </a:avLst>
        </a:prstGeom>
        <a:solidFill>
          <a:srgbClr val="FFDC47"/>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955D5B-3691-47EF-851A-583EDF571A6F}">
      <dsp:nvSpPr>
        <dsp:cNvPr id="0" name=""/>
        <dsp:cNvSpPr/>
      </dsp:nvSpPr>
      <dsp:spPr>
        <a:xfrm>
          <a:off x="1025175" y="249176"/>
          <a:ext cx="54069" cy="54069"/>
        </a:xfrm>
        <a:prstGeom prst="rect">
          <a:avLst/>
        </a:prstGeom>
        <a:noFill/>
        <a:ln>
          <a:noFill/>
        </a:ln>
        <a:effectLst/>
        <a:scene3d>
          <a:camera prst="orthographicFront">
            <a:rot lat="0" lon="10800000" rev="0"/>
          </a:camera>
          <a:lightRig rig="threePt" dir="t"/>
        </a:scene3d>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a:solidFill>
                <a:schemeClr val="bg1"/>
              </a:solidFill>
            </a:rPr>
            <a:t>0</a:t>
          </a:r>
        </a:p>
      </dsp:txBody>
      <dsp:txXfrm>
        <a:off x="1025175" y="249176"/>
        <a:ext cx="54069" cy="54069"/>
      </dsp:txXfrm>
    </dsp:sp>
    <dsp:sp modelId="{1AD60A84-7F8D-4DE1-A00E-F74A0E8C4D94}">
      <dsp:nvSpPr>
        <dsp:cNvPr id="0" name=""/>
        <dsp:cNvSpPr/>
      </dsp:nvSpPr>
      <dsp:spPr>
        <a:xfrm>
          <a:off x="793148" y="69156"/>
          <a:ext cx="1387207" cy="1387207"/>
        </a:xfrm>
        <a:prstGeom prst="circularArrow">
          <a:avLst>
            <a:gd name="adj1" fmla="val 6898"/>
            <a:gd name="adj2" fmla="val 465059"/>
            <a:gd name="adj3" fmla="val 18036802"/>
            <a:gd name="adj4" fmla="val 13716148"/>
            <a:gd name="adj5" fmla="val 8048"/>
          </a:avLst>
        </a:prstGeom>
        <a:solidFill>
          <a:srgbClr val="00B0F0"/>
        </a:solidFill>
        <a:ln>
          <a:noFill/>
        </a:ln>
        <a:effectLst>
          <a:outerShdw blurRad="40000" dist="20000" dir="5400000" rotWithShape="0">
            <a:srgbClr val="000000">
              <a:alpha val="38000"/>
            </a:srgbClr>
          </a:outerShdw>
        </a:effectLst>
        <a:scene3d>
          <a:camera prst="orthographicFront">
            <a:rot lat="0" lon="10800000" rev="0"/>
          </a:camera>
          <a:lightRig rig="threeP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091891E-F050-4F4F-BA71-4E3E94BFFAB8}" type="datetimeFigureOut">
              <a:rPr lang="en-US"/>
              <a:pPr>
                <a:defRPr/>
              </a:pPr>
              <a:t>10/6/2020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DAF983-046B-42F0-ADDE-414972E24241}" type="slidenum">
              <a:rPr lang="en-US" altLang="en-US"/>
              <a:pPr>
                <a:defRPr/>
              </a:pPr>
              <a:t>‹#›</a:t>
            </a:fld>
            <a:endParaRPr lang="en-US" altLang="en-US" dirty="0"/>
          </a:p>
        </p:txBody>
      </p:sp>
    </p:spTree>
    <p:extLst>
      <p:ext uri="{BB962C8B-B14F-4D97-AF65-F5344CB8AC3E}">
        <p14:creationId xmlns:p14="http://schemas.microsoft.com/office/powerpoint/2010/main" val="3136332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D5D0A5CF-3FF6-416A-9010-8137B342D6BD}" type="datetimeFigureOut">
              <a:rPr lang="en-US"/>
              <a:pPr>
                <a:defRPr/>
              </a:pPr>
              <a:t>10/6/2020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88539E-697C-40D8-9D65-5CBA97396698}" type="slidenum">
              <a:rPr lang="en-US" altLang="en-US"/>
              <a:pPr>
                <a:defRPr/>
              </a:pPr>
              <a:t>‹#›</a:t>
            </a:fld>
            <a:endParaRPr lang="en-US" altLang="en-US" dirty="0"/>
          </a:p>
        </p:txBody>
      </p:sp>
    </p:spTree>
    <p:extLst>
      <p:ext uri="{BB962C8B-B14F-4D97-AF65-F5344CB8AC3E}">
        <p14:creationId xmlns:p14="http://schemas.microsoft.com/office/powerpoint/2010/main" val="189825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0F2502-9FA7-4035-845B-C29544528932}"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9219"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5325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10</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Each Group has a DIFFERENT PERSPECTIVE</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1527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15" tIns="45007" rIns="90015" bIns="45007" numCol="1" anchor="t" anchorCtr="0" compatLnSpc="1">
            <a:prstTxWarp prst="textNoShape">
              <a:avLst/>
            </a:prstTxWarp>
          </a:bodyPr>
          <a:lstStyle/>
          <a:p>
            <a:r>
              <a:rPr lang="en-US" altLang="en-US" dirty="0">
                <a:ea typeface="ＭＳ Ｐゴシック" panose="020B0600070205080204" pitchFamily="34" charset="-128"/>
              </a:rPr>
              <a:t> </a:t>
            </a:r>
          </a:p>
        </p:txBody>
      </p:sp>
      <p:sp>
        <p:nvSpPr>
          <p:cNvPr id="4" name="Rectangle 2">
            <a:extLst>
              <a:ext uri="{FF2B5EF4-FFF2-40B4-BE49-F238E27FC236}">
                <a16:creationId xmlns:a16="http://schemas.microsoft.com/office/drawing/2014/main" id="{5B433027-A0C9-45CB-ACCF-2A6A3D4F902D}"/>
              </a:ext>
            </a:extLst>
          </p:cNvPr>
          <p:cNvSpPr txBox="1">
            <a:spLocks noChangeArrowheads="1"/>
          </p:cNvSpPr>
          <p:nvPr/>
        </p:nvSpPr>
        <p:spPr bwMode="auto">
          <a:xfrm>
            <a:off x="839788" y="4419600"/>
            <a:ext cx="5103812" cy="4265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01" tIns="51147" rIns="97501" bIns="5114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1000125">
              <a:spcBef>
                <a:spcPct val="0"/>
              </a:spcBef>
            </a:pPr>
            <a:r>
              <a:rPr lang="en-US" altLang="en-US" b="1" dirty="0">
                <a:ea typeface="ＭＳ Ｐゴシック" panose="020B0600070205080204" pitchFamily="34" charset="-128"/>
              </a:rPr>
              <a:t>SIMULATION USERS FREQUENTLY HAVE MULTIPLE PERSPECTIVES AS WELL</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351276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xfrm>
            <a:off x="-523875" y="152400"/>
            <a:ext cx="7651750" cy="4305300"/>
          </a:xfrm>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rPr>
              <a:t>Contributor:  M. L. Loper.  </a:t>
            </a:r>
          </a:p>
        </p:txBody>
      </p:sp>
      <p:sp>
        <p:nvSpPr>
          <p:cNvPr id="45059" name="Slide Number Placeholder 3"/>
          <p:cNvSpPr>
            <a:spLocks noGrp="1"/>
          </p:cNvSpPr>
          <p:nvPr>
            <p:ph type="sldNum" sz="quarter" idx="5"/>
          </p:nvPr>
        </p:nvSpPr>
        <p:spPr bwMode="auto">
          <a:noFill/>
          <a:ln>
            <a:miter lim="800000"/>
            <a:headEnd/>
            <a:tailEnd/>
          </a:ln>
        </p:spPr>
        <p:txBody>
          <a:bodyPr/>
          <a:lstStyle/>
          <a:p>
            <a:fld id="{1E52EC58-4231-40F2-A2D1-901AAE0060DF}"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84542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B308AC-6058-4019-8718-D0E423C83859}" type="slidenum">
              <a:rPr lang="en-US" altLang="en-US" smtClean="0">
                <a:latin typeface="Arial" panose="020B0604020202020204" pitchFamily="34" charset="0"/>
              </a:rPr>
              <a:pPr>
                <a:spcBef>
                  <a:spcPct val="0"/>
                </a:spcBef>
              </a:pPr>
              <a:t>14</a:t>
            </a:fld>
            <a:endParaRPr lang="en-US" altLang="en-US" dirty="0">
              <a:latin typeface="Arial" panose="020B0604020202020204" pitchFamily="34" charset="0"/>
            </a:endParaRPr>
          </a:p>
        </p:txBody>
      </p:sp>
      <p:sp>
        <p:nvSpPr>
          <p:cNvPr id="296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Dr. Bernard Zeigler presented this diagram in his book </a:t>
            </a:r>
            <a:r>
              <a:rPr lang="en-US" altLang="en-US" b="1" i="1" dirty="0">
                <a:ea typeface="ＭＳ Ｐゴシック" panose="020B0600070205080204" pitchFamily="34" charset="-128"/>
              </a:rPr>
              <a:t>Theory of Modeling and Simulation</a:t>
            </a:r>
          </a:p>
          <a:p>
            <a:pPr defTabSz="1020763">
              <a:spcBef>
                <a:spcPct val="0"/>
              </a:spcBef>
            </a:pPr>
            <a:r>
              <a:rPr lang="en-US" altLang="en-US" b="1" i="1" dirty="0">
                <a:ea typeface="ＭＳ Ｐゴシック" panose="020B0600070205080204" pitchFamily="34" charset="-128"/>
              </a:rPr>
              <a:t>  </a:t>
            </a:r>
          </a:p>
          <a:p>
            <a:pPr defTabSz="1020763">
              <a:spcBef>
                <a:spcPct val="0"/>
              </a:spcBef>
            </a:pPr>
            <a:r>
              <a:rPr lang="en-US" altLang="en-US" b="1" dirty="0">
                <a:ea typeface="ＭＳ Ｐゴシック" panose="020B0600070205080204" pitchFamily="34" charset="-128"/>
              </a:rPr>
              <a:t>In his view there are 3 fundamental elements in a simulation development process.  This figure shows them and how they are related</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model when we extract from the real world the key factors we think influence the problem we are attempting to study or the process we are trying to imitate</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We simulate when we transform our model into computer code and observe the changes in our model over time</a:t>
            </a:r>
            <a:endParaRPr lang="en-US" altLang="en-US" b="1" i="1" dirty="0">
              <a:ea typeface="ＭＳ Ｐゴシック" panose="020B0600070205080204" pitchFamily="34" charset="-128"/>
            </a:endParaRPr>
          </a:p>
        </p:txBody>
      </p:sp>
      <p:sp>
        <p:nvSpPr>
          <p:cNvPr id="297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0704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D5115D9-34B7-4FB5-B264-A16600A61529}" type="slidenum">
              <a:rPr lang="en-US" altLang="en-US" smtClean="0">
                <a:latin typeface="Arial" panose="020B0604020202020204" pitchFamily="34" charset="0"/>
              </a:rPr>
              <a:pPr>
                <a:spcBef>
                  <a:spcPct val="0"/>
                </a:spcBef>
              </a:pPr>
              <a:t>15</a:t>
            </a:fld>
            <a:endParaRPr lang="en-US" altLang="en-US" dirty="0">
              <a:latin typeface="Arial" panose="020B0604020202020204" pitchFamily="34" charset="0"/>
            </a:endParaRPr>
          </a:p>
        </p:txBody>
      </p:sp>
      <p:sp>
        <p:nvSpPr>
          <p:cNvPr id="317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17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99993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999EDC-C4CA-4FCB-8C9B-CE5DC3C16773}" type="slidenum">
              <a:rPr lang="en-US" altLang="en-US" smtClean="0">
                <a:latin typeface="Arial" panose="020B0604020202020204" pitchFamily="34" charset="0"/>
              </a:rPr>
              <a:pPr>
                <a:spcBef>
                  <a:spcPct val="0"/>
                </a:spcBef>
              </a:pPr>
              <a:t>16</a:t>
            </a:fld>
            <a:endParaRPr lang="en-US" altLang="en-US" dirty="0">
              <a:latin typeface="Arial" panose="020B0604020202020204" pitchFamily="34" charset="0"/>
            </a:endParaRPr>
          </a:p>
        </p:txBody>
      </p:sp>
      <p:sp>
        <p:nvSpPr>
          <p:cNvPr id="3379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379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0503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9932DB-A83A-4ABB-9D36-DFE5EA198567}" type="slidenum">
              <a:rPr lang="en-US" altLang="en-US" smtClean="0">
                <a:latin typeface="Arial" panose="020B0604020202020204" pitchFamily="34" charset="0"/>
              </a:rPr>
              <a:pPr>
                <a:spcBef>
                  <a:spcPct val="0"/>
                </a:spcBef>
              </a:pPr>
              <a:t>17</a:t>
            </a:fld>
            <a:endParaRPr lang="en-US" altLang="en-US" dirty="0">
              <a:latin typeface="Arial" panose="020B0604020202020204" pitchFamily="34" charset="0"/>
            </a:endParaRPr>
          </a:p>
        </p:txBody>
      </p:sp>
      <p:sp>
        <p:nvSpPr>
          <p:cNvPr id="358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58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791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304DCA-6452-4936-9BFB-5347F4C0BF3F}" type="slidenum">
              <a:rPr lang="en-US" altLang="en-US" smtClean="0">
                <a:latin typeface="Arial" panose="020B0604020202020204" pitchFamily="34" charset="0"/>
              </a:rPr>
              <a:pPr>
                <a:spcBef>
                  <a:spcPct val="0"/>
                </a:spcBef>
              </a:pPr>
              <a:t>18</a:t>
            </a:fld>
            <a:endParaRPr lang="en-US" altLang="en-US" dirty="0">
              <a:latin typeface="Arial" panose="020B0604020202020204" pitchFamily="34" charset="0"/>
            </a:endParaRPr>
          </a:p>
        </p:txBody>
      </p:sp>
      <p:sp>
        <p:nvSpPr>
          <p:cNvPr id="378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378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00443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C8A497-5684-475B-8686-3460C17383E8}" type="slidenum">
              <a:rPr lang="en-US" altLang="en-US" smtClean="0">
                <a:latin typeface="Arial" panose="020B0604020202020204" pitchFamily="34" charset="0"/>
              </a:rPr>
              <a:pPr>
                <a:spcBef>
                  <a:spcPct val="0"/>
                </a:spcBef>
              </a:pPr>
              <a:t>19</a:t>
            </a:fld>
            <a:endParaRPr lang="en-US" altLang="en-US" dirty="0">
              <a:latin typeface="Arial" panose="020B0604020202020204" pitchFamily="34" charset="0"/>
            </a:endParaRPr>
          </a:p>
        </p:txBody>
      </p:sp>
      <p:sp>
        <p:nvSpPr>
          <p:cNvPr id="39939" name="Rectangle 2"/>
          <p:cNvSpPr>
            <a:spLocks noGrp="1" noChangeArrowheads="1"/>
          </p:cNvSpPr>
          <p:nvPr>
            <p:ph type="body" idx="1"/>
          </p:nvPr>
        </p:nvSpPr>
        <p:spPr bwMode="auto">
          <a:xfrm>
            <a:off x="838200" y="4419600"/>
            <a:ext cx="5105400"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4" tIns="51149" rIns="97504" bIns="51149" numCol="1" anchor="t" anchorCtr="0" compatLnSpc="1">
            <a:prstTxWarp prst="textNoShape">
              <a:avLst/>
            </a:prstTxWarp>
          </a:bodyPr>
          <a:lstStyle/>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i="1" dirty="0">
              <a:ea typeface="ＭＳ Ｐゴシック" panose="020B0600070205080204" pitchFamily="34" charset="-128"/>
            </a:endParaRPr>
          </a:p>
        </p:txBody>
      </p:sp>
      <p:sp>
        <p:nvSpPr>
          <p:cNvPr id="39940" name="Rectangle 3"/>
          <p:cNvSpPr>
            <a:spLocks noGrp="1" noRot="1" noChangeAspect="1" noChangeArrowheads="1" noTextEdit="1"/>
          </p:cNvSpPr>
          <p:nvPr>
            <p:ph type="sldImg"/>
          </p:nvPr>
        </p:nvSpPr>
        <p:spPr bwMode="auto">
          <a:xfrm>
            <a:off x="395288" y="690563"/>
            <a:ext cx="6070600"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9660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a:t>
            </a:fld>
            <a:endParaRPr lang="en-US" altLang="en-US" dirty="0"/>
          </a:p>
        </p:txBody>
      </p:sp>
    </p:spTree>
    <p:extLst>
      <p:ext uri="{BB962C8B-B14F-4D97-AF65-F5344CB8AC3E}">
        <p14:creationId xmlns:p14="http://schemas.microsoft.com/office/powerpoint/2010/main" val="33425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51B970-0CA3-4510-A4EC-BD99B60A6154}" type="slidenum">
              <a:rPr lang="en-US" altLang="en-US" smtClean="0">
                <a:latin typeface="Arial" panose="020B0604020202020204" pitchFamily="34" charset="0"/>
              </a:rPr>
              <a:pPr>
                <a:spcBef>
                  <a:spcPct val="0"/>
                </a:spcBef>
              </a:pPr>
              <a:t>20</a:t>
            </a:fld>
            <a:endParaRPr lang="en-US" altLang="en-US" dirty="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9210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9D5922-38EA-483B-88B3-84F70D05ECAD}" type="slidenum">
              <a:rPr lang="en-US" altLang="en-US" smtClean="0">
                <a:latin typeface="Arial" panose="020B0604020202020204" pitchFamily="34" charset="0"/>
              </a:rPr>
              <a:pPr>
                <a:spcBef>
                  <a:spcPct val="0"/>
                </a:spcBef>
              </a:pPr>
              <a:t>21</a:t>
            </a:fld>
            <a:endParaRPr lang="en-US" altLang="en-US" dirty="0">
              <a:latin typeface="Arial" panose="020B0604020202020204" pitchFamily="34" charset="0"/>
            </a:endParaRPr>
          </a:p>
        </p:txBody>
      </p:sp>
      <p:sp>
        <p:nvSpPr>
          <p:cNvPr id="460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informal model--&lt;read the bullet list&gt;</a:t>
            </a:r>
          </a:p>
          <a:p>
            <a:pPr defTabSz="1020763">
              <a:spcBef>
                <a:spcPct val="0"/>
              </a:spcBef>
            </a:pPr>
            <a:endParaRPr lang="en-US" altLang="en-US" b="1" dirty="0">
              <a:ea typeface="ＭＳ Ｐゴシック" panose="020B0600070205080204" pitchFamily="34" charset="-128"/>
            </a:endParaRPr>
          </a:p>
        </p:txBody>
      </p:sp>
      <p:sp>
        <p:nvSpPr>
          <p:cNvPr id="460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350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50C08F-1D4D-4632-B321-32E3CA685314}" type="slidenum">
              <a:rPr lang="en-US" altLang="en-US" smtClean="0">
                <a:latin typeface="Arial" panose="020B0604020202020204" pitchFamily="34" charset="0"/>
              </a:rPr>
              <a:pPr>
                <a:spcBef>
                  <a:spcPct val="0"/>
                </a:spcBef>
              </a:pPr>
              <a:t>22</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198742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23</a:t>
            </a:fld>
            <a:endParaRPr lang="en-US" altLang="en-US" dirty="0"/>
          </a:p>
        </p:txBody>
      </p:sp>
    </p:spTree>
    <p:extLst>
      <p:ext uri="{BB962C8B-B14F-4D97-AF65-F5344CB8AC3E}">
        <p14:creationId xmlns:p14="http://schemas.microsoft.com/office/powerpoint/2010/main" val="286941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24</a:t>
            </a:fld>
            <a:endParaRPr lang="en-US" altLang="en-US" dirty="0"/>
          </a:p>
        </p:txBody>
      </p:sp>
    </p:spTree>
    <p:extLst>
      <p:ext uri="{BB962C8B-B14F-4D97-AF65-F5344CB8AC3E}">
        <p14:creationId xmlns:p14="http://schemas.microsoft.com/office/powerpoint/2010/main" val="2168517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25</a:t>
            </a:fld>
            <a:endParaRPr lang="en-US" altLang="en-US" dirty="0"/>
          </a:p>
        </p:txBody>
      </p:sp>
    </p:spTree>
    <p:extLst>
      <p:ext uri="{BB962C8B-B14F-4D97-AF65-F5344CB8AC3E}">
        <p14:creationId xmlns:p14="http://schemas.microsoft.com/office/powerpoint/2010/main" val="3321791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26</a:t>
            </a:fld>
            <a:endParaRPr lang="en-US" altLang="en-US" dirty="0"/>
          </a:p>
        </p:txBody>
      </p:sp>
    </p:spTree>
    <p:extLst>
      <p:ext uri="{BB962C8B-B14F-4D97-AF65-F5344CB8AC3E}">
        <p14:creationId xmlns:p14="http://schemas.microsoft.com/office/powerpoint/2010/main" val="354264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27</a:t>
            </a:fld>
            <a:endParaRPr lang="en-US" altLang="en-US" dirty="0"/>
          </a:p>
        </p:txBody>
      </p:sp>
    </p:spTree>
    <p:extLst>
      <p:ext uri="{BB962C8B-B14F-4D97-AF65-F5344CB8AC3E}">
        <p14:creationId xmlns:p14="http://schemas.microsoft.com/office/powerpoint/2010/main" val="449409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B002CE-548A-4B96-B20C-AE79534F1545}" type="slidenum">
              <a:rPr lang="en-US" altLang="en-US" smtClean="0">
                <a:latin typeface="Arial" panose="020B0604020202020204" pitchFamily="34" charset="0"/>
              </a:rPr>
              <a:pPr>
                <a:spcBef>
                  <a:spcPct val="0"/>
                </a:spcBef>
              </a:pPr>
              <a:t>28</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531943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CA20DE-E35C-4143-A3B7-BFD80CE4DD6F}" type="slidenum">
              <a:rPr lang="en-US" altLang="en-US" smtClean="0">
                <a:latin typeface="Arial" panose="020B0604020202020204" pitchFamily="34" charset="0"/>
              </a:rPr>
              <a:pPr>
                <a:spcBef>
                  <a:spcPct val="0"/>
                </a:spcBef>
              </a:pPr>
              <a:t>29</a:t>
            </a:fld>
            <a:endParaRPr lang="en-US" altLang="en-US" dirty="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xfrm>
            <a:off x="393700" y="688975"/>
            <a:ext cx="6072188" cy="3417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 with slide bullets</a:t>
            </a:r>
          </a:p>
        </p:txBody>
      </p:sp>
    </p:spTree>
    <p:extLst>
      <p:ext uri="{BB962C8B-B14F-4D97-AF65-F5344CB8AC3E}">
        <p14:creationId xmlns:p14="http://schemas.microsoft.com/office/powerpoint/2010/main" val="382267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a:t>
            </a:fld>
            <a:endParaRPr lang="en-US" altLang="en-US" dirty="0"/>
          </a:p>
        </p:txBody>
      </p:sp>
    </p:spTree>
    <p:extLst>
      <p:ext uri="{BB962C8B-B14F-4D97-AF65-F5344CB8AC3E}">
        <p14:creationId xmlns:p14="http://schemas.microsoft.com/office/powerpoint/2010/main" val="2590172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30</a:t>
            </a:fld>
            <a:endParaRPr lang="en-US" altLang="en-US" dirty="0"/>
          </a:p>
        </p:txBody>
      </p:sp>
    </p:spTree>
    <p:extLst>
      <p:ext uri="{BB962C8B-B14F-4D97-AF65-F5344CB8AC3E}">
        <p14:creationId xmlns:p14="http://schemas.microsoft.com/office/powerpoint/2010/main" val="312699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31</a:t>
            </a:fld>
            <a:endParaRPr lang="en-US" altLang="en-US" dirty="0"/>
          </a:p>
        </p:txBody>
      </p:sp>
    </p:spTree>
    <p:extLst>
      <p:ext uri="{BB962C8B-B14F-4D97-AF65-F5344CB8AC3E}">
        <p14:creationId xmlns:p14="http://schemas.microsoft.com/office/powerpoint/2010/main" val="163180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20AECBD-056E-45FE-83ED-4C5A3AA253A9}" type="slidenum">
              <a:rPr lang="en-US" altLang="en-US" smtClean="0">
                <a:latin typeface="Arial" panose="020B0604020202020204" pitchFamily="34" charset="0"/>
              </a:rPr>
              <a:pPr>
                <a:spcBef>
                  <a:spcPct val="0"/>
                </a:spcBef>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388736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FCA482-092E-4014-9F2B-AD3C768FE192}" type="slidenum">
              <a:rPr lang="en-US" altLang="en-US" smtClean="0">
                <a:latin typeface="Arial" panose="020B0604020202020204" pitchFamily="34" charset="0"/>
              </a:rPr>
              <a:pPr>
                <a:spcBef>
                  <a:spcPct val="0"/>
                </a:spcBef>
              </a:pPr>
              <a:t>33</a:t>
            </a:fld>
            <a:endParaRPr lang="en-US" altLang="en-US" dirty="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393700" y="692150"/>
            <a:ext cx="6069013"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1813"/>
            <a:ext cx="50307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8" tIns="45200" rIns="91958" bIns="45200" numCol="1" anchor="t" anchorCtr="0" compatLnSpc="1">
            <a:prstTxWarp prst="textNoShape">
              <a:avLst/>
            </a:prstTxWarp>
          </a:bodyPr>
          <a:lstStyle/>
          <a:p>
            <a:pPr defTabSz="933450"/>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7532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51571A-F7E3-48E2-BFD4-52BB533C8000}" type="slidenum">
              <a:rPr lang="en-US" altLang="en-US" smtClean="0">
                <a:latin typeface="Arial" panose="020B0604020202020204" pitchFamily="34" charset="0"/>
              </a:rPr>
              <a:pPr>
                <a:spcBef>
                  <a:spcPct val="0"/>
                </a:spcBef>
              </a:pPr>
              <a:t>34</a:t>
            </a:fld>
            <a:endParaRPr lang="en-US" altLang="en-US" dirty="0">
              <a:latin typeface="Arial" panose="020B0604020202020204" pitchFamily="34" charset="0"/>
            </a:endParaRPr>
          </a:p>
        </p:txBody>
      </p:sp>
      <p:sp>
        <p:nvSpPr>
          <p:cNvPr id="6246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These are the characteristics of the formal model --&lt;read the bullet list&gt;</a:t>
            </a:r>
          </a:p>
        </p:txBody>
      </p:sp>
      <p:sp>
        <p:nvSpPr>
          <p:cNvPr id="6246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5860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641CD7-FA22-4736-8277-202FE92CE1FF}" type="slidenum">
              <a:rPr lang="en-US" altLang="en-US" smtClean="0">
                <a:latin typeface="Arial" panose="020B0604020202020204" pitchFamily="34" charset="0"/>
              </a:rPr>
              <a:pPr>
                <a:spcBef>
                  <a:spcPct val="0"/>
                </a:spcBef>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197203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C55CBD-5469-4E6B-83F4-52637DCD2FCC}" type="slidenum">
              <a:rPr lang="en-US" altLang="en-US" smtClean="0">
                <a:latin typeface="Arial" panose="020B0604020202020204" pitchFamily="34" charset="0"/>
              </a:rPr>
              <a:pPr>
                <a:spcBef>
                  <a:spcPct val="0"/>
                </a:spcBef>
              </a:pPr>
              <a:t>36</a:t>
            </a:fld>
            <a:endParaRPr lang="en-US" altLang="en-US" dirty="0">
              <a:latin typeface="Arial" panose="020B0604020202020204" pitchFamily="34" charset="0"/>
            </a:endParaRPr>
          </a:p>
        </p:txBody>
      </p:sp>
      <p:sp>
        <p:nvSpPr>
          <p:cNvPr id="665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665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96398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BA946C-9F07-4504-A7B1-4A7FAB57ECED}" type="slidenum">
              <a:rPr lang="en-US" altLang="en-US" smtClean="0">
                <a:latin typeface="Arial" panose="020B0604020202020204" pitchFamily="34" charset="0"/>
              </a:rPr>
              <a:pPr>
                <a:spcBef>
                  <a:spcPct val="0"/>
                </a:spcBef>
              </a:pPr>
              <a:t>37</a:t>
            </a:fld>
            <a:endParaRPr lang="en-US" altLang="en-US" dirty="0">
              <a:latin typeface="Arial" panose="020B0604020202020204" pitchFamily="34" charset="0"/>
            </a:endParaRPr>
          </a:p>
        </p:txBody>
      </p:sp>
      <p:sp>
        <p:nvSpPr>
          <p:cNvPr id="6861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first bullet.  Perhaps I should have stated “fixed” or “stand-alone”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second bullet.  Here multiple iterations could also be thought of as “extensions” or “embellishments”</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Read the last bullet</a:t>
            </a:r>
          </a:p>
        </p:txBody>
      </p:sp>
      <p:sp>
        <p:nvSpPr>
          <p:cNvPr id="6861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40438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5763" y="682625"/>
            <a:ext cx="6061075"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889000" y="4319588"/>
            <a:ext cx="5053013"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24" tIns="44761" rIns="89524" bIns="44761" numCol="1" anchor="t" anchorCtr="0" compatLnSpc="1">
            <a:prstTxWarp prst="textNoShape">
              <a:avLst/>
            </a:prstTxWarp>
          </a:bodyPr>
          <a:lstStyle/>
          <a:p>
            <a:r>
              <a:rPr lang="en-US" altLang="en-US" dirty="0">
                <a:ea typeface="ＭＳ Ｐゴシック" panose="020B0600070205080204" pitchFamily="34" charset="-128"/>
              </a:rPr>
              <a:t> </a:t>
            </a:r>
          </a:p>
        </p:txBody>
      </p:sp>
    </p:spTree>
    <p:extLst>
      <p:ext uri="{BB962C8B-B14F-4D97-AF65-F5344CB8AC3E}">
        <p14:creationId xmlns:p14="http://schemas.microsoft.com/office/powerpoint/2010/main" val="252661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E7C1D1-B8F2-4012-B37A-6C4EEAD59A19}" type="slidenum">
              <a:rPr lang="en-US" altLang="en-US" smtClean="0">
                <a:latin typeface="Arial" panose="020B0604020202020204" pitchFamily="34" charset="0"/>
              </a:rPr>
              <a:pPr>
                <a:spcBef>
                  <a:spcPct val="0"/>
                </a:spcBef>
              </a:pPr>
              <a:t>39</a:t>
            </a:fld>
            <a:endParaRPr lang="en-US" altLang="en-US" dirty="0">
              <a:latin typeface="Arial" panose="020B0604020202020204" pitchFamily="34" charset="0"/>
            </a:endParaRPr>
          </a:p>
        </p:txBody>
      </p:sp>
      <p:sp>
        <p:nvSpPr>
          <p:cNvPr id="7270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Which leads us to the question of what is the role of a Conceptual Model</a:t>
            </a:r>
          </a:p>
          <a:p>
            <a:pPr defTabSz="1020763">
              <a:spcBef>
                <a:spcPct val="0"/>
              </a:spcBef>
            </a:pPr>
            <a:endParaRPr lang="en-US" altLang="en-US" b="1" dirty="0">
              <a:ea typeface="ＭＳ Ｐゴシック" panose="020B0600070205080204" pitchFamily="34" charset="-128"/>
            </a:endParaRPr>
          </a:p>
          <a:p>
            <a:pPr defTabSz="1020763">
              <a:spcBef>
                <a:spcPct val="0"/>
              </a:spcBef>
            </a:pPr>
            <a:r>
              <a:rPr lang="en-US" altLang="en-US" b="1" dirty="0">
                <a:ea typeface="ＭＳ Ｐゴシック" panose="020B0600070205080204" pitchFamily="34" charset="-128"/>
              </a:rPr>
              <a:t>  Here is what has been presented before at the SIWs</a:t>
            </a:r>
          </a:p>
        </p:txBody>
      </p:sp>
      <p:sp>
        <p:nvSpPr>
          <p:cNvPr id="7270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6452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D1EC3F-10AF-4F98-B6A1-B8889319DB9B}" type="slidenum">
              <a:rPr lang="en-US" altLang="en-US" smtClean="0">
                <a:latin typeface="Arial" panose="020B0604020202020204" pitchFamily="34" charset="0"/>
              </a:rPr>
              <a:pPr>
                <a:spcBef>
                  <a:spcPct val="0"/>
                </a:spcBef>
              </a:pPr>
              <a:t>4</a:t>
            </a:fld>
            <a:endParaRPr lang="en-US" altLang="en-US" dirty="0">
              <a:latin typeface="Arial" panose="020B0604020202020204" pitchFamily="34" charset="0"/>
            </a:endParaRPr>
          </a:p>
        </p:txBody>
      </p:sp>
      <p:sp>
        <p:nvSpPr>
          <p:cNvPr id="1331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331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2540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87672DB-7261-4CA2-9B3F-8CBD59183AD1}" type="slidenum">
              <a:rPr lang="en-US" altLang="en-US" smtClean="0">
                <a:latin typeface="Arial" panose="020B0604020202020204" pitchFamily="34" charset="0"/>
              </a:rPr>
              <a:pPr>
                <a:spcBef>
                  <a:spcPct val="0"/>
                </a:spcBef>
              </a:pPr>
              <a:t>40</a:t>
            </a:fld>
            <a:endParaRPr lang="en-US" altLang="en-US" dirty="0">
              <a:latin typeface="Arial" panose="020B0604020202020204" pitchFamily="34" charset="0"/>
            </a:endParaRPr>
          </a:p>
        </p:txBody>
      </p:sp>
      <p:sp>
        <p:nvSpPr>
          <p:cNvPr id="7475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LET’S TRANSITION FROM A THEORETICAL DISCUSSION TO PRACTICAL EXAMPLES.</a:t>
            </a:r>
          </a:p>
        </p:txBody>
      </p:sp>
      <p:sp>
        <p:nvSpPr>
          <p:cNvPr id="7475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76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41</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05007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9E096DD-D0E8-42C2-912D-379095330E73}" type="slidenum">
              <a:rPr lang="en-US" altLang="en-US" smtClean="0">
                <a:latin typeface="Arial" panose="020B0604020202020204" pitchFamily="34" charset="0"/>
              </a:rPr>
              <a:pPr>
                <a:spcBef>
                  <a:spcPct val="0"/>
                </a:spcBef>
              </a:pPr>
              <a:t>42</a:t>
            </a:fld>
            <a:endParaRPr lang="en-US" altLang="en-US" dirty="0">
              <a:latin typeface="Arial" panose="020B0604020202020204" pitchFamily="34" charset="0"/>
            </a:endParaRPr>
          </a:p>
        </p:txBody>
      </p:sp>
      <p:sp>
        <p:nvSpPr>
          <p:cNvPr id="7680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IMPORTANT POINT-  EVENTUAL USERS OF SIMULATION DID NOT APPRECIATE THIS ASPECT OF SIMULATION DESIGN.  ONE SPECIFIC SUBGROUP WANTED THE SIMULATION TO PROVIDE THE EXACT SAME RESULT EACH EVENT, WHILE OTHER USERS WERE COMFORTABLE WITH VARIABLE RESULTS.</a:t>
            </a:r>
          </a:p>
        </p:txBody>
      </p:sp>
      <p:sp>
        <p:nvSpPr>
          <p:cNvPr id="7680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2503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FBC57A-4CA3-4439-B772-592C577FAC30}" type="slidenum">
              <a:rPr lang="en-US" altLang="en-US" smtClean="0">
                <a:latin typeface="Arial" panose="020B0604020202020204" pitchFamily="34" charset="0"/>
              </a:rPr>
              <a:pPr>
                <a:spcBef>
                  <a:spcPct val="0"/>
                </a:spcBef>
              </a:pPr>
              <a:t>43</a:t>
            </a:fld>
            <a:endParaRPr lang="en-US" altLang="en-US" dirty="0">
              <a:latin typeface="Arial" panose="020B0604020202020204" pitchFamily="34" charset="0"/>
            </a:endParaRPr>
          </a:p>
        </p:txBody>
      </p:sp>
      <p:sp>
        <p:nvSpPr>
          <p:cNvPr id="7885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7885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44775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FC5510-E12F-44EE-BD5F-064C4807C662}" type="slidenum">
              <a:rPr lang="en-US" altLang="en-US" smtClean="0">
                <a:latin typeface="Arial" panose="020B0604020202020204" pitchFamily="34" charset="0"/>
              </a:rPr>
              <a:pPr>
                <a:spcBef>
                  <a:spcPct val="0"/>
                </a:spcBef>
              </a:pPr>
              <a:t>44</a:t>
            </a:fld>
            <a:endParaRPr lang="en-US" altLang="en-US" dirty="0">
              <a:latin typeface="Arial" panose="020B0604020202020204" pitchFamily="34" charset="0"/>
            </a:endParaRPr>
          </a:p>
        </p:txBody>
      </p:sp>
      <p:sp>
        <p:nvSpPr>
          <p:cNvPr id="8089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090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3659275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34DB1A1-E455-4E0D-8A29-04DF0D3A3A30}" type="slidenum">
              <a:rPr lang="en-US" altLang="en-US" smtClean="0">
                <a:latin typeface="Arial" panose="020B0604020202020204" pitchFamily="34" charset="0"/>
              </a:rPr>
              <a:pPr>
                <a:spcBef>
                  <a:spcPct val="0"/>
                </a:spcBef>
              </a:pPr>
              <a:t>45</a:t>
            </a:fld>
            <a:endParaRPr lang="en-US" altLang="en-US" dirty="0">
              <a:latin typeface="Arial" panose="020B0604020202020204" pitchFamily="34" charset="0"/>
            </a:endParaRPr>
          </a:p>
        </p:txBody>
      </p:sp>
      <p:sp>
        <p:nvSpPr>
          <p:cNvPr id="8294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294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68136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B9999D6-01CD-405E-8967-E0A850A76F32}" type="slidenum">
              <a:rPr lang="en-US" altLang="en-US" smtClean="0">
                <a:latin typeface="Arial" panose="020B0604020202020204" pitchFamily="34" charset="0"/>
              </a:rPr>
              <a:pPr>
                <a:spcBef>
                  <a:spcPct val="0"/>
                </a:spcBef>
              </a:pPr>
              <a:t>46</a:t>
            </a:fld>
            <a:endParaRPr lang="en-US" altLang="en-US" dirty="0">
              <a:latin typeface="Arial" panose="020B0604020202020204" pitchFamily="34" charset="0"/>
            </a:endParaRPr>
          </a:p>
        </p:txBody>
      </p:sp>
      <p:sp>
        <p:nvSpPr>
          <p:cNvPr id="8704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704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82993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83C8B4-0B85-4DB2-A36A-70DE72E63C43}"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
        <p:nvSpPr>
          <p:cNvPr id="8909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8909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74843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30C0AA-108E-42AB-BC4C-DD9BED4CC846}" type="slidenum">
              <a:rPr lang="en-US" altLang="en-US" smtClean="0">
                <a:latin typeface="Arial" panose="020B0604020202020204" pitchFamily="34" charset="0"/>
              </a:rPr>
              <a:pPr>
                <a:spcBef>
                  <a:spcPct val="0"/>
                </a:spcBef>
              </a:pPr>
              <a:t>48</a:t>
            </a:fld>
            <a:endParaRPr lang="en-US" altLang="en-US" dirty="0">
              <a:latin typeface="Arial" panose="020B0604020202020204" pitchFamily="34" charset="0"/>
            </a:endParaRPr>
          </a:p>
        </p:txBody>
      </p:sp>
      <p:sp>
        <p:nvSpPr>
          <p:cNvPr id="9113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114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35663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B81336-B86F-4879-8030-2D520E148F50}" type="slidenum">
              <a:rPr lang="en-US" altLang="en-US" smtClean="0">
                <a:latin typeface="Arial" panose="020B0604020202020204" pitchFamily="34" charset="0"/>
              </a:rPr>
              <a:pPr>
                <a:spcBef>
                  <a:spcPct val="0"/>
                </a:spcBef>
              </a:pPr>
              <a:t>49</a:t>
            </a:fld>
            <a:endParaRPr lang="en-US" altLang="en-US" dirty="0">
              <a:latin typeface="Arial" panose="020B0604020202020204" pitchFamily="34" charset="0"/>
            </a:endParaRPr>
          </a:p>
        </p:txBody>
      </p:sp>
      <p:sp>
        <p:nvSpPr>
          <p:cNvPr id="9318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318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5225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504CE98-7342-4CF5-8AAC-35FF643F329B}" type="slidenum">
              <a:rPr lang="en-US" altLang="en-US" smtClean="0">
                <a:latin typeface="Arial" panose="020B0604020202020204" pitchFamily="34" charset="0"/>
              </a:rPr>
              <a:pPr>
                <a:spcBef>
                  <a:spcPct val="0"/>
                </a:spcBef>
              </a:pPr>
              <a:t>5</a:t>
            </a:fld>
            <a:endParaRPr lang="en-US" altLang="en-US" dirty="0">
              <a:latin typeface="Arial" panose="020B0604020202020204" pitchFamily="34" charset="0"/>
            </a:endParaRPr>
          </a:p>
        </p:txBody>
      </p:sp>
      <p:sp>
        <p:nvSpPr>
          <p:cNvPr id="1536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a:t>
            </a:r>
          </a:p>
        </p:txBody>
      </p:sp>
      <p:sp>
        <p:nvSpPr>
          <p:cNvPr id="1536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44763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FA3521-CD33-4315-AE11-C1950617443D}" type="slidenum">
              <a:rPr lang="en-US" altLang="en-US" smtClean="0">
                <a:latin typeface="Arial" panose="020B0604020202020204" pitchFamily="34" charset="0"/>
              </a:rPr>
              <a:pPr>
                <a:spcBef>
                  <a:spcPct val="0"/>
                </a:spcBef>
              </a:pPr>
              <a:t>50</a:t>
            </a:fld>
            <a:endParaRPr lang="en-US" altLang="en-US" dirty="0">
              <a:latin typeface="Arial" panose="020B0604020202020204" pitchFamily="34" charset="0"/>
            </a:endParaRPr>
          </a:p>
        </p:txBody>
      </p:sp>
      <p:sp>
        <p:nvSpPr>
          <p:cNvPr id="95235"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5236"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59790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51</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51008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5839D9-31D8-49A6-B4CA-DA7306D343EB}" type="slidenum">
              <a:rPr lang="en-US" altLang="en-US" smtClean="0">
                <a:latin typeface="Arial" panose="020B0604020202020204" pitchFamily="34" charset="0"/>
              </a:rPr>
              <a:pPr>
                <a:spcBef>
                  <a:spcPct val="0"/>
                </a:spcBef>
              </a:pPr>
              <a:t>52</a:t>
            </a:fld>
            <a:endParaRPr lang="en-US" altLang="en-US" dirty="0">
              <a:latin typeface="Arial" panose="020B0604020202020204" pitchFamily="34" charset="0"/>
            </a:endParaRPr>
          </a:p>
        </p:txBody>
      </p:sp>
      <p:sp>
        <p:nvSpPr>
          <p:cNvPr id="97283"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7284"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81363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6330450-FCE9-4237-B5DC-2CA1CA006EA9}" type="slidenum">
              <a:rPr lang="en-US" altLang="en-US" smtClean="0">
                <a:latin typeface="Arial" panose="020B0604020202020204" pitchFamily="34" charset="0"/>
              </a:rPr>
              <a:pPr>
                <a:spcBef>
                  <a:spcPct val="0"/>
                </a:spcBef>
              </a:pPr>
              <a:t>53</a:t>
            </a:fld>
            <a:endParaRPr lang="en-US" altLang="en-US" dirty="0">
              <a:latin typeface="Arial" panose="020B0604020202020204" pitchFamily="34" charset="0"/>
            </a:endParaRPr>
          </a:p>
        </p:txBody>
      </p:sp>
      <p:sp>
        <p:nvSpPr>
          <p:cNvPr id="99331"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99332"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54688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BBFAA9-1F86-4CC9-8311-F5601091173D}" type="slidenum">
              <a:rPr lang="en-US" altLang="en-US" smtClean="0">
                <a:latin typeface="Arial" panose="020B0604020202020204" pitchFamily="34" charset="0"/>
              </a:rPr>
              <a:pPr>
                <a:spcBef>
                  <a:spcPct val="0"/>
                </a:spcBef>
              </a:pPr>
              <a:t>54</a:t>
            </a:fld>
            <a:endParaRPr lang="en-US" altLang="en-US" dirty="0">
              <a:latin typeface="Arial" panose="020B0604020202020204" pitchFamily="34" charset="0"/>
            </a:endParaRPr>
          </a:p>
        </p:txBody>
      </p:sp>
      <p:sp>
        <p:nvSpPr>
          <p:cNvPr id="101379"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1380"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91435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032D8EE-11D6-48FD-9CD1-9AF3F8618075}" type="slidenum">
              <a:rPr lang="en-US" altLang="en-US" smtClean="0">
                <a:latin typeface="Arial" panose="020B0604020202020204" pitchFamily="34" charset="0"/>
              </a:rPr>
              <a:pPr>
                <a:spcBef>
                  <a:spcPct val="0"/>
                </a:spcBef>
              </a:pPr>
              <a:t>55</a:t>
            </a:fld>
            <a:endParaRPr lang="en-US" altLang="en-US" dirty="0">
              <a:latin typeface="Arial" panose="020B0604020202020204" pitchFamily="34" charset="0"/>
            </a:endParaRPr>
          </a:p>
        </p:txBody>
      </p:sp>
      <p:sp>
        <p:nvSpPr>
          <p:cNvPr id="103427" name="Rectangle 2"/>
          <p:cNvSpPr>
            <a:spLocks noGrp="1" noChangeArrowheads="1"/>
          </p:cNvSpPr>
          <p:nvPr>
            <p:ph type="body" idx="1"/>
          </p:nvPr>
        </p:nvSpPr>
        <p:spPr bwMode="auto">
          <a:xfrm>
            <a:off x="838200" y="4418013"/>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12" tIns="50786" rIns="96812" bIns="50786" numCol="1" anchor="t" anchorCtr="0" compatLnSpc="1">
            <a:prstTxWarp prst="textNoShape">
              <a:avLst/>
            </a:prstTxWarp>
          </a:bodyPr>
          <a:lstStyle/>
          <a:p>
            <a:pPr defTabSz="1020763">
              <a:spcBef>
                <a:spcPct val="0"/>
              </a:spcBef>
            </a:pPr>
            <a:r>
              <a:rPr lang="en-US" altLang="en-US" b="1" dirty="0">
                <a:ea typeface="ＭＳ Ｐゴシック" panose="020B0600070205080204" pitchFamily="34" charset="-128"/>
              </a:rPr>
              <a:t>  Read the bullets</a:t>
            </a:r>
          </a:p>
        </p:txBody>
      </p:sp>
      <p:sp>
        <p:nvSpPr>
          <p:cNvPr id="103428" name="Rectangle 3"/>
          <p:cNvSpPr>
            <a:spLocks noGrp="1" noRot="1" noChangeAspect="1" noChangeArrowheads="1" noTextEdit="1"/>
          </p:cNvSpPr>
          <p:nvPr>
            <p:ph type="sldImg"/>
          </p:nvPr>
        </p:nvSpPr>
        <p:spPr bwMode="auto">
          <a:xfrm>
            <a:off x="396875" y="692150"/>
            <a:ext cx="6067425" cy="341471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58501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A1D3195-9342-4375-A155-D3A932D26552}" type="slidenum">
              <a:rPr lang="en-US" altLang="en-US" smtClean="0">
                <a:latin typeface="Arial" panose="020B0604020202020204" pitchFamily="34" charset="0"/>
              </a:rPr>
              <a:pPr>
                <a:spcBef>
                  <a:spcPct val="0"/>
                </a:spcBef>
              </a:pPr>
              <a:t>56</a:t>
            </a:fld>
            <a:endParaRPr lang="en-US" altLang="en-US" dirty="0">
              <a:latin typeface="Arial" panose="020B0604020202020204" pitchFamily="34" charset="0"/>
            </a:endParaRPr>
          </a:p>
        </p:txBody>
      </p:sp>
      <p:sp>
        <p:nvSpPr>
          <p:cNvPr id="105475"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9871868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57</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911562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04EB620-6C54-4B0C-9396-07B77DC61F6C}" type="slidenum">
              <a:rPr lang="en-US" altLang="en-US" smtClean="0">
                <a:latin typeface="Arial" panose="020B0604020202020204" pitchFamily="34" charset="0"/>
              </a:rPr>
              <a:pPr>
                <a:spcBef>
                  <a:spcPct val="0"/>
                </a:spcBef>
              </a:pPr>
              <a:t>58</a:t>
            </a:fld>
            <a:endParaRPr lang="en-US" altLang="en-US" dirty="0">
              <a:latin typeface="Arial" panose="020B0604020202020204" pitchFamily="34" charset="0"/>
            </a:endParaRPr>
          </a:p>
        </p:txBody>
      </p:sp>
      <p:sp>
        <p:nvSpPr>
          <p:cNvPr id="107523"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ea typeface="ＭＳ Ｐゴシック" panose="020B0600070205080204" pitchFamily="34" charset="-128"/>
              </a:rPr>
              <a:t>CONCEPTUAL MODELING WOULD ALSO BE A KEY ENABLER FOR GAO REPORT 17-77 “DETAILED SYSTEMS ENGINEERING PRIOR TO THE PRODUCT DEVELOPMENT POSITIONS PROGRAMS FOR SUCCESS”</a:t>
            </a:r>
          </a:p>
        </p:txBody>
      </p:sp>
    </p:spTree>
    <p:extLst>
      <p:ext uri="{BB962C8B-B14F-4D97-AF65-F5344CB8AC3E}">
        <p14:creationId xmlns:p14="http://schemas.microsoft.com/office/powerpoint/2010/main" val="327528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4C90B5-A2D1-46B1-9466-815FA4DA1DC0}" type="slidenum">
              <a:rPr lang="en-US" altLang="en-US" smtClean="0">
                <a:latin typeface="Arial" panose="020B0604020202020204" pitchFamily="34" charset="0"/>
              </a:rPr>
              <a:pPr>
                <a:spcBef>
                  <a:spcPct val="0"/>
                </a:spcBef>
              </a:pPr>
              <a:t>59</a:t>
            </a:fld>
            <a:endParaRPr lang="en-US" altLang="en-US" dirty="0">
              <a:latin typeface="Arial" panose="020B0604020202020204" pitchFamily="34" charset="0"/>
            </a:endParaRPr>
          </a:p>
        </p:txBody>
      </p:sp>
      <p:sp>
        <p:nvSpPr>
          <p:cNvPr id="109571"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271240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237938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589749D-09CB-4134-B5ED-CF5D66A26C0A}" type="slidenum">
              <a:rPr lang="en-US" altLang="en-US" smtClean="0">
                <a:latin typeface="Arial" panose="020B0604020202020204" pitchFamily="34" charset="0"/>
              </a:rPr>
              <a:pPr>
                <a:spcBef>
                  <a:spcPct val="0"/>
                </a:spcBef>
              </a:pPr>
              <a:t>60</a:t>
            </a:fld>
            <a:endParaRPr lang="en-US" altLang="en-US" dirty="0">
              <a:latin typeface="Arial" panose="020B0604020202020204" pitchFamily="34" charset="0"/>
            </a:endParaRPr>
          </a:p>
        </p:txBody>
      </p:sp>
      <p:sp>
        <p:nvSpPr>
          <p:cNvPr id="111619" name="Rectangle 2"/>
          <p:cNvSpPr>
            <a:spLocks noGrp="1" noRot="1" noChangeAspect="1" noChangeArrowheads="1" noTextEdit="1"/>
          </p:cNvSpPr>
          <p:nvPr>
            <p:ph type="sldImg"/>
          </p:nvPr>
        </p:nvSpPr>
        <p:spPr bwMode="auto">
          <a:xfrm>
            <a:off x="393700" y="690563"/>
            <a:ext cx="6072188" cy="3417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xfrm>
            <a:off x="909638" y="4337050"/>
            <a:ext cx="50323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Read bullets</a:t>
            </a:r>
          </a:p>
        </p:txBody>
      </p:sp>
    </p:spTree>
    <p:extLst>
      <p:ext uri="{BB962C8B-B14F-4D97-AF65-F5344CB8AC3E}">
        <p14:creationId xmlns:p14="http://schemas.microsoft.com/office/powerpoint/2010/main" val="10175091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61</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2913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62</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087225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63</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73432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64</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5950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65</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05186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2E4765-37F0-4466-9A16-F6E741772DC2}" type="slidenum">
              <a:rPr lang="en-US" altLang="en-US" smtClean="0">
                <a:latin typeface="Arial" panose="020B0604020202020204" pitchFamily="34" charset="0"/>
                <a:cs typeface="Times New Roman" panose="02020603050405020304" pitchFamily="18" charset="0"/>
              </a:rPr>
              <a:pPr>
                <a:spcBef>
                  <a:spcPct val="0"/>
                </a:spcBef>
              </a:pPr>
              <a:t>66</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72194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0FBC1A-263F-4920-96DC-E1A018B07F45}" type="slidenum">
              <a:rPr lang="en-US" altLang="en-US" smtClean="0">
                <a:latin typeface="Arial" panose="020B0604020202020204" pitchFamily="34" charset="0"/>
                <a:cs typeface="Times New Roman" panose="02020603050405020304" pitchFamily="18" charset="0"/>
              </a:rPr>
              <a:pPr>
                <a:spcBef>
                  <a:spcPct val="0"/>
                </a:spcBef>
              </a:pPr>
              <a:t>67</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05992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505BE4-D30B-4831-9939-3C94F2EF81CA}" type="slidenum">
              <a:rPr lang="en-US" altLang="en-US" smtClean="0">
                <a:latin typeface="Arial" panose="020B0604020202020204" pitchFamily="34" charset="0"/>
                <a:cs typeface="Times New Roman" panose="02020603050405020304" pitchFamily="18" charset="0"/>
              </a:rPr>
              <a:pPr>
                <a:spcBef>
                  <a:spcPct val="0"/>
                </a:spcBef>
              </a:pPr>
              <a:t>68</a:t>
            </a:fld>
            <a:endParaRPr lang="en-US" altLang="en-US"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70086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69</a:t>
            </a:fld>
            <a:endParaRPr lang="en-US" altLang="en-US" dirty="0"/>
          </a:p>
        </p:txBody>
      </p:sp>
    </p:spTree>
    <p:extLst>
      <p:ext uri="{BB962C8B-B14F-4D97-AF65-F5344CB8AC3E}">
        <p14:creationId xmlns:p14="http://schemas.microsoft.com/office/powerpoint/2010/main" val="14290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39470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70</a:t>
            </a:fld>
            <a:endParaRPr lang="en-US" altLang="en-US" dirty="0"/>
          </a:p>
        </p:txBody>
      </p:sp>
    </p:spTree>
    <p:extLst>
      <p:ext uri="{BB962C8B-B14F-4D97-AF65-F5344CB8AC3E}">
        <p14:creationId xmlns:p14="http://schemas.microsoft.com/office/powerpoint/2010/main" val="2793226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71</a:t>
            </a:fld>
            <a:endParaRPr lang="en-US" altLang="en-US" dirty="0"/>
          </a:p>
        </p:txBody>
      </p:sp>
    </p:spTree>
    <p:extLst>
      <p:ext uri="{BB962C8B-B14F-4D97-AF65-F5344CB8AC3E}">
        <p14:creationId xmlns:p14="http://schemas.microsoft.com/office/powerpoint/2010/main" val="15085799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72</a:t>
            </a:fld>
            <a:endParaRPr lang="en-US" altLang="en-US" dirty="0"/>
          </a:p>
        </p:txBody>
      </p:sp>
    </p:spTree>
    <p:extLst>
      <p:ext uri="{BB962C8B-B14F-4D97-AF65-F5344CB8AC3E}">
        <p14:creationId xmlns:p14="http://schemas.microsoft.com/office/powerpoint/2010/main" val="1627062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88539E-697C-40D8-9D65-5CBA97396698}" type="slidenum">
              <a:rPr lang="en-US" altLang="en-US" smtClean="0"/>
              <a:pPr>
                <a:defRPr/>
              </a:pPr>
              <a:t>73</a:t>
            </a:fld>
            <a:endParaRPr lang="en-US" altLang="en-US" dirty="0"/>
          </a:p>
        </p:txBody>
      </p:sp>
    </p:spTree>
    <p:extLst>
      <p:ext uri="{BB962C8B-B14F-4D97-AF65-F5344CB8AC3E}">
        <p14:creationId xmlns:p14="http://schemas.microsoft.com/office/powerpoint/2010/main" val="8342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2588" y="685800"/>
            <a:ext cx="6096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2" rIns="90803" bIns="45402" numCol="1" anchor="t" anchorCtr="0" compatLnSpc="1">
            <a:prstTxWarp prst="textNoShape">
              <a:avLst/>
            </a:prstTxWarp>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8564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67CBD0E-4BAF-4EF8-85B1-115066813727}" type="slidenum">
              <a:rPr lang="en-US" altLang="en-US" smtClean="0">
                <a:latin typeface="Arial" panose="020B0604020202020204" pitchFamily="34" charset="0"/>
              </a:rPr>
              <a:pPr>
                <a:spcBef>
                  <a:spcPct val="0"/>
                </a:spcBef>
              </a:pPr>
              <a:t>9</a:t>
            </a:fld>
            <a:endParaRPr lang="en-US" altLang="en-US" dirty="0">
              <a:latin typeface="Arial" panose="020B0604020202020204" pitchFamily="34" charset="0"/>
            </a:endParaRPr>
          </a:p>
        </p:txBody>
      </p:sp>
      <p:sp>
        <p:nvSpPr>
          <p:cNvPr id="25603" name="Rectangle 2"/>
          <p:cNvSpPr>
            <a:spLocks noGrp="1" noChangeArrowheads="1"/>
          </p:cNvSpPr>
          <p:nvPr>
            <p:ph type="body" idx="1"/>
          </p:nvPr>
        </p:nvSpPr>
        <p:spPr bwMode="auto">
          <a:xfrm>
            <a:off x="839788" y="4419600"/>
            <a:ext cx="5103812" cy="4265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01" tIns="51147" rIns="97501" bIns="51147" numCol="1" anchor="t" anchorCtr="0" compatLnSpc="1">
            <a:prstTxWarp prst="textNoShape">
              <a:avLst/>
            </a:prstTxWarp>
          </a:bodyPr>
          <a:lstStyle/>
          <a:p>
            <a:pPr defTabSz="1000125">
              <a:spcBef>
                <a:spcPct val="0"/>
              </a:spcBef>
            </a:pPr>
            <a:r>
              <a:rPr lang="en-US" altLang="en-US" b="1" dirty="0">
                <a:ea typeface="ＭＳ Ｐゴシック" panose="020B0600070205080204" pitchFamily="34" charset="-128"/>
              </a:rPr>
              <a:t>  Read the bullet list</a:t>
            </a: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a:p>
            <a:pPr defTabSz="1000125">
              <a:spcBef>
                <a:spcPct val="0"/>
              </a:spcBef>
            </a:pPr>
            <a:endParaRPr lang="en-US" altLang="en-US" b="1" dirty="0">
              <a:ea typeface="ＭＳ Ｐゴシック" panose="020B0600070205080204" pitchFamily="34" charset="-128"/>
            </a:endParaRPr>
          </a:p>
        </p:txBody>
      </p:sp>
      <p:sp>
        <p:nvSpPr>
          <p:cNvPr id="25604" name="Rectangle 3"/>
          <p:cNvSpPr>
            <a:spLocks noGrp="1" noRot="1" noChangeAspect="1" noChangeArrowheads="1" noTextEdit="1"/>
          </p:cNvSpPr>
          <p:nvPr>
            <p:ph type="sldImg"/>
          </p:nvPr>
        </p:nvSpPr>
        <p:spPr bwMode="auto">
          <a:xfrm>
            <a:off x="396875" y="690563"/>
            <a:ext cx="6067425" cy="341471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716804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0725" y="6346473"/>
            <a:ext cx="513426" cy="509452"/>
          </a:xfrm>
          <a:prstGeom prst="rect">
            <a:avLst/>
          </a:prstGeom>
        </p:spPr>
      </p:pic>
      <p:cxnSp>
        <p:nvCxnSpPr>
          <p:cNvPr id="27" name="Straight Connector 26"/>
          <p:cNvCxnSpPr/>
          <p:nvPr/>
        </p:nvCxnSpPr>
        <p:spPr bwMode="auto">
          <a:xfrm>
            <a:off x="0" y="1361278"/>
            <a:ext cx="1218882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0867" y="1858347"/>
            <a:ext cx="10447092" cy="1229411"/>
          </a:xfrm>
        </p:spPr>
        <p:txBody>
          <a:bodyPr/>
          <a:lstStyle>
            <a:lvl1pPr marL="0" indent="0" algn="ctr">
              <a:buNone/>
              <a:defRPr sz="2799"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69561" y="3565526"/>
            <a:ext cx="8476630" cy="1934127"/>
          </a:xfrm>
        </p:spPr>
        <p:txBody>
          <a:bodyPr/>
          <a:lstStyle>
            <a:lvl1pPr marL="0" indent="0" algn="ctr">
              <a:buNone/>
              <a:defRPr sz="2399"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112" y="6424460"/>
            <a:ext cx="432389"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455" y="6517602"/>
            <a:ext cx="721484"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3685" y="6517602"/>
            <a:ext cx="910590"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srgbClr val="000000"/>
                </a:solidFill>
                <a:effectLst/>
                <a:uLnTx/>
                <a:uFillTx/>
                <a:latin typeface="Arial"/>
                <a:ea typeface="+mn-ea"/>
                <a:cs typeface="Arial"/>
              </a:rPr>
              <a:t>NTSAToday</a:t>
            </a:r>
            <a:endParaRPr kumimoji="0" lang="en-US" sz="1000" b="1" i="0" u="none" strike="noStrike" kern="1200" cap="none" spc="0" normalizeH="0" baseline="0" noProof="0" dirty="0">
              <a:ln>
                <a:noFill/>
              </a:ln>
              <a:solidFill>
                <a:srgbClr val="000000"/>
              </a:solidFill>
              <a:effectLst/>
              <a:uLnTx/>
              <a:uFillTx/>
              <a:latin typeface="Arial"/>
              <a:ea typeface="+mn-ea"/>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7766" y="6424460"/>
            <a:ext cx="432389"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389"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1899" y="6424460"/>
            <a:ext cx="432389"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8742" y="6517602"/>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3260" y="6424460"/>
            <a:ext cx="429656"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2528" y="6523578"/>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8612" y="6523578"/>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pic>
        <p:nvPicPr>
          <p:cNvPr id="17" name="Picture 16">
            <a:extLst>
              <a:ext uri="{FF2B5EF4-FFF2-40B4-BE49-F238E27FC236}">
                <a16:creationId xmlns:a16="http://schemas.microsoft.com/office/drawing/2014/main" id="{3464FB08-3377-BC46-A43E-CA75C9B331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extLst>
      <p:ext uri="{BB962C8B-B14F-4D97-AF65-F5344CB8AC3E}">
        <p14:creationId xmlns:p14="http://schemas.microsoft.com/office/powerpoint/2010/main" val="36444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130" y="0"/>
            <a:ext cx="7414869" cy="841248"/>
          </a:xfrm>
        </p:spPr>
        <p:txBody>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2907" y="1053390"/>
            <a:ext cx="10925505" cy="4890211"/>
          </a:xfrm>
        </p:spPr>
        <p:txBody>
          <a:bodyPr/>
          <a:lstStyle>
            <a:lvl1pPr>
              <a:buClr>
                <a:schemeClr val="tx1"/>
              </a:buClr>
              <a:defRPr sz="2799">
                <a:solidFill>
                  <a:schemeClr val="tx1"/>
                </a:solidFill>
                <a:latin typeface="Arial Narrow" pitchFamily="34" charset="0"/>
              </a:defRPr>
            </a:lvl1pPr>
            <a:lvl2pPr>
              <a:buClr>
                <a:schemeClr val="tx1"/>
              </a:buClr>
              <a:defRPr sz="2399">
                <a:solidFill>
                  <a:schemeClr val="tx1"/>
                </a:solidFill>
                <a:latin typeface="Arial Narrow" pitchFamily="34" charset="0"/>
              </a:defRPr>
            </a:lvl2pPr>
            <a:lvl3pPr>
              <a:buClr>
                <a:schemeClr val="tx1"/>
              </a:buClr>
              <a:defRPr sz="1999">
                <a:solidFill>
                  <a:schemeClr val="tx1"/>
                </a:solidFill>
                <a:latin typeface="Arial Narrow" pitchFamily="34" charset="0"/>
              </a:defRPr>
            </a:lvl3pPr>
            <a:lvl4pPr>
              <a:buClr>
                <a:schemeClr val="tx1"/>
              </a:buClr>
              <a:defRPr sz="1799">
                <a:solidFill>
                  <a:schemeClr val="tx1"/>
                </a:solidFill>
                <a:latin typeface="Arial Narrow" pitchFamily="34" charset="0"/>
              </a:defRPr>
            </a:lvl4pPr>
            <a:lvl5pPr>
              <a:buClr>
                <a:schemeClr val="tx1"/>
              </a:buClr>
              <a:defRPr sz="1799">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72193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45130" y="0"/>
            <a:ext cx="7414869" cy="841248"/>
          </a:xfrm>
        </p:spPr>
        <p:txBody>
          <a:bodyPr/>
          <a:lstStyle>
            <a:lvl1pPr>
              <a:defRPr sz="32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EAB6A3AA-FD40-424E-A922-B65C2FD59C7A}"/>
              </a:ext>
            </a:extLst>
          </p:cNvPr>
          <p:cNvSpPr txBox="1">
            <a:spLocks noChangeArrowheads="1"/>
          </p:cNvSpPr>
          <p:nvPr userDrawn="1"/>
        </p:nvSpPr>
        <p:spPr>
          <a:xfrm>
            <a:off x="8430604" y="6477002"/>
            <a:ext cx="2844059" cy="244475"/>
          </a:xfrm>
          <a:prstGeom prst="rect">
            <a:avLst/>
          </a:prstGeom>
        </p:spPr>
        <p:txBody>
          <a:bodyPr/>
          <a:lstStyle>
            <a:defPPr>
              <a:defRPr lang="en-US"/>
            </a:defPPr>
            <a:lvl1pPr algn="r"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defTabSz="914126" eaLnBrk="1" hangingPunct="1">
              <a:defRPr/>
            </a:pPr>
            <a:fld id="{D68E8870-17DE-45C4-A8DD-7644B2422933}" type="slidenum">
              <a:rPr lang="en-US" baseline="0" smtClean="0">
                <a:solidFill>
                  <a:srgbClr val="000000"/>
                </a:solidFill>
                <a:latin typeface="Tahoma" charset="0"/>
                <a:ea typeface="+mn-ea"/>
              </a:rPr>
              <a:pPr defTabSz="914126" eaLnBrk="1" hangingPunct="1">
                <a:defRPr/>
              </a:pPr>
              <a:t>‹#›</a:t>
            </a:fld>
            <a:endParaRPr lang="en-US" baseline="0" dirty="0">
              <a:solidFill>
                <a:srgbClr val="000000"/>
              </a:solidFill>
              <a:latin typeface="Tahoma" charset="0"/>
              <a:ea typeface="+mn-ea"/>
            </a:endParaRPr>
          </a:p>
        </p:txBody>
      </p:sp>
    </p:spTree>
    <p:extLst>
      <p:ext uri="{BB962C8B-B14F-4D97-AF65-F5344CB8AC3E}">
        <p14:creationId xmlns:p14="http://schemas.microsoft.com/office/powerpoint/2010/main" val="14904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648" y="0"/>
            <a:ext cx="7414869" cy="826618"/>
          </a:xfrm>
        </p:spPr>
        <p:txBody>
          <a:bodyPr/>
          <a:lstStyle>
            <a:lvl1pPr>
              <a:defRPr sz="3200">
                <a:solidFill>
                  <a:schemeClr val="bg1"/>
                </a:solidFill>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F2938BF5-6D23-4791-8FC3-269743C43E3C}"/>
              </a:ext>
            </a:extLst>
          </p:cNvPr>
          <p:cNvSpPr>
            <a:spLocks noGrp="1" noChangeArrowheads="1"/>
          </p:cNvSpPr>
          <p:nvPr>
            <p:ph type="sldNum" sz="quarter" idx="4"/>
          </p:nvPr>
        </p:nvSpPr>
        <p:spPr>
          <a:xfrm>
            <a:off x="8430604" y="6477002"/>
            <a:ext cx="2844059" cy="244475"/>
          </a:xfrm>
          <a:prstGeom prst="rect">
            <a:avLst/>
          </a:prstGeom>
        </p:spPr>
        <p:txBody>
          <a:bodyPr/>
          <a:lstStyle>
            <a:lvl1pPr algn="r">
              <a:defRPr sz="1600"/>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spTree>
    <p:extLst>
      <p:ext uri="{BB962C8B-B14F-4D97-AF65-F5344CB8AC3E}">
        <p14:creationId xmlns:p14="http://schemas.microsoft.com/office/powerpoint/2010/main" val="301099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2" t="19641" r="-12" b="27970"/>
          <a:stretch/>
        </p:blipFill>
        <p:spPr>
          <a:xfrm>
            <a:off x="0" y="-3538"/>
            <a:ext cx="12188825" cy="709148"/>
          </a:xfrm>
          <a:prstGeom prst="rect">
            <a:avLst/>
          </a:prstGeom>
        </p:spPr>
      </p:pic>
      <p:sp>
        <p:nvSpPr>
          <p:cNvPr id="98314" name="Rectangle 10"/>
          <p:cNvSpPr>
            <a:spLocks noGrp="1" noChangeArrowheads="1"/>
          </p:cNvSpPr>
          <p:nvPr>
            <p:ph type="body" idx="1"/>
          </p:nvPr>
        </p:nvSpPr>
        <p:spPr bwMode="auto">
          <a:xfrm>
            <a:off x="601806" y="989946"/>
            <a:ext cx="11004086"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6415" y="0"/>
            <a:ext cx="7414869"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0451" y="6477002"/>
            <a:ext cx="821420" cy="340935"/>
          </a:xfrm>
          <a:prstGeom prst="rect">
            <a:avLst/>
          </a:prstGeom>
        </p:spPr>
        <p:txBody>
          <a:bodyPr/>
          <a:lstStyle>
            <a:lvl1pPr algn="r">
              <a:defRPr sz="2132"/>
            </a:lvl1pPr>
          </a:lstStyle>
          <a:p>
            <a:pPr defTabSz="914126" eaLnBrk="1" hangingPunct="1">
              <a:defRPr/>
            </a:pPr>
            <a:fld id="{D68E8870-17DE-45C4-A8DD-7644B2422933}" type="slidenum">
              <a:rPr lang="en-US" smtClean="0">
                <a:solidFill>
                  <a:srgbClr val="000000"/>
                </a:solidFill>
                <a:latin typeface="Tahoma" charset="0"/>
                <a:ea typeface="+mn-ea"/>
              </a:rPr>
              <a:pPr defTabSz="914126" eaLnBrk="1" hangingPunct="1">
                <a:defRPr/>
              </a:pPr>
              <a:t>‹#›</a:t>
            </a:fld>
            <a:endParaRPr lang="en-US" dirty="0">
              <a:solidFill>
                <a:srgbClr val="000000"/>
              </a:solidFill>
              <a:latin typeface="Tahoma" charset="0"/>
              <a:ea typeface="+mn-ea"/>
            </a:endParaRPr>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670725" y="6346473"/>
            <a:ext cx="513426"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8112" y="6424460"/>
            <a:ext cx="432389"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455" y="6517602"/>
            <a:ext cx="721484"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3685" y="6517602"/>
            <a:ext cx="910590"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err="1">
                <a:ln>
                  <a:noFill/>
                </a:ln>
                <a:solidFill>
                  <a:srgbClr val="000000"/>
                </a:solidFill>
                <a:effectLst/>
                <a:uLnTx/>
                <a:uFillTx/>
                <a:latin typeface="Arial"/>
                <a:ea typeface="+mn-ea"/>
                <a:cs typeface="Arial"/>
              </a:rPr>
              <a:t>NTSAToday</a:t>
            </a:r>
            <a:endParaRPr kumimoji="0" lang="en-US" sz="1000" b="1" i="0" u="none" strike="noStrike" kern="1200" cap="none" spc="0" normalizeH="0" baseline="0" noProof="0" dirty="0">
              <a:ln>
                <a:noFill/>
              </a:ln>
              <a:solidFill>
                <a:srgbClr val="000000"/>
              </a:solidFill>
              <a:effectLst/>
              <a:uLnTx/>
              <a:uFillTx/>
              <a:latin typeface="Arial"/>
              <a:ea typeface="+mn-ea"/>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157766" y="6424460"/>
            <a:ext cx="432389"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424460"/>
            <a:ext cx="432389"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51899" y="6424460"/>
            <a:ext cx="432389"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8742" y="6517602"/>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73260" y="6424460"/>
            <a:ext cx="429656"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2528" y="6523578"/>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8612" y="6523578"/>
            <a:ext cx="596483" cy="246221"/>
          </a:xfrm>
          <a:prstGeom prst="rect">
            <a:avLst/>
          </a:prstGeom>
        </p:spPr>
        <p:txBody>
          <a:bodyPr wrap="none">
            <a:spAutoFit/>
          </a:body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Arial"/>
              </a:rPr>
              <a:t>IITSEC</a:t>
            </a:r>
          </a:p>
        </p:txBody>
      </p:sp>
    </p:spTree>
    <p:extLst>
      <p:ext uri="{BB962C8B-B14F-4D97-AF65-F5344CB8AC3E}">
        <p14:creationId xmlns:p14="http://schemas.microsoft.com/office/powerpoint/2010/main" val="2931869418"/>
      </p:ext>
    </p:extLst>
  </p:cSld>
  <p:clrMap bg1="lt1" tx1="dk1" bg2="lt2" tx2="dk2" accent1="accent1" accent2="accent2" accent3="accent3" accent4="accent4" accent5="accent5" accent6="accent6" hlink="hlink" folHlink="folHlink"/>
  <p:sldLayoutIdLst>
    <p:sldLayoutId id="2147483822" r:id="rId1"/>
    <p:sldLayoutId id="2147483825" r:id="rId2"/>
    <p:sldLayoutId id="2147483827" r:id="rId3"/>
    <p:sldLayoutId id="2147483828" r:id="rId4"/>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4266" b="1">
          <a:solidFill>
            <a:srgbClr val="F77B0B"/>
          </a:solidFill>
          <a:latin typeface="Tahoma" charset="0"/>
        </a:defRPr>
      </a:lvl2pPr>
      <a:lvl3pPr algn="l" rtl="0" eaLnBrk="1" fontAlgn="base" hangingPunct="1">
        <a:spcBef>
          <a:spcPct val="0"/>
        </a:spcBef>
        <a:spcAft>
          <a:spcPct val="0"/>
        </a:spcAft>
        <a:defRPr sz="4266" b="1">
          <a:solidFill>
            <a:srgbClr val="F77B0B"/>
          </a:solidFill>
          <a:latin typeface="Tahoma" charset="0"/>
        </a:defRPr>
      </a:lvl3pPr>
      <a:lvl4pPr algn="l" rtl="0" eaLnBrk="1" fontAlgn="base" hangingPunct="1">
        <a:spcBef>
          <a:spcPct val="0"/>
        </a:spcBef>
        <a:spcAft>
          <a:spcPct val="0"/>
        </a:spcAft>
        <a:defRPr sz="4266" b="1">
          <a:solidFill>
            <a:srgbClr val="F77B0B"/>
          </a:solidFill>
          <a:latin typeface="Tahoma" charset="0"/>
        </a:defRPr>
      </a:lvl4pPr>
      <a:lvl5pPr algn="l" rtl="0" eaLnBrk="1" fontAlgn="base" hangingPunct="1">
        <a:spcBef>
          <a:spcPct val="0"/>
        </a:spcBef>
        <a:spcAft>
          <a:spcPct val="0"/>
        </a:spcAft>
        <a:defRPr sz="4266" b="1">
          <a:solidFill>
            <a:srgbClr val="F77B0B"/>
          </a:solidFill>
          <a:latin typeface="Tahoma" charset="0"/>
        </a:defRPr>
      </a:lvl5pPr>
      <a:lvl6pPr marL="609402" algn="l" rtl="0" eaLnBrk="1" fontAlgn="base" hangingPunct="1">
        <a:spcBef>
          <a:spcPct val="0"/>
        </a:spcBef>
        <a:spcAft>
          <a:spcPct val="0"/>
        </a:spcAft>
        <a:defRPr sz="4266" b="1">
          <a:solidFill>
            <a:srgbClr val="F77B0B"/>
          </a:solidFill>
          <a:latin typeface="Tahoma" charset="0"/>
        </a:defRPr>
      </a:lvl6pPr>
      <a:lvl7pPr marL="1218804" algn="l" rtl="0" eaLnBrk="1" fontAlgn="base" hangingPunct="1">
        <a:spcBef>
          <a:spcPct val="0"/>
        </a:spcBef>
        <a:spcAft>
          <a:spcPct val="0"/>
        </a:spcAft>
        <a:defRPr sz="4266" b="1">
          <a:solidFill>
            <a:srgbClr val="F77B0B"/>
          </a:solidFill>
          <a:latin typeface="Tahoma" charset="0"/>
        </a:defRPr>
      </a:lvl7pPr>
      <a:lvl8pPr marL="1828205" algn="l" rtl="0" eaLnBrk="1" fontAlgn="base" hangingPunct="1">
        <a:spcBef>
          <a:spcPct val="0"/>
        </a:spcBef>
        <a:spcAft>
          <a:spcPct val="0"/>
        </a:spcAft>
        <a:defRPr sz="4266" b="1">
          <a:solidFill>
            <a:srgbClr val="F77B0B"/>
          </a:solidFill>
          <a:latin typeface="Tahoma" charset="0"/>
        </a:defRPr>
      </a:lvl8pPr>
      <a:lvl9pPr marL="2437607" algn="l" rtl="0" eaLnBrk="1" fontAlgn="base" hangingPunct="1">
        <a:spcBef>
          <a:spcPct val="0"/>
        </a:spcBef>
        <a:spcAft>
          <a:spcPct val="0"/>
        </a:spcAft>
        <a:defRPr sz="4266" b="1">
          <a:solidFill>
            <a:srgbClr val="F77B0B"/>
          </a:solidFill>
          <a:latin typeface="Tahoma" charset="0"/>
        </a:defRPr>
      </a:lvl9pPr>
    </p:titleStyle>
    <p:bodyStyle>
      <a:lvl1pPr marL="457052" indent="-457052" algn="l" rtl="0" eaLnBrk="1" fontAlgn="base" hangingPunct="1">
        <a:spcBef>
          <a:spcPct val="20000"/>
        </a:spcBef>
        <a:spcAft>
          <a:spcPct val="0"/>
        </a:spcAft>
        <a:buClr>
          <a:schemeClr val="tx1"/>
        </a:buClr>
        <a:buSzPct val="75000"/>
        <a:buFont typeface="Wingdings" charset="2"/>
        <a:buChar char="Ø"/>
        <a:defRPr sz="2799">
          <a:solidFill>
            <a:schemeClr val="tx1"/>
          </a:solidFill>
          <a:latin typeface="Arial Narrow" charset="0"/>
          <a:ea typeface="Arial Narrow" charset="0"/>
          <a:cs typeface="Arial Narrow" charset="0"/>
        </a:defRPr>
      </a:lvl1pPr>
      <a:lvl2pPr marL="990278" indent="-380876" algn="l" rtl="0" eaLnBrk="1" fontAlgn="base" hangingPunct="1">
        <a:spcBef>
          <a:spcPct val="20000"/>
        </a:spcBef>
        <a:spcAft>
          <a:spcPct val="0"/>
        </a:spcAft>
        <a:buClr>
          <a:schemeClr val="tx1"/>
        </a:buClr>
        <a:buSzPct val="75000"/>
        <a:buFont typeface="Wingdings" pitchFamily="2" charset="2"/>
        <a:buChar char="n"/>
        <a:defRPr sz="2399">
          <a:solidFill>
            <a:schemeClr val="tx1"/>
          </a:solidFill>
          <a:latin typeface="Arial Narrow" charset="0"/>
          <a:ea typeface="Arial Narrow" charset="0"/>
          <a:cs typeface="Arial Narrow" charset="0"/>
        </a:defRPr>
      </a:lvl2pPr>
      <a:lvl3pPr marL="1523505" indent="-304701" algn="l" rtl="0" eaLnBrk="1" fontAlgn="base" hangingPunct="1">
        <a:spcBef>
          <a:spcPct val="20000"/>
        </a:spcBef>
        <a:spcAft>
          <a:spcPct val="0"/>
        </a:spcAft>
        <a:buClr>
          <a:schemeClr val="folHlink"/>
        </a:buClr>
        <a:buSzPct val="50000"/>
        <a:buFont typeface="Wingdings" pitchFamily="2" charset="2"/>
        <a:buChar char="n"/>
        <a:defRPr sz="3199">
          <a:solidFill>
            <a:schemeClr val="tx1"/>
          </a:solidFill>
          <a:latin typeface="+mn-lt"/>
        </a:defRPr>
      </a:lvl3pPr>
      <a:lvl4pPr marL="2132907" indent="-304701" algn="l" rtl="0" eaLnBrk="1" fontAlgn="base" hangingPunct="1">
        <a:spcBef>
          <a:spcPct val="20000"/>
        </a:spcBef>
        <a:spcAft>
          <a:spcPct val="0"/>
        </a:spcAft>
        <a:buClr>
          <a:schemeClr val="accent2"/>
        </a:buClr>
        <a:buSzPct val="55000"/>
        <a:buFont typeface="Wingdings" pitchFamily="2" charset="2"/>
        <a:buChar char="n"/>
        <a:defRPr sz="2666">
          <a:solidFill>
            <a:schemeClr val="tx1"/>
          </a:solidFill>
          <a:latin typeface="+mn-lt"/>
        </a:defRPr>
      </a:lvl4pPr>
      <a:lvl5pPr marL="2742308"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5pPr>
      <a:lvl6pPr marL="3351710"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6pPr>
      <a:lvl7pPr marL="3961112"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7pPr>
      <a:lvl8pPr marL="4570514"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8pPr>
      <a:lvl9pPr marL="5179916" indent="-304701" algn="l" rtl="0" eaLnBrk="1" fontAlgn="base" hangingPunct="1">
        <a:spcBef>
          <a:spcPct val="20000"/>
        </a:spcBef>
        <a:spcAft>
          <a:spcPct val="0"/>
        </a:spcAft>
        <a:buClr>
          <a:schemeClr val="accent1"/>
        </a:buClr>
        <a:buSzPct val="50000"/>
        <a:buFont typeface="Wingdings" pitchFamily="2" charset="2"/>
        <a:buChar char="n"/>
        <a:defRPr sz="2666">
          <a:solidFill>
            <a:schemeClr val="tx1"/>
          </a:solidFill>
          <a:latin typeface="+mn-lt"/>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wmf"/><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image" Target="../media/image19.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1828324" y="3276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b="1" kern="0" dirty="0">
                <a:ea typeface="ＭＳ Ｐゴシック" pitchFamily="34" charset="-128"/>
              </a:rPr>
              <a:t>Mr. Jack “Jake” Borah</a:t>
            </a:r>
          </a:p>
          <a:p>
            <a:pPr marL="0" indent="0" algn="ctr" eaLnBrk="1" hangingPunct="1">
              <a:buFont typeface="Wingdings" pitchFamily="2" charset="2"/>
              <a:buNone/>
              <a:defRPr/>
            </a:pPr>
            <a:endParaRPr lang="en-US" sz="2400" b="1" kern="0" dirty="0">
              <a:ea typeface="ＭＳ Ｐゴシック" pitchFamily="34" charset="-128"/>
            </a:endParaRPr>
          </a:p>
        </p:txBody>
      </p:sp>
      <p:sp>
        <p:nvSpPr>
          <p:cNvPr id="17" name="Rectangle 2"/>
          <p:cNvSpPr txBox="1">
            <a:spLocks noChangeArrowheads="1"/>
          </p:cNvSpPr>
          <p:nvPr/>
        </p:nvSpPr>
        <p:spPr>
          <a:xfrm>
            <a:off x="914162" y="1524001"/>
            <a:ext cx="10360501" cy="1470025"/>
          </a:xfrm>
          <a:prstGeom prst="rect">
            <a:avLst/>
          </a:prstGeom>
        </p:spPr>
        <p:txBody>
          <a:bodyPr/>
          <a:lstStyle>
            <a:lvl1pPr algn="ctr" rtl="0" fontAlgn="base">
              <a:spcBef>
                <a:spcPct val="0"/>
              </a:spcBef>
              <a:spcAft>
                <a:spcPct val="0"/>
              </a:spcAft>
              <a:defRPr sz="2800" b="1">
                <a:solidFill>
                  <a:srgbClr val="F77B0B"/>
                </a:solidFill>
                <a:latin typeface="+mj-lt"/>
                <a:ea typeface="+mj-ea"/>
                <a:cs typeface="+mj-cs"/>
              </a:defRPr>
            </a:lvl1pPr>
            <a:lvl2pPr algn="l" rtl="0" fontAlgn="base">
              <a:spcBef>
                <a:spcPct val="0"/>
              </a:spcBef>
              <a:spcAft>
                <a:spcPct val="0"/>
              </a:spcAft>
              <a:defRPr sz="3200" b="1">
                <a:solidFill>
                  <a:srgbClr val="F77B0B"/>
                </a:solidFill>
                <a:latin typeface="Tahoma" charset="0"/>
              </a:defRPr>
            </a:lvl2pPr>
            <a:lvl3pPr algn="l" rtl="0" fontAlgn="base">
              <a:spcBef>
                <a:spcPct val="0"/>
              </a:spcBef>
              <a:spcAft>
                <a:spcPct val="0"/>
              </a:spcAft>
              <a:defRPr sz="3200" b="1">
                <a:solidFill>
                  <a:srgbClr val="F77B0B"/>
                </a:solidFill>
                <a:latin typeface="Tahoma" charset="0"/>
              </a:defRPr>
            </a:lvl3pPr>
            <a:lvl4pPr algn="l" rtl="0" fontAlgn="base">
              <a:spcBef>
                <a:spcPct val="0"/>
              </a:spcBef>
              <a:spcAft>
                <a:spcPct val="0"/>
              </a:spcAft>
              <a:defRPr sz="3200" b="1">
                <a:solidFill>
                  <a:srgbClr val="F77B0B"/>
                </a:solidFill>
                <a:latin typeface="Tahoma" charset="0"/>
              </a:defRPr>
            </a:lvl4pPr>
            <a:lvl5pPr algn="l" rtl="0" fontAlgn="base">
              <a:spcBef>
                <a:spcPct val="0"/>
              </a:spcBef>
              <a:spcAft>
                <a:spcPct val="0"/>
              </a:spcAft>
              <a:defRPr sz="3200" b="1">
                <a:solidFill>
                  <a:srgbClr val="F77B0B"/>
                </a:solidFill>
                <a:latin typeface="Tahoma" charset="0"/>
              </a:defRPr>
            </a:lvl5pPr>
            <a:lvl6pPr marL="457200" algn="l" rtl="0" fontAlgn="base">
              <a:spcBef>
                <a:spcPct val="0"/>
              </a:spcBef>
              <a:spcAft>
                <a:spcPct val="0"/>
              </a:spcAft>
              <a:defRPr sz="3200" b="1">
                <a:solidFill>
                  <a:srgbClr val="F77B0B"/>
                </a:solidFill>
                <a:latin typeface="Tahoma" charset="0"/>
              </a:defRPr>
            </a:lvl6pPr>
            <a:lvl7pPr marL="914400" algn="l" rtl="0" fontAlgn="base">
              <a:spcBef>
                <a:spcPct val="0"/>
              </a:spcBef>
              <a:spcAft>
                <a:spcPct val="0"/>
              </a:spcAft>
              <a:defRPr sz="3200" b="1">
                <a:solidFill>
                  <a:srgbClr val="F77B0B"/>
                </a:solidFill>
                <a:latin typeface="Tahoma" charset="0"/>
              </a:defRPr>
            </a:lvl7pPr>
            <a:lvl8pPr marL="1371600" algn="l" rtl="0" fontAlgn="base">
              <a:spcBef>
                <a:spcPct val="0"/>
              </a:spcBef>
              <a:spcAft>
                <a:spcPct val="0"/>
              </a:spcAft>
              <a:defRPr sz="3200" b="1">
                <a:solidFill>
                  <a:srgbClr val="F77B0B"/>
                </a:solidFill>
                <a:latin typeface="Tahoma" charset="0"/>
              </a:defRPr>
            </a:lvl8pPr>
            <a:lvl9pPr marL="1828800" algn="l" rtl="0" fontAlgn="base">
              <a:spcBef>
                <a:spcPct val="0"/>
              </a:spcBef>
              <a:spcAft>
                <a:spcPct val="0"/>
              </a:spcAft>
              <a:defRPr sz="3200" b="1">
                <a:solidFill>
                  <a:srgbClr val="F77B0B"/>
                </a:solidFill>
                <a:latin typeface="Tahoma" charset="0"/>
              </a:defRPr>
            </a:lvl9pPr>
          </a:lstStyle>
          <a:p>
            <a:pPr eaLnBrk="1" hangingPunct="1">
              <a:defRPr/>
            </a:pPr>
            <a:r>
              <a:rPr lang="en-US" sz="3600" kern="0" dirty="0">
                <a:solidFill>
                  <a:srgbClr val="CC3300"/>
                </a:solidFill>
                <a:ea typeface="Tahoma" panose="020B0604030504040204" pitchFamily="34" charset="0"/>
                <a:cs typeface="Tahoma" panose="020B0604030504040204" pitchFamily="34" charset="0"/>
              </a:rPr>
              <a:t>Simulation Conceptual Modeling</a:t>
            </a:r>
            <a:br>
              <a:rPr lang="en-US" sz="3600" kern="0" dirty="0">
                <a:solidFill>
                  <a:srgbClr val="CC3300"/>
                </a:solidFill>
                <a:ea typeface="Tahoma" panose="020B0604030504040204" pitchFamily="34" charset="0"/>
                <a:cs typeface="Tahoma" panose="020B0604030504040204" pitchFamily="34" charset="0"/>
              </a:rPr>
            </a:br>
            <a:r>
              <a:rPr lang="en-US" sz="3600" kern="0" dirty="0">
                <a:solidFill>
                  <a:srgbClr val="CC3300"/>
                </a:solidFill>
                <a:ea typeface="Tahoma" panose="020B0604030504040204" pitchFamily="34" charset="0"/>
                <a:cs typeface="Tahoma" panose="020B0604030504040204" pitchFamily="34" charset="0"/>
              </a:rPr>
              <a:t>Theory and Application</a:t>
            </a:r>
          </a:p>
        </p:txBody>
      </p:sp>
      <p:sp>
        <p:nvSpPr>
          <p:cNvPr id="11" name="Rectangle 3"/>
          <p:cNvSpPr txBox="1">
            <a:spLocks noChangeArrowheads="1"/>
          </p:cNvSpPr>
          <p:nvPr/>
        </p:nvSpPr>
        <p:spPr>
          <a:xfrm>
            <a:off x="1828323" y="5181600"/>
            <a:ext cx="8532178" cy="1143000"/>
          </a:xfrm>
          <a:prstGeom prst="rect">
            <a:avLst/>
          </a:prstGeom>
        </p:spPr>
        <p:txBody>
          <a:bodyPr/>
          <a:lstStyle>
            <a:lvl1pPr marL="342900" indent="-342900" algn="l" rtl="0" fontAlgn="base">
              <a:spcBef>
                <a:spcPct val="20000"/>
              </a:spcBef>
              <a:spcAft>
                <a:spcPct val="0"/>
              </a:spcAft>
              <a:buClr>
                <a:schemeClr val="tx1"/>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rgbClr val="F77B0B"/>
              </a:buClr>
              <a:buSzPct val="75000"/>
              <a:buFont typeface="Wingdings" pitchFamily="2" charset="2"/>
              <a:buChar char="n"/>
              <a:defRPr sz="2800">
                <a:solidFill>
                  <a:srgbClr val="F77B0B"/>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eaLnBrk="1" hangingPunct="1">
              <a:buFont typeface="Wingdings" pitchFamily="2" charset="2"/>
              <a:buNone/>
              <a:defRPr/>
            </a:pPr>
            <a:r>
              <a:rPr lang="en-US" sz="2400" kern="0" dirty="0">
                <a:ea typeface="ＭＳ Ｐゴシック" pitchFamily="34" charset="-128"/>
              </a:rPr>
              <a:t>jborah@sprynet.com</a:t>
            </a:r>
          </a:p>
          <a:p>
            <a:pPr marL="0" indent="0" algn="ctr" eaLnBrk="1" hangingPunct="1">
              <a:buFont typeface="Wingdings" pitchFamily="2" charset="2"/>
              <a:buNone/>
              <a:defRPr/>
            </a:pPr>
            <a:r>
              <a:rPr lang="en-US" sz="2400" kern="0" dirty="0">
                <a:ea typeface="ＭＳ Ｐゴシック" pitchFamily="34" charset="-128"/>
              </a:rPr>
              <a:t>(407) 929-9370</a:t>
            </a:r>
          </a:p>
          <a:p>
            <a:pPr marL="0" indent="0" algn="ctr" eaLnBrk="1" hangingPunct="1">
              <a:buFont typeface="Wingdings" pitchFamily="2" charset="2"/>
              <a:buNone/>
              <a:defRPr/>
            </a:pPr>
            <a:endParaRPr lang="en-US" sz="2400" b="1" kern="0" dirty="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Considerations</a:t>
            </a:r>
          </a:p>
        </p:txBody>
      </p:sp>
      <p:sp>
        <p:nvSpPr>
          <p:cNvPr id="24579" name="Rectangle 3"/>
          <p:cNvSpPr>
            <a:spLocks noGrp="1" noChangeArrowheads="1"/>
          </p:cNvSpPr>
          <p:nvPr>
            <p:ph idx="1"/>
          </p:nvPr>
        </p:nvSpPr>
        <p:spPr>
          <a:xfrm>
            <a:off x="812588" y="1295400"/>
            <a:ext cx="10792189" cy="4367213"/>
          </a:xfrm>
        </p:spPr>
        <p:txBody>
          <a:bodyPr lIns="0" tIns="0" rIns="0" bIns="0">
            <a:normAutofit/>
          </a:bodyPr>
          <a:lstStyle/>
          <a:p>
            <a:pPr marL="228600" indent="-228600" eaLnBrk="1" hangingPunct="1">
              <a:lnSpc>
                <a:spcPct val="90000"/>
              </a:lnSpc>
            </a:pPr>
            <a:r>
              <a:rPr lang="en-US" altLang="en-US" sz="2400" dirty="0">
                <a:ea typeface="ＭＳ Ｐゴシック" panose="020B0600070205080204" pitchFamily="34" charset="-128"/>
              </a:rPr>
              <a:t>Perhaps most complex task of M&amp;S engineering</a:t>
            </a:r>
          </a:p>
          <a:p>
            <a:pPr marL="228600" indent="-228600" eaLnBrk="1" hangingPunct="1">
              <a:lnSpc>
                <a:spcPct val="90000"/>
              </a:lnSpc>
            </a:pPr>
            <a:r>
              <a:rPr lang="en-US" altLang="en-US" sz="2400" dirty="0">
                <a:ea typeface="ＭＳ Ｐゴシック" panose="020B0600070205080204" pitchFamily="34" charset="-128"/>
              </a:rPr>
              <a:t>Method to transform human ideas into executable hardware and software components</a:t>
            </a:r>
          </a:p>
          <a:p>
            <a:pPr marL="228600" indent="-228600" eaLnBrk="1" hangingPunct="1">
              <a:lnSpc>
                <a:spcPct val="90000"/>
              </a:lnSpc>
            </a:pPr>
            <a:r>
              <a:rPr lang="en-US" altLang="en-US" sz="2400" dirty="0">
                <a:ea typeface="ＭＳ Ｐゴシック" panose="020B0600070205080204" pitchFamily="34" charset="-128"/>
              </a:rPr>
              <a:t>Simulation development begins with sponsor/user interaction</a:t>
            </a:r>
          </a:p>
          <a:p>
            <a:pPr marL="228600" indent="-228600" eaLnBrk="1" hangingPunct="1">
              <a:lnSpc>
                <a:spcPct val="90000"/>
              </a:lnSpc>
            </a:pPr>
            <a:r>
              <a:rPr lang="en-US" altLang="en-US" sz="2400" dirty="0">
                <a:ea typeface="ＭＳ Ｐゴシック" panose="020B0600070205080204" pitchFamily="34" charset="-128"/>
              </a:rPr>
              <a:t>Proceeds through several diverse working groups prior to delivery in final form</a:t>
            </a:r>
          </a:p>
          <a:p>
            <a:pPr marL="482600" lvl="1" indent="-257175" eaLnBrk="1" hangingPunct="1">
              <a:lnSpc>
                <a:spcPct val="90000"/>
              </a:lnSpc>
            </a:pPr>
            <a:r>
              <a:rPr lang="en-US" altLang="en-US" sz="2000" dirty="0">
                <a:ea typeface="ＭＳ Ｐゴシック" panose="020B0600070205080204" pitchFamily="34" charset="-128"/>
              </a:rPr>
              <a:t>Core engineering team</a:t>
            </a:r>
          </a:p>
          <a:p>
            <a:pPr marL="482600" lvl="1" indent="-257175" eaLnBrk="1" hangingPunct="1">
              <a:lnSpc>
                <a:spcPct val="90000"/>
              </a:lnSpc>
            </a:pPr>
            <a:r>
              <a:rPr lang="en-US" altLang="en-US" sz="2000" dirty="0">
                <a:ea typeface="ＭＳ Ｐゴシック" panose="020B0600070205080204" pitchFamily="34" charset="-128"/>
              </a:rPr>
              <a:t>Simulation designers</a:t>
            </a:r>
          </a:p>
          <a:p>
            <a:pPr marL="482600" lvl="1" indent="-257175" eaLnBrk="1" hangingPunct="1">
              <a:lnSpc>
                <a:spcPct val="90000"/>
              </a:lnSpc>
            </a:pPr>
            <a:r>
              <a:rPr lang="en-US" altLang="en-US" sz="2000" dirty="0">
                <a:ea typeface="ＭＳ Ｐゴシック" panose="020B0600070205080204" pitchFamily="34" charset="-128"/>
              </a:rPr>
              <a:t>Systems and network administrators</a:t>
            </a:r>
          </a:p>
          <a:p>
            <a:pPr marL="482600" lvl="1" indent="-257175" eaLnBrk="1" hangingPunct="1">
              <a:lnSpc>
                <a:spcPct val="90000"/>
              </a:lnSpc>
            </a:pPr>
            <a:r>
              <a:rPr lang="en-US" altLang="en-US" sz="2000" dirty="0">
                <a:ea typeface="ＭＳ Ｐゴシック" panose="020B0600070205080204" pitchFamily="34" charset="-128"/>
              </a:rPr>
              <a:t>Software engineers</a:t>
            </a:r>
          </a:p>
          <a:p>
            <a:pPr marL="482600" lvl="1" indent="-257175" eaLnBrk="1" hangingPunct="1">
              <a:lnSpc>
                <a:spcPct val="90000"/>
              </a:lnSpc>
            </a:pPr>
            <a:r>
              <a:rPr lang="en-US" altLang="en-US" sz="2000" dirty="0">
                <a:ea typeface="ＭＳ Ｐゴシック" panose="020B0600070205080204" pitchFamily="34" charset="-128"/>
              </a:rPr>
              <a:t>Verification and validation team</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10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735849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Simulation Development Steps</a:t>
            </a:r>
          </a:p>
        </p:txBody>
      </p:sp>
      <p:sp>
        <p:nvSpPr>
          <p:cNvPr id="123906" name="Rectangle 3074"/>
          <p:cNvSpPr>
            <a:spLocks noGrp="1" noChangeArrowheads="1"/>
          </p:cNvSpPr>
          <p:nvPr>
            <p:ph idx="1"/>
          </p:nvPr>
        </p:nvSpPr>
        <p:spPr>
          <a:xfrm>
            <a:off x="480357" y="1295400"/>
            <a:ext cx="10794306" cy="3886200"/>
          </a:xfrm>
        </p:spPr>
        <p:txBody>
          <a:bodyPr>
            <a:normAutofit fontScale="85000" lnSpcReduction="20000"/>
          </a:bodyPr>
          <a:lstStyle/>
          <a:p>
            <a:pPr marL="609600" indent="-265113" eaLnBrk="1" hangingPunct="1">
              <a:spcAft>
                <a:spcPts val="600"/>
              </a:spcAft>
              <a:defRPr/>
            </a:pPr>
            <a:r>
              <a:rPr lang="en-US" sz="2400" dirty="0"/>
              <a:t>Problem Formulation/System Definition</a:t>
            </a:r>
          </a:p>
          <a:p>
            <a:pPr marL="609600" indent="-265113" eaLnBrk="1" hangingPunct="1">
              <a:spcAft>
                <a:spcPts val="600"/>
              </a:spcAft>
              <a:defRPr/>
            </a:pPr>
            <a:r>
              <a:rPr lang="en-US" sz="2400" dirty="0"/>
              <a:t>Data Collection</a:t>
            </a:r>
          </a:p>
          <a:p>
            <a:pPr marL="609600" indent="-265113" eaLnBrk="1" hangingPunct="1">
              <a:spcAft>
                <a:spcPts val="600"/>
              </a:spcAft>
              <a:defRPr/>
            </a:pPr>
            <a:r>
              <a:rPr lang="en-US" sz="2400" dirty="0"/>
              <a:t>Model Conceptualization</a:t>
            </a:r>
          </a:p>
          <a:p>
            <a:pPr marL="609600" indent="-265113" eaLnBrk="1" hangingPunct="1">
              <a:spcAft>
                <a:spcPts val="600"/>
              </a:spcAft>
              <a:defRPr/>
            </a:pPr>
            <a:r>
              <a:rPr lang="en-US" sz="2400" dirty="0"/>
              <a:t>Model Validation</a:t>
            </a:r>
          </a:p>
          <a:p>
            <a:pPr marL="609600" indent="-265113" eaLnBrk="1" hangingPunct="1">
              <a:spcAft>
                <a:spcPts val="600"/>
              </a:spcAft>
              <a:defRPr/>
            </a:pPr>
            <a:r>
              <a:rPr lang="en-US" sz="2400" dirty="0"/>
              <a:t>Model Translation</a:t>
            </a:r>
          </a:p>
          <a:p>
            <a:pPr marL="609600" indent="-265113" eaLnBrk="1" hangingPunct="1">
              <a:spcAft>
                <a:spcPts val="600"/>
              </a:spcAft>
              <a:defRPr/>
            </a:pPr>
            <a:r>
              <a:rPr lang="en-US" sz="2400" dirty="0"/>
              <a:t>Model Verification</a:t>
            </a:r>
          </a:p>
          <a:p>
            <a:pPr marL="609600" indent="-265113" eaLnBrk="1" hangingPunct="1">
              <a:spcAft>
                <a:spcPts val="600"/>
              </a:spcAft>
              <a:defRPr/>
            </a:pPr>
            <a:r>
              <a:rPr lang="en-US" sz="2400" dirty="0"/>
              <a:t>Model Production</a:t>
            </a:r>
          </a:p>
          <a:p>
            <a:pPr marL="609600" indent="-265113" eaLnBrk="1" hangingPunct="1">
              <a:spcAft>
                <a:spcPts val="600"/>
              </a:spcAft>
              <a:defRPr/>
            </a:pPr>
            <a:r>
              <a:rPr lang="en-US" sz="2400" dirty="0"/>
              <a:t>Model Acceptance Testing</a:t>
            </a:r>
          </a:p>
          <a:p>
            <a:pPr marL="609600" indent="-265113" eaLnBrk="1" hangingPunct="1">
              <a:spcAft>
                <a:spcPts val="600"/>
              </a:spcAft>
              <a:defRPr/>
            </a:pPr>
            <a:r>
              <a:rPr lang="en-US" sz="2400" dirty="0"/>
              <a:t>Model Delivery</a:t>
            </a:r>
          </a:p>
          <a:p>
            <a:pPr marL="609600" indent="-265113" eaLnBrk="1" hangingPunct="1">
              <a:spcAft>
                <a:spcPts val="600"/>
              </a:spcAft>
              <a:defRPr/>
            </a:pPr>
            <a:r>
              <a:rPr lang="en-US" sz="2400" dirty="0"/>
              <a:t>Model Support</a:t>
            </a:r>
          </a:p>
          <a:p>
            <a:pPr marL="609600" indent="-609600" eaLnBrk="1" hangingPunct="1">
              <a:lnSpc>
                <a:spcPct val="80000"/>
              </a:lnSpc>
              <a:defRPr/>
            </a:pPr>
            <a:endParaRPr lang="en-US" dirty="0"/>
          </a:p>
        </p:txBody>
      </p:sp>
      <p:sp>
        <p:nvSpPr>
          <p:cNvPr id="266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A67F4E8-49B6-477D-B409-2EEE40C93F2F}" type="slidenum">
              <a:rPr lang="en-US" altLang="en-US" sz="1600" smtClean="0">
                <a:latin typeface="Arial" panose="020B0604020202020204" pitchFamily="34" charset="0"/>
              </a:rPr>
              <a:pPr>
                <a:spcBef>
                  <a:spcPct val="0"/>
                </a:spcBef>
                <a:buClrTx/>
                <a:buSzTx/>
                <a:buFontTx/>
                <a:buNone/>
              </a:pPr>
              <a:t>11</a:t>
            </a:fld>
            <a:endParaRPr lang="en-US" altLang="en-US" sz="16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24030" y="-9900"/>
            <a:ext cx="7704187" cy="841248"/>
          </a:xfrm>
        </p:spPr>
        <p:txBody>
          <a:bodyPr/>
          <a:lstStyle/>
          <a:p>
            <a:r>
              <a:rPr lang="en-US" dirty="0">
                <a:latin typeface="Arial" pitchFamily="34" charset="0"/>
                <a:ea typeface="ＭＳ Ｐゴシック" charset="-128"/>
              </a:rPr>
              <a:t>Simulation Development Process Flow</a:t>
            </a:r>
          </a:p>
        </p:txBody>
      </p:sp>
      <p:sp>
        <p:nvSpPr>
          <p:cNvPr id="39" name="Slide Number Placeholder 3"/>
          <p:cNvSpPr>
            <a:spLocks noGrp="1"/>
          </p:cNvSpPr>
          <p:nvPr>
            <p:ph type="sldNum" sz="quarter" idx="4"/>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A56E3226-ADE3-41E7-B5A4-EA9BE2106D95}" type="slidenum">
              <a:rPr lang="en-US" smtClean="0"/>
              <a:pPr/>
              <a:t>12</a:t>
            </a:fld>
            <a:endParaRPr lang="en-US" dirty="0"/>
          </a:p>
        </p:txBody>
      </p:sp>
      <p:grpSp>
        <p:nvGrpSpPr>
          <p:cNvPr id="5" name="Group 4"/>
          <p:cNvGrpSpPr/>
          <p:nvPr/>
        </p:nvGrpSpPr>
        <p:grpSpPr>
          <a:xfrm>
            <a:off x="1065212" y="914400"/>
            <a:ext cx="10439400" cy="5353605"/>
            <a:chOff x="914400" y="762000"/>
            <a:chExt cx="7620000" cy="5736515"/>
          </a:xfrm>
        </p:grpSpPr>
        <p:grpSp>
          <p:nvGrpSpPr>
            <p:cNvPr id="6" name="Group 5"/>
            <p:cNvGrpSpPr/>
            <p:nvPr/>
          </p:nvGrpSpPr>
          <p:grpSpPr>
            <a:xfrm>
              <a:off x="914400" y="762000"/>
              <a:ext cx="7620000" cy="5181600"/>
              <a:chOff x="914400" y="762000"/>
              <a:chExt cx="7620000" cy="5181600"/>
            </a:xfrm>
          </p:grpSpPr>
          <p:sp>
            <p:nvSpPr>
              <p:cNvPr id="8" name="Cloud Callout 7"/>
              <p:cNvSpPr/>
              <p:nvPr/>
            </p:nvSpPr>
            <p:spPr>
              <a:xfrm>
                <a:off x="2971800" y="990600"/>
                <a:ext cx="1600200" cy="762000"/>
              </a:xfrm>
              <a:prstGeom prst="cloudCallout">
                <a:avLst>
                  <a:gd name="adj1" fmla="val 102342"/>
                  <a:gd name="adj2" fmla="val -57500"/>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Real World</a:t>
                </a:r>
              </a:p>
            </p:txBody>
          </p:sp>
          <p:pic>
            <p:nvPicPr>
              <p:cNvPr id="9" name="Picture 2" descr="C:\Users\snumrich\AppData\Local\Microsoft\Windows\Temporary Internet Files\Content.IE5\KZYEQU6B\MC9002973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1318295" cy="1267968"/>
              </a:xfrm>
              <a:prstGeom prst="rect">
                <a:avLst/>
              </a:prstGeom>
              <a:noFill/>
              <a:extLst>
                <a:ext uri="{909E8E84-426E-40DD-AFC4-6F175D3DCCD1}">
                  <a14:hiddenFill xmlns:a14="http://schemas.microsoft.com/office/drawing/2010/main">
                    <a:solidFill>
                      <a:srgbClr val="FFFFFF"/>
                    </a:solidFill>
                  </a14:hiddenFill>
                </a:ext>
              </a:extLst>
            </p:spPr>
          </p:pic>
          <p:sp>
            <p:nvSpPr>
              <p:cNvPr id="10" name="Diamond 9"/>
              <p:cNvSpPr/>
              <p:nvPr/>
            </p:nvSpPr>
            <p:spPr>
              <a:xfrm>
                <a:off x="2976764" y="2254087"/>
                <a:ext cx="1676400" cy="825826"/>
              </a:xfrm>
              <a:prstGeom prst="diamond">
                <a:avLst/>
              </a:prstGeom>
              <a:solidFill>
                <a:srgbClr val="99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Done?</a:t>
                </a:r>
              </a:p>
            </p:txBody>
          </p:sp>
          <p:sp>
            <p:nvSpPr>
              <p:cNvPr id="11" name="Rectangle 10"/>
              <p:cNvSpPr/>
              <p:nvPr/>
            </p:nvSpPr>
            <p:spPr>
              <a:xfrm>
                <a:off x="914400" y="2209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Establish Purpose &amp; Scope</a:t>
                </a:r>
              </a:p>
            </p:txBody>
          </p:sp>
          <p:sp>
            <p:nvSpPr>
              <p:cNvPr id="12" name="Rectangle 11"/>
              <p:cNvSpPr/>
              <p:nvPr/>
            </p:nvSpPr>
            <p:spPr>
              <a:xfrm>
                <a:off x="914400" y="37338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Formulate Conceptual Model</a:t>
                </a:r>
              </a:p>
            </p:txBody>
          </p:sp>
          <p:sp>
            <p:nvSpPr>
              <p:cNvPr id="13" name="Rectangle 12"/>
              <p:cNvSpPr/>
              <p:nvPr/>
            </p:nvSpPr>
            <p:spPr>
              <a:xfrm>
                <a:off x="9144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Acquire &amp; Analyze Data</a:t>
                </a:r>
              </a:p>
            </p:txBody>
          </p:sp>
          <p:sp>
            <p:nvSpPr>
              <p:cNvPr id="14" name="Rectangle 13"/>
              <p:cNvSpPr/>
              <p:nvPr/>
            </p:nvSpPr>
            <p:spPr>
              <a:xfrm>
                <a:off x="3048000" y="5029200"/>
                <a:ext cx="1295400" cy="914400"/>
              </a:xfrm>
              <a:prstGeom prst="rect">
                <a:avLst/>
              </a:prstGeom>
              <a:solidFill>
                <a:srgbClr val="B8E08C"/>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Detailed Model</a:t>
                </a:r>
              </a:p>
            </p:txBody>
          </p:sp>
          <p:sp>
            <p:nvSpPr>
              <p:cNvPr id="15" name="Rectangle 14"/>
              <p:cNvSpPr/>
              <p:nvPr/>
            </p:nvSpPr>
            <p:spPr>
              <a:xfrm>
                <a:off x="5029200" y="50292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Verify &amp; Validate Model</a:t>
                </a:r>
              </a:p>
            </p:txBody>
          </p:sp>
          <p:sp>
            <p:nvSpPr>
              <p:cNvPr id="16" name="Rectangle 15"/>
              <p:cNvSpPr/>
              <p:nvPr/>
            </p:nvSpPr>
            <p:spPr>
              <a:xfrm>
                <a:off x="7086600" y="5029200"/>
                <a:ext cx="14478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Design Experiments</a:t>
                </a:r>
              </a:p>
            </p:txBody>
          </p:sp>
          <p:sp>
            <p:nvSpPr>
              <p:cNvPr id="17" name="Rectangle 16"/>
              <p:cNvSpPr/>
              <p:nvPr/>
            </p:nvSpPr>
            <p:spPr>
              <a:xfrm>
                <a:off x="7239000" y="35814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Execute Simulation</a:t>
                </a:r>
              </a:p>
            </p:txBody>
          </p:sp>
          <p:sp>
            <p:nvSpPr>
              <p:cNvPr id="18" name="Rectangle 17"/>
              <p:cNvSpPr/>
              <p:nvPr/>
            </p:nvSpPr>
            <p:spPr>
              <a:xfrm>
                <a:off x="7239000" y="2209800"/>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Analyze Output</a:t>
                </a:r>
              </a:p>
            </p:txBody>
          </p:sp>
          <p:sp>
            <p:nvSpPr>
              <p:cNvPr id="19" name="Rectangle 18"/>
              <p:cNvSpPr/>
              <p:nvPr/>
            </p:nvSpPr>
            <p:spPr>
              <a:xfrm>
                <a:off x="5486400" y="2196152"/>
                <a:ext cx="1295400" cy="914400"/>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Refine &amp; Optimize Model</a:t>
                </a:r>
              </a:p>
            </p:txBody>
          </p:sp>
          <p:graphicFrame>
            <p:nvGraphicFramePr>
              <p:cNvPr id="20" name="Diagram 19"/>
              <p:cNvGraphicFramePr/>
              <p:nvPr>
                <p:extLst>
                  <p:ext uri="{D42A27DB-BD31-4B8C-83A1-F6EECF244321}">
                    <p14:modId xmlns:p14="http://schemas.microsoft.com/office/powerpoint/2010/main" val="1819729008"/>
                  </p:ext>
                </p:extLst>
              </p:nvPr>
            </p:nvGraphicFramePr>
            <p:xfrm>
              <a:off x="3725946" y="3211504"/>
              <a:ext cx="2145047" cy="1485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p:cNvSpPr txBox="1"/>
              <p:nvPr/>
            </p:nvSpPr>
            <p:spPr>
              <a:xfrm>
                <a:off x="2649284" y="3711714"/>
                <a:ext cx="1202779" cy="758517"/>
              </a:xfrm>
              <a:prstGeom prst="rect">
                <a:avLst/>
              </a:prstGeom>
              <a:noFill/>
            </p:spPr>
            <p:txBody>
              <a:bodyPr wrap="none" rtlCol="0">
                <a:spAutoFit/>
              </a:bodyPr>
              <a:lstStyle/>
              <a:p>
                <a:pPr algn="ctr"/>
                <a:r>
                  <a:rPr lang="en-US" sz="2000" b="1" dirty="0">
                    <a:solidFill>
                      <a:srgbClr val="0C8802"/>
                    </a:solidFill>
                    <a:effectLst>
                      <a:outerShdw blurRad="38100" dist="38100" dir="2700000" algn="tl">
                        <a:srgbClr val="000000">
                          <a:alpha val="43137"/>
                        </a:srgbClr>
                      </a:outerShdw>
                    </a:effectLst>
                  </a:rPr>
                  <a:t>Model</a:t>
                </a:r>
              </a:p>
              <a:p>
                <a:pPr algn="ctr"/>
                <a:r>
                  <a:rPr lang="en-US" sz="2000" b="1" dirty="0">
                    <a:solidFill>
                      <a:srgbClr val="0C8802"/>
                    </a:solidFill>
                    <a:effectLst>
                      <a:outerShdw blurRad="38100" dist="38100" dir="2700000" algn="tl">
                        <a:srgbClr val="000000">
                          <a:alpha val="43137"/>
                        </a:srgbClr>
                      </a:outerShdw>
                    </a:effectLst>
                  </a:rPr>
                  <a:t>Development</a:t>
                </a:r>
              </a:p>
            </p:txBody>
          </p:sp>
          <p:sp>
            <p:nvSpPr>
              <p:cNvPr id="22" name="TextBox 21"/>
              <p:cNvSpPr txBox="1"/>
              <p:nvPr/>
            </p:nvSpPr>
            <p:spPr>
              <a:xfrm>
                <a:off x="5744876" y="3711714"/>
                <a:ext cx="1058902" cy="758517"/>
              </a:xfrm>
              <a:prstGeom prst="rect">
                <a:avLst/>
              </a:prstGeom>
              <a:noFill/>
            </p:spPr>
            <p:txBody>
              <a:bodyPr wrap="none" rtlCol="0">
                <a:spAutoFit/>
              </a:bodyPr>
              <a:lstStyle/>
              <a:p>
                <a:pPr algn="ctr"/>
                <a:r>
                  <a:rPr lang="en-US" sz="2000" b="1" dirty="0">
                    <a:solidFill>
                      <a:schemeClr val="accent6">
                        <a:lumMod val="50000"/>
                      </a:schemeClr>
                    </a:solidFill>
                    <a:effectLst>
                      <a:outerShdw blurRad="38100" dist="38100" dir="2700000" algn="tl">
                        <a:srgbClr val="000000">
                          <a:alpha val="43137"/>
                        </a:srgbClr>
                      </a:outerShdw>
                    </a:effectLst>
                  </a:rPr>
                  <a:t>Model</a:t>
                </a:r>
              </a:p>
              <a:p>
                <a:pPr algn="ctr"/>
                <a:r>
                  <a:rPr lang="en-US" sz="2000" b="1" dirty="0">
                    <a:solidFill>
                      <a:schemeClr val="accent6">
                        <a:lumMod val="50000"/>
                      </a:schemeClr>
                    </a:solidFill>
                    <a:effectLst>
                      <a:outerShdw blurRad="38100" dist="38100" dir="2700000" algn="tl">
                        <a:srgbClr val="000000">
                          <a:alpha val="43137"/>
                        </a:srgbClr>
                      </a:outerShdw>
                    </a:effectLst>
                  </a:rPr>
                  <a:t>Application</a:t>
                </a:r>
              </a:p>
            </p:txBody>
          </p:sp>
          <p:cxnSp>
            <p:nvCxnSpPr>
              <p:cNvPr id="23" name="Straight Arrow Connector 22"/>
              <p:cNvCxnSpPr>
                <a:stCxn id="10" idx="0"/>
              </p:cNvCxnSpPr>
              <p:nvPr/>
            </p:nvCxnSpPr>
            <p:spPr>
              <a:xfrm flipV="1">
                <a:off x="3814964" y="1784513"/>
                <a:ext cx="0" cy="4695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1"/>
                <a:endCxn id="11" idx="3"/>
              </p:cNvCxnSpPr>
              <p:nvPr/>
            </p:nvCxnSpPr>
            <p:spPr>
              <a:xfrm flipH="1">
                <a:off x="2209800" y="2667000"/>
                <a:ext cx="7669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0"/>
                <a:endCxn id="11" idx="0"/>
              </p:cNvCxnSpPr>
              <p:nvPr/>
            </p:nvCxnSpPr>
            <p:spPr>
              <a:xfrm flipH="1">
                <a:off x="1562100" y="1371600"/>
                <a:ext cx="1414664"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2" idx="0"/>
              </p:cNvCxnSpPr>
              <p:nvPr/>
            </p:nvCxnSpPr>
            <p:spPr>
              <a:xfrm>
                <a:off x="1562100" y="31242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4" idx="1"/>
              </p:cNvCxnSpPr>
              <p:nvPr/>
            </p:nvCxnSpPr>
            <p:spPr>
              <a:xfrm>
                <a:off x="2209800" y="5486400"/>
                <a:ext cx="838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a:endCxn id="10" idx="3"/>
              </p:cNvCxnSpPr>
              <p:nvPr/>
            </p:nvCxnSpPr>
            <p:spPr>
              <a:xfrm flipH="1">
                <a:off x="4653164" y="2653352"/>
                <a:ext cx="833236"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p:cNvCxnSpPr>
              <p:nvPr/>
            </p:nvCxnSpPr>
            <p:spPr>
              <a:xfrm>
                <a:off x="1562100" y="46482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3"/>
                <a:endCxn id="15" idx="1"/>
              </p:cNvCxnSpPr>
              <p:nvPr/>
            </p:nvCxnSpPr>
            <p:spPr>
              <a:xfrm>
                <a:off x="4343400" y="5486400"/>
                <a:ext cx="685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3"/>
                <a:endCxn id="16" idx="1"/>
              </p:cNvCxnSpPr>
              <p:nvPr/>
            </p:nvCxnSpPr>
            <p:spPr>
              <a:xfrm>
                <a:off x="6324600" y="5486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1"/>
                <a:endCxn id="19" idx="3"/>
              </p:cNvCxnSpPr>
              <p:nvPr/>
            </p:nvCxnSpPr>
            <p:spPr>
              <a:xfrm flipH="1" flipV="1">
                <a:off x="6781800" y="2653352"/>
                <a:ext cx="457200" cy="13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a:endCxn id="18" idx="2"/>
              </p:cNvCxnSpPr>
              <p:nvPr/>
            </p:nvCxnSpPr>
            <p:spPr>
              <a:xfrm flipV="1">
                <a:off x="7886700" y="31242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7" idx="2"/>
              </p:cNvCxnSpPr>
              <p:nvPr/>
            </p:nvCxnSpPr>
            <p:spPr>
              <a:xfrm flipV="1">
                <a:off x="7886700" y="44958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06111" y="1383268"/>
                <a:ext cx="514526" cy="428727"/>
              </a:xfrm>
              <a:prstGeom prst="rect">
                <a:avLst/>
              </a:prstGeom>
              <a:noFill/>
            </p:spPr>
            <p:txBody>
              <a:bodyPr wrap="none" rtlCol="0">
                <a:spAutoFit/>
              </a:bodyPr>
              <a:lstStyle/>
              <a:p>
                <a:r>
                  <a:rPr lang="en-US" sz="2000" b="1" dirty="0"/>
                  <a:t>Start</a:t>
                </a:r>
                <a:endParaRPr lang="en-US" b="1" dirty="0"/>
              </a:p>
            </p:txBody>
          </p:sp>
          <p:sp>
            <p:nvSpPr>
              <p:cNvPr id="36" name="TextBox 35"/>
              <p:cNvSpPr txBox="1"/>
              <p:nvPr/>
            </p:nvSpPr>
            <p:spPr>
              <a:xfrm>
                <a:off x="3886200" y="1981200"/>
                <a:ext cx="420211" cy="428727"/>
              </a:xfrm>
              <a:prstGeom prst="rect">
                <a:avLst/>
              </a:prstGeom>
              <a:noFill/>
            </p:spPr>
            <p:txBody>
              <a:bodyPr wrap="none" rtlCol="0">
                <a:spAutoFit/>
              </a:bodyPr>
              <a:lstStyle/>
              <a:p>
                <a:r>
                  <a:rPr lang="en-US" sz="2000" b="1" dirty="0"/>
                  <a:t>Yes</a:t>
                </a:r>
              </a:p>
            </p:txBody>
          </p:sp>
          <p:sp>
            <p:nvSpPr>
              <p:cNvPr id="37" name="TextBox 36"/>
              <p:cNvSpPr txBox="1"/>
              <p:nvPr/>
            </p:nvSpPr>
            <p:spPr>
              <a:xfrm>
                <a:off x="2443719" y="2759072"/>
                <a:ext cx="353469" cy="428727"/>
              </a:xfrm>
              <a:prstGeom prst="rect">
                <a:avLst/>
              </a:prstGeom>
              <a:noFill/>
            </p:spPr>
            <p:txBody>
              <a:bodyPr wrap="none" rtlCol="0">
                <a:spAutoFit/>
              </a:bodyPr>
              <a:lstStyle/>
              <a:p>
                <a:r>
                  <a:rPr lang="en-US" sz="2000" b="1" dirty="0"/>
                  <a:t>No</a:t>
                </a:r>
              </a:p>
            </p:txBody>
          </p:sp>
        </p:grpSp>
        <p:sp>
          <p:nvSpPr>
            <p:cNvPr id="7" name="TextBox 6"/>
            <p:cNvSpPr txBox="1"/>
            <p:nvPr/>
          </p:nvSpPr>
          <p:spPr>
            <a:xfrm>
              <a:off x="2490125" y="6069788"/>
              <a:ext cx="4647949" cy="428727"/>
            </a:xfrm>
            <a:prstGeom prst="rect">
              <a:avLst/>
            </a:prstGeom>
            <a:noFill/>
          </p:spPr>
          <p:txBody>
            <a:bodyPr wrap="square" rtlCol="0">
              <a:spAutoFit/>
            </a:bodyPr>
            <a:lstStyle/>
            <a:p>
              <a:r>
                <a:rPr lang="en-US" sz="2000" b="1" dirty="0"/>
                <a:t>Fig. 1:  The Simulation Modeling Process</a:t>
              </a:r>
            </a:p>
          </p:txBody>
        </p:sp>
      </p:grpSp>
    </p:spTree>
    <p:extLst>
      <p:ext uri="{BB962C8B-B14F-4D97-AF65-F5344CB8AC3E}">
        <p14:creationId xmlns:p14="http://schemas.microsoft.com/office/powerpoint/2010/main" val="181452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791427" y="1371601"/>
            <a:ext cx="10794306" cy="4283075"/>
          </a:xfrm>
        </p:spPr>
        <p:txBody>
          <a:bodyPr/>
          <a:lstStyle/>
          <a:p>
            <a:pPr eaLnBrk="1" hangingPunct="1">
              <a:lnSpc>
                <a:spcPct val="90000"/>
              </a:lnSpc>
            </a:pPr>
            <a:r>
              <a:rPr lang="en-US" altLang="en-US" sz="2600" dirty="0">
                <a:ea typeface="ＭＳ Ｐゴシック" panose="020B0600070205080204" pitchFamily="34" charset="-128"/>
              </a:rPr>
              <a:t>Failure to have a well-defined set of objectives at the beginning</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Failure to communicate with sponsors on a regular basis</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Inappropriate level of model detail</a:t>
            </a:r>
          </a:p>
          <a:p>
            <a:pPr eaLnBrk="1" hangingPunct="1">
              <a:lnSpc>
                <a:spcPct val="90000"/>
              </a:lnSpc>
            </a:pPr>
            <a:endParaRPr lang="en-US" altLang="en-US" sz="2600" dirty="0">
              <a:ea typeface="ＭＳ Ｐゴシック" panose="020B0600070205080204" pitchFamily="34" charset="-128"/>
            </a:endParaRPr>
          </a:p>
          <a:p>
            <a:pPr eaLnBrk="1" hangingPunct="1">
              <a:lnSpc>
                <a:spcPct val="90000"/>
              </a:lnSpc>
            </a:pPr>
            <a:r>
              <a:rPr lang="en-US" altLang="en-US" sz="2600" dirty="0">
                <a:ea typeface="ＭＳ Ｐゴシック" panose="020B0600070205080204" pitchFamily="34" charset="-128"/>
              </a:rPr>
              <a:t>Treating using simulation as if it were primarily a complicated exercise in computer programming</a:t>
            </a:r>
          </a:p>
        </p:txBody>
      </p:sp>
      <p:sp>
        <p:nvSpPr>
          <p:cNvPr id="2253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81405EE-3726-4AB5-8513-F2B83F5AFDC4}" type="slidenum">
              <a:rPr lang="en-US" altLang="en-US" sz="1600" smtClean="0">
                <a:latin typeface="Arial" panose="020B0604020202020204" pitchFamily="34" charset="0"/>
              </a:rPr>
              <a:pPr>
                <a:spcBef>
                  <a:spcPct val="0"/>
                </a:spcBef>
                <a:buClrTx/>
                <a:buSzTx/>
                <a:buFontTx/>
                <a:buNone/>
              </a:pPr>
              <a:t>13</a:t>
            </a:fld>
            <a:endParaRPr lang="en-US" altLang="en-US" sz="1600" dirty="0">
              <a:latin typeface="Arial" panose="020B0604020202020204" pitchFamily="34" charset="0"/>
            </a:endParaRPr>
          </a:p>
        </p:txBody>
      </p:sp>
      <p:sp>
        <p:nvSpPr>
          <p:cNvPr id="245763" name="Rectangle 3"/>
          <p:cNvSpPr>
            <a:spLocks noChangeArrowheads="1"/>
          </p:cNvSpPr>
          <p:nvPr/>
        </p:nvSpPr>
        <p:spPr bwMode="auto">
          <a:xfrm>
            <a:off x="392852" y="136523"/>
            <a:ext cx="11403119" cy="6096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800" b="1" dirty="0">
                <a:solidFill>
                  <a:schemeClr val="bg1"/>
                </a:solidFill>
                <a:latin typeface="+mj-lt"/>
              </a:rPr>
              <a:t>Mistakes Made During Modeling and Simulation Development</a:t>
            </a:r>
          </a:p>
        </p:txBody>
      </p:sp>
      <p:sp>
        <p:nvSpPr>
          <p:cNvPr id="245764"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69670" y="992188"/>
            <a:ext cx="9748945" cy="603250"/>
          </a:xfrm>
          <a:noFill/>
        </p:spPr>
        <p:txBody>
          <a:bodyPr lIns="0" tIns="0" rIns="0" bIns="0"/>
          <a:lstStyle/>
          <a:p>
            <a:pPr eaLnBrk="1" hangingPunct="1"/>
            <a:r>
              <a:rPr lang="en-US" altLang="en-US" dirty="0">
                <a:ea typeface="ＭＳ Ｐゴシック" panose="020B0600070205080204" pitchFamily="34" charset="-128"/>
              </a:rPr>
              <a:t>Simulation Development Elements</a:t>
            </a:r>
          </a:p>
        </p:txBody>
      </p:sp>
      <p:sp>
        <p:nvSpPr>
          <p:cNvPr id="286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72F7F8-79C8-4DA8-A55D-A9793B1056D4}" type="slidenum">
              <a:rPr lang="en-US" altLang="en-US" sz="1600" smtClean="0">
                <a:latin typeface="Arial" panose="020B0604020202020204" pitchFamily="34" charset="0"/>
              </a:rPr>
              <a:pPr>
                <a:spcBef>
                  <a:spcPct val="0"/>
                </a:spcBef>
                <a:buClrTx/>
                <a:buSzTx/>
                <a:buFontTx/>
                <a:buNone/>
              </a:pPr>
              <a:t>14</a:t>
            </a:fld>
            <a:endParaRPr lang="en-US" altLang="en-US" sz="1600" dirty="0">
              <a:latin typeface="Arial" panose="020B0604020202020204" pitchFamily="34" charset="0"/>
            </a:endParaRPr>
          </a:p>
        </p:txBody>
      </p:sp>
      <p:grpSp>
        <p:nvGrpSpPr>
          <p:cNvPr id="28676" name="Group 11"/>
          <p:cNvGrpSpPr>
            <a:grpSpLocks/>
          </p:cNvGrpSpPr>
          <p:nvPr/>
        </p:nvGrpSpPr>
        <p:grpSpPr bwMode="auto">
          <a:xfrm>
            <a:off x="914162" y="2057401"/>
            <a:ext cx="9854750" cy="3548063"/>
            <a:chOff x="432" y="1296"/>
            <a:chExt cx="4657" cy="2235"/>
          </a:xfrm>
        </p:grpSpPr>
        <p:sp>
          <p:nvSpPr>
            <p:cNvPr id="28678" name="Rectangle 3"/>
            <p:cNvSpPr>
              <a:spLocks noChangeArrowheads="1"/>
            </p:cNvSpPr>
            <p:nvPr/>
          </p:nvSpPr>
          <p:spPr bwMode="auto">
            <a:xfrm>
              <a:off x="2016" y="129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Model</a:t>
              </a:r>
            </a:p>
          </p:txBody>
        </p:sp>
        <p:sp>
          <p:nvSpPr>
            <p:cNvPr id="28679" name="Rectangle 4"/>
            <p:cNvSpPr>
              <a:spLocks noChangeArrowheads="1"/>
            </p:cNvSpPr>
            <p:nvPr/>
          </p:nvSpPr>
          <p:spPr bwMode="auto">
            <a:xfrm>
              <a:off x="43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Real System</a:t>
              </a:r>
            </a:p>
          </p:txBody>
        </p:sp>
        <p:sp>
          <p:nvSpPr>
            <p:cNvPr id="28680" name="Rectangle 5"/>
            <p:cNvSpPr>
              <a:spLocks noChangeArrowheads="1"/>
            </p:cNvSpPr>
            <p:nvPr/>
          </p:nvSpPr>
          <p:spPr bwMode="auto">
            <a:xfrm>
              <a:off x="3552" y="2736"/>
              <a:ext cx="1537" cy="795"/>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Computer</a:t>
              </a:r>
            </a:p>
          </p:txBody>
        </p:sp>
        <p:sp>
          <p:nvSpPr>
            <p:cNvPr id="28681" name="Line 6"/>
            <p:cNvSpPr>
              <a:spLocks noChangeShapeType="1"/>
            </p:cNvSpPr>
            <p:nvPr/>
          </p:nvSpPr>
          <p:spPr bwMode="auto">
            <a:xfrm flipV="1">
              <a:off x="1856" y="2158"/>
              <a:ext cx="430" cy="53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682" name="Line 7"/>
            <p:cNvSpPr>
              <a:spLocks noChangeShapeType="1"/>
            </p:cNvSpPr>
            <p:nvPr/>
          </p:nvSpPr>
          <p:spPr bwMode="auto">
            <a:xfrm>
              <a:off x="3209" y="2158"/>
              <a:ext cx="412" cy="5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8683" name="Text Box 8"/>
            <p:cNvSpPr txBox="1">
              <a:spLocks noChangeArrowheads="1"/>
            </p:cNvSpPr>
            <p:nvPr/>
          </p:nvSpPr>
          <p:spPr bwMode="auto">
            <a:xfrm>
              <a:off x="1055" y="2351"/>
              <a:ext cx="6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cs typeface="Arial" panose="020B0604020202020204" pitchFamily="34" charset="0"/>
                </a:rPr>
                <a:t>Modeling</a:t>
              </a:r>
            </a:p>
          </p:txBody>
        </p:sp>
        <p:sp>
          <p:nvSpPr>
            <p:cNvPr id="28684" name="Text Box 9"/>
            <p:cNvSpPr txBox="1">
              <a:spLocks noChangeArrowheads="1"/>
            </p:cNvSpPr>
            <p:nvPr/>
          </p:nvSpPr>
          <p:spPr bwMode="auto">
            <a:xfrm>
              <a:off x="3787" y="2365"/>
              <a:ext cx="7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000" b="1" dirty="0">
                  <a:cs typeface="Arial" panose="020B0604020202020204" pitchFamily="34" charset="0"/>
                </a:rPr>
                <a:t>Simulation</a:t>
              </a:r>
            </a:p>
          </p:txBody>
        </p:sp>
        <p:sp>
          <p:nvSpPr>
            <p:cNvPr id="28685" name="Text Box 10"/>
            <p:cNvSpPr txBox="1">
              <a:spLocks noChangeArrowheads="1"/>
            </p:cNvSpPr>
            <p:nvPr/>
          </p:nvSpPr>
          <p:spPr bwMode="auto">
            <a:xfrm>
              <a:off x="2256" y="2448"/>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2000" b="1" dirty="0">
                  <a:cs typeface="Arial" panose="020B0604020202020204" pitchFamily="34" charset="0"/>
                </a:rPr>
                <a:t>“A Bridge”</a:t>
              </a:r>
            </a:p>
          </p:txBody>
        </p:sp>
      </p:grpSp>
      <p:sp>
        <p:nvSpPr>
          <p:cNvPr id="12" name="Rectangle 2"/>
          <p:cNvSpPr txBox="1">
            <a:spLocks noChangeArrowheads="1"/>
          </p:cNvSpPr>
          <p:nvPr/>
        </p:nvSpPr>
        <p:spPr bwMode="auto">
          <a:xfrm>
            <a:off x="734696" y="-19049"/>
            <a:ext cx="10818892" cy="822325"/>
          </a:xfrm>
          <a:prstGeom prst="rect">
            <a:avLst/>
          </a:prstGeom>
          <a:noFill/>
          <a:ln w="9525">
            <a:noFill/>
            <a:miter lim="800000"/>
            <a:headEnd/>
            <a:tailEnd/>
          </a:ln>
        </p:spPr>
        <p:txBody>
          <a:bodyPr lIns="0" tIns="0" rIns="0" bIns="0" anchor="ctr"/>
          <a:lstStyle/>
          <a:p>
            <a:pPr algn="ctr">
              <a:defRPr/>
            </a:pPr>
            <a:r>
              <a:rPr lang="en-US" sz="2800" b="1" kern="0" dirty="0">
                <a:solidFill>
                  <a:schemeClr val="bg1"/>
                </a:solidFill>
                <a:latin typeface="+mj-lt"/>
                <a:cs typeface="ＭＳ Ｐゴシック" charset="0"/>
              </a:rPr>
              <a:t>Simulation Conceptual Modeling - a Communications Bridge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3212" y="1"/>
            <a:ext cx="11734800" cy="822325"/>
          </a:xfrm>
          <a:noFill/>
        </p:spPr>
        <p:txBody>
          <a:bodyPr lIns="0" tIns="0" rIns="0" bIns="0"/>
          <a:lstStyle/>
          <a:p>
            <a:pPr eaLnBrk="1" hangingPunct="1"/>
            <a:r>
              <a:rPr lang="en-US" altLang="en-US" sz="3000" dirty="0">
                <a:ea typeface="ＭＳ Ｐゴシック" panose="020B0600070205080204" pitchFamily="34" charset="-128"/>
              </a:rPr>
              <a:t>Communicating Through Simulation Conceptual Modeling</a:t>
            </a:r>
          </a:p>
        </p:txBody>
      </p:sp>
      <p:sp>
        <p:nvSpPr>
          <p:cNvPr id="30723" name="Rectangle 3"/>
          <p:cNvSpPr>
            <a:spLocks noGrp="1" noChangeArrowheads="1"/>
          </p:cNvSpPr>
          <p:nvPr>
            <p:ph idx="1"/>
          </p:nvPr>
        </p:nvSpPr>
        <p:spPr>
          <a:xfrm>
            <a:off x="609441" y="1066800"/>
            <a:ext cx="10792189" cy="3424238"/>
          </a:xfrm>
        </p:spPr>
        <p:txBody>
          <a:bodyPr lIns="0" tIns="0" rIns="0" bIns="0"/>
          <a:lstStyle/>
          <a:p>
            <a:pPr eaLnBrk="1" hangingPunct="1"/>
            <a:r>
              <a:rPr lang="en-US" altLang="en-US" sz="2800" dirty="0">
                <a:ea typeface="ＭＳ Ｐゴシック" panose="020B0600070205080204" pitchFamily="34" charset="-128"/>
              </a:rPr>
              <a:t>Conceptual modeling supports communication </a:t>
            </a:r>
          </a:p>
          <a:p>
            <a:pPr lvl="1" eaLnBrk="1" hangingPunct="1">
              <a:spcBef>
                <a:spcPct val="0"/>
              </a:spcBef>
            </a:pPr>
            <a:r>
              <a:rPr lang="en-US" altLang="en-US" sz="2400" dirty="0">
                <a:ea typeface="ＭＳ Ｐゴシック" panose="020B0600070205080204" pitchFamily="34" charset="-128"/>
              </a:rPr>
              <a:t>“The long term contribution of any modeling effort lies in the benefits it affords, either by direct use or by guidance for further development, to science and industry”  (Zeigler, 1976)</a:t>
            </a:r>
          </a:p>
          <a:p>
            <a:pPr lvl="1" eaLnBrk="1" hangingPunct="1">
              <a:spcBef>
                <a:spcPct val="0"/>
              </a:spcBef>
            </a:pPr>
            <a:endParaRPr lang="en-US" altLang="en-US" dirty="0">
              <a:ea typeface="ＭＳ Ｐゴシック" panose="020B0600070205080204" pitchFamily="34" charset="-128"/>
            </a:endParaRPr>
          </a:p>
          <a:p>
            <a:pPr eaLnBrk="1" hangingPunct="1">
              <a:lnSpc>
                <a:spcPct val="85000"/>
              </a:lnSpc>
            </a:pPr>
            <a:r>
              <a:rPr lang="en-US" altLang="en-US" sz="2800" dirty="0">
                <a:ea typeface="ＭＳ Ｐゴシック" panose="020B0600070205080204" pitchFamily="34" charset="-128"/>
              </a:rPr>
              <a:t>Communication is achieved through:</a:t>
            </a:r>
          </a:p>
          <a:p>
            <a:pPr lvl="1" eaLnBrk="1" hangingPunct="1">
              <a:lnSpc>
                <a:spcPct val="85000"/>
              </a:lnSpc>
            </a:pPr>
            <a:r>
              <a:rPr lang="en-US" altLang="en-US" sz="2400" dirty="0">
                <a:ea typeface="ＭＳ Ｐゴシック" panose="020B0600070205080204" pitchFamily="34" charset="-128"/>
              </a:rPr>
              <a:t>Informal description of the model</a:t>
            </a:r>
          </a:p>
          <a:p>
            <a:pPr lvl="1" eaLnBrk="1" hangingPunct="1">
              <a:lnSpc>
                <a:spcPct val="85000"/>
              </a:lnSpc>
            </a:pPr>
            <a:r>
              <a:rPr lang="en-US" altLang="en-US" sz="2400" dirty="0">
                <a:ea typeface="ＭＳ Ｐゴシック" panose="020B0600070205080204" pitchFamily="34" charset="-128"/>
              </a:rPr>
              <a:t>Formal description of the model structure</a:t>
            </a:r>
          </a:p>
          <a:p>
            <a:pPr eaLnBrk="1" hangingPunct="1">
              <a:lnSpc>
                <a:spcPct val="85000"/>
              </a:lnSpc>
            </a:pPr>
            <a:endParaRPr lang="en-US" altLang="en-US" dirty="0">
              <a:ea typeface="ＭＳ Ｐゴシック" panose="020B0600070205080204" pitchFamily="34" charset="-128"/>
            </a:endParaRPr>
          </a:p>
          <a:p>
            <a:pPr lvl="1" eaLnBrk="1" hangingPunct="1">
              <a:lnSpc>
                <a:spcPct val="85000"/>
              </a:lnSpc>
            </a:pPr>
            <a:endParaRPr lang="en-US" altLang="en-US" sz="3600" dirty="0">
              <a:ea typeface="ＭＳ Ｐゴシック" panose="020B0600070205080204" pitchFamily="34" charset="-128"/>
            </a:endParaRPr>
          </a:p>
          <a:p>
            <a:pPr lvl="1" eaLnBrk="1" hangingPunct="1">
              <a:lnSpc>
                <a:spcPct val="85000"/>
              </a:lnSpc>
            </a:pPr>
            <a:endParaRPr lang="en-US" altLang="en-US" dirty="0">
              <a:ea typeface="ＭＳ Ｐゴシック" panose="020B0600070205080204" pitchFamily="34" charset="-128"/>
            </a:endParaRPr>
          </a:p>
          <a:p>
            <a:pPr eaLnBrk="1" hangingPunct="1">
              <a:lnSpc>
                <a:spcPct val="85000"/>
              </a:lnSpc>
            </a:pPr>
            <a:endParaRPr lang="en-US" altLang="en-US" dirty="0">
              <a:ea typeface="ＭＳ Ｐゴシック" panose="020B0600070205080204" pitchFamily="34" charset="-128"/>
            </a:endParaRPr>
          </a:p>
        </p:txBody>
      </p:sp>
      <p:sp>
        <p:nvSpPr>
          <p:cNvPr id="3072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7FFAC7-57BA-49D4-8ADA-48F8802465F9}" type="slidenum">
              <a:rPr lang="en-US" altLang="en-US" sz="1600" smtClean="0">
                <a:latin typeface="Arial" panose="020B0604020202020204" pitchFamily="34" charset="0"/>
              </a:rPr>
              <a:pPr>
                <a:spcBef>
                  <a:spcPct val="0"/>
                </a:spcBef>
                <a:buClrTx/>
                <a:buSzTx/>
                <a:buFontTx/>
                <a:buNone/>
              </a:pPr>
              <a:t>15</a:t>
            </a:fld>
            <a:endParaRPr lang="en-US" altLang="en-US" sz="1600" dirty="0">
              <a:latin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Construction</a:t>
            </a:r>
          </a:p>
        </p:txBody>
      </p:sp>
      <p:sp>
        <p:nvSpPr>
          <p:cNvPr id="134147" name="Rectangle 3"/>
          <p:cNvSpPr>
            <a:spLocks noGrp="1" noChangeArrowheads="1"/>
          </p:cNvSpPr>
          <p:nvPr>
            <p:ph idx="1"/>
          </p:nvPr>
        </p:nvSpPr>
        <p:spPr>
          <a:xfrm>
            <a:off x="609441" y="1600201"/>
            <a:ext cx="10792189" cy="4367213"/>
          </a:xfrm>
        </p:spPr>
        <p:txBody>
          <a:bodyPr lIns="0" tIns="0" rIns="0" bIns="0"/>
          <a:lstStyle/>
          <a:p>
            <a:pPr eaLnBrk="1" hangingPunct="1">
              <a:lnSpc>
                <a:spcPct val="85000"/>
              </a:lnSpc>
              <a:defRPr/>
            </a:pPr>
            <a:r>
              <a:rPr lang="en-US" sz="2800" dirty="0"/>
              <a:t>Informal and formal models are built during the simulation development process for differing audiences</a:t>
            </a:r>
          </a:p>
          <a:p>
            <a:pPr eaLnBrk="1" hangingPunct="1">
              <a:lnSpc>
                <a:spcPct val="85000"/>
              </a:lnSpc>
              <a:defRPr/>
            </a:pPr>
            <a:endParaRPr lang="en-US" dirty="0"/>
          </a:p>
          <a:p>
            <a:pPr eaLnBrk="1" hangingPunct="1">
              <a:lnSpc>
                <a:spcPct val="85000"/>
              </a:lnSpc>
              <a:defRPr/>
            </a:pPr>
            <a:r>
              <a:rPr lang="en-US" sz="2800" dirty="0"/>
              <a:t>A transformation process underlies simulation development</a:t>
            </a:r>
          </a:p>
          <a:p>
            <a:pPr marL="909638" lvl="1" eaLnBrk="1" hangingPunct="1">
              <a:spcBef>
                <a:spcPts val="0"/>
              </a:spcBef>
              <a:defRPr/>
            </a:pPr>
            <a:r>
              <a:rPr lang="en-US" sz="2400" dirty="0"/>
              <a:t>The real world is too complex to be understood much less modeled by humans</a:t>
            </a:r>
          </a:p>
          <a:p>
            <a:pPr marL="909638" lvl="1" eaLnBrk="1" hangingPunct="1">
              <a:spcBef>
                <a:spcPts val="0"/>
              </a:spcBef>
              <a:defRPr/>
            </a:pPr>
            <a:r>
              <a:rPr lang="en-US" sz="2400" dirty="0"/>
              <a:t>Most practical approach is to abstract key elements forming reasonable approximation of real world </a:t>
            </a:r>
          </a:p>
          <a:p>
            <a:pPr eaLnBrk="1" hangingPunct="1">
              <a:lnSpc>
                <a:spcPct val="85000"/>
              </a:lnSpc>
              <a:buFontTx/>
              <a:buNone/>
              <a:defRPr/>
            </a:pPr>
            <a:r>
              <a:rPr lang="en-US" dirty="0"/>
              <a:t>	</a:t>
            </a:r>
          </a:p>
          <a:p>
            <a:pPr eaLnBrk="1" hangingPunct="1">
              <a:lnSpc>
                <a:spcPct val="85000"/>
              </a:lnSpc>
              <a:defRPr/>
            </a:pPr>
            <a:endParaRPr lang="en-US" dirty="0"/>
          </a:p>
          <a:p>
            <a:pPr lvl="1" eaLnBrk="1" hangingPunct="1">
              <a:lnSpc>
                <a:spcPct val="85000"/>
              </a:lnSpc>
              <a:defRPr/>
            </a:pPr>
            <a:endParaRPr lang="en-US" dirty="0"/>
          </a:p>
          <a:p>
            <a:pPr eaLnBrk="1" hangingPunct="1">
              <a:lnSpc>
                <a:spcPct val="85000"/>
              </a:lnSpc>
              <a:defRPr/>
            </a:pPr>
            <a:endParaRPr lang="en-US" dirty="0"/>
          </a:p>
        </p:txBody>
      </p:sp>
      <p:sp>
        <p:nvSpPr>
          <p:cNvPr id="3277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2DDDC6C-5188-4138-B460-D958D09059A7}" type="slidenum">
              <a:rPr lang="en-US" altLang="en-US" sz="1600" smtClean="0">
                <a:latin typeface="Arial" panose="020B0604020202020204" pitchFamily="34" charset="0"/>
              </a:rPr>
              <a:pPr>
                <a:spcBef>
                  <a:spcPct val="0"/>
                </a:spcBef>
                <a:buClrTx/>
                <a:buSzTx/>
                <a:buFontTx/>
                <a:buNone/>
              </a:pPr>
              <a:t>16</a:t>
            </a:fld>
            <a:endParaRPr lang="en-US" altLang="en-US" sz="16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Transformations</a:t>
            </a:r>
          </a:p>
        </p:txBody>
      </p:sp>
      <p:sp>
        <p:nvSpPr>
          <p:cNvPr id="34819" name="Rectangle 3"/>
          <p:cNvSpPr>
            <a:spLocks noGrp="1" noChangeArrowheads="1"/>
          </p:cNvSpPr>
          <p:nvPr>
            <p:ph idx="1"/>
          </p:nvPr>
        </p:nvSpPr>
        <p:spPr>
          <a:xfrm>
            <a:off x="711015" y="990601"/>
            <a:ext cx="10792189" cy="4367213"/>
          </a:xfrm>
        </p:spPr>
        <p:txBody>
          <a:bodyPr lIns="0" tIns="0" rIns="0" bIns="0">
            <a:normAutofit/>
          </a:bodyPr>
          <a:lstStyle/>
          <a:p>
            <a:pPr eaLnBrk="1" hangingPunct="1"/>
            <a:r>
              <a:rPr lang="en-US" altLang="en-US" sz="2800" dirty="0">
                <a:ea typeface="ＭＳ Ｐゴシック" panose="020B0600070205080204" pitchFamily="34" charset="-128"/>
              </a:rPr>
              <a:t>Simplification- analytical technique in which unimportant details are removed in order to define simpler relationships</a:t>
            </a:r>
          </a:p>
          <a:p>
            <a:pPr marL="909638" lvl="1" eaLnBrk="1" hangingPunct="1"/>
            <a:r>
              <a:rPr lang="en-US" altLang="en-US" sz="2400" dirty="0">
                <a:ea typeface="ＭＳ Ｐゴシック" panose="020B0600070205080204" pitchFamily="34" charset="-128"/>
              </a:rPr>
              <a:t>A problem solving technique to produce useful approximations of complex problems that yield usable results</a:t>
            </a:r>
            <a:endParaRPr lang="en-US" altLang="en-US" sz="20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Abstraction- an intuitive technique transforming the essential features of a real system into a different form</a:t>
            </a:r>
          </a:p>
          <a:p>
            <a:pPr marL="909638" lvl="1" eaLnBrk="1" hangingPunct="1"/>
            <a:r>
              <a:rPr lang="en-US" altLang="en-US" sz="2400" dirty="0">
                <a:ea typeface="ＭＳ Ｐゴシック" panose="020B0600070205080204" pitchFamily="34" charset="-128"/>
              </a:rPr>
              <a:t>A model demonstrating the qualities and behaviors of the real system without being a direct emulation of the system</a:t>
            </a:r>
          </a:p>
          <a:p>
            <a:pPr eaLnBrk="1" hangingPunct="1">
              <a:buFontTx/>
              <a:buNone/>
            </a:pP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
        <p:nvSpPr>
          <p:cNvPr id="348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C3FBAB-5713-46A5-A91E-AB2013A4B93B}" type="slidenum">
              <a:rPr lang="en-US" altLang="en-US" sz="1600" smtClean="0">
                <a:latin typeface="Arial" panose="020B0604020202020204" pitchFamily="34" charset="0"/>
              </a:rPr>
              <a:pPr>
                <a:spcBef>
                  <a:spcPct val="0"/>
                </a:spcBef>
                <a:buClrTx/>
                <a:buSzTx/>
                <a:buFontTx/>
                <a:buNone/>
              </a:pPr>
              <a:t>17</a:t>
            </a:fld>
            <a:endParaRPr lang="en-US" altLang="en-US" sz="16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17309" y="1"/>
            <a:ext cx="9234728" cy="822325"/>
          </a:xfrm>
          <a:noFill/>
        </p:spPr>
        <p:txBody>
          <a:bodyPr lIns="0" tIns="0" rIns="0" bIns="0"/>
          <a:lstStyle/>
          <a:p>
            <a:pPr eaLnBrk="1" hangingPunct="1"/>
            <a:r>
              <a:rPr lang="en-US" altLang="en-US" dirty="0">
                <a:ea typeface="ＭＳ Ｐゴシック" panose="020B0600070205080204" pitchFamily="34" charset="-128"/>
              </a:rPr>
              <a:t>The Resultant Model</a:t>
            </a:r>
          </a:p>
        </p:txBody>
      </p:sp>
      <p:sp>
        <p:nvSpPr>
          <p:cNvPr id="138243" name="Rectangle 3"/>
          <p:cNvSpPr>
            <a:spLocks noGrp="1" noChangeArrowheads="1"/>
          </p:cNvSpPr>
          <p:nvPr>
            <p:ph idx="1"/>
          </p:nvPr>
        </p:nvSpPr>
        <p:spPr>
          <a:xfrm>
            <a:off x="812588" y="1371600"/>
            <a:ext cx="10792189" cy="4876800"/>
          </a:xfrm>
        </p:spPr>
        <p:txBody>
          <a:bodyPr lIns="0" tIns="0" rIns="0" bIns="0"/>
          <a:lstStyle/>
          <a:p>
            <a:pPr eaLnBrk="1" hangingPunct="1">
              <a:spcBef>
                <a:spcPts val="1200"/>
              </a:spcBef>
              <a:defRPr/>
            </a:pPr>
            <a:r>
              <a:rPr lang="en-US" sz="2800" dirty="0"/>
              <a:t>It represents an idealized approximation of the original complex real world system </a:t>
            </a:r>
          </a:p>
          <a:p>
            <a:pPr eaLnBrk="1" hangingPunct="1">
              <a:spcBef>
                <a:spcPts val="1200"/>
              </a:spcBef>
              <a:defRPr/>
            </a:pPr>
            <a:r>
              <a:rPr lang="en-US" sz="2800" dirty="0"/>
              <a:t>Result of the “Art of Modeling” or the process of analysis, abstraction, simplification, and synthesis within a simulation development project</a:t>
            </a:r>
          </a:p>
          <a:p>
            <a:pPr marL="966788" lvl="1" indent="-342900" eaLnBrk="1" hangingPunct="1">
              <a:spcBef>
                <a:spcPts val="600"/>
              </a:spcBef>
              <a:buFont typeface="Wingdings" panose="05000000000000000000" pitchFamily="2" charset="2"/>
              <a:buChar char="§"/>
              <a:defRPr/>
            </a:pPr>
            <a:r>
              <a:rPr lang="en-US" sz="2400" dirty="0"/>
              <a:t>Synthesized combination of simplified and abstracted parts of real world</a:t>
            </a:r>
          </a:p>
          <a:p>
            <a:pPr eaLnBrk="1" hangingPunct="1">
              <a:spcBef>
                <a:spcPts val="1200"/>
              </a:spcBef>
              <a:defRPr/>
            </a:pPr>
            <a:r>
              <a:rPr lang="en-US" sz="2800" dirty="0"/>
              <a:t>Part of Rothenburg’s cost-effective model constructed for a cognitive purpose</a:t>
            </a:r>
          </a:p>
          <a:p>
            <a:pPr eaLnBrk="1" hangingPunct="1">
              <a:spcBef>
                <a:spcPts val="1200"/>
              </a:spcBef>
              <a:defRPr/>
            </a:pPr>
            <a:r>
              <a:rPr lang="en-US" sz="2800" dirty="0"/>
              <a:t>Embodiment of the communications of Zeigler’s modeling process</a:t>
            </a:r>
            <a:endParaRPr lang="en-US" sz="2800" dirty="0">
              <a:latin typeface="Tahoma" pitchFamily="34" charset="0"/>
            </a:endParaRPr>
          </a:p>
          <a:p>
            <a:pPr eaLnBrk="1" hangingPunct="1">
              <a:spcBef>
                <a:spcPts val="1200"/>
              </a:spcBef>
              <a:defRPr/>
            </a:pPr>
            <a:endParaRPr lang="en-US" dirty="0">
              <a:latin typeface="Tahoma" pitchFamily="34" charset="0"/>
            </a:endParaRPr>
          </a:p>
          <a:p>
            <a:pPr eaLnBrk="1" hangingPunct="1">
              <a:buFontTx/>
              <a:buNone/>
              <a:defRPr/>
            </a:pPr>
            <a:r>
              <a:rPr lang="en-US" dirty="0"/>
              <a:t>	</a:t>
            </a:r>
          </a:p>
          <a:p>
            <a:pPr eaLnBrk="1" hangingPunct="1">
              <a:defRPr/>
            </a:pPr>
            <a:endParaRPr lang="en-US" dirty="0"/>
          </a:p>
          <a:p>
            <a:pPr marL="458788" lvl="1" eaLnBrk="1" hangingPunct="1">
              <a:defRPr/>
            </a:pPr>
            <a:endParaRPr lang="en-US" dirty="0"/>
          </a:p>
          <a:p>
            <a:pPr eaLnBrk="1" hangingPunct="1">
              <a:defRPr/>
            </a:pPr>
            <a:endParaRPr lang="en-US" dirty="0"/>
          </a:p>
        </p:txBody>
      </p:sp>
      <p:sp>
        <p:nvSpPr>
          <p:cNvPr id="368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54623B3-0989-436C-8112-34EC6D9651E4}" type="slidenum">
              <a:rPr lang="en-US" altLang="en-US" sz="1600" smtClean="0">
                <a:latin typeface="Arial" panose="020B0604020202020204" pitchFamily="34" charset="0"/>
              </a:rPr>
              <a:pPr>
                <a:spcBef>
                  <a:spcPct val="0"/>
                </a:spcBef>
                <a:buClrTx/>
                <a:buSzTx/>
                <a:buFontTx/>
                <a:buNone/>
              </a:pPr>
              <a:t>18</a:t>
            </a:fld>
            <a:endParaRPr lang="en-US" altLang="en-US" sz="16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939" y="123824"/>
            <a:ext cx="9748945" cy="603250"/>
          </a:xfrm>
          <a:noFill/>
        </p:spPr>
        <p:txBody>
          <a:bodyPr lIns="0" tIns="0" rIns="0" bIns="0"/>
          <a:lstStyle/>
          <a:p>
            <a:pPr eaLnBrk="1" hangingPunct="1"/>
            <a:r>
              <a:rPr lang="en-US" altLang="en-US" dirty="0">
                <a:ea typeface="ＭＳ Ｐゴシック" panose="020B0600070205080204" pitchFamily="34" charset="-128"/>
              </a:rPr>
              <a:t>Formal and Informal SCMs</a:t>
            </a:r>
          </a:p>
        </p:txBody>
      </p:sp>
      <p:sp>
        <p:nvSpPr>
          <p:cNvPr id="3891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99716B6-1698-40B3-8563-4417E310A5CF}" type="slidenum">
              <a:rPr lang="en-US" altLang="en-US" sz="1600" smtClean="0">
                <a:latin typeface="Arial" panose="020B0604020202020204" pitchFamily="34" charset="0"/>
              </a:rPr>
              <a:pPr>
                <a:spcBef>
                  <a:spcPct val="0"/>
                </a:spcBef>
                <a:buClrTx/>
                <a:buSzTx/>
                <a:buFontTx/>
                <a:buNone/>
              </a:pPr>
              <a:t>19</a:t>
            </a:fld>
            <a:endParaRPr lang="en-US" altLang="en-US" sz="1600" dirty="0">
              <a:latin typeface="Arial" panose="020B0604020202020204" pitchFamily="34" charset="0"/>
            </a:endParaRPr>
          </a:p>
        </p:txBody>
      </p:sp>
      <p:sp>
        <p:nvSpPr>
          <p:cNvPr id="38916" name="Rectangle 3"/>
          <p:cNvSpPr>
            <a:spLocks noChangeArrowheads="1"/>
          </p:cNvSpPr>
          <p:nvPr/>
        </p:nvSpPr>
        <p:spPr bwMode="auto">
          <a:xfrm>
            <a:off x="4266089" y="2057401"/>
            <a:ext cx="3252470" cy="1262063"/>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3000" dirty="0">
              <a:latin typeface="Arial" panose="020B0604020202020204" pitchFamily="34" charset="0"/>
              <a:cs typeface="Arial" panose="020B0604020202020204" pitchFamily="34" charset="0"/>
            </a:endParaRPr>
          </a:p>
        </p:txBody>
      </p:sp>
      <p:sp>
        <p:nvSpPr>
          <p:cNvPr id="38917" name="Rectangle 4"/>
          <p:cNvSpPr>
            <a:spLocks noChangeArrowheads="1"/>
          </p:cNvSpPr>
          <p:nvPr/>
        </p:nvSpPr>
        <p:spPr bwMode="auto">
          <a:xfrm>
            <a:off x="91416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Real System</a:t>
            </a:r>
          </a:p>
        </p:txBody>
      </p:sp>
      <p:sp>
        <p:nvSpPr>
          <p:cNvPr id="38918" name="Rectangle 5"/>
          <p:cNvSpPr>
            <a:spLocks noChangeArrowheads="1"/>
          </p:cNvSpPr>
          <p:nvPr/>
        </p:nvSpPr>
        <p:spPr bwMode="auto">
          <a:xfrm>
            <a:off x="7516442" y="4343401"/>
            <a:ext cx="3252470" cy="1262063"/>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Computer</a:t>
            </a:r>
          </a:p>
        </p:txBody>
      </p:sp>
      <p:sp>
        <p:nvSpPr>
          <p:cNvPr id="38919" name="Line 6"/>
          <p:cNvSpPr>
            <a:spLocks noChangeShapeType="1"/>
          </p:cNvSpPr>
          <p:nvPr/>
        </p:nvSpPr>
        <p:spPr bwMode="auto">
          <a:xfrm flipV="1">
            <a:off x="3927511" y="3425826"/>
            <a:ext cx="909930" cy="8556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920" name="Line 7"/>
          <p:cNvSpPr>
            <a:spLocks noChangeShapeType="1"/>
          </p:cNvSpPr>
          <p:nvPr/>
        </p:nvSpPr>
        <p:spPr bwMode="auto">
          <a:xfrm>
            <a:off x="6790615" y="3425825"/>
            <a:ext cx="871840" cy="869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8921" name="Text Box 8"/>
          <p:cNvSpPr txBox="1">
            <a:spLocks noChangeArrowheads="1"/>
          </p:cNvSpPr>
          <p:nvPr/>
        </p:nvSpPr>
        <p:spPr bwMode="auto">
          <a:xfrm>
            <a:off x="1774001" y="3759200"/>
            <a:ext cx="1532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Modeling</a:t>
            </a:r>
          </a:p>
        </p:txBody>
      </p:sp>
      <p:sp>
        <p:nvSpPr>
          <p:cNvPr id="38922" name="Text Box 9"/>
          <p:cNvSpPr txBox="1">
            <a:spLocks noChangeArrowheads="1"/>
          </p:cNvSpPr>
          <p:nvPr/>
        </p:nvSpPr>
        <p:spPr bwMode="auto">
          <a:xfrm>
            <a:off x="8264872" y="3759201"/>
            <a:ext cx="1755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sz="2400" b="1" dirty="0">
                <a:cs typeface="Arial" panose="020B0604020202020204" pitchFamily="34" charset="0"/>
              </a:rPr>
              <a:t>Simulation</a:t>
            </a:r>
          </a:p>
        </p:txBody>
      </p:sp>
      <p:sp>
        <p:nvSpPr>
          <p:cNvPr id="38923" name="Rectangle 10"/>
          <p:cNvSpPr>
            <a:spLocks noChangeArrowheads="1"/>
          </p:cNvSpPr>
          <p:nvPr/>
        </p:nvSpPr>
        <p:spPr bwMode="auto">
          <a:xfrm>
            <a:off x="4469236" y="2286000"/>
            <a:ext cx="1320456" cy="7620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924" name="Rectangle 11"/>
          <p:cNvSpPr>
            <a:spLocks noChangeArrowheads="1"/>
          </p:cNvSpPr>
          <p:nvPr/>
        </p:nvSpPr>
        <p:spPr bwMode="auto">
          <a:xfrm>
            <a:off x="5891265" y="2286000"/>
            <a:ext cx="1320456" cy="762000"/>
          </a:xfrm>
          <a:prstGeom prst="rect">
            <a:avLst/>
          </a:prstGeom>
          <a:solidFill>
            <a:srgbClr val="CC0099"/>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8925" name="Text Box 12"/>
          <p:cNvSpPr txBox="1">
            <a:spLocks noChangeArrowheads="1"/>
          </p:cNvSpPr>
          <p:nvPr/>
        </p:nvSpPr>
        <p:spPr bwMode="auto">
          <a:xfrm>
            <a:off x="4469236" y="2514600"/>
            <a:ext cx="142203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cs typeface="Arial" panose="020B0604020202020204" pitchFamily="34" charset="0"/>
              </a:rPr>
              <a:t>Informal</a:t>
            </a:r>
          </a:p>
        </p:txBody>
      </p:sp>
      <p:sp>
        <p:nvSpPr>
          <p:cNvPr id="38926" name="Text Box 13"/>
          <p:cNvSpPr txBox="1">
            <a:spLocks noChangeArrowheads="1"/>
          </p:cNvSpPr>
          <p:nvPr/>
        </p:nvSpPr>
        <p:spPr bwMode="auto">
          <a:xfrm>
            <a:off x="5986491" y="2506664"/>
            <a:ext cx="132045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sz="1600" b="1" dirty="0">
                <a:cs typeface="Arial" panose="020B0604020202020204" pitchFamily="34" charset="0"/>
              </a:rPr>
              <a:t>Formal</a:t>
            </a:r>
          </a:p>
        </p:txBody>
      </p:sp>
      <p:sp>
        <p:nvSpPr>
          <p:cNvPr id="38927" name="Rectangle 14"/>
          <p:cNvSpPr>
            <a:spLocks noChangeArrowheads="1"/>
          </p:cNvSpPr>
          <p:nvPr/>
        </p:nvSpPr>
        <p:spPr bwMode="auto">
          <a:xfrm>
            <a:off x="3864915" y="1464468"/>
            <a:ext cx="414970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2400" b="1" dirty="0">
                <a:cs typeface="Arial" panose="020B0604020202020204" pitchFamily="34" charset="0"/>
              </a:rPr>
              <a:t>Conceptual Model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dirty="0">
                <a:ea typeface="ＭＳ Ｐゴシック" panose="020B0600070205080204" pitchFamily="34" charset="-128"/>
              </a:rPr>
              <a:t>Learning Objectives</a:t>
            </a:r>
          </a:p>
        </p:txBody>
      </p:sp>
      <p:sp>
        <p:nvSpPr>
          <p:cNvPr id="10243" name="Rectangle 3"/>
          <p:cNvSpPr>
            <a:spLocks noGrp="1" noChangeArrowheads="1"/>
          </p:cNvSpPr>
          <p:nvPr>
            <p:ph idx="1"/>
          </p:nvPr>
        </p:nvSpPr>
        <p:spPr/>
        <p:txBody>
          <a:bodyPr/>
          <a:lstStyle/>
          <a:p>
            <a:pPr eaLnBrk="1" hangingPunct="1"/>
            <a:r>
              <a:rPr lang="en-US" altLang="en-US" sz="2800" dirty="0">
                <a:latin typeface="Arial" panose="020B0604020202020204" pitchFamily="34" charset="0"/>
                <a:ea typeface="ＭＳ Ｐゴシック" panose="020B0600070205080204" pitchFamily="34" charset="-128"/>
              </a:rPr>
              <a:t>After this tutorial, the attendees should be able to</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Recognize SCM development phases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2</a:t>
            </a:fld>
            <a:endParaRPr lang="en-US" altLang="en-US" sz="1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8883" y="0"/>
            <a:ext cx="10157354" cy="838200"/>
          </a:xfrm>
          <a:noFill/>
        </p:spPr>
        <p:txBody>
          <a:bodyPr lIns="92075" tIns="46038" rIns="92075" bIns="46038"/>
          <a:lstStyle/>
          <a:p>
            <a:pPr eaLnBrk="1" hangingPunct="1"/>
            <a:r>
              <a:rPr lang="en-US" altLang="en-US" dirty="0">
                <a:ea typeface="ＭＳ Ｐゴシック" panose="020B0600070205080204" pitchFamily="34" charset="-128"/>
              </a:rPr>
              <a:t> Informal SCM</a:t>
            </a:r>
          </a:p>
        </p:txBody>
      </p:sp>
      <p:sp>
        <p:nvSpPr>
          <p:cNvPr id="4096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2F403F2-78AC-4976-A4A6-FCC9CE91CB3E}" type="slidenum">
              <a:rPr lang="en-US" altLang="en-US" sz="1600" smtClean="0">
                <a:latin typeface="Arial" panose="020B0604020202020204" pitchFamily="34" charset="0"/>
              </a:rPr>
              <a:pPr>
                <a:spcBef>
                  <a:spcPct val="0"/>
                </a:spcBef>
                <a:buClrTx/>
                <a:buSzTx/>
                <a:buFontTx/>
                <a:buNone/>
              </a:pPr>
              <a:t>20</a:t>
            </a:fld>
            <a:endParaRPr lang="en-US" altLang="en-US" sz="1600" dirty="0">
              <a:latin typeface="Arial" panose="020B0604020202020204" pitchFamily="34" charset="0"/>
            </a:endParaRPr>
          </a:p>
        </p:txBody>
      </p:sp>
      <p:sp>
        <p:nvSpPr>
          <p:cNvPr id="40964" name="Freeform 3"/>
          <p:cNvSpPr>
            <a:spLocks/>
          </p:cNvSpPr>
          <p:nvPr/>
        </p:nvSpPr>
        <p:spPr bwMode="auto">
          <a:xfrm>
            <a:off x="2336191" y="1752600"/>
            <a:ext cx="8371353" cy="4027488"/>
          </a:xfrm>
          <a:custGeom>
            <a:avLst/>
            <a:gdLst>
              <a:gd name="T0" fmla="*/ 0 w 3956"/>
              <a:gd name="T1" fmla="*/ 2147483646 h 2537"/>
              <a:gd name="T2" fmla="*/ 2147483646 w 3956"/>
              <a:gd name="T3" fmla="*/ 2147483646 h 2537"/>
              <a:gd name="T4" fmla="*/ 2147483646 w 3956"/>
              <a:gd name="T5" fmla="*/ 2147483646 h 2537"/>
              <a:gd name="T6" fmla="*/ 2147483646 w 3956"/>
              <a:gd name="T7" fmla="*/ 2147483646 h 2537"/>
              <a:gd name="T8" fmla="*/ 2147483646 w 3956"/>
              <a:gd name="T9" fmla="*/ 2147483646 h 2537"/>
              <a:gd name="T10" fmla="*/ 2147483646 w 3956"/>
              <a:gd name="T11" fmla="*/ 2147483646 h 2537"/>
              <a:gd name="T12" fmla="*/ 2147483646 w 3956"/>
              <a:gd name="T13" fmla="*/ 2147483646 h 2537"/>
              <a:gd name="T14" fmla="*/ 2147483646 w 3956"/>
              <a:gd name="T15" fmla="*/ 2147483646 h 2537"/>
              <a:gd name="T16" fmla="*/ 2147483646 w 3956"/>
              <a:gd name="T17" fmla="*/ 2147483646 h 2537"/>
              <a:gd name="T18" fmla="*/ 2147483646 w 3956"/>
              <a:gd name="T19" fmla="*/ 2147483646 h 2537"/>
              <a:gd name="T20" fmla="*/ 2147483646 w 3956"/>
              <a:gd name="T21" fmla="*/ 2147483646 h 2537"/>
              <a:gd name="T22" fmla="*/ 2147483646 w 3956"/>
              <a:gd name="T23" fmla="*/ 2147483646 h 2537"/>
              <a:gd name="T24" fmla="*/ 2147483646 w 3956"/>
              <a:gd name="T25" fmla="*/ 2147483646 h 2537"/>
              <a:gd name="T26" fmla="*/ 2147483646 w 3956"/>
              <a:gd name="T27" fmla="*/ 2147483646 h 2537"/>
              <a:gd name="T28" fmla="*/ 2147483646 w 3956"/>
              <a:gd name="T29" fmla="*/ 2147483646 h 2537"/>
              <a:gd name="T30" fmla="*/ 2147483646 w 3956"/>
              <a:gd name="T31" fmla="*/ 2147483646 h 2537"/>
              <a:gd name="T32" fmla="*/ 2147483646 w 3956"/>
              <a:gd name="T33" fmla="*/ 0 h 2537"/>
              <a:gd name="T34" fmla="*/ 2147483646 w 3956"/>
              <a:gd name="T35" fmla="*/ 0 h 2537"/>
              <a:gd name="T36" fmla="*/ 2147483646 w 3956"/>
              <a:gd name="T37" fmla="*/ 2147483646 h 2537"/>
              <a:gd name="T38" fmla="*/ 2147483646 w 3956"/>
              <a:gd name="T39" fmla="*/ 2147483646 h 2537"/>
              <a:gd name="T40" fmla="*/ 0 w 3956"/>
              <a:gd name="T41" fmla="*/ 2147483646 h 2537"/>
              <a:gd name="T42" fmla="*/ 0 w 3956"/>
              <a:gd name="T43" fmla="*/ 2147483646 h 25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56"/>
              <a:gd name="T67" fmla="*/ 0 h 2537"/>
              <a:gd name="T68" fmla="*/ 3956 w 3956"/>
              <a:gd name="T69" fmla="*/ 2537 h 25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56" h="2537">
                <a:moveTo>
                  <a:pt x="0" y="1012"/>
                </a:moveTo>
                <a:lnTo>
                  <a:pt x="7" y="1012"/>
                </a:lnTo>
                <a:lnTo>
                  <a:pt x="27" y="998"/>
                </a:lnTo>
                <a:lnTo>
                  <a:pt x="34" y="985"/>
                </a:lnTo>
                <a:lnTo>
                  <a:pt x="61" y="950"/>
                </a:lnTo>
                <a:lnTo>
                  <a:pt x="102" y="903"/>
                </a:lnTo>
                <a:lnTo>
                  <a:pt x="157" y="834"/>
                </a:lnTo>
                <a:lnTo>
                  <a:pt x="219" y="759"/>
                </a:lnTo>
                <a:lnTo>
                  <a:pt x="287" y="677"/>
                </a:lnTo>
                <a:lnTo>
                  <a:pt x="431" y="492"/>
                </a:lnTo>
                <a:lnTo>
                  <a:pt x="581" y="308"/>
                </a:lnTo>
                <a:lnTo>
                  <a:pt x="650" y="226"/>
                </a:lnTo>
                <a:lnTo>
                  <a:pt x="711" y="150"/>
                </a:lnTo>
                <a:lnTo>
                  <a:pt x="766" y="89"/>
                </a:lnTo>
                <a:lnTo>
                  <a:pt x="800" y="41"/>
                </a:lnTo>
                <a:lnTo>
                  <a:pt x="828" y="7"/>
                </a:lnTo>
                <a:lnTo>
                  <a:pt x="841" y="0"/>
                </a:lnTo>
                <a:lnTo>
                  <a:pt x="3955" y="0"/>
                </a:lnTo>
                <a:lnTo>
                  <a:pt x="3955" y="2536"/>
                </a:lnTo>
                <a:lnTo>
                  <a:pt x="889" y="2536"/>
                </a:lnTo>
                <a:lnTo>
                  <a:pt x="0" y="1538"/>
                </a:lnTo>
                <a:lnTo>
                  <a:pt x="0" y="101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87044" name="Rectangle 4"/>
          <p:cNvSpPr>
            <a:spLocks noChangeArrowheads="1"/>
          </p:cNvSpPr>
          <p:nvPr/>
        </p:nvSpPr>
        <p:spPr bwMode="auto">
          <a:xfrm>
            <a:off x="5055400" y="4011613"/>
            <a:ext cx="1130118"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Publications</a:t>
            </a:r>
          </a:p>
        </p:txBody>
      </p:sp>
      <p:sp>
        <p:nvSpPr>
          <p:cNvPr id="87045" name="Rectangle 5"/>
          <p:cNvSpPr>
            <a:spLocks noChangeArrowheads="1"/>
          </p:cNvSpPr>
          <p:nvPr/>
        </p:nvSpPr>
        <p:spPr bwMode="auto">
          <a:xfrm>
            <a:off x="3394249" y="4716463"/>
            <a:ext cx="1102866"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Regulations</a:t>
            </a:r>
          </a:p>
        </p:txBody>
      </p:sp>
      <p:sp>
        <p:nvSpPr>
          <p:cNvPr id="40967" name="Rectangle 6"/>
          <p:cNvSpPr>
            <a:spLocks noChangeArrowheads="1"/>
          </p:cNvSpPr>
          <p:nvPr/>
        </p:nvSpPr>
        <p:spPr bwMode="auto">
          <a:xfrm>
            <a:off x="8963865" y="4237039"/>
            <a:ext cx="780847" cy="530225"/>
          </a:xfrm>
          <a:prstGeom prst="rect">
            <a:avLst/>
          </a:prstGeom>
          <a:solidFill>
            <a:srgbClr val="CC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8" name="Oval 7"/>
          <p:cNvSpPr>
            <a:spLocks noChangeArrowheads="1"/>
          </p:cNvSpPr>
          <p:nvPr/>
        </p:nvSpPr>
        <p:spPr bwMode="auto">
          <a:xfrm>
            <a:off x="9137387" y="4422776"/>
            <a:ext cx="99458" cy="61913"/>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69" name="Oval 8"/>
          <p:cNvSpPr>
            <a:spLocks noChangeArrowheads="1"/>
          </p:cNvSpPr>
          <p:nvPr/>
        </p:nvSpPr>
        <p:spPr bwMode="auto">
          <a:xfrm>
            <a:off x="9253773" y="4573588"/>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0" name="Oval 9"/>
          <p:cNvSpPr>
            <a:spLocks noChangeArrowheads="1"/>
          </p:cNvSpPr>
          <p:nvPr/>
        </p:nvSpPr>
        <p:spPr bwMode="auto">
          <a:xfrm>
            <a:off x="9355347" y="4367213"/>
            <a:ext cx="99457"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1" name="Oval 10"/>
          <p:cNvSpPr>
            <a:spLocks noChangeArrowheads="1"/>
          </p:cNvSpPr>
          <p:nvPr/>
        </p:nvSpPr>
        <p:spPr bwMode="auto">
          <a:xfrm>
            <a:off x="9514056" y="4497388"/>
            <a:ext cx="99458" cy="63500"/>
          </a:xfrm>
          <a:prstGeom prst="ellipse">
            <a:avLst/>
          </a:prstGeom>
          <a:solidFill>
            <a:srgbClr val="CCFFFF"/>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72" name="Freeform 11"/>
          <p:cNvSpPr>
            <a:spLocks/>
          </p:cNvSpPr>
          <p:nvPr/>
        </p:nvSpPr>
        <p:spPr bwMode="auto">
          <a:xfrm>
            <a:off x="9209335" y="4486275"/>
            <a:ext cx="59251" cy="88900"/>
          </a:xfrm>
          <a:custGeom>
            <a:avLst/>
            <a:gdLst>
              <a:gd name="T0" fmla="*/ 0 w 28"/>
              <a:gd name="T1" fmla="*/ 0 h 56"/>
              <a:gd name="T2" fmla="*/ 2147483646 w 28"/>
              <a:gd name="T3" fmla="*/ 2147483646 h 56"/>
              <a:gd name="T4" fmla="*/ 0 w 28"/>
              <a:gd name="T5" fmla="*/ 2147483646 h 56"/>
              <a:gd name="T6" fmla="*/ 2147483646 w 28"/>
              <a:gd name="T7" fmla="*/ 2147483646 h 56"/>
              <a:gd name="T8" fmla="*/ 2147483646 w 28"/>
              <a:gd name="T9" fmla="*/ 2147483646 h 56"/>
              <a:gd name="T10" fmla="*/ 0 60000 65536"/>
              <a:gd name="T11" fmla="*/ 0 60000 65536"/>
              <a:gd name="T12" fmla="*/ 0 60000 65536"/>
              <a:gd name="T13" fmla="*/ 0 60000 65536"/>
              <a:gd name="T14" fmla="*/ 0 60000 65536"/>
              <a:gd name="T15" fmla="*/ 0 w 28"/>
              <a:gd name="T16" fmla="*/ 0 h 56"/>
              <a:gd name="T17" fmla="*/ 28 w 28"/>
              <a:gd name="T18" fmla="*/ 56 h 56"/>
            </a:gdLst>
            <a:ahLst/>
            <a:cxnLst>
              <a:cxn ang="T10">
                <a:pos x="T0" y="T1"/>
              </a:cxn>
              <a:cxn ang="T11">
                <a:pos x="T2" y="T3"/>
              </a:cxn>
              <a:cxn ang="T12">
                <a:pos x="T4" y="T5"/>
              </a:cxn>
              <a:cxn ang="T13">
                <a:pos x="T6" y="T7"/>
              </a:cxn>
              <a:cxn ang="T14">
                <a:pos x="T8" y="T9"/>
              </a:cxn>
            </a:cxnLst>
            <a:rect l="T15" t="T16" r="T17" b="T18"/>
            <a:pathLst>
              <a:path w="28" h="56">
                <a:moveTo>
                  <a:pt x="0" y="0"/>
                </a:moveTo>
                <a:lnTo>
                  <a:pt x="27" y="55"/>
                </a:lnTo>
                <a:lnTo>
                  <a:pt x="0" y="34"/>
                </a:lnTo>
                <a:lnTo>
                  <a:pt x="27" y="55"/>
                </a:lnTo>
                <a:lnTo>
                  <a:pt x="27"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3" name="Freeform 12"/>
          <p:cNvSpPr>
            <a:spLocks/>
          </p:cNvSpPr>
          <p:nvPr/>
        </p:nvSpPr>
        <p:spPr bwMode="auto">
          <a:xfrm>
            <a:off x="9224148" y="4389438"/>
            <a:ext cx="118502" cy="44450"/>
          </a:xfrm>
          <a:custGeom>
            <a:avLst/>
            <a:gdLst>
              <a:gd name="T0" fmla="*/ 0 w 56"/>
              <a:gd name="T1" fmla="*/ 2147483646 h 28"/>
              <a:gd name="T2" fmla="*/ 2147483646 w 56"/>
              <a:gd name="T3" fmla="*/ 2147483646 h 28"/>
              <a:gd name="T4" fmla="*/ 2147483646 w 56"/>
              <a:gd name="T5" fmla="*/ 0 h 28"/>
              <a:gd name="T6" fmla="*/ 2147483646 w 56"/>
              <a:gd name="T7" fmla="*/ 2147483646 h 28"/>
              <a:gd name="T8" fmla="*/ 2147483646 w 56"/>
              <a:gd name="T9" fmla="*/ 2147483646 h 28"/>
              <a:gd name="T10" fmla="*/ 0 60000 65536"/>
              <a:gd name="T11" fmla="*/ 0 60000 65536"/>
              <a:gd name="T12" fmla="*/ 0 60000 65536"/>
              <a:gd name="T13" fmla="*/ 0 60000 65536"/>
              <a:gd name="T14" fmla="*/ 0 60000 65536"/>
              <a:gd name="T15" fmla="*/ 0 w 56"/>
              <a:gd name="T16" fmla="*/ 0 h 28"/>
              <a:gd name="T17" fmla="*/ 56 w 56"/>
              <a:gd name="T18" fmla="*/ 28 h 28"/>
            </a:gdLst>
            <a:ahLst/>
            <a:cxnLst>
              <a:cxn ang="T10">
                <a:pos x="T0" y="T1"/>
              </a:cxn>
              <a:cxn ang="T11">
                <a:pos x="T2" y="T3"/>
              </a:cxn>
              <a:cxn ang="T12">
                <a:pos x="T4" y="T5"/>
              </a:cxn>
              <a:cxn ang="T13">
                <a:pos x="T6" y="T7"/>
              </a:cxn>
              <a:cxn ang="T14">
                <a:pos x="T8" y="T9"/>
              </a:cxn>
            </a:cxnLst>
            <a:rect l="T15" t="T16" r="T17" b="T18"/>
            <a:pathLst>
              <a:path w="56" h="28">
                <a:moveTo>
                  <a:pt x="0" y="27"/>
                </a:moveTo>
                <a:lnTo>
                  <a:pt x="48" y="6"/>
                </a:lnTo>
                <a:lnTo>
                  <a:pt x="27" y="0"/>
                </a:lnTo>
                <a:lnTo>
                  <a:pt x="55" y="6"/>
                </a:lnTo>
                <a:lnTo>
                  <a:pt x="41" y="2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4" name="Freeform 13"/>
          <p:cNvSpPr>
            <a:spLocks/>
          </p:cNvSpPr>
          <p:nvPr/>
        </p:nvSpPr>
        <p:spPr bwMode="auto">
          <a:xfrm>
            <a:off x="9353231" y="4529138"/>
            <a:ext cx="148128" cy="57150"/>
          </a:xfrm>
          <a:custGeom>
            <a:avLst/>
            <a:gdLst>
              <a:gd name="T0" fmla="*/ 0 w 70"/>
              <a:gd name="T1" fmla="*/ 2147483646 h 36"/>
              <a:gd name="T2" fmla="*/ 2147483646 w 70"/>
              <a:gd name="T3" fmla="*/ 2147483646 h 36"/>
              <a:gd name="T4" fmla="*/ 2147483646 w 70"/>
              <a:gd name="T5" fmla="*/ 0 h 36"/>
              <a:gd name="T6" fmla="*/ 2147483646 w 70"/>
              <a:gd name="T7" fmla="*/ 2147483646 h 36"/>
              <a:gd name="T8" fmla="*/ 2147483646 w 70"/>
              <a:gd name="T9" fmla="*/ 2147483646 h 36"/>
              <a:gd name="T10" fmla="*/ 0 60000 65536"/>
              <a:gd name="T11" fmla="*/ 0 60000 65536"/>
              <a:gd name="T12" fmla="*/ 0 60000 65536"/>
              <a:gd name="T13" fmla="*/ 0 60000 65536"/>
              <a:gd name="T14" fmla="*/ 0 60000 65536"/>
              <a:gd name="T15" fmla="*/ 0 w 70"/>
              <a:gd name="T16" fmla="*/ 0 h 36"/>
              <a:gd name="T17" fmla="*/ 70 w 70"/>
              <a:gd name="T18" fmla="*/ 36 h 36"/>
            </a:gdLst>
            <a:ahLst/>
            <a:cxnLst>
              <a:cxn ang="T10">
                <a:pos x="T0" y="T1"/>
              </a:cxn>
              <a:cxn ang="T11">
                <a:pos x="T2" y="T3"/>
              </a:cxn>
              <a:cxn ang="T12">
                <a:pos x="T4" y="T5"/>
              </a:cxn>
              <a:cxn ang="T13">
                <a:pos x="T6" y="T7"/>
              </a:cxn>
              <a:cxn ang="T14">
                <a:pos x="T8" y="T9"/>
              </a:cxn>
            </a:cxnLst>
            <a:rect l="T15" t="T16" r="T17" b="T18"/>
            <a:pathLst>
              <a:path w="70" h="36">
                <a:moveTo>
                  <a:pt x="0" y="35"/>
                </a:moveTo>
                <a:lnTo>
                  <a:pt x="69" y="7"/>
                </a:lnTo>
                <a:lnTo>
                  <a:pt x="42" y="0"/>
                </a:lnTo>
                <a:lnTo>
                  <a:pt x="69" y="7"/>
                </a:lnTo>
                <a:lnTo>
                  <a:pt x="48"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975" name="Rectangle 14"/>
          <p:cNvSpPr>
            <a:spLocks noChangeArrowheads="1"/>
          </p:cNvSpPr>
          <p:nvPr/>
        </p:nvSpPr>
        <p:spPr bwMode="auto">
          <a:xfrm>
            <a:off x="9501359" y="3509963"/>
            <a:ext cx="778730" cy="530225"/>
          </a:xfrm>
          <a:prstGeom prst="rect">
            <a:avLst/>
          </a:prstGeom>
          <a:solidFill>
            <a:srgbClr val="FFCC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grpSp>
        <p:nvGrpSpPr>
          <p:cNvPr id="40976" name="Group 15"/>
          <p:cNvGrpSpPr>
            <a:grpSpLocks/>
          </p:cNvGrpSpPr>
          <p:nvPr/>
        </p:nvGrpSpPr>
        <p:grpSpPr bwMode="auto">
          <a:xfrm>
            <a:off x="9645255" y="3565525"/>
            <a:ext cx="503635" cy="420688"/>
            <a:chOff x="4558" y="2246"/>
            <a:chExt cx="238" cy="265"/>
          </a:xfrm>
        </p:grpSpPr>
        <p:sp>
          <p:nvSpPr>
            <p:cNvPr id="43025" name="Rectangle 16"/>
            <p:cNvSpPr>
              <a:spLocks noChangeArrowheads="1"/>
            </p:cNvSpPr>
            <p:nvPr/>
          </p:nvSpPr>
          <p:spPr bwMode="auto">
            <a:xfrm>
              <a:off x="4722"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6" name="Rectangle 17"/>
            <p:cNvSpPr>
              <a:spLocks noChangeArrowheads="1"/>
            </p:cNvSpPr>
            <p:nvPr/>
          </p:nvSpPr>
          <p:spPr bwMode="auto">
            <a:xfrm>
              <a:off x="4647" y="2457"/>
              <a:ext cx="67" cy="54"/>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7" name="Rectangle 18"/>
            <p:cNvSpPr>
              <a:spLocks noChangeArrowheads="1"/>
            </p:cNvSpPr>
            <p:nvPr/>
          </p:nvSpPr>
          <p:spPr bwMode="auto">
            <a:xfrm>
              <a:off x="4558" y="2348"/>
              <a:ext cx="74" cy="47"/>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8" name="Rectangle 19"/>
            <p:cNvSpPr>
              <a:spLocks noChangeArrowheads="1"/>
            </p:cNvSpPr>
            <p:nvPr/>
          </p:nvSpPr>
          <p:spPr bwMode="auto">
            <a:xfrm>
              <a:off x="4640" y="2246"/>
              <a:ext cx="74" cy="5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29" name="Line 20"/>
            <p:cNvSpPr>
              <a:spLocks noChangeShapeType="1"/>
            </p:cNvSpPr>
            <p:nvPr/>
          </p:nvSpPr>
          <p:spPr bwMode="auto">
            <a:xfrm flipV="1">
              <a:off x="4674" y="2296"/>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0" name="Line 21"/>
            <p:cNvSpPr>
              <a:spLocks noChangeShapeType="1"/>
            </p:cNvSpPr>
            <p:nvPr/>
          </p:nvSpPr>
          <p:spPr bwMode="auto">
            <a:xfrm flipV="1">
              <a:off x="4598"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1" name="Line 22"/>
            <p:cNvSpPr>
              <a:spLocks noChangeShapeType="1"/>
            </p:cNvSpPr>
            <p:nvPr/>
          </p:nvSpPr>
          <p:spPr bwMode="auto">
            <a:xfrm flipV="1">
              <a:off x="4763" y="2323"/>
              <a:ext cx="0" cy="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2" name="Line 23"/>
            <p:cNvSpPr>
              <a:spLocks noChangeShapeType="1"/>
            </p:cNvSpPr>
            <p:nvPr/>
          </p:nvSpPr>
          <p:spPr bwMode="auto">
            <a:xfrm>
              <a:off x="4595" y="2327"/>
              <a:ext cx="17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3" name="Line 24"/>
            <p:cNvSpPr>
              <a:spLocks noChangeShapeType="1"/>
            </p:cNvSpPr>
            <p:nvPr/>
          </p:nvSpPr>
          <p:spPr bwMode="auto">
            <a:xfrm flipV="1">
              <a:off x="4690" y="2400"/>
              <a:ext cx="7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34" name="Line 25"/>
            <p:cNvSpPr>
              <a:spLocks noChangeShapeType="1"/>
            </p:cNvSpPr>
            <p:nvPr/>
          </p:nvSpPr>
          <p:spPr bwMode="auto">
            <a:xfrm>
              <a:off x="4588" y="2399"/>
              <a:ext cx="82" cy="5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77" name="Rectangle 26"/>
          <p:cNvSpPr>
            <a:spLocks noChangeArrowheads="1"/>
          </p:cNvSpPr>
          <p:nvPr/>
        </p:nvSpPr>
        <p:spPr bwMode="auto">
          <a:xfrm>
            <a:off x="8125884" y="5334001"/>
            <a:ext cx="199093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1200" b="1" dirty="0">
                <a:solidFill>
                  <a:srgbClr val="000000"/>
                </a:solidFill>
                <a:latin typeface="Helvetica" panose="020B0604020202020204" pitchFamily="34" charset="0"/>
              </a:rPr>
              <a:t>Structured, Synthesized </a:t>
            </a:r>
          </a:p>
        </p:txBody>
      </p:sp>
      <p:sp>
        <p:nvSpPr>
          <p:cNvPr id="87067" name="Rectangle 27"/>
          <p:cNvSpPr>
            <a:spLocks noChangeArrowheads="1"/>
          </p:cNvSpPr>
          <p:nvPr/>
        </p:nvSpPr>
        <p:spPr bwMode="auto">
          <a:xfrm>
            <a:off x="8800925" y="5573713"/>
            <a:ext cx="1120500"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Information</a:t>
            </a:r>
          </a:p>
        </p:txBody>
      </p:sp>
      <p:grpSp>
        <p:nvGrpSpPr>
          <p:cNvPr id="40979" name="Group 28"/>
          <p:cNvGrpSpPr>
            <a:grpSpLocks/>
          </p:cNvGrpSpPr>
          <p:nvPr/>
        </p:nvGrpSpPr>
        <p:grpSpPr bwMode="auto">
          <a:xfrm>
            <a:off x="9355348" y="2652714"/>
            <a:ext cx="620021" cy="541337"/>
            <a:chOff x="4421" y="1671"/>
            <a:chExt cx="293" cy="341"/>
          </a:xfrm>
        </p:grpSpPr>
        <p:sp>
          <p:nvSpPr>
            <p:cNvPr id="43007" name="Rectangle 29"/>
            <p:cNvSpPr>
              <a:spLocks noChangeArrowheads="1"/>
            </p:cNvSpPr>
            <p:nvPr/>
          </p:nvSpPr>
          <p:spPr bwMode="auto">
            <a:xfrm>
              <a:off x="4421" y="1671"/>
              <a:ext cx="293" cy="341"/>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3008" name="Freeform 30"/>
            <p:cNvSpPr>
              <a:spLocks/>
            </p:cNvSpPr>
            <p:nvPr/>
          </p:nvSpPr>
          <p:spPr bwMode="auto">
            <a:xfrm>
              <a:off x="4479" y="1756"/>
              <a:ext cx="35" cy="90"/>
            </a:xfrm>
            <a:custGeom>
              <a:avLst/>
              <a:gdLst>
                <a:gd name="T0" fmla="*/ 0 w 35"/>
                <a:gd name="T1" fmla="*/ 0 h 90"/>
                <a:gd name="T2" fmla="*/ 34 w 35"/>
                <a:gd name="T3" fmla="*/ 0 h 90"/>
                <a:gd name="T4" fmla="*/ 34 w 35"/>
                <a:gd name="T5" fmla="*/ 89 h 90"/>
                <a:gd name="T6" fmla="*/ 0 w 35"/>
                <a:gd name="T7" fmla="*/ 89 h 90"/>
                <a:gd name="T8" fmla="*/ 0 w 35"/>
                <a:gd name="T9" fmla="*/ 0 h 90"/>
                <a:gd name="T10" fmla="*/ 0 60000 65536"/>
                <a:gd name="T11" fmla="*/ 0 60000 65536"/>
                <a:gd name="T12" fmla="*/ 0 60000 65536"/>
                <a:gd name="T13" fmla="*/ 0 60000 65536"/>
                <a:gd name="T14" fmla="*/ 0 60000 65536"/>
                <a:gd name="T15" fmla="*/ 0 w 35"/>
                <a:gd name="T16" fmla="*/ 0 h 90"/>
                <a:gd name="T17" fmla="*/ 35 w 35"/>
                <a:gd name="T18" fmla="*/ 90 h 90"/>
              </a:gdLst>
              <a:ahLst/>
              <a:cxnLst>
                <a:cxn ang="T10">
                  <a:pos x="T0" y="T1"/>
                </a:cxn>
                <a:cxn ang="T11">
                  <a:pos x="T2" y="T3"/>
                </a:cxn>
                <a:cxn ang="T12">
                  <a:pos x="T4" y="T5"/>
                </a:cxn>
                <a:cxn ang="T13">
                  <a:pos x="T6" y="T7"/>
                </a:cxn>
                <a:cxn ang="T14">
                  <a:pos x="T8" y="T9"/>
                </a:cxn>
              </a:cxnLst>
              <a:rect l="T15" t="T16" r="T17" b="T18"/>
              <a:pathLst>
                <a:path w="35" h="90">
                  <a:moveTo>
                    <a:pt x="0" y="0"/>
                  </a:moveTo>
                  <a:lnTo>
                    <a:pt x="34" y="0"/>
                  </a:lnTo>
                  <a:lnTo>
                    <a:pt x="34"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09" name="Rectangle 31"/>
            <p:cNvSpPr>
              <a:spLocks noChangeArrowheads="1"/>
            </p:cNvSpPr>
            <p:nvPr/>
          </p:nvSpPr>
          <p:spPr bwMode="auto">
            <a:xfrm>
              <a:off x="4422" y="1736"/>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0" name="Rectangle 32"/>
            <p:cNvSpPr>
              <a:spLocks noChangeArrowheads="1"/>
            </p:cNvSpPr>
            <p:nvPr/>
          </p:nvSpPr>
          <p:spPr bwMode="auto">
            <a:xfrm>
              <a:off x="4422"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3011" name="Rectangle 33"/>
            <p:cNvSpPr>
              <a:spLocks noChangeArrowheads="1"/>
            </p:cNvSpPr>
            <p:nvPr/>
          </p:nvSpPr>
          <p:spPr bwMode="auto">
            <a:xfrm>
              <a:off x="4422" y="1791"/>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3012" name="Freeform 34"/>
            <p:cNvSpPr>
              <a:spLocks/>
            </p:cNvSpPr>
            <p:nvPr/>
          </p:nvSpPr>
          <p:spPr bwMode="auto">
            <a:xfrm>
              <a:off x="4486" y="1900"/>
              <a:ext cx="35" cy="62"/>
            </a:xfrm>
            <a:custGeom>
              <a:avLst/>
              <a:gdLst>
                <a:gd name="T0" fmla="*/ 0 w 35"/>
                <a:gd name="T1" fmla="*/ 0 h 62"/>
                <a:gd name="T2" fmla="*/ 34 w 35"/>
                <a:gd name="T3" fmla="*/ 0 h 62"/>
                <a:gd name="T4" fmla="*/ 34 w 35"/>
                <a:gd name="T5" fmla="*/ 61 h 62"/>
                <a:gd name="T6" fmla="*/ 0 w 35"/>
                <a:gd name="T7" fmla="*/ 61 h 62"/>
                <a:gd name="T8" fmla="*/ 0 w 35"/>
                <a:gd name="T9" fmla="*/ 0 h 62"/>
                <a:gd name="T10" fmla="*/ 0 60000 65536"/>
                <a:gd name="T11" fmla="*/ 0 60000 65536"/>
                <a:gd name="T12" fmla="*/ 0 60000 65536"/>
                <a:gd name="T13" fmla="*/ 0 60000 65536"/>
                <a:gd name="T14" fmla="*/ 0 60000 65536"/>
                <a:gd name="T15" fmla="*/ 0 w 35"/>
                <a:gd name="T16" fmla="*/ 0 h 62"/>
                <a:gd name="T17" fmla="*/ 35 w 35"/>
                <a:gd name="T18" fmla="*/ 62 h 62"/>
              </a:gdLst>
              <a:ahLst/>
              <a:cxnLst>
                <a:cxn ang="T10">
                  <a:pos x="T0" y="T1"/>
                </a:cxn>
                <a:cxn ang="T11">
                  <a:pos x="T2" y="T3"/>
                </a:cxn>
                <a:cxn ang="T12">
                  <a:pos x="T4" y="T5"/>
                </a:cxn>
                <a:cxn ang="T13">
                  <a:pos x="T6" y="T7"/>
                </a:cxn>
                <a:cxn ang="T14">
                  <a:pos x="T8" y="T9"/>
                </a:cxn>
              </a:cxnLst>
              <a:rect l="T15" t="T16" r="T17" b="T18"/>
              <a:pathLst>
                <a:path w="35" h="62">
                  <a:moveTo>
                    <a:pt x="0" y="0"/>
                  </a:moveTo>
                  <a:lnTo>
                    <a:pt x="34" y="0"/>
                  </a:lnTo>
                  <a:lnTo>
                    <a:pt x="34" y="61"/>
                  </a:lnTo>
                  <a:lnTo>
                    <a:pt x="0" y="61"/>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3013" name="Rectangle 35"/>
            <p:cNvSpPr>
              <a:spLocks noChangeArrowheads="1"/>
            </p:cNvSpPr>
            <p:nvPr/>
          </p:nvSpPr>
          <p:spPr bwMode="auto">
            <a:xfrm>
              <a:off x="4429" y="1879"/>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3014" name="Rectangle 36"/>
            <p:cNvSpPr>
              <a:spLocks noChangeArrowheads="1"/>
            </p:cNvSpPr>
            <p:nvPr/>
          </p:nvSpPr>
          <p:spPr bwMode="auto">
            <a:xfrm>
              <a:off x="4429" y="1907"/>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3015" name="Line 37"/>
            <p:cNvSpPr>
              <a:spLocks noChangeShapeType="1"/>
            </p:cNvSpPr>
            <p:nvPr/>
          </p:nvSpPr>
          <p:spPr bwMode="auto">
            <a:xfrm>
              <a:off x="4444" y="1705"/>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6" name="Line 38"/>
            <p:cNvSpPr>
              <a:spLocks noChangeShapeType="1"/>
            </p:cNvSpPr>
            <p:nvPr/>
          </p:nvSpPr>
          <p:spPr bwMode="auto">
            <a:xfrm>
              <a:off x="4444" y="1719"/>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7" name="Line 39"/>
            <p:cNvSpPr>
              <a:spLocks noChangeShapeType="1"/>
            </p:cNvSpPr>
            <p:nvPr/>
          </p:nvSpPr>
          <p:spPr bwMode="auto">
            <a:xfrm>
              <a:off x="4444" y="1739"/>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8" name="Line 40"/>
            <p:cNvSpPr>
              <a:spLocks noChangeShapeType="1"/>
            </p:cNvSpPr>
            <p:nvPr/>
          </p:nvSpPr>
          <p:spPr bwMode="auto">
            <a:xfrm>
              <a:off x="4506" y="1766"/>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19" name="Line 41"/>
            <p:cNvSpPr>
              <a:spLocks noChangeShapeType="1"/>
            </p:cNvSpPr>
            <p:nvPr/>
          </p:nvSpPr>
          <p:spPr bwMode="auto">
            <a:xfrm>
              <a:off x="4506" y="1801"/>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0" name="Line 42"/>
            <p:cNvSpPr>
              <a:spLocks noChangeShapeType="1"/>
            </p:cNvSpPr>
            <p:nvPr/>
          </p:nvSpPr>
          <p:spPr bwMode="auto">
            <a:xfrm>
              <a:off x="4506" y="1828"/>
              <a:ext cx="11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1" name="Line 43"/>
            <p:cNvSpPr>
              <a:spLocks noChangeShapeType="1"/>
            </p:cNvSpPr>
            <p:nvPr/>
          </p:nvSpPr>
          <p:spPr bwMode="auto">
            <a:xfrm>
              <a:off x="4513" y="1910"/>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2" name="Line 44"/>
            <p:cNvSpPr>
              <a:spLocks noChangeShapeType="1"/>
            </p:cNvSpPr>
            <p:nvPr/>
          </p:nvSpPr>
          <p:spPr bwMode="auto">
            <a:xfrm>
              <a:off x="4513" y="1944"/>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3" name="Line 45"/>
            <p:cNvSpPr>
              <a:spLocks noChangeShapeType="1"/>
            </p:cNvSpPr>
            <p:nvPr/>
          </p:nvSpPr>
          <p:spPr bwMode="auto">
            <a:xfrm>
              <a:off x="4444" y="1855"/>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24" name="Line 46"/>
            <p:cNvSpPr>
              <a:spLocks noChangeShapeType="1"/>
            </p:cNvSpPr>
            <p:nvPr/>
          </p:nvSpPr>
          <p:spPr bwMode="auto">
            <a:xfrm>
              <a:off x="4444" y="1876"/>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40980" name="Group 47"/>
          <p:cNvGrpSpPr>
            <a:grpSpLocks/>
          </p:cNvGrpSpPr>
          <p:nvPr/>
        </p:nvGrpSpPr>
        <p:grpSpPr bwMode="auto">
          <a:xfrm>
            <a:off x="9283400" y="2697163"/>
            <a:ext cx="620021" cy="539750"/>
            <a:chOff x="4387" y="1699"/>
            <a:chExt cx="293" cy="340"/>
          </a:xfrm>
        </p:grpSpPr>
        <p:sp>
          <p:nvSpPr>
            <p:cNvPr id="42989" name="Rectangle 48"/>
            <p:cNvSpPr>
              <a:spLocks noChangeArrowheads="1"/>
            </p:cNvSpPr>
            <p:nvPr/>
          </p:nvSpPr>
          <p:spPr bwMode="auto">
            <a:xfrm>
              <a:off x="4387" y="1699"/>
              <a:ext cx="293" cy="34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2990" name="Freeform 49"/>
            <p:cNvSpPr>
              <a:spLocks/>
            </p:cNvSpPr>
            <p:nvPr/>
          </p:nvSpPr>
          <p:spPr bwMode="auto">
            <a:xfrm>
              <a:off x="4444" y="1783"/>
              <a:ext cx="36" cy="90"/>
            </a:xfrm>
            <a:custGeom>
              <a:avLst/>
              <a:gdLst>
                <a:gd name="T0" fmla="*/ 0 w 36"/>
                <a:gd name="T1" fmla="*/ 0 h 90"/>
                <a:gd name="T2" fmla="*/ 35 w 36"/>
                <a:gd name="T3" fmla="*/ 0 h 90"/>
                <a:gd name="T4" fmla="*/ 35 w 36"/>
                <a:gd name="T5" fmla="*/ 89 h 90"/>
                <a:gd name="T6" fmla="*/ 0 w 36"/>
                <a:gd name="T7" fmla="*/ 89 h 90"/>
                <a:gd name="T8" fmla="*/ 0 w 36"/>
                <a:gd name="T9" fmla="*/ 0 h 90"/>
                <a:gd name="T10" fmla="*/ 0 60000 65536"/>
                <a:gd name="T11" fmla="*/ 0 60000 65536"/>
                <a:gd name="T12" fmla="*/ 0 60000 65536"/>
                <a:gd name="T13" fmla="*/ 0 60000 65536"/>
                <a:gd name="T14" fmla="*/ 0 60000 65536"/>
                <a:gd name="T15" fmla="*/ 0 w 36"/>
                <a:gd name="T16" fmla="*/ 0 h 90"/>
                <a:gd name="T17" fmla="*/ 36 w 36"/>
                <a:gd name="T18" fmla="*/ 90 h 90"/>
              </a:gdLst>
              <a:ahLst/>
              <a:cxnLst>
                <a:cxn ang="T10">
                  <a:pos x="T0" y="T1"/>
                </a:cxn>
                <a:cxn ang="T11">
                  <a:pos x="T2" y="T3"/>
                </a:cxn>
                <a:cxn ang="T12">
                  <a:pos x="T4" y="T5"/>
                </a:cxn>
                <a:cxn ang="T13">
                  <a:pos x="T6" y="T7"/>
                </a:cxn>
                <a:cxn ang="T14">
                  <a:pos x="T8" y="T9"/>
                </a:cxn>
              </a:cxnLst>
              <a:rect l="T15" t="T16" r="T17" b="T18"/>
              <a:pathLst>
                <a:path w="36" h="90">
                  <a:moveTo>
                    <a:pt x="0" y="0"/>
                  </a:moveTo>
                  <a:lnTo>
                    <a:pt x="35" y="0"/>
                  </a:lnTo>
                  <a:lnTo>
                    <a:pt x="35" y="89"/>
                  </a:lnTo>
                  <a:lnTo>
                    <a:pt x="0" y="89"/>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1" name="Rectangle 50"/>
            <p:cNvSpPr>
              <a:spLocks noChangeArrowheads="1"/>
            </p:cNvSpPr>
            <p:nvPr/>
          </p:nvSpPr>
          <p:spPr bwMode="auto">
            <a:xfrm>
              <a:off x="4388" y="1763"/>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2" name="Rectangle 51"/>
            <p:cNvSpPr>
              <a:spLocks noChangeArrowheads="1"/>
            </p:cNvSpPr>
            <p:nvPr/>
          </p:nvSpPr>
          <p:spPr bwMode="auto">
            <a:xfrm>
              <a:off x="4388" y="1791"/>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2993" name="Rectangle 52"/>
            <p:cNvSpPr>
              <a:spLocks noChangeArrowheads="1"/>
            </p:cNvSpPr>
            <p:nvPr/>
          </p:nvSpPr>
          <p:spPr bwMode="auto">
            <a:xfrm>
              <a:off x="4388" y="1818"/>
              <a:ext cx="9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2994" name="Freeform 53"/>
            <p:cNvSpPr>
              <a:spLocks/>
            </p:cNvSpPr>
            <p:nvPr/>
          </p:nvSpPr>
          <p:spPr bwMode="auto">
            <a:xfrm>
              <a:off x="4451" y="1927"/>
              <a:ext cx="36" cy="63"/>
            </a:xfrm>
            <a:custGeom>
              <a:avLst/>
              <a:gdLst>
                <a:gd name="T0" fmla="*/ 0 w 36"/>
                <a:gd name="T1" fmla="*/ 0 h 63"/>
                <a:gd name="T2" fmla="*/ 35 w 36"/>
                <a:gd name="T3" fmla="*/ 0 h 63"/>
                <a:gd name="T4" fmla="*/ 35 w 36"/>
                <a:gd name="T5" fmla="*/ 62 h 63"/>
                <a:gd name="T6" fmla="*/ 0 w 36"/>
                <a:gd name="T7" fmla="*/ 62 h 63"/>
                <a:gd name="T8" fmla="*/ 0 w 36"/>
                <a:gd name="T9" fmla="*/ 0 h 63"/>
                <a:gd name="T10" fmla="*/ 0 60000 65536"/>
                <a:gd name="T11" fmla="*/ 0 60000 65536"/>
                <a:gd name="T12" fmla="*/ 0 60000 65536"/>
                <a:gd name="T13" fmla="*/ 0 60000 65536"/>
                <a:gd name="T14" fmla="*/ 0 60000 65536"/>
                <a:gd name="T15" fmla="*/ 0 w 36"/>
                <a:gd name="T16" fmla="*/ 0 h 63"/>
                <a:gd name="T17" fmla="*/ 36 w 36"/>
                <a:gd name="T18" fmla="*/ 63 h 63"/>
              </a:gdLst>
              <a:ahLst/>
              <a:cxnLst>
                <a:cxn ang="T10">
                  <a:pos x="T0" y="T1"/>
                </a:cxn>
                <a:cxn ang="T11">
                  <a:pos x="T2" y="T3"/>
                </a:cxn>
                <a:cxn ang="T12">
                  <a:pos x="T4" y="T5"/>
                </a:cxn>
                <a:cxn ang="T13">
                  <a:pos x="T6" y="T7"/>
                </a:cxn>
                <a:cxn ang="T14">
                  <a:pos x="T8" y="T9"/>
                </a:cxn>
              </a:cxnLst>
              <a:rect l="T15" t="T16" r="T17" b="T18"/>
              <a:pathLst>
                <a:path w="36" h="63">
                  <a:moveTo>
                    <a:pt x="0" y="0"/>
                  </a:moveTo>
                  <a:lnTo>
                    <a:pt x="35" y="0"/>
                  </a:lnTo>
                  <a:lnTo>
                    <a:pt x="35" y="62"/>
                  </a:lnTo>
                  <a:lnTo>
                    <a:pt x="0" y="62"/>
                  </a:lnTo>
                  <a:lnTo>
                    <a:pt x="0" y="0"/>
                  </a:lnTo>
                </a:path>
              </a:pathLst>
            </a:custGeom>
            <a:solidFill>
              <a:srgbClr val="FFCC9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95" name="Rectangle 54"/>
            <p:cNvSpPr>
              <a:spLocks noChangeArrowheads="1"/>
            </p:cNvSpPr>
            <p:nvPr/>
          </p:nvSpPr>
          <p:spPr bwMode="auto">
            <a:xfrm>
              <a:off x="4395" y="1907"/>
              <a:ext cx="10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2996" name="Rectangle 55"/>
            <p:cNvSpPr>
              <a:spLocks noChangeArrowheads="1"/>
            </p:cNvSpPr>
            <p:nvPr/>
          </p:nvSpPr>
          <p:spPr bwMode="auto">
            <a:xfrm>
              <a:off x="4395" y="1934"/>
              <a:ext cx="10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2997" name="Line 56"/>
            <p:cNvSpPr>
              <a:spLocks noChangeShapeType="1"/>
            </p:cNvSpPr>
            <p:nvPr/>
          </p:nvSpPr>
          <p:spPr bwMode="auto">
            <a:xfrm>
              <a:off x="4410" y="1732"/>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8" name="Line 57"/>
            <p:cNvSpPr>
              <a:spLocks noChangeShapeType="1"/>
            </p:cNvSpPr>
            <p:nvPr/>
          </p:nvSpPr>
          <p:spPr bwMode="auto">
            <a:xfrm>
              <a:off x="4410" y="1746"/>
              <a:ext cx="24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99" name="Line 58"/>
            <p:cNvSpPr>
              <a:spLocks noChangeShapeType="1"/>
            </p:cNvSpPr>
            <p:nvPr/>
          </p:nvSpPr>
          <p:spPr bwMode="auto">
            <a:xfrm>
              <a:off x="4410" y="1766"/>
              <a:ext cx="130"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0" name="Line 59"/>
            <p:cNvSpPr>
              <a:spLocks noChangeShapeType="1"/>
            </p:cNvSpPr>
            <p:nvPr/>
          </p:nvSpPr>
          <p:spPr bwMode="auto">
            <a:xfrm>
              <a:off x="4472" y="1794"/>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1" name="Line 60"/>
            <p:cNvSpPr>
              <a:spLocks noChangeShapeType="1"/>
            </p:cNvSpPr>
            <p:nvPr/>
          </p:nvSpPr>
          <p:spPr bwMode="auto">
            <a:xfrm>
              <a:off x="4472" y="1828"/>
              <a:ext cx="164"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2" name="Line 61"/>
            <p:cNvSpPr>
              <a:spLocks noChangeShapeType="1"/>
            </p:cNvSpPr>
            <p:nvPr/>
          </p:nvSpPr>
          <p:spPr bwMode="auto">
            <a:xfrm>
              <a:off x="4472" y="1855"/>
              <a:ext cx="109"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3" name="Line 62"/>
            <p:cNvSpPr>
              <a:spLocks noChangeShapeType="1"/>
            </p:cNvSpPr>
            <p:nvPr/>
          </p:nvSpPr>
          <p:spPr bwMode="auto">
            <a:xfrm>
              <a:off x="4479" y="1937"/>
              <a:ext cx="8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4" name="Line 63"/>
            <p:cNvSpPr>
              <a:spLocks noChangeShapeType="1"/>
            </p:cNvSpPr>
            <p:nvPr/>
          </p:nvSpPr>
          <p:spPr bwMode="auto">
            <a:xfrm>
              <a:off x="4479" y="1971"/>
              <a:ext cx="17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5" name="Line 64"/>
            <p:cNvSpPr>
              <a:spLocks noChangeShapeType="1"/>
            </p:cNvSpPr>
            <p:nvPr/>
          </p:nvSpPr>
          <p:spPr bwMode="auto">
            <a:xfrm>
              <a:off x="4410" y="188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3006" name="Line 65"/>
            <p:cNvSpPr>
              <a:spLocks noChangeShapeType="1"/>
            </p:cNvSpPr>
            <p:nvPr/>
          </p:nvSpPr>
          <p:spPr bwMode="auto">
            <a:xfrm>
              <a:off x="4410" y="1903"/>
              <a:ext cx="23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0981" name="Rectangle 66"/>
          <p:cNvSpPr>
            <a:spLocks noChangeArrowheads="1"/>
          </p:cNvSpPr>
          <p:nvPr/>
        </p:nvSpPr>
        <p:spPr bwMode="auto">
          <a:xfrm>
            <a:off x="9211452" y="2751138"/>
            <a:ext cx="620021" cy="539750"/>
          </a:xfrm>
          <a:prstGeom prst="rect">
            <a:avLst/>
          </a:prstGeom>
          <a:solidFill>
            <a:srgbClr val="FFCC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40982" name="Rectangle 67"/>
          <p:cNvSpPr>
            <a:spLocks noChangeArrowheads="1"/>
          </p:cNvSpPr>
          <p:nvPr/>
        </p:nvSpPr>
        <p:spPr bwMode="auto">
          <a:xfrm>
            <a:off x="9213567" y="286385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3" name="Rectangle 68"/>
          <p:cNvSpPr>
            <a:spLocks noChangeArrowheads="1"/>
          </p:cNvSpPr>
          <p:nvPr/>
        </p:nvSpPr>
        <p:spPr bwMode="auto">
          <a:xfrm>
            <a:off x="9213567" y="2908301"/>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 </a:t>
            </a:r>
          </a:p>
        </p:txBody>
      </p:sp>
      <p:sp>
        <p:nvSpPr>
          <p:cNvPr id="40984" name="Rectangle 69"/>
          <p:cNvSpPr>
            <a:spLocks noChangeArrowheads="1"/>
          </p:cNvSpPr>
          <p:nvPr/>
        </p:nvSpPr>
        <p:spPr bwMode="auto">
          <a:xfrm>
            <a:off x="9213566" y="2951163"/>
            <a:ext cx="20678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3</a:t>
            </a:r>
          </a:p>
        </p:txBody>
      </p:sp>
      <p:sp>
        <p:nvSpPr>
          <p:cNvPr id="40985" name="Rectangle 70"/>
          <p:cNvSpPr>
            <a:spLocks noChangeArrowheads="1"/>
          </p:cNvSpPr>
          <p:nvPr/>
        </p:nvSpPr>
        <p:spPr bwMode="auto">
          <a:xfrm>
            <a:off x="9213567" y="3081338"/>
            <a:ext cx="229230"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1. </a:t>
            </a:r>
          </a:p>
        </p:txBody>
      </p:sp>
      <p:sp>
        <p:nvSpPr>
          <p:cNvPr id="40986" name="Rectangle 71"/>
          <p:cNvSpPr>
            <a:spLocks noChangeArrowheads="1"/>
          </p:cNvSpPr>
          <p:nvPr/>
        </p:nvSpPr>
        <p:spPr bwMode="auto">
          <a:xfrm>
            <a:off x="9213567" y="3124201"/>
            <a:ext cx="218008" cy="13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Tx/>
              <a:buNone/>
            </a:pPr>
            <a:r>
              <a:rPr lang="en-US" altLang="en-US" sz="300" dirty="0">
                <a:solidFill>
                  <a:srgbClr val="000000"/>
                </a:solidFill>
                <a:latin typeface="Helvetica" panose="020B0604020202020204" pitchFamily="34" charset="0"/>
              </a:rPr>
              <a:t>2.</a:t>
            </a:r>
          </a:p>
        </p:txBody>
      </p:sp>
      <p:sp>
        <p:nvSpPr>
          <p:cNvPr id="40987" name="Line 72"/>
          <p:cNvSpPr>
            <a:spLocks noChangeShapeType="1"/>
          </p:cNvSpPr>
          <p:nvPr/>
        </p:nvSpPr>
        <p:spPr bwMode="auto">
          <a:xfrm>
            <a:off x="9245309" y="2814638"/>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8" name="Line 73"/>
          <p:cNvSpPr>
            <a:spLocks noChangeShapeType="1"/>
          </p:cNvSpPr>
          <p:nvPr/>
        </p:nvSpPr>
        <p:spPr bwMode="auto">
          <a:xfrm>
            <a:off x="9260121" y="2836863"/>
            <a:ext cx="507868"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89" name="Line 74"/>
          <p:cNvSpPr>
            <a:spLocks noChangeShapeType="1"/>
          </p:cNvSpPr>
          <p:nvPr/>
        </p:nvSpPr>
        <p:spPr bwMode="auto">
          <a:xfrm>
            <a:off x="9260122" y="2859088"/>
            <a:ext cx="27509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0" name="Line 75"/>
          <p:cNvSpPr>
            <a:spLocks noChangeShapeType="1"/>
          </p:cNvSpPr>
          <p:nvPr/>
        </p:nvSpPr>
        <p:spPr bwMode="auto">
          <a:xfrm>
            <a:off x="9391320" y="2913063"/>
            <a:ext cx="332231"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1" name="Line 76"/>
          <p:cNvSpPr>
            <a:spLocks noChangeShapeType="1"/>
          </p:cNvSpPr>
          <p:nvPr/>
        </p:nvSpPr>
        <p:spPr bwMode="auto">
          <a:xfrm>
            <a:off x="9391320" y="2954338"/>
            <a:ext cx="347043" cy="11112"/>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2" name="Line 77"/>
          <p:cNvSpPr>
            <a:spLocks noChangeShapeType="1"/>
          </p:cNvSpPr>
          <p:nvPr/>
        </p:nvSpPr>
        <p:spPr bwMode="auto">
          <a:xfrm>
            <a:off x="9404018" y="2998788"/>
            <a:ext cx="232773"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3" name="Line 78"/>
          <p:cNvSpPr>
            <a:spLocks noChangeShapeType="1"/>
          </p:cNvSpPr>
          <p:nvPr/>
        </p:nvSpPr>
        <p:spPr bwMode="auto">
          <a:xfrm>
            <a:off x="9404017" y="3140075"/>
            <a:ext cx="160825"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4" name="Line 79"/>
          <p:cNvSpPr>
            <a:spLocks noChangeShapeType="1"/>
          </p:cNvSpPr>
          <p:nvPr/>
        </p:nvSpPr>
        <p:spPr bwMode="auto">
          <a:xfrm>
            <a:off x="9391321" y="3184525"/>
            <a:ext cx="3618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5" name="Line 80"/>
          <p:cNvSpPr>
            <a:spLocks noChangeShapeType="1"/>
          </p:cNvSpPr>
          <p:nvPr/>
        </p:nvSpPr>
        <p:spPr bwMode="auto">
          <a:xfrm>
            <a:off x="9260122" y="3043238"/>
            <a:ext cx="478242"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6" name="Line 81"/>
          <p:cNvSpPr>
            <a:spLocks noChangeShapeType="1"/>
          </p:cNvSpPr>
          <p:nvPr/>
        </p:nvSpPr>
        <p:spPr bwMode="auto">
          <a:xfrm>
            <a:off x="9260121" y="3063875"/>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7" name="Line 82"/>
          <p:cNvSpPr>
            <a:spLocks noChangeShapeType="1"/>
          </p:cNvSpPr>
          <p:nvPr/>
        </p:nvSpPr>
        <p:spPr bwMode="auto">
          <a:xfrm>
            <a:off x="9260121" y="3097213"/>
            <a:ext cx="493056" cy="0"/>
          </a:xfrm>
          <a:prstGeom prst="line">
            <a:avLst/>
          </a:prstGeom>
          <a:noFill/>
          <a:ln w="12700">
            <a:solidFill>
              <a:srgbClr val="777777"/>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0998" name="Freeform 83"/>
          <p:cNvSpPr>
            <a:spLocks/>
          </p:cNvSpPr>
          <p:nvPr/>
        </p:nvSpPr>
        <p:spPr bwMode="auto">
          <a:xfrm>
            <a:off x="3561423" y="1914525"/>
            <a:ext cx="3578351" cy="1574800"/>
          </a:xfrm>
          <a:custGeom>
            <a:avLst/>
            <a:gdLst>
              <a:gd name="T0" fmla="*/ 2147483646 w 1691"/>
              <a:gd name="T1" fmla="*/ 2147483646 h 992"/>
              <a:gd name="T2" fmla="*/ 2147483646 w 1691"/>
              <a:gd name="T3" fmla="*/ 2147483646 h 992"/>
              <a:gd name="T4" fmla="*/ 2147483646 w 1691"/>
              <a:gd name="T5" fmla="*/ 2147483646 h 992"/>
              <a:gd name="T6" fmla="*/ 2147483646 w 1691"/>
              <a:gd name="T7" fmla="*/ 2147483646 h 992"/>
              <a:gd name="T8" fmla="*/ 2147483646 w 1691"/>
              <a:gd name="T9" fmla="*/ 2147483646 h 992"/>
              <a:gd name="T10" fmla="*/ 2147483646 w 1691"/>
              <a:gd name="T11" fmla="*/ 2147483646 h 992"/>
              <a:gd name="T12" fmla="*/ 2147483646 w 1691"/>
              <a:gd name="T13" fmla="*/ 2147483646 h 992"/>
              <a:gd name="T14" fmla="*/ 2147483646 w 1691"/>
              <a:gd name="T15" fmla="*/ 2147483646 h 992"/>
              <a:gd name="T16" fmla="*/ 2147483646 w 1691"/>
              <a:gd name="T17" fmla="*/ 2147483646 h 992"/>
              <a:gd name="T18" fmla="*/ 2147483646 w 1691"/>
              <a:gd name="T19" fmla="*/ 2147483646 h 992"/>
              <a:gd name="T20" fmla="*/ 2147483646 w 1691"/>
              <a:gd name="T21" fmla="*/ 2147483646 h 992"/>
              <a:gd name="T22" fmla="*/ 2147483646 w 1691"/>
              <a:gd name="T23" fmla="*/ 2147483646 h 992"/>
              <a:gd name="T24" fmla="*/ 2147483646 w 1691"/>
              <a:gd name="T25" fmla="*/ 2147483646 h 992"/>
              <a:gd name="T26" fmla="*/ 2147483646 w 1691"/>
              <a:gd name="T27" fmla="*/ 2147483646 h 992"/>
              <a:gd name="T28" fmla="*/ 2147483646 w 1691"/>
              <a:gd name="T29" fmla="*/ 2147483646 h 992"/>
              <a:gd name="T30" fmla="*/ 2147483646 w 1691"/>
              <a:gd name="T31" fmla="*/ 2147483646 h 992"/>
              <a:gd name="T32" fmla="*/ 2147483646 w 1691"/>
              <a:gd name="T33" fmla="*/ 2147483646 h 992"/>
              <a:gd name="T34" fmla="*/ 2147483646 w 1691"/>
              <a:gd name="T35" fmla="*/ 2147483646 h 992"/>
              <a:gd name="T36" fmla="*/ 2147483646 w 1691"/>
              <a:gd name="T37" fmla="*/ 2147483646 h 992"/>
              <a:gd name="T38" fmla="*/ 2147483646 w 1691"/>
              <a:gd name="T39" fmla="*/ 2147483646 h 992"/>
              <a:gd name="T40" fmla="*/ 2147483646 w 1691"/>
              <a:gd name="T41" fmla="*/ 2147483646 h 992"/>
              <a:gd name="T42" fmla="*/ 2147483646 w 1691"/>
              <a:gd name="T43" fmla="*/ 2147483646 h 992"/>
              <a:gd name="T44" fmla="*/ 2147483646 w 1691"/>
              <a:gd name="T45" fmla="*/ 2147483646 h 992"/>
              <a:gd name="T46" fmla="*/ 2147483646 w 1691"/>
              <a:gd name="T47" fmla="*/ 2147483646 h 992"/>
              <a:gd name="T48" fmla="*/ 2147483646 w 1691"/>
              <a:gd name="T49" fmla="*/ 2147483646 h 992"/>
              <a:gd name="T50" fmla="*/ 2147483646 w 1691"/>
              <a:gd name="T51" fmla="*/ 2147483646 h 992"/>
              <a:gd name="T52" fmla="*/ 2147483646 w 1691"/>
              <a:gd name="T53" fmla="*/ 2147483646 h 992"/>
              <a:gd name="T54" fmla="*/ 2147483646 w 1691"/>
              <a:gd name="T55" fmla="*/ 2147483646 h 992"/>
              <a:gd name="T56" fmla="*/ 2147483646 w 1691"/>
              <a:gd name="T57" fmla="*/ 2147483646 h 992"/>
              <a:gd name="T58" fmla="*/ 2147483646 w 1691"/>
              <a:gd name="T59" fmla="*/ 2147483646 h 992"/>
              <a:gd name="T60" fmla="*/ 2147483646 w 1691"/>
              <a:gd name="T61" fmla="*/ 2147483646 h 992"/>
              <a:gd name="T62" fmla="*/ 2147483646 w 1691"/>
              <a:gd name="T63" fmla="*/ 2147483646 h 992"/>
              <a:gd name="T64" fmla="*/ 2147483646 w 1691"/>
              <a:gd name="T65" fmla="*/ 2147483646 h 992"/>
              <a:gd name="T66" fmla="*/ 2147483646 w 1691"/>
              <a:gd name="T67" fmla="*/ 2147483646 h 992"/>
              <a:gd name="T68" fmla="*/ 2147483646 w 1691"/>
              <a:gd name="T69" fmla="*/ 2147483646 h 992"/>
              <a:gd name="T70" fmla="*/ 2147483646 w 1691"/>
              <a:gd name="T71" fmla="*/ 2147483646 h 992"/>
              <a:gd name="T72" fmla="*/ 2147483646 w 1691"/>
              <a:gd name="T73" fmla="*/ 2147483646 h 992"/>
              <a:gd name="T74" fmla="*/ 2147483646 w 1691"/>
              <a:gd name="T75" fmla="*/ 2147483646 h 992"/>
              <a:gd name="T76" fmla="*/ 2147483646 w 1691"/>
              <a:gd name="T77" fmla="*/ 2147483646 h 992"/>
              <a:gd name="T78" fmla="*/ 2147483646 w 1691"/>
              <a:gd name="T79" fmla="*/ 2147483646 h 992"/>
              <a:gd name="T80" fmla="*/ 2147483646 w 1691"/>
              <a:gd name="T81" fmla="*/ 2147483646 h 992"/>
              <a:gd name="T82" fmla="*/ 2147483646 w 1691"/>
              <a:gd name="T83" fmla="*/ 2147483646 h 992"/>
              <a:gd name="T84" fmla="*/ 2147483646 w 1691"/>
              <a:gd name="T85" fmla="*/ 2147483646 h 992"/>
              <a:gd name="T86" fmla="*/ 2147483646 w 1691"/>
              <a:gd name="T87" fmla="*/ 0 h 992"/>
              <a:gd name="T88" fmla="*/ 2147483646 w 1691"/>
              <a:gd name="T89" fmla="*/ 2147483646 h 992"/>
              <a:gd name="T90" fmla="*/ 2147483646 w 1691"/>
              <a:gd name="T91" fmla="*/ 2147483646 h 992"/>
              <a:gd name="T92" fmla="*/ 2147483646 w 1691"/>
              <a:gd name="T93" fmla="*/ 2147483646 h 9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1"/>
              <a:gd name="T142" fmla="*/ 0 h 992"/>
              <a:gd name="T143" fmla="*/ 1691 w 1691"/>
              <a:gd name="T144" fmla="*/ 992 h 9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1" h="992">
                <a:moveTo>
                  <a:pt x="890" y="123"/>
                </a:moveTo>
                <a:lnTo>
                  <a:pt x="842" y="102"/>
                </a:lnTo>
                <a:lnTo>
                  <a:pt x="821" y="95"/>
                </a:lnTo>
                <a:lnTo>
                  <a:pt x="794" y="95"/>
                </a:lnTo>
                <a:lnTo>
                  <a:pt x="753" y="116"/>
                </a:lnTo>
                <a:lnTo>
                  <a:pt x="712" y="157"/>
                </a:lnTo>
                <a:lnTo>
                  <a:pt x="657" y="171"/>
                </a:lnTo>
                <a:lnTo>
                  <a:pt x="616" y="178"/>
                </a:lnTo>
                <a:lnTo>
                  <a:pt x="527" y="198"/>
                </a:lnTo>
                <a:lnTo>
                  <a:pt x="479" y="219"/>
                </a:lnTo>
                <a:lnTo>
                  <a:pt x="431" y="246"/>
                </a:lnTo>
                <a:lnTo>
                  <a:pt x="383" y="253"/>
                </a:lnTo>
                <a:lnTo>
                  <a:pt x="342" y="253"/>
                </a:lnTo>
                <a:lnTo>
                  <a:pt x="294" y="253"/>
                </a:lnTo>
                <a:lnTo>
                  <a:pt x="253" y="260"/>
                </a:lnTo>
                <a:lnTo>
                  <a:pt x="171" y="273"/>
                </a:lnTo>
                <a:lnTo>
                  <a:pt x="137" y="287"/>
                </a:lnTo>
                <a:lnTo>
                  <a:pt x="110" y="321"/>
                </a:lnTo>
                <a:lnTo>
                  <a:pt x="96" y="355"/>
                </a:lnTo>
                <a:lnTo>
                  <a:pt x="96" y="396"/>
                </a:lnTo>
                <a:lnTo>
                  <a:pt x="96" y="437"/>
                </a:lnTo>
                <a:lnTo>
                  <a:pt x="96" y="485"/>
                </a:lnTo>
                <a:lnTo>
                  <a:pt x="75" y="519"/>
                </a:lnTo>
                <a:lnTo>
                  <a:pt x="55" y="554"/>
                </a:lnTo>
                <a:lnTo>
                  <a:pt x="27" y="588"/>
                </a:lnTo>
                <a:lnTo>
                  <a:pt x="14" y="636"/>
                </a:lnTo>
                <a:lnTo>
                  <a:pt x="0" y="677"/>
                </a:lnTo>
                <a:lnTo>
                  <a:pt x="7" y="731"/>
                </a:lnTo>
                <a:lnTo>
                  <a:pt x="34" y="793"/>
                </a:lnTo>
                <a:lnTo>
                  <a:pt x="89" y="848"/>
                </a:lnTo>
                <a:lnTo>
                  <a:pt x="123" y="868"/>
                </a:lnTo>
                <a:lnTo>
                  <a:pt x="158" y="882"/>
                </a:lnTo>
                <a:lnTo>
                  <a:pt x="192" y="889"/>
                </a:lnTo>
                <a:lnTo>
                  <a:pt x="233" y="909"/>
                </a:lnTo>
                <a:lnTo>
                  <a:pt x="301" y="950"/>
                </a:lnTo>
                <a:lnTo>
                  <a:pt x="335" y="964"/>
                </a:lnTo>
                <a:lnTo>
                  <a:pt x="377" y="977"/>
                </a:lnTo>
                <a:lnTo>
                  <a:pt x="431" y="957"/>
                </a:lnTo>
                <a:lnTo>
                  <a:pt x="493" y="943"/>
                </a:lnTo>
                <a:lnTo>
                  <a:pt x="548" y="943"/>
                </a:lnTo>
                <a:lnTo>
                  <a:pt x="602" y="943"/>
                </a:lnTo>
                <a:lnTo>
                  <a:pt x="643" y="950"/>
                </a:lnTo>
                <a:lnTo>
                  <a:pt x="684" y="971"/>
                </a:lnTo>
                <a:lnTo>
                  <a:pt x="719" y="984"/>
                </a:lnTo>
                <a:lnTo>
                  <a:pt x="767" y="991"/>
                </a:lnTo>
                <a:lnTo>
                  <a:pt x="801" y="977"/>
                </a:lnTo>
                <a:lnTo>
                  <a:pt x="835" y="971"/>
                </a:lnTo>
                <a:lnTo>
                  <a:pt x="903" y="964"/>
                </a:lnTo>
                <a:lnTo>
                  <a:pt x="965" y="971"/>
                </a:lnTo>
                <a:lnTo>
                  <a:pt x="1020" y="971"/>
                </a:lnTo>
                <a:lnTo>
                  <a:pt x="1095" y="977"/>
                </a:lnTo>
                <a:lnTo>
                  <a:pt x="1170" y="957"/>
                </a:lnTo>
                <a:lnTo>
                  <a:pt x="1211" y="950"/>
                </a:lnTo>
                <a:lnTo>
                  <a:pt x="1259" y="943"/>
                </a:lnTo>
                <a:lnTo>
                  <a:pt x="1300" y="936"/>
                </a:lnTo>
                <a:lnTo>
                  <a:pt x="1341" y="943"/>
                </a:lnTo>
                <a:lnTo>
                  <a:pt x="1376" y="943"/>
                </a:lnTo>
                <a:lnTo>
                  <a:pt x="1424" y="936"/>
                </a:lnTo>
                <a:lnTo>
                  <a:pt x="1458" y="916"/>
                </a:lnTo>
                <a:lnTo>
                  <a:pt x="1492" y="889"/>
                </a:lnTo>
                <a:lnTo>
                  <a:pt x="1506" y="854"/>
                </a:lnTo>
                <a:lnTo>
                  <a:pt x="1519" y="827"/>
                </a:lnTo>
                <a:lnTo>
                  <a:pt x="1554" y="800"/>
                </a:lnTo>
                <a:lnTo>
                  <a:pt x="1601" y="786"/>
                </a:lnTo>
                <a:lnTo>
                  <a:pt x="1636" y="765"/>
                </a:lnTo>
                <a:lnTo>
                  <a:pt x="1663" y="738"/>
                </a:lnTo>
                <a:lnTo>
                  <a:pt x="1663" y="704"/>
                </a:lnTo>
                <a:lnTo>
                  <a:pt x="1656" y="683"/>
                </a:lnTo>
                <a:lnTo>
                  <a:pt x="1636" y="636"/>
                </a:lnTo>
                <a:lnTo>
                  <a:pt x="1601" y="574"/>
                </a:lnTo>
                <a:lnTo>
                  <a:pt x="1581" y="547"/>
                </a:lnTo>
                <a:lnTo>
                  <a:pt x="1581" y="513"/>
                </a:lnTo>
                <a:lnTo>
                  <a:pt x="1595" y="444"/>
                </a:lnTo>
                <a:lnTo>
                  <a:pt x="1636" y="396"/>
                </a:lnTo>
                <a:lnTo>
                  <a:pt x="1670" y="342"/>
                </a:lnTo>
                <a:lnTo>
                  <a:pt x="1690" y="280"/>
                </a:lnTo>
                <a:lnTo>
                  <a:pt x="1677" y="225"/>
                </a:lnTo>
                <a:lnTo>
                  <a:pt x="1643" y="178"/>
                </a:lnTo>
                <a:lnTo>
                  <a:pt x="1601" y="137"/>
                </a:lnTo>
                <a:lnTo>
                  <a:pt x="1560" y="109"/>
                </a:lnTo>
                <a:lnTo>
                  <a:pt x="1465" y="75"/>
                </a:lnTo>
                <a:lnTo>
                  <a:pt x="1417" y="75"/>
                </a:lnTo>
                <a:lnTo>
                  <a:pt x="1376" y="75"/>
                </a:lnTo>
                <a:lnTo>
                  <a:pt x="1348" y="61"/>
                </a:lnTo>
                <a:lnTo>
                  <a:pt x="1328" y="41"/>
                </a:lnTo>
                <a:lnTo>
                  <a:pt x="1307" y="20"/>
                </a:lnTo>
                <a:lnTo>
                  <a:pt x="1287" y="13"/>
                </a:lnTo>
                <a:lnTo>
                  <a:pt x="1232" y="0"/>
                </a:lnTo>
                <a:lnTo>
                  <a:pt x="1184" y="13"/>
                </a:lnTo>
                <a:lnTo>
                  <a:pt x="1102" y="34"/>
                </a:lnTo>
                <a:lnTo>
                  <a:pt x="1040" y="68"/>
                </a:lnTo>
                <a:lnTo>
                  <a:pt x="972" y="95"/>
                </a:lnTo>
                <a:lnTo>
                  <a:pt x="897" y="123"/>
                </a:lnTo>
                <a:lnTo>
                  <a:pt x="890" y="123"/>
                </a:lnTo>
              </a:path>
            </a:pathLst>
          </a:custGeom>
          <a:solidFill>
            <a:srgbClr val="D9D9D9"/>
          </a:solidFill>
          <a:ln w="12700" cap="rnd" cmpd="sng">
            <a:solidFill>
              <a:srgbClr val="000000"/>
            </a:solidFill>
            <a:prstDash val="solid"/>
            <a:round/>
            <a:headEnd type="none" w="sm" len="sm"/>
            <a:tailEnd type="none" w="sm" len="sm"/>
          </a:ln>
        </p:spPr>
        <p:txBody>
          <a:bodyPr/>
          <a:lstStyle/>
          <a:p>
            <a:endParaRPr lang="en-US" dirty="0"/>
          </a:p>
        </p:txBody>
      </p:sp>
      <p:grpSp>
        <p:nvGrpSpPr>
          <p:cNvPr id="40999" name="Group 84"/>
          <p:cNvGrpSpPr>
            <a:grpSpLocks/>
          </p:cNvGrpSpPr>
          <p:nvPr/>
        </p:nvGrpSpPr>
        <p:grpSpPr bwMode="auto">
          <a:xfrm>
            <a:off x="8079329" y="1833563"/>
            <a:ext cx="16929" cy="4025900"/>
            <a:chOff x="3818" y="1155"/>
            <a:chExt cx="8" cy="2536"/>
          </a:xfrm>
        </p:grpSpPr>
        <p:sp>
          <p:nvSpPr>
            <p:cNvPr id="42947" name="Line 85"/>
            <p:cNvSpPr>
              <a:spLocks noChangeShapeType="1"/>
            </p:cNvSpPr>
            <p:nvPr/>
          </p:nvSpPr>
          <p:spPr bwMode="auto">
            <a:xfrm>
              <a:off x="3825" y="1155"/>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8" name="Line 86"/>
            <p:cNvSpPr>
              <a:spLocks noChangeShapeType="1"/>
            </p:cNvSpPr>
            <p:nvPr/>
          </p:nvSpPr>
          <p:spPr bwMode="auto">
            <a:xfrm>
              <a:off x="3825" y="12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49" name="Line 87"/>
            <p:cNvSpPr>
              <a:spLocks noChangeShapeType="1"/>
            </p:cNvSpPr>
            <p:nvPr/>
          </p:nvSpPr>
          <p:spPr bwMode="auto">
            <a:xfrm>
              <a:off x="3825" y="1278"/>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0" name="Line 88"/>
            <p:cNvSpPr>
              <a:spLocks noChangeShapeType="1"/>
            </p:cNvSpPr>
            <p:nvPr/>
          </p:nvSpPr>
          <p:spPr bwMode="auto">
            <a:xfrm>
              <a:off x="3825" y="13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1" name="Line 89"/>
            <p:cNvSpPr>
              <a:spLocks noChangeShapeType="1"/>
            </p:cNvSpPr>
            <p:nvPr/>
          </p:nvSpPr>
          <p:spPr bwMode="auto">
            <a:xfrm>
              <a:off x="3825" y="14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2" name="Line 90"/>
            <p:cNvSpPr>
              <a:spLocks noChangeShapeType="1"/>
            </p:cNvSpPr>
            <p:nvPr/>
          </p:nvSpPr>
          <p:spPr bwMode="auto">
            <a:xfrm>
              <a:off x="3825" y="14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3" name="Line 91"/>
            <p:cNvSpPr>
              <a:spLocks noChangeShapeType="1"/>
            </p:cNvSpPr>
            <p:nvPr/>
          </p:nvSpPr>
          <p:spPr bwMode="auto">
            <a:xfrm>
              <a:off x="3825" y="152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4" name="Line 92"/>
            <p:cNvSpPr>
              <a:spLocks noChangeShapeType="1"/>
            </p:cNvSpPr>
            <p:nvPr/>
          </p:nvSpPr>
          <p:spPr bwMode="auto">
            <a:xfrm>
              <a:off x="3825" y="15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5" name="Line 93"/>
            <p:cNvSpPr>
              <a:spLocks noChangeShapeType="1"/>
            </p:cNvSpPr>
            <p:nvPr/>
          </p:nvSpPr>
          <p:spPr bwMode="auto">
            <a:xfrm>
              <a:off x="3825" y="164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6" name="Line 94"/>
            <p:cNvSpPr>
              <a:spLocks noChangeShapeType="1"/>
            </p:cNvSpPr>
            <p:nvPr/>
          </p:nvSpPr>
          <p:spPr bwMode="auto">
            <a:xfrm>
              <a:off x="3825" y="17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7" name="Line 95"/>
            <p:cNvSpPr>
              <a:spLocks noChangeShapeType="1"/>
            </p:cNvSpPr>
            <p:nvPr/>
          </p:nvSpPr>
          <p:spPr bwMode="auto">
            <a:xfrm>
              <a:off x="3825" y="17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8" name="Line 96"/>
            <p:cNvSpPr>
              <a:spLocks noChangeShapeType="1"/>
            </p:cNvSpPr>
            <p:nvPr/>
          </p:nvSpPr>
          <p:spPr bwMode="auto">
            <a:xfrm>
              <a:off x="3825" y="18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59" name="Line 97"/>
            <p:cNvSpPr>
              <a:spLocks noChangeShapeType="1"/>
            </p:cNvSpPr>
            <p:nvPr/>
          </p:nvSpPr>
          <p:spPr bwMode="auto">
            <a:xfrm>
              <a:off x="3825" y="18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0" name="Line 98"/>
            <p:cNvSpPr>
              <a:spLocks noChangeShapeType="1"/>
            </p:cNvSpPr>
            <p:nvPr/>
          </p:nvSpPr>
          <p:spPr bwMode="auto">
            <a:xfrm>
              <a:off x="3825" y="19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1" name="Line 99"/>
            <p:cNvSpPr>
              <a:spLocks noChangeShapeType="1"/>
            </p:cNvSpPr>
            <p:nvPr/>
          </p:nvSpPr>
          <p:spPr bwMode="auto">
            <a:xfrm>
              <a:off x="3825" y="20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2" name="Line 100"/>
            <p:cNvSpPr>
              <a:spLocks noChangeShapeType="1"/>
            </p:cNvSpPr>
            <p:nvPr/>
          </p:nvSpPr>
          <p:spPr bwMode="auto">
            <a:xfrm>
              <a:off x="3825" y="20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3" name="Line 101"/>
            <p:cNvSpPr>
              <a:spLocks noChangeShapeType="1"/>
            </p:cNvSpPr>
            <p:nvPr/>
          </p:nvSpPr>
          <p:spPr bwMode="auto">
            <a:xfrm>
              <a:off x="3825" y="21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4" name="Line 102"/>
            <p:cNvSpPr>
              <a:spLocks noChangeShapeType="1"/>
            </p:cNvSpPr>
            <p:nvPr/>
          </p:nvSpPr>
          <p:spPr bwMode="auto">
            <a:xfrm>
              <a:off x="3825" y="2201"/>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5" name="Line 103"/>
            <p:cNvSpPr>
              <a:spLocks noChangeShapeType="1"/>
            </p:cNvSpPr>
            <p:nvPr/>
          </p:nvSpPr>
          <p:spPr bwMode="auto">
            <a:xfrm>
              <a:off x="3825" y="22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6" name="Line 104"/>
            <p:cNvSpPr>
              <a:spLocks noChangeShapeType="1"/>
            </p:cNvSpPr>
            <p:nvPr/>
          </p:nvSpPr>
          <p:spPr bwMode="auto">
            <a:xfrm>
              <a:off x="3825" y="2324"/>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7" name="Line 105"/>
            <p:cNvSpPr>
              <a:spLocks noChangeShapeType="1"/>
            </p:cNvSpPr>
            <p:nvPr/>
          </p:nvSpPr>
          <p:spPr bwMode="auto">
            <a:xfrm>
              <a:off x="3825" y="2385"/>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8" name="Line 106"/>
            <p:cNvSpPr>
              <a:spLocks noChangeShapeType="1"/>
            </p:cNvSpPr>
            <p:nvPr/>
          </p:nvSpPr>
          <p:spPr bwMode="auto">
            <a:xfrm>
              <a:off x="3825" y="2447"/>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69" name="Line 107"/>
            <p:cNvSpPr>
              <a:spLocks noChangeShapeType="1"/>
            </p:cNvSpPr>
            <p:nvPr/>
          </p:nvSpPr>
          <p:spPr bwMode="auto">
            <a:xfrm>
              <a:off x="3825" y="25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0" name="Line 108"/>
            <p:cNvSpPr>
              <a:spLocks noChangeShapeType="1"/>
            </p:cNvSpPr>
            <p:nvPr/>
          </p:nvSpPr>
          <p:spPr bwMode="auto">
            <a:xfrm>
              <a:off x="3825" y="257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1" name="Line 109"/>
            <p:cNvSpPr>
              <a:spLocks noChangeShapeType="1"/>
            </p:cNvSpPr>
            <p:nvPr/>
          </p:nvSpPr>
          <p:spPr bwMode="auto">
            <a:xfrm>
              <a:off x="3825" y="26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2" name="Line 110"/>
            <p:cNvSpPr>
              <a:spLocks noChangeShapeType="1"/>
            </p:cNvSpPr>
            <p:nvPr/>
          </p:nvSpPr>
          <p:spPr bwMode="auto">
            <a:xfrm>
              <a:off x="3825" y="269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3" name="Line 111"/>
            <p:cNvSpPr>
              <a:spLocks noChangeShapeType="1"/>
            </p:cNvSpPr>
            <p:nvPr/>
          </p:nvSpPr>
          <p:spPr bwMode="auto">
            <a:xfrm>
              <a:off x="3825" y="27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4" name="Line 112"/>
            <p:cNvSpPr>
              <a:spLocks noChangeShapeType="1"/>
            </p:cNvSpPr>
            <p:nvPr/>
          </p:nvSpPr>
          <p:spPr bwMode="auto">
            <a:xfrm>
              <a:off x="3825" y="28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5" name="Line 113"/>
            <p:cNvSpPr>
              <a:spLocks noChangeShapeType="1"/>
            </p:cNvSpPr>
            <p:nvPr/>
          </p:nvSpPr>
          <p:spPr bwMode="auto">
            <a:xfrm>
              <a:off x="3825" y="2877"/>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6" name="Line 114"/>
            <p:cNvSpPr>
              <a:spLocks noChangeShapeType="1"/>
            </p:cNvSpPr>
            <p:nvPr/>
          </p:nvSpPr>
          <p:spPr bwMode="auto">
            <a:xfrm>
              <a:off x="3825" y="2939"/>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7" name="Line 115"/>
            <p:cNvSpPr>
              <a:spLocks noChangeShapeType="1"/>
            </p:cNvSpPr>
            <p:nvPr/>
          </p:nvSpPr>
          <p:spPr bwMode="auto">
            <a:xfrm>
              <a:off x="3825" y="3000"/>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8" name="Line 116"/>
            <p:cNvSpPr>
              <a:spLocks noChangeShapeType="1"/>
            </p:cNvSpPr>
            <p:nvPr/>
          </p:nvSpPr>
          <p:spPr bwMode="auto">
            <a:xfrm>
              <a:off x="3825" y="3062"/>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79" name="Line 117"/>
            <p:cNvSpPr>
              <a:spLocks noChangeShapeType="1"/>
            </p:cNvSpPr>
            <p:nvPr/>
          </p:nvSpPr>
          <p:spPr bwMode="auto">
            <a:xfrm>
              <a:off x="3825" y="3123"/>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0" name="Line 118"/>
            <p:cNvSpPr>
              <a:spLocks noChangeShapeType="1"/>
            </p:cNvSpPr>
            <p:nvPr/>
          </p:nvSpPr>
          <p:spPr bwMode="auto">
            <a:xfrm flipH="1">
              <a:off x="3818" y="3185"/>
              <a:ext cx="8"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1" name="Line 119"/>
            <p:cNvSpPr>
              <a:spLocks noChangeShapeType="1"/>
            </p:cNvSpPr>
            <p:nvPr/>
          </p:nvSpPr>
          <p:spPr bwMode="auto">
            <a:xfrm>
              <a:off x="3818" y="324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2" name="Line 120"/>
            <p:cNvSpPr>
              <a:spLocks noChangeShapeType="1"/>
            </p:cNvSpPr>
            <p:nvPr/>
          </p:nvSpPr>
          <p:spPr bwMode="auto">
            <a:xfrm>
              <a:off x="3818" y="3308"/>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3" name="Line 121"/>
            <p:cNvSpPr>
              <a:spLocks noChangeShapeType="1"/>
            </p:cNvSpPr>
            <p:nvPr/>
          </p:nvSpPr>
          <p:spPr bwMode="auto">
            <a:xfrm>
              <a:off x="3818" y="3370"/>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4" name="Line 122"/>
            <p:cNvSpPr>
              <a:spLocks noChangeShapeType="1"/>
            </p:cNvSpPr>
            <p:nvPr/>
          </p:nvSpPr>
          <p:spPr bwMode="auto">
            <a:xfrm>
              <a:off x="3818" y="3431"/>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5" name="Line 123"/>
            <p:cNvSpPr>
              <a:spLocks noChangeShapeType="1"/>
            </p:cNvSpPr>
            <p:nvPr/>
          </p:nvSpPr>
          <p:spPr bwMode="auto">
            <a:xfrm>
              <a:off x="3818" y="3493"/>
              <a:ext cx="0" cy="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6" name="Line 124"/>
            <p:cNvSpPr>
              <a:spLocks noChangeShapeType="1"/>
            </p:cNvSpPr>
            <p:nvPr/>
          </p:nvSpPr>
          <p:spPr bwMode="auto">
            <a:xfrm>
              <a:off x="3818" y="3554"/>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7" name="Line 125"/>
            <p:cNvSpPr>
              <a:spLocks noChangeShapeType="1"/>
            </p:cNvSpPr>
            <p:nvPr/>
          </p:nvSpPr>
          <p:spPr bwMode="auto">
            <a:xfrm>
              <a:off x="3818" y="3616"/>
              <a:ext cx="0"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988" name="Line 126"/>
            <p:cNvSpPr>
              <a:spLocks noChangeShapeType="1"/>
            </p:cNvSpPr>
            <p:nvPr/>
          </p:nvSpPr>
          <p:spPr bwMode="auto">
            <a:xfrm>
              <a:off x="3818" y="3677"/>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41000" name="Freeform 127"/>
          <p:cNvSpPr>
            <a:spLocks/>
          </p:cNvSpPr>
          <p:nvPr/>
        </p:nvSpPr>
        <p:spPr bwMode="auto">
          <a:xfrm>
            <a:off x="7313296" y="2587626"/>
            <a:ext cx="1434726" cy="847725"/>
          </a:xfrm>
          <a:custGeom>
            <a:avLst/>
            <a:gdLst>
              <a:gd name="T0" fmla="*/ 2147483646 w 678"/>
              <a:gd name="T1" fmla="*/ 0 h 534"/>
              <a:gd name="T2" fmla="*/ 2147483646 w 678"/>
              <a:gd name="T3" fmla="*/ 2147483646 h 534"/>
              <a:gd name="T4" fmla="*/ 2147483646 w 678"/>
              <a:gd name="T5" fmla="*/ 2147483646 h 534"/>
              <a:gd name="T6" fmla="*/ 2147483646 w 678"/>
              <a:gd name="T7" fmla="*/ 2147483646 h 534"/>
              <a:gd name="T8" fmla="*/ 2147483646 w 678"/>
              <a:gd name="T9" fmla="*/ 2147483646 h 534"/>
              <a:gd name="T10" fmla="*/ 2147483646 w 678"/>
              <a:gd name="T11" fmla="*/ 2147483646 h 534"/>
              <a:gd name="T12" fmla="*/ 2147483646 w 678"/>
              <a:gd name="T13" fmla="*/ 2147483646 h 534"/>
              <a:gd name="T14" fmla="*/ 2147483646 w 678"/>
              <a:gd name="T15" fmla="*/ 2147483646 h 534"/>
              <a:gd name="T16" fmla="*/ 2147483646 w 678"/>
              <a:gd name="T17" fmla="*/ 2147483646 h 534"/>
              <a:gd name="T18" fmla="*/ 2147483646 w 678"/>
              <a:gd name="T19" fmla="*/ 2147483646 h 534"/>
              <a:gd name="T20" fmla="*/ 2147483646 w 678"/>
              <a:gd name="T21" fmla="*/ 2147483646 h 534"/>
              <a:gd name="T22" fmla="*/ 2147483646 w 678"/>
              <a:gd name="T23" fmla="*/ 2147483646 h 534"/>
              <a:gd name="T24" fmla="*/ 2147483646 w 678"/>
              <a:gd name="T25" fmla="*/ 2147483646 h 534"/>
              <a:gd name="T26" fmla="*/ 2147483646 w 678"/>
              <a:gd name="T27" fmla="*/ 2147483646 h 534"/>
              <a:gd name="T28" fmla="*/ 2147483646 w 678"/>
              <a:gd name="T29" fmla="*/ 2147483646 h 534"/>
              <a:gd name="T30" fmla="*/ 2147483646 w 678"/>
              <a:gd name="T31" fmla="*/ 2147483646 h 534"/>
              <a:gd name="T32" fmla="*/ 2147483646 w 678"/>
              <a:gd name="T33" fmla="*/ 2147483646 h 534"/>
              <a:gd name="T34" fmla="*/ 2147483646 w 678"/>
              <a:gd name="T35" fmla="*/ 2147483646 h 534"/>
              <a:gd name="T36" fmla="*/ 2147483646 w 678"/>
              <a:gd name="T37" fmla="*/ 2147483646 h 534"/>
              <a:gd name="T38" fmla="*/ 2147483646 w 678"/>
              <a:gd name="T39" fmla="*/ 2147483646 h 534"/>
              <a:gd name="T40" fmla="*/ 0 w 678"/>
              <a:gd name="T41" fmla="*/ 2147483646 h 534"/>
              <a:gd name="T42" fmla="*/ 0 w 678"/>
              <a:gd name="T43" fmla="*/ 2147483646 h 534"/>
              <a:gd name="T44" fmla="*/ 2147483646 w 678"/>
              <a:gd name="T45" fmla="*/ 2147483646 h 534"/>
              <a:gd name="T46" fmla="*/ 2147483646 w 678"/>
              <a:gd name="T47" fmla="*/ 2147483646 h 534"/>
              <a:gd name="T48" fmla="*/ 2147483646 w 678"/>
              <a:gd name="T49" fmla="*/ 2147483646 h 534"/>
              <a:gd name="T50" fmla="*/ 2147483646 w 678"/>
              <a:gd name="T51" fmla="*/ 2147483646 h 534"/>
              <a:gd name="T52" fmla="*/ 2147483646 w 678"/>
              <a:gd name="T53" fmla="*/ 2147483646 h 534"/>
              <a:gd name="T54" fmla="*/ 2147483646 w 678"/>
              <a:gd name="T55" fmla="*/ 2147483646 h 534"/>
              <a:gd name="T56" fmla="*/ 2147483646 w 678"/>
              <a:gd name="T57" fmla="*/ 2147483646 h 534"/>
              <a:gd name="T58" fmla="*/ 2147483646 w 678"/>
              <a:gd name="T59" fmla="*/ 2147483646 h 534"/>
              <a:gd name="T60" fmla="*/ 2147483646 w 678"/>
              <a:gd name="T61" fmla="*/ 2147483646 h 534"/>
              <a:gd name="T62" fmla="*/ 2147483646 w 678"/>
              <a:gd name="T63" fmla="*/ 2147483646 h 534"/>
              <a:gd name="T64" fmla="*/ 2147483646 w 678"/>
              <a:gd name="T65" fmla="*/ 2147483646 h 534"/>
              <a:gd name="T66" fmla="*/ 2147483646 w 678"/>
              <a:gd name="T67" fmla="*/ 2147483646 h 534"/>
              <a:gd name="T68" fmla="*/ 2147483646 w 678"/>
              <a:gd name="T69" fmla="*/ 0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534"/>
              <a:gd name="T107" fmla="*/ 678 w 678"/>
              <a:gd name="T108" fmla="*/ 534 h 5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534">
                <a:moveTo>
                  <a:pt x="6" y="0"/>
                </a:moveTo>
                <a:lnTo>
                  <a:pt x="123" y="54"/>
                </a:lnTo>
                <a:lnTo>
                  <a:pt x="232" y="123"/>
                </a:lnTo>
                <a:lnTo>
                  <a:pt x="335" y="198"/>
                </a:lnTo>
                <a:lnTo>
                  <a:pt x="431" y="273"/>
                </a:lnTo>
                <a:lnTo>
                  <a:pt x="506" y="341"/>
                </a:lnTo>
                <a:lnTo>
                  <a:pt x="561" y="396"/>
                </a:lnTo>
                <a:lnTo>
                  <a:pt x="602" y="430"/>
                </a:lnTo>
                <a:lnTo>
                  <a:pt x="615" y="451"/>
                </a:lnTo>
                <a:lnTo>
                  <a:pt x="622" y="389"/>
                </a:lnTo>
                <a:lnTo>
                  <a:pt x="677" y="533"/>
                </a:lnTo>
                <a:lnTo>
                  <a:pt x="533" y="492"/>
                </a:lnTo>
                <a:lnTo>
                  <a:pt x="588" y="478"/>
                </a:lnTo>
                <a:lnTo>
                  <a:pt x="568" y="465"/>
                </a:lnTo>
                <a:lnTo>
                  <a:pt x="533" y="451"/>
                </a:lnTo>
                <a:lnTo>
                  <a:pt x="472" y="424"/>
                </a:lnTo>
                <a:lnTo>
                  <a:pt x="390" y="396"/>
                </a:lnTo>
                <a:lnTo>
                  <a:pt x="301" y="376"/>
                </a:lnTo>
                <a:lnTo>
                  <a:pt x="198" y="362"/>
                </a:lnTo>
                <a:lnTo>
                  <a:pt x="95" y="355"/>
                </a:lnTo>
                <a:lnTo>
                  <a:pt x="0" y="376"/>
                </a:lnTo>
                <a:lnTo>
                  <a:pt x="0" y="369"/>
                </a:lnTo>
                <a:lnTo>
                  <a:pt x="20" y="348"/>
                </a:lnTo>
                <a:lnTo>
                  <a:pt x="68" y="300"/>
                </a:lnTo>
                <a:lnTo>
                  <a:pt x="109" y="246"/>
                </a:lnTo>
                <a:lnTo>
                  <a:pt x="130" y="225"/>
                </a:lnTo>
                <a:lnTo>
                  <a:pt x="136" y="225"/>
                </a:lnTo>
                <a:lnTo>
                  <a:pt x="130" y="212"/>
                </a:lnTo>
                <a:lnTo>
                  <a:pt x="116" y="184"/>
                </a:lnTo>
                <a:lnTo>
                  <a:pt x="95" y="150"/>
                </a:lnTo>
                <a:lnTo>
                  <a:pt x="68" y="109"/>
                </a:lnTo>
                <a:lnTo>
                  <a:pt x="47" y="68"/>
                </a:lnTo>
                <a:lnTo>
                  <a:pt x="27" y="27"/>
                </a:lnTo>
                <a:lnTo>
                  <a:pt x="13" y="6"/>
                </a:lnTo>
                <a:lnTo>
                  <a:pt x="6" y="0"/>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41001" name="Freeform 128"/>
          <p:cNvSpPr>
            <a:spLocks/>
          </p:cNvSpPr>
          <p:nvPr/>
        </p:nvSpPr>
        <p:spPr bwMode="auto">
          <a:xfrm>
            <a:off x="7421218" y="4719638"/>
            <a:ext cx="1189257" cy="728662"/>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2147483646 w 562"/>
              <a:gd name="T43" fmla="*/ 2147483646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2"/>
              <a:gd name="T67" fmla="*/ 0 h 459"/>
              <a:gd name="T68" fmla="*/ 562 w 562"/>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2" h="459">
                <a:moveTo>
                  <a:pt x="7" y="212"/>
                </a:moveTo>
                <a:lnTo>
                  <a:pt x="109" y="287"/>
                </a:lnTo>
                <a:lnTo>
                  <a:pt x="0" y="458"/>
                </a:lnTo>
                <a:lnTo>
                  <a:pt x="14" y="444"/>
                </a:lnTo>
                <a:lnTo>
                  <a:pt x="55" y="424"/>
                </a:lnTo>
                <a:lnTo>
                  <a:pt x="123" y="383"/>
                </a:lnTo>
                <a:lnTo>
                  <a:pt x="198" y="335"/>
                </a:lnTo>
                <a:lnTo>
                  <a:pt x="369" y="212"/>
                </a:lnTo>
                <a:lnTo>
                  <a:pt x="438" y="144"/>
                </a:lnTo>
                <a:lnTo>
                  <a:pt x="499" y="82"/>
                </a:lnTo>
                <a:lnTo>
                  <a:pt x="527" y="116"/>
                </a:lnTo>
                <a:lnTo>
                  <a:pt x="561" y="0"/>
                </a:lnTo>
                <a:lnTo>
                  <a:pt x="417" y="41"/>
                </a:lnTo>
                <a:lnTo>
                  <a:pt x="479" y="55"/>
                </a:lnTo>
                <a:lnTo>
                  <a:pt x="458" y="62"/>
                </a:lnTo>
                <a:lnTo>
                  <a:pt x="424" y="75"/>
                </a:lnTo>
                <a:lnTo>
                  <a:pt x="363" y="103"/>
                </a:lnTo>
                <a:lnTo>
                  <a:pt x="294" y="130"/>
                </a:lnTo>
                <a:lnTo>
                  <a:pt x="137" y="185"/>
                </a:lnTo>
                <a:lnTo>
                  <a:pt x="61" y="205"/>
                </a:lnTo>
                <a:lnTo>
                  <a:pt x="0" y="212"/>
                </a:lnTo>
                <a:lnTo>
                  <a:pt x="7" y="212"/>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2" name="Freeform 129"/>
          <p:cNvSpPr>
            <a:spLocks/>
          </p:cNvSpPr>
          <p:nvPr/>
        </p:nvSpPr>
        <p:spPr bwMode="auto">
          <a:xfrm>
            <a:off x="7427566" y="4724401"/>
            <a:ext cx="1189257" cy="728663"/>
          </a:xfrm>
          <a:custGeom>
            <a:avLst/>
            <a:gdLst>
              <a:gd name="T0" fmla="*/ 2147483646 w 562"/>
              <a:gd name="T1" fmla="*/ 2147483646 h 459"/>
              <a:gd name="T2" fmla="*/ 2147483646 w 562"/>
              <a:gd name="T3" fmla="*/ 2147483646 h 459"/>
              <a:gd name="T4" fmla="*/ 0 w 562"/>
              <a:gd name="T5" fmla="*/ 2147483646 h 459"/>
              <a:gd name="T6" fmla="*/ 2147483646 w 562"/>
              <a:gd name="T7" fmla="*/ 2147483646 h 459"/>
              <a:gd name="T8" fmla="*/ 2147483646 w 562"/>
              <a:gd name="T9" fmla="*/ 2147483646 h 459"/>
              <a:gd name="T10" fmla="*/ 2147483646 w 562"/>
              <a:gd name="T11" fmla="*/ 2147483646 h 459"/>
              <a:gd name="T12" fmla="*/ 2147483646 w 562"/>
              <a:gd name="T13" fmla="*/ 2147483646 h 459"/>
              <a:gd name="T14" fmla="*/ 2147483646 w 562"/>
              <a:gd name="T15" fmla="*/ 2147483646 h 459"/>
              <a:gd name="T16" fmla="*/ 2147483646 w 562"/>
              <a:gd name="T17" fmla="*/ 2147483646 h 459"/>
              <a:gd name="T18" fmla="*/ 2147483646 w 562"/>
              <a:gd name="T19" fmla="*/ 2147483646 h 459"/>
              <a:gd name="T20" fmla="*/ 2147483646 w 562"/>
              <a:gd name="T21" fmla="*/ 2147483646 h 459"/>
              <a:gd name="T22" fmla="*/ 2147483646 w 562"/>
              <a:gd name="T23" fmla="*/ 0 h 459"/>
              <a:gd name="T24" fmla="*/ 2147483646 w 562"/>
              <a:gd name="T25" fmla="*/ 2147483646 h 459"/>
              <a:gd name="T26" fmla="*/ 2147483646 w 562"/>
              <a:gd name="T27" fmla="*/ 2147483646 h 459"/>
              <a:gd name="T28" fmla="*/ 2147483646 w 562"/>
              <a:gd name="T29" fmla="*/ 2147483646 h 459"/>
              <a:gd name="T30" fmla="*/ 2147483646 w 562"/>
              <a:gd name="T31" fmla="*/ 2147483646 h 459"/>
              <a:gd name="T32" fmla="*/ 2147483646 w 562"/>
              <a:gd name="T33" fmla="*/ 2147483646 h 459"/>
              <a:gd name="T34" fmla="*/ 2147483646 w 562"/>
              <a:gd name="T35" fmla="*/ 2147483646 h 459"/>
              <a:gd name="T36" fmla="*/ 2147483646 w 562"/>
              <a:gd name="T37" fmla="*/ 2147483646 h 459"/>
              <a:gd name="T38" fmla="*/ 2147483646 w 562"/>
              <a:gd name="T39" fmla="*/ 2147483646 h 459"/>
              <a:gd name="T40" fmla="*/ 0 w 562"/>
              <a:gd name="T41" fmla="*/ 2147483646 h 4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2"/>
              <a:gd name="T64" fmla="*/ 0 h 459"/>
              <a:gd name="T65" fmla="*/ 562 w 562"/>
              <a:gd name="T66" fmla="*/ 459 h 4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2" h="459">
                <a:moveTo>
                  <a:pt x="7" y="212"/>
                </a:moveTo>
                <a:lnTo>
                  <a:pt x="110" y="288"/>
                </a:lnTo>
                <a:lnTo>
                  <a:pt x="0" y="458"/>
                </a:lnTo>
                <a:lnTo>
                  <a:pt x="14" y="445"/>
                </a:lnTo>
                <a:lnTo>
                  <a:pt x="55" y="424"/>
                </a:lnTo>
                <a:lnTo>
                  <a:pt x="124" y="383"/>
                </a:lnTo>
                <a:lnTo>
                  <a:pt x="199" y="335"/>
                </a:lnTo>
                <a:lnTo>
                  <a:pt x="370" y="212"/>
                </a:lnTo>
                <a:lnTo>
                  <a:pt x="438" y="144"/>
                </a:lnTo>
                <a:lnTo>
                  <a:pt x="500" y="82"/>
                </a:lnTo>
                <a:lnTo>
                  <a:pt x="527" y="117"/>
                </a:lnTo>
                <a:lnTo>
                  <a:pt x="561" y="0"/>
                </a:lnTo>
                <a:lnTo>
                  <a:pt x="418" y="41"/>
                </a:lnTo>
                <a:lnTo>
                  <a:pt x="479" y="55"/>
                </a:lnTo>
                <a:lnTo>
                  <a:pt x="459" y="62"/>
                </a:lnTo>
                <a:lnTo>
                  <a:pt x="425" y="76"/>
                </a:lnTo>
                <a:lnTo>
                  <a:pt x="363" y="103"/>
                </a:lnTo>
                <a:lnTo>
                  <a:pt x="295" y="130"/>
                </a:lnTo>
                <a:lnTo>
                  <a:pt x="137" y="185"/>
                </a:lnTo>
                <a:lnTo>
                  <a:pt x="62" y="206"/>
                </a:lnTo>
                <a:lnTo>
                  <a:pt x="0" y="21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3" name="Freeform 130"/>
          <p:cNvSpPr>
            <a:spLocks/>
          </p:cNvSpPr>
          <p:nvPr/>
        </p:nvSpPr>
        <p:spPr bwMode="auto">
          <a:xfrm>
            <a:off x="4640643" y="423068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w 1890"/>
              <a:gd name="T65" fmla="*/ 2147483646 h 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
              <a:gd name="T100" fmla="*/ 0 h 254"/>
              <a:gd name="T101" fmla="*/ 1890 w 1890"/>
              <a:gd name="T102" fmla="*/ 254 h 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 h="254">
                <a:moveTo>
                  <a:pt x="0" y="253"/>
                </a:moveTo>
                <a:lnTo>
                  <a:pt x="342" y="247"/>
                </a:lnTo>
                <a:lnTo>
                  <a:pt x="671" y="240"/>
                </a:lnTo>
                <a:lnTo>
                  <a:pt x="965" y="226"/>
                </a:lnTo>
                <a:lnTo>
                  <a:pt x="1102" y="212"/>
                </a:lnTo>
                <a:lnTo>
                  <a:pt x="1232" y="205"/>
                </a:lnTo>
                <a:lnTo>
                  <a:pt x="1348" y="192"/>
                </a:lnTo>
                <a:lnTo>
                  <a:pt x="1451" y="185"/>
                </a:lnTo>
                <a:lnTo>
                  <a:pt x="1540" y="171"/>
                </a:lnTo>
                <a:lnTo>
                  <a:pt x="1615" y="164"/>
                </a:lnTo>
                <a:lnTo>
                  <a:pt x="1677" y="158"/>
                </a:lnTo>
                <a:lnTo>
                  <a:pt x="1718" y="151"/>
                </a:lnTo>
                <a:lnTo>
                  <a:pt x="1745" y="151"/>
                </a:lnTo>
                <a:lnTo>
                  <a:pt x="1759" y="151"/>
                </a:lnTo>
                <a:lnTo>
                  <a:pt x="1738" y="205"/>
                </a:lnTo>
                <a:lnTo>
                  <a:pt x="1889" y="82"/>
                </a:lnTo>
                <a:lnTo>
                  <a:pt x="1704" y="62"/>
                </a:lnTo>
                <a:lnTo>
                  <a:pt x="1738" y="103"/>
                </a:lnTo>
                <a:lnTo>
                  <a:pt x="1725" y="103"/>
                </a:lnTo>
                <a:lnTo>
                  <a:pt x="1690" y="103"/>
                </a:lnTo>
                <a:lnTo>
                  <a:pt x="1636" y="103"/>
                </a:lnTo>
                <a:lnTo>
                  <a:pt x="1567" y="103"/>
                </a:lnTo>
                <a:lnTo>
                  <a:pt x="1478" y="103"/>
                </a:lnTo>
                <a:lnTo>
                  <a:pt x="1382" y="103"/>
                </a:lnTo>
                <a:lnTo>
                  <a:pt x="1273" y="96"/>
                </a:lnTo>
                <a:lnTo>
                  <a:pt x="1150" y="96"/>
                </a:lnTo>
                <a:lnTo>
                  <a:pt x="896" y="82"/>
                </a:lnTo>
                <a:lnTo>
                  <a:pt x="630" y="62"/>
                </a:lnTo>
                <a:lnTo>
                  <a:pt x="363" y="35"/>
                </a:lnTo>
                <a:lnTo>
                  <a:pt x="130" y="0"/>
                </a:lnTo>
                <a:lnTo>
                  <a:pt x="185" y="144"/>
                </a:lnTo>
                <a:lnTo>
                  <a:pt x="7" y="253"/>
                </a:lnTo>
                <a:lnTo>
                  <a:pt x="0" y="253"/>
                </a:lnTo>
              </a:path>
            </a:pathLst>
          </a:custGeom>
          <a:solidFill>
            <a:srgbClr val="BBBBBB"/>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04" name="Freeform 131"/>
          <p:cNvSpPr>
            <a:spLocks/>
          </p:cNvSpPr>
          <p:nvPr/>
        </p:nvSpPr>
        <p:spPr bwMode="auto">
          <a:xfrm>
            <a:off x="4646990" y="4237039"/>
            <a:ext cx="3999458" cy="403225"/>
          </a:xfrm>
          <a:custGeom>
            <a:avLst/>
            <a:gdLst>
              <a:gd name="T0" fmla="*/ 0 w 1890"/>
              <a:gd name="T1" fmla="*/ 2147483646 h 254"/>
              <a:gd name="T2" fmla="*/ 2147483646 w 1890"/>
              <a:gd name="T3" fmla="*/ 2147483646 h 254"/>
              <a:gd name="T4" fmla="*/ 2147483646 w 1890"/>
              <a:gd name="T5" fmla="*/ 2147483646 h 254"/>
              <a:gd name="T6" fmla="*/ 2147483646 w 1890"/>
              <a:gd name="T7" fmla="*/ 2147483646 h 254"/>
              <a:gd name="T8" fmla="*/ 2147483646 w 1890"/>
              <a:gd name="T9" fmla="*/ 2147483646 h 254"/>
              <a:gd name="T10" fmla="*/ 2147483646 w 1890"/>
              <a:gd name="T11" fmla="*/ 2147483646 h 254"/>
              <a:gd name="T12" fmla="*/ 2147483646 w 1890"/>
              <a:gd name="T13" fmla="*/ 2147483646 h 254"/>
              <a:gd name="T14" fmla="*/ 2147483646 w 1890"/>
              <a:gd name="T15" fmla="*/ 2147483646 h 254"/>
              <a:gd name="T16" fmla="*/ 2147483646 w 1890"/>
              <a:gd name="T17" fmla="*/ 2147483646 h 254"/>
              <a:gd name="T18" fmla="*/ 2147483646 w 1890"/>
              <a:gd name="T19" fmla="*/ 2147483646 h 254"/>
              <a:gd name="T20" fmla="*/ 2147483646 w 1890"/>
              <a:gd name="T21" fmla="*/ 2147483646 h 254"/>
              <a:gd name="T22" fmla="*/ 2147483646 w 1890"/>
              <a:gd name="T23" fmla="*/ 2147483646 h 254"/>
              <a:gd name="T24" fmla="*/ 2147483646 w 1890"/>
              <a:gd name="T25" fmla="*/ 2147483646 h 254"/>
              <a:gd name="T26" fmla="*/ 2147483646 w 1890"/>
              <a:gd name="T27" fmla="*/ 2147483646 h 254"/>
              <a:gd name="T28" fmla="*/ 2147483646 w 1890"/>
              <a:gd name="T29" fmla="*/ 2147483646 h 254"/>
              <a:gd name="T30" fmla="*/ 2147483646 w 1890"/>
              <a:gd name="T31" fmla="*/ 2147483646 h 254"/>
              <a:gd name="T32" fmla="*/ 2147483646 w 1890"/>
              <a:gd name="T33" fmla="*/ 2147483646 h 254"/>
              <a:gd name="T34" fmla="*/ 2147483646 w 1890"/>
              <a:gd name="T35" fmla="*/ 2147483646 h 254"/>
              <a:gd name="T36" fmla="*/ 2147483646 w 1890"/>
              <a:gd name="T37" fmla="*/ 2147483646 h 254"/>
              <a:gd name="T38" fmla="*/ 2147483646 w 1890"/>
              <a:gd name="T39" fmla="*/ 2147483646 h 254"/>
              <a:gd name="T40" fmla="*/ 2147483646 w 1890"/>
              <a:gd name="T41" fmla="*/ 2147483646 h 254"/>
              <a:gd name="T42" fmla="*/ 2147483646 w 1890"/>
              <a:gd name="T43" fmla="*/ 2147483646 h 254"/>
              <a:gd name="T44" fmla="*/ 2147483646 w 1890"/>
              <a:gd name="T45" fmla="*/ 2147483646 h 254"/>
              <a:gd name="T46" fmla="*/ 2147483646 w 1890"/>
              <a:gd name="T47" fmla="*/ 2147483646 h 254"/>
              <a:gd name="T48" fmla="*/ 2147483646 w 1890"/>
              <a:gd name="T49" fmla="*/ 2147483646 h 254"/>
              <a:gd name="T50" fmla="*/ 2147483646 w 1890"/>
              <a:gd name="T51" fmla="*/ 2147483646 h 254"/>
              <a:gd name="T52" fmla="*/ 2147483646 w 1890"/>
              <a:gd name="T53" fmla="*/ 2147483646 h 254"/>
              <a:gd name="T54" fmla="*/ 2147483646 w 1890"/>
              <a:gd name="T55" fmla="*/ 2147483646 h 254"/>
              <a:gd name="T56" fmla="*/ 2147483646 w 1890"/>
              <a:gd name="T57" fmla="*/ 2147483646 h 254"/>
              <a:gd name="T58" fmla="*/ 2147483646 w 1890"/>
              <a:gd name="T59" fmla="*/ 0 h 254"/>
              <a:gd name="T60" fmla="*/ 2147483646 w 1890"/>
              <a:gd name="T61" fmla="*/ 2147483646 h 254"/>
              <a:gd name="T62" fmla="*/ 2147483646 w 1890"/>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0"/>
              <a:gd name="T97" fmla="*/ 0 h 254"/>
              <a:gd name="T98" fmla="*/ 1890 w 1890"/>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0" h="254">
                <a:moveTo>
                  <a:pt x="0" y="253"/>
                </a:moveTo>
                <a:lnTo>
                  <a:pt x="343" y="246"/>
                </a:lnTo>
                <a:lnTo>
                  <a:pt x="671" y="239"/>
                </a:lnTo>
                <a:lnTo>
                  <a:pt x="965" y="225"/>
                </a:lnTo>
                <a:lnTo>
                  <a:pt x="1102" y="212"/>
                </a:lnTo>
                <a:lnTo>
                  <a:pt x="1232" y="205"/>
                </a:lnTo>
                <a:lnTo>
                  <a:pt x="1349" y="191"/>
                </a:lnTo>
                <a:lnTo>
                  <a:pt x="1451" y="184"/>
                </a:lnTo>
                <a:lnTo>
                  <a:pt x="1540" y="171"/>
                </a:lnTo>
                <a:lnTo>
                  <a:pt x="1615" y="164"/>
                </a:lnTo>
                <a:lnTo>
                  <a:pt x="1677" y="157"/>
                </a:lnTo>
                <a:lnTo>
                  <a:pt x="1718" y="150"/>
                </a:lnTo>
                <a:lnTo>
                  <a:pt x="1745" y="150"/>
                </a:lnTo>
                <a:lnTo>
                  <a:pt x="1759" y="150"/>
                </a:lnTo>
                <a:lnTo>
                  <a:pt x="1739" y="205"/>
                </a:lnTo>
                <a:lnTo>
                  <a:pt x="1889" y="82"/>
                </a:lnTo>
                <a:lnTo>
                  <a:pt x="1704" y="61"/>
                </a:lnTo>
                <a:lnTo>
                  <a:pt x="1739" y="102"/>
                </a:lnTo>
                <a:lnTo>
                  <a:pt x="1725" y="102"/>
                </a:lnTo>
                <a:lnTo>
                  <a:pt x="1691" y="102"/>
                </a:lnTo>
                <a:lnTo>
                  <a:pt x="1636" y="102"/>
                </a:lnTo>
                <a:lnTo>
                  <a:pt x="1568" y="102"/>
                </a:lnTo>
                <a:lnTo>
                  <a:pt x="1479" y="102"/>
                </a:lnTo>
                <a:lnTo>
                  <a:pt x="1383" y="102"/>
                </a:lnTo>
                <a:lnTo>
                  <a:pt x="1273" y="96"/>
                </a:lnTo>
                <a:lnTo>
                  <a:pt x="1150" y="96"/>
                </a:lnTo>
                <a:lnTo>
                  <a:pt x="897" y="82"/>
                </a:lnTo>
                <a:lnTo>
                  <a:pt x="630" y="61"/>
                </a:lnTo>
                <a:lnTo>
                  <a:pt x="363" y="34"/>
                </a:lnTo>
                <a:lnTo>
                  <a:pt x="130" y="0"/>
                </a:lnTo>
                <a:lnTo>
                  <a:pt x="185" y="143"/>
                </a:lnTo>
                <a:lnTo>
                  <a:pt x="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05" name="Freeform 132"/>
          <p:cNvSpPr>
            <a:spLocks/>
          </p:cNvSpPr>
          <p:nvPr/>
        </p:nvSpPr>
        <p:spPr bwMode="auto">
          <a:xfrm>
            <a:off x="6111341" y="3660776"/>
            <a:ext cx="2564732" cy="284163"/>
          </a:xfrm>
          <a:custGeom>
            <a:avLst/>
            <a:gdLst>
              <a:gd name="T0" fmla="*/ 0 w 1212"/>
              <a:gd name="T1" fmla="*/ 2147483646 h 179"/>
              <a:gd name="T2" fmla="*/ 2147483646 w 1212"/>
              <a:gd name="T3" fmla="*/ 2147483646 h 179"/>
              <a:gd name="T4" fmla="*/ 2147483646 w 1212"/>
              <a:gd name="T5" fmla="*/ 2147483646 h 179"/>
              <a:gd name="T6" fmla="*/ 2147483646 w 1212"/>
              <a:gd name="T7" fmla="*/ 2147483646 h 179"/>
              <a:gd name="T8" fmla="*/ 2147483646 w 1212"/>
              <a:gd name="T9" fmla="*/ 2147483646 h 179"/>
              <a:gd name="T10" fmla="*/ 2147483646 w 1212"/>
              <a:gd name="T11" fmla="*/ 2147483646 h 179"/>
              <a:gd name="T12" fmla="*/ 2147483646 w 1212"/>
              <a:gd name="T13" fmla="*/ 2147483646 h 179"/>
              <a:gd name="T14" fmla="*/ 2147483646 w 1212"/>
              <a:gd name="T15" fmla="*/ 2147483646 h 179"/>
              <a:gd name="T16" fmla="*/ 2147483646 w 1212"/>
              <a:gd name="T17" fmla="*/ 2147483646 h 179"/>
              <a:gd name="T18" fmla="*/ 2147483646 w 1212"/>
              <a:gd name="T19" fmla="*/ 2147483646 h 179"/>
              <a:gd name="T20" fmla="*/ 2147483646 w 1212"/>
              <a:gd name="T21" fmla="*/ 2147483646 h 179"/>
              <a:gd name="T22" fmla="*/ 2147483646 w 1212"/>
              <a:gd name="T23" fmla="*/ 2147483646 h 179"/>
              <a:gd name="T24" fmla="*/ 2147483646 w 1212"/>
              <a:gd name="T25" fmla="*/ 2147483646 h 179"/>
              <a:gd name="T26" fmla="*/ 2147483646 w 1212"/>
              <a:gd name="T27" fmla="*/ 2147483646 h 179"/>
              <a:gd name="T28" fmla="*/ 2147483646 w 1212"/>
              <a:gd name="T29" fmla="*/ 2147483646 h 179"/>
              <a:gd name="T30" fmla="*/ 2147483646 w 1212"/>
              <a:gd name="T31" fmla="*/ 2147483646 h 179"/>
              <a:gd name="T32" fmla="*/ 2147483646 w 1212"/>
              <a:gd name="T33" fmla="*/ 2147483646 h 179"/>
              <a:gd name="T34" fmla="*/ 2147483646 w 1212"/>
              <a:gd name="T35" fmla="*/ 2147483646 h 179"/>
              <a:gd name="T36" fmla="*/ 2147483646 w 1212"/>
              <a:gd name="T37" fmla="*/ 2147483646 h 179"/>
              <a:gd name="T38" fmla="*/ 2147483646 w 1212"/>
              <a:gd name="T39" fmla="*/ 2147483646 h 179"/>
              <a:gd name="T40" fmla="*/ 2147483646 w 1212"/>
              <a:gd name="T41" fmla="*/ 2147483646 h 179"/>
              <a:gd name="T42" fmla="*/ 2147483646 w 1212"/>
              <a:gd name="T43" fmla="*/ 2147483646 h 179"/>
              <a:gd name="T44" fmla="*/ 2147483646 w 1212"/>
              <a:gd name="T45" fmla="*/ 2147483646 h 179"/>
              <a:gd name="T46" fmla="*/ 2147483646 w 1212"/>
              <a:gd name="T47" fmla="*/ 0 h 179"/>
              <a:gd name="T48" fmla="*/ 2147483646 w 1212"/>
              <a:gd name="T49" fmla="*/ 2147483646 h 179"/>
              <a:gd name="T50" fmla="*/ 0 w 1212"/>
              <a:gd name="T51" fmla="*/ 2147483646 h 1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2"/>
              <a:gd name="T79" fmla="*/ 0 h 179"/>
              <a:gd name="T80" fmla="*/ 1212 w 1212"/>
              <a:gd name="T81" fmla="*/ 179 h 1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2" h="179">
                <a:moveTo>
                  <a:pt x="0" y="165"/>
                </a:moveTo>
                <a:lnTo>
                  <a:pt x="95" y="171"/>
                </a:lnTo>
                <a:lnTo>
                  <a:pt x="225" y="171"/>
                </a:lnTo>
                <a:lnTo>
                  <a:pt x="369" y="178"/>
                </a:lnTo>
                <a:lnTo>
                  <a:pt x="527" y="171"/>
                </a:lnTo>
                <a:lnTo>
                  <a:pt x="684" y="165"/>
                </a:lnTo>
                <a:lnTo>
                  <a:pt x="834" y="151"/>
                </a:lnTo>
                <a:lnTo>
                  <a:pt x="978" y="130"/>
                </a:lnTo>
                <a:lnTo>
                  <a:pt x="1101" y="110"/>
                </a:lnTo>
                <a:lnTo>
                  <a:pt x="1095" y="144"/>
                </a:lnTo>
                <a:lnTo>
                  <a:pt x="1095" y="158"/>
                </a:lnTo>
                <a:lnTo>
                  <a:pt x="1211" y="62"/>
                </a:lnTo>
                <a:lnTo>
                  <a:pt x="1074" y="28"/>
                </a:lnTo>
                <a:lnTo>
                  <a:pt x="1095" y="76"/>
                </a:lnTo>
                <a:lnTo>
                  <a:pt x="1081" y="76"/>
                </a:lnTo>
                <a:lnTo>
                  <a:pt x="1060" y="76"/>
                </a:lnTo>
                <a:lnTo>
                  <a:pt x="1026" y="76"/>
                </a:lnTo>
                <a:lnTo>
                  <a:pt x="978" y="76"/>
                </a:lnTo>
                <a:lnTo>
                  <a:pt x="862" y="76"/>
                </a:lnTo>
                <a:lnTo>
                  <a:pt x="711" y="76"/>
                </a:lnTo>
                <a:lnTo>
                  <a:pt x="547" y="69"/>
                </a:lnTo>
                <a:lnTo>
                  <a:pt x="376" y="55"/>
                </a:lnTo>
                <a:lnTo>
                  <a:pt x="212" y="28"/>
                </a:lnTo>
                <a:lnTo>
                  <a:pt x="75" y="0"/>
                </a:lnTo>
                <a:lnTo>
                  <a:pt x="123" y="96"/>
                </a:lnTo>
                <a:lnTo>
                  <a:pt x="0" y="165"/>
                </a:lnTo>
              </a:path>
            </a:pathLst>
          </a:custGeom>
          <a:solidFill>
            <a:srgbClr val="BBBBBB"/>
          </a:solidFill>
          <a:ln w="12700" cap="rnd" cmpd="sng">
            <a:solidFill>
              <a:srgbClr val="000000"/>
            </a:solidFill>
            <a:prstDash val="solid"/>
            <a:round/>
            <a:headEnd type="none" w="sm" len="sm"/>
            <a:tailEnd type="none" w="sm" len="sm"/>
          </a:ln>
        </p:spPr>
        <p:txBody>
          <a:bodyPr/>
          <a:lstStyle/>
          <a:p>
            <a:endParaRPr lang="en-US" dirty="0"/>
          </a:p>
        </p:txBody>
      </p:sp>
      <p:sp>
        <p:nvSpPr>
          <p:cNvPr id="87173" name="Rectangle 133"/>
          <p:cNvSpPr>
            <a:spLocks noChangeArrowheads="1"/>
          </p:cNvSpPr>
          <p:nvPr/>
        </p:nvSpPr>
        <p:spPr bwMode="auto">
          <a:xfrm>
            <a:off x="4562345" y="3175001"/>
            <a:ext cx="141064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Experts</a:t>
            </a:r>
          </a:p>
        </p:txBody>
      </p:sp>
      <p:sp>
        <p:nvSpPr>
          <p:cNvPr id="87174" name="Rectangle 134"/>
          <p:cNvSpPr>
            <a:spLocks noChangeArrowheads="1"/>
          </p:cNvSpPr>
          <p:nvPr/>
        </p:nvSpPr>
        <p:spPr bwMode="auto">
          <a:xfrm>
            <a:off x="5173903" y="5573713"/>
            <a:ext cx="1413849"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Legacy Systems</a:t>
            </a:r>
          </a:p>
        </p:txBody>
      </p:sp>
      <p:sp>
        <p:nvSpPr>
          <p:cNvPr id="87175" name="Rectangle 135"/>
          <p:cNvSpPr>
            <a:spLocks noChangeArrowheads="1"/>
          </p:cNvSpPr>
          <p:nvPr/>
        </p:nvSpPr>
        <p:spPr bwMode="auto">
          <a:xfrm>
            <a:off x="6803312" y="6083301"/>
            <a:ext cx="1503617"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 Analysis </a:t>
            </a:r>
          </a:p>
        </p:txBody>
      </p:sp>
      <p:grpSp>
        <p:nvGrpSpPr>
          <p:cNvPr id="41009" name="Group 136"/>
          <p:cNvGrpSpPr>
            <a:grpSpLocks/>
          </p:cNvGrpSpPr>
          <p:nvPr/>
        </p:nvGrpSpPr>
        <p:grpSpPr bwMode="auto">
          <a:xfrm>
            <a:off x="4858602" y="4773614"/>
            <a:ext cx="903582" cy="776287"/>
            <a:chOff x="2296" y="3007"/>
            <a:chExt cx="427" cy="489"/>
          </a:xfrm>
        </p:grpSpPr>
        <p:sp>
          <p:nvSpPr>
            <p:cNvPr id="42464" name="Freeform 137"/>
            <p:cNvSpPr>
              <a:spLocks/>
            </p:cNvSpPr>
            <p:nvPr/>
          </p:nvSpPr>
          <p:spPr bwMode="auto">
            <a:xfrm>
              <a:off x="2316" y="3301"/>
              <a:ext cx="378" cy="117"/>
            </a:xfrm>
            <a:custGeom>
              <a:avLst/>
              <a:gdLst>
                <a:gd name="T0" fmla="*/ 0 w 378"/>
                <a:gd name="T1" fmla="*/ 0 h 117"/>
                <a:gd name="T2" fmla="*/ 377 w 378"/>
                <a:gd name="T3" fmla="*/ 0 h 117"/>
                <a:gd name="T4" fmla="*/ 377 w 378"/>
                <a:gd name="T5" fmla="*/ 116 h 117"/>
                <a:gd name="T6" fmla="*/ 0 w 378"/>
                <a:gd name="T7" fmla="*/ 116 h 117"/>
                <a:gd name="T8" fmla="*/ 0 w 378"/>
                <a:gd name="T9" fmla="*/ 0 h 117"/>
                <a:gd name="T10" fmla="*/ 0 60000 65536"/>
                <a:gd name="T11" fmla="*/ 0 60000 65536"/>
                <a:gd name="T12" fmla="*/ 0 60000 65536"/>
                <a:gd name="T13" fmla="*/ 0 60000 65536"/>
                <a:gd name="T14" fmla="*/ 0 60000 65536"/>
                <a:gd name="T15" fmla="*/ 0 w 378"/>
                <a:gd name="T16" fmla="*/ 0 h 117"/>
                <a:gd name="T17" fmla="*/ 378 w 378"/>
                <a:gd name="T18" fmla="*/ 117 h 117"/>
              </a:gdLst>
              <a:ahLst/>
              <a:cxnLst>
                <a:cxn ang="T10">
                  <a:pos x="T0" y="T1"/>
                </a:cxn>
                <a:cxn ang="T11">
                  <a:pos x="T2" y="T3"/>
                </a:cxn>
                <a:cxn ang="T12">
                  <a:pos x="T4" y="T5"/>
                </a:cxn>
                <a:cxn ang="T13">
                  <a:pos x="T6" y="T7"/>
                </a:cxn>
                <a:cxn ang="T14">
                  <a:pos x="T8" y="T9"/>
                </a:cxn>
              </a:cxnLst>
              <a:rect l="T15" t="T16" r="T17" b="T18"/>
              <a:pathLst>
                <a:path w="378" h="117">
                  <a:moveTo>
                    <a:pt x="0" y="0"/>
                  </a:moveTo>
                  <a:lnTo>
                    <a:pt x="377" y="0"/>
                  </a:lnTo>
                  <a:lnTo>
                    <a:pt x="377" y="116"/>
                  </a:lnTo>
                  <a:lnTo>
                    <a:pt x="0" y="116"/>
                  </a:lnTo>
                  <a:lnTo>
                    <a:pt x="0"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5" name="Freeform 138"/>
            <p:cNvSpPr>
              <a:spLocks/>
            </p:cNvSpPr>
            <p:nvPr/>
          </p:nvSpPr>
          <p:spPr bwMode="auto">
            <a:xfrm>
              <a:off x="2320" y="3305"/>
              <a:ext cx="377" cy="117"/>
            </a:xfrm>
            <a:custGeom>
              <a:avLst/>
              <a:gdLst>
                <a:gd name="T0" fmla="*/ 0 w 377"/>
                <a:gd name="T1" fmla="*/ 0 h 117"/>
                <a:gd name="T2" fmla="*/ 376 w 377"/>
                <a:gd name="T3" fmla="*/ 0 h 117"/>
                <a:gd name="T4" fmla="*/ 376 w 377"/>
                <a:gd name="T5" fmla="*/ 116 h 117"/>
                <a:gd name="T6" fmla="*/ 0 w 377"/>
                <a:gd name="T7" fmla="*/ 116 h 117"/>
                <a:gd name="T8" fmla="*/ 0 w 377"/>
                <a:gd name="T9" fmla="*/ 0 h 117"/>
                <a:gd name="T10" fmla="*/ 0 60000 65536"/>
                <a:gd name="T11" fmla="*/ 0 60000 65536"/>
                <a:gd name="T12" fmla="*/ 0 60000 65536"/>
                <a:gd name="T13" fmla="*/ 0 60000 65536"/>
                <a:gd name="T14" fmla="*/ 0 60000 65536"/>
                <a:gd name="T15" fmla="*/ 0 w 377"/>
                <a:gd name="T16" fmla="*/ 0 h 117"/>
                <a:gd name="T17" fmla="*/ 377 w 377"/>
                <a:gd name="T18" fmla="*/ 117 h 117"/>
              </a:gdLst>
              <a:ahLst/>
              <a:cxnLst>
                <a:cxn ang="T10">
                  <a:pos x="T0" y="T1"/>
                </a:cxn>
                <a:cxn ang="T11">
                  <a:pos x="T2" y="T3"/>
                </a:cxn>
                <a:cxn ang="T12">
                  <a:pos x="T4" y="T5"/>
                </a:cxn>
                <a:cxn ang="T13">
                  <a:pos x="T6" y="T7"/>
                </a:cxn>
                <a:cxn ang="T14">
                  <a:pos x="T8" y="T9"/>
                </a:cxn>
              </a:cxnLst>
              <a:rect l="T15" t="T16" r="T17" b="T18"/>
              <a:pathLst>
                <a:path w="377" h="117">
                  <a:moveTo>
                    <a:pt x="0" y="0"/>
                  </a:moveTo>
                  <a:lnTo>
                    <a:pt x="376" y="0"/>
                  </a:lnTo>
                  <a:lnTo>
                    <a:pt x="376" y="116"/>
                  </a:lnTo>
                  <a:lnTo>
                    <a:pt x="0" y="1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6" name="Freeform 139"/>
            <p:cNvSpPr>
              <a:spLocks/>
            </p:cNvSpPr>
            <p:nvPr/>
          </p:nvSpPr>
          <p:spPr bwMode="auto">
            <a:xfrm>
              <a:off x="2456" y="3311"/>
              <a:ext cx="234" cy="56"/>
            </a:xfrm>
            <a:custGeom>
              <a:avLst/>
              <a:gdLst>
                <a:gd name="T0" fmla="*/ 233 w 234"/>
                <a:gd name="T1" fmla="*/ 0 h 56"/>
                <a:gd name="T2" fmla="*/ 0 w 234"/>
                <a:gd name="T3" fmla="*/ 0 h 56"/>
                <a:gd name="T4" fmla="*/ 0 w 234"/>
                <a:gd name="T5" fmla="*/ 55 h 56"/>
                <a:gd name="T6" fmla="*/ 233 w 234"/>
                <a:gd name="T7" fmla="*/ 55 h 56"/>
                <a:gd name="T8" fmla="*/ 233 w 234"/>
                <a:gd name="T9" fmla="*/ 0 h 56"/>
                <a:gd name="T10" fmla="*/ 0 60000 65536"/>
                <a:gd name="T11" fmla="*/ 0 60000 65536"/>
                <a:gd name="T12" fmla="*/ 0 60000 65536"/>
                <a:gd name="T13" fmla="*/ 0 60000 65536"/>
                <a:gd name="T14" fmla="*/ 0 60000 65536"/>
                <a:gd name="T15" fmla="*/ 0 w 234"/>
                <a:gd name="T16" fmla="*/ 0 h 56"/>
                <a:gd name="T17" fmla="*/ 234 w 234"/>
                <a:gd name="T18" fmla="*/ 56 h 56"/>
              </a:gdLst>
              <a:ahLst/>
              <a:cxnLst>
                <a:cxn ang="T10">
                  <a:pos x="T0" y="T1"/>
                </a:cxn>
                <a:cxn ang="T11">
                  <a:pos x="T2" y="T3"/>
                </a:cxn>
                <a:cxn ang="T12">
                  <a:pos x="T4" y="T5"/>
                </a:cxn>
                <a:cxn ang="T13">
                  <a:pos x="T6" y="T7"/>
                </a:cxn>
                <a:cxn ang="T14">
                  <a:pos x="T8" y="T9"/>
                </a:cxn>
              </a:cxnLst>
              <a:rect l="T15" t="T16" r="T17" b="T18"/>
              <a:pathLst>
                <a:path w="234" h="56">
                  <a:moveTo>
                    <a:pt x="233" y="0"/>
                  </a:moveTo>
                  <a:lnTo>
                    <a:pt x="0" y="0"/>
                  </a:lnTo>
                  <a:lnTo>
                    <a:pt x="0" y="55"/>
                  </a:lnTo>
                  <a:lnTo>
                    <a:pt x="233" y="55"/>
                  </a:lnTo>
                  <a:lnTo>
                    <a:pt x="233"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467" name="Line 140"/>
            <p:cNvSpPr>
              <a:spLocks noChangeShapeType="1"/>
            </p:cNvSpPr>
            <p:nvPr/>
          </p:nvSpPr>
          <p:spPr bwMode="auto">
            <a:xfrm>
              <a:off x="233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8" name="Line 141"/>
            <p:cNvSpPr>
              <a:spLocks noChangeShapeType="1"/>
            </p:cNvSpPr>
            <p:nvPr/>
          </p:nvSpPr>
          <p:spPr bwMode="auto">
            <a:xfrm>
              <a:off x="234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69" name="Line 142"/>
            <p:cNvSpPr>
              <a:spLocks noChangeShapeType="1"/>
            </p:cNvSpPr>
            <p:nvPr/>
          </p:nvSpPr>
          <p:spPr bwMode="auto">
            <a:xfrm>
              <a:off x="235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0" name="Line 143"/>
            <p:cNvSpPr>
              <a:spLocks noChangeShapeType="1"/>
            </p:cNvSpPr>
            <p:nvPr/>
          </p:nvSpPr>
          <p:spPr bwMode="auto">
            <a:xfrm>
              <a:off x="236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1" name="Line 144"/>
            <p:cNvSpPr>
              <a:spLocks noChangeShapeType="1"/>
            </p:cNvSpPr>
            <p:nvPr/>
          </p:nvSpPr>
          <p:spPr bwMode="auto">
            <a:xfrm>
              <a:off x="236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2" name="Line 145"/>
            <p:cNvSpPr>
              <a:spLocks noChangeShapeType="1"/>
            </p:cNvSpPr>
            <p:nvPr/>
          </p:nvSpPr>
          <p:spPr bwMode="auto">
            <a:xfrm>
              <a:off x="238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3" name="Line 146"/>
            <p:cNvSpPr>
              <a:spLocks noChangeShapeType="1"/>
            </p:cNvSpPr>
            <p:nvPr/>
          </p:nvSpPr>
          <p:spPr bwMode="auto">
            <a:xfrm>
              <a:off x="238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4" name="Line 147"/>
            <p:cNvSpPr>
              <a:spLocks noChangeShapeType="1"/>
            </p:cNvSpPr>
            <p:nvPr/>
          </p:nvSpPr>
          <p:spPr bwMode="auto">
            <a:xfrm>
              <a:off x="239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5" name="Line 148"/>
            <p:cNvSpPr>
              <a:spLocks noChangeShapeType="1"/>
            </p:cNvSpPr>
            <p:nvPr/>
          </p:nvSpPr>
          <p:spPr bwMode="auto">
            <a:xfrm>
              <a:off x="240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6" name="Line 149"/>
            <p:cNvSpPr>
              <a:spLocks noChangeShapeType="1"/>
            </p:cNvSpPr>
            <p:nvPr/>
          </p:nvSpPr>
          <p:spPr bwMode="auto">
            <a:xfrm>
              <a:off x="241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7" name="Line 150"/>
            <p:cNvSpPr>
              <a:spLocks noChangeShapeType="1"/>
            </p:cNvSpPr>
            <p:nvPr/>
          </p:nvSpPr>
          <p:spPr bwMode="auto">
            <a:xfrm>
              <a:off x="242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8" name="Line 151"/>
            <p:cNvSpPr>
              <a:spLocks noChangeShapeType="1"/>
            </p:cNvSpPr>
            <p:nvPr/>
          </p:nvSpPr>
          <p:spPr bwMode="auto">
            <a:xfrm>
              <a:off x="243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79" name="Line 152"/>
            <p:cNvSpPr>
              <a:spLocks noChangeShapeType="1"/>
            </p:cNvSpPr>
            <p:nvPr/>
          </p:nvSpPr>
          <p:spPr bwMode="auto">
            <a:xfrm>
              <a:off x="244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0" name="Line 153"/>
            <p:cNvSpPr>
              <a:spLocks noChangeShapeType="1"/>
            </p:cNvSpPr>
            <p:nvPr/>
          </p:nvSpPr>
          <p:spPr bwMode="auto">
            <a:xfrm>
              <a:off x="245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1" name="Line 154"/>
            <p:cNvSpPr>
              <a:spLocks noChangeShapeType="1"/>
            </p:cNvSpPr>
            <p:nvPr/>
          </p:nvSpPr>
          <p:spPr bwMode="auto">
            <a:xfrm>
              <a:off x="246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2" name="Line 155"/>
            <p:cNvSpPr>
              <a:spLocks noChangeShapeType="1"/>
            </p:cNvSpPr>
            <p:nvPr/>
          </p:nvSpPr>
          <p:spPr bwMode="auto">
            <a:xfrm>
              <a:off x="247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3" name="Line 156"/>
            <p:cNvSpPr>
              <a:spLocks noChangeShapeType="1"/>
            </p:cNvSpPr>
            <p:nvPr/>
          </p:nvSpPr>
          <p:spPr bwMode="auto">
            <a:xfrm>
              <a:off x="247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4" name="Line 157"/>
            <p:cNvSpPr>
              <a:spLocks noChangeShapeType="1"/>
            </p:cNvSpPr>
            <p:nvPr/>
          </p:nvSpPr>
          <p:spPr bwMode="auto">
            <a:xfrm>
              <a:off x="249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5" name="Line 158"/>
            <p:cNvSpPr>
              <a:spLocks noChangeShapeType="1"/>
            </p:cNvSpPr>
            <p:nvPr/>
          </p:nvSpPr>
          <p:spPr bwMode="auto">
            <a:xfrm>
              <a:off x="249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6" name="Line 159"/>
            <p:cNvSpPr>
              <a:spLocks noChangeShapeType="1"/>
            </p:cNvSpPr>
            <p:nvPr/>
          </p:nvSpPr>
          <p:spPr bwMode="auto">
            <a:xfrm>
              <a:off x="251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7" name="Line 160"/>
            <p:cNvSpPr>
              <a:spLocks noChangeShapeType="1"/>
            </p:cNvSpPr>
            <p:nvPr/>
          </p:nvSpPr>
          <p:spPr bwMode="auto">
            <a:xfrm>
              <a:off x="251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8" name="Line 161"/>
            <p:cNvSpPr>
              <a:spLocks noChangeShapeType="1"/>
            </p:cNvSpPr>
            <p:nvPr/>
          </p:nvSpPr>
          <p:spPr bwMode="auto">
            <a:xfrm>
              <a:off x="252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89" name="Line 162"/>
            <p:cNvSpPr>
              <a:spLocks noChangeShapeType="1"/>
            </p:cNvSpPr>
            <p:nvPr/>
          </p:nvSpPr>
          <p:spPr bwMode="auto">
            <a:xfrm>
              <a:off x="253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0" name="Line 163"/>
            <p:cNvSpPr>
              <a:spLocks noChangeShapeType="1"/>
            </p:cNvSpPr>
            <p:nvPr/>
          </p:nvSpPr>
          <p:spPr bwMode="auto">
            <a:xfrm>
              <a:off x="254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1" name="Line 164"/>
            <p:cNvSpPr>
              <a:spLocks noChangeShapeType="1"/>
            </p:cNvSpPr>
            <p:nvPr/>
          </p:nvSpPr>
          <p:spPr bwMode="auto">
            <a:xfrm>
              <a:off x="255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2" name="Line 165"/>
            <p:cNvSpPr>
              <a:spLocks noChangeShapeType="1"/>
            </p:cNvSpPr>
            <p:nvPr/>
          </p:nvSpPr>
          <p:spPr bwMode="auto">
            <a:xfrm>
              <a:off x="2566"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3" name="Line 166"/>
            <p:cNvSpPr>
              <a:spLocks noChangeShapeType="1"/>
            </p:cNvSpPr>
            <p:nvPr/>
          </p:nvSpPr>
          <p:spPr bwMode="auto">
            <a:xfrm>
              <a:off x="257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4" name="Line 167"/>
            <p:cNvSpPr>
              <a:spLocks noChangeShapeType="1"/>
            </p:cNvSpPr>
            <p:nvPr/>
          </p:nvSpPr>
          <p:spPr bwMode="auto">
            <a:xfrm>
              <a:off x="258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5" name="Line 168"/>
            <p:cNvSpPr>
              <a:spLocks noChangeShapeType="1"/>
            </p:cNvSpPr>
            <p:nvPr/>
          </p:nvSpPr>
          <p:spPr bwMode="auto">
            <a:xfrm>
              <a:off x="2593"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6" name="Line 169"/>
            <p:cNvSpPr>
              <a:spLocks noChangeShapeType="1"/>
            </p:cNvSpPr>
            <p:nvPr/>
          </p:nvSpPr>
          <p:spPr bwMode="auto">
            <a:xfrm>
              <a:off x="2600"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7" name="Line 170"/>
            <p:cNvSpPr>
              <a:spLocks noChangeShapeType="1"/>
            </p:cNvSpPr>
            <p:nvPr/>
          </p:nvSpPr>
          <p:spPr bwMode="auto">
            <a:xfrm>
              <a:off x="2607"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8" name="Line 171"/>
            <p:cNvSpPr>
              <a:spLocks noChangeShapeType="1"/>
            </p:cNvSpPr>
            <p:nvPr/>
          </p:nvSpPr>
          <p:spPr bwMode="auto">
            <a:xfrm>
              <a:off x="2621"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499" name="Line 172"/>
            <p:cNvSpPr>
              <a:spLocks noChangeShapeType="1"/>
            </p:cNvSpPr>
            <p:nvPr/>
          </p:nvSpPr>
          <p:spPr bwMode="auto">
            <a:xfrm>
              <a:off x="262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0" name="Line 173"/>
            <p:cNvSpPr>
              <a:spLocks noChangeShapeType="1"/>
            </p:cNvSpPr>
            <p:nvPr/>
          </p:nvSpPr>
          <p:spPr bwMode="auto">
            <a:xfrm>
              <a:off x="2634"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1" name="Line 174"/>
            <p:cNvSpPr>
              <a:spLocks noChangeShapeType="1"/>
            </p:cNvSpPr>
            <p:nvPr/>
          </p:nvSpPr>
          <p:spPr bwMode="auto">
            <a:xfrm>
              <a:off x="2648"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2" name="Line 175"/>
            <p:cNvSpPr>
              <a:spLocks noChangeShapeType="1"/>
            </p:cNvSpPr>
            <p:nvPr/>
          </p:nvSpPr>
          <p:spPr bwMode="auto">
            <a:xfrm>
              <a:off x="265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3" name="Line 176"/>
            <p:cNvSpPr>
              <a:spLocks noChangeShapeType="1"/>
            </p:cNvSpPr>
            <p:nvPr/>
          </p:nvSpPr>
          <p:spPr bwMode="auto">
            <a:xfrm>
              <a:off x="2669"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4" name="Line 177"/>
            <p:cNvSpPr>
              <a:spLocks noChangeShapeType="1"/>
            </p:cNvSpPr>
            <p:nvPr/>
          </p:nvSpPr>
          <p:spPr bwMode="auto">
            <a:xfrm>
              <a:off x="2675"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5" name="Line 178"/>
            <p:cNvSpPr>
              <a:spLocks noChangeShapeType="1"/>
            </p:cNvSpPr>
            <p:nvPr/>
          </p:nvSpPr>
          <p:spPr bwMode="auto">
            <a:xfrm>
              <a:off x="2682" y="3383"/>
              <a:ext cx="0" cy="3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06" name="Freeform 179"/>
            <p:cNvSpPr>
              <a:spLocks/>
            </p:cNvSpPr>
            <p:nvPr/>
          </p:nvSpPr>
          <p:spPr bwMode="auto">
            <a:xfrm>
              <a:off x="2569" y="3329"/>
              <a:ext cx="77" cy="17"/>
            </a:xfrm>
            <a:custGeom>
              <a:avLst/>
              <a:gdLst>
                <a:gd name="T0" fmla="*/ 76 w 77"/>
                <a:gd name="T1" fmla="*/ 16 h 17"/>
                <a:gd name="T2" fmla="*/ 0 w 77"/>
                <a:gd name="T3" fmla="*/ 16 h 17"/>
                <a:gd name="T4" fmla="*/ 0 w 77"/>
                <a:gd name="T5" fmla="*/ 0 h 17"/>
                <a:gd name="T6" fmla="*/ 76 w 77"/>
                <a:gd name="T7" fmla="*/ 0 h 17"/>
                <a:gd name="T8" fmla="*/ 76 w 77"/>
                <a:gd name="T9" fmla="*/ 16 h 17"/>
                <a:gd name="T10" fmla="*/ 0 60000 65536"/>
                <a:gd name="T11" fmla="*/ 0 60000 65536"/>
                <a:gd name="T12" fmla="*/ 0 60000 65536"/>
                <a:gd name="T13" fmla="*/ 0 60000 65536"/>
                <a:gd name="T14" fmla="*/ 0 60000 65536"/>
                <a:gd name="T15" fmla="*/ 0 w 77"/>
                <a:gd name="T16" fmla="*/ 0 h 17"/>
                <a:gd name="T17" fmla="*/ 77 w 77"/>
                <a:gd name="T18" fmla="*/ 17 h 17"/>
              </a:gdLst>
              <a:ahLst/>
              <a:cxnLst>
                <a:cxn ang="T10">
                  <a:pos x="T0" y="T1"/>
                </a:cxn>
                <a:cxn ang="T11">
                  <a:pos x="T2" y="T3"/>
                </a:cxn>
                <a:cxn ang="T12">
                  <a:pos x="T4" y="T5"/>
                </a:cxn>
                <a:cxn ang="T13">
                  <a:pos x="T6" y="T7"/>
                </a:cxn>
                <a:cxn ang="T14">
                  <a:pos x="T8" y="T9"/>
                </a:cxn>
              </a:cxnLst>
              <a:rect l="T15" t="T16" r="T17" b="T18"/>
              <a:pathLst>
                <a:path w="77" h="17">
                  <a:moveTo>
                    <a:pt x="76" y="16"/>
                  </a:moveTo>
                  <a:lnTo>
                    <a:pt x="0" y="16"/>
                  </a:lnTo>
                  <a:lnTo>
                    <a:pt x="0" y="0"/>
                  </a:lnTo>
                  <a:lnTo>
                    <a:pt x="76" y="0"/>
                  </a:lnTo>
                  <a:lnTo>
                    <a:pt x="7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7" name="Freeform 180"/>
            <p:cNvSpPr>
              <a:spLocks/>
            </p:cNvSpPr>
            <p:nvPr/>
          </p:nvSpPr>
          <p:spPr bwMode="auto">
            <a:xfrm>
              <a:off x="2590" y="3315"/>
              <a:ext cx="35" cy="17"/>
            </a:xfrm>
            <a:custGeom>
              <a:avLst/>
              <a:gdLst>
                <a:gd name="T0" fmla="*/ 0 w 35"/>
                <a:gd name="T1" fmla="*/ 16 h 17"/>
                <a:gd name="T2" fmla="*/ 0 w 35"/>
                <a:gd name="T3" fmla="*/ 0 h 17"/>
                <a:gd name="T4" fmla="*/ 34 w 35"/>
                <a:gd name="T5" fmla="*/ 0 h 17"/>
                <a:gd name="T6" fmla="*/ 34 w 35"/>
                <a:gd name="T7" fmla="*/ 16 h 17"/>
                <a:gd name="T8" fmla="*/ 0 w 35"/>
                <a:gd name="T9" fmla="*/ 16 h 17"/>
                <a:gd name="T10" fmla="*/ 0 60000 65536"/>
                <a:gd name="T11" fmla="*/ 0 60000 65536"/>
                <a:gd name="T12" fmla="*/ 0 60000 65536"/>
                <a:gd name="T13" fmla="*/ 0 60000 65536"/>
                <a:gd name="T14" fmla="*/ 0 60000 65536"/>
                <a:gd name="T15" fmla="*/ 0 w 35"/>
                <a:gd name="T16" fmla="*/ 0 h 17"/>
                <a:gd name="T17" fmla="*/ 35 w 35"/>
                <a:gd name="T18" fmla="*/ 17 h 17"/>
              </a:gdLst>
              <a:ahLst/>
              <a:cxnLst>
                <a:cxn ang="T10">
                  <a:pos x="T0" y="T1"/>
                </a:cxn>
                <a:cxn ang="T11">
                  <a:pos x="T2" y="T3"/>
                </a:cxn>
                <a:cxn ang="T12">
                  <a:pos x="T4" y="T5"/>
                </a:cxn>
                <a:cxn ang="T13">
                  <a:pos x="T6" y="T7"/>
                </a:cxn>
                <a:cxn ang="T14">
                  <a:pos x="T8" y="T9"/>
                </a:cxn>
              </a:cxnLst>
              <a:rect l="T15" t="T16" r="T17" b="T18"/>
              <a:pathLst>
                <a:path w="35" h="17">
                  <a:moveTo>
                    <a:pt x="0" y="16"/>
                  </a:moveTo>
                  <a:lnTo>
                    <a:pt x="0" y="0"/>
                  </a:lnTo>
                  <a:lnTo>
                    <a:pt x="34" y="0"/>
                  </a:lnTo>
                  <a:lnTo>
                    <a:pt x="34"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08" name="Line 181"/>
            <p:cNvSpPr>
              <a:spLocks noChangeShapeType="1"/>
            </p:cNvSpPr>
            <p:nvPr/>
          </p:nvSpPr>
          <p:spPr bwMode="auto">
            <a:xfrm>
              <a:off x="2590" y="3335"/>
              <a:ext cx="3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09" name="Freeform 182"/>
            <p:cNvSpPr>
              <a:spLocks/>
            </p:cNvSpPr>
            <p:nvPr/>
          </p:nvSpPr>
          <p:spPr bwMode="auto">
            <a:xfrm>
              <a:off x="2453" y="3315"/>
              <a:ext cx="234" cy="28"/>
            </a:xfrm>
            <a:custGeom>
              <a:avLst/>
              <a:gdLst>
                <a:gd name="T0" fmla="*/ 233 w 234"/>
                <a:gd name="T1" fmla="*/ 27 h 28"/>
                <a:gd name="T2" fmla="*/ 226 w 234"/>
                <a:gd name="T3" fmla="*/ 27 h 28"/>
                <a:gd name="T4" fmla="*/ 226 w 234"/>
                <a:gd name="T5" fmla="*/ 0 h 28"/>
                <a:gd name="T6" fmla="*/ 212 w 234"/>
                <a:gd name="T7" fmla="*/ 0 h 28"/>
                <a:gd name="T8" fmla="*/ 212 w 234"/>
                <a:gd name="T9" fmla="*/ 27 h 28"/>
                <a:gd name="T10" fmla="*/ 192 w 234"/>
                <a:gd name="T11" fmla="*/ 27 h 28"/>
                <a:gd name="T12" fmla="*/ 192 w 234"/>
                <a:gd name="T13" fmla="*/ 20 h 28"/>
                <a:gd name="T14" fmla="*/ 171 w 234"/>
                <a:gd name="T15" fmla="*/ 20 h 28"/>
                <a:gd name="T16" fmla="*/ 171 w 234"/>
                <a:gd name="T17" fmla="*/ 27 h 28"/>
                <a:gd name="T18" fmla="*/ 103 w 234"/>
                <a:gd name="T19" fmla="*/ 27 h 28"/>
                <a:gd name="T20" fmla="*/ 103 w 234"/>
                <a:gd name="T21" fmla="*/ 0 h 28"/>
                <a:gd name="T22" fmla="*/ 82 w 234"/>
                <a:gd name="T23" fmla="*/ 0 h 28"/>
                <a:gd name="T24" fmla="*/ 82 w 234"/>
                <a:gd name="T25" fmla="*/ 27 h 28"/>
                <a:gd name="T26" fmla="*/ 55 w 234"/>
                <a:gd name="T27" fmla="*/ 27 h 28"/>
                <a:gd name="T28" fmla="*/ 55 w 234"/>
                <a:gd name="T29" fmla="*/ 20 h 28"/>
                <a:gd name="T30" fmla="*/ 48 w 234"/>
                <a:gd name="T31" fmla="*/ 20 h 28"/>
                <a:gd name="T32" fmla="*/ 48 w 234"/>
                <a:gd name="T33" fmla="*/ 14 h 28"/>
                <a:gd name="T34" fmla="*/ 41 w 234"/>
                <a:gd name="T35" fmla="*/ 20 h 28"/>
                <a:gd name="T36" fmla="*/ 41 w 234"/>
                <a:gd name="T37" fmla="*/ 27 h 28"/>
                <a:gd name="T38" fmla="*/ 34 w 234"/>
                <a:gd name="T39" fmla="*/ 27 h 28"/>
                <a:gd name="T40" fmla="*/ 34 w 234"/>
                <a:gd name="T41" fmla="*/ 20 h 28"/>
                <a:gd name="T42" fmla="*/ 27 w 234"/>
                <a:gd name="T43" fmla="*/ 20 h 28"/>
                <a:gd name="T44" fmla="*/ 27 w 234"/>
                <a:gd name="T45" fmla="*/ 14 h 28"/>
                <a:gd name="T46" fmla="*/ 21 w 234"/>
                <a:gd name="T47" fmla="*/ 14 h 28"/>
                <a:gd name="T48" fmla="*/ 14 w 234"/>
                <a:gd name="T49" fmla="*/ 14 h 28"/>
                <a:gd name="T50" fmla="*/ 14 w 234"/>
                <a:gd name="T51" fmla="*/ 20 h 28"/>
                <a:gd name="T52" fmla="*/ 14 w 234"/>
                <a:gd name="T53" fmla="*/ 27 h 28"/>
                <a:gd name="T54" fmla="*/ 0 w 234"/>
                <a:gd name="T55" fmla="*/ 27 h 28"/>
                <a:gd name="T56" fmla="*/ 21 w 234"/>
                <a:gd name="T57" fmla="*/ 27 h 28"/>
                <a:gd name="T58" fmla="*/ 27 w 234"/>
                <a:gd name="T59" fmla="*/ 27 h 28"/>
                <a:gd name="T60" fmla="*/ 41 w 234"/>
                <a:gd name="T61" fmla="*/ 27 h 28"/>
                <a:gd name="T62" fmla="*/ 48 w 234"/>
                <a:gd name="T63" fmla="*/ 27 h 28"/>
                <a:gd name="T64" fmla="*/ 55 w 234"/>
                <a:gd name="T65" fmla="*/ 27 h 28"/>
                <a:gd name="T66" fmla="*/ 171 w 234"/>
                <a:gd name="T67" fmla="*/ 27 h 28"/>
                <a:gd name="T68" fmla="*/ 192 w 234"/>
                <a:gd name="T69" fmla="*/ 27 h 28"/>
                <a:gd name="T70" fmla="*/ 233 w 234"/>
                <a:gd name="T71" fmla="*/ 27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8"/>
                <a:gd name="T110" fmla="*/ 234 w 234"/>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8">
                  <a:moveTo>
                    <a:pt x="233" y="27"/>
                  </a:moveTo>
                  <a:lnTo>
                    <a:pt x="226" y="27"/>
                  </a:lnTo>
                  <a:lnTo>
                    <a:pt x="226" y="0"/>
                  </a:lnTo>
                  <a:lnTo>
                    <a:pt x="212" y="0"/>
                  </a:lnTo>
                  <a:lnTo>
                    <a:pt x="212" y="27"/>
                  </a:lnTo>
                  <a:lnTo>
                    <a:pt x="192" y="27"/>
                  </a:lnTo>
                  <a:lnTo>
                    <a:pt x="192" y="20"/>
                  </a:lnTo>
                  <a:lnTo>
                    <a:pt x="171" y="20"/>
                  </a:lnTo>
                  <a:lnTo>
                    <a:pt x="171" y="27"/>
                  </a:lnTo>
                  <a:lnTo>
                    <a:pt x="103" y="27"/>
                  </a:lnTo>
                  <a:lnTo>
                    <a:pt x="103" y="0"/>
                  </a:lnTo>
                  <a:lnTo>
                    <a:pt x="82" y="0"/>
                  </a:lnTo>
                  <a:lnTo>
                    <a:pt x="82" y="27"/>
                  </a:lnTo>
                  <a:lnTo>
                    <a:pt x="55" y="27"/>
                  </a:lnTo>
                  <a:lnTo>
                    <a:pt x="55" y="20"/>
                  </a:lnTo>
                  <a:lnTo>
                    <a:pt x="48" y="20"/>
                  </a:lnTo>
                  <a:lnTo>
                    <a:pt x="48" y="14"/>
                  </a:lnTo>
                  <a:lnTo>
                    <a:pt x="41" y="20"/>
                  </a:lnTo>
                  <a:lnTo>
                    <a:pt x="41" y="27"/>
                  </a:lnTo>
                  <a:lnTo>
                    <a:pt x="34" y="27"/>
                  </a:lnTo>
                  <a:lnTo>
                    <a:pt x="34" y="20"/>
                  </a:lnTo>
                  <a:lnTo>
                    <a:pt x="27" y="20"/>
                  </a:lnTo>
                  <a:lnTo>
                    <a:pt x="27" y="14"/>
                  </a:lnTo>
                  <a:lnTo>
                    <a:pt x="21" y="14"/>
                  </a:lnTo>
                  <a:lnTo>
                    <a:pt x="14" y="14"/>
                  </a:lnTo>
                  <a:lnTo>
                    <a:pt x="14" y="20"/>
                  </a:lnTo>
                  <a:lnTo>
                    <a:pt x="14" y="27"/>
                  </a:lnTo>
                  <a:lnTo>
                    <a:pt x="0" y="27"/>
                  </a:lnTo>
                  <a:lnTo>
                    <a:pt x="21" y="27"/>
                  </a:lnTo>
                  <a:lnTo>
                    <a:pt x="27" y="27"/>
                  </a:lnTo>
                  <a:lnTo>
                    <a:pt x="41" y="27"/>
                  </a:lnTo>
                  <a:lnTo>
                    <a:pt x="48" y="27"/>
                  </a:lnTo>
                  <a:lnTo>
                    <a:pt x="55" y="27"/>
                  </a:lnTo>
                  <a:lnTo>
                    <a:pt x="171" y="27"/>
                  </a:lnTo>
                  <a:lnTo>
                    <a:pt x="192" y="27"/>
                  </a:lnTo>
                  <a:lnTo>
                    <a:pt x="233"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0" name="Freeform 183"/>
            <p:cNvSpPr>
              <a:spLocks/>
            </p:cNvSpPr>
            <p:nvPr/>
          </p:nvSpPr>
          <p:spPr bwMode="auto">
            <a:xfrm>
              <a:off x="2456" y="3311"/>
              <a:ext cx="234" cy="29"/>
            </a:xfrm>
            <a:custGeom>
              <a:avLst/>
              <a:gdLst>
                <a:gd name="T0" fmla="*/ 0 w 234"/>
                <a:gd name="T1" fmla="*/ 28 h 29"/>
                <a:gd name="T2" fmla="*/ 14 w 234"/>
                <a:gd name="T3" fmla="*/ 28 h 29"/>
                <a:gd name="T4" fmla="*/ 14 w 234"/>
                <a:gd name="T5" fmla="*/ 21 h 29"/>
                <a:gd name="T6" fmla="*/ 21 w 234"/>
                <a:gd name="T7" fmla="*/ 21 h 29"/>
                <a:gd name="T8" fmla="*/ 28 w 234"/>
                <a:gd name="T9" fmla="*/ 21 h 29"/>
                <a:gd name="T10" fmla="*/ 28 w 234"/>
                <a:gd name="T11" fmla="*/ 28 h 29"/>
                <a:gd name="T12" fmla="*/ 35 w 234"/>
                <a:gd name="T13" fmla="*/ 28 h 29"/>
                <a:gd name="T14" fmla="*/ 41 w 234"/>
                <a:gd name="T15" fmla="*/ 28 h 29"/>
                <a:gd name="T16" fmla="*/ 41 w 234"/>
                <a:gd name="T17" fmla="*/ 21 h 29"/>
                <a:gd name="T18" fmla="*/ 48 w 234"/>
                <a:gd name="T19" fmla="*/ 21 h 29"/>
                <a:gd name="T20" fmla="*/ 55 w 234"/>
                <a:gd name="T21" fmla="*/ 21 h 29"/>
                <a:gd name="T22" fmla="*/ 55 w 234"/>
                <a:gd name="T23" fmla="*/ 28 h 29"/>
                <a:gd name="T24" fmla="*/ 83 w 234"/>
                <a:gd name="T25" fmla="*/ 28 h 29"/>
                <a:gd name="T26" fmla="*/ 83 w 234"/>
                <a:gd name="T27" fmla="*/ 0 h 29"/>
                <a:gd name="T28" fmla="*/ 103 w 234"/>
                <a:gd name="T29" fmla="*/ 0 h 29"/>
                <a:gd name="T30" fmla="*/ 103 w 234"/>
                <a:gd name="T31" fmla="*/ 28 h 29"/>
                <a:gd name="T32" fmla="*/ 172 w 234"/>
                <a:gd name="T33" fmla="*/ 28 h 29"/>
                <a:gd name="T34" fmla="*/ 192 w 234"/>
                <a:gd name="T35" fmla="*/ 28 h 29"/>
                <a:gd name="T36" fmla="*/ 213 w 234"/>
                <a:gd name="T37" fmla="*/ 28 h 29"/>
                <a:gd name="T38" fmla="*/ 213 w 234"/>
                <a:gd name="T39" fmla="*/ 7 h 29"/>
                <a:gd name="T40" fmla="*/ 226 w 234"/>
                <a:gd name="T41" fmla="*/ 7 h 29"/>
                <a:gd name="T42" fmla="*/ 226 w 234"/>
                <a:gd name="T43" fmla="*/ 28 h 29"/>
                <a:gd name="T44" fmla="*/ 233 w 234"/>
                <a:gd name="T45" fmla="*/ 28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29"/>
                <a:gd name="T71" fmla="*/ 234 w 23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29">
                  <a:moveTo>
                    <a:pt x="0" y="28"/>
                  </a:moveTo>
                  <a:lnTo>
                    <a:pt x="14" y="28"/>
                  </a:lnTo>
                  <a:lnTo>
                    <a:pt x="14" y="21"/>
                  </a:lnTo>
                  <a:lnTo>
                    <a:pt x="21" y="21"/>
                  </a:lnTo>
                  <a:lnTo>
                    <a:pt x="28" y="21"/>
                  </a:lnTo>
                  <a:lnTo>
                    <a:pt x="28" y="28"/>
                  </a:lnTo>
                  <a:lnTo>
                    <a:pt x="35" y="28"/>
                  </a:lnTo>
                  <a:lnTo>
                    <a:pt x="41" y="28"/>
                  </a:lnTo>
                  <a:lnTo>
                    <a:pt x="41" y="21"/>
                  </a:lnTo>
                  <a:lnTo>
                    <a:pt x="48" y="21"/>
                  </a:lnTo>
                  <a:lnTo>
                    <a:pt x="55" y="21"/>
                  </a:lnTo>
                  <a:lnTo>
                    <a:pt x="55" y="28"/>
                  </a:lnTo>
                  <a:lnTo>
                    <a:pt x="83" y="28"/>
                  </a:lnTo>
                  <a:lnTo>
                    <a:pt x="83" y="0"/>
                  </a:lnTo>
                  <a:lnTo>
                    <a:pt x="103" y="0"/>
                  </a:lnTo>
                  <a:lnTo>
                    <a:pt x="103" y="28"/>
                  </a:lnTo>
                  <a:lnTo>
                    <a:pt x="172" y="28"/>
                  </a:lnTo>
                  <a:lnTo>
                    <a:pt x="192" y="28"/>
                  </a:lnTo>
                  <a:lnTo>
                    <a:pt x="213" y="28"/>
                  </a:lnTo>
                  <a:lnTo>
                    <a:pt x="213" y="7"/>
                  </a:lnTo>
                  <a:lnTo>
                    <a:pt x="226" y="7"/>
                  </a:lnTo>
                  <a:lnTo>
                    <a:pt x="226" y="28"/>
                  </a:lnTo>
                  <a:lnTo>
                    <a:pt x="233" y="2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1" name="Freeform 184"/>
            <p:cNvSpPr>
              <a:spLocks/>
            </p:cNvSpPr>
            <p:nvPr/>
          </p:nvSpPr>
          <p:spPr bwMode="auto">
            <a:xfrm>
              <a:off x="2467" y="3329"/>
              <a:ext cx="17" cy="17"/>
            </a:xfrm>
            <a:custGeom>
              <a:avLst/>
              <a:gdLst>
                <a:gd name="T0" fmla="*/ 8 w 17"/>
                <a:gd name="T1" fmla="*/ 0 h 17"/>
                <a:gd name="T2" fmla="*/ 16 w 17"/>
                <a:gd name="T3" fmla="*/ 0 h 17"/>
                <a:gd name="T4" fmla="*/ 16 w 17"/>
                <a:gd name="T5" fmla="*/ 7 h 17"/>
                <a:gd name="T6" fmla="*/ 16 w 17"/>
                <a:gd name="T7" fmla="*/ 16 h 17"/>
                <a:gd name="T8" fmla="*/ 8 w 17"/>
                <a:gd name="T9" fmla="*/ 16 h 17"/>
                <a:gd name="T10" fmla="*/ 0 w 17"/>
                <a:gd name="T11" fmla="*/ 7 h 17"/>
                <a:gd name="T12" fmla="*/ 8 w 17"/>
                <a:gd name="T13" fmla="*/ 7 h 17"/>
                <a:gd name="T14" fmla="*/ 8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0"/>
                  </a:moveTo>
                  <a:lnTo>
                    <a:pt x="16" y="0"/>
                  </a:lnTo>
                  <a:lnTo>
                    <a:pt x="16" y="7"/>
                  </a:lnTo>
                  <a:lnTo>
                    <a:pt x="16" y="16"/>
                  </a:lnTo>
                  <a:lnTo>
                    <a:pt x="8" y="16"/>
                  </a:lnTo>
                  <a:lnTo>
                    <a:pt x="0" y="7"/>
                  </a:lnTo>
                  <a:lnTo>
                    <a:pt x="8" y="7"/>
                  </a:lnTo>
                  <a:lnTo>
                    <a:pt x="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2" name="Freeform 185"/>
            <p:cNvSpPr>
              <a:spLocks/>
            </p:cNvSpPr>
            <p:nvPr/>
          </p:nvSpPr>
          <p:spPr bwMode="auto">
            <a:xfrm>
              <a:off x="2470" y="3332"/>
              <a:ext cx="17" cy="17"/>
            </a:xfrm>
            <a:custGeom>
              <a:avLst/>
              <a:gdLst>
                <a:gd name="T0" fmla="*/ 8 w 17"/>
                <a:gd name="T1" fmla="*/ 0 h 17"/>
                <a:gd name="T2" fmla="*/ 16 w 17"/>
                <a:gd name="T3" fmla="*/ 0 h 17"/>
                <a:gd name="T4" fmla="*/ 16 w 17"/>
                <a:gd name="T5" fmla="*/ 8 h 17"/>
                <a:gd name="T6" fmla="*/ 16 w 17"/>
                <a:gd name="T7" fmla="*/ 16 h 17"/>
                <a:gd name="T8" fmla="*/ 8 w 17"/>
                <a:gd name="T9" fmla="*/ 16 h 17"/>
                <a:gd name="T10" fmla="*/ 0 w 17"/>
                <a:gd name="T11" fmla="*/ 8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16" y="0"/>
                  </a:lnTo>
                  <a:lnTo>
                    <a:pt x="16" y="8"/>
                  </a:lnTo>
                  <a:lnTo>
                    <a:pt x="16" y="16"/>
                  </a:lnTo>
                  <a:lnTo>
                    <a:pt x="8" y="16"/>
                  </a:lnTo>
                  <a:lnTo>
                    <a:pt x="0" y="8"/>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3" name="Line 186"/>
            <p:cNvSpPr>
              <a:spLocks noChangeShapeType="1"/>
            </p:cNvSpPr>
            <p:nvPr/>
          </p:nvSpPr>
          <p:spPr bwMode="auto">
            <a:xfrm flipV="1">
              <a:off x="2484" y="3335"/>
              <a:ext cx="0" cy="1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14" name="Freeform 187"/>
            <p:cNvSpPr>
              <a:spLocks/>
            </p:cNvSpPr>
            <p:nvPr/>
          </p:nvSpPr>
          <p:spPr bwMode="auto">
            <a:xfrm>
              <a:off x="2494" y="3329"/>
              <a:ext cx="17" cy="17"/>
            </a:xfrm>
            <a:custGeom>
              <a:avLst/>
              <a:gdLst>
                <a:gd name="T0" fmla="*/ 8 w 17"/>
                <a:gd name="T1" fmla="*/ 0 h 17"/>
                <a:gd name="T2" fmla="*/ 8 w 17"/>
                <a:gd name="T3" fmla="*/ 7 h 17"/>
                <a:gd name="T4" fmla="*/ 16 w 17"/>
                <a:gd name="T5" fmla="*/ 7 h 17"/>
                <a:gd name="T6" fmla="*/ 16 w 17"/>
                <a:gd name="T7" fmla="*/ 16 h 17"/>
                <a:gd name="T8" fmla="*/ 8 w 17"/>
                <a:gd name="T9" fmla="*/ 16 h 17"/>
                <a:gd name="T10" fmla="*/ 0 w 17"/>
                <a:gd name="T11" fmla="*/ 16 h 17"/>
                <a:gd name="T12" fmla="*/ 0 w 17"/>
                <a:gd name="T13" fmla="*/ 7 h 17"/>
                <a:gd name="T14" fmla="*/ 8 w 17"/>
                <a:gd name="T15" fmla="*/ 7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7"/>
                  </a:lnTo>
                  <a:lnTo>
                    <a:pt x="16" y="7"/>
                  </a:lnTo>
                  <a:lnTo>
                    <a:pt x="16" y="16"/>
                  </a:lnTo>
                  <a:lnTo>
                    <a:pt x="8" y="16"/>
                  </a:lnTo>
                  <a:lnTo>
                    <a:pt x="0" y="16"/>
                  </a:lnTo>
                  <a:lnTo>
                    <a:pt x="0" y="7"/>
                  </a:lnTo>
                  <a:lnTo>
                    <a:pt x="8" y="7"/>
                  </a:lnTo>
                  <a:lnTo>
                    <a:pt x="8" y="0"/>
                  </a:lnTo>
                </a:path>
              </a:pathLst>
            </a:custGeom>
            <a:solidFill>
              <a:srgbClr val="FFE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5" name="Freeform 188"/>
            <p:cNvSpPr>
              <a:spLocks/>
            </p:cNvSpPr>
            <p:nvPr/>
          </p:nvSpPr>
          <p:spPr bwMode="auto">
            <a:xfrm>
              <a:off x="2497" y="3332"/>
              <a:ext cx="17" cy="17"/>
            </a:xfrm>
            <a:custGeom>
              <a:avLst/>
              <a:gdLst>
                <a:gd name="T0" fmla="*/ 8 w 17"/>
                <a:gd name="T1" fmla="*/ 0 h 17"/>
                <a:gd name="T2" fmla="*/ 8 w 17"/>
                <a:gd name="T3" fmla="*/ 8 h 17"/>
                <a:gd name="T4" fmla="*/ 16 w 17"/>
                <a:gd name="T5" fmla="*/ 8 h 17"/>
                <a:gd name="T6" fmla="*/ 16 w 17"/>
                <a:gd name="T7" fmla="*/ 16 h 17"/>
                <a:gd name="T8" fmla="*/ 8 w 17"/>
                <a:gd name="T9" fmla="*/ 16 h 17"/>
                <a:gd name="T10" fmla="*/ 0 w 17"/>
                <a:gd name="T11" fmla="*/ 16 h 17"/>
                <a:gd name="T12" fmla="*/ 0 w 17"/>
                <a:gd name="T13" fmla="*/ 8 h 17"/>
                <a:gd name="T14" fmla="*/ 0 w 17"/>
                <a:gd name="T15" fmla="*/ 0 h 17"/>
                <a:gd name="T16" fmla="*/ 8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0"/>
                  </a:moveTo>
                  <a:lnTo>
                    <a:pt x="8" y="8"/>
                  </a:lnTo>
                  <a:lnTo>
                    <a:pt x="16" y="8"/>
                  </a:lnTo>
                  <a:lnTo>
                    <a:pt x="16" y="16"/>
                  </a:lnTo>
                  <a:lnTo>
                    <a:pt x="8" y="16"/>
                  </a:lnTo>
                  <a:lnTo>
                    <a:pt x="0" y="16"/>
                  </a:lnTo>
                  <a:lnTo>
                    <a:pt x="0" y="8"/>
                  </a:lnTo>
                  <a:lnTo>
                    <a:pt x="0" y="0"/>
                  </a:lnTo>
                  <a:lnTo>
                    <a:pt x="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6" name="Line 189"/>
            <p:cNvSpPr>
              <a:spLocks noChangeShapeType="1"/>
            </p:cNvSpPr>
            <p:nvPr/>
          </p:nvSpPr>
          <p:spPr bwMode="auto">
            <a:xfrm flipH="1">
              <a:off x="2569" y="33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17" name="Freeform 190"/>
            <p:cNvSpPr>
              <a:spLocks/>
            </p:cNvSpPr>
            <p:nvPr/>
          </p:nvSpPr>
          <p:spPr bwMode="auto">
            <a:xfrm>
              <a:off x="2631" y="3335"/>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18" name="Freeform 191"/>
            <p:cNvSpPr>
              <a:spLocks/>
            </p:cNvSpPr>
            <p:nvPr/>
          </p:nvSpPr>
          <p:spPr bwMode="auto">
            <a:xfrm>
              <a:off x="2634" y="333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19" name="Line 192"/>
            <p:cNvSpPr>
              <a:spLocks noChangeShapeType="1"/>
            </p:cNvSpPr>
            <p:nvPr/>
          </p:nvSpPr>
          <p:spPr bwMode="auto">
            <a:xfrm>
              <a:off x="2566"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0" name="Line 193"/>
            <p:cNvSpPr>
              <a:spLocks noChangeShapeType="1"/>
            </p:cNvSpPr>
            <p:nvPr/>
          </p:nvSpPr>
          <p:spPr bwMode="auto">
            <a:xfrm>
              <a:off x="2655" y="3308"/>
              <a:ext cx="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21" name="Freeform 194"/>
            <p:cNvSpPr>
              <a:spLocks/>
            </p:cNvSpPr>
            <p:nvPr/>
          </p:nvSpPr>
          <p:spPr bwMode="auto">
            <a:xfrm>
              <a:off x="2665" y="3315"/>
              <a:ext cx="1" cy="28"/>
            </a:xfrm>
            <a:custGeom>
              <a:avLst/>
              <a:gdLst>
                <a:gd name="T0" fmla="*/ 0 w 1"/>
                <a:gd name="T1" fmla="*/ 0 h 28"/>
                <a:gd name="T2" fmla="*/ 0 w 1"/>
                <a:gd name="T3" fmla="*/ 27 h 28"/>
                <a:gd name="T4" fmla="*/ 0 w 1"/>
                <a:gd name="T5" fmla="*/ 20 h 28"/>
                <a:gd name="T6" fmla="*/ 0 w 1"/>
                <a:gd name="T7" fmla="*/ 0 h 28"/>
                <a:gd name="T8" fmla="*/ 0 60000 65536"/>
                <a:gd name="T9" fmla="*/ 0 60000 65536"/>
                <a:gd name="T10" fmla="*/ 0 60000 65536"/>
                <a:gd name="T11" fmla="*/ 0 60000 65536"/>
                <a:gd name="T12" fmla="*/ 0 w 1"/>
                <a:gd name="T13" fmla="*/ 0 h 28"/>
                <a:gd name="T14" fmla="*/ 1 w 1"/>
                <a:gd name="T15" fmla="*/ 28 h 28"/>
              </a:gdLst>
              <a:ahLst/>
              <a:cxnLst>
                <a:cxn ang="T8">
                  <a:pos x="T0" y="T1"/>
                </a:cxn>
                <a:cxn ang="T9">
                  <a:pos x="T2" y="T3"/>
                </a:cxn>
                <a:cxn ang="T10">
                  <a:pos x="T4" y="T5"/>
                </a:cxn>
                <a:cxn ang="T11">
                  <a:pos x="T6" y="T7"/>
                </a:cxn>
              </a:cxnLst>
              <a:rect l="T12" t="T13" r="T14" b="T15"/>
              <a:pathLst>
                <a:path w="1" h="28">
                  <a:moveTo>
                    <a:pt x="0" y="0"/>
                  </a:moveTo>
                  <a:lnTo>
                    <a:pt x="0" y="27"/>
                  </a:lnTo>
                  <a:lnTo>
                    <a:pt x="0" y="2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2" name="Freeform 195"/>
            <p:cNvSpPr>
              <a:spLocks/>
            </p:cNvSpPr>
            <p:nvPr/>
          </p:nvSpPr>
          <p:spPr bwMode="auto">
            <a:xfrm>
              <a:off x="2672" y="3315"/>
              <a:ext cx="17" cy="28"/>
            </a:xfrm>
            <a:custGeom>
              <a:avLst/>
              <a:gdLst>
                <a:gd name="T0" fmla="*/ 16 w 17"/>
                <a:gd name="T1" fmla="*/ 0 h 28"/>
                <a:gd name="T2" fmla="*/ 16 w 17"/>
                <a:gd name="T3" fmla="*/ 27 h 28"/>
                <a:gd name="T4" fmla="*/ 0 w 17"/>
                <a:gd name="T5" fmla="*/ 20 h 28"/>
                <a:gd name="T6" fmla="*/ 16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6" y="0"/>
                  </a:moveTo>
                  <a:lnTo>
                    <a:pt x="16" y="27"/>
                  </a:lnTo>
                  <a:lnTo>
                    <a:pt x="0" y="20"/>
                  </a:lnTo>
                  <a:lnTo>
                    <a:pt x="1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3" name="Freeform 196"/>
            <p:cNvSpPr>
              <a:spLocks/>
            </p:cNvSpPr>
            <p:nvPr/>
          </p:nvSpPr>
          <p:spPr bwMode="auto">
            <a:xfrm>
              <a:off x="2665" y="3329"/>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4" name="Freeform 197"/>
            <p:cNvSpPr>
              <a:spLocks/>
            </p:cNvSpPr>
            <p:nvPr/>
          </p:nvSpPr>
          <p:spPr bwMode="auto">
            <a:xfrm>
              <a:off x="2669" y="3332"/>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16" y="0"/>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25" name="Freeform 198"/>
            <p:cNvSpPr>
              <a:spLocks/>
            </p:cNvSpPr>
            <p:nvPr/>
          </p:nvSpPr>
          <p:spPr bwMode="auto">
            <a:xfrm>
              <a:off x="2665" y="332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6" name="Line 199"/>
            <p:cNvSpPr>
              <a:spLocks noChangeShapeType="1"/>
            </p:cNvSpPr>
            <p:nvPr/>
          </p:nvSpPr>
          <p:spPr bwMode="auto">
            <a:xfrm>
              <a:off x="2665" y="33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7" name="Freeform 200"/>
            <p:cNvSpPr>
              <a:spLocks/>
            </p:cNvSpPr>
            <p:nvPr/>
          </p:nvSpPr>
          <p:spPr bwMode="auto">
            <a:xfrm>
              <a:off x="2350" y="3322"/>
              <a:ext cx="36" cy="21"/>
            </a:xfrm>
            <a:custGeom>
              <a:avLst/>
              <a:gdLst>
                <a:gd name="T0" fmla="*/ 14 w 36"/>
                <a:gd name="T1" fmla="*/ 0 h 21"/>
                <a:gd name="T2" fmla="*/ 21 w 36"/>
                <a:gd name="T3" fmla="*/ 0 h 21"/>
                <a:gd name="T4" fmla="*/ 28 w 36"/>
                <a:gd name="T5" fmla="*/ 0 h 21"/>
                <a:gd name="T6" fmla="*/ 35 w 36"/>
                <a:gd name="T7" fmla="*/ 0 h 21"/>
                <a:gd name="T8" fmla="*/ 35 w 36"/>
                <a:gd name="T9" fmla="*/ 7 h 21"/>
                <a:gd name="T10" fmla="*/ 35 w 36"/>
                <a:gd name="T11" fmla="*/ 13 h 21"/>
                <a:gd name="T12" fmla="*/ 28 w 36"/>
                <a:gd name="T13" fmla="*/ 20 h 21"/>
                <a:gd name="T14" fmla="*/ 21 w 36"/>
                <a:gd name="T15" fmla="*/ 20 h 21"/>
                <a:gd name="T16" fmla="*/ 14 w 36"/>
                <a:gd name="T17" fmla="*/ 20 h 21"/>
                <a:gd name="T18" fmla="*/ 7 w 36"/>
                <a:gd name="T19" fmla="*/ 20 h 21"/>
                <a:gd name="T20" fmla="*/ 0 w 36"/>
                <a:gd name="T21" fmla="*/ 20 h 21"/>
                <a:gd name="T22" fmla="*/ 0 w 36"/>
                <a:gd name="T23" fmla="*/ 13 h 21"/>
                <a:gd name="T24" fmla="*/ 0 w 36"/>
                <a:gd name="T25" fmla="*/ 7 h 21"/>
                <a:gd name="T26" fmla="*/ 0 w 36"/>
                <a:gd name="T27" fmla="*/ 0 h 21"/>
                <a:gd name="T28" fmla="*/ 7 w 36"/>
                <a:gd name="T29" fmla="*/ 0 h 21"/>
                <a:gd name="T30" fmla="*/ 14 w 3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1"/>
                <a:gd name="T50" fmla="*/ 36 w 3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1">
                  <a:moveTo>
                    <a:pt x="14" y="0"/>
                  </a:moveTo>
                  <a:lnTo>
                    <a:pt x="21" y="0"/>
                  </a:lnTo>
                  <a:lnTo>
                    <a:pt x="28" y="0"/>
                  </a:lnTo>
                  <a:lnTo>
                    <a:pt x="35" y="0"/>
                  </a:lnTo>
                  <a:lnTo>
                    <a:pt x="35" y="7"/>
                  </a:lnTo>
                  <a:lnTo>
                    <a:pt x="35" y="13"/>
                  </a:lnTo>
                  <a:lnTo>
                    <a:pt x="28" y="20"/>
                  </a:lnTo>
                  <a:lnTo>
                    <a:pt x="21" y="20"/>
                  </a:lnTo>
                  <a:lnTo>
                    <a:pt x="14" y="20"/>
                  </a:lnTo>
                  <a:lnTo>
                    <a:pt x="7" y="20"/>
                  </a:lnTo>
                  <a:lnTo>
                    <a:pt x="0" y="20"/>
                  </a:lnTo>
                  <a:lnTo>
                    <a:pt x="0" y="13"/>
                  </a:lnTo>
                  <a:lnTo>
                    <a:pt x="0" y="7"/>
                  </a:lnTo>
                  <a:lnTo>
                    <a:pt x="0" y="0"/>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28" name="Line 201"/>
            <p:cNvSpPr>
              <a:spLocks noChangeShapeType="1"/>
            </p:cNvSpPr>
            <p:nvPr/>
          </p:nvSpPr>
          <p:spPr bwMode="auto">
            <a:xfrm flipH="1">
              <a:off x="2364" y="33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29" name="Freeform 202"/>
            <p:cNvSpPr>
              <a:spLocks/>
            </p:cNvSpPr>
            <p:nvPr/>
          </p:nvSpPr>
          <p:spPr bwMode="auto">
            <a:xfrm>
              <a:off x="2371" y="3322"/>
              <a:ext cx="17" cy="17"/>
            </a:xfrm>
            <a:custGeom>
              <a:avLst/>
              <a:gdLst>
                <a:gd name="T0" fmla="*/ 16 w 17"/>
                <a:gd name="T1" fmla="*/ 16 h 17"/>
                <a:gd name="T2" fmla="*/ 16 w 17"/>
                <a:gd name="T3" fmla="*/ 0 h 17"/>
                <a:gd name="T4" fmla="*/ 8 w 17"/>
                <a:gd name="T5" fmla="*/ 0 h 17"/>
                <a:gd name="T6" fmla="*/ 0 w 17"/>
                <a:gd name="T7" fmla="*/ 0 h 17"/>
                <a:gd name="T8" fmla="*/ 8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8"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0" name="Freeform 203"/>
            <p:cNvSpPr>
              <a:spLocks/>
            </p:cNvSpPr>
            <p:nvPr/>
          </p:nvSpPr>
          <p:spPr bwMode="auto">
            <a:xfrm>
              <a:off x="2371" y="3329"/>
              <a:ext cx="17" cy="17"/>
            </a:xfrm>
            <a:custGeom>
              <a:avLst/>
              <a:gdLst>
                <a:gd name="T0" fmla="*/ 0 w 17"/>
                <a:gd name="T1" fmla="*/ 16 h 17"/>
                <a:gd name="T2" fmla="*/ 8 w 17"/>
                <a:gd name="T3" fmla="*/ 16 h 17"/>
                <a:gd name="T4" fmla="*/ 16 w 17"/>
                <a:gd name="T5" fmla="*/ 16 h 17"/>
                <a:gd name="T6" fmla="*/ 16 w 17"/>
                <a:gd name="T7" fmla="*/ 7 h 17"/>
                <a:gd name="T8" fmla="*/ 16 w 17"/>
                <a:gd name="T9" fmla="*/ 0 h 17"/>
                <a:gd name="T10" fmla="*/ 16 w 17"/>
                <a:gd name="T11" fmla="*/ 7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8" y="16"/>
                  </a:lnTo>
                  <a:lnTo>
                    <a:pt x="16" y="16"/>
                  </a:lnTo>
                  <a:lnTo>
                    <a:pt x="16" y="7"/>
                  </a:lnTo>
                  <a:lnTo>
                    <a:pt x="16" y="0"/>
                  </a:lnTo>
                  <a:lnTo>
                    <a:pt x="16" y="7"/>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1" name="Line 204"/>
            <p:cNvSpPr>
              <a:spLocks noChangeShapeType="1"/>
            </p:cNvSpPr>
            <p:nvPr/>
          </p:nvSpPr>
          <p:spPr bwMode="auto">
            <a:xfrm>
              <a:off x="2364" y="33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32" name="Freeform 205"/>
            <p:cNvSpPr>
              <a:spLocks/>
            </p:cNvSpPr>
            <p:nvPr/>
          </p:nvSpPr>
          <p:spPr bwMode="auto">
            <a:xfrm>
              <a:off x="2350" y="3329"/>
              <a:ext cx="17" cy="17"/>
            </a:xfrm>
            <a:custGeom>
              <a:avLst/>
              <a:gdLst>
                <a:gd name="T0" fmla="*/ 0 w 17"/>
                <a:gd name="T1" fmla="*/ 0 h 17"/>
                <a:gd name="T2" fmla="*/ 0 w 17"/>
                <a:gd name="T3" fmla="*/ 7 h 17"/>
                <a:gd name="T4" fmla="*/ 0 w 17"/>
                <a:gd name="T5" fmla="*/ 16 h 17"/>
                <a:gd name="T6" fmla="*/ 8 w 17"/>
                <a:gd name="T7" fmla="*/ 16 h 17"/>
                <a:gd name="T8" fmla="*/ 16 w 17"/>
                <a:gd name="T9" fmla="*/ 16 h 17"/>
                <a:gd name="T10" fmla="*/ 8 w 17"/>
                <a:gd name="T11" fmla="*/ 16 h 17"/>
                <a:gd name="T12" fmla="*/ 0 w 17"/>
                <a:gd name="T13" fmla="*/ 16 h 17"/>
                <a:gd name="T14" fmla="*/ 0 w 17"/>
                <a:gd name="T15" fmla="*/ 7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7"/>
                  </a:lnTo>
                  <a:lnTo>
                    <a:pt x="0" y="16"/>
                  </a:lnTo>
                  <a:lnTo>
                    <a:pt x="8" y="16"/>
                  </a:lnTo>
                  <a:lnTo>
                    <a:pt x="16" y="16"/>
                  </a:lnTo>
                  <a:lnTo>
                    <a:pt x="8" y="16"/>
                  </a:lnTo>
                  <a:lnTo>
                    <a:pt x="0" y="16"/>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3" name="Freeform 206"/>
            <p:cNvSpPr>
              <a:spLocks/>
            </p:cNvSpPr>
            <p:nvPr/>
          </p:nvSpPr>
          <p:spPr bwMode="auto">
            <a:xfrm>
              <a:off x="2350" y="3322"/>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4" name="Freeform 207"/>
            <p:cNvSpPr>
              <a:spLocks/>
            </p:cNvSpPr>
            <p:nvPr/>
          </p:nvSpPr>
          <p:spPr bwMode="auto">
            <a:xfrm>
              <a:off x="2535" y="3315"/>
              <a:ext cx="22" cy="28"/>
            </a:xfrm>
            <a:custGeom>
              <a:avLst/>
              <a:gdLst>
                <a:gd name="T0" fmla="*/ 21 w 22"/>
                <a:gd name="T1" fmla="*/ 27 h 28"/>
                <a:gd name="T2" fmla="*/ 0 w 22"/>
                <a:gd name="T3" fmla="*/ 27 h 28"/>
                <a:gd name="T4" fmla="*/ 0 w 22"/>
                <a:gd name="T5" fmla="*/ 0 h 28"/>
                <a:gd name="T6" fmla="*/ 21 w 22"/>
                <a:gd name="T7" fmla="*/ 0 h 28"/>
                <a:gd name="T8" fmla="*/ 21 w 22"/>
                <a:gd name="T9" fmla="*/ 27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21" y="27"/>
                  </a:moveTo>
                  <a:lnTo>
                    <a:pt x="0" y="27"/>
                  </a:lnTo>
                  <a:lnTo>
                    <a:pt x="0" y="0"/>
                  </a:lnTo>
                  <a:lnTo>
                    <a:pt x="21" y="0"/>
                  </a:lnTo>
                  <a:lnTo>
                    <a:pt x="21" y="27"/>
                  </a:lnTo>
                </a:path>
              </a:pathLst>
            </a:custGeom>
            <a:solidFill>
              <a:srgbClr val="8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5" name="Freeform 208"/>
            <p:cNvSpPr>
              <a:spLocks/>
            </p:cNvSpPr>
            <p:nvPr/>
          </p:nvSpPr>
          <p:spPr bwMode="auto">
            <a:xfrm>
              <a:off x="2539" y="3318"/>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36" name="Freeform 209"/>
            <p:cNvSpPr>
              <a:spLocks/>
            </p:cNvSpPr>
            <p:nvPr/>
          </p:nvSpPr>
          <p:spPr bwMode="auto">
            <a:xfrm>
              <a:off x="2535" y="3315"/>
              <a:ext cx="22" cy="21"/>
            </a:xfrm>
            <a:custGeom>
              <a:avLst/>
              <a:gdLst>
                <a:gd name="T0" fmla="*/ 21 w 22"/>
                <a:gd name="T1" fmla="*/ 20 h 21"/>
                <a:gd name="T2" fmla="*/ 0 w 22"/>
                <a:gd name="T3" fmla="*/ 20 h 21"/>
                <a:gd name="T4" fmla="*/ 0 w 22"/>
                <a:gd name="T5" fmla="*/ 0 h 21"/>
                <a:gd name="T6" fmla="*/ 21 w 22"/>
                <a:gd name="T7" fmla="*/ 0 h 21"/>
                <a:gd name="T8" fmla="*/ 21 w 22"/>
                <a:gd name="T9" fmla="*/ 2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1" y="20"/>
                  </a:moveTo>
                  <a:lnTo>
                    <a:pt x="0" y="20"/>
                  </a:lnTo>
                  <a:lnTo>
                    <a:pt x="0" y="0"/>
                  </a:lnTo>
                  <a:lnTo>
                    <a:pt x="21" y="0"/>
                  </a:lnTo>
                  <a:lnTo>
                    <a:pt x="21" y="2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7" name="Freeform 210"/>
            <p:cNvSpPr>
              <a:spLocks/>
            </p:cNvSpPr>
            <p:nvPr/>
          </p:nvSpPr>
          <p:spPr bwMode="auto">
            <a:xfrm>
              <a:off x="2296" y="3397"/>
              <a:ext cx="418" cy="90"/>
            </a:xfrm>
            <a:custGeom>
              <a:avLst/>
              <a:gdLst>
                <a:gd name="T0" fmla="*/ 6 w 418"/>
                <a:gd name="T1" fmla="*/ 0 h 90"/>
                <a:gd name="T2" fmla="*/ 410 w 418"/>
                <a:gd name="T3" fmla="*/ 0 h 90"/>
                <a:gd name="T4" fmla="*/ 417 w 418"/>
                <a:gd name="T5" fmla="*/ 0 h 90"/>
                <a:gd name="T6" fmla="*/ 417 w 418"/>
                <a:gd name="T7" fmla="*/ 82 h 90"/>
                <a:gd name="T8" fmla="*/ 417 w 418"/>
                <a:gd name="T9" fmla="*/ 89 h 90"/>
                <a:gd name="T10" fmla="*/ 410 w 418"/>
                <a:gd name="T11" fmla="*/ 89 h 90"/>
                <a:gd name="T12" fmla="*/ 6 w 418"/>
                <a:gd name="T13" fmla="*/ 89 h 90"/>
                <a:gd name="T14" fmla="*/ 0 w 418"/>
                <a:gd name="T15" fmla="*/ 82 h 90"/>
                <a:gd name="T16" fmla="*/ 0 w 418"/>
                <a:gd name="T17" fmla="*/ 0 h 90"/>
                <a:gd name="T18" fmla="*/ 6 w 41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90"/>
                <a:gd name="T32" fmla="*/ 418 w 41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90">
                  <a:moveTo>
                    <a:pt x="6" y="0"/>
                  </a:moveTo>
                  <a:lnTo>
                    <a:pt x="410" y="0"/>
                  </a:lnTo>
                  <a:lnTo>
                    <a:pt x="417" y="0"/>
                  </a:lnTo>
                  <a:lnTo>
                    <a:pt x="417" y="82"/>
                  </a:lnTo>
                  <a:lnTo>
                    <a:pt x="417" y="89"/>
                  </a:lnTo>
                  <a:lnTo>
                    <a:pt x="410" y="89"/>
                  </a:lnTo>
                  <a:lnTo>
                    <a:pt x="6" y="89"/>
                  </a:lnTo>
                  <a:lnTo>
                    <a:pt x="0" y="82"/>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8" name="Freeform 211"/>
            <p:cNvSpPr>
              <a:spLocks/>
            </p:cNvSpPr>
            <p:nvPr/>
          </p:nvSpPr>
          <p:spPr bwMode="auto">
            <a:xfrm>
              <a:off x="2302" y="3390"/>
              <a:ext cx="405" cy="17"/>
            </a:xfrm>
            <a:custGeom>
              <a:avLst/>
              <a:gdLst>
                <a:gd name="T0" fmla="*/ 404 w 405"/>
                <a:gd name="T1" fmla="*/ 0 h 17"/>
                <a:gd name="T2" fmla="*/ 0 w 405"/>
                <a:gd name="T3" fmla="*/ 0 h 17"/>
                <a:gd name="T4" fmla="*/ 0 w 405"/>
                <a:gd name="T5" fmla="*/ 16 h 17"/>
                <a:gd name="T6" fmla="*/ 404 w 405"/>
                <a:gd name="T7" fmla="*/ 16 h 17"/>
                <a:gd name="T8" fmla="*/ 404 w 405"/>
                <a:gd name="T9" fmla="*/ 0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404" y="0"/>
                  </a:moveTo>
                  <a:lnTo>
                    <a:pt x="0" y="0"/>
                  </a:lnTo>
                  <a:lnTo>
                    <a:pt x="0" y="16"/>
                  </a:lnTo>
                  <a:lnTo>
                    <a:pt x="404" y="16"/>
                  </a:lnTo>
                  <a:lnTo>
                    <a:pt x="40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39" name="Freeform 212"/>
            <p:cNvSpPr>
              <a:spLocks/>
            </p:cNvSpPr>
            <p:nvPr/>
          </p:nvSpPr>
          <p:spPr bwMode="auto">
            <a:xfrm>
              <a:off x="2706" y="339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0" name="Line 213"/>
            <p:cNvSpPr>
              <a:spLocks noChangeShapeType="1"/>
            </p:cNvSpPr>
            <p:nvPr/>
          </p:nvSpPr>
          <p:spPr bwMode="auto">
            <a:xfrm flipV="1">
              <a:off x="2713"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1" name="Freeform 214"/>
            <p:cNvSpPr>
              <a:spLocks/>
            </p:cNvSpPr>
            <p:nvPr/>
          </p:nvSpPr>
          <p:spPr bwMode="auto">
            <a:xfrm>
              <a:off x="2706" y="347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2" name="Freeform 215"/>
            <p:cNvSpPr>
              <a:spLocks/>
            </p:cNvSpPr>
            <p:nvPr/>
          </p:nvSpPr>
          <p:spPr bwMode="auto">
            <a:xfrm>
              <a:off x="2302" y="3479"/>
              <a:ext cx="405" cy="17"/>
            </a:xfrm>
            <a:custGeom>
              <a:avLst/>
              <a:gdLst>
                <a:gd name="T0" fmla="*/ 0 w 405"/>
                <a:gd name="T1" fmla="*/ 16 h 17"/>
                <a:gd name="T2" fmla="*/ 404 w 405"/>
                <a:gd name="T3" fmla="*/ 16 h 17"/>
                <a:gd name="T4" fmla="*/ 404 w 405"/>
                <a:gd name="T5" fmla="*/ 0 h 17"/>
                <a:gd name="T6" fmla="*/ 0 w 405"/>
                <a:gd name="T7" fmla="*/ 0 h 17"/>
                <a:gd name="T8" fmla="*/ 0 w 405"/>
                <a:gd name="T9" fmla="*/ 16 h 17"/>
                <a:gd name="T10" fmla="*/ 0 60000 65536"/>
                <a:gd name="T11" fmla="*/ 0 60000 65536"/>
                <a:gd name="T12" fmla="*/ 0 60000 65536"/>
                <a:gd name="T13" fmla="*/ 0 60000 65536"/>
                <a:gd name="T14" fmla="*/ 0 60000 65536"/>
                <a:gd name="T15" fmla="*/ 0 w 405"/>
                <a:gd name="T16" fmla="*/ 0 h 17"/>
                <a:gd name="T17" fmla="*/ 405 w 405"/>
                <a:gd name="T18" fmla="*/ 17 h 17"/>
              </a:gdLst>
              <a:ahLst/>
              <a:cxnLst>
                <a:cxn ang="T10">
                  <a:pos x="T0" y="T1"/>
                </a:cxn>
                <a:cxn ang="T11">
                  <a:pos x="T2" y="T3"/>
                </a:cxn>
                <a:cxn ang="T12">
                  <a:pos x="T4" y="T5"/>
                </a:cxn>
                <a:cxn ang="T13">
                  <a:pos x="T6" y="T7"/>
                </a:cxn>
                <a:cxn ang="T14">
                  <a:pos x="T8" y="T9"/>
                </a:cxn>
              </a:cxnLst>
              <a:rect l="T15" t="T16" r="T17" b="T18"/>
              <a:pathLst>
                <a:path w="405" h="17">
                  <a:moveTo>
                    <a:pt x="0" y="16"/>
                  </a:moveTo>
                  <a:lnTo>
                    <a:pt x="404" y="16"/>
                  </a:lnTo>
                  <a:lnTo>
                    <a:pt x="404"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3" name="Freeform 216"/>
            <p:cNvSpPr>
              <a:spLocks/>
            </p:cNvSpPr>
            <p:nvPr/>
          </p:nvSpPr>
          <p:spPr bwMode="auto">
            <a:xfrm>
              <a:off x="2296" y="3479"/>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4" name="Line 217"/>
            <p:cNvSpPr>
              <a:spLocks noChangeShapeType="1"/>
            </p:cNvSpPr>
            <p:nvPr/>
          </p:nvSpPr>
          <p:spPr bwMode="auto">
            <a:xfrm>
              <a:off x="2296" y="3397"/>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45" name="Freeform 218"/>
            <p:cNvSpPr>
              <a:spLocks/>
            </p:cNvSpPr>
            <p:nvPr/>
          </p:nvSpPr>
          <p:spPr bwMode="auto">
            <a:xfrm>
              <a:off x="2296" y="3390"/>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6" name="Freeform 219"/>
            <p:cNvSpPr>
              <a:spLocks/>
            </p:cNvSpPr>
            <p:nvPr/>
          </p:nvSpPr>
          <p:spPr bwMode="auto">
            <a:xfrm>
              <a:off x="2316" y="3411"/>
              <a:ext cx="378" cy="48"/>
            </a:xfrm>
            <a:custGeom>
              <a:avLst/>
              <a:gdLst>
                <a:gd name="T0" fmla="*/ 0 w 378"/>
                <a:gd name="T1" fmla="*/ 0 h 48"/>
                <a:gd name="T2" fmla="*/ 0 w 378"/>
                <a:gd name="T3" fmla="*/ 47 h 48"/>
                <a:gd name="T4" fmla="*/ 377 w 378"/>
                <a:gd name="T5" fmla="*/ 47 h 48"/>
                <a:gd name="T6" fmla="*/ 377 w 378"/>
                <a:gd name="T7" fmla="*/ 0 h 48"/>
                <a:gd name="T8" fmla="*/ 377 w 378"/>
                <a:gd name="T9" fmla="*/ 13 h 48"/>
                <a:gd name="T10" fmla="*/ 377 w 378"/>
                <a:gd name="T11" fmla="*/ 27 h 48"/>
                <a:gd name="T12" fmla="*/ 377 w 378"/>
                <a:gd name="T13" fmla="*/ 41 h 48"/>
                <a:gd name="T14" fmla="*/ 377 w 378"/>
                <a:gd name="T15" fmla="*/ 47 h 48"/>
                <a:gd name="T16" fmla="*/ 0 w 378"/>
                <a:gd name="T17" fmla="*/ 47 h 48"/>
                <a:gd name="T18" fmla="*/ 0 w 378"/>
                <a:gd name="T19" fmla="*/ 41 h 48"/>
                <a:gd name="T20" fmla="*/ 0 w 378"/>
                <a:gd name="T21" fmla="*/ 34 h 48"/>
                <a:gd name="T22" fmla="*/ 0 w 378"/>
                <a:gd name="T23" fmla="*/ 27 h 48"/>
                <a:gd name="T24" fmla="*/ 0 w 378"/>
                <a:gd name="T25" fmla="*/ 20 h 48"/>
                <a:gd name="T26" fmla="*/ 0 w 378"/>
                <a:gd name="T27" fmla="*/ 13 h 48"/>
                <a:gd name="T28" fmla="*/ 0 w 378"/>
                <a:gd name="T29" fmla="*/ 6 h 48"/>
                <a:gd name="T30" fmla="*/ 0 w 378"/>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8"/>
                <a:gd name="T50" fmla="*/ 378 w 37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8">
                  <a:moveTo>
                    <a:pt x="0" y="0"/>
                  </a:moveTo>
                  <a:lnTo>
                    <a:pt x="0" y="47"/>
                  </a:lnTo>
                  <a:lnTo>
                    <a:pt x="377" y="47"/>
                  </a:lnTo>
                  <a:lnTo>
                    <a:pt x="377" y="0"/>
                  </a:lnTo>
                  <a:lnTo>
                    <a:pt x="377" y="13"/>
                  </a:lnTo>
                  <a:lnTo>
                    <a:pt x="377" y="27"/>
                  </a:lnTo>
                  <a:lnTo>
                    <a:pt x="377" y="41"/>
                  </a:lnTo>
                  <a:lnTo>
                    <a:pt x="377" y="47"/>
                  </a:lnTo>
                  <a:lnTo>
                    <a:pt x="0" y="47"/>
                  </a:lnTo>
                  <a:lnTo>
                    <a:pt x="0" y="41"/>
                  </a:lnTo>
                  <a:lnTo>
                    <a:pt x="0" y="34"/>
                  </a:lnTo>
                  <a:lnTo>
                    <a:pt x="0" y="27"/>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7" name="Freeform 220"/>
            <p:cNvSpPr>
              <a:spLocks/>
            </p:cNvSpPr>
            <p:nvPr/>
          </p:nvSpPr>
          <p:spPr bwMode="auto">
            <a:xfrm>
              <a:off x="2320" y="3414"/>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0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7 h 49"/>
                <a:gd name="T24" fmla="*/ 0 w 377"/>
                <a:gd name="T25" fmla="*/ 20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0"/>
                  </a:lnTo>
                  <a:lnTo>
                    <a:pt x="376" y="34"/>
                  </a:lnTo>
                  <a:lnTo>
                    <a:pt x="376" y="48"/>
                  </a:lnTo>
                  <a:lnTo>
                    <a:pt x="0" y="48"/>
                  </a:lnTo>
                  <a:lnTo>
                    <a:pt x="0" y="41"/>
                  </a:lnTo>
                  <a:lnTo>
                    <a:pt x="0" y="34"/>
                  </a:lnTo>
                  <a:lnTo>
                    <a:pt x="0" y="27"/>
                  </a:lnTo>
                  <a:lnTo>
                    <a:pt x="0" y="20"/>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48" name="Freeform 221"/>
            <p:cNvSpPr>
              <a:spLocks/>
            </p:cNvSpPr>
            <p:nvPr/>
          </p:nvSpPr>
          <p:spPr bwMode="auto">
            <a:xfrm>
              <a:off x="2296" y="3472"/>
              <a:ext cx="418" cy="17"/>
            </a:xfrm>
            <a:custGeom>
              <a:avLst/>
              <a:gdLst>
                <a:gd name="T0" fmla="*/ 0 w 418"/>
                <a:gd name="T1" fmla="*/ 0 h 17"/>
                <a:gd name="T2" fmla="*/ 6 w 418"/>
                <a:gd name="T3" fmla="*/ 0 h 17"/>
                <a:gd name="T4" fmla="*/ 410 w 418"/>
                <a:gd name="T5" fmla="*/ 0 h 17"/>
                <a:gd name="T6" fmla="*/ 417 w 418"/>
                <a:gd name="T7" fmla="*/ 0 h 17"/>
                <a:gd name="T8" fmla="*/ 417 w 418"/>
                <a:gd name="T9" fmla="*/ 8 h 17"/>
                <a:gd name="T10" fmla="*/ 417 w 418"/>
                <a:gd name="T11" fmla="*/ 16 h 17"/>
                <a:gd name="T12" fmla="*/ 410 w 418"/>
                <a:gd name="T13" fmla="*/ 16 h 17"/>
                <a:gd name="T14" fmla="*/ 6 w 418"/>
                <a:gd name="T15" fmla="*/ 16 h 17"/>
                <a:gd name="T16" fmla="*/ 0 w 418"/>
                <a:gd name="T17" fmla="*/ 8 h 17"/>
                <a:gd name="T18" fmla="*/ 0 w 41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8"/>
                <a:gd name="T31" fmla="*/ 0 h 17"/>
                <a:gd name="T32" fmla="*/ 418 w 41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8" h="17">
                  <a:moveTo>
                    <a:pt x="0" y="0"/>
                  </a:moveTo>
                  <a:lnTo>
                    <a:pt x="6" y="0"/>
                  </a:lnTo>
                  <a:lnTo>
                    <a:pt x="410" y="0"/>
                  </a:lnTo>
                  <a:lnTo>
                    <a:pt x="417" y="0"/>
                  </a:lnTo>
                  <a:lnTo>
                    <a:pt x="417" y="8"/>
                  </a:lnTo>
                  <a:lnTo>
                    <a:pt x="417" y="16"/>
                  </a:lnTo>
                  <a:lnTo>
                    <a:pt x="410" y="16"/>
                  </a:lnTo>
                  <a:lnTo>
                    <a:pt x="6" y="16"/>
                  </a:lnTo>
                  <a:lnTo>
                    <a:pt x="0" y="8"/>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49" name="Freeform 222"/>
            <p:cNvSpPr>
              <a:spLocks/>
            </p:cNvSpPr>
            <p:nvPr/>
          </p:nvSpPr>
          <p:spPr bwMode="auto">
            <a:xfrm>
              <a:off x="2299" y="3476"/>
              <a:ext cx="418" cy="17"/>
            </a:xfrm>
            <a:custGeom>
              <a:avLst/>
              <a:gdLst>
                <a:gd name="T0" fmla="*/ 0 w 418"/>
                <a:gd name="T1" fmla="*/ 0 h 17"/>
                <a:gd name="T2" fmla="*/ 7 w 418"/>
                <a:gd name="T3" fmla="*/ 0 h 17"/>
                <a:gd name="T4" fmla="*/ 411 w 418"/>
                <a:gd name="T5" fmla="*/ 0 h 17"/>
                <a:gd name="T6" fmla="*/ 417 w 418"/>
                <a:gd name="T7" fmla="*/ 0 h 17"/>
                <a:gd name="T8" fmla="*/ 417 w 418"/>
                <a:gd name="T9" fmla="*/ 16 h 17"/>
                <a:gd name="T10" fmla="*/ 411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1" y="0"/>
                  </a:lnTo>
                  <a:lnTo>
                    <a:pt x="417" y="0"/>
                  </a:lnTo>
                  <a:lnTo>
                    <a:pt x="417"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0" name="Freeform 223"/>
            <p:cNvSpPr>
              <a:spLocks/>
            </p:cNvSpPr>
            <p:nvPr/>
          </p:nvSpPr>
          <p:spPr bwMode="auto">
            <a:xfrm>
              <a:off x="2299" y="3476"/>
              <a:ext cx="418" cy="17"/>
            </a:xfrm>
            <a:custGeom>
              <a:avLst/>
              <a:gdLst>
                <a:gd name="T0" fmla="*/ 0 w 418"/>
                <a:gd name="T1" fmla="*/ 16 h 17"/>
                <a:gd name="T2" fmla="*/ 7 w 418"/>
                <a:gd name="T3" fmla="*/ 0 h 17"/>
                <a:gd name="T4" fmla="*/ 411 w 418"/>
                <a:gd name="T5" fmla="*/ 0 h 17"/>
                <a:gd name="T6" fmla="*/ 417 w 418"/>
                <a:gd name="T7" fmla="*/ 16 h 17"/>
                <a:gd name="T8" fmla="*/ 0 60000 65536"/>
                <a:gd name="T9" fmla="*/ 0 60000 65536"/>
                <a:gd name="T10" fmla="*/ 0 60000 65536"/>
                <a:gd name="T11" fmla="*/ 0 60000 65536"/>
                <a:gd name="T12" fmla="*/ 0 w 418"/>
                <a:gd name="T13" fmla="*/ 0 h 17"/>
                <a:gd name="T14" fmla="*/ 418 w 418"/>
                <a:gd name="T15" fmla="*/ 17 h 17"/>
              </a:gdLst>
              <a:ahLst/>
              <a:cxnLst>
                <a:cxn ang="T8">
                  <a:pos x="T0" y="T1"/>
                </a:cxn>
                <a:cxn ang="T9">
                  <a:pos x="T2" y="T3"/>
                </a:cxn>
                <a:cxn ang="T10">
                  <a:pos x="T4" y="T5"/>
                </a:cxn>
                <a:cxn ang="T11">
                  <a:pos x="T6" y="T7"/>
                </a:cxn>
              </a:cxnLst>
              <a:rect l="T12" t="T13" r="T14" b="T15"/>
              <a:pathLst>
                <a:path w="418" h="17">
                  <a:moveTo>
                    <a:pt x="0" y="16"/>
                  </a:moveTo>
                  <a:lnTo>
                    <a:pt x="7" y="0"/>
                  </a:lnTo>
                  <a:lnTo>
                    <a:pt x="411" y="0"/>
                  </a:lnTo>
                  <a:lnTo>
                    <a:pt x="417"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51" name="Freeform 224"/>
            <p:cNvSpPr>
              <a:spLocks/>
            </p:cNvSpPr>
            <p:nvPr/>
          </p:nvSpPr>
          <p:spPr bwMode="auto">
            <a:xfrm>
              <a:off x="2617" y="3404"/>
              <a:ext cx="70" cy="17"/>
            </a:xfrm>
            <a:custGeom>
              <a:avLst/>
              <a:gdLst>
                <a:gd name="T0" fmla="*/ 7 w 70"/>
                <a:gd name="T1" fmla="*/ 0 h 17"/>
                <a:gd name="T2" fmla="*/ 62 w 70"/>
                <a:gd name="T3" fmla="*/ 0 h 17"/>
                <a:gd name="T4" fmla="*/ 69 w 70"/>
                <a:gd name="T5" fmla="*/ 0 h 17"/>
                <a:gd name="T6" fmla="*/ 69 w 70"/>
                <a:gd name="T7" fmla="*/ 16 h 17"/>
                <a:gd name="T8" fmla="*/ 62 w 70"/>
                <a:gd name="T9" fmla="*/ 16 h 17"/>
                <a:gd name="T10" fmla="*/ 7 w 70"/>
                <a:gd name="T11" fmla="*/ 16 h 17"/>
                <a:gd name="T12" fmla="*/ 0 w 70"/>
                <a:gd name="T13" fmla="*/ 16 h 17"/>
                <a:gd name="T14" fmla="*/ 0 w 70"/>
                <a:gd name="T15" fmla="*/ 0 h 17"/>
                <a:gd name="T16" fmla="*/ 7 w 7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7"/>
                <a:gd name="T29" fmla="*/ 70 w 70"/>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7">
                  <a:moveTo>
                    <a:pt x="7" y="0"/>
                  </a:moveTo>
                  <a:lnTo>
                    <a:pt x="62" y="0"/>
                  </a:lnTo>
                  <a:lnTo>
                    <a:pt x="69" y="0"/>
                  </a:lnTo>
                  <a:lnTo>
                    <a:pt x="69" y="16"/>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52" name="Line 225"/>
            <p:cNvSpPr>
              <a:spLocks noChangeShapeType="1"/>
            </p:cNvSpPr>
            <p:nvPr/>
          </p:nvSpPr>
          <p:spPr bwMode="auto">
            <a:xfrm flipH="1">
              <a:off x="2624" y="3404"/>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3" name="Line 226"/>
            <p:cNvSpPr>
              <a:spLocks noChangeShapeType="1"/>
            </p:cNvSpPr>
            <p:nvPr/>
          </p:nvSpPr>
          <p:spPr bwMode="auto">
            <a:xfrm flipH="1">
              <a:off x="267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4" name="Line 227"/>
            <p:cNvSpPr>
              <a:spLocks noChangeShapeType="1"/>
            </p:cNvSpPr>
            <p:nvPr/>
          </p:nvSpPr>
          <p:spPr bwMode="auto">
            <a:xfrm flipV="1">
              <a:off x="2686" y="3403"/>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5" name="Line 228"/>
            <p:cNvSpPr>
              <a:spLocks noChangeShapeType="1"/>
            </p:cNvSpPr>
            <p:nvPr/>
          </p:nvSpPr>
          <p:spPr bwMode="auto">
            <a:xfrm>
              <a:off x="2679"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6" name="Line 229"/>
            <p:cNvSpPr>
              <a:spLocks noChangeShapeType="1"/>
            </p:cNvSpPr>
            <p:nvPr/>
          </p:nvSpPr>
          <p:spPr bwMode="auto">
            <a:xfrm>
              <a:off x="2624" y="3417"/>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7" name="Line 230"/>
            <p:cNvSpPr>
              <a:spLocks noChangeShapeType="1"/>
            </p:cNvSpPr>
            <p:nvPr/>
          </p:nvSpPr>
          <p:spPr bwMode="auto">
            <a:xfrm>
              <a:off x="2617" y="341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8" name="Line 231"/>
            <p:cNvSpPr>
              <a:spLocks noChangeShapeType="1"/>
            </p:cNvSpPr>
            <p:nvPr/>
          </p:nvSpPr>
          <p:spPr bwMode="auto">
            <a:xfrm flipH="1">
              <a:off x="2617"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59" name="Freeform 232"/>
            <p:cNvSpPr>
              <a:spLocks/>
            </p:cNvSpPr>
            <p:nvPr/>
          </p:nvSpPr>
          <p:spPr bwMode="auto">
            <a:xfrm>
              <a:off x="266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0" name="Freeform 233"/>
            <p:cNvSpPr>
              <a:spLocks/>
            </p:cNvSpPr>
            <p:nvPr/>
          </p:nvSpPr>
          <p:spPr bwMode="auto">
            <a:xfrm>
              <a:off x="2645"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1" name="Freeform 234"/>
            <p:cNvSpPr>
              <a:spLocks/>
            </p:cNvSpPr>
            <p:nvPr/>
          </p:nvSpPr>
          <p:spPr bwMode="auto">
            <a:xfrm>
              <a:off x="2624" y="3404"/>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62" name="Freeform 235"/>
            <p:cNvSpPr>
              <a:spLocks/>
            </p:cNvSpPr>
            <p:nvPr/>
          </p:nvSpPr>
          <p:spPr bwMode="auto">
            <a:xfrm>
              <a:off x="2669"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3" name="Freeform 236"/>
            <p:cNvSpPr>
              <a:spLocks/>
            </p:cNvSpPr>
            <p:nvPr/>
          </p:nvSpPr>
          <p:spPr bwMode="auto">
            <a:xfrm>
              <a:off x="264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4" name="Freeform 237"/>
            <p:cNvSpPr>
              <a:spLocks/>
            </p:cNvSpPr>
            <p:nvPr/>
          </p:nvSpPr>
          <p:spPr bwMode="auto">
            <a:xfrm>
              <a:off x="2628" y="340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65" name="Line 238"/>
            <p:cNvSpPr>
              <a:spLocks noChangeShapeType="1"/>
            </p:cNvSpPr>
            <p:nvPr/>
          </p:nvSpPr>
          <p:spPr bwMode="auto">
            <a:xfrm>
              <a:off x="2665"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6" name="Line 239"/>
            <p:cNvSpPr>
              <a:spLocks noChangeShapeType="1"/>
            </p:cNvSpPr>
            <p:nvPr/>
          </p:nvSpPr>
          <p:spPr bwMode="auto">
            <a:xfrm>
              <a:off x="2645" y="340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7" name="Line 240"/>
            <p:cNvSpPr>
              <a:spLocks noChangeShapeType="1"/>
            </p:cNvSpPr>
            <p:nvPr/>
          </p:nvSpPr>
          <p:spPr bwMode="auto">
            <a:xfrm>
              <a:off x="262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568" name="Line 241"/>
            <p:cNvSpPr>
              <a:spLocks noChangeShapeType="1"/>
            </p:cNvSpPr>
            <p:nvPr/>
          </p:nvSpPr>
          <p:spPr bwMode="auto">
            <a:xfrm>
              <a:off x="2669"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69" name="Line 242"/>
            <p:cNvSpPr>
              <a:spLocks noChangeShapeType="1"/>
            </p:cNvSpPr>
            <p:nvPr/>
          </p:nvSpPr>
          <p:spPr bwMode="auto">
            <a:xfrm>
              <a:off x="2648" y="3407"/>
              <a:ext cx="7"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0" name="Line 243"/>
            <p:cNvSpPr>
              <a:spLocks noChangeShapeType="1"/>
            </p:cNvSpPr>
            <p:nvPr/>
          </p:nvSpPr>
          <p:spPr bwMode="auto">
            <a:xfrm>
              <a:off x="2628" y="3407"/>
              <a:ext cx="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571" name="Freeform 244"/>
            <p:cNvSpPr>
              <a:spLocks/>
            </p:cNvSpPr>
            <p:nvPr/>
          </p:nvSpPr>
          <p:spPr bwMode="auto">
            <a:xfrm>
              <a:off x="2624" y="3417"/>
              <a:ext cx="63" cy="42"/>
            </a:xfrm>
            <a:custGeom>
              <a:avLst/>
              <a:gdLst>
                <a:gd name="T0" fmla="*/ 0 w 63"/>
                <a:gd name="T1" fmla="*/ 7 h 42"/>
                <a:gd name="T2" fmla="*/ 0 w 63"/>
                <a:gd name="T3" fmla="*/ 0 h 42"/>
                <a:gd name="T4" fmla="*/ 7 w 63"/>
                <a:gd name="T5" fmla="*/ 0 h 42"/>
                <a:gd name="T6" fmla="*/ 14 w 63"/>
                <a:gd name="T7" fmla="*/ 0 h 42"/>
                <a:gd name="T8" fmla="*/ 14 w 63"/>
                <a:gd name="T9" fmla="*/ 7 h 42"/>
                <a:gd name="T10" fmla="*/ 14 w 63"/>
                <a:gd name="T11" fmla="*/ 0 h 42"/>
                <a:gd name="T12" fmla="*/ 21 w 63"/>
                <a:gd name="T13" fmla="*/ 0 h 42"/>
                <a:gd name="T14" fmla="*/ 27 w 63"/>
                <a:gd name="T15" fmla="*/ 0 h 42"/>
                <a:gd name="T16" fmla="*/ 27 w 63"/>
                <a:gd name="T17" fmla="*/ 7 h 42"/>
                <a:gd name="T18" fmla="*/ 34 w 63"/>
                <a:gd name="T19" fmla="*/ 7 h 42"/>
                <a:gd name="T20" fmla="*/ 34 w 63"/>
                <a:gd name="T21" fmla="*/ 0 h 42"/>
                <a:gd name="T22" fmla="*/ 41 w 63"/>
                <a:gd name="T23" fmla="*/ 0 h 42"/>
                <a:gd name="T24" fmla="*/ 41 w 63"/>
                <a:gd name="T25" fmla="*/ 7 h 42"/>
                <a:gd name="T26" fmla="*/ 48 w 63"/>
                <a:gd name="T27" fmla="*/ 7 h 42"/>
                <a:gd name="T28" fmla="*/ 48 w 63"/>
                <a:gd name="T29" fmla="*/ 0 h 42"/>
                <a:gd name="T30" fmla="*/ 55 w 63"/>
                <a:gd name="T31" fmla="*/ 0 h 42"/>
                <a:gd name="T32" fmla="*/ 55 w 63"/>
                <a:gd name="T33" fmla="*/ 7 h 42"/>
                <a:gd name="T34" fmla="*/ 62 w 63"/>
                <a:gd name="T35" fmla="*/ 7 h 42"/>
                <a:gd name="T36" fmla="*/ 62 w 63"/>
                <a:gd name="T37" fmla="*/ 41 h 42"/>
                <a:gd name="T38" fmla="*/ 0 w 63"/>
                <a:gd name="T39" fmla="*/ 41 h 42"/>
                <a:gd name="T40" fmla="*/ 0 w 63"/>
                <a:gd name="T41" fmla="*/ 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2"/>
                <a:gd name="T65" fmla="*/ 63 w 63"/>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2">
                  <a:moveTo>
                    <a:pt x="0" y="7"/>
                  </a:moveTo>
                  <a:lnTo>
                    <a:pt x="0" y="0"/>
                  </a:lnTo>
                  <a:lnTo>
                    <a:pt x="7" y="0"/>
                  </a:lnTo>
                  <a:lnTo>
                    <a:pt x="14" y="0"/>
                  </a:lnTo>
                  <a:lnTo>
                    <a:pt x="14" y="7"/>
                  </a:lnTo>
                  <a:lnTo>
                    <a:pt x="14" y="0"/>
                  </a:lnTo>
                  <a:lnTo>
                    <a:pt x="21" y="0"/>
                  </a:lnTo>
                  <a:lnTo>
                    <a:pt x="27" y="0"/>
                  </a:lnTo>
                  <a:lnTo>
                    <a:pt x="27" y="7"/>
                  </a:lnTo>
                  <a:lnTo>
                    <a:pt x="34" y="7"/>
                  </a:lnTo>
                  <a:lnTo>
                    <a:pt x="34" y="0"/>
                  </a:lnTo>
                  <a:lnTo>
                    <a:pt x="41" y="0"/>
                  </a:lnTo>
                  <a:lnTo>
                    <a:pt x="41" y="7"/>
                  </a:lnTo>
                  <a:lnTo>
                    <a:pt x="48" y="7"/>
                  </a:lnTo>
                  <a:lnTo>
                    <a:pt x="48" y="0"/>
                  </a:lnTo>
                  <a:lnTo>
                    <a:pt x="55" y="0"/>
                  </a:lnTo>
                  <a:lnTo>
                    <a:pt x="55" y="7"/>
                  </a:lnTo>
                  <a:lnTo>
                    <a:pt x="62" y="7"/>
                  </a:lnTo>
                  <a:lnTo>
                    <a:pt x="62"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2" name="Freeform 245"/>
            <p:cNvSpPr>
              <a:spLocks/>
            </p:cNvSpPr>
            <p:nvPr/>
          </p:nvSpPr>
          <p:spPr bwMode="auto">
            <a:xfrm>
              <a:off x="2563" y="3438"/>
              <a:ext cx="55" cy="21"/>
            </a:xfrm>
            <a:custGeom>
              <a:avLst/>
              <a:gdLst>
                <a:gd name="T0" fmla="*/ 0 w 55"/>
                <a:gd name="T1" fmla="*/ 14 h 21"/>
                <a:gd name="T2" fmla="*/ 6 w 55"/>
                <a:gd name="T3" fmla="*/ 14 h 21"/>
                <a:gd name="T4" fmla="*/ 6 w 55"/>
                <a:gd name="T5" fmla="*/ 7 h 21"/>
                <a:gd name="T6" fmla="*/ 13 w 55"/>
                <a:gd name="T7" fmla="*/ 7 h 21"/>
                <a:gd name="T8" fmla="*/ 20 w 55"/>
                <a:gd name="T9" fmla="*/ 14 h 21"/>
                <a:gd name="T10" fmla="*/ 20 w 55"/>
                <a:gd name="T11" fmla="*/ 7 h 21"/>
                <a:gd name="T12" fmla="*/ 20 w 55"/>
                <a:gd name="T13" fmla="*/ 0 h 21"/>
                <a:gd name="T14" fmla="*/ 27 w 55"/>
                <a:gd name="T15" fmla="*/ 0 h 21"/>
                <a:gd name="T16" fmla="*/ 34 w 55"/>
                <a:gd name="T17" fmla="*/ 0 h 21"/>
                <a:gd name="T18" fmla="*/ 34 w 55"/>
                <a:gd name="T19" fmla="*/ 7 h 21"/>
                <a:gd name="T20" fmla="*/ 34 w 55"/>
                <a:gd name="T21" fmla="*/ 14 h 21"/>
                <a:gd name="T22" fmla="*/ 34 w 55"/>
                <a:gd name="T23" fmla="*/ 7 h 21"/>
                <a:gd name="T24" fmla="*/ 41 w 55"/>
                <a:gd name="T25" fmla="*/ 7 h 21"/>
                <a:gd name="T26" fmla="*/ 47 w 55"/>
                <a:gd name="T27" fmla="*/ 7 h 21"/>
                <a:gd name="T28" fmla="*/ 47 w 55"/>
                <a:gd name="T29" fmla="*/ 14 h 21"/>
                <a:gd name="T30" fmla="*/ 54 w 55"/>
                <a:gd name="T31" fmla="*/ 14 h 21"/>
                <a:gd name="T32" fmla="*/ 54 w 55"/>
                <a:gd name="T33" fmla="*/ 20 h 21"/>
                <a:gd name="T34" fmla="*/ 47 w 55"/>
                <a:gd name="T35" fmla="*/ 20 h 21"/>
                <a:gd name="T36" fmla="*/ 6 w 55"/>
                <a:gd name="T37" fmla="*/ 20 h 21"/>
                <a:gd name="T38" fmla="*/ 0 w 55"/>
                <a:gd name="T39" fmla="*/ 20 h 21"/>
                <a:gd name="T40" fmla="*/ 0 w 55"/>
                <a:gd name="T41" fmla="*/ 14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21"/>
                <a:gd name="T65" fmla="*/ 55 w 5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21">
                  <a:moveTo>
                    <a:pt x="0" y="14"/>
                  </a:moveTo>
                  <a:lnTo>
                    <a:pt x="6" y="14"/>
                  </a:lnTo>
                  <a:lnTo>
                    <a:pt x="6" y="7"/>
                  </a:lnTo>
                  <a:lnTo>
                    <a:pt x="13" y="7"/>
                  </a:lnTo>
                  <a:lnTo>
                    <a:pt x="20" y="14"/>
                  </a:lnTo>
                  <a:lnTo>
                    <a:pt x="20" y="7"/>
                  </a:lnTo>
                  <a:lnTo>
                    <a:pt x="20" y="0"/>
                  </a:lnTo>
                  <a:lnTo>
                    <a:pt x="27" y="0"/>
                  </a:lnTo>
                  <a:lnTo>
                    <a:pt x="34" y="0"/>
                  </a:lnTo>
                  <a:lnTo>
                    <a:pt x="34" y="7"/>
                  </a:lnTo>
                  <a:lnTo>
                    <a:pt x="34" y="14"/>
                  </a:lnTo>
                  <a:lnTo>
                    <a:pt x="34" y="7"/>
                  </a:lnTo>
                  <a:lnTo>
                    <a:pt x="41" y="7"/>
                  </a:lnTo>
                  <a:lnTo>
                    <a:pt x="47" y="7"/>
                  </a:lnTo>
                  <a:lnTo>
                    <a:pt x="47" y="14"/>
                  </a:lnTo>
                  <a:lnTo>
                    <a:pt x="54" y="14"/>
                  </a:lnTo>
                  <a:lnTo>
                    <a:pt x="54" y="20"/>
                  </a:lnTo>
                  <a:lnTo>
                    <a:pt x="47" y="20"/>
                  </a:lnTo>
                  <a:lnTo>
                    <a:pt x="6" y="20"/>
                  </a:lnTo>
                  <a:lnTo>
                    <a:pt x="0" y="20"/>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3" name="Freeform 246"/>
            <p:cNvSpPr>
              <a:spLocks/>
            </p:cNvSpPr>
            <p:nvPr/>
          </p:nvSpPr>
          <p:spPr bwMode="auto">
            <a:xfrm>
              <a:off x="2563" y="3417"/>
              <a:ext cx="48" cy="22"/>
            </a:xfrm>
            <a:custGeom>
              <a:avLst/>
              <a:gdLst>
                <a:gd name="T0" fmla="*/ 0 w 48"/>
                <a:gd name="T1" fmla="*/ 7 h 22"/>
                <a:gd name="T2" fmla="*/ 6 w 48"/>
                <a:gd name="T3" fmla="*/ 7 h 22"/>
                <a:gd name="T4" fmla="*/ 6 w 48"/>
                <a:gd name="T5" fmla="*/ 0 h 22"/>
                <a:gd name="T6" fmla="*/ 13 w 48"/>
                <a:gd name="T7" fmla="*/ 0 h 22"/>
                <a:gd name="T8" fmla="*/ 20 w 48"/>
                <a:gd name="T9" fmla="*/ 7 h 22"/>
                <a:gd name="T10" fmla="*/ 20 w 48"/>
                <a:gd name="T11" fmla="*/ 0 h 22"/>
                <a:gd name="T12" fmla="*/ 27 w 48"/>
                <a:gd name="T13" fmla="*/ 0 h 22"/>
                <a:gd name="T14" fmla="*/ 34 w 48"/>
                <a:gd name="T15" fmla="*/ 0 h 22"/>
                <a:gd name="T16" fmla="*/ 34 w 48"/>
                <a:gd name="T17" fmla="*/ 7 h 22"/>
                <a:gd name="T18" fmla="*/ 34 w 48"/>
                <a:gd name="T19" fmla="*/ 0 h 22"/>
                <a:gd name="T20" fmla="*/ 41 w 48"/>
                <a:gd name="T21" fmla="*/ 0 h 22"/>
                <a:gd name="T22" fmla="*/ 47 w 48"/>
                <a:gd name="T23" fmla="*/ 0 h 22"/>
                <a:gd name="T24" fmla="*/ 47 w 48"/>
                <a:gd name="T25" fmla="*/ 7 h 22"/>
                <a:gd name="T26" fmla="*/ 47 w 48"/>
                <a:gd name="T27" fmla="*/ 21 h 22"/>
                <a:gd name="T28" fmla="*/ 6 w 48"/>
                <a:gd name="T29" fmla="*/ 21 h 22"/>
                <a:gd name="T30" fmla="*/ 0 w 48"/>
                <a:gd name="T31" fmla="*/ 21 h 22"/>
                <a:gd name="T32" fmla="*/ 0 w 48"/>
                <a:gd name="T33" fmla="*/ 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2"/>
                <a:gd name="T53" fmla="*/ 48 w 4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2">
                  <a:moveTo>
                    <a:pt x="0" y="7"/>
                  </a:moveTo>
                  <a:lnTo>
                    <a:pt x="6" y="7"/>
                  </a:lnTo>
                  <a:lnTo>
                    <a:pt x="6" y="0"/>
                  </a:lnTo>
                  <a:lnTo>
                    <a:pt x="13" y="0"/>
                  </a:lnTo>
                  <a:lnTo>
                    <a:pt x="20" y="7"/>
                  </a:lnTo>
                  <a:lnTo>
                    <a:pt x="20" y="0"/>
                  </a:lnTo>
                  <a:lnTo>
                    <a:pt x="27" y="0"/>
                  </a:lnTo>
                  <a:lnTo>
                    <a:pt x="34" y="0"/>
                  </a:lnTo>
                  <a:lnTo>
                    <a:pt x="34" y="7"/>
                  </a:lnTo>
                  <a:lnTo>
                    <a:pt x="34" y="0"/>
                  </a:lnTo>
                  <a:lnTo>
                    <a:pt x="41" y="0"/>
                  </a:lnTo>
                  <a:lnTo>
                    <a:pt x="47" y="0"/>
                  </a:lnTo>
                  <a:lnTo>
                    <a:pt x="47" y="7"/>
                  </a:lnTo>
                  <a:lnTo>
                    <a:pt x="47" y="21"/>
                  </a:lnTo>
                  <a:lnTo>
                    <a:pt x="6" y="21"/>
                  </a:lnTo>
                  <a:lnTo>
                    <a:pt x="0"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4" name="Freeform 247"/>
            <p:cNvSpPr>
              <a:spLocks/>
            </p:cNvSpPr>
            <p:nvPr/>
          </p:nvSpPr>
          <p:spPr bwMode="auto">
            <a:xfrm>
              <a:off x="2563" y="3404"/>
              <a:ext cx="48" cy="17"/>
            </a:xfrm>
            <a:custGeom>
              <a:avLst/>
              <a:gdLst>
                <a:gd name="T0" fmla="*/ 0 w 48"/>
                <a:gd name="T1" fmla="*/ 0 h 17"/>
                <a:gd name="T2" fmla="*/ 6 w 48"/>
                <a:gd name="T3" fmla="*/ 0 h 17"/>
                <a:gd name="T4" fmla="*/ 13 w 48"/>
                <a:gd name="T5" fmla="*/ 0 h 17"/>
                <a:gd name="T6" fmla="*/ 20 w 48"/>
                <a:gd name="T7" fmla="*/ 0 h 17"/>
                <a:gd name="T8" fmla="*/ 27 w 48"/>
                <a:gd name="T9" fmla="*/ 0 h 17"/>
                <a:gd name="T10" fmla="*/ 34 w 48"/>
                <a:gd name="T11" fmla="*/ 0 h 17"/>
                <a:gd name="T12" fmla="*/ 41 w 48"/>
                <a:gd name="T13" fmla="*/ 0 h 17"/>
                <a:gd name="T14" fmla="*/ 47 w 48"/>
                <a:gd name="T15" fmla="*/ 0 h 17"/>
                <a:gd name="T16" fmla="*/ 47 w 48"/>
                <a:gd name="T17" fmla="*/ 8 h 17"/>
                <a:gd name="T18" fmla="*/ 47 w 48"/>
                <a:gd name="T19" fmla="*/ 16 h 17"/>
                <a:gd name="T20" fmla="*/ 6 w 48"/>
                <a:gd name="T21" fmla="*/ 16 h 17"/>
                <a:gd name="T22" fmla="*/ 0 w 48"/>
                <a:gd name="T23" fmla="*/ 16 h 17"/>
                <a:gd name="T24" fmla="*/ 0 w 48"/>
                <a:gd name="T25" fmla="*/ 8 h 17"/>
                <a:gd name="T26" fmla="*/ 0 w 4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17"/>
                <a:gd name="T44" fmla="*/ 48 w 4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17">
                  <a:moveTo>
                    <a:pt x="0" y="0"/>
                  </a:moveTo>
                  <a:lnTo>
                    <a:pt x="6" y="0"/>
                  </a:lnTo>
                  <a:lnTo>
                    <a:pt x="13" y="0"/>
                  </a:lnTo>
                  <a:lnTo>
                    <a:pt x="20" y="0"/>
                  </a:lnTo>
                  <a:lnTo>
                    <a:pt x="27" y="0"/>
                  </a:lnTo>
                  <a:lnTo>
                    <a:pt x="34" y="0"/>
                  </a:lnTo>
                  <a:lnTo>
                    <a:pt x="41" y="0"/>
                  </a:lnTo>
                  <a:lnTo>
                    <a:pt x="47" y="0"/>
                  </a:lnTo>
                  <a:lnTo>
                    <a:pt x="47" y="8"/>
                  </a:lnTo>
                  <a:lnTo>
                    <a:pt x="47" y="16"/>
                  </a:lnTo>
                  <a:lnTo>
                    <a:pt x="6"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5" name="Freeform 248"/>
            <p:cNvSpPr>
              <a:spLocks/>
            </p:cNvSpPr>
            <p:nvPr/>
          </p:nvSpPr>
          <p:spPr bwMode="auto">
            <a:xfrm>
              <a:off x="2494" y="3404"/>
              <a:ext cx="70" cy="17"/>
            </a:xfrm>
            <a:custGeom>
              <a:avLst/>
              <a:gdLst>
                <a:gd name="T0" fmla="*/ 0 w 70"/>
                <a:gd name="T1" fmla="*/ 0 h 17"/>
                <a:gd name="T2" fmla="*/ 0 w 70"/>
                <a:gd name="T3" fmla="*/ 8 h 17"/>
                <a:gd name="T4" fmla="*/ 7 w 70"/>
                <a:gd name="T5" fmla="*/ 16 h 17"/>
                <a:gd name="T6" fmla="*/ 62 w 70"/>
                <a:gd name="T7" fmla="*/ 16 h 17"/>
                <a:gd name="T8" fmla="*/ 69 w 70"/>
                <a:gd name="T9" fmla="*/ 16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7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9" y="16"/>
                  </a:lnTo>
                  <a:lnTo>
                    <a:pt x="69" y="8"/>
                  </a:lnTo>
                  <a:lnTo>
                    <a:pt x="69" y="0"/>
                  </a:lnTo>
                  <a:lnTo>
                    <a:pt x="62" y="0"/>
                  </a:lnTo>
                  <a:lnTo>
                    <a:pt x="55" y="0"/>
                  </a:lnTo>
                  <a:lnTo>
                    <a:pt x="48"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6" name="Freeform 249"/>
            <p:cNvSpPr>
              <a:spLocks/>
            </p:cNvSpPr>
            <p:nvPr/>
          </p:nvSpPr>
          <p:spPr bwMode="auto">
            <a:xfrm>
              <a:off x="2426" y="3404"/>
              <a:ext cx="69" cy="17"/>
            </a:xfrm>
            <a:custGeom>
              <a:avLst/>
              <a:gdLst>
                <a:gd name="T0" fmla="*/ 0 w 69"/>
                <a:gd name="T1" fmla="*/ 0 h 17"/>
                <a:gd name="T2" fmla="*/ 0 w 69"/>
                <a:gd name="T3" fmla="*/ 8 h 17"/>
                <a:gd name="T4" fmla="*/ 0 w 69"/>
                <a:gd name="T5" fmla="*/ 16 h 17"/>
                <a:gd name="T6" fmla="*/ 6 w 69"/>
                <a:gd name="T7" fmla="*/ 16 h 17"/>
                <a:gd name="T8" fmla="*/ 61 w 69"/>
                <a:gd name="T9" fmla="*/ 16 h 17"/>
                <a:gd name="T10" fmla="*/ 68 w 69"/>
                <a:gd name="T11" fmla="*/ 16 h 17"/>
                <a:gd name="T12" fmla="*/ 68 w 69"/>
                <a:gd name="T13" fmla="*/ 8 h 17"/>
                <a:gd name="T14" fmla="*/ 68 w 69"/>
                <a:gd name="T15" fmla="*/ 0 h 17"/>
                <a:gd name="T16" fmla="*/ 61 w 69"/>
                <a:gd name="T17" fmla="*/ 0 h 17"/>
                <a:gd name="T18" fmla="*/ 54 w 69"/>
                <a:gd name="T19" fmla="*/ 0 h 17"/>
                <a:gd name="T20" fmla="*/ 48 w 69"/>
                <a:gd name="T21" fmla="*/ 0 h 17"/>
                <a:gd name="T22" fmla="*/ 41 w 69"/>
                <a:gd name="T23" fmla="*/ 0 h 17"/>
                <a:gd name="T24" fmla="*/ 34 w 69"/>
                <a:gd name="T25" fmla="*/ 0 h 17"/>
                <a:gd name="T26" fmla="*/ 27 w 69"/>
                <a:gd name="T27" fmla="*/ 0 h 17"/>
                <a:gd name="T28" fmla="*/ 20 w 69"/>
                <a:gd name="T29" fmla="*/ 0 h 17"/>
                <a:gd name="T30" fmla="*/ 13 w 69"/>
                <a:gd name="T31" fmla="*/ 0 h 17"/>
                <a:gd name="T32" fmla="*/ 6 w 69"/>
                <a:gd name="T33" fmla="*/ 0 h 17"/>
                <a:gd name="T34" fmla="*/ 0 w 69"/>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7"/>
                <a:gd name="T56" fmla="*/ 69 w 69"/>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7">
                  <a:moveTo>
                    <a:pt x="0" y="0"/>
                  </a:moveTo>
                  <a:lnTo>
                    <a:pt x="0" y="8"/>
                  </a:lnTo>
                  <a:lnTo>
                    <a:pt x="0" y="16"/>
                  </a:lnTo>
                  <a:lnTo>
                    <a:pt x="6" y="16"/>
                  </a:lnTo>
                  <a:lnTo>
                    <a:pt x="61" y="16"/>
                  </a:lnTo>
                  <a:lnTo>
                    <a:pt x="68" y="16"/>
                  </a:lnTo>
                  <a:lnTo>
                    <a:pt x="68" y="8"/>
                  </a:lnTo>
                  <a:lnTo>
                    <a:pt x="68" y="0"/>
                  </a:lnTo>
                  <a:lnTo>
                    <a:pt x="61" y="0"/>
                  </a:lnTo>
                  <a:lnTo>
                    <a:pt x="54" y="0"/>
                  </a:lnTo>
                  <a:lnTo>
                    <a:pt x="48" y="0"/>
                  </a:lnTo>
                  <a:lnTo>
                    <a:pt x="41" y="0"/>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7" name="Freeform 250"/>
            <p:cNvSpPr>
              <a:spLocks/>
            </p:cNvSpPr>
            <p:nvPr/>
          </p:nvSpPr>
          <p:spPr bwMode="auto">
            <a:xfrm>
              <a:off x="2357" y="3404"/>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4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8" name="Freeform 251"/>
            <p:cNvSpPr>
              <a:spLocks/>
            </p:cNvSpPr>
            <p:nvPr/>
          </p:nvSpPr>
          <p:spPr bwMode="auto">
            <a:xfrm>
              <a:off x="2323" y="3404"/>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7 w 22"/>
                <a:gd name="T15" fmla="*/ 16 h 17"/>
                <a:gd name="T16" fmla="*/ 0 w 22"/>
                <a:gd name="T17" fmla="*/ 16 h 17"/>
                <a:gd name="T18" fmla="*/ 0 w 22"/>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8"/>
                  </a:moveTo>
                  <a:lnTo>
                    <a:pt x="0" y="0"/>
                  </a:lnTo>
                  <a:lnTo>
                    <a:pt x="7" y="0"/>
                  </a:lnTo>
                  <a:lnTo>
                    <a:pt x="14" y="0"/>
                  </a:lnTo>
                  <a:lnTo>
                    <a:pt x="21" y="0"/>
                  </a:lnTo>
                  <a:lnTo>
                    <a:pt x="21" y="8"/>
                  </a:lnTo>
                  <a:lnTo>
                    <a:pt x="21" y="16"/>
                  </a:lnTo>
                  <a:lnTo>
                    <a:pt x="7"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79" name="Freeform 252"/>
            <p:cNvSpPr>
              <a:spLocks/>
            </p:cNvSpPr>
            <p:nvPr/>
          </p:nvSpPr>
          <p:spPr bwMode="auto">
            <a:xfrm>
              <a:off x="2323" y="3417"/>
              <a:ext cx="241" cy="42"/>
            </a:xfrm>
            <a:custGeom>
              <a:avLst/>
              <a:gdLst>
                <a:gd name="T0" fmla="*/ 7 w 241"/>
                <a:gd name="T1" fmla="*/ 7 h 42"/>
                <a:gd name="T2" fmla="*/ 14 w 241"/>
                <a:gd name="T3" fmla="*/ 0 h 42"/>
                <a:gd name="T4" fmla="*/ 21 w 241"/>
                <a:gd name="T5" fmla="*/ 0 h 42"/>
                <a:gd name="T6" fmla="*/ 34 w 241"/>
                <a:gd name="T7" fmla="*/ 0 h 42"/>
                <a:gd name="T8" fmla="*/ 41 w 241"/>
                <a:gd name="T9" fmla="*/ 0 h 42"/>
                <a:gd name="T10" fmla="*/ 48 w 241"/>
                <a:gd name="T11" fmla="*/ 7 h 42"/>
                <a:gd name="T12" fmla="*/ 55 w 241"/>
                <a:gd name="T13" fmla="*/ 0 h 42"/>
                <a:gd name="T14" fmla="*/ 62 w 241"/>
                <a:gd name="T15" fmla="*/ 7 h 42"/>
                <a:gd name="T16" fmla="*/ 68 w 241"/>
                <a:gd name="T17" fmla="*/ 0 h 42"/>
                <a:gd name="T18" fmla="*/ 82 w 241"/>
                <a:gd name="T19" fmla="*/ 0 h 42"/>
                <a:gd name="T20" fmla="*/ 82 w 241"/>
                <a:gd name="T21" fmla="*/ 0 h 42"/>
                <a:gd name="T22" fmla="*/ 96 w 241"/>
                <a:gd name="T23" fmla="*/ 0 h 42"/>
                <a:gd name="T24" fmla="*/ 103 w 241"/>
                <a:gd name="T25" fmla="*/ 0 h 42"/>
                <a:gd name="T26" fmla="*/ 109 w 241"/>
                <a:gd name="T27" fmla="*/ 7 h 42"/>
                <a:gd name="T28" fmla="*/ 116 w 241"/>
                <a:gd name="T29" fmla="*/ 0 h 42"/>
                <a:gd name="T30" fmla="*/ 130 w 241"/>
                <a:gd name="T31" fmla="*/ 7 h 42"/>
                <a:gd name="T32" fmla="*/ 137 w 241"/>
                <a:gd name="T33" fmla="*/ 0 h 42"/>
                <a:gd name="T34" fmla="*/ 144 w 241"/>
                <a:gd name="T35" fmla="*/ 7 h 42"/>
                <a:gd name="T36" fmla="*/ 151 w 241"/>
                <a:gd name="T37" fmla="*/ 0 h 42"/>
                <a:gd name="T38" fmla="*/ 157 w 241"/>
                <a:gd name="T39" fmla="*/ 7 h 42"/>
                <a:gd name="T40" fmla="*/ 164 w 241"/>
                <a:gd name="T41" fmla="*/ 0 h 42"/>
                <a:gd name="T42" fmla="*/ 171 w 241"/>
                <a:gd name="T43" fmla="*/ 7 h 42"/>
                <a:gd name="T44" fmla="*/ 178 w 241"/>
                <a:gd name="T45" fmla="*/ 0 h 42"/>
                <a:gd name="T46" fmla="*/ 192 w 241"/>
                <a:gd name="T47" fmla="*/ 7 h 42"/>
                <a:gd name="T48" fmla="*/ 198 w 241"/>
                <a:gd name="T49" fmla="*/ 0 h 42"/>
                <a:gd name="T50" fmla="*/ 205 w 241"/>
                <a:gd name="T51" fmla="*/ 7 h 42"/>
                <a:gd name="T52" fmla="*/ 212 w 241"/>
                <a:gd name="T53" fmla="*/ 0 h 42"/>
                <a:gd name="T54" fmla="*/ 226 w 241"/>
                <a:gd name="T55" fmla="*/ 0 h 42"/>
                <a:gd name="T56" fmla="*/ 233 w 241"/>
                <a:gd name="T57" fmla="*/ 7 h 42"/>
                <a:gd name="T58" fmla="*/ 240 w 241"/>
                <a:gd name="T59" fmla="*/ 41 h 42"/>
                <a:gd name="T60" fmla="*/ 212 w 241"/>
                <a:gd name="T61" fmla="*/ 35 h 42"/>
                <a:gd name="T62" fmla="*/ 198 w 241"/>
                <a:gd name="T63" fmla="*/ 41 h 42"/>
                <a:gd name="T64" fmla="*/ 48 w 241"/>
                <a:gd name="T65" fmla="*/ 35 h 42"/>
                <a:gd name="T66" fmla="*/ 27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7" y="0"/>
                  </a:lnTo>
                  <a:lnTo>
                    <a:pt x="34" y="0"/>
                  </a:lnTo>
                  <a:lnTo>
                    <a:pt x="34" y="7"/>
                  </a:lnTo>
                  <a:lnTo>
                    <a:pt x="41" y="0"/>
                  </a:lnTo>
                  <a:lnTo>
                    <a:pt x="48" y="0"/>
                  </a:lnTo>
                  <a:lnTo>
                    <a:pt x="48" y="7"/>
                  </a:lnTo>
                  <a:lnTo>
                    <a:pt x="55" y="7"/>
                  </a:lnTo>
                  <a:lnTo>
                    <a:pt x="55" y="0"/>
                  </a:lnTo>
                  <a:lnTo>
                    <a:pt x="62" y="0"/>
                  </a:lnTo>
                  <a:lnTo>
                    <a:pt x="62" y="7"/>
                  </a:lnTo>
                  <a:lnTo>
                    <a:pt x="68" y="7"/>
                  </a:lnTo>
                  <a:lnTo>
                    <a:pt x="68" y="0"/>
                  </a:lnTo>
                  <a:lnTo>
                    <a:pt x="75" y="0"/>
                  </a:lnTo>
                  <a:lnTo>
                    <a:pt x="82" y="0"/>
                  </a:lnTo>
                  <a:lnTo>
                    <a:pt x="82" y="7"/>
                  </a:lnTo>
                  <a:lnTo>
                    <a:pt x="82" y="0"/>
                  </a:lnTo>
                  <a:lnTo>
                    <a:pt x="89" y="0"/>
                  </a:lnTo>
                  <a:lnTo>
                    <a:pt x="96" y="0"/>
                  </a:lnTo>
                  <a:lnTo>
                    <a:pt x="96" y="7"/>
                  </a:lnTo>
                  <a:lnTo>
                    <a:pt x="103" y="0"/>
                  </a:lnTo>
                  <a:lnTo>
                    <a:pt x="109" y="0"/>
                  </a:lnTo>
                  <a:lnTo>
                    <a:pt x="109" y="7"/>
                  </a:lnTo>
                  <a:lnTo>
                    <a:pt x="116" y="7"/>
                  </a:lnTo>
                  <a:lnTo>
                    <a:pt x="116" y="0"/>
                  </a:lnTo>
                  <a:lnTo>
                    <a:pt x="123" y="0"/>
                  </a:lnTo>
                  <a:lnTo>
                    <a:pt x="130" y="7"/>
                  </a:lnTo>
                  <a:lnTo>
                    <a:pt x="130" y="0"/>
                  </a:lnTo>
                  <a:lnTo>
                    <a:pt x="137" y="0"/>
                  </a:lnTo>
                  <a:lnTo>
                    <a:pt x="144" y="0"/>
                  </a:lnTo>
                  <a:lnTo>
                    <a:pt x="144" y="7"/>
                  </a:lnTo>
                  <a:lnTo>
                    <a:pt x="144" y="0"/>
                  </a:lnTo>
                  <a:lnTo>
                    <a:pt x="151" y="0"/>
                  </a:lnTo>
                  <a:lnTo>
                    <a:pt x="157" y="0"/>
                  </a:lnTo>
                  <a:lnTo>
                    <a:pt x="157" y="7"/>
                  </a:lnTo>
                  <a:lnTo>
                    <a:pt x="164" y="7"/>
                  </a:lnTo>
                  <a:lnTo>
                    <a:pt x="164" y="0"/>
                  </a:lnTo>
                  <a:lnTo>
                    <a:pt x="171" y="0"/>
                  </a:lnTo>
                  <a:lnTo>
                    <a:pt x="171" y="7"/>
                  </a:lnTo>
                  <a:lnTo>
                    <a:pt x="178" y="7"/>
                  </a:lnTo>
                  <a:lnTo>
                    <a:pt x="178" y="0"/>
                  </a:lnTo>
                  <a:lnTo>
                    <a:pt x="185" y="0"/>
                  </a:lnTo>
                  <a:lnTo>
                    <a:pt x="192" y="7"/>
                  </a:lnTo>
                  <a:lnTo>
                    <a:pt x="192" y="0"/>
                  </a:lnTo>
                  <a:lnTo>
                    <a:pt x="198" y="0"/>
                  </a:lnTo>
                  <a:lnTo>
                    <a:pt x="205" y="0"/>
                  </a:lnTo>
                  <a:lnTo>
                    <a:pt x="205" y="7"/>
                  </a:lnTo>
                  <a:lnTo>
                    <a:pt x="205" y="0"/>
                  </a:lnTo>
                  <a:lnTo>
                    <a:pt x="212" y="0"/>
                  </a:lnTo>
                  <a:lnTo>
                    <a:pt x="219" y="0"/>
                  </a:lnTo>
                  <a:lnTo>
                    <a:pt x="226" y="0"/>
                  </a:lnTo>
                  <a:lnTo>
                    <a:pt x="233" y="0"/>
                  </a:lnTo>
                  <a:lnTo>
                    <a:pt x="233" y="7"/>
                  </a:lnTo>
                  <a:lnTo>
                    <a:pt x="240" y="7"/>
                  </a:lnTo>
                  <a:lnTo>
                    <a:pt x="240" y="41"/>
                  </a:lnTo>
                  <a:lnTo>
                    <a:pt x="212" y="41"/>
                  </a:lnTo>
                  <a:lnTo>
                    <a:pt x="212" y="35"/>
                  </a:lnTo>
                  <a:lnTo>
                    <a:pt x="198" y="35"/>
                  </a:lnTo>
                  <a:lnTo>
                    <a:pt x="198" y="41"/>
                  </a:lnTo>
                  <a:lnTo>
                    <a:pt x="48" y="41"/>
                  </a:lnTo>
                  <a:lnTo>
                    <a:pt x="48" y="35"/>
                  </a:lnTo>
                  <a:lnTo>
                    <a:pt x="27" y="35"/>
                  </a:lnTo>
                  <a:lnTo>
                    <a:pt x="27" y="41"/>
                  </a:lnTo>
                  <a:lnTo>
                    <a:pt x="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80" name="Freeform 253"/>
            <p:cNvSpPr>
              <a:spLocks/>
            </p:cNvSpPr>
            <p:nvPr/>
          </p:nvSpPr>
          <p:spPr bwMode="auto">
            <a:xfrm>
              <a:off x="2628" y="3421"/>
              <a:ext cx="62" cy="42"/>
            </a:xfrm>
            <a:custGeom>
              <a:avLst/>
              <a:gdLst>
                <a:gd name="T0" fmla="*/ 0 w 62"/>
                <a:gd name="T1" fmla="*/ 7 h 42"/>
                <a:gd name="T2" fmla="*/ 0 w 62"/>
                <a:gd name="T3" fmla="*/ 0 h 42"/>
                <a:gd name="T4" fmla="*/ 6 w 62"/>
                <a:gd name="T5" fmla="*/ 0 h 42"/>
                <a:gd name="T6" fmla="*/ 13 w 62"/>
                <a:gd name="T7" fmla="*/ 0 h 42"/>
                <a:gd name="T8" fmla="*/ 13 w 62"/>
                <a:gd name="T9" fmla="*/ 7 h 42"/>
                <a:gd name="T10" fmla="*/ 13 w 62"/>
                <a:gd name="T11" fmla="*/ 0 h 42"/>
                <a:gd name="T12" fmla="*/ 20 w 62"/>
                <a:gd name="T13" fmla="*/ 0 h 42"/>
                <a:gd name="T14" fmla="*/ 27 w 62"/>
                <a:gd name="T15" fmla="*/ 0 h 42"/>
                <a:gd name="T16" fmla="*/ 27 w 62"/>
                <a:gd name="T17" fmla="*/ 7 h 42"/>
                <a:gd name="T18" fmla="*/ 34 w 62"/>
                <a:gd name="T19" fmla="*/ 0 h 42"/>
                <a:gd name="T20" fmla="*/ 41 w 62"/>
                <a:gd name="T21" fmla="*/ 0 h 42"/>
                <a:gd name="T22" fmla="*/ 41 w 62"/>
                <a:gd name="T23" fmla="*/ 7 h 42"/>
                <a:gd name="T24" fmla="*/ 47 w 62"/>
                <a:gd name="T25" fmla="*/ 7 h 42"/>
                <a:gd name="T26" fmla="*/ 47 w 62"/>
                <a:gd name="T27" fmla="*/ 0 h 42"/>
                <a:gd name="T28" fmla="*/ 54 w 62"/>
                <a:gd name="T29" fmla="*/ 0 h 42"/>
                <a:gd name="T30" fmla="*/ 61 w 62"/>
                <a:gd name="T31" fmla="*/ 7 h 42"/>
                <a:gd name="T32" fmla="*/ 61 w 62"/>
                <a:gd name="T33" fmla="*/ 41 h 42"/>
                <a:gd name="T34" fmla="*/ 0 w 62"/>
                <a:gd name="T35" fmla="*/ 41 h 42"/>
                <a:gd name="T36" fmla="*/ 0 w 62"/>
                <a:gd name="T37" fmla="*/ 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42"/>
                <a:gd name="T59" fmla="*/ 62 w 6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42">
                  <a:moveTo>
                    <a:pt x="0" y="7"/>
                  </a:moveTo>
                  <a:lnTo>
                    <a:pt x="0" y="0"/>
                  </a:lnTo>
                  <a:lnTo>
                    <a:pt x="6" y="0"/>
                  </a:lnTo>
                  <a:lnTo>
                    <a:pt x="13" y="0"/>
                  </a:lnTo>
                  <a:lnTo>
                    <a:pt x="13" y="7"/>
                  </a:lnTo>
                  <a:lnTo>
                    <a:pt x="13" y="0"/>
                  </a:lnTo>
                  <a:lnTo>
                    <a:pt x="20" y="0"/>
                  </a:lnTo>
                  <a:lnTo>
                    <a:pt x="27" y="0"/>
                  </a:lnTo>
                  <a:lnTo>
                    <a:pt x="27" y="7"/>
                  </a:lnTo>
                  <a:lnTo>
                    <a:pt x="34" y="0"/>
                  </a:lnTo>
                  <a:lnTo>
                    <a:pt x="41" y="0"/>
                  </a:lnTo>
                  <a:lnTo>
                    <a:pt x="41" y="7"/>
                  </a:lnTo>
                  <a:lnTo>
                    <a:pt x="47" y="7"/>
                  </a:lnTo>
                  <a:lnTo>
                    <a:pt x="47" y="0"/>
                  </a:lnTo>
                  <a:lnTo>
                    <a:pt x="54" y="0"/>
                  </a:lnTo>
                  <a:lnTo>
                    <a:pt x="61" y="7"/>
                  </a:lnTo>
                  <a:lnTo>
                    <a:pt x="61"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1" name="Freeform 254"/>
            <p:cNvSpPr>
              <a:spLocks/>
            </p:cNvSpPr>
            <p:nvPr/>
          </p:nvSpPr>
          <p:spPr bwMode="auto">
            <a:xfrm>
              <a:off x="2566" y="3441"/>
              <a:ext cx="56" cy="22"/>
            </a:xfrm>
            <a:custGeom>
              <a:avLst/>
              <a:gdLst>
                <a:gd name="T0" fmla="*/ 0 w 56"/>
                <a:gd name="T1" fmla="*/ 14 h 22"/>
                <a:gd name="T2" fmla="*/ 0 w 56"/>
                <a:gd name="T3" fmla="*/ 7 h 22"/>
                <a:gd name="T4" fmla="*/ 7 w 56"/>
                <a:gd name="T5" fmla="*/ 7 h 22"/>
                <a:gd name="T6" fmla="*/ 14 w 56"/>
                <a:gd name="T7" fmla="*/ 7 h 22"/>
                <a:gd name="T8" fmla="*/ 20 w 56"/>
                <a:gd name="T9" fmla="*/ 7 h 22"/>
                <a:gd name="T10" fmla="*/ 20 w 56"/>
                <a:gd name="T11" fmla="*/ 0 h 22"/>
                <a:gd name="T12" fmla="*/ 27 w 56"/>
                <a:gd name="T13" fmla="*/ 0 h 22"/>
                <a:gd name="T14" fmla="*/ 34 w 56"/>
                <a:gd name="T15" fmla="*/ 0 h 22"/>
                <a:gd name="T16" fmla="*/ 34 w 56"/>
                <a:gd name="T17" fmla="*/ 7 h 22"/>
                <a:gd name="T18" fmla="*/ 41 w 56"/>
                <a:gd name="T19" fmla="*/ 7 h 22"/>
                <a:gd name="T20" fmla="*/ 48 w 56"/>
                <a:gd name="T21" fmla="*/ 7 h 22"/>
                <a:gd name="T22" fmla="*/ 55 w 56"/>
                <a:gd name="T23" fmla="*/ 14 h 22"/>
                <a:gd name="T24" fmla="*/ 55 w 56"/>
                <a:gd name="T25" fmla="*/ 21 h 22"/>
                <a:gd name="T26" fmla="*/ 48 w 56"/>
                <a:gd name="T27" fmla="*/ 21 h 22"/>
                <a:gd name="T28" fmla="*/ 7 w 56"/>
                <a:gd name="T29" fmla="*/ 21 h 22"/>
                <a:gd name="T30" fmla="*/ 0 w 56"/>
                <a:gd name="T31" fmla="*/ 21 h 22"/>
                <a:gd name="T32" fmla="*/ 0 w 56"/>
                <a:gd name="T33" fmla="*/ 14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
                <a:gd name="T53" fmla="*/ 56 w 5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
                  <a:moveTo>
                    <a:pt x="0" y="14"/>
                  </a:moveTo>
                  <a:lnTo>
                    <a:pt x="0" y="7"/>
                  </a:lnTo>
                  <a:lnTo>
                    <a:pt x="7" y="7"/>
                  </a:lnTo>
                  <a:lnTo>
                    <a:pt x="14" y="7"/>
                  </a:lnTo>
                  <a:lnTo>
                    <a:pt x="20" y="7"/>
                  </a:lnTo>
                  <a:lnTo>
                    <a:pt x="20" y="0"/>
                  </a:lnTo>
                  <a:lnTo>
                    <a:pt x="27" y="0"/>
                  </a:lnTo>
                  <a:lnTo>
                    <a:pt x="34" y="0"/>
                  </a:lnTo>
                  <a:lnTo>
                    <a:pt x="34" y="7"/>
                  </a:lnTo>
                  <a:lnTo>
                    <a:pt x="41" y="7"/>
                  </a:lnTo>
                  <a:lnTo>
                    <a:pt x="48" y="7"/>
                  </a:lnTo>
                  <a:lnTo>
                    <a:pt x="55" y="14"/>
                  </a:lnTo>
                  <a:lnTo>
                    <a:pt x="55" y="21"/>
                  </a:lnTo>
                  <a:lnTo>
                    <a:pt x="48" y="21"/>
                  </a:lnTo>
                  <a:lnTo>
                    <a:pt x="7" y="21"/>
                  </a:lnTo>
                  <a:lnTo>
                    <a:pt x="0" y="21"/>
                  </a:lnTo>
                  <a:lnTo>
                    <a:pt x="0" y="1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2" name="Freeform 255"/>
            <p:cNvSpPr>
              <a:spLocks/>
            </p:cNvSpPr>
            <p:nvPr/>
          </p:nvSpPr>
          <p:spPr bwMode="auto">
            <a:xfrm>
              <a:off x="2566" y="3421"/>
              <a:ext cx="49" cy="21"/>
            </a:xfrm>
            <a:custGeom>
              <a:avLst/>
              <a:gdLst>
                <a:gd name="T0" fmla="*/ 0 w 49"/>
                <a:gd name="T1" fmla="*/ 7 h 21"/>
                <a:gd name="T2" fmla="*/ 7 w 49"/>
                <a:gd name="T3" fmla="*/ 7 h 21"/>
                <a:gd name="T4" fmla="*/ 7 w 49"/>
                <a:gd name="T5" fmla="*/ 0 h 21"/>
                <a:gd name="T6" fmla="*/ 14 w 49"/>
                <a:gd name="T7" fmla="*/ 0 h 21"/>
                <a:gd name="T8" fmla="*/ 20 w 49"/>
                <a:gd name="T9" fmla="*/ 7 h 21"/>
                <a:gd name="T10" fmla="*/ 20 w 49"/>
                <a:gd name="T11" fmla="*/ 0 h 21"/>
                <a:gd name="T12" fmla="*/ 27 w 49"/>
                <a:gd name="T13" fmla="*/ 0 h 21"/>
                <a:gd name="T14" fmla="*/ 34 w 49"/>
                <a:gd name="T15" fmla="*/ 0 h 21"/>
                <a:gd name="T16" fmla="*/ 34 w 49"/>
                <a:gd name="T17" fmla="*/ 7 h 21"/>
                <a:gd name="T18" fmla="*/ 34 w 49"/>
                <a:gd name="T19" fmla="*/ 0 h 21"/>
                <a:gd name="T20" fmla="*/ 41 w 49"/>
                <a:gd name="T21" fmla="*/ 0 h 21"/>
                <a:gd name="T22" fmla="*/ 48 w 49"/>
                <a:gd name="T23" fmla="*/ 0 h 21"/>
                <a:gd name="T24" fmla="*/ 48 w 49"/>
                <a:gd name="T25" fmla="*/ 7 h 21"/>
                <a:gd name="T26" fmla="*/ 48 w 49"/>
                <a:gd name="T27" fmla="*/ 20 h 21"/>
                <a:gd name="T28" fmla="*/ 7 w 49"/>
                <a:gd name="T29" fmla="*/ 20 h 21"/>
                <a:gd name="T30" fmla="*/ 0 w 49"/>
                <a:gd name="T31" fmla="*/ 20 h 21"/>
                <a:gd name="T32" fmla="*/ 0 w 49"/>
                <a:gd name="T33" fmla="*/ 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1"/>
                <a:gd name="T53" fmla="*/ 49 w 49"/>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1">
                  <a:moveTo>
                    <a:pt x="0" y="7"/>
                  </a:moveTo>
                  <a:lnTo>
                    <a:pt x="7" y="7"/>
                  </a:lnTo>
                  <a:lnTo>
                    <a:pt x="7" y="0"/>
                  </a:lnTo>
                  <a:lnTo>
                    <a:pt x="14" y="0"/>
                  </a:lnTo>
                  <a:lnTo>
                    <a:pt x="20" y="7"/>
                  </a:lnTo>
                  <a:lnTo>
                    <a:pt x="20" y="0"/>
                  </a:lnTo>
                  <a:lnTo>
                    <a:pt x="27" y="0"/>
                  </a:lnTo>
                  <a:lnTo>
                    <a:pt x="34" y="0"/>
                  </a:lnTo>
                  <a:lnTo>
                    <a:pt x="34" y="7"/>
                  </a:lnTo>
                  <a:lnTo>
                    <a:pt x="34" y="0"/>
                  </a:lnTo>
                  <a:lnTo>
                    <a:pt x="41" y="0"/>
                  </a:lnTo>
                  <a:lnTo>
                    <a:pt x="48" y="0"/>
                  </a:lnTo>
                  <a:lnTo>
                    <a:pt x="48" y="7"/>
                  </a:lnTo>
                  <a:lnTo>
                    <a:pt x="48" y="20"/>
                  </a:lnTo>
                  <a:lnTo>
                    <a:pt x="7" y="20"/>
                  </a:lnTo>
                  <a:lnTo>
                    <a:pt x="0" y="2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3" name="Freeform 256"/>
            <p:cNvSpPr>
              <a:spLocks/>
            </p:cNvSpPr>
            <p:nvPr/>
          </p:nvSpPr>
          <p:spPr bwMode="auto">
            <a:xfrm>
              <a:off x="2566" y="3407"/>
              <a:ext cx="49" cy="17"/>
            </a:xfrm>
            <a:custGeom>
              <a:avLst/>
              <a:gdLst>
                <a:gd name="T0" fmla="*/ 0 w 49"/>
                <a:gd name="T1" fmla="*/ 0 h 17"/>
                <a:gd name="T2" fmla="*/ 7 w 49"/>
                <a:gd name="T3" fmla="*/ 0 h 17"/>
                <a:gd name="T4" fmla="*/ 14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16 h 17"/>
                <a:gd name="T18" fmla="*/ 7 w 49"/>
                <a:gd name="T19" fmla="*/ 16 h 17"/>
                <a:gd name="T20" fmla="*/ 0 w 49"/>
                <a:gd name="T21" fmla="*/ 16 h 17"/>
                <a:gd name="T22" fmla="*/ 0 w 4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7"/>
                <a:gd name="T38" fmla="*/ 49 w 4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7">
                  <a:moveTo>
                    <a:pt x="0" y="0"/>
                  </a:moveTo>
                  <a:lnTo>
                    <a:pt x="7" y="0"/>
                  </a:lnTo>
                  <a:lnTo>
                    <a:pt x="14" y="0"/>
                  </a:lnTo>
                  <a:lnTo>
                    <a:pt x="20" y="0"/>
                  </a:lnTo>
                  <a:lnTo>
                    <a:pt x="27" y="0"/>
                  </a:lnTo>
                  <a:lnTo>
                    <a:pt x="34" y="0"/>
                  </a:lnTo>
                  <a:lnTo>
                    <a:pt x="41" y="0"/>
                  </a:lnTo>
                  <a:lnTo>
                    <a:pt x="48" y="0"/>
                  </a:lnTo>
                  <a:lnTo>
                    <a:pt x="48"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4" name="Freeform 257"/>
            <p:cNvSpPr>
              <a:spLocks/>
            </p:cNvSpPr>
            <p:nvPr/>
          </p:nvSpPr>
          <p:spPr bwMode="auto">
            <a:xfrm>
              <a:off x="2497" y="3407"/>
              <a:ext cx="70" cy="17"/>
            </a:xfrm>
            <a:custGeom>
              <a:avLst/>
              <a:gdLst>
                <a:gd name="T0" fmla="*/ 0 w 70"/>
                <a:gd name="T1" fmla="*/ 0 h 17"/>
                <a:gd name="T2" fmla="*/ 0 w 70"/>
                <a:gd name="T3" fmla="*/ 16 h 17"/>
                <a:gd name="T4" fmla="*/ 7 w 70"/>
                <a:gd name="T5" fmla="*/ 16 h 17"/>
                <a:gd name="T6" fmla="*/ 62 w 70"/>
                <a:gd name="T7" fmla="*/ 16 h 17"/>
                <a:gd name="T8" fmla="*/ 69 w 70"/>
                <a:gd name="T9" fmla="*/ 16 h 17"/>
                <a:gd name="T10" fmla="*/ 69 w 70"/>
                <a:gd name="T11" fmla="*/ 0 h 17"/>
                <a:gd name="T12" fmla="*/ 62 w 70"/>
                <a:gd name="T13" fmla="*/ 0 h 17"/>
                <a:gd name="T14" fmla="*/ 55 w 70"/>
                <a:gd name="T15" fmla="*/ 0 h 17"/>
                <a:gd name="T16" fmla="*/ 48 w 70"/>
                <a:gd name="T17" fmla="*/ 0 h 17"/>
                <a:gd name="T18" fmla="*/ 42 w 70"/>
                <a:gd name="T19" fmla="*/ 0 h 17"/>
                <a:gd name="T20" fmla="*/ 35 w 70"/>
                <a:gd name="T21" fmla="*/ 0 h 17"/>
                <a:gd name="T22" fmla="*/ 28 w 70"/>
                <a:gd name="T23" fmla="*/ 0 h 17"/>
                <a:gd name="T24" fmla="*/ 21 w 70"/>
                <a:gd name="T25" fmla="*/ 0 h 17"/>
                <a:gd name="T26" fmla="*/ 14 w 70"/>
                <a:gd name="T27" fmla="*/ 0 h 17"/>
                <a:gd name="T28" fmla="*/ 7 w 70"/>
                <a:gd name="T29" fmla="*/ 0 h 17"/>
                <a:gd name="T30" fmla="*/ 0 w 70"/>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7"/>
                <a:gd name="T50" fmla="*/ 70 w 70"/>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7">
                  <a:moveTo>
                    <a:pt x="0" y="0"/>
                  </a:moveTo>
                  <a:lnTo>
                    <a:pt x="0" y="16"/>
                  </a:lnTo>
                  <a:lnTo>
                    <a:pt x="7" y="16"/>
                  </a:lnTo>
                  <a:lnTo>
                    <a:pt x="62" y="16"/>
                  </a:lnTo>
                  <a:lnTo>
                    <a:pt x="69" y="16"/>
                  </a:lnTo>
                  <a:lnTo>
                    <a:pt x="69" y="0"/>
                  </a:lnTo>
                  <a:lnTo>
                    <a:pt x="62" y="0"/>
                  </a:lnTo>
                  <a:lnTo>
                    <a:pt x="55" y="0"/>
                  </a:lnTo>
                  <a:lnTo>
                    <a:pt x="48" y="0"/>
                  </a:lnTo>
                  <a:lnTo>
                    <a:pt x="42" y="0"/>
                  </a:lnTo>
                  <a:lnTo>
                    <a:pt x="35" y="0"/>
                  </a:lnTo>
                  <a:lnTo>
                    <a:pt x="28"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5" name="Freeform 258"/>
            <p:cNvSpPr>
              <a:spLocks/>
            </p:cNvSpPr>
            <p:nvPr/>
          </p:nvSpPr>
          <p:spPr bwMode="auto">
            <a:xfrm>
              <a:off x="2429" y="3407"/>
              <a:ext cx="69" cy="17"/>
            </a:xfrm>
            <a:custGeom>
              <a:avLst/>
              <a:gdLst>
                <a:gd name="T0" fmla="*/ 0 w 69"/>
                <a:gd name="T1" fmla="*/ 0 h 17"/>
                <a:gd name="T2" fmla="*/ 0 w 69"/>
                <a:gd name="T3" fmla="*/ 16 h 17"/>
                <a:gd name="T4" fmla="*/ 7 w 69"/>
                <a:gd name="T5" fmla="*/ 16 h 17"/>
                <a:gd name="T6" fmla="*/ 62 w 69"/>
                <a:gd name="T7" fmla="*/ 16 h 17"/>
                <a:gd name="T8" fmla="*/ 68 w 69"/>
                <a:gd name="T9" fmla="*/ 16 h 17"/>
                <a:gd name="T10" fmla="*/ 68 w 69"/>
                <a:gd name="T11" fmla="*/ 0 h 17"/>
                <a:gd name="T12" fmla="*/ 62 w 69"/>
                <a:gd name="T13" fmla="*/ 0 h 17"/>
                <a:gd name="T14" fmla="*/ 55 w 69"/>
                <a:gd name="T15" fmla="*/ 0 h 17"/>
                <a:gd name="T16" fmla="*/ 48 w 69"/>
                <a:gd name="T17" fmla="*/ 0 h 17"/>
                <a:gd name="T18" fmla="*/ 41 w 69"/>
                <a:gd name="T19" fmla="*/ 0 h 17"/>
                <a:gd name="T20" fmla="*/ 34 w 69"/>
                <a:gd name="T21" fmla="*/ 0 h 17"/>
                <a:gd name="T22" fmla="*/ 27 w 69"/>
                <a:gd name="T23" fmla="*/ 0 h 17"/>
                <a:gd name="T24" fmla="*/ 21 w 69"/>
                <a:gd name="T25" fmla="*/ 0 h 17"/>
                <a:gd name="T26" fmla="*/ 14 w 69"/>
                <a:gd name="T27" fmla="*/ 0 h 17"/>
                <a:gd name="T28" fmla="*/ 7 w 69"/>
                <a:gd name="T29" fmla="*/ 0 h 17"/>
                <a:gd name="T30" fmla="*/ 0 w 6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7"/>
                <a:gd name="T50" fmla="*/ 69 w 6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7">
                  <a:moveTo>
                    <a:pt x="0" y="0"/>
                  </a:moveTo>
                  <a:lnTo>
                    <a:pt x="0" y="16"/>
                  </a:lnTo>
                  <a:lnTo>
                    <a:pt x="7" y="16"/>
                  </a:lnTo>
                  <a:lnTo>
                    <a:pt x="62" y="16"/>
                  </a:lnTo>
                  <a:lnTo>
                    <a:pt x="68" y="16"/>
                  </a:lnTo>
                  <a:lnTo>
                    <a:pt x="68" y="0"/>
                  </a:lnTo>
                  <a:lnTo>
                    <a:pt x="62" y="0"/>
                  </a:lnTo>
                  <a:lnTo>
                    <a:pt x="55" y="0"/>
                  </a:lnTo>
                  <a:lnTo>
                    <a:pt x="48" y="0"/>
                  </a:lnTo>
                  <a:lnTo>
                    <a:pt x="41" y="0"/>
                  </a:lnTo>
                  <a:lnTo>
                    <a:pt x="34" y="0"/>
                  </a:lnTo>
                  <a:lnTo>
                    <a:pt x="27" y="0"/>
                  </a:lnTo>
                  <a:lnTo>
                    <a:pt x="21"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6" name="Freeform 259"/>
            <p:cNvSpPr>
              <a:spLocks/>
            </p:cNvSpPr>
            <p:nvPr/>
          </p:nvSpPr>
          <p:spPr bwMode="auto">
            <a:xfrm>
              <a:off x="2361" y="3407"/>
              <a:ext cx="62" cy="17"/>
            </a:xfrm>
            <a:custGeom>
              <a:avLst/>
              <a:gdLst>
                <a:gd name="T0" fmla="*/ 0 w 62"/>
                <a:gd name="T1" fmla="*/ 0 h 17"/>
                <a:gd name="T2" fmla="*/ 0 w 62"/>
                <a:gd name="T3" fmla="*/ 16 h 17"/>
                <a:gd name="T4" fmla="*/ 61 w 62"/>
                <a:gd name="T5" fmla="*/ 16 h 17"/>
                <a:gd name="T6" fmla="*/ 61 w 62"/>
                <a:gd name="T7" fmla="*/ 0 h 17"/>
                <a:gd name="T8" fmla="*/ 54 w 62"/>
                <a:gd name="T9" fmla="*/ 0 h 17"/>
                <a:gd name="T10" fmla="*/ 48 w 62"/>
                <a:gd name="T11" fmla="*/ 0 h 17"/>
                <a:gd name="T12" fmla="*/ 41 w 62"/>
                <a:gd name="T13" fmla="*/ 0 h 17"/>
                <a:gd name="T14" fmla="*/ 34 w 62"/>
                <a:gd name="T15" fmla="*/ 0 h 17"/>
                <a:gd name="T16" fmla="*/ 27 w 62"/>
                <a:gd name="T17" fmla="*/ 0 h 17"/>
                <a:gd name="T18" fmla="*/ 20 w 62"/>
                <a:gd name="T19" fmla="*/ 0 h 17"/>
                <a:gd name="T20" fmla="*/ 13 w 62"/>
                <a:gd name="T21" fmla="*/ 0 h 17"/>
                <a:gd name="T22" fmla="*/ 6 w 62"/>
                <a:gd name="T23" fmla="*/ 0 h 17"/>
                <a:gd name="T24" fmla="*/ 0 w 62"/>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7"/>
                <a:gd name="T41" fmla="*/ 62 w 62"/>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7">
                  <a:moveTo>
                    <a:pt x="0" y="0"/>
                  </a:moveTo>
                  <a:lnTo>
                    <a:pt x="0" y="16"/>
                  </a:lnTo>
                  <a:lnTo>
                    <a:pt x="61" y="16"/>
                  </a:lnTo>
                  <a:lnTo>
                    <a:pt x="61" y="0"/>
                  </a:lnTo>
                  <a:lnTo>
                    <a:pt x="54" y="0"/>
                  </a:lnTo>
                  <a:lnTo>
                    <a:pt x="48" y="0"/>
                  </a:lnTo>
                  <a:lnTo>
                    <a:pt x="41" y="0"/>
                  </a:lnTo>
                  <a:lnTo>
                    <a:pt x="34" y="0"/>
                  </a:lnTo>
                  <a:lnTo>
                    <a:pt x="27" y="0"/>
                  </a:lnTo>
                  <a:lnTo>
                    <a:pt x="20" y="0"/>
                  </a:lnTo>
                  <a:lnTo>
                    <a:pt x="13" y="0"/>
                  </a:lnTo>
                  <a:lnTo>
                    <a:pt x="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7" name="Freeform 260"/>
            <p:cNvSpPr>
              <a:spLocks/>
            </p:cNvSpPr>
            <p:nvPr/>
          </p:nvSpPr>
          <p:spPr bwMode="auto">
            <a:xfrm>
              <a:off x="2326" y="3407"/>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7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0" y="0"/>
                  </a:lnTo>
                  <a:lnTo>
                    <a:pt x="7" y="0"/>
                  </a:lnTo>
                  <a:lnTo>
                    <a:pt x="14" y="0"/>
                  </a:lnTo>
                  <a:lnTo>
                    <a:pt x="21" y="0"/>
                  </a:lnTo>
                  <a:lnTo>
                    <a:pt x="21" y="16"/>
                  </a:lnTo>
                  <a:lnTo>
                    <a:pt x="7"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8" name="Freeform 261"/>
            <p:cNvSpPr>
              <a:spLocks/>
            </p:cNvSpPr>
            <p:nvPr/>
          </p:nvSpPr>
          <p:spPr bwMode="auto">
            <a:xfrm>
              <a:off x="2326" y="3421"/>
              <a:ext cx="241" cy="42"/>
            </a:xfrm>
            <a:custGeom>
              <a:avLst/>
              <a:gdLst>
                <a:gd name="T0" fmla="*/ 7 w 241"/>
                <a:gd name="T1" fmla="*/ 7 h 42"/>
                <a:gd name="T2" fmla="*/ 14 w 241"/>
                <a:gd name="T3" fmla="*/ 0 h 42"/>
                <a:gd name="T4" fmla="*/ 21 w 241"/>
                <a:gd name="T5" fmla="*/ 0 h 42"/>
                <a:gd name="T6" fmla="*/ 35 w 241"/>
                <a:gd name="T7" fmla="*/ 0 h 42"/>
                <a:gd name="T8" fmla="*/ 41 w 241"/>
                <a:gd name="T9" fmla="*/ 0 h 42"/>
                <a:gd name="T10" fmla="*/ 48 w 241"/>
                <a:gd name="T11" fmla="*/ 7 h 42"/>
                <a:gd name="T12" fmla="*/ 55 w 241"/>
                <a:gd name="T13" fmla="*/ 0 h 42"/>
                <a:gd name="T14" fmla="*/ 62 w 241"/>
                <a:gd name="T15" fmla="*/ 7 h 42"/>
                <a:gd name="T16" fmla="*/ 69 w 241"/>
                <a:gd name="T17" fmla="*/ 0 h 42"/>
                <a:gd name="T18" fmla="*/ 83 w 241"/>
                <a:gd name="T19" fmla="*/ 0 h 42"/>
                <a:gd name="T20" fmla="*/ 83 w 241"/>
                <a:gd name="T21" fmla="*/ 0 h 42"/>
                <a:gd name="T22" fmla="*/ 96 w 241"/>
                <a:gd name="T23" fmla="*/ 0 h 42"/>
                <a:gd name="T24" fmla="*/ 103 w 241"/>
                <a:gd name="T25" fmla="*/ 0 h 42"/>
                <a:gd name="T26" fmla="*/ 110 w 241"/>
                <a:gd name="T27" fmla="*/ 7 h 42"/>
                <a:gd name="T28" fmla="*/ 117 w 241"/>
                <a:gd name="T29" fmla="*/ 0 h 42"/>
                <a:gd name="T30" fmla="*/ 130 w 241"/>
                <a:gd name="T31" fmla="*/ 7 h 42"/>
                <a:gd name="T32" fmla="*/ 137 w 241"/>
                <a:gd name="T33" fmla="*/ 0 h 42"/>
                <a:gd name="T34" fmla="*/ 144 w 241"/>
                <a:gd name="T35" fmla="*/ 7 h 42"/>
                <a:gd name="T36" fmla="*/ 151 w 241"/>
                <a:gd name="T37" fmla="*/ 0 h 42"/>
                <a:gd name="T38" fmla="*/ 158 w 241"/>
                <a:gd name="T39" fmla="*/ 7 h 42"/>
                <a:gd name="T40" fmla="*/ 165 w 241"/>
                <a:gd name="T41" fmla="*/ 0 h 42"/>
                <a:gd name="T42" fmla="*/ 171 w 241"/>
                <a:gd name="T43" fmla="*/ 7 h 42"/>
                <a:gd name="T44" fmla="*/ 178 w 241"/>
                <a:gd name="T45" fmla="*/ 0 h 42"/>
                <a:gd name="T46" fmla="*/ 192 w 241"/>
                <a:gd name="T47" fmla="*/ 7 h 42"/>
                <a:gd name="T48" fmla="*/ 199 w 241"/>
                <a:gd name="T49" fmla="*/ 0 h 42"/>
                <a:gd name="T50" fmla="*/ 206 w 241"/>
                <a:gd name="T51" fmla="*/ 7 h 42"/>
                <a:gd name="T52" fmla="*/ 213 w 241"/>
                <a:gd name="T53" fmla="*/ 0 h 42"/>
                <a:gd name="T54" fmla="*/ 226 w 241"/>
                <a:gd name="T55" fmla="*/ 0 h 42"/>
                <a:gd name="T56" fmla="*/ 233 w 241"/>
                <a:gd name="T57" fmla="*/ 7 h 42"/>
                <a:gd name="T58" fmla="*/ 240 w 241"/>
                <a:gd name="T59" fmla="*/ 41 h 42"/>
                <a:gd name="T60" fmla="*/ 213 w 241"/>
                <a:gd name="T61" fmla="*/ 34 h 42"/>
                <a:gd name="T62" fmla="*/ 199 w 241"/>
                <a:gd name="T63" fmla="*/ 41 h 42"/>
                <a:gd name="T64" fmla="*/ 48 w 241"/>
                <a:gd name="T65" fmla="*/ 34 h 42"/>
                <a:gd name="T66" fmla="*/ 28 w 241"/>
                <a:gd name="T67" fmla="*/ 41 h 42"/>
                <a:gd name="T68" fmla="*/ 0 w 241"/>
                <a:gd name="T69" fmla="*/ 4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42"/>
                <a:gd name="T107" fmla="*/ 241 w 241"/>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42">
                  <a:moveTo>
                    <a:pt x="0" y="7"/>
                  </a:moveTo>
                  <a:lnTo>
                    <a:pt x="7" y="7"/>
                  </a:lnTo>
                  <a:lnTo>
                    <a:pt x="7" y="0"/>
                  </a:lnTo>
                  <a:lnTo>
                    <a:pt x="14" y="0"/>
                  </a:lnTo>
                  <a:lnTo>
                    <a:pt x="21" y="7"/>
                  </a:lnTo>
                  <a:lnTo>
                    <a:pt x="21" y="0"/>
                  </a:lnTo>
                  <a:lnTo>
                    <a:pt x="28" y="0"/>
                  </a:lnTo>
                  <a:lnTo>
                    <a:pt x="35" y="0"/>
                  </a:lnTo>
                  <a:lnTo>
                    <a:pt x="35" y="7"/>
                  </a:lnTo>
                  <a:lnTo>
                    <a:pt x="41" y="0"/>
                  </a:lnTo>
                  <a:lnTo>
                    <a:pt x="48" y="0"/>
                  </a:lnTo>
                  <a:lnTo>
                    <a:pt x="48" y="7"/>
                  </a:lnTo>
                  <a:lnTo>
                    <a:pt x="55" y="7"/>
                  </a:lnTo>
                  <a:lnTo>
                    <a:pt x="55" y="0"/>
                  </a:lnTo>
                  <a:lnTo>
                    <a:pt x="62" y="0"/>
                  </a:lnTo>
                  <a:lnTo>
                    <a:pt x="62" y="7"/>
                  </a:lnTo>
                  <a:lnTo>
                    <a:pt x="69" y="7"/>
                  </a:lnTo>
                  <a:lnTo>
                    <a:pt x="69" y="0"/>
                  </a:lnTo>
                  <a:lnTo>
                    <a:pt x="76" y="0"/>
                  </a:lnTo>
                  <a:lnTo>
                    <a:pt x="83" y="0"/>
                  </a:lnTo>
                  <a:lnTo>
                    <a:pt x="83" y="7"/>
                  </a:lnTo>
                  <a:lnTo>
                    <a:pt x="83" y="0"/>
                  </a:lnTo>
                  <a:lnTo>
                    <a:pt x="89" y="0"/>
                  </a:lnTo>
                  <a:lnTo>
                    <a:pt x="96" y="0"/>
                  </a:lnTo>
                  <a:lnTo>
                    <a:pt x="96" y="7"/>
                  </a:lnTo>
                  <a:lnTo>
                    <a:pt x="103" y="0"/>
                  </a:lnTo>
                  <a:lnTo>
                    <a:pt x="110" y="0"/>
                  </a:lnTo>
                  <a:lnTo>
                    <a:pt x="110" y="7"/>
                  </a:lnTo>
                  <a:lnTo>
                    <a:pt x="117" y="7"/>
                  </a:lnTo>
                  <a:lnTo>
                    <a:pt x="117" y="0"/>
                  </a:lnTo>
                  <a:lnTo>
                    <a:pt x="124" y="0"/>
                  </a:lnTo>
                  <a:lnTo>
                    <a:pt x="130" y="7"/>
                  </a:lnTo>
                  <a:lnTo>
                    <a:pt x="130" y="0"/>
                  </a:lnTo>
                  <a:lnTo>
                    <a:pt x="137" y="0"/>
                  </a:lnTo>
                  <a:lnTo>
                    <a:pt x="144" y="0"/>
                  </a:lnTo>
                  <a:lnTo>
                    <a:pt x="144" y="7"/>
                  </a:lnTo>
                  <a:lnTo>
                    <a:pt x="144" y="0"/>
                  </a:lnTo>
                  <a:lnTo>
                    <a:pt x="151" y="0"/>
                  </a:lnTo>
                  <a:lnTo>
                    <a:pt x="158" y="0"/>
                  </a:lnTo>
                  <a:lnTo>
                    <a:pt x="158" y="7"/>
                  </a:lnTo>
                  <a:lnTo>
                    <a:pt x="165" y="7"/>
                  </a:lnTo>
                  <a:lnTo>
                    <a:pt x="165" y="0"/>
                  </a:lnTo>
                  <a:lnTo>
                    <a:pt x="171" y="0"/>
                  </a:lnTo>
                  <a:lnTo>
                    <a:pt x="171" y="7"/>
                  </a:lnTo>
                  <a:lnTo>
                    <a:pt x="178" y="7"/>
                  </a:lnTo>
                  <a:lnTo>
                    <a:pt x="178" y="0"/>
                  </a:lnTo>
                  <a:lnTo>
                    <a:pt x="185" y="0"/>
                  </a:lnTo>
                  <a:lnTo>
                    <a:pt x="192" y="7"/>
                  </a:lnTo>
                  <a:lnTo>
                    <a:pt x="192" y="0"/>
                  </a:lnTo>
                  <a:lnTo>
                    <a:pt x="199" y="0"/>
                  </a:lnTo>
                  <a:lnTo>
                    <a:pt x="206" y="0"/>
                  </a:lnTo>
                  <a:lnTo>
                    <a:pt x="206" y="7"/>
                  </a:lnTo>
                  <a:lnTo>
                    <a:pt x="206" y="0"/>
                  </a:lnTo>
                  <a:lnTo>
                    <a:pt x="213" y="0"/>
                  </a:lnTo>
                  <a:lnTo>
                    <a:pt x="219" y="0"/>
                  </a:lnTo>
                  <a:lnTo>
                    <a:pt x="226" y="0"/>
                  </a:lnTo>
                  <a:lnTo>
                    <a:pt x="233" y="0"/>
                  </a:lnTo>
                  <a:lnTo>
                    <a:pt x="233" y="7"/>
                  </a:lnTo>
                  <a:lnTo>
                    <a:pt x="240" y="7"/>
                  </a:lnTo>
                  <a:lnTo>
                    <a:pt x="240" y="41"/>
                  </a:lnTo>
                  <a:lnTo>
                    <a:pt x="213" y="41"/>
                  </a:lnTo>
                  <a:lnTo>
                    <a:pt x="213" y="34"/>
                  </a:lnTo>
                  <a:lnTo>
                    <a:pt x="199" y="34"/>
                  </a:lnTo>
                  <a:lnTo>
                    <a:pt x="199" y="41"/>
                  </a:lnTo>
                  <a:lnTo>
                    <a:pt x="48" y="41"/>
                  </a:lnTo>
                  <a:lnTo>
                    <a:pt x="48" y="34"/>
                  </a:lnTo>
                  <a:lnTo>
                    <a:pt x="28" y="34"/>
                  </a:lnTo>
                  <a:lnTo>
                    <a:pt x="28" y="41"/>
                  </a:lnTo>
                  <a:lnTo>
                    <a:pt x="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589" name="Freeform 262"/>
            <p:cNvSpPr>
              <a:spLocks/>
            </p:cNvSpPr>
            <p:nvPr/>
          </p:nvSpPr>
          <p:spPr bwMode="auto">
            <a:xfrm>
              <a:off x="2357" y="3404"/>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0" name="Freeform 263"/>
            <p:cNvSpPr>
              <a:spLocks/>
            </p:cNvSpPr>
            <p:nvPr/>
          </p:nvSpPr>
          <p:spPr bwMode="auto">
            <a:xfrm>
              <a:off x="237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1" name="Freeform 264"/>
            <p:cNvSpPr>
              <a:spLocks/>
            </p:cNvSpPr>
            <p:nvPr/>
          </p:nvSpPr>
          <p:spPr bwMode="auto">
            <a:xfrm>
              <a:off x="239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2" name="Freeform 265"/>
            <p:cNvSpPr>
              <a:spLocks/>
            </p:cNvSpPr>
            <p:nvPr/>
          </p:nvSpPr>
          <p:spPr bwMode="auto">
            <a:xfrm>
              <a:off x="240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3" name="Freeform 266"/>
            <p:cNvSpPr>
              <a:spLocks/>
            </p:cNvSpPr>
            <p:nvPr/>
          </p:nvSpPr>
          <p:spPr bwMode="auto">
            <a:xfrm>
              <a:off x="2501"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4" name="Freeform 267"/>
            <p:cNvSpPr>
              <a:spLocks/>
            </p:cNvSpPr>
            <p:nvPr/>
          </p:nvSpPr>
          <p:spPr bwMode="auto">
            <a:xfrm>
              <a:off x="2515"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5" name="Freeform 268"/>
            <p:cNvSpPr>
              <a:spLocks/>
            </p:cNvSpPr>
            <p:nvPr/>
          </p:nvSpPr>
          <p:spPr bwMode="auto">
            <a:xfrm>
              <a:off x="2528"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6" name="Freeform 269"/>
            <p:cNvSpPr>
              <a:spLocks/>
            </p:cNvSpPr>
            <p:nvPr/>
          </p:nvSpPr>
          <p:spPr bwMode="auto">
            <a:xfrm>
              <a:off x="2542" y="3404"/>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7" name="Freeform 270"/>
            <p:cNvSpPr>
              <a:spLocks/>
            </p:cNvSpPr>
            <p:nvPr/>
          </p:nvSpPr>
          <p:spPr bwMode="auto">
            <a:xfrm>
              <a:off x="2357" y="3411"/>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8" name="Freeform 271"/>
            <p:cNvSpPr>
              <a:spLocks/>
            </p:cNvSpPr>
            <p:nvPr/>
          </p:nvSpPr>
          <p:spPr bwMode="auto">
            <a:xfrm>
              <a:off x="2371" y="3411"/>
              <a:ext cx="21" cy="1"/>
            </a:xfrm>
            <a:custGeom>
              <a:avLst/>
              <a:gdLst>
                <a:gd name="T0" fmla="*/ 7 w 21"/>
                <a:gd name="T1" fmla="*/ 0 h 1"/>
                <a:gd name="T2" fmla="*/ 0 w 21"/>
                <a:gd name="T3" fmla="*/ 0 h 1"/>
                <a:gd name="T4" fmla="*/ 20 w 21"/>
                <a:gd name="T5" fmla="*/ 0 h 1"/>
                <a:gd name="T6" fmla="*/ 7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7" y="0"/>
                  </a:moveTo>
                  <a:lnTo>
                    <a:pt x="0" y="0"/>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599" name="Line 272"/>
            <p:cNvSpPr>
              <a:spLocks noChangeShapeType="1"/>
            </p:cNvSpPr>
            <p:nvPr/>
          </p:nvSpPr>
          <p:spPr bwMode="auto">
            <a:xfrm>
              <a:off x="2391"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0" name="Line 273"/>
            <p:cNvSpPr>
              <a:spLocks noChangeShapeType="1"/>
            </p:cNvSpPr>
            <p:nvPr/>
          </p:nvSpPr>
          <p:spPr bwMode="auto">
            <a:xfrm>
              <a:off x="2405"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1" name="Freeform 274"/>
            <p:cNvSpPr>
              <a:spLocks/>
            </p:cNvSpPr>
            <p:nvPr/>
          </p:nvSpPr>
          <p:spPr bwMode="auto">
            <a:xfrm>
              <a:off x="2494"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2" name="Line 275"/>
            <p:cNvSpPr>
              <a:spLocks noChangeShapeType="1"/>
            </p:cNvSpPr>
            <p:nvPr/>
          </p:nvSpPr>
          <p:spPr bwMode="auto">
            <a:xfrm>
              <a:off x="2515"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3" name="Line 276"/>
            <p:cNvSpPr>
              <a:spLocks noChangeShapeType="1"/>
            </p:cNvSpPr>
            <p:nvPr/>
          </p:nvSpPr>
          <p:spPr bwMode="auto">
            <a:xfrm>
              <a:off x="2528"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4" name="Line 277"/>
            <p:cNvSpPr>
              <a:spLocks noChangeShapeType="1"/>
            </p:cNvSpPr>
            <p:nvPr/>
          </p:nvSpPr>
          <p:spPr bwMode="auto">
            <a:xfrm>
              <a:off x="2542" y="3411"/>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5" name="Line 278"/>
            <p:cNvSpPr>
              <a:spLocks noChangeShapeType="1"/>
            </p:cNvSpPr>
            <p:nvPr/>
          </p:nvSpPr>
          <p:spPr bwMode="auto">
            <a:xfrm>
              <a:off x="2330"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6" name="Line 279"/>
            <p:cNvSpPr>
              <a:spLocks noChangeShapeType="1"/>
            </p:cNvSpPr>
            <p:nvPr/>
          </p:nvSpPr>
          <p:spPr bwMode="auto">
            <a:xfrm>
              <a:off x="2344"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7" name="Line 280"/>
            <p:cNvSpPr>
              <a:spLocks noChangeShapeType="1"/>
            </p:cNvSpPr>
            <p:nvPr/>
          </p:nvSpPr>
          <p:spPr bwMode="auto">
            <a:xfrm>
              <a:off x="2357"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08" name="Freeform 281"/>
            <p:cNvSpPr>
              <a:spLocks/>
            </p:cNvSpPr>
            <p:nvPr/>
          </p:nvSpPr>
          <p:spPr bwMode="auto">
            <a:xfrm>
              <a:off x="2378"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09" name="Line 282"/>
            <p:cNvSpPr>
              <a:spLocks noChangeShapeType="1"/>
            </p:cNvSpPr>
            <p:nvPr/>
          </p:nvSpPr>
          <p:spPr bwMode="auto">
            <a:xfrm>
              <a:off x="239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0" name="Line 283"/>
            <p:cNvSpPr>
              <a:spLocks noChangeShapeType="1"/>
            </p:cNvSpPr>
            <p:nvPr/>
          </p:nvSpPr>
          <p:spPr bwMode="auto">
            <a:xfrm>
              <a:off x="2405"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1" name="Line 284"/>
            <p:cNvSpPr>
              <a:spLocks noChangeShapeType="1"/>
            </p:cNvSpPr>
            <p:nvPr/>
          </p:nvSpPr>
          <p:spPr bwMode="auto">
            <a:xfrm>
              <a:off x="2419"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2" name="Freeform 285"/>
            <p:cNvSpPr>
              <a:spLocks/>
            </p:cNvSpPr>
            <p:nvPr/>
          </p:nvSpPr>
          <p:spPr bwMode="auto">
            <a:xfrm>
              <a:off x="2439" y="3424"/>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3" name="Line 286"/>
            <p:cNvSpPr>
              <a:spLocks noChangeShapeType="1"/>
            </p:cNvSpPr>
            <p:nvPr/>
          </p:nvSpPr>
          <p:spPr bwMode="auto">
            <a:xfrm>
              <a:off x="2453"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4" name="Line 287"/>
            <p:cNvSpPr>
              <a:spLocks noChangeShapeType="1"/>
            </p:cNvSpPr>
            <p:nvPr/>
          </p:nvSpPr>
          <p:spPr bwMode="auto">
            <a:xfrm>
              <a:off x="2467"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5" name="Freeform 288"/>
            <p:cNvSpPr>
              <a:spLocks/>
            </p:cNvSpPr>
            <p:nvPr/>
          </p:nvSpPr>
          <p:spPr bwMode="auto">
            <a:xfrm>
              <a:off x="2480" y="3424"/>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6" name="Line 289"/>
            <p:cNvSpPr>
              <a:spLocks noChangeShapeType="1"/>
            </p:cNvSpPr>
            <p:nvPr/>
          </p:nvSpPr>
          <p:spPr bwMode="auto">
            <a:xfrm>
              <a:off x="2501" y="3424"/>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7" name="Line 290"/>
            <p:cNvSpPr>
              <a:spLocks noChangeShapeType="1"/>
            </p:cNvSpPr>
            <p:nvPr/>
          </p:nvSpPr>
          <p:spPr bwMode="auto">
            <a:xfrm>
              <a:off x="2515" y="3424"/>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18" name="Freeform 291"/>
            <p:cNvSpPr>
              <a:spLocks/>
            </p:cNvSpPr>
            <p:nvPr/>
          </p:nvSpPr>
          <p:spPr bwMode="auto">
            <a:xfrm>
              <a:off x="2330"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19" name="Freeform 292"/>
            <p:cNvSpPr>
              <a:spLocks/>
            </p:cNvSpPr>
            <p:nvPr/>
          </p:nvSpPr>
          <p:spPr bwMode="auto">
            <a:xfrm>
              <a:off x="2344"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0" name="Freeform 293"/>
            <p:cNvSpPr>
              <a:spLocks/>
            </p:cNvSpPr>
            <p:nvPr/>
          </p:nvSpPr>
          <p:spPr bwMode="auto">
            <a:xfrm>
              <a:off x="2357" y="3424"/>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1" name="Freeform 294"/>
            <p:cNvSpPr>
              <a:spLocks/>
            </p:cNvSpPr>
            <p:nvPr/>
          </p:nvSpPr>
          <p:spPr bwMode="auto">
            <a:xfrm>
              <a:off x="2371" y="3424"/>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2" name="Freeform 295"/>
            <p:cNvSpPr>
              <a:spLocks/>
            </p:cNvSpPr>
            <p:nvPr/>
          </p:nvSpPr>
          <p:spPr bwMode="auto">
            <a:xfrm>
              <a:off x="239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3" name="Freeform 296"/>
            <p:cNvSpPr>
              <a:spLocks/>
            </p:cNvSpPr>
            <p:nvPr/>
          </p:nvSpPr>
          <p:spPr bwMode="auto">
            <a:xfrm>
              <a:off x="240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4" name="Freeform 297"/>
            <p:cNvSpPr>
              <a:spLocks/>
            </p:cNvSpPr>
            <p:nvPr/>
          </p:nvSpPr>
          <p:spPr bwMode="auto">
            <a:xfrm>
              <a:off x="2419" y="3424"/>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5" name="Freeform 298"/>
            <p:cNvSpPr>
              <a:spLocks/>
            </p:cNvSpPr>
            <p:nvPr/>
          </p:nvSpPr>
          <p:spPr bwMode="auto">
            <a:xfrm>
              <a:off x="2432" y="3424"/>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6" name="Freeform 299"/>
            <p:cNvSpPr>
              <a:spLocks/>
            </p:cNvSpPr>
            <p:nvPr/>
          </p:nvSpPr>
          <p:spPr bwMode="auto">
            <a:xfrm>
              <a:off x="2453"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7" name="Freeform 300"/>
            <p:cNvSpPr>
              <a:spLocks/>
            </p:cNvSpPr>
            <p:nvPr/>
          </p:nvSpPr>
          <p:spPr bwMode="auto">
            <a:xfrm>
              <a:off x="2467"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8" name="Freeform 301"/>
            <p:cNvSpPr>
              <a:spLocks/>
            </p:cNvSpPr>
            <p:nvPr/>
          </p:nvSpPr>
          <p:spPr bwMode="auto">
            <a:xfrm>
              <a:off x="2480" y="3424"/>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29" name="Freeform 302"/>
            <p:cNvSpPr>
              <a:spLocks/>
            </p:cNvSpPr>
            <p:nvPr/>
          </p:nvSpPr>
          <p:spPr bwMode="auto">
            <a:xfrm>
              <a:off x="2501"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0" name="Freeform 303"/>
            <p:cNvSpPr>
              <a:spLocks/>
            </p:cNvSpPr>
            <p:nvPr/>
          </p:nvSpPr>
          <p:spPr bwMode="auto">
            <a:xfrm>
              <a:off x="2515"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1" name="Freeform 304"/>
            <p:cNvSpPr>
              <a:spLocks/>
            </p:cNvSpPr>
            <p:nvPr/>
          </p:nvSpPr>
          <p:spPr bwMode="auto">
            <a:xfrm>
              <a:off x="2357" y="3438"/>
              <a:ext cx="22" cy="1"/>
            </a:xfrm>
            <a:custGeom>
              <a:avLst/>
              <a:gdLst>
                <a:gd name="T0" fmla="*/ 0 w 22"/>
                <a:gd name="T1" fmla="*/ 0 h 1"/>
                <a:gd name="T2" fmla="*/ 7 w 22"/>
                <a:gd name="T3" fmla="*/ 0 h 1"/>
                <a:gd name="T4" fmla="*/ 14 w 22"/>
                <a:gd name="T5" fmla="*/ 0 h 1"/>
                <a:gd name="T6" fmla="*/ 21 w 22"/>
                <a:gd name="T7" fmla="*/ 0 h 1"/>
                <a:gd name="T8" fmla="*/ 0 w 22"/>
                <a:gd name="T9" fmla="*/ 0 h 1"/>
                <a:gd name="T10" fmla="*/ 0 60000 65536"/>
                <a:gd name="T11" fmla="*/ 0 60000 65536"/>
                <a:gd name="T12" fmla="*/ 0 60000 65536"/>
                <a:gd name="T13" fmla="*/ 0 60000 65536"/>
                <a:gd name="T14" fmla="*/ 0 60000 65536"/>
                <a:gd name="T15" fmla="*/ 0 w 22"/>
                <a:gd name="T16" fmla="*/ 0 h 1"/>
                <a:gd name="T17" fmla="*/ 22 w 22"/>
                <a:gd name="T18" fmla="*/ 1 h 1"/>
              </a:gdLst>
              <a:ahLst/>
              <a:cxnLst>
                <a:cxn ang="T10">
                  <a:pos x="T0" y="T1"/>
                </a:cxn>
                <a:cxn ang="T11">
                  <a:pos x="T2" y="T3"/>
                </a:cxn>
                <a:cxn ang="T12">
                  <a:pos x="T4" y="T5"/>
                </a:cxn>
                <a:cxn ang="T13">
                  <a:pos x="T6" y="T7"/>
                </a:cxn>
                <a:cxn ang="T14">
                  <a:pos x="T8" y="T9"/>
                </a:cxn>
              </a:cxnLst>
              <a:rect l="T15" t="T16" r="T17" b="T18"/>
              <a:pathLst>
                <a:path w="22" h="1">
                  <a:moveTo>
                    <a:pt x="0" y="0"/>
                  </a:moveTo>
                  <a:lnTo>
                    <a:pt x="7" y="0"/>
                  </a:lnTo>
                  <a:lnTo>
                    <a:pt x="14" y="0"/>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2" name="Line 305"/>
            <p:cNvSpPr>
              <a:spLocks noChangeShapeType="1"/>
            </p:cNvSpPr>
            <p:nvPr/>
          </p:nvSpPr>
          <p:spPr bwMode="auto">
            <a:xfrm>
              <a:off x="237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3" name="Line 306"/>
            <p:cNvSpPr>
              <a:spLocks noChangeShapeType="1"/>
            </p:cNvSpPr>
            <p:nvPr/>
          </p:nvSpPr>
          <p:spPr bwMode="auto">
            <a:xfrm>
              <a:off x="239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4" name="Line 307"/>
            <p:cNvSpPr>
              <a:spLocks noChangeShapeType="1"/>
            </p:cNvSpPr>
            <p:nvPr/>
          </p:nvSpPr>
          <p:spPr bwMode="auto">
            <a:xfrm>
              <a:off x="2405"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5" name="Freeform 308"/>
            <p:cNvSpPr>
              <a:spLocks/>
            </p:cNvSpPr>
            <p:nvPr/>
          </p:nvSpPr>
          <p:spPr bwMode="auto">
            <a:xfrm>
              <a:off x="2426" y="3438"/>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6" name="Line 309"/>
            <p:cNvSpPr>
              <a:spLocks noChangeShapeType="1"/>
            </p:cNvSpPr>
            <p:nvPr/>
          </p:nvSpPr>
          <p:spPr bwMode="auto">
            <a:xfrm>
              <a:off x="2439"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7" name="Line 310"/>
            <p:cNvSpPr>
              <a:spLocks noChangeShapeType="1"/>
            </p:cNvSpPr>
            <p:nvPr/>
          </p:nvSpPr>
          <p:spPr bwMode="auto">
            <a:xfrm>
              <a:off x="2453"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38" name="Freeform 311"/>
            <p:cNvSpPr>
              <a:spLocks/>
            </p:cNvSpPr>
            <p:nvPr/>
          </p:nvSpPr>
          <p:spPr bwMode="auto">
            <a:xfrm>
              <a:off x="2467"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39" name="Line 312"/>
            <p:cNvSpPr>
              <a:spLocks noChangeShapeType="1"/>
            </p:cNvSpPr>
            <p:nvPr/>
          </p:nvSpPr>
          <p:spPr bwMode="auto">
            <a:xfrm>
              <a:off x="2487"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0" name="Line 313"/>
            <p:cNvSpPr>
              <a:spLocks noChangeShapeType="1"/>
            </p:cNvSpPr>
            <p:nvPr/>
          </p:nvSpPr>
          <p:spPr bwMode="auto">
            <a:xfrm>
              <a:off x="2501"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1" name="Line 314"/>
            <p:cNvSpPr>
              <a:spLocks noChangeShapeType="1"/>
            </p:cNvSpPr>
            <p:nvPr/>
          </p:nvSpPr>
          <p:spPr bwMode="auto">
            <a:xfrm>
              <a:off x="2515"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42" name="Freeform 315"/>
            <p:cNvSpPr>
              <a:spLocks/>
            </p:cNvSpPr>
            <p:nvPr/>
          </p:nvSpPr>
          <p:spPr bwMode="auto">
            <a:xfrm>
              <a:off x="2357" y="3438"/>
              <a:ext cx="22" cy="17"/>
            </a:xfrm>
            <a:custGeom>
              <a:avLst/>
              <a:gdLst>
                <a:gd name="T0" fmla="*/ 0 w 22"/>
                <a:gd name="T1" fmla="*/ 0 h 17"/>
                <a:gd name="T2" fmla="*/ 0 w 22"/>
                <a:gd name="T3" fmla="*/ 16 h 17"/>
                <a:gd name="T4" fmla="*/ 21 w 22"/>
                <a:gd name="T5" fmla="*/ 16 h 17"/>
                <a:gd name="T6" fmla="*/ 21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3" name="Freeform 316"/>
            <p:cNvSpPr>
              <a:spLocks/>
            </p:cNvSpPr>
            <p:nvPr/>
          </p:nvSpPr>
          <p:spPr bwMode="auto">
            <a:xfrm>
              <a:off x="237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4" name="Freeform 317"/>
            <p:cNvSpPr>
              <a:spLocks/>
            </p:cNvSpPr>
            <p:nvPr/>
          </p:nvSpPr>
          <p:spPr bwMode="auto">
            <a:xfrm>
              <a:off x="239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5" name="Freeform 318"/>
            <p:cNvSpPr>
              <a:spLocks/>
            </p:cNvSpPr>
            <p:nvPr/>
          </p:nvSpPr>
          <p:spPr bwMode="auto">
            <a:xfrm>
              <a:off x="2405"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6" name="Freeform 319"/>
            <p:cNvSpPr>
              <a:spLocks/>
            </p:cNvSpPr>
            <p:nvPr/>
          </p:nvSpPr>
          <p:spPr bwMode="auto">
            <a:xfrm>
              <a:off x="2419" y="3438"/>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7" name="Freeform 320"/>
            <p:cNvSpPr>
              <a:spLocks/>
            </p:cNvSpPr>
            <p:nvPr/>
          </p:nvSpPr>
          <p:spPr bwMode="auto">
            <a:xfrm>
              <a:off x="2439"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8" name="Freeform 321"/>
            <p:cNvSpPr>
              <a:spLocks/>
            </p:cNvSpPr>
            <p:nvPr/>
          </p:nvSpPr>
          <p:spPr bwMode="auto">
            <a:xfrm>
              <a:off x="2453"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49" name="Freeform 322"/>
            <p:cNvSpPr>
              <a:spLocks/>
            </p:cNvSpPr>
            <p:nvPr/>
          </p:nvSpPr>
          <p:spPr bwMode="auto">
            <a:xfrm>
              <a:off x="2467" y="3438"/>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0" name="Freeform 323"/>
            <p:cNvSpPr>
              <a:spLocks/>
            </p:cNvSpPr>
            <p:nvPr/>
          </p:nvSpPr>
          <p:spPr bwMode="auto">
            <a:xfrm>
              <a:off x="2487"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1" name="Freeform 324"/>
            <p:cNvSpPr>
              <a:spLocks/>
            </p:cNvSpPr>
            <p:nvPr/>
          </p:nvSpPr>
          <p:spPr bwMode="auto">
            <a:xfrm>
              <a:off x="2501"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2" name="Freeform 325"/>
            <p:cNvSpPr>
              <a:spLocks/>
            </p:cNvSpPr>
            <p:nvPr/>
          </p:nvSpPr>
          <p:spPr bwMode="auto">
            <a:xfrm>
              <a:off x="2515"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3" name="Line 326"/>
            <p:cNvSpPr>
              <a:spLocks noChangeShapeType="1"/>
            </p:cNvSpPr>
            <p:nvPr/>
          </p:nvSpPr>
          <p:spPr bwMode="auto">
            <a:xfrm>
              <a:off x="2371"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4" name="Line 327"/>
            <p:cNvSpPr>
              <a:spLocks noChangeShapeType="1"/>
            </p:cNvSpPr>
            <p:nvPr/>
          </p:nvSpPr>
          <p:spPr bwMode="auto">
            <a:xfrm>
              <a:off x="2385"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5" name="Line 328"/>
            <p:cNvSpPr>
              <a:spLocks noChangeShapeType="1"/>
            </p:cNvSpPr>
            <p:nvPr/>
          </p:nvSpPr>
          <p:spPr bwMode="auto">
            <a:xfrm>
              <a:off x="2398"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6" name="Freeform 329"/>
            <p:cNvSpPr>
              <a:spLocks/>
            </p:cNvSpPr>
            <p:nvPr/>
          </p:nvSpPr>
          <p:spPr bwMode="auto">
            <a:xfrm>
              <a:off x="2419"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57" name="Line 330"/>
            <p:cNvSpPr>
              <a:spLocks noChangeShapeType="1"/>
            </p:cNvSpPr>
            <p:nvPr/>
          </p:nvSpPr>
          <p:spPr bwMode="auto">
            <a:xfrm>
              <a:off x="2432"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8" name="Line 331"/>
            <p:cNvSpPr>
              <a:spLocks noChangeShapeType="1"/>
            </p:cNvSpPr>
            <p:nvPr/>
          </p:nvSpPr>
          <p:spPr bwMode="auto">
            <a:xfrm>
              <a:off x="2446"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59" name="Freeform 332"/>
            <p:cNvSpPr>
              <a:spLocks/>
            </p:cNvSpPr>
            <p:nvPr/>
          </p:nvSpPr>
          <p:spPr bwMode="auto">
            <a:xfrm>
              <a:off x="2460"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0" name="Line 333"/>
            <p:cNvSpPr>
              <a:spLocks noChangeShapeType="1"/>
            </p:cNvSpPr>
            <p:nvPr/>
          </p:nvSpPr>
          <p:spPr bwMode="auto">
            <a:xfrm>
              <a:off x="2480"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1" name="Line 334"/>
            <p:cNvSpPr>
              <a:spLocks noChangeShapeType="1"/>
            </p:cNvSpPr>
            <p:nvPr/>
          </p:nvSpPr>
          <p:spPr bwMode="auto">
            <a:xfrm>
              <a:off x="249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2" name="Line 335"/>
            <p:cNvSpPr>
              <a:spLocks noChangeShapeType="1"/>
            </p:cNvSpPr>
            <p:nvPr/>
          </p:nvSpPr>
          <p:spPr bwMode="auto">
            <a:xfrm>
              <a:off x="250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63" name="Freeform 336"/>
            <p:cNvSpPr>
              <a:spLocks/>
            </p:cNvSpPr>
            <p:nvPr/>
          </p:nvSpPr>
          <p:spPr bwMode="auto">
            <a:xfrm>
              <a:off x="2371"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4" name="Freeform 337"/>
            <p:cNvSpPr>
              <a:spLocks/>
            </p:cNvSpPr>
            <p:nvPr/>
          </p:nvSpPr>
          <p:spPr bwMode="auto">
            <a:xfrm>
              <a:off x="2385"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5" name="Freeform 338"/>
            <p:cNvSpPr>
              <a:spLocks/>
            </p:cNvSpPr>
            <p:nvPr/>
          </p:nvSpPr>
          <p:spPr bwMode="auto">
            <a:xfrm>
              <a:off x="2398"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6" name="Freeform 339"/>
            <p:cNvSpPr>
              <a:spLocks/>
            </p:cNvSpPr>
            <p:nvPr/>
          </p:nvSpPr>
          <p:spPr bwMode="auto">
            <a:xfrm>
              <a:off x="2412" y="3445"/>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7" name="Freeform 340"/>
            <p:cNvSpPr>
              <a:spLocks/>
            </p:cNvSpPr>
            <p:nvPr/>
          </p:nvSpPr>
          <p:spPr bwMode="auto">
            <a:xfrm>
              <a:off x="2432"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8" name="Freeform 341"/>
            <p:cNvSpPr>
              <a:spLocks/>
            </p:cNvSpPr>
            <p:nvPr/>
          </p:nvSpPr>
          <p:spPr bwMode="auto">
            <a:xfrm>
              <a:off x="2446"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69" name="Freeform 342"/>
            <p:cNvSpPr>
              <a:spLocks/>
            </p:cNvSpPr>
            <p:nvPr/>
          </p:nvSpPr>
          <p:spPr bwMode="auto">
            <a:xfrm>
              <a:off x="2460" y="3445"/>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0" name="Freeform 343"/>
            <p:cNvSpPr>
              <a:spLocks/>
            </p:cNvSpPr>
            <p:nvPr/>
          </p:nvSpPr>
          <p:spPr bwMode="auto">
            <a:xfrm>
              <a:off x="2474" y="3445"/>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1" name="Freeform 344"/>
            <p:cNvSpPr>
              <a:spLocks/>
            </p:cNvSpPr>
            <p:nvPr/>
          </p:nvSpPr>
          <p:spPr bwMode="auto">
            <a:xfrm>
              <a:off x="249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2" name="Freeform 345"/>
            <p:cNvSpPr>
              <a:spLocks/>
            </p:cNvSpPr>
            <p:nvPr/>
          </p:nvSpPr>
          <p:spPr bwMode="auto">
            <a:xfrm>
              <a:off x="250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3" name="Freeform 346"/>
            <p:cNvSpPr>
              <a:spLocks/>
            </p:cNvSpPr>
            <p:nvPr/>
          </p:nvSpPr>
          <p:spPr bwMode="auto">
            <a:xfrm>
              <a:off x="2569"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4" name="Freeform 347"/>
            <p:cNvSpPr>
              <a:spLocks/>
            </p:cNvSpPr>
            <p:nvPr/>
          </p:nvSpPr>
          <p:spPr bwMode="auto">
            <a:xfrm>
              <a:off x="2583"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5" name="Freeform 348"/>
            <p:cNvSpPr>
              <a:spLocks/>
            </p:cNvSpPr>
            <p:nvPr/>
          </p:nvSpPr>
          <p:spPr bwMode="auto">
            <a:xfrm>
              <a:off x="2597"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6" name="Freeform 349"/>
            <p:cNvSpPr>
              <a:spLocks/>
            </p:cNvSpPr>
            <p:nvPr/>
          </p:nvSpPr>
          <p:spPr bwMode="auto">
            <a:xfrm>
              <a:off x="2563"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77" name="Line 350"/>
            <p:cNvSpPr>
              <a:spLocks noChangeShapeType="1"/>
            </p:cNvSpPr>
            <p:nvPr/>
          </p:nvSpPr>
          <p:spPr bwMode="auto">
            <a:xfrm>
              <a:off x="2583"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8" name="Line 351"/>
            <p:cNvSpPr>
              <a:spLocks noChangeShapeType="1"/>
            </p:cNvSpPr>
            <p:nvPr/>
          </p:nvSpPr>
          <p:spPr bwMode="auto">
            <a:xfrm>
              <a:off x="2597" y="341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79" name="Freeform 352"/>
            <p:cNvSpPr>
              <a:spLocks/>
            </p:cNvSpPr>
            <p:nvPr/>
          </p:nvSpPr>
          <p:spPr bwMode="auto">
            <a:xfrm>
              <a:off x="2563" y="3424"/>
              <a:ext cx="48" cy="17"/>
            </a:xfrm>
            <a:custGeom>
              <a:avLst/>
              <a:gdLst>
                <a:gd name="T0" fmla="*/ 6 w 48"/>
                <a:gd name="T1" fmla="*/ 0 h 17"/>
                <a:gd name="T2" fmla="*/ 0 w 48"/>
                <a:gd name="T3" fmla="*/ 8 h 17"/>
                <a:gd name="T4" fmla="*/ 0 w 48"/>
                <a:gd name="T5" fmla="*/ 16 h 17"/>
                <a:gd name="T6" fmla="*/ 47 w 48"/>
                <a:gd name="T7" fmla="*/ 16 h 17"/>
                <a:gd name="T8" fmla="*/ 47 w 48"/>
                <a:gd name="T9" fmla="*/ 8 h 17"/>
                <a:gd name="T10" fmla="*/ 47 w 48"/>
                <a:gd name="T11" fmla="*/ 0 h 17"/>
                <a:gd name="T12" fmla="*/ 34 w 48"/>
                <a:gd name="T13" fmla="*/ 0 h 17"/>
                <a:gd name="T14" fmla="*/ 34 w 48"/>
                <a:gd name="T15" fmla="*/ 8 h 17"/>
                <a:gd name="T16" fmla="*/ 34 w 48"/>
                <a:gd name="T17" fmla="*/ 0 h 17"/>
                <a:gd name="T18" fmla="*/ 20 w 48"/>
                <a:gd name="T19" fmla="*/ 0 h 17"/>
                <a:gd name="T20" fmla="*/ 20 w 48"/>
                <a:gd name="T21" fmla="*/ 8 h 17"/>
                <a:gd name="T22" fmla="*/ 20 w 48"/>
                <a:gd name="T23" fmla="*/ 0 h 17"/>
                <a:gd name="T24" fmla="*/ 6 w 4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7"/>
                <a:gd name="T41" fmla="*/ 48 w 4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7">
                  <a:moveTo>
                    <a:pt x="6" y="0"/>
                  </a:moveTo>
                  <a:lnTo>
                    <a:pt x="0" y="8"/>
                  </a:lnTo>
                  <a:lnTo>
                    <a:pt x="0" y="16"/>
                  </a:lnTo>
                  <a:lnTo>
                    <a:pt x="47" y="16"/>
                  </a:lnTo>
                  <a:lnTo>
                    <a:pt x="47" y="8"/>
                  </a:lnTo>
                  <a:lnTo>
                    <a:pt x="47" y="0"/>
                  </a:lnTo>
                  <a:lnTo>
                    <a:pt x="34" y="0"/>
                  </a:lnTo>
                  <a:lnTo>
                    <a:pt x="34" y="8"/>
                  </a:lnTo>
                  <a:lnTo>
                    <a:pt x="34" y="0"/>
                  </a:lnTo>
                  <a:lnTo>
                    <a:pt x="20" y="0"/>
                  </a:lnTo>
                  <a:lnTo>
                    <a:pt x="20" y="8"/>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0" name="Freeform 353"/>
            <p:cNvSpPr>
              <a:spLocks/>
            </p:cNvSpPr>
            <p:nvPr/>
          </p:nvSpPr>
          <p:spPr bwMode="auto">
            <a:xfrm>
              <a:off x="2563" y="3445"/>
              <a:ext cx="48" cy="17"/>
            </a:xfrm>
            <a:custGeom>
              <a:avLst/>
              <a:gdLst>
                <a:gd name="T0" fmla="*/ 6 w 48"/>
                <a:gd name="T1" fmla="*/ 8 h 17"/>
                <a:gd name="T2" fmla="*/ 0 w 48"/>
                <a:gd name="T3" fmla="*/ 8 h 17"/>
                <a:gd name="T4" fmla="*/ 0 w 48"/>
                <a:gd name="T5" fmla="*/ 16 h 17"/>
                <a:gd name="T6" fmla="*/ 47 w 48"/>
                <a:gd name="T7" fmla="*/ 16 h 17"/>
                <a:gd name="T8" fmla="*/ 47 w 48"/>
                <a:gd name="T9" fmla="*/ 8 h 17"/>
                <a:gd name="T10" fmla="*/ 34 w 48"/>
                <a:gd name="T11" fmla="*/ 8 h 17"/>
                <a:gd name="T12" fmla="*/ 34 w 48"/>
                <a:gd name="T13" fmla="*/ 0 h 17"/>
                <a:gd name="T14" fmla="*/ 20 w 48"/>
                <a:gd name="T15" fmla="*/ 0 h 17"/>
                <a:gd name="T16" fmla="*/ 20 w 48"/>
                <a:gd name="T17" fmla="*/ 8 h 17"/>
                <a:gd name="T18" fmla="*/ 6 w 48"/>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6" y="8"/>
                  </a:moveTo>
                  <a:lnTo>
                    <a:pt x="0" y="8"/>
                  </a:lnTo>
                  <a:lnTo>
                    <a:pt x="0" y="16"/>
                  </a:lnTo>
                  <a:lnTo>
                    <a:pt x="47" y="16"/>
                  </a:lnTo>
                  <a:lnTo>
                    <a:pt x="47" y="8"/>
                  </a:lnTo>
                  <a:lnTo>
                    <a:pt x="34" y="8"/>
                  </a:lnTo>
                  <a:lnTo>
                    <a:pt x="34" y="0"/>
                  </a:lnTo>
                  <a:lnTo>
                    <a:pt x="20" y="0"/>
                  </a:lnTo>
                  <a:lnTo>
                    <a:pt x="20" y="8"/>
                  </a:lnTo>
                  <a:lnTo>
                    <a:pt x="6" y="8"/>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1" name="Freeform 354"/>
            <p:cNvSpPr>
              <a:spLocks/>
            </p:cNvSpPr>
            <p:nvPr/>
          </p:nvSpPr>
          <p:spPr bwMode="auto">
            <a:xfrm>
              <a:off x="2528" y="3424"/>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2" name="Freeform 355"/>
            <p:cNvSpPr>
              <a:spLocks/>
            </p:cNvSpPr>
            <p:nvPr/>
          </p:nvSpPr>
          <p:spPr bwMode="auto">
            <a:xfrm>
              <a:off x="2391" y="3445"/>
              <a:ext cx="111" cy="17"/>
            </a:xfrm>
            <a:custGeom>
              <a:avLst/>
              <a:gdLst>
                <a:gd name="T0" fmla="*/ 7 w 111"/>
                <a:gd name="T1" fmla="*/ 0 h 17"/>
                <a:gd name="T2" fmla="*/ 0 w 111"/>
                <a:gd name="T3" fmla="*/ 16 h 17"/>
                <a:gd name="T4" fmla="*/ 110 w 111"/>
                <a:gd name="T5" fmla="*/ 16 h 17"/>
                <a:gd name="T6" fmla="*/ 103 w 111"/>
                <a:gd name="T7" fmla="*/ 0 h 17"/>
                <a:gd name="T8" fmla="*/ 7 w 111"/>
                <a:gd name="T9" fmla="*/ 0 h 17"/>
                <a:gd name="T10" fmla="*/ 0 60000 65536"/>
                <a:gd name="T11" fmla="*/ 0 60000 65536"/>
                <a:gd name="T12" fmla="*/ 0 60000 65536"/>
                <a:gd name="T13" fmla="*/ 0 60000 65536"/>
                <a:gd name="T14" fmla="*/ 0 60000 65536"/>
                <a:gd name="T15" fmla="*/ 0 w 111"/>
                <a:gd name="T16" fmla="*/ 0 h 17"/>
                <a:gd name="T17" fmla="*/ 111 w 111"/>
                <a:gd name="T18" fmla="*/ 17 h 17"/>
              </a:gdLst>
              <a:ahLst/>
              <a:cxnLst>
                <a:cxn ang="T10">
                  <a:pos x="T0" y="T1"/>
                </a:cxn>
                <a:cxn ang="T11">
                  <a:pos x="T2" y="T3"/>
                </a:cxn>
                <a:cxn ang="T12">
                  <a:pos x="T4" y="T5"/>
                </a:cxn>
                <a:cxn ang="T13">
                  <a:pos x="T6" y="T7"/>
                </a:cxn>
                <a:cxn ang="T14">
                  <a:pos x="T8" y="T9"/>
                </a:cxn>
              </a:cxnLst>
              <a:rect l="T15" t="T16" r="T17" b="T18"/>
              <a:pathLst>
                <a:path w="111" h="17">
                  <a:moveTo>
                    <a:pt x="7" y="0"/>
                  </a:moveTo>
                  <a:lnTo>
                    <a:pt x="0" y="16"/>
                  </a:lnTo>
                  <a:lnTo>
                    <a:pt x="110" y="16"/>
                  </a:lnTo>
                  <a:lnTo>
                    <a:pt x="103"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3" name="Line 356"/>
            <p:cNvSpPr>
              <a:spLocks noChangeShapeType="1"/>
            </p:cNvSpPr>
            <p:nvPr/>
          </p:nvSpPr>
          <p:spPr bwMode="auto">
            <a:xfrm>
              <a:off x="254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84" name="Freeform 357"/>
            <p:cNvSpPr>
              <a:spLocks/>
            </p:cNvSpPr>
            <p:nvPr/>
          </p:nvSpPr>
          <p:spPr bwMode="auto">
            <a:xfrm>
              <a:off x="252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5" name="Freeform 358"/>
            <p:cNvSpPr>
              <a:spLocks/>
            </p:cNvSpPr>
            <p:nvPr/>
          </p:nvSpPr>
          <p:spPr bwMode="auto">
            <a:xfrm>
              <a:off x="2515"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6" name="Freeform 359"/>
            <p:cNvSpPr>
              <a:spLocks/>
            </p:cNvSpPr>
            <p:nvPr/>
          </p:nvSpPr>
          <p:spPr bwMode="auto">
            <a:xfrm>
              <a:off x="250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7" name="Freeform 360"/>
            <p:cNvSpPr>
              <a:spLocks/>
            </p:cNvSpPr>
            <p:nvPr/>
          </p:nvSpPr>
          <p:spPr bwMode="auto">
            <a:xfrm>
              <a:off x="2405"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8" name="Freeform 361"/>
            <p:cNvSpPr>
              <a:spLocks/>
            </p:cNvSpPr>
            <p:nvPr/>
          </p:nvSpPr>
          <p:spPr bwMode="auto">
            <a:xfrm>
              <a:off x="2391"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89" name="Freeform 362"/>
            <p:cNvSpPr>
              <a:spLocks/>
            </p:cNvSpPr>
            <p:nvPr/>
          </p:nvSpPr>
          <p:spPr bwMode="auto">
            <a:xfrm>
              <a:off x="2378"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0" name="Line 363"/>
            <p:cNvSpPr>
              <a:spLocks noChangeShapeType="1"/>
            </p:cNvSpPr>
            <p:nvPr/>
          </p:nvSpPr>
          <p:spPr bwMode="auto">
            <a:xfrm>
              <a:off x="2364"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691" name="Freeform 364"/>
            <p:cNvSpPr>
              <a:spLocks/>
            </p:cNvSpPr>
            <p:nvPr/>
          </p:nvSpPr>
          <p:spPr bwMode="auto">
            <a:xfrm>
              <a:off x="2515"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2" name="Freeform 365"/>
            <p:cNvSpPr>
              <a:spLocks/>
            </p:cNvSpPr>
            <p:nvPr/>
          </p:nvSpPr>
          <p:spPr bwMode="auto">
            <a:xfrm>
              <a:off x="2501"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3" name="Freeform 366"/>
            <p:cNvSpPr>
              <a:spLocks/>
            </p:cNvSpPr>
            <p:nvPr/>
          </p:nvSpPr>
          <p:spPr bwMode="auto">
            <a:xfrm>
              <a:off x="2487"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4" name="Freeform 367"/>
            <p:cNvSpPr>
              <a:spLocks/>
            </p:cNvSpPr>
            <p:nvPr/>
          </p:nvSpPr>
          <p:spPr bwMode="auto">
            <a:xfrm>
              <a:off x="246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5" name="Freeform 368"/>
            <p:cNvSpPr>
              <a:spLocks/>
            </p:cNvSpPr>
            <p:nvPr/>
          </p:nvSpPr>
          <p:spPr bwMode="auto">
            <a:xfrm>
              <a:off x="245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6" name="Freeform 369"/>
            <p:cNvSpPr>
              <a:spLocks/>
            </p:cNvSpPr>
            <p:nvPr/>
          </p:nvSpPr>
          <p:spPr bwMode="auto">
            <a:xfrm>
              <a:off x="243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7" name="Freeform 370"/>
            <p:cNvSpPr>
              <a:spLocks/>
            </p:cNvSpPr>
            <p:nvPr/>
          </p:nvSpPr>
          <p:spPr bwMode="auto">
            <a:xfrm>
              <a:off x="2419"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8" name="Freeform 371"/>
            <p:cNvSpPr>
              <a:spLocks/>
            </p:cNvSpPr>
            <p:nvPr/>
          </p:nvSpPr>
          <p:spPr bwMode="auto">
            <a:xfrm>
              <a:off x="2405"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699" name="Freeform 372"/>
            <p:cNvSpPr>
              <a:spLocks/>
            </p:cNvSpPr>
            <p:nvPr/>
          </p:nvSpPr>
          <p:spPr bwMode="auto">
            <a:xfrm>
              <a:off x="2391"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0" name="Freeform 373"/>
            <p:cNvSpPr>
              <a:spLocks/>
            </p:cNvSpPr>
            <p:nvPr/>
          </p:nvSpPr>
          <p:spPr bwMode="auto">
            <a:xfrm>
              <a:off x="237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1" name="Freeform 374"/>
            <p:cNvSpPr>
              <a:spLocks/>
            </p:cNvSpPr>
            <p:nvPr/>
          </p:nvSpPr>
          <p:spPr bwMode="auto">
            <a:xfrm>
              <a:off x="2357" y="3417"/>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2" name="Freeform 375"/>
            <p:cNvSpPr>
              <a:spLocks/>
            </p:cNvSpPr>
            <p:nvPr/>
          </p:nvSpPr>
          <p:spPr bwMode="auto">
            <a:xfrm>
              <a:off x="2344" y="3417"/>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3" name="Freeform 376"/>
            <p:cNvSpPr>
              <a:spLocks/>
            </p:cNvSpPr>
            <p:nvPr/>
          </p:nvSpPr>
          <p:spPr bwMode="auto">
            <a:xfrm>
              <a:off x="2330"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4" name="Freeform 377"/>
            <p:cNvSpPr>
              <a:spLocks/>
            </p:cNvSpPr>
            <p:nvPr/>
          </p:nvSpPr>
          <p:spPr bwMode="auto">
            <a:xfrm>
              <a:off x="233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5" name="Freeform 378"/>
            <p:cNvSpPr>
              <a:spLocks/>
            </p:cNvSpPr>
            <p:nvPr/>
          </p:nvSpPr>
          <p:spPr bwMode="auto">
            <a:xfrm>
              <a:off x="2432" y="3404"/>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6" name="Freeform 379"/>
            <p:cNvSpPr>
              <a:spLocks/>
            </p:cNvSpPr>
            <p:nvPr/>
          </p:nvSpPr>
          <p:spPr bwMode="auto">
            <a:xfrm>
              <a:off x="2446"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7" name="Freeform 380"/>
            <p:cNvSpPr>
              <a:spLocks/>
            </p:cNvSpPr>
            <p:nvPr/>
          </p:nvSpPr>
          <p:spPr bwMode="auto">
            <a:xfrm>
              <a:off x="2460" y="340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8" name="Freeform 381"/>
            <p:cNvSpPr>
              <a:spLocks/>
            </p:cNvSpPr>
            <p:nvPr/>
          </p:nvSpPr>
          <p:spPr bwMode="auto">
            <a:xfrm>
              <a:off x="2474" y="3404"/>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09" name="Freeform 382"/>
            <p:cNvSpPr>
              <a:spLocks/>
            </p:cNvSpPr>
            <p:nvPr/>
          </p:nvSpPr>
          <p:spPr bwMode="auto">
            <a:xfrm>
              <a:off x="2323" y="3431"/>
              <a:ext cx="49" cy="22"/>
            </a:xfrm>
            <a:custGeom>
              <a:avLst/>
              <a:gdLst>
                <a:gd name="T0" fmla="*/ 0 w 49"/>
                <a:gd name="T1" fmla="*/ 21 h 22"/>
                <a:gd name="T2" fmla="*/ 0 w 49"/>
                <a:gd name="T3" fmla="*/ 7 h 22"/>
                <a:gd name="T4" fmla="*/ 7 w 49"/>
                <a:gd name="T5" fmla="*/ 0 h 22"/>
                <a:gd name="T6" fmla="*/ 27 w 49"/>
                <a:gd name="T7" fmla="*/ 0 h 22"/>
                <a:gd name="T8" fmla="*/ 27 w 49"/>
                <a:gd name="T9" fmla="*/ 7 h 22"/>
                <a:gd name="T10" fmla="*/ 27 w 49"/>
                <a:gd name="T11" fmla="*/ 14 h 22"/>
                <a:gd name="T12" fmla="*/ 41 w 49"/>
                <a:gd name="T13" fmla="*/ 14 h 22"/>
                <a:gd name="T14" fmla="*/ 48 w 49"/>
                <a:gd name="T15" fmla="*/ 21 h 22"/>
                <a:gd name="T16" fmla="*/ 27 w 49"/>
                <a:gd name="T17" fmla="*/ 21 h 22"/>
                <a:gd name="T18" fmla="*/ 0 w 49"/>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2"/>
                <a:gd name="T32" fmla="*/ 49 w 49"/>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2">
                  <a:moveTo>
                    <a:pt x="0" y="21"/>
                  </a:moveTo>
                  <a:lnTo>
                    <a:pt x="0" y="7"/>
                  </a:lnTo>
                  <a:lnTo>
                    <a:pt x="7" y="0"/>
                  </a:lnTo>
                  <a:lnTo>
                    <a:pt x="27" y="0"/>
                  </a:lnTo>
                  <a:lnTo>
                    <a:pt x="27" y="7"/>
                  </a:lnTo>
                  <a:lnTo>
                    <a:pt x="27" y="14"/>
                  </a:lnTo>
                  <a:lnTo>
                    <a:pt x="41" y="14"/>
                  </a:lnTo>
                  <a:lnTo>
                    <a:pt x="48" y="21"/>
                  </a:lnTo>
                  <a:lnTo>
                    <a:pt x="27" y="21"/>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0" name="Freeform 383"/>
            <p:cNvSpPr>
              <a:spLocks/>
            </p:cNvSpPr>
            <p:nvPr/>
          </p:nvSpPr>
          <p:spPr bwMode="auto">
            <a:xfrm>
              <a:off x="2371" y="3445"/>
              <a:ext cx="21" cy="17"/>
            </a:xfrm>
            <a:custGeom>
              <a:avLst/>
              <a:gdLst>
                <a:gd name="T0" fmla="*/ 0 w 21"/>
                <a:gd name="T1" fmla="*/ 16 h 17"/>
                <a:gd name="T2" fmla="*/ 0 w 21"/>
                <a:gd name="T3" fmla="*/ 0 h 17"/>
                <a:gd name="T4" fmla="*/ 20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1" name="Freeform 384"/>
            <p:cNvSpPr>
              <a:spLocks/>
            </p:cNvSpPr>
            <p:nvPr/>
          </p:nvSpPr>
          <p:spPr bwMode="auto">
            <a:xfrm>
              <a:off x="2323" y="3411"/>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2" name="Freeform 385"/>
            <p:cNvSpPr>
              <a:spLocks/>
            </p:cNvSpPr>
            <p:nvPr/>
          </p:nvSpPr>
          <p:spPr bwMode="auto">
            <a:xfrm>
              <a:off x="2426" y="3411"/>
              <a:ext cx="21" cy="1"/>
            </a:xfrm>
            <a:custGeom>
              <a:avLst/>
              <a:gdLst>
                <a:gd name="T0" fmla="*/ 6 w 21"/>
                <a:gd name="T1" fmla="*/ 0 h 1"/>
                <a:gd name="T2" fmla="*/ 0 w 21"/>
                <a:gd name="T3" fmla="*/ 0 h 1"/>
                <a:gd name="T4" fmla="*/ 20 w 21"/>
                <a:gd name="T5" fmla="*/ 0 h 1"/>
                <a:gd name="T6" fmla="*/ 6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6" y="0"/>
                  </a:moveTo>
                  <a:lnTo>
                    <a:pt x="0" y="0"/>
                  </a:lnTo>
                  <a:lnTo>
                    <a:pt x="20"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3" name="Line 386"/>
            <p:cNvSpPr>
              <a:spLocks noChangeShapeType="1"/>
            </p:cNvSpPr>
            <p:nvPr/>
          </p:nvSpPr>
          <p:spPr bwMode="auto">
            <a:xfrm>
              <a:off x="2446"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4" name="Line 387"/>
            <p:cNvSpPr>
              <a:spLocks noChangeShapeType="1"/>
            </p:cNvSpPr>
            <p:nvPr/>
          </p:nvSpPr>
          <p:spPr bwMode="auto">
            <a:xfrm>
              <a:off x="2460" y="341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15" name="Freeform 388"/>
            <p:cNvSpPr>
              <a:spLocks/>
            </p:cNvSpPr>
            <p:nvPr/>
          </p:nvSpPr>
          <p:spPr bwMode="auto">
            <a:xfrm>
              <a:off x="2474" y="3411"/>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6" name="Freeform 389"/>
            <p:cNvSpPr>
              <a:spLocks/>
            </p:cNvSpPr>
            <p:nvPr/>
          </p:nvSpPr>
          <p:spPr bwMode="auto">
            <a:xfrm>
              <a:off x="2323"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7" name="Freeform 390"/>
            <p:cNvSpPr>
              <a:spLocks/>
            </p:cNvSpPr>
            <p:nvPr/>
          </p:nvSpPr>
          <p:spPr bwMode="auto">
            <a:xfrm>
              <a:off x="2371" y="3452"/>
              <a:ext cx="28" cy="17"/>
            </a:xfrm>
            <a:custGeom>
              <a:avLst/>
              <a:gdLst>
                <a:gd name="T0" fmla="*/ 0 w 28"/>
                <a:gd name="T1" fmla="*/ 0 h 17"/>
                <a:gd name="T2" fmla="*/ 0 w 28"/>
                <a:gd name="T3" fmla="*/ 16 h 17"/>
                <a:gd name="T4" fmla="*/ 27 w 28"/>
                <a:gd name="T5" fmla="*/ 16 h 17"/>
                <a:gd name="T6" fmla="*/ 20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0"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8" name="Freeform 391"/>
            <p:cNvSpPr>
              <a:spLocks/>
            </p:cNvSpPr>
            <p:nvPr/>
          </p:nvSpPr>
          <p:spPr bwMode="auto">
            <a:xfrm>
              <a:off x="2624" y="3424"/>
              <a:ext cx="63" cy="35"/>
            </a:xfrm>
            <a:custGeom>
              <a:avLst/>
              <a:gdLst>
                <a:gd name="T0" fmla="*/ 0 w 63"/>
                <a:gd name="T1" fmla="*/ 0 h 35"/>
                <a:gd name="T2" fmla="*/ 0 w 63"/>
                <a:gd name="T3" fmla="*/ 7 h 35"/>
                <a:gd name="T4" fmla="*/ 48 w 63"/>
                <a:gd name="T5" fmla="*/ 7 h 35"/>
                <a:gd name="T6" fmla="*/ 48 w 63"/>
                <a:gd name="T7" fmla="*/ 34 h 35"/>
                <a:gd name="T8" fmla="*/ 62 w 63"/>
                <a:gd name="T9" fmla="*/ 34 h 35"/>
                <a:gd name="T10" fmla="*/ 62 w 63"/>
                <a:gd name="T11" fmla="*/ 7 h 35"/>
                <a:gd name="T12" fmla="*/ 62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7"/>
                  </a:lnTo>
                  <a:lnTo>
                    <a:pt x="48" y="7"/>
                  </a:lnTo>
                  <a:lnTo>
                    <a:pt x="48" y="34"/>
                  </a:lnTo>
                  <a:lnTo>
                    <a:pt x="62" y="34"/>
                  </a:lnTo>
                  <a:lnTo>
                    <a:pt x="62" y="7"/>
                  </a:lnTo>
                  <a:lnTo>
                    <a:pt x="62"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19" name="Freeform 392"/>
            <p:cNvSpPr>
              <a:spLocks/>
            </p:cNvSpPr>
            <p:nvPr/>
          </p:nvSpPr>
          <p:spPr bwMode="auto">
            <a:xfrm>
              <a:off x="262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0" name="Freeform 393"/>
            <p:cNvSpPr>
              <a:spLocks/>
            </p:cNvSpPr>
            <p:nvPr/>
          </p:nvSpPr>
          <p:spPr bwMode="auto">
            <a:xfrm>
              <a:off x="263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1" name="Freeform 394"/>
            <p:cNvSpPr>
              <a:spLocks/>
            </p:cNvSpPr>
            <p:nvPr/>
          </p:nvSpPr>
          <p:spPr bwMode="auto">
            <a:xfrm>
              <a:off x="2651" y="3431"/>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2" name="Line 395"/>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3" name="Line 396"/>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4" name="Freeform 397"/>
            <p:cNvSpPr>
              <a:spLocks/>
            </p:cNvSpPr>
            <p:nvPr/>
          </p:nvSpPr>
          <p:spPr bwMode="auto">
            <a:xfrm>
              <a:off x="2651" y="3438"/>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5" name="Line 398"/>
            <p:cNvSpPr>
              <a:spLocks noChangeShapeType="1"/>
            </p:cNvSpPr>
            <p:nvPr/>
          </p:nvSpPr>
          <p:spPr bwMode="auto">
            <a:xfrm>
              <a:off x="2624" y="3438"/>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6" name="Line 399"/>
            <p:cNvSpPr>
              <a:spLocks noChangeShapeType="1"/>
            </p:cNvSpPr>
            <p:nvPr/>
          </p:nvSpPr>
          <p:spPr bwMode="auto">
            <a:xfrm>
              <a:off x="2638" y="3438"/>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27" name="Freeform 400"/>
            <p:cNvSpPr>
              <a:spLocks/>
            </p:cNvSpPr>
            <p:nvPr/>
          </p:nvSpPr>
          <p:spPr bwMode="auto">
            <a:xfrm>
              <a:off x="2651" y="3438"/>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8" name="Freeform 401"/>
            <p:cNvSpPr>
              <a:spLocks/>
            </p:cNvSpPr>
            <p:nvPr/>
          </p:nvSpPr>
          <p:spPr bwMode="auto">
            <a:xfrm>
              <a:off x="2624"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29" name="Freeform 402"/>
            <p:cNvSpPr>
              <a:spLocks/>
            </p:cNvSpPr>
            <p:nvPr/>
          </p:nvSpPr>
          <p:spPr bwMode="auto">
            <a:xfrm>
              <a:off x="2638" y="34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0" name="Freeform 403"/>
            <p:cNvSpPr>
              <a:spLocks/>
            </p:cNvSpPr>
            <p:nvPr/>
          </p:nvSpPr>
          <p:spPr bwMode="auto">
            <a:xfrm>
              <a:off x="2651" y="3438"/>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1" name="Line 404"/>
            <p:cNvSpPr>
              <a:spLocks noChangeShapeType="1"/>
            </p:cNvSpPr>
            <p:nvPr/>
          </p:nvSpPr>
          <p:spPr bwMode="auto">
            <a:xfrm>
              <a:off x="2624" y="3445"/>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2" name="Line 405"/>
            <p:cNvSpPr>
              <a:spLocks noChangeShapeType="1"/>
            </p:cNvSpPr>
            <p:nvPr/>
          </p:nvSpPr>
          <p:spPr bwMode="auto">
            <a:xfrm>
              <a:off x="2638" y="3445"/>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3" name="Freeform 406"/>
            <p:cNvSpPr>
              <a:spLocks/>
            </p:cNvSpPr>
            <p:nvPr/>
          </p:nvSpPr>
          <p:spPr bwMode="auto">
            <a:xfrm>
              <a:off x="2651" y="3445"/>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4" name="Freeform 407"/>
            <p:cNvSpPr>
              <a:spLocks/>
            </p:cNvSpPr>
            <p:nvPr/>
          </p:nvSpPr>
          <p:spPr bwMode="auto">
            <a:xfrm>
              <a:off x="2624"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5" name="Freeform 408"/>
            <p:cNvSpPr>
              <a:spLocks/>
            </p:cNvSpPr>
            <p:nvPr/>
          </p:nvSpPr>
          <p:spPr bwMode="auto">
            <a:xfrm>
              <a:off x="2638" y="344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6" name="Freeform 409"/>
            <p:cNvSpPr>
              <a:spLocks/>
            </p:cNvSpPr>
            <p:nvPr/>
          </p:nvSpPr>
          <p:spPr bwMode="auto">
            <a:xfrm>
              <a:off x="2651" y="3445"/>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7" name="Line 410"/>
            <p:cNvSpPr>
              <a:spLocks noChangeShapeType="1"/>
            </p:cNvSpPr>
            <p:nvPr/>
          </p:nvSpPr>
          <p:spPr bwMode="auto">
            <a:xfrm>
              <a:off x="2624" y="3452"/>
              <a:ext cx="2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38" name="Freeform 411"/>
            <p:cNvSpPr>
              <a:spLocks/>
            </p:cNvSpPr>
            <p:nvPr/>
          </p:nvSpPr>
          <p:spPr bwMode="auto">
            <a:xfrm>
              <a:off x="2651" y="3452"/>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39" name="Freeform 412"/>
            <p:cNvSpPr>
              <a:spLocks/>
            </p:cNvSpPr>
            <p:nvPr/>
          </p:nvSpPr>
          <p:spPr bwMode="auto">
            <a:xfrm>
              <a:off x="2624" y="3452"/>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0" name="Freeform 413"/>
            <p:cNvSpPr>
              <a:spLocks/>
            </p:cNvSpPr>
            <p:nvPr/>
          </p:nvSpPr>
          <p:spPr bwMode="auto">
            <a:xfrm>
              <a:off x="2651" y="3452"/>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1" name="Freeform 414"/>
            <p:cNvSpPr>
              <a:spLocks/>
            </p:cNvSpPr>
            <p:nvPr/>
          </p:nvSpPr>
          <p:spPr bwMode="auto">
            <a:xfrm>
              <a:off x="2658" y="344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2" name="Freeform 415"/>
            <p:cNvSpPr>
              <a:spLocks/>
            </p:cNvSpPr>
            <p:nvPr/>
          </p:nvSpPr>
          <p:spPr bwMode="auto">
            <a:xfrm>
              <a:off x="2624" y="3445"/>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3" name="Freeform 416"/>
            <p:cNvSpPr>
              <a:spLocks/>
            </p:cNvSpPr>
            <p:nvPr/>
          </p:nvSpPr>
          <p:spPr bwMode="auto">
            <a:xfrm>
              <a:off x="2658"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4" name="Freeform 417"/>
            <p:cNvSpPr>
              <a:spLocks/>
            </p:cNvSpPr>
            <p:nvPr/>
          </p:nvSpPr>
          <p:spPr bwMode="auto">
            <a:xfrm>
              <a:off x="263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5" name="Freeform 418"/>
            <p:cNvSpPr>
              <a:spLocks/>
            </p:cNvSpPr>
            <p:nvPr/>
          </p:nvSpPr>
          <p:spPr bwMode="auto">
            <a:xfrm>
              <a:off x="262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6" name="Freeform 419"/>
            <p:cNvSpPr>
              <a:spLocks/>
            </p:cNvSpPr>
            <p:nvPr/>
          </p:nvSpPr>
          <p:spPr bwMode="auto">
            <a:xfrm>
              <a:off x="2658"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7" name="Freeform 420"/>
            <p:cNvSpPr>
              <a:spLocks/>
            </p:cNvSpPr>
            <p:nvPr/>
          </p:nvSpPr>
          <p:spPr bwMode="auto">
            <a:xfrm>
              <a:off x="263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8" name="Freeform 421"/>
            <p:cNvSpPr>
              <a:spLocks/>
            </p:cNvSpPr>
            <p:nvPr/>
          </p:nvSpPr>
          <p:spPr bwMode="auto">
            <a:xfrm>
              <a:off x="2624"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49" name="Freeform 422"/>
            <p:cNvSpPr>
              <a:spLocks/>
            </p:cNvSpPr>
            <p:nvPr/>
          </p:nvSpPr>
          <p:spPr bwMode="auto">
            <a:xfrm>
              <a:off x="2658"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0" name="Freeform 423"/>
            <p:cNvSpPr>
              <a:spLocks/>
            </p:cNvSpPr>
            <p:nvPr/>
          </p:nvSpPr>
          <p:spPr bwMode="auto">
            <a:xfrm>
              <a:off x="263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1" name="Freeform 424"/>
            <p:cNvSpPr>
              <a:spLocks/>
            </p:cNvSpPr>
            <p:nvPr/>
          </p:nvSpPr>
          <p:spPr bwMode="auto">
            <a:xfrm>
              <a:off x="2624"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2" name="Freeform 425"/>
            <p:cNvSpPr>
              <a:spLocks/>
            </p:cNvSpPr>
            <p:nvPr/>
          </p:nvSpPr>
          <p:spPr bwMode="auto">
            <a:xfrm>
              <a:off x="2391" y="3445"/>
              <a:ext cx="104" cy="17"/>
            </a:xfrm>
            <a:custGeom>
              <a:avLst/>
              <a:gdLst>
                <a:gd name="T0" fmla="*/ 103 w 104"/>
                <a:gd name="T1" fmla="*/ 16 h 17"/>
                <a:gd name="T2" fmla="*/ 103 w 104"/>
                <a:gd name="T3" fmla="*/ 0 h 17"/>
                <a:gd name="T4" fmla="*/ 96 w 104"/>
                <a:gd name="T5" fmla="*/ 0 h 17"/>
                <a:gd name="T6" fmla="*/ 89 w 104"/>
                <a:gd name="T7" fmla="*/ 0 h 17"/>
                <a:gd name="T8" fmla="*/ 83 w 104"/>
                <a:gd name="T9" fmla="*/ 0 h 17"/>
                <a:gd name="T10" fmla="*/ 76 w 104"/>
                <a:gd name="T11" fmla="*/ 0 h 17"/>
                <a:gd name="T12" fmla="*/ 69 w 104"/>
                <a:gd name="T13" fmla="*/ 0 h 17"/>
                <a:gd name="T14" fmla="*/ 62 w 104"/>
                <a:gd name="T15" fmla="*/ 0 h 17"/>
                <a:gd name="T16" fmla="*/ 55 w 104"/>
                <a:gd name="T17" fmla="*/ 0 h 17"/>
                <a:gd name="T18" fmla="*/ 48 w 104"/>
                <a:gd name="T19" fmla="*/ 0 h 17"/>
                <a:gd name="T20" fmla="*/ 41 w 104"/>
                <a:gd name="T21" fmla="*/ 0 h 17"/>
                <a:gd name="T22" fmla="*/ 35 w 104"/>
                <a:gd name="T23" fmla="*/ 0 h 17"/>
                <a:gd name="T24" fmla="*/ 28 w 104"/>
                <a:gd name="T25" fmla="*/ 0 h 17"/>
                <a:gd name="T26" fmla="*/ 21 w 104"/>
                <a:gd name="T27" fmla="*/ 0 h 17"/>
                <a:gd name="T28" fmla="*/ 14 w 104"/>
                <a:gd name="T29" fmla="*/ 0 h 17"/>
                <a:gd name="T30" fmla="*/ 7 w 104"/>
                <a:gd name="T31" fmla="*/ 0 h 17"/>
                <a:gd name="T32" fmla="*/ 0 w 104"/>
                <a:gd name="T33" fmla="*/ 16 h 17"/>
                <a:gd name="T34" fmla="*/ 7 w 104"/>
                <a:gd name="T35" fmla="*/ 16 h 17"/>
                <a:gd name="T36" fmla="*/ 14 w 104"/>
                <a:gd name="T37" fmla="*/ 16 h 17"/>
                <a:gd name="T38" fmla="*/ 21 w 104"/>
                <a:gd name="T39" fmla="*/ 16 h 17"/>
                <a:gd name="T40" fmla="*/ 28 w 104"/>
                <a:gd name="T41" fmla="*/ 16 h 17"/>
                <a:gd name="T42" fmla="*/ 35 w 104"/>
                <a:gd name="T43" fmla="*/ 16 h 17"/>
                <a:gd name="T44" fmla="*/ 41 w 104"/>
                <a:gd name="T45" fmla="*/ 16 h 17"/>
                <a:gd name="T46" fmla="*/ 48 w 104"/>
                <a:gd name="T47" fmla="*/ 16 h 17"/>
                <a:gd name="T48" fmla="*/ 55 w 104"/>
                <a:gd name="T49" fmla="*/ 16 h 17"/>
                <a:gd name="T50" fmla="*/ 62 w 104"/>
                <a:gd name="T51" fmla="*/ 16 h 17"/>
                <a:gd name="T52" fmla="*/ 69 w 104"/>
                <a:gd name="T53" fmla="*/ 16 h 17"/>
                <a:gd name="T54" fmla="*/ 76 w 104"/>
                <a:gd name="T55" fmla="*/ 16 h 17"/>
                <a:gd name="T56" fmla="*/ 83 w 104"/>
                <a:gd name="T57" fmla="*/ 16 h 17"/>
                <a:gd name="T58" fmla="*/ 89 w 104"/>
                <a:gd name="T59" fmla="*/ 16 h 17"/>
                <a:gd name="T60" fmla="*/ 96 w 104"/>
                <a:gd name="T61" fmla="*/ 16 h 17"/>
                <a:gd name="T62" fmla="*/ 103 w 104"/>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7"/>
                <a:gd name="T98" fmla="*/ 104 w 104"/>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7">
                  <a:moveTo>
                    <a:pt x="103" y="16"/>
                  </a:moveTo>
                  <a:lnTo>
                    <a:pt x="103" y="0"/>
                  </a:lnTo>
                  <a:lnTo>
                    <a:pt x="96" y="0"/>
                  </a:lnTo>
                  <a:lnTo>
                    <a:pt x="89" y="0"/>
                  </a:lnTo>
                  <a:lnTo>
                    <a:pt x="83" y="0"/>
                  </a:lnTo>
                  <a:lnTo>
                    <a:pt x="76" y="0"/>
                  </a:lnTo>
                  <a:lnTo>
                    <a:pt x="69" y="0"/>
                  </a:lnTo>
                  <a:lnTo>
                    <a:pt x="62" y="0"/>
                  </a:lnTo>
                  <a:lnTo>
                    <a:pt x="55" y="0"/>
                  </a:lnTo>
                  <a:lnTo>
                    <a:pt x="48" y="0"/>
                  </a:lnTo>
                  <a:lnTo>
                    <a:pt x="41" y="0"/>
                  </a:lnTo>
                  <a:lnTo>
                    <a:pt x="35" y="0"/>
                  </a:lnTo>
                  <a:lnTo>
                    <a:pt x="28" y="0"/>
                  </a:lnTo>
                  <a:lnTo>
                    <a:pt x="21" y="0"/>
                  </a:lnTo>
                  <a:lnTo>
                    <a:pt x="14" y="0"/>
                  </a:lnTo>
                  <a:lnTo>
                    <a:pt x="7" y="0"/>
                  </a:lnTo>
                  <a:lnTo>
                    <a:pt x="0" y="16"/>
                  </a:lnTo>
                  <a:lnTo>
                    <a:pt x="7" y="16"/>
                  </a:lnTo>
                  <a:lnTo>
                    <a:pt x="14" y="16"/>
                  </a:lnTo>
                  <a:lnTo>
                    <a:pt x="21" y="16"/>
                  </a:lnTo>
                  <a:lnTo>
                    <a:pt x="28" y="16"/>
                  </a:lnTo>
                  <a:lnTo>
                    <a:pt x="35" y="16"/>
                  </a:lnTo>
                  <a:lnTo>
                    <a:pt x="41" y="16"/>
                  </a:lnTo>
                  <a:lnTo>
                    <a:pt x="48" y="16"/>
                  </a:lnTo>
                  <a:lnTo>
                    <a:pt x="55" y="16"/>
                  </a:lnTo>
                  <a:lnTo>
                    <a:pt x="62" y="16"/>
                  </a:lnTo>
                  <a:lnTo>
                    <a:pt x="69" y="16"/>
                  </a:lnTo>
                  <a:lnTo>
                    <a:pt x="76" y="16"/>
                  </a:lnTo>
                  <a:lnTo>
                    <a:pt x="83" y="16"/>
                  </a:lnTo>
                  <a:lnTo>
                    <a:pt x="89" y="16"/>
                  </a:lnTo>
                  <a:lnTo>
                    <a:pt x="96" y="16"/>
                  </a:lnTo>
                  <a:lnTo>
                    <a:pt x="103"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3" name="Freeform 426"/>
            <p:cNvSpPr>
              <a:spLocks/>
            </p:cNvSpPr>
            <p:nvPr/>
          </p:nvSpPr>
          <p:spPr bwMode="auto">
            <a:xfrm>
              <a:off x="2508"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4" name="Freeform 427"/>
            <p:cNvSpPr>
              <a:spLocks/>
            </p:cNvSpPr>
            <p:nvPr/>
          </p:nvSpPr>
          <p:spPr bwMode="auto">
            <a:xfrm>
              <a:off x="2494"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5" name="Freeform 428"/>
            <p:cNvSpPr>
              <a:spLocks/>
            </p:cNvSpPr>
            <p:nvPr/>
          </p:nvSpPr>
          <p:spPr bwMode="auto">
            <a:xfrm>
              <a:off x="2480"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6" name="Freeform 429"/>
            <p:cNvSpPr>
              <a:spLocks/>
            </p:cNvSpPr>
            <p:nvPr/>
          </p:nvSpPr>
          <p:spPr bwMode="auto">
            <a:xfrm>
              <a:off x="2467"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7" name="Freeform 430"/>
            <p:cNvSpPr>
              <a:spLocks/>
            </p:cNvSpPr>
            <p:nvPr/>
          </p:nvSpPr>
          <p:spPr bwMode="auto">
            <a:xfrm>
              <a:off x="2446"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8" name="Freeform 431"/>
            <p:cNvSpPr>
              <a:spLocks/>
            </p:cNvSpPr>
            <p:nvPr/>
          </p:nvSpPr>
          <p:spPr bwMode="auto">
            <a:xfrm>
              <a:off x="2432"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59" name="Freeform 432"/>
            <p:cNvSpPr>
              <a:spLocks/>
            </p:cNvSpPr>
            <p:nvPr/>
          </p:nvSpPr>
          <p:spPr bwMode="auto">
            <a:xfrm>
              <a:off x="2419" y="343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0" name="Freeform 433"/>
            <p:cNvSpPr>
              <a:spLocks/>
            </p:cNvSpPr>
            <p:nvPr/>
          </p:nvSpPr>
          <p:spPr bwMode="auto">
            <a:xfrm>
              <a:off x="2398" y="3438"/>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1" name="Freeform 434"/>
            <p:cNvSpPr>
              <a:spLocks/>
            </p:cNvSpPr>
            <p:nvPr/>
          </p:nvSpPr>
          <p:spPr bwMode="auto">
            <a:xfrm>
              <a:off x="2385" y="3438"/>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2" name="Freeform 435"/>
            <p:cNvSpPr>
              <a:spLocks/>
            </p:cNvSpPr>
            <p:nvPr/>
          </p:nvSpPr>
          <p:spPr bwMode="auto">
            <a:xfrm>
              <a:off x="2371"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3" name="Line 436"/>
            <p:cNvSpPr>
              <a:spLocks noChangeShapeType="1"/>
            </p:cNvSpPr>
            <p:nvPr/>
          </p:nvSpPr>
          <p:spPr bwMode="auto">
            <a:xfrm>
              <a:off x="235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4" name="Freeform 437"/>
            <p:cNvSpPr>
              <a:spLocks/>
            </p:cNvSpPr>
            <p:nvPr/>
          </p:nvSpPr>
          <p:spPr bwMode="auto">
            <a:xfrm>
              <a:off x="236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5" name="Line 438"/>
            <p:cNvSpPr>
              <a:spLocks noChangeShapeType="1"/>
            </p:cNvSpPr>
            <p:nvPr/>
          </p:nvSpPr>
          <p:spPr bwMode="auto">
            <a:xfrm>
              <a:off x="2385"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6" name="Line 439"/>
            <p:cNvSpPr>
              <a:spLocks noChangeShapeType="1"/>
            </p:cNvSpPr>
            <p:nvPr/>
          </p:nvSpPr>
          <p:spPr bwMode="auto">
            <a:xfrm>
              <a:off x="2398"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7" name="Line 440"/>
            <p:cNvSpPr>
              <a:spLocks noChangeShapeType="1"/>
            </p:cNvSpPr>
            <p:nvPr/>
          </p:nvSpPr>
          <p:spPr bwMode="auto">
            <a:xfrm>
              <a:off x="2412"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68" name="Freeform 441"/>
            <p:cNvSpPr>
              <a:spLocks/>
            </p:cNvSpPr>
            <p:nvPr/>
          </p:nvSpPr>
          <p:spPr bwMode="auto">
            <a:xfrm>
              <a:off x="2426" y="3431"/>
              <a:ext cx="21" cy="1"/>
            </a:xfrm>
            <a:custGeom>
              <a:avLst/>
              <a:gdLst>
                <a:gd name="T0" fmla="*/ 0 w 21"/>
                <a:gd name="T1" fmla="*/ 0 h 1"/>
                <a:gd name="T2" fmla="*/ 6 w 21"/>
                <a:gd name="T3" fmla="*/ 0 h 1"/>
                <a:gd name="T4" fmla="*/ 13 w 21"/>
                <a:gd name="T5" fmla="*/ 0 h 1"/>
                <a:gd name="T6" fmla="*/ 20 w 21"/>
                <a:gd name="T7" fmla="*/ 0 h 1"/>
                <a:gd name="T8" fmla="*/ 0 w 21"/>
                <a:gd name="T9" fmla="*/ 0 h 1"/>
                <a:gd name="T10" fmla="*/ 0 60000 65536"/>
                <a:gd name="T11" fmla="*/ 0 60000 65536"/>
                <a:gd name="T12" fmla="*/ 0 60000 65536"/>
                <a:gd name="T13" fmla="*/ 0 60000 65536"/>
                <a:gd name="T14" fmla="*/ 0 60000 65536"/>
                <a:gd name="T15" fmla="*/ 0 w 21"/>
                <a:gd name="T16" fmla="*/ 0 h 1"/>
                <a:gd name="T17" fmla="*/ 21 w 21"/>
                <a:gd name="T18" fmla="*/ 1 h 1"/>
              </a:gdLst>
              <a:ahLst/>
              <a:cxnLst>
                <a:cxn ang="T10">
                  <a:pos x="T0" y="T1"/>
                </a:cxn>
                <a:cxn ang="T11">
                  <a:pos x="T2" y="T3"/>
                </a:cxn>
                <a:cxn ang="T12">
                  <a:pos x="T4" y="T5"/>
                </a:cxn>
                <a:cxn ang="T13">
                  <a:pos x="T6" y="T7"/>
                </a:cxn>
                <a:cxn ang="T14">
                  <a:pos x="T8" y="T9"/>
                </a:cxn>
              </a:cxnLst>
              <a:rect l="T15" t="T16" r="T17" b="T18"/>
              <a:pathLst>
                <a:path w="21" h="1">
                  <a:moveTo>
                    <a:pt x="0" y="0"/>
                  </a:moveTo>
                  <a:lnTo>
                    <a:pt x="6" y="0"/>
                  </a:lnTo>
                  <a:lnTo>
                    <a:pt x="13" y="0"/>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69" name="Line 442"/>
            <p:cNvSpPr>
              <a:spLocks noChangeShapeType="1"/>
            </p:cNvSpPr>
            <p:nvPr/>
          </p:nvSpPr>
          <p:spPr bwMode="auto">
            <a:xfrm>
              <a:off x="2446"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0" name="Line 443"/>
            <p:cNvSpPr>
              <a:spLocks noChangeShapeType="1"/>
            </p:cNvSpPr>
            <p:nvPr/>
          </p:nvSpPr>
          <p:spPr bwMode="auto">
            <a:xfrm>
              <a:off x="2460"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1" name="Freeform 444"/>
            <p:cNvSpPr>
              <a:spLocks/>
            </p:cNvSpPr>
            <p:nvPr/>
          </p:nvSpPr>
          <p:spPr bwMode="auto">
            <a:xfrm>
              <a:off x="2474" y="3431"/>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2" name="Freeform 445"/>
            <p:cNvSpPr>
              <a:spLocks/>
            </p:cNvSpPr>
            <p:nvPr/>
          </p:nvSpPr>
          <p:spPr bwMode="auto">
            <a:xfrm>
              <a:off x="2494" y="3431"/>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3" name="Line 446"/>
            <p:cNvSpPr>
              <a:spLocks noChangeShapeType="1"/>
            </p:cNvSpPr>
            <p:nvPr/>
          </p:nvSpPr>
          <p:spPr bwMode="auto">
            <a:xfrm>
              <a:off x="2508" y="343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4" name="Line 447"/>
            <p:cNvSpPr>
              <a:spLocks noChangeShapeType="1"/>
            </p:cNvSpPr>
            <p:nvPr/>
          </p:nvSpPr>
          <p:spPr bwMode="auto">
            <a:xfrm>
              <a:off x="2521" y="343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5" name="Line 448"/>
            <p:cNvSpPr>
              <a:spLocks noChangeShapeType="1"/>
            </p:cNvSpPr>
            <p:nvPr/>
          </p:nvSpPr>
          <p:spPr bwMode="auto">
            <a:xfrm>
              <a:off x="2535" y="3431"/>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776" name="Freeform 449"/>
            <p:cNvSpPr>
              <a:spLocks/>
            </p:cNvSpPr>
            <p:nvPr/>
          </p:nvSpPr>
          <p:spPr bwMode="auto">
            <a:xfrm>
              <a:off x="235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7" name="Freeform 450"/>
            <p:cNvSpPr>
              <a:spLocks/>
            </p:cNvSpPr>
            <p:nvPr/>
          </p:nvSpPr>
          <p:spPr bwMode="auto">
            <a:xfrm>
              <a:off x="2364" y="3431"/>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8" name="Freeform 451"/>
            <p:cNvSpPr>
              <a:spLocks/>
            </p:cNvSpPr>
            <p:nvPr/>
          </p:nvSpPr>
          <p:spPr bwMode="auto">
            <a:xfrm>
              <a:off x="2385"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79" name="Freeform 452"/>
            <p:cNvSpPr>
              <a:spLocks/>
            </p:cNvSpPr>
            <p:nvPr/>
          </p:nvSpPr>
          <p:spPr bwMode="auto">
            <a:xfrm>
              <a:off x="239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0" name="Freeform 453"/>
            <p:cNvSpPr>
              <a:spLocks/>
            </p:cNvSpPr>
            <p:nvPr/>
          </p:nvSpPr>
          <p:spPr bwMode="auto">
            <a:xfrm>
              <a:off x="2412"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1" name="Freeform 454"/>
            <p:cNvSpPr>
              <a:spLocks/>
            </p:cNvSpPr>
            <p:nvPr/>
          </p:nvSpPr>
          <p:spPr bwMode="auto">
            <a:xfrm>
              <a:off x="2426" y="3431"/>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2" name="Freeform 455"/>
            <p:cNvSpPr>
              <a:spLocks/>
            </p:cNvSpPr>
            <p:nvPr/>
          </p:nvSpPr>
          <p:spPr bwMode="auto">
            <a:xfrm>
              <a:off x="2446"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3" name="Freeform 456"/>
            <p:cNvSpPr>
              <a:spLocks/>
            </p:cNvSpPr>
            <p:nvPr/>
          </p:nvSpPr>
          <p:spPr bwMode="auto">
            <a:xfrm>
              <a:off x="2460"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4" name="Freeform 457"/>
            <p:cNvSpPr>
              <a:spLocks/>
            </p:cNvSpPr>
            <p:nvPr/>
          </p:nvSpPr>
          <p:spPr bwMode="auto">
            <a:xfrm>
              <a:off x="2474" y="3431"/>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5" name="Freeform 458"/>
            <p:cNvSpPr>
              <a:spLocks/>
            </p:cNvSpPr>
            <p:nvPr/>
          </p:nvSpPr>
          <p:spPr bwMode="auto">
            <a:xfrm>
              <a:off x="2487" y="3431"/>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6" name="Freeform 459"/>
            <p:cNvSpPr>
              <a:spLocks/>
            </p:cNvSpPr>
            <p:nvPr/>
          </p:nvSpPr>
          <p:spPr bwMode="auto">
            <a:xfrm>
              <a:off x="2508"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7" name="Freeform 460"/>
            <p:cNvSpPr>
              <a:spLocks/>
            </p:cNvSpPr>
            <p:nvPr/>
          </p:nvSpPr>
          <p:spPr bwMode="auto">
            <a:xfrm>
              <a:off x="2521" y="343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8" name="Freeform 461"/>
            <p:cNvSpPr>
              <a:spLocks/>
            </p:cNvSpPr>
            <p:nvPr/>
          </p:nvSpPr>
          <p:spPr bwMode="auto">
            <a:xfrm>
              <a:off x="2535" y="3431"/>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89" name="Freeform 462"/>
            <p:cNvSpPr>
              <a:spLocks/>
            </p:cNvSpPr>
            <p:nvPr/>
          </p:nvSpPr>
          <p:spPr bwMode="auto">
            <a:xfrm>
              <a:off x="2515" y="3431"/>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0" name="Freeform 463"/>
            <p:cNvSpPr>
              <a:spLocks/>
            </p:cNvSpPr>
            <p:nvPr/>
          </p:nvSpPr>
          <p:spPr bwMode="auto">
            <a:xfrm>
              <a:off x="250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1" name="Freeform 464"/>
            <p:cNvSpPr>
              <a:spLocks/>
            </p:cNvSpPr>
            <p:nvPr/>
          </p:nvSpPr>
          <p:spPr bwMode="auto">
            <a:xfrm>
              <a:off x="2487" y="3431"/>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2" name="Freeform 465"/>
            <p:cNvSpPr>
              <a:spLocks/>
            </p:cNvSpPr>
            <p:nvPr/>
          </p:nvSpPr>
          <p:spPr bwMode="auto">
            <a:xfrm>
              <a:off x="247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3" name="Freeform 466"/>
            <p:cNvSpPr>
              <a:spLocks/>
            </p:cNvSpPr>
            <p:nvPr/>
          </p:nvSpPr>
          <p:spPr bwMode="auto">
            <a:xfrm>
              <a:off x="2453"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4" name="Freeform 467"/>
            <p:cNvSpPr>
              <a:spLocks/>
            </p:cNvSpPr>
            <p:nvPr/>
          </p:nvSpPr>
          <p:spPr bwMode="auto">
            <a:xfrm>
              <a:off x="2439"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5" name="Freeform 468"/>
            <p:cNvSpPr>
              <a:spLocks/>
            </p:cNvSpPr>
            <p:nvPr/>
          </p:nvSpPr>
          <p:spPr bwMode="auto">
            <a:xfrm>
              <a:off x="2426" y="3431"/>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6" name="Freeform 469"/>
            <p:cNvSpPr>
              <a:spLocks/>
            </p:cNvSpPr>
            <p:nvPr/>
          </p:nvSpPr>
          <p:spPr bwMode="auto">
            <a:xfrm>
              <a:off x="2405" y="3431"/>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7" name="Freeform 470"/>
            <p:cNvSpPr>
              <a:spLocks/>
            </p:cNvSpPr>
            <p:nvPr/>
          </p:nvSpPr>
          <p:spPr bwMode="auto">
            <a:xfrm>
              <a:off x="2391"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8" name="Freeform 471"/>
            <p:cNvSpPr>
              <a:spLocks/>
            </p:cNvSpPr>
            <p:nvPr/>
          </p:nvSpPr>
          <p:spPr bwMode="auto">
            <a:xfrm>
              <a:off x="2378" y="3431"/>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799" name="Freeform 472"/>
            <p:cNvSpPr>
              <a:spLocks/>
            </p:cNvSpPr>
            <p:nvPr/>
          </p:nvSpPr>
          <p:spPr bwMode="auto">
            <a:xfrm>
              <a:off x="2364" y="3431"/>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0" name="Freeform 473"/>
            <p:cNvSpPr>
              <a:spLocks/>
            </p:cNvSpPr>
            <p:nvPr/>
          </p:nvSpPr>
          <p:spPr bwMode="auto">
            <a:xfrm>
              <a:off x="2535" y="3424"/>
              <a:ext cx="29" cy="17"/>
            </a:xfrm>
            <a:custGeom>
              <a:avLst/>
              <a:gdLst>
                <a:gd name="T0" fmla="*/ 0 w 29"/>
                <a:gd name="T1" fmla="*/ 16 h 17"/>
                <a:gd name="T2" fmla="*/ 7 w 29"/>
                <a:gd name="T3" fmla="*/ 0 h 17"/>
                <a:gd name="T4" fmla="*/ 14 w 29"/>
                <a:gd name="T5" fmla="*/ 0 h 17"/>
                <a:gd name="T6" fmla="*/ 21 w 29"/>
                <a:gd name="T7" fmla="*/ 0 h 17"/>
                <a:gd name="T8" fmla="*/ 28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1" name="Freeform 474"/>
            <p:cNvSpPr>
              <a:spLocks/>
            </p:cNvSpPr>
            <p:nvPr/>
          </p:nvSpPr>
          <p:spPr bwMode="auto">
            <a:xfrm>
              <a:off x="2521"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2" name="Freeform 475"/>
            <p:cNvSpPr>
              <a:spLocks/>
            </p:cNvSpPr>
            <p:nvPr/>
          </p:nvSpPr>
          <p:spPr bwMode="auto">
            <a:xfrm>
              <a:off x="250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3" name="Freeform 476"/>
            <p:cNvSpPr>
              <a:spLocks/>
            </p:cNvSpPr>
            <p:nvPr/>
          </p:nvSpPr>
          <p:spPr bwMode="auto">
            <a:xfrm>
              <a:off x="2494"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4" name="Freeform 477"/>
            <p:cNvSpPr>
              <a:spLocks/>
            </p:cNvSpPr>
            <p:nvPr/>
          </p:nvSpPr>
          <p:spPr bwMode="auto">
            <a:xfrm>
              <a:off x="2480"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5" name="Freeform 478"/>
            <p:cNvSpPr>
              <a:spLocks/>
            </p:cNvSpPr>
            <p:nvPr/>
          </p:nvSpPr>
          <p:spPr bwMode="auto">
            <a:xfrm>
              <a:off x="246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6" name="Freeform 479"/>
            <p:cNvSpPr>
              <a:spLocks/>
            </p:cNvSpPr>
            <p:nvPr/>
          </p:nvSpPr>
          <p:spPr bwMode="auto">
            <a:xfrm>
              <a:off x="2446"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7" name="Freeform 480"/>
            <p:cNvSpPr>
              <a:spLocks/>
            </p:cNvSpPr>
            <p:nvPr/>
          </p:nvSpPr>
          <p:spPr bwMode="auto">
            <a:xfrm>
              <a:off x="2432"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8" name="Freeform 481"/>
            <p:cNvSpPr>
              <a:spLocks/>
            </p:cNvSpPr>
            <p:nvPr/>
          </p:nvSpPr>
          <p:spPr bwMode="auto">
            <a:xfrm>
              <a:off x="2412" y="3424"/>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09" name="Freeform 482"/>
            <p:cNvSpPr>
              <a:spLocks/>
            </p:cNvSpPr>
            <p:nvPr/>
          </p:nvSpPr>
          <p:spPr bwMode="auto">
            <a:xfrm>
              <a:off x="2398"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0" name="Freeform 483"/>
            <p:cNvSpPr>
              <a:spLocks/>
            </p:cNvSpPr>
            <p:nvPr/>
          </p:nvSpPr>
          <p:spPr bwMode="auto">
            <a:xfrm>
              <a:off x="2385" y="3424"/>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1" name="Freeform 484"/>
            <p:cNvSpPr>
              <a:spLocks/>
            </p:cNvSpPr>
            <p:nvPr/>
          </p:nvSpPr>
          <p:spPr bwMode="auto">
            <a:xfrm>
              <a:off x="2371" y="3424"/>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2" name="Freeform 485"/>
            <p:cNvSpPr>
              <a:spLocks/>
            </p:cNvSpPr>
            <p:nvPr/>
          </p:nvSpPr>
          <p:spPr bwMode="auto">
            <a:xfrm>
              <a:off x="2350"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3" name="Freeform 486"/>
            <p:cNvSpPr>
              <a:spLocks/>
            </p:cNvSpPr>
            <p:nvPr/>
          </p:nvSpPr>
          <p:spPr bwMode="auto">
            <a:xfrm>
              <a:off x="2528" y="3438"/>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4" name="Freeform 487"/>
            <p:cNvSpPr>
              <a:spLocks/>
            </p:cNvSpPr>
            <p:nvPr/>
          </p:nvSpPr>
          <p:spPr bwMode="auto">
            <a:xfrm>
              <a:off x="2521" y="3445"/>
              <a:ext cx="43" cy="17"/>
            </a:xfrm>
            <a:custGeom>
              <a:avLst/>
              <a:gdLst>
                <a:gd name="T0" fmla="*/ 7 w 43"/>
                <a:gd name="T1" fmla="*/ 0 h 17"/>
                <a:gd name="T2" fmla="*/ 0 w 43"/>
                <a:gd name="T3" fmla="*/ 16 h 17"/>
                <a:gd name="T4" fmla="*/ 42 w 43"/>
                <a:gd name="T5" fmla="*/ 16 h 17"/>
                <a:gd name="T6" fmla="*/ 35 w 43"/>
                <a:gd name="T7" fmla="*/ 0 h 17"/>
                <a:gd name="T8" fmla="*/ 7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7" y="0"/>
                  </a:moveTo>
                  <a:lnTo>
                    <a:pt x="0" y="16"/>
                  </a:lnTo>
                  <a:lnTo>
                    <a:pt x="42" y="16"/>
                  </a:lnTo>
                  <a:lnTo>
                    <a:pt x="35"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5" name="Freeform 488"/>
            <p:cNvSpPr>
              <a:spLocks/>
            </p:cNvSpPr>
            <p:nvPr/>
          </p:nvSpPr>
          <p:spPr bwMode="auto">
            <a:xfrm>
              <a:off x="2535" y="3452"/>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6" name="Freeform 489"/>
            <p:cNvSpPr>
              <a:spLocks/>
            </p:cNvSpPr>
            <p:nvPr/>
          </p:nvSpPr>
          <p:spPr bwMode="auto">
            <a:xfrm>
              <a:off x="2494" y="3452"/>
              <a:ext cx="28" cy="17"/>
            </a:xfrm>
            <a:custGeom>
              <a:avLst/>
              <a:gdLst>
                <a:gd name="T0" fmla="*/ 7 w 28"/>
                <a:gd name="T1" fmla="*/ 0 h 17"/>
                <a:gd name="T2" fmla="*/ 0 w 28"/>
                <a:gd name="T3" fmla="*/ 16 h 17"/>
                <a:gd name="T4" fmla="*/ 27 w 28"/>
                <a:gd name="T5" fmla="*/ 16 h 17"/>
                <a:gd name="T6" fmla="*/ 27 w 28"/>
                <a:gd name="T7" fmla="*/ 0 h 17"/>
                <a:gd name="T8" fmla="*/ 7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7" y="0"/>
                  </a:moveTo>
                  <a:lnTo>
                    <a:pt x="0" y="16"/>
                  </a:lnTo>
                  <a:lnTo>
                    <a:pt x="27" y="16"/>
                  </a:lnTo>
                  <a:lnTo>
                    <a:pt x="27"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7" name="Freeform 490"/>
            <p:cNvSpPr>
              <a:spLocks/>
            </p:cNvSpPr>
            <p:nvPr/>
          </p:nvSpPr>
          <p:spPr bwMode="auto">
            <a:xfrm>
              <a:off x="2672" y="3438"/>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8" name="Freeform 491"/>
            <p:cNvSpPr>
              <a:spLocks/>
            </p:cNvSpPr>
            <p:nvPr/>
          </p:nvSpPr>
          <p:spPr bwMode="auto">
            <a:xfrm>
              <a:off x="2672" y="3424"/>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16 w 17"/>
                <a:gd name="T11" fmla="*/ 16 h 17"/>
                <a:gd name="T12" fmla="*/ 8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19" name="Freeform 492"/>
            <p:cNvSpPr>
              <a:spLocks/>
            </p:cNvSpPr>
            <p:nvPr/>
          </p:nvSpPr>
          <p:spPr bwMode="auto">
            <a:xfrm>
              <a:off x="2672"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0" name="Freeform 493"/>
            <p:cNvSpPr>
              <a:spLocks/>
            </p:cNvSpPr>
            <p:nvPr/>
          </p:nvSpPr>
          <p:spPr bwMode="auto">
            <a:xfrm>
              <a:off x="2658" y="3417"/>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1" name="Freeform 494"/>
            <p:cNvSpPr>
              <a:spLocks/>
            </p:cNvSpPr>
            <p:nvPr/>
          </p:nvSpPr>
          <p:spPr bwMode="auto">
            <a:xfrm>
              <a:off x="2638"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2" name="Freeform 495"/>
            <p:cNvSpPr>
              <a:spLocks/>
            </p:cNvSpPr>
            <p:nvPr/>
          </p:nvSpPr>
          <p:spPr bwMode="auto">
            <a:xfrm>
              <a:off x="2624"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3" name="Freeform 496"/>
            <p:cNvSpPr>
              <a:spLocks/>
            </p:cNvSpPr>
            <p:nvPr/>
          </p:nvSpPr>
          <p:spPr bwMode="auto">
            <a:xfrm>
              <a:off x="2597"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4" name="Freeform 497"/>
            <p:cNvSpPr>
              <a:spLocks/>
            </p:cNvSpPr>
            <p:nvPr/>
          </p:nvSpPr>
          <p:spPr bwMode="auto">
            <a:xfrm>
              <a:off x="2583"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5" name="Line 498"/>
            <p:cNvSpPr>
              <a:spLocks noChangeShapeType="1"/>
            </p:cNvSpPr>
            <p:nvPr/>
          </p:nvSpPr>
          <p:spPr bwMode="auto">
            <a:xfrm>
              <a:off x="2569"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26" name="Freeform 499"/>
            <p:cNvSpPr>
              <a:spLocks/>
            </p:cNvSpPr>
            <p:nvPr/>
          </p:nvSpPr>
          <p:spPr bwMode="auto">
            <a:xfrm>
              <a:off x="2569" y="3424"/>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7" name="Freeform 500"/>
            <p:cNvSpPr>
              <a:spLocks/>
            </p:cNvSpPr>
            <p:nvPr/>
          </p:nvSpPr>
          <p:spPr bwMode="auto">
            <a:xfrm>
              <a:off x="2583"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8" name="Freeform 501"/>
            <p:cNvSpPr>
              <a:spLocks/>
            </p:cNvSpPr>
            <p:nvPr/>
          </p:nvSpPr>
          <p:spPr bwMode="auto">
            <a:xfrm>
              <a:off x="2597" y="3424"/>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29" name="Freeform 502"/>
            <p:cNvSpPr>
              <a:spLocks/>
            </p:cNvSpPr>
            <p:nvPr/>
          </p:nvSpPr>
          <p:spPr bwMode="auto">
            <a:xfrm>
              <a:off x="2597"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0" name="Freeform 503"/>
            <p:cNvSpPr>
              <a:spLocks/>
            </p:cNvSpPr>
            <p:nvPr/>
          </p:nvSpPr>
          <p:spPr bwMode="auto">
            <a:xfrm>
              <a:off x="2583" y="3417"/>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1" name="Freeform 504"/>
            <p:cNvSpPr>
              <a:spLocks/>
            </p:cNvSpPr>
            <p:nvPr/>
          </p:nvSpPr>
          <p:spPr bwMode="auto">
            <a:xfrm>
              <a:off x="2569" y="3417"/>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2" name="Freeform 505"/>
            <p:cNvSpPr>
              <a:spLocks/>
            </p:cNvSpPr>
            <p:nvPr/>
          </p:nvSpPr>
          <p:spPr bwMode="auto">
            <a:xfrm>
              <a:off x="2597"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3" name="Freeform 506"/>
            <p:cNvSpPr>
              <a:spLocks/>
            </p:cNvSpPr>
            <p:nvPr/>
          </p:nvSpPr>
          <p:spPr bwMode="auto">
            <a:xfrm>
              <a:off x="2583" y="3445"/>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4" name="Freeform 507"/>
            <p:cNvSpPr>
              <a:spLocks/>
            </p:cNvSpPr>
            <p:nvPr/>
          </p:nvSpPr>
          <p:spPr bwMode="auto">
            <a:xfrm>
              <a:off x="2569" y="3445"/>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5" name="Freeform 508"/>
            <p:cNvSpPr>
              <a:spLocks/>
            </p:cNvSpPr>
            <p:nvPr/>
          </p:nvSpPr>
          <p:spPr bwMode="auto">
            <a:xfrm>
              <a:off x="2583" y="3438"/>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6" name="Freeform 509"/>
            <p:cNvSpPr>
              <a:spLocks/>
            </p:cNvSpPr>
            <p:nvPr/>
          </p:nvSpPr>
          <p:spPr bwMode="auto">
            <a:xfrm>
              <a:off x="233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7" name="Freeform 510"/>
            <p:cNvSpPr>
              <a:spLocks/>
            </p:cNvSpPr>
            <p:nvPr/>
          </p:nvSpPr>
          <p:spPr bwMode="auto">
            <a:xfrm>
              <a:off x="2474" y="3404"/>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8" name="Freeform 511"/>
            <p:cNvSpPr>
              <a:spLocks/>
            </p:cNvSpPr>
            <p:nvPr/>
          </p:nvSpPr>
          <p:spPr bwMode="auto">
            <a:xfrm>
              <a:off x="2460"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39" name="Freeform 512"/>
            <p:cNvSpPr>
              <a:spLocks/>
            </p:cNvSpPr>
            <p:nvPr/>
          </p:nvSpPr>
          <p:spPr bwMode="auto">
            <a:xfrm>
              <a:off x="2446" y="3404"/>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0" name="Line 513"/>
            <p:cNvSpPr>
              <a:spLocks noChangeShapeType="1"/>
            </p:cNvSpPr>
            <p:nvPr/>
          </p:nvSpPr>
          <p:spPr bwMode="auto">
            <a:xfrm>
              <a:off x="2432" y="34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41" name="Freeform 514"/>
            <p:cNvSpPr>
              <a:spLocks/>
            </p:cNvSpPr>
            <p:nvPr/>
          </p:nvSpPr>
          <p:spPr bwMode="auto">
            <a:xfrm>
              <a:off x="237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2" name="Freeform 515"/>
            <p:cNvSpPr>
              <a:spLocks/>
            </p:cNvSpPr>
            <p:nvPr/>
          </p:nvSpPr>
          <p:spPr bwMode="auto">
            <a:xfrm>
              <a:off x="2330"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3" name="Freeform 516"/>
            <p:cNvSpPr>
              <a:spLocks/>
            </p:cNvSpPr>
            <p:nvPr/>
          </p:nvSpPr>
          <p:spPr bwMode="auto">
            <a:xfrm>
              <a:off x="2330" y="3438"/>
              <a:ext cx="35" cy="17"/>
            </a:xfrm>
            <a:custGeom>
              <a:avLst/>
              <a:gdLst>
                <a:gd name="T0" fmla="*/ 0 w 35"/>
                <a:gd name="T1" fmla="*/ 16 h 17"/>
                <a:gd name="T2" fmla="*/ 0 w 35"/>
                <a:gd name="T3" fmla="*/ 0 h 17"/>
                <a:gd name="T4" fmla="*/ 7 w 35"/>
                <a:gd name="T5" fmla="*/ 0 h 17"/>
                <a:gd name="T6" fmla="*/ 14 w 35"/>
                <a:gd name="T7" fmla="*/ 0 h 17"/>
                <a:gd name="T8" fmla="*/ 20 w 35"/>
                <a:gd name="T9" fmla="*/ 0 h 17"/>
                <a:gd name="T10" fmla="*/ 27 w 35"/>
                <a:gd name="T11" fmla="*/ 0 h 17"/>
                <a:gd name="T12" fmla="*/ 34 w 35"/>
                <a:gd name="T13" fmla="*/ 0 h 17"/>
                <a:gd name="T14" fmla="*/ 34 w 35"/>
                <a:gd name="T15" fmla="*/ 16 h 17"/>
                <a:gd name="T16" fmla="*/ 27 w 35"/>
                <a:gd name="T17" fmla="*/ 16 h 17"/>
                <a:gd name="T18" fmla="*/ 20 w 35"/>
                <a:gd name="T19" fmla="*/ 16 h 17"/>
                <a:gd name="T20" fmla="*/ 14 w 35"/>
                <a:gd name="T21" fmla="*/ 16 h 17"/>
                <a:gd name="T22" fmla="*/ 7 w 35"/>
                <a:gd name="T23" fmla="*/ 16 h 17"/>
                <a:gd name="T24" fmla="*/ 0 w 35"/>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16"/>
                  </a:moveTo>
                  <a:lnTo>
                    <a:pt x="0" y="0"/>
                  </a:lnTo>
                  <a:lnTo>
                    <a:pt x="7" y="0"/>
                  </a:lnTo>
                  <a:lnTo>
                    <a:pt x="14" y="0"/>
                  </a:lnTo>
                  <a:lnTo>
                    <a:pt x="20" y="0"/>
                  </a:lnTo>
                  <a:lnTo>
                    <a:pt x="27" y="0"/>
                  </a:lnTo>
                  <a:lnTo>
                    <a:pt x="34" y="0"/>
                  </a:lnTo>
                  <a:lnTo>
                    <a:pt x="34" y="16"/>
                  </a:lnTo>
                  <a:lnTo>
                    <a:pt x="27" y="16"/>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4" name="Freeform 517"/>
            <p:cNvSpPr>
              <a:spLocks/>
            </p:cNvSpPr>
            <p:nvPr/>
          </p:nvSpPr>
          <p:spPr bwMode="auto">
            <a:xfrm>
              <a:off x="2330" y="3431"/>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5" name="Freeform 518"/>
            <p:cNvSpPr>
              <a:spLocks/>
            </p:cNvSpPr>
            <p:nvPr/>
          </p:nvSpPr>
          <p:spPr bwMode="auto">
            <a:xfrm>
              <a:off x="2330" y="3424"/>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6" name="Freeform 519"/>
            <p:cNvSpPr>
              <a:spLocks/>
            </p:cNvSpPr>
            <p:nvPr/>
          </p:nvSpPr>
          <p:spPr bwMode="auto">
            <a:xfrm>
              <a:off x="2501" y="3445"/>
              <a:ext cx="21" cy="17"/>
            </a:xfrm>
            <a:custGeom>
              <a:avLst/>
              <a:gdLst>
                <a:gd name="T0" fmla="*/ 0 w 21"/>
                <a:gd name="T1" fmla="*/ 16 h 17"/>
                <a:gd name="T2" fmla="*/ 0 w 21"/>
                <a:gd name="T3" fmla="*/ 0 h 17"/>
                <a:gd name="T4" fmla="*/ 7 w 21"/>
                <a:gd name="T5" fmla="*/ 0 h 17"/>
                <a:gd name="T6" fmla="*/ 14 w 21"/>
                <a:gd name="T7" fmla="*/ 0 h 17"/>
                <a:gd name="T8" fmla="*/ 20 w 21"/>
                <a:gd name="T9" fmla="*/ 0 h 17"/>
                <a:gd name="T10" fmla="*/ 20 w 21"/>
                <a:gd name="T11" fmla="*/ 16 h 17"/>
                <a:gd name="T12" fmla="*/ 14 w 21"/>
                <a:gd name="T13" fmla="*/ 16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0"/>
                  </a:lnTo>
                  <a:lnTo>
                    <a:pt x="7" y="0"/>
                  </a:lnTo>
                  <a:lnTo>
                    <a:pt x="14" y="0"/>
                  </a:lnTo>
                  <a:lnTo>
                    <a:pt x="20" y="0"/>
                  </a:lnTo>
                  <a:lnTo>
                    <a:pt x="20"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7" name="Freeform 520"/>
            <p:cNvSpPr>
              <a:spLocks/>
            </p:cNvSpPr>
            <p:nvPr/>
          </p:nvSpPr>
          <p:spPr bwMode="auto">
            <a:xfrm>
              <a:off x="2535" y="3445"/>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8" name="Freeform 521"/>
            <p:cNvSpPr>
              <a:spLocks/>
            </p:cNvSpPr>
            <p:nvPr/>
          </p:nvSpPr>
          <p:spPr bwMode="auto">
            <a:xfrm>
              <a:off x="2528" y="3438"/>
              <a:ext cx="36" cy="17"/>
            </a:xfrm>
            <a:custGeom>
              <a:avLst/>
              <a:gdLst>
                <a:gd name="T0" fmla="*/ 0 w 36"/>
                <a:gd name="T1" fmla="*/ 16 h 17"/>
                <a:gd name="T2" fmla="*/ 0 w 36"/>
                <a:gd name="T3" fmla="*/ 0 h 17"/>
                <a:gd name="T4" fmla="*/ 7 w 36"/>
                <a:gd name="T5" fmla="*/ 0 h 17"/>
                <a:gd name="T6" fmla="*/ 14 w 36"/>
                <a:gd name="T7" fmla="*/ 0 h 17"/>
                <a:gd name="T8" fmla="*/ 21 w 36"/>
                <a:gd name="T9" fmla="*/ 0 h 17"/>
                <a:gd name="T10" fmla="*/ 28 w 36"/>
                <a:gd name="T11" fmla="*/ 0 h 17"/>
                <a:gd name="T12" fmla="*/ 35 w 36"/>
                <a:gd name="T13" fmla="*/ 16 h 17"/>
                <a:gd name="T14" fmla="*/ 28 w 36"/>
                <a:gd name="T15" fmla="*/ 16 h 17"/>
                <a:gd name="T16" fmla="*/ 21 w 36"/>
                <a:gd name="T17" fmla="*/ 16 h 17"/>
                <a:gd name="T18" fmla="*/ 14 w 36"/>
                <a:gd name="T19" fmla="*/ 16 h 17"/>
                <a:gd name="T20" fmla="*/ 7 w 36"/>
                <a:gd name="T21" fmla="*/ 16 h 17"/>
                <a:gd name="T22" fmla="*/ 0 w 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7"/>
                <a:gd name="T38" fmla="*/ 36 w 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7">
                  <a:moveTo>
                    <a:pt x="0" y="16"/>
                  </a:moveTo>
                  <a:lnTo>
                    <a:pt x="0" y="0"/>
                  </a:lnTo>
                  <a:lnTo>
                    <a:pt x="7" y="0"/>
                  </a:lnTo>
                  <a:lnTo>
                    <a:pt x="14" y="0"/>
                  </a:lnTo>
                  <a:lnTo>
                    <a:pt x="21" y="0"/>
                  </a:lnTo>
                  <a:lnTo>
                    <a:pt x="28" y="0"/>
                  </a:lnTo>
                  <a:lnTo>
                    <a:pt x="35" y="16"/>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49" name="Freeform 522"/>
            <p:cNvSpPr>
              <a:spLocks/>
            </p:cNvSpPr>
            <p:nvPr/>
          </p:nvSpPr>
          <p:spPr bwMode="auto">
            <a:xfrm>
              <a:off x="2535" y="3431"/>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16 h 17"/>
                <a:gd name="T12" fmla="*/ 21 w 29"/>
                <a:gd name="T13" fmla="*/ 16 h 17"/>
                <a:gd name="T14" fmla="*/ 14 w 29"/>
                <a:gd name="T15" fmla="*/ 16 h 17"/>
                <a:gd name="T16" fmla="*/ 7 w 29"/>
                <a:gd name="T17" fmla="*/ 16 h 17"/>
                <a:gd name="T18" fmla="*/ 0 w 2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7"/>
                <a:gd name="T32" fmla="*/ 29 w 2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7">
                  <a:moveTo>
                    <a:pt x="0" y="16"/>
                  </a:moveTo>
                  <a:lnTo>
                    <a:pt x="0" y="0"/>
                  </a:lnTo>
                  <a:lnTo>
                    <a:pt x="7" y="0"/>
                  </a:lnTo>
                  <a:lnTo>
                    <a:pt x="14" y="0"/>
                  </a:lnTo>
                  <a:lnTo>
                    <a:pt x="21"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0" name="Freeform 523"/>
            <p:cNvSpPr>
              <a:spLocks/>
            </p:cNvSpPr>
            <p:nvPr/>
          </p:nvSpPr>
          <p:spPr bwMode="auto">
            <a:xfrm>
              <a:off x="2528" y="3417"/>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1" name="Freeform 524"/>
            <p:cNvSpPr>
              <a:spLocks/>
            </p:cNvSpPr>
            <p:nvPr/>
          </p:nvSpPr>
          <p:spPr bwMode="auto">
            <a:xfrm>
              <a:off x="2371" y="3253"/>
              <a:ext cx="268" cy="22"/>
            </a:xfrm>
            <a:custGeom>
              <a:avLst/>
              <a:gdLst>
                <a:gd name="T0" fmla="*/ 0 w 268"/>
                <a:gd name="T1" fmla="*/ 21 h 22"/>
                <a:gd name="T2" fmla="*/ 0 w 268"/>
                <a:gd name="T3" fmla="*/ 0 h 22"/>
                <a:gd name="T4" fmla="*/ 267 w 268"/>
                <a:gd name="T5" fmla="*/ 0 h 22"/>
                <a:gd name="T6" fmla="*/ 267 w 268"/>
                <a:gd name="T7" fmla="*/ 21 h 22"/>
                <a:gd name="T8" fmla="*/ 0 w 268"/>
                <a:gd name="T9" fmla="*/ 21 h 22"/>
                <a:gd name="T10" fmla="*/ 0 60000 65536"/>
                <a:gd name="T11" fmla="*/ 0 60000 65536"/>
                <a:gd name="T12" fmla="*/ 0 60000 65536"/>
                <a:gd name="T13" fmla="*/ 0 60000 65536"/>
                <a:gd name="T14" fmla="*/ 0 60000 65536"/>
                <a:gd name="T15" fmla="*/ 0 w 268"/>
                <a:gd name="T16" fmla="*/ 0 h 22"/>
                <a:gd name="T17" fmla="*/ 268 w 268"/>
                <a:gd name="T18" fmla="*/ 22 h 22"/>
              </a:gdLst>
              <a:ahLst/>
              <a:cxnLst>
                <a:cxn ang="T10">
                  <a:pos x="T0" y="T1"/>
                </a:cxn>
                <a:cxn ang="T11">
                  <a:pos x="T2" y="T3"/>
                </a:cxn>
                <a:cxn ang="T12">
                  <a:pos x="T4" y="T5"/>
                </a:cxn>
                <a:cxn ang="T13">
                  <a:pos x="T6" y="T7"/>
                </a:cxn>
                <a:cxn ang="T14">
                  <a:pos x="T8" y="T9"/>
                </a:cxn>
              </a:cxnLst>
              <a:rect l="T15" t="T16" r="T17" b="T18"/>
              <a:pathLst>
                <a:path w="268" h="22">
                  <a:moveTo>
                    <a:pt x="0" y="21"/>
                  </a:moveTo>
                  <a:lnTo>
                    <a:pt x="0" y="0"/>
                  </a:lnTo>
                  <a:lnTo>
                    <a:pt x="267" y="0"/>
                  </a:lnTo>
                  <a:lnTo>
                    <a:pt x="267" y="21"/>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2" name="Freeform 525"/>
            <p:cNvSpPr>
              <a:spLocks/>
            </p:cNvSpPr>
            <p:nvPr/>
          </p:nvSpPr>
          <p:spPr bwMode="auto">
            <a:xfrm>
              <a:off x="2344" y="3007"/>
              <a:ext cx="322" cy="247"/>
            </a:xfrm>
            <a:custGeom>
              <a:avLst/>
              <a:gdLst>
                <a:gd name="T0" fmla="*/ 6 w 322"/>
                <a:gd name="T1" fmla="*/ 0 h 247"/>
                <a:gd name="T2" fmla="*/ 314 w 322"/>
                <a:gd name="T3" fmla="*/ 0 h 247"/>
                <a:gd name="T4" fmla="*/ 321 w 322"/>
                <a:gd name="T5" fmla="*/ 0 h 247"/>
                <a:gd name="T6" fmla="*/ 321 w 322"/>
                <a:gd name="T7" fmla="*/ 246 h 247"/>
                <a:gd name="T8" fmla="*/ 314 w 322"/>
                <a:gd name="T9" fmla="*/ 246 h 247"/>
                <a:gd name="T10" fmla="*/ 6 w 322"/>
                <a:gd name="T11" fmla="*/ 246 h 247"/>
                <a:gd name="T12" fmla="*/ 0 w 322"/>
                <a:gd name="T13" fmla="*/ 246 h 247"/>
                <a:gd name="T14" fmla="*/ 0 w 322"/>
                <a:gd name="T15" fmla="*/ 0 h 247"/>
                <a:gd name="T16" fmla="*/ 6 w 322"/>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2"/>
                <a:gd name="T28" fmla="*/ 0 h 247"/>
                <a:gd name="T29" fmla="*/ 322 w 322"/>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2" h="247">
                  <a:moveTo>
                    <a:pt x="6" y="0"/>
                  </a:moveTo>
                  <a:lnTo>
                    <a:pt x="314" y="0"/>
                  </a:lnTo>
                  <a:lnTo>
                    <a:pt x="321" y="0"/>
                  </a:lnTo>
                  <a:lnTo>
                    <a:pt x="321" y="246"/>
                  </a:lnTo>
                  <a:lnTo>
                    <a:pt x="314" y="246"/>
                  </a:lnTo>
                  <a:lnTo>
                    <a:pt x="6" y="246"/>
                  </a:lnTo>
                  <a:lnTo>
                    <a:pt x="0" y="246"/>
                  </a:lnTo>
                  <a:lnTo>
                    <a:pt x="0" y="0"/>
                  </a:lnTo>
                  <a:lnTo>
                    <a:pt x="6"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53" name="Line 526"/>
            <p:cNvSpPr>
              <a:spLocks noChangeShapeType="1"/>
            </p:cNvSpPr>
            <p:nvPr/>
          </p:nvSpPr>
          <p:spPr bwMode="auto">
            <a:xfrm>
              <a:off x="2371" y="3274"/>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4" name="Line 527"/>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5" name="Line 528"/>
            <p:cNvSpPr>
              <a:spLocks noChangeShapeType="1"/>
            </p:cNvSpPr>
            <p:nvPr/>
          </p:nvSpPr>
          <p:spPr bwMode="auto">
            <a:xfrm flipH="1">
              <a:off x="2658" y="30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6" name="Line 529"/>
            <p:cNvSpPr>
              <a:spLocks noChangeShapeType="1"/>
            </p:cNvSpPr>
            <p:nvPr/>
          </p:nvSpPr>
          <p:spPr bwMode="auto">
            <a:xfrm flipV="1">
              <a:off x="2665"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7" name="Line 530"/>
            <p:cNvSpPr>
              <a:spLocks noChangeShapeType="1"/>
            </p:cNvSpPr>
            <p:nvPr/>
          </p:nvSpPr>
          <p:spPr bwMode="auto">
            <a:xfrm>
              <a:off x="2658" y="325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8" name="Line 531"/>
            <p:cNvSpPr>
              <a:spLocks noChangeShapeType="1"/>
            </p:cNvSpPr>
            <p:nvPr/>
          </p:nvSpPr>
          <p:spPr bwMode="auto">
            <a:xfrm>
              <a:off x="2344" y="325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59" name="Line 532"/>
            <p:cNvSpPr>
              <a:spLocks noChangeShapeType="1"/>
            </p:cNvSpPr>
            <p:nvPr/>
          </p:nvSpPr>
          <p:spPr bwMode="auto">
            <a:xfrm>
              <a:off x="2344" y="3007"/>
              <a:ext cx="0" cy="24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0" name="Line 533"/>
            <p:cNvSpPr>
              <a:spLocks noChangeShapeType="1"/>
            </p:cNvSpPr>
            <p:nvPr/>
          </p:nvSpPr>
          <p:spPr bwMode="auto">
            <a:xfrm flipH="1">
              <a:off x="2344" y="300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1" name="Freeform 534"/>
            <p:cNvSpPr>
              <a:spLocks/>
            </p:cNvSpPr>
            <p:nvPr/>
          </p:nvSpPr>
          <p:spPr bwMode="auto">
            <a:xfrm>
              <a:off x="2371" y="3253"/>
              <a:ext cx="1" cy="29"/>
            </a:xfrm>
            <a:custGeom>
              <a:avLst/>
              <a:gdLst>
                <a:gd name="T0" fmla="*/ 0 w 1"/>
                <a:gd name="T1" fmla="*/ 21 h 29"/>
                <a:gd name="T2" fmla="*/ 0 w 1"/>
                <a:gd name="T3" fmla="*/ 0 h 29"/>
                <a:gd name="T4" fmla="*/ 0 w 1"/>
                <a:gd name="T5" fmla="*/ 21 h 29"/>
                <a:gd name="T6" fmla="*/ 0 w 1"/>
                <a:gd name="T7" fmla="*/ 28 h 29"/>
                <a:gd name="T8" fmla="*/ 0 w 1"/>
                <a:gd name="T9" fmla="*/ 21 h 29"/>
                <a:gd name="T10" fmla="*/ 0 w 1"/>
                <a:gd name="T11" fmla="*/ 28 h 29"/>
                <a:gd name="T12" fmla="*/ 0 w 1"/>
                <a:gd name="T13" fmla="*/ 21 h 29"/>
                <a:gd name="T14" fmla="*/ 0 60000 65536"/>
                <a:gd name="T15" fmla="*/ 0 60000 65536"/>
                <a:gd name="T16" fmla="*/ 0 60000 65536"/>
                <a:gd name="T17" fmla="*/ 0 60000 65536"/>
                <a:gd name="T18" fmla="*/ 0 60000 65536"/>
                <a:gd name="T19" fmla="*/ 0 60000 65536"/>
                <a:gd name="T20" fmla="*/ 0 60000 65536"/>
                <a:gd name="T21" fmla="*/ 0 w 1"/>
                <a:gd name="T22" fmla="*/ 0 h 29"/>
                <a:gd name="T23" fmla="*/ 1 w 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9">
                  <a:moveTo>
                    <a:pt x="0" y="21"/>
                  </a:moveTo>
                  <a:lnTo>
                    <a:pt x="0" y="0"/>
                  </a:lnTo>
                  <a:lnTo>
                    <a:pt x="0" y="21"/>
                  </a:lnTo>
                  <a:lnTo>
                    <a:pt x="0" y="28"/>
                  </a:lnTo>
                  <a:lnTo>
                    <a:pt x="0" y="21"/>
                  </a:lnTo>
                  <a:lnTo>
                    <a:pt x="0" y="28"/>
                  </a:lnTo>
                  <a:lnTo>
                    <a:pt x="0" y="21"/>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2" name="Freeform 535"/>
            <p:cNvSpPr>
              <a:spLocks/>
            </p:cNvSpPr>
            <p:nvPr/>
          </p:nvSpPr>
          <p:spPr bwMode="auto">
            <a:xfrm>
              <a:off x="2371" y="3274"/>
              <a:ext cx="268" cy="17"/>
            </a:xfrm>
            <a:custGeom>
              <a:avLst/>
              <a:gdLst>
                <a:gd name="T0" fmla="*/ 267 w 268"/>
                <a:gd name="T1" fmla="*/ 0 h 17"/>
                <a:gd name="T2" fmla="*/ 0 w 268"/>
                <a:gd name="T3" fmla="*/ 0 h 17"/>
                <a:gd name="T4" fmla="*/ 0 w 268"/>
                <a:gd name="T5" fmla="*/ 16 h 17"/>
                <a:gd name="T6" fmla="*/ 267 w 268"/>
                <a:gd name="T7" fmla="*/ 16 h 17"/>
                <a:gd name="T8" fmla="*/ 267 w 268"/>
                <a:gd name="T9" fmla="*/ 0 h 17"/>
                <a:gd name="T10" fmla="*/ 267 w 268"/>
                <a:gd name="T11" fmla="*/ 16 h 17"/>
                <a:gd name="T12" fmla="*/ 267 w 268"/>
                <a:gd name="T13" fmla="*/ 0 h 17"/>
                <a:gd name="T14" fmla="*/ 0 60000 65536"/>
                <a:gd name="T15" fmla="*/ 0 60000 65536"/>
                <a:gd name="T16" fmla="*/ 0 60000 65536"/>
                <a:gd name="T17" fmla="*/ 0 60000 65536"/>
                <a:gd name="T18" fmla="*/ 0 60000 65536"/>
                <a:gd name="T19" fmla="*/ 0 60000 65536"/>
                <a:gd name="T20" fmla="*/ 0 60000 65536"/>
                <a:gd name="T21" fmla="*/ 0 w 268"/>
                <a:gd name="T22" fmla="*/ 0 h 17"/>
                <a:gd name="T23" fmla="*/ 268 w 26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17">
                  <a:moveTo>
                    <a:pt x="267" y="0"/>
                  </a:moveTo>
                  <a:lnTo>
                    <a:pt x="0" y="0"/>
                  </a:lnTo>
                  <a:lnTo>
                    <a:pt x="0" y="16"/>
                  </a:lnTo>
                  <a:lnTo>
                    <a:pt x="267" y="16"/>
                  </a:lnTo>
                  <a:lnTo>
                    <a:pt x="267" y="0"/>
                  </a:lnTo>
                  <a:lnTo>
                    <a:pt x="267" y="16"/>
                  </a:lnTo>
                  <a:lnTo>
                    <a:pt x="267" y="0"/>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3" name="Line 536"/>
            <p:cNvSpPr>
              <a:spLocks noChangeShapeType="1"/>
            </p:cNvSpPr>
            <p:nvPr/>
          </p:nvSpPr>
          <p:spPr bwMode="auto">
            <a:xfrm>
              <a:off x="2638" y="3253"/>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4" name="Line 537"/>
            <p:cNvSpPr>
              <a:spLocks noChangeShapeType="1"/>
            </p:cNvSpPr>
            <p:nvPr/>
          </p:nvSpPr>
          <p:spPr bwMode="auto">
            <a:xfrm>
              <a:off x="2371" y="3253"/>
              <a:ext cx="26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5" name="Freeform 538"/>
            <p:cNvSpPr>
              <a:spLocks/>
            </p:cNvSpPr>
            <p:nvPr/>
          </p:nvSpPr>
          <p:spPr bwMode="auto">
            <a:xfrm>
              <a:off x="2350" y="3007"/>
              <a:ext cx="316" cy="247"/>
            </a:xfrm>
            <a:custGeom>
              <a:avLst/>
              <a:gdLst>
                <a:gd name="T0" fmla="*/ 0 w 316"/>
                <a:gd name="T1" fmla="*/ 0 h 247"/>
                <a:gd name="T2" fmla="*/ 308 w 316"/>
                <a:gd name="T3" fmla="*/ 0 h 247"/>
                <a:gd name="T4" fmla="*/ 315 w 316"/>
                <a:gd name="T5" fmla="*/ 7 h 247"/>
                <a:gd name="T6" fmla="*/ 315 w 316"/>
                <a:gd name="T7" fmla="*/ 239 h 247"/>
                <a:gd name="T8" fmla="*/ 308 w 316"/>
                <a:gd name="T9" fmla="*/ 246 h 247"/>
                <a:gd name="T10" fmla="*/ 0 w 316"/>
                <a:gd name="T11" fmla="*/ 246 h 247"/>
                <a:gd name="T12" fmla="*/ 0 w 316"/>
                <a:gd name="T13" fmla="*/ 239 h 247"/>
                <a:gd name="T14" fmla="*/ 0 w 316"/>
                <a:gd name="T15" fmla="*/ 7 h 247"/>
                <a:gd name="T16" fmla="*/ 0 w 316"/>
                <a:gd name="T17" fmla="*/ 0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247"/>
                <a:gd name="T29" fmla="*/ 316 w 31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247">
                  <a:moveTo>
                    <a:pt x="0" y="0"/>
                  </a:moveTo>
                  <a:lnTo>
                    <a:pt x="308" y="0"/>
                  </a:lnTo>
                  <a:lnTo>
                    <a:pt x="315" y="7"/>
                  </a:lnTo>
                  <a:lnTo>
                    <a:pt x="315" y="239"/>
                  </a:lnTo>
                  <a:lnTo>
                    <a:pt x="308" y="246"/>
                  </a:lnTo>
                  <a:lnTo>
                    <a:pt x="0" y="246"/>
                  </a:lnTo>
                  <a:lnTo>
                    <a:pt x="0" y="239"/>
                  </a:lnTo>
                  <a:lnTo>
                    <a:pt x="0" y="7"/>
                  </a:lnTo>
                  <a:lnTo>
                    <a:pt x="0" y="0"/>
                  </a:lnTo>
                </a:path>
              </a:pathLst>
            </a:custGeom>
            <a:solidFill>
              <a:srgbClr val="DED9C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6" name="Line 539"/>
            <p:cNvSpPr>
              <a:spLocks noChangeShapeType="1"/>
            </p:cNvSpPr>
            <p:nvPr/>
          </p:nvSpPr>
          <p:spPr bwMode="auto">
            <a:xfrm flipH="1">
              <a:off x="2350" y="3007"/>
              <a:ext cx="3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7" name="Freeform 540"/>
            <p:cNvSpPr>
              <a:spLocks/>
            </p:cNvSpPr>
            <p:nvPr/>
          </p:nvSpPr>
          <p:spPr bwMode="auto">
            <a:xfrm>
              <a:off x="2658" y="3007"/>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68" name="Line 541"/>
            <p:cNvSpPr>
              <a:spLocks noChangeShapeType="1"/>
            </p:cNvSpPr>
            <p:nvPr/>
          </p:nvSpPr>
          <p:spPr bwMode="auto">
            <a:xfrm flipV="1">
              <a:off x="2665"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69" name="Freeform 542"/>
            <p:cNvSpPr>
              <a:spLocks/>
            </p:cNvSpPr>
            <p:nvPr/>
          </p:nvSpPr>
          <p:spPr bwMode="auto">
            <a:xfrm>
              <a:off x="2658" y="3246"/>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0" name="Line 543"/>
            <p:cNvSpPr>
              <a:spLocks noChangeShapeType="1"/>
            </p:cNvSpPr>
            <p:nvPr/>
          </p:nvSpPr>
          <p:spPr bwMode="auto">
            <a:xfrm>
              <a:off x="2350"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1" name="Line 544"/>
            <p:cNvSpPr>
              <a:spLocks noChangeShapeType="1"/>
            </p:cNvSpPr>
            <p:nvPr/>
          </p:nvSpPr>
          <p:spPr bwMode="auto">
            <a:xfrm>
              <a:off x="2350" y="3014"/>
              <a:ext cx="0" cy="2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2" name="Line 545"/>
            <p:cNvSpPr>
              <a:spLocks noChangeShapeType="1"/>
            </p:cNvSpPr>
            <p:nvPr/>
          </p:nvSpPr>
          <p:spPr bwMode="auto">
            <a:xfrm>
              <a:off x="2350" y="300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3" name="Freeform 546"/>
            <p:cNvSpPr>
              <a:spLocks/>
            </p:cNvSpPr>
            <p:nvPr/>
          </p:nvSpPr>
          <p:spPr bwMode="auto">
            <a:xfrm>
              <a:off x="2371" y="3035"/>
              <a:ext cx="268" cy="192"/>
            </a:xfrm>
            <a:custGeom>
              <a:avLst/>
              <a:gdLst>
                <a:gd name="T0" fmla="*/ 7 w 268"/>
                <a:gd name="T1" fmla="*/ 0 h 192"/>
                <a:gd name="T2" fmla="*/ 260 w 268"/>
                <a:gd name="T3" fmla="*/ 0 h 192"/>
                <a:gd name="T4" fmla="*/ 267 w 268"/>
                <a:gd name="T5" fmla="*/ 0 h 192"/>
                <a:gd name="T6" fmla="*/ 267 w 268"/>
                <a:gd name="T7" fmla="*/ 6 h 192"/>
                <a:gd name="T8" fmla="*/ 267 w 268"/>
                <a:gd name="T9" fmla="*/ 184 h 192"/>
                <a:gd name="T10" fmla="*/ 267 w 268"/>
                <a:gd name="T11" fmla="*/ 191 h 192"/>
                <a:gd name="T12" fmla="*/ 260 w 268"/>
                <a:gd name="T13" fmla="*/ 191 h 192"/>
                <a:gd name="T14" fmla="*/ 7 w 268"/>
                <a:gd name="T15" fmla="*/ 191 h 192"/>
                <a:gd name="T16" fmla="*/ 0 w 268"/>
                <a:gd name="T17" fmla="*/ 191 h 192"/>
                <a:gd name="T18" fmla="*/ 0 w 268"/>
                <a:gd name="T19" fmla="*/ 184 h 192"/>
                <a:gd name="T20" fmla="*/ 0 w 268"/>
                <a:gd name="T21" fmla="*/ 6 h 192"/>
                <a:gd name="T22" fmla="*/ 0 w 268"/>
                <a:gd name="T23" fmla="*/ 0 h 192"/>
                <a:gd name="T24" fmla="*/ 7 w 268"/>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192"/>
                <a:gd name="T41" fmla="*/ 268 w 268"/>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192">
                  <a:moveTo>
                    <a:pt x="7" y="0"/>
                  </a:moveTo>
                  <a:lnTo>
                    <a:pt x="260" y="0"/>
                  </a:lnTo>
                  <a:lnTo>
                    <a:pt x="267" y="0"/>
                  </a:lnTo>
                  <a:lnTo>
                    <a:pt x="267" y="6"/>
                  </a:lnTo>
                  <a:lnTo>
                    <a:pt x="267" y="184"/>
                  </a:lnTo>
                  <a:lnTo>
                    <a:pt x="267" y="191"/>
                  </a:lnTo>
                  <a:lnTo>
                    <a:pt x="260" y="191"/>
                  </a:lnTo>
                  <a:lnTo>
                    <a:pt x="7" y="191"/>
                  </a:lnTo>
                  <a:lnTo>
                    <a:pt x="0" y="191"/>
                  </a:lnTo>
                  <a:lnTo>
                    <a:pt x="0" y="184"/>
                  </a:lnTo>
                  <a:lnTo>
                    <a:pt x="0" y="6"/>
                  </a:lnTo>
                  <a:lnTo>
                    <a:pt x="0" y="0"/>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4" name="Line 547"/>
            <p:cNvSpPr>
              <a:spLocks noChangeShapeType="1"/>
            </p:cNvSpPr>
            <p:nvPr/>
          </p:nvSpPr>
          <p:spPr bwMode="auto">
            <a:xfrm flipH="1">
              <a:off x="2378" y="3035"/>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5" name="Freeform 548"/>
            <p:cNvSpPr>
              <a:spLocks/>
            </p:cNvSpPr>
            <p:nvPr/>
          </p:nvSpPr>
          <p:spPr bwMode="auto">
            <a:xfrm>
              <a:off x="2631" y="3035"/>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6" name="Line 549"/>
            <p:cNvSpPr>
              <a:spLocks noChangeShapeType="1"/>
            </p:cNvSpPr>
            <p:nvPr/>
          </p:nvSpPr>
          <p:spPr bwMode="auto">
            <a:xfrm flipV="1">
              <a:off x="263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7" name="Freeform 550"/>
            <p:cNvSpPr>
              <a:spLocks/>
            </p:cNvSpPr>
            <p:nvPr/>
          </p:nvSpPr>
          <p:spPr bwMode="auto">
            <a:xfrm>
              <a:off x="2631" y="3219"/>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78" name="Line 551"/>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79" name="Freeform 552"/>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0" name="Line 553"/>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1" name="Freeform 554"/>
            <p:cNvSpPr>
              <a:spLocks/>
            </p:cNvSpPr>
            <p:nvPr/>
          </p:nvSpPr>
          <p:spPr bwMode="auto">
            <a:xfrm>
              <a:off x="2371" y="30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2" name="Freeform 555"/>
            <p:cNvSpPr>
              <a:spLocks/>
            </p:cNvSpPr>
            <p:nvPr/>
          </p:nvSpPr>
          <p:spPr bwMode="auto">
            <a:xfrm>
              <a:off x="2378" y="3041"/>
              <a:ext cx="254" cy="179"/>
            </a:xfrm>
            <a:custGeom>
              <a:avLst/>
              <a:gdLst>
                <a:gd name="T0" fmla="*/ 7 w 254"/>
                <a:gd name="T1" fmla="*/ 0 h 179"/>
                <a:gd name="T2" fmla="*/ 246 w 254"/>
                <a:gd name="T3" fmla="*/ 0 h 179"/>
                <a:gd name="T4" fmla="*/ 253 w 254"/>
                <a:gd name="T5" fmla="*/ 0 h 179"/>
                <a:gd name="T6" fmla="*/ 253 w 254"/>
                <a:gd name="T7" fmla="*/ 178 h 179"/>
                <a:gd name="T8" fmla="*/ 246 w 254"/>
                <a:gd name="T9" fmla="*/ 178 h 179"/>
                <a:gd name="T10" fmla="*/ 7 w 254"/>
                <a:gd name="T11" fmla="*/ 178 h 179"/>
                <a:gd name="T12" fmla="*/ 0 w 254"/>
                <a:gd name="T13" fmla="*/ 178 h 179"/>
                <a:gd name="T14" fmla="*/ 0 w 254"/>
                <a:gd name="T15" fmla="*/ 0 h 179"/>
                <a:gd name="T16" fmla="*/ 7 w 254"/>
                <a:gd name="T17" fmla="*/ 0 h 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79"/>
                <a:gd name="T29" fmla="*/ 254 w 254"/>
                <a:gd name="T30" fmla="*/ 179 h 1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79">
                  <a:moveTo>
                    <a:pt x="7" y="0"/>
                  </a:moveTo>
                  <a:lnTo>
                    <a:pt x="246" y="0"/>
                  </a:lnTo>
                  <a:lnTo>
                    <a:pt x="253" y="0"/>
                  </a:lnTo>
                  <a:lnTo>
                    <a:pt x="253" y="178"/>
                  </a:lnTo>
                  <a:lnTo>
                    <a:pt x="246" y="178"/>
                  </a:lnTo>
                  <a:lnTo>
                    <a:pt x="7" y="178"/>
                  </a:lnTo>
                  <a:lnTo>
                    <a:pt x="0" y="178"/>
                  </a:lnTo>
                  <a:lnTo>
                    <a:pt x="0" y="0"/>
                  </a:lnTo>
                  <a:lnTo>
                    <a:pt x="7"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83" name="Line 556"/>
            <p:cNvSpPr>
              <a:spLocks noChangeShapeType="1"/>
            </p:cNvSpPr>
            <p:nvPr/>
          </p:nvSpPr>
          <p:spPr bwMode="auto">
            <a:xfrm flipH="1">
              <a:off x="2385" y="3041"/>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4" name="Line 557"/>
            <p:cNvSpPr>
              <a:spLocks noChangeShapeType="1"/>
            </p:cNvSpPr>
            <p:nvPr/>
          </p:nvSpPr>
          <p:spPr bwMode="auto">
            <a:xfrm flipH="1">
              <a:off x="2624"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5" name="Line 558"/>
            <p:cNvSpPr>
              <a:spLocks noChangeShapeType="1"/>
            </p:cNvSpPr>
            <p:nvPr/>
          </p:nvSpPr>
          <p:spPr bwMode="auto">
            <a:xfrm flipV="1">
              <a:off x="263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6" name="Line 559"/>
            <p:cNvSpPr>
              <a:spLocks noChangeShapeType="1"/>
            </p:cNvSpPr>
            <p:nvPr/>
          </p:nvSpPr>
          <p:spPr bwMode="auto">
            <a:xfrm>
              <a:off x="2624"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7" name="Line 560"/>
            <p:cNvSpPr>
              <a:spLocks noChangeShapeType="1"/>
            </p:cNvSpPr>
            <p:nvPr/>
          </p:nvSpPr>
          <p:spPr bwMode="auto">
            <a:xfrm>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8" name="Line 561"/>
            <p:cNvSpPr>
              <a:spLocks noChangeShapeType="1"/>
            </p:cNvSpPr>
            <p:nvPr/>
          </p:nvSpPr>
          <p:spPr bwMode="auto">
            <a:xfrm>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89" name="Line 562"/>
            <p:cNvSpPr>
              <a:spLocks noChangeShapeType="1"/>
            </p:cNvSpPr>
            <p:nvPr/>
          </p:nvSpPr>
          <p:spPr bwMode="auto">
            <a:xfrm>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0" name="Line 563"/>
            <p:cNvSpPr>
              <a:spLocks noChangeShapeType="1"/>
            </p:cNvSpPr>
            <p:nvPr/>
          </p:nvSpPr>
          <p:spPr bwMode="auto">
            <a:xfrm flipH="1">
              <a:off x="2378"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1" name="Freeform 564"/>
            <p:cNvSpPr>
              <a:spLocks/>
            </p:cNvSpPr>
            <p:nvPr/>
          </p:nvSpPr>
          <p:spPr bwMode="auto">
            <a:xfrm>
              <a:off x="2371" y="3041"/>
              <a:ext cx="261" cy="186"/>
            </a:xfrm>
            <a:custGeom>
              <a:avLst/>
              <a:gdLst>
                <a:gd name="T0" fmla="*/ 0 w 261"/>
                <a:gd name="T1" fmla="*/ 0 h 186"/>
                <a:gd name="T2" fmla="*/ 7 w 261"/>
                <a:gd name="T3" fmla="*/ 0 h 186"/>
                <a:gd name="T4" fmla="*/ 7 w 261"/>
                <a:gd name="T5" fmla="*/ 178 h 186"/>
                <a:gd name="T6" fmla="*/ 14 w 261"/>
                <a:gd name="T7" fmla="*/ 178 h 186"/>
                <a:gd name="T8" fmla="*/ 253 w 261"/>
                <a:gd name="T9" fmla="*/ 178 h 186"/>
                <a:gd name="T10" fmla="*/ 260 w 261"/>
                <a:gd name="T11" fmla="*/ 185 h 186"/>
                <a:gd name="T12" fmla="*/ 7 w 261"/>
                <a:gd name="T13" fmla="*/ 185 h 186"/>
                <a:gd name="T14" fmla="*/ 0 w 261"/>
                <a:gd name="T15" fmla="*/ 185 h 186"/>
                <a:gd name="T16" fmla="*/ 0 w 261"/>
                <a:gd name="T17" fmla="*/ 178 h 186"/>
                <a:gd name="T18" fmla="*/ 0 w 261"/>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1"/>
                <a:gd name="T31" fmla="*/ 0 h 186"/>
                <a:gd name="T32" fmla="*/ 261 w 261"/>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1" h="186">
                  <a:moveTo>
                    <a:pt x="0" y="0"/>
                  </a:moveTo>
                  <a:lnTo>
                    <a:pt x="7" y="0"/>
                  </a:lnTo>
                  <a:lnTo>
                    <a:pt x="7" y="178"/>
                  </a:lnTo>
                  <a:lnTo>
                    <a:pt x="14" y="178"/>
                  </a:lnTo>
                  <a:lnTo>
                    <a:pt x="253" y="178"/>
                  </a:lnTo>
                  <a:lnTo>
                    <a:pt x="260" y="185"/>
                  </a:lnTo>
                  <a:lnTo>
                    <a:pt x="7" y="185"/>
                  </a:lnTo>
                  <a:lnTo>
                    <a:pt x="0" y="185"/>
                  </a:lnTo>
                  <a:lnTo>
                    <a:pt x="0" y="178"/>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2" name="Line 565"/>
            <p:cNvSpPr>
              <a:spLocks noChangeShapeType="1"/>
            </p:cNvSpPr>
            <p:nvPr/>
          </p:nvSpPr>
          <p:spPr bwMode="auto">
            <a:xfrm flipH="1">
              <a:off x="2371"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3" name="Line 566"/>
            <p:cNvSpPr>
              <a:spLocks noChangeShapeType="1"/>
            </p:cNvSpPr>
            <p:nvPr/>
          </p:nvSpPr>
          <p:spPr bwMode="auto">
            <a:xfrm flipV="1">
              <a:off x="2378"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4" name="Line 567"/>
            <p:cNvSpPr>
              <a:spLocks noChangeShapeType="1"/>
            </p:cNvSpPr>
            <p:nvPr/>
          </p:nvSpPr>
          <p:spPr bwMode="auto">
            <a:xfrm flipH="1">
              <a:off x="2378" y="32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5" name="Line 568"/>
            <p:cNvSpPr>
              <a:spLocks noChangeShapeType="1"/>
            </p:cNvSpPr>
            <p:nvPr/>
          </p:nvSpPr>
          <p:spPr bwMode="auto">
            <a:xfrm flipH="1">
              <a:off x="2385" y="3219"/>
              <a:ext cx="23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6" name="Line 569"/>
            <p:cNvSpPr>
              <a:spLocks noChangeShapeType="1"/>
            </p:cNvSpPr>
            <p:nvPr/>
          </p:nvSpPr>
          <p:spPr bwMode="auto">
            <a:xfrm flipH="1" flipV="1">
              <a:off x="2623" y="3218"/>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7" name="Line 570"/>
            <p:cNvSpPr>
              <a:spLocks noChangeShapeType="1"/>
            </p:cNvSpPr>
            <p:nvPr/>
          </p:nvSpPr>
          <p:spPr bwMode="auto">
            <a:xfrm>
              <a:off x="2378" y="3226"/>
              <a:ext cx="2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898" name="Freeform 571"/>
            <p:cNvSpPr>
              <a:spLocks/>
            </p:cNvSpPr>
            <p:nvPr/>
          </p:nvSpPr>
          <p:spPr bwMode="auto">
            <a:xfrm>
              <a:off x="2371" y="321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899" name="Line 572"/>
            <p:cNvSpPr>
              <a:spLocks noChangeShapeType="1"/>
            </p:cNvSpPr>
            <p:nvPr/>
          </p:nvSpPr>
          <p:spPr bwMode="auto">
            <a:xfrm>
              <a:off x="2371" y="3041"/>
              <a:ext cx="0" cy="17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0" name="Freeform 573"/>
            <p:cNvSpPr>
              <a:spLocks/>
            </p:cNvSpPr>
            <p:nvPr/>
          </p:nvSpPr>
          <p:spPr bwMode="auto">
            <a:xfrm>
              <a:off x="2364" y="3014"/>
              <a:ext cx="35" cy="17"/>
            </a:xfrm>
            <a:custGeom>
              <a:avLst/>
              <a:gdLst>
                <a:gd name="T0" fmla="*/ 14 w 35"/>
                <a:gd name="T1" fmla="*/ 0 h 17"/>
                <a:gd name="T2" fmla="*/ 21 w 35"/>
                <a:gd name="T3" fmla="*/ 0 h 17"/>
                <a:gd name="T4" fmla="*/ 27 w 35"/>
                <a:gd name="T5" fmla="*/ 0 h 17"/>
                <a:gd name="T6" fmla="*/ 34 w 35"/>
                <a:gd name="T7" fmla="*/ 0 h 17"/>
                <a:gd name="T8" fmla="*/ 34 w 35"/>
                <a:gd name="T9" fmla="*/ 8 h 17"/>
                <a:gd name="T10" fmla="*/ 34 w 35"/>
                <a:gd name="T11" fmla="*/ 16 h 17"/>
                <a:gd name="T12" fmla="*/ 27 w 35"/>
                <a:gd name="T13" fmla="*/ 16 h 17"/>
                <a:gd name="T14" fmla="*/ 21 w 35"/>
                <a:gd name="T15" fmla="*/ 16 h 17"/>
                <a:gd name="T16" fmla="*/ 14 w 35"/>
                <a:gd name="T17" fmla="*/ 16 h 17"/>
                <a:gd name="T18" fmla="*/ 7 w 35"/>
                <a:gd name="T19" fmla="*/ 16 h 17"/>
                <a:gd name="T20" fmla="*/ 0 w 35"/>
                <a:gd name="T21" fmla="*/ 8 h 17"/>
                <a:gd name="T22" fmla="*/ 7 w 35"/>
                <a:gd name="T23" fmla="*/ 8 h 17"/>
                <a:gd name="T24" fmla="*/ 7 w 35"/>
                <a:gd name="T25" fmla="*/ 0 h 17"/>
                <a:gd name="T26" fmla="*/ 14 w 35"/>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14" y="0"/>
                  </a:moveTo>
                  <a:lnTo>
                    <a:pt x="21" y="0"/>
                  </a:lnTo>
                  <a:lnTo>
                    <a:pt x="27" y="0"/>
                  </a:lnTo>
                  <a:lnTo>
                    <a:pt x="34" y="0"/>
                  </a:lnTo>
                  <a:lnTo>
                    <a:pt x="34" y="8"/>
                  </a:lnTo>
                  <a:lnTo>
                    <a:pt x="34" y="16"/>
                  </a:lnTo>
                  <a:lnTo>
                    <a:pt x="27" y="16"/>
                  </a:lnTo>
                  <a:lnTo>
                    <a:pt x="21" y="16"/>
                  </a:lnTo>
                  <a:lnTo>
                    <a:pt x="14" y="16"/>
                  </a:lnTo>
                  <a:lnTo>
                    <a:pt x="7" y="16"/>
                  </a:lnTo>
                  <a:lnTo>
                    <a:pt x="0" y="8"/>
                  </a:lnTo>
                  <a:lnTo>
                    <a:pt x="7" y="8"/>
                  </a:lnTo>
                  <a:lnTo>
                    <a:pt x="7" y="0"/>
                  </a:lnTo>
                  <a:lnTo>
                    <a:pt x="14"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1" name="Line 574"/>
            <p:cNvSpPr>
              <a:spLocks noChangeShapeType="1"/>
            </p:cNvSpPr>
            <p:nvPr/>
          </p:nvSpPr>
          <p:spPr bwMode="auto">
            <a:xfrm flipH="1">
              <a:off x="2378" y="30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2" name="Freeform 575"/>
            <p:cNvSpPr>
              <a:spLocks/>
            </p:cNvSpPr>
            <p:nvPr/>
          </p:nvSpPr>
          <p:spPr bwMode="auto">
            <a:xfrm>
              <a:off x="2385" y="3014"/>
              <a:ext cx="17" cy="17"/>
            </a:xfrm>
            <a:custGeom>
              <a:avLst/>
              <a:gdLst>
                <a:gd name="T0" fmla="*/ 16 w 17"/>
                <a:gd name="T1" fmla="*/ 16 h 17"/>
                <a:gd name="T2" fmla="*/ 16 w 17"/>
                <a:gd name="T3" fmla="*/ 0 h 17"/>
                <a:gd name="T4" fmla="*/ 7 w 17"/>
                <a:gd name="T5" fmla="*/ 0 h 17"/>
                <a:gd name="T6" fmla="*/ 0 w 17"/>
                <a:gd name="T7" fmla="*/ 0 h 17"/>
                <a:gd name="T8" fmla="*/ 7 w 17"/>
                <a:gd name="T9" fmla="*/ 0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7" y="0"/>
                  </a:lnTo>
                  <a:lnTo>
                    <a:pt x="0" y="0"/>
                  </a:lnTo>
                  <a:lnTo>
                    <a:pt x="7" y="0"/>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3" name="Freeform 576"/>
            <p:cNvSpPr>
              <a:spLocks/>
            </p:cNvSpPr>
            <p:nvPr/>
          </p:nvSpPr>
          <p:spPr bwMode="auto">
            <a:xfrm>
              <a:off x="2385" y="3021"/>
              <a:ext cx="17" cy="17"/>
            </a:xfrm>
            <a:custGeom>
              <a:avLst/>
              <a:gdLst>
                <a:gd name="T0" fmla="*/ 0 w 17"/>
                <a:gd name="T1" fmla="*/ 16 h 17"/>
                <a:gd name="T2" fmla="*/ 7 w 17"/>
                <a:gd name="T3" fmla="*/ 8 h 17"/>
                <a:gd name="T4" fmla="*/ 16 w 17"/>
                <a:gd name="T5" fmla="*/ 8 h 17"/>
                <a:gd name="T6" fmla="*/ 16 w 17"/>
                <a:gd name="T7" fmla="*/ 0 h 17"/>
                <a:gd name="T8" fmla="*/ 16 w 17"/>
                <a:gd name="T9" fmla="*/ 8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7" y="8"/>
                  </a:lnTo>
                  <a:lnTo>
                    <a:pt x="16" y="8"/>
                  </a:lnTo>
                  <a:lnTo>
                    <a:pt x="16" y="0"/>
                  </a:lnTo>
                  <a:lnTo>
                    <a:pt x="16"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4" name="Freeform 577"/>
            <p:cNvSpPr>
              <a:spLocks/>
            </p:cNvSpPr>
            <p:nvPr/>
          </p:nvSpPr>
          <p:spPr bwMode="auto">
            <a:xfrm>
              <a:off x="2378" y="302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5" name="Freeform 578"/>
            <p:cNvSpPr>
              <a:spLocks/>
            </p:cNvSpPr>
            <p:nvPr/>
          </p:nvSpPr>
          <p:spPr bwMode="auto">
            <a:xfrm>
              <a:off x="2364" y="3021"/>
              <a:ext cx="17" cy="17"/>
            </a:xfrm>
            <a:custGeom>
              <a:avLst/>
              <a:gdLst>
                <a:gd name="T0" fmla="*/ 0 w 17"/>
                <a:gd name="T1" fmla="*/ 0 h 17"/>
                <a:gd name="T2" fmla="*/ 8 w 17"/>
                <a:gd name="T3" fmla="*/ 8 h 17"/>
                <a:gd name="T4" fmla="*/ 16 w 17"/>
                <a:gd name="T5" fmla="*/ 8 h 17"/>
                <a:gd name="T6" fmla="*/ 16 w 17"/>
                <a:gd name="T7" fmla="*/ 16 h 17"/>
                <a:gd name="T8" fmla="*/ 16 w 17"/>
                <a:gd name="T9" fmla="*/ 8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16" y="8"/>
                  </a:lnTo>
                  <a:lnTo>
                    <a:pt x="16" y="16"/>
                  </a:lnTo>
                  <a:lnTo>
                    <a:pt x="16" y="8"/>
                  </a:lnTo>
                  <a:lnTo>
                    <a:pt x="8" y="8"/>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6" name="Line 579"/>
            <p:cNvSpPr>
              <a:spLocks noChangeShapeType="1"/>
            </p:cNvSpPr>
            <p:nvPr/>
          </p:nvSpPr>
          <p:spPr bwMode="auto">
            <a:xfrm>
              <a:off x="2364" y="302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7" name="Freeform 580"/>
            <p:cNvSpPr>
              <a:spLocks/>
            </p:cNvSpPr>
            <p:nvPr/>
          </p:nvSpPr>
          <p:spPr bwMode="auto">
            <a:xfrm>
              <a:off x="2364" y="3014"/>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08" name="Line 581"/>
            <p:cNvSpPr>
              <a:spLocks noChangeShapeType="1"/>
            </p:cNvSpPr>
            <p:nvPr/>
          </p:nvSpPr>
          <p:spPr bwMode="auto">
            <a:xfrm>
              <a:off x="2378" y="3260"/>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09" name="Line 582"/>
            <p:cNvSpPr>
              <a:spLocks noChangeShapeType="1"/>
            </p:cNvSpPr>
            <p:nvPr/>
          </p:nvSpPr>
          <p:spPr bwMode="auto">
            <a:xfrm flipV="1">
              <a:off x="2432"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0" name="Line 583"/>
            <p:cNvSpPr>
              <a:spLocks noChangeShapeType="1"/>
            </p:cNvSpPr>
            <p:nvPr/>
          </p:nvSpPr>
          <p:spPr bwMode="auto">
            <a:xfrm>
              <a:off x="2432"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1" name="Line 584"/>
            <p:cNvSpPr>
              <a:spLocks noChangeShapeType="1"/>
            </p:cNvSpPr>
            <p:nvPr/>
          </p:nvSpPr>
          <p:spPr bwMode="auto">
            <a:xfrm flipV="1">
              <a:off x="2563" y="3252"/>
              <a:ext cx="0"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2" name="Line 585"/>
            <p:cNvSpPr>
              <a:spLocks noChangeShapeType="1"/>
            </p:cNvSpPr>
            <p:nvPr/>
          </p:nvSpPr>
          <p:spPr bwMode="auto">
            <a:xfrm>
              <a:off x="2563" y="32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3" name="Freeform 586"/>
            <p:cNvSpPr>
              <a:spLocks/>
            </p:cNvSpPr>
            <p:nvPr/>
          </p:nvSpPr>
          <p:spPr bwMode="auto">
            <a:xfrm>
              <a:off x="2583" y="3267"/>
              <a:ext cx="28" cy="17"/>
            </a:xfrm>
            <a:custGeom>
              <a:avLst/>
              <a:gdLst>
                <a:gd name="T0" fmla="*/ 27 w 28"/>
                <a:gd name="T1" fmla="*/ 16 h 17"/>
                <a:gd name="T2" fmla="*/ 0 w 28"/>
                <a:gd name="T3" fmla="*/ 16 h 17"/>
                <a:gd name="T4" fmla="*/ 0 w 28"/>
                <a:gd name="T5" fmla="*/ 0 h 17"/>
                <a:gd name="T6" fmla="*/ 27 w 28"/>
                <a:gd name="T7" fmla="*/ 0 h 17"/>
                <a:gd name="T8" fmla="*/ 27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27" y="16"/>
                  </a:moveTo>
                  <a:lnTo>
                    <a:pt x="0" y="16"/>
                  </a:lnTo>
                  <a:lnTo>
                    <a:pt x="0" y="0"/>
                  </a:lnTo>
                  <a:lnTo>
                    <a:pt x="27" y="0"/>
                  </a:lnTo>
                  <a:lnTo>
                    <a:pt x="27"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4" name="Freeform 587"/>
            <p:cNvSpPr>
              <a:spLocks/>
            </p:cNvSpPr>
            <p:nvPr/>
          </p:nvSpPr>
          <p:spPr bwMode="auto">
            <a:xfrm>
              <a:off x="2583" y="3274"/>
              <a:ext cx="28" cy="1"/>
            </a:xfrm>
            <a:custGeom>
              <a:avLst/>
              <a:gdLst>
                <a:gd name="T0" fmla="*/ 0 w 28"/>
                <a:gd name="T1" fmla="*/ 0 h 1"/>
                <a:gd name="T2" fmla="*/ 27 w 28"/>
                <a:gd name="T3" fmla="*/ 0 h 1"/>
                <a:gd name="T4" fmla="*/ 0 w 28"/>
                <a:gd name="T5" fmla="*/ 0 h 1"/>
                <a:gd name="T6" fmla="*/ 7 w 28"/>
                <a:gd name="T7" fmla="*/ 0 h 1"/>
                <a:gd name="T8" fmla="*/ 0 w 28"/>
                <a:gd name="T9" fmla="*/ 0 h 1"/>
                <a:gd name="T10" fmla="*/ 0 60000 65536"/>
                <a:gd name="T11" fmla="*/ 0 60000 65536"/>
                <a:gd name="T12" fmla="*/ 0 60000 65536"/>
                <a:gd name="T13" fmla="*/ 0 60000 65536"/>
                <a:gd name="T14" fmla="*/ 0 60000 65536"/>
                <a:gd name="T15" fmla="*/ 0 w 28"/>
                <a:gd name="T16" fmla="*/ 0 h 1"/>
                <a:gd name="T17" fmla="*/ 28 w 28"/>
                <a:gd name="T18" fmla="*/ 1 h 1"/>
              </a:gdLst>
              <a:ahLst/>
              <a:cxnLst>
                <a:cxn ang="T10">
                  <a:pos x="T0" y="T1"/>
                </a:cxn>
                <a:cxn ang="T11">
                  <a:pos x="T2" y="T3"/>
                </a:cxn>
                <a:cxn ang="T12">
                  <a:pos x="T4" y="T5"/>
                </a:cxn>
                <a:cxn ang="T13">
                  <a:pos x="T6" y="T7"/>
                </a:cxn>
                <a:cxn ang="T14">
                  <a:pos x="T8" y="T9"/>
                </a:cxn>
              </a:cxnLst>
              <a:rect l="T15" t="T16" r="T17" b="T18"/>
              <a:pathLst>
                <a:path w="28" h="1">
                  <a:moveTo>
                    <a:pt x="0" y="0"/>
                  </a:moveTo>
                  <a:lnTo>
                    <a:pt x="27"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5" name="Freeform 588"/>
            <p:cNvSpPr>
              <a:spLocks/>
            </p:cNvSpPr>
            <p:nvPr/>
          </p:nvSpPr>
          <p:spPr bwMode="auto">
            <a:xfrm>
              <a:off x="2583" y="3260"/>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16 w 17"/>
                <a:gd name="T13" fmla="*/ 8 h 17"/>
                <a:gd name="T14" fmla="*/ 16 w 17"/>
                <a:gd name="T15" fmla="*/ 0 h 17"/>
                <a:gd name="T16" fmla="*/ 0 w 17"/>
                <a:gd name="T17" fmla="*/ 0 h 17"/>
                <a:gd name="T18" fmla="*/ 0 w 17"/>
                <a:gd name="T19" fmla="*/ 8 h 17"/>
                <a:gd name="T20" fmla="*/ 0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0"/>
                  </a:moveTo>
                  <a:lnTo>
                    <a:pt x="0" y="8"/>
                  </a:lnTo>
                  <a:lnTo>
                    <a:pt x="0" y="16"/>
                  </a:lnTo>
                  <a:lnTo>
                    <a:pt x="16" y="16"/>
                  </a:lnTo>
                  <a:lnTo>
                    <a:pt x="16" y="8"/>
                  </a:lnTo>
                  <a:lnTo>
                    <a:pt x="0" y="8"/>
                  </a:lnTo>
                  <a:lnTo>
                    <a:pt x="16" y="8"/>
                  </a:lnTo>
                  <a:lnTo>
                    <a:pt x="16" y="0"/>
                  </a:lnTo>
                  <a:lnTo>
                    <a:pt x="0" y="0"/>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6" name="Freeform 589"/>
            <p:cNvSpPr>
              <a:spLocks/>
            </p:cNvSpPr>
            <p:nvPr/>
          </p:nvSpPr>
          <p:spPr bwMode="auto">
            <a:xfrm>
              <a:off x="2583" y="3260"/>
              <a:ext cx="28" cy="17"/>
            </a:xfrm>
            <a:custGeom>
              <a:avLst/>
              <a:gdLst>
                <a:gd name="T0" fmla="*/ 27 w 28"/>
                <a:gd name="T1" fmla="*/ 16 h 17"/>
                <a:gd name="T2" fmla="*/ 27 w 28"/>
                <a:gd name="T3" fmla="*/ 0 h 17"/>
                <a:gd name="T4" fmla="*/ 0 w 28"/>
                <a:gd name="T5" fmla="*/ 0 h 17"/>
                <a:gd name="T6" fmla="*/ 0 w 28"/>
                <a:gd name="T7" fmla="*/ 16 h 17"/>
                <a:gd name="T8" fmla="*/ 27 w 28"/>
                <a:gd name="T9" fmla="*/ 16 h 17"/>
                <a:gd name="T10" fmla="*/ 27 w 28"/>
                <a:gd name="T11" fmla="*/ 0 h 17"/>
                <a:gd name="T12" fmla="*/ 27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27" y="16"/>
                  </a:moveTo>
                  <a:lnTo>
                    <a:pt x="27" y="0"/>
                  </a:lnTo>
                  <a:lnTo>
                    <a:pt x="0" y="0"/>
                  </a:lnTo>
                  <a:lnTo>
                    <a:pt x="0" y="16"/>
                  </a:lnTo>
                  <a:lnTo>
                    <a:pt x="27" y="16"/>
                  </a:lnTo>
                  <a:lnTo>
                    <a:pt x="27" y="0"/>
                  </a:lnTo>
                  <a:lnTo>
                    <a:pt x="27"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17" name="Line 590"/>
            <p:cNvSpPr>
              <a:spLocks noChangeShapeType="1"/>
            </p:cNvSpPr>
            <p:nvPr/>
          </p:nvSpPr>
          <p:spPr bwMode="auto">
            <a:xfrm flipV="1">
              <a:off x="261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8" name="Line 591"/>
            <p:cNvSpPr>
              <a:spLocks noChangeShapeType="1"/>
            </p:cNvSpPr>
            <p:nvPr/>
          </p:nvSpPr>
          <p:spPr bwMode="auto">
            <a:xfrm flipV="1">
              <a:off x="2590" y="32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19" name="Freeform 592"/>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0" name="Line 593"/>
            <p:cNvSpPr>
              <a:spLocks noChangeShapeType="1"/>
            </p:cNvSpPr>
            <p:nvPr/>
          </p:nvSpPr>
          <p:spPr bwMode="auto">
            <a:xfrm>
              <a:off x="2590" y="32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1" name="Freeform 594"/>
            <p:cNvSpPr>
              <a:spLocks/>
            </p:cNvSpPr>
            <p:nvPr/>
          </p:nvSpPr>
          <p:spPr bwMode="auto">
            <a:xfrm>
              <a:off x="2590" y="3267"/>
              <a:ext cx="1" cy="17"/>
            </a:xfrm>
            <a:custGeom>
              <a:avLst/>
              <a:gdLst>
                <a:gd name="T0" fmla="*/ 0 w 1"/>
                <a:gd name="T1" fmla="*/ 16 h 17"/>
                <a:gd name="T2" fmla="*/ 0 w 1"/>
                <a:gd name="T3" fmla="*/ 0 h 17"/>
                <a:gd name="T4" fmla="*/ 0 w 1"/>
                <a:gd name="T5" fmla="*/ 16 h 17"/>
                <a:gd name="T6" fmla="*/ 0 w 1"/>
                <a:gd name="T7" fmla="*/ 0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2" name="Line 595"/>
            <p:cNvSpPr>
              <a:spLocks noChangeShapeType="1"/>
            </p:cNvSpPr>
            <p:nvPr/>
          </p:nvSpPr>
          <p:spPr bwMode="auto">
            <a:xfrm flipH="1">
              <a:off x="2624"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3" name="Freeform 596"/>
            <p:cNvSpPr>
              <a:spLocks/>
            </p:cNvSpPr>
            <p:nvPr/>
          </p:nvSpPr>
          <p:spPr bwMode="auto">
            <a:xfrm>
              <a:off x="2391" y="3253"/>
              <a:ext cx="17" cy="17"/>
            </a:xfrm>
            <a:custGeom>
              <a:avLst/>
              <a:gdLst>
                <a:gd name="T0" fmla="*/ 0 w 17"/>
                <a:gd name="T1" fmla="*/ 0 h 17"/>
                <a:gd name="T2" fmla="*/ 0 w 17"/>
                <a:gd name="T3" fmla="*/ 16 h 17"/>
                <a:gd name="T4" fmla="*/ 8 w 17"/>
                <a:gd name="T5" fmla="*/ 16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4" name="Freeform 597"/>
            <p:cNvSpPr>
              <a:spLocks/>
            </p:cNvSpPr>
            <p:nvPr/>
          </p:nvSpPr>
          <p:spPr bwMode="auto">
            <a:xfrm>
              <a:off x="2391" y="3253"/>
              <a:ext cx="17" cy="17"/>
            </a:xfrm>
            <a:custGeom>
              <a:avLst/>
              <a:gdLst>
                <a:gd name="T0" fmla="*/ 16 w 17"/>
                <a:gd name="T1" fmla="*/ 0 h 17"/>
                <a:gd name="T2" fmla="*/ 16 w 17"/>
                <a:gd name="T3" fmla="*/ 16 h 17"/>
                <a:gd name="T4" fmla="*/ 8 w 17"/>
                <a:gd name="T5" fmla="*/ 16 h 17"/>
                <a:gd name="T6" fmla="*/ 0 w 17"/>
                <a:gd name="T7" fmla="*/ 16 h 17"/>
                <a:gd name="T8" fmla="*/ 0 w 17"/>
                <a:gd name="T9" fmla="*/ 0 h 17"/>
                <a:gd name="T10" fmla="*/ 0 w 17"/>
                <a:gd name="T11" fmla="*/ 16 h 17"/>
                <a:gd name="T12" fmla="*/ 8 w 17"/>
                <a:gd name="T13" fmla="*/ 16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8" y="16"/>
                  </a:lnTo>
                  <a:lnTo>
                    <a:pt x="0" y="16"/>
                  </a:lnTo>
                  <a:lnTo>
                    <a:pt x="0" y="0"/>
                  </a:lnTo>
                  <a:lnTo>
                    <a:pt x="0" y="16"/>
                  </a:lnTo>
                  <a:lnTo>
                    <a:pt x="8"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5" name="Line 598"/>
            <p:cNvSpPr>
              <a:spLocks noChangeShapeType="1"/>
            </p:cNvSpPr>
            <p:nvPr/>
          </p:nvSpPr>
          <p:spPr bwMode="auto">
            <a:xfrm>
              <a:off x="2391" y="325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6" name="Freeform 599"/>
            <p:cNvSpPr>
              <a:spLocks/>
            </p:cNvSpPr>
            <p:nvPr/>
          </p:nvSpPr>
          <p:spPr bwMode="auto">
            <a:xfrm>
              <a:off x="2378" y="3274"/>
              <a:ext cx="261" cy="28"/>
            </a:xfrm>
            <a:custGeom>
              <a:avLst/>
              <a:gdLst>
                <a:gd name="T0" fmla="*/ 260 w 261"/>
                <a:gd name="T1" fmla="*/ 27 h 28"/>
                <a:gd name="T2" fmla="*/ 246 w 261"/>
                <a:gd name="T3" fmla="*/ 27 h 28"/>
                <a:gd name="T4" fmla="*/ 239 w 261"/>
                <a:gd name="T5" fmla="*/ 20 h 28"/>
                <a:gd name="T6" fmla="*/ 239 w 261"/>
                <a:gd name="T7" fmla="*/ 14 h 28"/>
                <a:gd name="T8" fmla="*/ 253 w 261"/>
                <a:gd name="T9" fmla="*/ 0 h 28"/>
                <a:gd name="T10" fmla="*/ 219 w 261"/>
                <a:gd name="T11" fmla="*/ 0 h 28"/>
                <a:gd name="T12" fmla="*/ 219 w 261"/>
                <a:gd name="T13" fmla="*/ 7 h 28"/>
                <a:gd name="T14" fmla="*/ 205 w 261"/>
                <a:gd name="T15" fmla="*/ 14 h 28"/>
                <a:gd name="T16" fmla="*/ 219 w 261"/>
                <a:gd name="T17" fmla="*/ 14 h 28"/>
                <a:gd name="T18" fmla="*/ 219 w 261"/>
                <a:gd name="T19" fmla="*/ 27 h 28"/>
                <a:gd name="T20" fmla="*/ 34 w 261"/>
                <a:gd name="T21" fmla="*/ 27 h 28"/>
                <a:gd name="T22" fmla="*/ 34 w 261"/>
                <a:gd name="T23" fmla="*/ 14 h 28"/>
                <a:gd name="T24" fmla="*/ 48 w 261"/>
                <a:gd name="T25" fmla="*/ 14 h 28"/>
                <a:gd name="T26" fmla="*/ 41 w 261"/>
                <a:gd name="T27" fmla="*/ 7 h 28"/>
                <a:gd name="T28" fmla="*/ 41 w 261"/>
                <a:gd name="T29" fmla="*/ 0 h 28"/>
                <a:gd name="T30" fmla="*/ 7 w 261"/>
                <a:gd name="T31" fmla="*/ 0 h 28"/>
                <a:gd name="T32" fmla="*/ 13 w 261"/>
                <a:gd name="T33" fmla="*/ 14 h 28"/>
                <a:gd name="T34" fmla="*/ 13 w 261"/>
                <a:gd name="T35" fmla="*/ 20 h 28"/>
                <a:gd name="T36" fmla="*/ 13 w 261"/>
                <a:gd name="T37" fmla="*/ 27 h 28"/>
                <a:gd name="T38" fmla="*/ 0 w 261"/>
                <a:gd name="T39" fmla="*/ 27 h 28"/>
                <a:gd name="T40" fmla="*/ 260 w 261"/>
                <a:gd name="T41" fmla="*/ 27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1"/>
                <a:gd name="T64" fmla="*/ 0 h 28"/>
                <a:gd name="T65" fmla="*/ 261 w 2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1" h="28">
                  <a:moveTo>
                    <a:pt x="260" y="27"/>
                  </a:moveTo>
                  <a:lnTo>
                    <a:pt x="246" y="27"/>
                  </a:lnTo>
                  <a:lnTo>
                    <a:pt x="239" y="20"/>
                  </a:lnTo>
                  <a:lnTo>
                    <a:pt x="239" y="14"/>
                  </a:lnTo>
                  <a:lnTo>
                    <a:pt x="253" y="0"/>
                  </a:lnTo>
                  <a:lnTo>
                    <a:pt x="219" y="0"/>
                  </a:lnTo>
                  <a:lnTo>
                    <a:pt x="219" y="7"/>
                  </a:lnTo>
                  <a:lnTo>
                    <a:pt x="205" y="14"/>
                  </a:lnTo>
                  <a:lnTo>
                    <a:pt x="219" y="14"/>
                  </a:lnTo>
                  <a:lnTo>
                    <a:pt x="219" y="27"/>
                  </a:lnTo>
                  <a:lnTo>
                    <a:pt x="34" y="27"/>
                  </a:lnTo>
                  <a:lnTo>
                    <a:pt x="34" y="14"/>
                  </a:lnTo>
                  <a:lnTo>
                    <a:pt x="48" y="14"/>
                  </a:lnTo>
                  <a:lnTo>
                    <a:pt x="41" y="7"/>
                  </a:lnTo>
                  <a:lnTo>
                    <a:pt x="41" y="0"/>
                  </a:lnTo>
                  <a:lnTo>
                    <a:pt x="7" y="0"/>
                  </a:lnTo>
                  <a:lnTo>
                    <a:pt x="13" y="14"/>
                  </a:lnTo>
                  <a:lnTo>
                    <a:pt x="13" y="20"/>
                  </a:lnTo>
                  <a:lnTo>
                    <a:pt x="13" y="27"/>
                  </a:lnTo>
                  <a:lnTo>
                    <a:pt x="0" y="27"/>
                  </a:lnTo>
                  <a:lnTo>
                    <a:pt x="26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27" name="Line 600"/>
            <p:cNvSpPr>
              <a:spLocks noChangeShapeType="1"/>
            </p:cNvSpPr>
            <p:nvPr/>
          </p:nvSpPr>
          <p:spPr bwMode="auto">
            <a:xfrm>
              <a:off x="2624" y="3301"/>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8" name="Line 601"/>
            <p:cNvSpPr>
              <a:spLocks noChangeShapeType="1"/>
            </p:cNvSpPr>
            <p:nvPr/>
          </p:nvSpPr>
          <p:spPr bwMode="auto">
            <a:xfrm>
              <a:off x="2617" y="3294"/>
              <a:ext cx="7"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29" name="Line 602"/>
            <p:cNvSpPr>
              <a:spLocks noChangeShapeType="1"/>
            </p:cNvSpPr>
            <p:nvPr/>
          </p:nvSpPr>
          <p:spPr bwMode="auto">
            <a:xfrm>
              <a:off x="2617"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0" name="Freeform 603"/>
            <p:cNvSpPr>
              <a:spLocks/>
            </p:cNvSpPr>
            <p:nvPr/>
          </p:nvSpPr>
          <p:spPr bwMode="auto">
            <a:xfrm>
              <a:off x="2617" y="3274"/>
              <a:ext cx="17" cy="17"/>
            </a:xfrm>
            <a:custGeom>
              <a:avLst/>
              <a:gdLst>
                <a:gd name="T0" fmla="*/ 16 w 17"/>
                <a:gd name="T1" fmla="*/ 8 h 17"/>
                <a:gd name="T2" fmla="*/ 16 w 17"/>
                <a:gd name="T3" fmla="*/ 0 h 17"/>
                <a:gd name="T4" fmla="*/ 0 w 17"/>
                <a:gd name="T5" fmla="*/ 16 h 17"/>
                <a:gd name="T6" fmla="*/ 16 w 17"/>
                <a:gd name="T7" fmla="*/ 8 h 17"/>
                <a:gd name="T8" fmla="*/ 16 w 17"/>
                <a:gd name="T9" fmla="*/ 0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16"/>
                  </a:lnTo>
                  <a:lnTo>
                    <a:pt x="16" y="8"/>
                  </a:lnTo>
                  <a:lnTo>
                    <a:pt x="16" y="0"/>
                  </a:lnTo>
                  <a:lnTo>
                    <a:pt x="16" y="8"/>
                  </a:lnTo>
                  <a:lnTo>
                    <a:pt x="16" y="0"/>
                  </a:lnTo>
                  <a:lnTo>
                    <a:pt x="16"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1" name="Freeform 604"/>
            <p:cNvSpPr>
              <a:spLocks/>
            </p:cNvSpPr>
            <p:nvPr/>
          </p:nvSpPr>
          <p:spPr bwMode="auto">
            <a:xfrm>
              <a:off x="2597"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60000 65536"/>
                <a:gd name="T15" fmla="*/ 0 60000 65536"/>
                <a:gd name="T16" fmla="*/ 0 60000 65536"/>
                <a:gd name="T17" fmla="*/ 0 60000 65536"/>
                <a:gd name="T18" fmla="*/ 0 60000 65536"/>
                <a:gd name="T19" fmla="*/ 0 60000 65536"/>
                <a:gd name="T20" fmla="*/ 0 60000 65536"/>
                <a:gd name="T21" fmla="*/ 0 w 35"/>
                <a:gd name="T22" fmla="*/ 0 h 17"/>
                <a:gd name="T23" fmla="*/ 35 w 3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7">
                  <a:moveTo>
                    <a:pt x="0" y="0"/>
                  </a:moveTo>
                  <a:lnTo>
                    <a:pt x="0" y="16"/>
                  </a:lnTo>
                  <a:lnTo>
                    <a:pt x="34" y="16"/>
                  </a:lnTo>
                  <a:lnTo>
                    <a:pt x="34" y="0"/>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2" name="Line 605"/>
            <p:cNvSpPr>
              <a:spLocks noChangeShapeType="1"/>
            </p:cNvSpPr>
            <p:nvPr/>
          </p:nvSpPr>
          <p:spPr bwMode="auto">
            <a:xfrm flipV="1">
              <a:off x="2597" y="32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3" name="Freeform 606"/>
            <p:cNvSpPr>
              <a:spLocks/>
            </p:cNvSpPr>
            <p:nvPr/>
          </p:nvSpPr>
          <p:spPr bwMode="auto">
            <a:xfrm>
              <a:off x="2583" y="3281"/>
              <a:ext cx="17" cy="17"/>
            </a:xfrm>
            <a:custGeom>
              <a:avLst/>
              <a:gdLst>
                <a:gd name="T0" fmla="*/ 0 w 17"/>
                <a:gd name="T1" fmla="*/ 0 h 17"/>
                <a:gd name="T2" fmla="*/ 0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6"/>
                  </a:lnTo>
                  <a:lnTo>
                    <a:pt x="16"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4" name="Freeform 607"/>
            <p:cNvSpPr>
              <a:spLocks/>
            </p:cNvSpPr>
            <p:nvPr/>
          </p:nvSpPr>
          <p:spPr bwMode="auto">
            <a:xfrm>
              <a:off x="2583" y="3281"/>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5" name="Line 608"/>
            <p:cNvSpPr>
              <a:spLocks noChangeShapeType="1"/>
            </p:cNvSpPr>
            <p:nvPr/>
          </p:nvSpPr>
          <p:spPr bwMode="auto">
            <a:xfrm flipV="1">
              <a:off x="2597" y="3287"/>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36" name="Freeform 609"/>
            <p:cNvSpPr>
              <a:spLocks/>
            </p:cNvSpPr>
            <p:nvPr/>
          </p:nvSpPr>
          <p:spPr bwMode="auto">
            <a:xfrm>
              <a:off x="2412" y="3301"/>
              <a:ext cx="186" cy="1"/>
            </a:xfrm>
            <a:custGeom>
              <a:avLst/>
              <a:gdLst>
                <a:gd name="T0" fmla="*/ 0 w 186"/>
                <a:gd name="T1" fmla="*/ 0 h 1"/>
                <a:gd name="T2" fmla="*/ 185 w 186"/>
                <a:gd name="T3" fmla="*/ 0 h 1"/>
                <a:gd name="T4" fmla="*/ 0 w 186"/>
                <a:gd name="T5" fmla="*/ 0 h 1"/>
                <a:gd name="T6" fmla="*/ 7 w 186"/>
                <a:gd name="T7" fmla="*/ 0 h 1"/>
                <a:gd name="T8" fmla="*/ 0 w 186"/>
                <a:gd name="T9" fmla="*/ 0 h 1"/>
                <a:gd name="T10" fmla="*/ 0 60000 65536"/>
                <a:gd name="T11" fmla="*/ 0 60000 65536"/>
                <a:gd name="T12" fmla="*/ 0 60000 65536"/>
                <a:gd name="T13" fmla="*/ 0 60000 65536"/>
                <a:gd name="T14" fmla="*/ 0 60000 65536"/>
                <a:gd name="T15" fmla="*/ 0 w 186"/>
                <a:gd name="T16" fmla="*/ 0 h 1"/>
                <a:gd name="T17" fmla="*/ 186 w 186"/>
                <a:gd name="T18" fmla="*/ 1 h 1"/>
              </a:gdLst>
              <a:ahLst/>
              <a:cxnLst>
                <a:cxn ang="T10">
                  <a:pos x="T0" y="T1"/>
                </a:cxn>
                <a:cxn ang="T11">
                  <a:pos x="T2" y="T3"/>
                </a:cxn>
                <a:cxn ang="T12">
                  <a:pos x="T4" y="T5"/>
                </a:cxn>
                <a:cxn ang="T13">
                  <a:pos x="T6" y="T7"/>
                </a:cxn>
                <a:cxn ang="T14">
                  <a:pos x="T8" y="T9"/>
                </a:cxn>
              </a:cxnLst>
              <a:rect l="T15" t="T16" r="T17" b="T18"/>
              <a:pathLst>
                <a:path w="186" h="1">
                  <a:moveTo>
                    <a:pt x="0" y="0"/>
                  </a:moveTo>
                  <a:lnTo>
                    <a:pt x="185" y="0"/>
                  </a:lnTo>
                  <a:lnTo>
                    <a:pt x="0"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7" name="Freeform 610"/>
            <p:cNvSpPr>
              <a:spLocks/>
            </p:cNvSpPr>
            <p:nvPr/>
          </p:nvSpPr>
          <p:spPr bwMode="auto">
            <a:xfrm>
              <a:off x="2412"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8" name="Freeform 611"/>
            <p:cNvSpPr>
              <a:spLocks/>
            </p:cNvSpPr>
            <p:nvPr/>
          </p:nvSpPr>
          <p:spPr bwMode="auto">
            <a:xfrm>
              <a:off x="2412" y="3281"/>
              <a:ext cx="21" cy="17"/>
            </a:xfrm>
            <a:custGeom>
              <a:avLst/>
              <a:gdLst>
                <a:gd name="T0" fmla="*/ 14 w 21"/>
                <a:gd name="T1" fmla="*/ 16 h 17"/>
                <a:gd name="T2" fmla="*/ 14 w 21"/>
                <a:gd name="T3" fmla="*/ 0 h 17"/>
                <a:gd name="T4" fmla="*/ 0 w 21"/>
                <a:gd name="T5" fmla="*/ 16 h 17"/>
                <a:gd name="T6" fmla="*/ 14 w 21"/>
                <a:gd name="T7" fmla="*/ 16 h 17"/>
                <a:gd name="T8" fmla="*/ 14 w 21"/>
                <a:gd name="T9" fmla="*/ 0 h 17"/>
                <a:gd name="T10" fmla="*/ 14 w 21"/>
                <a:gd name="T11" fmla="*/ 16 h 17"/>
                <a:gd name="T12" fmla="*/ 20 w 21"/>
                <a:gd name="T13" fmla="*/ 0 h 17"/>
                <a:gd name="T14" fmla="*/ 14 w 21"/>
                <a:gd name="T15" fmla="*/ 0 h 17"/>
                <a:gd name="T16" fmla="*/ 14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14" y="16"/>
                  </a:moveTo>
                  <a:lnTo>
                    <a:pt x="14" y="0"/>
                  </a:lnTo>
                  <a:lnTo>
                    <a:pt x="0" y="16"/>
                  </a:lnTo>
                  <a:lnTo>
                    <a:pt x="14" y="16"/>
                  </a:lnTo>
                  <a:lnTo>
                    <a:pt x="14" y="0"/>
                  </a:lnTo>
                  <a:lnTo>
                    <a:pt x="14" y="16"/>
                  </a:lnTo>
                  <a:lnTo>
                    <a:pt x="20" y="0"/>
                  </a:lnTo>
                  <a:lnTo>
                    <a:pt x="14" y="0"/>
                  </a:lnTo>
                  <a:lnTo>
                    <a:pt x="1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39" name="Freeform 612"/>
            <p:cNvSpPr>
              <a:spLocks/>
            </p:cNvSpPr>
            <p:nvPr/>
          </p:nvSpPr>
          <p:spPr bwMode="auto">
            <a:xfrm>
              <a:off x="2412" y="3281"/>
              <a:ext cx="17" cy="17"/>
            </a:xfrm>
            <a:custGeom>
              <a:avLst/>
              <a:gdLst>
                <a:gd name="T0" fmla="*/ 0 w 17"/>
                <a:gd name="T1" fmla="*/ 0 h 17"/>
                <a:gd name="T2" fmla="*/ 8 w 17"/>
                <a:gd name="T3" fmla="*/ 0 h 17"/>
                <a:gd name="T4" fmla="*/ 16 w 17"/>
                <a:gd name="T5" fmla="*/ 16 h 17"/>
                <a:gd name="T6" fmla="*/ 16 w 17"/>
                <a:gd name="T7" fmla="*/ 0 h 17"/>
                <a:gd name="T8" fmla="*/ 8 w 17"/>
                <a:gd name="T9" fmla="*/ 0 h 17"/>
                <a:gd name="T10" fmla="*/ 0 w 17"/>
                <a:gd name="T11" fmla="*/ 0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0"/>
                  </a:lnTo>
                  <a:lnTo>
                    <a:pt x="16" y="16"/>
                  </a:lnTo>
                  <a:lnTo>
                    <a:pt x="16" y="0"/>
                  </a:lnTo>
                  <a:lnTo>
                    <a:pt x="8" y="0"/>
                  </a:lnTo>
                  <a:lnTo>
                    <a:pt x="0"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0" name="Freeform 613"/>
            <p:cNvSpPr>
              <a:spLocks/>
            </p:cNvSpPr>
            <p:nvPr/>
          </p:nvSpPr>
          <p:spPr bwMode="auto">
            <a:xfrm>
              <a:off x="2412" y="327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16"/>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1" name="Freeform 614"/>
            <p:cNvSpPr>
              <a:spLocks/>
            </p:cNvSpPr>
            <p:nvPr/>
          </p:nvSpPr>
          <p:spPr bwMode="auto">
            <a:xfrm>
              <a:off x="2385" y="3274"/>
              <a:ext cx="35" cy="17"/>
            </a:xfrm>
            <a:custGeom>
              <a:avLst/>
              <a:gdLst>
                <a:gd name="T0" fmla="*/ 0 w 35"/>
                <a:gd name="T1" fmla="*/ 0 h 17"/>
                <a:gd name="T2" fmla="*/ 0 w 35"/>
                <a:gd name="T3" fmla="*/ 16 h 17"/>
                <a:gd name="T4" fmla="*/ 34 w 35"/>
                <a:gd name="T5" fmla="*/ 16 h 17"/>
                <a:gd name="T6" fmla="*/ 34 w 35"/>
                <a:gd name="T7" fmla="*/ 0 h 17"/>
                <a:gd name="T8" fmla="*/ 0 w 35"/>
                <a:gd name="T9" fmla="*/ 0 h 17"/>
                <a:gd name="T10" fmla="*/ 0 w 35"/>
                <a:gd name="T11" fmla="*/ 16 h 17"/>
                <a:gd name="T12" fmla="*/ 0 w 35"/>
                <a:gd name="T13" fmla="*/ 0 h 17"/>
                <a:gd name="T14" fmla="*/ 0 w 35"/>
                <a:gd name="T15" fmla="*/ 16 h 17"/>
                <a:gd name="T16" fmla="*/ 0 w 3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7"/>
                <a:gd name="T29" fmla="*/ 35 w 35"/>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7">
                  <a:moveTo>
                    <a:pt x="0" y="0"/>
                  </a:moveTo>
                  <a:lnTo>
                    <a:pt x="0" y="16"/>
                  </a:lnTo>
                  <a:lnTo>
                    <a:pt x="34" y="16"/>
                  </a:lnTo>
                  <a:lnTo>
                    <a:pt x="34" y="0"/>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2" name="Freeform 615"/>
            <p:cNvSpPr>
              <a:spLocks/>
            </p:cNvSpPr>
            <p:nvPr/>
          </p:nvSpPr>
          <p:spPr bwMode="auto">
            <a:xfrm>
              <a:off x="2385" y="3274"/>
              <a:ext cx="17" cy="17"/>
            </a:xfrm>
            <a:custGeom>
              <a:avLst/>
              <a:gdLst>
                <a:gd name="T0" fmla="*/ 16 w 17"/>
                <a:gd name="T1" fmla="*/ 16 h 17"/>
                <a:gd name="T2" fmla="*/ 0 w 17"/>
                <a:gd name="T3" fmla="*/ 0 h 17"/>
                <a:gd name="T4" fmla="*/ 0 w 17"/>
                <a:gd name="T5" fmla="*/ 8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943" name="Line 616"/>
            <p:cNvSpPr>
              <a:spLocks noChangeShapeType="1"/>
            </p:cNvSpPr>
            <p:nvPr/>
          </p:nvSpPr>
          <p:spPr bwMode="auto">
            <a:xfrm flipV="1">
              <a:off x="2391" y="3288"/>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4" name="Line 617"/>
            <p:cNvSpPr>
              <a:spLocks noChangeShapeType="1"/>
            </p:cNvSpPr>
            <p:nvPr/>
          </p:nvSpPr>
          <p:spPr bwMode="auto">
            <a:xfrm flipV="1">
              <a:off x="2391" y="329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5" name="Line 618"/>
            <p:cNvSpPr>
              <a:spLocks noChangeShapeType="1"/>
            </p:cNvSpPr>
            <p:nvPr/>
          </p:nvSpPr>
          <p:spPr bwMode="auto">
            <a:xfrm>
              <a:off x="2378" y="3301"/>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946" name="Line 619"/>
            <p:cNvSpPr>
              <a:spLocks noChangeShapeType="1"/>
            </p:cNvSpPr>
            <p:nvPr/>
          </p:nvSpPr>
          <p:spPr bwMode="auto">
            <a:xfrm flipH="1">
              <a:off x="2378" y="3301"/>
              <a:ext cx="2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grpSp>
      <p:grpSp>
        <p:nvGrpSpPr>
          <p:cNvPr id="41010" name="Group 620"/>
          <p:cNvGrpSpPr>
            <a:grpSpLocks/>
          </p:cNvGrpSpPr>
          <p:nvPr/>
        </p:nvGrpSpPr>
        <p:grpSpPr bwMode="auto">
          <a:xfrm>
            <a:off x="6189639" y="4818064"/>
            <a:ext cx="1034780" cy="644525"/>
            <a:chOff x="2925" y="3035"/>
            <a:chExt cx="489" cy="406"/>
          </a:xfrm>
        </p:grpSpPr>
        <p:sp>
          <p:nvSpPr>
            <p:cNvPr id="42004" name="Freeform 621"/>
            <p:cNvSpPr>
              <a:spLocks/>
            </p:cNvSpPr>
            <p:nvPr/>
          </p:nvSpPr>
          <p:spPr bwMode="auto">
            <a:xfrm>
              <a:off x="2925" y="3212"/>
              <a:ext cx="480" cy="152"/>
            </a:xfrm>
            <a:custGeom>
              <a:avLst/>
              <a:gdLst>
                <a:gd name="T0" fmla="*/ 7 w 480"/>
                <a:gd name="T1" fmla="*/ 96 h 152"/>
                <a:gd name="T2" fmla="*/ 219 w 480"/>
                <a:gd name="T3" fmla="*/ 151 h 152"/>
                <a:gd name="T4" fmla="*/ 479 w 480"/>
                <a:gd name="T5" fmla="*/ 96 h 152"/>
                <a:gd name="T6" fmla="*/ 479 w 480"/>
                <a:gd name="T7" fmla="*/ 34 h 152"/>
                <a:gd name="T8" fmla="*/ 267 w 480"/>
                <a:gd name="T9" fmla="*/ 0 h 152"/>
                <a:gd name="T10" fmla="*/ 7 w 480"/>
                <a:gd name="T11" fmla="*/ 28 h 152"/>
                <a:gd name="T12" fmla="*/ 7 w 480"/>
                <a:gd name="T13" fmla="*/ 34 h 152"/>
                <a:gd name="T14" fmla="*/ 0 w 480"/>
                <a:gd name="T15" fmla="*/ 62 h 152"/>
                <a:gd name="T16" fmla="*/ 7 w 480"/>
                <a:gd name="T17" fmla="*/ 62 h 152"/>
                <a:gd name="T18" fmla="*/ 7 w 480"/>
                <a:gd name="T19" fmla="*/ 96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52"/>
                <a:gd name="T32" fmla="*/ 480 w 480"/>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52">
                  <a:moveTo>
                    <a:pt x="7" y="96"/>
                  </a:moveTo>
                  <a:lnTo>
                    <a:pt x="219" y="151"/>
                  </a:lnTo>
                  <a:lnTo>
                    <a:pt x="479" y="96"/>
                  </a:lnTo>
                  <a:lnTo>
                    <a:pt x="479" y="34"/>
                  </a:lnTo>
                  <a:lnTo>
                    <a:pt x="267" y="0"/>
                  </a:lnTo>
                  <a:lnTo>
                    <a:pt x="7" y="28"/>
                  </a:lnTo>
                  <a:lnTo>
                    <a:pt x="7" y="34"/>
                  </a:lnTo>
                  <a:lnTo>
                    <a:pt x="0" y="62"/>
                  </a:lnTo>
                  <a:lnTo>
                    <a:pt x="7" y="62"/>
                  </a:lnTo>
                  <a:lnTo>
                    <a:pt x="7" y="96"/>
                  </a:lnTo>
                </a:path>
              </a:pathLst>
            </a:custGeom>
            <a:solidFill>
              <a:srgbClr val="F8F8F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5" name="Line 62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6" name="Freeform 62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7" name="Freeform 62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8" name="Line 62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09" name="Line 62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0" name="Freeform 62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1" name="Freeform 62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2" name="Line 62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3" name="Line 63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4" name="Freeform 631"/>
            <p:cNvSpPr>
              <a:spLocks/>
            </p:cNvSpPr>
            <p:nvPr/>
          </p:nvSpPr>
          <p:spPr bwMode="auto">
            <a:xfrm>
              <a:off x="3144" y="3301"/>
              <a:ext cx="261" cy="63"/>
            </a:xfrm>
            <a:custGeom>
              <a:avLst/>
              <a:gdLst>
                <a:gd name="T0" fmla="*/ 0 w 261"/>
                <a:gd name="T1" fmla="*/ 48 h 63"/>
                <a:gd name="T2" fmla="*/ 0 w 261"/>
                <a:gd name="T3" fmla="*/ 62 h 63"/>
                <a:gd name="T4" fmla="*/ 260 w 261"/>
                <a:gd name="T5" fmla="*/ 7 h 63"/>
                <a:gd name="T6" fmla="*/ 260 w 261"/>
                <a:gd name="T7" fmla="*/ 0 h 63"/>
                <a:gd name="T8" fmla="*/ 0 w 261"/>
                <a:gd name="T9" fmla="*/ 48 h 63"/>
                <a:gd name="T10" fmla="*/ 0 60000 65536"/>
                <a:gd name="T11" fmla="*/ 0 60000 65536"/>
                <a:gd name="T12" fmla="*/ 0 60000 65536"/>
                <a:gd name="T13" fmla="*/ 0 60000 65536"/>
                <a:gd name="T14" fmla="*/ 0 60000 65536"/>
                <a:gd name="T15" fmla="*/ 0 w 261"/>
                <a:gd name="T16" fmla="*/ 0 h 63"/>
                <a:gd name="T17" fmla="*/ 261 w 261"/>
                <a:gd name="T18" fmla="*/ 63 h 63"/>
              </a:gdLst>
              <a:ahLst/>
              <a:cxnLst>
                <a:cxn ang="T10">
                  <a:pos x="T0" y="T1"/>
                </a:cxn>
                <a:cxn ang="T11">
                  <a:pos x="T2" y="T3"/>
                </a:cxn>
                <a:cxn ang="T12">
                  <a:pos x="T4" y="T5"/>
                </a:cxn>
                <a:cxn ang="T13">
                  <a:pos x="T6" y="T7"/>
                </a:cxn>
                <a:cxn ang="T14">
                  <a:pos x="T8" y="T9"/>
                </a:cxn>
              </a:cxnLst>
              <a:rect l="T15" t="T16" r="T17" b="T18"/>
              <a:pathLst>
                <a:path w="261" h="63">
                  <a:moveTo>
                    <a:pt x="0" y="48"/>
                  </a:moveTo>
                  <a:lnTo>
                    <a:pt x="0" y="62"/>
                  </a:lnTo>
                  <a:lnTo>
                    <a:pt x="260" y="7"/>
                  </a:lnTo>
                  <a:lnTo>
                    <a:pt x="260" y="0"/>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5" name="Line 632"/>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6" name="Freeform 63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7" name="Freeform 634"/>
            <p:cNvSpPr>
              <a:spLocks/>
            </p:cNvSpPr>
            <p:nvPr/>
          </p:nvSpPr>
          <p:spPr bwMode="auto">
            <a:xfrm>
              <a:off x="3397" y="33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18" name="Line 635"/>
            <p:cNvSpPr>
              <a:spLocks noChangeShapeType="1"/>
            </p:cNvSpPr>
            <p:nvPr/>
          </p:nvSpPr>
          <p:spPr bwMode="auto">
            <a:xfrm flipV="1">
              <a:off x="3144" y="3301"/>
              <a:ext cx="260" cy="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19" name="Freeform 636"/>
            <p:cNvSpPr>
              <a:spLocks/>
            </p:cNvSpPr>
            <p:nvPr/>
          </p:nvSpPr>
          <p:spPr bwMode="auto">
            <a:xfrm>
              <a:off x="2932" y="3294"/>
              <a:ext cx="213" cy="70"/>
            </a:xfrm>
            <a:custGeom>
              <a:avLst/>
              <a:gdLst>
                <a:gd name="T0" fmla="*/ 0 w 213"/>
                <a:gd name="T1" fmla="*/ 0 h 70"/>
                <a:gd name="T2" fmla="*/ 212 w 213"/>
                <a:gd name="T3" fmla="*/ 55 h 70"/>
                <a:gd name="T4" fmla="*/ 212 w 213"/>
                <a:gd name="T5" fmla="*/ 69 h 70"/>
                <a:gd name="T6" fmla="*/ 0 w 213"/>
                <a:gd name="T7" fmla="*/ 14 h 70"/>
                <a:gd name="T8" fmla="*/ 0 w 213"/>
                <a:gd name="T9" fmla="*/ 0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0" y="0"/>
                  </a:moveTo>
                  <a:lnTo>
                    <a:pt x="212" y="55"/>
                  </a:lnTo>
                  <a:lnTo>
                    <a:pt x="212" y="69"/>
                  </a:lnTo>
                  <a:lnTo>
                    <a:pt x="0" y="14"/>
                  </a:lnTo>
                  <a:lnTo>
                    <a:pt x="0" y="0"/>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0" name="Line 637"/>
            <p:cNvSpPr>
              <a:spLocks noChangeShapeType="1"/>
            </p:cNvSpPr>
            <p:nvPr/>
          </p:nvSpPr>
          <p:spPr bwMode="auto">
            <a:xfrm flipH="1" flipV="1">
              <a:off x="2932" y="3293"/>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1" name="Line 638"/>
            <p:cNvSpPr>
              <a:spLocks noChangeShapeType="1"/>
            </p:cNvSpPr>
            <p:nvPr/>
          </p:nvSpPr>
          <p:spPr bwMode="auto">
            <a:xfrm flipV="1">
              <a:off x="3144"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2" name="Line 639"/>
            <p:cNvSpPr>
              <a:spLocks noChangeShapeType="1"/>
            </p:cNvSpPr>
            <p:nvPr/>
          </p:nvSpPr>
          <p:spPr bwMode="auto">
            <a:xfrm>
              <a:off x="2932" y="3308"/>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3" name="Line 640"/>
            <p:cNvSpPr>
              <a:spLocks noChangeShapeType="1"/>
            </p:cNvSpPr>
            <p:nvPr/>
          </p:nvSpPr>
          <p:spPr bwMode="auto">
            <a:xfrm>
              <a:off x="293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4" name="Freeform 641"/>
            <p:cNvSpPr>
              <a:spLocks/>
            </p:cNvSpPr>
            <p:nvPr/>
          </p:nvSpPr>
          <p:spPr bwMode="auto">
            <a:xfrm>
              <a:off x="2925" y="3246"/>
              <a:ext cx="213" cy="70"/>
            </a:xfrm>
            <a:custGeom>
              <a:avLst/>
              <a:gdLst>
                <a:gd name="T0" fmla="*/ 212 w 213"/>
                <a:gd name="T1" fmla="*/ 42 h 70"/>
                <a:gd name="T2" fmla="*/ 199 w 213"/>
                <a:gd name="T3" fmla="*/ 69 h 70"/>
                <a:gd name="T4" fmla="*/ 0 w 213"/>
                <a:gd name="T5" fmla="*/ 28 h 70"/>
                <a:gd name="T6" fmla="*/ 7 w 213"/>
                <a:gd name="T7" fmla="*/ 0 h 70"/>
                <a:gd name="T8" fmla="*/ 212 w 213"/>
                <a:gd name="T9" fmla="*/ 42 h 70"/>
                <a:gd name="T10" fmla="*/ 0 60000 65536"/>
                <a:gd name="T11" fmla="*/ 0 60000 65536"/>
                <a:gd name="T12" fmla="*/ 0 60000 65536"/>
                <a:gd name="T13" fmla="*/ 0 60000 65536"/>
                <a:gd name="T14" fmla="*/ 0 60000 65536"/>
                <a:gd name="T15" fmla="*/ 0 w 213"/>
                <a:gd name="T16" fmla="*/ 0 h 70"/>
                <a:gd name="T17" fmla="*/ 213 w 213"/>
                <a:gd name="T18" fmla="*/ 70 h 70"/>
              </a:gdLst>
              <a:ahLst/>
              <a:cxnLst>
                <a:cxn ang="T10">
                  <a:pos x="T0" y="T1"/>
                </a:cxn>
                <a:cxn ang="T11">
                  <a:pos x="T2" y="T3"/>
                </a:cxn>
                <a:cxn ang="T12">
                  <a:pos x="T4" y="T5"/>
                </a:cxn>
                <a:cxn ang="T13">
                  <a:pos x="T6" y="T7"/>
                </a:cxn>
                <a:cxn ang="T14">
                  <a:pos x="T8" y="T9"/>
                </a:cxn>
              </a:cxnLst>
              <a:rect l="T15" t="T16" r="T17" b="T18"/>
              <a:pathLst>
                <a:path w="213" h="70">
                  <a:moveTo>
                    <a:pt x="212" y="42"/>
                  </a:moveTo>
                  <a:lnTo>
                    <a:pt x="199" y="69"/>
                  </a:lnTo>
                  <a:lnTo>
                    <a:pt x="0" y="28"/>
                  </a:lnTo>
                  <a:lnTo>
                    <a:pt x="7" y="0"/>
                  </a:lnTo>
                  <a:lnTo>
                    <a:pt x="212" y="42"/>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5" name="Freeform 642"/>
            <p:cNvSpPr>
              <a:spLocks/>
            </p:cNvSpPr>
            <p:nvPr/>
          </p:nvSpPr>
          <p:spPr bwMode="auto">
            <a:xfrm>
              <a:off x="2932" y="3212"/>
              <a:ext cx="466" cy="70"/>
            </a:xfrm>
            <a:custGeom>
              <a:avLst/>
              <a:gdLst>
                <a:gd name="T0" fmla="*/ 0 w 466"/>
                <a:gd name="T1" fmla="*/ 28 h 70"/>
                <a:gd name="T2" fmla="*/ 212 w 466"/>
                <a:gd name="T3" fmla="*/ 69 h 70"/>
                <a:gd name="T4" fmla="*/ 465 w 466"/>
                <a:gd name="T5" fmla="*/ 34 h 70"/>
                <a:gd name="T6" fmla="*/ 260 w 466"/>
                <a:gd name="T7" fmla="*/ 0 h 70"/>
                <a:gd name="T8" fmla="*/ 0 w 466"/>
                <a:gd name="T9" fmla="*/ 28 h 70"/>
                <a:gd name="T10" fmla="*/ 0 60000 65536"/>
                <a:gd name="T11" fmla="*/ 0 60000 65536"/>
                <a:gd name="T12" fmla="*/ 0 60000 65536"/>
                <a:gd name="T13" fmla="*/ 0 60000 65536"/>
                <a:gd name="T14" fmla="*/ 0 60000 65536"/>
                <a:gd name="T15" fmla="*/ 0 w 466"/>
                <a:gd name="T16" fmla="*/ 0 h 70"/>
                <a:gd name="T17" fmla="*/ 466 w 466"/>
                <a:gd name="T18" fmla="*/ 70 h 70"/>
              </a:gdLst>
              <a:ahLst/>
              <a:cxnLst>
                <a:cxn ang="T10">
                  <a:pos x="T0" y="T1"/>
                </a:cxn>
                <a:cxn ang="T11">
                  <a:pos x="T2" y="T3"/>
                </a:cxn>
                <a:cxn ang="T12">
                  <a:pos x="T4" y="T5"/>
                </a:cxn>
                <a:cxn ang="T13">
                  <a:pos x="T6" y="T7"/>
                </a:cxn>
                <a:cxn ang="T14">
                  <a:pos x="T8" y="T9"/>
                </a:cxn>
              </a:cxnLst>
              <a:rect l="T15" t="T16" r="T17" b="T18"/>
              <a:pathLst>
                <a:path w="466" h="70">
                  <a:moveTo>
                    <a:pt x="0" y="28"/>
                  </a:moveTo>
                  <a:lnTo>
                    <a:pt x="212" y="69"/>
                  </a:lnTo>
                  <a:lnTo>
                    <a:pt x="465" y="34"/>
                  </a:lnTo>
                  <a:lnTo>
                    <a:pt x="260" y="0"/>
                  </a:lnTo>
                  <a:lnTo>
                    <a:pt x="0"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26" name="Line 643"/>
            <p:cNvSpPr>
              <a:spLocks noChangeShapeType="1"/>
            </p:cNvSpPr>
            <p:nvPr/>
          </p:nvSpPr>
          <p:spPr bwMode="auto">
            <a:xfrm flipV="1">
              <a:off x="3083" y="3274"/>
              <a:ext cx="6"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7" name="Line 644"/>
            <p:cNvSpPr>
              <a:spLocks noChangeShapeType="1"/>
            </p:cNvSpPr>
            <p:nvPr/>
          </p:nvSpPr>
          <p:spPr bwMode="auto">
            <a:xfrm flipV="1">
              <a:off x="3089" y="3308"/>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8" name="Line 645"/>
            <p:cNvSpPr>
              <a:spLocks noChangeShapeType="1"/>
            </p:cNvSpPr>
            <p:nvPr/>
          </p:nvSpPr>
          <p:spPr bwMode="auto">
            <a:xfrm flipV="1">
              <a:off x="3028"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29" name="Line 646"/>
            <p:cNvSpPr>
              <a:spLocks noChangeShapeType="1"/>
            </p:cNvSpPr>
            <p:nvPr/>
          </p:nvSpPr>
          <p:spPr bwMode="auto">
            <a:xfrm flipV="1">
              <a:off x="3021" y="3266"/>
              <a:ext cx="14"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0" name="Line 647"/>
            <p:cNvSpPr>
              <a:spLocks noChangeShapeType="1"/>
            </p:cNvSpPr>
            <p:nvPr/>
          </p:nvSpPr>
          <p:spPr bwMode="auto">
            <a:xfrm flipV="1">
              <a:off x="2966" y="3253"/>
              <a:ext cx="14"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1" name="Line 648"/>
            <p:cNvSpPr>
              <a:spLocks noChangeShapeType="1"/>
            </p:cNvSpPr>
            <p:nvPr/>
          </p:nvSpPr>
          <p:spPr bwMode="auto">
            <a:xfrm flipV="1">
              <a:off x="2973" y="3280"/>
              <a:ext cx="0"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2" name="Line 649"/>
            <p:cNvSpPr>
              <a:spLocks noChangeShapeType="1"/>
            </p:cNvSpPr>
            <p:nvPr/>
          </p:nvSpPr>
          <p:spPr bwMode="auto">
            <a:xfrm>
              <a:off x="2973" y="32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33" name="Freeform 650"/>
            <p:cNvSpPr>
              <a:spLocks/>
            </p:cNvSpPr>
            <p:nvPr/>
          </p:nvSpPr>
          <p:spPr bwMode="auto">
            <a:xfrm>
              <a:off x="2994" y="3260"/>
              <a:ext cx="28" cy="17"/>
            </a:xfrm>
            <a:custGeom>
              <a:avLst/>
              <a:gdLst>
                <a:gd name="T0" fmla="*/ 0 w 28"/>
                <a:gd name="T1" fmla="*/ 16 h 17"/>
                <a:gd name="T2" fmla="*/ 0 w 28"/>
                <a:gd name="T3" fmla="*/ 0 h 17"/>
                <a:gd name="T4" fmla="*/ 27 w 28"/>
                <a:gd name="T5" fmla="*/ 16 h 17"/>
                <a:gd name="T6" fmla="*/ 0 w 28"/>
                <a:gd name="T7" fmla="*/ 0 h 17"/>
                <a:gd name="T8" fmla="*/ 0 w 28"/>
                <a:gd name="T9" fmla="*/ 16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16"/>
                  </a:moveTo>
                  <a:lnTo>
                    <a:pt x="0" y="0"/>
                  </a:lnTo>
                  <a:lnTo>
                    <a:pt x="27" y="16"/>
                  </a:lnTo>
                  <a:lnTo>
                    <a:pt x="0"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4" name="Freeform 651"/>
            <p:cNvSpPr>
              <a:spLocks/>
            </p:cNvSpPr>
            <p:nvPr/>
          </p:nvSpPr>
          <p:spPr bwMode="auto">
            <a:xfrm>
              <a:off x="3254" y="3246"/>
              <a:ext cx="144" cy="22"/>
            </a:xfrm>
            <a:custGeom>
              <a:avLst/>
              <a:gdLst>
                <a:gd name="T0" fmla="*/ 0 w 144"/>
                <a:gd name="T1" fmla="*/ 21 h 22"/>
                <a:gd name="T2" fmla="*/ 143 w 144"/>
                <a:gd name="T3" fmla="*/ 0 h 22"/>
                <a:gd name="T4" fmla="*/ 143 w 144"/>
                <a:gd name="T5" fmla="*/ 21 h 22"/>
                <a:gd name="T6" fmla="*/ 0 w 144"/>
                <a:gd name="T7" fmla="*/ 21 h 22"/>
                <a:gd name="T8" fmla="*/ 0 60000 65536"/>
                <a:gd name="T9" fmla="*/ 0 60000 65536"/>
                <a:gd name="T10" fmla="*/ 0 60000 65536"/>
                <a:gd name="T11" fmla="*/ 0 60000 65536"/>
                <a:gd name="T12" fmla="*/ 0 w 144"/>
                <a:gd name="T13" fmla="*/ 0 h 22"/>
                <a:gd name="T14" fmla="*/ 144 w 144"/>
                <a:gd name="T15" fmla="*/ 22 h 22"/>
              </a:gdLst>
              <a:ahLst/>
              <a:cxnLst>
                <a:cxn ang="T8">
                  <a:pos x="T0" y="T1"/>
                </a:cxn>
                <a:cxn ang="T9">
                  <a:pos x="T2" y="T3"/>
                </a:cxn>
                <a:cxn ang="T10">
                  <a:pos x="T4" y="T5"/>
                </a:cxn>
                <a:cxn ang="T11">
                  <a:pos x="T6" y="T7"/>
                </a:cxn>
              </a:cxnLst>
              <a:rect l="T12" t="T13" r="T14" b="T15"/>
              <a:pathLst>
                <a:path w="144" h="22">
                  <a:moveTo>
                    <a:pt x="0" y="21"/>
                  </a:moveTo>
                  <a:lnTo>
                    <a:pt x="143" y="0"/>
                  </a:lnTo>
                  <a:lnTo>
                    <a:pt x="143" y="21"/>
                  </a:lnTo>
                  <a:lnTo>
                    <a:pt x="0" y="2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5" name="Freeform 652"/>
            <p:cNvSpPr>
              <a:spLocks/>
            </p:cNvSpPr>
            <p:nvPr/>
          </p:nvSpPr>
          <p:spPr bwMode="auto">
            <a:xfrm>
              <a:off x="2973" y="3267"/>
              <a:ext cx="49" cy="17"/>
            </a:xfrm>
            <a:custGeom>
              <a:avLst/>
              <a:gdLst>
                <a:gd name="T0" fmla="*/ 0 w 49"/>
                <a:gd name="T1" fmla="*/ 16 h 17"/>
                <a:gd name="T2" fmla="*/ 0 w 49"/>
                <a:gd name="T3" fmla="*/ 0 h 17"/>
                <a:gd name="T4" fmla="*/ 7 w 49"/>
                <a:gd name="T5" fmla="*/ 0 h 17"/>
                <a:gd name="T6" fmla="*/ 21 w 49"/>
                <a:gd name="T7" fmla="*/ 0 h 17"/>
                <a:gd name="T8" fmla="*/ 41 w 49"/>
                <a:gd name="T9" fmla="*/ 16 h 17"/>
                <a:gd name="T10" fmla="*/ 48 w 49"/>
                <a:gd name="T11" fmla="*/ 0 h 17"/>
                <a:gd name="T12" fmla="*/ 41 w 49"/>
                <a:gd name="T13" fmla="*/ 16 h 17"/>
                <a:gd name="T14" fmla="*/ 14 w 49"/>
                <a:gd name="T15" fmla="*/ 16 h 17"/>
                <a:gd name="T16" fmla="*/ 7 w 49"/>
                <a:gd name="T17" fmla="*/ 0 h 17"/>
                <a:gd name="T18" fmla="*/ 0 w 49"/>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7"/>
                <a:gd name="T32" fmla="*/ 49 w 4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7">
                  <a:moveTo>
                    <a:pt x="0" y="16"/>
                  </a:moveTo>
                  <a:lnTo>
                    <a:pt x="0" y="0"/>
                  </a:lnTo>
                  <a:lnTo>
                    <a:pt x="7" y="0"/>
                  </a:lnTo>
                  <a:lnTo>
                    <a:pt x="21" y="0"/>
                  </a:lnTo>
                  <a:lnTo>
                    <a:pt x="41" y="16"/>
                  </a:lnTo>
                  <a:lnTo>
                    <a:pt x="48" y="0"/>
                  </a:lnTo>
                  <a:lnTo>
                    <a:pt x="41" y="16"/>
                  </a:lnTo>
                  <a:lnTo>
                    <a:pt x="14" y="16"/>
                  </a:lnTo>
                  <a:lnTo>
                    <a:pt x="7" y="0"/>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6" name="Freeform 653"/>
            <p:cNvSpPr>
              <a:spLocks/>
            </p:cNvSpPr>
            <p:nvPr/>
          </p:nvSpPr>
          <p:spPr bwMode="auto">
            <a:xfrm>
              <a:off x="3206" y="3267"/>
              <a:ext cx="192" cy="17"/>
            </a:xfrm>
            <a:custGeom>
              <a:avLst/>
              <a:gdLst>
                <a:gd name="T0" fmla="*/ 0 w 192"/>
                <a:gd name="T1" fmla="*/ 16 h 17"/>
                <a:gd name="T2" fmla="*/ 48 w 192"/>
                <a:gd name="T3" fmla="*/ 0 h 17"/>
                <a:gd name="T4" fmla="*/ 191 w 192"/>
                <a:gd name="T5" fmla="*/ 0 h 17"/>
                <a:gd name="T6" fmla="*/ 191 w 192"/>
                <a:gd name="T7" fmla="*/ 16 h 17"/>
                <a:gd name="T8" fmla="*/ 0 w 192"/>
                <a:gd name="T9" fmla="*/ 16 h 17"/>
                <a:gd name="T10" fmla="*/ 0 60000 65536"/>
                <a:gd name="T11" fmla="*/ 0 60000 65536"/>
                <a:gd name="T12" fmla="*/ 0 60000 65536"/>
                <a:gd name="T13" fmla="*/ 0 60000 65536"/>
                <a:gd name="T14" fmla="*/ 0 60000 65536"/>
                <a:gd name="T15" fmla="*/ 0 w 192"/>
                <a:gd name="T16" fmla="*/ 0 h 17"/>
                <a:gd name="T17" fmla="*/ 192 w 192"/>
                <a:gd name="T18" fmla="*/ 17 h 17"/>
              </a:gdLst>
              <a:ahLst/>
              <a:cxnLst>
                <a:cxn ang="T10">
                  <a:pos x="T0" y="T1"/>
                </a:cxn>
                <a:cxn ang="T11">
                  <a:pos x="T2" y="T3"/>
                </a:cxn>
                <a:cxn ang="T12">
                  <a:pos x="T4" y="T5"/>
                </a:cxn>
                <a:cxn ang="T13">
                  <a:pos x="T6" y="T7"/>
                </a:cxn>
                <a:cxn ang="T14">
                  <a:pos x="T8" y="T9"/>
                </a:cxn>
              </a:cxnLst>
              <a:rect l="T15" t="T16" r="T17" b="T18"/>
              <a:pathLst>
                <a:path w="192" h="17">
                  <a:moveTo>
                    <a:pt x="0" y="16"/>
                  </a:moveTo>
                  <a:lnTo>
                    <a:pt x="48" y="0"/>
                  </a:lnTo>
                  <a:lnTo>
                    <a:pt x="191" y="0"/>
                  </a:lnTo>
                  <a:lnTo>
                    <a:pt x="19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7" name="Freeform 654"/>
            <p:cNvSpPr>
              <a:spLocks/>
            </p:cNvSpPr>
            <p:nvPr/>
          </p:nvSpPr>
          <p:spPr bwMode="auto">
            <a:xfrm>
              <a:off x="2973" y="3274"/>
              <a:ext cx="56" cy="17"/>
            </a:xfrm>
            <a:custGeom>
              <a:avLst/>
              <a:gdLst>
                <a:gd name="T0" fmla="*/ 7 w 56"/>
                <a:gd name="T1" fmla="*/ 16 h 17"/>
                <a:gd name="T2" fmla="*/ 14 w 56"/>
                <a:gd name="T3" fmla="*/ 0 h 17"/>
                <a:gd name="T4" fmla="*/ 0 w 56"/>
                <a:gd name="T5" fmla="*/ 0 h 17"/>
                <a:gd name="T6" fmla="*/ 14 w 56"/>
                <a:gd name="T7" fmla="*/ 0 h 17"/>
                <a:gd name="T8" fmla="*/ 21 w 56"/>
                <a:gd name="T9" fmla="*/ 0 h 17"/>
                <a:gd name="T10" fmla="*/ 14 w 56"/>
                <a:gd name="T11" fmla="*/ 0 h 17"/>
                <a:gd name="T12" fmla="*/ 41 w 56"/>
                <a:gd name="T13" fmla="*/ 0 h 17"/>
                <a:gd name="T14" fmla="*/ 55 w 56"/>
                <a:gd name="T15" fmla="*/ 0 h 17"/>
                <a:gd name="T16" fmla="*/ 48 w 56"/>
                <a:gd name="T17" fmla="*/ 16 h 17"/>
                <a:gd name="T18" fmla="*/ 55 w 56"/>
                <a:gd name="T19" fmla="*/ 16 h 17"/>
                <a:gd name="T20" fmla="*/ 41 w 56"/>
                <a:gd name="T21" fmla="*/ 16 h 17"/>
                <a:gd name="T22" fmla="*/ 48 w 56"/>
                <a:gd name="T23" fmla="*/ 16 h 17"/>
                <a:gd name="T24" fmla="*/ 41 w 56"/>
                <a:gd name="T25" fmla="*/ 16 h 17"/>
                <a:gd name="T26" fmla="*/ 21 w 56"/>
                <a:gd name="T27" fmla="*/ 0 h 17"/>
                <a:gd name="T28" fmla="*/ 7 w 56"/>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17"/>
                <a:gd name="T47" fmla="*/ 56 w 5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17">
                  <a:moveTo>
                    <a:pt x="7" y="16"/>
                  </a:moveTo>
                  <a:lnTo>
                    <a:pt x="14" y="0"/>
                  </a:lnTo>
                  <a:lnTo>
                    <a:pt x="0" y="0"/>
                  </a:lnTo>
                  <a:lnTo>
                    <a:pt x="14" y="0"/>
                  </a:lnTo>
                  <a:lnTo>
                    <a:pt x="21" y="0"/>
                  </a:lnTo>
                  <a:lnTo>
                    <a:pt x="14" y="0"/>
                  </a:lnTo>
                  <a:lnTo>
                    <a:pt x="41" y="0"/>
                  </a:lnTo>
                  <a:lnTo>
                    <a:pt x="55" y="0"/>
                  </a:lnTo>
                  <a:lnTo>
                    <a:pt x="48" y="16"/>
                  </a:lnTo>
                  <a:lnTo>
                    <a:pt x="55" y="16"/>
                  </a:lnTo>
                  <a:lnTo>
                    <a:pt x="41" y="16"/>
                  </a:lnTo>
                  <a:lnTo>
                    <a:pt x="48" y="16"/>
                  </a:lnTo>
                  <a:lnTo>
                    <a:pt x="41" y="16"/>
                  </a:lnTo>
                  <a:lnTo>
                    <a:pt x="21" y="0"/>
                  </a:lnTo>
                  <a:lnTo>
                    <a:pt x="7"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8" name="Freeform 655"/>
            <p:cNvSpPr>
              <a:spLocks/>
            </p:cNvSpPr>
            <p:nvPr/>
          </p:nvSpPr>
          <p:spPr bwMode="auto">
            <a:xfrm>
              <a:off x="3144" y="3274"/>
              <a:ext cx="254" cy="17"/>
            </a:xfrm>
            <a:custGeom>
              <a:avLst/>
              <a:gdLst>
                <a:gd name="T0" fmla="*/ 0 w 254"/>
                <a:gd name="T1" fmla="*/ 16 h 17"/>
                <a:gd name="T2" fmla="*/ 62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62"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39" name="Line 656"/>
            <p:cNvSpPr>
              <a:spLocks noChangeShapeType="1"/>
            </p:cNvSpPr>
            <p:nvPr/>
          </p:nvSpPr>
          <p:spPr bwMode="auto">
            <a:xfrm>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0" name="Freeform 657"/>
            <p:cNvSpPr>
              <a:spLocks/>
            </p:cNvSpPr>
            <p:nvPr/>
          </p:nvSpPr>
          <p:spPr bwMode="auto">
            <a:xfrm>
              <a:off x="3096" y="3281"/>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1" name="Line 658"/>
            <p:cNvSpPr>
              <a:spLocks noChangeShapeType="1"/>
            </p:cNvSpPr>
            <p:nvPr/>
          </p:nvSpPr>
          <p:spPr bwMode="auto">
            <a:xfrm flipH="1" flipV="1">
              <a:off x="3102" y="3280"/>
              <a:ext cx="2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2" name="Freeform 659"/>
            <p:cNvSpPr>
              <a:spLocks/>
            </p:cNvSpPr>
            <p:nvPr/>
          </p:nvSpPr>
          <p:spPr bwMode="auto">
            <a:xfrm>
              <a:off x="3144" y="3281"/>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3" name="Freeform 660"/>
            <p:cNvSpPr>
              <a:spLocks/>
            </p:cNvSpPr>
            <p:nvPr/>
          </p:nvSpPr>
          <p:spPr bwMode="auto">
            <a:xfrm>
              <a:off x="3096" y="3288"/>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4" name="Line 661"/>
            <p:cNvSpPr>
              <a:spLocks noChangeShapeType="1"/>
            </p:cNvSpPr>
            <p:nvPr/>
          </p:nvSpPr>
          <p:spPr bwMode="auto">
            <a:xfrm flipV="1">
              <a:off x="3116" y="3288"/>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5" name="Freeform 662"/>
            <p:cNvSpPr>
              <a:spLocks/>
            </p:cNvSpPr>
            <p:nvPr/>
          </p:nvSpPr>
          <p:spPr bwMode="auto">
            <a:xfrm>
              <a:off x="3131" y="3288"/>
              <a:ext cx="17" cy="17"/>
            </a:xfrm>
            <a:custGeom>
              <a:avLst/>
              <a:gdLst>
                <a:gd name="T0" fmla="*/ 0 w 17"/>
                <a:gd name="T1" fmla="*/ 16 h 17"/>
                <a:gd name="T2" fmla="*/ 16 w 17"/>
                <a:gd name="T3" fmla="*/ 0 h 17"/>
                <a:gd name="T4" fmla="*/ 16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6" name="Freeform 663"/>
            <p:cNvSpPr>
              <a:spLocks/>
            </p:cNvSpPr>
            <p:nvPr/>
          </p:nvSpPr>
          <p:spPr bwMode="auto">
            <a:xfrm>
              <a:off x="3144" y="3288"/>
              <a:ext cx="254" cy="17"/>
            </a:xfrm>
            <a:custGeom>
              <a:avLst/>
              <a:gdLst>
                <a:gd name="T0" fmla="*/ 0 w 254"/>
                <a:gd name="T1" fmla="*/ 16 h 17"/>
                <a:gd name="T2" fmla="*/ 0 w 254"/>
                <a:gd name="T3" fmla="*/ 0 h 17"/>
                <a:gd name="T4" fmla="*/ 253 w 254"/>
                <a:gd name="T5" fmla="*/ 0 h 17"/>
                <a:gd name="T6" fmla="*/ 253 w 254"/>
                <a:gd name="T7" fmla="*/ 16 h 17"/>
                <a:gd name="T8" fmla="*/ 0 w 254"/>
                <a:gd name="T9" fmla="*/ 16 h 17"/>
                <a:gd name="T10" fmla="*/ 0 60000 65536"/>
                <a:gd name="T11" fmla="*/ 0 60000 65536"/>
                <a:gd name="T12" fmla="*/ 0 60000 65536"/>
                <a:gd name="T13" fmla="*/ 0 60000 65536"/>
                <a:gd name="T14" fmla="*/ 0 60000 65536"/>
                <a:gd name="T15" fmla="*/ 0 w 254"/>
                <a:gd name="T16" fmla="*/ 0 h 17"/>
                <a:gd name="T17" fmla="*/ 254 w 254"/>
                <a:gd name="T18" fmla="*/ 17 h 17"/>
              </a:gdLst>
              <a:ahLst/>
              <a:cxnLst>
                <a:cxn ang="T10">
                  <a:pos x="T0" y="T1"/>
                </a:cxn>
                <a:cxn ang="T11">
                  <a:pos x="T2" y="T3"/>
                </a:cxn>
                <a:cxn ang="T12">
                  <a:pos x="T4" y="T5"/>
                </a:cxn>
                <a:cxn ang="T13">
                  <a:pos x="T6" y="T7"/>
                </a:cxn>
                <a:cxn ang="T14">
                  <a:pos x="T8" y="T9"/>
                </a:cxn>
              </a:cxnLst>
              <a:rect l="T15" t="T16" r="T17" b="T18"/>
              <a:pathLst>
                <a:path w="254" h="17">
                  <a:moveTo>
                    <a:pt x="0" y="16"/>
                  </a:moveTo>
                  <a:lnTo>
                    <a:pt x="0" y="0"/>
                  </a:lnTo>
                  <a:lnTo>
                    <a:pt x="253" y="0"/>
                  </a:lnTo>
                  <a:lnTo>
                    <a:pt x="253"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7" name="Line 664"/>
            <p:cNvSpPr>
              <a:spLocks noChangeShapeType="1"/>
            </p:cNvSpPr>
            <p:nvPr/>
          </p:nvSpPr>
          <p:spPr bwMode="auto">
            <a:xfrm>
              <a:off x="3000"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48" name="Freeform 665"/>
            <p:cNvSpPr>
              <a:spLocks/>
            </p:cNvSpPr>
            <p:nvPr/>
          </p:nvSpPr>
          <p:spPr bwMode="auto">
            <a:xfrm>
              <a:off x="3007" y="3288"/>
              <a:ext cx="17" cy="17"/>
            </a:xfrm>
            <a:custGeom>
              <a:avLst/>
              <a:gdLst>
                <a:gd name="T0" fmla="*/ 8 w 17"/>
                <a:gd name="T1" fmla="*/ 0 h 17"/>
                <a:gd name="T2" fmla="*/ 0 w 17"/>
                <a:gd name="T3" fmla="*/ 0 h 17"/>
                <a:gd name="T4" fmla="*/ 16 w 17"/>
                <a:gd name="T5" fmla="*/ 16 h 17"/>
                <a:gd name="T6" fmla="*/ 16 w 17"/>
                <a:gd name="T7" fmla="*/ 0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49" name="Freeform 666"/>
            <p:cNvSpPr>
              <a:spLocks/>
            </p:cNvSpPr>
            <p:nvPr/>
          </p:nvSpPr>
          <p:spPr bwMode="auto">
            <a:xfrm>
              <a:off x="3089" y="3294"/>
              <a:ext cx="29" cy="22"/>
            </a:xfrm>
            <a:custGeom>
              <a:avLst/>
              <a:gdLst>
                <a:gd name="T0" fmla="*/ 7 w 29"/>
                <a:gd name="T1" fmla="*/ 0 h 22"/>
                <a:gd name="T2" fmla="*/ 0 w 29"/>
                <a:gd name="T3" fmla="*/ 14 h 22"/>
                <a:gd name="T4" fmla="*/ 21 w 29"/>
                <a:gd name="T5" fmla="*/ 21 h 22"/>
                <a:gd name="T6" fmla="*/ 28 w 29"/>
                <a:gd name="T7" fmla="*/ 0 h 22"/>
                <a:gd name="T8" fmla="*/ 28 w 29"/>
                <a:gd name="T9" fmla="*/ 14 h 22"/>
                <a:gd name="T10" fmla="*/ 14 w 29"/>
                <a:gd name="T11" fmla="*/ 14 h 22"/>
                <a:gd name="T12" fmla="*/ 14 w 29"/>
                <a:gd name="T13" fmla="*/ 0 h 22"/>
                <a:gd name="T14" fmla="*/ 7 w 2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2"/>
                <a:gd name="T26" fmla="*/ 29 w 2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2">
                  <a:moveTo>
                    <a:pt x="7" y="0"/>
                  </a:moveTo>
                  <a:lnTo>
                    <a:pt x="0" y="14"/>
                  </a:lnTo>
                  <a:lnTo>
                    <a:pt x="21" y="21"/>
                  </a:lnTo>
                  <a:lnTo>
                    <a:pt x="28" y="0"/>
                  </a:lnTo>
                  <a:lnTo>
                    <a:pt x="28" y="14"/>
                  </a:lnTo>
                  <a:lnTo>
                    <a:pt x="14" y="14"/>
                  </a:lnTo>
                  <a:lnTo>
                    <a:pt x="14"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0" name="Freeform 667"/>
            <p:cNvSpPr>
              <a:spLocks/>
            </p:cNvSpPr>
            <p:nvPr/>
          </p:nvSpPr>
          <p:spPr bwMode="auto">
            <a:xfrm>
              <a:off x="3124" y="3294"/>
              <a:ext cx="17" cy="22"/>
            </a:xfrm>
            <a:custGeom>
              <a:avLst/>
              <a:gdLst>
                <a:gd name="T0" fmla="*/ 8 w 17"/>
                <a:gd name="T1" fmla="*/ 0 h 22"/>
                <a:gd name="T2" fmla="*/ 0 w 17"/>
                <a:gd name="T3" fmla="*/ 21 h 22"/>
                <a:gd name="T4" fmla="*/ 16 w 17"/>
                <a:gd name="T5" fmla="*/ 21 h 22"/>
                <a:gd name="T6" fmla="*/ 16 w 17"/>
                <a:gd name="T7" fmla="*/ 0 h 22"/>
                <a:gd name="T8" fmla="*/ 8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8" y="0"/>
                  </a:moveTo>
                  <a:lnTo>
                    <a:pt x="0" y="21"/>
                  </a:lnTo>
                  <a:lnTo>
                    <a:pt x="16" y="21"/>
                  </a:lnTo>
                  <a:lnTo>
                    <a:pt x="16" y="0"/>
                  </a:lnTo>
                  <a:lnTo>
                    <a:pt x="8"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1" name="Freeform 668"/>
            <p:cNvSpPr>
              <a:spLocks/>
            </p:cNvSpPr>
            <p:nvPr/>
          </p:nvSpPr>
          <p:spPr bwMode="auto">
            <a:xfrm>
              <a:off x="3144" y="3294"/>
              <a:ext cx="254" cy="56"/>
            </a:xfrm>
            <a:custGeom>
              <a:avLst/>
              <a:gdLst>
                <a:gd name="T0" fmla="*/ 0 w 254"/>
                <a:gd name="T1" fmla="*/ 0 h 56"/>
                <a:gd name="T2" fmla="*/ 0 w 254"/>
                <a:gd name="T3" fmla="*/ 55 h 56"/>
                <a:gd name="T4" fmla="*/ 253 w 254"/>
                <a:gd name="T5" fmla="*/ 7 h 56"/>
                <a:gd name="T6" fmla="*/ 253 w 254"/>
                <a:gd name="T7" fmla="*/ 0 h 56"/>
                <a:gd name="T8" fmla="*/ 0 w 254"/>
                <a:gd name="T9" fmla="*/ 0 h 56"/>
                <a:gd name="T10" fmla="*/ 0 60000 65536"/>
                <a:gd name="T11" fmla="*/ 0 60000 65536"/>
                <a:gd name="T12" fmla="*/ 0 60000 65536"/>
                <a:gd name="T13" fmla="*/ 0 60000 65536"/>
                <a:gd name="T14" fmla="*/ 0 60000 65536"/>
                <a:gd name="T15" fmla="*/ 0 w 254"/>
                <a:gd name="T16" fmla="*/ 0 h 56"/>
                <a:gd name="T17" fmla="*/ 254 w 254"/>
                <a:gd name="T18" fmla="*/ 56 h 56"/>
              </a:gdLst>
              <a:ahLst/>
              <a:cxnLst>
                <a:cxn ang="T10">
                  <a:pos x="T0" y="T1"/>
                </a:cxn>
                <a:cxn ang="T11">
                  <a:pos x="T2" y="T3"/>
                </a:cxn>
                <a:cxn ang="T12">
                  <a:pos x="T4" y="T5"/>
                </a:cxn>
                <a:cxn ang="T13">
                  <a:pos x="T6" y="T7"/>
                </a:cxn>
                <a:cxn ang="T14">
                  <a:pos x="T8" y="T9"/>
                </a:cxn>
              </a:cxnLst>
              <a:rect l="T15" t="T16" r="T17" b="T18"/>
              <a:pathLst>
                <a:path w="254" h="56">
                  <a:moveTo>
                    <a:pt x="0" y="0"/>
                  </a:moveTo>
                  <a:lnTo>
                    <a:pt x="0" y="55"/>
                  </a:lnTo>
                  <a:lnTo>
                    <a:pt x="253" y="7"/>
                  </a:lnTo>
                  <a:lnTo>
                    <a:pt x="25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2" name="Freeform 669"/>
            <p:cNvSpPr>
              <a:spLocks/>
            </p:cNvSpPr>
            <p:nvPr/>
          </p:nvSpPr>
          <p:spPr bwMode="auto">
            <a:xfrm>
              <a:off x="3055" y="3294"/>
              <a:ext cx="22" cy="17"/>
            </a:xfrm>
            <a:custGeom>
              <a:avLst/>
              <a:gdLst>
                <a:gd name="T0" fmla="*/ 0 w 22"/>
                <a:gd name="T1" fmla="*/ 8 h 17"/>
                <a:gd name="T2" fmla="*/ 7 w 22"/>
                <a:gd name="T3" fmla="*/ 0 h 17"/>
                <a:gd name="T4" fmla="*/ 21 w 22"/>
                <a:gd name="T5" fmla="*/ 0 h 17"/>
                <a:gd name="T6" fmla="*/ 14 w 22"/>
                <a:gd name="T7" fmla="*/ 16 h 17"/>
                <a:gd name="T8" fmla="*/ 0 w 22"/>
                <a:gd name="T9" fmla="*/ 8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8"/>
                  </a:moveTo>
                  <a:lnTo>
                    <a:pt x="7" y="0"/>
                  </a:lnTo>
                  <a:lnTo>
                    <a:pt x="21" y="0"/>
                  </a:lnTo>
                  <a:lnTo>
                    <a:pt x="14" y="16"/>
                  </a:lnTo>
                  <a:lnTo>
                    <a:pt x="0" y="8"/>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3" name="Freeform 670"/>
            <p:cNvSpPr>
              <a:spLocks/>
            </p:cNvSpPr>
            <p:nvPr/>
          </p:nvSpPr>
          <p:spPr bwMode="auto">
            <a:xfrm>
              <a:off x="3089" y="3294"/>
              <a:ext cx="29" cy="22"/>
            </a:xfrm>
            <a:custGeom>
              <a:avLst/>
              <a:gdLst>
                <a:gd name="T0" fmla="*/ 0 w 29"/>
                <a:gd name="T1" fmla="*/ 14 h 22"/>
                <a:gd name="T2" fmla="*/ 14 w 29"/>
                <a:gd name="T3" fmla="*/ 7 h 22"/>
                <a:gd name="T4" fmla="*/ 14 w 29"/>
                <a:gd name="T5" fmla="*/ 0 h 22"/>
                <a:gd name="T6" fmla="*/ 28 w 29"/>
                <a:gd name="T7" fmla="*/ 7 h 22"/>
                <a:gd name="T8" fmla="*/ 21 w 29"/>
                <a:gd name="T9" fmla="*/ 21 h 22"/>
                <a:gd name="T10" fmla="*/ 0 w 29"/>
                <a:gd name="T11" fmla="*/ 14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0" y="14"/>
                  </a:moveTo>
                  <a:lnTo>
                    <a:pt x="14" y="7"/>
                  </a:lnTo>
                  <a:lnTo>
                    <a:pt x="14" y="0"/>
                  </a:lnTo>
                  <a:lnTo>
                    <a:pt x="28" y="7"/>
                  </a:lnTo>
                  <a:lnTo>
                    <a:pt x="21" y="21"/>
                  </a:lnTo>
                  <a:lnTo>
                    <a:pt x="0" y="14"/>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4" name="Freeform 671"/>
            <p:cNvSpPr>
              <a:spLocks/>
            </p:cNvSpPr>
            <p:nvPr/>
          </p:nvSpPr>
          <p:spPr bwMode="auto">
            <a:xfrm>
              <a:off x="3103" y="3301"/>
              <a:ext cx="17" cy="17"/>
            </a:xfrm>
            <a:custGeom>
              <a:avLst/>
              <a:gdLst>
                <a:gd name="T0" fmla="*/ 16 w 17"/>
                <a:gd name="T1" fmla="*/ 16 h 17"/>
                <a:gd name="T2" fmla="*/ 0 w 17"/>
                <a:gd name="T3" fmla="*/ 0 h 17"/>
                <a:gd name="T4" fmla="*/ 8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8"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5" name="Line 672"/>
            <p:cNvSpPr>
              <a:spLocks noChangeShapeType="1"/>
            </p:cNvSpPr>
            <p:nvPr/>
          </p:nvSpPr>
          <p:spPr bwMode="auto">
            <a:xfrm>
              <a:off x="3110"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6" name="Line 673"/>
            <p:cNvSpPr>
              <a:spLocks noChangeShapeType="1"/>
            </p:cNvSpPr>
            <p:nvPr/>
          </p:nvSpPr>
          <p:spPr bwMode="auto">
            <a:xfrm flipH="1">
              <a:off x="3089" y="330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57" name="Freeform 674"/>
            <p:cNvSpPr>
              <a:spLocks/>
            </p:cNvSpPr>
            <p:nvPr/>
          </p:nvSpPr>
          <p:spPr bwMode="auto">
            <a:xfrm>
              <a:off x="3089" y="3308"/>
              <a:ext cx="22" cy="1"/>
            </a:xfrm>
            <a:custGeom>
              <a:avLst/>
              <a:gdLst>
                <a:gd name="T0" fmla="*/ 21 w 22"/>
                <a:gd name="T1" fmla="*/ 0 h 1"/>
                <a:gd name="T2" fmla="*/ 7 w 22"/>
                <a:gd name="T3" fmla="*/ 0 h 1"/>
                <a:gd name="T4" fmla="*/ 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21" y="0"/>
                  </a:moveTo>
                  <a:lnTo>
                    <a:pt x="7" y="0"/>
                  </a:lnTo>
                  <a:lnTo>
                    <a:pt x="0"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8" name="Freeform 675"/>
            <p:cNvSpPr>
              <a:spLocks/>
            </p:cNvSpPr>
            <p:nvPr/>
          </p:nvSpPr>
          <p:spPr bwMode="auto">
            <a:xfrm>
              <a:off x="3103" y="3294"/>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59" name="Freeform 676"/>
            <p:cNvSpPr>
              <a:spLocks/>
            </p:cNvSpPr>
            <p:nvPr/>
          </p:nvSpPr>
          <p:spPr bwMode="auto">
            <a:xfrm>
              <a:off x="3107" y="3298"/>
              <a:ext cx="17" cy="17"/>
            </a:xfrm>
            <a:custGeom>
              <a:avLst/>
              <a:gdLst>
                <a:gd name="T0" fmla="*/ 0 w 17"/>
                <a:gd name="T1" fmla="*/ 16 h 17"/>
                <a:gd name="T2" fmla="*/ 0 w 17"/>
                <a:gd name="T3" fmla="*/ 0 h 17"/>
                <a:gd name="T4" fmla="*/ 16 w 17"/>
                <a:gd name="T5" fmla="*/ 0 h 17"/>
                <a:gd name="T6" fmla="*/ 16 w 17"/>
                <a:gd name="T7" fmla="*/ 16 h 17"/>
                <a:gd name="T8" fmla="*/ 0 w 17"/>
                <a:gd name="T9" fmla="*/ 0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16" y="0"/>
                  </a:lnTo>
                  <a:lnTo>
                    <a:pt x="16" y="16"/>
                  </a:lnTo>
                  <a:lnTo>
                    <a:pt x="0" y="0"/>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60" name="Freeform 677"/>
            <p:cNvSpPr>
              <a:spLocks/>
            </p:cNvSpPr>
            <p:nvPr/>
          </p:nvSpPr>
          <p:spPr bwMode="auto">
            <a:xfrm>
              <a:off x="3028"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1" name="Line 678"/>
            <p:cNvSpPr>
              <a:spLocks noChangeShapeType="1"/>
            </p:cNvSpPr>
            <p:nvPr/>
          </p:nvSpPr>
          <p:spPr bwMode="auto">
            <a:xfrm>
              <a:off x="3035"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2" name="Freeform 679"/>
            <p:cNvSpPr>
              <a:spLocks/>
            </p:cNvSpPr>
            <p:nvPr/>
          </p:nvSpPr>
          <p:spPr bwMode="auto">
            <a:xfrm>
              <a:off x="3035" y="329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3" name="Line 680"/>
            <p:cNvSpPr>
              <a:spLocks noChangeShapeType="1"/>
            </p:cNvSpPr>
            <p:nvPr/>
          </p:nvSpPr>
          <p:spPr bwMode="auto">
            <a:xfrm>
              <a:off x="3042" y="3294"/>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4" name="Line 681"/>
            <p:cNvSpPr>
              <a:spLocks noChangeShapeType="1"/>
            </p:cNvSpPr>
            <p:nvPr/>
          </p:nvSpPr>
          <p:spPr bwMode="auto">
            <a:xfrm>
              <a:off x="3042"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5" name="Line 682"/>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6" name="Line 683"/>
            <p:cNvSpPr>
              <a:spLocks noChangeShapeType="1"/>
            </p:cNvSpPr>
            <p:nvPr/>
          </p:nvSpPr>
          <p:spPr bwMode="auto">
            <a:xfrm>
              <a:off x="3048"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7" name="Freeform 684"/>
            <p:cNvSpPr>
              <a:spLocks/>
            </p:cNvSpPr>
            <p:nvPr/>
          </p:nvSpPr>
          <p:spPr bwMode="auto">
            <a:xfrm>
              <a:off x="3048" y="330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68" name="Line 685"/>
            <p:cNvSpPr>
              <a:spLocks noChangeShapeType="1"/>
            </p:cNvSpPr>
            <p:nvPr/>
          </p:nvSpPr>
          <p:spPr bwMode="auto">
            <a:xfrm>
              <a:off x="3055" y="330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69" name="Freeform 686"/>
            <p:cNvSpPr>
              <a:spLocks/>
            </p:cNvSpPr>
            <p:nvPr/>
          </p:nvSpPr>
          <p:spPr bwMode="auto">
            <a:xfrm>
              <a:off x="3055" y="3301"/>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0" name="Line 687"/>
            <p:cNvSpPr>
              <a:spLocks noChangeShapeType="1"/>
            </p:cNvSpPr>
            <p:nvPr/>
          </p:nvSpPr>
          <p:spPr bwMode="auto">
            <a:xfrm>
              <a:off x="3062" y="3301"/>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1" name="Freeform 688"/>
            <p:cNvSpPr>
              <a:spLocks/>
            </p:cNvSpPr>
            <p:nvPr/>
          </p:nvSpPr>
          <p:spPr bwMode="auto">
            <a:xfrm>
              <a:off x="2980" y="3267"/>
              <a:ext cx="49" cy="17"/>
            </a:xfrm>
            <a:custGeom>
              <a:avLst/>
              <a:gdLst>
                <a:gd name="T0" fmla="*/ 34 w 49"/>
                <a:gd name="T1" fmla="*/ 16 h 17"/>
                <a:gd name="T2" fmla="*/ 48 w 49"/>
                <a:gd name="T3" fmla="*/ 16 h 17"/>
                <a:gd name="T4" fmla="*/ 48 w 49"/>
                <a:gd name="T5" fmla="*/ 8 h 17"/>
                <a:gd name="T6" fmla="*/ 34 w 49"/>
                <a:gd name="T7" fmla="*/ 8 h 17"/>
                <a:gd name="T8" fmla="*/ 14 w 49"/>
                <a:gd name="T9" fmla="*/ 0 h 17"/>
                <a:gd name="T10" fmla="*/ 0 w 49"/>
                <a:gd name="T11" fmla="*/ 0 h 17"/>
                <a:gd name="T12" fmla="*/ 14 w 49"/>
                <a:gd name="T13" fmla="*/ 8 h 17"/>
                <a:gd name="T14" fmla="*/ 34 w 4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7"/>
                <a:gd name="T26" fmla="*/ 49 w 4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7">
                  <a:moveTo>
                    <a:pt x="34" y="16"/>
                  </a:moveTo>
                  <a:lnTo>
                    <a:pt x="48" y="16"/>
                  </a:lnTo>
                  <a:lnTo>
                    <a:pt x="48" y="8"/>
                  </a:lnTo>
                  <a:lnTo>
                    <a:pt x="34" y="8"/>
                  </a:lnTo>
                  <a:lnTo>
                    <a:pt x="14" y="0"/>
                  </a:lnTo>
                  <a:lnTo>
                    <a:pt x="0" y="0"/>
                  </a:lnTo>
                  <a:lnTo>
                    <a:pt x="14" y="8"/>
                  </a:lnTo>
                  <a:lnTo>
                    <a:pt x="34"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72" name="Line 689"/>
            <p:cNvSpPr>
              <a:spLocks noChangeShapeType="1"/>
            </p:cNvSpPr>
            <p:nvPr/>
          </p:nvSpPr>
          <p:spPr bwMode="auto">
            <a:xfrm flipH="1">
              <a:off x="3014" y="32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73" name="Freeform 690"/>
            <p:cNvSpPr>
              <a:spLocks/>
            </p:cNvSpPr>
            <p:nvPr/>
          </p:nvSpPr>
          <p:spPr bwMode="auto">
            <a:xfrm>
              <a:off x="3031" y="3298"/>
              <a:ext cx="17" cy="17"/>
            </a:xfrm>
            <a:custGeom>
              <a:avLst/>
              <a:gdLst>
                <a:gd name="T0" fmla="*/ 0 w 17"/>
                <a:gd name="T1" fmla="*/ 0 h 17"/>
                <a:gd name="T2" fmla="*/ 0 w 17"/>
                <a:gd name="T3" fmla="*/ 8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8"/>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4" name="Line 691"/>
            <p:cNvSpPr>
              <a:spLocks noChangeShapeType="1"/>
            </p:cNvSpPr>
            <p:nvPr/>
          </p:nvSpPr>
          <p:spPr bwMode="auto">
            <a:xfrm>
              <a:off x="3038"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5" name="Freeform 692"/>
            <p:cNvSpPr>
              <a:spLocks/>
            </p:cNvSpPr>
            <p:nvPr/>
          </p:nvSpPr>
          <p:spPr bwMode="auto">
            <a:xfrm>
              <a:off x="3038" y="329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76" name="Line 693"/>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7" name="Line 694"/>
            <p:cNvSpPr>
              <a:spLocks noChangeShapeType="1"/>
            </p:cNvSpPr>
            <p:nvPr/>
          </p:nvSpPr>
          <p:spPr bwMode="auto">
            <a:xfrm>
              <a:off x="3045" y="3298"/>
              <a:ext cx="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8" name="Line 695"/>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79" name="Line 696"/>
            <p:cNvSpPr>
              <a:spLocks noChangeShapeType="1"/>
            </p:cNvSpPr>
            <p:nvPr/>
          </p:nvSpPr>
          <p:spPr bwMode="auto">
            <a:xfrm>
              <a:off x="3052"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0" name="Freeform 697"/>
            <p:cNvSpPr>
              <a:spLocks/>
            </p:cNvSpPr>
            <p:nvPr/>
          </p:nvSpPr>
          <p:spPr bwMode="auto">
            <a:xfrm>
              <a:off x="3052"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1" name="Line 698"/>
            <p:cNvSpPr>
              <a:spLocks noChangeShapeType="1"/>
            </p:cNvSpPr>
            <p:nvPr/>
          </p:nvSpPr>
          <p:spPr bwMode="auto">
            <a:xfrm>
              <a:off x="3059"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2" name="Freeform 699"/>
            <p:cNvSpPr>
              <a:spLocks/>
            </p:cNvSpPr>
            <p:nvPr/>
          </p:nvSpPr>
          <p:spPr bwMode="auto">
            <a:xfrm>
              <a:off x="3059" y="3305"/>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3" name="Line 700"/>
            <p:cNvSpPr>
              <a:spLocks noChangeShapeType="1"/>
            </p:cNvSpPr>
            <p:nvPr/>
          </p:nvSpPr>
          <p:spPr bwMode="auto">
            <a:xfrm>
              <a:off x="3065" y="3305"/>
              <a:ext cx="0" cy="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42084" name="Freeform 701"/>
            <p:cNvSpPr>
              <a:spLocks/>
            </p:cNvSpPr>
            <p:nvPr/>
          </p:nvSpPr>
          <p:spPr bwMode="auto">
            <a:xfrm>
              <a:off x="2983" y="3264"/>
              <a:ext cx="49" cy="21"/>
            </a:xfrm>
            <a:custGeom>
              <a:avLst/>
              <a:gdLst>
                <a:gd name="T0" fmla="*/ 35 w 49"/>
                <a:gd name="T1" fmla="*/ 13 h 21"/>
                <a:gd name="T2" fmla="*/ 48 w 49"/>
                <a:gd name="T3" fmla="*/ 20 h 21"/>
                <a:gd name="T4" fmla="*/ 48 w 49"/>
                <a:gd name="T5" fmla="*/ 13 h 21"/>
                <a:gd name="T6" fmla="*/ 35 w 49"/>
                <a:gd name="T7" fmla="*/ 13 h 21"/>
                <a:gd name="T8" fmla="*/ 35 w 49"/>
                <a:gd name="T9" fmla="*/ 6 h 21"/>
                <a:gd name="T10" fmla="*/ 14 w 49"/>
                <a:gd name="T11" fmla="*/ 6 h 21"/>
                <a:gd name="T12" fmla="*/ 0 w 49"/>
                <a:gd name="T13" fmla="*/ 0 h 21"/>
                <a:gd name="T14" fmla="*/ 0 w 49"/>
                <a:gd name="T15" fmla="*/ 6 h 21"/>
                <a:gd name="T16" fmla="*/ 14 w 49"/>
                <a:gd name="T17" fmla="*/ 13 h 21"/>
                <a:gd name="T18" fmla="*/ 35 w 49"/>
                <a:gd name="T19" fmla="*/ 20 h 21"/>
                <a:gd name="T20" fmla="*/ 35 w 49"/>
                <a:gd name="T21" fmla="*/ 1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1"/>
                <a:gd name="T35" fmla="*/ 49 w 4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1">
                  <a:moveTo>
                    <a:pt x="35" y="13"/>
                  </a:moveTo>
                  <a:lnTo>
                    <a:pt x="48" y="20"/>
                  </a:lnTo>
                  <a:lnTo>
                    <a:pt x="48" y="13"/>
                  </a:lnTo>
                  <a:lnTo>
                    <a:pt x="35" y="13"/>
                  </a:lnTo>
                  <a:lnTo>
                    <a:pt x="35" y="6"/>
                  </a:lnTo>
                  <a:lnTo>
                    <a:pt x="14" y="6"/>
                  </a:lnTo>
                  <a:lnTo>
                    <a:pt x="0" y="0"/>
                  </a:lnTo>
                  <a:lnTo>
                    <a:pt x="0" y="6"/>
                  </a:lnTo>
                  <a:lnTo>
                    <a:pt x="14" y="13"/>
                  </a:lnTo>
                  <a:lnTo>
                    <a:pt x="35" y="20"/>
                  </a:lnTo>
                  <a:lnTo>
                    <a:pt x="35" y="1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5" name="Freeform 702"/>
            <p:cNvSpPr>
              <a:spLocks/>
            </p:cNvSpPr>
            <p:nvPr/>
          </p:nvSpPr>
          <p:spPr bwMode="auto">
            <a:xfrm>
              <a:off x="3018" y="3284"/>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086" name="Freeform 703"/>
            <p:cNvSpPr>
              <a:spLocks/>
            </p:cNvSpPr>
            <p:nvPr/>
          </p:nvSpPr>
          <p:spPr bwMode="auto">
            <a:xfrm>
              <a:off x="3069" y="3308"/>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7" name="Freeform 704"/>
            <p:cNvSpPr>
              <a:spLocks/>
            </p:cNvSpPr>
            <p:nvPr/>
          </p:nvSpPr>
          <p:spPr bwMode="auto">
            <a:xfrm>
              <a:off x="3014" y="32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8" name="Freeform 705"/>
            <p:cNvSpPr>
              <a:spLocks/>
            </p:cNvSpPr>
            <p:nvPr/>
          </p:nvSpPr>
          <p:spPr bwMode="auto">
            <a:xfrm>
              <a:off x="3014" y="328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8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89" name="Freeform 706"/>
            <p:cNvSpPr>
              <a:spLocks/>
            </p:cNvSpPr>
            <p:nvPr/>
          </p:nvSpPr>
          <p:spPr bwMode="auto">
            <a:xfrm>
              <a:off x="2932" y="3274"/>
              <a:ext cx="1" cy="17"/>
            </a:xfrm>
            <a:custGeom>
              <a:avLst/>
              <a:gdLst>
                <a:gd name="T0" fmla="*/ 0 w 1"/>
                <a:gd name="T1" fmla="*/ 8 h 17"/>
                <a:gd name="T2" fmla="*/ 0 w 1"/>
                <a:gd name="T3" fmla="*/ 16 h 17"/>
                <a:gd name="T4" fmla="*/ 0 w 1"/>
                <a:gd name="T5" fmla="*/ 0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0"/>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0" name="Freeform 707"/>
            <p:cNvSpPr>
              <a:spLocks/>
            </p:cNvSpPr>
            <p:nvPr/>
          </p:nvSpPr>
          <p:spPr bwMode="auto">
            <a:xfrm>
              <a:off x="2932" y="3281"/>
              <a:ext cx="206" cy="55"/>
            </a:xfrm>
            <a:custGeom>
              <a:avLst/>
              <a:gdLst>
                <a:gd name="T0" fmla="*/ 205 w 206"/>
                <a:gd name="T1" fmla="*/ 48 h 55"/>
                <a:gd name="T2" fmla="*/ 0 w 206"/>
                <a:gd name="T3" fmla="*/ 0 h 55"/>
                <a:gd name="T4" fmla="*/ 0 w 206"/>
                <a:gd name="T5" fmla="*/ 7 h 55"/>
                <a:gd name="T6" fmla="*/ 205 w 206"/>
                <a:gd name="T7" fmla="*/ 54 h 55"/>
                <a:gd name="T8" fmla="*/ 205 w 206"/>
                <a:gd name="T9" fmla="*/ 48 h 55"/>
                <a:gd name="T10" fmla="*/ 205 w 206"/>
                <a:gd name="T11" fmla="*/ 54 h 55"/>
                <a:gd name="T12" fmla="*/ 205 w 206"/>
                <a:gd name="T13" fmla="*/ 48 h 55"/>
                <a:gd name="T14" fmla="*/ 0 60000 65536"/>
                <a:gd name="T15" fmla="*/ 0 60000 65536"/>
                <a:gd name="T16" fmla="*/ 0 60000 65536"/>
                <a:gd name="T17" fmla="*/ 0 60000 65536"/>
                <a:gd name="T18" fmla="*/ 0 60000 65536"/>
                <a:gd name="T19" fmla="*/ 0 60000 65536"/>
                <a:gd name="T20" fmla="*/ 0 60000 65536"/>
                <a:gd name="T21" fmla="*/ 0 w 206"/>
                <a:gd name="T22" fmla="*/ 0 h 55"/>
                <a:gd name="T23" fmla="*/ 206 w 20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55">
                  <a:moveTo>
                    <a:pt x="205" y="48"/>
                  </a:moveTo>
                  <a:lnTo>
                    <a:pt x="0" y="0"/>
                  </a:lnTo>
                  <a:lnTo>
                    <a:pt x="0" y="7"/>
                  </a:lnTo>
                  <a:lnTo>
                    <a:pt x="205" y="54"/>
                  </a:lnTo>
                  <a:lnTo>
                    <a:pt x="205" y="48"/>
                  </a:lnTo>
                  <a:lnTo>
                    <a:pt x="205" y="54"/>
                  </a:lnTo>
                  <a:lnTo>
                    <a:pt x="205"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1" name="Line 708"/>
            <p:cNvSpPr>
              <a:spLocks noChangeShapeType="1"/>
            </p:cNvSpPr>
            <p:nvPr/>
          </p:nvSpPr>
          <p:spPr bwMode="auto">
            <a:xfrm>
              <a:off x="3137" y="3288"/>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2" name="Freeform 709"/>
            <p:cNvSpPr>
              <a:spLocks/>
            </p:cNvSpPr>
            <p:nvPr/>
          </p:nvSpPr>
          <p:spPr bwMode="auto">
            <a:xfrm>
              <a:off x="2932" y="3240"/>
              <a:ext cx="206" cy="49"/>
            </a:xfrm>
            <a:custGeom>
              <a:avLst/>
              <a:gdLst>
                <a:gd name="T0" fmla="*/ 0 w 206"/>
                <a:gd name="T1" fmla="*/ 6 h 49"/>
                <a:gd name="T2" fmla="*/ 205 w 206"/>
                <a:gd name="T3" fmla="*/ 48 h 49"/>
                <a:gd name="T4" fmla="*/ 0 w 206"/>
                <a:gd name="T5" fmla="*/ 0 h 49"/>
                <a:gd name="T6" fmla="*/ 0 w 206"/>
                <a:gd name="T7" fmla="*/ 6 h 49"/>
                <a:gd name="T8" fmla="*/ 0 60000 65536"/>
                <a:gd name="T9" fmla="*/ 0 60000 65536"/>
                <a:gd name="T10" fmla="*/ 0 60000 65536"/>
                <a:gd name="T11" fmla="*/ 0 60000 65536"/>
                <a:gd name="T12" fmla="*/ 0 w 206"/>
                <a:gd name="T13" fmla="*/ 0 h 49"/>
                <a:gd name="T14" fmla="*/ 206 w 206"/>
                <a:gd name="T15" fmla="*/ 49 h 49"/>
              </a:gdLst>
              <a:ahLst/>
              <a:cxnLst>
                <a:cxn ang="T8">
                  <a:pos x="T0" y="T1"/>
                </a:cxn>
                <a:cxn ang="T9">
                  <a:pos x="T2" y="T3"/>
                </a:cxn>
                <a:cxn ang="T10">
                  <a:pos x="T4" y="T5"/>
                </a:cxn>
                <a:cxn ang="T11">
                  <a:pos x="T6" y="T7"/>
                </a:cxn>
              </a:cxnLst>
              <a:rect l="T12" t="T13" r="T14" b="T15"/>
              <a:pathLst>
                <a:path w="206" h="49">
                  <a:moveTo>
                    <a:pt x="0" y="6"/>
                  </a:moveTo>
                  <a:lnTo>
                    <a:pt x="205" y="48"/>
                  </a:lnTo>
                  <a:lnTo>
                    <a:pt x="0" y="0"/>
                  </a:lnTo>
                  <a:lnTo>
                    <a:pt x="0" y="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3" name="Freeform 710"/>
            <p:cNvSpPr>
              <a:spLocks/>
            </p:cNvSpPr>
            <p:nvPr/>
          </p:nvSpPr>
          <p:spPr bwMode="auto">
            <a:xfrm>
              <a:off x="2932" y="3240"/>
              <a:ext cx="1" cy="17"/>
            </a:xfrm>
            <a:custGeom>
              <a:avLst/>
              <a:gdLst>
                <a:gd name="T0" fmla="*/ 0 w 1"/>
                <a:gd name="T1" fmla="*/ 7 h 17"/>
                <a:gd name="T2" fmla="*/ 0 w 1"/>
                <a:gd name="T3" fmla="*/ 16 h 17"/>
                <a:gd name="T4" fmla="*/ 0 w 1"/>
                <a:gd name="T5" fmla="*/ 7 h 17"/>
                <a:gd name="T6" fmla="*/ 0 w 1"/>
                <a:gd name="T7" fmla="*/ 0 h 17"/>
                <a:gd name="T8" fmla="*/ 0 w 1"/>
                <a:gd name="T9" fmla="*/ 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7"/>
                  </a:moveTo>
                  <a:lnTo>
                    <a:pt x="0" y="16"/>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4" name="Line 711"/>
            <p:cNvSpPr>
              <a:spLocks noChangeShapeType="1"/>
            </p:cNvSpPr>
            <p:nvPr/>
          </p:nvSpPr>
          <p:spPr bwMode="auto">
            <a:xfrm>
              <a:off x="2932" y="32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5" name="Line 712"/>
            <p:cNvSpPr>
              <a:spLocks noChangeShapeType="1"/>
            </p:cNvSpPr>
            <p:nvPr/>
          </p:nvSpPr>
          <p:spPr bwMode="auto">
            <a:xfrm flipH="1" flipV="1">
              <a:off x="2932" y="3307"/>
              <a:ext cx="212" cy="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6" name="Freeform 713"/>
            <p:cNvSpPr>
              <a:spLocks/>
            </p:cNvSpPr>
            <p:nvPr/>
          </p:nvSpPr>
          <p:spPr bwMode="auto">
            <a:xfrm>
              <a:off x="3144" y="3308"/>
              <a:ext cx="261" cy="56"/>
            </a:xfrm>
            <a:custGeom>
              <a:avLst/>
              <a:gdLst>
                <a:gd name="T0" fmla="*/ 253 w 261"/>
                <a:gd name="T1" fmla="*/ 0 h 56"/>
                <a:gd name="T2" fmla="*/ 260 w 261"/>
                <a:gd name="T3" fmla="*/ 0 h 56"/>
                <a:gd name="T4" fmla="*/ 0 w 261"/>
                <a:gd name="T5" fmla="*/ 55 h 56"/>
                <a:gd name="T6" fmla="*/ 260 w 261"/>
                <a:gd name="T7" fmla="*/ 0 h 56"/>
                <a:gd name="T8" fmla="*/ 253 w 261"/>
                <a:gd name="T9" fmla="*/ 0 h 56"/>
                <a:gd name="T10" fmla="*/ 0 60000 65536"/>
                <a:gd name="T11" fmla="*/ 0 60000 65536"/>
                <a:gd name="T12" fmla="*/ 0 60000 65536"/>
                <a:gd name="T13" fmla="*/ 0 60000 65536"/>
                <a:gd name="T14" fmla="*/ 0 60000 65536"/>
                <a:gd name="T15" fmla="*/ 0 w 261"/>
                <a:gd name="T16" fmla="*/ 0 h 56"/>
                <a:gd name="T17" fmla="*/ 261 w 261"/>
                <a:gd name="T18" fmla="*/ 56 h 56"/>
              </a:gdLst>
              <a:ahLst/>
              <a:cxnLst>
                <a:cxn ang="T10">
                  <a:pos x="T0" y="T1"/>
                </a:cxn>
                <a:cxn ang="T11">
                  <a:pos x="T2" y="T3"/>
                </a:cxn>
                <a:cxn ang="T12">
                  <a:pos x="T4" y="T5"/>
                </a:cxn>
                <a:cxn ang="T13">
                  <a:pos x="T6" y="T7"/>
                </a:cxn>
                <a:cxn ang="T14">
                  <a:pos x="T8" y="T9"/>
                </a:cxn>
              </a:cxnLst>
              <a:rect l="T15" t="T16" r="T17" b="T18"/>
              <a:pathLst>
                <a:path w="261" h="56">
                  <a:moveTo>
                    <a:pt x="253" y="0"/>
                  </a:moveTo>
                  <a:lnTo>
                    <a:pt x="260" y="0"/>
                  </a:lnTo>
                  <a:lnTo>
                    <a:pt x="0" y="55"/>
                  </a:lnTo>
                  <a:lnTo>
                    <a:pt x="260" y="0"/>
                  </a:lnTo>
                  <a:lnTo>
                    <a:pt x="25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7" name="Freeform 714"/>
            <p:cNvSpPr>
              <a:spLocks/>
            </p:cNvSpPr>
            <p:nvPr/>
          </p:nvSpPr>
          <p:spPr bwMode="auto">
            <a:xfrm>
              <a:off x="3397" y="3246"/>
              <a:ext cx="17" cy="63"/>
            </a:xfrm>
            <a:custGeom>
              <a:avLst/>
              <a:gdLst>
                <a:gd name="T0" fmla="*/ 16 w 17"/>
                <a:gd name="T1" fmla="*/ 0 h 63"/>
                <a:gd name="T2" fmla="*/ 0 w 17"/>
                <a:gd name="T3" fmla="*/ 0 h 63"/>
                <a:gd name="T4" fmla="*/ 0 w 17"/>
                <a:gd name="T5" fmla="*/ 62 h 63"/>
                <a:gd name="T6" fmla="*/ 16 w 17"/>
                <a:gd name="T7" fmla="*/ 62 h 63"/>
                <a:gd name="T8" fmla="*/ 16 w 17"/>
                <a:gd name="T9" fmla="*/ 0 h 63"/>
                <a:gd name="T10" fmla="*/ 0 w 17"/>
                <a:gd name="T11" fmla="*/ 0 h 63"/>
                <a:gd name="T12" fmla="*/ 16 w 17"/>
                <a:gd name="T13" fmla="*/ 0 h 63"/>
                <a:gd name="T14" fmla="*/ 0 60000 65536"/>
                <a:gd name="T15" fmla="*/ 0 60000 65536"/>
                <a:gd name="T16" fmla="*/ 0 60000 65536"/>
                <a:gd name="T17" fmla="*/ 0 60000 65536"/>
                <a:gd name="T18" fmla="*/ 0 60000 65536"/>
                <a:gd name="T19" fmla="*/ 0 60000 65536"/>
                <a:gd name="T20" fmla="*/ 0 60000 65536"/>
                <a:gd name="T21" fmla="*/ 0 w 17"/>
                <a:gd name="T22" fmla="*/ 0 h 63"/>
                <a:gd name="T23" fmla="*/ 17 w 17"/>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3">
                  <a:moveTo>
                    <a:pt x="16" y="0"/>
                  </a:moveTo>
                  <a:lnTo>
                    <a:pt x="0" y="0"/>
                  </a:lnTo>
                  <a:lnTo>
                    <a:pt x="0" y="62"/>
                  </a:lnTo>
                  <a:lnTo>
                    <a:pt x="16" y="62"/>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98" name="Line 715"/>
            <p:cNvSpPr>
              <a:spLocks noChangeShapeType="1"/>
            </p:cNvSpPr>
            <p:nvPr/>
          </p:nvSpPr>
          <p:spPr bwMode="auto">
            <a:xfrm>
              <a:off x="3192" y="3212"/>
              <a:ext cx="212"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099" name="Line 716"/>
            <p:cNvSpPr>
              <a:spLocks noChangeShapeType="1"/>
            </p:cNvSpPr>
            <p:nvPr/>
          </p:nvSpPr>
          <p:spPr bwMode="auto">
            <a:xfrm flipV="1">
              <a:off x="2932" y="3212"/>
              <a:ext cx="260" cy="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0" name="Freeform 717"/>
            <p:cNvSpPr>
              <a:spLocks/>
            </p:cNvSpPr>
            <p:nvPr/>
          </p:nvSpPr>
          <p:spPr bwMode="auto">
            <a:xfrm>
              <a:off x="2932" y="3240"/>
              <a:ext cx="1" cy="17"/>
            </a:xfrm>
            <a:custGeom>
              <a:avLst/>
              <a:gdLst>
                <a:gd name="T0" fmla="*/ 0 w 1"/>
                <a:gd name="T1" fmla="*/ 16 h 17"/>
                <a:gd name="T2" fmla="*/ 0 w 1"/>
                <a:gd name="T3" fmla="*/ 7 h 17"/>
                <a:gd name="T4" fmla="*/ 0 w 1"/>
                <a:gd name="T5" fmla="*/ 0 h 17"/>
                <a:gd name="T6" fmla="*/ 0 w 1"/>
                <a:gd name="T7" fmla="*/ 7 h 17"/>
                <a:gd name="T8" fmla="*/ 0 w 1"/>
                <a:gd name="T9" fmla="*/ 16 h 17"/>
                <a:gd name="T10" fmla="*/ 0 w 1"/>
                <a:gd name="T11" fmla="*/ 7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7"/>
                  </a:lnTo>
                  <a:lnTo>
                    <a:pt x="0" y="0"/>
                  </a:lnTo>
                  <a:lnTo>
                    <a:pt x="0" y="7"/>
                  </a:lnTo>
                  <a:lnTo>
                    <a:pt x="0" y="16"/>
                  </a:lnTo>
                  <a:lnTo>
                    <a:pt x="0" y="7"/>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1" name="Freeform 718"/>
            <p:cNvSpPr>
              <a:spLocks/>
            </p:cNvSpPr>
            <p:nvPr/>
          </p:nvSpPr>
          <p:spPr bwMode="auto">
            <a:xfrm>
              <a:off x="2925" y="3246"/>
              <a:ext cx="17" cy="29"/>
            </a:xfrm>
            <a:custGeom>
              <a:avLst/>
              <a:gdLst>
                <a:gd name="T0" fmla="*/ 0 w 17"/>
                <a:gd name="T1" fmla="*/ 28 h 29"/>
                <a:gd name="T2" fmla="*/ 16 w 17"/>
                <a:gd name="T3" fmla="*/ 7 h 29"/>
                <a:gd name="T4" fmla="*/ 16 w 17"/>
                <a:gd name="T5" fmla="*/ 0 h 29"/>
                <a:gd name="T6" fmla="*/ 0 w 17"/>
                <a:gd name="T7" fmla="*/ 28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8"/>
                  </a:moveTo>
                  <a:lnTo>
                    <a:pt x="16" y="7"/>
                  </a:lnTo>
                  <a:lnTo>
                    <a:pt x="16" y="0"/>
                  </a:lnTo>
                  <a:lnTo>
                    <a:pt x="0"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2" name="Line 719"/>
            <p:cNvSpPr>
              <a:spLocks noChangeShapeType="1"/>
            </p:cNvSpPr>
            <p:nvPr/>
          </p:nvSpPr>
          <p:spPr bwMode="auto">
            <a:xfrm flipH="1">
              <a:off x="2925" y="32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3" name="Line 720"/>
            <p:cNvSpPr>
              <a:spLocks noChangeShapeType="1"/>
            </p:cNvSpPr>
            <p:nvPr/>
          </p:nvSpPr>
          <p:spPr bwMode="auto">
            <a:xfrm flipV="1">
              <a:off x="2932" y="3274"/>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4" name="Freeform 721"/>
            <p:cNvSpPr>
              <a:spLocks/>
            </p:cNvSpPr>
            <p:nvPr/>
          </p:nvSpPr>
          <p:spPr bwMode="auto">
            <a:xfrm>
              <a:off x="3048" y="3219"/>
              <a:ext cx="220" cy="42"/>
            </a:xfrm>
            <a:custGeom>
              <a:avLst/>
              <a:gdLst>
                <a:gd name="T0" fmla="*/ 0 w 220"/>
                <a:gd name="T1" fmla="*/ 21 h 42"/>
                <a:gd name="T2" fmla="*/ 110 w 220"/>
                <a:gd name="T3" fmla="*/ 41 h 42"/>
                <a:gd name="T4" fmla="*/ 219 w 220"/>
                <a:gd name="T5" fmla="*/ 27 h 42"/>
                <a:gd name="T6" fmla="*/ 219 w 220"/>
                <a:gd name="T7" fmla="*/ 14 h 42"/>
                <a:gd name="T8" fmla="*/ 178 w 220"/>
                <a:gd name="T9" fmla="*/ 7 h 42"/>
                <a:gd name="T10" fmla="*/ 117 w 220"/>
                <a:gd name="T11" fmla="*/ 14 h 42"/>
                <a:gd name="T12" fmla="*/ 41 w 220"/>
                <a:gd name="T13" fmla="*/ 0 h 42"/>
                <a:gd name="T14" fmla="*/ 0 w 220"/>
                <a:gd name="T15" fmla="*/ 7 h 42"/>
                <a:gd name="T16" fmla="*/ 0 w 220"/>
                <a:gd name="T17" fmla="*/ 2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42"/>
                <a:gd name="T29" fmla="*/ 220 w 220"/>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42">
                  <a:moveTo>
                    <a:pt x="0" y="21"/>
                  </a:moveTo>
                  <a:lnTo>
                    <a:pt x="110" y="41"/>
                  </a:lnTo>
                  <a:lnTo>
                    <a:pt x="219" y="27"/>
                  </a:lnTo>
                  <a:lnTo>
                    <a:pt x="219" y="14"/>
                  </a:lnTo>
                  <a:lnTo>
                    <a:pt x="178" y="7"/>
                  </a:lnTo>
                  <a:lnTo>
                    <a:pt x="117" y="14"/>
                  </a:lnTo>
                  <a:lnTo>
                    <a:pt x="41" y="0"/>
                  </a:lnTo>
                  <a:lnTo>
                    <a:pt x="0" y="7"/>
                  </a:lnTo>
                  <a:lnTo>
                    <a:pt x="0" y="21"/>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5" name="Line 722"/>
            <p:cNvSpPr>
              <a:spLocks noChangeShapeType="1"/>
            </p:cNvSpPr>
            <p:nvPr/>
          </p:nvSpPr>
          <p:spPr bwMode="auto">
            <a:xfrm flipH="1" flipV="1">
              <a:off x="3048" y="3240"/>
              <a:ext cx="110"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6" name="Freeform 723"/>
            <p:cNvSpPr>
              <a:spLocks/>
            </p:cNvSpPr>
            <p:nvPr/>
          </p:nvSpPr>
          <p:spPr bwMode="auto">
            <a:xfrm>
              <a:off x="3158" y="3246"/>
              <a:ext cx="117" cy="17"/>
            </a:xfrm>
            <a:custGeom>
              <a:avLst/>
              <a:gdLst>
                <a:gd name="T0" fmla="*/ 109 w 117"/>
                <a:gd name="T1" fmla="*/ 0 h 17"/>
                <a:gd name="T2" fmla="*/ 0 w 117"/>
                <a:gd name="T3" fmla="*/ 16 h 17"/>
                <a:gd name="T4" fmla="*/ 109 w 117"/>
                <a:gd name="T5" fmla="*/ 0 h 17"/>
                <a:gd name="T6" fmla="*/ 116 w 117"/>
                <a:gd name="T7" fmla="*/ 0 h 17"/>
                <a:gd name="T8" fmla="*/ 109 w 117"/>
                <a:gd name="T9" fmla="*/ 0 h 17"/>
                <a:gd name="T10" fmla="*/ 116 w 117"/>
                <a:gd name="T11" fmla="*/ 0 h 17"/>
                <a:gd name="T12" fmla="*/ 109 w 117"/>
                <a:gd name="T13" fmla="*/ 0 h 17"/>
                <a:gd name="T14" fmla="*/ 0 60000 65536"/>
                <a:gd name="T15" fmla="*/ 0 60000 65536"/>
                <a:gd name="T16" fmla="*/ 0 60000 65536"/>
                <a:gd name="T17" fmla="*/ 0 60000 65536"/>
                <a:gd name="T18" fmla="*/ 0 60000 65536"/>
                <a:gd name="T19" fmla="*/ 0 60000 65536"/>
                <a:gd name="T20" fmla="*/ 0 60000 65536"/>
                <a:gd name="T21" fmla="*/ 0 w 117"/>
                <a:gd name="T22" fmla="*/ 0 h 17"/>
                <a:gd name="T23" fmla="*/ 117 w 1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7">
                  <a:moveTo>
                    <a:pt x="109" y="0"/>
                  </a:moveTo>
                  <a:lnTo>
                    <a:pt x="0" y="16"/>
                  </a:lnTo>
                  <a:lnTo>
                    <a:pt x="109" y="0"/>
                  </a:lnTo>
                  <a:lnTo>
                    <a:pt x="116" y="0"/>
                  </a:lnTo>
                  <a:lnTo>
                    <a:pt x="109" y="0"/>
                  </a:lnTo>
                  <a:lnTo>
                    <a:pt x="116" y="0"/>
                  </a:lnTo>
                  <a:lnTo>
                    <a:pt x="10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7" name="Freeform 724"/>
            <p:cNvSpPr>
              <a:spLocks/>
            </p:cNvSpPr>
            <p:nvPr/>
          </p:nvSpPr>
          <p:spPr bwMode="auto">
            <a:xfrm>
              <a:off x="3267" y="32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08" name="Line 725"/>
            <p:cNvSpPr>
              <a:spLocks noChangeShapeType="1"/>
            </p:cNvSpPr>
            <p:nvPr/>
          </p:nvSpPr>
          <p:spPr bwMode="auto">
            <a:xfrm>
              <a:off x="3226" y="3226"/>
              <a:ext cx="41"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09" name="Freeform 726"/>
            <p:cNvSpPr>
              <a:spLocks/>
            </p:cNvSpPr>
            <p:nvPr/>
          </p:nvSpPr>
          <p:spPr bwMode="auto">
            <a:xfrm>
              <a:off x="3165" y="3226"/>
              <a:ext cx="62" cy="17"/>
            </a:xfrm>
            <a:custGeom>
              <a:avLst/>
              <a:gdLst>
                <a:gd name="T0" fmla="*/ 0 w 62"/>
                <a:gd name="T1" fmla="*/ 16 h 17"/>
                <a:gd name="T2" fmla="*/ 61 w 62"/>
                <a:gd name="T3" fmla="*/ 0 h 17"/>
                <a:gd name="T4" fmla="*/ 0 w 62"/>
                <a:gd name="T5" fmla="*/ 0 h 17"/>
                <a:gd name="T6" fmla="*/ 0 w 62"/>
                <a:gd name="T7" fmla="*/ 16 h 17"/>
                <a:gd name="T8" fmla="*/ 0 60000 65536"/>
                <a:gd name="T9" fmla="*/ 0 60000 65536"/>
                <a:gd name="T10" fmla="*/ 0 60000 65536"/>
                <a:gd name="T11" fmla="*/ 0 60000 65536"/>
                <a:gd name="T12" fmla="*/ 0 w 62"/>
                <a:gd name="T13" fmla="*/ 0 h 17"/>
                <a:gd name="T14" fmla="*/ 62 w 62"/>
                <a:gd name="T15" fmla="*/ 17 h 17"/>
              </a:gdLst>
              <a:ahLst/>
              <a:cxnLst>
                <a:cxn ang="T8">
                  <a:pos x="T0" y="T1"/>
                </a:cxn>
                <a:cxn ang="T9">
                  <a:pos x="T2" y="T3"/>
                </a:cxn>
                <a:cxn ang="T10">
                  <a:pos x="T4" y="T5"/>
                </a:cxn>
                <a:cxn ang="T11">
                  <a:pos x="T6" y="T7"/>
                </a:cxn>
              </a:cxnLst>
              <a:rect l="T12" t="T13" r="T14" b="T15"/>
              <a:pathLst>
                <a:path w="62" h="17">
                  <a:moveTo>
                    <a:pt x="0" y="16"/>
                  </a:moveTo>
                  <a:lnTo>
                    <a:pt x="61"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0" name="Freeform 727"/>
            <p:cNvSpPr>
              <a:spLocks/>
            </p:cNvSpPr>
            <p:nvPr/>
          </p:nvSpPr>
          <p:spPr bwMode="auto">
            <a:xfrm>
              <a:off x="3089" y="3219"/>
              <a:ext cx="77" cy="17"/>
            </a:xfrm>
            <a:custGeom>
              <a:avLst/>
              <a:gdLst>
                <a:gd name="T0" fmla="*/ 0 w 77"/>
                <a:gd name="T1" fmla="*/ 0 h 17"/>
                <a:gd name="T2" fmla="*/ 76 w 77"/>
                <a:gd name="T3" fmla="*/ 16 h 17"/>
                <a:gd name="T4" fmla="*/ 76 w 77"/>
                <a:gd name="T5" fmla="*/ 8 h 17"/>
                <a:gd name="T6" fmla="*/ 0 w 77"/>
                <a:gd name="T7" fmla="*/ 0 h 17"/>
                <a:gd name="T8" fmla="*/ 0 60000 65536"/>
                <a:gd name="T9" fmla="*/ 0 60000 65536"/>
                <a:gd name="T10" fmla="*/ 0 60000 65536"/>
                <a:gd name="T11" fmla="*/ 0 60000 65536"/>
                <a:gd name="T12" fmla="*/ 0 w 77"/>
                <a:gd name="T13" fmla="*/ 0 h 17"/>
                <a:gd name="T14" fmla="*/ 77 w 77"/>
                <a:gd name="T15" fmla="*/ 17 h 17"/>
              </a:gdLst>
              <a:ahLst/>
              <a:cxnLst>
                <a:cxn ang="T8">
                  <a:pos x="T0" y="T1"/>
                </a:cxn>
                <a:cxn ang="T9">
                  <a:pos x="T2" y="T3"/>
                </a:cxn>
                <a:cxn ang="T10">
                  <a:pos x="T4" y="T5"/>
                </a:cxn>
                <a:cxn ang="T11">
                  <a:pos x="T6" y="T7"/>
                </a:cxn>
              </a:cxnLst>
              <a:rect l="T12" t="T13" r="T14" b="T15"/>
              <a:pathLst>
                <a:path w="77" h="17">
                  <a:moveTo>
                    <a:pt x="0" y="0"/>
                  </a:moveTo>
                  <a:lnTo>
                    <a:pt x="76" y="16"/>
                  </a:lnTo>
                  <a:lnTo>
                    <a:pt x="76"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1" name="Freeform 728"/>
            <p:cNvSpPr>
              <a:spLocks/>
            </p:cNvSpPr>
            <p:nvPr/>
          </p:nvSpPr>
          <p:spPr bwMode="auto">
            <a:xfrm>
              <a:off x="3048" y="3219"/>
              <a:ext cx="42" cy="17"/>
            </a:xfrm>
            <a:custGeom>
              <a:avLst/>
              <a:gdLst>
                <a:gd name="T0" fmla="*/ 0 w 42"/>
                <a:gd name="T1" fmla="*/ 16 h 17"/>
                <a:gd name="T2" fmla="*/ 41 w 42"/>
                <a:gd name="T3" fmla="*/ 0 h 17"/>
                <a:gd name="T4" fmla="*/ 0 w 42"/>
                <a:gd name="T5" fmla="*/ 0 h 17"/>
                <a:gd name="T6" fmla="*/ 0 w 42"/>
                <a:gd name="T7" fmla="*/ 16 h 17"/>
                <a:gd name="T8" fmla="*/ 0 w 42"/>
                <a:gd name="T9" fmla="*/ 0 h 17"/>
                <a:gd name="T10" fmla="*/ 0 w 42"/>
                <a:gd name="T11" fmla="*/ 16 h 17"/>
                <a:gd name="T12" fmla="*/ 0 60000 65536"/>
                <a:gd name="T13" fmla="*/ 0 60000 65536"/>
                <a:gd name="T14" fmla="*/ 0 60000 65536"/>
                <a:gd name="T15" fmla="*/ 0 60000 65536"/>
                <a:gd name="T16" fmla="*/ 0 60000 65536"/>
                <a:gd name="T17" fmla="*/ 0 60000 65536"/>
                <a:gd name="T18" fmla="*/ 0 w 42"/>
                <a:gd name="T19" fmla="*/ 0 h 17"/>
                <a:gd name="T20" fmla="*/ 42 w 4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2" h="17">
                  <a:moveTo>
                    <a:pt x="0" y="16"/>
                  </a:moveTo>
                  <a:lnTo>
                    <a:pt x="41" y="0"/>
                  </a:lnTo>
                  <a:lnTo>
                    <a:pt x="0" y="0"/>
                  </a:lnTo>
                  <a:lnTo>
                    <a:pt x="0"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2" name="Line 729"/>
            <p:cNvSpPr>
              <a:spLocks noChangeShapeType="1"/>
            </p:cNvSpPr>
            <p:nvPr/>
          </p:nvSpPr>
          <p:spPr bwMode="auto">
            <a:xfrm flipV="1">
              <a:off x="3048" y="3226"/>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3" name="Freeform 730"/>
            <p:cNvSpPr>
              <a:spLocks/>
            </p:cNvSpPr>
            <p:nvPr/>
          </p:nvSpPr>
          <p:spPr bwMode="auto">
            <a:xfrm>
              <a:off x="3048" y="3226"/>
              <a:ext cx="111" cy="35"/>
            </a:xfrm>
            <a:custGeom>
              <a:avLst/>
              <a:gdLst>
                <a:gd name="T0" fmla="*/ 0 w 111"/>
                <a:gd name="T1" fmla="*/ 0 h 35"/>
                <a:gd name="T2" fmla="*/ 110 w 111"/>
                <a:gd name="T3" fmla="*/ 14 h 35"/>
                <a:gd name="T4" fmla="*/ 110 w 111"/>
                <a:gd name="T5" fmla="*/ 34 h 35"/>
                <a:gd name="T6" fmla="*/ 0 w 111"/>
                <a:gd name="T7" fmla="*/ 14 h 35"/>
                <a:gd name="T8" fmla="*/ 0 w 111"/>
                <a:gd name="T9" fmla="*/ 0 h 35"/>
                <a:gd name="T10" fmla="*/ 0 60000 65536"/>
                <a:gd name="T11" fmla="*/ 0 60000 65536"/>
                <a:gd name="T12" fmla="*/ 0 60000 65536"/>
                <a:gd name="T13" fmla="*/ 0 60000 65536"/>
                <a:gd name="T14" fmla="*/ 0 60000 65536"/>
                <a:gd name="T15" fmla="*/ 0 w 111"/>
                <a:gd name="T16" fmla="*/ 0 h 35"/>
                <a:gd name="T17" fmla="*/ 111 w 111"/>
                <a:gd name="T18" fmla="*/ 35 h 35"/>
              </a:gdLst>
              <a:ahLst/>
              <a:cxnLst>
                <a:cxn ang="T10">
                  <a:pos x="T0" y="T1"/>
                </a:cxn>
                <a:cxn ang="T11">
                  <a:pos x="T2" y="T3"/>
                </a:cxn>
                <a:cxn ang="T12">
                  <a:pos x="T4" y="T5"/>
                </a:cxn>
                <a:cxn ang="T13">
                  <a:pos x="T6" y="T7"/>
                </a:cxn>
                <a:cxn ang="T14">
                  <a:pos x="T8" y="T9"/>
                </a:cxn>
              </a:cxnLst>
              <a:rect l="T15" t="T16" r="T17" b="T18"/>
              <a:pathLst>
                <a:path w="111" h="35">
                  <a:moveTo>
                    <a:pt x="0" y="0"/>
                  </a:moveTo>
                  <a:lnTo>
                    <a:pt x="110" y="14"/>
                  </a:lnTo>
                  <a:lnTo>
                    <a:pt x="110" y="34"/>
                  </a:lnTo>
                  <a:lnTo>
                    <a:pt x="0" y="1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4" name="Freeform 731"/>
            <p:cNvSpPr>
              <a:spLocks/>
            </p:cNvSpPr>
            <p:nvPr/>
          </p:nvSpPr>
          <p:spPr bwMode="auto">
            <a:xfrm>
              <a:off x="3117" y="3226"/>
              <a:ext cx="90" cy="17"/>
            </a:xfrm>
            <a:custGeom>
              <a:avLst/>
              <a:gdLst>
                <a:gd name="T0" fmla="*/ 7 w 90"/>
                <a:gd name="T1" fmla="*/ 0 h 17"/>
                <a:gd name="T2" fmla="*/ 0 w 90"/>
                <a:gd name="T3" fmla="*/ 0 h 17"/>
                <a:gd name="T4" fmla="*/ 0 w 90"/>
                <a:gd name="T5" fmla="*/ 16 h 17"/>
                <a:gd name="T6" fmla="*/ 7 w 90"/>
                <a:gd name="T7" fmla="*/ 16 h 17"/>
                <a:gd name="T8" fmla="*/ 14 w 90"/>
                <a:gd name="T9" fmla="*/ 16 h 17"/>
                <a:gd name="T10" fmla="*/ 20 w 90"/>
                <a:gd name="T11" fmla="*/ 16 h 17"/>
                <a:gd name="T12" fmla="*/ 27 w 90"/>
                <a:gd name="T13" fmla="*/ 16 h 17"/>
                <a:gd name="T14" fmla="*/ 34 w 90"/>
                <a:gd name="T15" fmla="*/ 16 h 17"/>
                <a:gd name="T16" fmla="*/ 41 w 90"/>
                <a:gd name="T17" fmla="*/ 16 h 17"/>
                <a:gd name="T18" fmla="*/ 48 w 90"/>
                <a:gd name="T19" fmla="*/ 16 h 17"/>
                <a:gd name="T20" fmla="*/ 55 w 90"/>
                <a:gd name="T21" fmla="*/ 16 h 17"/>
                <a:gd name="T22" fmla="*/ 61 w 90"/>
                <a:gd name="T23" fmla="*/ 16 h 17"/>
                <a:gd name="T24" fmla="*/ 68 w 90"/>
                <a:gd name="T25" fmla="*/ 16 h 17"/>
                <a:gd name="T26" fmla="*/ 75 w 90"/>
                <a:gd name="T27" fmla="*/ 16 h 17"/>
                <a:gd name="T28" fmla="*/ 82 w 90"/>
                <a:gd name="T29" fmla="*/ 16 h 17"/>
                <a:gd name="T30" fmla="*/ 89 w 90"/>
                <a:gd name="T31" fmla="*/ 16 h 17"/>
                <a:gd name="T32" fmla="*/ 89 w 90"/>
                <a:gd name="T33" fmla="*/ 0 h 17"/>
                <a:gd name="T34" fmla="*/ 48 w 90"/>
                <a:gd name="T35" fmla="*/ 16 h 17"/>
                <a:gd name="T36" fmla="*/ 7 w 90"/>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7"/>
                <a:gd name="T59" fmla="*/ 90 w 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7">
                  <a:moveTo>
                    <a:pt x="7" y="0"/>
                  </a:moveTo>
                  <a:lnTo>
                    <a:pt x="0" y="0"/>
                  </a:lnTo>
                  <a:lnTo>
                    <a:pt x="0" y="16"/>
                  </a:lnTo>
                  <a:lnTo>
                    <a:pt x="7" y="16"/>
                  </a:lnTo>
                  <a:lnTo>
                    <a:pt x="14" y="16"/>
                  </a:lnTo>
                  <a:lnTo>
                    <a:pt x="20" y="16"/>
                  </a:lnTo>
                  <a:lnTo>
                    <a:pt x="27" y="16"/>
                  </a:lnTo>
                  <a:lnTo>
                    <a:pt x="34" y="16"/>
                  </a:lnTo>
                  <a:lnTo>
                    <a:pt x="41" y="16"/>
                  </a:lnTo>
                  <a:lnTo>
                    <a:pt x="48" y="16"/>
                  </a:lnTo>
                  <a:lnTo>
                    <a:pt x="55" y="16"/>
                  </a:lnTo>
                  <a:lnTo>
                    <a:pt x="61" y="16"/>
                  </a:lnTo>
                  <a:lnTo>
                    <a:pt x="68" y="16"/>
                  </a:lnTo>
                  <a:lnTo>
                    <a:pt x="75" y="16"/>
                  </a:lnTo>
                  <a:lnTo>
                    <a:pt x="82" y="16"/>
                  </a:lnTo>
                  <a:lnTo>
                    <a:pt x="89" y="16"/>
                  </a:lnTo>
                  <a:lnTo>
                    <a:pt x="89" y="0"/>
                  </a:lnTo>
                  <a:lnTo>
                    <a:pt x="48" y="16"/>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5" name="Freeform 732"/>
            <p:cNvSpPr>
              <a:spLocks/>
            </p:cNvSpPr>
            <p:nvPr/>
          </p:nvSpPr>
          <p:spPr bwMode="auto">
            <a:xfrm>
              <a:off x="3000" y="3035"/>
              <a:ext cx="350" cy="199"/>
            </a:xfrm>
            <a:custGeom>
              <a:avLst/>
              <a:gdLst>
                <a:gd name="T0" fmla="*/ 7 w 350"/>
                <a:gd name="T1" fmla="*/ 170 h 199"/>
                <a:gd name="T2" fmla="*/ 0 w 350"/>
                <a:gd name="T3" fmla="*/ 170 h 199"/>
                <a:gd name="T4" fmla="*/ 0 w 350"/>
                <a:gd name="T5" fmla="*/ 164 h 199"/>
                <a:gd name="T6" fmla="*/ 0 w 350"/>
                <a:gd name="T7" fmla="*/ 6 h 199"/>
                <a:gd name="T8" fmla="*/ 7 w 350"/>
                <a:gd name="T9" fmla="*/ 6 h 199"/>
                <a:gd name="T10" fmla="*/ 55 w 350"/>
                <a:gd name="T11" fmla="*/ 0 h 199"/>
                <a:gd name="T12" fmla="*/ 219 w 350"/>
                <a:gd name="T13" fmla="*/ 0 h 199"/>
                <a:gd name="T14" fmla="*/ 226 w 350"/>
                <a:gd name="T15" fmla="*/ 0 h 199"/>
                <a:gd name="T16" fmla="*/ 226 w 350"/>
                <a:gd name="T17" fmla="*/ 6 h 199"/>
                <a:gd name="T18" fmla="*/ 267 w 350"/>
                <a:gd name="T19" fmla="*/ 27 h 199"/>
                <a:gd name="T20" fmla="*/ 343 w 350"/>
                <a:gd name="T21" fmla="*/ 27 h 199"/>
                <a:gd name="T22" fmla="*/ 349 w 350"/>
                <a:gd name="T23" fmla="*/ 34 h 199"/>
                <a:gd name="T24" fmla="*/ 349 w 350"/>
                <a:gd name="T25" fmla="*/ 157 h 199"/>
                <a:gd name="T26" fmla="*/ 349 w 350"/>
                <a:gd name="T27" fmla="*/ 164 h 199"/>
                <a:gd name="T28" fmla="*/ 343 w 350"/>
                <a:gd name="T29" fmla="*/ 164 h 199"/>
                <a:gd name="T30" fmla="*/ 322 w 350"/>
                <a:gd name="T31" fmla="*/ 177 h 199"/>
                <a:gd name="T32" fmla="*/ 165 w 350"/>
                <a:gd name="T33" fmla="*/ 198 h 199"/>
                <a:gd name="T34" fmla="*/ 7 w 350"/>
                <a:gd name="T35" fmla="*/ 170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0"/>
                <a:gd name="T55" fmla="*/ 0 h 199"/>
                <a:gd name="T56" fmla="*/ 350 w 350"/>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0" h="199">
                  <a:moveTo>
                    <a:pt x="7" y="170"/>
                  </a:moveTo>
                  <a:lnTo>
                    <a:pt x="0" y="170"/>
                  </a:lnTo>
                  <a:lnTo>
                    <a:pt x="0" y="164"/>
                  </a:lnTo>
                  <a:lnTo>
                    <a:pt x="0" y="6"/>
                  </a:lnTo>
                  <a:lnTo>
                    <a:pt x="7" y="6"/>
                  </a:lnTo>
                  <a:lnTo>
                    <a:pt x="55" y="0"/>
                  </a:lnTo>
                  <a:lnTo>
                    <a:pt x="219" y="0"/>
                  </a:lnTo>
                  <a:lnTo>
                    <a:pt x="226" y="0"/>
                  </a:lnTo>
                  <a:lnTo>
                    <a:pt x="226" y="6"/>
                  </a:lnTo>
                  <a:lnTo>
                    <a:pt x="267" y="27"/>
                  </a:lnTo>
                  <a:lnTo>
                    <a:pt x="343" y="27"/>
                  </a:lnTo>
                  <a:lnTo>
                    <a:pt x="349" y="34"/>
                  </a:lnTo>
                  <a:lnTo>
                    <a:pt x="349" y="157"/>
                  </a:lnTo>
                  <a:lnTo>
                    <a:pt x="349" y="164"/>
                  </a:lnTo>
                  <a:lnTo>
                    <a:pt x="343" y="164"/>
                  </a:lnTo>
                  <a:lnTo>
                    <a:pt x="322" y="177"/>
                  </a:lnTo>
                  <a:lnTo>
                    <a:pt x="165" y="198"/>
                  </a:lnTo>
                  <a:lnTo>
                    <a:pt x="7" y="17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6" name="Freeform 733"/>
            <p:cNvSpPr>
              <a:spLocks/>
            </p:cNvSpPr>
            <p:nvPr/>
          </p:nvSpPr>
          <p:spPr bwMode="auto">
            <a:xfrm>
              <a:off x="3000" y="3199"/>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17" name="Line 734"/>
            <p:cNvSpPr>
              <a:spLocks noChangeShapeType="1"/>
            </p:cNvSpPr>
            <p:nvPr/>
          </p:nvSpPr>
          <p:spPr bwMode="auto">
            <a:xfrm>
              <a:off x="3000" y="3041"/>
              <a:ext cx="0" cy="1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8" name="Line 735"/>
            <p:cNvSpPr>
              <a:spLocks noChangeShapeType="1"/>
            </p:cNvSpPr>
            <p:nvPr/>
          </p:nvSpPr>
          <p:spPr bwMode="auto">
            <a:xfrm flipH="1">
              <a:off x="3000" y="304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19" name="Freeform 736"/>
            <p:cNvSpPr>
              <a:spLocks/>
            </p:cNvSpPr>
            <p:nvPr/>
          </p:nvSpPr>
          <p:spPr bwMode="auto">
            <a:xfrm>
              <a:off x="3007" y="3035"/>
              <a:ext cx="56" cy="17"/>
            </a:xfrm>
            <a:custGeom>
              <a:avLst/>
              <a:gdLst>
                <a:gd name="T0" fmla="*/ 48 w 56"/>
                <a:gd name="T1" fmla="*/ 0 h 17"/>
                <a:gd name="T2" fmla="*/ 0 w 56"/>
                <a:gd name="T3" fmla="*/ 16 h 17"/>
                <a:gd name="T4" fmla="*/ 55 w 56"/>
                <a:gd name="T5" fmla="*/ 0 h 17"/>
                <a:gd name="T6" fmla="*/ 48 w 56"/>
                <a:gd name="T7" fmla="*/ 0 h 17"/>
                <a:gd name="T8" fmla="*/ 55 w 56"/>
                <a:gd name="T9" fmla="*/ 0 h 17"/>
                <a:gd name="T10" fmla="*/ 48 w 56"/>
                <a:gd name="T11" fmla="*/ 0 h 17"/>
                <a:gd name="T12" fmla="*/ 0 60000 65536"/>
                <a:gd name="T13" fmla="*/ 0 60000 65536"/>
                <a:gd name="T14" fmla="*/ 0 60000 65536"/>
                <a:gd name="T15" fmla="*/ 0 60000 65536"/>
                <a:gd name="T16" fmla="*/ 0 60000 65536"/>
                <a:gd name="T17" fmla="*/ 0 60000 65536"/>
                <a:gd name="T18" fmla="*/ 0 w 56"/>
                <a:gd name="T19" fmla="*/ 0 h 17"/>
                <a:gd name="T20" fmla="*/ 56 w 5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6" h="17">
                  <a:moveTo>
                    <a:pt x="48" y="0"/>
                  </a:moveTo>
                  <a:lnTo>
                    <a:pt x="0" y="16"/>
                  </a:lnTo>
                  <a:lnTo>
                    <a:pt x="55" y="0"/>
                  </a:lnTo>
                  <a:lnTo>
                    <a:pt x="48" y="0"/>
                  </a:lnTo>
                  <a:lnTo>
                    <a:pt x="55"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0" name="Line 737"/>
            <p:cNvSpPr>
              <a:spLocks noChangeShapeType="1"/>
            </p:cNvSpPr>
            <p:nvPr/>
          </p:nvSpPr>
          <p:spPr bwMode="auto">
            <a:xfrm flipH="1">
              <a:off x="3055" y="3035"/>
              <a:ext cx="16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1" name="Freeform 738"/>
            <p:cNvSpPr>
              <a:spLocks/>
            </p:cNvSpPr>
            <p:nvPr/>
          </p:nvSpPr>
          <p:spPr bwMode="auto">
            <a:xfrm>
              <a:off x="3219" y="3035"/>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2" name="Line 739"/>
            <p:cNvSpPr>
              <a:spLocks noChangeShapeType="1"/>
            </p:cNvSpPr>
            <p:nvPr/>
          </p:nvSpPr>
          <p:spPr bwMode="auto">
            <a:xfrm flipH="1" flipV="1">
              <a:off x="3225" y="3040"/>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3" name="Line 740"/>
            <p:cNvSpPr>
              <a:spLocks noChangeShapeType="1"/>
            </p:cNvSpPr>
            <p:nvPr/>
          </p:nvSpPr>
          <p:spPr bwMode="auto">
            <a:xfrm flipH="1">
              <a:off x="3267" y="3062"/>
              <a:ext cx="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24" name="Freeform 741"/>
            <p:cNvSpPr>
              <a:spLocks/>
            </p:cNvSpPr>
            <p:nvPr/>
          </p:nvSpPr>
          <p:spPr bwMode="auto">
            <a:xfrm>
              <a:off x="3343" y="3062"/>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5" name="Freeform 742"/>
            <p:cNvSpPr>
              <a:spLocks/>
            </p:cNvSpPr>
            <p:nvPr/>
          </p:nvSpPr>
          <p:spPr bwMode="auto">
            <a:xfrm>
              <a:off x="3343" y="3069"/>
              <a:ext cx="17" cy="124"/>
            </a:xfrm>
            <a:custGeom>
              <a:avLst/>
              <a:gdLst>
                <a:gd name="T0" fmla="*/ 16 w 17"/>
                <a:gd name="T1" fmla="*/ 123 h 124"/>
                <a:gd name="T2" fmla="*/ 16 w 17"/>
                <a:gd name="T3" fmla="*/ 0 h 124"/>
                <a:gd name="T4" fmla="*/ 0 w 17"/>
                <a:gd name="T5" fmla="*/ 0 h 124"/>
                <a:gd name="T6" fmla="*/ 0 w 17"/>
                <a:gd name="T7" fmla="*/ 123 h 124"/>
                <a:gd name="T8" fmla="*/ 16 w 17"/>
                <a:gd name="T9" fmla="*/ 123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16" y="123"/>
                  </a:moveTo>
                  <a:lnTo>
                    <a:pt x="16" y="0"/>
                  </a:lnTo>
                  <a:lnTo>
                    <a:pt x="0" y="0"/>
                  </a:lnTo>
                  <a:lnTo>
                    <a:pt x="0" y="123"/>
                  </a:lnTo>
                  <a:lnTo>
                    <a:pt x="16"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6" name="Freeform 743"/>
            <p:cNvSpPr>
              <a:spLocks/>
            </p:cNvSpPr>
            <p:nvPr/>
          </p:nvSpPr>
          <p:spPr bwMode="auto">
            <a:xfrm>
              <a:off x="3343" y="3192"/>
              <a:ext cx="17" cy="17"/>
            </a:xfrm>
            <a:custGeom>
              <a:avLst/>
              <a:gdLst>
                <a:gd name="T0" fmla="*/ 0 w 17"/>
                <a:gd name="T1" fmla="*/ 16 h 17"/>
                <a:gd name="T2" fmla="*/ 0 w 17"/>
                <a:gd name="T3" fmla="*/ 8 h 17"/>
                <a:gd name="T4" fmla="*/ 16 w 17"/>
                <a:gd name="T5" fmla="*/ 8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7" name="Freeform 744"/>
            <p:cNvSpPr>
              <a:spLocks/>
            </p:cNvSpPr>
            <p:nvPr/>
          </p:nvSpPr>
          <p:spPr bwMode="auto">
            <a:xfrm>
              <a:off x="3322" y="3199"/>
              <a:ext cx="22" cy="17"/>
            </a:xfrm>
            <a:custGeom>
              <a:avLst/>
              <a:gdLst>
                <a:gd name="T0" fmla="*/ 0 w 22"/>
                <a:gd name="T1" fmla="*/ 16 h 17"/>
                <a:gd name="T2" fmla="*/ 21 w 22"/>
                <a:gd name="T3" fmla="*/ 7 h 17"/>
                <a:gd name="T4" fmla="*/ 21 w 22"/>
                <a:gd name="T5" fmla="*/ 0 h 17"/>
                <a:gd name="T6" fmla="*/ 0 w 22"/>
                <a:gd name="T7" fmla="*/ 1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16"/>
                  </a:moveTo>
                  <a:lnTo>
                    <a:pt x="21" y="7"/>
                  </a:lnTo>
                  <a:lnTo>
                    <a:pt x="21"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8" name="Freeform 745"/>
            <p:cNvSpPr>
              <a:spLocks/>
            </p:cNvSpPr>
            <p:nvPr/>
          </p:nvSpPr>
          <p:spPr bwMode="auto">
            <a:xfrm>
              <a:off x="3165" y="3212"/>
              <a:ext cx="158" cy="22"/>
            </a:xfrm>
            <a:custGeom>
              <a:avLst/>
              <a:gdLst>
                <a:gd name="T0" fmla="*/ 0 w 158"/>
                <a:gd name="T1" fmla="*/ 21 h 22"/>
                <a:gd name="T2" fmla="*/ 157 w 158"/>
                <a:gd name="T3" fmla="*/ 0 h 22"/>
                <a:gd name="T4" fmla="*/ 0 w 158"/>
                <a:gd name="T5" fmla="*/ 14 h 22"/>
                <a:gd name="T6" fmla="*/ 0 w 158"/>
                <a:gd name="T7" fmla="*/ 21 h 22"/>
                <a:gd name="T8" fmla="*/ 0 60000 65536"/>
                <a:gd name="T9" fmla="*/ 0 60000 65536"/>
                <a:gd name="T10" fmla="*/ 0 60000 65536"/>
                <a:gd name="T11" fmla="*/ 0 60000 65536"/>
                <a:gd name="T12" fmla="*/ 0 w 158"/>
                <a:gd name="T13" fmla="*/ 0 h 22"/>
                <a:gd name="T14" fmla="*/ 158 w 158"/>
                <a:gd name="T15" fmla="*/ 22 h 22"/>
              </a:gdLst>
              <a:ahLst/>
              <a:cxnLst>
                <a:cxn ang="T8">
                  <a:pos x="T0" y="T1"/>
                </a:cxn>
                <a:cxn ang="T9">
                  <a:pos x="T2" y="T3"/>
                </a:cxn>
                <a:cxn ang="T10">
                  <a:pos x="T4" y="T5"/>
                </a:cxn>
                <a:cxn ang="T11">
                  <a:pos x="T6" y="T7"/>
                </a:cxn>
              </a:cxnLst>
              <a:rect l="T12" t="T13" r="T14" b="T15"/>
              <a:pathLst>
                <a:path w="158" h="22">
                  <a:moveTo>
                    <a:pt x="0" y="21"/>
                  </a:moveTo>
                  <a:lnTo>
                    <a:pt x="157" y="0"/>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29" name="Freeform 746"/>
            <p:cNvSpPr>
              <a:spLocks/>
            </p:cNvSpPr>
            <p:nvPr/>
          </p:nvSpPr>
          <p:spPr bwMode="auto">
            <a:xfrm>
              <a:off x="3007" y="3205"/>
              <a:ext cx="159" cy="29"/>
            </a:xfrm>
            <a:custGeom>
              <a:avLst/>
              <a:gdLst>
                <a:gd name="T0" fmla="*/ 0 w 159"/>
                <a:gd name="T1" fmla="*/ 0 h 29"/>
                <a:gd name="T2" fmla="*/ 158 w 159"/>
                <a:gd name="T3" fmla="*/ 28 h 29"/>
                <a:gd name="T4" fmla="*/ 158 w 159"/>
                <a:gd name="T5" fmla="*/ 21 h 29"/>
                <a:gd name="T6" fmla="*/ 0 w 159"/>
                <a:gd name="T7" fmla="*/ 0 h 29"/>
                <a:gd name="T8" fmla="*/ 0 60000 65536"/>
                <a:gd name="T9" fmla="*/ 0 60000 65536"/>
                <a:gd name="T10" fmla="*/ 0 60000 65536"/>
                <a:gd name="T11" fmla="*/ 0 60000 65536"/>
                <a:gd name="T12" fmla="*/ 0 w 159"/>
                <a:gd name="T13" fmla="*/ 0 h 29"/>
                <a:gd name="T14" fmla="*/ 159 w 159"/>
                <a:gd name="T15" fmla="*/ 29 h 29"/>
              </a:gdLst>
              <a:ahLst/>
              <a:cxnLst>
                <a:cxn ang="T8">
                  <a:pos x="T0" y="T1"/>
                </a:cxn>
                <a:cxn ang="T9">
                  <a:pos x="T2" y="T3"/>
                </a:cxn>
                <a:cxn ang="T10">
                  <a:pos x="T4" y="T5"/>
                </a:cxn>
                <a:cxn ang="T11">
                  <a:pos x="T6" y="T7"/>
                </a:cxn>
              </a:cxnLst>
              <a:rect l="T12" t="T13" r="T14" b="T15"/>
              <a:pathLst>
                <a:path w="159" h="29">
                  <a:moveTo>
                    <a:pt x="0" y="0"/>
                  </a:moveTo>
                  <a:lnTo>
                    <a:pt x="158" y="28"/>
                  </a:lnTo>
                  <a:lnTo>
                    <a:pt x="158" y="21"/>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0" name="Freeform 747"/>
            <p:cNvSpPr>
              <a:spLocks/>
            </p:cNvSpPr>
            <p:nvPr/>
          </p:nvSpPr>
          <p:spPr bwMode="auto">
            <a:xfrm>
              <a:off x="3007" y="3041"/>
              <a:ext cx="159" cy="186"/>
            </a:xfrm>
            <a:custGeom>
              <a:avLst/>
              <a:gdLst>
                <a:gd name="T0" fmla="*/ 0 w 159"/>
                <a:gd name="T1" fmla="*/ 7 h 186"/>
                <a:gd name="T2" fmla="*/ 0 w 159"/>
                <a:gd name="T3" fmla="*/ 158 h 186"/>
                <a:gd name="T4" fmla="*/ 0 w 159"/>
                <a:gd name="T5" fmla="*/ 164 h 186"/>
                <a:gd name="T6" fmla="*/ 151 w 159"/>
                <a:gd name="T7" fmla="*/ 185 h 186"/>
                <a:gd name="T8" fmla="*/ 158 w 159"/>
                <a:gd name="T9" fmla="*/ 185 h 186"/>
                <a:gd name="T10" fmla="*/ 158 w 159"/>
                <a:gd name="T11" fmla="*/ 178 h 186"/>
                <a:gd name="T12" fmla="*/ 158 w 159"/>
                <a:gd name="T13" fmla="*/ 14 h 186"/>
                <a:gd name="T14" fmla="*/ 158 w 159"/>
                <a:gd name="T15" fmla="*/ 7 h 186"/>
                <a:gd name="T16" fmla="*/ 151 w 159"/>
                <a:gd name="T17" fmla="*/ 7 h 186"/>
                <a:gd name="T18" fmla="*/ 0 w 159"/>
                <a:gd name="T19" fmla="*/ 0 h 186"/>
                <a:gd name="T20" fmla="*/ 0 w 159"/>
                <a:gd name="T21" fmla="*/ 7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6"/>
                <a:gd name="T35" fmla="*/ 159 w 159"/>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6">
                  <a:moveTo>
                    <a:pt x="0" y="7"/>
                  </a:moveTo>
                  <a:lnTo>
                    <a:pt x="0" y="158"/>
                  </a:lnTo>
                  <a:lnTo>
                    <a:pt x="0" y="164"/>
                  </a:lnTo>
                  <a:lnTo>
                    <a:pt x="151" y="185"/>
                  </a:lnTo>
                  <a:lnTo>
                    <a:pt x="158" y="185"/>
                  </a:lnTo>
                  <a:lnTo>
                    <a:pt x="158" y="178"/>
                  </a:lnTo>
                  <a:lnTo>
                    <a:pt x="158" y="14"/>
                  </a:lnTo>
                  <a:lnTo>
                    <a:pt x="158" y="7"/>
                  </a:lnTo>
                  <a:lnTo>
                    <a:pt x="151" y="7"/>
                  </a:lnTo>
                  <a:lnTo>
                    <a:pt x="0" y="0"/>
                  </a:lnTo>
                  <a:lnTo>
                    <a:pt x="0" y="7"/>
                  </a:lnTo>
                </a:path>
              </a:pathLst>
            </a:custGeom>
            <a:solidFill>
              <a:srgbClr val="D4CFC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1" name="Freeform 748"/>
            <p:cNvSpPr>
              <a:spLocks/>
            </p:cNvSpPr>
            <p:nvPr/>
          </p:nvSpPr>
          <p:spPr bwMode="auto">
            <a:xfrm>
              <a:off x="3014" y="3062"/>
              <a:ext cx="131" cy="144"/>
            </a:xfrm>
            <a:custGeom>
              <a:avLst/>
              <a:gdLst>
                <a:gd name="T0" fmla="*/ 0 w 131"/>
                <a:gd name="T1" fmla="*/ 0 h 144"/>
                <a:gd name="T2" fmla="*/ 0 w 131"/>
                <a:gd name="T3" fmla="*/ 123 h 144"/>
                <a:gd name="T4" fmla="*/ 7 w 131"/>
                <a:gd name="T5" fmla="*/ 123 h 144"/>
                <a:gd name="T6" fmla="*/ 123 w 131"/>
                <a:gd name="T7" fmla="*/ 143 h 144"/>
                <a:gd name="T8" fmla="*/ 130 w 131"/>
                <a:gd name="T9" fmla="*/ 143 h 144"/>
                <a:gd name="T10" fmla="*/ 130 w 131"/>
                <a:gd name="T11" fmla="*/ 137 h 144"/>
                <a:gd name="T12" fmla="*/ 130 w 131"/>
                <a:gd name="T13" fmla="*/ 14 h 144"/>
                <a:gd name="T14" fmla="*/ 130 w 131"/>
                <a:gd name="T15" fmla="*/ 7 h 144"/>
                <a:gd name="T16" fmla="*/ 123 w 131"/>
                <a:gd name="T17" fmla="*/ 7 h 144"/>
                <a:gd name="T18" fmla="*/ 7 w 131"/>
                <a:gd name="T19" fmla="*/ 0 h 144"/>
                <a:gd name="T20" fmla="*/ 0 w 131"/>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144"/>
                <a:gd name="T35" fmla="*/ 131 w 131"/>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144">
                  <a:moveTo>
                    <a:pt x="0" y="0"/>
                  </a:moveTo>
                  <a:lnTo>
                    <a:pt x="0" y="123"/>
                  </a:lnTo>
                  <a:lnTo>
                    <a:pt x="7" y="123"/>
                  </a:lnTo>
                  <a:lnTo>
                    <a:pt x="123" y="143"/>
                  </a:lnTo>
                  <a:lnTo>
                    <a:pt x="130" y="143"/>
                  </a:lnTo>
                  <a:lnTo>
                    <a:pt x="130" y="137"/>
                  </a:lnTo>
                  <a:lnTo>
                    <a:pt x="130" y="14"/>
                  </a:lnTo>
                  <a:lnTo>
                    <a:pt x="130" y="7"/>
                  </a:lnTo>
                  <a:lnTo>
                    <a:pt x="123" y="7"/>
                  </a:lnTo>
                  <a:lnTo>
                    <a:pt x="7" y="0"/>
                  </a:lnTo>
                  <a:lnTo>
                    <a:pt x="0" y="0"/>
                  </a:lnTo>
                </a:path>
              </a:pathLst>
            </a:custGeom>
            <a:solidFill>
              <a:srgbClr val="B8B3A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2" name="Freeform 749"/>
            <p:cNvSpPr>
              <a:spLocks/>
            </p:cNvSpPr>
            <p:nvPr/>
          </p:nvSpPr>
          <p:spPr bwMode="auto">
            <a:xfrm>
              <a:off x="3021" y="3062"/>
              <a:ext cx="124" cy="138"/>
            </a:xfrm>
            <a:custGeom>
              <a:avLst/>
              <a:gdLst>
                <a:gd name="T0" fmla="*/ 123 w 124"/>
                <a:gd name="T1" fmla="*/ 7 h 138"/>
                <a:gd name="T2" fmla="*/ 7 w 124"/>
                <a:gd name="T3" fmla="*/ 0 h 138"/>
                <a:gd name="T4" fmla="*/ 7 w 124"/>
                <a:gd name="T5" fmla="*/ 7 h 138"/>
                <a:gd name="T6" fmla="*/ 0 w 124"/>
                <a:gd name="T7" fmla="*/ 20 h 138"/>
                <a:gd name="T8" fmla="*/ 0 w 124"/>
                <a:gd name="T9" fmla="*/ 34 h 138"/>
                <a:gd name="T10" fmla="*/ 0 w 124"/>
                <a:gd name="T11" fmla="*/ 48 h 138"/>
                <a:gd name="T12" fmla="*/ 0 w 124"/>
                <a:gd name="T13" fmla="*/ 61 h 138"/>
                <a:gd name="T14" fmla="*/ 0 w 124"/>
                <a:gd name="T15" fmla="*/ 75 h 138"/>
                <a:gd name="T16" fmla="*/ 0 w 124"/>
                <a:gd name="T17" fmla="*/ 89 h 138"/>
                <a:gd name="T18" fmla="*/ 0 w 124"/>
                <a:gd name="T19" fmla="*/ 102 h 138"/>
                <a:gd name="T20" fmla="*/ 7 w 124"/>
                <a:gd name="T21" fmla="*/ 116 h 138"/>
                <a:gd name="T22" fmla="*/ 7 w 124"/>
                <a:gd name="T23" fmla="*/ 123 h 138"/>
                <a:gd name="T24" fmla="*/ 14 w 124"/>
                <a:gd name="T25" fmla="*/ 123 h 138"/>
                <a:gd name="T26" fmla="*/ 21 w 124"/>
                <a:gd name="T27" fmla="*/ 123 h 138"/>
                <a:gd name="T28" fmla="*/ 27 w 124"/>
                <a:gd name="T29" fmla="*/ 123 h 138"/>
                <a:gd name="T30" fmla="*/ 34 w 124"/>
                <a:gd name="T31" fmla="*/ 123 h 138"/>
                <a:gd name="T32" fmla="*/ 41 w 124"/>
                <a:gd name="T33" fmla="*/ 123 h 138"/>
                <a:gd name="T34" fmla="*/ 41 w 124"/>
                <a:gd name="T35" fmla="*/ 130 h 138"/>
                <a:gd name="T36" fmla="*/ 48 w 124"/>
                <a:gd name="T37" fmla="*/ 130 h 138"/>
                <a:gd name="T38" fmla="*/ 55 w 124"/>
                <a:gd name="T39" fmla="*/ 130 h 138"/>
                <a:gd name="T40" fmla="*/ 62 w 124"/>
                <a:gd name="T41" fmla="*/ 130 h 138"/>
                <a:gd name="T42" fmla="*/ 68 w 124"/>
                <a:gd name="T43" fmla="*/ 130 h 138"/>
                <a:gd name="T44" fmla="*/ 75 w 124"/>
                <a:gd name="T45" fmla="*/ 130 h 138"/>
                <a:gd name="T46" fmla="*/ 82 w 124"/>
                <a:gd name="T47" fmla="*/ 130 h 138"/>
                <a:gd name="T48" fmla="*/ 89 w 124"/>
                <a:gd name="T49" fmla="*/ 130 h 138"/>
                <a:gd name="T50" fmla="*/ 96 w 124"/>
                <a:gd name="T51" fmla="*/ 137 h 138"/>
                <a:gd name="T52" fmla="*/ 103 w 124"/>
                <a:gd name="T53" fmla="*/ 137 h 138"/>
                <a:gd name="T54" fmla="*/ 110 w 124"/>
                <a:gd name="T55" fmla="*/ 137 h 138"/>
                <a:gd name="T56" fmla="*/ 116 w 124"/>
                <a:gd name="T57" fmla="*/ 137 h 138"/>
                <a:gd name="T58" fmla="*/ 123 w 124"/>
                <a:gd name="T59" fmla="*/ 137 h 138"/>
                <a:gd name="T60" fmla="*/ 123 w 124"/>
                <a:gd name="T61" fmla="*/ 14 h 138"/>
                <a:gd name="T62" fmla="*/ 123 w 124"/>
                <a:gd name="T63" fmla="*/ 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
                <a:gd name="T97" fmla="*/ 0 h 138"/>
                <a:gd name="T98" fmla="*/ 124 w 124"/>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 h="138">
                  <a:moveTo>
                    <a:pt x="123" y="7"/>
                  </a:moveTo>
                  <a:lnTo>
                    <a:pt x="7" y="0"/>
                  </a:lnTo>
                  <a:lnTo>
                    <a:pt x="7" y="7"/>
                  </a:lnTo>
                  <a:lnTo>
                    <a:pt x="0" y="20"/>
                  </a:lnTo>
                  <a:lnTo>
                    <a:pt x="0" y="34"/>
                  </a:lnTo>
                  <a:lnTo>
                    <a:pt x="0" y="48"/>
                  </a:lnTo>
                  <a:lnTo>
                    <a:pt x="0" y="61"/>
                  </a:lnTo>
                  <a:lnTo>
                    <a:pt x="0" y="75"/>
                  </a:lnTo>
                  <a:lnTo>
                    <a:pt x="0" y="89"/>
                  </a:lnTo>
                  <a:lnTo>
                    <a:pt x="0" y="102"/>
                  </a:lnTo>
                  <a:lnTo>
                    <a:pt x="7" y="116"/>
                  </a:lnTo>
                  <a:lnTo>
                    <a:pt x="7" y="123"/>
                  </a:lnTo>
                  <a:lnTo>
                    <a:pt x="14" y="123"/>
                  </a:lnTo>
                  <a:lnTo>
                    <a:pt x="21" y="123"/>
                  </a:lnTo>
                  <a:lnTo>
                    <a:pt x="27" y="123"/>
                  </a:lnTo>
                  <a:lnTo>
                    <a:pt x="34" y="123"/>
                  </a:lnTo>
                  <a:lnTo>
                    <a:pt x="41" y="123"/>
                  </a:lnTo>
                  <a:lnTo>
                    <a:pt x="41" y="130"/>
                  </a:lnTo>
                  <a:lnTo>
                    <a:pt x="48" y="130"/>
                  </a:lnTo>
                  <a:lnTo>
                    <a:pt x="55" y="130"/>
                  </a:lnTo>
                  <a:lnTo>
                    <a:pt x="62" y="130"/>
                  </a:lnTo>
                  <a:lnTo>
                    <a:pt x="68" y="130"/>
                  </a:lnTo>
                  <a:lnTo>
                    <a:pt x="75" y="130"/>
                  </a:lnTo>
                  <a:lnTo>
                    <a:pt x="82" y="130"/>
                  </a:lnTo>
                  <a:lnTo>
                    <a:pt x="89" y="130"/>
                  </a:lnTo>
                  <a:lnTo>
                    <a:pt x="96" y="137"/>
                  </a:lnTo>
                  <a:lnTo>
                    <a:pt x="103" y="137"/>
                  </a:lnTo>
                  <a:lnTo>
                    <a:pt x="110" y="137"/>
                  </a:lnTo>
                  <a:lnTo>
                    <a:pt x="116" y="137"/>
                  </a:lnTo>
                  <a:lnTo>
                    <a:pt x="123" y="137"/>
                  </a:lnTo>
                  <a:lnTo>
                    <a:pt x="123" y="14"/>
                  </a:lnTo>
                  <a:lnTo>
                    <a:pt x="123" y="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3" name="Freeform 750"/>
            <p:cNvSpPr>
              <a:spLocks/>
            </p:cNvSpPr>
            <p:nvPr/>
          </p:nvSpPr>
          <p:spPr bwMode="auto">
            <a:xfrm>
              <a:off x="3014" y="3185"/>
              <a:ext cx="131" cy="21"/>
            </a:xfrm>
            <a:custGeom>
              <a:avLst/>
              <a:gdLst>
                <a:gd name="T0" fmla="*/ 0 w 131"/>
                <a:gd name="T1" fmla="*/ 0 h 21"/>
                <a:gd name="T2" fmla="*/ 14 w 131"/>
                <a:gd name="T3" fmla="*/ 0 h 21"/>
                <a:gd name="T4" fmla="*/ 21 w 131"/>
                <a:gd name="T5" fmla="*/ 0 h 21"/>
                <a:gd name="T6" fmla="*/ 28 w 131"/>
                <a:gd name="T7" fmla="*/ 0 h 21"/>
                <a:gd name="T8" fmla="*/ 34 w 131"/>
                <a:gd name="T9" fmla="*/ 0 h 21"/>
                <a:gd name="T10" fmla="*/ 41 w 131"/>
                <a:gd name="T11" fmla="*/ 0 h 21"/>
                <a:gd name="T12" fmla="*/ 48 w 131"/>
                <a:gd name="T13" fmla="*/ 0 h 21"/>
                <a:gd name="T14" fmla="*/ 48 w 131"/>
                <a:gd name="T15" fmla="*/ 7 h 21"/>
                <a:gd name="T16" fmla="*/ 55 w 131"/>
                <a:gd name="T17" fmla="*/ 7 h 21"/>
                <a:gd name="T18" fmla="*/ 62 w 131"/>
                <a:gd name="T19" fmla="*/ 7 h 21"/>
                <a:gd name="T20" fmla="*/ 69 w 131"/>
                <a:gd name="T21" fmla="*/ 7 h 21"/>
                <a:gd name="T22" fmla="*/ 75 w 131"/>
                <a:gd name="T23" fmla="*/ 7 h 21"/>
                <a:gd name="T24" fmla="*/ 82 w 131"/>
                <a:gd name="T25" fmla="*/ 7 h 21"/>
                <a:gd name="T26" fmla="*/ 89 w 131"/>
                <a:gd name="T27" fmla="*/ 7 h 21"/>
                <a:gd name="T28" fmla="*/ 96 w 131"/>
                <a:gd name="T29" fmla="*/ 7 h 21"/>
                <a:gd name="T30" fmla="*/ 103 w 131"/>
                <a:gd name="T31" fmla="*/ 7 h 21"/>
                <a:gd name="T32" fmla="*/ 103 w 131"/>
                <a:gd name="T33" fmla="*/ 14 h 21"/>
                <a:gd name="T34" fmla="*/ 110 w 131"/>
                <a:gd name="T35" fmla="*/ 14 h 21"/>
                <a:gd name="T36" fmla="*/ 117 w 131"/>
                <a:gd name="T37" fmla="*/ 14 h 21"/>
                <a:gd name="T38" fmla="*/ 123 w 131"/>
                <a:gd name="T39" fmla="*/ 14 h 21"/>
                <a:gd name="T40" fmla="*/ 130 w 131"/>
                <a:gd name="T41" fmla="*/ 14 h 21"/>
                <a:gd name="T42" fmla="*/ 123 w 131"/>
                <a:gd name="T43" fmla="*/ 20 h 21"/>
                <a:gd name="T44" fmla="*/ 7 w 131"/>
                <a:gd name="T45" fmla="*/ 0 h 21"/>
                <a:gd name="T46" fmla="*/ 0 w 13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21"/>
                <a:gd name="T74" fmla="*/ 131 w 1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21">
                  <a:moveTo>
                    <a:pt x="0" y="0"/>
                  </a:moveTo>
                  <a:lnTo>
                    <a:pt x="14" y="0"/>
                  </a:lnTo>
                  <a:lnTo>
                    <a:pt x="21" y="0"/>
                  </a:lnTo>
                  <a:lnTo>
                    <a:pt x="28" y="0"/>
                  </a:lnTo>
                  <a:lnTo>
                    <a:pt x="34" y="0"/>
                  </a:lnTo>
                  <a:lnTo>
                    <a:pt x="41" y="0"/>
                  </a:lnTo>
                  <a:lnTo>
                    <a:pt x="48" y="0"/>
                  </a:lnTo>
                  <a:lnTo>
                    <a:pt x="48" y="7"/>
                  </a:lnTo>
                  <a:lnTo>
                    <a:pt x="55" y="7"/>
                  </a:lnTo>
                  <a:lnTo>
                    <a:pt x="62" y="7"/>
                  </a:lnTo>
                  <a:lnTo>
                    <a:pt x="69" y="7"/>
                  </a:lnTo>
                  <a:lnTo>
                    <a:pt x="75" y="7"/>
                  </a:lnTo>
                  <a:lnTo>
                    <a:pt x="82" y="7"/>
                  </a:lnTo>
                  <a:lnTo>
                    <a:pt x="89" y="7"/>
                  </a:lnTo>
                  <a:lnTo>
                    <a:pt x="96" y="7"/>
                  </a:lnTo>
                  <a:lnTo>
                    <a:pt x="103" y="7"/>
                  </a:lnTo>
                  <a:lnTo>
                    <a:pt x="103" y="14"/>
                  </a:lnTo>
                  <a:lnTo>
                    <a:pt x="110" y="14"/>
                  </a:lnTo>
                  <a:lnTo>
                    <a:pt x="117" y="14"/>
                  </a:lnTo>
                  <a:lnTo>
                    <a:pt x="123" y="14"/>
                  </a:lnTo>
                  <a:lnTo>
                    <a:pt x="130" y="14"/>
                  </a:lnTo>
                  <a:lnTo>
                    <a:pt x="123" y="20"/>
                  </a:lnTo>
                  <a:lnTo>
                    <a:pt x="7" y="0"/>
                  </a:lnTo>
                  <a:lnTo>
                    <a:pt x="0" y="0"/>
                  </a:lnTo>
                </a:path>
              </a:pathLst>
            </a:custGeom>
            <a:solidFill>
              <a:srgbClr val="F8F3E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4" name="Freeform 751"/>
            <p:cNvSpPr>
              <a:spLocks/>
            </p:cNvSpPr>
            <p:nvPr/>
          </p:nvSpPr>
          <p:spPr bwMode="auto">
            <a:xfrm>
              <a:off x="3172" y="3041"/>
              <a:ext cx="172" cy="186"/>
            </a:xfrm>
            <a:custGeom>
              <a:avLst/>
              <a:gdLst>
                <a:gd name="T0" fmla="*/ 0 w 172"/>
                <a:gd name="T1" fmla="*/ 14 h 186"/>
                <a:gd name="T2" fmla="*/ 0 w 172"/>
                <a:gd name="T3" fmla="*/ 178 h 186"/>
                <a:gd name="T4" fmla="*/ 0 w 172"/>
                <a:gd name="T5" fmla="*/ 185 h 186"/>
                <a:gd name="T6" fmla="*/ 150 w 172"/>
                <a:gd name="T7" fmla="*/ 171 h 186"/>
                <a:gd name="T8" fmla="*/ 171 w 172"/>
                <a:gd name="T9" fmla="*/ 158 h 186"/>
                <a:gd name="T10" fmla="*/ 171 w 172"/>
                <a:gd name="T11" fmla="*/ 151 h 186"/>
                <a:gd name="T12" fmla="*/ 171 w 172"/>
                <a:gd name="T13" fmla="*/ 28 h 186"/>
                <a:gd name="T14" fmla="*/ 171 w 172"/>
                <a:gd name="T15" fmla="*/ 21 h 186"/>
                <a:gd name="T16" fmla="*/ 95 w 172"/>
                <a:gd name="T17" fmla="*/ 21 h 186"/>
                <a:gd name="T18" fmla="*/ 54 w 172"/>
                <a:gd name="T19" fmla="*/ 0 h 186"/>
                <a:gd name="T20" fmla="*/ 0 w 172"/>
                <a:gd name="T21" fmla="*/ 14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186"/>
                <a:gd name="T35" fmla="*/ 172 w 172"/>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186">
                  <a:moveTo>
                    <a:pt x="0" y="14"/>
                  </a:moveTo>
                  <a:lnTo>
                    <a:pt x="0" y="178"/>
                  </a:lnTo>
                  <a:lnTo>
                    <a:pt x="0" y="185"/>
                  </a:lnTo>
                  <a:lnTo>
                    <a:pt x="150" y="171"/>
                  </a:lnTo>
                  <a:lnTo>
                    <a:pt x="171" y="158"/>
                  </a:lnTo>
                  <a:lnTo>
                    <a:pt x="171" y="151"/>
                  </a:lnTo>
                  <a:lnTo>
                    <a:pt x="171" y="28"/>
                  </a:lnTo>
                  <a:lnTo>
                    <a:pt x="171" y="21"/>
                  </a:lnTo>
                  <a:lnTo>
                    <a:pt x="95" y="21"/>
                  </a:lnTo>
                  <a:lnTo>
                    <a:pt x="54" y="0"/>
                  </a:lnTo>
                  <a:lnTo>
                    <a:pt x="0" y="1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5" name="Freeform 752"/>
            <p:cNvSpPr>
              <a:spLocks/>
            </p:cNvSpPr>
            <p:nvPr/>
          </p:nvSpPr>
          <p:spPr bwMode="auto">
            <a:xfrm>
              <a:off x="3226" y="3041"/>
              <a:ext cx="42" cy="179"/>
            </a:xfrm>
            <a:custGeom>
              <a:avLst/>
              <a:gdLst>
                <a:gd name="T0" fmla="*/ 0 w 42"/>
                <a:gd name="T1" fmla="*/ 0 h 179"/>
                <a:gd name="T2" fmla="*/ 0 w 42"/>
                <a:gd name="T3" fmla="*/ 178 h 179"/>
                <a:gd name="T4" fmla="*/ 41 w 42"/>
                <a:gd name="T5" fmla="*/ 158 h 179"/>
                <a:gd name="T6" fmla="*/ 41 w 42"/>
                <a:gd name="T7" fmla="*/ 21 h 179"/>
                <a:gd name="T8" fmla="*/ 0 w 42"/>
                <a:gd name="T9" fmla="*/ 0 h 179"/>
                <a:gd name="T10" fmla="*/ 0 60000 65536"/>
                <a:gd name="T11" fmla="*/ 0 60000 65536"/>
                <a:gd name="T12" fmla="*/ 0 60000 65536"/>
                <a:gd name="T13" fmla="*/ 0 60000 65536"/>
                <a:gd name="T14" fmla="*/ 0 60000 65536"/>
                <a:gd name="T15" fmla="*/ 0 w 42"/>
                <a:gd name="T16" fmla="*/ 0 h 179"/>
                <a:gd name="T17" fmla="*/ 42 w 42"/>
                <a:gd name="T18" fmla="*/ 179 h 179"/>
              </a:gdLst>
              <a:ahLst/>
              <a:cxnLst>
                <a:cxn ang="T10">
                  <a:pos x="T0" y="T1"/>
                </a:cxn>
                <a:cxn ang="T11">
                  <a:pos x="T2" y="T3"/>
                </a:cxn>
                <a:cxn ang="T12">
                  <a:pos x="T4" y="T5"/>
                </a:cxn>
                <a:cxn ang="T13">
                  <a:pos x="T6" y="T7"/>
                </a:cxn>
                <a:cxn ang="T14">
                  <a:pos x="T8" y="T9"/>
                </a:cxn>
              </a:cxnLst>
              <a:rect l="T15" t="T16" r="T17" b="T18"/>
              <a:pathLst>
                <a:path w="42" h="179">
                  <a:moveTo>
                    <a:pt x="0" y="0"/>
                  </a:moveTo>
                  <a:lnTo>
                    <a:pt x="0" y="178"/>
                  </a:lnTo>
                  <a:lnTo>
                    <a:pt x="41" y="158"/>
                  </a:lnTo>
                  <a:lnTo>
                    <a:pt x="41" y="21"/>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6" name="Line 753"/>
            <p:cNvSpPr>
              <a:spLocks noChangeShapeType="1"/>
            </p:cNvSpPr>
            <p:nvPr/>
          </p:nvSpPr>
          <p:spPr bwMode="auto">
            <a:xfrm flipH="1">
              <a:off x="3288"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7" name="Freeform 754"/>
            <p:cNvSpPr>
              <a:spLocks/>
            </p:cNvSpPr>
            <p:nvPr/>
          </p:nvSpPr>
          <p:spPr bwMode="auto">
            <a:xfrm>
              <a:off x="3288" y="3062"/>
              <a:ext cx="17" cy="35"/>
            </a:xfrm>
            <a:custGeom>
              <a:avLst/>
              <a:gdLst>
                <a:gd name="T0" fmla="*/ 16 w 17"/>
                <a:gd name="T1" fmla="*/ 34 h 35"/>
                <a:gd name="T2" fmla="*/ 16 w 17"/>
                <a:gd name="T3" fmla="*/ 0 h 35"/>
                <a:gd name="T4" fmla="*/ 0 w 17"/>
                <a:gd name="T5" fmla="*/ 0 h 35"/>
                <a:gd name="T6" fmla="*/ 0 w 17"/>
                <a:gd name="T7" fmla="*/ 34 h 35"/>
                <a:gd name="T8" fmla="*/ 16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16" y="0"/>
                  </a:lnTo>
                  <a:lnTo>
                    <a:pt x="0" y="0"/>
                  </a:lnTo>
                  <a:lnTo>
                    <a:pt x="0" y="34"/>
                  </a:lnTo>
                  <a:lnTo>
                    <a:pt x="16"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38" name="Line 755"/>
            <p:cNvSpPr>
              <a:spLocks noChangeShapeType="1"/>
            </p:cNvSpPr>
            <p:nvPr/>
          </p:nvSpPr>
          <p:spPr bwMode="auto">
            <a:xfrm>
              <a:off x="3288"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39" name="Line 756"/>
            <p:cNvSpPr>
              <a:spLocks noChangeShapeType="1"/>
            </p:cNvSpPr>
            <p:nvPr/>
          </p:nvSpPr>
          <p:spPr bwMode="auto">
            <a:xfrm flipV="1">
              <a:off x="329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0" name="Line 757"/>
            <p:cNvSpPr>
              <a:spLocks noChangeShapeType="1"/>
            </p:cNvSpPr>
            <p:nvPr/>
          </p:nvSpPr>
          <p:spPr bwMode="auto">
            <a:xfrm flipV="1">
              <a:off x="330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1" name="Line 758"/>
            <p:cNvSpPr>
              <a:spLocks noChangeShapeType="1"/>
            </p:cNvSpPr>
            <p:nvPr/>
          </p:nvSpPr>
          <p:spPr bwMode="auto">
            <a:xfrm flipV="1">
              <a:off x="3308"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2" name="Line 759"/>
            <p:cNvSpPr>
              <a:spLocks noChangeShapeType="1"/>
            </p:cNvSpPr>
            <p:nvPr/>
          </p:nvSpPr>
          <p:spPr bwMode="auto">
            <a:xfrm flipV="1">
              <a:off x="3315"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3" name="Line 760"/>
            <p:cNvSpPr>
              <a:spLocks noChangeShapeType="1"/>
            </p:cNvSpPr>
            <p:nvPr/>
          </p:nvSpPr>
          <p:spPr bwMode="auto">
            <a:xfrm flipV="1">
              <a:off x="3322"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4" name="Line 761"/>
            <p:cNvSpPr>
              <a:spLocks noChangeShapeType="1"/>
            </p:cNvSpPr>
            <p:nvPr/>
          </p:nvSpPr>
          <p:spPr bwMode="auto">
            <a:xfrm flipV="1">
              <a:off x="3329"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5" name="Line 762"/>
            <p:cNvSpPr>
              <a:spLocks noChangeShapeType="1"/>
            </p:cNvSpPr>
            <p:nvPr/>
          </p:nvSpPr>
          <p:spPr bwMode="auto">
            <a:xfrm flipV="1">
              <a:off x="3336" y="3062"/>
              <a:ext cx="0"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6" name="Line 763"/>
            <p:cNvSpPr>
              <a:spLocks noChangeShapeType="1"/>
            </p:cNvSpPr>
            <p:nvPr/>
          </p:nvSpPr>
          <p:spPr bwMode="auto">
            <a:xfrm flipH="1">
              <a:off x="3336" y="306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7" name="Freeform 764"/>
            <p:cNvSpPr>
              <a:spLocks/>
            </p:cNvSpPr>
            <p:nvPr/>
          </p:nvSpPr>
          <p:spPr bwMode="auto">
            <a:xfrm>
              <a:off x="3336" y="3062"/>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0" y="34"/>
                  </a:moveTo>
                  <a:lnTo>
                    <a:pt x="16" y="34"/>
                  </a:lnTo>
                  <a:lnTo>
                    <a:pt x="16" y="0"/>
                  </a:lnTo>
                  <a:lnTo>
                    <a:pt x="0" y="0"/>
                  </a:lnTo>
                  <a:lnTo>
                    <a:pt x="0" y="34"/>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48" name="Line 765"/>
            <p:cNvSpPr>
              <a:spLocks noChangeShapeType="1"/>
            </p:cNvSpPr>
            <p:nvPr/>
          </p:nvSpPr>
          <p:spPr bwMode="auto">
            <a:xfrm>
              <a:off x="3336" y="309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49" name="Line 766"/>
            <p:cNvSpPr>
              <a:spLocks noChangeShapeType="1"/>
            </p:cNvSpPr>
            <p:nvPr/>
          </p:nvSpPr>
          <p:spPr bwMode="auto">
            <a:xfrm flipV="1">
              <a:off x="3288"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0" name="Line 767"/>
            <p:cNvSpPr>
              <a:spLocks noChangeShapeType="1"/>
            </p:cNvSpPr>
            <p:nvPr/>
          </p:nvSpPr>
          <p:spPr bwMode="auto">
            <a:xfrm flipV="1">
              <a:off x="3281"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1" name="Line 768"/>
            <p:cNvSpPr>
              <a:spLocks noChangeShapeType="1"/>
            </p:cNvSpPr>
            <p:nvPr/>
          </p:nvSpPr>
          <p:spPr bwMode="auto">
            <a:xfrm flipV="1">
              <a:off x="3274"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2" name="Line 769"/>
            <p:cNvSpPr>
              <a:spLocks noChangeShapeType="1"/>
            </p:cNvSpPr>
            <p:nvPr/>
          </p:nvSpPr>
          <p:spPr bwMode="auto">
            <a:xfrm flipV="1">
              <a:off x="3267" y="3062"/>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3" name="Freeform 770"/>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4" name="Freeform 771"/>
            <p:cNvSpPr>
              <a:spLocks/>
            </p:cNvSpPr>
            <p:nvPr/>
          </p:nvSpPr>
          <p:spPr bwMode="auto">
            <a:xfrm>
              <a:off x="3271" y="3079"/>
              <a:ext cx="21" cy="22"/>
            </a:xfrm>
            <a:custGeom>
              <a:avLst/>
              <a:gdLst>
                <a:gd name="T0" fmla="*/ 20 w 21"/>
                <a:gd name="T1" fmla="*/ 21 h 22"/>
                <a:gd name="T2" fmla="*/ 0 w 21"/>
                <a:gd name="T3" fmla="*/ 21 h 22"/>
                <a:gd name="T4" fmla="*/ 0 w 21"/>
                <a:gd name="T5" fmla="*/ 0 h 22"/>
                <a:gd name="T6" fmla="*/ 20 w 21"/>
                <a:gd name="T7" fmla="*/ 0 h 22"/>
                <a:gd name="T8" fmla="*/ 20 w 21"/>
                <a:gd name="T9" fmla="*/ 21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20" y="21"/>
                  </a:moveTo>
                  <a:lnTo>
                    <a:pt x="0" y="21"/>
                  </a:lnTo>
                  <a:lnTo>
                    <a:pt x="0" y="0"/>
                  </a:lnTo>
                  <a:lnTo>
                    <a:pt x="20" y="0"/>
                  </a:lnTo>
                  <a:lnTo>
                    <a:pt x="20" y="2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5" name="Freeform 772"/>
            <p:cNvSpPr>
              <a:spLocks/>
            </p:cNvSpPr>
            <p:nvPr/>
          </p:nvSpPr>
          <p:spPr bwMode="auto">
            <a:xfrm>
              <a:off x="3267" y="3082"/>
              <a:ext cx="22" cy="17"/>
            </a:xfrm>
            <a:custGeom>
              <a:avLst/>
              <a:gdLst>
                <a:gd name="T0" fmla="*/ 21 w 22"/>
                <a:gd name="T1" fmla="*/ 16 h 17"/>
                <a:gd name="T2" fmla="*/ 0 w 22"/>
                <a:gd name="T3" fmla="*/ 16 h 17"/>
                <a:gd name="T4" fmla="*/ 0 w 22"/>
                <a:gd name="T5" fmla="*/ 0 h 17"/>
                <a:gd name="T6" fmla="*/ 21 w 22"/>
                <a:gd name="T7" fmla="*/ 0 h 17"/>
                <a:gd name="T8" fmla="*/ 21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21" y="16"/>
                  </a:moveTo>
                  <a:lnTo>
                    <a:pt x="0" y="16"/>
                  </a:lnTo>
                  <a:lnTo>
                    <a:pt x="0" y="0"/>
                  </a:lnTo>
                  <a:lnTo>
                    <a:pt x="21" y="0"/>
                  </a:lnTo>
                  <a:lnTo>
                    <a:pt x="21" y="16"/>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6" name="Freeform 773"/>
            <p:cNvSpPr>
              <a:spLocks/>
            </p:cNvSpPr>
            <p:nvPr/>
          </p:nvSpPr>
          <p:spPr bwMode="auto">
            <a:xfrm>
              <a:off x="3271" y="3086"/>
              <a:ext cx="21" cy="17"/>
            </a:xfrm>
            <a:custGeom>
              <a:avLst/>
              <a:gdLst>
                <a:gd name="T0" fmla="*/ 20 w 21"/>
                <a:gd name="T1" fmla="*/ 16 h 17"/>
                <a:gd name="T2" fmla="*/ 0 w 21"/>
                <a:gd name="T3" fmla="*/ 16 h 17"/>
                <a:gd name="T4" fmla="*/ 0 w 21"/>
                <a:gd name="T5" fmla="*/ 0 h 17"/>
                <a:gd name="T6" fmla="*/ 20 w 21"/>
                <a:gd name="T7" fmla="*/ 0 h 17"/>
                <a:gd name="T8" fmla="*/ 2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0" y="16"/>
                  </a:moveTo>
                  <a:lnTo>
                    <a:pt x="0" y="16"/>
                  </a:lnTo>
                  <a:lnTo>
                    <a:pt x="0" y="0"/>
                  </a:lnTo>
                  <a:lnTo>
                    <a:pt x="20" y="0"/>
                  </a:lnTo>
                  <a:lnTo>
                    <a:pt x="2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57" name="Line 774"/>
            <p:cNvSpPr>
              <a:spLocks noChangeShapeType="1"/>
            </p:cNvSpPr>
            <p:nvPr/>
          </p:nvSpPr>
          <p:spPr bwMode="auto">
            <a:xfrm flipV="1">
              <a:off x="3281" y="30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58" name="Freeform 775"/>
            <p:cNvSpPr>
              <a:spLocks/>
            </p:cNvSpPr>
            <p:nvPr/>
          </p:nvSpPr>
          <p:spPr bwMode="auto">
            <a:xfrm>
              <a:off x="2946" y="3335"/>
              <a:ext cx="418" cy="90"/>
            </a:xfrm>
            <a:custGeom>
              <a:avLst/>
              <a:gdLst>
                <a:gd name="T0" fmla="*/ 7 w 418"/>
                <a:gd name="T1" fmla="*/ 0 h 90"/>
                <a:gd name="T2" fmla="*/ 410 w 418"/>
                <a:gd name="T3" fmla="*/ 0 h 90"/>
                <a:gd name="T4" fmla="*/ 417 w 418"/>
                <a:gd name="T5" fmla="*/ 7 h 90"/>
                <a:gd name="T6" fmla="*/ 417 w 418"/>
                <a:gd name="T7" fmla="*/ 89 h 90"/>
                <a:gd name="T8" fmla="*/ 410 w 418"/>
                <a:gd name="T9" fmla="*/ 89 h 90"/>
                <a:gd name="T10" fmla="*/ 7 w 418"/>
                <a:gd name="T11" fmla="*/ 89 h 90"/>
                <a:gd name="T12" fmla="*/ 0 w 418"/>
                <a:gd name="T13" fmla="*/ 89 h 90"/>
                <a:gd name="T14" fmla="*/ 0 w 418"/>
                <a:gd name="T15" fmla="*/ 7 h 90"/>
                <a:gd name="T16" fmla="*/ 7 w 418"/>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90"/>
                <a:gd name="T29" fmla="*/ 418 w 41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90">
                  <a:moveTo>
                    <a:pt x="7" y="0"/>
                  </a:moveTo>
                  <a:lnTo>
                    <a:pt x="410" y="0"/>
                  </a:lnTo>
                  <a:lnTo>
                    <a:pt x="417" y="7"/>
                  </a:lnTo>
                  <a:lnTo>
                    <a:pt x="417" y="89"/>
                  </a:lnTo>
                  <a:lnTo>
                    <a:pt x="410" y="89"/>
                  </a:lnTo>
                  <a:lnTo>
                    <a:pt x="7" y="89"/>
                  </a:lnTo>
                  <a:lnTo>
                    <a:pt x="0" y="89"/>
                  </a:lnTo>
                  <a:lnTo>
                    <a:pt x="0" y="7"/>
                  </a:lnTo>
                  <a:lnTo>
                    <a:pt x="7"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59" name="Freeform 776"/>
            <p:cNvSpPr>
              <a:spLocks/>
            </p:cNvSpPr>
            <p:nvPr/>
          </p:nvSpPr>
          <p:spPr bwMode="auto">
            <a:xfrm>
              <a:off x="2953" y="3335"/>
              <a:ext cx="404" cy="17"/>
            </a:xfrm>
            <a:custGeom>
              <a:avLst/>
              <a:gdLst>
                <a:gd name="T0" fmla="*/ 403 w 404"/>
                <a:gd name="T1" fmla="*/ 0 h 17"/>
                <a:gd name="T2" fmla="*/ 0 w 404"/>
                <a:gd name="T3" fmla="*/ 0 h 17"/>
                <a:gd name="T4" fmla="*/ 0 w 404"/>
                <a:gd name="T5" fmla="*/ 16 h 17"/>
                <a:gd name="T6" fmla="*/ 403 w 404"/>
                <a:gd name="T7" fmla="*/ 16 h 17"/>
                <a:gd name="T8" fmla="*/ 403 w 404"/>
                <a:gd name="T9" fmla="*/ 0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403" y="0"/>
                  </a:moveTo>
                  <a:lnTo>
                    <a:pt x="0" y="0"/>
                  </a:lnTo>
                  <a:lnTo>
                    <a:pt x="0" y="16"/>
                  </a:lnTo>
                  <a:lnTo>
                    <a:pt x="403" y="16"/>
                  </a:lnTo>
                  <a:lnTo>
                    <a:pt x="403"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0" name="Freeform 777"/>
            <p:cNvSpPr>
              <a:spLocks/>
            </p:cNvSpPr>
            <p:nvPr/>
          </p:nvSpPr>
          <p:spPr bwMode="auto">
            <a:xfrm>
              <a:off x="3356" y="3335"/>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1" name="Line 778"/>
            <p:cNvSpPr>
              <a:spLocks noChangeShapeType="1"/>
            </p:cNvSpPr>
            <p:nvPr/>
          </p:nvSpPr>
          <p:spPr bwMode="auto">
            <a:xfrm flipV="1">
              <a:off x="3363"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2" name="Freeform 779"/>
            <p:cNvSpPr>
              <a:spLocks/>
            </p:cNvSpPr>
            <p:nvPr/>
          </p:nvSpPr>
          <p:spPr bwMode="auto">
            <a:xfrm>
              <a:off x="3356" y="342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3" name="Freeform 780"/>
            <p:cNvSpPr>
              <a:spLocks/>
            </p:cNvSpPr>
            <p:nvPr/>
          </p:nvSpPr>
          <p:spPr bwMode="auto">
            <a:xfrm>
              <a:off x="2953" y="3424"/>
              <a:ext cx="404" cy="17"/>
            </a:xfrm>
            <a:custGeom>
              <a:avLst/>
              <a:gdLst>
                <a:gd name="T0" fmla="*/ 0 w 404"/>
                <a:gd name="T1" fmla="*/ 16 h 17"/>
                <a:gd name="T2" fmla="*/ 403 w 404"/>
                <a:gd name="T3" fmla="*/ 16 h 17"/>
                <a:gd name="T4" fmla="*/ 403 w 404"/>
                <a:gd name="T5" fmla="*/ 0 h 17"/>
                <a:gd name="T6" fmla="*/ 0 w 404"/>
                <a:gd name="T7" fmla="*/ 0 h 17"/>
                <a:gd name="T8" fmla="*/ 0 w 404"/>
                <a:gd name="T9" fmla="*/ 16 h 17"/>
                <a:gd name="T10" fmla="*/ 0 60000 65536"/>
                <a:gd name="T11" fmla="*/ 0 60000 65536"/>
                <a:gd name="T12" fmla="*/ 0 60000 65536"/>
                <a:gd name="T13" fmla="*/ 0 60000 65536"/>
                <a:gd name="T14" fmla="*/ 0 60000 65536"/>
                <a:gd name="T15" fmla="*/ 0 w 404"/>
                <a:gd name="T16" fmla="*/ 0 h 17"/>
                <a:gd name="T17" fmla="*/ 404 w 404"/>
                <a:gd name="T18" fmla="*/ 17 h 17"/>
              </a:gdLst>
              <a:ahLst/>
              <a:cxnLst>
                <a:cxn ang="T10">
                  <a:pos x="T0" y="T1"/>
                </a:cxn>
                <a:cxn ang="T11">
                  <a:pos x="T2" y="T3"/>
                </a:cxn>
                <a:cxn ang="T12">
                  <a:pos x="T4" y="T5"/>
                </a:cxn>
                <a:cxn ang="T13">
                  <a:pos x="T6" y="T7"/>
                </a:cxn>
                <a:cxn ang="T14">
                  <a:pos x="T8" y="T9"/>
                </a:cxn>
              </a:cxnLst>
              <a:rect l="T15" t="T16" r="T17" b="T18"/>
              <a:pathLst>
                <a:path w="404" h="17">
                  <a:moveTo>
                    <a:pt x="0" y="16"/>
                  </a:moveTo>
                  <a:lnTo>
                    <a:pt x="403" y="16"/>
                  </a:lnTo>
                  <a:lnTo>
                    <a:pt x="403"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4" name="Freeform 781"/>
            <p:cNvSpPr>
              <a:spLocks/>
            </p:cNvSpPr>
            <p:nvPr/>
          </p:nvSpPr>
          <p:spPr bwMode="auto">
            <a:xfrm>
              <a:off x="2946" y="3424"/>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5" name="Line 782"/>
            <p:cNvSpPr>
              <a:spLocks noChangeShapeType="1"/>
            </p:cNvSpPr>
            <p:nvPr/>
          </p:nvSpPr>
          <p:spPr bwMode="auto">
            <a:xfrm>
              <a:off x="2946" y="3342"/>
              <a:ext cx="0" cy="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66" name="Freeform 783"/>
            <p:cNvSpPr>
              <a:spLocks/>
            </p:cNvSpPr>
            <p:nvPr/>
          </p:nvSpPr>
          <p:spPr bwMode="auto">
            <a:xfrm>
              <a:off x="2946" y="333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7" name="Freeform 784"/>
            <p:cNvSpPr>
              <a:spLocks/>
            </p:cNvSpPr>
            <p:nvPr/>
          </p:nvSpPr>
          <p:spPr bwMode="auto">
            <a:xfrm>
              <a:off x="2966" y="3356"/>
              <a:ext cx="378" cy="49"/>
            </a:xfrm>
            <a:custGeom>
              <a:avLst/>
              <a:gdLst>
                <a:gd name="T0" fmla="*/ 0 w 378"/>
                <a:gd name="T1" fmla="*/ 0 h 49"/>
                <a:gd name="T2" fmla="*/ 0 w 378"/>
                <a:gd name="T3" fmla="*/ 48 h 49"/>
                <a:gd name="T4" fmla="*/ 377 w 378"/>
                <a:gd name="T5" fmla="*/ 48 h 49"/>
                <a:gd name="T6" fmla="*/ 377 w 378"/>
                <a:gd name="T7" fmla="*/ 0 h 49"/>
                <a:gd name="T8" fmla="*/ 377 w 378"/>
                <a:gd name="T9" fmla="*/ 7 h 49"/>
                <a:gd name="T10" fmla="*/ 377 w 378"/>
                <a:gd name="T11" fmla="*/ 20 h 49"/>
                <a:gd name="T12" fmla="*/ 377 w 378"/>
                <a:gd name="T13" fmla="*/ 34 h 49"/>
                <a:gd name="T14" fmla="*/ 377 w 378"/>
                <a:gd name="T15" fmla="*/ 48 h 49"/>
                <a:gd name="T16" fmla="*/ 0 w 378"/>
                <a:gd name="T17" fmla="*/ 48 h 49"/>
                <a:gd name="T18" fmla="*/ 0 w 378"/>
                <a:gd name="T19" fmla="*/ 41 h 49"/>
                <a:gd name="T20" fmla="*/ 0 w 378"/>
                <a:gd name="T21" fmla="*/ 34 h 49"/>
                <a:gd name="T22" fmla="*/ 0 w 378"/>
                <a:gd name="T23" fmla="*/ 27 h 49"/>
                <a:gd name="T24" fmla="*/ 0 w 378"/>
                <a:gd name="T25" fmla="*/ 20 h 49"/>
                <a:gd name="T26" fmla="*/ 0 w 378"/>
                <a:gd name="T27" fmla="*/ 14 h 49"/>
                <a:gd name="T28" fmla="*/ 0 w 378"/>
                <a:gd name="T29" fmla="*/ 7 h 49"/>
                <a:gd name="T30" fmla="*/ 0 w 378"/>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9"/>
                <a:gd name="T50" fmla="*/ 378 w 37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9">
                  <a:moveTo>
                    <a:pt x="0" y="0"/>
                  </a:moveTo>
                  <a:lnTo>
                    <a:pt x="0" y="48"/>
                  </a:lnTo>
                  <a:lnTo>
                    <a:pt x="377" y="48"/>
                  </a:lnTo>
                  <a:lnTo>
                    <a:pt x="377" y="0"/>
                  </a:lnTo>
                  <a:lnTo>
                    <a:pt x="377" y="7"/>
                  </a:lnTo>
                  <a:lnTo>
                    <a:pt x="377" y="20"/>
                  </a:lnTo>
                  <a:lnTo>
                    <a:pt x="377" y="34"/>
                  </a:lnTo>
                  <a:lnTo>
                    <a:pt x="377" y="48"/>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68" name="Freeform 785"/>
            <p:cNvSpPr>
              <a:spLocks/>
            </p:cNvSpPr>
            <p:nvPr/>
          </p:nvSpPr>
          <p:spPr bwMode="auto">
            <a:xfrm>
              <a:off x="2970" y="3359"/>
              <a:ext cx="377" cy="49"/>
            </a:xfrm>
            <a:custGeom>
              <a:avLst/>
              <a:gdLst>
                <a:gd name="T0" fmla="*/ 0 w 377"/>
                <a:gd name="T1" fmla="*/ 0 h 49"/>
                <a:gd name="T2" fmla="*/ 0 w 377"/>
                <a:gd name="T3" fmla="*/ 48 h 49"/>
                <a:gd name="T4" fmla="*/ 376 w 377"/>
                <a:gd name="T5" fmla="*/ 48 h 49"/>
                <a:gd name="T6" fmla="*/ 376 w 377"/>
                <a:gd name="T7" fmla="*/ 0 h 49"/>
                <a:gd name="T8" fmla="*/ 376 w 377"/>
                <a:gd name="T9" fmla="*/ 7 h 49"/>
                <a:gd name="T10" fmla="*/ 376 w 377"/>
                <a:gd name="T11" fmla="*/ 21 h 49"/>
                <a:gd name="T12" fmla="*/ 376 w 377"/>
                <a:gd name="T13" fmla="*/ 34 h 49"/>
                <a:gd name="T14" fmla="*/ 376 w 377"/>
                <a:gd name="T15" fmla="*/ 48 h 49"/>
                <a:gd name="T16" fmla="*/ 0 w 377"/>
                <a:gd name="T17" fmla="*/ 48 h 49"/>
                <a:gd name="T18" fmla="*/ 0 w 377"/>
                <a:gd name="T19" fmla="*/ 41 h 49"/>
                <a:gd name="T20" fmla="*/ 0 w 377"/>
                <a:gd name="T21" fmla="*/ 34 h 49"/>
                <a:gd name="T22" fmla="*/ 0 w 377"/>
                <a:gd name="T23" fmla="*/ 28 h 49"/>
                <a:gd name="T24" fmla="*/ 0 w 377"/>
                <a:gd name="T25" fmla="*/ 21 h 49"/>
                <a:gd name="T26" fmla="*/ 0 w 377"/>
                <a:gd name="T27" fmla="*/ 14 h 49"/>
                <a:gd name="T28" fmla="*/ 0 w 377"/>
                <a:gd name="T29" fmla="*/ 7 h 49"/>
                <a:gd name="T30" fmla="*/ 0 w 377"/>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7"/>
                <a:gd name="T49" fmla="*/ 0 h 49"/>
                <a:gd name="T50" fmla="*/ 377 w 37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7" h="49">
                  <a:moveTo>
                    <a:pt x="0" y="0"/>
                  </a:moveTo>
                  <a:lnTo>
                    <a:pt x="0" y="48"/>
                  </a:lnTo>
                  <a:lnTo>
                    <a:pt x="376" y="48"/>
                  </a:lnTo>
                  <a:lnTo>
                    <a:pt x="376" y="0"/>
                  </a:lnTo>
                  <a:lnTo>
                    <a:pt x="376" y="7"/>
                  </a:lnTo>
                  <a:lnTo>
                    <a:pt x="376" y="21"/>
                  </a:lnTo>
                  <a:lnTo>
                    <a:pt x="376" y="34"/>
                  </a:lnTo>
                  <a:lnTo>
                    <a:pt x="376" y="48"/>
                  </a:lnTo>
                  <a:lnTo>
                    <a:pt x="0" y="48"/>
                  </a:lnTo>
                  <a:lnTo>
                    <a:pt x="0" y="41"/>
                  </a:lnTo>
                  <a:lnTo>
                    <a:pt x="0" y="34"/>
                  </a:lnTo>
                  <a:lnTo>
                    <a:pt x="0" y="28"/>
                  </a:lnTo>
                  <a:lnTo>
                    <a:pt x="0" y="21"/>
                  </a:lnTo>
                  <a:lnTo>
                    <a:pt x="0" y="14"/>
                  </a:lnTo>
                  <a:lnTo>
                    <a:pt x="0" y="7"/>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69" name="Freeform 786"/>
            <p:cNvSpPr>
              <a:spLocks/>
            </p:cNvSpPr>
            <p:nvPr/>
          </p:nvSpPr>
          <p:spPr bwMode="auto">
            <a:xfrm>
              <a:off x="2946" y="3417"/>
              <a:ext cx="418" cy="17"/>
            </a:xfrm>
            <a:custGeom>
              <a:avLst/>
              <a:gdLst>
                <a:gd name="T0" fmla="*/ 0 w 418"/>
                <a:gd name="T1" fmla="*/ 0 h 17"/>
                <a:gd name="T2" fmla="*/ 7 w 418"/>
                <a:gd name="T3" fmla="*/ 0 h 17"/>
                <a:gd name="T4" fmla="*/ 410 w 418"/>
                <a:gd name="T5" fmla="*/ 0 h 17"/>
                <a:gd name="T6" fmla="*/ 417 w 418"/>
                <a:gd name="T7" fmla="*/ 0 h 17"/>
                <a:gd name="T8" fmla="*/ 417 w 418"/>
                <a:gd name="T9" fmla="*/ 16 h 17"/>
                <a:gd name="T10" fmla="*/ 410 w 418"/>
                <a:gd name="T11" fmla="*/ 16 h 17"/>
                <a:gd name="T12" fmla="*/ 7 w 418"/>
                <a:gd name="T13" fmla="*/ 16 h 17"/>
                <a:gd name="T14" fmla="*/ 0 w 418"/>
                <a:gd name="T15" fmla="*/ 16 h 17"/>
                <a:gd name="T16" fmla="*/ 0 w 4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8"/>
                <a:gd name="T28" fmla="*/ 0 h 17"/>
                <a:gd name="T29" fmla="*/ 418 w 4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8" h="17">
                  <a:moveTo>
                    <a:pt x="0" y="0"/>
                  </a:moveTo>
                  <a:lnTo>
                    <a:pt x="7" y="0"/>
                  </a:lnTo>
                  <a:lnTo>
                    <a:pt x="410" y="0"/>
                  </a:lnTo>
                  <a:lnTo>
                    <a:pt x="417" y="0"/>
                  </a:lnTo>
                  <a:lnTo>
                    <a:pt x="417" y="16"/>
                  </a:lnTo>
                  <a:lnTo>
                    <a:pt x="410" y="16"/>
                  </a:lnTo>
                  <a:lnTo>
                    <a:pt x="7" y="16"/>
                  </a:lnTo>
                  <a:lnTo>
                    <a:pt x="0" y="16"/>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0" name="Freeform 787"/>
            <p:cNvSpPr>
              <a:spLocks/>
            </p:cNvSpPr>
            <p:nvPr/>
          </p:nvSpPr>
          <p:spPr bwMode="auto">
            <a:xfrm>
              <a:off x="2949" y="3421"/>
              <a:ext cx="419" cy="17"/>
            </a:xfrm>
            <a:custGeom>
              <a:avLst/>
              <a:gdLst>
                <a:gd name="T0" fmla="*/ 0 w 419"/>
                <a:gd name="T1" fmla="*/ 0 h 17"/>
                <a:gd name="T2" fmla="*/ 7 w 419"/>
                <a:gd name="T3" fmla="*/ 0 h 17"/>
                <a:gd name="T4" fmla="*/ 411 w 419"/>
                <a:gd name="T5" fmla="*/ 0 h 17"/>
                <a:gd name="T6" fmla="*/ 418 w 419"/>
                <a:gd name="T7" fmla="*/ 0 h 17"/>
                <a:gd name="T8" fmla="*/ 418 w 419"/>
                <a:gd name="T9" fmla="*/ 16 h 17"/>
                <a:gd name="T10" fmla="*/ 411 w 419"/>
                <a:gd name="T11" fmla="*/ 16 h 17"/>
                <a:gd name="T12" fmla="*/ 7 w 419"/>
                <a:gd name="T13" fmla="*/ 16 h 17"/>
                <a:gd name="T14" fmla="*/ 0 w 419"/>
                <a:gd name="T15" fmla="*/ 16 h 17"/>
                <a:gd name="T16" fmla="*/ 0 w 4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9"/>
                <a:gd name="T28" fmla="*/ 0 h 17"/>
                <a:gd name="T29" fmla="*/ 419 w 4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9" h="17">
                  <a:moveTo>
                    <a:pt x="0" y="0"/>
                  </a:moveTo>
                  <a:lnTo>
                    <a:pt x="7" y="0"/>
                  </a:lnTo>
                  <a:lnTo>
                    <a:pt x="411" y="0"/>
                  </a:lnTo>
                  <a:lnTo>
                    <a:pt x="418" y="0"/>
                  </a:lnTo>
                  <a:lnTo>
                    <a:pt x="418" y="16"/>
                  </a:lnTo>
                  <a:lnTo>
                    <a:pt x="411" y="16"/>
                  </a:lnTo>
                  <a:lnTo>
                    <a:pt x="7" y="16"/>
                  </a:lnTo>
                  <a:lnTo>
                    <a:pt x="0" y="16"/>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1" name="Freeform 788"/>
            <p:cNvSpPr>
              <a:spLocks/>
            </p:cNvSpPr>
            <p:nvPr/>
          </p:nvSpPr>
          <p:spPr bwMode="auto">
            <a:xfrm>
              <a:off x="2949" y="3421"/>
              <a:ext cx="419" cy="17"/>
            </a:xfrm>
            <a:custGeom>
              <a:avLst/>
              <a:gdLst>
                <a:gd name="T0" fmla="*/ 0 w 419"/>
                <a:gd name="T1" fmla="*/ 16 h 17"/>
                <a:gd name="T2" fmla="*/ 7 w 419"/>
                <a:gd name="T3" fmla="*/ 0 h 17"/>
                <a:gd name="T4" fmla="*/ 411 w 419"/>
                <a:gd name="T5" fmla="*/ 0 h 17"/>
                <a:gd name="T6" fmla="*/ 418 w 419"/>
                <a:gd name="T7" fmla="*/ 16 h 17"/>
                <a:gd name="T8" fmla="*/ 0 60000 65536"/>
                <a:gd name="T9" fmla="*/ 0 60000 65536"/>
                <a:gd name="T10" fmla="*/ 0 60000 65536"/>
                <a:gd name="T11" fmla="*/ 0 60000 65536"/>
                <a:gd name="T12" fmla="*/ 0 w 419"/>
                <a:gd name="T13" fmla="*/ 0 h 17"/>
                <a:gd name="T14" fmla="*/ 419 w 419"/>
                <a:gd name="T15" fmla="*/ 17 h 17"/>
              </a:gdLst>
              <a:ahLst/>
              <a:cxnLst>
                <a:cxn ang="T8">
                  <a:pos x="T0" y="T1"/>
                </a:cxn>
                <a:cxn ang="T9">
                  <a:pos x="T2" y="T3"/>
                </a:cxn>
                <a:cxn ang="T10">
                  <a:pos x="T4" y="T5"/>
                </a:cxn>
                <a:cxn ang="T11">
                  <a:pos x="T6" y="T7"/>
                </a:cxn>
              </a:cxnLst>
              <a:rect l="T12" t="T13" r="T14" b="T15"/>
              <a:pathLst>
                <a:path w="419" h="17">
                  <a:moveTo>
                    <a:pt x="0" y="16"/>
                  </a:moveTo>
                  <a:lnTo>
                    <a:pt x="7" y="0"/>
                  </a:lnTo>
                  <a:lnTo>
                    <a:pt x="411" y="0"/>
                  </a:lnTo>
                  <a:lnTo>
                    <a:pt x="418" y="1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72" name="Freeform 789"/>
            <p:cNvSpPr>
              <a:spLocks/>
            </p:cNvSpPr>
            <p:nvPr/>
          </p:nvSpPr>
          <p:spPr bwMode="auto">
            <a:xfrm>
              <a:off x="3267" y="3349"/>
              <a:ext cx="63" cy="17"/>
            </a:xfrm>
            <a:custGeom>
              <a:avLst/>
              <a:gdLst>
                <a:gd name="T0" fmla="*/ 7 w 63"/>
                <a:gd name="T1" fmla="*/ 0 h 17"/>
                <a:gd name="T2" fmla="*/ 62 w 63"/>
                <a:gd name="T3" fmla="*/ 0 h 17"/>
                <a:gd name="T4" fmla="*/ 62 w 63"/>
                <a:gd name="T5" fmla="*/ 16 h 17"/>
                <a:gd name="T6" fmla="*/ 7 w 63"/>
                <a:gd name="T7" fmla="*/ 16 h 17"/>
                <a:gd name="T8" fmla="*/ 0 w 63"/>
                <a:gd name="T9" fmla="*/ 16 h 17"/>
                <a:gd name="T10" fmla="*/ 0 w 63"/>
                <a:gd name="T11" fmla="*/ 0 h 17"/>
                <a:gd name="T12" fmla="*/ 7 w 63"/>
                <a:gd name="T13" fmla="*/ 0 h 17"/>
                <a:gd name="T14" fmla="*/ 0 60000 65536"/>
                <a:gd name="T15" fmla="*/ 0 60000 65536"/>
                <a:gd name="T16" fmla="*/ 0 60000 65536"/>
                <a:gd name="T17" fmla="*/ 0 60000 65536"/>
                <a:gd name="T18" fmla="*/ 0 60000 65536"/>
                <a:gd name="T19" fmla="*/ 0 60000 65536"/>
                <a:gd name="T20" fmla="*/ 0 60000 65536"/>
                <a:gd name="T21" fmla="*/ 0 w 63"/>
                <a:gd name="T22" fmla="*/ 0 h 17"/>
                <a:gd name="T23" fmla="*/ 63 w 6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7">
                  <a:moveTo>
                    <a:pt x="7" y="0"/>
                  </a:moveTo>
                  <a:lnTo>
                    <a:pt x="62" y="0"/>
                  </a:lnTo>
                  <a:lnTo>
                    <a:pt x="62" y="16"/>
                  </a:lnTo>
                  <a:lnTo>
                    <a:pt x="7" y="16"/>
                  </a:lnTo>
                  <a:lnTo>
                    <a:pt x="0" y="16"/>
                  </a:lnTo>
                  <a:lnTo>
                    <a:pt x="0"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3" name="Line 790"/>
            <p:cNvSpPr>
              <a:spLocks noChangeShapeType="1"/>
            </p:cNvSpPr>
            <p:nvPr/>
          </p:nvSpPr>
          <p:spPr bwMode="auto">
            <a:xfrm flipH="1">
              <a:off x="3274" y="3349"/>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4" name="Line 791"/>
            <p:cNvSpPr>
              <a:spLocks noChangeShapeType="1"/>
            </p:cNvSpPr>
            <p:nvPr/>
          </p:nvSpPr>
          <p:spPr bwMode="auto">
            <a:xfrm>
              <a:off x="3274" y="3363"/>
              <a:ext cx="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5" name="Line 792"/>
            <p:cNvSpPr>
              <a:spLocks noChangeShapeType="1"/>
            </p:cNvSpPr>
            <p:nvPr/>
          </p:nvSpPr>
          <p:spPr bwMode="auto">
            <a:xfrm>
              <a:off x="3267" y="33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6" name="Line 793"/>
            <p:cNvSpPr>
              <a:spLocks noChangeShapeType="1"/>
            </p:cNvSpPr>
            <p:nvPr/>
          </p:nvSpPr>
          <p:spPr bwMode="auto">
            <a:xfrm>
              <a:off x="3267" y="3349"/>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7" name="Line 794"/>
            <p:cNvSpPr>
              <a:spLocks noChangeShapeType="1"/>
            </p:cNvSpPr>
            <p:nvPr/>
          </p:nvSpPr>
          <p:spPr bwMode="auto">
            <a:xfrm flipH="1">
              <a:off x="3267"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178" name="Freeform 795"/>
            <p:cNvSpPr>
              <a:spLocks/>
            </p:cNvSpPr>
            <p:nvPr/>
          </p:nvSpPr>
          <p:spPr bwMode="auto">
            <a:xfrm>
              <a:off x="3308"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79" name="Freeform 796"/>
            <p:cNvSpPr>
              <a:spLocks/>
            </p:cNvSpPr>
            <p:nvPr/>
          </p:nvSpPr>
          <p:spPr bwMode="auto">
            <a:xfrm>
              <a:off x="3288" y="3349"/>
              <a:ext cx="21" cy="17"/>
            </a:xfrm>
            <a:custGeom>
              <a:avLst/>
              <a:gdLst>
                <a:gd name="T0" fmla="*/ 7 w 21"/>
                <a:gd name="T1" fmla="*/ 0 h 17"/>
                <a:gd name="T2" fmla="*/ 20 w 21"/>
                <a:gd name="T3" fmla="*/ 0 h 17"/>
                <a:gd name="T4" fmla="*/ 20 w 21"/>
                <a:gd name="T5" fmla="*/ 16 h 17"/>
                <a:gd name="T6" fmla="*/ 7 w 21"/>
                <a:gd name="T7" fmla="*/ 16 h 17"/>
                <a:gd name="T8" fmla="*/ 0 w 21"/>
                <a:gd name="T9" fmla="*/ 16 h 17"/>
                <a:gd name="T10" fmla="*/ 0 w 21"/>
                <a:gd name="T11" fmla="*/ 0 h 17"/>
                <a:gd name="T12" fmla="*/ 7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7" y="0"/>
                  </a:moveTo>
                  <a:lnTo>
                    <a:pt x="20" y="0"/>
                  </a:lnTo>
                  <a:lnTo>
                    <a:pt x="20"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0" name="Freeform 797"/>
            <p:cNvSpPr>
              <a:spLocks/>
            </p:cNvSpPr>
            <p:nvPr/>
          </p:nvSpPr>
          <p:spPr bwMode="auto">
            <a:xfrm>
              <a:off x="3267" y="3349"/>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1" name="Freeform 798"/>
            <p:cNvSpPr>
              <a:spLocks/>
            </p:cNvSpPr>
            <p:nvPr/>
          </p:nvSpPr>
          <p:spPr bwMode="auto">
            <a:xfrm>
              <a:off x="3312"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2" name="Freeform 799"/>
            <p:cNvSpPr>
              <a:spLocks/>
            </p:cNvSpPr>
            <p:nvPr/>
          </p:nvSpPr>
          <p:spPr bwMode="auto">
            <a:xfrm>
              <a:off x="3291" y="3352"/>
              <a:ext cx="22" cy="17"/>
            </a:xfrm>
            <a:custGeom>
              <a:avLst/>
              <a:gdLst>
                <a:gd name="T0" fmla="*/ 7 w 22"/>
                <a:gd name="T1" fmla="*/ 0 h 17"/>
                <a:gd name="T2" fmla="*/ 21 w 22"/>
                <a:gd name="T3" fmla="*/ 0 h 17"/>
                <a:gd name="T4" fmla="*/ 21 w 22"/>
                <a:gd name="T5" fmla="*/ 16 h 17"/>
                <a:gd name="T6" fmla="*/ 7 w 22"/>
                <a:gd name="T7" fmla="*/ 16 h 17"/>
                <a:gd name="T8" fmla="*/ 0 w 22"/>
                <a:gd name="T9" fmla="*/ 16 h 17"/>
                <a:gd name="T10" fmla="*/ 0 w 22"/>
                <a:gd name="T11" fmla="*/ 0 h 17"/>
                <a:gd name="T12" fmla="*/ 7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7" y="0"/>
                  </a:moveTo>
                  <a:lnTo>
                    <a:pt x="21" y="0"/>
                  </a:lnTo>
                  <a:lnTo>
                    <a:pt x="21" y="16"/>
                  </a:lnTo>
                  <a:lnTo>
                    <a:pt x="7" y="16"/>
                  </a:lnTo>
                  <a:lnTo>
                    <a:pt x="0" y="16"/>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3" name="Freeform 800"/>
            <p:cNvSpPr>
              <a:spLocks/>
            </p:cNvSpPr>
            <p:nvPr/>
          </p:nvSpPr>
          <p:spPr bwMode="auto">
            <a:xfrm>
              <a:off x="3271" y="3352"/>
              <a:ext cx="21" cy="17"/>
            </a:xfrm>
            <a:custGeom>
              <a:avLst/>
              <a:gdLst>
                <a:gd name="T0" fmla="*/ 7 w 21"/>
                <a:gd name="T1" fmla="*/ 0 h 17"/>
                <a:gd name="T2" fmla="*/ 20 w 21"/>
                <a:gd name="T3" fmla="*/ 0 h 17"/>
                <a:gd name="T4" fmla="*/ 20 w 21"/>
                <a:gd name="T5" fmla="*/ 8 h 17"/>
                <a:gd name="T6" fmla="*/ 20 w 21"/>
                <a:gd name="T7" fmla="*/ 16 h 17"/>
                <a:gd name="T8" fmla="*/ 7 w 21"/>
                <a:gd name="T9" fmla="*/ 16 h 17"/>
                <a:gd name="T10" fmla="*/ 0 w 21"/>
                <a:gd name="T11" fmla="*/ 16 h 17"/>
                <a:gd name="T12" fmla="*/ 0 w 21"/>
                <a:gd name="T13" fmla="*/ 8 h 17"/>
                <a:gd name="T14" fmla="*/ 0 w 21"/>
                <a:gd name="T15" fmla="*/ 0 h 17"/>
                <a:gd name="T16" fmla="*/ 7 w 21"/>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7" y="0"/>
                  </a:moveTo>
                  <a:lnTo>
                    <a:pt x="20" y="0"/>
                  </a:lnTo>
                  <a:lnTo>
                    <a:pt x="20" y="8"/>
                  </a:lnTo>
                  <a:lnTo>
                    <a:pt x="20" y="16"/>
                  </a:lnTo>
                  <a:lnTo>
                    <a:pt x="7" y="16"/>
                  </a:lnTo>
                  <a:lnTo>
                    <a:pt x="0" y="16"/>
                  </a:lnTo>
                  <a:lnTo>
                    <a:pt x="0" y="8"/>
                  </a:lnTo>
                  <a:lnTo>
                    <a:pt x="0" y="0"/>
                  </a:lnTo>
                  <a:lnTo>
                    <a:pt x="7"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84" name="Freeform 801"/>
            <p:cNvSpPr>
              <a:spLocks/>
            </p:cNvSpPr>
            <p:nvPr/>
          </p:nvSpPr>
          <p:spPr bwMode="auto">
            <a:xfrm>
              <a:off x="3267" y="3363"/>
              <a:ext cx="70" cy="42"/>
            </a:xfrm>
            <a:custGeom>
              <a:avLst/>
              <a:gdLst>
                <a:gd name="T0" fmla="*/ 7 w 70"/>
                <a:gd name="T1" fmla="*/ 7 h 42"/>
                <a:gd name="T2" fmla="*/ 7 w 70"/>
                <a:gd name="T3" fmla="*/ 0 h 42"/>
                <a:gd name="T4" fmla="*/ 14 w 70"/>
                <a:gd name="T5" fmla="*/ 0 h 42"/>
                <a:gd name="T6" fmla="*/ 21 w 70"/>
                <a:gd name="T7" fmla="*/ 7 h 42"/>
                <a:gd name="T8" fmla="*/ 21 w 70"/>
                <a:gd name="T9" fmla="*/ 0 h 42"/>
                <a:gd name="T10" fmla="*/ 28 w 70"/>
                <a:gd name="T11" fmla="*/ 0 h 42"/>
                <a:gd name="T12" fmla="*/ 35 w 70"/>
                <a:gd name="T13" fmla="*/ 0 h 42"/>
                <a:gd name="T14" fmla="*/ 35 w 70"/>
                <a:gd name="T15" fmla="*/ 7 h 42"/>
                <a:gd name="T16" fmla="*/ 35 w 70"/>
                <a:gd name="T17" fmla="*/ 0 h 42"/>
                <a:gd name="T18" fmla="*/ 41 w 70"/>
                <a:gd name="T19" fmla="*/ 0 h 42"/>
                <a:gd name="T20" fmla="*/ 48 w 70"/>
                <a:gd name="T21" fmla="*/ 0 h 42"/>
                <a:gd name="T22" fmla="*/ 48 w 70"/>
                <a:gd name="T23" fmla="*/ 7 h 42"/>
                <a:gd name="T24" fmla="*/ 55 w 70"/>
                <a:gd name="T25" fmla="*/ 7 h 42"/>
                <a:gd name="T26" fmla="*/ 55 w 70"/>
                <a:gd name="T27" fmla="*/ 0 h 42"/>
                <a:gd name="T28" fmla="*/ 62 w 70"/>
                <a:gd name="T29" fmla="*/ 0 h 42"/>
                <a:gd name="T30" fmla="*/ 62 w 70"/>
                <a:gd name="T31" fmla="*/ 7 h 42"/>
                <a:gd name="T32" fmla="*/ 69 w 70"/>
                <a:gd name="T33" fmla="*/ 7 h 42"/>
                <a:gd name="T34" fmla="*/ 69 w 70"/>
                <a:gd name="T35" fmla="*/ 41 h 42"/>
                <a:gd name="T36" fmla="*/ 62 w 70"/>
                <a:gd name="T37" fmla="*/ 41 h 42"/>
                <a:gd name="T38" fmla="*/ 7 w 70"/>
                <a:gd name="T39" fmla="*/ 41 h 42"/>
                <a:gd name="T40" fmla="*/ 0 w 70"/>
                <a:gd name="T41" fmla="*/ 41 h 42"/>
                <a:gd name="T42" fmla="*/ 0 w 70"/>
                <a:gd name="T43" fmla="*/ 7 h 42"/>
                <a:gd name="T44" fmla="*/ 7 w 70"/>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
                <a:gd name="T70" fmla="*/ 0 h 42"/>
                <a:gd name="T71" fmla="*/ 70 w 70"/>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 h="42">
                  <a:moveTo>
                    <a:pt x="7" y="7"/>
                  </a:moveTo>
                  <a:lnTo>
                    <a:pt x="7" y="0"/>
                  </a:lnTo>
                  <a:lnTo>
                    <a:pt x="14" y="0"/>
                  </a:lnTo>
                  <a:lnTo>
                    <a:pt x="21" y="7"/>
                  </a:lnTo>
                  <a:lnTo>
                    <a:pt x="21" y="0"/>
                  </a:lnTo>
                  <a:lnTo>
                    <a:pt x="28" y="0"/>
                  </a:lnTo>
                  <a:lnTo>
                    <a:pt x="35" y="0"/>
                  </a:lnTo>
                  <a:lnTo>
                    <a:pt x="35" y="7"/>
                  </a:lnTo>
                  <a:lnTo>
                    <a:pt x="35" y="0"/>
                  </a:lnTo>
                  <a:lnTo>
                    <a:pt x="41" y="0"/>
                  </a:lnTo>
                  <a:lnTo>
                    <a:pt x="48" y="0"/>
                  </a:lnTo>
                  <a:lnTo>
                    <a:pt x="48" y="7"/>
                  </a:lnTo>
                  <a:lnTo>
                    <a:pt x="55" y="7"/>
                  </a:lnTo>
                  <a:lnTo>
                    <a:pt x="55" y="0"/>
                  </a:lnTo>
                  <a:lnTo>
                    <a:pt x="62" y="0"/>
                  </a:lnTo>
                  <a:lnTo>
                    <a:pt x="62" y="7"/>
                  </a:lnTo>
                  <a:lnTo>
                    <a:pt x="69" y="7"/>
                  </a:lnTo>
                  <a:lnTo>
                    <a:pt x="69" y="41"/>
                  </a:lnTo>
                  <a:lnTo>
                    <a:pt x="62" y="41"/>
                  </a:lnTo>
                  <a:lnTo>
                    <a:pt x="7" y="41"/>
                  </a:lnTo>
                  <a:lnTo>
                    <a:pt x="0" y="41"/>
                  </a:lnTo>
                  <a:lnTo>
                    <a:pt x="0" y="7"/>
                  </a:lnTo>
                  <a:lnTo>
                    <a:pt x="7"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5" name="Freeform 802"/>
            <p:cNvSpPr>
              <a:spLocks/>
            </p:cNvSpPr>
            <p:nvPr/>
          </p:nvSpPr>
          <p:spPr bwMode="auto">
            <a:xfrm>
              <a:off x="3213" y="3383"/>
              <a:ext cx="49" cy="22"/>
            </a:xfrm>
            <a:custGeom>
              <a:avLst/>
              <a:gdLst>
                <a:gd name="T0" fmla="*/ 0 w 49"/>
                <a:gd name="T1" fmla="*/ 14 h 22"/>
                <a:gd name="T2" fmla="*/ 0 w 49"/>
                <a:gd name="T3" fmla="*/ 7 h 22"/>
                <a:gd name="T4" fmla="*/ 6 w 49"/>
                <a:gd name="T5" fmla="*/ 7 h 22"/>
                <a:gd name="T6" fmla="*/ 13 w 49"/>
                <a:gd name="T7" fmla="*/ 7 h 22"/>
                <a:gd name="T8" fmla="*/ 20 w 49"/>
                <a:gd name="T9" fmla="*/ 7 h 22"/>
                <a:gd name="T10" fmla="*/ 20 w 49"/>
                <a:gd name="T11" fmla="*/ 0 h 22"/>
                <a:gd name="T12" fmla="*/ 27 w 49"/>
                <a:gd name="T13" fmla="*/ 0 h 22"/>
                <a:gd name="T14" fmla="*/ 34 w 49"/>
                <a:gd name="T15" fmla="*/ 7 h 22"/>
                <a:gd name="T16" fmla="*/ 41 w 49"/>
                <a:gd name="T17" fmla="*/ 7 h 22"/>
                <a:gd name="T18" fmla="*/ 48 w 49"/>
                <a:gd name="T19" fmla="*/ 7 h 22"/>
                <a:gd name="T20" fmla="*/ 48 w 49"/>
                <a:gd name="T21" fmla="*/ 14 h 22"/>
                <a:gd name="T22" fmla="*/ 48 w 49"/>
                <a:gd name="T23" fmla="*/ 21 h 22"/>
                <a:gd name="T24" fmla="*/ 0 w 49"/>
                <a:gd name="T25" fmla="*/ 21 h 22"/>
                <a:gd name="T26" fmla="*/ 0 w 49"/>
                <a:gd name="T27" fmla="*/ 14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22"/>
                <a:gd name="T44" fmla="*/ 49 w 4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22">
                  <a:moveTo>
                    <a:pt x="0" y="14"/>
                  </a:moveTo>
                  <a:lnTo>
                    <a:pt x="0" y="7"/>
                  </a:lnTo>
                  <a:lnTo>
                    <a:pt x="6" y="7"/>
                  </a:lnTo>
                  <a:lnTo>
                    <a:pt x="13" y="7"/>
                  </a:lnTo>
                  <a:lnTo>
                    <a:pt x="20" y="7"/>
                  </a:lnTo>
                  <a:lnTo>
                    <a:pt x="20" y="0"/>
                  </a:lnTo>
                  <a:lnTo>
                    <a:pt x="27" y="0"/>
                  </a:lnTo>
                  <a:lnTo>
                    <a:pt x="34" y="7"/>
                  </a:lnTo>
                  <a:lnTo>
                    <a:pt x="41" y="7"/>
                  </a:lnTo>
                  <a:lnTo>
                    <a:pt x="48" y="7"/>
                  </a:lnTo>
                  <a:lnTo>
                    <a:pt x="48" y="14"/>
                  </a:lnTo>
                  <a:lnTo>
                    <a:pt x="48" y="21"/>
                  </a:lnTo>
                  <a:lnTo>
                    <a:pt x="0" y="21"/>
                  </a:lnTo>
                  <a:lnTo>
                    <a:pt x="0"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6" name="Freeform 803"/>
            <p:cNvSpPr>
              <a:spLocks/>
            </p:cNvSpPr>
            <p:nvPr/>
          </p:nvSpPr>
          <p:spPr bwMode="auto">
            <a:xfrm>
              <a:off x="3213" y="3363"/>
              <a:ext cx="49" cy="21"/>
            </a:xfrm>
            <a:custGeom>
              <a:avLst/>
              <a:gdLst>
                <a:gd name="T0" fmla="*/ 0 w 49"/>
                <a:gd name="T1" fmla="*/ 7 h 21"/>
                <a:gd name="T2" fmla="*/ 6 w 49"/>
                <a:gd name="T3" fmla="*/ 7 h 21"/>
                <a:gd name="T4" fmla="*/ 6 w 49"/>
                <a:gd name="T5" fmla="*/ 0 h 21"/>
                <a:gd name="T6" fmla="*/ 13 w 49"/>
                <a:gd name="T7" fmla="*/ 0 h 21"/>
                <a:gd name="T8" fmla="*/ 13 w 49"/>
                <a:gd name="T9" fmla="*/ 7 h 21"/>
                <a:gd name="T10" fmla="*/ 20 w 49"/>
                <a:gd name="T11" fmla="*/ 7 h 21"/>
                <a:gd name="T12" fmla="*/ 20 w 49"/>
                <a:gd name="T13" fmla="*/ 0 h 21"/>
                <a:gd name="T14" fmla="*/ 27 w 49"/>
                <a:gd name="T15" fmla="*/ 0 h 21"/>
                <a:gd name="T16" fmla="*/ 34 w 49"/>
                <a:gd name="T17" fmla="*/ 0 h 21"/>
                <a:gd name="T18" fmla="*/ 34 w 49"/>
                <a:gd name="T19" fmla="*/ 7 h 21"/>
                <a:gd name="T20" fmla="*/ 34 w 49"/>
                <a:gd name="T21" fmla="*/ 0 h 21"/>
                <a:gd name="T22" fmla="*/ 41 w 49"/>
                <a:gd name="T23" fmla="*/ 0 h 21"/>
                <a:gd name="T24" fmla="*/ 48 w 49"/>
                <a:gd name="T25" fmla="*/ 0 h 21"/>
                <a:gd name="T26" fmla="*/ 48 w 49"/>
                <a:gd name="T27" fmla="*/ 7 h 21"/>
                <a:gd name="T28" fmla="*/ 48 w 49"/>
                <a:gd name="T29" fmla="*/ 20 h 21"/>
                <a:gd name="T30" fmla="*/ 6 w 49"/>
                <a:gd name="T31" fmla="*/ 20 h 21"/>
                <a:gd name="T32" fmla="*/ 0 w 49"/>
                <a:gd name="T33" fmla="*/ 20 h 21"/>
                <a:gd name="T34" fmla="*/ 0 w 49"/>
                <a:gd name="T35" fmla="*/ 7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1"/>
                <a:gd name="T56" fmla="*/ 49 w 4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1">
                  <a:moveTo>
                    <a:pt x="0" y="7"/>
                  </a:moveTo>
                  <a:lnTo>
                    <a:pt x="6" y="7"/>
                  </a:lnTo>
                  <a:lnTo>
                    <a:pt x="6" y="0"/>
                  </a:lnTo>
                  <a:lnTo>
                    <a:pt x="13" y="0"/>
                  </a:lnTo>
                  <a:lnTo>
                    <a:pt x="13" y="7"/>
                  </a:lnTo>
                  <a:lnTo>
                    <a:pt x="20" y="7"/>
                  </a:lnTo>
                  <a:lnTo>
                    <a:pt x="20" y="0"/>
                  </a:lnTo>
                  <a:lnTo>
                    <a:pt x="27" y="0"/>
                  </a:lnTo>
                  <a:lnTo>
                    <a:pt x="34" y="0"/>
                  </a:lnTo>
                  <a:lnTo>
                    <a:pt x="34" y="7"/>
                  </a:lnTo>
                  <a:lnTo>
                    <a:pt x="34" y="0"/>
                  </a:lnTo>
                  <a:lnTo>
                    <a:pt x="41" y="0"/>
                  </a:lnTo>
                  <a:lnTo>
                    <a:pt x="48" y="0"/>
                  </a:lnTo>
                  <a:lnTo>
                    <a:pt x="48" y="7"/>
                  </a:lnTo>
                  <a:lnTo>
                    <a:pt x="48" y="20"/>
                  </a:lnTo>
                  <a:lnTo>
                    <a:pt x="6" y="20"/>
                  </a:lnTo>
                  <a:lnTo>
                    <a:pt x="0" y="2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7" name="Freeform 804"/>
            <p:cNvSpPr>
              <a:spLocks/>
            </p:cNvSpPr>
            <p:nvPr/>
          </p:nvSpPr>
          <p:spPr bwMode="auto">
            <a:xfrm>
              <a:off x="3213" y="3349"/>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41 w 49"/>
                <a:gd name="T13" fmla="*/ 0 h 17"/>
                <a:gd name="T14" fmla="*/ 48 w 49"/>
                <a:gd name="T15" fmla="*/ 0 h 17"/>
                <a:gd name="T16" fmla="*/ 48 w 49"/>
                <a:gd name="T17" fmla="*/ 8 h 17"/>
                <a:gd name="T18" fmla="*/ 48 w 49"/>
                <a:gd name="T19" fmla="*/ 16 h 17"/>
                <a:gd name="T20" fmla="*/ 0 w 49"/>
                <a:gd name="T21" fmla="*/ 16 h 17"/>
                <a:gd name="T22" fmla="*/ 0 w 49"/>
                <a:gd name="T23" fmla="*/ 8 h 17"/>
                <a:gd name="T24" fmla="*/ 0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0" y="0"/>
                  </a:moveTo>
                  <a:lnTo>
                    <a:pt x="6" y="0"/>
                  </a:lnTo>
                  <a:lnTo>
                    <a:pt x="13" y="0"/>
                  </a:lnTo>
                  <a:lnTo>
                    <a:pt x="20" y="0"/>
                  </a:lnTo>
                  <a:lnTo>
                    <a:pt x="27" y="0"/>
                  </a:lnTo>
                  <a:lnTo>
                    <a:pt x="34" y="0"/>
                  </a:lnTo>
                  <a:lnTo>
                    <a:pt x="41" y="0"/>
                  </a:lnTo>
                  <a:lnTo>
                    <a:pt x="48" y="0"/>
                  </a:lnTo>
                  <a:lnTo>
                    <a:pt x="48" y="8"/>
                  </a:lnTo>
                  <a:lnTo>
                    <a:pt x="48" y="16"/>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8" name="Freeform 805"/>
            <p:cNvSpPr>
              <a:spLocks/>
            </p:cNvSpPr>
            <p:nvPr/>
          </p:nvSpPr>
          <p:spPr bwMode="auto">
            <a:xfrm>
              <a:off x="3144" y="3349"/>
              <a:ext cx="70" cy="17"/>
            </a:xfrm>
            <a:custGeom>
              <a:avLst/>
              <a:gdLst>
                <a:gd name="T0" fmla="*/ 0 w 70"/>
                <a:gd name="T1" fmla="*/ 0 h 17"/>
                <a:gd name="T2" fmla="*/ 0 w 70"/>
                <a:gd name="T3" fmla="*/ 8 h 17"/>
                <a:gd name="T4" fmla="*/ 7 w 70"/>
                <a:gd name="T5" fmla="*/ 16 h 17"/>
                <a:gd name="T6" fmla="*/ 62 w 70"/>
                <a:gd name="T7" fmla="*/ 16 h 17"/>
                <a:gd name="T8" fmla="*/ 62 w 70"/>
                <a:gd name="T9" fmla="*/ 8 h 17"/>
                <a:gd name="T10" fmla="*/ 69 w 70"/>
                <a:gd name="T11" fmla="*/ 8 h 17"/>
                <a:gd name="T12" fmla="*/ 69 w 70"/>
                <a:gd name="T13" fmla="*/ 0 h 17"/>
                <a:gd name="T14" fmla="*/ 62 w 70"/>
                <a:gd name="T15" fmla="*/ 0 h 17"/>
                <a:gd name="T16" fmla="*/ 55 w 70"/>
                <a:gd name="T17" fmla="*/ 0 h 17"/>
                <a:gd name="T18" fmla="*/ 48 w 70"/>
                <a:gd name="T19" fmla="*/ 0 h 17"/>
                <a:gd name="T20" fmla="*/ 41 w 70"/>
                <a:gd name="T21" fmla="*/ 0 h 17"/>
                <a:gd name="T22" fmla="*/ 34 w 70"/>
                <a:gd name="T23" fmla="*/ 0 h 17"/>
                <a:gd name="T24" fmla="*/ 28 w 70"/>
                <a:gd name="T25" fmla="*/ 0 h 17"/>
                <a:gd name="T26" fmla="*/ 21 w 70"/>
                <a:gd name="T27" fmla="*/ 0 h 17"/>
                <a:gd name="T28" fmla="*/ 14 w 70"/>
                <a:gd name="T29" fmla="*/ 0 h 17"/>
                <a:gd name="T30" fmla="*/ 7 w 70"/>
                <a:gd name="T31" fmla="*/ 0 h 17"/>
                <a:gd name="T32" fmla="*/ 0 w 70"/>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7"/>
                <a:gd name="T53" fmla="*/ 70 w 7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7">
                  <a:moveTo>
                    <a:pt x="0" y="0"/>
                  </a:moveTo>
                  <a:lnTo>
                    <a:pt x="0" y="8"/>
                  </a:lnTo>
                  <a:lnTo>
                    <a:pt x="7" y="16"/>
                  </a:lnTo>
                  <a:lnTo>
                    <a:pt x="62" y="16"/>
                  </a:lnTo>
                  <a:lnTo>
                    <a:pt x="62" y="8"/>
                  </a:lnTo>
                  <a:lnTo>
                    <a:pt x="69" y="8"/>
                  </a:lnTo>
                  <a:lnTo>
                    <a:pt x="69" y="0"/>
                  </a:lnTo>
                  <a:lnTo>
                    <a:pt x="62" y="0"/>
                  </a:lnTo>
                  <a:lnTo>
                    <a:pt x="55" y="0"/>
                  </a:lnTo>
                  <a:lnTo>
                    <a:pt x="48" y="0"/>
                  </a:lnTo>
                  <a:lnTo>
                    <a:pt x="41" y="0"/>
                  </a:lnTo>
                  <a:lnTo>
                    <a:pt x="34"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89" name="Freeform 806"/>
            <p:cNvSpPr>
              <a:spLocks/>
            </p:cNvSpPr>
            <p:nvPr/>
          </p:nvSpPr>
          <p:spPr bwMode="auto">
            <a:xfrm>
              <a:off x="3076" y="3349"/>
              <a:ext cx="62" cy="17"/>
            </a:xfrm>
            <a:custGeom>
              <a:avLst/>
              <a:gdLst>
                <a:gd name="T0" fmla="*/ 0 w 62"/>
                <a:gd name="T1" fmla="*/ 0 h 17"/>
                <a:gd name="T2" fmla="*/ 0 w 62"/>
                <a:gd name="T3" fmla="*/ 8 h 17"/>
                <a:gd name="T4" fmla="*/ 0 w 62"/>
                <a:gd name="T5" fmla="*/ 16 h 17"/>
                <a:gd name="T6" fmla="*/ 61 w 62"/>
                <a:gd name="T7" fmla="*/ 16 h 17"/>
                <a:gd name="T8" fmla="*/ 61 w 62"/>
                <a:gd name="T9" fmla="*/ 8 h 17"/>
                <a:gd name="T10" fmla="*/ 61 w 62"/>
                <a:gd name="T11" fmla="*/ 0 h 17"/>
                <a:gd name="T12" fmla="*/ 55 w 62"/>
                <a:gd name="T13" fmla="*/ 0 h 17"/>
                <a:gd name="T14" fmla="*/ 48 w 62"/>
                <a:gd name="T15" fmla="*/ 0 h 17"/>
                <a:gd name="T16" fmla="*/ 41 w 62"/>
                <a:gd name="T17" fmla="*/ 0 h 17"/>
                <a:gd name="T18" fmla="*/ 34 w 62"/>
                <a:gd name="T19" fmla="*/ 0 h 17"/>
                <a:gd name="T20" fmla="*/ 27 w 62"/>
                <a:gd name="T21" fmla="*/ 0 h 17"/>
                <a:gd name="T22" fmla="*/ 20 w 62"/>
                <a:gd name="T23" fmla="*/ 0 h 17"/>
                <a:gd name="T24" fmla="*/ 13 w 62"/>
                <a:gd name="T25" fmla="*/ 0 h 17"/>
                <a:gd name="T26" fmla="*/ 7 w 62"/>
                <a:gd name="T27" fmla="*/ 0 h 17"/>
                <a:gd name="T28" fmla="*/ 0 w 6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
                <a:gd name="T46" fmla="*/ 0 h 17"/>
                <a:gd name="T47" fmla="*/ 62 w 6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 h="17">
                  <a:moveTo>
                    <a:pt x="0" y="0"/>
                  </a:moveTo>
                  <a:lnTo>
                    <a:pt x="0" y="8"/>
                  </a:lnTo>
                  <a:lnTo>
                    <a:pt x="0" y="16"/>
                  </a:lnTo>
                  <a:lnTo>
                    <a:pt x="61" y="16"/>
                  </a:lnTo>
                  <a:lnTo>
                    <a:pt x="61" y="8"/>
                  </a:lnTo>
                  <a:lnTo>
                    <a:pt x="61" y="0"/>
                  </a:lnTo>
                  <a:lnTo>
                    <a:pt x="55" y="0"/>
                  </a:lnTo>
                  <a:lnTo>
                    <a:pt x="48" y="0"/>
                  </a:lnTo>
                  <a:lnTo>
                    <a:pt x="41" y="0"/>
                  </a:lnTo>
                  <a:lnTo>
                    <a:pt x="34" y="0"/>
                  </a:lnTo>
                  <a:lnTo>
                    <a:pt x="27" y="0"/>
                  </a:lnTo>
                  <a:lnTo>
                    <a:pt x="20" y="0"/>
                  </a:lnTo>
                  <a:lnTo>
                    <a:pt x="13"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0" name="Freeform 807"/>
            <p:cNvSpPr>
              <a:spLocks/>
            </p:cNvSpPr>
            <p:nvPr/>
          </p:nvSpPr>
          <p:spPr bwMode="auto">
            <a:xfrm>
              <a:off x="3007" y="3349"/>
              <a:ext cx="63" cy="17"/>
            </a:xfrm>
            <a:custGeom>
              <a:avLst/>
              <a:gdLst>
                <a:gd name="T0" fmla="*/ 0 w 63"/>
                <a:gd name="T1" fmla="*/ 0 h 17"/>
                <a:gd name="T2" fmla="*/ 0 w 63"/>
                <a:gd name="T3" fmla="*/ 8 h 17"/>
                <a:gd name="T4" fmla="*/ 0 w 63"/>
                <a:gd name="T5" fmla="*/ 16 h 17"/>
                <a:gd name="T6" fmla="*/ 62 w 63"/>
                <a:gd name="T7" fmla="*/ 16 h 17"/>
                <a:gd name="T8" fmla="*/ 62 w 63"/>
                <a:gd name="T9" fmla="*/ 8 h 17"/>
                <a:gd name="T10" fmla="*/ 62 w 63"/>
                <a:gd name="T11" fmla="*/ 0 h 17"/>
                <a:gd name="T12" fmla="*/ 55 w 63"/>
                <a:gd name="T13" fmla="*/ 0 h 17"/>
                <a:gd name="T14" fmla="*/ 48 w 63"/>
                <a:gd name="T15" fmla="*/ 0 h 17"/>
                <a:gd name="T16" fmla="*/ 41 w 63"/>
                <a:gd name="T17" fmla="*/ 0 h 17"/>
                <a:gd name="T18" fmla="*/ 35 w 63"/>
                <a:gd name="T19" fmla="*/ 0 h 17"/>
                <a:gd name="T20" fmla="*/ 28 w 63"/>
                <a:gd name="T21" fmla="*/ 0 h 17"/>
                <a:gd name="T22" fmla="*/ 21 w 63"/>
                <a:gd name="T23" fmla="*/ 0 h 17"/>
                <a:gd name="T24" fmla="*/ 14 w 63"/>
                <a:gd name="T25" fmla="*/ 0 h 17"/>
                <a:gd name="T26" fmla="*/ 7 w 63"/>
                <a:gd name="T27" fmla="*/ 0 h 17"/>
                <a:gd name="T28" fmla="*/ 0 w 63"/>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7"/>
                <a:gd name="T47" fmla="*/ 63 w 6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7">
                  <a:moveTo>
                    <a:pt x="0" y="0"/>
                  </a:moveTo>
                  <a:lnTo>
                    <a:pt x="0" y="8"/>
                  </a:lnTo>
                  <a:lnTo>
                    <a:pt x="0" y="16"/>
                  </a:lnTo>
                  <a:lnTo>
                    <a:pt x="62" y="16"/>
                  </a:lnTo>
                  <a:lnTo>
                    <a:pt x="62" y="8"/>
                  </a:lnTo>
                  <a:lnTo>
                    <a:pt x="62" y="0"/>
                  </a:lnTo>
                  <a:lnTo>
                    <a:pt x="55" y="0"/>
                  </a:lnTo>
                  <a:lnTo>
                    <a:pt x="48" y="0"/>
                  </a:lnTo>
                  <a:lnTo>
                    <a:pt x="41" y="0"/>
                  </a:lnTo>
                  <a:lnTo>
                    <a:pt x="35" y="0"/>
                  </a:lnTo>
                  <a:lnTo>
                    <a:pt x="28"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1" name="Freeform 808"/>
            <p:cNvSpPr>
              <a:spLocks/>
            </p:cNvSpPr>
            <p:nvPr/>
          </p:nvSpPr>
          <p:spPr bwMode="auto">
            <a:xfrm>
              <a:off x="2973" y="3349"/>
              <a:ext cx="22" cy="17"/>
            </a:xfrm>
            <a:custGeom>
              <a:avLst/>
              <a:gdLst>
                <a:gd name="T0" fmla="*/ 0 w 22"/>
                <a:gd name="T1" fmla="*/ 8 h 17"/>
                <a:gd name="T2" fmla="*/ 0 w 22"/>
                <a:gd name="T3" fmla="*/ 0 h 17"/>
                <a:gd name="T4" fmla="*/ 7 w 22"/>
                <a:gd name="T5" fmla="*/ 0 h 17"/>
                <a:gd name="T6" fmla="*/ 14 w 22"/>
                <a:gd name="T7" fmla="*/ 0 h 17"/>
                <a:gd name="T8" fmla="*/ 21 w 22"/>
                <a:gd name="T9" fmla="*/ 0 h 17"/>
                <a:gd name="T10" fmla="*/ 21 w 22"/>
                <a:gd name="T11" fmla="*/ 8 h 17"/>
                <a:gd name="T12" fmla="*/ 21 w 22"/>
                <a:gd name="T13" fmla="*/ 16 h 17"/>
                <a:gd name="T14" fmla="*/ 0 w 22"/>
                <a:gd name="T15" fmla="*/ 16 h 17"/>
                <a:gd name="T16" fmla="*/ 0 w 22"/>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8"/>
                  </a:moveTo>
                  <a:lnTo>
                    <a:pt x="0" y="0"/>
                  </a:lnTo>
                  <a:lnTo>
                    <a:pt x="7" y="0"/>
                  </a:lnTo>
                  <a:lnTo>
                    <a:pt x="14" y="0"/>
                  </a:lnTo>
                  <a:lnTo>
                    <a:pt x="21" y="0"/>
                  </a:lnTo>
                  <a:lnTo>
                    <a:pt x="21" y="8"/>
                  </a:lnTo>
                  <a:lnTo>
                    <a:pt x="21" y="16"/>
                  </a:lnTo>
                  <a:lnTo>
                    <a:pt x="0" y="1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2" name="Freeform 809"/>
            <p:cNvSpPr>
              <a:spLocks/>
            </p:cNvSpPr>
            <p:nvPr/>
          </p:nvSpPr>
          <p:spPr bwMode="auto">
            <a:xfrm>
              <a:off x="2973" y="3363"/>
              <a:ext cx="241" cy="42"/>
            </a:xfrm>
            <a:custGeom>
              <a:avLst/>
              <a:gdLst>
                <a:gd name="T0" fmla="*/ 7 w 241"/>
                <a:gd name="T1" fmla="*/ 7 h 42"/>
                <a:gd name="T2" fmla="*/ 14 w 241"/>
                <a:gd name="T3" fmla="*/ 0 h 42"/>
                <a:gd name="T4" fmla="*/ 21 w 241"/>
                <a:gd name="T5" fmla="*/ 7 h 42"/>
                <a:gd name="T6" fmla="*/ 27 w 241"/>
                <a:gd name="T7" fmla="*/ 0 h 42"/>
                <a:gd name="T8" fmla="*/ 34 w 241"/>
                <a:gd name="T9" fmla="*/ 7 h 42"/>
                <a:gd name="T10" fmla="*/ 41 w 241"/>
                <a:gd name="T11" fmla="*/ 0 h 42"/>
                <a:gd name="T12" fmla="*/ 48 w 241"/>
                <a:gd name="T13" fmla="*/ 7 h 42"/>
                <a:gd name="T14" fmla="*/ 62 w 241"/>
                <a:gd name="T15" fmla="*/ 0 h 42"/>
                <a:gd name="T16" fmla="*/ 69 w 241"/>
                <a:gd name="T17" fmla="*/ 7 h 42"/>
                <a:gd name="T18" fmla="*/ 75 w 241"/>
                <a:gd name="T19" fmla="*/ 0 h 42"/>
                <a:gd name="T20" fmla="*/ 82 w 241"/>
                <a:gd name="T21" fmla="*/ 0 h 42"/>
                <a:gd name="T22" fmla="*/ 96 w 241"/>
                <a:gd name="T23" fmla="*/ 0 h 42"/>
                <a:gd name="T24" fmla="*/ 96 w 241"/>
                <a:gd name="T25" fmla="*/ 0 h 42"/>
                <a:gd name="T26" fmla="*/ 110 w 241"/>
                <a:gd name="T27" fmla="*/ 0 h 42"/>
                <a:gd name="T28" fmla="*/ 116 w 241"/>
                <a:gd name="T29" fmla="*/ 7 h 42"/>
                <a:gd name="T30" fmla="*/ 123 w 241"/>
                <a:gd name="T31" fmla="*/ 0 h 42"/>
                <a:gd name="T32" fmla="*/ 130 w 241"/>
                <a:gd name="T33" fmla="*/ 7 h 42"/>
                <a:gd name="T34" fmla="*/ 137 w 241"/>
                <a:gd name="T35" fmla="*/ 0 h 42"/>
                <a:gd name="T36" fmla="*/ 144 w 241"/>
                <a:gd name="T37" fmla="*/ 7 h 42"/>
                <a:gd name="T38" fmla="*/ 151 w 241"/>
                <a:gd name="T39" fmla="*/ 0 h 42"/>
                <a:gd name="T40" fmla="*/ 158 w 241"/>
                <a:gd name="T41" fmla="*/ 7 h 42"/>
                <a:gd name="T42" fmla="*/ 171 w 241"/>
                <a:gd name="T43" fmla="*/ 0 h 42"/>
                <a:gd name="T44" fmla="*/ 178 w 241"/>
                <a:gd name="T45" fmla="*/ 7 h 42"/>
                <a:gd name="T46" fmla="*/ 185 w 241"/>
                <a:gd name="T47" fmla="*/ 0 h 42"/>
                <a:gd name="T48" fmla="*/ 192 w 241"/>
                <a:gd name="T49" fmla="*/ 7 h 42"/>
                <a:gd name="T50" fmla="*/ 199 w 241"/>
                <a:gd name="T51" fmla="*/ 0 h 42"/>
                <a:gd name="T52" fmla="*/ 205 w 241"/>
                <a:gd name="T53" fmla="*/ 7 h 42"/>
                <a:gd name="T54" fmla="*/ 212 w 241"/>
                <a:gd name="T55" fmla="*/ 0 h 42"/>
                <a:gd name="T56" fmla="*/ 226 w 241"/>
                <a:gd name="T57" fmla="*/ 0 h 42"/>
                <a:gd name="T58" fmla="*/ 233 w 241"/>
                <a:gd name="T59" fmla="*/ 7 h 42"/>
                <a:gd name="T60" fmla="*/ 240 w 241"/>
                <a:gd name="T61" fmla="*/ 41 h 42"/>
                <a:gd name="T62" fmla="*/ 212 w 241"/>
                <a:gd name="T63" fmla="*/ 41 h 42"/>
                <a:gd name="T64" fmla="*/ 199 w 241"/>
                <a:gd name="T65" fmla="*/ 34 h 42"/>
                <a:gd name="T66" fmla="*/ 41 w 241"/>
                <a:gd name="T67" fmla="*/ 41 h 42"/>
                <a:gd name="T68" fmla="*/ 27 w 241"/>
                <a:gd name="T69" fmla="*/ 34 h 42"/>
                <a:gd name="T70" fmla="*/ 0 w 241"/>
                <a:gd name="T71" fmla="*/ 41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42"/>
                <a:gd name="T110" fmla="*/ 241 w 241"/>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4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55" y="0"/>
                  </a:lnTo>
                  <a:lnTo>
                    <a:pt x="62" y="0"/>
                  </a:lnTo>
                  <a:lnTo>
                    <a:pt x="62" y="7"/>
                  </a:lnTo>
                  <a:lnTo>
                    <a:pt x="69" y="7"/>
                  </a:lnTo>
                  <a:lnTo>
                    <a:pt x="69" y="0"/>
                  </a:lnTo>
                  <a:lnTo>
                    <a:pt x="75" y="0"/>
                  </a:lnTo>
                  <a:lnTo>
                    <a:pt x="82" y="7"/>
                  </a:lnTo>
                  <a:lnTo>
                    <a:pt x="82" y="0"/>
                  </a:lnTo>
                  <a:lnTo>
                    <a:pt x="89" y="0"/>
                  </a:lnTo>
                  <a:lnTo>
                    <a:pt x="96" y="0"/>
                  </a:lnTo>
                  <a:lnTo>
                    <a:pt x="96" y="7"/>
                  </a:lnTo>
                  <a:lnTo>
                    <a:pt x="96" y="0"/>
                  </a:lnTo>
                  <a:lnTo>
                    <a:pt x="103" y="0"/>
                  </a:lnTo>
                  <a:lnTo>
                    <a:pt x="110" y="0"/>
                  </a:lnTo>
                  <a:lnTo>
                    <a:pt x="110" y="7"/>
                  </a:lnTo>
                  <a:lnTo>
                    <a:pt x="116" y="7"/>
                  </a:lnTo>
                  <a:lnTo>
                    <a:pt x="116" y="0"/>
                  </a:lnTo>
                  <a:lnTo>
                    <a:pt x="123" y="0"/>
                  </a:lnTo>
                  <a:lnTo>
                    <a:pt x="123" y="7"/>
                  </a:lnTo>
                  <a:lnTo>
                    <a:pt x="130" y="7"/>
                  </a:lnTo>
                  <a:lnTo>
                    <a:pt x="130" y="0"/>
                  </a:lnTo>
                  <a:lnTo>
                    <a:pt x="137" y="0"/>
                  </a:lnTo>
                  <a:lnTo>
                    <a:pt x="144" y="0"/>
                  </a:lnTo>
                  <a:lnTo>
                    <a:pt x="144" y="7"/>
                  </a:lnTo>
                  <a:lnTo>
                    <a:pt x="144" y="0"/>
                  </a:lnTo>
                  <a:lnTo>
                    <a:pt x="151" y="0"/>
                  </a:lnTo>
                  <a:lnTo>
                    <a:pt x="158" y="0"/>
                  </a:lnTo>
                  <a:lnTo>
                    <a:pt x="158" y="7"/>
                  </a:lnTo>
                  <a:lnTo>
                    <a:pt x="164" y="0"/>
                  </a:lnTo>
                  <a:lnTo>
                    <a:pt x="171" y="0"/>
                  </a:lnTo>
                  <a:lnTo>
                    <a:pt x="171" y="7"/>
                  </a:lnTo>
                  <a:lnTo>
                    <a:pt x="178" y="7"/>
                  </a:lnTo>
                  <a:lnTo>
                    <a:pt x="178" y="0"/>
                  </a:lnTo>
                  <a:lnTo>
                    <a:pt x="185" y="0"/>
                  </a:lnTo>
                  <a:lnTo>
                    <a:pt x="185" y="7"/>
                  </a:lnTo>
                  <a:lnTo>
                    <a:pt x="192" y="7"/>
                  </a:lnTo>
                  <a:lnTo>
                    <a:pt x="192" y="0"/>
                  </a:lnTo>
                  <a:lnTo>
                    <a:pt x="199" y="0"/>
                  </a:lnTo>
                  <a:lnTo>
                    <a:pt x="205" y="0"/>
                  </a:lnTo>
                  <a:lnTo>
                    <a:pt x="205" y="7"/>
                  </a:lnTo>
                  <a:lnTo>
                    <a:pt x="205" y="0"/>
                  </a:lnTo>
                  <a:lnTo>
                    <a:pt x="212" y="0"/>
                  </a:lnTo>
                  <a:lnTo>
                    <a:pt x="219" y="0"/>
                  </a:lnTo>
                  <a:lnTo>
                    <a:pt x="226" y="0"/>
                  </a:lnTo>
                  <a:lnTo>
                    <a:pt x="233" y="0"/>
                  </a:lnTo>
                  <a:lnTo>
                    <a:pt x="233" y="7"/>
                  </a:lnTo>
                  <a:lnTo>
                    <a:pt x="240" y="7"/>
                  </a:lnTo>
                  <a:lnTo>
                    <a:pt x="240" y="41"/>
                  </a:lnTo>
                  <a:lnTo>
                    <a:pt x="233" y="41"/>
                  </a:lnTo>
                  <a:lnTo>
                    <a:pt x="212" y="41"/>
                  </a:lnTo>
                  <a:lnTo>
                    <a:pt x="212" y="34"/>
                  </a:lnTo>
                  <a:lnTo>
                    <a:pt x="199" y="34"/>
                  </a:lnTo>
                  <a:lnTo>
                    <a:pt x="199" y="41"/>
                  </a:lnTo>
                  <a:lnTo>
                    <a:pt x="41" y="41"/>
                  </a:lnTo>
                  <a:lnTo>
                    <a:pt x="41" y="34"/>
                  </a:lnTo>
                  <a:lnTo>
                    <a:pt x="27" y="34"/>
                  </a:lnTo>
                  <a:lnTo>
                    <a:pt x="27" y="41"/>
                  </a:lnTo>
                  <a:lnTo>
                    <a:pt x="0" y="4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193" name="Freeform 810"/>
            <p:cNvSpPr>
              <a:spLocks/>
            </p:cNvSpPr>
            <p:nvPr/>
          </p:nvSpPr>
          <p:spPr bwMode="auto">
            <a:xfrm>
              <a:off x="3271" y="3366"/>
              <a:ext cx="69" cy="42"/>
            </a:xfrm>
            <a:custGeom>
              <a:avLst/>
              <a:gdLst>
                <a:gd name="T0" fmla="*/ 7 w 69"/>
                <a:gd name="T1" fmla="*/ 7 h 42"/>
                <a:gd name="T2" fmla="*/ 7 w 69"/>
                <a:gd name="T3" fmla="*/ 0 h 42"/>
                <a:gd name="T4" fmla="*/ 13 w 69"/>
                <a:gd name="T5" fmla="*/ 0 h 42"/>
                <a:gd name="T6" fmla="*/ 20 w 69"/>
                <a:gd name="T7" fmla="*/ 7 h 42"/>
                <a:gd name="T8" fmla="*/ 20 w 69"/>
                <a:gd name="T9" fmla="*/ 0 h 42"/>
                <a:gd name="T10" fmla="*/ 27 w 69"/>
                <a:gd name="T11" fmla="*/ 0 h 42"/>
                <a:gd name="T12" fmla="*/ 34 w 69"/>
                <a:gd name="T13" fmla="*/ 0 h 42"/>
                <a:gd name="T14" fmla="*/ 34 w 69"/>
                <a:gd name="T15" fmla="*/ 7 h 42"/>
                <a:gd name="T16" fmla="*/ 34 w 69"/>
                <a:gd name="T17" fmla="*/ 0 h 42"/>
                <a:gd name="T18" fmla="*/ 41 w 69"/>
                <a:gd name="T19" fmla="*/ 0 h 42"/>
                <a:gd name="T20" fmla="*/ 48 w 69"/>
                <a:gd name="T21" fmla="*/ 0 h 42"/>
                <a:gd name="T22" fmla="*/ 48 w 69"/>
                <a:gd name="T23" fmla="*/ 7 h 42"/>
                <a:gd name="T24" fmla="*/ 55 w 69"/>
                <a:gd name="T25" fmla="*/ 7 h 42"/>
                <a:gd name="T26" fmla="*/ 55 w 69"/>
                <a:gd name="T27" fmla="*/ 0 h 42"/>
                <a:gd name="T28" fmla="*/ 61 w 69"/>
                <a:gd name="T29" fmla="*/ 0 h 42"/>
                <a:gd name="T30" fmla="*/ 61 w 69"/>
                <a:gd name="T31" fmla="*/ 7 h 42"/>
                <a:gd name="T32" fmla="*/ 68 w 69"/>
                <a:gd name="T33" fmla="*/ 7 h 42"/>
                <a:gd name="T34" fmla="*/ 68 w 69"/>
                <a:gd name="T35" fmla="*/ 41 h 42"/>
                <a:gd name="T36" fmla="*/ 61 w 69"/>
                <a:gd name="T37" fmla="*/ 41 h 42"/>
                <a:gd name="T38" fmla="*/ 7 w 69"/>
                <a:gd name="T39" fmla="*/ 41 h 42"/>
                <a:gd name="T40" fmla="*/ 0 w 69"/>
                <a:gd name="T41" fmla="*/ 41 h 42"/>
                <a:gd name="T42" fmla="*/ 0 w 69"/>
                <a:gd name="T43" fmla="*/ 7 h 42"/>
                <a:gd name="T44" fmla="*/ 7 w 69"/>
                <a:gd name="T45" fmla="*/ 7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42"/>
                <a:gd name="T71" fmla="*/ 69 w 69"/>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42">
                  <a:moveTo>
                    <a:pt x="7" y="7"/>
                  </a:moveTo>
                  <a:lnTo>
                    <a:pt x="7" y="0"/>
                  </a:lnTo>
                  <a:lnTo>
                    <a:pt x="13" y="0"/>
                  </a:lnTo>
                  <a:lnTo>
                    <a:pt x="20" y="7"/>
                  </a:lnTo>
                  <a:lnTo>
                    <a:pt x="20" y="0"/>
                  </a:lnTo>
                  <a:lnTo>
                    <a:pt x="27" y="0"/>
                  </a:lnTo>
                  <a:lnTo>
                    <a:pt x="34" y="0"/>
                  </a:lnTo>
                  <a:lnTo>
                    <a:pt x="34" y="7"/>
                  </a:lnTo>
                  <a:lnTo>
                    <a:pt x="34" y="0"/>
                  </a:lnTo>
                  <a:lnTo>
                    <a:pt x="41" y="0"/>
                  </a:lnTo>
                  <a:lnTo>
                    <a:pt x="48" y="0"/>
                  </a:lnTo>
                  <a:lnTo>
                    <a:pt x="48" y="7"/>
                  </a:lnTo>
                  <a:lnTo>
                    <a:pt x="55" y="7"/>
                  </a:lnTo>
                  <a:lnTo>
                    <a:pt x="55" y="0"/>
                  </a:lnTo>
                  <a:lnTo>
                    <a:pt x="61" y="0"/>
                  </a:lnTo>
                  <a:lnTo>
                    <a:pt x="61" y="7"/>
                  </a:lnTo>
                  <a:lnTo>
                    <a:pt x="68" y="7"/>
                  </a:lnTo>
                  <a:lnTo>
                    <a:pt x="68" y="41"/>
                  </a:lnTo>
                  <a:lnTo>
                    <a:pt x="61" y="41"/>
                  </a:lnTo>
                  <a:lnTo>
                    <a:pt x="7" y="41"/>
                  </a:lnTo>
                  <a:lnTo>
                    <a:pt x="0" y="41"/>
                  </a:lnTo>
                  <a:lnTo>
                    <a:pt x="0" y="7"/>
                  </a:lnTo>
                  <a:lnTo>
                    <a:pt x="7"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4" name="Freeform 811"/>
            <p:cNvSpPr>
              <a:spLocks/>
            </p:cNvSpPr>
            <p:nvPr/>
          </p:nvSpPr>
          <p:spPr bwMode="auto">
            <a:xfrm>
              <a:off x="3216" y="3387"/>
              <a:ext cx="49" cy="21"/>
            </a:xfrm>
            <a:custGeom>
              <a:avLst/>
              <a:gdLst>
                <a:gd name="T0" fmla="*/ 0 w 49"/>
                <a:gd name="T1" fmla="*/ 6 h 21"/>
                <a:gd name="T2" fmla="*/ 7 w 49"/>
                <a:gd name="T3" fmla="*/ 6 h 21"/>
                <a:gd name="T4" fmla="*/ 14 w 49"/>
                <a:gd name="T5" fmla="*/ 6 h 21"/>
                <a:gd name="T6" fmla="*/ 21 w 49"/>
                <a:gd name="T7" fmla="*/ 6 h 21"/>
                <a:gd name="T8" fmla="*/ 21 w 49"/>
                <a:gd name="T9" fmla="*/ 0 h 21"/>
                <a:gd name="T10" fmla="*/ 27 w 49"/>
                <a:gd name="T11" fmla="*/ 0 h 21"/>
                <a:gd name="T12" fmla="*/ 34 w 49"/>
                <a:gd name="T13" fmla="*/ 6 h 21"/>
                <a:gd name="T14" fmla="*/ 41 w 49"/>
                <a:gd name="T15" fmla="*/ 6 h 21"/>
                <a:gd name="T16" fmla="*/ 48 w 49"/>
                <a:gd name="T17" fmla="*/ 6 h 21"/>
                <a:gd name="T18" fmla="*/ 48 w 49"/>
                <a:gd name="T19" fmla="*/ 20 h 21"/>
                <a:gd name="T20" fmla="*/ 0 w 49"/>
                <a:gd name="T21" fmla="*/ 20 h 21"/>
                <a:gd name="T22" fmla="*/ 0 w 49"/>
                <a:gd name="T23" fmla="*/ 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21"/>
                <a:gd name="T38" fmla="*/ 49 w 4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21">
                  <a:moveTo>
                    <a:pt x="0" y="6"/>
                  </a:moveTo>
                  <a:lnTo>
                    <a:pt x="7" y="6"/>
                  </a:lnTo>
                  <a:lnTo>
                    <a:pt x="14" y="6"/>
                  </a:lnTo>
                  <a:lnTo>
                    <a:pt x="21" y="6"/>
                  </a:lnTo>
                  <a:lnTo>
                    <a:pt x="21" y="0"/>
                  </a:lnTo>
                  <a:lnTo>
                    <a:pt x="27" y="0"/>
                  </a:lnTo>
                  <a:lnTo>
                    <a:pt x="34" y="6"/>
                  </a:lnTo>
                  <a:lnTo>
                    <a:pt x="41" y="6"/>
                  </a:lnTo>
                  <a:lnTo>
                    <a:pt x="48" y="6"/>
                  </a:lnTo>
                  <a:lnTo>
                    <a:pt x="48" y="20"/>
                  </a:lnTo>
                  <a:lnTo>
                    <a:pt x="0" y="20"/>
                  </a:lnTo>
                  <a:lnTo>
                    <a:pt x="0" y="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5" name="Freeform 812"/>
            <p:cNvSpPr>
              <a:spLocks/>
            </p:cNvSpPr>
            <p:nvPr/>
          </p:nvSpPr>
          <p:spPr bwMode="auto">
            <a:xfrm>
              <a:off x="3216" y="3366"/>
              <a:ext cx="49" cy="22"/>
            </a:xfrm>
            <a:custGeom>
              <a:avLst/>
              <a:gdLst>
                <a:gd name="T0" fmla="*/ 0 w 49"/>
                <a:gd name="T1" fmla="*/ 7 h 22"/>
                <a:gd name="T2" fmla="*/ 7 w 49"/>
                <a:gd name="T3" fmla="*/ 7 h 22"/>
                <a:gd name="T4" fmla="*/ 7 w 49"/>
                <a:gd name="T5" fmla="*/ 0 h 22"/>
                <a:gd name="T6" fmla="*/ 14 w 49"/>
                <a:gd name="T7" fmla="*/ 0 h 22"/>
                <a:gd name="T8" fmla="*/ 14 w 49"/>
                <a:gd name="T9" fmla="*/ 7 h 22"/>
                <a:gd name="T10" fmla="*/ 21 w 49"/>
                <a:gd name="T11" fmla="*/ 7 h 22"/>
                <a:gd name="T12" fmla="*/ 21 w 49"/>
                <a:gd name="T13" fmla="*/ 0 h 22"/>
                <a:gd name="T14" fmla="*/ 27 w 49"/>
                <a:gd name="T15" fmla="*/ 0 h 22"/>
                <a:gd name="T16" fmla="*/ 34 w 49"/>
                <a:gd name="T17" fmla="*/ 0 h 22"/>
                <a:gd name="T18" fmla="*/ 34 w 49"/>
                <a:gd name="T19" fmla="*/ 7 h 22"/>
                <a:gd name="T20" fmla="*/ 34 w 49"/>
                <a:gd name="T21" fmla="*/ 0 h 22"/>
                <a:gd name="T22" fmla="*/ 41 w 49"/>
                <a:gd name="T23" fmla="*/ 0 h 22"/>
                <a:gd name="T24" fmla="*/ 48 w 49"/>
                <a:gd name="T25" fmla="*/ 0 h 22"/>
                <a:gd name="T26" fmla="*/ 48 w 49"/>
                <a:gd name="T27" fmla="*/ 7 h 22"/>
                <a:gd name="T28" fmla="*/ 48 w 49"/>
                <a:gd name="T29" fmla="*/ 21 h 22"/>
                <a:gd name="T30" fmla="*/ 7 w 49"/>
                <a:gd name="T31" fmla="*/ 21 h 22"/>
                <a:gd name="T32" fmla="*/ 0 w 49"/>
                <a:gd name="T33" fmla="*/ 21 h 22"/>
                <a:gd name="T34" fmla="*/ 0 w 49"/>
                <a:gd name="T35" fmla="*/ 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2"/>
                <a:gd name="T56" fmla="*/ 49 w 49"/>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2">
                  <a:moveTo>
                    <a:pt x="0" y="7"/>
                  </a:moveTo>
                  <a:lnTo>
                    <a:pt x="7" y="7"/>
                  </a:lnTo>
                  <a:lnTo>
                    <a:pt x="7" y="0"/>
                  </a:lnTo>
                  <a:lnTo>
                    <a:pt x="14" y="0"/>
                  </a:lnTo>
                  <a:lnTo>
                    <a:pt x="14" y="7"/>
                  </a:lnTo>
                  <a:lnTo>
                    <a:pt x="21" y="7"/>
                  </a:lnTo>
                  <a:lnTo>
                    <a:pt x="21" y="0"/>
                  </a:lnTo>
                  <a:lnTo>
                    <a:pt x="27" y="0"/>
                  </a:lnTo>
                  <a:lnTo>
                    <a:pt x="34" y="0"/>
                  </a:lnTo>
                  <a:lnTo>
                    <a:pt x="34" y="7"/>
                  </a:lnTo>
                  <a:lnTo>
                    <a:pt x="34" y="0"/>
                  </a:lnTo>
                  <a:lnTo>
                    <a:pt x="41" y="0"/>
                  </a:lnTo>
                  <a:lnTo>
                    <a:pt x="48" y="0"/>
                  </a:lnTo>
                  <a:lnTo>
                    <a:pt x="48" y="7"/>
                  </a:lnTo>
                  <a:lnTo>
                    <a:pt x="48" y="21"/>
                  </a:lnTo>
                  <a:lnTo>
                    <a:pt x="7" y="21"/>
                  </a:lnTo>
                  <a:lnTo>
                    <a:pt x="0" y="2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6" name="Freeform 813"/>
            <p:cNvSpPr>
              <a:spLocks/>
            </p:cNvSpPr>
            <p:nvPr/>
          </p:nvSpPr>
          <p:spPr bwMode="auto">
            <a:xfrm>
              <a:off x="3216" y="3346"/>
              <a:ext cx="49" cy="17"/>
            </a:xfrm>
            <a:custGeom>
              <a:avLst/>
              <a:gdLst>
                <a:gd name="T0" fmla="*/ 0 w 49"/>
                <a:gd name="T1" fmla="*/ 7 h 17"/>
                <a:gd name="T2" fmla="*/ 7 w 49"/>
                <a:gd name="T3" fmla="*/ 7 h 17"/>
                <a:gd name="T4" fmla="*/ 7 w 49"/>
                <a:gd name="T5" fmla="*/ 0 h 17"/>
                <a:gd name="T6" fmla="*/ 14 w 49"/>
                <a:gd name="T7" fmla="*/ 0 h 17"/>
                <a:gd name="T8" fmla="*/ 14 w 49"/>
                <a:gd name="T9" fmla="*/ 7 h 17"/>
                <a:gd name="T10" fmla="*/ 21 w 49"/>
                <a:gd name="T11" fmla="*/ 7 h 17"/>
                <a:gd name="T12" fmla="*/ 21 w 49"/>
                <a:gd name="T13" fmla="*/ 0 h 17"/>
                <a:gd name="T14" fmla="*/ 27 w 49"/>
                <a:gd name="T15" fmla="*/ 0 h 17"/>
                <a:gd name="T16" fmla="*/ 27 w 49"/>
                <a:gd name="T17" fmla="*/ 7 h 17"/>
                <a:gd name="T18" fmla="*/ 34 w 49"/>
                <a:gd name="T19" fmla="*/ 7 h 17"/>
                <a:gd name="T20" fmla="*/ 34 w 49"/>
                <a:gd name="T21" fmla="*/ 0 h 17"/>
                <a:gd name="T22" fmla="*/ 41 w 49"/>
                <a:gd name="T23" fmla="*/ 0 h 17"/>
                <a:gd name="T24" fmla="*/ 48 w 49"/>
                <a:gd name="T25" fmla="*/ 0 h 17"/>
                <a:gd name="T26" fmla="*/ 48 w 49"/>
                <a:gd name="T27" fmla="*/ 7 h 17"/>
                <a:gd name="T28" fmla="*/ 48 w 49"/>
                <a:gd name="T29" fmla="*/ 16 h 17"/>
                <a:gd name="T30" fmla="*/ 0 w 49"/>
                <a:gd name="T31" fmla="*/ 16 h 17"/>
                <a:gd name="T32" fmla="*/ 0 w 49"/>
                <a:gd name="T33" fmla="*/ 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7"/>
                <a:gd name="T53" fmla="*/ 49 w 4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7">
                  <a:moveTo>
                    <a:pt x="0" y="7"/>
                  </a:moveTo>
                  <a:lnTo>
                    <a:pt x="7" y="7"/>
                  </a:lnTo>
                  <a:lnTo>
                    <a:pt x="7" y="0"/>
                  </a:lnTo>
                  <a:lnTo>
                    <a:pt x="14" y="0"/>
                  </a:lnTo>
                  <a:lnTo>
                    <a:pt x="14" y="7"/>
                  </a:lnTo>
                  <a:lnTo>
                    <a:pt x="21" y="7"/>
                  </a:lnTo>
                  <a:lnTo>
                    <a:pt x="21" y="0"/>
                  </a:lnTo>
                  <a:lnTo>
                    <a:pt x="27" y="0"/>
                  </a:lnTo>
                  <a:lnTo>
                    <a:pt x="27" y="7"/>
                  </a:lnTo>
                  <a:lnTo>
                    <a:pt x="34" y="7"/>
                  </a:lnTo>
                  <a:lnTo>
                    <a:pt x="34" y="0"/>
                  </a:lnTo>
                  <a:lnTo>
                    <a:pt x="41" y="0"/>
                  </a:lnTo>
                  <a:lnTo>
                    <a:pt x="48" y="0"/>
                  </a:lnTo>
                  <a:lnTo>
                    <a:pt x="48" y="7"/>
                  </a:lnTo>
                  <a:lnTo>
                    <a:pt x="48" y="16"/>
                  </a:lnTo>
                  <a:lnTo>
                    <a:pt x="0" y="16"/>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7" name="Freeform 814"/>
            <p:cNvSpPr>
              <a:spLocks/>
            </p:cNvSpPr>
            <p:nvPr/>
          </p:nvSpPr>
          <p:spPr bwMode="auto">
            <a:xfrm>
              <a:off x="3148" y="3346"/>
              <a:ext cx="69" cy="17"/>
            </a:xfrm>
            <a:custGeom>
              <a:avLst/>
              <a:gdLst>
                <a:gd name="T0" fmla="*/ 0 w 69"/>
                <a:gd name="T1" fmla="*/ 7 h 17"/>
                <a:gd name="T2" fmla="*/ 0 w 69"/>
                <a:gd name="T3" fmla="*/ 16 h 17"/>
                <a:gd name="T4" fmla="*/ 6 w 69"/>
                <a:gd name="T5" fmla="*/ 16 h 17"/>
                <a:gd name="T6" fmla="*/ 61 w 69"/>
                <a:gd name="T7" fmla="*/ 16 h 17"/>
                <a:gd name="T8" fmla="*/ 68 w 69"/>
                <a:gd name="T9" fmla="*/ 16 h 17"/>
                <a:gd name="T10" fmla="*/ 68 w 69"/>
                <a:gd name="T11" fmla="*/ 7 h 17"/>
                <a:gd name="T12" fmla="*/ 61 w 69"/>
                <a:gd name="T13" fmla="*/ 7 h 17"/>
                <a:gd name="T14" fmla="*/ 61 w 69"/>
                <a:gd name="T15" fmla="*/ 0 h 17"/>
                <a:gd name="T16" fmla="*/ 54 w 69"/>
                <a:gd name="T17" fmla="*/ 0 h 17"/>
                <a:gd name="T18" fmla="*/ 54 w 69"/>
                <a:gd name="T19" fmla="*/ 7 h 17"/>
                <a:gd name="T20" fmla="*/ 48 w 69"/>
                <a:gd name="T21" fmla="*/ 7 h 17"/>
                <a:gd name="T22" fmla="*/ 48 w 69"/>
                <a:gd name="T23" fmla="*/ 0 h 17"/>
                <a:gd name="T24" fmla="*/ 41 w 69"/>
                <a:gd name="T25" fmla="*/ 0 h 17"/>
                <a:gd name="T26" fmla="*/ 34 w 69"/>
                <a:gd name="T27" fmla="*/ 0 h 17"/>
                <a:gd name="T28" fmla="*/ 34 w 69"/>
                <a:gd name="T29" fmla="*/ 7 h 17"/>
                <a:gd name="T30" fmla="*/ 27 w 69"/>
                <a:gd name="T31" fmla="*/ 0 h 17"/>
                <a:gd name="T32" fmla="*/ 20 w 69"/>
                <a:gd name="T33" fmla="*/ 0 h 17"/>
                <a:gd name="T34" fmla="*/ 20 w 69"/>
                <a:gd name="T35" fmla="*/ 7 h 17"/>
                <a:gd name="T36" fmla="*/ 13 w 69"/>
                <a:gd name="T37" fmla="*/ 7 h 17"/>
                <a:gd name="T38" fmla="*/ 13 w 69"/>
                <a:gd name="T39" fmla="*/ 0 h 17"/>
                <a:gd name="T40" fmla="*/ 6 w 69"/>
                <a:gd name="T41" fmla="*/ 0 h 17"/>
                <a:gd name="T42" fmla="*/ 6 w 69"/>
                <a:gd name="T43" fmla="*/ 7 h 17"/>
                <a:gd name="T44" fmla="*/ 0 w 69"/>
                <a:gd name="T45" fmla="*/ 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17"/>
                <a:gd name="T71" fmla="*/ 69 w 69"/>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17">
                  <a:moveTo>
                    <a:pt x="0" y="7"/>
                  </a:moveTo>
                  <a:lnTo>
                    <a:pt x="0" y="16"/>
                  </a:lnTo>
                  <a:lnTo>
                    <a:pt x="6" y="16"/>
                  </a:lnTo>
                  <a:lnTo>
                    <a:pt x="61" y="16"/>
                  </a:lnTo>
                  <a:lnTo>
                    <a:pt x="68" y="16"/>
                  </a:lnTo>
                  <a:lnTo>
                    <a:pt x="68" y="7"/>
                  </a:lnTo>
                  <a:lnTo>
                    <a:pt x="61" y="7"/>
                  </a:lnTo>
                  <a:lnTo>
                    <a:pt x="61" y="0"/>
                  </a:lnTo>
                  <a:lnTo>
                    <a:pt x="54" y="0"/>
                  </a:lnTo>
                  <a:lnTo>
                    <a:pt x="54" y="7"/>
                  </a:lnTo>
                  <a:lnTo>
                    <a:pt x="48" y="7"/>
                  </a:lnTo>
                  <a:lnTo>
                    <a:pt x="48" y="0"/>
                  </a:lnTo>
                  <a:lnTo>
                    <a:pt x="41" y="0"/>
                  </a:lnTo>
                  <a:lnTo>
                    <a:pt x="34" y="0"/>
                  </a:lnTo>
                  <a:lnTo>
                    <a:pt x="34" y="7"/>
                  </a:lnTo>
                  <a:lnTo>
                    <a:pt x="27" y="0"/>
                  </a:lnTo>
                  <a:lnTo>
                    <a:pt x="20" y="0"/>
                  </a:lnTo>
                  <a:lnTo>
                    <a:pt x="20" y="7"/>
                  </a:lnTo>
                  <a:lnTo>
                    <a:pt x="13" y="7"/>
                  </a:lnTo>
                  <a:lnTo>
                    <a:pt x="13" y="0"/>
                  </a:lnTo>
                  <a:lnTo>
                    <a:pt x="6" y="0"/>
                  </a:lnTo>
                  <a:lnTo>
                    <a:pt x="6"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8" name="Freeform 815"/>
            <p:cNvSpPr>
              <a:spLocks/>
            </p:cNvSpPr>
            <p:nvPr/>
          </p:nvSpPr>
          <p:spPr bwMode="auto">
            <a:xfrm>
              <a:off x="3079" y="3346"/>
              <a:ext cx="63" cy="17"/>
            </a:xfrm>
            <a:custGeom>
              <a:avLst/>
              <a:gdLst>
                <a:gd name="T0" fmla="*/ 0 w 63"/>
                <a:gd name="T1" fmla="*/ 7 h 17"/>
                <a:gd name="T2" fmla="*/ 0 w 63"/>
                <a:gd name="T3" fmla="*/ 16 h 17"/>
                <a:gd name="T4" fmla="*/ 62 w 63"/>
                <a:gd name="T5" fmla="*/ 16 h 17"/>
                <a:gd name="T6" fmla="*/ 62 w 63"/>
                <a:gd name="T7" fmla="*/ 7 h 17"/>
                <a:gd name="T8" fmla="*/ 62 w 63"/>
                <a:gd name="T9" fmla="*/ 0 h 17"/>
                <a:gd name="T10" fmla="*/ 55 w 63"/>
                <a:gd name="T11" fmla="*/ 0 h 17"/>
                <a:gd name="T12" fmla="*/ 48 w 63"/>
                <a:gd name="T13" fmla="*/ 0 h 17"/>
                <a:gd name="T14" fmla="*/ 48 w 63"/>
                <a:gd name="T15" fmla="*/ 7 h 17"/>
                <a:gd name="T16" fmla="*/ 48 w 63"/>
                <a:gd name="T17" fmla="*/ 0 h 17"/>
                <a:gd name="T18" fmla="*/ 41 w 63"/>
                <a:gd name="T19" fmla="*/ 0 h 17"/>
                <a:gd name="T20" fmla="*/ 34 w 63"/>
                <a:gd name="T21" fmla="*/ 0 h 17"/>
                <a:gd name="T22" fmla="*/ 34 w 63"/>
                <a:gd name="T23" fmla="*/ 7 h 17"/>
                <a:gd name="T24" fmla="*/ 28 w 63"/>
                <a:gd name="T25" fmla="*/ 7 h 17"/>
                <a:gd name="T26" fmla="*/ 28 w 63"/>
                <a:gd name="T27" fmla="*/ 0 h 17"/>
                <a:gd name="T28" fmla="*/ 21 w 63"/>
                <a:gd name="T29" fmla="*/ 0 h 17"/>
                <a:gd name="T30" fmla="*/ 21 w 63"/>
                <a:gd name="T31" fmla="*/ 7 h 17"/>
                <a:gd name="T32" fmla="*/ 14 w 63"/>
                <a:gd name="T33" fmla="*/ 7 h 17"/>
                <a:gd name="T34" fmla="*/ 14 w 63"/>
                <a:gd name="T35" fmla="*/ 0 h 17"/>
                <a:gd name="T36" fmla="*/ 7 w 63"/>
                <a:gd name="T37" fmla="*/ 0 h 17"/>
                <a:gd name="T38" fmla="*/ 7 w 63"/>
                <a:gd name="T39" fmla="*/ 7 h 17"/>
                <a:gd name="T40" fmla="*/ 0 w 63"/>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0" y="7"/>
                  </a:moveTo>
                  <a:lnTo>
                    <a:pt x="0" y="16"/>
                  </a:lnTo>
                  <a:lnTo>
                    <a:pt x="62" y="16"/>
                  </a:lnTo>
                  <a:lnTo>
                    <a:pt x="62" y="7"/>
                  </a:lnTo>
                  <a:lnTo>
                    <a:pt x="62" y="0"/>
                  </a:lnTo>
                  <a:lnTo>
                    <a:pt x="55" y="0"/>
                  </a:lnTo>
                  <a:lnTo>
                    <a:pt x="48" y="0"/>
                  </a:lnTo>
                  <a:lnTo>
                    <a:pt x="48" y="7"/>
                  </a:lnTo>
                  <a:lnTo>
                    <a:pt x="48" y="0"/>
                  </a:lnTo>
                  <a:lnTo>
                    <a:pt x="41" y="0"/>
                  </a:lnTo>
                  <a:lnTo>
                    <a:pt x="34" y="0"/>
                  </a:lnTo>
                  <a:lnTo>
                    <a:pt x="34" y="7"/>
                  </a:lnTo>
                  <a:lnTo>
                    <a:pt x="28" y="7"/>
                  </a:lnTo>
                  <a:lnTo>
                    <a:pt x="28" y="0"/>
                  </a:lnTo>
                  <a:lnTo>
                    <a:pt x="21" y="0"/>
                  </a:lnTo>
                  <a:lnTo>
                    <a:pt x="21" y="7"/>
                  </a:lnTo>
                  <a:lnTo>
                    <a:pt x="14" y="7"/>
                  </a:lnTo>
                  <a:lnTo>
                    <a:pt x="14" y="0"/>
                  </a:lnTo>
                  <a:lnTo>
                    <a:pt x="7" y="0"/>
                  </a:lnTo>
                  <a:lnTo>
                    <a:pt x="7" y="7"/>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199" name="Freeform 816"/>
            <p:cNvSpPr>
              <a:spLocks/>
            </p:cNvSpPr>
            <p:nvPr/>
          </p:nvSpPr>
          <p:spPr bwMode="auto">
            <a:xfrm>
              <a:off x="3011" y="3346"/>
              <a:ext cx="62" cy="17"/>
            </a:xfrm>
            <a:custGeom>
              <a:avLst/>
              <a:gdLst>
                <a:gd name="T0" fmla="*/ 0 w 62"/>
                <a:gd name="T1" fmla="*/ 7 h 17"/>
                <a:gd name="T2" fmla="*/ 0 w 62"/>
                <a:gd name="T3" fmla="*/ 16 h 17"/>
                <a:gd name="T4" fmla="*/ 61 w 62"/>
                <a:gd name="T5" fmla="*/ 16 h 17"/>
                <a:gd name="T6" fmla="*/ 61 w 62"/>
                <a:gd name="T7" fmla="*/ 7 h 17"/>
                <a:gd name="T8" fmla="*/ 61 w 62"/>
                <a:gd name="T9" fmla="*/ 0 h 17"/>
                <a:gd name="T10" fmla="*/ 54 w 62"/>
                <a:gd name="T11" fmla="*/ 0 h 17"/>
                <a:gd name="T12" fmla="*/ 48 w 62"/>
                <a:gd name="T13" fmla="*/ 0 h 17"/>
                <a:gd name="T14" fmla="*/ 48 w 62"/>
                <a:gd name="T15" fmla="*/ 7 h 17"/>
                <a:gd name="T16" fmla="*/ 48 w 62"/>
                <a:gd name="T17" fmla="*/ 0 h 17"/>
                <a:gd name="T18" fmla="*/ 41 w 62"/>
                <a:gd name="T19" fmla="*/ 0 h 17"/>
                <a:gd name="T20" fmla="*/ 34 w 62"/>
                <a:gd name="T21" fmla="*/ 0 h 17"/>
                <a:gd name="T22" fmla="*/ 34 w 62"/>
                <a:gd name="T23" fmla="*/ 7 h 17"/>
                <a:gd name="T24" fmla="*/ 27 w 62"/>
                <a:gd name="T25" fmla="*/ 7 h 17"/>
                <a:gd name="T26" fmla="*/ 27 w 62"/>
                <a:gd name="T27" fmla="*/ 0 h 17"/>
                <a:gd name="T28" fmla="*/ 20 w 62"/>
                <a:gd name="T29" fmla="*/ 0 h 17"/>
                <a:gd name="T30" fmla="*/ 20 w 62"/>
                <a:gd name="T31" fmla="*/ 7 h 17"/>
                <a:gd name="T32" fmla="*/ 13 w 62"/>
                <a:gd name="T33" fmla="*/ 7 h 17"/>
                <a:gd name="T34" fmla="*/ 13 w 62"/>
                <a:gd name="T35" fmla="*/ 0 h 17"/>
                <a:gd name="T36" fmla="*/ 7 w 62"/>
                <a:gd name="T37" fmla="*/ 0 h 17"/>
                <a:gd name="T38" fmla="*/ 0 w 62"/>
                <a:gd name="T39" fmla="*/ 0 h 17"/>
                <a:gd name="T40" fmla="*/ 0 w 62"/>
                <a:gd name="T41" fmla="*/ 7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0" y="7"/>
                  </a:moveTo>
                  <a:lnTo>
                    <a:pt x="0" y="16"/>
                  </a:lnTo>
                  <a:lnTo>
                    <a:pt x="61" y="16"/>
                  </a:lnTo>
                  <a:lnTo>
                    <a:pt x="61" y="7"/>
                  </a:lnTo>
                  <a:lnTo>
                    <a:pt x="61" y="0"/>
                  </a:lnTo>
                  <a:lnTo>
                    <a:pt x="54" y="0"/>
                  </a:lnTo>
                  <a:lnTo>
                    <a:pt x="48" y="0"/>
                  </a:lnTo>
                  <a:lnTo>
                    <a:pt x="48" y="7"/>
                  </a:lnTo>
                  <a:lnTo>
                    <a:pt x="48" y="0"/>
                  </a:lnTo>
                  <a:lnTo>
                    <a:pt x="41" y="0"/>
                  </a:lnTo>
                  <a:lnTo>
                    <a:pt x="34" y="0"/>
                  </a:lnTo>
                  <a:lnTo>
                    <a:pt x="34" y="7"/>
                  </a:lnTo>
                  <a:lnTo>
                    <a:pt x="27" y="7"/>
                  </a:lnTo>
                  <a:lnTo>
                    <a:pt x="27" y="0"/>
                  </a:lnTo>
                  <a:lnTo>
                    <a:pt x="20" y="0"/>
                  </a:lnTo>
                  <a:lnTo>
                    <a:pt x="20" y="7"/>
                  </a:lnTo>
                  <a:lnTo>
                    <a:pt x="13" y="7"/>
                  </a:lnTo>
                  <a:lnTo>
                    <a:pt x="13" y="0"/>
                  </a:lnTo>
                  <a:lnTo>
                    <a:pt x="7" y="0"/>
                  </a:lnTo>
                  <a:lnTo>
                    <a:pt x="0" y="0"/>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0" name="Freeform 817"/>
            <p:cNvSpPr>
              <a:spLocks/>
            </p:cNvSpPr>
            <p:nvPr/>
          </p:nvSpPr>
          <p:spPr bwMode="auto">
            <a:xfrm>
              <a:off x="2977" y="3346"/>
              <a:ext cx="21" cy="17"/>
            </a:xfrm>
            <a:custGeom>
              <a:avLst/>
              <a:gdLst>
                <a:gd name="T0" fmla="*/ 0 w 21"/>
                <a:gd name="T1" fmla="*/ 16 h 17"/>
                <a:gd name="T2" fmla="*/ 0 w 21"/>
                <a:gd name="T3" fmla="*/ 7 h 17"/>
                <a:gd name="T4" fmla="*/ 6 w 21"/>
                <a:gd name="T5" fmla="*/ 7 h 17"/>
                <a:gd name="T6" fmla="*/ 6 w 21"/>
                <a:gd name="T7" fmla="*/ 0 h 17"/>
                <a:gd name="T8" fmla="*/ 13 w 21"/>
                <a:gd name="T9" fmla="*/ 0 h 17"/>
                <a:gd name="T10" fmla="*/ 13 w 21"/>
                <a:gd name="T11" fmla="*/ 7 h 17"/>
                <a:gd name="T12" fmla="*/ 20 w 21"/>
                <a:gd name="T13" fmla="*/ 7 h 17"/>
                <a:gd name="T14" fmla="*/ 20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0" y="7"/>
                  </a:lnTo>
                  <a:lnTo>
                    <a:pt x="6" y="7"/>
                  </a:lnTo>
                  <a:lnTo>
                    <a:pt x="6" y="0"/>
                  </a:lnTo>
                  <a:lnTo>
                    <a:pt x="13" y="0"/>
                  </a:lnTo>
                  <a:lnTo>
                    <a:pt x="13" y="7"/>
                  </a:lnTo>
                  <a:lnTo>
                    <a:pt x="20" y="7"/>
                  </a:lnTo>
                  <a:lnTo>
                    <a:pt x="20" y="16"/>
                  </a:lnTo>
                  <a:lnTo>
                    <a:pt x="0" y="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1" name="Freeform 818"/>
            <p:cNvSpPr>
              <a:spLocks/>
            </p:cNvSpPr>
            <p:nvPr/>
          </p:nvSpPr>
          <p:spPr bwMode="auto">
            <a:xfrm>
              <a:off x="2977" y="3366"/>
              <a:ext cx="240" cy="42"/>
            </a:xfrm>
            <a:custGeom>
              <a:avLst/>
              <a:gdLst>
                <a:gd name="T0" fmla="*/ 0 w 240"/>
                <a:gd name="T1" fmla="*/ 7 h 42"/>
                <a:gd name="T2" fmla="*/ 0 w 240"/>
                <a:gd name="T3" fmla="*/ 0 h 42"/>
                <a:gd name="T4" fmla="*/ 6 w 240"/>
                <a:gd name="T5" fmla="*/ 0 h 42"/>
                <a:gd name="T6" fmla="*/ 13 w 240"/>
                <a:gd name="T7" fmla="*/ 0 h 42"/>
                <a:gd name="T8" fmla="*/ 20 w 240"/>
                <a:gd name="T9" fmla="*/ 0 h 42"/>
                <a:gd name="T10" fmla="*/ 27 w 240"/>
                <a:gd name="T11" fmla="*/ 0 h 42"/>
                <a:gd name="T12" fmla="*/ 34 w 240"/>
                <a:gd name="T13" fmla="*/ 0 h 42"/>
                <a:gd name="T14" fmla="*/ 41 w 240"/>
                <a:gd name="T15" fmla="*/ 0 h 42"/>
                <a:gd name="T16" fmla="*/ 47 w 240"/>
                <a:gd name="T17" fmla="*/ 0 h 42"/>
                <a:gd name="T18" fmla="*/ 54 w 240"/>
                <a:gd name="T19" fmla="*/ 0 h 42"/>
                <a:gd name="T20" fmla="*/ 61 w 240"/>
                <a:gd name="T21" fmla="*/ 0 h 42"/>
                <a:gd name="T22" fmla="*/ 68 w 240"/>
                <a:gd name="T23" fmla="*/ 0 h 42"/>
                <a:gd name="T24" fmla="*/ 75 w 240"/>
                <a:gd name="T25" fmla="*/ 0 h 42"/>
                <a:gd name="T26" fmla="*/ 82 w 240"/>
                <a:gd name="T27" fmla="*/ 0 h 42"/>
                <a:gd name="T28" fmla="*/ 88 w 240"/>
                <a:gd name="T29" fmla="*/ 0 h 42"/>
                <a:gd name="T30" fmla="*/ 95 w 240"/>
                <a:gd name="T31" fmla="*/ 0 h 42"/>
                <a:gd name="T32" fmla="*/ 102 w 240"/>
                <a:gd name="T33" fmla="*/ 0 h 42"/>
                <a:gd name="T34" fmla="*/ 109 w 240"/>
                <a:gd name="T35" fmla="*/ 0 h 42"/>
                <a:gd name="T36" fmla="*/ 116 w 240"/>
                <a:gd name="T37" fmla="*/ 0 h 42"/>
                <a:gd name="T38" fmla="*/ 123 w 240"/>
                <a:gd name="T39" fmla="*/ 0 h 42"/>
                <a:gd name="T40" fmla="*/ 130 w 240"/>
                <a:gd name="T41" fmla="*/ 0 h 42"/>
                <a:gd name="T42" fmla="*/ 136 w 240"/>
                <a:gd name="T43" fmla="*/ 0 h 42"/>
                <a:gd name="T44" fmla="*/ 143 w 240"/>
                <a:gd name="T45" fmla="*/ 0 h 42"/>
                <a:gd name="T46" fmla="*/ 150 w 240"/>
                <a:gd name="T47" fmla="*/ 0 h 42"/>
                <a:gd name="T48" fmla="*/ 157 w 240"/>
                <a:gd name="T49" fmla="*/ 0 h 42"/>
                <a:gd name="T50" fmla="*/ 164 w 240"/>
                <a:gd name="T51" fmla="*/ 0 h 42"/>
                <a:gd name="T52" fmla="*/ 171 w 240"/>
                <a:gd name="T53" fmla="*/ 0 h 42"/>
                <a:gd name="T54" fmla="*/ 177 w 240"/>
                <a:gd name="T55" fmla="*/ 0 h 42"/>
                <a:gd name="T56" fmla="*/ 184 w 240"/>
                <a:gd name="T57" fmla="*/ 0 h 42"/>
                <a:gd name="T58" fmla="*/ 191 w 240"/>
                <a:gd name="T59" fmla="*/ 0 h 42"/>
                <a:gd name="T60" fmla="*/ 198 w 240"/>
                <a:gd name="T61" fmla="*/ 0 h 42"/>
                <a:gd name="T62" fmla="*/ 205 w 240"/>
                <a:gd name="T63" fmla="*/ 0 h 42"/>
                <a:gd name="T64" fmla="*/ 212 w 240"/>
                <a:gd name="T65" fmla="*/ 0 h 42"/>
                <a:gd name="T66" fmla="*/ 219 w 240"/>
                <a:gd name="T67" fmla="*/ 0 h 42"/>
                <a:gd name="T68" fmla="*/ 225 w 240"/>
                <a:gd name="T69" fmla="*/ 0 h 42"/>
                <a:gd name="T70" fmla="*/ 232 w 240"/>
                <a:gd name="T71" fmla="*/ 0 h 42"/>
                <a:gd name="T72" fmla="*/ 232 w 240"/>
                <a:gd name="T73" fmla="*/ 7 h 42"/>
                <a:gd name="T74" fmla="*/ 239 w 240"/>
                <a:gd name="T75" fmla="*/ 7 h 42"/>
                <a:gd name="T76" fmla="*/ 239 w 240"/>
                <a:gd name="T77" fmla="*/ 41 h 42"/>
                <a:gd name="T78" fmla="*/ 232 w 240"/>
                <a:gd name="T79" fmla="*/ 41 h 42"/>
                <a:gd name="T80" fmla="*/ 212 w 240"/>
                <a:gd name="T81" fmla="*/ 41 h 42"/>
                <a:gd name="T82" fmla="*/ 212 w 240"/>
                <a:gd name="T83" fmla="*/ 34 h 42"/>
                <a:gd name="T84" fmla="*/ 198 w 240"/>
                <a:gd name="T85" fmla="*/ 34 h 42"/>
                <a:gd name="T86" fmla="*/ 198 w 240"/>
                <a:gd name="T87" fmla="*/ 41 h 42"/>
                <a:gd name="T88" fmla="*/ 41 w 240"/>
                <a:gd name="T89" fmla="*/ 41 h 42"/>
                <a:gd name="T90" fmla="*/ 41 w 240"/>
                <a:gd name="T91" fmla="*/ 34 h 42"/>
                <a:gd name="T92" fmla="*/ 27 w 240"/>
                <a:gd name="T93" fmla="*/ 34 h 42"/>
                <a:gd name="T94" fmla="*/ 27 w 240"/>
                <a:gd name="T95" fmla="*/ 41 h 42"/>
                <a:gd name="T96" fmla="*/ 0 w 240"/>
                <a:gd name="T97" fmla="*/ 41 h 42"/>
                <a:gd name="T98" fmla="*/ 0 w 240"/>
                <a:gd name="T99" fmla="*/ 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0"/>
                <a:gd name="T151" fmla="*/ 0 h 42"/>
                <a:gd name="T152" fmla="*/ 240 w 240"/>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0" h="42">
                  <a:moveTo>
                    <a:pt x="0" y="7"/>
                  </a:moveTo>
                  <a:lnTo>
                    <a:pt x="0" y="0"/>
                  </a:lnTo>
                  <a:lnTo>
                    <a:pt x="6" y="0"/>
                  </a:lnTo>
                  <a:lnTo>
                    <a:pt x="13" y="0"/>
                  </a:lnTo>
                  <a:lnTo>
                    <a:pt x="20" y="0"/>
                  </a:lnTo>
                  <a:lnTo>
                    <a:pt x="27" y="0"/>
                  </a:lnTo>
                  <a:lnTo>
                    <a:pt x="34" y="0"/>
                  </a:lnTo>
                  <a:lnTo>
                    <a:pt x="41" y="0"/>
                  </a:lnTo>
                  <a:lnTo>
                    <a:pt x="47" y="0"/>
                  </a:lnTo>
                  <a:lnTo>
                    <a:pt x="54" y="0"/>
                  </a:lnTo>
                  <a:lnTo>
                    <a:pt x="61" y="0"/>
                  </a:lnTo>
                  <a:lnTo>
                    <a:pt x="68" y="0"/>
                  </a:lnTo>
                  <a:lnTo>
                    <a:pt x="75" y="0"/>
                  </a:lnTo>
                  <a:lnTo>
                    <a:pt x="82" y="0"/>
                  </a:lnTo>
                  <a:lnTo>
                    <a:pt x="88" y="0"/>
                  </a:lnTo>
                  <a:lnTo>
                    <a:pt x="95" y="0"/>
                  </a:lnTo>
                  <a:lnTo>
                    <a:pt x="102" y="0"/>
                  </a:lnTo>
                  <a:lnTo>
                    <a:pt x="109" y="0"/>
                  </a:lnTo>
                  <a:lnTo>
                    <a:pt x="116" y="0"/>
                  </a:lnTo>
                  <a:lnTo>
                    <a:pt x="123" y="0"/>
                  </a:lnTo>
                  <a:lnTo>
                    <a:pt x="130" y="0"/>
                  </a:lnTo>
                  <a:lnTo>
                    <a:pt x="136" y="0"/>
                  </a:lnTo>
                  <a:lnTo>
                    <a:pt x="143" y="0"/>
                  </a:lnTo>
                  <a:lnTo>
                    <a:pt x="150" y="0"/>
                  </a:lnTo>
                  <a:lnTo>
                    <a:pt x="157" y="0"/>
                  </a:lnTo>
                  <a:lnTo>
                    <a:pt x="164" y="0"/>
                  </a:lnTo>
                  <a:lnTo>
                    <a:pt x="171" y="0"/>
                  </a:lnTo>
                  <a:lnTo>
                    <a:pt x="177" y="0"/>
                  </a:lnTo>
                  <a:lnTo>
                    <a:pt x="184" y="0"/>
                  </a:lnTo>
                  <a:lnTo>
                    <a:pt x="191" y="0"/>
                  </a:lnTo>
                  <a:lnTo>
                    <a:pt x="198" y="0"/>
                  </a:lnTo>
                  <a:lnTo>
                    <a:pt x="205" y="0"/>
                  </a:lnTo>
                  <a:lnTo>
                    <a:pt x="212" y="0"/>
                  </a:lnTo>
                  <a:lnTo>
                    <a:pt x="219" y="0"/>
                  </a:lnTo>
                  <a:lnTo>
                    <a:pt x="225" y="0"/>
                  </a:lnTo>
                  <a:lnTo>
                    <a:pt x="232" y="0"/>
                  </a:lnTo>
                  <a:lnTo>
                    <a:pt x="232" y="7"/>
                  </a:lnTo>
                  <a:lnTo>
                    <a:pt x="239" y="7"/>
                  </a:lnTo>
                  <a:lnTo>
                    <a:pt x="239" y="41"/>
                  </a:lnTo>
                  <a:lnTo>
                    <a:pt x="232" y="41"/>
                  </a:lnTo>
                  <a:lnTo>
                    <a:pt x="212" y="41"/>
                  </a:lnTo>
                  <a:lnTo>
                    <a:pt x="212" y="34"/>
                  </a:lnTo>
                  <a:lnTo>
                    <a:pt x="198" y="34"/>
                  </a:lnTo>
                  <a:lnTo>
                    <a:pt x="198" y="41"/>
                  </a:lnTo>
                  <a:lnTo>
                    <a:pt x="41" y="41"/>
                  </a:lnTo>
                  <a:lnTo>
                    <a:pt x="41" y="34"/>
                  </a:lnTo>
                  <a:lnTo>
                    <a:pt x="27" y="34"/>
                  </a:lnTo>
                  <a:lnTo>
                    <a:pt x="27" y="41"/>
                  </a:lnTo>
                  <a:lnTo>
                    <a:pt x="0" y="41"/>
                  </a:lnTo>
                  <a:lnTo>
                    <a:pt x="0" y="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2202" name="Freeform 819"/>
            <p:cNvSpPr>
              <a:spLocks/>
            </p:cNvSpPr>
            <p:nvPr/>
          </p:nvSpPr>
          <p:spPr bwMode="auto">
            <a:xfrm>
              <a:off x="300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3" name="Freeform 820"/>
            <p:cNvSpPr>
              <a:spLocks/>
            </p:cNvSpPr>
            <p:nvPr/>
          </p:nvSpPr>
          <p:spPr bwMode="auto">
            <a:xfrm>
              <a:off x="3021"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4" name="Freeform 821"/>
            <p:cNvSpPr>
              <a:spLocks/>
            </p:cNvSpPr>
            <p:nvPr/>
          </p:nvSpPr>
          <p:spPr bwMode="auto">
            <a:xfrm>
              <a:off x="304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5" name="Freeform 822"/>
            <p:cNvSpPr>
              <a:spLocks/>
            </p:cNvSpPr>
            <p:nvPr/>
          </p:nvSpPr>
          <p:spPr bwMode="auto">
            <a:xfrm>
              <a:off x="305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6" name="Freeform 823"/>
            <p:cNvSpPr>
              <a:spLocks/>
            </p:cNvSpPr>
            <p:nvPr/>
          </p:nvSpPr>
          <p:spPr bwMode="auto">
            <a:xfrm>
              <a:off x="3144"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7" name="Freeform 824"/>
            <p:cNvSpPr>
              <a:spLocks/>
            </p:cNvSpPr>
            <p:nvPr/>
          </p:nvSpPr>
          <p:spPr bwMode="auto">
            <a:xfrm>
              <a:off x="3165"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8" name="Freeform 825"/>
            <p:cNvSpPr>
              <a:spLocks/>
            </p:cNvSpPr>
            <p:nvPr/>
          </p:nvSpPr>
          <p:spPr bwMode="auto">
            <a:xfrm>
              <a:off x="3178"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09" name="Freeform 826"/>
            <p:cNvSpPr>
              <a:spLocks/>
            </p:cNvSpPr>
            <p:nvPr/>
          </p:nvSpPr>
          <p:spPr bwMode="auto">
            <a:xfrm>
              <a:off x="3192"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0" name="Line 827"/>
            <p:cNvSpPr>
              <a:spLocks noChangeShapeType="1"/>
            </p:cNvSpPr>
            <p:nvPr/>
          </p:nvSpPr>
          <p:spPr bwMode="auto">
            <a:xfrm>
              <a:off x="300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1" name="Line 828"/>
            <p:cNvSpPr>
              <a:spLocks noChangeShapeType="1"/>
            </p:cNvSpPr>
            <p:nvPr/>
          </p:nvSpPr>
          <p:spPr bwMode="auto">
            <a:xfrm>
              <a:off x="3021"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2" name="Line 829"/>
            <p:cNvSpPr>
              <a:spLocks noChangeShapeType="1"/>
            </p:cNvSpPr>
            <p:nvPr/>
          </p:nvSpPr>
          <p:spPr bwMode="auto">
            <a:xfrm>
              <a:off x="3042"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3" name="Line 830"/>
            <p:cNvSpPr>
              <a:spLocks noChangeShapeType="1"/>
            </p:cNvSpPr>
            <p:nvPr/>
          </p:nvSpPr>
          <p:spPr bwMode="auto">
            <a:xfrm>
              <a:off x="3055"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4" name="Line 831"/>
            <p:cNvSpPr>
              <a:spLocks noChangeShapeType="1"/>
            </p:cNvSpPr>
            <p:nvPr/>
          </p:nvSpPr>
          <p:spPr bwMode="auto">
            <a:xfrm>
              <a:off x="3144"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5" name="Line 832"/>
            <p:cNvSpPr>
              <a:spLocks noChangeShapeType="1"/>
            </p:cNvSpPr>
            <p:nvPr/>
          </p:nvSpPr>
          <p:spPr bwMode="auto">
            <a:xfrm>
              <a:off x="3165"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6" name="Line 833"/>
            <p:cNvSpPr>
              <a:spLocks noChangeShapeType="1"/>
            </p:cNvSpPr>
            <p:nvPr/>
          </p:nvSpPr>
          <p:spPr bwMode="auto">
            <a:xfrm>
              <a:off x="3178"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17" name="Freeform 834"/>
            <p:cNvSpPr>
              <a:spLocks/>
            </p:cNvSpPr>
            <p:nvPr/>
          </p:nvSpPr>
          <p:spPr bwMode="auto">
            <a:xfrm>
              <a:off x="3192" y="3356"/>
              <a:ext cx="22" cy="1"/>
            </a:xfrm>
            <a:custGeom>
              <a:avLst/>
              <a:gdLst>
                <a:gd name="T0" fmla="*/ 0 w 22"/>
                <a:gd name="T1" fmla="*/ 0 h 1"/>
                <a:gd name="T2" fmla="*/ 21 w 22"/>
                <a:gd name="T3" fmla="*/ 0 h 1"/>
                <a:gd name="T4" fmla="*/ 14 w 22"/>
                <a:gd name="T5" fmla="*/ 0 h 1"/>
                <a:gd name="T6" fmla="*/ 0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21" y="0"/>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8" name="Freeform 835"/>
            <p:cNvSpPr>
              <a:spLocks/>
            </p:cNvSpPr>
            <p:nvPr/>
          </p:nvSpPr>
          <p:spPr bwMode="auto">
            <a:xfrm>
              <a:off x="2980"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19" name="Line 836"/>
            <p:cNvSpPr>
              <a:spLocks noChangeShapeType="1"/>
            </p:cNvSpPr>
            <p:nvPr/>
          </p:nvSpPr>
          <p:spPr bwMode="auto">
            <a:xfrm>
              <a:off x="2994"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0" name="Line 837"/>
            <p:cNvSpPr>
              <a:spLocks noChangeShapeType="1"/>
            </p:cNvSpPr>
            <p:nvPr/>
          </p:nvSpPr>
          <p:spPr bwMode="auto">
            <a:xfrm>
              <a:off x="300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1" name="Freeform 838"/>
            <p:cNvSpPr>
              <a:spLocks/>
            </p:cNvSpPr>
            <p:nvPr/>
          </p:nvSpPr>
          <p:spPr bwMode="auto">
            <a:xfrm>
              <a:off x="302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2" name="Line 839"/>
            <p:cNvSpPr>
              <a:spLocks noChangeShapeType="1"/>
            </p:cNvSpPr>
            <p:nvPr/>
          </p:nvSpPr>
          <p:spPr bwMode="auto">
            <a:xfrm>
              <a:off x="3042"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3" name="Line 840"/>
            <p:cNvSpPr>
              <a:spLocks noChangeShapeType="1"/>
            </p:cNvSpPr>
            <p:nvPr/>
          </p:nvSpPr>
          <p:spPr bwMode="auto">
            <a:xfrm>
              <a:off x="3055"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4" name="Line 841"/>
            <p:cNvSpPr>
              <a:spLocks noChangeShapeType="1"/>
            </p:cNvSpPr>
            <p:nvPr/>
          </p:nvSpPr>
          <p:spPr bwMode="auto">
            <a:xfrm>
              <a:off x="3069"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5" name="Freeform 842"/>
            <p:cNvSpPr>
              <a:spLocks/>
            </p:cNvSpPr>
            <p:nvPr/>
          </p:nvSpPr>
          <p:spPr bwMode="auto">
            <a:xfrm>
              <a:off x="3083" y="3370"/>
              <a:ext cx="17" cy="1"/>
            </a:xfrm>
            <a:custGeom>
              <a:avLst/>
              <a:gdLst>
                <a:gd name="T0" fmla="*/ 0 w 17"/>
                <a:gd name="T1" fmla="*/ 0 h 1"/>
                <a:gd name="T2" fmla="*/ 7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7"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26" name="Line 843"/>
            <p:cNvSpPr>
              <a:spLocks noChangeShapeType="1"/>
            </p:cNvSpPr>
            <p:nvPr/>
          </p:nvSpPr>
          <p:spPr bwMode="auto">
            <a:xfrm>
              <a:off x="3103"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7" name="Line 844"/>
            <p:cNvSpPr>
              <a:spLocks noChangeShapeType="1"/>
            </p:cNvSpPr>
            <p:nvPr/>
          </p:nvSpPr>
          <p:spPr bwMode="auto">
            <a:xfrm>
              <a:off x="3117" y="337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8" name="Line 845"/>
            <p:cNvSpPr>
              <a:spLocks noChangeShapeType="1"/>
            </p:cNvSpPr>
            <p:nvPr/>
          </p:nvSpPr>
          <p:spPr bwMode="auto">
            <a:xfrm>
              <a:off x="3131"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29" name="Freeform 846"/>
            <p:cNvSpPr>
              <a:spLocks/>
            </p:cNvSpPr>
            <p:nvPr/>
          </p:nvSpPr>
          <p:spPr bwMode="auto">
            <a:xfrm>
              <a:off x="3151" y="3370"/>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0" name="Line 847"/>
            <p:cNvSpPr>
              <a:spLocks noChangeShapeType="1"/>
            </p:cNvSpPr>
            <p:nvPr/>
          </p:nvSpPr>
          <p:spPr bwMode="auto">
            <a:xfrm>
              <a:off x="3165" y="337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31" name="Freeform 848"/>
            <p:cNvSpPr>
              <a:spLocks/>
            </p:cNvSpPr>
            <p:nvPr/>
          </p:nvSpPr>
          <p:spPr bwMode="auto">
            <a:xfrm>
              <a:off x="2973"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2" name="Freeform 849"/>
            <p:cNvSpPr>
              <a:spLocks/>
            </p:cNvSpPr>
            <p:nvPr/>
          </p:nvSpPr>
          <p:spPr bwMode="auto">
            <a:xfrm>
              <a:off x="2994"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3" name="Freeform 850"/>
            <p:cNvSpPr>
              <a:spLocks/>
            </p:cNvSpPr>
            <p:nvPr/>
          </p:nvSpPr>
          <p:spPr bwMode="auto">
            <a:xfrm>
              <a:off x="300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4" name="Freeform 851"/>
            <p:cNvSpPr>
              <a:spLocks/>
            </p:cNvSpPr>
            <p:nvPr/>
          </p:nvSpPr>
          <p:spPr bwMode="auto">
            <a:xfrm>
              <a:off x="3021" y="337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5" name="Freeform 852"/>
            <p:cNvSpPr>
              <a:spLocks/>
            </p:cNvSpPr>
            <p:nvPr/>
          </p:nvSpPr>
          <p:spPr bwMode="auto">
            <a:xfrm>
              <a:off x="3035" y="337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6" name="Freeform 853"/>
            <p:cNvSpPr>
              <a:spLocks/>
            </p:cNvSpPr>
            <p:nvPr/>
          </p:nvSpPr>
          <p:spPr bwMode="auto">
            <a:xfrm>
              <a:off x="305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7" name="Freeform 854"/>
            <p:cNvSpPr>
              <a:spLocks/>
            </p:cNvSpPr>
            <p:nvPr/>
          </p:nvSpPr>
          <p:spPr bwMode="auto">
            <a:xfrm>
              <a:off x="3069"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8" name="Freeform 855"/>
            <p:cNvSpPr>
              <a:spLocks/>
            </p:cNvSpPr>
            <p:nvPr/>
          </p:nvSpPr>
          <p:spPr bwMode="auto">
            <a:xfrm>
              <a:off x="3083"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39" name="Freeform 856"/>
            <p:cNvSpPr>
              <a:spLocks/>
            </p:cNvSpPr>
            <p:nvPr/>
          </p:nvSpPr>
          <p:spPr bwMode="auto">
            <a:xfrm>
              <a:off x="3103"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0" name="Freeform 857"/>
            <p:cNvSpPr>
              <a:spLocks/>
            </p:cNvSpPr>
            <p:nvPr/>
          </p:nvSpPr>
          <p:spPr bwMode="auto">
            <a:xfrm>
              <a:off x="3117"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1" name="Freeform 858"/>
            <p:cNvSpPr>
              <a:spLocks/>
            </p:cNvSpPr>
            <p:nvPr/>
          </p:nvSpPr>
          <p:spPr bwMode="auto">
            <a:xfrm>
              <a:off x="3131" y="3370"/>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2" name="Freeform 859"/>
            <p:cNvSpPr>
              <a:spLocks/>
            </p:cNvSpPr>
            <p:nvPr/>
          </p:nvSpPr>
          <p:spPr bwMode="auto">
            <a:xfrm>
              <a:off x="3144" y="337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3" name="Freeform 860"/>
            <p:cNvSpPr>
              <a:spLocks/>
            </p:cNvSpPr>
            <p:nvPr/>
          </p:nvSpPr>
          <p:spPr bwMode="auto">
            <a:xfrm>
              <a:off x="3165" y="337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4" name="Freeform 861"/>
            <p:cNvSpPr>
              <a:spLocks/>
            </p:cNvSpPr>
            <p:nvPr/>
          </p:nvSpPr>
          <p:spPr bwMode="auto">
            <a:xfrm>
              <a:off x="3007"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5" name="Freeform 862"/>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6" name="Freeform 863"/>
            <p:cNvSpPr>
              <a:spLocks/>
            </p:cNvSpPr>
            <p:nvPr/>
          </p:nvSpPr>
          <p:spPr bwMode="auto">
            <a:xfrm>
              <a:off x="3042"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7" name="Freeform 864"/>
            <p:cNvSpPr>
              <a:spLocks/>
            </p:cNvSpPr>
            <p:nvPr/>
          </p:nvSpPr>
          <p:spPr bwMode="auto">
            <a:xfrm>
              <a:off x="305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8" name="Freeform 865"/>
            <p:cNvSpPr>
              <a:spLocks/>
            </p:cNvSpPr>
            <p:nvPr/>
          </p:nvSpPr>
          <p:spPr bwMode="auto">
            <a:xfrm>
              <a:off x="3069" y="3376"/>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49" name="Freeform 866"/>
            <p:cNvSpPr>
              <a:spLocks/>
            </p:cNvSpPr>
            <p:nvPr/>
          </p:nvSpPr>
          <p:spPr bwMode="auto">
            <a:xfrm>
              <a:off x="3089"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0" name="Freeform 867"/>
            <p:cNvSpPr>
              <a:spLocks/>
            </p:cNvSpPr>
            <p:nvPr/>
          </p:nvSpPr>
          <p:spPr bwMode="auto">
            <a:xfrm>
              <a:off x="3103"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1" name="Freeform 868"/>
            <p:cNvSpPr>
              <a:spLocks/>
            </p:cNvSpPr>
            <p:nvPr/>
          </p:nvSpPr>
          <p:spPr bwMode="auto">
            <a:xfrm>
              <a:off x="311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2" name="Freeform 869"/>
            <p:cNvSpPr>
              <a:spLocks/>
            </p:cNvSpPr>
            <p:nvPr/>
          </p:nvSpPr>
          <p:spPr bwMode="auto">
            <a:xfrm>
              <a:off x="3131" y="3376"/>
              <a:ext cx="21" cy="17"/>
            </a:xfrm>
            <a:custGeom>
              <a:avLst/>
              <a:gdLst>
                <a:gd name="T0" fmla="*/ 0 w 21"/>
                <a:gd name="T1" fmla="*/ 16 h 17"/>
                <a:gd name="T2" fmla="*/ 6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6"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3" name="Freeform 870"/>
            <p:cNvSpPr>
              <a:spLocks/>
            </p:cNvSpPr>
            <p:nvPr/>
          </p:nvSpPr>
          <p:spPr bwMode="auto">
            <a:xfrm>
              <a:off x="3151"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4" name="Freeform 871"/>
            <p:cNvSpPr>
              <a:spLocks/>
            </p:cNvSpPr>
            <p:nvPr/>
          </p:nvSpPr>
          <p:spPr bwMode="auto">
            <a:xfrm>
              <a:off x="3165"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5" name="Freeform 872"/>
            <p:cNvSpPr>
              <a:spLocks/>
            </p:cNvSpPr>
            <p:nvPr/>
          </p:nvSpPr>
          <p:spPr bwMode="auto">
            <a:xfrm>
              <a:off x="3007" y="3383"/>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6" name="Freeform 873"/>
            <p:cNvSpPr>
              <a:spLocks/>
            </p:cNvSpPr>
            <p:nvPr/>
          </p:nvSpPr>
          <p:spPr bwMode="auto">
            <a:xfrm>
              <a:off x="3021"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7" name="Freeform 874"/>
            <p:cNvSpPr>
              <a:spLocks/>
            </p:cNvSpPr>
            <p:nvPr/>
          </p:nvSpPr>
          <p:spPr bwMode="auto">
            <a:xfrm>
              <a:off x="304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8" name="Freeform 875"/>
            <p:cNvSpPr>
              <a:spLocks/>
            </p:cNvSpPr>
            <p:nvPr/>
          </p:nvSpPr>
          <p:spPr bwMode="auto">
            <a:xfrm>
              <a:off x="305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59" name="Freeform 876"/>
            <p:cNvSpPr>
              <a:spLocks/>
            </p:cNvSpPr>
            <p:nvPr/>
          </p:nvSpPr>
          <p:spPr bwMode="auto">
            <a:xfrm>
              <a:off x="3069" y="3383"/>
              <a:ext cx="21" cy="17"/>
            </a:xfrm>
            <a:custGeom>
              <a:avLst/>
              <a:gdLst>
                <a:gd name="T0" fmla="*/ 0 w 21"/>
                <a:gd name="T1" fmla="*/ 0 h 17"/>
                <a:gd name="T2" fmla="*/ 0 w 21"/>
                <a:gd name="T3" fmla="*/ 16 h 17"/>
                <a:gd name="T4" fmla="*/ 20 w 21"/>
                <a:gd name="T5" fmla="*/ 16 h 17"/>
                <a:gd name="T6" fmla="*/ 14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0" name="Freeform 877"/>
            <p:cNvSpPr>
              <a:spLocks/>
            </p:cNvSpPr>
            <p:nvPr/>
          </p:nvSpPr>
          <p:spPr bwMode="auto">
            <a:xfrm>
              <a:off x="3083" y="3383"/>
              <a:ext cx="21" cy="17"/>
            </a:xfrm>
            <a:custGeom>
              <a:avLst/>
              <a:gdLst>
                <a:gd name="T0" fmla="*/ 6 w 21"/>
                <a:gd name="T1" fmla="*/ 0 h 17"/>
                <a:gd name="T2" fmla="*/ 0 w 21"/>
                <a:gd name="T3" fmla="*/ 16 h 17"/>
                <a:gd name="T4" fmla="*/ 20 w 21"/>
                <a:gd name="T5" fmla="*/ 16 h 17"/>
                <a:gd name="T6" fmla="*/ 20 w 21"/>
                <a:gd name="T7" fmla="*/ 0 h 17"/>
                <a:gd name="T8" fmla="*/ 6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6" y="0"/>
                  </a:moveTo>
                  <a:lnTo>
                    <a:pt x="0" y="16"/>
                  </a:lnTo>
                  <a:lnTo>
                    <a:pt x="20" y="16"/>
                  </a:lnTo>
                  <a:lnTo>
                    <a:pt x="20" y="0"/>
                  </a:lnTo>
                  <a:lnTo>
                    <a:pt x="6"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1" name="Freeform 878"/>
            <p:cNvSpPr>
              <a:spLocks/>
            </p:cNvSpPr>
            <p:nvPr/>
          </p:nvSpPr>
          <p:spPr bwMode="auto">
            <a:xfrm>
              <a:off x="3103"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2" name="Freeform 879"/>
            <p:cNvSpPr>
              <a:spLocks/>
            </p:cNvSpPr>
            <p:nvPr/>
          </p:nvSpPr>
          <p:spPr bwMode="auto">
            <a:xfrm>
              <a:off x="3117"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3" name="Freeform 880"/>
            <p:cNvSpPr>
              <a:spLocks/>
            </p:cNvSpPr>
            <p:nvPr/>
          </p:nvSpPr>
          <p:spPr bwMode="auto">
            <a:xfrm>
              <a:off x="3131" y="3383"/>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4" name="Freeform 881"/>
            <p:cNvSpPr>
              <a:spLocks/>
            </p:cNvSpPr>
            <p:nvPr/>
          </p:nvSpPr>
          <p:spPr bwMode="auto">
            <a:xfrm>
              <a:off x="3151"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5" name="Freeform 882"/>
            <p:cNvSpPr>
              <a:spLocks/>
            </p:cNvSpPr>
            <p:nvPr/>
          </p:nvSpPr>
          <p:spPr bwMode="auto">
            <a:xfrm>
              <a:off x="3165"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6" name="Freeform 883"/>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7" name="Freeform 884"/>
            <p:cNvSpPr>
              <a:spLocks/>
            </p:cNvSpPr>
            <p:nvPr/>
          </p:nvSpPr>
          <p:spPr bwMode="auto">
            <a:xfrm>
              <a:off x="3035"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8" name="Freeform 885"/>
            <p:cNvSpPr>
              <a:spLocks/>
            </p:cNvSpPr>
            <p:nvPr/>
          </p:nvSpPr>
          <p:spPr bwMode="auto">
            <a:xfrm>
              <a:off x="304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69" name="Freeform 886"/>
            <p:cNvSpPr>
              <a:spLocks/>
            </p:cNvSpPr>
            <p:nvPr/>
          </p:nvSpPr>
          <p:spPr bwMode="auto">
            <a:xfrm>
              <a:off x="3062" y="3383"/>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0" name="Freeform 887"/>
            <p:cNvSpPr>
              <a:spLocks/>
            </p:cNvSpPr>
            <p:nvPr/>
          </p:nvSpPr>
          <p:spPr bwMode="auto">
            <a:xfrm>
              <a:off x="3083"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1" name="Freeform 888"/>
            <p:cNvSpPr>
              <a:spLocks/>
            </p:cNvSpPr>
            <p:nvPr/>
          </p:nvSpPr>
          <p:spPr bwMode="auto">
            <a:xfrm>
              <a:off x="3096"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2" name="Freeform 889"/>
            <p:cNvSpPr>
              <a:spLocks/>
            </p:cNvSpPr>
            <p:nvPr/>
          </p:nvSpPr>
          <p:spPr bwMode="auto">
            <a:xfrm>
              <a:off x="3110"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3" name="Freeform 890"/>
            <p:cNvSpPr>
              <a:spLocks/>
            </p:cNvSpPr>
            <p:nvPr/>
          </p:nvSpPr>
          <p:spPr bwMode="auto">
            <a:xfrm>
              <a:off x="3124" y="3383"/>
              <a:ext cx="21" cy="17"/>
            </a:xfrm>
            <a:custGeom>
              <a:avLst/>
              <a:gdLst>
                <a:gd name="T0" fmla="*/ 0 w 21"/>
                <a:gd name="T1" fmla="*/ 16 h 17"/>
                <a:gd name="T2" fmla="*/ 7 w 21"/>
                <a:gd name="T3" fmla="*/ 0 h 17"/>
                <a:gd name="T4" fmla="*/ 13 w 21"/>
                <a:gd name="T5" fmla="*/ 0 h 17"/>
                <a:gd name="T6" fmla="*/ 20 w 21"/>
                <a:gd name="T7" fmla="*/ 16 h 17"/>
                <a:gd name="T8" fmla="*/ 0 w 21"/>
                <a:gd name="T9" fmla="*/ 16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7" y="0"/>
                  </a:lnTo>
                  <a:lnTo>
                    <a:pt x="13" y="0"/>
                  </a:lnTo>
                  <a:lnTo>
                    <a:pt x="20"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4" name="Freeform 891"/>
            <p:cNvSpPr>
              <a:spLocks/>
            </p:cNvSpPr>
            <p:nvPr/>
          </p:nvSpPr>
          <p:spPr bwMode="auto">
            <a:xfrm>
              <a:off x="3144"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5" name="Freeform 892"/>
            <p:cNvSpPr>
              <a:spLocks/>
            </p:cNvSpPr>
            <p:nvPr/>
          </p:nvSpPr>
          <p:spPr bwMode="auto">
            <a:xfrm>
              <a:off x="3158"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6" name="Freeform 893"/>
            <p:cNvSpPr>
              <a:spLocks/>
            </p:cNvSpPr>
            <p:nvPr/>
          </p:nvSpPr>
          <p:spPr bwMode="auto">
            <a:xfrm>
              <a:off x="3014"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7" name="Freeform 894"/>
            <p:cNvSpPr>
              <a:spLocks/>
            </p:cNvSpPr>
            <p:nvPr/>
          </p:nvSpPr>
          <p:spPr bwMode="auto">
            <a:xfrm>
              <a:off x="3035"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8" name="Freeform 895"/>
            <p:cNvSpPr>
              <a:spLocks/>
            </p:cNvSpPr>
            <p:nvPr/>
          </p:nvSpPr>
          <p:spPr bwMode="auto">
            <a:xfrm>
              <a:off x="304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79" name="Freeform 896"/>
            <p:cNvSpPr>
              <a:spLocks/>
            </p:cNvSpPr>
            <p:nvPr/>
          </p:nvSpPr>
          <p:spPr bwMode="auto">
            <a:xfrm>
              <a:off x="3062" y="3390"/>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0" name="Freeform 897"/>
            <p:cNvSpPr>
              <a:spLocks/>
            </p:cNvSpPr>
            <p:nvPr/>
          </p:nvSpPr>
          <p:spPr bwMode="auto">
            <a:xfrm>
              <a:off x="3076" y="3390"/>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1" name="Freeform 898"/>
            <p:cNvSpPr>
              <a:spLocks/>
            </p:cNvSpPr>
            <p:nvPr/>
          </p:nvSpPr>
          <p:spPr bwMode="auto">
            <a:xfrm>
              <a:off x="3096"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2" name="Freeform 899"/>
            <p:cNvSpPr>
              <a:spLocks/>
            </p:cNvSpPr>
            <p:nvPr/>
          </p:nvSpPr>
          <p:spPr bwMode="auto">
            <a:xfrm>
              <a:off x="3110"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3" name="Freeform 900"/>
            <p:cNvSpPr>
              <a:spLocks/>
            </p:cNvSpPr>
            <p:nvPr/>
          </p:nvSpPr>
          <p:spPr bwMode="auto">
            <a:xfrm>
              <a:off x="3124" y="339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20"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4" name="Freeform 901"/>
            <p:cNvSpPr>
              <a:spLocks/>
            </p:cNvSpPr>
            <p:nvPr/>
          </p:nvSpPr>
          <p:spPr bwMode="auto">
            <a:xfrm>
              <a:off x="3144"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5" name="Freeform 902"/>
            <p:cNvSpPr>
              <a:spLocks/>
            </p:cNvSpPr>
            <p:nvPr/>
          </p:nvSpPr>
          <p:spPr bwMode="auto">
            <a:xfrm>
              <a:off x="315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6" name="Freeform 903"/>
            <p:cNvSpPr>
              <a:spLocks/>
            </p:cNvSpPr>
            <p:nvPr/>
          </p:nvSpPr>
          <p:spPr bwMode="auto">
            <a:xfrm>
              <a:off x="3213" y="3349"/>
              <a:ext cx="17" cy="17"/>
            </a:xfrm>
            <a:custGeom>
              <a:avLst/>
              <a:gdLst>
                <a:gd name="T0" fmla="*/ 0 w 17"/>
                <a:gd name="T1" fmla="*/ 16 h 17"/>
                <a:gd name="T2" fmla="*/ 7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7"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7" name="Freeform 904"/>
            <p:cNvSpPr>
              <a:spLocks/>
            </p:cNvSpPr>
            <p:nvPr/>
          </p:nvSpPr>
          <p:spPr bwMode="auto">
            <a:xfrm>
              <a:off x="3233"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8" name="Freeform 905"/>
            <p:cNvSpPr>
              <a:spLocks/>
            </p:cNvSpPr>
            <p:nvPr/>
          </p:nvSpPr>
          <p:spPr bwMode="auto">
            <a:xfrm>
              <a:off x="3247"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89" name="Freeform 906"/>
            <p:cNvSpPr>
              <a:spLocks/>
            </p:cNvSpPr>
            <p:nvPr/>
          </p:nvSpPr>
          <p:spPr bwMode="auto">
            <a:xfrm>
              <a:off x="3213"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0" name="Freeform 907"/>
            <p:cNvSpPr>
              <a:spLocks/>
            </p:cNvSpPr>
            <p:nvPr/>
          </p:nvSpPr>
          <p:spPr bwMode="auto">
            <a:xfrm>
              <a:off x="3226"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1" name="Line 908"/>
            <p:cNvSpPr>
              <a:spLocks noChangeShapeType="1"/>
            </p:cNvSpPr>
            <p:nvPr/>
          </p:nvSpPr>
          <p:spPr bwMode="auto">
            <a:xfrm>
              <a:off x="3247"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292" name="Freeform 909"/>
            <p:cNvSpPr>
              <a:spLocks/>
            </p:cNvSpPr>
            <p:nvPr/>
          </p:nvSpPr>
          <p:spPr bwMode="auto">
            <a:xfrm>
              <a:off x="3213" y="3370"/>
              <a:ext cx="49" cy="17"/>
            </a:xfrm>
            <a:custGeom>
              <a:avLst/>
              <a:gdLst>
                <a:gd name="T0" fmla="*/ 6 w 49"/>
                <a:gd name="T1" fmla="*/ 0 h 17"/>
                <a:gd name="T2" fmla="*/ 0 w 49"/>
                <a:gd name="T3" fmla="*/ 7 h 17"/>
                <a:gd name="T4" fmla="*/ 0 w 49"/>
                <a:gd name="T5" fmla="*/ 16 h 17"/>
                <a:gd name="T6" fmla="*/ 48 w 49"/>
                <a:gd name="T7" fmla="*/ 16 h 17"/>
                <a:gd name="T8" fmla="*/ 48 w 49"/>
                <a:gd name="T9" fmla="*/ 7 h 17"/>
                <a:gd name="T10" fmla="*/ 48 w 49"/>
                <a:gd name="T11" fmla="*/ 0 h 17"/>
                <a:gd name="T12" fmla="*/ 34 w 49"/>
                <a:gd name="T13" fmla="*/ 0 h 17"/>
                <a:gd name="T14" fmla="*/ 34 w 49"/>
                <a:gd name="T15" fmla="*/ 7 h 17"/>
                <a:gd name="T16" fmla="*/ 34 w 49"/>
                <a:gd name="T17" fmla="*/ 0 h 17"/>
                <a:gd name="T18" fmla="*/ 20 w 49"/>
                <a:gd name="T19" fmla="*/ 0 h 17"/>
                <a:gd name="T20" fmla="*/ 20 w 49"/>
                <a:gd name="T21" fmla="*/ 7 h 17"/>
                <a:gd name="T22" fmla="*/ 13 w 49"/>
                <a:gd name="T23" fmla="*/ 0 h 17"/>
                <a:gd name="T24" fmla="*/ 6 w 4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
                <a:gd name="T41" fmla="*/ 49 w 4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
                  <a:moveTo>
                    <a:pt x="6" y="0"/>
                  </a:moveTo>
                  <a:lnTo>
                    <a:pt x="0" y="7"/>
                  </a:lnTo>
                  <a:lnTo>
                    <a:pt x="0" y="16"/>
                  </a:lnTo>
                  <a:lnTo>
                    <a:pt x="48" y="16"/>
                  </a:lnTo>
                  <a:lnTo>
                    <a:pt x="48" y="7"/>
                  </a:lnTo>
                  <a:lnTo>
                    <a:pt x="48" y="0"/>
                  </a:lnTo>
                  <a:lnTo>
                    <a:pt x="34" y="0"/>
                  </a:lnTo>
                  <a:lnTo>
                    <a:pt x="34" y="7"/>
                  </a:lnTo>
                  <a:lnTo>
                    <a:pt x="34" y="0"/>
                  </a:lnTo>
                  <a:lnTo>
                    <a:pt x="20" y="0"/>
                  </a:lnTo>
                  <a:lnTo>
                    <a:pt x="20" y="7"/>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3" name="Freeform 910"/>
            <p:cNvSpPr>
              <a:spLocks/>
            </p:cNvSpPr>
            <p:nvPr/>
          </p:nvSpPr>
          <p:spPr bwMode="auto">
            <a:xfrm>
              <a:off x="3213" y="3390"/>
              <a:ext cx="49" cy="17"/>
            </a:xfrm>
            <a:custGeom>
              <a:avLst/>
              <a:gdLst>
                <a:gd name="T0" fmla="*/ 6 w 49"/>
                <a:gd name="T1" fmla="*/ 0 h 17"/>
                <a:gd name="T2" fmla="*/ 0 w 49"/>
                <a:gd name="T3" fmla="*/ 8 h 17"/>
                <a:gd name="T4" fmla="*/ 0 w 49"/>
                <a:gd name="T5" fmla="*/ 16 h 17"/>
                <a:gd name="T6" fmla="*/ 48 w 49"/>
                <a:gd name="T7" fmla="*/ 16 h 17"/>
                <a:gd name="T8" fmla="*/ 48 w 49"/>
                <a:gd name="T9" fmla="*/ 8 h 17"/>
                <a:gd name="T10" fmla="*/ 34 w 49"/>
                <a:gd name="T11" fmla="*/ 8 h 17"/>
                <a:gd name="T12" fmla="*/ 34 w 49"/>
                <a:gd name="T13" fmla="*/ 0 h 17"/>
                <a:gd name="T14" fmla="*/ 20 w 49"/>
                <a:gd name="T15" fmla="*/ 0 h 17"/>
                <a:gd name="T16" fmla="*/ 20 w 49"/>
                <a:gd name="T17" fmla="*/ 8 h 17"/>
                <a:gd name="T18" fmla="*/ 13 w 49"/>
                <a:gd name="T19" fmla="*/ 0 h 17"/>
                <a:gd name="T20" fmla="*/ 6 w 4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6" y="0"/>
                  </a:moveTo>
                  <a:lnTo>
                    <a:pt x="0" y="8"/>
                  </a:lnTo>
                  <a:lnTo>
                    <a:pt x="0" y="16"/>
                  </a:lnTo>
                  <a:lnTo>
                    <a:pt x="48" y="16"/>
                  </a:lnTo>
                  <a:lnTo>
                    <a:pt x="48" y="8"/>
                  </a:lnTo>
                  <a:lnTo>
                    <a:pt x="34" y="8"/>
                  </a:lnTo>
                  <a:lnTo>
                    <a:pt x="34" y="0"/>
                  </a:lnTo>
                  <a:lnTo>
                    <a:pt x="20" y="0"/>
                  </a:lnTo>
                  <a:lnTo>
                    <a:pt x="20" y="8"/>
                  </a:lnTo>
                  <a:lnTo>
                    <a:pt x="13" y="0"/>
                  </a:lnTo>
                  <a:lnTo>
                    <a:pt x="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4" name="Freeform 911"/>
            <p:cNvSpPr>
              <a:spLocks/>
            </p:cNvSpPr>
            <p:nvPr/>
          </p:nvSpPr>
          <p:spPr bwMode="auto">
            <a:xfrm>
              <a:off x="3178" y="3370"/>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5" name="Freeform 912"/>
            <p:cNvSpPr>
              <a:spLocks/>
            </p:cNvSpPr>
            <p:nvPr/>
          </p:nvSpPr>
          <p:spPr bwMode="auto">
            <a:xfrm>
              <a:off x="3042" y="3390"/>
              <a:ext cx="110" cy="17"/>
            </a:xfrm>
            <a:custGeom>
              <a:avLst/>
              <a:gdLst>
                <a:gd name="T0" fmla="*/ 0 w 110"/>
                <a:gd name="T1" fmla="*/ 0 h 17"/>
                <a:gd name="T2" fmla="*/ 0 w 110"/>
                <a:gd name="T3" fmla="*/ 16 h 17"/>
                <a:gd name="T4" fmla="*/ 109 w 110"/>
                <a:gd name="T5" fmla="*/ 16 h 17"/>
                <a:gd name="T6" fmla="*/ 102 w 110"/>
                <a:gd name="T7" fmla="*/ 0 h 17"/>
                <a:gd name="T8" fmla="*/ 0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0" y="0"/>
                  </a:moveTo>
                  <a:lnTo>
                    <a:pt x="0" y="16"/>
                  </a:lnTo>
                  <a:lnTo>
                    <a:pt x="109" y="16"/>
                  </a:lnTo>
                  <a:lnTo>
                    <a:pt x="102"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6" name="Freeform 913"/>
            <p:cNvSpPr>
              <a:spLocks/>
            </p:cNvSpPr>
            <p:nvPr/>
          </p:nvSpPr>
          <p:spPr bwMode="auto">
            <a:xfrm>
              <a:off x="3192"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7" name="Freeform 914"/>
            <p:cNvSpPr>
              <a:spLocks/>
            </p:cNvSpPr>
            <p:nvPr/>
          </p:nvSpPr>
          <p:spPr bwMode="auto">
            <a:xfrm>
              <a:off x="3178"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8" name="Freeform 915"/>
            <p:cNvSpPr>
              <a:spLocks/>
            </p:cNvSpPr>
            <p:nvPr/>
          </p:nvSpPr>
          <p:spPr bwMode="auto">
            <a:xfrm>
              <a:off x="316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299" name="Line 916"/>
            <p:cNvSpPr>
              <a:spLocks noChangeShapeType="1"/>
            </p:cNvSpPr>
            <p:nvPr/>
          </p:nvSpPr>
          <p:spPr bwMode="auto">
            <a:xfrm>
              <a:off x="3151"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0" name="Freeform 917"/>
            <p:cNvSpPr>
              <a:spLocks/>
            </p:cNvSpPr>
            <p:nvPr/>
          </p:nvSpPr>
          <p:spPr bwMode="auto">
            <a:xfrm>
              <a:off x="3055"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1" name="Freeform 918"/>
            <p:cNvSpPr>
              <a:spLocks/>
            </p:cNvSpPr>
            <p:nvPr/>
          </p:nvSpPr>
          <p:spPr bwMode="auto">
            <a:xfrm>
              <a:off x="3042" y="3349"/>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2" name="Line 919"/>
            <p:cNvSpPr>
              <a:spLocks noChangeShapeType="1"/>
            </p:cNvSpPr>
            <p:nvPr/>
          </p:nvSpPr>
          <p:spPr bwMode="auto">
            <a:xfrm>
              <a:off x="3028"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03" name="Freeform 920"/>
            <p:cNvSpPr>
              <a:spLocks/>
            </p:cNvSpPr>
            <p:nvPr/>
          </p:nvSpPr>
          <p:spPr bwMode="auto">
            <a:xfrm>
              <a:off x="300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4" name="Freeform 921"/>
            <p:cNvSpPr>
              <a:spLocks/>
            </p:cNvSpPr>
            <p:nvPr/>
          </p:nvSpPr>
          <p:spPr bwMode="auto">
            <a:xfrm>
              <a:off x="316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5" name="Freeform 922"/>
            <p:cNvSpPr>
              <a:spLocks/>
            </p:cNvSpPr>
            <p:nvPr/>
          </p:nvSpPr>
          <p:spPr bwMode="auto">
            <a:xfrm>
              <a:off x="3151"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6" name="Freeform 923"/>
            <p:cNvSpPr>
              <a:spLocks/>
            </p:cNvSpPr>
            <p:nvPr/>
          </p:nvSpPr>
          <p:spPr bwMode="auto">
            <a:xfrm>
              <a:off x="3131" y="3363"/>
              <a:ext cx="17" cy="17"/>
            </a:xfrm>
            <a:custGeom>
              <a:avLst/>
              <a:gdLst>
                <a:gd name="T0" fmla="*/ 0 w 17"/>
                <a:gd name="T1" fmla="*/ 16 h 17"/>
                <a:gd name="T2" fmla="*/ 7 w 17"/>
                <a:gd name="T3" fmla="*/ 0 h 17"/>
                <a:gd name="T4" fmla="*/ 16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7" name="Freeform 924"/>
            <p:cNvSpPr>
              <a:spLocks/>
            </p:cNvSpPr>
            <p:nvPr/>
          </p:nvSpPr>
          <p:spPr bwMode="auto">
            <a:xfrm>
              <a:off x="311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8" name="Freeform 925"/>
            <p:cNvSpPr>
              <a:spLocks/>
            </p:cNvSpPr>
            <p:nvPr/>
          </p:nvSpPr>
          <p:spPr bwMode="auto">
            <a:xfrm>
              <a:off x="310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09" name="Freeform 926"/>
            <p:cNvSpPr>
              <a:spLocks/>
            </p:cNvSpPr>
            <p:nvPr/>
          </p:nvSpPr>
          <p:spPr bwMode="auto">
            <a:xfrm>
              <a:off x="308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0" name="Freeform 927"/>
            <p:cNvSpPr>
              <a:spLocks/>
            </p:cNvSpPr>
            <p:nvPr/>
          </p:nvSpPr>
          <p:spPr bwMode="auto">
            <a:xfrm>
              <a:off x="3069"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1" name="Freeform 928"/>
            <p:cNvSpPr>
              <a:spLocks/>
            </p:cNvSpPr>
            <p:nvPr/>
          </p:nvSpPr>
          <p:spPr bwMode="auto">
            <a:xfrm>
              <a:off x="3055"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2" name="Freeform 929"/>
            <p:cNvSpPr>
              <a:spLocks/>
            </p:cNvSpPr>
            <p:nvPr/>
          </p:nvSpPr>
          <p:spPr bwMode="auto">
            <a:xfrm>
              <a:off x="3042" y="336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3" name="Freeform 930"/>
            <p:cNvSpPr>
              <a:spLocks/>
            </p:cNvSpPr>
            <p:nvPr/>
          </p:nvSpPr>
          <p:spPr bwMode="auto">
            <a:xfrm>
              <a:off x="3028"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4" name="Freeform 931"/>
            <p:cNvSpPr>
              <a:spLocks/>
            </p:cNvSpPr>
            <p:nvPr/>
          </p:nvSpPr>
          <p:spPr bwMode="auto">
            <a:xfrm>
              <a:off x="300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5" name="Freeform 932"/>
            <p:cNvSpPr>
              <a:spLocks/>
            </p:cNvSpPr>
            <p:nvPr/>
          </p:nvSpPr>
          <p:spPr bwMode="auto">
            <a:xfrm>
              <a:off x="2994"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6" name="Freeform 933"/>
            <p:cNvSpPr>
              <a:spLocks/>
            </p:cNvSpPr>
            <p:nvPr/>
          </p:nvSpPr>
          <p:spPr bwMode="auto">
            <a:xfrm>
              <a:off x="2980"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7" name="Freeform 934"/>
            <p:cNvSpPr>
              <a:spLocks/>
            </p:cNvSpPr>
            <p:nvPr/>
          </p:nvSpPr>
          <p:spPr bwMode="auto">
            <a:xfrm>
              <a:off x="2973" y="3349"/>
              <a:ext cx="22" cy="17"/>
            </a:xfrm>
            <a:custGeom>
              <a:avLst/>
              <a:gdLst>
                <a:gd name="T0" fmla="*/ 0 w 22"/>
                <a:gd name="T1" fmla="*/ 16 h 17"/>
                <a:gd name="T2" fmla="*/ 7 w 22"/>
                <a:gd name="T3" fmla="*/ 0 h 17"/>
                <a:gd name="T4" fmla="*/ 14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7" y="0"/>
                  </a:lnTo>
                  <a:lnTo>
                    <a:pt x="14" y="0"/>
                  </a:lnTo>
                  <a:lnTo>
                    <a:pt x="21"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8" name="Freeform 935"/>
            <p:cNvSpPr>
              <a:spLocks/>
            </p:cNvSpPr>
            <p:nvPr/>
          </p:nvSpPr>
          <p:spPr bwMode="auto">
            <a:xfrm>
              <a:off x="3076" y="3349"/>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19" name="Freeform 936"/>
            <p:cNvSpPr>
              <a:spLocks/>
            </p:cNvSpPr>
            <p:nvPr/>
          </p:nvSpPr>
          <p:spPr bwMode="auto">
            <a:xfrm>
              <a:off x="3096"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0" name="Freeform 937"/>
            <p:cNvSpPr>
              <a:spLocks/>
            </p:cNvSpPr>
            <p:nvPr/>
          </p:nvSpPr>
          <p:spPr bwMode="auto">
            <a:xfrm>
              <a:off x="3110"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1" name="Freeform 938"/>
            <p:cNvSpPr>
              <a:spLocks/>
            </p:cNvSpPr>
            <p:nvPr/>
          </p:nvSpPr>
          <p:spPr bwMode="auto">
            <a:xfrm>
              <a:off x="3124" y="3349"/>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2" name="Freeform 939"/>
            <p:cNvSpPr>
              <a:spLocks/>
            </p:cNvSpPr>
            <p:nvPr/>
          </p:nvSpPr>
          <p:spPr bwMode="auto">
            <a:xfrm>
              <a:off x="2973" y="3370"/>
              <a:ext cx="49" cy="28"/>
            </a:xfrm>
            <a:custGeom>
              <a:avLst/>
              <a:gdLst>
                <a:gd name="T0" fmla="*/ 0 w 49"/>
                <a:gd name="T1" fmla="*/ 27 h 28"/>
                <a:gd name="T2" fmla="*/ 0 w 49"/>
                <a:gd name="T3" fmla="*/ 13 h 28"/>
                <a:gd name="T4" fmla="*/ 0 w 49"/>
                <a:gd name="T5" fmla="*/ 0 h 28"/>
                <a:gd name="T6" fmla="*/ 27 w 49"/>
                <a:gd name="T7" fmla="*/ 0 h 28"/>
                <a:gd name="T8" fmla="*/ 27 w 49"/>
                <a:gd name="T9" fmla="*/ 13 h 28"/>
                <a:gd name="T10" fmla="*/ 27 w 49"/>
                <a:gd name="T11" fmla="*/ 20 h 28"/>
                <a:gd name="T12" fmla="*/ 41 w 49"/>
                <a:gd name="T13" fmla="*/ 20 h 28"/>
                <a:gd name="T14" fmla="*/ 48 w 49"/>
                <a:gd name="T15" fmla="*/ 27 h 28"/>
                <a:gd name="T16" fmla="*/ 27 w 49"/>
                <a:gd name="T17" fmla="*/ 27 h 28"/>
                <a:gd name="T18" fmla="*/ 0 w 49"/>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0" y="27"/>
                  </a:moveTo>
                  <a:lnTo>
                    <a:pt x="0" y="13"/>
                  </a:lnTo>
                  <a:lnTo>
                    <a:pt x="0" y="0"/>
                  </a:lnTo>
                  <a:lnTo>
                    <a:pt x="27" y="0"/>
                  </a:lnTo>
                  <a:lnTo>
                    <a:pt x="27" y="13"/>
                  </a:lnTo>
                  <a:lnTo>
                    <a:pt x="27" y="20"/>
                  </a:lnTo>
                  <a:lnTo>
                    <a:pt x="41" y="20"/>
                  </a:lnTo>
                  <a:lnTo>
                    <a:pt x="48" y="27"/>
                  </a:lnTo>
                  <a:lnTo>
                    <a:pt x="27" y="27"/>
                  </a:lnTo>
                  <a:lnTo>
                    <a:pt x="0" y="2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3" name="Freeform 940"/>
            <p:cNvSpPr>
              <a:spLocks/>
            </p:cNvSpPr>
            <p:nvPr/>
          </p:nvSpPr>
          <p:spPr bwMode="auto">
            <a:xfrm>
              <a:off x="3014" y="3390"/>
              <a:ext cx="29" cy="17"/>
            </a:xfrm>
            <a:custGeom>
              <a:avLst/>
              <a:gdLst>
                <a:gd name="T0" fmla="*/ 0 w 29"/>
                <a:gd name="T1" fmla="*/ 16 h 17"/>
                <a:gd name="T2" fmla="*/ 7 w 29"/>
                <a:gd name="T3" fmla="*/ 0 h 17"/>
                <a:gd name="T4" fmla="*/ 28 w 29"/>
                <a:gd name="T5" fmla="*/ 0 h 17"/>
                <a:gd name="T6" fmla="*/ 28 w 29"/>
                <a:gd name="T7" fmla="*/ 16 h 17"/>
                <a:gd name="T8" fmla="*/ 0 w 29"/>
                <a:gd name="T9" fmla="*/ 16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16"/>
                  </a:moveTo>
                  <a:lnTo>
                    <a:pt x="7" y="0"/>
                  </a:lnTo>
                  <a:lnTo>
                    <a:pt x="28" y="0"/>
                  </a:lnTo>
                  <a:lnTo>
                    <a:pt x="28" y="16"/>
                  </a:lnTo>
                  <a:lnTo>
                    <a:pt x="0" y="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4" name="Line 941"/>
            <p:cNvSpPr>
              <a:spLocks noChangeShapeType="1"/>
            </p:cNvSpPr>
            <p:nvPr/>
          </p:nvSpPr>
          <p:spPr bwMode="auto">
            <a:xfrm>
              <a:off x="2973" y="3356"/>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5" name="Freeform 942"/>
            <p:cNvSpPr>
              <a:spLocks/>
            </p:cNvSpPr>
            <p:nvPr/>
          </p:nvSpPr>
          <p:spPr bwMode="auto">
            <a:xfrm>
              <a:off x="3076" y="3356"/>
              <a:ext cx="21" cy="1"/>
            </a:xfrm>
            <a:custGeom>
              <a:avLst/>
              <a:gdLst>
                <a:gd name="T0" fmla="*/ 0 w 21"/>
                <a:gd name="T1" fmla="*/ 0 h 1"/>
                <a:gd name="T2" fmla="*/ 20 w 21"/>
                <a:gd name="T3" fmla="*/ 0 h 1"/>
                <a:gd name="T4" fmla="*/ 13 w 21"/>
                <a:gd name="T5" fmla="*/ 0 h 1"/>
                <a:gd name="T6" fmla="*/ 0 w 21"/>
                <a:gd name="T7" fmla="*/ 0 h 1"/>
                <a:gd name="T8" fmla="*/ 0 60000 65536"/>
                <a:gd name="T9" fmla="*/ 0 60000 65536"/>
                <a:gd name="T10" fmla="*/ 0 60000 65536"/>
                <a:gd name="T11" fmla="*/ 0 60000 65536"/>
                <a:gd name="T12" fmla="*/ 0 w 21"/>
                <a:gd name="T13" fmla="*/ 0 h 1"/>
                <a:gd name="T14" fmla="*/ 21 w 21"/>
                <a:gd name="T15" fmla="*/ 1 h 1"/>
              </a:gdLst>
              <a:ahLst/>
              <a:cxnLst>
                <a:cxn ang="T8">
                  <a:pos x="T0" y="T1"/>
                </a:cxn>
                <a:cxn ang="T9">
                  <a:pos x="T2" y="T3"/>
                </a:cxn>
                <a:cxn ang="T10">
                  <a:pos x="T4" y="T5"/>
                </a:cxn>
                <a:cxn ang="T11">
                  <a:pos x="T6" y="T7"/>
                </a:cxn>
              </a:cxnLst>
              <a:rect l="T12" t="T13" r="T14" b="T15"/>
              <a:pathLst>
                <a:path w="21" h="1">
                  <a:moveTo>
                    <a:pt x="0" y="0"/>
                  </a:moveTo>
                  <a:lnTo>
                    <a:pt x="20" y="0"/>
                  </a:lnTo>
                  <a:lnTo>
                    <a:pt x="13"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6" name="Freeform 943"/>
            <p:cNvSpPr>
              <a:spLocks/>
            </p:cNvSpPr>
            <p:nvPr/>
          </p:nvSpPr>
          <p:spPr bwMode="auto">
            <a:xfrm>
              <a:off x="3089" y="3356"/>
              <a:ext cx="22" cy="1"/>
            </a:xfrm>
            <a:custGeom>
              <a:avLst/>
              <a:gdLst>
                <a:gd name="T0" fmla="*/ 7 w 22"/>
                <a:gd name="T1" fmla="*/ 0 h 1"/>
                <a:gd name="T2" fmla="*/ 0 w 22"/>
                <a:gd name="T3" fmla="*/ 0 h 1"/>
                <a:gd name="T4" fmla="*/ 21 w 22"/>
                <a:gd name="T5" fmla="*/ 0 h 1"/>
                <a:gd name="T6" fmla="*/ 7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7" y="0"/>
                  </a:moveTo>
                  <a:lnTo>
                    <a:pt x="0" y="0"/>
                  </a:lnTo>
                  <a:lnTo>
                    <a:pt x="21"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27" name="Line 944"/>
            <p:cNvSpPr>
              <a:spLocks noChangeShapeType="1"/>
            </p:cNvSpPr>
            <p:nvPr/>
          </p:nvSpPr>
          <p:spPr bwMode="auto">
            <a:xfrm>
              <a:off x="3110" y="335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8" name="Line 945"/>
            <p:cNvSpPr>
              <a:spLocks noChangeShapeType="1"/>
            </p:cNvSpPr>
            <p:nvPr/>
          </p:nvSpPr>
          <p:spPr bwMode="auto">
            <a:xfrm>
              <a:off x="3124" y="335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29" name="Freeform 946"/>
            <p:cNvSpPr>
              <a:spLocks/>
            </p:cNvSpPr>
            <p:nvPr/>
          </p:nvSpPr>
          <p:spPr bwMode="auto">
            <a:xfrm>
              <a:off x="2973" y="3397"/>
              <a:ext cx="28" cy="17"/>
            </a:xfrm>
            <a:custGeom>
              <a:avLst/>
              <a:gdLst>
                <a:gd name="T0" fmla="*/ 0 w 28"/>
                <a:gd name="T1" fmla="*/ 0 h 17"/>
                <a:gd name="T2" fmla="*/ 0 w 28"/>
                <a:gd name="T3" fmla="*/ 16 h 17"/>
                <a:gd name="T4" fmla="*/ 27 w 28"/>
                <a:gd name="T5" fmla="*/ 16 h 17"/>
                <a:gd name="T6" fmla="*/ 27 w 28"/>
                <a:gd name="T7" fmla="*/ 0 h 17"/>
                <a:gd name="T8" fmla="*/ 0 w 28"/>
                <a:gd name="T9" fmla="*/ 0 h 17"/>
                <a:gd name="T10" fmla="*/ 0 60000 65536"/>
                <a:gd name="T11" fmla="*/ 0 60000 65536"/>
                <a:gd name="T12" fmla="*/ 0 60000 65536"/>
                <a:gd name="T13" fmla="*/ 0 60000 65536"/>
                <a:gd name="T14" fmla="*/ 0 60000 65536"/>
                <a:gd name="T15" fmla="*/ 0 w 28"/>
                <a:gd name="T16" fmla="*/ 0 h 17"/>
                <a:gd name="T17" fmla="*/ 28 w 28"/>
                <a:gd name="T18" fmla="*/ 17 h 17"/>
              </a:gdLst>
              <a:ahLst/>
              <a:cxnLst>
                <a:cxn ang="T10">
                  <a:pos x="T0" y="T1"/>
                </a:cxn>
                <a:cxn ang="T11">
                  <a:pos x="T2" y="T3"/>
                </a:cxn>
                <a:cxn ang="T12">
                  <a:pos x="T4" y="T5"/>
                </a:cxn>
                <a:cxn ang="T13">
                  <a:pos x="T6" y="T7"/>
                </a:cxn>
                <a:cxn ang="T14">
                  <a:pos x="T8" y="T9"/>
                </a:cxn>
              </a:cxnLst>
              <a:rect l="T15" t="T16" r="T17" b="T18"/>
              <a:pathLst>
                <a:path w="28" h="17">
                  <a:moveTo>
                    <a:pt x="0" y="0"/>
                  </a:moveTo>
                  <a:lnTo>
                    <a:pt x="0" y="16"/>
                  </a:lnTo>
                  <a:lnTo>
                    <a:pt x="27" y="16"/>
                  </a:lnTo>
                  <a:lnTo>
                    <a:pt x="27"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0" name="Freeform 947"/>
            <p:cNvSpPr>
              <a:spLocks/>
            </p:cNvSpPr>
            <p:nvPr/>
          </p:nvSpPr>
          <p:spPr bwMode="auto">
            <a:xfrm>
              <a:off x="3014" y="3397"/>
              <a:ext cx="29" cy="17"/>
            </a:xfrm>
            <a:custGeom>
              <a:avLst/>
              <a:gdLst>
                <a:gd name="T0" fmla="*/ 0 w 29"/>
                <a:gd name="T1" fmla="*/ 0 h 17"/>
                <a:gd name="T2" fmla="*/ 0 w 29"/>
                <a:gd name="T3" fmla="*/ 16 h 17"/>
                <a:gd name="T4" fmla="*/ 28 w 29"/>
                <a:gd name="T5" fmla="*/ 16 h 17"/>
                <a:gd name="T6" fmla="*/ 28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1" name="Freeform 948"/>
            <p:cNvSpPr>
              <a:spLocks/>
            </p:cNvSpPr>
            <p:nvPr/>
          </p:nvSpPr>
          <p:spPr bwMode="auto">
            <a:xfrm>
              <a:off x="3274" y="3370"/>
              <a:ext cx="63" cy="35"/>
            </a:xfrm>
            <a:custGeom>
              <a:avLst/>
              <a:gdLst>
                <a:gd name="T0" fmla="*/ 0 w 63"/>
                <a:gd name="T1" fmla="*/ 0 h 35"/>
                <a:gd name="T2" fmla="*/ 0 w 63"/>
                <a:gd name="T3" fmla="*/ 6 h 35"/>
                <a:gd name="T4" fmla="*/ 41 w 63"/>
                <a:gd name="T5" fmla="*/ 6 h 35"/>
                <a:gd name="T6" fmla="*/ 41 w 63"/>
                <a:gd name="T7" fmla="*/ 34 h 35"/>
                <a:gd name="T8" fmla="*/ 62 w 63"/>
                <a:gd name="T9" fmla="*/ 34 h 35"/>
                <a:gd name="T10" fmla="*/ 62 w 63"/>
                <a:gd name="T11" fmla="*/ 6 h 35"/>
                <a:gd name="T12" fmla="*/ 55 w 63"/>
                <a:gd name="T13" fmla="*/ 0 h 35"/>
                <a:gd name="T14" fmla="*/ 0 w 63"/>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35"/>
                <a:gd name="T26" fmla="*/ 63 w 6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35">
                  <a:moveTo>
                    <a:pt x="0" y="0"/>
                  </a:moveTo>
                  <a:lnTo>
                    <a:pt x="0" y="6"/>
                  </a:lnTo>
                  <a:lnTo>
                    <a:pt x="41" y="6"/>
                  </a:lnTo>
                  <a:lnTo>
                    <a:pt x="41" y="34"/>
                  </a:lnTo>
                  <a:lnTo>
                    <a:pt x="62" y="34"/>
                  </a:lnTo>
                  <a:lnTo>
                    <a:pt x="62" y="6"/>
                  </a:lnTo>
                  <a:lnTo>
                    <a:pt x="55"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2" name="Line 949"/>
            <p:cNvSpPr>
              <a:spLocks noChangeShapeType="1"/>
            </p:cNvSpPr>
            <p:nvPr/>
          </p:nvSpPr>
          <p:spPr bwMode="auto">
            <a:xfrm>
              <a:off x="3274"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3" name="Line 950"/>
            <p:cNvSpPr>
              <a:spLocks noChangeShapeType="1"/>
            </p:cNvSpPr>
            <p:nvPr/>
          </p:nvSpPr>
          <p:spPr bwMode="auto">
            <a:xfrm>
              <a:off x="3288" y="337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4" name="Line 951"/>
            <p:cNvSpPr>
              <a:spLocks noChangeShapeType="1"/>
            </p:cNvSpPr>
            <p:nvPr/>
          </p:nvSpPr>
          <p:spPr bwMode="auto">
            <a:xfrm>
              <a:off x="3302" y="3376"/>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5" name="Freeform 952"/>
            <p:cNvSpPr>
              <a:spLocks/>
            </p:cNvSpPr>
            <p:nvPr/>
          </p:nvSpPr>
          <p:spPr bwMode="auto">
            <a:xfrm>
              <a:off x="3267"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6" name="Freeform 953"/>
            <p:cNvSpPr>
              <a:spLocks/>
            </p:cNvSpPr>
            <p:nvPr/>
          </p:nvSpPr>
          <p:spPr bwMode="auto">
            <a:xfrm>
              <a:off x="328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7" name="Freeform 954"/>
            <p:cNvSpPr>
              <a:spLocks/>
            </p:cNvSpPr>
            <p:nvPr/>
          </p:nvSpPr>
          <p:spPr bwMode="auto">
            <a:xfrm>
              <a:off x="330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38" name="Line 955"/>
            <p:cNvSpPr>
              <a:spLocks noChangeShapeType="1"/>
            </p:cNvSpPr>
            <p:nvPr/>
          </p:nvSpPr>
          <p:spPr bwMode="auto">
            <a:xfrm>
              <a:off x="3274"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39" name="Line 956"/>
            <p:cNvSpPr>
              <a:spLocks noChangeShapeType="1"/>
            </p:cNvSpPr>
            <p:nvPr/>
          </p:nvSpPr>
          <p:spPr bwMode="auto">
            <a:xfrm>
              <a:off x="3288" y="3383"/>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0" name="Line 957"/>
            <p:cNvSpPr>
              <a:spLocks noChangeShapeType="1"/>
            </p:cNvSpPr>
            <p:nvPr/>
          </p:nvSpPr>
          <p:spPr bwMode="auto">
            <a:xfrm>
              <a:off x="3302" y="3383"/>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1" name="Freeform 958"/>
            <p:cNvSpPr>
              <a:spLocks/>
            </p:cNvSpPr>
            <p:nvPr/>
          </p:nvSpPr>
          <p:spPr bwMode="auto">
            <a:xfrm>
              <a:off x="3267" y="3383"/>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2" name="Freeform 959"/>
            <p:cNvSpPr>
              <a:spLocks/>
            </p:cNvSpPr>
            <p:nvPr/>
          </p:nvSpPr>
          <p:spPr bwMode="auto">
            <a:xfrm>
              <a:off x="3288"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3" name="Freeform 960"/>
            <p:cNvSpPr>
              <a:spLocks/>
            </p:cNvSpPr>
            <p:nvPr/>
          </p:nvSpPr>
          <p:spPr bwMode="auto">
            <a:xfrm>
              <a:off x="3302" y="338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4" name="Line 961"/>
            <p:cNvSpPr>
              <a:spLocks noChangeShapeType="1"/>
            </p:cNvSpPr>
            <p:nvPr/>
          </p:nvSpPr>
          <p:spPr bwMode="auto">
            <a:xfrm>
              <a:off x="3274"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5" name="Line 962"/>
            <p:cNvSpPr>
              <a:spLocks noChangeShapeType="1"/>
            </p:cNvSpPr>
            <p:nvPr/>
          </p:nvSpPr>
          <p:spPr bwMode="auto">
            <a:xfrm>
              <a:off x="3288" y="3390"/>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6" name="Line 963"/>
            <p:cNvSpPr>
              <a:spLocks noChangeShapeType="1"/>
            </p:cNvSpPr>
            <p:nvPr/>
          </p:nvSpPr>
          <p:spPr bwMode="auto">
            <a:xfrm>
              <a:off x="3302" y="3390"/>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47" name="Freeform 964"/>
            <p:cNvSpPr>
              <a:spLocks/>
            </p:cNvSpPr>
            <p:nvPr/>
          </p:nvSpPr>
          <p:spPr bwMode="auto">
            <a:xfrm>
              <a:off x="3267" y="3390"/>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8" name="Freeform 965"/>
            <p:cNvSpPr>
              <a:spLocks/>
            </p:cNvSpPr>
            <p:nvPr/>
          </p:nvSpPr>
          <p:spPr bwMode="auto">
            <a:xfrm>
              <a:off x="3288"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49" name="Freeform 966"/>
            <p:cNvSpPr>
              <a:spLocks/>
            </p:cNvSpPr>
            <p:nvPr/>
          </p:nvSpPr>
          <p:spPr bwMode="auto">
            <a:xfrm>
              <a:off x="3302" y="3390"/>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0" name="Line 967"/>
            <p:cNvSpPr>
              <a:spLocks noChangeShapeType="1"/>
            </p:cNvSpPr>
            <p:nvPr/>
          </p:nvSpPr>
          <p:spPr bwMode="auto">
            <a:xfrm>
              <a:off x="3274" y="3397"/>
              <a:ext cx="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1" name="Line 968"/>
            <p:cNvSpPr>
              <a:spLocks noChangeShapeType="1"/>
            </p:cNvSpPr>
            <p:nvPr/>
          </p:nvSpPr>
          <p:spPr bwMode="auto">
            <a:xfrm>
              <a:off x="3302" y="3397"/>
              <a:ext cx="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352" name="Freeform 969"/>
            <p:cNvSpPr>
              <a:spLocks/>
            </p:cNvSpPr>
            <p:nvPr/>
          </p:nvSpPr>
          <p:spPr bwMode="auto">
            <a:xfrm>
              <a:off x="3267" y="3397"/>
              <a:ext cx="36" cy="17"/>
            </a:xfrm>
            <a:custGeom>
              <a:avLst/>
              <a:gdLst>
                <a:gd name="T0" fmla="*/ 7 w 36"/>
                <a:gd name="T1" fmla="*/ 0 h 17"/>
                <a:gd name="T2" fmla="*/ 0 w 36"/>
                <a:gd name="T3" fmla="*/ 16 h 17"/>
                <a:gd name="T4" fmla="*/ 35 w 36"/>
                <a:gd name="T5" fmla="*/ 16 h 17"/>
                <a:gd name="T6" fmla="*/ 35 w 36"/>
                <a:gd name="T7" fmla="*/ 0 h 17"/>
                <a:gd name="T8" fmla="*/ 7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7" y="0"/>
                  </a:moveTo>
                  <a:lnTo>
                    <a:pt x="0" y="16"/>
                  </a:lnTo>
                  <a:lnTo>
                    <a:pt x="35" y="16"/>
                  </a:lnTo>
                  <a:lnTo>
                    <a:pt x="35"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3" name="Freeform 970"/>
            <p:cNvSpPr>
              <a:spLocks/>
            </p:cNvSpPr>
            <p:nvPr/>
          </p:nvSpPr>
          <p:spPr bwMode="auto">
            <a:xfrm>
              <a:off x="3302" y="339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4" name="Freeform 971"/>
            <p:cNvSpPr>
              <a:spLocks/>
            </p:cNvSpPr>
            <p:nvPr/>
          </p:nvSpPr>
          <p:spPr bwMode="auto">
            <a:xfrm>
              <a:off x="3302" y="339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5" name="Freeform 972"/>
            <p:cNvSpPr>
              <a:spLocks/>
            </p:cNvSpPr>
            <p:nvPr/>
          </p:nvSpPr>
          <p:spPr bwMode="auto">
            <a:xfrm>
              <a:off x="3274" y="3390"/>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6" name="Freeform 973"/>
            <p:cNvSpPr>
              <a:spLocks/>
            </p:cNvSpPr>
            <p:nvPr/>
          </p:nvSpPr>
          <p:spPr bwMode="auto">
            <a:xfrm>
              <a:off x="3302" y="338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7" name="Freeform 974"/>
            <p:cNvSpPr>
              <a:spLocks/>
            </p:cNvSpPr>
            <p:nvPr/>
          </p:nvSpPr>
          <p:spPr bwMode="auto">
            <a:xfrm>
              <a:off x="328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8" name="Freeform 975"/>
            <p:cNvSpPr>
              <a:spLocks/>
            </p:cNvSpPr>
            <p:nvPr/>
          </p:nvSpPr>
          <p:spPr bwMode="auto">
            <a:xfrm>
              <a:off x="3274"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59" name="Freeform 976"/>
            <p:cNvSpPr>
              <a:spLocks/>
            </p:cNvSpPr>
            <p:nvPr/>
          </p:nvSpPr>
          <p:spPr bwMode="auto">
            <a:xfrm>
              <a:off x="330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0" name="Freeform 977"/>
            <p:cNvSpPr>
              <a:spLocks/>
            </p:cNvSpPr>
            <p:nvPr/>
          </p:nvSpPr>
          <p:spPr bwMode="auto">
            <a:xfrm>
              <a:off x="3288"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1" name="Freeform 978"/>
            <p:cNvSpPr>
              <a:spLocks/>
            </p:cNvSpPr>
            <p:nvPr/>
          </p:nvSpPr>
          <p:spPr bwMode="auto">
            <a:xfrm>
              <a:off x="3274"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2" name="Freeform 979"/>
            <p:cNvSpPr>
              <a:spLocks/>
            </p:cNvSpPr>
            <p:nvPr/>
          </p:nvSpPr>
          <p:spPr bwMode="auto">
            <a:xfrm>
              <a:off x="330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3" name="Freeform 980"/>
            <p:cNvSpPr>
              <a:spLocks/>
            </p:cNvSpPr>
            <p:nvPr/>
          </p:nvSpPr>
          <p:spPr bwMode="auto">
            <a:xfrm>
              <a:off x="328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4" name="Freeform 981"/>
            <p:cNvSpPr>
              <a:spLocks/>
            </p:cNvSpPr>
            <p:nvPr/>
          </p:nvSpPr>
          <p:spPr bwMode="auto">
            <a:xfrm>
              <a:off x="3274"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5" name="Freeform 982"/>
            <p:cNvSpPr>
              <a:spLocks/>
            </p:cNvSpPr>
            <p:nvPr/>
          </p:nvSpPr>
          <p:spPr bwMode="auto">
            <a:xfrm>
              <a:off x="3042" y="3390"/>
              <a:ext cx="103" cy="17"/>
            </a:xfrm>
            <a:custGeom>
              <a:avLst/>
              <a:gdLst>
                <a:gd name="T0" fmla="*/ 102 w 103"/>
                <a:gd name="T1" fmla="*/ 16 h 17"/>
                <a:gd name="T2" fmla="*/ 102 w 103"/>
                <a:gd name="T3" fmla="*/ 0 h 17"/>
                <a:gd name="T4" fmla="*/ 95 w 103"/>
                <a:gd name="T5" fmla="*/ 0 h 17"/>
                <a:gd name="T6" fmla="*/ 89 w 103"/>
                <a:gd name="T7" fmla="*/ 0 h 17"/>
                <a:gd name="T8" fmla="*/ 82 w 103"/>
                <a:gd name="T9" fmla="*/ 0 h 17"/>
                <a:gd name="T10" fmla="*/ 75 w 103"/>
                <a:gd name="T11" fmla="*/ 0 h 17"/>
                <a:gd name="T12" fmla="*/ 68 w 103"/>
                <a:gd name="T13" fmla="*/ 0 h 17"/>
                <a:gd name="T14" fmla="*/ 61 w 103"/>
                <a:gd name="T15" fmla="*/ 0 h 17"/>
                <a:gd name="T16" fmla="*/ 54 w 103"/>
                <a:gd name="T17" fmla="*/ 0 h 17"/>
                <a:gd name="T18" fmla="*/ 47 w 103"/>
                <a:gd name="T19" fmla="*/ 0 h 17"/>
                <a:gd name="T20" fmla="*/ 41 w 103"/>
                <a:gd name="T21" fmla="*/ 0 h 17"/>
                <a:gd name="T22" fmla="*/ 34 w 103"/>
                <a:gd name="T23" fmla="*/ 0 h 17"/>
                <a:gd name="T24" fmla="*/ 27 w 103"/>
                <a:gd name="T25" fmla="*/ 0 h 17"/>
                <a:gd name="T26" fmla="*/ 20 w 103"/>
                <a:gd name="T27" fmla="*/ 0 h 17"/>
                <a:gd name="T28" fmla="*/ 13 w 103"/>
                <a:gd name="T29" fmla="*/ 0 h 17"/>
                <a:gd name="T30" fmla="*/ 6 w 103"/>
                <a:gd name="T31" fmla="*/ 0 h 17"/>
                <a:gd name="T32" fmla="*/ 0 w 103"/>
                <a:gd name="T33" fmla="*/ 0 h 17"/>
                <a:gd name="T34" fmla="*/ 0 w 103"/>
                <a:gd name="T35" fmla="*/ 16 h 17"/>
                <a:gd name="T36" fmla="*/ 6 w 103"/>
                <a:gd name="T37" fmla="*/ 16 h 17"/>
                <a:gd name="T38" fmla="*/ 13 w 103"/>
                <a:gd name="T39" fmla="*/ 16 h 17"/>
                <a:gd name="T40" fmla="*/ 20 w 103"/>
                <a:gd name="T41" fmla="*/ 16 h 17"/>
                <a:gd name="T42" fmla="*/ 27 w 103"/>
                <a:gd name="T43" fmla="*/ 16 h 17"/>
                <a:gd name="T44" fmla="*/ 34 w 103"/>
                <a:gd name="T45" fmla="*/ 16 h 17"/>
                <a:gd name="T46" fmla="*/ 41 w 103"/>
                <a:gd name="T47" fmla="*/ 16 h 17"/>
                <a:gd name="T48" fmla="*/ 47 w 103"/>
                <a:gd name="T49" fmla="*/ 16 h 17"/>
                <a:gd name="T50" fmla="*/ 54 w 103"/>
                <a:gd name="T51" fmla="*/ 16 h 17"/>
                <a:gd name="T52" fmla="*/ 61 w 103"/>
                <a:gd name="T53" fmla="*/ 16 h 17"/>
                <a:gd name="T54" fmla="*/ 68 w 103"/>
                <a:gd name="T55" fmla="*/ 16 h 17"/>
                <a:gd name="T56" fmla="*/ 75 w 103"/>
                <a:gd name="T57" fmla="*/ 16 h 17"/>
                <a:gd name="T58" fmla="*/ 82 w 103"/>
                <a:gd name="T59" fmla="*/ 16 h 17"/>
                <a:gd name="T60" fmla="*/ 89 w 103"/>
                <a:gd name="T61" fmla="*/ 16 h 17"/>
                <a:gd name="T62" fmla="*/ 95 w 103"/>
                <a:gd name="T63" fmla="*/ 16 h 17"/>
                <a:gd name="T64" fmla="*/ 102 w 103"/>
                <a:gd name="T65" fmla="*/ 16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7"/>
                <a:gd name="T101" fmla="*/ 103 w 10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7">
                  <a:moveTo>
                    <a:pt x="102" y="16"/>
                  </a:moveTo>
                  <a:lnTo>
                    <a:pt x="102" y="0"/>
                  </a:lnTo>
                  <a:lnTo>
                    <a:pt x="95" y="0"/>
                  </a:lnTo>
                  <a:lnTo>
                    <a:pt x="89" y="0"/>
                  </a:lnTo>
                  <a:lnTo>
                    <a:pt x="82" y="0"/>
                  </a:lnTo>
                  <a:lnTo>
                    <a:pt x="75" y="0"/>
                  </a:lnTo>
                  <a:lnTo>
                    <a:pt x="68" y="0"/>
                  </a:lnTo>
                  <a:lnTo>
                    <a:pt x="61" y="0"/>
                  </a:lnTo>
                  <a:lnTo>
                    <a:pt x="54" y="0"/>
                  </a:lnTo>
                  <a:lnTo>
                    <a:pt x="47" y="0"/>
                  </a:lnTo>
                  <a:lnTo>
                    <a:pt x="41" y="0"/>
                  </a:lnTo>
                  <a:lnTo>
                    <a:pt x="34" y="0"/>
                  </a:lnTo>
                  <a:lnTo>
                    <a:pt x="27" y="0"/>
                  </a:lnTo>
                  <a:lnTo>
                    <a:pt x="20" y="0"/>
                  </a:lnTo>
                  <a:lnTo>
                    <a:pt x="13" y="0"/>
                  </a:lnTo>
                  <a:lnTo>
                    <a:pt x="6" y="0"/>
                  </a:lnTo>
                  <a:lnTo>
                    <a:pt x="0" y="0"/>
                  </a:lnTo>
                  <a:lnTo>
                    <a:pt x="0" y="16"/>
                  </a:lnTo>
                  <a:lnTo>
                    <a:pt x="6" y="16"/>
                  </a:lnTo>
                  <a:lnTo>
                    <a:pt x="13" y="16"/>
                  </a:lnTo>
                  <a:lnTo>
                    <a:pt x="20" y="16"/>
                  </a:lnTo>
                  <a:lnTo>
                    <a:pt x="27" y="16"/>
                  </a:lnTo>
                  <a:lnTo>
                    <a:pt x="34" y="16"/>
                  </a:lnTo>
                  <a:lnTo>
                    <a:pt x="41" y="16"/>
                  </a:lnTo>
                  <a:lnTo>
                    <a:pt x="47" y="16"/>
                  </a:lnTo>
                  <a:lnTo>
                    <a:pt x="54" y="16"/>
                  </a:lnTo>
                  <a:lnTo>
                    <a:pt x="61" y="16"/>
                  </a:lnTo>
                  <a:lnTo>
                    <a:pt x="68" y="16"/>
                  </a:lnTo>
                  <a:lnTo>
                    <a:pt x="75" y="16"/>
                  </a:lnTo>
                  <a:lnTo>
                    <a:pt x="82" y="16"/>
                  </a:lnTo>
                  <a:lnTo>
                    <a:pt x="89" y="16"/>
                  </a:lnTo>
                  <a:lnTo>
                    <a:pt x="95" y="16"/>
                  </a:lnTo>
                  <a:lnTo>
                    <a:pt x="102"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6" name="Freeform 983"/>
            <p:cNvSpPr>
              <a:spLocks/>
            </p:cNvSpPr>
            <p:nvPr/>
          </p:nvSpPr>
          <p:spPr bwMode="auto">
            <a:xfrm>
              <a:off x="315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7" name="Freeform 984"/>
            <p:cNvSpPr>
              <a:spLocks/>
            </p:cNvSpPr>
            <p:nvPr/>
          </p:nvSpPr>
          <p:spPr bwMode="auto">
            <a:xfrm>
              <a:off x="3144"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8" name="Freeform 985"/>
            <p:cNvSpPr>
              <a:spLocks/>
            </p:cNvSpPr>
            <p:nvPr/>
          </p:nvSpPr>
          <p:spPr bwMode="auto">
            <a:xfrm>
              <a:off x="3131"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69" name="Freeform 986"/>
            <p:cNvSpPr>
              <a:spLocks/>
            </p:cNvSpPr>
            <p:nvPr/>
          </p:nvSpPr>
          <p:spPr bwMode="auto">
            <a:xfrm>
              <a:off x="3110" y="3383"/>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0" name="Freeform 987"/>
            <p:cNvSpPr>
              <a:spLocks/>
            </p:cNvSpPr>
            <p:nvPr/>
          </p:nvSpPr>
          <p:spPr bwMode="auto">
            <a:xfrm>
              <a:off x="3096"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1" name="Freeform 988"/>
            <p:cNvSpPr>
              <a:spLocks/>
            </p:cNvSpPr>
            <p:nvPr/>
          </p:nvSpPr>
          <p:spPr bwMode="auto">
            <a:xfrm>
              <a:off x="3083" y="3383"/>
              <a:ext cx="17" cy="17"/>
            </a:xfrm>
            <a:custGeom>
              <a:avLst/>
              <a:gdLst>
                <a:gd name="T0" fmla="*/ 0 w 17"/>
                <a:gd name="T1" fmla="*/ 16 h 17"/>
                <a:gd name="T2" fmla="*/ 0 w 17"/>
                <a:gd name="T3" fmla="*/ 0 h 17"/>
                <a:gd name="T4" fmla="*/ 7 w 17"/>
                <a:gd name="T5" fmla="*/ 0 h 17"/>
                <a:gd name="T6" fmla="*/ 16 w 17"/>
                <a:gd name="T7" fmla="*/ 16 h 17"/>
                <a:gd name="T8" fmla="*/ 7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7"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2" name="Freeform 989"/>
            <p:cNvSpPr>
              <a:spLocks/>
            </p:cNvSpPr>
            <p:nvPr/>
          </p:nvSpPr>
          <p:spPr bwMode="auto">
            <a:xfrm>
              <a:off x="3069"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3" name="Freeform 990"/>
            <p:cNvSpPr>
              <a:spLocks/>
            </p:cNvSpPr>
            <p:nvPr/>
          </p:nvSpPr>
          <p:spPr bwMode="auto">
            <a:xfrm>
              <a:off x="3048"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4" name="Freeform 991"/>
            <p:cNvSpPr>
              <a:spLocks/>
            </p:cNvSpPr>
            <p:nvPr/>
          </p:nvSpPr>
          <p:spPr bwMode="auto">
            <a:xfrm>
              <a:off x="3035" y="338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5" name="Freeform 992"/>
            <p:cNvSpPr>
              <a:spLocks/>
            </p:cNvSpPr>
            <p:nvPr/>
          </p:nvSpPr>
          <p:spPr bwMode="auto">
            <a:xfrm>
              <a:off x="3021"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6" name="Freeform 993"/>
            <p:cNvSpPr>
              <a:spLocks/>
            </p:cNvSpPr>
            <p:nvPr/>
          </p:nvSpPr>
          <p:spPr bwMode="auto">
            <a:xfrm>
              <a:off x="300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7" name="Freeform 994"/>
            <p:cNvSpPr>
              <a:spLocks/>
            </p:cNvSpPr>
            <p:nvPr/>
          </p:nvSpPr>
          <p:spPr bwMode="auto">
            <a:xfrm>
              <a:off x="301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8" name="Freeform 995"/>
            <p:cNvSpPr>
              <a:spLocks/>
            </p:cNvSpPr>
            <p:nvPr/>
          </p:nvSpPr>
          <p:spPr bwMode="auto">
            <a:xfrm>
              <a:off x="3035"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79" name="Freeform 996"/>
            <p:cNvSpPr>
              <a:spLocks/>
            </p:cNvSpPr>
            <p:nvPr/>
          </p:nvSpPr>
          <p:spPr bwMode="auto">
            <a:xfrm>
              <a:off x="304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0" name="Freeform 997"/>
            <p:cNvSpPr>
              <a:spLocks/>
            </p:cNvSpPr>
            <p:nvPr/>
          </p:nvSpPr>
          <p:spPr bwMode="auto">
            <a:xfrm>
              <a:off x="306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1" name="Freeform 998"/>
            <p:cNvSpPr>
              <a:spLocks/>
            </p:cNvSpPr>
            <p:nvPr/>
          </p:nvSpPr>
          <p:spPr bwMode="auto">
            <a:xfrm>
              <a:off x="3076"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2" name="Freeform 999"/>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8"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3" name="Freeform 1000"/>
            <p:cNvSpPr>
              <a:spLocks/>
            </p:cNvSpPr>
            <p:nvPr/>
          </p:nvSpPr>
          <p:spPr bwMode="auto">
            <a:xfrm>
              <a:off x="3110"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4" name="Freeform 1001"/>
            <p:cNvSpPr>
              <a:spLocks/>
            </p:cNvSpPr>
            <p:nvPr/>
          </p:nvSpPr>
          <p:spPr bwMode="auto">
            <a:xfrm>
              <a:off x="312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5" name="Freeform 1002"/>
            <p:cNvSpPr>
              <a:spLocks/>
            </p:cNvSpPr>
            <p:nvPr/>
          </p:nvSpPr>
          <p:spPr bwMode="auto">
            <a:xfrm>
              <a:off x="3137" y="3370"/>
              <a:ext cx="17" cy="17"/>
            </a:xfrm>
            <a:custGeom>
              <a:avLst/>
              <a:gdLst>
                <a:gd name="T0" fmla="*/ 0 w 17"/>
                <a:gd name="T1" fmla="*/ 16 h 17"/>
                <a:gd name="T2" fmla="*/ 8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8"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6" name="Freeform 1003"/>
            <p:cNvSpPr>
              <a:spLocks/>
            </p:cNvSpPr>
            <p:nvPr/>
          </p:nvSpPr>
          <p:spPr bwMode="auto">
            <a:xfrm>
              <a:off x="3158"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7" name="Freeform 1004"/>
            <p:cNvSpPr>
              <a:spLocks/>
            </p:cNvSpPr>
            <p:nvPr/>
          </p:nvSpPr>
          <p:spPr bwMode="auto">
            <a:xfrm>
              <a:off x="317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8" name="Freeform 1005"/>
            <p:cNvSpPr>
              <a:spLocks/>
            </p:cNvSpPr>
            <p:nvPr/>
          </p:nvSpPr>
          <p:spPr bwMode="auto">
            <a:xfrm>
              <a:off x="3185" y="3370"/>
              <a:ext cx="22" cy="17"/>
            </a:xfrm>
            <a:custGeom>
              <a:avLst/>
              <a:gdLst>
                <a:gd name="T0" fmla="*/ 0 w 22"/>
                <a:gd name="T1" fmla="*/ 16 h 17"/>
                <a:gd name="T2" fmla="*/ 0 w 22"/>
                <a:gd name="T3" fmla="*/ 0 h 17"/>
                <a:gd name="T4" fmla="*/ 21 w 22"/>
                <a:gd name="T5" fmla="*/ 0 h 17"/>
                <a:gd name="T6" fmla="*/ 21 w 22"/>
                <a:gd name="T7" fmla="*/ 16 h 17"/>
                <a:gd name="T8" fmla="*/ 0 w 22"/>
                <a:gd name="T9" fmla="*/ 16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0" y="0"/>
                  </a:lnTo>
                  <a:lnTo>
                    <a:pt x="21" y="0"/>
                  </a:lnTo>
                  <a:lnTo>
                    <a:pt x="21" y="16"/>
                  </a:lnTo>
                  <a:lnTo>
                    <a:pt x="0" y="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89" name="Freeform 1006"/>
            <p:cNvSpPr>
              <a:spLocks/>
            </p:cNvSpPr>
            <p:nvPr/>
          </p:nvSpPr>
          <p:spPr bwMode="auto">
            <a:xfrm>
              <a:off x="300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0" name="Freeform 1007"/>
            <p:cNvSpPr>
              <a:spLocks/>
            </p:cNvSpPr>
            <p:nvPr/>
          </p:nvSpPr>
          <p:spPr bwMode="auto">
            <a:xfrm>
              <a:off x="3014"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1" name="Freeform 1008"/>
            <p:cNvSpPr>
              <a:spLocks/>
            </p:cNvSpPr>
            <p:nvPr/>
          </p:nvSpPr>
          <p:spPr bwMode="auto">
            <a:xfrm>
              <a:off x="3028" y="3376"/>
              <a:ext cx="21" cy="17"/>
            </a:xfrm>
            <a:custGeom>
              <a:avLst/>
              <a:gdLst>
                <a:gd name="T0" fmla="*/ 7 w 21"/>
                <a:gd name="T1" fmla="*/ 0 h 17"/>
                <a:gd name="T2" fmla="*/ 0 w 21"/>
                <a:gd name="T3" fmla="*/ 16 h 17"/>
                <a:gd name="T4" fmla="*/ 20 w 21"/>
                <a:gd name="T5" fmla="*/ 16 h 17"/>
                <a:gd name="T6" fmla="*/ 20 w 21"/>
                <a:gd name="T7" fmla="*/ 0 h 17"/>
                <a:gd name="T8" fmla="*/ 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7" y="0"/>
                  </a:moveTo>
                  <a:lnTo>
                    <a:pt x="0" y="16"/>
                  </a:lnTo>
                  <a:lnTo>
                    <a:pt x="20" y="16"/>
                  </a:lnTo>
                  <a:lnTo>
                    <a:pt x="20"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2" name="Freeform 1009"/>
            <p:cNvSpPr>
              <a:spLocks/>
            </p:cNvSpPr>
            <p:nvPr/>
          </p:nvSpPr>
          <p:spPr bwMode="auto">
            <a:xfrm>
              <a:off x="304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3" name="Freeform 1010"/>
            <p:cNvSpPr>
              <a:spLocks/>
            </p:cNvSpPr>
            <p:nvPr/>
          </p:nvSpPr>
          <p:spPr bwMode="auto">
            <a:xfrm>
              <a:off x="306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4" name="Freeform 1011"/>
            <p:cNvSpPr>
              <a:spLocks/>
            </p:cNvSpPr>
            <p:nvPr/>
          </p:nvSpPr>
          <p:spPr bwMode="auto">
            <a:xfrm>
              <a:off x="3076" y="3376"/>
              <a:ext cx="21" cy="17"/>
            </a:xfrm>
            <a:custGeom>
              <a:avLst/>
              <a:gdLst>
                <a:gd name="T0" fmla="*/ 0 w 21"/>
                <a:gd name="T1" fmla="*/ 0 h 17"/>
                <a:gd name="T2" fmla="*/ 0 w 21"/>
                <a:gd name="T3" fmla="*/ 16 h 17"/>
                <a:gd name="T4" fmla="*/ 20 w 21"/>
                <a:gd name="T5" fmla="*/ 16 h 17"/>
                <a:gd name="T6" fmla="*/ 13 w 21"/>
                <a:gd name="T7" fmla="*/ 0 h 17"/>
                <a:gd name="T8" fmla="*/ 0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0"/>
                  </a:moveTo>
                  <a:lnTo>
                    <a:pt x="0" y="16"/>
                  </a:lnTo>
                  <a:lnTo>
                    <a:pt x="20" y="16"/>
                  </a:lnTo>
                  <a:lnTo>
                    <a:pt x="13"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5" name="Freeform 1012"/>
            <p:cNvSpPr>
              <a:spLocks/>
            </p:cNvSpPr>
            <p:nvPr/>
          </p:nvSpPr>
          <p:spPr bwMode="auto">
            <a:xfrm>
              <a:off x="3089" y="3376"/>
              <a:ext cx="22" cy="17"/>
            </a:xfrm>
            <a:custGeom>
              <a:avLst/>
              <a:gdLst>
                <a:gd name="T0" fmla="*/ 7 w 22"/>
                <a:gd name="T1" fmla="*/ 0 h 17"/>
                <a:gd name="T2" fmla="*/ 0 w 22"/>
                <a:gd name="T3" fmla="*/ 16 h 17"/>
                <a:gd name="T4" fmla="*/ 21 w 22"/>
                <a:gd name="T5" fmla="*/ 16 h 17"/>
                <a:gd name="T6" fmla="*/ 21 w 22"/>
                <a:gd name="T7" fmla="*/ 0 h 17"/>
                <a:gd name="T8" fmla="*/ 7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7" y="0"/>
                  </a:moveTo>
                  <a:lnTo>
                    <a:pt x="0" y="16"/>
                  </a:lnTo>
                  <a:lnTo>
                    <a:pt x="21" y="16"/>
                  </a:lnTo>
                  <a:lnTo>
                    <a:pt x="21" y="0"/>
                  </a:lnTo>
                  <a:lnTo>
                    <a:pt x="7"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6" name="Freeform 1013"/>
            <p:cNvSpPr>
              <a:spLocks/>
            </p:cNvSpPr>
            <p:nvPr/>
          </p:nvSpPr>
          <p:spPr bwMode="auto">
            <a:xfrm>
              <a:off x="3110"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7" name="Freeform 1014"/>
            <p:cNvSpPr>
              <a:spLocks/>
            </p:cNvSpPr>
            <p:nvPr/>
          </p:nvSpPr>
          <p:spPr bwMode="auto">
            <a:xfrm>
              <a:off x="3124"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8" name="Freeform 1015"/>
            <p:cNvSpPr>
              <a:spLocks/>
            </p:cNvSpPr>
            <p:nvPr/>
          </p:nvSpPr>
          <p:spPr bwMode="auto">
            <a:xfrm>
              <a:off x="3137" y="3376"/>
              <a:ext cx="22" cy="17"/>
            </a:xfrm>
            <a:custGeom>
              <a:avLst/>
              <a:gdLst>
                <a:gd name="T0" fmla="*/ 0 w 22"/>
                <a:gd name="T1" fmla="*/ 0 h 17"/>
                <a:gd name="T2" fmla="*/ 0 w 22"/>
                <a:gd name="T3" fmla="*/ 16 h 17"/>
                <a:gd name="T4" fmla="*/ 21 w 22"/>
                <a:gd name="T5" fmla="*/ 16 h 17"/>
                <a:gd name="T6" fmla="*/ 14 w 22"/>
                <a:gd name="T7" fmla="*/ 0 h 17"/>
                <a:gd name="T8" fmla="*/ 0 w 22"/>
                <a:gd name="T9" fmla="*/ 0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0"/>
                  </a:moveTo>
                  <a:lnTo>
                    <a:pt x="0" y="16"/>
                  </a:lnTo>
                  <a:lnTo>
                    <a:pt x="21" y="16"/>
                  </a:lnTo>
                  <a:lnTo>
                    <a:pt x="14"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399" name="Freeform 1016"/>
            <p:cNvSpPr>
              <a:spLocks/>
            </p:cNvSpPr>
            <p:nvPr/>
          </p:nvSpPr>
          <p:spPr bwMode="auto">
            <a:xfrm>
              <a:off x="3158"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0" name="Freeform 1017"/>
            <p:cNvSpPr>
              <a:spLocks/>
            </p:cNvSpPr>
            <p:nvPr/>
          </p:nvSpPr>
          <p:spPr bwMode="auto">
            <a:xfrm>
              <a:off x="3172" y="337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1" name="Freeform 1018"/>
            <p:cNvSpPr>
              <a:spLocks/>
            </p:cNvSpPr>
            <p:nvPr/>
          </p:nvSpPr>
          <p:spPr bwMode="auto">
            <a:xfrm>
              <a:off x="3185" y="3376"/>
              <a:ext cx="29" cy="17"/>
            </a:xfrm>
            <a:custGeom>
              <a:avLst/>
              <a:gdLst>
                <a:gd name="T0" fmla="*/ 0 w 29"/>
                <a:gd name="T1" fmla="*/ 0 h 17"/>
                <a:gd name="T2" fmla="*/ 0 w 29"/>
                <a:gd name="T3" fmla="*/ 16 h 17"/>
                <a:gd name="T4" fmla="*/ 28 w 29"/>
                <a:gd name="T5" fmla="*/ 16 h 17"/>
                <a:gd name="T6" fmla="*/ 21 w 29"/>
                <a:gd name="T7" fmla="*/ 0 h 17"/>
                <a:gd name="T8" fmla="*/ 0 w 29"/>
                <a:gd name="T9" fmla="*/ 0 h 17"/>
                <a:gd name="T10" fmla="*/ 0 60000 65536"/>
                <a:gd name="T11" fmla="*/ 0 60000 65536"/>
                <a:gd name="T12" fmla="*/ 0 60000 65536"/>
                <a:gd name="T13" fmla="*/ 0 60000 65536"/>
                <a:gd name="T14" fmla="*/ 0 60000 65536"/>
                <a:gd name="T15" fmla="*/ 0 w 29"/>
                <a:gd name="T16" fmla="*/ 0 h 17"/>
                <a:gd name="T17" fmla="*/ 29 w 29"/>
                <a:gd name="T18" fmla="*/ 17 h 17"/>
              </a:gdLst>
              <a:ahLst/>
              <a:cxnLst>
                <a:cxn ang="T10">
                  <a:pos x="T0" y="T1"/>
                </a:cxn>
                <a:cxn ang="T11">
                  <a:pos x="T2" y="T3"/>
                </a:cxn>
                <a:cxn ang="T12">
                  <a:pos x="T4" y="T5"/>
                </a:cxn>
                <a:cxn ang="T13">
                  <a:pos x="T6" y="T7"/>
                </a:cxn>
                <a:cxn ang="T14">
                  <a:pos x="T8" y="T9"/>
                </a:cxn>
              </a:cxnLst>
              <a:rect l="T15" t="T16" r="T17" b="T18"/>
              <a:pathLst>
                <a:path w="29" h="17">
                  <a:moveTo>
                    <a:pt x="0" y="0"/>
                  </a:moveTo>
                  <a:lnTo>
                    <a:pt x="0" y="16"/>
                  </a:lnTo>
                  <a:lnTo>
                    <a:pt x="28" y="16"/>
                  </a:lnTo>
                  <a:lnTo>
                    <a:pt x="21" y="0"/>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2" name="Freeform 1019"/>
            <p:cNvSpPr>
              <a:spLocks/>
            </p:cNvSpPr>
            <p:nvPr/>
          </p:nvSpPr>
          <p:spPr bwMode="auto">
            <a:xfrm>
              <a:off x="316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3" name="Freeform 1020"/>
            <p:cNvSpPr>
              <a:spLocks/>
            </p:cNvSpPr>
            <p:nvPr/>
          </p:nvSpPr>
          <p:spPr bwMode="auto">
            <a:xfrm>
              <a:off x="3151"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4" name="Freeform 1021"/>
            <p:cNvSpPr>
              <a:spLocks/>
            </p:cNvSpPr>
            <p:nvPr/>
          </p:nvSpPr>
          <p:spPr bwMode="auto">
            <a:xfrm>
              <a:off x="3137"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5" name="Freeform 1022"/>
            <p:cNvSpPr>
              <a:spLocks/>
            </p:cNvSpPr>
            <p:nvPr/>
          </p:nvSpPr>
          <p:spPr bwMode="auto">
            <a:xfrm>
              <a:off x="3117"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6" name="Freeform 1023"/>
            <p:cNvSpPr>
              <a:spLocks/>
            </p:cNvSpPr>
            <p:nvPr/>
          </p:nvSpPr>
          <p:spPr bwMode="auto">
            <a:xfrm>
              <a:off x="3103"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7" name="Freeform 1024"/>
            <p:cNvSpPr>
              <a:spLocks/>
            </p:cNvSpPr>
            <p:nvPr/>
          </p:nvSpPr>
          <p:spPr bwMode="auto">
            <a:xfrm>
              <a:off x="3089"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8" name="Freeform 1025"/>
            <p:cNvSpPr>
              <a:spLocks/>
            </p:cNvSpPr>
            <p:nvPr/>
          </p:nvSpPr>
          <p:spPr bwMode="auto">
            <a:xfrm>
              <a:off x="3076"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09" name="Freeform 1026"/>
            <p:cNvSpPr>
              <a:spLocks/>
            </p:cNvSpPr>
            <p:nvPr/>
          </p:nvSpPr>
          <p:spPr bwMode="auto">
            <a:xfrm>
              <a:off x="3055" y="3376"/>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0" name="Freeform 1027"/>
            <p:cNvSpPr>
              <a:spLocks/>
            </p:cNvSpPr>
            <p:nvPr/>
          </p:nvSpPr>
          <p:spPr bwMode="auto">
            <a:xfrm>
              <a:off x="3042" y="3376"/>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1" name="Freeform 1028"/>
            <p:cNvSpPr>
              <a:spLocks/>
            </p:cNvSpPr>
            <p:nvPr/>
          </p:nvSpPr>
          <p:spPr bwMode="auto">
            <a:xfrm>
              <a:off x="3028" y="3376"/>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2" name="Freeform 1029"/>
            <p:cNvSpPr>
              <a:spLocks/>
            </p:cNvSpPr>
            <p:nvPr/>
          </p:nvSpPr>
          <p:spPr bwMode="auto">
            <a:xfrm>
              <a:off x="3014" y="3376"/>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3" name="Freeform 1030"/>
            <p:cNvSpPr>
              <a:spLocks/>
            </p:cNvSpPr>
            <p:nvPr/>
          </p:nvSpPr>
          <p:spPr bwMode="auto">
            <a:xfrm>
              <a:off x="3185" y="337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4" name="Freeform 1031"/>
            <p:cNvSpPr>
              <a:spLocks/>
            </p:cNvSpPr>
            <p:nvPr/>
          </p:nvSpPr>
          <p:spPr bwMode="auto">
            <a:xfrm>
              <a:off x="3172" y="3370"/>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5" name="Freeform 1032"/>
            <p:cNvSpPr>
              <a:spLocks/>
            </p:cNvSpPr>
            <p:nvPr/>
          </p:nvSpPr>
          <p:spPr bwMode="auto">
            <a:xfrm>
              <a:off x="3158"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6" name="Freeform 1033"/>
            <p:cNvSpPr>
              <a:spLocks/>
            </p:cNvSpPr>
            <p:nvPr/>
          </p:nvSpPr>
          <p:spPr bwMode="auto">
            <a:xfrm>
              <a:off x="3144"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7" name="Freeform 1034"/>
            <p:cNvSpPr>
              <a:spLocks/>
            </p:cNvSpPr>
            <p:nvPr/>
          </p:nvSpPr>
          <p:spPr bwMode="auto">
            <a:xfrm>
              <a:off x="3124"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8" name="Freeform 1035"/>
            <p:cNvSpPr>
              <a:spLocks/>
            </p:cNvSpPr>
            <p:nvPr/>
          </p:nvSpPr>
          <p:spPr bwMode="auto">
            <a:xfrm>
              <a:off x="311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19" name="Freeform 1036"/>
            <p:cNvSpPr>
              <a:spLocks/>
            </p:cNvSpPr>
            <p:nvPr/>
          </p:nvSpPr>
          <p:spPr bwMode="auto">
            <a:xfrm>
              <a:off x="3096"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0" name="Freeform 1037"/>
            <p:cNvSpPr>
              <a:spLocks/>
            </p:cNvSpPr>
            <p:nvPr/>
          </p:nvSpPr>
          <p:spPr bwMode="auto">
            <a:xfrm>
              <a:off x="3083"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1" name="Freeform 1038"/>
            <p:cNvSpPr>
              <a:spLocks/>
            </p:cNvSpPr>
            <p:nvPr/>
          </p:nvSpPr>
          <p:spPr bwMode="auto">
            <a:xfrm>
              <a:off x="3062"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2" name="Freeform 1039"/>
            <p:cNvSpPr>
              <a:spLocks/>
            </p:cNvSpPr>
            <p:nvPr/>
          </p:nvSpPr>
          <p:spPr bwMode="auto">
            <a:xfrm>
              <a:off x="3048"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3" name="Freeform 1040"/>
            <p:cNvSpPr>
              <a:spLocks/>
            </p:cNvSpPr>
            <p:nvPr/>
          </p:nvSpPr>
          <p:spPr bwMode="auto">
            <a:xfrm>
              <a:off x="3035"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4" name="Freeform 1041"/>
            <p:cNvSpPr>
              <a:spLocks/>
            </p:cNvSpPr>
            <p:nvPr/>
          </p:nvSpPr>
          <p:spPr bwMode="auto">
            <a:xfrm>
              <a:off x="3014" y="3370"/>
              <a:ext cx="17" cy="17"/>
            </a:xfrm>
            <a:custGeom>
              <a:avLst/>
              <a:gdLst>
                <a:gd name="T0" fmla="*/ 0 w 17"/>
                <a:gd name="T1" fmla="*/ 16 h 17"/>
                <a:gd name="T2" fmla="*/ 8 w 17"/>
                <a:gd name="T3" fmla="*/ 0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5" name="Freeform 1042"/>
            <p:cNvSpPr>
              <a:spLocks/>
            </p:cNvSpPr>
            <p:nvPr/>
          </p:nvSpPr>
          <p:spPr bwMode="auto">
            <a:xfrm>
              <a:off x="3000"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6" name="Freeform 1043"/>
            <p:cNvSpPr>
              <a:spLocks/>
            </p:cNvSpPr>
            <p:nvPr/>
          </p:nvSpPr>
          <p:spPr bwMode="auto">
            <a:xfrm>
              <a:off x="3178" y="3376"/>
              <a:ext cx="36" cy="17"/>
            </a:xfrm>
            <a:custGeom>
              <a:avLst/>
              <a:gdLst>
                <a:gd name="T0" fmla="*/ 0 w 36"/>
                <a:gd name="T1" fmla="*/ 0 h 17"/>
                <a:gd name="T2" fmla="*/ 0 w 36"/>
                <a:gd name="T3" fmla="*/ 16 h 17"/>
                <a:gd name="T4" fmla="*/ 35 w 36"/>
                <a:gd name="T5" fmla="*/ 16 h 17"/>
                <a:gd name="T6" fmla="*/ 28 w 36"/>
                <a:gd name="T7" fmla="*/ 0 h 17"/>
                <a:gd name="T8" fmla="*/ 0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0" y="0"/>
                  </a:moveTo>
                  <a:lnTo>
                    <a:pt x="0" y="16"/>
                  </a:lnTo>
                  <a:lnTo>
                    <a:pt x="35" y="16"/>
                  </a:lnTo>
                  <a:lnTo>
                    <a:pt x="28"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7" name="Freeform 1044"/>
            <p:cNvSpPr>
              <a:spLocks/>
            </p:cNvSpPr>
            <p:nvPr/>
          </p:nvSpPr>
          <p:spPr bwMode="auto">
            <a:xfrm>
              <a:off x="3172" y="3383"/>
              <a:ext cx="42" cy="17"/>
            </a:xfrm>
            <a:custGeom>
              <a:avLst/>
              <a:gdLst>
                <a:gd name="T0" fmla="*/ 0 w 42"/>
                <a:gd name="T1" fmla="*/ 0 h 17"/>
                <a:gd name="T2" fmla="*/ 0 w 42"/>
                <a:gd name="T3" fmla="*/ 16 h 17"/>
                <a:gd name="T4" fmla="*/ 41 w 42"/>
                <a:gd name="T5" fmla="*/ 16 h 17"/>
                <a:gd name="T6" fmla="*/ 34 w 42"/>
                <a:gd name="T7" fmla="*/ 0 h 17"/>
                <a:gd name="T8" fmla="*/ 0 w 42"/>
                <a:gd name="T9" fmla="*/ 0 h 17"/>
                <a:gd name="T10" fmla="*/ 0 60000 65536"/>
                <a:gd name="T11" fmla="*/ 0 60000 65536"/>
                <a:gd name="T12" fmla="*/ 0 60000 65536"/>
                <a:gd name="T13" fmla="*/ 0 60000 65536"/>
                <a:gd name="T14" fmla="*/ 0 60000 65536"/>
                <a:gd name="T15" fmla="*/ 0 w 42"/>
                <a:gd name="T16" fmla="*/ 0 h 17"/>
                <a:gd name="T17" fmla="*/ 42 w 42"/>
                <a:gd name="T18" fmla="*/ 17 h 17"/>
              </a:gdLst>
              <a:ahLst/>
              <a:cxnLst>
                <a:cxn ang="T10">
                  <a:pos x="T0" y="T1"/>
                </a:cxn>
                <a:cxn ang="T11">
                  <a:pos x="T2" y="T3"/>
                </a:cxn>
                <a:cxn ang="T12">
                  <a:pos x="T4" y="T5"/>
                </a:cxn>
                <a:cxn ang="T13">
                  <a:pos x="T6" y="T7"/>
                </a:cxn>
                <a:cxn ang="T14">
                  <a:pos x="T8" y="T9"/>
                </a:cxn>
              </a:cxnLst>
              <a:rect l="T15" t="T16" r="T17" b="T18"/>
              <a:pathLst>
                <a:path w="42" h="17">
                  <a:moveTo>
                    <a:pt x="0" y="0"/>
                  </a:moveTo>
                  <a:lnTo>
                    <a:pt x="0" y="16"/>
                  </a:lnTo>
                  <a:lnTo>
                    <a:pt x="41" y="16"/>
                  </a:lnTo>
                  <a:lnTo>
                    <a:pt x="34"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8" name="Freeform 1045"/>
            <p:cNvSpPr>
              <a:spLocks/>
            </p:cNvSpPr>
            <p:nvPr/>
          </p:nvSpPr>
          <p:spPr bwMode="auto">
            <a:xfrm>
              <a:off x="3185" y="3390"/>
              <a:ext cx="29" cy="17"/>
            </a:xfrm>
            <a:custGeom>
              <a:avLst/>
              <a:gdLst>
                <a:gd name="T0" fmla="*/ 0 w 29"/>
                <a:gd name="T1" fmla="*/ 0 h 17"/>
                <a:gd name="T2" fmla="*/ 0 w 29"/>
                <a:gd name="T3" fmla="*/ 8 h 17"/>
                <a:gd name="T4" fmla="*/ 0 w 29"/>
                <a:gd name="T5" fmla="*/ 16 h 17"/>
                <a:gd name="T6" fmla="*/ 21 w 29"/>
                <a:gd name="T7" fmla="*/ 16 h 17"/>
                <a:gd name="T8" fmla="*/ 28 w 29"/>
                <a:gd name="T9" fmla="*/ 16 h 17"/>
                <a:gd name="T10" fmla="*/ 21 w 29"/>
                <a:gd name="T11" fmla="*/ 0 h 17"/>
                <a:gd name="T12" fmla="*/ 0 w 29"/>
                <a:gd name="T13" fmla="*/ 0 h 17"/>
                <a:gd name="T14" fmla="*/ 0 60000 65536"/>
                <a:gd name="T15" fmla="*/ 0 60000 65536"/>
                <a:gd name="T16" fmla="*/ 0 60000 65536"/>
                <a:gd name="T17" fmla="*/ 0 60000 65536"/>
                <a:gd name="T18" fmla="*/ 0 60000 65536"/>
                <a:gd name="T19" fmla="*/ 0 60000 65536"/>
                <a:gd name="T20" fmla="*/ 0 60000 65536"/>
                <a:gd name="T21" fmla="*/ 0 w 29"/>
                <a:gd name="T22" fmla="*/ 0 h 17"/>
                <a:gd name="T23" fmla="*/ 29 w 2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7">
                  <a:moveTo>
                    <a:pt x="0" y="0"/>
                  </a:moveTo>
                  <a:lnTo>
                    <a:pt x="0" y="8"/>
                  </a:lnTo>
                  <a:lnTo>
                    <a:pt x="0" y="16"/>
                  </a:lnTo>
                  <a:lnTo>
                    <a:pt x="21" y="16"/>
                  </a:lnTo>
                  <a:lnTo>
                    <a:pt x="28" y="16"/>
                  </a:lnTo>
                  <a:lnTo>
                    <a:pt x="21"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29" name="Freeform 1046"/>
            <p:cNvSpPr>
              <a:spLocks/>
            </p:cNvSpPr>
            <p:nvPr/>
          </p:nvSpPr>
          <p:spPr bwMode="auto">
            <a:xfrm>
              <a:off x="3144" y="3390"/>
              <a:ext cx="29" cy="17"/>
            </a:xfrm>
            <a:custGeom>
              <a:avLst/>
              <a:gdLst>
                <a:gd name="T0" fmla="*/ 7 w 29"/>
                <a:gd name="T1" fmla="*/ 0 h 17"/>
                <a:gd name="T2" fmla="*/ 0 w 29"/>
                <a:gd name="T3" fmla="*/ 16 h 17"/>
                <a:gd name="T4" fmla="*/ 28 w 29"/>
                <a:gd name="T5" fmla="*/ 16 h 17"/>
                <a:gd name="T6" fmla="*/ 28 w 29"/>
                <a:gd name="T7" fmla="*/ 8 h 17"/>
                <a:gd name="T8" fmla="*/ 28 w 29"/>
                <a:gd name="T9" fmla="*/ 0 h 17"/>
                <a:gd name="T10" fmla="*/ 7 w 29"/>
                <a:gd name="T11" fmla="*/ 0 h 17"/>
                <a:gd name="T12" fmla="*/ 0 60000 65536"/>
                <a:gd name="T13" fmla="*/ 0 60000 65536"/>
                <a:gd name="T14" fmla="*/ 0 60000 65536"/>
                <a:gd name="T15" fmla="*/ 0 60000 65536"/>
                <a:gd name="T16" fmla="*/ 0 60000 65536"/>
                <a:gd name="T17" fmla="*/ 0 60000 65536"/>
                <a:gd name="T18" fmla="*/ 0 w 29"/>
                <a:gd name="T19" fmla="*/ 0 h 17"/>
                <a:gd name="T20" fmla="*/ 29 w 2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9" h="17">
                  <a:moveTo>
                    <a:pt x="7" y="0"/>
                  </a:moveTo>
                  <a:lnTo>
                    <a:pt x="0" y="16"/>
                  </a:lnTo>
                  <a:lnTo>
                    <a:pt x="28" y="16"/>
                  </a:lnTo>
                  <a:lnTo>
                    <a:pt x="28" y="8"/>
                  </a:lnTo>
                  <a:lnTo>
                    <a:pt x="28" y="0"/>
                  </a:lnTo>
                  <a:lnTo>
                    <a:pt x="7"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0" name="Freeform 1047"/>
            <p:cNvSpPr>
              <a:spLocks/>
            </p:cNvSpPr>
            <p:nvPr/>
          </p:nvSpPr>
          <p:spPr bwMode="auto">
            <a:xfrm>
              <a:off x="3322" y="338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1" name="Freeform 1048"/>
            <p:cNvSpPr>
              <a:spLocks/>
            </p:cNvSpPr>
            <p:nvPr/>
          </p:nvSpPr>
          <p:spPr bwMode="auto">
            <a:xfrm>
              <a:off x="3322"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2" name="Freeform 1049"/>
            <p:cNvSpPr>
              <a:spLocks/>
            </p:cNvSpPr>
            <p:nvPr/>
          </p:nvSpPr>
          <p:spPr bwMode="auto">
            <a:xfrm>
              <a:off x="3322"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3" name="Freeform 1050"/>
            <p:cNvSpPr>
              <a:spLocks/>
            </p:cNvSpPr>
            <p:nvPr/>
          </p:nvSpPr>
          <p:spPr bwMode="auto">
            <a:xfrm>
              <a:off x="3302" y="3363"/>
              <a:ext cx="17" cy="17"/>
            </a:xfrm>
            <a:custGeom>
              <a:avLst/>
              <a:gdLst>
                <a:gd name="T0" fmla="*/ 0 w 17"/>
                <a:gd name="T1" fmla="*/ 16 h 17"/>
                <a:gd name="T2" fmla="*/ 0 w 17"/>
                <a:gd name="T3" fmla="*/ 0 h 17"/>
                <a:gd name="T4" fmla="*/ 7 w 17"/>
                <a:gd name="T5" fmla="*/ 0 h 17"/>
                <a:gd name="T6" fmla="*/ 16 w 17"/>
                <a:gd name="T7" fmla="*/ 0 h 17"/>
                <a:gd name="T8" fmla="*/ 16 w 17"/>
                <a:gd name="T9" fmla="*/ 16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7" y="0"/>
                  </a:lnTo>
                  <a:lnTo>
                    <a:pt x="16" y="0"/>
                  </a:lnTo>
                  <a:lnTo>
                    <a:pt x="16"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4" name="Freeform 1051"/>
            <p:cNvSpPr>
              <a:spLocks/>
            </p:cNvSpPr>
            <p:nvPr/>
          </p:nvSpPr>
          <p:spPr bwMode="auto">
            <a:xfrm>
              <a:off x="3288"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5" name="Freeform 1052"/>
            <p:cNvSpPr>
              <a:spLocks/>
            </p:cNvSpPr>
            <p:nvPr/>
          </p:nvSpPr>
          <p:spPr bwMode="auto">
            <a:xfrm>
              <a:off x="3274"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6" name="Freeform 1053"/>
            <p:cNvSpPr>
              <a:spLocks/>
            </p:cNvSpPr>
            <p:nvPr/>
          </p:nvSpPr>
          <p:spPr bwMode="auto">
            <a:xfrm>
              <a:off x="3247"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7" name="Freeform 1054"/>
            <p:cNvSpPr>
              <a:spLocks/>
            </p:cNvSpPr>
            <p:nvPr/>
          </p:nvSpPr>
          <p:spPr bwMode="auto">
            <a:xfrm>
              <a:off x="3233"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38" name="Line 1055"/>
            <p:cNvSpPr>
              <a:spLocks noChangeShapeType="1"/>
            </p:cNvSpPr>
            <p:nvPr/>
          </p:nvSpPr>
          <p:spPr bwMode="auto">
            <a:xfrm>
              <a:off x="3219"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39" name="Freeform 1056"/>
            <p:cNvSpPr>
              <a:spLocks/>
            </p:cNvSpPr>
            <p:nvPr/>
          </p:nvSpPr>
          <p:spPr bwMode="auto">
            <a:xfrm>
              <a:off x="3219" y="337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0" name="Freeform 1057"/>
            <p:cNvSpPr>
              <a:spLocks/>
            </p:cNvSpPr>
            <p:nvPr/>
          </p:nvSpPr>
          <p:spPr bwMode="auto">
            <a:xfrm>
              <a:off x="3233" y="337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1" name="Freeform 1058"/>
            <p:cNvSpPr>
              <a:spLocks/>
            </p:cNvSpPr>
            <p:nvPr/>
          </p:nvSpPr>
          <p:spPr bwMode="auto">
            <a:xfrm>
              <a:off x="3247" y="337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2" name="Freeform 1059"/>
            <p:cNvSpPr>
              <a:spLocks/>
            </p:cNvSpPr>
            <p:nvPr/>
          </p:nvSpPr>
          <p:spPr bwMode="auto">
            <a:xfrm>
              <a:off x="3247" y="3363"/>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3" name="Freeform 1060"/>
            <p:cNvSpPr>
              <a:spLocks/>
            </p:cNvSpPr>
            <p:nvPr/>
          </p:nvSpPr>
          <p:spPr bwMode="auto">
            <a:xfrm>
              <a:off x="3233" y="336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4" name="Freeform 1061"/>
            <p:cNvSpPr>
              <a:spLocks/>
            </p:cNvSpPr>
            <p:nvPr/>
          </p:nvSpPr>
          <p:spPr bwMode="auto">
            <a:xfrm>
              <a:off x="3219" y="3363"/>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5" name="Freeform 1062"/>
            <p:cNvSpPr>
              <a:spLocks/>
            </p:cNvSpPr>
            <p:nvPr/>
          </p:nvSpPr>
          <p:spPr bwMode="auto">
            <a:xfrm>
              <a:off x="3247" y="3390"/>
              <a:ext cx="17" cy="17"/>
            </a:xfrm>
            <a:custGeom>
              <a:avLst/>
              <a:gdLst>
                <a:gd name="T0" fmla="*/ 0 w 17"/>
                <a:gd name="T1" fmla="*/ 16 h 17"/>
                <a:gd name="T2" fmla="*/ 0 w 17"/>
                <a:gd name="T3" fmla="*/ 0 h 17"/>
                <a:gd name="T4" fmla="*/ 8 w 17"/>
                <a:gd name="T5" fmla="*/ 0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6" name="Freeform 1063"/>
            <p:cNvSpPr>
              <a:spLocks/>
            </p:cNvSpPr>
            <p:nvPr/>
          </p:nvSpPr>
          <p:spPr bwMode="auto">
            <a:xfrm>
              <a:off x="3233" y="3390"/>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7" name="Freeform 1064"/>
            <p:cNvSpPr>
              <a:spLocks/>
            </p:cNvSpPr>
            <p:nvPr/>
          </p:nvSpPr>
          <p:spPr bwMode="auto">
            <a:xfrm>
              <a:off x="3219" y="3390"/>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8" name="Freeform 1065"/>
            <p:cNvSpPr>
              <a:spLocks/>
            </p:cNvSpPr>
            <p:nvPr/>
          </p:nvSpPr>
          <p:spPr bwMode="auto">
            <a:xfrm>
              <a:off x="3233" y="3383"/>
              <a:ext cx="17" cy="17"/>
            </a:xfrm>
            <a:custGeom>
              <a:avLst/>
              <a:gdLst>
                <a:gd name="T0" fmla="*/ 0 w 17"/>
                <a:gd name="T1" fmla="*/ 16 h 17"/>
                <a:gd name="T2" fmla="*/ 0 w 17"/>
                <a:gd name="T3" fmla="*/ 0 h 17"/>
                <a:gd name="T4" fmla="*/ 8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16"/>
                  </a:lnTo>
                  <a:lnTo>
                    <a:pt x="8"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49" name="Line 1066"/>
            <p:cNvSpPr>
              <a:spLocks noChangeShapeType="1"/>
            </p:cNvSpPr>
            <p:nvPr/>
          </p:nvSpPr>
          <p:spPr bwMode="auto">
            <a:xfrm>
              <a:off x="2980" y="33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2450" name="Freeform 1067"/>
            <p:cNvSpPr>
              <a:spLocks/>
            </p:cNvSpPr>
            <p:nvPr/>
          </p:nvSpPr>
          <p:spPr bwMode="auto">
            <a:xfrm>
              <a:off x="3124"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1" name="Freeform 1068"/>
            <p:cNvSpPr>
              <a:spLocks/>
            </p:cNvSpPr>
            <p:nvPr/>
          </p:nvSpPr>
          <p:spPr bwMode="auto">
            <a:xfrm>
              <a:off x="3110"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2" name="Freeform 1069"/>
            <p:cNvSpPr>
              <a:spLocks/>
            </p:cNvSpPr>
            <p:nvPr/>
          </p:nvSpPr>
          <p:spPr bwMode="auto">
            <a:xfrm>
              <a:off x="309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3" name="Freeform 1070"/>
            <p:cNvSpPr>
              <a:spLocks/>
            </p:cNvSpPr>
            <p:nvPr/>
          </p:nvSpPr>
          <p:spPr bwMode="auto">
            <a:xfrm>
              <a:off x="3076" y="33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4" name="Freeform 1071"/>
            <p:cNvSpPr>
              <a:spLocks/>
            </p:cNvSpPr>
            <p:nvPr/>
          </p:nvSpPr>
          <p:spPr bwMode="auto">
            <a:xfrm>
              <a:off x="302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5" name="Freeform 1072"/>
            <p:cNvSpPr>
              <a:spLocks/>
            </p:cNvSpPr>
            <p:nvPr/>
          </p:nvSpPr>
          <p:spPr bwMode="auto">
            <a:xfrm>
              <a:off x="2973" y="339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6" name="Freeform 1073"/>
            <p:cNvSpPr>
              <a:spLocks/>
            </p:cNvSpPr>
            <p:nvPr/>
          </p:nvSpPr>
          <p:spPr bwMode="auto">
            <a:xfrm>
              <a:off x="2973" y="3383"/>
              <a:ext cx="42" cy="17"/>
            </a:xfrm>
            <a:custGeom>
              <a:avLst/>
              <a:gdLst>
                <a:gd name="T0" fmla="*/ 0 w 42"/>
                <a:gd name="T1" fmla="*/ 16 h 17"/>
                <a:gd name="T2" fmla="*/ 7 w 42"/>
                <a:gd name="T3" fmla="*/ 0 h 17"/>
                <a:gd name="T4" fmla="*/ 14 w 42"/>
                <a:gd name="T5" fmla="*/ 0 h 17"/>
                <a:gd name="T6" fmla="*/ 21 w 42"/>
                <a:gd name="T7" fmla="*/ 0 h 17"/>
                <a:gd name="T8" fmla="*/ 27 w 42"/>
                <a:gd name="T9" fmla="*/ 0 h 17"/>
                <a:gd name="T10" fmla="*/ 34 w 42"/>
                <a:gd name="T11" fmla="*/ 0 h 17"/>
                <a:gd name="T12" fmla="*/ 41 w 42"/>
                <a:gd name="T13" fmla="*/ 0 h 17"/>
                <a:gd name="T14" fmla="*/ 41 w 42"/>
                <a:gd name="T15" fmla="*/ 16 h 17"/>
                <a:gd name="T16" fmla="*/ 34 w 42"/>
                <a:gd name="T17" fmla="*/ 16 h 17"/>
                <a:gd name="T18" fmla="*/ 27 w 42"/>
                <a:gd name="T19" fmla="*/ 16 h 17"/>
                <a:gd name="T20" fmla="*/ 21 w 42"/>
                <a:gd name="T21" fmla="*/ 16 h 17"/>
                <a:gd name="T22" fmla="*/ 14 w 42"/>
                <a:gd name="T23" fmla="*/ 16 h 17"/>
                <a:gd name="T24" fmla="*/ 7 w 42"/>
                <a:gd name="T25" fmla="*/ 16 h 17"/>
                <a:gd name="T26" fmla="*/ 0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16"/>
                  </a:moveTo>
                  <a:lnTo>
                    <a:pt x="7" y="0"/>
                  </a:lnTo>
                  <a:lnTo>
                    <a:pt x="14" y="0"/>
                  </a:lnTo>
                  <a:lnTo>
                    <a:pt x="21" y="0"/>
                  </a:lnTo>
                  <a:lnTo>
                    <a:pt x="27" y="0"/>
                  </a:lnTo>
                  <a:lnTo>
                    <a:pt x="34" y="0"/>
                  </a:lnTo>
                  <a:lnTo>
                    <a:pt x="41" y="0"/>
                  </a:lnTo>
                  <a:lnTo>
                    <a:pt x="41" y="16"/>
                  </a:lnTo>
                  <a:lnTo>
                    <a:pt x="34" y="16"/>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7" name="Freeform 1074"/>
            <p:cNvSpPr>
              <a:spLocks/>
            </p:cNvSpPr>
            <p:nvPr/>
          </p:nvSpPr>
          <p:spPr bwMode="auto">
            <a:xfrm>
              <a:off x="2973" y="3376"/>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8" name="Freeform 1075"/>
            <p:cNvSpPr>
              <a:spLocks/>
            </p:cNvSpPr>
            <p:nvPr/>
          </p:nvSpPr>
          <p:spPr bwMode="auto">
            <a:xfrm>
              <a:off x="2973" y="3370"/>
              <a:ext cx="28" cy="17"/>
            </a:xfrm>
            <a:custGeom>
              <a:avLst/>
              <a:gdLst>
                <a:gd name="T0" fmla="*/ 0 w 28"/>
                <a:gd name="T1" fmla="*/ 16 h 17"/>
                <a:gd name="T2" fmla="*/ 0 w 28"/>
                <a:gd name="T3" fmla="*/ 0 h 17"/>
                <a:gd name="T4" fmla="*/ 7 w 28"/>
                <a:gd name="T5" fmla="*/ 0 h 17"/>
                <a:gd name="T6" fmla="*/ 14 w 28"/>
                <a:gd name="T7" fmla="*/ 0 h 17"/>
                <a:gd name="T8" fmla="*/ 21 w 28"/>
                <a:gd name="T9" fmla="*/ 0 h 17"/>
                <a:gd name="T10" fmla="*/ 27 w 28"/>
                <a:gd name="T11" fmla="*/ 0 h 17"/>
                <a:gd name="T12" fmla="*/ 27 w 28"/>
                <a:gd name="T13" fmla="*/ 16 h 17"/>
                <a:gd name="T14" fmla="*/ 21 w 28"/>
                <a:gd name="T15" fmla="*/ 16 h 17"/>
                <a:gd name="T16" fmla="*/ 14 w 28"/>
                <a:gd name="T17" fmla="*/ 16 h 17"/>
                <a:gd name="T18" fmla="*/ 7 w 28"/>
                <a:gd name="T19" fmla="*/ 16 h 17"/>
                <a:gd name="T20" fmla="*/ 0 w 28"/>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16"/>
                  </a:moveTo>
                  <a:lnTo>
                    <a:pt x="0" y="0"/>
                  </a:lnTo>
                  <a:lnTo>
                    <a:pt x="7" y="0"/>
                  </a:lnTo>
                  <a:lnTo>
                    <a:pt x="14" y="0"/>
                  </a:lnTo>
                  <a:lnTo>
                    <a:pt x="21" y="0"/>
                  </a:lnTo>
                  <a:lnTo>
                    <a:pt x="27" y="0"/>
                  </a:lnTo>
                  <a:lnTo>
                    <a:pt x="27"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59" name="Freeform 1076"/>
            <p:cNvSpPr>
              <a:spLocks/>
            </p:cNvSpPr>
            <p:nvPr/>
          </p:nvSpPr>
          <p:spPr bwMode="auto">
            <a:xfrm>
              <a:off x="3151"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0" name="Freeform 1077"/>
            <p:cNvSpPr>
              <a:spLocks/>
            </p:cNvSpPr>
            <p:nvPr/>
          </p:nvSpPr>
          <p:spPr bwMode="auto">
            <a:xfrm>
              <a:off x="3185" y="3390"/>
              <a:ext cx="22" cy="17"/>
            </a:xfrm>
            <a:custGeom>
              <a:avLst/>
              <a:gdLst>
                <a:gd name="T0" fmla="*/ 0 w 22"/>
                <a:gd name="T1" fmla="*/ 16 h 17"/>
                <a:gd name="T2" fmla="*/ 0 w 22"/>
                <a:gd name="T3" fmla="*/ 0 h 17"/>
                <a:gd name="T4" fmla="*/ 7 w 22"/>
                <a:gd name="T5" fmla="*/ 0 h 17"/>
                <a:gd name="T6" fmla="*/ 14 w 22"/>
                <a:gd name="T7" fmla="*/ 0 h 17"/>
                <a:gd name="T8" fmla="*/ 21 w 22"/>
                <a:gd name="T9" fmla="*/ 0 h 17"/>
                <a:gd name="T10" fmla="*/ 21 w 22"/>
                <a:gd name="T11" fmla="*/ 16 h 17"/>
                <a:gd name="T12" fmla="*/ 14 w 22"/>
                <a:gd name="T13" fmla="*/ 16 h 17"/>
                <a:gd name="T14" fmla="*/ 7 w 22"/>
                <a:gd name="T15" fmla="*/ 16 h 17"/>
                <a:gd name="T16" fmla="*/ 0 w 22"/>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0" y="16"/>
                  </a:moveTo>
                  <a:lnTo>
                    <a:pt x="0" y="0"/>
                  </a:lnTo>
                  <a:lnTo>
                    <a:pt x="7" y="0"/>
                  </a:lnTo>
                  <a:lnTo>
                    <a:pt x="14" y="0"/>
                  </a:lnTo>
                  <a:lnTo>
                    <a:pt x="21" y="0"/>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1" name="Freeform 1078"/>
            <p:cNvSpPr>
              <a:spLocks/>
            </p:cNvSpPr>
            <p:nvPr/>
          </p:nvSpPr>
          <p:spPr bwMode="auto">
            <a:xfrm>
              <a:off x="3172" y="3383"/>
              <a:ext cx="35" cy="17"/>
            </a:xfrm>
            <a:custGeom>
              <a:avLst/>
              <a:gdLst>
                <a:gd name="T0" fmla="*/ 0 w 35"/>
                <a:gd name="T1" fmla="*/ 16 h 17"/>
                <a:gd name="T2" fmla="*/ 6 w 35"/>
                <a:gd name="T3" fmla="*/ 0 h 17"/>
                <a:gd name="T4" fmla="*/ 13 w 35"/>
                <a:gd name="T5" fmla="*/ 0 h 17"/>
                <a:gd name="T6" fmla="*/ 20 w 35"/>
                <a:gd name="T7" fmla="*/ 0 h 17"/>
                <a:gd name="T8" fmla="*/ 27 w 35"/>
                <a:gd name="T9" fmla="*/ 0 h 17"/>
                <a:gd name="T10" fmla="*/ 34 w 35"/>
                <a:gd name="T11" fmla="*/ 0 h 17"/>
                <a:gd name="T12" fmla="*/ 34 w 35"/>
                <a:gd name="T13" fmla="*/ 16 h 17"/>
                <a:gd name="T14" fmla="*/ 27 w 35"/>
                <a:gd name="T15" fmla="*/ 16 h 17"/>
                <a:gd name="T16" fmla="*/ 20 w 35"/>
                <a:gd name="T17" fmla="*/ 16 h 17"/>
                <a:gd name="T18" fmla="*/ 13 w 35"/>
                <a:gd name="T19" fmla="*/ 16 h 17"/>
                <a:gd name="T20" fmla="*/ 6 w 35"/>
                <a:gd name="T21" fmla="*/ 16 h 17"/>
                <a:gd name="T22" fmla="*/ 0 w 35"/>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16"/>
                  </a:moveTo>
                  <a:lnTo>
                    <a:pt x="6" y="0"/>
                  </a:lnTo>
                  <a:lnTo>
                    <a:pt x="13" y="0"/>
                  </a:lnTo>
                  <a:lnTo>
                    <a:pt x="20" y="0"/>
                  </a:lnTo>
                  <a:lnTo>
                    <a:pt x="27" y="0"/>
                  </a:lnTo>
                  <a:lnTo>
                    <a:pt x="34" y="0"/>
                  </a:lnTo>
                  <a:lnTo>
                    <a:pt x="34" y="16"/>
                  </a:lnTo>
                  <a:lnTo>
                    <a:pt x="27" y="16"/>
                  </a:lnTo>
                  <a:lnTo>
                    <a:pt x="20" y="16"/>
                  </a:lnTo>
                  <a:lnTo>
                    <a:pt x="13" y="16"/>
                  </a:lnTo>
                  <a:lnTo>
                    <a:pt x="6"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2" name="Freeform 1079"/>
            <p:cNvSpPr>
              <a:spLocks/>
            </p:cNvSpPr>
            <p:nvPr/>
          </p:nvSpPr>
          <p:spPr bwMode="auto">
            <a:xfrm>
              <a:off x="3178" y="3376"/>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463" name="Freeform 1080"/>
            <p:cNvSpPr>
              <a:spLocks/>
            </p:cNvSpPr>
            <p:nvPr/>
          </p:nvSpPr>
          <p:spPr bwMode="auto">
            <a:xfrm>
              <a:off x="3178" y="3363"/>
              <a:ext cx="29" cy="17"/>
            </a:xfrm>
            <a:custGeom>
              <a:avLst/>
              <a:gdLst>
                <a:gd name="T0" fmla="*/ 0 w 29"/>
                <a:gd name="T1" fmla="*/ 16 h 17"/>
                <a:gd name="T2" fmla="*/ 0 w 29"/>
                <a:gd name="T3" fmla="*/ 0 h 17"/>
                <a:gd name="T4" fmla="*/ 7 w 29"/>
                <a:gd name="T5" fmla="*/ 0 h 17"/>
                <a:gd name="T6" fmla="*/ 14 w 29"/>
                <a:gd name="T7" fmla="*/ 0 h 17"/>
                <a:gd name="T8" fmla="*/ 21 w 29"/>
                <a:gd name="T9" fmla="*/ 0 h 17"/>
                <a:gd name="T10" fmla="*/ 28 w 29"/>
                <a:gd name="T11" fmla="*/ 0 h 17"/>
                <a:gd name="T12" fmla="*/ 28 w 29"/>
                <a:gd name="T13" fmla="*/ 16 h 17"/>
                <a:gd name="T14" fmla="*/ 21 w 29"/>
                <a:gd name="T15" fmla="*/ 16 h 17"/>
                <a:gd name="T16" fmla="*/ 14 w 29"/>
                <a:gd name="T17" fmla="*/ 16 h 17"/>
                <a:gd name="T18" fmla="*/ 7 w 29"/>
                <a:gd name="T19" fmla="*/ 16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0" y="0"/>
                  </a:lnTo>
                  <a:lnTo>
                    <a:pt x="7" y="0"/>
                  </a:lnTo>
                  <a:lnTo>
                    <a:pt x="14" y="0"/>
                  </a:lnTo>
                  <a:lnTo>
                    <a:pt x="21" y="0"/>
                  </a:lnTo>
                  <a:lnTo>
                    <a:pt x="28" y="0"/>
                  </a:lnTo>
                  <a:lnTo>
                    <a:pt x="28" y="16"/>
                  </a:lnTo>
                  <a:lnTo>
                    <a:pt x="21" y="16"/>
                  </a:lnTo>
                  <a:lnTo>
                    <a:pt x="14" y="16"/>
                  </a:lnTo>
                  <a:lnTo>
                    <a:pt x="7" y="16"/>
                  </a:lnTo>
                  <a:lnTo>
                    <a:pt x="0" y="16"/>
                  </a:lnTo>
                </a:path>
              </a:pathLst>
            </a:custGeom>
            <a:solidFill>
              <a:srgbClr val="D9D9D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1" name="Group 1081"/>
          <p:cNvGrpSpPr>
            <a:grpSpLocks/>
          </p:cNvGrpSpPr>
          <p:nvPr/>
        </p:nvGrpSpPr>
        <p:grpSpPr bwMode="auto">
          <a:xfrm>
            <a:off x="3885189" y="2384425"/>
            <a:ext cx="1544764" cy="763588"/>
            <a:chOff x="1836" y="1502"/>
            <a:chExt cx="730" cy="481"/>
          </a:xfrm>
        </p:grpSpPr>
        <p:sp>
          <p:nvSpPr>
            <p:cNvPr id="41359" name="Freeform 1082"/>
            <p:cNvSpPr>
              <a:spLocks/>
            </p:cNvSpPr>
            <p:nvPr/>
          </p:nvSpPr>
          <p:spPr bwMode="auto">
            <a:xfrm>
              <a:off x="1926" y="1599"/>
              <a:ext cx="56" cy="21"/>
            </a:xfrm>
            <a:custGeom>
              <a:avLst/>
              <a:gdLst>
                <a:gd name="T0" fmla="*/ 0 w 56"/>
                <a:gd name="T1" fmla="*/ 20 h 21"/>
                <a:gd name="T2" fmla="*/ 0 w 56"/>
                <a:gd name="T3" fmla="*/ 14 h 21"/>
                <a:gd name="T4" fmla="*/ 7 w 56"/>
                <a:gd name="T5" fmla="*/ 14 h 21"/>
                <a:gd name="T6" fmla="*/ 14 w 56"/>
                <a:gd name="T7" fmla="*/ 7 h 21"/>
                <a:gd name="T8" fmla="*/ 21 w 56"/>
                <a:gd name="T9" fmla="*/ 7 h 21"/>
                <a:gd name="T10" fmla="*/ 27 w 56"/>
                <a:gd name="T11" fmla="*/ 0 h 21"/>
                <a:gd name="T12" fmla="*/ 34 w 56"/>
                <a:gd name="T13" fmla="*/ 0 h 21"/>
                <a:gd name="T14" fmla="*/ 41 w 56"/>
                <a:gd name="T15" fmla="*/ 0 h 21"/>
                <a:gd name="T16" fmla="*/ 48 w 56"/>
                <a:gd name="T17" fmla="*/ 7 h 21"/>
                <a:gd name="T18" fmla="*/ 55 w 56"/>
                <a:gd name="T19" fmla="*/ 7 h 21"/>
                <a:gd name="T20" fmla="*/ 55 w 56"/>
                <a:gd name="T21" fmla="*/ 14 h 21"/>
                <a:gd name="T22" fmla="*/ 55 w 56"/>
                <a:gd name="T23" fmla="*/ 20 h 21"/>
                <a:gd name="T24" fmla="*/ 0 w 56"/>
                <a:gd name="T25" fmla="*/ 2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21"/>
                <a:gd name="T41" fmla="*/ 56 w 5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21">
                  <a:moveTo>
                    <a:pt x="0" y="20"/>
                  </a:moveTo>
                  <a:lnTo>
                    <a:pt x="0" y="14"/>
                  </a:lnTo>
                  <a:lnTo>
                    <a:pt x="7" y="14"/>
                  </a:lnTo>
                  <a:lnTo>
                    <a:pt x="14" y="7"/>
                  </a:lnTo>
                  <a:lnTo>
                    <a:pt x="21" y="7"/>
                  </a:lnTo>
                  <a:lnTo>
                    <a:pt x="27" y="0"/>
                  </a:lnTo>
                  <a:lnTo>
                    <a:pt x="34" y="0"/>
                  </a:lnTo>
                  <a:lnTo>
                    <a:pt x="41" y="0"/>
                  </a:lnTo>
                  <a:lnTo>
                    <a:pt x="48" y="7"/>
                  </a:lnTo>
                  <a:lnTo>
                    <a:pt x="55" y="7"/>
                  </a:lnTo>
                  <a:lnTo>
                    <a:pt x="55" y="14"/>
                  </a:lnTo>
                  <a:lnTo>
                    <a:pt x="55" y="20"/>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0" name="Freeform 1083"/>
            <p:cNvSpPr>
              <a:spLocks/>
            </p:cNvSpPr>
            <p:nvPr/>
          </p:nvSpPr>
          <p:spPr bwMode="auto">
            <a:xfrm>
              <a:off x="2077" y="1503"/>
              <a:ext cx="213" cy="117"/>
            </a:xfrm>
            <a:custGeom>
              <a:avLst/>
              <a:gdLst>
                <a:gd name="T0" fmla="*/ 0 w 213"/>
                <a:gd name="T1" fmla="*/ 116 h 117"/>
                <a:gd name="T2" fmla="*/ 0 w 213"/>
                <a:gd name="T3" fmla="*/ 7 h 117"/>
                <a:gd name="T4" fmla="*/ 0 w 213"/>
                <a:gd name="T5" fmla="*/ 0 h 117"/>
                <a:gd name="T6" fmla="*/ 6 w 213"/>
                <a:gd name="T7" fmla="*/ 0 h 117"/>
                <a:gd name="T8" fmla="*/ 136 w 213"/>
                <a:gd name="T9" fmla="*/ 7 h 117"/>
                <a:gd name="T10" fmla="*/ 143 w 213"/>
                <a:gd name="T11" fmla="*/ 7 h 117"/>
                <a:gd name="T12" fmla="*/ 143 w 213"/>
                <a:gd name="T13" fmla="*/ 14 h 117"/>
                <a:gd name="T14" fmla="*/ 136 w 213"/>
                <a:gd name="T15" fmla="*/ 21 h 117"/>
                <a:gd name="T16" fmla="*/ 136 w 213"/>
                <a:gd name="T17" fmla="*/ 41 h 117"/>
                <a:gd name="T18" fmla="*/ 136 w 213"/>
                <a:gd name="T19" fmla="*/ 75 h 117"/>
                <a:gd name="T20" fmla="*/ 143 w 213"/>
                <a:gd name="T21" fmla="*/ 75 h 117"/>
                <a:gd name="T22" fmla="*/ 150 w 213"/>
                <a:gd name="T23" fmla="*/ 75 h 117"/>
                <a:gd name="T24" fmla="*/ 150 w 213"/>
                <a:gd name="T25" fmla="*/ 69 h 117"/>
                <a:gd name="T26" fmla="*/ 157 w 213"/>
                <a:gd name="T27" fmla="*/ 69 h 117"/>
                <a:gd name="T28" fmla="*/ 157 w 213"/>
                <a:gd name="T29" fmla="*/ 62 h 117"/>
                <a:gd name="T30" fmla="*/ 164 w 213"/>
                <a:gd name="T31" fmla="*/ 62 h 117"/>
                <a:gd name="T32" fmla="*/ 164 w 213"/>
                <a:gd name="T33" fmla="*/ 55 h 117"/>
                <a:gd name="T34" fmla="*/ 157 w 213"/>
                <a:gd name="T35" fmla="*/ 55 h 117"/>
                <a:gd name="T36" fmla="*/ 150 w 213"/>
                <a:gd name="T37" fmla="*/ 55 h 117"/>
                <a:gd name="T38" fmla="*/ 150 w 213"/>
                <a:gd name="T39" fmla="*/ 48 h 117"/>
                <a:gd name="T40" fmla="*/ 150 w 213"/>
                <a:gd name="T41" fmla="*/ 41 h 117"/>
                <a:gd name="T42" fmla="*/ 150 w 213"/>
                <a:gd name="T43" fmla="*/ 34 h 117"/>
                <a:gd name="T44" fmla="*/ 157 w 213"/>
                <a:gd name="T45" fmla="*/ 34 h 117"/>
                <a:gd name="T46" fmla="*/ 150 w 213"/>
                <a:gd name="T47" fmla="*/ 28 h 117"/>
                <a:gd name="T48" fmla="*/ 150 w 213"/>
                <a:gd name="T49" fmla="*/ 21 h 117"/>
                <a:gd name="T50" fmla="*/ 157 w 213"/>
                <a:gd name="T51" fmla="*/ 21 h 117"/>
                <a:gd name="T52" fmla="*/ 157 w 213"/>
                <a:gd name="T53" fmla="*/ 14 h 117"/>
                <a:gd name="T54" fmla="*/ 157 w 213"/>
                <a:gd name="T55" fmla="*/ 7 h 117"/>
                <a:gd name="T56" fmla="*/ 164 w 213"/>
                <a:gd name="T57" fmla="*/ 7 h 117"/>
                <a:gd name="T58" fmla="*/ 171 w 213"/>
                <a:gd name="T59" fmla="*/ 7 h 117"/>
                <a:gd name="T60" fmla="*/ 178 w 213"/>
                <a:gd name="T61" fmla="*/ 7 h 117"/>
                <a:gd name="T62" fmla="*/ 184 w 213"/>
                <a:gd name="T63" fmla="*/ 7 h 117"/>
                <a:gd name="T64" fmla="*/ 191 w 213"/>
                <a:gd name="T65" fmla="*/ 14 h 117"/>
                <a:gd name="T66" fmla="*/ 198 w 213"/>
                <a:gd name="T67" fmla="*/ 14 h 117"/>
                <a:gd name="T68" fmla="*/ 198 w 213"/>
                <a:gd name="T69" fmla="*/ 21 h 117"/>
                <a:gd name="T70" fmla="*/ 198 w 213"/>
                <a:gd name="T71" fmla="*/ 28 h 117"/>
                <a:gd name="T72" fmla="*/ 198 w 213"/>
                <a:gd name="T73" fmla="*/ 34 h 117"/>
                <a:gd name="T74" fmla="*/ 198 w 213"/>
                <a:gd name="T75" fmla="*/ 41 h 117"/>
                <a:gd name="T76" fmla="*/ 191 w 213"/>
                <a:gd name="T77" fmla="*/ 48 h 117"/>
                <a:gd name="T78" fmla="*/ 191 w 213"/>
                <a:gd name="T79" fmla="*/ 55 h 117"/>
                <a:gd name="T80" fmla="*/ 198 w 213"/>
                <a:gd name="T81" fmla="*/ 55 h 117"/>
                <a:gd name="T82" fmla="*/ 198 w 213"/>
                <a:gd name="T83" fmla="*/ 62 h 117"/>
                <a:gd name="T84" fmla="*/ 198 w 213"/>
                <a:gd name="T85" fmla="*/ 69 h 117"/>
                <a:gd name="T86" fmla="*/ 205 w 213"/>
                <a:gd name="T87" fmla="*/ 69 h 117"/>
                <a:gd name="T88" fmla="*/ 205 w 213"/>
                <a:gd name="T89" fmla="*/ 75 h 117"/>
                <a:gd name="T90" fmla="*/ 212 w 213"/>
                <a:gd name="T91" fmla="*/ 82 h 117"/>
                <a:gd name="T92" fmla="*/ 212 w 213"/>
                <a:gd name="T93" fmla="*/ 89 h 117"/>
                <a:gd name="T94" fmla="*/ 212 w 213"/>
                <a:gd name="T95" fmla="*/ 96 h 117"/>
                <a:gd name="T96" fmla="*/ 205 w 213"/>
                <a:gd name="T97" fmla="*/ 103 h 117"/>
                <a:gd name="T98" fmla="*/ 205 w 213"/>
                <a:gd name="T99" fmla="*/ 110 h 117"/>
                <a:gd name="T100" fmla="*/ 205 w 213"/>
                <a:gd name="T101" fmla="*/ 116 h 117"/>
                <a:gd name="T102" fmla="*/ 150 w 213"/>
                <a:gd name="T103" fmla="*/ 116 h 117"/>
                <a:gd name="T104" fmla="*/ 150 w 213"/>
                <a:gd name="T105" fmla="*/ 110 h 117"/>
                <a:gd name="T106" fmla="*/ 150 w 213"/>
                <a:gd name="T107" fmla="*/ 103 h 117"/>
                <a:gd name="T108" fmla="*/ 143 w 213"/>
                <a:gd name="T109" fmla="*/ 103 h 117"/>
                <a:gd name="T110" fmla="*/ 143 w 213"/>
                <a:gd name="T111" fmla="*/ 96 h 117"/>
                <a:gd name="T112" fmla="*/ 143 w 213"/>
                <a:gd name="T113" fmla="*/ 110 h 117"/>
                <a:gd name="T114" fmla="*/ 143 w 213"/>
                <a:gd name="T115" fmla="*/ 116 h 117"/>
                <a:gd name="T116" fmla="*/ 0 w 213"/>
                <a:gd name="T117" fmla="*/ 116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
                <a:gd name="T178" fmla="*/ 0 h 117"/>
                <a:gd name="T179" fmla="*/ 213 w 213"/>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 h="117">
                  <a:moveTo>
                    <a:pt x="0" y="116"/>
                  </a:moveTo>
                  <a:lnTo>
                    <a:pt x="0" y="7"/>
                  </a:lnTo>
                  <a:lnTo>
                    <a:pt x="0" y="0"/>
                  </a:lnTo>
                  <a:lnTo>
                    <a:pt x="6" y="0"/>
                  </a:lnTo>
                  <a:lnTo>
                    <a:pt x="136" y="7"/>
                  </a:lnTo>
                  <a:lnTo>
                    <a:pt x="143" y="7"/>
                  </a:lnTo>
                  <a:lnTo>
                    <a:pt x="143" y="14"/>
                  </a:lnTo>
                  <a:lnTo>
                    <a:pt x="136" y="21"/>
                  </a:lnTo>
                  <a:lnTo>
                    <a:pt x="136" y="41"/>
                  </a:lnTo>
                  <a:lnTo>
                    <a:pt x="136" y="75"/>
                  </a:lnTo>
                  <a:lnTo>
                    <a:pt x="143" y="75"/>
                  </a:lnTo>
                  <a:lnTo>
                    <a:pt x="150" y="75"/>
                  </a:lnTo>
                  <a:lnTo>
                    <a:pt x="150" y="69"/>
                  </a:lnTo>
                  <a:lnTo>
                    <a:pt x="157" y="69"/>
                  </a:lnTo>
                  <a:lnTo>
                    <a:pt x="157" y="62"/>
                  </a:lnTo>
                  <a:lnTo>
                    <a:pt x="164" y="62"/>
                  </a:lnTo>
                  <a:lnTo>
                    <a:pt x="164" y="55"/>
                  </a:lnTo>
                  <a:lnTo>
                    <a:pt x="157" y="55"/>
                  </a:lnTo>
                  <a:lnTo>
                    <a:pt x="150" y="55"/>
                  </a:lnTo>
                  <a:lnTo>
                    <a:pt x="150" y="48"/>
                  </a:lnTo>
                  <a:lnTo>
                    <a:pt x="150" y="41"/>
                  </a:lnTo>
                  <a:lnTo>
                    <a:pt x="150" y="34"/>
                  </a:lnTo>
                  <a:lnTo>
                    <a:pt x="157" y="34"/>
                  </a:lnTo>
                  <a:lnTo>
                    <a:pt x="150" y="28"/>
                  </a:lnTo>
                  <a:lnTo>
                    <a:pt x="150" y="21"/>
                  </a:lnTo>
                  <a:lnTo>
                    <a:pt x="157" y="21"/>
                  </a:lnTo>
                  <a:lnTo>
                    <a:pt x="157" y="14"/>
                  </a:lnTo>
                  <a:lnTo>
                    <a:pt x="157" y="7"/>
                  </a:lnTo>
                  <a:lnTo>
                    <a:pt x="164" y="7"/>
                  </a:lnTo>
                  <a:lnTo>
                    <a:pt x="171" y="7"/>
                  </a:lnTo>
                  <a:lnTo>
                    <a:pt x="178" y="7"/>
                  </a:lnTo>
                  <a:lnTo>
                    <a:pt x="184" y="7"/>
                  </a:lnTo>
                  <a:lnTo>
                    <a:pt x="191" y="14"/>
                  </a:lnTo>
                  <a:lnTo>
                    <a:pt x="198" y="14"/>
                  </a:lnTo>
                  <a:lnTo>
                    <a:pt x="198" y="21"/>
                  </a:lnTo>
                  <a:lnTo>
                    <a:pt x="198" y="28"/>
                  </a:lnTo>
                  <a:lnTo>
                    <a:pt x="198" y="34"/>
                  </a:lnTo>
                  <a:lnTo>
                    <a:pt x="198" y="41"/>
                  </a:lnTo>
                  <a:lnTo>
                    <a:pt x="191" y="48"/>
                  </a:lnTo>
                  <a:lnTo>
                    <a:pt x="191" y="55"/>
                  </a:lnTo>
                  <a:lnTo>
                    <a:pt x="198" y="55"/>
                  </a:lnTo>
                  <a:lnTo>
                    <a:pt x="198" y="62"/>
                  </a:lnTo>
                  <a:lnTo>
                    <a:pt x="198" y="69"/>
                  </a:lnTo>
                  <a:lnTo>
                    <a:pt x="205" y="69"/>
                  </a:lnTo>
                  <a:lnTo>
                    <a:pt x="205" y="75"/>
                  </a:lnTo>
                  <a:lnTo>
                    <a:pt x="212" y="82"/>
                  </a:lnTo>
                  <a:lnTo>
                    <a:pt x="212" y="89"/>
                  </a:lnTo>
                  <a:lnTo>
                    <a:pt x="212" y="96"/>
                  </a:lnTo>
                  <a:lnTo>
                    <a:pt x="205" y="103"/>
                  </a:lnTo>
                  <a:lnTo>
                    <a:pt x="205" y="110"/>
                  </a:lnTo>
                  <a:lnTo>
                    <a:pt x="205" y="116"/>
                  </a:lnTo>
                  <a:lnTo>
                    <a:pt x="150" y="116"/>
                  </a:lnTo>
                  <a:lnTo>
                    <a:pt x="150" y="110"/>
                  </a:lnTo>
                  <a:lnTo>
                    <a:pt x="150" y="103"/>
                  </a:lnTo>
                  <a:lnTo>
                    <a:pt x="143" y="103"/>
                  </a:lnTo>
                  <a:lnTo>
                    <a:pt x="143" y="96"/>
                  </a:lnTo>
                  <a:lnTo>
                    <a:pt x="143" y="110"/>
                  </a:lnTo>
                  <a:lnTo>
                    <a:pt x="143"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1" name="Freeform 1084"/>
            <p:cNvSpPr>
              <a:spLocks/>
            </p:cNvSpPr>
            <p:nvPr/>
          </p:nvSpPr>
          <p:spPr bwMode="auto">
            <a:xfrm>
              <a:off x="2357" y="1606"/>
              <a:ext cx="49" cy="17"/>
            </a:xfrm>
            <a:custGeom>
              <a:avLst/>
              <a:gdLst>
                <a:gd name="T0" fmla="*/ 0 w 49"/>
                <a:gd name="T1" fmla="*/ 16 h 17"/>
                <a:gd name="T2" fmla="*/ 0 w 49"/>
                <a:gd name="T3" fmla="*/ 8 h 17"/>
                <a:gd name="T4" fmla="*/ 7 w 49"/>
                <a:gd name="T5" fmla="*/ 8 h 17"/>
                <a:gd name="T6" fmla="*/ 14 w 49"/>
                <a:gd name="T7" fmla="*/ 8 h 17"/>
                <a:gd name="T8" fmla="*/ 21 w 49"/>
                <a:gd name="T9" fmla="*/ 0 h 17"/>
                <a:gd name="T10" fmla="*/ 28 w 49"/>
                <a:gd name="T11" fmla="*/ 0 h 17"/>
                <a:gd name="T12" fmla="*/ 34 w 49"/>
                <a:gd name="T13" fmla="*/ 8 h 17"/>
                <a:gd name="T14" fmla="*/ 41 w 49"/>
                <a:gd name="T15" fmla="*/ 8 h 17"/>
                <a:gd name="T16" fmla="*/ 48 w 49"/>
                <a:gd name="T17" fmla="*/ 8 h 17"/>
                <a:gd name="T18" fmla="*/ 48 w 49"/>
                <a:gd name="T19" fmla="*/ 16 h 17"/>
                <a:gd name="T20" fmla="*/ 0 w 4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7"/>
                <a:gd name="T35" fmla="*/ 49 w 4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7">
                  <a:moveTo>
                    <a:pt x="0" y="16"/>
                  </a:moveTo>
                  <a:lnTo>
                    <a:pt x="0" y="8"/>
                  </a:lnTo>
                  <a:lnTo>
                    <a:pt x="7" y="8"/>
                  </a:lnTo>
                  <a:lnTo>
                    <a:pt x="14" y="8"/>
                  </a:lnTo>
                  <a:lnTo>
                    <a:pt x="21" y="0"/>
                  </a:lnTo>
                  <a:lnTo>
                    <a:pt x="28" y="0"/>
                  </a:lnTo>
                  <a:lnTo>
                    <a:pt x="34" y="8"/>
                  </a:lnTo>
                  <a:lnTo>
                    <a:pt x="41" y="8"/>
                  </a:lnTo>
                  <a:lnTo>
                    <a:pt x="48" y="8"/>
                  </a:lnTo>
                  <a:lnTo>
                    <a:pt x="4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2" name="Freeform 1085"/>
            <p:cNvSpPr>
              <a:spLocks/>
            </p:cNvSpPr>
            <p:nvPr/>
          </p:nvSpPr>
          <p:spPr bwMode="auto">
            <a:xfrm>
              <a:off x="2480" y="1613"/>
              <a:ext cx="36" cy="17"/>
            </a:xfrm>
            <a:custGeom>
              <a:avLst/>
              <a:gdLst>
                <a:gd name="T0" fmla="*/ 0 w 36"/>
                <a:gd name="T1" fmla="*/ 16 h 17"/>
                <a:gd name="T2" fmla="*/ 7 w 36"/>
                <a:gd name="T3" fmla="*/ 16 h 17"/>
                <a:gd name="T4" fmla="*/ 14 w 36"/>
                <a:gd name="T5" fmla="*/ 16 h 17"/>
                <a:gd name="T6" fmla="*/ 14 w 36"/>
                <a:gd name="T7" fmla="*/ 0 h 17"/>
                <a:gd name="T8" fmla="*/ 21 w 36"/>
                <a:gd name="T9" fmla="*/ 0 h 17"/>
                <a:gd name="T10" fmla="*/ 28 w 36"/>
                <a:gd name="T11" fmla="*/ 16 h 17"/>
                <a:gd name="T12" fmla="*/ 35 w 36"/>
                <a:gd name="T13" fmla="*/ 16 h 17"/>
                <a:gd name="T14" fmla="*/ 0 w 3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7"/>
                <a:gd name="T26" fmla="*/ 36 w 3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7">
                  <a:moveTo>
                    <a:pt x="0" y="16"/>
                  </a:moveTo>
                  <a:lnTo>
                    <a:pt x="7" y="16"/>
                  </a:lnTo>
                  <a:lnTo>
                    <a:pt x="14" y="16"/>
                  </a:lnTo>
                  <a:lnTo>
                    <a:pt x="14" y="0"/>
                  </a:lnTo>
                  <a:lnTo>
                    <a:pt x="21" y="0"/>
                  </a:lnTo>
                  <a:lnTo>
                    <a:pt x="28" y="16"/>
                  </a:lnTo>
                  <a:lnTo>
                    <a:pt x="35"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3" name="Freeform 1086"/>
            <p:cNvSpPr>
              <a:spLocks/>
            </p:cNvSpPr>
            <p:nvPr/>
          </p:nvSpPr>
          <p:spPr bwMode="auto">
            <a:xfrm>
              <a:off x="1864" y="1619"/>
              <a:ext cx="131" cy="49"/>
            </a:xfrm>
            <a:custGeom>
              <a:avLst/>
              <a:gdLst>
                <a:gd name="T0" fmla="*/ 0 w 131"/>
                <a:gd name="T1" fmla="*/ 48 h 49"/>
                <a:gd name="T2" fmla="*/ 0 w 131"/>
                <a:gd name="T3" fmla="*/ 35 h 49"/>
                <a:gd name="T4" fmla="*/ 0 w 131"/>
                <a:gd name="T5" fmla="*/ 28 h 49"/>
                <a:gd name="T6" fmla="*/ 0 w 131"/>
                <a:gd name="T7" fmla="*/ 21 h 49"/>
                <a:gd name="T8" fmla="*/ 7 w 131"/>
                <a:gd name="T9" fmla="*/ 21 h 49"/>
                <a:gd name="T10" fmla="*/ 7 w 131"/>
                <a:gd name="T11" fmla="*/ 14 h 49"/>
                <a:gd name="T12" fmla="*/ 14 w 131"/>
                <a:gd name="T13" fmla="*/ 14 h 49"/>
                <a:gd name="T14" fmla="*/ 62 w 131"/>
                <a:gd name="T15" fmla="*/ 14 h 49"/>
                <a:gd name="T16" fmla="*/ 62 w 131"/>
                <a:gd name="T17" fmla="*/ 7 h 49"/>
                <a:gd name="T18" fmla="*/ 62 w 131"/>
                <a:gd name="T19" fmla="*/ 0 h 49"/>
                <a:gd name="T20" fmla="*/ 117 w 131"/>
                <a:gd name="T21" fmla="*/ 0 h 49"/>
                <a:gd name="T22" fmla="*/ 124 w 131"/>
                <a:gd name="T23" fmla="*/ 0 h 49"/>
                <a:gd name="T24" fmla="*/ 124 w 131"/>
                <a:gd name="T25" fmla="*/ 7 h 49"/>
                <a:gd name="T26" fmla="*/ 117 w 131"/>
                <a:gd name="T27" fmla="*/ 7 h 49"/>
                <a:gd name="T28" fmla="*/ 124 w 131"/>
                <a:gd name="T29" fmla="*/ 14 h 49"/>
                <a:gd name="T30" fmla="*/ 130 w 131"/>
                <a:gd name="T31" fmla="*/ 14 h 49"/>
                <a:gd name="T32" fmla="*/ 130 w 131"/>
                <a:gd name="T33" fmla="*/ 21 h 49"/>
                <a:gd name="T34" fmla="*/ 124 w 131"/>
                <a:gd name="T35" fmla="*/ 21 h 49"/>
                <a:gd name="T36" fmla="*/ 124 w 131"/>
                <a:gd name="T37" fmla="*/ 28 h 49"/>
                <a:gd name="T38" fmla="*/ 124 w 131"/>
                <a:gd name="T39" fmla="*/ 35 h 49"/>
                <a:gd name="T40" fmla="*/ 124 w 131"/>
                <a:gd name="T41" fmla="*/ 41 h 49"/>
                <a:gd name="T42" fmla="*/ 117 w 131"/>
                <a:gd name="T43" fmla="*/ 41 h 49"/>
                <a:gd name="T44" fmla="*/ 110 w 131"/>
                <a:gd name="T45" fmla="*/ 41 h 49"/>
                <a:gd name="T46" fmla="*/ 110 w 131"/>
                <a:gd name="T47" fmla="*/ 48 h 49"/>
                <a:gd name="T48" fmla="*/ 0 w 131"/>
                <a:gd name="T49" fmla="*/ 4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49"/>
                <a:gd name="T77" fmla="*/ 131 w 131"/>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49">
                  <a:moveTo>
                    <a:pt x="0" y="48"/>
                  </a:moveTo>
                  <a:lnTo>
                    <a:pt x="0" y="35"/>
                  </a:lnTo>
                  <a:lnTo>
                    <a:pt x="0" y="28"/>
                  </a:lnTo>
                  <a:lnTo>
                    <a:pt x="0" y="21"/>
                  </a:lnTo>
                  <a:lnTo>
                    <a:pt x="7" y="21"/>
                  </a:lnTo>
                  <a:lnTo>
                    <a:pt x="7" y="14"/>
                  </a:lnTo>
                  <a:lnTo>
                    <a:pt x="14" y="14"/>
                  </a:lnTo>
                  <a:lnTo>
                    <a:pt x="62" y="14"/>
                  </a:lnTo>
                  <a:lnTo>
                    <a:pt x="62" y="7"/>
                  </a:lnTo>
                  <a:lnTo>
                    <a:pt x="62" y="0"/>
                  </a:lnTo>
                  <a:lnTo>
                    <a:pt x="117" y="0"/>
                  </a:lnTo>
                  <a:lnTo>
                    <a:pt x="124" y="0"/>
                  </a:lnTo>
                  <a:lnTo>
                    <a:pt x="124" y="7"/>
                  </a:lnTo>
                  <a:lnTo>
                    <a:pt x="117" y="7"/>
                  </a:lnTo>
                  <a:lnTo>
                    <a:pt x="124" y="14"/>
                  </a:lnTo>
                  <a:lnTo>
                    <a:pt x="130" y="14"/>
                  </a:lnTo>
                  <a:lnTo>
                    <a:pt x="130" y="21"/>
                  </a:lnTo>
                  <a:lnTo>
                    <a:pt x="124" y="21"/>
                  </a:lnTo>
                  <a:lnTo>
                    <a:pt x="124" y="28"/>
                  </a:lnTo>
                  <a:lnTo>
                    <a:pt x="124" y="35"/>
                  </a:lnTo>
                  <a:lnTo>
                    <a:pt x="124" y="41"/>
                  </a:lnTo>
                  <a:lnTo>
                    <a:pt x="117" y="41"/>
                  </a:lnTo>
                  <a:lnTo>
                    <a:pt x="110" y="41"/>
                  </a:lnTo>
                  <a:lnTo>
                    <a:pt x="110" y="48"/>
                  </a:lnTo>
                  <a:lnTo>
                    <a:pt x="0"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4" name="Freeform 1087"/>
            <p:cNvSpPr>
              <a:spLocks/>
            </p:cNvSpPr>
            <p:nvPr/>
          </p:nvSpPr>
          <p:spPr bwMode="auto">
            <a:xfrm>
              <a:off x="2077" y="1619"/>
              <a:ext cx="206" cy="49"/>
            </a:xfrm>
            <a:custGeom>
              <a:avLst/>
              <a:gdLst>
                <a:gd name="T0" fmla="*/ 27 w 206"/>
                <a:gd name="T1" fmla="*/ 48 h 49"/>
                <a:gd name="T2" fmla="*/ 27 w 206"/>
                <a:gd name="T3" fmla="*/ 41 h 49"/>
                <a:gd name="T4" fmla="*/ 6 w 206"/>
                <a:gd name="T5" fmla="*/ 41 h 49"/>
                <a:gd name="T6" fmla="*/ 6 w 206"/>
                <a:gd name="T7" fmla="*/ 14 h 49"/>
                <a:gd name="T8" fmla="*/ 0 w 206"/>
                <a:gd name="T9" fmla="*/ 14 h 49"/>
                <a:gd name="T10" fmla="*/ 0 w 206"/>
                <a:gd name="T11" fmla="*/ 7 h 49"/>
                <a:gd name="T12" fmla="*/ 0 w 206"/>
                <a:gd name="T13" fmla="*/ 0 h 49"/>
                <a:gd name="T14" fmla="*/ 143 w 206"/>
                <a:gd name="T15" fmla="*/ 0 h 49"/>
                <a:gd name="T16" fmla="*/ 143 w 206"/>
                <a:gd name="T17" fmla="*/ 7 h 49"/>
                <a:gd name="T18" fmla="*/ 143 w 206"/>
                <a:gd name="T19" fmla="*/ 14 h 49"/>
                <a:gd name="T20" fmla="*/ 143 w 206"/>
                <a:gd name="T21" fmla="*/ 7 h 49"/>
                <a:gd name="T22" fmla="*/ 143 w 206"/>
                <a:gd name="T23" fmla="*/ 0 h 49"/>
                <a:gd name="T24" fmla="*/ 150 w 206"/>
                <a:gd name="T25" fmla="*/ 0 h 49"/>
                <a:gd name="T26" fmla="*/ 205 w 206"/>
                <a:gd name="T27" fmla="*/ 0 h 49"/>
                <a:gd name="T28" fmla="*/ 198 w 206"/>
                <a:gd name="T29" fmla="*/ 7 h 49"/>
                <a:gd name="T30" fmla="*/ 198 w 206"/>
                <a:gd name="T31" fmla="*/ 14 h 49"/>
                <a:gd name="T32" fmla="*/ 198 w 206"/>
                <a:gd name="T33" fmla="*/ 21 h 49"/>
                <a:gd name="T34" fmla="*/ 198 w 206"/>
                <a:gd name="T35" fmla="*/ 28 h 49"/>
                <a:gd name="T36" fmla="*/ 198 w 206"/>
                <a:gd name="T37" fmla="*/ 35 h 49"/>
                <a:gd name="T38" fmla="*/ 198 w 206"/>
                <a:gd name="T39" fmla="*/ 41 h 49"/>
                <a:gd name="T40" fmla="*/ 205 w 206"/>
                <a:gd name="T41" fmla="*/ 48 h 49"/>
                <a:gd name="T42" fmla="*/ 136 w 206"/>
                <a:gd name="T43" fmla="*/ 48 h 49"/>
                <a:gd name="T44" fmla="*/ 136 w 206"/>
                <a:gd name="T45" fmla="*/ 41 h 49"/>
                <a:gd name="T46" fmla="*/ 109 w 206"/>
                <a:gd name="T47" fmla="*/ 41 h 49"/>
                <a:gd name="T48" fmla="*/ 109 w 206"/>
                <a:gd name="T49" fmla="*/ 48 h 49"/>
                <a:gd name="T50" fmla="*/ 102 w 206"/>
                <a:gd name="T51" fmla="*/ 48 h 49"/>
                <a:gd name="T52" fmla="*/ 102 w 206"/>
                <a:gd name="T53" fmla="*/ 41 h 49"/>
                <a:gd name="T54" fmla="*/ 61 w 206"/>
                <a:gd name="T55" fmla="*/ 41 h 49"/>
                <a:gd name="T56" fmla="*/ 61 w 206"/>
                <a:gd name="T57" fmla="*/ 48 h 49"/>
                <a:gd name="T58" fmla="*/ 54 w 206"/>
                <a:gd name="T59" fmla="*/ 48 h 49"/>
                <a:gd name="T60" fmla="*/ 61 w 206"/>
                <a:gd name="T61" fmla="*/ 41 h 49"/>
                <a:gd name="T62" fmla="*/ 34 w 206"/>
                <a:gd name="T63" fmla="*/ 41 h 49"/>
                <a:gd name="T64" fmla="*/ 34 w 206"/>
                <a:gd name="T65" fmla="*/ 48 h 49"/>
                <a:gd name="T66" fmla="*/ 27 w 206"/>
                <a:gd name="T67" fmla="*/ 4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49"/>
                <a:gd name="T104" fmla="*/ 206 w 206"/>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49">
                  <a:moveTo>
                    <a:pt x="27" y="48"/>
                  </a:moveTo>
                  <a:lnTo>
                    <a:pt x="27" y="41"/>
                  </a:lnTo>
                  <a:lnTo>
                    <a:pt x="6" y="41"/>
                  </a:lnTo>
                  <a:lnTo>
                    <a:pt x="6" y="14"/>
                  </a:lnTo>
                  <a:lnTo>
                    <a:pt x="0" y="14"/>
                  </a:lnTo>
                  <a:lnTo>
                    <a:pt x="0" y="7"/>
                  </a:lnTo>
                  <a:lnTo>
                    <a:pt x="0" y="0"/>
                  </a:lnTo>
                  <a:lnTo>
                    <a:pt x="143" y="0"/>
                  </a:lnTo>
                  <a:lnTo>
                    <a:pt x="143" y="7"/>
                  </a:lnTo>
                  <a:lnTo>
                    <a:pt x="143" y="14"/>
                  </a:lnTo>
                  <a:lnTo>
                    <a:pt x="143" y="7"/>
                  </a:lnTo>
                  <a:lnTo>
                    <a:pt x="143" y="0"/>
                  </a:lnTo>
                  <a:lnTo>
                    <a:pt x="150" y="0"/>
                  </a:lnTo>
                  <a:lnTo>
                    <a:pt x="205" y="0"/>
                  </a:lnTo>
                  <a:lnTo>
                    <a:pt x="198" y="7"/>
                  </a:lnTo>
                  <a:lnTo>
                    <a:pt x="198" y="14"/>
                  </a:lnTo>
                  <a:lnTo>
                    <a:pt x="198" y="21"/>
                  </a:lnTo>
                  <a:lnTo>
                    <a:pt x="198" y="28"/>
                  </a:lnTo>
                  <a:lnTo>
                    <a:pt x="198" y="35"/>
                  </a:lnTo>
                  <a:lnTo>
                    <a:pt x="198" y="41"/>
                  </a:lnTo>
                  <a:lnTo>
                    <a:pt x="205" y="48"/>
                  </a:lnTo>
                  <a:lnTo>
                    <a:pt x="136" y="48"/>
                  </a:lnTo>
                  <a:lnTo>
                    <a:pt x="136" y="41"/>
                  </a:lnTo>
                  <a:lnTo>
                    <a:pt x="109" y="41"/>
                  </a:lnTo>
                  <a:lnTo>
                    <a:pt x="109" y="48"/>
                  </a:lnTo>
                  <a:lnTo>
                    <a:pt x="102" y="48"/>
                  </a:lnTo>
                  <a:lnTo>
                    <a:pt x="102" y="41"/>
                  </a:lnTo>
                  <a:lnTo>
                    <a:pt x="61" y="41"/>
                  </a:lnTo>
                  <a:lnTo>
                    <a:pt x="61" y="48"/>
                  </a:lnTo>
                  <a:lnTo>
                    <a:pt x="54" y="48"/>
                  </a:lnTo>
                  <a:lnTo>
                    <a:pt x="61" y="41"/>
                  </a:lnTo>
                  <a:lnTo>
                    <a:pt x="34" y="41"/>
                  </a:lnTo>
                  <a:lnTo>
                    <a:pt x="34" y="48"/>
                  </a:lnTo>
                  <a:lnTo>
                    <a:pt x="2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5" name="Freeform 1088"/>
            <p:cNvSpPr>
              <a:spLocks/>
            </p:cNvSpPr>
            <p:nvPr/>
          </p:nvSpPr>
          <p:spPr bwMode="auto">
            <a:xfrm>
              <a:off x="2344" y="1619"/>
              <a:ext cx="117" cy="49"/>
            </a:xfrm>
            <a:custGeom>
              <a:avLst/>
              <a:gdLst>
                <a:gd name="T0" fmla="*/ 6 w 117"/>
                <a:gd name="T1" fmla="*/ 48 h 49"/>
                <a:gd name="T2" fmla="*/ 6 w 117"/>
                <a:gd name="T3" fmla="*/ 41 h 49"/>
                <a:gd name="T4" fmla="*/ 0 w 117"/>
                <a:gd name="T5" fmla="*/ 41 h 49"/>
                <a:gd name="T6" fmla="*/ 0 w 117"/>
                <a:gd name="T7" fmla="*/ 35 h 49"/>
                <a:gd name="T8" fmla="*/ 0 w 117"/>
                <a:gd name="T9" fmla="*/ 28 h 49"/>
                <a:gd name="T10" fmla="*/ 6 w 117"/>
                <a:gd name="T11" fmla="*/ 28 h 49"/>
                <a:gd name="T12" fmla="*/ 0 w 117"/>
                <a:gd name="T13" fmla="*/ 28 h 49"/>
                <a:gd name="T14" fmla="*/ 6 w 117"/>
                <a:gd name="T15" fmla="*/ 28 h 49"/>
                <a:gd name="T16" fmla="*/ 6 w 117"/>
                <a:gd name="T17" fmla="*/ 21 h 49"/>
                <a:gd name="T18" fmla="*/ 0 w 117"/>
                <a:gd name="T19" fmla="*/ 21 h 49"/>
                <a:gd name="T20" fmla="*/ 0 w 117"/>
                <a:gd name="T21" fmla="*/ 14 h 49"/>
                <a:gd name="T22" fmla="*/ 6 w 117"/>
                <a:gd name="T23" fmla="*/ 14 h 49"/>
                <a:gd name="T24" fmla="*/ 13 w 117"/>
                <a:gd name="T25" fmla="*/ 7 h 49"/>
                <a:gd name="T26" fmla="*/ 13 w 117"/>
                <a:gd name="T27" fmla="*/ 0 h 49"/>
                <a:gd name="T28" fmla="*/ 61 w 117"/>
                <a:gd name="T29" fmla="*/ 0 h 49"/>
                <a:gd name="T30" fmla="*/ 61 w 117"/>
                <a:gd name="T31" fmla="*/ 7 h 49"/>
                <a:gd name="T32" fmla="*/ 68 w 117"/>
                <a:gd name="T33" fmla="*/ 7 h 49"/>
                <a:gd name="T34" fmla="*/ 68 w 117"/>
                <a:gd name="T35" fmla="*/ 14 h 49"/>
                <a:gd name="T36" fmla="*/ 68 w 117"/>
                <a:gd name="T37" fmla="*/ 21 h 49"/>
                <a:gd name="T38" fmla="*/ 61 w 117"/>
                <a:gd name="T39" fmla="*/ 21 h 49"/>
                <a:gd name="T40" fmla="*/ 61 w 117"/>
                <a:gd name="T41" fmla="*/ 28 h 49"/>
                <a:gd name="T42" fmla="*/ 109 w 117"/>
                <a:gd name="T43" fmla="*/ 35 h 49"/>
                <a:gd name="T44" fmla="*/ 116 w 117"/>
                <a:gd name="T45" fmla="*/ 35 h 49"/>
                <a:gd name="T46" fmla="*/ 116 w 117"/>
                <a:gd name="T47" fmla="*/ 41 h 49"/>
                <a:gd name="T48" fmla="*/ 116 w 117"/>
                <a:gd name="T49" fmla="*/ 48 h 49"/>
                <a:gd name="T50" fmla="*/ 6 w 117"/>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49"/>
                <a:gd name="T80" fmla="*/ 117 w 117"/>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49">
                  <a:moveTo>
                    <a:pt x="6" y="48"/>
                  </a:moveTo>
                  <a:lnTo>
                    <a:pt x="6" y="41"/>
                  </a:lnTo>
                  <a:lnTo>
                    <a:pt x="0" y="41"/>
                  </a:lnTo>
                  <a:lnTo>
                    <a:pt x="0" y="35"/>
                  </a:lnTo>
                  <a:lnTo>
                    <a:pt x="0" y="28"/>
                  </a:lnTo>
                  <a:lnTo>
                    <a:pt x="6" y="28"/>
                  </a:lnTo>
                  <a:lnTo>
                    <a:pt x="0" y="28"/>
                  </a:lnTo>
                  <a:lnTo>
                    <a:pt x="6" y="28"/>
                  </a:lnTo>
                  <a:lnTo>
                    <a:pt x="6" y="21"/>
                  </a:lnTo>
                  <a:lnTo>
                    <a:pt x="0" y="21"/>
                  </a:lnTo>
                  <a:lnTo>
                    <a:pt x="0" y="14"/>
                  </a:lnTo>
                  <a:lnTo>
                    <a:pt x="6" y="14"/>
                  </a:lnTo>
                  <a:lnTo>
                    <a:pt x="13" y="7"/>
                  </a:lnTo>
                  <a:lnTo>
                    <a:pt x="13" y="0"/>
                  </a:lnTo>
                  <a:lnTo>
                    <a:pt x="61" y="0"/>
                  </a:lnTo>
                  <a:lnTo>
                    <a:pt x="61" y="7"/>
                  </a:lnTo>
                  <a:lnTo>
                    <a:pt x="68" y="7"/>
                  </a:lnTo>
                  <a:lnTo>
                    <a:pt x="68" y="14"/>
                  </a:lnTo>
                  <a:lnTo>
                    <a:pt x="68" y="21"/>
                  </a:lnTo>
                  <a:lnTo>
                    <a:pt x="61" y="21"/>
                  </a:lnTo>
                  <a:lnTo>
                    <a:pt x="61" y="28"/>
                  </a:lnTo>
                  <a:lnTo>
                    <a:pt x="109" y="35"/>
                  </a:lnTo>
                  <a:lnTo>
                    <a:pt x="116" y="35"/>
                  </a:lnTo>
                  <a:lnTo>
                    <a:pt x="116" y="41"/>
                  </a:lnTo>
                  <a:lnTo>
                    <a:pt x="116" y="48"/>
                  </a:lnTo>
                  <a:lnTo>
                    <a:pt x="6"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6" name="Freeform 1089"/>
            <p:cNvSpPr>
              <a:spLocks/>
            </p:cNvSpPr>
            <p:nvPr/>
          </p:nvSpPr>
          <p:spPr bwMode="auto">
            <a:xfrm>
              <a:off x="2460" y="1619"/>
              <a:ext cx="83" cy="49"/>
            </a:xfrm>
            <a:custGeom>
              <a:avLst/>
              <a:gdLst>
                <a:gd name="T0" fmla="*/ 7 w 83"/>
                <a:gd name="T1" fmla="*/ 48 h 49"/>
                <a:gd name="T2" fmla="*/ 7 w 83"/>
                <a:gd name="T3" fmla="*/ 41 h 49"/>
                <a:gd name="T4" fmla="*/ 0 w 83"/>
                <a:gd name="T5" fmla="*/ 41 h 49"/>
                <a:gd name="T6" fmla="*/ 0 w 83"/>
                <a:gd name="T7" fmla="*/ 35 h 49"/>
                <a:gd name="T8" fmla="*/ 7 w 83"/>
                <a:gd name="T9" fmla="*/ 28 h 49"/>
                <a:gd name="T10" fmla="*/ 7 w 83"/>
                <a:gd name="T11" fmla="*/ 21 h 49"/>
                <a:gd name="T12" fmla="*/ 14 w 83"/>
                <a:gd name="T13" fmla="*/ 14 h 49"/>
                <a:gd name="T14" fmla="*/ 14 w 83"/>
                <a:gd name="T15" fmla="*/ 7 h 49"/>
                <a:gd name="T16" fmla="*/ 14 w 83"/>
                <a:gd name="T17" fmla="*/ 0 h 49"/>
                <a:gd name="T18" fmla="*/ 20 w 83"/>
                <a:gd name="T19" fmla="*/ 0 h 49"/>
                <a:gd name="T20" fmla="*/ 55 w 83"/>
                <a:gd name="T21" fmla="*/ 0 h 49"/>
                <a:gd name="T22" fmla="*/ 61 w 83"/>
                <a:gd name="T23" fmla="*/ 0 h 49"/>
                <a:gd name="T24" fmla="*/ 68 w 83"/>
                <a:gd name="T25" fmla="*/ 7 h 49"/>
                <a:gd name="T26" fmla="*/ 75 w 83"/>
                <a:gd name="T27" fmla="*/ 7 h 49"/>
                <a:gd name="T28" fmla="*/ 75 w 83"/>
                <a:gd name="T29" fmla="*/ 14 h 49"/>
                <a:gd name="T30" fmla="*/ 82 w 83"/>
                <a:gd name="T31" fmla="*/ 14 h 49"/>
                <a:gd name="T32" fmla="*/ 82 w 83"/>
                <a:gd name="T33" fmla="*/ 21 h 49"/>
                <a:gd name="T34" fmla="*/ 82 w 83"/>
                <a:gd name="T35" fmla="*/ 28 h 49"/>
                <a:gd name="T36" fmla="*/ 82 w 83"/>
                <a:gd name="T37" fmla="*/ 35 h 49"/>
                <a:gd name="T38" fmla="*/ 82 w 83"/>
                <a:gd name="T39" fmla="*/ 41 h 49"/>
                <a:gd name="T40" fmla="*/ 82 w 83"/>
                <a:gd name="T41" fmla="*/ 48 h 49"/>
                <a:gd name="T42" fmla="*/ 7 w 83"/>
                <a:gd name="T43" fmla="*/ 48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3"/>
                <a:gd name="T67" fmla="*/ 0 h 49"/>
                <a:gd name="T68" fmla="*/ 83 w 83"/>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3" h="49">
                  <a:moveTo>
                    <a:pt x="7" y="48"/>
                  </a:moveTo>
                  <a:lnTo>
                    <a:pt x="7" y="41"/>
                  </a:lnTo>
                  <a:lnTo>
                    <a:pt x="0" y="41"/>
                  </a:lnTo>
                  <a:lnTo>
                    <a:pt x="0" y="35"/>
                  </a:lnTo>
                  <a:lnTo>
                    <a:pt x="7" y="28"/>
                  </a:lnTo>
                  <a:lnTo>
                    <a:pt x="7" y="21"/>
                  </a:lnTo>
                  <a:lnTo>
                    <a:pt x="14" y="14"/>
                  </a:lnTo>
                  <a:lnTo>
                    <a:pt x="14" y="7"/>
                  </a:lnTo>
                  <a:lnTo>
                    <a:pt x="14" y="0"/>
                  </a:lnTo>
                  <a:lnTo>
                    <a:pt x="20" y="0"/>
                  </a:lnTo>
                  <a:lnTo>
                    <a:pt x="55" y="0"/>
                  </a:lnTo>
                  <a:lnTo>
                    <a:pt x="61" y="0"/>
                  </a:lnTo>
                  <a:lnTo>
                    <a:pt x="68" y="7"/>
                  </a:lnTo>
                  <a:lnTo>
                    <a:pt x="75" y="7"/>
                  </a:lnTo>
                  <a:lnTo>
                    <a:pt x="75" y="14"/>
                  </a:lnTo>
                  <a:lnTo>
                    <a:pt x="82" y="14"/>
                  </a:lnTo>
                  <a:lnTo>
                    <a:pt x="82" y="21"/>
                  </a:lnTo>
                  <a:lnTo>
                    <a:pt x="82" y="28"/>
                  </a:lnTo>
                  <a:lnTo>
                    <a:pt x="82" y="35"/>
                  </a:lnTo>
                  <a:lnTo>
                    <a:pt x="82" y="41"/>
                  </a:lnTo>
                  <a:lnTo>
                    <a:pt x="82" y="48"/>
                  </a:lnTo>
                  <a:lnTo>
                    <a:pt x="7"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7" name="Freeform 1090"/>
            <p:cNvSpPr>
              <a:spLocks/>
            </p:cNvSpPr>
            <p:nvPr/>
          </p:nvSpPr>
          <p:spPr bwMode="auto">
            <a:xfrm>
              <a:off x="1864" y="1667"/>
              <a:ext cx="152" cy="42"/>
            </a:xfrm>
            <a:custGeom>
              <a:avLst/>
              <a:gdLst>
                <a:gd name="T0" fmla="*/ 7 w 152"/>
                <a:gd name="T1" fmla="*/ 41 h 42"/>
                <a:gd name="T2" fmla="*/ 0 w 152"/>
                <a:gd name="T3" fmla="*/ 0 h 42"/>
                <a:gd name="T4" fmla="*/ 110 w 152"/>
                <a:gd name="T5" fmla="*/ 0 h 42"/>
                <a:gd name="T6" fmla="*/ 103 w 152"/>
                <a:gd name="T7" fmla="*/ 0 h 42"/>
                <a:gd name="T8" fmla="*/ 110 w 152"/>
                <a:gd name="T9" fmla="*/ 0 h 42"/>
                <a:gd name="T10" fmla="*/ 117 w 152"/>
                <a:gd name="T11" fmla="*/ 0 h 42"/>
                <a:gd name="T12" fmla="*/ 117 w 152"/>
                <a:gd name="T13" fmla="*/ 7 h 42"/>
                <a:gd name="T14" fmla="*/ 124 w 152"/>
                <a:gd name="T15" fmla="*/ 7 h 42"/>
                <a:gd name="T16" fmla="*/ 130 w 152"/>
                <a:gd name="T17" fmla="*/ 7 h 42"/>
                <a:gd name="T18" fmla="*/ 130 w 152"/>
                <a:gd name="T19" fmla="*/ 14 h 42"/>
                <a:gd name="T20" fmla="*/ 130 w 152"/>
                <a:gd name="T21" fmla="*/ 21 h 42"/>
                <a:gd name="T22" fmla="*/ 137 w 152"/>
                <a:gd name="T23" fmla="*/ 28 h 42"/>
                <a:gd name="T24" fmla="*/ 144 w 152"/>
                <a:gd name="T25" fmla="*/ 28 h 42"/>
                <a:gd name="T26" fmla="*/ 144 w 152"/>
                <a:gd name="T27" fmla="*/ 34 h 42"/>
                <a:gd name="T28" fmla="*/ 144 w 152"/>
                <a:gd name="T29" fmla="*/ 41 h 42"/>
                <a:gd name="T30" fmla="*/ 151 w 152"/>
                <a:gd name="T31" fmla="*/ 41 h 42"/>
                <a:gd name="T32" fmla="*/ 7 w 15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42"/>
                <a:gd name="T53" fmla="*/ 152 w 15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42">
                  <a:moveTo>
                    <a:pt x="7" y="41"/>
                  </a:moveTo>
                  <a:lnTo>
                    <a:pt x="0" y="0"/>
                  </a:lnTo>
                  <a:lnTo>
                    <a:pt x="110" y="0"/>
                  </a:lnTo>
                  <a:lnTo>
                    <a:pt x="103" y="0"/>
                  </a:lnTo>
                  <a:lnTo>
                    <a:pt x="110" y="0"/>
                  </a:lnTo>
                  <a:lnTo>
                    <a:pt x="117" y="0"/>
                  </a:lnTo>
                  <a:lnTo>
                    <a:pt x="117" y="7"/>
                  </a:lnTo>
                  <a:lnTo>
                    <a:pt x="124" y="7"/>
                  </a:lnTo>
                  <a:lnTo>
                    <a:pt x="130" y="7"/>
                  </a:lnTo>
                  <a:lnTo>
                    <a:pt x="130" y="14"/>
                  </a:lnTo>
                  <a:lnTo>
                    <a:pt x="130" y="21"/>
                  </a:lnTo>
                  <a:lnTo>
                    <a:pt x="137" y="28"/>
                  </a:lnTo>
                  <a:lnTo>
                    <a:pt x="144" y="28"/>
                  </a:lnTo>
                  <a:lnTo>
                    <a:pt x="144" y="34"/>
                  </a:lnTo>
                  <a:lnTo>
                    <a:pt x="144" y="41"/>
                  </a:lnTo>
                  <a:lnTo>
                    <a:pt x="151" y="41"/>
                  </a:lnTo>
                  <a:lnTo>
                    <a:pt x="7"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8" name="Freeform 1091"/>
            <p:cNvSpPr>
              <a:spLocks/>
            </p:cNvSpPr>
            <p:nvPr/>
          </p:nvSpPr>
          <p:spPr bwMode="auto">
            <a:xfrm>
              <a:off x="2097" y="1667"/>
              <a:ext cx="104" cy="42"/>
            </a:xfrm>
            <a:custGeom>
              <a:avLst/>
              <a:gdLst>
                <a:gd name="T0" fmla="*/ 0 w 104"/>
                <a:gd name="T1" fmla="*/ 41 h 42"/>
                <a:gd name="T2" fmla="*/ 7 w 104"/>
                <a:gd name="T3" fmla="*/ 0 h 42"/>
                <a:gd name="T4" fmla="*/ 14 w 104"/>
                <a:gd name="T5" fmla="*/ 0 h 42"/>
                <a:gd name="T6" fmla="*/ 34 w 104"/>
                <a:gd name="T7" fmla="*/ 0 h 42"/>
                <a:gd name="T8" fmla="*/ 41 w 104"/>
                <a:gd name="T9" fmla="*/ 0 h 42"/>
                <a:gd name="T10" fmla="*/ 82 w 104"/>
                <a:gd name="T11" fmla="*/ 0 h 42"/>
                <a:gd name="T12" fmla="*/ 89 w 104"/>
                <a:gd name="T13" fmla="*/ 0 h 42"/>
                <a:gd name="T14" fmla="*/ 103 w 104"/>
                <a:gd name="T15" fmla="*/ 41 h 42"/>
                <a:gd name="T16" fmla="*/ 96 w 104"/>
                <a:gd name="T17" fmla="*/ 41 h 42"/>
                <a:gd name="T18" fmla="*/ 82 w 104"/>
                <a:gd name="T19" fmla="*/ 7 h 42"/>
                <a:gd name="T20" fmla="*/ 41 w 104"/>
                <a:gd name="T21" fmla="*/ 7 h 42"/>
                <a:gd name="T22" fmla="*/ 41 w 104"/>
                <a:gd name="T23" fmla="*/ 41 h 42"/>
                <a:gd name="T24" fmla="*/ 34 w 104"/>
                <a:gd name="T25" fmla="*/ 41 h 42"/>
                <a:gd name="T26" fmla="*/ 34 w 104"/>
                <a:gd name="T27" fmla="*/ 7 h 42"/>
                <a:gd name="T28" fmla="*/ 14 w 104"/>
                <a:gd name="T29" fmla="*/ 7 h 42"/>
                <a:gd name="T30" fmla="*/ 7 w 104"/>
                <a:gd name="T31" fmla="*/ 41 h 42"/>
                <a:gd name="T32" fmla="*/ 0 w 104"/>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42"/>
                <a:gd name="T53" fmla="*/ 104 w 10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42">
                  <a:moveTo>
                    <a:pt x="0" y="41"/>
                  </a:moveTo>
                  <a:lnTo>
                    <a:pt x="7" y="0"/>
                  </a:lnTo>
                  <a:lnTo>
                    <a:pt x="14" y="0"/>
                  </a:lnTo>
                  <a:lnTo>
                    <a:pt x="34" y="0"/>
                  </a:lnTo>
                  <a:lnTo>
                    <a:pt x="41" y="0"/>
                  </a:lnTo>
                  <a:lnTo>
                    <a:pt x="82" y="0"/>
                  </a:lnTo>
                  <a:lnTo>
                    <a:pt x="89" y="0"/>
                  </a:lnTo>
                  <a:lnTo>
                    <a:pt x="103" y="41"/>
                  </a:lnTo>
                  <a:lnTo>
                    <a:pt x="96" y="41"/>
                  </a:lnTo>
                  <a:lnTo>
                    <a:pt x="82" y="7"/>
                  </a:lnTo>
                  <a:lnTo>
                    <a:pt x="41" y="7"/>
                  </a:lnTo>
                  <a:lnTo>
                    <a:pt x="41" y="41"/>
                  </a:lnTo>
                  <a:lnTo>
                    <a:pt x="34" y="41"/>
                  </a:lnTo>
                  <a:lnTo>
                    <a:pt x="34" y="7"/>
                  </a:lnTo>
                  <a:lnTo>
                    <a:pt x="14" y="7"/>
                  </a:lnTo>
                  <a:lnTo>
                    <a:pt x="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69" name="Freeform 1092"/>
            <p:cNvSpPr>
              <a:spLocks/>
            </p:cNvSpPr>
            <p:nvPr/>
          </p:nvSpPr>
          <p:spPr bwMode="auto">
            <a:xfrm>
              <a:off x="2213" y="1667"/>
              <a:ext cx="70" cy="42"/>
            </a:xfrm>
            <a:custGeom>
              <a:avLst/>
              <a:gdLst>
                <a:gd name="T0" fmla="*/ 14 w 70"/>
                <a:gd name="T1" fmla="*/ 41 h 42"/>
                <a:gd name="T2" fmla="*/ 14 w 70"/>
                <a:gd name="T3" fmla="*/ 28 h 42"/>
                <a:gd name="T4" fmla="*/ 14 w 70"/>
                <a:gd name="T5" fmla="*/ 21 h 42"/>
                <a:gd name="T6" fmla="*/ 7 w 70"/>
                <a:gd name="T7" fmla="*/ 21 h 42"/>
                <a:gd name="T8" fmla="*/ 7 w 70"/>
                <a:gd name="T9" fmla="*/ 14 h 42"/>
                <a:gd name="T10" fmla="*/ 7 w 70"/>
                <a:gd name="T11" fmla="*/ 7 h 42"/>
                <a:gd name="T12" fmla="*/ 0 w 70"/>
                <a:gd name="T13" fmla="*/ 0 h 42"/>
                <a:gd name="T14" fmla="*/ 69 w 70"/>
                <a:gd name="T15" fmla="*/ 0 h 42"/>
                <a:gd name="T16" fmla="*/ 69 w 70"/>
                <a:gd name="T17" fmla="*/ 7 h 42"/>
                <a:gd name="T18" fmla="*/ 69 w 70"/>
                <a:gd name="T19" fmla="*/ 14 h 42"/>
                <a:gd name="T20" fmla="*/ 69 w 70"/>
                <a:gd name="T21" fmla="*/ 21 h 42"/>
                <a:gd name="T22" fmla="*/ 69 w 70"/>
                <a:gd name="T23" fmla="*/ 28 h 42"/>
                <a:gd name="T24" fmla="*/ 62 w 70"/>
                <a:gd name="T25" fmla="*/ 28 h 42"/>
                <a:gd name="T26" fmla="*/ 62 w 70"/>
                <a:gd name="T27" fmla="*/ 34 h 42"/>
                <a:gd name="T28" fmla="*/ 62 w 70"/>
                <a:gd name="T29" fmla="*/ 41 h 42"/>
                <a:gd name="T30" fmla="*/ 14 w 70"/>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14" y="41"/>
                  </a:moveTo>
                  <a:lnTo>
                    <a:pt x="14" y="28"/>
                  </a:lnTo>
                  <a:lnTo>
                    <a:pt x="14" y="21"/>
                  </a:lnTo>
                  <a:lnTo>
                    <a:pt x="7" y="21"/>
                  </a:lnTo>
                  <a:lnTo>
                    <a:pt x="7" y="14"/>
                  </a:lnTo>
                  <a:lnTo>
                    <a:pt x="7" y="7"/>
                  </a:lnTo>
                  <a:lnTo>
                    <a:pt x="0" y="0"/>
                  </a:lnTo>
                  <a:lnTo>
                    <a:pt x="69" y="0"/>
                  </a:lnTo>
                  <a:lnTo>
                    <a:pt x="69" y="7"/>
                  </a:lnTo>
                  <a:lnTo>
                    <a:pt x="69" y="14"/>
                  </a:lnTo>
                  <a:lnTo>
                    <a:pt x="69" y="21"/>
                  </a:lnTo>
                  <a:lnTo>
                    <a:pt x="69" y="28"/>
                  </a:lnTo>
                  <a:lnTo>
                    <a:pt x="62" y="28"/>
                  </a:lnTo>
                  <a:lnTo>
                    <a:pt x="62" y="34"/>
                  </a:lnTo>
                  <a:lnTo>
                    <a:pt x="62" y="41"/>
                  </a:lnTo>
                  <a:lnTo>
                    <a:pt x="14"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0" name="Freeform 1093"/>
            <p:cNvSpPr>
              <a:spLocks/>
            </p:cNvSpPr>
            <p:nvPr/>
          </p:nvSpPr>
          <p:spPr bwMode="auto">
            <a:xfrm>
              <a:off x="2323" y="1667"/>
              <a:ext cx="138" cy="42"/>
            </a:xfrm>
            <a:custGeom>
              <a:avLst/>
              <a:gdLst>
                <a:gd name="T0" fmla="*/ 0 w 138"/>
                <a:gd name="T1" fmla="*/ 41 h 42"/>
                <a:gd name="T2" fmla="*/ 0 w 138"/>
                <a:gd name="T3" fmla="*/ 34 h 42"/>
                <a:gd name="T4" fmla="*/ 7 w 138"/>
                <a:gd name="T5" fmla="*/ 34 h 42"/>
                <a:gd name="T6" fmla="*/ 7 w 138"/>
                <a:gd name="T7" fmla="*/ 28 h 42"/>
                <a:gd name="T8" fmla="*/ 14 w 138"/>
                <a:gd name="T9" fmla="*/ 21 h 42"/>
                <a:gd name="T10" fmla="*/ 14 w 138"/>
                <a:gd name="T11" fmla="*/ 14 h 42"/>
                <a:gd name="T12" fmla="*/ 21 w 138"/>
                <a:gd name="T13" fmla="*/ 7 h 42"/>
                <a:gd name="T14" fmla="*/ 27 w 138"/>
                <a:gd name="T15" fmla="*/ 7 h 42"/>
                <a:gd name="T16" fmla="*/ 34 w 138"/>
                <a:gd name="T17" fmla="*/ 0 h 42"/>
                <a:gd name="T18" fmla="*/ 27 w 138"/>
                <a:gd name="T19" fmla="*/ 0 h 42"/>
                <a:gd name="T20" fmla="*/ 137 w 138"/>
                <a:gd name="T21" fmla="*/ 0 h 42"/>
                <a:gd name="T22" fmla="*/ 137 w 138"/>
                <a:gd name="T23" fmla="*/ 7 h 42"/>
                <a:gd name="T24" fmla="*/ 137 w 138"/>
                <a:gd name="T25" fmla="*/ 14 h 42"/>
                <a:gd name="T26" fmla="*/ 137 w 138"/>
                <a:gd name="T27" fmla="*/ 41 h 42"/>
                <a:gd name="T28" fmla="*/ 0 w 138"/>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42"/>
                <a:gd name="T47" fmla="*/ 138 w 138"/>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42">
                  <a:moveTo>
                    <a:pt x="0" y="41"/>
                  </a:moveTo>
                  <a:lnTo>
                    <a:pt x="0" y="34"/>
                  </a:lnTo>
                  <a:lnTo>
                    <a:pt x="7" y="34"/>
                  </a:lnTo>
                  <a:lnTo>
                    <a:pt x="7" y="28"/>
                  </a:lnTo>
                  <a:lnTo>
                    <a:pt x="14" y="21"/>
                  </a:lnTo>
                  <a:lnTo>
                    <a:pt x="14" y="14"/>
                  </a:lnTo>
                  <a:lnTo>
                    <a:pt x="21" y="7"/>
                  </a:lnTo>
                  <a:lnTo>
                    <a:pt x="27" y="7"/>
                  </a:lnTo>
                  <a:lnTo>
                    <a:pt x="34" y="0"/>
                  </a:lnTo>
                  <a:lnTo>
                    <a:pt x="27" y="0"/>
                  </a:lnTo>
                  <a:lnTo>
                    <a:pt x="137" y="0"/>
                  </a:lnTo>
                  <a:lnTo>
                    <a:pt x="137" y="7"/>
                  </a:lnTo>
                  <a:lnTo>
                    <a:pt x="137" y="14"/>
                  </a:lnTo>
                  <a:lnTo>
                    <a:pt x="137"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1" name="Freeform 1094"/>
            <p:cNvSpPr>
              <a:spLocks/>
            </p:cNvSpPr>
            <p:nvPr/>
          </p:nvSpPr>
          <p:spPr bwMode="auto">
            <a:xfrm>
              <a:off x="2460" y="1667"/>
              <a:ext cx="104" cy="42"/>
            </a:xfrm>
            <a:custGeom>
              <a:avLst/>
              <a:gdLst>
                <a:gd name="T0" fmla="*/ 0 w 104"/>
                <a:gd name="T1" fmla="*/ 41 h 42"/>
                <a:gd name="T2" fmla="*/ 0 w 104"/>
                <a:gd name="T3" fmla="*/ 34 h 42"/>
                <a:gd name="T4" fmla="*/ 7 w 104"/>
                <a:gd name="T5" fmla="*/ 28 h 42"/>
                <a:gd name="T6" fmla="*/ 14 w 104"/>
                <a:gd name="T7" fmla="*/ 28 h 42"/>
                <a:gd name="T8" fmla="*/ 14 w 104"/>
                <a:gd name="T9" fmla="*/ 21 h 42"/>
                <a:gd name="T10" fmla="*/ 20 w 104"/>
                <a:gd name="T11" fmla="*/ 21 h 42"/>
                <a:gd name="T12" fmla="*/ 14 w 104"/>
                <a:gd name="T13" fmla="*/ 21 h 42"/>
                <a:gd name="T14" fmla="*/ 14 w 104"/>
                <a:gd name="T15" fmla="*/ 14 h 42"/>
                <a:gd name="T16" fmla="*/ 7 w 104"/>
                <a:gd name="T17" fmla="*/ 14 h 42"/>
                <a:gd name="T18" fmla="*/ 7 w 104"/>
                <a:gd name="T19" fmla="*/ 7 h 42"/>
                <a:gd name="T20" fmla="*/ 7 w 104"/>
                <a:gd name="T21" fmla="*/ 0 h 42"/>
                <a:gd name="T22" fmla="*/ 82 w 104"/>
                <a:gd name="T23" fmla="*/ 0 h 42"/>
                <a:gd name="T24" fmla="*/ 82 w 104"/>
                <a:gd name="T25" fmla="*/ 7 h 42"/>
                <a:gd name="T26" fmla="*/ 82 w 104"/>
                <a:gd name="T27" fmla="*/ 14 h 42"/>
                <a:gd name="T28" fmla="*/ 89 w 104"/>
                <a:gd name="T29" fmla="*/ 14 h 42"/>
                <a:gd name="T30" fmla="*/ 96 w 104"/>
                <a:gd name="T31" fmla="*/ 14 h 42"/>
                <a:gd name="T32" fmla="*/ 103 w 104"/>
                <a:gd name="T33" fmla="*/ 14 h 42"/>
                <a:gd name="T34" fmla="*/ 103 w 104"/>
                <a:gd name="T35" fmla="*/ 41 h 42"/>
                <a:gd name="T36" fmla="*/ 0 w 104"/>
                <a:gd name="T37" fmla="*/ 41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42"/>
                <a:gd name="T59" fmla="*/ 104 w 104"/>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42">
                  <a:moveTo>
                    <a:pt x="0" y="41"/>
                  </a:moveTo>
                  <a:lnTo>
                    <a:pt x="0" y="34"/>
                  </a:lnTo>
                  <a:lnTo>
                    <a:pt x="7" y="28"/>
                  </a:lnTo>
                  <a:lnTo>
                    <a:pt x="14" y="28"/>
                  </a:lnTo>
                  <a:lnTo>
                    <a:pt x="14" y="21"/>
                  </a:lnTo>
                  <a:lnTo>
                    <a:pt x="20" y="21"/>
                  </a:lnTo>
                  <a:lnTo>
                    <a:pt x="14" y="21"/>
                  </a:lnTo>
                  <a:lnTo>
                    <a:pt x="14" y="14"/>
                  </a:lnTo>
                  <a:lnTo>
                    <a:pt x="7" y="14"/>
                  </a:lnTo>
                  <a:lnTo>
                    <a:pt x="7" y="7"/>
                  </a:lnTo>
                  <a:lnTo>
                    <a:pt x="7" y="0"/>
                  </a:lnTo>
                  <a:lnTo>
                    <a:pt x="82" y="0"/>
                  </a:lnTo>
                  <a:lnTo>
                    <a:pt x="82" y="7"/>
                  </a:lnTo>
                  <a:lnTo>
                    <a:pt x="82" y="14"/>
                  </a:lnTo>
                  <a:lnTo>
                    <a:pt x="89" y="14"/>
                  </a:lnTo>
                  <a:lnTo>
                    <a:pt x="96" y="14"/>
                  </a:lnTo>
                  <a:lnTo>
                    <a:pt x="103" y="14"/>
                  </a:lnTo>
                  <a:lnTo>
                    <a:pt x="103"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2" name="Freeform 1095"/>
            <p:cNvSpPr>
              <a:spLocks/>
            </p:cNvSpPr>
            <p:nvPr/>
          </p:nvSpPr>
          <p:spPr bwMode="auto">
            <a:xfrm>
              <a:off x="1871" y="1708"/>
              <a:ext cx="693" cy="49"/>
            </a:xfrm>
            <a:custGeom>
              <a:avLst/>
              <a:gdLst>
                <a:gd name="T0" fmla="*/ 14 w 693"/>
                <a:gd name="T1" fmla="*/ 48 h 49"/>
                <a:gd name="T2" fmla="*/ 0 w 693"/>
                <a:gd name="T3" fmla="*/ 0 h 49"/>
                <a:gd name="T4" fmla="*/ 144 w 693"/>
                <a:gd name="T5" fmla="*/ 0 h 49"/>
                <a:gd name="T6" fmla="*/ 151 w 693"/>
                <a:gd name="T7" fmla="*/ 0 h 49"/>
                <a:gd name="T8" fmla="*/ 151 w 693"/>
                <a:gd name="T9" fmla="*/ 7 h 49"/>
                <a:gd name="T10" fmla="*/ 158 w 693"/>
                <a:gd name="T11" fmla="*/ 7 h 49"/>
                <a:gd name="T12" fmla="*/ 165 w 693"/>
                <a:gd name="T13" fmla="*/ 14 h 49"/>
                <a:gd name="T14" fmla="*/ 171 w 693"/>
                <a:gd name="T15" fmla="*/ 14 h 49"/>
                <a:gd name="T16" fmla="*/ 178 w 693"/>
                <a:gd name="T17" fmla="*/ 14 h 49"/>
                <a:gd name="T18" fmla="*/ 178 w 693"/>
                <a:gd name="T19" fmla="*/ 21 h 49"/>
                <a:gd name="T20" fmla="*/ 185 w 693"/>
                <a:gd name="T21" fmla="*/ 21 h 49"/>
                <a:gd name="T22" fmla="*/ 185 w 693"/>
                <a:gd name="T23" fmla="*/ 28 h 49"/>
                <a:gd name="T24" fmla="*/ 192 w 693"/>
                <a:gd name="T25" fmla="*/ 28 h 49"/>
                <a:gd name="T26" fmla="*/ 199 w 693"/>
                <a:gd name="T27" fmla="*/ 28 h 49"/>
                <a:gd name="T28" fmla="*/ 206 w 693"/>
                <a:gd name="T29" fmla="*/ 28 h 49"/>
                <a:gd name="T30" fmla="*/ 212 w 693"/>
                <a:gd name="T31" fmla="*/ 28 h 49"/>
                <a:gd name="T32" fmla="*/ 219 w 693"/>
                <a:gd name="T33" fmla="*/ 28 h 49"/>
                <a:gd name="T34" fmla="*/ 226 w 693"/>
                <a:gd name="T35" fmla="*/ 0 h 49"/>
                <a:gd name="T36" fmla="*/ 233 w 693"/>
                <a:gd name="T37" fmla="*/ 0 h 49"/>
                <a:gd name="T38" fmla="*/ 226 w 693"/>
                <a:gd name="T39" fmla="*/ 34 h 49"/>
                <a:gd name="T40" fmla="*/ 254 w 693"/>
                <a:gd name="T41" fmla="*/ 28 h 49"/>
                <a:gd name="T42" fmla="*/ 260 w 693"/>
                <a:gd name="T43" fmla="*/ 0 h 49"/>
                <a:gd name="T44" fmla="*/ 267 w 693"/>
                <a:gd name="T45" fmla="*/ 0 h 49"/>
                <a:gd name="T46" fmla="*/ 260 w 693"/>
                <a:gd name="T47" fmla="*/ 28 h 49"/>
                <a:gd name="T48" fmla="*/ 281 w 693"/>
                <a:gd name="T49" fmla="*/ 28 h 49"/>
                <a:gd name="T50" fmla="*/ 329 w 693"/>
                <a:gd name="T51" fmla="*/ 34 h 49"/>
                <a:gd name="T52" fmla="*/ 322 w 693"/>
                <a:gd name="T53" fmla="*/ 0 h 49"/>
                <a:gd name="T54" fmla="*/ 329 w 693"/>
                <a:gd name="T55" fmla="*/ 0 h 49"/>
                <a:gd name="T56" fmla="*/ 336 w 693"/>
                <a:gd name="T57" fmla="*/ 34 h 49"/>
                <a:gd name="T58" fmla="*/ 356 w 693"/>
                <a:gd name="T59" fmla="*/ 41 h 49"/>
                <a:gd name="T60" fmla="*/ 356 w 693"/>
                <a:gd name="T61" fmla="*/ 0 h 49"/>
                <a:gd name="T62" fmla="*/ 404 w 693"/>
                <a:gd name="T63" fmla="*/ 0 h 49"/>
                <a:gd name="T64" fmla="*/ 404 w 693"/>
                <a:gd name="T65" fmla="*/ 7 h 49"/>
                <a:gd name="T66" fmla="*/ 404 w 693"/>
                <a:gd name="T67" fmla="*/ 14 h 49"/>
                <a:gd name="T68" fmla="*/ 404 w 693"/>
                <a:gd name="T69" fmla="*/ 21 h 49"/>
                <a:gd name="T70" fmla="*/ 411 w 693"/>
                <a:gd name="T71" fmla="*/ 21 h 49"/>
                <a:gd name="T72" fmla="*/ 418 w 693"/>
                <a:gd name="T73" fmla="*/ 21 h 49"/>
                <a:gd name="T74" fmla="*/ 425 w 693"/>
                <a:gd name="T75" fmla="*/ 21 h 49"/>
                <a:gd name="T76" fmla="*/ 431 w 693"/>
                <a:gd name="T77" fmla="*/ 21 h 49"/>
                <a:gd name="T78" fmla="*/ 431 w 693"/>
                <a:gd name="T79" fmla="*/ 14 h 49"/>
                <a:gd name="T80" fmla="*/ 438 w 693"/>
                <a:gd name="T81" fmla="*/ 14 h 49"/>
                <a:gd name="T82" fmla="*/ 445 w 693"/>
                <a:gd name="T83" fmla="*/ 14 h 49"/>
                <a:gd name="T84" fmla="*/ 445 w 693"/>
                <a:gd name="T85" fmla="*/ 7 h 49"/>
                <a:gd name="T86" fmla="*/ 452 w 693"/>
                <a:gd name="T87" fmla="*/ 7 h 49"/>
                <a:gd name="T88" fmla="*/ 452 w 693"/>
                <a:gd name="T89" fmla="*/ 0 h 49"/>
                <a:gd name="T90" fmla="*/ 589 w 693"/>
                <a:gd name="T91" fmla="*/ 0 h 49"/>
                <a:gd name="T92" fmla="*/ 575 w 693"/>
                <a:gd name="T93" fmla="*/ 34 h 49"/>
                <a:gd name="T94" fmla="*/ 582 w 693"/>
                <a:gd name="T95" fmla="*/ 28 h 49"/>
                <a:gd name="T96" fmla="*/ 582 w 693"/>
                <a:gd name="T97" fmla="*/ 21 h 49"/>
                <a:gd name="T98" fmla="*/ 582 w 693"/>
                <a:gd name="T99" fmla="*/ 14 h 49"/>
                <a:gd name="T100" fmla="*/ 589 w 693"/>
                <a:gd name="T101" fmla="*/ 14 h 49"/>
                <a:gd name="T102" fmla="*/ 589 w 693"/>
                <a:gd name="T103" fmla="*/ 7 h 49"/>
                <a:gd name="T104" fmla="*/ 589 w 693"/>
                <a:gd name="T105" fmla="*/ 0 h 49"/>
                <a:gd name="T106" fmla="*/ 692 w 693"/>
                <a:gd name="T107" fmla="*/ 0 h 49"/>
                <a:gd name="T108" fmla="*/ 692 w 693"/>
                <a:gd name="T109" fmla="*/ 48 h 49"/>
                <a:gd name="T110" fmla="*/ 14 w 693"/>
                <a:gd name="T111" fmla="*/ 48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3"/>
                <a:gd name="T169" fmla="*/ 0 h 49"/>
                <a:gd name="T170" fmla="*/ 693 w 693"/>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3" h="49">
                  <a:moveTo>
                    <a:pt x="14" y="48"/>
                  </a:moveTo>
                  <a:lnTo>
                    <a:pt x="0" y="0"/>
                  </a:lnTo>
                  <a:lnTo>
                    <a:pt x="144" y="0"/>
                  </a:lnTo>
                  <a:lnTo>
                    <a:pt x="151" y="0"/>
                  </a:lnTo>
                  <a:lnTo>
                    <a:pt x="151" y="7"/>
                  </a:lnTo>
                  <a:lnTo>
                    <a:pt x="158" y="7"/>
                  </a:lnTo>
                  <a:lnTo>
                    <a:pt x="165" y="14"/>
                  </a:lnTo>
                  <a:lnTo>
                    <a:pt x="171" y="14"/>
                  </a:lnTo>
                  <a:lnTo>
                    <a:pt x="178" y="14"/>
                  </a:lnTo>
                  <a:lnTo>
                    <a:pt x="178" y="21"/>
                  </a:lnTo>
                  <a:lnTo>
                    <a:pt x="185" y="21"/>
                  </a:lnTo>
                  <a:lnTo>
                    <a:pt x="185" y="28"/>
                  </a:lnTo>
                  <a:lnTo>
                    <a:pt x="192" y="28"/>
                  </a:lnTo>
                  <a:lnTo>
                    <a:pt x="199" y="28"/>
                  </a:lnTo>
                  <a:lnTo>
                    <a:pt x="206" y="28"/>
                  </a:lnTo>
                  <a:lnTo>
                    <a:pt x="212" y="28"/>
                  </a:lnTo>
                  <a:lnTo>
                    <a:pt x="219" y="28"/>
                  </a:lnTo>
                  <a:lnTo>
                    <a:pt x="226" y="0"/>
                  </a:lnTo>
                  <a:lnTo>
                    <a:pt x="233" y="0"/>
                  </a:lnTo>
                  <a:lnTo>
                    <a:pt x="226" y="34"/>
                  </a:lnTo>
                  <a:lnTo>
                    <a:pt x="254" y="28"/>
                  </a:lnTo>
                  <a:lnTo>
                    <a:pt x="260" y="0"/>
                  </a:lnTo>
                  <a:lnTo>
                    <a:pt x="267" y="0"/>
                  </a:lnTo>
                  <a:lnTo>
                    <a:pt x="260" y="28"/>
                  </a:lnTo>
                  <a:lnTo>
                    <a:pt x="281" y="28"/>
                  </a:lnTo>
                  <a:lnTo>
                    <a:pt x="329" y="34"/>
                  </a:lnTo>
                  <a:lnTo>
                    <a:pt x="322" y="0"/>
                  </a:lnTo>
                  <a:lnTo>
                    <a:pt x="329" y="0"/>
                  </a:lnTo>
                  <a:lnTo>
                    <a:pt x="336" y="34"/>
                  </a:lnTo>
                  <a:lnTo>
                    <a:pt x="356" y="41"/>
                  </a:lnTo>
                  <a:lnTo>
                    <a:pt x="356" y="0"/>
                  </a:lnTo>
                  <a:lnTo>
                    <a:pt x="404" y="0"/>
                  </a:lnTo>
                  <a:lnTo>
                    <a:pt x="404" y="7"/>
                  </a:lnTo>
                  <a:lnTo>
                    <a:pt x="404" y="14"/>
                  </a:lnTo>
                  <a:lnTo>
                    <a:pt x="404" y="21"/>
                  </a:lnTo>
                  <a:lnTo>
                    <a:pt x="411" y="21"/>
                  </a:lnTo>
                  <a:lnTo>
                    <a:pt x="418" y="21"/>
                  </a:lnTo>
                  <a:lnTo>
                    <a:pt x="425" y="21"/>
                  </a:lnTo>
                  <a:lnTo>
                    <a:pt x="431" y="21"/>
                  </a:lnTo>
                  <a:lnTo>
                    <a:pt x="431" y="14"/>
                  </a:lnTo>
                  <a:lnTo>
                    <a:pt x="438" y="14"/>
                  </a:lnTo>
                  <a:lnTo>
                    <a:pt x="445" y="14"/>
                  </a:lnTo>
                  <a:lnTo>
                    <a:pt x="445" y="7"/>
                  </a:lnTo>
                  <a:lnTo>
                    <a:pt x="452" y="7"/>
                  </a:lnTo>
                  <a:lnTo>
                    <a:pt x="452" y="0"/>
                  </a:lnTo>
                  <a:lnTo>
                    <a:pt x="589" y="0"/>
                  </a:lnTo>
                  <a:lnTo>
                    <a:pt x="575" y="34"/>
                  </a:lnTo>
                  <a:lnTo>
                    <a:pt x="582" y="28"/>
                  </a:lnTo>
                  <a:lnTo>
                    <a:pt x="582" y="21"/>
                  </a:lnTo>
                  <a:lnTo>
                    <a:pt x="582" y="14"/>
                  </a:lnTo>
                  <a:lnTo>
                    <a:pt x="589" y="14"/>
                  </a:lnTo>
                  <a:lnTo>
                    <a:pt x="589" y="7"/>
                  </a:lnTo>
                  <a:lnTo>
                    <a:pt x="589" y="0"/>
                  </a:lnTo>
                  <a:lnTo>
                    <a:pt x="692" y="0"/>
                  </a:lnTo>
                  <a:lnTo>
                    <a:pt x="692" y="48"/>
                  </a:lnTo>
                  <a:lnTo>
                    <a:pt x="14" y="4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3" name="Freeform 1096"/>
            <p:cNvSpPr>
              <a:spLocks/>
            </p:cNvSpPr>
            <p:nvPr/>
          </p:nvSpPr>
          <p:spPr bwMode="auto">
            <a:xfrm>
              <a:off x="1837" y="1756"/>
              <a:ext cx="727" cy="227"/>
            </a:xfrm>
            <a:custGeom>
              <a:avLst/>
              <a:gdLst>
                <a:gd name="T0" fmla="*/ 48 w 727"/>
                <a:gd name="T1" fmla="*/ 0 h 227"/>
                <a:gd name="T2" fmla="*/ 48 w 727"/>
                <a:gd name="T3" fmla="*/ 7 h 227"/>
                <a:gd name="T4" fmla="*/ 0 w 727"/>
                <a:gd name="T5" fmla="*/ 14 h 227"/>
                <a:gd name="T6" fmla="*/ 75 w 727"/>
                <a:gd name="T7" fmla="*/ 41 h 227"/>
                <a:gd name="T8" fmla="*/ 75 w 727"/>
                <a:gd name="T9" fmla="*/ 110 h 227"/>
                <a:gd name="T10" fmla="*/ 329 w 727"/>
                <a:gd name="T11" fmla="*/ 226 h 227"/>
                <a:gd name="T12" fmla="*/ 582 w 727"/>
                <a:gd name="T13" fmla="*/ 226 h 227"/>
                <a:gd name="T14" fmla="*/ 726 w 727"/>
                <a:gd name="T15" fmla="*/ 226 h 227"/>
                <a:gd name="T16" fmla="*/ 726 w 727"/>
                <a:gd name="T17" fmla="*/ 0 h 227"/>
                <a:gd name="T18" fmla="*/ 48 w 727"/>
                <a:gd name="T19" fmla="*/ 0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7"/>
                <a:gd name="T31" fmla="*/ 0 h 227"/>
                <a:gd name="T32" fmla="*/ 727 w 72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7" h="227">
                  <a:moveTo>
                    <a:pt x="48" y="0"/>
                  </a:moveTo>
                  <a:lnTo>
                    <a:pt x="48" y="7"/>
                  </a:lnTo>
                  <a:lnTo>
                    <a:pt x="0" y="14"/>
                  </a:lnTo>
                  <a:lnTo>
                    <a:pt x="75" y="41"/>
                  </a:lnTo>
                  <a:lnTo>
                    <a:pt x="75" y="110"/>
                  </a:lnTo>
                  <a:lnTo>
                    <a:pt x="329" y="226"/>
                  </a:lnTo>
                  <a:lnTo>
                    <a:pt x="582" y="226"/>
                  </a:lnTo>
                  <a:lnTo>
                    <a:pt x="726" y="226"/>
                  </a:lnTo>
                  <a:lnTo>
                    <a:pt x="726" y="0"/>
                  </a:lnTo>
                  <a:lnTo>
                    <a:pt x="4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4" name="Freeform 1097"/>
            <p:cNvSpPr>
              <a:spLocks/>
            </p:cNvSpPr>
            <p:nvPr/>
          </p:nvSpPr>
          <p:spPr bwMode="auto">
            <a:xfrm>
              <a:off x="1837" y="1736"/>
              <a:ext cx="727" cy="247"/>
            </a:xfrm>
            <a:custGeom>
              <a:avLst/>
              <a:gdLst>
                <a:gd name="T0" fmla="*/ 726 w 727"/>
                <a:gd name="T1" fmla="*/ 75 h 247"/>
                <a:gd name="T2" fmla="*/ 719 w 727"/>
                <a:gd name="T3" fmla="*/ 75 h 247"/>
                <a:gd name="T4" fmla="*/ 712 w 727"/>
                <a:gd name="T5" fmla="*/ 75 h 247"/>
                <a:gd name="T6" fmla="*/ 712 w 727"/>
                <a:gd name="T7" fmla="*/ 68 h 247"/>
                <a:gd name="T8" fmla="*/ 705 w 727"/>
                <a:gd name="T9" fmla="*/ 68 h 247"/>
                <a:gd name="T10" fmla="*/ 698 w 727"/>
                <a:gd name="T11" fmla="*/ 68 h 247"/>
                <a:gd name="T12" fmla="*/ 691 w 727"/>
                <a:gd name="T13" fmla="*/ 68 h 247"/>
                <a:gd name="T14" fmla="*/ 684 w 727"/>
                <a:gd name="T15" fmla="*/ 68 h 247"/>
                <a:gd name="T16" fmla="*/ 678 w 727"/>
                <a:gd name="T17" fmla="*/ 68 h 247"/>
                <a:gd name="T18" fmla="*/ 671 w 727"/>
                <a:gd name="T19" fmla="*/ 68 h 247"/>
                <a:gd name="T20" fmla="*/ 671 w 727"/>
                <a:gd name="T21" fmla="*/ 75 h 247"/>
                <a:gd name="T22" fmla="*/ 664 w 727"/>
                <a:gd name="T23" fmla="*/ 75 h 247"/>
                <a:gd name="T24" fmla="*/ 657 w 727"/>
                <a:gd name="T25" fmla="*/ 68 h 247"/>
                <a:gd name="T26" fmla="*/ 650 w 727"/>
                <a:gd name="T27" fmla="*/ 68 h 247"/>
                <a:gd name="T28" fmla="*/ 643 w 727"/>
                <a:gd name="T29" fmla="*/ 68 h 247"/>
                <a:gd name="T30" fmla="*/ 637 w 727"/>
                <a:gd name="T31" fmla="*/ 68 h 247"/>
                <a:gd name="T32" fmla="*/ 630 w 727"/>
                <a:gd name="T33" fmla="*/ 68 h 247"/>
                <a:gd name="T34" fmla="*/ 623 w 727"/>
                <a:gd name="T35" fmla="*/ 68 h 247"/>
                <a:gd name="T36" fmla="*/ 623 w 727"/>
                <a:gd name="T37" fmla="*/ 61 h 247"/>
                <a:gd name="T38" fmla="*/ 616 w 727"/>
                <a:gd name="T39" fmla="*/ 61 h 247"/>
                <a:gd name="T40" fmla="*/ 609 w 727"/>
                <a:gd name="T41" fmla="*/ 61 h 247"/>
                <a:gd name="T42" fmla="*/ 602 w 727"/>
                <a:gd name="T43" fmla="*/ 61 h 247"/>
                <a:gd name="T44" fmla="*/ 595 w 727"/>
                <a:gd name="T45" fmla="*/ 54 h 247"/>
                <a:gd name="T46" fmla="*/ 589 w 727"/>
                <a:gd name="T47" fmla="*/ 54 h 247"/>
                <a:gd name="T48" fmla="*/ 589 w 727"/>
                <a:gd name="T49" fmla="*/ 47 h 247"/>
                <a:gd name="T50" fmla="*/ 520 w 727"/>
                <a:gd name="T51" fmla="*/ 34 h 247"/>
                <a:gd name="T52" fmla="*/ 315 w 727"/>
                <a:gd name="T53" fmla="*/ 0 h 247"/>
                <a:gd name="T54" fmla="*/ 0 w 727"/>
                <a:gd name="T55" fmla="*/ 34 h 247"/>
                <a:gd name="T56" fmla="*/ 582 w 727"/>
                <a:gd name="T57" fmla="*/ 246 h 247"/>
                <a:gd name="T58" fmla="*/ 726 w 727"/>
                <a:gd name="T59" fmla="*/ 246 h 247"/>
                <a:gd name="T60" fmla="*/ 726 w 727"/>
                <a:gd name="T61" fmla="*/ 205 h 247"/>
                <a:gd name="T62" fmla="*/ 726 w 727"/>
                <a:gd name="T63" fmla="*/ 157 h 247"/>
                <a:gd name="T64" fmla="*/ 726 w 727"/>
                <a:gd name="T65" fmla="*/ 116 h 247"/>
                <a:gd name="T66" fmla="*/ 726 w 727"/>
                <a:gd name="T67" fmla="*/ 75 h 2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7"/>
                <a:gd name="T103" fmla="*/ 0 h 247"/>
                <a:gd name="T104" fmla="*/ 727 w 727"/>
                <a:gd name="T105" fmla="*/ 247 h 2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7" h="247">
                  <a:moveTo>
                    <a:pt x="726" y="75"/>
                  </a:moveTo>
                  <a:lnTo>
                    <a:pt x="719" y="75"/>
                  </a:lnTo>
                  <a:lnTo>
                    <a:pt x="712" y="75"/>
                  </a:lnTo>
                  <a:lnTo>
                    <a:pt x="712" y="68"/>
                  </a:lnTo>
                  <a:lnTo>
                    <a:pt x="705" y="68"/>
                  </a:lnTo>
                  <a:lnTo>
                    <a:pt x="698" y="68"/>
                  </a:lnTo>
                  <a:lnTo>
                    <a:pt x="691" y="68"/>
                  </a:lnTo>
                  <a:lnTo>
                    <a:pt x="684" y="68"/>
                  </a:lnTo>
                  <a:lnTo>
                    <a:pt x="678" y="68"/>
                  </a:lnTo>
                  <a:lnTo>
                    <a:pt x="671" y="68"/>
                  </a:lnTo>
                  <a:lnTo>
                    <a:pt x="671" y="75"/>
                  </a:lnTo>
                  <a:lnTo>
                    <a:pt x="664" y="75"/>
                  </a:lnTo>
                  <a:lnTo>
                    <a:pt x="657" y="68"/>
                  </a:lnTo>
                  <a:lnTo>
                    <a:pt x="650" y="68"/>
                  </a:lnTo>
                  <a:lnTo>
                    <a:pt x="643" y="68"/>
                  </a:lnTo>
                  <a:lnTo>
                    <a:pt x="637" y="68"/>
                  </a:lnTo>
                  <a:lnTo>
                    <a:pt x="630" y="68"/>
                  </a:lnTo>
                  <a:lnTo>
                    <a:pt x="623" y="68"/>
                  </a:lnTo>
                  <a:lnTo>
                    <a:pt x="623" y="61"/>
                  </a:lnTo>
                  <a:lnTo>
                    <a:pt x="616" y="61"/>
                  </a:lnTo>
                  <a:lnTo>
                    <a:pt x="609" y="61"/>
                  </a:lnTo>
                  <a:lnTo>
                    <a:pt x="602" y="61"/>
                  </a:lnTo>
                  <a:lnTo>
                    <a:pt x="595" y="54"/>
                  </a:lnTo>
                  <a:lnTo>
                    <a:pt x="589" y="54"/>
                  </a:lnTo>
                  <a:lnTo>
                    <a:pt x="589" y="47"/>
                  </a:lnTo>
                  <a:lnTo>
                    <a:pt x="520" y="34"/>
                  </a:lnTo>
                  <a:lnTo>
                    <a:pt x="315" y="0"/>
                  </a:lnTo>
                  <a:lnTo>
                    <a:pt x="0" y="34"/>
                  </a:lnTo>
                  <a:lnTo>
                    <a:pt x="582" y="246"/>
                  </a:lnTo>
                  <a:lnTo>
                    <a:pt x="726" y="246"/>
                  </a:lnTo>
                  <a:lnTo>
                    <a:pt x="726" y="205"/>
                  </a:lnTo>
                  <a:lnTo>
                    <a:pt x="726" y="157"/>
                  </a:lnTo>
                  <a:lnTo>
                    <a:pt x="726" y="116"/>
                  </a:lnTo>
                  <a:lnTo>
                    <a:pt x="726" y="75"/>
                  </a:lnTo>
                </a:path>
              </a:pathLst>
            </a:custGeom>
            <a:solidFill>
              <a:srgbClr val="CC99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5" name="Freeform 1098"/>
            <p:cNvSpPr>
              <a:spLocks/>
            </p:cNvSpPr>
            <p:nvPr/>
          </p:nvSpPr>
          <p:spPr bwMode="auto">
            <a:xfrm>
              <a:off x="2515" y="1804"/>
              <a:ext cx="49" cy="17"/>
            </a:xfrm>
            <a:custGeom>
              <a:avLst/>
              <a:gdLst>
                <a:gd name="T0" fmla="*/ 0 w 49"/>
                <a:gd name="T1" fmla="*/ 0 h 17"/>
                <a:gd name="T2" fmla="*/ 6 w 49"/>
                <a:gd name="T3" fmla="*/ 0 h 17"/>
                <a:gd name="T4" fmla="*/ 13 w 49"/>
                <a:gd name="T5" fmla="*/ 0 h 17"/>
                <a:gd name="T6" fmla="*/ 20 w 49"/>
                <a:gd name="T7" fmla="*/ 0 h 17"/>
                <a:gd name="T8" fmla="*/ 27 w 49"/>
                <a:gd name="T9" fmla="*/ 0 h 17"/>
                <a:gd name="T10" fmla="*/ 34 w 49"/>
                <a:gd name="T11" fmla="*/ 0 h 17"/>
                <a:gd name="T12" fmla="*/ 34 w 49"/>
                <a:gd name="T13" fmla="*/ 16 h 17"/>
                <a:gd name="T14" fmla="*/ 41 w 49"/>
                <a:gd name="T15" fmla="*/ 16 h 17"/>
                <a:gd name="T16" fmla="*/ 48 w 49"/>
                <a:gd name="T17" fmla="*/ 16 h 17"/>
                <a:gd name="T18" fmla="*/ 41 w 49"/>
                <a:gd name="T19" fmla="*/ 16 h 17"/>
                <a:gd name="T20" fmla="*/ 34 w 49"/>
                <a:gd name="T21" fmla="*/ 0 h 17"/>
                <a:gd name="T22" fmla="*/ 27 w 49"/>
                <a:gd name="T23" fmla="*/ 0 h 17"/>
                <a:gd name="T24" fmla="*/ 20 w 49"/>
                <a:gd name="T25" fmla="*/ 0 h 17"/>
                <a:gd name="T26" fmla="*/ 13 w 49"/>
                <a:gd name="T27" fmla="*/ 0 h 17"/>
                <a:gd name="T28" fmla="*/ 6 w 49"/>
                <a:gd name="T29" fmla="*/ 0 h 17"/>
                <a:gd name="T30" fmla="*/ 0 w 49"/>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7"/>
                <a:gd name="T50" fmla="*/ 49 w 4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7">
                  <a:moveTo>
                    <a:pt x="0" y="0"/>
                  </a:moveTo>
                  <a:lnTo>
                    <a:pt x="6" y="0"/>
                  </a:lnTo>
                  <a:lnTo>
                    <a:pt x="13" y="0"/>
                  </a:lnTo>
                  <a:lnTo>
                    <a:pt x="20" y="0"/>
                  </a:lnTo>
                  <a:lnTo>
                    <a:pt x="27" y="0"/>
                  </a:lnTo>
                  <a:lnTo>
                    <a:pt x="34" y="0"/>
                  </a:lnTo>
                  <a:lnTo>
                    <a:pt x="34" y="16"/>
                  </a:lnTo>
                  <a:lnTo>
                    <a:pt x="41" y="16"/>
                  </a:lnTo>
                  <a:lnTo>
                    <a:pt x="48" y="16"/>
                  </a:lnTo>
                  <a:lnTo>
                    <a:pt x="41" y="16"/>
                  </a:lnTo>
                  <a:lnTo>
                    <a:pt x="34" y="0"/>
                  </a:lnTo>
                  <a:lnTo>
                    <a:pt x="27" y="0"/>
                  </a:lnTo>
                  <a:lnTo>
                    <a:pt x="20" y="0"/>
                  </a:lnTo>
                  <a:lnTo>
                    <a:pt x="13" y="0"/>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6" name="Line 1099"/>
            <p:cNvSpPr>
              <a:spLocks noChangeShapeType="1"/>
            </p:cNvSpPr>
            <p:nvPr/>
          </p:nvSpPr>
          <p:spPr bwMode="auto">
            <a:xfrm>
              <a:off x="2508" y="180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77" name="Freeform 1100"/>
            <p:cNvSpPr>
              <a:spLocks/>
            </p:cNvSpPr>
            <p:nvPr/>
          </p:nvSpPr>
          <p:spPr bwMode="auto">
            <a:xfrm>
              <a:off x="2480" y="1804"/>
              <a:ext cx="29" cy="17"/>
            </a:xfrm>
            <a:custGeom>
              <a:avLst/>
              <a:gdLst>
                <a:gd name="T0" fmla="*/ 0 w 29"/>
                <a:gd name="T1" fmla="*/ 0 h 17"/>
                <a:gd name="T2" fmla="*/ 7 w 29"/>
                <a:gd name="T3" fmla="*/ 0 h 17"/>
                <a:gd name="T4" fmla="*/ 14 w 29"/>
                <a:gd name="T5" fmla="*/ 0 h 17"/>
                <a:gd name="T6" fmla="*/ 14 w 29"/>
                <a:gd name="T7" fmla="*/ 16 h 17"/>
                <a:gd name="T8" fmla="*/ 21 w 29"/>
                <a:gd name="T9" fmla="*/ 16 h 17"/>
                <a:gd name="T10" fmla="*/ 28 w 29"/>
                <a:gd name="T11" fmla="*/ 16 h 17"/>
                <a:gd name="T12" fmla="*/ 28 w 29"/>
                <a:gd name="T13" fmla="*/ 0 h 17"/>
                <a:gd name="T14" fmla="*/ 28 w 29"/>
                <a:gd name="T15" fmla="*/ 16 h 17"/>
                <a:gd name="T16" fmla="*/ 21 w 29"/>
                <a:gd name="T17" fmla="*/ 16 h 17"/>
                <a:gd name="T18" fmla="*/ 21 w 29"/>
                <a:gd name="T19" fmla="*/ 0 h 17"/>
                <a:gd name="T20" fmla="*/ 14 w 29"/>
                <a:gd name="T21" fmla="*/ 0 h 17"/>
                <a:gd name="T22" fmla="*/ 7 w 29"/>
                <a:gd name="T23" fmla="*/ 0 h 17"/>
                <a:gd name="T24" fmla="*/ 0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0"/>
                  </a:moveTo>
                  <a:lnTo>
                    <a:pt x="7" y="0"/>
                  </a:lnTo>
                  <a:lnTo>
                    <a:pt x="14" y="0"/>
                  </a:lnTo>
                  <a:lnTo>
                    <a:pt x="14" y="16"/>
                  </a:lnTo>
                  <a:lnTo>
                    <a:pt x="21" y="16"/>
                  </a:lnTo>
                  <a:lnTo>
                    <a:pt x="28" y="16"/>
                  </a:lnTo>
                  <a:lnTo>
                    <a:pt x="28" y="0"/>
                  </a:lnTo>
                  <a:lnTo>
                    <a:pt x="28" y="16"/>
                  </a:lnTo>
                  <a:lnTo>
                    <a:pt x="21" y="16"/>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8" name="Freeform 1101"/>
            <p:cNvSpPr>
              <a:spLocks/>
            </p:cNvSpPr>
            <p:nvPr/>
          </p:nvSpPr>
          <p:spPr bwMode="auto">
            <a:xfrm>
              <a:off x="2453" y="1797"/>
              <a:ext cx="28" cy="17"/>
            </a:xfrm>
            <a:custGeom>
              <a:avLst/>
              <a:gdLst>
                <a:gd name="T0" fmla="*/ 0 w 28"/>
                <a:gd name="T1" fmla="*/ 0 h 17"/>
                <a:gd name="T2" fmla="*/ 7 w 28"/>
                <a:gd name="T3" fmla="*/ 0 h 17"/>
                <a:gd name="T4" fmla="*/ 7 w 28"/>
                <a:gd name="T5" fmla="*/ 16 h 17"/>
                <a:gd name="T6" fmla="*/ 14 w 28"/>
                <a:gd name="T7" fmla="*/ 16 h 17"/>
                <a:gd name="T8" fmla="*/ 21 w 28"/>
                <a:gd name="T9" fmla="*/ 16 h 17"/>
                <a:gd name="T10" fmla="*/ 27 w 28"/>
                <a:gd name="T11" fmla="*/ 16 h 17"/>
                <a:gd name="T12" fmla="*/ 21 w 28"/>
                <a:gd name="T13" fmla="*/ 16 h 17"/>
                <a:gd name="T14" fmla="*/ 14 w 28"/>
                <a:gd name="T15" fmla="*/ 16 h 17"/>
                <a:gd name="T16" fmla="*/ 7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7" y="0"/>
                  </a:lnTo>
                  <a:lnTo>
                    <a:pt x="7" y="16"/>
                  </a:lnTo>
                  <a:lnTo>
                    <a:pt x="14" y="16"/>
                  </a:lnTo>
                  <a:lnTo>
                    <a:pt x="21" y="16"/>
                  </a:lnTo>
                  <a:lnTo>
                    <a:pt x="27" y="16"/>
                  </a:lnTo>
                  <a:lnTo>
                    <a:pt x="21" y="16"/>
                  </a:lnTo>
                  <a:lnTo>
                    <a:pt x="14"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79" name="Freeform 1102"/>
            <p:cNvSpPr>
              <a:spLocks/>
            </p:cNvSpPr>
            <p:nvPr/>
          </p:nvSpPr>
          <p:spPr bwMode="auto">
            <a:xfrm>
              <a:off x="2426" y="1790"/>
              <a:ext cx="28" cy="17"/>
            </a:xfrm>
            <a:custGeom>
              <a:avLst/>
              <a:gdLst>
                <a:gd name="T0" fmla="*/ 0 w 28"/>
                <a:gd name="T1" fmla="*/ 0 h 17"/>
                <a:gd name="T2" fmla="*/ 6 w 28"/>
                <a:gd name="T3" fmla="*/ 0 h 17"/>
                <a:gd name="T4" fmla="*/ 6 w 28"/>
                <a:gd name="T5" fmla="*/ 16 h 17"/>
                <a:gd name="T6" fmla="*/ 13 w 28"/>
                <a:gd name="T7" fmla="*/ 16 h 17"/>
                <a:gd name="T8" fmla="*/ 20 w 28"/>
                <a:gd name="T9" fmla="*/ 16 h 17"/>
                <a:gd name="T10" fmla="*/ 27 w 28"/>
                <a:gd name="T11" fmla="*/ 16 h 17"/>
                <a:gd name="T12" fmla="*/ 20 w 28"/>
                <a:gd name="T13" fmla="*/ 16 h 17"/>
                <a:gd name="T14" fmla="*/ 13 w 28"/>
                <a:gd name="T15" fmla="*/ 16 h 17"/>
                <a:gd name="T16" fmla="*/ 6 w 28"/>
                <a:gd name="T17" fmla="*/ 0 h 17"/>
                <a:gd name="T18" fmla="*/ 0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0"/>
                  </a:moveTo>
                  <a:lnTo>
                    <a:pt x="6" y="0"/>
                  </a:lnTo>
                  <a:lnTo>
                    <a:pt x="6" y="16"/>
                  </a:lnTo>
                  <a:lnTo>
                    <a:pt x="13" y="16"/>
                  </a:lnTo>
                  <a:lnTo>
                    <a:pt x="20" y="16"/>
                  </a:lnTo>
                  <a:lnTo>
                    <a:pt x="27" y="16"/>
                  </a:lnTo>
                  <a:lnTo>
                    <a:pt x="20" y="16"/>
                  </a:lnTo>
                  <a:lnTo>
                    <a:pt x="13" y="16"/>
                  </a:lnTo>
                  <a:lnTo>
                    <a:pt x="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0" name="Line 1103"/>
            <p:cNvSpPr>
              <a:spLocks noChangeShapeType="1"/>
            </p:cNvSpPr>
            <p:nvPr/>
          </p:nvSpPr>
          <p:spPr bwMode="auto">
            <a:xfrm>
              <a:off x="2426" y="178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1" name="Line 1104"/>
            <p:cNvSpPr>
              <a:spLocks noChangeShapeType="1"/>
            </p:cNvSpPr>
            <p:nvPr/>
          </p:nvSpPr>
          <p:spPr bwMode="auto">
            <a:xfrm>
              <a:off x="2357" y="1770"/>
              <a:ext cx="69"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2" name="Line 1105"/>
            <p:cNvSpPr>
              <a:spLocks noChangeShapeType="1"/>
            </p:cNvSpPr>
            <p:nvPr/>
          </p:nvSpPr>
          <p:spPr bwMode="auto">
            <a:xfrm>
              <a:off x="2152" y="1736"/>
              <a:ext cx="20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3" name="Line 1106"/>
            <p:cNvSpPr>
              <a:spLocks noChangeShapeType="1"/>
            </p:cNvSpPr>
            <p:nvPr/>
          </p:nvSpPr>
          <p:spPr bwMode="auto">
            <a:xfrm flipV="1">
              <a:off x="1836" y="1736"/>
              <a:ext cx="315"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4" name="Line 1107"/>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5" name="Line 1108"/>
            <p:cNvSpPr>
              <a:spLocks noChangeShapeType="1"/>
            </p:cNvSpPr>
            <p:nvPr/>
          </p:nvSpPr>
          <p:spPr bwMode="auto">
            <a:xfrm flipH="1">
              <a:off x="2419" y="1982"/>
              <a:ext cx="14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6" name="Freeform 1109"/>
            <p:cNvSpPr>
              <a:spLocks/>
            </p:cNvSpPr>
            <p:nvPr/>
          </p:nvSpPr>
          <p:spPr bwMode="auto">
            <a:xfrm>
              <a:off x="2563" y="1811"/>
              <a:ext cx="1" cy="172"/>
            </a:xfrm>
            <a:custGeom>
              <a:avLst/>
              <a:gdLst>
                <a:gd name="T0" fmla="*/ 0 w 1"/>
                <a:gd name="T1" fmla="*/ 0 h 172"/>
                <a:gd name="T2" fmla="*/ 0 w 1"/>
                <a:gd name="T3" fmla="*/ 7 h 172"/>
                <a:gd name="T4" fmla="*/ 0 w 1"/>
                <a:gd name="T5" fmla="*/ 13 h 172"/>
                <a:gd name="T6" fmla="*/ 0 w 1"/>
                <a:gd name="T7" fmla="*/ 20 h 172"/>
                <a:gd name="T8" fmla="*/ 0 w 1"/>
                <a:gd name="T9" fmla="*/ 27 h 172"/>
                <a:gd name="T10" fmla="*/ 0 w 1"/>
                <a:gd name="T11" fmla="*/ 34 h 172"/>
                <a:gd name="T12" fmla="*/ 0 w 1"/>
                <a:gd name="T13" fmla="*/ 41 h 172"/>
                <a:gd name="T14" fmla="*/ 0 w 1"/>
                <a:gd name="T15" fmla="*/ 48 h 172"/>
                <a:gd name="T16" fmla="*/ 0 w 1"/>
                <a:gd name="T17" fmla="*/ 55 h 172"/>
                <a:gd name="T18" fmla="*/ 0 w 1"/>
                <a:gd name="T19" fmla="*/ 61 h 172"/>
                <a:gd name="T20" fmla="*/ 0 w 1"/>
                <a:gd name="T21" fmla="*/ 68 h 172"/>
                <a:gd name="T22" fmla="*/ 0 w 1"/>
                <a:gd name="T23" fmla="*/ 75 h 172"/>
                <a:gd name="T24" fmla="*/ 0 w 1"/>
                <a:gd name="T25" fmla="*/ 82 h 172"/>
                <a:gd name="T26" fmla="*/ 0 w 1"/>
                <a:gd name="T27" fmla="*/ 89 h 172"/>
                <a:gd name="T28" fmla="*/ 0 w 1"/>
                <a:gd name="T29" fmla="*/ 96 h 172"/>
                <a:gd name="T30" fmla="*/ 0 w 1"/>
                <a:gd name="T31" fmla="*/ 102 h 172"/>
                <a:gd name="T32" fmla="*/ 0 w 1"/>
                <a:gd name="T33" fmla="*/ 109 h 172"/>
                <a:gd name="T34" fmla="*/ 0 w 1"/>
                <a:gd name="T35" fmla="*/ 116 h 172"/>
                <a:gd name="T36" fmla="*/ 0 w 1"/>
                <a:gd name="T37" fmla="*/ 123 h 172"/>
                <a:gd name="T38" fmla="*/ 0 w 1"/>
                <a:gd name="T39" fmla="*/ 130 h 172"/>
                <a:gd name="T40" fmla="*/ 0 w 1"/>
                <a:gd name="T41" fmla="*/ 137 h 172"/>
                <a:gd name="T42" fmla="*/ 0 w 1"/>
                <a:gd name="T43" fmla="*/ 143 h 172"/>
                <a:gd name="T44" fmla="*/ 0 w 1"/>
                <a:gd name="T45" fmla="*/ 150 h 172"/>
                <a:gd name="T46" fmla="*/ 0 w 1"/>
                <a:gd name="T47" fmla="*/ 157 h 172"/>
                <a:gd name="T48" fmla="*/ 0 w 1"/>
                <a:gd name="T49" fmla="*/ 164 h 172"/>
                <a:gd name="T50" fmla="*/ 0 w 1"/>
                <a:gd name="T51" fmla="*/ 171 h 172"/>
                <a:gd name="T52" fmla="*/ 0 w 1"/>
                <a:gd name="T53" fmla="*/ 164 h 172"/>
                <a:gd name="T54" fmla="*/ 0 w 1"/>
                <a:gd name="T55" fmla="*/ 157 h 172"/>
                <a:gd name="T56" fmla="*/ 0 w 1"/>
                <a:gd name="T57" fmla="*/ 150 h 172"/>
                <a:gd name="T58" fmla="*/ 0 w 1"/>
                <a:gd name="T59" fmla="*/ 143 h 172"/>
                <a:gd name="T60" fmla="*/ 0 w 1"/>
                <a:gd name="T61" fmla="*/ 137 h 172"/>
                <a:gd name="T62" fmla="*/ 0 w 1"/>
                <a:gd name="T63" fmla="*/ 130 h 172"/>
                <a:gd name="T64" fmla="*/ 0 w 1"/>
                <a:gd name="T65" fmla="*/ 123 h 172"/>
                <a:gd name="T66" fmla="*/ 0 w 1"/>
                <a:gd name="T67" fmla="*/ 116 h 172"/>
                <a:gd name="T68" fmla="*/ 0 w 1"/>
                <a:gd name="T69" fmla="*/ 109 h 172"/>
                <a:gd name="T70" fmla="*/ 0 w 1"/>
                <a:gd name="T71" fmla="*/ 102 h 172"/>
                <a:gd name="T72" fmla="*/ 0 w 1"/>
                <a:gd name="T73" fmla="*/ 96 h 172"/>
                <a:gd name="T74" fmla="*/ 0 w 1"/>
                <a:gd name="T75" fmla="*/ 89 h 172"/>
                <a:gd name="T76" fmla="*/ 0 w 1"/>
                <a:gd name="T77" fmla="*/ 82 h 172"/>
                <a:gd name="T78" fmla="*/ 0 w 1"/>
                <a:gd name="T79" fmla="*/ 75 h 172"/>
                <a:gd name="T80" fmla="*/ 0 w 1"/>
                <a:gd name="T81" fmla="*/ 68 h 172"/>
                <a:gd name="T82" fmla="*/ 0 w 1"/>
                <a:gd name="T83" fmla="*/ 61 h 172"/>
                <a:gd name="T84" fmla="*/ 0 w 1"/>
                <a:gd name="T85" fmla="*/ 55 h 172"/>
                <a:gd name="T86" fmla="*/ 0 w 1"/>
                <a:gd name="T87" fmla="*/ 48 h 172"/>
                <a:gd name="T88" fmla="*/ 0 w 1"/>
                <a:gd name="T89" fmla="*/ 41 h 172"/>
                <a:gd name="T90" fmla="*/ 0 w 1"/>
                <a:gd name="T91" fmla="*/ 34 h 172"/>
                <a:gd name="T92" fmla="*/ 0 w 1"/>
                <a:gd name="T93" fmla="*/ 27 h 172"/>
                <a:gd name="T94" fmla="*/ 0 w 1"/>
                <a:gd name="T95" fmla="*/ 20 h 172"/>
                <a:gd name="T96" fmla="*/ 0 w 1"/>
                <a:gd name="T97" fmla="*/ 13 h 172"/>
                <a:gd name="T98" fmla="*/ 0 w 1"/>
                <a:gd name="T99" fmla="*/ 7 h 172"/>
                <a:gd name="T100" fmla="*/ 0 w 1"/>
                <a:gd name="T101" fmla="*/ 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
                <a:gd name="T154" fmla="*/ 0 h 172"/>
                <a:gd name="T155" fmla="*/ 1 w 1"/>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 h="172">
                  <a:moveTo>
                    <a:pt x="0" y="0"/>
                  </a:moveTo>
                  <a:lnTo>
                    <a:pt x="0" y="7"/>
                  </a:lnTo>
                  <a:lnTo>
                    <a:pt x="0" y="13"/>
                  </a:lnTo>
                  <a:lnTo>
                    <a:pt x="0" y="20"/>
                  </a:lnTo>
                  <a:lnTo>
                    <a:pt x="0" y="27"/>
                  </a:lnTo>
                  <a:lnTo>
                    <a:pt x="0" y="34"/>
                  </a:lnTo>
                  <a:lnTo>
                    <a:pt x="0" y="41"/>
                  </a:lnTo>
                  <a:lnTo>
                    <a:pt x="0" y="48"/>
                  </a:lnTo>
                  <a:lnTo>
                    <a:pt x="0" y="55"/>
                  </a:lnTo>
                  <a:lnTo>
                    <a:pt x="0" y="61"/>
                  </a:lnTo>
                  <a:lnTo>
                    <a:pt x="0" y="68"/>
                  </a:lnTo>
                  <a:lnTo>
                    <a:pt x="0" y="75"/>
                  </a:lnTo>
                  <a:lnTo>
                    <a:pt x="0" y="82"/>
                  </a:lnTo>
                  <a:lnTo>
                    <a:pt x="0" y="89"/>
                  </a:lnTo>
                  <a:lnTo>
                    <a:pt x="0" y="96"/>
                  </a:lnTo>
                  <a:lnTo>
                    <a:pt x="0" y="102"/>
                  </a:lnTo>
                  <a:lnTo>
                    <a:pt x="0" y="109"/>
                  </a:lnTo>
                  <a:lnTo>
                    <a:pt x="0" y="116"/>
                  </a:lnTo>
                  <a:lnTo>
                    <a:pt x="0" y="123"/>
                  </a:lnTo>
                  <a:lnTo>
                    <a:pt x="0" y="130"/>
                  </a:lnTo>
                  <a:lnTo>
                    <a:pt x="0" y="137"/>
                  </a:lnTo>
                  <a:lnTo>
                    <a:pt x="0" y="143"/>
                  </a:lnTo>
                  <a:lnTo>
                    <a:pt x="0" y="150"/>
                  </a:lnTo>
                  <a:lnTo>
                    <a:pt x="0" y="157"/>
                  </a:lnTo>
                  <a:lnTo>
                    <a:pt x="0" y="164"/>
                  </a:lnTo>
                  <a:lnTo>
                    <a:pt x="0" y="171"/>
                  </a:lnTo>
                  <a:lnTo>
                    <a:pt x="0" y="164"/>
                  </a:lnTo>
                  <a:lnTo>
                    <a:pt x="0" y="157"/>
                  </a:lnTo>
                  <a:lnTo>
                    <a:pt x="0" y="150"/>
                  </a:lnTo>
                  <a:lnTo>
                    <a:pt x="0" y="143"/>
                  </a:lnTo>
                  <a:lnTo>
                    <a:pt x="0" y="137"/>
                  </a:lnTo>
                  <a:lnTo>
                    <a:pt x="0" y="130"/>
                  </a:lnTo>
                  <a:lnTo>
                    <a:pt x="0" y="123"/>
                  </a:lnTo>
                  <a:lnTo>
                    <a:pt x="0" y="116"/>
                  </a:lnTo>
                  <a:lnTo>
                    <a:pt x="0" y="109"/>
                  </a:lnTo>
                  <a:lnTo>
                    <a:pt x="0" y="102"/>
                  </a:lnTo>
                  <a:lnTo>
                    <a:pt x="0" y="96"/>
                  </a:lnTo>
                  <a:lnTo>
                    <a:pt x="0" y="89"/>
                  </a:lnTo>
                  <a:lnTo>
                    <a:pt x="0" y="82"/>
                  </a:lnTo>
                  <a:lnTo>
                    <a:pt x="0" y="75"/>
                  </a:lnTo>
                  <a:lnTo>
                    <a:pt x="0" y="68"/>
                  </a:lnTo>
                  <a:lnTo>
                    <a:pt x="0" y="61"/>
                  </a:lnTo>
                  <a:lnTo>
                    <a:pt x="0" y="55"/>
                  </a:lnTo>
                  <a:lnTo>
                    <a:pt x="0" y="48"/>
                  </a:lnTo>
                  <a:lnTo>
                    <a:pt x="0" y="41"/>
                  </a:lnTo>
                  <a:lnTo>
                    <a:pt x="0" y="34"/>
                  </a:lnTo>
                  <a:lnTo>
                    <a:pt x="0" y="27"/>
                  </a:lnTo>
                  <a:lnTo>
                    <a:pt x="0" y="20"/>
                  </a:lnTo>
                  <a:lnTo>
                    <a:pt x="0" y="13"/>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7" name="Freeform 1110"/>
            <p:cNvSpPr>
              <a:spLocks/>
            </p:cNvSpPr>
            <p:nvPr/>
          </p:nvSpPr>
          <p:spPr bwMode="auto">
            <a:xfrm>
              <a:off x="1837" y="1770"/>
              <a:ext cx="583" cy="213"/>
            </a:xfrm>
            <a:custGeom>
              <a:avLst/>
              <a:gdLst>
                <a:gd name="T0" fmla="*/ 541 w 583"/>
                <a:gd name="T1" fmla="*/ 212 h 213"/>
                <a:gd name="T2" fmla="*/ 0 w 583"/>
                <a:gd name="T3" fmla="*/ 7 h 213"/>
                <a:gd name="T4" fmla="*/ 0 w 583"/>
                <a:gd name="T5" fmla="*/ 0 h 213"/>
                <a:gd name="T6" fmla="*/ 582 w 583"/>
                <a:gd name="T7" fmla="*/ 212 h 213"/>
                <a:gd name="T8" fmla="*/ 541 w 583"/>
                <a:gd name="T9" fmla="*/ 212 h 213"/>
                <a:gd name="T10" fmla="*/ 0 60000 65536"/>
                <a:gd name="T11" fmla="*/ 0 60000 65536"/>
                <a:gd name="T12" fmla="*/ 0 60000 65536"/>
                <a:gd name="T13" fmla="*/ 0 60000 65536"/>
                <a:gd name="T14" fmla="*/ 0 60000 65536"/>
                <a:gd name="T15" fmla="*/ 0 w 583"/>
                <a:gd name="T16" fmla="*/ 0 h 213"/>
                <a:gd name="T17" fmla="*/ 583 w 583"/>
                <a:gd name="T18" fmla="*/ 213 h 213"/>
              </a:gdLst>
              <a:ahLst/>
              <a:cxnLst>
                <a:cxn ang="T10">
                  <a:pos x="T0" y="T1"/>
                </a:cxn>
                <a:cxn ang="T11">
                  <a:pos x="T2" y="T3"/>
                </a:cxn>
                <a:cxn ang="T12">
                  <a:pos x="T4" y="T5"/>
                </a:cxn>
                <a:cxn ang="T13">
                  <a:pos x="T6" y="T7"/>
                </a:cxn>
                <a:cxn ang="T14">
                  <a:pos x="T8" y="T9"/>
                </a:cxn>
              </a:cxnLst>
              <a:rect l="T15" t="T16" r="T17" b="T18"/>
              <a:pathLst>
                <a:path w="583" h="213">
                  <a:moveTo>
                    <a:pt x="541" y="212"/>
                  </a:moveTo>
                  <a:lnTo>
                    <a:pt x="0" y="7"/>
                  </a:lnTo>
                  <a:lnTo>
                    <a:pt x="0" y="0"/>
                  </a:lnTo>
                  <a:lnTo>
                    <a:pt x="582" y="212"/>
                  </a:lnTo>
                  <a:lnTo>
                    <a:pt x="541" y="212"/>
                  </a:lnTo>
                </a:path>
              </a:pathLst>
            </a:custGeom>
            <a:solidFill>
              <a:srgbClr val="804D1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88" name="Line 1111"/>
            <p:cNvSpPr>
              <a:spLocks noChangeShapeType="1"/>
            </p:cNvSpPr>
            <p:nvPr/>
          </p:nvSpPr>
          <p:spPr bwMode="auto">
            <a:xfrm>
              <a:off x="1837" y="1777"/>
              <a:ext cx="541" cy="20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89" name="Line 1112"/>
            <p:cNvSpPr>
              <a:spLocks noChangeShapeType="1"/>
            </p:cNvSpPr>
            <p:nvPr/>
          </p:nvSpPr>
          <p:spPr bwMode="auto">
            <a:xfrm>
              <a:off x="1837" y="177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0" name="Line 1113"/>
            <p:cNvSpPr>
              <a:spLocks noChangeShapeType="1"/>
            </p:cNvSpPr>
            <p:nvPr/>
          </p:nvSpPr>
          <p:spPr bwMode="auto">
            <a:xfrm flipH="1" flipV="1">
              <a:off x="1837" y="1770"/>
              <a:ext cx="582" cy="2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1" name="Line 1114"/>
            <p:cNvSpPr>
              <a:spLocks noChangeShapeType="1"/>
            </p:cNvSpPr>
            <p:nvPr/>
          </p:nvSpPr>
          <p:spPr bwMode="auto">
            <a:xfrm>
              <a:off x="2378" y="1982"/>
              <a:ext cx="4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2" name="Freeform 1115"/>
            <p:cNvSpPr>
              <a:spLocks/>
            </p:cNvSpPr>
            <p:nvPr/>
          </p:nvSpPr>
          <p:spPr bwMode="auto">
            <a:xfrm>
              <a:off x="1981" y="1736"/>
              <a:ext cx="165" cy="35"/>
            </a:xfrm>
            <a:custGeom>
              <a:avLst/>
              <a:gdLst>
                <a:gd name="T0" fmla="*/ 0 w 165"/>
                <a:gd name="T1" fmla="*/ 20 h 35"/>
                <a:gd name="T2" fmla="*/ 82 w 165"/>
                <a:gd name="T3" fmla="*/ 34 h 35"/>
                <a:gd name="T4" fmla="*/ 164 w 165"/>
                <a:gd name="T5" fmla="*/ 13 h 35"/>
                <a:gd name="T6" fmla="*/ 96 w 165"/>
                <a:gd name="T7" fmla="*/ 0 h 35"/>
                <a:gd name="T8" fmla="*/ 0 w 165"/>
                <a:gd name="T9" fmla="*/ 20 h 35"/>
                <a:gd name="T10" fmla="*/ 0 60000 65536"/>
                <a:gd name="T11" fmla="*/ 0 60000 65536"/>
                <a:gd name="T12" fmla="*/ 0 60000 65536"/>
                <a:gd name="T13" fmla="*/ 0 60000 65536"/>
                <a:gd name="T14" fmla="*/ 0 60000 65536"/>
                <a:gd name="T15" fmla="*/ 0 w 165"/>
                <a:gd name="T16" fmla="*/ 0 h 35"/>
                <a:gd name="T17" fmla="*/ 165 w 165"/>
                <a:gd name="T18" fmla="*/ 35 h 35"/>
              </a:gdLst>
              <a:ahLst/>
              <a:cxnLst>
                <a:cxn ang="T10">
                  <a:pos x="T0" y="T1"/>
                </a:cxn>
                <a:cxn ang="T11">
                  <a:pos x="T2" y="T3"/>
                </a:cxn>
                <a:cxn ang="T12">
                  <a:pos x="T4" y="T5"/>
                </a:cxn>
                <a:cxn ang="T13">
                  <a:pos x="T6" y="T7"/>
                </a:cxn>
                <a:cxn ang="T14">
                  <a:pos x="T8" y="T9"/>
                </a:cxn>
              </a:cxnLst>
              <a:rect l="T15" t="T16" r="T17" b="T18"/>
              <a:pathLst>
                <a:path w="165" h="35">
                  <a:moveTo>
                    <a:pt x="0" y="20"/>
                  </a:moveTo>
                  <a:lnTo>
                    <a:pt x="82" y="34"/>
                  </a:lnTo>
                  <a:lnTo>
                    <a:pt x="164" y="13"/>
                  </a:lnTo>
                  <a:lnTo>
                    <a:pt x="96" y="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3" name="Line 1116"/>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4" name="Line 1117"/>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5" name="Line 1118"/>
            <p:cNvSpPr>
              <a:spLocks noChangeShapeType="1"/>
            </p:cNvSpPr>
            <p:nvPr/>
          </p:nvSpPr>
          <p:spPr bwMode="auto">
            <a:xfrm>
              <a:off x="2077" y="1736"/>
              <a:ext cx="68"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6" name="Line 1119"/>
            <p:cNvSpPr>
              <a:spLocks noChangeShapeType="1"/>
            </p:cNvSpPr>
            <p:nvPr/>
          </p:nvSpPr>
          <p:spPr bwMode="auto">
            <a:xfrm flipV="1">
              <a:off x="1981" y="1736"/>
              <a:ext cx="96" cy="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7" name="Freeform 1120"/>
            <p:cNvSpPr>
              <a:spLocks/>
            </p:cNvSpPr>
            <p:nvPr/>
          </p:nvSpPr>
          <p:spPr bwMode="auto">
            <a:xfrm>
              <a:off x="1981" y="1749"/>
              <a:ext cx="165" cy="22"/>
            </a:xfrm>
            <a:custGeom>
              <a:avLst/>
              <a:gdLst>
                <a:gd name="T0" fmla="*/ 0 w 165"/>
                <a:gd name="T1" fmla="*/ 7 h 22"/>
                <a:gd name="T2" fmla="*/ 82 w 165"/>
                <a:gd name="T3" fmla="*/ 21 h 22"/>
                <a:gd name="T4" fmla="*/ 164 w 165"/>
                <a:gd name="T5" fmla="*/ 0 h 22"/>
                <a:gd name="T6" fmla="*/ 82 w 165"/>
                <a:gd name="T7" fmla="*/ 21 h 22"/>
                <a:gd name="T8" fmla="*/ 0 w 165"/>
                <a:gd name="T9" fmla="*/ 7 h 22"/>
                <a:gd name="T10" fmla="*/ 0 60000 65536"/>
                <a:gd name="T11" fmla="*/ 0 60000 65536"/>
                <a:gd name="T12" fmla="*/ 0 60000 65536"/>
                <a:gd name="T13" fmla="*/ 0 60000 65536"/>
                <a:gd name="T14" fmla="*/ 0 60000 65536"/>
                <a:gd name="T15" fmla="*/ 0 w 165"/>
                <a:gd name="T16" fmla="*/ 0 h 22"/>
                <a:gd name="T17" fmla="*/ 165 w 165"/>
                <a:gd name="T18" fmla="*/ 22 h 22"/>
              </a:gdLst>
              <a:ahLst/>
              <a:cxnLst>
                <a:cxn ang="T10">
                  <a:pos x="T0" y="T1"/>
                </a:cxn>
                <a:cxn ang="T11">
                  <a:pos x="T2" y="T3"/>
                </a:cxn>
                <a:cxn ang="T12">
                  <a:pos x="T4" y="T5"/>
                </a:cxn>
                <a:cxn ang="T13">
                  <a:pos x="T6" y="T7"/>
                </a:cxn>
                <a:cxn ang="T14">
                  <a:pos x="T8" y="T9"/>
                </a:cxn>
              </a:cxnLst>
              <a:rect l="T15" t="T16" r="T17" b="T18"/>
              <a:pathLst>
                <a:path w="165" h="22">
                  <a:moveTo>
                    <a:pt x="0" y="7"/>
                  </a:moveTo>
                  <a:lnTo>
                    <a:pt x="82" y="21"/>
                  </a:lnTo>
                  <a:lnTo>
                    <a:pt x="164" y="0"/>
                  </a:lnTo>
                  <a:lnTo>
                    <a:pt x="82" y="21"/>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98" name="Line 1121"/>
            <p:cNvSpPr>
              <a:spLocks noChangeShapeType="1"/>
            </p:cNvSpPr>
            <p:nvPr/>
          </p:nvSpPr>
          <p:spPr bwMode="auto">
            <a:xfrm flipH="1" flipV="1">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99" name="Line 1122"/>
            <p:cNvSpPr>
              <a:spLocks noChangeShapeType="1"/>
            </p:cNvSpPr>
            <p:nvPr/>
          </p:nvSpPr>
          <p:spPr bwMode="auto">
            <a:xfrm flipH="1">
              <a:off x="2063" y="1749"/>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0" name="Line 1123"/>
            <p:cNvSpPr>
              <a:spLocks noChangeShapeType="1"/>
            </p:cNvSpPr>
            <p:nvPr/>
          </p:nvSpPr>
          <p:spPr bwMode="auto">
            <a:xfrm flipV="1">
              <a:off x="2063" y="1748"/>
              <a:ext cx="82"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1" name="Line 1124"/>
            <p:cNvSpPr>
              <a:spLocks noChangeShapeType="1"/>
            </p:cNvSpPr>
            <p:nvPr/>
          </p:nvSpPr>
          <p:spPr bwMode="auto">
            <a:xfrm>
              <a:off x="1981" y="1756"/>
              <a:ext cx="82"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2" name="Freeform 1125"/>
            <p:cNvSpPr>
              <a:spLocks/>
            </p:cNvSpPr>
            <p:nvPr/>
          </p:nvSpPr>
          <p:spPr bwMode="auto">
            <a:xfrm>
              <a:off x="2077" y="1503"/>
              <a:ext cx="144" cy="158"/>
            </a:xfrm>
            <a:custGeom>
              <a:avLst/>
              <a:gdLst>
                <a:gd name="T0" fmla="*/ 136 w 144"/>
                <a:gd name="T1" fmla="*/ 75 h 158"/>
                <a:gd name="T2" fmla="*/ 130 w 144"/>
                <a:gd name="T3" fmla="*/ 75 h 158"/>
                <a:gd name="T4" fmla="*/ 123 w 144"/>
                <a:gd name="T5" fmla="*/ 75 h 158"/>
                <a:gd name="T6" fmla="*/ 116 w 144"/>
                <a:gd name="T7" fmla="*/ 69 h 158"/>
                <a:gd name="T8" fmla="*/ 109 w 144"/>
                <a:gd name="T9" fmla="*/ 62 h 158"/>
                <a:gd name="T10" fmla="*/ 102 w 144"/>
                <a:gd name="T11" fmla="*/ 62 h 158"/>
                <a:gd name="T12" fmla="*/ 95 w 144"/>
                <a:gd name="T13" fmla="*/ 62 h 158"/>
                <a:gd name="T14" fmla="*/ 95 w 144"/>
                <a:gd name="T15" fmla="*/ 69 h 158"/>
                <a:gd name="T16" fmla="*/ 95 w 144"/>
                <a:gd name="T17" fmla="*/ 75 h 158"/>
                <a:gd name="T18" fmla="*/ 95 w 144"/>
                <a:gd name="T19" fmla="*/ 82 h 158"/>
                <a:gd name="T20" fmla="*/ 102 w 144"/>
                <a:gd name="T21" fmla="*/ 82 h 158"/>
                <a:gd name="T22" fmla="*/ 109 w 144"/>
                <a:gd name="T23" fmla="*/ 82 h 158"/>
                <a:gd name="T24" fmla="*/ 109 w 144"/>
                <a:gd name="T25" fmla="*/ 89 h 158"/>
                <a:gd name="T26" fmla="*/ 116 w 144"/>
                <a:gd name="T27" fmla="*/ 96 h 158"/>
                <a:gd name="T28" fmla="*/ 123 w 144"/>
                <a:gd name="T29" fmla="*/ 96 h 158"/>
                <a:gd name="T30" fmla="*/ 130 w 144"/>
                <a:gd name="T31" fmla="*/ 96 h 158"/>
                <a:gd name="T32" fmla="*/ 136 w 144"/>
                <a:gd name="T33" fmla="*/ 96 h 158"/>
                <a:gd name="T34" fmla="*/ 143 w 144"/>
                <a:gd name="T35" fmla="*/ 96 h 158"/>
                <a:gd name="T36" fmla="*/ 143 w 144"/>
                <a:gd name="T37" fmla="*/ 110 h 158"/>
                <a:gd name="T38" fmla="*/ 143 w 144"/>
                <a:gd name="T39" fmla="*/ 116 h 158"/>
                <a:gd name="T40" fmla="*/ 143 w 144"/>
                <a:gd name="T41" fmla="*/ 123 h 158"/>
                <a:gd name="T42" fmla="*/ 143 w 144"/>
                <a:gd name="T43" fmla="*/ 130 h 158"/>
                <a:gd name="T44" fmla="*/ 136 w 144"/>
                <a:gd name="T45" fmla="*/ 137 h 158"/>
                <a:gd name="T46" fmla="*/ 136 w 144"/>
                <a:gd name="T47" fmla="*/ 144 h 158"/>
                <a:gd name="T48" fmla="*/ 136 w 144"/>
                <a:gd name="T49" fmla="*/ 151 h 158"/>
                <a:gd name="T50" fmla="*/ 136 w 144"/>
                <a:gd name="T51" fmla="*/ 157 h 158"/>
                <a:gd name="T52" fmla="*/ 6 w 144"/>
                <a:gd name="T53" fmla="*/ 157 h 158"/>
                <a:gd name="T54" fmla="*/ 6 w 144"/>
                <a:gd name="T55" fmla="*/ 130 h 158"/>
                <a:gd name="T56" fmla="*/ 6 w 144"/>
                <a:gd name="T57" fmla="*/ 7 h 158"/>
                <a:gd name="T58" fmla="*/ 0 w 144"/>
                <a:gd name="T59" fmla="*/ 7 h 158"/>
                <a:gd name="T60" fmla="*/ 0 w 144"/>
                <a:gd name="T61" fmla="*/ 0 h 158"/>
                <a:gd name="T62" fmla="*/ 6 w 144"/>
                <a:gd name="T63" fmla="*/ 0 h 158"/>
                <a:gd name="T64" fmla="*/ 136 w 144"/>
                <a:gd name="T65" fmla="*/ 7 h 158"/>
                <a:gd name="T66" fmla="*/ 143 w 144"/>
                <a:gd name="T67" fmla="*/ 7 h 158"/>
                <a:gd name="T68" fmla="*/ 143 w 144"/>
                <a:gd name="T69" fmla="*/ 14 h 158"/>
                <a:gd name="T70" fmla="*/ 136 w 144"/>
                <a:gd name="T71" fmla="*/ 21 h 158"/>
                <a:gd name="T72" fmla="*/ 136 w 144"/>
                <a:gd name="T73" fmla="*/ 41 h 158"/>
                <a:gd name="T74" fmla="*/ 136 w 144"/>
                <a:gd name="T75" fmla="*/ 75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58"/>
                <a:gd name="T116" fmla="*/ 144 w 144"/>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58">
                  <a:moveTo>
                    <a:pt x="136" y="75"/>
                  </a:moveTo>
                  <a:lnTo>
                    <a:pt x="130" y="75"/>
                  </a:lnTo>
                  <a:lnTo>
                    <a:pt x="123" y="75"/>
                  </a:lnTo>
                  <a:lnTo>
                    <a:pt x="116" y="69"/>
                  </a:lnTo>
                  <a:lnTo>
                    <a:pt x="109" y="62"/>
                  </a:lnTo>
                  <a:lnTo>
                    <a:pt x="102" y="62"/>
                  </a:lnTo>
                  <a:lnTo>
                    <a:pt x="95" y="62"/>
                  </a:lnTo>
                  <a:lnTo>
                    <a:pt x="95" y="69"/>
                  </a:lnTo>
                  <a:lnTo>
                    <a:pt x="95" y="75"/>
                  </a:lnTo>
                  <a:lnTo>
                    <a:pt x="95" y="82"/>
                  </a:lnTo>
                  <a:lnTo>
                    <a:pt x="102" y="82"/>
                  </a:lnTo>
                  <a:lnTo>
                    <a:pt x="109" y="82"/>
                  </a:lnTo>
                  <a:lnTo>
                    <a:pt x="109" y="89"/>
                  </a:lnTo>
                  <a:lnTo>
                    <a:pt x="116" y="96"/>
                  </a:lnTo>
                  <a:lnTo>
                    <a:pt x="123" y="96"/>
                  </a:lnTo>
                  <a:lnTo>
                    <a:pt x="130" y="96"/>
                  </a:lnTo>
                  <a:lnTo>
                    <a:pt x="136" y="96"/>
                  </a:lnTo>
                  <a:lnTo>
                    <a:pt x="143" y="96"/>
                  </a:lnTo>
                  <a:lnTo>
                    <a:pt x="143" y="110"/>
                  </a:lnTo>
                  <a:lnTo>
                    <a:pt x="143" y="116"/>
                  </a:lnTo>
                  <a:lnTo>
                    <a:pt x="143" y="123"/>
                  </a:lnTo>
                  <a:lnTo>
                    <a:pt x="143" y="130"/>
                  </a:lnTo>
                  <a:lnTo>
                    <a:pt x="136" y="137"/>
                  </a:lnTo>
                  <a:lnTo>
                    <a:pt x="136" y="144"/>
                  </a:lnTo>
                  <a:lnTo>
                    <a:pt x="136" y="151"/>
                  </a:lnTo>
                  <a:lnTo>
                    <a:pt x="136" y="157"/>
                  </a:lnTo>
                  <a:lnTo>
                    <a:pt x="6" y="157"/>
                  </a:lnTo>
                  <a:lnTo>
                    <a:pt x="6" y="130"/>
                  </a:lnTo>
                  <a:lnTo>
                    <a:pt x="6" y="7"/>
                  </a:lnTo>
                  <a:lnTo>
                    <a:pt x="0" y="7"/>
                  </a:lnTo>
                  <a:lnTo>
                    <a:pt x="0" y="0"/>
                  </a:lnTo>
                  <a:lnTo>
                    <a:pt x="6" y="0"/>
                  </a:lnTo>
                  <a:lnTo>
                    <a:pt x="136" y="7"/>
                  </a:lnTo>
                  <a:lnTo>
                    <a:pt x="143" y="7"/>
                  </a:lnTo>
                  <a:lnTo>
                    <a:pt x="143" y="14"/>
                  </a:lnTo>
                  <a:lnTo>
                    <a:pt x="136" y="21"/>
                  </a:lnTo>
                  <a:lnTo>
                    <a:pt x="136" y="41"/>
                  </a:lnTo>
                  <a:lnTo>
                    <a:pt x="136" y="75"/>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3" name="Freeform 1126"/>
            <p:cNvSpPr>
              <a:spLocks/>
            </p:cNvSpPr>
            <p:nvPr/>
          </p:nvSpPr>
          <p:spPr bwMode="auto">
            <a:xfrm>
              <a:off x="2207" y="157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4" name="Freeform 1127"/>
            <p:cNvSpPr>
              <a:spLocks/>
            </p:cNvSpPr>
            <p:nvPr/>
          </p:nvSpPr>
          <p:spPr bwMode="auto">
            <a:xfrm>
              <a:off x="2200" y="1578"/>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5" name="Line 1128"/>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6" name="Freeform 1129"/>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7" name="Line 1130"/>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08" name="Freeform 1131"/>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09" name="Freeform 1132"/>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0" name="Freeform 1133"/>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1" name="Freeform 1134"/>
            <p:cNvSpPr>
              <a:spLocks/>
            </p:cNvSpPr>
            <p:nvPr/>
          </p:nvSpPr>
          <p:spPr bwMode="auto">
            <a:xfrm>
              <a:off x="2193"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2" name="Line 1135"/>
            <p:cNvSpPr>
              <a:spLocks noChangeShapeType="1"/>
            </p:cNvSpPr>
            <p:nvPr/>
          </p:nvSpPr>
          <p:spPr bwMode="auto">
            <a:xfrm>
              <a:off x="2207" y="159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3" name="Freeform 1136"/>
            <p:cNvSpPr>
              <a:spLocks/>
            </p:cNvSpPr>
            <p:nvPr/>
          </p:nvSpPr>
          <p:spPr bwMode="auto">
            <a:xfrm>
              <a:off x="2207" y="1599"/>
              <a:ext cx="17" cy="17"/>
            </a:xfrm>
            <a:custGeom>
              <a:avLst/>
              <a:gdLst>
                <a:gd name="T0" fmla="*/ 16 w 17"/>
                <a:gd name="T1" fmla="*/ 0 h 17"/>
                <a:gd name="T2" fmla="*/ 7 w 17"/>
                <a:gd name="T3" fmla="*/ 0 h 17"/>
                <a:gd name="T4" fmla="*/ 0 w 17"/>
                <a:gd name="T5" fmla="*/ 0 h 17"/>
                <a:gd name="T6" fmla="*/ 0 w 17"/>
                <a:gd name="T7" fmla="*/ 16 h 17"/>
                <a:gd name="T8" fmla="*/ 7 w 17"/>
                <a:gd name="T9" fmla="*/ 16 h 17"/>
                <a:gd name="T10" fmla="*/ 7 w 17"/>
                <a:gd name="T11" fmla="*/ 0 h 17"/>
                <a:gd name="T12" fmla="*/ 16 w 17"/>
                <a:gd name="T13" fmla="*/ 0 h 17"/>
                <a:gd name="T14" fmla="*/ 7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0" y="0"/>
                  </a:lnTo>
                  <a:lnTo>
                    <a:pt x="0" y="16"/>
                  </a:lnTo>
                  <a:lnTo>
                    <a:pt x="7" y="16"/>
                  </a:lnTo>
                  <a:lnTo>
                    <a:pt x="7" y="0"/>
                  </a:lnTo>
                  <a:lnTo>
                    <a:pt x="16" y="0"/>
                  </a:lnTo>
                  <a:lnTo>
                    <a:pt x="7"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4" name="Freeform 1137"/>
            <p:cNvSpPr>
              <a:spLocks/>
            </p:cNvSpPr>
            <p:nvPr/>
          </p:nvSpPr>
          <p:spPr bwMode="auto">
            <a:xfrm>
              <a:off x="2213" y="1599"/>
              <a:ext cx="17" cy="35"/>
            </a:xfrm>
            <a:custGeom>
              <a:avLst/>
              <a:gdLst>
                <a:gd name="T0" fmla="*/ 16 w 17"/>
                <a:gd name="T1" fmla="*/ 34 h 35"/>
                <a:gd name="T2" fmla="*/ 16 w 17"/>
                <a:gd name="T3" fmla="*/ 27 h 35"/>
                <a:gd name="T4" fmla="*/ 16 w 17"/>
                <a:gd name="T5" fmla="*/ 20 h 35"/>
                <a:gd name="T6" fmla="*/ 16 w 17"/>
                <a:gd name="T7" fmla="*/ 14 h 35"/>
                <a:gd name="T8" fmla="*/ 16 w 17"/>
                <a:gd name="T9" fmla="*/ 7 h 35"/>
                <a:gd name="T10" fmla="*/ 16 w 17"/>
                <a:gd name="T11" fmla="*/ 0 h 35"/>
                <a:gd name="T12" fmla="*/ 0 w 17"/>
                <a:gd name="T13" fmla="*/ 0 h 35"/>
                <a:gd name="T14" fmla="*/ 0 w 17"/>
                <a:gd name="T15" fmla="*/ 7 h 35"/>
                <a:gd name="T16" fmla="*/ 0 w 17"/>
                <a:gd name="T17" fmla="*/ 14 h 35"/>
                <a:gd name="T18" fmla="*/ 0 w 17"/>
                <a:gd name="T19" fmla="*/ 20 h 35"/>
                <a:gd name="T20" fmla="*/ 0 w 17"/>
                <a:gd name="T21" fmla="*/ 27 h 35"/>
                <a:gd name="T22" fmla="*/ 16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16" y="34"/>
                  </a:moveTo>
                  <a:lnTo>
                    <a:pt x="16" y="27"/>
                  </a:lnTo>
                  <a:lnTo>
                    <a:pt x="16" y="20"/>
                  </a:lnTo>
                  <a:lnTo>
                    <a:pt x="16" y="14"/>
                  </a:lnTo>
                  <a:lnTo>
                    <a:pt x="16" y="7"/>
                  </a:lnTo>
                  <a:lnTo>
                    <a:pt x="16" y="0"/>
                  </a:lnTo>
                  <a:lnTo>
                    <a:pt x="0" y="0"/>
                  </a:lnTo>
                  <a:lnTo>
                    <a:pt x="0" y="7"/>
                  </a:lnTo>
                  <a:lnTo>
                    <a:pt x="0" y="14"/>
                  </a:lnTo>
                  <a:lnTo>
                    <a:pt x="0" y="20"/>
                  </a:lnTo>
                  <a:lnTo>
                    <a:pt x="0" y="27"/>
                  </a:lnTo>
                  <a:lnTo>
                    <a:pt x="16"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5" name="Freeform 1138"/>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16" name="Line 1139"/>
            <p:cNvSpPr>
              <a:spLocks noChangeShapeType="1"/>
            </p:cNvSpPr>
            <p:nvPr/>
          </p:nvSpPr>
          <p:spPr bwMode="auto">
            <a:xfrm>
              <a:off x="2083" y="1660"/>
              <a:ext cx="13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7" name="Line 1140"/>
            <p:cNvSpPr>
              <a:spLocks noChangeShapeType="1"/>
            </p:cNvSpPr>
            <p:nvPr/>
          </p:nvSpPr>
          <p:spPr bwMode="auto">
            <a:xfrm>
              <a:off x="2083" y="1633"/>
              <a:ext cx="0" cy="2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8" name="Line 1141"/>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19" name="Freeform 1142"/>
            <p:cNvSpPr>
              <a:spLocks/>
            </p:cNvSpPr>
            <p:nvPr/>
          </p:nvSpPr>
          <p:spPr bwMode="auto">
            <a:xfrm>
              <a:off x="2077" y="151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0" name="Freeform 1143"/>
            <p:cNvSpPr>
              <a:spLocks/>
            </p:cNvSpPr>
            <p:nvPr/>
          </p:nvSpPr>
          <p:spPr bwMode="auto">
            <a:xfrm>
              <a:off x="2077" y="150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1" name="Line 1144"/>
            <p:cNvSpPr>
              <a:spLocks noChangeShapeType="1"/>
            </p:cNvSpPr>
            <p:nvPr/>
          </p:nvSpPr>
          <p:spPr bwMode="auto">
            <a:xfrm flipH="1">
              <a:off x="2077" y="150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2" name="Line 1145"/>
            <p:cNvSpPr>
              <a:spLocks noChangeShapeType="1"/>
            </p:cNvSpPr>
            <p:nvPr/>
          </p:nvSpPr>
          <p:spPr bwMode="auto">
            <a:xfrm flipH="1" flipV="1">
              <a:off x="2083" y="1502"/>
              <a:ext cx="13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23" name="Freeform 1146"/>
            <p:cNvSpPr>
              <a:spLocks/>
            </p:cNvSpPr>
            <p:nvPr/>
          </p:nvSpPr>
          <p:spPr bwMode="auto">
            <a:xfrm>
              <a:off x="2213" y="1510"/>
              <a:ext cx="17" cy="17"/>
            </a:xfrm>
            <a:custGeom>
              <a:avLst/>
              <a:gdLst>
                <a:gd name="T0" fmla="*/ 0 w 17"/>
                <a:gd name="T1" fmla="*/ 16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16" y="8"/>
                  </a:lnTo>
                  <a:lnTo>
                    <a:pt x="16" y="0"/>
                  </a:lnTo>
                  <a:lnTo>
                    <a:pt x="0" y="0"/>
                  </a:lnTo>
                  <a:lnTo>
                    <a:pt x="16" y="0"/>
                  </a:lnTo>
                  <a:lnTo>
                    <a:pt x="16"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4" name="Freeform 1147"/>
            <p:cNvSpPr>
              <a:spLocks/>
            </p:cNvSpPr>
            <p:nvPr/>
          </p:nvSpPr>
          <p:spPr bwMode="auto">
            <a:xfrm>
              <a:off x="2213" y="1524"/>
              <a:ext cx="17" cy="21"/>
            </a:xfrm>
            <a:custGeom>
              <a:avLst/>
              <a:gdLst>
                <a:gd name="T0" fmla="*/ 16 w 17"/>
                <a:gd name="T1" fmla="*/ 20 h 21"/>
                <a:gd name="T2" fmla="*/ 0 w 17"/>
                <a:gd name="T3" fmla="*/ 0 h 21"/>
                <a:gd name="T4" fmla="*/ 0 w 17"/>
                <a:gd name="T5" fmla="*/ 20 h 21"/>
                <a:gd name="T6" fmla="*/ 16 w 17"/>
                <a:gd name="T7" fmla="*/ 20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16" y="20"/>
                  </a:moveTo>
                  <a:lnTo>
                    <a:pt x="0" y="0"/>
                  </a:lnTo>
                  <a:lnTo>
                    <a:pt x="0" y="20"/>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5" name="Freeform 1148"/>
            <p:cNvSpPr>
              <a:spLocks/>
            </p:cNvSpPr>
            <p:nvPr/>
          </p:nvSpPr>
          <p:spPr bwMode="auto">
            <a:xfrm>
              <a:off x="2213" y="1544"/>
              <a:ext cx="17" cy="35"/>
            </a:xfrm>
            <a:custGeom>
              <a:avLst/>
              <a:gdLst>
                <a:gd name="T0" fmla="*/ 0 w 17"/>
                <a:gd name="T1" fmla="*/ 34 h 35"/>
                <a:gd name="T2" fmla="*/ 16 w 17"/>
                <a:gd name="T3" fmla="*/ 34 h 35"/>
                <a:gd name="T4" fmla="*/ 16 w 17"/>
                <a:gd name="T5" fmla="*/ 0 h 35"/>
                <a:gd name="T6" fmla="*/ 0 w 17"/>
                <a:gd name="T7" fmla="*/ 0 h 35"/>
                <a:gd name="T8" fmla="*/ 0 w 17"/>
                <a:gd name="T9" fmla="*/ 34 h 35"/>
                <a:gd name="T10" fmla="*/ 16 w 17"/>
                <a:gd name="T11" fmla="*/ 34 h 35"/>
                <a:gd name="T12" fmla="*/ 0 w 17"/>
                <a:gd name="T13" fmla="*/ 34 h 35"/>
                <a:gd name="T14" fmla="*/ 0 60000 65536"/>
                <a:gd name="T15" fmla="*/ 0 60000 65536"/>
                <a:gd name="T16" fmla="*/ 0 60000 65536"/>
                <a:gd name="T17" fmla="*/ 0 60000 65536"/>
                <a:gd name="T18" fmla="*/ 0 60000 65536"/>
                <a:gd name="T19" fmla="*/ 0 60000 65536"/>
                <a:gd name="T20" fmla="*/ 0 60000 65536"/>
                <a:gd name="T21" fmla="*/ 0 w 17"/>
                <a:gd name="T22" fmla="*/ 0 h 35"/>
                <a:gd name="T23" fmla="*/ 17 w 17"/>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5">
                  <a:moveTo>
                    <a:pt x="0" y="34"/>
                  </a:moveTo>
                  <a:lnTo>
                    <a:pt x="16" y="34"/>
                  </a:lnTo>
                  <a:lnTo>
                    <a:pt x="16" y="0"/>
                  </a:lnTo>
                  <a:lnTo>
                    <a:pt x="0" y="0"/>
                  </a:lnTo>
                  <a:lnTo>
                    <a:pt x="0" y="34"/>
                  </a:lnTo>
                  <a:lnTo>
                    <a:pt x="16" y="34"/>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6" name="Freeform 1149"/>
            <p:cNvSpPr>
              <a:spLocks/>
            </p:cNvSpPr>
            <p:nvPr/>
          </p:nvSpPr>
          <p:spPr bwMode="auto">
            <a:xfrm>
              <a:off x="2227" y="1517"/>
              <a:ext cx="35" cy="49"/>
            </a:xfrm>
            <a:custGeom>
              <a:avLst/>
              <a:gdLst>
                <a:gd name="T0" fmla="*/ 34 w 35"/>
                <a:gd name="T1" fmla="*/ 34 h 49"/>
                <a:gd name="T2" fmla="*/ 28 w 35"/>
                <a:gd name="T3" fmla="*/ 34 h 49"/>
                <a:gd name="T4" fmla="*/ 28 w 35"/>
                <a:gd name="T5" fmla="*/ 41 h 49"/>
                <a:gd name="T6" fmla="*/ 21 w 35"/>
                <a:gd name="T7" fmla="*/ 41 h 49"/>
                <a:gd name="T8" fmla="*/ 14 w 35"/>
                <a:gd name="T9" fmla="*/ 48 h 49"/>
                <a:gd name="T10" fmla="*/ 14 w 35"/>
                <a:gd name="T11" fmla="*/ 41 h 49"/>
                <a:gd name="T12" fmla="*/ 7 w 35"/>
                <a:gd name="T13" fmla="*/ 41 h 49"/>
                <a:gd name="T14" fmla="*/ 0 w 35"/>
                <a:gd name="T15" fmla="*/ 41 h 49"/>
                <a:gd name="T16" fmla="*/ 0 w 35"/>
                <a:gd name="T17" fmla="*/ 34 h 49"/>
                <a:gd name="T18" fmla="*/ 0 w 35"/>
                <a:gd name="T19" fmla="*/ 27 h 49"/>
                <a:gd name="T20" fmla="*/ 0 w 35"/>
                <a:gd name="T21" fmla="*/ 20 h 49"/>
                <a:gd name="T22" fmla="*/ 7 w 35"/>
                <a:gd name="T23" fmla="*/ 20 h 49"/>
                <a:gd name="T24" fmla="*/ 0 w 35"/>
                <a:gd name="T25" fmla="*/ 14 h 49"/>
                <a:gd name="T26" fmla="*/ 0 w 35"/>
                <a:gd name="T27" fmla="*/ 7 h 49"/>
                <a:gd name="T28" fmla="*/ 7 w 35"/>
                <a:gd name="T29" fmla="*/ 7 h 49"/>
                <a:gd name="T30" fmla="*/ 7 w 35"/>
                <a:gd name="T31" fmla="*/ 0 h 49"/>
                <a:gd name="T32" fmla="*/ 7 w 35"/>
                <a:gd name="T33" fmla="*/ 7 h 49"/>
                <a:gd name="T34" fmla="*/ 7 w 35"/>
                <a:gd name="T35" fmla="*/ 14 h 49"/>
                <a:gd name="T36" fmla="*/ 7 w 35"/>
                <a:gd name="T37" fmla="*/ 20 h 49"/>
                <a:gd name="T38" fmla="*/ 14 w 35"/>
                <a:gd name="T39" fmla="*/ 20 h 49"/>
                <a:gd name="T40" fmla="*/ 21 w 35"/>
                <a:gd name="T41" fmla="*/ 20 h 49"/>
                <a:gd name="T42" fmla="*/ 21 w 35"/>
                <a:gd name="T43" fmla="*/ 27 h 49"/>
                <a:gd name="T44" fmla="*/ 28 w 35"/>
                <a:gd name="T45" fmla="*/ 27 h 49"/>
                <a:gd name="T46" fmla="*/ 28 w 35"/>
                <a:gd name="T47" fmla="*/ 34 h 49"/>
                <a:gd name="T48" fmla="*/ 34 w 35"/>
                <a:gd name="T49" fmla="*/ 34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49"/>
                <a:gd name="T77" fmla="*/ 35 w 35"/>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49">
                  <a:moveTo>
                    <a:pt x="34" y="34"/>
                  </a:moveTo>
                  <a:lnTo>
                    <a:pt x="28" y="34"/>
                  </a:lnTo>
                  <a:lnTo>
                    <a:pt x="28" y="41"/>
                  </a:lnTo>
                  <a:lnTo>
                    <a:pt x="21" y="41"/>
                  </a:lnTo>
                  <a:lnTo>
                    <a:pt x="14" y="48"/>
                  </a:lnTo>
                  <a:lnTo>
                    <a:pt x="14" y="41"/>
                  </a:lnTo>
                  <a:lnTo>
                    <a:pt x="7" y="41"/>
                  </a:lnTo>
                  <a:lnTo>
                    <a:pt x="0" y="41"/>
                  </a:lnTo>
                  <a:lnTo>
                    <a:pt x="0" y="34"/>
                  </a:lnTo>
                  <a:lnTo>
                    <a:pt x="0" y="27"/>
                  </a:lnTo>
                  <a:lnTo>
                    <a:pt x="0" y="20"/>
                  </a:lnTo>
                  <a:lnTo>
                    <a:pt x="7" y="20"/>
                  </a:lnTo>
                  <a:lnTo>
                    <a:pt x="0" y="14"/>
                  </a:lnTo>
                  <a:lnTo>
                    <a:pt x="0" y="7"/>
                  </a:lnTo>
                  <a:lnTo>
                    <a:pt x="7" y="7"/>
                  </a:lnTo>
                  <a:lnTo>
                    <a:pt x="7" y="0"/>
                  </a:lnTo>
                  <a:lnTo>
                    <a:pt x="7" y="7"/>
                  </a:lnTo>
                  <a:lnTo>
                    <a:pt x="7" y="14"/>
                  </a:lnTo>
                  <a:lnTo>
                    <a:pt x="7" y="20"/>
                  </a:lnTo>
                  <a:lnTo>
                    <a:pt x="14" y="20"/>
                  </a:lnTo>
                  <a:lnTo>
                    <a:pt x="21" y="20"/>
                  </a:lnTo>
                  <a:lnTo>
                    <a:pt x="21" y="27"/>
                  </a:lnTo>
                  <a:lnTo>
                    <a:pt x="28" y="27"/>
                  </a:lnTo>
                  <a:lnTo>
                    <a:pt x="28" y="34"/>
                  </a:lnTo>
                  <a:lnTo>
                    <a:pt x="34" y="3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7" name="Freeform 1150"/>
            <p:cNvSpPr>
              <a:spLocks/>
            </p:cNvSpPr>
            <p:nvPr/>
          </p:nvSpPr>
          <p:spPr bwMode="auto">
            <a:xfrm>
              <a:off x="1940" y="1613"/>
              <a:ext cx="55" cy="62"/>
            </a:xfrm>
            <a:custGeom>
              <a:avLst/>
              <a:gdLst>
                <a:gd name="T0" fmla="*/ 27 w 55"/>
                <a:gd name="T1" fmla="*/ 54 h 62"/>
                <a:gd name="T2" fmla="*/ 34 w 55"/>
                <a:gd name="T3" fmla="*/ 47 h 62"/>
                <a:gd name="T4" fmla="*/ 41 w 55"/>
                <a:gd name="T5" fmla="*/ 47 h 62"/>
                <a:gd name="T6" fmla="*/ 48 w 55"/>
                <a:gd name="T7" fmla="*/ 47 h 62"/>
                <a:gd name="T8" fmla="*/ 48 w 55"/>
                <a:gd name="T9" fmla="*/ 41 h 62"/>
                <a:gd name="T10" fmla="*/ 48 w 55"/>
                <a:gd name="T11" fmla="*/ 34 h 62"/>
                <a:gd name="T12" fmla="*/ 48 w 55"/>
                <a:gd name="T13" fmla="*/ 27 h 62"/>
                <a:gd name="T14" fmla="*/ 54 w 55"/>
                <a:gd name="T15" fmla="*/ 27 h 62"/>
                <a:gd name="T16" fmla="*/ 54 w 55"/>
                <a:gd name="T17" fmla="*/ 20 h 62"/>
                <a:gd name="T18" fmla="*/ 48 w 55"/>
                <a:gd name="T19" fmla="*/ 20 h 62"/>
                <a:gd name="T20" fmla="*/ 41 w 55"/>
                <a:gd name="T21" fmla="*/ 13 h 62"/>
                <a:gd name="T22" fmla="*/ 48 w 55"/>
                <a:gd name="T23" fmla="*/ 13 h 62"/>
                <a:gd name="T24" fmla="*/ 48 w 55"/>
                <a:gd name="T25" fmla="*/ 6 h 62"/>
                <a:gd name="T26" fmla="*/ 41 w 55"/>
                <a:gd name="T27" fmla="*/ 0 h 62"/>
                <a:gd name="T28" fmla="*/ 41 w 55"/>
                <a:gd name="T29" fmla="*/ 6 h 62"/>
                <a:gd name="T30" fmla="*/ 34 w 55"/>
                <a:gd name="T31" fmla="*/ 6 h 62"/>
                <a:gd name="T32" fmla="*/ 27 w 55"/>
                <a:gd name="T33" fmla="*/ 6 h 62"/>
                <a:gd name="T34" fmla="*/ 34 w 55"/>
                <a:gd name="T35" fmla="*/ 6 h 62"/>
                <a:gd name="T36" fmla="*/ 34 w 55"/>
                <a:gd name="T37" fmla="*/ 13 h 62"/>
                <a:gd name="T38" fmla="*/ 34 w 55"/>
                <a:gd name="T39" fmla="*/ 20 h 62"/>
                <a:gd name="T40" fmla="*/ 34 w 55"/>
                <a:gd name="T41" fmla="*/ 27 h 62"/>
                <a:gd name="T42" fmla="*/ 27 w 55"/>
                <a:gd name="T43" fmla="*/ 27 h 62"/>
                <a:gd name="T44" fmla="*/ 27 w 55"/>
                <a:gd name="T45" fmla="*/ 34 h 62"/>
                <a:gd name="T46" fmla="*/ 27 w 55"/>
                <a:gd name="T47" fmla="*/ 27 h 62"/>
                <a:gd name="T48" fmla="*/ 20 w 55"/>
                <a:gd name="T49" fmla="*/ 27 h 62"/>
                <a:gd name="T50" fmla="*/ 13 w 55"/>
                <a:gd name="T51" fmla="*/ 27 h 62"/>
                <a:gd name="T52" fmla="*/ 13 w 55"/>
                <a:gd name="T53" fmla="*/ 34 h 62"/>
                <a:gd name="T54" fmla="*/ 13 w 55"/>
                <a:gd name="T55" fmla="*/ 41 h 62"/>
                <a:gd name="T56" fmla="*/ 7 w 55"/>
                <a:gd name="T57" fmla="*/ 41 h 62"/>
                <a:gd name="T58" fmla="*/ 0 w 55"/>
                <a:gd name="T59" fmla="*/ 41 h 62"/>
                <a:gd name="T60" fmla="*/ 0 w 55"/>
                <a:gd name="T61" fmla="*/ 47 h 62"/>
                <a:gd name="T62" fmla="*/ 7 w 55"/>
                <a:gd name="T63" fmla="*/ 47 h 62"/>
                <a:gd name="T64" fmla="*/ 13 w 55"/>
                <a:gd name="T65" fmla="*/ 47 h 62"/>
                <a:gd name="T66" fmla="*/ 20 w 55"/>
                <a:gd name="T67" fmla="*/ 47 h 62"/>
                <a:gd name="T68" fmla="*/ 20 w 55"/>
                <a:gd name="T69" fmla="*/ 54 h 62"/>
                <a:gd name="T70" fmla="*/ 27 w 55"/>
                <a:gd name="T71" fmla="*/ 54 h 62"/>
                <a:gd name="T72" fmla="*/ 27 w 55"/>
                <a:gd name="T73" fmla="*/ 61 h 62"/>
                <a:gd name="T74" fmla="*/ 27 w 55"/>
                <a:gd name="T75" fmla="*/ 54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62"/>
                <a:gd name="T116" fmla="*/ 55 w 55"/>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62">
                  <a:moveTo>
                    <a:pt x="27" y="54"/>
                  </a:moveTo>
                  <a:lnTo>
                    <a:pt x="34" y="47"/>
                  </a:lnTo>
                  <a:lnTo>
                    <a:pt x="41" y="47"/>
                  </a:lnTo>
                  <a:lnTo>
                    <a:pt x="48" y="47"/>
                  </a:lnTo>
                  <a:lnTo>
                    <a:pt x="48" y="41"/>
                  </a:lnTo>
                  <a:lnTo>
                    <a:pt x="48" y="34"/>
                  </a:lnTo>
                  <a:lnTo>
                    <a:pt x="48" y="27"/>
                  </a:lnTo>
                  <a:lnTo>
                    <a:pt x="54" y="27"/>
                  </a:lnTo>
                  <a:lnTo>
                    <a:pt x="54" y="20"/>
                  </a:lnTo>
                  <a:lnTo>
                    <a:pt x="48" y="20"/>
                  </a:lnTo>
                  <a:lnTo>
                    <a:pt x="41" y="13"/>
                  </a:lnTo>
                  <a:lnTo>
                    <a:pt x="48" y="13"/>
                  </a:lnTo>
                  <a:lnTo>
                    <a:pt x="48" y="6"/>
                  </a:lnTo>
                  <a:lnTo>
                    <a:pt x="41" y="0"/>
                  </a:lnTo>
                  <a:lnTo>
                    <a:pt x="41" y="6"/>
                  </a:lnTo>
                  <a:lnTo>
                    <a:pt x="34" y="6"/>
                  </a:lnTo>
                  <a:lnTo>
                    <a:pt x="27" y="6"/>
                  </a:lnTo>
                  <a:lnTo>
                    <a:pt x="34" y="6"/>
                  </a:lnTo>
                  <a:lnTo>
                    <a:pt x="34" y="13"/>
                  </a:lnTo>
                  <a:lnTo>
                    <a:pt x="34" y="20"/>
                  </a:lnTo>
                  <a:lnTo>
                    <a:pt x="34" y="27"/>
                  </a:lnTo>
                  <a:lnTo>
                    <a:pt x="27" y="27"/>
                  </a:lnTo>
                  <a:lnTo>
                    <a:pt x="27" y="34"/>
                  </a:lnTo>
                  <a:lnTo>
                    <a:pt x="27" y="27"/>
                  </a:lnTo>
                  <a:lnTo>
                    <a:pt x="20" y="27"/>
                  </a:lnTo>
                  <a:lnTo>
                    <a:pt x="13" y="27"/>
                  </a:lnTo>
                  <a:lnTo>
                    <a:pt x="13" y="34"/>
                  </a:lnTo>
                  <a:lnTo>
                    <a:pt x="13" y="41"/>
                  </a:lnTo>
                  <a:lnTo>
                    <a:pt x="7" y="41"/>
                  </a:lnTo>
                  <a:lnTo>
                    <a:pt x="0" y="41"/>
                  </a:lnTo>
                  <a:lnTo>
                    <a:pt x="0" y="47"/>
                  </a:lnTo>
                  <a:lnTo>
                    <a:pt x="7" y="47"/>
                  </a:lnTo>
                  <a:lnTo>
                    <a:pt x="13" y="47"/>
                  </a:lnTo>
                  <a:lnTo>
                    <a:pt x="20" y="47"/>
                  </a:lnTo>
                  <a:lnTo>
                    <a:pt x="20" y="54"/>
                  </a:lnTo>
                  <a:lnTo>
                    <a:pt x="27" y="54"/>
                  </a:lnTo>
                  <a:lnTo>
                    <a:pt x="27" y="61"/>
                  </a:lnTo>
                  <a:lnTo>
                    <a:pt x="27"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8" name="Freeform 1151"/>
            <p:cNvSpPr>
              <a:spLocks/>
            </p:cNvSpPr>
            <p:nvPr/>
          </p:nvSpPr>
          <p:spPr bwMode="auto">
            <a:xfrm>
              <a:off x="2344" y="1619"/>
              <a:ext cx="48" cy="56"/>
            </a:xfrm>
            <a:custGeom>
              <a:avLst/>
              <a:gdLst>
                <a:gd name="T0" fmla="*/ 13 w 48"/>
                <a:gd name="T1" fmla="*/ 48 h 56"/>
                <a:gd name="T2" fmla="*/ 13 w 48"/>
                <a:gd name="T3" fmla="*/ 55 h 56"/>
                <a:gd name="T4" fmla="*/ 20 w 48"/>
                <a:gd name="T5" fmla="*/ 55 h 56"/>
                <a:gd name="T6" fmla="*/ 20 w 48"/>
                <a:gd name="T7" fmla="*/ 48 h 56"/>
                <a:gd name="T8" fmla="*/ 27 w 48"/>
                <a:gd name="T9" fmla="*/ 48 h 56"/>
                <a:gd name="T10" fmla="*/ 34 w 48"/>
                <a:gd name="T11" fmla="*/ 48 h 56"/>
                <a:gd name="T12" fmla="*/ 41 w 48"/>
                <a:gd name="T13" fmla="*/ 48 h 56"/>
                <a:gd name="T14" fmla="*/ 41 w 48"/>
                <a:gd name="T15" fmla="*/ 41 h 56"/>
                <a:gd name="T16" fmla="*/ 47 w 48"/>
                <a:gd name="T17" fmla="*/ 41 h 56"/>
                <a:gd name="T18" fmla="*/ 41 w 48"/>
                <a:gd name="T19" fmla="*/ 41 h 56"/>
                <a:gd name="T20" fmla="*/ 41 w 48"/>
                <a:gd name="T21" fmla="*/ 35 h 56"/>
                <a:gd name="T22" fmla="*/ 34 w 48"/>
                <a:gd name="T23" fmla="*/ 35 h 56"/>
                <a:gd name="T24" fmla="*/ 27 w 48"/>
                <a:gd name="T25" fmla="*/ 35 h 56"/>
                <a:gd name="T26" fmla="*/ 27 w 48"/>
                <a:gd name="T27" fmla="*/ 28 h 56"/>
                <a:gd name="T28" fmla="*/ 34 w 48"/>
                <a:gd name="T29" fmla="*/ 28 h 56"/>
                <a:gd name="T30" fmla="*/ 34 w 48"/>
                <a:gd name="T31" fmla="*/ 21 h 56"/>
                <a:gd name="T32" fmla="*/ 27 w 48"/>
                <a:gd name="T33" fmla="*/ 21 h 56"/>
                <a:gd name="T34" fmla="*/ 20 w 48"/>
                <a:gd name="T35" fmla="*/ 21 h 56"/>
                <a:gd name="T36" fmla="*/ 20 w 48"/>
                <a:gd name="T37" fmla="*/ 14 h 56"/>
                <a:gd name="T38" fmla="*/ 20 w 48"/>
                <a:gd name="T39" fmla="*/ 7 h 56"/>
                <a:gd name="T40" fmla="*/ 20 w 48"/>
                <a:gd name="T41" fmla="*/ 0 h 56"/>
                <a:gd name="T42" fmla="*/ 27 w 48"/>
                <a:gd name="T43" fmla="*/ 0 h 56"/>
                <a:gd name="T44" fmla="*/ 20 w 48"/>
                <a:gd name="T45" fmla="*/ 0 h 56"/>
                <a:gd name="T46" fmla="*/ 13 w 48"/>
                <a:gd name="T47" fmla="*/ 0 h 56"/>
                <a:gd name="T48" fmla="*/ 13 w 48"/>
                <a:gd name="T49" fmla="*/ 7 h 56"/>
                <a:gd name="T50" fmla="*/ 6 w 48"/>
                <a:gd name="T51" fmla="*/ 14 h 56"/>
                <a:gd name="T52" fmla="*/ 0 w 48"/>
                <a:gd name="T53" fmla="*/ 14 h 56"/>
                <a:gd name="T54" fmla="*/ 0 w 48"/>
                <a:gd name="T55" fmla="*/ 21 h 56"/>
                <a:gd name="T56" fmla="*/ 6 w 48"/>
                <a:gd name="T57" fmla="*/ 21 h 56"/>
                <a:gd name="T58" fmla="*/ 6 w 48"/>
                <a:gd name="T59" fmla="*/ 28 h 56"/>
                <a:gd name="T60" fmla="*/ 0 w 48"/>
                <a:gd name="T61" fmla="*/ 28 h 56"/>
                <a:gd name="T62" fmla="*/ 6 w 48"/>
                <a:gd name="T63" fmla="*/ 28 h 56"/>
                <a:gd name="T64" fmla="*/ 0 w 48"/>
                <a:gd name="T65" fmla="*/ 28 h 56"/>
                <a:gd name="T66" fmla="*/ 0 w 48"/>
                <a:gd name="T67" fmla="*/ 35 h 56"/>
                <a:gd name="T68" fmla="*/ 0 w 48"/>
                <a:gd name="T69" fmla="*/ 41 h 56"/>
                <a:gd name="T70" fmla="*/ 6 w 48"/>
                <a:gd name="T71" fmla="*/ 41 h 56"/>
                <a:gd name="T72" fmla="*/ 6 w 48"/>
                <a:gd name="T73" fmla="*/ 48 h 56"/>
                <a:gd name="T74" fmla="*/ 13 w 48"/>
                <a:gd name="T75" fmla="*/ 48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
                <a:gd name="T115" fmla="*/ 0 h 56"/>
                <a:gd name="T116" fmla="*/ 48 w 4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 h="56">
                  <a:moveTo>
                    <a:pt x="13" y="48"/>
                  </a:moveTo>
                  <a:lnTo>
                    <a:pt x="13" y="55"/>
                  </a:lnTo>
                  <a:lnTo>
                    <a:pt x="20" y="55"/>
                  </a:lnTo>
                  <a:lnTo>
                    <a:pt x="20" y="48"/>
                  </a:lnTo>
                  <a:lnTo>
                    <a:pt x="27" y="48"/>
                  </a:lnTo>
                  <a:lnTo>
                    <a:pt x="34" y="48"/>
                  </a:lnTo>
                  <a:lnTo>
                    <a:pt x="41" y="48"/>
                  </a:lnTo>
                  <a:lnTo>
                    <a:pt x="41" y="41"/>
                  </a:lnTo>
                  <a:lnTo>
                    <a:pt x="47" y="41"/>
                  </a:lnTo>
                  <a:lnTo>
                    <a:pt x="41" y="41"/>
                  </a:lnTo>
                  <a:lnTo>
                    <a:pt x="41" y="35"/>
                  </a:lnTo>
                  <a:lnTo>
                    <a:pt x="34" y="35"/>
                  </a:lnTo>
                  <a:lnTo>
                    <a:pt x="27" y="35"/>
                  </a:lnTo>
                  <a:lnTo>
                    <a:pt x="27" y="28"/>
                  </a:lnTo>
                  <a:lnTo>
                    <a:pt x="34" y="28"/>
                  </a:lnTo>
                  <a:lnTo>
                    <a:pt x="34" y="21"/>
                  </a:lnTo>
                  <a:lnTo>
                    <a:pt x="27" y="21"/>
                  </a:lnTo>
                  <a:lnTo>
                    <a:pt x="20" y="21"/>
                  </a:lnTo>
                  <a:lnTo>
                    <a:pt x="20" y="14"/>
                  </a:lnTo>
                  <a:lnTo>
                    <a:pt x="20" y="7"/>
                  </a:lnTo>
                  <a:lnTo>
                    <a:pt x="20" y="0"/>
                  </a:lnTo>
                  <a:lnTo>
                    <a:pt x="27" y="0"/>
                  </a:lnTo>
                  <a:lnTo>
                    <a:pt x="20" y="0"/>
                  </a:lnTo>
                  <a:lnTo>
                    <a:pt x="13" y="0"/>
                  </a:lnTo>
                  <a:lnTo>
                    <a:pt x="13" y="7"/>
                  </a:lnTo>
                  <a:lnTo>
                    <a:pt x="6" y="14"/>
                  </a:lnTo>
                  <a:lnTo>
                    <a:pt x="0" y="14"/>
                  </a:lnTo>
                  <a:lnTo>
                    <a:pt x="0" y="21"/>
                  </a:lnTo>
                  <a:lnTo>
                    <a:pt x="6" y="21"/>
                  </a:lnTo>
                  <a:lnTo>
                    <a:pt x="6" y="28"/>
                  </a:lnTo>
                  <a:lnTo>
                    <a:pt x="0" y="28"/>
                  </a:lnTo>
                  <a:lnTo>
                    <a:pt x="6" y="28"/>
                  </a:lnTo>
                  <a:lnTo>
                    <a:pt x="0" y="28"/>
                  </a:lnTo>
                  <a:lnTo>
                    <a:pt x="0" y="35"/>
                  </a:lnTo>
                  <a:lnTo>
                    <a:pt x="0" y="41"/>
                  </a:lnTo>
                  <a:lnTo>
                    <a:pt x="6" y="41"/>
                  </a:lnTo>
                  <a:lnTo>
                    <a:pt x="6" y="48"/>
                  </a:lnTo>
                  <a:lnTo>
                    <a:pt x="13"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29" name="Freeform 1152"/>
            <p:cNvSpPr>
              <a:spLocks/>
            </p:cNvSpPr>
            <p:nvPr/>
          </p:nvSpPr>
          <p:spPr bwMode="auto">
            <a:xfrm>
              <a:off x="2460" y="1626"/>
              <a:ext cx="49" cy="76"/>
            </a:xfrm>
            <a:custGeom>
              <a:avLst/>
              <a:gdLst>
                <a:gd name="T0" fmla="*/ 14 w 49"/>
                <a:gd name="T1" fmla="*/ 0 h 76"/>
                <a:gd name="T2" fmla="*/ 20 w 49"/>
                <a:gd name="T3" fmla="*/ 0 h 76"/>
                <a:gd name="T4" fmla="*/ 27 w 49"/>
                <a:gd name="T5" fmla="*/ 0 h 76"/>
                <a:gd name="T6" fmla="*/ 34 w 49"/>
                <a:gd name="T7" fmla="*/ 0 h 76"/>
                <a:gd name="T8" fmla="*/ 27 w 49"/>
                <a:gd name="T9" fmla="*/ 0 h 76"/>
                <a:gd name="T10" fmla="*/ 20 w 49"/>
                <a:gd name="T11" fmla="*/ 0 h 76"/>
                <a:gd name="T12" fmla="*/ 20 w 49"/>
                <a:gd name="T13" fmla="*/ 7 h 76"/>
                <a:gd name="T14" fmla="*/ 14 w 49"/>
                <a:gd name="T15" fmla="*/ 7 h 76"/>
                <a:gd name="T16" fmla="*/ 14 w 49"/>
                <a:gd name="T17" fmla="*/ 14 h 76"/>
                <a:gd name="T18" fmla="*/ 14 w 49"/>
                <a:gd name="T19" fmla="*/ 21 h 76"/>
                <a:gd name="T20" fmla="*/ 14 w 49"/>
                <a:gd name="T21" fmla="*/ 28 h 76"/>
                <a:gd name="T22" fmla="*/ 20 w 49"/>
                <a:gd name="T23" fmla="*/ 34 h 76"/>
                <a:gd name="T24" fmla="*/ 27 w 49"/>
                <a:gd name="T25" fmla="*/ 34 h 76"/>
                <a:gd name="T26" fmla="*/ 34 w 49"/>
                <a:gd name="T27" fmla="*/ 34 h 76"/>
                <a:gd name="T28" fmla="*/ 34 w 49"/>
                <a:gd name="T29" fmla="*/ 41 h 76"/>
                <a:gd name="T30" fmla="*/ 34 w 49"/>
                <a:gd name="T31" fmla="*/ 48 h 76"/>
                <a:gd name="T32" fmla="*/ 41 w 49"/>
                <a:gd name="T33" fmla="*/ 48 h 76"/>
                <a:gd name="T34" fmla="*/ 41 w 49"/>
                <a:gd name="T35" fmla="*/ 55 h 76"/>
                <a:gd name="T36" fmla="*/ 48 w 49"/>
                <a:gd name="T37" fmla="*/ 55 h 76"/>
                <a:gd name="T38" fmla="*/ 48 w 49"/>
                <a:gd name="T39" fmla="*/ 62 h 76"/>
                <a:gd name="T40" fmla="*/ 41 w 49"/>
                <a:gd name="T41" fmla="*/ 62 h 76"/>
                <a:gd name="T42" fmla="*/ 41 w 49"/>
                <a:gd name="T43" fmla="*/ 69 h 76"/>
                <a:gd name="T44" fmla="*/ 34 w 49"/>
                <a:gd name="T45" fmla="*/ 69 h 76"/>
                <a:gd name="T46" fmla="*/ 27 w 49"/>
                <a:gd name="T47" fmla="*/ 75 h 76"/>
                <a:gd name="T48" fmla="*/ 20 w 49"/>
                <a:gd name="T49" fmla="*/ 62 h 76"/>
                <a:gd name="T50" fmla="*/ 14 w 49"/>
                <a:gd name="T51" fmla="*/ 62 h 76"/>
                <a:gd name="T52" fmla="*/ 14 w 49"/>
                <a:gd name="T53" fmla="*/ 55 h 76"/>
                <a:gd name="T54" fmla="*/ 7 w 49"/>
                <a:gd name="T55" fmla="*/ 55 h 76"/>
                <a:gd name="T56" fmla="*/ 7 w 49"/>
                <a:gd name="T57" fmla="*/ 48 h 76"/>
                <a:gd name="T58" fmla="*/ 7 w 49"/>
                <a:gd name="T59" fmla="*/ 41 h 76"/>
                <a:gd name="T60" fmla="*/ 7 w 49"/>
                <a:gd name="T61" fmla="*/ 34 h 76"/>
                <a:gd name="T62" fmla="*/ 0 w 49"/>
                <a:gd name="T63" fmla="*/ 34 h 76"/>
                <a:gd name="T64" fmla="*/ 0 w 49"/>
                <a:gd name="T65" fmla="*/ 28 h 76"/>
                <a:gd name="T66" fmla="*/ 7 w 49"/>
                <a:gd name="T67" fmla="*/ 21 h 76"/>
                <a:gd name="T68" fmla="*/ 7 w 49"/>
                <a:gd name="T69" fmla="*/ 14 h 76"/>
                <a:gd name="T70" fmla="*/ 14 w 49"/>
                <a:gd name="T71" fmla="*/ 7 h 76"/>
                <a:gd name="T72" fmla="*/ 14 w 49"/>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76"/>
                <a:gd name="T113" fmla="*/ 49 w 49"/>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76">
                  <a:moveTo>
                    <a:pt x="14" y="0"/>
                  </a:moveTo>
                  <a:lnTo>
                    <a:pt x="20" y="0"/>
                  </a:lnTo>
                  <a:lnTo>
                    <a:pt x="27" y="0"/>
                  </a:lnTo>
                  <a:lnTo>
                    <a:pt x="34" y="0"/>
                  </a:lnTo>
                  <a:lnTo>
                    <a:pt x="27" y="0"/>
                  </a:lnTo>
                  <a:lnTo>
                    <a:pt x="20" y="0"/>
                  </a:lnTo>
                  <a:lnTo>
                    <a:pt x="20" y="7"/>
                  </a:lnTo>
                  <a:lnTo>
                    <a:pt x="14" y="7"/>
                  </a:lnTo>
                  <a:lnTo>
                    <a:pt x="14" y="14"/>
                  </a:lnTo>
                  <a:lnTo>
                    <a:pt x="14" y="21"/>
                  </a:lnTo>
                  <a:lnTo>
                    <a:pt x="14" y="28"/>
                  </a:lnTo>
                  <a:lnTo>
                    <a:pt x="20" y="34"/>
                  </a:lnTo>
                  <a:lnTo>
                    <a:pt x="27" y="34"/>
                  </a:lnTo>
                  <a:lnTo>
                    <a:pt x="34" y="34"/>
                  </a:lnTo>
                  <a:lnTo>
                    <a:pt x="34" y="41"/>
                  </a:lnTo>
                  <a:lnTo>
                    <a:pt x="34" y="48"/>
                  </a:lnTo>
                  <a:lnTo>
                    <a:pt x="41" y="48"/>
                  </a:lnTo>
                  <a:lnTo>
                    <a:pt x="41" y="55"/>
                  </a:lnTo>
                  <a:lnTo>
                    <a:pt x="48" y="55"/>
                  </a:lnTo>
                  <a:lnTo>
                    <a:pt x="48" y="62"/>
                  </a:lnTo>
                  <a:lnTo>
                    <a:pt x="41" y="62"/>
                  </a:lnTo>
                  <a:lnTo>
                    <a:pt x="41" y="69"/>
                  </a:lnTo>
                  <a:lnTo>
                    <a:pt x="34" y="69"/>
                  </a:lnTo>
                  <a:lnTo>
                    <a:pt x="27" y="75"/>
                  </a:lnTo>
                  <a:lnTo>
                    <a:pt x="20" y="62"/>
                  </a:lnTo>
                  <a:lnTo>
                    <a:pt x="14" y="62"/>
                  </a:lnTo>
                  <a:lnTo>
                    <a:pt x="14" y="55"/>
                  </a:lnTo>
                  <a:lnTo>
                    <a:pt x="7" y="55"/>
                  </a:lnTo>
                  <a:lnTo>
                    <a:pt x="7" y="48"/>
                  </a:lnTo>
                  <a:lnTo>
                    <a:pt x="7" y="41"/>
                  </a:lnTo>
                  <a:lnTo>
                    <a:pt x="7" y="34"/>
                  </a:lnTo>
                  <a:lnTo>
                    <a:pt x="0" y="34"/>
                  </a:lnTo>
                  <a:lnTo>
                    <a:pt x="0" y="28"/>
                  </a:lnTo>
                  <a:lnTo>
                    <a:pt x="7" y="21"/>
                  </a:lnTo>
                  <a:lnTo>
                    <a:pt x="7" y="14"/>
                  </a:lnTo>
                  <a:lnTo>
                    <a:pt x="14" y="7"/>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0" name="Freeform 1153"/>
            <p:cNvSpPr>
              <a:spLocks/>
            </p:cNvSpPr>
            <p:nvPr/>
          </p:nvSpPr>
          <p:spPr bwMode="auto">
            <a:xfrm>
              <a:off x="2234" y="1729"/>
              <a:ext cx="35" cy="21"/>
            </a:xfrm>
            <a:custGeom>
              <a:avLst/>
              <a:gdLst>
                <a:gd name="T0" fmla="*/ 27 w 35"/>
                <a:gd name="T1" fmla="*/ 0 h 21"/>
                <a:gd name="T2" fmla="*/ 34 w 35"/>
                <a:gd name="T3" fmla="*/ 0 h 21"/>
                <a:gd name="T4" fmla="*/ 34 w 35"/>
                <a:gd name="T5" fmla="*/ 7 h 21"/>
                <a:gd name="T6" fmla="*/ 27 w 35"/>
                <a:gd name="T7" fmla="*/ 7 h 21"/>
                <a:gd name="T8" fmla="*/ 27 w 35"/>
                <a:gd name="T9" fmla="*/ 13 h 21"/>
                <a:gd name="T10" fmla="*/ 21 w 35"/>
                <a:gd name="T11" fmla="*/ 13 h 21"/>
                <a:gd name="T12" fmla="*/ 21 w 35"/>
                <a:gd name="T13" fmla="*/ 20 h 21"/>
                <a:gd name="T14" fmla="*/ 14 w 35"/>
                <a:gd name="T15" fmla="*/ 20 h 21"/>
                <a:gd name="T16" fmla="*/ 7 w 35"/>
                <a:gd name="T17" fmla="*/ 20 h 21"/>
                <a:gd name="T18" fmla="*/ 7 w 35"/>
                <a:gd name="T19" fmla="*/ 13 h 21"/>
                <a:gd name="T20" fmla="*/ 7 w 35"/>
                <a:gd name="T21" fmla="*/ 20 h 21"/>
                <a:gd name="T22" fmla="*/ 0 w 35"/>
                <a:gd name="T23" fmla="*/ 20 h 21"/>
                <a:gd name="T24" fmla="*/ 7 w 35"/>
                <a:gd name="T25" fmla="*/ 20 h 21"/>
                <a:gd name="T26" fmla="*/ 0 w 35"/>
                <a:gd name="T27" fmla="*/ 20 h 21"/>
                <a:gd name="T28" fmla="*/ 0 w 35"/>
                <a:gd name="T29" fmla="*/ 13 h 21"/>
                <a:gd name="T30" fmla="*/ 7 w 35"/>
                <a:gd name="T31" fmla="*/ 13 h 21"/>
                <a:gd name="T32" fmla="*/ 7 w 35"/>
                <a:gd name="T33" fmla="*/ 7 h 21"/>
                <a:gd name="T34" fmla="*/ 14 w 35"/>
                <a:gd name="T35" fmla="*/ 7 h 21"/>
                <a:gd name="T36" fmla="*/ 21 w 35"/>
                <a:gd name="T37" fmla="*/ 0 h 21"/>
                <a:gd name="T38" fmla="*/ 27 w 35"/>
                <a:gd name="T39" fmla="*/ 0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21"/>
                <a:gd name="T62" fmla="*/ 35 w 35"/>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21">
                  <a:moveTo>
                    <a:pt x="27" y="0"/>
                  </a:moveTo>
                  <a:lnTo>
                    <a:pt x="34" y="0"/>
                  </a:lnTo>
                  <a:lnTo>
                    <a:pt x="34" y="7"/>
                  </a:lnTo>
                  <a:lnTo>
                    <a:pt x="27" y="7"/>
                  </a:lnTo>
                  <a:lnTo>
                    <a:pt x="27" y="13"/>
                  </a:lnTo>
                  <a:lnTo>
                    <a:pt x="21" y="13"/>
                  </a:lnTo>
                  <a:lnTo>
                    <a:pt x="21" y="20"/>
                  </a:lnTo>
                  <a:lnTo>
                    <a:pt x="14" y="20"/>
                  </a:lnTo>
                  <a:lnTo>
                    <a:pt x="7" y="20"/>
                  </a:lnTo>
                  <a:lnTo>
                    <a:pt x="7" y="13"/>
                  </a:lnTo>
                  <a:lnTo>
                    <a:pt x="7" y="20"/>
                  </a:lnTo>
                  <a:lnTo>
                    <a:pt x="0" y="20"/>
                  </a:lnTo>
                  <a:lnTo>
                    <a:pt x="7" y="20"/>
                  </a:lnTo>
                  <a:lnTo>
                    <a:pt x="0" y="20"/>
                  </a:lnTo>
                  <a:lnTo>
                    <a:pt x="0" y="13"/>
                  </a:lnTo>
                  <a:lnTo>
                    <a:pt x="7" y="13"/>
                  </a:lnTo>
                  <a:lnTo>
                    <a:pt x="7" y="7"/>
                  </a:lnTo>
                  <a:lnTo>
                    <a:pt x="14" y="7"/>
                  </a:lnTo>
                  <a:lnTo>
                    <a:pt x="21" y="0"/>
                  </a:lnTo>
                  <a:lnTo>
                    <a:pt x="27"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1" name="Freeform 1154"/>
            <p:cNvSpPr>
              <a:spLocks/>
            </p:cNvSpPr>
            <p:nvPr/>
          </p:nvSpPr>
          <p:spPr bwMode="auto">
            <a:xfrm>
              <a:off x="1981" y="1729"/>
              <a:ext cx="56" cy="28"/>
            </a:xfrm>
            <a:custGeom>
              <a:avLst/>
              <a:gdLst>
                <a:gd name="T0" fmla="*/ 7 w 56"/>
                <a:gd name="T1" fmla="*/ 7 h 28"/>
                <a:gd name="T2" fmla="*/ 13 w 56"/>
                <a:gd name="T3" fmla="*/ 7 h 28"/>
                <a:gd name="T4" fmla="*/ 20 w 56"/>
                <a:gd name="T5" fmla="*/ 7 h 28"/>
                <a:gd name="T6" fmla="*/ 27 w 56"/>
                <a:gd name="T7" fmla="*/ 7 h 28"/>
                <a:gd name="T8" fmla="*/ 27 w 56"/>
                <a:gd name="T9" fmla="*/ 0 h 28"/>
                <a:gd name="T10" fmla="*/ 34 w 56"/>
                <a:gd name="T11" fmla="*/ 0 h 28"/>
                <a:gd name="T12" fmla="*/ 34 w 56"/>
                <a:gd name="T13" fmla="*/ 7 h 28"/>
                <a:gd name="T14" fmla="*/ 41 w 56"/>
                <a:gd name="T15" fmla="*/ 7 h 28"/>
                <a:gd name="T16" fmla="*/ 48 w 56"/>
                <a:gd name="T17" fmla="*/ 7 h 28"/>
                <a:gd name="T18" fmla="*/ 48 w 56"/>
                <a:gd name="T19" fmla="*/ 13 h 28"/>
                <a:gd name="T20" fmla="*/ 55 w 56"/>
                <a:gd name="T21" fmla="*/ 13 h 28"/>
                <a:gd name="T22" fmla="*/ 55 w 56"/>
                <a:gd name="T23" fmla="*/ 20 h 28"/>
                <a:gd name="T24" fmla="*/ 48 w 56"/>
                <a:gd name="T25" fmla="*/ 20 h 28"/>
                <a:gd name="T26" fmla="*/ 41 w 56"/>
                <a:gd name="T27" fmla="*/ 20 h 28"/>
                <a:gd name="T28" fmla="*/ 41 w 56"/>
                <a:gd name="T29" fmla="*/ 27 h 28"/>
                <a:gd name="T30" fmla="*/ 34 w 56"/>
                <a:gd name="T31" fmla="*/ 27 h 28"/>
                <a:gd name="T32" fmla="*/ 27 w 56"/>
                <a:gd name="T33" fmla="*/ 27 h 28"/>
                <a:gd name="T34" fmla="*/ 20 w 56"/>
                <a:gd name="T35" fmla="*/ 27 h 28"/>
                <a:gd name="T36" fmla="*/ 13 w 56"/>
                <a:gd name="T37" fmla="*/ 27 h 28"/>
                <a:gd name="T38" fmla="*/ 13 w 56"/>
                <a:gd name="T39" fmla="*/ 20 h 28"/>
                <a:gd name="T40" fmla="*/ 7 w 56"/>
                <a:gd name="T41" fmla="*/ 20 h 28"/>
                <a:gd name="T42" fmla="*/ 0 w 56"/>
                <a:gd name="T43" fmla="*/ 20 h 28"/>
                <a:gd name="T44" fmla="*/ 0 w 56"/>
                <a:gd name="T45" fmla="*/ 13 h 28"/>
                <a:gd name="T46" fmla="*/ 0 w 56"/>
                <a:gd name="T47" fmla="*/ 7 h 28"/>
                <a:gd name="T48" fmla="*/ 7 w 56"/>
                <a:gd name="T49" fmla="*/ 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28"/>
                <a:gd name="T77" fmla="*/ 56 w 56"/>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28">
                  <a:moveTo>
                    <a:pt x="7" y="7"/>
                  </a:moveTo>
                  <a:lnTo>
                    <a:pt x="13" y="7"/>
                  </a:lnTo>
                  <a:lnTo>
                    <a:pt x="20" y="7"/>
                  </a:lnTo>
                  <a:lnTo>
                    <a:pt x="27" y="7"/>
                  </a:lnTo>
                  <a:lnTo>
                    <a:pt x="27" y="0"/>
                  </a:lnTo>
                  <a:lnTo>
                    <a:pt x="34" y="0"/>
                  </a:lnTo>
                  <a:lnTo>
                    <a:pt x="34" y="7"/>
                  </a:lnTo>
                  <a:lnTo>
                    <a:pt x="41" y="7"/>
                  </a:lnTo>
                  <a:lnTo>
                    <a:pt x="48" y="7"/>
                  </a:lnTo>
                  <a:lnTo>
                    <a:pt x="48" y="13"/>
                  </a:lnTo>
                  <a:lnTo>
                    <a:pt x="55" y="13"/>
                  </a:lnTo>
                  <a:lnTo>
                    <a:pt x="55" y="20"/>
                  </a:lnTo>
                  <a:lnTo>
                    <a:pt x="48" y="20"/>
                  </a:lnTo>
                  <a:lnTo>
                    <a:pt x="41" y="20"/>
                  </a:lnTo>
                  <a:lnTo>
                    <a:pt x="41" y="27"/>
                  </a:lnTo>
                  <a:lnTo>
                    <a:pt x="34" y="27"/>
                  </a:lnTo>
                  <a:lnTo>
                    <a:pt x="27" y="27"/>
                  </a:lnTo>
                  <a:lnTo>
                    <a:pt x="20" y="27"/>
                  </a:lnTo>
                  <a:lnTo>
                    <a:pt x="13" y="27"/>
                  </a:lnTo>
                  <a:lnTo>
                    <a:pt x="13" y="20"/>
                  </a:lnTo>
                  <a:lnTo>
                    <a:pt x="7" y="20"/>
                  </a:lnTo>
                  <a:lnTo>
                    <a:pt x="0" y="20"/>
                  </a:lnTo>
                  <a:lnTo>
                    <a:pt x="0" y="13"/>
                  </a:lnTo>
                  <a:lnTo>
                    <a:pt x="0" y="7"/>
                  </a:lnTo>
                  <a:lnTo>
                    <a:pt x="7"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2" name="Freeform 1155"/>
            <p:cNvSpPr>
              <a:spLocks/>
            </p:cNvSpPr>
            <p:nvPr/>
          </p:nvSpPr>
          <p:spPr bwMode="auto">
            <a:xfrm>
              <a:off x="2159" y="1537"/>
              <a:ext cx="28" cy="36"/>
            </a:xfrm>
            <a:custGeom>
              <a:avLst/>
              <a:gdLst>
                <a:gd name="T0" fmla="*/ 13 w 28"/>
                <a:gd name="T1" fmla="*/ 7 h 36"/>
                <a:gd name="T2" fmla="*/ 13 w 28"/>
                <a:gd name="T3" fmla="*/ 0 h 36"/>
                <a:gd name="T4" fmla="*/ 7 w 28"/>
                <a:gd name="T5" fmla="*/ 0 h 36"/>
                <a:gd name="T6" fmla="*/ 0 w 28"/>
                <a:gd name="T7" fmla="*/ 0 h 36"/>
                <a:gd name="T8" fmla="*/ 0 w 28"/>
                <a:gd name="T9" fmla="*/ 7 h 36"/>
                <a:gd name="T10" fmla="*/ 0 w 28"/>
                <a:gd name="T11" fmla="*/ 14 h 36"/>
                <a:gd name="T12" fmla="*/ 0 w 28"/>
                <a:gd name="T13" fmla="*/ 21 h 36"/>
                <a:gd name="T14" fmla="*/ 7 w 28"/>
                <a:gd name="T15" fmla="*/ 28 h 36"/>
                <a:gd name="T16" fmla="*/ 13 w 28"/>
                <a:gd name="T17" fmla="*/ 28 h 36"/>
                <a:gd name="T18" fmla="*/ 13 w 28"/>
                <a:gd name="T19" fmla="*/ 35 h 36"/>
                <a:gd name="T20" fmla="*/ 13 w 28"/>
                <a:gd name="T21" fmla="*/ 28 h 36"/>
                <a:gd name="T22" fmla="*/ 20 w 28"/>
                <a:gd name="T23" fmla="*/ 28 h 36"/>
                <a:gd name="T24" fmla="*/ 27 w 28"/>
                <a:gd name="T25" fmla="*/ 21 h 36"/>
                <a:gd name="T26" fmla="*/ 20 w 28"/>
                <a:gd name="T27" fmla="*/ 21 h 36"/>
                <a:gd name="T28" fmla="*/ 20 w 28"/>
                <a:gd name="T29" fmla="*/ 14 h 36"/>
                <a:gd name="T30" fmla="*/ 20 w 28"/>
                <a:gd name="T31" fmla="*/ 7 h 36"/>
                <a:gd name="T32" fmla="*/ 13 w 28"/>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6"/>
                <a:gd name="T53" fmla="*/ 28 w 2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6">
                  <a:moveTo>
                    <a:pt x="13" y="7"/>
                  </a:moveTo>
                  <a:lnTo>
                    <a:pt x="13" y="0"/>
                  </a:lnTo>
                  <a:lnTo>
                    <a:pt x="7" y="0"/>
                  </a:lnTo>
                  <a:lnTo>
                    <a:pt x="0" y="0"/>
                  </a:lnTo>
                  <a:lnTo>
                    <a:pt x="0" y="7"/>
                  </a:lnTo>
                  <a:lnTo>
                    <a:pt x="0" y="14"/>
                  </a:lnTo>
                  <a:lnTo>
                    <a:pt x="0" y="21"/>
                  </a:lnTo>
                  <a:lnTo>
                    <a:pt x="7" y="28"/>
                  </a:lnTo>
                  <a:lnTo>
                    <a:pt x="13" y="28"/>
                  </a:lnTo>
                  <a:lnTo>
                    <a:pt x="13" y="35"/>
                  </a:lnTo>
                  <a:lnTo>
                    <a:pt x="13" y="28"/>
                  </a:lnTo>
                  <a:lnTo>
                    <a:pt x="20" y="28"/>
                  </a:lnTo>
                  <a:lnTo>
                    <a:pt x="27" y="21"/>
                  </a:lnTo>
                  <a:lnTo>
                    <a:pt x="20" y="21"/>
                  </a:lnTo>
                  <a:lnTo>
                    <a:pt x="20" y="14"/>
                  </a:lnTo>
                  <a:lnTo>
                    <a:pt x="20" y="7"/>
                  </a:lnTo>
                  <a:lnTo>
                    <a:pt x="13"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3" name="Freeform 1156"/>
            <p:cNvSpPr>
              <a:spLocks/>
            </p:cNvSpPr>
            <p:nvPr/>
          </p:nvSpPr>
          <p:spPr bwMode="auto">
            <a:xfrm>
              <a:off x="2385" y="1763"/>
              <a:ext cx="35" cy="21"/>
            </a:xfrm>
            <a:custGeom>
              <a:avLst/>
              <a:gdLst>
                <a:gd name="T0" fmla="*/ 34 w 35"/>
                <a:gd name="T1" fmla="*/ 7 h 21"/>
                <a:gd name="T2" fmla="*/ 34 w 35"/>
                <a:gd name="T3" fmla="*/ 14 h 21"/>
                <a:gd name="T4" fmla="*/ 34 w 35"/>
                <a:gd name="T5" fmla="*/ 20 h 21"/>
                <a:gd name="T6" fmla="*/ 27 w 35"/>
                <a:gd name="T7" fmla="*/ 20 h 21"/>
                <a:gd name="T8" fmla="*/ 20 w 35"/>
                <a:gd name="T9" fmla="*/ 20 h 21"/>
                <a:gd name="T10" fmla="*/ 20 w 35"/>
                <a:gd name="T11" fmla="*/ 14 h 21"/>
                <a:gd name="T12" fmla="*/ 13 w 35"/>
                <a:gd name="T13" fmla="*/ 14 h 21"/>
                <a:gd name="T14" fmla="*/ 13 w 35"/>
                <a:gd name="T15" fmla="*/ 20 h 21"/>
                <a:gd name="T16" fmla="*/ 6 w 35"/>
                <a:gd name="T17" fmla="*/ 20 h 21"/>
                <a:gd name="T18" fmla="*/ 6 w 35"/>
                <a:gd name="T19" fmla="*/ 14 h 21"/>
                <a:gd name="T20" fmla="*/ 13 w 35"/>
                <a:gd name="T21" fmla="*/ 14 h 21"/>
                <a:gd name="T22" fmla="*/ 13 w 35"/>
                <a:gd name="T23" fmla="*/ 7 h 21"/>
                <a:gd name="T24" fmla="*/ 6 w 35"/>
                <a:gd name="T25" fmla="*/ 7 h 21"/>
                <a:gd name="T26" fmla="*/ 6 w 35"/>
                <a:gd name="T27" fmla="*/ 14 h 21"/>
                <a:gd name="T28" fmla="*/ 6 w 35"/>
                <a:gd name="T29" fmla="*/ 20 h 21"/>
                <a:gd name="T30" fmla="*/ 0 w 35"/>
                <a:gd name="T31" fmla="*/ 20 h 21"/>
                <a:gd name="T32" fmla="*/ 0 w 35"/>
                <a:gd name="T33" fmla="*/ 14 h 21"/>
                <a:gd name="T34" fmla="*/ 6 w 35"/>
                <a:gd name="T35" fmla="*/ 14 h 21"/>
                <a:gd name="T36" fmla="*/ 6 w 35"/>
                <a:gd name="T37" fmla="*/ 7 h 21"/>
                <a:gd name="T38" fmla="*/ 13 w 35"/>
                <a:gd name="T39" fmla="*/ 7 h 21"/>
                <a:gd name="T40" fmla="*/ 13 w 35"/>
                <a:gd name="T41" fmla="*/ 0 h 21"/>
                <a:gd name="T42" fmla="*/ 20 w 35"/>
                <a:gd name="T43" fmla="*/ 0 h 21"/>
                <a:gd name="T44" fmla="*/ 27 w 35"/>
                <a:gd name="T45" fmla="*/ 0 h 21"/>
                <a:gd name="T46" fmla="*/ 34 w 35"/>
                <a:gd name="T47" fmla="*/ 0 h 21"/>
                <a:gd name="T48" fmla="*/ 34 w 35"/>
                <a:gd name="T49" fmla="*/ 7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1"/>
                <a:gd name="T77" fmla="*/ 35 w 35"/>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1">
                  <a:moveTo>
                    <a:pt x="34" y="7"/>
                  </a:moveTo>
                  <a:lnTo>
                    <a:pt x="34" y="14"/>
                  </a:lnTo>
                  <a:lnTo>
                    <a:pt x="34" y="20"/>
                  </a:lnTo>
                  <a:lnTo>
                    <a:pt x="27" y="20"/>
                  </a:lnTo>
                  <a:lnTo>
                    <a:pt x="20" y="20"/>
                  </a:lnTo>
                  <a:lnTo>
                    <a:pt x="20" y="14"/>
                  </a:lnTo>
                  <a:lnTo>
                    <a:pt x="13" y="14"/>
                  </a:lnTo>
                  <a:lnTo>
                    <a:pt x="13" y="20"/>
                  </a:lnTo>
                  <a:lnTo>
                    <a:pt x="6" y="20"/>
                  </a:lnTo>
                  <a:lnTo>
                    <a:pt x="6" y="14"/>
                  </a:lnTo>
                  <a:lnTo>
                    <a:pt x="13" y="14"/>
                  </a:lnTo>
                  <a:lnTo>
                    <a:pt x="13" y="7"/>
                  </a:lnTo>
                  <a:lnTo>
                    <a:pt x="6" y="7"/>
                  </a:lnTo>
                  <a:lnTo>
                    <a:pt x="6" y="14"/>
                  </a:lnTo>
                  <a:lnTo>
                    <a:pt x="6" y="20"/>
                  </a:lnTo>
                  <a:lnTo>
                    <a:pt x="0" y="20"/>
                  </a:lnTo>
                  <a:lnTo>
                    <a:pt x="0" y="14"/>
                  </a:lnTo>
                  <a:lnTo>
                    <a:pt x="6" y="14"/>
                  </a:lnTo>
                  <a:lnTo>
                    <a:pt x="6" y="7"/>
                  </a:lnTo>
                  <a:lnTo>
                    <a:pt x="13" y="7"/>
                  </a:lnTo>
                  <a:lnTo>
                    <a:pt x="13" y="0"/>
                  </a:lnTo>
                  <a:lnTo>
                    <a:pt x="20" y="0"/>
                  </a:lnTo>
                  <a:lnTo>
                    <a:pt x="27" y="0"/>
                  </a:lnTo>
                  <a:lnTo>
                    <a:pt x="34" y="0"/>
                  </a:lnTo>
                  <a:lnTo>
                    <a:pt x="34" y="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4" name="Freeform 1157"/>
            <p:cNvSpPr>
              <a:spLocks/>
            </p:cNvSpPr>
            <p:nvPr/>
          </p:nvSpPr>
          <p:spPr bwMode="auto">
            <a:xfrm>
              <a:off x="2241" y="1551"/>
              <a:ext cx="21" cy="17"/>
            </a:xfrm>
            <a:custGeom>
              <a:avLst/>
              <a:gdLst>
                <a:gd name="T0" fmla="*/ 0 w 21"/>
                <a:gd name="T1" fmla="*/ 16 h 17"/>
                <a:gd name="T2" fmla="*/ 7 w 21"/>
                <a:gd name="T3" fmla="*/ 8 h 17"/>
                <a:gd name="T4" fmla="*/ 14 w 21"/>
                <a:gd name="T5" fmla="*/ 8 h 17"/>
                <a:gd name="T6" fmla="*/ 14 w 21"/>
                <a:gd name="T7" fmla="*/ 0 h 17"/>
                <a:gd name="T8" fmla="*/ 20 w 21"/>
                <a:gd name="T9" fmla="*/ 0 h 17"/>
                <a:gd name="T10" fmla="*/ 14 w 21"/>
                <a:gd name="T11" fmla="*/ 0 h 17"/>
                <a:gd name="T12" fmla="*/ 14 w 21"/>
                <a:gd name="T13" fmla="*/ 8 h 17"/>
                <a:gd name="T14" fmla="*/ 7 w 21"/>
                <a:gd name="T15" fmla="*/ 8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8"/>
                  </a:lnTo>
                  <a:lnTo>
                    <a:pt x="14" y="8"/>
                  </a:lnTo>
                  <a:lnTo>
                    <a:pt x="14" y="0"/>
                  </a:lnTo>
                  <a:lnTo>
                    <a:pt x="20" y="0"/>
                  </a:lnTo>
                  <a:lnTo>
                    <a:pt x="14" y="0"/>
                  </a:lnTo>
                  <a:lnTo>
                    <a:pt x="14" y="8"/>
                  </a:lnTo>
                  <a:lnTo>
                    <a:pt x="7"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5" name="Line 1158"/>
            <p:cNvSpPr>
              <a:spLocks noChangeShapeType="1"/>
            </p:cNvSpPr>
            <p:nvPr/>
          </p:nvSpPr>
          <p:spPr bwMode="auto">
            <a:xfrm>
              <a:off x="2241"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6" name="Freeform 1159"/>
            <p:cNvSpPr>
              <a:spLocks/>
            </p:cNvSpPr>
            <p:nvPr/>
          </p:nvSpPr>
          <p:spPr bwMode="auto">
            <a:xfrm>
              <a:off x="2227" y="1558"/>
              <a:ext cx="17" cy="1"/>
            </a:xfrm>
            <a:custGeom>
              <a:avLst/>
              <a:gdLst>
                <a:gd name="T0" fmla="*/ 0 w 17"/>
                <a:gd name="T1" fmla="*/ 0 h 1"/>
                <a:gd name="T2" fmla="*/ 16 w 17"/>
                <a:gd name="T3" fmla="*/ 0 h 1"/>
                <a:gd name="T4" fmla="*/ 8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7" name="Freeform 1160"/>
            <p:cNvSpPr>
              <a:spLocks/>
            </p:cNvSpPr>
            <p:nvPr/>
          </p:nvSpPr>
          <p:spPr bwMode="auto">
            <a:xfrm>
              <a:off x="222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38" name="Line 1161"/>
            <p:cNvSpPr>
              <a:spLocks noChangeShapeType="1"/>
            </p:cNvSpPr>
            <p:nvPr/>
          </p:nvSpPr>
          <p:spPr bwMode="auto">
            <a:xfrm>
              <a:off x="2227"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39" name="Line 1162"/>
            <p:cNvSpPr>
              <a:spLocks noChangeShapeType="1"/>
            </p:cNvSpPr>
            <p:nvPr/>
          </p:nvSpPr>
          <p:spPr bwMode="auto">
            <a:xfrm>
              <a:off x="2227" y="154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0" name="Line 1163"/>
            <p:cNvSpPr>
              <a:spLocks noChangeShapeType="1"/>
            </p:cNvSpPr>
            <p:nvPr/>
          </p:nvSpPr>
          <p:spPr bwMode="auto">
            <a:xfrm>
              <a:off x="2227" y="153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1" name="Line 1164"/>
            <p:cNvSpPr>
              <a:spLocks noChangeShapeType="1"/>
            </p:cNvSpPr>
            <p:nvPr/>
          </p:nvSpPr>
          <p:spPr bwMode="auto">
            <a:xfrm>
              <a:off x="2227"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2" name="Freeform 1165"/>
            <p:cNvSpPr>
              <a:spLocks/>
            </p:cNvSpPr>
            <p:nvPr/>
          </p:nvSpPr>
          <p:spPr bwMode="auto">
            <a:xfrm>
              <a:off x="2227" y="1531"/>
              <a:ext cx="17" cy="17"/>
            </a:xfrm>
            <a:custGeom>
              <a:avLst/>
              <a:gdLst>
                <a:gd name="T0" fmla="*/ 0 w 17"/>
                <a:gd name="T1" fmla="*/ 0 h 17"/>
                <a:gd name="T2" fmla="*/ 0 w 17"/>
                <a:gd name="T3" fmla="*/ 16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3" name="Freeform 1166"/>
            <p:cNvSpPr>
              <a:spLocks/>
            </p:cNvSpPr>
            <p:nvPr/>
          </p:nvSpPr>
          <p:spPr bwMode="auto">
            <a:xfrm>
              <a:off x="2227" y="1524"/>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4" name="Freeform 1167"/>
            <p:cNvSpPr>
              <a:spLocks/>
            </p:cNvSpPr>
            <p:nvPr/>
          </p:nvSpPr>
          <p:spPr bwMode="auto">
            <a:xfrm>
              <a:off x="2234" y="1517"/>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5" name="Freeform 1168"/>
            <p:cNvSpPr>
              <a:spLocks/>
            </p:cNvSpPr>
            <p:nvPr/>
          </p:nvSpPr>
          <p:spPr bwMode="auto">
            <a:xfrm>
              <a:off x="2234" y="1517"/>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6" name="Line 1169"/>
            <p:cNvSpPr>
              <a:spLocks noChangeShapeType="1"/>
            </p:cNvSpPr>
            <p:nvPr/>
          </p:nvSpPr>
          <p:spPr bwMode="auto">
            <a:xfrm flipV="1">
              <a:off x="2234" y="152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7" name="Freeform 1170"/>
            <p:cNvSpPr>
              <a:spLocks/>
            </p:cNvSpPr>
            <p:nvPr/>
          </p:nvSpPr>
          <p:spPr bwMode="auto">
            <a:xfrm>
              <a:off x="2234" y="153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48" name="Line 1171"/>
            <p:cNvSpPr>
              <a:spLocks noChangeShapeType="1"/>
            </p:cNvSpPr>
            <p:nvPr/>
          </p:nvSpPr>
          <p:spPr bwMode="auto">
            <a:xfrm flipH="1">
              <a:off x="2241" y="153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49" name="Line 1172"/>
            <p:cNvSpPr>
              <a:spLocks noChangeShapeType="1"/>
            </p:cNvSpPr>
            <p:nvPr/>
          </p:nvSpPr>
          <p:spPr bwMode="auto">
            <a:xfrm flipV="1">
              <a:off x="2248"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0" name="Freeform 1173"/>
            <p:cNvSpPr>
              <a:spLocks/>
            </p:cNvSpPr>
            <p:nvPr/>
          </p:nvSpPr>
          <p:spPr bwMode="auto">
            <a:xfrm>
              <a:off x="2248" y="1544"/>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1" name="Freeform 1174"/>
            <p:cNvSpPr>
              <a:spLocks/>
            </p:cNvSpPr>
            <p:nvPr/>
          </p:nvSpPr>
          <p:spPr bwMode="auto">
            <a:xfrm>
              <a:off x="1967" y="1660"/>
              <a:ext cx="17" cy="17"/>
            </a:xfrm>
            <a:custGeom>
              <a:avLst/>
              <a:gdLst>
                <a:gd name="T0" fmla="*/ 16 w 17"/>
                <a:gd name="T1" fmla="*/ 0 h 17"/>
                <a:gd name="T2" fmla="*/ 0 w 17"/>
                <a:gd name="T3" fmla="*/ 16 h 17"/>
                <a:gd name="T4" fmla="*/ 16 w 17"/>
                <a:gd name="T5" fmla="*/ 0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2" name="Freeform 1175"/>
            <p:cNvSpPr>
              <a:spLocks/>
            </p:cNvSpPr>
            <p:nvPr/>
          </p:nvSpPr>
          <p:spPr bwMode="auto">
            <a:xfrm>
              <a:off x="1974" y="1654"/>
              <a:ext cx="21" cy="17"/>
            </a:xfrm>
            <a:custGeom>
              <a:avLst/>
              <a:gdLst>
                <a:gd name="T0" fmla="*/ 14 w 21"/>
                <a:gd name="T1" fmla="*/ 0 h 17"/>
                <a:gd name="T2" fmla="*/ 14 w 21"/>
                <a:gd name="T3" fmla="*/ 7 h 17"/>
                <a:gd name="T4" fmla="*/ 7 w 21"/>
                <a:gd name="T5" fmla="*/ 7 h 17"/>
                <a:gd name="T6" fmla="*/ 0 w 21"/>
                <a:gd name="T7" fmla="*/ 7 h 17"/>
                <a:gd name="T8" fmla="*/ 0 w 21"/>
                <a:gd name="T9" fmla="*/ 16 h 17"/>
                <a:gd name="T10" fmla="*/ 0 w 21"/>
                <a:gd name="T11" fmla="*/ 7 h 17"/>
                <a:gd name="T12" fmla="*/ 7 w 21"/>
                <a:gd name="T13" fmla="*/ 7 h 17"/>
                <a:gd name="T14" fmla="*/ 14 w 21"/>
                <a:gd name="T15" fmla="*/ 7 h 17"/>
                <a:gd name="T16" fmla="*/ 20 w 21"/>
                <a:gd name="T17" fmla="*/ 0 h 17"/>
                <a:gd name="T18" fmla="*/ 14 w 21"/>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7"/>
                <a:gd name="T32" fmla="*/ 21 w 2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7">
                  <a:moveTo>
                    <a:pt x="14" y="0"/>
                  </a:moveTo>
                  <a:lnTo>
                    <a:pt x="14" y="7"/>
                  </a:lnTo>
                  <a:lnTo>
                    <a:pt x="7" y="7"/>
                  </a:lnTo>
                  <a:lnTo>
                    <a:pt x="0" y="7"/>
                  </a:lnTo>
                  <a:lnTo>
                    <a:pt x="0" y="16"/>
                  </a:lnTo>
                  <a:lnTo>
                    <a:pt x="0" y="7"/>
                  </a:lnTo>
                  <a:lnTo>
                    <a:pt x="7" y="7"/>
                  </a:lnTo>
                  <a:lnTo>
                    <a:pt x="14" y="7"/>
                  </a:lnTo>
                  <a:lnTo>
                    <a:pt x="20" y="0"/>
                  </a:lnTo>
                  <a:lnTo>
                    <a:pt x="14"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3" name="Line 1176"/>
            <p:cNvSpPr>
              <a:spLocks noChangeShapeType="1"/>
            </p:cNvSpPr>
            <p:nvPr/>
          </p:nvSpPr>
          <p:spPr bwMode="auto">
            <a:xfrm>
              <a:off x="1988" y="1654"/>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4" name="Line 1177"/>
            <p:cNvSpPr>
              <a:spLocks noChangeShapeType="1"/>
            </p:cNvSpPr>
            <p:nvPr/>
          </p:nvSpPr>
          <p:spPr bwMode="auto">
            <a:xfrm>
              <a:off x="1988" y="16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5" name="Line 1178"/>
            <p:cNvSpPr>
              <a:spLocks noChangeShapeType="1"/>
            </p:cNvSpPr>
            <p:nvPr/>
          </p:nvSpPr>
          <p:spPr bwMode="auto">
            <a:xfrm>
              <a:off x="1988" y="164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56" name="Freeform 1179"/>
            <p:cNvSpPr>
              <a:spLocks/>
            </p:cNvSpPr>
            <p:nvPr/>
          </p:nvSpPr>
          <p:spPr bwMode="auto">
            <a:xfrm>
              <a:off x="1988" y="1633"/>
              <a:ext cx="17" cy="17"/>
            </a:xfrm>
            <a:custGeom>
              <a:avLst/>
              <a:gdLst>
                <a:gd name="T0" fmla="*/ 16 w 17"/>
                <a:gd name="T1" fmla="*/ 0 h 17"/>
                <a:gd name="T2" fmla="*/ 0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16" y="16"/>
                  </a:lnTo>
                  <a:lnTo>
                    <a:pt x="0" y="16"/>
                  </a:lnTo>
                  <a:lnTo>
                    <a:pt x="16" y="16"/>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7" name="Freeform 1180"/>
            <p:cNvSpPr>
              <a:spLocks/>
            </p:cNvSpPr>
            <p:nvPr/>
          </p:nvSpPr>
          <p:spPr bwMode="auto">
            <a:xfrm>
              <a:off x="1981" y="1626"/>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8" name="Freeform 1181"/>
            <p:cNvSpPr>
              <a:spLocks/>
            </p:cNvSpPr>
            <p:nvPr/>
          </p:nvSpPr>
          <p:spPr bwMode="auto">
            <a:xfrm>
              <a:off x="1981" y="161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59" name="Line 1182"/>
            <p:cNvSpPr>
              <a:spLocks noChangeShapeType="1"/>
            </p:cNvSpPr>
            <p:nvPr/>
          </p:nvSpPr>
          <p:spPr bwMode="auto">
            <a:xfrm>
              <a:off x="1981" y="1613"/>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0" name="Freeform 1183"/>
            <p:cNvSpPr>
              <a:spLocks/>
            </p:cNvSpPr>
            <p:nvPr/>
          </p:nvSpPr>
          <p:spPr bwMode="auto">
            <a:xfrm>
              <a:off x="1967" y="1613"/>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1" name="Line 1184"/>
            <p:cNvSpPr>
              <a:spLocks noChangeShapeType="1"/>
            </p:cNvSpPr>
            <p:nvPr/>
          </p:nvSpPr>
          <p:spPr bwMode="auto">
            <a:xfrm flipH="1">
              <a:off x="1967"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2" name="Line 1185"/>
            <p:cNvSpPr>
              <a:spLocks noChangeShapeType="1"/>
            </p:cNvSpPr>
            <p:nvPr/>
          </p:nvSpPr>
          <p:spPr bwMode="auto">
            <a:xfrm flipV="1">
              <a:off x="1974" y="161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3" name="Freeform 1186"/>
            <p:cNvSpPr>
              <a:spLocks/>
            </p:cNvSpPr>
            <p:nvPr/>
          </p:nvSpPr>
          <p:spPr bwMode="auto">
            <a:xfrm>
              <a:off x="1974" y="162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4" name="Freeform 1187"/>
            <p:cNvSpPr>
              <a:spLocks/>
            </p:cNvSpPr>
            <p:nvPr/>
          </p:nvSpPr>
          <p:spPr bwMode="auto">
            <a:xfrm>
              <a:off x="1967" y="164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5" name="Freeform 1188"/>
            <p:cNvSpPr>
              <a:spLocks/>
            </p:cNvSpPr>
            <p:nvPr/>
          </p:nvSpPr>
          <p:spPr bwMode="auto">
            <a:xfrm>
              <a:off x="1953" y="1640"/>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6" name="Freeform 1189"/>
            <p:cNvSpPr>
              <a:spLocks/>
            </p:cNvSpPr>
            <p:nvPr/>
          </p:nvSpPr>
          <p:spPr bwMode="auto">
            <a:xfrm>
              <a:off x="1947" y="164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8"/>
                  </a:lnTo>
                  <a:lnTo>
                    <a:pt x="16" y="0"/>
                  </a:lnTo>
                  <a:lnTo>
                    <a:pt x="16"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67" name="Line 1190"/>
            <p:cNvSpPr>
              <a:spLocks noChangeShapeType="1"/>
            </p:cNvSpPr>
            <p:nvPr/>
          </p:nvSpPr>
          <p:spPr bwMode="auto">
            <a:xfrm>
              <a:off x="1940" y="165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8" name="Line 1191"/>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69" name="Freeform 1192"/>
            <p:cNvSpPr>
              <a:spLocks/>
            </p:cNvSpPr>
            <p:nvPr/>
          </p:nvSpPr>
          <p:spPr bwMode="auto">
            <a:xfrm>
              <a:off x="1940" y="1660"/>
              <a:ext cx="28" cy="17"/>
            </a:xfrm>
            <a:custGeom>
              <a:avLst/>
              <a:gdLst>
                <a:gd name="T0" fmla="*/ 27 w 28"/>
                <a:gd name="T1" fmla="*/ 8 h 17"/>
                <a:gd name="T2" fmla="*/ 20 w 28"/>
                <a:gd name="T3" fmla="*/ 8 h 17"/>
                <a:gd name="T4" fmla="*/ 20 w 28"/>
                <a:gd name="T5" fmla="*/ 0 h 17"/>
                <a:gd name="T6" fmla="*/ 13 w 28"/>
                <a:gd name="T7" fmla="*/ 0 h 17"/>
                <a:gd name="T8" fmla="*/ 7 w 28"/>
                <a:gd name="T9" fmla="*/ 0 h 17"/>
                <a:gd name="T10" fmla="*/ 0 w 28"/>
                <a:gd name="T11" fmla="*/ 0 h 17"/>
                <a:gd name="T12" fmla="*/ 7 w 28"/>
                <a:gd name="T13" fmla="*/ 0 h 17"/>
                <a:gd name="T14" fmla="*/ 13 w 28"/>
                <a:gd name="T15" fmla="*/ 0 h 17"/>
                <a:gd name="T16" fmla="*/ 20 w 28"/>
                <a:gd name="T17" fmla="*/ 0 h 17"/>
                <a:gd name="T18" fmla="*/ 20 w 28"/>
                <a:gd name="T19" fmla="*/ 8 h 17"/>
                <a:gd name="T20" fmla="*/ 27 w 28"/>
                <a:gd name="T21" fmla="*/ 8 h 17"/>
                <a:gd name="T22" fmla="*/ 27 w 28"/>
                <a:gd name="T23" fmla="*/ 16 h 17"/>
                <a:gd name="T24" fmla="*/ 27 w 28"/>
                <a:gd name="T25" fmla="*/ 8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8"/>
                  </a:moveTo>
                  <a:lnTo>
                    <a:pt x="20" y="8"/>
                  </a:lnTo>
                  <a:lnTo>
                    <a:pt x="20" y="0"/>
                  </a:lnTo>
                  <a:lnTo>
                    <a:pt x="13" y="0"/>
                  </a:lnTo>
                  <a:lnTo>
                    <a:pt x="7" y="0"/>
                  </a:lnTo>
                  <a:lnTo>
                    <a:pt x="0" y="0"/>
                  </a:lnTo>
                  <a:lnTo>
                    <a:pt x="7" y="0"/>
                  </a:lnTo>
                  <a:lnTo>
                    <a:pt x="13" y="0"/>
                  </a:lnTo>
                  <a:lnTo>
                    <a:pt x="20" y="0"/>
                  </a:lnTo>
                  <a:lnTo>
                    <a:pt x="20" y="8"/>
                  </a:lnTo>
                  <a:lnTo>
                    <a:pt x="27" y="8"/>
                  </a:lnTo>
                  <a:lnTo>
                    <a:pt x="27" y="16"/>
                  </a:lnTo>
                  <a:lnTo>
                    <a:pt x="27"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0" name="Freeform 1193"/>
            <p:cNvSpPr>
              <a:spLocks/>
            </p:cNvSpPr>
            <p:nvPr/>
          </p:nvSpPr>
          <p:spPr bwMode="auto">
            <a:xfrm>
              <a:off x="1967" y="1667"/>
              <a:ext cx="17" cy="17"/>
            </a:xfrm>
            <a:custGeom>
              <a:avLst/>
              <a:gdLst>
                <a:gd name="T0" fmla="*/ 0 w 17"/>
                <a:gd name="T1" fmla="*/ 0 h 17"/>
                <a:gd name="T2" fmla="*/ 0 w 17"/>
                <a:gd name="T3" fmla="*/ 16 h 17"/>
                <a:gd name="T4" fmla="*/ 16 w 17"/>
                <a:gd name="T5" fmla="*/ 0 h 17"/>
                <a:gd name="T6" fmla="*/ 0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1" name="Freeform 1194"/>
            <p:cNvSpPr>
              <a:spLocks/>
            </p:cNvSpPr>
            <p:nvPr/>
          </p:nvSpPr>
          <p:spPr bwMode="auto">
            <a:xfrm>
              <a:off x="2357" y="1667"/>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2" name="Freeform 1195"/>
            <p:cNvSpPr>
              <a:spLocks/>
            </p:cNvSpPr>
            <p:nvPr/>
          </p:nvSpPr>
          <p:spPr bwMode="auto">
            <a:xfrm>
              <a:off x="2364" y="1667"/>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7 w 22"/>
                <a:gd name="T11" fmla="*/ 0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0" y="16"/>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3" name="Freeform 1196"/>
            <p:cNvSpPr>
              <a:spLocks/>
            </p:cNvSpPr>
            <p:nvPr/>
          </p:nvSpPr>
          <p:spPr bwMode="auto">
            <a:xfrm>
              <a:off x="2385" y="1660"/>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4" name="Freeform 1197"/>
            <p:cNvSpPr>
              <a:spLocks/>
            </p:cNvSpPr>
            <p:nvPr/>
          </p:nvSpPr>
          <p:spPr bwMode="auto">
            <a:xfrm>
              <a:off x="2385" y="1660"/>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5" name="Line 1198"/>
            <p:cNvSpPr>
              <a:spLocks noChangeShapeType="1"/>
            </p:cNvSpPr>
            <p:nvPr/>
          </p:nvSpPr>
          <p:spPr bwMode="auto">
            <a:xfrm>
              <a:off x="2385" y="166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76" name="Freeform 1199"/>
            <p:cNvSpPr>
              <a:spLocks/>
            </p:cNvSpPr>
            <p:nvPr/>
          </p:nvSpPr>
          <p:spPr bwMode="auto">
            <a:xfrm>
              <a:off x="2371" y="165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7" name="Freeform 1200"/>
            <p:cNvSpPr>
              <a:spLocks/>
            </p:cNvSpPr>
            <p:nvPr/>
          </p:nvSpPr>
          <p:spPr bwMode="auto">
            <a:xfrm>
              <a:off x="2371" y="164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8" name="Freeform 1201"/>
            <p:cNvSpPr>
              <a:spLocks/>
            </p:cNvSpPr>
            <p:nvPr/>
          </p:nvSpPr>
          <p:spPr bwMode="auto">
            <a:xfrm>
              <a:off x="2371" y="163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79" name="Freeform 1202"/>
            <p:cNvSpPr>
              <a:spLocks/>
            </p:cNvSpPr>
            <p:nvPr/>
          </p:nvSpPr>
          <p:spPr bwMode="auto">
            <a:xfrm>
              <a:off x="2364" y="1633"/>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0" name="Freeform 1203"/>
            <p:cNvSpPr>
              <a:spLocks/>
            </p:cNvSpPr>
            <p:nvPr/>
          </p:nvSpPr>
          <p:spPr bwMode="auto">
            <a:xfrm>
              <a:off x="2364" y="1619"/>
              <a:ext cx="1" cy="22"/>
            </a:xfrm>
            <a:custGeom>
              <a:avLst/>
              <a:gdLst>
                <a:gd name="T0" fmla="*/ 0 w 1"/>
                <a:gd name="T1" fmla="*/ 0 h 22"/>
                <a:gd name="T2" fmla="*/ 0 w 1"/>
                <a:gd name="T3" fmla="*/ 7 h 22"/>
                <a:gd name="T4" fmla="*/ 0 w 1"/>
                <a:gd name="T5" fmla="*/ 14 h 22"/>
                <a:gd name="T6" fmla="*/ 0 w 1"/>
                <a:gd name="T7" fmla="*/ 21 h 22"/>
                <a:gd name="T8" fmla="*/ 0 w 1"/>
                <a:gd name="T9" fmla="*/ 14 h 22"/>
                <a:gd name="T10" fmla="*/ 0 w 1"/>
                <a:gd name="T11" fmla="*/ 7 h 22"/>
                <a:gd name="T12" fmla="*/ 0 w 1"/>
                <a:gd name="T13" fmla="*/ 0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0"/>
                  </a:moveTo>
                  <a:lnTo>
                    <a:pt x="0" y="7"/>
                  </a:lnTo>
                  <a:lnTo>
                    <a:pt x="0" y="14"/>
                  </a:lnTo>
                  <a:lnTo>
                    <a:pt x="0"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1" name="Line 1204"/>
            <p:cNvSpPr>
              <a:spLocks noChangeShapeType="1"/>
            </p:cNvSpPr>
            <p:nvPr/>
          </p:nvSpPr>
          <p:spPr bwMode="auto">
            <a:xfrm flipH="1">
              <a:off x="2364" y="161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2" name="Freeform 1205"/>
            <p:cNvSpPr>
              <a:spLocks/>
            </p:cNvSpPr>
            <p:nvPr/>
          </p:nvSpPr>
          <p:spPr bwMode="auto">
            <a:xfrm>
              <a:off x="2357" y="1613"/>
              <a:ext cx="17" cy="17"/>
            </a:xfrm>
            <a:custGeom>
              <a:avLst/>
              <a:gdLst>
                <a:gd name="T0" fmla="*/ 8 w 17"/>
                <a:gd name="T1" fmla="*/ 16 h 17"/>
                <a:gd name="T2" fmla="*/ 0 w 17"/>
                <a:gd name="T3" fmla="*/ 16 h 17"/>
                <a:gd name="T4" fmla="*/ 8 w 17"/>
                <a:gd name="T5" fmla="*/ 16 h 17"/>
                <a:gd name="T6" fmla="*/ 16 w 17"/>
                <a:gd name="T7" fmla="*/ 16 h 17"/>
                <a:gd name="T8" fmla="*/ 8 w 17"/>
                <a:gd name="T9" fmla="*/ 0 h 17"/>
                <a:gd name="T10" fmla="*/ 8 w 17"/>
                <a:gd name="T11" fmla="*/ 16 h 17"/>
                <a:gd name="T12" fmla="*/ 0 w 17"/>
                <a:gd name="T13" fmla="*/ 16 h 17"/>
                <a:gd name="T14" fmla="*/ 8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16"/>
                  </a:moveTo>
                  <a:lnTo>
                    <a:pt x="0" y="16"/>
                  </a:lnTo>
                  <a:lnTo>
                    <a:pt x="8" y="16"/>
                  </a:lnTo>
                  <a:lnTo>
                    <a:pt x="16" y="16"/>
                  </a:lnTo>
                  <a:lnTo>
                    <a:pt x="8" y="0"/>
                  </a:lnTo>
                  <a:lnTo>
                    <a:pt x="8" y="16"/>
                  </a:lnTo>
                  <a:lnTo>
                    <a:pt x="0" y="16"/>
                  </a:lnTo>
                  <a:lnTo>
                    <a:pt x="8"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3" name="Freeform 1206"/>
            <p:cNvSpPr>
              <a:spLocks/>
            </p:cNvSpPr>
            <p:nvPr/>
          </p:nvSpPr>
          <p:spPr bwMode="auto">
            <a:xfrm>
              <a:off x="2357" y="161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4" name="Freeform 1207"/>
            <p:cNvSpPr>
              <a:spLocks/>
            </p:cNvSpPr>
            <p:nvPr/>
          </p:nvSpPr>
          <p:spPr bwMode="auto">
            <a:xfrm>
              <a:off x="2344" y="1626"/>
              <a:ext cx="17" cy="17"/>
            </a:xfrm>
            <a:custGeom>
              <a:avLst/>
              <a:gdLst>
                <a:gd name="T0" fmla="*/ 0 w 17"/>
                <a:gd name="T1" fmla="*/ 16 h 17"/>
                <a:gd name="T2" fmla="*/ 0 w 17"/>
                <a:gd name="T3" fmla="*/ 8 h 17"/>
                <a:gd name="T4" fmla="*/ 7 w 17"/>
                <a:gd name="T5" fmla="*/ 8 h 17"/>
                <a:gd name="T6" fmla="*/ 16 w 17"/>
                <a:gd name="T7" fmla="*/ 8 h 17"/>
                <a:gd name="T8" fmla="*/ 16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8"/>
                  </a:lnTo>
                  <a:lnTo>
                    <a:pt x="16" y="0"/>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5" name="Line 1208"/>
            <p:cNvSpPr>
              <a:spLocks noChangeShapeType="1"/>
            </p:cNvSpPr>
            <p:nvPr/>
          </p:nvSpPr>
          <p:spPr bwMode="auto">
            <a:xfrm flipH="1">
              <a:off x="2344" y="164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6" name="Freeform 1209"/>
            <p:cNvSpPr>
              <a:spLocks/>
            </p:cNvSpPr>
            <p:nvPr/>
          </p:nvSpPr>
          <p:spPr bwMode="auto">
            <a:xfrm>
              <a:off x="2344" y="1640"/>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87" name="Line 1210"/>
            <p:cNvSpPr>
              <a:spLocks noChangeShapeType="1"/>
            </p:cNvSpPr>
            <p:nvPr/>
          </p:nvSpPr>
          <p:spPr bwMode="auto">
            <a:xfrm flipH="1">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8" name="Line 1211"/>
            <p:cNvSpPr>
              <a:spLocks noChangeShapeType="1"/>
            </p:cNvSpPr>
            <p:nvPr/>
          </p:nvSpPr>
          <p:spPr bwMode="auto">
            <a:xfrm>
              <a:off x="2344" y="164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89" name="Line 1212"/>
            <p:cNvSpPr>
              <a:spLocks noChangeShapeType="1"/>
            </p:cNvSpPr>
            <p:nvPr/>
          </p:nvSpPr>
          <p:spPr bwMode="auto">
            <a:xfrm flipV="1">
              <a:off x="2344" y="164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0" name="Freeform 1213"/>
            <p:cNvSpPr>
              <a:spLocks/>
            </p:cNvSpPr>
            <p:nvPr/>
          </p:nvSpPr>
          <p:spPr bwMode="auto">
            <a:xfrm>
              <a:off x="2344" y="1654"/>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1" name="Freeform 1214"/>
            <p:cNvSpPr>
              <a:spLocks/>
            </p:cNvSpPr>
            <p:nvPr/>
          </p:nvSpPr>
          <p:spPr bwMode="auto">
            <a:xfrm>
              <a:off x="2350" y="1660"/>
              <a:ext cx="17" cy="17"/>
            </a:xfrm>
            <a:custGeom>
              <a:avLst/>
              <a:gdLst>
                <a:gd name="T0" fmla="*/ 16 w 17"/>
                <a:gd name="T1" fmla="*/ 8 h 17"/>
                <a:gd name="T2" fmla="*/ 0 w 17"/>
                <a:gd name="T3" fmla="*/ 8 h 17"/>
                <a:gd name="T4" fmla="*/ 0 w 17"/>
                <a:gd name="T5" fmla="*/ 0 h 17"/>
                <a:gd name="T6" fmla="*/ 0 w 17"/>
                <a:gd name="T7" fmla="*/ 8 h 17"/>
                <a:gd name="T8" fmla="*/ 16 w 17"/>
                <a:gd name="T9" fmla="*/ 8 h 17"/>
                <a:gd name="T10" fmla="*/ 16 w 17"/>
                <a:gd name="T11" fmla="*/ 16 h 17"/>
                <a:gd name="T12" fmla="*/ 16 w 17"/>
                <a:gd name="T13" fmla="*/ 8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8"/>
                  </a:moveTo>
                  <a:lnTo>
                    <a:pt x="0" y="8"/>
                  </a:lnTo>
                  <a:lnTo>
                    <a:pt x="0" y="0"/>
                  </a:lnTo>
                  <a:lnTo>
                    <a:pt x="0"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2" name="Freeform 1215"/>
            <p:cNvSpPr>
              <a:spLocks/>
            </p:cNvSpPr>
            <p:nvPr/>
          </p:nvSpPr>
          <p:spPr bwMode="auto">
            <a:xfrm>
              <a:off x="2474" y="1626"/>
              <a:ext cx="21" cy="1"/>
            </a:xfrm>
            <a:custGeom>
              <a:avLst/>
              <a:gdLst>
                <a:gd name="T0" fmla="*/ 20 w 21"/>
                <a:gd name="T1" fmla="*/ 0 h 1"/>
                <a:gd name="T2" fmla="*/ 13 w 21"/>
                <a:gd name="T3" fmla="*/ 0 h 1"/>
                <a:gd name="T4" fmla="*/ 6 w 21"/>
                <a:gd name="T5" fmla="*/ 0 h 1"/>
                <a:gd name="T6" fmla="*/ 0 w 21"/>
                <a:gd name="T7" fmla="*/ 0 h 1"/>
                <a:gd name="T8" fmla="*/ 6 w 21"/>
                <a:gd name="T9" fmla="*/ 0 h 1"/>
                <a:gd name="T10" fmla="*/ 13 w 21"/>
                <a:gd name="T11" fmla="*/ 0 h 1"/>
                <a:gd name="T12" fmla="*/ 20 w 21"/>
                <a:gd name="T13" fmla="*/ 0 h 1"/>
                <a:gd name="T14" fmla="*/ 0 60000 65536"/>
                <a:gd name="T15" fmla="*/ 0 60000 65536"/>
                <a:gd name="T16" fmla="*/ 0 60000 65536"/>
                <a:gd name="T17" fmla="*/ 0 60000 65536"/>
                <a:gd name="T18" fmla="*/ 0 60000 65536"/>
                <a:gd name="T19" fmla="*/ 0 60000 65536"/>
                <a:gd name="T20" fmla="*/ 0 60000 65536"/>
                <a:gd name="T21" fmla="*/ 0 w 21"/>
                <a:gd name="T22" fmla="*/ 0 h 1"/>
                <a:gd name="T23" fmla="*/ 21 w 2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
                  <a:moveTo>
                    <a:pt x="20" y="0"/>
                  </a:moveTo>
                  <a:lnTo>
                    <a:pt x="13" y="0"/>
                  </a:lnTo>
                  <a:lnTo>
                    <a:pt x="6" y="0"/>
                  </a:lnTo>
                  <a:lnTo>
                    <a:pt x="0" y="0"/>
                  </a:lnTo>
                  <a:lnTo>
                    <a:pt x="6" y="0"/>
                  </a:lnTo>
                  <a:lnTo>
                    <a:pt x="13"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3" name="Freeform 1216"/>
            <p:cNvSpPr>
              <a:spLocks/>
            </p:cNvSpPr>
            <p:nvPr/>
          </p:nvSpPr>
          <p:spPr bwMode="auto">
            <a:xfrm>
              <a:off x="2480" y="1626"/>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4" name="Freeform 1217"/>
            <p:cNvSpPr>
              <a:spLocks/>
            </p:cNvSpPr>
            <p:nvPr/>
          </p:nvSpPr>
          <p:spPr bwMode="auto">
            <a:xfrm>
              <a:off x="2474" y="1626"/>
              <a:ext cx="17" cy="22"/>
            </a:xfrm>
            <a:custGeom>
              <a:avLst/>
              <a:gdLst>
                <a:gd name="T0" fmla="*/ 0 w 17"/>
                <a:gd name="T1" fmla="*/ 21 h 22"/>
                <a:gd name="T2" fmla="*/ 0 w 17"/>
                <a:gd name="T3" fmla="*/ 14 h 22"/>
                <a:gd name="T4" fmla="*/ 0 w 17"/>
                <a:gd name="T5" fmla="*/ 7 h 22"/>
                <a:gd name="T6" fmla="*/ 16 w 17"/>
                <a:gd name="T7" fmla="*/ 7 h 22"/>
                <a:gd name="T8" fmla="*/ 16 w 17"/>
                <a:gd name="T9" fmla="*/ 0 h 22"/>
                <a:gd name="T10" fmla="*/ 16 w 17"/>
                <a:gd name="T11" fmla="*/ 7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16" y="7"/>
                  </a:lnTo>
                  <a:lnTo>
                    <a:pt x="16" y="0"/>
                  </a:lnTo>
                  <a:lnTo>
                    <a:pt x="16" y="7"/>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5" name="Freeform 1218"/>
            <p:cNvSpPr>
              <a:spLocks/>
            </p:cNvSpPr>
            <p:nvPr/>
          </p:nvSpPr>
          <p:spPr bwMode="auto">
            <a:xfrm>
              <a:off x="2474" y="164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6" name="Freeform 1219"/>
            <p:cNvSpPr>
              <a:spLocks/>
            </p:cNvSpPr>
            <p:nvPr/>
          </p:nvSpPr>
          <p:spPr bwMode="auto">
            <a:xfrm>
              <a:off x="2480" y="1660"/>
              <a:ext cx="17" cy="17"/>
            </a:xfrm>
            <a:custGeom>
              <a:avLst/>
              <a:gdLst>
                <a:gd name="T0" fmla="*/ 16 w 17"/>
                <a:gd name="T1" fmla="*/ 0 h 17"/>
                <a:gd name="T2" fmla="*/ 8 w 17"/>
                <a:gd name="T3" fmla="*/ 0 h 17"/>
                <a:gd name="T4" fmla="*/ 0 w 17"/>
                <a:gd name="T5" fmla="*/ 0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0"/>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497" name="Line 1220"/>
            <p:cNvSpPr>
              <a:spLocks noChangeShapeType="1"/>
            </p:cNvSpPr>
            <p:nvPr/>
          </p:nvSpPr>
          <p:spPr bwMode="auto">
            <a:xfrm flipV="1">
              <a:off x="2494"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8" name="Line 1221"/>
            <p:cNvSpPr>
              <a:spLocks noChangeShapeType="1"/>
            </p:cNvSpPr>
            <p:nvPr/>
          </p:nvSpPr>
          <p:spPr bwMode="auto">
            <a:xfrm flipV="1">
              <a:off x="2494"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499" name="Line 1222"/>
            <p:cNvSpPr>
              <a:spLocks noChangeShapeType="1"/>
            </p:cNvSpPr>
            <p:nvPr/>
          </p:nvSpPr>
          <p:spPr bwMode="auto">
            <a:xfrm flipH="1">
              <a:off x="2494"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0" name="Line 1223"/>
            <p:cNvSpPr>
              <a:spLocks noChangeShapeType="1"/>
            </p:cNvSpPr>
            <p:nvPr/>
          </p:nvSpPr>
          <p:spPr bwMode="auto">
            <a:xfrm flipV="1">
              <a:off x="2501"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1" name="Line 1224"/>
            <p:cNvSpPr>
              <a:spLocks noChangeShapeType="1"/>
            </p:cNvSpPr>
            <p:nvPr/>
          </p:nvSpPr>
          <p:spPr bwMode="auto">
            <a:xfrm flipH="1">
              <a:off x="2501"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2" name="Line 1225"/>
            <p:cNvSpPr>
              <a:spLocks noChangeShapeType="1"/>
            </p:cNvSpPr>
            <p:nvPr/>
          </p:nvSpPr>
          <p:spPr bwMode="auto">
            <a:xfrm flipV="1">
              <a:off x="2508" y="16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3" name="Freeform 1226"/>
            <p:cNvSpPr>
              <a:spLocks/>
            </p:cNvSpPr>
            <p:nvPr/>
          </p:nvSpPr>
          <p:spPr bwMode="auto">
            <a:xfrm>
              <a:off x="2487" y="1688"/>
              <a:ext cx="22" cy="17"/>
            </a:xfrm>
            <a:custGeom>
              <a:avLst/>
              <a:gdLst>
                <a:gd name="T0" fmla="*/ 0 w 22"/>
                <a:gd name="T1" fmla="*/ 16 h 17"/>
                <a:gd name="T2" fmla="*/ 7 w 22"/>
                <a:gd name="T3" fmla="*/ 16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7" y="16"/>
                  </a:lnTo>
                  <a:lnTo>
                    <a:pt x="7" y="8"/>
                  </a:lnTo>
                  <a:lnTo>
                    <a:pt x="14" y="8"/>
                  </a:lnTo>
                  <a:lnTo>
                    <a:pt x="14" y="0"/>
                  </a:lnTo>
                  <a:lnTo>
                    <a:pt x="21" y="0"/>
                  </a:lnTo>
                  <a:lnTo>
                    <a:pt x="14" y="0"/>
                  </a:lnTo>
                  <a:lnTo>
                    <a:pt x="14" y="8"/>
                  </a:lnTo>
                  <a:lnTo>
                    <a:pt x="7" y="8"/>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4" name="Line 1227"/>
            <p:cNvSpPr>
              <a:spLocks noChangeShapeType="1"/>
            </p:cNvSpPr>
            <p:nvPr/>
          </p:nvSpPr>
          <p:spPr bwMode="auto">
            <a:xfrm>
              <a:off x="2480" y="1688"/>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5" name="Freeform 1228"/>
            <p:cNvSpPr>
              <a:spLocks/>
            </p:cNvSpPr>
            <p:nvPr/>
          </p:nvSpPr>
          <p:spPr bwMode="auto">
            <a:xfrm>
              <a:off x="2467" y="168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8" y="16"/>
                  </a:lnTo>
                  <a:lnTo>
                    <a:pt x="16" y="16"/>
                  </a:lnTo>
                  <a:lnTo>
                    <a:pt x="8" y="16"/>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06" name="Line 1229"/>
            <p:cNvSpPr>
              <a:spLocks noChangeShapeType="1"/>
            </p:cNvSpPr>
            <p:nvPr/>
          </p:nvSpPr>
          <p:spPr bwMode="auto">
            <a:xfrm>
              <a:off x="2467"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7" name="Line 1230"/>
            <p:cNvSpPr>
              <a:spLocks noChangeShapeType="1"/>
            </p:cNvSpPr>
            <p:nvPr/>
          </p:nvSpPr>
          <p:spPr bwMode="auto">
            <a:xfrm>
              <a:off x="2467"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8" name="Line 1231"/>
            <p:cNvSpPr>
              <a:spLocks noChangeShapeType="1"/>
            </p:cNvSpPr>
            <p:nvPr/>
          </p:nvSpPr>
          <p:spPr bwMode="auto">
            <a:xfrm>
              <a:off x="2460" y="166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09" name="Freeform 1232"/>
            <p:cNvSpPr>
              <a:spLocks/>
            </p:cNvSpPr>
            <p:nvPr/>
          </p:nvSpPr>
          <p:spPr bwMode="auto">
            <a:xfrm>
              <a:off x="2460" y="1660"/>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0" name="Freeform 1233"/>
            <p:cNvSpPr>
              <a:spLocks/>
            </p:cNvSpPr>
            <p:nvPr/>
          </p:nvSpPr>
          <p:spPr bwMode="auto">
            <a:xfrm>
              <a:off x="2460" y="1654"/>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1" name="Freeform 1234"/>
            <p:cNvSpPr>
              <a:spLocks/>
            </p:cNvSpPr>
            <p:nvPr/>
          </p:nvSpPr>
          <p:spPr bwMode="auto">
            <a:xfrm>
              <a:off x="2460" y="1647"/>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2" name="Freeform 1235"/>
            <p:cNvSpPr>
              <a:spLocks/>
            </p:cNvSpPr>
            <p:nvPr/>
          </p:nvSpPr>
          <p:spPr bwMode="auto">
            <a:xfrm>
              <a:off x="2467" y="1626"/>
              <a:ext cx="17" cy="29"/>
            </a:xfrm>
            <a:custGeom>
              <a:avLst/>
              <a:gdLst>
                <a:gd name="T0" fmla="*/ 16 w 17"/>
                <a:gd name="T1" fmla="*/ 0 h 29"/>
                <a:gd name="T2" fmla="*/ 16 w 17"/>
                <a:gd name="T3" fmla="*/ 7 h 29"/>
                <a:gd name="T4" fmla="*/ 0 w 17"/>
                <a:gd name="T5" fmla="*/ 7 h 29"/>
                <a:gd name="T6" fmla="*/ 0 w 17"/>
                <a:gd name="T7" fmla="*/ 14 h 29"/>
                <a:gd name="T8" fmla="*/ 0 w 17"/>
                <a:gd name="T9" fmla="*/ 21 h 29"/>
                <a:gd name="T10" fmla="*/ 0 w 17"/>
                <a:gd name="T11" fmla="*/ 28 h 29"/>
                <a:gd name="T12" fmla="*/ 0 w 17"/>
                <a:gd name="T13" fmla="*/ 21 h 29"/>
                <a:gd name="T14" fmla="*/ 0 w 17"/>
                <a:gd name="T15" fmla="*/ 14 h 29"/>
                <a:gd name="T16" fmla="*/ 16 w 17"/>
                <a:gd name="T17" fmla="*/ 14 h 29"/>
                <a:gd name="T18" fmla="*/ 16 w 17"/>
                <a:gd name="T19" fmla="*/ 7 h 29"/>
                <a:gd name="T20" fmla="*/ 16 w 17"/>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16" y="0"/>
                  </a:moveTo>
                  <a:lnTo>
                    <a:pt x="16" y="7"/>
                  </a:lnTo>
                  <a:lnTo>
                    <a:pt x="0" y="7"/>
                  </a:lnTo>
                  <a:lnTo>
                    <a:pt x="0" y="14"/>
                  </a:lnTo>
                  <a:lnTo>
                    <a:pt x="0" y="21"/>
                  </a:lnTo>
                  <a:lnTo>
                    <a:pt x="0" y="28"/>
                  </a:lnTo>
                  <a:lnTo>
                    <a:pt x="0" y="21"/>
                  </a:lnTo>
                  <a:lnTo>
                    <a:pt x="0" y="14"/>
                  </a:lnTo>
                  <a:lnTo>
                    <a:pt x="16" y="14"/>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3" name="Freeform 1236"/>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4" name="Freeform 1237"/>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0" y="0"/>
                  </a:lnTo>
                  <a:lnTo>
                    <a:pt x="0" y="8"/>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5" name="Freeform 1238"/>
            <p:cNvSpPr>
              <a:spLocks/>
            </p:cNvSpPr>
            <p:nvPr/>
          </p:nvSpPr>
          <p:spPr bwMode="auto">
            <a:xfrm>
              <a:off x="2405" y="1777"/>
              <a:ext cx="17" cy="17"/>
            </a:xfrm>
            <a:custGeom>
              <a:avLst/>
              <a:gdLst>
                <a:gd name="T0" fmla="*/ 0 w 17"/>
                <a:gd name="T1" fmla="*/ 16 h 17"/>
                <a:gd name="T2" fmla="*/ 8 w 17"/>
                <a:gd name="T3" fmla="*/ 16 h 17"/>
                <a:gd name="T4" fmla="*/ 16 w 17"/>
                <a:gd name="T5" fmla="*/ 16 h 17"/>
                <a:gd name="T6" fmla="*/ 8 w 17"/>
                <a:gd name="T7" fmla="*/ 16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6" name="Freeform 1239"/>
            <p:cNvSpPr>
              <a:spLocks/>
            </p:cNvSpPr>
            <p:nvPr/>
          </p:nvSpPr>
          <p:spPr bwMode="auto">
            <a:xfrm>
              <a:off x="2398" y="177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7" name="Freeform 1240"/>
            <p:cNvSpPr>
              <a:spLocks/>
            </p:cNvSpPr>
            <p:nvPr/>
          </p:nvSpPr>
          <p:spPr bwMode="auto">
            <a:xfrm>
              <a:off x="2391" y="177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8" name="Freeform 1241"/>
            <p:cNvSpPr>
              <a:spLocks/>
            </p:cNvSpPr>
            <p:nvPr/>
          </p:nvSpPr>
          <p:spPr bwMode="auto">
            <a:xfrm>
              <a:off x="2391" y="1770"/>
              <a:ext cx="17" cy="17"/>
            </a:xfrm>
            <a:custGeom>
              <a:avLst/>
              <a:gdLst>
                <a:gd name="T0" fmla="*/ 16 w 17"/>
                <a:gd name="T1" fmla="*/ 0 h 17"/>
                <a:gd name="T2" fmla="*/ 16 w 17"/>
                <a:gd name="T3" fmla="*/ 8 h 17"/>
                <a:gd name="T4" fmla="*/ 0 w 17"/>
                <a:gd name="T5" fmla="*/ 8 h 17"/>
                <a:gd name="T6" fmla="*/ 0 w 17"/>
                <a:gd name="T7" fmla="*/ 16 h 17"/>
                <a:gd name="T8" fmla="*/ 16 w 17"/>
                <a:gd name="T9" fmla="*/ 16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16" y="16"/>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19" name="Freeform 1242"/>
            <p:cNvSpPr>
              <a:spLocks/>
            </p:cNvSpPr>
            <p:nvPr/>
          </p:nvSpPr>
          <p:spPr bwMode="auto">
            <a:xfrm>
              <a:off x="2391" y="177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0" name="Line 1243"/>
            <p:cNvSpPr>
              <a:spLocks noChangeShapeType="1"/>
            </p:cNvSpPr>
            <p:nvPr/>
          </p:nvSpPr>
          <p:spPr bwMode="auto">
            <a:xfrm flipV="1">
              <a:off x="2391"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1" name="Freeform 1244"/>
            <p:cNvSpPr>
              <a:spLocks/>
            </p:cNvSpPr>
            <p:nvPr/>
          </p:nvSpPr>
          <p:spPr bwMode="auto">
            <a:xfrm>
              <a:off x="2385" y="1777"/>
              <a:ext cx="17" cy="17"/>
            </a:xfrm>
            <a:custGeom>
              <a:avLst/>
              <a:gdLst>
                <a:gd name="T0" fmla="*/ 0 w 17"/>
                <a:gd name="T1" fmla="*/ 16 h 17"/>
                <a:gd name="T2" fmla="*/ 16 w 17"/>
                <a:gd name="T3" fmla="*/ 16 h 17"/>
                <a:gd name="T4" fmla="*/ 0 w 17"/>
                <a:gd name="T5" fmla="*/ 16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2" name="Freeform 1245"/>
            <p:cNvSpPr>
              <a:spLocks/>
            </p:cNvSpPr>
            <p:nvPr/>
          </p:nvSpPr>
          <p:spPr bwMode="auto">
            <a:xfrm>
              <a:off x="2385" y="1770"/>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3" name="Freeform 1246"/>
            <p:cNvSpPr>
              <a:spLocks/>
            </p:cNvSpPr>
            <p:nvPr/>
          </p:nvSpPr>
          <p:spPr bwMode="auto">
            <a:xfrm>
              <a:off x="2391" y="1763"/>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4" name="Line 1247"/>
            <p:cNvSpPr>
              <a:spLocks noChangeShapeType="1"/>
            </p:cNvSpPr>
            <p:nvPr/>
          </p:nvSpPr>
          <p:spPr bwMode="auto">
            <a:xfrm flipH="1">
              <a:off x="2398"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5" name="Line 1248"/>
            <p:cNvSpPr>
              <a:spLocks noChangeShapeType="1"/>
            </p:cNvSpPr>
            <p:nvPr/>
          </p:nvSpPr>
          <p:spPr bwMode="auto">
            <a:xfrm flipH="1">
              <a:off x="2405"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6" name="Freeform 1249"/>
            <p:cNvSpPr>
              <a:spLocks/>
            </p:cNvSpPr>
            <p:nvPr/>
          </p:nvSpPr>
          <p:spPr bwMode="auto">
            <a:xfrm>
              <a:off x="2412" y="1763"/>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0" y="0"/>
                  </a:lnTo>
                  <a:lnTo>
                    <a:pt x="16" y="0"/>
                  </a:lnTo>
                  <a:lnTo>
                    <a:pt x="16" y="16"/>
                  </a:lnTo>
                  <a:lnTo>
                    <a:pt x="16" y="0"/>
                  </a:lnTo>
                  <a:lnTo>
                    <a:pt x="16" y="16"/>
                  </a:lnTo>
                  <a:lnTo>
                    <a:pt x="16" y="0"/>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7" name="Freeform 1250"/>
            <p:cNvSpPr>
              <a:spLocks/>
            </p:cNvSpPr>
            <p:nvPr/>
          </p:nvSpPr>
          <p:spPr bwMode="auto">
            <a:xfrm>
              <a:off x="2261" y="1729"/>
              <a:ext cx="17" cy="17"/>
            </a:xfrm>
            <a:custGeom>
              <a:avLst/>
              <a:gdLst>
                <a:gd name="T0" fmla="*/ 0 w 17"/>
                <a:gd name="T1" fmla="*/ 8 h 17"/>
                <a:gd name="T2" fmla="*/ 16 w 17"/>
                <a:gd name="T3" fmla="*/ 8 h 17"/>
                <a:gd name="T4" fmla="*/ 16 w 17"/>
                <a:gd name="T5" fmla="*/ 0 h 17"/>
                <a:gd name="T6" fmla="*/ 0 w 17"/>
                <a:gd name="T7" fmla="*/ 0 h 17"/>
                <a:gd name="T8" fmla="*/ 16 w 17"/>
                <a:gd name="T9" fmla="*/ 0 h 17"/>
                <a:gd name="T10" fmla="*/ 16 w 17"/>
                <a:gd name="T11" fmla="*/ 8 h 17"/>
                <a:gd name="T12" fmla="*/ 0 w 17"/>
                <a:gd name="T13" fmla="*/ 8 h 17"/>
                <a:gd name="T14" fmla="*/ 0 w 17"/>
                <a:gd name="T15" fmla="*/ 16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16" y="8"/>
                  </a:lnTo>
                  <a:lnTo>
                    <a:pt x="16" y="0"/>
                  </a:lnTo>
                  <a:lnTo>
                    <a:pt x="0" y="0"/>
                  </a:lnTo>
                  <a:lnTo>
                    <a:pt x="16" y="0"/>
                  </a:lnTo>
                  <a:lnTo>
                    <a:pt x="16" y="8"/>
                  </a:lnTo>
                  <a:lnTo>
                    <a:pt x="0" y="8"/>
                  </a:lnTo>
                  <a:lnTo>
                    <a:pt x="0" y="16"/>
                  </a:lnTo>
                  <a:lnTo>
                    <a:pt x="0"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28" name="Line 1251"/>
            <p:cNvSpPr>
              <a:spLocks noChangeShapeType="1"/>
            </p:cNvSpPr>
            <p:nvPr/>
          </p:nvSpPr>
          <p:spPr bwMode="auto">
            <a:xfrm flipV="1">
              <a:off x="226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29" name="Line 1252"/>
            <p:cNvSpPr>
              <a:spLocks noChangeShapeType="1"/>
            </p:cNvSpPr>
            <p:nvPr/>
          </p:nvSpPr>
          <p:spPr bwMode="auto">
            <a:xfrm>
              <a:off x="2255" y="1742"/>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0" name="Line 1253"/>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1" name="Line 1254"/>
            <p:cNvSpPr>
              <a:spLocks noChangeShapeType="1"/>
            </p:cNvSpPr>
            <p:nvPr/>
          </p:nvSpPr>
          <p:spPr bwMode="auto">
            <a:xfrm flipV="1">
              <a:off x="2255"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2" name="Line 1255"/>
            <p:cNvSpPr>
              <a:spLocks noChangeShapeType="1"/>
            </p:cNvSpPr>
            <p:nvPr/>
          </p:nvSpPr>
          <p:spPr bwMode="auto">
            <a:xfrm>
              <a:off x="2248"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3" name="Line 1256"/>
            <p:cNvSpPr>
              <a:spLocks noChangeShapeType="1"/>
            </p:cNvSpPr>
            <p:nvPr/>
          </p:nvSpPr>
          <p:spPr bwMode="auto">
            <a:xfrm>
              <a:off x="2241"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4" name="Line 1257"/>
            <p:cNvSpPr>
              <a:spLocks noChangeShapeType="1"/>
            </p:cNvSpPr>
            <p:nvPr/>
          </p:nvSpPr>
          <p:spPr bwMode="auto">
            <a:xfrm>
              <a:off x="2241"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5" name="Line 1258"/>
            <p:cNvSpPr>
              <a:spLocks noChangeShapeType="1"/>
            </p:cNvSpPr>
            <p:nvPr/>
          </p:nvSpPr>
          <p:spPr bwMode="auto">
            <a:xfrm flipV="1">
              <a:off x="2241"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6" name="Line 1259"/>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7" name="Line 1260"/>
            <p:cNvSpPr>
              <a:spLocks noChangeShapeType="1"/>
            </p:cNvSpPr>
            <p:nvPr/>
          </p:nvSpPr>
          <p:spPr bwMode="auto">
            <a:xfrm flipH="1">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8" name="Line 1261"/>
            <p:cNvSpPr>
              <a:spLocks noChangeShapeType="1"/>
            </p:cNvSpPr>
            <p:nvPr/>
          </p:nvSpPr>
          <p:spPr bwMode="auto">
            <a:xfrm>
              <a:off x="2234" y="174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39" name="Line 1262"/>
            <p:cNvSpPr>
              <a:spLocks noChangeShapeType="1"/>
            </p:cNvSpPr>
            <p:nvPr/>
          </p:nvSpPr>
          <p:spPr bwMode="auto">
            <a:xfrm>
              <a:off x="223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0" name="Freeform 1263"/>
            <p:cNvSpPr>
              <a:spLocks/>
            </p:cNvSpPr>
            <p:nvPr/>
          </p:nvSpPr>
          <p:spPr bwMode="auto">
            <a:xfrm>
              <a:off x="2234" y="1729"/>
              <a:ext cx="22" cy="17"/>
            </a:xfrm>
            <a:custGeom>
              <a:avLst/>
              <a:gdLst>
                <a:gd name="T0" fmla="*/ 21 w 22"/>
                <a:gd name="T1" fmla="*/ 0 h 17"/>
                <a:gd name="T2" fmla="*/ 14 w 22"/>
                <a:gd name="T3" fmla="*/ 0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7" y="16"/>
                  </a:lnTo>
                  <a:lnTo>
                    <a:pt x="0" y="16"/>
                  </a:lnTo>
                  <a:lnTo>
                    <a:pt x="7" y="16"/>
                  </a:lnTo>
                  <a:lnTo>
                    <a:pt x="7" y="8"/>
                  </a:lnTo>
                  <a:lnTo>
                    <a:pt x="14" y="8"/>
                  </a:lnTo>
                  <a:lnTo>
                    <a:pt x="21" y="8"/>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1" name="Freeform 1264"/>
            <p:cNvSpPr>
              <a:spLocks/>
            </p:cNvSpPr>
            <p:nvPr/>
          </p:nvSpPr>
          <p:spPr bwMode="auto">
            <a:xfrm>
              <a:off x="2255" y="1729"/>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2" name="Freeform 1265"/>
            <p:cNvSpPr>
              <a:spLocks/>
            </p:cNvSpPr>
            <p:nvPr/>
          </p:nvSpPr>
          <p:spPr bwMode="auto">
            <a:xfrm>
              <a:off x="1988" y="1736"/>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3" name="Freeform 1266"/>
            <p:cNvSpPr>
              <a:spLocks/>
            </p:cNvSpPr>
            <p:nvPr/>
          </p:nvSpPr>
          <p:spPr bwMode="auto">
            <a:xfrm>
              <a:off x="2001" y="1729"/>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4" name="Freeform 1267"/>
            <p:cNvSpPr>
              <a:spLocks/>
            </p:cNvSpPr>
            <p:nvPr/>
          </p:nvSpPr>
          <p:spPr bwMode="auto">
            <a:xfrm>
              <a:off x="2015"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5" name="Line 1268"/>
            <p:cNvSpPr>
              <a:spLocks noChangeShapeType="1"/>
            </p:cNvSpPr>
            <p:nvPr/>
          </p:nvSpPr>
          <p:spPr bwMode="auto">
            <a:xfrm flipH="1">
              <a:off x="2022"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6" name="Line 1269"/>
            <p:cNvSpPr>
              <a:spLocks noChangeShapeType="1"/>
            </p:cNvSpPr>
            <p:nvPr/>
          </p:nvSpPr>
          <p:spPr bwMode="auto">
            <a:xfrm flipV="1">
              <a:off x="2029"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7" name="Line 1270"/>
            <p:cNvSpPr>
              <a:spLocks noChangeShapeType="1"/>
            </p:cNvSpPr>
            <p:nvPr/>
          </p:nvSpPr>
          <p:spPr bwMode="auto">
            <a:xfrm flipH="1">
              <a:off x="2029"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48" name="Freeform 1271"/>
            <p:cNvSpPr>
              <a:spLocks/>
            </p:cNvSpPr>
            <p:nvPr/>
          </p:nvSpPr>
          <p:spPr bwMode="auto">
            <a:xfrm>
              <a:off x="2029"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49" name="Freeform 1272"/>
            <p:cNvSpPr>
              <a:spLocks/>
            </p:cNvSpPr>
            <p:nvPr/>
          </p:nvSpPr>
          <p:spPr bwMode="auto">
            <a:xfrm>
              <a:off x="2022" y="17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0" y="0"/>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0" name="Freeform 1273"/>
            <p:cNvSpPr>
              <a:spLocks/>
            </p:cNvSpPr>
            <p:nvPr/>
          </p:nvSpPr>
          <p:spPr bwMode="auto">
            <a:xfrm>
              <a:off x="2008" y="1749"/>
              <a:ext cx="17" cy="17"/>
            </a:xfrm>
            <a:custGeom>
              <a:avLst/>
              <a:gdLst>
                <a:gd name="T0" fmla="*/ 0 w 17"/>
                <a:gd name="T1" fmla="*/ 16 h 17"/>
                <a:gd name="T2" fmla="*/ 8 w 17"/>
                <a:gd name="T3" fmla="*/ 16 h 17"/>
                <a:gd name="T4" fmla="*/ 16 w 17"/>
                <a:gd name="T5" fmla="*/ 16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8" y="0"/>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1" name="Freeform 1274"/>
            <p:cNvSpPr>
              <a:spLocks/>
            </p:cNvSpPr>
            <p:nvPr/>
          </p:nvSpPr>
          <p:spPr bwMode="auto">
            <a:xfrm>
              <a:off x="1994" y="1749"/>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16"/>
                  </a:lnTo>
                  <a:lnTo>
                    <a:pt x="8" y="16"/>
                  </a:lnTo>
                  <a:lnTo>
                    <a:pt x="16" y="16"/>
                  </a:lnTo>
                  <a:lnTo>
                    <a:pt x="8"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2" name="Freeform 1275"/>
            <p:cNvSpPr>
              <a:spLocks/>
            </p:cNvSpPr>
            <p:nvPr/>
          </p:nvSpPr>
          <p:spPr bwMode="auto">
            <a:xfrm>
              <a:off x="1981" y="174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3" name="Freeform 1276"/>
            <p:cNvSpPr>
              <a:spLocks/>
            </p:cNvSpPr>
            <p:nvPr/>
          </p:nvSpPr>
          <p:spPr bwMode="auto">
            <a:xfrm>
              <a:off x="1981" y="1736"/>
              <a:ext cx="17" cy="17"/>
            </a:xfrm>
            <a:custGeom>
              <a:avLst/>
              <a:gdLst>
                <a:gd name="T0" fmla="*/ 16 w 17"/>
                <a:gd name="T1" fmla="*/ 0 h 17"/>
                <a:gd name="T2" fmla="*/ 0 w 17"/>
                <a:gd name="T3" fmla="*/ 0 h 17"/>
                <a:gd name="T4" fmla="*/ 0 w 17"/>
                <a:gd name="T5" fmla="*/ 7 h 17"/>
                <a:gd name="T6" fmla="*/ 0 w 17"/>
                <a:gd name="T7" fmla="*/ 16 h 17"/>
                <a:gd name="T8" fmla="*/ 0 w 17"/>
                <a:gd name="T9" fmla="*/ 7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7"/>
                  </a:lnTo>
                  <a:lnTo>
                    <a:pt x="0" y="16"/>
                  </a:lnTo>
                  <a:lnTo>
                    <a:pt x="0" y="7"/>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4" name="Freeform 1277"/>
            <p:cNvSpPr>
              <a:spLocks/>
            </p:cNvSpPr>
            <p:nvPr/>
          </p:nvSpPr>
          <p:spPr bwMode="auto">
            <a:xfrm>
              <a:off x="2166" y="1537"/>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5" name="Freeform 1278"/>
            <p:cNvSpPr>
              <a:spLocks/>
            </p:cNvSpPr>
            <p:nvPr/>
          </p:nvSpPr>
          <p:spPr bwMode="auto">
            <a:xfrm>
              <a:off x="2159" y="1537"/>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6" name="Line 1279"/>
            <p:cNvSpPr>
              <a:spLocks noChangeShapeType="1"/>
            </p:cNvSpPr>
            <p:nvPr/>
          </p:nvSpPr>
          <p:spPr bwMode="auto">
            <a:xfrm flipV="1">
              <a:off x="2159" y="154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7" name="Line 1280"/>
            <p:cNvSpPr>
              <a:spLocks noChangeShapeType="1"/>
            </p:cNvSpPr>
            <p:nvPr/>
          </p:nvSpPr>
          <p:spPr bwMode="auto">
            <a:xfrm flipV="1">
              <a:off x="2159"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58" name="Freeform 1281"/>
            <p:cNvSpPr>
              <a:spLocks/>
            </p:cNvSpPr>
            <p:nvPr/>
          </p:nvSpPr>
          <p:spPr bwMode="auto">
            <a:xfrm>
              <a:off x="2159" y="1558"/>
              <a:ext cx="17" cy="17"/>
            </a:xfrm>
            <a:custGeom>
              <a:avLst/>
              <a:gdLst>
                <a:gd name="T0" fmla="*/ 16 w 17"/>
                <a:gd name="T1" fmla="*/ 8 h 17"/>
                <a:gd name="T2" fmla="*/ 8 w 17"/>
                <a:gd name="T3" fmla="*/ 8 h 17"/>
                <a:gd name="T4" fmla="*/ 8 w 17"/>
                <a:gd name="T5" fmla="*/ 0 h 17"/>
                <a:gd name="T6" fmla="*/ 0 w 17"/>
                <a:gd name="T7" fmla="*/ 0 h 17"/>
                <a:gd name="T8" fmla="*/ 8 w 17"/>
                <a:gd name="T9" fmla="*/ 8 h 17"/>
                <a:gd name="T10" fmla="*/ 16 w 17"/>
                <a:gd name="T11" fmla="*/ 8 h 17"/>
                <a:gd name="T12" fmla="*/ 16 w 17"/>
                <a:gd name="T13" fmla="*/ 16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8" y="8"/>
                  </a:lnTo>
                  <a:lnTo>
                    <a:pt x="8" y="0"/>
                  </a:lnTo>
                  <a:lnTo>
                    <a:pt x="0" y="0"/>
                  </a:lnTo>
                  <a:lnTo>
                    <a:pt x="8" y="8"/>
                  </a:lnTo>
                  <a:lnTo>
                    <a:pt x="16" y="8"/>
                  </a:lnTo>
                  <a:lnTo>
                    <a:pt x="16" y="16"/>
                  </a:lnTo>
                  <a:lnTo>
                    <a:pt x="16" y="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59" name="Freeform 1282"/>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8" y="0"/>
                  </a:lnTo>
                  <a:lnTo>
                    <a:pt x="8" y="8"/>
                  </a:lnTo>
                  <a:lnTo>
                    <a:pt x="0" y="8"/>
                  </a:lnTo>
                  <a:lnTo>
                    <a:pt x="0" y="16"/>
                  </a:lnTo>
                  <a:lnTo>
                    <a:pt x="0" y="8"/>
                  </a:lnTo>
                  <a:lnTo>
                    <a:pt x="8"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0" name="Freeform 1283"/>
            <p:cNvSpPr>
              <a:spLocks/>
            </p:cNvSpPr>
            <p:nvPr/>
          </p:nvSpPr>
          <p:spPr bwMode="auto">
            <a:xfrm>
              <a:off x="2179"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1" name="Freeform 1284"/>
            <p:cNvSpPr>
              <a:spLocks/>
            </p:cNvSpPr>
            <p:nvPr/>
          </p:nvSpPr>
          <p:spPr bwMode="auto">
            <a:xfrm>
              <a:off x="2172" y="154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2" name="Freeform 1285"/>
            <p:cNvSpPr>
              <a:spLocks/>
            </p:cNvSpPr>
            <p:nvPr/>
          </p:nvSpPr>
          <p:spPr bwMode="auto">
            <a:xfrm>
              <a:off x="1940" y="1654"/>
              <a:ext cx="28" cy="28"/>
            </a:xfrm>
            <a:custGeom>
              <a:avLst/>
              <a:gdLst>
                <a:gd name="T0" fmla="*/ 20 w 28"/>
                <a:gd name="T1" fmla="*/ 27 h 28"/>
                <a:gd name="T2" fmla="*/ 13 w 28"/>
                <a:gd name="T3" fmla="*/ 20 h 28"/>
                <a:gd name="T4" fmla="*/ 7 w 28"/>
                <a:gd name="T5" fmla="*/ 13 h 28"/>
                <a:gd name="T6" fmla="*/ 0 w 28"/>
                <a:gd name="T7" fmla="*/ 6 h 28"/>
                <a:gd name="T8" fmla="*/ 0 w 28"/>
                <a:gd name="T9" fmla="*/ 0 h 28"/>
                <a:gd name="T10" fmla="*/ 0 w 28"/>
                <a:gd name="T11" fmla="*/ 6 h 28"/>
                <a:gd name="T12" fmla="*/ 7 w 28"/>
                <a:gd name="T13" fmla="*/ 6 h 28"/>
                <a:gd name="T14" fmla="*/ 13 w 28"/>
                <a:gd name="T15" fmla="*/ 6 h 28"/>
                <a:gd name="T16" fmla="*/ 20 w 28"/>
                <a:gd name="T17" fmla="*/ 6 h 28"/>
                <a:gd name="T18" fmla="*/ 20 w 28"/>
                <a:gd name="T19" fmla="*/ 13 h 28"/>
                <a:gd name="T20" fmla="*/ 27 w 28"/>
                <a:gd name="T21" fmla="*/ 13 h 28"/>
                <a:gd name="T22" fmla="*/ 27 w 28"/>
                <a:gd name="T23" fmla="*/ 20 h 28"/>
                <a:gd name="T24" fmla="*/ 27 w 28"/>
                <a:gd name="T25" fmla="*/ 27 h 28"/>
                <a:gd name="T26" fmla="*/ 20 w 28"/>
                <a:gd name="T27" fmla="*/ 2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0" y="27"/>
                  </a:moveTo>
                  <a:lnTo>
                    <a:pt x="13" y="20"/>
                  </a:lnTo>
                  <a:lnTo>
                    <a:pt x="7" y="13"/>
                  </a:lnTo>
                  <a:lnTo>
                    <a:pt x="0" y="6"/>
                  </a:lnTo>
                  <a:lnTo>
                    <a:pt x="0" y="0"/>
                  </a:lnTo>
                  <a:lnTo>
                    <a:pt x="0" y="6"/>
                  </a:lnTo>
                  <a:lnTo>
                    <a:pt x="7" y="6"/>
                  </a:lnTo>
                  <a:lnTo>
                    <a:pt x="13" y="6"/>
                  </a:lnTo>
                  <a:lnTo>
                    <a:pt x="20" y="6"/>
                  </a:lnTo>
                  <a:lnTo>
                    <a:pt x="20" y="13"/>
                  </a:lnTo>
                  <a:lnTo>
                    <a:pt x="27" y="13"/>
                  </a:lnTo>
                  <a:lnTo>
                    <a:pt x="27" y="20"/>
                  </a:lnTo>
                  <a:lnTo>
                    <a:pt x="27" y="27"/>
                  </a:lnTo>
                  <a:lnTo>
                    <a:pt x="2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3" name="Line 1286"/>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4" name="Freeform 1287"/>
            <p:cNvSpPr>
              <a:spLocks/>
            </p:cNvSpPr>
            <p:nvPr/>
          </p:nvSpPr>
          <p:spPr bwMode="auto">
            <a:xfrm>
              <a:off x="2364" y="1660"/>
              <a:ext cx="35" cy="22"/>
            </a:xfrm>
            <a:custGeom>
              <a:avLst/>
              <a:gdLst>
                <a:gd name="T0" fmla="*/ 0 w 35"/>
                <a:gd name="T1" fmla="*/ 21 h 22"/>
                <a:gd name="T2" fmla="*/ 0 w 35"/>
                <a:gd name="T3" fmla="*/ 14 h 22"/>
                <a:gd name="T4" fmla="*/ 0 w 35"/>
                <a:gd name="T5" fmla="*/ 7 h 22"/>
                <a:gd name="T6" fmla="*/ 7 w 35"/>
                <a:gd name="T7" fmla="*/ 7 h 22"/>
                <a:gd name="T8" fmla="*/ 14 w 35"/>
                <a:gd name="T9" fmla="*/ 7 h 22"/>
                <a:gd name="T10" fmla="*/ 21 w 35"/>
                <a:gd name="T11" fmla="*/ 7 h 22"/>
                <a:gd name="T12" fmla="*/ 21 w 35"/>
                <a:gd name="T13" fmla="*/ 0 h 22"/>
                <a:gd name="T14" fmla="*/ 27 w 35"/>
                <a:gd name="T15" fmla="*/ 0 h 22"/>
                <a:gd name="T16" fmla="*/ 34 w 35"/>
                <a:gd name="T17" fmla="*/ 0 h 22"/>
                <a:gd name="T18" fmla="*/ 27 w 35"/>
                <a:gd name="T19" fmla="*/ 7 h 22"/>
                <a:gd name="T20" fmla="*/ 21 w 35"/>
                <a:gd name="T21" fmla="*/ 7 h 22"/>
                <a:gd name="T22" fmla="*/ 21 w 35"/>
                <a:gd name="T23" fmla="*/ 14 h 22"/>
                <a:gd name="T24" fmla="*/ 14 w 35"/>
                <a:gd name="T25" fmla="*/ 14 h 22"/>
                <a:gd name="T26" fmla="*/ 7 w 35"/>
                <a:gd name="T27" fmla="*/ 21 h 22"/>
                <a:gd name="T28" fmla="*/ 0 w 3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2"/>
                <a:gd name="T47" fmla="*/ 35 w 3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2">
                  <a:moveTo>
                    <a:pt x="0" y="21"/>
                  </a:moveTo>
                  <a:lnTo>
                    <a:pt x="0" y="14"/>
                  </a:lnTo>
                  <a:lnTo>
                    <a:pt x="0" y="7"/>
                  </a:lnTo>
                  <a:lnTo>
                    <a:pt x="7" y="7"/>
                  </a:lnTo>
                  <a:lnTo>
                    <a:pt x="14" y="7"/>
                  </a:lnTo>
                  <a:lnTo>
                    <a:pt x="21" y="7"/>
                  </a:lnTo>
                  <a:lnTo>
                    <a:pt x="21" y="0"/>
                  </a:lnTo>
                  <a:lnTo>
                    <a:pt x="27" y="0"/>
                  </a:lnTo>
                  <a:lnTo>
                    <a:pt x="34" y="0"/>
                  </a:lnTo>
                  <a:lnTo>
                    <a:pt x="27" y="7"/>
                  </a:lnTo>
                  <a:lnTo>
                    <a:pt x="21" y="7"/>
                  </a:lnTo>
                  <a:lnTo>
                    <a:pt x="21" y="14"/>
                  </a:lnTo>
                  <a:lnTo>
                    <a:pt x="14" y="14"/>
                  </a:lnTo>
                  <a:lnTo>
                    <a:pt x="7" y="21"/>
                  </a:lnTo>
                  <a:lnTo>
                    <a:pt x="0"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5" name="Freeform 1288"/>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20 w 28"/>
                <a:gd name="T9" fmla="*/ 8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20" y="8"/>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6" name="Freeform 1289"/>
            <p:cNvSpPr>
              <a:spLocks/>
            </p:cNvSpPr>
            <p:nvPr/>
          </p:nvSpPr>
          <p:spPr bwMode="auto">
            <a:xfrm>
              <a:off x="2172" y="155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0 w 17"/>
                <a:gd name="T11" fmla="*/ 8 h 17"/>
                <a:gd name="T12" fmla="*/ 8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0" y="8"/>
                  </a:lnTo>
                  <a:lnTo>
                    <a:pt x="0" y="16"/>
                  </a:lnTo>
                  <a:lnTo>
                    <a:pt x="0" y="8"/>
                  </a:lnTo>
                  <a:lnTo>
                    <a:pt x="8" y="8"/>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7" name="Freeform 1290"/>
            <p:cNvSpPr>
              <a:spLocks/>
            </p:cNvSpPr>
            <p:nvPr/>
          </p:nvSpPr>
          <p:spPr bwMode="auto">
            <a:xfrm>
              <a:off x="2344" y="1681"/>
              <a:ext cx="21" cy="21"/>
            </a:xfrm>
            <a:custGeom>
              <a:avLst/>
              <a:gdLst>
                <a:gd name="T0" fmla="*/ 0 w 21"/>
                <a:gd name="T1" fmla="*/ 20 h 21"/>
                <a:gd name="T2" fmla="*/ 0 w 21"/>
                <a:gd name="T3" fmla="*/ 14 h 21"/>
                <a:gd name="T4" fmla="*/ 6 w 21"/>
                <a:gd name="T5" fmla="*/ 14 h 21"/>
                <a:gd name="T6" fmla="*/ 6 w 21"/>
                <a:gd name="T7" fmla="*/ 7 h 21"/>
                <a:gd name="T8" fmla="*/ 13 w 21"/>
                <a:gd name="T9" fmla="*/ 0 h 21"/>
                <a:gd name="T10" fmla="*/ 20 w 21"/>
                <a:gd name="T11" fmla="*/ 0 h 21"/>
                <a:gd name="T12" fmla="*/ 20 w 21"/>
                <a:gd name="T13" fmla="*/ 7 h 21"/>
                <a:gd name="T14" fmla="*/ 13 w 21"/>
                <a:gd name="T15" fmla="*/ 7 h 21"/>
                <a:gd name="T16" fmla="*/ 13 w 21"/>
                <a:gd name="T17" fmla="*/ 14 h 21"/>
                <a:gd name="T18" fmla="*/ 6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0" y="14"/>
                  </a:lnTo>
                  <a:lnTo>
                    <a:pt x="6" y="14"/>
                  </a:lnTo>
                  <a:lnTo>
                    <a:pt x="6" y="7"/>
                  </a:lnTo>
                  <a:lnTo>
                    <a:pt x="13" y="0"/>
                  </a:lnTo>
                  <a:lnTo>
                    <a:pt x="20" y="0"/>
                  </a:lnTo>
                  <a:lnTo>
                    <a:pt x="20" y="7"/>
                  </a:lnTo>
                  <a:lnTo>
                    <a:pt x="13" y="7"/>
                  </a:lnTo>
                  <a:lnTo>
                    <a:pt x="13" y="14"/>
                  </a:lnTo>
                  <a:lnTo>
                    <a:pt x="6" y="14"/>
                  </a:lnTo>
                  <a:lnTo>
                    <a:pt x="6"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68" name="Line 1291"/>
            <p:cNvSpPr>
              <a:spLocks noChangeShapeType="1"/>
            </p:cNvSpPr>
            <p:nvPr/>
          </p:nvSpPr>
          <p:spPr bwMode="auto">
            <a:xfrm flipV="1">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69" name="Freeform 1292"/>
            <p:cNvSpPr>
              <a:spLocks/>
            </p:cNvSpPr>
            <p:nvPr/>
          </p:nvSpPr>
          <p:spPr bwMode="auto">
            <a:xfrm>
              <a:off x="2487" y="1681"/>
              <a:ext cx="35" cy="21"/>
            </a:xfrm>
            <a:custGeom>
              <a:avLst/>
              <a:gdLst>
                <a:gd name="T0" fmla="*/ 0 w 35"/>
                <a:gd name="T1" fmla="*/ 20 h 21"/>
                <a:gd name="T2" fmla="*/ 7 w 35"/>
                <a:gd name="T3" fmla="*/ 14 h 21"/>
                <a:gd name="T4" fmla="*/ 14 w 35"/>
                <a:gd name="T5" fmla="*/ 14 h 21"/>
                <a:gd name="T6" fmla="*/ 14 w 35"/>
                <a:gd name="T7" fmla="*/ 7 h 21"/>
                <a:gd name="T8" fmla="*/ 21 w 35"/>
                <a:gd name="T9" fmla="*/ 7 h 21"/>
                <a:gd name="T10" fmla="*/ 28 w 35"/>
                <a:gd name="T11" fmla="*/ 7 h 21"/>
                <a:gd name="T12" fmla="*/ 34 w 35"/>
                <a:gd name="T13" fmla="*/ 7 h 21"/>
                <a:gd name="T14" fmla="*/ 34 w 35"/>
                <a:gd name="T15" fmla="*/ 0 h 21"/>
                <a:gd name="T16" fmla="*/ 21 w 35"/>
                <a:gd name="T17" fmla="*/ 20 h 21"/>
                <a:gd name="T18" fmla="*/ 0 w 35"/>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1"/>
                <a:gd name="T32" fmla="*/ 35 w 3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1">
                  <a:moveTo>
                    <a:pt x="0" y="20"/>
                  </a:moveTo>
                  <a:lnTo>
                    <a:pt x="7" y="14"/>
                  </a:lnTo>
                  <a:lnTo>
                    <a:pt x="14" y="14"/>
                  </a:lnTo>
                  <a:lnTo>
                    <a:pt x="14" y="7"/>
                  </a:lnTo>
                  <a:lnTo>
                    <a:pt x="21" y="7"/>
                  </a:lnTo>
                  <a:lnTo>
                    <a:pt x="28" y="7"/>
                  </a:lnTo>
                  <a:lnTo>
                    <a:pt x="34" y="7"/>
                  </a:lnTo>
                  <a:lnTo>
                    <a:pt x="34" y="0"/>
                  </a:lnTo>
                  <a:lnTo>
                    <a:pt x="21" y="20"/>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0" name="Freeform 1293"/>
            <p:cNvSpPr>
              <a:spLocks/>
            </p:cNvSpPr>
            <p:nvPr/>
          </p:nvSpPr>
          <p:spPr bwMode="auto">
            <a:xfrm>
              <a:off x="1960" y="1681"/>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1" name="Line 1294"/>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2" name="Freeform 1295"/>
            <p:cNvSpPr>
              <a:spLocks/>
            </p:cNvSpPr>
            <p:nvPr/>
          </p:nvSpPr>
          <p:spPr bwMode="auto">
            <a:xfrm>
              <a:off x="2323"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3" name="Freeform 129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4" name="Freeform 1297"/>
            <p:cNvSpPr>
              <a:spLocks/>
            </p:cNvSpPr>
            <p:nvPr/>
          </p:nvSpPr>
          <p:spPr bwMode="auto">
            <a:xfrm>
              <a:off x="2487" y="1701"/>
              <a:ext cx="22" cy="22"/>
            </a:xfrm>
            <a:custGeom>
              <a:avLst/>
              <a:gdLst>
                <a:gd name="T0" fmla="*/ 7 w 22"/>
                <a:gd name="T1" fmla="*/ 21 h 22"/>
                <a:gd name="T2" fmla="*/ 7 w 22"/>
                <a:gd name="T3" fmla="*/ 14 h 22"/>
                <a:gd name="T4" fmla="*/ 0 w 22"/>
                <a:gd name="T5" fmla="*/ 14 h 22"/>
                <a:gd name="T6" fmla="*/ 0 w 22"/>
                <a:gd name="T7" fmla="*/ 7 h 22"/>
                <a:gd name="T8" fmla="*/ 0 w 22"/>
                <a:gd name="T9" fmla="*/ 0 h 22"/>
                <a:gd name="T10" fmla="*/ 21 w 22"/>
                <a:gd name="T11" fmla="*/ 0 h 22"/>
                <a:gd name="T12" fmla="*/ 7 w 22"/>
                <a:gd name="T13" fmla="*/ 21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7" y="21"/>
                  </a:moveTo>
                  <a:lnTo>
                    <a:pt x="7" y="14"/>
                  </a:lnTo>
                  <a:lnTo>
                    <a:pt x="0" y="14"/>
                  </a:lnTo>
                  <a:lnTo>
                    <a:pt x="0" y="7"/>
                  </a:lnTo>
                  <a:lnTo>
                    <a:pt x="0" y="0"/>
                  </a:lnTo>
                  <a:lnTo>
                    <a:pt x="21" y="0"/>
                  </a:lnTo>
                  <a:lnTo>
                    <a:pt x="7"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5" name="Freeform 1298"/>
            <p:cNvSpPr>
              <a:spLocks/>
            </p:cNvSpPr>
            <p:nvPr/>
          </p:nvSpPr>
          <p:spPr bwMode="auto">
            <a:xfrm>
              <a:off x="2344" y="1701"/>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6" name="Freeform 1299"/>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7" name="Line 1300"/>
            <p:cNvSpPr>
              <a:spLocks noChangeShapeType="1"/>
            </p:cNvSpPr>
            <p:nvPr/>
          </p:nvSpPr>
          <p:spPr bwMode="auto">
            <a:xfrm>
              <a:off x="2323"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78" name="Freeform 1301"/>
            <p:cNvSpPr>
              <a:spLocks/>
            </p:cNvSpPr>
            <p:nvPr/>
          </p:nvSpPr>
          <p:spPr bwMode="auto">
            <a:xfrm>
              <a:off x="2487" y="1722"/>
              <a:ext cx="17" cy="17"/>
            </a:xfrm>
            <a:custGeom>
              <a:avLst/>
              <a:gdLst>
                <a:gd name="T0" fmla="*/ 0 w 17"/>
                <a:gd name="T1" fmla="*/ 0 h 17"/>
                <a:gd name="T2" fmla="*/ 0 w 17"/>
                <a:gd name="T3" fmla="*/ 8 h 17"/>
                <a:gd name="T4" fmla="*/ 0 w 17"/>
                <a:gd name="T5" fmla="*/ 16 h 17"/>
                <a:gd name="T6" fmla="*/ 16 w 17"/>
                <a:gd name="T7" fmla="*/ 8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8"/>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79" name="Freeform 1302"/>
            <p:cNvSpPr>
              <a:spLocks/>
            </p:cNvSpPr>
            <p:nvPr/>
          </p:nvSpPr>
          <p:spPr bwMode="auto">
            <a:xfrm>
              <a:off x="2419" y="1770"/>
              <a:ext cx="17" cy="17"/>
            </a:xfrm>
            <a:custGeom>
              <a:avLst/>
              <a:gdLst>
                <a:gd name="T0" fmla="*/ 16 w 17"/>
                <a:gd name="T1" fmla="*/ 0 h 17"/>
                <a:gd name="T2" fmla="*/ 0 w 17"/>
                <a:gd name="T3" fmla="*/ 0 h 17"/>
                <a:gd name="T4" fmla="*/ 0 w 17"/>
                <a:gd name="T5" fmla="*/ 8 h 17"/>
                <a:gd name="T6" fmla="*/ 0 w 17"/>
                <a:gd name="T7" fmla="*/ 16 h 17"/>
                <a:gd name="T8" fmla="*/ 8 w 17"/>
                <a:gd name="T9" fmla="*/ 16 h 17"/>
                <a:gd name="T10" fmla="*/ 8 w 17"/>
                <a:gd name="T11" fmla="*/ 8 h 17"/>
                <a:gd name="T12" fmla="*/ 8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0"/>
                  </a:lnTo>
                  <a:lnTo>
                    <a:pt x="0" y="8"/>
                  </a:lnTo>
                  <a:lnTo>
                    <a:pt x="0" y="16"/>
                  </a:lnTo>
                  <a:lnTo>
                    <a:pt x="8" y="16"/>
                  </a:lnTo>
                  <a:lnTo>
                    <a:pt x="8" y="8"/>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0" name="Freeform 1303"/>
            <p:cNvSpPr>
              <a:spLocks/>
            </p:cNvSpPr>
            <p:nvPr/>
          </p:nvSpPr>
          <p:spPr bwMode="auto">
            <a:xfrm>
              <a:off x="2487" y="1688"/>
              <a:ext cx="29" cy="17"/>
            </a:xfrm>
            <a:custGeom>
              <a:avLst/>
              <a:gdLst>
                <a:gd name="T0" fmla="*/ 0 w 29"/>
                <a:gd name="T1" fmla="*/ 16 h 17"/>
                <a:gd name="T2" fmla="*/ 7 w 29"/>
                <a:gd name="T3" fmla="*/ 8 h 17"/>
                <a:gd name="T4" fmla="*/ 14 w 29"/>
                <a:gd name="T5" fmla="*/ 8 h 17"/>
                <a:gd name="T6" fmla="*/ 14 w 29"/>
                <a:gd name="T7" fmla="*/ 0 h 17"/>
                <a:gd name="T8" fmla="*/ 21 w 29"/>
                <a:gd name="T9" fmla="*/ 0 h 17"/>
                <a:gd name="T10" fmla="*/ 28 w 29"/>
                <a:gd name="T11" fmla="*/ 0 h 17"/>
                <a:gd name="T12" fmla="*/ 21 w 29"/>
                <a:gd name="T13" fmla="*/ 0 h 17"/>
                <a:gd name="T14" fmla="*/ 14 w 29"/>
                <a:gd name="T15" fmla="*/ 0 h 17"/>
                <a:gd name="T16" fmla="*/ 14 w 29"/>
                <a:gd name="T17" fmla="*/ 8 h 17"/>
                <a:gd name="T18" fmla="*/ 7 w 29"/>
                <a:gd name="T19" fmla="*/ 8 h 17"/>
                <a:gd name="T20" fmla="*/ 0 w 29"/>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0" y="16"/>
                  </a:moveTo>
                  <a:lnTo>
                    <a:pt x="7" y="8"/>
                  </a:lnTo>
                  <a:lnTo>
                    <a:pt x="14" y="8"/>
                  </a:lnTo>
                  <a:lnTo>
                    <a:pt x="14" y="0"/>
                  </a:lnTo>
                  <a:lnTo>
                    <a:pt x="21" y="0"/>
                  </a:lnTo>
                  <a:lnTo>
                    <a:pt x="28" y="0"/>
                  </a:lnTo>
                  <a:lnTo>
                    <a:pt x="21"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1" name="Freeform 1304"/>
            <p:cNvSpPr>
              <a:spLocks/>
            </p:cNvSpPr>
            <p:nvPr/>
          </p:nvSpPr>
          <p:spPr bwMode="auto">
            <a:xfrm>
              <a:off x="2487" y="1701"/>
              <a:ext cx="17" cy="22"/>
            </a:xfrm>
            <a:custGeom>
              <a:avLst/>
              <a:gdLst>
                <a:gd name="T0" fmla="*/ 16 w 17"/>
                <a:gd name="T1" fmla="*/ 21 h 22"/>
                <a:gd name="T2" fmla="*/ 16 w 17"/>
                <a:gd name="T3" fmla="*/ 14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14 h 22"/>
                <a:gd name="T16" fmla="*/ 16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21"/>
                  </a:moveTo>
                  <a:lnTo>
                    <a:pt x="16" y="14"/>
                  </a:lnTo>
                  <a:lnTo>
                    <a:pt x="0" y="14"/>
                  </a:lnTo>
                  <a:lnTo>
                    <a:pt x="0" y="7"/>
                  </a:lnTo>
                  <a:lnTo>
                    <a:pt x="0" y="0"/>
                  </a:lnTo>
                  <a:lnTo>
                    <a:pt x="0" y="7"/>
                  </a:lnTo>
                  <a:lnTo>
                    <a:pt x="0" y="14"/>
                  </a:lnTo>
                  <a:lnTo>
                    <a:pt x="16" y="14"/>
                  </a:lnTo>
                  <a:lnTo>
                    <a:pt x="16" y="21"/>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2" name="Line 1305"/>
            <p:cNvSpPr>
              <a:spLocks noChangeShapeType="1"/>
            </p:cNvSpPr>
            <p:nvPr/>
          </p:nvSpPr>
          <p:spPr bwMode="auto">
            <a:xfrm flipH="1">
              <a:off x="2494" y="1681"/>
              <a:ext cx="27"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3" name="Freeform 1306"/>
            <p:cNvSpPr>
              <a:spLocks/>
            </p:cNvSpPr>
            <p:nvPr/>
          </p:nvSpPr>
          <p:spPr bwMode="auto">
            <a:xfrm>
              <a:off x="2515" y="1681"/>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4" name="Line 1307"/>
            <p:cNvSpPr>
              <a:spLocks noChangeShapeType="1"/>
            </p:cNvSpPr>
            <p:nvPr/>
          </p:nvSpPr>
          <p:spPr bwMode="auto">
            <a:xfrm>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5" name="Line 1308"/>
            <p:cNvSpPr>
              <a:spLocks noChangeShapeType="1"/>
            </p:cNvSpPr>
            <p:nvPr/>
          </p:nvSpPr>
          <p:spPr bwMode="auto">
            <a:xfrm flipV="1">
              <a:off x="1940" y="1654"/>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86" name="Freeform 1309"/>
            <p:cNvSpPr>
              <a:spLocks/>
            </p:cNvSpPr>
            <p:nvPr/>
          </p:nvSpPr>
          <p:spPr bwMode="auto">
            <a:xfrm>
              <a:off x="1940" y="1660"/>
              <a:ext cx="28" cy="29"/>
            </a:xfrm>
            <a:custGeom>
              <a:avLst/>
              <a:gdLst>
                <a:gd name="T0" fmla="*/ 27 w 28"/>
                <a:gd name="T1" fmla="*/ 28 h 29"/>
                <a:gd name="T2" fmla="*/ 20 w 28"/>
                <a:gd name="T3" fmla="*/ 21 h 29"/>
                <a:gd name="T4" fmla="*/ 13 w 28"/>
                <a:gd name="T5" fmla="*/ 14 h 29"/>
                <a:gd name="T6" fmla="*/ 7 w 28"/>
                <a:gd name="T7" fmla="*/ 7 h 29"/>
                <a:gd name="T8" fmla="*/ 7 w 28"/>
                <a:gd name="T9" fmla="*/ 0 h 29"/>
                <a:gd name="T10" fmla="*/ 0 w 28"/>
                <a:gd name="T11" fmla="*/ 0 h 29"/>
                <a:gd name="T12" fmla="*/ 7 w 28"/>
                <a:gd name="T13" fmla="*/ 7 h 29"/>
                <a:gd name="T14" fmla="*/ 7 w 28"/>
                <a:gd name="T15" fmla="*/ 14 h 29"/>
                <a:gd name="T16" fmla="*/ 13 w 28"/>
                <a:gd name="T17" fmla="*/ 14 h 29"/>
                <a:gd name="T18" fmla="*/ 13 w 28"/>
                <a:gd name="T19" fmla="*/ 21 h 29"/>
                <a:gd name="T20" fmla="*/ 20 w 28"/>
                <a:gd name="T21" fmla="*/ 21 h 29"/>
                <a:gd name="T22" fmla="*/ 20 w 28"/>
                <a:gd name="T23" fmla="*/ 28 h 29"/>
                <a:gd name="T24" fmla="*/ 27 w 28"/>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9"/>
                <a:gd name="T41" fmla="*/ 28 w 2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9">
                  <a:moveTo>
                    <a:pt x="27" y="28"/>
                  </a:moveTo>
                  <a:lnTo>
                    <a:pt x="20" y="21"/>
                  </a:lnTo>
                  <a:lnTo>
                    <a:pt x="13" y="14"/>
                  </a:lnTo>
                  <a:lnTo>
                    <a:pt x="7" y="7"/>
                  </a:lnTo>
                  <a:lnTo>
                    <a:pt x="7" y="0"/>
                  </a:lnTo>
                  <a:lnTo>
                    <a:pt x="0" y="0"/>
                  </a:lnTo>
                  <a:lnTo>
                    <a:pt x="7" y="7"/>
                  </a:lnTo>
                  <a:lnTo>
                    <a:pt x="7" y="14"/>
                  </a:lnTo>
                  <a:lnTo>
                    <a:pt x="13" y="14"/>
                  </a:lnTo>
                  <a:lnTo>
                    <a:pt x="13" y="21"/>
                  </a:lnTo>
                  <a:lnTo>
                    <a:pt x="20" y="21"/>
                  </a:lnTo>
                  <a:lnTo>
                    <a:pt x="20" y="28"/>
                  </a:lnTo>
                  <a:lnTo>
                    <a:pt x="27" y="2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7" name="Freeform 1310"/>
            <p:cNvSpPr>
              <a:spLocks/>
            </p:cNvSpPr>
            <p:nvPr/>
          </p:nvSpPr>
          <p:spPr bwMode="auto">
            <a:xfrm>
              <a:off x="1967" y="1667"/>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8" name="Freeform 1311"/>
            <p:cNvSpPr>
              <a:spLocks/>
            </p:cNvSpPr>
            <p:nvPr/>
          </p:nvSpPr>
          <p:spPr bwMode="auto">
            <a:xfrm>
              <a:off x="1940" y="1660"/>
              <a:ext cx="28" cy="17"/>
            </a:xfrm>
            <a:custGeom>
              <a:avLst/>
              <a:gdLst>
                <a:gd name="T0" fmla="*/ 0 w 28"/>
                <a:gd name="T1" fmla="*/ 0 h 17"/>
                <a:gd name="T2" fmla="*/ 7 w 28"/>
                <a:gd name="T3" fmla="*/ 0 h 17"/>
                <a:gd name="T4" fmla="*/ 13 w 28"/>
                <a:gd name="T5" fmla="*/ 0 h 17"/>
                <a:gd name="T6" fmla="*/ 20 w 28"/>
                <a:gd name="T7" fmla="*/ 0 h 17"/>
                <a:gd name="T8" fmla="*/ 20 w 28"/>
                <a:gd name="T9" fmla="*/ 8 h 17"/>
                <a:gd name="T10" fmla="*/ 27 w 28"/>
                <a:gd name="T11" fmla="*/ 8 h 17"/>
                <a:gd name="T12" fmla="*/ 27 w 28"/>
                <a:gd name="T13" fmla="*/ 16 h 17"/>
                <a:gd name="T14" fmla="*/ 27 w 28"/>
                <a:gd name="T15" fmla="*/ 8 h 17"/>
                <a:gd name="T16" fmla="*/ 20 w 28"/>
                <a:gd name="T17" fmla="*/ 8 h 17"/>
                <a:gd name="T18" fmla="*/ 20 w 28"/>
                <a:gd name="T19" fmla="*/ 0 h 17"/>
                <a:gd name="T20" fmla="*/ 13 w 28"/>
                <a:gd name="T21" fmla="*/ 0 h 17"/>
                <a:gd name="T22" fmla="*/ 7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7" y="0"/>
                  </a:lnTo>
                  <a:lnTo>
                    <a:pt x="13" y="0"/>
                  </a:lnTo>
                  <a:lnTo>
                    <a:pt x="20" y="0"/>
                  </a:lnTo>
                  <a:lnTo>
                    <a:pt x="20" y="8"/>
                  </a:lnTo>
                  <a:lnTo>
                    <a:pt x="27" y="8"/>
                  </a:lnTo>
                  <a:lnTo>
                    <a:pt x="27" y="16"/>
                  </a:lnTo>
                  <a:lnTo>
                    <a:pt x="27" y="8"/>
                  </a:lnTo>
                  <a:lnTo>
                    <a:pt x="20" y="8"/>
                  </a:lnTo>
                  <a:lnTo>
                    <a:pt x="20" y="0"/>
                  </a:lnTo>
                  <a:lnTo>
                    <a:pt x="13" y="0"/>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89" name="Freeform 1312"/>
            <p:cNvSpPr>
              <a:spLocks/>
            </p:cNvSpPr>
            <p:nvPr/>
          </p:nvSpPr>
          <p:spPr bwMode="auto">
            <a:xfrm>
              <a:off x="2364" y="1660"/>
              <a:ext cx="35" cy="17"/>
            </a:xfrm>
            <a:custGeom>
              <a:avLst/>
              <a:gdLst>
                <a:gd name="T0" fmla="*/ 0 w 35"/>
                <a:gd name="T1" fmla="*/ 16 h 17"/>
                <a:gd name="T2" fmla="*/ 7 w 35"/>
                <a:gd name="T3" fmla="*/ 8 h 17"/>
                <a:gd name="T4" fmla="*/ 14 w 35"/>
                <a:gd name="T5" fmla="*/ 8 h 17"/>
                <a:gd name="T6" fmla="*/ 21 w 35"/>
                <a:gd name="T7" fmla="*/ 8 h 17"/>
                <a:gd name="T8" fmla="*/ 21 w 35"/>
                <a:gd name="T9" fmla="*/ 0 h 17"/>
                <a:gd name="T10" fmla="*/ 27 w 35"/>
                <a:gd name="T11" fmla="*/ 0 h 17"/>
                <a:gd name="T12" fmla="*/ 34 w 35"/>
                <a:gd name="T13" fmla="*/ 0 h 17"/>
                <a:gd name="T14" fmla="*/ 27 w 35"/>
                <a:gd name="T15" fmla="*/ 0 h 17"/>
                <a:gd name="T16" fmla="*/ 21 w 35"/>
                <a:gd name="T17" fmla="*/ 0 h 17"/>
                <a:gd name="T18" fmla="*/ 21 w 35"/>
                <a:gd name="T19" fmla="*/ 8 h 17"/>
                <a:gd name="T20" fmla="*/ 14 w 35"/>
                <a:gd name="T21" fmla="*/ 8 h 17"/>
                <a:gd name="T22" fmla="*/ 7 w 35"/>
                <a:gd name="T23" fmla="*/ 8 h 17"/>
                <a:gd name="T24" fmla="*/ 0 w 35"/>
                <a:gd name="T25" fmla="*/ 8 h 17"/>
                <a:gd name="T26" fmla="*/ 0 w 35"/>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7"/>
                <a:gd name="T44" fmla="*/ 35 w 3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7">
                  <a:moveTo>
                    <a:pt x="0" y="16"/>
                  </a:moveTo>
                  <a:lnTo>
                    <a:pt x="7" y="8"/>
                  </a:lnTo>
                  <a:lnTo>
                    <a:pt x="14" y="8"/>
                  </a:lnTo>
                  <a:lnTo>
                    <a:pt x="21" y="8"/>
                  </a:lnTo>
                  <a:lnTo>
                    <a:pt x="21" y="0"/>
                  </a:lnTo>
                  <a:lnTo>
                    <a:pt x="27" y="0"/>
                  </a:lnTo>
                  <a:lnTo>
                    <a:pt x="34" y="0"/>
                  </a:lnTo>
                  <a:lnTo>
                    <a:pt x="27" y="0"/>
                  </a:lnTo>
                  <a:lnTo>
                    <a:pt x="21" y="0"/>
                  </a:lnTo>
                  <a:lnTo>
                    <a:pt x="21" y="8"/>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0" name="Freeform 1313"/>
            <p:cNvSpPr>
              <a:spLocks/>
            </p:cNvSpPr>
            <p:nvPr/>
          </p:nvSpPr>
          <p:spPr bwMode="auto">
            <a:xfrm>
              <a:off x="2364" y="167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1" name="Freeform 1314"/>
            <p:cNvSpPr>
              <a:spLocks/>
            </p:cNvSpPr>
            <p:nvPr/>
          </p:nvSpPr>
          <p:spPr bwMode="auto">
            <a:xfrm>
              <a:off x="2364" y="1660"/>
              <a:ext cx="35" cy="29"/>
            </a:xfrm>
            <a:custGeom>
              <a:avLst/>
              <a:gdLst>
                <a:gd name="T0" fmla="*/ 34 w 35"/>
                <a:gd name="T1" fmla="*/ 0 h 29"/>
                <a:gd name="T2" fmla="*/ 27 w 35"/>
                <a:gd name="T3" fmla="*/ 0 h 29"/>
                <a:gd name="T4" fmla="*/ 27 w 35"/>
                <a:gd name="T5" fmla="*/ 7 h 29"/>
                <a:gd name="T6" fmla="*/ 21 w 35"/>
                <a:gd name="T7" fmla="*/ 7 h 29"/>
                <a:gd name="T8" fmla="*/ 21 w 35"/>
                <a:gd name="T9" fmla="*/ 14 h 29"/>
                <a:gd name="T10" fmla="*/ 14 w 35"/>
                <a:gd name="T11" fmla="*/ 14 h 29"/>
                <a:gd name="T12" fmla="*/ 7 w 35"/>
                <a:gd name="T13" fmla="*/ 21 h 29"/>
                <a:gd name="T14" fmla="*/ 0 w 35"/>
                <a:gd name="T15" fmla="*/ 21 h 29"/>
                <a:gd name="T16" fmla="*/ 0 w 35"/>
                <a:gd name="T17" fmla="*/ 28 h 29"/>
                <a:gd name="T18" fmla="*/ 0 w 35"/>
                <a:gd name="T19" fmla="*/ 21 h 29"/>
                <a:gd name="T20" fmla="*/ 7 w 35"/>
                <a:gd name="T21" fmla="*/ 21 h 29"/>
                <a:gd name="T22" fmla="*/ 14 w 35"/>
                <a:gd name="T23" fmla="*/ 14 h 29"/>
                <a:gd name="T24" fmla="*/ 21 w 35"/>
                <a:gd name="T25" fmla="*/ 14 h 29"/>
                <a:gd name="T26" fmla="*/ 21 w 35"/>
                <a:gd name="T27" fmla="*/ 7 h 29"/>
                <a:gd name="T28" fmla="*/ 27 w 35"/>
                <a:gd name="T29" fmla="*/ 7 h 29"/>
                <a:gd name="T30" fmla="*/ 34 w 35"/>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9"/>
                <a:gd name="T50" fmla="*/ 35 w 3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9">
                  <a:moveTo>
                    <a:pt x="34" y="0"/>
                  </a:moveTo>
                  <a:lnTo>
                    <a:pt x="27" y="0"/>
                  </a:ln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2" name="Freeform 1315"/>
            <p:cNvSpPr>
              <a:spLocks/>
            </p:cNvSpPr>
            <p:nvPr/>
          </p:nvSpPr>
          <p:spPr bwMode="auto">
            <a:xfrm>
              <a:off x="2241" y="1558"/>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3" name="Freeform 1316"/>
            <p:cNvSpPr>
              <a:spLocks/>
            </p:cNvSpPr>
            <p:nvPr/>
          </p:nvSpPr>
          <p:spPr bwMode="auto">
            <a:xfrm>
              <a:off x="2248" y="1551"/>
              <a:ext cx="21" cy="17"/>
            </a:xfrm>
            <a:custGeom>
              <a:avLst/>
              <a:gdLst>
                <a:gd name="T0" fmla="*/ 20 w 21"/>
                <a:gd name="T1" fmla="*/ 16 h 17"/>
                <a:gd name="T2" fmla="*/ 20 w 21"/>
                <a:gd name="T3" fmla="*/ 0 h 17"/>
                <a:gd name="T4" fmla="*/ 13 w 21"/>
                <a:gd name="T5" fmla="*/ 0 h 17"/>
                <a:gd name="T6" fmla="*/ 13 w 21"/>
                <a:gd name="T7" fmla="*/ 16 h 17"/>
                <a:gd name="T8" fmla="*/ 7 w 21"/>
                <a:gd name="T9" fmla="*/ 16 h 17"/>
                <a:gd name="T10" fmla="*/ 0 w 21"/>
                <a:gd name="T11" fmla="*/ 16 h 17"/>
                <a:gd name="T12" fmla="*/ 7 w 21"/>
                <a:gd name="T13" fmla="*/ 16 h 17"/>
                <a:gd name="T14" fmla="*/ 13 w 21"/>
                <a:gd name="T15" fmla="*/ 16 h 17"/>
                <a:gd name="T16" fmla="*/ 13 w 21"/>
                <a:gd name="T17" fmla="*/ 0 h 17"/>
                <a:gd name="T18" fmla="*/ 20 w 21"/>
                <a:gd name="T19" fmla="*/ 0 h 17"/>
                <a:gd name="T20" fmla="*/ 20 w 21"/>
                <a:gd name="T21" fmla="*/ 16 h 17"/>
                <a:gd name="T22" fmla="*/ 20 w 21"/>
                <a:gd name="T23" fmla="*/ 0 h 17"/>
                <a:gd name="T24" fmla="*/ 20 w 21"/>
                <a:gd name="T25" fmla="*/ 16 h 17"/>
                <a:gd name="T26" fmla="*/ 20 w 21"/>
                <a:gd name="T27" fmla="*/ 0 h 17"/>
                <a:gd name="T28" fmla="*/ 20 w 21"/>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20" y="16"/>
                  </a:moveTo>
                  <a:lnTo>
                    <a:pt x="20" y="0"/>
                  </a:lnTo>
                  <a:lnTo>
                    <a:pt x="13" y="0"/>
                  </a:lnTo>
                  <a:lnTo>
                    <a:pt x="13" y="16"/>
                  </a:lnTo>
                  <a:lnTo>
                    <a:pt x="7" y="16"/>
                  </a:lnTo>
                  <a:lnTo>
                    <a:pt x="0" y="16"/>
                  </a:lnTo>
                  <a:lnTo>
                    <a:pt x="7" y="16"/>
                  </a:lnTo>
                  <a:lnTo>
                    <a:pt x="13" y="16"/>
                  </a:lnTo>
                  <a:lnTo>
                    <a:pt x="13" y="0"/>
                  </a:lnTo>
                  <a:lnTo>
                    <a:pt x="20" y="0"/>
                  </a:lnTo>
                  <a:lnTo>
                    <a:pt x="20" y="16"/>
                  </a:lnTo>
                  <a:lnTo>
                    <a:pt x="20" y="0"/>
                  </a:lnTo>
                  <a:lnTo>
                    <a:pt x="20" y="16"/>
                  </a:lnTo>
                  <a:lnTo>
                    <a:pt x="20" y="0"/>
                  </a:lnTo>
                  <a:lnTo>
                    <a:pt x="2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4" name="Freeform 1317"/>
            <p:cNvSpPr>
              <a:spLocks/>
            </p:cNvSpPr>
            <p:nvPr/>
          </p:nvSpPr>
          <p:spPr bwMode="auto">
            <a:xfrm>
              <a:off x="2241" y="1551"/>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0 w 28"/>
                <a:gd name="T11" fmla="*/ 0 h 17"/>
                <a:gd name="T12" fmla="*/ 27 w 28"/>
                <a:gd name="T13" fmla="*/ 0 h 17"/>
                <a:gd name="T14" fmla="*/ 27 w 28"/>
                <a:gd name="T15" fmla="*/ 8 h 17"/>
                <a:gd name="T16" fmla="*/ 27 w 28"/>
                <a:gd name="T17" fmla="*/ 0 h 17"/>
                <a:gd name="T18" fmla="*/ 20 w 28"/>
                <a:gd name="T19" fmla="*/ 0 h 17"/>
                <a:gd name="T20" fmla="*/ 14 w 28"/>
                <a:gd name="T21" fmla="*/ 0 h 17"/>
                <a:gd name="T22" fmla="*/ 14 w 28"/>
                <a:gd name="T23" fmla="*/ 8 h 17"/>
                <a:gd name="T24" fmla="*/ 7 w 28"/>
                <a:gd name="T25" fmla="*/ 8 h 17"/>
                <a:gd name="T26" fmla="*/ 0 w 28"/>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7"/>
                <a:gd name="T44" fmla="*/ 28 w 2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7">
                  <a:moveTo>
                    <a:pt x="0" y="16"/>
                  </a:moveTo>
                  <a:lnTo>
                    <a:pt x="7" y="16"/>
                  </a:lnTo>
                  <a:lnTo>
                    <a:pt x="7" y="8"/>
                  </a:lnTo>
                  <a:lnTo>
                    <a:pt x="14" y="8"/>
                  </a:lnTo>
                  <a:lnTo>
                    <a:pt x="14" y="0"/>
                  </a:lnTo>
                  <a:lnTo>
                    <a:pt x="20" y="0"/>
                  </a:lnTo>
                  <a:lnTo>
                    <a:pt x="27" y="0"/>
                  </a:lnTo>
                  <a:lnTo>
                    <a:pt x="27" y="8"/>
                  </a:lnTo>
                  <a:lnTo>
                    <a:pt x="27" y="0"/>
                  </a:lnTo>
                  <a:lnTo>
                    <a:pt x="20" y="0"/>
                  </a:lnTo>
                  <a:lnTo>
                    <a:pt x="14" y="0"/>
                  </a:lnTo>
                  <a:lnTo>
                    <a:pt x="14" y="8"/>
                  </a:lnTo>
                  <a:lnTo>
                    <a:pt x="7"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5" name="Line 1318"/>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596" name="Freeform 1319"/>
            <p:cNvSpPr>
              <a:spLocks/>
            </p:cNvSpPr>
            <p:nvPr/>
          </p:nvSpPr>
          <p:spPr bwMode="auto">
            <a:xfrm>
              <a:off x="2350" y="1681"/>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7" name="Freeform 1320"/>
            <p:cNvSpPr>
              <a:spLocks/>
            </p:cNvSpPr>
            <p:nvPr/>
          </p:nvSpPr>
          <p:spPr bwMode="auto">
            <a:xfrm>
              <a:off x="2344" y="1688"/>
              <a:ext cx="17" cy="21"/>
            </a:xfrm>
            <a:custGeom>
              <a:avLst/>
              <a:gdLst>
                <a:gd name="T0" fmla="*/ 0 w 17"/>
                <a:gd name="T1" fmla="*/ 20 h 21"/>
                <a:gd name="T2" fmla="*/ 0 w 17"/>
                <a:gd name="T3" fmla="*/ 13 h 21"/>
                <a:gd name="T4" fmla="*/ 16 w 17"/>
                <a:gd name="T5" fmla="*/ 7 h 21"/>
                <a:gd name="T6" fmla="*/ 16 w 17"/>
                <a:gd name="T7" fmla="*/ 0 h 21"/>
                <a:gd name="T8" fmla="*/ 16 w 17"/>
                <a:gd name="T9" fmla="*/ 7 h 21"/>
                <a:gd name="T10" fmla="*/ 0 w 17"/>
                <a:gd name="T11" fmla="*/ 7 h 21"/>
                <a:gd name="T12" fmla="*/ 0 w 17"/>
                <a:gd name="T13" fmla="*/ 13 h 21"/>
                <a:gd name="T14" fmla="*/ 0 w 17"/>
                <a:gd name="T15" fmla="*/ 2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20"/>
                  </a:moveTo>
                  <a:lnTo>
                    <a:pt x="0" y="13"/>
                  </a:lnTo>
                  <a:lnTo>
                    <a:pt x="16" y="7"/>
                  </a:lnTo>
                  <a:lnTo>
                    <a:pt x="16" y="0"/>
                  </a:lnTo>
                  <a:lnTo>
                    <a:pt x="16" y="7"/>
                  </a:lnTo>
                  <a:lnTo>
                    <a:pt x="0" y="7"/>
                  </a:lnTo>
                  <a:lnTo>
                    <a:pt x="0" y="13"/>
                  </a:lnTo>
                  <a:lnTo>
                    <a:pt x="0" y="2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8" name="Freeform 1321"/>
            <p:cNvSpPr>
              <a:spLocks/>
            </p:cNvSpPr>
            <p:nvPr/>
          </p:nvSpPr>
          <p:spPr bwMode="auto">
            <a:xfrm>
              <a:off x="2344" y="1688"/>
              <a:ext cx="21" cy="21"/>
            </a:xfrm>
            <a:custGeom>
              <a:avLst/>
              <a:gdLst>
                <a:gd name="T0" fmla="*/ 20 w 21"/>
                <a:gd name="T1" fmla="*/ 0 h 21"/>
                <a:gd name="T2" fmla="*/ 13 w 21"/>
                <a:gd name="T3" fmla="*/ 0 h 21"/>
                <a:gd name="T4" fmla="*/ 13 w 21"/>
                <a:gd name="T5" fmla="*/ 7 h 21"/>
                <a:gd name="T6" fmla="*/ 6 w 21"/>
                <a:gd name="T7" fmla="*/ 7 h 21"/>
                <a:gd name="T8" fmla="*/ 6 w 21"/>
                <a:gd name="T9" fmla="*/ 13 h 21"/>
                <a:gd name="T10" fmla="*/ 0 w 21"/>
                <a:gd name="T11" fmla="*/ 13 h 21"/>
                <a:gd name="T12" fmla="*/ 0 w 21"/>
                <a:gd name="T13" fmla="*/ 20 h 21"/>
                <a:gd name="T14" fmla="*/ 0 w 21"/>
                <a:gd name="T15" fmla="*/ 13 h 21"/>
                <a:gd name="T16" fmla="*/ 6 w 21"/>
                <a:gd name="T17" fmla="*/ 13 h 21"/>
                <a:gd name="T18" fmla="*/ 6 w 21"/>
                <a:gd name="T19" fmla="*/ 7 h 21"/>
                <a:gd name="T20" fmla="*/ 13 w 21"/>
                <a:gd name="T21" fmla="*/ 7 h 21"/>
                <a:gd name="T22" fmla="*/ 13 w 21"/>
                <a:gd name="T23" fmla="*/ 0 h 21"/>
                <a:gd name="T24" fmla="*/ 2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0" y="0"/>
                  </a:moveTo>
                  <a:lnTo>
                    <a:pt x="13" y="0"/>
                  </a:lnTo>
                  <a:lnTo>
                    <a:pt x="13" y="7"/>
                  </a:lnTo>
                  <a:lnTo>
                    <a:pt x="6" y="7"/>
                  </a:lnTo>
                  <a:lnTo>
                    <a:pt x="6" y="13"/>
                  </a:lnTo>
                  <a:lnTo>
                    <a:pt x="0" y="13"/>
                  </a:lnTo>
                  <a:lnTo>
                    <a:pt x="0" y="20"/>
                  </a:lnTo>
                  <a:lnTo>
                    <a:pt x="0" y="13"/>
                  </a:lnTo>
                  <a:lnTo>
                    <a:pt x="6" y="13"/>
                  </a:lnTo>
                  <a:lnTo>
                    <a:pt x="6" y="7"/>
                  </a:lnTo>
                  <a:lnTo>
                    <a:pt x="13" y="7"/>
                  </a:lnTo>
                  <a:lnTo>
                    <a:pt x="13" y="0"/>
                  </a:lnTo>
                  <a:lnTo>
                    <a:pt x="2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599" name="Line 1322"/>
            <p:cNvSpPr>
              <a:spLocks noChangeShapeType="1"/>
            </p:cNvSpPr>
            <p:nvPr/>
          </p:nvSpPr>
          <p:spPr bwMode="auto">
            <a:xfrm>
              <a:off x="2364" y="168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00" name="Freeform 1323"/>
            <p:cNvSpPr>
              <a:spLocks/>
            </p:cNvSpPr>
            <p:nvPr/>
          </p:nvSpPr>
          <p:spPr bwMode="auto">
            <a:xfrm>
              <a:off x="2330" y="1708"/>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1" name="Freeform 1324"/>
            <p:cNvSpPr>
              <a:spLocks/>
            </p:cNvSpPr>
            <p:nvPr/>
          </p:nvSpPr>
          <p:spPr bwMode="auto">
            <a:xfrm>
              <a:off x="2323" y="1715"/>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0"/>
                  </a:lnTo>
                  <a:lnTo>
                    <a:pt x="16" y="16"/>
                  </a:lnTo>
                  <a:lnTo>
                    <a:pt x="0" y="16"/>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2" name="Freeform 1325"/>
            <p:cNvSpPr>
              <a:spLocks/>
            </p:cNvSpPr>
            <p:nvPr/>
          </p:nvSpPr>
          <p:spPr bwMode="auto">
            <a:xfrm>
              <a:off x="2323" y="1708"/>
              <a:ext cx="17" cy="17"/>
            </a:xfrm>
            <a:custGeom>
              <a:avLst/>
              <a:gdLst>
                <a:gd name="T0" fmla="*/ 16 w 17"/>
                <a:gd name="T1" fmla="*/ 0 h 17"/>
                <a:gd name="T2" fmla="*/ 8 w 17"/>
                <a:gd name="T3" fmla="*/ 0 h 17"/>
                <a:gd name="T4" fmla="*/ 8 w 17"/>
                <a:gd name="T5" fmla="*/ 8 h 17"/>
                <a:gd name="T6" fmla="*/ 0 w 17"/>
                <a:gd name="T7" fmla="*/ 8 h 17"/>
                <a:gd name="T8" fmla="*/ 0 w 17"/>
                <a:gd name="T9" fmla="*/ 16 h 17"/>
                <a:gd name="T10" fmla="*/ 8 w 17"/>
                <a:gd name="T11" fmla="*/ 16 h 17"/>
                <a:gd name="T12" fmla="*/ 8 w 17"/>
                <a:gd name="T13" fmla="*/ 8 h 17"/>
                <a:gd name="T14" fmla="*/ 8 w 17"/>
                <a:gd name="T15" fmla="*/ 0 h 17"/>
                <a:gd name="T16" fmla="*/ 16 w 17"/>
                <a:gd name="T17" fmla="*/ 0 h 17"/>
                <a:gd name="T18" fmla="*/ 8 w 17"/>
                <a:gd name="T19" fmla="*/ 0 h 17"/>
                <a:gd name="T20" fmla="*/ 16 w 17"/>
                <a:gd name="T21" fmla="*/ 0 h 17"/>
                <a:gd name="T22" fmla="*/ 8 w 17"/>
                <a:gd name="T23" fmla="*/ 0 h 17"/>
                <a:gd name="T24" fmla="*/ 16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0"/>
                  </a:moveTo>
                  <a:lnTo>
                    <a:pt x="8" y="0"/>
                  </a:lnTo>
                  <a:lnTo>
                    <a:pt x="8" y="8"/>
                  </a:lnTo>
                  <a:lnTo>
                    <a:pt x="0" y="8"/>
                  </a:lnTo>
                  <a:lnTo>
                    <a:pt x="0" y="16"/>
                  </a:lnTo>
                  <a:lnTo>
                    <a:pt x="8" y="16"/>
                  </a:lnTo>
                  <a:lnTo>
                    <a:pt x="8" y="8"/>
                  </a:lnTo>
                  <a:lnTo>
                    <a:pt x="8" y="0"/>
                  </a:lnTo>
                  <a:lnTo>
                    <a:pt x="16" y="0"/>
                  </a:lnTo>
                  <a:lnTo>
                    <a:pt x="8" y="0"/>
                  </a:lnTo>
                  <a:lnTo>
                    <a:pt x="16" y="0"/>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3" name="Freeform 1326"/>
            <p:cNvSpPr>
              <a:spLocks/>
            </p:cNvSpPr>
            <p:nvPr/>
          </p:nvSpPr>
          <p:spPr bwMode="auto">
            <a:xfrm>
              <a:off x="2487" y="171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4" name="Freeform 1327"/>
            <p:cNvSpPr>
              <a:spLocks/>
            </p:cNvSpPr>
            <p:nvPr/>
          </p:nvSpPr>
          <p:spPr bwMode="auto">
            <a:xfrm>
              <a:off x="2487" y="1722"/>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5" name="Freeform 1328"/>
            <p:cNvSpPr>
              <a:spLocks/>
            </p:cNvSpPr>
            <p:nvPr/>
          </p:nvSpPr>
          <p:spPr bwMode="auto">
            <a:xfrm>
              <a:off x="2487" y="1722"/>
              <a:ext cx="17" cy="17"/>
            </a:xfrm>
            <a:custGeom>
              <a:avLst/>
              <a:gdLst>
                <a:gd name="T0" fmla="*/ 16 w 17"/>
                <a:gd name="T1" fmla="*/ 0 h 17"/>
                <a:gd name="T2" fmla="*/ 16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8"/>
                  </a:lnTo>
                  <a:lnTo>
                    <a:pt x="0" y="16"/>
                  </a:lnTo>
                  <a:lnTo>
                    <a:pt x="16" y="16"/>
                  </a:lnTo>
                  <a:lnTo>
                    <a:pt x="16" y="8"/>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6" name="Freeform 1329"/>
            <p:cNvSpPr>
              <a:spLocks/>
            </p:cNvSpPr>
            <p:nvPr/>
          </p:nvSpPr>
          <p:spPr bwMode="auto">
            <a:xfrm>
              <a:off x="2487"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0" y="0"/>
                  </a:lnTo>
                  <a:lnTo>
                    <a:pt x="16" y="0"/>
                  </a:lnTo>
                  <a:lnTo>
                    <a:pt x="16" y="16"/>
                  </a:lnTo>
                  <a:lnTo>
                    <a:pt x="16" y="0"/>
                  </a:ln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7" name="Freeform 1330"/>
            <p:cNvSpPr>
              <a:spLocks/>
            </p:cNvSpPr>
            <p:nvPr/>
          </p:nvSpPr>
          <p:spPr bwMode="auto">
            <a:xfrm>
              <a:off x="2480" y="1695"/>
              <a:ext cx="17" cy="17"/>
            </a:xfrm>
            <a:custGeom>
              <a:avLst/>
              <a:gdLst>
                <a:gd name="T0" fmla="*/ 0 w 17"/>
                <a:gd name="T1" fmla="*/ 16 h 17"/>
                <a:gd name="T2" fmla="*/ 0 w 17"/>
                <a:gd name="T3" fmla="*/ 7 h 17"/>
                <a:gd name="T4" fmla="*/ 16 w 17"/>
                <a:gd name="T5" fmla="*/ 7 h 17"/>
                <a:gd name="T6" fmla="*/ 16 w 17"/>
                <a:gd name="T7" fmla="*/ 0 h 17"/>
                <a:gd name="T8" fmla="*/ 16 w 17"/>
                <a:gd name="T9" fmla="*/ 7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16" y="7"/>
                  </a:lnTo>
                  <a:lnTo>
                    <a:pt x="16" y="0"/>
                  </a:lnTo>
                  <a:lnTo>
                    <a:pt x="16" y="7"/>
                  </a:lnTo>
                  <a:lnTo>
                    <a:pt x="0" y="7"/>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8" name="Freeform 1331"/>
            <p:cNvSpPr>
              <a:spLocks/>
            </p:cNvSpPr>
            <p:nvPr/>
          </p:nvSpPr>
          <p:spPr bwMode="auto">
            <a:xfrm>
              <a:off x="2480" y="1701"/>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09" name="Line 1332"/>
            <p:cNvSpPr>
              <a:spLocks noChangeShapeType="1"/>
            </p:cNvSpPr>
            <p:nvPr/>
          </p:nvSpPr>
          <p:spPr bwMode="auto">
            <a:xfrm>
              <a:off x="2487" y="1695"/>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0" name="Freeform 1333"/>
            <p:cNvSpPr>
              <a:spLocks/>
            </p:cNvSpPr>
            <p:nvPr/>
          </p:nvSpPr>
          <p:spPr bwMode="auto">
            <a:xfrm>
              <a:off x="2419" y="1763"/>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1" name="Freeform 1334"/>
            <p:cNvSpPr>
              <a:spLocks/>
            </p:cNvSpPr>
            <p:nvPr/>
          </p:nvSpPr>
          <p:spPr bwMode="auto">
            <a:xfrm>
              <a:off x="2412" y="1763"/>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16" y="16"/>
                  </a:lnTo>
                  <a:lnTo>
                    <a:pt x="0" y="16"/>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2" name="Freeform 1335"/>
            <p:cNvSpPr>
              <a:spLocks/>
            </p:cNvSpPr>
            <p:nvPr/>
          </p:nvSpPr>
          <p:spPr bwMode="auto">
            <a:xfrm>
              <a:off x="2412" y="1770"/>
              <a:ext cx="17" cy="17"/>
            </a:xfrm>
            <a:custGeom>
              <a:avLst/>
              <a:gdLst>
                <a:gd name="T0" fmla="*/ 16 w 17"/>
                <a:gd name="T1" fmla="*/ 16 h 17"/>
                <a:gd name="T2" fmla="*/ 16 w 17"/>
                <a:gd name="T3" fmla="*/ 8 h 17"/>
                <a:gd name="T4" fmla="*/ 16 w 17"/>
                <a:gd name="T5" fmla="*/ 0 h 17"/>
                <a:gd name="T6" fmla="*/ 0 w 17"/>
                <a:gd name="T7" fmla="*/ 0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16" y="8"/>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3" name="Line 1336"/>
            <p:cNvSpPr>
              <a:spLocks noChangeShapeType="1"/>
            </p:cNvSpPr>
            <p:nvPr/>
          </p:nvSpPr>
          <p:spPr bwMode="auto">
            <a:xfrm flipH="1">
              <a:off x="2419" y="178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4" name="Freeform 1337"/>
            <p:cNvSpPr>
              <a:spLocks/>
            </p:cNvSpPr>
            <p:nvPr/>
          </p:nvSpPr>
          <p:spPr bwMode="auto">
            <a:xfrm>
              <a:off x="2426"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5" name="Line 1338"/>
            <p:cNvSpPr>
              <a:spLocks noChangeShapeType="1"/>
            </p:cNvSpPr>
            <p:nvPr/>
          </p:nvSpPr>
          <p:spPr bwMode="auto">
            <a:xfrm flipH="1">
              <a:off x="2426" y="177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16" name="Freeform 1339"/>
            <p:cNvSpPr>
              <a:spLocks/>
            </p:cNvSpPr>
            <p:nvPr/>
          </p:nvSpPr>
          <p:spPr bwMode="auto">
            <a:xfrm>
              <a:off x="2179" y="155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7" name="Freeform 1340"/>
            <p:cNvSpPr>
              <a:spLocks/>
            </p:cNvSpPr>
            <p:nvPr/>
          </p:nvSpPr>
          <p:spPr bwMode="auto">
            <a:xfrm>
              <a:off x="2172" y="1565"/>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8" name="Freeform 1341"/>
            <p:cNvSpPr>
              <a:spLocks/>
            </p:cNvSpPr>
            <p:nvPr/>
          </p:nvSpPr>
          <p:spPr bwMode="auto">
            <a:xfrm>
              <a:off x="2172" y="156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19" name="Line 1342"/>
            <p:cNvSpPr>
              <a:spLocks noChangeShapeType="1"/>
            </p:cNvSpPr>
            <p:nvPr/>
          </p:nvSpPr>
          <p:spPr bwMode="auto">
            <a:xfrm flipH="1">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0" name="Line 1343"/>
            <p:cNvSpPr>
              <a:spLocks noChangeShapeType="1"/>
            </p:cNvSpPr>
            <p:nvPr/>
          </p:nvSpPr>
          <p:spPr bwMode="auto">
            <a:xfrm>
              <a:off x="2186" y="155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1" name="Freeform 1344"/>
            <p:cNvSpPr>
              <a:spLocks/>
            </p:cNvSpPr>
            <p:nvPr/>
          </p:nvSpPr>
          <p:spPr bwMode="auto">
            <a:xfrm>
              <a:off x="2083" y="1510"/>
              <a:ext cx="131" cy="17"/>
            </a:xfrm>
            <a:custGeom>
              <a:avLst/>
              <a:gdLst>
                <a:gd name="T0" fmla="*/ 0 w 131"/>
                <a:gd name="T1" fmla="*/ 0 h 17"/>
                <a:gd name="T2" fmla="*/ 130 w 131"/>
                <a:gd name="T3" fmla="*/ 16 h 17"/>
                <a:gd name="T4" fmla="*/ 0 w 131"/>
                <a:gd name="T5" fmla="*/ 8 h 17"/>
                <a:gd name="T6" fmla="*/ 0 w 131"/>
                <a:gd name="T7" fmla="*/ 0 h 17"/>
                <a:gd name="T8" fmla="*/ 0 60000 65536"/>
                <a:gd name="T9" fmla="*/ 0 60000 65536"/>
                <a:gd name="T10" fmla="*/ 0 60000 65536"/>
                <a:gd name="T11" fmla="*/ 0 60000 65536"/>
                <a:gd name="T12" fmla="*/ 0 w 131"/>
                <a:gd name="T13" fmla="*/ 0 h 17"/>
                <a:gd name="T14" fmla="*/ 131 w 131"/>
                <a:gd name="T15" fmla="*/ 17 h 17"/>
              </a:gdLst>
              <a:ahLst/>
              <a:cxnLst>
                <a:cxn ang="T8">
                  <a:pos x="T0" y="T1"/>
                </a:cxn>
                <a:cxn ang="T9">
                  <a:pos x="T2" y="T3"/>
                </a:cxn>
                <a:cxn ang="T10">
                  <a:pos x="T4" y="T5"/>
                </a:cxn>
                <a:cxn ang="T11">
                  <a:pos x="T6" y="T7"/>
                </a:cxn>
              </a:cxnLst>
              <a:rect l="T12" t="T13" r="T14" b="T15"/>
              <a:pathLst>
                <a:path w="131" h="17">
                  <a:moveTo>
                    <a:pt x="0" y="0"/>
                  </a:moveTo>
                  <a:lnTo>
                    <a:pt x="130" y="16"/>
                  </a:lnTo>
                  <a:lnTo>
                    <a:pt x="0" y="8"/>
                  </a:lnTo>
                  <a:lnTo>
                    <a:pt x="0" y="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2" name="Freeform 1345"/>
            <p:cNvSpPr>
              <a:spLocks/>
            </p:cNvSpPr>
            <p:nvPr/>
          </p:nvSpPr>
          <p:spPr bwMode="auto">
            <a:xfrm>
              <a:off x="2077" y="1510"/>
              <a:ext cx="17" cy="124"/>
            </a:xfrm>
            <a:custGeom>
              <a:avLst/>
              <a:gdLst>
                <a:gd name="T0" fmla="*/ 0 w 17"/>
                <a:gd name="T1" fmla="*/ 0 h 124"/>
                <a:gd name="T2" fmla="*/ 0 w 17"/>
                <a:gd name="T3" fmla="*/ 116 h 124"/>
                <a:gd name="T4" fmla="*/ 0 w 17"/>
                <a:gd name="T5" fmla="*/ 123 h 124"/>
                <a:gd name="T6" fmla="*/ 16 w 17"/>
                <a:gd name="T7" fmla="*/ 123 h 124"/>
                <a:gd name="T8" fmla="*/ 16 w 17"/>
                <a:gd name="T9" fmla="*/ 0 h 124"/>
                <a:gd name="T10" fmla="*/ 0 w 17"/>
                <a:gd name="T11" fmla="*/ 0 h 124"/>
                <a:gd name="T12" fmla="*/ 0 60000 65536"/>
                <a:gd name="T13" fmla="*/ 0 60000 65536"/>
                <a:gd name="T14" fmla="*/ 0 60000 65536"/>
                <a:gd name="T15" fmla="*/ 0 60000 65536"/>
                <a:gd name="T16" fmla="*/ 0 60000 65536"/>
                <a:gd name="T17" fmla="*/ 0 60000 65536"/>
                <a:gd name="T18" fmla="*/ 0 w 17"/>
                <a:gd name="T19" fmla="*/ 0 h 124"/>
                <a:gd name="T20" fmla="*/ 17 w 17"/>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7" h="124">
                  <a:moveTo>
                    <a:pt x="0" y="0"/>
                  </a:moveTo>
                  <a:lnTo>
                    <a:pt x="0" y="116"/>
                  </a:lnTo>
                  <a:lnTo>
                    <a:pt x="0" y="123"/>
                  </a:lnTo>
                  <a:lnTo>
                    <a:pt x="16" y="123"/>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3" name="Freeform 1346"/>
            <p:cNvSpPr>
              <a:spLocks/>
            </p:cNvSpPr>
            <p:nvPr/>
          </p:nvSpPr>
          <p:spPr bwMode="auto">
            <a:xfrm>
              <a:off x="2077" y="15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4" name="Freeform 1347"/>
            <p:cNvSpPr>
              <a:spLocks/>
            </p:cNvSpPr>
            <p:nvPr/>
          </p:nvSpPr>
          <p:spPr bwMode="auto">
            <a:xfrm>
              <a:off x="2077" y="1510"/>
              <a:ext cx="17" cy="117"/>
            </a:xfrm>
            <a:custGeom>
              <a:avLst/>
              <a:gdLst>
                <a:gd name="T0" fmla="*/ 0 w 17"/>
                <a:gd name="T1" fmla="*/ 116 h 117"/>
                <a:gd name="T2" fmla="*/ 16 w 17"/>
                <a:gd name="T3" fmla="*/ 0 h 117"/>
                <a:gd name="T4" fmla="*/ 0 w 17"/>
                <a:gd name="T5" fmla="*/ 0 h 117"/>
                <a:gd name="T6" fmla="*/ 0 w 17"/>
                <a:gd name="T7" fmla="*/ 116 h 117"/>
                <a:gd name="T8" fmla="*/ 0 60000 65536"/>
                <a:gd name="T9" fmla="*/ 0 60000 65536"/>
                <a:gd name="T10" fmla="*/ 0 60000 65536"/>
                <a:gd name="T11" fmla="*/ 0 60000 65536"/>
                <a:gd name="T12" fmla="*/ 0 w 17"/>
                <a:gd name="T13" fmla="*/ 0 h 117"/>
                <a:gd name="T14" fmla="*/ 17 w 17"/>
                <a:gd name="T15" fmla="*/ 117 h 117"/>
              </a:gdLst>
              <a:ahLst/>
              <a:cxnLst>
                <a:cxn ang="T8">
                  <a:pos x="T0" y="T1"/>
                </a:cxn>
                <a:cxn ang="T9">
                  <a:pos x="T2" y="T3"/>
                </a:cxn>
                <a:cxn ang="T10">
                  <a:pos x="T4" y="T5"/>
                </a:cxn>
                <a:cxn ang="T11">
                  <a:pos x="T6" y="T7"/>
                </a:cxn>
              </a:cxnLst>
              <a:rect l="T12" t="T13" r="T14" b="T15"/>
              <a:pathLst>
                <a:path w="17" h="117">
                  <a:moveTo>
                    <a:pt x="0" y="116"/>
                  </a:moveTo>
                  <a:lnTo>
                    <a:pt x="16" y="0"/>
                  </a:lnTo>
                  <a:lnTo>
                    <a:pt x="0" y="0"/>
                  </a:lnTo>
                  <a:lnTo>
                    <a:pt x="0" y="116"/>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5" name="Line 1348"/>
            <p:cNvSpPr>
              <a:spLocks noChangeShapeType="1"/>
            </p:cNvSpPr>
            <p:nvPr/>
          </p:nvSpPr>
          <p:spPr bwMode="auto">
            <a:xfrm flipV="1">
              <a:off x="2077" y="162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6" name="Line 1349"/>
            <p:cNvSpPr>
              <a:spLocks noChangeShapeType="1"/>
            </p:cNvSpPr>
            <p:nvPr/>
          </p:nvSpPr>
          <p:spPr bwMode="auto">
            <a:xfrm flipH="1">
              <a:off x="2077" y="1633"/>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7" name="Line 1350"/>
            <p:cNvSpPr>
              <a:spLocks noChangeShapeType="1"/>
            </p:cNvSpPr>
            <p:nvPr/>
          </p:nvSpPr>
          <p:spPr bwMode="auto">
            <a:xfrm>
              <a:off x="2083" y="1510"/>
              <a:ext cx="0" cy="12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28" name="Freeform 1351"/>
            <p:cNvSpPr>
              <a:spLocks/>
            </p:cNvSpPr>
            <p:nvPr/>
          </p:nvSpPr>
          <p:spPr bwMode="auto">
            <a:xfrm>
              <a:off x="2077" y="1510"/>
              <a:ext cx="17" cy="17"/>
            </a:xfrm>
            <a:custGeom>
              <a:avLst/>
              <a:gdLst>
                <a:gd name="T0" fmla="*/ 16 w 17"/>
                <a:gd name="T1" fmla="*/ 0 h 17"/>
                <a:gd name="T2" fmla="*/ 0 w 17"/>
                <a:gd name="T3" fmla="*/ 16 h 17"/>
                <a:gd name="T4" fmla="*/ 16 w 17"/>
                <a:gd name="T5" fmla="*/ 16 h 17"/>
                <a:gd name="T6" fmla="*/ 16 w 17"/>
                <a:gd name="T7" fmla="*/ 0 h 17"/>
                <a:gd name="T8" fmla="*/ 0 w 17"/>
                <a:gd name="T9" fmla="*/ 0 h 17"/>
                <a:gd name="T10" fmla="*/ 0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16"/>
                  </a:lnTo>
                  <a:lnTo>
                    <a:pt x="16" y="16"/>
                  </a:lnTo>
                  <a:lnTo>
                    <a:pt x="16" y="0"/>
                  </a:lnTo>
                  <a:lnTo>
                    <a:pt x="0" y="0"/>
                  </a:lnTo>
                  <a:lnTo>
                    <a:pt x="0" y="16"/>
                  </a:lnTo>
                  <a:lnTo>
                    <a:pt x="16"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29" name="Line 1352"/>
            <p:cNvSpPr>
              <a:spLocks noChangeShapeType="1"/>
            </p:cNvSpPr>
            <p:nvPr/>
          </p:nvSpPr>
          <p:spPr bwMode="auto">
            <a:xfrm flipV="1">
              <a:off x="2077" y="150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0" name="Line 1353"/>
            <p:cNvSpPr>
              <a:spLocks noChangeShapeType="1"/>
            </p:cNvSpPr>
            <p:nvPr/>
          </p:nvSpPr>
          <p:spPr bwMode="auto">
            <a:xfrm flipH="1">
              <a:off x="2077" y="1510"/>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1" name="Freeform 1354"/>
            <p:cNvSpPr>
              <a:spLocks/>
            </p:cNvSpPr>
            <p:nvPr/>
          </p:nvSpPr>
          <p:spPr bwMode="auto">
            <a:xfrm>
              <a:off x="2077" y="150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2" name="Freeform 1355"/>
            <p:cNvSpPr>
              <a:spLocks/>
            </p:cNvSpPr>
            <p:nvPr/>
          </p:nvSpPr>
          <p:spPr bwMode="auto">
            <a:xfrm>
              <a:off x="2172" y="1551"/>
              <a:ext cx="97" cy="138"/>
            </a:xfrm>
            <a:custGeom>
              <a:avLst/>
              <a:gdLst>
                <a:gd name="T0" fmla="*/ 62 w 97"/>
                <a:gd name="T1" fmla="*/ 123 h 138"/>
                <a:gd name="T2" fmla="*/ 69 w 97"/>
                <a:gd name="T3" fmla="*/ 103 h 138"/>
                <a:gd name="T4" fmla="*/ 69 w 97"/>
                <a:gd name="T5" fmla="*/ 82 h 138"/>
                <a:gd name="T6" fmla="*/ 76 w 97"/>
                <a:gd name="T7" fmla="*/ 82 h 138"/>
                <a:gd name="T8" fmla="*/ 83 w 97"/>
                <a:gd name="T9" fmla="*/ 96 h 138"/>
                <a:gd name="T10" fmla="*/ 83 w 97"/>
                <a:gd name="T11" fmla="*/ 116 h 138"/>
                <a:gd name="T12" fmla="*/ 89 w 97"/>
                <a:gd name="T13" fmla="*/ 116 h 138"/>
                <a:gd name="T14" fmla="*/ 89 w 97"/>
                <a:gd name="T15" fmla="*/ 96 h 138"/>
                <a:gd name="T16" fmla="*/ 83 w 97"/>
                <a:gd name="T17" fmla="*/ 82 h 138"/>
                <a:gd name="T18" fmla="*/ 69 w 97"/>
                <a:gd name="T19" fmla="*/ 75 h 138"/>
                <a:gd name="T20" fmla="*/ 69 w 97"/>
                <a:gd name="T21" fmla="*/ 68 h 138"/>
                <a:gd name="T22" fmla="*/ 83 w 97"/>
                <a:gd name="T23" fmla="*/ 82 h 138"/>
                <a:gd name="T24" fmla="*/ 96 w 97"/>
                <a:gd name="T25" fmla="*/ 82 h 138"/>
                <a:gd name="T26" fmla="*/ 83 w 97"/>
                <a:gd name="T27" fmla="*/ 75 h 138"/>
                <a:gd name="T28" fmla="*/ 76 w 97"/>
                <a:gd name="T29" fmla="*/ 62 h 138"/>
                <a:gd name="T30" fmla="*/ 89 w 97"/>
                <a:gd name="T31" fmla="*/ 75 h 138"/>
                <a:gd name="T32" fmla="*/ 83 w 97"/>
                <a:gd name="T33" fmla="*/ 62 h 138"/>
                <a:gd name="T34" fmla="*/ 89 w 97"/>
                <a:gd name="T35" fmla="*/ 62 h 138"/>
                <a:gd name="T36" fmla="*/ 96 w 97"/>
                <a:gd name="T37" fmla="*/ 62 h 138"/>
                <a:gd name="T38" fmla="*/ 89 w 97"/>
                <a:gd name="T39" fmla="*/ 62 h 138"/>
                <a:gd name="T40" fmla="*/ 96 w 97"/>
                <a:gd name="T41" fmla="*/ 48 h 138"/>
                <a:gd name="T42" fmla="*/ 89 w 97"/>
                <a:gd name="T43" fmla="*/ 34 h 138"/>
                <a:gd name="T44" fmla="*/ 89 w 97"/>
                <a:gd name="T45" fmla="*/ 14 h 138"/>
                <a:gd name="T46" fmla="*/ 89 w 97"/>
                <a:gd name="T47" fmla="*/ 7 h 138"/>
                <a:gd name="T48" fmla="*/ 83 w 97"/>
                <a:gd name="T49" fmla="*/ 7 h 138"/>
                <a:gd name="T50" fmla="*/ 69 w 97"/>
                <a:gd name="T51" fmla="*/ 14 h 138"/>
                <a:gd name="T52" fmla="*/ 55 w 97"/>
                <a:gd name="T53" fmla="*/ 21 h 138"/>
                <a:gd name="T54" fmla="*/ 41 w 97"/>
                <a:gd name="T55" fmla="*/ 27 h 138"/>
                <a:gd name="T56" fmla="*/ 35 w 97"/>
                <a:gd name="T57" fmla="*/ 41 h 138"/>
                <a:gd name="T58" fmla="*/ 28 w 97"/>
                <a:gd name="T59" fmla="*/ 41 h 138"/>
                <a:gd name="T60" fmla="*/ 28 w 97"/>
                <a:gd name="T61" fmla="*/ 34 h 138"/>
                <a:gd name="T62" fmla="*/ 28 w 97"/>
                <a:gd name="T63" fmla="*/ 27 h 138"/>
                <a:gd name="T64" fmla="*/ 21 w 97"/>
                <a:gd name="T65" fmla="*/ 41 h 138"/>
                <a:gd name="T66" fmla="*/ 28 w 97"/>
                <a:gd name="T67" fmla="*/ 27 h 138"/>
                <a:gd name="T68" fmla="*/ 21 w 97"/>
                <a:gd name="T69" fmla="*/ 27 h 138"/>
                <a:gd name="T70" fmla="*/ 14 w 97"/>
                <a:gd name="T71" fmla="*/ 14 h 138"/>
                <a:gd name="T72" fmla="*/ 0 w 97"/>
                <a:gd name="T73" fmla="*/ 21 h 138"/>
                <a:gd name="T74" fmla="*/ 7 w 97"/>
                <a:gd name="T75" fmla="*/ 34 h 138"/>
                <a:gd name="T76" fmla="*/ 21 w 97"/>
                <a:gd name="T77" fmla="*/ 48 h 138"/>
                <a:gd name="T78" fmla="*/ 41 w 97"/>
                <a:gd name="T79" fmla="*/ 48 h 138"/>
                <a:gd name="T80" fmla="*/ 55 w 97"/>
                <a:gd name="T81" fmla="*/ 34 h 138"/>
                <a:gd name="T82" fmla="*/ 76 w 97"/>
                <a:gd name="T83" fmla="*/ 34 h 138"/>
                <a:gd name="T84" fmla="*/ 69 w 97"/>
                <a:gd name="T85" fmla="*/ 41 h 138"/>
                <a:gd name="T86" fmla="*/ 69 w 97"/>
                <a:gd name="T87" fmla="*/ 48 h 138"/>
                <a:gd name="T88" fmla="*/ 89 w 97"/>
                <a:gd name="T89" fmla="*/ 41 h 138"/>
                <a:gd name="T90" fmla="*/ 76 w 97"/>
                <a:gd name="T91" fmla="*/ 48 h 138"/>
                <a:gd name="T92" fmla="*/ 62 w 97"/>
                <a:gd name="T93" fmla="*/ 55 h 138"/>
                <a:gd name="T94" fmla="*/ 55 w 97"/>
                <a:gd name="T95" fmla="*/ 68 h 138"/>
                <a:gd name="T96" fmla="*/ 48 w 97"/>
                <a:gd name="T97" fmla="*/ 82 h 138"/>
                <a:gd name="T98" fmla="*/ 41 w 97"/>
                <a:gd name="T99" fmla="*/ 103 h 138"/>
                <a:gd name="T100" fmla="*/ 48 w 97"/>
                <a:gd name="T101" fmla="*/ 123 h 138"/>
                <a:gd name="T102" fmla="*/ 55 w 97"/>
                <a:gd name="T103" fmla="*/ 137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138"/>
                <a:gd name="T158" fmla="*/ 97 w 97"/>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138">
                  <a:moveTo>
                    <a:pt x="62" y="137"/>
                  </a:moveTo>
                  <a:lnTo>
                    <a:pt x="62" y="130"/>
                  </a:lnTo>
                  <a:lnTo>
                    <a:pt x="62" y="123"/>
                  </a:lnTo>
                  <a:lnTo>
                    <a:pt x="62" y="116"/>
                  </a:lnTo>
                  <a:lnTo>
                    <a:pt x="69" y="109"/>
                  </a:lnTo>
                  <a:lnTo>
                    <a:pt x="69" y="103"/>
                  </a:lnTo>
                  <a:lnTo>
                    <a:pt x="69" y="96"/>
                  </a:lnTo>
                  <a:lnTo>
                    <a:pt x="69" y="89"/>
                  </a:lnTo>
                  <a:lnTo>
                    <a:pt x="69" y="82"/>
                  </a:lnTo>
                  <a:lnTo>
                    <a:pt x="69" y="75"/>
                  </a:lnTo>
                  <a:lnTo>
                    <a:pt x="69" y="82"/>
                  </a:lnTo>
                  <a:lnTo>
                    <a:pt x="76" y="82"/>
                  </a:lnTo>
                  <a:lnTo>
                    <a:pt x="76" y="89"/>
                  </a:lnTo>
                  <a:lnTo>
                    <a:pt x="83" y="89"/>
                  </a:lnTo>
                  <a:lnTo>
                    <a:pt x="83" y="96"/>
                  </a:lnTo>
                  <a:lnTo>
                    <a:pt x="83" y="103"/>
                  </a:lnTo>
                  <a:lnTo>
                    <a:pt x="83" y="109"/>
                  </a:lnTo>
                  <a:lnTo>
                    <a:pt x="83" y="116"/>
                  </a:lnTo>
                  <a:lnTo>
                    <a:pt x="83" y="123"/>
                  </a:lnTo>
                  <a:lnTo>
                    <a:pt x="89" y="123"/>
                  </a:lnTo>
                  <a:lnTo>
                    <a:pt x="89" y="116"/>
                  </a:lnTo>
                  <a:lnTo>
                    <a:pt x="89" y="109"/>
                  </a:lnTo>
                  <a:lnTo>
                    <a:pt x="89" y="103"/>
                  </a:lnTo>
                  <a:lnTo>
                    <a:pt x="89" y="96"/>
                  </a:lnTo>
                  <a:lnTo>
                    <a:pt x="83" y="96"/>
                  </a:lnTo>
                  <a:lnTo>
                    <a:pt x="83" y="89"/>
                  </a:lnTo>
                  <a:lnTo>
                    <a:pt x="83" y="82"/>
                  </a:lnTo>
                  <a:lnTo>
                    <a:pt x="76" y="82"/>
                  </a:lnTo>
                  <a:lnTo>
                    <a:pt x="76" y="75"/>
                  </a:lnTo>
                  <a:lnTo>
                    <a:pt x="69" y="75"/>
                  </a:lnTo>
                  <a:lnTo>
                    <a:pt x="69" y="68"/>
                  </a:lnTo>
                  <a:lnTo>
                    <a:pt x="69" y="62"/>
                  </a:lnTo>
                  <a:lnTo>
                    <a:pt x="69" y="68"/>
                  </a:lnTo>
                  <a:lnTo>
                    <a:pt x="76" y="68"/>
                  </a:lnTo>
                  <a:lnTo>
                    <a:pt x="76" y="75"/>
                  </a:lnTo>
                  <a:lnTo>
                    <a:pt x="83" y="82"/>
                  </a:lnTo>
                  <a:lnTo>
                    <a:pt x="89" y="89"/>
                  </a:lnTo>
                  <a:lnTo>
                    <a:pt x="96" y="89"/>
                  </a:lnTo>
                  <a:lnTo>
                    <a:pt x="96" y="82"/>
                  </a:lnTo>
                  <a:lnTo>
                    <a:pt x="89" y="82"/>
                  </a:lnTo>
                  <a:lnTo>
                    <a:pt x="89" y="75"/>
                  </a:lnTo>
                  <a:lnTo>
                    <a:pt x="83" y="75"/>
                  </a:lnTo>
                  <a:lnTo>
                    <a:pt x="83" y="68"/>
                  </a:lnTo>
                  <a:lnTo>
                    <a:pt x="76" y="68"/>
                  </a:lnTo>
                  <a:lnTo>
                    <a:pt x="76" y="62"/>
                  </a:lnTo>
                  <a:lnTo>
                    <a:pt x="83" y="68"/>
                  </a:lnTo>
                  <a:lnTo>
                    <a:pt x="89" y="68"/>
                  </a:lnTo>
                  <a:lnTo>
                    <a:pt x="89" y="75"/>
                  </a:lnTo>
                  <a:lnTo>
                    <a:pt x="89" y="68"/>
                  </a:lnTo>
                  <a:lnTo>
                    <a:pt x="89" y="62"/>
                  </a:lnTo>
                  <a:lnTo>
                    <a:pt x="83" y="62"/>
                  </a:lnTo>
                  <a:lnTo>
                    <a:pt x="83" y="55"/>
                  </a:lnTo>
                  <a:lnTo>
                    <a:pt x="83" y="62"/>
                  </a:lnTo>
                  <a:lnTo>
                    <a:pt x="89" y="62"/>
                  </a:lnTo>
                  <a:lnTo>
                    <a:pt x="89" y="68"/>
                  </a:lnTo>
                  <a:lnTo>
                    <a:pt x="96" y="68"/>
                  </a:lnTo>
                  <a:lnTo>
                    <a:pt x="96" y="62"/>
                  </a:lnTo>
                  <a:lnTo>
                    <a:pt x="89" y="62"/>
                  </a:lnTo>
                  <a:lnTo>
                    <a:pt x="89" y="55"/>
                  </a:lnTo>
                  <a:lnTo>
                    <a:pt x="89" y="62"/>
                  </a:lnTo>
                  <a:lnTo>
                    <a:pt x="96" y="62"/>
                  </a:lnTo>
                  <a:lnTo>
                    <a:pt x="96" y="55"/>
                  </a:lnTo>
                  <a:lnTo>
                    <a:pt x="96" y="48"/>
                  </a:lnTo>
                  <a:lnTo>
                    <a:pt x="89" y="48"/>
                  </a:lnTo>
                  <a:lnTo>
                    <a:pt x="89" y="41"/>
                  </a:lnTo>
                  <a:lnTo>
                    <a:pt x="89" y="34"/>
                  </a:lnTo>
                  <a:lnTo>
                    <a:pt x="89" y="27"/>
                  </a:lnTo>
                  <a:lnTo>
                    <a:pt x="89" y="21"/>
                  </a:lnTo>
                  <a:lnTo>
                    <a:pt x="89" y="14"/>
                  </a:lnTo>
                  <a:lnTo>
                    <a:pt x="89" y="7"/>
                  </a:lnTo>
                  <a:lnTo>
                    <a:pt x="96" y="7"/>
                  </a:lnTo>
                  <a:lnTo>
                    <a:pt x="89" y="7"/>
                  </a:lnTo>
                  <a:lnTo>
                    <a:pt x="89" y="0"/>
                  </a:lnTo>
                  <a:lnTo>
                    <a:pt x="89" y="7"/>
                  </a:lnTo>
                  <a:lnTo>
                    <a:pt x="83" y="7"/>
                  </a:lnTo>
                  <a:lnTo>
                    <a:pt x="76" y="7"/>
                  </a:lnTo>
                  <a:lnTo>
                    <a:pt x="76" y="14"/>
                  </a:lnTo>
                  <a:lnTo>
                    <a:pt x="69" y="14"/>
                  </a:lnTo>
                  <a:lnTo>
                    <a:pt x="62" y="14"/>
                  </a:lnTo>
                  <a:lnTo>
                    <a:pt x="62" y="21"/>
                  </a:lnTo>
                  <a:lnTo>
                    <a:pt x="55" y="21"/>
                  </a:lnTo>
                  <a:lnTo>
                    <a:pt x="55" y="27"/>
                  </a:lnTo>
                  <a:lnTo>
                    <a:pt x="48" y="27"/>
                  </a:lnTo>
                  <a:lnTo>
                    <a:pt x="41" y="27"/>
                  </a:lnTo>
                  <a:lnTo>
                    <a:pt x="41" y="34"/>
                  </a:lnTo>
                  <a:lnTo>
                    <a:pt x="35" y="34"/>
                  </a:lnTo>
                  <a:lnTo>
                    <a:pt x="35" y="41"/>
                  </a:lnTo>
                  <a:lnTo>
                    <a:pt x="35" y="34"/>
                  </a:lnTo>
                  <a:lnTo>
                    <a:pt x="28" y="34"/>
                  </a:lnTo>
                  <a:lnTo>
                    <a:pt x="28" y="41"/>
                  </a:lnTo>
                  <a:lnTo>
                    <a:pt x="28" y="48"/>
                  </a:lnTo>
                  <a:lnTo>
                    <a:pt x="28" y="41"/>
                  </a:lnTo>
                  <a:lnTo>
                    <a:pt x="28" y="34"/>
                  </a:lnTo>
                  <a:lnTo>
                    <a:pt x="35" y="34"/>
                  </a:lnTo>
                  <a:lnTo>
                    <a:pt x="35" y="27"/>
                  </a:lnTo>
                  <a:lnTo>
                    <a:pt x="28" y="27"/>
                  </a:lnTo>
                  <a:lnTo>
                    <a:pt x="28" y="34"/>
                  </a:lnTo>
                  <a:lnTo>
                    <a:pt x="28" y="41"/>
                  </a:lnTo>
                  <a:lnTo>
                    <a:pt x="21" y="41"/>
                  </a:lnTo>
                  <a:lnTo>
                    <a:pt x="21" y="34"/>
                  </a:lnTo>
                  <a:lnTo>
                    <a:pt x="28" y="34"/>
                  </a:lnTo>
                  <a:lnTo>
                    <a:pt x="28" y="27"/>
                  </a:lnTo>
                  <a:lnTo>
                    <a:pt x="28" y="34"/>
                  </a:lnTo>
                  <a:lnTo>
                    <a:pt x="21" y="34"/>
                  </a:lnTo>
                  <a:lnTo>
                    <a:pt x="21" y="27"/>
                  </a:lnTo>
                  <a:lnTo>
                    <a:pt x="28" y="27"/>
                  </a:lnTo>
                  <a:lnTo>
                    <a:pt x="21" y="21"/>
                  </a:lnTo>
                  <a:lnTo>
                    <a:pt x="14" y="14"/>
                  </a:lnTo>
                  <a:lnTo>
                    <a:pt x="7" y="14"/>
                  </a:lnTo>
                  <a:lnTo>
                    <a:pt x="0" y="14"/>
                  </a:lnTo>
                  <a:lnTo>
                    <a:pt x="0" y="21"/>
                  </a:lnTo>
                  <a:lnTo>
                    <a:pt x="0" y="27"/>
                  </a:lnTo>
                  <a:lnTo>
                    <a:pt x="0" y="34"/>
                  </a:lnTo>
                  <a:lnTo>
                    <a:pt x="7" y="34"/>
                  </a:lnTo>
                  <a:lnTo>
                    <a:pt x="14" y="34"/>
                  </a:lnTo>
                  <a:lnTo>
                    <a:pt x="14" y="41"/>
                  </a:lnTo>
                  <a:lnTo>
                    <a:pt x="21" y="48"/>
                  </a:lnTo>
                  <a:lnTo>
                    <a:pt x="28" y="48"/>
                  </a:lnTo>
                  <a:lnTo>
                    <a:pt x="35" y="48"/>
                  </a:lnTo>
                  <a:lnTo>
                    <a:pt x="41" y="48"/>
                  </a:lnTo>
                  <a:lnTo>
                    <a:pt x="48" y="41"/>
                  </a:lnTo>
                  <a:lnTo>
                    <a:pt x="55" y="41"/>
                  </a:lnTo>
                  <a:lnTo>
                    <a:pt x="55" y="34"/>
                  </a:lnTo>
                  <a:lnTo>
                    <a:pt x="62" y="34"/>
                  </a:lnTo>
                  <a:lnTo>
                    <a:pt x="69" y="34"/>
                  </a:lnTo>
                  <a:lnTo>
                    <a:pt x="76" y="34"/>
                  </a:lnTo>
                  <a:lnTo>
                    <a:pt x="83" y="34"/>
                  </a:lnTo>
                  <a:lnTo>
                    <a:pt x="76" y="41"/>
                  </a:lnTo>
                  <a:lnTo>
                    <a:pt x="69" y="41"/>
                  </a:lnTo>
                  <a:lnTo>
                    <a:pt x="69" y="48"/>
                  </a:lnTo>
                  <a:lnTo>
                    <a:pt x="62" y="48"/>
                  </a:lnTo>
                  <a:lnTo>
                    <a:pt x="69" y="48"/>
                  </a:lnTo>
                  <a:lnTo>
                    <a:pt x="76" y="48"/>
                  </a:lnTo>
                  <a:lnTo>
                    <a:pt x="83" y="41"/>
                  </a:lnTo>
                  <a:lnTo>
                    <a:pt x="89" y="41"/>
                  </a:lnTo>
                  <a:lnTo>
                    <a:pt x="89" y="48"/>
                  </a:lnTo>
                  <a:lnTo>
                    <a:pt x="83" y="48"/>
                  </a:lnTo>
                  <a:lnTo>
                    <a:pt x="76" y="48"/>
                  </a:lnTo>
                  <a:lnTo>
                    <a:pt x="69" y="48"/>
                  </a:lnTo>
                  <a:lnTo>
                    <a:pt x="69" y="55"/>
                  </a:lnTo>
                  <a:lnTo>
                    <a:pt x="62" y="55"/>
                  </a:lnTo>
                  <a:lnTo>
                    <a:pt x="55" y="55"/>
                  </a:lnTo>
                  <a:lnTo>
                    <a:pt x="55" y="62"/>
                  </a:lnTo>
                  <a:lnTo>
                    <a:pt x="55" y="68"/>
                  </a:lnTo>
                  <a:lnTo>
                    <a:pt x="48" y="68"/>
                  </a:lnTo>
                  <a:lnTo>
                    <a:pt x="48" y="75"/>
                  </a:lnTo>
                  <a:lnTo>
                    <a:pt x="48" y="82"/>
                  </a:lnTo>
                  <a:lnTo>
                    <a:pt x="41" y="89"/>
                  </a:lnTo>
                  <a:lnTo>
                    <a:pt x="41" y="96"/>
                  </a:lnTo>
                  <a:lnTo>
                    <a:pt x="41" y="103"/>
                  </a:lnTo>
                  <a:lnTo>
                    <a:pt x="41" y="109"/>
                  </a:lnTo>
                  <a:lnTo>
                    <a:pt x="41" y="116"/>
                  </a:lnTo>
                  <a:lnTo>
                    <a:pt x="48" y="123"/>
                  </a:lnTo>
                  <a:lnTo>
                    <a:pt x="48" y="130"/>
                  </a:lnTo>
                  <a:lnTo>
                    <a:pt x="48" y="137"/>
                  </a:lnTo>
                  <a:lnTo>
                    <a:pt x="55" y="137"/>
                  </a:lnTo>
                  <a:lnTo>
                    <a:pt x="62" y="137"/>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3" name="Freeform 1356"/>
            <p:cNvSpPr>
              <a:spLocks/>
            </p:cNvSpPr>
            <p:nvPr/>
          </p:nvSpPr>
          <p:spPr bwMode="auto">
            <a:xfrm>
              <a:off x="2234" y="1633"/>
              <a:ext cx="17" cy="56"/>
            </a:xfrm>
            <a:custGeom>
              <a:avLst/>
              <a:gdLst>
                <a:gd name="T0" fmla="*/ 16 w 17"/>
                <a:gd name="T1" fmla="*/ 0 h 56"/>
                <a:gd name="T2" fmla="*/ 16 w 17"/>
                <a:gd name="T3" fmla="*/ 7 h 56"/>
                <a:gd name="T4" fmla="*/ 16 w 17"/>
                <a:gd name="T5" fmla="*/ 14 h 56"/>
                <a:gd name="T6" fmla="*/ 16 w 17"/>
                <a:gd name="T7" fmla="*/ 21 h 56"/>
                <a:gd name="T8" fmla="*/ 16 w 17"/>
                <a:gd name="T9" fmla="*/ 27 h 56"/>
                <a:gd name="T10" fmla="*/ 0 w 17"/>
                <a:gd name="T11" fmla="*/ 27 h 56"/>
                <a:gd name="T12" fmla="*/ 0 w 17"/>
                <a:gd name="T13" fmla="*/ 34 h 56"/>
                <a:gd name="T14" fmla="*/ 0 w 17"/>
                <a:gd name="T15" fmla="*/ 41 h 56"/>
                <a:gd name="T16" fmla="*/ 0 w 17"/>
                <a:gd name="T17" fmla="*/ 48 h 56"/>
                <a:gd name="T18" fmla="*/ 0 w 17"/>
                <a:gd name="T19" fmla="*/ 55 h 56"/>
                <a:gd name="T20" fmla="*/ 0 w 17"/>
                <a:gd name="T21" fmla="*/ 48 h 56"/>
                <a:gd name="T22" fmla="*/ 0 w 17"/>
                <a:gd name="T23" fmla="*/ 41 h 56"/>
                <a:gd name="T24" fmla="*/ 0 w 17"/>
                <a:gd name="T25" fmla="*/ 34 h 56"/>
                <a:gd name="T26" fmla="*/ 16 w 17"/>
                <a:gd name="T27" fmla="*/ 27 h 56"/>
                <a:gd name="T28" fmla="*/ 16 w 17"/>
                <a:gd name="T29" fmla="*/ 21 h 56"/>
                <a:gd name="T30" fmla="*/ 16 w 17"/>
                <a:gd name="T31" fmla="*/ 14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16" y="14"/>
                  </a:lnTo>
                  <a:lnTo>
                    <a:pt x="16" y="21"/>
                  </a:lnTo>
                  <a:lnTo>
                    <a:pt x="16" y="27"/>
                  </a:lnTo>
                  <a:lnTo>
                    <a:pt x="0" y="27"/>
                  </a:lnTo>
                  <a:lnTo>
                    <a:pt x="0" y="34"/>
                  </a:lnTo>
                  <a:lnTo>
                    <a:pt x="0" y="41"/>
                  </a:lnTo>
                  <a:lnTo>
                    <a:pt x="0" y="48"/>
                  </a:lnTo>
                  <a:lnTo>
                    <a:pt x="0" y="55"/>
                  </a:lnTo>
                  <a:lnTo>
                    <a:pt x="0" y="48"/>
                  </a:lnTo>
                  <a:lnTo>
                    <a:pt x="0" y="41"/>
                  </a:lnTo>
                  <a:lnTo>
                    <a:pt x="0" y="34"/>
                  </a:lnTo>
                  <a:lnTo>
                    <a:pt x="16" y="27"/>
                  </a:lnTo>
                  <a:lnTo>
                    <a:pt x="16" y="21"/>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4" name="Line 1357"/>
            <p:cNvSpPr>
              <a:spLocks noChangeShapeType="1"/>
            </p:cNvSpPr>
            <p:nvPr/>
          </p:nvSpPr>
          <p:spPr bwMode="auto">
            <a:xfrm>
              <a:off x="2241" y="162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5" name="Freeform 1358"/>
            <p:cNvSpPr>
              <a:spLocks/>
            </p:cNvSpPr>
            <p:nvPr/>
          </p:nvSpPr>
          <p:spPr bwMode="auto">
            <a:xfrm>
              <a:off x="2241" y="1626"/>
              <a:ext cx="17" cy="29"/>
            </a:xfrm>
            <a:custGeom>
              <a:avLst/>
              <a:gdLst>
                <a:gd name="T0" fmla="*/ 16 w 17"/>
                <a:gd name="T1" fmla="*/ 28 h 29"/>
                <a:gd name="T2" fmla="*/ 16 w 17"/>
                <a:gd name="T3" fmla="*/ 21 h 29"/>
                <a:gd name="T4" fmla="*/ 16 w 17"/>
                <a:gd name="T5" fmla="*/ 14 h 29"/>
                <a:gd name="T6" fmla="*/ 8 w 17"/>
                <a:gd name="T7" fmla="*/ 14 h 29"/>
                <a:gd name="T8" fmla="*/ 8 w 17"/>
                <a:gd name="T9" fmla="*/ 7 h 29"/>
                <a:gd name="T10" fmla="*/ 0 w 17"/>
                <a:gd name="T11" fmla="*/ 7 h 29"/>
                <a:gd name="T12" fmla="*/ 0 w 17"/>
                <a:gd name="T13" fmla="*/ 0 h 29"/>
                <a:gd name="T14" fmla="*/ 0 w 17"/>
                <a:gd name="T15" fmla="*/ 7 h 29"/>
                <a:gd name="T16" fmla="*/ 8 w 17"/>
                <a:gd name="T17" fmla="*/ 7 h 29"/>
                <a:gd name="T18" fmla="*/ 8 w 17"/>
                <a:gd name="T19" fmla="*/ 14 h 29"/>
                <a:gd name="T20" fmla="*/ 16 w 17"/>
                <a:gd name="T21" fmla="*/ 21 h 29"/>
                <a:gd name="T22" fmla="*/ 16 w 17"/>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9"/>
                <a:gd name="T38" fmla="*/ 17 w 1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9">
                  <a:moveTo>
                    <a:pt x="16" y="28"/>
                  </a:moveTo>
                  <a:lnTo>
                    <a:pt x="16" y="21"/>
                  </a:lnTo>
                  <a:lnTo>
                    <a:pt x="16" y="14"/>
                  </a:lnTo>
                  <a:lnTo>
                    <a:pt x="8" y="14"/>
                  </a:lnTo>
                  <a:lnTo>
                    <a:pt x="8" y="7"/>
                  </a:lnTo>
                  <a:lnTo>
                    <a:pt x="0" y="7"/>
                  </a:lnTo>
                  <a:lnTo>
                    <a:pt x="0" y="0"/>
                  </a:lnTo>
                  <a:lnTo>
                    <a:pt x="0" y="7"/>
                  </a:lnTo>
                  <a:lnTo>
                    <a:pt x="8" y="7"/>
                  </a:lnTo>
                  <a:lnTo>
                    <a:pt x="8" y="14"/>
                  </a:lnTo>
                  <a:lnTo>
                    <a:pt x="16" y="21"/>
                  </a:lnTo>
                  <a:lnTo>
                    <a:pt x="16" y="2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6" name="Freeform 1359"/>
            <p:cNvSpPr>
              <a:spLocks/>
            </p:cNvSpPr>
            <p:nvPr/>
          </p:nvSpPr>
          <p:spPr bwMode="auto">
            <a:xfrm>
              <a:off x="2255" y="1654"/>
              <a:ext cx="17" cy="28"/>
            </a:xfrm>
            <a:custGeom>
              <a:avLst/>
              <a:gdLst>
                <a:gd name="T0" fmla="*/ 16 w 17"/>
                <a:gd name="T1" fmla="*/ 20 h 28"/>
                <a:gd name="T2" fmla="*/ 0 w 17"/>
                <a:gd name="T3" fmla="*/ 20 h 28"/>
                <a:gd name="T4" fmla="*/ 0 w 17"/>
                <a:gd name="T5" fmla="*/ 13 h 28"/>
                <a:gd name="T6" fmla="*/ 0 w 17"/>
                <a:gd name="T7" fmla="*/ 6 h 28"/>
                <a:gd name="T8" fmla="*/ 0 w 17"/>
                <a:gd name="T9" fmla="*/ 0 h 28"/>
                <a:gd name="T10" fmla="*/ 0 w 17"/>
                <a:gd name="T11" fmla="*/ 6 h 28"/>
                <a:gd name="T12" fmla="*/ 0 w 17"/>
                <a:gd name="T13" fmla="*/ 13 h 28"/>
                <a:gd name="T14" fmla="*/ 0 w 17"/>
                <a:gd name="T15" fmla="*/ 20 h 28"/>
                <a:gd name="T16" fmla="*/ 16 w 17"/>
                <a:gd name="T17" fmla="*/ 20 h 28"/>
                <a:gd name="T18" fmla="*/ 16 w 17"/>
                <a:gd name="T19" fmla="*/ 27 h 28"/>
                <a:gd name="T20" fmla="*/ 16 w 17"/>
                <a:gd name="T21" fmla="*/ 2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0"/>
                  </a:moveTo>
                  <a:lnTo>
                    <a:pt x="0" y="20"/>
                  </a:lnTo>
                  <a:lnTo>
                    <a:pt x="0" y="13"/>
                  </a:lnTo>
                  <a:lnTo>
                    <a:pt x="0" y="6"/>
                  </a:lnTo>
                  <a:lnTo>
                    <a:pt x="0" y="0"/>
                  </a:lnTo>
                  <a:lnTo>
                    <a:pt x="0" y="6"/>
                  </a:lnTo>
                  <a:lnTo>
                    <a:pt x="0" y="13"/>
                  </a:lnTo>
                  <a:lnTo>
                    <a:pt x="0" y="20"/>
                  </a:lnTo>
                  <a:lnTo>
                    <a:pt x="16" y="20"/>
                  </a:lnTo>
                  <a:lnTo>
                    <a:pt x="16" y="27"/>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7" name="Line 1360"/>
            <p:cNvSpPr>
              <a:spLocks noChangeShapeType="1"/>
            </p:cNvSpPr>
            <p:nvPr/>
          </p:nvSpPr>
          <p:spPr bwMode="auto">
            <a:xfrm>
              <a:off x="2261" y="166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38" name="Freeform 1361"/>
            <p:cNvSpPr>
              <a:spLocks/>
            </p:cNvSpPr>
            <p:nvPr/>
          </p:nvSpPr>
          <p:spPr bwMode="auto">
            <a:xfrm>
              <a:off x="2255" y="1647"/>
              <a:ext cx="17" cy="21"/>
            </a:xfrm>
            <a:custGeom>
              <a:avLst/>
              <a:gdLst>
                <a:gd name="T0" fmla="*/ 0 w 17"/>
                <a:gd name="T1" fmla="*/ 0 h 21"/>
                <a:gd name="T2" fmla="*/ 16 w 17"/>
                <a:gd name="T3" fmla="*/ 7 h 21"/>
                <a:gd name="T4" fmla="*/ 16 w 17"/>
                <a:gd name="T5" fmla="*/ 13 h 21"/>
                <a:gd name="T6" fmla="*/ 16 w 17"/>
                <a:gd name="T7" fmla="*/ 20 h 21"/>
                <a:gd name="T8" fmla="*/ 16 w 17"/>
                <a:gd name="T9" fmla="*/ 13 h 21"/>
                <a:gd name="T10" fmla="*/ 16 w 17"/>
                <a:gd name="T11" fmla="*/ 7 h 21"/>
                <a:gd name="T12" fmla="*/ 16 w 17"/>
                <a:gd name="T13" fmla="*/ 0 h 21"/>
                <a:gd name="T14" fmla="*/ 0 w 17"/>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1"/>
                <a:gd name="T26" fmla="*/ 17 w 1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1">
                  <a:moveTo>
                    <a:pt x="0" y="0"/>
                  </a:moveTo>
                  <a:lnTo>
                    <a:pt x="16" y="7"/>
                  </a:lnTo>
                  <a:lnTo>
                    <a:pt x="16" y="13"/>
                  </a:lnTo>
                  <a:lnTo>
                    <a:pt x="16" y="20"/>
                  </a:lnTo>
                  <a:lnTo>
                    <a:pt x="16" y="13"/>
                  </a:lnTo>
                  <a:lnTo>
                    <a:pt x="16" y="7"/>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39" name="Freeform 1362"/>
            <p:cNvSpPr>
              <a:spLocks/>
            </p:cNvSpPr>
            <p:nvPr/>
          </p:nvSpPr>
          <p:spPr bwMode="auto">
            <a:xfrm>
              <a:off x="2241" y="1613"/>
              <a:ext cx="17" cy="35"/>
            </a:xfrm>
            <a:custGeom>
              <a:avLst/>
              <a:gdLst>
                <a:gd name="T0" fmla="*/ 0 w 17"/>
                <a:gd name="T1" fmla="*/ 0 h 35"/>
                <a:gd name="T2" fmla="*/ 0 w 17"/>
                <a:gd name="T3" fmla="*/ 6 h 35"/>
                <a:gd name="T4" fmla="*/ 0 w 17"/>
                <a:gd name="T5" fmla="*/ 13 h 35"/>
                <a:gd name="T6" fmla="*/ 8 w 17"/>
                <a:gd name="T7" fmla="*/ 13 h 35"/>
                <a:gd name="T8" fmla="*/ 8 w 17"/>
                <a:gd name="T9" fmla="*/ 20 h 35"/>
                <a:gd name="T10" fmla="*/ 16 w 17"/>
                <a:gd name="T11" fmla="*/ 20 h 35"/>
                <a:gd name="T12" fmla="*/ 16 w 17"/>
                <a:gd name="T13" fmla="*/ 27 h 35"/>
                <a:gd name="T14" fmla="*/ 16 w 17"/>
                <a:gd name="T15" fmla="*/ 34 h 35"/>
                <a:gd name="T16" fmla="*/ 16 w 17"/>
                <a:gd name="T17" fmla="*/ 27 h 35"/>
                <a:gd name="T18" fmla="*/ 16 w 17"/>
                <a:gd name="T19" fmla="*/ 20 h 35"/>
                <a:gd name="T20" fmla="*/ 8 w 17"/>
                <a:gd name="T21" fmla="*/ 20 h 35"/>
                <a:gd name="T22" fmla="*/ 8 w 17"/>
                <a:gd name="T23" fmla="*/ 13 h 35"/>
                <a:gd name="T24" fmla="*/ 0 w 17"/>
                <a:gd name="T25" fmla="*/ 13 h 35"/>
                <a:gd name="T26" fmla="*/ 0 w 17"/>
                <a:gd name="T27" fmla="*/ 6 h 35"/>
                <a:gd name="T28" fmla="*/ 0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0" y="0"/>
                  </a:moveTo>
                  <a:lnTo>
                    <a:pt x="0" y="6"/>
                  </a:lnTo>
                  <a:lnTo>
                    <a:pt x="0" y="13"/>
                  </a:lnTo>
                  <a:lnTo>
                    <a:pt x="8" y="13"/>
                  </a:lnTo>
                  <a:lnTo>
                    <a:pt x="8" y="20"/>
                  </a:lnTo>
                  <a:lnTo>
                    <a:pt x="16" y="20"/>
                  </a:lnTo>
                  <a:lnTo>
                    <a:pt x="16" y="27"/>
                  </a:lnTo>
                  <a:lnTo>
                    <a:pt x="16" y="34"/>
                  </a:lnTo>
                  <a:lnTo>
                    <a:pt x="16" y="27"/>
                  </a:lnTo>
                  <a:lnTo>
                    <a:pt x="16" y="20"/>
                  </a:lnTo>
                  <a:lnTo>
                    <a:pt x="8" y="20"/>
                  </a:lnTo>
                  <a:lnTo>
                    <a:pt x="8" y="13"/>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0" name="Freeform 1363"/>
            <p:cNvSpPr>
              <a:spLocks/>
            </p:cNvSpPr>
            <p:nvPr/>
          </p:nvSpPr>
          <p:spPr bwMode="auto">
            <a:xfrm>
              <a:off x="2241" y="1613"/>
              <a:ext cx="21" cy="28"/>
            </a:xfrm>
            <a:custGeom>
              <a:avLst/>
              <a:gdLst>
                <a:gd name="T0" fmla="*/ 20 w 21"/>
                <a:gd name="T1" fmla="*/ 27 h 28"/>
                <a:gd name="T2" fmla="*/ 14 w 21"/>
                <a:gd name="T3" fmla="*/ 20 h 28"/>
                <a:gd name="T4" fmla="*/ 7 w 21"/>
                <a:gd name="T5" fmla="*/ 13 h 28"/>
                <a:gd name="T6" fmla="*/ 7 w 21"/>
                <a:gd name="T7" fmla="*/ 6 h 28"/>
                <a:gd name="T8" fmla="*/ 0 w 21"/>
                <a:gd name="T9" fmla="*/ 6 h 28"/>
                <a:gd name="T10" fmla="*/ 0 w 21"/>
                <a:gd name="T11" fmla="*/ 0 h 28"/>
                <a:gd name="T12" fmla="*/ 0 w 21"/>
                <a:gd name="T13" fmla="*/ 6 h 28"/>
                <a:gd name="T14" fmla="*/ 7 w 21"/>
                <a:gd name="T15" fmla="*/ 6 h 28"/>
                <a:gd name="T16" fmla="*/ 7 w 21"/>
                <a:gd name="T17" fmla="*/ 13 h 28"/>
                <a:gd name="T18" fmla="*/ 7 w 21"/>
                <a:gd name="T19" fmla="*/ 20 h 28"/>
                <a:gd name="T20" fmla="*/ 14 w 21"/>
                <a:gd name="T21" fmla="*/ 20 h 28"/>
                <a:gd name="T22" fmla="*/ 20 w 21"/>
                <a:gd name="T23" fmla="*/ 27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8"/>
                <a:gd name="T38" fmla="*/ 21 w 21"/>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8">
                  <a:moveTo>
                    <a:pt x="20" y="27"/>
                  </a:moveTo>
                  <a:lnTo>
                    <a:pt x="14" y="20"/>
                  </a:lnTo>
                  <a:lnTo>
                    <a:pt x="7" y="13"/>
                  </a:lnTo>
                  <a:lnTo>
                    <a:pt x="7" y="6"/>
                  </a:lnTo>
                  <a:lnTo>
                    <a:pt x="0" y="6"/>
                  </a:lnTo>
                  <a:lnTo>
                    <a:pt x="0" y="0"/>
                  </a:lnTo>
                  <a:lnTo>
                    <a:pt x="0" y="6"/>
                  </a:lnTo>
                  <a:lnTo>
                    <a:pt x="7" y="6"/>
                  </a:lnTo>
                  <a:lnTo>
                    <a:pt x="7" y="13"/>
                  </a:lnTo>
                  <a:lnTo>
                    <a:pt x="7" y="20"/>
                  </a:lnTo>
                  <a:lnTo>
                    <a:pt x="14" y="20"/>
                  </a:lnTo>
                  <a:lnTo>
                    <a:pt x="2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1" name="Freeform 1364"/>
            <p:cNvSpPr>
              <a:spLocks/>
            </p:cNvSpPr>
            <p:nvPr/>
          </p:nvSpPr>
          <p:spPr bwMode="auto">
            <a:xfrm>
              <a:off x="2261" y="1633"/>
              <a:ext cx="17" cy="17"/>
            </a:xfrm>
            <a:custGeom>
              <a:avLst/>
              <a:gdLst>
                <a:gd name="T0" fmla="*/ 0 w 17"/>
                <a:gd name="T1" fmla="*/ 0 h 17"/>
                <a:gd name="T2" fmla="*/ 16 w 17"/>
                <a:gd name="T3" fmla="*/ 0 h 17"/>
                <a:gd name="T4" fmla="*/ 16 w 17"/>
                <a:gd name="T5" fmla="*/ 16 h 17"/>
                <a:gd name="T6" fmla="*/ 0 w 17"/>
                <a:gd name="T7" fmla="*/ 16 h 17"/>
                <a:gd name="T8" fmla="*/ 16 w 17"/>
                <a:gd name="T9" fmla="*/ 16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0" y="16"/>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2" name="Freeform 1365"/>
            <p:cNvSpPr>
              <a:spLocks/>
            </p:cNvSpPr>
            <p:nvPr/>
          </p:nvSpPr>
          <p:spPr bwMode="auto">
            <a:xfrm>
              <a:off x="2248" y="1613"/>
              <a:ext cx="21" cy="21"/>
            </a:xfrm>
            <a:custGeom>
              <a:avLst/>
              <a:gdLst>
                <a:gd name="T0" fmla="*/ 0 w 21"/>
                <a:gd name="T1" fmla="*/ 0 h 21"/>
                <a:gd name="T2" fmla="*/ 0 w 21"/>
                <a:gd name="T3" fmla="*/ 6 h 21"/>
                <a:gd name="T4" fmla="*/ 7 w 21"/>
                <a:gd name="T5" fmla="*/ 6 h 21"/>
                <a:gd name="T6" fmla="*/ 7 w 21"/>
                <a:gd name="T7" fmla="*/ 13 h 21"/>
                <a:gd name="T8" fmla="*/ 13 w 21"/>
                <a:gd name="T9" fmla="*/ 13 h 21"/>
                <a:gd name="T10" fmla="*/ 13 w 21"/>
                <a:gd name="T11" fmla="*/ 20 h 21"/>
                <a:gd name="T12" fmla="*/ 20 w 21"/>
                <a:gd name="T13" fmla="*/ 20 h 21"/>
                <a:gd name="T14" fmla="*/ 13 w 21"/>
                <a:gd name="T15" fmla="*/ 20 h 21"/>
                <a:gd name="T16" fmla="*/ 13 w 21"/>
                <a:gd name="T17" fmla="*/ 13 h 21"/>
                <a:gd name="T18" fmla="*/ 7 w 21"/>
                <a:gd name="T19" fmla="*/ 13 h 21"/>
                <a:gd name="T20" fmla="*/ 7 w 21"/>
                <a:gd name="T21" fmla="*/ 6 h 21"/>
                <a:gd name="T22" fmla="*/ 0 w 21"/>
                <a:gd name="T23" fmla="*/ 6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0" y="0"/>
                  </a:moveTo>
                  <a:lnTo>
                    <a:pt x="0" y="6"/>
                  </a:lnTo>
                  <a:lnTo>
                    <a:pt x="7" y="6"/>
                  </a:lnTo>
                  <a:lnTo>
                    <a:pt x="7" y="13"/>
                  </a:lnTo>
                  <a:lnTo>
                    <a:pt x="13" y="13"/>
                  </a:lnTo>
                  <a:lnTo>
                    <a:pt x="13" y="20"/>
                  </a:lnTo>
                  <a:lnTo>
                    <a:pt x="20" y="20"/>
                  </a:lnTo>
                  <a:lnTo>
                    <a:pt x="13" y="20"/>
                  </a:lnTo>
                  <a:lnTo>
                    <a:pt x="13" y="13"/>
                  </a:lnTo>
                  <a:lnTo>
                    <a:pt x="7" y="13"/>
                  </a:lnTo>
                  <a:lnTo>
                    <a:pt x="7" y="6"/>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3" name="Freeform 1366"/>
            <p:cNvSpPr>
              <a:spLocks/>
            </p:cNvSpPr>
            <p:nvPr/>
          </p:nvSpPr>
          <p:spPr bwMode="auto">
            <a:xfrm>
              <a:off x="2248" y="1613"/>
              <a:ext cx="17" cy="17"/>
            </a:xfrm>
            <a:custGeom>
              <a:avLst/>
              <a:gdLst>
                <a:gd name="T0" fmla="*/ 16 w 17"/>
                <a:gd name="T1" fmla="*/ 16 h 17"/>
                <a:gd name="T2" fmla="*/ 16 w 17"/>
                <a:gd name="T3" fmla="*/ 7 h 17"/>
                <a:gd name="T4" fmla="*/ 8 w 17"/>
                <a:gd name="T5" fmla="*/ 7 h 17"/>
                <a:gd name="T6" fmla="*/ 0 w 17"/>
                <a:gd name="T7" fmla="*/ 0 h 17"/>
                <a:gd name="T8" fmla="*/ 8 w 17"/>
                <a:gd name="T9" fmla="*/ 7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7"/>
                  </a:lnTo>
                  <a:lnTo>
                    <a:pt x="8" y="7"/>
                  </a:lnTo>
                  <a:lnTo>
                    <a:pt x="0" y="0"/>
                  </a:lnTo>
                  <a:lnTo>
                    <a:pt x="8" y="7"/>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4" name="Freeform 1367"/>
            <p:cNvSpPr>
              <a:spLocks/>
            </p:cNvSpPr>
            <p:nvPr/>
          </p:nvSpPr>
          <p:spPr bwMode="auto">
            <a:xfrm>
              <a:off x="2255" y="1606"/>
              <a:ext cx="17" cy="21"/>
            </a:xfrm>
            <a:custGeom>
              <a:avLst/>
              <a:gdLst>
                <a:gd name="T0" fmla="*/ 0 w 17"/>
                <a:gd name="T1" fmla="*/ 0 h 21"/>
                <a:gd name="T2" fmla="*/ 0 w 17"/>
                <a:gd name="T3" fmla="*/ 7 h 21"/>
                <a:gd name="T4" fmla="*/ 7 w 17"/>
                <a:gd name="T5" fmla="*/ 7 h 21"/>
                <a:gd name="T6" fmla="*/ 7 w 17"/>
                <a:gd name="T7" fmla="*/ 13 h 21"/>
                <a:gd name="T8" fmla="*/ 7 w 17"/>
                <a:gd name="T9" fmla="*/ 20 h 21"/>
                <a:gd name="T10" fmla="*/ 16 w 17"/>
                <a:gd name="T11" fmla="*/ 20 h 21"/>
                <a:gd name="T12" fmla="*/ 7 w 17"/>
                <a:gd name="T13" fmla="*/ 20 h 21"/>
                <a:gd name="T14" fmla="*/ 7 w 17"/>
                <a:gd name="T15" fmla="*/ 13 h 21"/>
                <a:gd name="T16" fmla="*/ 7 w 17"/>
                <a:gd name="T17" fmla="*/ 7 h 21"/>
                <a:gd name="T18" fmla="*/ 0 w 17"/>
                <a:gd name="T19" fmla="*/ 7 h 21"/>
                <a:gd name="T20" fmla="*/ 0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0" y="0"/>
                  </a:moveTo>
                  <a:lnTo>
                    <a:pt x="0" y="7"/>
                  </a:lnTo>
                  <a:lnTo>
                    <a:pt x="7" y="7"/>
                  </a:lnTo>
                  <a:lnTo>
                    <a:pt x="7" y="13"/>
                  </a:lnTo>
                  <a:lnTo>
                    <a:pt x="7" y="20"/>
                  </a:lnTo>
                  <a:lnTo>
                    <a:pt x="16" y="20"/>
                  </a:lnTo>
                  <a:lnTo>
                    <a:pt x="7" y="20"/>
                  </a:lnTo>
                  <a:lnTo>
                    <a:pt x="7" y="13"/>
                  </a:lnTo>
                  <a:lnTo>
                    <a:pt x="7" y="7"/>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5" name="Freeform 1368"/>
            <p:cNvSpPr>
              <a:spLocks/>
            </p:cNvSpPr>
            <p:nvPr/>
          </p:nvSpPr>
          <p:spPr bwMode="auto">
            <a:xfrm>
              <a:off x="2255" y="1606"/>
              <a:ext cx="17" cy="17"/>
            </a:xfrm>
            <a:custGeom>
              <a:avLst/>
              <a:gdLst>
                <a:gd name="T0" fmla="*/ 16 w 17"/>
                <a:gd name="T1" fmla="*/ 16 h 17"/>
                <a:gd name="T2" fmla="*/ 7 w 17"/>
                <a:gd name="T3" fmla="*/ 16 h 17"/>
                <a:gd name="T4" fmla="*/ 7 w 17"/>
                <a:gd name="T5" fmla="*/ 8 h 17"/>
                <a:gd name="T6" fmla="*/ 0 w 17"/>
                <a:gd name="T7" fmla="*/ 8 h 17"/>
                <a:gd name="T8" fmla="*/ 0 w 17"/>
                <a:gd name="T9" fmla="*/ 0 h 17"/>
                <a:gd name="T10" fmla="*/ 0 w 17"/>
                <a:gd name="T11" fmla="*/ 8 h 17"/>
                <a:gd name="T12" fmla="*/ 7 w 17"/>
                <a:gd name="T13" fmla="*/ 8 h 17"/>
                <a:gd name="T14" fmla="*/ 7 w 17"/>
                <a:gd name="T15" fmla="*/ 16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7" y="16"/>
                  </a:lnTo>
                  <a:lnTo>
                    <a:pt x="7" y="8"/>
                  </a:lnTo>
                  <a:lnTo>
                    <a:pt x="0" y="8"/>
                  </a:lnTo>
                  <a:lnTo>
                    <a:pt x="0" y="0"/>
                  </a:lnTo>
                  <a:lnTo>
                    <a:pt x="0" y="8"/>
                  </a:lnTo>
                  <a:lnTo>
                    <a:pt x="7" y="8"/>
                  </a:lnTo>
                  <a:lnTo>
                    <a:pt x="7"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6" name="Freeform 1369"/>
            <p:cNvSpPr>
              <a:spLocks/>
            </p:cNvSpPr>
            <p:nvPr/>
          </p:nvSpPr>
          <p:spPr bwMode="auto">
            <a:xfrm>
              <a:off x="2261" y="161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7" name="Freeform 1370"/>
            <p:cNvSpPr>
              <a:spLocks/>
            </p:cNvSpPr>
            <p:nvPr/>
          </p:nvSpPr>
          <p:spPr bwMode="auto">
            <a:xfrm>
              <a:off x="2261" y="1606"/>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8" name="Freeform 1371"/>
            <p:cNvSpPr>
              <a:spLocks/>
            </p:cNvSpPr>
            <p:nvPr/>
          </p:nvSpPr>
          <p:spPr bwMode="auto">
            <a:xfrm>
              <a:off x="2261" y="1606"/>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49" name="Freeform 1372"/>
            <p:cNvSpPr>
              <a:spLocks/>
            </p:cNvSpPr>
            <p:nvPr/>
          </p:nvSpPr>
          <p:spPr bwMode="auto">
            <a:xfrm>
              <a:off x="2261" y="1599"/>
              <a:ext cx="17" cy="17"/>
            </a:xfrm>
            <a:custGeom>
              <a:avLst/>
              <a:gdLst>
                <a:gd name="T0" fmla="*/ 0 w 17"/>
                <a:gd name="T1" fmla="*/ 0 h 17"/>
                <a:gd name="T2" fmla="*/ 16 w 17"/>
                <a:gd name="T3" fmla="*/ 0 h 17"/>
                <a:gd name="T4" fmla="*/ 16 w 17"/>
                <a:gd name="T5" fmla="*/ 8 h 17"/>
                <a:gd name="T6" fmla="*/ 16 w 17"/>
                <a:gd name="T7" fmla="*/ 16 h 17"/>
                <a:gd name="T8" fmla="*/ 16 w 17"/>
                <a:gd name="T9" fmla="*/ 8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8"/>
                  </a:lnTo>
                  <a:lnTo>
                    <a:pt x="16" y="16"/>
                  </a:lnTo>
                  <a:lnTo>
                    <a:pt x="16" y="8"/>
                  </a:lnTo>
                  <a:lnTo>
                    <a:pt x="16"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0" name="Freeform 1373"/>
            <p:cNvSpPr>
              <a:spLocks/>
            </p:cNvSpPr>
            <p:nvPr/>
          </p:nvSpPr>
          <p:spPr bwMode="auto">
            <a:xfrm>
              <a:off x="2261" y="1585"/>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1" name="Freeform 1374"/>
            <p:cNvSpPr>
              <a:spLocks/>
            </p:cNvSpPr>
            <p:nvPr/>
          </p:nvSpPr>
          <p:spPr bwMode="auto">
            <a:xfrm>
              <a:off x="2261" y="1578"/>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w 1"/>
                <a:gd name="T11" fmla="*/ 16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16"/>
                  </a:lnTo>
                  <a:lnTo>
                    <a:pt x="0" y="0"/>
                  </a:lnTo>
                  <a:lnTo>
                    <a:pt x="0" y="16"/>
                  </a:lnTo>
                  <a:lnTo>
                    <a:pt x="0" y="0"/>
                  </a:lnTo>
                  <a:lnTo>
                    <a:pt x="0"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2" name="Freeform 1375"/>
            <p:cNvSpPr>
              <a:spLocks/>
            </p:cNvSpPr>
            <p:nvPr/>
          </p:nvSpPr>
          <p:spPr bwMode="auto">
            <a:xfrm>
              <a:off x="2261" y="1565"/>
              <a:ext cx="1" cy="21"/>
            </a:xfrm>
            <a:custGeom>
              <a:avLst/>
              <a:gdLst>
                <a:gd name="T0" fmla="*/ 0 w 1"/>
                <a:gd name="T1" fmla="*/ 7 h 21"/>
                <a:gd name="T2" fmla="*/ 0 w 1"/>
                <a:gd name="T3" fmla="*/ 0 h 21"/>
                <a:gd name="T4" fmla="*/ 0 w 1"/>
                <a:gd name="T5" fmla="*/ 7 h 21"/>
                <a:gd name="T6" fmla="*/ 0 w 1"/>
                <a:gd name="T7" fmla="*/ 13 h 21"/>
                <a:gd name="T8" fmla="*/ 0 w 1"/>
                <a:gd name="T9" fmla="*/ 20 h 21"/>
                <a:gd name="T10" fmla="*/ 0 w 1"/>
                <a:gd name="T11" fmla="*/ 13 h 21"/>
                <a:gd name="T12" fmla="*/ 0 w 1"/>
                <a:gd name="T13" fmla="*/ 7 h 21"/>
                <a:gd name="T14" fmla="*/ 0 w 1"/>
                <a:gd name="T15" fmla="*/ 0 h 21"/>
                <a:gd name="T16" fmla="*/ 0 w 1"/>
                <a:gd name="T17" fmla="*/ 7 h 21"/>
                <a:gd name="T18" fmla="*/ 0 w 1"/>
                <a:gd name="T19" fmla="*/ 0 h 21"/>
                <a:gd name="T20" fmla="*/ 0 w 1"/>
                <a:gd name="T21" fmla="*/ 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21"/>
                <a:gd name="T35" fmla="*/ 1 w 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21">
                  <a:moveTo>
                    <a:pt x="0" y="7"/>
                  </a:moveTo>
                  <a:lnTo>
                    <a:pt x="0" y="0"/>
                  </a:lnTo>
                  <a:lnTo>
                    <a:pt x="0" y="7"/>
                  </a:lnTo>
                  <a:lnTo>
                    <a:pt x="0" y="13"/>
                  </a:lnTo>
                  <a:lnTo>
                    <a:pt x="0" y="20"/>
                  </a:lnTo>
                  <a:lnTo>
                    <a:pt x="0" y="13"/>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3" name="Freeform 1376"/>
            <p:cNvSpPr>
              <a:spLocks/>
            </p:cNvSpPr>
            <p:nvPr/>
          </p:nvSpPr>
          <p:spPr bwMode="auto">
            <a:xfrm>
              <a:off x="2261" y="1558"/>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4" name="Line 1377"/>
            <p:cNvSpPr>
              <a:spLocks noChangeShapeType="1"/>
            </p:cNvSpPr>
            <p:nvPr/>
          </p:nvSpPr>
          <p:spPr bwMode="auto">
            <a:xfrm flipH="1">
              <a:off x="2261" y="155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5" name="Freeform 1378"/>
            <p:cNvSpPr>
              <a:spLocks/>
            </p:cNvSpPr>
            <p:nvPr/>
          </p:nvSpPr>
          <p:spPr bwMode="auto">
            <a:xfrm>
              <a:off x="2261" y="1551"/>
              <a:ext cx="17" cy="17"/>
            </a:xfrm>
            <a:custGeom>
              <a:avLst/>
              <a:gdLst>
                <a:gd name="T0" fmla="*/ 0 w 17"/>
                <a:gd name="T1" fmla="*/ 0 h 17"/>
                <a:gd name="T2" fmla="*/ 0 w 17"/>
                <a:gd name="T3" fmla="*/ 16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6" name="Line 1379"/>
            <p:cNvSpPr>
              <a:spLocks noChangeShapeType="1"/>
            </p:cNvSpPr>
            <p:nvPr/>
          </p:nvSpPr>
          <p:spPr bwMode="auto">
            <a:xfrm flipV="1">
              <a:off x="2261" y="155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57" name="Freeform 1380"/>
            <p:cNvSpPr>
              <a:spLocks/>
            </p:cNvSpPr>
            <p:nvPr/>
          </p:nvSpPr>
          <p:spPr bwMode="auto">
            <a:xfrm>
              <a:off x="2248" y="155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8" name="Freeform 1381"/>
            <p:cNvSpPr>
              <a:spLocks/>
            </p:cNvSpPr>
            <p:nvPr/>
          </p:nvSpPr>
          <p:spPr bwMode="auto">
            <a:xfrm>
              <a:off x="2241" y="1558"/>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59" name="Line 1382"/>
            <p:cNvSpPr>
              <a:spLocks noChangeShapeType="1"/>
            </p:cNvSpPr>
            <p:nvPr/>
          </p:nvSpPr>
          <p:spPr bwMode="auto">
            <a:xfrm>
              <a:off x="2234"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0" name="Line 1383"/>
            <p:cNvSpPr>
              <a:spLocks noChangeShapeType="1"/>
            </p:cNvSpPr>
            <p:nvPr/>
          </p:nvSpPr>
          <p:spPr bwMode="auto">
            <a:xfrm flipV="1">
              <a:off x="2234" y="156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1" name="Line 1384"/>
            <p:cNvSpPr>
              <a:spLocks noChangeShapeType="1"/>
            </p:cNvSpPr>
            <p:nvPr/>
          </p:nvSpPr>
          <p:spPr bwMode="auto">
            <a:xfrm>
              <a:off x="2227" y="157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2" name="Line 1385"/>
            <p:cNvSpPr>
              <a:spLocks noChangeShapeType="1"/>
            </p:cNvSpPr>
            <p:nvPr/>
          </p:nvSpPr>
          <p:spPr bwMode="auto">
            <a:xfrm flipV="1">
              <a:off x="2227" y="1572"/>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3" name="Freeform 1386"/>
            <p:cNvSpPr>
              <a:spLocks/>
            </p:cNvSpPr>
            <p:nvPr/>
          </p:nvSpPr>
          <p:spPr bwMode="auto">
            <a:xfrm>
              <a:off x="2220" y="1572"/>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4" name="Freeform 1387"/>
            <p:cNvSpPr>
              <a:spLocks/>
            </p:cNvSpPr>
            <p:nvPr/>
          </p:nvSpPr>
          <p:spPr bwMode="auto">
            <a:xfrm>
              <a:off x="2213" y="1578"/>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5" name="Freeform 1388"/>
            <p:cNvSpPr>
              <a:spLocks/>
            </p:cNvSpPr>
            <p:nvPr/>
          </p:nvSpPr>
          <p:spPr bwMode="auto">
            <a:xfrm>
              <a:off x="2207" y="157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6" name="Line 1389"/>
            <p:cNvSpPr>
              <a:spLocks noChangeShapeType="1"/>
            </p:cNvSpPr>
            <p:nvPr/>
          </p:nvSpPr>
          <p:spPr bwMode="auto">
            <a:xfrm>
              <a:off x="2207" y="158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67" name="Freeform 1390"/>
            <p:cNvSpPr>
              <a:spLocks/>
            </p:cNvSpPr>
            <p:nvPr/>
          </p:nvSpPr>
          <p:spPr bwMode="auto">
            <a:xfrm>
              <a:off x="2193" y="1585"/>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8" name="Freeform 1391"/>
            <p:cNvSpPr>
              <a:spLocks/>
            </p:cNvSpPr>
            <p:nvPr/>
          </p:nvSpPr>
          <p:spPr bwMode="auto">
            <a:xfrm>
              <a:off x="2193" y="1578"/>
              <a:ext cx="17" cy="22"/>
            </a:xfrm>
            <a:custGeom>
              <a:avLst/>
              <a:gdLst>
                <a:gd name="T0" fmla="*/ 16 w 17"/>
                <a:gd name="T1" fmla="*/ 0 h 22"/>
                <a:gd name="T2" fmla="*/ 16 w 17"/>
                <a:gd name="T3" fmla="*/ 7 h 22"/>
                <a:gd name="T4" fmla="*/ 8 w 17"/>
                <a:gd name="T5" fmla="*/ 7 h 22"/>
                <a:gd name="T6" fmla="*/ 8 w 17"/>
                <a:gd name="T7" fmla="*/ 14 h 22"/>
                <a:gd name="T8" fmla="*/ 8 w 17"/>
                <a:gd name="T9" fmla="*/ 21 h 22"/>
                <a:gd name="T10" fmla="*/ 0 w 17"/>
                <a:gd name="T11" fmla="*/ 21 h 22"/>
                <a:gd name="T12" fmla="*/ 8 w 17"/>
                <a:gd name="T13" fmla="*/ 21 h 22"/>
                <a:gd name="T14" fmla="*/ 8 w 17"/>
                <a:gd name="T15" fmla="*/ 14 h 22"/>
                <a:gd name="T16" fmla="*/ 8 w 17"/>
                <a:gd name="T17" fmla="*/ 7 h 22"/>
                <a:gd name="T18" fmla="*/ 16 w 17"/>
                <a:gd name="T19" fmla="*/ 7 h 22"/>
                <a:gd name="T20" fmla="*/ 16 w 1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16" y="0"/>
                  </a:moveTo>
                  <a:lnTo>
                    <a:pt x="16" y="7"/>
                  </a:lnTo>
                  <a:lnTo>
                    <a:pt x="8" y="7"/>
                  </a:lnTo>
                  <a:lnTo>
                    <a:pt x="8" y="14"/>
                  </a:lnTo>
                  <a:lnTo>
                    <a:pt x="8" y="21"/>
                  </a:lnTo>
                  <a:lnTo>
                    <a:pt x="0" y="21"/>
                  </a:lnTo>
                  <a:lnTo>
                    <a:pt x="8" y="21"/>
                  </a:lnTo>
                  <a:lnTo>
                    <a:pt x="8" y="14"/>
                  </a:lnTo>
                  <a:lnTo>
                    <a:pt x="8"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69" name="Freeform 1392"/>
            <p:cNvSpPr>
              <a:spLocks/>
            </p:cNvSpPr>
            <p:nvPr/>
          </p:nvSpPr>
          <p:spPr bwMode="auto">
            <a:xfrm>
              <a:off x="2193" y="1578"/>
              <a:ext cx="17" cy="17"/>
            </a:xfrm>
            <a:custGeom>
              <a:avLst/>
              <a:gdLst>
                <a:gd name="T0" fmla="*/ 0 w 17"/>
                <a:gd name="T1" fmla="*/ 16 h 17"/>
                <a:gd name="T2" fmla="*/ 8 w 17"/>
                <a:gd name="T3" fmla="*/ 16 h 17"/>
                <a:gd name="T4" fmla="*/ 8 w 17"/>
                <a:gd name="T5" fmla="*/ 8 h 17"/>
                <a:gd name="T6" fmla="*/ 8 w 17"/>
                <a:gd name="T7" fmla="*/ 0 h 17"/>
                <a:gd name="T8" fmla="*/ 16 w 17"/>
                <a:gd name="T9" fmla="*/ 0 h 17"/>
                <a:gd name="T10" fmla="*/ 8 w 17"/>
                <a:gd name="T11" fmla="*/ 0 h 17"/>
                <a:gd name="T12" fmla="*/ 8 w 17"/>
                <a:gd name="T13" fmla="*/ 8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8"/>
                  </a:lnTo>
                  <a:lnTo>
                    <a:pt x="8" y="0"/>
                  </a:lnTo>
                  <a:lnTo>
                    <a:pt x="16" y="0"/>
                  </a:lnTo>
                  <a:lnTo>
                    <a:pt x="8" y="0"/>
                  </a:lnTo>
                  <a:lnTo>
                    <a:pt x="8" y="8"/>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0" name="Freeform 1393"/>
            <p:cNvSpPr>
              <a:spLocks/>
            </p:cNvSpPr>
            <p:nvPr/>
          </p:nvSpPr>
          <p:spPr bwMode="auto">
            <a:xfrm>
              <a:off x="2193" y="1578"/>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1" name="Freeform 1394"/>
            <p:cNvSpPr>
              <a:spLocks/>
            </p:cNvSpPr>
            <p:nvPr/>
          </p:nvSpPr>
          <p:spPr bwMode="auto">
            <a:xfrm>
              <a:off x="2193" y="1578"/>
              <a:ext cx="17" cy="17"/>
            </a:xfrm>
            <a:custGeom>
              <a:avLst/>
              <a:gdLst>
                <a:gd name="T0" fmla="*/ 0 w 17"/>
                <a:gd name="T1" fmla="*/ 16 h 17"/>
                <a:gd name="T2" fmla="*/ 16 w 17"/>
                <a:gd name="T3" fmla="*/ 16 h 17"/>
                <a:gd name="T4" fmla="*/ 16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2" name="Freeform 1395"/>
            <p:cNvSpPr>
              <a:spLocks/>
            </p:cNvSpPr>
            <p:nvPr/>
          </p:nvSpPr>
          <p:spPr bwMode="auto">
            <a:xfrm>
              <a:off x="2193" y="1578"/>
              <a:ext cx="17" cy="17"/>
            </a:xfrm>
            <a:custGeom>
              <a:avLst/>
              <a:gdLst>
                <a:gd name="T0" fmla="*/ 8 w 17"/>
                <a:gd name="T1" fmla="*/ 0 h 17"/>
                <a:gd name="T2" fmla="*/ 0 w 17"/>
                <a:gd name="T3" fmla="*/ 0 h 17"/>
                <a:gd name="T4" fmla="*/ 0 w 17"/>
                <a:gd name="T5" fmla="*/ 16 h 17"/>
                <a:gd name="T6" fmla="*/ 0 w 17"/>
                <a:gd name="T7" fmla="*/ 0 h 17"/>
                <a:gd name="T8" fmla="*/ 8 w 17"/>
                <a:gd name="T9" fmla="*/ 0 h 17"/>
                <a:gd name="T10" fmla="*/ 16 w 17"/>
                <a:gd name="T11" fmla="*/ 0 h 17"/>
                <a:gd name="T12" fmla="*/ 8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0" y="0"/>
                  </a:lnTo>
                  <a:lnTo>
                    <a:pt x="0" y="16"/>
                  </a:ln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3" name="Line 1396"/>
            <p:cNvSpPr>
              <a:spLocks noChangeShapeType="1"/>
            </p:cNvSpPr>
            <p:nvPr/>
          </p:nvSpPr>
          <p:spPr bwMode="auto">
            <a:xfrm>
              <a:off x="2200" y="157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4" name="Freeform 1397"/>
            <p:cNvSpPr>
              <a:spLocks/>
            </p:cNvSpPr>
            <p:nvPr/>
          </p:nvSpPr>
          <p:spPr bwMode="auto">
            <a:xfrm>
              <a:off x="2186" y="1565"/>
              <a:ext cx="17" cy="17"/>
            </a:xfrm>
            <a:custGeom>
              <a:avLst/>
              <a:gdLst>
                <a:gd name="T0" fmla="*/ 0 w 17"/>
                <a:gd name="T1" fmla="*/ 0 h 17"/>
                <a:gd name="T2" fmla="*/ 8 w 17"/>
                <a:gd name="T3" fmla="*/ 8 h 17"/>
                <a:gd name="T4" fmla="*/ 16 w 17"/>
                <a:gd name="T5" fmla="*/ 16 h 17"/>
                <a:gd name="T6" fmla="*/ 16 w 17"/>
                <a:gd name="T7" fmla="*/ 8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16" y="16"/>
                  </a:lnTo>
                  <a:lnTo>
                    <a:pt x="16" y="8"/>
                  </a:lnTo>
                  <a:lnTo>
                    <a:pt x="8" y="8"/>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5" name="Line 1398"/>
            <p:cNvSpPr>
              <a:spLocks noChangeShapeType="1"/>
            </p:cNvSpPr>
            <p:nvPr/>
          </p:nvSpPr>
          <p:spPr bwMode="auto">
            <a:xfrm>
              <a:off x="2179"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76" name="Freeform 1399"/>
            <p:cNvSpPr>
              <a:spLocks/>
            </p:cNvSpPr>
            <p:nvPr/>
          </p:nvSpPr>
          <p:spPr bwMode="auto">
            <a:xfrm>
              <a:off x="2172" y="1565"/>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7" name="Freeform 1400"/>
            <p:cNvSpPr>
              <a:spLocks/>
            </p:cNvSpPr>
            <p:nvPr/>
          </p:nvSpPr>
          <p:spPr bwMode="auto">
            <a:xfrm>
              <a:off x="2172" y="1578"/>
              <a:ext cx="17" cy="17"/>
            </a:xfrm>
            <a:custGeom>
              <a:avLst/>
              <a:gdLst>
                <a:gd name="T0" fmla="*/ 16 w 17"/>
                <a:gd name="T1" fmla="*/ 16 h 17"/>
                <a:gd name="T2" fmla="*/ 16 w 17"/>
                <a:gd name="T3" fmla="*/ 8 h 17"/>
                <a:gd name="T4" fmla="*/ 8 w 17"/>
                <a:gd name="T5" fmla="*/ 8 h 17"/>
                <a:gd name="T6" fmla="*/ 0 w 17"/>
                <a:gd name="T7" fmla="*/ 8 h 17"/>
                <a:gd name="T8" fmla="*/ 0 w 17"/>
                <a:gd name="T9" fmla="*/ 0 h 17"/>
                <a:gd name="T10" fmla="*/ 0 w 17"/>
                <a:gd name="T11" fmla="*/ 8 h 17"/>
                <a:gd name="T12" fmla="*/ 8 w 17"/>
                <a:gd name="T13" fmla="*/ 8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8"/>
                  </a:lnTo>
                  <a:lnTo>
                    <a:pt x="8" y="8"/>
                  </a:lnTo>
                  <a:lnTo>
                    <a:pt x="0" y="8"/>
                  </a:lnTo>
                  <a:lnTo>
                    <a:pt x="0" y="0"/>
                  </a:lnTo>
                  <a:lnTo>
                    <a:pt x="0" y="8"/>
                  </a:lnTo>
                  <a:lnTo>
                    <a:pt x="8" y="8"/>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8" name="Freeform 1401"/>
            <p:cNvSpPr>
              <a:spLocks/>
            </p:cNvSpPr>
            <p:nvPr/>
          </p:nvSpPr>
          <p:spPr bwMode="auto">
            <a:xfrm>
              <a:off x="2186" y="1592"/>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79" name="Line 1402"/>
            <p:cNvSpPr>
              <a:spLocks noChangeShapeType="1"/>
            </p:cNvSpPr>
            <p:nvPr/>
          </p:nvSpPr>
          <p:spPr bwMode="auto">
            <a:xfrm flipH="1">
              <a:off x="2193" y="159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0" name="Freeform 1403"/>
            <p:cNvSpPr>
              <a:spLocks/>
            </p:cNvSpPr>
            <p:nvPr/>
          </p:nvSpPr>
          <p:spPr bwMode="auto">
            <a:xfrm>
              <a:off x="2200" y="1599"/>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1" name="Freeform 1404"/>
            <p:cNvSpPr>
              <a:spLocks/>
            </p:cNvSpPr>
            <p:nvPr/>
          </p:nvSpPr>
          <p:spPr bwMode="auto">
            <a:xfrm>
              <a:off x="2213" y="1585"/>
              <a:ext cx="22" cy="17"/>
            </a:xfrm>
            <a:custGeom>
              <a:avLst/>
              <a:gdLst>
                <a:gd name="T0" fmla="*/ 21 w 22"/>
                <a:gd name="T1" fmla="*/ 0 h 17"/>
                <a:gd name="T2" fmla="*/ 14 w 22"/>
                <a:gd name="T3" fmla="*/ 0 h 17"/>
                <a:gd name="T4" fmla="*/ 14 w 22"/>
                <a:gd name="T5" fmla="*/ 8 h 17"/>
                <a:gd name="T6" fmla="*/ 7 w 22"/>
                <a:gd name="T7" fmla="*/ 8 h 17"/>
                <a:gd name="T8" fmla="*/ 0 w 22"/>
                <a:gd name="T9" fmla="*/ 8 h 17"/>
                <a:gd name="T10" fmla="*/ 0 w 22"/>
                <a:gd name="T11" fmla="*/ 16 h 17"/>
                <a:gd name="T12" fmla="*/ 7 w 22"/>
                <a:gd name="T13" fmla="*/ 16 h 17"/>
                <a:gd name="T14" fmla="*/ 7 w 22"/>
                <a:gd name="T15" fmla="*/ 8 h 17"/>
                <a:gd name="T16" fmla="*/ 14 w 22"/>
                <a:gd name="T17" fmla="*/ 8 h 17"/>
                <a:gd name="T18" fmla="*/ 14 w 22"/>
                <a:gd name="T19" fmla="*/ 0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14" y="0"/>
                  </a:lnTo>
                  <a:lnTo>
                    <a:pt x="14" y="8"/>
                  </a:lnTo>
                  <a:lnTo>
                    <a:pt x="7" y="8"/>
                  </a:lnTo>
                  <a:lnTo>
                    <a:pt x="0" y="8"/>
                  </a:lnTo>
                  <a:lnTo>
                    <a:pt x="0" y="16"/>
                  </a:lnTo>
                  <a:lnTo>
                    <a:pt x="7" y="16"/>
                  </a:lnTo>
                  <a:lnTo>
                    <a:pt x="7" y="8"/>
                  </a:lnTo>
                  <a:lnTo>
                    <a:pt x="14" y="8"/>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2" name="Freeform 1405"/>
            <p:cNvSpPr>
              <a:spLocks/>
            </p:cNvSpPr>
            <p:nvPr/>
          </p:nvSpPr>
          <p:spPr bwMode="auto">
            <a:xfrm>
              <a:off x="2234" y="1585"/>
              <a:ext cx="22" cy="17"/>
            </a:xfrm>
            <a:custGeom>
              <a:avLst/>
              <a:gdLst>
                <a:gd name="T0" fmla="*/ 21 w 22"/>
                <a:gd name="T1" fmla="*/ 0 h 17"/>
                <a:gd name="T2" fmla="*/ 14 w 22"/>
                <a:gd name="T3" fmla="*/ 0 h 17"/>
                <a:gd name="T4" fmla="*/ 7 w 22"/>
                <a:gd name="T5" fmla="*/ 0 h 17"/>
                <a:gd name="T6" fmla="*/ 0 w 22"/>
                <a:gd name="T7" fmla="*/ 0 h 17"/>
                <a:gd name="T8" fmla="*/ 7 w 22"/>
                <a:gd name="T9" fmla="*/ 0 h 17"/>
                <a:gd name="T10" fmla="*/ 7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0"/>
                  </a:lnTo>
                  <a:lnTo>
                    <a:pt x="0" y="0"/>
                  </a:lnTo>
                  <a:lnTo>
                    <a:pt x="7" y="0"/>
                  </a:lnTo>
                  <a:lnTo>
                    <a:pt x="7" y="16"/>
                  </a:lnTo>
                  <a:lnTo>
                    <a:pt x="14" y="0"/>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3" name="Freeform 1406"/>
            <p:cNvSpPr>
              <a:spLocks/>
            </p:cNvSpPr>
            <p:nvPr/>
          </p:nvSpPr>
          <p:spPr bwMode="auto">
            <a:xfrm>
              <a:off x="2234" y="1585"/>
              <a:ext cx="22" cy="17"/>
            </a:xfrm>
            <a:custGeom>
              <a:avLst/>
              <a:gdLst>
                <a:gd name="T0" fmla="*/ 0 w 22"/>
                <a:gd name="T1" fmla="*/ 16 h 17"/>
                <a:gd name="T2" fmla="*/ 7 w 22"/>
                <a:gd name="T3" fmla="*/ 16 h 17"/>
                <a:gd name="T4" fmla="*/ 7 w 22"/>
                <a:gd name="T5" fmla="*/ 8 h 17"/>
                <a:gd name="T6" fmla="*/ 14 w 22"/>
                <a:gd name="T7" fmla="*/ 8 h 17"/>
                <a:gd name="T8" fmla="*/ 21 w 22"/>
                <a:gd name="T9" fmla="*/ 8 h 17"/>
                <a:gd name="T10" fmla="*/ 21 w 22"/>
                <a:gd name="T11" fmla="*/ 0 h 17"/>
                <a:gd name="T12" fmla="*/ 14 w 22"/>
                <a:gd name="T13" fmla="*/ 8 h 17"/>
                <a:gd name="T14" fmla="*/ 7 w 22"/>
                <a:gd name="T15" fmla="*/ 8 h 17"/>
                <a:gd name="T16" fmla="*/ 7 w 22"/>
                <a:gd name="T17" fmla="*/ 16 h 17"/>
                <a:gd name="T18" fmla="*/ 0 w 22"/>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7"/>
                <a:gd name="T32" fmla="*/ 22 w 2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7">
                  <a:moveTo>
                    <a:pt x="0" y="16"/>
                  </a:moveTo>
                  <a:lnTo>
                    <a:pt x="7" y="16"/>
                  </a:lnTo>
                  <a:lnTo>
                    <a:pt x="7" y="8"/>
                  </a:lnTo>
                  <a:lnTo>
                    <a:pt x="14" y="8"/>
                  </a:lnTo>
                  <a:lnTo>
                    <a:pt x="21" y="8"/>
                  </a:lnTo>
                  <a:lnTo>
                    <a:pt x="21" y="0"/>
                  </a:lnTo>
                  <a:lnTo>
                    <a:pt x="14" y="8"/>
                  </a:lnTo>
                  <a:lnTo>
                    <a:pt x="7" y="8"/>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4" name="Freeform 1407"/>
            <p:cNvSpPr>
              <a:spLocks/>
            </p:cNvSpPr>
            <p:nvPr/>
          </p:nvSpPr>
          <p:spPr bwMode="auto">
            <a:xfrm>
              <a:off x="2234" y="1592"/>
              <a:ext cx="28" cy="17"/>
            </a:xfrm>
            <a:custGeom>
              <a:avLst/>
              <a:gdLst>
                <a:gd name="T0" fmla="*/ 27 w 28"/>
                <a:gd name="T1" fmla="*/ 0 h 17"/>
                <a:gd name="T2" fmla="*/ 21 w 28"/>
                <a:gd name="T3" fmla="*/ 0 h 17"/>
                <a:gd name="T4" fmla="*/ 14 w 28"/>
                <a:gd name="T5" fmla="*/ 0 h 17"/>
                <a:gd name="T6" fmla="*/ 14 w 28"/>
                <a:gd name="T7" fmla="*/ 16 h 17"/>
                <a:gd name="T8" fmla="*/ 7 w 28"/>
                <a:gd name="T9" fmla="*/ 16 h 17"/>
                <a:gd name="T10" fmla="*/ 0 w 28"/>
                <a:gd name="T11" fmla="*/ 16 h 17"/>
                <a:gd name="T12" fmla="*/ 7 w 28"/>
                <a:gd name="T13" fmla="*/ 16 h 17"/>
                <a:gd name="T14" fmla="*/ 14 w 28"/>
                <a:gd name="T15" fmla="*/ 16 h 17"/>
                <a:gd name="T16" fmla="*/ 21 w 28"/>
                <a:gd name="T17" fmla="*/ 0 h 17"/>
                <a:gd name="T18" fmla="*/ 27 w 2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0"/>
                  </a:moveTo>
                  <a:lnTo>
                    <a:pt x="21" y="0"/>
                  </a:lnTo>
                  <a:lnTo>
                    <a:pt x="14" y="0"/>
                  </a:lnTo>
                  <a:lnTo>
                    <a:pt x="14" y="16"/>
                  </a:lnTo>
                  <a:lnTo>
                    <a:pt x="7" y="16"/>
                  </a:lnTo>
                  <a:lnTo>
                    <a:pt x="0" y="16"/>
                  </a:lnTo>
                  <a:lnTo>
                    <a:pt x="7" y="16"/>
                  </a:lnTo>
                  <a:lnTo>
                    <a:pt x="14" y="16"/>
                  </a:lnTo>
                  <a:lnTo>
                    <a:pt x="21" y="0"/>
                  </a:lnTo>
                  <a:lnTo>
                    <a:pt x="2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5" name="Freeform 1408"/>
            <p:cNvSpPr>
              <a:spLocks/>
            </p:cNvSpPr>
            <p:nvPr/>
          </p:nvSpPr>
          <p:spPr bwMode="auto">
            <a:xfrm>
              <a:off x="2248" y="1592"/>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6" name="Freeform 1409"/>
            <p:cNvSpPr>
              <a:spLocks/>
            </p:cNvSpPr>
            <p:nvPr/>
          </p:nvSpPr>
          <p:spPr bwMode="auto">
            <a:xfrm>
              <a:off x="2227" y="1599"/>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7" name="Line 1410"/>
            <p:cNvSpPr>
              <a:spLocks noChangeShapeType="1"/>
            </p:cNvSpPr>
            <p:nvPr/>
          </p:nvSpPr>
          <p:spPr bwMode="auto">
            <a:xfrm flipV="1">
              <a:off x="2227" y="1613"/>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88" name="Freeform 1411"/>
            <p:cNvSpPr>
              <a:spLocks/>
            </p:cNvSpPr>
            <p:nvPr/>
          </p:nvSpPr>
          <p:spPr bwMode="auto">
            <a:xfrm>
              <a:off x="2220" y="1619"/>
              <a:ext cx="17" cy="17"/>
            </a:xfrm>
            <a:custGeom>
              <a:avLst/>
              <a:gdLst>
                <a:gd name="T0" fmla="*/ 0 w 17"/>
                <a:gd name="T1" fmla="*/ 16 h 17"/>
                <a:gd name="T2" fmla="*/ 0 w 17"/>
                <a:gd name="T3" fmla="*/ 8 h 17"/>
                <a:gd name="T4" fmla="*/ 0 w 17"/>
                <a:gd name="T5" fmla="*/ 0 h 17"/>
                <a:gd name="T6" fmla="*/ 16 w 17"/>
                <a:gd name="T7" fmla="*/ 0 h 17"/>
                <a:gd name="T8" fmla="*/ 0 w 17"/>
                <a:gd name="T9" fmla="*/ 0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0" y="0"/>
                  </a:lnTo>
                  <a:lnTo>
                    <a:pt x="16" y="0"/>
                  </a:lnTo>
                  <a:lnTo>
                    <a:pt x="0" y="0"/>
                  </a:lnTo>
                  <a:lnTo>
                    <a:pt x="0"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89" name="Freeform 1412"/>
            <p:cNvSpPr>
              <a:spLocks/>
            </p:cNvSpPr>
            <p:nvPr/>
          </p:nvSpPr>
          <p:spPr bwMode="auto">
            <a:xfrm>
              <a:off x="2213" y="1633"/>
              <a:ext cx="17" cy="28"/>
            </a:xfrm>
            <a:custGeom>
              <a:avLst/>
              <a:gdLst>
                <a:gd name="T0" fmla="*/ 0 w 17"/>
                <a:gd name="T1" fmla="*/ 27 h 28"/>
                <a:gd name="T2" fmla="*/ 0 w 17"/>
                <a:gd name="T3" fmla="*/ 21 h 28"/>
                <a:gd name="T4" fmla="*/ 0 w 17"/>
                <a:gd name="T5" fmla="*/ 14 h 28"/>
                <a:gd name="T6" fmla="*/ 16 w 17"/>
                <a:gd name="T7" fmla="*/ 7 h 28"/>
                <a:gd name="T8" fmla="*/ 16 w 17"/>
                <a:gd name="T9" fmla="*/ 0 h 28"/>
                <a:gd name="T10" fmla="*/ 0 w 17"/>
                <a:gd name="T11" fmla="*/ 0 h 28"/>
                <a:gd name="T12" fmla="*/ 0 w 17"/>
                <a:gd name="T13" fmla="*/ 7 h 28"/>
                <a:gd name="T14" fmla="*/ 0 w 17"/>
                <a:gd name="T15" fmla="*/ 14 h 28"/>
                <a:gd name="T16" fmla="*/ 0 w 17"/>
                <a:gd name="T17" fmla="*/ 21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1"/>
                  </a:lnTo>
                  <a:lnTo>
                    <a:pt x="0" y="14"/>
                  </a:lnTo>
                  <a:lnTo>
                    <a:pt x="16" y="7"/>
                  </a:lnTo>
                  <a:lnTo>
                    <a:pt x="16" y="0"/>
                  </a:lnTo>
                  <a:lnTo>
                    <a:pt x="0" y="0"/>
                  </a:lnTo>
                  <a:lnTo>
                    <a:pt x="0" y="7"/>
                  </a:lnTo>
                  <a:lnTo>
                    <a:pt x="0" y="14"/>
                  </a:lnTo>
                  <a:lnTo>
                    <a:pt x="0" y="21"/>
                  </a:lnTo>
                  <a:lnTo>
                    <a:pt x="0" y="2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0" name="Freeform 1413"/>
            <p:cNvSpPr>
              <a:spLocks/>
            </p:cNvSpPr>
            <p:nvPr/>
          </p:nvSpPr>
          <p:spPr bwMode="auto">
            <a:xfrm>
              <a:off x="2213" y="1660"/>
              <a:ext cx="17" cy="22"/>
            </a:xfrm>
            <a:custGeom>
              <a:avLst/>
              <a:gdLst>
                <a:gd name="T0" fmla="*/ 16 w 17"/>
                <a:gd name="T1" fmla="*/ 21 h 22"/>
                <a:gd name="T2" fmla="*/ 16 w 17"/>
                <a:gd name="T3" fmla="*/ 14 h 22"/>
                <a:gd name="T4" fmla="*/ 0 w 17"/>
                <a:gd name="T5" fmla="*/ 7 h 22"/>
                <a:gd name="T6" fmla="*/ 0 w 17"/>
                <a:gd name="T7" fmla="*/ 0 h 22"/>
                <a:gd name="T8" fmla="*/ 0 w 17"/>
                <a:gd name="T9" fmla="*/ 7 h 22"/>
                <a:gd name="T10" fmla="*/ 0 w 17"/>
                <a:gd name="T11" fmla="*/ 14 h 22"/>
                <a:gd name="T12" fmla="*/ 16 w 17"/>
                <a:gd name="T13" fmla="*/ 14 h 22"/>
                <a:gd name="T14" fmla="*/ 16 w 17"/>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2"/>
                <a:gd name="T26" fmla="*/ 17 w 17"/>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2">
                  <a:moveTo>
                    <a:pt x="16" y="21"/>
                  </a:moveTo>
                  <a:lnTo>
                    <a:pt x="16" y="14"/>
                  </a:lnTo>
                  <a:lnTo>
                    <a:pt x="0" y="7"/>
                  </a:lnTo>
                  <a:lnTo>
                    <a:pt x="0" y="0"/>
                  </a:lnTo>
                  <a:lnTo>
                    <a:pt x="0" y="7"/>
                  </a:lnTo>
                  <a:lnTo>
                    <a:pt x="0" y="14"/>
                  </a:lnTo>
                  <a:lnTo>
                    <a:pt x="16" y="14"/>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1" name="Freeform 1414"/>
            <p:cNvSpPr>
              <a:spLocks/>
            </p:cNvSpPr>
            <p:nvPr/>
          </p:nvSpPr>
          <p:spPr bwMode="auto">
            <a:xfrm>
              <a:off x="2220" y="168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2" name="Line 1415"/>
            <p:cNvSpPr>
              <a:spLocks noChangeShapeType="1"/>
            </p:cNvSpPr>
            <p:nvPr/>
          </p:nvSpPr>
          <p:spPr bwMode="auto">
            <a:xfrm flipH="1">
              <a:off x="2227" y="1688"/>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693" name="Freeform 1416"/>
            <p:cNvSpPr>
              <a:spLocks/>
            </p:cNvSpPr>
            <p:nvPr/>
          </p:nvSpPr>
          <p:spPr bwMode="auto">
            <a:xfrm>
              <a:off x="2330" y="1667"/>
              <a:ext cx="28" cy="35"/>
            </a:xfrm>
            <a:custGeom>
              <a:avLst/>
              <a:gdLst>
                <a:gd name="T0" fmla="*/ 0 w 28"/>
                <a:gd name="T1" fmla="*/ 34 h 35"/>
                <a:gd name="T2" fmla="*/ 0 w 28"/>
                <a:gd name="T3" fmla="*/ 28 h 35"/>
                <a:gd name="T4" fmla="*/ 7 w 28"/>
                <a:gd name="T5" fmla="*/ 21 h 35"/>
                <a:gd name="T6" fmla="*/ 7 w 28"/>
                <a:gd name="T7" fmla="*/ 14 h 35"/>
                <a:gd name="T8" fmla="*/ 14 w 28"/>
                <a:gd name="T9" fmla="*/ 7 h 35"/>
                <a:gd name="T10" fmla="*/ 20 w 28"/>
                <a:gd name="T11" fmla="*/ 7 h 35"/>
                <a:gd name="T12" fmla="*/ 27 w 28"/>
                <a:gd name="T13" fmla="*/ 0 h 35"/>
                <a:gd name="T14" fmla="*/ 27 w 28"/>
                <a:gd name="T15" fmla="*/ 7 h 35"/>
                <a:gd name="T16" fmla="*/ 20 w 28"/>
                <a:gd name="T17" fmla="*/ 7 h 35"/>
                <a:gd name="T18" fmla="*/ 20 w 28"/>
                <a:gd name="T19" fmla="*/ 14 h 35"/>
                <a:gd name="T20" fmla="*/ 14 w 28"/>
                <a:gd name="T21" fmla="*/ 14 h 35"/>
                <a:gd name="T22" fmla="*/ 14 w 28"/>
                <a:gd name="T23" fmla="*/ 21 h 35"/>
                <a:gd name="T24" fmla="*/ 14 w 28"/>
                <a:gd name="T25" fmla="*/ 28 h 35"/>
                <a:gd name="T26" fmla="*/ 7 w 28"/>
                <a:gd name="T27" fmla="*/ 28 h 35"/>
                <a:gd name="T28" fmla="*/ 7 w 28"/>
                <a:gd name="T29" fmla="*/ 34 h 35"/>
                <a:gd name="T30" fmla="*/ 0 w 28"/>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5"/>
                <a:gd name="T50" fmla="*/ 28 w 28"/>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5">
                  <a:moveTo>
                    <a:pt x="0" y="34"/>
                  </a:moveTo>
                  <a:lnTo>
                    <a:pt x="0" y="28"/>
                  </a:lnTo>
                  <a:lnTo>
                    <a:pt x="7" y="21"/>
                  </a:lnTo>
                  <a:lnTo>
                    <a:pt x="7" y="14"/>
                  </a:lnTo>
                  <a:lnTo>
                    <a:pt x="14" y="7"/>
                  </a:lnTo>
                  <a:lnTo>
                    <a:pt x="20" y="7"/>
                  </a:lnTo>
                  <a:lnTo>
                    <a:pt x="27" y="0"/>
                  </a:lnTo>
                  <a:lnTo>
                    <a:pt x="27" y="7"/>
                  </a:lnTo>
                  <a:lnTo>
                    <a:pt x="20" y="7"/>
                  </a:lnTo>
                  <a:lnTo>
                    <a:pt x="20" y="14"/>
                  </a:lnTo>
                  <a:lnTo>
                    <a:pt x="14" y="14"/>
                  </a:lnTo>
                  <a:lnTo>
                    <a:pt x="14" y="21"/>
                  </a:lnTo>
                  <a:lnTo>
                    <a:pt x="14" y="28"/>
                  </a:lnTo>
                  <a:lnTo>
                    <a:pt x="7" y="28"/>
                  </a:lnTo>
                  <a:lnTo>
                    <a:pt x="7"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4" name="Freeform 1417"/>
            <p:cNvSpPr>
              <a:spLocks/>
            </p:cNvSpPr>
            <p:nvPr/>
          </p:nvSpPr>
          <p:spPr bwMode="auto">
            <a:xfrm>
              <a:off x="2350" y="1660"/>
              <a:ext cx="49" cy="42"/>
            </a:xfrm>
            <a:custGeom>
              <a:avLst/>
              <a:gdLst>
                <a:gd name="T0" fmla="*/ 0 w 49"/>
                <a:gd name="T1" fmla="*/ 41 h 42"/>
                <a:gd name="T2" fmla="*/ 0 w 49"/>
                <a:gd name="T3" fmla="*/ 35 h 42"/>
                <a:gd name="T4" fmla="*/ 7 w 49"/>
                <a:gd name="T5" fmla="*/ 35 h 42"/>
                <a:gd name="T6" fmla="*/ 7 w 49"/>
                <a:gd name="T7" fmla="*/ 28 h 42"/>
                <a:gd name="T8" fmla="*/ 14 w 49"/>
                <a:gd name="T9" fmla="*/ 28 h 42"/>
                <a:gd name="T10" fmla="*/ 14 w 49"/>
                <a:gd name="T11" fmla="*/ 21 h 42"/>
                <a:gd name="T12" fmla="*/ 21 w 49"/>
                <a:gd name="T13" fmla="*/ 21 h 42"/>
                <a:gd name="T14" fmla="*/ 28 w 49"/>
                <a:gd name="T15" fmla="*/ 14 h 42"/>
                <a:gd name="T16" fmla="*/ 35 w 49"/>
                <a:gd name="T17" fmla="*/ 14 h 42"/>
                <a:gd name="T18" fmla="*/ 35 w 49"/>
                <a:gd name="T19" fmla="*/ 7 h 42"/>
                <a:gd name="T20" fmla="*/ 41 w 49"/>
                <a:gd name="T21" fmla="*/ 7 h 42"/>
                <a:gd name="T22" fmla="*/ 48 w 49"/>
                <a:gd name="T23" fmla="*/ 0 h 42"/>
                <a:gd name="T24" fmla="*/ 48 w 49"/>
                <a:gd name="T25" fmla="*/ 7 h 42"/>
                <a:gd name="T26" fmla="*/ 48 w 49"/>
                <a:gd name="T27" fmla="*/ 14 h 42"/>
                <a:gd name="T28" fmla="*/ 41 w 49"/>
                <a:gd name="T29" fmla="*/ 14 h 42"/>
                <a:gd name="T30" fmla="*/ 41 w 49"/>
                <a:gd name="T31" fmla="*/ 21 h 42"/>
                <a:gd name="T32" fmla="*/ 35 w 49"/>
                <a:gd name="T33" fmla="*/ 21 h 42"/>
                <a:gd name="T34" fmla="*/ 28 w 49"/>
                <a:gd name="T35" fmla="*/ 21 h 42"/>
                <a:gd name="T36" fmla="*/ 28 w 49"/>
                <a:gd name="T37" fmla="*/ 28 h 42"/>
                <a:gd name="T38" fmla="*/ 21 w 49"/>
                <a:gd name="T39" fmla="*/ 28 h 42"/>
                <a:gd name="T40" fmla="*/ 21 w 49"/>
                <a:gd name="T41" fmla="*/ 35 h 42"/>
                <a:gd name="T42" fmla="*/ 14 w 49"/>
                <a:gd name="T43" fmla="*/ 35 h 42"/>
                <a:gd name="T44" fmla="*/ 14 w 49"/>
                <a:gd name="T45" fmla="*/ 41 h 42"/>
                <a:gd name="T46" fmla="*/ 7 w 49"/>
                <a:gd name="T47" fmla="*/ 41 h 42"/>
                <a:gd name="T48" fmla="*/ 0 w 49"/>
                <a:gd name="T49" fmla="*/ 41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2"/>
                <a:gd name="T77" fmla="*/ 49 w 4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2">
                  <a:moveTo>
                    <a:pt x="0" y="41"/>
                  </a:moveTo>
                  <a:lnTo>
                    <a:pt x="0" y="35"/>
                  </a:lnTo>
                  <a:lnTo>
                    <a:pt x="7" y="35"/>
                  </a:lnTo>
                  <a:lnTo>
                    <a:pt x="7" y="28"/>
                  </a:lnTo>
                  <a:lnTo>
                    <a:pt x="14" y="28"/>
                  </a:lnTo>
                  <a:lnTo>
                    <a:pt x="14" y="21"/>
                  </a:lnTo>
                  <a:lnTo>
                    <a:pt x="21" y="21"/>
                  </a:lnTo>
                  <a:lnTo>
                    <a:pt x="28" y="14"/>
                  </a:lnTo>
                  <a:lnTo>
                    <a:pt x="35" y="14"/>
                  </a:lnTo>
                  <a:lnTo>
                    <a:pt x="35" y="7"/>
                  </a:lnTo>
                  <a:lnTo>
                    <a:pt x="41" y="7"/>
                  </a:lnTo>
                  <a:lnTo>
                    <a:pt x="48" y="0"/>
                  </a:lnTo>
                  <a:lnTo>
                    <a:pt x="48" y="7"/>
                  </a:lnTo>
                  <a:lnTo>
                    <a:pt x="48" y="14"/>
                  </a:lnTo>
                  <a:lnTo>
                    <a:pt x="41" y="14"/>
                  </a:lnTo>
                  <a:lnTo>
                    <a:pt x="41" y="21"/>
                  </a:lnTo>
                  <a:lnTo>
                    <a:pt x="35" y="21"/>
                  </a:lnTo>
                  <a:lnTo>
                    <a:pt x="28" y="21"/>
                  </a:lnTo>
                  <a:lnTo>
                    <a:pt x="28" y="28"/>
                  </a:lnTo>
                  <a:lnTo>
                    <a:pt x="21" y="28"/>
                  </a:lnTo>
                  <a:lnTo>
                    <a:pt x="21" y="35"/>
                  </a:lnTo>
                  <a:lnTo>
                    <a:pt x="14" y="35"/>
                  </a:lnTo>
                  <a:lnTo>
                    <a:pt x="14" y="41"/>
                  </a:lnTo>
                  <a:lnTo>
                    <a:pt x="7" y="41"/>
                  </a:lnTo>
                  <a:lnTo>
                    <a:pt x="0" y="41"/>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5" name="Freeform 1418"/>
            <p:cNvSpPr>
              <a:spLocks/>
            </p:cNvSpPr>
            <p:nvPr/>
          </p:nvSpPr>
          <p:spPr bwMode="auto">
            <a:xfrm>
              <a:off x="2364" y="1667"/>
              <a:ext cx="49" cy="35"/>
            </a:xfrm>
            <a:custGeom>
              <a:avLst/>
              <a:gdLst>
                <a:gd name="T0" fmla="*/ 0 w 49"/>
                <a:gd name="T1" fmla="*/ 34 h 35"/>
                <a:gd name="T2" fmla="*/ 0 w 49"/>
                <a:gd name="T3" fmla="*/ 28 h 35"/>
                <a:gd name="T4" fmla="*/ 7 w 49"/>
                <a:gd name="T5" fmla="*/ 28 h 35"/>
                <a:gd name="T6" fmla="*/ 14 w 49"/>
                <a:gd name="T7" fmla="*/ 28 h 35"/>
                <a:gd name="T8" fmla="*/ 14 w 49"/>
                <a:gd name="T9" fmla="*/ 21 h 35"/>
                <a:gd name="T10" fmla="*/ 21 w 49"/>
                <a:gd name="T11" fmla="*/ 14 h 35"/>
                <a:gd name="T12" fmla="*/ 27 w 49"/>
                <a:gd name="T13" fmla="*/ 14 h 35"/>
                <a:gd name="T14" fmla="*/ 27 w 49"/>
                <a:gd name="T15" fmla="*/ 7 h 35"/>
                <a:gd name="T16" fmla="*/ 34 w 49"/>
                <a:gd name="T17" fmla="*/ 7 h 35"/>
                <a:gd name="T18" fmla="*/ 41 w 49"/>
                <a:gd name="T19" fmla="*/ 0 h 35"/>
                <a:gd name="T20" fmla="*/ 41 w 49"/>
                <a:gd name="T21" fmla="*/ 7 h 35"/>
                <a:gd name="T22" fmla="*/ 48 w 49"/>
                <a:gd name="T23" fmla="*/ 7 h 35"/>
                <a:gd name="T24" fmla="*/ 48 w 49"/>
                <a:gd name="T25" fmla="*/ 14 h 35"/>
                <a:gd name="T26" fmla="*/ 41 w 49"/>
                <a:gd name="T27" fmla="*/ 14 h 35"/>
                <a:gd name="T28" fmla="*/ 34 w 49"/>
                <a:gd name="T29" fmla="*/ 14 h 35"/>
                <a:gd name="T30" fmla="*/ 34 w 49"/>
                <a:gd name="T31" fmla="*/ 21 h 35"/>
                <a:gd name="T32" fmla="*/ 27 w 49"/>
                <a:gd name="T33" fmla="*/ 21 h 35"/>
                <a:gd name="T34" fmla="*/ 21 w 49"/>
                <a:gd name="T35" fmla="*/ 21 h 35"/>
                <a:gd name="T36" fmla="*/ 21 w 49"/>
                <a:gd name="T37" fmla="*/ 28 h 35"/>
                <a:gd name="T38" fmla="*/ 14 w 49"/>
                <a:gd name="T39" fmla="*/ 34 h 35"/>
                <a:gd name="T40" fmla="*/ 0 w 49"/>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5"/>
                <a:gd name="T65" fmla="*/ 49 w 4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5">
                  <a:moveTo>
                    <a:pt x="0" y="34"/>
                  </a:moveTo>
                  <a:lnTo>
                    <a:pt x="0" y="28"/>
                  </a:lnTo>
                  <a:lnTo>
                    <a:pt x="7" y="28"/>
                  </a:lnTo>
                  <a:lnTo>
                    <a:pt x="14" y="28"/>
                  </a:lnTo>
                  <a:lnTo>
                    <a:pt x="14" y="21"/>
                  </a:lnTo>
                  <a:lnTo>
                    <a:pt x="21" y="14"/>
                  </a:lnTo>
                  <a:lnTo>
                    <a:pt x="27" y="14"/>
                  </a:lnTo>
                  <a:lnTo>
                    <a:pt x="27" y="7"/>
                  </a:lnTo>
                  <a:lnTo>
                    <a:pt x="34" y="7"/>
                  </a:lnTo>
                  <a:lnTo>
                    <a:pt x="41" y="0"/>
                  </a:lnTo>
                  <a:lnTo>
                    <a:pt x="41" y="7"/>
                  </a:lnTo>
                  <a:lnTo>
                    <a:pt x="48" y="7"/>
                  </a:lnTo>
                  <a:lnTo>
                    <a:pt x="48" y="14"/>
                  </a:lnTo>
                  <a:lnTo>
                    <a:pt x="41" y="14"/>
                  </a:lnTo>
                  <a:lnTo>
                    <a:pt x="34" y="14"/>
                  </a:lnTo>
                  <a:lnTo>
                    <a:pt x="34" y="21"/>
                  </a:lnTo>
                  <a:lnTo>
                    <a:pt x="27" y="21"/>
                  </a:lnTo>
                  <a:lnTo>
                    <a:pt x="21" y="21"/>
                  </a:lnTo>
                  <a:lnTo>
                    <a:pt x="21" y="28"/>
                  </a:lnTo>
                  <a:lnTo>
                    <a:pt x="14"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6" name="Freeform 1419"/>
            <p:cNvSpPr>
              <a:spLocks/>
            </p:cNvSpPr>
            <p:nvPr/>
          </p:nvSpPr>
          <p:spPr bwMode="auto">
            <a:xfrm>
              <a:off x="2385" y="1688"/>
              <a:ext cx="21" cy="17"/>
            </a:xfrm>
            <a:custGeom>
              <a:avLst/>
              <a:gdLst>
                <a:gd name="T0" fmla="*/ 0 w 21"/>
                <a:gd name="T1" fmla="*/ 16 h 17"/>
                <a:gd name="T2" fmla="*/ 0 w 21"/>
                <a:gd name="T3" fmla="*/ 8 h 17"/>
                <a:gd name="T4" fmla="*/ 6 w 21"/>
                <a:gd name="T5" fmla="*/ 8 h 17"/>
                <a:gd name="T6" fmla="*/ 6 w 21"/>
                <a:gd name="T7" fmla="*/ 0 h 17"/>
                <a:gd name="T8" fmla="*/ 13 w 21"/>
                <a:gd name="T9" fmla="*/ 0 h 17"/>
                <a:gd name="T10" fmla="*/ 20 w 21"/>
                <a:gd name="T11" fmla="*/ 0 h 17"/>
                <a:gd name="T12" fmla="*/ 13 w 21"/>
                <a:gd name="T13" fmla="*/ 0 h 17"/>
                <a:gd name="T14" fmla="*/ 13 w 21"/>
                <a:gd name="T15" fmla="*/ 8 h 17"/>
                <a:gd name="T16" fmla="*/ 20 w 21"/>
                <a:gd name="T17" fmla="*/ 8 h 17"/>
                <a:gd name="T18" fmla="*/ 20 w 21"/>
                <a:gd name="T19" fmla="*/ 0 h 17"/>
                <a:gd name="T20" fmla="*/ 20 w 21"/>
                <a:gd name="T21" fmla="*/ 8 h 17"/>
                <a:gd name="T22" fmla="*/ 13 w 21"/>
                <a:gd name="T23" fmla="*/ 8 h 17"/>
                <a:gd name="T24" fmla="*/ 13 w 21"/>
                <a:gd name="T25" fmla="*/ 16 h 17"/>
                <a:gd name="T26" fmla="*/ 0 w 21"/>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7"/>
                <a:gd name="T44" fmla="*/ 21 w 2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7">
                  <a:moveTo>
                    <a:pt x="0" y="16"/>
                  </a:moveTo>
                  <a:lnTo>
                    <a:pt x="0" y="8"/>
                  </a:lnTo>
                  <a:lnTo>
                    <a:pt x="6" y="8"/>
                  </a:lnTo>
                  <a:lnTo>
                    <a:pt x="6" y="0"/>
                  </a:lnTo>
                  <a:lnTo>
                    <a:pt x="13" y="0"/>
                  </a:lnTo>
                  <a:lnTo>
                    <a:pt x="20" y="0"/>
                  </a:lnTo>
                  <a:lnTo>
                    <a:pt x="13" y="0"/>
                  </a:lnTo>
                  <a:lnTo>
                    <a:pt x="13" y="8"/>
                  </a:lnTo>
                  <a:lnTo>
                    <a:pt x="20" y="8"/>
                  </a:lnTo>
                  <a:lnTo>
                    <a:pt x="20" y="0"/>
                  </a:lnTo>
                  <a:lnTo>
                    <a:pt x="20" y="8"/>
                  </a:lnTo>
                  <a:lnTo>
                    <a:pt x="13" y="8"/>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7" name="Freeform 1420"/>
            <p:cNvSpPr>
              <a:spLocks/>
            </p:cNvSpPr>
            <p:nvPr/>
          </p:nvSpPr>
          <p:spPr bwMode="auto">
            <a:xfrm>
              <a:off x="2323" y="1701"/>
              <a:ext cx="17" cy="17"/>
            </a:xfrm>
            <a:custGeom>
              <a:avLst/>
              <a:gdLst>
                <a:gd name="T0" fmla="*/ 0 w 17"/>
                <a:gd name="T1" fmla="*/ 16 h 17"/>
                <a:gd name="T2" fmla="*/ 0 w 17"/>
                <a:gd name="T3" fmla="*/ 0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8" y="0"/>
                  </a:lnTo>
                  <a:lnTo>
                    <a:pt x="16" y="0"/>
                  </a:lnTo>
                  <a:lnTo>
                    <a:pt x="8"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8" name="Freeform 1421"/>
            <p:cNvSpPr>
              <a:spLocks/>
            </p:cNvSpPr>
            <p:nvPr/>
          </p:nvSpPr>
          <p:spPr bwMode="auto">
            <a:xfrm>
              <a:off x="2337" y="1701"/>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7" y="16"/>
                  </a:lnTo>
                  <a:lnTo>
                    <a:pt x="7" y="0"/>
                  </a:lnTo>
                  <a:lnTo>
                    <a:pt x="13" y="0"/>
                  </a:lnTo>
                  <a:lnTo>
                    <a:pt x="20" y="0"/>
                  </a:lnTo>
                  <a:lnTo>
                    <a:pt x="13"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699" name="Freeform 1422"/>
            <p:cNvSpPr>
              <a:spLocks/>
            </p:cNvSpPr>
            <p:nvPr/>
          </p:nvSpPr>
          <p:spPr bwMode="auto">
            <a:xfrm>
              <a:off x="2350" y="1701"/>
              <a:ext cx="29" cy="17"/>
            </a:xfrm>
            <a:custGeom>
              <a:avLst/>
              <a:gdLst>
                <a:gd name="T0" fmla="*/ 0 w 29"/>
                <a:gd name="T1" fmla="*/ 16 h 17"/>
                <a:gd name="T2" fmla="*/ 7 w 29"/>
                <a:gd name="T3" fmla="*/ 16 h 17"/>
                <a:gd name="T4" fmla="*/ 7 w 29"/>
                <a:gd name="T5" fmla="*/ 0 h 17"/>
                <a:gd name="T6" fmla="*/ 14 w 29"/>
                <a:gd name="T7" fmla="*/ 0 h 17"/>
                <a:gd name="T8" fmla="*/ 28 w 29"/>
                <a:gd name="T9" fmla="*/ 0 h 17"/>
                <a:gd name="T10" fmla="*/ 28 w 29"/>
                <a:gd name="T11" fmla="*/ 16 h 17"/>
                <a:gd name="T12" fmla="*/ 21 w 29"/>
                <a:gd name="T13" fmla="*/ 16 h 17"/>
                <a:gd name="T14" fmla="*/ 0 w 29"/>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7"/>
                <a:gd name="T26" fmla="*/ 29 w 2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7">
                  <a:moveTo>
                    <a:pt x="0" y="16"/>
                  </a:moveTo>
                  <a:lnTo>
                    <a:pt x="7" y="16"/>
                  </a:lnTo>
                  <a:lnTo>
                    <a:pt x="7" y="0"/>
                  </a:lnTo>
                  <a:lnTo>
                    <a:pt x="14" y="0"/>
                  </a:lnTo>
                  <a:lnTo>
                    <a:pt x="28" y="0"/>
                  </a:lnTo>
                  <a:lnTo>
                    <a:pt x="28" y="16"/>
                  </a:lnTo>
                  <a:lnTo>
                    <a:pt x="21"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0" name="Freeform 1423"/>
            <p:cNvSpPr>
              <a:spLocks/>
            </p:cNvSpPr>
            <p:nvPr/>
          </p:nvSpPr>
          <p:spPr bwMode="auto">
            <a:xfrm>
              <a:off x="2378" y="1701"/>
              <a:ext cx="21" cy="17"/>
            </a:xfrm>
            <a:custGeom>
              <a:avLst/>
              <a:gdLst>
                <a:gd name="T0" fmla="*/ 0 w 21"/>
                <a:gd name="T1" fmla="*/ 16 h 17"/>
                <a:gd name="T2" fmla="*/ 0 w 21"/>
                <a:gd name="T3" fmla="*/ 0 h 17"/>
                <a:gd name="T4" fmla="*/ 7 w 21"/>
                <a:gd name="T5" fmla="*/ 0 h 17"/>
                <a:gd name="T6" fmla="*/ 20 w 21"/>
                <a:gd name="T7" fmla="*/ 0 h 17"/>
                <a:gd name="T8" fmla="*/ 13 w 21"/>
                <a:gd name="T9" fmla="*/ 0 h 17"/>
                <a:gd name="T10" fmla="*/ 13 w 21"/>
                <a:gd name="T11" fmla="*/ 16 h 17"/>
                <a:gd name="T12" fmla="*/ 7 w 21"/>
                <a:gd name="T13" fmla="*/ 16 h 17"/>
                <a:gd name="T14" fmla="*/ 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0" y="16"/>
                  </a:moveTo>
                  <a:lnTo>
                    <a:pt x="0" y="0"/>
                  </a:lnTo>
                  <a:lnTo>
                    <a:pt x="7" y="0"/>
                  </a:lnTo>
                  <a:lnTo>
                    <a:pt x="20" y="0"/>
                  </a:lnTo>
                  <a:lnTo>
                    <a:pt x="13" y="0"/>
                  </a:lnTo>
                  <a:lnTo>
                    <a:pt x="13" y="16"/>
                  </a:lnTo>
                  <a:lnTo>
                    <a:pt x="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1" name="Freeform 1424"/>
            <p:cNvSpPr>
              <a:spLocks/>
            </p:cNvSpPr>
            <p:nvPr/>
          </p:nvSpPr>
          <p:spPr bwMode="auto">
            <a:xfrm>
              <a:off x="2391" y="1701"/>
              <a:ext cx="22" cy="17"/>
            </a:xfrm>
            <a:custGeom>
              <a:avLst/>
              <a:gdLst>
                <a:gd name="T0" fmla="*/ 0 w 22"/>
                <a:gd name="T1" fmla="*/ 16 h 17"/>
                <a:gd name="T2" fmla="*/ 7 w 22"/>
                <a:gd name="T3" fmla="*/ 16 h 17"/>
                <a:gd name="T4" fmla="*/ 7 w 22"/>
                <a:gd name="T5" fmla="*/ 0 h 17"/>
                <a:gd name="T6" fmla="*/ 14 w 22"/>
                <a:gd name="T7" fmla="*/ 0 h 17"/>
                <a:gd name="T8" fmla="*/ 14 w 22"/>
                <a:gd name="T9" fmla="*/ 16 h 17"/>
                <a:gd name="T10" fmla="*/ 21 w 22"/>
                <a:gd name="T11" fmla="*/ 16 h 17"/>
                <a:gd name="T12" fmla="*/ 14 w 22"/>
                <a:gd name="T13" fmla="*/ 16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6"/>
                  </a:moveTo>
                  <a:lnTo>
                    <a:pt x="7" y="16"/>
                  </a:lnTo>
                  <a:lnTo>
                    <a:pt x="7" y="0"/>
                  </a:lnTo>
                  <a:lnTo>
                    <a:pt x="14" y="0"/>
                  </a:lnTo>
                  <a:lnTo>
                    <a:pt x="14" y="16"/>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2" name="Line 1425"/>
            <p:cNvSpPr>
              <a:spLocks noChangeShapeType="1"/>
            </p:cNvSpPr>
            <p:nvPr/>
          </p:nvSpPr>
          <p:spPr bwMode="auto">
            <a:xfrm>
              <a:off x="2302"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3" name="Line 1426"/>
            <p:cNvSpPr>
              <a:spLocks noChangeShapeType="1"/>
            </p:cNvSpPr>
            <p:nvPr/>
          </p:nvSpPr>
          <p:spPr bwMode="auto">
            <a:xfrm>
              <a:off x="2309" y="172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04" name="Freeform 1427"/>
            <p:cNvSpPr>
              <a:spLocks/>
            </p:cNvSpPr>
            <p:nvPr/>
          </p:nvSpPr>
          <p:spPr bwMode="auto">
            <a:xfrm>
              <a:off x="2316" y="1708"/>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5" name="Freeform 1428"/>
            <p:cNvSpPr>
              <a:spLocks/>
            </p:cNvSpPr>
            <p:nvPr/>
          </p:nvSpPr>
          <p:spPr bwMode="auto">
            <a:xfrm>
              <a:off x="2323" y="1708"/>
              <a:ext cx="28" cy="17"/>
            </a:xfrm>
            <a:custGeom>
              <a:avLst/>
              <a:gdLst>
                <a:gd name="T0" fmla="*/ 0 w 28"/>
                <a:gd name="T1" fmla="*/ 16 h 17"/>
                <a:gd name="T2" fmla="*/ 7 w 28"/>
                <a:gd name="T3" fmla="*/ 16 h 17"/>
                <a:gd name="T4" fmla="*/ 7 w 28"/>
                <a:gd name="T5" fmla="*/ 8 h 17"/>
                <a:gd name="T6" fmla="*/ 14 w 28"/>
                <a:gd name="T7" fmla="*/ 8 h 17"/>
                <a:gd name="T8" fmla="*/ 14 w 28"/>
                <a:gd name="T9" fmla="*/ 0 h 17"/>
                <a:gd name="T10" fmla="*/ 27 w 28"/>
                <a:gd name="T11" fmla="*/ 0 h 17"/>
                <a:gd name="T12" fmla="*/ 21 w 28"/>
                <a:gd name="T13" fmla="*/ 8 h 17"/>
                <a:gd name="T14" fmla="*/ 21 w 28"/>
                <a:gd name="T15" fmla="*/ 16 h 17"/>
                <a:gd name="T16" fmla="*/ 14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7" y="8"/>
                  </a:lnTo>
                  <a:lnTo>
                    <a:pt x="14" y="8"/>
                  </a:lnTo>
                  <a:lnTo>
                    <a:pt x="14" y="0"/>
                  </a:lnTo>
                  <a:lnTo>
                    <a:pt x="27" y="0"/>
                  </a:lnTo>
                  <a:lnTo>
                    <a:pt x="21" y="8"/>
                  </a:lnTo>
                  <a:lnTo>
                    <a:pt x="21" y="16"/>
                  </a:lnTo>
                  <a:lnTo>
                    <a:pt x="14"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6" name="Freeform 1429"/>
            <p:cNvSpPr>
              <a:spLocks/>
            </p:cNvSpPr>
            <p:nvPr/>
          </p:nvSpPr>
          <p:spPr bwMode="auto">
            <a:xfrm>
              <a:off x="2344" y="1708"/>
              <a:ext cx="28" cy="17"/>
            </a:xfrm>
            <a:custGeom>
              <a:avLst/>
              <a:gdLst>
                <a:gd name="T0" fmla="*/ 0 w 28"/>
                <a:gd name="T1" fmla="*/ 16 h 17"/>
                <a:gd name="T2" fmla="*/ 6 w 28"/>
                <a:gd name="T3" fmla="*/ 8 h 17"/>
                <a:gd name="T4" fmla="*/ 6 w 28"/>
                <a:gd name="T5" fmla="*/ 0 h 17"/>
                <a:gd name="T6" fmla="*/ 27 w 28"/>
                <a:gd name="T7" fmla="*/ 0 h 17"/>
                <a:gd name="T8" fmla="*/ 27 w 28"/>
                <a:gd name="T9" fmla="*/ 8 h 17"/>
                <a:gd name="T10" fmla="*/ 27 w 28"/>
                <a:gd name="T11" fmla="*/ 16 h 17"/>
                <a:gd name="T12" fmla="*/ 0 w 28"/>
                <a:gd name="T13" fmla="*/ 16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16"/>
                  </a:moveTo>
                  <a:lnTo>
                    <a:pt x="6" y="8"/>
                  </a:lnTo>
                  <a:lnTo>
                    <a:pt x="6" y="0"/>
                  </a:lnTo>
                  <a:lnTo>
                    <a:pt x="27" y="0"/>
                  </a:lnTo>
                  <a:lnTo>
                    <a:pt x="27" y="8"/>
                  </a:lnTo>
                  <a:lnTo>
                    <a:pt x="27"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7" name="Freeform 1430"/>
            <p:cNvSpPr>
              <a:spLocks/>
            </p:cNvSpPr>
            <p:nvPr/>
          </p:nvSpPr>
          <p:spPr bwMode="auto">
            <a:xfrm>
              <a:off x="2371" y="1708"/>
              <a:ext cx="42" cy="17"/>
            </a:xfrm>
            <a:custGeom>
              <a:avLst/>
              <a:gdLst>
                <a:gd name="T0" fmla="*/ 7 w 42"/>
                <a:gd name="T1" fmla="*/ 16 h 17"/>
                <a:gd name="T2" fmla="*/ 0 w 42"/>
                <a:gd name="T3" fmla="*/ 16 h 17"/>
                <a:gd name="T4" fmla="*/ 7 w 42"/>
                <a:gd name="T5" fmla="*/ 8 h 17"/>
                <a:gd name="T6" fmla="*/ 14 w 42"/>
                <a:gd name="T7" fmla="*/ 8 h 17"/>
                <a:gd name="T8" fmla="*/ 14 w 42"/>
                <a:gd name="T9" fmla="*/ 0 h 17"/>
                <a:gd name="T10" fmla="*/ 20 w 42"/>
                <a:gd name="T11" fmla="*/ 0 h 17"/>
                <a:gd name="T12" fmla="*/ 34 w 42"/>
                <a:gd name="T13" fmla="*/ 0 h 17"/>
                <a:gd name="T14" fmla="*/ 27 w 42"/>
                <a:gd name="T15" fmla="*/ 0 h 17"/>
                <a:gd name="T16" fmla="*/ 27 w 42"/>
                <a:gd name="T17" fmla="*/ 8 h 17"/>
                <a:gd name="T18" fmla="*/ 27 w 42"/>
                <a:gd name="T19" fmla="*/ 16 h 17"/>
                <a:gd name="T20" fmla="*/ 41 w 42"/>
                <a:gd name="T21" fmla="*/ 8 h 17"/>
                <a:gd name="T22" fmla="*/ 41 w 42"/>
                <a:gd name="T23" fmla="*/ 16 h 17"/>
                <a:gd name="T24" fmla="*/ 34 w 42"/>
                <a:gd name="T25" fmla="*/ 16 h 17"/>
                <a:gd name="T26" fmla="*/ 27 w 42"/>
                <a:gd name="T27" fmla="*/ 16 h 17"/>
                <a:gd name="T28" fmla="*/ 7 w 42"/>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7" y="16"/>
                  </a:moveTo>
                  <a:lnTo>
                    <a:pt x="0" y="16"/>
                  </a:lnTo>
                  <a:lnTo>
                    <a:pt x="7" y="8"/>
                  </a:lnTo>
                  <a:lnTo>
                    <a:pt x="14" y="8"/>
                  </a:lnTo>
                  <a:lnTo>
                    <a:pt x="14" y="0"/>
                  </a:lnTo>
                  <a:lnTo>
                    <a:pt x="20" y="0"/>
                  </a:lnTo>
                  <a:lnTo>
                    <a:pt x="34" y="0"/>
                  </a:lnTo>
                  <a:lnTo>
                    <a:pt x="27" y="0"/>
                  </a:lnTo>
                  <a:lnTo>
                    <a:pt x="27" y="8"/>
                  </a:lnTo>
                  <a:lnTo>
                    <a:pt x="27" y="16"/>
                  </a:lnTo>
                  <a:lnTo>
                    <a:pt x="41" y="8"/>
                  </a:lnTo>
                  <a:lnTo>
                    <a:pt x="41" y="16"/>
                  </a:lnTo>
                  <a:lnTo>
                    <a:pt x="34" y="16"/>
                  </a:lnTo>
                  <a:lnTo>
                    <a:pt x="27" y="16"/>
                  </a:lnTo>
                  <a:lnTo>
                    <a:pt x="7"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8" name="Freeform 1431"/>
            <p:cNvSpPr>
              <a:spLocks/>
            </p:cNvSpPr>
            <p:nvPr/>
          </p:nvSpPr>
          <p:spPr bwMode="auto">
            <a:xfrm>
              <a:off x="2378" y="1708"/>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09" name="Freeform 1432"/>
            <p:cNvSpPr>
              <a:spLocks/>
            </p:cNvSpPr>
            <p:nvPr/>
          </p:nvSpPr>
          <p:spPr bwMode="auto">
            <a:xfrm>
              <a:off x="2309" y="1722"/>
              <a:ext cx="17" cy="35"/>
            </a:xfrm>
            <a:custGeom>
              <a:avLst/>
              <a:gdLst>
                <a:gd name="T0" fmla="*/ 0 w 17"/>
                <a:gd name="T1" fmla="*/ 34 h 35"/>
                <a:gd name="T2" fmla="*/ 0 w 17"/>
                <a:gd name="T3" fmla="*/ 27 h 35"/>
                <a:gd name="T4" fmla="*/ 0 w 17"/>
                <a:gd name="T5" fmla="*/ 20 h 35"/>
                <a:gd name="T6" fmla="*/ 8 w 17"/>
                <a:gd name="T7" fmla="*/ 14 h 35"/>
                <a:gd name="T8" fmla="*/ 8 w 17"/>
                <a:gd name="T9" fmla="*/ 7 h 35"/>
                <a:gd name="T10" fmla="*/ 8 w 17"/>
                <a:gd name="T11" fmla="*/ 0 h 35"/>
                <a:gd name="T12" fmla="*/ 16 w 17"/>
                <a:gd name="T13" fmla="*/ 0 h 35"/>
                <a:gd name="T14" fmla="*/ 16 w 17"/>
                <a:gd name="T15" fmla="*/ 7 h 35"/>
                <a:gd name="T16" fmla="*/ 8 w 17"/>
                <a:gd name="T17" fmla="*/ 7 h 35"/>
                <a:gd name="T18" fmla="*/ 8 w 17"/>
                <a:gd name="T19" fmla="*/ 14 h 35"/>
                <a:gd name="T20" fmla="*/ 8 w 17"/>
                <a:gd name="T21" fmla="*/ 20 h 35"/>
                <a:gd name="T22" fmla="*/ 8 w 17"/>
                <a:gd name="T23" fmla="*/ 27 h 35"/>
                <a:gd name="T24" fmla="*/ 8 w 17"/>
                <a:gd name="T25" fmla="*/ 34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14"/>
                  </a:lnTo>
                  <a:lnTo>
                    <a:pt x="8" y="7"/>
                  </a:lnTo>
                  <a:lnTo>
                    <a:pt x="8" y="0"/>
                  </a:lnTo>
                  <a:lnTo>
                    <a:pt x="16" y="0"/>
                  </a:lnTo>
                  <a:lnTo>
                    <a:pt x="16" y="7"/>
                  </a:lnTo>
                  <a:lnTo>
                    <a:pt x="8" y="7"/>
                  </a:lnTo>
                  <a:lnTo>
                    <a:pt x="8" y="14"/>
                  </a:lnTo>
                  <a:lnTo>
                    <a:pt x="8" y="20"/>
                  </a:lnTo>
                  <a:lnTo>
                    <a:pt x="8" y="27"/>
                  </a:lnTo>
                  <a:lnTo>
                    <a:pt x="8"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0" name="Line 1433"/>
            <p:cNvSpPr>
              <a:spLocks noChangeShapeType="1"/>
            </p:cNvSpPr>
            <p:nvPr/>
          </p:nvSpPr>
          <p:spPr bwMode="auto">
            <a:xfrm>
              <a:off x="2316"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1" name="Freeform 1434"/>
            <p:cNvSpPr>
              <a:spLocks/>
            </p:cNvSpPr>
            <p:nvPr/>
          </p:nvSpPr>
          <p:spPr bwMode="auto">
            <a:xfrm>
              <a:off x="2316" y="1722"/>
              <a:ext cx="56" cy="35"/>
            </a:xfrm>
            <a:custGeom>
              <a:avLst/>
              <a:gdLst>
                <a:gd name="T0" fmla="*/ 14 w 56"/>
                <a:gd name="T1" fmla="*/ 34 h 35"/>
                <a:gd name="T2" fmla="*/ 7 w 56"/>
                <a:gd name="T3" fmla="*/ 34 h 35"/>
                <a:gd name="T4" fmla="*/ 0 w 56"/>
                <a:gd name="T5" fmla="*/ 34 h 35"/>
                <a:gd name="T6" fmla="*/ 0 w 56"/>
                <a:gd name="T7" fmla="*/ 27 h 35"/>
                <a:gd name="T8" fmla="*/ 7 w 56"/>
                <a:gd name="T9" fmla="*/ 27 h 35"/>
                <a:gd name="T10" fmla="*/ 7 w 56"/>
                <a:gd name="T11" fmla="*/ 20 h 35"/>
                <a:gd name="T12" fmla="*/ 7 w 56"/>
                <a:gd name="T13" fmla="*/ 14 h 35"/>
                <a:gd name="T14" fmla="*/ 14 w 56"/>
                <a:gd name="T15" fmla="*/ 14 h 35"/>
                <a:gd name="T16" fmla="*/ 21 w 56"/>
                <a:gd name="T17" fmla="*/ 14 h 35"/>
                <a:gd name="T18" fmla="*/ 21 w 56"/>
                <a:gd name="T19" fmla="*/ 7 h 35"/>
                <a:gd name="T20" fmla="*/ 28 w 56"/>
                <a:gd name="T21" fmla="*/ 7 h 35"/>
                <a:gd name="T22" fmla="*/ 28 w 56"/>
                <a:gd name="T23" fmla="*/ 0 h 35"/>
                <a:gd name="T24" fmla="*/ 55 w 56"/>
                <a:gd name="T25" fmla="*/ 0 h 35"/>
                <a:gd name="T26" fmla="*/ 55 w 56"/>
                <a:gd name="T27" fmla="*/ 7 h 35"/>
                <a:gd name="T28" fmla="*/ 55 w 56"/>
                <a:gd name="T29" fmla="*/ 14 h 35"/>
                <a:gd name="T30" fmla="*/ 48 w 56"/>
                <a:gd name="T31" fmla="*/ 14 h 35"/>
                <a:gd name="T32" fmla="*/ 48 w 56"/>
                <a:gd name="T33" fmla="*/ 20 h 35"/>
                <a:gd name="T34" fmla="*/ 41 w 56"/>
                <a:gd name="T35" fmla="*/ 20 h 35"/>
                <a:gd name="T36" fmla="*/ 41 w 56"/>
                <a:gd name="T37" fmla="*/ 27 h 35"/>
                <a:gd name="T38" fmla="*/ 34 w 56"/>
                <a:gd name="T39" fmla="*/ 27 h 35"/>
                <a:gd name="T40" fmla="*/ 28 w 56"/>
                <a:gd name="T41" fmla="*/ 27 h 35"/>
                <a:gd name="T42" fmla="*/ 21 w 56"/>
                <a:gd name="T43" fmla="*/ 27 h 35"/>
                <a:gd name="T44" fmla="*/ 21 w 56"/>
                <a:gd name="T45" fmla="*/ 34 h 35"/>
                <a:gd name="T46" fmla="*/ 28 w 56"/>
                <a:gd name="T47" fmla="*/ 34 h 35"/>
                <a:gd name="T48" fmla="*/ 28 w 56"/>
                <a:gd name="T49" fmla="*/ 27 h 35"/>
                <a:gd name="T50" fmla="*/ 34 w 56"/>
                <a:gd name="T51" fmla="*/ 27 h 35"/>
                <a:gd name="T52" fmla="*/ 34 w 56"/>
                <a:gd name="T53" fmla="*/ 34 h 35"/>
                <a:gd name="T54" fmla="*/ 28 w 56"/>
                <a:gd name="T55" fmla="*/ 34 h 35"/>
                <a:gd name="T56" fmla="*/ 14 w 56"/>
                <a:gd name="T57" fmla="*/ 34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35"/>
                <a:gd name="T89" fmla="*/ 56 w 56"/>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35">
                  <a:moveTo>
                    <a:pt x="14" y="34"/>
                  </a:moveTo>
                  <a:lnTo>
                    <a:pt x="7" y="34"/>
                  </a:lnTo>
                  <a:lnTo>
                    <a:pt x="0" y="34"/>
                  </a:lnTo>
                  <a:lnTo>
                    <a:pt x="0" y="27"/>
                  </a:lnTo>
                  <a:lnTo>
                    <a:pt x="7" y="27"/>
                  </a:lnTo>
                  <a:lnTo>
                    <a:pt x="7" y="20"/>
                  </a:lnTo>
                  <a:lnTo>
                    <a:pt x="7" y="14"/>
                  </a:lnTo>
                  <a:lnTo>
                    <a:pt x="14" y="14"/>
                  </a:lnTo>
                  <a:lnTo>
                    <a:pt x="21" y="14"/>
                  </a:lnTo>
                  <a:lnTo>
                    <a:pt x="21" y="7"/>
                  </a:lnTo>
                  <a:lnTo>
                    <a:pt x="28" y="7"/>
                  </a:lnTo>
                  <a:lnTo>
                    <a:pt x="28" y="0"/>
                  </a:lnTo>
                  <a:lnTo>
                    <a:pt x="55" y="0"/>
                  </a:lnTo>
                  <a:lnTo>
                    <a:pt x="55" y="7"/>
                  </a:lnTo>
                  <a:lnTo>
                    <a:pt x="55" y="14"/>
                  </a:lnTo>
                  <a:lnTo>
                    <a:pt x="48" y="14"/>
                  </a:lnTo>
                  <a:lnTo>
                    <a:pt x="48" y="20"/>
                  </a:lnTo>
                  <a:lnTo>
                    <a:pt x="41" y="20"/>
                  </a:lnTo>
                  <a:lnTo>
                    <a:pt x="41" y="27"/>
                  </a:lnTo>
                  <a:lnTo>
                    <a:pt x="34" y="27"/>
                  </a:lnTo>
                  <a:lnTo>
                    <a:pt x="28" y="27"/>
                  </a:lnTo>
                  <a:lnTo>
                    <a:pt x="21" y="27"/>
                  </a:lnTo>
                  <a:lnTo>
                    <a:pt x="21" y="34"/>
                  </a:lnTo>
                  <a:lnTo>
                    <a:pt x="28" y="34"/>
                  </a:lnTo>
                  <a:lnTo>
                    <a:pt x="28" y="27"/>
                  </a:lnTo>
                  <a:lnTo>
                    <a:pt x="34" y="27"/>
                  </a:lnTo>
                  <a:lnTo>
                    <a:pt x="34" y="34"/>
                  </a:lnTo>
                  <a:lnTo>
                    <a:pt x="28" y="34"/>
                  </a:lnTo>
                  <a:lnTo>
                    <a:pt x="14"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2" name="Freeform 1435"/>
            <p:cNvSpPr>
              <a:spLocks/>
            </p:cNvSpPr>
            <p:nvPr/>
          </p:nvSpPr>
          <p:spPr bwMode="auto">
            <a:xfrm>
              <a:off x="2350" y="1722"/>
              <a:ext cx="49" cy="35"/>
            </a:xfrm>
            <a:custGeom>
              <a:avLst/>
              <a:gdLst>
                <a:gd name="T0" fmla="*/ 0 w 49"/>
                <a:gd name="T1" fmla="*/ 34 h 35"/>
                <a:gd name="T2" fmla="*/ 7 w 49"/>
                <a:gd name="T3" fmla="*/ 34 h 35"/>
                <a:gd name="T4" fmla="*/ 7 w 49"/>
                <a:gd name="T5" fmla="*/ 27 h 35"/>
                <a:gd name="T6" fmla="*/ 14 w 49"/>
                <a:gd name="T7" fmla="*/ 27 h 35"/>
                <a:gd name="T8" fmla="*/ 14 w 49"/>
                <a:gd name="T9" fmla="*/ 20 h 35"/>
                <a:gd name="T10" fmla="*/ 21 w 49"/>
                <a:gd name="T11" fmla="*/ 20 h 35"/>
                <a:gd name="T12" fmla="*/ 21 w 49"/>
                <a:gd name="T13" fmla="*/ 14 h 35"/>
                <a:gd name="T14" fmla="*/ 21 w 49"/>
                <a:gd name="T15" fmla="*/ 7 h 35"/>
                <a:gd name="T16" fmla="*/ 28 w 49"/>
                <a:gd name="T17" fmla="*/ 7 h 35"/>
                <a:gd name="T18" fmla="*/ 28 w 49"/>
                <a:gd name="T19" fmla="*/ 0 h 35"/>
                <a:gd name="T20" fmla="*/ 48 w 49"/>
                <a:gd name="T21" fmla="*/ 0 h 35"/>
                <a:gd name="T22" fmla="*/ 48 w 49"/>
                <a:gd name="T23" fmla="*/ 7 h 35"/>
                <a:gd name="T24" fmla="*/ 48 w 49"/>
                <a:gd name="T25" fmla="*/ 14 h 35"/>
                <a:gd name="T26" fmla="*/ 48 w 49"/>
                <a:gd name="T27" fmla="*/ 20 h 35"/>
                <a:gd name="T28" fmla="*/ 48 w 49"/>
                <a:gd name="T29" fmla="*/ 27 h 35"/>
                <a:gd name="T30" fmla="*/ 41 w 49"/>
                <a:gd name="T31" fmla="*/ 27 h 35"/>
                <a:gd name="T32" fmla="*/ 41 w 49"/>
                <a:gd name="T33" fmla="*/ 20 h 35"/>
                <a:gd name="T34" fmla="*/ 35 w 49"/>
                <a:gd name="T35" fmla="*/ 20 h 35"/>
                <a:gd name="T36" fmla="*/ 35 w 49"/>
                <a:gd name="T37" fmla="*/ 27 h 35"/>
                <a:gd name="T38" fmla="*/ 41 w 49"/>
                <a:gd name="T39" fmla="*/ 27 h 35"/>
                <a:gd name="T40" fmla="*/ 48 w 49"/>
                <a:gd name="T41" fmla="*/ 34 h 35"/>
                <a:gd name="T42" fmla="*/ 41 w 49"/>
                <a:gd name="T43" fmla="*/ 34 h 35"/>
                <a:gd name="T44" fmla="*/ 35 w 49"/>
                <a:gd name="T45" fmla="*/ 34 h 35"/>
                <a:gd name="T46" fmla="*/ 35 w 49"/>
                <a:gd name="T47" fmla="*/ 27 h 35"/>
                <a:gd name="T48" fmla="*/ 35 w 49"/>
                <a:gd name="T49" fmla="*/ 34 h 35"/>
                <a:gd name="T50" fmla="*/ 0 w 49"/>
                <a:gd name="T51" fmla="*/ 34 h 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35"/>
                <a:gd name="T80" fmla="*/ 49 w 49"/>
                <a:gd name="T81" fmla="*/ 35 h 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35">
                  <a:moveTo>
                    <a:pt x="0" y="34"/>
                  </a:moveTo>
                  <a:lnTo>
                    <a:pt x="7" y="34"/>
                  </a:lnTo>
                  <a:lnTo>
                    <a:pt x="7" y="27"/>
                  </a:lnTo>
                  <a:lnTo>
                    <a:pt x="14" y="27"/>
                  </a:lnTo>
                  <a:lnTo>
                    <a:pt x="14" y="20"/>
                  </a:lnTo>
                  <a:lnTo>
                    <a:pt x="21" y="20"/>
                  </a:lnTo>
                  <a:lnTo>
                    <a:pt x="21" y="14"/>
                  </a:lnTo>
                  <a:lnTo>
                    <a:pt x="21" y="7"/>
                  </a:lnTo>
                  <a:lnTo>
                    <a:pt x="28" y="7"/>
                  </a:lnTo>
                  <a:lnTo>
                    <a:pt x="28" y="0"/>
                  </a:lnTo>
                  <a:lnTo>
                    <a:pt x="48" y="0"/>
                  </a:lnTo>
                  <a:lnTo>
                    <a:pt x="48" y="7"/>
                  </a:lnTo>
                  <a:lnTo>
                    <a:pt x="48" y="14"/>
                  </a:lnTo>
                  <a:lnTo>
                    <a:pt x="48" y="20"/>
                  </a:lnTo>
                  <a:lnTo>
                    <a:pt x="48" y="27"/>
                  </a:lnTo>
                  <a:lnTo>
                    <a:pt x="41" y="27"/>
                  </a:lnTo>
                  <a:lnTo>
                    <a:pt x="41" y="20"/>
                  </a:lnTo>
                  <a:lnTo>
                    <a:pt x="35" y="20"/>
                  </a:lnTo>
                  <a:lnTo>
                    <a:pt x="35" y="27"/>
                  </a:lnTo>
                  <a:lnTo>
                    <a:pt x="41" y="27"/>
                  </a:lnTo>
                  <a:lnTo>
                    <a:pt x="48" y="34"/>
                  </a:lnTo>
                  <a:lnTo>
                    <a:pt x="41" y="34"/>
                  </a:lnTo>
                  <a:lnTo>
                    <a:pt x="35" y="34"/>
                  </a:lnTo>
                  <a:lnTo>
                    <a:pt x="35" y="27"/>
                  </a:lnTo>
                  <a:lnTo>
                    <a:pt x="35" y="34"/>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3" name="Freeform 1436"/>
            <p:cNvSpPr>
              <a:spLocks/>
            </p:cNvSpPr>
            <p:nvPr/>
          </p:nvSpPr>
          <p:spPr bwMode="auto">
            <a:xfrm>
              <a:off x="2398" y="1749"/>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4" name="Freeform 1437"/>
            <p:cNvSpPr>
              <a:spLocks/>
            </p:cNvSpPr>
            <p:nvPr/>
          </p:nvSpPr>
          <p:spPr bwMode="auto">
            <a:xfrm>
              <a:off x="2261" y="1722"/>
              <a:ext cx="56" cy="28"/>
            </a:xfrm>
            <a:custGeom>
              <a:avLst/>
              <a:gdLst>
                <a:gd name="T0" fmla="*/ 41 w 56"/>
                <a:gd name="T1" fmla="*/ 0 h 28"/>
                <a:gd name="T2" fmla="*/ 41 w 56"/>
                <a:gd name="T3" fmla="*/ 7 h 28"/>
                <a:gd name="T4" fmla="*/ 35 w 56"/>
                <a:gd name="T5" fmla="*/ 7 h 28"/>
                <a:gd name="T6" fmla="*/ 28 w 56"/>
                <a:gd name="T7" fmla="*/ 7 h 28"/>
                <a:gd name="T8" fmla="*/ 21 w 56"/>
                <a:gd name="T9" fmla="*/ 7 h 28"/>
                <a:gd name="T10" fmla="*/ 14 w 56"/>
                <a:gd name="T11" fmla="*/ 7 h 28"/>
                <a:gd name="T12" fmla="*/ 7 w 56"/>
                <a:gd name="T13" fmla="*/ 7 h 28"/>
                <a:gd name="T14" fmla="*/ 0 w 56"/>
                <a:gd name="T15" fmla="*/ 7 h 28"/>
                <a:gd name="T16" fmla="*/ 7 w 56"/>
                <a:gd name="T17" fmla="*/ 7 h 28"/>
                <a:gd name="T18" fmla="*/ 7 w 56"/>
                <a:gd name="T19" fmla="*/ 14 h 28"/>
                <a:gd name="T20" fmla="*/ 0 w 56"/>
                <a:gd name="T21" fmla="*/ 20 h 28"/>
                <a:gd name="T22" fmla="*/ 7 w 56"/>
                <a:gd name="T23" fmla="*/ 20 h 28"/>
                <a:gd name="T24" fmla="*/ 14 w 56"/>
                <a:gd name="T25" fmla="*/ 20 h 28"/>
                <a:gd name="T26" fmla="*/ 21 w 56"/>
                <a:gd name="T27" fmla="*/ 20 h 28"/>
                <a:gd name="T28" fmla="*/ 28 w 56"/>
                <a:gd name="T29" fmla="*/ 20 h 28"/>
                <a:gd name="T30" fmla="*/ 28 w 56"/>
                <a:gd name="T31" fmla="*/ 27 h 28"/>
                <a:gd name="T32" fmla="*/ 35 w 56"/>
                <a:gd name="T33" fmla="*/ 27 h 28"/>
                <a:gd name="T34" fmla="*/ 35 w 56"/>
                <a:gd name="T35" fmla="*/ 20 h 28"/>
                <a:gd name="T36" fmla="*/ 41 w 56"/>
                <a:gd name="T37" fmla="*/ 14 h 28"/>
                <a:gd name="T38" fmla="*/ 41 w 56"/>
                <a:gd name="T39" fmla="*/ 7 h 28"/>
                <a:gd name="T40" fmla="*/ 48 w 56"/>
                <a:gd name="T41" fmla="*/ 7 h 28"/>
                <a:gd name="T42" fmla="*/ 48 w 56"/>
                <a:gd name="T43" fmla="*/ 14 h 28"/>
                <a:gd name="T44" fmla="*/ 55 w 56"/>
                <a:gd name="T45" fmla="*/ 14 h 28"/>
                <a:gd name="T46" fmla="*/ 55 w 56"/>
                <a:gd name="T47" fmla="*/ 7 h 28"/>
                <a:gd name="T48" fmla="*/ 48 w 56"/>
                <a:gd name="T49" fmla="*/ 7 h 28"/>
                <a:gd name="T50" fmla="*/ 48 w 56"/>
                <a:gd name="T51" fmla="*/ 0 h 28"/>
                <a:gd name="T52" fmla="*/ 41 w 56"/>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8"/>
                <a:gd name="T83" fmla="*/ 56 w 56"/>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8">
                  <a:moveTo>
                    <a:pt x="41" y="0"/>
                  </a:moveTo>
                  <a:lnTo>
                    <a:pt x="41" y="7"/>
                  </a:lnTo>
                  <a:lnTo>
                    <a:pt x="35" y="7"/>
                  </a:lnTo>
                  <a:lnTo>
                    <a:pt x="28" y="7"/>
                  </a:lnTo>
                  <a:lnTo>
                    <a:pt x="21" y="7"/>
                  </a:lnTo>
                  <a:lnTo>
                    <a:pt x="14" y="7"/>
                  </a:lnTo>
                  <a:lnTo>
                    <a:pt x="7" y="7"/>
                  </a:lnTo>
                  <a:lnTo>
                    <a:pt x="0" y="7"/>
                  </a:lnTo>
                  <a:lnTo>
                    <a:pt x="7" y="7"/>
                  </a:lnTo>
                  <a:lnTo>
                    <a:pt x="7" y="14"/>
                  </a:lnTo>
                  <a:lnTo>
                    <a:pt x="0" y="20"/>
                  </a:lnTo>
                  <a:lnTo>
                    <a:pt x="7" y="20"/>
                  </a:lnTo>
                  <a:lnTo>
                    <a:pt x="14" y="20"/>
                  </a:lnTo>
                  <a:lnTo>
                    <a:pt x="21" y="20"/>
                  </a:lnTo>
                  <a:lnTo>
                    <a:pt x="28" y="20"/>
                  </a:lnTo>
                  <a:lnTo>
                    <a:pt x="28" y="27"/>
                  </a:lnTo>
                  <a:lnTo>
                    <a:pt x="35" y="27"/>
                  </a:lnTo>
                  <a:lnTo>
                    <a:pt x="35" y="20"/>
                  </a:lnTo>
                  <a:lnTo>
                    <a:pt x="41" y="14"/>
                  </a:lnTo>
                  <a:lnTo>
                    <a:pt x="41" y="7"/>
                  </a:lnTo>
                  <a:lnTo>
                    <a:pt x="48" y="7"/>
                  </a:lnTo>
                  <a:lnTo>
                    <a:pt x="48" y="14"/>
                  </a:lnTo>
                  <a:lnTo>
                    <a:pt x="55" y="14"/>
                  </a:lnTo>
                  <a:lnTo>
                    <a:pt x="55" y="7"/>
                  </a:lnTo>
                  <a:lnTo>
                    <a:pt x="48" y="7"/>
                  </a:lnTo>
                  <a:lnTo>
                    <a:pt x="48"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5" name="Freeform 1438"/>
            <p:cNvSpPr>
              <a:spLocks/>
            </p:cNvSpPr>
            <p:nvPr/>
          </p:nvSpPr>
          <p:spPr bwMode="auto">
            <a:xfrm>
              <a:off x="2309" y="172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6" name="Freeform 1439"/>
            <p:cNvSpPr>
              <a:spLocks/>
            </p:cNvSpPr>
            <p:nvPr/>
          </p:nvSpPr>
          <p:spPr bwMode="auto">
            <a:xfrm>
              <a:off x="2316" y="1722"/>
              <a:ext cx="22" cy="21"/>
            </a:xfrm>
            <a:custGeom>
              <a:avLst/>
              <a:gdLst>
                <a:gd name="T0" fmla="*/ 7 w 22"/>
                <a:gd name="T1" fmla="*/ 0 h 21"/>
                <a:gd name="T2" fmla="*/ 7 w 22"/>
                <a:gd name="T3" fmla="*/ 7 h 21"/>
                <a:gd name="T4" fmla="*/ 7 w 22"/>
                <a:gd name="T5" fmla="*/ 14 h 21"/>
                <a:gd name="T6" fmla="*/ 0 w 22"/>
                <a:gd name="T7" fmla="*/ 14 h 21"/>
                <a:gd name="T8" fmla="*/ 0 w 22"/>
                <a:gd name="T9" fmla="*/ 20 h 21"/>
                <a:gd name="T10" fmla="*/ 7 w 22"/>
                <a:gd name="T11" fmla="*/ 20 h 21"/>
                <a:gd name="T12" fmla="*/ 7 w 22"/>
                <a:gd name="T13" fmla="*/ 14 h 21"/>
                <a:gd name="T14" fmla="*/ 14 w 22"/>
                <a:gd name="T15" fmla="*/ 14 h 21"/>
                <a:gd name="T16" fmla="*/ 14 w 22"/>
                <a:gd name="T17" fmla="*/ 7 h 21"/>
                <a:gd name="T18" fmla="*/ 21 w 22"/>
                <a:gd name="T19" fmla="*/ 7 h 21"/>
                <a:gd name="T20" fmla="*/ 21 w 22"/>
                <a:gd name="T21" fmla="*/ 0 h 21"/>
                <a:gd name="T22" fmla="*/ 7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7" y="0"/>
                  </a:moveTo>
                  <a:lnTo>
                    <a:pt x="7" y="7"/>
                  </a:lnTo>
                  <a:lnTo>
                    <a:pt x="7" y="14"/>
                  </a:lnTo>
                  <a:lnTo>
                    <a:pt x="0" y="14"/>
                  </a:lnTo>
                  <a:lnTo>
                    <a:pt x="0" y="20"/>
                  </a:lnTo>
                  <a:lnTo>
                    <a:pt x="7" y="20"/>
                  </a:lnTo>
                  <a:lnTo>
                    <a:pt x="7" y="14"/>
                  </a:lnTo>
                  <a:lnTo>
                    <a:pt x="14" y="14"/>
                  </a:lnTo>
                  <a:lnTo>
                    <a:pt x="14" y="7"/>
                  </a:lnTo>
                  <a:lnTo>
                    <a:pt x="21" y="7"/>
                  </a:lnTo>
                  <a:lnTo>
                    <a:pt x="21" y="0"/>
                  </a:lnTo>
                  <a:lnTo>
                    <a:pt x="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7" name="Line 1440"/>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18" name="Freeform 1441"/>
            <p:cNvSpPr>
              <a:spLocks/>
            </p:cNvSpPr>
            <p:nvPr/>
          </p:nvSpPr>
          <p:spPr bwMode="auto">
            <a:xfrm>
              <a:off x="2309" y="1756"/>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0 w 29"/>
                <a:gd name="T11" fmla="*/ 0 h 1"/>
                <a:gd name="T12" fmla="*/ 0 60000 65536"/>
                <a:gd name="T13" fmla="*/ 0 60000 65536"/>
                <a:gd name="T14" fmla="*/ 0 60000 65536"/>
                <a:gd name="T15" fmla="*/ 0 60000 65536"/>
                <a:gd name="T16" fmla="*/ 0 60000 65536"/>
                <a:gd name="T17" fmla="*/ 0 60000 65536"/>
                <a:gd name="T18" fmla="*/ 0 w 29"/>
                <a:gd name="T19" fmla="*/ 0 h 1"/>
                <a:gd name="T20" fmla="*/ 29 w 29"/>
                <a:gd name="T21" fmla="*/ 1 h 1"/>
              </a:gdLst>
              <a:ahLst/>
              <a:cxnLst>
                <a:cxn ang="T12">
                  <a:pos x="T0" y="T1"/>
                </a:cxn>
                <a:cxn ang="T13">
                  <a:pos x="T2" y="T3"/>
                </a:cxn>
                <a:cxn ang="T14">
                  <a:pos x="T4" y="T5"/>
                </a:cxn>
                <a:cxn ang="T15">
                  <a:pos x="T6" y="T7"/>
                </a:cxn>
                <a:cxn ang="T16">
                  <a:pos x="T8" y="T9"/>
                </a:cxn>
                <a:cxn ang="T17">
                  <a:pos x="T10" y="T11"/>
                </a:cxn>
              </a:cxnLst>
              <a:rect l="T18" t="T19" r="T20" b="T21"/>
              <a:pathLst>
                <a:path w="29" h="1">
                  <a:moveTo>
                    <a:pt x="0" y="0"/>
                  </a:moveTo>
                  <a:lnTo>
                    <a:pt x="7" y="0"/>
                  </a:lnTo>
                  <a:lnTo>
                    <a:pt x="14" y="0"/>
                  </a:lnTo>
                  <a:lnTo>
                    <a:pt x="21" y="0"/>
                  </a:lnTo>
                  <a:lnTo>
                    <a:pt x="2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19" name="Freeform 1442"/>
            <p:cNvSpPr>
              <a:spLocks/>
            </p:cNvSpPr>
            <p:nvPr/>
          </p:nvSpPr>
          <p:spPr bwMode="auto">
            <a:xfrm>
              <a:off x="2337" y="1756"/>
              <a:ext cx="49" cy="1"/>
            </a:xfrm>
            <a:custGeom>
              <a:avLst/>
              <a:gdLst>
                <a:gd name="T0" fmla="*/ 0 w 49"/>
                <a:gd name="T1" fmla="*/ 0 h 1"/>
                <a:gd name="T2" fmla="*/ 7 w 49"/>
                <a:gd name="T3" fmla="*/ 0 h 1"/>
                <a:gd name="T4" fmla="*/ 13 w 49"/>
                <a:gd name="T5" fmla="*/ 0 h 1"/>
                <a:gd name="T6" fmla="*/ 48 w 49"/>
                <a:gd name="T7" fmla="*/ 0 h 1"/>
                <a:gd name="T8" fmla="*/ 0 w 49"/>
                <a:gd name="T9" fmla="*/ 0 h 1"/>
                <a:gd name="T10" fmla="*/ 0 60000 65536"/>
                <a:gd name="T11" fmla="*/ 0 60000 65536"/>
                <a:gd name="T12" fmla="*/ 0 60000 65536"/>
                <a:gd name="T13" fmla="*/ 0 60000 65536"/>
                <a:gd name="T14" fmla="*/ 0 60000 65536"/>
                <a:gd name="T15" fmla="*/ 0 w 49"/>
                <a:gd name="T16" fmla="*/ 0 h 1"/>
                <a:gd name="T17" fmla="*/ 49 w 49"/>
                <a:gd name="T18" fmla="*/ 1 h 1"/>
              </a:gdLst>
              <a:ahLst/>
              <a:cxnLst>
                <a:cxn ang="T10">
                  <a:pos x="T0" y="T1"/>
                </a:cxn>
                <a:cxn ang="T11">
                  <a:pos x="T2" y="T3"/>
                </a:cxn>
                <a:cxn ang="T12">
                  <a:pos x="T4" y="T5"/>
                </a:cxn>
                <a:cxn ang="T13">
                  <a:pos x="T6" y="T7"/>
                </a:cxn>
                <a:cxn ang="T14">
                  <a:pos x="T8" y="T9"/>
                </a:cxn>
              </a:cxnLst>
              <a:rect l="T15" t="T16" r="T17" b="T18"/>
              <a:pathLst>
                <a:path w="49" h="1">
                  <a:moveTo>
                    <a:pt x="0" y="0"/>
                  </a:moveTo>
                  <a:lnTo>
                    <a:pt x="7" y="0"/>
                  </a:lnTo>
                  <a:lnTo>
                    <a:pt x="13" y="0"/>
                  </a:lnTo>
                  <a:lnTo>
                    <a:pt x="4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0" name="Freeform 1443"/>
            <p:cNvSpPr>
              <a:spLocks/>
            </p:cNvSpPr>
            <p:nvPr/>
          </p:nvSpPr>
          <p:spPr bwMode="auto">
            <a:xfrm>
              <a:off x="2391" y="1756"/>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1" name="Freeform 1444"/>
            <p:cNvSpPr>
              <a:spLocks/>
            </p:cNvSpPr>
            <p:nvPr/>
          </p:nvSpPr>
          <p:spPr bwMode="auto">
            <a:xfrm>
              <a:off x="2330" y="1756"/>
              <a:ext cx="17" cy="1"/>
            </a:xfrm>
            <a:custGeom>
              <a:avLst/>
              <a:gdLst>
                <a:gd name="T0" fmla="*/ 0 w 17"/>
                <a:gd name="T1" fmla="*/ 0 h 1"/>
                <a:gd name="T2" fmla="*/ 8 w 17"/>
                <a:gd name="T3" fmla="*/ 0 h 1"/>
                <a:gd name="T4" fmla="*/ 16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8"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2" name="Line 1445"/>
            <p:cNvSpPr>
              <a:spLocks noChangeShapeType="1"/>
            </p:cNvSpPr>
            <p:nvPr/>
          </p:nvSpPr>
          <p:spPr bwMode="auto">
            <a:xfrm>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3" name="Freeform 1446"/>
            <p:cNvSpPr>
              <a:spLocks/>
            </p:cNvSpPr>
            <p:nvPr/>
          </p:nvSpPr>
          <p:spPr bwMode="auto">
            <a:xfrm>
              <a:off x="2309" y="1756"/>
              <a:ext cx="29" cy="1"/>
            </a:xfrm>
            <a:custGeom>
              <a:avLst/>
              <a:gdLst>
                <a:gd name="T0" fmla="*/ 0 w 29"/>
                <a:gd name="T1" fmla="*/ 0 h 1"/>
                <a:gd name="T2" fmla="*/ 28 w 29"/>
                <a:gd name="T3" fmla="*/ 0 h 1"/>
                <a:gd name="T4" fmla="*/ 21 w 29"/>
                <a:gd name="T5" fmla="*/ 0 h 1"/>
                <a:gd name="T6" fmla="*/ 0 w 29"/>
                <a:gd name="T7" fmla="*/ 0 h 1"/>
                <a:gd name="T8" fmla="*/ 0 60000 65536"/>
                <a:gd name="T9" fmla="*/ 0 60000 65536"/>
                <a:gd name="T10" fmla="*/ 0 60000 65536"/>
                <a:gd name="T11" fmla="*/ 0 60000 65536"/>
                <a:gd name="T12" fmla="*/ 0 w 29"/>
                <a:gd name="T13" fmla="*/ 0 h 1"/>
                <a:gd name="T14" fmla="*/ 29 w 29"/>
                <a:gd name="T15" fmla="*/ 1 h 1"/>
              </a:gdLst>
              <a:ahLst/>
              <a:cxnLst>
                <a:cxn ang="T8">
                  <a:pos x="T0" y="T1"/>
                </a:cxn>
                <a:cxn ang="T9">
                  <a:pos x="T2" y="T3"/>
                </a:cxn>
                <a:cxn ang="T10">
                  <a:pos x="T4" y="T5"/>
                </a:cxn>
                <a:cxn ang="T11">
                  <a:pos x="T6" y="T7"/>
                </a:cxn>
              </a:cxnLst>
              <a:rect l="T12" t="T13" r="T14" b="T15"/>
              <a:pathLst>
                <a:path w="29" h="1">
                  <a:moveTo>
                    <a:pt x="0" y="0"/>
                  </a:moveTo>
                  <a:lnTo>
                    <a:pt x="28" y="0"/>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4" name="Freeform 1447"/>
            <p:cNvSpPr>
              <a:spLocks/>
            </p:cNvSpPr>
            <p:nvPr/>
          </p:nvSpPr>
          <p:spPr bwMode="auto">
            <a:xfrm>
              <a:off x="2337" y="1756"/>
              <a:ext cx="55" cy="1"/>
            </a:xfrm>
            <a:custGeom>
              <a:avLst/>
              <a:gdLst>
                <a:gd name="T0" fmla="*/ 0 w 55"/>
                <a:gd name="T1" fmla="*/ 0 h 1"/>
                <a:gd name="T2" fmla="*/ 48 w 55"/>
                <a:gd name="T3" fmla="*/ 0 h 1"/>
                <a:gd name="T4" fmla="*/ 54 w 55"/>
                <a:gd name="T5" fmla="*/ 0 h 1"/>
                <a:gd name="T6" fmla="*/ 0 w 55"/>
                <a:gd name="T7" fmla="*/ 0 h 1"/>
                <a:gd name="T8" fmla="*/ 0 60000 65536"/>
                <a:gd name="T9" fmla="*/ 0 60000 65536"/>
                <a:gd name="T10" fmla="*/ 0 60000 65536"/>
                <a:gd name="T11" fmla="*/ 0 60000 65536"/>
                <a:gd name="T12" fmla="*/ 0 w 55"/>
                <a:gd name="T13" fmla="*/ 0 h 1"/>
                <a:gd name="T14" fmla="*/ 55 w 55"/>
                <a:gd name="T15" fmla="*/ 1 h 1"/>
              </a:gdLst>
              <a:ahLst/>
              <a:cxnLst>
                <a:cxn ang="T8">
                  <a:pos x="T0" y="T1"/>
                </a:cxn>
                <a:cxn ang="T9">
                  <a:pos x="T2" y="T3"/>
                </a:cxn>
                <a:cxn ang="T10">
                  <a:pos x="T4" y="T5"/>
                </a:cxn>
                <a:cxn ang="T11">
                  <a:pos x="T6" y="T7"/>
                </a:cxn>
              </a:cxnLst>
              <a:rect l="T12" t="T13" r="T14" b="T15"/>
              <a:pathLst>
                <a:path w="55" h="1">
                  <a:moveTo>
                    <a:pt x="0" y="0"/>
                  </a:moveTo>
                  <a:lnTo>
                    <a:pt x="48" y="0"/>
                  </a:lnTo>
                  <a:lnTo>
                    <a:pt x="54"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5" name="Line 1448"/>
            <p:cNvSpPr>
              <a:spLocks noChangeShapeType="1"/>
            </p:cNvSpPr>
            <p:nvPr/>
          </p:nvSpPr>
          <p:spPr bwMode="auto">
            <a:xfrm>
              <a:off x="2398"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26" name="Freeform 1449"/>
            <p:cNvSpPr>
              <a:spLocks/>
            </p:cNvSpPr>
            <p:nvPr/>
          </p:nvSpPr>
          <p:spPr bwMode="auto">
            <a:xfrm>
              <a:off x="2302" y="175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7" name="Freeform 1450"/>
            <p:cNvSpPr>
              <a:spLocks/>
            </p:cNvSpPr>
            <p:nvPr/>
          </p:nvSpPr>
          <p:spPr bwMode="auto">
            <a:xfrm>
              <a:off x="2309" y="1756"/>
              <a:ext cx="22" cy="17"/>
            </a:xfrm>
            <a:custGeom>
              <a:avLst/>
              <a:gdLst>
                <a:gd name="T0" fmla="*/ 0 w 22"/>
                <a:gd name="T1" fmla="*/ 0 h 17"/>
                <a:gd name="T2" fmla="*/ 0 w 22"/>
                <a:gd name="T3" fmla="*/ 16 h 17"/>
                <a:gd name="T4" fmla="*/ 7 w 22"/>
                <a:gd name="T5" fmla="*/ 16 h 17"/>
                <a:gd name="T6" fmla="*/ 14 w 22"/>
                <a:gd name="T7" fmla="*/ 16 h 17"/>
                <a:gd name="T8" fmla="*/ 21 w 22"/>
                <a:gd name="T9" fmla="*/ 16 h 17"/>
                <a:gd name="T10" fmla="*/ 21 w 22"/>
                <a:gd name="T11" fmla="*/ 0 h 17"/>
                <a:gd name="T12" fmla="*/ 0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0" y="0"/>
                  </a:moveTo>
                  <a:lnTo>
                    <a:pt x="0" y="16"/>
                  </a:lnTo>
                  <a:lnTo>
                    <a:pt x="7" y="16"/>
                  </a:lnTo>
                  <a:lnTo>
                    <a:pt x="14" y="16"/>
                  </a:lnTo>
                  <a:lnTo>
                    <a:pt x="21" y="16"/>
                  </a:lnTo>
                  <a:lnTo>
                    <a:pt x="21"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8" name="Freeform 1451"/>
            <p:cNvSpPr>
              <a:spLocks/>
            </p:cNvSpPr>
            <p:nvPr/>
          </p:nvSpPr>
          <p:spPr bwMode="auto">
            <a:xfrm>
              <a:off x="2316" y="1756"/>
              <a:ext cx="76" cy="17"/>
            </a:xfrm>
            <a:custGeom>
              <a:avLst/>
              <a:gdLst>
                <a:gd name="T0" fmla="*/ 21 w 76"/>
                <a:gd name="T1" fmla="*/ 0 h 17"/>
                <a:gd name="T2" fmla="*/ 21 w 76"/>
                <a:gd name="T3" fmla="*/ 8 h 17"/>
                <a:gd name="T4" fmla="*/ 14 w 76"/>
                <a:gd name="T5" fmla="*/ 8 h 17"/>
                <a:gd name="T6" fmla="*/ 7 w 76"/>
                <a:gd name="T7" fmla="*/ 8 h 17"/>
                <a:gd name="T8" fmla="*/ 0 w 76"/>
                <a:gd name="T9" fmla="*/ 8 h 17"/>
                <a:gd name="T10" fmla="*/ 34 w 76"/>
                <a:gd name="T11" fmla="*/ 16 h 17"/>
                <a:gd name="T12" fmla="*/ 41 w 76"/>
                <a:gd name="T13" fmla="*/ 16 h 17"/>
                <a:gd name="T14" fmla="*/ 48 w 76"/>
                <a:gd name="T15" fmla="*/ 16 h 17"/>
                <a:gd name="T16" fmla="*/ 55 w 76"/>
                <a:gd name="T17" fmla="*/ 16 h 17"/>
                <a:gd name="T18" fmla="*/ 62 w 76"/>
                <a:gd name="T19" fmla="*/ 16 h 17"/>
                <a:gd name="T20" fmla="*/ 69 w 76"/>
                <a:gd name="T21" fmla="*/ 16 h 17"/>
                <a:gd name="T22" fmla="*/ 75 w 76"/>
                <a:gd name="T23" fmla="*/ 16 h 17"/>
                <a:gd name="T24" fmla="*/ 75 w 76"/>
                <a:gd name="T25" fmla="*/ 0 h 17"/>
                <a:gd name="T26" fmla="*/ 21 w 7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7"/>
                <a:gd name="T44" fmla="*/ 76 w 76"/>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7">
                  <a:moveTo>
                    <a:pt x="21" y="0"/>
                  </a:moveTo>
                  <a:lnTo>
                    <a:pt x="21" y="8"/>
                  </a:lnTo>
                  <a:lnTo>
                    <a:pt x="14" y="8"/>
                  </a:lnTo>
                  <a:lnTo>
                    <a:pt x="7" y="8"/>
                  </a:lnTo>
                  <a:lnTo>
                    <a:pt x="0" y="8"/>
                  </a:lnTo>
                  <a:lnTo>
                    <a:pt x="34" y="16"/>
                  </a:lnTo>
                  <a:lnTo>
                    <a:pt x="41" y="16"/>
                  </a:lnTo>
                  <a:lnTo>
                    <a:pt x="48" y="16"/>
                  </a:lnTo>
                  <a:lnTo>
                    <a:pt x="55" y="16"/>
                  </a:lnTo>
                  <a:lnTo>
                    <a:pt x="62" y="16"/>
                  </a:lnTo>
                  <a:lnTo>
                    <a:pt x="69" y="16"/>
                  </a:lnTo>
                  <a:lnTo>
                    <a:pt x="75" y="16"/>
                  </a:lnTo>
                  <a:lnTo>
                    <a:pt x="75"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29" name="Freeform 1452"/>
            <p:cNvSpPr>
              <a:spLocks/>
            </p:cNvSpPr>
            <p:nvPr/>
          </p:nvSpPr>
          <p:spPr bwMode="auto">
            <a:xfrm>
              <a:off x="2398" y="1756"/>
              <a:ext cx="17" cy="17"/>
            </a:xfrm>
            <a:custGeom>
              <a:avLst/>
              <a:gdLst>
                <a:gd name="T0" fmla="*/ 0 w 17"/>
                <a:gd name="T1" fmla="*/ 0 h 17"/>
                <a:gd name="T2" fmla="*/ 0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0" name="Line 1453"/>
            <p:cNvSpPr>
              <a:spLocks noChangeShapeType="1"/>
            </p:cNvSpPr>
            <p:nvPr/>
          </p:nvSpPr>
          <p:spPr bwMode="auto">
            <a:xfrm flipV="1">
              <a:off x="2398" y="165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1" name="Line 1454"/>
            <p:cNvSpPr>
              <a:spLocks noChangeShapeType="1"/>
            </p:cNvSpPr>
            <p:nvPr/>
          </p:nvSpPr>
          <p:spPr bwMode="auto">
            <a:xfrm flipV="1">
              <a:off x="2398"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32" name="Freeform 1455"/>
            <p:cNvSpPr>
              <a:spLocks/>
            </p:cNvSpPr>
            <p:nvPr/>
          </p:nvSpPr>
          <p:spPr bwMode="auto">
            <a:xfrm>
              <a:off x="2378" y="1674"/>
              <a:ext cx="21" cy="17"/>
            </a:xfrm>
            <a:custGeom>
              <a:avLst/>
              <a:gdLst>
                <a:gd name="T0" fmla="*/ 0 w 21"/>
                <a:gd name="T1" fmla="*/ 16 h 17"/>
                <a:gd name="T2" fmla="*/ 7 w 21"/>
                <a:gd name="T3" fmla="*/ 8 h 17"/>
                <a:gd name="T4" fmla="*/ 13 w 21"/>
                <a:gd name="T5" fmla="*/ 8 h 17"/>
                <a:gd name="T6" fmla="*/ 13 w 21"/>
                <a:gd name="T7" fmla="*/ 0 h 17"/>
                <a:gd name="T8" fmla="*/ 20 w 21"/>
                <a:gd name="T9" fmla="*/ 0 h 17"/>
                <a:gd name="T10" fmla="*/ 13 w 21"/>
                <a:gd name="T11" fmla="*/ 0 h 17"/>
                <a:gd name="T12" fmla="*/ 13 w 21"/>
                <a:gd name="T13" fmla="*/ 8 h 17"/>
                <a:gd name="T14" fmla="*/ 7 w 21"/>
                <a:gd name="T15" fmla="*/ 8 h 17"/>
                <a:gd name="T16" fmla="*/ 0 w 21"/>
                <a:gd name="T17" fmla="*/ 8 h 17"/>
                <a:gd name="T18" fmla="*/ 0 w 21"/>
                <a:gd name="T19" fmla="*/ 16 h 17"/>
                <a:gd name="T20" fmla="*/ 0 w 21"/>
                <a:gd name="T21" fmla="*/ 8 h 17"/>
                <a:gd name="T22" fmla="*/ 0 w 21"/>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0" y="16"/>
                  </a:moveTo>
                  <a:lnTo>
                    <a:pt x="7" y="8"/>
                  </a:lnTo>
                  <a:lnTo>
                    <a:pt x="13" y="8"/>
                  </a:lnTo>
                  <a:lnTo>
                    <a:pt x="13" y="0"/>
                  </a:lnTo>
                  <a:lnTo>
                    <a:pt x="20" y="0"/>
                  </a:lnTo>
                  <a:lnTo>
                    <a:pt x="13" y="0"/>
                  </a:lnTo>
                  <a:lnTo>
                    <a:pt x="13" y="8"/>
                  </a:lnTo>
                  <a:lnTo>
                    <a:pt x="7" y="8"/>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3" name="Freeform 1456"/>
            <p:cNvSpPr>
              <a:spLocks/>
            </p:cNvSpPr>
            <p:nvPr/>
          </p:nvSpPr>
          <p:spPr bwMode="auto">
            <a:xfrm>
              <a:off x="2357" y="1688"/>
              <a:ext cx="22" cy="21"/>
            </a:xfrm>
            <a:custGeom>
              <a:avLst/>
              <a:gdLst>
                <a:gd name="T0" fmla="*/ 0 w 22"/>
                <a:gd name="T1" fmla="*/ 20 h 21"/>
                <a:gd name="T2" fmla="*/ 0 w 22"/>
                <a:gd name="T3" fmla="*/ 13 h 21"/>
                <a:gd name="T4" fmla="*/ 7 w 22"/>
                <a:gd name="T5" fmla="*/ 13 h 21"/>
                <a:gd name="T6" fmla="*/ 7 w 22"/>
                <a:gd name="T7" fmla="*/ 7 h 21"/>
                <a:gd name="T8" fmla="*/ 14 w 22"/>
                <a:gd name="T9" fmla="*/ 7 h 21"/>
                <a:gd name="T10" fmla="*/ 21 w 22"/>
                <a:gd name="T11" fmla="*/ 0 h 21"/>
                <a:gd name="T12" fmla="*/ 14 w 22"/>
                <a:gd name="T13" fmla="*/ 0 h 21"/>
                <a:gd name="T14" fmla="*/ 14 w 22"/>
                <a:gd name="T15" fmla="*/ 7 h 21"/>
                <a:gd name="T16" fmla="*/ 7 w 22"/>
                <a:gd name="T17" fmla="*/ 7 h 21"/>
                <a:gd name="T18" fmla="*/ 7 w 22"/>
                <a:gd name="T19" fmla="*/ 13 h 21"/>
                <a:gd name="T20" fmla="*/ 0 w 22"/>
                <a:gd name="T21" fmla="*/ 13 h 21"/>
                <a:gd name="T22" fmla="*/ 0 w 22"/>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0" y="20"/>
                  </a:moveTo>
                  <a:lnTo>
                    <a:pt x="0" y="13"/>
                  </a:lnTo>
                  <a:lnTo>
                    <a:pt x="7" y="13"/>
                  </a:lnTo>
                  <a:lnTo>
                    <a:pt x="7" y="7"/>
                  </a:lnTo>
                  <a:lnTo>
                    <a:pt x="14" y="7"/>
                  </a:lnTo>
                  <a:lnTo>
                    <a:pt x="21" y="0"/>
                  </a:lnTo>
                  <a:lnTo>
                    <a:pt x="14" y="0"/>
                  </a:lnTo>
                  <a:lnTo>
                    <a:pt x="14" y="7"/>
                  </a:lnTo>
                  <a:lnTo>
                    <a:pt x="7" y="7"/>
                  </a:lnTo>
                  <a:lnTo>
                    <a:pt x="7" y="13"/>
                  </a:lnTo>
                  <a:lnTo>
                    <a:pt x="0" y="13"/>
                  </a:lnTo>
                  <a:lnTo>
                    <a:pt x="0" y="2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4" name="Freeform 1457"/>
            <p:cNvSpPr>
              <a:spLocks/>
            </p:cNvSpPr>
            <p:nvPr/>
          </p:nvSpPr>
          <p:spPr bwMode="auto">
            <a:xfrm>
              <a:off x="2330" y="1701"/>
              <a:ext cx="28" cy="29"/>
            </a:xfrm>
            <a:custGeom>
              <a:avLst/>
              <a:gdLst>
                <a:gd name="T0" fmla="*/ 0 w 28"/>
                <a:gd name="T1" fmla="*/ 28 h 29"/>
                <a:gd name="T2" fmla="*/ 7 w 28"/>
                <a:gd name="T3" fmla="*/ 28 h 29"/>
                <a:gd name="T4" fmla="*/ 7 w 28"/>
                <a:gd name="T5" fmla="*/ 21 h 29"/>
                <a:gd name="T6" fmla="*/ 14 w 28"/>
                <a:gd name="T7" fmla="*/ 21 h 29"/>
                <a:gd name="T8" fmla="*/ 14 w 28"/>
                <a:gd name="T9" fmla="*/ 14 h 29"/>
                <a:gd name="T10" fmla="*/ 20 w 28"/>
                <a:gd name="T11" fmla="*/ 7 h 29"/>
                <a:gd name="T12" fmla="*/ 27 w 28"/>
                <a:gd name="T13" fmla="*/ 7 h 29"/>
                <a:gd name="T14" fmla="*/ 27 w 28"/>
                <a:gd name="T15" fmla="*/ 0 h 29"/>
                <a:gd name="T16" fmla="*/ 20 w 28"/>
                <a:gd name="T17" fmla="*/ 7 h 29"/>
                <a:gd name="T18" fmla="*/ 14 w 28"/>
                <a:gd name="T19" fmla="*/ 14 h 29"/>
                <a:gd name="T20" fmla="*/ 14 w 28"/>
                <a:gd name="T21" fmla="*/ 21 h 29"/>
                <a:gd name="T22" fmla="*/ 7 w 28"/>
                <a:gd name="T23" fmla="*/ 21 h 29"/>
                <a:gd name="T24" fmla="*/ 7 w 28"/>
                <a:gd name="T25" fmla="*/ 28 h 29"/>
                <a:gd name="T26" fmla="*/ 0 w 28"/>
                <a:gd name="T27" fmla="*/ 28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0" y="28"/>
                  </a:moveTo>
                  <a:lnTo>
                    <a:pt x="7" y="28"/>
                  </a:lnTo>
                  <a:lnTo>
                    <a:pt x="7" y="21"/>
                  </a:lnTo>
                  <a:lnTo>
                    <a:pt x="14" y="21"/>
                  </a:lnTo>
                  <a:lnTo>
                    <a:pt x="14" y="14"/>
                  </a:lnTo>
                  <a:lnTo>
                    <a:pt x="20" y="7"/>
                  </a:lnTo>
                  <a:lnTo>
                    <a:pt x="27" y="7"/>
                  </a:lnTo>
                  <a:lnTo>
                    <a:pt x="27" y="0"/>
                  </a:lnTo>
                  <a:lnTo>
                    <a:pt x="20" y="7"/>
                  </a:lnTo>
                  <a:lnTo>
                    <a:pt x="14" y="14"/>
                  </a:lnTo>
                  <a:lnTo>
                    <a:pt x="14" y="21"/>
                  </a:lnTo>
                  <a:lnTo>
                    <a:pt x="7" y="21"/>
                  </a:lnTo>
                  <a:lnTo>
                    <a:pt x="7" y="28"/>
                  </a:lnTo>
                  <a:lnTo>
                    <a:pt x="0" y="2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5" name="Freeform 1458"/>
            <p:cNvSpPr>
              <a:spLocks/>
            </p:cNvSpPr>
            <p:nvPr/>
          </p:nvSpPr>
          <p:spPr bwMode="auto">
            <a:xfrm>
              <a:off x="2316" y="1729"/>
              <a:ext cx="17" cy="17"/>
            </a:xfrm>
            <a:custGeom>
              <a:avLst/>
              <a:gdLst>
                <a:gd name="T0" fmla="*/ 8 w 17"/>
                <a:gd name="T1" fmla="*/ 16 h 17"/>
                <a:gd name="T2" fmla="*/ 0 w 17"/>
                <a:gd name="T3" fmla="*/ 16 h 17"/>
                <a:gd name="T4" fmla="*/ 8 w 17"/>
                <a:gd name="T5" fmla="*/ 16 h 17"/>
                <a:gd name="T6" fmla="*/ 8 w 17"/>
                <a:gd name="T7" fmla="*/ 8 h 17"/>
                <a:gd name="T8" fmla="*/ 16 w 17"/>
                <a:gd name="T9" fmla="*/ 8 h 17"/>
                <a:gd name="T10" fmla="*/ 16 w 17"/>
                <a:gd name="T11" fmla="*/ 0 h 17"/>
                <a:gd name="T12" fmla="*/ 16 w 17"/>
                <a:gd name="T13" fmla="*/ 8 h 17"/>
                <a:gd name="T14" fmla="*/ 8 w 17"/>
                <a:gd name="T15" fmla="*/ 8 h 17"/>
                <a:gd name="T16" fmla="*/ 8 w 17"/>
                <a:gd name="T17" fmla="*/ 16 h 17"/>
                <a:gd name="T18" fmla="*/ 0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0" y="16"/>
                  </a:lnTo>
                  <a:lnTo>
                    <a:pt x="8" y="16"/>
                  </a:lnTo>
                  <a:lnTo>
                    <a:pt x="8" y="8"/>
                  </a:lnTo>
                  <a:lnTo>
                    <a:pt x="16" y="8"/>
                  </a:lnTo>
                  <a:lnTo>
                    <a:pt x="16" y="0"/>
                  </a:lnTo>
                  <a:lnTo>
                    <a:pt x="16" y="8"/>
                  </a:lnTo>
                  <a:lnTo>
                    <a:pt x="8" y="8"/>
                  </a:lnTo>
                  <a:lnTo>
                    <a:pt x="8" y="16"/>
                  </a:lnTo>
                  <a:lnTo>
                    <a:pt x="0"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6" name="Freeform 1459"/>
            <p:cNvSpPr>
              <a:spLocks/>
            </p:cNvSpPr>
            <p:nvPr/>
          </p:nvSpPr>
          <p:spPr bwMode="auto">
            <a:xfrm>
              <a:off x="2316" y="1742"/>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0" y="0"/>
                  </a:lnTo>
                  <a:lnTo>
                    <a:pt x="16" y="0"/>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7" name="Freeform 1460"/>
            <p:cNvSpPr>
              <a:spLocks/>
            </p:cNvSpPr>
            <p:nvPr/>
          </p:nvSpPr>
          <p:spPr bwMode="auto">
            <a:xfrm>
              <a:off x="2316" y="1729"/>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8" name="Freeform 1461"/>
            <p:cNvSpPr>
              <a:spLocks/>
            </p:cNvSpPr>
            <p:nvPr/>
          </p:nvSpPr>
          <p:spPr bwMode="auto">
            <a:xfrm>
              <a:off x="2323" y="1688"/>
              <a:ext cx="42" cy="42"/>
            </a:xfrm>
            <a:custGeom>
              <a:avLst/>
              <a:gdLst>
                <a:gd name="T0" fmla="*/ 41 w 42"/>
                <a:gd name="T1" fmla="*/ 0 h 42"/>
                <a:gd name="T2" fmla="*/ 34 w 42"/>
                <a:gd name="T3" fmla="*/ 0 h 42"/>
                <a:gd name="T4" fmla="*/ 34 w 42"/>
                <a:gd name="T5" fmla="*/ 7 h 42"/>
                <a:gd name="T6" fmla="*/ 27 w 42"/>
                <a:gd name="T7" fmla="*/ 7 h 42"/>
                <a:gd name="T8" fmla="*/ 27 w 42"/>
                <a:gd name="T9" fmla="*/ 13 h 42"/>
                <a:gd name="T10" fmla="*/ 21 w 42"/>
                <a:gd name="T11" fmla="*/ 13 h 42"/>
                <a:gd name="T12" fmla="*/ 21 w 42"/>
                <a:gd name="T13" fmla="*/ 20 h 42"/>
                <a:gd name="T14" fmla="*/ 14 w 42"/>
                <a:gd name="T15" fmla="*/ 20 h 42"/>
                <a:gd name="T16" fmla="*/ 14 w 42"/>
                <a:gd name="T17" fmla="*/ 27 h 42"/>
                <a:gd name="T18" fmla="*/ 7 w 42"/>
                <a:gd name="T19" fmla="*/ 27 h 42"/>
                <a:gd name="T20" fmla="*/ 7 w 42"/>
                <a:gd name="T21" fmla="*/ 34 h 42"/>
                <a:gd name="T22" fmla="*/ 0 w 42"/>
                <a:gd name="T23" fmla="*/ 34 h 42"/>
                <a:gd name="T24" fmla="*/ 0 w 42"/>
                <a:gd name="T25" fmla="*/ 41 h 42"/>
                <a:gd name="T26" fmla="*/ 7 w 42"/>
                <a:gd name="T27" fmla="*/ 34 h 42"/>
                <a:gd name="T28" fmla="*/ 7 w 42"/>
                <a:gd name="T29" fmla="*/ 27 h 42"/>
                <a:gd name="T30" fmla="*/ 14 w 42"/>
                <a:gd name="T31" fmla="*/ 27 h 42"/>
                <a:gd name="T32" fmla="*/ 14 w 42"/>
                <a:gd name="T33" fmla="*/ 20 h 42"/>
                <a:gd name="T34" fmla="*/ 21 w 42"/>
                <a:gd name="T35" fmla="*/ 20 h 42"/>
                <a:gd name="T36" fmla="*/ 27 w 42"/>
                <a:gd name="T37" fmla="*/ 13 h 42"/>
                <a:gd name="T38" fmla="*/ 27 w 42"/>
                <a:gd name="T39" fmla="*/ 7 h 42"/>
                <a:gd name="T40" fmla="*/ 34 w 42"/>
                <a:gd name="T41" fmla="*/ 7 h 42"/>
                <a:gd name="T42" fmla="*/ 34 w 42"/>
                <a:gd name="T43" fmla="*/ 0 h 42"/>
                <a:gd name="T44" fmla="*/ 41 w 42"/>
                <a:gd name="T45" fmla="*/ 0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42"/>
                <a:gd name="T71" fmla="*/ 42 w 42"/>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42">
                  <a:moveTo>
                    <a:pt x="41" y="0"/>
                  </a:moveTo>
                  <a:lnTo>
                    <a:pt x="34" y="0"/>
                  </a:lnTo>
                  <a:lnTo>
                    <a:pt x="34" y="7"/>
                  </a:lnTo>
                  <a:lnTo>
                    <a:pt x="27" y="7"/>
                  </a:lnTo>
                  <a:lnTo>
                    <a:pt x="27" y="13"/>
                  </a:lnTo>
                  <a:lnTo>
                    <a:pt x="21" y="13"/>
                  </a:lnTo>
                  <a:lnTo>
                    <a:pt x="21" y="20"/>
                  </a:lnTo>
                  <a:lnTo>
                    <a:pt x="14" y="20"/>
                  </a:lnTo>
                  <a:lnTo>
                    <a:pt x="14" y="27"/>
                  </a:lnTo>
                  <a:lnTo>
                    <a:pt x="7" y="27"/>
                  </a:lnTo>
                  <a:lnTo>
                    <a:pt x="7" y="34"/>
                  </a:lnTo>
                  <a:lnTo>
                    <a:pt x="0" y="34"/>
                  </a:lnTo>
                  <a:lnTo>
                    <a:pt x="0" y="41"/>
                  </a:lnTo>
                  <a:lnTo>
                    <a:pt x="7" y="34"/>
                  </a:lnTo>
                  <a:lnTo>
                    <a:pt x="7" y="27"/>
                  </a:lnTo>
                  <a:lnTo>
                    <a:pt x="14" y="27"/>
                  </a:lnTo>
                  <a:lnTo>
                    <a:pt x="14" y="20"/>
                  </a:lnTo>
                  <a:lnTo>
                    <a:pt x="21" y="20"/>
                  </a:lnTo>
                  <a:lnTo>
                    <a:pt x="27" y="13"/>
                  </a:lnTo>
                  <a:lnTo>
                    <a:pt x="27" y="7"/>
                  </a:lnTo>
                  <a:lnTo>
                    <a:pt x="34" y="7"/>
                  </a:lnTo>
                  <a:lnTo>
                    <a:pt x="34" y="0"/>
                  </a:lnTo>
                  <a:lnTo>
                    <a:pt x="4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39" name="Freeform 1462"/>
            <p:cNvSpPr>
              <a:spLocks/>
            </p:cNvSpPr>
            <p:nvPr/>
          </p:nvSpPr>
          <p:spPr bwMode="auto">
            <a:xfrm>
              <a:off x="2364" y="1660"/>
              <a:ext cx="35" cy="29"/>
            </a:xfrm>
            <a:custGeom>
              <a:avLst/>
              <a:gdLst>
                <a:gd name="T0" fmla="*/ 34 w 35"/>
                <a:gd name="T1" fmla="*/ 0 h 29"/>
                <a:gd name="T2" fmla="*/ 27 w 35"/>
                <a:gd name="T3" fmla="*/ 7 h 29"/>
                <a:gd name="T4" fmla="*/ 21 w 35"/>
                <a:gd name="T5" fmla="*/ 7 h 29"/>
                <a:gd name="T6" fmla="*/ 21 w 35"/>
                <a:gd name="T7" fmla="*/ 14 h 29"/>
                <a:gd name="T8" fmla="*/ 14 w 35"/>
                <a:gd name="T9" fmla="*/ 14 h 29"/>
                <a:gd name="T10" fmla="*/ 7 w 35"/>
                <a:gd name="T11" fmla="*/ 21 h 29"/>
                <a:gd name="T12" fmla="*/ 0 w 35"/>
                <a:gd name="T13" fmla="*/ 21 h 29"/>
                <a:gd name="T14" fmla="*/ 0 w 35"/>
                <a:gd name="T15" fmla="*/ 28 h 29"/>
                <a:gd name="T16" fmla="*/ 0 w 35"/>
                <a:gd name="T17" fmla="*/ 21 h 29"/>
                <a:gd name="T18" fmla="*/ 7 w 35"/>
                <a:gd name="T19" fmla="*/ 21 h 29"/>
                <a:gd name="T20" fmla="*/ 14 w 35"/>
                <a:gd name="T21" fmla="*/ 14 h 29"/>
                <a:gd name="T22" fmla="*/ 21 w 35"/>
                <a:gd name="T23" fmla="*/ 14 h 29"/>
                <a:gd name="T24" fmla="*/ 21 w 35"/>
                <a:gd name="T25" fmla="*/ 7 h 29"/>
                <a:gd name="T26" fmla="*/ 27 w 35"/>
                <a:gd name="T27" fmla="*/ 7 h 29"/>
                <a:gd name="T28" fmla="*/ 34 w 35"/>
                <a:gd name="T29" fmla="*/ 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9"/>
                <a:gd name="T47" fmla="*/ 35 w 35"/>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9">
                  <a:moveTo>
                    <a:pt x="34" y="0"/>
                  </a:moveTo>
                  <a:lnTo>
                    <a:pt x="27" y="7"/>
                  </a:lnTo>
                  <a:lnTo>
                    <a:pt x="21" y="7"/>
                  </a:lnTo>
                  <a:lnTo>
                    <a:pt x="21" y="14"/>
                  </a:lnTo>
                  <a:lnTo>
                    <a:pt x="14" y="14"/>
                  </a:lnTo>
                  <a:lnTo>
                    <a:pt x="7" y="21"/>
                  </a:lnTo>
                  <a:lnTo>
                    <a:pt x="0" y="21"/>
                  </a:lnTo>
                  <a:lnTo>
                    <a:pt x="0" y="28"/>
                  </a:lnTo>
                  <a:lnTo>
                    <a:pt x="0" y="21"/>
                  </a:lnTo>
                  <a:lnTo>
                    <a:pt x="7" y="21"/>
                  </a:lnTo>
                  <a:lnTo>
                    <a:pt x="14" y="14"/>
                  </a:lnTo>
                  <a:lnTo>
                    <a:pt x="21" y="14"/>
                  </a:lnTo>
                  <a:lnTo>
                    <a:pt x="21" y="7"/>
                  </a:lnTo>
                  <a:lnTo>
                    <a:pt x="27" y="7"/>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0" name="Freeform 1463"/>
            <p:cNvSpPr>
              <a:spLocks/>
            </p:cNvSpPr>
            <p:nvPr/>
          </p:nvSpPr>
          <p:spPr bwMode="auto">
            <a:xfrm>
              <a:off x="2309" y="1756"/>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1" name="Line 1464"/>
            <p:cNvSpPr>
              <a:spLocks noChangeShapeType="1"/>
            </p:cNvSpPr>
            <p:nvPr/>
          </p:nvSpPr>
          <p:spPr bwMode="auto">
            <a:xfrm flipH="1">
              <a:off x="2309" y="176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2" name="Freeform 1465"/>
            <p:cNvSpPr>
              <a:spLocks/>
            </p:cNvSpPr>
            <p:nvPr/>
          </p:nvSpPr>
          <p:spPr bwMode="auto">
            <a:xfrm>
              <a:off x="2316" y="1756"/>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14" y="16"/>
                  </a:lnTo>
                  <a:lnTo>
                    <a:pt x="7" y="16"/>
                  </a:lnTo>
                  <a:lnTo>
                    <a:pt x="0" y="16"/>
                  </a:lnTo>
                  <a:lnTo>
                    <a:pt x="7" y="16"/>
                  </a:lnTo>
                  <a:lnTo>
                    <a:pt x="14" y="16"/>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3" name="Freeform 1466"/>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4" name="Freeform 1467"/>
            <p:cNvSpPr>
              <a:spLocks/>
            </p:cNvSpPr>
            <p:nvPr/>
          </p:nvSpPr>
          <p:spPr bwMode="auto">
            <a:xfrm>
              <a:off x="2309" y="1756"/>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5" name="Freeform 1468"/>
            <p:cNvSpPr>
              <a:spLocks/>
            </p:cNvSpPr>
            <p:nvPr/>
          </p:nvSpPr>
          <p:spPr bwMode="auto">
            <a:xfrm>
              <a:off x="2350"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46" name="Line 1469"/>
            <p:cNvSpPr>
              <a:spLocks noChangeShapeType="1"/>
            </p:cNvSpPr>
            <p:nvPr/>
          </p:nvSpPr>
          <p:spPr bwMode="auto">
            <a:xfrm>
              <a:off x="2364"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7" name="Line 1470"/>
            <p:cNvSpPr>
              <a:spLocks noChangeShapeType="1"/>
            </p:cNvSpPr>
            <p:nvPr/>
          </p:nvSpPr>
          <p:spPr bwMode="auto">
            <a:xfrm flipH="1">
              <a:off x="236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8" name="Line 1471"/>
            <p:cNvSpPr>
              <a:spLocks noChangeShapeType="1"/>
            </p:cNvSpPr>
            <p:nvPr/>
          </p:nvSpPr>
          <p:spPr bwMode="auto">
            <a:xfrm>
              <a:off x="2371" y="1736"/>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49" name="Freeform 1472"/>
            <p:cNvSpPr>
              <a:spLocks/>
            </p:cNvSpPr>
            <p:nvPr/>
          </p:nvSpPr>
          <p:spPr bwMode="auto">
            <a:xfrm>
              <a:off x="2371" y="1729"/>
              <a:ext cx="17" cy="17"/>
            </a:xfrm>
            <a:custGeom>
              <a:avLst/>
              <a:gdLst>
                <a:gd name="T0" fmla="*/ 0 w 17"/>
                <a:gd name="T1" fmla="*/ 0 h 17"/>
                <a:gd name="T2" fmla="*/ 0 w 17"/>
                <a:gd name="T3" fmla="*/ 16 h 17"/>
                <a:gd name="T4" fmla="*/ 0 w 17"/>
                <a:gd name="T5" fmla="*/ 0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0" name="Freeform 1473"/>
            <p:cNvSpPr>
              <a:spLocks/>
            </p:cNvSpPr>
            <p:nvPr/>
          </p:nvSpPr>
          <p:spPr bwMode="auto">
            <a:xfrm>
              <a:off x="2371" y="1722"/>
              <a:ext cx="17" cy="17"/>
            </a:xfrm>
            <a:custGeom>
              <a:avLst/>
              <a:gdLst>
                <a:gd name="T0" fmla="*/ 0 w 17"/>
                <a:gd name="T1" fmla="*/ 0 h 17"/>
                <a:gd name="T2" fmla="*/ 16 w 17"/>
                <a:gd name="T3" fmla="*/ 0 h 17"/>
                <a:gd name="T4" fmla="*/ 0 w 17"/>
                <a:gd name="T5" fmla="*/ 16 h 17"/>
                <a:gd name="T6" fmla="*/ 16 w 17"/>
                <a:gd name="T7" fmla="*/ 16 h 17"/>
                <a:gd name="T8" fmla="*/ 16 w 17"/>
                <a:gd name="T9" fmla="*/ 0 h 17"/>
                <a:gd name="T10" fmla="*/ 0 w 17"/>
                <a:gd name="T11" fmla="*/ 0 h 17"/>
                <a:gd name="T12" fmla="*/ 16 w 17"/>
                <a:gd name="T13" fmla="*/ 0 h 17"/>
                <a:gd name="T14" fmla="*/ 0 w 17"/>
                <a:gd name="T15" fmla="*/ 0 h 17"/>
                <a:gd name="T16" fmla="*/ 16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16" y="0"/>
                  </a:lnTo>
                  <a:lnTo>
                    <a:pt x="0" y="16"/>
                  </a:lnTo>
                  <a:lnTo>
                    <a:pt x="16" y="16"/>
                  </a:ln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1" name="Freeform 1474"/>
            <p:cNvSpPr>
              <a:spLocks/>
            </p:cNvSpPr>
            <p:nvPr/>
          </p:nvSpPr>
          <p:spPr bwMode="auto">
            <a:xfrm>
              <a:off x="2371" y="1715"/>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2" name="Freeform 1475"/>
            <p:cNvSpPr>
              <a:spLocks/>
            </p:cNvSpPr>
            <p:nvPr/>
          </p:nvSpPr>
          <p:spPr bwMode="auto">
            <a:xfrm>
              <a:off x="2378" y="1701"/>
              <a:ext cx="28" cy="17"/>
            </a:xfrm>
            <a:custGeom>
              <a:avLst/>
              <a:gdLst>
                <a:gd name="T0" fmla="*/ 27 w 28"/>
                <a:gd name="T1" fmla="*/ 0 h 17"/>
                <a:gd name="T2" fmla="*/ 20 w 28"/>
                <a:gd name="T3" fmla="*/ 0 h 17"/>
                <a:gd name="T4" fmla="*/ 20 w 28"/>
                <a:gd name="T5" fmla="*/ 8 h 17"/>
                <a:gd name="T6" fmla="*/ 13 w 28"/>
                <a:gd name="T7" fmla="*/ 8 h 17"/>
                <a:gd name="T8" fmla="*/ 7 w 28"/>
                <a:gd name="T9" fmla="*/ 8 h 17"/>
                <a:gd name="T10" fmla="*/ 7 w 28"/>
                <a:gd name="T11" fmla="*/ 16 h 17"/>
                <a:gd name="T12" fmla="*/ 0 w 28"/>
                <a:gd name="T13" fmla="*/ 16 h 17"/>
                <a:gd name="T14" fmla="*/ 7 w 28"/>
                <a:gd name="T15" fmla="*/ 16 h 17"/>
                <a:gd name="T16" fmla="*/ 7 w 28"/>
                <a:gd name="T17" fmla="*/ 8 h 17"/>
                <a:gd name="T18" fmla="*/ 13 w 28"/>
                <a:gd name="T19" fmla="*/ 8 h 17"/>
                <a:gd name="T20" fmla="*/ 20 w 28"/>
                <a:gd name="T21" fmla="*/ 8 h 17"/>
                <a:gd name="T22" fmla="*/ 20 w 28"/>
                <a:gd name="T23" fmla="*/ 0 h 17"/>
                <a:gd name="T24" fmla="*/ 27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27" y="0"/>
                  </a:moveTo>
                  <a:lnTo>
                    <a:pt x="20" y="0"/>
                  </a:lnTo>
                  <a:lnTo>
                    <a:pt x="20" y="8"/>
                  </a:lnTo>
                  <a:lnTo>
                    <a:pt x="13" y="8"/>
                  </a:lnTo>
                  <a:lnTo>
                    <a:pt x="7" y="8"/>
                  </a:lnTo>
                  <a:lnTo>
                    <a:pt x="7" y="16"/>
                  </a:lnTo>
                  <a:lnTo>
                    <a:pt x="0" y="16"/>
                  </a:lnTo>
                  <a:lnTo>
                    <a:pt x="7" y="16"/>
                  </a:lnTo>
                  <a:lnTo>
                    <a:pt x="7" y="8"/>
                  </a:lnTo>
                  <a:lnTo>
                    <a:pt x="13" y="8"/>
                  </a:lnTo>
                  <a:lnTo>
                    <a:pt x="20" y="8"/>
                  </a:lnTo>
                  <a:lnTo>
                    <a:pt x="20" y="0"/>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3" name="Freeform 1476"/>
            <p:cNvSpPr>
              <a:spLocks/>
            </p:cNvSpPr>
            <p:nvPr/>
          </p:nvSpPr>
          <p:spPr bwMode="auto">
            <a:xfrm>
              <a:off x="2405" y="1701"/>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4" name="Freeform 1477"/>
            <p:cNvSpPr>
              <a:spLocks/>
            </p:cNvSpPr>
            <p:nvPr/>
          </p:nvSpPr>
          <p:spPr bwMode="auto">
            <a:xfrm>
              <a:off x="2398" y="1708"/>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5" name="Freeform 1478"/>
            <p:cNvSpPr>
              <a:spLocks/>
            </p:cNvSpPr>
            <p:nvPr/>
          </p:nvSpPr>
          <p:spPr bwMode="auto">
            <a:xfrm>
              <a:off x="2398" y="1708"/>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w 1"/>
                <a:gd name="T11" fmla="*/ 8 h 17"/>
                <a:gd name="T12" fmla="*/ 0 w 1"/>
                <a:gd name="T13" fmla="*/ 16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8"/>
                  </a:lnTo>
                  <a:lnTo>
                    <a:pt x="0" y="0"/>
                  </a:lnTo>
                  <a:lnTo>
                    <a:pt x="0" y="8"/>
                  </a:lnTo>
                  <a:lnTo>
                    <a:pt x="0" y="16"/>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6" name="Line 1479"/>
            <p:cNvSpPr>
              <a:spLocks noChangeShapeType="1"/>
            </p:cNvSpPr>
            <p:nvPr/>
          </p:nvSpPr>
          <p:spPr bwMode="auto">
            <a:xfrm flipV="1">
              <a:off x="2398" y="171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57" name="Freeform 1480"/>
            <p:cNvSpPr>
              <a:spLocks/>
            </p:cNvSpPr>
            <p:nvPr/>
          </p:nvSpPr>
          <p:spPr bwMode="auto">
            <a:xfrm>
              <a:off x="2398" y="1715"/>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16" y="0"/>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8" name="Freeform 1481"/>
            <p:cNvSpPr>
              <a:spLocks/>
            </p:cNvSpPr>
            <p:nvPr/>
          </p:nvSpPr>
          <p:spPr bwMode="auto">
            <a:xfrm>
              <a:off x="2398" y="1715"/>
              <a:ext cx="17" cy="17"/>
            </a:xfrm>
            <a:custGeom>
              <a:avLst/>
              <a:gdLst>
                <a:gd name="T0" fmla="*/ 0 w 17"/>
                <a:gd name="T1" fmla="*/ 16 h 17"/>
                <a:gd name="T2" fmla="*/ 8 w 17"/>
                <a:gd name="T3" fmla="*/ 16 h 17"/>
                <a:gd name="T4" fmla="*/ 16 w 17"/>
                <a:gd name="T5" fmla="*/ 16 h 17"/>
                <a:gd name="T6" fmla="*/ 16 w 17"/>
                <a:gd name="T7" fmla="*/ 0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16"/>
                  </a:lnTo>
                  <a:lnTo>
                    <a:pt x="16" y="0"/>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59" name="Freeform 1482"/>
            <p:cNvSpPr>
              <a:spLocks/>
            </p:cNvSpPr>
            <p:nvPr/>
          </p:nvSpPr>
          <p:spPr bwMode="auto">
            <a:xfrm>
              <a:off x="2398" y="1722"/>
              <a:ext cx="1" cy="17"/>
            </a:xfrm>
            <a:custGeom>
              <a:avLst/>
              <a:gdLst>
                <a:gd name="T0" fmla="*/ 0 w 1"/>
                <a:gd name="T1" fmla="*/ 8 h 17"/>
                <a:gd name="T2" fmla="*/ 0 w 1"/>
                <a:gd name="T3" fmla="*/ 0 h 17"/>
                <a:gd name="T4" fmla="*/ 0 w 1"/>
                <a:gd name="T5" fmla="*/ 8 h 17"/>
                <a:gd name="T6" fmla="*/ 0 w 1"/>
                <a:gd name="T7" fmla="*/ 16 h 17"/>
                <a:gd name="T8" fmla="*/ 0 w 1"/>
                <a:gd name="T9" fmla="*/ 8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8"/>
                  </a:lnTo>
                  <a:lnTo>
                    <a:pt x="0" y="16"/>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0" name="Freeform 1483"/>
            <p:cNvSpPr>
              <a:spLocks/>
            </p:cNvSpPr>
            <p:nvPr/>
          </p:nvSpPr>
          <p:spPr bwMode="auto">
            <a:xfrm>
              <a:off x="2398" y="172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1" name="Line 1484"/>
            <p:cNvSpPr>
              <a:spLocks noChangeShapeType="1"/>
            </p:cNvSpPr>
            <p:nvPr/>
          </p:nvSpPr>
          <p:spPr bwMode="auto">
            <a:xfrm flipV="1">
              <a:off x="2398"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2" name="Freeform 1485"/>
            <p:cNvSpPr>
              <a:spLocks/>
            </p:cNvSpPr>
            <p:nvPr/>
          </p:nvSpPr>
          <p:spPr bwMode="auto">
            <a:xfrm>
              <a:off x="2385" y="1742"/>
              <a:ext cx="17" cy="17"/>
            </a:xfrm>
            <a:custGeom>
              <a:avLst/>
              <a:gdLst>
                <a:gd name="T0" fmla="*/ 0 w 17"/>
                <a:gd name="T1" fmla="*/ 0 h 17"/>
                <a:gd name="T2" fmla="*/ 7 w 17"/>
                <a:gd name="T3" fmla="*/ 0 h 17"/>
                <a:gd name="T4" fmla="*/ 7 w 17"/>
                <a:gd name="T5" fmla="*/ 16 h 17"/>
                <a:gd name="T6" fmla="*/ 16 w 17"/>
                <a:gd name="T7" fmla="*/ 16 h 17"/>
                <a:gd name="T8" fmla="*/ 7 w 17"/>
                <a:gd name="T9" fmla="*/ 16 h 17"/>
                <a:gd name="T10" fmla="*/ 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7" y="0"/>
                  </a:lnTo>
                  <a:lnTo>
                    <a:pt x="7" y="16"/>
                  </a:lnTo>
                  <a:lnTo>
                    <a:pt x="16" y="16"/>
                  </a:lnTo>
                  <a:lnTo>
                    <a:pt x="7" y="16"/>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3" name="Freeform 1486"/>
            <p:cNvSpPr>
              <a:spLocks/>
            </p:cNvSpPr>
            <p:nvPr/>
          </p:nvSpPr>
          <p:spPr bwMode="auto">
            <a:xfrm>
              <a:off x="2385" y="1742"/>
              <a:ext cx="17" cy="17"/>
            </a:xfrm>
            <a:custGeom>
              <a:avLst/>
              <a:gdLst>
                <a:gd name="T0" fmla="*/ 16 w 17"/>
                <a:gd name="T1" fmla="*/ 16 h 17"/>
                <a:gd name="T2" fmla="*/ 7 w 17"/>
                <a:gd name="T3" fmla="*/ 8 h 17"/>
                <a:gd name="T4" fmla="*/ 0 w 17"/>
                <a:gd name="T5" fmla="*/ 8 h 17"/>
                <a:gd name="T6" fmla="*/ 0 w 17"/>
                <a:gd name="T7" fmla="*/ 0 h 17"/>
                <a:gd name="T8" fmla="*/ 0 w 17"/>
                <a:gd name="T9" fmla="*/ 8 h 17"/>
                <a:gd name="T10" fmla="*/ 7 w 17"/>
                <a:gd name="T11" fmla="*/ 8 h 17"/>
                <a:gd name="T12" fmla="*/ 7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7" y="8"/>
                  </a:lnTo>
                  <a:lnTo>
                    <a:pt x="0" y="8"/>
                  </a:lnTo>
                  <a:lnTo>
                    <a:pt x="0" y="0"/>
                  </a:lnTo>
                  <a:lnTo>
                    <a:pt x="0" y="8"/>
                  </a:lnTo>
                  <a:lnTo>
                    <a:pt x="7" y="8"/>
                  </a:lnTo>
                  <a:lnTo>
                    <a:pt x="7"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4" name="Line 1487"/>
            <p:cNvSpPr>
              <a:spLocks noChangeShapeType="1"/>
            </p:cNvSpPr>
            <p:nvPr/>
          </p:nvSpPr>
          <p:spPr bwMode="auto">
            <a:xfrm>
              <a:off x="2398" y="174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5" name="Freeform 1488"/>
            <p:cNvSpPr>
              <a:spLocks/>
            </p:cNvSpPr>
            <p:nvPr/>
          </p:nvSpPr>
          <p:spPr bwMode="auto">
            <a:xfrm>
              <a:off x="2398" y="1749"/>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6" name="Freeform 1489"/>
            <p:cNvSpPr>
              <a:spLocks/>
            </p:cNvSpPr>
            <p:nvPr/>
          </p:nvSpPr>
          <p:spPr bwMode="auto">
            <a:xfrm>
              <a:off x="2398" y="1756"/>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7" name="Freeform 1490"/>
            <p:cNvSpPr>
              <a:spLocks/>
            </p:cNvSpPr>
            <p:nvPr/>
          </p:nvSpPr>
          <p:spPr bwMode="auto">
            <a:xfrm>
              <a:off x="2385" y="1749"/>
              <a:ext cx="17" cy="17"/>
            </a:xfrm>
            <a:custGeom>
              <a:avLst/>
              <a:gdLst>
                <a:gd name="T0" fmla="*/ 0 w 17"/>
                <a:gd name="T1" fmla="*/ 8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0 h 17"/>
                <a:gd name="T14" fmla="*/ 0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7" y="8"/>
                  </a:lnTo>
                  <a:lnTo>
                    <a:pt x="16" y="8"/>
                  </a:lnTo>
                  <a:lnTo>
                    <a:pt x="16" y="16"/>
                  </a:lnTo>
                  <a:lnTo>
                    <a:pt x="16" y="8"/>
                  </a:lnTo>
                  <a:lnTo>
                    <a:pt x="7" y="8"/>
                  </a:lnTo>
                  <a:lnTo>
                    <a:pt x="0" y="0"/>
                  </a:lnTo>
                  <a:lnTo>
                    <a:pt x="0" y="8"/>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68" name="Line 1491"/>
            <p:cNvSpPr>
              <a:spLocks noChangeShapeType="1"/>
            </p:cNvSpPr>
            <p:nvPr/>
          </p:nvSpPr>
          <p:spPr bwMode="auto">
            <a:xfrm flipV="1">
              <a:off x="2385" y="1748"/>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69" name="Line 1492"/>
            <p:cNvSpPr>
              <a:spLocks noChangeShapeType="1"/>
            </p:cNvSpPr>
            <p:nvPr/>
          </p:nvSpPr>
          <p:spPr bwMode="auto">
            <a:xfrm flipH="1" flipV="1">
              <a:off x="2385" y="1756"/>
              <a:ext cx="6"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0" name="Freeform 1493"/>
            <p:cNvSpPr>
              <a:spLocks/>
            </p:cNvSpPr>
            <p:nvPr/>
          </p:nvSpPr>
          <p:spPr bwMode="auto">
            <a:xfrm>
              <a:off x="2378"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1" name="Freeform 1494"/>
            <p:cNvSpPr>
              <a:spLocks/>
            </p:cNvSpPr>
            <p:nvPr/>
          </p:nvSpPr>
          <p:spPr bwMode="auto">
            <a:xfrm>
              <a:off x="2350" y="1770"/>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2" name="Line 1495"/>
            <p:cNvSpPr>
              <a:spLocks noChangeShapeType="1"/>
            </p:cNvSpPr>
            <p:nvPr/>
          </p:nvSpPr>
          <p:spPr bwMode="auto">
            <a:xfrm>
              <a:off x="2316" y="1763"/>
              <a:ext cx="3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73" name="Freeform 1496"/>
            <p:cNvSpPr>
              <a:spLocks/>
            </p:cNvSpPr>
            <p:nvPr/>
          </p:nvSpPr>
          <p:spPr bwMode="auto">
            <a:xfrm>
              <a:off x="2316" y="1756"/>
              <a:ext cx="35" cy="17"/>
            </a:xfrm>
            <a:custGeom>
              <a:avLst/>
              <a:gdLst>
                <a:gd name="T0" fmla="*/ 34 w 35"/>
                <a:gd name="T1" fmla="*/ 0 h 17"/>
                <a:gd name="T2" fmla="*/ 28 w 35"/>
                <a:gd name="T3" fmla="*/ 0 h 17"/>
                <a:gd name="T4" fmla="*/ 21 w 35"/>
                <a:gd name="T5" fmla="*/ 0 h 17"/>
                <a:gd name="T6" fmla="*/ 14 w 35"/>
                <a:gd name="T7" fmla="*/ 16 h 17"/>
                <a:gd name="T8" fmla="*/ 7 w 35"/>
                <a:gd name="T9" fmla="*/ 16 h 17"/>
                <a:gd name="T10" fmla="*/ 0 w 35"/>
                <a:gd name="T11" fmla="*/ 16 h 17"/>
                <a:gd name="T12" fmla="*/ 7 w 35"/>
                <a:gd name="T13" fmla="*/ 16 h 17"/>
                <a:gd name="T14" fmla="*/ 14 w 35"/>
                <a:gd name="T15" fmla="*/ 16 h 17"/>
                <a:gd name="T16" fmla="*/ 21 w 35"/>
                <a:gd name="T17" fmla="*/ 16 h 17"/>
                <a:gd name="T18" fmla="*/ 21 w 35"/>
                <a:gd name="T19" fmla="*/ 0 h 17"/>
                <a:gd name="T20" fmla="*/ 28 w 35"/>
                <a:gd name="T21" fmla="*/ 0 h 17"/>
                <a:gd name="T22" fmla="*/ 34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34" y="0"/>
                  </a:moveTo>
                  <a:lnTo>
                    <a:pt x="28" y="0"/>
                  </a:lnTo>
                  <a:lnTo>
                    <a:pt x="21" y="0"/>
                  </a:lnTo>
                  <a:lnTo>
                    <a:pt x="14" y="16"/>
                  </a:lnTo>
                  <a:lnTo>
                    <a:pt x="7" y="16"/>
                  </a:lnTo>
                  <a:lnTo>
                    <a:pt x="0" y="16"/>
                  </a:lnTo>
                  <a:lnTo>
                    <a:pt x="7" y="16"/>
                  </a:lnTo>
                  <a:lnTo>
                    <a:pt x="14" y="16"/>
                  </a:lnTo>
                  <a:lnTo>
                    <a:pt x="21" y="16"/>
                  </a:lnTo>
                  <a:lnTo>
                    <a:pt x="21" y="0"/>
                  </a:lnTo>
                  <a:lnTo>
                    <a:pt x="28" y="0"/>
                  </a:lnTo>
                  <a:lnTo>
                    <a:pt x="3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4" name="Freeform 1497"/>
            <p:cNvSpPr>
              <a:spLocks/>
            </p:cNvSpPr>
            <p:nvPr/>
          </p:nvSpPr>
          <p:spPr bwMode="auto">
            <a:xfrm>
              <a:off x="2398" y="1681"/>
              <a:ext cx="17" cy="17"/>
            </a:xfrm>
            <a:custGeom>
              <a:avLst/>
              <a:gdLst>
                <a:gd name="T0" fmla="*/ 0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8"/>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5" name="Freeform 1498"/>
            <p:cNvSpPr>
              <a:spLocks/>
            </p:cNvSpPr>
            <p:nvPr/>
          </p:nvSpPr>
          <p:spPr bwMode="auto">
            <a:xfrm>
              <a:off x="2398" y="1688"/>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6" name="Freeform 1499"/>
            <p:cNvSpPr>
              <a:spLocks/>
            </p:cNvSpPr>
            <p:nvPr/>
          </p:nvSpPr>
          <p:spPr bwMode="auto">
            <a:xfrm>
              <a:off x="2371" y="1688"/>
              <a:ext cx="35" cy="28"/>
            </a:xfrm>
            <a:custGeom>
              <a:avLst/>
              <a:gdLst>
                <a:gd name="T0" fmla="*/ 0 w 35"/>
                <a:gd name="T1" fmla="*/ 27 h 28"/>
                <a:gd name="T2" fmla="*/ 7 w 35"/>
                <a:gd name="T3" fmla="*/ 27 h 28"/>
                <a:gd name="T4" fmla="*/ 14 w 35"/>
                <a:gd name="T5" fmla="*/ 20 h 28"/>
                <a:gd name="T6" fmla="*/ 20 w 35"/>
                <a:gd name="T7" fmla="*/ 20 h 28"/>
                <a:gd name="T8" fmla="*/ 20 w 35"/>
                <a:gd name="T9" fmla="*/ 13 h 28"/>
                <a:gd name="T10" fmla="*/ 27 w 35"/>
                <a:gd name="T11" fmla="*/ 13 h 28"/>
                <a:gd name="T12" fmla="*/ 27 w 35"/>
                <a:gd name="T13" fmla="*/ 7 h 28"/>
                <a:gd name="T14" fmla="*/ 34 w 35"/>
                <a:gd name="T15" fmla="*/ 7 h 28"/>
                <a:gd name="T16" fmla="*/ 34 w 35"/>
                <a:gd name="T17" fmla="*/ 0 h 28"/>
                <a:gd name="T18" fmla="*/ 34 w 35"/>
                <a:gd name="T19" fmla="*/ 7 h 28"/>
                <a:gd name="T20" fmla="*/ 27 w 35"/>
                <a:gd name="T21" fmla="*/ 7 h 28"/>
                <a:gd name="T22" fmla="*/ 27 w 35"/>
                <a:gd name="T23" fmla="*/ 13 h 28"/>
                <a:gd name="T24" fmla="*/ 20 w 35"/>
                <a:gd name="T25" fmla="*/ 13 h 28"/>
                <a:gd name="T26" fmla="*/ 20 w 35"/>
                <a:gd name="T27" fmla="*/ 20 h 28"/>
                <a:gd name="T28" fmla="*/ 14 w 35"/>
                <a:gd name="T29" fmla="*/ 20 h 28"/>
                <a:gd name="T30" fmla="*/ 7 w 35"/>
                <a:gd name="T31" fmla="*/ 20 h 28"/>
                <a:gd name="T32" fmla="*/ 7 w 35"/>
                <a:gd name="T33" fmla="*/ 27 h 28"/>
                <a:gd name="T34" fmla="*/ 0 w 35"/>
                <a:gd name="T35" fmla="*/ 27 h 28"/>
                <a:gd name="T36" fmla="*/ 7 w 35"/>
                <a:gd name="T37" fmla="*/ 27 h 28"/>
                <a:gd name="T38" fmla="*/ 0 w 35"/>
                <a:gd name="T39" fmla="*/ 27 h 28"/>
                <a:gd name="T40" fmla="*/ 7 w 35"/>
                <a:gd name="T41" fmla="*/ 27 h 28"/>
                <a:gd name="T42" fmla="*/ 0 w 35"/>
                <a:gd name="T43" fmla="*/ 2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28"/>
                <a:gd name="T68" fmla="*/ 35 w 35"/>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28">
                  <a:moveTo>
                    <a:pt x="0" y="27"/>
                  </a:moveTo>
                  <a:lnTo>
                    <a:pt x="7" y="27"/>
                  </a:lnTo>
                  <a:lnTo>
                    <a:pt x="14" y="20"/>
                  </a:lnTo>
                  <a:lnTo>
                    <a:pt x="20" y="20"/>
                  </a:lnTo>
                  <a:lnTo>
                    <a:pt x="20" y="13"/>
                  </a:lnTo>
                  <a:lnTo>
                    <a:pt x="27" y="13"/>
                  </a:lnTo>
                  <a:lnTo>
                    <a:pt x="27" y="7"/>
                  </a:lnTo>
                  <a:lnTo>
                    <a:pt x="34" y="7"/>
                  </a:lnTo>
                  <a:lnTo>
                    <a:pt x="34" y="0"/>
                  </a:lnTo>
                  <a:lnTo>
                    <a:pt x="34" y="7"/>
                  </a:lnTo>
                  <a:lnTo>
                    <a:pt x="27" y="7"/>
                  </a:lnTo>
                  <a:lnTo>
                    <a:pt x="27" y="13"/>
                  </a:lnTo>
                  <a:lnTo>
                    <a:pt x="20" y="13"/>
                  </a:lnTo>
                  <a:lnTo>
                    <a:pt x="20" y="20"/>
                  </a:lnTo>
                  <a:lnTo>
                    <a:pt x="14" y="20"/>
                  </a:lnTo>
                  <a:lnTo>
                    <a:pt x="7" y="20"/>
                  </a:lnTo>
                  <a:lnTo>
                    <a:pt x="7" y="27"/>
                  </a:lnTo>
                  <a:lnTo>
                    <a:pt x="0" y="27"/>
                  </a:lnTo>
                  <a:lnTo>
                    <a:pt x="7" y="27"/>
                  </a:lnTo>
                  <a:lnTo>
                    <a:pt x="0" y="27"/>
                  </a:lnTo>
                  <a:lnTo>
                    <a:pt x="7" y="27"/>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7" name="Freeform 1500"/>
            <p:cNvSpPr>
              <a:spLocks/>
            </p:cNvSpPr>
            <p:nvPr/>
          </p:nvSpPr>
          <p:spPr bwMode="auto">
            <a:xfrm>
              <a:off x="2371" y="1695"/>
              <a:ext cx="21" cy="21"/>
            </a:xfrm>
            <a:custGeom>
              <a:avLst/>
              <a:gdLst>
                <a:gd name="T0" fmla="*/ 14 w 21"/>
                <a:gd name="T1" fmla="*/ 0 h 21"/>
                <a:gd name="T2" fmla="*/ 14 w 21"/>
                <a:gd name="T3" fmla="*/ 6 h 21"/>
                <a:gd name="T4" fmla="*/ 7 w 21"/>
                <a:gd name="T5" fmla="*/ 6 h 21"/>
                <a:gd name="T6" fmla="*/ 7 w 21"/>
                <a:gd name="T7" fmla="*/ 13 h 21"/>
                <a:gd name="T8" fmla="*/ 7 w 21"/>
                <a:gd name="T9" fmla="*/ 20 h 21"/>
                <a:gd name="T10" fmla="*/ 0 w 21"/>
                <a:gd name="T11" fmla="*/ 20 h 21"/>
                <a:gd name="T12" fmla="*/ 7 w 21"/>
                <a:gd name="T13" fmla="*/ 20 h 21"/>
                <a:gd name="T14" fmla="*/ 7 w 21"/>
                <a:gd name="T15" fmla="*/ 13 h 21"/>
                <a:gd name="T16" fmla="*/ 7 w 21"/>
                <a:gd name="T17" fmla="*/ 6 h 21"/>
                <a:gd name="T18" fmla="*/ 14 w 21"/>
                <a:gd name="T19" fmla="*/ 6 h 21"/>
                <a:gd name="T20" fmla="*/ 14 w 21"/>
                <a:gd name="T21" fmla="*/ 0 h 21"/>
                <a:gd name="T22" fmla="*/ 20 w 21"/>
                <a:gd name="T23" fmla="*/ 0 h 21"/>
                <a:gd name="T24" fmla="*/ 14 w 21"/>
                <a:gd name="T25" fmla="*/ 0 h 21"/>
                <a:gd name="T26" fmla="*/ 20 w 21"/>
                <a:gd name="T27" fmla="*/ 0 h 21"/>
                <a:gd name="T28" fmla="*/ 14 w 21"/>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1"/>
                <a:gd name="T47" fmla="*/ 21 w 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1">
                  <a:moveTo>
                    <a:pt x="14" y="0"/>
                  </a:moveTo>
                  <a:lnTo>
                    <a:pt x="14" y="6"/>
                  </a:lnTo>
                  <a:lnTo>
                    <a:pt x="7" y="6"/>
                  </a:lnTo>
                  <a:lnTo>
                    <a:pt x="7" y="13"/>
                  </a:lnTo>
                  <a:lnTo>
                    <a:pt x="7" y="20"/>
                  </a:lnTo>
                  <a:lnTo>
                    <a:pt x="0" y="20"/>
                  </a:lnTo>
                  <a:lnTo>
                    <a:pt x="7" y="20"/>
                  </a:lnTo>
                  <a:lnTo>
                    <a:pt x="7" y="13"/>
                  </a:lnTo>
                  <a:lnTo>
                    <a:pt x="7" y="6"/>
                  </a:lnTo>
                  <a:lnTo>
                    <a:pt x="14" y="6"/>
                  </a:lnTo>
                  <a:lnTo>
                    <a:pt x="14" y="0"/>
                  </a:lnTo>
                  <a:lnTo>
                    <a:pt x="20" y="0"/>
                  </a:lnTo>
                  <a:lnTo>
                    <a:pt x="14" y="0"/>
                  </a:lnTo>
                  <a:lnTo>
                    <a:pt x="20" y="0"/>
                  </a:lnTo>
                  <a:lnTo>
                    <a:pt x="14"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8" name="Freeform 1501"/>
            <p:cNvSpPr>
              <a:spLocks/>
            </p:cNvSpPr>
            <p:nvPr/>
          </p:nvSpPr>
          <p:spPr bwMode="auto">
            <a:xfrm>
              <a:off x="2385" y="1688"/>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7" y="0"/>
                  </a:lnTo>
                  <a:lnTo>
                    <a:pt x="7" y="16"/>
                  </a:lnTo>
                  <a:lnTo>
                    <a:pt x="0" y="16"/>
                  </a:lnTo>
                  <a:lnTo>
                    <a:pt x="7" y="16"/>
                  </a:lnTo>
                  <a:lnTo>
                    <a:pt x="16" y="16"/>
                  </a:lnTo>
                  <a:lnTo>
                    <a:pt x="16" y="0"/>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79" name="Freeform 1502"/>
            <p:cNvSpPr>
              <a:spLocks/>
            </p:cNvSpPr>
            <p:nvPr/>
          </p:nvSpPr>
          <p:spPr bwMode="auto">
            <a:xfrm>
              <a:off x="2398" y="1681"/>
              <a:ext cx="17" cy="17"/>
            </a:xfrm>
            <a:custGeom>
              <a:avLst/>
              <a:gdLst>
                <a:gd name="T0" fmla="*/ 16 w 17"/>
                <a:gd name="T1" fmla="*/ 16 h 17"/>
                <a:gd name="T2" fmla="*/ 16 w 17"/>
                <a:gd name="T3" fmla="*/ 0 h 17"/>
                <a:gd name="T4" fmla="*/ 16 w 17"/>
                <a:gd name="T5" fmla="*/ 16 h 17"/>
                <a:gd name="T6" fmla="*/ 0 w 17"/>
                <a:gd name="T7" fmla="*/ 16 h 17"/>
                <a:gd name="T8" fmla="*/ 16 w 17"/>
                <a:gd name="T9" fmla="*/ 16 h 17"/>
                <a:gd name="T10" fmla="*/ 16 w 17"/>
                <a:gd name="T11" fmla="*/ 0 h 17"/>
                <a:gd name="T12" fmla="*/ 16 w 17"/>
                <a:gd name="T13" fmla="*/ 16 h 17"/>
                <a:gd name="T14" fmla="*/ 16 w 17"/>
                <a:gd name="T15" fmla="*/ 0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0"/>
                  </a:lnTo>
                  <a:lnTo>
                    <a:pt x="16" y="16"/>
                  </a:lnTo>
                  <a:lnTo>
                    <a:pt x="0" y="16"/>
                  </a:lnTo>
                  <a:lnTo>
                    <a:pt x="16" y="16"/>
                  </a:lnTo>
                  <a:lnTo>
                    <a:pt x="16" y="0"/>
                  </a:lnTo>
                  <a:lnTo>
                    <a:pt x="16" y="16"/>
                  </a:lnTo>
                  <a:lnTo>
                    <a:pt x="16" y="0"/>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0" name="Freeform 1503"/>
            <p:cNvSpPr>
              <a:spLocks/>
            </p:cNvSpPr>
            <p:nvPr/>
          </p:nvSpPr>
          <p:spPr bwMode="auto">
            <a:xfrm>
              <a:off x="2302" y="1722"/>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1" name="Line 1504"/>
            <p:cNvSpPr>
              <a:spLocks noChangeShapeType="1"/>
            </p:cNvSpPr>
            <p:nvPr/>
          </p:nvSpPr>
          <p:spPr bwMode="auto">
            <a:xfrm>
              <a:off x="2296" y="1729"/>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2" name="Line 1505"/>
            <p:cNvSpPr>
              <a:spLocks noChangeShapeType="1"/>
            </p:cNvSpPr>
            <p:nvPr/>
          </p:nvSpPr>
          <p:spPr bwMode="auto">
            <a:xfrm>
              <a:off x="2289"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3" name="Freeform 1506"/>
            <p:cNvSpPr>
              <a:spLocks/>
            </p:cNvSpPr>
            <p:nvPr/>
          </p:nvSpPr>
          <p:spPr bwMode="auto">
            <a:xfrm>
              <a:off x="2275"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4" name="Freeform 1507"/>
            <p:cNvSpPr>
              <a:spLocks/>
            </p:cNvSpPr>
            <p:nvPr/>
          </p:nvSpPr>
          <p:spPr bwMode="auto">
            <a:xfrm>
              <a:off x="2261"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5" name="Line 1508"/>
            <p:cNvSpPr>
              <a:spLocks noChangeShapeType="1"/>
            </p:cNvSpPr>
            <p:nvPr/>
          </p:nvSpPr>
          <p:spPr bwMode="auto">
            <a:xfrm flipH="1">
              <a:off x="2261" y="1729"/>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86" name="Freeform 1509"/>
            <p:cNvSpPr>
              <a:spLocks/>
            </p:cNvSpPr>
            <p:nvPr/>
          </p:nvSpPr>
          <p:spPr bwMode="auto">
            <a:xfrm>
              <a:off x="2261" y="1729"/>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0 w 17"/>
                <a:gd name="T11" fmla="*/ 8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7" name="Freeform 1510"/>
            <p:cNvSpPr>
              <a:spLocks/>
            </p:cNvSpPr>
            <p:nvPr/>
          </p:nvSpPr>
          <p:spPr bwMode="auto">
            <a:xfrm>
              <a:off x="2261" y="1742"/>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8" name="Freeform 1511"/>
            <p:cNvSpPr>
              <a:spLocks/>
            </p:cNvSpPr>
            <p:nvPr/>
          </p:nvSpPr>
          <p:spPr bwMode="auto">
            <a:xfrm>
              <a:off x="2282" y="174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89" name="Line 1512"/>
            <p:cNvSpPr>
              <a:spLocks noChangeShapeType="1"/>
            </p:cNvSpPr>
            <p:nvPr/>
          </p:nvSpPr>
          <p:spPr bwMode="auto">
            <a:xfrm>
              <a:off x="2296" y="1742"/>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790" name="Freeform 1513"/>
            <p:cNvSpPr>
              <a:spLocks/>
            </p:cNvSpPr>
            <p:nvPr/>
          </p:nvSpPr>
          <p:spPr bwMode="auto">
            <a:xfrm>
              <a:off x="2296" y="1736"/>
              <a:ext cx="17" cy="17"/>
            </a:xfrm>
            <a:custGeom>
              <a:avLst/>
              <a:gdLst>
                <a:gd name="T0" fmla="*/ 16 w 17"/>
                <a:gd name="T1" fmla="*/ 0 h 17"/>
                <a:gd name="T2" fmla="*/ 0 w 17"/>
                <a:gd name="T3" fmla="*/ 0 h 17"/>
                <a:gd name="T4" fmla="*/ 0 w 17"/>
                <a:gd name="T5" fmla="*/ 16 h 17"/>
                <a:gd name="T6" fmla="*/ 16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0"/>
                  </a:lnTo>
                  <a:lnTo>
                    <a:pt x="0"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1" name="Freeform 1514"/>
            <p:cNvSpPr>
              <a:spLocks/>
            </p:cNvSpPr>
            <p:nvPr/>
          </p:nvSpPr>
          <p:spPr bwMode="auto">
            <a:xfrm>
              <a:off x="2302" y="1729"/>
              <a:ext cx="1" cy="17"/>
            </a:xfrm>
            <a:custGeom>
              <a:avLst/>
              <a:gdLst>
                <a:gd name="T0" fmla="*/ 0 w 1"/>
                <a:gd name="T1" fmla="*/ 0 h 17"/>
                <a:gd name="T2" fmla="*/ 0 w 1"/>
                <a:gd name="T3" fmla="*/ 16 h 17"/>
                <a:gd name="T4" fmla="*/ 0 w 1"/>
                <a:gd name="T5" fmla="*/ 0 h 17"/>
                <a:gd name="T6" fmla="*/ 0 w 1"/>
                <a:gd name="T7" fmla="*/ 16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16"/>
                  </a:lnTo>
                  <a:lnTo>
                    <a:pt x="0" y="0"/>
                  </a:lnTo>
                  <a:lnTo>
                    <a:pt x="0" y="16"/>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2" name="Freeform 1515"/>
            <p:cNvSpPr>
              <a:spLocks/>
            </p:cNvSpPr>
            <p:nvPr/>
          </p:nvSpPr>
          <p:spPr bwMode="auto">
            <a:xfrm>
              <a:off x="2302" y="1729"/>
              <a:ext cx="17" cy="17"/>
            </a:xfrm>
            <a:custGeom>
              <a:avLst/>
              <a:gdLst>
                <a:gd name="T0" fmla="*/ 8 w 17"/>
                <a:gd name="T1" fmla="*/ 16 h 17"/>
                <a:gd name="T2" fmla="*/ 16 w 17"/>
                <a:gd name="T3" fmla="*/ 16 h 17"/>
                <a:gd name="T4" fmla="*/ 8 w 17"/>
                <a:gd name="T5" fmla="*/ 16 h 17"/>
                <a:gd name="T6" fmla="*/ 8 w 17"/>
                <a:gd name="T7" fmla="*/ 0 h 17"/>
                <a:gd name="T8" fmla="*/ 0 w 17"/>
                <a:gd name="T9" fmla="*/ 0 h 17"/>
                <a:gd name="T10" fmla="*/ 8 w 17"/>
                <a:gd name="T11" fmla="*/ 0 h 17"/>
                <a:gd name="T12" fmla="*/ 8 w 17"/>
                <a:gd name="T13" fmla="*/ 16 h 17"/>
                <a:gd name="T14" fmla="*/ 16 w 17"/>
                <a:gd name="T15" fmla="*/ 16 h 17"/>
                <a:gd name="T16" fmla="*/ 8 w 17"/>
                <a:gd name="T17" fmla="*/ 16 h 17"/>
                <a:gd name="T18" fmla="*/ 16 w 17"/>
                <a:gd name="T19" fmla="*/ 16 h 17"/>
                <a:gd name="T20" fmla="*/ 8 w 17"/>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8" y="16"/>
                  </a:moveTo>
                  <a:lnTo>
                    <a:pt x="16" y="16"/>
                  </a:lnTo>
                  <a:lnTo>
                    <a:pt x="8" y="16"/>
                  </a:lnTo>
                  <a:lnTo>
                    <a:pt x="8" y="0"/>
                  </a:lnTo>
                  <a:lnTo>
                    <a:pt x="0" y="0"/>
                  </a:lnTo>
                  <a:lnTo>
                    <a:pt x="8" y="0"/>
                  </a:lnTo>
                  <a:lnTo>
                    <a:pt x="8" y="16"/>
                  </a:lnTo>
                  <a:lnTo>
                    <a:pt x="16" y="16"/>
                  </a:lnTo>
                  <a:lnTo>
                    <a:pt x="8" y="16"/>
                  </a:lnTo>
                  <a:lnTo>
                    <a:pt x="16" y="16"/>
                  </a:lnTo>
                  <a:lnTo>
                    <a:pt x="8"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3" name="Freeform 1516"/>
            <p:cNvSpPr>
              <a:spLocks/>
            </p:cNvSpPr>
            <p:nvPr/>
          </p:nvSpPr>
          <p:spPr bwMode="auto">
            <a:xfrm>
              <a:off x="2309" y="1722"/>
              <a:ext cx="17" cy="17"/>
            </a:xfrm>
            <a:custGeom>
              <a:avLst/>
              <a:gdLst>
                <a:gd name="T0" fmla="*/ 0 w 17"/>
                <a:gd name="T1" fmla="*/ 0 h 17"/>
                <a:gd name="T2" fmla="*/ 0 w 17"/>
                <a:gd name="T3" fmla="*/ 8 h 17"/>
                <a:gd name="T4" fmla="*/ 0 w 17"/>
                <a:gd name="T5" fmla="*/ 16 h 17"/>
                <a:gd name="T6" fmla="*/ 16 w 17"/>
                <a:gd name="T7" fmla="*/ 16 h 17"/>
                <a:gd name="T8" fmla="*/ 16 w 17"/>
                <a:gd name="T9" fmla="*/ 8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0" y="16"/>
                  </a:lnTo>
                  <a:lnTo>
                    <a:pt x="16" y="16"/>
                  </a:lnTo>
                  <a:lnTo>
                    <a:pt x="16" y="8"/>
                  </a:lnTo>
                  <a:lnTo>
                    <a:pt x="0" y="8"/>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4" name="Freeform 1517"/>
            <p:cNvSpPr>
              <a:spLocks/>
            </p:cNvSpPr>
            <p:nvPr/>
          </p:nvSpPr>
          <p:spPr bwMode="auto">
            <a:xfrm>
              <a:off x="2309" y="1722"/>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5" name="Freeform 1518"/>
            <p:cNvSpPr>
              <a:spLocks/>
            </p:cNvSpPr>
            <p:nvPr/>
          </p:nvSpPr>
          <p:spPr bwMode="auto">
            <a:xfrm>
              <a:off x="2309" y="1722"/>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6" name="Freeform 1519"/>
            <p:cNvSpPr>
              <a:spLocks/>
            </p:cNvSpPr>
            <p:nvPr/>
          </p:nvSpPr>
          <p:spPr bwMode="auto">
            <a:xfrm>
              <a:off x="2316" y="1715"/>
              <a:ext cx="17" cy="1"/>
            </a:xfrm>
            <a:custGeom>
              <a:avLst/>
              <a:gdLst>
                <a:gd name="T0" fmla="*/ 0 w 17"/>
                <a:gd name="T1" fmla="*/ 0 h 1"/>
                <a:gd name="T2" fmla="*/ 16 w 17"/>
                <a:gd name="T3" fmla="*/ 0 h 1"/>
                <a:gd name="T4" fmla="*/ 0 w 17"/>
                <a:gd name="T5" fmla="*/ 0 h 1"/>
                <a:gd name="T6" fmla="*/ 16 w 17"/>
                <a:gd name="T7" fmla="*/ 0 h 1"/>
                <a:gd name="T8" fmla="*/ 0 w 17"/>
                <a:gd name="T9" fmla="*/ 0 h 1"/>
                <a:gd name="T10" fmla="*/ 16 w 17"/>
                <a:gd name="T11" fmla="*/ 0 h 1"/>
                <a:gd name="T12" fmla="*/ 0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0" y="0"/>
                  </a:moveTo>
                  <a:lnTo>
                    <a:pt x="16" y="0"/>
                  </a:lnTo>
                  <a:lnTo>
                    <a:pt x="0" y="0"/>
                  </a:lnTo>
                  <a:lnTo>
                    <a:pt x="16" y="0"/>
                  </a:lnTo>
                  <a:lnTo>
                    <a:pt x="0" y="0"/>
                  </a:lnTo>
                  <a:lnTo>
                    <a:pt x="16"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7" name="Freeform 1520"/>
            <p:cNvSpPr>
              <a:spLocks/>
            </p:cNvSpPr>
            <p:nvPr/>
          </p:nvSpPr>
          <p:spPr bwMode="auto">
            <a:xfrm>
              <a:off x="2316" y="1695"/>
              <a:ext cx="17" cy="21"/>
            </a:xfrm>
            <a:custGeom>
              <a:avLst/>
              <a:gdLst>
                <a:gd name="T0" fmla="*/ 16 w 17"/>
                <a:gd name="T1" fmla="*/ 0 h 21"/>
                <a:gd name="T2" fmla="*/ 16 w 17"/>
                <a:gd name="T3" fmla="*/ 6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16 w 17"/>
                <a:gd name="T19" fmla="*/ 6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16" y="6"/>
                  </a:lnTo>
                  <a:lnTo>
                    <a:pt x="8" y="6"/>
                  </a:lnTo>
                  <a:lnTo>
                    <a:pt x="8" y="13"/>
                  </a:lnTo>
                  <a:lnTo>
                    <a:pt x="8" y="20"/>
                  </a:lnTo>
                  <a:lnTo>
                    <a:pt x="0" y="20"/>
                  </a:lnTo>
                  <a:lnTo>
                    <a:pt x="8" y="20"/>
                  </a:lnTo>
                  <a:lnTo>
                    <a:pt x="8" y="13"/>
                  </a:lnTo>
                  <a:lnTo>
                    <a:pt x="8" y="6"/>
                  </a:lnTo>
                  <a:lnTo>
                    <a:pt x="16" y="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8" name="Freeform 1521"/>
            <p:cNvSpPr>
              <a:spLocks/>
            </p:cNvSpPr>
            <p:nvPr/>
          </p:nvSpPr>
          <p:spPr bwMode="auto">
            <a:xfrm>
              <a:off x="2330" y="1667"/>
              <a:ext cx="28" cy="29"/>
            </a:xfrm>
            <a:custGeom>
              <a:avLst/>
              <a:gdLst>
                <a:gd name="T0" fmla="*/ 27 w 28"/>
                <a:gd name="T1" fmla="*/ 0 h 29"/>
                <a:gd name="T2" fmla="*/ 20 w 28"/>
                <a:gd name="T3" fmla="*/ 7 h 29"/>
                <a:gd name="T4" fmla="*/ 14 w 28"/>
                <a:gd name="T5" fmla="*/ 7 h 29"/>
                <a:gd name="T6" fmla="*/ 7 w 28"/>
                <a:gd name="T7" fmla="*/ 14 h 29"/>
                <a:gd name="T8" fmla="*/ 7 w 28"/>
                <a:gd name="T9" fmla="*/ 21 h 29"/>
                <a:gd name="T10" fmla="*/ 0 w 28"/>
                <a:gd name="T11" fmla="*/ 28 h 29"/>
                <a:gd name="T12" fmla="*/ 7 w 28"/>
                <a:gd name="T13" fmla="*/ 21 h 29"/>
                <a:gd name="T14" fmla="*/ 7 w 28"/>
                <a:gd name="T15" fmla="*/ 14 h 29"/>
                <a:gd name="T16" fmla="*/ 14 w 28"/>
                <a:gd name="T17" fmla="*/ 7 h 29"/>
                <a:gd name="T18" fmla="*/ 20 w 28"/>
                <a:gd name="T19" fmla="*/ 7 h 29"/>
                <a:gd name="T20" fmla="*/ 27 w 28"/>
                <a:gd name="T21" fmla="*/ 7 h 29"/>
                <a:gd name="T22" fmla="*/ 27 w 28"/>
                <a:gd name="T23" fmla="*/ 0 h 29"/>
                <a:gd name="T24" fmla="*/ 27 w 28"/>
                <a:gd name="T25" fmla="*/ 7 h 29"/>
                <a:gd name="T26" fmla="*/ 27 w 28"/>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9"/>
                <a:gd name="T44" fmla="*/ 28 w 2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9">
                  <a:moveTo>
                    <a:pt x="27" y="0"/>
                  </a:moveTo>
                  <a:lnTo>
                    <a:pt x="20" y="7"/>
                  </a:lnTo>
                  <a:lnTo>
                    <a:pt x="14" y="7"/>
                  </a:lnTo>
                  <a:lnTo>
                    <a:pt x="7" y="14"/>
                  </a:lnTo>
                  <a:lnTo>
                    <a:pt x="7" y="21"/>
                  </a:lnTo>
                  <a:lnTo>
                    <a:pt x="0" y="28"/>
                  </a:lnTo>
                  <a:lnTo>
                    <a:pt x="7" y="21"/>
                  </a:lnTo>
                  <a:lnTo>
                    <a:pt x="7" y="14"/>
                  </a:lnTo>
                  <a:lnTo>
                    <a:pt x="14" y="7"/>
                  </a:lnTo>
                  <a:lnTo>
                    <a:pt x="20" y="7"/>
                  </a:lnTo>
                  <a:lnTo>
                    <a:pt x="27" y="7"/>
                  </a:lnTo>
                  <a:lnTo>
                    <a:pt x="27" y="0"/>
                  </a:lnTo>
                  <a:lnTo>
                    <a:pt x="27"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799" name="Freeform 1522"/>
            <p:cNvSpPr>
              <a:spLocks/>
            </p:cNvSpPr>
            <p:nvPr/>
          </p:nvSpPr>
          <p:spPr bwMode="auto">
            <a:xfrm>
              <a:off x="2357" y="1667"/>
              <a:ext cx="17" cy="17"/>
            </a:xfrm>
            <a:custGeom>
              <a:avLst/>
              <a:gdLst>
                <a:gd name="T0" fmla="*/ 0 w 17"/>
                <a:gd name="T1" fmla="*/ 16 h 17"/>
                <a:gd name="T2" fmla="*/ 0 w 17"/>
                <a:gd name="T3" fmla="*/ 0 h 17"/>
                <a:gd name="T4" fmla="*/ 0 w 17"/>
                <a:gd name="T5" fmla="*/ 16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0" y="16"/>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0" name="Freeform 1523"/>
            <p:cNvSpPr>
              <a:spLocks/>
            </p:cNvSpPr>
            <p:nvPr/>
          </p:nvSpPr>
          <p:spPr bwMode="auto">
            <a:xfrm>
              <a:off x="2344" y="1674"/>
              <a:ext cx="17" cy="17"/>
            </a:xfrm>
            <a:custGeom>
              <a:avLst/>
              <a:gdLst>
                <a:gd name="T0" fmla="*/ 0 w 17"/>
                <a:gd name="T1" fmla="*/ 16 h 17"/>
                <a:gd name="T2" fmla="*/ 0 w 17"/>
                <a:gd name="T3" fmla="*/ 8 h 17"/>
                <a:gd name="T4" fmla="*/ 7 w 17"/>
                <a:gd name="T5" fmla="*/ 8 h 17"/>
                <a:gd name="T6" fmla="*/ 16 w 17"/>
                <a:gd name="T7" fmla="*/ 0 h 17"/>
                <a:gd name="T8" fmla="*/ 7 w 17"/>
                <a:gd name="T9" fmla="*/ 0 h 17"/>
                <a:gd name="T10" fmla="*/ 7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7" y="8"/>
                  </a:lnTo>
                  <a:lnTo>
                    <a:pt x="16" y="0"/>
                  </a:lnTo>
                  <a:lnTo>
                    <a:pt x="7" y="0"/>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1" name="Freeform 1524"/>
            <p:cNvSpPr>
              <a:spLocks/>
            </p:cNvSpPr>
            <p:nvPr/>
          </p:nvSpPr>
          <p:spPr bwMode="auto">
            <a:xfrm>
              <a:off x="2323" y="1688"/>
              <a:ext cx="22" cy="28"/>
            </a:xfrm>
            <a:custGeom>
              <a:avLst/>
              <a:gdLst>
                <a:gd name="T0" fmla="*/ 0 w 22"/>
                <a:gd name="T1" fmla="*/ 27 h 28"/>
                <a:gd name="T2" fmla="*/ 0 w 22"/>
                <a:gd name="T3" fmla="*/ 20 h 28"/>
                <a:gd name="T4" fmla="*/ 7 w 22"/>
                <a:gd name="T5" fmla="*/ 20 h 28"/>
                <a:gd name="T6" fmla="*/ 7 w 22"/>
                <a:gd name="T7" fmla="*/ 13 h 28"/>
                <a:gd name="T8" fmla="*/ 14 w 22"/>
                <a:gd name="T9" fmla="*/ 13 h 28"/>
                <a:gd name="T10" fmla="*/ 14 w 22"/>
                <a:gd name="T11" fmla="*/ 7 h 28"/>
                <a:gd name="T12" fmla="*/ 21 w 22"/>
                <a:gd name="T13" fmla="*/ 7 h 28"/>
                <a:gd name="T14" fmla="*/ 21 w 22"/>
                <a:gd name="T15" fmla="*/ 0 h 28"/>
                <a:gd name="T16" fmla="*/ 21 w 22"/>
                <a:gd name="T17" fmla="*/ 7 h 28"/>
                <a:gd name="T18" fmla="*/ 14 w 22"/>
                <a:gd name="T19" fmla="*/ 7 h 28"/>
                <a:gd name="T20" fmla="*/ 14 w 22"/>
                <a:gd name="T21" fmla="*/ 13 h 28"/>
                <a:gd name="T22" fmla="*/ 7 w 22"/>
                <a:gd name="T23" fmla="*/ 13 h 28"/>
                <a:gd name="T24" fmla="*/ 7 w 22"/>
                <a:gd name="T25" fmla="*/ 20 h 28"/>
                <a:gd name="T26" fmla="*/ 0 w 22"/>
                <a:gd name="T27" fmla="*/ 20 h 28"/>
                <a:gd name="T28" fmla="*/ 0 w 22"/>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28"/>
                <a:gd name="T47" fmla="*/ 22 w 2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28">
                  <a:moveTo>
                    <a:pt x="0" y="27"/>
                  </a:moveTo>
                  <a:lnTo>
                    <a:pt x="0" y="20"/>
                  </a:lnTo>
                  <a:lnTo>
                    <a:pt x="7" y="20"/>
                  </a:lnTo>
                  <a:lnTo>
                    <a:pt x="7" y="13"/>
                  </a:lnTo>
                  <a:lnTo>
                    <a:pt x="14" y="13"/>
                  </a:lnTo>
                  <a:lnTo>
                    <a:pt x="14" y="7"/>
                  </a:lnTo>
                  <a:lnTo>
                    <a:pt x="21" y="7"/>
                  </a:lnTo>
                  <a:lnTo>
                    <a:pt x="21" y="0"/>
                  </a:lnTo>
                  <a:lnTo>
                    <a:pt x="21" y="7"/>
                  </a:lnTo>
                  <a:lnTo>
                    <a:pt x="14" y="7"/>
                  </a:lnTo>
                  <a:lnTo>
                    <a:pt x="14" y="13"/>
                  </a:lnTo>
                  <a:lnTo>
                    <a:pt x="7" y="13"/>
                  </a:lnTo>
                  <a:lnTo>
                    <a:pt x="7" y="20"/>
                  </a:lnTo>
                  <a:lnTo>
                    <a:pt x="0" y="20"/>
                  </a:lnTo>
                  <a:lnTo>
                    <a:pt x="0" y="27"/>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2" name="Freeform 1525"/>
            <p:cNvSpPr>
              <a:spLocks/>
            </p:cNvSpPr>
            <p:nvPr/>
          </p:nvSpPr>
          <p:spPr bwMode="auto">
            <a:xfrm>
              <a:off x="2316" y="1715"/>
              <a:ext cx="17" cy="35"/>
            </a:xfrm>
            <a:custGeom>
              <a:avLst/>
              <a:gdLst>
                <a:gd name="T0" fmla="*/ 0 w 17"/>
                <a:gd name="T1" fmla="*/ 34 h 35"/>
                <a:gd name="T2" fmla="*/ 0 w 17"/>
                <a:gd name="T3" fmla="*/ 27 h 35"/>
                <a:gd name="T4" fmla="*/ 0 w 17"/>
                <a:gd name="T5" fmla="*/ 21 h 35"/>
                <a:gd name="T6" fmla="*/ 0 w 17"/>
                <a:gd name="T7" fmla="*/ 14 h 35"/>
                <a:gd name="T8" fmla="*/ 16 w 17"/>
                <a:gd name="T9" fmla="*/ 14 h 35"/>
                <a:gd name="T10" fmla="*/ 16 w 17"/>
                <a:gd name="T11" fmla="*/ 7 h 35"/>
                <a:gd name="T12" fmla="*/ 16 w 17"/>
                <a:gd name="T13" fmla="*/ 0 h 35"/>
                <a:gd name="T14" fmla="*/ 16 w 17"/>
                <a:gd name="T15" fmla="*/ 7 h 35"/>
                <a:gd name="T16" fmla="*/ 0 w 17"/>
                <a:gd name="T17" fmla="*/ 14 h 35"/>
                <a:gd name="T18" fmla="*/ 0 w 17"/>
                <a:gd name="T19" fmla="*/ 21 h 35"/>
                <a:gd name="T20" fmla="*/ 0 w 17"/>
                <a:gd name="T21" fmla="*/ 27 h 35"/>
                <a:gd name="T22" fmla="*/ 0 w 17"/>
                <a:gd name="T23" fmla="*/ 34 h 35"/>
                <a:gd name="T24" fmla="*/ 0 w 17"/>
                <a:gd name="T25" fmla="*/ 27 h 35"/>
                <a:gd name="T26" fmla="*/ 0 w 17"/>
                <a:gd name="T27" fmla="*/ 34 h 35"/>
                <a:gd name="T28" fmla="*/ 0 w 17"/>
                <a:gd name="T29" fmla="*/ 27 h 35"/>
                <a:gd name="T30" fmla="*/ 0 w 17"/>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35"/>
                <a:gd name="T50" fmla="*/ 17 w 17"/>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35">
                  <a:moveTo>
                    <a:pt x="0" y="34"/>
                  </a:moveTo>
                  <a:lnTo>
                    <a:pt x="0" y="27"/>
                  </a:lnTo>
                  <a:lnTo>
                    <a:pt x="0" y="21"/>
                  </a:lnTo>
                  <a:lnTo>
                    <a:pt x="0" y="14"/>
                  </a:lnTo>
                  <a:lnTo>
                    <a:pt x="16" y="14"/>
                  </a:lnTo>
                  <a:lnTo>
                    <a:pt x="16" y="7"/>
                  </a:lnTo>
                  <a:lnTo>
                    <a:pt x="16" y="0"/>
                  </a:lnTo>
                  <a:lnTo>
                    <a:pt x="16" y="7"/>
                  </a:lnTo>
                  <a:lnTo>
                    <a:pt x="0" y="14"/>
                  </a:lnTo>
                  <a:lnTo>
                    <a:pt x="0" y="21"/>
                  </a:lnTo>
                  <a:lnTo>
                    <a:pt x="0" y="27"/>
                  </a:lnTo>
                  <a:lnTo>
                    <a:pt x="0" y="34"/>
                  </a:lnTo>
                  <a:lnTo>
                    <a:pt x="0" y="27"/>
                  </a:lnTo>
                  <a:lnTo>
                    <a:pt x="0" y="34"/>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3" name="Freeform 1526"/>
            <p:cNvSpPr>
              <a:spLocks/>
            </p:cNvSpPr>
            <p:nvPr/>
          </p:nvSpPr>
          <p:spPr bwMode="auto">
            <a:xfrm>
              <a:off x="2309" y="1742"/>
              <a:ext cx="17" cy="17"/>
            </a:xfrm>
            <a:custGeom>
              <a:avLst/>
              <a:gdLst>
                <a:gd name="T0" fmla="*/ 16 w 17"/>
                <a:gd name="T1" fmla="*/ 16 h 17"/>
                <a:gd name="T2" fmla="*/ 16 w 17"/>
                <a:gd name="T3" fmla="*/ 8 h 17"/>
                <a:gd name="T4" fmla="*/ 16 w 17"/>
                <a:gd name="T5" fmla="*/ 0 h 17"/>
                <a:gd name="T6" fmla="*/ 16 w 17"/>
                <a:gd name="T7" fmla="*/ 8 h 17"/>
                <a:gd name="T8" fmla="*/ 16 w 17"/>
                <a:gd name="T9" fmla="*/ 16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16" y="0"/>
                  </a:lnTo>
                  <a:lnTo>
                    <a:pt x="16" y="8"/>
                  </a:lnTo>
                  <a:lnTo>
                    <a:pt x="16" y="16"/>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4" name="Line 1527"/>
            <p:cNvSpPr>
              <a:spLocks noChangeShapeType="1"/>
            </p:cNvSpPr>
            <p:nvPr/>
          </p:nvSpPr>
          <p:spPr bwMode="auto">
            <a:xfrm>
              <a:off x="2309"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5" name="Freeform 1528"/>
            <p:cNvSpPr>
              <a:spLocks/>
            </p:cNvSpPr>
            <p:nvPr/>
          </p:nvSpPr>
          <p:spPr bwMode="auto">
            <a:xfrm>
              <a:off x="2302" y="1756"/>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6" name="Line 1529"/>
            <p:cNvSpPr>
              <a:spLocks noChangeShapeType="1"/>
            </p:cNvSpPr>
            <p:nvPr/>
          </p:nvSpPr>
          <p:spPr bwMode="auto">
            <a:xfrm>
              <a:off x="2302"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7" name="Line 1530"/>
            <p:cNvSpPr>
              <a:spLocks noChangeShapeType="1"/>
            </p:cNvSpPr>
            <p:nvPr/>
          </p:nvSpPr>
          <p:spPr bwMode="auto">
            <a:xfrm flipH="1">
              <a:off x="2302" y="175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08" name="Freeform 1531"/>
            <p:cNvSpPr>
              <a:spLocks/>
            </p:cNvSpPr>
            <p:nvPr/>
          </p:nvSpPr>
          <p:spPr bwMode="auto">
            <a:xfrm>
              <a:off x="2309" y="1715"/>
              <a:ext cx="17" cy="42"/>
            </a:xfrm>
            <a:custGeom>
              <a:avLst/>
              <a:gdLst>
                <a:gd name="T0" fmla="*/ 8 w 17"/>
                <a:gd name="T1" fmla="*/ 0 h 42"/>
                <a:gd name="T2" fmla="*/ 8 w 17"/>
                <a:gd name="T3" fmla="*/ 7 h 42"/>
                <a:gd name="T4" fmla="*/ 8 w 17"/>
                <a:gd name="T5" fmla="*/ 14 h 42"/>
                <a:gd name="T6" fmla="*/ 8 w 17"/>
                <a:gd name="T7" fmla="*/ 21 h 42"/>
                <a:gd name="T8" fmla="*/ 0 w 17"/>
                <a:gd name="T9" fmla="*/ 27 h 42"/>
                <a:gd name="T10" fmla="*/ 0 w 17"/>
                <a:gd name="T11" fmla="*/ 34 h 42"/>
                <a:gd name="T12" fmla="*/ 0 w 17"/>
                <a:gd name="T13" fmla="*/ 41 h 42"/>
                <a:gd name="T14" fmla="*/ 0 w 17"/>
                <a:gd name="T15" fmla="*/ 34 h 42"/>
                <a:gd name="T16" fmla="*/ 0 w 17"/>
                <a:gd name="T17" fmla="*/ 27 h 42"/>
                <a:gd name="T18" fmla="*/ 8 w 17"/>
                <a:gd name="T19" fmla="*/ 27 h 42"/>
                <a:gd name="T20" fmla="*/ 8 w 17"/>
                <a:gd name="T21" fmla="*/ 21 h 42"/>
                <a:gd name="T22" fmla="*/ 8 w 17"/>
                <a:gd name="T23" fmla="*/ 14 h 42"/>
                <a:gd name="T24" fmla="*/ 8 w 17"/>
                <a:gd name="T25" fmla="*/ 7 h 42"/>
                <a:gd name="T26" fmla="*/ 16 w 17"/>
                <a:gd name="T27" fmla="*/ 7 h 42"/>
                <a:gd name="T28" fmla="*/ 16 w 17"/>
                <a:gd name="T29" fmla="*/ 0 h 42"/>
                <a:gd name="T30" fmla="*/ 8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8" y="0"/>
                  </a:moveTo>
                  <a:lnTo>
                    <a:pt x="8" y="7"/>
                  </a:lnTo>
                  <a:lnTo>
                    <a:pt x="8" y="14"/>
                  </a:lnTo>
                  <a:lnTo>
                    <a:pt x="8" y="21"/>
                  </a:lnTo>
                  <a:lnTo>
                    <a:pt x="0" y="27"/>
                  </a:lnTo>
                  <a:lnTo>
                    <a:pt x="0" y="34"/>
                  </a:lnTo>
                  <a:lnTo>
                    <a:pt x="0" y="41"/>
                  </a:lnTo>
                  <a:lnTo>
                    <a:pt x="0" y="34"/>
                  </a:lnTo>
                  <a:lnTo>
                    <a:pt x="0" y="27"/>
                  </a:lnTo>
                  <a:lnTo>
                    <a:pt x="8" y="27"/>
                  </a:lnTo>
                  <a:lnTo>
                    <a:pt x="8" y="21"/>
                  </a:lnTo>
                  <a:lnTo>
                    <a:pt x="8" y="14"/>
                  </a:lnTo>
                  <a:lnTo>
                    <a:pt x="8" y="7"/>
                  </a:lnTo>
                  <a:lnTo>
                    <a:pt x="16" y="7"/>
                  </a:lnTo>
                  <a:lnTo>
                    <a:pt x="16" y="0"/>
                  </a:lnTo>
                  <a:lnTo>
                    <a:pt x="8"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09" name="Line 1532"/>
            <p:cNvSpPr>
              <a:spLocks noChangeShapeType="1"/>
            </p:cNvSpPr>
            <p:nvPr/>
          </p:nvSpPr>
          <p:spPr bwMode="auto">
            <a:xfrm flipV="1">
              <a:off x="2405" y="166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0" name="Line 1533"/>
            <p:cNvSpPr>
              <a:spLocks noChangeShapeType="1"/>
            </p:cNvSpPr>
            <p:nvPr/>
          </p:nvSpPr>
          <p:spPr bwMode="auto">
            <a:xfrm flipH="1">
              <a:off x="2405"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1" name="Line 1534"/>
            <p:cNvSpPr>
              <a:spLocks noChangeShapeType="1"/>
            </p:cNvSpPr>
            <p:nvPr/>
          </p:nvSpPr>
          <p:spPr bwMode="auto">
            <a:xfrm flipV="1">
              <a:off x="241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2" name="Line 1535"/>
            <p:cNvSpPr>
              <a:spLocks noChangeShapeType="1"/>
            </p:cNvSpPr>
            <p:nvPr/>
          </p:nvSpPr>
          <p:spPr bwMode="auto">
            <a:xfrm>
              <a:off x="2405"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3" name="Freeform 1536"/>
            <p:cNvSpPr>
              <a:spLocks/>
            </p:cNvSpPr>
            <p:nvPr/>
          </p:nvSpPr>
          <p:spPr bwMode="auto">
            <a:xfrm>
              <a:off x="2398" y="1681"/>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4" name="Freeform 1537"/>
            <p:cNvSpPr>
              <a:spLocks/>
            </p:cNvSpPr>
            <p:nvPr/>
          </p:nvSpPr>
          <p:spPr bwMode="auto">
            <a:xfrm>
              <a:off x="2385" y="1688"/>
              <a:ext cx="17" cy="17"/>
            </a:xfrm>
            <a:custGeom>
              <a:avLst/>
              <a:gdLst>
                <a:gd name="T0" fmla="*/ 0 w 17"/>
                <a:gd name="T1" fmla="*/ 16 h 17"/>
                <a:gd name="T2" fmla="*/ 7 w 17"/>
                <a:gd name="T3" fmla="*/ 16 h 17"/>
                <a:gd name="T4" fmla="*/ 7 w 17"/>
                <a:gd name="T5" fmla="*/ 0 h 17"/>
                <a:gd name="T6" fmla="*/ 16 w 17"/>
                <a:gd name="T7" fmla="*/ 0 h 17"/>
                <a:gd name="T8" fmla="*/ 7 w 17"/>
                <a:gd name="T9" fmla="*/ 0 h 17"/>
                <a:gd name="T10" fmla="*/ 0 w 17"/>
                <a:gd name="T11" fmla="*/ 0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0"/>
                  </a:lnTo>
                  <a:lnTo>
                    <a:pt x="16" y="0"/>
                  </a:lnTo>
                  <a:lnTo>
                    <a:pt x="7"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5" name="Freeform 1538"/>
            <p:cNvSpPr>
              <a:spLocks/>
            </p:cNvSpPr>
            <p:nvPr/>
          </p:nvSpPr>
          <p:spPr bwMode="auto">
            <a:xfrm>
              <a:off x="2371" y="1688"/>
              <a:ext cx="17" cy="35"/>
            </a:xfrm>
            <a:custGeom>
              <a:avLst/>
              <a:gdLst>
                <a:gd name="T0" fmla="*/ 0 w 17"/>
                <a:gd name="T1" fmla="*/ 34 h 35"/>
                <a:gd name="T2" fmla="*/ 0 w 17"/>
                <a:gd name="T3" fmla="*/ 27 h 35"/>
                <a:gd name="T4" fmla="*/ 0 w 17"/>
                <a:gd name="T5" fmla="*/ 20 h 35"/>
                <a:gd name="T6" fmla="*/ 8 w 17"/>
                <a:gd name="T7" fmla="*/ 20 h 35"/>
                <a:gd name="T8" fmla="*/ 8 w 17"/>
                <a:gd name="T9" fmla="*/ 13 h 35"/>
                <a:gd name="T10" fmla="*/ 16 w 17"/>
                <a:gd name="T11" fmla="*/ 7 h 35"/>
                <a:gd name="T12" fmla="*/ 16 w 17"/>
                <a:gd name="T13" fmla="*/ 0 h 35"/>
                <a:gd name="T14" fmla="*/ 16 w 17"/>
                <a:gd name="T15" fmla="*/ 7 h 35"/>
                <a:gd name="T16" fmla="*/ 8 w 17"/>
                <a:gd name="T17" fmla="*/ 7 h 35"/>
                <a:gd name="T18" fmla="*/ 8 w 17"/>
                <a:gd name="T19" fmla="*/ 13 h 35"/>
                <a:gd name="T20" fmla="*/ 8 w 17"/>
                <a:gd name="T21" fmla="*/ 20 h 35"/>
                <a:gd name="T22" fmla="*/ 0 w 17"/>
                <a:gd name="T23" fmla="*/ 20 h 35"/>
                <a:gd name="T24" fmla="*/ 0 w 17"/>
                <a:gd name="T25" fmla="*/ 27 h 35"/>
                <a:gd name="T26" fmla="*/ 0 w 17"/>
                <a:gd name="T27" fmla="*/ 34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5"/>
                <a:gd name="T44" fmla="*/ 17 w 1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5">
                  <a:moveTo>
                    <a:pt x="0" y="34"/>
                  </a:moveTo>
                  <a:lnTo>
                    <a:pt x="0" y="27"/>
                  </a:lnTo>
                  <a:lnTo>
                    <a:pt x="0" y="20"/>
                  </a:lnTo>
                  <a:lnTo>
                    <a:pt x="8" y="20"/>
                  </a:lnTo>
                  <a:lnTo>
                    <a:pt x="8" y="13"/>
                  </a:lnTo>
                  <a:lnTo>
                    <a:pt x="16" y="7"/>
                  </a:lnTo>
                  <a:lnTo>
                    <a:pt x="16" y="0"/>
                  </a:lnTo>
                  <a:lnTo>
                    <a:pt x="16" y="7"/>
                  </a:lnTo>
                  <a:lnTo>
                    <a:pt x="8" y="7"/>
                  </a:lnTo>
                  <a:lnTo>
                    <a:pt x="8" y="13"/>
                  </a:lnTo>
                  <a:lnTo>
                    <a:pt x="8" y="20"/>
                  </a:lnTo>
                  <a:lnTo>
                    <a:pt x="0" y="20"/>
                  </a:lnTo>
                  <a:lnTo>
                    <a:pt x="0" y="27"/>
                  </a:lnTo>
                  <a:lnTo>
                    <a:pt x="0" y="34"/>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6" name="Line 1539"/>
            <p:cNvSpPr>
              <a:spLocks noChangeShapeType="1"/>
            </p:cNvSpPr>
            <p:nvPr/>
          </p:nvSpPr>
          <p:spPr bwMode="auto">
            <a:xfrm flipV="1">
              <a:off x="2371" y="172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17" name="Freeform 1540"/>
            <p:cNvSpPr>
              <a:spLocks/>
            </p:cNvSpPr>
            <p:nvPr/>
          </p:nvSpPr>
          <p:spPr bwMode="auto">
            <a:xfrm>
              <a:off x="2364" y="1729"/>
              <a:ext cx="17" cy="17"/>
            </a:xfrm>
            <a:custGeom>
              <a:avLst/>
              <a:gdLst>
                <a:gd name="T0" fmla="*/ 16 w 17"/>
                <a:gd name="T1" fmla="*/ 16 h 17"/>
                <a:gd name="T2" fmla="*/ 0 w 17"/>
                <a:gd name="T3" fmla="*/ 8 h 17"/>
                <a:gd name="T4" fmla="*/ 16 w 17"/>
                <a:gd name="T5" fmla="*/ 8 h 17"/>
                <a:gd name="T6" fmla="*/ 16 w 17"/>
                <a:gd name="T7" fmla="*/ 0 h 17"/>
                <a:gd name="T8" fmla="*/ 16 w 17"/>
                <a:gd name="T9" fmla="*/ 8 h 17"/>
                <a:gd name="T10" fmla="*/ 0 w 17"/>
                <a:gd name="T11" fmla="*/ 8 h 17"/>
                <a:gd name="T12" fmla="*/ 0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0" y="8"/>
                  </a:lnTo>
                  <a:lnTo>
                    <a:pt x="16" y="8"/>
                  </a:lnTo>
                  <a:lnTo>
                    <a:pt x="16" y="0"/>
                  </a:lnTo>
                  <a:lnTo>
                    <a:pt x="16" y="8"/>
                  </a:lnTo>
                  <a:lnTo>
                    <a:pt x="0" y="8"/>
                  </a:lnTo>
                  <a:lnTo>
                    <a:pt x="0" y="16"/>
                  </a:lnTo>
                  <a:lnTo>
                    <a:pt x="16"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8" name="Freeform 1541"/>
            <p:cNvSpPr>
              <a:spLocks/>
            </p:cNvSpPr>
            <p:nvPr/>
          </p:nvSpPr>
          <p:spPr bwMode="auto">
            <a:xfrm>
              <a:off x="2364" y="174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19" name="Freeform 1542"/>
            <p:cNvSpPr>
              <a:spLocks/>
            </p:cNvSpPr>
            <p:nvPr/>
          </p:nvSpPr>
          <p:spPr bwMode="auto">
            <a:xfrm>
              <a:off x="2337" y="1742"/>
              <a:ext cx="28" cy="17"/>
            </a:xfrm>
            <a:custGeom>
              <a:avLst/>
              <a:gdLst>
                <a:gd name="T0" fmla="*/ 0 w 28"/>
                <a:gd name="T1" fmla="*/ 16 h 17"/>
                <a:gd name="T2" fmla="*/ 0 w 28"/>
                <a:gd name="T3" fmla="*/ 8 h 17"/>
                <a:gd name="T4" fmla="*/ 7 w 28"/>
                <a:gd name="T5" fmla="*/ 8 h 17"/>
                <a:gd name="T6" fmla="*/ 13 w 28"/>
                <a:gd name="T7" fmla="*/ 8 h 17"/>
                <a:gd name="T8" fmla="*/ 20 w 28"/>
                <a:gd name="T9" fmla="*/ 8 h 17"/>
                <a:gd name="T10" fmla="*/ 27 w 28"/>
                <a:gd name="T11" fmla="*/ 8 h 17"/>
                <a:gd name="T12" fmla="*/ 27 w 28"/>
                <a:gd name="T13" fmla="*/ 0 h 17"/>
                <a:gd name="T14" fmla="*/ 20 w 28"/>
                <a:gd name="T15" fmla="*/ 0 h 17"/>
                <a:gd name="T16" fmla="*/ 13 w 28"/>
                <a:gd name="T17" fmla="*/ 8 h 17"/>
                <a:gd name="T18" fmla="*/ 7 w 28"/>
                <a:gd name="T19" fmla="*/ 8 h 17"/>
                <a:gd name="T20" fmla="*/ 0 w 28"/>
                <a:gd name="T21" fmla="*/ 8 h 17"/>
                <a:gd name="T22" fmla="*/ 0 w 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0" y="16"/>
                  </a:moveTo>
                  <a:lnTo>
                    <a:pt x="0" y="8"/>
                  </a:lnTo>
                  <a:lnTo>
                    <a:pt x="7" y="8"/>
                  </a:lnTo>
                  <a:lnTo>
                    <a:pt x="13" y="8"/>
                  </a:lnTo>
                  <a:lnTo>
                    <a:pt x="20" y="8"/>
                  </a:lnTo>
                  <a:lnTo>
                    <a:pt x="27" y="8"/>
                  </a:lnTo>
                  <a:lnTo>
                    <a:pt x="27" y="0"/>
                  </a:lnTo>
                  <a:lnTo>
                    <a:pt x="20" y="0"/>
                  </a:lnTo>
                  <a:lnTo>
                    <a:pt x="13" y="8"/>
                  </a:lnTo>
                  <a:lnTo>
                    <a:pt x="7" y="8"/>
                  </a:lnTo>
                  <a:lnTo>
                    <a:pt x="0" y="8"/>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0" name="Freeform 1543"/>
            <p:cNvSpPr>
              <a:spLocks/>
            </p:cNvSpPr>
            <p:nvPr/>
          </p:nvSpPr>
          <p:spPr bwMode="auto">
            <a:xfrm>
              <a:off x="2337" y="1749"/>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1" name="Freeform 1544"/>
            <p:cNvSpPr>
              <a:spLocks/>
            </p:cNvSpPr>
            <p:nvPr/>
          </p:nvSpPr>
          <p:spPr bwMode="auto">
            <a:xfrm>
              <a:off x="2337" y="1749"/>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2" name="Freeform 1545"/>
            <p:cNvSpPr>
              <a:spLocks/>
            </p:cNvSpPr>
            <p:nvPr/>
          </p:nvSpPr>
          <p:spPr bwMode="auto">
            <a:xfrm>
              <a:off x="2316" y="1756"/>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3" name="Freeform 1546"/>
            <p:cNvSpPr>
              <a:spLocks/>
            </p:cNvSpPr>
            <p:nvPr/>
          </p:nvSpPr>
          <p:spPr bwMode="auto">
            <a:xfrm>
              <a:off x="2316" y="1742"/>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4" name="Freeform 1547"/>
            <p:cNvSpPr>
              <a:spLocks/>
            </p:cNvSpPr>
            <p:nvPr/>
          </p:nvSpPr>
          <p:spPr bwMode="auto">
            <a:xfrm>
              <a:off x="2323" y="1736"/>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5" name="Freeform 1548"/>
            <p:cNvSpPr>
              <a:spLocks/>
            </p:cNvSpPr>
            <p:nvPr/>
          </p:nvSpPr>
          <p:spPr bwMode="auto">
            <a:xfrm>
              <a:off x="2330" y="1729"/>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6" name="Freeform 1549"/>
            <p:cNvSpPr>
              <a:spLocks/>
            </p:cNvSpPr>
            <p:nvPr/>
          </p:nvSpPr>
          <p:spPr bwMode="auto">
            <a:xfrm>
              <a:off x="2337" y="1708"/>
              <a:ext cx="21" cy="22"/>
            </a:xfrm>
            <a:custGeom>
              <a:avLst/>
              <a:gdLst>
                <a:gd name="T0" fmla="*/ 20 w 21"/>
                <a:gd name="T1" fmla="*/ 0 h 22"/>
                <a:gd name="T2" fmla="*/ 13 w 21"/>
                <a:gd name="T3" fmla="*/ 0 h 22"/>
                <a:gd name="T4" fmla="*/ 13 w 21"/>
                <a:gd name="T5" fmla="*/ 7 h 22"/>
                <a:gd name="T6" fmla="*/ 7 w 21"/>
                <a:gd name="T7" fmla="*/ 7 h 22"/>
                <a:gd name="T8" fmla="*/ 7 w 21"/>
                <a:gd name="T9" fmla="*/ 14 h 22"/>
                <a:gd name="T10" fmla="*/ 0 w 21"/>
                <a:gd name="T11" fmla="*/ 21 h 22"/>
                <a:gd name="T12" fmla="*/ 7 w 21"/>
                <a:gd name="T13" fmla="*/ 21 h 22"/>
                <a:gd name="T14" fmla="*/ 7 w 21"/>
                <a:gd name="T15" fmla="*/ 14 h 22"/>
                <a:gd name="T16" fmla="*/ 13 w 21"/>
                <a:gd name="T17" fmla="*/ 7 h 22"/>
                <a:gd name="T18" fmla="*/ 13 w 21"/>
                <a:gd name="T19" fmla="*/ 0 h 22"/>
                <a:gd name="T20" fmla="*/ 20 w 2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20" y="0"/>
                  </a:moveTo>
                  <a:lnTo>
                    <a:pt x="13" y="0"/>
                  </a:lnTo>
                  <a:lnTo>
                    <a:pt x="13" y="7"/>
                  </a:lnTo>
                  <a:lnTo>
                    <a:pt x="7" y="7"/>
                  </a:lnTo>
                  <a:lnTo>
                    <a:pt x="7" y="14"/>
                  </a:lnTo>
                  <a:lnTo>
                    <a:pt x="0" y="21"/>
                  </a:lnTo>
                  <a:lnTo>
                    <a:pt x="7" y="21"/>
                  </a:lnTo>
                  <a:lnTo>
                    <a:pt x="7" y="14"/>
                  </a:lnTo>
                  <a:lnTo>
                    <a:pt x="13" y="7"/>
                  </a:lnTo>
                  <a:lnTo>
                    <a:pt x="13" y="0"/>
                  </a:lnTo>
                  <a:lnTo>
                    <a:pt x="20"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7" name="Freeform 1550"/>
            <p:cNvSpPr>
              <a:spLocks/>
            </p:cNvSpPr>
            <p:nvPr/>
          </p:nvSpPr>
          <p:spPr bwMode="auto">
            <a:xfrm>
              <a:off x="2357" y="1688"/>
              <a:ext cx="22" cy="21"/>
            </a:xfrm>
            <a:custGeom>
              <a:avLst/>
              <a:gdLst>
                <a:gd name="T0" fmla="*/ 21 w 22"/>
                <a:gd name="T1" fmla="*/ 0 h 21"/>
                <a:gd name="T2" fmla="*/ 14 w 22"/>
                <a:gd name="T3" fmla="*/ 7 h 21"/>
                <a:gd name="T4" fmla="*/ 7 w 22"/>
                <a:gd name="T5" fmla="*/ 7 h 21"/>
                <a:gd name="T6" fmla="*/ 7 w 22"/>
                <a:gd name="T7" fmla="*/ 13 h 21"/>
                <a:gd name="T8" fmla="*/ 0 w 22"/>
                <a:gd name="T9" fmla="*/ 13 h 21"/>
                <a:gd name="T10" fmla="*/ 0 w 22"/>
                <a:gd name="T11" fmla="*/ 20 h 21"/>
                <a:gd name="T12" fmla="*/ 0 w 22"/>
                <a:gd name="T13" fmla="*/ 13 h 21"/>
                <a:gd name="T14" fmla="*/ 7 w 22"/>
                <a:gd name="T15" fmla="*/ 13 h 21"/>
                <a:gd name="T16" fmla="*/ 7 w 22"/>
                <a:gd name="T17" fmla="*/ 7 h 21"/>
                <a:gd name="T18" fmla="*/ 14 w 22"/>
                <a:gd name="T19" fmla="*/ 7 h 21"/>
                <a:gd name="T20" fmla="*/ 21 w 22"/>
                <a:gd name="T21" fmla="*/ 7 h 21"/>
                <a:gd name="T22" fmla="*/ 21 w 22"/>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1"/>
                <a:gd name="T38" fmla="*/ 22 w 22"/>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1">
                  <a:moveTo>
                    <a:pt x="21" y="0"/>
                  </a:moveTo>
                  <a:lnTo>
                    <a:pt x="14" y="7"/>
                  </a:lnTo>
                  <a:lnTo>
                    <a:pt x="7" y="7"/>
                  </a:lnTo>
                  <a:lnTo>
                    <a:pt x="7" y="13"/>
                  </a:lnTo>
                  <a:lnTo>
                    <a:pt x="0" y="13"/>
                  </a:lnTo>
                  <a:lnTo>
                    <a:pt x="0" y="20"/>
                  </a:lnTo>
                  <a:lnTo>
                    <a:pt x="0" y="13"/>
                  </a:lnTo>
                  <a:lnTo>
                    <a:pt x="7" y="13"/>
                  </a:lnTo>
                  <a:lnTo>
                    <a:pt x="7" y="7"/>
                  </a:lnTo>
                  <a:lnTo>
                    <a:pt x="14" y="7"/>
                  </a:lnTo>
                  <a:lnTo>
                    <a:pt x="21" y="7"/>
                  </a:lnTo>
                  <a:lnTo>
                    <a:pt x="21"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8" name="Freeform 1551"/>
            <p:cNvSpPr>
              <a:spLocks/>
            </p:cNvSpPr>
            <p:nvPr/>
          </p:nvSpPr>
          <p:spPr bwMode="auto">
            <a:xfrm>
              <a:off x="2378" y="1667"/>
              <a:ext cx="28" cy="22"/>
            </a:xfrm>
            <a:custGeom>
              <a:avLst/>
              <a:gdLst>
                <a:gd name="T0" fmla="*/ 27 w 28"/>
                <a:gd name="T1" fmla="*/ 0 h 22"/>
                <a:gd name="T2" fmla="*/ 20 w 28"/>
                <a:gd name="T3" fmla="*/ 0 h 22"/>
                <a:gd name="T4" fmla="*/ 20 w 28"/>
                <a:gd name="T5" fmla="*/ 7 h 22"/>
                <a:gd name="T6" fmla="*/ 13 w 28"/>
                <a:gd name="T7" fmla="*/ 7 h 22"/>
                <a:gd name="T8" fmla="*/ 13 w 28"/>
                <a:gd name="T9" fmla="*/ 14 h 22"/>
                <a:gd name="T10" fmla="*/ 7 w 28"/>
                <a:gd name="T11" fmla="*/ 14 h 22"/>
                <a:gd name="T12" fmla="*/ 0 w 28"/>
                <a:gd name="T13" fmla="*/ 21 h 22"/>
                <a:gd name="T14" fmla="*/ 7 w 28"/>
                <a:gd name="T15" fmla="*/ 14 h 22"/>
                <a:gd name="T16" fmla="*/ 13 w 28"/>
                <a:gd name="T17" fmla="*/ 14 h 22"/>
                <a:gd name="T18" fmla="*/ 13 w 28"/>
                <a:gd name="T19" fmla="*/ 7 h 22"/>
                <a:gd name="T20" fmla="*/ 20 w 28"/>
                <a:gd name="T21" fmla="*/ 7 h 22"/>
                <a:gd name="T22" fmla="*/ 27 w 28"/>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2"/>
                <a:gd name="T38" fmla="*/ 28 w 28"/>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2">
                  <a:moveTo>
                    <a:pt x="27" y="0"/>
                  </a:moveTo>
                  <a:lnTo>
                    <a:pt x="20" y="0"/>
                  </a:lnTo>
                  <a:lnTo>
                    <a:pt x="20" y="7"/>
                  </a:lnTo>
                  <a:lnTo>
                    <a:pt x="13" y="7"/>
                  </a:lnTo>
                  <a:lnTo>
                    <a:pt x="13" y="14"/>
                  </a:lnTo>
                  <a:lnTo>
                    <a:pt x="7" y="14"/>
                  </a:lnTo>
                  <a:lnTo>
                    <a:pt x="0" y="21"/>
                  </a:lnTo>
                  <a:lnTo>
                    <a:pt x="7" y="14"/>
                  </a:lnTo>
                  <a:lnTo>
                    <a:pt x="13" y="14"/>
                  </a:lnTo>
                  <a:lnTo>
                    <a:pt x="13" y="7"/>
                  </a:lnTo>
                  <a:lnTo>
                    <a:pt x="20" y="7"/>
                  </a:lnTo>
                  <a:lnTo>
                    <a:pt x="27" y="0"/>
                  </a:lnTo>
                </a:path>
              </a:pathLst>
            </a:custGeom>
            <a:solidFill>
              <a:srgbClr val="6FBBEE"/>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29" name="Freeform 1552"/>
            <p:cNvSpPr>
              <a:spLocks/>
            </p:cNvSpPr>
            <p:nvPr/>
          </p:nvSpPr>
          <p:spPr bwMode="auto">
            <a:xfrm>
              <a:off x="2330" y="1674"/>
              <a:ext cx="35" cy="42"/>
            </a:xfrm>
            <a:custGeom>
              <a:avLst/>
              <a:gdLst>
                <a:gd name="T0" fmla="*/ 0 w 35"/>
                <a:gd name="T1" fmla="*/ 41 h 42"/>
                <a:gd name="T2" fmla="*/ 7 w 35"/>
                <a:gd name="T3" fmla="*/ 41 h 42"/>
                <a:gd name="T4" fmla="*/ 7 w 35"/>
                <a:gd name="T5" fmla="*/ 34 h 42"/>
                <a:gd name="T6" fmla="*/ 7 w 35"/>
                <a:gd name="T7" fmla="*/ 27 h 42"/>
                <a:gd name="T8" fmla="*/ 7 w 35"/>
                <a:gd name="T9" fmla="*/ 21 h 42"/>
                <a:gd name="T10" fmla="*/ 14 w 35"/>
                <a:gd name="T11" fmla="*/ 21 h 42"/>
                <a:gd name="T12" fmla="*/ 14 w 35"/>
                <a:gd name="T13" fmla="*/ 14 h 42"/>
                <a:gd name="T14" fmla="*/ 14 w 35"/>
                <a:gd name="T15" fmla="*/ 7 h 42"/>
                <a:gd name="T16" fmla="*/ 20 w 35"/>
                <a:gd name="T17" fmla="*/ 7 h 42"/>
                <a:gd name="T18" fmla="*/ 27 w 35"/>
                <a:gd name="T19" fmla="*/ 7 h 42"/>
                <a:gd name="T20" fmla="*/ 27 w 35"/>
                <a:gd name="T21" fmla="*/ 0 h 42"/>
                <a:gd name="T22" fmla="*/ 34 w 35"/>
                <a:gd name="T23" fmla="*/ 0 h 42"/>
                <a:gd name="T24" fmla="*/ 34 w 35"/>
                <a:gd name="T25" fmla="*/ 7 h 42"/>
                <a:gd name="T26" fmla="*/ 27 w 35"/>
                <a:gd name="T27" fmla="*/ 7 h 42"/>
                <a:gd name="T28" fmla="*/ 20 w 35"/>
                <a:gd name="T29" fmla="*/ 14 h 42"/>
                <a:gd name="T30" fmla="*/ 20 w 35"/>
                <a:gd name="T31" fmla="*/ 21 h 42"/>
                <a:gd name="T32" fmla="*/ 14 w 35"/>
                <a:gd name="T33" fmla="*/ 21 h 42"/>
                <a:gd name="T34" fmla="*/ 14 w 35"/>
                <a:gd name="T35" fmla="*/ 27 h 42"/>
                <a:gd name="T36" fmla="*/ 14 w 35"/>
                <a:gd name="T37" fmla="*/ 34 h 42"/>
                <a:gd name="T38" fmla="*/ 7 w 35"/>
                <a:gd name="T39" fmla="*/ 34 h 42"/>
                <a:gd name="T40" fmla="*/ 7 w 35"/>
                <a:gd name="T41" fmla="*/ 41 h 42"/>
                <a:gd name="T42" fmla="*/ 0 w 35"/>
                <a:gd name="T43" fmla="*/ 41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42"/>
                <a:gd name="T68" fmla="*/ 35 w 35"/>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42">
                  <a:moveTo>
                    <a:pt x="0" y="41"/>
                  </a:moveTo>
                  <a:lnTo>
                    <a:pt x="7" y="41"/>
                  </a:lnTo>
                  <a:lnTo>
                    <a:pt x="7" y="34"/>
                  </a:lnTo>
                  <a:lnTo>
                    <a:pt x="7" y="27"/>
                  </a:lnTo>
                  <a:lnTo>
                    <a:pt x="7" y="21"/>
                  </a:lnTo>
                  <a:lnTo>
                    <a:pt x="14" y="21"/>
                  </a:lnTo>
                  <a:lnTo>
                    <a:pt x="14" y="14"/>
                  </a:lnTo>
                  <a:lnTo>
                    <a:pt x="14" y="7"/>
                  </a:lnTo>
                  <a:lnTo>
                    <a:pt x="20" y="7"/>
                  </a:lnTo>
                  <a:lnTo>
                    <a:pt x="27" y="7"/>
                  </a:lnTo>
                  <a:lnTo>
                    <a:pt x="27" y="0"/>
                  </a:lnTo>
                  <a:lnTo>
                    <a:pt x="34" y="0"/>
                  </a:lnTo>
                  <a:lnTo>
                    <a:pt x="34" y="7"/>
                  </a:lnTo>
                  <a:lnTo>
                    <a:pt x="27" y="7"/>
                  </a:lnTo>
                  <a:lnTo>
                    <a:pt x="20" y="14"/>
                  </a:lnTo>
                  <a:lnTo>
                    <a:pt x="20" y="21"/>
                  </a:lnTo>
                  <a:lnTo>
                    <a:pt x="14" y="21"/>
                  </a:lnTo>
                  <a:lnTo>
                    <a:pt x="14" y="27"/>
                  </a:lnTo>
                  <a:lnTo>
                    <a:pt x="14" y="34"/>
                  </a:lnTo>
                  <a:lnTo>
                    <a:pt x="7" y="34"/>
                  </a:lnTo>
                  <a:lnTo>
                    <a:pt x="7" y="41"/>
                  </a:lnTo>
                  <a:lnTo>
                    <a:pt x="0" y="41"/>
                  </a:lnTo>
                </a:path>
              </a:pathLst>
            </a:custGeom>
            <a:solidFill>
              <a:srgbClr val="FF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0" name="Freeform 1553"/>
            <p:cNvSpPr>
              <a:spLocks/>
            </p:cNvSpPr>
            <p:nvPr/>
          </p:nvSpPr>
          <p:spPr bwMode="auto">
            <a:xfrm>
              <a:off x="2330" y="1695"/>
              <a:ext cx="17" cy="21"/>
            </a:xfrm>
            <a:custGeom>
              <a:avLst/>
              <a:gdLst>
                <a:gd name="T0" fmla="*/ 16 w 17"/>
                <a:gd name="T1" fmla="*/ 0 h 21"/>
                <a:gd name="T2" fmla="*/ 8 w 17"/>
                <a:gd name="T3" fmla="*/ 0 h 21"/>
                <a:gd name="T4" fmla="*/ 8 w 17"/>
                <a:gd name="T5" fmla="*/ 6 h 21"/>
                <a:gd name="T6" fmla="*/ 8 w 17"/>
                <a:gd name="T7" fmla="*/ 13 h 21"/>
                <a:gd name="T8" fmla="*/ 8 w 17"/>
                <a:gd name="T9" fmla="*/ 20 h 21"/>
                <a:gd name="T10" fmla="*/ 0 w 17"/>
                <a:gd name="T11" fmla="*/ 20 h 21"/>
                <a:gd name="T12" fmla="*/ 8 w 17"/>
                <a:gd name="T13" fmla="*/ 20 h 21"/>
                <a:gd name="T14" fmla="*/ 8 w 17"/>
                <a:gd name="T15" fmla="*/ 13 h 21"/>
                <a:gd name="T16" fmla="*/ 8 w 17"/>
                <a:gd name="T17" fmla="*/ 6 h 21"/>
                <a:gd name="T18" fmla="*/ 8 w 17"/>
                <a:gd name="T19" fmla="*/ 0 h 21"/>
                <a:gd name="T20" fmla="*/ 16 w 17"/>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0"/>
                  </a:moveTo>
                  <a:lnTo>
                    <a:pt x="8" y="0"/>
                  </a:lnTo>
                  <a:lnTo>
                    <a:pt x="8" y="6"/>
                  </a:lnTo>
                  <a:lnTo>
                    <a:pt x="8" y="13"/>
                  </a:lnTo>
                  <a:lnTo>
                    <a:pt x="8" y="20"/>
                  </a:lnTo>
                  <a:lnTo>
                    <a:pt x="0" y="20"/>
                  </a:lnTo>
                  <a:lnTo>
                    <a:pt x="8" y="20"/>
                  </a:lnTo>
                  <a:lnTo>
                    <a:pt x="8" y="13"/>
                  </a:lnTo>
                  <a:lnTo>
                    <a:pt x="8" y="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1" name="Freeform 1554"/>
            <p:cNvSpPr>
              <a:spLocks/>
            </p:cNvSpPr>
            <p:nvPr/>
          </p:nvSpPr>
          <p:spPr bwMode="auto">
            <a:xfrm>
              <a:off x="2344" y="1681"/>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2" name="Freeform 1555"/>
            <p:cNvSpPr>
              <a:spLocks/>
            </p:cNvSpPr>
            <p:nvPr/>
          </p:nvSpPr>
          <p:spPr bwMode="auto">
            <a:xfrm>
              <a:off x="2350" y="1674"/>
              <a:ext cx="17" cy="17"/>
            </a:xfrm>
            <a:custGeom>
              <a:avLst/>
              <a:gdLst>
                <a:gd name="T0" fmla="*/ 16 w 17"/>
                <a:gd name="T1" fmla="*/ 0 h 17"/>
                <a:gd name="T2" fmla="*/ 8 w 17"/>
                <a:gd name="T3" fmla="*/ 0 h 17"/>
                <a:gd name="T4" fmla="*/ 8 w 17"/>
                <a:gd name="T5" fmla="*/ 16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8" y="16"/>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3" name="Line 1556"/>
            <p:cNvSpPr>
              <a:spLocks noChangeShapeType="1"/>
            </p:cNvSpPr>
            <p:nvPr/>
          </p:nvSpPr>
          <p:spPr bwMode="auto">
            <a:xfrm flipV="1">
              <a:off x="2364"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4" name="Line 1557"/>
            <p:cNvSpPr>
              <a:spLocks noChangeShapeType="1"/>
            </p:cNvSpPr>
            <p:nvPr/>
          </p:nvSpPr>
          <p:spPr bwMode="auto">
            <a:xfrm>
              <a:off x="2357"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35" name="Freeform 1558"/>
            <p:cNvSpPr>
              <a:spLocks/>
            </p:cNvSpPr>
            <p:nvPr/>
          </p:nvSpPr>
          <p:spPr bwMode="auto">
            <a:xfrm>
              <a:off x="2350" y="1681"/>
              <a:ext cx="17" cy="17"/>
            </a:xfrm>
            <a:custGeom>
              <a:avLst/>
              <a:gdLst>
                <a:gd name="T0" fmla="*/ 16 w 17"/>
                <a:gd name="T1" fmla="*/ 16 h 17"/>
                <a:gd name="T2" fmla="*/ 16 w 17"/>
                <a:gd name="T3" fmla="*/ 0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6" name="Freeform 1559"/>
            <p:cNvSpPr>
              <a:spLocks/>
            </p:cNvSpPr>
            <p:nvPr/>
          </p:nvSpPr>
          <p:spPr bwMode="auto">
            <a:xfrm>
              <a:off x="2350" y="1681"/>
              <a:ext cx="17" cy="17"/>
            </a:xfrm>
            <a:custGeom>
              <a:avLst/>
              <a:gdLst>
                <a:gd name="T0" fmla="*/ 0 w 17"/>
                <a:gd name="T1" fmla="*/ 16 h 17"/>
                <a:gd name="T2" fmla="*/ 16 w 17"/>
                <a:gd name="T3" fmla="*/ 16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0" y="0"/>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7" name="Freeform 1560"/>
            <p:cNvSpPr>
              <a:spLocks/>
            </p:cNvSpPr>
            <p:nvPr/>
          </p:nvSpPr>
          <p:spPr bwMode="auto">
            <a:xfrm>
              <a:off x="2344" y="1688"/>
              <a:ext cx="17" cy="21"/>
            </a:xfrm>
            <a:custGeom>
              <a:avLst/>
              <a:gdLst>
                <a:gd name="T0" fmla="*/ 0 w 17"/>
                <a:gd name="T1" fmla="*/ 20 h 21"/>
                <a:gd name="T2" fmla="*/ 0 w 17"/>
                <a:gd name="T3" fmla="*/ 13 h 21"/>
                <a:gd name="T4" fmla="*/ 0 w 17"/>
                <a:gd name="T5" fmla="*/ 7 h 21"/>
                <a:gd name="T6" fmla="*/ 16 w 17"/>
                <a:gd name="T7" fmla="*/ 7 h 21"/>
                <a:gd name="T8" fmla="*/ 16 w 17"/>
                <a:gd name="T9" fmla="*/ 0 h 21"/>
                <a:gd name="T10" fmla="*/ 16 w 17"/>
                <a:gd name="T11" fmla="*/ 7 h 21"/>
                <a:gd name="T12" fmla="*/ 0 w 17"/>
                <a:gd name="T13" fmla="*/ 7 h 21"/>
                <a:gd name="T14" fmla="*/ 0 w 17"/>
                <a:gd name="T15" fmla="*/ 13 h 21"/>
                <a:gd name="T16" fmla="*/ 0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0" y="20"/>
                  </a:moveTo>
                  <a:lnTo>
                    <a:pt x="0" y="13"/>
                  </a:lnTo>
                  <a:lnTo>
                    <a:pt x="0" y="7"/>
                  </a:lnTo>
                  <a:lnTo>
                    <a:pt x="16" y="7"/>
                  </a:lnTo>
                  <a:lnTo>
                    <a:pt x="16" y="0"/>
                  </a:lnTo>
                  <a:lnTo>
                    <a:pt x="16" y="7"/>
                  </a:lnTo>
                  <a:lnTo>
                    <a:pt x="0" y="7"/>
                  </a:lnTo>
                  <a:lnTo>
                    <a:pt x="0"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8" name="Freeform 1561"/>
            <p:cNvSpPr>
              <a:spLocks/>
            </p:cNvSpPr>
            <p:nvPr/>
          </p:nvSpPr>
          <p:spPr bwMode="auto">
            <a:xfrm>
              <a:off x="2330"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39" name="Freeform 1562"/>
            <p:cNvSpPr>
              <a:spLocks/>
            </p:cNvSpPr>
            <p:nvPr/>
          </p:nvSpPr>
          <p:spPr bwMode="auto">
            <a:xfrm>
              <a:off x="2453" y="1688"/>
              <a:ext cx="28" cy="42"/>
            </a:xfrm>
            <a:custGeom>
              <a:avLst/>
              <a:gdLst>
                <a:gd name="T0" fmla="*/ 0 w 28"/>
                <a:gd name="T1" fmla="*/ 41 h 42"/>
                <a:gd name="T2" fmla="*/ 0 w 28"/>
                <a:gd name="T3" fmla="*/ 34 h 42"/>
                <a:gd name="T4" fmla="*/ 7 w 28"/>
                <a:gd name="T5" fmla="*/ 34 h 42"/>
                <a:gd name="T6" fmla="*/ 7 w 28"/>
                <a:gd name="T7" fmla="*/ 27 h 42"/>
                <a:gd name="T8" fmla="*/ 7 w 28"/>
                <a:gd name="T9" fmla="*/ 20 h 42"/>
                <a:gd name="T10" fmla="*/ 7 w 28"/>
                <a:gd name="T11" fmla="*/ 13 h 42"/>
                <a:gd name="T12" fmla="*/ 14 w 28"/>
                <a:gd name="T13" fmla="*/ 7 h 42"/>
                <a:gd name="T14" fmla="*/ 21 w 28"/>
                <a:gd name="T15" fmla="*/ 7 h 42"/>
                <a:gd name="T16" fmla="*/ 21 w 28"/>
                <a:gd name="T17" fmla="*/ 0 h 42"/>
                <a:gd name="T18" fmla="*/ 27 w 28"/>
                <a:gd name="T19" fmla="*/ 0 h 42"/>
                <a:gd name="T20" fmla="*/ 27 w 28"/>
                <a:gd name="T21" fmla="*/ 7 h 42"/>
                <a:gd name="T22" fmla="*/ 27 w 28"/>
                <a:gd name="T23" fmla="*/ 13 h 42"/>
                <a:gd name="T24" fmla="*/ 21 w 28"/>
                <a:gd name="T25" fmla="*/ 13 h 42"/>
                <a:gd name="T26" fmla="*/ 21 w 28"/>
                <a:gd name="T27" fmla="*/ 20 h 42"/>
                <a:gd name="T28" fmla="*/ 14 w 28"/>
                <a:gd name="T29" fmla="*/ 27 h 42"/>
                <a:gd name="T30" fmla="*/ 14 w 28"/>
                <a:gd name="T31" fmla="*/ 34 h 42"/>
                <a:gd name="T32" fmla="*/ 7 w 28"/>
                <a:gd name="T33" fmla="*/ 34 h 42"/>
                <a:gd name="T34" fmla="*/ 14 w 28"/>
                <a:gd name="T35" fmla="*/ 34 h 42"/>
                <a:gd name="T36" fmla="*/ 14 w 28"/>
                <a:gd name="T37" fmla="*/ 41 h 42"/>
                <a:gd name="T38" fmla="*/ 21 w 28"/>
                <a:gd name="T39" fmla="*/ 41 h 42"/>
                <a:gd name="T40" fmla="*/ 14 w 28"/>
                <a:gd name="T41" fmla="*/ 41 h 42"/>
                <a:gd name="T42" fmla="*/ 7 w 28"/>
                <a:gd name="T43" fmla="*/ 41 h 42"/>
                <a:gd name="T44" fmla="*/ 0 w 28"/>
                <a:gd name="T45" fmla="*/ 41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42"/>
                <a:gd name="T71" fmla="*/ 28 w 2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42">
                  <a:moveTo>
                    <a:pt x="0" y="41"/>
                  </a:moveTo>
                  <a:lnTo>
                    <a:pt x="0" y="34"/>
                  </a:lnTo>
                  <a:lnTo>
                    <a:pt x="7" y="34"/>
                  </a:lnTo>
                  <a:lnTo>
                    <a:pt x="7" y="27"/>
                  </a:lnTo>
                  <a:lnTo>
                    <a:pt x="7" y="20"/>
                  </a:lnTo>
                  <a:lnTo>
                    <a:pt x="7" y="13"/>
                  </a:lnTo>
                  <a:lnTo>
                    <a:pt x="14" y="7"/>
                  </a:lnTo>
                  <a:lnTo>
                    <a:pt x="21" y="7"/>
                  </a:lnTo>
                  <a:lnTo>
                    <a:pt x="21" y="0"/>
                  </a:lnTo>
                  <a:lnTo>
                    <a:pt x="27" y="0"/>
                  </a:lnTo>
                  <a:lnTo>
                    <a:pt x="27" y="7"/>
                  </a:lnTo>
                  <a:lnTo>
                    <a:pt x="27" y="13"/>
                  </a:lnTo>
                  <a:lnTo>
                    <a:pt x="21" y="13"/>
                  </a:lnTo>
                  <a:lnTo>
                    <a:pt x="21" y="20"/>
                  </a:lnTo>
                  <a:lnTo>
                    <a:pt x="14" y="27"/>
                  </a:lnTo>
                  <a:lnTo>
                    <a:pt x="14" y="34"/>
                  </a:lnTo>
                  <a:lnTo>
                    <a:pt x="7" y="34"/>
                  </a:lnTo>
                  <a:lnTo>
                    <a:pt x="14" y="34"/>
                  </a:lnTo>
                  <a:lnTo>
                    <a:pt x="14" y="41"/>
                  </a:lnTo>
                  <a:lnTo>
                    <a:pt x="21" y="41"/>
                  </a:lnTo>
                  <a:lnTo>
                    <a:pt x="14" y="41"/>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0" name="Freeform 1563"/>
            <p:cNvSpPr>
              <a:spLocks/>
            </p:cNvSpPr>
            <p:nvPr/>
          </p:nvSpPr>
          <p:spPr bwMode="auto">
            <a:xfrm>
              <a:off x="2460" y="1695"/>
              <a:ext cx="28" cy="35"/>
            </a:xfrm>
            <a:custGeom>
              <a:avLst/>
              <a:gdLst>
                <a:gd name="T0" fmla="*/ 0 w 28"/>
                <a:gd name="T1" fmla="*/ 34 h 35"/>
                <a:gd name="T2" fmla="*/ 7 w 28"/>
                <a:gd name="T3" fmla="*/ 34 h 35"/>
                <a:gd name="T4" fmla="*/ 14 w 28"/>
                <a:gd name="T5" fmla="*/ 34 h 35"/>
                <a:gd name="T6" fmla="*/ 7 w 28"/>
                <a:gd name="T7" fmla="*/ 34 h 35"/>
                <a:gd name="T8" fmla="*/ 7 w 28"/>
                <a:gd name="T9" fmla="*/ 27 h 35"/>
                <a:gd name="T10" fmla="*/ 0 w 28"/>
                <a:gd name="T11" fmla="*/ 27 h 35"/>
                <a:gd name="T12" fmla="*/ 7 w 28"/>
                <a:gd name="T13" fmla="*/ 27 h 35"/>
                <a:gd name="T14" fmla="*/ 7 w 28"/>
                <a:gd name="T15" fmla="*/ 20 h 35"/>
                <a:gd name="T16" fmla="*/ 14 w 28"/>
                <a:gd name="T17" fmla="*/ 20 h 35"/>
                <a:gd name="T18" fmla="*/ 14 w 28"/>
                <a:gd name="T19" fmla="*/ 13 h 35"/>
                <a:gd name="T20" fmla="*/ 14 w 28"/>
                <a:gd name="T21" fmla="*/ 6 h 35"/>
                <a:gd name="T22" fmla="*/ 20 w 28"/>
                <a:gd name="T23" fmla="*/ 6 h 35"/>
                <a:gd name="T24" fmla="*/ 20 w 28"/>
                <a:gd name="T25" fmla="*/ 0 h 35"/>
                <a:gd name="T26" fmla="*/ 27 w 28"/>
                <a:gd name="T27" fmla="*/ 0 h 35"/>
                <a:gd name="T28" fmla="*/ 20 w 28"/>
                <a:gd name="T29" fmla="*/ 13 h 35"/>
                <a:gd name="T30" fmla="*/ 20 w 28"/>
                <a:gd name="T31" fmla="*/ 20 h 35"/>
                <a:gd name="T32" fmla="*/ 20 w 28"/>
                <a:gd name="T33" fmla="*/ 27 h 35"/>
                <a:gd name="T34" fmla="*/ 14 w 28"/>
                <a:gd name="T35" fmla="*/ 34 h 35"/>
                <a:gd name="T36" fmla="*/ 0 w 28"/>
                <a:gd name="T37" fmla="*/ 34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5"/>
                <a:gd name="T59" fmla="*/ 28 w 28"/>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5">
                  <a:moveTo>
                    <a:pt x="0" y="34"/>
                  </a:moveTo>
                  <a:lnTo>
                    <a:pt x="7" y="34"/>
                  </a:lnTo>
                  <a:lnTo>
                    <a:pt x="14" y="34"/>
                  </a:lnTo>
                  <a:lnTo>
                    <a:pt x="7" y="34"/>
                  </a:lnTo>
                  <a:lnTo>
                    <a:pt x="7" y="27"/>
                  </a:lnTo>
                  <a:lnTo>
                    <a:pt x="0" y="27"/>
                  </a:lnTo>
                  <a:lnTo>
                    <a:pt x="7" y="27"/>
                  </a:lnTo>
                  <a:lnTo>
                    <a:pt x="7" y="20"/>
                  </a:lnTo>
                  <a:lnTo>
                    <a:pt x="14" y="20"/>
                  </a:lnTo>
                  <a:lnTo>
                    <a:pt x="14" y="13"/>
                  </a:lnTo>
                  <a:lnTo>
                    <a:pt x="14" y="6"/>
                  </a:lnTo>
                  <a:lnTo>
                    <a:pt x="20" y="6"/>
                  </a:lnTo>
                  <a:lnTo>
                    <a:pt x="20" y="0"/>
                  </a:lnTo>
                  <a:lnTo>
                    <a:pt x="27" y="0"/>
                  </a:lnTo>
                  <a:lnTo>
                    <a:pt x="20" y="13"/>
                  </a:lnTo>
                  <a:lnTo>
                    <a:pt x="20" y="20"/>
                  </a:lnTo>
                  <a:lnTo>
                    <a:pt x="20" y="27"/>
                  </a:lnTo>
                  <a:lnTo>
                    <a:pt x="14"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1" name="Freeform 1564"/>
            <p:cNvSpPr>
              <a:spLocks/>
            </p:cNvSpPr>
            <p:nvPr/>
          </p:nvSpPr>
          <p:spPr bwMode="auto">
            <a:xfrm>
              <a:off x="2494" y="1681"/>
              <a:ext cx="35" cy="49"/>
            </a:xfrm>
            <a:custGeom>
              <a:avLst/>
              <a:gdLst>
                <a:gd name="T0" fmla="*/ 0 w 35"/>
                <a:gd name="T1" fmla="*/ 48 h 49"/>
                <a:gd name="T2" fmla="*/ 0 w 35"/>
                <a:gd name="T3" fmla="*/ 41 h 49"/>
                <a:gd name="T4" fmla="*/ 0 w 35"/>
                <a:gd name="T5" fmla="*/ 34 h 49"/>
                <a:gd name="T6" fmla="*/ 7 w 35"/>
                <a:gd name="T7" fmla="*/ 34 h 49"/>
                <a:gd name="T8" fmla="*/ 7 w 35"/>
                <a:gd name="T9" fmla="*/ 27 h 49"/>
                <a:gd name="T10" fmla="*/ 14 w 35"/>
                <a:gd name="T11" fmla="*/ 27 h 49"/>
                <a:gd name="T12" fmla="*/ 14 w 35"/>
                <a:gd name="T13" fmla="*/ 20 h 49"/>
                <a:gd name="T14" fmla="*/ 21 w 35"/>
                <a:gd name="T15" fmla="*/ 14 h 49"/>
                <a:gd name="T16" fmla="*/ 21 w 35"/>
                <a:gd name="T17" fmla="*/ 7 h 49"/>
                <a:gd name="T18" fmla="*/ 27 w 35"/>
                <a:gd name="T19" fmla="*/ 7 h 49"/>
                <a:gd name="T20" fmla="*/ 27 w 35"/>
                <a:gd name="T21" fmla="*/ 0 h 49"/>
                <a:gd name="T22" fmla="*/ 34 w 35"/>
                <a:gd name="T23" fmla="*/ 0 h 49"/>
                <a:gd name="T24" fmla="*/ 27 w 35"/>
                <a:gd name="T25" fmla="*/ 0 h 49"/>
                <a:gd name="T26" fmla="*/ 27 w 35"/>
                <a:gd name="T27" fmla="*/ 7 h 49"/>
                <a:gd name="T28" fmla="*/ 27 w 35"/>
                <a:gd name="T29" fmla="*/ 14 h 49"/>
                <a:gd name="T30" fmla="*/ 21 w 35"/>
                <a:gd name="T31" fmla="*/ 14 h 49"/>
                <a:gd name="T32" fmla="*/ 21 w 35"/>
                <a:gd name="T33" fmla="*/ 20 h 49"/>
                <a:gd name="T34" fmla="*/ 21 w 35"/>
                <a:gd name="T35" fmla="*/ 27 h 49"/>
                <a:gd name="T36" fmla="*/ 14 w 35"/>
                <a:gd name="T37" fmla="*/ 27 h 49"/>
                <a:gd name="T38" fmla="*/ 14 w 35"/>
                <a:gd name="T39" fmla="*/ 34 h 49"/>
                <a:gd name="T40" fmla="*/ 14 w 35"/>
                <a:gd name="T41" fmla="*/ 41 h 49"/>
                <a:gd name="T42" fmla="*/ 7 w 35"/>
                <a:gd name="T43" fmla="*/ 48 h 49"/>
                <a:gd name="T44" fmla="*/ 0 w 35"/>
                <a:gd name="T45" fmla="*/ 48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49"/>
                <a:gd name="T71" fmla="*/ 35 w 35"/>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49">
                  <a:moveTo>
                    <a:pt x="0" y="48"/>
                  </a:moveTo>
                  <a:lnTo>
                    <a:pt x="0" y="41"/>
                  </a:lnTo>
                  <a:lnTo>
                    <a:pt x="0" y="34"/>
                  </a:lnTo>
                  <a:lnTo>
                    <a:pt x="7" y="34"/>
                  </a:lnTo>
                  <a:lnTo>
                    <a:pt x="7" y="27"/>
                  </a:lnTo>
                  <a:lnTo>
                    <a:pt x="14" y="27"/>
                  </a:lnTo>
                  <a:lnTo>
                    <a:pt x="14" y="20"/>
                  </a:lnTo>
                  <a:lnTo>
                    <a:pt x="21" y="14"/>
                  </a:lnTo>
                  <a:lnTo>
                    <a:pt x="21" y="7"/>
                  </a:lnTo>
                  <a:lnTo>
                    <a:pt x="27" y="7"/>
                  </a:lnTo>
                  <a:lnTo>
                    <a:pt x="27" y="0"/>
                  </a:lnTo>
                  <a:lnTo>
                    <a:pt x="34" y="0"/>
                  </a:lnTo>
                  <a:lnTo>
                    <a:pt x="27" y="0"/>
                  </a:lnTo>
                  <a:lnTo>
                    <a:pt x="27" y="7"/>
                  </a:lnTo>
                  <a:lnTo>
                    <a:pt x="27" y="14"/>
                  </a:lnTo>
                  <a:lnTo>
                    <a:pt x="21" y="14"/>
                  </a:lnTo>
                  <a:lnTo>
                    <a:pt x="21" y="20"/>
                  </a:lnTo>
                  <a:lnTo>
                    <a:pt x="21" y="27"/>
                  </a:lnTo>
                  <a:lnTo>
                    <a:pt x="14" y="27"/>
                  </a:lnTo>
                  <a:lnTo>
                    <a:pt x="14" y="34"/>
                  </a:lnTo>
                  <a:lnTo>
                    <a:pt x="14" y="41"/>
                  </a:lnTo>
                  <a:lnTo>
                    <a:pt x="7"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2" name="Freeform 1565"/>
            <p:cNvSpPr>
              <a:spLocks/>
            </p:cNvSpPr>
            <p:nvPr/>
          </p:nvSpPr>
          <p:spPr bwMode="auto">
            <a:xfrm>
              <a:off x="2501" y="1681"/>
              <a:ext cx="63" cy="49"/>
            </a:xfrm>
            <a:custGeom>
              <a:avLst/>
              <a:gdLst>
                <a:gd name="T0" fmla="*/ 0 w 63"/>
                <a:gd name="T1" fmla="*/ 48 h 49"/>
                <a:gd name="T2" fmla="*/ 7 w 63"/>
                <a:gd name="T3" fmla="*/ 48 h 49"/>
                <a:gd name="T4" fmla="*/ 7 w 63"/>
                <a:gd name="T5" fmla="*/ 41 h 49"/>
                <a:gd name="T6" fmla="*/ 7 w 63"/>
                <a:gd name="T7" fmla="*/ 34 h 49"/>
                <a:gd name="T8" fmla="*/ 7 w 63"/>
                <a:gd name="T9" fmla="*/ 27 h 49"/>
                <a:gd name="T10" fmla="*/ 14 w 63"/>
                <a:gd name="T11" fmla="*/ 27 h 49"/>
                <a:gd name="T12" fmla="*/ 14 w 63"/>
                <a:gd name="T13" fmla="*/ 20 h 49"/>
                <a:gd name="T14" fmla="*/ 20 w 63"/>
                <a:gd name="T15" fmla="*/ 20 h 49"/>
                <a:gd name="T16" fmla="*/ 20 w 63"/>
                <a:gd name="T17" fmla="*/ 14 h 49"/>
                <a:gd name="T18" fmla="*/ 27 w 63"/>
                <a:gd name="T19" fmla="*/ 7 h 49"/>
                <a:gd name="T20" fmla="*/ 27 w 63"/>
                <a:gd name="T21" fmla="*/ 0 h 49"/>
                <a:gd name="T22" fmla="*/ 34 w 63"/>
                <a:gd name="T23" fmla="*/ 0 h 49"/>
                <a:gd name="T24" fmla="*/ 41 w 63"/>
                <a:gd name="T25" fmla="*/ 0 h 49"/>
                <a:gd name="T26" fmla="*/ 48 w 63"/>
                <a:gd name="T27" fmla="*/ 0 h 49"/>
                <a:gd name="T28" fmla="*/ 48 w 63"/>
                <a:gd name="T29" fmla="*/ 7 h 49"/>
                <a:gd name="T30" fmla="*/ 55 w 63"/>
                <a:gd name="T31" fmla="*/ 14 h 49"/>
                <a:gd name="T32" fmla="*/ 62 w 63"/>
                <a:gd name="T33" fmla="*/ 20 h 49"/>
                <a:gd name="T34" fmla="*/ 62 w 63"/>
                <a:gd name="T35" fmla="*/ 48 h 49"/>
                <a:gd name="T36" fmla="*/ 27 w 63"/>
                <a:gd name="T37" fmla="*/ 48 h 49"/>
                <a:gd name="T38" fmla="*/ 34 w 63"/>
                <a:gd name="T39" fmla="*/ 41 h 49"/>
                <a:gd name="T40" fmla="*/ 41 w 63"/>
                <a:gd name="T41" fmla="*/ 41 h 49"/>
                <a:gd name="T42" fmla="*/ 34 w 63"/>
                <a:gd name="T43" fmla="*/ 41 h 49"/>
                <a:gd name="T44" fmla="*/ 27 w 63"/>
                <a:gd name="T45" fmla="*/ 41 h 49"/>
                <a:gd name="T46" fmla="*/ 27 w 63"/>
                <a:gd name="T47" fmla="*/ 48 h 49"/>
                <a:gd name="T48" fmla="*/ 20 w 63"/>
                <a:gd name="T49" fmla="*/ 48 h 49"/>
                <a:gd name="T50" fmla="*/ 0 w 63"/>
                <a:gd name="T51" fmla="*/ 48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49"/>
                <a:gd name="T80" fmla="*/ 63 w 6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49">
                  <a:moveTo>
                    <a:pt x="0" y="48"/>
                  </a:moveTo>
                  <a:lnTo>
                    <a:pt x="7" y="48"/>
                  </a:lnTo>
                  <a:lnTo>
                    <a:pt x="7" y="41"/>
                  </a:lnTo>
                  <a:lnTo>
                    <a:pt x="7" y="34"/>
                  </a:lnTo>
                  <a:lnTo>
                    <a:pt x="7" y="27"/>
                  </a:lnTo>
                  <a:lnTo>
                    <a:pt x="14" y="27"/>
                  </a:lnTo>
                  <a:lnTo>
                    <a:pt x="14" y="20"/>
                  </a:lnTo>
                  <a:lnTo>
                    <a:pt x="20" y="20"/>
                  </a:lnTo>
                  <a:lnTo>
                    <a:pt x="20" y="14"/>
                  </a:lnTo>
                  <a:lnTo>
                    <a:pt x="27" y="7"/>
                  </a:lnTo>
                  <a:lnTo>
                    <a:pt x="27" y="0"/>
                  </a:lnTo>
                  <a:lnTo>
                    <a:pt x="34" y="0"/>
                  </a:lnTo>
                  <a:lnTo>
                    <a:pt x="41" y="0"/>
                  </a:lnTo>
                  <a:lnTo>
                    <a:pt x="48" y="0"/>
                  </a:lnTo>
                  <a:lnTo>
                    <a:pt x="48" y="7"/>
                  </a:lnTo>
                  <a:lnTo>
                    <a:pt x="55" y="14"/>
                  </a:lnTo>
                  <a:lnTo>
                    <a:pt x="62" y="20"/>
                  </a:lnTo>
                  <a:lnTo>
                    <a:pt x="62" y="48"/>
                  </a:lnTo>
                  <a:lnTo>
                    <a:pt x="27" y="48"/>
                  </a:lnTo>
                  <a:lnTo>
                    <a:pt x="34" y="41"/>
                  </a:lnTo>
                  <a:lnTo>
                    <a:pt x="41" y="41"/>
                  </a:lnTo>
                  <a:lnTo>
                    <a:pt x="34" y="41"/>
                  </a:lnTo>
                  <a:lnTo>
                    <a:pt x="27" y="41"/>
                  </a:lnTo>
                  <a:lnTo>
                    <a:pt x="27" y="48"/>
                  </a:lnTo>
                  <a:lnTo>
                    <a:pt x="20" y="48"/>
                  </a:lnTo>
                  <a:lnTo>
                    <a:pt x="0" y="4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3" name="Freeform 1566"/>
            <p:cNvSpPr>
              <a:spLocks/>
            </p:cNvSpPr>
            <p:nvPr/>
          </p:nvSpPr>
          <p:spPr bwMode="auto">
            <a:xfrm>
              <a:off x="2432" y="1729"/>
              <a:ext cx="29" cy="28"/>
            </a:xfrm>
            <a:custGeom>
              <a:avLst/>
              <a:gdLst>
                <a:gd name="T0" fmla="*/ 0 w 29"/>
                <a:gd name="T1" fmla="*/ 27 h 28"/>
                <a:gd name="T2" fmla="*/ 0 w 29"/>
                <a:gd name="T3" fmla="*/ 20 h 28"/>
                <a:gd name="T4" fmla="*/ 7 w 29"/>
                <a:gd name="T5" fmla="*/ 20 h 28"/>
                <a:gd name="T6" fmla="*/ 14 w 29"/>
                <a:gd name="T7" fmla="*/ 13 h 28"/>
                <a:gd name="T8" fmla="*/ 21 w 29"/>
                <a:gd name="T9" fmla="*/ 7 h 28"/>
                <a:gd name="T10" fmla="*/ 21 w 29"/>
                <a:gd name="T11" fmla="*/ 0 h 28"/>
                <a:gd name="T12" fmla="*/ 28 w 29"/>
                <a:gd name="T13" fmla="*/ 0 h 28"/>
                <a:gd name="T14" fmla="*/ 28 w 29"/>
                <a:gd name="T15" fmla="*/ 7 h 28"/>
                <a:gd name="T16" fmla="*/ 28 w 29"/>
                <a:gd name="T17" fmla="*/ 13 h 28"/>
                <a:gd name="T18" fmla="*/ 28 w 29"/>
                <a:gd name="T19" fmla="*/ 20 h 28"/>
                <a:gd name="T20" fmla="*/ 28 w 29"/>
                <a:gd name="T21" fmla="*/ 27 h 28"/>
                <a:gd name="T22" fmla="*/ 21 w 29"/>
                <a:gd name="T23" fmla="*/ 27 h 28"/>
                <a:gd name="T24" fmla="*/ 21 w 29"/>
                <a:gd name="T25" fmla="*/ 20 h 28"/>
                <a:gd name="T26" fmla="*/ 21 w 29"/>
                <a:gd name="T27" fmla="*/ 27 h 28"/>
                <a:gd name="T28" fmla="*/ 14 w 29"/>
                <a:gd name="T29" fmla="*/ 27 h 28"/>
                <a:gd name="T30" fmla="*/ 0 w 29"/>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0" y="27"/>
                  </a:moveTo>
                  <a:lnTo>
                    <a:pt x="0" y="20"/>
                  </a:lnTo>
                  <a:lnTo>
                    <a:pt x="7" y="20"/>
                  </a:lnTo>
                  <a:lnTo>
                    <a:pt x="14" y="13"/>
                  </a:lnTo>
                  <a:lnTo>
                    <a:pt x="21" y="7"/>
                  </a:lnTo>
                  <a:lnTo>
                    <a:pt x="21" y="0"/>
                  </a:lnTo>
                  <a:lnTo>
                    <a:pt x="28" y="0"/>
                  </a:lnTo>
                  <a:lnTo>
                    <a:pt x="28" y="7"/>
                  </a:lnTo>
                  <a:lnTo>
                    <a:pt x="28" y="13"/>
                  </a:lnTo>
                  <a:lnTo>
                    <a:pt x="28" y="20"/>
                  </a:lnTo>
                  <a:lnTo>
                    <a:pt x="28" y="27"/>
                  </a:lnTo>
                  <a:lnTo>
                    <a:pt x="21" y="27"/>
                  </a:lnTo>
                  <a:lnTo>
                    <a:pt x="21" y="20"/>
                  </a:lnTo>
                  <a:lnTo>
                    <a:pt x="21" y="27"/>
                  </a:lnTo>
                  <a:lnTo>
                    <a:pt x="1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4" name="Freeform 1567"/>
            <p:cNvSpPr>
              <a:spLocks/>
            </p:cNvSpPr>
            <p:nvPr/>
          </p:nvSpPr>
          <p:spPr bwMode="auto">
            <a:xfrm>
              <a:off x="2460" y="1729"/>
              <a:ext cx="17" cy="28"/>
            </a:xfrm>
            <a:custGeom>
              <a:avLst/>
              <a:gdLst>
                <a:gd name="T0" fmla="*/ 0 w 17"/>
                <a:gd name="T1" fmla="*/ 27 h 28"/>
                <a:gd name="T2" fmla="*/ 0 w 17"/>
                <a:gd name="T3" fmla="*/ 20 h 28"/>
                <a:gd name="T4" fmla="*/ 0 w 17"/>
                <a:gd name="T5" fmla="*/ 13 h 28"/>
                <a:gd name="T6" fmla="*/ 0 w 17"/>
                <a:gd name="T7" fmla="*/ 7 h 28"/>
                <a:gd name="T8" fmla="*/ 0 w 17"/>
                <a:gd name="T9" fmla="*/ 0 h 28"/>
                <a:gd name="T10" fmla="*/ 16 w 17"/>
                <a:gd name="T11" fmla="*/ 0 h 28"/>
                <a:gd name="T12" fmla="*/ 16 w 17"/>
                <a:gd name="T13" fmla="*/ 7 h 28"/>
                <a:gd name="T14" fmla="*/ 16 w 17"/>
                <a:gd name="T15" fmla="*/ 13 h 28"/>
                <a:gd name="T16" fmla="*/ 16 w 17"/>
                <a:gd name="T17" fmla="*/ 27 h 28"/>
                <a:gd name="T18" fmla="*/ 0 w 17"/>
                <a:gd name="T19" fmla="*/ 2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8"/>
                <a:gd name="T32" fmla="*/ 17 w 17"/>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8">
                  <a:moveTo>
                    <a:pt x="0" y="27"/>
                  </a:moveTo>
                  <a:lnTo>
                    <a:pt x="0" y="20"/>
                  </a:lnTo>
                  <a:lnTo>
                    <a:pt x="0" y="13"/>
                  </a:lnTo>
                  <a:lnTo>
                    <a:pt x="0" y="7"/>
                  </a:lnTo>
                  <a:lnTo>
                    <a:pt x="0" y="0"/>
                  </a:lnTo>
                  <a:lnTo>
                    <a:pt x="16" y="0"/>
                  </a:lnTo>
                  <a:lnTo>
                    <a:pt x="16" y="7"/>
                  </a:lnTo>
                  <a:lnTo>
                    <a:pt x="16" y="13"/>
                  </a:lnTo>
                  <a:lnTo>
                    <a:pt x="16"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5" name="Freeform 1568"/>
            <p:cNvSpPr>
              <a:spLocks/>
            </p:cNvSpPr>
            <p:nvPr/>
          </p:nvSpPr>
          <p:spPr bwMode="auto">
            <a:xfrm>
              <a:off x="2487" y="1729"/>
              <a:ext cx="17" cy="28"/>
            </a:xfrm>
            <a:custGeom>
              <a:avLst/>
              <a:gdLst>
                <a:gd name="T0" fmla="*/ 0 w 17"/>
                <a:gd name="T1" fmla="*/ 27 h 28"/>
                <a:gd name="T2" fmla="*/ 0 w 17"/>
                <a:gd name="T3" fmla="*/ 20 h 28"/>
                <a:gd name="T4" fmla="*/ 0 w 17"/>
                <a:gd name="T5" fmla="*/ 13 h 28"/>
                <a:gd name="T6" fmla="*/ 0 w 17"/>
                <a:gd name="T7" fmla="*/ 7 h 28"/>
                <a:gd name="T8" fmla="*/ 8 w 17"/>
                <a:gd name="T9" fmla="*/ 7 h 28"/>
                <a:gd name="T10" fmla="*/ 8 w 17"/>
                <a:gd name="T11" fmla="*/ 0 h 28"/>
                <a:gd name="T12" fmla="*/ 8 w 17"/>
                <a:gd name="T13" fmla="*/ 7 h 28"/>
                <a:gd name="T14" fmla="*/ 16 w 17"/>
                <a:gd name="T15" fmla="*/ 7 h 28"/>
                <a:gd name="T16" fmla="*/ 8 w 17"/>
                <a:gd name="T17" fmla="*/ 7 h 28"/>
                <a:gd name="T18" fmla="*/ 8 w 17"/>
                <a:gd name="T19" fmla="*/ 13 h 28"/>
                <a:gd name="T20" fmla="*/ 8 w 17"/>
                <a:gd name="T21" fmla="*/ 20 h 28"/>
                <a:gd name="T22" fmla="*/ 8 w 17"/>
                <a:gd name="T23" fmla="*/ 27 h 28"/>
                <a:gd name="T24" fmla="*/ 0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27"/>
                  </a:moveTo>
                  <a:lnTo>
                    <a:pt x="0" y="20"/>
                  </a:lnTo>
                  <a:lnTo>
                    <a:pt x="0" y="13"/>
                  </a:lnTo>
                  <a:lnTo>
                    <a:pt x="0" y="7"/>
                  </a:lnTo>
                  <a:lnTo>
                    <a:pt x="8" y="7"/>
                  </a:lnTo>
                  <a:lnTo>
                    <a:pt x="8" y="0"/>
                  </a:lnTo>
                  <a:lnTo>
                    <a:pt x="8" y="7"/>
                  </a:lnTo>
                  <a:lnTo>
                    <a:pt x="16" y="7"/>
                  </a:lnTo>
                  <a:lnTo>
                    <a:pt x="8" y="7"/>
                  </a:lnTo>
                  <a:lnTo>
                    <a:pt x="8" y="13"/>
                  </a:lnTo>
                  <a:lnTo>
                    <a:pt x="8" y="20"/>
                  </a:lnTo>
                  <a:lnTo>
                    <a:pt x="8"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6" name="Freeform 1569"/>
            <p:cNvSpPr>
              <a:spLocks/>
            </p:cNvSpPr>
            <p:nvPr/>
          </p:nvSpPr>
          <p:spPr bwMode="auto">
            <a:xfrm>
              <a:off x="2494" y="1729"/>
              <a:ext cx="28" cy="28"/>
            </a:xfrm>
            <a:custGeom>
              <a:avLst/>
              <a:gdLst>
                <a:gd name="T0" fmla="*/ 0 w 28"/>
                <a:gd name="T1" fmla="*/ 27 h 28"/>
                <a:gd name="T2" fmla="*/ 0 w 28"/>
                <a:gd name="T3" fmla="*/ 20 h 28"/>
                <a:gd name="T4" fmla="*/ 0 w 28"/>
                <a:gd name="T5" fmla="*/ 13 h 28"/>
                <a:gd name="T6" fmla="*/ 7 w 28"/>
                <a:gd name="T7" fmla="*/ 13 h 28"/>
                <a:gd name="T8" fmla="*/ 7 w 28"/>
                <a:gd name="T9" fmla="*/ 7 h 28"/>
                <a:gd name="T10" fmla="*/ 7 w 28"/>
                <a:gd name="T11" fmla="*/ 0 h 28"/>
                <a:gd name="T12" fmla="*/ 27 w 28"/>
                <a:gd name="T13" fmla="*/ 0 h 28"/>
                <a:gd name="T14" fmla="*/ 27 w 28"/>
                <a:gd name="T15" fmla="*/ 7 h 28"/>
                <a:gd name="T16" fmla="*/ 21 w 28"/>
                <a:gd name="T17" fmla="*/ 13 h 28"/>
                <a:gd name="T18" fmla="*/ 21 w 28"/>
                <a:gd name="T19" fmla="*/ 20 h 28"/>
                <a:gd name="T20" fmla="*/ 14 w 28"/>
                <a:gd name="T21" fmla="*/ 20 h 28"/>
                <a:gd name="T22" fmla="*/ 14 w 28"/>
                <a:gd name="T23" fmla="*/ 27 h 28"/>
                <a:gd name="T24" fmla="*/ 7 w 28"/>
                <a:gd name="T25" fmla="*/ 27 h 28"/>
                <a:gd name="T26" fmla="*/ 7 w 28"/>
                <a:gd name="T27" fmla="*/ 20 h 28"/>
                <a:gd name="T28" fmla="*/ 0 w 28"/>
                <a:gd name="T29" fmla="*/ 20 h 28"/>
                <a:gd name="T30" fmla="*/ 0 w 28"/>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27"/>
                  </a:moveTo>
                  <a:lnTo>
                    <a:pt x="0" y="20"/>
                  </a:lnTo>
                  <a:lnTo>
                    <a:pt x="0" y="13"/>
                  </a:lnTo>
                  <a:lnTo>
                    <a:pt x="7" y="13"/>
                  </a:lnTo>
                  <a:lnTo>
                    <a:pt x="7" y="7"/>
                  </a:lnTo>
                  <a:lnTo>
                    <a:pt x="7" y="0"/>
                  </a:lnTo>
                  <a:lnTo>
                    <a:pt x="27" y="0"/>
                  </a:lnTo>
                  <a:lnTo>
                    <a:pt x="27" y="7"/>
                  </a:lnTo>
                  <a:lnTo>
                    <a:pt x="21" y="13"/>
                  </a:lnTo>
                  <a:lnTo>
                    <a:pt x="21" y="20"/>
                  </a:lnTo>
                  <a:lnTo>
                    <a:pt x="14" y="20"/>
                  </a:lnTo>
                  <a:lnTo>
                    <a:pt x="14" y="27"/>
                  </a:lnTo>
                  <a:lnTo>
                    <a:pt x="7" y="27"/>
                  </a:lnTo>
                  <a:lnTo>
                    <a:pt x="7" y="20"/>
                  </a:lnTo>
                  <a:lnTo>
                    <a:pt x="0" y="20"/>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7" name="Freeform 1570"/>
            <p:cNvSpPr>
              <a:spLocks/>
            </p:cNvSpPr>
            <p:nvPr/>
          </p:nvSpPr>
          <p:spPr bwMode="auto">
            <a:xfrm>
              <a:off x="2515" y="1729"/>
              <a:ext cx="49" cy="28"/>
            </a:xfrm>
            <a:custGeom>
              <a:avLst/>
              <a:gdLst>
                <a:gd name="T0" fmla="*/ 0 w 49"/>
                <a:gd name="T1" fmla="*/ 27 h 28"/>
                <a:gd name="T2" fmla="*/ 0 w 49"/>
                <a:gd name="T3" fmla="*/ 20 h 28"/>
                <a:gd name="T4" fmla="*/ 6 w 49"/>
                <a:gd name="T5" fmla="*/ 20 h 28"/>
                <a:gd name="T6" fmla="*/ 6 w 49"/>
                <a:gd name="T7" fmla="*/ 13 h 28"/>
                <a:gd name="T8" fmla="*/ 13 w 49"/>
                <a:gd name="T9" fmla="*/ 13 h 28"/>
                <a:gd name="T10" fmla="*/ 20 w 49"/>
                <a:gd name="T11" fmla="*/ 13 h 28"/>
                <a:gd name="T12" fmla="*/ 27 w 49"/>
                <a:gd name="T13" fmla="*/ 13 h 28"/>
                <a:gd name="T14" fmla="*/ 27 w 49"/>
                <a:gd name="T15" fmla="*/ 7 h 28"/>
                <a:gd name="T16" fmla="*/ 20 w 49"/>
                <a:gd name="T17" fmla="*/ 7 h 28"/>
                <a:gd name="T18" fmla="*/ 13 w 49"/>
                <a:gd name="T19" fmla="*/ 7 h 28"/>
                <a:gd name="T20" fmla="*/ 13 w 49"/>
                <a:gd name="T21" fmla="*/ 13 h 28"/>
                <a:gd name="T22" fmla="*/ 6 w 49"/>
                <a:gd name="T23" fmla="*/ 13 h 28"/>
                <a:gd name="T24" fmla="*/ 6 w 49"/>
                <a:gd name="T25" fmla="*/ 20 h 28"/>
                <a:gd name="T26" fmla="*/ 0 w 49"/>
                <a:gd name="T27" fmla="*/ 20 h 28"/>
                <a:gd name="T28" fmla="*/ 0 w 49"/>
                <a:gd name="T29" fmla="*/ 27 h 28"/>
                <a:gd name="T30" fmla="*/ 0 w 49"/>
                <a:gd name="T31" fmla="*/ 20 h 28"/>
                <a:gd name="T32" fmla="*/ 6 w 49"/>
                <a:gd name="T33" fmla="*/ 13 h 28"/>
                <a:gd name="T34" fmla="*/ 6 w 49"/>
                <a:gd name="T35" fmla="*/ 7 h 28"/>
                <a:gd name="T36" fmla="*/ 13 w 49"/>
                <a:gd name="T37" fmla="*/ 7 h 28"/>
                <a:gd name="T38" fmla="*/ 13 w 49"/>
                <a:gd name="T39" fmla="*/ 0 h 28"/>
                <a:gd name="T40" fmla="*/ 48 w 49"/>
                <a:gd name="T41" fmla="*/ 0 h 28"/>
                <a:gd name="T42" fmla="*/ 48 w 49"/>
                <a:gd name="T43" fmla="*/ 13 h 28"/>
                <a:gd name="T44" fmla="*/ 41 w 49"/>
                <a:gd name="T45" fmla="*/ 20 h 28"/>
                <a:gd name="T46" fmla="*/ 41 w 49"/>
                <a:gd name="T47" fmla="*/ 27 h 28"/>
                <a:gd name="T48" fmla="*/ 34 w 49"/>
                <a:gd name="T49" fmla="*/ 27 h 28"/>
                <a:gd name="T50" fmla="*/ 0 w 49"/>
                <a:gd name="T51" fmla="*/ 2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
                <a:gd name="T79" fmla="*/ 0 h 28"/>
                <a:gd name="T80" fmla="*/ 49 w 49"/>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 h="28">
                  <a:moveTo>
                    <a:pt x="0" y="27"/>
                  </a:moveTo>
                  <a:lnTo>
                    <a:pt x="0" y="20"/>
                  </a:lnTo>
                  <a:lnTo>
                    <a:pt x="6" y="20"/>
                  </a:lnTo>
                  <a:lnTo>
                    <a:pt x="6" y="13"/>
                  </a:lnTo>
                  <a:lnTo>
                    <a:pt x="13" y="13"/>
                  </a:lnTo>
                  <a:lnTo>
                    <a:pt x="20" y="13"/>
                  </a:lnTo>
                  <a:lnTo>
                    <a:pt x="27" y="13"/>
                  </a:lnTo>
                  <a:lnTo>
                    <a:pt x="27" y="7"/>
                  </a:lnTo>
                  <a:lnTo>
                    <a:pt x="20" y="7"/>
                  </a:lnTo>
                  <a:lnTo>
                    <a:pt x="13" y="7"/>
                  </a:lnTo>
                  <a:lnTo>
                    <a:pt x="13" y="13"/>
                  </a:lnTo>
                  <a:lnTo>
                    <a:pt x="6" y="13"/>
                  </a:lnTo>
                  <a:lnTo>
                    <a:pt x="6" y="20"/>
                  </a:lnTo>
                  <a:lnTo>
                    <a:pt x="0" y="20"/>
                  </a:lnTo>
                  <a:lnTo>
                    <a:pt x="0" y="27"/>
                  </a:lnTo>
                  <a:lnTo>
                    <a:pt x="0" y="20"/>
                  </a:lnTo>
                  <a:lnTo>
                    <a:pt x="6" y="13"/>
                  </a:lnTo>
                  <a:lnTo>
                    <a:pt x="6" y="7"/>
                  </a:lnTo>
                  <a:lnTo>
                    <a:pt x="13" y="7"/>
                  </a:lnTo>
                  <a:lnTo>
                    <a:pt x="13" y="0"/>
                  </a:lnTo>
                  <a:lnTo>
                    <a:pt x="48" y="0"/>
                  </a:lnTo>
                  <a:lnTo>
                    <a:pt x="48" y="13"/>
                  </a:lnTo>
                  <a:lnTo>
                    <a:pt x="41" y="20"/>
                  </a:lnTo>
                  <a:lnTo>
                    <a:pt x="41" y="27"/>
                  </a:lnTo>
                  <a:lnTo>
                    <a:pt x="34"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8" name="Freeform 1571"/>
            <p:cNvSpPr>
              <a:spLocks/>
            </p:cNvSpPr>
            <p:nvPr/>
          </p:nvSpPr>
          <p:spPr bwMode="auto">
            <a:xfrm>
              <a:off x="2419" y="1756"/>
              <a:ext cx="28" cy="17"/>
            </a:xfrm>
            <a:custGeom>
              <a:avLst/>
              <a:gdLst>
                <a:gd name="T0" fmla="*/ 13 w 28"/>
                <a:gd name="T1" fmla="*/ 0 h 17"/>
                <a:gd name="T2" fmla="*/ 7 w 28"/>
                <a:gd name="T3" fmla="*/ 0 h 17"/>
                <a:gd name="T4" fmla="*/ 7 w 28"/>
                <a:gd name="T5" fmla="*/ 8 h 17"/>
                <a:gd name="T6" fmla="*/ 0 w 28"/>
                <a:gd name="T7" fmla="*/ 8 h 17"/>
                <a:gd name="T8" fmla="*/ 0 w 28"/>
                <a:gd name="T9" fmla="*/ 16 h 17"/>
                <a:gd name="T10" fmla="*/ 7 w 28"/>
                <a:gd name="T11" fmla="*/ 16 h 17"/>
                <a:gd name="T12" fmla="*/ 13 w 28"/>
                <a:gd name="T13" fmla="*/ 16 h 17"/>
                <a:gd name="T14" fmla="*/ 20 w 28"/>
                <a:gd name="T15" fmla="*/ 16 h 17"/>
                <a:gd name="T16" fmla="*/ 27 w 28"/>
                <a:gd name="T17" fmla="*/ 16 h 17"/>
                <a:gd name="T18" fmla="*/ 27 w 28"/>
                <a:gd name="T19" fmla="*/ 8 h 17"/>
                <a:gd name="T20" fmla="*/ 27 w 28"/>
                <a:gd name="T21" fmla="*/ 0 h 17"/>
                <a:gd name="T22" fmla="*/ 13 w 28"/>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7"/>
                <a:gd name="T38" fmla="*/ 28 w 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7">
                  <a:moveTo>
                    <a:pt x="13" y="0"/>
                  </a:moveTo>
                  <a:lnTo>
                    <a:pt x="7" y="0"/>
                  </a:lnTo>
                  <a:lnTo>
                    <a:pt x="7" y="8"/>
                  </a:lnTo>
                  <a:lnTo>
                    <a:pt x="0" y="8"/>
                  </a:lnTo>
                  <a:lnTo>
                    <a:pt x="0" y="16"/>
                  </a:lnTo>
                  <a:lnTo>
                    <a:pt x="7" y="16"/>
                  </a:lnTo>
                  <a:lnTo>
                    <a:pt x="13" y="16"/>
                  </a:lnTo>
                  <a:lnTo>
                    <a:pt x="20" y="16"/>
                  </a:lnTo>
                  <a:lnTo>
                    <a:pt x="27" y="16"/>
                  </a:lnTo>
                  <a:lnTo>
                    <a:pt x="27" y="8"/>
                  </a:lnTo>
                  <a:lnTo>
                    <a:pt x="27" y="0"/>
                  </a:lnTo>
                  <a:lnTo>
                    <a:pt x="1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49" name="Line 1572"/>
            <p:cNvSpPr>
              <a:spLocks noChangeShapeType="1"/>
            </p:cNvSpPr>
            <p:nvPr/>
          </p:nvSpPr>
          <p:spPr bwMode="auto">
            <a:xfrm>
              <a:off x="2453"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0" name="Line 1573"/>
            <p:cNvSpPr>
              <a:spLocks noChangeShapeType="1"/>
            </p:cNvSpPr>
            <p:nvPr/>
          </p:nvSpPr>
          <p:spPr bwMode="auto">
            <a:xfrm>
              <a:off x="2460" y="175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1" name="Freeform 1574"/>
            <p:cNvSpPr>
              <a:spLocks/>
            </p:cNvSpPr>
            <p:nvPr/>
          </p:nvSpPr>
          <p:spPr bwMode="auto">
            <a:xfrm>
              <a:off x="2460" y="1756"/>
              <a:ext cx="17" cy="17"/>
            </a:xfrm>
            <a:custGeom>
              <a:avLst/>
              <a:gdLst>
                <a:gd name="T0" fmla="*/ 0 w 17"/>
                <a:gd name="T1" fmla="*/ 0 h 17"/>
                <a:gd name="T2" fmla="*/ 0 w 17"/>
                <a:gd name="T3" fmla="*/ 8 h 17"/>
                <a:gd name="T4" fmla="*/ 0 w 17"/>
                <a:gd name="T5" fmla="*/ 16 h 17"/>
                <a:gd name="T6" fmla="*/ 8 w 17"/>
                <a:gd name="T7" fmla="*/ 16 h 17"/>
                <a:gd name="T8" fmla="*/ 16 w 17"/>
                <a:gd name="T9" fmla="*/ 16 h 17"/>
                <a:gd name="T10" fmla="*/ 16 w 17"/>
                <a:gd name="T11" fmla="*/ 8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8"/>
                  </a:lnTo>
                  <a:lnTo>
                    <a:pt x="0" y="16"/>
                  </a:lnTo>
                  <a:lnTo>
                    <a:pt x="8" y="16"/>
                  </a:lnTo>
                  <a:lnTo>
                    <a:pt x="16" y="16"/>
                  </a:lnTo>
                  <a:lnTo>
                    <a:pt x="16" y="8"/>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2" name="Freeform 1575"/>
            <p:cNvSpPr>
              <a:spLocks/>
            </p:cNvSpPr>
            <p:nvPr/>
          </p:nvSpPr>
          <p:spPr bwMode="auto">
            <a:xfrm>
              <a:off x="2480" y="1756"/>
              <a:ext cx="17" cy="17"/>
            </a:xfrm>
            <a:custGeom>
              <a:avLst/>
              <a:gdLst>
                <a:gd name="T0" fmla="*/ 16 w 17"/>
                <a:gd name="T1" fmla="*/ 0 h 17"/>
                <a:gd name="T2" fmla="*/ 0 w 17"/>
                <a:gd name="T3" fmla="*/ 8 h 17"/>
                <a:gd name="T4" fmla="*/ 0 w 17"/>
                <a:gd name="T5" fmla="*/ 16 h 17"/>
                <a:gd name="T6" fmla="*/ 16 w 17"/>
                <a:gd name="T7" fmla="*/ 16 h 17"/>
                <a:gd name="T8" fmla="*/ 16 w 17"/>
                <a:gd name="T9" fmla="*/ 8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8"/>
                  </a:lnTo>
                  <a:lnTo>
                    <a:pt x="0" y="16"/>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3" name="Freeform 1576"/>
            <p:cNvSpPr>
              <a:spLocks/>
            </p:cNvSpPr>
            <p:nvPr/>
          </p:nvSpPr>
          <p:spPr bwMode="auto">
            <a:xfrm>
              <a:off x="2487" y="1756"/>
              <a:ext cx="17" cy="17"/>
            </a:xfrm>
            <a:custGeom>
              <a:avLst/>
              <a:gdLst>
                <a:gd name="T0" fmla="*/ 16 w 17"/>
                <a:gd name="T1" fmla="*/ 0 h 17"/>
                <a:gd name="T2" fmla="*/ 0 w 17"/>
                <a:gd name="T3" fmla="*/ 8 h 17"/>
                <a:gd name="T4" fmla="*/ 0 w 17"/>
                <a:gd name="T5" fmla="*/ 16 h 17"/>
                <a:gd name="T6" fmla="*/ 0 w 17"/>
                <a:gd name="T7" fmla="*/ 8 h 17"/>
                <a:gd name="T8" fmla="*/ 16 w 17"/>
                <a:gd name="T9" fmla="*/ 8 h 17"/>
                <a:gd name="T10" fmla="*/ 16 w 17"/>
                <a:gd name="T11" fmla="*/ 16 h 17"/>
                <a:gd name="T12" fmla="*/ 16 w 17"/>
                <a:gd name="T13" fmla="*/ 8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0" y="8"/>
                  </a:lnTo>
                  <a:lnTo>
                    <a:pt x="0" y="16"/>
                  </a:lnTo>
                  <a:lnTo>
                    <a:pt x="0" y="8"/>
                  </a:lnTo>
                  <a:lnTo>
                    <a:pt x="16" y="8"/>
                  </a:lnTo>
                  <a:lnTo>
                    <a:pt x="16" y="16"/>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4" name="Freeform 1577"/>
            <p:cNvSpPr>
              <a:spLocks/>
            </p:cNvSpPr>
            <p:nvPr/>
          </p:nvSpPr>
          <p:spPr bwMode="auto">
            <a:xfrm>
              <a:off x="2426" y="1756"/>
              <a:ext cx="124" cy="42"/>
            </a:xfrm>
            <a:custGeom>
              <a:avLst/>
              <a:gdLst>
                <a:gd name="T0" fmla="*/ 89 w 124"/>
                <a:gd name="T1" fmla="*/ 0 h 42"/>
                <a:gd name="T2" fmla="*/ 89 w 124"/>
                <a:gd name="T3" fmla="*/ 7 h 42"/>
                <a:gd name="T4" fmla="*/ 89 w 124"/>
                <a:gd name="T5" fmla="*/ 14 h 42"/>
                <a:gd name="T6" fmla="*/ 95 w 124"/>
                <a:gd name="T7" fmla="*/ 14 h 42"/>
                <a:gd name="T8" fmla="*/ 95 w 124"/>
                <a:gd name="T9" fmla="*/ 21 h 42"/>
                <a:gd name="T10" fmla="*/ 89 w 124"/>
                <a:gd name="T11" fmla="*/ 14 h 42"/>
                <a:gd name="T12" fmla="*/ 82 w 124"/>
                <a:gd name="T13" fmla="*/ 7 h 42"/>
                <a:gd name="T14" fmla="*/ 75 w 124"/>
                <a:gd name="T15" fmla="*/ 7 h 42"/>
                <a:gd name="T16" fmla="*/ 75 w 124"/>
                <a:gd name="T17" fmla="*/ 14 h 42"/>
                <a:gd name="T18" fmla="*/ 75 w 124"/>
                <a:gd name="T19" fmla="*/ 21 h 42"/>
                <a:gd name="T20" fmla="*/ 75 w 124"/>
                <a:gd name="T21" fmla="*/ 27 h 42"/>
                <a:gd name="T22" fmla="*/ 68 w 124"/>
                <a:gd name="T23" fmla="*/ 27 h 42"/>
                <a:gd name="T24" fmla="*/ 68 w 124"/>
                <a:gd name="T25" fmla="*/ 21 h 42"/>
                <a:gd name="T26" fmla="*/ 68 w 124"/>
                <a:gd name="T27" fmla="*/ 14 h 42"/>
                <a:gd name="T28" fmla="*/ 68 w 124"/>
                <a:gd name="T29" fmla="*/ 21 h 42"/>
                <a:gd name="T30" fmla="*/ 68 w 124"/>
                <a:gd name="T31" fmla="*/ 27 h 42"/>
                <a:gd name="T32" fmla="*/ 61 w 124"/>
                <a:gd name="T33" fmla="*/ 27 h 42"/>
                <a:gd name="T34" fmla="*/ 54 w 124"/>
                <a:gd name="T35" fmla="*/ 21 h 42"/>
                <a:gd name="T36" fmla="*/ 61 w 124"/>
                <a:gd name="T37" fmla="*/ 14 h 42"/>
                <a:gd name="T38" fmla="*/ 54 w 124"/>
                <a:gd name="T39" fmla="*/ 14 h 42"/>
                <a:gd name="T40" fmla="*/ 48 w 124"/>
                <a:gd name="T41" fmla="*/ 14 h 42"/>
                <a:gd name="T42" fmla="*/ 41 w 124"/>
                <a:gd name="T43" fmla="*/ 14 h 42"/>
                <a:gd name="T44" fmla="*/ 34 w 124"/>
                <a:gd name="T45" fmla="*/ 14 h 42"/>
                <a:gd name="T46" fmla="*/ 27 w 124"/>
                <a:gd name="T47" fmla="*/ 14 h 42"/>
                <a:gd name="T48" fmla="*/ 20 w 124"/>
                <a:gd name="T49" fmla="*/ 14 h 42"/>
                <a:gd name="T50" fmla="*/ 13 w 124"/>
                <a:gd name="T51" fmla="*/ 14 h 42"/>
                <a:gd name="T52" fmla="*/ 6 w 124"/>
                <a:gd name="T53" fmla="*/ 14 h 42"/>
                <a:gd name="T54" fmla="*/ 0 w 124"/>
                <a:gd name="T55" fmla="*/ 14 h 42"/>
                <a:gd name="T56" fmla="*/ 0 w 124"/>
                <a:gd name="T57" fmla="*/ 21 h 42"/>
                <a:gd name="T58" fmla="*/ 0 w 124"/>
                <a:gd name="T59" fmla="*/ 27 h 42"/>
                <a:gd name="T60" fmla="*/ 6 w 124"/>
                <a:gd name="T61" fmla="*/ 27 h 42"/>
                <a:gd name="T62" fmla="*/ 6 w 124"/>
                <a:gd name="T63" fmla="*/ 34 h 42"/>
                <a:gd name="T64" fmla="*/ 13 w 124"/>
                <a:gd name="T65" fmla="*/ 34 h 42"/>
                <a:gd name="T66" fmla="*/ 20 w 124"/>
                <a:gd name="T67" fmla="*/ 34 h 42"/>
                <a:gd name="T68" fmla="*/ 27 w 124"/>
                <a:gd name="T69" fmla="*/ 34 h 42"/>
                <a:gd name="T70" fmla="*/ 34 w 124"/>
                <a:gd name="T71" fmla="*/ 41 h 42"/>
                <a:gd name="T72" fmla="*/ 41 w 124"/>
                <a:gd name="T73" fmla="*/ 41 h 42"/>
                <a:gd name="T74" fmla="*/ 48 w 124"/>
                <a:gd name="T75" fmla="*/ 41 h 42"/>
                <a:gd name="T76" fmla="*/ 54 w 124"/>
                <a:gd name="T77" fmla="*/ 41 h 42"/>
                <a:gd name="T78" fmla="*/ 48 w 124"/>
                <a:gd name="T79" fmla="*/ 41 h 42"/>
                <a:gd name="T80" fmla="*/ 54 w 124"/>
                <a:gd name="T81" fmla="*/ 41 h 42"/>
                <a:gd name="T82" fmla="*/ 61 w 124"/>
                <a:gd name="T83" fmla="*/ 41 h 42"/>
                <a:gd name="T84" fmla="*/ 61 w 124"/>
                <a:gd name="T85" fmla="*/ 34 h 42"/>
                <a:gd name="T86" fmla="*/ 68 w 124"/>
                <a:gd name="T87" fmla="*/ 34 h 42"/>
                <a:gd name="T88" fmla="*/ 68 w 124"/>
                <a:gd name="T89" fmla="*/ 41 h 42"/>
                <a:gd name="T90" fmla="*/ 75 w 124"/>
                <a:gd name="T91" fmla="*/ 41 h 42"/>
                <a:gd name="T92" fmla="*/ 82 w 124"/>
                <a:gd name="T93" fmla="*/ 41 h 42"/>
                <a:gd name="T94" fmla="*/ 82 w 124"/>
                <a:gd name="T95" fmla="*/ 34 h 42"/>
                <a:gd name="T96" fmla="*/ 89 w 124"/>
                <a:gd name="T97" fmla="*/ 34 h 42"/>
                <a:gd name="T98" fmla="*/ 89 w 124"/>
                <a:gd name="T99" fmla="*/ 27 h 42"/>
                <a:gd name="T100" fmla="*/ 89 w 124"/>
                <a:gd name="T101" fmla="*/ 21 h 42"/>
                <a:gd name="T102" fmla="*/ 89 w 124"/>
                <a:gd name="T103" fmla="*/ 27 h 42"/>
                <a:gd name="T104" fmla="*/ 95 w 124"/>
                <a:gd name="T105" fmla="*/ 27 h 42"/>
                <a:gd name="T106" fmla="*/ 102 w 124"/>
                <a:gd name="T107" fmla="*/ 27 h 42"/>
                <a:gd name="T108" fmla="*/ 109 w 124"/>
                <a:gd name="T109" fmla="*/ 21 h 42"/>
                <a:gd name="T110" fmla="*/ 109 w 124"/>
                <a:gd name="T111" fmla="*/ 14 h 42"/>
                <a:gd name="T112" fmla="*/ 116 w 124"/>
                <a:gd name="T113" fmla="*/ 14 h 42"/>
                <a:gd name="T114" fmla="*/ 116 w 124"/>
                <a:gd name="T115" fmla="*/ 7 h 42"/>
                <a:gd name="T116" fmla="*/ 123 w 124"/>
                <a:gd name="T117" fmla="*/ 7 h 42"/>
                <a:gd name="T118" fmla="*/ 123 w 124"/>
                <a:gd name="T119" fmla="*/ 0 h 42"/>
                <a:gd name="T120" fmla="*/ 89 w 124"/>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42"/>
                <a:gd name="T185" fmla="*/ 124 w 124"/>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42">
                  <a:moveTo>
                    <a:pt x="89" y="0"/>
                  </a:moveTo>
                  <a:lnTo>
                    <a:pt x="89" y="7"/>
                  </a:lnTo>
                  <a:lnTo>
                    <a:pt x="89" y="14"/>
                  </a:lnTo>
                  <a:lnTo>
                    <a:pt x="95" y="14"/>
                  </a:lnTo>
                  <a:lnTo>
                    <a:pt x="95" y="21"/>
                  </a:lnTo>
                  <a:lnTo>
                    <a:pt x="89" y="14"/>
                  </a:lnTo>
                  <a:lnTo>
                    <a:pt x="82" y="7"/>
                  </a:lnTo>
                  <a:lnTo>
                    <a:pt x="75" y="7"/>
                  </a:lnTo>
                  <a:lnTo>
                    <a:pt x="75" y="14"/>
                  </a:lnTo>
                  <a:lnTo>
                    <a:pt x="75" y="21"/>
                  </a:lnTo>
                  <a:lnTo>
                    <a:pt x="75" y="27"/>
                  </a:lnTo>
                  <a:lnTo>
                    <a:pt x="68" y="27"/>
                  </a:lnTo>
                  <a:lnTo>
                    <a:pt x="68" y="21"/>
                  </a:lnTo>
                  <a:lnTo>
                    <a:pt x="68" y="14"/>
                  </a:lnTo>
                  <a:lnTo>
                    <a:pt x="68" y="21"/>
                  </a:lnTo>
                  <a:lnTo>
                    <a:pt x="68" y="27"/>
                  </a:lnTo>
                  <a:lnTo>
                    <a:pt x="61" y="27"/>
                  </a:lnTo>
                  <a:lnTo>
                    <a:pt x="54" y="21"/>
                  </a:lnTo>
                  <a:lnTo>
                    <a:pt x="61" y="14"/>
                  </a:lnTo>
                  <a:lnTo>
                    <a:pt x="54" y="14"/>
                  </a:lnTo>
                  <a:lnTo>
                    <a:pt x="48" y="14"/>
                  </a:lnTo>
                  <a:lnTo>
                    <a:pt x="41" y="14"/>
                  </a:lnTo>
                  <a:lnTo>
                    <a:pt x="34" y="14"/>
                  </a:lnTo>
                  <a:lnTo>
                    <a:pt x="27" y="14"/>
                  </a:lnTo>
                  <a:lnTo>
                    <a:pt x="20" y="14"/>
                  </a:lnTo>
                  <a:lnTo>
                    <a:pt x="13" y="14"/>
                  </a:lnTo>
                  <a:lnTo>
                    <a:pt x="6" y="14"/>
                  </a:lnTo>
                  <a:lnTo>
                    <a:pt x="0" y="14"/>
                  </a:lnTo>
                  <a:lnTo>
                    <a:pt x="0" y="21"/>
                  </a:lnTo>
                  <a:lnTo>
                    <a:pt x="0" y="27"/>
                  </a:lnTo>
                  <a:lnTo>
                    <a:pt x="6" y="27"/>
                  </a:lnTo>
                  <a:lnTo>
                    <a:pt x="6" y="34"/>
                  </a:lnTo>
                  <a:lnTo>
                    <a:pt x="13" y="34"/>
                  </a:lnTo>
                  <a:lnTo>
                    <a:pt x="20" y="34"/>
                  </a:lnTo>
                  <a:lnTo>
                    <a:pt x="27" y="34"/>
                  </a:lnTo>
                  <a:lnTo>
                    <a:pt x="34" y="41"/>
                  </a:lnTo>
                  <a:lnTo>
                    <a:pt x="41" y="41"/>
                  </a:lnTo>
                  <a:lnTo>
                    <a:pt x="48" y="41"/>
                  </a:lnTo>
                  <a:lnTo>
                    <a:pt x="54" y="41"/>
                  </a:lnTo>
                  <a:lnTo>
                    <a:pt x="48" y="41"/>
                  </a:lnTo>
                  <a:lnTo>
                    <a:pt x="54" y="41"/>
                  </a:lnTo>
                  <a:lnTo>
                    <a:pt x="61" y="41"/>
                  </a:lnTo>
                  <a:lnTo>
                    <a:pt x="61" y="34"/>
                  </a:lnTo>
                  <a:lnTo>
                    <a:pt x="68" y="34"/>
                  </a:lnTo>
                  <a:lnTo>
                    <a:pt x="68" y="41"/>
                  </a:lnTo>
                  <a:lnTo>
                    <a:pt x="75" y="41"/>
                  </a:lnTo>
                  <a:lnTo>
                    <a:pt x="82" y="41"/>
                  </a:lnTo>
                  <a:lnTo>
                    <a:pt x="82" y="34"/>
                  </a:lnTo>
                  <a:lnTo>
                    <a:pt x="89" y="34"/>
                  </a:lnTo>
                  <a:lnTo>
                    <a:pt x="89" y="27"/>
                  </a:lnTo>
                  <a:lnTo>
                    <a:pt x="89" y="21"/>
                  </a:lnTo>
                  <a:lnTo>
                    <a:pt x="89" y="27"/>
                  </a:lnTo>
                  <a:lnTo>
                    <a:pt x="95" y="27"/>
                  </a:lnTo>
                  <a:lnTo>
                    <a:pt x="102" y="27"/>
                  </a:lnTo>
                  <a:lnTo>
                    <a:pt x="109" y="21"/>
                  </a:lnTo>
                  <a:lnTo>
                    <a:pt x="109" y="14"/>
                  </a:lnTo>
                  <a:lnTo>
                    <a:pt x="116" y="14"/>
                  </a:lnTo>
                  <a:lnTo>
                    <a:pt x="116" y="7"/>
                  </a:lnTo>
                  <a:lnTo>
                    <a:pt x="123" y="7"/>
                  </a:lnTo>
                  <a:lnTo>
                    <a:pt x="123" y="0"/>
                  </a:lnTo>
                  <a:lnTo>
                    <a:pt x="89"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5" name="Line 1578"/>
            <p:cNvSpPr>
              <a:spLocks noChangeShapeType="1"/>
            </p:cNvSpPr>
            <p:nvPr/>
          </p:nvSpPr>
          <p:spPr bwMode="auto">
            <a:xfrm flipV="1">
              <a:off x="2480"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56" name="Freeform 1579"/>
            <p:cNvSpPr>
              <a:spLocks/>
            </p:cNvSpPr>
            <p:nvPr/>
          </p:nvSpPr>
          <p:spPr bwMode="auto">
            <a:xfrm>
              <a:off x="2460" y="1695"/>
              <a:ext cx="21" cy="28"/>
            </a:xfrm>
            <a:custGeom>
              <a:avLst/>
              <a:gdLst>
                <a:gd name="T0" fmla="*/ 0 w 21"/>
                <a:gd name="T1" fmla="*/ 27 h 28"/>
                <a:gd name="T2" fmla="*/ 7 w 21"/>
                <a:gd name="T3" fmla="*/ 27 h 28"/>
                <a:gd name="T4" fmla="*/ 7 w 21"/>
                <a:gd name="T5" fmla="*/ 20 h 28"/>
                <a:gd name="T6" fmla="*/ 14 w 21"/>
                <a:gd name="T7" fmla="*/ 13 h 28"/>
                <a:gd name="T8" fmla="*/ 14 w 21"/>
                <a:gd name="T9" fmla="*/ 6 h 28"/>
                <a:gd name="T10" fmla="*/ 20 w 21"/>
                <a:gd name="T11" fmla="*/ 6 h 28"/>
                <a:gd name="T12" fmla="*/ 20 w 21"/>
                <a:gd name="T13" fmla="*/ 0 h 28"/>
                <a:gd name="T14" fmla="*/ 20 w 21"/>
                <a:gd name="T15" fmla="*/ 6 h 28"/>
                <a:gd name="T16" fmla="*/ 14 w 21"/>
                <a:gd name="T17" fmla="*/ 6 h 28"/>
                <a:gd name="T18" fmla="*/ 14 w 21"/>
                <a:gd name="T19" fmla="*/ 13 h 28"/>
                <a:gd name="T20" fmla="*/ 7 w 21"/>
                <a:gd name="T21" fmla="*/ 20 h 28"/>
                <a:gd name="T22" fmla="*/ 7 w 21"/>
                <a:gd name="T23" fmla="*/ 27 h 28"/>
                <a:gd name="T24" fmla="*/ 0 w 21"/>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8"/>
                <a:gd name="T41" fmla="*/ 21 w 2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8">
                  <a:moveTo>
                    <a:pt x="0" y="27"/>
                  </a:moveTo>
                  <a:lnTo>
                    <a:pt x="7" y="27"/>
                  </a:lnTo>
                  <a:lnTo>
                    <a:pt x="7" y="20"/>
                  </a:lnTo>
                  <a:lnTo>
                    <a:pt x="14" y="13"/>
                  </a:lnTo>
                  <a:lnTo>
                    <a:pt x="14" y="6"/>
                  </a:lnTo>
                  <a:lnTo>
                    <a:pt x="20" y="6"/>
                  </a:lnTo>
                  <a:lnTo>
                    <a:pt x="20" y="0"/>
                  </a:lnTo>
                  <a:lnTo>
                    <a:pt x="20" y="6"/>
                  </a:lnTo>
                  <a:lnTo>
                    <a:pt x="14" y="6"/>
                  </a:lnTo>
                  <a:lnTo>
                    <a:pt x="14" y="13"/>
                  </a:lnTo>
                  <a:lnTo>
                    <a:pt x="7" y="20"/>
                  </a:lnTo>
                  <a:lnTo>
                    <a:pt x="7" y="27"/>
                  </a:lnTo>
                  <a:lnTo>
                    <a:pt x="0"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7" name="Freeform 1580"/>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16 h 17"/>
                <a:gd name="T10" fmla="*/ 16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16"/>
                  </a:lnTo>
                  <a:lnTo>
                    <a:pt x="8" y="0"/>
                  </a:lnTo>
                  <a:lnTo>
                    <a:pt x="0" y="0"/>
                  </a:lnTo>
                  <a:lnTo>
                    <a:pt x="8" y="16"/>
                  </a:lnTo>
                  <a:lnTo>
                    <a:pt x="16" y="16"/>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8" name="Freeform 1581"/>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59" name="Freeform 1582"/>
            <p:cNvSpPr>
              <a:spLocks/>
            </p:cNvSpPr>
            <p:nvPr/>
          </p:nvSpPr>
          <p:spPr bwMode="auto">
            <a:xfrm>
              <a:off x="2460" y="1729"/>
              <a:ext cx="1" cy="35"/>
            </a:xfrm>
            <a:custGeom>
              <a:avLst/>
              <a:gdLst>
                <a:gd name="T0" fmla="*/ 0 w 1"/>
                <a:gd name="T1" fmla="*/ 34 h 35"/>
                <a:gd name="T2" fmla="*/ 0 w 1"/>
                <a:gd name="T3" fmla="*/ 27 h 35"/>
                <a:gd name="T4" fmla="*/ 0 w 1"/>
                <a:gd name="T5" fmla="*/ 20 h 35"/>
                <a:gd name="T6" fmla="*/ 0 w 1"/>
                <a:gd name="T7" fmla="*/ 13 h 35"/>
                <a:gd name="T8" fmla="*/ 0 w 1"/>
                <a:gd name="T9" fmla="*/ 7 h 35"/>
                <a:gd name="T10" fmla="*/ 0 w 1"/>
                <a:gd name="T11" fmla="*/ 0 h 35"/>
                <a:gd name="T12" fmla="*/ 0 w 1"/>
                <a:gd name="T13" fmla="*/ 7 h 35"/>
                <a:gd name="T14" fmla="*/ 0 w 1"/>
                <a:gd name="T15" fmla="*/ 13 h 35"/>
                <a:gd name="T16" fmla="*/ 0 w 1"/>
                <a:gd name="T17" fmla="*/ 20 h 35"/>
                <a:gd name="T18" fmla="*/ 0 w 1"/>
                <a:gd name="T19" fmla="*/ 27 h 35"/>
                <a:gd name="T20" fmla="*/ 0 w 1"/>
                <a:gd name="T21" fmla="*/ 34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5"/>
                <a:gd name="T35" fmla="*/ 1 w 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5">
                  <a:moveTo>
                    <a:pt x="0" y="34"/>
                  </a:moveTo>
                  <a:lnTo>
                    <a:pt x="0" y="27"/>
                  </a:lnTo>
                  <a:lnTo>
                    <a:pt x="0" y="20"/>
                  </a:lnTo>
                  <a:lnTo>
                    <a:pt x="0" y="13"/>
                  </a:lnTo>
                  <a:lnTo>
                    <a:pt x="0" y="7"/>
                  </a:lnTo>
                  <a:lnTo>
                    <a:pt x="0" y="0"/>
                  </a:lnTo>
                  <a:lnTo>
                    <a:pt x="0" y="7"/>
                  </a:lnTo>
                  <a:lnTo>
                    <a:pt x="0" y="13"/>
                  </a:lnTo>
                  <a:lnTo>
                    <a:pt x="0"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0" name="Freeform 1583"/>
            <p:cNvSpPr>
              <a:spLocks/>
            </p:cNvSpPr>
            <p:nvPr/>
          </p:nvSpPr>
          <p:spPr bwMode="auto">
            <a:xfrm>
              <a:off x="2453" y="1749"/>
              <a:ext cx="17" cy="17"/>
            </a:xfrm>
            <a:custGeom>
              <a:avLst/>
              <a:gdLst>
                <a:gd name="T0" fmla="*/ 0 w 17"/>
                <a:gd name="T1" fmla="*/ 8 h 17"/>
                <a:gd name="T2" fmla="*/ 16 w 17"/>
                <a:gd name="T3" fmla="*/ 8 h 17"/>
                <a:gd name="T4" fmla="*/ 16 w 17"/>
                <a:gd name="T5" fmla="*/ 16 h 17"/>
                <a:gd name="T6" fmla="*/ 16 w 17"/>
                <a:gd name="T7" fmla="*/ 8 h 17"/>
                <a:gd name="T8" fmla="*/ 0 w 17"/>
                <a:gd name="T9" fmla="*/ 0 h 17"/>
                <a:gd name="T10" fmla="*/ 0 w 17"/>
                <a:gd name="T11" fmla="*/ 8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16" y="8"/>
                  </a:lnTo>
                  <a:lnTo>
                    <a:pt x="16" y="16"/>
                  </a:lnTo>
                  <a:lnTo>
                    <a:pt x="16" y="8"/>
                  </a:lnTo>
                  <a:lnTo>
                    <a:pt x="0" y="0"/>
                  </a:lnTo>
                  <a:lnTo>
                    <a:pt x="0"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1" name="Freeform 1584"/>
            <p:cNvSpPr>
              <a:spLocks/>
            </p:cNvSpPr>
            <p:nvPr/>
          </p:nvSpPr>
          <p:spPr bwMode="auto">
            <a:xfrm>
              <a:off x="2453" y="1749"/>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2" name="Freeform 1585"/>
            <p:cNvSpPr>
              <a:spLocks/>
            </p:cNvSpPr>
            <p:nvPr/>
          </p:nvSpPr>
          <p:spPr bwMode="auto">
            <a:xfrm>
              <a:off x="2446" y="175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3" name="Freeform 1586"/>
            <p:cNvSpPr>
              <a:spLocks/>
            </p:cNvSpPr>
            <p:nvPr/>
          </p:nvSpPr>
          <p:spPr bwMode="auto">
            <a:xfrm>
              <a:off x="2446" y="1756"/>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4" name="Freeform 1587"/>
            <p:cNvSpPr>
              <a:spLocks/>
            </p:cNvSpPr>
            <p:nvPr/>
          </p:nvSpPr>
          <p:spPr bwMode="auto">
            <a:xfrm>
              <a:off x="2432" y="1770"/>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5" name="Freeform 1588"/>
            <p:cNvSpPr>
              <a:spLocks/>
            </p:cNvSpPr>
            <p:nvPr/>
          </p:nvSpPr>
          <p:spPr bwMode="auto">
            <a:xfrm>
              <a:off x="2419" y="1763"/>
              <a:ext cx="17" cy="17"/>
            </a:xfrm>
            <a:custGeom>
              <a:avLst/>
              <a:gdLst>
                <a:gd name="T0" fmla="*/ 0 w 17"/>
                <a:gd name="T1" fmla="*/ 0 h 17"/>
                <a:gd name="T2" fmla="*/ 0 w 17"/>
                <a:gd name="T3" fmla="*/ 16 h 17"/>
                <a:gd name="T4" fmla="*/ 8 w 17"/>
                <a:gd name="T5" fmla="*/ 16 h 17"/>
                <a:gd name="T6" fmla="*/ 16 w 17"/>
                <a:gd name="T7" fmla="*/ 16 h 17"/>
                <a:gd name="T8" fmla="*/ 8 w 17"/>
                <a:gd name="T9" fmla="*/ 16 h 17"/>
                <a:gd name="T10" fmla="*/ 0 w 17"/>
                <a:gd name="T11" fmla="*/ 0 h 17"/>
                <a:gd name="T12" fmla="*/ 0 w 17"/>
                <a:gd name="T13" fmla="*/ 16 h 17"/>
                <a:gd name="T14" fmla="*/ 0 w 17"/>
                <a:gd name="T15" fmla="*/ 0 h 17"/>
                <a:gd name="T16" fmla="*/ 0 w 17"/>
                <a:gd name="T17" fmla="*/ 16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0" y="16"/>
                  </a:lnTo>
                  <a:lnTo>
                    <a:pt x="8" y="16"/>
                  </a:lnTo>
                  <a:lnTo>
                    <a:pt x="16" y="16"/>
                  </a:lnTo>
                  <a:lnTo>
                    <a:pt x="8" y="16"/>
                  </a:lnTo>
                  <a:lnTo>
                    <a:pt x="0" y="0"/>
                  </a:lnTo>
                  <a:lnTo>
                    <a:pt x="0" y="16"/>
                  </a:lnTo>
                  <a:lnTo>
                    <a:pt x="0" y="0"/>
                  </a:lnTo>
                  <a:lnTo>
                    <a:pt x="0" y="1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6" name="Freeform 1589"/>
            <p:cNvSpPr>
              <a:spLocks/>
            </p:cNvSpPr>
            <p:nvPr/>
          </p:nvSpPr>
          <p:spPr bwMode="auto">
            <a:xfrm>
              <a:off x="2419" y="1756"/>
              <a:ext cx="17" cy="17"/>
            </a:xfrm>
            <a:custGeom>
              <a:avLst/>
              <a:gdLst>
                <a:gd name="T0" fmla="*/ 16 w 17"/>
                <a:gd name="T1" fmla="*/ 0 h 17"/>
                <a:gd name="T2" fmla="*/ 16 w 17"/>
                <a:gd name="T3" fmla="*/ 8 h 17"/>
                <a:gd name="T4" fmla="*/ 0 w 17"/>
                <a:gd name="T5" fmla="*/ 8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0" y="8"/>
                  </a:lnTo>
                  <a:lnTo>
                    <a:pt x="0" y="16"/>
                  </a:lnTo>
                  <a:lnTo>
                    <a:pt x="0" y="8"/>
                  </a:lnTo>
                  <a:lnTo>
                    <a:pt x="16" y="8"/>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7" name="Freeform 1590"/>
            <p:cNvSpPr>
              <a:spLocks/>
            </p:cNvSpPr>
            <p:nvPr/>
          </p:nvSpPr>
          <p:spPr bwMode="auto">
            <a:xfrm>
              <a:off x="2426" y="1749"/>
              <a:ext cx="17" cy="17"/>
            </a:xfrm>
            <a:custGeom>
              <a:avLst/>
              <a:gdLst>
                <a:gd name="T0" fmla="*/ 16 w 17"/>
                <a:gd name="T1" fmla="*/ 0 h 17"/>
                <a:gd name="T2" fmla="*/ 7 w 17"/>
                <a:gd name="T3" fmla="*/ 0 h 17"/>
                <a:gd name="T4" fmla="*/ 7 w 17"/>
                <a:gd name="T5" fmla="*/ 8 h 17"/>
                <a:gd name="T6" fmla="*/ 0 w 17"/>
                <a:gd name="T7" fmla="*/ 8 h 17"/>
                <a:gd name="T8" fmla="*/ 0 w 17"/>
                <a:gd name="T9" fmla="*/ 16 h 17"/>
                <a:gd name="T10" fmla="*/ 7 w 17"/>
                <a:gd name="T11" fmla="*/ 8 h 17"/>
                <a:gd name="T12" fmla="*/ 7 w 17"/>
                <a:gd name="T13" fmla="*/ 0 h 17"/>
                <a:gd name="T14" fmla="*/ 16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0"/>
                  </a:moveTo>
                  <a:lnTo>
                    <a:pt x="7" y="0"/>
                  </a:lnTo>
                  <a:lnTo>
                    <a:pt x="7" y="8"/>
                  </a:lnTo>
                  <a:lnTo>
                    <a:pt x="0" y="8"/>
                  </a:lnTo>
                  <a:lnTo>
                    <a:pt x="0" y="16"/>
                  </a:lnTo>
                  <a:lnTo>
                    <a:pt x="7" y="8"/>
                  </a:lnTo>
                  <a:lnTo>
                    <a:pt x="7"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8" name="Freeform 1591"/>
            <p:cNvSpPr>
              <a:spLocks/>
            </p:cNvSpPr>
            <p:nvPr/>
          </p:nvSpPr>
          <p:spPr bwMode="auto">
            <a:xfrm>
              <a:off x="2439" y="1742"/>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69" name="Line 1592"/>
            <p:cNvSpPr>
              <a:spLocks noChangeShapeType="1"/>
            </p:cNvSpPr>
            <p:nvPr/>
          </p:nvSpPr>
          <p:spPr bwMode="auto">
            <a:xfrm flipH="1">
              <a:off x="2446" y="1736"/>
              <a:ext cx="7"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70" name="Freeform 1593"/>
            <p:cNvSpPr>
              <a:spLocks/>
            </p:cNvSpPr>
            <p:nvPr/>
          </p:nvSpPr>
          <p:spPr bwMode="auto">
            <a:xfrm>
              <a:off x="2453" y="1722"/>
              <a:ext cx="17" cy="17"/>
            </a:xfrm>
            <a:custGeom>
              <a:avLst/>
              <a:gdLst>
                <a:gd name="T0" fmla="*/ 16 w 17"/>
                <a:gd name="T1" fmla="*/ 0 h 17"/>
                <a:gd name="T2" fmla="*/ 0 w 17"/>
                <a:gd name="T3" fmla="*/ 0 h 17"/>
                <a:gd name="T4" fmla="*/ 0 w 17"/>
                <a:gd name="T5" fmla="*/ 8 h 17"/>
                <a:gd name="T6" fmla="*/ 0 w 17"/>
                <a:gd name="T7" fmla="*/ 16 h 17"/>
                <a:gd name="T8" fmla="*/ 0 w 17"/>
                <a:gd name="T9" fmla="*/ 8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0" y="8"/>
                  </a:lnTo>
                  <a:lnTo>
                    <a:pt x="0" y="16"/>
                  </a:lnTo>
                  <a:lnTo>
                    <a:pt x="0" y="8"/>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1" name="Freeform 1594"/>
            <p:cNvSpPr>
              <a:spLocks/>
            </p:cNvSpPr>
            <p:nvPr/>
          </p:nvSpPr>
          <p:spPr bwMode="auto">
            <a:xfrm>
              <a:off x="2453" y="1715"/>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2" name="Freeform 1595"/>
            <p:cNvSpPr>
              <a:spLocks/>
            </p:cNvSpPr>
            <p:nvPr/>
          </p:nvSpPr>
          <p:spPr bwMode="auto">
            <a:xfrm>
              <a:off x="2460" y="1695"/>
              <a:ext cx="17" cy="21"/>
            </a:xfrm>
            <a:custGeom>
              <a:avLst/>
              <a:gdLst>
                <a:gd name="T0" fmla="*/ 16 w 17"/>
                <a:gd name="T1" fmla="*/ 0 h 21"/>
                <a:gd name="T2" fmla="*/ 0 w 17"/>
                <a:gd name="T3" fmla="*/ 0 h 21"/>
                <a:gd name="T4" fmla="*/ 0 w 17"/>
                <a:gd name="T5" fmla="*/ 6 h 21"/>
                <a:gd name="T6" fmla="*/ 0 w 17"/>
                <a:gd name="T7" fmla="*/ 13 h 21"/>
                <a:gd name="T8" fmla="*/ 0 w 17"/>
                <a:gd name="T9" fmla="*/ 20 h 21"/>
                <a:gd name="T10" fmla="*/ 0 w 17"/>
                <a:gd name="T11" fmla="*/ 13 h 21"/>
                <a:gd name="T12" fmla="*/ 0 w 17"/>
                <a:gd name="T13" fmla="*/ 6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0" y="0"/>
                  </a:lnTo>
                  <a:lnTo>
                    <a:pt x="0" y="6"/>
                  </a:lnTo>
                  <a:lnTo>
                    <a:pt x="0" y="13"/>
                  </a:lnTo>
                  <a:lnTo>
                    <a:pt x="0" y="20"/>
                  </a:lnTo>
                  <a:lnTo>
                    <a:pt x="0" y="13"/>
                  </a:lnTo>
                  <a:lnTo>
                    <a:pt x="0"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3" name="Freeform 1596"/>
            <p:cNvSpPr>
              <a:spLocks/>
            </p:cNvSpPr>
            <p:nvPr/>
          </p:nvSpPr>
          <p:spPr bwMode="auto">
            <a:xfrm>
              <a:off x="2467" y="1688"/>
              <a:ext cx="17" cy="17"/>
            </a:xfrm>
            <a:custGeom>
              <a:avLst/>
              <a:gdLst>
                <a:gd name="T0" fmla="*/ 16 w 17"/>
                <a:gd name="T1" fmla="*/ 0 h 17"/>
                <a:gd name="T2" fmla="*/ 8 w 17"/>
                <a:gd name="T3" fmla="*/ 0 h 17"/>
                <a:gd name="T4" fmla="*/ 0 w 17"/>
                <a:gd name="T5" fmla="*/ 16 h 17"/>
                <a:gd name="T6" fmla="*/ 8 w 17"/>
                <a:gd name="T7" fmla="*/ 16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8" y="16"/>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4" name="Freeform 1597"/>
            <p:cNvSpPr>
              <a:spLocks/>
            </p:cNvSpPr>
            <p:nvPr/>
          </p:nvSpPr>
          <p:spPr bwMode="auto">
            <a:xfrm>
              <a:off x="2460" y="1695"/>
              <a:ext cx="28" cy="28"/>
            </a:xfrm>
            <a:custGeom>
              <a:avLst/>
              <a:gdLst>
                <a:gd name="T0" fmla="*/ 7 w 28"/>
                <a:gd name="T1" fmla="*/ 27 h 28"/>
                <a:gd name="T2" fmla="*/ 7 w 28"/>
                <a:gd name="T3" fmla="*/ 20 h 28"/>
                <a:gd name="T4" fmla="*/ 14 w 28"/>
                <a:gd name="T5" fmla="*/ 20 h 28"/>
                <a:gd name="T6" fmla="*/ 14 w 28"/>
                <a:gd name="T7" fmla="*/ 13 h 28"/>
                <a:gd name="T8" fmla="*/ 14 w 28"/>
                <a:gd name="T9" fmla="*/ 6 h 28"/>
                <a:gd name="T10" fmla="*/ 20 w 28"/>
                <a:gd name="T11" fmla="*/ 6 h 28"/>
                <a:gd name="T12" fmla="*/ 20 w 28"/>
                <a:gd name="T13" fmla="*/ 0 h 28"/>
                <a:gd name="T14" fmla="*/ 27 w 28"/>
                <a:gd name="T15" fmla="*/ 0 h 28"/>
                <a:gd name="T16" fmla="*/ 20 w 28"/>
                <a:gd name="T17" fmla="*/ 0 h 28"/>
                <a:gd name="T18" fmla="*/ 14 w 28"/>
                <a:gd name="T19" fmla="*/ 6 h 28"/>
                <a:gd name="T20" fmla="*/ 14 w 28"/>
                <a:gd name="T21" fmla="*/ 13 h 28"/>
                <a:gd name="T22" fmla="*/ 7 w 28"/>
                <a:gd name="T23" fmla="*/ 20 h 28"/>
                <a:gd name="T24" fmla="*/ 7 w 28"/>
                <a:gd name="T25" fmla="*/ 27 h 28"/>
                <a:gd name="T26" fmla="*/ 0 w 28"/>
                <a:gd name="T27" fmla="*/ 27 h 28"/>
                <a:gd name="T28" fmla="*/ 7 w 28"/>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8"/>
                <a:gd name="T47" fmla="*/ 28 w 2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8">
                  <a:moveTo>
                    <a:pt x="7" y="27"/>
                  </a:moveTo>
                  <a:lnTo>
                    <a:pt x="7" y="20"/>
                  </a:lnTo>
                  <a:lnTo>
                    <a:pt x="14" y="20"/>
                  </a:lnTo>
                  <a:lnTo>
                    <a:pt x="14" y="13"/>
                  </a:lnTo>
                  <a:lnTo>
                    <a:pt x="14" y="6"/>
                  </a:lnTo>
                  <a:lnTo>
                    <a:pt x="20" y="6"/>
                  </a:lnTo>
                  <a:lnTo>
                    <a:pt x="20" y="0"/>
                  </a:lnTo>
                  <a:lnTo>
                    <a:pt x="27" y="0"/>
                  </a:lnTo>
                  <a:lnTo>
                    <a:pt x="20" y="0"/>
                  </a:lnTo>
                  <a:lnTo>
                    <a:pt x="14" y="6"/>
                  </a:lnTo>
                  <a:lnTo>
                    <a:pt x="14" y="13"/>
                  </a:lnTo>
                  <a:lnTo>
                    <a:pt x="7" y="20"/>
                  </a:lnTo>
                  <a:lnTo>
                    <a:pt x="7" y="27"/>
                  </a:lnTo>
                  <a:lnTo>
                    <a:pt x="0" y="27"/>
                  </a:lnTo>
                  <a:lnTo>
                    <a:pt x="7" y="2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5" name="Freeform 1598"/>
            <p:cNvSpPr>
              <a:spLocks/>
            </p:cNvSpPr>
            <p:nvPr/>
          </p:nvSpPr>
          <p:spPr bwMode="auto">
            <a:xfrm>
              <a:off x="2460" y="1722"/>
              <a:ext cx="17" cy="17"/>
            </a:xfrm>
            <a:custGeom>
              <a:avLst/>
              <a:gdLst>
                <a:gd name="T0" fmla="*/ 16 w 17"/>
                <a:gd name="T1" fmla="*/ 16 h 17"/>
                <a:gd name="T2" fmla="*/ 8 w 17"/>
                <a:gd name="T3" fmla="*/ 16 h 17"/>
                <a:gd name="T4" fmla="*/ 8 w 17"/>
                <a:gd name="T5" fmla="*/ 0 h 17"/>
                <a:gd name="T6" fmla="*/ 0 w 17"/>
                <a:gd name="T7" fmla="*/ 0 h 17"/>
                <a:gd name="T8" fmla="*/ 8 w 17"/>
                <a:gd name="T9" fmla="*/ 0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8" y="0"/>
                  </a:lnTo>
                  <a:lnTo>
                    <a:pt x="0" y="0"/>
                  </a:lnTo>
                  <a:lnTo>
                    <a:pt x="8" y="0"/>
                  </a:lnTo>
                  <a:lnTo>
                    <a:pt x="8"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6" name="Freeform 1599"/>
            <p:cNvSpPr>
              <a:spLocks/>
            </p:cNvSpPr>
            <p:nvPr/>
          </p:nvSpPr>
          <p:spPr bwMode="auto">
            <a:xfrm>
              <a:off x="2460" y="1729"/>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7" name="Freeform 1600"/>
            <p:cNvSpPr>
              <a:spLocks/>
            </p:cNvSpPr>
            <p:nvPr/>
          </p:nvSpPr>
          <p:spPr bwMode="auto">
            <a:xfrm>
              <a:off x="2460" y="1729"/>
              <a:ext cx="1" cy="21"/>
            </a:xfrm>
            <a:custGeom>
              <a:avLst/>
              <a:gdLst>
                <a:gd name="T0" fmla="*/ 0 w 1"/>
                <a:gd name="T1" fmla="*/ 20 h 21"/>
                <a:gd name="T2" fmla="*/ 0 w 1"/>
                <a:gd name="T3" fmla="*/ 13 h 21"/>
                <a:gd name="T4" fmla="*/ 0 w 1"/>
                <a:gd name="T5" fmla="*/ 7 h 21"/>
                <a:gd name="T6" fmla="*/ 0 w 1"/>
                <a:gd name="T7" fmla="*/ 0 h 21"/>
                <a:gd name="T8" fmla="*/ 0 w 1"/>
                <a:gd name="T9" fmla="*/ 7 h 21"/>
                <a:gd name="T10" fmla="*/ 0 w 1"/>
                <a:gd name="T11" fmla="*/ 13 h 21"/>
                <a:gd name="T12" fmla="*/ 0 w 1"/>
                <a:gd name="T13" fmla="*/ 2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20"/>
                  </a:moveTo>
                  <a:lnTo>
                    <a:pt x="0" y="13"/>
                  </a:lnTo>
                  <a:lnTo>
                    <a:pt x="0" y="7"/>
                  </a:lnTo>
                  <a:lnTo>
                    <a:pt x="0" y="0"/>
                  </a:lnTo>
                  <a:lnTo>
                    <a:pt x="0" y="7"/>
                  </a:lnTo>
                  <a:lnTo>
                    <a:pt x="0" y="13"/>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8" name="Freeform 1601"/>
            <p:cNvSpPr>
              <a:spLocks/>
            </p:cNvSpPr>
            <p:nvPr/>
          </p:nvSpPr>
          <p:spPr bwMode="auto">
            <a:xfrm>
              <a:off x="2460" y="1749"/>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79" name="Freeform 1602"/>
            <p:cNvSpPr>
              <a:spLocks/>
            </p:cNvSpPr>
            <p:nvPr/>
          </p:nvSpPr>
          <p:spPr bwMode="auto">
            <a:xfrm>
              <a:off x="2460" y="1770"/>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0" name="Freeform 1603"/>
            <p:cNvSpPr>
              <a:spLocks/>
            </p:cNvSpPr>
            <p:nvPr/>
          </p:nvSpPr>
          <p:spPr bwMode="auto">
            <a:xfrm>
              <a:off x="2474" y="1695"/>
              <a:ext cx="17" cy="76"/>
            </a:xfrm>
            <a:custGeom>
              <a:avLst/>
              <a:gdLst>
                <a:gd name="T0" fmla="*/ 16 w 17"/>
                <a:gd name="T1" fmla="*/ 0 h 76"/>
                <a:gd name="T2" fmla="*/ 16 w 17"/>
                <a:gd name="T3" fmla="*/ 6 h 76"/>
                <a:gd name="T4" fmla="*/ 7 w 17"/>
                <a:gd name="T5" fmla="*/ 6 h 76"/>
                <a:gd name="T6" fmla="*/ 7 w 17"/>
                <a:gd name="T7" fmla="*/ 13 h 76"/>
                <a:gd name="T8" fmla="*/ 7 w 17"/>
                <a:gd name="T9" fmla="*/ 20 h 76"/>
                <a:gd name="T10" fmla="*/ 7 w 17"/>
                <a:gd name="T11" fmla="*/ 27 h 76"/>
                <a:gd name="T12" fmla="*/ 0 w 17"/>
                <a:gd name="T13" fmla="*/ 27 h 76"/>
                <a:gd name="T14" fmla="*/ 0 w 17"/>
                <a:gd name="T15" fmla="*/ 34 h 76"/>
                <a:gd name="T16" fmla="*/ 0 w 17"/>
                <a:gd name="T17" fmla="*/ 41 h 76"/>
                <a:gd name="T18" fmla="*/ 0 w 17"/>
                <a:gd name="T19" fmla="*/ 47 h 76"/>
                <a:gd name="T20" fmla="*/ 0 w 17"/>
                <a:gd name="T21" fmla="*/ 54 h 76"/>
                <a:gd name="T22" fmla="*/ 0 w 17"/>
                <a:gd name="T23" fmla="*/ 61 h 76"/>
                <a:gd name="T24" fmla="*/ 0 w 17"/>
                <a:gd name="T25" fmla="*/ 68 h 76"/>
                <a:gd name="T26" fmla="*/ 0 w 17"/>
                <a:gd name="T27" fmla="*/ 75 h 76"/>
                <a:gd name="T28" fmla="*/ 0 w 17"/>
                <a:gd name="T29" fmla="*/ 68 h 76"/>
                <a:gd name="T30" fmla="*/ 0 w 17"/>
                <a:gd name="T31" fmla="*/ 61 h 76"/>
                <a:gd name="T32" fmla="*/ 0 w 17"/>
                <a:gd name="T33" fmla="*/ 54 h 76"/>
                <a:gd name="T34" fmla="*/ 0 w 17"/>
                <a:gd name="T35" fmla="*/ 47 h 76"/>
                <a:gd name="T36" fmla="*/ 0 w 17"/>
                <a:gd name="T37" fmla="*/ 41 h 76"/>
                <a:gd name="T38" fmla="*/ 0 w 17"/>
                <a:gd name="T39" fmla="*/ 34 h 76"/>
                <a:gd name="T40" fmla="*/ 7 w 17"/>
                <a:gd name="T41" fmla="*/ 34 h 76"/>
                <a:gd name="T42" fmla="*/ 7 w 17"/>
                <a:gd name="T43" fmla="*/ 27 h 76"/>
                <a:gd name="T44" fmla="*/ 7 w 17"/>
                <a:gd name="T45" fmla="*/ 20 h 76"/>
                <a:gd name="T46" fmla="*/ 7 w 17"/>
                <a:gd name="T47" fmla="*/ 13 h 76"/>
                <a:gd name="T48" fmla="*/ 7 w 17"/>
                <a:gd name="T49" fmla="*/ 6 h 76"/>
                <a:gd name="T50" fmla="*/ 16 w 17"/>
                <a:gd name="T51" fmla="*/ 6 h 76"/>
                <a:gd name="T52" fmla="*/ 16 w 17"/>
                <a:gd name="T53" fmla="*/ 0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6"/>
                <a:gd name="T83" fmla="*/ 17 w 17"/>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6">
                  <a:moveTo>
                    <a:pt x="16" y="0"/>
                  </a:moveTo>
                  <a:lnTo>
                    <a:pt x="16" y="6"/>
                  </a:lnTo>
                  <a:lnTo>
                    <a:pt x="7" y="6"/>
                  </a:lnTo>
                  <a:lnTo>
                    <a:pt x="7" y="13"/>
                  </a:lnTo>
                  <a:lnTo>
                    <a:pt x="7" y="20"/>
                  </a:lnTo>
                  <a:lnTo>
                    <a:pt x="7" y="27"/>
                  </a:lnTo>
                  <a:lnTo>
                    <a:pt x="0" y="27"/>
                  </a:lnTo>
                  <a:lnTo>
                    <a:pt x="0" y="34"/>
                  </a:lnTo>
                  <a:lnTo>
                    <a:pt x="0" y="41"/>
                  </a:lnTo>
                  <a:lnTo>
                    <a:pt x="0" y="47"/>
                  </a:lnTo>
                  <a:lnTo>
                    <a:pt x="0" y="54"/>
                  </a:lnTo>
                  <a:lnTo>
                    <a:pt x="0" y="61"/>
                  </a:lnTo>
                  <a:lnTo>
                    <a:pt x="0" y="68"/>
                  </a:lnTo>
                  <a:lnTo>
                    <a:pt x="0" y="75"/>
                  </a:lnTo>
                  <a:lnTo>
                    <a:pt x="0" y="68"/>
                  </a:lnTo>
                  <a:lnTo>
                    <a:pt x="0" y="61"/>
                  </a:lnTo>
                  <a:lnTo>
                    <a:pt x="0" y="54"/>
                  </a:lnTo>
                  <a:lnTo>
                    <a:pt x="0" y="47"/>
                  </a:lnTo>
                  <a:lnTo>
                    <a:pt x="0" y="41"/>
                  </a:lnTo>
                  <a:lnTo>
                    <a:pt x="0" y="34"/>
                  </a:lnTo>
                  <a:lnTo>
                    <a:pt x="7" y="34"/>
                  </a:lnTo>
                  <a:lnTo>
                    <a:pt x="7" y="27"/>
                  </a:lnTo>
                  <a:lnTo>
                    <a:pt x="7" y="20"/>
                  </a:lnTo>
                  <a:lnTo>
                    <a:pt x="7" y="13"/>
                  </a:lnTo>
                  <a:lnTo>
                    <a:pt x="7" y="6"/>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1" name="Line 1604"/>
            <p:cNvSpPr>
              <a:spLocks noChangeShapeType="1"/>
            </p:cNvSpPr>
            <p:nvPr/>
          </p:nvSpPr>
          <p:spPr bwMode="auto">
            <a:xfrm flipH="1">
              <a:off x="2480"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82" name="Freeform 1605"/>
            <p:cNvSpPr>
              <a:spLocks/>
            </p:cNvSpPr>
            <p:nvPr/>
          </p:nvSpPr>
          <p:spPr bwMode="auto">
            <a:xfrm>
              <a:off x="2521" y="1681"/>
              <a:ext cx="17" cy="17"/>
            </a:xfrm>
            <a:custGeom>
              <a:avLst/>
              <a:gdLst>
                <a:gd name="T0" fmla="*/ 0 w 17"/>
                <a:gd name="T1" fmla="*/ 16 h 17"/>
                <a:gd name="T2" fmla="*/ 0 w 17"/>
                <a:gd name="T3" fmla="*/ 8 h 17"/>
                <a:gd name="T4" fmla="*/ 16 w 17"/>
                <a:gd name="T5" fmla="*/ 0 h 17"/>
                <a:gd name="T6" fmla="*/ 0 w 17"/>
                <a:gd name="T7" fmla="*/ 0 h 17"/>
                <a:gd name="T8" fmla="*/ 0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16" y="0"/>
                  </a:lnTo>
                  <a:lnTo>
                    <a:pt x="0" y="0"/>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3" name="Freeform 1606"/>
            <p:cNvSpPr>
              <a:spLocks/>
            </p:cNvSpPr>
            <p:nvPr/>
          </p:nvSpPr>
          <p:spPr bwMode="auto">
            <a:xfrm>
              <a:off x="2501" y="1695"/>
              <a:ext cx="21" cy="42"/>
            </a:xfrm>
            <a:custGeom>
              <a:avLst/>
              <a:gdLst>
                <a:gd name="T0" fmla="*/ 0 w 21"/>
                <a:gd name="T1" fmla="*/ 41 h 42"/>
                <a:gd name="T2" fmla="*/ 0 w 21"/>
                <a:gd name="T3" fmla="*/ 34 h 42"/>
                <a:gd name="T4" fmla="*/ 7 w 21"/>
                <a:gd name="T5" fmla="*/ 27 h 42"/>
                <a:gd name="T6" fmla="*/ 7 w 21"/>
                <a:gd name="T7" fmla="*/ 20 h 42"/>
                <a:gd name="T8" fmla="*/ 7 w 21"/>
                <a:gd name="T9" fmla="*/ 13 h 42"/>
                <a:gd name="T10" fmla="*/ 14 w 21"/>
                <a:gd name="T11" fmla="*/ 13 h 42"/>
                <a:gd name="T12" fmla="*/ 14 w 21"/>
                <a:gd name="T13" fmla="*/ 6 h 42"/>
                <a:gd name="T14" fmla="*/ 20 w 21"/>
                <a:gd name="T15" fmla="*/ 0 h 42"/>
                <a:gd name="T16" fmla="*/ 14 w 21"/>
                <a:gd name="T17" fmla="*/ 0 h 42"/>
                <a:gd name="T18" fmla="*/ 14 w 21"/>
                <a:gd name="T19" fmla="*/ 6 h 42"/>
                <a:gd name="T20" fmla="*/ 14 w 21"/>
                <a:gd name="T21" fmla="*/ 13 h 42"/>
                <a:gd name="T22" fmla="*/ 7 w 21"/>
                <a:gd name="T23" fmla="*/ 13 h 42"/>
                <a:gd name="T24" fmla="*/ 7 w 21"/>
                <a:gd name="T25" fmla="*/ 20 h 42"/>
                <a:gd name="T26" fmla="*/ 7 w 21"/>
                <a:gd name="T27" fmla="*/ 27 h 42"/>
                <a:gd name="T28" fmla="*/ 0 w 21"/>
                <a:gd name="T29" fmla="*/ 34 h 42"/>
                <a:gd name="T30" fmla="*/ 0 w 21"/>
                <a:gd name="T31" fmla="*/ 41 h 42"/>
                <a:gd name="T32" fmla="*/ 0 w 21"/>
                <a:gd name="T33" fmla="*/ 34 h 42"/>
                <a:gd name="T34" fmla="*/ 0 w 21"/>
                <a:gd name="T35" fmla="*/ 4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42"/>
                <a:gd name="T56" fmla="*/ 21 w 2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42">
                  <a:moveTo>
                    <a:pt x="0" y="41"/>
                  </a:moveTo>
                  <a:lnTo>
                    <a:pt x="0" y="34"/>
                  </a:lnTo>
                  <a:lnTo>
                    <a:pt x="7" y="27"/>
                  </a:lnTo>
                  <a:lnTo>
                    <a:pt x="7" y="20"/>
                  </a:lnTo>
                  <a:lnTo>
                    <a:pt x="7" y="13"/>
                  </a:lnTo>
                  <a:lnTo>
                    <a:pt x="14" y="13"/>
                  </a:lnTo>
                  <a:lnTo>
                    <a:pt x="14" y="6"/>
                  </a:lnTo>
                  <a:lnTo>
                    <a:pt x="20" y="0"/>
                  </a:lnTo>
                  <a:lnTo>
                    <a:pt x="14" y="0"/>
                  </a:lnTo>
                  <a:lnTo>
                    <a:pt x="14" y="6"/>
                  </a:lnTo>
                  <a:lnTo>
                    <a:pt x="14" y="13"/>
                  </a:lnTo>
                  <a:lnTo>
                    <a:pt x="7" y="13"/>
                  </a:lnTo>
                  <a:lnTo>
                    <a:pt x="7" y="20"/>
                  </a:lnTo>
                  <a:lnTo>
                    <a:pt x="7" y="27"/>
                  </a:lnTo>
                  <a:lnTo>
                    <a:pt x="0" y="34"/>
                  </a:lnTo>
                  <a:lnTo>
                    <a:pt x="0" y="41"/>
                  </a:lnTo>
                  <a:lnTo>
                    <a:pt x="0" y="34"/>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4" name="Freeform 1607"/>
            <p:cNvSpPr>
              <a:spLocks/>
            </p:cNvSpPr>
            <p:nvPr/>
          </p:nvSpPr>
          <p:spPr bwMode="auto">
            <a:xfrm>
              <a:off x="2494" y="1729"/>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5" name="Freeform 1608"/>
            <p:cNvSpPr>
              <a:spLocks/>
            </p:cNvSpPr>
            <p:nvPr/>
          </p:nvSpPr>
          <p:spPr bwMode="auto">
            <a:xfrm>
              <a:off x="2494" y="1729"/>
              <a:ext cx="17" cy="17"/>
            </a:xfrm>
            <a:custGeom>
              <a:avLst/>
              <a:gdLst>
                <a:gd name="T0" fmla="*/ 16 w 17"/>
                <a:gd name="T1" fmla="*/ 16 h 17"/>
                <a:gd name="T2" fmla="*/ 0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6" name="Freeform 1609"/>
            <p:cNvSpPr>
              <a:spLocks/>
            </p:cNvSpPr>
            <p:nvPr/>
          </p:nvSpPr>
          <p:spPr bwMode="auto">
            <a:xfrm>
              <a:off x="2480" y="1736"/>
              <a:ext cx="22" cy="35"/>
            </a:xfrm>
            <a:custGeom>
              <a:avLst/>
              <a:gdLst>
                <a:gd name="T0" fmla="*/ 0 w 22"/>
                <a:gd name="T1" fmla="*/ 34 h 35"/>
                <a:gd name="T2" fmla="*/ 7 w 22"/>
                <a:gd name="T3" fmla="*/ 34 h 35"/>
                <a:gd name="T4" fmla="*/ 7 w 22"/>
                <a:gd name="T5" fmla="*/ 27 h 35"/>
                <a:gd name="T6" fmla="*/ 7 w 22"/>
                <a:gd name="T7" fmla="*/ 20 h 35"/>
                <a:gd name="T8" fmla="*/ 14 w 22"/>
                <a:gd name="T9" fmla="*/ 20 h 35"/>
                <a:gd name="T10" fmla="*/ 14 w 22"/>
                <a:gd name="T11" fmla="*/ 13 h 35"/>
                <a:gd name="T12" fmla="*/ 14 w 22"/>
                <a:gd name="T13" fmla="*/ 6 h 35"/>
                <a:gd name="T14" fmla="*/ 21 w 22"/>
                <a:gd name="T15" fmla="*/ 0 h 35"/>
                <a:gd name="T16" fmla="*/ 14 w 22"/>
                <a:gd name="T17" fmla="*/ 0 h 35"/>
                <a:gd name="T18" fmla="*/ 14 w 22"/>
                <a:gd name="T19" fmla="*/ 6 h 35"/>
                <a:gd name="T20" fmla="*/ 14 w 22"/>
                <a:gd name="T21" fmla="*/ 13 h 35"/>
                <a:gd name="T22" fmla="*/ 14 w 22"/>
                <a:gd name="T23" fmla="*/ 20 h 35"/>
                <a:gd name="T24" fmla="*/ 7 w 22"/>
                <a:gd name="T25" fmla="*/ 20 h 35"/>
                <a:gd name="T26" fmla="*/ 7 w 22"/>
                <a:gd name="T27" fmla="*/ 27 h 35"/>
                <a:gd name="T28" fmla="*/ 7 w 22"/>
                <a:gd name="T29" fmla="*/ 34 h 35"/>
                <a:gd name="T30" fmla="*/ 0 w 22"/>
                <a:gd name="T31" fmla="*/ 34 h 35"/>
                <a:gd name="T32" fmla="*/ 7 w 22"/>
                <a:gd name="T33" fmla="*/ 34 h 35"/>
                <a:gd name="T34" fmla="*/ 0 w 22"/>
                <a:gd name="T35" fmla="*/ 34 h 35"/>
                <a:gd name="T36" fmla="*/ 7 w 22"/>
                <a:gd name="T37" fmla="*/ 34 h 35"/>
                <a:gd name="T38" fmla="*/ 0 w 22"/>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5"/>
                <a:gd name="T62" fmla="*/ 22 w 2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5">
                  <a:moveTo>
                    <a:pt x="0" y="34"/>
                  </a:moveTo>
                  <a:lnTo>
                    <a:pt x="7" y="34"/>
                  </a:lnTo>
                  <a:lnTo>
                    <a:pt x="7" y="27"/>
                  </a:lnTo>
                  <a:lnTo>
                    <a:pt x="7" y="20"/>
                  </a:lnTo>
                  <a:lnTo>
                    <a:pt x="14" y="20"/>
                  </a:lnTo>
                  <a:lnTo>
                    <a:pt x="14" y="13"/>
                  </a:lnTo>
                  <a:lnTo>
                    <a:pt x="14" y="6"/>
                  </a:lnTo>
                  <a:lnTo>
                    <a:pt x="21" y="0"/>
                  </a:lnTo>
                  <a:lnTo>
                    <a:pt x="14" y="0"/>
                  </a:lnTo>
                  <a:lnTo>
                    <a:pt x="14" y="6"/>
                  </a:lnTo>
                  <a:lnTo>
                    <a:pt x="14" y="13"/>
                  </a:lnTo>
                  <a:lnTo>
                    <a:pt x="14" y="20"/>
                  </a:lnTo>
                  <a:lnTo>
                    <a:pt x="7" y="20"/>
                  </a:lnTo>
                  <a:lnTo>
                    <a:pt x="7" y="27"/>
                  </a:lnTo>
                  <a:lnTo>
                    <a:pt x="7" y="34"/>
                  </a:lnTo>
                  <a:lnTo>
                    <a:pt x="0" y="34"/>
                  </a:lnTo>
                  <a:lnTo>
                    <a:pt x="7" y="34"/>
                  </a:lnTo>
                  <a:lnTo>
                    <a:pt x="0" y="34"/>
                  </a:lnTo>
                  <a:lnTo>
                    <a:pt x="7" y="34"/>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7" name="Freeform 1610"/>
            <p:cNvSpPr>
              <a:spLocks/>
            </p:cNvSpPr>
            <p:nvPr/>
          </p:nvSpPr>
          <p:spPr bwMode="auto">
            <a:xfrm>
              <a:off x="2480" y="1736"/>
              <a:ext cx="17" cy="35"/>
            </a:xfrm>
            <a:custGeom>
              <a:avLst/>
              <a:gdLst>
                <a:gd name="T0" fmla="*/ 16 w 17"/>
                <a:gd name="T1" fmla="*/ 0 h 35"/>
                <a:gd name="T2" fmla="*/ 16 w 17"/>
                <a:gd name="T3" fmla="*/ 6 h 35"/>
                <a:gd name="T4" fmla="*/ 16 w 17"/>
                <a:gd name="T5" fmla="*/ 13 h 35"/>
                <a:gd name="T6" fmla="*/ 16 w 17"/>
                <a:gd name="T7" fmla="*/ 20 h 35"/>
                <a:gd name="T8" fmla="*/ 0 w 17"/>
                <a:gd name="T9" fmla="*/ 20 h 35"/>
                <a:gd name="T10" fmla="*/ 0 w 17"/>
                <a:gd name="T11" fmla="*/ 27 h 35"/>
                <a:gd name="T12" fmla="*/ 0 w 17"/>
                <a:gd name="T13" fmla="*/ 34 h 35"/>
                <a:gd name="T14" fmla="*/ 16 w 17"/>
                <a:gd name="T15" fmla="*/ 34 h 35"/>
                <a:gd name="T16" fmla="*/ 16 w 17"/>
                <a:gd name="T17" fmla="*/ 27 h 35"/>
                <a:gd name="T18" fmla="*/ 16 w 17"/>
                <a:gd name="T19" fmla="*/ 20 h 35"/>
                <a:gd name="T20" fmla="*/ 16 w 17"/>
                <a:gd name="T21" fmla="*/ 13 h 35"/>
                <a:gd name="T22" fmla="*/ 16 w 17"/>
                <a:gd name="T23" fmla="*/ 6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6"/>
                  </a:lnTo>
                  <a:lnTo>
                    <a:pt x="16" y="13"/>
                  </a:lnTo>
                  <a:lnTo>
                    <a:pt x="16" y="20"/>
                  </a:lnTo>
                  <a:lnTo>
                    <a:pt x="0" y="20"/>
                  </a:lnTo>
                  <a:lnTo>
                    <a:pt x="0" y="27"/>
                  </a:lnTo>
                  <a:lnTo>
                    <a:pt x="0" y="34"/>
                  </a:lnTo>
                  <a:lnTo>
                    <a:pt x="16" y="34"/>
                  </a:lnTo>
                  <a:lnTo>
                    <a:pt x="16" y="27"/>
                  </a:lnTo>
                  <a:lnTo>
                    <a:pt x="16" y="20"/>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8" name="Freeform 1611"/>
            <p:cNvSpPr>
              <a:spLocks/>
            </p:cNvSpPr>
            <p:nvPr/>
          </p:nvSpPr>
          <p:spPr bwMode="auto">
            <a:xfrm>
              <a:off x="2487" y="1715"/>
              <a:ext cx="17" cy="22"/>
            </a:xfrm>
            <a:custGeom>
              <a:avLst/>
              <a:gdLst>
                <a:gd name="T0" fmla="*/ 16 w 17"/>
                <a:gd name="T1" fmla="*/ 0 h 22"/>
                <a:gd name="T2" fmla="*/ 8 w 17"/>
                <a:gd name="T3" fmla="*/ 0 h 22"/>
                <a:gd name="T4" fmla="*/ 8 w 17"/>
                <a:gd name="T5" fmla="*/ 7 h 22"/>
                <a:gd name="T6" fmla="*/ 8 w 17"/>
                <a:gd name="T7" fmla="*/ 14 h 22"/>
                <a:gd name="T8" fmla="*/ 0 w 17"/>
                <a:gd name="T9" fmla="*/ 21 h 22"/>
                <a:gd name="T10" fmla="*/ 8 w 17"/>
                <a:gd name="T11" fmla="*/ 21 h 22"/>
                <a:gd name="T12" fmla="*/ 8 w 17"/>
                <a:gd name="T13" fmla="*/ 14 h 22"/>
                <a:gd name="T14" fmla="*/ 8 w 17"/>
                <a:gd name="T15" fmla="*/ 7 h 22"/>
                <a:gd name="T16" fmla="*/ 8 w 17"/>
                <a:gd name="T17" fmla="*/ 0 h 22"/>
                <a:gd name="T18" fmla="*/ 16 w 17"/>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6" y="0"/>
                  </a:moveTo>
                  <a:lnTo>
                    <a:pt x="8" y="0"/>
                  </a:lnTo>
                  <a:lnTo>
                    <a:pt x="8" y="7"/>
                  </a:lnTo>
                  <a:lnTo>
                    <a:pt x="8" y="14"/>
                  </a:lnTo>
                  <a:lnTo>
                    <a:pt x="0" y="21"/>
                  </a:lnTo>
                  <a:lnTo>
                    <a:pt x="8" y="21"/>
                  </a:lnTo>
                  <a:lnTo>
                    <a:pt x="8" y="14"/>
                  </a:lnTo>
                  <a:lnTo>
                    <a:pt x="8" y="7"/>
                  </a:lnTo>
                  <a:lnTo>
                    <a:pt x="8" y="0"/>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89" name="Freeform 1612"/>
            <p:cNvSpPr>
              <a:spLocks/>
            </p:cNvSpPr>
            <p:nvPr/>
          </p:nvSpPr>
          <p:spPr bwMode="auto">
            <a:xfrm>
              <a:off x="2501" y="1681"/>
              <a:ext cx="28" cy="35"/>
            </a:xfrm>
            <a:custGeom>
              <a:avLst/>
              <a:gdLst>
                <a:gd name="T0" fmla="*/ 27 w 28"/>
                <a:gd name="T1" fmla="*/ 0 h 35"/>
                <a:gd name="T2" fmla="*/ 20 w 28"/>
                <a:gd name="T3" fmla="*/ 0 h 35"/>
                <a:gd name="T4" fmla="*/ 20 w 28"/>
                <a:gd name="T5" fmla="*/ 7 h 35"/>
                <a:gd name="T6" fmla="*/ 14 w 28"/>
                <a:gd name="T7" fmla="*/ 7 h 35"/>
                <a:gd name="T8" fmla="*/ 14 w 28"/>
                <a:gd name="T9" fmla="*/ 14 h 35"/>
                <a:gd name="T10" fmla="*/ 7 w 28"/>
                <a:gd name="T11" fmla="*/ 14 h 35"/>
                <a:gd name="T12" fmla="*/ 7 w 28"/>
                <a:gd name="T13" fmla="*/ 20 h 35"/>
                <a:gd name="T14" fmla="*/ 7 w 28"/>
                <a:gd name="T15" fmla="*/ 27 h 35"/>
                <a:gd name="T16" fmla="*/ 0 w 28"/>
                <a:gd name="T17" fmla="*/ 27 h 35"/>
                <a:gd name="T18" fmla="*/ 0 w 28"/>
                <a:gd name="T19" fmla="*/ 34 h 35"/>
                <a:gd name="T20" fmla="*/ 0 w 28"/>
                <a:gd name="T21" fmla="*/ 27 h 35"/>
                <a:gd name="T22" fmla="*/ 7 w 28"/>
                <a:gd name="T23" fmla="*/ 27 h 35"/>
                <a:gd name="T24" fmla="*/ 7 w 28"/>
                <a:gd name="T25" fmla="*/ 20 h 35"/>
                <a:gd name="T26" fmla="*/ 14 w 28"/>
                <a:gd name="T27" fmla="*/ 14 h 35"/>
                <a:gd name="T28" fmla="*/ 14 w 28"/>
                <a:gd name="T29" fmla="*/ 7 h 35"/>
                <a:gd name="T30" fmla="*/ 20 w 28"/>
                <a:gd name="T31" fmla="*/ 7 h 35"/>
                <a:gd name="T32" fmla="*/ 20 w 28"/>
                <a:gd name="T33" fmla="*/ 0 h 35"/>
                <a:gd name="T34" fmla="*/ 27 w 28"/>
                <a:gd name="T35" fmla="*/ 0 h 35"/>
                <a:gd name="T36" fmla="*/ 20 w 28"/>
                <a:gd name="T37" fmla="*/ 0 h 35"/>
                <a:gd name="T38" fmla="*/ 27 w 28"/>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35"/>
                <a:gd name="T62" fmla="*/ 28 w 28"/>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35">
                  <a:moveTo>
                    <a:pt x="27" y="0"/>
                  </a:moveTo>
                  <a:lnTo>
                    <a:pt x="20" y="0"/>
                  </a:lnTo>
                  <a:lnTo>
                    <a:pt x="20" y="7"/>
                  </a:lnTo>
                  <a:lnTo>
                    <a:pt x="14" y="7"/>
                  </a:lnTo>
                  <a:lnTo>
                    <a:pt x="14" y="14"/>
                  </a:lnTo>
                  <a:lnTo>
                    <a:pt x="7" y="14"/>
                  </a:lnTo>
                  <a:lnTo>
                    <a:pt x="7" y="20"/>
                  </a:lnTo>
                  <a:lnTo>
                    <a:pt x="7" y="27"/>
                  </a:lnTo>
                  <a:lnTo>
                    <a:pt x="0" y="27"/>
                  </a:lnTo>
                  <a:lnTo>
                    <a:pt x="0" y="34"/>
                  </a:lnTo>
                  <a:lnTo>
                    <a:pt x="0" y="27"/>
                  </a:lnTo>
                  <a:lnTo>
                    <a:pt x="7" y="27"/>
                  </a:lnTo>
                  <a:lnTo>
                    <a:pt x="7" y="20"/>
                  </a:lnTo>
                  <a:lnTo>
                    <a:pt x="14" y="14"/>
                  </a:lnTo>
                  <a:lnTo>
                    <a:pt x="14" y="7"/>
                  </a:lnTo>
                  <a:lnTo>
                    <a:pt x="20" y="7"/>
                  </a:lnTo>
                  <a:lnTo>
                    <a:pt x="20" y="0"/>
                  </a:lnTo>
                  <a:lnTo>
                    <a:pt x="27"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0" name="Freeform 1613"/>
            <p:cNvSpPr>
              <a:spLocks/>
            </p:cNvSpPr>
            <p:nvPr/>
          </p:nvSpPr>
          <p:spPr bwMode="auto">
            <a:xfrm>
              <a:off x="2487" y="1783"/>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0 w 17"/>
                <a:gd name="T13" fmla="*/ 8 h 17"/>
                <a:gd name="T14" fmla="*/ 16 w 17"/>
                <a:gd name="T15" fmla="*/ 8 h 17"/>
                <a:gd name="T16" fmla="*/ 16 w 17"/>
                <a:gd name="T17" fmla="*/ 0 h 17"/>
                <a:gd name="T18" fmla="*/ 16 w 17"/>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8"/>
                  </a:moveTo>
                  <a:lnTo>
                    <a:pt x="16" y="0"/>
                  </a:lnTo>
                  <a:lnTo>
                    <a:pt x="0" y="8"/>
                  </a:lnTo>
                  <a:lnTo>
                    <a:pt x="0" y="16"/>
                  </a:lnTo>
                  <a:lnTo>
                    <a:pt x="16" y="16"/>
                  </a:lnTo>
                  <a:lnTo>
                    <a:pt x="16" y="8"/>
                  </a:lnTo>
                  <a:lnTo>
                    <a:pt x="0" y="8"/>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1" name="Freeform 1614"/>
            <p:cNvSpPr>
              <a:spLocks/>
            </p:cNvSpPr>
            <p:nvPr/>
          </p:nvSpPr>
          <p:spPr bwMode="auto">
            <a:xfrm>
              <a:off x="2494" y="1790"/>
              <a:ext cx="17" cy="17"/>
            </a:xfrm>
            <a:custGeom>
              <a:avLst/>
              <a:gdLst>
                <a:gd name="T0" fmla="*/ 16 w 17"/>
                <a:gd name="T1" fmla="*/ 16 h 17"/>
                <a:gd name="T2" fmla="*/ 0 w 17"/>
                <a:gd name="T3" fmla="*/ 16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0" y="16"/>
                  </a:lnTo>
                  <a:lnTo>
                    <a:pt x="0" y="0"/>
                  </a:lnTo>
                  <a:lnTo>
                    <a:pt x="0"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2" name="Freeform 1615"/>
            <p:cNvSpPr>
              <a:spLocks/>
            </p:cNvSpPr>
            <p:nvPr/>
          </p:nvSpPr>
          <p:spPr bwMode="auto">
            <a:xfrm>
              <a:off x="2501" y="1777"/>
              <a:ext cx="17" cy="21"/>
            </a:xfrm>
            <a:custGeom>
              <a:avLst/>
              <a:gdLst>
                <a:gd name="T0" fmla="*/ 16 w 17"/>
                <a:gd name="T1" fmla="*/ 0 h 21"/>
                <a:gd name="T2" fmla="*/ 8 w 17"/>
                <a:gd name="T3" fmla="*/ 0 h 21"/>
                <a:gd name="T4" fmla="*/ 16 w 17"/>
                <a:gd name="T5" fmla="*/ 0 h 21"/>
                <a:gd name="T6" fmla="*/ 16 w 17"/>
                <a:gd name="T7" fmla="*/ 6 h 21"/>
                <a:gd name="T8" fmla="*/ 16 w 17"/>
                <a:gd name="T9" fmla="*/ 13 h 21"/>
                <a:gd name="T10" fmla="*/ 8 w 17"/>
                <a:gd name="T11" fmla="*/ 13 h 21"/>
                <a:gd name="T12" fmla="*/ 8 w 17"/>
                <a:gd name="T13" fmla="*/ 20 h 21"/>
                <a:gd name="T14" fmla="*/ 0 w 17"/>
                <a:gd name="T15" fmla="*/ 20 h 21"/>
                <a:gd name="T16" fmla="*/ 8 w 17"/>
                <a:gd name="T17" fmla="*/ 20 h 21"/>
                <a:gd name="T18" fmla="*/ 8 w 17"/>
                <a:gd name="T19" fmla="*/ 13 h 21"/>
                <a:gd name="T20" fmla="*/ 16 w 17"/>
                <a:gd name="T21" fmla="*/ 13 h 21"/>
                <a:gd name="T22" fmla="*/ 16 w 17"/>
                <a:gd name="T23" fmla="*/ 6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8" y="0"/>
                  </a:lnTo>
                  <a:lnTo>
                    <a:pt x="16" y="0"/>
                  </a:lnTo>
                  <a:lnTo>
                    <a:pt x="16" y="6"/>
                  </a:lnTo>
                  <a:lnTo>
                    <a:pt x="16" y="13"/>
                  </a:lnTo>
                  <a:lnTo>
                    <a:pt x="8" y="13"/>
                  </a:lnTo>
                  <a:lnTo>
                    <a:pt x="8" y="20"/>
                  </a:lnTo>
                  <a:lnTo>
                    <a:pt x="0" y="20"/>
                  </a:lnTo>
                  <a:lnTo>
                    <a:pt x="8" y="20"/>
                  </a:lnTo>
                  <a:lnTo>
                    <a:pt x="8" y="13"/>
                  </a:lnTo>
                  <a:lnTo>
                    <a:pt x="16" y="13"/>
                  </a:lnTo>
                  <a:lnTo>
                    <a:pt x="16" y="6"/>
                  </a:lnTo>
                  <a:lnTo>
                    <a:pt x="16"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3" name="Freeform 1616"/>
            <p:cNvSpPr>
              <a:spLocks/>
            </p:cNvSpPr>
            <p:nvPr/>
          </p:nvSpPr>
          <p:spPr bwMode="auto">
            <a:xfrm>
              <a:off x="2515" y="1777"/>
              <a:ext cx="17" cy="17"/>
            </a:xfrm>
            <a:custGeom>
              <a:avLst/>
              <a:gdLst>
                <a:gd name="T0" fmla="*/ 16 w 17"/>
                <a:gd name="T1" fmla="*/ 16 h 17"/>
                <a:gd name="T2" fmla="*/ 7 w 17"/>
                <a:gd name="T3" fmla="*/ 16 h 17"/>
                <a:gd name="T4" fmla="*/ 0 w 17"/>
                <a:gd name="T5" fmla="*/ 16 h 17"/>
                <a:gd name="T6" fmla="*/ 0 w 17"/>
                <a:gd name="T7" fmla="*/ 0 h 17"/>
                <a:gd name="T8" fmla="*/ 0 w 17"/>
                <a:gd name="T9" fmla="*/ 16 h 17"/>
                <a:gd name="T10" fmla="*/ 7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7" y="16"/>
                  </a:lnTo>
                  <a:lnTo>
                    <a:pt x="0" y="16"/>
                  </a:lnTo>
                  <a:lnTo>
                    <a:pt x="0" y="0"/>
                  </a:lnTo>
                  <a:lnTo>
                    <a:pt x="0" y="16"/>
                  </a:lnTo>
                  <a:lnTo>
                    <a:pt x="7" y="16"/>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4" name="Freeform 1617"/>
            <p:cNvSpPr>
              <a:spLocks/>
            </p:cNvSpPr>
            <p:nvPr/>
          </p:nvSpPr>
          <p:spPr bwMode="auto">
            <a:xfrm>
              <a:off x="2528" y="1742"/>
              <a:ext cx="36" cy="42"/>
            </a:xfrm>
            <a:custGeom>
              <a:avLst/>
              <a:gdLst>
                <a:gd name="T0" fmla="*/ 35 w 36"/>
                <a:gd name="T1" fmla="*/ 0 h 42"/>
                <a:gd name="T2" fmla="*/ 28 w 36"/>
                <a:gd name="T3" fmla="*/ 7 h 42"/>
                <a:gd name="T4" fmla="*/ 28 w 36"/>
                <a:gd name="T5" fmla="*/ 14 h 42"/>
                <a:gd name="T6" fmla="*/ 21 w 36"/>
                <a:gd name="T7" fmla="*/ 14 h 42"/>
                <a:gd name="T8" fmla="*/ 21 w 36"/>
                <a:gd name="T9" fmla="*/ 21 h 42"/>
                <a:gd name="T10" fmla="*/ 14 w 36"/>
                <a:gd name="T11" fmla="*/ 21 h 42"/>
                <a:gd name="T12" fmla="*/ 14 w 36"/>
                <a:gd name="T13" fmla="*/ 28 h 42"/>
                <a:gd name="T14" fmla="*/ 7 w 36"/>
                <a:gd name="T15" fmla="*/ 28 h 42"/>
                <a:gd name="T16" fmla="*/ 7 w 36"/>
                <a:gd name="T17" fmla="*/ 35 h 42"/>
                <a:gd name="T18" fmla="*/ 0 w 36"/>
                <a:gd name="T19" fmla="*/ 41 h 42"/>
                <a:gd name="T20" fmla="*/ 7 w 36"/>
                <a:gd name="T21" fmla="*/ 35 h 42"/>
                <a:gd name="T22" fmla="*/ 7 w 36"/>
                <a:gd name="T23" fmla="*/ 28 h 42"/>
                <a:gd name="T24" fmla="*/ 14 w 36"/>
                <a:gd name="T25" fmla="*/ 28 h 42"/>
                <a:gd name="T26" fmla="*/ 14 w 36"/>
                <a:gd name="T27" fmla="*/ 21 h 42"/>
                <a:gd name="T28" fmla="*/ 21 w 36"/>
                <a:gd name="T29" fmla="*/ 21 h 42"/>
                <a:gd name="T30" fmla="*/ 21 w 36"/>
                <a:gd name="T31" fmla="*/ 14 h 42"/>
                <a:gd name="T32" fmla="*/ 28 w 36"/>
                <a:gd name="T33" fmla="*/ 14 h 42"/>
                <a:gd name="T34" fmla="*/ 28 w 36"/>
                <a:gd name="T35" fmla="*/ 7 h 42"/>
                <a:gd name="T36" fmla="*/ 35 w 36"/>
                <a:gd name="T37" fmla="*/ 7 h 42"/>
                <a:gd name="T38" fmla="*/ 35 w 36"/>
                <a:gd name="T39" fmla="*/ 0 h 42"/>
                <a:gd name="T40" fmla="*/ 35 w 36"/>
                <a:gd name="T41" fmla="*/ 7 h 42"/>
                <a:gd name="T42" fmla="*/ 35 w 36"/>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42"/>
                <a:gd name="T68" fmla="*/ 36 w 36"/>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42">
                  <a:moveTo>
                    <a:pt x="35" y="0"/>
                  </a:moveTo>
                  <a:lnTo>
                    <a:pt x="28" y="7"/>
                  </a:lnTo>
                  <a:lnTo>
                    <a:pt x="28" y="14"/>
                  </a:lnTo>
                  <a:lnTo>
                    <a:pt x="21" y="14"/>
                  </a:lnTo>
                  <a:lnTo>
                    <a:pt x="21" y="21"/>
                  </a:lnTo>
                  <a:lnTo>
                    <a:pt x="14" y="21"/>
                  </a:lnTo>
                  <a:lnTo>
                    <a:pt x="14" y="28"/>
                  </a:lnTo>
                  <a:lnTo>
                    <a:pt x="7" y="28"/>
                  </a:lnTo>
                  <a:lnTo>
                    <a:pt x="7" y="35"/>
                  </a:lnTo>
                  <a:lnTo>
                    <a:pt x="0" y="41"/>
                  </a:lnTo>
                  <a:lnTo>
                    <a:pt x="7" y="35"/>
                  </a:lnTo>
                  <a:lnTo>
                    <a:pt x="7" y="28"/>
                  </a:lnTo>
                  <a:lnTo>
                    <a:pt x="14" y="28"/>
                  </a:lnTo>
                  <a:lnTo>
                    <a:pt x="14" y="21"/>
                  </a:lnTo>
                  <a:lnTo>
                    <a:pt x="21" y="21"/>
                  </a:lnTo>
                  <a:lnTo>
                    <a:pt x="21" y="14"/>
                  </a:lnTo>
                  <a:lnTo>
                    <a:pt x="28" y="14"/>
                  </a:lnTo>
                  <a:lnTo>
                    <a:pt x="28" y="7"/>
                  </a:lnTo>
                  <a:lnTo>
                    <a:pt x="35" y="7"/>
                  </a:lnTo>
                  <a:lnTo>
                    <a:pt x="35" y="0"/>
                  </a:lnTo>
                  <a:lnTo>
                    <a:pt x="35" y="7"/>
                  </a:lnTo>
                  <a:lnTo>
                    <a:pt x="35"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5" name="Line 1618"/>
            <p:cNvSpPr>
              <a:spLocks noChangeShapeType="1"/>
            </p:cNvSpPr>
            <p:nvPr/>
          </p:nvSpPr>
          <p:spPr bwMode="auto">
            <a:xfrm>
              <a:off x="2563" y="1701"/>
              <a:ext cx="0" cy="4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6" name="Freeform 1619"/>
            <p:cNvSpPr>
              <a:spLocks/>
            </p:cNvSpPr>
            <p:nvPr/>
          </p:nvSpPr>
          <p:spPr bwMode="auto">
            <a:xfrm>
              <a:off x="2549" y="1681"/>
              <a:ext cx="17" cy="21"/>
            </a:xfrm>
            <a:custGeom>
              <a:avLst/>
              <a:gdLst>
                <a:gd name="T0" fmla="*/ 0 w 17"/>
                <a:gd name="T1" fmla="*/ 0 h 21"/>
                <a:gd name="T2" fmla="*/ 0 w 17"/>
                <a:gd name="T3" fmla="*/ 7 h 21"/>
                <a:gd name="T4" fmla="*/ 8 w 17"/>
                <a:gd name="T5" fmla="*/ 14 h 21"/>
                <a:gd name="T6" fmla="*/ 8 w 17"/>
                <a:gd name="T7" fmla="*/ 20 h 21"/>
                <a:gd name="T8" fmla="*/ 16 w 17"/>
                <a:gd name="T9" fmla="*/ 20 h 21"/>
                <a:gd name="T10" fmla="*/ 16 w 17"/>
                <a:gd name="T11" fmla="*/ 14 h 21"/>
                <a:gd name="T12" fmla="*/ 8 w 17"/>
                <a:gd name="T13" fmla="*/ 14 h 21"/>
                <a:gd name="T14" fmla="*/ 8 w 17"/>
                <a:gd name="T15" fmla="*/ 7 h 21"/>
                <a:gd name="T16" fmla="*/ 0 w 17"/>
                <a:gd name="T17" fmla="*/ 7 h 21"/>
                <a:gd name="T18" fmla="*/ 0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0"/>
                  </a:moveTo>
                  <a:lnTo>
                    <a:pt x="0" y="7"/>
                  </a:lnTo>
                  <a:lnTo>
                    <a:pt x="8" y="14"/>
                  </a:lnTo>
                  <a:lnTo>
                    <a:pt x="8" y="20"/>
                  </a:lnTo>
                  <a:lnTo>
                    <a:pt x="16" y="20"/>
                  </a:lnTo>
                  <a:lnTo>
                    <a:pt x="16" y="14"/>
                  </a:lnTo>
                  <a:lnTo>
                    <a:pt x="8" y="14"/>
                  </a:lnTo>
                  <a:lnTo>
                    <a:pt x="8" y="7"/>
                  </a:lnTo>
                  <a:lnTo>
                    <a:pt x="0" y="7"/>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897" name="Line 1620"/>
            <p:cNvSpPr>
              <a:spLocks noChangeShapeType="1"/>
            </p:cNvSpPr>
            <p:nvPr/>
          </p:nvSpPr>
          <p:spPr bwMode="auto">
            <a:xfrm>
              <a:off x="2542" y="168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8" name="Line 1621"/>
            <p:cNvSpPr>
              <a:spLocks noChangeShapeType="1"/>
            </p:cNvSpPr>
            <p:nvPr/>
          </p:nvSpPr>
          <p:spPr bwMode="auto">
            <a:xfrm flipV="1">
              <a:off x="2542"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899" name="Freeform 1622"/>
            <p:cNvSpPr>
              <a:spLocks/>
            </p:cNvSpPr>
            <p:nvPr/>
          </p:nvSpPr>
          <p:spPr bwMode="auto">
            <a:xfrm>
              <a:off x="2528" y="1674"/>
              <a:ext cx="17" cy="17"/>
            </a:xfrm>
            <a:custGeom>
              <a:avLst/>
              <a:gdLst>
                <a:gd name="T0" fmla="*/ 0 w 17"/>
                <a:gd name="T1" fmla="*/ 16 h 17"/>
                <a:gd name="T2" fmla="*/ 0 w 17"/>
                <a:gd name="T3" fmla="*/ 8 h 17"/>
                <a:gd name="T4" fmla="*/ 8 w 17"/>
                <a:gd name="T5" fmla="*/ 8 h 17"/>
                <a:gd name="T6" fmla="*/ 16 w 17"/>
                <a:gd name="T7" fmla="*/ 8 h 17"/>
                <a:gd name="T8" fmla="*/ 16 w 17"/>
                <a:gd name="T9" fmla="*/ 0 h 17"/>
                <a:gd name="T10" fmla="*/ 8 w 17"/>
                <a:gd name="T11" fmla="*/ 8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16" y="8"/>
                  </a:lnTo>
                  <a:lnTo>
                    <a:pt x="16" y="0"/>
                  </a:lnTo>
                  <a:lnTo>
                    <a:pt x="8" y="8"/>
                  </a:lnTo>
                  <a:lnTo>
                    <a:pt x="0" y="8"/>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0" name="Freeform 1623"/>
            <p:cNvSpPr>
              <a:spLocks/>
            </p:cNvSpPr>
            <p:nvPr/>
          </p:nvSpPr>
          <p:spPr bwMode="auto">
            <a:xfrm>
              <a:off x="2515" y="1688"/>
              <a:ext cx="17" cy="17"/>
            </a:xfrm>
            <a:custGeom>
              <a:avLst/>
              <a:gdLst>
                <a:gd name="T0" fmla="*/ 0 w 17"/>
                <a:gd name="T1" fmla="*/ 16 h 17"/>
                <a:gd name="T2" fmla="*/ 7 w 17"/>
                <a:gd name="T3" fmla="*/ 16 h 17"/>
                <a:gd name="T4" fmla="*/ 7 w 17"/>
                <a:gd name="T5" fmla="*/ 8 h 17"/>
                <a:gd name="T6" fmla="*/ 16 w 17"/>
                <a:gd name="T7" fmla="*/ 0 h 17"/>
                <a:gd name="T8" fmla="*/ 7 w 17"/>
                <a:gd name="T9" fmla="*/ 8 h 17"/>
                <a:gd name="T10" fmla="*/ 7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7" y="16"/>
                  </a:lnTo>
                  <a:lnTo>
                    <a:pt x="7" y="8"/>
                  </a:lnTo>
                  <a:lnTo>
                    <a:pt x="16" y="0"/>
                  </a:lnTo>
                  <a:lnTo>
                    <a:pt x="7" y="8"/>
                  </a:lnTo>
                  <a:lnTo>
                    <a:pt x="7"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1" name="Freeform 1624"/>
            <p:cNvSpPr>
              <a:spLocks/>
            </p:cNvSpPr>
            <p:nvPr/>
          </p:nvSpPr>
          <p:spPr bwMode="auto">
            <a:xfrm>
              <a:off x="2494" y="1701"/>
              <a:ext cx="22" cy="42"/>
            </a:xfrm>
            <a:custGeom>
              <a:avLst/>
              <a:gdLst>
                <a:gd name="T0" fmla="*/ 0 w 22"/>
                <a:gd name="T1" fmla="*/ 41 h 42"/>
                <a:gd name="T2" fmla="*/ 7 w 22"/>
                <a:gd name="T3" fmla="*/ 41 h 42"/>
                <a:gd name="T4" fmla="*/ 7 w 22"/>
                <a:gd name="T5" fmla="*/ 35 h 42"/>
                <a:gd name="T6" fmla="*/ 7 w 22"/>
                <a:gd name="T7" fmla="*/ 28 h 42"/>
                <a:gd name="T8" fmla="*/ 14 w 22"/>
                <a:gd name="T9" fmla="*/ 28 h 42"/>
                <a:gd name="T10" fmla="*/ 14 w 22"/>
                <a:gd name="T11" fmla="*/ 21 h 42"/>
                <a:gd name="T12" fmla="*/ 14 w 22"/>
                <a:gd name="T13" fmla="*/ 14 h 42"/>
                <a:gd name="T14" fmla="*/ 21 w 22"/>
                <a:gd name="T15" fmla="*/ 7 h 42"/>
                <a:gd name="T16" fmla="*/ 21 w 22"/>
                <a:gd name="T17" fmla="*/ 0 h 42"/>
                <a:gd name="T18" fmla="*/ 21 w 22"/>
                <a:gd name="T19" fmla="*/ 7 h 42"/>
                <a:gd name="T20" fmla="*/ 14 w 22"/>
                <a:gd name="T21" fmla="*/ 7 h 42"/>
                <a:gd name="T22" fmla="*/ 14 w 22"/>
                <a:gd name="T23" fmla="*/ 14 h 42"/>
                <a:gd name="T24" fmla="*/ 14 w 22"/>
                <a:gd name="T25" fmla="*/ 21 h 42"/>
                <a:gd name="T26" fmla="*/ 7 w 22"/>
                <a:gd name="T27" fmla="*/ 28 h 42"/>
                <a:gd name="T28" fmla="*/ 7 w 22"/>
                <a:gd name="T29" fmla="*/ 35 h 42"/>
                <a:gd name="T30" fmla="*/ 7 w 22"/>
                <a:gd name="T31" fmla="*/ 41 h 42"/>
                <a:gd name="T32" fmla="*/ 0 w 22"/>
                <a:gd name="T33" fmla="*/ 4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2"/>
                <a:gd name="T53" fmla="*/ 22 w 2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2">
                  <a:moveTo>
                    <a:pt x="0" y="41"/>
                  </a:moveTo>
                  <a:lnTo>
                    <a:pt x="7" y="41"/>
                  </a:lnTo>
                  <a:lnTo>
                    <a:pt x="7" y="35"/>
                  </a:lnTo>
                  <a:lnTo>
                    <a:pt x="7" y="28"/>
                  </a:lnTo>
                  <a:lnTo>
                    <a:pt x="14" y="28"/>
                  </a:lnTo>
                  <a:lnTo>
                    <a:pt x="14" y="21"/>
                  </a:lnTo>
                  <a:lnTo>
                    <a:pt x="14" y="14"/>
                  </a:lnTo>
                  <a:lnTo>
                    <a:pt x="21" y="7"/>
                  </a:lnTo>
                  <a:lnTo>
                    <a:pt x="21" y="0"/>
                  </a:lnTo>
                  <a:lnTo>
                    <a:pt x="21" y="7"/>
                  </a:lnTo>
                  <a:lnTo>
                    <a:pt x="14" y="7"/>
                  </a:lnTo>
                  <a:lnTo>
                    <a:pt x="14" y="14"/>
                  </a:lnTo>
                  <a:lnTo>
                    <a:pt x="14" y="21"/>
                  </a:lnTo>
                  <a:lnTo>
                    <a:pt x="7" y="28"/>
                  </a:lnTo>
                  <a:lnTo>
                    <a:pt x="7" y="35"/>
                  </a:lnTo>
                  <a:lnTo>
                    <a:pt x="7" y="41"/>
                  </a:lnTo>
                  <a:lnTo>
                    <a:pt x="0" y="4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2" name="Freeform 1625"/>
            <p:cNvSpPr>
              <a:spLocks/>
            </p:cNvSpPr>
            <p:nvPr/>
          </p:nvSpPr>
          <p:spPr bwMode="auto">
            <a:xfrm>
              <a:off x="2487" y="1742"/>
              <a:ext cx="17" cy="29"/>
            </a:xfrm>
            <a:custGeom>
              <a:avLst/>
              <a:gdLst>
                <a:gd name="T0" fmla="*/ 0 w 17"/>
                <a:gd name="T1" fmla="*/ 28 h 29"/>
                <a:gd name="T2" fmla="*/ 0 w 17"/>
                <a:gd name="T3" fmla="*/ 21 h 29"/>
                <a:gd name="T4" fmla="*/ 16 w 17"/>
                <a:gd name="T5" fmla="*/ 14 h 29"/>
                <a:gd name="T6" fmla="*/ 16 w 17"/>
                <a:gd name="T7" fmla="*/ 7 h 29"/>
                <a:gd name="T8" fmla="*/ 16 w 17"/>
                <a:gd name="T9" fmla="*/ 0 h 29"/>
                <a:gd name="T10" fmla="*/ 16 w 17"/>
                <a:gd name="T11" fmla="*/ 7 h 29"/>
                <a:gd name="T12" fmla="*/ 16 w 17"/>
                <a:gd name="T13" fmla="*/ 14 h 29"/>
                <a:gd name="T14" fmla="*/ 0 w 17"/>
                <a:gd name="T15" fmla="*/ 14 h 29"/>
                <a:gd name="T16" fmla="*/ 0 w 17"/>
                <a:gd name="T17" fmla="*/ 21 h 29"/>
                <a:gd name="T18" fmla="*/ 0 w 17"/>
                <a:gd name="T19" fmla="*/ 28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0" y="28"/>
                  </a:moveTo>
                  <a:lnTo>
                    <a:pt x="0" y="21"/>
                  </a:lnTo>
                  <a:lnTo>
                    <a:pt x="16" y="14"/>
                  </a:lnTo>
                  <a:lnTo>
                    <a:pt x="16" y="7"/>
                  </a:lnTo>
                  <a:lnTo>
                    <a:pt x="16" y="0"/>
                  </a:lnTo>
                  <a:lnTo>
                    <a:pt x="16" y="7"/>
                  </a:lnTo>
                  <a:lnTo>
                    <a:pt x="16" y="14"/>
                  </a:lnTo>
                  <a:lnTo>
                    <a:pt x="0" y="14"/>
                  </a:lnTo>
                  <a:lnTo>
                    <a:pt x="0" y="21"/>
                  </a:lnTo>
                  <a:lnTo>
                    <a:pt x="0" y="2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3" name="Freeform 1626"/>
            <p:cNvSpPr>
              <a:spLocks/>
            </p:cNvSpPr>
            <p:nvPr/>
          </p:nvSpPr>
          <p:spPr bwMode="auto">
            <a:xfrm>
              <a:off x="2487" y="1763"/>
              <a:ext cx="17" cy="17"/>
            </a:xfrm>
            <a:custGeom>
              <a:avLst/>
              <a:gdLst>
                <a:gd name="T0" fmla="*/ 16 w 17"/>
                <a:gd name="T1" fmla="*/ 16 h 17"/>
                <a:gd name="T2" fmla="*/ 16 w 17"/>
                <a:gd name="T3" fmla="*/ 0 h 17"/>
                <a:gd name="T4" fmla="*/ 0 w 17"/>
                <a:gd name="T5" fmla="*/ 0 h 17"/>
                <a:gd name="T6" fmla="*/ 0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16"/>
                  </a:lnTo>
                  <a:lnTo>
                    <a:pt x="16" y="0"/>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4" name="Freeform 1627"/>
            <p:cNvSpPr>
              <a:spLocks/>
            </p:cNvSpPr>
            <p:nvPr/>
          </p:nvSpPr>
          <p:spPr bwMode="auto">
            <a:xfrm>
              <a:off x="2494" y="1749"/>
              <a:ext cx="1" cy="22"/>
            </a:xfrm>
            <a:custGeom>
              <a:avLst/>
              <a:gdLst>
                <a:gd name="T0" fmla="*/ 0 w 1"/>
                <a:gd name="T1" fmla="*/ 7 h 22"/>
                <a:gd name="T2" fmla="*/ 0 w 1"/>
                <a:gd name="T3" fmla="*/ 14 h 22"/>
                <a:gd name="T4" fmla="*/ 0 w 1"/>
                <a:gd name="T5" fmla="*/ 21 h 22"/>
                <a:gd name="T6" fmla="*/ 0 w 1"/>
                <a:gd name="T7" fmla="*/ 14 h 22"/>
                <a:gd name="T8" fmla="*/ 0 w 1"/>
                <a:gd name="T9" fmla="*/ 7 h 22"/>
                <a:gd name="T10" fmla="*/ 0 w 1"/>
                <a:gd name="T11" fmla="*/ 0 h 22"/>
                <a:gd name="T12" fmla="*/ 0 w 1"/>
                <a:gd name="T13" fmla="*/ 7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7"/>
                  </a:moveTo>
                  <a:lnTo>
                    <a:pt x="0" y="14"/>
                  </a:lnTo>
                  <a:lnTo>
                    <a:pt x="0" y="21"/>
                  </a:lnTo>
                  <a:lnTo>
                    <a:pt x="0" y="14"/>
                  </a:lnTo>
                  <a:lnTo>
                    <a:pt x="0" y="7"/>
                  </a:lnTo>
                  <a:lnTo>
                    <a:pt x="0" y="0"/>
                  </a:lnTo>
                  <a:lnTo>
                    <a:pt x="0" y="7"/>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5" name="Freeform 1628"/>
            <p:cNvSpPr>
              <a:spLocks/>
            </p:cNvSpPr>
            <p:nvPr/>
          </p:nvSpPr>
          <p:spPr bwMode="auto">
            <a:xfrm>
              <a:off x="2494" y="1742"/>
              <a:ext cx="17" cy="17"/>
            </a:xfrm>
            <a:custGeom>
              <a:avLst/>
              <a:gdLst>
                <a:gd name="T0" fmla="*/ 16 w 17"/>
                <a:gd name="T1" fmla="*/ 16 h 17"/>
                <a:gd name="T2" fmla="*/ 16 w 17"/>
                <a:gd name="T3" fmla="*/ 8 h 17"/>
                <a:gd name="T4" fmla="*/ 16 w 17"/>
                <a:gd name="T5" fmla="*/ 0 h 17"/>
                <a:gd name="T6" fmla="*/ 16 w 17"/>
                <a:gd name="T7" fmla="*/ 8 h 17"/>
                <a:gd name="T8" fmla="*/ 0 w 17"/>
                <a:gd name="T9" fmla="*/ 8 h 17"/>
                <a:gd name="T10" fmla="*/ 0 w 17"/>
                <a:gd name="T11" fmla="*/ 16 h 17"/>
                <a:gd name="T12" fmla="*/ 0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16" y="0"/>
                  </a:lnTo>
                  <a:lnTo>
                    <a:pt x="16" y="8"/>
                  </a:lnTo>
                  <a:lnTo>
                    <a:pt x="0" y="8"/>
                  </a:lnTo>
                  <a:lnTo>
                    <a:pt x="0" y="16"/>
                  </a:lnTo>
                  <a:lnTo>
                    <a:pt x="0"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6" name="Freeform 1629"/>
            <p:cNvSpPr>
              <a:spLocks/>
            </p:cNvSpPr>
            <p:nvPr/>
          </p:nvSpPr>
          <p:spPr bwMode="auto">
            <a:xfrm>
              <a:off x="2501" y="1722"/>
              <a:ext cx="42" cy="35"/>
            </a:xfrm>
            <a:custGeom>
              <a:avLst/>
              <a:gdLst>
                <a:gd name="T0" fmla="*/ 41 w 42"/>
                <a:gd name="T1" fmla="*/ 0 h 35"/>
                <a:gd name="T2" fmla="*/ 34 w 42"/>
                <a:gd name="T3" fmla="*/ 0 h 35"/>
                <a:gd name="T4" fmla="*/ 27 w 42"/>
                <a:gd name="T5" fmla="*/ 0 h 35"/>
                <a:gd name="T6" fmla="*/ 27 w 42"/>
                <a:gd name="T7" fmla="*/ 7 h 35"/>
                <a:gd name="T8" fmla="*/ 20 w 42"/>
                <a:gd name="T9" fmla="*/ 7 h 35"/>
                <a:gd name="T10" fmla="*/ 20 w 42"/>
                <a:gd name="T11" fmla="*/ 14 h 35"/>
                <a:gd name="T12" fmla="*/ 14 w 42"/>
                <a:gd name="T13" fmla="*/ 20 h 35"/>
                <a:gd name="T14" fmla="*/ 7 w 42"/>
                <a:gd name="T15" fmla="*/ 27 h 35"/>
                <a:gd name="T16" fmla="*/ 7 w 42"/>
                <a:gd name="T17" fmla="*/ 34 h 35"/>
                <a:gd name="T18" fmla="*/ 0 w 42"/>
                <a:gd name="T19" fmla="*/ 34 h 35"/>
                <a:gd name="T20" fmla="*/ 7 w 42"/>
                <a:gd name="T21" fmla="*/ 34 h 35"/>
                <a:gd name="T22" fmla="*/ 7 w 42"/>
                <a:gd name="T23" fmla="*/ 27 h 35"/>
                <a:gd name="T24" fmla="*/ 14 w 42"/>
                <a:gd name="T25" fmla="*/ 27 h 35"/>
                <a:gd name="T26" fmla="*/ 14 w 42"/>
                <a:gd name="T27" fmla="*/ 20 h 35"/>
                <a:gd name="T28" fmla="*/ 20 w 42"/>
                <a:gd name="T29" fmla="*/ 14 h 35"/>
                <a:gd name="T30" fmla="*/ 20 w 42"/>
                <a:gd name="T31" fmla="*/ 7 h 35"/>
                <a:gd name="T32" fmla="*/ 27 w 42"/>
                <a:gd name="T33" fmla="*/ 7 h 35"/>
                <a:gd name="T34" fmla="*/ 27 w 42"/>
                <a:gd name="T35" fmla="*/ 0 h 35"/>
                <a:gd name="T36" fmla="*/ 34 w 42"/>
                <a:gd name="T37" fmla="*/ 0 h 35"/>
                <a:gd name="T38" fmla="*/ 41 w 42"/>
                <a:gd name="T39" fmla="*/ 0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35"/>
                <a:gd name="T62" fmla="*/ 42 w 42"/>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35">
                  <a:moveTo>
                    <a:pt x="41" y="0"/>
                  </a:moveTo>
                  <a:lnTo>
                    <a:pt x="34" y="0"/>
                  </a:lnTo>
                  <a:lnTo>
                    <a:pt x="27" y="0"/>
                  </a:lnTo>
                  <a:lnTo>
                    <a:pt x="27" y="7"/>
                  </a:lnTo>
                  <a:lnTo>
                    <a:pt x="20" y="7"/>
                  </a:lnTo>
                  <a:lnTo>
                    <a:pt x="20" y="14"/>
                  </a:lnTo>
                  <a:lnTo>
                    <a:pt x="14" y="20"/>
                  </a:lnTo>
                  <a:lnTo>
                    <a:pt x="7" y="27"/>
                  </a:lnTo>
                  <a:lnTo>
                    <a:pt x="7" y="34"/>
                  </a:lnTo>
                  <a:lnTo>
                    <a:pt x="0" y="34"/>
                  </a:lnTo>
                  <a:lnTo>
                    <a:pt x="7" y="34"/>
                  </a:lnTo>
                  <a:lnTo>
                    <a:pt x="7" y="27"/>
                  </a:lnTo>
                  <a:lnTo>
                    <a:pt x="14" y="27"/>
                  </a:lnTo>
                  <a:lnTo>
                    <a:pt x="14" y="20"/>
                  </a:lnTo>
                  <a:lnTo>
                    <a:pt x="20" y="14"/>
                  </a:lnTo>
                  <a:lnTo>
                    <a:pt x="20" y="7"/>
                  </a:lnTo>
                  <a:lnTo>
                    <a:pt x="27" y="7"/>
                  </a:lnTo>
                  <a:lnTo>
                    <a:pt x="27" y="0"/>
                  </a:lnTo>
                  <a:lnTo>
                    <a:pt x="34" y="0"/>
                  </a:lnTo>
                  <a:lnTo>
                    <a:pt x="41"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7" name="Freeform 1630"/>
            <p:cNvSpPr>
              <a:spLocks/>
            </p:cNvSpPr>
            <p:nvPr/>
          </p:nvSpPr>
          <p:spPr bwMode="auto">
            <a:xfrm>
              <a:off x="2515" y="1722"/>
              <a:ext cx="28" cy="35"/>
            </a:xfrm>
            <a:custGeom>
              <a:avLst/>
              <a:gdLst>
                <a:gd name="T0" fmla="*/ 0 w 28"/>
                <a:gd name="T1" fmla="*/ 34 h 35"/>
                <a:gd name="T2" fmla="*/ 0 w 28"/>
                <a:gd name="T3" fmla="*/ 27 h 35"/>
                <a:gd name="T4" fmla="*/ 6 w 28"/>
                <a:gd name="T5" fmla="*/ 20 h 35"/>
                <a:gd name="T6" fmla="*/ 6 w 28"/>
                <a:gd name="T7" fmla="*/ 14 h 35"/>
                <a:gd name="T8" fmla="*/ 13 w 28"/>
                <a:gd name="T9" fmla="*/ 14 h 35"/>
                <a:gd name="T10" fmla="*/ 13 w 28"/>
                <a:gd name="T11" fmla="*/ 7 h 35"/>
                <a:gd name="T12" fmla="*/ 20 w 28"/>
                <a:gd name="T13" fmla="*/ 0 h 35"/>
                <a:gd name="T14" fmla="*/ 27 w 28"/>
                <a:gd name="T15" fmla="*/ 0 h 35"/>
                <a:gd name="T16" fmla="*/ 20 w 28"/>
                <a:gd name="T17" fmla="*/ 0 h 35"/>
                <a:gd name="T18" fmla="*/ 13 w 28"/>
                <a:gd name="T19" fmla="*/ 7 h 35"/>
                <a:gd name="T20" fmla="*/ 13 w 28"/>
                <a:gd name="T21" fmla="*/ 14 h 35"/>
                <a:gd name="T22" fmla="*/ 6 w 28"/>
                <a:gd name="T23" fmla="*/ 14 h 35"/>
                <a:gd name="T24" fmla="*/ 6 w 28"/>
                <a:gd name="T25" fmla="*/ 20 h 35"/>
                <a:gd name="T26" fmla="*/ 0 w 28"/>
                <a:gd name="T27" fmla="*/ 27 h 35"/>
                <a:gd name="T28" fmla="*/ 0 w 28"/>
                <a:gd name="T29" fmla="*/ 34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5"/>
                <a:gd name="T47" fmla="*/ 28 w 28"/>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5">
                  <a:moveTo>
                    <a:pt x="0" y="34"/>
                  </a:moveTo>
                  <a:lnTo>
                    <a:pt x="0" y="27"/>
                  </a:lnTo>
                  <a:lnTo>
                    <a:pt x="6" y="20"/>
                  </a:lnTo>
                  <a:lnTo>
                    <a:pt x="6" y="14"/>
                  </a:lnTo>
                  <a:lnTo>
                    <a:pt x="13" y="14"/>
                  </a:lnTo>
                  <a:lnTo>
                    <a:pt x="13" y="7"/>
                  </a:lnTo>
                  <a:lnTo>
                    <a:pt x="20" y="0"/>
                  </a:lnTo>
                  <a:lnTo>
                    <a:pt x="27" y="0"/>
                  </a:lnTo>
                  <a:lnTo>
                    <a:pt x="20" y="0"/>
                  </a:lnTo>
                  <a:lnTo>
                    <a:pt x="13" y="7"/>
                  </a:lnTo>
                  <a:lnTo>
                    <a:pt x="13" y="14"/>
                  </a:lnTo>
                  <a:lnTo>
                    <a:pt x="6" y="14"/>
                  </a:lnTo>
                  <a:lnTo>
                    <a:pt x="6" y="20"/>
                  </a:lnTo>
                  <a:lnTo>
                    <a:pt x="0" y="27"/>
                  </a:lnTo>
                  <a:lnTo>
                    <a:pt x="0" y="34"/>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8" name="Freeform 1631"/>
            <p:cNvSpPr>
              <a:spLocks/>
            </p:cNvSpPr>
            <p:nvPr/>
          </p:nvSpPr>
          <p:spPr bwMode="auto">
            <a:xfrm>
              <a:off x="2515" y="1736"/>
              <a:ext cx="28" cy="21"/>
            </a:xfrm>
            <a:custGeom>
              <a:avLst/>
              <a:gdLst>
                <a:gd name="T0" fmla="*/ 27 w 28"/>
                <a:gd name="T1" fmla="*/ 0 h 21"/>
                <a:gd name="T2" fmla="*/ 20 w 28"/>
                <a:gd name="T3" fmla="*/ 0 h 21"/>
                <a:gd name="T4" fmla="*/ 13 w 28"/>
                <a:gd name="T5" fmla="*/ 0 h 21"/>
                <a:gd name="T6" fmla="*/ 13 w 28"/>
                <a:gd name="T7" fmla="*/ 6 h 21"/>
                <a:gd name="T8" fmla="*/ 6 w 28"/>
                <a:gd name="T9" fmla="*/ 6 h 21"/>
                <a:gd name="T10" fmla="*/ 6 w 28"/>
                <a:gd name="T11" fmla="*/ 13 h 21"/>
                <a:gd name="T12" fmla="*/ 0 w 28"/>
                <a:gd name="T13" fmla="*/ 13 h 21"/>
                <a:gd name="T14" fmla="*/ 0 w 28"/>
                <a:gd name="T15" fmla="*/ 20 h 21"/>
                <a:gd name="T16" fmla="*/ 0 w 28"/>
                <a:gd name="T17" fmla="*/ 13 h 21"/>
                <a:gd name="T18" fmla="*/ 6 w 28"/>
                <a:gd name="T19" fmla="*/ 13 h 21"/>
                <a:gd name="T20" fmla="*/ 6 w 28"/>
                <a:gd name="T21" fmla="*/ 6 h 21"/>
                <a:gd name="T22" fmla="*/ 13 w 28"/>
                <a:gd name="T23" fmla="*/ 6 h 21"/>
                <a:gd name="T24" fmla="*/ 13 w 28"/>
                <a:gd name="T25" fmla="*/ 0 h 21"/>
                <a:gd name="T26" fmla="*/ 20 w 28"/>
                <a:gd name="T27" fmla="*/ 0 h 21"/>
                <a:gd name="T28" fmla="*/ 27 w 28"/>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21"/>
                <a:gd name="T47" fmla="*/ 28 w 28"/>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21">
                  <a:moveTo>
                    <a:pt x="27" y="0"/>
                  </a:moveTo>
                  <a:lnTo>
                    <a:pt x="20" y="0"/>
                  </a:lnTo>
                  <a:lnTo>
                    <a:pt x="13" y="0"/>
                  </a:lnTo>
                  <a:lnTo>
                    <a:pt x="13" y="6"/>
                  </a:lnTo>
                  <a:lnTo>
                    <a:pt x="6" y="6"/>
                  </a:lnTo>
                  <a:lnTo>
                    <a:pt x="6" y="13"/>
                  </a:lnTo>
                  <a:lnTo>
                    <a:pt x="0" y="13"/>
                  </a:lnTo>
                  <a:lnTo>
                    <a:pt x="0" y="20"/>
                  </a:lnTo>
                  <a:lnTo>
                    <a:pt x="0" y="13"/>
                  </a:lnTo>
                  <a:lnTo>
                    <a:pt x="6" y="13"/>
                  </a:lnTo>
                  <a:lnTo>
                    <a:pt x="6" y="6"/>
                  </a:lnTo>
                  <a:lnTo>
                    <a:pt x="13" y="6"/>
                  </a:lnTo>
                  <a:lnTo>
                    <a:pt x="13" y="0"/>
                  </a:lnTo>
                  <a:lnTo>
                    <a:pt x="20" y="0"/>
                  </a:lnTo>
                  <a:lnTo>
                    <a:pt x="27"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09" name="Freeform 1632"/>
            <p:cNvSpPr>
              <a:spLocks/>
            </p:cNvSpPr>
            <p:nvPr/>
          </p:nvSpPr>
          <p:spPr bwMode="auto">
            <a:xfrm>
              <a:off x="2528" y="1736"/>
              <a:ext cx="17" cy="17"/>
            </a:xfrm>
            <a:custGeom>
              <a:avLst/>
              <a:gdLst>
                <a:gd name="T0" fmla="*/ 0 w 17"/>
                <a:gd name="T1" fmla="*/ 16 h 17"/>
                <a:gd name="T2" fmla="*/ 8 w 17"/>
                <a:gd name="T3" fmla="*/ 16 h 17"/>
                <a:gd name="T4" fmla="*/ 16 w 17"/>
                <a:gd name="T5" fmla="*/ 16 h 17"/>
                <a:gd name="T6" fmla="*/ 16 w 17"/>
                <a:gd name="T7" fmla="*/ 0 h 17"/>
                <a:gd name="T8" fmla="*/ 16 w 17"/>
                <a:gd name="T9" fmla="*/ 16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16" y="16"/>
                  </a:lnTo>
                  <a:lnTo>
                    <a:pt x="16" y="0"/>
                  </a:lnTo>
                  <a:lnTo>
                    <a:pt x="16" y="16"/>
                  </a:lnTo>
                  <a:lnTo>
                    <a:pt x="8"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0" name="Freeform 1633"/>
            <p:cNvSpPr>
              <a:spLocks/>
            </p:cNvSpPr>
            <p:nvPr/>
          </p:nvSpPr>
          <p:spPr bwMode="auto">
            <a:xfrm>
              <a:off x="2508" y="1742"/>
              <a:ext cx="21" cy="22"/>
            </a:xfrm>
            <a:custGeom>
              <a:avLst/>
              <a:gdLst>
                <a:gd name="T0" fmla="*/ 7 w 21"/>
                <a:gd name="T1" fmla="*/ 21 h 22"/>
                <a:gd name="T2" fmla="*/ 7 w 21"/>
                <a:gd name="T3" fmla="*/ 14 h 22"/>
                <a:gd name="T4" fmla="*/ 13 w 21"/>
                <a:gd name="T5" fmla="*/ 7 h 22"/>
                <a:gd name="T6" fmla="*/ 13 w 21"/>
                <a:gd name="T7" fmla="*/ 0 h 22"/>
                <a:gd name="T8" fmla="*/ 20 w 21"/>
                <a:gd name="T9" fmla="*/ 0 h 22"/>
                <a:gd name="T10" fmla="*/ 13 w 21"/>
                <a:gd name="T11" fmla="*/ 0 h 22"/>
                <a:gd name="T12" fmla="*/ 13 w 21"/>
                <a:gd name="T13" fmla="*/ 7 h 22"/>
                <a:gd name="T14" fmla="*/ 7 w 21"/>
                <a:gd name="T15" fmla="*/ 7 h 22"/>
                <a:gd name="T16" fmla="*/ 7 w 21"/>
                <a:gd name="T17" fmla="*/ 14 h 22"/>
                <a:gd name="T18" fmla="*/ 7 w 21"/>
                <a:gd name="T19" fmla="*/ 21 h 22"/>
                <a:gd name="T20" fmla="*/ 0 w 21"/>
                <a:gd name="T21" fmla="*/ 21 h 22"/>
                <a:gd name="T22" fmla="*/ 7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7" y="21"/>
                  </a:moveTo>
                  <a:lnTo>
                    <a:pt x="7" y="14"/>
                  </a:lnTo>
                  <a:lnTo>
                    <a:pt x="13" y="7"/>
                  </a:lnTo>
                  <a:lnTo>
                    <a:pt x="13" y="0"/>
                  </a:lnTo>
                  <a:lnTo>
                    <a:pt x="20" y="0"/>
                  </a:lnTo>
                  <a:lnTo>
                    <a:pt x="13" y="0"/>
                  </a:lnTo>
                  <a:lnTo>
                    <a:pt x="13" y="7"/>
                  </a:lnTo>
                  <a:lnTo>
                    <a:pt x="7" y="7"/>
                  </a:lnTo>
                  <a:lnTo>
                    <a:pt x="7" y="14"/>
                  </a:lnTo>
                  <a:lnTo>
                    <a:pt x="7" y="21"/>
                  </a:lnTo>
                  <a:lnTo>
                    <a:pt x="0" y="21"/>
                  </a:lnTo>
                  <a:lnTo>
                    <a:pt x="7" y="21"/>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1" name="Freeform 1634"/>
            <p:cNvSpPr>
              <a:spLocks/>
            </p:cNvSpPr>
            <p:nvPr/>
          </p:nvSpPr>
          <p:spPr bwMode="auto">
            <a:xfrm>
              <a:off x="2508" y="1763"/>
              <a:ext cx="17" cy="17"/>
            </a:xfrm>
            <a:custGeom>
              <a:avLst/>
              <a:gdLst>
                <a:gd name="T0" fmla="*/ 16 w 17"/>
                <a:gd name="T1" fmla="*/ 16 h 17"/>
                <a:gd name="T2" fmla="*/ 16 w 17"/>
                <a:gd name="T3" fmla="*/ 8 h 17"/>
                <a:gd name="T4" fmla="*/ 8 w 17"/>
                <a:gd name="T5" fmla="*/ 8 h 17"/>
                <a:gd name="T6" fmla="*/ 8 w 17"/>
                <a:gd name="T7" fmla="*/ 0 h 17"/>
                <a:gd name="T8" fmla="*/ 0 w 17"/>
                <a:gd name="T9" fmla="*/ 0 h 17"/>
                <a:gd name="T10" fmla="*/ 8 w 17"/>
                <a:gd name="T11" fmla="*/ 0 h 17"/>
                <a:gd name="T12" fmla="*/ 8 w 17"/>
                <a:gd name="T13" fmla="*/ 8 h 17"/>
                <a:gd name="T14" fmla="*/ 16 w 17"/>
                <a:gd name="T15" fmla="*/ 8 h 17"/>
                <a:gd name="T16" fmla="*/ 16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8"/>
                  </a:lnTo>
                  <a:lnTo>
                    <a:pt x="8" y="8"/>
                  </a:lnTo>
                  <a:lnTo>
                    <a:pt x="8" y="0"/>
                  </a:lnTo>
                  <a:lnTo>
                    <a:pt x="0" y="0"/>
                  </a:lnTo>
                  <a:lnTo>
                    <a:pt x="8" y="0"/>
                  </a:lnTo>
                  <a:lnTo>
                    <a:pt x="8" y="8"/>
                  </a:lnTo>
                  <a:lnTo>
                    <a:pt x="16" y="8"/>
                  </a:lnTo>
                  <a:lnTo>
                    <a:pt x="16"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2" name="Freeform 1635"/>
            <p:cNvSpPr>
              <a:spLocks/>
            </p:cNvSpPr>
            <p:nvPr/>
          </p:nvSpPr>
          <p:spPr bwMode="auto">
            <a:xfrm>
              <a:off x="2508" y="1763"/>
              <a:ext cx="17" cy="17"/>
            </a:xfrm>
            <a:custGeom>
              <a:avLst/>
              <a:gdLst>
                <a:gd name="T0" fmla="*/ 0 w 17"/>
                <a:gd name="T1" fmla="*/ 0 h 17"/>
                <a:gd name="T2" fmla="*/ 8 w 17"/>
                <a:gd name="T3" fmla="*/ 8 h 17"/>
                <a:gd name="T4" fmla="*/ 8 w 17"/>
                <a:gd name="T5" fmla="*/ 16 h 17"/>
                <a:gd name="T6" fmla="*/ 16 w 17"/>
                <a:gd name="T7" fmla="*/ 16 h 17"/>
                <a:gd name="T8" fmla="*/ 8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8"/>
                  </a:lnTo>
                  <a:lnTo>
                    <a:pt x="8" y="16"/>
                  </a:lnTo>
                  <a:lnTo>
                    <a:pt x="16" y="16"/>
                  </a:lnTo>
                  <a:lnTo>
                    <a:pt x="8"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3" name="Freeform 1636"/>
            <p:cNvSpPr>
              <a:spLocks/>
            </p:cNvSpPr>
            <p:nvPr/>
          </p:nvSpPr>
          <p:spPr bwMode="auto">
            <a:xfrm>
              <a:off x="2494" y="1763"/>
              <a:ext cx="17" cy="21"/>
            </a:xfrm>
            <a:custGeom>
              <a:avLst/>
              <a:gdLst>
                <a:gd name="T0" fmla="*/ 0 w 17"/>
                <a:gd name="T1" fmla="*/ 20 h 21"/>
                <a:gd name="T2" fmla="*/ 8 w 17"/>
                <a:gd name="T3" fmla="*/ 20 h 21"/>
                <a:gd name="T4" fmla="*/ 8 w 17"/>
                <a:gd name="T5" fmla="*/ 14 h 21"/>
                <a:gd name="T6" fmla="*/ 8 w 17"/>
                <a:gd name="T7" fmla="*/ 7 h 21"/>
                <a:gd name="T8" fmla="*/ 8 w 17"/>
                <a:gd name="T9" fmla="*/ 0 h 21"/>
                <a:gd name="T10" fmla="*/ 16 w 17"/>
                <a:gd name="T11" fmla="*/ 0 h 21"/>
                <a:gd name="T12" fmla="*/ 8 w 17"/>
                <a:gd name="T13" fmla="*/ 0 h 21"/>
                <a:gd name="T14" fmla="*/ 8 w 17"/>
                <a:gd name="T15" fmla="*/ 7 h 21"/>
                <a:gd name="T16" fmla="*/ 8 w 17"/>
                <a:gd name="T17" fmla="*/ 14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8" y="20"/>
                  </a:lnTo>
                  <a:lnTo>
                    <a:pt x="8" y="14"/>
                  </a:lnTo>
                  <a:lnTo>
                    <a:pt x="8" y="7"/>
                  </a:lnTo>
                  <a:lnTo>
                    <a:pt x="8" y="0"/>
                  </a:lnTo>
                  <a:lnTo>
                    <a:pt x="16" y="0"/>
                  </a:lnTo>
                  <a:lnTo>
                    <a:pt x="8" y="0"/>
                  </a:lnTo>
                  <a:lnTo>
                    <a:pt x="8" y="7"/>
                  </a:lnTo>
                  <a:lnTo>
                    <a:pt x="8" y="14"/>
                  </a:lnTo>
                  <a:lnTo>
                    <a:pt x="0" y="2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4" name="Freeform 1637"/>
            <p:cNvSpPr>
              <a:spLocks/>
            </p:cNvSpPr>
            <p:nvPr/>
          </p:nvSpPr>
          <p:spPr bwMode="auto">
            <a:xfrm>
              <a:off x="2494" y="1770"/>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8"/>
                  </a:lnTo>
                  <a:lnTo>
                    <a:pt x="0" y="16"/>
                  </a:lnTo>
                  <a:lnTo>
                    <a:pt x="0" y="8"/>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5" name="Freeform 1638"/>
            <p:cNvSpPr>
              <a:spLocks/>
            </p:cNvSpPr>
            <p:nvPr/>
          </p:nvSpPr>
          <p:spPr bwMode="auto">
            <a:xfrm>
              <a:off x="2487" y="1770"/>
              <a:ext cx="17" cy="17"/>
            </a:xfrm>
            <a:custGeom>
              <a:avLst/>
              <a:gdLst>
                <a:gd name="T0" fmla="*/ 0 w 17"/>
                <a:gd name="T1" fmla="*/ 16 h 17"/>
                <a:gd name="T2" fmla="*/ 16 w 17"/>
                <a:gd name="T3" fmla="*/ 16 h 17"/>
                <a:gd name="T4" fmla="*/ 16 w 17"/>
                <a:gd name="T5" fmla="*/ 8 h 17"/>
                <a:gd name="T6" fmla="*/ 16 w 17"/>
                <a:gd name="T7" fmla="*/ 0 h 17"/>
                <a:gd name="T8" fmla="*/ 16 w 17"/>
                <a:gd name="T9" fmla="*/ 8 h 17"/>
                <a:gd name="T10" fmla="*/ 16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16"/>
                  </a:lnTo>
                  <a:lnTo>
                    <a:pt x="16" y="8"/>
                  </a:lnTo>
                  <a:lnTo>
                    <a:pt x="16" y="0"/>
                  </a:lnTo>
                  <a:lnTo>
                    <a:pt x="16" y="8"/>
                  </a:lnTo>
                  <a:lnTo>
                    <a:pt x="16" y="16"/>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6" name="Freeform 1639"/>
            <p:cNvSpPr>
              <a:spLocks/>
            </p:cNvSpPr>
            <p:nvPr/>
          </p:nvSpPr>
          <p:spPr bwMode="auto">
            <a:xfrm>
              <a:off x="2480" y="1770"/>
              <a:ext cx="17" cy="17"/>
            </a:xfrm>
            <a:custGeom>
              <a:avLst/>
              <a:gdLst>
                <a:gd name="T0" fmla="*/ 16 w 17"/>
                <a:gd name="T1" fmla="*/ 8 h 17"/>
                <a:gd name="T2" fmla="*/ 16 w 17"/>
                <a:gd name="T3" fmla="*/ 0 h 17"/>
                <a:gd name="T4" fmla="*/ 0 w 17"/>
                <a:gd name="T5" fmla="*/ 8 h 17"/>
                <a:gd name="T6" fmla="*/ 0 w 17"/>
                <a:gd name="T7" fmla="*/ 16 h 17"/>
                <a:gd name="T8" fmla="*/ 16 w 17"/>
                <a:gd name="T9" fmla="*/ 16 h 17"/>
                <a:gd name="T10" fmla="*/ 16 w 17"/>
                <a:gd name="T11" fmla="*/ 8 h 17"/>
                <a:gd name="T12" fmla="*/ 16 w 17"/>
                <a:gd name="T13" fmla="*/ 0 h 17"/>
                <a:gd name="T14" fmla="*/ 16 w 17"/>
                <a:gd name="T15" fmla="*/ 8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8"/>
                  </a:moveTo>
                  <a:lnTo>
                    <a:pt x="16" y="0"/>
                  </a:lnTo>
                  <a:lnTo>
                    <a:pt x="0" y="8"/>
                  </a:lnTo>
                  <a:lnTo>
                    <a:pt x="0" y="16"/>
                  </a:lnTo>
                  <a:lnTo>
                    <a:pt x="16" y="16"/>
                  </a:lnTo>
                  <a:lnTo>
                    <a:pt x="16" y="8"/>
                  </a:lnTo>
                  <a:lnTo>
                    <a:pt x="16" y="0"/>
                  </a:lnTo>
                  <a:lnTo>
                    <a:pt x="16" y="8"/>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7" name="Freeform 1640"/>
            <p:cNvSpPr>
              <a:spLocks/>
            </p:cNvSpPr>
            <p:nvPr/>
          </p:nvSpPr>
          <p:spPr bwMode="auto">
            <a:xfrm>
              <a:off x="2432" y="1770"/>
              <a:ext cx="56" cy="17"/>
            </a:xfrm>
            <a:custGeom>
              <a:avLst/>
              <a:gdLst>
                <a:gd name="T0" fmla="*/ 0 w 56"/>
                <a:gd name="T1" fmla="*/ 0 h 17"/>
                <a:gd name="T2" fmla="*/ 7 w 56"/>
                <a:gd name="T3" fmla="*/ 0 h 17"/>
                <a:gd name="T4" fmla="*/ 14 w 56"/>
                <a:gd name="T5" fmla="*/ 0 h 17"/>
                <a:gd name="T6" fmla="*/ 21 w 56"/>
                <a:gd name="T7" fmla="*/ 0 h 17"/>
                <a:gd name="T8" fmla="*/ 28 w 56"/>
                <a:gd name="T9" fmla="*/ 0 h 17"/>
                <a:gd name="T10" fmla="*/ 35 w 56"/>
                <a:gd name="T11" fmla="*/ 0 h 17"/>
                <a:gd name="T12" fmla="*/ 42 w 56"/>
                <a:gd name="T13" fmla="*/ 0 h 17"/>
                <a:gd name="T14" fmla="*/ 48 w 56"/>
                <a:gd name="T15" fmla="*/ 0 h 17"/>
                <a:gd name="T16" fmla="*/ 55 w 56"/>
                <a:gd name="T17" fmla="*/ 16 h 17"/>
                <a:gd name="T18" fmla="*/ 55 w 56"/>
                <a:gd name="T19" fmla="*/ 0 h 17"/>
                <a:gd name="T20" fmla="*/ 48 w 56"/>
                <a:gd name="T21" fmla="*/ 0 h 17"/>
                <a:gd name="T22" fmla="*/ 42 w 56"/>
                <a:gd name="T23" fmla="*/ 0 h 17"/>
                <a:gd name="T24" fmla="*/ 35 w 56"/>
                <a:gd name="T25" fmla="*/ 0 h 17"/>
                <a:gd name="T26" fmla="*/ 28 w 56"/>
                <a:gd name="T27" fmla="*/ 0 h 17"/>
                <a:gd name="T28" fmla="*/ 21 w 56"/>
                <a:gd name="T29" fmla="*/ 0 h 17"/>
                <a:gd name="T30" fmla="*/ 14 w 56"/>
                <a:gd name="T31" fmla="*/ 0 h 17"/>
                <a:gd name="T32" fmla="*/ 7 w 56"/>
                <a:gd name="T33" fmla="*/ 0 h 17"/>
                <a:gd name="T34" fmla="*/ 0 w 56"/>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7"/>
                <a:gd name="T56" fmla="*/ 56 w 56"/>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7">
                  <a:moveTo>
                    <a:pt x="0" y="0"/>
                  </a:moveTo>
                  <a:lnTo>
                    <a:pt x="7" y="0"/>
                  </a:lnTo>
                  <a:lnTo>
                    <a:pt x="14" y="0"/>
                  </a:lnTo>
                  <a:lnTo>
                    <a:pt x="21" y="0"/>
                  </a:lnTo>
                  <a:lnTo>
                    <a:pt x="28" y="0"/>
                  </a:lnTo>
                  <a:lnTo>
                    <a:pt x="35" y="0"/>
                  </a:lnTo>
                  <a:lnTo>
                    <a:pt x="42" y="0"/>
                  </a:lnTo>
                  <a:lnTo>
                    <a:pt x="48" y="0"/>
                  </a:lnTo>
                  <a:lnTo>
                    <a:pt x="55" y="16"/>
                  </a:lnTo>
                  <a:lnTo>
                    <a:pt x="55" y="0"/>
                  </a:lnTo>
                  <a:lnTo>
                    <a:pt x="48" y="0"/>
                  </a:lnTo>
                  <a:lnTo>
                    <a:pt x="42" y="0"/>
                  </a:lnTo>
                  <a:lnTo>
                    <a:pt x="35" y="0"/>
                  </a:lnTo>
                  <a:lnTo>
                    <a:pt x="28" y="0"/>
                  </a:lnTo>
                  <a:lnTo>
                    <a:pt x="21" y="0"/>
                  </a:lnTo>
                  <a:lnTo>
                    <a:pt x="14" y="0"/>
                  </a:lnTo>
                  <a:lnTo>
                    <a:pt x="7"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8" name="Freeform 1641"/>
            <p:cNvSpPr>
              <a:spLocks/>
            </p:cNvSpPr>
            <p:nvPr/>
          </p:nvSpPr>
          <p:spPr bwMode="auto">
            <a:xfrm>
              <a:off x="2426" y="177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19" name="Line 1642"/>
            <p:cNvSpPr>
              <a:spLocks noChangeShapeType="1"/>
            </p:cNvSpPr>
            <p:nvPr/>
          </p:nvSpPr>
          <p:spPr bwMode="auto">
            <a:xfrm flipV="1">
              <a:off x="2426" y="1777"/>
              <a:ext cx="0"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0" name="Freeform 1643"/>
            <p:cNvSpPr>
              <a:spLocks/>
            </p:cNvSpPr>
            <p:nvPr/>
          </p:nvSpPr>
          <p:spPr bwMode="auto">
            <a:xfrm>
              <a:off x="2426" y="1783"/>
              <a:ext cx="28" cy="17"/>
            </a:xfrm>
            <a:custGeom>
              <a:avLst/>
              <a:gdLst>
                <a:gd name="T0" fmla="*/ 27 w 28"/>
                <a:gd name="T1" fmla="*/ 16 h 17"/>
                <a:gd name="T2" fmla="*/ 20 w 28"/>
                <a:gd name="T3" fmla="*/ 16 h 17"/>
                <a:gd name="T4" fmla="*/ 13 w 28"/>
                <a:gd name="T5" fmla="*/ 0 h 17"/>
                <a:gd name="T6" fmla="*/ 6 w 28"/>
                <a:gd name="T7" fmla="*/ 0 h 17"/>
                <a:gd name="T8" fmla="*/ 0 w 28"/>
                <a:gd name="T9" fmla="*/ 0 h 17"/>
                <a:gd name="T10" fmla="*/ 0 w 28"/>
                <a:gd name="T11" fmla="*/ 16 h 17"/>
                <a:gd name="T12" fmla="*/ 6 w 28"/>
                <a:gd name="T13" fmla="*/ 16 h 17"/>
                <a:gd name="T14" fmla="*/ 13 w 28"/>
                <a:gd name="T15" fmla="*/ 16 h 17"/>
                <a:gd name="T16" fmla="*/ 20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0" y="16"/>
                  </a:lnTo>
                  <a:lnTo>
                    <a:pt x="13" y="0"/>
                  </a:lnTo>
                  <a:lnTo>
                    <a:pt x="6" y="0"/>
                  </a:lnTo>
                  <a:lnTo>
                    <a:pt x="0" y="0"/>
                  </a:lnTo>
                  <a:lnTo>
                    <a:pt x="0" y="16"/>
                  </a:lnTo>
                  <a:lnTo>
                    <a:pt x="6" y="16"/>
                  </a:lnTo>
                  <a:lnTo>
                    <a:pt x="13" y="16"/>
                  </a:lnTo>
                  <a:lnTo>
                    <a:pt x="20"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1" name="Freeform 1644"/>
            <p:cNvSpPr>
              <a:spLocks/>
            </p:cNvSpPr>
            <p:nvPr/>
          </p:nvSpPr>
          <p:spPr bwMode="auto">
            <a:xfrm>
              <a:off x="2453" y="1790"/>
              <a:ext cx="28" cy="17"/>
            </a:xfrm>
            <a:custGeom>
              <a:avLst/>
              <a:gdLst>
                <a:gd name="T0" fmla="*/ 27 w 28"/>
                <a:gd name="T1" fmla="*/ 16 h 17"/>
                <a:gd name="T2" fmla="*/ 21 w 28"/>
                <a:gd name="T3" fmla="*/ 16 h 17"/>
                <a:gd name="T4" fmla="*/ 14 w 28"/>
                <a:gd name="T5" fmla="*/ 16 h 17"/>
                <a:gd name="T6" fmla="*/ 7 w 28"/>
                <a:gd name="T7" fmla="*/ 16 h 17"/>
                <a:gd name="T8" fmla="*/ 7 w 28"/>
                <a:gd name="T9" fmla="*/ 0 h 17"/>
                <a:gd name="T10" fmla="*/ 0 w 28"/>
                <a:gd name="T11" fmla="*/ 0 h 17"/>
                <a:gd name="T12" fmla="*/ 7 w 28"/>
                <a:gd name="T13" fmla="*/ 16 h 17"/>
                <a:gd name="T14" fmla="*/ 14 w 28"/>
                <a:gd name="T15" fmla="*/ 16 h 17"/>
                <a:gd name="T16" fmla="*/ 21 w 28"/>
                <a:gd name="T17" fmla="*/ 16 h 17"/>
                <a:gd name="T18" fmla="*/ 27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27" y="16"/>
                  </a:moveTo>
                  <a:lnTo>
                    <a:pt x="21" y="16"/>
                  </a:lnTo>
                  <a:lnTo>
                    <a:pt x="14" y="16"/>
                  </a:lnTo>
                  <a:lnTo>
                    <a:pt x="7" y="16"/>
                  </a:lnTo>
                  <a:lnTo>
                    <a:pt x="7" y="0"/>
                  </a:lnTo>
                  <a:lnTo>
                    <a:pt x="0" y="0"/>
                  </a:lnTo>
                  <a:lnTo>
                    <a:pt x="7" y="16"/>
                  </a:lnTo>
                  <a:lnTo>
                    <a:pt x="14" y="16"/>
                  </a:lnTo>
                  <a:lnTo>
                    <a:pt x="21" y="16"/>
                  </a:lnTo>
                  <a:lnTo>
                    <a:pt x="27" y="16"/>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2" name="Line 1645"/>
            <p:cNvSpPr>
              <a:spLocks noChangeShapeType="1"/>
            </p:cNvSpPr>
            <p:nvPr/>
          </p:nvSpPr>
          <p:spPr bwMode="auto">
            <a:xfrm>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3" name="Line 1646"/>
            <p:cNvSpPr>
              <a:spLocks noChangeShapeType="1"/>
            </p:cNvSpPr>
            <p:nvPr/>
          </p:nvSpPr>
          <p:spPr bwMode="auto">
            <a:xfrm flipH="1">
              <a:off x="2474" y="1797"/>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4" name="Line 1647"/>
            <p:cNvSpPr>
              <a:spLocks noChangeShapeType="1"/>
            </p:cNvSpPr>
            <p:nvPr/>
          </p:nvSpPr>
          <p:spPr bwMode="auto">
            <a:xfrm flipH="1">
              <a:off x="2480" y="179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25" name="Freeform 1648"/>
            <p:cNvSpPr>
              <a:spLocks/>
            </p:cNvSpPr>
            <p:nvPr/>
          </p:nvSpPr>
          <p:spPr bwMode="auto">
            <a:xfrm>
              <a:off x="1906" y="1667"/>
              <a:ext cx="21" cy="17"/>
            </a:xfrm>
            <a:custGeom>
              <a:avLst/>
              <a:gdLst>
                <a:gd name="T0" fmla="*/ 0 w 21"/>
                <a:gd name="T1" fmla="*/ 16 h 17"/>
                <a:gd name="T2" fmla="*/ 6 w 21"/>
                <a:gd name="T3" fmla="*/ 16 h 17"/>
                <a:gd name="T4" fmla="*/ 6 w 21"/>
                <a:gd name="T5" fmla="*/ 0 h 17"/>
                <a:gd name="T6" fmla="*/ 13 w 21"/>
                <a:gd name="T7" fmla="*/ 0 h 17"/>
                <a:gd name="T8" fmla="*/ 20 w 21"/>
                <a:gd name="T9" fmla="*/ 0 h 17"/>
                <a:gd name="T10" fmla="*/ 20 w 21"/>
                <a:gd name="T11" fmla="*/ 16 h 17"/>
                <a:gd name="T12" fmla="*/ 0 w 21"/>
                <a:gd name="T13" fmla="*/ 1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16"/>
                  </a:moveTo>
                  <a:lnTo>
                    <a:pt x="6" y="16"/>
                  </a:lnTo>
                  <a:lnTo>
                    <a:pt x="6" y="0"/>
                  </a:lnTo>
                  <a:lnTo>
                    <a:pt x="13" y="0"/>
                  </a:lnTo>
                  <a:lnTo>
                    <a:pt x="20" y="0"/>
                  </a:lnTo>
                  <a:lnTo>
                    <a:pt x="20"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6" name="Freeform 1649"/>
            <p:cNvSpPr>
              <a:spLocks/>
            </p:cNvSpPr>
            <p:nvPr/>
          </p:nvSpPr>
          <p:spPr bwMode="auto">
            <a:xfrm>
              <a:off x="1926" y="1660"/>
              <a:ext cx="17" cy="17"/>
            </a:xfrm>
            <a:custGeom>
              <a:avLst/>
              <a:gdLst>
                <a:gd name="T0" fmla="*/ 0 w 17"/>
                <a:gd name="T1" fmla="*/ 16 h 17"/>
                <a:gd name="T2" fmla="*/ 0 w 17"/>
                <a:gd name="T3" fmla="*/ 8 h 17"/>
                <a:gd name="T4" fmla="*/ 0 w 17"/>
                <a:gd name="T5" fmla="*/ 0 h 17"/>
                <a:gd name="T6" fmla="*/ 8 w 17"/>
                <a:gd name="T7" fmla="*/ 0 h 17"/>
                <a:gd name="T8" fmla="*/ 8 w 17"/>
                <a:gd name="T9" fmla="*/ 8 h 17"/>
                <a:gd name="T10" fmla="*/ 8 w 17"/>
                <a:gd name="T11" fmla="*/ 16 h 17"/>
                <a:gd name="T12" fmla="*/ 16 w 17"/>
                <a:gd name="T13" fmla="*/ 16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0" y="0"/>
                  </a:lnTo>
                  <a:lnTo>
                    <a:pt x="8" y="0"/>
                  </a:lnTo>
                  <a:lnTo>
                    <a:pt x="8" y="8"/>
                  </a:lnTo>
                  <a:lnTo>
                    <a:pt x="8" y="16"/>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7" name="Freeform 1650"/>
            <p:cNvSpPr>
              <a:spLocks/>
            </p:cNvSpPr>
            <p:nvPr/>
          </p:nvSpPr>
          <p:spPr bwMode="auto">
            <a:xfrm>
              <a:off x="1933" y="1654"/>
              <a:ext cx="21" cy="21"/>
            </a:xfrm>
            <a:custGeom>
              <a:avLst/>
              <a:gdLst>
                <a:gd name="T0" fmla="*/ 7 w 21"/>
                <a:gd name="T1" fmla="*/ 20 h 21"/>
                <a:gd name="T2" fmla="*/ 0 w 21"/>
                <a:gd name="T3" fmla="*/ 13 h 21"/>
                <a:gd name="T4" fmla="*/ 0 w 21"/>
                <a:gd name="T5" fmla="*/ 6 h 21"/>
                <a:gd name="T6" fmla="*/ 7 w 21"/>
                <a:gd name="T7" fmla="*/ 0 h 21"/>
                <a:gd name="T8" fmla="*/ 7 w 21"/>
                <a:gd name="T9" fmla="*/ 6 h 21"/>
                <a:gd name="T10" fmla="*/ 7 w 21"/>
                <a:gd name="T11" fmla="*/ 13 h 21"/>
                <a:gd name="T12" fmla="*/ 14 w 21"/>
                <a:gd name="T13" fmla="*/ 13 h 21"/>
                <a:gd name="T14" fmla="*/ 14 w 21"/>
                <a:gd name="T15" fmla="*/ 20 h 21"/>
                <a:gd name="T16" fmla="*/ 20 w 21"/>
                <a:gd name="T17" fmla="*/ 20 h 21"/>
                <a:gd name="T18" fmla="*/ 7 w 21"/>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7" y="20"/>
                  </a:moveTo>
                  <a:lnTo>
                    <a:pt x="0" y="13"/>
                  </a:lnTo>
                  <a:lnTo>
                    <a:pt x="0" y="6"/>
                  </a:lnTo>
                  <a:lnTo>
                    <a:pt x="7" y="0"/>
                  </a:lnTo>
                  <a:lnTo>
                    <a:pt x="7" y="6"/>
                  </a:lnTo>
                  <a:lnTo>
                    <a:pt x="7" y="13"/>
                  </a:lnTo>
                  <a:lnTo>
                    <a:pt x="14" y="13"/>
                  </a:lnTo>
                  <a:lnTo>
                    <a:pt x="14" y="20"/>
                  </a:lnTo>
                  <a:lnTo>
                    <a:pt x="20" y="20"/>
                  </a:lnTo>
                  <a:lnTo>
                    <a:pt x="7" y="2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8" name="Freeform 1651"/>
            <p:cNvSpPr>
              <a:spLocks/>
            </p:cNvSpPr>
            <p:nvPr/>
          </p:nvSpPr>
          <p:spPr bwMode="auto">
            <a:xfrm>
              <a:off x="1899" y="1674"/>
              <a:ext cx="90" cy="83"/>
            </a:xfrm>
            <a:custGeom>
              <a:avLst/>
              <a:gdLst>
                <a:gd name="T0" fmla="*/ 7 w 90"/>
                <a:gd name="T1" fmla="*/ 7 h 83"/>
                <a:gd name="T2" fmla="*/ 7 w 90"/>
                <a:gd name="T3" fmla="*/ 21 h 83"/>
                <a:gd name="T4" fmla="*/ 0 w 90"/>
                <a:gd name="T5" fmla="*/ 27 h 83"/>
                <a:gd name="T6" fmla="*/ 7 w 90"/>
                <a:gd name="T7" fmla="*/ 41 h 83"/>
                <a:gd name="T8" fmla="*/ 13 w 90"/>
                <a:gd name="T9" fmla="*/ 48 h 83"/>
                <a:gd name="T10" fmla="*/ 27 w 90"/>
                <a:gd name="T11" fmla="*/ 48 h 83"/>
                <a:gd name="T12" fmla="*/ 41 w 90"/>
                <a:gd name="T13" fmla="*/ 48 h 83"/>
                <a:gd name="T14" fmla="*/ 27 w 90"/>
                <a:gd name="T15" fmla="*/ 55 h 83"/>
                <a:gd name="T16" fmla="*/ 20 w 90"/>
                <a:gd name="T17" fmla="*/ 48 h 83"/>
                <a:gd name="T18" fmla="*/ 13 w 90"/>
                <a:gd name="T19" fmla="*/ 55 h 83"/>
                <a:gd name="T20" fmla="*/ 7 w 90"/>
                <a:gd name="T21" fmla="*/ 62 h 83"/>
                <a:gd name="T22" fmla="*/ 13 w 90"/>
                <a:gd name="T23" fmla="*/ 68 h 83"/>
                <a:gd name="T24" fmla="*/ 20 w 90"/>
                <a:gd name="T25" fmla="*/ 82 h 83"/>
                <a:gd name="T26" fmla="*/ 27 w 90"/>
                <a:gd name="T27" fmla="*/ 75 h 83"/>
                <a:gd name="T28" fmla="*/ 41 w 90"/>
                <a:gd name="T29" fmla="*/ 75 h 83"/>
                <a:gd name="T30" fmla="*/ 48 w 90"/>
                <a:gd name="T31" fmla="*/ 68 h 83"/>
                <a:gd name="T32" fmla="*/ 61 w 90"/>
                <a:gd name="T33" fmla="*/ 68 h 83"/>
                <a:gd name="T34" fmla="*/ 68 w 90"/>
                <a:gd name="T35" fmla="*/ 75 h 83"/>
                <a:gd name="T36" fmla="*/ 75 w 90"/>
                <a:gd name="T37" fmla="*/ 68 h 83"/>
                <a:gd name="T38" fmla="*/ 82 w 90"/>
                <a:gd name="T39" fmla="*/ 75 h 83"/>
                <a:gd name="T40" fmla="*/ 82 w 90"/>
                <a:gd name="T41" fmla="*/ 62 h 83"/>
                <a:gd name="T42" fmla="*/ 82 w 90"/>
                <a:gd name="T43" fmla="*/ 62 h 83"/>
                <a:gd name="T44" fmla="*/ 68 w 90"/>
                <a:gd name="T45" fmla="*/ 62 h 83"/>
                <a:gd name="T46" fmla="*/ 54 w 90"/>
                <a:gd name="T47" fmla="*/ 62 h 83"/>
                <a:gd name="T48" fmla="*/ 41 w 90"/>
                <a:gd name="T49" fmla="*/ 62 h 83"/>
                <a:gd name="T50" fmla="*/ 41 w 90"/>
                <a:gd name="T51" fmla="*/ 62 h 83"/>
                <a:gd name="T52" fmla="*/ 34 w 90"/>
                <a:gd name="T53" fmla="*/ 68 h 83"/>
                <a:gd name="T54" fmla="*/ 27 w 90"/>
                <a:gd name="T55" fmla="*/ 68 h 83"/>
                <a:gd name="T56" fmla="*/ 34 w 90"/>
                <a:gd name="T57" fmla="*/ 62 h 83"/>
                <a:gd name="T58" fmla="*/ 41 w 90"/>
                <a:gd name="T59" fmla="*/ 55 h 83"/>
                <a:gd name="T60" fmla="*/ 48 w 90"/>
                <a:gd name="T61" fmla="*/ 48 h 83"/>
                <a:gd name="T62" fmla="*/ 34 w 90"/>
                <a:gd name="T63" fmla="*/ 48 h 83"/>
                <a:gd name="T64" fmla="*/ 27 w 90"/>
                <a:gd name="T65" fmla="*/ 41 h 83"/>
                <a:gd name="T66" fmla="*/ 34 w 90"/>
                <a:gd name="T67" fmla="*/ 34 h 83"/>
                <a:gd name="T68" fmla="*/ 34 w 90"/>
                <a:gd name="T69" fmla="*/ 34 h 83"/>
                <a:gd name="T70" fmla="*/ 27 w 90"/>
                <a:gd name="T71" fmla="*/ 41 h 83"/>
                <a:gd name="T72" fmla="*/ 27 w 90"/>
                <a:gd name="T73" fmla="*/ 41 h 83"/>
                <a:gd name="T74" fmla="*/ 27 w 90"/>
                <a:gd name="T75" fmla="*/ 34 h 83"/>
                <a:gd name="T76" fmla="*/ 20 w 90"/>
                <a:gd name="T77" fmla="*/ 27 h 83"/>
                <a:gd name="T78" fmla="*/ 20 w 90"/>
                <a:gd name="T79" fmla="*/ 27 h 83"/>
                <a:gd name="T80" fmla="*/ 13 w 90"/>
                <a:gd name="T81" fmla="*/ 21 h 83"/>
                <a:gd name="T82" fmla="*/ 27 w 90"/>
                <a:gd name="T83" fmla="*/ 21 h 83"/>
                <a:gd name="T84" fmla="*/ 13 w 90"/>
                <a:gd name="T85" fmla="*/ 21 h 83"/>
                <a:gd name="T86" fmla="*/ 7 w 90"/>
                <a:gd name="T87" fmla="*/ 14 h 83"/>
                <a:gd name="T88" fmla="*/ 20 w 90"/>
                <a:gd name="T89" fmla="*/ 14 h 83"/>
                <a:gd name="T90" fmla="*/ 27 w 90"/>
                <a:gd name="T91" fmla="*/ 21 h 83"/>
                <a:gd name="T92" fmla="*/ 27 w 90"/>
                <a:gd name="T93" fmla="*/ 7 h 83"/>
                <a:gd name="T94" fmla="*/ 20 w 90"/>
                <a:gd name="T95" fmla="*/ 0 h 83"/>
                <a:gd name="T96" fmla="*/ 7 w 90"/>
                <a:gd name="T97" fmla="*/ 0 h 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83"/>
                <a:gd name="T149" fmla="*/ 90 w 90"/>
                <a:gd name="T150" fmla="*/ 83 h 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83">
                  <a:moveTo>
                    <a:pt x="7" y="0"/>
                  </a:moveTo>
                  <a:lnTo>
                    <a:pt x="7" y="7"/>
                  </a:lnTo>
                  <a:lnTo>
                    <a:pt x="7" y="14"/>
                  </a:lnTo>
                  <a:lnTo>
                    <a:pt x="7" y="21"/>
                  </a:lnTo>
                  <a:lnTo>
                    <a:pt x="0" y="21"/>
                  </a:lnTo>
                  <a:lnTo>
                    <a:pt x="0" y="27"/>
                  </a:lnTo>
                  <a:lnTo>
                    <a:pt x="0" y="34"/>
                  </a:lnTo>
                  <a:lnTo>
                    <a:pt x="7" y="41"/>
                  </a:lnTo>
                  <a:lnTo>
                    <a:pt x="7" y="48"/>
                  </a:lnTo>
                  <a:lnTo>
                    <a:pt x="13" y="48"/>
                  </a:lnTo>
                  <a:lnTo>
                    <a:pt x="20" y="48"/>
                  </a:lnTo>
                  <a:lnTo>
                    <a:pt x="27" y="48"/>
                  </a:lnTo>
                  <a:lnTo>
                    <a:pt x="34" y="48"/>
                  </a:lnTo>
                  <a:lnTo>
                    <a:pt x="41" y="48"/>
                  </a:lnTo>
                  <a:lnTo>
                    <a:pt x="34" y="55"/>
                  </a:lnTo>
                  <a:lnTo>
                    <a:pt x="27" y="55"/>
                  </a:lnTo>
                  <a:lnTo>
                    <a:pt x="20" y="55"/>
                  </a:lnTo>
                  <a:lnTo>
                    <a:pt x="20" y="48"/>
                  </a:lnTo>
                  <a:lnTo>
                    <a:pt x="13" y="48"/>
                  </a:lnTo>
                  <a:lnTo>
                    <a:pt x="13" y="55"/>
                  </a:lnTo>
                  <a:lnTo>
                    <a:pt x="7" y="55"/>
                  </a:lnTo>
                  <a:lnTo>
                    <a:pt x="7" y="62"/>
                  </a:lnTo>
                  <a:lnTo>
                    <a:pt x="7" y="68"/>
                  </a:lnTo>
                  <a:lnTo>
                    <a:pt x="13" y="68"/>
                  </a:lnTo>
                  <a:lnTo>
                    <a:pt x="13" y="75"/>
                  </a:lnTo>
                  <a:lnTo>
                    <a:pt x="20" y="82"/>
                  </a:lnTo>
                  <a:lnTo>
                    <a:pt x="20" y="75"/>
                  </a:lnTo>
                  <a:lnTo>
                    <a:pt x="27" y="75"/>
                  </a:lnTo>
                  <a:lnTo>
                    <a:pt x="34" y="75"/>
                  </a:lnTo>
                  <a:lnTo>
                    <a:pt x="41" y="75"/>
                  </a:lnTo>
                  <a:lnTo>
                    <a:pt x="48" y="75"/>
                  </a:lnTo>
                  <a:lnTo>
                    <a:pt x="48" y="68"/>
                  </a:lnTo>
                  <a:lnTo>
                    <a:pt x="54" y="68"/>
                  </a:lnTo>
                  <a:lnTo>
                    <a:pt x="61" y="68"/>
                  </a:lnTo>
                  <a:lnTo>
                    <a:pt x="61" y="75"/>
                  </a:lnTo>
                  <a:lnTo>
                    <a:pt x="68" y="75"/>
                  </a:lnTo>
                  <a:lnTo>
                    <a:pt x="68" y="68"/>
                  </a:lnTo>
                  <a:lnTo>
                    <a:pt x="75" y="68"/>
                  </a:lnTo>
                  <a:lnTo>
                    <a:pt x="82" y="68"/>
                  </a:lnTo>
                  <a:lnTo>
                    <a:pt x="82" y="75"/>
                  </a:lnTo>
                  <a:lnTo>
                    <a:pt x="82" y="68"/>
                  </a:lnTo>
                  <a:lnTo>
                    <a:pt x="82" y="62"/>
                  </a:lnTo>
                  <a:lnTo>
                    <a:pt x="89" y="62"/>
                  </a:lnTo>
                  <a:lnTo>
                    <a:pt x="82" y="62"/>
                  </a:lnTo>
                  <a:lnTo>
                    <a:pt x="75" y="62"/>
                  </a:lnTo>
                  <a:lnTo>
                    <a:pt x="68" y="62"/>
                  </a:lnTo>
                  <a:lnTo>
                    <a:pt x="61" y="62"/>
                  </a:lnTo>
                  <a:lnTo>
                    <a:pt x="54" y="62"/>
                  </a:lnTo>
                  <a:lnTo>
                    <a:pt x="48" y="62"/>
                  </a:lnTo>
                  <a:lnTo>
                    <a:pt x="41" y="62"/>
                  </a:lnTo>
                  <a:lnTo>
                    <a:pt x="48" y="62"/>
                  </a:lnTo>
                  <a:lnTo>
                    <a:pt x="41" y="62"/>
                  </a:lnTo>
                  <a:lnTo>
                    <a:pt x="34" y="62"/>
                  </a:lnTo>
                  <a:lnTo>
                    <a:pt x="34" y="68"/>
                  </a:lnTo>
                  <a:lnTo>
                    <a:pt x="27" y="75"/>
                  </a:lnTo>
                  <a:lnTo>
                    <a:pt x="27" y="68"/>
                  </a:lnTo>
                  <a:lnTo>
                    <a:pt x="27" y="62"/>
                  </a:lnTo>
                  <a:lnTo>
                    <a:pt x="34" y="62"/>
                  </a:lnTo>
                  <a:lnTo>
                    <a:pt x="34" y="55"/>
                  </a:lnTo>
                  <a:lnTo>
                    <a:pt x="41" y="55"/>
                  </a:lnTo>
                  <a:lnTo>
                    <a:pt x="41" y="48"/>
                  </a:lnTo>
                  <a:lnTo>
                    <a:pt x="48" y="48"/>
                  </a:lnTo>
                  <a:lnTo>
                    <a:pt x="41" y="48"/>
                  </a:lnTo>
                  <a:lnTo>
                    <a:pt x="34" y="48"/>
                  </a:lnTo>
                  <a:lnTo>
                    <a:pt x="27" y="48"/>
                  </a:lnTo>
                  <a:lnTo>
                    <a:pt x="27" y="41"/>
                  </a:lnTo>
                  <a:lnTo>
                    <a:pt x="34" y="41"/>
                  </a:lnTo>
                  <a:lnTo>
                    <a:pt x="34" y="34"/>
                  </a:lnTo>
                  <a:lnTo>
                    <a:pt x="41" y="34"/>
                  </a:lnTo>
                  <a:lnTo>
                    <a:pt x="34" y="34"/>
                  </a:lnTo>
                  <a:lnTo>
                    <a:pt x="34" y="41"/>
                  </a:lnTo>
                  <a:lnTo>
                    <a:pt x="27" y="41"/>
                  </a:lnTo>
                  <a:lnTo>
                    <a:pt x="20" y="41"/>
                  </a:lnTo>
                  <a:lnTo>
                    <a:pt x="27" y="41"/>
                  </a:lnTo>
                  <a:lnTo>
                    <a:pt x="34" y="34"/>
                  </a:lnTo>
                  <a:lnTo>
                    <a:pt x="27" y="34"/>
                  </a:lnTo>
                  <a:lnTo>
                    <a:pt x="20" y="34"/>
                  </a:lnTo>
                  <a:lnTo>
                    <a:pt x="20" y="27"/>
                  </a:lnTo>
                  <a:lnTo>
                    <a:pt x="27" y="27"/>
                  </a:lnTo>
                  <a:lnTo>
                    <a:pt x="20" y="27"/>
                  </a:lnTo>
                  <a:lnTo>
                    <a:pt x="20" y="21"/>
                  </a:lnTo>
                  <a:lnTo>
                    <a:pt x="13" y="21"/>
                  </a:lnTo>
                  <a:lnTo>
                    <a:pt x="20" y="21"/>
                  </a:lnTo>
                  <a:lnTo>
                    <a:pt x="27" y="21"/>
                  </a:lnTo>
                  <a:lnTo>
                    <a:pt x="20" y="21"/>
                  </a:lnTo>
                  <a:lnTo>
                    <a:pt x="13" y="21"/>
                  </a:lnTo>
                  <a:lnTo>
                    <a:pt x="7" y="21"/>
                  </a:lnTo>
                  <a:lnTo>
                    <a:pt x="7" y="14"/>
                  </a:lnTo>
                  <a:lnTo>
                    <a:pt x="13" y="14"/>
                  </a:lnTo>
                  <a:lnTo>
                    <a:pt x="20" y="14"/>
                  </a:lnTo>
                  <a:lnTo>
                    <a:pt x="27" y="14"/>
                  </a:lnTo>
                  <a:lnTo>
                    <a:pt x="27" y="21"/>
                  </a:lnTo>
                  <a:lnTo>
                    <a:pt x="27" y="14"/>
                  </a:lnTo>
                  <a:lnTo>
                    <a:pt x="27" y="7"/>
                  </a:lnTo>
                  <a:lnTo>
                    <a:pt x="20" y="7"/>
                  </a:lnTo>
                  <a:lnTo>
                    <a:pt x="20" y="0"/>
                  </a:lnTo>
                  <a:lnTo>
                    <a:pt x="27" y="0"/>
                  </a:lnTo>
                  <a:lnTo>
                    <a:pt x="7"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29" name="Freeform 1652"/>
            <p:cNvSpPr>
              <a:spLocks/>
            </p:cNvSpPr>
            <p:nvPr/>
          </p:nvSpPr>
          <p:spPr bwMode="auto">
            <a:xfrm>
              <a:off x="1926" y="1674"/>
              <a:ext cx="17" cy="17"/>
            </a:xfrm>
            <a:custGeom>
              <a:avLst/>
              <a:gdLst>
                <a:gd name="T0" fmla="*/ 0 w 17"/>
                <a:gd name="T1" fmla="*/ 0 h 17"/>
                <a:gd name="T2" fmla="*/ 8 w 17"/>
                <a:gd name="T3" fmla="*/ 0 h 17"/>
                <a:gd name="T4" fmla="*/ 8 w 17"/>
                <a:gd name="T5" fmla="*/ 16 h 17"/>
                <a:gd name="T6" fmla="*/ 8 w 17"/>
                <a:gd name="T7" fmla="*/ 0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8"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0" name="Line 1653"/>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1" name="Freeform 1654"/>
            <p:cNvSpPr>
              <a:spLocks/>
            </p:cNvSpPr>
            <p:nvPr/>
          </p:nvSpPr>
          <p:spPr bwMode="auto">
            <a:xfrm>
              <a:off x="1940" y="1674"/>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2" name="Freeform 1655"/>
            <p:cNvSpPr>
              <a:spLocks/>
            </p:cNvSpPr>
            <p:nvPr/>
          </p:nvSpPr>
          <p:spPr bwMode="auto">
            <a:xfrm>
              <a:off x="1919" y="1667"/>
              <a:ext cx="17" cy="17"/>
            </a:xfrm>
            <a:custGeom>
              <a:avLst/>
              <a:gdLst>
                <a:gd name="T0" fmla="*/ 16 w 17"/>
                <a:gd name="T1" fmla="*/ 16 h 17"/>
                <a:gd name="T2" fmla="*/ 16 w 17"/>
                <a:gd name="T3" fmla="*/ 0 h 17"/>
                <a:gd name="T4" fmla="*/ 0 w 17"/>
                <a:gd name="T5" fmla="*/ 0 h 17"/>
                <a:gd name="T6" fmla="*/ 16 w 17"/>
                <a:gd name="T7" fmla="*/ 0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3" name="Line 1656"/>
            <p:cNvSpPr>
              <a:spLocks noChangeShapeType="1"/>
            </p:cNvSpPr>
            <p:nvPr/>
          </p:nvSpPr>
          <p:spPr bwMode="auto">
            <a:xfrm>
              <a:off x="1919"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4" name="Freeform 1657"/>
            <p:cNvSpPr>
              <a:spLocks/>
            </p:cNvSpPr>
            <p:nvPr/>
          </p:nvSpPr>
          <p:spPr bwMode="auto">
            <a:xfrm>
              <a:off x="1919" y="1674"/>
              <a:ext cx="17" cy="17"/>
            </a:xfrm>
            <a:custGeom>
              <a:avLst/>
              <a:gdLst>
                <a:gd name="T0" fmla="*/ 16 w 17"/>
                <a:gd name="T1" fmla="*/ 16 h 17"/>
                <a:gd name="T2" fmla="*/ 16 w 17"/>
                <a:gd name="T3" fmla="*/ 8 h 17"/>
                <a:gd name="T4" fmla="*/ 0 w 17"/>
                <a:gd name="T5" fmla="*/ 0 h 17"/>
                <a:gd name="T6" fmla="*/ 0 w 17"/>
                <a:gd name="T7" fmla="*/ 8 h 17"/>
                <a:gd name="T8" fmla="*/ 16 w 17"/>
                <a:gd name="T9" fmla="*/ 8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5" name="Line 1658"/>
            <p:cNvSpPr>
              <a:spLocks noChangeShapeType="1"/>
            </p:cNvSpPr>
            <p:nvPr/>
          </p:nvSpPr>
          <p:spPr bwMode="auto">
            <a:xfrm flipV="1">
              <a:off x="1926" y="16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36" name="Freeform 1659"/>
            <p:cNvSpPr>
              <a:spLocks/>
            </p:cNvSpPr>
            <p:nvPr/>
          </p:nvSpPr>
          <p:spPr bwMode="auto">
            <a:xfrm>
              <a:off x="1906" y="1688"/>
              <a:ext cx="21" cy="17"/>
            </a:xfrm>
            <a:custGeom>
              <a:avLst/>
              <a:gdLst>
                <a:gd name="T0" fmla="*/ 0 w 21"/>
                <a:gd name="T1" fmla="*/ 16 h 17"/>
                <a:gd name="T2" fmla="*/ 0 w 21"/>
                <a:gd name="T3" fmla="*/ 0 h 17"/>
                <a:gd name="T4" fmla="*/ 6 w 21"/>
                <a:gd name="T5" fmla="*/ 0 h 17"/>
                <a:gd name="T6" fmla="*/ 13 w 21"/>
                <a:gd name="T7" fmla="*/ 0 h 17"/>
                <a:gd name="T8" fmla="*/ 20 w 21"/>
                <a:gd name="T9" fmla="*/ 0 h 17"/>
                <a:gd name="T10" fmla="*/ 20 w 21"/>
                <a:gd name="T11" fmla="*/ 16 h 17"/>
                <a:gd name="T12" fmla="*/ 20 w 21"/>
                <a:gd name="T13" fmla="*/ 0 h 17"/>
                <a:gd name="T14" fmla="*/ 13 w 21"/>
                <a:gd name="T15" fmla="*/ 0 h 17"/>
                <a:gd name="T16" fmla="*/ 6 w 21"/>
                <a:gd name="T17" fmla="*/ 0 h 17"/>
                <a:gd name="T18" fmla="*/ 0 w 21"/>
                <a:gd name="T19" fmla="*/ 0 h 17"/>
                <a:gd name="T20" fmla="*/ 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0" y="16"/>
                  </a:moveTo>
                  <a:lnTo>
                    <a:pt x="0" y="0"/>
                  </a:lnTo>
                  <a:lnTo>
                    <a:pt x="6" y="0"/>
                  </a:lnTo>
                  <a:lnTo>
                    <a:pt x="13" y="0"/>
                  </a:lnTo>
                  <a:lnTo>
                    <a:pt x="20" y="0"/>
                  </a:lnTo>
                  <a:lnTo>
                    <a:pt x="20" y="16"/>
                  </a:lnTo>
                  <a:lnTo>
                    <a:pt x="20" y="0"/>
                  </a:lnTo>
                  <a:lnTo>
                    <a:pt x="13" y="0"/>
                  </a:lnTo>
                  <a:lnTo>
                    <a:pt x="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7" name="Freeform 1660"/>
            <p:cNvSpPr>
              <a:spLocks/>
            </p:cNvSpPr>
            <p:nvPr/>
          </p:nvSpPr>
          <p:spPr bwMode="auto">
            <a:xfrm>
              <a:off x="1906" y="1688"/>
              <a:ext cx="21" cy="17"/>
            </a:xfrm>
            <a:custGeom>
              <a:avLst/>
              <a:gdLst>
                <a:gd name="T0" fmla="*/ 20 w 21"/>
                <a:gd name="T1" fmla="*/ 16 h 17"/>
                <a:gd name="T2" fmla="*/ 13 w 21"/>
                <a:gd name="T3" fmla="*/ 16 h 17"/>
                <a:gd name="T4" fmla="*/ 13 w 21"/>
                <a:gd name="T5" fmla="*/ 0 h 17"/>
                <a:gd name="T6" fmla="*/ 6 w 21"/>
                <a:gd name="T7" fmla="*/ 16 h 17"/>
                <a:gd name="T8" fmla="*/ 0 w 21"/>
                <a:gd name="T9" fmla="*/ 16 h 17"/>
                <a:gd name="T10" fmla="*/ 6 w 21"/>
                <a:gd name="T11" fmla="*/ 16 h 17"/>
                <a:gd name="T12" fmla="*/ 13 w 21"/>
                <a:gd name="T13" fmla="*/ 16 h 17"/>
                <a:gd name="T14" fmla="*/ 20 w 2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20" y="16"/>
                  </a:moveTo>
                  <a:lnTo>
                    <a:pt x="13" y="16"/>
                  </a:lnTo>
                  <a:lnTo>
                    <a:pt x="13" y="0"/>
                  </a:lnTo>
                  <a:lnTo>
                    <a:pt x="6" y="16"/>
                  </a:lnTo>
                  <a:lnTo>
                    <a:pt x="0" y="16"/>
                  </a:lnTo>
                  <a:lnTo>
                    <a:pt x="6" y="16"/>
                  </a:lnTo>
                  <a:lnTo>
                    <a:pt x="13" y="16"/>
                  </a:lnTo>
                  <a:lnTo>
                    <a:pt x="2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8" name="Freeform 1661"/>
            <p:cNvSpPr>
              <a:spLocks/>
            </p:cNvSpPr>
            <p:nvPr/>
          </p:nvSpPr>
          <p:spPr bwMode="auto">
            <a:xfrm>
              <a:off x="1912" y="1695"/>
              <a:ext cx="17" cy="1"/>
            </a:xfrm>
            <a:custGeom>
              <a:avLst/>
              <a:gdLst>
                <a:gd name="T0" fmla="*/ 0 w 17"/>
                <a:gd name="T1" fmla="*/ 0 h 1"/>
                <a:gd name="T2" fmla="*/ 8 w 17"/>
                <a:gd name="T3" fmla="*/ 0 h 1"/>
                <a:gd name="T4" fmla="*/ 16 w 17"/>
                <a:gd name="T5" fmla="*/ 0 h 1"/>
                <a:gd name="T6" fmla="*/ 8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39" name="Freeform 1662"/>
            <p:cNvSpPr>
              <a:spLocks/>
            </p:cNvSpPr>
            <p:nvPr/>
          </p:nvSpPr>
          <p:spPr bwMode="auto">
            <a:xfrm>
              <a:off x="1912" y="1695"/>
              <a:ext cx="17" cy="17"/>
            </a:xfrm>
            <a:custGeom>
              <a:avLst/>
              <a:gdLst>
                <a:gd name="T0" fmla="*/ 16 w 17"/>
                <a:gd name="T1" fmla="*/ 16 h 17"/>
                <a:gd name="T2" fmla="*/ 8 w 17"/>
                <a:gd name="T3" fmla="*/ 0 h 17"/>
                <a:gd name="T4" fmla="*/ 0 w 17"/>
                <a:gd name="T5" fmla="*/ 0 h 17"/>
                <a:gd name="T6" fmla="*/ 8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8" y="0"/>
                  </a:lnTo>
                  <a:lnTo>
                    <a:pt x="0" y="0"/>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0" name="Line 1663"/>
            <p:cNvSpPr>
              <a:spLocks noChangeShapeType="1"/>
            </p:cNvSpPr>
            <p:nvPr/>
          </p:nvSpPr>
          <p:spPr bwMode="auto">
            <a:xfrm>
              <a:off x="1919" y="170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1" name="Freeform 1664"/>
            <p:cNvSpPr>
              <a:spLocks/>
            </p:cNvSpPr>
            <p:nvPr/>
          </p:nvSpPr>
          <p:spPr bwMode="auto">
            <a:xfrm>
              <a:off x="1919" y="1701"/>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2" name="Freeform 1665"/>
            <p:cNvSpPr>
              <a:spLocks/>
            </p:cNvSpPr>
            <p:nvPr/>
          </p:nvSpPr>
          <p:spPr bwMode="auto">
            <a:xfrm>
              <a:off x="1919" y="1708"/>
              <a:ext cx="22" cy="17"/>
            </a:xfrm>
            <a:custGeom>
              <a:avLst/>
              <a:gdLst>
                <a:gd name="T0" fmla="*/ 7 w 22"/>
                <a:gd name="T1" fmla="*/ 16 h 17"/>
                <a:gd name="T2" fmla="*/ 14 w 22"/>
                <a:gd name="T3" fmla="*/ 0 h 17"/>
                <a:gd name="T4" fmla="*/ 21 w 22"/>
                <a:gd name="T5" fmla="*/ 0 h 17"/>
                <a:gd name="T6" fmla="*/ 14 w 22"/>
                <a:gd name="T7" fmla="*/ 0 h 17"/>
                <a:gd name="T8" fmla="*/ 7 w 22"/>
                <a:gd name="T9" fmla="*/ 0 h 17"/>
                <a:gd name="T10" fmla="*/ 7 w 22"/>
                <a:gd name="T11" fmla="*/ 16 h 17"/>
                <a:gd name="T12" fmla="*/ 0 w 22"/>
                <a:gd name="T13" fmla="*/ 16 h 17"/>
                <a:gd name="T14" fmla="*/ 7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7" y="16"/>
                  </a:moveTo>
                  <a:lnTo>
                    <a:pt x="14" y="0"/>
                  </a:lnTo>
                  <a:lnTo>
                    <a:pt x="21" y="0"/>
                  </a:lnTo>
                  <a:lnTo>
                    <a:pt x="14" y="0"/>
                  </a:lnTo>
                  <a:lnTo>
                    <a:pt x="7" y="0"/>
                  </a:lnTo>
                  <a:lnTo>
                    <a:pt x="7" y="16"/>
                  </a:lnTo>
                  <a:lnTo>
                    <a:pt x="0" y="16"/>
                  </a:lnTo>
                  <a:lnTo>
                    <a:pt x="7"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3" name="Freeform 1666"/>
            <p:cNvSpPr>
              <a:spLocks/>
            </p:cNvSpPr>
            <p:nvPr/>
          </p:nvSpPr>
          <p:spPr bwMode="auto">
            <a:xfrm>
              <a:off x="1919" y="1708"/>
              <a:ext cx="22" cy="17"/>
            </a:xfrm>
            <a:custGeom>
              <a:avLst/>
              <a:gdLst>
                <a:gd name="T0" fmla="*/ 21 w 22"/>
                <a:gd name="T1" fmla="*/ 0 h 17"/>
                <a:gd name="T2" fmla="*/ 14 w 22"/>
                <a:gd name="T3" fmla="*/ 0 h 17"/>
                <a:gd name="T4" fmla="*/ 7 w 22"/>
                <a:gd name="T5" fmla="*/ 16 h 17"/>
                <a:gd name="T6" fmla="*/ 0 w 22"/>
                <a:gd name="T7" fmla="*/ 16 h 17"/>
                <a:gd name="T8" fmla="*/ 7 w 22"/>
                <a:gd name="T9" fmla="*/ 16 h 17"/>
                <a:gd name="T10" fmla="*/ 14 w 22"/>
                <a:gd name="T11" fmla="*/ 16 h 17"/>
                <a:gd name="T12" fmla="*/ 14 w 22"/>
                <a:gd name="T13" fmla="*/ 0 h 17"/>
                <a:gd name="T14" fmla="*/ 21 w 22"/>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21" y="0"/>
                  </a:moveTo>
                  <a:lnTo>
                    <a:pt x="14" y="0"/>
                  </a:lnTo>
                  <a:lnTo>
                    <a:pt x="7" y="16"/>
                  </a:lnTo>
                  <a:lnTo>
                    <a:pt x="0" y="16"/>
                  </a:lnTo>
                  <a:lnTo>
                    <a:pt x="7" y="16"/>
                  </a:lnTo>
                  <a:lnTo>
                    <a:pt x="14" y="16"/>
                  </a:lnTo>
                  <a:lnTo>
                    <a:pt x="14" y="0"/>
                  </a:lnTo>
                  <a:lnTo>
                    <a:pt x="21"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4" name="Freeform 1667"/>
            <p:cNvSpPr>
              <a:spLocks/>
            </p:cNvSpPr>
            <p:nvPr/>
          </p:nvSpPr>
          <p:spPr bwMode="auto">
            <a:xfrm>
              <a:off x="1926" y="1708"/>
              <a:ext cx="17" cy="17"/>
            </a:xfrm>
            <a:custGeom>
              <a:avLst/>
              <a:gdLst>
                <a:gd name="T0" fmla="*/ 0 w 17"/>
                <a:gd name="T1" fmla="*/ 16 h 17"/>
                <a:gd name="T2" fmla="*/ 8 w 17"/>
                <a:gd name="T3" fmla="*/ 16 h 17"/>
                <a:gd name="T4" fmla="*/ 8 w 17"/>
                <a:gd name="T5" fmla="*/ 0 h 17"/>
                <a:gd name="T6" fmla="*/ 16 w 17"/>
                <a:gd name="T7" fmla="*/ 0 h 17"/>
                <a:gd name="T8" fmla="*/ 8 w 17"/>
                <a:gd name="T9" fmla="*/ 0 h 17"/>
                <a:gd name="T10" fmla="*/ 8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8" y="16"/>
                  </a:lnTo>
                  <a:lnTo>
                    <a:pt x="8" y="0"/>
                  </a:lnTo>
                  <a:lnTo>
                    <a:pt x="16" y="0"/>
                  </a:lnTo>
                  <a:lnTo>
                    <a:pt x="8" y="0"/>
                  </a:lnTo>
                  <a:lnTo>
                    <a:pt x="8"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5" name="Freeform 1668"/>
            <p:cNvSpPr>
              <a:spLocks/>
            </p:cNvSpPr>
            <p:nvPr/>
          </p:nvSpPr>
          <p:spPr bwMode="auto">
            <a:xfrm>
              <a:off x="1926" y="1715"/>
              <a:ext cx="17" cy="17"/>
            </a:xfrm>
            <a:custGeom>
              <a:avLst/>
              <a:gdLst>
                <a:gd name="T0" fmla="*/ 16 w 17"/>
                <a:gd name="T1" fmla="*/ 16 h 17"/>
                <a:gd name="T2" fmla="*/ 8 w 17"/>
                <a:gd name="T3" fmla="*/ 16 h 17"/>
                <a:gd name="T4" fmla="*/ 0 w 17"/>
                <a:gd name="T5" fmla="*/ 16 h 17"/>
                <a:gd name="T6" fmla="*/ 0 w 17"/>
                <a:gd name="T7" fmla="*/ 0 h 17"/>
                <a:gd name="T8" fmla="*/ 0 w 17"/>
                <a:gd name="T9" fmla="*/ 16 h 17"/>
                <a:gd name="T10" fmla="*/ 8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8" y="16"/>
                  </a:lnTo>
                  <a:lnTo>
                    <a:pt x="0" y="16"/>
                  </a:lnTo>
                  <a:lnTo>
                    <a:pt x="0" y="0"/>
                  </a:lnTo>
                  <a:lnTo>
                    <a:pt x="0" y="16"/>
                  </a:lnTo>
                  <a:lnTo>
                    <a:pt x="8" y="16"/>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6" name="Freeform 1669"/>
            <p:cNvSpPr>
              <a:spLocks/>
            </p:cNvSpPr>
            <p:nvPr/>
          </p:nvSpPr>
          <p:spPr bwMode="auto">
            <a:xfrm>
              <a:off x="1940" y="1722"/>
              <a:ext cx="17" cy="17"/>
            </a:xfrm>
            <a:custGeom>
              <a:avLst/>
              <a:gdLst>
                <a:gd name="T0" fmla="*/ 0 w 17"/>
                <a:gd name="T1" fmla="*/ 16 h 17"/>
                <a:gd name="T2" fmla="*/ 16 w 17"/>
                <a:gd name="T3" fmla="*/ 0 h 17"/>
                <a:gd name="T4" fmla="*/ 0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7" name="Freeform 1670"/>
            <p:cNvSpPr>
              <a:spLocks/>
            </p:cNvSpPr>
            <p:nvPr/>
          </p:nvSpPr>
          <p:spPr bwMode="auto">
            <a:xfrm>
              <a:off x="1926" y="1729"/>
              <a:ext cx="17" cy="17"/>
            </a:xfrm>
            <a:custGeom>
              <a:avLst/>
              <a:gdLst>
                <a:gd name="T0" fmla="*/ 0 w 17"/>
                <a:gd name="T1" fmla="*/ 16 h 17"/>
                <a:gd name="T2" fmla="*/ 0 w 17"/>
                <a:gd name="T3" fmla="*/ 8 h 17"/>
                <a:gd name="T4" fmla="*/ 8 w 17"/>
                <a:gd name="T5" fmla="*/ 8 h 17"/>
                <a:gd name="T6" fmla="*/ 8 w 17"/>
                <a:gd name="T7" fmla="*/ 0 h 17"/>
                <a:gd name="T8" fmla="*/ 16 w 17"/>
                <a:gd name="T9" fmla="*/ 0 h 17"/>
                <a:gd name="T10" fmla="*/ 8 w 17"/>
                <a:gd name="T11" fmla="*/ 0 h 17"/>
                <a:gd name="T12" fmla="*/ 0 w 17"/>
                <a:gd name="T13" fmla="*/ 8 h 17"/>
                <a:gd name="T14" fmla="*/ 0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8"/>
                  </a:lnTo>
                  <a:lnTo>
                    <a:pt x="8" y="8"/>
                  </a:lnTo>
                  <a:lnTo>
                    <a:pt x="8" y="0"/>
                  </a:lnTo>
                  <a:lnTo>
                    <a:pt x="16" y="0"/>
                  </a:lnTo>
                  <a:lnTo>
                    <a:pt x="8" y="0"/>
                  </a:lnTo>
                  <a:lnTo>
                    <a:pt x="0" y="8"/>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48" name="Line 1671"/>
            <p:cNvSpPr>
              <a:spLocks noChangeShapeType="1"/>
            </p:cNvSpPr>
            <p:nvPr/>
          </p:nvSpPr>
          <p:spPr bwMode="auto">
            <a:xfrm flipV="1">
              <a:off x="1926" y="1741"/>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49" name="Freeform 1672"/>
            <p:cNvSpPr>
              <a:spLocks/>
            </p:cNvSpPr>
            <p:nvPr/>
          </p:nvSpPr>
          <p:spPr bwMode="auto">
            <a:xfrm>
              <a:off x="1926" y="1742"/>
              <a:ext cx="17" cy="17"/>
            </a:xfrm>
            <a:custGeom>
              <a:avLst/>
              <a:gdLst>
                <a:gd name="T0" fmla="*/ 16 w 17"/>
                <a:gd name="T1" fmla="*/ 0 h 17"/>
                <a:gd name="T2" fmla="*/ 0 w 17"/>
                <a:gd name="T3" fmla="*/ 16 h 17"/>
                <a:gd name="T4" fmla="*/ 16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0" name="Freeform 1673"/>
            <p:cNvSpPr>
              <a:spLocks/>
            </p:cNvSpPr>
            <p:nvPr/>
          </p:nvSpPr>
          <p:spPr bwMode="auto">
            <a:xfrm>
              <a:off x="1933" y="1736"/>
              <a:ext cx="17" cy="17"/>
            </a:xfrm>
            <a:custGeom>
              <a:avLst/>
              <a:gdLst>
                <a:gd name="T0" fmla="*/ 16 w 17"/>
                <a:gd name="T1" fmla="*/ 0 h 17"/>
                <a:gd name="T2" fmla="*/ 8 w 17"/>
                <a:gd name="T3" fmla="*/ 0 h 17"/>
                <a:gd name="T4" fmla="*/ 0 w 17"/>
                <a:gd name="T5" fmla="*/ 0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0" y="0"/>
                  </a:lnTo>
                  <a:lnTo>
                    <a:pt x="8"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1" name="Line 1674"/>
            <p:cNvSpPr>
              <a:spLocks noChangeShapeType="1"/>
            </p:cNvSpPr>
            <p:nvPr/>
          </p:nvSpPr>
          <p:spPr bwMode="auto">
            <a:xfrm>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2" name="Line 1675"/>
            <p:cNvSpPr>
              <a:spLocks noChangeShapeType="1"/>
            </p:cNvSpPr>
            <p:nvPr/>
          </p:nvSpPr>
          <p:spPr bwMode="auto">
            <a:xfrm flipH="1">
              <a:off x="1940" y="173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3" name="Line 1676"/>
            <p:cNvSpPr>
              <a:spLocks noChangeShapeType="1"/>
            </p:cNvSpPr>
            <p:nvPr/>
          </p:nvSpPr>
          <p:spPr bwMode="auto">
            <a:xfrm flipH="1">
              <a:off x="1947" y="1736"/>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4" name="Freeform 1677"/>
            <p:cNvSpPr>
              <a:spLocks/>
            </p:cNvSpPr>
            <p:nvPr/>
          </p:nvSpPr>
          <p:spPr bwMode="auto">
            <a:xfrm>
              <a:off x="1953" y="1736"/>
              <a:ext cx="36" cy="1"/>
            </a:xfrm>
            <a:custGeom>
              <a:avLst/>
              <a:gdLst>
                <a:gd name="T0" fmla="*/ 35 w 36"/>
                <a:gd name="T1" fmla="*/ 0 h 1"/>
                <a:gd name="T2" fmla="*/ 28 w 36"/>
                <a:gd name="T3" fmla="*/ 0 h 1"/>
                <a:gd name="T4" fmla="*/ 21 w 36"/>
                <a:gd name="T5" fmla="*/ 0 h 1"/>
                <a:gd name="T6" fmla="*/ 14 w 36"/>
                <a:gd name="T7" fmla="*/ 0 h 1"/>
                <a:gd name="T8" fmla="*/ 7 w 36"/>
                <a:gd name="T9" fmla="*/ 0 h 1"/>
                <a:gd name="T10" fmla="*/ 0 w 36"/>
                <a:gd name="T11" fmla="*/ 0 h 1"/>
                <a:gd name="T12" fmla="*/ 7 w 36"/>
                <a:gd name="T13" fmla="*/ 0 h 1"/>
                <a:gd name="T14" fmla="*/ 14 w 36"/>
                <a:gd name="T15" fmla="*/ 0 h 1"/>
                <a:gd name="T16" fmla="*/ 21 w 36"/>
                <a:gd name="T17" fmla="*/ 0 h 1"/>
                <a:gd name="T18" fmla="*/ 28 w 36"/>
                <a:gd name="T19" fmla="*/ 0 h 1"/>
                <a:gd name="T20" fmla="*/ 35 w 3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
                <a:gd name="T35" fmla="*/ 36 w 3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
                  <a:moveTo>
                    <a:pt x="35" y="0"/>
                  </a:moveTo>
                  <a:lnTo>
                    <a:pt x="28" y="0"/>
                  </a:lnTo>
                  <a:lnTo>
                    <a:pt x="21" y="0"/>
                  </a:lnTo>
                  <a:lnTo>
                    <a:pt x="14" y="0"/>
                  </a:lnTo>
                  <a:lnTo>
                    <a:pt x="7" y="0"/>
                  </a:lnTo>
                  <a:lnTo>
                    <a:pt x="0" y="0"/>
                  </a:lnTo>
                  <a:lnTo>
                    <a:pt x="7" y="0"/>
                  </a:lnTo>
                  <a:lnTo>
                    <a:pt x="14" y="0"/>
                  </a:lnTo>
                  <a:lnTo>
                    <a:pt x="21" y="0"/>
                  </a:lnTo>
                  <a:lnTo>
                    <a:pt x="28" y="0"/>
                  </a:lnTo>
                  <a:lnTo>
                    <a:pt x="35"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5" name="Freeform 1678"/>
            <p:cNvSpPr>
              <a:spLocks/>
            </p:cNvSpPr>
            <p:nvPr/>
          </p:nvSpPr>
          <p:spPr bwMode="auto">
            <a:xfrm>
              <a:off x="1981" y="1736"/>
              <a:ext cx="17" cy="17"/>
            </a:xfrm>
            <a:custGeom>
              <a:avLst/>
              <a:gdLst>
                <a:gd name="T0" fmla="*/ 0 w 17"/>
                <a:gd name="T1" fmla="*/ 16 h 17"/>
                <a:gd name="T2" fmla="*/ 0 w 17"/>
                <a:gd name="T3" fmla="*/ 7 h 17"/>
                <a:gd name="T4" fmla="*/ 0 w 17"/>
                <a:gd name="T5" fmla="*/ 0 h 17"/>
                <a:gd name="T6" fmla="*/ 16 w 17"/>
                <a:gd name="T7" fmla="*/ 0 h 17"/>
                <a:gd name="T8" fmla="*/ 0 w 17"/>
                <a:gd name="T9" fmla="*/ 0 h 17"/>
                <a:gd name="T10" fmla="*/ 0 w 17"/>
                <a:gd name="T11" fmla="*/ 7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7"/>
                  </a:lnTo>
                  <a:lnTo>
                    <a:pt x="0" y="0"/>
                  </a:lnTo>
                  <a:lnTo>
                    <a:pt x="16" y="0"/>
                  </a:lnTo>
                  <a:lnTo>
                    <a:pt x="0" y="0"/>
                  </a:lnTo>
                  <a:lnTo>
                    <a:pt x="0" y="7"/>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6" name="Freeform 1679"/>
            <p:cNvSpPr>
              <a:spLocks/>
            </p:cNvSpPr>
            <p:nvPr/>
          </p:nvSpPr>
          <p:spPr bwMode="auto">
            <a:xfrm>
              <a:off x="1974" y="1742"/>
              <a:ext cx="17" cy="17"/>
            </a:xfrm>
            <a:custGeom>
              <a:avLst/>
              <a:gdLst>
                <a:gd name="T0" fmla="*/ 16 w 17"/>
                <a:gd name="T1" fmla="*/ 0 h 17"/>
                <a:gd name="T2" fmla="*/ 0 w 17"/>
                <a:gd name="T3" fmla="*/ 0 h 17"/>
                <a:gd name="T4" fmla="*/ 16 w 17"/>
                <a:gd name="T5" fmla="*/ 0 h 17"/>
                <a:gd name="T6" fmla="*/ 16 w 17"/>
                <a:gd name="T7" fmla="*/ 16 h 17"/>
                <a:gd name="T8" fmla="*/ 16 w 17"/>
                <a:gd name="T9" fmla="*/ 0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0" y="0"/>
                  </a:lnTo>
                  <a:lnTo>
                    <a:pt x="16" y="0"/>
                  </a:lnTo>
                  <a:lnTo>
                    <a:pt x="16" y="16"/>
                  </a:lnTo>
                  <a:lnTo>
                    <a:pt x="16" y="0"/>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7" name="Line 1680"/>
            <p:cNvSpPr>
              <a:spLocks noChangeShapeType="1"/>
            </p:cNvSpPr>
            <p:nvPr/>
          </p:nvSpPr>
          <p:spPr bwMode="auto">
            <a:xfrm>
              <a:off x="1974" y="1742"/>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58" name="Freeform 1681"/>
            <p:cNvSpPr>
              <a:spLocks/>
            </p:cNvSpPr>
            <p:nvPr/>
          </p:nvSpPr>
          <p:spPr bwMode="auto">
            <a:xfrm>
              <a:off x="1947" y="1742"/>
              <a:ext cx="28" cy="17"/>
            </a:xfrm>
            <a:custGeom>
              <a:avLst/>
              <a:gdLst>
                <a:gd name="T0" fmla="*/ 0 w 28"/>
                <a:gd name="T1" fmla="*/ 0 h 17"/>
                <a:gd name="T2" fmla="*/ 6 w 28"/>
                <a:gd name="T3" fmla="*/ 0 h 17"/>
                <a:gd name="T4" fmla="*/ 13 w 28"/>
                <a:gd name="T5" fmla="*/ 0 h 17"/>
                <a:gd name="T6" fmla="*/ 13 w 28"/>
                <a:gd name="T7" fmla="*/ 16 h 17"/>
                <a:gd name="T8" fmla="*/ 20 w 28"/>
                <a:gd name="T9" fmla="*/ 16 h 17"/>
                <a:gd name="T10" fmla="*/ 20 w 28"/>
                <a:gd name="T11" fmla="*/ 0 h 17"/>
                <a:gd name="T12" fmla="*/ 27 w 28"/>
                <a:gd name="T13" fmla="*/ 0 h 17"/>
                <a:gd name="T14" fmla="*/ 20 w 28"/>
                <a:gd name="T15" fmla="*/ 0 h 17"/>
                <a:gd name="T16" fmla="*/ 13 w 28"/>
                <a:gd name="T17" fmla="*/ 0 h 17"/>
                <a:gd name="T18" fmla="*/ 6 w 28"/>
                <a:gd name="T19" fmla="*/ 0 h 17"/>
                <a:gd name="T20" fmla="*/ 0 w 2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7"/>
                <a:gd name="T35" fmla="*/ 28 w 2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7">
                  <a:moveTo>
                    <a:pt x="0" y="0"/>
                  </a:moveTo>
                  <a:lnTo>
                    <a:pt x="6" y="0"/>
                  </a:lnTo>
                  <a:lnTo>
                    <a:pt x="13" y="0"/>
                  </a:lnTo>
                  <a:lnTo>
                    <a:pt x="13" y="16"/>
                  </a:lnTo>
                  <a:lnTo>
                    <a:pt x="20" y="16"/>
                  </a:lnTo>
                  <a:lnTo>
                    <a:pt x="20" y="0"/>
                  </a:lnTo>
                  <a:lnTo>
                    <a:pt x="27" y="0"/>
                  </a:lnTo>
                  <a:lnTo>
                    <a:pt x="20" y="0"/>
                  </a:lnTo>
                  <a:lnTo>
                    <a:pt x="13" y="0"/>
                  </a:lnTo>
                  <a:lnTo>
                    <a:pt x="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59" name="Freeform 1682"/>
            <p:cNvSpPr>
              <a:spLocks/>
            </p:cNvSpPr>
            <p:nvPr/>
          </p:nvSpPr>
          <p:spPr bwMode="auto">
            <a:xfrm>
              <a:off x="1940" y="1742"/>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0" name="Freeform 1683"/>
            <p:cNvSpPr>
              <a:spLocks/>
            </p:cNvSpPr>
            <p:nvPr/>
          </p:nvSpPr>
          <p:spPr bwMode="auto">
            <a:xfrm>
              <a:off x="1933" y="1749"/>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1" name="Freeform 1684"/>
            <p:cNvSpPr>
              <a:spLocks/>
            </p:cNvSpPr>
            <p:nvPr/>
          </p:nvSpPr>
          <p:spPr bwMode="auto">
            <a:xfrm>
              <a:off x="1926" y="1749"/>
              <a:ext cx="17" cy="17"/>
            </a:xfrm>
            <a:custGeom>
              <a:avLst/>
              <a:gdLst>
                <a:gd name="T0" fmla="*/ 0 w 17"/>
                <a:gd name="T1" fmla="*/ 0 h 17"/>
                <a:gd name="T2" fmla="*/ 16 w 17"/>
                <a:gd name="T3" fmla="*/ 16 h 17"/>
                <a:gd name="T4" fmla="*/ 16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2" name="Freeform 1685"/>
            <p:cNvSpPr>
              <a:spLocks/>
            </p:cNvSpPr>
            <p:nvPr/>
          </p:nvSpPr>
          <p:spPr bwMode="auto">
            <a:xfrm>
              <a:off x="1912" y="1749"/>
              <a:ext cx="17" cy="17"/>
            </a:xfrm>
            <a:custGeom>
              <a:avLst/>
              <a:gdLst>
                <a:gd name="T0" fmla="*/ 0 w 17"/>
                <a:gd name="T1" fmla="*/ 0 h 17"/>
                <a:gd name="T2" fmla="*/ 8 w 17"/>
                <a:gd name="T3" fmla="*/ 16 h 17"/>
                <a:gd name="T4" fmla="*/ 8 w 17"/>
                <a:gd name="T5" fmla="*/ 0 h 17"/>
                <a:gd name="T6" fmla="*/ 16 w 17"/>
                <a:gd name="T7" fmla="*/ 0 h 17"/>
                <a:gd name="T8" fmla="*/ 8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16"/>
                  </a:lnTo>
                  <a:lnTo>
                    <a:pt x="8" y="0"/>
                  </a:lnTo>
                  <a:lnTo>
                    <a:pt x="16" y="0"/>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3" name="Freeform 1686"/>
            <p:cNvSpPr>
              <a:spLocks/>
            </p:cNvSpPr>
            <p:nvPr/>
          </p:nvSpPr>
          <p:spPr bwMode="auto">
            <a:xfrm>
              <a:off x="1906" y="1736"/>
              <a:ext cx="17" cy="17"/>
            </a:xfrm>
            <a:custGeom>
              <a:avLst/>
              <a:gdLst>
                <a:gd name="T0" fmla="*/ 0 w 17"/>
                <a:gd name="T1" fmla="*/ 0 h 17"/>
                <a:gd name="T2" fmla="*/ 0 w 17"/>
                <a:gd name="T3" fmla="*/ 7 h 17"/>
                <a:gd name="T4" fmla="*/ 16 w 17"/>
                <a:gd name="T5" fmla="*/ 7 h 17"/>
                <a:gd name="T6" fmla="*/ 16 w 17"/>
                <a:gd name="T7" fmla="*/ 16 h 17"/>
                <a:gd name="T8" fmla="*/ 16 w 17"/>
                <a:gd name="T9" fmla="*/ 7 h 17"/>
                <a:gd name="T10" fmla="*/ 0 w 17"/>
                <a:gd name="T11" fmla="*/ 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7"/>
                  </a:lnTo>
                  <a:lnTo>
                    <a:pt x="16" y="7"/>
                  </a:lnTo>
                  <a:lnTo>
                    <a:pt x="16" y="16"/>
                  </a:lnTo>
                  <a:lnTo>
                    <a:pt x="16" y="7"/>
                  </a:lnTo>
                  <a:lnTo>
                    <a:pt x="0" y="7"/>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4" name="Line 1687"/>
            <p:cNvSpPr>
              <a:spLocks noChangeShapeType="1"/>
            </p:cNvSpPr>
            <p:nvPr/>
          </p:nvSpPr>
          <p:spPr bwMode="auto">
            <a:xfrm>
              <a:off x="1906" y="1729"/>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65" name="Freeform 1688"/>
            <p:cNvSpPr>
              <a:spLocks/>
            </p:cNvSpPr>
            <p:nvPr/>
          </p:nvSpPr>
          <p:spPr bwMode="auto">
            <a:xfrm>
              <a:off x="1906" y="1722"/>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6" name="Freeform 1689"/>
            <p:cNvSpPr>
              <a:spLocks/>
            </p:cNvSpPr>
            <p:nvPr/>
          </p:nvSpPr>
          <p:spPr bwMode="auto">
            <a:xfrm>
              <a:off x="1912" y="1722"/>
              <a:ext cx="29" cy="17"/>
            </a:xfrm>
            <a:custGeom>
              <a:avLst/>
              <a:gdLst>
                <a:gd name="T0" fmla="*/ 28 w 29"/>
                <a:gd name="T1" fmla="*/ 0 h 17"/>
                <a:gd name="T2" fmla="*/ 21 w 29"/>
                <a:gd name="T3" fmla="*/ 0 h 17"/>
                <a:gd name="T4" fmla="*/ 21 w 29"/>
                <a:gd name="T5" fmla="*/ 16 h 17"/>
                <a:gd name="T6" fmla="*/ 14 w 29"/>
                <a:gd name="T7" fmla="*/ 16 h 17"/>
                <a:gd name="T8" fmla="*/ 14 w 29"/>
                <a:gd name="T9" fmla="*/ 0 h 17"/>
                <a:gd name="T10" fmla="*/ 7 w 29"/>
                <a:gd name="T11" fmla="*/ 0 h 17"/>
                <a:gd name="T12" fmla="*/ 0 w 29"/>
                <a:gd name="T13" fmla="*/ 0 h 17"/>
                <a:gd name="T14" fmla="*/ 0 w 29"/>
                <a:gd name="T15" fmla="*/ 16 h 17"/>
                <a:gd name="T16" fmla="*/ 7 w 29"/>
                <a:gd name="T17" fmla="*/ 16 h 17"/>
                <a:gd name="T18" fmla="*/ 14 w 29"/>
                <a:gd name="T19" fmla="*/ 16 h 17"/>
                <a:gd name="T20" fmla="*/ 21 w 29"/>
                <a:gd name="T21" fmla="*/ 16 h 17"/>
                <a:gd name="T22" fmla="*/ 28 w 29"/>
                <a:gd name="T23" fmla="*/ 16 h 17"/>
                <a:gd name="T24" fmla="*/ 28 w 29"/>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28" y="0"/>
                  </a:moveTo>
                  <a:lnTo>
                    <a:pt x="21" y="0"/>
                  </a:lnTo>
                  <a:lnTo>
                    <a:pt x="21" y="16"/>
                  </a:lnTo>
                  <a:lnTo>
                    <a:pt x="14" y="16"/>
                  </a:lnTo>
                  <a:lnTo>
                    <a:pt x="14" y="0"/>
                  </a:lnTo>
                  <a:lnTo>
                    <a:pt x="7" y="0"/>
                  </a:lnTo>
                  <a:lnTo>
                    <a:pt x="0" y="0"/>
                  </a:lnTo>
                  <a:lnTo>
                    <a:pt x="0" y="16"/>
                  </a:lnTo>
                  <a:lnTo>
                    <a:pt x="7" y="16"/>
                  </a:lnTo>
                  <a:lnTo>
                    <a:pt x="14" y="16"/>
                  </a:lnTo>
                  <a:lnTo>
                    <a:pt x="21" y="16"/>
                  </a:lnTo>
                  <a:lnTo>
                    <a:pt x="28" y="16"/>
                  </a:lnTo>
                  <a:lnTo>
                    <a:pt x="28"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7" name="Freeform 1690"/>
            <p:cNvSpPr>
              <a:spLocks/>
            </p:cNvSpPr>
            <p:nvPr/>
          </p:nvSpPr>
          <p:spPr bwMode="auto">
            <a:xfrm>
              <a:off x="1919" y="1722"/>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8" name="Freeform 1691"/>
            <p:cNvSpPr>
              <a:spLocks/>
            </p:cNvSpPr>
            <p:nvPr/>
          </p:nvSpPr>
          <p:spPr bwMode="auto">
            <a:xfrm>
              <a:off x="1906" y="1722"/>
              <a:ext cx="17" cy="1"/>
            </a:xfrm>
            <a:custGeom>
              <a:avLst/>
              <a:gdLst>
                <a:gd name="T0" fmla="*/ 0 w 17"/>
                <a:gd name="T1" fmla="*/ 0 h 1"/>
                <a:gd name="T2" fmla="*/ 7 w 17"/>
                <a:gd name="T3" fmla="*/ 0 h 1"/>
                <a:gd name="T4" fmla="*/ 16 w 17"/>
                <a:gd name="T5" fmla="*/ 0 h 1"/>
                <a:gd name="T6" fmla="*/ 7 w 17"/>
                <a:gd name="T7" fmla="*/ 0 h 1"/>
                <a:gd name="T8" fmla="*/ 0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0" y="0"/>
                  </a:moveTo>
                  <a:lnTo>
                    <a:pt x="7" y="0"/>
                  </a:lnTo>
                  <a:lnTo>
                    <a:pt x="16" y="0"/>
                  </a:lnTo>
                  <a:lnTo>
                    <a:pt x="7"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69" name="Line 1692"/>
            <p:cNvSpPr>
              <a:spLocks noChangeShapeType="1"/>
            </p:cNvSpPr>
            <p:nvPr/>
          </p:nvSpPr>
          <p:spPr bwMode="auto">
            <a:xfrm>
              <a:off x="1906" y="1715"/>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0" name="Freeform 1693"/>
            <p:cNvSpPr>
              <a:spLocks/>
            </p:cNvSpPr>
            <p:nvPr/>
          </p:nvSpPr>
          <p:spPr bwMode="auto">
            <a:xfrm>
              <a:off x="1899" y="1695"/>
              <a:ext cx="17" cy="21"/>
            </a:xfrm>
            <a:custGeom>
              <a:avLst/>
              <a:gdLst>
                <a:gd name="T0" fmla="*/ 0 w 17"/>
                <a:gd name="T1" fmla="*/ 0 h 21"/>
                <a:gd name="T2" fmla="*/ 0 w 17"/>
                <a:gd name="T3" fmla="*/ 6 h 21"/>
                <a:gd name="T4" fmla="*/ 0 w 17"/>
                <a:gd name="T5" fmla="*/ 13 h 21"/>
                <a:gd name="T6" fmla="*/ 0 w 17"/>
                <a:gd name="T7" fmla="*/ 20 h 21"/>
                <a:gd name="T8" fmla="*/ 16 w 17"/>
                <a:gd name="T9" fmla="*/ 20 h 21"/>
                <a:gd name="T10" fmla="*/ 16 w 17"/>
                <a:gd name="T11" fmla="*/ 13 h 21"/>
                <a:gd name="T12" fmla="*/ 0 w 17"/>
                <a:gd name="T13" fmla="*/ 13 h 21"/>
                <a:gd name="T14" fmla="*/ 0 w 17"/>
                <a:gd name="T15" fmla="*/ 6 h 21"/>
                <a:gd name="T16" fmla="*/ 0 w 17"/>
                <a:gd name="T17" fmla="*/ 0 h 21"/>
                <a:gd name="T18" fmla="*/ 16 w 17"/>
                <a:gd name="T19" fmla="*/ 0 h 21"/>
                <a:gd name="T20" fmla="*/ 0 w 17"/>
                <a:gd name="T21" fmla="*/ 0 h 21"/>
                <a:gd name="T22" fmla="*/ 16 w 17"/>
                <a:gd name="T23" fmla="*/ 0 h 21"/>
                <a:gd name="T24" fmla="*/ 0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0" y="0"/>
                  </a:moveTo>
                  <a:lnTo>
                    <a:pt x="0" y="6"/>
                  </a:lnTo>
                  <a:lnTo>
                    <a:pt x="0" y="13"/>
                  </a:lnTo>
                  <a:lnTo>
                    <a:pt x="0" y="20"/>
                  </a:lnTo>
                  <a:lnTo>
                    <a:pt x="16" y="20"/>
                  </a:lnTo>
                  <a:lnTo>
                    <a:pt x="16" y="13"/>
                  </a:lnTo>
                  <a:lnTo>
                    <a:pt x="0" y="13"/>
                  </a:lnTo>
                  <a:lnTo>
                    <a:pt x="0" y="6"/>
                  </a:lnTo>
                  <a:lnTo>
                    <a:pt x="0" y="0"/>
                  </a:lnTo>
                  <a:lnTo>
                    <a:pt x="16" y="0"/>
                  </a:lnTo>
                  <a:lnTo>
                    <a:pt x="0" y="0"/>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1" name="Line 1694"/>
            <p:cNvSpPr>
              <a:spLocks noChangeShapeType="1"/>
            </p:cNvSpPr>
            <p:nvPr/>
          </p:nvSpPr>
          <p:spPr bwMode="auto">
            <a:xfrm flipH="1">
              <a:off x="1899" y="169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72" name="Freeform 1695"/>
            <p:cNvSpPr>
              <a:spLocks/>
            </p:cNvSpPr>
            <p:nvPr/>
          </p:nvSpPr>
          <p:spPr bwMode="auto">
            <a:xfrm>
              <a:off x="1899" y="1674"/>
              <a:ext cx="17" cy="22"/>
            </a:xfrm>
            <a:custGeom>
              <a:avLst/>
              <a:gdLst>
                <a:gd name="T0" fmla="*/ 16 w 17"/>
                <a:gd name="T1" fmla="*/ 0 h 22"/>
                <a:gd name="T2" fmla="*/ 16 w 17"/>
                <a:gd name="T3" fmla="*/ 7 h 22"/>
                <a:gd name="T4" fmla="*/ 0 w 17"/>
                <a:gd name="T5" fmla="*/ 7 h 22"/>
                <a:gd name="T6" fmla="*/ 0 w 17"/>
                <a:gd name="T7" fmla="*/ 14 h 22"/>
                <a:gd name="T8" fmla="*/ 16 w 17"/>
                <a:gd name="T9" fmla="*/ 14 h 22"/>
                <a:gd name="T10" fmla="*/ 16 w 17"/>
                <a:gd name="T11" fmla="*/ 21 h 22"/>
                <a:gd name="T12" fmla="*/ 16 w 17"/>
                <a:gd name="T13" fmla="*/ 14 h 22"/>
                <a:gd name="T14" fmla="*/ 16 w 17"/>
                <a:gd name="T15" fmla="*/ 7 h 22"/>
                <a:gd name="T16" fmla="*/ 16 w 1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16" y="0"/>
                  </a:moveTo>
                  <a:lnTo>
                    <a:pt x="16" y="7"/>
                  </a:lnTo>
                  <a:lnTo>
                    <a:pt x="0" y="7"/>
                  </a:lnTo>
                  <a:lnTo>
                    <a:pt x="0" y="14"/>
                  </a:lnTo>
                  <a:lnTo>
                    <a:pt x="16" y="14"/>
                  </a:lnTo>
                  <a:lnTo>
                    <a:pt x="16" y="21"/>
                  </a:lnTo>
                  <a:lnTo>
                    <a:pt x="16" y="14"/>
                  </a:lnTo>
                  <a:lnTo>
                    <a:pt x="16" y="7"/>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3" name="Freeform 1696"/>
            <p:cNvSpPr>
              <a:spLocks/>
            </p:cNvSpPr>
            <p:nvPr/>
          </p:nvSpPr>
          <p:spPr bwMode="auto">
            <a:xfrm>
              <a:off x="1906" y="1667"/>
              <a:ext cx="17" cy="17"/>
            </a:xfrm>
            <a:custGeom>
              <a:avLst/>
              <a:gdLst>
                <a:gd name="T0" fmla="*/ 16 w 17"/>
                <a:gd name="T1" fmla="*/ 0 h 17"/>
                <a:gd name="T2" fmla="*/ 7 w 17"/>
                <a:gd name="T3" fmla="*/ 0 h 17"/>
                <a:gd name="T4" fmla="*/ 7 w 17"/>
                <a:gd name="T5" fmla="*/ 16 h 17"/>
                <a:gd name="T6" fmla="*/ 0 w 17"/>
                <a:gd name="T7" fmla="*/ 16 h 17"/>
                <a:gd name="T8" fmla="*/ 7 w 17"/>
                <a:gd name="T9" fmla="*/ 16 h 17"/>
                <a:gd name="T10" fmla="*/ 7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7" y="0"/>
                  </a:lnTo>
                  <a:lnTo>
                    <a:pt x="7" y="16"/>
                  </a:lnTo>
                  <a:lnTo>
                    <a:pt x="0" y="16"/>
                  </a:lnTo>
                  <a:lnTo>
                    <a:pt x="7" y="16"/>
                  </a:lnTo>
                  <a:lnTo>
                    <a:pt x="7"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4" name="Freeform 1697"/>
            <p:cNvSpPr>
              <a:spLocks/>
            </p:cNvSpPr>
            <p:nvPr/>
          </p:nvSpPr>
          <p:spPr bwMode="auto">
            <a:xfrm>
              <a:off x="1926" y="1660"/>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5" name="Freeform 1698"/>
            <p:cNvSpPr>
              <a:spLocks/>
            </p:cNvSpPr>
            <p:nvPr/>
          </p:nvSpPr>
          <p:spPr bwMode="auto">
            <a:xfrm>
              <a:off x="1926" y="1667"/>
              <a:ext cx="17" cy="17"/>
            </a:xfrm>
            <a:custGeom>
              <a:avLst/>
              <a:gdLst>
                <a:gd name="T0" fmla="*/ 16 w 17"/>
                <a:gd name="T1" fmla="*/ 16 h 17"/>
                <a:gd name="T2" fmla="*/ 16 w 17"/>
                <a:gd name="T3" fmla="*/ 8 h 17"/>
                <a:gd name="T4" fmla="*/ 0 w 17"/>
                <a:gd name="T5" fmla="*/ 8 h 17"/>
                <a:gd name="T6" fmla="*/ 0 w 17"/>
                <a:gd name="T7" fmla="*/ 0 h 17"/>
                <a:gd name="T8" fmla="*/ 0 w 17"/>
                <a:gd name="T9" fmla="*/ 8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8"/>
                  </a:lnTo>
                  <a:lnTo>
                    <a:pt x="0" y="8"/>
                  </a:lnTo>
                  <a:lnTo>
                    <a:pt x="0" y="0"/>
                  </a:lnTo>
                  <a:lnTo>
                    <a:pt x="0" y="8"/>
                  </a:lnTo>
                  <a:lnTo>
                    <a:pt x="16" y="8"/>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6" name="Freeform 1699"/>
            <p:cNvSpPr>
              <a:spLocks/>
            </p:cNvSpPr>
            <p:nvPr/>
          </p:nvSpPr>
          <p:spPr bwMode="auto">
            <a:xfrm>
              <a:off x="1933" y="1674"/>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7" name="Freeform 1700"/>
            <p:cNvSpPr>
              <a:spLocks/>
            </p:cNvSpPr>
            <p:nvPr/>
          </p:nvSpPr>
          <p:spPr bwMode="auto">
            <a:xfrm>
              <a:off x="1926" y="1660"/>
              <a:ext cx="17" cy="17"/>
            </a:xfrm>
            <a:custGeom>
              <a:avLst/>
              <a:gdLst>
                <a:gd name="T0" fmla="*/ 0 w 17"/>
                <a:gd name="T1" fmla="*/ 0 h 17"/>
                <a:gd name="T2" fmla="*/ 8 w 17"/>
                <a:gd name="T3" fmla="*/ 8 h 17"/>
                <a:gd name="T4" fmla="*/ 8 w 17"/>
                <a:gd name="T5" fmla="*/ 16 h 17"/>
                <a:gd name="T6" fmla="*/ 16 w 17"/>
                <a:gd name="T7" fmla="*/ 16 h 17"/>
                <a:gd name="T8" fmla="*/ 8 w 17"/>
                <a:gd name="T9" fmla="*/ 16 h 17"/>
                <a:gd name="T10" fmla="*/ 8 w 17"/>
                <a:gd name="T11" fmla="*/ 8 h 17"/>
                <a:gd name="T12" fmla="*/ 8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8" y="8"/>
                  </a:lnTo>
                  <a:lnTo>
                    <a:pt x="8" y="16"/>
                  </a:lnTo>
                  <a:lnTo>
                    <a:pt x="16" y="16"/>
                  </a:lnTo>
                  <a:lnTo>
                    <a:pt x="8" y="16"/>
                  </a:lnTo>
                  <a:lnTo>
                    <a:pt x="8" y="8"/>
                  </a:lnTo>
                  <a:lnTo>
                    <a:pt x="8"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8" name="Freeform 1701"/>
            <p:cNvSpPr>
              <a:spLocks/>
            </p:cNvSpPr>
            <p:nvPr/>
          </p:nvSpPr>
          <p:spPr bwMode="auto">
            <a:xfrm>
              <a:off x="1947" y="167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79" name="Line 1702"/>
            <p:cNvSpPr>
              <a:spLocks noChangeShapeType="1"/>
            </p:cNvSpPr>
            <p:nvPr/>
          </p:nvSpPr>
          <p:spPr bwMode="auto">
            <a:xfrm>
              <a:off x="1940" y="167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0" name="Line 1703"/>
            <p:cNvSpPr>
              <a:spLocks noChangeShapeType="1"/>
            </p:cNvSpPr>
            <p:nvPr/>
          </p:nvSpPr>
          <p:spPr bwMode="auto">
            <a:xfrm flipV="1">
              <a:off x="1940" y="1673"/>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1" name="Line 1704"/>
            <p:cNvSpPr>
              <a:spLocks noChangeShapeType="1"/>
            </p:cNvSpPr>
            <p:nvPr/>
          </p:nvSpPr>
          <p:spPr bwMode="auto">
            <a:xfrm>
              <a:off x="1940" y="167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2" name="Freeform 1705"/>
            <p:cNvSpPr>
              <a:spLocks/>
            </p:cNvSpPr>
            <p:nvPr/>
          </p:nvSpPr>
          <p:spPr bwMode="auto">
            <a:xfrm>
              <a:off x="1933" y="1660"/>
              <a:ext cx="17" cy="17"/>
            </a:xfrm>
            <a:custGeom>
              <a:avLst/>
              <a:gdLst>
                <a:gd name="T0" fmla="*/ 0 w 17"/>
                <a:gd name="T1" fmla="*/ 0 h 17"/>
                <a:gd name="T2" fmla="*/ 0 w 17"/>
                <a:gd name="T3" fmla="*/ 8 h 17"/>
                <a:gd name="T4" fmla="*/ 0 w 17"/>
                <a:gd name="T5" fmla="*/ 16 h 17"/>
                <a:gd name="T6" fmla="*/ 16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0" y="8"/>
                  </a:lnTo>
                  <a:lnTo>
                    <a:pt x="0" y="16"/>
                  </a:lnTo>
                  <a:lnTo>
                    <a:pt x="16" y="16"/>
                  </a:lnTo>
                  <a:lnTo>
                    <a:pt x="0" y="8"/>
                  </a:lnTo>
                  <a:lnTo>
                    <a:pt x="0" y="0"/>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3" name="Freeform 1706"/>
            <p:cNvSpPr>
              <a:spLocks/>
            </p:cNvSpPr>
            <p:nvPr/>
          </p:nvSpPr>
          <p:spPr bwMode="auto">
            <a:xfrm>
              <a:off x="1933" y="1654"/>
              <a:ext cx="17" cy="17"/>
            </a:xfrm>
            <a:custGeom>
              <a:avLst/>
              <a:gdLst>
                <a:gd name="T0" fmla="*/ 16 w 17"/>
                <a:gd name="T1" fmla="*/ 16 h 17"/>
                <a:gd name="T2" fmla="*/ 16 w 17"/>
                <a:gd name="T3" fmla="*/ 0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16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16"/>
                  </a:moveTo>
                  <a:lnTo>
                    <a:pt x="16" y="0"/>
                  </a:lnTo>
                  <a:lnTo>
                    <a:pt x="0" y="16"/>
                  </a:lnTo>
                  <a:lnTo>
                    <a:pt x="16" y="16"/>
                  </a:lnTo>
                  <a:lnTo>
                    <a:pt x="16" y="0"/>
                  </a:lnTo>
                  <a:lnTo>
                    <a:pt x="16" y="16"/>
                  </a:lnTo>
                  <a:lnTo>
                    <a:pt x="16" y="0"/>
                  </a:lnTo>
                  <a:lnTo>
                    <a:pt x="16" y="16"/>
                  </a:lnTo>
                  <a:lnTo>
                    <a:pt x="16" y="0"/>
                  </a:lnTo>
                  <a:lnTo>
                    <a:pt x="16" y="16"/>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4" name="Freeform 1707"/>
            <p:cNvSpPr>
              <a:spLocks/>
            </p:cNvSpPr>
            <p:nvPr/>
          </p:nvSpPr>
          <p:spPr bwMode="auto">
            <a:xfrm>
              <a:off x="1940" y="1654"/>
              <a:ext cx="17" cy="28"/>
            </a:xfrm>
            <a:custGeom>
              <a:avLst/>
              <a:gdLst>
                <a:gd name="T0" fmla="*/ 16 w 17"/>
                <a:gd name="T1" fmla="*/ 27 h 28"/>
                <a:gd name="T2" fmla="*/ 16 w 17"/>
                <a:gd name="T3" fmla="*/ 20 h 28"/>
                <a:gd name="T4" fmla="*/ 8 w 17"/>
                <a:gd name="T5" fmla="*/ 20 h 28"/>
                <a:gd name="T6" fmla="*/ 8 w 17"/>
                <a:gd name="T7" fmla="*/ 13 h 28"/>
                <a:gd name="T8" fmla="*/ 0 w 17"/>
                <a:gd name="T9" fmla="*/ 13 h 28"/>
                <a:gd name="T10" fmla="*/ 0 w 17"/>
                <a:gd name="T11" fmla="*/ 6 h 28"/>
                <a:gd name="T12" fmla="*/ 0 w 17"/>
                <a:gd name="T13" fmla="*/ 0 h 28"/>
                <a:gd name="T14" fmla="*/ 0 w 17"/>
                <a:gd name="T15" fmla="*/ 6 h 28"/>
                <a:gd name="T16" fmla="*/ 0 w 17"/>
                <a:gd name="T17" fmla="*/ 13 h 28"/>
                <a:gd name="T18" fmla="*/ 8 w 17"/>
                <a:gd name="T19" fmla="*/ 13 h 28"/>
                <a:gd name="T20" fmla="*/ 8 w 17"/>
                <a:gd name="T21" fmla="*/ 20 h 28"/>
                <a:gd name="T22" fmla="*/ 16 w 17"/>
                <a:gd name="T23" fmla="*/ 20 h 28"/>
                <a:gd name="T24" fmla="*/ 16 w 17"/>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16" y="27"/>
                  </a:moveTo>
                  <a:lnTo>
                    <a:pt x="16" y="20"/>
                  </a:lnTo>
                  <a:lnTo>
                    <a:pt x="8" y="20"/>
                  </a:lnTo>
                  <a:lnTo>
                    <a:pt x="8" y="13"/>
                  </a:lnTo>
                  <a:lnTo>
                    <a:pt x="0" y="13"/>
                  </a:lnTo>
                  <a:lnTo>
                    <a:pt x="0" y="6"/>
                  </a:lnTo>
                  <a:lnTo>
                    <a:pt x="0" y="0"/>
                  </a:lnTo>
                  <a:lnTo>
                    <a:pt x="0" y="6"/>
                  </a:lnTo>
                  <a:lnTo>
                    <a:pt x="0" y="13"/>
                  </a:lnTo>
                  <a:lnTo>
                    <a:pt x="8" y="13"/>
                  </a:lnTo>
                  <a:lnTo>
                    <a:pt x="8" y="20"/>
                  </a:lnTo>
                  <a:lnTo>
                    <a:pt x="16" y="20"/>
                  </a:lnTo>
                  <a:lnTo>
                    <a:pt x="16" y="27"/>
                  </a:lnTo>
                </a:path>
              </a:pathLst>
            </a:custGeom>
            <a:solidFill>
              <a:srgbClr val="80C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5" name="Freeform 1708"/>
            <p:cNvSpPr>
              <a:spLocks/>
            </p:cNvSpPr>
            <p:nvPr/>
          </p:nvSpPr>
          <p:spPr bwMode="auto">
            <a:xfrm>
              <a:off x="2296" y="1790"/>
              <a:ext cx="144" cy="29"/>
            </a:xfrm>
            <a:custGeom>
              <a:avLst/>
              <a:gdLst>
                <a:gd name="T0" fmla="*/ 0 w 144"/>
                <a:gd name="T1" fmla="*/ 7 h 29"/>
                <a:gd name="T2" fmla="*/ 41 w 144"/>
                <a:gd name="T3" fmla="*/ 28 h 29"/>
                <a:gd name="T4" fmla="*/ 143 w 144"/>
                <a:gd name="T5" fmla="*/ 21 h 29"/>
                <a:gd name="T6" fmla="*/ 89 w 144"/>
                <a:gd name="T7" fmla="*/ 0 h 29"/>
                <a:gd name="T8" fmla="*/ 0 w 144"/>
                <a:gd name="T9" fmla="*/ 7 h 29"/>
                <a:gd name="T10" fmla="*/ 0 60000 65536"/>
                <a:gd name="T11" fmla="*/ 0 60000 65536"/>
                <a:gd name="T12" fmla="*/ 0 60000 65536"/>
                <a:gd name="T13" fmla="*/ 0 60000 65536"/>
                <a:gd name="T14" fmla="*/ 0 60000 65536"/>
                <a:gd name="T15" fmla="*/ 0 w 144"/>
                <a:gd name="T16" fmla="*/ 0 h 29"/>
                <a:gd name="T17" fmla="*/ 144 w 144"/>
                <a:gd name="T18" fmla="*/ 29 h 29"/>
              </a:gdLst>
              <a:ahLst/>
              <a:cxnLst>
                <a:cxn ang="T10">
                  <a:pos x="T0" y="T1"/>
                </a:cxn>
                <a:cxn ang="T11">
                  <a:pos x="T2" y="T3"/>
                </a:cxn>
                <a:cxn ang="T12">
                  <a:pos x="T4" y="T5"/>
                </a:cxn>
                <a:cxn ang="T13">
                  <a:pos x="T6" y="T7"/>
                </a:cxn>
                <a:cxn ang="T14">
                  <a:pos x="T8" y="T9"/>
                </a:cxn>
              </a:cxnLst>
              <a:rect l="T15" t="T16" r="T17" b="T18"/>
              <a:pathLst>
                <a:path w="144" h="29">
                  <a:moveTo>
                    <a:pt x="0" y="7"/>
                  </a:moveTo>
                  <a:lnTo>
                    <a:pt x="41" y="28"/>
                  </a:lnTo>
                  <a:lnTo>
                    <a:pt x="143" y="21"/>
                  </a:lnTo>
                  <a:lnTo>
                    <a:pt x="89" y="0"/>
                  </a:lnTo>
                  <a:lnTo>
                    <a:pt x="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6" name="Line 1709"/>
            <p:cNvSpPr>
              <a:spLocks noChangeShapeType="1"/>
            </p:cNvSpPr>
            <p:nvPr/>
          </p:nvSpPr>
          <p:spPr bwMode="auto">
            <a:xfrm flipH="1" flipV="1">
              <a:off x="2295" y="1796"/>
              <a:ext cx="41"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7" name="Freeform 1710"/>
            <p:cNvSpPr>
              <a:spLocks/>
            </p:cNvSpPr>
            <p:nvPr/>
          </p:nvSpPr>
          <p:spPr bwMode="auto">
            <a:xfrm>
              <a:off x="2337" y="1811"/>
              <a:ext cx="110" cy="17"/>
            </a:xfrm>
            <a:custGeom>
              <a:avLst/>
              <a:gdLst>
                <a:gd name="T0" fmla="*/ 102 w 110"/>
                <a:gd name="T1" fmla="*/ 0 h 17"/>
                <a:gd name="T2" fmla="*/ 0 w 110"/>
                <a:gd name="T3" fmla="*/ 16 h 17"/>
                <a:gd name="T4" fmla="*/ 102 w 110"/>
                <a:gd name="T5" fmla="*/ 0 h 17"/>
                <a:gd name="T6" fmla="*/ 109 w 110"/>
                <a:gd name="T7" fmla="*/ 0 h 17"/>
                <a:gd name="T8" fmla="*/ 102 w 110"/>
                <a:gd name="T9" fmla="*/ 0 h 17"/>
                <a:gd name="T10" fmla="*/ 0 60000 65536"/>
                <a:gd name="T11" fmla="*/ 0 60000 65536"/>
                <a:gd name="T12" fmla="*/ 0 60000 65536"/>
                <a:gd name="T13" fmla="*/ 0 60000 65536"/>
                <a:gd name="T14" fmla="*/ 0 60000 65536"/>
                <a:gd name="T15" fmla="*/ 0 w 110"/>
                <a:gd name="T16" fmla="*/ 0 h 17"/>
                <a:gd name="T17" fmla="*/ 110 w 110"/>
                <a:gd name="T18" fmla="*/ 17 h 17"/>
              </a:gdLst>
              <a:ahLst/>
              <a:cxnLst>
                <a:cxn ang="T10">
                  <a:pos x="T0" y="T1"/>
                </a:cxn>
                <a:cxn ang="T11">
                  <a:pos x="T2" y="T3"/>
                </a:cxn>
                <a:cxn ang="T12">
                  <a:pos x="T4" y="T5"/>
                </a:cxn>
                <a:cxn ang="T13">
                  <a:pos x="T6" y="T7"/>
                </a:cxn>
                <a:cxn ang="T14">
                  <a:pos x="T8" y="T9"/>
                </a:cxn>
              </a:cxnLst>
              <a:rect l="T15" t="T16" r="T17" b="T18"/>
              <a:pathLst>
                <a:path w="110" h="17">
                  <a:moveTo>
                    <a:pt x="102" y="0"/>
                  </a:moveTo>
                  <a:lnTo>
                    <a:pt x="0" y="16"/>
                  </a:lnTo>
                  <a:lnTo>
                    <a:pt x="102" y="0"/>
                  </a:lnTo>
                  <a:lnTo>
                    <a:pt x="109" y="0"/>
                  </a:lnTo>
                  <a:lnTo>
                    <a:pt x="10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88" name="Line 1711"/>
            <p:cNvSpPr>
              <a:spLocks noChangeShapeType="1"/>
            </p:cNvSpPr>
            <p:nvPr/>
          </p:nvSpPr>
          <p:spPr bwMode="auto">
            <a:xfrm>
              <a:off x="2385" y="1790"/>
              <a:ext cx="54" cy="2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89" name="Line 1712"/>
            <p:cNvSpPr>
              <a:spLocks noChangeShapeType="1"/>
            </p:cNvSpPr>
            <p:nvPr/>
          </p:nvSpPr>
          <p:spPr bwMode="auto">
            <a:xfrm flipV="1">
              <a:off x="2295" y="1789"/>
              <a:ext cx="89"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0" name="Freeform 1713"/>
            <p:cNvSpPr>
              <a:spLocks/>
            </p:cNvSpPr>
            <p:nvPr/>
          </p:nvSpPr>
          <p:spPr bwMode="auto">
            <a:xfrm>
              <a:off x="2213" y="1783"/>
              <a:ext cx="63" cy="36"/>
            </a:xfrm>
            <a:custGeom>
              <a:avLst/>
              <a:gdLst>
                <a:gd name="T0" fmla="*/ 28 w 63"/>
                <a:gd name="T1" fmla="*/ 35 h 36"/>
                <a:gd name="T2" fmla="*/ 35 w 63"/>
                <a:gd name="T3" fmla="*/ 35 h 36"/>
                <a:gd name="T4" fmla="*/ 42 w 63"/>
                <a:gd name="T5" fmla="*/ 35 h 36"/>
                <a:gd name="T6" fmla="*/ 42 w 63"/>
                <a:gd name="T7" fmla="*/ 28 h 36"/>
                <a:gd name="T8" fmla="*/ 48 w 63"/>
                <a:gd name="T9" fmla="*/ 28 h 36"/>
                <a:gd name="T10" fmla="*/ 55 w 63"/>
                <a:gd name="T11" fmla="*/ 21 h 36"/>
                <a:gd name="T12" fmla="*/ 55 w 63"/>
                <a:gd name="T13" fmla="*/ 14 h 36"/>
                <a:gd name="T14" fmla="*/ 62 w 63"/>
                <a:gd name="T15" fmla="*/ 14 h 36"/>
                <a:gd name="T16" fmla="*/ 62 w 63"/>
                <a:gd name="T17" fmla="*/ 7 h 36"/>
                <a:gd name="T18" fmla="*/ 55 w 63"/>
                <a:gd name="T19" fmla="*/ 7 h 36"/>
                <a:gd name="T20" fmla="*/ 48 w 63"/>
                <a:gd name="T21" fmla="*/ 7 h 36"/>
                <a:gd name="T22" fmla="*/ 42 w 63"/>
                <a:gd name="T23" fmla="*/ 7 h 36"/>
                <a:gd name="T24" fmla="*/ 35 w 63"/>
                <a:gd name="T25" fmla="*/ 0 h 36"/>
                <a:gd name="T26" fmla="*/ 28 w 63"/>
                <a:gd name="T27" fmla="*/ 0 h 36"/>
                <a:gd name="T28" fmla="*/ 21 w 63"/>
                <a:gd name="T29" fmla="*/ 0 h 36"/>
                <a:gd name="T30" fmla="*/ 14 w 63"/>
                <a:gd name="T31" fmla="*/ 0 h 36"/>
                <a:gd name="T32" fmla="*/ 7 w 63"/>
                <a:gd name="T33" fmla="*/ 0 h 36"/>
                <a:gd name="T34" fmla="*/ 0 w 63"/>
                <a:gd name="T35" fmla="*/ 0 h 36"/>
                <a:gd name="T36" fmla="*/ 28 w 63"/>
                <a:gd name="T37" fmla="*/ 35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36"/>
                <a:gd name="T59" fmla="*/ 63 w 63"/>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36">
                  <a:moveTo>
                    <a:pt x="28" y="35"/>
                  </a:moveTo>
                  <a:lnTo>
                    <a:pt x="35" y="35"/>
                  </a:lnTo>
                  <a:lnTo>
                    <a:pt x="42" y="35"/>
                  </a:lnTo>
                  <a:lnTo>
                    <a:pt x="42" y="28"/>
                  </a:lnTo>
                  <a:lnTo>
                    <a:pt x="48" y="28"/>
                  </a:lnTo>
                  <a:lnTo>
                    <a:pt x="55" y="21"/>
                  </a:lnTo>
                  <a:lnTo>
                    <a:pt x="55" y="14"/>
                  </a:lnTo>
                  <a:lnTo>
                    <a:pt x="62" y="14"/>
                  </a:lnTo>
                  <a:lnTo>
                    <a:pt x="62" y="7"/>
                  </a:lnTo>
                  <a:lnTo>
                    <a:pt x="55" y="7"/>
                  </a:lnTo>
                  <a:lnTo>
                    <a:pt x="48" y="7"/>
                  </a:lnTo>
                  <a:lnTo>
                    <a:pt x="42" y="7"/>
                  </a:lnTo>
                  <a:lnTo>
                    <a:pt x="35" y="0"/>
                  </a:lnTo>
                  <a:lnTo>
                    <a:pt x="28" y="0"/>
                  </a:lnTo>
                  <a:lnTo>
                    <a:pt x="21" y="0"/>
                  </a:lnTo>
                  <a:lnTo>
                    <a:pt x="14" y="0"/>
                  </a:lnTo>
                  <a:lnTo>
                    <a:pt x="7" y="0"/>
                  </a:lnTo>
                  <a:lnTo>
                    <a:pt x="0" y="0"/>
                  </a:lnTo>
                  <a:lnTo>
                    <a:pt x="28" y="35"/>
                  </a:lnTo>
                </a:path>
              </a:pathLst>
            </a:custGeom>
            <a:solidFill>
              <a:srgbClr val="9966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1" name="Freeform 1714"/>
            <p:cNvSpPr>
              <a:spLocks/>
            </p:cNvSpPr>
            <p:nvPr/>
          </p:nvSpPr>
          <p:spPr bwMode="auto">
            <a:xfrm>
              <a:off x="2145" y="1797"/>
              <a:ext cx="117" cy="22"/>
            </a:xfrm>
            <a:custGeom>
              <a:avLst/>
              <a:gdLst>
                <a:gd name="T0" fmla="*/ 116 w 117"/>
                <a:gd name="T1" fmla="*/ 0 h 22"/>
                <a:gd name="T2" fmla="*/ 116 w 117"/>
                <a:gd name="T3" fmla="*/ 14 h 22"/>
                <a:gd name="T4" fmla="*/ 110 w 117"/>
                <a:gd name="T5" fmla="*/ 14 h 22"/>
                <a:gd name="T6" fmla="*/ 110 w 117"/>
                <a:gd name="T7" fmla="*/ 21 h 22"/>
                <a:gd name="T8" fmla="*/ 103 w 117"/>
                <a:gd name="T9" fmla="*/ 21 h 22"/>
                <a:gd name="T10" fmla="*/ 96 w 117"/>
                <a:gd name="T11" fmla="*/ 21 h 22"/>
                <a:gd name="T12" fmla="*/ 89 w 117"/>
                <a:gd name="T13" fmla="*/ 21 h 22"/>
                <a:gd name="T14" fmla="*/ 82 w 117"/>
                <a:gd name="T15" fmla="*/ 21 h 22"/>
                <a:gd name="T16" fmla="*/ 75 w 117"/>
                <a:gd name="T17" fmla="*/ 21 h 22"/>
                <a:gd name="T18" fmla="*/ 68 w 117"/>
                <a:gd name="T19" fmla="*/ 21 h 22"/>
                <a:gd name="T20" fmla="*/ 62 w 117"/>
                <a:gd name="T21" fmla="*/ 21 h 22"/>
                <a:gd name="T22" fmla="*/ 55 w 117"/>
                <a:gd name="T23" fmla="*/ 21 h 22"/>
                <a:gd name="T24" fmla="*/ 48 w 117"/>
                <a:gd name="T25" fmla="*/ 21 h 22"/>
                <a:gd name="T26" fmla="*/ 41 w 117"/>
                <a:gd name="T27" fmla="*/ 21 h 22"/>
                <a:gd name="T28" fmla="*/ 34 w 117"/>
                <a:gd name="T29" fmla="*/ 21 h 22"/>
                <a:gd name="T30" fmla="*/ 27 w 117"/>
                <a:gd name="T31" fmla="*/ 21 h 22"/>
                <a:gd name="T32" fmla="*/ 21 w 117"/>
                <a:gd name="T33" fmla="*/ 21 h 22"/>
                <a:gd name="T34" fmla="*/ 14 w 117"/>
                <a:gd name="T35" fmla="*/ 21 h 22"/>
                <a:gd name="T36" fmla="*/ 7 w 117"/>
                <a:gd name="T37" fmla="*/ 21 h 22"/>
                <a:gd name="T38" fmla="*/ 7 w 117"/>
                <a:gd name="T39" fmla="*/ 14 h 22"/>
                <a:gd name="T40" fmla="*/ 0 w 117"/>
                <a:gd name="T41" fmla="*/ 14 h 22"/>
                <a:gd name="T42" fmla="*/ 0 w 117"/>
                <a:gd name="T43" fmla="*/ 0 h 22"/>
                <a:gd name="T44" fmla="*/ 7 w 117"/>
                <a:gd name="T45" fmla="*/ 0 h 22"/>
                <a:gd name="T46" fmla="*/ 7 w 117"/>
                <a:gd name="T47" fmla="*/ 7 h 22"/>
                <a:gd name="T48" fmla="*/ 14 w 117"/>
                <a:gd name="T49" fmla="*/ 7 h 22"/>
                <a:gd name="T50" fmla="*/ 21 w 117"/>
                <a:gd name="T51" fmla="*/ 7 h 22"/>
                <a:gd name="T52" fmla="*/ 27 w 117"/>
                <a:gd name="T53" fmla="*/ 7 h 22"/>
                <a:gd name="T54" fmla="*/ 34 w 117"/>
                <a:gd name="T55" fmla="*/ 7 h 22"/>
                <a:gd name="T56" fmla="*/ 41 w 117"/>
                <a:gd name="T57" fmla="*/ 7 h 22"/>
                <a:gd name="T58" fmla="*/ 48 w 117"/>
                <a:gd name="T59" fmla="*/ 7 h 22"/>
                <a:gd name="T60" fmla="*/ 55 w 117"/>
                <a:gd name="T61" fmla="*/ 7 h 22"/>
                <a:gd name="T62" fmla="*/ 62 w 117"/>
                <a:gd name="T63" fmla="*/ 7 h 22"/>
                <a:gd name="T64" fmla="*/ 68 w 117"/>
                <a:gd name="T65" fmla="*/ 7 h 22"/>
                <a:gd name="T66" fmla="*/ 75 w 117"/>
                <a:gd name="T67" fmla="*/ 7 h 22"/>
                <a:gd name="T68" fmla="*/ 82 w 117"/>
                <a:gd name="T69" fmla="*/ 7 h 22"/>
                <a:gd name="T70" fmla="*/ 89 w 117"/>
                <a:gd name="T71" fmla="*/ 7 h 22"/>
                <a:gd name="T72" fmla="*/ 96 w 117"/>
                <a:gd name="T73" fmla="*/ 7 h 22"/>
                <a:gd name="T74" fmla="*/ 103 w 117"/>
                <a:gd name="T75" fmla="*/ 7 h 22"/>
                <a:gd name="T76" fmla="*/ 110 w 117"/>
                <a:gd name="T77" fmla="*/ 7 h 22"/>
                <a:gd name="T78" fmla="*/ 110 w 117"/>
                <a:gd name="T79" fmla="*/ 0 h 22"/>
                <a:gd name="T80" fmla="*/ 116 w 117"/>
                <a:gd name="T81" fmla="*/ 0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22"/>
                <a:gd name="T125" fmla="*/ 117 w 117"/>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22">
                  <a:moveTo>
                    <a:pt x="116" y="0"/>
                  </a:move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0"/>
                  </a:lnTo>
                  <a:lnTo>
                    <a:pt x="7" y="0"/>
                  </a:lnTo>
                  <a:lnTo>
                    <a:pt x="7" y="7"/>
                  </a:lnTo>
                  <a:lnTo>
                    <a:pt x="14" y="7"/>
                  </a:lnTo>
                  <a:lnTo>
                    <a:pt x="21" y="7"/>
                  </a:lnTo>
                  <a:lnTo>
                    <a:pt x="27" y="7"/>
                  </a:lnTo>
                  <a:lnTo>
                    <a:pt x="34" y="7"/>
                  </a:lnTo>
                  <a:lnTo>
                    <a:pt x="41" y="7"/>
                  </a:lnTo>
                  <a:lnTo>
                    <a:pt x="48" y="7"/>
                  </a:lnTo>
                  <a:lnTo>
                    <a:pt x="55" y="7"/>
                  </a:lnTo>
                  <a:lnTo>
                    <a:pt x="62" y="7"/>
                  </a:lnTo>
                  <a:lnTo>
                    <a:pt x="68" y="7"/>
                  </a:lnTo>
                  <a:lnTo>
                    <a:pt x="75" y="7"/>
                  </a:lnTo>
                  <a:lnTo>
                    <a:pt x="82" y="7"/>
                  </a:lnTo>
                  <a:lnTo>
                    <a:pt x="89" y="7"/>
                  </a:lnTo>
                  <a:lnTo>
                    <a:pt x="96" y="7"/>
                  </a:lnTo>
                  <a:lnTo>
                    <a:pt x="103" y="7"/>
                  </a:lnTo>
                  <a:lnTo>
                    <a:pt x="110" y="7"/>
                  </a:lnTo>
                  <a:lnTo>
                    <a:pt x="110" y="0"/>
                  </a:lnTo>
                  <a:lnTo>
                    <a:pt x="116" y="0"/>
                  </a:lnTo>
                </a:path>
              </a:pathLst>
            </a:custGeom>
            <a:solidFill>
              <a:srgbClr val="80FF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2" name="Line 1715"/>
            <p:cNvSpPr>
              <a:spLocks noChangeShapeType="1"/>
            </p:cNvSpPr>
            <p:nvPr/>
          </p:nvSpPr>
          <p:spPr bwMode="auto">
            <a:xfrm flipV="1">
              <a:off x="2261"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3" name="Freeform 1716"/>
            <p:cNvSpPr>
              <a:spLocks/>
            </p:cNvSpPr>
            <p:nvPr/>
          </p:nvSpPr>
          <p:spPr bwMode="auto">
            <a:xfrm>
              <a:off x="2200" y="1811"/>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4" name="Freeform 1717"/>
            <p:cNvSpPr>
              <a:spLocks/>
            </p:cNvSpPr>
            <p:nvPr/>
          </p:nvSpPr>
          <p:spPr bwMode="auto">
            <a:xfrm>
              <a:off x="2145" y="1811"/>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5" name="Line 1718"/>
            <p:cNvSpPr>
              <a:spLocks noChangeShapeType="1"/>
            </p:cNvSpPr>
            <p:nvPr/>
          </p:nvSpPr>
          <p:spPr bwMode="auto">
            <a:xfrm>
              <a:off x="2145" y="1797"/>
              <a:ext cx="0"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996" name="Freeform 1719"/>
            <p:cNvSpPr>
              <a:spLocks/>
            </p:cNvSpPr>
            <p:nvPr/>
          </p:nvSpPr>
          <p:spPr bwMode="auto">
            <a:xfrm>
              <a:off x="2145" y="1797"/>
              <a:ext cx="56" cy="17"/>
            </a:xfrm>
            <a:custGeom>
              <a:avLst/>
              <a:gdLst>
                <a:gd name="T0" fmla="*/ 55 w 56"/>
                <a:gd name="T1" fmla="*/ 16 h 17"/>
                <a:gd name="T2" fmla="*/ 48 w 56"/>
                <a:gd name="T3" fmla="*/ 16 h 17"/>
                <a:gd name="T4" fmla="*/ 41 w 56"/>
                <a:gd name="T5" fmla="*/ 16 h 17"/>
                <a:gd name="T6" fmla="*/ 34 w 56"/>
                <a:gd name="T7" fmla="*/ 16 h 17"/>
                <a:gd name="T8" fmla="*/ 27 w 56"/>
                <a:gd name="T9" fmla="*/ 16 h 17"/>
                <a:gd name="T10" fmla="*/ 21 w 56"/>
                <a:gd name="T11" fmla="*/ 16 h 17"/>
                <a:gd name="T12" fmla="*/ 14 w 56"/>
                <a:gd name="T13" fmla="*/ 16 h 17"/>
                <a:gd name="T14" fmla="*/ 7 w 56"/>
                <a:gd name="T15" fmla="*/ 16 h 17"/>
                <a:gd name="T16" fmla="*/ 7 w 56"/>
                <a:gd name="T17" fmla="*/ 0 h 17"/>
                <a:gd name="T18" fmla="*/ 0 w 56"/>
                <a:gd name="T19" fmla="*/ 0 h 17"/>
                <a:gd name="T20" fmla="*/ 7 w 56"/>
                <a:gd name="T21" fmla="*/ 0 h 17"/>
                <a:gd name="T22" fmla="*/ 7 w 56"/>
                <a:gd name="T23" fmla="*/ 16 h 17"/>
                <a:gd name="T24" fmla="*/ 14 w 56"/>
                <a:gd name="T25" fmla="*/ 16 h 17"/>
                <a:gd name="T26" fmla="*/ 21 w 56"/>
                <a:gd name="T27" fmla="*/ 16 h 17"/>
                <a:gd name="T28" fmla="*/ 27 w 56"/>
                <a:gd name="T29" fmla="*/ 16 h 17"/>
                <a:gd name="T30" fmla="*/ 34 w 56"/>
                <a:gd name="T31" fmla="*/ 16 h 17"/>
                <a:gd name="T32" fmla="*/ 41 w 56"/>
                <a:gd name="T33" fmla="*/ 16 h 17"/>
                <a:gd name="T34" fmla="*/ 48 w 56"/>
                <a:gd name="T35" fmla="*/ 16 h 17"/>
                <a:gd name="T36" fmla="*/ 55 w 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55" y="16"/>
                  </a:moveTo>
                  <a:lnTo>
                    <a:pt x="48" y="16"/>
                  </a:lnTo>
                  <a:lnTo>
                    <a:pt x="41" y="16"/>
                  </a:lnTo>
                  <a:lnTo>
                    <a:pt x="34" y="16"/>
                  </a:lnTo>
                  <a:lnTo>
                    <a:pt x="27" y="16"/>
                  </a:lnTo>
                  <a:lnTo>
                    <a:pt x="21" y="16"/>
                  </a:lnTo>
                  <a:lnTo>
                    <a:pt x="14" y="16"/>
                  </a:lnTo>
                  <a:lnTo>
                    <a:pt x="7" y="16"/>
                  </a:lnTo>
                  <a:lnTo>
                    <a:pt x="7" y="0"/>
                  </a:lnTo>
                  <a:lnTo>
                    <a:pt x="0" y="0"/>
                  </a:lnTo>
                  <a:lnTo>
                    <a:pt x="7" y="0"/>
                  </a:lnTo>
                  <a:lnTo>
                    <a:pt x="7" y="16"/>
                  </a:lnTo>
                  <a:lnTo>
                    <a:pt x="14" y="16"/>
                  </a:lnTo>
                  <a:lnTo>
                    <a:pt x="21" y="16"/>
                  </a:lnTo>
                  <a:lnTo>
                    <a:pt x="27" y="16"/>
                  </a:lnTo>
                  <a:lnTo>
                    <a:pt x="34" y="16"/>
                  </a:lnTo>
                  <a:lnTo>
                    <a:pt x="41" y="16"/>
                  </a:lnTo>
                  <a:lnTo>
                    <a:pt x="48" y="16"/>
                  </a:lnTo>
                  <a:lnTo>
                    <a:pt x="55"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7" name="Freeform 1720"/>
            <p:cNvSpPr>
              <a:spLocks/>
            </p:cNvSpPr>
            <p:nvPr/>
          </p:nvSpPr>
          <p:spPr bwMode="auto">
            <a:xfrm>
              <a:off x="2200" y="1797"/>
              <a:ext cx="62" cy="17"/>
            </a:xfrm>
            <a:custGeom>
              <a:avLst/>
              <a:gdLst>
                <a:gd name="T0" fmla="*/ 61 w 62"/>
                <a:gd name="T1" fmla="*/ 0 h 17"/>
                <a:gd name="T2" fmla="*/ 55 w 62"/>
                <a:gd name="T3" fmla="*/ 0 h 17"/>
                <a:gd name="T4" fmla="*/ 55 w 62"/>
                <a:gd name="T5" fmla="*/ 16 h 17"/>
                <a:gd name="T6" fmla="*/ 48 w 62"/>
                <a:gd name="T7" fmla="*/ 16 h 17"/>
                <a:gd name="T8" fmla="*/ 41 w 62"/>
                <a:gd name="T9" fmla="*/ 16 h 17"/>
                <a:gd name="T10" fmla="*/ 34 w 62"/>
                <a:gd name="T11" fmla="*/ 16 h 17"/>
                <a:gd name="T12" fmla="*/ 27 w 62"/>
                <a:gd name="T13" fmla="*/ 16 h 17"/>
                <a:gd name="T14" fmla="*/ 20 w 62"/>
                <a:gd name="T15" fmla="*/ 16 h 17"/>
                <a:gd name="T16" fmla="*/ 13 w 62"/>
                <a:gd name="T17" fmla="*/ 16 h 17"/>
                <a:gd name="T18" fmla="*/ 7 w 62"/>
                <a:gd name="T19" fmla="*/ 16 h 17"/>
                <a:gd name="T20" fmla="*/ 0 w 62"/>
                <a:gd name="T21" fmla="*/ 16 h 17"/>
                <a:gd name="T22" fmla="*/ 7 w 62"/>
                <a:gd name="T23" fmla="*/ 16 h 17"/>
                <a:gd name="T24" fmla="*/ 13 w 62"/>
                <a:gd name="T25" fmla="*/ 16 h 17"/>
                <a:gd name="T26" fmla="*/ 20 w 62"/>
                <a:gd name="T27" fmla="*/ 16 h 17"/>
                <a:gd name="T28" fmla="*/ 27 w 62"/>
                <a:gd name="T29" fmla="*/ 16 h 17"/>
                <a:gd name="T30" fmla="*/ 34 w 62"/>
                <a:gd name="T31" fmla="*/ 16 h 17"/>
                <a:gd name="T32" fmla="*/ 41 w 62"/>
                <a:gd name="T33" fmla="*/ 16 h 17"/>
                <a:gd name="T34" fmla="*/ 48 w 62"/>
                <a:gd name="T35" fmla="*/ 16 h 17"/>
                <a:gd name="T36" fmla="*/ 55 w 62"/>
                <a:gd name="T37" fmla="*/ 16 h 17"/>
                <a:gd name="T38" fmla="*/ 55 w 62"/>
                <a:gd name="T39" fmla="*/ 0 h 17"/>
                <a:gd name="T40" fmla="*/ 61 w 62"/>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7"/>
                <a:gd name="T65" fmla="*/ 62 w 6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7">
                  <a:moveTo>
                    <a:pt x="61" y="0"/>
                  </a:moveTo>
                  <a:lnTo>
                    <a:pt x="55" y="0"/>
                  </a:lnTo>
                  <a:lnTo>
                    <a:pt x="55" y="16"/>
                  </a:lnTo>
                  <a:lnTo>
                    <a:pt x="48" y="16"/>
                  </a:lnTo>
                  <a:lnTo>
                    <a:pt x="41" y="16"/>
                  </a:lnTo>
                  <a:lnTo>
                    <a:pt x="34" y="16"/>
                  </a:lnTo>
                  <a:lnTo>
                    <a:pt x="27" y="16"/>
                  </a:lnTo>
                  <a:lnTo>
                    <a:pt x="20" y="16"/>
                  </a:lnTo>
                  <a:lnTo>
                    <a:pt x="13" y="16"/>
                  </a:lnTo>
                  <a:lnTo>
                    <a:pt x="7" y="16"/>
                  </a:lnTo>
                  <a:lnTo>
                    <a:pt x="0" y="16"/>
                  </a:lnTo>
                  <a:lnTo>
                    <a:pt x="7" y="16"/>
                  </a:lnTo>
                  <a:lnTo>
                    <a:pt x="13" y="16"/>
                  </a:lnTo>
                  <a:lnTo>
                    <a:pt x="20" y="16"/>
                  </a:lnTo>
                  <a:lnTo>
                    <a:pt x="27" y="16"/>
                  </a:lnTo>
                  <a:lnTo>
                    <a:pt x="34" y="16"/>
                  </a:lnTo>
                  <a:lnTo>
                    <a:pt x="41" y="16"/>
                  </a:lnTo>
                  <a:lnTo>
                    <a:pt x="48" y="16"/>
                  </a:lnTo>
                  <a:lnTo>
                    <a:pt x="55" y="16"/>
                  </a:lnTo>
                  <a:lnTo>
                    <a:pt x="55" y="0"/>
                  </a:lnTo>
                  <a:lnTo>
                    <a:pt x="6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8" name="Freeform 1721"/>
            <p:cNvSpPr>
              <a:spLocks/>
            </p:cNvSpPr>
            <p:nvPr/>
          </p:nvSpPr>
          <p:spPr bwMode="auto">
            <a:xfrm>
              <a:off x="2145" y="1783"/>
              <a:ext cx="117" cy="22"/>
            </a:xfrm>
            <a:custGeom>
              <a:avLst/>
              <a:gdLst>
                <a:gd name="T0" fmla="*/ 55 w 117"/>
                <a:gd name="T1" fmla="*/ 0 h 22"/>
                <a:gd name="T2" fmla="*/ 62 w 117"/>
                <a:gd name="T3" fmla="*/ 0 h 22"/>
                <a:gd name="T4" fmla="*/ 68 w 117"/>
                <a:gd name="T5" fmla="*/ 0 h 22"/>
                <a:gd name="T6" fmla="*/ 75 w 117"/>
                <a:gd name="T7" fmla="*/ 0 h 22"/>
                <a:gd name="T8" fmla="*/ 82 w 117"/>
                <a:gd name="T9" fmla="*/ 0 h 22"/>
                <a:gd name="T10" fmla="*/ 89 w 117"/>
                <a:gd name="T11" fmla="*/ 0 h 22"/>
                <a:gd name="T12" fmla="*/ 89 w 117"/>
                <a:gd name="T13" fmla="*/ 7 h 22"/>
                <a:gd name="T14" fmla="*/ 96 w 117"/>
                <a:gd name="T15" fmla="*/ 7 h 22"/>
                <a:gd name="T16" fmla="*/ 103 w 117"/>
                <a:gd name="T17" fmla="*/ 7 h 22"/>
                <a:gd name="T18" fmla="*/ 110 w 117"/>
                <a:gd name="T19" fmla="*/ 7 h 22"/>
                <a:gd name="T20" fmla="*/ 116 w 117"/>
                <a:gd name="T21" fmla="*/ 7 h 22"/>
                <a:gd name="T22" fmla="*/ 116 w 117"/>
                <a:gd name="T23" fmla="*/ 14 h 22"/>
                <a:gd name="T24" fmla="*/ 110 w 117"/>
                <a:gd name="T25" fmla="*/ 14 h 22"/>
                <a:gd name="T26" fmla="*/ 110 w 117"/>
                <a:gd name="T27" fmla="*/ 21 h 22"/>
                <a:gd name="T28" fmla="*/ 103 w 117"/>
                <a:gd name="T29" fmla="*/ 21 h 22"/>
                <a:gd name="T30" fmla="*/ 96 w 117"/>
                <a:gd name="T31" fmla="*/ 21 h 22"/>
                <a:gd name="T32" fmla="*/ 89 w 117"/>
                <a:gd name="T33" fmla="*/ 21 h 22"/>
                <a:gd name="T34" fmla="*/ 82 w 117"/>
                <a:gd name="T35" fmla="*/ 21 h 22"/>
                <a:gd name="T36" fmla="*/ 75 w 117"/>
                <a:gd name="T37" fmla="*/ 21 h 22"/>
                <a:gd name="T38" fmla="*/ 68 w 117"/>
                <a:gd name="T39" fmla="*/ 21 h 22"/>
                <a:gd name="T40" fmla="*/ 62 w 117"/>
                <a:gd name="T41" fmla="*/ 21 h 22"/>
                <a:gd name="T42" fmla="*/ 55 w 117"/>
                <a:gd name="T43" fmla="*/ 21 h 22"/>
                <a:gd name="T44" fmla="*/ 48 w 117"/>
                <a:gd name="T45" fmla="*/ 21 h 22"/>
                <a:gd name="T46" fmla="*/ 41 w 117"/>
                <a:gd name="T47" fmla="*/ 21 h 22"/>
                <a:gd name="T48" fmla="*/ 34 w 117"/>
                <a:gd name="T49" fmla="*/ 21 h 22"/>
                <a:gd name="T50" fmla="*/ 27 w 117"/>
                <a:gd name="T51" fmla="*/ 21 h 22"/>
                <a:gd name="T52" fmla="*/ 21 w 117"/>
                <a:gd name="T53" fmla="*/ 21 h 22"/>
                <a:gd name="T54" fmla="*/ 14 w 117"/>
                <a:gd name="T55" fmla="*/ 21 h 22"/>
                <a:gd name="T56" fmla="*/ 7 w 117"/>
                <a:gd name="T57" fmla="*/ 21 h 22"/>
                <a:gd name="T58" fmla="*/ 7 w 117"/>
                <a:gd name="T59" fmla="*/ 14 h 22"/>
                <a:gd name="T60" fmla="*/ 0 w 117"/>
                <a:gd name="T61" fmla="*/ 14 h 22"/>
                <a:gd name="T62" fmla="*/ 0 w 117"/>
                <a:gd name="T63" fmla="*/ 7 h 22"/>
                <a:gd name="T64" fmla="*/ 7 w 117"/>
                <a:gd name="T65" fmla="*/ 7 h 22"/>
                <a:gd name="T66" fmla="*/ 14 w 117"/>
                <a:gd name="T67" fmla="*/ 7 h 22"/>
                <a:gd name="T68" fmla="*/ 21 w 117"/>
                <a:gd name="T69" fmla="*/ 7 h 22"/>
                <a:gd name="T70" fmla="*/ 27 w 117"/>
                <a:gd name="T71" fmla="*/ 0 h 22"/>
                <a:gd name="T72" fmla="*/ 34 w 117"/>
                <a:gd name="T73" fmla="*/ 0 h 22"/>
                <a:gd name="T74" fmla="*/ 41 w 117"/>
                <a:gd name="T75" fmla="*/ 0 h 22"/>
                <a:gd name="T76" fmla="*/ 48 w 117"/>
                <a:gd name="T77" fmla="*/ 0 h 22"/>
                <a:gd name="T78" fmla="*/ 55 w 117"/>
                <a:gd name="T79" fmla="*/ 0 h 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
                <a:gd name="T121" fmla="*/ 0 h 22"/>
                <a:gd name="T122" fmla="*/ 117 w 117"/>
                <a:gd name="T123" fmla="*/ 22 h 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 h="22">
                  <a:moveTo>
                    <a:pt x="55" y="0"/>
                  </a:moveTo>
                  <a:lnTo>
                    <a:pt x="62" y="0"/>
                  </a:lnTo>
                  <a:lnTo>
                    <a:pt x="68" y="0"/>
                  </a:lnTo>
                  <a:lnTo>
                    <a:pt x="75" y="0"/>
                  </a:lnTo>
                  <a:lnTo>
                    <a:pt x="82" y="0"/>
                  </a:lnTo>
                  <a:lnTo>
                    <a:pt x="89" y="0"/>
                  </a:lnTo>
                  <a:lnTo>
                    <a:pt x="89" y="7"/>
                  </a:lnTo>
                  <a:lnTo>
                    <a:pt x="96" y="7"/>
                  </a:lnTo>
                  <a:lnTo>
                    <a:pt x="103" y="7"/>
                  </a:lnTo>
                  <a:lnTo>
                    <a:pt x="110" y="7"/>
                  </a:lnTo>
                  <a:lnTo>
                    <a:pt x="116" y="7"/>
                  </a:lnTo>
                  <a:lnTo>
                    <a:pt x="116" y="14"/>
                  </a:lnTo>
                  <a:lnTo>
                    <a:pt x="110" y="14"/>
                  </a:lnTo>
                  <a:lnTo>
                    <a:pt x="110" y="21"/>
                  </a:lnTo>
                  <a:lnTo>
                    <a:pt x="103" y="21"/>
                  </a:lnTo>
                  <a:lnTo>
                    <a:pt x="96" y="21"/>
                  </a:lnTo>
                  <a:lnTo>
                    <a:pt x="89" y="21"/>
                  </a:lnTo>
                  <a:lnTo>
                    <a:pt x="82" y="21"/>
                  </a:lnTo>
                  <a:lnTo>
                    <a:pt x="75" y="21"/>
                  </a:lnTo>
                  <a:lnTo>
                    <a:pt x="68" y="21"/>
                  </a:lnTo>
                  <a:lnTo>
                    <a:pt x="62" y="21"/>
                  </a:lnTo>
                  <a:lnTo>
                    <a:pt x="55" y="21"/>
                  </a:lnTo>
                  <a:lnTo>
                    <a:pt x="48" y="21"/>
                  </a:lnTo>
                  <a:lnTo>
                    <a:pt x="41" y="21"/>
                  </a:lnTo>
                  <a:lnTo>
                    <a:pt x="34" y="21"/>
                  </a:lnTo>
                  <a:lnTo>
                    <a:pt x="27" y="21"/>
                  </a:lnTo>
                  <a:lnTo>
                    <a:pt x="21" y="21"/>
                  </a:lnTo>
                  <a:lnTo>
                    <a:pt x="14" y="21"/>
                  </a:lnTo>
                  <a:lnTo>
                    <a:pt x="7" y="21"/>
                  </a:lnTo>
                  <a:lnTo>
                    <a:pt x="7" y="14"/>
                  </a:lnTo>
                  <a:lnTo>
                    <a:pt x="0" y="14"/>
                  </a:lnTo>
                  <a:lnTo>
                    <a:pt x="0" y="7"/>
                  </a:lnTo>
                  <a:lnTo>
                    <a:pt x="7" y="7"/>
                  </a:lnTo>
                  <a:lnTo>
                    <a:pt x="14" y="7"/>
                  </a:lnTo>
                  <a:lnTo>
                    <a:pt x="21" y="7"/>
                  </a:lnTo>
                  <a:lnTo>
                    <a:pt x="27" y="0"/>
                  </a:lnTo>
                  <a:lnTo>
                    <a:pt x="34" y="0"/>
                  </a:lnTo>
                  <a:lnTo>
                    <a:pt x="41" y="0"/>
                  </a:lnTo>
                  <a:lnTo>
                    <a:pt x="48" y="0"/>
                  </a:lnTo>
                  <a:lnTo>
                    <a:pt x="55" y="0"/>
                  </a:lnTo>
                </a:path>
              </a:pathLst>
            </a:custGeom>
            <a:solidFill>
              <a:srgbClr val="67E66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999" name="Freeform 1722"/>
            <p:cNvSpPr>
              <a:spLocks/>
            </p:cNvSpPr>
            <p:nvPr/>
          </p:nvSpPr>
          <p:spPr bwMode="auto">
            <a:xfrm>
              <a:off x="2200" y="1783"/>
              <a:ext cx="62" cy="17"/>
            </a:xfrm>
            <a:custGeom>
              <a:avLst/>
              <a:gdLst>
                <a:gd name="T0" fmla="*/ 61 w 62"/>
                <a:gd name="T1" fmla="*/ 16 h 17"/>
                <a:gd name="T2" fmla="*/ 61 w 62"/>
                <a:gd name="T3" fmla="*/ 8 h 17"/>
                <a:gd name="T4" fmla="*/ 55 w 62"/>
                <a:gd name="T5" fmla="*/ 8 h 17"/>
                <a:gd name="T6" fmla="*/ 48 w 62"/>
                <a:gd name="T7" fmla="*/ 8 h 17"/>
                <a:gd name="T8" fmla="*/ 41 w 62"/>
                <a:gd name="T9" fmla="*/ 8 h 17"/>
                <a:gd name="T10" fmla="*/ 41 w 62"/>
                <a:gd name="T11" fmla="*/ 0 h 17"/>
                <a:gd name="T12" fmla="*/ 34 w 62"/>
                <a:gd name="T13" fmla="*/ 0 h 17"/>
                <a:gd name="T14" fmla="*/ 27 w 62"/>
                <a:gd name="T15" fmla="*/ 0 h 17"/>
                <a:gd name="T16" fmla="*/ 20 w 62"/>
                <a:gd name="T17" fmla="*/ 0 h 17"/>
                <a:gd name="T18" fmla="*/ 13 w 62"/>
                <a:gd name="T19" fmla="*/ 0 h 17"/>
                <a:gd name="T20" fmla="*/ 7 w 62"/>
                <a:gd name="T21" fmla="*/ 0 h 17"/>
                <a:gd name="T22" fmla="*/ 0 w 62"/>
                <a:gd name="T23" fmla="*/ 0 h 17"/>
                <a:gd name="T24" fmla="*/ 7 w 62"/>
                <a:gd name="T25" fmla="*/ 0 h 17"/>
                <a:gd name="T26" fmla="*/ 13 w 62"/>
                <a:gd name="T27" fmla="*/ 0 h 17"/>
                <a:gd name="T28" fmla="*/ 20 w 62"/>
                <a:gd name="T29" fmla="*/ 0 h 17"/>
                <a:gd name="T30" fmla="*/ 27 w 62"/>
                <a:gd name="T31" fmla="*/ 0 h 17"/>
                <a:gd name="T32" fmla="*/ 27 w 62"/>
                <a:gd name="T33" fmla="*/ 8 h 17"/>
                <a:gd name="T34" fmla="*/ 34 w 62"/>
                <a:gd name="T35" fmla="*/ 8 h 17"/>
                <a:gd name="T36" fmla="*/ 41 w 62"/>
                <a:gd name="T37" fmla="*/ 8 h 17"/>
                <a:gd name="T38" fmla="*/ 48 w 62"/>
                <a:gd name="T39" fmla="*/ 8 h 17"/>
                <a:gd name="T40" fmla="*/ 55 w 62"/>
                <a:gd name="T41" fmla="*/ 8 h 17"/>
                <a:gd name="T42" fmla="*/ 61 w 62"/>
                <a:gd name="T43" fmla="*/ 8 h 17"/>
                <a:gd name="T44" fmla="*/ 61 w 62"/>
                <a:gd name="T45" fmla="*/ 16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17"/>
                <a:gd name="T71" fmla="*/ 62 w 6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17">
                  <a:moveTo>
                    <a:pt x="61" y="16"/>
                  </a:moveTo>
                  <a:lnTo>
                    <a:pt x="61" y="8"/>
                  </a:lnTo>
                  <a:lnTo>
                    <a:pt x="55" y="8"/>
                  </a:lnTo>
                  <a:lnTo>
                    <a:pt x="48" y="8"/>
                  </a:lnTo>
                  <a:lnTo>
                    <a:pt x="41" y="8"/>
                  </a:lnTo>
                  <a:lnTo>
                    <a:pt x="41" y="0"/>
                  </a:lnTo>
                  <a:lnTo>
                    <a:pt x="34" y="0"/>
                  </a:lnTo>
                  <a:lnTo>
                    <a:pt x="27" y="0"/>
                  </a:lnTo>
                  <a:lnTo>
                    <a:pt x="20" y="0"/>
                  </a:lnTo>
                  <a:lnTo>
                    <a:pt x="13" y="0"/>
                  </a:lnTo>
                  <a:lnTo>
                    <a:pt x="7" y="0"/>
                  </a:lnTo>
                  <a:lnTo>
                    <a:pt x="0" y="0"/>
                  </a:lnTo>
                  <a:lnTo>
                    <a:pt x="7" y="0"/>
                  </a:lnTo>
                  <a:lnTo>
                    <a:pt x="13" y="0"/>
                  </a:lnTo>
                  <a:lnTo>
                    <a:pt x="20" y="0"/>
                  </a:lnTo>
                  <a:lnTo>
                    <a:pt x="27" y="0"/>
                  </a:lnTo>
                  <a:lnTo>
                    <a:pt x="27" y="8"/>
                  </a:lnTo>
                  <a:lnTo>
                    <a:pt x="34" y="8"/>
                  </a:lnTo>
                  <a:lnTo>
                    <a:pt x="41" y="8"/>
                  </a:lnTo>
                  <a:lnTo>
                    <a:pt x="48" y="8"/>
                  </a:lnTo>
                  <a:lnTo>
                    <a:pt x="55" y="8"/>
                  </a:lnTo>
                  <a:lnTo>
                    <a:pt x="61" y="8"/>
                  </a:lnTo>
                  <a:lnTo>
                    <a:pt x="61"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0" name="Freeform 1723"/>
            <p:cNvSpPr>
              <a:spLocks/>
            </p:cNvSpPr>
            <p:nvPr/>
          </p:nvSpPr>
          <p:spPr bwMode="auto">
            <a:xfrm>
              <a:off x="2200" y="1797"/>
              <a:ext cx="62" cy="17"/>
            </a:xfrm>
            <a:custGeom>
              <a:avLst/>
              <a:gdLst>
                <a:gd name="T0" fmla="*/ 0 w 62"/>
                <a:gd name="T1" fmla="*/ 16 h 17"/>
                <a:gd name="T2" fmla="*/ 7 w 62"/>
                <a:gd name="T3" fmla="*/ 16 h 17"/>
                <a:gd name="T4" fmla="*/ 13 w 62"/>
                <a:gd name="T5" fmla="*/ 16 h 17"/>
                <a:gd name="T6" fmla="*/ 20 w 62"/>
                <a:gd name="T7" fmla="*/ 16 h 17"/>
                <a:gd name="T8" fmla="*/ 27 w 62"/>
                <a:gd name="T9" fmla="*/ 16 h 17"/>
                <a:gd name="T10" fmla="*/ 34 w 62"/>
                <a:gd name="T11" fmla="*/ 16 h 17"/>
                <a:gd name="T12" fmla="*/ 41 w 62"/>
                <a:gd name="T13" fmla="*/ 16 h 17"/>
                <a:gd name="T14" fmla="*/ 48 w 62"/>
                <a:gd name="T15" fmla="*/ 16 h 17"/>
                <a:gd name="T16" fmla="*/ 55 w 62"/>
                <a:gd name="T17" fmla="*/ 16 h 17"/>
                <a:gd name="T18" fmla="*/ 55 w 62"/>
                <a:gd name="T19" fmla="*/ 0 h 17"/>
                <a:gd name="T20" fmla="*/ 61 w 62"/>
                <a:gd name="T21" fmla="*/ 0 h 17"/>
                <a:gd name="T22" fmla="*/ 55 w 62"/>
                <a:gd name="T23" fmla="*/ 0 h 17"/>
                <a:gd name="T24" fmla="*/ 48 w 62"/>
                <a:gd name="T25" fmla="*/ 16 h 17"/>
                <a:gd name="T26" fmla="*/ 41 w 62"/>
                <a:gd name="T27" fmla="*/ 16 h 17"/>
                <a:gd name="T28" fmla="*/ 34 w 62"/>
                <a:gd name="T29" fmla="*/ 16 h 17"/>
                <a:gd name="T30" fmla="*/ 27 w 62"/>
                <a:gd name="T31" fmla="*/ 16 h 17"/>
                <a:gd name="T32" fmla="*/ 20 w 62"/>
                <a:gd name="T33" fmla="*/ 16 h 17"/>
                <a:gd name="T34" fmla="*/ 13 w 62"/>
                <a:gd name="T35" fmla="*/ 16 h 17"/>
                <a:gd name="T36" fmla="*/ 7 w 62"/>
                <a:gd name="T37" fmla="*/ 16 h 17"/>
                <a:gd name="T38" fmla="*/ 0 w 62"/>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7"/>
                <a:gd name="T62" fmla="*/ 62 w 62"/>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7">
                  <a:moveTo>
                    <a:pt x="0" y="16"/>
                  </a:moveTo>
                  <a:lnTo>
                    <a:pt x="7" y="16"/>
                  </a:lnTo>
                  <a:lnTo>
                    <a:pt x="13" y="16"/>
                  </a:lnTo>
                  <a:lnTo>
                    <a:pt x="20" y="16"/>
                  </a:lnTo>
                  <a:lnTo>
                    <a:pt x="27" y="16"/>
                  </a:lnTo>
                  <a:lnTo>
                    <a:pt x="34" y="16"/>
                  </a:lnTo>
                  <a:lnTo>
                    <a:pt x="41" y="16"/>
                  </a:lnTo>
                  <a:lnTo>
                    <a:pt x="48" y="16"/>
                  </a:lnTo>
                  <a:lnTo>
                    <a:pt x="55" y="16"/>
                  </a:lnTo>
                  <a:lnTo>
                    <a:pt x="55" y="0"/>
                  </a:lnTo>
                  <a:lnTo>
                    <a:pt x="61" y="0"/>
                  </a:lnTo>
                  <a:lnTo>
                    <a:pt x="55" y="0"/>
                  </a:lnTo>
                  <a:lnTo>
                    <a:pt x="48" y="16"/>
                  </a:lnTo>
                  <a:lnTo>
                    <a:pt x="41" y="16"/>
                  </a:lnTo>
                  <a:lnTo>
                    <a:pt x="34" y="16"/>
                  </a:lnTo>
                  <a:lnTo>
                    <a:pt x="27" y="16"/>
                  </a:lnTo>
                  <a:lnTo>
                    <a:pt x="20" y="16"/>
                  </a:lnTo>
                  <a:lnTo>
                    <a:pt x="13" y="16"/>
                  </a:lnTo>
                  <a:lnTo>
                    <a:pt x="7"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1" name="Freeform 1724"/>
            <p:cNvSpPr>
              <a:spLocks/>
            </p:cNvSpPr>
            <p:nvPr/>
          </p:nvSpPr>
          <p:spPr bwMode="auto">
            <a:xfrm>
              <a:off x="2145" y="1797"/>
              <a:ext cx="56" cy="17"/>
            </a:xfrm>
            <a:custGeom>
              <a:avLst/>
              <a:gdLst>
                <a:gd name="T0" fmla="*/ 0 w 56"/>
                <a:gd name="T1" fmla="*/ 0 h 17"/>
                <a:gd name="T2" fmla="*/ 7 w 56"/>
                <a:gd name="T3" fmla="*/ 0 h 17"/>
                <a:gd name="T4" fmla="*/ 7 w 56"/>
                <a:gd name="T5" fmla="*/ 16 h 17"/>
                <a:gd name="T6" fmla="*/ 14 w 56"/>
                <a:gd name="T7" fmla="*/ 16 h 17"/>
                <a:gd name="T8" fmla="*/ 21 w 56"/>
                <a:gd name="T9" fmla="*/ 16 h 17"/>
                <a:gd name="T10" fmla="*/ 27 w 56"/>
                <a:gd name="T11" fmla="*/ 16 h 17"/>
                <a:gd name="T12" fmla="*/ 34 w 56"/>
                <a:gd name="T13" fmla="*/ 16 h 17"/>
                <a:gd name="T14" fmla="*/ 41 w 56"/>
                <a:gd name="T15" fmla="*/ 16 h 17"/>
                <a:gd name="T16" fmla="*/ 48 w 56"/>
                <a:gd name="T17" fmla="*/ 16 h 17"/>
                <a:gd name="T18" fmla="*/ 55 w 56"/>
                <a:gd name="T19" fmla="*/ 16 h 17"/>
                <a:gd name="T20" fmla="*/ 48 w 56"/>
                <a:gd name="T21" fmla="*/ 16 h 17"/>
                <a:gd name="T22" fmla="*/ 41 w 56"/>
                <a:gd name="T23" fmla="*/ 16 h 17"/>
                <a:gd name="T24" fmla="*/ 34 w 56"/>
                <a:gd name="T25" fmla="*/ 16 h 17"/>
                <a:gd name="T26" fmla="*/ 27 w 56"/>
                <a:gd name="T27" fmla="*/ 16 h 17"/>
                <a:gd name="T28" fmla="*/ 21 w 56"/>
                <a:gd name="T29" fmla="*/ 16 h 17"/>
                <a:gd name="T30" fmla="*/ 14 w 56"/>
                <a:gd name="T31" fmla="*/ 16 h 17"/>
                <a:gd name="T32" fmla="*/ 7 w 56"/>
                <a:gd name="T33" fmla="*/ 16 h 17"/>
                <a:gd name="T34" fmla="*/ 7 w 56"/>
                <a:gd name="T35" fmla="*/ 0 h 17"/>
                <a:gd name="T36" fmla="*/ 0 w 56"/>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7"/>
                <a:gd name="T59" fmla="*/ 56 w 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7">
                  <a:moveTo>
                    <a:pt x="0" y="0"/>
                  </a:moveTo>
                  <a:lnTo>
                    <a:pt x="7" y="0"/>
                  </a:lnTo>
                  <a:lnTo>
                    <a:pt x="7" y="16"/>
                  </a:lnTo>
                  <a:lnTo>
                    <a:pt x="14" y="16"/>
                  </a:lnTo>
                  <a:lnTo>
                    <a:pt x="21" y="16"/>
                  </a:lnTo>
                  <a:lnTo>
                    <a:pt x="27" y="16"/>
                  </a:lnTo>
                  <a:lnTo>
                    <a:pt x="34" y="16"/>
                  </a:lnTo>
                  <a:lnTo>
                    <a:pt x="41" y="16"/>
                  </a:lnTo>
                  <a:lnTo>
                    <a:pt x="48" y="16"/>
                  </a:lnTo>
                  <a:lnTo>
                    <a:pt x="55" y="16"/>
                  </a:lnTo>
                  <a:lnTo>
                    <a:pt x="48" y="16"/>
                  </a:lnTo>
                  <a:lnTo>
                    <a:pt x="41" y="16"/>
                  </a:lnTo>
                  <a:lnTo>
                    <a:pt x="34" y="16"/>
                  </a:lnTo>
                  <a:lnTo>
                    <a:pt x="27" y="16"/>
                  </a:lnTo>
                  <a:lnTo>
                    <a:pt x="21" y="16"/>
                  </a:lnTo>
                  <a:lnTo>
                    <a:pt x="14" y="16"/>
                  </a:lnTo>
                  <a:lnTo>
                    <a:pt x="7" y="16"/>
                  </a:lnTo>
                  <a:lnTo>
                    <a:pt x="7"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2" name="Freeform 1725"/>
            <p:cNvSpPr>
              <a:spLocks/>
            </p:cNvSpPr>
            <p:nvPr/>
          </p:nvSpPr>
          <p:spPr bwMode="auto">
            <a:xfrm>
              <a:off x="2145" y="1783"/>
              <a:ext cx="56" cy="17"/>
            </a:xfrm>
            <a:custGeom>
              <a:avLst/>
              <a:gdLst>
                <a:gd name="T0" fmla="*/ 55 w 56"/>
                <a:gd name="T1" fmla="*/ 0 h 17"/>
                <a:gd name="T2" fmla="*/ 48 w 56"/>
                <a:gd name="T3" fmla="*/ 0 h 17"/>
                <a:gd name="T4" fmla="*/ 41 w 56"/>
                <a:gd name="T5" fmla="*/ 0 h 17"/>
                <a:gd name="T6" fmla="*/ 34 w 56"/>
                <a:gd name="T7" fmla="*/ 0 h 17"/>
                <a:gd name="T8" fmla="*/ 27 w 56"/>
                <a:gd name="T9" fmla="*/ 0 h 17"/>
                <a:gd name="T10" fmla="*/ 21 w 56"/>
                <a:gd name="T11" fmla="*/ 0 h 17"/>
                <a:gd name="T12" fmla="*/ 21 w 56"/>
                <a:gd name="T13" fmla="*/ 8 h 17"/>
                <a:gd name="T14" fmla="*/ 14 w 56"/>
                <a:gd name="T15" fmla="*/ 8 h 17"/>
                <a:gd name="T16" fmla="*/ 7 w 56"/>
                <a:gd name="T17" fmla="*/ 8 h 17"/>
                <a:gd name="T18" fmla="*/ 0 w 56"/>
                <a:gd name="T19" fmla="*/ 8 h 17"/>
                <a:gd name="T20" fmla="*/ 0 w 56"/>
                <a:gd name="T21" fmla="*/ 16 h 17"/>
                <a:gd name="T22" fmla="*/ 0 w 56"/>
                <a:gd name="T23" fmla="*/ 8 h 17"/>
                <a:gd name="T24" fmla="*/ 7 w 56"/>
                <a:gd name="T25" fmla="*/ 8 h 17"/>
                <a:gd name="T26" fmla="*/ 14 w 56"/>
                <a:gd name="T27" fmla="*/ 8 h 17"/>
                <a:gd name="T28" fmla="*/ 21 w 56"/>
                <a:gd name="T29" fmla="*/ 8 h 17"/>
                <a:gd name="T30" fmla="*/ 27 w 56"/>
                <a:gd name="T31" fmla="*/ 8 h 17"/>
                <a:gd name="T32" fmla="*/ 34 w 56"/>
                <a:gd name="T33" fmla="*/ 0 h 17"/>
                <a:gd name="T34" fmla="*/ 41 w 56"/>
                <a:gd name="T35" fmla="*/ 0 h 17"/>
                <a:gd name="T36" fmla="*/ 48 w 56"/>
                <a:gd name="T37" fmla="*/ 0 h 17"/>
                <a:gd name="T38" fmla="*/ 55 w 56"/>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7"/>
                <a:gd name="T62" fmla="*/ 56 w 56"/>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7">
                  <a:moveTo>
                    <a:pt x="55" y="0"/>
                  </a:moveTo>
                  <a:lnTo>
                    <a:pt x="48" y="0"/>
                  </a:lnTo>
                  <a:lnTo>
                    <a:pt x="41" y="0"/>
                  </a:lnTo>
                  <a:lnTo>
                    <a:pt x="34" y="0"/>
                  </a:lnTo>
                  <a:lnTo>
                    <a:pt x="27" y="0"/>
                  </a:lnTo>
                  <a:lnTo>
                    <a:pt x="21" y="0"/>
                  </a:lnTo>
                  <a:lnTo>
                    <a:pt x="21" y="8"/>
                  </a:lnTo>
                  <a:lnTo>
                    <a:pt x="14" y="8"/>
                  </a:lnTo>
                  <a:lnTo>
                    <a:pt x="7" y="8"/>
                  </a:lnTo>
                  <a:lnTo>
                    <a:pt x="0" y="8"/>
                  </a:lnTo>
                  <a:lnTo>
                    <a:pt x="0" y="16"/>
                  </a:lnTo>
                  <a:lnTo>
                    <a:pt x="0" y="8"/>
                  </a:lnTo>
                  <a:lnTo>
                    <a:pt x="7" y="8"/>
                  </a:lnTo>
                  <a:lnTo>
                    <a:pt x="14" y="8"/>
                  </a:lnTo>
                  <a:lnTo>
                    <a:pt x="21" y="8"/>
                  </a:lnTo>
                  <a:lnTo>
                    <a:pt x="27" y="8"/>
                  </a:lnTo>
                  <a:lnTo>
                    <a:pt x="34" y="0"/>
                  </a:lnTo>
                  <a:lnTo>
                    <a:pt x="41" y="0"/>
                  </a:lnTo>
                  <a:lnTo>
                    <a:pt x="48" y="0"/>
                  </a:lnTo>
                  <a:lnTo>
                    <a:pt x="5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2003" name="Freeform 1726"/>
            <p:cNvSpPr>
              <a:spLocks/>
            </p:cNvSpPr>
            <p:nvPr/>
          </p:nvSpPr>
          <p:spPr bwMode="auto">
            <a:xfrm>
              <a:off x="2159" y="1797"/>
              <a:ext cx="90" cy="17"/>
            </a:xfrm>
            <a:custGeom>
              <a:avLst/>
              <a:gdLst>
                <a:gd name="T0" fmla="*/ 0 w 90"/>
                <a:gd name="T1" fmla="*/ 16 h 17"/>
                <a:gd name="T2" fmla="*/ 7 w 90"/>
                <a:gd name="T3" fmla="*/ 16 h 17"/>
                <a:gd name="T4" fmla="*/ 13 w 90"/>
                <a:gd name="T5" fmla="*/ 16 h 17"/>
                <a:gd name="T6" fmla="*/ 20 w 90"/>
                <a:gd name="T7" fmla="*/ 16 h 17"/>
                <a:gd name="T8" fmla="*/ 27 w 90"/>
                <a:gd name="T9" fmla="*/ 16 h 17"/>
                <a:gd name="T10" fmla="*/ 34 w 90"/>
                <a:gd name="T11" fmla="*/ 16 h 17"/>
                <a:gd name="T12" fmla="*/ 41 w 90"/>
                <a:gd name="T13" fmla="*/ 16 h 17"/>
                <a:gd name="T14" fmla="*/ 48 w 90"/>
                <a:gd name="T15" fmla="*/ 16 h 17"/>
                <a:gd name="T16" fmla="*/ 54 w 90"/>
                <a:gd name="T17" fmla="*/ 16 h 17"/>
                <a:gd name="T18" fmla="*/ 61 w 90"/>
                <a:gd name="T19" fmla="*/ 16 h 17"/>
                <a:gd name="T20" fmla="*/ 68 w 90"/>
                <a:gd name="T21" fmla="*/ 16 h 17"/>
                <a:gd name="T22" fmla="*/ 75 w 90"/>
                <a:gd name="T23" fmla="*/ 16 h 17"/>
                <a:gd name="T24" fmla="*/ 82 w 90"/>
                <a:gd name="T25" fmla="*/ 16 h 17"/>
                <a:gd name="T26" fmla="*/ 89 w 90"/>
                <a:gd name="T27" fmla="*/ 16 h 17"/>
                <a:gd name="T28" fmla="*/ 82 w 90"/>
                <a:gd name="T29" fmla="*/ 16 h 17"/>
                <a:gd name="T30" fmla="*/ 75 w 90"/>
                <a:gd name="T31" fmla="*/ 0 h 17"/>
                <a:gd name="T32" fmla="*/ 68 w 90"/>
                <a:gd name="T33" fmla="*/ 0 h 17"/>
                <a:gd name="T34" fmla="*/ 61 w 90"/>
                <a:gd name="T35" fmla="*/ 0 h 17"/>
                <a:gd name="T36" fmla="*/ 54 w 90"/>
                <a:gd name="T37" fmla="*/ 0 h 17"/>
                <a:gd name="T38" fmla="*/ 48 w 90"/>
                <a:gd name="T39" fmla="*/ 0 h 17"/>
                <a:gd name="T40" fmla="*/ 41 w 90"/>
                <a:gd name="T41" fmla="*/ 0 h 17"/>
                <a:gd name="T42" fmla="*/ 34 w 90"/>
                <a:gd name="T43" fmla="*/ 0 h 17"/>
                <a:gd name="T44" fmla="*/ 27 w 90"/>
                <a:gd name="T45" fmla="*/ 0 h 17"/>
                <a:gd name="T46" fmla="*/ 20 w 90"/>
                <a:gd name="T47" fmla="*/ 0 h 17"/>
                <a:gd name="T48" fmla="*/ 13 w 90"/>
                <a:gd name="T49" fmla="*/ 0 h 17"/>
                <a:gd name="T50" fmla="*/ 7 w 90"/>
                <a:gd name="T51" fmla="*/ 0 h 17"/>
                <a:gd name="T52" fmla="*/ 7 w 90"/>
                <a:gd name="T53" fmla="*/ 16 h 17"/>
                <a:gd name="T54" fmla="*/ 0 w 90"/>
                <a:gd name="T55" fmla="*/ 16 h 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17"/>
                <a:gd name="T86" fmla="*/ 90 w 90"/>
                <a:gd name="T87" fmla="*/ 17 h 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17">
                  <a:moveTo>
                    <a:pt x="0" y="16"/>
                  </a:moveTo>
                  <a:lnTo>
                    <a:pt x="7" y="16"/>
                  </a:lnTo>
                  <a:lnTo>
                    <a:pt x="13" y="16"/>
                  </a:lnTo>
                  <a:lnTo>
                    <a:pt x="20" y="16"/>
                  </a:lnTo>
                  <a:lnTo>
                    <a:pt x="27" y="16"/>
                  </a:lnTo>
                  <a:lnTo>
                    <a:pt x="34" y="16"/>
                  </a:lnTo>
                  <a:lnTo>
                    <a:pt x="41" y="16"/>
                  </a:lnTo>
                  <a:lnTo>
                    <a:pt x="48" y="16"/>
                  </a:lnTo>
                  <a:lnTo>
                    <a:pt x="54" y="16"/>
                  </a:lnTo>
                  <a:lnTo>
                    <a:pt x="61" y="16"/>
                  </a:lnTo>
                  <a:lnTo>
                    <a:pt x="68" y="16"/>
                  </a:lnTo>
                  <a:lnTo>
                    <a:pt x="75" y="16"/>
                  </a:lnTo>
                  <a:lnTo>
                    <a:pt x="82" y="16"/>
                  </a:lnTo>
                  <a:lnTo>
                    <a:pt x="89" y="16"/>
                  </a:lnTo>
                  <a:lnTo>
                    <a:pt x="82" y="16"/>
                  </a:lnTo>
                  <a:lnTo>
                    <a:pt x="75" y="0"/>
                  </a:lnTo>
                  <a:lnTo>
                    <a:pt x="68" y="0"/>
                  </a:lnTo>
                  <a:lnTo>
                    <a:pt x="61" y="0"/>
                  </a:lnTo>
                  <a:lnTo>
                    <a:pt x="54" y="0"/>
                  </a:lnTo>
                  <a:lnTo>
                    <a:pt x="48" y="0"/>
                  </a:lnTo>
                  <a:lnTo>
                    <a:pt x="41" y="0"/>
                  </a:lnTo>
                  <a:lnTo>
                    <a:pt x="34" y="0"/>
                  </a:lnTo>
                  <a:lnTo>
                    <a:pt x="27" y="0"/>
                  </a:lnTo>
                  <a:lnTo>
                    <a:pt x="20" y="0"/>
                  </a:lnTo>
                  <a:lnTo>
                    <a:pt x="13" y="0"/>
                  </a:lnTo>
                  <a:lnTo>
                    <a:pt x="7" y="0"/>
                  </a:lnTo>
                  <a:lnTo>
                    <a:pt x="7" y="16"/>
                  </a:lnTo>
                  <a:lnTo>
                    <a:pt x="0" y="16"/>
                  </a:lnTo>
                </a:path>
              </a:pathLst>
            </a:custGeom>
            <a:solidFill>
              <a:srgbClr val="34B334"/>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2" name="Group 1727"/>
          <p:cNvGrpSpPr>
            <a:grpSpLocks/>
          </p:cNvGrpSpPr>
          <p:nvPr/>
        </p:nvGrpSpPr>
        <p:grpSpPr bwMode="auto">
          <a:xfrm>
            <a:off x="5609823" y="2103439"/>
            <a:ext cx="1151167" cy="1055687"/>
            <a:chOff x="2651" y="1325"/>
            <a:chExt cx="544" cy="665"/>
          </a:xfrm>
        </p:grpSpPr>
        <p:sp>
          <p:nvSpPr>
            <p:cNvPr id="41148" name="Freeform 1728"/>
            <p:cNvSpPr>
              <a:spLocks/>
            </p:cNvSpPr>
            <p:nvPr/>
          </p:nvSpPr>
          <p:spPr bwMode="auto">
            <a:xfrm>
              <a:off x="3069" y="1325"/>
              <a:ext cx="97" cy="83"/>
            </a:xfrm>
            <a:custGeom>
              <a:avLst/>
              <a:gdLst>
                <a:gd name="T0" fmla="*/ 96 w 97"/>
                <a:gd name="T1" fmla="*/ 82 h 83"/>
                <a:gd name="T2" fmla="*/ 89 w 97"/>
                <a:gd name="T3" fmla="*/ 76 h 83"/>
                <a:gd name="T4" fmla="*/ 89 w 97"/>
                <a:gd name="T5" fmla="*/ 69 h 83"/>
                <a:gd name="T6" fmla="*/ 89 w 97"/>
                <a:gd name="T7" fmla="*/ 62 h 83"/>
                <a:gd name="T8" fmla="*/ 89 w 97"/>
                <a:gd name="T9" fmla="*/ 55 h 83"/>
                <a:gd name="T10" fmla="*/ 89 w 97"/>
                <a:gd name="T11" fmla="*/ 48 h 83"/>
                <a:gd name="T12" fmla="*/ 89 w 97"/>
                <a:gd name="T13" fmla="*/ 41 h 83"/>
                <a:gd name="T14" fmla="*/ 89 w 97"/>
                <a:gd name="T15" fmla="*/ 35 h 83"/>
                <a:gd name="T16" fmla="*/ 89 w 97"/>
                <a:gd name="T17" fmla="*/ 28 h 83"/>
                <a:gd name="T18" fmla="*/ 82 w 97"/>
                <a:gd name="T19" fmla="*/ 28 h 83"/>
                <a:gd name="T20" fmla="*/ 82 w 97"/>
                <a:gd name="T21" fmla="*/ 21 h 83"/>
                <a:gd name="T22" fmla="*/ 75 w 97"/>
                <a:gd name="T23" fmla="*/ 21 h 83"/>
                <a:gd name="T24" fmla="*/ 75 w 97"/>
                <a:gd name="T25" fmla="*/ 14 h 83"/>
                <a:gd name="T26" fmla="*/ 68 w 97"/>
                <a:gd name="T27" fmla="*/ 7 h 83"/>
                <a:gd name="T28" fmla="*/ 62 w 97"/>
                <a:gd name="T29" fmla="*/ 0 h 83"/>
                <a:gd name="T30" fmla="*/ 55 w 97"/>
                <a:gd name="T31" fmla="*/ 0 h 83"/>
                <a:gd name="T32" fmla="*/ 48 w 97"/>
                <a:gd name="T33" fmla="*/ 0 h 83"/>
                <a:gd name="T34" fmla="*/ 41 w 97"/>
                <a:gd name="T35" fmla="*/ 0 h 83"/>
                <a:gd name="T36" fmla="*/ 34 w 97"/>
                <a:gd name="T37" fmla="*/ 0 h 83"/>
                <a:gd name="T38" fmla="*/ 27 w 97"/>
                <a:gd name="T39" fmla="*/ 0 h 83"/>
                <a:gd name="T40" fmla="*/ 20 w 97"/>
                <a:gd name="T41" fmla="*/ 0 h 83"/>
                <a:gd name="T42" fmla="*/ 20 w 97"/>
                <a:gd name="T43" fmla="*/ 7 h 83"/>
                <a:gd name="T44" fmla="*/ 14 w 97"/>
                <a:gd name="T45" fmla="*/ 7 h 83"/>
                <a:gd name="T46" fmla="*/ 14 w 97"/>
                <a:gd name="T47" fmla="*/ 14 h 83"/>
                <a:gd name="T48" fmla="*/ 14 w 97"/>
                <a:gd name="T49" fmla="*/ 21 h 83"/>
                <a:gd name="T50" fmla="*/ 7 w 97"/>
                <a:gd name="T51" fmla="*/ 21 h 83"/>
                <a:gd name="T52" fmla="*/ 14 w 97"/>
                <a:gd name="T53" fmla="*/ 28 h 83"/>
                <a:gd name="T54" fmla="*/ 7 w 97"/>
                <a:gd name="T55" fmla="*/ 35 h 83"/>
                <a:gd name="T56" fmla="*/ 7 w 97"/>
                <a:gd name="T57" fmla="*/ 41 h 83"/>
                <a:gd name="T58" fmla="*/ 0 w 97"/>
                <a:gd name="T59" fmla="*/ 41 h 83"/>
                <a:gd name="T60" fmla="*/ 0 w 97"/>
                <a:gd name="T61" fmla="*/ 48 h 83"/>
                <a:gd name="T62" fmla="*/ 0 w 97"/>
                <a:gd name="T63" fmla="*/ 55 h 83"/>
                <a:gd name="T64" fmla="*/ 0 w 97"/>
                <a:gd name="T65" fmla="*/ 62 h 83"/>
                <a:gd name="T66" fmla="*/ 0 w 97"/>
                <a:gd name="T67" fmla="*/ 69 h 83"/>
                <a:gd name="T68" fmla="*/ 0 w 97"/>
                <a:gd name="T69" fmla="*/ 76 h 83"/>
                <a:gd name="T70" fmla="*/ 0 w 97"/>
                <a:gd name="T71" fmla="*/ 82 h 83"/>
                <a:gd name="T72" fmla="*/ 96 w 97"/>
                <a:gd name="T73" fmla="*/ 82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83"/>
                <a:gd name="T113" fmla="*/ 97 w 9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83">
                  <a:moveTo>
                    <a:pt x="96" y="82"/>
                  </a:moveTo>
                  <a:lnTo>
                    <a:pt x="89" y="76"/>
                  </a:lnTo>
                  <a:lnTo>
                    <a:pt x="89" y="69"/>
                  </a:lnTo>
                  <a:lnTo>
                    <a:pt x="89" y="62"/>
                  </a:lnTo>
                  <a:lnTo>
                    <a:pt x="89" y="55"/>
                  </a:lnTo>
                  <a:lnTo>
                    <a:pt x="89" y="48"/>
                  </a:lnTo>
                  <a:lnTo>
                    <a:pt x="89" y="41"/>
                  </a:lnTo>
                  <a:lnTo>
                    <a:pt x="89" y="35"/>
                  </a:lnTo>
                  <a:lnTo>
                    <a:pt x="89" y="28"/>
                  </a:lnTo>
                  <a:lnTo>
                    <a:pt x="82" y="28"/>
                  </a:lnTo>
                  <a:lnTo>
                    <a:pt x="82" y="21"/>
                  </a:lnTo>
                  <a:lnTo>
                    <a:pt x="75" y="21"/>
                  </a:lnTo>
                  <a:lnTo>
                    <a:pt x="75" y="14"/>
                  </a:lnTo>
                  <a:lnTo>
                    <a:pt x="68" y="7"/>
                  </a:lnTo>
                  <a:lnTo>
                    <a:pt x="62" y="0"/>
                  </a:lnTo>
                  <a:lnTo>
                    <a:pt x="55" y="0"/>
                  </a:lnTo>
                  <a:lnTo>
                    <a:pt x="48" y="0"/>
                  </a:lnTo>
                  <a:lnTo>
                    <a:pt x="41" y="0"/>
                  </a:lnTo>
                  <a:lnTo>
                    <a:pt x="34" y="0"/>
                  </a:lnTo>
                  <a:lnTo>
                    <a:pt x="27" y="0"/>
                  </a:lnTo>
                  <a:lnTo>
                    <a:pt x="20" y="0"/>
                  </a:lnTo>
                  <a:lnTo>
                    <a:pt x="20" y="7"/>
                  </a:lnTo>
                  <a:lnTo>
                    <a:pt x="14" y="7"/>
                  </a:lnTo>
                  <a:lnTo>
                    <a:pt x="14" y="14"/>
                  </a:lnTo>
                  <a:lnTo>
                    <a:pt x="14" y="21"/>
                  </a:lnTo>
                  <a:lnTo>
                    <a:pt x="7" y="21"/>
                  </a:lnTo>
                  <a:lnTo>
                    <a:pt x="14" y="28"/>
                  </a:lnTo>
                  <a:lnTo>
                    <a:pt x="7" y="35"/>
                  </a:lnTo>
                  <a:lnTo>
                    <a:pt x="7" y="41"/>
                  </a:lnTo>
                  <a:lnTo>
                    <a:pt x="0" y="41"/>
                  </a:lnTo>
                  <a:lnTo>
                    <a:pt x="0" y="48"/>
                  </a:lnTo>
                  <a:lnTo>
                    <a:pt x="0" y="55"/>
                  </a:lnTo>
                  <a:lnTo>
                    <a:pt x="0" y="62"/>
                  </a:lnTo>
                  <a:lnTo>
                    <a:pt x="0" y="69"/>
                  </a:lnTo>
                  <a:lnTo>
                    <a:pt x="0" y="76"/>
                  </a:lnTo>
                  <a:lnTo>
                    <a:pt x="0" y="82"/>
                  </a:lnTo>
                  <a:lnTo>
                    <a:pt x="96" y="8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9" name="Freeform 1729"/>
            <p:cNvSpPr>
              <a:spLocks/>
            </p:cNvSpPr>
            <p:nvPr/>
          </p:nvSpPr>
          <p:spPr bwMode="auto">
            <a:xfrm>
              <a:off x="2713" y="1360"/>
              <a:ext cx="268" cy="48"/>
            </a:xfrm>
            <a:custGeom>
              <a:avLst/>
              <a:gdLst>
                <a:gd name="T0" fmla="*/ 267 w 268"/>
                <a:gd name="T1" fmla="*/ 47 h 48"/>
                <a:gd name="T2" fmla="*/ 267 w 268"/>
                <a:gd name="T3" fmla="*/ 41 h 48"/>
                <a:gd name="T4" fmla="*/ 267 w 268"/>
                <a:gd name="T5" fmla="*/ 34 h 48"/>
                <a:gd name="T6" fmla="*/ 260 w 268"/>
                <a:gd name="T7" fmla="*/ 34 h 48"/>
                <a:gd name="T8" fmla="*/ 260 w 268"/>
                <a:gd name="T9" fmla="*/ 27 h 48"/>
                <a:gd name="T10" fmla="*/ 260 w 268"/>
                <a:gd name="T11" fmla="*/ 20 h 48"/>
                <a:gd name="T12" fmla="*/ 260 w 268"/>
                <a:gd name="T13" fmla="*/ 13 h 48"/>
                <a:gd name="T14" fmla="*/ 253 w 268"/>
                <a:gd name="T15" fmla="*/ 13 h 48"/>
                <a:gd name="T16" fmla="*/ 253 w 268"/>
                <a:gd name="T17" fmla="*/ 6 h 48"/>
                <a:gd name="T18" fmla="*/ 253 w 268"/>
                <a:gd name="T19" fmla="*/ 0 h 48"/>
                <a:gd name="T20" fmla="*/ 246 w 268"/>
                <a:gd name="T21" fmla="*/ 0 h 48"/>
                <a:gd name="T22" fmla="*/ 240 w 268"/>
                <a:gd name="T23" fmla="*/ 0 h 48"/>
                <a:gd name="T24" fmla="*/ 233 w 268"/>
                <a:gd name="T25" fmla="*/ 0 h 48"/>
                <a:gd name="T26" fmla="*/ 226 w 268"/>
                <a:gd name="T27" fmla="*/ 0 h 48"/>
                <a:gd name="T28" fmla="*/ 219 w 268"/>
                <a:gd name="T29" fmla="*/ 0 h 48"/>
                <a:gd name="T30" fmla="*/ 219 w 268"/>
                <a:gd name="T31" fmla="*/ 6 h 48"/>
                <a:gd name="T32" fmla="*/ 0 w 268"/>
                <a:gd name="T33" fmla="*/ 6 h 48"/>
                <a:gd name="T34" fmla="*/ 7 w 268"/>
                <a:gd name="T35" fmla="*/ 47 h 48"/>
                <a:gd name="T36" fmla="*/ 246 w 268"/>
                <a:gd name="T37" fmla="*/ 47 h 48"/>
                <a:gd name="T38" fmla="*/ 246 w 268"/>
                <a:gd name="T39" fmla="*/ 41 h 48"/>
                <a:gd name="T40" fmla="*/ 246 w 268"/>
                <a:gd name="T41" fmla="*/ 47 h 48"/>
                <a:gd name="T42" fmla="*/ 253 w 268"/>
                <a:gd name="T43" fmla="*/ 47 h 48"/>
                <a:gd name="T44" fmla="*/ 267 w 268"/>
                <a:gd name="T45" fmla="*/ 47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48"/>
                <a:gd name="T71" fmla="*/ 268 w 268"/>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48">
                  <a:moveTo>
                    <a:pt x="267" y="47"/>
                  </a:moveTo>
                  <a:lnTo>
                    <a:pt x="267" y="41"/>
                  </a:lnTo>
                  <a:lnTo>
                    <a:pt x="267" y="34"/>
                  </a:lnTo>
                  <a:lnTo>
                    <a:pt x="260" y="34"/>
                  </a:lnTo>
                  <a:lnTo>
                    <a:pt x="260" y="27"/>
                  </a:lnTo>
                  <a:lnTo>
                    <a:pt x="260" y="20"/>
                  </a:lnTo>
                  <a:lnTo>
                    <a:pt x="260" y="13"/>
                  </a:lnTo>
                  <a:lnTo>
                    <a:pt x="253" y="13"/>
                  </a:lnTo>
                  <a:lnTo>
                    <a:pt x="253" y="6"/>
                  </a:lnTo>
                  <a:lnTo>
                    <a:pt x="253" y="0"/>
                  </a:lnTo>
                  <a:lnTo>
                    <a:pt x="246" y="0"/>
                  </a:lnTo>
                  <a:lnTo>
                    <a:pt x="240" y="0"/>
                  </a:lnTo>
                  <a:lnTo>
                    <a:pt x="233" y="0"/>
                  </a:lnTo>
                  <a:lnTo>
                    <a:pt x="226" y="0"/>
                  </a:lnTo>
                  <a:lnTo>
                    <a:pt x="219" y="0"/>
                  </a:lnTo>
                  <a:lnTo>
                    <a:pt x="219" y="6"/>
                  </a:lnTo>
                  <a:lnTo>
                    <a:pt x="0" y="6"/>
                  </a:lnTo>
                  <a:lnTo>
                    <a:pt x="7" y="47"/>
                  </a:lnTo>
                  <a:lnTo>
                    <a:pt x="246" y="47"/>
                  </a:lnTo>
                  <a:lnTo>
                    <a:pt x="246" y="41"/>
                  </a:lnTo>
                  <a:lnTo>
                    <a:pt x="246" y="47"/>
                  </a:lnTo>
                  <a:lnTo>
                    <a:pt x="253" y="47"/>
                  </a:lnTo>
                  <a:lnTo>
                    <a:pt x="267" y="4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0" name="Freeform 1730"/>
            <p:cNvSpPr>
              <a:spLocks/>
            </p:cNvSpPr>
            <p:nvPr/>
          </p:nvSpPr>
          <p:spPr bwMode="auto">
            <a:xfrm>
              <a:off x="2699" y="1407"/>
              <a:ext cx="487" cy="241"/>
            </a:xfrm>
            <a:custGeom>
              <a:avLst/>
              <a:gdLst>
                <a:gd name="T0" fmla="*/ 466 w 487"/>
                <a:gd name="T1" fmla="*/ 226 h 241"/>
                <a:gd name="T2" fmla="*/ 466 w 487"/>
                <a:gd name="T3" fmla="*/ 206 h 241"/>
                <a:gd name="T4" fmla="*/ 459 w 487"/>
                <a:gd name="T5" fmla="*/ 192 h 241"/>
                <a:gd name="T6" fmla="*/ 459 w 487"/>
                <a:gd name="T7" fmla="*/ 171 h 241"/>
                <a:gd name="T8" fmla="*/ 452 w 487"/>
                <a:gd name="T9" fmla="*/ 151 h 241"/>
                <a:gd name="T10" fmla="*/ 459 w 487"/>
                <a:gd name="T11" fmla="*/ 137 h 241"/>
                <a:gd name="T12" fmla="*/ 466 w 487"/>
                <a:gd name="T13" fmla="*/ 117 h 241"/>
                <a:gd name="T14" fmla="*/ 473 w 487"/>
                <a:gd name="T15" fmla="*/ 103 h 241"/>
                <a:gd name="T16" fmla="*/ 479 w 487"/>
                <a:gd name="T17" fmla="*/ 89 h 241"/>
                <a:gd name="T18" fmla="*/ 486 w 487"/>
                <a:gd name="T19" fmla="*/ 69 h 241"/>
                <a:gd name="T20" fmla="*/ 486 w 487"/>
                <a:gd name="T21" fmla="*/ 48 h 241"/>
                <a:gd name="T22" fmla="*/ 479 w 487"/>
                <a:gd name="T23" fmla="*/ 35 h 241"/>
                <a:gd name="T24" fmla="*/ 473 w 487"/>
                <a:gd name="T25" fmla="*/ 21 h 241"/>
                <a:gd name="T26" fmla="*/ 466 w 487"/>
                <a:gd name="T27" fmla="*/ 0 h 241"/>
                <a:gd name="T28" fmla="*/ 363 w 487"/>
                <a:gd name="T29" fmla="*/ 14 h 241"/>
                <a:gd name="T30" fmla="*/ 356 w 487"/>
                <a:gd name="T31" fmla="*/ 41 h 241"/>
                <a:gd name="T32" fmla="*/ 343 w 487"/>
                <a:gd name="T33" fmla="*/ 48 h 241"/>
                <a:gd name="T34" fmla="*/ 336 w 487"/>
                <a:gd name="T35" fmla="*/ 48 h 241"/>
                <a:gd name="T36" fmla="*/ 315 w 487"/>
                <a:gd name="T37" fmla="*/ 48 h 241"/>
                <a:gd name="T38" fmla="*/ 308 w 487"/>
                <a:gd name="T39" fmla="*/ 35 h 241"/>
                <a:gd name="T40" fmla="*/ 301 w 487"/>
                <a:gd name="T41" fmla="*/ 21 h 241"/>
                <a:gd name="T42" fmla="*/ 288 w 487"/>
                <a:gd name="T43" fmla="*/ 7 h 241"/>
                <a:gd name="T44" fmla="*/ 267 w 487"/>
                <a:gd name="T45" fmla="*/ 0 h 241"/>
                <a:gd name="T46" fmla="*/ 267 w 487"/>
                <a:gd name="T47" fmla="*/ 14 h 241"/>
                <a:gd name="T48" fmla="*/ 21 w 487"/>
                <a:gd name="T49" fmla="*/ 0 h 241"/>
                <a:gd name="T50" fmla="*/ 7 w 487"/>
                <a:gd name="T51" fmla="*/ 219 h 241"/>
                <a:gd name="T52" fmla="*/ 0 w 487"/>
                <a:gd name="T53" fmla="*/ 233 h 241"/>
                <a:gd name="T54" fmla="*/ 274 w 487"/>
                <a:gd name="T55" fmla="*/ 240 h 241"/>
                <a:gd name="T56" fmla="*/ 288 w 487"/>
                <a:gd name="T57" fmla="*/ 226 h 241"/>
                <a:gd name="T58" fmla="*/ 295 w 487"/>
                <a:gd name="T59" fmla="*/ 212 h 241"/>
                <a:gd name="T60" fmla="*/ 295 w 487"/>
                <a:gd name="T61" fmla="*/ 199 h 241"/>
                <a:gd name="T62" fmla="*/ 267 w 487"/>
                <a:gd name="T63" fmla="*/ 48 h 241"/>
                <a:gd name="T64" fmla="*/ 274 w 487"/>
                <a:gd name="T65" fmla="*/ 55 h 241"/>
                <a:gd name="T66" fmla="*/ 281 w 487"/>
                <a:gd name="T67" fmla="*/ 76 h 241"/>
                <a:gd name="T68" fmla="*/ 301 w 487"/>
                <a:gd name="T69" fmla="*/ 83 h 241"/>
                <a:gd name="T70" fmla="*/ 315 w 487"/>
                <a:gd name="T71" fmla="*/ 89 h 241"/>
                <a:gd name="T72" fmla="*/ 336 w 487"/>
                <a:gd name="T73" fmla="*/ 89 h 241"/>
                <a:gd name="T74" fmla="*/ 349 w 487"/>
                <a:gd name="T75" fmla="*/ 83 h 241"/>
                <a:gd name="T76" fmla="*/ 336 w 487"/>
                <a:gd name="T77" fmla="*/ 130 h 241"/>
                <a:gd name="T78" fmla="*/ 329 w 487"/>
                <a:gd name="T79" fmla="*/ 130 h 241"/>
                <a:gd name="T80" fmla="*/ 308 w 487"/>
                <a:gd name="T81" fmla="*/ 130 h 241"/>
                <a:gd name="T82" fmla="*/ 288 w 487"/>
                <a:gd name="T83" fmla="*/ 130 h 241"/>
                <a:gd name="T84" fmla="*/ 274 w 487"/>
                <a:gd name="T85" fmla="*/ 137 h 241"/>
                <a:gd name="T86" fmla="*/ 274 w 487"/>
                <a:gd name="T87" fmla="*/ 144 h 241"/>
                <a:gd name="T88" fmla="*/ 295 w 487"/>
                <a:gd name="T89" fmla="*/ 144 h 241"/>
                <a:gd name="T90" fmla="*/ 288 w 487"/>
                <a:gd name="T91" fmla="*/ 144 h 241"/>
                <a:gd name="T92" fmla="*/ 295 w 487"/>
                <a:gd name="T93" fmla="*/ 158 h 241"/>
                <a:gd name="T94" fmla="*/ 315 w 487"/>
                <a:gd name="T95" fmla="*/ 158 h 241"/>
                <a:gd name="T96" fmla="*/ 329 w 487"/>
                <a:gd name="T97" fmla="*/ 151 h 241"/>
                <a:gd name="T98" fmla="*/ 336 w 487"/>
                <a:gd name="T99" fmla="*/ 165 h 241"/>
                <a:gd name="T100" fmla="*/ 343 w 487"/>
                <a:gd name="T101" fmla="*/ 178 h 241"/>
                <a:gd name="T102" fmla="*/ 343 w 487"/>
                <a:gd name="T103" fmla="*/ 192 h 241"/>
                <a:gd name="T104" fmla="*/ 343 w 487"/>
                <a:gd name="T105" fmla="*/ 212 h 241"/>
                <a:gd name="T106" fmla="*/ 343 w 487"/>
                <a:gd name="T107" fmla="*/ 233 h 2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7"/>
                <a:gd name="T163" fmla="*/ 0 h 241"/>
                <a:gd name="T164" fmla="*/ 487 w 487"/>
                <a:gd name="T165" fmla="*/ 241 h 2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7" h="241">
                  <a:moveTo>
                    <a:pt x="466" y="240"/>
                  </a:moveTo>
                  <a:lnTo>
                    <a:pt x="466" y="233"/>
                  </a:lnTo>
                  <a:lnTo>
                    <a:pt x="466" y="226"/>
                  </a:lnTo>
                  <a:lnTo>
                    <a:pt x="466" y="219"/>
                  </a:lnTo>
                  <a:lnTo>
                    <a:pt x="466" y="212"/>
                  </a:lnTo>
                  <a:lnTo>
                    <a:pt x="466" y="206"/>
                  </a:lnTo>
                  <a:lnTo>
                    <a:pt x="466" y="199"/>
                  </a:lnTo>
                  <a:lnTo>
                    <a:pt x="466" y="192"/>
                  </a:lnTo>
                  <a:lnTo>
                    <a:pt x="459" y="192"/>
                  </a:lnTo>
                  <a:lnTo>
                    <a:pt x="459" y="185"/>
                  </a:lnTo>
                  <a:lnTo>
                    <a:pt x="459" y="178"/>
                  </a:lnTo>
                  <a:lnTo>
                    <a:pt x="459" y="171"/>
                  </a:lnTo>
                  <a:lnTo>
                    <a:pt x="452" y="165"/>
                  </a:lnTo>
                  <a:lnTo>
                    <a:pt x="452" y="158"/>
                  </a:lnTo>
                  <a:lnTo>
                    <a:pt x="452" y="151"/>
                  </a:lnTo>
                  <a:lnTo>
                    <a:pt x="452" y="144"/>
                  </a:lnTo>
                  <a:lnTo>
                    <a:pt x="452" y="137"/>
                  </a:lnTo>
                  <a:lnTo>
                    <a:pt x="459" y="137"/>
                  </a:lnTo>
                  <a:lnTo>
                    <a:pt x="459" y="130"/>
                  </a:lnTo>
                  <a:lnTo>
                    <a:pt x="466" y="124"/>
                  </a:lnTo>
                  <a:lnTo>
                    <a:pt x="466" y="117"/>
                  </a:lnTo>
                  <a:lnTo>
                    <a:pt x="473" y="117"/>
                  </a:lnTo>
                  <a:lnTo>
                    <a:pt x="473" y="110"/>
                  </a:lnTo>
                  <a:lnTo>
                    <a:pt x="473" y="103"/>
                  </a:lnTo>
                  <a:lnTo>
                    <a:pt x="479" y="103"/>
                  </a:lnTo>
                  <a:lnTo>
                    <a:pt x="479" y="96"/>
                  </a:lnTo>
                  <a:lnTo>
                    <a:pt x="479" y="89"/>
                  </a:lnTo>
                  <a:lnTo>
                    <a:pt x="479" y="83"/>
                  </a:lnTo>
                  <a:lnTo>
                    <a:pt x="486" y="76"/>
                  </a:lnTo>
                  <a:lnTo>
                    <a:pt x="486" y="69"/>
                  </a:lnTo>
                  <a:lnTo>
                    <a:pt x="486" y="62"/>
                  </a:lnTo>
                  <a:lnTo>
                    <a:pt x="486" y="55"/>
                  </a:lnTo>
                  <a:lnTo>
                    <a:pt x="486" y="48"/>
                  </a:lnTo>
                  <a:lnTo>
                    <a:pt x="486" y="41"/>
                  </a:lnTo>
                  <a:lnTo>
                    <a:pt x="479" y="41"/>
                  </a:lnTo>
                  <a:lnTo>
                    <a:pt x="479" y="35"/>
                  </a:lnTo>
                  <a:lnTo>
                    <a:pt x="473" y="35"/>
                  </a:lnTo>
                  <a:lnTo>
                    <a:pt x="473" y="28"/>
                  </a:lnTo>
                  <a:lnTo>
                    <a:pt x="473" y="21"/>
                  </a:lnTo>
                  <a:lnTo>
                    <a:pt x="473" y="14"/>
                  </a:lnTo>
                  <a:lnTo>
                    <a:pt x="466" y="7"/>
                  </a:lnTo>
                  <a:lnTo>
                    <a:pt x="466" y="0"/>
                  </a:lnTo>
                  <a:lnTo>
                    <a:pt x="370" y="0"/>
                  </a:lnTo>
                  <a:lnTo>
                    <a:pt x="363" y="7"/>
                  </a:lnTo>
                  <a:lnTo>
                    <a:pt x="363" y="14"/>
                  </a:lnTo>
                  <a:lnTo>
                    <a:pt x="363" y="21"/>
                  </a:lnTo>
                  <a:lnTo>
                    <a:pt x="363" y="28"/>
                  </a:lnTo>
                  <a:lnTo>
                    <a:pt x="356" y="41"/>
                  </a:lnTo>
                  <a:lnTo>
                    <a:pt x="349" y="41"/>
                  </a:lnTo>
                  <a:lnTo>
                    <a:pt x="343" y="41"/>
                  </a:lnTo>
                  <a:lnTo>
                    <a:pt x="343" y="48"/>
                  </a:lnTo>
                  <a:lnTo>
                    <a:pt x="343" y="41"/>
                  </a:lnTo>
                  <a:lnTo>
                    <a:pt x="336" y="41"/>
                  </a:lnTo>
                  <a:lnTo>
                    <a:pt x="336" y="48"/>
                  </a:lnTo>
                  <a:lnTo>
                    <a:pt x="329" y="48"/>
                  </a:lnTo>
                  <a:lnTo>
                    <a:pt x="322" y="48"/>
                  </a:lnTo>
                  <a:lnTo>
                    <a:pt x="315" y="48"/>
                  </a:lnTo>
                  <a:lnTo>
                    <a:pt x="308" y="48"/>
                  </a:lnTo>
                  <a:lnTo>
                    <a:pt x="308" y="41"/>
                  </a:lnTo>
                  <a:lnTo>
                    <a:pt x="308" y="35"/>
                  </a:lnTo>
                  <a:lnTo>
                    <a:pt x="301" y="35"/>
                  </a:lnTo>
                  <a:lnTo>
                    <a:pt x="301" y="28"/>
                  </a:lnTo>
                  <a:lnTo>
                    <a:pt x="301" y="21"/>
                  </a:lnTo>
                  <a:lnTo>
                    <a:pt x="295" y="21"/>
                  </a:lnTo>
                  <a:lnTo>
                    <a:pt x="295" y="14"/>
                  </a:lnTo>
                  <a:lnTo>
                    <a:pt x="288" y="7"/>
                  </a:lnTo>
                  <a:lnTo>
                    <a:pt x="288" y="0"/>
                  </a:lnTo>
                  <a:lnTo>
                    <a:pt x="281" y="0"/>
                  </a:lnTo>
                  <a:lnTo>
                    <a:pt x="267" y="0"/>
                  </a:lnTo>
                  <a:lnTo>
                    <a:pt x="267" y="7"/>
                  </a:lnTo>
                  <a:lnTo>
                    <a:pt x="260" y="7"/>
                  </a:lnTo>
                  <a:lnTo>
                    <a:pt x="267" y="14"/>
                  </a:lnTo>
                  <a:lnTo>
                    <a:pt x="260" y="14"/>
                  </a:lnTo>
                  <a:lnTo>
                    <a:pt x="260" y="0"/>
                  </a:lnTo>
                  <a:lnTo>
                    <a:pt x="21" y="0"/>
                  </a:lnTo>
                  <a:lnTo>
                    <a:pt x="28" y="212"/>
                  </a:lnTo>
                  <a:lnTo>
                    <a:pt x="7" y="212"/>
                  </a:lnTo>
                  <a:lnTo>
                    <a:pt x="7" y="219"/>
                  </a:lnTo>
                  <a:lnTo>
                    <a:pt x="0" y="219"/>
                  </a:lnTo>
                  <a:lnTo>
                    <a:pt x="0" y="226"/>
                  </a:lnTo>
                  <a:lnTo>
                    <a:pt x="0" y="233"/>
                  </a:lnTo>
                  <a:lnTo>
                    <a:pt x="7" y="240"/>
                  </a:lnTo>
                  <a:lnTo>
                    <a:pt x="14" y="240"/>
                  </a:lnTo>
                  <a:lnTo>
                    <a:pt x="274" y="240"/>
                  </a:lnTo>
                  <a:lnTo>
                    <a:pt x="281" y="240"/>
                  </a:lnTo>
                  <a:lnTo>
                    <a:pt x="288" y="240"/>
                  </a:lnTo>
                  <a:lnTo>
                    <a:pt x="288" y="226"/>
                  </a:lnTo>
                  <a:lnTo>
                    <a:pt x="295" y="226"/>
                  </a:lnTo>
                  <a:lnTo>
                    <a:pt x="295" y="219"/>
                  </a:lnTo>
                  <a:lnTo>
                    <a:pt x="295" y="212"/>
                  </a:lnTo>
                  <a:lnTo>
                    <a:pt x="301" y="212"/>
                  </a:lnTo>
                  <a:lnTo>
                    <a:pt x="295" y="206"/>
                  </a:lnTo>
                  <a:lnTo>
                    <a:pt x="295" y="199"/>
                  </a:lnTo>
                  <a:lnTo>
                    <a:pt x="274" y="199"/>
                  </a:lnTo>
                  <a:lnTo>
                    <a:pt x="267" y="137"/>
                  </a:lnTo>
                  <a:lnTo>
                    <a:pt x="267" y="48"/>
                  </a:lnTo>
                  <a:lnTo>
                    <a:pt x="267" y="41"/>
                  </a:lnTo>
                  <a:lnTo>
                    <a:pt x="267" y="48"/>
                  </a:lnTo>
                  <a:lnTo>
                    <a:pt x="274" y="55"/>
                  </a:lnTo>
                  <a:lnTo>
                    <a:pt x="274" y="62"/>
                  </a:lnTo>
                  <a:lnTo>
                    <a:pt x="281" y="69"/>
                  </a:lnTo>
                  <a:lnTo>
                    <a:pt x="281" y="76"/>
                  </a:lnTo>
                  <a:lnTo>
                    <a:pt x="288" y="76"/>
                  </a:lnTo>
                  <a:lnTo>
                    <a:pt x="295" y="76"/>
                  </a:lnTo>
                  <a:lnTo>
                    <a:pt x="301" y="83"/>
                  </a:lnTo>
                  <a:lnTo>
                    <a:pt x="308" y="83"/>
                  </a:lnTo>
                  <a:lnTo>
                    <a:pt x="315" y="83"/>
                  </a:lnTo>
                  <a:lnTo>
                    <a:pt x="315" y="89"/>
                  </a:lnTo>
                  <a:lnTo>
                    <a:pt x="322" y="89"/>
                  </a:lnTo>
                  <a:lnTo>
                    <a:pt x="329" y="89"/>
                  </a:lnTo>
                  <a:lnTo>
                    <a:pt x="336" y="89"/>
                  </a:lnTo>
                  <a:lnTo>
                    <a:pt x="336" y="83"/>
                  </a:lnTo>
                  <a:lnTo>
                    <a:pt x="343" y="83"/>
                  </a:lnTo>
                  <a:lnTo>
                    <a:pt x="349" y="83"/>
                  </a:lnTo>
                  <a:lnTo>
                    <a:pt x="349" y="130"/>
                  </a:lnTo>
                  <a:lnTo>
                    <a:pt x="343" y="130"/>
                  </a:lnTo>
                  <a:lnTo>
                    <a:pt x="336" y="130"/>
                  </a:lnTo>
                  <a:lnTo>
                    <a:pt x="336" y="137"/>
                  </a:lnTo>
                  <a:lnTo>
                    <a:pt x="329" y="137"/>
                  </a:lnTo>
                  <a:lnTo>
                    <a:pt x="329" y="130"/>
                  </a:lnTo>
                  <a:lnTo>
                    <a:pt x="322" y="130"/>
                  </a:lnTo>
                  <a:lnTo>
                    <a:pt x="315" y="130"/>
                  </a:lnTo>
                  <a:lnTo>
                    <a:pt x="308" y="130"/>
                  </a:lnTo>
                  <a:lnTo>
                    <a:pt x="301" y="130"/>
                  </a:lnTo>
                  <a:lnTo>
                    <a:pt x="295" y="130"/>
                  </a:lnTo>
                  <a:lnTo>
                    <a:pt x="288" y="130"/>
                  </a:lnTo>
                  <a:lnTo>
                    <a:pt x="288" y="137"/>
                  </a:lnTo>
                  <a:lnTo>
                    <a:pt x="281" y="137"/>
                  </a:lnTo>
                  <a:lnTo>
                    <a:pt x="274" y="137"/>
                  </a:lnTo>
                  <a:lnTo>
                    <a:pt x="267" y="137"/>
                  </a:lnTo>
                  <a:lnTo>
                    <a:pt x="274" y="137"/>
                  </a:lnTo>
                  <a:lnTo>
                    <a:pt x="274" y="144"/>
                  </a:lnTo>
                  <a:lnTo>
                    <a:pt x="281" y="144"/>
                  </a:lnTo>
                  <a:lnTo>
                    <a:pt x="288" y="144"/>
                  </a:lnTo>
                  <a:lnTo>
                    <a:pt x="295" y="144"/>
                  </a:lnTo>
                  <a:lnTo>
                    <a:pt x="295" y="137"/>
                  </a:lnTo>
                  <a:lnTo>
                    <a:pt x="295" y="144"/>
                  </a:lnTo>
                  <a:lnTo>
                    <a:pt x="288" y="144"/>
                  </a:lnTo>
                  <a:lnTo>
                    <a:pt x="288" y="151"/>
                  </a:lnTo>
                  <a:lnTo>
                    <a:pt x="295" y="151"/>
                  </a:lnTo>
                  <a:lnTo>
                    <a:pt x="295" y="158"/>
                  </a:lnTo>
                  <a:lnTo>
                    <a:pt x="301" y="158"/>
                  </a:lnTo>
                  <a:lnTo>
                    <a:pt x="308" y="158"/>
                  </a:lnTo>
                  <a:lnTo>
                    <a:pt x="315" y="158"/>
                  </a:lnTo>
                  <a:lnTo>
                    <a:pt x="322" y="158"/>
                  </a:lnTo>
                  <a:lnTo>
                    <a:pt x="329" y="158"/>
                  </a:lnTo>
                  <a:lnTo>
                    <a:pt x="329" y="151"/>
                  </a:lnTo>
                  <a:lnTo>
                    <a:pt x="336" y="151"/>
                  </a:lnTo>
                  <a:lnTo>
                    <a:pt x="336" y="158"/>
                  </a:lnTo>
                  <a:lnTo>
                    <a:pt x="336" y="165"/>
                  </a:lnTo>
                  <a:lnTo>
                    <a:pt x="336" y="171"/>
                  </a:lnTo>
                  <a:lnTo>
                    <a:pt x="336" y="178"/>
                  </a:lnTo>
                  <a:lnTo>
                    <a:pt x="343" y="178"/>
                  </a:lnTo>
                  <a:lnTo>
                    <a:pt x="349" y="178"/>
                  </a:lnTo>
                  <a:lnTo>
                    <a:pt x="343" y="185"/>
                  </a:lnTo>
                  <a:lnTo>
                    <a:pt x="343" y="192"/>
                  </a:lnTo>
                  <a:lnTo>
                    <a:pt x="343" y="199"/>
                  </a:lnTo>
                  <a:lnTo>
                    <a:pt x="343" y="206"/>
                  </a:lnTo>
                  <a:lnTo>
                    <a:pt x="343" y="212"/>
                  </a:lnTo>
                  <a:lnTo>
                    <a:pt x="343" y="219"/>
                  </a:lnTo>
                  <a:lnTo>
                    <a:pt x="343" y="226"/>
                  </a:lnTo>
                  <a:lnTo>
                    <a:pt x="343" y="233"/>
                  </a:lnTo>
                  <a:lnTo>
                    <a:pt x="343" y="240"/>
                  </a:lnTo>
                  <a:lnTo>
                    <a:pt x="466" y="24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1" name="Freeform 1731"/>
            <p:cNvSpPr>
              <a:spLocks/>
            </p:cNvSpPr>
            <p:nvPr/>
          </p:nvSpPr>
          <p:spPr bwMode="auto">
            <a:xfrm>
              <a:off x="3035" y="1647"/>
              <a:ext cx="131" cy="158"/>
            </a:xfrm>
            <a:custGeom>
              <a:avLst/>
              <a:gdLst>
                <a:gd name="T0" fmla="*/ 123 w 131"/>
                <a:gd name="T1" fmla="*/ 157 h 158"/>
                <a:gd name="T2" fmla="*/ 123 w 131"/>
                <a:gd name="T3" fmla="*/ 143 h 158"/>
                <a:gd name="T4" fmla="*/ 123 w 131"/>
                <a:gd name="T5" fmla="*/ 130 h 158"/>
                <a:gd name="T6" fmla="*/ 123 w 131"/>
                <a:gd name="T7" fmla="*/ 123 h 158"/>
                <a:gd name="T8" fmla="*/ 123 w 131"/>
                <a:gd name="T9" fmla="*/ 109 h 158"/>
                <a:gd name="T10" fmla="*/ 123 w 131"/>
                <a:gd name="T11" fmla="*/ 95 h 158"/>
                <a:gd name="T12" fmla="*/ 123 w 131"/>
                <a:gd name="T13" fmla="*/ 89 h 158"/>
                <a:gd name="T14" fmla="*/ 123 w 131"/>
                <a:gd name="T15" fmla="*/ 75 h 158"/>
                <a:gd name="T16" fmla="*/ 130 w 131"/>
                <a:gd name="T17" fmla="*/ 68 h 158"/>
                <a:gd name="T18" fmla="*/ 130 w 131"/>
                <a:gd name="T19" fmla="*/ 54 h 158"/>
                <a:gd name="T20" fmla="*/ 130 w 131"/>
                <a:gd name="T21" fmla="*/ 41 h 158"/>
                <a:gd name="T22" fmla="*/ 130 w 131"/>
                <a:gd name="T23" fmla="*/ 34 h 158"/>
                <a:gd name="T24" fmla="*/ 130 w 131"/>
                <a:gd name="T25" fmla="*/ 20 h 158"/>
                <a:gd name="T26" fmla="*/ 130 w 131"/>
                <a:gd name="T27" fmla="*/ 7 h 158"/>
                <a:gd name="T28" fmla="*/ 130 w 131"/>
                <a:gd name="T29" fmla="*/ 0 h 158"/>
                <a:gd name="T30" fmla="*/ 7 w 131"/>
                <a:gd name="T31" fmla="*/ 0 h 158"/>
                <a:gd name="T32" fmla="*/ 7 w 131"/>
                <a:gd name="T33" fmla="*/ 7 h 158"/>
                <a:gd name="T34" fmla="*/ 7 w 131"/>
                <a:gd name="T35" fmla="*/ 13 h 158"/>
                <a:gd name="T36" fmla="*/ 7 w 131"/>
                <a:gd name="T37" fmla="*/ 20 h 158"/>
                <a:gd name="T38" fmla="*/ 0 w 131"/>
                <a:gd name="T39" fmla="*/ 34 h 158"/>
                <a:gd name="T40" fmla="*/ 0 w 131"/>
                <a:gd name="T41" fmla="*/ 48 h 158"/>
                <a:gd name="T42" fmla="*/ 0 w 131"/>
                <a:gd name="T43" fmla="*/ 61 h 158"/>
                <a:gd name="T44" fmla="*/ 0 w 131"/>
                <a:gd name="T45" fmla="*/ 75 h 158"/>
                <a:gd name="T46" fmla="*/ 0 w 131"/>
                <a:gd name="T47" fmla="*/ 89 h 158"/>
                <a:gd name="T48" fmla="*/ 0 w 131"/>
                <a:gd name="T49" fmla="*/ 102 h 158"/>
                <a:gd name="T50" fmla="*/ 0 w 131"/>
                <a:gd name="T51" fmla="*/ 109 h 158"/>
                <a:gd name="T52" fmla="*/ 0 w 131"/>
                <a:gd name="T53" fmla="*/ 123 h 158"/>
                <a:gd name="T54" fmla="*/ 0 w 131"/>
                <a:gd name="T55" fmla="*/ 130 h 158"/>
                <a:gd name="T56" fmla="*/ 0 w 131"/>
                <a:gd name="T57" fmla="*/ 143 h 158"/>
                <a:gd name="T58" fmla="*/ 0 w 131"/>
                <a:gd name="T59" fmla="*/ 150 h 158"/>
                <a:gd name="T60" fmla="*/ 0 w 131"/>
                <a:gd name="T61" fmla="*/ 157 h 158"/>
                <a:gd name="T62" fmla="*/ 123 w 131"/>
                <a:gd name="T63" fmla="*/ 157 h 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158"/>
                <a:gd name="T98" fmla="*/ 131 w 131"/>
                <a:gd name="T99" fmla="*/ 158 h 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158">
                  <a:moveTo>
                    <a:pt x="123" y="157"/>
                  </a:moveTo>
                  <a:lnTo>
                    <a:pt x="123" y="143"/>
                  </a:lnTo>
                  <a:lnTo>
                    <a:pt x="123" y="130"/>
                  </a:lnTo>
                  <a:lnTo>
                    <a:pt x="123" y="123"/>
                  </a:lnTo>
                  <a:lnTo>
                    <a:pt x="123" y="109"/>
                  </a:lnTo>
                  <a:lnTo>
                    <a:pt x="123" y="95"/>
                  </a:lnTo>
                  <a:lnTo>
                    <a:pt x="123" y="89"/>
                  </a:lnTo>
                  <a:lnTo>
                    <a:pt x="123" y="75"/>
                  </a:lnTo>
                  <a:lnTo>
                    <a:pt x="130" y="68"/>
                  </a:lnTo>
                  <a:lnTo>
                    <a:pt x="130" y="54"/>
                  </a:lnTo>
                  <a:lnTo>
                    <a:pt x="130" y="41"/>
                  </a:lnTo>
                  <a:lnTo>
                    <a:pt x="130" y="34"/>
                  </a:lnTo>
                  <a:lnTo>
                    <a:pt x="130" y="20"/>
                  </a:lnTo>
                  <a:lnTo>
                    <a:pt x="130" y="7"/>
                  </a:lnTo>
                  <a:lnTo>
                    <a:pt x="130" y="0"/>
                  </a:lnTo>
                  <a:lnTo>
                    <a:pt x="7" y="0"/>
                  </a:lnTo>
                  <a:lnTo>
                    <a:pt x="7" y="7"/>
                  </a:lnTo>
                  <a:lnTo>
                    <a:pt x="7" y="13"/>
                  </a:lnTo>
                  <a:lnTo>
                    <a:pt x="7" y="20"/>
                  </a:lnTo>
                  <a:lnTo>
                    <a:pt x="0" y="34"/>
                  </a:lnTo>
                  <a:lnTo>
                    <a:pt x="0" y="48"/>
                  </a:lnTo>
                  <a:lnTo>
                    <a:pt x="0" y="61"/>
                  </a:lnTo>
                  <a:lnTo>
                    <a:pt x="0" y="75"/>
                  </a:lnTo>
                  <a:lnTo>
                    <a:pt x="0" y="89"/>
                  </a:lnTo>
                  <a:lnTo>
                    <a:pt x="0" y="102"/>
                  </a:lnTo>
                  <a:lnTo>
                    <a:pt x="0" y="109"/>
                  </a:lnTo>
                  <a:lnTo>
                    <a:pt x="0" y="123"/>
                  </a:lnTo>
                  <a:lnTo>
                    <a:pt x="0" y="130"/>
                  </a:lnTo>
                  <a:lnTo>
                    <a:pt x="0" y="143"/>
                  </a:lnTo>
                  <a:lnTo>
                    <a:pt x="0" y="150"/>
                  </a:lnTo>
                  <a:lnTo>
                    <a:pt x="0" y="157"/>
                  </a:lnTo>
                  <a:lnTo>
                    <a:pt x="12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2" name="Freeform 1732"/>
            <p:cNvSpPr>
              <a:spLocks/>
            </p:cNvSpPr>
            <p:nvPr/>
          </p:nvSpPr>
          <p:spPr bwMode="auto">
            <a:xfrm>
              <a:off x="2973" y="1647"/>
              <a:ext cx="17" cy="158"/>
            </a:xfrm>
            <a:custGeom>
              <a:avLst/>
              <a:gdLst>
                <a:gd name="T0" fmla="*/ 16 w 17"/>
                <a:gd name="T1" fmla="*/ 157 h 158"/>
                <a:gd name="T2" fmla="*/ 16 w 17"/>
                <a:gd name="T3" fmla="*/ 150 h 158"/>
                <a:gd name="T4" fmla="*/ 16 w 17"/>
                <a:gd name="T5" fmla="*/ 136 h 158"/>
                <a:gd name="T6" fmla="*/ 16 w 17"/>
                <a:gd name="T7" fmla="*/ 116 h 158"/>
                <a:gd name="T8" fmla="*/ 16 w 17"/>
                <a:gd name="T9" fmla="*/ 102 h 158"/>
                <a:gd name="T10" fmla="*/ 16 w 17"/>
                <a:gd name="T11" fmla="*/ 82 h 158"/>
                <a:gd name="T12" fmla="*/ 16 w 17"/>
                <a:gd name="T13" fmla="*/ 68 h 158"/>
                <a:gd name="T14" fmla="*/ 16 w 17"/>
                <a:gd name="T15" fmla="*/ 48 h 158"/>
                <a:gd name="T16" fmla="*/ 16 w 17"/>
                <a:gd name="T17" fmla="*/ 34 h 158"/>
                <a:gd name="T18" fmla="*/ 16 w 17"/>
                <a:gd name="T19" fmla="*/ 13 h 158"/>
                <a:gd name="T20" fmla="*/ 8 w 17"/>
                <a:gd name="T21" fmla="*/ 0 h 158"/>
                <a:gd name="T22" fmla="*/ 0 w 17"/>
                <a:gd name="T23" fmla="*/ 0 h 158"/>
                <a:gd name="T24" fmla="*/ 8 w 17"/>
                <a:gd name="T25" fmla="*/ 41 h 158"/>
                <a:gd name="T26" fmla="*/ 8 w 17"/>
                <a:gd name="T27" fmla="*/ 157 h 158"/>
                <a:gd name="T28" fmla="*/ 16 w 17"/>
                <a:gd name="T29" fmla="*/ 15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58"/>
                <a:gd name="T47" fmla="*/ 17 w 17"/>
                <a:gd name="T48" fmla="*/ 158 h 1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58">
                  <a:moveTo>
                    <a:pt x="16" y="157"/>
                  </a:moveTo>
                  <a:lnTo>
                    <a:pt x="16" y="150"/>
                  </a:lnTo>
                  <a:lnTo>
                    <a:pt x="16" y="136"/>
                  </a:lnTo>
                  <a:lnTo>
                    <a:pt x="16" y="116"/>
                  </a:lnTo>
                  <a:lnTo>
                    <a:pt x="16" y="102"/>
                  </a:lnTo>
                  <a:lnTo>
                    <a:pt x="16" y="82"/>
                  </a:lnTo>
                  <a:lnTo>
                    <a:pt x="16" y="68"/>
                  </a:lnTo>
                  <a:lnTo>
                    <a:pt x="16" y="48"/>
                  </a:lnTo>
                  <a:lnTo>
                    <a:pt x="16" y="34"/>
                  </a:lnTo>
                  <a:lnTo>
                    <a:pt x="16" y="13"/>
                  </a:lnTo>
                  <a:lnTo>
                    <a:pt x="8" y="0"/>
                  </a:lnTo>
                  <a:lnTo>
                    <a:pt x="0" y="0"/>
                  </a:lnTo>
                  <a:lnTo>
                    <a:pt x="8" y="41"/>
                  </a:lnTo>
                  <a:lnTo>
                    <a:pt x="8" y="157"/>
                  </a:lnTo>
                  <a:lnTo>
                    <a:pt x="16"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3" name="Freeform 1733"/>
            <p:cNvSpPr>
              <a:spLocks/>
            </p:cNvSpPr>
            <p:nvPr/>
          </p:nvSpPr>
          <p:spPr bwMode="auto">
            <a:xfrm>
              <a:off x="2672" y="1647"/>
              <a:ext cx="302" cy="158"/>
            </a:xfrm>
            <a:custGeom>
              <a:avLst/>
              <a:gdLst>
                <a:gd name="T0" fmla="*/ 253 w 302"/>
                <a:gd name="T1" fmla="*/ 157 h 158"/>
                <a:gd name="T2" fmla="*/ 287 w 302"/>
                <a:gd name="T3" fmla="*/ 48 h 158"/>
                <a:gd name="T4" fmla="*/ 301 w 302"/>
                <a:gd name="T5" fmla="*/ 41 h 158"/>
                <a:gd name="T6" fmla="*/ 301 w 302"/>
                <a:gd name="T7" fmla="*/ 0 h 158"/>
                <a:gd name="T8" fmla="*/ 41 w 302"/>
                <a:gd name="T9" fmla="*/ 0 h 158"/>
                <a:gd name="T10" fmla="*/ 34 w 302"/>
                <a:gd name="T11" fmla="*/ 13 h 158"/>
                <a:gd name="T12" fmla="*/ 0 w 302"/>
                <a:gd name="T13" fmla="*/ 157 h 158"/>
                <a:gd name="T14" fmla="*/ 7 w 302"/>
                <a:gd name="T15" fmla="*/ 157 h 158"/>
                <a:gd name="T16" fmla="*/ 48 w 302"/>
                <a:gd name="T17" fmla="*/ 13 h 158"/>
                <a:gd name="T18" fmla="*/ 48 w 302"/>
                <a:gd name="T19" fmla="*/ 20 h 158"/>
                <a:gd name="T20" fmla="*/ 55 w 302"/>
                <a:gd name="T21" fmla="*/ 157 h 158"/>
                <a:gd name="T22" fmla="*/ 62 w 302"/>
                <a:gd name="T23" fmla="*/ 157 h 158"/>
                <a:gd name="T24" fmla="*/ 62 w 302"/>
                <a:gd name="T25" fmla="*/ 54 h 158"/>
                <a:gd name="T26" fmla="*/ 75 w 302"/>
                <a:gd name="T27" fmla="*/ 61 h 158"/>
                <a:gd name="T28" fmla="*/ 274 w 302"/>
                <a:gd name="T29" fmla="*/ 48 h 158"/>
                <a:gd name="T30" fmla="*/ 246 w 302"/>
                <a:gd name="T31" fmla="*/ 157 h 158"/>
                <a:gd name="T32" fmla="*/ 253 w 302"/>
                <a:gd name="T33" fmla="*/ 157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158"/>
                <a:gd name="T53" fmla="*/ 302 w 30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158">
                  <a:moveTo>
                    <a:pt x="253" y="157"/>
                  </a:moveTo>
                  <a:lnTo>
                    <a:pt x="287" y="48"/>
                  </a:lnTo>
                  <a:lnTo>
                    <a:pt x="301" y="41"/>
                  </a:lnTo>
                  <a:lnTo>
                    <a:pt x="301" y="0"/>
                  </a:lnTo>
                  <a:lnTo>
                    <a:pt x="41" y="0"/>
                  </a:lnTo>
                  <a:lnTo>
                    <a:pt x="34" y="13"/>
                  </a:lnTo>
                  <a:lnTo>
                    <a:pt x="0" y="157"/>
                  </a:lnTo>
                  <a:lnTo>
                    <a:pt x="7" y="157"/>
                  </a:lnTo>
                  <a:lnTo>
                    <a:pt x="48" y="13"/>
                  </a:lnTo>
                  <a:lnTo>
                    <a:pt x="48" y="20"/>
                  </a:lnTo>
                  <a:lnTo>
                    <a:pt x="55" y="157"/>
                  </a:lnTo>
                  <a:lnTo>
                    <a:pt x="62" y="157"/>
                  </a:lnTo>
                  <a:lnTo>
                    <a:pt x="62" y="54"/>
                  </a:lnTo>
                  <a:lnTo>
                    <a:pt x="75" y="61"/>
                  </a:lnTo>
                  <a:lnTo>
                    <a:pt x="274" y="48"/>
                  </a:lnTo>
                  <a:lnTo>
                    <a:pt x="246" y="157"/>
                  </a:lnTo>
                  <a:lnTo>
                    <a:pt x="253"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4" name="Freeform 1734"/>
            <p:cNvSpPr>
              <a:spLocks/>
            </p:cNvSpPr>
            <p:nvPr/>
          </p:nvSpPr>
          <p:spPr bwMode="auto">
            <a:xfrm>
              <a:off x="2987" y="1804"/>
              <a:ext cx="172" cy="165"/>
            </a:xfrm>
            <a:custGeom>
              <a:avLst/>
              <a:gdLst>
                <a:gd name="T0" fmla="*/ 164 w 172"/>
                <a:gd name="T1" fmla="*/ 7 h 165"/>
                <a:gd name="T2" fmla="*/ 164 w 172"/>
                <a:gd name="T3" fmla="*/ 27 h 165"/>
                <a:gd name="T4" fmla="*/ 157 w 172"/>
                <a:gd name="T5" fmla="*/ 48 h 165"/>
                <a:gd name="T6" fmla="*/ 157 w 172"/>
                <a:gd name="T7" fmla="*/ 68 h 165"/>
                <a:gd name="T8" fmla="*/ 150 w 172"/>
                <a:gd name="T9" fmla="*/ 82 h 165"/>
                <a:gd name="T10" fmla="*/ 150 w 172"/>
                <a:gd name="T11" fmla="*/ 103 h 165"/>
                <a:gd name="T12" fmla="*/ 150 w 172"/>
                <a:gd name="T13" fmla="*/ 109 h 165"/>
                <a:gd name="T14" fmla="*/ 150 w 172"/>
                <a:gd name="T15" fmla="*/ 130 h 165"/>
                <a:gd name="T16" fmla="*/ 144 w 172"/>
                <a:gd name="T17" fmla="*/ 144 h 165"/>
                <a:gd name="T18" fmla="*/ 137 w 172"/>
                <a:gd name="T19" fmla="*/ 157 h 165"/>
                <a:gd name="T20" fmla="*/ 123 w 172"/>
                <a:gd name="T21" fmla="*/ 164 h 165"/>
                <a:gd name="T22" fmla="*/ 109 w 172"/>
                <a:gd name="T23" fmla="*/ 157 h 165"/>
                <a:gd name="T24" fmla="*/ 102 w 172"/>
                <a:gd name="T25" fmla="*/ 144 h 165"/>
                <a:gd name="T26" fmla="*/ 116 w 172"/>
                <a:gd name="T27" fmla="*/ 137 h 165"/>
                <a:gd name="T28" fmla="*/ 123 w 172"/>
                <a:gd name="T29" fmla="*/ 123 h 165"/>
                <a:gd name="T30" fmla="*/ 123 w 172"/>
                <a:gd name="T31" fmla="*/ 103 h 165"/>
                <a:gd name="T32" fmla="*/ 130 w 172"/>
                <a:gd name="T33" fmla="*/ 82 h 165"/>
                <a:gd name="T34" fmla="*/ 130 w 172"/>
                <a:gd name="T35" fmla="*/ 55 h 165"/>
                <a:gd name="T36" fmla="*/ 123 w 172"/>
                <a:gd name="T37" fmla="*/ 27 h 165"/>
                <a:gd name="T38" fmla="*/ 102 w 172"/>
                <a:gd name="T39" fmla="*/ 27 h 165"/>
                <a:gd name="T40" fmla="*/ 96 w 172"/>
                <a:gd name="T41" fmla="*/ 41 h 165"/>
                <a:gd name="T42" fmla="*/ 96 w 172"/>
                <a:gd name="T43" fmla="*/ 62 h 165"/>
                <a:gd name="T44" fmla="*/ 89 w 172"/>
                <a:gd name="T45" fmla="*/ 75 h 165"/>
                <a:gd name="T46" fmla="*/ 82 w 172"/>
                <a:gd name="T47" fmla="*/ 89 h 165"/>
                <a:gd name="T48" fmla="*/ 82 w 172"/>
                <a:gd name="T49" fmla="*/ 109 h 165"/>
                <a:gd name="T50" fmla="*/ 89 w 172"/>
                <a:gd name="T51" fmla="*/ 130 h 165"/>
                <a:gd name="T52" fmla="*/ 82 w 172"/>
                <a:gd name="T53" fmla="*/ 144 h 165"/>
                <a:gd name="T54" fmla="*/ 68 w 172"/>
                <a:gd name="T55" fmla="*/ 157 h 165"/>
                <a:gd name="T56" fmla="*/ 68 w 172"/>
                <a:gd name="T57" fmla="*/ 144 h 165"/>
                <a:gd name="T58" fmla="*/ 55 w 172"/>
                <a:gd name="T59" fmla="*/ 150 h 165"/>
                <a:gd name="T60" fmla="*/ 48 w 172"/>
                <a:gd name="T61" fmla="*/ 164 h 165"/>
                <a:gd name="T62" fmla="*/ 27 w 172"/>
                <a:gd name="T63" fmla="*/ 164 h 165"/>
                <a:gd name="T64" fmla="*/ 7 w 172"/>
                <a:gd name="T65" fmla="*/ 157 h 165"/>
                <a:gd name="T66" fmla="*/ 7 w 172"/>
                <a:gd name="T67" fmla="*/ 150 h 165"/>
                <a:gd name="T68" fmla="*/ 20 w 172"/>
                <a:gd name="T69" fmla="*/ 144 h 165"/>
                <a:gd name="T70" fmla="*/ 34 w 172"/>
                <a:gd name="T71" fmla="*/ 137 h 165"/>
                <a:gd name="T72" fmla="*/ 41 w 172"/>
                <a:gd name="T73" fmla="*/ 123 h 165"/>
                <a:gd name="T74" fmla="*/ 55 w 172"/>
                <a:gd name="T75" fmla="*/ 109 h 165"/>
                <a:gd name="T76" fmla="*/ 55 w 172"/>
                <a:gd name="T77" fmla="*/ 89 h 165"/>
                <a:gd name="T78" fmla="*/ 61 w 172"/>
                <a:gd name="T79" fmla="*/ 75 h 165"/>
                <a:gd name="T80" fmla="*/ 61 w 172"/>
                <a:gd name="T81" fmla="*/ 48 h 165"/>
                <a:gd name="T82" fmla="*/ 61 w 172"/>
                <a:gd name="T83" fmla="*/ 20 h 165"/>
                <a:gd name="T84" fmla="*/ 55 w 172"/>
                <a:gd name="T85" fmla="*/ 7 h 165"/>
                <a:gd name="T86" fmla="*/ 171 w 172"/>
                <a:gd name="T87" fmla="*/ 0 h 1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65"/>
                <a:gd name="T134" fmla="*/ 172 w 172"/>
                <a:gd name="T135" fmla="*/ 165 h 1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65">
                  <a:moveTo>
                    <a:pt x="171" y="0"/>
                  </a:moveTo>
                  <a:lnTo>
                    <a:pt x="171" y="7"/>
                  </a:lnTo>
                  <a:lnTo>
                    <a:pt x="164" y="7"/>
                  </a:lnTo>
                  <a:lnTo>
                    <a:pt x="164" y="14"/>
                  </a:lnTo>
                  <a:lnTo>
                    <a:pt x="164" y="20"/>
                  </a:lnTo>
                  <a:lnTo>
                    <a:pt x="164" y="27"/>
                  </a:lnTo>
                  <a:lnTo>
                    <a:pt x="164" y="34"/>
                  </a:lnTo>
                  <a:lnTo>
                    <a:pt x="164" y="41"/>
                  </a:lnTo>
                  <a:lnTo>
                    <a:pt x="157" y="48"/>
                  </a:lnTo>
                  <a:lnTo>
                    <a:pt x="157" y="55"/>
                  </a:lnTo>
                  <a:lnTo>
                    <a:pt x="157" y="62"/>
                  </a:lnTo>
                  <a:lnTo>
                    <a:pt x="157" y="68"/>
                  </a:lnTo>
                  <a:lnTo>
                    <a:pt x="150" y="68"/>
                  </a:lnTo>
                  <a:lnTo>
                    <a:pt x="150" y="75"/>
                  </a:lnTo>
                  <a:lnTo>
                    <a:pt x="150" y="82"/>
                  </a:lnTo>
                  <a:lnTo>
                    <a:pt x="150" y="89"/>
                  </a:lnTo>
                  <a:lnTo>
                    <a:pt x="150" y="96"/>
                  </a:lnTo>
                  <a:lnTo>
                    <a:pt x="150" y="103"/>
                  </a:lnTo>
                  <a:lnTo>
                    <a:pt x="150" y="109"/>
                  </a:lnTo>
                  <a:lnTo>
                    <a:pt x="144" y="109"/>
                  </a:lnTo>
                  <a:lnTo>
                    <a:pt x="150" y="109"/>
                  </a:lnTo>
                  <a:lnTo>
                    <a:pt x="150" y="116"/>
                  </a:lnTo>
                  <a:lnTo>
                    <a:pt x="150" y="123"/>
                  </a:lnTo>
                  <a:lnTo>
                    <a:pt x="150" y="130"/>
                  </a:lnTo>
                  <a:lnTo>
                    <a:pt x="144" y="130"/>
                  </a:lnTo>
                  <a:lnTo>
                    <a:pt x="144" y="137"/>
                  </a:lnTo>
                  <a:lnTo>
                    <a:pt x="144" y="144"/>
                  </a:lnTo>
                  <a:lnTo>
                    <a:pt x="144" y="150"/>
                  </a:lnTo>
                  <a:lnTo>
                    <a:pt x="144" y="157"/>
                  </a:lnTo>
                  <a:lnTo>
                    <a:pt x="137" y="157"/>
                  </a:lnTo>
                  <a:lnTo>
                    <a:pt x="137" y="164"/>
                  </a:lnTo>
                  <a:lnTo>
                    <a:pt x="130" y="164"/>
                  </a:lnTo>
                  <a:lnTo>
                    <a:pt x="123" y="164"/>
                  </a:lnTo>
                  <a:lnTo>
                    <a:pt x="116" y="164"/>
                  </a:lnTo>
                  <a:lnTo>
                    <a:pt x="109" y="164"/>
                  </a:lnTo>
                  <a:lnTo>
                    <a:pt x="109" y="157"/>
                  </a:lnTo>
                  <a:lnTo>
                    <a:pt x="102" y="157"/>
                  </a:lnTo>
                  <a:lnTo>
                    <a:pt x="102" y="150"/>
                  </a:lnTo>
                  <a:lnTo>
                    <a:pt x="102" y="144"/>
                  </a:lnTo>
                  <a:lnTo>
                    <a:pt x="109" y="144"/>
                  </a:lnTo>
                  <a:lnTo>
                    <a:pt x="109" y="137"/>
                  </a:lnTo>
                  <a:lnTo>
                    <a:pt x="116" y="137"/>
                  </a:lnTo>
                  <a:lnTo>
                    <a:pt x="116" y="130"/>
                  </a:lnTo>
                  <a:lnTo>
                    <a:pt x="116" y="123"/>
                  </a:lnTo>
                  <a:lnTo>
                    <a:pt x="123" y="123"/>
                  </a:lnTo>
                  <a:lnTo>
                    <a:pt x="123" y="116"/>
                  </a:lnTo>
                  <a:lnTo>
                    <a:pt x="123" y="109"/>
                  </a:lnTo>
                  <a:lnTo>
                    <a:pt x="123" y="103"/>
                  </a:lnTo>
                  <a:lnTo>
                    <a:pt x="130" y="96"/>
                  </a:lnTo>
                  <a:lnTo>
                    <a:pt x="130" y="89"/>
                  </a:lnTo>
                  <a:lnTo>
                    <a:pt x="130" y="82"/>
                  </a:lnTo>
                  <a:lnTo>
                    <a:pt x="130" y="68"/>
                  </a:lnTo>
                  <a:lnTo>
                    <a:pt x="130" y="62"/>
                  </a:lnTo>
                  <a:lnTo>
                    <a:pt x="130" y="55"/>
                  </a:lnTo>
                  <a:lnTo>
                    <a:pt x="130" y="48"/>
                  </a:lnTo>
                  <a:lnTo>
                    <a:pt x="130" y="34"/>
                  </a:lnTo>
                  <a:lnTo>
                    <a:pt x="123" y="27"/>
                  </a:lnTo>
                  <a:lnTo>
                    <a:pt x="123" y="20"/>
                  </a:lnTo>
                  <a:lnTo>
                    <a:pt x="102" y="20"/>
                  </a:lnTo>
                  <a:lnTo>
                    <a:pt x="102" y="27"/>
                  </a:lnTo>
                  <a:lnTo>
                    <a:pt x="102" y="34"/>
                  </a:lnTo>
                  <a:lnTo>
                    <a:pt x="102" y="41"/>
                  </a:lnTo>
                  <a:lnTo>
                    <a:pt x="96" y="41"/>
                  </a:lnTo>
                  <a:lnTo>
                    <a:pt x="96" y="48"/>
                  </a:lnTo>
                  <a:lnTo>
                    <a:pt x="96" y="55"/>
                  </a:lnTo>
                  <a:lnTo>
                    <a:pt x="96" y="62"/>
                  </a:lnTo>
                  <a:lnTo>
                    <a:pt x="89" y="62"/>
                  </a:lnTo>
                  <a:lnTo>
                    <a:pt x="89" y="68"/>
                  </a:lnTo>
                  <a:lnTo>
                    <a:pt x="89" y="75"/>
                  </a:lnTo>
                  <a:lnTo>
                    <a:pt x="89" y="82"/>
                  </a:lnTo>
                  <a:lnTo>
                    <a:pt x="89" y="89"/>
                  </a:lnTo>
                  <a:lnTo>
                    <a:pt x="82" y="89"/>
                  </a:lnTo>
                  <a:lnTo>
                    <a:pt x="82" y="96"/>
                  </a:lnTo>
                  <a:lnTo>
                    <a:pt x="82" y="103"/>
                  </a:lnTo>
                  <a:lnTo>
                    <a:pt x="82" y="109"/>
                  </a:lnTo>
                  <a:lnTo>
                    <a:pt x="89" y="116"/>
                  </a:lnTo>
                  <a:lnTo>
                    <a:pt x="89" y="123"/>
                  </a:lnTo>
                  <a:lnTo>
                    <a:pt x="89" y="130"/>
                  </a:lnTo>
                  <a:lnTo>
                    <a:pt x="89" y="137"/>
                  </a:lnTo>
                  <a:lnTo>
                    <a:pt x="82" y="137"/>
                  </a:lnTo>
                  <a:lnTo>
                    <a:pt x="82" y="144"/>
                  </a:lnTo>
                  <a:lnTo>
                    <a:pt x="75" y="150"/>
                  </a:lnTo>
                  <a:lnTo>
                    <a:pt x="75" y="157"/>
                  </a:lnTo>
                  <a:lnTo>
                    <a:pt x="68" y="157"/>
                  </a:lnTo>
                  <a:lnTo>
                    <a:pt x="68" y="150"/>
                  </a:lnTo>
                  <a:lnTo>
                    <a:pt x="75" y="144"/>
                  </a:lnTo>
                  <a:lnTo>
                    <a:pt x="68" y="144"/>
                  </a:lnTo>
                  <a:lnTo>
                    <a:pt x="61" y="144"/>
                  </a:lnTo>
                  <a:lnTo>
                    <a:pt x="55" y="144"/>
                  </a:lnTo>
                  <a:lnTo>
                    <a:pt x="55" y="150"/>
                  </a:lnTo>
                  <a:lnTo>
                    <a:pt x="48" y="150"/>
                  </a:lnTo>
                  <a:lnTo>
                    <a:pt x="48" y="157"/>
                  </a:lnTo>
                  <a:lnTo>
                    <a:pt x="48" y="164"/>
                  </a:lnTo>
                  <a:lnTo>
                    <a:pt x="41" y="164"/>
                  </a:lnTo>
                  <a:lnTo>
                    <a:pt x="34" y="164"/>
                  </a:lnTo>
                  <a:lnTo>
                    <a:pt x="27" y="164"/>
                  </a:lnTo>
                  <a:lnTo>
                    <a:pt x="20" y="164"/>
                  </a:lnTo>
                  <a:lnTo>
                    <a:pt x="13" y="157"/>
                  </a:lnTo>
                  <a:lnTo>
                    <a:pt x="7" y="157"/>
                  </a:lnTo>
                  <a:lnTo>
                    <a:pt x="0" y="157"/>
                  </a:lnTo>
                  <a:lnTo>
                    <a:pt x="0" y="150"/>
                  </a:lnTo>
                  <a:lnTo>
                    <a:pt x="7" y="150"/>
                  </a:lnTo>
                  <a:lnTo>
                    <a:pt x="7" y="144"/>
                  </a:lnTo>
                  <a:lnTo>
                    <a:pt x="13" y="144"/>
                  </a:lnTo>
                  <a:lnTo>
                    <a:pt x="20" y="144"/>
                  </a:lnTo>
                  <a:lnTo>
                    <a:pt x="20" y="137"/>
                  </a:lnTo>
                  <a:lnTo>
                    <a:pt x="27" y="137"/>
                  </a:lnTo>
                  <a:lnTo>
                    <a:pt x="34" y="137"/>
                  </a:lnTo>
                  <a:lnTo>
                    <a:pt x="34" y="130"/>
                  </a:lnTo>
                  <a:lnTo>
                    <a:pt x="41" y="130"/>
                  </a:lnTo>
                  <a:lnTo>
                    <a:pt x="41" y="123"/>
                  </a:lnTo>
                  <a:lnTo>
                    <a:pt x="48" y="123"/>
                  </a:lnTo>
                  <a:lnTo>
                    <a:pt x="48" y="116"/>
                  </a:lnTo>
                  <a:lnTo>
                    <a:pt x="55" y="109"/>
                  </a:lnTo>
                  <a:lnTo>
                    <a:pt x="55" y="103"/>
                  </a:lnTo>
                  <a:lnTo>
                    <a:pt x="55" y="96"/>
                  </a:lnTo>
                  <a:lnTo>
                    <a:pt x="55" y="89"/>
                  </a:lnTo>
                  <a:lnTo>
                    <a:pt x="61" y="89"/>
                  </a:lnTo>
                  <a:lnTo>
                    <a:pt x="61" y="82"/>
                  </a:lnTo>
                  <a:lnTo>
                    <a:pt x="61" y="75"/>
                  </a:lnTo>
                  <a:lnTo>
                    <a:pt x="61" y="68"/>
                  </a:lnTo>
                  <a:lnTo>
                    <a:pt x="61" y="62"/>
                  </a:lnTo>
                  <a:lnTo>
                    <a:pt x="61" y="48"/>
                  </a:lnTo>
                  <a:lnTo>
                    <a:pt x="61" y="41"/>
                  </a:lnTo>
                  <a:lnTo>
                    <a:pt x="61" y="27"/>
                  </a:lnTo>
                  <a:lnTo>
                    <a:pt x="61" y="20"/>
                  </a:lnTo>
                  <a:lnTo>
                    <a:pt x="61" y="14"/>
                  </a:lnTo>
                  <a:lnTo>
                    <a:pt x="55" y="14"/>
                  </a:lnTo>
                  <a:lnTo>
                    <a:pt x="55" y="7"/>
                  </a:lnTo>
                  <a:lnTo>
                    <a:pt x="48" y="7"/>
                  </a:lnTo>
                  <a:lnTo>
                    <a:pt x="48" y="0"/>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5" name="Freeform 1735"/>
            <p:cNvSpPr>
              <a:spLocks/>
            </p:cNvSpPr>
            <p:nvPr/>
          </p:nvSpPr>
          <p:spPr bwMode="auto">
            <a:xfrm>
              <a:off x="2651" y="1804"/>
              <a:ext cx="344" cy="186"/>
            </a:xfrm>
            <a:custGeom>
              <a:avLst/>
              <a:gdLst>
                <a:gd name="T0" fmla="*/ 336 w 344"/>
                <a:gd name="T1" fmla="*/ 7 h 186"/>
                <a:gd name="T2" fmla="*/ 343 w 344"/>
                <a:gd name="T3" fmla="*/ 41 h 186"/>
                <a:gd name="T4" fmla="*/ 343 w 344"/>
                <a:gd name="T5" fmla="*/ 75 h 186"/>
                <a:gd name="T6" fmla="*/ 343 w 344"/>
                <a:gd name="T7" fmla="*/ 109 h 186"/>
                <a:gd name="T8" fmla="*/ 343 w 344"/>
                <a:gd name="T9" fmla="*/ 123 h 186"/>
                <a:gd name="T10" fmla="*/ 336 w 344"/>
                <a:gd name="T11" fmla="*/ 130 h 186"/>
                <a:gd name="T12" fmla="*/ 336 w 344"/>
                <a:gd name="T13" fmla="*/ 144 h 186"/>
                <a:gd name="T14" fmla="*/ 329 w 344"/>
                <a:gd name="T15" fmla="*/ 150 h 186"/>
                <a:gd name="T16" fmla="*/ 315 w 344"/>
                <a:gd name="T17" fmla="*/ 150 h 186"/>
                <a:gd name="T18" fmla="*/ 110 w 344"/>
                <a:gd name="T19" fmla="*/ 185 h 186"/>
                <a:gd name="T20" fmla="*/ 96 w 344"/>
                <a:gd name="T21" fmla="*/ 185 h 186"/>
                <a:gd name="T22" fmla="*/ 89 w 344"/>
                <a:gd name="T23" fmla="*/ 178 h 186"/>
                <a:gd name="T24" fmla="*/ 83 w 344"/>
                <a:gd name="T25" fmla="*/ 164 h 186"/>
                <a:gd name="T26" fmla="*/ 83 w 344"/>
                <a:gd name="T27" fmla="*/ 150 h 186"/>
                <a:gd name="T28" fmla="*/ 42 w 344"/>
                <a:gd name="T29" fmla="*/ 123 h 186"/>
                <a:gd name="T30" fmla="*/ 28 w 344"/>
                <a:gd name="T31" fmla="*/ 123 h 186"/>
                <a:gd name="T32" fmla="*/ 14 w 344"/>
                <a:gd name="T33" fmla="*/ 123 h 186"/>
                <a:gd name="T34" fmla="*/ 7 w 344"/>
                <a:gd name="T35" fmla="*/ 116 h 186"/>
                <a:gd name="T36" fmla="*/ 0 w 344"/>
                <a:gd name="T37" fmla="*/ 109 h 186"/>
                <a:gd name="T38" fmla="*/ 0 w 344"/>
                <a:gd name="T39" fmla="*/ 96 h 186"/>
                <a:gd name="T40" fmla="*/ 0 w 344"/>
                <a:gd name="T41" fmla="*/ 82 h 186"/>
                <a:gd name="T42" fmla="*/ 0 w 344"/>
                <a:gd name="T43" fmla="*/ 68 h 186"/>
                <a:gd name="T44" fmla="*/ 28 w 344"/>
                <a:gd name="T45" fmla="*/ 0 h 186"/>
                <a:gd name="T46" fmla="*/ 7 w 344"/>
                <a:gd name="T47" fmla="*/ 75 h 186"/>
                <a:gd name="T48" fmla="*/ 7 w 344"/>
                <a:gd name="T49" fmla="*/ 89 h 186"/>
                <a:gd name="T50" fmla="*/ 14 w 344"/>
                <a:gd name="T51" fmla="*/ 103 h 186"/>
                <a:gd name="T52" fmla="*/ 21 w 344"/>
                <a:gd name="T53" fmla="*/ 109 h 186"/>
                <a:gd name="T54" fmla="*/ 28 w 344"/>
                <a:gd name="T55" fmla="*/ 116 h 186"/>
                <a:gd name="T56" fmla="*/ 42 w 344"/>
                <a:gd name="T57" fmla="*/ 116 h 186"/>
                <a:gd name="T58" fmla="*/ 76 w 344"/>
                <a:gd name="T59" fmla="*/ 0 h 186"/>
                <a:gd name="T60" fmla="*/ 89 w 344"/>
                <a:gd name="T61" fmla="*/ 109 h 186"/>
                <a:gd name="T62" fmla="*/ 226 w 344"/>
                <a:gd name="T63" fmla="*/ 89 h 186"/>
                <a:gd name="T64" fmla="*/ 240 w 344"/>
                <a:gd name="T65" fmla="*/ 82 h 186"/>
                <a:gd name="T66" fmla="*/ 247 w 344"/>
                <a:gd name="T67" fmla="*/ 75 h 186"/>
                <a:gd name="T68" fmla="*/ 254 w 344"/>
                <a:gd name="T69" fmla="*/ 62 h 186"/>
                <a:gd name="T70" fmla="*/ 254 w 344"/>
                <a:gd name="T71" fmla="*/ 48 h 186"/>
                <a:gd name="T72" fmla="*/ 274 w 344"/>
                <a:gd name="T73" fmla="*/ 0 h 186"/>
                <a:gd name="T74" fmla="*/ 261 w 344"/>
                <a:gd name="T75" fmla="*/ 55 h 186"/>
                <a:gd name="T76" fmla="*/ 261 w 344"/>
                <a:gd name="T77" fmla="*/ 68 h 186"/>
                <a:gd name="T78" fmla="*/ 254 w 344"/>
                <a:gd name="T79" fmla="*/ 75 h 186"/>
                <a:gd name="T80" fmla="*/ 247 w 344"/>
                <a:gd name="T81" fmla="*/ 82 h 186"/>
                <a:gd name="T82" fmla="*/ 240 w 344"/>
                <a:gd name="T83" fmla="*/ 89 h 186"/>
                <a:gd name="T84" fmla="*/ 233 w 344"/>
                <a:gd name="T85" fmla="*/ 96 h 186"/>
                <a:gd name="T86" fmla="*/ 89 w 344"/>
                <a:gd name="T87" fmla="*/ 116 h 186"/>
                <a:gd name="T88" fmla="*/ 89 w 344"/>
                <a:gd name="T89" fmla="*/ 150 h 186"/>
                <a:gd name="T90" fmla="*/ 96 w 344"/>
                <a:gd name="T91" fmla="*/ 157 h 186"/>
                <a:gd name="T92" fmla="*/ 96 w 344"/>
                <a:gd name="T93" fmla="*/ 171 h 186"/>
                <a:gd name="T94" fmla="*/ 103 w 344"/>
                <a:gd name="T95" fmla="*/ 178 h 186"/>
                <a:gd name="T96" fmla="*/ 117 w 344"/>
                <a:gd name="T97" fmla="*/ 178 h 186"/>
                <a:gd name="T98" fmla="*/ 315 w 344"/>
                <a:gd name="T99" fmla="*/ 144 h 186"/>
                <a:gd name="T100" fmla="*/ 329 w 344"/>
                <a:gd name="T101" fmla="*/ 130 h 186"/>
                <a:gd name="T102" fmla="*/ 336 w 344"/>
                <a:gd name="T103" fmla="*/ 123 h 186"/>
                <a:gd name="T104" fmla="*/ 336 w 344"/>
                <a:gd name="T105" fmla="*/ 109 h 186"/>
                <a:gd name="T106" fmla="*/ 336 w 344"/>
                <a:gd name="T107" fmla="*/ 0 h 1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4"/>
                <a:gd name="T163" fmla="*/ 0 h 186"/>
                <a:gd name="T164" fmla="*/ 344 w 344"/>
                <a:gd name="T165" fmla="*/ 186 h 1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4" h="186">
                  <a:moveTo>
                    <a:pt x="336" y="0"/>
                  </a:moveTo>
                  <a:lnTo>
                    <a:pt x="336" y="7"/>
                  </a:lnTo>
                  <a:lnTo>
                    <a:pt x="343" y="27"/>
                  </a:lnTo>
                  <a:lnTo>
                    <a:pt x="343" y="41"/>
                  </a:lnTo>
                  <a:lnTo>
                    <a:pt x="343" y="62"/>
                  </a:lnTo>
                  <a:lnTo>
                    <a:pt x="343" y="75"/>
                  </a:lnTo>
                  <a:lnTo>
                    <a:pt x="343" y="96"/>
                  </a:lnTo>
                  <a:lnTo>
                    <a:pt x="343" y="109"/>
                  </a:lnTo>
                  <a:lnTo>
                    <a:pt x="343" y="116"/>
                  </a:lnTo>
                  <a:lnTo>
                    <a:pt x="343" y="123"/>
                  </a:lnTo>
                  <a:lnTo>
                    <a:pt x="343" y="130"/>
                  </a:lnTo>
                  <a:lnTo>
                    <a:pt x="336" y="130"/>
                  </a:lnTo>
                  <a:lnTo>
                    <a:pt x="336" y="137"/>
                  </a:lnTo>
                  <a:lnTo>
                    <a:pt x="336" y="144"/>
                  </a:lnTo>
                  <a:lnTo>
                    <a:pt x="329" y="144"/>
                  </a:lnTo>
                  <a:lnTo>
                    <a:pt x="329" y="150"/>
                  </a:lnTo>
                  <a:lnTo>
                    <a:pt x="322" y="150"/>
                  </a:lnTo>
                  <a:lnTo>
                    <a:pt x="315" y="150"/>
                  </a:lnTo>
                  <a:lnTo>
                    <a:pt x="117" y="185"/>
                  </a:lnTo>
                  <a:lnTo>
                    <a:pt x="110" y="185"/>
                  </a:lnTo>
                  <a:lnTo>
                    <a:pt x="103" y="185"/>
                  </a:lnTo>
                  <a:lnTo>
                    <a:pt x="96" y="185"/>
                  </a:lnTo>
                  <a:lnTo>
                    <a:pt x="96" y="178"/>
                  </a:lnTo>
                  <a:lnTo>
                    <a:pt x="89" y="178"/>
                  </a:lnTo>
                  <a:lnTo>
                    <a:pt x="89" y="171"/>
                  </a:lnTo>
                  <a:lnTo>
                    <a:pt x="83" y="164"/>
                  </a:lnTo>
                  <a:lnTo>
                    <a:pt x="83" y="157"/>
                  </a:lnTo>
                  <a:lnTo>
                    <a:pt x="83" y="150"/>
                  </a:lnTo>
                  <a:lnTo>
                    <a:pt x="83" y="116"/>
                  </a:lnTo>
                  <a:lnTo>
                    <a:pt x="42" y="123"/>
                  </a:lnTo>
                  <a:lnTo>
                    <a:pt x="35" y="123"/>
                  </a:lnTo>
                  <a:lnTo>
                    <a:pt x="28" y="123"/>
                  </a:lnTo>
                  <a:lnTo>
                    <a:pt x="21" y="123"/>
                  </a:lnTo>
                  <a:lnTo>
                    <a:pt x="14" y="123"/>
                  </a:lnTo>
                  <a:lnTo>
                    <a:pt x="14" y="116"/>
                  </a:lnTo>
                  <a:lnTo>
                    <a:pt x="7" y="116"/>
                  </a:lnTo>
                  <a:lnTo>
                    <a:pt x="7" y="109"/>
                  </a:lnTo>
                  <a:lnTo>
                    <a:pt x="0" y="109"/>
                  </a:lnTo>
                  <a:lnTo>
                    <a:pt x="0" y="103"/>
                  </a:lnTo>
                  <a:lnTo>
                    <a:pt x="0" y="96"/>
                  </a:lnTo>
                  <a:lnTo>
                    <a:pt x="0" y="89"/>
                  </a:lnTo>
                  <a:lnTo>
                    <a:pt x="0" y="82"/>
                  </a:lnTo>
                  <a:lnTo>
                    <a:pt x="0" y="75"/>
                  </a:lnTo>
                  <a:lnTo>
                    <a:pt x="0" y="68"/>
                  </a:lnTo>
                  <a:lnTo>
                    <a:pt x="21" y="0"/>
                  </a:lnTo>
                  <a:lnTo>
                    <a:pt x="28" y="0"/>
                  </a:lnTo>
                  <a:lnTo>
                    <a:pt x="7" y="68"/>
                  </a:lnTo>
                  <a:lnTo>
                    <a:pt x="7" y="75"/>
                  </a:lnTo>
                  <a:lnTo>
                    <a:pt x="7" y="82"/>
                  </a:lnTo>
                  <a:lnTo>
                    <a:pt x="7" y="89"/>
                  </a:lnTo>
                  <a:lnTo>
                    <a:pt x="7" y="96"/>
                  </a:lnTo>
                  <a:lnTo>
                    <a:pt x="14" y="103"/>
                  </a:lnTo>
                  <a:lnTo>
                    <a:pt x="14" y="109"/>
                  </a:lnTo>
                  <a:lnTo>
                    <a:pt x="21" y="109"/>
                  </a:lnTo>
                  <a:lnTo>
                    <a:pt x="28" y="109"/>
                  </a:lnTo>
                  <a:lnTo>
                    <a:pt x="28" y="116"/>
                  </a:lnTo>
                  <a:lnTo>
                    <a:pt x="35" y="116"/>
                  </a:lnTo>
                  <a:lnTo>
                    <a:pt x="42" y="116"/>
                  </a:lnTo>
                  <a:lnTo>
                    <a:pt x="83" y="109"/>
                  </a:lnTo>
                  <a:lnTo>
                    <a:pt x="76" y="0"/>
                  </a:lnTo>
                  <a:lnTo>
                    <a:pt x="83" y="0"/>
                  </a:lnTo>
                  <a:lnTo>
                    <a:pt x="89" y="109"/>
                  </a:lnTo>
                  <a:lnTo>
                    <a:pt x="219" y="89"/>
                  </a:lnTo>
                  <a:lnTo>
                    <a:pt x="226" y="89"/>
                  </a:lnTo>
                  <a:lnTo>
                    <a:pt x="233" y="82"/>
                  </a:lnTo>
                  <a:lnTo>
                    <a:pt x="240" y="82"/>
                  </a:lnTo>
                  <a:lnTo>
                    <a:pt x="240" y="75"/>
                  </a:lnTo>
                  <a:lnTo>
                    <a:pt x="247" y="75"/>
                  </a:lnTo>
                  <a:lnTo>
                    <a:pt x="247" y="68"/>
                  </a:lnTo>
                  <a:lnTo>
                    <a:pt x="254" y="62"/>
                  </a:lnTo>
                  <a:lnTo>
                    <a:pt x="254" y="55"/>
                  </a:lnTo>
                  <a:lnTo>
                    <a:pt x="254" y="48"/>
                  </a:lnTo>
                  <a:lnTo>
                    <a:pt x="267" y="0"/>
                  </a:lnTo>
                  <a:lnTo>
                    <a:pt x="274" y="0"/>
                  </a:lnTo>
                  <a:lnTo>
                    <a:pt x="267" y="48"/>
                  </a:lnTo>
                  <a:lnTo>
                    <a:pt x="261" y="55"/>
                  </a:lnTo>
                  <a:lnTo>
                    <a:pt x="261" y="62"/>
                  </a:lnTo>
                  <a:lnTo>
                    <a:pt x="261" y="68"/>
                  </a:lnTo>
                  <a:lnTo>
                    <a:pt x="254" y="68"/>
                  </a:lnTo>
                  <a:lnTo>
                    <a:pt x="254" y="75"/>
                  </a:lnTo>
                  <a:lnTo>
                    <a:pt x="254" y="82"/>
                  </a:lnTo>
                  <a:lnTo>
                    <a:pt x="247" y="82"/>
                  </a:lnTo>
                  <a:lnTo>
                    <a:pt x="247" y="89"/>
                  </a:lnTo>
                  <a:lnTo>
                    <a:pt x="240" y="89"/>
                  </a:lnTo>
                  <a:lnTo>
                    <a:pt x="240" y="96"/>
                  </a:lnTo>
                  <a:lnTo>
                    <a:pt x="233" y="96"/>
                  </a:lnTo>
                  <a:lnTo>
                    <a:pt x="226" y="96"/>
                  </a:lnTo>
                  <a:lnTo>
                    <a:pt x="89" y="116"/>
                  </a:lnTo>
                  <a:lnTo>
                    <a:pt x="89" y="144"/>
                  </a:lnTo>
                  <a:lnTo>
                    <a:pt x="89" y="150"/>
                  </a:lnTo>
                  <a:lnTo>
                    <a:pt x="89" y="157"/>
                  </a:lnTo>
                  <a:lnTo>
                    <a:pt x="96" y="157"/>
                  </a:lnTo>
                  <a:lnTo>
                    <a:pt x="96" y="164"/>
                  </a:lnTo>
                  <a:lnTo>
                    <a:pt x="96" y="171"/>
                  </a:lnTo>
                  <a:lnTo>
                    <a:pt x="103" y="171"/>
                  </a:lnTo>
                  <a:lnTo>
                    <a:pt x="103" y="178"/>
                  </a:lnTo>
                  <a:lnTo>
                    <a:pt x="110" y="178"/>
                  </a:lnTo>
                  <a:lnTo>
                    <a:pt x="117" y="178"/>
                  </a:lnTo>
                  <a:lnTo>
                    <a:pt x="308" y="144"/>
                  </a:lnTo>
                  <a:lnTo>
                    <a:pt x="315" y="144"/>
                  </a:lnTo>
                  <a:lnTo>
                    <a:pt x="322" y="137"/>
                  </a:lnTo>
                  <a:lnTo>
                    <a:pt x="329" y="130"/>
                  </a:lnTo>
                  <a:lnTo>
                    <a:pt x="329" y="123"/>
                  </a:lnTo>
                  <a:lnTo>
                    <a:pt x="336" y="123"/>
                  </a:lnTo>
                  <a:lnTo>
                    <a:pt x="336" y="116"/>
                  </a:lnTo>
                  <a:lnTo>
                    <a:pt x="336" y="109"/>
                  </a:lnTo>
                  <a:lnTo>
                    <a:pt x="329" y="0"/>
                  </a:lnTo>
                  <a:lnTo>
                    <a:pt x="33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6" name="Freeform 1736"/>
            <p:cNvSpPr>
              <a:spLocks/>
            </p:cNvSpPr>
            <p:nvPr/>
          </p:nvSpPr>
          <p:spPr bwMode="auto">
            <a:xfrm>
              <a:off x="3083" y="1346"/>
              <a:ext cx="55" cy="90"/>
            </a:xfrm>
            <a:custGeom>
              <a:avLst/>
              <a:gdLst>
                <a:gd name="T0" fmla="*/ 20 w 55"/>
                <a:gd name="T1" fmla="*/ 0 h 90"/>
                <a:gd name="T2" fmla="*/ 13 w 55"/>
                <a:gd name="T3" fmla="*/ 7 h 90"/>
                <a:gd name="T4" fmla="*/ 13 w 55"/>
                <a:gd name="T5" fmla="*/ 14 h 90"/>
                <a:gd name="T6" fmla="*/ 6 w 55"/>
                <a:gd name="T7" fmla="*/ 14 h 90"/>
                <a:gd name="T8" fmla="*/ 6 w 55"/>
                <a:gd name="T9" fmla="*/ 20 h 90"/>
                <a:gd name="T10" fmla="*/ 0 w 55"/>
                <a:gd name="T11" fmla="*/ 20 h 90"/>
                <a:gd name="T12" fmla="*/ 0 w 55"/>
                <a:gd name="T13" fmla="*/ 27 h 90"/>
                <a:gd name="T14" fmla="*/ 0 w 55"/>
                <a:gd name="T15" fmla="*/ 34 h 90"/>
                <a:gd name="T16" fmla="*/ 0 w 55"/>
                <a:gd name="T17" fmla="*/ 41 h 90"/>
                <a:gd name="T18" fmla="*/ 6 w 55"/>
                <a:gd name="T19" fmla="*/ 48 h 90"/>
                <a:gd name="T20" fmla="*/ 6 w 55"/>
                <a:gd name="T21" fmla="*/ 55 h 90"/>
                <a:gd name="T22" fmla="*/ 6 w 55"/>
                <a:gd name="T23" fmla="*/ 61 h 90"/>
                <a:gd name="T24" fmla="*/ 13 w 55"/>
                <a:gd name="T25" fmla="*/ 68 h 90"/>
                <a:gd name="T26" fmla="*/ 20 w 55"/>
                <a:gd name="T27" fmla="*/ 68 h 90"/>
                <a:gd name="T28" fmla="*/ 20 w 55"/>
                <a:gd name="T29" fmla="*/ 75 h 90"/>
                <a:gd name="T30" fmla="*/ 20 w 55"/>
                <a:gd name="T31" fmla="*/ 82 h 90"/>
                <a:gd name="T32" fmla="*/ 20 w 55"/>
                <a:gd name="T33" fmla="*/ 89 h 90"/>
                <a:gd name="T34" fmla="*/ 27 w 55"/>
                <a:gd name="T35" fmla="*/ 89 h 90"/>
                <a:gd name="T36" fmla="*/ 27 w 55"/>
                <a:gd name="T37" fmla="*/ 82 h 90"/>
                <a:gd name="T38" fmla="*/ 34 w 55"/>
                <a:gd name="T39" fmla="*/ 82 h 90"/>
                <a:gd name="T40" fmla="*/ 41 w 55"/>
                <a:gd name="T41" fmla="*/ 75 h 90"/>
                <a:gd name="T42" fmla="*/ 48 w 55"/>
                <a:gd name="T43" fmla="*/ 68 h 90"/>
                <a:gd name="T44" fmla="*/ 41 w 55"/>
                <a:gd name="T45" fmla="*/ 61 h 90"/>
                <a:gd name="T46" fmla="*/ 48 w 55"/>
                <a:gd name="T47" fmla="*/ 61 h 90"/>
                <a:gd name="T48" fmla="*/ 48 w 55"/>
                <a:gd name="T49" fmla="*/ 55 h 90"/>
                <a:gd name="T50" fmla="*/ 54 w 55"/>
                <a:gd name="T51" fmla="*/ 48 h 90"/>
                <a:gd name="T52" fmla="*/ 54 w 55"/>
                <a:gd name="T53" fmla="*/ 41 h 90"/>
                <a:gd name="T54" fmla="*/ 54 w 55"/>
                <a:gd name="T55" fmla="*/ 34 h 90"/>
                <a:gd name="T56" fmla="*/ 54 w 55"/>
                <a:gd name="T57" fmla="*/ 27 h 90"/>
                <a:gd name="T58" fmla="*/ 48 w 55"/>
                <a:gd name="T59" fmla="*/ 27 h 90"/>
                <a:gd name="T60" fmla="*/ 48 w 55"/>
                <a:gd name="T61" fmla="*/ 20 h 90"/>
                <a:gd name="T62" fmla="*/ 48 w 55"/>
                <a:gd name="T63" fmla="*/ 14 h 90"/>
                <a:gd name="T64" fmla="*/ 41 w 55"/>
                <a:gd name="T65" fmla="*/ 14 h 90"/>
                <a:gd name="T66" fmla="*/ 41 w 55"/>
                <a:gd name="T67" fmla="*/ 7 h 90"/>
                <a:gd name="T68" fmla="*/ 41 w 55"/>
                <a:gd name="T69" fmla="*/ 0 h 90"/>
                <a:gd name="T70" fmla="*/ 34 w 55"/>
                <a:gd name="T71" fmla="*/ 0 h 90"/>
                <a:gd name="T72" fmla="*/ 27 w 55"/>
                <a:gd name="T73" fmla="*/ 0 h 90"/>
                <a:gd name="T74" fmla="*/ 20 w 55"/>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90"/>
                <a:gd name="T116" fmla="*/ 55 w 55"/>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90">
                  <a:moveTo>
                    <a:pt x="20" y="0"/>
                  </a:moveTo>
                  <a:lnTo>
                    <a:pt x="13" y="7"/>
                  </a:lnTo>
                  <a:lnTo>
                    <a:pt x="13" y="14"/>
                  </a:lnTo>
                  <a:lnTo>
                    <a:pt x="6" y="14"/>
                  </a:lnTo>
                  <a:lnTo>
                    <a:pt x="6" y="20"/>
                  </a:lnTo>
                  <a:lnTo>
                    <a:pt x="0" y="20"/>
                  </a:lnTo>
                  <a:lnTo>
                    <a:pt x="0" y="27"/>
                  </a:lnTo>
                  <a:lnTo>
                    <a:pt x="0" y="34"/>
                  </a:lnTo>
                  <a:lnTo>
                    <a:pt x="0" y="41"/>
                  </a:lnTo>
                  <a:lnTo>
                    <a:pt x="6" y="48"/>
                  </a:lnTo>
                  <a:lnTo>
                    <a:pt x="6" y="55"/>
                  </a:lnTo>
                  <a:lnTo>
                    <a:pt x="6" y="61"/>
                  </a:lnTo>
                  <a:lnTo>
                    <a:pt x="13" y="68"/>
                  </a:lnTo>
                  <a:lnTo>
                    <a:pt x="20" y="68"/>
                  </a:lnTo>
                  <a:lnTo>
                    <a:pt x="20" y="75"/>
                  </a:lnTo>
                  <a:lnTo>
                    <a:pt x="20" y="82"/>
                  </a:lnTo>
                  <a:lnTo>
                    <a:pt x="20" y="89"/>
                  </a:lnTo>
                  <a:lnTo>
                    <a:pt x="27" y="89"/>
                  </a:lnTo>
                  <a:lnTo>
                    <a:pt x="27" y="82"/>
                  </a:lnTo>
                  <a:lnTo>
                    <a:pt x="34" y="82"/>
                  </a:lnTo>
                  <a:lnTo>
                    <a:pt x="41" y="75"/>
                  </a:lnTo>
                  <a:lnTo>
                    <a:pt x="48" y="68"/>
                  </a:lnTo>
                  <a:lnTo>
                    <a:pt x="41" y="61"/>
                  </a:lnTo>
                  <a:lnTo>
                    <a:pt x="48" y="61"/>
                  </a:lnTo>
                  <a:lnTo>
                    <a:pt x="48" y="55"/>
                  </a:lnTo>
                  <a:lnTo>
                    <a:pt x="54" y="48"/>
                  </a:lnTo>
                  <a:lnTo>
                    <a:pt x="54" y="41"/>
                  </a:lnTo>
                  <a:lnTo>
                    <a:pt x="54" y="34"/>
                  </a:lnTo>
                  <a:lnTo>
                    <a:pt x="54" y="27"/>
                  </a:lnTo>
                  <a:lnTo>
                    <a:pt x="48" y="27"/>
                  </a:lnTo>
                  <a:lnTo>
                    <a:pt x="48" y="20"/>
                  </a:lnTo>
                  <a:lnTo>
                    <a:pt x="48" y="14"/>
                  </a:lnTo>
                  <a:lnTo>
                    <a:pt x="41" y="14"/>
                  </a:lnTo>
                  <a:lnTo>
                    <a:pt x="41" y="7"/>
                  </a:lnTo>
                  <a:lnTo>
                    <a:pt x="41" y="0"/>
                  </a:lnTo>
                  <a:lnTo>
                    <a:pt x="34" y="0"/>
                  </a:lnTo>
                  <a:lnTo>
                    <a:pt x="27" y="0"/>
                  </a:lnTo>
                  <a:lnTo>
                    <a:pt x="2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7" name="Freeform 1737"/>
            <p:cNvSpPr>
              <a:spLocks/>
            </p:cNvSpPr>
            <p:nvPr/>
          </p:nvSpPr>
          <p:spPr bwMode="auto">
            <a:xfrm>
              <a:off x="2932" y="1360"/>
              <a:ext cx="49" cy="55"/>
            </a:xfrm>
            <a:custGeom>
              <a:avLst/>
              <a:gdLst>
                <a:gd name="T0" fmla="*/ 34 w 49"/>
                <a:gd name="T1" fmla="*/ 54 h 55"/>
                <a:gd name="T2" fmla="*/ 34 w 49"/>
                <a:gd name="T3" fmla="*/ 47 h 55"/>
                <a:gd name="T4" fmla="*/ 27 w 49"/>
                <a:gd name="T5" fmla="*/ 47 h 55"/>
                <a:gd name="T6" fmla="*/ 27 w 49"/>
                <a:gd name="T7" fmla="*/ 41 h 55"/>
                <a:gd name="T8" fmla="*/ 27 w 49"/>
                <a:gd name="T9" fmla="*/ 34 h 55"/>
                <a:gd name="T10" fmla="*/ 27 w 49"/>
                <a:gd name="T11" fmla="*/ 27 h 55"/>
                <a:gd name="T12" fmla="*/ 27 w 49"/>
                <a:gd name="T13" fmla="*/ 20 h 55"/>
                <a:gd name="T14" fmla="*/ 27 w 49"/>
                <a:gd name="T15" fmla="*/ 13 h 55"/>
                <a:gd name="T16" fmla="*/ 21 w 49"/>
                <a:gd name="T17" fmla="*/ 13 h 55"/>
                <a:gd name="T18" fmla="*/ 21 w 49"/>
                <a:gd name="T19" fmla="*/ 6 h 55"/>
                <a:gd name="T20" fmla="*/ 14 w 49"/>
                <a:gd name="T21" fmla="*/ 6 h 55"/>
                <a:gd name="T22" fmla="*/ 0 w 49"/>
                <a:gd name="T23" fmla="*/ 6 h 55"/>
                <a:gd name="T24" fmla="*/ 0 w 49"/>
                <a:gd name="T25" fmla="*/ 0 h 55"/>
                <a:gd name="T26" fmla="*/ 7 w 49"/>
                <a:gd name="T27" fmla="*/ 0 h 55"/>
                <a:gd name="T28" fmla="*/ 14 w 49"/>
                <a:gd name="T29" fmla="*/ 0 h 55"/>
                <a:gd name="T30" fmla="*/ 21 w 49"/>
                <a:gd name="T31" fmla="*/ 0 h 55"/>
                <a:gd name="T32" fmla="*/ 27 w 49"/>
                <a:gd name="T33" fmla="*/ 0 h 55"/>
                <a:gd name="T34" fmla="*/ 34 w 49"/>
                <a:gd name="T35" fmla="*/ 0 h 55"/>
                <a:gd name="T36" fmla="*/ 34 w 49"/>
                <a:gd name="T37" fmla="*/ 6 h 55"/>
                <a:gd name="T38" fmla="*/ 34 w 49"/>
                <a:gd name="T39" fmla="*/ 13 h 55"/>
                <a:gd name="T40" fmla="*/ 41 w 49"/>
                <a:gd name="T41" fmla="*/ 13 h 55"/>
                <a:gd name="T42" fmla="*/ 41 w 49"/>
                <a:gd name="T43" fmla="*/ 20 h 55"/>
                <a:gd name="T44" fmla="*/ 41 w 49"/>
                <a:gd name="T45" fmla="*/ 27 h 55"/>
                <a:gd name="T46" fmla="*/ 41 w 49"/>
                <a:gd name="T47" fmla="*/ 34 h 55"/>
                <a:gd name="T48" fmla="*/ 48 w 49"/>
                <a:gd name="T49" fmla="*/ 34 h 55"/>
                <a:gd name="T50" fmla="*/ 48 w 49"/>
                <a:gd name="T51" fmla="*/ 41 h 55"/>
                <a:gd name="T52" fmla="*/ 48 w 49"/>
                <a:gd name="T53" fmla="*/ 47 h 55"/>
                <a:gd name="T54" fmla="*/ 34 w 49"/>
                <a:gd name="T55" fmla="*/ 54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55"/>
                <a:gd name="T86" fmla="*/ 49 w 49"/>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55">
                  <a:moveTo>
                    <a:pt x="34" y="54"/>
                  </a:moveTo>
                  <a:lnTo>
                    <a:pt x="34" y="47"/>
                  </a:lnTo>
                  <a:lnTo>
                    <a:pt x="27" y="47"/>
                  </a:lnTo>
                  <a:lnTo>
                    <a:pt x="27" y="41"/>
                  </a:lnTo>
                  <a:lnTo>
                    <a:pt x="27" y="34"/>
                  </a:lnTo>
                  <a:lnTo>
                    <a:pt x="27" y="27"/>
                  </a:lnTo>
                  <a:lnTo>
                    <a:pt x="27" y="20"/>
                  </a:lnTo>
                  <a:lnTo>
                    <a:pt x="27" y="13"/>
                  </a:lnTo>
                  <a:lnTo>
                    <a:pt x="21" y="13"/>
                  </a:lnTo>
                  <a:lnTo>
                    <a:pt x="21" y="6"/>
                  </a:lnTo>
                  <a:lnTo>
                    <a:pt x="14" y="6"/>
                  </a:lnTo>
                  <a:lnTo>
                    <a:pt x="0" y="6"/>
                  </a:lnTo>
                  <a:lnTo>
                    <a:pt x="0" y="0"/>
                  </a:lnTo>
                  <a:lnTo>
                    <a:pt x="7" y="0"/>
                  </a:lnTo>
                  <a:lnTo>
                    <a:pt x="14" y="0"/>
                  </a:lnTo>
                  <a:lnTo>
                    <a:pt x="21" y="0"/>
                  </a:lnTo>
                  <a:lnTo>
                    <a:pt x="27" y="0"/>
                  </a:lnTo>
                  <a:lnTo>
                    <a:pt x="34" y="0"/>
                  </a:lnTo>
                  <a:lnTo>
                    <a:pt x="34" y="6"/>
                  </a:lnTo>
                  <a:lnTo>
                    <a:pt x="34" y="13"/>
                  </a:lnTo>
                  <a:lnTo>
                    <a:pt x="41" y="13"/>
                  </a:lnTo>
                  <a:lnTo>
                    <a:pt x="41" y="20"/>
                  </a:lnTo>
                  <a:lnTo>
                    <a:pt x="41" y="27"/>
                  </a:lnTo>
                  <a:lnTo>
                    <a:pt x="41" y="34"/>
                  </a:lnTo>
                  <a:lnTo>
                    <a:pt x="48" y="34"/>
                  </a:lnTo>
                  <a:lnTo>
                    <a:pt x="48" y="41"/>
                  </a:lnTo>
                  <a:lnTo>
                    <a:pt x="48" y="47"/>
                  </a:lnTo>
                  <a:lnTo>
                    <a:pt x="34" y="5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8" name="Freeform 1738"/>
            <p:cNvSpPr>
              <a:spLocks/>
            </p:cNvSpPr>
            <p:nvPr/>
          </p:nvSpPr>
          <p:spPr bwMode="auto">
            <a:xfrm>
              <a:off x="2966" y="1537"/>
              <a:ext cx="70" cy="29"/>
            </a:xfrm>
            <a:custGeom>
              <a:avLst/>
              <a:gdLst>
                <a:gd name="T0" fmla="*/ 69 w 70"/>
                <a:gd name="T1" fmla="*/ 21 h 29"/>
                <a:gd name="T2" fmla="*/ 62 w 70"/>
                <a:gd name="T3" fmla="*/ 21 h 29"/>
                <a:gd name="T4" fmla="*/ 62 w 70"/>
                <a:gd name="T5" fmla="*/ 28 h 29"/>
                <a:gd name="T6" fmla="*/ 55 w 70"/>
                <a:gd name="T7" fmla="*/ 28 h 29"/>
                <a:gd name="T8" fmla="*/ 48 w 70"/>
                <a:gd name="T9" fmla="*/ 28 h 29"/>
                <a:gd name="T10" fmla="*/ 41 w 70"/>
                <a:gd name="T11" fmla="*/ 28 h 29"/>
                <a:gd name="T12" fmla="*/ 34 w 70"/>
                <a:gd name="T13" fmla="*/ 28 h 29"/>
                <a:gd name="T14" fmla="*/ 28 w 70"/>
                <a:gd name="T15" fmla="*/ 28 h 29"/>
                <a:gd name="T16" fmla="*/ 28 w 70"/>
                <a:gd name="T17" fmla="*/ 21 h 29"/>
                <a:gd name="T18" fmla="*/ 21 w 70"/>
                <a:gd name="T19" fmla="*/ 21 h 29"/>
                <a:gd name="T20" fmla="*/ 21 w 70"/>
                <a:gd name="T21" fmla="*/ 14 h 29"/>
                <a:gd name="T22" fmla="*/ 28 w 70"/>
                <a:gd name="T23" fmla="*/ 14 h 29"/>
                <a:gd name="T24" fmla="*/ 28 w 70"/>
                <a:gd name="T25" fmla="*/ 7 h 29"/>
                <a:gd name="T26" fmla="*/ 28 w 70"/>
                <a:gd name="T27" fmla="*/ 14 h 29"/>
                <a:gd name="T28" fmla="*/ 21 w 70"/>
                <a:gd name="T29" fmla="*/ 14 h 29"/>
                <a:gd name="T30" fmla="*/ 14 w 70"/>
                <a:gd name="T31" fmla="*/ 14 h 29"/>
                <a:gd name="T32" fmla="*/ 7 w 70"/>
                <a:gd name="T33" fmla="*/ 14 h 29"/>
                <a:gd name="T34" fmla="*/ 7 w 70"/>
                <a:gd name="T35" fmla="*/ 7 h 29"/>
                <a:gd name="T36" fmla="*/ 0 w 70"/>
                <a:gd name="T37" fmla="*/ 7 h 29"/>
                <a:gd name="T38" fmla="*/ 7 w 70"/>
                <a:gd name="T39" fmla="*/ 7 h 29"/>
                <a:gd name="T40" fmla="*/ 14 w 70"/>
                <a:gd name="T41" fmla="*/ 7 h 29"/>
                <a:gd name="T42" fmla="*/ 21 w 70"/>
                <a:gd name="T43" fmla="*/ 7 h 29"/>
                <a:gd name="T44" fmla="*/ 21 w 70"/>
                <a:gd name="T45" fmla="*/ 0 h 29"/>
                <a:gd name="T46" fmla="*/ 28 w 70"/>
                <a:gd name="T47" fmla="*/ 0 h 29"/>
                <a:gd name="T48" fmla="*/ 34 w 70"/>
                <a:gd name="T49" fmla="*/ 0 h 29"/>
                <a:gd name="T50" fmla="*/ 41 w 70"/>
                <a:gd name="T51" fmla="*/ 0 h 29"/>
                <a:gd name="T52" fmla="*/ 48 w 70"/>
                <a:gd name="T53" fmla="*/ 0 h 29"/>
                <a:gd name="T54" fmla="*/ 55 w 70"/>
                <a:gd name="T55" fmla="*/ 0 h 29"/>
                <a:gd name="T56" fmla="*/ 62 w 70"/>
                <a:gd name="T57" fmla="*/ 0 h 29"/>
                <a:gd name="T58" fmla="*/ 62 w 70"/>
                <a:gd name="T59" fmla="*/ 7 h 29"/>
                <a:gd name="T60" fmla="*/ 69 w 70"/>
                <a:gd name="T61" fmla="*/ 7 h 29"/>
                <a:gd name="T62" fmla="*/ 69 w 70"/>
                <a:gd name="T63" fmla="*/ 14 h 29"/>
                <a:gd name="T64" fmla="*/ 62 w 70"/>
                <a:gd name="T65" fmla="*/ 14 h 29"/>
                <a:gd name="T66" fmla="*/ 62 w 70"/>
                <a:gd name="T67" fmla="*/ 21 h 29"/>
                <a:gd name="T68" fmla="*/ 69 w 70"/>
                <a:gd name="T69" fmla="*/ 21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
                <a:gd name="T106" fmla="*/ 0 h 29"/>
                <a:gd name="T107" fmla="*/ 70 w 70"/>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 h="29">
                  <a:moveTo>
                    <a:pt x="69" y="21"/>
                  </a:moveTo>
                  <a:lnTo>
                    <a:pt x="62" y="21"/>
                  </a:lnTo>
                  <a:lnTo>
                    <a:pt x="62" y="28"/>
                  </a:lnTo>
                  <a:lnTo>
                    <a:pt x="55" y="28"/>
                  </a:lnTo>
                  <a:lnTo>
                    <a:pt x="48" y="28"/>
                  </a:lnTo>
                  <a:lnTo>
                    <a:pt x="41" y="28"/>
                  </a:lnTo>
                  <a:lnTo>
                    <a:pt x="34" y="28"/>
                  </a:lnTo>
                  <a:lnTo>
                    <a:pt x="28" y="28"/>
                  </a:lnTo>
                  <a:lnTo>
                    <a:pt x="28" y="21"/>
                  </a:lnTo>
                  <a:lnTo>
                    <a:pt x="21" y="21"/>
                  </a:lnTo>
                  <a:lnTo>
                    <a:pt x="21" y="14"/>
                  </a:lnTo>
                  <a:lnTo>
                    <a:pt x="28" y="14"/>
                  </a:lnTo>
                  <a:lnTo>
                    <a:pt x="28" y="7"/>
                  </a:lnTo>
                  <a:lnTo>
                    <a:pt x="28" y="14"/>
                  </a:lnTo>
                  <a:lnTo>
                    <a:pt x="21" y="14"/>
                  </a:lnTo>
                  <a:lnTo>
                    <a:pt x="14" y="14"/>
                  </a:lnTo>
                  <a:lnTo>
                    <a:pt x="7" y="14"/>
                  </a:lnTo>
                  <a:lnTo>
                    <a:pt x="7" y="7"/>
                  </a:lnTo>
                  <a:lnTo>
                    <a:pt x="0" y="7"/>
                  </a:lnTo>
                  <a:lnTo>
                    <a:pt x="7" y="7"/>
                  </a:lnTo>
                  <a:lnTo>
                    <a:pt x="14" y="7"/>
                  </a:lnTo>
                  <a:lnTo>
                    <a:pt x="21" y="7"/>
                  </a:lnTo>
                  <a:lnTo>
                    <a:pt x="21" y="0"/>
                  </a:lnTo>
                  <a:lnTo>
                    <a:pt x="28" y="0"/>
                  </a:lnTo>
                  <a:lnTo>
                    <a:pt x="34" y="0"/>
                  </a:lnTo>
                  <a:lnTo>
                    <a:pt x="41" y="0"/>
                  </a:lnTo>
                  <a:lnTo>
                    <a:pt x="48" y="0"/>
                  </a:lnTo>
                  <a:lnTo>
                    <a:pt x="55" y="0"/>
                  </a:lnTo>
                  <a:lnTo>
                    <a:pt x="62" y="0"/>
                  </a:lnTo>
                  <a:lnTo>
                    <a:pt x="62" y="7"/>
                  </a:lnTo>
                  <a:lnTo>
                    <a:pt x="69" y="7"/>
                  </a:lnTo>
                  <a:lnTo>
                    <a:pt x="69" y="14"/>
                  </a:lnTo>
                  <a:lnTo>
                    <a:pt x="62" y="14"/>
                  </a:lnTo>
                  <a:lnTo>
                    <a:pt x="62" y="21"/>
                  </a:lnTo>
                  <a:lnTo>
                    <a:pt x="69"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59" name="Freeform 1739"/>
            <p:cNvSpPr>
              <a:spLocks/>
            </p:cNvSpPr>
            <p:nvPr/>
          </p:nvSpPr>
          <p:spPr bwMode="auto">
            <a:xfrm>
              <a:off x="3007" y="1818"/>
              <a:ext cx="83" cy="131"/>
            </a:xfrm>
            <a:custGeom>
              <a:avLst/>
              <a:gdLst>
                <a:gd name="T0" fmla="*/ 7 w 83"/>
                <a:gd name="T1" fmla="*/ 123 h 131"/>
                <a:gd name="T2" fmla="*/ 14 w 83"/>
                <a:gd name="T3" fmla="*/ 123 h 131"/>
                <a:gd name="T4" fmla="*/ 14 w 83"/>
                <a:gd name="T5" fmla="*/ 116 h 131"/>
                <a:gd name="T6" fmla="*/ 21 w 83"/>
                <a:gd name="T7" fmla="*/ 116 h 131"/>
                <a:gd name="T8" fmla="*/ 21 w 83"/>
                <a:gd name="T9" fmla="*/ 109 h 131"/>
                <a:gd name="T10" fmla="*/ 28 w 83"/>
                <a:gd name="T11" fmla="*/ 109 h 131"/>
                <a:gd name="T12" fmla="*/ 28 w 83"/>
                <a:gd name="T13" fmla="*/ 102 h 131"/>
                <a:gd name="T14" fmla="*/ 35 w 83"/>
                <a:gd name="T15" fmla="*/ 95 h 131"/>
                <a:gd name="T16" fmla="*/ 35 w 83"/>
                <a:gd name="T17" fmla="*/ 89 h 131"/>
                <a:gd name="T18" fmla="*/ 35 w 83"/>
                <a:gd name="T19" fmla="*/ 82 h 131"/>
                <a:gd name="T20" fmla="*/ 35 w 83"/>
                <a:gd name="T21" fmla="*/ 75 h 131"/>
                <a:gd name="T22" fmla="*/ 41 w 83"/>
                <a:gd name="T23" fmla="*/ 75 h 131"/>
                <a:gd name="T24" fmla="*/ 41 w 83"/>
                <a:gd name="T25" fmla="*/ 68 h 131"/>
                <a:gd name="T26" fmla="*/ 41 w 83"/>
                <a:gd name="T27" fmla="*/ 61 h 131"/>
                <a:gd name="T28" fmla="*/ 41 w 83"/>
                <a:gd name="T29" fmla="*/ 54 h 131"/>
                <a:gd name="T30" fmla="*/ 41 w 83"/>
                <a:gd name="T31" fmla="*/ 48 h 131"/>
                <a:gd name="T32" fmla="*/ 41 w 83"/>
                <a:gd name="T33" fmla="*/ 34 h 131"/>
                <a:gd name="T34" fmla="*/ 41 w 83"/>
                <a:gd name="T35" fmla="*/ 27 h 131"/>
                <a:gd name="T36" fmla="*/ 41 w 83"/>
                <a:gd name="T37" fmla="*/ 13 h 131"/>
                <a:gd name="T38" fmla="*/ 41 w 83"/>
                <a:gd name="T39" fmla="*/ 6 h 131"/>
                <a:gd name="T40" fmla="*/ 41 w 83"/>
                <a:gd name="T41" fmla="*/ 0 h 131"/>
                <a:gd name="T42" fmla="*/ 48 w 83"/>
                <a:gd name="T43" fmla="*/ 0 h 131"/>
                <a:gd name="T44" fmla="*/ 48 w 83"/>
                <a:gd name="T45" fmla="*/ 6 h 131"/>
                <a:gd name="T46" fmla="*/ 55 w 83"/>
                <a:gd name="T47" fmla="*/ 6 h 131"/>
                <a:gd name="T48" fmla="*/ 62 w 83"/>
                <a:gd name="T49" fmla="*/ 6 h 131"/>
                <a:gd name="T50" fmla="*/ 69 w 83"/>
                <a:gd name="T51" fmla="*/ 6 h 131"/>
                <a:gd name="T52" fmla="*/ 76 w 83"/>
                <a:gd name="T53" fmla="*/ 6 h 131"/>
                <a:gd name="T54" fmla="*/ 82 w 83"/>
                <a:gd name="T55" fmla="*/ 6 h 131"/>
                <a:gd name="T56" fmla="*/ 82 w 83"/>
                <a:gd name="T57" fmla="*/ 13 h 131"/>
                <a:gd name="T58" fmla="*/ 82 w 83"/>
                <a:gd name="T59" fmla="*/ 20 h 131"/>
                <a:gd name="T60" fmla="*/ 82 w 83"/>
                <a:gd name="T61" fmla="*/ 27 h 131"/>
                <a:gd name="T62" fmla="*/ 76 w 83"/>
                <a:gd name="T63" fmla="*/ 27 h 131"/>
                <a:gd name="T64" fmla="*/ 76 w 83"/>
                <a:gd name="T65" fmla="*/ 34 h 131"/>
                <a:gd name="T66" fmla="*/ 76 w 83"/>
                <a:gd name="T67" fmla="*/ 41 h 131"/>
                <a:gd name="T68" fmla="*/ 76 w 83"/>
                <a:gd name="T69" fmla="*/ 48 h 131"/>
                <a:gd name="T70" fmla="*/ 69 w 83"/>
                <a:gd name="T71" fmla="*/ 48 h 131"/>
                <a:gd name="T72" fmla="*/ 69 w 83"/>
                <a:gd name="T73" fmla="*/ 54 h 131"/>
                <a:gd name="T74" fmla="*/ 69 w 83"/>
                <a:gd name="T75" fmla="*/ 61 h 131"/>
                <a:gd name="T76" fmla="*/ 69 w 83"/>
                <a:gd name="T77" fmla="*/ 68 h 131"/>
                <a:gd name="T78" fmla="*/ 69 w 83"/>
                <a:gd name="T79" fmla="*/ 75 h 131"/>
                <a:gd name="T80" fmla="*/ 62 w 83"/>
                <a:gd name="T81" fmla="*/ 75 h 131"/>
                <a:gd name="T82" fmla="*/ 62 w 83"/>
                <a:gd name="T83" fmla="*/ 82 h 131"/>
                <a:gd name="T84" fmla="*/ 62 w 83"/>
                <a:gd name="T85" fmla="*/ 89 h 131"/>
                <a:gd name="T86" fmla="*/ 62 w 83"/>
                <a:gd name="T87" fmla="*/ 95 h 131"/>
                <a:gd name="T88" fmla="*/ 55 w 83"/>
                <a:gd name="T89" fmla="*/ 102 h 131"/>
                <a:gd name="T90" fmla="*/ 48 w 83"/>
                <a:gd name="T91" fmla="*/ 109 h 131"/>
                <a:gd name="T92" fmla="*/ 41 w 83"/>
                <a:gd name="T93" fmla="*/ 116 h 131"/>
                <a:gd name="T94" fmla="*/ 35 w 83"/>
                <a:gd name="T95" fmla="*/ 123 h 131"/>
                <a:gd name="T96" fmla="*/ 28 w 83"/>
                <a:gd name="T97" fmla="*/ 130 h 131"/>
                <a:gd name="T98" fmla="*/ 21 w 83"/>
                <a:gd name="T99" fmla="*/ 130 h 131"/>
                <a:gd name="T100" fmla="*/ 14 w 83"/>
                <a:gd name="T101" fmla="*/ 130 h 131"/>
                <a:gd name="T102" fmla="*/ 7 w 83"/>
                <a:gd name="T103" fmla="*/ 130 h 131"/>
                <a:gd name="T104" fmla="*/ 0 w 83"/>
                <a:gd name="T105" fmla="*/ 130 h 131"/>
                <a:gd name="T106" fmla="*/ 7 w 83"/>
                <a:gd name="T107" fmla="*/ 123 h 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31"/>
                <a:gd name="T164" fmla="*/ 83 w 83"/>
                <a:gd name="T165" fmla="*/ 131 h 1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31">
                  <a:moveTo>
                    <a:pt x="7" y="123"/>
                  </a:moveTo>
                  <a:lnTo>
                    <a:pt x="14" y="123"/>
                  </a:lnTo>
                  <a:lnTo>
                    <a:pt x="14" y="116"/>
                  </a:lnTo>
                  <a:lnTo>
                    <a:pt x="21" y="116"/>
                  </a:lnTo>
                  <a:lnTo>
                    <a:pt x="21" y="109"/>
                  </a:lnTo>
                  <a:lnTo>
                    <a:pt x="28" y="109"/>
                  </a:lnTo>
                  <a:lnTo>
                    <a:pt x="28" y="102"/>
                  </a:lnTo>
                  <a:lnTo>
                    <a:pt x="35" y="95"/>
                  </a:lnTo>
                  <a:lnTo>
                    <a:pt x="35" y="89"/>
                  </a:lnTo>
                  <a:lnTo>
                    <a:pt x="35" y="82"/>
                  </a:lnTo>
                  <a:lnTo>
                    <a:pt x="35" y="75"/>
                  </a:lnTo>
                  <a:lnTo>
                    <a:pt x="41" y="75"/>
                  </a:lnTo>
                  <a:lnTo>
                    <a:pt x="41" y="68"/>
                  </a:lnTo>
                  <a:lnTo>
                    <a:pt x="41" y="61"/>
                  </a:lnTo>
                  <a:lnTo>
                    <a:pt x="41" y="54"/>
                  </a:lnTo>
                  <a:lnTo>
                    <a:pt x="41" y="48"/>
                  </a:lnTo>
                  <a:lnTo>
                    <a:pt x="41" y="34"/>
                  </a:lnTo>
                  <a:lnTo>
                    <a:pt x="41" y="27"/>
                  </a:lnTo>
                  <a:lnTo>
                    <a:pt x="41" y="13"/>
                  </a:lnTo>
                  <a:lnTo>
                    <a:pt x="41" y="6"/>
                  </a:lnTo>
                  <a:lnTo>
                    <a:pt x="41" y="0"/>
                  </a:lnTo>
                  <a:lnTo>
                    <a:pt x="48" y="0"/>
                  </a:lnTo>
                  <a:lnTo>
                    <a:pt x="48" y="6"/>
                  </a:lnTo>
                  <a:lnTo>
                    <a:pt x="55" y="6"/>
                  </a:lnTo>
                  <a:lnTo>
                    <a:pt x="62" y="6"/>
                  </a:lnTo>
                  <a:lnTo>
                    <a:pt x="69" y="6"/>
                  </a:lnTo>
                  <a:lnTo>
                    <a:pt x="76" y="6"/>
                  </a:lnTo>
                  <a:lnTo>
                    <a:pt x="82" y="6"/>
                  </a:lnTo>
                  <a:lnTo>
                    <a:pt x="82" y="13"/>
                  </a:lnTo>
                  <a:lnTo>
                    <a:pt x="82" y="20"/>
                  </a:lnTo>
                  <a:lnTo>
                    <a:pt x="82" y="27"/>
                  </a:lnTo>
                  <a:lnTo>
                    <a:pt x="76" y="27"/>
                  </a:lnTo>
                  <a:lnTo>
                    <a:pt x="76" y="34"/>
                  </a:lnTo>
                  <a:lnTo>
                    <a:pt x="76" y="41"/>
                  </a:lnTo>
                  <a:lnTo>
                    <a:pt x="76" y="48"/>
                  </a:lnTo>
                  <a:lnTo>
                    <a:pt x="69" y="48"/>
                  </a:lnTo>
                  <a:lnTo>
                    <a:pt x="69" y="54"/>
                  </a:lnTo>
                  <a:lnTo>
                    <a:pt x="69" y="61"/>
                  </a:lnTo>
                  <a:lnTo>
                    <a:pt x="69" y="68"/>
                  </a:lnTo>
                  <a:lnTo>
                    <a:pt x="69" y="75"/>
                  </a:lnTo>
                  <a:lnTo>
                    <a:pt x="62" y="75"/>
                  </a:lnTo>
                  <a:lnTo>
                    <a:pt x="62" y="82"/>
                  </a:lnTo>
                  <a:lnTo>
                    <a:pt x="62" y="89"/>
                  </a:lnTo>
                  <a:lnTo>
                    <a:pt x="62" y="95"/>
                  </a:lnTo>
                  <a:lnTo>
                    <a:pt x="55" y="102"/>
                  </a:lnTo>
                  <a:lnTo>
                    <a:pt x="48" y="109"/>
                  </a:lnTo>
                  <a:lnTo>
                    <a:pt x="41" y="116"/>
                  </a:lnTo>
                  <a:lnTo>
                    <a:pt x="35" y="123"/>
                  </a:lnTo>
                  <a:lnTo>
                    <a:pt x="28" y="130"/>
                  </a:lnTo>
                  <a:lnTo>
                    <a:pt x="21" y="130"/>
                  </a:lnTo>
                  <a:lnTo>
                    <a:pt x="14" y="130"/>
                  </a:lnTo>
                  <a:lnTo>
                    <a:pt x="7" y="130"/>
                  </a:lnTo>
                  <a:lnTo>
                    <a:pt x="0" y="130"/>
                  </a:lnTo>
                  <a:lnTo>
                    <a:pt x="7" y="123"/>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0" name="Freeform 1740"/>
            <p:cNvSpPr>
              <a:spLocks/>
            </p:cNvSpPr>
            <p:nvPr/>
          </p:nvSpPr>
          <p:spPr bwMode="auto">
            <a:xfrm>
              <a:off x="3096" y="1824"/>
              <a:ext cx="56" cy="125"/>
            </a:xfrm>
            <a:custGeom>
              <a:avLst/>
              <a:gdLst>
                <a:gd name="T0" fmla="*/ 7 w 56"/>
                <a:gd name="T1" fmla="*/ 124 h 125"/>
                <a:gd name="T2" fmla="*/ 0 w 56"/>
                <a:gd name="T3" fmla="*/ 124 h 125"/>
                <a:gd name="T4" fmla="*/ 0 w 56"/>
                <a:gd name="T5" fmla="*/ 117 h 125"/>
                <a:gd name="T6" fmla="*/ 7 w 56"/>
                <a:gd name="T7" fmla="*/ 117 h 125"/>
                <a:gd name="T8" fmla="*/ 7 w 56"/>
                <a:gd name="T9" fmla="*/ 110 h 125"/>
                <a:gd name="T10" fmla="*/ 7 w 56"/>
                <a:gd name="T11" fmla="*/ 103 h 125"/>
                <a:gd name="T12" fmla="*/ 14 w 56"/>
                <a:gd name="T13" fmla="*/ 103 h 125"/>
                <a:gd name="T14" fmla="*/ 14 w 56"/>
                <a:gd name="T15" fmla="*/ 96 h 125"/>
                <a:gd name="T16" fmla="*/ 14 w 56"/>
                <a:gd name="T17" fmla="*/ 89 h 125"/>
                <a:gd name="T18" fmla="*/ 14 w 56"/>
                <a:gd name="T19" fmla="*/ 83 h 125"/>
                <a:gd name="T20" fmla="*/ 21 w 56"/>
                <a:gd name="T21" fmla="*/ 76 h 125"/>
                <a:gd name="T22" fmla="*/ 21 w 56"/>
                <a:gd name="T23" fmla="*/ 69 h 125"/>
                <a:gd name="T24" fmla="*/ 21 w 56"/>
                <a:gd name="T25" fmla="*/ 62 h 125"/>
                <a:gd name="T26" fmla="*/ 21 w 56"/>
                <a:gd name="T27" fmla="*/ 48 h 125"/>
                <a:gd name="T28" fmla="*/ 21 w 56"/>
                <a:gd name="T29" fmla="*/ 42 h 125"/>
                <a:gd name="T30" fmla="*/ 21 w 56"/>
                <a:gd name="T31" fmla="*/ 35 h 125"/>
                <a:gd name="T32" fmla="*/ 21 w 56"/>
                <a:gd name="T33" fmla="*/ 28 h 125"/>
                <a:gd name="T34" fmla="*/ 21 w 56"/>
                <a:gd name="T35" fmla="*/ 14 h 125"/>
                <a:gd name="T36" fmla="*/ 14 w 56"/>
                <a:gd name="T37" fmla="*/ 7 h 125"/>
                <a:gd name="T38" fmla="*/ 14 w 56"/>
                <a:gd name="T39" fmla="*/ 0 h 125"/>
                <a:gd name="T40" fmla="*/ 21 w 56"/>
                <a:gd name="T41" fmla="*/ 0 h 125"/>
                <a:gd name="T42" fmla="*/ 28 w 56"/>
                <a:gd name="T43" fmla="*/ 0 h 125"/>
                <a:gd name="T44" fmla="*/ 35 w 56"/>
                <a:gd name="T45" fmla="*/ 0 h 125"/>
                <a:gd name="T46" fmla="*/ 41 w 56"/>
                <a:gd name="T47" fmla="*/ 0 h 125"/>
                <a:gd name="T48" fmla="*/ 48 w 56"/>
                <a:gd name="T49" fmla="*/ 0 h 125"/>
                <a:gd name="T50" fmla="*/ 55 w 56"/>
                <a:gd name="T51" fmla="*/ 0 h 125"/>
                <a:gd name="T52" fmla="*/ 55 w 56"/>
                <a:gd name="T53" fmla="*/ 7 h 125"/>
                <a:gd name="T54" fmla="*/ 55 w 56"/>
                <a:gd name="T55" fmla="*/ 14 h 125"/>
                <a:gd name="T56" fmla="*/ 55 w 56"/>
                <a:gd name="T57" fmla="*/ 21 h 125"/>
                <a:gd name="T58" fmla="*/ 55 w 56"/>
                <a:gd name="T59" fmla="*/ 28 h 125"/>
                <a:gd name="T60" fmla="*/ 48 w 56"/>
                <a:gd name="T61" fmla="*/ 28 h 125"/>
                <a:gd name="T62" fmla="*/ 48 w 56"/>
                <a:gd name="T63" fmla="*/ 35 h 125"/>
                <a:gd name="T64" fmla="*/ 48 w 56"/>
                <a:gd name="T65" fmla="*/ 42 h 125"/>
                <a:gd name="T66" fmla="*/ 48 w 56"/>
                <a:gd name="T67" fmla="*/ 48 h 125"/>
                <a:gd name="T68" fmla="*/ 41 w 56"/>
                <a:gd name="T69" fmla="*/ 48 h 125"/>
                <a:gd name="T70" fmla="*/ 41 w 56"/>
                <a:gd name="T71" fmla="*/ 55 h 125"/>
                <a:gd name="T72" fmla="*/ 41 w 56"/>
                <a:gd name="T73" fmla="*/ 62 h 125"/>
                <a:gd name="T74" fmla="*/ 41 w 56"/>
                <a:gd name="T75" fmla="*/ 69 h 125"/>
                <a:gd name="T76" fmla="*/ 41 w 56"/>
                <a:gd name="T77" fmla="*/ 76 h 125"/>
                <a:gd name="T78" fmla="*/ 41 w 56"/>
                <a:gd name="T79" fmla="*/ 83 h 125"/>
                <a:gd name="T80" fmla="*/ 41 w 56"/>
                <a:gd name="T81" fmla="*/ 89 h 125"/>
                <a:gd name="T82" fmla="*/ 35 w 56"/>
                <a:gd name="T83" fmla="*/ 89 h 125"/>
                <a:gd name="T84" fmla="*/ 35 w 56"/>
                <a:gd name="T85" fmla="*/ 96 h 125"/>
                <a:gd name="T86" fmla="*/ 35 w 56"/>
                <a:gd name="T87" fmla="*/ 103 h 125"/>
                <a:gd name="T88" fmla="*/ 35 w 56"/>
                <a:gd name="T89" fmla="*/ 110 h 125"/>
                <a:gd name="T90" fmla="*/ 35 w 56"/>
                <a:gd name="T91" fmla="*/ 117 h 125"/>
                <a:gd name="T92" fmla="*/ 28 w 56"/>
                <a:gd name="T93" fmla="*/ 117 h 125"/>
                <a:gd name="T94" fmla="*/ 28 w 56"/>
                <a:gd name="T95" fmla="*/ 124 h 125"/>
                <a:gd name="T96" fmla="*/ 21 w 56"/>
                <a:gd name="T97" fmla="*/ 124 h 125"/>
                <a:gd name="T98" fmla="*/ 14 w 56"/>
                <a:gd name="T99" fmla="*/ 124 h 125"/>
                <a:gd name="T100" fmla="*/ 7 w 56"/>
                <a:gd name="T101" fmla="*/ 124 h 1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
                <a:gd name="T154" fmla="*/ 0 h 125"/>
                <a:gd name="T155" fmla="*/ 56 w 56"/>
                <a:gd name="T156" fmla="*/ 125 h 1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 h="125">
                  <a:moveTo>
                    <a:pt x="7" y="124"/>
                  </a:moveTo>
                  <a:lnTo>
                    <a:pt x="0" y="124"/>
                  </a:lnTo>
                  <a:lnTo>
                    <a:pt x="0" y="117"/>
                  </a:lnTo>
                  <a:lnTo>
                    <a:pt x="7" y="117"/>
                  </a:lnTo>
                  <a:lnTo>
                    <a:pt x="7" y="110"/>
                  </a:lnTo>
                  <a:lnTo>
                    <a:pt x="7" y="103"/>
                  </a:lnTo>
                  <a:lnTo>
                    <a:pt x="14" y="103"/>
                  </a:lnTo>
                  <a:lnTo>
                    <a:pt x="14" y="96"/>
                  </a:lnTo>
                  <a:lnTo>
                    <a:pt x="14" y="89"/>
                  </a:lnTo>
                  <a:lnTo>
                    <a:pt x="14" y="83"/>
                  </a:lnTo>
                  <a:lnTo>
                    <a:pt x="21" y="76"/>
                  </a:lnTo>
                  <a:lnTo>
                    <a:pt x="21" y="69"/>
                  </a:lnTo>
                  <a:lnTo>
                    <a:pt x="21" y="62"/>
                  </a:lnTo>
                  <a:lnTo>
                    <a:pt x="21" y="48"/>
                  </a:lnTo>
                  <a:lnTo>
                    <a:pt x="21" y="42"/>
                  </a:lnTo>
                  <a:lnTo>
                    <a:pt x="21" y="35"/>
                  </a:lnTo>
                  <a:lnTo>
                    <a:pt x="21" y="28"/>
                  </a:lnTo>
                  <a:lnTo>
                    <a:pt x="21" y="14"/>
                  </a:lnTo>
                  <a:lnTo>
                    <a:pt x="14" y="7"/>
                  </a:lnTo>
                  <a:lnTo>
                    <a:pt x="14" y="0"/>
                  </a:lnTo>
                  <a:lnTo>
                    <a:pt x="21" y="0"/>
                  </a:lnTo>
                  <a:lnTo>
                    <a:pt x="28" y="0"/>
                  </a:lnTo>
                  <a:lnTo>
                    <a:pt x="35" y="0"/>
                  </a:lnTo>
                  <a:lnTo>
                    <a:pt x="41" y="0"/>
                  </a:lnTo>
                  <a:lnTo>
                    <a:pt x="48" y="0"/>
                  </a:lnTo>
                  <a:lnTo>
                    <a:pt x="55" y="0"/>
                  </a:lnTo>
                  <a:lnTo>
                    <a:pt x="55" y="7"/>
                  </a:lnTo>
                  <a:lnTo>
                    <a:pt x="55" y="14"/>
                  </a:lnTo>
                  <a:lnTo>
                    <a:pt x="55" y="21"/>
                  </a:lnTo>
                  <a:lnTo>
                    <a:pt x="55" y="28"/>
                  </a:lnTo>
                  <a:lnTo>
                    <a:pt x="48" y="28"/>
                  </a:lnTo>
                  <a:lnTo>
                    <a:pt x="48" y="35"/>
                  </a:lnTo>
                  <a:lnTo>
                    <a:pt x="48" y="42"/>
                  </a:lnTo>
                  <a:lnTo>
                    <a:pt x="48" y="48"/>
                  </a:lnTo>
                  <a:lnTo>
                    <a:pt x="41" y="48"/>
                  </a:lnTo>
                  <a:lnTo>
                    <a:pt x="41" y="55"/>
                  </a:lnTo>
                  <a:lnTo>
                    <a:pt x="41" y="62"/>
                  </a:lnTo>
                  <a:lnTo>
                    <a:pt x="41" y="69"/>
                  </a:lnTo>
                  <a:lnTo>
                    <a:pt x="41" y="76"/>
                  </a:lnTo>
                  <a:lnTo>
                    <a:pt x="41" y="83"/>
                  </a:lnTo>
                  <a:lnTo>
                    <a:pt x="41" y="89"/>
                  </a:lnTo>
                  <a:lnTo>
                    <a:pt x="35" y="89"/>
                  </a:lnTo>
                  <a:lnTo>
                    <a:pt x="35" y="96"/>
                  </a:lnTo>
                  <a:lnTo>
                    <a:pt x="35" y="103"/>
                  </a:lnTo>
                  <a:lnTo>
                    <a:pt x="35" y="110"/>
                  </a:lnTo>
                  <a:lnTo>
                    <a:pt x="35" y="117"/>
                  </a:lnTo>
                  <a:lnTo>
                    <a:pt x="28" y="117"/>
                  </a:lnTo>
                  <a:lnTo>
                    <a:pt x="28" y="124"/>
                  </a:lnTo>
                  <a:lnTo>
                    <a:pt x="21" y="124"/>
                  </a:lnTo>
                  <a:lnTo>
                    <a:pt x="14" y="124"/>
                  </a:lnTo>
                  <a:lnTo>
                    <a:pt x="7" y="124"/>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1" name="Freeform 1741"/>
            <p:cNvSpPr>
              <a:spLocks/>
            </p:cNvSpPr>
            <p:nvPr/>
          </p:nvSpPr>
          <p:spPr bwMode="auto">
            <a:xfrm>
              <a:off x="3014" y="1920"/>
              <a:ext cx="29" cy="22"/>
            </a:xfrm>
            <a:custGeom>
              <a:avLst/>
              <a:gdLst>
                <a:gd name="T0" fmla="*/ 28 w 29"/>
                <a:gd name="T1" fmla="*/ 0 h 22"/>
                <a:gd name="T2" fmla="*/ 21 w 29"/>
                <a:gd name="T3" fmla="*/ 0 h 22"/>
                <a:gd name="T4" fmla="*/ 21 w 29"/>
                <a:gd name="T5" fmla="*/ 7 h 22"/>
                <a:gd name="T6" fmla="*/ 14 w 29"/>
                <a:gd name="T7" fmla="*/ 7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14 w 29"/>
                <a:gd name="T23" fmla="*/ 7 h 22"/>
                <a:gd name="T24" fmla="*/ 21 w 29"/>
                <a:gd name="T25" fmla="*/ 7 h 22"/>
                <a:gd name="T26" fmla="*/ 21 w 29"/>
                <a:gd name="T27" fmla="*/ 0 h 22"/>
                <a:gd name="T28" fmla="*/ 28 w 29"/>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2"/>
                <a:gd name="T47" fmla="*/ 29 w 29"/>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2">
                  <a:moveTo>
                    <a:pt x="28" y="0"/>
                  </a:moveTo>
                  <a:lnTo>
                    <a:pt x="21" y="0"/>
                  </a:lnTo>
                  <a:lnTo>
                    <a:pt x="21" y="7"/>
                  </a:lnTo>
                  <a:lnTo>
                    <a:pt x="14" y="7"/>
                  </a:lnTo>
                  <a:lnTo>
                    <a:pt x="14" y="14"/>
                  </a:lnTo>
                  <a:lnTo>
                    <a:pt x="7" y="14"/>
                  </a:lnTo>
                  <a:lnTo>
                    <a:pt x="7" y="21"/>
                  </a:lnTo>
                  <a:lnTo>
                    <a:pt x="0" y="21"/>
                  </a:lnTo>
                  <a:lnTo>
                    <a:pt x="7" y="21"/>
                  </a:lnTo>
                  <a:lnTo>
                    <a:pt x="7" y="14"/>
                  </a:lnTo>
                  <a:lnTo>
                    <a:pt x="14" y="14"/>
                  </a:lnTo>
                  <a:lnTo>
                    <a:pt x="14" y="7"/>
                  </a:lnTo>
                  <a:lnTo>
                    <a:pt x="21" y="7"/>
                  </a:lnTo>
                  <a:lnTo>
                    <a:pt x="21" y="0"/>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2" name="Freeform 1742"/>
            <p:cNvSpPr>
              <a:spLocks/>
            </p:cNvSpPr>
            <p:nvPr/>
          </p:nvSpPr>
          <p:spPr bwMode="auto">
            <a:xfrm>
              <a:off x="3035" y="1886"/>
              <a:ext cx="17" cy="35"/>
            </a:xfrm>
            <a:custGeom>
              <a:avLst/>
              <a:gdLst>
                <a:gd name="T0" fmla="*/ 16 w 17"/>
                <a:gd name="T1" fmla="*/ 0 h 35"/>
                <a:gd name="T2" fmla="*/ 16 w 17"/>
                <a:gd name="T3" fmla="*/ 7 h 35"/>
                <a:gd name="T4" fmla="*/ 8 w 17"/>
                <a:gd name="T5" fmla="*/ 7 h 35"/>
                <a:gd name="T6" fmla="*/ 8 w 17"/>
                <a:gd name="T7" fmla="*/ 14 h 35"/>
                <a:gd name="T8" fmla="*/ 8 w 17"/>
                <a:gd name="T9" fmla="*/ 21 h 35"/>
                <a:gd name="T10" fmla="*/ 8 w 17"/>
                <a:gd name="T11" fmla="*/ 27 h 35"/>
                <a:gd name="T12" fmla="*/ 8 w 17"/>
                <a:gd name="T13" fmla="*/ 34 h 35"/>
                <a:gd name="T14" fmla="*/ 0 w 17"/>
                <a:gd name="T15" fmla="*/ 34 h 35"/>
                <a:gd name="T16" fmla="*/ 8 w 17"/>
                <a:gd name="T17" fmla="*/ 27 h 35"/>
                <a:gd name="T18" fmla="*/ 8 w 17"/>
                <a:gd name="T19" fmla="*/ 21 h 35"/>
                <a:gd name="T20" fmla="*/ 8 w 17"/>
                <a:gd name="T21" fmla="*/ 14 h 35"/>
                <a:gd name="T22" fmla="*/ 8 w 17"/>
                <a:gd name="T23" fmla="*/ 7 h 35"/>
                <a:gd name="T24" fmla="*/ 16 w 17"/>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5"/>
                <a:gd name="T41" fmla="*/ 17 w 17"/>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5">
                  <a:moveTo>
                    <a:pt x="16" y="0"/>
                  </a:moveTo>
                  <a:lnTo>
                    <a:pt x="16" y="7"/>
                  </a:lnTo>
                  <a:lnTo>
                    <a:pt x="8" y="7"/>
                  </a:lnTo>
                  <a:lnTo>
                    <a:pt x="8" y="14"/>
                  </a:lnTo>
                  <a:lnTo>
                    <a:pt x="8" y="21"/>
                  </a:lnTo>
                  <a:lnTo>
                    <a:pt x="8" y="27"/>
                  </a:lnTo>
                  <a:lnTo>
                    <a:pt x="8" y="34"/>
                  </a:lnTo>
                  <a:lnTo>
                    <a:pt x="0" y="34"/>
                  </a:lnTo>
                  <a:lnTo>
                    <a:pt x="8" y="27"/>
                  </a:lnTo>
                  <a:lnTo>
                    <a:pt x="8" y="21"/>
                  </a:lnTo>
                  <a:lnTo>
                    <a:pt x="8" y="14"/>
                  </a:lnTo>
                  <a:lnTo>
                    <a:pt x="8"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3" name="Freeform 1743"/>
            <p:cNvSpPr>
              <a:spLocks/>
            </p:cNvSpPr>
            <p:nvPr/>
          </p:nvSpPr>
          <p:spPr bwMode="auto">
            <a:xfrm>
              <a:off x="3048" y="1818"/>
              <a:ext cx="1" cy="69"/>
            </a:xfrm>
            <a:custGeom>
              <a:avLst/>
              <a:gdLst>
                <a:gd name="T0" fmla="*/ 0 w 1"/>
                <a:gd name="T1" fmla="*/ 0 h 69"/>
                <a:gd name="T2" fmla="*/ 0 w 1"/>
                <a:gd name="T3" fmla="*/ 6 h 69"/>
                <a:gd name="T4" fmla="*/ 0 w 1"/>
                <a:gd name="T5" fmla="*/ 13 h 69"/>
                <a:gd name="T6" fmla="*/ 0 w 1"/>
                <a:gd name="T7" fmla="*/ 20 h 69"/>
                <a:gd name="T8" fmla="*/ 0 w 1"/>
                <a:gd name="T9" fmla="*/ 27 h 69"/>
                <a:gd name="T10" fmla="*/ 0 w 1"/>
                <a:gd name="T11" fmla="*/ 34 h 69"/>
                <a:gd name="T12" fmla="*/ 0 w 1"/>
                <a:gd name="T13" fmla="*/ 41 h 69"/>
                <a:gd name="T14" fmla="*/ 0 w 1"/>
                <a:gd name="T15" fmla="*/ 48 h 69"/>
                <a:gd name="T16" fmla="*/ 0 w 1"/>
                <a:gd name="T17" fmla="*/ 54 h 69"/>
                <a:gd name="T18" fmla="*/ 0 w 1"/>
                <a:gd name="T19" fmla="*/ 61 h 69"/>
                <a:gd name="T20" fmla="*/ 0 w 1"/>
                <a:gd name="T21" fmla="*/ 68 h 69"/>
                <a:gd name="T22" fmla="*/ 0 w 1"/>
                <a:gd name="T23" fmla="*/ 61 h 69"/>
                <a:gd name="T24" fmla="*/ 0 w 1"/>
                <a:gd name="T25" fmla="*/ 54 h 69"/>
                <a:gd name="T26" fmla="*/ 0 w 1"/>
                <a:gd name="T27" fmla="*/ 48 h 69"/>
                <a:gd name="T28" fmla="*/ 0 w 1"/>
                <a:gd name="T29" fmla="*/ 41 h 69"/>
                <a:gd name="T30" fmla="*/ 0 w 1"/>
                <a:gd name="T31" fmla="*/ 34 h 69"/>
                <a:gd name="T32" fmla="*/ 0 w 1"/>
                <a:gd name="T33" fmla="*/ 27 h 69"/>
                <a:gd name="T34" fmla="*/ 0 w 1"/>
                <a:gd name="T35" fmla="*/ 20 h 69"/>
                <a:gd name="T36" fmla="*/ 0 w 1"/>
                <a:gd name="T37" fmla="*/ 13 h 69"/>
                <a:gd name="T38" fmla="*/ 0 w 1"/>
                <a:gd name="T39" fmla="*/ 6 h 69"/>
                <a:gd name="T40" fmla="*/ 0 w 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
                <a:gd name="T64" fmla="*/ 0 h 69"/>
                <a:gd name="T65" fmla="*/ 1 w 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 h="69">
                  <a:moveTo>
                    <a:pt x="0" y="0"/>
                  </a:moveTo>
                  <a:lnTo>
                    <a:pt x="0" y="6"/>
                  </a:lnTo>
                  <a:lnTo>
                    <a:pt x="0" y="13"/>
                  </a:lnTo>
                  <a:lnTo>
                    <a:pt x="0" y="20"/>
                  </a:lnTo>
                  <a:lnTo>
                    <a:pt x="0" y="27"/>
                  </a:lnTo>
                  <a:lnTo>
                    <a:pt x="0" y="34"/>
                  </a:lnTo>
                  <a:lnTo>
                    <a:pt x="0" y="41"/>
                  </a:lnTo>
                  <a:lnTo>
                    <a:pt x="0" y="48"/>
                  </a:lnTo>
                  <a:lnTo>
                    <a:pt x="0" y="54"/>
                  </a:lnTo>
                  <a:lnTo>
                    <a:pt x="0" y="61"/>
                  </a:lnTo>
                  <a:lnTo>
                    <a:pt x="0" y="68"/>
                  </a:lnTo>
                  <a:lnTo>
                    <a:pt x="0" y="61"/>
                  </a:lnTo>
                  <a:lnTo>
                    <a:pt x="0" y="54"/>
                  </a:lnTo>
                  <a:lnTo>
                    <a:pt x="0" y="48"/>
                  </a:lnTo>
                  <a:lnTo>
                    <a:pt x="0" y="41"/>
                  </a:lnTo>
                  <a:lnTo>
                    <a:pt x="0" y="34"/>
                  </a:lnTo>
                  <a:lnTo>
                    <a:pt x="0" y="27"/>
                  </a:lnTo>
                  <a:lnTo>
                    <a:pt x="0" y="20"/>
                  </a:lnTo>
                  <a:lnTo>
                    <a:pt x="0" y="13"/>
                  </a:lnTo>
                  <a:lnTo>
                    <a:pt x="0" y="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4" name="Freeform 1744"/>
            <p:cNvSpPr>
              <a:spLocks/>
            </p:cNvSpPr>
            <p:nvPr/>
          </p:nvSpPr>
          <p:spPr bwMode="auto">
            <a:xfrm>
              <a:off x="3048" y="1818"/>
              <a:ext cx="42" cy="17"/>
            </a:xfrm>
            <a:custGeom>
              <a:avLst/>
              <a:gdLst>
                <a:gd name="T0" fmla="*/ 41 w 42"/>
                <a:gd name="T1" fmla="*/ 16 h 17"/>
                <a:gd name="T2" fmla="*/ 35 w 42"/>
                <a:gd name="T3" fmla="*/ 16 h 17"/>
                <a:gd name="T4" fmla="*/ 28 w 42"/>
                <a:gd name="T5" fmla="*/ 16 h 17"/>
                <a:gd name="T6" fmla="*/ 21 w 42"/>
                <a:gd name="T7" fmla="*/ 16 h 17"/>
                <a:gd name="T8" fmla="*/ 14 w 42"/>
                <a:gd name="T9" fmla="*/ 16 h 17"/>
                <a:gd name="T10" fmla="*/ 7 w 42"/>
                <a:gd name="T11" fmla="*/ 16 h 17"/>
                <a:gd name="T12" fmla="*/ 0 w 42"/>
                <a:gd name="T13" fmla="*/ 0 h 17"/>
                <a:gd name="T14" fmla="*/ 7 w 42"/>
                <a:gd name="T15" fmla="*/ 0 h 17"/>
                <a:gd name="T16" fmla="*/ 7 w 42"/>
                <a:gd name="T17" fmla="*/ 16 h 17"/>
                <a:gd name="T18" fmla="*/ 14 w 42"/>
                <a:gd name="T19" fmla="*/ 16 h 17"/>
                <a:gd name="T20" fmla="*/ 21 w 42"/>
                <a:gd name="T21" fmla="*/ 16 h 17"/>
                <a:gd name="T22" fmla="*/ 28 w 42"/>
                <a:gd name="T23" fmla="*/ 16 h 17"/>
                <a:gd name="T24" fmla="*/ 35 w 42"/>
                <a:gd name="T25" fmla="*/ 16 h 17"/>
                <a:gd name="T26" fmla="*/ 41 w 42"/>
                <a:gd name="T27" fmla="*/ 16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41" y="16"/>
                  </a:moveTo>
                  <a:lnTo>
                    <a:pt x="35" y="16"/>
                  </a:lnTo>
                  <a:lnTo>
                    <a:pt x="28" y="16"/>
                  </a:lnTo>
                  <a:lnTo>
                    <a:pt x="21" y="16"/>
                  </a:lnTo>
                  <a:lnTo>
                    <a:pt x="14" y="16"/>
                  </a:lnTo>
                  <a:lnTo>
                    <a:pt x="7" y="16"/>
                  </a:lnTo>
                  <a:lnTo>
                    <a:pt x="0" y="0"/>
                  </a:lnTo>
                  <a:lnTo>
                    <a:pt x="7" y="0"/>
                  </a:lnTo>
                  <a:lnTo>
                    <a:pt x="7" y="16"/>
                  </a:lnTo>
                  <a:lnTo>
                    <a:pt x="14" y="16"/>
                  </a:lnTo>
                  <a:lnTo>
                    <a:pt x="21" y="16"/>
                  </a:lnTo>
                  <a:lnTo>
                    <a:pt x="28" y="16"/>
                  </a:lnTo>
                  <a:lnTo>
                    <a:pt x="35" y="16"/>
                  </a:lnTo>
                  <a:lnTo>
                    <a:pt x="41"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5" name="Freeform 1745"/>
            <p:cNvSpPr>
              <a:spLocks/>
            </p:cNvSpPr>
            <p:nvPr/>
          </p:nvSpPr>
          <p:spPr bwMode="auto">
            <a:xfrm>
              <a:off x="3076" y="1824"/>
              <a:ext cx="17" cy="43"/>
            </a:xfrm>
            <a:custGeom>
              <a:avLst/>
              <a:gdLst>
                <a:gd name="T0" fmla="*/ 0 w 17"/>
                <a:gd name="T1" fmla="*/ 42 h 43"/>
                <a:gd name="T2" fmla="*/ 8 w 17"/>
                <a:gd name="T3" fmla="*/ 35 h 43"/>
                <a:gd name="T4" fmla="*/ 8 w 17"/>
                <a:gd name="T5" fmla="*/ 28 h 43"/>
                <a:gd name="T6" fmla="*/ 8 w 17"/>
                <a:gd name="T7" fmla="*/ 21 h 43"/>
                <a:gd name="T8" fmla="*/ 16 w 17"/>
                <a:gd name="T9" fmla="*/ 21 h 43"/>
                <a:gd name="T10" fmla="*/ 16 w 17"/>
                <a:gd name="T11" fmla="*/ 14 h 43"/>
                <a:gd name="T12" fmla="*/ 16 w 17"/>
                <a:gd name="T13" fmla="*/ 7 h 43"/>
                <a:gd name="T14" fmla="*/ 16 w 17"/>
                <a:gd name="T15" fmla="*/ 0 h 43"/>
                <a:gd name="T16" fmla="*/ 16 w 17"/>
                <a:gd name="T17" fmla="*/ 7 h 43"/>
                <a:gd name="T18" fmla="*/ 16 w 17"/>
                <a:gd name="T19" fmla="*/ 14 h 43"/>
                <a:gd name="T20" fmla="*/ 16 w 17"/>
                <a:gd name="T21" fmla="*/ 21 h 43"/>
                <a:gd name="T22" fmla="*/ 8 w 17"/>
                <a:gd name="T23" fmla="*/ 21 h 43"/>
                <a:gd name="T24" fmla="*/ 8 w 17"/>
                <a:gd name="T25" fmla="*/ 28 h 43"/>
                <a:gd name="T26" fmla="*/ 8 w 17"/>
                <a:gd name="T27" fmla="*/ 35 h 43"/>
                <a:gd name="T28" fmla="*/ 8 w 17"/>
                <a:gd name="T29" fmla="*/ 42 h 43"/>
                <a:gd name="T30" fmla="*/ 0 w 17"/>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3"/>
                <a:gd name="T50" fmla="*/ 17 w 1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3">
                  <a:moveTo>
                    <a:pt x="0" y="42"/>
                  </a:moveTo>
                  <a:lnTo>
                    <a:pt x="8" y="35"/>
                  </a:lnTo>
                  <a:lnTo>
                    <a:pt x="8" y="28"/>
                  </a:lnTo>
                  <a:lnTo>
                    <a:pt x="8" y="21"/>
                  </a:lnTo>
                  <a:lnTo>
                    <a:pt x="16" y="21"/>
                  </a:lnTo>
                  <a:lnTo>
                    <a:pt x="16" y="14"/>
                  </a:lnTo>
                  <a:lnTo>
                    <a:pt x="16" y="7"/>
                  </a:lnTo>
                  <a:lnTo>
                    <a:pt x="16" y="0"/>
                  </a:lnTo>
                  <a:lnTo>
                    <a:pt x="16" y="7"/>
                  </a:lnTo>
                  <a:lnTo>
                    <a:pt x="16" y="14"/>
                  </a:lnTo>
                  <a:lnTo>
                    <a:pt x="16" y="21"/>
                  </a:lnTo>
                  <a:lnTo>
                    <a:pt x="8" y="21"/>
                  </a:lnTo>
                  <a:lnTo>
                    <a:pt x="8" y="28"/>
                  </a:lnTo>
                  <a:lnTo>
                    <a:pt x="8" y="35"/>
                  </a:lnTo>
                  <a:lnTo>
                    <a:pt x="8" y="42"/>
                  </a:lnTo>
                  <a:lnTo>
                    <a:pt x="0" y="42"/>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6" name="Freeform 1746"/>
            <p:cNvSpPr>
              <a:spLocks/>
            </p:cNvSpPr>
            <p:nvPr/>
          </p:nvSpPr>
          <p:spPr bwMode="auto">
            <a:xfrm>
              <a:off x="3069" y="1866"/>
              <a:ext cx="17" cy="48"/>
            </a:xfrm>
            <a:custGeom>
              <a:avLst/>
              <a:gdLst>
                <a:gd name="T0" fmla="*/ 0 w 17"/>
                <a:gd name="T1" fmla="*/ 47 h 48"/>
                <a:gd name="T2" fmla="*/ 0 w 17"/>
                <a:gd name="T3" fmla="*/ 41 h 48"/>
                <a:gd name="T4" fmla="*/ 0 w 17"/>
                <a:gd name="T5" fmla="*/ 34 h 48"/>
                <a:gd name="T6" fmla="*/ 0 w 17"/>
                <a:gd name="T7" fmla="*/ 27 h 48"/>
                <a:gd name="T8" fmla="*/ 16 w 17"/>
                <a:gd name="T9" fmla="*/ 27 h 48"/>
                <a:gd name="T10" fmla="*/ 16 w 17"/>
                <a:gd name="T11" fmla="*/ 20 h 48"/>
                <a:gd name="T12" fmla="*/ 16 w 17"/>
                <a:gd name="T13" fmla="*/ 13 h 48"/>
                <a:gd name="T14" fmla="*/ 16 w 17"/>
                <a:gd name="T15" fmla="*/ 6 h 48"/>
                <a:gd name="T16" fmla="*/ 16 w 17"/>
                <a:gd name="T17" fmla="*/ 0 h 48"/>
                <a:gd name="T18" fmla="*/ 16 w 17"/>
                <a:gd name="T19" fmla="*/ 6 h 48"/>
                <a:gd name="T20" fmla="*/ 16 w 17"/>
                <a:gd name="T21" fmla="*/ 13 h 48"/>
                <a:gd name="T22" fmla="*/ 16 w 17"/>
                <a:gd name="T23" fmla="*/ 20 h 48"/>
                <a:gd name="T24" fmla="*/ 16 w 17"/>
                <a:gd name="T25" fmla="*/ 27 h 48"/>
                <a:gd name="T26" fmla="*/ 0 w 17"/>
                <a:gd name="T27" fmla="*/ 27 h 48"/>
                <a:gd name="T28" fmla="*/ 0 w 17"/>
                <a:gd name="T29" fmla="*/ 34 h 48"/>
                <a:gd name="T30" fmla="*/ 0 w 17"/>
                <a:gd name="T31" fmla="*/ 41 h 48"/>
                <a:gd name="T32" fmla="*/ 0 w 17"/>
                <a:gd name="T33" fmla="*/ 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48"/>
                <a:gd name="T53" fmla="*/ 17 w 17"/>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48">
                  <a:moveTo>
                    <a:pt x="0" y="47"/>
                  </a:moveTo>
                  <a:lnTo>
                    <a:pt x="0" y="41"/>
                  </a:lnTo>
                  <a:lnTo>
                    <a:pt x="0" y="34"/>
                  </a:lnTo>
                  <a:lnTo>
                    <a:pt x="0" y="27"/>
                  </a:lnTo>
                  <a:lnTo>
                    <a:pt x="16" y="27"/>
                  </a:lnTo>
                  <a:lnTo>
                    <a:pt x="16" y="20"/>
                  </a:lnTo>
                  <a:lnTo>
                    <a:pt x="16" y="13"/>
                  </a:lnTo>
                  <a:lnTo>
                    <a:pt x="16" y="6"/>
                  </a:lnTo>
                  <a:lnTo>
                    <a:pt x="16" y="0"/>
                  </a:lnTo>
                  <a:lnTo>
                    <a:pt x="16" y="6"/>
                  </a:lnTo>
                  <a:lnTo>
                    <a:pt x="16" y="13"/>
                  </a:lnTo>
                  <a:lnTo>
                    <a:pt x="16" y="20"/>
                  </a:lnTo>
                  <a:lnTo>
                    <a:pt x="16" y="27"/>
                  </a:lnTo>
                  <a:lnTo>
                    <a:pt x="0" y="27"/>
                  </a:lnTo>
                  <a:lnTo>
                    <a:pt x="0" y="34"/>
                  </a:lnTo>
                  <a:lnTo>
                    <a:pt x="0" y="41"/>
                  </a:lnTo>
                  <a:lnTo>
                    <a:pt x="0" y="4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7" name="Freeform 1747"/>
            <p:cNvSpPr>
              <a:spLocks/>
            </p:cNvSpPr>
            <p:nvPr/>
          </p:nvSpPr>
          <p:spPr bwMode="auto">
            <a:xfrm>
              <a:off x="3035" y="1913"/>
              <a:ext cx="35" cy="36"/>
            </a:xfrm>
            <a:custGeom>
              <a:avLst/>
              <a:gdLst>
                <a:gd name="T0" fmla="*/ 0 w 35"/>
                <a:gd name="T1" fmla="*/ 35 h 36"/>
                <a:gd name="T2" fmla="*/ 7 w 35"/>
                <a:gd name="T3" fmla="*/ 28 h 36"/>
                <a:gd name="T4" fmla="*/ 13 w 35"/>
                <a:gd name="T5" fmla="*/ 21 h 36"/>
                <a:gd name="T6" fmla="*/ 20 w 35"/>
                <a:gd name="T7" fmla="*/ 14 h 36"/>
                <a:gd name="T8" fmla="*/ 27 w 35"/>
                <a:gd name="T9" fmla="*/ 7 h 36"/>
                <a:gd name="T10" fmla="*/ 34 w 35"/>
                <a:gd name="T11" fmla="*/ 0 h 36"/>
                <a:gd name="T12" fmla="*/ 34 w 35"/>
                <a:gd name="T13" fmla="*/ 7 h 36"/>
                <a:gd name="T14" fmla="*/ 27 w 35"/>
                <a:gd name="T15" fmla="*/ 7 h 36"/>
                <a:gd name="T16" fmla="*/ 27 w 35"/>
                <a:gd name="T17" fmla="*/ 14 h 36"/>
                <a:gd name="T18" fmla="*/ 20 w 35"/>
                <a:gd name="T19" fmla="*/ 14 h 36"/>
                <a:gd name="T20" fmla="*/ 13 w 35"/>
                <a:gd name="T21" fmla="*/ 21 h 36"/>
                <a:gd name="T22" fmla="*/ 7 w 35"/>
                <a:gd name="T23" fmla="*/ 28 h 36"/>
                <a:gd name="T24" fmla="*/ 0 w 35"/>
                <a:gd name="T25" fmla="*/ 35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6"/>
                <a:gd name="T41" fmla="*/ 35 w 35"/>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6">
                  <a:moveTo>
                    <a:pt x="0" y="35"/>
                  </a:moveTo>
                  <a:lnTo>
                    <a:pt x="7" y="28"/>
                  </a:lnTo>
                  <a:lnTo>
                    <a:pt x="13" y="21"/>
                  </a:lnTo>
                  <a:lnTo>
                    <a:pt x="20" y="14"/>
                  </a:lnTo>
                  <a:lnTo>
                    <a:pt x="27" y="7"/>
                  </a:lnTo>
                  <a:lnTo>
                    <a:pt x="34" y="0"/>
                  </a:lnTo>
                  <a:lnTo>
                    <a:pt x="34" y="7"/>
                  </a:lnTo>
                  <a:lnTo>
                    <a:pt x="27" y="7"/>
                  </a:lnTo>
                  <a:lnTo>
                    <a:pt x="27" y="14"/>
                  </a:lnTo>
                  <a:lnTo>
                    <a:pt x="20" y="14"/>
                  </a:lnTo>
                  <a:lnTo>
                    <a:pt x="13" y="21"/>
                  </a:lnTo>
                  <a:lnTo>
                    <a:pt x="7" y="28"/>
                  </a:lnTo>
                  <a:lnTo>
                    <a:pt x="0" y="35"/>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8" name="Freeform 1748"/>
            <p:cNvSpPr>
              <a:spLocks/>
            </p:cNvSpPr>
            <p:nvPr/>
          </p:nvSpPr>
          <p:spPr bwMode="auto">
            <a:xfrm>
              <a:off x="3007" y="1948"/>
              <a:ext cx="29" cy="1"/>
            </a:xfrm>
            <a:custGeom>
              <a:avLst/>
              <a:gdLst>
                <a:gd name="T0" fmla="*/ 0 w 29"/>
                <a:gd name="T1" fmla="*/ 0 h 1"/>
                <a:gd name="T2" fmla="*/ 7 w 29"/>
                <a:gd name="T3" fmla="*/ 0 h 1"/>
                <a:gd name="T4" fmla="*/ 14 w 29"/>
                <a:gd name="T5" fmla="*/ 0 h 1"/>
                <a:gd name="T6" fmla="*/ 21 w 29"/>
                <a:gd name="T7" fmla="*/ 0 h 1"/>
                <a:gd name="T8" fmla="*/ 28 w 29"/>
                <a:gd name="T9" fmla="*/ 0 h 1"/>
                <a:gd name="T10" fmla="*/ 21 w 29"/>
                <a:gd name="T11" fmla="*/ 0 h 1"/>
                <a:gd name="T12" fmla="*/ 14 w 29"/>
                <a:gd name="T13" fmla="*/ 0 h 1"/>
                <a:gd name="T14" fmla="*/ 7 w 29"/>
                <a:gd name="T15" fmla="*/ 0 h 1"/>
                <a:gd name="T16" fmla="*/ 0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0" y="0"/>
                  </a:moveTo>
                  <a:lnTo>
                    <a:pt x="7" y="0"/>
                  </a:lnTo>
                  <a:lnTo>
                    <a:pt x="14" y="0"/>
                  </a:lnTo>
                  <a:lnTo>
                    <a:pt x="21" y="0"/>
                  </a:lnTo>
                  <a:lnTo>
                    <a:pt x="28"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69" name="Freeform 1749"/>
            <p:cNvSpPr>
              <a:spLocks/>
            </p:cNvSpPr>
            <p:nvPr/>
          </p:nvSpPr>
          <p:spPr bwMode="auto">
            <a:xfrm>
              <a:off x="3007" y="1941"/>
              <a:ext cx="17" cy="17"/>
            </a:xfrm>
            <a:custGeom>
              <a:avLst/>
              <a:gdLst>
                <a:gd name="T0" fmla="*/ 16 w 17"/>
                <a:gd name="T1" fmla="*/ 0 h 17"/>
                <a:gd name="T2" fmla="*/ 16 w 17"/>
                <a:gd name="T3" fmla="*/ 16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0" name="Freeform 1750"/>
            <p:cNvSpPr>
              <a:spLocks/>
            </p:cNvSpPr>
            <p:nvPr/>
          </p:nvSpPr>
          <p:spPr bwMode="auto">
            <a:xfrm>
              <a:off x="3083" y="1346"/>
              <a:ext cx="21" cy="21"/>
            </a:xfrm>
            <a:custGeom>
              <a:avLst/>
              <a:gdLst>
                <a:gd name="T0" fmla="*/ 0 w 21"/>
                <a:gd name="T1" fmla="*/ 20 h 21"/>
                <a:gd name="T2" fmla="*/ 6 w 21"/>
                <a:gd name="T3" fmla="*/ 20 h 21"/>
                <a:gd name="T4" fmla="*/ 6 w 21"/>
                <a:gd name="T5" fmla="*/ 14 h 21"/>
                <a:gd name="T6" fmla="*/ 13 w 21"/>
                <a:gd name="T7" fmla="*/ 14 h 21"/>
                <a:gd name="T8" fmla="*/ 13 w 21"/>
                <a:gd name="T9" fmla="*/ 7 h 21"/>
                <a:gd name="T10" fmla="*/ 13 w 21"/>
                <a:gd name="T11" fmla="*/ 0 h 21"/>
                <a:gd name="T12" fmla="*/ 20 w 21"/>
                <a:gd name="T13" fmla="*/ 0 h 21"/>
                <a:gd name="T14" fmla="*/ 20 w 21"/>
                <a:gd name="T15" fmla="*/ 7 h 21"/>
                <a:gd name="T16" fmla="*/ 13 w 21"/>
                <a:gd name="T17" fmla="*/ 7 h 21"/>
                <a:gd name="T18" fmla="*/ 13 w 21"/>
                <a:gd name="T19" fmla="*/ 14 h 21"/>
                <a:gd name="T20" fmla="*/ 6 w 21"/>
                <a:gd name="T21" fmla="*/ 20 h 21"/>
                <a:gd name="T22" fmla="*/ 0 w 21"/>
                <a:gd name="T23" fmla="*/ 2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1"/>
                <a:gd name="T38" fmla="*/ 21 w 2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1">
                  <a:moveTo>
                    <a:pt x="0" y="20"/>
                  </a:moveTo>
                  <a:lnTo>
                    <a:pt x="6" y="20"/>
                  </a:lnTo>
                  <a:lnTo>
                    <a:pt x="6" y="14"/>
                  </a:lnTo>
                  <a:lnTo>
                    <a:pt x="13" y="14"/>
                  </a:lnTo>
                  <a:lnTo>
                    <a:pt x="13" y="7"/>
                  </a:lnTo>
                  <a:lnTo>
                    <a:pt x="13" y="0"/>
                  </a:lnTo>
                  <a:lnTo>
                    <a:pt x="20" y="0"/>
                  </a:lnTo>
                  <a:lnTo>
                    <a:pt x="20" y="7"/>
                  </a:lnTo>
                  <a:lnTo>
                    <a:pt x="13" y="7"/>
                  </a:lnTo>
                  <a:lnTo>
                    <a:pt x="13" y="14"/>
                  </a:lnTo>
                  <a:lnTo>
                    <a:pt x="6" y="20"/>
                  </a:lnTo>
                  <a:lnTo>
                    <a:pt x="0"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1" name="Freeform 1751"/>
            <p:cNvSpPr>
              <a:spLocks/>
            </p:cNvSpPr>
            <p:nvPr/>
          </p:nvSpPr>
          <p:spPr bwMode="auto">
            <a:xfrm>
              <a:off x="3083" y="1366"/>
              <a:ext cx="17" cy="49"/>
            </a:xfrm>
            <a:custGeom>
              <a:avLst/>
              <a:gdLst>
                <a:gd name="T0" fmla="*/ 16 w 17"/>
                <a:gd name="T1" fmla="*/ 48 h 49"/>
                <a:gd name="T2" fmla="*/ 7 w 17"/>
                <a:gd name="T3" fmla="*/ 41 h 49"/>
                <a:gd name="T4" fmla="*/ 7 w 17"/>
                <a:gd name="T5" fmla="*/ 35 h 49"/>
                <a:gd name="T6" fmla="*/ 7 w 17"/>
                <a:gd name="T7" fmla="*/ 28 h 49"/>
                <a:gd name="T8" fmla="*/ 0 w 17"/>
                <a:gd name="T9" fmla="*/ 28 h 49"/>
                <a:gd name="T10" fmla="*/ 0 w 17"/>
                <a:gd name="T11" fmla="*/ 21 h 49"/>
                <a:gd name="T12" fmla="*/ 0 w 17"/>
                <a:gd name="T13" fmla="*/ 14 h 49"/>
                <a:gd name="T14" fmla="*/ 0 w 17"/>
                <a:gd name="T15" fmla="*/ 7 h 49"/>
                <a:gd name="T16" fmla="*/ 0 w 17"/>
                <a:gd name="T17" fmla="*/ 0 h 49"/>
                <a:gd name="T18" fmla="*/ 0 w 17"/>
                <a:gd name="T19" fmla="*/ 7 h 49"/>
                <a:gd name="T20" fmla="*/ 0 w 17"/>
                <a:gd name="T21" fmla="*/ 14 h 49"/>
                <a:gd name="T22" fmla="*/ 0 w 17"/>
                <a:gd name="T23" fmla="*/ 21 h 49"/>
                <a:gd name="T24" fmla="*/ 7 w 17"/>
                <a:gd name="T25" fmla="*/ 21 h 49"/>
                <a:gd name="T26" fmla="*/ 7 w 17"/>
                <a:gd name="T27" fmla="*/ 28 h 49"/>
                <a:gd name="T28" fmla="*/ 7 w 17"/>
                <a:gd name="T29" fmla="*/ 35 h 49"/>
                <a:gd name="T30" fmla="*/ 7 w 17"/>
                <a:gd name="T31" fmla="*/ 41 h 49"/>
                <a:gd name="T32" fmla="*/ 16 w 17"/>
                <a:gd name="T33" fmla="*/ 41 h 49"/>
                <a:gd name="T34" fmla="*/ 16 w 17"/>
                <a:gd name="T35" fmla="*/ 48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49"/>
                <a:gd name="T56" fmla="*/ 17 w 17"/>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49">
                  <a:moveTo>
                    <a:pt x="16" y="48"/>
                  </a:moveTo>
                  <a:lnTo>
                    <a:pt x="7" y="41"/>
                  </a:lnTo>
                  <a:lnTo>
                    <a:pt x="7" y="35"/>
                  </a:lnTo>
                  <a:lnTo>
                    <a:pt x="7" y="28"/>
                  </a:lnTo>
                  <a:lnTo>
                    <a:pt x="0" y="28"/>
                  </a:lnTo>
                  <a:lnTo>
                    <a:pt x="0" y="21"/>
                  </a:lnTo>
                  <a:lnTo>
                    <a:pt x="0" y="14"/>
                  </a:lnTo>
                  <a:lnTo>
                    <a:pt x="0" y="7"/>
                  </a:lnTo>
                  <a:lnTo>
                    <a:pt x="0" y="0"/>
                  </a:lnTo>
                  <a:lnTo>
                    <a:pt x="0" y="7"/>
                  </a:lnTo>
                  <a:lnTo>
                    <a:pt x="0" y="14"/>
                  </a:lnTo>
                  <a:lnTo>
                    <a:pt x="0" y="21"/>
                  </a:lnTo>
                  <a:lnTo>
                    <a:pt x="7" y="21"/>
                  </a:lnTo>
                  <a:lnTo>
                    <a:pt x="7" y="28"/>
                  </a:lnTo>
                  <a:lnTo>
                    <a:pt x="7" y="35"/>
                  </a:lnTo>
                  <a:lnTo>
                    <a:pt x="7" y="41"/>
                  </a:lnTo>
                  <a:lnTo>
                    <a:pt x="16" y="41"/>
                  </a:lnTo>
                  <a:lnTo>
                    <a:pt x="16" y="4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2" name="Line 1752"/>
            <p:cNvSpPr>
              <a:spLocks noChangeShapeType="1"/>
            </p:cNvSpPr>
            <p:nvPr/>
          </p:nvSpPr>
          <p:spPr bwMode="auto">
            <a:xfrm flipH="1">
              <a:off x="3096" y="1414"/>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73" name="Freeform 1753"/>
            <p:cNvSpPr>
              <a:spLocks/>
            </p:cNvSpPr>
            <p:nvPr/>
          </p:nvSpPr>
          <p:spPr bwMode="auto">
            <a:xfrm>
              <a:off x="3103" y="1414"/>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4" name="Freeform 1754"/>
            <p:cNvSpPr>
              <a:spLocks/>
            </p:cNvSpPr>
            <p:nvPr/>
          </p:nvSpPr>
          <p:spPr bwMode="auto">
            <a:xfrm>
              <a:off x="3103" y="1414"/>
              <a:ext cx="29" cy="22"/>
            </a:xfrm>
            <a:custGeom>
              <a:avLst/>
              <a:gdLst>
                <a:gd name="T0" fmla="*/ 28 w 29"/>
                <a:gd name="T1" fmla="*/ 0 h 22"/>
                <a:gd name="T2" fmla="*/ 21 w 29"/>
                <a:gd name="T3" fmla="*/ 7 h 22"/>
                <a:gd name="T4" fmla="*/ 14 w 29"/>
                <a:gd name="T5" fmla="*/ 14 h 22"/>
                <a:gd name="T6" fmla="*/ 7 w 29"/>
                <a:gd name="T7" fmla="*/ 14 h 22"/>
                <a:gd name="T8" fmla="*/ 7 w 29"/>
                <a:gd name="T9" fmla="*/ 21 h 22"/>
                <a:gd name="T10" fmla="*/ 0 w 29"/>
                <a:gd name="T11" fmla="*/ 21 h 22"/>
                <a:gd name="T12" fmla="*/ 7 w 29"/>
                <a:gd name="T13" fmla="*/ 21 h 22"/>
                <a:gd name="T14" fmla="*/ 7 w 29"/>
                <a:gd name="T15" fmla="*/ 14 h 22"/>
                <a:gd name="T16" fmla="*/ 14 w 29"/>
                <a:gd name="T17" fmla="*/ 14 h 22"/>
                <a:gd name="T18" fmla="*/ 21 w 29"/>
                <a:gd name="T19" fmla="*/ 7 h 22"/>
                <a:gd name="T20" fmla="*/ 28 w 29"/>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2"/>
                <a:gd name="T35" fmla="*/ 29 w 29"/>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2">
                  <a:moveTo>
                    <a:pt x="28" y="0"/>
                  </a:moveTo>
                  <a:lnTo>
                    <a:pt x="21" y="7"/>
                  </a:lnTo>
                  <a:lnTo>
                    <a:pt x="14" y="14"/>
                  </a:lnTo>
                  <a:lnTo>
                    <a:pt x="7" y="14"/>
                  </a:lnTo>
                  <a:lnTo>
                    <a:pt x="7" y="21"/>
                  </a:lnTo>
                  <a:lnTo>
                    <a:pt x="0" y="21"/>
                  </a:lnTo>
                  <a:lnTo>
                    <a:pt x="7" y="21"/>
                  </a:lnTo>
                  <a:lnTo>
                    <a:pt x="7" y="14"/>
                  </a:lnTo>
                  <a:lnTo>
                    <a:pt x="14" y="14"/>
                  </a:lnTo>
                  <a:lnTo>
                    <a:pt x="21" y="7"/>
                  </a:lnTo>
                  <a:lnTo>
                    <a:pt x="28"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5" name="Freeform 1755"/>
            <p:cNvSpPr>
              <a:spLocks/>
            </p:cNvSpPr>
            <p:nvPr/>
          </p:nvSpPr>
          <p:spPr bwMode="auto">
            <a:xfrm>
              <a:off x="3124" y="1407"/>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6" name="Freeform 1756"/>
            <p:cNvSpPr>
              <a:spLocks/>
            </p:cNvSpPr>
            <p:nvPr/>
          </p:nvSpPr>
          <p:spPr bwMode="auto">
            <a:xfrm>
              <a:off x="3124" y="1387"/>
              <a:ext cx="17" cy="21"/>
            </a:xfrm>
            <a:custGeom>
              <a:avLst/>
              <a:gdLst>
                <a:gd name="T0" fmla="*/ 16 w 17"/>
                <a:gd name="T1" fmla="*/ 0 h 21"/>
                <a:gd name="T2" fmla="*/ 16 w 17"/>
                <a:gd name="T3" fmla="*/ 7 h 21"/>
                <a:gd name="T4" fmla="*/ 8 w 17"/>
                <a:gd name="T5" fmla="*/ 14 h 21"/>
                <a:gd name="T6" fmla="*/ 8 w 17"/>
                <a:gd name="T7" fmla="*/ 20 h 21"/>
                <a:gd name="T8" fmla="*/ 0 w 17"/>
                <a:gd name="T9" fmla="*/ 20 h 21"/>
                <a:gd name="T10" fmla="*/ 8 w 17"/>
                <a:gd name="T11" fmla="*/ 20 h 21"/>
                <a:gd name="T12" fmla="*/ 8 w 17"/>
                <a:gd name="T13" fmla="*/ 14 h 21"/>
                <a:gd name="T14" fmla="*/ 8 w 17"/>
                <a:gd name="T15" fmla="*/ 7 h 21"/>
                <a:gd name="T16" fmla="*/ 16 w 17"/>
                <a:gd name="T17" fmla="*/ 7 h 21"/>
                <a:gd name="T18" fmla="*/ 16 w 1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6" y="0"/>
                  </a:moveTo>
                  <a:lnTo>
                    <a:pt x="16" y="7"/>
                  </a:lnTo>
                  <a:lnTo>
                    <a:pt x="8" y="14"/>
                  </a:lnTo>
                  <a:lnTo>
                    <a:pt x="8" y="20"/>
                  </a:lnTo>
                  <a:lnTo>
                    <a:pt x="0" y="20"/>
                  </a:lnTo>
                  <a:lnTo>
                    <a:pt x="8" y="20"/>
                  </a:lnTo>
                  <a:lnTo>
                    <a:pt x="8" y="14"/>
                  </a:lnTo>
                  <a:lnTo>
                    <a:pt x="8" y="7"/>
                  </a:lnTo>
                  <a:lnTo>
                    <a:pt x="16" y="7"/>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7" name="Freeform 1757"/>
            <p:cNvSpPr>
              <a:spLocks/>
            </p:cNvSpPr>
            <p:nvPr/>
          </p:nvSpPr>
          <p:spPr bwMode="auto">
            <a:xfrm>
              <a:off x="3137" y="1373"/>
              <a:ext cx="1" cy="17"/>
            </a:xfrm>
            <a:custGeom>
              <a:avLst/>
              <a:gdLst>
                <a:gd name="T0" fmla="*/ 0 w 1"/>
                <a:gd name="T1" fmla="*/ 0 h 17"/>
                <a:gd name="T2" fmla="*/ 0 w 1"/>
                <a:gd name="T3" fmla="*/ 8 h 17"/>
                <a:gd name="T4" fmla="*/ 0 w 1"/>
                <a:gd name="T5" fmla="*/ 16 h 17"/>
                <a:gd name="T6" fmla="*/ 0 w 1"/>
                <a:gd name="T7" fmla="*/ 8 h 17"/>
                <a:gd name="T8" fmla="*/ 0 w 1"/>
                <a:gd name="T9" fmla="*/ 0 h 17"/>
                <a:gd name="T10" fmla="*/ 0 w 1"/>
                <a:gd name="T11" fmla="*/ 8 h 17"/>
                <a:gd name="T12" fmla="*/ 0 w 1"/>
                <a:gd name="T13" fmla="*/ 0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0"/>
                  </a:moveTo>
                  <a:lnTo>
                    <a:pt x="0" y="8"/>
                  </a:lnTo>
                  <a:lnTo>
                    <a:pt x="0" y="16"/>
                  </a:lnTo>
                  <a:lnTo>
                    <a:pt x="0" y="8"/>
                  </a:lnTo>
                  <a:lnTo>
                    <a:pt x="0" y="0"/>
                  </a:lnTo>
                  <a:lnTo>
                    <a:pt x="0" y="8"/>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8" name="Freeform 1758"/>
            <p:cNvSpPr>
              <a:spLocks/>
            </p:cNvSpPr>
            <p:nvPr/>
          </p:nvSpPr>
          <p:spPr bwMode="auto">
            <a:xfrm>
              <a:off x="3124" y="1353"/>
              <a:ext cx="17" cy="28"/>
            </a:xfrm>
            <a:custGeom>
              <a:avLst/>
              <a:gdLst>
                <a:gd name="T0" fmla="*/ 0 w 17"/>
                <a:gd name="T1" fmla="*/ 0 h 28"/>
                <a:gd name="T2" fmla="*/ 0 w 17"/>
                <a:gd name="T3" fmla="*/ 7 h 28"/>
                <a:gd name="T4" fmla="*/ 8 w 17"/>
                <a:gd name="T5" fmla="*/ 7 h 28"/>
                <a:gd name="T6" fmla="*/ 8 w 17"/>
                <a:gd name="T7" fmla="*/ 13 h 28"/>
                <a:gd name="T8" fmla="*/ 8 w 17"/>
                <a:gd name="T9" fmla="*/ 20 h 28"/>
                <a:gd name="T10" fmla="*/ 16 w 17"/>
                <a:gd name="T11" fmla="*/ 20 h 28"/>
                <a:gd name="T12" fmla="*/ 16 w 17"/>
                <a:gd name="T13" fmla="*/ 27 h 28"/>
                <a:gd name="T14" fmla="*/ 16 w 17"/>
                <a:gd name="T15" fmla="*/ 20 h 28"/>
                <a:gd name="T16" fmla="*/ 8 w 17"/>
                <a:gd name="T17" fmla="*/ 20 h 28"/>
                <a:gd name="T18" fmla="*/ 8 w 17"/>
                <a:gd name="T19" fmla="*/ 13 h 28"/>
                <a:gd name="T20" fmla="*/ 8 w 17"/>
                <a:gd name="T21" fmla="*/ 7 h 28"/>
                <a:gd name="T22" fmla="*/ 0 w 17"/>
                <a:gd name="T23" fmla="*/ 7 h 28"/>
                <a:gd name="T24" fmla="*/ 0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8"/>
                <a:gd name="T41" fmla="*/ 17 w 17"/>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8">
                  <a:moveTo>
                    <a:pt x="0" y="0"/>
                  </a:moveTo>
                  <a:lnTo>
                    <a:pt x="0" y="7"/>
                  </a:lnTo>
                  <a:lnTo>
                    <a:pt x="8" y="7"/>
                  </a:lnTo>
                  <a:lnTo>
                    <a:pt x="8" y="13"/>
                  </a:lnTo>
                  <a:lnTo>
                    <a:pt x="8" y="20"/>
                  </a:lnTo>
                  <a:lnTo>
                    <a:pt x="16" y="20"/>
                  </a:lnTo>
                  <a:lnTo>
                    <a:pt x="16" y="27"/>
                  </a:lnTo>
                  <a:lnTo>
                    <a:pt x="16" y="20"/>
                  </a:lnTo>
                  <a:lnTo>
                    <a:pt x="8" y="20"/>
                  </a:lnTo>
                  <a:lnTo>
                    <a:pt x="8" y="13"/>
                  </a:lnTo>
                  <a:lnTo>
                    <a:pt x="8"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79" name="Freeform 1759"/>
            <p:cNvSpPr>
              <a:spLocks/>
            </p:cNvSpPr>
            <p:nvPr/>
          </p:nvSpPr>
          <p:spPr bwMode="auto">
            <a:xfrm>
              <a:off x="3110" y="1346"/>
              <a:ext cx="17" cy="17"/>
            </a:xfrm>
            <a:custGeom>
              <a:avLst/>
              <a:gdLst>
                <a:gd name="T0" fmla="*/ 0 w 17"/>
                <a:gd name="T1" fmla="*/ 0 h 17"/>
                <a:gd name="T2" fmla="*/ 8 w 17"/>
                <a:gd name="T3" fmla="*/ 0 h 17"/>
                <a:gd name="T4" fmla="*/ 16 w 17"/>
                <a:gd name="T5" fmla="*/ 0 h 17"/>
                <a:gd name="T6" fmla="*/ 16 w 17"/>
                <a:gd name="T7" fmla="*/ 16 h 17"/>
                <a:gd name="T8" fmla="*/ 16 w 17"/>
                <a:gd name="T9" fmla="*/ 0 h 17"/>
                <a:gd name="T10" fmla="*/ 8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8" y="0"/>
                  </a:lnTo>
                  <a:lnTo>
                    <a:pt x="16" y="0"/>
                  </a:lnTo>
                  <a:lnTo>
                    <a:pt x="16" y="16"/>
                  </a:lnTo>
                  <a:lnTo>
                    <a:pt x="16" y="0"/>
                  </a:lnTo>
                  <a:lnTo>
                    <a:pt x="8"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0" name="Line 1760"/>
            <p:cNvSpPr>
              <a:spLocks noChangeShapeType="1"/>
            </p:cNvSpPr>
            <p:nvPr/>
          </p:nvSpPr>
          <p:spPr bwMode="auto">
            <a:xfrm>
              <a:off x="3103" y="1346"/>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81" name="Freeform 1761"/>
            <p:cNvSpPr>
              <a:spLocks/>
            </p:cNvSpPr>
            <p:nvPr/>
          </p:nvSpPr>
          <p:spPr bwMode="auto">
            <a:xfrm>
              <a:off x="3096" y="194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2" name="Freeform 1762"/>
            <p:cNvSpPr>
              <a:spLocks/>
            </p:cNvSpPr>
            <p:nvPr/>
          </p:nvSpPr>
          <p:spPr bwMode="auto">
            <a:xfrm>
              <a:off x="3096" y="1927"/>
              <a:ext cx="17" cy="17"/>
            </a:xfrm>
            <a:custGeom>
              <a:avLst/>
              <a:gdLst>
                <a:gd name="T0" fmla="*/ 16 w 17"/>
                <a:gd name="T1" fmla="*/ 0 h 17"/>
                <a:gd name="T2" fmla="*/ 8 w 17"/>
                <a:gd name="T3" fmla="*/ 0 h 17"/>
                <a:gd name="T4" fmla="*/ 8 w 17"/>
                <a:gd name="T5" fmla="*/ 8 h 17"/>
                <a:gd name="T6" fmla="*/ 8 w 17"/>
                <a:gd name="T7" fmla="*/ 16 h 17"/>
                <a:gd name="T8" fmla="*/ 0 w 17"/>
                <a:gd name="T9" fmla="*/ 16 h 17"/>
                <a:gd name="T10" fmla="*/ 8 w 17"/>
                <a:gd name="T11" fmla="*/ 16 h 17"/>
                <a:gd name="T12" fmla="*/ 8 w 17"/>
                <a:gd name="T13" fmla="*/ 8 h 17"/>
                <a:gd name="T14" fmla="*/ 8 w 17"/>
                <a:gd name="T15" fmla="*/ 0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8" y="0"/>
                  </a:lnTo>
                  <a:lnTo>
                    <a:pt x="8" y="8"/>
                  </a:lnTo>
                  <a:lnTo>
                    <a:pt x="8" y="16"/>
                  </a:lnTo>
                  <a:lnTo>
                    <a:pt x="0" y="16"/>
                  </a:lnTo>
                  <a:lnTo>
                    <a:pt x="8" y="16"/>
                  </a:lnTo>
                  <a:lnTo>
                    <a:pt x="8" y="8"/>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3" name="Freeform 1763"/>
            <p:cNvSpPr>
              <a:spLocks/>
            </p:cNvSpPr>
            <p:nvPr/>
          </p:nvSpPr>
          <p:spPr bwMode="auto">
            <a:xfrm>
              <a:off x="3103" y="1907"/>
              <a:ext cx="17" cy="21"/>
            </a:xfrm>
            <a:custGeom>
              <a:avLst/>
              <a:gdLst>
                <a:gd name="T0" fmla="*/ 16 w 17"/>
                <a:gd name="T1" fmla="*/ 0 h 21"/>
                <a:gd name="T2" fmla="*/ 16 w 17"/>
                <a:gd name="T3" fmla="*/ 6 h 21"/>
                <a:gd name="T4" fmla="*/ 16 w 17"/>
                <a:gd name="T5" fmla="*/ 13 h 21"/>
                <a:gd name="T6" fmla="*/ 16 w 17"/>
                <a:gd name="T7" fmla="*/ 20 h 21"/>
                <a:gd name="T8" fmla="*/ 0 w 17"/>
                <a:gd name="T9" fmla="*/ 20 h 21"/>
                <a:gd name="T10" fmla="*/ 16 w 17"/>
                <a:gd name="T11" fmla="*/ 20 h 21"/>
                <a:gd name="T12" fmla="*/ 16 w 17"/>
                <a:gd name="T13" fmla="*/ 13 h 21"/>
                <a:gd name="T14" fmla="*/ 16 w 17"/>
                <a:gd name="T15" fmla="*/ 6 h 21"/>
                <a:gd name="T16" fmla="*/ 16 w 17"/>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0"/>
                  </a:moveTo>
                  <a:lnTo>
                    <a:pt x="16" y="6"/>
                  </a:lnTo>
                  <a:lnTo>
                    <a:pt x="16" y="13"/>
                  </a:lnTo>
                  <a:lnTo>
                    <a:pt x="16" y="20"/>
                  </a:lnTo>
                  <a:lnTo>
                    <a:pt x="0" y="20"/>
                  </a:lnTo>
                  <a:lnTo>
                    <a:pt x="16" y="20"/>
                  </a:lnTo>
                  <a:lnTo>
                    <a:pt x="16" y="13"/>
                  </a:lnTo>
                  <a:lnTo>
                    <a:pt x="16" y="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4" name="Freeform 1764"/>
            <p:cNvSpPr>
              <a:spLocks/>
            </p:cNvSpPr>
            <p:nvPr/>
          </p:nvSpPr>
          <p:spPr bwMode="auto">
            <a:xfrm>
              <a:off x="3110" y="1893"/>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5" name="Freeform 1765"/>
            <p:cNvSpPr>
              <a:spLocks/>
            </p:cNvSpPr>
            <p:nvPr/>
          </p:nvSpPr>
          <p:spPr bwMode="auto">
            <a:xfrm>
              <a:off x="3110" y="1824"/>
              <a:ext cx="17" cy="70"/>
            </a:xfrm>
            <a:custGeom>
              <a:avLst/>
              <a:gdLst>
                <a:gd name="T0" fmla="*/ 0 w 17"/>
                <a:gd name="T1" fmla="*/ 0 h 70"/>
                <a:gd name="T2" fmla="*/ 0 w 17"/>
                <a:gd name="T3" fmla="*/ 7 h 70"/>
                <a:gd name="T4" fmla="*/ 16 w 17"/>
                <a:gd name="T5" fmla="*/ 14 h 70"/>
                <a:gd name="T6" fmla="*/ 16 w 17"/>
                <a:gd name="T7" fmla="*/ 21 h 70"/>
                <a:gd name="T8" fmla="*/ 16 w 17"/>
                <a:gd name="T9" fmla="*/ 28 h 70"/>
                <a:gd name="T10" fmla="*/ 16 w 17"/>
                <a:gd name="T11" fmla="*/ 35 h 70"/>
                <a:gd name="T12" fmla="*/ 16 w 17"/>
                <a:gd name="T13" fmla="*/ 42 h 70"/>
                <a:gd name="T14" fmla="*/ 16 w 17"/>
                <a:gd name="T15" fmla="*/ 48 h 70"/>
                <a:gd name="T16" fmla="*/ 16 w 17"/>
                <a:gd name="T17" fmla="*/ 55 h 70"/>
                <a:gd name="T18" fmla="*/ 16 w 17"/>
                <a:gd name="T19" fmla="*/ 62 h 70"/>
                <a:gd name="T20" fmla="*/ 16 w 17"/>
                <a:gd name="T21" fmla="*/ 69 h 70"/>
                <a:gd name="T22" fmla="*/ 16 w 17"/>
                <a:gd name="T23" fmla="*/ 62 h 70"/>
                <a:gd name="T24" fmla="*/ 16 w 17"/>
                <a:gd name="T25" fmla="*/ 55 h 70"/>
                <a:gd name="T26" fmla="*/ 16 w 17"/>
                <a:gd name="T27" fmla="*/ 48 h 70"/>
                <a:gd name="T28" fmla="*/ 16 w 17"/>
                <a:gd name="T29" fmla="*/ 42 h 70"/>
                <a:gd name="T30" fmla="*/ 16 w 17"/>
                <a:gd name="T31" fmla="*/ 35 h 70"/>
                <a:gd name="T32" fmla="*/ 16 w 17"/>
                <a:gd name="T33" fmla="*/ 28 h 70"/>
                <a:gd name="T34" fmla="*/ 16 w 17"/>
                <a:gd name="T35" fmla="*/ 21 h 70"/>
                <a:gd name="T36" fmla="*/ 0 w 17"/>
                <a:gd name="T37" fmla="*/ 14 h 70"/>
                <a:gd name="T38" fmla="*/ 0 w 17"/>
                <a:gd name="T39" fmla="*/ 7 h 70"/>
                <a:gd name="T40" fmla="*/ 0 w 17"/>
                <a:gd name="T41" fmla="*/ 0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0"/>
                <a:gd name="T65" fmla="*/ 17 w 17"/>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0">
                  <a:moveTo>
                    <a:pt x="0" y="0"/>
                  </a:moveTo>
                  <a:lnTo>
                    <a:pt x="0" y="7"/>
                  </a:lnTo>
                  <a:lnTo>
                    <a:pt x="16" y="14"/>
                  </a:lnTo>
                  <a:lnTo>
                    <a:pt x="16" y="21"/>
                  </a:lnTo>
                  <a:lnTo>
                    <a:pt x="16" y="28"/>
                  </a:lnTo>
                  <a:lnTo>
                    <a:pt x="16" y="35"/>
                  </a:lnTo>
                  <a:lnTo>
                    <a:pt x="16" y="42"/>
                  </a:lnTo>
                  <a:lnTo>
                    <a:pt x="16" y="48"/>
                  </a:lnTo>
                  <a:lnTo>
                    <a:pt x="16" y="55"/>
                  </a:lnTo>
                  <a:lnTo>
                    <a:pt x="16" y="62"/>
                  </a:lnTo>
                  <a:lnTo>
                    <a:pt x="16" y="69"/>
                  </a:lnTo>
                  <a:lnTo>
                    <a:pt x="16" y="62"/>
                  </a:lnTo>
                  <a:lnTo>
                    <a:pt x="16" y="55"/>
                  </a:lnTo>
                  <a:lnTo>
                    <a:pt x="16" y="48"/>
                  </a:lnTo>
                  <a:lnTo>
                    <a:pt x="16" y="42"/>
                  </a:lnTo>
                  <a:lnTo>
                    <a:pt x="16" y="35"/>
                  </a:lnTo>
                  <a:lnTo>
                    <a:pt x="16" y="28"/>
                  </a:lnTo>
                  <a:lnTo>
                    <a:pt x="16" y="21"/>
                  </a:lnTo>
                  <a:lnTo>
                    <a:pt x="0" y="14"/>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6" name="Freeform 1766"/>
            <p:cNvSpPr>
              <a:spLocks/>
            </p:cNvSpPr>
            <p:nvPr/>
          </p:nvSpPr>
          <p:spPr bwMode="auto">
            <a:xfrm>
              <a:off x="3110" y="1824"/>
              <a:ext cx="42" cy="1"/>
            </a:xfrm>
            <a:custGeom>
              <a:avLst/>
              <a:gdLst>
                <a:gd name="T0" fmla="*/ 41 w 42"/>
                <a:gd name="T1" fmla="*/ 0 h 1"/>
                <a:gd name="T2" fmla="*/ 34 w 42"/>
                <a:gd name="T3" fmla="*/ 0 h 1"/>
                <a:gd name="T4" fmla="*/ 27 w 42"/>
                <a:gd name="T5" fmla="*/ 0 h 1"/>
                <a:gd name="T6" fmla="*/ 21 w 42"/>
                <a:gd name="T7" fmla="*/ 0 h 1"/>
                <a:gd name="T8" fmla="*/ 14 w 42"/>
                <a:gd name="T9" fmla="*/ 0 h 1"/>
                <a:gd name="T10" fmla="*/ 7 w 42"/>
                <a:gd name="T11" fmla="*/ 0 h 1"/>
                <a:gd name="T12" fmla="*/ 0 w 42"/>
                <a:gd name="T13" fmla="*/ 0 h 1"/>
                <a:gd name="T14" fmla="*/ 7 w 42"/>
                <a:gd name="T15" fmla="*/ 0 h 1"/>
                <a:gd name="T16" fmla="*/ 14 w 42"/>
                <a:gd name="T17" fmla="*/ 0 h 1"/>
                <a:gd name="T18" fmla="*/ 21 w 42"/>
                <a:gd name="T19" fmla="*/ 0 h 1"/>
                <a:gd name="T20" fmla="*/ 27 w 42"/>
                <a:gd name="T21" fmla="*/ 0 h 1"/>
                <a:gd name="T22" fmla="*/ 34 w 42"/>
                <a:gd name="T23" fmla="*/ 0 h 1"/>
                <a:gd name="T24" fmla="*/ 41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41" y="0"/>
                  </a:moveTo>
                  <a:lnTo>
                    <a:pt x="34" y="0"/>
                  </a:lnTo>
                  <a:lnTo>
                    <a:pt x="27" y="0"/>
                  </a:lnTo>
                  <a:lnTo>
                    <a:pt x="21" y="0"/>
                  </a:lnTo>
                  <a:lnTo>
                    <a:pt x="14" y="0"/>
                  </a:lnTo>
                  <a:lnTo>
                    <a:pt x="7" y="0"/>
                  </a:lnTo>
                  <a:lnTo>
                    <a:pt x="0" y="0"/>
                  </a:lnTo>
                  <a:lnTo>
                    <a:pt x="7" y="0"/>
                  </a:lnTo>
                  <a:lnTo>
                    <a:pt x="14" y="0"/>
                  </a:lnTo>
                  <a:lnTo>
                    <a:pt x="21" y="0"/>
                  </a:lnTo>
                  <a:lnTo>
                    <a:pt x="27" y="0"/>
                  </a:lnTo>
                  <a:lnTo>
                    <a:pt x="34" y="0"/>
                  </a:lnTo>
                  <a:lnTo>
                    <a:pt x="4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7" name="Freeform 1767"/>
            <p:cNvSpPr>
              <a:spLocks/>
            </p:cNvSpPr>
            <p:nvPr/>
          </p:nvSpPr>
          <p:spPr bwMode="auto">
            <a:xfrm>
              <a:off x="3151" y="1824"/>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8" name="Freeform 1768"/>
            <p:cNvSpPr>
              <a:spLocks/>
            </p:cNvSpPr>
            <p:nvPr/>
          </p:nvSpPr>
          <p:spPr bwMode="auto">
            <a:xfrm>
              <a:off x="3144" y="1838"/>
              <a:ext cx="17" cy="29"/>
            </a:xfrm>
            <a:custGeom>
              <a:avLst/>
              <a:gdLst>
                <a:gd name="T0" fmla="*/ 0 w 17"/>
                <a:gd name="T1" fmla="*/ 28 h 29"/>
                <a:gd name="T2" fmla="*/ 0 w 17"/>
                <a:gd name="T3" fmla="*/ 21 h 29"/>
                <a:gd name="T4" fmla="*/ 0 w 17"/>
                <a:gd name="T5" fmla="*/ 14 h 29"/>
                <a:gd name="T6" fmla="*/ 16 w 17"/>
                <a:gd name="T7" fmla="*/ 14 h 29"/>
                <a:gd name="T8" fmla="*/ 16 w 17"/>
                <a:gd name="T9" fmla="*/ 7 h 29"/>
                <a:gd name="T10" fmla="*/ 16 w 17"/>
                <a:gd name="T11" fmla="*/ 0 h 29"/>
                <a:gd name="T12" fmla="*/ 16 w 17"/>
                <a:gd name="T13" fmla="*/ 7 h 29"/>
                <a:gd name="T14" fmla="*/ 16 w 17"/>
                <a:gd name="T15" fmla="*/ 14 h 29"/>
                <a:gd name="T16" fmla="*/ 0 w 17"/>
                <a:gd name="T17" fmla="*/ 14 h 29"/>
                <a:gd name="T18" fmla="*/ 0 w 17"/>
                <a:gd name="T19" fmla="*/ 21 h 29"/>
                <a:gd name="T20" fmla="*/ 0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9"/>
                <a:gd name="T35" fmla="*/ 17 w 1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9">
                  <a:moveTo>
                    <a:pt x="0" y="28"/>
                  </a:moveTo>
                  <a:lnTo>
                    <a:pt x="0" y="21"/>
                  </a:lnTo>
                  <a:lnTo>
                    <a:pt x="0" y="14"/>
                  </a:lnTo>
                  <a:lnTo>
                    <a:pt x="16" y="14"/>
                  </a:lnTo>
                  <a:lnTo>
                    <a:pt x="16" y="7"/>
                  </a:lnTo>
                  <a:lnTo>
                    <a:pt x="16" y="0"/>
                  </a:lnTo>
                  <a:lnTo>
                    <a:pt x="16" y="7"/>
                  </a:lnTo>
                  <a:lnTo>
                    <a:pt x="16" y="14"/>
                  </a:lnTo>
                  <a:lnTo>
                    <a:pt x="0" y="14"/>
                  </a:lnTo>
                  <a:lnTo>
                    <a:pt x="0" y="21"/>
                  </a:lnTo>
                  <a:lnTo>
                    <a:pt x="0" y="28"/>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89" name="Freeform 1769"/>
            <p:cNvSpPr>
              <a:spLocks/>
            </p:cNvSpPr>
            <p:nvPr/>
          </p:nvSpPr>
          <p:spPr bwMode="auto">
            <a:xfrm>
              <a:off x="3137" y="1866"/>
              <a:ext cx="17" cy="28"/>
            </a:xfrm>
            <a:custGeom>
              <a:avLst/>
              <a:gdLst>
                <a:gd name="T0" fmla="*/ 0 w 17"/>
                <a:gd name="T1" fmla="*/ 27 h 28"/>
                <a:gd name="T2" fmla="*/ 0 w 17"/>
                <a:gd name="T3" fmla="*/ 20 h 28"/>
                <a:gd name="T4" fmla="*/ 0 w 17"/>
                <a:gd name="T5" fmla="*/ 13 h 28"/>
                <a:gd name="T6" fmla="*/ 0 w 17"/>
                <a:gd name="T7" fmla="*/ 6 h 28"/>
                <a:gd name="T8" fmla="*/ 16 w 17"/>
                <a:gd name="T9" fmla="*/ 6 h 28"/>
                <a:gd name="T10" fmla="*/ 16 w 17"/>
                <a:gd name="T11" fmla="*/ 0 h 28"/>
                <a:gd name="T12" fmla="*/ 16 w 17"/>
                <a:gd name="T13" fmla="*/ 6 h 28"/>
                <a:gd name="T14" fmla="*/ 0 w 17"/>
                <a:gd name="T15" fmla="*/ 6 h 28"/>
                <a:gd name="T16" fmla="*/ 0 w 17"/>
                <a:gd name="T17" fmla="*/ 13 h 28"/>
                <a:gd name="T18" fmla="*/ 0 w 17"/>
                <a:gd name="T19" fmla="*/ 20 h 28"/>
                <a:gd name="T20" fmla="*/ 0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27"/>
                  </a:moveTo>
                  <a:lnTo>
                    <a:pt x="0" y="20"/>
                  </a:lnTo>
                  <a:lnTo>
                    <a:pt x="0" y="13"/>
                  </a:lnTo>
                  <a:lnTo>
                    <a:pt x="0" y="6"/>
                  </a:lnTo>
                  <a:lnTo>
                    <a:pt x="16" y="6"/>
                  </a:lnTo>
                  <a:lnTo>
                    <a:pt x="16" y="0"/>
                  </a:lnTo>
                  <a:lnTo>
                    <a:pt x="16" y="6"/>
                  </a:lnTo>
                  <a:lnTo>
                    <a:pt x="0" y="6"/>
                  </a:lnTo>
                  <a:lnTo>
                    <a:pt x="0" y="13"/>
                  </a:lnTo>
                  <a:lnTo>
                    <a:pt x="0" y="20"/>
                  </a:lnTo>
                  <a:lnTo>
                    <a:pt x="0"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0" name="Freeform 1770"/>
            <p:cNvSpPr>
              <a:spLocks/>
            </p:cNvSpPr>
            <p:nvPr/>
          </p:nvSpPr>
          <p:spPr bwMode="auto">
            <a:xfrm>
              <a:off x="3137" y="1893"/>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1" name="Freeform 1771"/>
            <p:cNvSpPr>
              <a:spLocks/>
            </p:cNvSpPr>
            <p:nvPr/>
          </p:nvSpPr>
          <p:spPr bwMode="auto">
            <a:xfrm>
              <a:off x="3131" y="1907"/>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2" name="Freeform 1772"/>
            <p:cNvSpPr>
              <a:spLocks/>
            </p:cNvSpPr>
            <p:nvPr/>
          </p:nvSpPr>
          <p:spPr bwMode="auto">
            <a:xfrm>
              <a:off x="3131" y="1913"/>
              <a:ext cx="17" cy="22"/>
            </a:xfrm>
            <a:custGeom>
              <a:avLst/>
              <a:gdLst>
                <a:gd name="T0" fmla="*/ 0 w 17"/>
                <a:gd name="T1" fmla="*/ 21 h 22"/>
                <a:gd name="T2" fmla="*/ 0 w 17"/>
                <a:gd name="T3" fmla="*/ 14 h 22"/>
                <a:gd name="T4" fmla="*/ 0 w 17"/>
                <a:gd name="T5" fmla="*/ 7 h 22"/>
                <a:gd name="T6" fmla="*/ 0 w 17"/>
                <a:gd name="T7" fmla="*/ 0 h 22"/>
                <a:gd name="T8" fmla="*/ 16 w 17"/>
                <a:gd name="T9" fmla="*/ 0 h 22"/>
                <a:gd name="T10" fmla="*/ 0 w 17"/>
                <a:gd name="T11" fmla="*/ 0 h 22"/>
                <a:gd name="T12" fmla="*/ 0 w 17"/>
                <a:gd name="T13" fmla="*/ 7 h 22"/>
                <a:gd name="T14" fmla="*/ 0 w 17"/>
                <a:gd name="T15" fmla="*/ 14 h 22"/>
                <a:gd name="T16" fmla="*/ 0 w 17"/>
                <a:gd name="T17" fmla="*/ 2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2"/>
                <a:gd name="T29" fmla="*/ 17 w 1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2">
                  <a:moveTo>
                    <a:pt x="0" y="21"/>
                  </a:moveTo>
                  <a:lnTo>
                    <a:pt x="0" y="14"/>
                  </a:lnTo>
                  <a:lnTo>
                    <a:pt x="0" y="7"/>
                  </a:lnTo>
                  <a:lnTo>
                    <a:pt x="0" y="0"/>
                  </a:lnTo>
                  <a:lnTo>
                    <a:pt x="16" y="0"/>
                  </a:lnTo>
                  <a:lnTo>
                    <a:pt x="0" y="0"/>
                  </a:lnTo>
                  <a:lnTo>
                    <a:pt x="0" y="7"/>
                  </a:lnTo>
                  <a:lnTo>
                    <a:pt x="0" y="14"/>
                  </a:lnTo>
                  <a:lnTo>
                    <a:pt x="0" y="21"/>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3" name="Freeform 1773"/>
            <p:cNvSpPr>
              <a:spLocks/>
            </p:cNvSpPr>
            <p:nvPr/>
          </p:nvSpPr>
          <p:spPr bwMode="auto">
            <a:xfrm>
              <a:off x="3103" y="1934"/>
              <a:ext cx="29" cy="17"/>
            </a:xfrm>
            <a:custGeom>
              <a:avLst/>
              <a:gdLst>
                <a:gd name="T0" fmla="*/ 0 w 29"/>
                <a:gd name="T1" fmla="*/ 16 h 17"/>
                <a:gd name="T2" fmla="*/ 7 w 29"/>
                <a:gd name="T3" fmla="*/ 16 h 17"/>
                <a:gd name="T4" fmla="*/ 14 w 29"/>
                <a:gd name="T5" fmla="*/ 16 h 17"/>
                <a:gd name="T6" fmla="*/ 21 w 29"/>
                <a:gd name="T7" fmla="*/ 16 h 17"/>
                <a:gd name="T8" fmla="*/ 21 w 29"/>
                <a:gd name="T9" fmla="*/ 8 h 17"/>
                <a:gd name="T10" fmla="*/ 28 w 29"/>
                <a:gd name="T11" fmla="*/ 8 h 17"/>
                <a:gd name="T12" fmla="*/ 28 w 29"/>
                <a:gd name="T13" fmla="*/ 0 h 17"/>
                <a:gd name="T14" fmla="*/ 28 w 29"/>
                <a:gd name="T15" fmla="*/ 8 h 17"/>
                <a:gd name="T16" fmla="*/ 21 w 29"/>
                <a:gd name="T17" fmla="*/ 8 h 17"/>
                <a:gd name="T18" fmla="*/ 21 w 29"/>
                <a:gd name="T19" fmla="*/ 16 h 17"/>
                <a:gd name="T20" fmla="*/ 14 w 29"/>
                <a:gd name="T21" fmla="*/ 16 h 17"/>
                <a:gd name="T22" fmla="*/ 7 w 29"/>
                <a:gd name="T23" fmla="*/ 16 h 17"/>
                <a:gd name="T24" fmla="*/ 0 w 29"/>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7"/>
                <a:gd name="T41" fmla="*/ 29 w 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7">
                  <a:moveTo>
                    <a:pt x="0" y="16"/>
                  </a:moveTo>
                  <a:lnTo>
                    <a:pt x="7" y="16"/>
                  </a:lnTo>
                  <a:lnTo>
                    <a:pt x="14" y="16"/>
                  </a:lnTo>
                  <a:lnTo>
                    <a:pt x="21" y="16"/>
                  </a:lnTo>
                  <a:lnTo>
                    <a:pt x="21" y="8"/>
                  </a:lnTo>
                  <a:lnTo>
                    <a:pt x="28" y="8"/>
                  </a:lnTo>
                  <a:lnTo>
                    <a:pt x="28" y="0"/>
                  </a:lnTo>
                  <a:lnTo>
                    <a:pt x="28" y="8"/>
                  </a:lnTo>
                  <a:lnTo>
                    <a:pt x="21" y="8"/>
                  </a:lnTo>
                  <a:lnTo>
                    <a:pt x="21" y="16"/>
                  </a:lnTo>
                  <a:lnTo>
                    <a:pt x="14" y="16"/>
                  </a:lnTo>
                  <a:lnTo>
                    <a:pt x="7"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4" name="Freeform 1774"/>
            <p:cNvSpPr>
              <a:spLocks/>
            </p:cNvSpPr>
            <p:nvPr/>
          </p:nvSpPr>
          <p:spPr bwMode="auto">
            <a:xfrm>
              <a:off x="2959" y="1401"/>
              <a:ext cx="17" cy="17"/>
            </a:xfrm>
            <a:custGeom>
              <a:avLst/>
              <a:gdLst>
                <a:gd name="T0" fmla="*/ 0 w 17"/>
                <a:gd name="T1" fmla="*/ 0 h 17"/>
                <a:gd name="T2" fmla="*/ 16 w 17"/>
                <a:gd name="T3" fmla="*/ 7 h 17"/>
                <a:gd name="T4" fmla="*/ 16 w 17"/>
                <a:gd name="T5" fmla="*/ 16 h 17"/>
                <a:gd name="T6" fmla="*/ 16 w 17"/>
                <a:gd name="T7" fmla="*/ 7 h 17"/>
                <a:gd name="T8" fmla="*/ 0 w 17"/>
                <a:gd name="T9" fmla="*/ 7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7"/>
                  </a:lnTo>
                  <a:lnTo>
                    <a:pt x="16" y="16"/>
                  </a:lnTo>
                  <a:lnTo>
                    <a:pt x="16" y="7"/>
                  </a:lnTo>
                  <a:lnTo>
                    <a:pt x="0" y="7"/>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5" name="Line 1775"/>
            <p:cNvSpPr>
              <a:spLocks noChangeShapeType="1"/>
            </p:cNvSpPr>
            <p:nvPr/>
          </p:nvSpPr>
          <p:spPr bwMode="auto">
            <a:xfrm>
              <a:off x="2959"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6" name="Line 1776"/>
            <p:cNvSpPr>
              <a:spLocks noChangeShapeType="1"/>
            </p:cNvSpPr>
            <p:nvPr/>
          </p:nvSpPr>
          <p:spPr bwMode="auto">
            <a:xfrm>
              <a:off x="2959"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7" name="Line 1777"/>
            <p:cNvSpPr>
              <a:spLocks noChangeShapeType="1"/>
            </p:cNvSpPr>
            <p:nvPr/>
          </p:nvSpPr>
          <p:spPr bwMode="auto">
            <a:xfrm>
              <a:off x="2959" y="1380"/>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198" name="Freeform 1778"/>
            <p:cNvSpPr>
              <a:spLocks/>
            </p:cNvSpPr>
            <p:nvPr/>
          </p:nvSpPr>
          <p:spPr bwMode="auto">
            <a:xfrm>
              <a:off x="2953" y="1373"/>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99" name="Freeform 1779"/>
            <p:cNvSpPr>
              <a:spLocks/>
            </p:cNvSpPr>
            <p:nvPr/>
          </p:nvSpPr>
          <p:spPr bwMode="auto">
            <a:xfrm>
              <a:off x="2946" y="1366"/>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6"/>
                  </a:lnTo>
                  <a:lnTo>
                    <a:pt x="16" y="0"/>
                  </a:lnTo>
                  <a:lnTo>
                    <a:pt x="0" y="0"/>
                  </a:lnTo>
                  <a:lnTo>
                    <a:pt x="16"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0" name="Line 1780"/>
            <p:cNvSpPr>
              <a:spLocks noChangeShapeType="1"/>
            </p:cNvSpPr>
            <p:nvPr/>
          </p:nvSpPr>
          <p:spPr bwMode="auto">
            <a:xfrm>
              <a:off x="2932" y="1366"/>
              <a:ext cx="14"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1" name="Freeform 1781"/>
            <p:cNvSpPr>
              <a:spLocks/>
            </p:cNvSpPr>
            <p:nvPr/>
          </p:nvSpPr>
          <p:spPr bwMode="auto">
            <a:xfrm>
              <a:off x="2932" y="1360"/>
              <a:ext cx="22" cy="17"/>
            </a:xfrm>
            <a:custGeom>
              <a:avLst/>
              <a:gdLst>
                <a:gd name="T0" fmla="*/ 21 w 22"/>
                <a:gd name="T1" fmla="*/ 0 h 17"/>
                <a:gd name="T2" fmla="*/ 14 w 22"/>
                <a:gd name="T3" fmla="*/ 0 h 17"/>
                <a:gd name="T4" fmla="*/ 7 w 22"/>
                <a:gd name="T5" fmla="*/ 0 h 17"/>
                <a:gd name="T6" fmla="*/ 0 w 22"/>
                <a:gd name="T7" fmla="*/ 0 h 17"/>
                <a:gd name="T8" fmla="*/ 0 w 22"/>
                <a:gd name="T9" fmla="*/ 16 h 17"/>
                <a:gd name="T10" fmla="*/ 0 w 22"/>
                <a:gd name="T11" fmla="*/ 0 h 17"/>
                <a:gd name="T12" fmla="*/ 7 w 22"/>
                <a:gd name="T13" fmla="*/ 0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7" y="0"/>
                  </a:lnTo>
                  <a:lnTo>
                    <a:pt x="0" y="0"/>
                  </a:lnTo>
                  <a:lnTo>
                    <a:pt x="0" y="16"/>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2" name="Freeform 1782"/>
            <p:cNvSpPr>
              <a:spLocks/>
            </p:cNvSpPr>
            <p:nvPr/>
          </p:nvSpPr>
          <p:spPr bwMode="auto">
            <a:xfrm>
              <a:off x="2953" y="1360"/>
              <a:ext cx="17" cy="1"/>
            </a:xfrm>
            <a:custGeom>
              <a:avLst/>
              <a:gdLst>
                <a:gd name="T0" fmla="*/ 16 w 17"/>
                <a:gd name="T1" fmla="*/ 0 h 1"/>
                <a:gd name="T2" fmla="*/ 7 w 17"/>
                <a:gd name="T3" fmla="*/ 0 h 1"/>
                <a:gd name="T4" fmla="*/ 0 w 17"/>
                <a:gd name="T5" fmla="*/ 0 h 1"/>
                <a:gd name="T6" fmla="*/ 7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7" y="0"/>
                  </a:lnTo>
                  <a:lnTo>
                    <a:pt x="0" y="0"/>
                  </a:lnTo>
                  <a:lnTo>
                    <a:pt x="7"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3" name="Freeform 1783"/>
            <p:cNvSpPr>
              <a:spLocks/>
            </p:cNvSpPr>
            <p:nvPr/>
          </p:nvSpPr>
          <p:spPr bwMode="auto">
            <a:xfrm>
              <a:off x="2966" y="1360"/>
              <a:ext cx="17" cy="28"/>
            </a:xfrm>
            <a:custGeom>
              <a:avLst/>
              <a:gdLst>
                <a:gd name="T0" fmla="*/ 16 w 17"/>
                <a:gd name="T1" fmla="*/ 27 h 28"/>
                <a:gd name="T2" fmla="*/ 16 w 17"/>
                <a:gd name="T3" fmla="*/ 20 h 28"/>
                <a:gd name="T4" fmla="*/ 16 w 17"/>
                <a:gd name="T5" fmla="*/ 13 h 28"/>
                <a:gd name="T6" fmla="*/ 0 w 17"/>
                <a:gd name="T7" fmla="*/ 13 h 28"/>
                <a:gd name="T8" fmla="*/ 0 w 17"/>
                <a:gd name="T9" fmla="*/ 6 h 28"/>
                <a:gd name="T10" fmla="*/ 0 w 17"/>
                <a:gd name="T11" fmla="*/ 0 h 28"/>
                <a:gd name="T12" fmla="*/ 0 w 17"/>
                <a:gd name="T13" fmla="*/ 6 h 28"/>
                <a:gd name="T14" fmla="*/ 0 w 17"/>
                <a:gd name="T15" fmla="*/ 13 h 28"/>
                <a:gd name="T16" fmla="*/ 16 w 17"/>
                <a:gd name="T17" fmla="*/ 13 h 28"/>
                <a:gd name="T18" fmla="*/ 16 w 17"/>
                <a:gd name="T19" fmla="*/ 20 h 28"/>
                <a:gd name="T20" fmla="*/ 16 w 17"/>
                <a:gd name="T21" fmla="*/ 2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16" y="27"/>
                  </a:moveTo>
                  <a:lnTo>
                    <a:pt x="16" y="20"/>
                  </a:lnTo>
                  <a:lnTo>
                    <a:pt x="16" y="13"/>
                  </a:lnTo>
                  <a:lnTo>
                    <a:pt x="0" y="13"/>
                  </a:lnTo>
                  <a:lnTo>
                    <a:pt x="0" y="6"/>
                  </a:lnTo>
                  <a:lnTo>
                    <a:pt x="0" y="0"/>
                  </a:lnTo>
                  <a:lnTo>
                    <a:pt x="0" y="6"/>
                  </a:lnTo>
                  <a:lnTo>
                    <a:pt x="0" y="13"/>
                  </a:lnTo>
                  <a:lnTo>
                    <a:pt x="16" y="13"/>
                  </a:lnTo>
                  <a:lnTo>
                    <a:pt x="16" y="20"/>
                  </a:lnTo>
                  <a:lnTo>
                    <a:pt x="16" y="27"/>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4" name="Freeform 1784"/>
            <p:cNvSpPr>
              <a:spLocks/>
            </p:cNvSpPr>
            <p:nvPr/>
          </p:nvSpPr>
          <p:spPr bwMode="auto">
            <a:xfrm>
              <a:off x="2973" y="1387"/>
              <a:ext cx="17" cy="21"/>
            </a:xfrm>
            <a:custGeom>
              <a:avLst/>
              <a:gdLst>
                <a:gd name="T0" fmla="*/ 16 w 17"/>
                <a:gd name="T1" fmla="*/ 20 h 21"/>
                <a:gd name="T2" fmla="*/ 16 w 17"/>
                <a:gd name="T3" fmla="*/ 14 h 21"/>
                <a:gd name="T4" fmla="*/ 16 w 17"/>
                <a:gd name="T5" fmla="*/ 7 h 21"/>
                <a:gd name="T6" fmla="*/ 0 w 17"/>
                <a:gd name="T7" fmla="*/ 7 h 21"/>
                <a:gd name="T8" fmla="*/ 0 w 17"/>
                <a:gd name="T9" fmla="*/ 0 h 21"/>
                <a:gd name="T10" fmla="*/ 0 w 17"/>
                <a:gd name="T11" fmla="*/ 7 h 21"/>
                <a:gd name="T12" fmla="*/ 16 w 17"/>
                <a:gd name="T13" fmla="*/ 7 h 21"/>
                <a:gd name="T14" fmla="*/ 16 w 17"/>
                <a:gd name="T15" fmla="*/ 14 h 21"/>
                <a:gd name="T16" fmla="*/ 16 w 17"/>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1"/>
                <a:gd name="T29" fmla="*/ 17 w 1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1">
                  <a:moveTo>
                    <a:pt x="16" y="20"/>
                  </a:moveTo>
                  <a:lnTo>
                    <a:pt x="16" y="14"/>
                  </a:lnTo>
                  <a:lnTo>
                    <a:pt x="16" y="7"/>
                  </a:lnTo>
                  <a:lnTo>
                    <a:pt x="0" y="7"/>
                  </a:lnTo>
                  <a:lnTo>
                    <a:pt x="0" y="0"/>
                  </a:lnTo>
                  <a:lnTo>
                    <a:pt x="0" y="7"/>
                  </a:lnTo>
                  <a:lnTo>
                    <a:pt x="16" y="7"/>
                  </a:lnTo>
                  <a:lnTo>
                    <a:pt x="16" y="14"/>
                  </a:lnTo>
                  <a:lnTo>
                    <a:pt x="16" y="2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5" name="Line 1785"/>
            <p:cNvSpPr>
              <a:spLocks noChangeShapeType="1"/>
            </p:cNvSpPr>
            <p:nvPr/>
          </p:nvSpPr>
          <p:spPr bwMode="auto">
            <a:xfrm flipV="1">
              <a:off x="2966" y="1406"/>
              <a:ext cx="14"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6" name="Freeform 1786"/>
            <p:cNvSpPr>
              <a:spLocks/>
            </p:cNvSpPr>
            <p:nvPr/>
          </p:nvSpPr>
          <p:spPr bwMode="auto">
            <a:xfrm>
              <a:off x="3021" y="1558"/>
              <a:ext cx="17" cy="17"/>
            </a:xfrm>
            <a:custGeom>
              <a:avLst/>
              <a:gdLst>
                <a:gd name="T0" fmla="*/ 0 w 17"/>
                <a:gd name="T1" fmla="*/ 16 h 17"/>
                <a:gd name="T2" fmla="*/ 0 w 17"/>
                <a:gd name="T3" fmla="*/ 0 h 17"/>
                <a:gd name="T4" fmla="*/ 8 w 17"/>
                <a:gd name="T5" fmla="*/ 0 h 17"/>
                <a:gd name="T6" fmla="*/ 16 w 17"/>
                <a:gd name="T7" fmla="*/ 0 h 17"/>
                <a:gd name="T8" fmla="*/ 8 w 17"/>
                <a:gd name="T9" fmla="*/ 16 h 17"/>
                <a:gd name="T10" fmla="*/ 0 w 17"/>
                <a:gd name="T11" fmla="*/ 16 h 17"/>
                <a:gd name="T12" fmla="*/ 8 w 17"/>
                <a:gd name="T13" fmla="*/ 16 h 17"/>
                <a:gd name="T14" fmla="*/ 0 w 17"/>
                <a:gd name="T15" fmla="*/ 16 h 17"/>
                <a:gd name="T16" fmla="*/ 0 w 17"/>
                <a:gd name="T17" fmla="*/ 0 h 17"/>
                <a:gd name="T18" fmla="*/ 0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16"/>
                  </a:moveTo>
                  <a:lnTo>
                    <a:pt x="0" y="0"/>
                  </a:lnTo>
                  <a:lnTo>
                    <a:pt x="8" y="0"/>
                  </a:lnTo>
                  <a:lnTo>
                    <a:pt x="16" y="0"/>
                  </a:lnTo>
                  <a:lnTo>
                    <a:pt x="8" y="16"/>
                  </a:lnTo>
                  <a:lnTo>
                    <a:pt x="0" y="16"/>
                  </a:lnTo>
                  <a:lnTo>
                    <a:pt x="8" y="16"/>
                  </a:lnTo>
                  <a:lnTo>
                    <a:pt x="0" y="16"/>
                  </a:lnTo>
                  <a:lnTo>
                    <a:pt x="0" y="0"/>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7" name="Freeform 1787"/>
            <p:cNvSpPr>
              <a:spLocks/>
            </p:cNvSpPr>
            <p:nvPr/>
          </p:nvSpPr>
          <p:spPr bwMode="auto">
            <a:xfrm>
              <a:off x="3007" y="1565"/>
              <a:ext cx="22" cy="1"/>
            </a:xfrm>
            <a:custGeom>
              <a:avLst/>
              <a:gdLst>
                <a:gd name="T0" fmla="*/ 0 w 22"/>
                <a:gd name="T1" fmla="*/ 0 h 1"/>
                <a:gd name="T2" fmla="*/ 7 w 22"/>
                <a:gd name="T3" fmla="*/ 0 h 1"/>
                <a:gd name="T4" fmla="*/ 14 w 22"/>
                <a:gd name="T5" fmla="*/ 0 h 1"/>
                <a:gd name="T6" fmla="*/ 21 w 22"/>
                <a:gd name="T7" fmla="*/ 0 h 1"/>
                <a:gd name="T8" fmla="*/ 14 w 22"/>
                <a:gd name="T9" fmla="*/ 0 h 1"/>
                <a:gd name="T10" fmla="*/ 7 w 22"/>
                <a:gd name="T11" fmla="*/ 0 h 1"/>
                <a:gd name="T12" fmla="*/ 0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0" y="0"/>
                  </a:moveTo>
                  <a:lnTo>
                    <a:pt x="7" y="0"/>
                  </a:lnTo>
                  <a:lnTo>
                    <a:pt x="14" y="0"/>
                  </a:lnTo>
                  <a:lnTo>
                    <a:pt x="21" y="0"/>
                  </a:lnTo>
                  <a:lnTo>
                    <a:pt x="14" y="0"/>
                  </a:lnTo>
                  <a:lnTo>
                    <a:pt x="7" y="0"/>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08" name="Line 1788"/>
            <p:cNvSpPr>
              <a:spLocks noChangeShapeType="1"/>
            </p:cNvSpPr>
            <p:nvPr/>
          </p:nvSpPr>
          <p:spPr bwMode="auto">
            <a:xfrm>
              <a:off x="3000" y="156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09" name="Freeform 1789"/>
            <p:cNvSpPr>
              <a:spLocks/>
            </p:cNvSpPr>
            <p:nvPr/>
          </p:nvSpPr>
          <p:spPr bwMode="auto">
            <a:xfrm>
              <a:off x="2994" y="1558"/>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0" name="Freeform 1790"/>
            <p:cNvSpPr>
              <a:spLocks/>
            </p:cNvSpPr>
            <p:nvPr/>
          </p:nvSpPr>
          <p:spPr bwMode="auto">
            <a:xfrm>
              <a:off x="2987" y="1551"/>
              <a:ext cx="17" cy="17"/>
            </a:xfrm>
            <a:custGeom>
              <a:avLst/>
              <a:gdLst>
                <a:gd name="T0" fmla="*/ 0 w 17"/>
                <a:gd name="T1" fmla="*/ 0 h 17"/>
                <a:gd name="T2" fmla="*/ 0 w 17"/>
                <a:gd name="T3" fmla="*/ 16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0" y="16"/>
                  </a:lnTo>
                  <a:lnTo>
                    <a:pt x="0"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1" name="Freeform 1791"/>
            <p:cNvSpPr>
              <a:spLocks/>
            </p:cNvSpPr>
            <p:nvPr/>
          </p:nvSpPr>
          <p:spPr bwMode="auto">
            <a:xfrm>
              <a:off x="2987" y="1544"/>
              <a:ext cx="17" cy="17"/>
            </a:xfrm>
            <a:custGeom>
              <a:avLst/>
              <a:gdLst>
                <a:gd name="T0" fmla="*/ 16 w 17"/>
                <a:gd name="T1" fmla="*/ 0 h 17"/>
                <a:gd name="T2" fmla="*/ 16 w 17"/>
                <a:gd name="T3" fmla="*/ 16 h 17"/>
                <a:gd name="T4" fmla="*/ 0 w 17"/>
                <a:gd name="T5" fmla="*/ 16 h 17"/>
                <a:gd name="T6" fmla="*/ 16 w 17"/>
                <a:gd name="T7" fmla="*/ 16 h 17"/>
                <a:gd name="T8" fmla="*/ 16 w 17"/>
                <a:gd name="T9" fmla="*/ 0 h 17"/>
                <a:gd name="T10" fmla="*/ 16 w 17"/>
                <a:gd name="T11" fmla="*/ 16 h 17"/>
                <a:gd name="T12" fmla="*/ 16 w 17"/>
                <a:gd name="T13" fmla="*/ 0 h 17"/>
                <a:gd name="T14" fmla="*/ 16 w 17"/>
                <a:gd name="T15" fmla="*/ 16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16"/>
                  </a:lnTo>
                  <a:lnTo>
                    <a:pt x="0" y="16"/>
                  </a:lnTo>
                  <a:lnTo>
                    <a:pt x="16" y="16"/>
                  </a:lnTo>
                  <a:lnTo>
                    <a:pt x="16" y="0"/>
                  </a:lnTo>
                  <a:lnTo>
                    <a:pt x="16" y="16"/>
                  </a:lnTo>
                  <a:lnTo>
                    <a:pt x="16" y="0"/>
                  </a:lnTo>
                  <a:lnTo>
                    <a:pt x="16" y="16"/>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2" name="Freeform 1792"/>
            <p:cNvSpPr>
              <a:spLocks/>
            </p:cNvSpPr>
            <p:nvPr/>
          </p:nvSpPr>
          <p:spPr bwMode="auto">
            <a:xfrm>
              <a:off x="2980" y="1544"/>
              <a:ext cx="17" cy="17"/>
            </a:xfrm>
            <a:custGeom>
              <a:avLst/>
              <a:gdLst>
                <a:gd name="T0" fmla="*/ 0 w 17"/>
                <a:gd name="T1" fmla="*/ 16 h 17"/>
                <a:gd name="T2" fmla="*/ 8 w 17"/>
                <a:gd name="T3" fmla="*/ 16 h 17"/>
                <a:gd name="T4" fmla="*/ 16 w 17"/>
                <a:gd name="T5" fmla="*/ 0 h 17"/>
                <a:gd name="T6" fmla="*/ 16 w 17"/>
                <a:gd name="T7" fmla="*/ 16 h 17"/>
                <a:gd name="T8" fmla="*/ 8 w 17"/>
                <a:gd name="T9" fmla="*/ 16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8" y="16"/>
                  </a:lnTo>
                  <a:lnTo>
                    <a:pt x="16" y="0"/>
                  </a:lnTo>
                  <a:lnTo>
                    <a:pt x="16" y="16"/>
                  </a:lnTo>
                  <a:lnTo>
                    <a:pt x="8" y="16"/>
                  </a:lnTo>
                  <a:lnTo>
                    <a:pt x="0"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3" name="Line 1793"/>
            <p:cNvSpPr>
              <a:spLocks noChangeShapeType="1"/>
            </p:cNvSpPr>
            <p:nvPr/>
          </p:nvSpPr>
          <p:spPr bwMode="auto">
            <a:xfrm>
              <a:off x="2973" y="155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14" name="Freeform 1794"/>
            <p:cNvSpPr>
              <a:spLocks/>
            </p:cNvSpPr>
            <p:nvPr/>
          </p:nvSpPr>
          <p:spPr bwMode="auto">
            <a:xfrm>
              <a:off x="2966" y="1544"/>
              <a:ext cx="17" cy="17"/>
            </a:xfrm>
            <a:custGeom>
              <a:avLst/>
              <a:gdLst>
                <a:gd name="T0" fmla="*/ 16 w 17"/>
                <a:gd name="T1" fmla="*/ 0 h 17"/>
                <a:gd name="T2" fmla="*/ 16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16" y="16"/>
                  </a:lnTo>
                  <a:lnTo>
                    <a:pt x="0"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5" name="Freeform 1795"/>
            <p:cNvSpPr>
              <a:spLocks/>
            </p:cNvSpPr>
            <p:nvPr/>
          </p:nvSpPr>
          <p:spPr bwMode="auto">
            <a:xfrm>
              <a:off x="2973" y="1544"/>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6" name="Freeform 1796"/>
            <p:cNvSpPr>
              <a:spLocks/>
            </p:cNvSpPr>
            <p:nvPr/>
          </p:nvSpPr>
          <p:spPr bwMode="auto">
            <a:xfrm>
              <a:off x="2987" y="1537"/>
              <a:ext cx="17" cy="17"/>
            </a:xfrm>
            <a:custGeom>
              <a:avLst/>
              <a:gdLst>
                <a:gd name="T0" fmla="*/ 16 w 17"/>
                <a:gd name="T1" fmla="*/ 0 h 17"/>
                <a:gd name="T2" fmla="*/ 8 w 17"/>
                <a:gd name="T3" fmla="*/ 0 h 17"/>
                <a:gd name="T4" fmla="*/ 0 w 17"/>
                <a:gd name="T5" fmla="*/ 16 h 17"/>
                <a:gd name="T6" fmla="*/ 0 w 17"/>
                <a:gd name="T7" fmla="*/ 0 h 17"/>
                <a:gd name="T8" fmla="*/ 8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8" y="0"/>
                  </a:lnTo>
                  <a:lnTo>
                    <a:pt x="0" y="16"/>
                  </a:lnTo>
                  <a:lnTo>
                    <a:pt x="0" y="0"/>
                  </a:lnTo>
                  <a:lnTo>
                    <a:pt x="8" y="0"/>
                  </a:lnTo>
                  <a:lnTo>
                    <a:pt x="16"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7" name="Freeform 1797"/>
            <p:cNvSpPr>
              <a:spLocks/>
            </p:cNvSpPr>
            <p:nvPr/>
          </p:nvSpPr>
          <p:spPr bwMode="auto">
            <a:xfrm>
              <a:off x="3000" y="1537"/>
              <a:ext cx="22" cy="1"/>
            </a:xfrm>
            <a:custGeom>
              <a:avLst/>
              <a:gdLst>
                <a:gd name="T0" fmla="*/ 21 w 22"/>
                <a:gd name="T1" fmla="*/ 0 h 1"/>
                <a:gd name="T2" fmla="*/ 14 w 22"/>
                <a:gd name="T3" fmla="*/ 0 h 1"/>
                <a:gd name="T4" fmla="*/ 7 w 22"/>
                <a:gd name="T5" fmla="*/ 0 h 1"/>
                <a:gd name="T6" fmla="*/ 0 w 22"/>
                <a:gd name="T7" fmla="*/ 0 h 1"/>
                <a:gd name="T8" fmla="*/ 7 w 22"/>
                <a:gd name="T9" fmla="*/ 0 h 1"/>
                <a:gd name="T10" fmla="*/ 14 w 22"/>
                <a:gd name="T11" fmla="*/ 0 h 1"/>
                <a:gd name="T12" fmla="*/ 21 w 22"/>
                <a:gd name="T13" fmla="*/ 0 h 1"/>
                <a:gd name="T14" fmla="*/ 0 60000 65536"/>
                <a:gd name="T15" fmla="*/ 0 60000 65536"/>
                <a:gd name="T16" fmla="*/ 0 60000 65536"/>
                <a:gd name="T17" fmla="*/ 0 60000 65536"/>
                <a:gd name="T18" fmla="*/ 0 60000 65536"/>
                <a:gd name="T19" fmla="*/ 0 60000 65536"/>
                <a:gd name="T20" fmla="*/ 0 60000 65536"/>
                <a:gd name="T21" fmla="*/ 0 w 22"/>
                <a:gd name="T22" fmla="*/ 0 h 1"/>
                <a:gd name="T23" fmla="*/ 22 w 2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
                  <a:moveTo>
                    <a:pt x="21" y="0"/>
                  </a:moveTo>
                  <a:lnTo>
                    <a:pt x="14" y="0"/>
                  </a:lnTo>
                  <a:lnTo>
                    <a:pt x="7" y="0"/>
                  </a:lnTo>
                  <a:lnTo>
                    <a:pt x="0" y="0"/>
                  </a:lnTo>
                  <a:lnTo>
                    <a:pt x="7" y="0"/>
                  </a:lnTo>
                  <a:lnTo>
                    <a:pt x="14" y="0"/>
                  </a:lnTo>
                  <a:lnTo>
                    <a:pt x="21" y="0"/>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8" name="Freeform 1798"/>
            <p:cNvSpPr>
              <a:spLocks/>
            </p:cNvSpPr>
            <p:nvPr/>
          </p:nvSpPr>
          <p:spPr bwMode="auto">
            <a:xfrm>
              <a:off x="3021" y="1537"/>
              <a:ext cx="17" cy="17"/>
            </a:xfrm>
            <a:custGeom>
              <a:avLst/>
              <a:gdLst>
                <a:gd name="T0" fmla="*/ 16 w 17"/>
                <a:gd name="T1" fmla="*/ 16 h 17"/>
                <a:gd name="T2" fmla="*/ 8 w 17"/>
                <a:gd name="T3" fmla="*/ 16 h 17"/>
                <a:gd name="T4" fmla="*/ 0 w 17"/>
                <a:gd name="T5" fmla="*/ 0 h 17"/>
                <a:gd name="T6" fmla="*/ 8 w 17"/>
                <a:gd name="T7" fmla="*/ 0 h 17"/>
                <a:gd name="T8" fmla="*/ 8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8" y="16"/>
                  </a:lnTo>
                  <a:lnTo>
                    <a:pt x="0" y="0"/>
                  </a:lnTo>
                  <a:lnTo>
                    <a:pt x="8" y="0"/>
                  </a:lnTo>
                  <a:lnTo>
                    <a:pt x="8" y="16"/>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19" name="Freeform 1799"/>
            <p:cNvSpPr>
              <a:spLocks/>
            </p:cNvSpPr>
            <p:nvPr/>
          </p:nvSpPr>
          <p:spPr bwMode="auto">
            <a:xfrm>
              <a:off x="3028" y="1544"/>
              <a:ext cx="17" cy="17"/>
            </a:xfrm>
            <a:custGeom>
              <a:avLst/>
              <a:gdLst>
                <a:gd name="T0" fmla="*/ 16 w 17"/>
                <a:gd name="T1" fmla="*/ 16 h 17"/>
                <a:gd name="T2" fmla="*/ 0 w 17"/>
                <a:gd name="T3" fmla="*/ 16 h 17"/>
                <a:gd name="T4" fmla="*/ 0 w 17"/>
                <a:gd name="T5" fmla="*/ 8 h 17"/>
                <a:gd name="T6" fmla="*/ 16 w 17"/>
                <a:gd name="T7" fmla="*/ 8 h 17"/>
                <a:gd name="T8" fmla="*/ 16 w 17"/>
                <a:gd name="T9" fmla="*/ 0 h 17"/>
                <a:gd name="T10" fmla="*/ 16 w 17"/>
                <a:gd name="T11" fmla="*/ 8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8"/>
                  </a:lnTo>
                  <a:lnTo>
                    <a:pt x="16" y="8"/>
                  </a:lnTo>
                  <a:lnTo>
                    <a:pt x="16" y="0"/>
                  </a:lnTo>
                  <a:lnTo>
                    <a:pt x="16" y="8"/>
                  </a:lnTo>
                  <a:lnTo>
                    <a:pt x="16" y="16"/>
                  </a:lnTo>
                </a:path>
              </a:pathLst>
            </a:custGeom>
            <a:solidFill>
              <a:srgbClr val="FFBB8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0" name="Freeform 1800"/>
            <p:cNvSpPr>
              <a:spLocks/>
            </p:cNvSpPr>
            <p:nvPr/>
          </p:nvSpPr>
          <p:spPr bwMode="auto">
            <a:xfrm>
              <a:off x="3103" y="1346"/>
              <a:ext cx="35" cy="49"/>
            </a:xfrm>
            <a:custGeom>
              <a:avLst/>
              <a:gdLst>
                <a:gd name="T0" fmla="*/ 34 w 35"/>
                <a:gd name="T1" fmla="*/ 48 h 49"/>
                <a:gd name="T2" fmla="*/ 34 w 35"/>
                <a:gd name="T3" fmla="*/ 41 h 49"/>
                <a:gd name="T4" fmla="*/ 34 w 35"/>
                <a:gd name="T5" fmla="*/ 34 h 49"/>
                <a:gd name="T6" fmla="*/ 34 w 35"/>
                <a:gd name="T7" fmla="*/ 27 h 49"/>
                <a:gd name="T8" fmla="*/ 28 w 35"/>
                <a:gd name="T9" fmla="*/ 27 h 49"/>
                <a:gd name="T10" fmla="*/ 28 w 35"/>
                <a:gd name="T11" fmla="*/ 20 h 49"/>
                <a:gd name="T12" fmla="*/ 28 w 35"/>
                <a:gd name="T13" fmla="*/ 14 h 49"/>
                <a:gd name="T14" fmla="*/ 21 w 35"/>
                <a:gd name="T15" fmla="*/ 14 h 49"/>
                <a:gd name="T16" fmla="*/ 21 w 35"/>
                <a:gd name="T17" fmla="*/ 7 h 49"/>
                <a:gd name="T18" fmla="*/ 21 w 35"/>
                <a:gd name="T19" fmla="*/ 0 h 49"/>
                <a:gd name="T20" fmla="*/ 14 w 35"/>
                <a:gd name="T21" fmla="*/ 0 h 49"/>
                <a:gd name="T22" fmla="*/ 7 w 35"/>
                <a:gd name="T23" fmla="*/ 0 h 49"/>
                <a:gd name="T24" fmla="*/ 0 w 35"/>
                <a:gd name="T25" fmla="*/ 0 h 49"/>
                <a:gd name="T26" fmla="*/ 0 w 35"/>
                <a:gd name="T27" fmla="*/ 7 h 49"/>
                <a:gd name="T28" fmla="*/ 7 w 35"/>
                <a:gd name="T29" fmla="*/ 7 h 49"/>
                <a:gd name="T30" fmla="*/ 7 w 35"/>
                <a:gd name="T31" fmla="*/ 14 h 49"/>
                <a:gd name="T32" fmla="*/ 14 w 35"/>
                <a:gd name="T33" fmla="*/ 14 h 49"/>
                <a:gd name="T34" fmla="*/ 14 w 35"/>
                <a:gd name="T35" fmla="*/ 20 h 49"/>
                <a:gd name="T36" fmla="*/ 7 w 35"/>
                <a:gd name="T37" fmla="*/ 20 h 49"/>
                <a:gd name="T38" fmla="*/ 7 w 35"/>
                <a:gd name="T39" fmla="*/ 27 h 49"/>
                <a:gd name="T40" fmla="*/ 7 w 35"/>
                <a:gd name="T41" fmla="*/ 34 h 49"/>
                <a:gd name="T42" fmla="*/ 0 w 35"/>
                <a:gd name="T43" fmla="*/ 34 h 49"/>
                <a:gd name="T44" fmla="*/ 0 w 35"/>
                <a:gd name="T45" fmla="*/ 41 h 49"/>
                <a:gd name="T46" fmla="*/ 7 w 35"/>
                <a:gd name="T47" fmla="*/ 41 h 49"/>
                <a:gd name="T48" fmla="*/ 7 w 35"/>
                <a:gd name="T49" fmla="*/ 48 h 49"/>
                <a:gd name="T50" fmla="*/ 21 w 35"/>
                <a:gd name="T51" fmla="*/ 48 h 49"/>
                <a:gd name="T52" fmla="*/ 21 w 35"/>
                <a:gd name="T53" fmla="*/ 41 h 49"/>
                <a:gd name="T54" fmla="*/ 14 w 35"/>
                <a:gd name="T55" fmla="*/ 41 h 49"/>
                <a:gd name="T56" fmla="*/ 14 w 35"/>
                <a:gd name="T57" fmla="*/ 34 h 49"/>
                <a:gd name="T58" fmla="*/ 7 w 35"/>
                <a:gd name="T59" fmla="*/ 34 h 49"/>
                <a:gd name="T60" fmla="*/ 14 w 35"/>
                <a:gd name="T61" fmla="*/ 34 h 49"/>
                <a:gd name="T62" fmla="*/ 21 w 35"/>
                <a:gd name="T63" fmla="*/ 34 h 49"/>
                <a:gd name="T64" fmla="*/ 21 w 35"/>
                <a:gd name="T65" fmla="*/ 41 h 49"/>
                <a:gd name="T66" fmla="*/ 21 w 35"/>
                <a:gd name="T67" fmla="*/ 48 h 49"/>
                <a:gd name="T68" fmla="*/ 34 w 35"/>
                <a:gd name="T69" fmla="*/ 48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9"/>
                <a:gd name="T107" fmla="*/ 35 w 35"/>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9">
                  <a:moveTo>
                    <a:pt x="34" y="48"/>
                  </a:moveTo>
                  <a:lnTo>
                    <a:pt x="34" y="41"/>
                  </a:lnTo>
                  <a:lnTo>
                    <a:pt x="34" y="34"/>
                  </a:lnTo>
                  <a:lnTo>
                    <a:pt x="34" y="27"/>
                  </a:lnTo>
                  <a:lnTo>
                    <a:pt x="28" y="27"/>
                  </a:lnTo>
                  <a:lnTo>
                    <a:pt x="28" y="20"/>
                  </a:lnTo>
                  <a:lnTo>
                    <a:pt x="28" y="14"/>
                  </a:lnTo>
                  <a:lnTo>
                    <a:pt x="21" y="14"/>
                  </a:lnTo>
                  <a:lnTo>
                    <a:pt x="21" y="7"/>
                  </a:lnTo>
                  <a:lnTo>
                    <a:pt x="21" y="0"/>
                  </a:lnTo>
                  <a:lnTo>
                    <a:pt x="14" y="0"/>
                  </a:lnTo>
                  <a:lnTo>
                    <a:pt x="7" y="0"/>
                  </a:lnTo>
                  <a:lnTo>
                    <a:pt x="0" y="0"/>
                  </a:lnTo>
                  <a:lnTo>
                    <a:pt x="0" y="7"/>
                  </a:lnTo>
                  <a:lnTo>
                    <a:pt x="7" y="7"/>
                  </a:lnTo>
                  <a:lnTo>
                    <a:pt x="7" y="14"/>
                  </a:lnTo>
                  <a:lnTo>
                    <a:pt x="14" y="14"/>
                  </a:lnTo>
                  <a:lnTo>
                    <a:pt x="14" y="20"/>
                  </a:lnTo>
                  <a:lnTo>
                    <a:pt x="7" y="20"/>
                  </a:lnTo>
                  <a:lnTo>
                    <a:pt x="7" y="27"/>
                  </a:lnTo>
                  <a:lnTo>
                    <a:pt x="7" y="34"/>
                  </a:lnTo>
                  <a:lnTo>
                    <a:pt x="0" y="34"/>
                  </a:lnTo>
                  <a:lnTo>
                    <a:pt x="0" y="41"/>
                  </a:lnTo>
                  <a:lnTo>
                    <a:pt x="7" y="41"/>
                  </a:lnTo>
                  <a:lnTo>
                    <a:pt x="7" y="48"/>
                  </a:lnTo>
                  <a:lnTo>
                    <a:pt x="21" y="48"/>
                  </a:lnTo>
                  <a:lnTo>
                    <a:pt x="21" y="41"/>
                  </a:lnTo>
                  <a:lnTo>
                    <a:pt x="14" y="41"/>
                  </a:lnTo>
                  <a:lnTo>
                    <a:pt x="14" y="34"/>
                  </a:lnTo>
                  <a:lnTo>
                    <a:pt x="7" y="34"/>
                  </a:lnTo>
                  <a:lnTo>
                    <a:pt x="14" y="34"/>
                  </a:lnTo>
                  <a:lnTo>
                    <a:pt x="21" y="34"/>
                  </a:lnTo>
                  <a:lnTo>
                    <a:pt x="21" y="41"/>
                  </a:lnTo>
                  <a:lnTo>
                    <a:pt x="21" y="48"/>
                  </a:lnTo>
                  <a:lnTo>
                    <a:pt x="34" y="48"/>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1" name="Freeform 1801"/>
            <p:cNvSpPr>
              <a:spLocks/>
            </p:cNvSpPr>
            <p:nvPr/>
          </p:nvSpPr>
          <p:spPr bwMode="auto">
            <a:xfrm>
              <a:off x="3096" y="1380"/>
              <a:ext cx="17" cy="17"/>
            </a:xfrm>
            <a:custGeom>
              <a:avLst/>
              <a:gdLst>
                <a:gd name="T0" fmla="*/ 0 w 17"/>
                <a:gd name="T1" fmla="*/ 16 h 17"/>
                <a:gd name="T2" fmla="*/ 0 w 17"/>
                <a:gd name="T3" fmla="*/ 8 h 17"/>
                <a:gd name="T4" fmla="*/ 16 w 17"/>
                <a:gd name="T5" fmla="*/ 0 h 17"/>
                <a:gd name="T6" fmla="*/ 0 w 17"/>
                <a:gd name="T7" fmla="*/ 8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8"/>
                  </a:lnTo>
                  <a:lnTo>
                    <a:pt x="16" y="0"/>
                  </a:lnTo>
                  <a:lnTo>
                    <a:pt x="0" y="8"/>
                  </a:lnTo>
                  <a:lnTo>
                    <a:pt x="0" y="1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2" name="Freeform 1802"/>
            <p:cNvSpPr>
              <a:spLocks/>
            </p:cNvSpPr>
            <p:nvPr/>
          </p:nvSpPr>
          <p:spPr bwMode="auto">
            <a:xfrm>
              <a:off x="2932" y="1360"/>
              <a:ext cx="35" cy="21"/>
            </a:xfrm>
            <a:custGeom>
              <a:avLst/>
              <a:gdLst>
                <a:gd name="T0" fmla="*/ 14 w 35"/>
                <a:gd name="T1" fmla="*/ 6 h 21"/>
                <a:gd name="T2" fmla="*/ 0 w 35"/>
                <a:gd name="T3" fmla="*/ 6 h 21"/>
                <a:gd name="T4" fmla="*/ 0 w 35"/>
                <a:gd name="T5" fmla="*/ 0 h 21"/>
                <a:gd name="T6" fmla="*/ 7 w 35"/>
                <a:gd name="T7" fmla="*/ 0 h 21"/>
                <a:gd name="T8" fmla="*/ 14 w 35"/>
                <a:gd name="T9" fmla="*/ 0 h 21"/>
                <a:gd name="T10" fmla="*/ 21 w 35"/>
                <a:gd name="T11" fmla="*/ 0 h 21"/>
                <a:gd name="T12" fmla="*/ 21 w 35"/>
                <a:gd name="T13" fmla="*/ 6 h 21"/>
                <a:gd name="T14" fmla="*/ 27 w 35"/>
                <a:gd name="T15" fmla="*/ 6 h 21"/>
                <a:gd name="T16" fmla="*/ 27 w 35"/>
                <a:gd name="T17" fmla="*/ 0 h 21"/>
                <a:gd name="T18" fmla="*/ 27 w 35"/>
                <a:gd name="T19" fmla="*/ 6 h 21"/>
                <a:gd name="T20" fmla="*/ 27 w 35"/>
                <a:gd name="T21" fmla="*/ 13 h 21"/>
                <a:gd name="T22" fmla="*/ 34 w 35"/>
                <a:gd name="T23" fmla="*/ 13 h 21"/>
                <a:gd name="T24" fmla="*/ 34 w 35"/>
                <a:gd name="T25" fmla="*/ 6 h 21"/>
                <a:gd name="T26" fmla="*/ 34 w 35"/>
                <a:gd name="T27" fmla="*/ 13 h 21"/>
                <a:gd name="T28" fmla="*/ 34 w 35"/>
                <a:gd name="T29" fmla="*/ 20 h 21"/>
                <a:gd name="T30" fmla="*/ 34 w 35"/>
                <a:gd name="T31" fmla="*/ 13 h 21"/>
                <a:gd name="T32" fmla="*/ 27 w 35"/>
                <a:gd name="T33" fmla="*/ 13 h 21"/>
                <a:gd name="T34" fmla="*/ 27 w 35"/>
                <a:gd name="T35" fmla="*/ 6 h 21"/>
                <a:gd name="T36" fmla="*/ 21 w 35"/>
                <a:gd name="T37" fmla="*/ 6 h 21"/>
                <a:gd name="T38" fmla="*/ 21 w 35"/>
                <a:gd name="T39" fmla="*/ 0 h 21"/>
                <a:gd name="T40" fmla="*/ 14 w 35"/>
                <a:gd name="T41" fmla="*/ 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21"/>
                <a:gd name="T65" fmla="*/ 35 w 3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21">
                  <a:moveTo>
                    <a:pt x="14" y="6"/>
                  </a:moveTo>
                  <a:lnTo>
                    <a:pt x="0" y="6"/>
                  </a:lnTo>
                  <a:lnTo>
                    <a:pt x="0" y="0"/>
                  </a:lnTo>
                  <a:lnTo>
                    <a:pt x="7" y="0"/>
                  </a:lnTo>
                  <a:lnTo>
                    <a:pt x="14" y="0"/>
                  </a:lnTo>
                  <a:lnTo>
                    <a:pt x="21" y="0"/>
                  </a:lnTo>
                  <a:lnTo>
                    <a:pt x="21" y="6"/>
                  </a:lnTo>
                  <a:lnTo>
                    <a:pt x="27" y="6"/>
                  </a:lnTo>
                  <a:lnTo>
                    <a:pt x="27" y="0"/>
                  </a:lnTo>
                  <a:lnTo>
                    <a:pt x="27" y="6"/>
                  </a:lnTo>
                  <a:lnTo>
                    <a:pt x="27" y="13"/>
                  </a:lnTo>
                  <a:lnTo>
                    <a:pt x="34" y="13"/>
                  </a:lnTo>
                  <a:lnTo>
                    <a:pt x="34" y="6"/>
                  </a:lnTo>
                  <a:lnTo>
                    <a:pt x="34" y="13"/>
                  </a:lnTo>
                  <a:lnTo>
                    <a:pt x="34" y="20"/>
                  </a:lnTo>
                  <a:lnTo>
                    <a:pt x="34" y="13"/>
                  </a:lnTo>
                  <a:lnTo>
                    <a:pt x="27" y="13"/>
                  </a:lnTo>
                  <a:lnTo>
                    <a:pt x="27" y="6"/>
                  </a:lnTo>
                  <a:lnTo>
                    <a:pt x="21" y="6"/>
                  </a:lnTo>
                  <a:lnTo>
                    <a:pt x="21" y="0"/>
                  </a:lnTo>
                  <a:lnTo>
                    <a:pt x="14" y="6"/>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3" name="Freeform 1803"/>
            <p:cNvSpPr>
              <a:spLocks/>
            </p:cNvSpPr>
            <p:nvPr/>
          </p:nvSpPr>
          <p:spPr bwMode="auto">
            <a:xfrm>
              <a:off x="3103" y="1394"/>
              <a:ext cx="35" cy="28"/>
            </a:xfrm>
            <a:custGeom>
              <a:avLst/>
              <a:gdLst>
                <a:gd name="T0" fmla="*/ 34 w 35"/>
                <a:gd name="T1" fmla="*/ 0 h 28"/>
                <a:gd name="T2" fmla="*/ 28 w 35"/>
                <a:gd name="T3" fmla="*/ 7 h 28"/>
                <a:gd name="T4" fmla="*/ 28 w 35"/>
                <a:gd name="T5" fmla="*/ 13 h 28"/>
                <a:gd name="T6" fmla="*/ 21 w 35"/>
                <a:gd name="T7" fmla="*/ 13 h 28"/>
                <a:gd name="T8" fmla="*/ 21 w 35"/>
                <a:gd name="T9" fmla="*/ 20 h 28"/>
                <a:gd name="T10" fmla="*/ 28 w 35"/>
                <a:gd name="T11" fmla="*/ 20 h 28"/>
                <a:gd name="T12" fmla="*/ 21 w 35"/>
                <a:gd name="T13" fmla="*/ 27 h 28"/>
                <a:gd name="T14" fmla="*/ 14 w 35"/>
                <a:gd name="T15" fmla="*/ 27 h 28"/>
                <a:gd name="T16" fmla="*/ 14 w 35"/>
                <a:gd name="T17" fmla="*/ 20 h 28"/>
                <a:gd name="T18" fmla="*/ 7 w 35"/>
                <a:gd name="T19" fmla="*/ 20 h 28"/>
                <a:gd name="T20" fmla="*/ 0 w 35"/>
                <a:gd name="T21" fmla="*/ 20 h 28"/>
                <a:gd name="T22" fmla="*/ 7 w 35"/>
                <a:gd name="T23" fmla="*/ 20 h 28"/>
                <a:gd name="T24" fmla="*/ 14 w 35"/>
                <a:gd name="T25" fmla="*/ 20 h 28"/>
                <a:gd name="T26" fmla="*/ 7 w 35"/>
                <a:gd name="T27" fmla="*/ 20 h 28"/>
                <a:gd name="T28" fmla="*/ 7 w 35"/>
                <a:gd name="T29" fmla="*/ 13 h 28"/>
                <a:gd name="T30" fmla="*/ 7 w 35"/>
                <a:gd name="T31" fmla="*/ 7 h 28"/>
                <a:gd name="T32" fmla="*/ 14 w 35"/>
                <a:gd name="T33" fmla="*/ 7 h 28"/>
                <a:gd name="T34" fmla="*/ 14 w 35"/>
                <a:gd name="T35" fmla="*/ 0 h 28"/>
                <a:gd name="T36" fmla="*/ 7 w 35"/>
                <a:gd name="T37" fmla="*/ 0 h 28"/>
                <a:gd name="T38" fmla="*/ 21 w 35"/>
                <a:gd name="T39" fmla="*/ 0 h 28"/>
                <a:gd name="T40" fmla="*/ 21 w 35"/>
                <a:gd name="T41" fmla="*/ 7 h 28"/>
                <a:gd name="T42" fmla="*/ 21 w 35"/>
                <a:gd name="T43" fmla="*/ 13 h 28"/>
                <a:gd name="T44" fmla="*/ 21 w 35"/>
                <a:gd name="T45" fmla="*/ 7 h 28"/>
                <a:gd name="T46" fmla="*/ 21 w 35"/>
                <a:gd name="T47" fmla="*/ 0 h 28"/>
                <a:gd name="T48" fmla="*/ 34 w 35"/>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28"/>
                <a:gd name="T77" fmla="*/ 35 w 35"/>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28">
                  <a:moveTo>
                    <a:pt x="34" y="0"/>
                  </a:moveTo>
                  <a:lnTo>
                    <a:pt x="28" y="7"/>
                  </a:lnTo>
                  <a:lnTo>
                    <a:pt x="28" y="13"/>
                  </a:lnTo>
                  <a:lnTo>
                    <a:pt x="21" y="13"/>
                  </a:lnTo>
                  <a:lnTo>
                    <a:pt x="21" y="20"/>
                  </a:lnTo>
                  <a:lnTo>
                    <a:pt x="28" y="20"/>
                  </a:lnTo>
                  <a:lnTo>
                    <a:pt x="21" y="27"/>
                  </a:lnTo>
                  <a:lnTo>
                    <a:pt x="14" y="27"/>
                  </a:lnTo>
                  <a:lnTo>
                    <a:pt x="14" y="20"/>
                  </a:lnTo>
                  <a:lnTo>
                    <a:pt x="7" y="20"/>
                  </a:lnTo>
                  <a:lnTo>
                    <a:pt x="0" y="20"/>
                  </a:lnTo>
                  <a:lnTo>
                    <a:pt x="7" y="20"/>
                  </a:lnTo>
                  <a:lnTo>
                    <a:pt x="14" y="20"/>
                  </a:lnTo>
                  <a:lnTo>
                    <a:pt x="7" y="20"/>
                  </a:lnTo>
                  <a:lnTo>
                    <a:pt x="7" y="13"/>
                  </a:lnTo>
                  <a:lnTo>
                    <a:pt x="7" y="7"/>
                  </a:lnTo>
                  <a:lnTo>
                    <a:pt x="14" y="7"/>
                  </a:lnTo>
                  <a:lnTo>
                    <a:pt x="14" y="0"/>
                  </a:lnTo>
                  <a:lnTo>
                    <a:pt x="7" y="0"/>
                  </a:lnTo>
                  <a:lnTo>
                    <a:pt x="21" y="0"/>
                  </a:lnTo>
                  <a:lnTo>
                    <a:pt x="21" y="7"/>
                  </a:lnTo>
                  <a:lnTo>
                    <a:pt x="21" y="13"/>
                  </a:lnTo>
                  <a:lnTo>
                    <a:pt x="21" y="7"/>
                  </a:lnTo>
                  <a:lnTo>
                    <a:pt x="21" y="0"/>
                  </a:lnTo>
                  <a:lnTo>
                    <a:pt x="34"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4" name="Line 1804"/>
            <p:cNvSpPr>
              <a:spLocks noChangeShapeType="1"/>
            </p:cNvSpPr>
            <p:nvPr/>
          </p:nvSpPr>
          <p:spPr bwMode="auto">
            <a:xfrm>
              <a:off x="3096" y="1394"/>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25" name="Freeform 1805"/>
            <p:cNvSpPr>
              <a:spLocks/>
            </p:cNvSpPr>
            <p:nvPr/>
          </p:nvSpPr>
          <p:spPr bwMode="auto">
            <a:xfrm>
              <a:off x="3014" y="1824"/>
              <a:ext cx="76" cy="125"/>
            </a:xfrm>
            <a:custGeom>
              <a:avLst/>
              <a:gdLst>
                <a:gd name="T0" fmla="*/ 0 w 76"/>
                <a:gd name="T1" fmla="*/ 124 h 125"/>
                <a:gd name="T2" fmla="*/ 7 w 76"/>
                <a:gd name="T3" fmla="*/ 124 h 125"/>
                <a:gd name="T4" fmla="*/ 14 w 76"/>
                <a:gd name="T5" fmla="*/ 124 h 125"/>
                <a:gd name="T6" fmla="*/ 21 w 76"/>
                <a:gd name="T7" fmla="*/ 124 h 125"/>
                <a:gd name="T8" fmla="*/ 28 w 76"/>
                <a:gd name="T9" fmla="*/ 117 h 125"/>
                <a:gd name="T10" fmla="*/ 34 w 76"/>
                <a:gd name="T11" fmla="*/ 110 h 125"/>
                <a:gd name="T12" fmla="*/ 41 w 76"/>
                <a:gd name="T13" fmla="*/ 103 h 125"/>
                <a:gd name="T14" fmla="*/ 48 w 76"/>
                <a:gd name="T15" fmla="*/ 96 h 125"/>
                <a:gd name="T16" fmla="*/ 55 w 76"/>
                <a:gd name="T17" fmla="*/ 89 h 125"/>
                <a:gd name="T18" fmla="*/ 55 w 76"/>
                <a:gd name="T19" fmla="*/ 83 h 125"/>
                <a:gd name="T20" fmla="*/ 55 w 76"/>
                <a:gd name="T21" fmla="*/ 76 h 125"/>
                <a:gd name="T22" fmla="*/ 55 w 76"/>
                <a:gd name="T23" fmla="*/ 69 h 125"/>
                <a:gd name="T24" fmla="*/ 62 w 76"/>
                <a:gd name="T25" fmla="*/ 69 h 125"/>
                <a:gd name="T26" fmla="*/ 62 w 76"/>
                <a:gd name="T27" fmla="*/ 62 h 125"/>
                <a:gd name="T28" fmla="*/ 62 w 76"/>
                <a:gd name="T29" fmla="*/ 55 h 125"/>
                <a:gd name="T30" fmla="*/ 62 w 76"/>
                <a:gd name="T31" fmla="*/ 48 h 125"/>
                <a:gd name="T32" fmla="*/ 62 w 76"/>
                <a:gd name="T33" fmla="*/ 42 h 125"/>
                <a:gd name="T34" fmla="*/ 69 w 76"/>
                <a:gd name="T35" fmla="*/ 42 h 125"/>
                <a:gd name="T36" fmla="*/ 69 w 76"/>
                <a:gd name="T37" fmla="*/ 35 h 125"/>
                <a:gd name="T38" fmla="*/ 69 w 76"/>
                <a:gd name="T39" fmla="*/ 28 h 125"/>
                <a:gd name="T40" fmla="*/ 69 w 76"/>
                <a:gd name="T41" fmla="*/ 21 h 125"/>
                <a:gd name="T42" fmla="*/ 75 w 76"/>
                <a:gd name="T43" fmla="*/ 21 h 125"/>
                <a:gd name="T44" fmla="*/ 75 w 76"/>
                <a:gd name="T45" fmla="*/ 14 h 125"/>
                <a:gd name="T46" fmla="*/ 75 w 76"/>
                <a:gd name="T47" fmla="*/ 7 h 125"/>
                <a:gd name="T48" fmla="*/ 75 w 76"/>
                <a:gd name="T49" fmla="*/ 0 h 125"/>
                <a:gd name="T50" fmla="*/ 69 w 76"/>
                <a:gd name="T51" fmla="*/ 0 h 125"/>
                <a:gd name="T52" fmla="*/ 62 w 76"/>
                <a:gd name="T53" fmla="*/ 0 h 125"/>
                <a:gd name="T54" fmla="*/ 55 w 76"/>
                <a:gd name="T55" fmla="*/ 0 h 125"/>
                <a:gd name="T56" fmla="*/ 48 w 76"/>
                <a:gd name="T57" fmla="*/ 0 h 125"/>
                <a:gd name="T58" fmla="*/ 55 w 76"/>
                <a:gd name="T59" fmla="*/ 0 h 125"/>
                <a:gd name="T60" fmla="*/ 55 w 76"/>
                <a:gd name="T61" fmla="*/ 7 h 125"/>
                <a:gd name="T62" fmla="*/ 55 w 76"/>
                <a:gd name="T63" fmla="*/ 14 h 125"/>
                <a:gd name="T64" fmla="*/ 55 w 76"/>
                <a:gd name="T65" fmla="*/ 21 h 125"/>
                <a:gd name="T66" fmla="*/ 55 w 76"/>
                <a:gd name="T67" fmla="*/ 28 h 125"/>
                <a:gd name="T68" fmla="*/ 55 w 76"/>
                <a:gd name="T69" fmla="*/ 35 h 125"/>
                <a:gd name="T70" fmla="*/ 55 w 76"/>
                <a:gd name="T71" fmla="*/ 42 h 125"/>
                <a:gd name="T72" fmla="*/ 55 w 76"/>
                <a:gd name="T73" fmla="*/ 48 h 125"/>
                <a:gd name="T74" fmla="*/ 55 w 76"/>
                <a:gd name="T75" fmla="*/ 55 h 125"/>
                <a:gd name="T76" fmla="*/ 55 w 76"/>
                <a:gd name="T77" fmla="*/ 62 h 125"/>
                <a:gd name="T78" fmla="*/ 55 w 76"/>
                <a:gd name="T79" fmla="*/ 69 h 125"/>
                <a:gd name="T80" fmla="*/ 48 w 76"/>
                <a:gd name="T81" fmla="*/ 69 h 125"/>
                <a:gd name="T82" fmla="*/ 48 w 76"/>
                <a:gd name="T83" fmla="*/ 76 h 125"/>
                <a:gd name="T84" fmla="*/ 48 w 76"/>
                <a:gd name="T85" fmla="*/ 83 h 125"/>
                <a:gd name="T86" fmla="*/ 41 w 76"/>
                <a:gd name="T87" fmla="*/ 83 h 125"/>
                <a:gd name="T88" fmla="*/ 41 w 76"/>
                <a:gd name="T89" fmla="*/ 89 h 125"/>
                <a:gd name="T90" fmla="*/ 41 w 76"/>
                <a:gd name="T91" fmla="*/ 96 h 125"/>
                <a:gd name="T92" fmla="*/ 34 w 76"/>
                <a:gd name="T93" fmla="*/ 96 h 125"/>
                <a:gd name="T94" fmla="*/ 34 w 76"/>
                <a:gd name="T95" fmla="*/ 103 h 125"/>
                <a:gd name="T96" fmla="*/ 28 w 76"/>
                <a:gd name="T97" fmla="*/ 110 h 125"/>
                <a:gd name="T98" fmla="*/ 21 w 76"/>
                <a:gd name="T99" fmla="*/ 117 h 125"/>
                <a:gd name="T100" fmla="*/ 14 w 76"/>
                <a:gd name="T101" fmla="*/ 124 h 125"/>
                <a:gd name="T102" fmla="*/ 7 w 76"/>
                <a:gd name="T103" fmla="*/ 124 h 125"/>
                <a:gd name="T104" fmla="*/ 0 w 76"/>
                <a:gd name="T105" fmla="*/ 124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25"/>
                <a:gd name="T161" fmla="*/ 76 w 76"/>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25">
                  <a:moveTo>
                    <a:pt x="0" y="124"/>
                  </a:moveTo>
                  <a:lnTo>
                    <a:pt x="7" y="124"/>
                  </a:lnTo>
                  <a:lnTo>
                    <a:pt x="14" y="124"/>
                  </a:lnTo>
                  <a:lnTo>
                    <a:pt x="21" y="124"/>
                  </a:lnTo>
                  <a:lnTo>
                    <a:pt x="28" y="117"/>
                  </a:lnTo>
                  <a:lnTo>
                    <a:pt x="34" y="110"/>
                  </a:lnTo>
                  <a:lnTo>
                    <a:pt x="41" y="103"/>
                  </a:lnTo>
                  <a:lnTo>
                    <a:pt x="48" y="96"/>
                  </a:lnTo>
                  <a:lnTo>
                    <a:pt x="55" y="89"/>
                  </a:lnTo>
                  <a:lnTo>
                    <a:pt x="55" y="83"/>
                  </a:lnTo>
                  <a:lnTo>
                    <a:pt x="55" y="76"/>
                  </a:lnTo>
                  <a:lnTo>
                    <a:pt x="55" y="69"/>
                  </a:lnTo>
                  <a:lnTo>
                    <a:pt x="62" y="69"/>
                  </a:lnTo>
                  <a:lnTo>
                    <a:pt x="62" y="62"/>
                  </a:lnTo>
                  <a:lnTo>
                    <a:pt x="62" y="55"/>
                  </a:lnTo>
                  <a:lnTo>
                    <a:pt x="62" y="48"/>
                  </a:lnTo>
                  <a:lnTo>
                    <a:pt x="62" y="42"/>
                  </a:lnTo>
                  <a:lnTo>
                    <a:pt x="69" y="42"/>
                  </a:lnTo>
                  <a:lnTo>
                    <a:pt x="69" y="35"/>
                  </a:lnTo>
                  <a:lnTo>
                    <a:pt x="69" y="28"/>
                  </a:lnTo>
                  <a:lnTo>
                    <a:pt x="69" y="21"/>
                  </a:lnTo>
                  <a:lnTo>
                    <a:pt x="75" y="21"/>
                  </a:lnTo>
                  <a:lnTo>
                    <a:pt x="75" y="14"/>
                  </a:lnTo>
                  <a:lnTo>
                    <a:pt x="75" y="7"/>
                  </a:lnTo>
                  <a:lnTo>
                    <a:pt x="75" y="0"/>
                  </a:lnTo>
                  <a:lnTo>
                    <a:pt x="69" y="0"/>
                  </a:lnTo>
                  <a:lnTo>
                    <a:pt x="62" y="0"/>
                  </a:lnTo>
                  <a:lnTo>
                    <a:pt x="55" y="0"/>
                  </a:lnTo>
                  <a:lnTo>
                    <a:pt x="48" y="0"/>
                  </a:lnTo>
                  <a:lnTo>
                    <a:pt x="55" y="0"/>
                  </a:lnTo>
                  <a:lnTo>
                    <a:pt x="55" y="7"/>
                  </a:lnTo>
                  <a:lnTo>
                    <a:pt x="55" y="14"/>
                  </a:lnTo>
                  <a:lnTo>
                    <a:pt x="55" y="21"/>
                  </a:lnTo>
                  <a:lnTo>
                    <a:pt x="55" y="28"/>
                  </a:lnTo>
                  <a:lnTo>
                    <a:pt x="55" y="35"/>
                  </a:lnTo>
                  <a:lnTo>
                    <a:pt x="55" y="42"/>
                  </a:lnTo>
                  <a:lnTo>
                    <a:pt x="55" y="48"/>
                  </a:lnTo>
                  <a:lnTo>
                    <a:pt x="55" y="55"/>
                  </a:lnTo>
                  <a:lnTo>
                    <a:pt x="55" y="62"/>
                  </a:lnTo>
                  <a:lnTo>
                    <a:pt x="55" y="69"/>
                  </a:lnTo>
                  <a:lnTo>
                    <a:pt x="48" y="69"/>
                  </a:lnTo>
                  <a:lnTo>
                    <a:pt x="48" y="76"/>
                  </a:lnTo>
                  <a:lnTo>
                    <a:pt x="48" y="83"/>
                  </a:lnTo>
                  <a:lnTo>
                    <a:pt x="41" y="83"/>
                  </a:lnTo>
                  <a:lnTo>
                    <a:pt x="41" y="89"/>
                  </a:lnTo>
                  <a:lnTo>
                    <a:pt x="41" y="96"/>
                  </a:lnTo>
                  <a:lnTo>
                    <a:pt x="34" y="96"/>
                  </a:lnTo>
                  <a:lnTo>
                    <a:pt x="34" y="103"/>
                  </a:lnTo>
                  <a:lnTo>
                    <a:pt x="28" y="110"/>
                  </a:lnTo>
                  <a:lnTo>
                    <a:pt x="21" y="117"/>
                  </a:lnTo>
                  <a:lnTo>
                    <a:pt x="14" y="124"/>
                  </a:lnTo>
                  <a:lnTo>
                    <a:pt x="7" y="124"/>
                  </a:lnTo>
                  <a:lnTo>
                    <a:pt x="0" y="124"/>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6" name="Freeform 1806"/>
            <p:cNvSpPr>
              <a:spLocks/>
            </p:cNvSpPr>
            <p:nvPr/>
          </p:nvSpPr>
          <p:spPr bwMode="auto">
            <a:xfrm>
              <a:off x="3110" y="1824"/>
              <a:ext cx="35" cy="17"/>
            </a:xfrm>
            <a:custGeom>
              <a:avLst/>
              <a:gdLst>
                <a:gd name="T0" fmla="*/ 0 w 35"/>
                <a:gd name="T1" fmla="*/ 0 h 17"/>
                <a:gd name="T2" fmla="*/ 7 w 35"/>
                <a:gd name="T3" fmla="*/ 0 h 17"/>
                <a:gd name="T4" fmla="*/ 14 w 35"/>
                <a:gd name="T5" fmla="*/ 0 h 17"/>
                <a:gd name="T6" fmla="*/ 21 w 35"/>
                <a:gd name="T7" fmla="*/ 0 h 17"/>
                <a:gd name="T8" fmla="*/ 27 w 35"/>
                <a:gd name="T9" fmla="*/ 0 h 17"/>
                <a:gd name="T10" fmla="*/ 34 w 35"/>
                <a:gd name="T11" fmla="*/ 0 h 17"/>
                <a:gd name="T12" fmla="*/ 27 w 35"/>
                <a:gd name="T13" fmla="*/ 0 h 17"/>
                <a:gd name="T14" fmla="*/ 27 w 35"/>
                <a:gd name="T15" fmla="*/ 16 h 17"/>
                <a:gd name="T16" fmla="*/ 21 w 35"/>
                <a:gd name="T17" fmla="*/ 16 h 17"/>
                <a:gd name="T18" fmla="*/ 14 w 35"/>
                <a:gd name="T19" fmla="*/ 16 h 17"/>
                <a:gd name="T20" fmla="*/ 7 w 35"/>
                <a:gd name="T21" fmla="*/ 16 h 17"/>
                <a:gd name="T22" fmla="*/ 7 w 35"/>
                <a:gd name="T23" fmla="*/ 0 h 17"/>
                <a:gd name="T24" fmla="*/ 0 w 3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7"/>
                <a:gd name="T41" fmla="*/ 35 w 3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7">
                  <a:moveTo>
                    <a:pt x="0" y="0"/>
                  </a:moveTo>
                  <a:lnTo>
                    <a:pt x="7" y="0"/>
                  </a:lnTo>
                  <a:lnTo>
                    <a:pt x="14" y="0"/>
                  </a:lnTo>
                  <a:lnTo>
                    <a:pt x="21" y="0"/>
                  </a:lnTo>
                  <a:lnTo>
                    <a:pt x="27" y="0"/>
                  </a:lnTo>
                  <a:lnTo>
                    <a:pt x="34" y="0"/>
                  </a:lnTo>
                  <a:lnTo>
                    <a:pt x="27" y="0"/>
                  </a:lnTo>
                  <a:lnTo>
                    <a:pt x="27" y="16"/>
                  </a:lnTo>
                  <a:lnTo>
                    <a:pt x="21" y="16"/>
                  </a:lnTo>
                  <a:lnTo>
                    <a:pt x="14" y="16"/>
                  </a:lnTo>
                  <a:lnTo>
                    <a:pt x="7" y="16"/>
                  </a:lnTo>
                  <a:lnTo>
                    <a:pt x="7" y="0"/>
                  </a:lnTo>
                  <a:lnTo>
                    <a:pt x="0" y="0"/>
                  </a:lnTo>
                </a:path>
              </a:pathLst>
            </a:custGeom>
            <a:solidFill>
              <a:srgbClr val="D9956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7" name="Freeform 1807"/>
            <p:cNvSpPr>
              <a:spLocks/>
            </p:cNvSpPr>
            <p:nvPr/>
          </p:nvSpPr>
          <p:spPr bwMode="auto">
            <a:xfrm>
              <a:off x="2959" y="1407"/>
              <a:ext cx="227" cy="418"/>
            </a:xfrm>
            <a:custGeom>
              <a:avLst/>
              <a:gdLst>
                <a:gd name="T0" fmla="*/ 110 w 227"/>
                <a:gd name="T1" fmla="*/ 417 h 418"/>
                <a:gd name="T2" fmla="*/ 89 w 227"/>
                <a:gd name="T3" fmla="*/ 411 h 418"/>
                <a:gd name="T4" fmla="*/ 76 w 227"/>
                <a:gd name="T5" fmla="*/ 383 h 418"/>
                <a:gd name="T6" fmla="*/ 76 w 227"/>
                <a:gd name="T7" fmla="*/ 342 h 418"/>
                <a:gd name="T8" fmla="*/ 76 w 227"/>
                <a:gd name="T9" fmla="*/ 288 h 418"/>
                <a:gd name="T10" fmla="*/ 83 w 227"/>
                <a:gd name="T11" fmla="*/ 247 h 418"/>
                <a:gd name="T12" fmla="*/ 83 w 227"/>
                <a:gd name="T13" fmla="*/ 219 h 418"/>
                <a:gd name="T14" fmla="*/ 83 w 227"/>
                <a:gd name="T15" fmla="*/ 192 h 418"/>
                <a:gd name="T16" fmla="*/ 76 w 227"/>
                <a:gd name="T17" fmla="*/ 178 h 418"/>
                <a:gd name="T18" fmla="*/ 76 w 227"/>
                <a:gd name="T19" fmla="*/ 151 h 418"/>
                <a:gd name="T20" fmla="*/ 76 w 227"/>
                <a:gd name="T21" fmla="*/ 130 h 418"/>
                <a:gd name="T22" fmla="*/ 83 w 227"/>
                <a:gd name="T23" fmla="*/ 83 h 418"/>
                <a:gd name="T24" fmla="*/ 62 w 227"/>
                <a:gd name="T25" fmla="*/ 89 h 418"/>
                <a:gd name="T26" fmla="*/ 41 w 227"/>
                <a:gd name="T27" fmla="*/ 83 h 418"/>
                <a:gd name="T28" fmla="*/ 21 w 227"/>
                <a:gd name="T29" fmla="*/ 69 h 418"/>
                <a:gd name="T30" fmla="*/ 7 w 227"/>
                <a:gd name="T31" fmla="*/ 41 h 418"/>
                <a:gd name="T32" fmla="*/ 7 w 227"/>
                <a:gd name="T33" fmla="*/ 7 h 418"/>
                <a:gd name="T34" fmla="*/ 28 w 227"/>
                <a:gd name="T35" fmla="*/ 0 h 418"/>
                <a:gd name="T36" fmla="*/ 41 w 227"/>
                <a:gd name="T37" fmla="*/ 21 h 418"/>
                <a:gd name="T38" fmla="*/ 48 w 227"/>
                <a:gd name="T39" fmla="*/ 41 h 418"/>
                <a:gd name="T40" fmla="*/ 69 w 227"/>
                <a:gd name="T41" fmla="*/ 48 h 418"/>
                <a:gd name="T42" fmla="*/ 83 w 227"/>
                <a:gd name="T43" fmla="*/ 48 h 418"/>
                <a:gd name="T44" fmla="*/ 103 w 227"/>
                <a:gd name="T45" fmla="*/ 28 h 418"/>
                <a:gd name="T46" fmla="*/ 110 w 227"/>
                <a:gd name="T47" fmla="*/ 35 h 418"/>
                <a:gd name="T48" fmla="*/ 110 w 227"/>
                <a:gd name="T49" fmla="*/ 48 h 418"/>
                <a:gd name="T50" fmla="*/ 110 w 227"/>
                <a:gd name="T51" fmla="*/ 62 h 418"/>
                <a:gd name="T52" fmla="*/ 103 w 227"/>
                <a:gd name="T53" fmla="*/ 89 h 418"/>
                <a:gd name="T54" fmla="*/ 103 w 227"/>
                <a:gd name="T55" fmla="*/ 117 h 418"/>
                <a:gd name="T56" fmla="*/ 110 w 227"/>
                <a:gd name="T57" fmla="*/ 96 h 418"/>
                <a:gd name="T58" fmla="*/ 117 w 227"/>
                <a:gd name="T59" fmla="*/ 76 h 418"/>
                <a:gd name="T60" fmla="*/ 130 w 227"/>
                <a:gd name="T61" fmla="*/ 62 h 418"/>
                <a:gd name="T62" fmla="*/ 144 w 227"/>
                <a:gd name="T63" fmla="*/ 48 h 418"/>
                <a:gd name="T64" fmla="*/ 165 w 227"/>
                <a:gd name="T65" fmla="*/ 35 h 418"/>
                <a:gd name="T66" fmla="*/ 185 w 227"/>
                <a:gd name="T67" fmla="*/ 28 h 418"/>
                <a:gd name="T68" fmla="*/ 213 w 227"/>
                <a:gd name="T69" fmla="*/ 28 h 418"/>
                <a:gd name="T70" fmla="*/ 226 w 227"/>
                <a:gd name="T71" fmla="*/ 41 h 418"/>
                <a:gd name="T72" fmla="*/ 226 w 227"/>
                <a:gd name="T73" fmla="*/ 69 h 418"/>
                <a:gd name="T74" fmla="*/ 219 w 227"/>
                <a:gd name="T75" fmla="*/ 96 h 418"/>
                <a:gd name="T76" fmla="*/ 213 w 227"/>
                <a:gd name="T77" fmla="*/ 117 h 418"/>
                <a:gd name="T78" fmla="*/ 199 w 227"/>
                <a:gd name="T79" fmla="*/ 137 h 418"/>
                <a:gd name="T80" fmla="*/ 192 w 227"/>
                <a:gd name="T81" fmla="*/ 158 h 418"/>
                <a:gd name="T82" fmla="*/ 199 w 227"/>
                <a:gd name="T83" fmla="*/ 185 h 418"/>
                <a:gd name="T84" fmla="*/ 206 w 227"/>
                <a:gd name="T85" fmla="*/ 206 h 418"/>
                <a:gd name="T86" fmla="*/ 206 w 227"/>
                <a:gd name="T87" fmla="*/ 233 h 418"/>
                <a:gd name="T88" fmla="*/ 206 w 227"/>
                <a:gd name="T89" fmla="*/ 281 h 418"/>
                <a:gd name="T90" fmla="*/ 199 w 227"/>
                <a:gd name="T91" fmla="*/ 329 h 418"/>
                <a:gd name="T92" fmla="*/ 199 w 227"/>
                <a:gd name="T93" fmla="*/ 370 h 418"/>
                <a:gd name="T94" fmla="*/ 192 w 227"/>
                <a:gd name="T95" fmla="*/ 404 h 418"/>
                <a:gd name="T96" fmla="*/ 178 w 227"/>
                <a:gd name="T97" fmla="*/ 417 h 418"/>
                <a:gd name="T98" fmla="*/ 151 w 227"/>
                <a:gd name="T99" fmla="*/ 417 h 4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7"/>
                <a:gd name="T151" fmla="*/ 0 h 418"/>
                <a:gd name="T152" fmla="*/ 227 w 227"/>
                <a:gd name="T153" fmla="*/ 418 h 4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7" h="418">
                  <a:moveTo>
                    <a:pt x="130" y="417"/>
                  </a:moveTo>
                  <a:lnTo>
                    <a:pt x="124" y="417"/>
                  </a:lnTo>
                  <a:lnTo>
                    <a:pt x="117" y="417"/>
                  </a:lnTo>
                  <a:lnTo>
                    <a:pt x="110" y="417"/>
                  </a:lnTo>
                  <a:lnTo>
                    <a:pt x="103" y="417"/>
                  </a:lnTo>
                  <a:lnTo>
                    <a:pt x="96" y="417"/>
                  </a:lnTo>
                  <a:lnTo>
                    <a:pt x="96" y="411"/>
                  </a:lnTo>
                  <a:lnTo>
                    <a:pt x="89" y="411"/>
                  </a:lnTo>
                  <a:lnTo>
                    <a:pt x="83" y="411"/>
                  </a:lnTo>
                  <a:lnTo>
                    <a:pt x="76" y="404"/>
                  </a:lnTo>
                  <a:lnTo>
                    <a:pt x="76" y="390"/>
                  </a:lnTo>
                  <a:lnTo>
                    <a:pt x="76" y="383"/>
                  </a:lnTo>
                  <a:lnTo>
                    <a:pt x="76" y="370"/>
                  </a:lnTo>
                  <a:lnTo>
                    <a:pt x="76" y="363"/>
                  </a:lnTo>
                  <a:lnTo>
                    <a:pt x="76" y="349"/>
                  </a:lnTo>
                  <a:lnTo>
                    <a:pt x="76" y="342"/>
                  </a:lnTo>
                  <a:lnTo>
                    <a:pt x="76" y="329"/>
                  </a:lnTo>
                  <a:lnTo>
                    <a:pt x="76" y="315"/>
                  </a:lnTo>
                  <a:lnTo>
                    <a:pt x="76" y="301"/>
                  </a:lnTo>
                  <a:lnTo>
                    <a:pt x="76" y="288"/>
                  </a:lnTo>
                  <a:lnTo>
                    <a:pt x="76" y="274"/>
                  </a:lnTo>
                  <a:lnTo>
                    <a:pt x="83" y="260"/>
                  </a:lnTo>
                  <a:lnTo>
                    <a:pt x="83" y="253"/>
                  </a:lnTo>
                  <a:lnTo>
                    <a:pt x="83" y="247"/>
                  </a:lnTo>
                  <a:lnTo>
                    <a:pt x="83" y="240"/>
                  </a:lnTo>
                  <a:lnTo>
                    <a:pt x="83" y="233"/>
                  </a:lnTo>
                  <a:lnTo>
                    <a:pt x="83" y="226"/>
                  </a:lnTo>
                  <a:lnTo>
                    <a:pt x="83" y="219"/>
                  </a:lnTo>
                  <a:lnTo>
                    <a:pt x="83" y="212"/>
                  </a:lnTo>
                  <a:lnTo>
                    <a:pt x="83" y="206"/>
                  </a:lnTo>
                  <a:lnTo>
                    <a:pt x="83" y="199"/>
                  </a:lnTo>
                  <a:lnTo>
                    <a:pt x="83" y="192"/>
                  </a:lnTo>
                  <a:lnTo>
                    <a:pt x="83" y="185"/>
                  </a:lnTo>
                  <a:lnTo>
                    <a:pt x="89" y="178"/>
                  </a:lnTo>
                  <a:lnTo>
                    <a:pt x="83" y="178"/>
                  </a:lnTo>
                  <a:lnTo>
                    <a:pt x="76" y="178"/>
                  </a:lnTo>
                  <a:lnTo>
                    <a:pt x="76" y="171"/>
                  </a:lnTo>
                  <a:lnTo>
                    <a:pt x="76" y="165"/>
                  </a:lnTo>
                  <a:lnTo>
                    <a:pt x="76" y="158"/>
                  </a:lnTo>
                  <a:lnTo>
                    <a:pt x="76" y="151"/>
                  </a:lnTo>
                  <a:lnTo>
                    <a:pt x="69" y="151"/>
                  </a:lnTo>
                  <a:lnTo>
                    <a:pt x="76" y="144"/>
                  </a:lnTo>
                  <a:lnTo>
                    <a:pt x="76" y="137"/>
                  </a:lnTo>
                  <a:lnTo>
                    <a:pt x="76" y="130"/>
                  </a:lnTo>
                  <a:lnTo>
                    <a:pt x="83" y="130"/>
                  </a:lnTo>
                  <a:lnTo>
                    <a:pt x="89" y="130"/>
                  </a:lnTo>
                  <a:lnTo>
                    <a:pt x="89" y="83"/>
                  </a:lnTo>
                  <a:lnTo>
                    <a:pt x="83" y="83"/>
                  </a:lnTo>
                  <a:lnTo>
                    <a:pt x="76" y="83"/>
                  </a:lnTo>
                  <a:lnTo>
                    <a:pt x="76" y="89"/>
                  </a:lnTo>
                  <a:lnTo>
                    <a:pt x="69" y="89"/>
                  </a:lnTo>
                  <a:lnTo>
                    <a:pt x="62" y="89"/>
                  </a:lnTo>
                  <a:lnTo>
                    <a:pt x="55" y="89"/>
                  </a:lnTo>
                  <a:lnTo>
                    <a:pt x="55" y="83"/>
                  </a:lnTo>
                  <a:lnTo>
                    <a:pt x="48" y="83"/>
                  </a:lnTo>
                  <a:lnTo>
                    <a:pt x="41" y="83"/>
                  </a:lnTo>
                  <a:lnTo>
                    <a:pt x="35" y="76"/>
                  </a:lnTo>
                  <a:lnTo>
                    <a:pt x="28" y="76"/>
                  </a:lnTo>
                  <a:lnTo>
                    <a:pt x="21" y="76"/>
                  </a:lnTo>
                  <a:lnTo>
                    <a:pt x="21" y="69"/>
                  </a:lnTo>
                  <a:lnTo>
                    <a:pt x="14" y="62"/>
                  </a:lnTo>
                  <a:lnTo>
                    <a:pt x="14" y="55"/>
                  </a:lnTo>
                  <a:lnTo>
                    <a:pt x="7" y="48"/>
                  </a:lnTo>
                  <a:lnTo>
                    <a:pt x="7" y="41"/>
                  </a:lnTo>
                  <a:lnTo>
                    <a:pt x="7" y="48"/>
                  </a:lnTo>
                  <a:lnTo>
                    <a:pt x="0" y="14"/>
                  </a:lnTo>
                  <a:lnTo>
                    <a:pt x="7" y="14"/>
                  </a:lnTo>
                  <a:lnTo>
                    <a:pt x="7" y="7"/>
                  </a:lnTo>
                  <a:lnTo>
                    <a:pt x="14" y="7"/>
                  </a:lnTo>
                  <a:lnTo>
                    <a:pt x="21" y="7"/>
                  </a:lnTo>
                  <a:lnTo>
                    <a:pt x="21" y="0"/>
                  </a:lnTo>
                  <a:lnTo>
                    <a:pt x="28" y="0"/>
                  </a:lnTo>
                  <a:lnTo>
                    <a:pt x="28" y="7"/>
                  </a:lnTo>
                  <a:lnTo>
                    <a:pt x="35" y="14"/>
                  </a:lnTo>
                  <a:lnTo>
                    <a:pt x="35" y="21"/>
                  </a:lnTo>
                  <a:lnTo>
                    <a:pt x="41" y="21"/>
                  </a:lnTo>
                  <a:lnTo>
                    <a:pt x="41" y="28"/>
                  </a:lnTo>
                  <a:lnTo>
                    <a:pt x="41" y="35"/>
                  </a:lnTo>
                  <a:lnTo>
                    <a:pt x="48" y="35"/>
                  </a:lnTo>
                  <a:lnTo>
                    <a:pt x="48" y="41"/>
                  </a:lnTo>
                  <a:lnTo>
                    <a:pt x="48" y="48"/>
                  </a:lnTo>
                  <a:lnTo>
                    <a:pt x="55" y="48"/>
                  </a:lnTo>
                  <a:lnTo>
                    <a:pt x="62" y="48"/>
                  </a:lnTo>
                  <a:lnTo>
                    <a:pt x="69" y="48"/>
                  </a:lnTo>
                  <a:lnTo>
                    <a:pt x="76" y="48"/>
                  </a:lnTo>
                  <a:lnTo>
                    <a:pt x="76" y="41"/>
                  </a:lnTo>
                  <a:lnTo>
                    <a:pt x="83" y="41"/>
                  </a:lnTo>
                  <a:lnTo>
                    <a:pt x="83" y="48"/>
                  </a:lnTo>
                  <a:lnTo>
                    <a:pt x="83" y="41"/>
                  </a:lnTo>
                  <a:lnTo>
                    <a:pt x="89" y="41"/>
                  </a:lnTo>
                  <a:lnTo>
                    <a:pt x="96" y="41"/>
                  </a:lnTo>
                  <a:lnTo>
                    <a:pt x="103" y="28"/>
                  </a:lnTo>
                  <a:lnTo>
                    <a:pt x="110" y="28"/>
                  </a:lnTo>
                  <a:lnTo>
                    <a:pt x="117" y="28"/>
                  </a:lnTo>
                  <a:lnTo>
                    <a:pt x="110" y="28"/>
                  </a:lnTo>
                  <a:lnTo>
                    <a:pt x="110" y="35"/>
                  </a:lnTo>
                  <a:lnTo>
                    <a:pt x="117" y="35"/>
                  </a:lnTo>
                  <a:lnTo>
                    <a:pt x="117" y="41"/>
                  </a:lnTo>
                  <a:lnTo>
                    <a:pt x="110" y="41"/>
                  </a:lnTo>
                  <a:lnTo>
                    <a:pt x="110" y="48"/>
                  </a:lnTo>
                  <a:lnTo>
                    <a:pt x="103" y="48"/>
                  </a:lnTo>
                  <a:lnTo>
                    <a:pt x="103" y="55"/>
                  </a:lnTo>
                  <a:lnTo>
                    <a:pt x="103" y="62"/>
                  </a:lnTo>
                  <a:lnTo>
                    <a:pt x="110" y="62"/>
                  </a:lnTo>
                  <a:lnTo>
                    <a:pt x="110" y="69"/>
                  </a:lnTo>
                  <a:lnTo>
                    <a:pt x="110" y="76"/>
                  </a:lnTo>
                  <a:lnTo>
                    <a:pt x="103" y="83"/>
                  </a:lnTo>
                  <a:lnTo>
                    <a:pt x="103" y="89"/>
                  </a:lnTo>
                  <a:lnTo>
                    <a:pt x="103" y="96"/>
                  </a:lnTo>
                  <a:lnTo>
                    <a:pt x="103" y="103"/>
                  </a:lnTo>
                  <a:lnTo>
                    <a:pt x="103" y="110"/>
                  </a:lnTo>
                  <a:lnTo>
                    <a:pt x="103" y="117"/>
                  </a:lnTo>
                  <a:lnTo>
                    <a:pt x="110" y="117"/>
                  </a:lnTo>
                  <a:lnTo>
                    <a:pt x="110" y="110"/>
                  </a:lnTo>
                  <a:lnTo>
                    <a:pt x="110" y="103"/>
                  </a:lnTo>
                  <a:lnTo>
                    <a:pt x="110" y="96"/>
                  </a:lnTo>
                  <a:lnTo>
                    <a:pt x="110" y="89"/>
                  </a:lnTo>
                  <a:lnTo>
                    <a:pt x="117" y="89"/>
                  </a:lnTo>
                  <a:lnTo>
                    <a:pt x="117" y="83"/>
                  </a:lnTo>
                  <a:lnTo>
                    <a:pt x="117" y="76"/>
                  </a:lnTo>
                  <a:lnTo>
                    <a:pt x="124" y="76"/>
                  </a:lnTo>
                  <a:lnTo>
                    <a:pt x="124" y="69"/>
                  </a:lnTo>
                  <a:lnTo>
                    <a:pt x="130" y="69"/>
                  </a:lnTo>
                  <a:lnTo>
                    <a:pt x="130" y="62"/>
                  </a:lnTo>
                  <a:lnTo>
                    <a:pt x="137" y="62"/>
                  </a:lnTo>
                  <a:lnTo>
                    <a:pt x="137" y="55"/>
                  </a:lnTo>
                  <a:lnTo>
                    <a:pt x="144" y="55"/>
                  </a:lnTo>
                  <a:lnTo>
                    <a:pt x="144" y="48"/>
                  </a:lnTo>
                  <a:lnTo>
                    <a:pt x="151" y="48"/>
                  </a:lnTo>
                  <a:lnTo>
                    <a:pt x="151" y="41"/>
                  </a:lnTo>
                  <a:lnTo>
                    <a:pt x="158" y="35"/>
                  </a:lnTo>
                  <a:lnTo>
                    <a:pt x="165" y="35"/>
                  </a:lnTo>
                  <a:lnTo>
                    <a:pt x="165" y="28"/>
                  </a:lnTo>
                  <a:lnTo>
                    <a:pt x="172" y="28"/>
                  </a:lnTo>
                  <a:lnTo>
                    <a:pt x="178" y="28"/>
                  </a:lnTo>
                  <a:lnTo>
                    <a:pt x="185" y="28"/>
                  </a:lnTo>
                  <a:lnTo>
                    <a:pt x="192" y="28"/>
                  </a:lnTo>
                  <a:lnTo>
                    <a:pt x="199" y="28"/>
                  </a:lnTo>
                  <a:lnTo>
                    <a:pt x="206" y="28"/>
                  </a:lnTo>
                  <a:lnTo>
                    <a:pt x="213" y="28"/>
                  </a:lnTo>
                  <a:lnTo>
                    <a:pt x="213" y="35"/>
                  </a:lnTo>
                  <a:lnTo>
                    <a:pt x="219" y="35"/>
                  </a:lnTo>
                  <a:lnTo>
                    <a:pt x="219" y="41"/>
                  </a:lnTo>
                  <a:lnTo>
                    <a:pt x="226" y="41"/>
                  </a:lnTo>
                  <a:lnTo>
                    <a:pt x="226" y="48"/>
                  </a:lnTo>
                  <a:lnTo>
                    <a:pt x="226" y="55"/>
                  </a:lnTo>
                  <a:lnTo>
                    <a:pt x="226" y="62"/>
                  </a:lnTo>
                  <a:lnTo>
                    <a:pt x="226" y="69"/>
                  </a:lnTo>
                  <a:lnTo>
                    <a:pt x="226" y="76"/>
                  </a:lnTo>
                  <a:lnTo>
                    <a:pt x="219" y="83"/>
                  </a:lnTo>
                  <a:lnTo>
                    <a:pt x="219" y="89"/>
                  </a:lnTo>
                  <a:lnTo>
                    <a:pt x="219" y="96"/>
                  </a:lnTo>
                  <a:lnTo>
                    <a:pt x="219" y="103"/>
                  </a:lnTo>
                  <a:lnTo>
                    <a:pt x="213" y="103"/>
                  </a:lnTo>
                  <a:lnTo>
                    <a:pt x="213" y="110"/>
                  </a:lnTo>
                  <a:lnTo>
                    <a:pt x="213" y="117"/>
                  </a:lnTo>
                  <a:lnTo>
                    <a:pt x="206" y="117"/>
                  </a:lnTo>
                  <a:lnTo>
                    <a:pt x="206" y="124"/>
                  </a:lnTo>
                  <a:lnTo>
                    <a:pt x="199" y="130"/>
                  </a:lnTo>
                  <a:lnTo>
                    <a:pt x="199" y="137"/>
                  </a:lnTo>
                  <a:lnTo>
                    <a:pt x="192" y="137"/>
                  </a:lnTo>
                  <a:lnTo>
                    <a:pt x="192" y="144"/>
                  </a:lnTo>
                  <a:lnTo>
                    <a:pt x="192" y="151"/>
                  </a:lnTo>
                  <a:lnTo>
                    <a:pt x="192" y="158"/>
                  </a:lnTo>
                  <a:lnTo>
                    <a:pt x="192" y="165"/>
                  </a:lnTo>
                  <a:lnTo>
                    <a:pt x="199" y="171"/>
                  </a:lnTo>
                  <a:lnTo>
                    <a:pt x="199" y="178"/>
                  </a:lnTo>
                  <a:lnTo>
                    <a:pt x="199" y="185"/>
                  </a:lnTo>
                  <a:lnTo>
                    <a:pt x="199" y="192"/>
                  </a:lnTo>
                  <a:lnTo>
                    <a:pt x="206" y="192"/>
                  </a:lnTo>
                  <a:lnTo>
                    <a:pt x="206" y="199"/>
                  </a:lnTo>
                  <a:lnTo>
                    <a:pt x="206" y="206"/>
                  </a:lnTo>
                  <a:lnTo>
                    <a:pt x="206" y="212"/>
                  </a:lnTo>
                  <a:lnTo>
                    <a:pt x="206" y="219"/>
                  </a:lnTo>
                  <a:lnTo>
                    <a:pt x="206" y="226"/>
                  </a:lnTo>
                  <a:lnTo>
                    <a:pt x="206" y="233"/>
                  </a:lnTo>
                  <a:lnTo>
                    <a:pt x="206" y="247"/>
                  </a:lnTo>
                  <a:lnTo>
                    <a:pt x="206" y="260"/>
                  </a:lnTo>
                  <a:lnTo>
                    <a:pt x="206" y="274"/>
                  </a:lnTo>
                  <a:lnTo>
                    <a:pt x="206" y="281"/>
                  </a:lnTo>
                  <a:lnTo>
                    <a:pt x="206" y="294"/>
                  </a:lnTo>
                  <a:lnTo>
                    <a:pt x="206" y="308"/>
                  </a:lnTo>
                  <a:lnTo>
                    <a:pt x="199" y="315"/>
                  </a:lnTo>
                  <a:lnTo>
                    <a:pt x="199" y="329"/>
                  </a:lnTo>
                  <a:lnTo>
                    <a:pt x="199" y="335"/>
                  </a:lnTo>
                  <a:lnTo>
                    <a:pt x="199" y="349"/>
                  </a:lnTo>
                  <a:lnTo>
                    <a:pt x="199" y="363"/>
                  </a:lnTo>
                  <a:lnTo>
                    <a:pt x="199" y="370"/>
                  </a:lnTo>
                  <a:lnTo>
                    <a:pt x="199" y="383"/>
                  </a:lnTo>
                  <a:lnTo>
                    <a:pt x="199" y="397"/>
                  </a:lnTo>
                  <a:lnTo>
                    <a:pt x="199" y="404"/>
                  </a:lnTo>
                  <a:lnTo>
                    <a:pt x="192" y="404"/>
                  </a:lnTo>
                  <a:lnTo>
                    <a:pt x="192" y="411"/>
                  </a:lnTo>
                  <a:lnTo>
                    <a:pt x="192" y="417"/>
                  </a:lnTo>
                  <a:lnTo>
                    <a:pt x="185" y="417"/>
                  </a:lnTo>
                  <a:lnTo>
                    <a:pt x="178" y="417"/>
                  </a:lnTo>
                  <a:lnTo>
                    <a:pt x="172" y="417"/>
                  </a:lnTo>
                  <a:lnTo>
                    <a:pt x="165" y="417"/>
                  </a:lnTo>
                  <a:lnTo>
                    <a:pt x="158" y="417"/>
                  </a:lnTo>
                  <a:lnTo>
                    <a:pt x="151" y="417"/>
                  </a:lnTo>
                  <a:lnTo>
                    <a:pt x="130" y="417"/>
                  </a:lnTo>
                </a:path>
              </a:pathLst>
            </a:custGeom>
            <a:solidFill>
              <a:srgbClr val="008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8" name="Freeform 1808"/>
            <p:cNvSpPr>
              <a:spLocks/>
            </p:cNvSpPr>
            <p:nvPr/>
          </p:nvSpPr>
          <p:spPr bwMode="auto">
            <a:xfrm>
              <a:off x="3048" y="1818"/>
              <a:ext cx="42" cy="17"/>
            </a:xfrm>
            <a:custGeom>
              <a:avLst/>
              <a:gdLst>
                <a:gd name="T0" fmla="*/ 0 w 42"/>
                <a:gd name="T1" fmla="*/ 0 h 17"/>
                <a:gd name="T2" fmla="*/ 7 w 42"/>
                <a:gd name="T3" fmla="*/ 0 h 17"/>
                <a:gd name="T4" fmla="*/ 7 w 42"/>
                <a:gd name="T5" fmla="*/ 16 h 17"/>
                <a:gd name="T6" fmla="*/ 14 w 42"/>
                <a:gd name="T7" fmla="*/ 16 h 17"/>
                <a:gd name="T8" fmla="*/ 21 w 42"/>
                <a:gd name="T9" fmla="*/ 16 h 17"/>
                <a:gd name="T10" fmla="*/ 28 w 42"/>
                <a:gd name="T11" fmla="*/ 16 h 17"/>
                <a:gd name="T12" fmla="*/ 35 w 42"/>
                <a:gd name="T13" fmla="*/ 16 h 17"/>
                <a:gd name="T14" fmla="*/ 41 w 42"/>
                <a:gd name="T15" fmla="*/ 16 h 17"/>
                <a:gd name="T16" fmla="*/ 35 w 42"/>
                <a:gd name="T17" fmla="*/ 16 h 17"/>
                <a:gd name="T18" fmla="*/ 28 w 42"/>
                <a:gd name="T19" fmla="*/ 16 h 17"/>
                <a:gd name="T20" fmla="*/ 21 w 42"/>
                <a:gd name="T21" fmla="*/ 16 h 17"/>
                <a:gd name="T22" fmla="*/ 14 w 42"/>
                <a:gd name="T23" fmla="*/ 16 h 17"/>
                <a:gd name="T24" fmla="*/ 7 w 42"/>
                <a:gd name="T25" fmla="*/ 16 h 17"/>
                <a:gd name="T26" fmla="*/ 0 w 42"/>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7"/>
                <a:gd name="T44" fmla="*/ 42 w 42"/>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7">
                  <a:moveTo>
                    <a:pt x="0" y="0"/>
                  </a:moveTo>
                  <a:lnTo>
                    <a:pt x="7" y="0"/>
                  </a:lnTo>
                  <a:lnTo>
                    <a:pt x="7" y="16"/>
                  </a:lnTo>
                  <a:lnTo>
                    <a:pt x="14" y="16"/>
                  </a:lnTo>
                  <a:lnTo>
                    <a:pt x="21" y="16"/>
                  </a:lnTo>
                  <a:lnTo>
                    <a:pt x="28" y="16"/>
                  </a:lnTo>
                  <a:lnTo>
                    <a:pt x="35" y="16"/>
                  </a:lnTo>
                  <a:lnTo>
                    <a:pt x="41" y="16"/>
                  </a:lnTo>
                  <a:lnTo>
                    <a:pt x="35" y="16"/>
                  </a:lnTo>
                  <a:lnTo>
                    <a:pt x="28" y="16"/>
                  </a:lnTo>
                  <a:lnTo>
                    <a:pt x="21" y="16"/>
                  </a:lnTo>
                  <a:lnTo>
                    <a:pt x="14" y="16"/>
                  </a:lnTo>
                  <a:lnTo>
                    <a:pt x="7"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29" name="Freeform 1809"/>
            <p:cNvSpPr>
              <a:spLocks/>
            </p:cNvSpPr>
            <p:nvPr/>
          </p:nvSpPr>
          <p:spPr bwMode="auto">
            <a:xfrm>
              <a:off x="3035" y="1811"/>
              <a:ext cx="17" cy="17"/>
            </a:xfrm>
            <a:custGeom>
              <a:avLst/>
              <a:gdLst>
                <a:gd name="T0" fmla="*/ 0 w 17"/>
                <a:gd name="T1" fmla="*/ 0 h 17"/>
                <a:gd name="T2" fmla="*/ 8 w 17"/>
                <a:gd name="T3" fmla="*/ 0 h 17"/>
                <a:gd name="T4" fmla="*/ 8 w 17"/>
                <a:gd name="T5" fmla="*/ 16 h 17"/>
                <a:gd name="T6" fmla="*/ 16 w 17"/>
                <a:gd name="T7" fmla="*/ 16 h 17"/>
                <a:gd name="T8" fmla="*/ 8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8" y="0"/>
                  </a:lnTo>
                  <a:lnTo>
                    <a:pt x="8" y="16"/>
                  </a:lnTo>
                  <a:lnTo>
                    <a:pt x="16" y="16"/>
                  </a:lnTo>
                  <a:lnTo>
                    <a:pt x="8" y="1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0" name="Freeform 1810"/>
            <p:cNvSpPr>
              <a:spLocks/>
            </p:cNvSpPr>
            <p:nvPr/>
          </p:nvSpPr>
          <p:spPr bwMode="auto">
            <a:xfrm>
              <a:off x="3035" y="1722"/>
              <a:ext cx="1" cy="90"/>
            </a:xfrm>
            <a:custGeom>
              <a:avLst/>
              <a:gdLst>
                <a:gd name="T0" fmla="*/ 0 w 1"/>
                <a:gd name="T1" fmla="*/ 0 h 90"/>
                <a:gd name="T2" fmla="*/ 0 w 1"/>
                <a:gd name="T3" fmla="*/ 7 h 90"/>
                <a:gd name="T4" fmla="*/ 0 w 1"/>
                <a:gd name="T5" fmla="*/ 14 h 90"/>
                <a:gd name="T6" fmla="*/ 0 w 1"/>
                <a:gd name="T7" fmla="*/ 20 h 90"/>
                <a:gd name="T8" fmla="*/ 0 w 1"/>
                <a:gd name="T9" fmla="*/ 27 h 90"/>
                <a:gd name="T10" fmla="*/ 0 w 1"/>
                <a:gd name="T11" fmla="*/ 34 h 90"/>
                <a:gd name="T12" fmla="*/ 0 w 1"/>
                <a:gd name="T13" fmla="*/ 41 h 90"/>
                <a:gd name="T14" fmla="*/ 0 w 1"/>
                <a:gd name="T15" fmla="*/ 48 h 90"/>
                <a:gd name="T16" fmla="*/ 0 w 1"/>
                <a:gd name="T17" fmla="*/ 55 h 90"/>
                <a:gd name="T18" fmla="*/ 0 w 1"/>
                <a:gd name="T19" fmla="*/ 61 h 90"/>
                <a:gd name="T20" fmla="*/ 0 w 1"/>
                <a:gd name="T21" fmla="*/ 68 h 90"/>
                <a:gd name="T22" fmla="*/ 0 w 1"/>
                <a:gd name="T23" fmla="*/ 75 h 90"/>
                <a:gd name="T24" fmla="*/ 0 w 1"/>
                <a:gd name="T25" fmla="*/ 82 h 90"/>
                <a:gd name="T26" fmla="*/ 0 w 1"/>
                <a:gd name="T27" fmla="*/ 89 h 90"/>
                <a:gd name="T28" fmla="*/ 0 w 1"/>
                <a:gd name="T29" fmla="*/ 82 h 90"/>
                <a:gd name="T30" fmla="*/ 0 w 1"/>
                <a:gd name="T31" fmla="*/ 75 h 90"/>
                <a:gd name="T32" fmla="*/ 0 w 1"/>
                <a:gd name="T33" fmla="*/ 68 h 90"/>
                <a:gd name="T34" fmla="*/ 0 w 1"/>
                <a:gd name="T35" fmla="*/ 61 h 90"/>
                <a:gd name="T36" fmla="*/ 0 w 1"/>
                <a:gd name="T37" fmla="*/ 55 h 90"/>
                <a:gd name="T38" fmla="*/ 0 w 1"/>
                <a:gd name="T39" fmla="*/ 48 h 90"/>
                <a:gd name="T40" fmla="*/ 0 w 1"/>
                <a:gd name="T41" fmla="*/ 41 h 90"/>
                <a:gd name="T42" fmla="*/ 0 w 1"/>
                <a:gd name="T43" fmla="*/ 34 h 90"/>
                <a:gd name="T44" fmla="*/ 0 w 1"/>
                <a:gd name="T45" fmla="*/ 27 h 90"/>
                <a:gd name="T46" fmla="*/ 0 w 1"/>
                <a:gd name="T47" fmla="*/ 20 h 90"/>
                <a:gd name="T48" fmla="*/ 0 w 1"/>
                <a:gd name="T49" fmla="*/ 14 h 90"/>
                <a:gd name="T50" fmla="*/ 0 w 1"/>
                <a:gd name="T51" fmla="*/ 7 h 90"/>
                <a:gd name="T52" fmla="*/ 0 w 1"/>
                <a:gd name="T53" fmla="*/ 0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0"/>
                  </a:move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1" name="Freeform 1811"/>
            <p:cNvSpPr>
              <a:spLocks/>
            </p:cNvSpPr>
            <p:nvPr/>
          </p:nvSpPr>
          <p:spPr bwMode="auto">
            <a:xfrm>
              <a:off x="3035" y="1640"/>
              <a:ext cx="17" cy="83"/>
            </a:xfrm>
            <a:custGeom>
              <a:avLst/>
              <a:gdLst>
                <a:gd name="T0" fmla="*/ 16 w 17"/>
                <a:gd name="T1" fmla="*/ 0 h 83"/>
                <a:gd name="T2" fmla="*/ 16 w 17"/>
                <a:gd name="T3" fmla="*/ 7 h 83"/>
                <a:gd name="T4" fmla="*/ 16 w 17"/>
                <a:gd name="T5" fmla="*/ 14 h 83"/>
                <a:gd name="T6" fmla="*/ 16 w 17"/>
                <a:gd name="T7" fmla="*/ 20 h 83"/>
                <a:gd name="T8" fmla="*/ 16 w 17"/>
                <a:gd name="T9" fmla="*/ 27 h 83"/>
                <a:gd name="T10" fmla="*/ 16 w 17"/>
                <a:gd name="T11" fmla="*/ 34 h 83"/>
                <a:gd name="T12" fmla="*/ 16 w 17"/>
                <a:gd name="T13" fmla="*/ 41 h 83"/>
                <a:gd name="T14" fmla="*/ 0 w 17"/>
                <a:gd name="T15" fmla="*/ 41 h 83"/>
                <a:gd name="T16" fmla="*/ 0 w 17"/>
                <a:gd name="T17" fmla="*/ 48 h 83"/>
                <a:gd name="T18" fmla="*/ 0 w 17"/>
                <a:gd name="T19" fmla="*/ 55 h 83"/>
                <a:gd name="T20" fmla="*/ 0 w 17"/>
                <a:gd name="T21" fmla="*/ 61 h 83"/>
                <a:gd name="T22" fmla="*/ 0 w 17"/>
                <a:gd name="T23" fmla="*/ 68 h 83"/>
                <a:gd name="T24" fmla="*/ 0 w 17"/>
                <a:gd name="T25" fmla="*/ 75 h 83"/>
                <a:gd name="T26" fmla="*/ 0 w 17"/>
                <a:gd name="T27" fmla="*/ 82 h 83"/>
                <a:gd name="T28" fmla="*/ 0 w 17"/>
                <a:gd name="T29" fmla="*/ 75 h 83"/>
                <a:gd name="T30" fmla="*/ 0 w 17"/>
                <a:gd name="T31" fmla="*/ 68 h 83"/>
                <a:gd name="T32" fmla="*/ 0 w 17"/>
                <a:gd name="T33" fmla="*/ 61 h 83"/>
                <a:gd name="T34" fmla="*/ 0 w 17"/>
                <a:gd name="T35" fmla="*/ 55 h 83"/>
                <a:gd name="T36" fmla="*/ 0 w 17"/>
                <a:gd name="T37" fmla="*/ 48 h 83"/>
                <a:gd name="T38" fmla="*/ 0 w 17"/>
                <a:gd name="T39" fmla="*/ 41 h 83"/>
                <a:gd name="T40" fmla="*/ 0 w 17"/>
                <a:gd name="T41" fmla="*/ 34 h 83"/>
                <a:gd name="T42" fmla="*/ 16 w 17"/>
                <a:gd name="T43" fmla="*/ 34 h 83"/>
                <a:gd name="T44" fmla="*/ 16 w 17"/>
                <a:gd name="T45" fmla="*/ 27 h 83"/>
                <a:gd name="T46" fmla="*/ 16 w 17"/>
                <a:gd name="T47" fmla="*/ 20 h 83"/>
                <a:gd name="T48" fmla="*/ 16 w 17"/>
                <a:gd name="T49" fmla="*/ 14 h 83"/>
                <a:gd name="T50" fmla="*/ 16 w 17"/>
                <a:gd name="T51" fmla="*/ 7 h 83"/>
                <a:gd name="T52" fmla="*/ 16 w 17"/>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83"/>
                <a:gd name="T83" fmla="*/ 17 w 17"/>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83">
                  <a:moveTo>
                    <a:pt x="16" y="0"/>
                  </a:moveTo>
                  <a:lnTo>
                    <a:pt x="16" y="7"/>
                  </a:lnTo>
                  <a:lnTo>
                    <a:pt x="16" y="14"/>
                  </a:lnTo>
                  <a:lnTo>
                    <a:pt x="16" y="20"/>
                  </a:lnTo>
                  <a:lnTo>
                    <a:pt x="16" y="27"/>
                  </a:lnTo>
                  <a:lnTo>
                    <a:pt x="16" y="34"/>
                  </a:lnTo>
                  <a:lnTo>
                    <a:pt x="16" y="41"/>
                  </a:lnTo>
                  <a:lnTo>
                    <a:pt x="0" y="41"/>
                  </a:lnTo>
                  <a:lnTo>
                    <a:pt x="0" y="48"/>
                  </a:lnTo>
                  <a:lnTo>
                    <a:pt x="0" y="55"/>
                  </a:lnTo>
                  <a:lnTo>
                    <a:pt x="0" y="61"/>
                  </a:lnTo>
                  <a:lnTo>
                    <a:pt x="0" y="68"/>
                  </a:lnTo>
                  <a:lnTo>
                    <a:pt x="0" y="75"/>
                  </a:lnTo>
                  <a:lnTo>
                    <a:pt x="0" y="82"/>
                  </a:lnTo>
                  <a:lnTo>
                    <a:pt x="0" y="75"/>
                  </a:lnTo>
                  <a:lnTo>
                    <a:pt x="0" y="68"/>
                  </a:lnTo>
                  <a:lnTo>
                    <a:pt x="0" y="61"/>
                  </a:lnTo>
                  <a:lnTo>
                    <a:pt x="0" y="55"/>
                  </a:lnTo>
                  <a:lnTo>
                    <a:pt x="0" y="48"/>
                  </a:lnTo>
                  <a:lnTo>
                    <a:pt x="0" y="41"/>
                  </a:lnTo>
                  <a:lnTo>
                    <a:pt x="0" y="34"/>
                  </a:lnTo>
                  <a:lnTo>
                    <a:pt x="16" y="34"/>
                  </a:lnTo>
                  <a:lnTo>
                    <a:pt x="16" y="27"/>
                  </a:lnTo>
                  <a:lnTo>
                    <a:pt x="16" y="20"/>
                  </a:lnTo>
                  <a:lnTo>
                    <a:pt x="16" y="14"/>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2" name="Freeform 1812"/>
            <p:cNvSpPr>
              <a:spLocks/>
            </p:cNvSpPr>
            <p:nvPr/>
          </p:nvSpPr>
          <p:spPr bwMode="auto">
            <a:xfrm>
              <a:off x="3042" y="1585"/>
              <a:ext cx="17" cy="56"/>
            </a:xfrm>
            <a:custGeom>
              <a:avLst/>
              <a:gdLst>
                <a:gd name="T0" fmla="*/ 16 w 17"/>
                <a:gd name="T1" fmla="*/ 0 h 56"/>
                <a:gd name="T2" fmla="*/ 16 w 17"/>
                <a:gd name="T3" fmla="*/ 7 h 56"/>
                <a:gd name="T4" fmla="*/ 0 w 17"/>
                <a:gd name="T5" fmla="*/ 14 h 56"/>
                <a:gd name="T6" fmla="*/ 0 w 17"/>
                <a:gd name="T7" fmla="*/ 21 h 56"/>
                <a:gd name="T8" fmla="*/ 0 w 17"/>
                <a:gd name="T9" fmla="*/ 28 h 56"/>
                <a:gd name="T10" fmla="*/ 0 w 17"/>
                <a:gd name="T11" fmla="*/ 34 h 56"/>
                <a:gd name="T12" fmla="*/ 0 w 17"/>
                <a:gd name="T13" fmla="*/ 41 h 56"/>
                <a:gd name="T14" fmla="*/ 0 w 17"/>
                <a:gd name="T15" fmla="*/ 48 h 56"/>
                <a:gd name="T16" fmla="*/ 0 w 17"/>
                <a:gd name="T17" fmla="*/ 55 h 56"/>
                <a:gd name="T18" fmla="*/ 0 w 17"/>
                <a:gd name="T19" fmla="*/ 48 h 56"/>
                <a:gd name="T20" fmla="*/ 0 w 17"/>
                <a:gd name="T21" fmla="*/ 41 h 56"/>
                <a:gd name="T22" fmla="*/ 0 w 17"/>
                <a:gd name="T23" fmla="*/ 34 h 56"/>
                <a:gd name="T24" fmla="*/ 0 w 17"/>
                <a:gd name="T25" fmla="*/ 28 h 56"/>
                <a:gd name="T26" fmla="*/ 0 w 17"/>
                <a:gd name="T27" fmla="*/ 21 h 56"/>
                <a:gd name="T28" fmla="*/ 0 w 17"/>
                <a:gd name="T29" fmla="*/ 14 h 56"/>
                <a:gd name="T30" fmla="*/ 0 w 17"/>
                <a:gd name="T31" fmla="*/ 7 h 56"/>
                <a:gd name="T32" fmla="*/ 16 w 17"/>
                <a:gd name="T33" fmla="*/ 7 h 56"/>
                <a:gd name="T34" fmla="*/ 16 w 1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6"/>
                <a:gd name="T56" fmla="*/ 17 w 17"/>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6">
                  <a:moveTo>
                    <a:pt x="16" y="0"/>
                  </a:moveTo>
                  <a:lnTo>
                    <a:pt x="16" y="7"/>
                  </a:lnTo>
                  <a:lnTo>
                    <a:pt x="0" y="14"/>
                  </a:lnTo>
                  <a:lnTo>
                    <a:pt x="0" y="21"/>
                  </a:lnTo>
                  <a:lnTo>
                    <a:pt x="0" y="28"/>
                  </a:lnTo>
                  <a:lnTo>
                    <a:pt x="0" y="34"/>
                  </a:lnTo>
                  <a:lnTo>
                    <a:pt x="0" y="41"/>
                  </a:lnTo>
                  <a:lnTo>
                    <a:pt x="0" y="48"/>
                  </a:lnTo>
                  <a:lnTo>
                    <a:pt x="0" y="55"/>
                  </a:lnTo>
                  <a:lnTo>
                    <a:pt x="0" y="48"/>
                  </a:lnTo>
                  <a:lnTo>
                    <a:pt x="0" y="41"/>
                  </a:lnTo>
                  <a:lnTo>
                    <a:pt x="0" y="34"/>
                  </a:lnTo>
                  <a:lnTo>
                    <a:pt x="0" y="28"/>
                  </a:lnTo>
                  <a:lnTo>
                    <a:pt x="0" y="21"/>
                  </a:lnTo>
                  <a:lnTo>
                    <a:pt x="0" y="14"/>
                  </a:lnTo>
                  <a:lnTo>
                    <a:pt x="0" y="7"/>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3" name="Line 1813"/>
            <p:cNvSpPr>
              <a:spLocks noChangeShapeType="1"/>
            </p:cNvSpPr>
            <p:nvPr/>
          </p:nvSpPr>
          <p:spPr bwMode="auto">
            <a:xfrm>
              <a:off x="3042" y="1585"/>
              <a:ext cx="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4" name="Freeform 1814"/>
            <p:cNvSpPr>
              <a:spLocks/>
            </p:cNvSpPr>
            <p:nvPr/>
          </p:nvSpPr>
          <p:spPr bwMode="auto">
            <a:xfrm>
              <a:off x="3035" y="1558"/>
              <a:ext cx="17" cy="28"/>
            </a:xfrm>
            <a:custGeom>
              <a:avLst/>
              <a:gdLst>
                <a:gd name="T0" fmla="*/ 0 w 17"/>
                <a:gd name="T1" fmla="*/ 0 h 28"/>
                <a:gd name="T2" fmla="*/ 0 w 17"/>
                <a:gd name="T3" fmla="*/ 7 h 28"/>
                <a:gd name="T4" fmla="*/ 0 w 17"/>
                <a:gd name="T5" fmla="*/ 14 h 28"/>
                <a:gd name="T6" fmla="*/ 0 w 17"/>
                <a:gd name="T7" fmla="*/ 20 h 28"/>
                <a:gd name="T8" fmla="*/ 0 w 17"/>
                <a:gd name="T9" fmla="*/ 27 h 28"/>
                <a:gd name="T10" fmla="*/ 16 w 17"/>
                <a:gd name="T11" fmla="*/ 27 h 28"/>
                <a:gd name="T12" fmla="*/ 0 w 17"/>
                <a:gd name="T13" fmla="*/ 27 h 28"/>
                <a:gd name="T14" fmla="*/ 0 w 17"/>
                <a:gd name="T15" fmla="*/ 20 h 28"/>
                <a:gd name="T16" fmla="*/ 0 w 17"/>
                <a:gd name="T17" fmla="*/ 14 h 28"/>
                <a:gd name="T18" fmla="*/ 0 w 17"/>
                <a:gd name="T19" fmla="*/ 7 h 28"/>
                <a:gd name="T20" fmla="*/ 0 w 1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8"/>
                <a:gd name="T35" fmla="*/ 17 w 1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8">
                  <a:moveTo>
                    <a:pt x="0" y="0"/>
                  </a:moveTo>
                  <a:lnTo>
                    <a:pt x="0" y="7"/>
                  </a:lnTo>
                  <a:lnTo>
                    <a:pt x="0" y="14"/>
                  </a:lnTo>
                  <a:lnTo>
                    <a:pt x="0" y="20"/>
                  </a:lnTo>
                  <a:lnTo>
                    <a:pt x="0" y="27"/>
                  </a:lnTo>
                  <a:lnTo>
                    <a:pt x="16" y="27"/>
                  </a:lnTo>
                  <a:lnTo>
                    <a:pt x="0" y="27"/>
                  </a:lnTo>
                  <a:lnTo>
                    <a:pt x="0" y="20"/>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5" name="Freeform 1815"/>
            <p:cNvSpPr>
              <a:spLocks/>
            </p:cNvSpPr>
            <p:nvPr/>
          </p:nvSpPr>
          <p:spPr bwMode="auto">
            <a:xfrm>
              <a:off x="3028" y="1544"/>
              <a:ext cx="17" cy="17"/>
            </a:xfrm>
            <a:custGeom>
              <a:avLst/>
              <a:gdLst>
                <a:gd name="T0" fmla="*/ 16 w 17"/>
                <a:gd name="T1" fmla="*/ 0 h 17"/>
                <a:gd name="T2" fmla="*/ 16 w 17"/>
                <a:gd name="T3" fmla="*/ 8 h 17"/>
                <a:gd name="T4" fmla="*/ 16 w 17"/>
                <a:gd name="T5" fmla="*/ 16 h 17"/>
                <a:gd name="T6" fmla="*/ 0 w 17"/>
                <a:gd name="T7" fmla="*/ 16 h 17"/>
                <a:gd name="T8" fmla="*/ 0 w 17"/>
                <a:gd name="T9" fmla="*/ 8 h 17"/>
                <a:gd name="T10" fmla="*/ 16 w 17"/>
                <a:gd name="T11" fmla="*/ 8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8"/>
                  </a:lnTo>
                  <a:lnTo>
                    <a:pt x="16" y="16"/>
                  </a:lnTo>
                  <a:lnTo>
                    <a:pt x="0" y="16"/>
                  </a:lnTo>
                  <a:lnTo>
                    <a:pt x="0"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6" name="Line 1816"/>
            <p:cNvSpPr>
              <a:spLocks noChangeShapeType="1"/>
            </p:cNvSpPr>
            <p:nvPr/>
          </p:nvSpPr>
          <p:spPr bwMode="auto">
            <a:xfrm flipV="1">
              <a:off x="3035" y="153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7" name="Freeform 1817"/>
            <p:cNvSpPr>
              <a:spLocks/>
            </p:cNvSpPr>
            <p:nvPr/>
          </p:nvSpPr>
          <p:spPr bwMode="auto">
            <a:xfrm>
              <a:off x="3035" y="1537"/>
              <a:ext cx="17" cy="17"/>
            </a:xfrm>
            <a:custGeom>
              <a:avLst/>
              <a:gdLst>
                <a:gd name="T0" fmla="*/ 16 w 17"/>
                <a:gd name="T1" fmla="*/ 0 h 17"/>
                <a:gd name="T2" fmla="*/ 8 w 17"/>
                <a:gd name="T3" fmla="*/ 0 h 17"/>
                <a:gd name="T4" fmla="*/ 8 w 17"/>
                <a:gd name="T5" fmla="*/ 16 h 17"/>
                <a:gd name="T6" fmla="*/ 0 w 17"/>
                <a:gd name="T7" fmla="*/ 16 h 17"/>
                <a:gd name="T8" fmla="*/ 0 w 17"/>
                <a:gd name="T9" fmla="*/ 0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8" y="16"/>
                  </a:lnTo>
                  <a:lnTo>
                    <a:pt x="0" y="16"/>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38" name="Line 1818"/>
            <p:cNvSpPr>
              <a:spLocks noChangeShapeType="1"/>
            </p:cNvSpPr>
            <p:nvPr/>
          </p:nvSpPr>
          <p:spPr bwMode="auto">
            <a:xfrm>
              <a:off x="3048" y="1490"/>
              <a:ext cx="0"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39" name="Freeform 1819"/>
            <p:cNvSpPr>
              <a:spLocks/>
            </p:cNvSpPr>
            <p:nvPr/>
          </p:nvSpPr>
          <p:spPr bwMode="auto">
            <a:xfrm>
              <a:off x="3021" y="1490"/>
              <a:ext cx="28" cy="17"/>
            </a:xfrm>
            <a:custGeom>
              <a:avLst/>
              <a:gdLst>
                <a:gd name="T0" fmla="*/ 0 w 28"/>
                <a:gd name="T1" fmla="*/ 16 h 17"/>
                <a:gd name="T2" fmla="*/ 7 w 28"/>
                <a:gd name="T3" fmla="*/ 16 h 17"/>
                <a:gd name="T4" fmla="*/ 14 w 28"/>
                <a:gd name="T5" fmla="*/ 16 h 17"/>
                <a:gd name="T6" fmla="*/ 14 w 28"/>
                <a:gd name="T7" fmla="*/ 0 h 17"/>
                <a:gd name="T8" fmla="*/ 21 w 28"/>
                <a:gd name="T9" fmla="*/ 0 h 17"/>
                <a:gd name="T10" fmla="*/ 27 w 28"/>
                <a:gd name="T11" fmla="*/ 0 h 17"/>
                <a:gd name="T12" fmla="*/ 21 w 28"/>
                <a:gd name="T13" fmla="*/ 0 h 17"/>
                <a:gd name="T14" fmla="*/ 14 w 28"/>
                <a:gd name="T15" fmla="*/ 16 h 17"/>
                <a:gd name="T16" fmla="*/ 7 w 28"/>
                <a:gd name="T17" fmla="*/ 16 h 17"/>
                <a:gd name="T18" fmla="*/ 0 w 28"/>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7"/>
                <a:gd name="T32" fmla="*/ 28 w 2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7">
                  <a:moveTo>
                    <a:pt x="0" y="16"/>
                  </a:moveTo>
                  <a:lnTo>
                    <a:pt x="7" y="16"/>
                  </a:lnTo>
                  <a:lnTo>
                    <a:pt x="14" y="16"/>
                  </a:lnTo>
                  <a:lnTo>
                    <a:pt x="14" y="0"/>
                  </a:lnTo>
                  <a:lnTo>
                    <a:pt x="21" y="0"/>
                  </a:lnTo>
                  <a:lnTo>
                    <a:pt x="27" y="0"/>
                  </a:lnTo>
                  <a:lnTo>
                    <a:pt x="21" y="0"/>
                  </a:lnTo>
                  <a:lnTo>
                    <a:pt x="14" y="16"/>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0" name="Freeform 1820"/>
            <p:cNvSpPr>
              <a:spLocks/>
            </p:cNvSpPr>
            <p:nvPr/>
          </p:nvSpPr>
          <p:spPr bwMode="auto">
            <a:xfrm>
              <a:off x="2987" y="1483"/>
              <a:ext cx="35" cy="17"/>
            </a:xfrm>
            <a:custGeom>
              <a:avLst/>
              <a:gdLst>
                <a:gd name="T0" fmla="*/ 0 w 35"/>
                <a:gd name="T1" fmla="*/ 0 h 17"/>
                <a:gd name="T2" fmla="*/ 7 w 35"/>
                <a:gd name="T3" fmla="*/ 0 h 17"/>
                <a:gd name="T4" fmla="*/ 13 w 35"/>
                <a:gd name="T5" fmla="*/ 8 h 17"/>
                <a:gd name="T6" fmla="*/ 20 w 35"/>
                <a:gd name="T7" fmla="*/ 8 h 17"/>
                <a:gd name="T8" fmla="*/ 27 w 35"/>
                <a:gd name="T9" fmla="*/ 8 h 17"/>
                <a:gd name="T10" fmla="*/ 27 w 35"/>
                <a:gd name="T11" fmla="*/ 16 h 17"/>
                <a:gd name="T12" fmla="*/ 34 w 35"/>
                <a:gd name="T13" fmla="*/ 16 h 17"/>
                <a:gd name="T14" fmla="*/ 27 w 35"/>
                <a:gd name="T15" fmla="*/ 16 h 17"/>
                <a:gd name="T16" fmla="*/ 20 w 35"/>
                <a:gd name="T17" fmla="*/ 8 h 17"/>
                <a:gd name="T18" fmla="*/ 13 w 35"/>
                <a:gd name="T19" fmla="*/ 8 h 17"/>
                <a:gd name="T20" fmla="*/ 7 w 35"/>
                <a:gd name="T21" fmla="*/ 0 h 17"/>
                <a:gd name="T22" fmla="*/ 0 w 3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7"/>
                <a:gd name="T38" fmla="*/ 35 w 3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7">
                  <a:moveTo>
                    <a:pt x="0" y="0"/>
                  </a:moveTo>
                  <a:lnTo>
                    <a:pt x="7" y="0"/>
                  </a:lnTo>
                  <a:lnTo>
                    <a:pt x="13" y="8"/>
                  </a:lnTo>
                  <a:lnTo>
                    <a:pt x="20" y="8"/>
                  </a:lnTo>
                  <a:lnTo>
                    <a:pt x="27" y="8"/>
                  </a:lnTo>
                  <a:lnTo>
                    <a:pt x="27" y="16"/>
                  </a:lnTo>
                  <a:lnTo>
                    <a:pt x="34" y="16"/>
                  </a:lnTo>
                  <a:lnTo>
                    <a:pt x="27" y="16"/>
                  </a:lnTo>
                  <a:lnTo>
                    <a:pt x="20" y="8"/>
                  </a:lnTo>
                  <a:lnTo>
                    <a:pt x="13" y="8"/>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1" name="Freeform 1821"/>
            <p:cNvSpPr>
              <a:spLocks/>
            </p:cNvSpPr>
            <p:nvPr/>
          </p:nvSpPr>
          <p:spPr bwMode="auto">
            <a:xfrm>
              <a:off x="2966" y="1448"/>
              <a:ext cx="22" cy="36"/>
            </a:xfrm>
            <a:custGeom>
              <a:avLst/>
              <a:gdLst>
                <a:gd name="T0" fmla="*/ 0 w 22"/>
                <a:gd name="T1" fmla="*/ 0 h 36"/>
                <a:gd name="T2" fmla="*/ 0 w 22"/>
                <a:gd name="T3" fmla="*/ 7 h 36"/>
                <a:gd name="T4" fmla="*/ 7 w 22"/>
                <a:gd name="T5" fmla="*/ 14 h 36"/>
                <a:gd name="T6" fmla="*/ 7 w 22"/>
                <a:gd name="T7" fmla="*/ 21 h 36"/>
                <a:gd name="T8" fmla="*/ 14 w 22"/>
                <a:gd name="T9" fmla="*/ 28 h 36"/>
                <a:gd name="T10" fmla="*/ 14 w 22"/>
                <a:gd name="T11" fmla="*/ 35 h 36"/>
                <a:gd name="T12" fmla="*/ 21 w 22"/>
                <a:gd name="T13" fmla="*/ 35 h 36"/>
                <a:gd name="T14" fmla="*/ 14 w 22"/>
                <a:gd name="T15" fmla="*/ 35 h 36"/>
                <a:gd name="T16" fmla="*/ 14 w 22"/>
                <a:gd name="T17" fmla="*/ 28 h 36"/>
                <a:gd name="T18" fmla="*/ 7 w 22"/>
                <a:gd name="T19" fmla="*/ 21 h 36"/>
                <a:gd name="T20" fmla="*/ 7 w 22"/>
                <a:gd name="T21" fmla="*/ 14 h 36"/>
                <a:gd name="T22" fmla="*/ 0 w 22"/>
                <a:gd name="T23" fmla="*/ 14 h 36"/>
                <a:gd name="T24" fmla="*/ 0 w 22"/>
                <a:gd name="T25" fmla="*/ 7 h 36"/>
                <a:gd name="T26" fmla="*/ 0 w 22"/>
                <a:gd name="T27" fmla="*/ 0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6"/>
                <a:gd name="T44" fmla="*/ 22 w 22"/>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6">
                  <a:moveTo>
                    <a:pt x="0" y="0"/>
                  </a:moveTo>
                  <a:lnTo>
                    <a:pt x="0" y="7"/>
                  </a:lnTo>
                  <a:lnTo>
                    <a:pt x="7" y="14"/>
                  </a:lnTo>
                  <a:lnTo>
                    <a:pt x="7" y="21"/>
                  </a:lnTo>
                  <a:lnTo>
                    <a:pt x="14" y="28"/>
                  </a:lnTo>
                  <a:lnTo>
                    <a:pt x="14" y="35"/>
                  </a:lnTo>
                  <a:lnTo>
                    <a:pt x="21" y="35"/>
                  </a:lnTo>
                  <a:lnTo>
                    <a:pt x="14" y="35"/>
                  </a:lnTo>
                  <a:lnTo>
                    <a:pt x="14" y="28"/>
                  </a:lnTo>
                  <a:lnTo>
                    <a:pt x="7" y="21"/>
                  </a:lnTo>
                  <a:lnTo>
                    <a:pt x="7" y="14"/>
                  </a:lnTo>
                  <a:lnTo>
                    <a:pt x="0" y="14"/>
                  </a:lnTo>
                  <a:lnTo>
                    <a:pt x="0"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2" name="Line 1822"/>
            <p:cNvSpPr>
              <a:spLocks noChangeShapeType="1"/>
            </p:cNvSpPr>
            <p:nvPr/>
          </p:nvSpPr>
          <p:spPr bwMode="auto">
            <a:xfrm flipV="1">
              <a:off x="2966"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3" name="Line 1823"/>
            <p:cNvSpPr>
              <a:spLocks noChangeShapeType="1"/>
            </p:cNvSpPr>
            <p:nvPr/>
          </p:nvSpPr>
          <p:spPr bwMode="auto">
            <a:xfrm>
              <a:off x="2959" y="1421"/>
              <a:ext cx="7" cy="3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4" name="Freeform 1824"/>
            <p:cNvSpPr>
              <a:spLocks/>
            </p:cNvSpPr>
            <p:nvPr/>
          </p:nvSpPr>
          <p:spPr bwMode="auto">
            <a:xfrm>
              <a:off x="2959" y="1407"/>
              <a:ext cx="22" cy="17"/>
            </a:xfrm>
            <a:custGeom>
              <a:avLst/>
              <a:gdLst>
                <a:gd name="T0" fmla="*/ 21 w 22"/>
                <a:gd name="T1" fmla="*/ 0 h 17"/>
                <a:gd name="T2" fmla="*/ 21 w 22"/>
                <a:gd name="T3" fmla="*/ 8 h 17"/>
                <a:gd name="T4" fmla="*/ 14 w 22"/>
                <a:gd name="T5" fmla="*/ 8 h 17"/>
                <a:gd name="T6" fmla="*/ 7 w 22"/>
                <a:gd name="T7" fmla="*/ 8 h 17"/>
                <a:gd name="T8" fmla="*/ 7 w 22"/>
                <a:gd name="T9" fmla="*/ 16 h 17"/>
                <a:gd name="T10" fmla="*/ 0 w 22"/>
                <a:gd name="T11" fmla="*/ 16 h 17"/>
                <a:gd name="T12" fmla="*/ 7 w 22"/>
                <a:gd name="T13" fmla="*/ 16 h 17"/>
                <a:gd name="T14" fmla="*/ 7 w 22"/>
                <a:gd name="T15" fmla="*/ 8 h 17"/>
                <a:gd name="T16" fmla="*/ 14 w 22"/>
                <a:gd name="T17" fmla="*/ 8 h 17"/>
                <a:gd name="T18" fmla="*/ 21 w 22"/>
                <a:gd name="T19" fmla="*/ 8 h 17"/>
                <a:gd name="T20" fmla="*/ 21 w 22"/>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21" y="0"/>
                  </a:moveTo>
                  <a:lnTo>
                    <a:pt x="21" y="8"/>
                  </a:lnTo>
                  <a:lnTo>
                    <a:pt x="14" y="8"/>
                  </a:lnTo>
                  <a:lnTo>
                    <a:pt x="7" y="8"/>
                  </a:lnTo>
                  <a:lnTo>
                    <a:pt x="7" y="16"/>
                  </a:lnTo>
                  <a:lnTo>
                    <a:pt x="0" y="16"/>
                  </a:lnTo>
                  <a:lnTo>
                    <a:pt x="7" y="16"/>
                  </a:lnTo>
                  <a:lnTo>
                    <a:pt x="7" y="8"/>
                  </a:lnTo>
                  <a:lnTo>
                    <a:pt x="14" y="8"/>
                  </a:lnTo>
                  <a:lnTo>
                    <a:pt x="21" y="8"/>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5" name="Line 1825"/>
            <p:cNvSpPr>
              <a:spLocks noChangeShapeType="1"/>
            </p:cNvSpPr>
            <p:nvPr/>
          </p:nvSpPr>
          <p:spPr bwMode="auto">
            <a:xfrm flipH="1">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46" name="Freeform 1826"/>
            <p:cNvSpPr>
              <a:spLocks/>
            </p:cNvSpPr>
            <p:nvPr/>
          </p:nvSpPr>
          <p:spPr bwMode="auto">
            <a:xfrm>
              <a:off x="2987" y="1407"/>
              <a:ext cx="21" cy="42"/>
            </a:xfrm>
            <a:custGeom>
              <a:avLst/>
              <a:gdLst>
                <a:gd name="T0" fmla="*/ 20 w 21"/>
                <a:gd name="T1" fmla="*/ 41 h 42"/>
                <a:gd name="T2" fmla="*/ 20 w 21"/>
                <a:gd name="T3" fmla="*/ 35 h 42"/>
                <a:gd name="T4" fmla="*/ 13 w 21"/>
                <a:gd name="T5" fmla="*/ 35 h 42"/>
                <a:gd name="T6" fmla="*/ 13 w 21"/>
                <a:gd name="T7" fmla="*/ 28 h 42"/>
                <a:gd name="T8" fmla="*/ 13 w 21"/>
                <a:gd name="T9" fmla="*/ 21 h 42"/>
                <a:gd name="T10" fmla="*/ 7 w 21"/>
                <a:gd name="T11" fmla="*/ 21 h 42"/>
                <a:gd name="T12" fmla="*/ 7 w 21"/>
                <a:gd name="T13" fmla="*/ 14 h 42"/>
                <a:gd name="T14" fmla="*/ 0 w 21"/>
                <a:gd name="T15" fmla="*/ 7 h 42"/>
                <a:gd name="T16" fmla="*/ 0 w 21"/>
                <a:gd name="T17" fmla="*/ 0 h 42"/>
                <a:gd name="T18" fmla="*/ 0 w 21"/>
                <a:gd name="T19" fmla="*/ 7 h 42"/>
                <a:gd name="T20" fmla="*/ 7 w 21"/>
                <a:gd name="T21" fmla="*/ 14 h 42"/>
                <a:gd name="T22" fmla="*/ 13 w 21"/>
                <a:gd name="T23" fmla="*/ 21 h 42"/>
                <a:gd name="T24" fmla="*/ 13 w 21"/>
                <a:gd name="T25" fmla="*/ 28 h 42"/>
                <a:gd name="T26" fmla="*/ 13 w 21"/>
                <a:gd name="T27" fmla="*/ 35 h 42"/>
                <a:gd name="T28" fmla="*/ 20 w 21"/>
                <a:gd name="T29" fmla="*/ 35 h 42"/>
                <a:gd name="T30" fmla="*/ 20 w 21"/>
                <a:gd name="T31" fmla="*/ 4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2"/>
                <a:gd name="T50" fmla="*/ 21 w 21"/>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2">
                  <a:moveTo>
                    <a:pt x="20" y="41"/>
                  </a:moveTo>
                  <a:lnTo>
                    <a:pt x="20" y="35"/>
                  </a:lnTo>
                  <a:lnTo>
                    <a:pt x="13" y="35"/>
                  </a:lnTo>
                  <a:lnTo>
                    <a:pt x="13" y="28"/>
                  </a:lnTo>
                  <a:lnTo>
                    <a:pt x="13" y="21"/>
                  </a:lnTo>
                  <a:lnTo>
                    <a:pt x="7" y="21"/>
                  </a:lnTo>
                  <a:lnTo>
                    <a:pt x="7" y="14"/>
                  </a:lnTo>
                  <a:lnTo>
                    <a:pt x="0" y="7"/>
                  </a:lnTo>
                  <a:lnTo>
                    <a:pt x="0" y="0"/>
                  </a:lnTo>
                  <a:lnTo>
                    <a:pt x="0" y="7"/>
                  </a:lnTo>
                  <a:lnTo>
                    <a:pt x="7" y="14"/>
                  </a:lnTo>
                  <a:lnTo>
                    <a:pt x="13" y="21"/>
                  </a:lnTo>
                  <a:lnTo>
                    <a:pt x="13" y="28"/>
                  </a:lnTo>
                  <a:lnTo>
                    <a:pt x="13" y="35"/>
                  </a:lnTo>
                  <a:lnTo>
                    <a:pt x="20" y="35"/>
                  </a:lnTo>
                  <a:lnTo>
                    <a:pt x="2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7" name="Freeform 1827"/>
            <p:cNvSpPr>
              <a:spLocks/>
            </p:cNvSpPr>
            <p:nvPr/>
          </p:nvSpPr>
          <p:spPr bwMode="auto">
            <a:xfrm>
              <a:off x="3007" y="1448"/>
              <a:ext cx="17" cy="17"/>
            </a:xfrm>
            <a:custGeom>
              <a:avLst/>
              <a:gdLst>
                <a:gd name="T0" fmla="*/ 16 w 17"/>
                <a:gd name="T1" fmla="*/ 16 h 17"/>
                <a:gd name="T2" fmla="*/ 0 w 17"/>
                <a:gd name="T3" fmla="*/ 16 h 17"/>
                <a:gd name="T4" fmla="*/ 0 w 17"/>
                <a:gd name="T5" fmla="*/ 0 h 17"/>
                <a:gd name="T6" fmla="*/ 0 w 17"/>
                <a:gd name="T7" fmla="*/ 16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0" y="16"/>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8" name="Freeform 1828"/>
            <p:cNvSpPr>
              <a:spLocks/>
            </p:cNvSpPr>
            <p:nvPr/>
          </p:nvSpPr>
          <p:spPr bwMode="auto">
            <a:xfrm>
              <a:off x="3014" y="1455"/>
              <a:ext cx="17" cy="1"/>
            </a:xfrm>
            <a:custGeom>
              <a:avLst/>
              <a:gdLst>
                <a:gd name="T0" fmla="*/ 16 w 17"/>
                <a:gd name="T1" fmla="*/ 0 h 1"/>
                <a:gd name="T2" fmla="*/ 8 w 17"/>
                <a:gd name="T3" fmla="*/ 0 h 1"/>
                <a:gd name="T4" fmla="*/ 0 w 17"/>
                <a:gd name="T5" fmla="*/ 0 h 1"/>
                <a:gd name="T6" fmla="*/ 8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8" y="0"/>
                  </a:lnTo>
                  <a:lnTo>
                    <a:pt x="0" y="0"/>
                  </a:lnTo>
                  <a:lnTo>
                    <a:pt x="8"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49" name="Line 1829"/>
            <p:cNvSpPr>
              <a:spLocks noChangeShapeType="1"/>
            </p:cNvSpPr>
            <p:nvPr/>
          </p:nvSpPr>
          <p:spPr bwMode="auto">
            <a:xfrm flipH="1">
              <a:off x="3028" y="145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0" name="Freeform 1830"/>
            <p:cNvSpPr>
              <a:spLocks/>
            </p:cNvSpPr>
            <p:nvPr/>
          </p:nvSpPr>
          <p:spPr bwMode="auto">
            <a:xfrm>
              <a:off x="3035" y="1448"/>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1" name="Line 1831"/>
            <p:cNvSpPr>
              <a:spLocks noChangeShapeType="1"/>
            </p:cNvSpPr>
            <p:nvPr/>
          </p:nvSpPr>
          <p:spPr bwMode="auto">
            <a:xfrm flipV="1">
              <a:off x="3042" y="144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2" name="Freeform 1832"/>
            <p:cNvSpPr>
              <a:spLocks/>
            </p:cNvSpPr>
            <p:nvPr/>
          </p:nvSpPr>
          <p:spPr bwMode="auto">
            <a:xfrm>
              <a:off x="3042" y="1448"/>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3" name="Freeform 1833"/>
            <p:cNvSpPr>
              <a:spLocks/>
            </p:cNvSpPr>
            <p:nvPr/>
          </p:nvSpPr>
          <p:spPr bwMode="auto">
            <a:xfrm>
              <a:off x="3048" y="1442"/>
              <a:ext cx="17" cy="17"/>
            </a:xfrm>
            <a:custGeom>
              <a:avLst/>
              <a:gdLst>
                <a:gd name="T0" fmla="*/ 16 w 17"/>
                <a:gd name="T1" fmla="*/ 16 h 17"/>
                <a:gd name="T2" fmla="*/ 0 w 17"/>
                <a:gd name="T3" fmla="*/ 16 h 17"/>
                <a:gd name="T4" fmla="*/ 16 w 17"/>
                <a:gd name="T5" fmla="*/ 0 h 17"/>
                <a:gd name="T6" fmla="*/ 16 w 17"/>
                <a:gd name="T7" fmla="*/ 16 h 17"/>
                <a:gd name="T8" fmla="*/ 16 w 17"/>
                <a:gd name="T9" fmla="*/ 0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4" name="Line 1834"/>
            <p:cNvSpPr>
              <a:spLocks noChangeShapeType="1"/>
            </p:cNvSpPr>
            <p:nvPr/>
          </p:nvSpPr>
          <p:spPr bwMode="auto">
            <a:xfrm flipH="1">
              <a:off x="3055" y="1435"/>
              <a:ext cx="7" cy="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55" name="Freeform 1835"/>
            <p:cNvSpPr>
              <a:spLocks/>
            </p:cNvSpPr>
            <p:nvPr/>
          </p:nvSpPr>
          <p:spPr bwMode="auto">
            <a:xfrm>
              <a:off x="3062" y="1435"/>
              <a:ext cx="17" cy="1"/>
            </a:xfrm>
            <a:custGeom>
              <a:avLst/>
              <a:gdLst>
                <a:gd name="T0" fmla="*/ 8 w 17"/>
                <a:gd name="T1" fmla="*/ 0 h 1"/>
                <a:gd name="T2" fmla="*/ 0 w 17"/>
                <a:gd name="T3" fmla="*/ 0 h 1"/>
                <a:gd name="T4" fmla="*/ 8 w 17"/>
                <a:gd name="T5" fmla="*/ 0 h 1"/>
                <a:gd name="T6" fmla="*/ 16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0" y="0"/>
                  </a:lnTo>
                  <a:lnTo>
                    <a:pt x="8" y="0"/>
                  </a:lnTo>
                  <a:lnTo>
                    <a:pt x="16"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6" name="Freeform 1836"/>
            <p:cNvSpPr>
              <a:spLocks/>
            </p:cNvSpPr>
            <p:nvPr/>
          </p:nvSpPr>
          <p:spPr bwMode="auto">
            <a:xfrm>
              <a:off x="3069" y="1435"/>
              <a:ext cx="17" cy="17"/>
            </a:xfrm>
            <a:custGeom>
              <a:avLst/>
              <a:gdLst>
                <a:gd name="T0" fmla="*/ 16 w 17"/>
                <a:gd name="T1" fmla="*/ 16 h 17"/>
                <a:gd name="T2" fmla="*/ 0 w 17"/>
                <a:gd name="T3" fmla="*/ 16 h 17"/>
                <a:gd name="T4" fmla="*/ 0 w 17"/>
                <a:gd name="T5" fmla="*/ 0 h 17"/>
                <a:gd name="T6" fmla="*/ 16 w 17"/>
                <a:gd name="T7" fmla="*/ 0 h 17"/>
                <a:gd name="T8" fmla="*/ 0 w 17"/>
                <a:gd name="T9" fmla="*/ 0 h 17"/>
                <a:gd name="T10" fmla="*/ 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7" name="Freeform 183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8" name="Freeform 183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59" name="Freeform 183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0" name="Freeform 184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1" name="Freeform 1841"/>
            <p:cNvSpPr>
              <a:spLocks/>
            </p:cNvSpPr>
            <p:nvPr/>
          </p:nvSpPr>
          <p:spPr bwMode="auto">
            <a:xfrm>
              <a:off x="3062" y="1476"/>
              <a:ext cx="22" cy="49"/>
            </a:xfrm>
            <a:custGeom>
              <a:avLst/>
              <a:gdLst>
                <a:gd name="T0" fmla="*/ 21 w 22"/>
                <a:gd name="T1" fmla="*/ 0 h 49"/>
                <a:gd name="T2" fmla="*/ 21 w 22"/>
                <a:gd name="T3" fmla="*/ 7 h 49"/>
                <a:gd name="T4" fmla="*/ 14 w 22"/>
                <a:gd name="T5" fmla="*/ 7 h 49"/>
                <a:gd name="T6" fmla="*/ 14 w 22"/>
                <a:gd name="T7" fmla="*/ 14 h 49"/>
                <a:gd name="T8" fmla="*/ 14 w 22"/>
                <a:gd name="T9" fmla="*/ 20 h 49"/>
                <a:gd name="T10" fmla="*/ 7 w 22"/>
                <a:gd name="T11" fmla="*/ 20 h 49"/>
                <a:gd name="T12" fmla="*/ 7 w 22"/>
                <a:gd name="T13" fmla="*/ 27 h 49"/>
                <a:gd name="T14" fmla="*/ 7 w 22"/>
                <a:gd name="T15" fmla="*/ 34 h 49"/>
                <a:gd name="T16" fmla="*/ 7 w 22"/>
                <a:gd name="T17" fmla="*/ 41 h 49"/>
                <a:gd name="T18" fmla="*/ 7 w 22"/>
                <a:gd name="T19" fmla="*/ 48 h 49"/>
                <a:gd name="T20" fmla="*/ 0 w 22"/>
                <a:gd name="T21" fmla="*/ 48 h 49"/>
                <a:gd name="T22" fmla="*/ 7 w 22"/>
                <a:gd name="T23" fmla="*/ 48 h 49"/>
                <a:gd name="T24" fmla="*/ 7 w 22"/>
                <a:gd name="T25" fmla="*/ 41 h 49"/>
                <a:gd name="T26" fmla="*/ 7 w 22"/>
                <a:gd name="T27" fmla="*/ 34 h 49"/>
                <a:gd name="T28" fmla="*/ 7 w 22"/>
                <a:gd name="T29" fmla="*/ 27 h 49"/>
                <a:gd name="T30" fmla="*/ 7 w 22"/>
                <a:gd name="T31" fmla="*/ 20 h 49"/>
                <a:gd name="T32" fmla="*/ 14 w 22"/>
                <a:gd name="T33" fmla="*/ 20 h 49"/>
                <a:gd name="T34" fmla="*/ 14 w 22"/>
                <a:gd name="T35" fmla="*/ 14 h 49"/>
                <a:gd name="T36" fmla="*/ 14 w 22"/>
                <a:gd name="T37" fmla="*/ 7 h 49"/>
                <a:gd name="T38" fmla="*/ 21 w 22"/>
                <a:gd name="T39" fmla="*/ 7 h 49"/>
                <a:gd name="T40" fmla="*/ 21 w 2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9"/>
                <a:gd name="T65" fmla="*/ 22 w 2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9">
                  <a:moveTo>
                    <a:pt x="21" y="0"/>
                  </a:moveTo>
                  <a:lnTo>
                    <a:pt x="21" y="7"/>
                  </a:lnTo>
                  <a:lnTo>
                    <a:pt x="14" y="7"/>
                  </a:lnTo>
                  <a:lnTo>
                    <a:pt x="14" y="14"/>
                  </a:lnTo>
                  <a:lnTo>
                    <a:pt x="14" y="20"/>
                  </a:lnTo>
                  <a:lnTo>
                    <a:pt x="7" y="20"/>
                  </a:lnTo>
                  <a:lnTo>
                    <a:pt x="7" y="27"/>
                  </a:lnTo>
                  <a:lnTo>
                    <a:pt x="7" y="34"/>
                  </a:lnTo>
                  <a:lnTo>
                    <a:pt x="7" y="41"/>
                  </a:lnTo>
                  <a:lnTo>
                    <a:pt x="7" y="48"/>
                  </a:lnTo>
                  <a:lnTo>
                    <a:pt x="0" y="48"/>
                  </a:lnTo>
                  <a:lnTo>
                    <a:pt x="7" y="48"/>
                  </a:lnTo>
                  <a:lnTo>
                    <a:pt x="7" y="41"/>
                  </a:lnTo>
                  <a:lnTo>
                    <a:pt x="7" y="34"/>
                  </a:lnTo>
                  <a:lnTo>
                    <a:pt x="7" y="27"/>
                  </a:lnTo>
                  <a:lnTo>
                    <a:pt x="7" y="20"/>
                  </a:lnTo>
                  <a:lnTo>
                    <a:pt x="14" y="20"/>
                  </a:lnTo>
                  <a:lnTo>
                    <a:pt x="14" y="14"/>
                  </a:lnTo>
                  <a:lnTo>
                    <a:pt x="14" y="7"/>
                  </a:lnTo>
                  <a:lnTo>
                    <a:pt x="21" y="7"/>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2" name="Freeform 1842"/>
            <p:cNvSpPr>
              <a:spLocks/>
            </p:cNvSpPr>
            <p:nvPr/>
          </p:nvSpPr>
          <p:spPr bwMode="auto">
            <a:xfrm>
              <a:off x="3083" y="1462"/>
              <a:ext cx="17" cy="17"/>
            </a:xfrm>
            <a:custGeom>
              <a:avLst/>
              <a:gdLst>
                <a:gd name="T0" fmla="*/ 16 w 17"/>
                <a:gd name="T1" fmla="*/ 0 h 17"/>
                <a:gd name="T2" fmla="*/ 16 w 17"/>
                <a:gd name="T3" fmla="*/ 8 h 17"/>
                <a:gd name="T4" fmla="*/ 7 w 17"/>
                <a:gd name="T5" fmla="*/ 8 h 17"/>
                <a:gd name="T6" fmla="*/ 7 w 17"/>
                <a:gd name="T7" fmla="*/ 16 h 17"/>
                <a:gd name="T8" fmla="*/ 0 w 17"/>
                <a:gd name="T9" fmla="*/ 16 h 17"/>
                <a:gd name="T10" fmla="*/ 7 w 17"/>
                <a:gd name="T11" fmla="*/ 16 h 17"/>
                <a:gd name="T12" fmla="*/ 7 w 17"/>
                <a:gd name="T13" fmla="*/ 8 h 17"/>
                <a:gd name="T14" fmla="*/ 16 w 17"/>
                <a:gd name="T15" fmla="*/ 8 h 17"/>
                <a:gd name="T16" fmla="*/ 16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16" y="8"/>
                  </a:lnTo>
                  <a:lnTo>
                    <a:pt x="7" y="8"/>
                  </a:lnTo>
                  <a:lnTo>
                    <a:pt x="7" y="16"/>
                  </a:lnTo>
                  <a:lnTo>
                    <a:pt x="0" y="16"/>
                  </a:lnTo>
                  <a:lnTo>
                    <a:pt x="7" y="16"/>
                  </a:lnTo>
                  <a:lnTo>
                    <a:pt x="7" y="8"/>
                  </a:lnTo>
                  <a:lnTo>
                    <a:pt x="16" y="8"/>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3" name="Freeform 1843"/>
            <p:cNvSpPr>
              <a:spLocks/>
            </p:cNvSpPr>
            <p:nvPr/>
          </p:nvSpPr>
          <p:spPr bwMode="auto">
            <a:xfrm>
              <a:off x="3096" y="1435"/>
              <a:ext cx="29" cy="28"/>
            </a:xfrm>
            <a:custGeom>
              <a:avLst/>
              <a:gdLst>
                <a:gd name="T0" fmla="*/ 28 w 29"/>
                <a:gd name="T1" fmla="*/ 0 h 28"/>
                <a:gd name="T2" fmla="*/ 28 w 29"/>
                <a:gd name="T3" fmla="*/ 7 h 28"/>
                <a:gd name="T4" fmla="*/ 21 w 29"/>
                <a:gd name="T5" fmla="*/ 7 h 28"/>
                <a:gd name="T6" fmla="*/ 21 w 29"/>
                <a:gd name="T7" fmla="*/ 13 h 28"/>
                <a:gd name="T8" fmla="*/ 14 w 29"/>
                <a:gd name="T9" fmla="*/ 13 h 28"/>
                <a:gd name="T10" fmla="*/ 14 w 29"/>
                <a:gd name="T11" fmla="*/ 20 h 28"/>
                <a:gd name="T12" fmla="*/ 7 w 29"/>
                <a:gd name="T13" fmla="*/ 20 h 28"/>
                <a:gd name="T14" fmla="*/ 7 w 29"/>
                <a:gd name="T15" fmla="*/ 27 h 28"/>
                <a:gd name="T16" fmla="*/ 0 w 29"/>
                <a:gd name="T17" fmla="*/ 27 h 28"/>
                <a:gd name="T18" fmla="*/ 7 w 29"/>
                <a:gd name="T19" fmla="*/ 27 h 28"/>
                <a:gd name="T20" fmla="*/ 7 w 29"/>
                <a:gd name="T21" fmla="*/ 20 h 28"/>
                <a:gd name="T22" fmla="*/ 14 w 29"/>
                <a:gd name="T23" fmla="*/ 20 h 28"/>
                <a:gd name="T24" fmla="*/ 14 w 29"/>
                <a:gd name="T25" fmla="*/ 13 h 28"/>
                <a:gd name="T26" fmla="*/ 21 w 29"/>
                <a:gd name="T27" fmla="*/ 7 h 28"/>
                <a:gd name="T28" fmla="*/ 28 w 29"/>
                <a:gd name="T29" fmla="*/ 7 h 28"/>
                <a:gd name="T30" fmla="*/ 28 w 29"/>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8"/>
                <a:gd name="T50" fmla="*/ 29 w 29"/>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8">
                  <a:moveTo>
                    <a:pt x="28" y="0"/>
                  </a:moveTo>
                  <a:lnTo>
                    <a:pt x="28" y="7"/>
                  </a:lnTo>
                  <a:lnTo>
                    <a:pt x="21" y="7"/>
                  </a:lnTo>
                  <a:lnTo>
                    <a:pt x="21" y="13"/>
                  </a:lnTo>
                  <a:lnTo>
                    <a:pt x="14" y="13"/>
                  </a:lnTo>
                  <a:lnTo>
                    <a:pt x="14" y="20"/>
                  </a:lnTo>
                  <a:lnTo>
                    <a:pt x="7" y="20"/>
                  </a:lnTo>
                  <a:lnTo>
                    <a:pt x="7" y="27"/>
                  </a:lnTo>
                  <a:lnTo>
                    <a:pt x="0" y="27"/>
                  </a:lnTo>
                  <a:lnTo>
                    <a:pt x="7" y="27"/>
                  </a:lnTo>
                  <a:lnTo>
                    <a:pt x="7" y="20"/>
                  </a:lnTo>
                  <a:lnTo>
                    <a:pt x="14" y="20"/>
                  </a:lnTo>
                  <a:lnTo>
                    <a:pt x="14" y="13"/>
                  </a:lnTo>
                  <a:lnTo>
                    <a:pt x="21" y="7"/>
                  </a:lnTo>
                  <a:lnTo>
                    <a:pt x="28" y="7"/>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4" name="Freeform 1844"/>
            <p:cNvSpPr>
              <a:spLocks/>
            </p:cNvSpPr>
            <p:nvPr/>
          </p:nvSpPr>
          <p:spPr bwMode="auto">
            <a:xfrm>
              <a:off x="3124" y="1435"/>
              <a:ext cx="21" cy="1"/>
            </a:xfrm>
            <a:custGeom>
              <a:avLst/>
              <a:gdLst>
                <a:gd name="T0" fmla="*/ 20 w 21"/>
                <a:gd name="T1" fmla="*/ 0 h 1"/>
                <a:gd name="T2" fmla="*/ 13 w 21"/>
                <a:gd name="T3" fmla="*/ 0 h 1"/>
                <a:gd name="T4" fmla="*/ 7 w 21"/>
                <a:gd name="T5" fmla="*/ 0 h 1"/>
                <a:gd name="T6" fmla="*/ 0 w 21"/>
                <a:gd name="T7" fmla="*/ 0 h 1"/>
                <a:gd name="T8" fmla="*/ 7 w 21"/>
                <a:gd name="T9" fmla="*/ 0 h 1"/>
                <a:gd name="T10" fmla="*/ 13 w 21"/>
                <a:gd name="T11" fmla="*/ 0 h 1"/>
                <a:gd name="T12" fmla="*/ 20 w 21"/>
                <a:gd name="T13" fmla="*/ 0 h 1"/>
                <a:gd name="T14" fmla="*/ 13 w 21"/>
                <a:gd name="T15" fmla="*/ 0 h 1"/>
                <a:gd name="T16" fmla="*/ 20 w 21"/>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
                <a:gd name="T29" fmla="*/ 21 w 21"/>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
                  <a:moveTo>
                    <a:pt x="20" y="0"/>
                  </a:moveTo>
                  <a:lnTo>
                    <a:pt x="13" y="0"/>
                  </a:lnTo>
                  <a:lnTo>
                    <a:pt x="7" y="0"/>
                  </a:lnTo>
                  <a:lnTo>
                    <a:pt x="0" y="0"/>
                  </a:lnTo>
                  <a:lnTo>
                    <a:pt x="7" y="0"/>
                  </a:lnTo>
                  <a:lnTo>
                    <a:pt x="13" y="0"/>
                  </a:lnTo>
                  <a:lnTo>
                    <a:pt x="20" y="0"/>
                  </a:lnTo>
                  <a:lnTo>
                    <a:pt x="13" y="0"/>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5" name="Line 1845"/>
            <p:cNvSpPr>
              <a:spLocks noChangeShapeType="1"/>
            </p:cNvSpPr>
            <p:nvPr/>
          </p:nvSpPr>
          <p:spPr bwMode="auto">
            <a:xfrm flipH="1">
              <a:off x="3137"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66" name="Freeform 1846"/>
            <p:cNvSpPr>
              <a:spLocks/>
            </p:cNvSpPr>
            <p:nvPr/>
          </p:nvSpPr>
          <p:spPr bwMode="auto">
            <a:xfrm>
              <a:off x="3144" y="1435"/>
              <a:ext cx="29" cy="1"/>
            </a:xfrm>
            <a:custGeom>
              <a:avLst/>
              <a:gdLst>
                <a:gd name="T0" fmla="*/ 28 w 29"/>
                <a:gd name="T1" fmla="*/ 0 h 1"/>
                <a:gd name="T2" fmla="*/ 21 w 29"/>
                <a:gd name="T3" fmla="*/ 0 h 1"/>
                <a:gd name="T4" fmla="*/ 14 w 29"/>
                <a:gd name="T5" fmla="*/ 0 h 1"/>
                <a:gd name="T6" fmla="*/ 7 w 29"/>
                <a:gd name="T7" fmla="*/ 0 h 1"/>
                <a:gd name="T8" fmla="*/ 0 w 29"/>
                <a:gd name="T9" fmla="*/ 0 h 1"/>
                <a:gd name="T10" fmla="*/ 7 w 29"/>
                <a:gd name="T11" fmla="*/ 0 h 1"/>
                <a:gd name="T12" fmla="*/ 14 w 29"/>
                <a:gd name="T13" fmla="*/ 0 h 1"/>
                <a:gd name="T14" fmla="*/ 21 w 29"/>
                <a:gd name="T15" fmla="*/ 0 h 1"/>
                <a:gd name="T16" fmla="*/ 28 w 29"/>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
                <a:gd name="T29" fmla="*/ 29 w 29"/>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
                  <a:moveTo>
                    <a:pt x="28" y="0"/>
                  </a:moveTo>
                  <a:lnTo>
                    <a:pt x="21" y="0"/>
                  </a:lnTo>
                  <a:lnTo>
                    <a:pt x="14" y="0"/>
                  </a:lnTo>
                  <a:lnTo>
                    <a:pt x="7" y="0"/>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7" name="Freeform 1847"/>
            <p:cNvSpPr>
              <a:spLocks/>
            </p:cNvSpPr>
            <p:nvPr/>
          </p:nvSpPr>
          <p:spPr bwMode="auto">
            <a:xfrm>
              <a:off x="3172" y="1435"/>
              <a:ext cx="17" cy="21"/>
            </a:xfrm>
            <a:custGeom>
              <a:avLst/>
              <a:gdLst>
                <a:gd name="T0" fmla="*/ 16 w 17"/>
                <a:gd name="T1" fmla="*/ 20 h 21"/>
                <a:gd name="T2" fmla="*/ 16 w 17"/>
                <a:gd name="T3" fmla="*/ 13 h 21"/>
                <a:gd name="T4" fmla="*/ 7 w 17"/>
                <a:gd name="T5" fmla="*/ 13 h 21"/>
                <a:gd name="T6" fmla="*/ 7 w 17"/>
                <a:gd name="T7" fmla="*/ 7 h 21"/>
                <a:gd name="T8" fmla="*/ 0 w 17"/>
                <a:gd name="T9" fmla="*/ 7 h 21"/>
                <a:gd name="T10" fmla="*/ 0 w 17"/>
                <a:gd name="T11" fmla="*/ 0 h 21"/>
                <a:gd name="T12" fmla="*/ 0 w 17"/>
                <a:gd name="T13" fmla="*/ 7 h 21"/>
                <a:gd name="T14" fmla="*/ 7 w 17"/>
                <a:gd name="T15" fmla="*/ 7 h 21"/>
                <a:gd name="T16" fmla="*/ 7 w 17"/>
                <a:gd name="T17" fmla="*/ 13 h 21"/>
                <a:gd name="T18" fmla="*/ 16 w 17"/>
                <a:gd name="T19" fmla="*/ 13 h 21"/>
                <a:gd name="T20" fmla="*/ 16 w 17"/>
                <a:gd name="T21" fmla="*/ 2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1"/>
                <a:gd name="T35" fmla="*/ 17 w 1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1">
                  <a:moveTo>
                    <a:pt x="16" y="20"/>
                  </a:moveTo>
                  <a:lnTo>
                    <a:pt x="16" y="13"/>
                  </a:lnTo>
                  <a:lnTo>
                    <a:pt x="7" y="13"/>
                  </a:lnTo>
                  <a:lnTo>
                    <a:pt x="7" y="7"/>
                  </a:lnTo>
                  <a:lnTo>
                    <a:pt x="0" y="7"/>
                  </a:lnTo>
                  <a:lnTo>
                    <a:pt x="0" y="0"/>
                  </a:lnTo>
                  <a:lnTo>
                    <a:pt x="0" y="7"/>
                  </a:lnTo>
                  <a:lnTo>
                    <a:pt x="7" y="7"/>
                  </a:lnTo>
                  <a:lnTo>
                    <a:pt x="7" y="13"/>
                  </a:lnTo>
                  <a:lnTo>
                    <a:pt x="16" y="13"/>
                  </a:lnTo>
                  <a:lnTo>
                    <a:pt x="16"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8" name="Freeform 1848"/>
            <p:cNvSpPr>
              <a:spLocks/>
            </p:cNvSpPr>
            <p:nvPr/>
          </p:nvSpPr>
          <p:spPr bwMode="auto">
            <a:xfrm>
              <a:off x="3178" y="1455"/>
              <a:ext cx="17" cy="42"/>
            </a:xfrm>
            <a:custGeom>
              <a:avLst/>
              <a:gdLst>
                <a:gd name="T0" fmla="*/ 0 w 17"/>
                <a:gd name="T1" fmla="*/ 41 h 42"/>
                <a:gd name="T2" fmla="*/ 0 w 17"/>
                <a:gd name="T3" fmla="*/ 35 h 42"/>
                <a:gd name="T4" fmla="*/ 16 w 17"/>
                <a:gd name="T5" fmla="*/ 28 h 42"/>
                <a:gd name="T6" fmla="*/ 16 w 17"/>
                <a:gd name="T7" fmla="*/ 21 h 42"/>
                <a:gd name="T8" fmla="*/ 16 w 17"/>
                <a:gd name="T9" fmla="*/ 14 h 42"/>
                <a:gd name="T10" fmla="*/ 16 w 17"/>
                <a:gd name="T11" fmla="*/ 7 h 42"/>
                <a:gd name="T12" fmla="*/ 16 w 17"/>
                <a:gd name="T13" fmla="*/ 0 h 42"/>
                <a:gd name="T14" fmla="*/ 16 w 17"/>
                <a:gd name="T15" fmla="*/ 7 h 42"/>
                <a:gd name="T16" fmla="*/ 16 w 17"/>
                <a:gd name="T17" fmla="*/ 14 h 42"/>
                <a:gd name="T18" fmla="*/ 16 w 17"/>
                <a:gd name="T19" fmla="*/ 21 h 42"/>
                <a:gd name="T20" fmla="*/ 16 w 17"/>
                <a:gd name="T21" fmla="*/ 28 h 42"/>
                <a:gd name="T22" fmla="*/ 16 w 17"/>
                <a:gd name="T23" fmla="*/ 35 h 42"/>
                <a:gd name="T24" fmla="*/ 16 w 17"/>
                <a:gd name="T25" fmla="*/ 41 h 42"/>
                <a:gd name="T26" fmla="*/ 0 w 17"/>
                <a:gd name="T27" fmla="*/ 41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2"/>
                <a:gd name="T44" fmla="*/ 17 w 17"/>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2">
                  <a:moveTo>
                    <a:pt x="0" y="41"/>
                  </a:moveTo>
                  <a:lnTo>
                    <a:pt x="0" y="35"/>
                  </a:lnTo>
                  <a:lnTo>
                    <a:pt x="16" y="28"/>
                  </a:lnTo>
                  <a:lnTo>
                    <a:pt x="16" y="21"/>
                  </a:lnTo>
                  <a:lnTo>
                    <a:pt x="16" y="14"/>
                  </a:lnTo>
                  <a:lnTo>
                    <a:pt x="16" y="7"/>
                  </a:lnTo>
                  <a:lnTo>
                    <a:pt x="16" y="0"/>
                  </a:lnTo>
                  <a:lnTo>
                    <a:pt x="16" y="7"/>
                  </a:lnTo>
                  <a:lnTo>
                    <a:pt x="16" y="14"/>
                  </a:lnTo>
                  <a:lnTo>
                    <a:pt x="16" y="21"/>
                  </a:lnTo>
                  <a:lnTo>
                    <a:pt x="16" y="28"/>
                  </a:lnTo>
                  <a:lnTo>
                    <a:pt x="16" y="35"/>
                  </a:lnTo>
                  <a:lnTo>
                    <a:pt x="16" y="41"/>
                  </a:lnTo>
                  <a:lnTo>
                    <a:pt x="0"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69" name="Freeform 1849"/>
            <p:cNvSpPr>
              <a:spLocks/>
            </p:cNvSpPr>
            <p:nvPr/>
          </p:nvSpPr>
          <p:spPr bwMode="auto">
            <a:xfrm>
              <a:off x="3172" y="1496"/>
              <a:ext cx="17" cy="22"/>
            </a:xfrm>
            <a:custGeom>
              <a:avLst/>
              <a:gdLst>
                <a:gd name="T0" fmla="*/ 0 w 17"/>
                <a:gd name="T1" fmla="*/ 21 h 22"/>
                <a:gd name="T2" fmla="*/ 0 w 17"/>
                <a:gd name="T3" fmla="*/ 14 h 22"/>
                <a:gd name="T4" fmla="*/ 7 w 17"/>
                <a:gd name="T5" fmla="*/ 7 h 22"/>
                <a:gd name="T6" fmla="*/ 7 w 17"/>
                <a:gd name="T7" fmla="*/ 0 h 22"/>
                <a:gd name="T8" fmla="*/ 16 w 17"/>
                <a:gd name="T9" fmla="*/ 0 h 22"/>
                <a:gd name="T10" fmla="*/ 7 w 17"/>
                <a:gd name="T11" fmla="*/ 0 h 22"/>
                <a:gd name="T12" fmla="*/ 7 w 17"/>
                <a:gd name="T13" fmla="*/ 7 h 22"/>
                <a:gd name="T14" fmla="*/ 7 w 17"/>
                <a:gd name="T15" fmla="*/ 14 h 22"/>
                <a:gd name="T16" fmla="*/ 0 w 17"/>
                <a:gd name="T17" fmla="*/ 14 h 22"/>
                <a:gd name="T18" fmla="*/ 0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0" y="21"/>
                  </a:moveTo>
                  <a:lnTo>
                    <a:pt x="0" y="14"/>
                  </a:lnTo>
                  <a:lnTo>
                    <a:pt x="7" y="7"/>
                  </a:lnTo>
                  <a:lnTo>
                    <a:pt x="7" y="0"/>
                  </a:lnTo>
                  <a:lnTo>
                    <a:pt x="16" y="0"/>
                  </a:lnTo>
                  <a:lnTo>
                    <a:pt x="7" y="0"/>
                  </a:lnTo>
                  <a:lnTo>
                    <a:pt x="7" y="7"/>
                  </a:lnTo>
                  <a:lnTo>
                    <a:pt x="7" y="14"/>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0" name="Freeform 1850"/>
            <p:cNvSpPr>
              <a:spLocks/>
            </p:cNvSpPr>
            <p:nvPr/>
          </p:nvSpPr>
          <p:spPr bwMode="auto">
            <a:xfrm>
              <a:off x="3151" y="1517"/>
              <a:ext cx="22" cy="35"/>
            </a:xfrm>
            <a:custGeom>
              <a:avLst/>
              <a:gdLst>
                <a:gd name="T0" fmla="*/ 0 w 22"/>
                <a:gd name="T1" fmla="*/ 34 h 35"/>
                <a:gd name="T2" fmla="*/ 0 w 22"/>
                <a:gd name="T3" fmla="*/ 27 h 35"/>
                <a:gd name="T4" fmla="*/ 7 w 22"/>
                <a:gd name="T5" fmla="*/ 27 h 35"/>
                <a:gd name="T6" fmla="*/ 7 w 22"/>
                <a:gd name="T7" fmla="*/ 20 h 35"/>
                <a:gd name="T8" fmla="*/ 14 w 22"/>
                <a:gd name="T9" fmla="*/ 14 h 35"/>
                <a:gd name="T10" fmla="*/ 14 w 22"/>
                <a:gd name="T11" fmla="*/ 7 h 35"/>
                <a:gd name="T12" fmla="*/ 21 w 22"/>
                <a:gd name="T13" fmla="*/ 7 h 35"/>
                <a:gd name="T14" fmla="*/ 21 w 22"/>
                <a:gd name="T15" fmla="*/ 0 h 35"/>
                <a:gd name="T16" fmla="*/ 21 w 22"/>
                <a:gd name="T17" fmla="*/ 7 h 35"/>
                <a:gd name="T18" fmla="*/ 14 w 22"/>
                <a:gd name="T19" fmla="*/ 7 h 35"/>
                <a:gd name="T20" fmla="*/ 14 w 22"/>
                <a:gd name="T21" fmla="*/ 14 h 35"/>
                <a:gd name="T22" fmla="*/ 14 w 22"/>
                <a:gd name="T23" fmla="*/ 20 h 35"/>
                <a:gd name="T24" fmla="*/ 7 w 22"/>
                <a:gd name="T25" fmla="*/ 20 h 35"/>
                <a:gd name="T26" fmla="*/ 7 w 22"/>
                <a:gd name="T27" fmla="*/ 27 h 35"/>
                <a:gd name="T28" fmla="*/ 0 w 22"/>
                <a:gd name="T29" fmla="*/ 27 h 35"/>
                <a:gd name="T30" fmla="*/ 0 w 22"/>
                <a:gd name="T31" fmla="*/ 34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5"/>
                <a:gd name="T50" fmla="*/ 22 w 22"/>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5">
                  <a:moveTo>
                    <a:pt x="0" y="34"/>
                  </a:moveTo>
                  <a:lnTo>
                    <a:pt x="0" y="27"/>
                  </a:lnTo>
                  <a:lnTo>
                    <a:pt x="7" y="27"/>
                  </a:lnTo>
                  <a:lnTo>
                    <a:pt x="7" y="20"/>
                  </a:lnTo>
                  <a:lnTo>
                    <a:pt x="14" y="14"/>
                  </a:lnTo>
                  <a:lnTo>
                    <a:pt x="14" y="7"/>
                  </a:lnTo>
                  <a:lnTo>
                    <a:pt x="21" y="7"/>
                  </a:lnTo>
                  <a:lnTo>
                    <a:pt x="21" y="0"/>
                  </a:lnTo>
                  <a:lnTo>
                    <a:pt x="21" y="7"/>
                  </a:lnTo>
                  <a:lnTo>
                    <a:pt x="14" y="7"/>
                  </a:lnTo>
                  <a:lnTo>
                    <a:pt x="14" y="14"/>
                  </a:lnTo>
                  <a:lnTo>
                    <a:pt x="14" y="20"/>
                  </a:lnTo>
                  <a:lnTo>
                    <a:pt x="7" y="20"/>
                  </a:lnTo>
                  <a:lnTo>
                    <a:pt x="7" y="27"/>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1" name="Freeform 1851"/>
            <p:cNvSpPr>
              <a:spLocks/>
            </p:cNvSpPr>
            <p:nvPr/>
          </p:nvSpPr>
          <p:spPr bwMode="auto">
            <a:xfrm>
              <a:off x="3151" y="1551"/>
              <a:ext cx="1" cy="22"/>
            </a:xfrm>
            <a:custGeom>
              <a:avLst/>
              <a:gdLst>
                <a:gd name="T0" fmla="*/ 0 w 1"/>
                <a:gd name="T1" fmla="*/ 21 h 22"/>
                <a:gd name="T2" fmla="*/ 0 w 1"/>
                <a:gd name="T3" fmla="*/ 14 h 22"/>
                <a:gd name="T4" fmla="*/ 0 w 1"/>
                <a:gd name="T5" fmla="*/ 7 h 22"/>
                <a:gd name="T6" fmla="*/ 0 w 1"/>
                <a:gd name="T7" fmla="*/ 0 h 22"/>
                <a:gd name="T8" fmla="*/ 0 w 1"/>
                <a:gd name="T9" fmla="*/ 7 h 22"/>
                <a:gd name="T10" fmla="*/ 0 w 1"/>
                <a:gd name="T11" fmla="*/ 14 h 22"/>
                <a:gd name="T12" fmla="*/ 0 w 1"/>
                <a:gd name="T13" fmla="*/ 21 h 22"/>
                <a:gd name="T14" fmla="*/ 0 60000 65536"/>
                <a:gd name="T15" fmla="*/ 0 60000 65536"/>
                <a:gd name="T16" fmla="*/ 0 60000 65536"/>
                <a:gd name="T17" fmla="*/ 0 60000 65536"/>
                <a:gd name="T18" fmla="*/ 0 60000 65536"/>
                <a:gd name="T19" fmla="*/ 0 60000 65536"/>
                <a:gd name="T20" fmla="*/ 0 60000 65536"/>
                <a:gd name="T21" fmla="*/ 0 w 1"/>
                <a:gd name="T22" fmla="*/ 0 h 22"/>
                <a:gd name="T23" fmla="*/ 1 w 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2">
                  <a:moveTo>
                    <a:pt x="0" y="21"/>
                  </a:moveTo>
                  <a:lnTo>
                    <a:pt x="0" y="14"/>
                  </a:lnTo>
                  <a:lnTo>
                    <a:pt x="0" y="7"/>
                  </a:lnTo>
                  <a:lnTo>
                    <a:pt x="0" y="0"/>
                  </a:lnTo>
                  <a:lnTo>
                    <a:pt x="0" y="7"/>
                  </a:lnTo>
                  <a:lnTo>
                    <a:pt x="0" y="14"/>
                  </a:lnTo>
                  <a:lnTo>
                    <a:pt x="0"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2" name="Freeform 1852"/>
            <p:cNvSpPr>
              <a:spLocks/>
            </p:cNvSpPr>
            <p:nvPr/>
          </p:nvSpPr>
          <p:spPr bwMode="auto">
            <a:xfrm>
              <a:off x="3151" y="1572"/>
              <a:ext cx="17" cy="62"/>
            </a:xfrm>
            <a:custGeom>
              <a:avLst/>
              <a:gdLst>
                <a:gd name="T0" fmla="*/ 16 w 17"/>
                <a:gd name="T1" fmla="*/ 61 h 62"/>
                <a:gd name="T2" fmla="*/ 16 w 17"/>
                <a:gd name="T3" fmla="*/ 54 h 62"/>
                <a:gd name="T4" fmla="*/ 16 w 17"/>
                <a:gd name="T5" fmla="*/ 47 h 62"/>
                <a:gd name="T6" fmla="*/ 16 w 17"/>
                <a:gd name="T7" fmla="*/ 41 h 62"/>
                <a:gd name="T8" fmla="*/ 16 w 17"/>
                <a:gd name="T9" fmla="*/ 34 h 62"/>
                <a:gd name="T10" fmla="*/ 16 w 17"/>
                <a:gd name="T11" fmla="*/ 27 h 62"/>
                <a:gd name="T12" fmla="*/ 8 w 17"/>
                <a:gd name="T13" fmla="*/ 27 h 62"/>
                <a:gd name="T14" fmla="*/ 8 w 17"/>
                <a:gd name="T15" fmla="*/ 20 h 62"/>
                <a:gd name="T16" fmla="*/ 8 w 17"/>
                <a:gd name="T17" fmla="*/ 13 h 62"/>
                <a:gd name="T18" fmla="*/ 8 w 17"/>
                <a:gd name="T19" fmla="*/ 6 h 62"/>
                <a:gd name="T20" fmla="*/ 0 w 17"/>
                <a:gd name="T21" fmla="*/ 0 h 62"/>
                <a:gd name="T22" fmla="*/ 8 w 17"/>
                <a:gd name="T23" fmla="*/ 6 h 62"/>
                <a:gd name="T24" fmla="*/ 8 w 17"/>
                <a:gd name="T25" fmla="*/ 13 h 62"/>
                <a:gd name="T26" fmla="*/ 8 w 17"/>
                <a:gd name="T27" fmla="*/ 20 h 62"/>
                <a:gd name="T28" fmla="*/ 16 w 17"/>
                <a:gd name="T29" fmla="*/ 27 h 62"/>
                <a:gd name="T30" fmla="*/ 16 w 17"/>
                <a:gd name="T31" fmla="*/ 34 h 62"/>
                <a:gd name="T32" fmla="*/ 16 w 17"/>
                <a:gd name="T33" fmla="*/ 41 h 62"/>
                <a:gd name="T34" fmla="*/ 16 w 17"/>
                <a:gd name="T35" fmla="*/ 47 h 62"/>
                <a:gd name="T36" fmla="*/ 16 w 17"/>
                <a:gd name="T37" fmla="*/ 54 h 62"/>
                <a:gd name="T38" fmla="*/ 16 w 17"/>
                <a:gd name="T39" fmla="*/ 6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62"/>
                <a:gd name="T62" fmla="*/ 17 w 17"/>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62">
                  <a:moveTo>
                    <a:pt x="16" y="61"/>
                  </a:moveTo>
                  <a:lnTo>
                    <a:pt x="16" y="54"/>
                  </a:lnTo>
                  <a:lnTo>
                    <a:pt x="16" y="47"/>
                  </a:lnTo>
                  <a:lnTo>
                    <a:pt x="16" y="41"/>
                  </a:lnTo>
                  <a:lnTo>
                    <a:pt x="16" y="34"/>
                  </a:lnTo>
                  <a:lnTo>
                    <a:pt x="16" y="27"/>
                  </a:lnTo>
                  <a:lnTo>
                    <a:pt x="8" y="27"/>
                  </a:lnTo>
                  <a:lnTo>
                    <a:pt x="8" y="20"/>
                  </a:lnTo>
                  <a:lnTo>
                    <a:pt x="8" y="13"/>
                  </a:lnTo>
                  <a:lnTo>
                    <a:pt x="8" y="6"/>
                  </a:lnTo>
                  <a:lnTo>
                    <a:pt x="0" y="0"/>
                  </a:lnTo>
                  <a:lnTo>
                    <a:pt x="8" y="6"/>
                  </a:lnTo>
                  <a:lnTo>
                    <a:pt x="8" y="13"/>
                  </a:lnTo>
                  <a:lnTo>
                    <a:pt x="8" y="20"/>
                  </a:lnTo>
                  <a:lnTo>
                    <a:pt x="16" y="27"/>
                  </a:lnTo>
                  <a:lnTo>
                    <a:pt x="16" y="34"/>
                  </a:lnTo>
                  <a:lnTo>
                    <a:pt x="16" y="41"/>
                  </a:lnTo>
                  <a:lnTo>
                    <a:pt x="16" y="47"/>
                  </a:lnTo>
                  <a:lnTo>
                    <a:pt x="16" y="54"/>
                  </a:lnTo>
                  <a:lnTo>
                    <a:pt x="16" y="6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3" name="Freeform 1853"/>
            <p:cNvSpPr>
              <a:spLocks/>
            </p:cNvSpPr>
            <p:nvPr/>
          </p:nvSpPr>
          <p:spPr bwMode="auto">
            <a:xfrm>
              <a:off x="3158" y="1633"/>
              <a:ext cx="17" cy="90"/>
            </a:xfrm>
            <a:custGeom>
              <a:avLst/>
              <a:gdLst>
                <a:gd name="T0" fmla="*/ 0 w 17"/>
                <a:gd name="T1" fmla="*/ 89 h 90"/>
                <a:gd name="T2" fmla="*/ 0 w 17"/>
                <a:gd name="T3" fmla="*/ 82 h 90"/>
                <a:gd name="T4" fmla="*/ 16 w 17"/>
                <a:gd name="T5" fmla="*/ 82 h 90"/>
                <a:gd name="T6" fmla="*/ 16 w 17"/>
                <a:gd name="T7" fmla="*/ 75 h 90"/>
                <a:gd name="T8" fmla="*/ 16 w 17"/>
                <a:gd name="T9" fmla="*/ 68 h 90"/>
                <a:gd name="T10" fmla="*/ 16 w 17"/>
                <a:gd name="T11" fmla="*/ 62 h 90"/>
                <a:gd name="T12" fmla="*/ 16 w 17"/>
                <a:gd name="T13" fmla="*/ 55 h 90"/>
                <a:gd name="T14" fmla="*/ 16 w 17"/>
                <a:gd name="T15" fmla="*/ 48 h 90"/>
                <a:gd name="T16" fmla="*/ 16 w 17"/>
                <a:gd name="T17" fmla="*/ 41 h 90"/>
                <a:gd name="T18" fmla="*/ 16 w 17"/>
                <a:gd name="T19" fmla="*/ 34 h 90"/>
                <a:gd name="T20" fmla="*/ 16 w 17"/>
                <a:gd name="T21" fmla="*/ 27 h 90"/>
                <a:gd name="T22" fmla="*/ 16 w 17"/>
                <a:gd name="T23" fmla="*/ 21 h 90"/>
                <a:gd name="T24" fmla="*/ 16 w 17"/>
                <a:gd name="T25" fmla="*/ 14 h 90"/>
                <a:gd name="T26" fmla="*/ 16 w 17"/>
                <a:gd name="T27" fmla="*/ 7 h 90"/>
                <a:gd name="T28" fmla="*/ 16 w 17"/>
                <a:gd name="T29" fmla="*/ 0 h 90"/>
                <a:gd name="T30" fmla="*/ 16 w 17"/>
                <a:gd name="T31" fmla="*/ 7 h 90"/>
                <a:gd name="T32" fmla="*/ 16 w 17"/>
                <a:gd name="T33" fmla="*/ 14 h 90"/>
                <a:gd name="T34" fmla="*/ 16 w 17"/>
                <a:gd name="T35" fmla="*/ 21 h 90"/>
                <a:gd name="T36" fmla="*/ 16 w 17"/>
                <a:gd name="T37" fmla="*/ 27 h 90"/>
                <a:gd name="T38" fmla="*/ 16 w 17"/>
                <a:gd name="T39" fmla="*/ 34 h 90"/>
                <a:gd name="T40" fmla="*/ 16 w 17"/>
                <a:gd name="T41" fmla="*/ 41 h 90"/>
                <a:gd name="T42" fmla="*/ 16 w 17"/>
                <a:gd name="T43" fmla="*/ 48 h 90"/>
                <a:gd name="T44" fmla="*/ 16 w 17"/>
                <a:gd name="T45" fmla="*/ 55 h 90"/>
                <a:gd name="T46" fmla="*/ 16 w 17"/>
                <a:gd name="T47" fmla="*/ 62 h 90"/>
                <a:gd name="T48" fmla="*/ 16 w 17"/>
                <a:gd name="T49" fmla="*/ 68 h 90"/>
                <a:gd name="T50" fmla="*/ 16 w 17"/>
                <a:gd name="T51" fmla="*/ 75 h 90"/>
                <a:gd name="T52" fmla="*/ 16 w 17"/>
                <a:gd name="T53" fmla="*/ 82 h 90"/>
                <a:gd name="T54" fmla="*/ 0 w 17"/>
                <a:gd name="T55" fmla="*/ 89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90"/>
                <a:gd name="T86" fmla="*/ 17 w 17"/>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90">
                  <a:moveTo>
                    <a:pt x="0" y="89"/>
                  </a:moveTo>
                  <a:lnTo>
                    <a:pt x="0" y="82"/>
                  </a:lnTo>
                  <a:lnTo>
                    <a:pt x="16" y="82"/>
                  </a:lnTo>
                  <a:lnTo>
                    <a:pt x="16" y="75"/>
                  </a:lnTo>
                  <a:lnTo>
                    <a:pt x="16" y="68"/>
                  </a:lnTo>
                  <a:lnTo>
                    <a:pt x="16" y="62"/>
                  </a:lnTo>
                  <a:lnTo>
                    <a:pt x="16" y="55"/>
                  </a:lnTo>
                  <a:lnTo>
                    <a:pt x="16" y="48"/>
                  </a:lnTo>
                  <a:lnTo>
                    <a:pt x="16" y="41"/>
                  </a:lnTo>
                  <a:lnTo>
                    <a:pt x="16" y="34"/>
                  </a:lnTo>
                  <a:lnTo>
                    <a:pt x="16" y="27"/>
                  </a:lnTo>
                  <a:lnTo>
                    <a:pt x="16" y="21"/>
                  </a:lnTo>
                  <a:lnTo>
                    <a:pt x="16" y="14"/>
                  </a:lnTo>
                  <a:lnTo>
                    <a:pt x="16" y="7"/>
                  </a:lnTo>
                  <a:lnTo>
                    <a:pt x="16" y="0"/>
                  </a:lnTo>
                  <a:lnTo>
                    <a:pt x="16" y="7"/>
                  </a:lnTo>
                  <a:lnTo>
                    <a:pt x="16" y="14"/>
                  </a:lnTo>
                  <a:lnTo>
                    <a:pt x="16" y="21"/>
                  </a:lnTo>
                  <a:lnTo>
                    <a:pt x="16" y="27"/>
                  </a:lnTo>
                  <a:lnTo>
                    <a:pt x="16" y="34"/>
                  </a:lnTo>
                  <a:lnTo>
                    <a:pt x="16" y="41"/>
                  </a:lnTo>
                  <a:lnTo>
                    <a:pt x="16" y="48"/>
                  </a:lnTo>
                  <a:lnTo>
                    <a:pt x="16" y="55"/>
                  </a:lnTo>
                  <a:lnTo>
                    <a:pt x="16" y="62"/>
                  </a:lnTo>
                  <a:lnTo>
                    <a:pt x="16" y="68"/>
                  </a:lnTo>
                  <a:lnTo>
                    <a:pt x="16" y="75"/>
                  </a:lnTo>
                  <a:lnTo>
                    <a:pt x="16"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4" name="Freeform 1854"/>
            <p:cNvSpPr>
              <a:spLocks/>
            </p:cNvSpPr>
            <p:nvPr/>
          </p:nvSpPr>
          <p:spPr bwMode="auto">
            <a:xfrm>
              <a:off x="3158" y="1722"/>
              <a:ext cx="1" cy="90"/>
            </a:xfrm>
            <a:custGeom>
              <a:avLst/>
              <a:gdLst>
                <a:gd name="T0" fmla="*/ 0 w 1"/>
                <a:gd name="T1" fmla="*/ 89 h 90"/>
                <a:gd name="T2" fmla="*/ 0 w 1"/>
                <a:gd name="T3" fmla="*/ 82 h 90"/>
                <a:gd name="T4" fmla="*/ 0 w 1"/>
                <a:gd name="T5" fmla="*/ 75 h 90"/>
                <a:gd name="T6" fmla="*/ 0 w 1"/>
                <a:gd name="T7" fmla="*/ 68 h 90"/>
                <a:gd name="T8" fmla="*/ 0 w 1"/>
                <a:gd name="T9" fmla="*/ 61 h 90"/>
                <a:gd name="T10" fmla="*/ 0 w 1"/>
                <a:gd name="T11" fmla="*/ 55 h 90"/>
                <a:gd name="T12" fmla="*/ 0 w 1"/>
                <a:gd name="T13" fmla="*/ 48 h 90"/>
                <a:gd name="T14" fmla="*/ 0 w 1"/>
                <a:gd name="T15" fmla="*/ 41 h 90"/>
                <a:gd name="T16" fmla="*/ 0 w 1"/>
                <a:gd name="T17" fmla="*/ 34 h 90"/>
                <a:gd name="T18" fmla="*/ 0 w 1"/>
                <a:gd name="T19" fmla="*/ 27 h 90"/>
                <a:gd name="T20" fmla="*/ 0 w 1"/>
                <a:gd name="T21" fmla="*/ 20 h 90"/>
                <a:gd name="T22" fmla="*/ 0 w 1"/>
                <a:gd name="T23" fmla="*/ 14 h 90"/>
                <a:gd name="T24" fmla="*/ 0 w 1"/>
                <a:gd name="T25" fmla="*/ 7 h 90"/>
                <a:gd name="T26" fmla="*/ 0 w 1"/>
                <a:gd name="T27" fmla="*/ 0 h 90"/>
                <a:gd name="T28" fmla="*/ 0 w 1"/>
                <a:gd name="T29" fmla="*/ 7 h 90"/>
                <a:gd name="T30" fmla="*/ 0 w 1"/>
                <a:gd name="T31" fmla="*/ 14 h 90"/>
                <a:gd name="T32" fmla="*/ 0 w 1"/>
                <a:gd name="T33" fmla="*/ 20 h 90"/>
                <a:gd name="T34" fmla="*/ 0 w 1"/>
                <a:gd name="T35" fmla="*/ 27 h 90"/>
                <a:gd name="T36" fmla="*/ 0 w 1"/>
                <a:gd name="T37" fmla="*/ 34 h 90"/>
                <a:gd name="T38" fmla="*/ 0 w 1"/>
                <a:gd name="T39" fmla="*/ 41 h 90"/>
                <a:gd name="T40" fmla="*/ 0 w 1"/>
                <a:gd name="T41" fmla="*/ 48 h 90"/>
                <a:gd name="T42" fmla="*/ 0 w 1"/>
                <a:gd name="T43" fmla="*/ 55 h 90"/>
                <a:gd name="T44" fmla="*/ 0 w 1"/>
                <a:gd name="T45" fmla="*/ 61 h 90"/>
                <a:gd name="T46" fmla="*/ 0 w 1"/>
                <a:gd name="T47" fmla="*/ 68 h 90"/>
                <a:gd name="T48" fmla="*/ 0 w 1"/>
                <a:gd name="T49" fmla="*/ 75 h 90"/>
                <a:gd name="T50" fmla="*/ 0 w 1"/>
                <a:gd name="T51" fmla="*/ 82 h 90"/>
                <a:gd name="T52" fmla="*/ 0 w 1"/>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
                <a:gd name="T82" fmla="*/ 0 h 90"/>
                <a:gd name="T83" fmla="*/ 1 w 1"/>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 h="90">
                  <a:moveTo>
                    <a:pt x="0" y="89"/>
                  </a:moveTo>
                  <a:lnTo>
                    <a:pt x="0" y="82"/>
                  </a:lnTo>
                  <a:lnTo>
                    <a:pt x="0" y="75"/>
                  </a:lnTo>
                  <a:lnTo>
                    <a:pt x="0" y="68"/>
                  </a:lnTo>
                  <a:lnTo>
                    <a:pt x="0" y="61"/>
                  </a:lnTo>
                  <a:lnTo>
                    <a:pt x="0" y="55"/>
                  </a:lnTo>
                  <a:lnTo>
                    <a:pt x="0" y="48"/>
                  </a:lnTo>
                  <a:lnTo>
                    <a:pt x="0" y="41"/>
                  </a:lnTo>
                  <a:lnTo>
                    <a:pt x="0" y="34"/>
                  </a:lnTo>
                  <a:lnTo>
                    <a:pt x="0" y="27"/>
                  </a:lnTo>
                  <a:lnTo>
                    <a:pt x="0" y="20"/>
                  </a:lnTo>
                  <a:lnTo>
                    <a:pt x="0" y="14"/>
                  </a:lnTo>
                  <a:lnTo>
                    <a:pt x="0" y="7"/>
                  </a:lnTo>
                  <a:lnTo>
                    <a:pt x="0" y="0"/>
                  </a:lnTo>
                  <a:lnTo>
                    <a:pt x="0" y="7"/>
                  </a:lnTo>
                  <a:lnTo>
                    <a:pt x="0" y="14"/>
                  </a:lnTo>
                  <a:lnTo>
                    <a:pt x="0" y="20"/>
                  </a:lnTo>
                  <a:lnTo>
                    <a:pt x="0" y="27"/>
                  </a:lnTo>
                  <a:lnTo>
                    <a:pt x="0" y="34"/>
                  </a:lnTo>
                  <a:lnTo>
                    <a:pt x="0" y="41"/>
                  </a:lnTo>
                  <a:lnTo>
                    <a:pt x="0" y="48"/>
                  </a:lnTo>
                  <a:lnTo>
                    <a:pt x="0" y="55"/>
                  </a:lnTo>
                  <a:lnTo>
                    <a:pt x="0" y="61"/>
                  </a:lnTo>
                  <a:lnTo>
                    <a:pt x="0" y="68"/>
                  </a:lnTo>
                  <a:lnTo>
                    <a:pt x="0" y="75"/>
                  </a:lnTo>
                  <a:lnTo>
                    <a:pt x="0" y="82"/>
                  </a:lnTo>
                  <a:lnTo>
                    <a:pt x="0" y="8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5" name="Line 1855"/>
            <p:cNvSpPr>
              <a:spLocks noChangeShapeType="1"/>
            </p:cNvSpPr>
            <p:nvPr/>
          </p:nvSpPr>
          <p:spPr bwMode="auto">
            <a:xfrm>
              <a:off x="3151" y="1811"/>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6" name="Freeform 1856"/>
            <p:cNvSpPr>
              <a:spLocks/>
            </p:cNvSpPr>
            <p:nvPr/>
          </p:nvSpPr>
          <p:spPr bwMode="auto">
            <a:xfrm>
              <a:off x="3151" y="1811"/>
              <a:ext cx="17" cy="17"/>
            </a:xfrm>
            <a:custGeom>
              <a:avLst/>
              <a:gdLst>
                <a:gd name="T0" fmla="*/ 0 w 17"/>
                <a:gd name="T1" fmla="*/ 16 h 17"/>
                <a:gd name="T2" fmla="*/ 0 w 17"/>
                <a:gd name="T3" fmla="*/ 8 h 17"/>
                <a:gd name="T4" fmla="*/ 0 w 17"/>
                <a:gd name="T5" fmla="*/ 0 h 17"/>
                <a:gd name="T6" fmla="*/ 0 w 17"/>
                <a:gd name="T7" fmla="*/ 8 h 17"/>
                <a:gd name="T8" fmla="*/ 16 w 17"/>
                <a:gd name="T9" fmla="*/ 8 h 17"/>
                <a:gd name="T10" fmla="*/ 0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8"/>
                  </a:lnTo>
                  <a:lnTo>
                    <a:pt x="0" y="0"/>
                  </a:lnTo>
                  <a:lnTo>
                    <a:pt x="0" y="8"/>
                  </a:lnTo>
                  <a:lnTo>
                    <a:pt x="16" y="8"/>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7" name="Freeform 1857"/>
            <p:cNvSpPr>
              <a:spLocks/>
            </p:cNvSpPr>
            <p:nvPr/>
          </p:nvSpPr>
          <p:spPr bwMode="auto">
            <a:xfrm>
              <a:off x="3110" y="1824"/>
              <a:ext cx="42" cy="1"/>
            </a:xfrm>
            <a:custGeom>
              <a:avLst/>
              <a:gdLst>
                <a:gd name="T0" fmla="*/ 0 w 42"/>
                <a:gd name="T1" fmla="*/ 0 h 1"/>
                <a:gd name="T2" fmla="*/ 7 w 42"/>
                <a:gd name="T3" fmla="*/ 0 h 1"/>
                <a:gd name="T4" fmla="*/ 14 w 42"/>
                <a:gd name="T5" fmla="*/ 0 h 1"/>
                <a:gd name="T6" fmla="*/ 21 w 42"/>
                <a:gd name="T7" fmla="*/ 0 h 1"/>
                <a:gd name="T8" fmla="*/ 27 w 42"/>
                <a:gd name="T9" fmla="*/ 0 h 1"/>
                <a:gd name="T10" fmla="*/ 34 w 42"/>
                <a:gd name="T11" fmla="*/ 0 h 1"/>
                <a:gd name="T12" fmla="*/ 41 w 42"/>
                <a:gd name="T13" fmla="*/ 0 h 1"/>
                <a:gd name="T14" fmla="*/ 34 w 42"/>
                <a:gd name="T15" fmla="*/ 0 h 1"/>
                <a:gd name="T16" fmla="*/ 27 w 42"/>
                <a:gd name="T17" fmla="*/ 0 h 1"/>
                <a:gd name="T18" fmla="*/ 21 w 42"/>
                <a:gd name="T19" fmla="*/ 0 h 1"/>
                <a:gd name="T20" fmla="*/ 14 w 42"/>
                <a:gd name="T21" fmla="*/ 0 h 1"/>
                <a:gd name="T22" fmla="*/ 7 w 42"/>
                <a:gd name="T23" fmla="*/ 0 h 1"/>
                <a:gd name="T24" fmla="*/ 0 w 4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
                <a:gd name="T41" fmla="*/ 42 w 4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
                  <a:moveTo>
                    <a:pt x="0" y="0"/>
                  </a:moveTo>
                  <a:lnTo>
                    <a:pt x="7" y="0"/>
                  </a:lnTo>
                  <a:lnTo>
                    <a:pt x="14" y="0"/>
                  </a:lnTo>
                  <a:lnTo>
                    <a:pt x="21" y="0"/>
                  </a:lnTo>
                  <a:lnTo>
                    <a:pt x="27" y="0"/>
                  </a:lnTo>
                  <a:lnTo>
                    <a:pt x="34" y="0"/>
                  </a:lnTo>
                  <a:lnTo>
                    <a:pt x="41" y="0"/>
                  </a:lnTo>
                  <a:lnTo>
                    <a:pt x="34" y="0"/>
                  </a:lnTo>
                  <a:lnTo>
                    <a:pt x="27" y="0"/>
                  </a:lnTo>
                  <a:lnTo>
                    <a:pt x="21" y="0"/>
                  </a:lnTo>
                  <a:lnTo>
                    <a:pt x="14" y="0"/>
                  </a:lnTo>
                  <a:lnTo>
                    <a:pt x="7"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78" name="Line 1858"/>
            <p:cNvSpPr>
              <a:spLocks noChangeShapeType="1"/>
            </p:cNvSpPr>
            <p:nvPr/>
          </p:nvSpPr>
          <p:spPr bwMode="auto">
            <a:xfrm>
              <a:off x="3089" y="1824"/>
              <a:ext cx="2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79" name="Freeform 1859"/>
            <p:cNvSpPr>
              <a:spLocks/>
            </p:cNvSpPr>
            <p:nvPr/>
          </p:nvSpPr>
          <p:spPr bwMode="auto">
            <a:xfrm>
              <a:off x="2720" y="1373"/>
              <a:ext cx="254" cy="323"/>
            </a:xfrm>
            <a:custGeom>
              <a:avLst/>
              <a:gdLst>
                <a:gd name="T0" fmla="*/ 239 w 254"/>
                <a:gd name="T1" fmla="*/ 7 h 323"/>
                <a:gd name="T2" fmla="*/ 253 w 254"/>
                <a:gd name="T3" fmla="*/ 308 h 323"/>
                <a:gd name="T4" fmla="*/ 14 w 254"/>
                <a:gd name="T5" fmla="*/ 322 h 323"/>
                <a:gd name="T6" fmla="*/ 0 w 254"/>
                <a:gd name="T7" fmla="*/ 0 h 323"/>
                <a:gd name="T8" fmla="*/ 14 w 254"/>
                <a:gd name="T9" fmla="*/ 0 h 323"/>
                <a:gd name="T10" fmla="*/ 20 w 254"/>
                <a:gd name="T11" fmla="*/ 7 h 323"/>
                <a:gd name="T12" fmla="*/ 239 w 254"/>
                <a:gd name="T13" fmla="*/ 7 h 323"/>
                <a:gd name="T14" fmla="*/ 0 60000 65536"/>
                <a:gd name="T15" fmla="*/ 0 60000 65536"/>
                <a:gd name="T16" fmla="*/ 0 60000 65536"/>
                <a:gd name="T17" fmla="*/ 0 60000 65536"/>
                <a:gd name="T18" fmla="*/ 0 60000 65536"/>
                <a:gd name="T19" fmla="*/ 0 60000 65536"/>
                <a:gd name="T20" fmla="*/ 0 60000 65536"/>
                <a:gd name="T21" fmla="*/ 0 w 254"/>
                <a:gd name="T22" fmla="*/ 0 h 323"/>
                <a:gd name="T23" fmla="*/ 254 w 254"/>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323">
                  <a:moveTo>
                    <a:pt x="239" y="7"/>
                  </a:moveTo>
                  <a:lnTo>
                    <a:pt x="253" y="308"/>
                  </a:lnTo>
                  <a:lnTo>
                    <a:pt x="14" y="322"/>
                  </a:lnTo>
                  <a:lnTo>
                    <a:pt x="0" y="0"/>
                  </a:lnTo>
                  <a:lnTo>
                    <a:pt x="14" y="0"/>
                  </a:lnTo>
                  <a:lnTo>
                    <a:pt x="20" y="7"/>
                  </a:lnTo>
                  <a:lnTo>
                    <a:pt x="239"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0" name="Line 1860"/>
            <p:cNvSpPr>
              <a:spLocks noChangeShapeType="1"/>
            </p:cNvSpPr>
            <p:nvPr/>
          </p:nvSpPr>
          <p:spPr bwMode="auto">
            <a:xfrm flipH="1" flipV="1">
              <a:off x="2959" y="1379"/>
              <a:ext cx="14" cy="3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1" name="Line 1861"/>
            <p:cNvSpPr>
              <a:spLocks noChangeShapeType="1"/>
            </p:cNvSpPr>
            <p:nvPr/>
          </p:nvSpPr>
          <p:spPr bwMode="auto">
            <a:xfrm flipV="1">
              <a:off x="2733" y="1681"/>
              <a:ext cx="23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2" name="Freeform 1862"/>
            <p:cNvSpPr>
              <a:spLocks/>
            </p:cNvSpPr>
            <p:nvPr/>
          </p:nvSpPr>
          <p:spPr bwMode="auto">
            <a:xfrm>
              <a:off x="2720" y="1366"/>
              <a:ext cx="17" cy="330"/>
            </a:xfrm>
            <a:custGeom>
              <a:avLst/>
              <a:gdLst>
                <a:gd name="T0" fmla="*/ 0 w 17"/>
                <a:gd name="T1" fmla="*/ 7 h 330"/>
                <a:gd name="T2" fmla="*/ 16 w 17"/>
                <a:gd name="T3" fmla="*/ 329 h 330"/>
                <a:gd name="T4" fmla="*/ 0 w 17"/>
                <a:gd name="T5" fmla="*/ 7 h 330"/>
                <a:gd name="T6" fmla="*/ 0 w 17"/>
                <a:gd name="T7" fmla="*/ 0 h 330"/>
                <a:gd name="T8" fmla="*/ 0 w 17"/>
                <a:gd name="T9" fmla="*/ 7 h 330"/>
                <a:gd name="T10" fmla="*/ 0 w 17"/>
                <a:gd name="T11" fmla="*/ 0 h 330"/>
                <a:gd name="T12" fmla="*/ 0 w 17"/>
                <a:gd name="T13" fmla="*/ 7 h 330"/>
                <a:gd name="T14" fmla="*/ 0 60000 65536"/>
                <a:gd name="T15" fmla="*/ 0 60000 65536"/>
                <a:gd name="T16" fmla="*/ 0 60000 65536"/>
                <a:gd name="T17" fmla="*/ 0 60000 65536"/>
                <a:gd name="T18" fmla="*/ 0 60000 65536"/>
                <a:gd name="T19" fmla="*/ 0 60000 65536"/>
                <a:gd name="T20" fmla="*/ 0 60000 65536"/>
                <a:gd name="T21" fmla="*/ 0 w 17"/>
                <a:gd name="T22" fmla="*/ 0 h 330"/>
                <a:gd name="T23" fmla="*/ 17 w 17"/>
                <a:gd name="T24" fmla="*/ 330 h 3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30">
                  <a:moveTo>
                    <a:pt x="0" y="7"/>
                  </a:moveTo>
                  <a:lnTo>
                    <a:pt x="16" y="329"/>
                  </a:lnTo>
                  <a:lnTo>
                    <a:pt x="0" y="7"/>
                  </a:lnTo>
                  <a:lnTo>
                    <a:pt x="0" y="0"/>
                  </a:lnTo>
                  <a:lnTo>
                    <a:pt x="0" y="7"/>
                  </a:lnTo>
                  <a:lnTo>
                    <a:pt x="0" y="0"/>
                  </a:lnTo>
                  <a:lnTo>
                    <a:pt x="0" y="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3" name="Freeform 1863"/>
            <p:cNvSpPr>
              <a:spLocks/>
            </p:cNvSpPr>
            <p:nvPr/>
          </p:nvSpPr>
          <p:spPr bwMode="auto">
            <a:xfrm>
              <a:off x="2720" y="1366"/>
              <a:ext cx="17" cy="17"/>
            </a:xfrm>
            <a:custGeom>
              <a:avLst/>
              <a:gdLst>
                <a:gd name="T0" fmla="*/ 16 w 17"/>
                <a:gd name="T1" fmla="*/ 16 h 17"/>
                <a:gd name="T2" fmla="*/ 0 w 17"/>
                <a:gd name="T3" fmla="*/ 16 h 17"/>
                <a:gd name="T4" fmla="*/ 0 w 17"/>
                <a:gd name="T5" fmla="*/ 0 h 17"/>
                <a:gd name="T6" fmla="*/ 16 w 17"/>
                <a:gd name="T7" fmla="*/ 0 h 17"/>
                <a:gd name="T8" fmla="*/ 16 w 17"/>
                <a:gd name="T9" fmla="*/ 16 h 17"/>
                <a:gd name="T10" fmla="*/ 16 w 17"/>
                <a:gd name="T11" fmla="*/ 0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0" y="16"/>
                  </a:lnTo>
                  <a:lnTo>
                    <a:pt x="0" y="0"/>
                  </a:lnTo>
                  <a:lnTo>
                    <a:pt x="16" y="0"/>
                  </a:lnTo>
                  <a:lnTo>
                    <a:pt x="16" y="16"/>
                  </a:lnTo>
                  <a:lnTo>
                    <a:pt x="16"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4" name="Line 1864"/>
            <p:cNvSpPr>
              <a:spLocks noChangeShapeType="1"/>
            </p:cNvSpPr>
            <p:nvPr/>
          </p:nvSpPr>
          <p:spPr bwMode="auto">
            <a:xfrm flipH="1" flipV="1">
              <a:off x="2734" y="1372"/>
              <a:ext cx="6"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5" name="Line 1865"/>
            <p:cNvSpPr>
              <a:spLocks noChangeShapeType="1"/>
            </p:cNvSpPr>
            <p:nvPr/>
          </p:nvSpPr>
          <p:spPr bwMode="auto">
            <a:xfrm flipH="1">
              <a:off x="2740" y="1380"/>
              <a:ext cx="21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86" name="Freeform 1866"/>
            <p:cNvSpPr>
              <a:spLocks/>
            </p:cNvSpPr>
            <p:nvPr/>
          </p:nvSpPr>
          <p:spPr bwMode="auto">
            <a:xfrm>
              <a:off x="3062" y="1435"/>
              <a:ext cx="42" cy="90"/>
            </a:xfrm>
            <a:custGeom>
              <a:avLst/>
              <a:gdLst>
                <a:gd name="T0" fmla="*/ 14 w 42"/>
                <a:gd name="T1" fmla="*/ 7 h 90"/>
                <a:gd name="T2" fmla="*/ 14 w 42"/>
                <a:gd name="T3" fmla="*/ 13 h 90"/>
                <a:gd name="T4" fmla="*/ 7 w 42"/>
                <a:gd name="T5" fmla="*/ 13 h 90"/>
                <a:gd name="T6" fmla="*/ 7 w 42"/>
                <a:gd name="T7" fmla="*/ 20 h 90"/>
                <a:gd name="T8" fmla="*/ 0 w 42"/>
                <a:gd name="T9" fmla="*/ 20 h 90"/>
                <a:gd name="T10" fmla="*/ 0 w 42"/>
                <a:gd name="T11" fmla="*/ 27 h 90"/>
                <a:gd name="T12" fmla="*/ 0 w 42"/>
                <a:gd name="T13" fmla="*/ 34 h 90"/>
                <a:gd name="T14" fmla="*/ 7 w 42"/>
                <a:gd name="T15" fmla="*/ 34 h 90"/>
                <a:gd name="T16" fmla="*/ 7 w 42"/>
                <a:gd name="T17" fmla="*/ 41 h 90"/>
                <a:gd name="T18" fmla="*/ 7 w 42"/>
                <a:gd name="T19" fmla="*/ 48 h 90"/>
                <a:gd name="T20" fmla="*/ 0 w 42"/>
                <a:gd name="T21" fmla="*/ 55 h 90"/>
                <a:gd name="T22" fmla="*/ 0 w 42"/>
                <a:gd name="T23" fmla="*/ 61 h 90"/>
                <a:gd name="T24" fmla="*/ 0 w 42"/>
                <a:gd name="T25" fmla="*/ 68 h 90"/>
                <a:gd name="T26" fmla="*/ 0 w 42"/>
                <a:gd name="T27" fmla="*/ 75 h 90"/>
                <a:gd name="T28" fmla="*/ 0 w 42"/>
                <a:gd name="T29" fmla="*/ 82 h 90"/>
                <a:gd name="T30" fmla="*/ 0 w 42"/>
                <a:gd name="T31" fmla="*/ 89 h 90"/>
                <a:gd name="T32" fmla="*/ 7 w 42"/>
                <a:gd name="T33" fmla="*/ 82 h 90"/>
                <a:gd name="T34" fmla="*/ 7 w 42"/>
                <a:gd name="T35" fmla="*/ 75 h 90"/>
                <a:gd name="T36" fmla="*/ 7 w 42"/>
                <a:gd name="T37" fmla="*/ 68 h 90"/>
                <a:gd name="T38" fmla="*/ 7 w 42"/>
                <a:gd name="T39" fmla="*/ 61 h 90"/>
                <a:gd name="T40" fmla="*/ 14 w 42"/>
                <a:gd name="T41" fmla="*/ 55 h 90"/>
                <a:gd name="T42" fmla="*/ 14 w 42"/>
                <a:gd name="T43" fmla="*/ 48 h 90"/>
                <a:gd name="T44" fmla="*/ 21 w 42"/>
                <a:gd name="T45" fmla="*/ 48 h 90"/>
                <a:gd name="T46" fmla="*/ 21 w 42"/>
                <a:gd name="T47" fmla="*/ 41 h 90"/>
                <a:gd name="T48" fmla="*/ 27 w 42"/>
                <a:gd name="T49" fmla="*/ 34 h 90"/>
                <a:gd name="T50" fmla="*/ 34 w 42"/>
                <a:gd name="T51" fmla="*/ 27 h 90"/>
                <a:gd name="T52" fmla="*/ 34 w 42"/>
                <a:gd name="T53" fmla="*/ 20 h 90"/>
                <a:gd name="T54" fmla="*/ 34 w 42"/>
                <a:gd name="T55" fmla="*/ 13 h 90"/>
                <a:gd name="T56" fmla="*/ 34 w 42"/>
                <a:gd name="T57" fmla="*/ 7 h 90"/>
                <a:gd name="T58" fmla="*/ 41 w 42"/>
                <a:gd name="T59" fmla="*/ 0 h 90"/>
                <a:gd name="T60" fmla="*/ 34 w 42"/>
                <a:gd name="T61" fmla="*/ 0 h 90"/>
                <a:gd name="T62" fmla="*/ 27 w 42"/>
                <a:gd name="T63" fmla="*/ 0 h 90"/>
                <a:gd name="T64" fmla="*/ 21 w 42"/>
                <a:gd name="T65" fmla="*/ 0 h 90"/>
                <a:gd name="T66" fmla="*/ 21 w 42"/>
                <a:gd name="T67" fmla="*/ 7 h 90"/>
                <a:gd name="T68" fmla="*/ 14 w 42"/>
                <a:gd name="T69" fmla="*/ 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90"/>
                <a:gd name="T107" fmla="*/ 42 w 4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90">
                  <a:moveTo>
                    <a:pt x="14" y="7"/>
                  </a:moveTo>
                  <a:lnTo>
                    <a:pt x="14" y="13"/>
                  </a:lnTo>
                  <a:lnTo>
                    <a:pt x="7" y="13"/>
                  </a:lnTo>
                  <a:lnTo>
                    <a:pt x="7" y="20"/>
                  </a:lnTo>
                  <a:lnTo>
                    <a:pt x="0" y="20"/>
                  </a:lnTo>
                  <a:lnTo>
                    <a:pt x="0" y="27"/>
                  </a:lnTo>
                  <a:lnTo>
                    <a:pt x="0" y="34"/>
                  </a:lnTo>
                  <a:lnTo>
                    <a:pt x="7" y="34"/>
                  </a:lnTo>
                  <a:lnTo>
                    <a:pt x="7" y="41"/>
                  </a:lnTo>
                  <a:lnTo>
                    <a:pt x="7" y="48"/>
                  </a:lnTo>
                  <a:lnTo>
                    <a:pt x="0" y="55"/>
                  </a:lnTo>
                  <a:lnTo>
                    <a:pt x="0" y="61"/>
                  </a:lnTo>
                  <a:lnTo>
                    <a:pt x="0" y="68"/>
                  </a:lnTo>
                  <a:lnTo>
                    <a:pt x="0" y="75"/>
                  </a:lnTo>
                  <a:lnTo>
                    <a:pt x="0" y="82"/>
                  </a:lnTo>
                  <a:lnTo>
                    <a:pt x="0" y="89"/>
                  </a:lnTo>
                  <a:lnTo>
                    <a:pt x="7" y="82"/>
                  </a:lnTo>
                  <a:lnTo>
                    <a:pt x="7" y="75"/>
                  </a:lnTo>
                  <a:lnTo>
                    <a:pt x="7" y="68"/>
                  </a:lnTo>
                  <a:lnTo>
                    <a:pt x="7" y="61"/>
                  </a:lnTo>
                  <a:lnTo>
                    <a:pt x="14" y="55"/>
                  </a:lnTo>
                  <a:lnTo>
                    <a:pt x="14" y="48"/>
                  </a:lnTo>
                  <a:lnTo>
                    <a:pt x="21" y="48"/>
                  </a:lnTo>
                  <a:lnTo>
                    <a:pt x="21" y="41"/>
                  </a:lnTo>
                  <a:lnTo>
                    <a:pt x="27" y="34"/>
                  </a:lnTo>
                  <a:lnTo>
                    <a:pt x="34" y="27"/>
                  </a:lnTo>
                  <a:lnTo>
                    <a:pt x="34" y="20"/>
                  </a:lnTo>
                  <a:lnTo>
                    <a:pt x="34" y="13"/>
                  </a:lnTo>
                  <a:lnTo>
                    <a:pt x="34" y="7"/>
                  </a:lnTo>
                  <a:lnTo>
                    <a:pt x="41" y="0"/>
                  </a:lnTo>
                  <a:lnTo>
                    <a:pt x="34" y="0"/>
                  </a:lnTo>
                  <a:lnTo>
                    <a:pt x="27" y="0"/>
                  </a:lnTo>
                  <a:lnTo>
                    <a:pt x="21" y="0"/>
                  </a:lnTo>
                  <a:lnTo>
                    <a:pt x="21" y="7"/>
                  </a:lnTo>
                  <a:lnTo>
                    <a:pt x="14" y="7"/>
                  </a:lnTo>
                </a:path>
              </a:pathLst>
            </a:custGeom>
            <a:solidFill>
              <a:srgbClr val="00FF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7" name="Freeform 1867"/>
            <p:cNvSpPr>
              <a:spLocks/>
            </p:cNvSpPr>
            <p:nvPr/>
          </p:nvSpPr>
          <p:spPr bwMode="auto">
            <a:xfrm>
              <a:off x="3062" y="1442"/>
              <a:ext cx="17" cy="21"/>
            </a:xfrm>
            <a:custGeom>
              <a:avLst/>
              <a:gdLst>
                <a:gd name="T0" fmla="*/ 0 w 17"/>
                <a:gd name="T1" fmla="*/ 20 h 21"/>
                <a:gd name="T2" fmla="*/ 0 w 17"/>
                <a:gd name="T3" fmla="*/ 13 h 21"/>
                <a:gd name="T4" fmla="*/ 8 w 17"/>
                <a:gd name="T5" fmla="*/ 13 h 21"/>
                <a:gd name="T6" fmla="*/ 8 w 17"/>
                <a:gd name="T7" fmla="*/ 6 h 21"/>
                <a:gd name="T8" fmla="*/ 16 w 17"/>
                <a:gd name="T9" fmla="*/ 6 h 21"/>
                <a:gd name="T10" fmla="*/ 16 w 17"/>
                <a:gd name="T11" fmla="*/ 0 h 21"/>
                <a:gd name="T12" fmla="*/ 16 w 17"/>
                <a:gd name="T13" fmla="*/ 6 h 21"/>
                <a:gd name="T14" fmla="*/ 8 w 17"/>
                <a:gd name="T15" fmla="*/ 6 h 21"/>
                <a:gd name="T16" fmla="*/ 8 w 17"/>
                <a:gd name="T17" fmla="*/ 13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0" y="20"/>
                  </a:moveTo>
                  <a:lnTo>
                    <a:pt x="0" y="13"/>
                  </a:lnTo>
                  <a:lnTo>
                    <a:pt x="8" y="13"/>
                  </a:lnTo>
                  <a:lnTo>
                    <a:pt x="8" y="6"/>
                  </a:lnTo>
                  <a:lnTo>
                    <a:pt x="16" y="6"/>
                  </a:lnTo>
                  <a:lnTo>
                    <a:pt x="16" y="0"/>
                  </a:lnTo>
                  <a:lnTo>
                    <a:pt x="16" y="6"/>
                  </a:lnTo>
                  <a:lnTo>
                    <a:pt x="8" y="6"/>
                  </a:lnTo>
                  <a:lnTo>
                    <a:pt x="8" y="13"/>
                  </a:lnTo>
                  <a:lnTo>
                    <a:pt x="0" y="2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8" name="Freeform 1868"/>
            <p:cNvSpPr>
              <a:spLocks/>
            </p:cNvSpPr>
            <p:nvPr/>
          </p:nvSpPr>
          <p:spPr bwMode="auto">
            <a:xfrm>
              <a:off x="3062" y="1462"/>
              <a:ext cx="17" cy="17"/>
            </a:xfrm>
            <a:custGeom>
              <a:avLst/>
              <a:gdLst>
                <a:gd name="T0" fmla="*/ 16 w 17"/>
                <a:gd name="T1" fmla="*/ 16 h 17"/>
                <a:gd name="T2" fmla="*/ 0 w 17"/>
                <a:gd name="T3" fmla="*/ 16 h 17"/>
                <a:gd name="T4" fmla="*/ 0 w 17"/>
                <a:gd name="T5" fmla="*/ 0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16"/>
                  </a:lnTo>
                  <a:lnTo>
                    <a:pt x="0" y="0"/>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89" name="Freeform 1869"/>
            <p:cNvSpPr>
              <a:spLocks/>
            </p:cNvSpPr>
            <p:nvPr/>
          </p:nvSpPr>
          <p:spPr bwMode="auto">
            <a:xfrm>
              <a:off x="3062" y="1469"/>
              <a:ext cx="17" cy="35"/>
            </a:xfrm>
            <a:custGeom>
              <a:avLst/>
              <a:gdLst>
                <a:gd name="T0" fmla="*/ 0 w 17"/>
                <a:gd name="T1" fmla="*/ 34 h 35"/>
                <a:gd name="T2" fmla="*/ 0 w 17"/>
                <a:gd name="T3" fmla="*/ 27 h 35"/>
                <a:gd name="T4" fmla="*/ 0 w 17"/>
                <a:gd name="T5" fmla="*/ 21 h 35"/>
                <a:gd name="T6" fmla="*/ 16 w 17"/>
                <a:gd name="T7" fmla="*/ 14 h 35"/>
                <a:gd name="T8" fmla="*/ 16 w 17"/>
                <a:gd name="T9" fmla="*/ 7 h 35"/>
                <a:gd name="T10" fmla="*/ 16 w 17"/>
                <a:gd name="T11" fmla="*/ 0 h 35"/>
                <a:gd name="T12" fmla="*/ 16 w 17"/>
                <a:gd name="T13" fmla="*/ 7 h 35"/>
                <a:gd name="T14" fmla="*/ 16 w 17"/>
                <a:gd name="T15" fmla="*/ 14 h 35"/>
                <a:gd name="T16" fmla="*/ 16 w 17"/>
                <a:gd name="T17" fmla="*/ 21 h 35"/>
                <a:gd name="T18" fmla="*/ 0 w 17"/>
                <a:gd name="T19" fmla="*/ 21 h 35"/>
                <a:gd name="T20" fmla="*/ 0 w 17"/>
                <a:gd name="T21" fmla="*/ 27 h 35"/>
                <a:gd name="T22" fmla="*/ 0 w 17"/>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5"/>
                <a:gd name="T38" fmla="*/ 17 w 17"/>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5">
                  <a:moveTo>
                    <a:pt x="0" y="34"/>
                  </a:moveTo>
                  <a:lnTo>
                    <a:pt x="0" y="27"/>
                  </a:lnTo>
                  <a:lnTo>
                    <a:pt x="0" y="21"/>
                  </a:lnTo>
                  <a:lnTo>
                    <a:pt x="16" y="14"/>
                  </a:lnTo>
                  <a:lnTo>
                    <a:pt x="16" y="7"/>
                  </a:lnTo>
                  <a:lnTo>
                    <a:pt x="16" y="0"/>
                  </a:lnTo>
                  <a:lnTo>
                    <a:pt x="16" y="7"/>
                  </a:lnTo>
                  <a:lnTo>
                    <a:pt x="16" y="14"/>
                  </a:lnTo>
                  <a:lnTo>
                    <a:pt x="16" y="21"/>
                  </a:lnTo>
                  <a:lnTo>
                    <a:pt x="0" y="21"/>
                  </a:lnTo>
                  <a:lnTo>
                    <a:pt x="0" y="27"/>
                  </a:lnTo>
                  <a:lnTo>
                    <a:pt x="0" y="3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0" name="Freeform 1870"/>
            <p:cNvSpPr>
              <a:spLocks/>
            </p:cNvSpPr>
            <p:nvPr/>
          </p:nvSpPr>
          <p:spPr bwMode="auto">
            <a:xfrm>
              <a:off x="3062" y="1503"/>
              <a:ext cx="17" cy="22"/>
            </a:xfrm>
            <a:custGeom>
              <a:avLst/>
              <a:gdLst>
                <a:gd name="T0" fmla="*/ 16 w 17"/>
                <a:gd name="T1" fmla="*/ 21 h 22"/>
                <a:gd name="T2" fmla="*/ 0 w 17"/>
                <a:gd name="T3" fmla="*/ 21 h 22"/>
                <a:gd name="T4" fmla="*/ 0 w 17"/>
                <a:gd name="T5" fmla="*/ 14 h 22"/>
                <a:gd name="T6" fmla="*/ 0 w 17"/>
                <a:gd name="T7" fmla="*/ 7 h 22"/>
                <a:gd name="T8" fmla="*/ 0 w 17"/>
                <a:gd name="T9" fmla="*/ 0 h 22"/>
                <a:gd name="T10" fmla="*/ 0 w 17"/>
                <a:gd name="T11" fmla="*/ 7 h 22"/>
                <a:gd name="T12" fmla="*/ 0 w 17"/>
                <a:gd name="T13" fmla="*/ 14 h 22"/>
                <a:gd name="T14" fmla="*/ 16 w 17"/>
                <a:gd name="T15" fmla="*/ 21 h 22"/>
                <a:gd name="T16" fmla="*/ 0 w 17"/>
                <a:gd name="T17" fmla="*/ 21 h 22"/>
                <a:gd name="T18" fmla="*/ 16 w 17"/>
                <a:gd name="T19" fmla="*/ 21 h 22"/>
                <a:gd name="T20" fmla="*/ 0 w 17"/>
                <a:gd name="T21" fmla="*/ 21 h 22"/>
                <a:gd name="T22" fmla="*/ 16 w 17"/>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2"/>
                <a:gd name="T38" fmla="*/ 17 w 1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2">
                  <a:moveTo>
                    <a:pt x="16" y="21"/>
                  </a:moveTo>
                  <a:lnTo>
                    <a:pt x="0" y="21"/>
                  </a:lnTo>
                  <a:lnTo>
                    <a:pt x="0" y="14"/>
                  </a:lnTo>
                  <a:lnTo>
                    <a:pt x="0" y="7"/>
                  </a:lnTo>
                  <a:lnTo>
                    <a:pt x="0" y="0"/>
                  </a:lnTo>
                  <a:lnTo>
                    <a:pt x="0" y="7"/>
                  </a:lnTo>
                  <a:lnTo>
                    <a:pt x="0" y="14"/>
                  </a:lnTo>
                  <a:lnTo>
                    <a:pt x="16" y="21"/>
                  </a:lnTo>
                  <a:lnTo>
                    <a:pt x="0" y="21"/>
                  </a:lnTo>
                  <a:lnTo>
                    <a:pt x="16" y="21"/>
                  </a:lnTo>
                  <a:lnTo>
                    <a:pt x="0" y="21"/>
                  </a:lnTo>
                  <a:lnTo>
                    <a:pt x="16" y="2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1" name="Freeform 1871"/>
            <p:cNvSpPr>
              <a:spLocks/>
            </p:cNvSpPr>
            <p:nvPr/>
          </p:nvSpPr>
          <p:spPr bwMode="auto">
            <a:xfrm>
              <a:off x="3062" y="1483"/>
              <a:ext cx="17" cy="42"/>
            </a:xfrm>
            <a:custGeom>
              <a:avLst/>
              <a:gdLst>
                <a:gd name="T0" fmla="*/ 16 w 17"/>
                <a:gd name="T1" fmla="*/ 0 h 42"/>
                <a:gd name="T2" fmla="*/ 16 w 17"/>
                <a:gd name="T3" fmla="*/ 7 h 42"/>
                <a:gd name="T4" fmla="*/ 16 w 17"/>
                <a:gd name="T5" fmla="*/ 13 h 42"/>
                <a:gd name="T6" fmla="*/ 8 w 17"/>
                <a:gd name="T7" fmla="*/ 13 h 42"/>
                <a:gd name="T8" fmla="*/ 8 w 17"/>
                <a:gd name="T9" fmla="*/ 20 h 42"/>
                <a:gd name="T10" fmla="*/ 8 w 17"/>
                <a:gd name="T11" fmla="*/ 27 h 42"/>
                <a:gd name="T12" fmla="*/ 8 w 17"/>
                <a:gd name="T13" fmla="*/ 34 h 42"/>
                <a:gd name="T14" fmla="*/ 8 w 17"/>
                <a:gd name="T15" fmla="*/ 41 h 42"/>
                <a:gd name="T16" fmla="*/ 0 w 17"/>
                <a:gd name="T17" fmla="*/ 41 h 42"/>
                <a:gd name="T18" fmla="*/ 8 w 17"/>
                <a:gd name="T19" fmla="*/ 41 h 42"/>
                <a:gd name="T20" fmla="*/ 8 w 17"/>
                <a:gd name="T21" fmla="*/ 34 h 42"/>
                <a:gd name="T22" fmla="*/ 8 w 17"/>
                <a:gd name="T23" fmla="*/ 27 h 42"/>
                <a:gd name="T24" fmla="*/ 8 w 17"/>
                <a:gd name="T25" fmla="*/ 20 h 42"/>
                <a:gd name="T26" fmla="*/ 8 w 17"/>
                <a:gd name="T27" fmla="*/ 13 h 42"/>
                <a:gd name="T28" fmla="*/ 16 w 17"/>
                <a:gd name="T29" fmla="*/ 7 h 42"/>
                <a:gd name="T30" fmla="*/ 16 w 17"/>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2"/>
                <a:gd name="T50" fmla="*/ 17 w 17"/>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2">
                  <a:moveTo>
                    <a:pt x="16" y="0"/>
                  </a:moveTo>
                  <a:lnTo>
                    <a:pt x="16" y="7"/>
                  </a:lnTo>
                  <a:lnTo>
                    <a:pt x="16" y="13"/>
                  </a:lnTo>
                  <a:lnTo>
                    <a:pt x="8" y="13"/>
                  </a:lnTo>
                  <a:lnTo>
                    <a:pt x="8" y="20"/>
                  </a:lnTo>
                  <a:lnTo>
                    <a:pt x="8" y="27"/>
                  </a:lnTo>
                  <a:lnTo>
                    <a:pt x="8" y="34"/>
                  </a:lnTo>
                  <a:lnTo>
                    <a:pt x="8" y="41"/>
                  </a:lnTo>
                  <a:lnTo>
                    <a:pt x="0" y="41"/>
                  </a:lnTo>
                  <a:lnTo>
                    <a:pt x="8" y="41"/>
                  </a:lnTo>
                  <a:lnTo>
                    <a:pt x="8" y="34"/>
                  </a:lnTo>
                  <a:lnTo>
                    <a:pt x="8" y="27"/>
                  </a:lnTo>
                  <a:lnTo>
                    <a:pt x="8" y="20"/>
                  </a:lnTo>
                  <a:lnTo>
                    <a:pt x="8" y="13"/>
                  </a:lnTo>
                  <a:lnTo>
                    <a:pt x="16" y="7"/>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2" name="Freeform 1872"/>
            <p:cNvSpPr>
              <a:spLocks/>
            </p:cNvSpPr>
            <p:nvPr/>
          </p:nvSpPr>
          <p:spPr bwMode="auto">
            <a:xfrm>
              <a:off x="3076" y="1462"/>
              <a:ext cx="21" cy="22"/>
            </a:xfrm>
            <a:custGeom>
              <a:avLst/>
              <a:gdLst>
                <a:gd name="T0" fmla="*/ 20 w 21"/>
                <a:gd name="T1" fmla="*/ 0 h 22"/>
                <a:gd name="T2" fmla="*/ 13 w 21"/>
                <a:gd name="T3" fmla="*/ 7 h 22"/>
                <a:gd name="T4" fmla="*/ 13 w 21"/>
                <a:gd name="T5" fmla="*/ 14 h 22"/>
                <a:gd name="T6" fmla="*/ 7 w 21"/>
                <a:gd name="T7" fmla="*/ 14 h 22"/>
                <a:gd name="T8" fmla="*/ 7 w 21"/>
                <a:gd name="T9" fmla="*/ 21 h 22"/>
                <a:gd name="T10" fmla="*/ 0 w 21"/>
                <a:gd name="T11" fmla="*/ 21 h 22"/>
                <a:gd name="T12" fmla="*/ 7 w 21"/>
                <a:gd name="T13" fmla="*/ 14 h 22"/>
                <a:gd name="T14" fmla="*/ 13 w 21"/>
                <a:gd name="T15" fmla="*/ 7 h 22"/>
                <a:gd name="T16" fmla="*/ 20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2"/>
                <a:gd name="T29" fmla="*/ 21 w 21"/>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2">
                  <a:moveTo>
                    <a:pt x="20" y="0"/>
                  </a:moveTo>
                  <a:lnTo>
                    <a:pt x="13" y="7"/>
                  </a:lnTo>
                  <a:lnTo>
                    <a:pt x="13" y="14"/>
                  </a:lnTo>
                  <a:lnTo>
                    <a:pt x="7" y="14"/>
                  </a:lnTo>
                  <a:lnTo>
                    <a:pt x="7" y="21"/>
                  </a:lnTo>
                  <a:lnTo>
                    <a:pt x="0" y="21"/>
                  </a:lnTo>
                  <a:lnTo>
                    <a:pt x="7" y="14"/>
                  </a:lnTo>
                  <a:lnTo>
                    <a:pt x="13" y="7"/>
                  </a:lnTo>
                  <a:lnTo>
                    <a:pt x="2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3" name="Freeform 1873"/>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4" name="Freeform 1874"/>
            <p:cNvSpPr>
              <a:spLocks/>
            </p:cNvSpPr>
            <p:nvPr/>
          </p:nvSpPr>
          <p:spPr bwMode="auto">
            <a:xfrm>
              <a:off x="3096" y="1435"/>
              <a:ext cx="17" cy="17"/>
            </a:xfrm>
            <a:custGeom>
              <a:avLst/>
              <a:gdLst>
                <a:gd name="T0" fmla="*/ 16 w 17"/>
                <a:gd name="T1" fmla="*/ 0 h 17"/>
                <a:gd name="T2" fmla="*/ 0 w 17"/>
                <a:gd name="T3" fmla="*/ 16 h 17"/>
                <a:gd name="T4" fmla="*/ 0 w 17"/>
                <a:gd name="T5" fmla="*/ 0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5" name="Line 1875"/>
            <p:cNvSpPr>
              <a:spLocks noChangeShapeType="1"/>
            </p:cNvSpPr>
            <p:nvPr/>
          </p:nvSpPr>
          <p:spPr bwMode="auto">
            <a:xfrm>
              <a:off x="3096"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296" name="Freeform 1876"/>
            <p:cNvSpPr>
              <a:spLocks/>
            </p:cNvSpPr>
            <p:nvPr/>
          </p:nvSpPr>
          <p:spPr bwMode="auto">
            <a:xfrm>
              <a:off x="3076" y="1435"/>
              <a:ext cx="21" cy="17"/>
            </a:xfrm>
            <a:custGeom>
              <a:avLst/>
              <a:gdLst>
                <a:gd name="T0" fmla="*/ 0 w 21"/>
                <a:gd name="T1" fmla="*/ 16 h 17"/>
                <a:gd name="T2" fmla="*/ 7 w 21"/>
                <a:gd name="T3" fmla="*/ 16 h 17"/>
                <a:gd name="T4" fmla="*/ 7 w 21"/>
                <a:gd name="T5" fmla="*/ 0 h 17"/>
                <a:gd name="T6" fmla="*/ 13 w 21"/>
                <a:gd name="T7" fmla="*/ 0 h 17"/>
                <a:gd name="T8" fmla="*/ 20 w 21"/>
                <a:gd name="T9" fmla="*/ 0 h 17"/>
                <a:gd name="T10" fmla="*/ 13 w 21"/>
                <a:gd name="T11" fmla="*/ 0 h 17"/>
                <a:gd name="T12" fmla="*/ 7 w 21"/>
                <a:gd name="T13" fmla="*/ 0 h 17"/>
                <a:gd name="T14" fmla="*/ 7 w 21"/>
                <a:gd name="T15" fmla="*/ 16 h 17"/>
                <a:gd name="T16" fmla="*/ 0 w 21"/>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7"/>
                <a:gd name="T29" fmla="*/ 21 w 2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7">
                  <a:moveTo>
                    <a:pt x="0" y="16"/>
                  </a:moveTo>
                  <a:lnTo>
                    <a:pt x="7" y="16"/>
                  </a:lnTo>
                  <a:lnTo>
                    <a:pt x="7" y="0"/>
                  </a:lnTo>
                  <a:lnTo>
                    <a:pt x="13" y="0"/>
                  </a:lnTo>
                  <a:lnTo>
                    <a:pt x="20" y="0"/>
                  </a:lnTo>
                  <a:lnTo>
                    <a:pt x="13" y="0"/>
                  </a:lnTo>
                  <a:lnTo>
                    <a:pt x="7" y="0"/>
                  </a:lnTo>
                  <a:lnTo>
                    <a:pt x="7"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7" name="Freeform 1877"/>
            <p:cNvSpPr>
              <a:spLocks/>
            </p:cNvSpPr>
            <p:nvPr/>
          </p:nvSpPr>
          <p:spPr bwMode="auto">
            <a:xfrm>
              <a:off x="2980" y="1407"/>
              <a:ext cx="21" cy="29"/>
            </a:xfrm>
            <a:custGeom>
              <a:avLst/>
              <a:gdLst>
                <a:gd name="T0" fmla="*/ 20 w 21"/>
                <a:gd name="T1" fmla="*/ 28 h 29"/>
                <a:gd name="T2" fmla="*/ 20 w 21"/>
                <a:gd name="T3" fmla="*/ 21 h 29"/>
                <a:gd name="T4" fmla="*/ 14 w 21"/>
                <a:gd name="T5" fmla="*/ 21 h 29"/>
                <a:gd name="T6" fmla="*/ 14 w 21"/>
                <a:gd name="T7" fmla="*/ 14 h 29"/>
                <a:gd name="T8" fmla="*/ 7 w 21"/>
                <a:gd name="T9" fmla="*/ 7 h 29"/>
                <a:gd name="T10" fmla="*/ 7 w 21"/>
                <a:gd name="T11" fmla="*/ 0 h 29"/>
                <a:gd name="T12" fmla="*/ 0 w 21"/>
                <a:gd name="T13" fmla="*/ 0 h 29"/>
                <a:gd name="T14" fmla="*/ 7 w 21"/>
                <a:gd name="T15" fmla="*/ 7 h 29"/>
                <a:gd name="T16" fmla="*/ 7 w 21"/>
                <a:gd name="T17" fmla="*/ 14 h 29"/>
                <a:gd name="T18" fmla="*/ 14 w 21"/>
                <a:gd name="T19" fmla="*/ 14 h 29"/>
                <a:gd name="T20" fmla="*/ 14 w 21"/>
                <a:gd name="T21" fmla="*/ 21 h 29"/>
                <a:gd name="T22" fmla="*/ 20 w 21"/>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20" y="28"/>
                  </a:moveTo>
                  <a:lnTo>
                    <a:pt x="20" y="21"/>
                  </a:lnTo>
                  <a:lnTo>
                    <a:pt x="14" y="21"/>
                  </a:lnTo>
                  <a:lnTo>
                    <a:pt x="14" y="14"/>
                  </a:lnTo>
                  <a:lnTo>
                    <a:pt x="7" y="7"/>
                  </a:lnTo>
                  <a:lnTo>
                    <a:pt x="7" y="0"/>
                  </a:lnTo>
                  <a:lnTo>
                    <a:pt x="0" y="0"/>
                  </a:lnTo>
                  <a:lnTo>
                    <a:pt x="7" y="7"/>
                  </a:lnTo>
                  <a:lnTo>
                    <a:pt x="7" y="14"/>
                  </a:lnTo>
                  <a:lnTo>
                    <a:pt x="14" y="14"/>
                  </a:lnTo>
                  <a:lnTo>
                    <a:pt x="14" y="21"/>
                  </a:lnTo>
                  <a:lnTo>
                    <a:pt x="2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8" name="Freeform 1878"/>
            <p:cNvSpPr>
              <a:spLocks/>
            </p:cNvSpPr>
            <p:nvPr/>
          </p:nvSpPr>
          <p:spPr bwMode="auto">
            <a:xfrm>
              <a:off x="2959" y="1421"/>
              <a:ext cx="17" cy="17"/>
            </a:xfrm>
            <a:custGeom>
              <a:avLst/>
              <a:gdLst>
                <a:gd name="T0" fmla="*/ 16 w 17"/>
                <a:gd name="T1" fmla="*/ 16 h 17"/>
                <a:gd name="T2" fmla="*/ 16 w 17"/>
                <a:gd name="T3" fmla="*/ 8 h 17"/>
                <a:gd name="T4" fmla="*/ 16 w 17"/>
                <a:gd name="T5" fmla="*/ 0 h 17"/>
                <a:gd name="T6" fmla="*/ 0 w 17"/>
                <a:gd name="T7" fmla="*/ 0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299" name="Freeform 1879"/>
            <p:cNvSpPr>
              <a:spLocks/>
            </p:cNvSpPr>
            <p:nvPr/>
          </p:nvSpPr>
          <p:spPr bwMode="auto">
            <a:xfrm>
              <a:off x="3137" y="1448"/>
              <a:ext cx="22" cy="29"/>
            </a:xfrm>
            <a:custGeom>
              <a:avLst/>
              <a:gdLst>
                <a:gd name="T0" fmla="*/ 0 w 22"/>
                <a:gd name="T1" fmla="*/ 28 h 29"/>
                <a:gd name="T2" fmla="*/ 7 w 22"/>
                <a:gd name="T3" fmla="*/ 28 h 29"/>
                <a:gd name="T4" fmla="*/ 14 w 22"/>
                <a:gd name="T5" fmla="*/ 28 h 29"/>
                <a:gd name="T6" fmla="*/ 14 w 22"/>
                <a:gd name="T7" fmla="*/ 21 h 29"/>
                <a:gd name="T8" fmla="*/ 21 w 22"/>
                <a:gd name="T9" fmla="*/ 14 h 29"/>
                <a:gd name="T10" fmla="*/ 21 w 22"/>
                <a:gd name="T11" fmla="*/ 7 h 29"/>
                <a:gd name="T12" fmla="*/ 21 w 22"/>
                <a:gd name="T13" fmla="*/ 0 h 29"/>
                <a:gd name="T14" fmla="*/ 21 w 22"/>
                <a:gd name="T15" fmla="*/ 7 h 29"/>
                <a:gd name="T16" fmla="*/ 14 w 22"/>
                <a:gd name="T17" fmla="*/ 7 h 29"/>
                <a:gd name="T18" fmla="*/ 14 w 22"/>
                <a:gd name="T19" fmla="*/ 14 h 29"/>
                <a:gd name="T20" fmla="*/ 7 w 22"/>
                <a:gd name="T21" fmla="*/ 21 h 29"/>
                <a:gd name="T22" fmla="*/ 7 w 22"/>
                <a:gd name="T23" fmla="*/ 28 h 29"/>
                <a:gd name="T24" fmla="*/ 0 w 22"/>
                <a:gd name="T25" fmla="*/ 28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0" y="28"/>
                  </a:moveTo>
                  <a:lnTo>
                    <a:pt x="7" y="28"/>
                  </a:lnTo>
                  <a:lnTo>
                    <a:pt x="14" y="28"/>
                  </a:lnTo>
                  <a:lnTo>
                    <a:pt x="14" y="21"/>
                  </a:lnTo>
                  <a:lnTo>
                    <a:pt x="21" y="14"/>
                  </a:lnTo>
                  <a:lnTo>
                    <a:pt x="21" y="7"/>
                  </a:lnTo>
                  <a:lnTo>
                    <a:pt x="21" y="0"/>
                  </a:lnTo>
                  <a:lnTo>
                    <a:pt x="21" y="7"/>
                  </a:lnTo>
                  <a:lnTo>
                    <a:pt x="14" y="7"/>
                  </a:lnTo>
                  <a:lnTo>
                    <a:pt x="14" y="14"/>
                  </a:lnTo>
                  <a:lnTo>
                    <a:pt x="7" y="21"/>
                  </a:lnTo>
                  <a:lnTo>
                    <a:pt x="7" y="28"/>
                  </a:lnTo>
                  <a:lnTo>
                    <a:pt x="0" y="2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0" name="Freeform 1880"/>
            <p:cNvSpPr>
              <a:spLocks/>
            </p:cNvSpPr>
            <p:nvPr/>
          </p:nvSpPr>
          <p:spPr bwMode="auto">
            <a:xfrm>
              <a:off x="3124" y="1455"/>
              <a:ext cx="21" cy="22"/>
            </a:xfrm>
            <a:custGeom>
              <a:avLst/>
              <a:gdLst>
                <a:gd name="T0" fmla="*/ 0 w 21"/>
                <a:gd name="T1" fmla="*/ 21 h 22"/>
                <a:gd name="T2" fmla="*/ 7 w 21"/>
                <a:gd name="T3" fmla="*/ 21 h 22"/>
                <a:gd name="T4" fmla="*/ 7 w 21"/>
                <a:gd name="T5" fmla="*/ 14 h 22"/>
                <a:gd name="T6" fmla="*/ 13 w 21"/>
                <a:gd name="T7" fmla="*/ 14 h 22"/>
                <a:gd name="T8" fmla="*/ 13 w 21"/>
                <a:gd name="T9" fmla="*/ 7 h 22"/>
                <a:gd name="T10" fmla="*/ 20 w 21"/>
                <a:gd name="T11" fmla="*/ 0 h 22"/>
                <a:gd name="T12" fmla="*/ 13 w 21"/>
                <a:gd name="T13" fmla="*/ 0 h 22"/>
                <a:gd name="T14" fmla="*/ 13 w 21"/>
                <a:gd name="T15" fmla="*/ 7 h 22"/>
                <a:gd name="T16" fmla="*/ 7 w 21"/>
                <a:gd name="T17" fmla="*/ 7 h 22"/>
                <a:gd name="T18" fmla="*/ 7 w 21"/>
                <a:gd name="T19" fmla="*/ 14 h 22"/>
                <a:gd name="T20" fmla="*/ 7 w 21"/>
                <a:gd name="T21" fmla="*/ 21 h 22"/>
                <a:gd name="T22" fmla="*/ 0 w 21"/>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0" y="21"/>
                  </a:moveTo>
                  <a:lnTo>
                    <a:pt x="7" y="21"/>
                  </a:lnTo>
                  <a:lnTo>
                    <a:pt x="7" y="14"/>
                  </a:lnTo>
                  <a:lnTo>
                    <a:pt x="13" y="14"/>
                  </a:lnTo>
                  <a:lnTo>
                    <a:pt x="13" y="7"/>
                  </a:lnTo>
                  <a:lnTo>
                    <a:pt x="20" y="0"/>
                  </a:lnTo>
                  <a:lnTo>
                    <a:pt x="13" y="0"/>
                  </a:lnTo>
                  <a:lnTo>
                    <a:pt x="13" y="7"/>
                  </a:lnTo>
                  <a:lnTo>
                    <a:pt x="7" y="7"/>
                  </a:lnTo>
                  <a:lnTo>
                    <a:pt x="7" y="14"/>
                  </a:lnTo>
                  <a:lnTo>
                    <a:pt x="7" y="21"/>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1" name="Freeform 1881"/>
            <p:cNvSpPr>
              <a:spLocks/>
            </p:cNvSpPr>
            <p:nvPr/>
          </p:nvSpPr>
          <p:spPr bwMode="auto">
            <a:xfrm>
              <a:off x="3117" y="1455"/>
              <a:ext cx="17" cy="22"/>
            </a:xfrm>
            <a:custGeom>
              <a:avLst/>
              <a:gdLst>
                <a:gd name="T0" fmla="*/ 8 w 17"/>
                <a:gd name="T1" fmla="*/ 21 h 22"/>
                <a:gd name="T2" fmla="*/ 8 w 17"/>
                <a:gd name="T3" fmla="*/ 14 h 22"/>
                <a:gd name="T4" fmla="*/ 8 w 17"/>
                <a:gd name="T5" fmla="*/ 7 h 22"/>
                <a:gd name="T6" fmla="*/ 16 w 17"/>
                <a:gd name="T7" fmla="*/ 7 h 22"/>
                <a:gd name="T8" fmla="*/ 16 w 17"/>
                <a:gd name="T9" fmla="*/ 0 h 22"/>
                <a:gd name="T10" fmla="*/ 8 w 17"/>
                <a:gd name="T11" fmla="*/ 0 h 22"/>
                <a:gd name="T12" fmla="*/ 8 w 17"/>
                <a:gd name="T13" fmla="*/ 7 h 22"/>
                <a:gd name="T14" fmla="*/ 0 w 17"/>
                <a:gd name="T15" fmla="*/ 14 h 22"/>
                <a:gd name="T16" fmla="*/ 0 w 17"/>
                <a:gd name="T17" fmla="*/ 21 h 22"/>
                <a:gd name="T18" fmla="*/ 8 w 17"/>
                <a:gd name="T19" fmla="*/ 2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8" y="21"/>
                  </a:moveTo>
                  <a:lnTo>
                    <a:pt x="8" y="14"/>
                  </a:lnTo>
                  <a:lnTo>
                    <a:pt x="8" y="7"/>
                  </a:lnTo>
                  <a:lnTo>
                    <a:pt x="16" y="7"/>
                  </a:lnTo>
                  <a:lnTo>
                    <a:pt x="16" y="0"/>
                  </a:lnTo>
                  <a:lnTo>
                    <a:pt x="8" y="0"/>
                  </a:lnTo>
                  <a:lnTo>
                    <a:pt x="8" y="7"/>
                  </a:lnTo>
                  <a:lnTo>
                    <a:pt x="0" y="14"/>
                  </a:lnTo>
                  <a:lnTo>
                    <a:pt x="0" y="21"/>
                  </a:lnTo>
                  <a:lnTo>
                    <a:pt x="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2" name="Freeform 1882"/>
            <p:cNvSpPr>
              <a:spLocks/>
            </p:cNvSpPr>
            <p:nvPr/>
          </p:nvSpPr>
          <p:spPr bwMode="auto">
            <a:xfrm>
              <a:off x="3035" y="1435"/>
              <a:ext cx="35" cy="42"/>
            </a:xfrm>
            <a:custGeom>
              <a:avLst/>
              <a:gdLst>
                <a:gd name="T0" fmla="*/ 13 w 35"/>
                <a:gd name="T1" fmla="*/ 41 h 42"/>
                <a:gd name="T2" fmla="*/ 20 w 35"/>
                <a:gd name="T3" fmla="*/ 34 h 42"/>
                <a:gd name="T4" fmla="*/ 20 w 35"/>
                <a:gd name="T5" fmla="*/ 27 h 42"/>
                <a:gd name="T6" fmla="*/ 20 w 35"/>
                <a:gd name="T7" fmla="*/ 20 h 42"/>
                <a:gd name="T8" fmla="*/ 20 w 35"/>
                <a:gd name="T9" fmla="*/ 13 h 42"/>
                <a:gd name="T10" fmla="*/ 27 w 35"/>
                <a:gd name="T11" fmla="*/ 13 h 42"/>
                <a:gd name="T12" fmla="*/ 27 w 35"/>
                <a:gd name="T13" fmla="*/ 7 h 42"/>
                <a:gd name="T14" fmla="*/ 27 w 35"/>
                <a:gd name="T15" fmla="*/ 0 h 42"/>
                <a:gd name="T16" fmla="*/ 34 w 35"/>
                <a:gd name="T17" fmla="*/ 0 h 42"/>
                <a:gd name="T18" fmla="*/ 27 w 35"/>
                <a:gd name="T19" fmla="*/ 0 h 42"/>
                <a:gd name="T20" fmla="*/ 27 w 35"/>
                <a:gd name="T21" fmla="*/ 7 h 42"/>
                <a:gd name="T22" fmla="*/ 27 w 35"/>
                <a:gd name="T23" fmla="*/ 13 h 42"/>
                <a:gd name="T24" fmla="*/ 20 w 35"/>
                <a:gd name="T25" fmla="*/ 13 h 42"/>
                <a:gd name="T26" fmla="*/ 20 w 35"/>
                <a:gd name="T27" fmla="*/ 20 h 42"/>
                <a:gd name="T28" fmla="*/ 20 w 35"/>
                <a:gd name="T29" fmla="*/ 27 h 42"/>
                <a:gd name="T30" fmla="*/ 20 w 35"/>
                <a:gd name="T31" fmla="*/ 20 h 42"/>
                <a:gd name="T32" fmla="*/ 13 w 35"/>
                <a:gd name="T33" fmla="*/ 20 h 42"/>
                <a:gd name="T34" fmla="*/ 13 w 35"/>
                <a:gd name="T35" fmla="*/ 13 h 42"/>
                <a:gd name="T36" fmla="*/ 13 w 35"/>
                <a:gd name="T37" fmla="*/ 20 h 42"/>
                <a:gd name="T38" fmla="*/ 13 w 35"/>
                <a:gd name="T39" fmla="*/ 27 h 42"/>
                <a:gd name="T40" fmla="*/ 20 w 35"/>
                <a:gd name="T41" fmla="*/ 27 h 42"/>
                <a:gd name="T42" fmla="*/ 20 w 35"/>
                <a:gd name="T43" fmla="*/ 34 h 42"/>
                <a:gd name="T44" fmla="*/ 13 w 35"/>
                <a:gd name="T45" fmla="*/ 34 h 42"/>
                <a:gd name="T46" fmla="*/ 13 w 35"/>
                <a:gd name="T47" fmla="*/ 27 h 42"/>
                <a:gd name="T48" fmla="*/ 7 w 35"/>
                <a:gd name="T49" fmla="*/ 27 h 42"/>
                <a:gd name="T50" fmla="*/ 7 w 35"/>
                <a:gd name="T51" fmla="*/ 20 h 42"/>
                <a:gd name="T52" fmla="*/ 7 w 35"/>
                <a:gd name="T53" fmla="*/ 13 h 42"/>
                <a:gd name="T54" fmla="*/ 0 w 35"/>
                <a:gd name="T55" fmla="*/ 13 h 42"/>
                <a:gd name="T56" fmla="*/ 0 w 35"/>
                <a:gd name="T57" fmla="*/ 20 h 42"/>
                <a:gd name="T58" fmla="*/ 0 w 35"/>
                <a:gd name="T59" fmla="*/ 27 h 42"/>
                <a:gd name="T60" fmla="*/ 7 w 35"/>
                <a:gd name="T61" fmla="*/ 27 h 42"/>
                <a:gd name="T62" fmla="*/ 7 w 35"/>
                <a:gd name="T63" fmla="*/ 34 h 42"/>
                <a:gd name="T64" fmla="*/ 13 w 35"/>
                <a:gd name="T65" fmla="*/ 34 h 42"/>
                <a:gd name="T66" fmla="*/ 13 w 35"/>
                <a:gd name="T67" fmla="*/ 41 h 42"/>
                <a:gd name="T68" fmla="*/ 7 w 35"/>
                <a:gd name="T69" fmla="*/ 41 h 42"/>
                <a:gd name="T70" fmla="*/ 7 w 35"/>
                <a:gd name="T71" fmla="*/ 34 h 42"/>
                <a:gd name="T72" fmla="*/ 0 w 35"/>
                <a:gd name="T73" fmla="*/ 27 h 42"/>
                <a:gd name="T74" fmla="*/ 7 w 35"/>
                <a:gd name="T75" fmla="*/ 27 h 42"/>
                <a:gd name="T76" fmla="*/ 7 w 35"/>
                <a:gd name="T77" fmla="*/ 34 h 42"/>
                <a:gd name="T78" fmla="*/ 7 w 35"/>
                <a:gd name="T79" fmla="*/ 41 h 42"/>
                <a:gd name="T80" fmla="*/ 13 w 35"/>
                <a:gd name="T81" fmla="*/ 41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
                <a:gd name="T124" fmla="*/ 0 h 42"/>
                <a:gd name="T125" fmla="*/ 35 w 35"/>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 h="42">
                  <a:moveTo>
                    <a:pt x="13" y="41"/>
                  </a:moveTo>
                  <a:lnTo>
                    <a:pt x="20" y="34"/>
                  </a:lnTo>
                  <a:lnTo>
                    <a:pt x="20" y="27"/>
                  </a:lnTo>
                  <a:lnTo>
                    <a:pt x="20" y="20"/>
                  </a:lnTo>
                  <a:lnTo>
                    <a:pt x="20" y="13"/>
                  </a:lnTo>
                  <a:lnTo>
                    <a:pt x="27" y="13"/>
                  </a:lnTo>
                  <a:lnTo>
                    <a:pt x="27" y="7"/>
                  </a:lnTo>
                  <a:lnTo>
                    <a:pt x="27" y="0"/>
                  </a:lnTo>
                  <a:lnTo>
                    <a:pt x="34" y="0"/>
                  </a:lnTo>
                  <a:lnTo>
                    <a:pt x="27" y="0"/>
                  </a:lnTo>
                  <a:lnTo>
                    <a:pt x="27" y="7"/>
                  </a:lnTo>
                  <a:lnTo>
                    <a:pt x="27" y="13"/>
                  </a:lnTo>
                  <a:lnTo>
                    <a:pt x="20" y="13"/>
                  </a:lnTo>
                  <a:lnTo>
                    <a:pt x="20" y="20"/>
                  </a:lnTo>
                  <a:lnTo>
                    <a:pt x="20" y="27"/>
                  </a:lnTo>
                  <a:lnTo>
                    <a:pt x="20" y="20"/>
                  </a:lnTo>
                  <a:lnTo>
                    <a:pt x="13" y="20"/>
                  </a:lnTo>
                  <a:lnTo>
                    <a:pt x="13" y="13"/>
                  </a:lnTo>
                  <a:lnTo>
                    <a:pt x="13" y="20"/>
                  </a:lnTo>
                  <a:lnTo>
                    <a:pt x="13" y="27"/>
                  </a:lnTo>
                  <a:lnTo>
                    <a:pt x="20" y="27"/>
                  </a:lnTo>
                  <a:lnTo>
                    <a:pt x="20" y="34"/>
                  </a:lnTo>
                  <a:lnTo>
                    <a:pt x="13" y="34"/>
                  </a:lnTo>
                  <a:lnTo>
                    <a:pt x="13" y="27"/>
                  </a:lnTo>
                  <a:lnTo>
                    <a:pt x="7" y="27"/>
                  </a:lnTo>
                  <a:lnTo>
                    <a:pt x="7" y="20"/>
                  </a:lnTo>
                  <a:lnTo>
                    <a:pt x="7" y="13"/>
                  </a:lnTo>
                  <a:lnTo>
                    <a:pt x="0" y="13"/>
                  </a:lnTo>
                  <a:lnTo>
                    <a:pt x="0" y="20"/>
                  </a:lnTo>
                  <a:lnTo>
                    <a:pt x="0" y="27"/>
                  </a:lnTo>
                  <a:lnTo>
                    <a:pt x="7" y="27"/>
                  </a:lnTo>
                  <a:lnTo>
                    <a:pt x="7" y="34"/>
                  </a:lnTo>
                  <a:lnTo>
                    <a:pt x="13" y="34"/>
                  </a:lnTo>
                  <a:lnTo>
                    <a:pt x="13" y="41"/>
                  </a:lnTo>
                  <a:lnTo>
                    <a:pt x="7" y="41"/>
                  </a:lnTo>
                  <a:lnTo>
                    <a:pt x="7" y="34"/>
                  </a:lnTo>
                  <a:lnTo>
                    <a:pt x="0" y="27"/>
                  </a:lnTo>
                  <a:lnTo>
                    <a:pt x="7" y="27"/>
                  </a:lnTo>
                  <a:lnTo>
                    <a:pt x="7" y="34"/>
                  </a:lnTo>
                  <a:lnTo>
                    <a:pt x="7" y="41"/>
                  </a:lnTo>
                  <a:lnTo>
                    <a:pt x="13"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3" name="Freeform 1883"/>
            <p:cNvSpPr>
              <a:spLocks/>
            </p:cNvSpPr>
            <p:nvPr/>
          </p:nvSpPr>
          <p:spPr bwMode="auto">
            <a:xfrm>
              <a:off x="3014" y="1455"/>
              <a:ext cx="29" cy="22"/>
            </a:xfrm>
            <a:custGeom>
              <a:avLst/>
              <a:gdLst>
                <a:gd name="T0" fmla="*/ 28 w 29"/>
                <a:gd name="T1" fmla="*/ 21 h 22"/>
                <a:gd name="T2" fmla="*/ 14 w 29"/>
                <a:gd name="T3" fmla="*/ 14 h 22"/>
                <a:gd name="T4" fmla="*/ 7 w 29"/>
                <a:gd name="T5" fmla="*/ 7 h 22"/>
                <a:gd name="T6" fmla="*/ 7 w 29"/>
                <a:gd name="T7" fmla="*/ 0 h 22"/>
                <a:gd name="T8" fmla="*/ 0 w 29"/>
                <a:gd name="T9" fmla="*/ 0 h 22"/>
                <a:gd name="T10" fmla="*/ 0 w 29"/>
                <a:gd name="T11" fmla="*/ 7 h 22"/>
                <a:gd name="T12" fmla="*/ 7 w 29"/>
                <a:gd name="T13" fmla="*/ 7 h 22"/>
                <a:gd name="T14" fmla="*/ 7 w 29"/>
                <a:gd name="T15" fmla="*/ 14 h 22"/>
                <a:gd name="T16" fmla="*/ 14 w 29"/>
                <a:gd name="T17" fmla="*/ 14 h 22"/>
                <a:gd name="T18" fmla="*/ 14 w 29"/>
                <a:gd name="T19" fmla="*/ 21 h 22"/>
                <a:gd name="T20" fmla="*/ 21 w 29"/>
                <a:gd name="T21" fmla="*/ 21 h 22"/>
                <a:gd name="T22" fmla="*/ 28 w 29"/>
                <a:gd name="T23" fmla="*/ 2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2"/>
                <a:gd name="T38" fmla="*/ 29 w 29"/>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2">
                  <a:moveTo>
                    <a:pt x="28" y="21"/>
                  </a:moveTo>
                  <a:lnTo>
                    <a:pt x="14" y="14"/>
                  </a:lnTo>
                  <a:lnTo>
                    <a:pt x="7" y="7"/>
                  </a:lnTo>
                  <a:lnTo>
                    <a:pt x="7" y="0"/>
                  </a:lnTo>
                  <a:lnTo>
                    <a:pt x="0" y="0"/>
                  </a:lnTo>
                  <a:lnTo>
                    <a:pt x="0" y="7"/>
                  </a:lnTo>
                  <a:lnTo>
                    <a:pt x="7" y="7"/>
                  </a:lnTo>
                  <a:lnTo>
                    <a:pt x="7" y="14"/>
                  </a:lnTo>
                  <a:lnTo>
                    <a:pt x="14" y="14"/>
                  </a:lnTo>
                  <a:lnTo>
                    <a:pt x="14" y="21"/>
                  </a:lnTo>
                  <a:lnTo>
                    <a:pt x="21" y="21"/>
                  </a:lnTo>
                  <a:lnTo>
                    <a:pt x="28"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4" name="Freeform 1884"/>
            <p:cNvSpPr>
              <a:spLocks/>
            </p:cNvSpPr>
            <p:nvPr/>
          </p:nvSpPr>
          <p:spPr bwMode="auto">
            <a:xfrm>
              <a:off x="3007" y="1462"/>
              <a:ext cx="17" cy="17"/>
            </a:xfrm>
            <a:custGeom>
              <a:avLst/>
              <a:gdLst>
                <a:gd name="T0" fmla="*/ 16 w 17"/>
                <a:gd name="T1" fmla="*/ 16 h 17"/>
                <a:gd name="T2" fmla="*/ 16 w 17"/>
                <a:gd name="T3" fmla="*/ 8 h 17"/>
                <a:gd name="T4" fmla="*/ 0 w 17"/>
                <a:gd name="T5" fmla="*/ 0 h 17"/>
                <a:gd name="T6" fmla="*/ 0 w 17"/>
                <a:gd name="T7" fmla="*/ 8 h 17"/>
                <a:gd name="T8" fmla="*/ 0 w 17"/>
                <a:gd name="T9" fmla="*/ 16 h 17"/>
                <a:gd name="T10" fmla="*/ 16 w 17"/>
                <a:gd name="T11" fmla="*/ 16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0"/>
                  </a:lnTo>
                  <a:lnTo>
                    <a:pt x="0" y="8"/>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5" name="Freeform 1885"/>
            <p:cNvSpPr>
              <a:spLocks/>
            </p:cNvSpPr>
            <p:nvPr/>
          </p:nvSpPr>
          <p:spPr bwMode="auto">
            <a:xfrm>
              <a:off x="2994" y="1455"/>
              <a:ext cx="21" cy="22"/>
            </a:xfrm>
            <a:custGeom>
              <a:avLst/>
              <a:gdLst>
                <a:gd name="T0" fmla="*/ 0 w 21"/>
                <a:gd name="T1" fmla="*/ 21 h 22"/>
                <a:gd name="T2" fmla="*/ 6 w 21"/>
                <a:gd name="T3" fmla="*/ 21 h 22"/>
                <a:gd name="T4" fmla="*/ 6 w 21"/>
                <a:gd name="T5" fmla="*/ 14 h 22"/>
                <a:gd name="T6" fmla="*/ 6 w 21"/>
                <a:gd name="T7" fmla="*/ 7 h 22"/>
                <a:gd name="T8" fmla="*/ 13 w 21"/>
                <a:gd name="T9" fmla="*/ 7 h 22"/>
                <a:gd name="T10" fmla="*/ 13 w 21"/>
                <a:gd name="T11" fmla="*/ 0 h 22"/>
                <a:gd name="T12" fmla="*/ 20 w 21"/>
                <a:gd name="T13" fmla="*/ 0 h 22"/>
                <a:gd name="T14" fmla="*/ 13 w 21"/>
                <a:gd name="T15" fmla="*/ 0 h 22"/>
                <a:gd name="T16" fmla="*/ 6 w 21"/>
                <a:gd name="T17" fmla="*/ 7 h 22"/>
                <a:gd name="T18" fmla="*/ 6 w 21"/>
                <a:gd name="T19" fmla="*/ 14 h 22"/>
                <a:gd name="T20" fmla="*/ 0 w 21"/>
                <a:gd name="T21" fmla="*/ 2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0" y="21"/>
                  </a:moveTo>
                  <a:lnTo>
                    <a:pt x="6" y="21"/>
                  </a:lnTo>
                  <a:lnTo>
                    <a:pt x="6" y="14"/>
                  </a:lnTo>
                  <a:lnTo>
                    <a:pt x="6" y="7"/>
                  </a:lnTo>
                  <a:lnTo>
                    <a:pt x="13" y="7"/>
                  </a:lnTo>
                  <a:lnTo>
                    <a:pt x="13" y="0"/>
                  </a:lnTo>
                  <a:lnTo>
                    <a:pt x="20" y="0"/>
                  </a:lnTo>
                  <a:lnTo>
                    <a:pt x="13" y="0"/>
                  </a:lnTo>
                  <a:lnTo>
                    <a:pt x="6" y="7"/>
                  </a:lnTo>
                  <a:lnTo>
                    <a:pt x="6" y="14"/>
                  </a:lnTo>
                  <a:lnTo>
                    <a:pt x="0" y="2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6" name="Freeform 1886"/>
            <p:cNvSpPr>
              <a:spLocks/>
            </p:cNvSpPr>
            <p:nvPr/>
          </p:nvSpPr>
          <p:spPr bwMode="auto">
            <a:xfrm>
              <a:off x="2959" y="1435"/>
              <a:ext cx="22" cy="42"/>
            </a:xfrm>
            <a:custGeom>
              <a:avLst/>
              <a:gdLst>
                <a:gd name="T0" fmla="*/ 21 w 22"/>
                <a:gd name="T1" fmla="*/ 41 h 42"/>
                <a:gd name="T2" fmla="*/ 21 w 22"/>
                <a:gd name="T3" fmla="*/ 34 h 42"/>
                <a:gd name="T4" fmla="*/ 14 w 22"/>
                <a:gd name="T5" fmla="*/ 27 h 42"/>
                <a:gd name="T6" fmla="*/ 14 w 22"/>
                <a:gd name="T7" fmla="*/ 20 h 42"/>
                <a:gd name="T8" fmla="*/ 14 w 22"/>
                <a:gd name="T9" fmla="*/ 13 h 42"/>
                <a:gd name="T10" fmla="*/ 7 w 22"/>
                <a:gd name="T11" fmla="*/ 7 h 42"/>
                <a:gd name="T12" fmla="*/ 7 w 22"/>
                <a:gd name="T13" fmla="*/ 0 h 42"/>
                <a:gd name="T14" fmla="*/ 0 w 22"/>
                <a:gd name="T15" fmla="*/ 0 h 42"/>
                <a:gd name="T16" fmla="*/ 7 w 22"/>
                <a:gd name="T17" fmla="*/ 20 h 42"/>
                <a:gd name="T18" fmla="*/ 7 w 22"/>
                <a:gd name="T19" fmla="*/ 13 h 42"/>
                <a:gd name="T20" fmla="*/ 7 w 22"/>
                <a:gd name="T21" fmla="*/ 20 h 42"/>
                <a:gd name="T22" fmla="*/ 7 w 22"/>
                <a:gd name="T23" fmla="*/ 27 h 42"/>
                <a:gd name="T24" fmla="*/ 14 w 22"/>
                <a:gd name="T25" fmla="*/ 27 h 42"/>
                <a:gd name="T26" fmla="*/ 14 w 22"/>
                <a:gd name="T27" fmla="*/ 34 h 42"/>
                <a:gd name="T28" fmla="*/ 21 w 22"/>
                <a:gd name="T29" fmla="*/ 41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21" y="41"/>
                  </a:moveTo>
                  <a:lnTo>
                    <a:pt x="21" y="34"/>
                  </a:lnTo>
                  <a:lnTo>
                    <a:pt x="14" y="27"/>
                  </a:lnTo>
                  <a:lnTo>
                    <a:pt x="14" y="20"/>
                  </a:lnTo>
                  <a:lnTo>
                    <a:pt x="14" y="13"/>
                  </a:lnTo>
                  <a:lnTo>
                    <a:pt x="7" y="7"/>
                  </a:lnTo>
                  <a:lnTo>
                    <a:pt x="7" y="0"/>
                  </a:lnTo>
                  <a:lnTo>
                    <a:pt x="0" y="0"/>
                  </a:lnTo>
                  <a:lnTo>
                    <a:pt x="7" y="20"/>
                  </a:lnTo>
                  <a:lnTo>
                    <a:pt x="7" y="13"/>
                  </a:lnTo>
                  <a:lnTo>
                    <a:pt x="7" y="20"/>
                  </a:lnTo>
                  <a:lnTo>
                    <a:pt x="7" y="27"/>
                  </a:lnTo>
                  <a:lnTo>
                    <a:pt x="14" y="27"/>
                  </a:lnTo>
                  <a:lnTo>
                    <a:pt x="14" y="34"/>
                  </a:lnTo>
                  <a:lnTo>
                    <a:pt x="21" y="41"/>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7" name="Freeform 1887"/>
            <p:cNvSpPr>
              <a:spLocks/>
            </p:cNvSpPr>
            <p:nvPr/>
          </p:nvSpPr>
          <p:spPr bwMode="auto">
            <a:xfrm>
              <a:off x="3000" y="1435"/>
              <a:ext cx="17" cy="17"/>
            </a:xfrm>
            <a:custGeom>
              <a:avLst/>
              <a:gdLst>
                <a:gd name="T0" fmla="*/ 0 w 17"/>
                <a:gd name="T1" fmla="*/ 0 h 17"/>
                <a:gd name="T2" fmla="*/ 0 w 17"/>
                <a:gd name="T3" fmla="*/ 8 h 17"/>
                <a:gd name="T4" fmla="*/ 16 w 17"/>
                <a:gd name="T5" fmla="*/ 8 h 17"/>
                <a:gd name="T6" fmla="*/ 16 w 17"/>
                <a:gd name="T7" fmla="*/ 16 h 17"/>
                <a:gd name="T8" fmla="*/ 0 w 17"/>
                <a:gd name="T9" fmla="*/ 16 h 17"/>
                <a:gd name="T10" fmla="*/ 0 w 17"/>
                <a:gd name="T11" fmla="*/ 8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8"/>
                  </a:ln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8" name="Freeform 1888"/>
            <p:cNvSpPr>
              <a:spLocks/>
            </p:cNvSpPr>
            <p:nvPr/>
          </p:nvSpPr>
          <p:spPr bwMode="auto">
            <a:xfrm>
              <a:off x="3151" y="1544"/>
              <a:ext cx="17" cy="17"/>
            </a:xfrm>
            <a:custGeom>
              <a:avLst/>
              <a:gdLst>
                <a:gd name="T0" fmla="*/ 0 w 17"/>
                <a:gd name="T1" fmla="*/ 16 h 17"/>
                <a:gd name="T2" fmla="*/ 0 w 17"/>
                <a:gd name="T3" fmla="*/ 0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0" y="0"/>
                  </a:lnTo>
                  <a:lnTo>
                    <a:pt x="16" y="0"/>
                  </a:lnTo>
                  <a:lnTo>
                    <a:pt x="0" y="0"/>
                  </a:lnTo>
                  <a:lnTo>
                    <a:pt x="0"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09" name="Freeform 1889"/>
            <p:cNvSpPr>
              <a:spLocks/>
            </p:cNvSpPr>
            <p:nvPr/>
          </p:nvSpPr>
          <p:spPr bwMode="auto">
            <a:xfrm>
              <a:off x="3110" y="1524"/>
              <a:ext cx="17" cy="28"/>
            </a:xfrm>
            <a:custGeom>
              <a:avLst/>
              <a:gdLst>
                <a:gd name="T0" fmla="*/ 16 w 17"/>
                <a:gd name="T1" fmla="*/ 27 h 28"/>
                <a:gd name="T2" fmla="*/ 16 w 17"/>
                <a:gd name="T3" fmla="*/ 20 h 28"/>
                <a:gd name="T4" fmla="*/ 8 w 17"/>
                <a:gd name="T5" fmla="*/ 20 h 28"/>
                <a:gd name="T6" fmla="*/ 8 w 17"/>
                <a:gd name="T7" fmla="*/ 13 h 28"/>
                <a:gd name="T8" fmla="*/ 0 w 17"/>
                <a:gd name="T9" fmla="*/ 7 h 28"/>
                <a:gd name="T10" fmla="*/ 8 w 17"/>
                <a:gd name="T11" fmla="*/ 7 h 28"/>
                <a:gd name="T12" fmla="*/ 16 w 17"/>
                <a:gd name="T13" fmla="*/ 7 h 28"/>
                <a:gd name="T14" fmla="*/ 8 w 17"/>
                <a:gd name="T15" fmla="*/ 7 h 28"/>
                <a:gd name="T16" fmla="*/ 8 w 17"/>
                <a:gd name="T17" fmla="*/ 0 h 28"/>
                <a:gd name="T18" fmla="*/ 0 w 17"/>
                <a:gd name="T19" fmla="*/ 0 h 28"/>
                <a:gd name="T20" fmla="*/ 0 w 17"/>
                <a:gd name="T21" fmla="*/ 7 h 28"/>
                <a:gd name="T22" fmla="*/ 0 w 17"/>
                <a:gd name="T23" fmla="*/ 13 h 28"/>
                <a:gd name="T24" fmla="*/ 0 w 17"/>
                <a:gd name="T25" fmla="*/ 20 h 28"/>
                <a:gd name="T26" fmla="*/ 0 w 17"/>
                <a:gd name="T27" fmla="*/ 27 h 28"/>
                <a:gd name="T28" fmla="*/ 16 w 17"/>
                <a:gd name="T29" fmla="*/ 2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8"/>
                <a:gd name="T47" fmla="*/ 17 w 1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8">
                  <a:moveTo>
                    <a:pt x="16" y="27"/>
                  </a:moveTo>
                  <a:lnTo>
                    <a:pt x="16" y="20"/>
                  </a:lnTo>
                  <a:lnTo>
                    <a:pt x="8" y="20"/>
                  </a:lnTo>
                  <a:lnTo>
                    <a:pt x="8" y="13"/>
                  </a:lnTo>
                  <a:lnTo>
                    <a:pt x="0" y="7"/>
                  </a:lnTo>
                  <a:lnTo>
                    <a:pt x="8" y="7"/>
                  </a:lnTo>
                  <a:lnTo>
                    <a:pt x="16" y="7"/>
                  </a:lnTo>
                  <a:lnTo>
                    <a:pt x="8" y="7"/>
                  </a:lnTo>
                  <a:lnTo>
                    <a:pt x="8" y="0"/>
                  </a:lnTo>
                  <a:lnTo>
                    <a:pt x="0" y="0"/>
                  </a:lnTo>
                  <a:lnTo>
                    <a:pt x="0" y="7"/>
                  </a:lnTo>
                  <a:lnTo>
                    <a:pt x="0" y="13"/>
                  </a:lnTo>
                  <a:lnTo>
                    <a:pt x="0" y="20"/>
                  </a:lnTo>
                  <a:lnTo>
                    <a:pt x="0" y="27"/>
                  </a:lnTo>
                  <a:lnTo>
                    <a:pt x="16" y="27"/>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0" name="Freeform 1890"/>
            <p:cNvSpPr>
              <a:spLocks/>
            </p:cNvSpPr>
            <p:nvPr/>
          </p:nvSpPr>
          <p:spPr bwMode="auto">
            <a:xfrm>
              <a:off x="3048" y="1476"/>
              <a:ext cx="77" cy="76"/>
            </a:xfrm>
            <a:custGeom>
              <a:avLst/>
              <a:gdLst>
                <a:gd name="T0" fmla="*/ 55 w 77"/>
                <a:gd name="T1" fmla="*/ 75 h 76"/>
                <a:gd name="T2" fmla="*/ 55 w 77"/>
                <a:gd name="T3" fmla="*/ 68 h 76"/>
                <a:gd name="T4" fmla="*/ 55 w 77"/>
                <a:gd name="T5" fmla="*/ 61 h 76"/>
                <a:gd name="T6" fmla="*/ 55 w 77"/>
                <a:gd name="T7" fmla="*/ 55 h 76"/>
                <a:gd name="T8" fmla="*/ 55 w 77"/>
                <a:gd name="T9" fmla="*/ 48 h 76"/>
                <a:gd name="T10" fmla="*/ 55 w 77"/>
                <a:gd name="T11" fmla="*/ 41 h 76"/>
                <a:gd name="T12" fmla="*/ 62 w 77"/>
                <a:gd name="T13" fmla="*/ 41 h 76"/>
                <a:gd name="T14" fmla="*/ 62 w 77"/>
                <a:gd name="T15" fmla="*/ 34 h 76"/>
                <a:gd name="T16" fmla="*/ 69 w 77"/>
                <a:gd name="T17" fmla="*/ 27 h 76"/>
                <a:gd name="T18" fmla="*/ 69 w 77"/>
                <a:gd name="T19" fmla="*/ 20 h 76"/>
                <a:gd name="T20" fmla="*/ 69 w 77"/>
                <a:gd name="T21" fmla="*/ 14 h 76"/>
                <a:gd name="T22" fmla="*/ 76 w 77"/>
                <a:gd name="T23" fmla="*/ 7 h 76"/>
                <a:gd name="T24" fmla="*/ 76 w 77"/>
                <a:gd name="T25" fmla="*/ 0 h 76"/>
                <a:gd name="T26" fmla="*/ 69 w 77"/>
                <a:gd name="T27" fmla="*/ 0 h 76"/>
                <a:gd name="T28" fmla="*/ 69 w 77"/>
                <a:gd name="T29" fmla="*/ 7 h 76"/>
                <a:gd name="T30" fmla="*/ 62 w 77"/>
                <a:gd name="T31" fmla="*/ 7 h 76"/>
                <a:gd name="T32" fmla="*/ 62 w 77"/>
                <a:gd name="T33" fmla="*/ 14 h 76"/>
                <a:gd name="T34" fmla="*/ 62 w 77"/>
                <a:gd name="T35" fmla="*/ 20 h 76"/>
                <a:gd name="T36" fmla="*/ 62 w 77"/>
                <a:gd name="T37" fmla="*/ 27 h 76"/>
                <a:gd name="T38" fmla="*/ 62 w 77"/>
                <a:gd name="T39" fmla="*/ 34 h 76"/>
                <a:gd name="T40" fmla="*/ 55 w 77"/>
                <a:gd name="T41" fmla="*/ 41 h 76"/>
                <a:gd name="T42" fmla="*/ 55 w 77"/>
                <a:gd name="T43" fmla="*/ 48 h 76"/>
                <a:gd name="T44" fmla="*/ 55 w 77"/>
                <a:gd name="T45" fmla="*/ 55 h 76"/>
                <a:gd name="T46" fmla="*/ 48 w 77"/>
                <a:gd name="T47" fmla="*/ 55 h 76"/>
                <a:gd name="T48" fmla="*/ 48 w 77"/>
                <a:gd name="T49" fmla="*/ 48 h 76"/>
                <a:gd name="T50" fmla="*/ 48 w 77"/>
                <a:gd name="T51" fmla="*/ 55 h 76"/>
                <a:gd name="T52" fmla="*/ 41 w 77"/>
                <a:gd name="T53" fmla="*/ 55 h 76"/>
                <a:gd name="T54" fmla="*/ 41 w 77"/>
                <a:gd name="T55" fmla="*/ 61 h 76"/>
                <a:gd name="T56" fmla="*/ 35 w 77"/>
                <a:gd name="T57" fmla="*/ 61 h 76"/>
                <a:gd name="T58" fmla="*/ 28 w 77"/>
                <a:gd name="T59" fmla="*/ 61 h 76"/>
                <a:gd name="T60" fmla="*/ 28 w 77"/>
                <a:gd name="T61" fmla="*/ 55 h 76"/>
                <a:gd name="T62" fmla="*/ 21 w 77"/>
                <a:gd name="T63" fmla="*/ 55 h 76"/>
                <a:gd name="T64" fmla="*/ 21 w 77"/>
                <a:gd name="T65" fmla="*/ 61 h 76"/>
                <a:gd name="T66" fmla="*/ 14 w 77"/>
                <a:gd name="T67" fmla="*/ 61 h 76"/>
                <a:gd name="T68" fmla="*/ 7 w 77"/>
                <a:gd name="T69" fmla="*/ 61 h 76"/>
                <a:gd name="T70" fmla="*/ 0 w 77"/>
                <a:gd name="T71" fmla="*/ 61 h 76"/>
                <a:gd name="T72" fmla="*/ 7 w 77"/>
                <a:gd name="T73" fmla="*/ 61 h 76"/>
                <a:gd name="T74" fmla="*/ 14 w 77"/>
                <a:gd name="T75" fmla="*/ 61 h 76"/>
                <a:gd name="T76" fmla="*/ 21 w 77"/>
                <a:gd name="T77" fmla="*/ 61 h 76"/>
                <a:gd name="T78" fmla="*/ 28 w 77"/>
                <a:gd name="T79" fmla="*/ 61 h 76"/>
                <a:gd name="T80" fmla="*/ 35 w 77"/>
                <a:gd name="T81" fmla="*/ 61 h 76"/>
                <a:gd name="T82" fmla="*/ 41 w 77"/>
                <a:gd name="T83" fmla="*/ 61 h 76"/>
                <a:gd name="T84" fmla="*/ 41 w 77"/>
                <a:gd name="T85" fmla="*/ 55 h 76"/>
                <a:gd name="T86" fmla="*/ 48 w 77"/>
                <a:gd name="T87" fmla="*/ 55 h 76"/>
                <a:gd name="T88" fmla="*/ 48 w 77"/>
                <a:gd name="T89" fmla="*/ 61 h 76"/>
                <a:gd name="T90" fmla="*/ 55 w 77"/>
                <a:gd name="T91" fmla="*/ 75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76"/>
                <a:gd name="T140" fmla="*/ 77 w 77"/>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76">
                  <a:moveTo>
                    <a:pt x="55" y="75"/>
                  </a:moveTo>
                  <a:lnTo>
                    <a:pt x="55" y="68"/>
                  </a:lnTo>
                  <a:lnTo>
                    <a:pt x="55" y="61"/>
                  </a:lnTo>
                  <a:lnTo>
                    <a:pt x="55" y="55"/>
                  </a:lnTo>
                  <a:lnTo>
                    <a:pt x="55" y="48"/>
                  </a:lnTo>
                  <a:lnTo>
                    <a:pt x="55" y="41"/>
                  </a:lnTo>
                  <a:lnTo>
                    <a:pt x="62" y="41"/>
                  </a:lnTo>
                  <a:lnTo>
                    <a:pt x="62" y="34"/>
                  </a:lnTo>
                  <a:lnTo>
                    <a:pt x="69" y="27"/>
                  </a:lnTo>
                  <a:lnTo>
                    <a:pt x="69" y="20"/>
                  </a:lnTo>
                  <a:lnTo>
                    <a:pt x="69" y="14"/>
                  </a:lnTo>
                  <a:lnTo>
                    <a:pt x="76" y="7"/>
                  </a:lnTo>
                  <a:lnTo>
                    <a:pt x="76" y="0"/>
                  </a:lnTo>
                  <a:lnTo>
                    <a:pt x="69" y="0"/>
                  </a:lnTo>
                  <a:lnTo>
                    <a:pt x="69" y="7"/>
                  </a:lnTo>
                  <a:lnTo>
                    <a:pt x="62" y="7"/>
                  </a:lnTo>
                  <a:lnTo>
                    <a:pt x="62" y="14"/>
                  </a:lnTo>
                  <a:lnTo>
                    <a:pt x="62" y="20"/>
                  </a:lnTo>
                  <a:lnTo>
                    <a:pt x="62" y="27"/>
                  </a:lnTo>
                  <a:lnTo>
                    <a:pt x="62" y="34"/>
                  </a:lnTo>
                  <a:lnTo>
                    <a:pt x="55" y="41"/>
                  </a:lnTo>
                  <a:lnTo>
                    <a:pt x="55" y="48"/>
                  </a:lnTo>
                  <a:lnTo>
                    <a:pt x="55" y="55"/>
                  </a:lnTo>
                  <a:lnTo>
                    <a:pt x="48" y="55"/>
                  </a:lnTo>
                  <a:lnTo>
                    <a:pt x="48" y="48"/>
                  </a:lnTo>
                  <a:lnTo>
                    <a:pt x="48" y="55"/>
                  </a:lnTo>
                  <a:lnTo>
                    <a:pt x="41" y="55"/>
                  </a:lnTo>
                  <a:lnTo>
                    <a:pt x="41" y="61"/>
                  </a:lnTo>
                  <a:lnTo>
                    <a:pt x="35" y="61"/>
                  </a:lnTo>
                  <a:lnTo>
                    <a:pt x="28" y="61"/>
                  </a:lnTo>
                  <a:lnTo>
                    <a:pt x="28" y="55"/>
                  </a:lnTo>
                  <a:lnTo>
                    <a:pt x="21" y="55"/>
                  </a:lnTo>
                  <a:lnTo>
                    <a:pt x="21" y="61"/>
                  </a:lnTo>
                  <a:lnTo>
                    <a:pt x="14" y="61"/>
                  </a:lnTo>
                  <a:lnTo>
                    <a:pt x="7" y="61"/>
                  </a:lnTo>
                  <a:lnTo>
                    <a:pt x="0" y="61"/>
                  </a:lnTo>
                  <a:lnTo>
                    <a:pt x="7" y="61"/>
                  </a:lnTo>
                  <a:lnTo>
                    <a:pt x="14" y="61"/>
                  </a:lnTo>
                  <a:lnTo>
                    <a:pt x="21" y="61"/>
                  </a:lnTo>
                  <a:lnTo>
                    <a:pt x="28" y="61"/>
                  </a:lnTo>
                  <a:lnTo>
                    <a:pt x="35" y="61"/>
                  </a:lnTo>
                  <a:lnTo>
                    <a:pt x="41" y="61"/>
                  </a:lnTo>
                  <a:lnTo>
                    <a:pt x="41" y="55"/>
                  </a:lnTo>
                  <a:lnTo>
                    <a:pt x="48" y="55"/>
                  </a:lnTo>
                  <a:lnTo>
                    <a:pt x="48" y="61"/>
                  </a:lnTo>
                  <a:lnTo>
                    <a:pt x="55" y="75"/>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1" name="Freeform 1891"/>
            <p:cNvSpPr>
              <a:spLocks/>
            </p:cNvSpPr>
            <p:nvPr/>
          </p:nvSpPr>
          <p:spPr bwMode="auto">
            <a:xfrm>
              <a:off x="3124" y="1476"/>
              <a:ext cx="17" cy="21"/>
            </a:xfrm>
            <a:custGeom>
              <a:avLst/>
              <a:gdLst>
                <a:gd name="T0" fmla="*/ 16 w 17"/>
                <a:gd name="T1" fmla="*/ 0 h 21"/>
                <a:gd name="T2" fmla="*/ 16 w 17"/>
                <a:gd name="T3" fmla="*/ 7 h 21"/>
                <a:gd name="T4" fmla="*/ 8 w 17"/>
                <a:gd name="T5" fmla="*/ 7 h 21"/>
                <a:gd name="T6" fmla="*/ 8 w 17"/>
                <a:gd name="T7" fmla="*/ 14 h 21"/>
                <a:gd name="T8" fmla="*/ 8 w 17"/>
                <a:gd name="T9" fmla="*/ 20 h 21"/>
                <a:gd name="T10" fmla="*/ 0 w 17"/>
                <a:gd name="T11" fmla="*/ 20 h 21"/>
                <a:gd name="T12" fmla="*/ 0 w 17"/>
                <a:gd name="T13" fmla="*/ 14 h 21"/>
                <a:gd name="T14" fmla="*/ 0 w 17"/>
                <a:gd name="T15" fmla="*/ 7 h 21"/>
                <a:gd name="T16" fmla="*/ 0 w 17"/>
                <a:gd name="T17" fmla="*/ 0 h 21"/>
                <a:gd name="T18" fmla="*/ 0 w 17"/>
                <a:gd name="T19" fmla="*/ 7 h 21"/>
                <a:gd name="T20" fmla="*/ 8 w 17"/>
                <a:gd name="T21" fmla="*/ 7 h 21"/>
                <a:gd name="T22" fmla="*/ 16 w 17"/>
                <a:gd name="T23" fmla="*/ 7 h 21"/>
                <a:gd name="T24" fmla="*/ 16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1"/>
                <a:gd name="T41" fmla="*/ 17 w 1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1">
                  <a:moveTo>
                    <a:pt x="16" y="0"/>
                  </a:moveTo>
                  <a:lnTo>
                    <a:pt x="16" y="7"/>
                  </a:lnTo>
                  <a:lnTo>
                    <a:pt x="8" y="7"/>
                  </a:lnTo>
                  <a:lnTo>
                    <a:pt x="8" y="14"/>
                  </a:lnTo>
                  <a:lnTo>
                    <a:pt x="8" y="20"/>
                  </a:lnTo>
                  <a:lnTo>
                    <a:pt x="0" y="20"/>
                  </a:lnTo>
                  <a:lnTo>
                    <a:pt x="0" y="14"/>
                  </a:lnTo>
                  <a:lnTo>
                    <a:pt x="0" y="7"/>
                  </a:lnTo>
                  <a:lnTo>
                    <a:pt x="0" y="0"/>
                  </a:lnTo>
                  <a:lnTo>
                    <a:pt x="0" y="7"/>
                  </a:lnTo>
                  <a:lnTo>
                    <a:pt x="8" y="7"/>
                  </a:lnTo>
                  <a:lnTo>
                    <a:pt x="16" y="7"/>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2" name="Freeform 1892"/>
            <p:cNvSpPr>
              <a:spLocks/>
            </p:cNvSpPr>
            <p:nvPr/>
          </p:nvSpPr>
          <p:spPr bwMode="auto">
            <a:xfrm>
              <a:off x="3035" y="1476"/>
              <a:ext cx="17" cy="17"/>
            </a:xfrm>
            <a:custGeom>
              <a:avLst/>
              <a:gdLst>
                <a:gd name="T0" fmla="*/ 16 w 17"/>
                <a:gd name="T1" fmla="*/ 0 h 17"/>
                <a:gd name="T2" fmla="*/ 16 w 17"/>
                <a:gd name="T3" fmla="*/ 8 h 17"/>
                <a:gd name="T4" fmla="*/ 16 w 17"/>
                <a:gd name="T5" fmla="*/ 16 h 17"/>
                <a:gd name="T6" fmla="*/ 8 w 17"/>
                <a:gd name="T7" fmla="*/ 16 h 17"/>
                <a:gd name="T8" fmla="*/ 8 w 17"/>
                <a:gd name="T9" fmla="*/ 8 h 17"/>
                <a:gd name="T10" fmla="*/ 0 w 17"/>
                <a:gd name="T11" fmla="*/ 8 h 17"/>
                <a:gd name="T12" fmla="*/ 0 w 17"/>
                <a:gd name="T13" fmla="*/ 0 h 17"/>
                <a:gd name="T14" fmla="*/ 8 w 17"/>
                <a:gd name="T15" fmla="*/ 0 h 17"/>
                <a:gd name="T16" fmla="*/ 8 w 17"/>
                <a:gd name="T17" fmla="*/ 8 h 17"/>
                <a:gd name="T18" fmla="*/ 16 w 17"/>
                <a:gd name="T19" fmla="*/ 8 h 17"/>
                <a:gd name="T20" fmla="*/ 16 w 1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16" y="0"/>
                  </a:moveTo>
                  <a:lnTo>
                    <a:pt x="16" y="8"/>
                  </a:lnTo>
                  <a:lnTo>
                    <a:pt x="16" y="16"/>
                  </a:lnTo>
                  <a:lnTo>
                    <a:pt x="8" y="16"/>
                  </a:lnTo>
                  <a:lnTo>
                    <a:pt x="8" y="8"/>
                  </a:lnTo>
                  <a:lnTo>
                    <a:pt x="0" y="8"/>
                  </a:lnTo>
                  <a:lnTo>
                    <a:pt x="0" y="0"/>
                  </a:lnTo>
                  <a:lnTo>
                    <a:pt x="8" y="0"/>
                  </a:lnTo>
                  <a:lnTo>
                    <a:pt x="8" y="8"/>
                  </a:lnTo>
                  <a:lnTo>
                    <a:pt x="16" y="8"/>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3" name="Freeform 1893"/>
            <p:cNvSpPr>
              <a:spLocks/>
            </p:cNvSpPr>
            <p:nvPr/>
          </p:nvSpPr>
          <p:spPr bwMode="auto">
            <a:xfrm>
              <a:off x="3014" y="1476"/>
              <a:ext cx="17" cy="17"/>
            </a:xfrm>
            <a:custGeom>
              <a:avLst/>
              <a:gdLst>
                <a:gd name="T0" fmla="*/ 0 w 17"/>
                <a:gd name="T1" fmla="*/ 0 h 17"/>
                <a:gd name="T2" fmla="*/ 16 w 17"/>
                <a:gd name="T3" fmla="*/ 8 h 17"/>
                <a:gd name="T4" fmla="*/ 16 w 17"/>
                <a:gd name="T5" fmla="*/ 16 h 17"/>
                <a:gd name="T6" fmla="*/ 0 w 17"/>
                <a:gd name="T7" fmla="*/ 16 h 17"/>
                <a:gd name="T8" fmla="*/ 0 w 17"/>
                <a:gd name="T9" fmla="*/ 8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16" y="8"/>
                  </a:lnTo>
                  <a:lnTo>
                    <a:pt x="16" y="16"/>
                  </a:lnTo>
                  <a:lnTo>
                    <a:pt x="0" y="16"/>
                  </a:lnTo>
                  <a:lnTo>
                    <a:pt x="0" y="8"/>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4" name="Freeform 1894"/>
            <p:cNvSpPr>
              <a:spLocks/>
            </p:cNvSpPr>
            <p:nvPr/>
          </p:nvSpPr>
          <p:spPr bwMode="auto">
            <a:xfrm>
              <a:off x="2994" y="1476"/>
              <a:ext cx="17" cy="17"/>
            </a:xfrm>
            <a:custGeom>
              <a:avLst/>
              <a:gdLst>
                <a:gd name="T0" fmla="*/ 7 w 17"/>
                <a:gd name="T1" fmla="*/ 0 h 17"/>
                <a:gd name="T2" fmla="*/ 7 w 17"/>
                <a:gd name="T3" fmla="*/ 8 h 17"/>
                <a:gd name="T4" fmla="*/ 16 w 17"/>
                <a:gd name="T5" fmla="*/ 8 h 17"/>
                <a:gd name="T6" fmla="*/ 16 w 17"/>
                <a:gd name="T7" fmla="*/ 16 h 17"/>
                <a:gd name="T8" fmla="*/ 16 w 17"/>
                <a:gd name="T9" fmla="*/ 8 h 17"/>
                <a:gd name="T10" fmla="*/ 7 w 17"/>
                <a:gd name="T11" fmla="*/ 8 h 17"/>
                <a:gd name="T12" fmla="*/ 0 w 17"/>
                <a:gd name="T13" fmla="*/ 8 h 17"/>
                <a:gd name="T14" fmla="*/ 7 w 17"/>
                <a:gd name="T15" fmla="*/ 8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7" y="0"/>
                  </a:moveTo>
                  <a:lnTo>
                    <a:pt x="7" y="8"/>
                  </a:lnTo>
                  <a:lnTo>
                    <a:pt x="16" y="8"/>
                  </a:lnTo>
                  <a:lnTo>
                    <a:pt x="16" y="16"/>
                  </a:lnTo>
                  <a:lnTo>
                    <a:pt x="16" y="8"/>
                  </a:lnTo>
                  <a:lnTo>
                    <a:pt x="7" y="8"/>
                  </a:lnTo>
                  <a:lnTo>
                    <a:pt x="0" y="8"/>
                  </a:lnTo>
                  <a:lnTo>
                    <a:pt x="7" y="8"/>
                  </a:lnTo>
                  <a:lnTo>
                    <a:pt x="7"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5" name="Line 1895"/>
            <p:cNvSpPr>
              <a:spLocks noChangeShapeType="1"/>
            </p:cNvSpPr>
            <p:nvPr/>
          </p:nvSpPr>
          <p:spPr bwMode="auto">
            <a:xfrm>
              <a:off x="2994" y="1476"/>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16" name="Freeform 1896"/>
            <p:cNvSpPr>
              <a:spLocks/>
            </p:cNvSpPr>
            <p:nvPr/>
          </p:nvSpPr>
          <p:spPr bwMode="auto">
            <a:xfrm>
              <a:off x="2980" y="1476"/>
              <a:ext cx="17" cy="17"/>
            </a:xfrm>
            <a:custGeom>
              <a:avLst/>
              <a:gdLst>
                <a:gd name="T0" fmla="*/ 0 w 17"/>
                <a:gd name="T1" fmla="*/ 0 h 17"/>
                <a:gd name="T2" fmla="*/ 16 w 17"/>
                <a:gd name="T3" fmla="*/ 16 h 17"/>
                <a:gd name="T4" fmla="*/ 0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7" name="Freeform 1897"/>
            <p:cNvSpPr>
              <a:spLocks/>
            </p:cNvSpPr>
            <p:nvPr/>
          </p:nvSpPr>
          <p:spPr bwMode="auto">
            <a:xfrm>
              <a:off x="3055" y="1551"/>
              <a:ext cx="111" cy="63"/>
            </a:xfrm>
            <a:custGeom>
              <a:avLst/>
              <a:gdLst>
                <a:gd name="T0" fmla="*/ 110 w 111"/>
                <a:gd name="T1" fmla="*/ 62 h 63"/>
                <a:gd name="T2" fmla="*/ 110 w 111"/>
                <a:gd name="T3" fmla="*/ 55 h 63"/>
                <a:gd name="T4" fmla="*/ 110 w 111"/>
                <a:gd name="T5" fmla="*/ 48 h 63"/>
                <a:gd name="T6" fmla="*/ 103 w 111"/>
                <a:gd name="T7" fmla="*/ 48 h 63"/>
                <a:gd name="T8" fmla="*/ 103 w 111"/>
                <a:gd name="T9" fmla="*/ 41 h 63"/>
                <a:gd name="T10" fmla="*/ 103 w 111"/>
                <a:gd name="T11" fmla="*/ 34 h 63"/>
                <a:gd name="T12" fmla="*/ 103 w 111"/>
                <a:gd name="T13" fmla="*/ 27 h 63"/>
                <a:gd name="T14" fmla="*/ 96 w 111"/>
                <a:gd name="T15" fmla="*/ 21 h 63"/>
                <a:gd name="T16" fmla="*/ 96 w 111"/>
                <a:gd name="T17" fmla="*/ 14 h 63"/>
                <a:gd name="T18" fmla="*/ 96 w 111"/>
                <a:gd name="T19" fmla="*/ 7 h 63"/>
                <a:gd name="T20" fmla="*/ 96 w 111"/>
                <a:gd name="T21" fmla="*/ 0 h 63"/>
                <a:gd name="T22" fmla="*/ 89 w 111"/>
                <a:gd name="T23" fmla="*/ 0 h 63"/>
                <a:gd name="T24" fmla="*/ 89 w 111"/>
                <a:gd name="T25" fmla="*/ 7 h 63"/>
                <a:gd name="T26" fmla="*/ 82 w 111"/>
                <a:gd name="T27" fmla="*/ 7 h 63"/>
                <a:gd name="T28" fmla="*/ 76 w 111"/>
                <a:gd name="T29" fmla="*/ 7 h 63"/>
                <a:gd name="T30" fmla="*/ 76 w 111"/>
                <a:gd name="T31" fmla="*/ 14 h 63"/>
                <a:gd name="T32" fmla="*/ 69 w 111"/>
                <a:gd name="T33" fmla="*/ 14 h 63"/>
                <a:gd name="T34" fmla="*/ 69 w 111"/>
                <a:gd name="T35" fmla="*/ 21 h 63"/>
                <a:gd name="T36" fmla="*/ 62 w 111"/>
                <a:gd name="T37" fmla="*/ 21 h 63"/>
                <a:gd name="T38" fmla="*/ 55 w 111"/>
                <a:gd name="T39" fmla="*/ 27 h 63"/>
                <a:gd name="T40" fmla="*/ 48 w 111"/>
                <a:gd name="T41" fmla="*/ 27 h 63"/>
                <a:gd name="T42" fmla="*/ 41 w 111"/>
                <a:gd name="T43" fmla="*/ 27 h 63"/>
                <a:gd name="T44" fmla="*/ 34 w 111"/>
                <a:gd name="T45" fmla="*/ 27 h 63"/>
                <a:gd name="T46" fmla="*/ 28 w 111"/>
                <a:gd name="T47" fmla="*/ 27 h 63"/>
                <a:gd name="T48" fmla="*/ 21 w 111"/>
                <a:gd name="T49" fmla="*/ 27 h 63"/>
                <a:gd name="T50" fmla="*/ 14 w 111"/>
                <a:gd name="T51" fmla="*/ 27 h 63"/>
                <a:gd name="T52" fmla="*/ 7 w 111"/>
                <a:gd name="T53" fmla="*/ 27 h 63"/>
                <a:gd name="T54" fmla="*/ 0 w 111"/>
                <a:gd name="T55" fmla="*/ 27 h 63"/>
                <a:gd name="T56" fmla="*/ 0 w 111"/>
                <a:gd name="T57" fmla="*/ 34 h 63"/>
                <a:gd name="T58" fmla="*/ 0 w 111"/>
                <a:gd name="T59" fmla="*/ 41 h 63"/>
                <a:gd name="T60" fmla="*/ 7 w 111"/>
                <a:gd name="T61" fmla="*/ 34 h 63"/>
                <a:gd name="T62" fmla="*/ 14 w 111"/>
                <a:gd name="T63" fmla="*/ 34 h 63"/>
                <a:gd name="T64" fmla="*/ 21 w 111"/>
                <a:gd name="T65" fmla="*/ 34 h 63"/>
                <a:gd name="T66" fmla="*/ 28 w 111"/>
                <a:gd name="T67" fmla="*/ 34 h 63"/>
                <a:gd name="T68" fmla="*/ 34 w 111"/>
                <a:gd name="T69" fmla="*/ 34 h 63"/>
                <a:gd name="T70" fmla="*/ 41 w 111"/>
                <a:gd name="T71" fmla="*/ 34 h 63"/>
                <a:gd name="T72" fmla="*/ 41 w 111"/>
                <a:gd name="T73" fmla="*/ 27 h 63"/>
                <a:gd name="T74" fmla="*/ 48 w 111"/>
                <a:gd name="T75" fmla="*/ 27 h 63"/>
                <a:gd name="T76" fmla="*/ 55 w 111"/>
                <a:gd name="T77" fmla="*/ 27 h 63"/>
                <a:gd name="T78" fmla="*/ 62 w 111"/>
                <a:gd name="T79" fmla="*/ 27 h 63"/>
                <a:gd name="T80" fmla="*/ 69 w 111"/>
                <a:gd name="T81" fmla="*/ 27 h 63"/>
                <a:gd name="T82" fmla="*/ 69 w 111"/>
                <a:gd name="T83" fmla="*/ 21 h 63"/>
                <a:gd name="T84" fmla="*/ 76 w 111"/>
                <a:gd name="T85" fmla="*/ 21 h 63"/>
                <a:gd name="T86" fmla="*/ 82 w 111"/>
                <a:gd name="T87" fmla="*/ 21 h 63"/>
                <a:gd name="T88" fmla="*/ 82 w 111"/>
                <a:gd name="T89" fmla="*/ 27 h 63"/>
                <a:gd name="T90" fmla="*/ 89 w 111"/>
                <a:gd name="T91" fmla="*/ 27 h 63"/>
                <a:gd name="T92" fmla="*/ 96 w 111"/>
                <a:gd name="T93" fmla="*/ 27 h 63"/>
                <a:gd name="T94" fmla="*/ 96 w 111"/>
                <a:gd name="T95" fmla="*/ 34 h 63"/>
                <a:gd name="T96" fmla="*/ 103 w 111"/>
                <a:gd name="T97" fmla="*/ 41 h 63"/>
                <a:gd name="T98" fmla="*/ 103 w 111"/>
                <a:gd name="T99" fmla="*/ 48 h 63"/>
                <a:gd name="T100" fmla="*/ 103 w 111"/>
                <a:gd name="T101" fmla="*/ 55 h 63"/>
                <a:gd name="T102" fmla="*/ 110 w 111"/>
                <a:gd name="T103" fmla="*/ 62 h 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63"/>
                <a:gd name="T158" fmla="*/ 111 w 111"/>
                <a:gd name="T159" fmla="*/ 63 h 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63">
                  <a:moveTo>
                    <a:pt x="110" y="62"/>
                  </a:moveTo>
                  <a:lnTo>
                    <a:pt x="110" y="55"/>
                  </a:lnTo>
                  <a:lnTo>
                    <a:pt x="110" y="48"/>
                  </a:lnTo>
                  <a:lnTo>
                    <a:pt x="103" y="48"/>
                  </a:lnTo>
                  <a:lnTo>
                    <a:pt x="103" y="41"/>
                  </a:lnTo>
                  <a:lnTo>
                    <a:pt x="103" y="34"/>
                  </a:lnTo>
                  <a:lnTo>
                    <a:pt x="103" y="27"/>
                  </a:lnTo>
                  <a:lnTo>
                    <a:pt x="96" y="21"/>
                  </a:lnTo>
                  <a:lnTo>
                    <a:pt x="96" y="14"/>
                  </a:lnTo>
                  <a:lnTo>
                    <a:pt x="96" y="7"/>
                  </a:lnTo>
                  <a:lnTo>
                    <a:pt x="96" y="0"/>
                  </a:lnTo>
                  <a:lnTo>
                    <a:pt x="89" y="0"/>
                  </a:lnTo>
                  <a:lnTo>
                    <a:pt x="89" y="7"/>
                  </a:lnTo>
                  <a:lnTo>
                    <a:pt x="82" y="7"/>
                  </a:lnTo>
                  <a:lnTo>
                    <a:pt x="76" y="7"/>
                  </a:lnTo>
                  <a:lnTo>
                    <a:pt x="76" y="14"/>
                  </a:lnTo>
                  <a:lnTo>
                    <a:pt x="69" y="14"/>
                  </a:lnTo>
                  <a:lnTo>
                    <a:pt x="69" y="21"/>
                  </a:lnTo>
                  <a:lnTo>
                    <a:pt x="62" y="21"/>
                  </a:lnTo>
                  <a:lnTo>
                    <a:pt x="55" y="27"/>
                  </a:lnTo>
                  <a:lnTo>
                    <a:pt x="48" y="27"/>
                  </a:lnTo>
                  <a:lnTo>
                    <a:pt x="41" y="27"/>
                  </a:lnTo>
                  <a:lnTo>
                    <a:pt x="34" y="27"/>
                  </a:lnTo>
                  <a:lnTo>
                    <a:pt x="28" y="27"/>
                  </a:lnTo>
                  <a:lnTo>
                    <a:pt x="21" y="27"/>
                  </a:lnTo>
                  <a:lnTo>
                    <a:pt x="14" y="27"/>
                  </a:lnTo>
                  <a:lnTo>
                    <a:pt x="7" y="27"/>
                  </a:lnTo>
                  <a:lnTo>
                    <a:pt x="0" y="27"/>
                  </a:lnTo>
                  <a:lnTo>
                    <a:pt x="0" y="34"/>
                  </a:lnTo>
                  <a:lnTo>
                    <a:pt x="0" y="41"/>
                  </a:lnTo>
                  <a:lnTo>
                    <a:pt x="7" y="34"/>
                  </a:lnTo>
                  <a:lnTo>
                    <a:pt x="14" y="34"/>
                  </a:lnTo>
                  <a:lnTo>
                    <a:pt x="21" y="34"/>
                  </a:lnTo>
                  <a:lnTo>
                    <a:pt x="28" y="34"/>
                  </a:lnTo>
                  <a:lnTo>
                    <a:pt x="34" y="34"/>
                  </a:lnTo>
                  <a:lnTo>
                    <a:pt x="41" y="34"/>
                  </a:lnTo>
                  <a:lnTo>
                    <a:pt x="41" y="27"/>
                  </a:lnTo>
                  <a:lnTo>
                    <a:pt x="48" y="27"/>
                  </a:lnTo>
                  <a:lnTo>
                    <a:pt x="55" y="27"/>
                  </a:lnTo>
                  <a:lnTo>
                    <a:pt x="62" y="27"/>
                  </a:lnTo>
                  <a:lnTo>
                    <a:pt x="69" y="27"/>
                  </a:lnTo>
                  <a:lnTo>
                    <a:pt x="69" y="21"/>
                  </a:lnTo>
                  <a:lnTo>
                    <a:pt x="76" y="21"/>
                  </a:lnTo>
                  <a:lnTo>
                    <a:pt x="82" y="21"/>
                  </a:lnTo>
                  <a:lnTo>
                    <a:pt x="82" y="27"/>
                  </a:lnTo>
                  <a:lnTo>
                    <a:pt x="89" y="27"/>
                  </a:lnTo>
                  <a:lnTo>
                    <a:pt x="96" y="27"/>
                  </a:lnTo>
                  <a:lnTo>
                    <a:pt x="96" y="34"/>
                  </a:lnTo>
                  <a:lnTo>
                    <a:pt x="103" y="41"/>
                  </a:lnTo>
                  <a:lnTo>
                    <a:pt x="103" y="48"/>
                  </a:lnTo>
                  <a:lnTo>
                    <a:pt x="103" y="55"/>
                  </a:lnTo>
                  <a:lnTo>
                    <a:pt x="110" y="62"/>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8" name="Freeform 1898"/>
            <p:cNvSpPr>
              <a:spLocks/>
            </p:cNvSpPr>
            <p:nvPr/>
          </p:nvSpPr>
          <p:spPr bwMode="auto">
            <a:xfrm>
              <a:off x="3048" y="1599"/>
              <a:ext cx="17" cy="17"/>
            </a:xfrm>
            <a:custGeom>
              <a:avLst/>
              <a:gdLst>
                <a:gd name="T0" fmla="*/ 16 w 17"/>
                <a:gd name="T1" fmla="*/ 16 h 17"/>
                <a:gd name="T2" fmla="*/ 8 w 17"/>
                <a:gd name="T3" fmla="*/ 8 h 17"/>
                <a:gd name="T4" fmla="*/ 8 w 17"/>
                <a:gd name="T5" fmla="*/ 0 h 17"/>
                <a:gd name="T6" fmla="*/ 8 w 17"/>
                <a:gd name="T7" fmla="*/ 8 h 17"/>
                <a:gd name="T8" fmla="*/ 8 w 17"/>
                <a:gd name="T9" fmla="*/ 16 h 17"/>
                <a:gd name="T10" fmla="*/ 0 w 17"/>
                <a:gd name="T11" fmla="*/ 16 h 17"/>
                <a:gd name="T12" fmla="*/ 8 w 17"/>
                <a:gd name="T13" fmla="*/ 16 h 17"/>
                <a:gd name="T14" fmla="*/ 16 w 17"/>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16" y="16"/>
                  </a:moveTo>
                  <a:lnTo>
                    <a:pt x="8" y="8"/>
                  </a:lnTo>
                  <a:lnTo>
                    <a:pt x="8" y="0"/>
                  </a:lnTo>
                  <a:lnTo>
                    <a:pt x="8" y="8"/>
                  </a:lnTo>
                  <a:lnTo>
                    <a:pt x="8" y="16"/>
                  </a:lnTo>
                  <a:lnTo>
                    <a:pt x="0" y="16"/>
                  </a:lnTo>
                  <a:lnTo>
                    <a:pt x="8"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19" name="Freeform 1899"/>
            <p:cNvSpPr>
              <a:spLocks/>
            </p:cNvSpPr>
            <p:nvPr/>
          </p:nvSpPr>
          <p:spPr bwMode="auto">
            <a:xfrm>
              <a:off x="3110" y="1551"/>
              <a:ext cx="17" cy="17"/>
            </a:xfrm>
            <a:custGeom>
              <a:avLst/>
              <a:gdLst>
                <a:gd name="T0" fmla="*/ 16 w 17"/>
                <a:gd name="T1" fmla="*/ 0 h 17"/>
                <a:gd name="T2" fmla="*/ 16 w 17"/>
                <a:gd name="T3" fmla="*/ 16 h 17"/>
                <a:gd name="T4" fmla="*/ 8 w 17"/>
                <a:gd name="T5" fmla="*/ 16 h 17"/>
                <a:gd name="T6" fmla="*/ 8 w 17"/>
                <a:gd name="T7" fmla="*/ 0 h 17"/>
                <a:gd name="T8" fmla="*/ 0 w 17"/>
                <a:gd name="T9" fmla="*/ 0 h 17"/>
                <a:gd name="T10" fmla="*/ 16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16" y="16"/>
                  </a:lnTo>
                  <a:lnTo>
                    <a:pt x="8" y="16"/>
                  </a:lnTo>
                  <a:lnTo>
                    <a:pt x="8" y="0"/>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0" name="Freeform 1900"/>
            <p:cNvSpPr>
              <a:spLocks/>
            </p:cNvSpPr>
            <p:nvPr/>
          </p:nvSpPr>
          <p:spPr bwMode="auto">
            <a:xfrm>
              <a:off x="3062" y="1613"/>
              <a:ext cx="104" cy="35"/>
            </a:xfrm>
            <a:custGeom>
              <a:avLst/>
              <a:gdLst>
                <a:gd name="T0" fmla="*/ 103 w 104"/>
                <a:gd name="T1" fmla="*/ 34 h 35"/>
                <a:gd name="T2" fmla="*/ 103 w 104"/>
                <a:gd name="T3" fmla="*/ 27 h 35"/>
                <a:gd name="T4" fmla="*/ 103 w 104"/>
                <a:gd name="T5" fmla="*/ 20 h 35"/>
                <a:gd name="T6" fmla="*/ 96 w 104"/>
                <a:gd name="T7" fmla="*/ 20 h 35"/>
                <a:gd name="T8" fmla="*/ 89 w 104"/>
                <a:gd name="T9" fmla="*/ 20 h 35"/>
                <a:gd name="T10" fmla="*/ 82 w 104"/>
                <a:gd name="T11" fmla="*/ 20 h 35"/>
                <a:gd name="T12" fmla="*/ 75 w 104"/>
                <a:gd name="T13" fmla="*/ 20 h 35"/>
                <a:gd name="T14" fmla="*/ 69 w 104"/>
                <a:gd name="T15" fmla="*/ 20 h 35"/>
                <a:gd name="T16" fmla="*/ 62 w 104"/>
                <a:gd name="T17" fmla="*/ 20 h 35"/>
                <a:gd name="T18" fmla="*/ 55 w 104"/>
                <a:gd name="T19" fmla="*/ 27 h 35"/>
                <a:gd name="T20" fmla="*/ 48 w 104"/>
                <a:gd name="T21" fmla="*/ 27 h 35"/>
                <a:gd name="T22" fmla="*/ 41 w 104"/>
                <a:gd name="T23" fmla="*/ 27 h 35"/>
                <a:gd name="T24" fmla="*/ 34 w 104"/>
                <a:gd name="T25" fmla="*/ 27 h 35"/>
                <a:gd name="T26" fmla="*/ 27 w 104"/>
                <a:gd name="T27" fmla="*/ 27 h 35"/>
                <a:gd name="T28" fmla="*/ 21 w 104"/>
                <a:gd name="T29" fmla="*/ 27 h 35"/>
                <a:gd name="T30" fmla="*/ 14 w 104"/>
                <a:gd name="T31" fmla="*/ 27 h 35"/>
                <a:gd name="T32" fmla="*/ 14 w 104"/>
                <a:gd name="T33" fmla="*/ 34 h 35"/>
                <a:gd name="T34" fmla="*/ 7 w 104"/>
                <a:gd name="T35" fmla="*/ 34 h 35"/>
                <a:gd name="T36" fmla="*/ 7 w 104"/>
                <a:gd name="T37" fmla="*/ 27 h 35"/>
                <a:gd name="T38" fmla="*/ 0 w 104"/>
                <a:gd name="T39" fmla="*/ 27 h 35"/>
                <a:gd name="T40" fmla="*/ 0 w 104"/>
                <a:gd name="T41" fmla="*/ 20 h 35"/>
                <a:gd name="T42" fmla="*/ 0 w 104"/>
                <a:gd name="T43" fmla="*/ 13 h 35"/>
                <a:gd name="T44" fmla="*/ 0 w 104"/>
                <a:gd name="T45" fmla="*/ 6 h 35"/>
                <a:gd name="T46" fmla="*/ 0 w 104"/>
                <a:gd name="T47" fmla="*/ 0 h 35"/>
                <a:gd name="T48" fmla="*/ 0 w 104"/>
                <a:gd name="T49" fmla="*/ 6 h 35"/>
                <a:gd name="T50" fmla="*/ 0 w 104"/>
                <a:gd name="T51" fmla="*/ 13 h 35"/>
                <a:gd name="T52" fmla="*/ 0 w 104"/>
                <a:gd name="T53" fmla="*/ 20 h 35"/>
                <a:gd name="T54" fmla="*/ 0 w 104"/>
                <a:gd name="T55" fmla="*/ 27 h 35"/>
                <a:gd name="T56" fmla="*/ 7 w 104"/>
                <a:gd name="T57" fmla="*/ 27 h 35"/>
                <a:gd name="T58" fmla="*/ 7 w 104"/>
                <a:gd name="T59" fmla="*/ 34 h 35"/>
                <a:gd name="T60" fmla="*/ 14 w 104"/>
                <a:gd name="T61" fmla="*/ 34 h 35"/>
                <a:gd name="T62" fmla="*/ 21 w 104"/>
                <a:gd name="T63" fmla="*/ 34 h 35"/>
                <a:gd name="T64" fmla="*/ 27 w 104"/>
                <a:gd name="T65" fmla="*/ 34 h 35"/>
                <a:gd name="T66" fmla="*/ 34 w 104"/>
                <a:gd name="T67" fmla="*/ 34 h 35"/>
                <a:gd name="T68" fmla="*/ 48 w 104"/>
                <a:gd name="T69" fmla="*/ 34 h 35"/>
                <a:gd name="T70" fmla="*/ 48 w 104"/>
                <a:gd name="T71" fmla="*/ 27 h 35"/>
                <a:gd name="T72" fmla="*/ 55 w 104"/>
                <a:gd name="T73" fmla="*/ 27 h 35"/>
                <a:gd name="T74" fmla="*/ 62 w 104"/>
                <a:gd name="T75" fmla="*/ 27 h 35"/>
                <a:gd name="T76" fmla="*/ 69 w 104"/>
                <a:gd name="T77" fmla="*/ 27 h 35"/>
                <a:gd name="T78" fmla="*/ 75 w 104"/>
                <a:gd name="T79" fmla="*/ 27 h 35"/>
                <a:gd name="T80" fmla="*/ 82 w 104"/>
                <a:gd name="T81" fmla="*/ 27 h 35"/>
                <a:gd name="T82" fmla="*/ 82 w 104"/>
                <a:gd name="T83" fmla="*/ 20 h 35"/>
                <a:gd name="T84" fmla="*/ 89 w 104"/>
                <a:gd name="T85" fmla="*/ 20 h 35"/>
                <a:gd name="T86" fmla="*/ 89 w 104"/>
                <a:gd name="T87" fmla="*/ 27 h 35"/>
                <a:gd name="T88" fmla="*/ 96 w 104"/>
                <a:gd name="T89" fmla="*/ 27 h 35"/>
                <a:gd name="T90" fmla="*/ 96 w 104"/>
                <a:gd name="T91" fmla="*/ 34 h 35"/>
                <a:gd name="T92" fmla="*/ 103 w 104"/>
                <a:gd name="T93" fmla="*/ 34 h 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4"/>
                <a:gd name="T142" fmla="*/ 0 h 35"/>
                <a:gd name="T143" fmla="*/ 104 w 104"/>
                <a:gd name="T144" fmla="*/ 35 h 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4" h="35">
                  <a:moveTo>
                    <a:pt x="103" y="34"/>
                  </a:moveTo>
                  <a:lnTo>
                    <a:pt x="103" y="27"/>
                  </a:lnTo>
                  <a:lnTo>
                    <a:pt x="103" y="20"/>
                  </a:lnTo>
                  <a:lnTo>
                    <a:pt x="96" y="20"/>
                  </a:lnTo>
                  <a:lnTo>
                    <a:pt x="89" y="20"/>
                  </a:lnTo>
                  <a:lnTo>
                    <a:pt x="82" y="20"/>
                  </a:lnTo>
                  <a:lnTo>
                    <a:pt x="75" y="20"/>
                  </a:lnTo>
                  <a:lnTo>
                    <a:pt x="69" y="20"/>
                  </a:lnTo>
                  <a:lnTo>
                    <a:pt x="62" y="20"/>
                  </a:lnTo>
                  <a:lnTo>
                    <a:pt x="55" y="27"/>
                  </a:lnTo>
                  <a:lnTo>
                    <a:pt x="48" y="27"/>
                  </a:lnTo>
                  <a:lnTo>
                    <a:pt x="41" y="27"/>
                  </a:lnTo>
                  <a:lnTo>
                    <a:pt x="34" y="27"/>
                  </a:lnTo>
                  <a:lnTo>
                    <a:pt x="27" y="27"/>
                  </a:lnTo>
                  <a:lnTo>
                    <a:pt x="21" y="27"/>
                  </a:lnTo>
                  <a:lnTo>
                    <a:pt x="14" y="27"/>
                  </a:lnTo>
                  <a:lnTo>
                    <a:pt x="14" y="34"/>
                  </a:lnTo>
                  <a:lnTo>
                    <a:pt x="7" y="34"/>
                  </a:lnTo>
                  <a:lnTo>
                    <a:pt x="7" y="27"/>
                  </a:lnTo>
                  <a:lnTo>
                    <a:pt x="0" y="27"/>
                  </a:lnTo>
                  <a:lnTo>
                    <a:pt x="0" y="20"/>
                  </a:lnTo>
                  <a:lnTo>
                    <a:pt x="0" y="13"/>
                  </a:lnTo>
                  <a:lnTo>
                    <a:pt x="0" y="6"/>
                  </a:lnTo>
                  <a:lnTo>
                    <a:pt x="0" y="0"/>
                  </a:lnTo>
                  <a:lnTo>
                    <a:pt x="0" y="6"/>
                  </a:lnTo>
                  <a:lnTo>
                    <a:pt x="0" y="13"/>
                  </a:lnTo>
                  <a:lnTo>
                    <a:pt x="0" y="20"/>
                  </a:lnTo>
                  <a:lnTo>
                    <a:pt x="0" y="27"/>
                  </a:lnTo>
                  <a:lnTo>
                    <a:pt x="7" y="27"/>
                  </a:lnTo>
                  <a:lnTo>
                    <a:pt x="7" y="34"/>
                  </a:lnTo>
                  <a:lnTo>
                    <a:pt x="14" y="34"/>
                  </a:lnTo>
                  <a:lnTo>
                    <a:pt x="21" y="34"/>
                  </a:lnTo>
                  <a:lnTo>
                    <a:pt x="27" y="34"/>
                  </a:lnTo>
                  <a:lnTo>
                    <a:pt x="34" y="34"/>
                  </a:lnTo>
                  <a:lnTo>
                    <a:pt x="48" y="34"/>
                  </a:lnTo>
                  <a:lnTo>
                    <a:pt x="48" y="27"/>
                  </a:lnTo>
                  <a:lnTo>
                    <a:pt x="55" y="27"/>
                  </a:lnTo>
                  <a:lnTo>
                    <a:pt x="62" y="27"/>
                  </a:lnTo>
                  <a:lnTo>
                    <a:pt x="69" y="27"/>
                  </a:lnTo>
                  <a:lnTo>
                    <a:pt x="75" y="27"/>
                  </a:lnTo>
                  <a:lnTo>
                    <a:pt x="82" y="27"/>
                  </a:lnTo>
                  <a:lnTo>
                    <a:pt x="82" y="20"/>
                  </a:lnTo>
                  <a:lnTo>
                    <a:pt x="89" y="20"/>
                  </a:lnTo>
                  <a:lnTo>
                    <a:pt x="89" y="27"/>
                  </a:lnTo>
                  <a:lnTo>
                    <a:pt x="96" y="27"/>
                  </a:lnTo>
                  <a:lnTo>
                    <a:pt x="96" y="34"/>
                  </a:lnTo>
                  <a:lnTo>
                    <a:pt x="103" y="34"/>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1" name="Freeform 1901"/>
            <p:cNvSpPr>
              <a:spLocks/>
            </p:cNvSpPr>
            <p:nvPr/>
          </p:nvSpPr>
          <p:spPr bwMode="auto">
            <a:xfrm>
              <a:off x="3144" y="1640"/>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2" name="Freeform 1902"/>
            <p:cNvSpPr>
              <a:spLocks/>
            </p:cNvSpPr>
            <p:nvPr/>
          </p:nvSpPr>
          <p:spPr bwMode="auto">
            <a:xfrm>
              <a:off x="3131" y="1640"/>
              <a:ext cx="17" cy="17"/>
            </a:xfrm>
            <a:custGeom>
              <a:avLst/>
              <a:gdLst>
                <a:gd name="T0" fmla="*/ 16 w 17"/>
                <a:gd name="T1" fmla="*/ 16 h 17"/>
                <a:gd name="T2" fmla="*/ 16 w 17"/>
                <a:gd name="T3" fmla="*/ 0 h 17"/>
                <a:gd name="T4" fmla="*/ 0 w 17"/>
                <a:gd name="T5" fmla="*/ 16 h 17"/>
                <a:gd name="T6" fmla="*/ 16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16" y="0"/>
                  </a:lnTo>
                  <a:lnTo>
                    <a:pt x="0" y="16"/>
                  </a:lnTo>
                  <a:lnTo>
                    <a:pt x="16" y="16"/>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3" name="Freeform 1903"/>
            <p:cNvSpPr>
              <a:spLocks/>
            </p:cNvSpPr>
            <p:nvPr/>
          </p:nvSpPr>
          <p:spPr bwMode="auto">
            <a:xfrm>
              <a:off x="3165" y="1613"/>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4" name="Freeform 1904"/>
            <p:cNvSpPr>
              <a:spLocks/>
            </p:cNvSpPr>
            <p:nvPr/>
          </p:nvSpPr>
          <p:spPr bwMode="auto">
            <a:xfrm>
              <a:off x="3042" y="1613"/>
              <a:ext cx="17" cy="35"/>
            </a:xfrm>
            <a:custGeom>
              <a:avLst/>
              <a:gdLst>
                <a:gd name="T0" fmla="*/ 16 w 17"/>
                <a:gd name="T1" fmla="*/ 0 h 35"/>
                <a:gd name="T2" fmla="*/ 16 w 17"/>
                <a:gd name="T3" fmla="*/ 6 h 35"/>
                <a:gd name="T4" fmla="*/ 16 w 17"/>
                <a:gd name="T5" fmla="*/ 13 h 35"/>
                <a:gd name="T6" fmla="*/ 16 w 17"/>
                <a:gd name="T7" fmla="*/ 20 h 35"/>
                <a:gd name="T8" fmla="*/ 16 w 17"/>
                <a:gd name="T9" fmla="*/ 27 h 35"/>
                <a:gd name="T10" fmla="*/ 16 w 17"/>
                <a:gd name="T11" fmla="*/ 34 h 35"/>
                <a:gd name="T12" fmla="*/ 7 w 17"/>
                <a:gd name="T13" fmla="*/ 34 h 35"/>
                <a:gd name="T14" fmla="*/ 7 w 17"/>
                <a:gd name="T15" fmla="*/ 27 h 35"/>
                <a:gd name="T16" fmla="*/ 0 w 17"/>
                <a:gd name="T17" fmla="*/ 27 h 35"/>
                <a:gd name="T18" fmla="*/ 7 w 17"/>
                <a:gd name="T19" fmla="*/ 27 h 35"/>
                <a:gd name="T20" fmla="*/ 7 w 17"/>
                <a:gd name="T21" fmla="*/ 20 h 35"/>
                <a:gd name="T22" fmla="*/ 7 w 17"/>
                <a:gd name="T23" fmla="*/ 13 h 35"/>
                <a:gd name="T24" fmla="*/ 7 w 17"/>
                <a:gd name="T25" fmla="*/ 6 h 35"/>
                <a:gd name="T26" fmla="*/ 7 w 17"/>
                <a:gd name="T27" fmla="*/ 0 h 35"/>
                <a:gd name="T28" fmla="*/ 16 w 17"/>
                <a:gd name="T29" fmla="*/ 0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5"/>
                <a:gd name="T47" fmla="*/ 17 w 1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5">
                  <a:moveTo>
                    <a:pt x="16" y="0"/>
                  </a:moveTo>
                  <a:lnTo>
                    <a:pt x="16" y="6"/>
                  </a:lnTo>
                  <a:lnTo>
                    <a:pt x="16" y="13"/>
                  </a:lnTo>
                  <a:lnTo>
                    <a:pt x="16" y="20"/>
                  </a:lnTo>
                  <a:lnTo>
                    <a:pt x="16" y="27"/>
                  </a:lnTo>
                  <a:lnTo>
                    <a:pt x="16" y="34"/>
                  </a:lnTo>
                  <a:lnTo>
                    <a:pt x="7" y="34"/>
                  </a:lnTo>
                  <a:lnTo>
                    <a:pt x="7" y="27"/>
                  </a:lnTo>
                  <a:lnTo>
                    <a:pt x="0" y="27"/>
                  </a:lnTo>
                  <a:lnTo>
                    <a:pt x="7" y="27"/>
                  </a:lnTo>
                  <a:lnTo>
                    <a:pt x="7" y="20"/>
                  </a:lnTo>
                  <a:lnTo>
                    <a:pt x="7" y="13"/>
                  </a:lnTo>
                  <a:lnTo>
                    <a:pt x="7" y="6"/>
                  </a:lnTo>
                  <a:lnTo>
                    <a:pt x="7"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5" name="Freeform 1905"/>
            <p:cNvSpPr>
              <a:spLocks/>
            </p:cNvSpPr>
            <p:nvPr/>
          </p:nvSpPr>
          <p:spPr bwMode="auto">
            <a:xfrm>
              <a:off x="3158" y="1647"/>
              <a:ext cx="17" cy="49"/>
            </a:xfrm>
            <a:custGeom>
              <a:avLst/>
              <a:gdLst>
                <a:gd name="T0" fmla="*/ 16 w 17"/>
                <a:gd name="T1" fmla="*/ 48 h 49"/>
                <a:gd name="T2" fmla="*/ 16 w 17"/>
                <a:gd name="T3" fmla="*/ 41 h 49"/>
                <a:gd name="T4" fmla="*/ 16 w 17"/>
                <a:gd name="T5" fmla="*/ 34 h 49"/>
                <a:gd name="T6" fmla="*/ 16 w 17"/>
                <a:gd name="T7" fmla="*/ 20 h 49"/>
                <a:gd name="T8" fmla="*/ 16 w 17"/>
                <a:gd name="T9" fmla="*/ 7 h 49"/>
                <a:gd name="T10" fmla="*/ 16 w 17"/>
                <a:gd name="T11" fmla="*/ 0 h 49"/>
                <a:gd name="T12" fmla="*/ 0 w 17"/>
                <a:gd name="T13" fmla="*/ 0 h 49"/>
                <a:gd name="T14" fmla="*/ 16 w 17"/>
                <a:gd name="T15" fmla="*/ 0 h 49"/>
                <a:gd name="T16" fmla="*/ 16 w 17"/>
                <a:gd name="T17" fmla="*/ 7 h 49"/>
                <a:gd name="T18" fmla="*/ 16 w 17"/>
                <a:gd name="T19" fmla="*/ 13 h 49"/>
                <a:gd name="T20" fmla="*/ 16 w 17"/>
                <a:gd name="T21" fmla="*/ 20 h 49"/>
                <a:gd name="T22" fmla="*/ 16 w 17"/>
                <a:gd name="T23" fmla="*/ 27 h 49"/>
                <a:gd name="T24" fmla="*/ 16 w 17"/>
                <a:gd name="T25" fmla="*/ 41 h 49"/>
                <a:gd name="T26" fmla="*/ 16 w 17"/>
                <a:gd name="T27" fmla="*/ 48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9"/>
                <a:gd name="T44" fmla="*/ 17 w 1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9">
                  <a:moveTo>
                    <a:pt x="16" y="48"/>
                  </a:moveTo>
                  <a:lnTo>
                    <a:pt x="16" y="41"/>
                  </a:lnTo>
                  <a:lnTo>
                    <a:pt x="16" y="34"/>
                  </a:lnTo>
                  <a:lnTo>
                    <a:pt x="16" y="20"/>
                  </a:lnTo>
                  <a:lnTo>
                    <a:pt x="16" y="7"/>
                  </a:lnTo>
                  <a:lnTo>
                    <a:pt x="16" y="0"/>
                  </a:lnTo>
                  <a:lnTo>
                    <a:pt x="0" y="0"/>
                  </a:lnTo>
                  <a:lnTo>
                    <a:pt x="16" y="0"/>
                  </a:lnTo>
                  <a:lnTo>
                    <a:pt x="16" y="7"/>
                  </a:lnTo>
                  <a:lnTo>
                    <a:pt x="16" y="13"/>
                  </a:lnTo>
                  <a:lnTo>
                    <a:pt x="16" y="20"/>
                  </a:lnTo>
                  <a:lnTo>
                    <a:pt x="16" y="27"/>
                  </a:lnTo>
                  <a:lnTo>
                    <a:pt x="16" y="41"/>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6" name="Freeform 1906"/>
            <p:cNvSpPr>
              <a:spLocks/>
            </p:cNvSpPr>
            <p:nvPr/>
          </p:nvSpPr>
          <p:spPr bwMode="auto">
            <a:xfrm>
              <a:off x="3144" y="1647"/>
              <a:ext cx="17" cy="49"/>
            </a:xfrm>
            <a:custGeom>
              <a:avLst/>
              <a:gdLst>
                <a:gd name="T0" fmla="*/ 8 w 17"/>
                <a:gd name="T1" fmla="*/ 48 h 49"/>
                <a:gd name="T2" fmla="*/ 8 w 17"/>
                <a:gd name="T3" fmla="*/ 41 h 49"/>
                <a:gd name="T4" fmla="*/ 16 w 17"/>
                <a:gd name="T5" fmla="*/ 34 h 49"/>
                <a:gd name="T6" fmla="*/ 16 w 17"/>
                <a:gd name="T7" fmla="*/ 27 h 49"/>
                <a:gd name="T8" fmla="*/ 16 w 17"/>
                <a:gd name="T9" fmla="*/ 20 h 49"/>
                <a:gd name="T10" fmla="*/ 16 w 17"/>
                <a:gd name="T11" fmla="*/ 13 h 49"/>
                <a:gd name="T12" fmla="*/ 8 w 17"/>
                <a:gd name="T13" fmla="*/ 7 h 49"/>
                <a:gd name="T14" fmla="*/ 8 w 17"/>
                <a:gd name="T15" fmla="*/ 0 h 49"/>
                <a:gd name="T16" fmla="*/ 0 w 17"/>
                <a:gd name="T17" fmla="*/ 0 h 49"/>
                <a:gd name="T18" fmla="*/ 0 w 17"/>
                <a:gd name="T19" fmla="*/ 7 h 49"/>
                <a:gd name="T20" fmla="*/ 0 w 17"/>
                <a:gd name="T21" fmla="*/ 13 h 49"/>
                <a:gd name="T22" fmla="*/ 0 w 17"/>
                <a:gd name="T23" fmla="*/ 20 h 49"/>
                <a:gd name="T24" fmla="*/ 0 w 17"/>
                <a:gd name="T25" fmla="*/ 34 h 49"/>
                <a:gd name="T26" fmla="*/ 0 w 17"/>
                <a:gd name="T27" fmla="*/ 41 h 49"/>
                <a:gd name="T28" fmla="*/ 0 w 17"/>
                <a:gd name="T29" fmla="*/ 48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16" y="34"/>
                  </a:lnTo>
                  <a:lnTo>
                    <a:pt x="16" y="27"/>
                  </a:lnTo>
                  <a:lnTo>
                    <a:pt x="16" y="20"/>
                  </a:lnTo>
                  <a:lnTo>
                    <a:pt x="16" y="13"/>
                  </a:lnTo>
                  <a:lnTo>
                    <a:pt x="8" y="7"/>
                  </a:lnTo>
                  <a:lnTo>
                    <a:pt x="8" y="0"/>
                  </a:lnTo>
                  <a:lnTo>
                    <a:pt x="0" y="0"/>
                  </a:lnTo>
                  <a:lnTo>
                    <a:pt x="0" y="7"/>
                  </a:lnTo>
                  <a:lnTo>
                    <a:pt x="0" y="13"/>
                  </a:lnTo>
                  <a:lnTo>
                    <a:pt x="0" y="20"/>
                  </a:lnTo>
                  <a:lnTo>
                    <a:pt x="0" y="34"/>
                  </a:lnTo>
                  <a:lnTo>
                    <a:pt x="0" y="41"/>
                  </a:lnTo>
                  <a:lnTo>
                    <a:pt x="0" y="48"/>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7" name="Freeform 1907"/>
            <p:cNvSpPr>
              <a:spLocks/>
            </p:cNvSpPr>
            <p:nvPr/>
          </p:nvSpPr>
          <p:spPr bwMode="auto">
            <a:xfrm>
              <a:off x="3124" y="1647"/>
              <a:ext cx="17" cy="49"/>
            </a:xfrm>
            <a:custGeom>
              <a:avLst/>
              <a:gdLst>
                <a:gd name="T0" fmla="*/ 16 w 17"/>
                <a:gd name="T1" fmla="*/ 48 h 49"/>
                <a:gd name="T2" fmla="*/ 16 w 17"/>
                <a:gd name="T3" fmla="*/ 34 h 49"/>
                <a:gd name="T4" fmla="*/ 16 w 17"/>
                <a:gd name="T5" fmla="*/ 20 h 49"/>
                <a:gd name="T6" fmla="*/ 16 w 17"/>
                <a:gd name="T7" fmla="*/ 13 h 49"/>
                <a:gd name="T8" fmla="*/ 16 w 17"/>
                <a:gd name="T9" fmla="*/ 7 h 49"/>
                <a:gd name="T10" fmla="*/ 16 w 17"/>
                <a:gd name="T11" fmla="*/ 0 h 49"/>
                <a:gd name="T12" fmla="*/ 8 w 17"/>
                <a:gd name="T13" fmla="*/ 0 h 49"/>
                <a:gd name="T14" fmla="*/ 8 w 17"/>
                <a:gd name="T15" fmla="*/ 13 h 49"/>
                <a:gd name="T16" fmla="*/ 8 w 17"/>
                <a:gd name="T17" fmla="*/ 20 h 49"/>
                <a:gd name="T18" fmla="*/ 8 w 17"/>
                <a:gd name="T19" fmla="*/ 27 h 49"/>
                <a:gd name="T20" fmla="*/ 0 w 17"/>
                <a:gd name="T21" fmla="*/ 41 h 49"/>
                <a:gd name="T22" fmla="*/ 0 w 17"/>
                <a:gd name="T23" fmla="*/ 48 h 49"/>
                <a:gd name="T24" fmla="*/ 16 w 17"/>
                <a:gd name="T25" fmla="*/ 48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9"/>
                <a:gd name="T41" fmla="*/ 17 w 1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9">
                  <a:moveTo>
                    <a:pt x="16" y="48"/>
                  </a:moveTo>
                  <a:lnTo>
                    <a:pt x="16" y="34"/>
                  </a:lnTo>
                  <a:lnTo>
                    <a:pt x="16" y="20"/>
                  </a:lnTo>
                  <a:lnTo>
                    <a:pt x="16" y="13"/>
                  </a:lnTo>
                  <a:lnTo>
                    <a:pt x="16" y="7"/>
                  </a:lnTo>
                  <a:lnTo>
                    <a:pt x="16" y="0"/>
                  </a:lnTo>
                  <a:lnTo>
                    <a:pt x="8" y="0"/>
                  </a:lnTo>
                  <a:lnTo>
                    <a:pt x="8" y="13"/>
                  </a:lnTo>
                  <a:lnTo>
                    <a:pt x="8" y="20"/>
                  </a:lnTo>
                  <a:lnTo>
                    <a:pt x="8" y="27"/>
                  </a:lnTo>
                  <a:lnTo>
                    <a:pt x="0" y="41"/>
                  </a:lnTo>
                  <a:lnTo>
                    <a:pt x="0" y="48"/>
                  </a:lnTo>
                  <a:lnTo>
                    <a:pt x="16"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8" name="Freeform 1908"/>
            <p:cNvSpPr>
              <a:spLocks/>
            </p:cNvSpPr>
            <p:nvPr/>
          </p:nvSpPr>
          <p:spPr bwMode="auto">
            <a:xfrm>
              <a:off x="3096" y="1647"/>
              <a:ext cx="17" cy="49"/>
            </a:xfrm>
            <a:custGeom>
              <a:avLst/>
              <a:gdLst>
                <a:gd name="T0" fmla="*/ 8 w 17"/>
                <a:gd name="T1" fmla="*/ 48 h 49"/>
                <a:gd name="T2" fmla="*/ 8 w 17"/>
                <a:gd name="T3" fmla="*/ 41 h 49"/>
                <a:gd name="T4" fmla="*/ 8 w 17"/>
                <a:gd name="T5" fmla="*/ 27 h 49"/>
                <a:gd name="T6" fmla="*/ 8 w 17"/>
                <a:gd name="T7" fmla="*/ 20 h 49"/>
                <a:gd name="T8" fmla="*/ 8 w 17"/>
                <a:gd name="T9" fmla="*/ 13 h 49"/>
                <a:gd name="T10" fmla="*/ 8 w 17"/>
                <a:gd name="T11" fmla="*/ 7 h 49"/>
                <a:gd name="T12" fmla="*/ 8 w 17"/>
                <a:gd name="T13" fmla="*/ 0 h 49"/>
                <a:gd name="T14" fmla="*/ 16 w 17"/>
                <a:gd name="T15" fmla="*/ 0 h 49"/>
                <a:gd name="T16" fmla="*/ 0 w 17"/>
                <a:gd name="T17" fmla="*/ 0 h 49"/>
                <a:gd name="T18" fmla="*/ 0 w 17"/>
                <a:gd name="T19" fmla="*/ 7 h 49"/>
                <a:gd name="T20" fmla="*/ 8 w 17"/>
                <a:gd name="T21" fmla="*/ 7 h 49"/>
                <a:gd name="T22" fmla="*/ 8 w 17"/>
                <a:gd name="T23" fmla="*/ 13 h 49"/>
                <a:gd name="T24" fmla="*/ 8 w 17"/>
                <a:gd name="T25" fmla="*/ 20 h 49"/>
                <a:gd name="T26" fmla="*/ 8 w 17"/>
                <a:gd name="T27" fmla="*/ 34 h 49"/>
                <a:gd name="T28" fmla="*/ 8 w 17"/>
                <a:gd name="T29" fmla="*/ 41 h 49"/>
                <a:gd name="T30" fmla="*/ 8 w 17"/>
                <a:gd name="T31" fmla="*/ 4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49"/>
                <a:gd name="T50" fmla="*/ 17 w 1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49">
                  <a:moveTo>
                    <a:pt x="8" y="48"/>
                  </a:moveTo>
                  <a:lnTo>
                    <a:pt x="8" y="41"/>
                  </a:lnTo>
                  <a:lnTo>
                    <a:pt x="8" y="27"/>
                  </a:lnTo>
                  <a:lnTo>
                    <a:pt x="8" y="20"/>
                  </a:lnTo>
                  <a:lnTo>
                    <a:pt x="8" y="13"/>
                  </a:lnTo>
                  <a:lnTo>
                    <a:pt x="8" y="7"/>
                  </a:lnTo>
                  <a:lnTo>
                    <a:pt x="8" y="0"/>
                  </a:lnTo>
                  <a:lnTo>
                    <a:pt x="16" y="0"/>
                  </a:lnTo>
                  <a:lnTo>
                    <a:pt x="0" y="0"/>
                  </a:lnTo>
                  <a:lnTo>
                    <a:pt x="0" y="7"/>
                  </a:lnTo>
                  <a:lnTo>
                    <a:pt x="8" y="7"/>
                  </a:lnTo>
                  <a:lnTo>
                    <a:pt x="8" y="13"/>
                  </a:lnTo>
                  <a:lnTo>
                    <a:pt x="8" y="20"/>
                  </a:lnTo>
                  <a:lnTo>
                    <a:pt x="8" y="34"/>
                  </a:lnTo>
                  <a:lnTo>
                    <a:pt x="8" y="41"/>
                  </a:lnTo>
                  <a:lnTo>
                    <a:pt x="8" y="48"/>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29" name="Freeform 1909"/>
            <p:cNvSpPr>
              <a:spLocks/>
            </p:cNvSpPr>
            <p:nvPr/>
          </p:nvSpPr>
          <p:spPr bwMode="auto">
            <a:xfrm>
              <a:off x="3151" y="1695"/>
              <a:ext cx="17" cy="117"/>
            </a:xfrm>
            <a:custGeom>
              <a:avLst/>
              <a:gdLst>
                <a:gd name="T0" fmla="*/ 16 w 17"/>
                <a:gd name="T1" fmla="*/ 0 h 117"/>
                <a:gd name="T2" fmla="*/ 16 w 17"/>
                <a:gd name="T3" fmla="*/ 6 h 117"/>
                <a:gd name="T4" fmla="*/ 16 w 17"/>
                <a:gd name="T5" fmla="*/ 20 h 117"/>
                <a:gd name="T6" fmla="*/ 8 w 17"/>
                <a:gd name="T7" fmla="*/ 27 h 117"/>
                <a:gd name="T8" fmla="*/ 8 w 17"/>
                <a:gd name="T9" fmla="*/ 41 h 117"/>
                <a:gd name="T10" fmla="*/ 8 w 17"/>
                <a:gd name="T11" fmla="*/ 47 h 117"/>
                <a:gd name="T12" fmla="*/ 8 w 17"/>
                <a:gd name="T13" fmla="*/ 61 h 117"/>
                <a:gd name="T14" fmla="*/ 8 w 17"/>
                <a:gd name="T15" fmla="*/ 75 h 117"/>
                <a:gd name="T16" fmla="*/ 8 w 17"/>
                <a:gd name="T17" fmla="*/ 82 h 117"/>
                <a:gd name="T18" fmla="*/ 8 w 17"/>
                <a:gd name="T19" fmla="*/ 95 h 117"/>
                <a:gd name="T20" fmla="*/ 8 w 17"/>
                <a:gd name="T21" fmla="*/ 109 h 117"/>
                <a:gd name="T22" fmla="*/ 8 w 17"/>
                <a:gd name="T23" fmla="*/ 116 h 117"/>
                <a:gd name="T24" fmla="*/ 0 w 17"/>
                <a:gd name="T25" fmla="*/ 116 h 117"/>
                <a:gd name="T26" fmla="*/ 8 w 17"/>
                <a:gd name="T27" fmla="*/ 109 h 117"/>
                <a:gd name="T28" fmla="*/ 8 w 17"/>
                <a:gd name="T29" fmla="*/ 95 h 117"/>
                <a:gd name="T30" fmla="*/ 8 w 17"/>
                <a:gd name="T31" fmla="*/ 82 h 117"/>
                <a:gd name="T32" fmla="*/ 8 w 17"/>
                <a:gd name="T33" fmla="*/ 68 h 117"/>
                <a:gd name="T34" fmla="*/ 8 w 17"/>
                <a:gd name="T35" fmla="*/ 54 h 117"/>
                <a:gd name="T36" fmla="*/ 8 w 17"/>
                <a:gd name="T37" fmla="*/ 47 h 117"/>
                <a:gd name="T38" fmla="*/ 8 w 17"/>
                <a:gd name="T39" fmla="*/ 34 h 117"/>
                <a:gd name="T40" fmla="*/ 8 w 17"/>
                <a:gd name="T41" fmla="*/ 20 h 117"/>
                <a:gd name="T42" fmla="*/ 8 w 17"/>
                <a:gd name="T43" fmla="*/ 13 h 117"/>
                <a:gd name="T44" fmla="*/ 8 w 17"/>
                <a:gd name="T45" fmla="*/ 6 h 117"/>
                <a:gd name="T46" fmla="*/ 16 w 17"/>
                <a:gd name="T47" fmla="*/ 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17"/>
                <a:gd name="T74" fmla="*/ 17 w 17"/>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17">
                  <a:moveTo>
                    <a:pt x="16" y="0"/>
                  </a:moveTo>
                  <a:lnTo>
                    <a:pt x="16" y="6"/>
                  </a:lnTo>
                  <a:lnTo>
                    <a:pt x="16" y="20"/>
                  </a:lnTo>
                  <a:lnTo>
                    <a:pt x="8" y="27"/>
                  </a:lnTo>
                  <a:lnTo>
                    <a:pt x="8" y="41"/>
                  </a:lnTo>
                  <a:lnTo>
                    <a:pt x="8" y="47"/>
                  </a:lnTo>
                  <a:lnTo>
                    <a:pt x="8" y="61"/>
                  </a:lnTo>
                  <a:lnTo>
                    <a:pt x="8" y="75"/>
                  </a:lnTo>
                  <a:lnTo>
                    <a:pt x="8" y="82"/>
                  </a:lnTo>
                  <a:lnTo>
                    <a:pt x="8" y="95"/>
                  </a:lnTo>
                  <a:lnTo>
                    <a:pt x="8" y="109"/>
                  </a:lnTo>
                  <a:lnTo>
                    <a:pt x="8" y="116"/>
                  </a:lnTo>
                  <a:lnTo>
                    <a:pt x="0" y="116"/>
                  </a:lnTo>
                  <a:lnTo>
                    <a:pt x="8" y="109"/>
                  </a:lnTo>
                  <a:lnTo>
                    <a:pt x="8" y="95"/>
                  </a:lnTo>
                  <a:lnTo>
                    <a:pt x="8" y="82"/>
                  </a:lnTo>
                  <a:lnTo>
                    <a:pt x="8" y="68"/>
                  </a:lnTo>
                  <a:lnTo>
                    <a:pt x="8" y="54"/>
                  </a:lnTo>
                  <a:lnTo>
                    <a:pt x="8" y="47"/>
                  </a:lnTo>
                  <a:lnTo>
                    <a:pt x="8" y="34"/>
                  </a:lnTo>
                  <a:lnTo>
                    <a:pt x="8" y="20"/>
                  </a:lnTo>
                  <a:lnTo>
                    <a:pt x="8" y="13"/>
                  </a:lnTo>
                  <a:lnTo>
                    <a:pt x="8" y="6"/>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0" name="Freeform 1910"/>
            <p:cNvSpPr>
              <a:spLocks/>
            </p:cNvSpPr>
            <p:nvPr/>
          </p:nvSpPr>
          <p:spPr bwMode="auto">
            <a:xfrm>
              <a:off x="3144" y="1695"/>
              <a:ext cx="17" cy="55"/>
            </a:xfrm>
            <a:custGeom>
              <a:avLst/>
              <a:gdLst>
                <a:gd name="T0" fmla="*/ 16 w 17"/>
                <a:gd name="T1" fmla="*/ 0 h 55"/>
                <a:gd name="T2" fmla="*/ 16 w 17"/>
                <a:gd name="T3" fmla="*/ 6 h 55"/>
                <a:gd name="T4" fmla="*/ 16 w 17"/>
                <a:gd name="T5" fmla="*/ 13 h 55"/>
                <a:gd name="T6" fmla="*/ 16 w 17"/>
                <a:gd name="T7" fmla="*/ 20 h 55"/>
                <a:gd name="T8" fmla="*/ 0 w 17"/>
                <a:gd name="T9" fmla="*/ 27 h 55"/>
                <a:gd name="T10" fmla="*/ 0 w 17"/>
                <a:gd name="T11" fmla="*/ 34 h 55"/>
                <a:gd name="T12" fmla="*/ 0 w 17"/>
                <a:gd name="T13" fmla="*/ 41 h 55"/>
                <a:gd name="T14" fmla="*/ 0 w 17"/>
                <a:gd name="T15" fmla="*/ 47 h 55"/>
                <a:gd name="T16" fmla="*/ 0 w 17"/>
                <a:gd name="T17" fmla="*/ 54 h 55"/>
                <a:gd name="T18" fmla="*/ 0 w 17"/>
                <a:gd name="T19" fmla="*/ 47 h 55"/>
                <a:gd name="T20" fmla="*/ 0 w 17"/>
                <a:gd name="T21" fmla="*/ 41 h 55"/>
                <a:gd name="T22" fmla="*/ 0 w 17"/>
                <a:gd name="T23" fmla="*/ 34 h 55"/>
                <a:gd name="T24" fmla="*/ 0 w 17"/>
                <a:gd name="T25" fmla="*/ 27 h 55"/>
                <a:gd name="T26" fmla="*/ 0 w 17"/>
                <a:gd name="T27" fmla="*/ 20 h 55"/>
                <a:gd name="T28" fmla="*/ 0 w 17"/>
                <a:gd name="T29" fmla="*/ 13 h 55"/>
                <a:gd name="T30" fmla="*/ 0 w 17"/>
                <a:gd name="T31" fmla="*/ 6 h 55"/>
                <a:gd name="T32" fmla="*/ 0 w 17"/>
                <a:gd name="T33" fmla="*/ 0 h 55"/>
                <a:gd name="T34" fmla="*/ 16 w 17"/>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5"/>
                <a:gd name="T56" fmla="*/ 17 w 17"/>
                <a:gd name="T57" fmla="*/ 55 h 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5">
                  <a:moveTo>
                    <a:pt x="16" y="0"/>
                  </a:moveTo>
                  <a:lnTo>
                    <a:pt x="16" y="6"/>
                  </a:lnTo>
                  <a:lnTo>
                    <a:pt x="16" y="13"/>
                  </a:lnTo>
                  <a:lnTo>
                    <a:pt x="16" y="20"/>
                  </a:lnTo>
                  <a:lnTo>
                    <a:pt x="0" y="27"/>
                  </a:lnTo>
                  <a:lnTo>
                    <a:pt x="0" y="34"/>
                  </a:lnTo>
                  <a:lnTo>
                    <a:pt x="0" y="41"/>
                  </a:lnTo>
                  <a:lnTo>
                    <a:pt x="0" y="47"/>
                  </a:lnTo>
                  <a:lnTo>
                    <a:pt x="0" y="54"/>
                  </a:lnTo>
                  <a:lnTo>
                    <a:pt x="0" y="47"/>
                  </a:lnTo>
                  <a:lnTo>
                    <a:pt x="0" y="41"/>
                  </a:lnTo>
                  <a:lnTo>
                    <a:pt x="0" y="34"/>
                  </a:lnTo>
                  <a:lnTo>
                    <a:pt x="0" y="27"/>
                  </a:lnTo>
                  <a:lnTo>
                    <a:pt x="0" y="20"/>
                  </a:lnTo>
                  <a:lnTo>
                    <a:pt x="0" y="13"/>
                  </a:lnTo>
                  <a:lnTo>
                    <a:pt x="0" y="6"/>
                  </a:lnTo>
                  <a:lnTo>
                    <a:pt x="0" y="0"/>
                  </a:lnTo>
                  <a:lnTo>
                    <a:pt x="16"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1" name="Freeform 1911"/>
            <p:cNvSpPr>
              <a:spLocks/>
            </p:cNvSpPr>
            <p:nvPr/>
          </p:nvSpPr>
          <p:spPr bwMode="auto">
            <a:xfrm>
              <a:off x="3117" y="1695"/>
              <a:ext cx="21" cy="124"/>
            </a:xfrm>
            <a:custGeom>
              <a:avLst/>
              <a:gdLst>
                <a:gd name="T0" fmla="*/ 20 w 21"/>
                <a:gd name="T1" fmla="*/ 0 h 124"/>
                <a:gd name="T2" fmla="*/ 20 w 21"/>
                <a:gd name="T3" fmla="*/ 6 h 124"/>
                <a:gd name="T4" fmla="*/ 20 w 21"/>
                <a:gd name="T5" fmla="*/ 13 h 124"/>
                <a:gd name="T6" fmla="*/ 20 w 21"/>
                <a:gd name="T7" fmla="*/ 27 h 124"/>
                <a:gd name="T8" fmla="*/ 20 w 21"/>
                <a:gd name="T9" fmla="*/ 34 h 124"/>
                <a:gd name="T10" fmla="*/ 14 w 21"/>
                <a:gd name="T11" fmla="*/ 41 h 124"/>
                <a:gd name="T12" fmla="*/ 14 w 21"/>
                <a:gd name="T13" fmla="*/ 54 h 124"/>
                <a:gd name="T14" fmla="*/ 14 w 21"/>
                <a:gd name="T15" fmla="*/ 61 h 124"/>
                <a:gd name="T16" fmla="*/ 14 w 21"/>
                <a:gd name="T17" fmla="*/ 75 h 124"/>
                <a:gd name="T18" fmla="*/ 14 w 21"/>
                <a:gd name="T19" fmla="*/ 82 h 124"/>
                <a:gd name="T20" fmla="*/ 7 w 21"/>
                <a:gd name="T21" fmla="*/ 88 h 124"/>
                <a:gd name="T22" fmla="*/ 7 w 21"/>
                <a:gd name="T23" fmla="*/ 102 h 124"/>
                <a:gd name="T24" fmla="*/ 7 w 21"/>
                <a:gd name="T25" fmla="*/ 109 h 124"/>
                <a:gd name="T26" fmla="*/ 7 w 21"/>
                <a:gd name="T27" fmla="*/ 116 h 124"/>
                <a:gd name="T28" fmla="*/ 7 w 21"/>
                <a:gd name="T29" fmla="*/ 123 h 124"/>
                <a:gd name="T30" fmla="*/ 0 w 21"/>
                <a:gd name="T31" fmla="*/ 123 h 124"/>
                <a:gd name="T32" fmla="*/ 0 w 21"/>
                <a:gd name="T33" fmla="*/ 95 h 124"/>
                <a:gd name="T34" fmla="*/ 0 w 21"/>
                <a:gd name="T35" fmla="*/ 88 h 124"/>
                <a:gd name="T36" fmla="*/ 0 w 21"/>
                <a:gd name="T37" fmla="*/ 82 h 124"/>
                <a:gd name="T38" fmla="*/ 0 w 21"/>
                <a:gd name="T39" fmla="*/ 75 h 124"/>
                <a:gd name="T40" fmla="*/ 0 w 21"/>
                <a:gd name="T41" fmla="*/ 68 h 124"/>
                <a:gd name="T42" fmla="*/ 7 w 21"/>
                <a:gd name="T43" fmla="*/ 68 h 124"/>
                <a:gd name="T44" fmla="*/ 7 w 21"/>
                <a:gd name="T45" fmla="*/ 61 h 124"/>
                <a:gd name="T46" fmla="*/ 7 w 21"/>
                <a:gd name="T47" fmla="*/ 54 h 124"/>
                <a:gd name="T48" fmla="*/ 7 w 21"/>
                <a:gd name="T49" fmla="*/ 47 h 124"/>
                <a:gd name="T50" fmla="*/ 7 w 21"/>
                <a:gd name="T51" fmla="*/ 41 h 124"/>
                <a:gd name="T52" fmla="*/ 7 w 21"/>
                <a:gd name="T53" fmla="*/ 34 h 124"/>
                <a:gd name="T54" fmla="*/ 7 w 21"/>
                <a:gd name="T55" fmla="*/ 27 h 124"/>
                <a:gd name="T56" fmla="*/ 7 w 21"/>
                <a:gd name="T57" fmla="*/ 20 h 124"/>
                <a:gd name="T58" fmla="*/ 7 w 21"/>
                <a:gd name="T59" fmla="*/ 13 h 124"/>
                <a:gd name="T60" fmla="*/ 7 w 21"/>
                <a:gd name="T61" fmla="*/ 6 h 124"/>
                <a:gd name="T62" fmla="*/ 7 w 21"/>
                <a:gd name="T63" fmla="*/ 0 h 124"/>
                <a:gd name="T64" fmla="*/ 20 w 21"/>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24"/>
                <a:gd name="T101" fmla="*/ 21 w 2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24">
                  <a:moveTo>
                    <a:pt x="20" y="0"/>
                  </a:moveTo>
                  <a:lnTo>
                    <a:pt x="20" y="6"/>
                  </a:lnTo>
                  <a:lnTo>
                    <a:pt x="20" y="13"/>
                  </a:lnTo>
                  <a:lnTo>
                    <a:pt x="20" y="27"/>
                  </a:lnTo>
                  <a:lnTo>
                    <a:pt x="20" y="34"/>
                  </a:lnTo>
                  <a:lnTo>
                    <a:pt x="14" y="41"/>
                  </a:lnTo>
                  <a:lnTo>
                    <a:pt x="14" y="54"/>
                  </a:lnTo>
                  <a:lnTo>
                    <a:pt x="14" y="61"/>
                  </a:lnTo>
                  <a:lnTo>
                    <a:pt x="14" y="75"/>
                  </a:lnTo>
                  <a:lnTo>
                    <a:pt x="14" y="82"/>
                  </a:lnTo>
                  <a:lnTo>
                    <a:pt x="7" y="88"/>
                  </a:lnTo>
                  <a:lnTo>
                    <a:pt x="7" y="102"/>
                  </a:lnTo>
                  <a:lnTo>
                    <a:pt x="7" y="109"/>
                  </a:lnTo>
                  <a:lnTo>
                    <a:pt x="7" y="116"/>
                  </a:lnTo>
                  <a:lnTo>
                    <a:pt x="7" y="123"/>
                  </a:lnTo>
                  <a:lnTo>
                    <a:pt x="0" y="123"/>
                  </a:lnTo>
                  <a:lnTo>
                    <a:pt x="0" y="95"/>
                  </a:lnTo>
                  <a:lnTo>
                    <a:pt x="0" y="88"/>
                  </a:lnTo>
                  <a:lnTo>
                    <a:pt x="0" y="82"/>
                  </a:lnTo>
                  <a:lnTo>
                    <a:pt x="0" y="75"/>
                  </a:lnTo>
                  <a:lnTo>
                    <a:pt x="0" y="68"/>
                  </a:lnTo>
                  <a:lnTo>
                    <a:pt x="7" y="68"/>
                  </a:lnTo>
                  <a:lnTo>
                    <a:pt x="7" y="61"/>
                  </a:lnTo>
                  <a:lnTo>
                    <a:pt x="7" y="54"/>
                  </a:lnTo>
                  <a:lnTo>
                    <a:pt x="7" y="47"/>
                  </a:lnTo>
                  <a:lnTo>
                    <a:pt x="7" y="41"/>
                  </a:lnTo>
                  <a:lnTo>
                    <a:pt x="7" y="34"/>
                  </a:lnTo>
                  <a:lnTo>
                    <a:pt x="7" y="27"/>
                  </a:lnTo>
                  <a:lnTo>
                    <a:pt x="7" y="20"/>
                  </a:lnTo>
                  <a:lnTo>
                    <a:pt x="7" y="13"/>
                  </a:lnTo>
                  <a:lnTo>
                    <a:pt x="7" y="6"/>
                  </a:lnTo>
                  <a:lnTo>
                    <a:pt x="7" y="0"/>
                  </a:lnTo>
                  <a:lnTo>
                    <a:pt x="2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2" name="Freeform 1912"/>
            <p:cNvSpPr>
              <a:spLocks/>
            </p:cNvSpPr>
            <p:nvPr/>
          </p:nvSpPr>
          <p:spPr bwMode="auto">
            <a:xfrm>
              <a:off x="3103" y="1695"/>
              <a:ext cx="1" cy="17"/>
            </a:xfrm>
            <a:custGeom>
              <a:avLst/>
              <a:gdLst>
                <a:gd name="T0" fmla="*/ 0 w 1"/>
                <a:gd name="T1" fmla="*/ 0 h 17"/>
                <a:gd name="T2" fmla="*/ 0 w 1"/>
                <a:gd name="T3" fmla="*/ 7 h 17"/>
                <a:gd name="T4" fmla="*/ 0 w 1"/>
                <a:gd name="T5" fmla="*/ 16 h 17"/>
                <a:gd name="T6" fmla="*/ 0 w 1"/>
                <a:gd name="T7" fmla="*/ 7 h 17"/>
                <a:gd name="T8" fmla="*/ 0 w 1"/>
                <a:gd name="T9" fmla="*/ 0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0"/>
                  </a:moveTo>
                  <a:lnTo>
                    <a:pt x="0" y="7"/>
                  </a:lnTo>
                  <a:lnTo>
                    <a:pt x="0" y="16"/>
                  </a:lnTo>
                  <a:lnTo>
                    <a:pt x="0" y="7"/>
                  </a:lnTo>
                  <a:lnTo>
                    <a:pt x="0" y="0"/>
                  </a:lnTo>
                </a:path>
              </a:pathLst>
            </a:custGeom>
            <a:solidFill>
              <a:srgbClr val="0041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3" name="Freeform 1913"/>
            <p:cNvSpPr>
              <a:spLocks/>
            </p:cNvSpPr>
            <p:nvPr/>
          </p:nvSpPr>
          <p:spPr bwMode="auto">
            <a:xfrm>
              <a:off x="3062" y="1442"/>
              <a:ext cx="35" cy="28"/>
            </a:xfrm>
            <a:custGeom>
              <a:avLst/>
              <a:gdLst>
                <a:gd name="T0" fmla="*/ 34 w 35"/>
                <a:gd name="T1" fmla="*/ 0 h 28"/>
                <a:gd name="T2" fmla="*/ 34 w 35"/>
                <a:gd name="T3" fmla="*/ 6 h 28"/>
                <a:gd name="T4" fmla="*/ 27 w 35"/>
                <a:gd name="T5" fmla="*/ 6 h 28"/>
                <a:gd name="T6" fmla="*/ 27 w 35"/>
                <a:gd name="T7" fmla="*/ 13 h 28"/>
                <a:gd name="T8" fmla="*/ 21 w 35"/>
                <a:gd name="T9" fmla="*/ 13 h 28"/>
                <a:gd name="T10" fmla="*/ 21 w 35"/>
                <a:gd name="T11" fmla="*/ 20 h 28"/>
                <a:gd name="T12" fmla="*/ 14 w 35"/>
                <a:gd name="T13" fmla="*/ 20 h 28"/>
                <a:gd name="T14" fmla="*/ 7 w 35"/>
                <a:gd name="T15" fmla="*/ 20 h 28"/>
                <a:gd name="T16" fmla="*/ 0 w 35"/>
                <a:gd name="T17" fmla="*/ 20 h 28"/>
                <a:gd name="T18" fmla="*/ 7 w 35"/>
                <a:gd name="T19" fmla="*/ 27 h 28"/>
                <a:gd name="T20" fmla="*/ 14 w 35"/>
                <a:gd name="T21" fmla="*/ 27 h 28"/>
                <a:gd name="T22" fmla="*/ 21 w 35"/>
                <a:gd name="T23" fmla="*/ 27 h 28"/>
                <a:gd name="T24" fmla="*/ 21 w 35"/>
                <a:gd name="T25" fmla="*/ 20 h 28"/>
                <a:gd name="T26" fmla="*/ 27 w 35"/>
                <a:gd name="T27" fmla="*/ 13 h 28"/>
                <a:gd name="T28" fmla="*/ 34 w 35"/>
                <a:gd name="T29" fmla="*/ 13 h 28"/>
                <a:gd name="T30" fmla="*/ 34 w 35"/>
                <a:gd name="T31" fmla="*/ 20 h 28"/>
                <a:gd name="T32" fmla="*/ 34 w 35"/>
                <a:gd name="T33" fmla="*/ 13 h 28"/>
                <a:gd name="T34" fmla="*/ 34 w 35"/>
                <a:gd name="T35" fmla="*/ 6 h 28"/>
                <a:gd name="T36" fmla="*/ 34 w 35"/>
                <a:gd name="T37" fmla="*/ 0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8"/>
                <a:gd name="T59" fmla="*/ 35 w 3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8">
                  <a:moveTo>
                    <a:pt x="34" y="0"/>
                  </a:moveTo>
                  <a:lnTo>
                    <a:pt x="34" y="6"/>
                  </a:lnTo>
                  <a:lnTo>
                    <a:pt x="27" y="6"/>
                  </a:lnTo>
                  <a:lnTo>
                    <a:pt x="27" y="13"/>
                  </a:lnTo>
                  <a:lnTo>
                    <a:pt x="21" y="13"/>
                  </a:lnTo>
                  <a:lnTo>
                    <a:pt x="21" y="20"/>
                  </a:lnTo>
                  <a:lnTo>
                    <a:pt x="14" y="20"/>
                  </a:lnTo>
                  <a:lnTo>
                    <a:pt x="7" y="20"/>
                  </a:lnTo>
                  <a:lnTo>
                    <a:pt x="0" y="20"/>
                  </a:lnTo>
                  <a:lnTo>
                    <a:pt x="7" y="27"/>
                  </a:lnTo>
                  <a:lnTo>
                    <a:pt x="14" y="27"/>
                  </a:lnTo>
                  <a:lnTo>
                    <a:pt x="21" y="27"/>
                  </a:lnTo>
                  <a:lnTo>
                    <a:pt x="21" y="20"/>
                  </a:lnTo>
                  <a:lnTo>
                    <a:pt x="27" y="13"/>
                  </a:lnTo>
                  <a:lnTo>
                    <a:pt x="34" y="13"/>
                  </a:lnTo>
                  <a:lnTo>
                    <a:pt x="34" y="20"/>
                  </a:lnTo>
                  <a:lnTo>
                    <a:pt x="34" y="13"/>
                  </a:lnTo>
                  <a:lnTo>
                    <a:pt x="34" y="6"/>
                  </a:lnTo>
                  <a:lnTo>
                    <a:pt x="34" y="0"/>
                  </a:lnTo>
                </a:path>
              </a:pathLst>
            </a:custGeom>
            <a:solidFill>
              <a:srgbClr val="00C027"/>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4" name="Freeform 1914"/>
            <p:cNvSpPr>
              <a:spLocks/>
            </p:cNvSpPr>
            <p:nvPr/>
          </p:nvSpPr>
          <p:spPr bwMode="auto">
            <a:xfrm>
              <a:off x="3096" y="1414"/>
              <a:ext cx="36" cy="49"/>
            </a:xfrm>
            <a:custGeom>
              <a:avLst/>
              <a:gdLst>
                <a:gd name="T0" fmla="*/ 35 w 36"/>
                <a:gd name="T1" fmla="*/ 0 h 49"/>
                <a:gd name="T2" fmla="*/ 35 w 36"/>
                <a:gd name="T3" fmla="*/ 7 h 49"/>
                <a:gd name="T4" fmla="*/ 28 w 36"/>
                <a:gd name="T5" fmla="*/ 7 h 49"/>
                <a:gd name="T6" fmla="*/ 28 w 36"/>
                <a:gd name="T7" fmla="*/ 14 h 49"/>
                <a:gd name="T8" fmla="*/ 28 w 36"/>
                <a:gd name="T9" fmla="*/ 21 h 49"/>
                <a:gd name="T10" fmla="*/ 35 w 36"/>
                <a:gd name="T11" fmla="*/ 21 h 49"/>
                <a:gd name="T12" fmla="*/ 28 w 36"/>
                <a:gd name="T13" fmla="*/ 21 h 49"/>
                <a:gd name="T14" fmla="*/ 28 w 36"/>
                <a:gd name="T15" fmla="*/ 28 h 49"/>
                <a:gd name="T16" fmla="*/ 21 w 36"/>
                <a:gd name="T17" fmla="*/ 28 h 49"/>
                <a:gd name="T18" fmla="*/ 14 w 36"/>
                <a:gd name="T19" fmla="*/ 34 h 49"/>
                <a:gd name="T20" fmla="*/ 7 w 36"/>
                <a:gd name="T21" fmla="*/ 41 h 49"/>
                <a:gd name="T22" fmla="*/ 0 w 36"/>
                <a:gd name="T23" fmla="*/ 48 h 49"/>
                <a:gd name="T24" fmla="*/ 0 w 36"/>
                <a:gd name="T25" fmla="*/ 41 h 49"/>
                <a:gd name="T26" fmla="*/ 0 w 36"/>
                <a:gd name="T27" fmla="*/ 34 h 49"/>
                <a:gd name="T28" fmla="*/ 0 w 36"/>
                <a:gd name="T29" fmla="*/ 28 h 49"/>
                <a:gd name="T30" fmla="*/ 0 w 36"/>
                <a:gd name="T31" fmla="*/ 21 h 49"/>
                <a:gd name="T32" fmla="*/ 7 w 36"/>
                <a:gd name="T33" fmla="*/ 21 h 49"/>
                <a:gd name="T34" fmla="*/ 14 w 36"/>
                <a:gd name="T35" fmla="*/ 21 h 49"/>
                <a:gd name="T36" fmla="*/ 14 w 36"/>
                <a:gd name="T37" fmla="*/ 14 h 49"/>
                <a:gd name="T38" fmla="*/ 21 w 36"/>
                <a:gd name="T39" fmla="*/ 14 h 49"/>
                <a:gd name="T40" fmla="*/ 28 w 36"/>
                <a:gd name="T41" fmla="*/ 14 h 49"/>
                <a:gd name="T42" fmla="*/ 28 w 36"/>
                <a:gd name="T43" fmla="*/ 7 h 49"/>
                <a:gd name="T44" fmla="*/ 35 w 36"/>
                <a:gd name="T45" fmla="*/ 7 h 49"/>
                <a:gd name="T46" fmla="*/ 35 w 36"/>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9"/>
                <a:gd name="T74" fmla="*/ 36 w 36"/>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9">
                  <a:moveTo>
                    <a:pt x="35" y="0"/>
                  </a:moveTo>
                  <a:lnTo>
                    <a:pt x="35" y="7"/>
                  </a:lnTo>
                  <a:lnTo>
                    <a:pt x="28" y="7"/>
                  </a:lnTo>
                  <a:lnTo>
                    <a:pt x="28" y="14"/>
                  </a:lnTo>
                  <a:lnTo>
                    <a:pt x="28" y="21"/>
                  </a:lnTo>
                  <a:lnTo>
                    <a:pt x="35" y="21"/>
                  </a:lnTo>
                  <a:lnTo>
                    <a:pt x="28" y="21"/>
                  </a:lnTo>
                  <a:lnTo>
                    <a:pt x="28" y="28"/>
                  </a:lnTo>
                  <a:lnTo>
                    <a:pt x="21" y="28"/>
                  </a:lnTo>
                  <a:lnTo>
                    <a:pt x="14" y="34"/>
                  </a:lnTo>
                  <a:lnTo>
                    <a:pt x="7" y="41"/>
                  </a:lnTo>
                  <a:lnTo>
                    <a:pt x="0" y="48"/>
                  </a:lnTo>
                  <a:lnTo>
                    <a:pt x="0" y="41"/>
                  </a:lnTo>
                  <a:lnTo>
                    <a:pt x="0" y="34"/>
                  </a:lnTo>
                  <a:lnTo>
                    <a:pt x="0" y="28"/>
                  </a:lnTo>
                  <a:lnTo>
                    <a:pt x="0" y="21"/>
                  </a:lnTo>
                  <a:lnTo>
                    <a:pt x="7" y="21"/>
                  </a:lnTo>
                  <a:lnTo>
                    <a:pt x="14" y="21"/>
                  </a:lnTo>
                  <a:lnTo>
                    <a:pt x="14" y="14"/>
                  </a:lnTo>
                  <a:lnTo>
                    <a:pt x="21" y="14"/>
                  </a:lnTo>
                  <a:lnTo>
                    <a:pt x="28" y="14"/>
                  </a:lnTo>
                  <a:lnTo>
                    <a:pt x="28" y="7"/>
                  </a:lnTo>
                  <a:lnTo>
                    <a:pt x="35" y="7"/>
                  </a:lnTo>
                  <a:lnTo>
                    <a:pt x="35"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5" name="Freeform 1915"/>
            <p:cNvSpPr>
              <a:spLocks/>
            </p:cNvSpPr>
            <p:nvPr/>
          </p:nvSpPr>
          <p:spPr bwMode="auto">
            <a:xfrm>
              <a:off x="2959" y="1407"/>
              <a:ext cx="22" cy="17"/>
            </a:xfrm>
            <a:custGeom>
              <a:avLst/>
              <a:gdLst>
                <a:gd name="T0" fmla="*/ 0 w 22"/>
                <a:gd name="T1" fmla="*/ 8 h 17"/>
                <a:gd name="T2" fmla="*/ 7 w 22"/>
                <a:gd name="T3" fmla="*/ 8 h 17"/>
                <a:gd name="T4" fmla="*/ 14 w 22"/>
                <a:gd name="T5" fmla="*/ 8 h 17"/>
                <a:gd name="T6" fmla="*/ 14 w 22"/>
                <a:gd name="T7" fmla="*/ 0 h 17"/>
                <a:gd name="T8" fmla="*/ 21 w 22"/>
                <a:gd name="T9" fmla="*/ 0 h 17"/>
                <a:gd name="T10" fmla="*/ 21 w 22"/>
                <a:gd name="T11" fmla="*/ 8 h 17"/>
                <a:gd name="T12" fmla="*/ 14 w 22"/>
                <a:gd name="T13" fmla="*/ 8 h 17"/>
                <a:gd name="T14" fmla="*/ 7 w 22"/>
                <a:gd name="T15" fmla="*/ 8 h 17"/>
                <a:gd name="T16" fmla="*/ 7 w 22"/>
                <a:gd name="T17" fmla="*/ 16 h 17"/>
                <a:gd name="T18" fmla="*/ 7 w 22"/>
                <a:gd name="T19" fmla="*/ 8 h 17"/>
                <a:gd name="T20" fmla="*/ 0 w 22"/>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8"/>
                  </a:moveTo>
                  <a:lnTo>
                    <a:pt x="7" y="8"/>
                  </a:lnTo>
                  <a:lnTo>
                    <a:pt x="14" y="8"/>
                  </a:lnTo>
                  <a:lnTo>
                    <a:pt x="14" y="0"/>
                  </a:lnTo>
                  <a:lnTo>
                    <a:pt x="21" y="0"/>
                  </a:lnTo>
                  <a:lnTo>
                    <a:pt x="21" y="8"/>
                  </a:lnTo>
                  <a:lnTo>
                    <a:pt x="14" y="8"/>
                  </a:lnTo>
                  <a:lnTo>
                    <a:pt x="7" y="8"/>
                  </a:lnTo>
                  <a:lnTo>
                    <a:pt x="7" y="16"/>
                  </a:lnTo>
                  <a:lnTo>
                    <a:pt x="7" y="8"/>
                  </a:lnTo>
                  <a:lnTo>
                    <a:pt x="0" y="8"/>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6" name="Freeform 1916"/>
            <p:cNvSpPr>
              <a:spLocks/>
            </p:cNvSpPr>
            <p:nvPr/>
          </p:nvSpPr>
          <p:spPr bwMode="auto">
            <a:xfrm>
              <a:off x="3124" y="1414"/>
              <a:ext cx="17" cy="17"/>
            </a:xfrm>
            <a:custGeom>
              <a:avLst/>
              <a:gdLst>
                <a:gd name="T0" fmla="*/ 0 w 17"/>
                <a:gd name="T1" fmla="*/ 16 h 17"/>
                <a:gd name="T2" fmla="*/ 16 w 17"/>
                <a:gd name="T3" fmla="*/ 16 h 17"/>
                <a:gd name="T4" fmla="*/ 16 w 17"/>
                <a:gd name="T5" fmla="*/ 0 h 17"/>
                <a:gd name="T6" fmla="*/ 16 w 17"/>
                <a:gd name="T7" fmla="*/ 16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16" y="16"/>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7" name="Freeform 1917"/>
            <p:cNvSpPr>
              <a:spLocks/>
            </p:cNvSpPr>
            <p:nvPr/>
          </p:nvSpPr>
          <p:spPr bwMode="auto">
            <a:xfrm>
              <a:off x="3124" y="1421"/>
              <a:ext cx="1" cy="17"/>
            </a:xfrm>
            <a:custGeom>
              <a:avLst/>
              <a:gdLst>
                <a:gd name="T0" fmla="*/ 0 w 1"/>
                <a:gd name="T1" fmla="*/ 16 h 17"/>
                <a:gd name="T2" fmla="*/ 0 w 1"/>
                <a:gd name="T3" fmla="*/ 8 h 17"/>
                <a:gd name="T4" fmla="*/ 0 w 1"/>
                <a:gd name="T5" fmla="*/ 0 h 17"/>
                <a:gd name="T6" fmla="*/ 0 w 1"/>
                <a:gd name="T7" fmla="*/ 8 h 17"/>
                <a:gd name="T8" fmla="*/ 0 w 1"/>
                <a:gd name="T9" fmla="*/ 16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16"/>
                  </a:moveTo>
                  <a:lnTo>
                    <a:pt x="0" y="8"/>
                  </a:lnTo>
                  <a:lnTo>
                    <a:pt x="0" y="0"/>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38" name="Line 1918"/>
            <p:cNvSpPr>
              <a:spLocks noChangeShapeType="1"/>
            </p:cNvSpPr>
            <p:nvPr/>
          </p:nvSpPr>
          <p:spPr bwMode="auto">
            <a:xfrm flipH="1">
              <a:off x="3124" y="1435"/>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39" name="Freeform 1919"/>
            <p:cNvSpPr>
              <a:spLocks/>
            </p:cNvSpPr>
            <p:nvPr/>
          </p:nvSpPr>
          <p:spPr bwMode="auto">
            <a:xfrm>
              <a:off x="3096" y="1435"/>
              <a:ext cx="36" cy="28"/>
            </a:xfrm>
            <a:custGeom>
              <a:avLst/>
              <a:gdLst>
                <a:gd name="T0" fmla="*/ 0 w 36"/>
                <a:gd name="T1" fmla="*/ 27 h 28"/>
                <a:gd name="T2" fmla="*/ 7 w 36"/>
                <a:gd name="T3" fmla="*/ 20 h 28"/>
                <a:gd name="T4" fmla="*/ 14 w 36"/>
                <a:gd name="T5" fmla="*/ 13 h 28"/>
                <a:gd name="T6" fmla="*/ 21 w 36"/>
                <a:gd name="T7" fmla="*/ 7 h 28"/>
                <a:gd name="T8" fmla="*/ 28 w 36"/>
                <a:gd name="T9" fmla="*/ 7 h 28"/>
                <a:gd name="T10" fmla="*/ 28 w 36"/>
                <a:gd name="T11" fmla="*/ 0 h 28"/>
                <a:gd name="T12" fmla="*/ 35 w 36"/>
                <a:gd name="T13" fmla="*/ 0 h 28"/>
                <a:gd name="T14" fmla="*/ 28 w 36"/>
                <a:gd name="T15" fmla="*/ 0 h 28"/>
                <a:gd name="T16" fmla="*/ 28 w 36"/>
                <a:gd name="T17" fmla="*/ 7 h 28"/>
                <a:gd name="T18" fmla="*/ 21 w 36"/>
                <a:gd name="T19" fmla="*/ 7 h 28"/>
                <a:gd name="T20" fmla="*/ 14 w 36"/>
                <a:gd name="T21" fmla="*/ 13 h 28"/>
                <a:gd name="T22" fmla="*/ 7 w 36"/>
                <a:gd name="T23" fmla="*/ 20 h 28"/>
                <a:gd name="T24" fmla="*/ 0 w 36"/>
                <a:gd name="T25" fmla="*/ 2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8"/>
                <a:gd name="T41" fmla="*/ 36 w 36"/>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8">
                  <a:moveTo>
                    <a:pt x="0" y="27"/>
                  </a:moveTo>
                  <a:lnTo>
                    <a:pt x="7" y="20"/>
                  </a:lnTo>
                  <a:lnTo>
                    <a:pt x="14" y="13"/>
                  </a:lnTo>
                  <a:lnTo>
                    <a:pt x="21" y="7"/>
                  </a:lnTo>
                  <a:lnTo>
                    <a:pt x="28" y="7"/>
                  </a:lnTo>
                  <a:lnTo>
                    <a:pt x="28" y="0"/>
                  </a:lnTo>
                  <a:lnTo>
                    <a:pt x="35" y="0"/>
                  </a:lnTo>
                  <a:lnTo>
                    <a:pt x="28" y="0"/>
                  </a:lnTo>
                  <a:lnTo>
                    <a:pt x="28" y="7"/>
                  </a:lnTo>
                  <a:lnTo>
                    <a:pt x="21" y="7"/>
                  </a:lnTo>
                  <a:lnTo>
                    <a:pt x="14" y="13"/>
                  </a:lnTo>
                  <a:lnTo>
                    <a:pt x="7" y="20"/>
                  </a:lnTo>
                  <a:lnTo>
                    <a:pt x="0" y="2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0" name="Freeform 1920"/>
            <p:cNvSpPr>
              <a:spLocks/>
            </p:cNvSpPr>
            <p:nvPr/>
          </p:nvSpPr>
          <p:spPr bwMode="auto">
            <a:xfrm>
              <a:off x="3096" y="1442"/>
              <a:ext cx="1" cy="21"/>
            </a:xfrm>
            <a:custGeom>
              <a:avLst/>
              <a:gdLst>
                <a:gd name="T0" fmla="*/ 0 w 1"/>
                <a:gd name="T1" fmla="*/ 0 h 21"/>
                <a:gd name="T2" fmla="*/ 0 w 1"/>
                <a:gd name="T3" fmla="*/ 6 h 21"/>
                <a:gd name="T4" fmla="*/ 0 w 1"/>
                <a:gd name="T5" fmla="*/ 13 h 21"/>
                <a:gd name="T6" fmla="*/ 0 w 1"/>
                <a:gd name="T7" fmla="*/ 20 h 21"/>
                <a:gd name="T8" fmla="*/ 0 w 1"/>
                <a:gd name="T9" fmla="*/ 13 h 21"/>
                <a:gd name="T10" fmla="*/ 0 w 1"/>
                <a:gd name="T11" fmla="*/ 6 h 21"/>
                <a:gd name="T12" fmla="*/ 0 w 1"/>
                <a:gd name="T13" fmla="*/ 0 h 21"/>
                <a:gd name="T14" fmla="*/ 0 60000 65536"/>
                <a:gd name="T15" fmla="*/ 0 60000 65536"/>
                <a:gd name="T16" fmla="*/ 0 60000 65536"/>
                <a:gd name="T17" fmla="*/ 0 60000 65536"/>
                <a:gd name="T18" fmla="*/ 0 60000 65536"/>
                <a:gd name="T19" fmla="*/ 0 60000 65536"/>
                <a:gd name="T20" fmla="*/ 0 60000 65536"/>
                <a:gd name="T21" fmla="*/ 0 w 1"/>
                <a:gd name="T22" fmla="*/ 0 h 21"/>
                <a:gd name="T23" fmla="*/ 1 w 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1">
                  <a:moveTo>
                    <a:pt x="0" y="0"/>
                  </a:moveTo>
                  <a:lnTo>
                    <a:pt x="0" y="6"/>
                  </a:lnTo>
                  <a:lnTo>
                    <a:pt x="0" y="13"/>
                  </a:lnTo>
                  <a:lnTo>
                    <a:pt x="0" y="20"/>
                  </a:lnTo>
                  <a:lnTo>
                    <a:pt x="0" y="13"/>
                  </a:lnTo>
                  <a:lnTo>
                    <a:pt x="0" y="6"/>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1" name="Freeform 1921"/>
            <p:cNvSpPr>
              <a:spLocks/>
            </p:cNvSpPr>
            <p:nvPr/>
          </p:nvSpPr>
          <p:spPr bwMode="auto">
            <a:xfrm>
              <a:off x="3096" y="1435"/>
              <a:ext cx="17" cy="17"/>
            </a:xfrm>
            <a:custGeom>
              <a:avLst/>
              <a:gdLst>
                <a:gd name="T0" fmla="*/ 16 w 17"/>
                <a:gd name="T1" fmla="*/ 0 h 17"/>
                <a:gd name="T2" fmla="*/ 0 w 17"/>
                <a:gd name="T3" fmla="*/ 0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2" name="Freeform 1922"/>
            <p:cNvSpPr>
              <a:spLocks/>
            </p:cNvSpPr>
            <p:nvPr/>
          </p:nvSpPr>
          <p:spPr bwMode="auto">
            <a:xfrm>
              <a:off x="3103" y="1414"/>
              <a:ext cx="29" cy="22"/>
            </a:xfrm>
            <a:custGeom>
              <a:avLst/>
              <a:gdLst>
                <a:gd name="T0" fmla="*/ 28 w 29"/>
                <a:gd name="T1" fmla="*/ 0 h 22"/>
                <a:gd name="T2" fmla="*/ 28 w 29"/>
                <a:gd name="T3" fmla="*/ 7 h 22"/>
                <a:gd name="T4" fmla="*/ 21 w 29"/>
                <a:gd name="T5" fmla="*/ 7 h 22"/>
                <a:gd name="T6" fmla="*/ 21 w 29"/>
                <a:gd name="T7" fmla="*/ 14 h 22"/>
                <a:gd name="T8" fmla="*/ 14 w 29"/>
                <a:gd name="T9" fmla="*/ 14 h 22"/>
                <a:gd name="T10" fmla="*/ 7 w 29"/>
                <a:gd name="T11" fmla="*/ 14 h 22"/>
                <a:gd name="T12" fmla="*/ 7 w 29"/>
                <a:gd name="T13" fmla="*/ 21 h 22"/>
                <a:gd name="T14" fmla="*/ 0 w 29"/>
                <a:gd name="T15" fmla="*/ 21 h 22"/>
                <a:gd name="T16" fmla="*/ 7 w 29"/>
                <a:gd name="T17" fmla="*/ 21 h 22"/>
                <a:gd name="T18" fmla="*/ 7 w 29"/>
                <a:gd name="T19" fmla="*/ 14 h 22"/>
                <a:gd name="T20" fmla="*/ 14 w 29"/>
                <a:gd name="T21" fmla="*/ 14 h 22"/>
                <a:gd name="T22" fmla="*/ 21 w 29"/>
                <a:gd name="T23" fmla="*/ 7 h 22"/>
                <a:gd name="T24" fmla="*/ 21 w 29"/>
                <a:gd name="T25" fmla="*/ 0 h 22"/>
                <a:gd name="T26" fmla="*/ 28 w 29"/>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2"/>
                <a:gd name="T44" fmla="*/ 29 w 29"/>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2">
                  <a:moveTo>
                    <a:pt x="28" y="0"/>
                  </a:moveTo>
                  <a:lnTo>
                    <a:pt x="28" y="7"/>
                  </a:lnTo>
                  <a:lnTo>
                    <a:pt x="21" y="7"/>
                  </a:lnTo>
                  <a:lnTo>
                    <a:pt x="21" y="14"/>
                  </a:lnTo>
                  <a:lnTo>
                    <a:pt x="14" y="14"/>
                  </a:lnTo>
                  <a:lnTo>
                    <a:pt x="7" y="14"/>
                  </a:lnTo>
                  <a:lnTo>
                    <a:pt x="7" y="21"/>
                  </a:lnTo>
                  <a:lnTo>
                    <a:pt x="0" y="21"/>
                  </a:lnTo>
                  <a:lnTo>
                    <a:pt x="7" y="21"/>
                  </a:lnTo>
                  <a:lnTo>
                    <a:pt x="7" y="14"/>
                  </a:lnTo>
                  <a:lnTo>
                    <a:pt x="14" y="14"/>
                  </a:lnTo>
                  <a:lnTo>
                    <a:pt x="21" y="7"/>
                  </a:lnTo>
                  <a:lnTo>
                    <a:pt x="21" y="0"/>
                  </a:lnTo>
                  <a:lnTo>
                    <a:pt x="28"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3" name="Freeform 1923"/>
            <p:cNvSpPr>
              <a:spLocks/>
            </p:cNvSpPr>
            <p:nvPr/>
          </p:nvSpPr>
          <p:spPr bwMode="auto">
            <a:xfrm>
              <a:off x="2959" y="1407"/>
              <a:ext cx="22" cy="17"/>
            </a:xfrm>
            <a:custGeom>
              <a:avLst/>
              <a:gdLst>
                <a:gd name="T0" fmla="*/ 21 w 22"/>
                <a:gd name="T1" fmla="*/ 0 h 17"/>
                <a:gd name="T2" fmla="*/ 14 w 22"/>
                <a:gd name="T3" fmla="*/ 0 h 17"/>
                <a:gd name="T4" fmla="*/ 14 w 22"/>
                <a:gd name="T5" fmla="*/ 16 h 17"/>
                <a:gd name="T6" fmla="*/ 7 w 22"/>
                <a:gd name="T7" fmla="*/ 16 h 17"/>
                <a:gd name="T8" fmla="*/ 0 w 22"/>
                <a:gd name="T9" fmla="*/ 16 h 17"/>
                <a:gd name="T10" fmla="*/ 7 w 22"/>
                <a:gd name="T11" fmla="*/ 16 h 17"/>
                <a:gd name="T12" fmla="*/ 14 w 22"/>
                <a:gd name="T13" fmla="*/ 16 h 17"/>
                <a:gd name="T14" fmla="*/ 14 w 22"/>
                <a:gd name="T15" fmla="*/ 0 h 17"/>
                <a:gd name="T16" fmla="*/ 21 w 22"/>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1" y="0"/>
                  </a:moveTo>
                  <a:lnTo>
                    <a:pt x="14" y="0"/>
                  </a:lnTo>
                  <a:lnTo>
                    <a:pt x="14" y="16"/>
                  </a:lnTo>
                  <a:lnTo>
                    <a:pt x="7" y="16"/>
                  </a:lnTo>
                  <a:lnTo>
                    <a:pt x="0" y="16"/>
                  </a:lnTo>
                  <a:lnTo>
                    <a:pt x="7" y="16"/>
                  </a:lnTo>
                  <a:lnTo>
                    <a:pt x="14" y="16"/>
                  </a:lnTo>
                  <a:lnTo>
                    <a:pt x="14" y="0"/>
                  </a:lnTo>
                  <a:lnTo>
                    <a:pt x="21"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4" name="Line 1924"/>
            <p:cNvSpPr>
              <a:spLocks noChangeShapeType="1"/>
            </p:cNvSpPr>
            <p:nvPr/>
          </p:nvSpPr>
          <p:spPr bwMode="auto">
            <a:xfrm>
              <a:off x="2980" y="1407"/>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45" name="Freeform 1925"/>
            <p:cNvSpPr>
              <a:spLocks/>
            </p:cNvSpPr>
            <p:nvPr/>
          </p:nvSpPr>
          <p:spPr bwMode="auto">
            <a:xfrm>
              <a:off x="2966" y="1407"/>
              <a:ext cx="22" cy="17"/>
            </a:xfrm>
            <a:custGeom>
              <a:avLst/>
              <a:gdLst>
                <a:gd name="T0" fmla="*/ 0 w 22"/>
                <a:gd name="T1" fmla="*/ 16 h 17"/>
                <a:gd name="T2" fmla="*/ 0 w 22"/>
                <a:gd name="T3" fmla="*/ 8 h 17"/>
                <a:gd name="T4" fmla="*/ 7 w 22"/>
                <a:gd name="T5" fmla="*/ 8 h 17"/>
                <a:gd name="T6" fmla="*/ 14 w 22"/>
                <a:gd name="T7" fmla="*/ 8 h 17"/>
                <a:gd name="T8" fmla="*/ 14 w 22"/>
                <a:gd name="T9" fmla="*/ 0 h 17"/>
                <a:gd name="T10" fmla="*/ 21 w 22"/>
                <a:gd name="T11" fmla="*/ 0 h 17"/>
                <a:gd name="T12" fmla="*/ 14 w 22"/>
                <a:gd name="T13" fmla="*/ 0 h 17"/>
                <a:gd name="T14" fmla="*/ 14 w 22"/>
                <a:gd name="T15" fmla="*/ 8 h 17"/>
                <a:gd name="T16" fmla="*/ 7 w 22"/>
                <a:gd name="T17" fmla="*/ 8 h 17"/>
                <a:gd name="T18" fmla="*/ 0 w 22"/>
                <a:gd name="T19" fmla="*/ 8 h 17"/>
                <a:gd name="T20" fmla="*/ 0 w 22"/>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7"/>
                <a:gd name="T35" fmla="*/ 22 w 2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7">
                  <a:moveTo>
                    <a:pt x="0" y="16"/>
                  </a:moveTo>
                  <a:lnTo>
                    <a:pt x="0" y="8"/>
                  </a:lnTo>
                  <a:lnTo>
                    <a:pt x="7" y="8"/>
                  </a:lnTo>
                  <a:lnTo>
                    <a:pt x="14" y="8"/>
                  </a:lnTo>
                  <a:lnTo>
                    <a:pt x="14" y="0"/>
                  </a:lnTo>
                  <a:lnTo>
                    <a:pt x="21" y="0"/>
                  </a:lnTo>
                  <a:lnTo>
                    <a:pt x="14" y="0"/>
                  </a:lnTo>
                  <a:lnTo>
                    <a:pt x="14" y="8"/>
                  </a:lnTo>
                  <a:lnTo>
                    <a:pt x="7" y="8"/>
                  </a:lnTo>
                  <a:lnTo>
                    <a:pt x="0" y="8"/>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6" name="Freeform 1926"/>
            <p:cNvSpPr>
              <a:spLocks/>
            </p:cNvSpPr>
            <p:nvPr/>
          </p:nvSpPr>
          <p:spPr bwMode="auto">
            <a:xfrm>
              <a:off x="2959" y="1414"/>
              <a:ext cx="17" cy="17"/>
            </a:xfrm>
            <a:custGeom>
              <a:avLst/>
              <a:gdLst>
                <a:gd name="T0" fmla="*/ 0 w 17"/>
                <a:gd name="T1" fmla="*/ 0 h 17"/>
                <a:gd name="T2" fmla="*/ 16 w 17"/>
                <a:gd name="T3" fmla="*/ 0 h 17"/>
                <a:gd name="T4" fmla="*/ 16 w 17"/>
                <a:gd name="T5" fmla="*/ 16 h 17"/>
                <a:gd name="T6" fmla="*/ 16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16" y="0"/>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7" name="Freeform 1927"/>
            <p:cNvSpPr>
              <a:spLocks/>
            </p:cNvSpPr>
            <p:nvPr/>
          </p:nvSpPr>
          <p:spPr bwMode="auto">
            <a:xfrm>
              <a:off x="2918" y="1503"/>
              <a:ext cx="70" cy="42"/>
            </a:xfrm>
            <a:custGeom>
              <a:avLst/>
              <a:gdLst>
                <a:gd name="T0" fmla="*/ 69 w 70"/>
                <a:gd name="T1" fmla="*/ 41 h 42"/>
                <a:gd name="T2" fmla="*/ 0 w 70"/>
                <a:gd name="T3" fmla="*/ 0 h 42"/>
                <a:gd name="T4" fmla="*/ 62 w 70"/>
                <a:gd name="T5" fmla="*/ 41 h 42"/>
                <a:gd name="T6" fmla="*/ 69 w 70"/>
                <a:gd name="T7" fmla="*/ 41 h 42"/>
                <a:gd name="T8" fmla="*/ 0 60000 65536"/>
                <a:gd name="T9" fmla="*/ 0 60000 65536"/>
                <a:gd name="T10" fmla="*/ 0 60000 65536"/>
                <a:gd name="T11" fmla="*/ 0 60000 65536"/>
                <a:gd name="T12" fmla="*/ 0 w 70"/>
                <a:gd name="T13" fmla="*/ 0 h 42"/>
                <a:gd name="T14" fmla="*/ 70 w 70"/>
                <a:gd name="T15" fmla="*/ 42 h 42"/>
              </a:gdLst>
              <a:ahLst/>
              <a:cxnLst>
                <a:cxn ang="T8">
                  <a:pos x="T0" y="T1"/>
                </a:cxn>
                <a:cxn ang="T9">
                  <a:pos x="T2" y="T3"/>
                </a:cxn>
                <a:cxn ang="T10">
                  <a:pos x="T4" y="T5"/>
                </a:cxn>
                <a:cxn ang="T11">
                  <a:pos x="T6" y="T7"/>
                </a:cxn>
              </a:cxnLst>
              <a:rect l="T12" t="T13" r="T14" b="T15"/>
              <a:pathLst>
                <a:path w="70" h="42">
                  <a:moveTo>
                    <a:pt x="69" y="41"/>
                  </a:moveTo>
                  <a:lnTo>
                    <a:pt x="0" y="0"/>
                  </a:lnTo>
                  <a:lnTo>
                    <a:pt x="62" y="41"/>
                  </a:lnTo>
                  <a:lnTo>
                    <a:pt x="69" y="4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48" name="Freeform 1928"/>
            <p:cNvSpPr>
              <a:spLocks/>
            </p:cNvSpPr>
            <p:nvPr/>
          </p:nvSpPr>
          <p:spPr bwMode="auto">
            <a:xfrm>
              <a:off x="2922" y="1507"/>
              <a:ext cx="69" cy="42"/>
            </a:xfrm>
            <a:custGeom>
              <a:avLst/>
              <a:gdLst>
                <a:gd name="T0" fmla="*/ 68 w 69"/>
                <a:gd name="T1" fmla="*/ 34 h 42"/>
                <a:gd name="T2" fmla="*/ 0 w 69"/>
                <a:gd name="T3" fmla="*/ 0 h 42"/>
                <a:gd name="T4" fmla="*/ 61 w 69"/>
                <a:gd name="T5" fmla="*/ 41 h 42"/>
                <a:gd name="T6" fmla="*/ 68 w 69"/>
                <a:gd name="T7" fmla="*/ 34 h 42"/>
                <a:gd name="T8" fmla="*/ 0 60000 65536"/>
                <a:gd name="T9" fmla="*/ 0 60000 65536"/>
                <a:gd name="T10" fmla="*/ 0 60000 65536"/>
                <a:gd name="T11" fmla="*/ 0 60000 65536"/>
                <a:gd name="T12" fmla="*/ 0 w 69"/>
                <a:gd name="T13" fmla="*/ 0 h 42"/>
                <a:gd name="T14" fmla="*/ 69 w 69"/>
                <a:gd name="T15" fmla="*/ 42 h 42"/>
              </a:gdLst>
              <a:ahLst/>
              <a:cxnLst>
                <a:cxn ang="T8">
                  <a:pos x="T0" y="T1"/>
                </a:cxn>
                <a:cxn ang="T9">
                  <a:pos x="T2" y="T3"/>
                </a:cxn>
                <a:cxn ang="T10">
                  <a:pos x="T4" y="T5"/>
                </a:cxn>
                <a:cxn ang="T11">
                  <a:pos x="T6" y="T7"/>
                </a:cxn>
              </a:cxnLst>
              <a:rect l="T12" t="T13" r="T14" b="T15"/>
              <a:pathLst>
                <a:path w="69" h="42">
                  <a:moveTo>
                    <a:pt x="68" y="34"/>
                  </a:moveTo>
                  <a:lnTo>
                    <a:pt x="0" y="0"/>
                  </a:lnTo>
                  <a:lnTo>
                    <a:pt x="61" y="41"/>
                  </a:lnTo>
                  <a:lnTo>
                    <a:pt x="68" y="3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349" name="Freeform 1929"/>
            <p:cNvSpPr>
              <a:spLocks/>
            </p:cNvSpPr>
            <p:nvPr/>
          </p:nvSpPr>
          <p:spPr bwMode="auto">
            <a:xfrm>
              <a:off x="3117" y="1366"/>
              <a:ext cx="17" cy="17"/>
            </a:xfrm>
            <a:custGeom>
              <a:avLst/>
              <a:gdLst>
                <a:gd name="T0" fmla="*/ 16 w 17"/>
                <a:gd name="T1" fmla="*/ 16 h 17"/>
                <a:gd name="T2" fmla="*/ 16 w 17"/>
                <a:gd name="T3" fmla="*/ 0 h 17"/>
                <a:gd name="T4" fmla="*/ 0 w 17"/>
                <a:gd name="T5" fmla="*/ 0 h 17"/>
                <a:gd name="T6" fmla="*/ 0 w 17"/>
                <a:gd name="T7" fmla="*/ 16 h 17"/>
                <a:gd name="T8" fmla="*/ 16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16"/>
                  </a:lnTo>
                  <a:lnTo>
                    <a:pt x="16"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0" name="Freeform 1930"/>
            <p:cNvSpPr>
              <a:spLocks/>
            </p:cNvSpPr>
            <p:nvPr/>
          </p:nvSpPr>
          <p:spPr bwMode="auto">
            <a:xfrm>
              <a:off x="3083" y="1366"/>
              <a:ext cx="21" cy="17"/>
            </a:xfrm>
            <a:custGeom>
              <a:avLst/>
              <a:gdLst>
                <a:gd name="T0" fmla="*/ 20 w 21"/>
                <a:gd name="T1" fmla="*/ 16 h 17"/>
                <a:gd name="T2" fmla="*/ 20 w 21"/>
                <a:gd name="T3" fmla="*/ 0 h 17"/>
                <a:gd name="T4" fmla="*/ 13 w 21"/>
                <a:gd name="T5" fmla="*/ 0 h 17"/>
                <a:gd name="T6" fmla="*/ 6 w 21"/>
                <a:gd name="T7" fmla="*/ 0 h 17"/>
                <a:gd name="T8" fmla="*/ 6 w 21"/>
                <a:gd name="T9" fmla="*/ 16 h 17"/>
                <a:gd name="T10" fmla="*/ 0 w 21"/>
                <a:gd name="T11" fmla="*/ 16 h 17"/>
                <a:gd name="T12" fmla="*/ 6 w 21"/>
                <a:gd name="T13" fmla="*/ 16 h 17"/>
                <a:gd name="T14" fmla="*/ 6 w 21"/>
                <a:gd name="T15" fmla="*/ 0 h 17"/>
                <a:gd name="T16" fmla="*/ 13 w 21"/>
                <a:gd name="T17" fmla="*/ 0 h 17"/>
                <a:gd name="T18" fmla="*/ 13 w 21"/>
                <a:gd name="T19" fmla="*/ 16 h 17"/>
                <a:gd name="T20" fmla="*/ 20 w 21"/>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7"/>
                <a:gd name="T35" fmla="*/ 21 w 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7">
                  <a:moveTo>
                    <a:pt x="20" y="16"/>
                  </a:moveTo>
                  <a:lnTo>
                    <a:pt x="20" y="0"/>
                  </a:lnTo>
                  <a:lnTo>
                    <a:pt x="13" y="0"/>
                  </a:lnTo>
                  <a:lnTo>
                    <a:pt x="6" y="0"/>
                  </a:lnTo>
                  <a:lnTo>
                    <a:pt x="6" y="16"/>
                  </a:lnTo>
                  <a:lnTo>
                    <a:pt x="0" y="16"/>
                  </a:lnTo>
                  <a:lnTo>
                    <a:pt x="6" y="16"/>
                  </a:lnTo>
                  <a:lnTo>
                    <a:pt x="6" y="0"/>
                  </a:lnTo>
                  <a:lnTo>
                    <a:pt x="13" y="0"/>
                  </a:lnTo>
                  <a:lnTo>
                    <a:pt x="13" y="16"/>
                  </a:lnTo>
                  <a:lnTo>
                    <a:pt x="2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1" name="Line 1931"/>
            <p:cNvSpPr>
              <a:spLocks noChangeShapeType="1"/>
            </p:cNvSpPr>
            <p:nvPr/>
          </p:nvSpPr>
          <p:spPr bwMode="auto">
            <a:xfrm flipH="1">
              <a:off x="3089"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2" name="Freeform 1932"/>
            <p:cNvSpPr>
              <a:spLocks/>
            </p:cNvSpPr>
            <p:nvPr/>
          </p:nvSpPr>
          <p:spPr bwMode="auto">
            <a:xfrm>
              <a:off x="3110" y="1360"/>
              <a:ext cx="17" cy="17"/>
            </a:xfrm>
            <a:custGeom>
              <a:avLst/>
              <a:gdLst>
                <a:gd name="T0" fmla="*/ 0 w 17"/>
                <a:gd name="T1" fmla="*/ 16 h 17"/>
                <a:gd name="T2" fmla="*/ 8 w 17"/>
                <a:gd name="T3" fmla="*/ 16 h 17"/>
                <a:gd name="T4" fmla="*/ 8 w 17"/>
                <a:gd name="T5" fmla="*/ 0 h 17"/>
                <a:gd name="T6" fmla="*/ 16 w 17"/>
                <a:gd name="T7" fmla="*/ 0 h 17"/>
                <a:gd name="T8" fmla="*/ 16 w 17"/>
                <a:gd name="T9" fmla="*/ 16 h 17"/>
                <a:gd name="T10" fmla="*/ 16 w 17"/>
                <a:gd name="T11" fmla="*/ 0 h 17"/>
                <a:gd name="T12" fmla="*/ 16 w 17"/>
                <a:gd name="T13" fmla="*/ 16 h 17"/>
                <a:gd name="T14" fmla="*/ 8 w 17"/>
                <a:gd name="T15" fmla="*/ 16 h 17"/>
                <a:gd name="T16" fmla="*/ 0 w 17"/>
                <a:gd name="T17" fmla="*/ 1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8" y="16"/>
                  </a:lnTo>
                  <a:lnTo>
                    <a:pt x="8" y="0"/>
                  </a:lnTo>
                  <a:lnTo>
                    <a:pt x="16" y="0"/>
                  </a:lnTo>
                  <a:lnTo>
                    <a:pt x="16" y="16"/>
                  </a:lnTo>
                  <a:lnTo>
                    <a:pt x="16" y="0"/>
                  </a:lnTo>
                  <a:lnTo>
                    <a:pt x="16" y="16"/>
                  </a:lnTo>
                  <a:lnTo>
                    <a:pt x="8" y="16"/>
                  </a:lnTo>
                  <a:lnTo>
                    <a:pt x="0" y="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3" name="Line 1933"/>
            <p:cNvSpPr>
              <a:spLocks noChangeShapeType="1"/>
            </p:cNvSpPr>
            <p:nvPr/>
          </p:nvSpPr>
          <p:spPr bwMode="auto">
            <a:xfrm flipH="1">
              <a:off x="3117" y="1373"/>
              <a:ext cx="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4" name="Freeform 1934"/>
            <p:cNvSpPr>
              <a:spLocks/>
            </p:cNvSpPr>
            <p:nvPr/>
          </p:nvSpPr>
          <p:spPr bwMode="auto">
            <a:xfrm>
              <a:off x="3089" y="1373"/>
              <a:ext cx="17" cy="1"/>
            </a:xfrm>
            <a:custGeom>
              <a:avLst/>
              <a:gdLst>
                <a:gd name="T0" fmla="*/ 8 w 17"/>
                <a:gd name="T1" fmla="*/ 0 h 1"/>
                <a:gd name="T2" fmla="*/ 16 w 17"/>
                <a:gd name="T3" fmla="*/ 0 h 1"/>
                <a:gd name="T4" fmla="*/ 8 w 17"/>
                <a:gd name="T5" fmla="*/ 0 h 1"/>
                <a:gd name="T6" fmla="*/ 0 w 17"/>
                <a:gd name="T7" fmla="*/ 0 h 1"/>
                <a:gd name="T8" fmla="*/ 8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8" y="0"/>
                  </a:moveTo>
                  <a:lnTo>
                    <a:pt x="16" y="0"/>
                  </a:lnTo>
                  <a:lnTo>
                    <a:pt x="8" y="0"/>
                  </a:lnTo>
                  <a:lnTo>
                    <a:pt x="0" y="0"/>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5" name="Freeform 1935"/>
            <p:cNvSpPr>
              <a:spLocks/>
            </p:cNvSpPr>
            <p:nvPr/>
          </p:nvSpPr>
          <p:spPr bwMode="auto">
            <a:xfrm>
              <a:off x="3096" y="1394"/>
              <a:ext cx="29" cy="17"/>
            </a:xfrm>
            <a:custGeom>
              <a:avLst/>
              <a:gdLst>
                <a:gd name="T0" fmla="*/ 28 w 29"/>
                <a:gd name="T1" fmla="*/ 0 h 17"/>
                <a:gd name="T2" fmla="*/ 21 w 29"/>
                <a:gd name="T3" fmla="*/ 0 h 17"/>
                <a:gd name="T4" fmla="*/ 21 w 29"/>
                <a:gd name="T5" fmla="*/ 16 h 17"/>
                <a:gd name="T6" fmla="*/ 14 w 29"/>
                <a:gd name="T7" fmla="*/ 16 h 17"/>
                <a:gd name="T8" fmla="*/ 7 w 29"/>
                <a:gd name="T9" fmla="*/ 16 h 17"/>
                <a:gd name="T10" fmla="*/ 0 w 29"/>
                <a:gd name="T11" fmla="*/ 16 h 17"/>
                <a:gd name="T12" fmla="*/ 0 w 29"/>
                <a:gd name="T13" fmla="*/ 0 h 17"/>
                <a:gd name="T14" fmla="*/ 7 w 29"/>
                <a:gd name="T15" fmla="*/ 0 h 17"/>
                <a:gd name="T16" fmla="*/ 14 w 29"/>
                <a:gd name="T17" fmla="*/ 0 h 17"/>
                <a:gd name="T18" fmla="*/ 21 w 29"/>
                <a:gd name="T19" fmla="*/ 0 h 17"/>
                <a:gd name="T20" fmla="*/ 28 w 2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7"/>
                <a:gd name="T35" fmla="*/ 29 w 2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7">
                  <a:moveTo>
                    <a:pt x="28" y="0"/>
                  </a:moveTo>
                  <a:lnTo>
                    <a:pt x="21" y="0"/>
                  </a:lnTo>
                  <a:lnTo>
                    <a:pt x="21" y="16"/>
                  </a:lnTo>
                  <a:lnTo>
                    <a:pt x="14" y="16"/>
                  </a:lnTo>
                  <a:lnTo>
                    <a:pt x="7" y="16"/>
                  </a:lnTo>
                  <a:lnTo>
                    <a:pt x="0" y="16"/>
                  </a:lnTo>
                  <a:lnTo>
                    <a:pt x="0" y="0"/>
                  </a:lnTo>
                  <a:lnTo>
                    <a:pt x="7" y="0"/>
                  </a:lnTo>
                  <a:lnTo>
                    <a:pt x="14" y="0"/>
                  </a:lnTo>
                  <a:lnTo>
                    <a:pt x="21" y="0"/>
                  </a:lnTo>
                  <a:lnTo>
                    <a:pt x="2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6" name="Line 1936"/>
            <p:cNvSpPr>
              <a:spLocks noChangeShapeType="1"/>
            </p:cNvSpPr>
            <p:nvPr/>
          </p:nvSpPr>
          <p:spPr bwMode="auto">
            <a:xfrm>
              <a:off x="3103" y="1387"/>
              <a:ext cx="0" cy="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p>
          </p:txBody>
        </p:sp>
        <p:sp>
          <p:nvSpPr>
            <p:cNvPr id="41357" name="Freeform 1937"/>
            <p:cNvSpPr>
              <a:spLocks/>
            </p:cNvSpPr>
            <p:nvPr/>
          </p:nvSpPr>
          <p:spPr bwMode="auto">
            <a:xfrm>
              <a:off x="3103" y="1394"/>
              <a:ext cx="17" cy="17"/>
            </a:xfrm>
            <a:custGeom>
              <a:avLst/>
              <a:gdLst>
                <a:gd name="T0" fmla="*/ 16 w 17"/>
                <a:gd name="T1" fmla="*/ 0 h 17"/>
                <a:gd name="T2" fmla="*/ 8 w 17"/>
                <a:gd name="T3" fmla="*/ 0 h 17"/>
                <a:gd name="T4" fmla="*/ 0 w 17"/>
                <a:gd name="T5" fmla="*/ 0 h 17"/>
                <a:gd name="T6" fmla="*/ 0 w 17"/>
                <a:gd name="T7" fmla="*/ 16 h 17"/>
                <a:gd name="T8" fmla="*/ 8 w 17"/>
                <a:gd name="T9" fmla="*/ 16 h 17"/>
                <a:gd name="T10" fmla="*/ 8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8" y="0"/>
                  </a:lnTo>
                  <a:lnTo>
                    <a:pt x="0" y="0"/>
                  </a:lnTo>
                  <a:lnTo>
                    <a:pt x="0" y="16"/>
                  </a:lnTo>
                  <a:lnTo>
                    <a:pt x="8" y="16"/>
                  </a:lnTo>
                  <a:lnTo>
                    <a:pt x="8"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358" name="Freeform 1938"/>
            <p:cNvSpPr>
              <a:spLocks/>
            </p:cNvSpPr>
            <p:nvPr/>
          </p:nvSpPr>
          <p:spPr bwMode="auto">
            <a:xfrm>
              <a:off x="3089" y="1373"/>
              <a:ext cx="17" cy="1"/>
            </a:xfrm>
            <a:custGeom>
              <a:avLst/>
              <a:gdLst>
                <a:gd name="T0" fmla="*/ 16 w 17"/>
                <a:gd name="T1" fmla="*/ 0 h 1"/>
                <a:gd name="T2" fmla="*/ 0 w 17"/>
                <a:gd name="T3" fmla="*/ 0 h 1"/>
                <a:gd name="T4" fmla="*/ 16 w 17"/>
                <a:gd name="T5" fmla="*/ 0 h 1"/>
                <a:gd name="T6" fmla="*/ 0 w 17"/>
                <a:gd name="T7" fmla="*/ 0 h 1"/>
                <a:gd name="T8" fmla="*/ 16 w 17"/>
                <a:gd name="T9" fmla="*/ 0 h 1"/>
                <a:gd name="T10" fmla="*/ 0 60000 65536"/>
                <a:gd name="T11" fmla="*/ 0 60000 65536"/>
                <a:gd name="T12" fmla="*/ 0 60000 65536"/>
                <a:gd name="T13" fmla="*/ 0 60000 65536"/>
                <a:gd name="T14" fmla="*/ 0 60000 65536"/>
                <a:gd name="T15" fmla="*/ 0 w 17"/>
                <a:gd name="T16" fmla="*/ 0 h 1"/>
                <a:gd name="T17" fmla="*/ 17 w 17"/>
                <a:gd name="T18" fmla="*/ 1 h 1"/>
              </a:gdLst>
              <a:ahLst/>
              <a:cxnLst>
                <a:cxn ang="T10">
                  <a:pos x="T0" y="T1"/>
                </a:cxn>
                <a:cxn ang="T11">
                  <a:pos x="T2" y="T3"/>
                </a:cxn>
                <a:cxn ang="T12">
                  <a:pos x="T4" y="T5"/>
                </a:cxn>
                <a:cxn ang="T13">
                  <a:pos x="T6" y="T7"/>
                </a:cxn>
                <a:cxn ang="T14">
                  <a:pos x="T8" y="T9"/>
                </a:cxn>
              </a:cxnLst>
              <a:rect l="T15" t="T16" r="T17" b="T18"/>
              <a:pathLst>
                <a:path w="17" h="1">
                  <a:moveTo>
                    <a:pt x="16" y="0"/>
                  </a:moveTo>
                  <a:lnTo>
                    <a:pt x="0" y="0"/>
                  </a:lnTo>
                  <a:lnTo>
                    <a:pt x="16" y="0"/>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grpSp>
      <p:grpSp>
        <p:nvGrpSpPr>
          <p:cNvPr id="41013" name="Group 1939"/>
          <p:cNvGrpSpPr>
            <a:grpSpLocks/>
          </p:cNvGrpSpPr>
          <p:nvPr/>
        </p:nvGrpSpPr>
        <p:grpSpPr bwMode="auto">
          <a:xfrm>
            <a:off x="3366741" y="3916363"/>
            <a:ext cx="1240044" cy="800100"/>
            <a:chOff x="1591" y="2467"/>
            <a:chExt cx="586" cy="504"/>
          </a:xfrm>
        </p:grpSpPr>
        <p:sp>
          <p:nvSpPr>
            <p:cNvPr id="41032" name="Freeform 1940"/>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3" name="Freeform 1941"/>
            <p:cNvSpPr>
              <a:spLocks/>
            </p:cNvSpPr>
            <p:nvPr/>
          </p:nvSpPr>
          <p:spPr bwMode="auto">
            <a:xfrm>
              <a:off x="1591" y="2474"/>
              <a:ext cx="227" cy="391"/>
            </a:xfrm>
            <a:custGeom>
              <a:avLst/>
              <a:gdLst>
                <a:gd name="T0" fmla="*/ 0 w 227"/>
                <a:gd name="T1" fmla="*/ 103 h 391"/>
                <a:gd name="T2" fmla="*/ 0 w 227"/>
                <a:gd name="T3" fmla="*/ 109 h 391"/>
                <a:gd name="T4" fmla="*/ 0 w 227"/>
                <a:gd name="T5" fmla="*/ 116 h 391"/>
                <a:gd name="T6" fmla="*/ 0 w 227"/>
                <a:gd name="T7" fmla="*/ 123 h 391"/>
                <a:gd name="T8" fmla="*/ 7 w 227"/>
                <a:gd name="T9" fmla="*/ 130 h 391"/>
                <a:gd name="T10" fmla="*/ 7 w 227"/>
                <a:gd name="T11" fmla="*/ 137 h 391"/>
                <a:gd name="T12" fmla="*/ 13 w 227"/>
                <a:gd name="T13" fmla="*/ 137 h 391"/>
                <a:gd name="T14" fmla="*/ 13 w 227"/>
                <a:gd name="T15" fmla="*/ 144 h 391"/>
                <a:gd name="T16" fmla="*/ 20 w 227"/>
                <a:gd name="T17" fmla="*/ 144 h 391"/>
                <a:gd name="T18" fmla="*/ 27 w 227"/>
                <a:gd name="T19" fmla="*/ 144 h 391"/>
                <a:gd name="T20" fmla="*/ 34 w 227"/>
                <a:gd name="T21" fmla="*/ 144 h 391"/>
                <a:gd name="T22" fmla="*/ 34 w 227"/>
                <a:gd name="T23" fmla="*/ 150 h 391"/>
                <a:gd name="T24" fmla="*/ 27 w 227"/>
                <a:gd name="T25" fmla="*/ 150 h 391"/>
                <a:gd name="T26" fmla="*/ 20 w 227"/>
                <a:gd name="T27" fmla="*/ 150 h 391"/>
                <a:gd name="T28" fmla="*/ 13 w 227"/>
                <a:gd name="T29" fmla="*/ 144 h 391"/>
                <a:gd name="T30" fmla="*/ 7 w 227"/>
                <a:gd name="T31" fmla="*/ 144 h 391"/>
                <a:gd name="T32" fmla="*/ 7 w 227"/>
                <a:gd name="T33" fmla="*/ 137 h 391"/>
                <a:gd name="T34" fmla="*/ 7 w 227"/>
                <a:gd name="T35" fmla="*/ 280 h 391"/>
                <a:gd name="T36" fmla="*/ 7 w 227"/>
                <a:gd name="T37" fmla="*/ 349 h 391"/>
                <a:gd name="T38" fmla="*/ 7 w 227"/>
                <a:gd name="T39" fmla="*/ 355 h 391"/>
                <a:gd name="T40" fmla="*/ 7 w 227"/>
                <a:gd name="T41" fmla="*/ 362 h 391"/>
                <a:gd name="T42" fmla="*/ 7 w 227"/>
                <a:gd name="T43" fmla="*/ 369 h 391"/>
                <a:gd name="T44" fmla="*/ 7 w 227"/>
                <a:gd name="T45" fmla="*/ 376 h 391"/>
                <a:gd name="T46" fmla="*/ 13 w 227"/>
                <a:gd name="T47" fmla="*/ 376 h 391"/>
                <a:gd name="T48" fmla="*/ 13 w 227"/>
                <a:gd name="T49" fmla="*/ 383 h 391"/>
                <a:gd name="T50" fmla="*/ 20 w 227"/>
                <a:gd name="T51" fmla="*/ 383 h 391"/>
                <a:gd name="T52" fmla="*/ 27 w 227"/>
                <a:gd name="T53" fmla="*/ 390 h 391"/>
                <a:gd name="T54" fmla="*/ 34 w 227"/>
                <a:gd name="T55" fmla="*/ 390 h 391"/>
                <a:gd name="T56" fmla="*/ 41 w 227"/>
                <a:gd name="T57" fmla="*/ 390 h 391"/>
                <a:gd name="T58" fmla="*/ 48 w 227"/>
                <a:gd name="T59" fmla="*/ 390 h 391"/>
                <a:gd name="T60" fmla="*/ 48 w 227"/>
                <a:gd name="T61" fmla="*/ 383 h 391"/>
                <a:gd name="T62" fmla="*/ 54 w 227"/>
                <a:gd name="T63" fmla="*/ 383 h 391"/>
                <a:gd name="T64" fmla="*/ 61 w 227"/>
                <a:gd name="T65" fmla="*/ 376 h 391"/>
                <a:gd name="T66" fmla="*/ 68 w 227"/>
                <a:gd name="T67" fmla="*/ 369 h 391"/>
                <a:gd name="T68" fmla="*/ 75 w 227"/>
                <a:gd name="T69" fmla="*/ 362 h 391"/>
                <a:gd name="T70" fmla="*/ 82 w 227"/>
                <a:gd name="T71" fmla="*/ 355 h 391"/>
                <a:gd name="T72" fmla="*/ 89 w 227"/>
                <a:gd name="T73" fmla="*/ 355 h 391"/>
                <a:gd name="T74" fmla="*/ 96 w 227"/>
                <a:gd name="T75" fmla="*/ 349 h 391"/>
                <a:gd name="T76" fmla="*/ 102 w 227"/>
                <a:gd name="T77" fmla="*/ 342 h 391"/>
                <a:gd name="T78" fmla="*/ 109 w 227"/>
                <a:gd name="T79" fmla="*/ 335 h 391"/>
                <a:gd name="T80" fmla="*/ 123 w 227"/>
                <a:gd name="T81" fmla="*/ 321 h 391"/>
                <a:gd name="T82" fmla="*/ 137 w 227"/>
                <a:gd name="T83" fmla="*/ 308 h 391"/>
                <a:gd name="T84" fmla="*/ 143 w 227"/>
                <a:gd name="T85" fmla="*/ 301 h 391"/>
                <a:gd name="T86" fmla="*/ 150 w 227"/>
                <a:gd name="T87" fmla="*/ 294 h 391"/>
                <a:gd name="T88" fmla="*/ 157 w 227"/>
                <a:gd name="T89" fmla="*/ 287 h 391"/>
                <a:gd name="T90" fmla="*/ 164 w 227"/>
                <a:gd name="T91" fmla="*/ 280 h 391"/>
                <a:gd name="T92" fmla="*/ 171 w 227"/>
                <a:gd name="T93" fmla="*/ 273 h 391"/>
                <a:gd name="T94" fmla="*/ 185 w 227"/>
                <a:gd name="T95" fmla="*/ 267 h 391"/>
                <a:gd name="T96" fmla="*/ 191 w 227"/>
                <a:gd name="T97" fmla="*/ 260 h 391"/>
                <a:gd name="T98" fmla="*/ 191 w 227"/>
                <a:gd name="T99" fmla="*/ 253 h 391"/>
                <a:gd name="T100" fmla="*/ 198 w 227"/>
                <a:gd name="T101" fmla="*/ 246 h 391"/>
                <a:gd name="T102" fmla="*/ 205 w 227"/>
                <a:gd name="T103" fmla="*/ 246 h 391"/>
                <a:gd name="T104" fmla="*/ 212 w 227"/>
                <a:gd name="T105" fmla="*/ 239 h 391"/>
                <a:gd name="T106" fmla="*/ 219 w 227"/>
                <a:gd name="T107" fmla="*/ 232 h 391"/>
                <a:gd name="T108" fmla="*/ 226 w 227"/>
                <a:gd name="T109" fmla="*/ 226 h 391"/>
                <a:gd name="T110" fmla="*/ 226 w 227"/>
                <a:gd name="T111" fmla="*/ 0 h 391"/>
                <a:gd name="T112" fmla="*/ 157 w 227"/>
                <a:gd name="T113" fmla="*/ 34 h 391"/>
                <a:gd name="T114" fmla="*/ 34 w 227"/>
                <a:gd name="T115" fmla="*/ 109 h 391"/>
                <a:gd name="T116" fmla="*/ 0 w 227"/>
                <a:gd name="T117" fmla="*/ 103 h 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391"/>
                <a:gd name="T179" fmla="*/ 227 w 227"/>
                <a:gd name="T180" fmla="*/ 391 h 3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391">
                  <a:moveTo>
                    <a:pt x="0" y="103"/>
                  </a:moveTo>
                  <a:lnTo>
                    <a:pt x="0" y="109"/>
                  </a:lnTo>
                  <a:lnTo>
                    <a:pt x="0" y="116"/>
                  </a:lnTo>
                  <a:lnTo>
                    <a:pt x="0" y="123"/>
                  </a:lnTo>
                  <a:lnTo>
                    <a:pt x="7" y="130"/>
                  </a:lnTo>
                  <a:lnTo>
                    <a:pt x="7" y="137"/>
                  </a:lnTo>
                  <a:lnTo>
                    <a:pt x="13" y="137"/>
                  </a:lnTo>
                  <a:lnTo>
                    <a:pt x="13" y="144"/>
                  </a:lnTo>
                  <a:lnTo>
                    <a:pt x="20" y="144"/>
                  </a:lnTo>
                  <a:lnTo>
                    <a:pt x="27" y="144"/>
                  </a:lnTo>
                  <a:lnTo>
                    <a:pt x="34" y="144"/>
                  </a:lnTo>
                  <a:lnTo>
                    <a:pt x="34" y="150"/>
                  </a:lnTo>
                  <a:lnTo>
                    <a:pt x="27" y="150"/>
                  </a:lnTo>
                  <a:lnTo>
                    <a:pt x="20" y="150"/>
                  </a:lnTo>
                  <a:lnTo>
                    <a:pt x="13" y="144"/>
                  </a:lnTo>
                  <a:lnTo>
                    <a:pt x="7" y="144"/>
                  </a:lnTo>
                  <a:lnTo>
                    <a:pt x="7" y="137"/>
                  </a:lnTo>
                  <a:lnTo>
                    <a:pt x="7" y="280"/>
                  </a:lnTo>
                  <a:lnTo>
                    <a:pt x="7" y="349"/>
                  </a:lnTo>
                  <a:lnTo>
                    <a:pt x="7" y="355"/>
                  </a:lnTo>
                  <a:lnTo>
                    <a:pt x="7" y="362"/>
                  </a:lnTo>
                  <a:lnTo>
                    <a:pt x="7" y="369"/>
                  </a:lnTo>
                  <a:lnTo>
                    <a:pt x="7" y="376"/>
                  </a:lnTo>
                  <a:lnTo>
                    <a:pt x="13" y="376"/>
                  </a:lnTo>
                  <a:lnTo>
                    <a:pt x="13" y="383"/>
                  </a:lnTo>
                  <a:lnTo>
                    <a:pt x="20" y="383"/>
                  </a:lnTo>
                  <a:lnTo>
                    <a:pt x="27" y="390"/>
                  </a:lnTo>
                  <a:lnTo>
                    <a:pt x="34" y="390"/>
                  </a:lnTo>
                  <a:lnTo>
                    <a:pt x="41" y="390"/>
                  </a:lnTo>
                  <a:lnTo>
                    <a:pt x="48" y="390"/>
                  </a:lnTo>
                  <a:lnTo>
                    <a:pt x="48" y="383"/>
                  </a:lnTo>
                  <a:lnTo>
                    <a:pt x="54" y="383"/>
                  </a:lnTo>
                  <a:lnTo>
                    <a:pt x="61" y="376"/>
                  </a:lnTo>
                  <a:lnTo>
                    <a:pt x="68" y="369"/>
                  </a:lnTo>
                  <a:lnTo>
                    <a:pt x="75" y="362"/>
                  </a:lnTo>
                  <a:lnTo>
                    <a:pt x="82" y="355"/>
                  </a:lnTo>
                  <a:lnTo>
                    <a:pt x="89" y="355"/>
                  </a:lnTo>
                  <a:lnTo>
                    <a:pt x="96" y="349"/>
                  </a:lnTo>
                  <a:lnTo>
                    <a:pt x="102" y="342"/>
                  </a:lnTo>
                  <a:lnTo>
                    <a:pt x="109" y="335"/>
                  </a:lnTo>
                  <a:lnTo>
                    <a:pt x="123" y="321"/>
                  </a:lnTo>
                  <a:lnTo>
                    <a:pt x="137" y="308"/>
                  </a:lnTo>
                  <a:lnTo>
                    <a:pt x="143" y="301"/>
                  </a:lnTo>
                  <a:lnTo>
                    <a:pt x="150" y="294"/>
                  </a:lnTo>
                  <a:lnTo>
                    <a:pt x="157" y="287"/>
                  </a:lnTo>
                  <a:lnTo>
                    <a:pt x="164" y="280"/>
                  </a:lnTo>
                  <a:lnTo>
                    <a:pt x="171" y="273"/>
                  </a:lnTo>
                  <a:lnTo>
                    <a:pt x="185" y="267"/>
                  </a:lnTo>
                  <a:lnTo>
                    <a:pt x="191" y="260"/>
                  </a:lnTo>
                  <a:lnTo>
                    <a:pt x="191" y="253"/>
                  </a:lnTo>
                  <a:lnTo>
                    <a:pt x="198" y="246"/>
                  </a:lnTo>
                  <a:lnTo>
                    <a:pt x="205" y="246"/>
                  </a:lnTo>
                  <a:lnTo>
                    <a:pt x="212" y="239"/>
                  </a:lnTo>
                  <a:lnTo>
                    <a:pt x="219" y="232"/>
                  </a:lnTo>
                  <a:lnTo>
                    <a:pt x="226" y="226"/>
                  </a:lnTo>
                  <a:lnTo>
                    <a:pt x="226" y="0"/>
                  </a:lnTo>
                  <a:lnTo>
                    <a:pt x="157" y="34"/>
                  </a:lnTo>
                  <a:lnTo>
                    <a:pt x="34" y="109"/>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4" name="Freeform 1942"/>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5" name="Freeform 1943"/>
            <p:cNvSpPr>
              <a:spLocks/>
            </p:cNvSpPr>
            <p:nvPr/>
          </p:nvSpPr>
          <p:spPr bwMode="auto">
            <a:xfrm>
              <a:off x="1591" y="2467"/>
              <a:ext cx="227" cy="138"/>
            </a:xfrm>
            <a:custGeom>
              <a:avLst/>
              <a:gdLst>
                <a:gd name="T0" fmla="*/ 171 w 227"/>
                <a:gd name="T1" fmla="*/ 0 h 138"/>
                <a:gd name="T2" fmla="*/ 7 w 227"/>
                <a:gd name="T3" fmla="*/ 103 h 138"/>
                <a:gd name="T4" fmla="*/ 0 w 227"/>
                <a:gd name="T5" fmla="*/ 110 h 138"/>
                <a:gd name="T6" fmla="*/ 0 w 227"/>
                <a:gd name="T7" fmla="*/ 116 h 138"/>
                <a:gd name="T8" fmla="*/ 7 w 227"/>
                <a:gd name="T9" fmla="*/ 123 h 138"/>
                <a:gd name="T10" fmla="*/ 7 w 227"/>
                <a:gd name="T11" fmla="*/ 130 h 138"/>
                <a:gd name="T12" fmla="*/ 13 w 227"/>
                <a:gd name="T13" fmla="*/ 130 h 138"/>
                <a:gd name="T14" fmla="*/ 13 w 227"/>
                <a:gd name="T15" fmla="*/ 137 h 138"/>
                <a:gd name="T16" fmla="*/ 20 w 227"/>
                <a:gd name="T17" fmla="*/ 137 h 138"/>
                <a:gd name="T18" fmla="*/ 27 w 227"/>
                <a:gd name="T19" fmla="*/ 137 h 138"/>
                <a:gd name="T20" fmla="*/ 34 w 227"/>
                <a:gd name="T21" fmla="*/ 137 h 138"/>
                <a:gd name="T22" fmla="*/ 41 w 227"/>
                <a:gd name="T23" fmla="*/ 130 h 138"/>
                <a:gd name="T24" fmla="*/ 48 w 227"/>
                <a:gd name="T25" fmla="*/ 130 h 138"/>
                <a:gd name="T26" fmla="*/ 54 w 227"/>
                <a:gd name="T27" fmla="*/ 130 h 138"/>
                <a:gd name="T28" fmla="*/ 54 w 227"/>
                <a:gd name="T29" fmla="*/ 123 h 138"/>
                <a:gd name="T30" fmla="*/ 61 w 227"/>
                <a:gd name="T31" fmla="*/ 123 h 138"/>
                <a:gd name="T32" fmla="*/ 68 w 227"/>
                <a:gd name="T33" fmla="*/ 116 h 138"/>
                <a:gd name="T34" fmla="*/ 75 w 227"/>
                <a:gd name="T35" fmla="*/ 116 h 138"/>
                <a:gd name="T36" fmla="*/ 82 w 227"/>
                <a:gd name="T37" fmla="*/ 110 h 138"/>
                <a:gd name="T38" fmla="*/ 89 w 227"/>
                <a:gd name="T39" fmla="*/ 103 h 138"/>
                <a:gd name="T40" fmla="*/ 96 w 227"/>
                <a:gd name="T41" fmla="*/ 96 h 138"/>
                <a:gd name="T42" fmla="*/ 102 w 227"/>
                <a:gd name="T43" fmla="*/ 96 h 138"/>
                <a:gd name="T44" fmla="*/ 109 w 227"/>
                <a:gd name="T45" fmla="*/ 89 h 138"/>
                <a:gd name="T46" fmla="*/ 116 w 227"/>
                <a:gd name="T47" fmla="*/ 82 h 138"/>
                <a:gd name="T48" fmla="*/ 123 w 227"/>
                <a:gd name="T49" fmla="*/ 82 h 138"/>
                <a:gd name="T50" fmla="*/ 130 w 227"/>
                <a:gd name="T51" fmla="*/ 75 h 138"/>
                <a:gd name="T52" fmla="*/ 137 w 227"/>
                <a:gd name="T53" fmla="*/ 68 h 138"/>
                <a:gd name="T54" fmla="*/ 150 w 227"/>
                <a:gd name="T55" fmla="*/ 62 h 138"/>
                <a:gd name="T56" fmla="*/ 157 w 227"/>
                <a:gd name="T57" fmla="*/ 55 h 138"/>
                <a:gd name="T58" fmla="*/ 164 w 227"/>
                <a:gd name="T59" fmla="*/ 55 h 138"/>
                <a:gd name="T60" fmla="*/ 171 w 227"/>
                <a:gd name="T61" fmla="*/ 48 h 138"/>
                <a:gd name="T62" fmla="*/ 178 w 227"/>
                <a:gd name="T63" fmla="*/ 41 h 138"/>
                <a:gd name="T64" fmla="*/ 185 w 227"/>
                <a:gd name="T65" fmla="*/ 34 h 138"/>
                <a:gd name="T66" fmla="*/ 191 w 227"/>
                <a:gd name="T67" fmla="*/ 34 h 138"/>
                <a:gd name="T68" fmla="*/ 198 w 227"/>
                <a:gd name="T69" fmla="*/ 27 h 138"/>
                <a:gd name="T70" fmla="*/ 205 w 227"/>
                <a:gd name="T71" fmla="*/ 21 h 138"/>
                <a:gd name="T72" fmla="*/ 212 w 227"/>
                <a:gd name="T73" fmla="*/ 21 h 138"/>
                <a:gd name="T74" fmla="*/ 219 w 227"/>
                <a:gd name="T75" fmla="*/ 14 h 138"/>
                <a:gd name="T76" fmla="*/ 226 w 227"/>
                <a:gd name="T77" fmla="*/ 14 h 138"/>
                <a:gd name="T78" fmla="*/ 226 w 227"/>
                <a:gd name="T79" fmla="*/ 7 h 138"/>
                <a:gd name="T80" fmla="*/ 185 w 227"/>
                <a:gd name="T81" fmla="*/ 27 h 138"/>
                <a:gd name="T82" fmla="*/ 171 w 227"/>
                <a:gd name="T83" fmla="*/ 27 h 138"/>
                <a:gd name="T84" fmla="*/ 171 w 227"/>
                <a:gd name="T85" fmla="*/ 0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138"/>
                <a:gd name="T131" fmla="*/ 227 w 227"/>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138">
                  <a:moveTo>
                    <a:pt x="171" y="0"/>
                  </a:moveTo>
                  <a:lnTo>
                    <a:pt x="7" y="103"/>
                  </a:lnTo>
                  <a:lnTo>
                    <a:pt x="0" y="110"/>
                  </a:lnTo>
                  <a:lnTo>
                    <a:pt x="0" y="116"/>
                  </a:lnTo>
                  <a:lnTo>
                    <a:pt x="7" y="123"/>
                  </a:lnTo>
                  <a:lnTo>
                    <a:pt x="7" y="130"/>
                  </a:lnTo>
                  <a:lnTo>
                    <a:pt x="13" y="130"/>
                  </a:lnTo>
                  <a:lnTo>
                    <a:pt x="13" y="137"/>
                  </a:lnTo>
                  <a:lnTo>
                    <a:pt x="20" y="137"/>
                  </a:lnTo>
                  <a:lnTo>
                    <a:pt x="27" y="137"/>
                  </a:lnTo>
                  <a:lnTo>
                    <a:pt x="34" y="137"/>
                  </a:lnTo>
                  <a:lnTo>
                    <a:pt x="41" y="130"/>
                  </a:lnTo>
                  <a:lnTo>
                    <a:pt x="48" y="130"/>
                  </a:lnTo>
                  <a:lnTo>
                    <a:pt x="54" y="130"/>
                  </a:lnTo>
                  <a:lnTo>
                    <a:pt x="54" y="123"/>
                  </a:lnTo>
                  <a:lnTo>
                    <a:pt x="61" y="123"/>
                  </a:lnTo>
                  <a:lnTo>
                    <a:pt x="68" y="116"/>
                  </a:lnTo>
                  <a:lnTo>
                    <a:pt x="75" y="116"/>
                  </a:lnTo>
                  <a:lnTo>
                    <a:pt x="82" y="110"/>
                  </a:lnTo>
                  <a:lnTo>
                    <a:pt x="89" y="103"/>
                  </a:lnTo>
                  <a:lnTo>
                    <a:pt x="96" y="96"/>
                  </a:lnTo>
                  <a:lnTo>
                    <a:pt x="102" y="96"/>
                  </a:lnTo>
                  <a:lnTo>
                    <a:pt x="109" y="89"/>
                  </a:lnTo>
                  <a:lnTo>
                    <a:pt x="116" y="82"/>
                  </a:lnTo>
                  <a:lnTo>
                    <a:pt x="123" y="82"/>
                  </a:lnTo>
                  <a:lnTo>
                    <a:pt x="130" y="75"/>
                  </a:lnTo>
                  <a:lnTo>
                    <a:pt x="137" y="68"/>
                  </a:lnTo>
                  <a:lnTo>
                    <a:pt x="150" y="62"/>
                  </a:lnTo>
                  <a:lnTo>
                    <a:pt x="157" y="55"/>
                  </a:lnTo>
                  <a:lnTo>
                    <a:pt x="164" y="55"/>
                  </a:lnTo>
                  <a:lnTo>
                    <a:pt x="171" y="48"/>
                  </a:lnTo>
                  <a:lnTo>
                    <a:pt x="178" y="41"/>
                  </a:lnTo>
                  <a:lnTo>
                    <a:pt x="185" y="34"/>
                  </a:lnTo>
                  <a:lnTo>
                    <a:pt x="191" y="34"/>
                  </a:lnTo>
                  <a:lnTo>
                    <a:pt x="198" y="27"/>
                  </a:lnTo>
                  <a:lnTo>
                    <a:pt x="205" y="21"/>
                  </a:lnTo>
                  <a:lnTo>
                    <a:pt x="212" y="21"/>
                  </a:lnTo>
                  <a:lnTo>
                    <a:pt x="219" y="14"/>
                  </a:lnTo>
                  <a:lnTo>
                    <a:pt x="226" y="14"/>
                  </a:lnTo>
                  <a:lnTo>
                    <a:pt x="226" y="7"/>
                  </a:lnTo>
                  <a:lnTo>
                    <a:pt x="185" y="27"/>
                  </a:lnTo>
                  <a:lnTo>
                    <a:pt x="171"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6" name="Freeform 1944"/>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7" name="Freeform 1945"/>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8" name="Freeform 1946"/>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9" name="Freeform 1947"/>
            <p:cNvSpPr>
              <a:spLocks/>
            </p:cNvSpPr>
            <p:nvPr/>
          </p:nvSpPr>
          <p:spPr bwMode="auto">
            <a:xfrm>
              <a:off x="1598" y="2474"/>
              <a:ext cx="185" cy="117"/>
            </a:xfrm>
            <a:custGeom>
              <a:avLst/>
              <a:gdLst>
                <a:gd name="T0" fmla="*/ 0 w 185"/>
                <a:gd name="T1" fmla="*/ 116 h 117"/>
                <a:gd name="T2" fmla="*/ 184 w 185"/>
                <a:gd name="T3" fmla="*/ 0 h 117"/>
                <a:gd name="T4" fmla="*/ 184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84" y="7"/>
                  </a:lnTo>
                  <a:lnTo>
                    <a:pt x="6" y="116"/>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0" name="Freeform 1948"/>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1" name="Freeform 1949"/>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7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7"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2" name="Freeform 1950"/>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3" name="Freeform 1951"/>
            <p:cNvSpPr>
              <a:spLocks/>
            </p:cNvSpPr>
            <p:nvPr/>
          </p:nvSpPr>
          <p:spPr bwMode="auto">
            <a:xfrm>
              <a:off x="1611" y="2474"/>
              <a:ext cx="200" cy="124"/>
            </a:xfrm>
            <a:custGeom>
              <a:avLst/>
              <a:gdLst>
                <a:gd name="T0" fmla="*/ 0 w 200"/>
                <a:gd name="T1" fmla="*/ 123 h 124"/>
                <a:gd name="T2" fmla="*/ 192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2" y="0"/>
                  </a:lnTo>
                  <a:lnTo>
                    <a:pt x="199"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4" name="Freeform 1952"/>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5" name="Freeform 1953"/>
            <p:cNvSpPr>
              <a:spLocks/>
            </p:cNvSpPr>
            <p:nvPr/>
          </p:nvSpPr>
          <p:spPr bwMode="auto">
            <a:xfrm>
              <a:off x="1625" y="2474"/>
              <a:ext cx="193" cy="124"/>
            </a:xfrm>
            <a:custGeom>
              <a:avLst/>
              <a:gdLst>
                <a:gd name="T0" fmla="*/ 0 w 193"/>
                <a:gd name="T1" fmla="*/ 123 h 124"/>
                <a:gd name="T2" fmla="*/ 192 w 193"/>
                <a:gd name="T3" fmla="*/ 0 h 124"/>
                <a:gd name="T4" fmla="*/ 185 w 193"/>
                <a:gd name="T5" fmla="*/ 7 h 124"/>
                <a:gd name="T6" fmla="*/ 14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85" y="7"/>
                  </a:lnTo>
                  <a:lnTo>
                    <a:pt x="14"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6" name="Freeform 1954"/>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7" name="Freeform 1955"/>
            <p:cNvSpPr>
              <a:spLocks/>
            </p:cNvSpPr>
            <p:nvPr/>
          </p:nvSpPr>
          <p:spPr bwMode="auto">
            <a:xfrm>
              <a:off x="1632" y="2508"/>
              <a:ext cx="254" cy="405"/>
            </a:xfrm>
            <a:custGeom>
              <a:avLst/>
              <a:gdLst>
                <a:gd name="T0" fmla="*/ 0 w 254"/>
                <a:gd name="T1" fmla="*/ 123 h 405"/>
                <a:gd name="T2" fmla="*/ 0 w 254"/>
                <a:gd name="T3" fmla="*/ 137 h 405"/>
                <a:gd name="T4" fmla="*/ 7 w 254"/>
                <a:gd name="T5" fmla="*/ 151 h 405"/>
                <a:gd name="T6" fmla="*/ 13 w 254"/>
                <a:gd name="T7" fmla="*/ 157 h 405"/>
                <a:gd name="T8" fmla="*/ 27 w 254"/>
                <a:gd name="T9" fmla="*/ 157 h 405"/>
                <a:gd name="T10" fmla="*/ 20 w 254"/>
                <a:gd name="T11" fmla="*/ 164 h 405"/>
                <a:gd name="T12" fmla="*/ 13 w 254"/>
                <a:gd name="T13" fmla="*/ 157 h 405"/>
                <a:gd name="T14" fmla="*/ 7 w 254"/>
                <a:gd name="T15" fmla="*/ 151 h 405"/>
                <a:gd name="T16" fmla="*/ 7 w 254"/>
                <a:gd name="T17" fmla="*/ 362 h 405"/>
                <a:gd name="T18" fmla="*/ 0 w 254"/>
                <a:gd name="T19" fmla="*/ 369 h 405"/>
                <a:gd name="T20" fmla="*/ 7 w 254"/>
                <a:gd name="T21" fmla="*/ 376 h 405"/>
                <a:gd name="T22" fmla="*/ 7 w 254"/>
                <a:gd name="T23" fmla="*/ 390 h 405"/>
                <a:gd name="T24" fmla="*/ 13 w 254"/>
                <a:gd name="T25" fmla="*/ 397 h 405"/>
                <a:gd name="T26" fmla="*/ 20 w 254"/>
                <a:gd name="T27" fmla="*/ 404 h 405"/>
                <a:gd name="T28" fmla="*/ 34 w 254"/>
                <a:gd name="T29" fmla="*/ 404 h 405"/>
                <a:gd name="T30" fmla="*/ 48 w 254"/>
                <a:gd name="T31" fmla="*/ 404 h 405"/>
                <a:gd name="T32" fmla="*/ 55 w 254"/>
                <a:gd name="T33" fmla="*/ 397 h 405"/>
                <a:gd name="T34" fmla="*/ 61 w 254"/>
                <a:gd name="T35" fmla="*/ 390 h 405"/>
                <a:gd name="T36" fmla="*/ 75 w 254"/>
                <a:gd name="T37" fmla="*/ 376 h 405"/>
                <a:gd name="T38" fmla="*/ 82 w 254"/>
                <a:gd name="T39" fmla="*/ 369 h 405"/>
                <a:gd name="T40" fmla="*/ 102 w 254"/>
                <a:gd name="T41" fmla="*/ 356 h 405"/>
                <a:gd name="T42" fmla="*/ 116 w 254"/>
                <a:gd name="T43" fmla="*/ 342 h 405"/>
                <a:gd name="T44" fmla="*/ 130 w 254"/>
                <a:gd name="T45" fmla="*/ 321 h 405"/>
                <a:gd name="T46" fmla="*/ 150 w 254"/>
                <a:gd name="T47" fmla="*/ 308 h 405"/>
                <a:gd name="T48" fmla="*/ 164 w 254"/>
                <a:gd name="T49" fmla="*/ 294 h 405"/>
                <a:gd name="T50" fmla="*/ 178 w 254"/>
                <a:gd name="T51" fmla="*/ 280 h 405"/>
                <a:gd name="T52" fmla="*/ 191 w 254"/>
                <a:gd name="T53" fmla="*/ 267 h 405"/>
                <a:gd name="T54" fmla="*/ 205 w 254"/>
                <a:gd name="T55" fmla="*/ 260 h 405"/>
                <a:gd name="T56" fmla="*/ 219 w 254"/>
                <a:gd name="T57" fmla="*/ 246 h 405"/>
                <a:gd name="T58" fmla="*/ 226 w 254"/>
                <a:gd name="T59" fmla="*/ 239 h 405"/>
                <a:gd name="T60" fmla="*/ 185 w 254"/>
                <a:gd name="T61" fmla="*/ 34 h 405"/>
                <a:gd name="T62" fmla="*/ 0 w 254"/>
                <a:gd name="T63" fmla="*/ 116 h 4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405"/>
                <a:gd name="T98" fmla="*/ 254 w 254"/>
                <a:gd name="T99" fmla="*/ 405 h 4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405">
                  <a:moveTo>
                    <a:pt x="0" y="116"/>
                  </a:moveTo>
                  <a:lnTo>
                    <a:pt x="0" y="123"/>
                  </a:lnTo>
                  <a:lnTo>
                    <a:pt x="0" y="130"/>
                  </a:lnTo>
                  <a:lnTo>
                    <a:pt x="0" y="137"/>
                  </a:lnTo>
                  <a:lnTo>
                    <a:pt x="0" y="144"/>
                  </a:lnTo>
                  <a:lnTo>
                    <a:pt x="7" y="151"/>
                  </a:lnTo>
                  <a:lnTo>
                    <a:pt x="13" y="151"/>
                  </a:lnTo>
                  <a:lnTo>
                    <a:pt x="13" y="157"/>
                  </a:lnTo>
                  <a:lnTo>
                    <a:pt x="20" y="157"/>
                  </a:lnTo>
                  <a:lnTo>
                    <a:pt x="27" y="157"/>
                  </a:lnTo>
                  <a:lnTo>
                    <a:pt x="27" y="164"/>
                  </a:lnTo>
                  <a:lnTo>
                    <a:pt x="20" y="164"/>
                  </a:lnTo>
                  <a:lnTo>
                    <a:pt x="13" y="164"/>
                  </a:lnTo>
                  <a:lnTo>
                    <a:pt x="13" y="157"/>
                  </a:lnTo>
                  <a:lnTo>
                    <a:pt x="7" y="157"/>
                  </a:lnTo>
                  <a:lnTo>
                    <a:pt x="7" y="151"/>
                  </a:lnTo>
                  <a:lnTo>
                    <a:pt x="7" y="294"/>
                  </a:lnTo>
                  <a:lnTo>
                    <a:pt x="7" y="362"/>
                  </a:lnTo>
                  <a:lnTo>
                    <a:pt x="7" y="369"/>
                  </a:lnTo>
                  <a:lnTo>
                    <a:pt x="0" y="369"/>
                  </a:lnTo>
                  <a:lnTo>
                    <a:pt x="0" y="376"/>
                  </a:lnTo>
                  <a:lnTo>
                    <a:pt x="7" y="376"/>
                  </a:lnTo>
                  <a:lnTo>
                    <a:pt x="7" y="383"/>
                  </a:lnTo>
                  <a:lnTo>
                    <a:pt x="7" y="390"/>
                  </a:lnTo>
                  <a:lnTo>
                    <a:pt x="13" y="390"/>
                  </a:lnTo>
                  <a:lnTo>
                    <a:pt x="13" y="397"/>
                  </a:lnTo>
                  <a:lnTo>
                    <a:pt x="20" y="397"/>
                  </a:lnTo>
                  <a:lnTo>
                    <a:pt x="20" y="404"/>
                  </a:lnTo>
                  <a:lnTo>
                    <a:pt x="27" y="404"/>
                  </a:lnTo>
                  <a:lnTo>
                    <a:pt x="34" y="404"/>
                  </a:lnTo>
                  <a:lnTo>
                    <a:pt x="41" y="404"/>
                  </a:lnTo>
                  <a:lnTo>
                    <a:pt x="48" y="404"/>
                  </a:lnTo>
                  <a:lnTo>
                    <a:pt x="48" y="397"/>
                  </a:lnTo>
                  <a:lnTo>
                    <a:pt x="55" y="397"/>
                  </a:lnTo>
                  <a:lnTo>
                    <a:pt x="55" y="390"/>
                  </a:lnTo>
                  <a:lnTo>
                    <a:pt x="61" y="390"/>
                  </a:lnTo>
                  <a:lnTo>
                    <a:pt x="68" y="383"/>
                  </a:lnTo>
                  <a:lnTo>
                    <a:pt x="75" y="376"/>
                  </a:lnTo>
                  <a:lnTo>
                    <a:pt x="82" y="376"/>
                  </a:lnTo>
                  <a:lnTo>
                    <a:pt x="82" y="369"/>
                  </a:lnTo>
                  <a:lnTo>
                    <a:pt x="96" y="362"/>
                  </a:lnTo>
                  <a:lnTo>
                    <a:pt x="102" y="356"/>
                  </a:lnTo>
                  <a:lnTo>
                    <a:pt x="109" y="349"/>
                  </a:lnTo>
                  <a:lnTo>
                    <a:pt x="116" y="342"/>
                  </a:lnTo>
                  <a:lnTo>
                    <a:pt x="123" y="335"/>
                  </a:lnTo>
                  <a:lnTo>
                    <a:pt x="130" y="321"/>
                  </a:lnTo>
                  <a:lnTo>
                    <a:pt x="144" y="321"/>
                  </a:lnTo>
                  <a:lnTo>
                    <a:pt x="150" y="308"/>
                  </a:lnTo>
                  <a:lnTo>
                    <a:pt x="157" y="301"/>
                  </a:lnTo>
                  <a:lnTo>
                    <a:pt x="164" y="294"/>
                  </a:lnTo>
                  <a:lnTo>
                    <a:pt x="171" y="287"/>
                  </a:lnTo>
                  <a:lnTo>
                    <a:pt x="178" y="280"/>
                  </a:lnTo>
                  <a:lnTo>
                    <a:pt x="185" y="274"/>
                  </a:lnTo>
                  <a:lnTo>
                    <a:pt x="191" y="267"/>
                  </a:lnTo>
                  <a:lnTo>
                    <a:pt x="198" y="260"/>
                  </a:lnTo>
                  <a:lnTo>
                    <a:pt x="205" y="260"/>
                  </a:lnTo>
                  <a:lnTo>
                    <a:pt x="212" y="253"/>
                  </a:lnTo>
                  <a:lnTo>
                    <a:pt x="219" y="246"/>
                  </a:lnTo>
                  <a:lnTo>
                    <a:pt x="219" y="239"/>
                  </a:lnTo>
                  <a:lnTo>
                    <a:pt x="226" y="239"/>
                  </a:lnTo>
                  <a:lnTo>
                    <a:pt x="253" y="0"/>
                  </a:lnTo>
                  <a:lnTo>
                    <a:pt x="185" y="34"/>
                  </a:lnTo>
                  <a:lnTo>
                    <a:pt x="34"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48" name="Freeform 1956"/>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49" name="Freeform 1957"/>
            <p:cNvSpPr>
              <a:spLocks/>
            </p:cNvSpPr>
            <p:nvPr/>
          </p:nvSpPr>
          <p:spPr bwMode="auto">
            <a:xfrm>
              <a:off x="1632" y="2501"/>
              <a:ext cx="254" cy="152"/>
            </a:xfrm>
            <a:custGeom>
              <a:avLst/>
              <a:gdLst>
                <a:gd name="T0" fmla="*/ 198 w 254"/>
                <a:gd name="T1" fmla="*/ 0 h 152"/>
                <a:gd name="T2" fmla="*/ 7 w 254"/>
                <a:gd name="T3" fmla="*/ 117 h 152"/>
                <a:gd name="T4" fmla="*/ 0 w 254"/>
                <a:gd name="T5" fmla="*/ 123 h 152"/>
                <a:gd name="T6" fmla="*/ 0 w 254"/>
                <a:gd name="T7" fmla="*/ 130 h 152"/>
                <a:gd name="T8" fmla="*/ 0 w 254"/>
                <a:gd name="T9" fmla="*/ 137 h 152"/>
                <a:gd name="T10" fmla="*/ 7 w 254"/>
                <a:gd name="T11" fmla="*/ 144 h 152"/>
                <a:gd name="T12" fmla="*/ 13 w 254"/>
                <a:gd name="T13" fmla="*/ 151 h 152"/>
                <a:gd name="T14" fmla="*/ 20 w 254"/>
                <a:gd name="T15" fmla="*/ 151 h 152"/>
                <a:gd name="T16" fmla="*/ 27 w 254"/>
                <a:gd name="T17" fmla="*/ 151 h 152"/>
                <a:gd name="T18" fmla="*/ 34 w 254"/>
                <a:gd name="T19" fmla="*/ 151 h 152"/>
                <a:gd name="T20" fmla="*/ 41 w 254"/>
                <a:gd name="T21" fmla="*/ 151 h 152"/>
                <a:gd name="T22" fmla="*/ 48 w 254"/>
                <a:gd name="T23" fmla="*/ 144 h 152"/>
                <a:gd name="T24" fmla="*/ 55 w 254"/>
                <a:gd name="T25" fmla="*/ 137 h 152"/>
                <a:gd name="T26" fmla="*/ 61 w 254"/>
                <a:gd name="T27" fmla="*/ 130 h 152"/>
                <a:gd name="T28" fmla="*/ 68 w 254"/>
                <a:gd name="T29" fmla="*/ 130 h 152"/>
                <a:gd name="T30" fmla="*/ 75 w 254"/>
                <a:gd name="T31" fmla="*/ 123 h 152"/>
                <a:gd name="T32" fmla="*/ 82 w 254"/>
                <a:gd name="T33" fmla="*/ 123 h 152"/>
                <a:gd name="T34" fmla="*/ 89 w 254"/>
                <a:gd name="T35" fmla="*/ 117 h 152"/>
                <a:gd name="T36" fmla="*/ 96 w 254"/>
                <a:gd name="T37" fmla="*/ 110 h 152"/>
                <a:gd name="T38" fmla="*/ 109 w 254"/>
                <a:gd name="T39" fmla="*/ 103 h 152"/>
                <a:gd name="T40" fmla="*/ 116 w 254"/>
                <a:gd name="T41" fmla="*/ 96 h 152"/>
                <a:gd name="T42" fmla="*/ 123 w 254"/>
                <a:gd name="T43" fmla="*/ 96 h 152"/>
                <a:gd name="T44" fmla="*/ 137 w 254"/>
                <a:gd name="T45" fmla="*/ 89 h 152"/>
                <a:gd name="T46" fmla="*/ 144 w 254"/>
                <a:gd name="T47" fmla="*/ 82 h 152"/>
                <a:gd name="T48" fmla="*/ 150 w 254"/>
                <a:gd name="T49" fmla="*/ 76 h 152"/>
                <a:gd name="T50" fmla="*/ 164 w 254"/>
                <a:gd name="T51" fmla="*/ 69 h 152"/>
                <a:gd name="T52" fmla="*/ 171 w 254"/>
                <a:gd name="T53" fmla="*/ 62 h 152"/>
                <a:gd name="T54" fmla="*/ 185 w 254"/>
                <a:gd name="T55" fmla="*/ 55 h 152"/>
                <a:gd name="T56" fmla="*/ 191 w 254"/>
                <a:gd name="T57" fmla="*/ 55 h 152"/>
                <a:gd name="T58" fmla="*/ 198 w 254"/>
                <a:gd name="T59" fmla="*/ 48 h 152"/>
                <a:gd name="T60" fmla="*/ 205 w 254"/>
                <a:gd name="T61" fmla="*/ 41 h 152"/>
                <a:gd name="T62" fmla="*/ 219 w 254"/>
                <a:gd name="T63" fmla="*/ 34 h 152"/>
                <a:gd name="T64" fmla="*/ 219 w 254"/>
                <a:gd name="T65" fmla="*/ 28 h 152"/>
                <a:gd name="T66" fmla="*/ 226 w 254"/>
                <a:gd name="T67" fmla="*/ 28 h 152"/>
                <a:gd name="T68" fmla="*/ 232 w 254"/>
                <a:gd name="T69" fmla="*/ 21 h 152"/>
                <a:gd name="T70" fmla="*/ 239 w 254"/>
                <a:gd name="T71" fmla="*/ 21 h 152"/>
                <a:gd name="T72" fmla="*/ 246 w 254"/>
                <a:gd name="T73" fmla="*/ 14 h 152"/>
                <a:gd name="T74" fmla="*/ 253 w 254"/>
                <a:gd name="T75" fmla="*/ 14 h 152"/>
                <a:gd name="T76" fmla="*/ 253 w 254"/>
                <a:gd name="T77" fmla="*/ 7 h 152"/>
                <a:gd name="T78" fmla="*/ 212 w 254"/>
                <a:gd name="T79" fmla="*/ 28 h 152"/>
                <a:gd name="T80" fmla="*/ 198 w 254"/>
                <a:gd name="T81" fmla="*/ 28 h 152"/>
                <a:gd name="T82" fmla="*/ 198 w 254"/>
                <a:gd name="T83" fmla="*/ 0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152"/>
                <a:gd name="T128" fmla="*/ 254 w 254"/>
                <a:gd name="T129" fmla="*/ 152 h 1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152">
                  <a:moveTo>
                    <a:pt x="198" y="0"/>
                  </a:moveTo>
                  <a:lnTo>
                    <a:pt x="7" y="117"/>
                  </a:lnTo>
                  <a:lnTo>
                    <a:pt x="0" y="123"/>
                  </a:lnTo>
                  <a:lnTo>
                    <a:pt x="0" y="130"/>
                  </a:lnTo>
                  <a:lnTo>
                    <a:pt x="0" y="137"/>
                  </a:lnTo>
                  <a:lnTo>
                    <a:pt x="7" y="144"/>
                  </a:lnTo>
                  <a:lnTo>
                    <a:pt x="13" y="151"/>
                  </a:lnTo>
                  <a:lnTo>
                    <a:pt x="20" y="151"/>
                  </a:lnTo>
                  <a:lnTo>
                    <a:pt x="27" y="151"/>
                  </a:lnTo>
                  <a:lnTo>
                    <a:pt x="34" y="151"/>
                  </a:lnTo>
                  <a:lnTo>
                    <a:pt x="41" y="151"/>
                  </a:lnTo>
                  <a:lnTo>
                    <a:pt x="48" y="144"/>
                  </a:lnTo>
                  <a:lnTo>
                    <a:pt x="55" y="137"/>
                  </a:lnTo>
                  <a:lnTo>
                    <a:pt x="61" y="130"/>
                  </a:lnTo>
                  <a:lnTo>
                    <a:pt x="68" y="130"/>
                  </a:lnTo>
                  <a:lnTo>
                    <a:pt x="75" y="123"/>
                  </a:lnTo>
                  <a:lnTo>
                    <a:pt x="82" y="123"/>
                  </a:lnTo>
                  <a:lnTo>
                    <a:pt x="89" y="117"/>
                  </a:lnTo>
                  <a:lnTo>
                    <a:pt x="96" y="110"/>
                  </a:lnTo>
                  <a:lnTo>
                    <a:pt x="109" y="103"/>
                  </a:lnTo>
                  <a:lnTo>
                    <a:pt x="116" y="96"/>
                  </a:lnTo>
                  <a:lnTo>
                    <a:pt x="123" y="96"/>
                  </a:lnTo>
                  <a:lnTo>
                    <a:pt x="137" y="89"/>
                  </a:lnTo>
                  <a:lnTo>
                    <a:pt x="144" y="82"/>
                  </a:lnTo>
                  <a:lnTo>
                    <a:pt x="150" y="76"/>
                  </a:lnTo>
                  <a:lnTo>
                    <a:pt x="164" y="69"/>
                  </a:lnTo>
                  <a:lnTo>
                    <a:pt x="171" y="62"/>
                  </a:lnTo>
                  <a:lnTo>
                    <a:pt x="185" y="55"/>
                  </a:lnTo>
                  <a:lnTo>
                    <a:pt x="191" y="55"/>
                  </a:lnTo>
                  <a:lnTo>
                    <a:pt x="198" y="48"/>
                  </a:lnTo>
                  <a:lnTo>
                    <a:pt x="205" y="41"/>
                  </a:lnTo>
                  <a:lnTo>
                    <a:pt x="219" y="34"/>
                  </a:lnTo>
                  <a:lnTo>
                    <a:pt x="219" y="28"/>
                  </a:lnTo>
                  <a:lnTo>
                    <a:pt x="226" y="28"/>
                  </a:lnTo>
                  <a:lnTo>
                    <a:pt x="232" y="21"/>
                  </a:lnTo>
                  <a:lnTo>
                    <a:pt x="239" y="21"/>
                  </a:lnTo>
                  <a:lnTo>
                    <a:pt x="246" y="14"/>
                  </a:lnTo>
                  <a:lnTo>
                    <a:pt x="253" y="14"/>
                  </a:lnTo>
                  <a:lnTo>
                    <a:pt x="253" y="7"/>
                  </a:lnTo>
                  <a:lnTo>
                    <a:pt x="212" y="28"/>
                  </a:lnTo>
                  <a:lnTo>
                    <a:pt x="198" y="28"/>
                  </a:lnTo>
                  <a:lnTo>
                    <a:pt x="198"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0" name="Freeform 1958"/>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1" name="Freeform 1959"/>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2" name="Freeform 1960"/>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3" name="Freeform 1961"/>
            <p:cNvSpPr>
              <a:spLocks/>
            </p:cNvSpPr>
            <p:nvPr/>
          </p:nvSpPr>
          <p:spPr bwMode="auto">
            <a:xfrm>
              <a:off x="1639" y="2508"/>
              <a:ext cx="213" cy="138"/>
            </a:xfrm>
            <a:custGeom>
              <a:avLst/>
              <a:gdLst>
                <a:gd name="T0" fmla="*/ 0 w 213"/>
                <a:gd name="T1" fmla="*/ 130 h 138"/>
                <a:gd name="T2" fmla="*/ 212 w 213"/>
                <a:gd name="T3" fmla="*/ 0 h 138"/>
                <a:gd name="T4" fmla="*/ 212 w 213"/>
                <a:gd name="T5" fmla="*/ 7 h 138"/>
                <a:gd name="T6" fmla="*/ 0 w 213"/>
                <a:gd name="T7" fmla="*/ 137 h 138"/>
                <a:gd name="T8" fmla="*/ 0 w 213"/>
                <a:gd name="T9" fmla="*/ 130 h 138"/>
                <a:gd name="T10" fmla="*/ 0 60000 65536"/>
                <a:gd name="T11" fmla="*/ 0 60000 65536"/>
                <a:gd name="T12" fmla="*/ 0 60000 65536"/>
                <a:gd name="T13" fmla="*/ 0 60000 65536"/>
                <a:gd name="T14" fmla="*/ 0 60000 65536"/>
                <a:gd name="T15" fmla="*/ 0 w 213"/>
                <a:gd name="T16" fmla="*/ 0 h 138"/>
                <a:gd name="T17" fmla="*/ 213 w 213"/>
                <a:gd name="T18" fmla="*/ 138 h 138"/>
              </a:gdLst>
              <a:ahLst/>
              <a:cxnLst>
                <a:cxn ang="T10">
                  <a:pos x="T0" y="T1"/>
                </a:cxn>
                <a:cxn ang="T11">
                  <a:pos x="T2" y="T3"/>
                </a:cxn>
                <a:cxn ang="T12">
                  <a:pos x="T4" y="T5"/>
                </a:cxn>
                <a:cxn ang="T13">
                  <a:pos x="T6" y="T7"/>
                </a:cxn>
                <a:cxn ang="T14">
                  <a:pos x="T8" y="T9"/>
                </a:cxn>
              </a:cxnLst>
              <a:rect l="T15" t="T16" r="T17" b="T18"/>
              <a:pathLst>
                <a:path w="213" h="138">
                  <a:moveTo>
                    <a:pt x="0" y="130"/>
                  </a:moveTo>
                  <a:lnTo>
                    <a:pt x="212" y="0"/>
                  </a:lnTo>
                  <a:lnTo>
                    <a:pt x="212" y="7"/>
                  </a:lnTo>
                  <a:lnTo>
                    <a:pt x="0" y="137"/>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4" name="Freeform 1962"/>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5" name="Freeform 1963"/>
            <p:cNvSpPr>
              <a:spLocks/>
            </p:cNvSpPr>
            <p:nvPr/>
          </p:nvSpPr>
          <p:spPr bwMode="auto">
            <a:xfrm>
              <a:off x="1639" y="2501"/>
              <a:ext cx="226" cy="145"/>
            </a:xfrm>
            <a:custGeom>
              <a:avLst/>
              <a:gdLst>
                <a:gd name="T0" fmla="*/ 0 w 226"/>
                <a:gd name="T1" fmla="*/ 144 h 145"/>
                <a:gd name="T2" fmla="*/ 225 w 226"/>
                <a:gd name="T3" fmla="*/ 0 h 145"/>
                <a:gd name="T4" fmla="*/ 225 w 226"/>
                <a:gd name="T5" fmla="*/ 14 h 145"/>
                <a:gd name="T6" fmla="*/ 6 w 226"/>
                <a:gd name="T7" fmla="*/ 144 h 145"/>
                <a:gd name="T8" fmla="*/ 0 w 226"/>
                <a:gd name="T9" fmla="*/ 144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44"/>
                  </a:moveTo>
                  <a:lnTo>
                    <a:pt x="225" y="0"/>
                  </a:lnTo>
                  <a:lnTo>
                    <a:pt x="225" y="14"/>
                  </a:lnTo>
                  <a:lnTo>
                    <a:pt x="6" y="144"/>
                  </a:lnTo>
                  <a:lnTo>
                    <a:pt x="0"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6" name="Freeform 1964"/>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7" name="Freeform 1965"/>
            <p:cNvSpPr>
              <a:spLocks/>
            </p:cNvSpPr>
            <p:nvPr/>
          </p:nvSpPr>
          <p:spPr bwMode="auto">
            <a:xfrm>
              <a:off x="1645" y="2508"/>
              <a:ext cx="234" cy="138"/>
            </a:xfrm>
            <a:custGeom>
              <a:avLst/>
              <a:gdLst>
                <a:gd name="T0" fmla="*/ 0 w 234"/>
                <a:gd name="T1" fmla="*/ 137 h 138"/>
                <a:gd name="T2" fmla="*/ 226 w 234"/>
                <a:gd name="T3" fmla="*/ 0 h 138"/>
                <a:gd name="T4" fmla="*/ 233 w 234"/>
                <a:gd name="T5" fmla="*/ 7 h 138"/>
                <a:gd name="T6" fmla="*/ 14 w 234"/>
                <a:gd name="T7" fmla="*/ 137 h 138"/>
                <a:gd name="T8" fmla="*/ 0 w 234"/>
                <a:gd name="T9" fmla="*/ 137 h 138"/>
                <a:gd name="T10" fmla="*/ 0 60000 65536"/>
                <a:gd name="T11" fmla="*/ 0 60000 65536"/>
                <a:gd name="T12" fmla="*/ 0 60000 65536"/>
                <a:gd name="T13" fmla="*/ 0 60000 65536"/>
                <a:gd name="T14" fmla="*/ 0 60000 65536"/>
                <a:gd name="T15" fmla="*/ 0 w 234"/>
                <a:gd name="T16" fmla="*/ 0 h 138"/>
                <a:gd name="T17" fmla="*/ 234 w 234"/>
                <a:gd name="T18" fmla="*/ 138 h 138"/>
              </a:gdLst>
              <a:ahLst/>
              <a:cxnLst>
                <a:cxn ang="T10">
                  <a:pos x="T0" y="T1"/>
                </a:cxn>
                <a:cxn ang="T11">
                  <a:pos x="T2" y="T3"/>
                </a:cxn>
                <a:cxn ang="T12">
                  <a:pos x="T4" y="T5"/>
                </a:cxn>
                <a:cxn ang="T13">
                  <a:pos x="T6" y="T7"/>
                </a:cxn>
                <a:cxn ang="T14">
                  <a:pos x="T8" y="T9"/>
                </a:cxn>
              </a:cxnLst>
              <a:rect l="T15" t="T16" r="T17" b="T18"/>
              <a:pathLst>
                <a:path w="234" h="138">
                  <a:moveTo>
                    <a:pt x="0" y="137"/>
                  </a:moveTo>
                  <a:lnTo>
                    <a:pt x="226" y="0"/>
                  </a:lnTo>
                  <a:lnTo>
                    <a:pt x="233" y="7"/>
                  </a:lnTo>
                  <a:lnTo>
                    <a:pt x="14"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58" name="Freeform 1966"/>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59" name="Freeform 1967"/>
            <p:cNvSpPr>
              <a:spLocks/>
            </p:cNvSpPr>
            <p:nvPr/>
          </p:nvSpPr>
          <p:spPr bwMode="auto">
            <a:xfrm>
              <a:off x="1659" y="2508"/>
              <a:ext cx="227" cy="138"/>
            </a:xfrm>
            <a:custGeom>
              <a:avLst/>
              <a:gdLst>
                <a:gd name="T0" fmla="*/ 0 w 227"/>
                <a:gd name="T1" fmla="*/ 137 h 138"/>
                <a:gd name="T2" fmla="*/ 226 w 227"/>
                <a:gd name="T3" fmla="*/ 0 h 138"/>
                <a:gd name="T4" fmla="*/ 219 w 227"/>
                <a:gd name="T5" fmla="*/ 7 h 138"/>
                <a:gd name="T6" fmla="*/ 21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19" y="7"/>
                  </a:lnTo>
                  <a:lnTo>
                    <a:pt x="21" y="137"/>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0" name="Freeform 1968"/>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1" name="Freeform 1969"/>
            <p:cNvSpPr>
              <a:spLocks/>
            </p:cNvSpPr>
            <p:nvPr/>
          </p:nvSpPr>
          <p:spPr bwMode="auto">
            <a:xfrm>
              <a:off x="1748" y="2713"/>
              <a:ext cx="425" cy="254"/>
            </a:xfrm>
            <a:custGeom>
              <a:avLst/>
              <a:gdLst>
                <a:gd name="T0" fmla="*/ 267 w 425"/>
                <a:gd name="T1" fmla="*/ 253 h 254"/>
                <a:gd name="T2" fmla="*/ 260 w 425"/>
                <a:gd name="T3" fmla="*/ 253 h 254"/>
                <a:gd name="T4" fmla="*/ 253 w 425"/>
                <a:gd name="T5" fmla="*/ 246 h 254"/>
                <a:gd name="T6" fmla="*/ 246 w 425"/>
                <a:gd name="T7" fmla="*/ 246 h 254"/>
                <a:gd name="T8" fmla="*/ 246 w 425"/>
                <a:gd name="T9" fmla="*/ 240 h 254"/>
                <a:gd name="T10" fmla="*/ 240 w 425"/>
                <a:gd name="T11" fmla="*/ 240 h 254"/>
                <a:gd name="T12" fmla="*/ 240 w 425"/>
                <a:gd name="T13" fmla="*/ 233 h 254"/>
                <a:gd name="T14" fmla="*/ 240 w 425"/>
                <a:gd name="T15" fmla="*/ 226 h 254"/>
                <a:gd name="T16" fmla="*/ 240 w 425"/>
                <a:gd name="T17" fmla="*/ 219 h 254"/>
                <a:gd name="T18" fmla="*/ 240 w 425"/>
                <a:gd name="T19" fmla="*/ 212 h 254"/>
                <a:gd name="T20" fmla="*/ 233 w 425"/>
                <a:gd name="T21" fmla="*/ 212 h 254"/>
                <a:gd name="T22" fmla="*/ 233 w 425"/>
                <a:gd name="T23" fmla="*/ 219 h 254"/>
                <a:gd name="T24" fmla="*/ 233 w 425"/>
                <a:gd name="T25" fmla="*/ 226 h 254"/>
                <a:gd name="T26" fmla="*/ 233 w 425"/>
                <a:gd name="T27" fmla="*/ 233 h 254"/>
                <a:gd name="T28" fmla="*/ 233 w 425"/>
                <a:gd name="T29" fmla="*/ 240 h 254"/>
                <a:gd name="T30" fmla="*/ 240 w 425"/>
                <a:gd name="T31" fmla="*/ 240 h 254"/>
                <a:gd name="T32" fmla="*/ 96 w 425"/>
                <a:gd name="T33" fmla="*/ 185 h 254"/>
                <a:gd name="T34" fmla="*/ 28 w 425"/>
                <a:gd name="T35" fmla="*/ 157 h 254"/>
                <a:gd name="T36" fmla="*/ 21 w 425"/>
                <a:gd name="T37" fmla="*/ 157 h 254"/>
                <a:gd name="T38" fmla="*/ 21 w 425"/>
                <a:gd name="T39" fmla="*/ 151 h 254"/>
                <a:gd name="T40" fmla="*/ 14 w 425"/>
                <a:gd name="T41" fmla="*/ 151 h 254"/>
                <a:gd name="T42" fmla="*/ 7 w 425"/>
                <a:gd name="T43" fmla="*/ 151 h 254"/>
                <a:gd name="T44" fmla="*/ 7 w 425"/>
                <a:gd name="T45" fmla="*/ 144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10 h 254"/>
                <a:gd name="T58" fmla="*/ 7 w 425"/>
                <a:gd name="T59" fmla="*/ 103 h 254"/>
                <a:gd name="T60" fmla="*/ 14 w 425"/>
                <a:gd name="T61" fmla="*/ 103 h 254"/>
                <a:gd name="T62" fmla="*/ 14 w 425"/>
                <a:gd name="T63" fmla="*/ 96 h 254"/>
                <a:gd name="T64" fmla="*/ 21 w 425"/>
                <a:gd name="T65" fmla="*/ 96 h 254"/>
                <a:gd name="T66" fmla="*/ 28 w 425"/>
                <a:gd name="T67" fmla="*/ 89 h 254"/>
                <a:gd name="T68" fmla="*/ 34 w 425"/>
                <a:gd name="T69" fmla="*/ 89 h 254"/>
                <a:gd name="T70" fmla="*/ 41 w 425"/>
                <a:gd name="T71" fmla="*/ 82 h 254"/>
                <a:gd name="T72" fmla="*/ 48 w 425"/>
                <a:gd name="T73" fmla="*/ 82 h 254"/>
                <a:gd name="T74" fmla="*/ 55 w 425"/>
                <a:gd name="T75" fmla="*/ 75 h 254"/>
                <a:gd name="T76" fmla="*/ 69 w 425"/>
                <a:gd name="T77" fmla="*/ 69 h 254"/>
                <a:gd name="T78" fmla="*/ 75 w 425"/>
                <a:gd name="T79" fmla="*/ 69 h 254"/>
                <a:gd name="T80" fmla="*/ 82 w 425"/>
                <a:gd name="T81" fmla="*/ 62 h 254"/>
                <a:gd name="T82" fmla="*/ 89 w 425"/>
                <a:gd name="T83" fmla="*/ 55 h 254"/>
                <a:gd name="T84" fmla="*/ 103 w 425"/>
                <a:gd name="T85" fmla="*/ 55 h 254"/>
                <a:gd name="T86" fmla="*/ 110 w 425"/>
                <a:gd name="T87" fmla="*/ 48 h 254"/>
                <a:gd name="T88" fmla="*/ 123 w 425"/>
                <a:gd name="T89" fmla="*/ 41 h 254"/>
                <a:gd name="T90" fmla="*/ 130 w 425"/>
                <a:gd name="T91" fmla="*/ 41 h 254"/>
                <a:gd name="T92" fmla="*/ 137 w 425"/>
                <a:gd name="T93" fmla="*/ 34 h 254"/>
                <a:gd name="T94" fmla="*/ 144 w 425"/>
                <a:gd name="T95" fmla="*/ 28 h 254"/>
                <a:gd name="T96" fmla="*/ 158 w 425"/>
                <a:gd name="T97" fmla="*/ 28 h 254"/>
                <a:gd name="T98" fmla="*/ 164 w 425"/>
                <a:gd name="T99" fmla="*/ 21 h 254"/>
                <a:gd name="T100" fmla="*/ 171 w 425"/>
                <a:gd name="T101" fmla="*/ 21 h 254"/>
                <a:gd name="T102" fmla="*/ 178 w 425"/>
                <a:gd name="T103" fmla="*/ 14 h 254"/>
                <a:gd name="T104" fmla="*/ 185 w 425"/>
                <a:gd name="T105" fmla="*/ 14 h 254"/>
                <a:gd name="T106" fmla="*/ 192 w 425"/>
                <a:gd name="T107" fmla="*/ 7 h 254"/>
                <a:gd name="T108" fmla="*/ 199 w 425"/>
                <a:gd name="T109" fmla="*/ 7 h 254"/>
                <a:gd name="T110" fmla="*/ 205 w 425"/>
                <a:gd name="T111" fmla="*/ 0 h 254"/>
                <a:gd name="T112" fmla="*/ 424 w 425"/>
                <a:gd name="T113" fmla="*/ 82 h 254"/>
                <a:gd name="T114" fmla="*/ 377 w 425"/>
                <a:gd name="T115" fmla="*/ 137 h 254"/>
                <a:gd name="T116" fmla="*/ 274 w 425"/>
                <a:gd name="T117" fmla="*/ 219 h 254"/>
                <a:gd name="T118" fmla="*/ 267 w 425"/>
                <a:gd name="T119" fmla="*/ 253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254"/>
                <a:gd name="T182" fmla="*/ 425 w 425"/>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254">
                  <a:moveTo>
                    <a:pt x="267" y="253"/>
                  </a:moveTo>
                  <a:lnTo>
                    <a:pt x="260" y="253"/>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240" y="240"/>
                  </a:lnTo>
                  <a:lnTo>
                    <a:pt x="96" y="185"/>
                  </a:lnTo>
                  <a:lnTo>
                    <a:pt x="28" y="157"/>
                  </a:lnTo>
                  <a:lnTo>
                    <a:pt x="21" y="157"/>
                  </a:lnTo>
                  <a:lnTo>
                    <a:pt x="21" y="151"/>
                  </a:lnTo>
                  <a:lnTo>
                    <a:pt x="14" y="151"/>
                  </a:lnTo>
                  <a:lnTo>
                    <a:pt x="7" y="151"/>
                  </a:lnTo>
                  <a:lnTo>
                    <a:pt x="7" y="144"/>
                  </a:lnTo>
                  <a:lnTo>
                    <a:pt x="0" y="137"/>
                  </a:lnTo>
                  <a:lnTo>
                    <a:pt x="0" y="130"/>
                  </a:lnTo>
                  <a:lnTo>
                    <a:pt x="0" y="123"/>
                  </a:lnTo>
                  <a:lnTo>
                    <a:pt x="0" y="116"/>
                  </a:lnTo>
                  <a:lnTo>
                    <a:pt x="0" y="110"/>
                  </a:lnTo>
                  <a:lnTo>
                    <a:pt x="7" y="110"/>
                  </a:lnTo>
                  <a:lnTo>
                    <a:pt x="7" y="103"/>
                  </a:lnTo>
                  <a:lnTo>
                    <a:pt x="14" y="103"/>
                  </a:lnTo>
                  <a:lnTo>
                    <a:pt x="14" y="96"/>
                  </a:lnTo>
                  <a:lnTo>
                    <a:pt x="21" y="96"/>
                  </a:lnTo>
                  <a:lnTo>
                    <a:pt x="28" y="89"/>
                  </a:lnTo>
                  <a:lnTo>
                    <a:pt x="34" y="89"/>
                  </a:lnTo>
                  <a:lnTo>
                    <a:pt x="41" y="82"/>
                  </a:lnTo>
                  <a:lnTo>
                    <a:pt x="48" y="82"/>
                  </a:lnTo>
                  <a:lnTo>
                    <a:pt x="55" y="75"/>
                  </a:lnTo>
                  <a:lnTo>
                    <a:pt x="69" y="69"/>
                  </a:lnTo>
                  <a:lnTo>
                    <a:pt x="75" y="69"/>
                  </a:lnTo>
                  <a:lnTo>
                    <a:pt x="82" y="62"/>
                  </a:lnTo>
                  <a:lnTo>
                    <a:pt x="89" y="55"/>
                  </a:lnTo>
                  <a:lnTo>
                    <a:pt x="103" y="55"/>
                  </a:lnTo>
                  <a:lnTo>
                    <a:pt x="110" y="48"/>
                  </a:lnTo>
                  <a:lnTo>
                    <a:pt x="123"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424" y="82"/>
                  </a:lnTo>
                  <a:lnTo>
                    <a:pt x="377" y="137"/>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2" name="Freeform 1970"/>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3" name="Freeform 1971"/>
            <p:cNvSpPr>
              <a:spLocks/>
            </p:cNvSpPr>
            <p:nvPr/>
          </p:nvSpPr>
          <p:spPr bwMode="auto">
            <a:xfrm>
              <a:off x="1994" y="2795"/>
              <a:ext cx="179" cy="172"/>
            </a:xfrm>
            <a:custGeom>
              <a:avLst/>
              <a:gdLst>
                <a:gd name="T0" fmla="*/ 172 w 179"/>
                <a:gd name="T1" fmla="*/ 62 h 172"/>
                <a:gd name="T2" fmla="*/ 35 w 179"/>
                <a:gd name="T3" fmla="*/ 171 h 172"/>
                <a:gd name="T4" fmla="*/ 28 w 179"/>
                <a:gd name="T5" fmla="*/ 171 h 172"/>
                <a:gd name="T6" fmla="*/ 21 w 179"/>
                <a:gd name="T7" fmla="*/ 171 h 172"/>
                <a:gd name="T8" fmla="*/ 14 w 179"/>
                <a:gd name="T9" fmla="*/ 171 h 172"/>
                <a:gd name="T10" fmla="*/ 14 w 179"/>
                <a:gd name="T11" fmla="*/ 164 h 172"/>
                <a:gd name="T12" fmla="*/ 7 w 179"/>
                <a:gd name="T13" fmla="*/ 164 h 172"/>
                <a:gd name="T14" fmla="*/ 0 w 179"/>
                <a:gd name="T15" fmla="*/ 158 h 172"/>
                <a:gd name="T16" fmla="*/ 0 w 179"/>
                <a:gd name="T17" fmla="*/ 151 h 172"/>
                <a:gd name="T18" fmla="*/ 0 w 179"/>
                <a:gd name="T19" fmla="*/ 144 h 172"/>
                <a:gd name="T20" fmla="*/ 7 w 179"/>
                <a:gd name="T21" fmla="*/ 137 h 172"/>
                <a:gd name="T22" fmla="*/ 7 w 179"/>
                <a:gd name="T23" fmla="*/ 130 h 172"/>
                <a:gd name="T24" fmla="*/ 14 w 179"/>
                <a:gd name="T25" fmla="*/ 130 h 172"/>
                <a:gd name="T26" fmla="*/ 14 w 179"/>
                <a:gd name="T27" fmla="*/ 123 h 172"/>
                <a:gd name="T28" fmla="*/ 21 w 179"/>
                <a:gd name="T29" fmla="*/ 123 h 172"/>
                <a:gd name="T30" fmla="*/ 21 w 179"/>
                <a:gd name="T31" fmla="*/ 117 h 172"/>
                <a:gd name="T32" fmla="*/ 28 w 179"/>
                <a:gd name="T33" fmla="*/ 117 h 172"/>
                <a:gd name="T34" fmla="*/ 28 w 179"/>
                <a:gd name="T35" fmla="*/ 110 h 172"/>
                <a:gd name="T36" fmla="*/ 35 w 179"/>
                <a:gd name="T37" fmla="*/ 110 h 172"/>
                <a:gd name="T38" fmla="*/ 42 w 179"/>
                <a:gd name="T39" fmla="*/ 103 h 172"/>
                <a:gd name="T40" fmla="*/ 48 w 179"/>
                <a:gd name="T41" fmla="*/ 96 h 172"/>
                <a:gd name="T42" fmla="*/ 55 w 179"/>
                <a:gd name="T43" fmla="*/ 96 h 172"/>
                <a:gd name="T44" fmla="*/ 62 w 179"/>
                <a:gd name="T45" fmla="*/ 89 h 172"/>
                <a:gd name="T46" fmla="*/ 69 w 179"/>
                <a:gd name="T47" fmla="*/ 82 h 172"/>
                <a:gd name="T48" fmla="*/ 76 w 179"/>
                <a:gd name="T49" fmla="*/ 75 h 172"/>
                <a:gd name="T50" fmla="*/ 83 w 179"/>
                <a:gd name="T51" fmla="*/ 69 h 172"/>
                <a:gd name="T52" fmla="*/ 96 w 179"/>
                <a:gd name="T53" fmla="*/ 69 h 172"/>
                <a:gd name="T54" fmla="*/ 96 w 179"/>
                <a:gd name="T55" fmla="*/ 62 h 172"/>
                <a:gd name="T56" fmla="*/ 110 w 179"/>
                <a:gd name="T57" fmla="*/ 55 h 172"/>
                <a:gd name="T58" fmla="*/ 117 w 179"/>
                <a:gd name="T59" fmla="*/ 48 h 172"/>
                <a:gd name="T60" fmla="*/ 124 w 179"/>
                <a:gd name="T61" fmla="*/ 48 h 172"/>
                <a:gd name="T62" fmla="*/ 131 w 179"/>
                <a:gd name="T63" fmla="*/ 41 h 172"/>
                <a:gd name="T64" fmla="*/ 137 w 179"/>
                <a:gd name="T65" fmla="*/ 34 h 172"/>
                <a:gd name="T66" fmla="*/ 144 w 179"/>
                <a:gd name="T67" fmla="*/ 34 h 172"/>
                <a:gd name="T68" fmla="*/ 151 w 179"/>
                <a:gd name="T69" fmla="*/ 28 h 172"/>
                <a:gd name="T70" fmla="*/ 151 w 179"/>
                <a:gd name="T71" fmla="*/ 21 h 172"/>
                <a:gd name="T72" fmla="*/ 158 w 179"/>
                <a:gd name="T73" fmla="*/ 21 h 172"/>
                <a:gd name="T74" fmla="*/ 165 w 179"/>
                <a:gd name="T75" fmla="*/ 14 h 172"/>
                <a:gd name="T76" fmla="*/ 172 w 179"/>
                <a:gd name="T77" fmla="*/ 7 h 172"/>
                <a:gd name="T78" fmla="*/ 178 w 179"/>
                <a:gd name="T79" fmla="*/ 7 h 172"/>
                <a:gd name="T80" fmla="*/ 178 w 179"/>
                <a:gd name="T81" fmla="*/ 0 h 172"/>
                <a:gd name="T82" fmla="*/ 151 w 179"/>
                <a:gd name="T83" fmla="*/ 41 h 172"/>
                <a:gd name="T84" fmla="*/ 144 w 179"/>
                <a:gd name="T85" fmla="*/ 48 h 172"/>
                <a:gd name="T86" fmla="*/ 172 w 179"/>
                <a:gd name="T87" fmla="*/ 62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172"/>
                <a:gd name="T134" fmla="*/ 179 w 179"/>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172">
                  <a:moveTo>
                    <a:pt x="172" y="62"/>
                  </a:moveTo>
                  <a:lnTo>
                    <a:pt x="35" y="171"/>
                  </a:lnTo>
                  <a:lnTo>
                    <a:pt x="28" y="171"/>
                  </a:lnTo>
                  <a:lnTo>
                    <a:pt x="21" y="171"/>
                  </a:lnTo>
                  <a:lnTo>
                    <a:pt x="14" y="171"/>
                  </a:lnTo>
                  <a:lnTo>
                    <a:pt x="14" y="164"/>
                  </a:lnTo>
                  <a:lnTo>
                    <a:pt x="7" y="164"/>
                  </a:lnTo>
                  <a:lnTo>
                    <a:pt x="0" y="158"/>
                  </a:lnTo>
                  <a:lnTo>
                    <a:pt x="0" y="151"/>
                  </a:lnTo>
                  <a:lnTo>
                    <a:pt x="0" y="144"/>
                  </a:lnTo>
                  <a:lnTo>
                    <a:pt x="7" y="137"/>
                  </a:lnTo>
                  <a:lnTo>
                    <a:pt x="7" y="130"/>
                  </a:lnTo>
                  <a:lnTo>
                    <a:pt x="14" y="130"/>
                  </a:lnTo>
                  <a:lnTo>
                    <a:pt x="14" y="123"/>
                  </a:lnTo>
                  <a:lnTo>
                    <a:pt x="21" y="123"/>
                  </a:lnTo>
                  <a:lnTo>
                    <a:pt x="21" y="117"/>
                  </a:lnTo>
                  <a:lnTo>
                    <a:pt x="28" y="117"/>
                  </a:lnTo>
                  <a:lnTo>
                    <a:pt x="28" y="110"/>
                  </a:lnTo>
                  <a:lnTo>
                    <a:pt x="35" y="110"/>
                  </a:lnTo>
                  <a:lnTo>
                    <a:pt x="42" y="103"/>
                  </a:lnTo>
                  <a:lnTo>
                    <a:pt x="48" y="96"/>
                  </a:lnTo>
                  <a:lnTo>
                    <a:pt x="55" y="96"/>
                  </a:lnTo>
                  <a:lnTo>
                    <a:pt x="62" y="89"/>
                  </a:lnTo>
                  <a:lnTo>
                    <a:pt x="69" y="82"/>
                  </a:lnTo>
                  <a:lnTo>
                    <a:pt x="76" y="75"/>
                  </a:lnTo>
                  <a:lnTo>
                    <a:pt x="83" y="69"/>
                  </a:lnTo>
                  <a:lnTo>
                    <a:pt x="96" y="69"/>
                  </a:lnTo>
                  <a:lnTo>
                    <a:pt x="96" y="62"/>
                  </a:lnTo>
                  <a:lnTo>
                    <a:pt x="110" y="55"/>
                  </a:lnTo>
                  <a:lnTo>
                    <a:pt x="117" y="48"/>
                  </a:lnTo>
                  <a:lnTo>
                    <a:pt x="124" y="48"/>
                  </a:lnTo>
                  <a:lnTo>
                    <a:pt x="131" y="41"/>
                  </a:lnTo>
                  <a:lnTo>
                    <a:pt x="137" y="34"/>
                  </a:lnTo>
                  <a:lnTo>
                    <a:pt x="144" y="34"/>
                  </a:lnTo>
                  <a:lnTo>
                    <a:pt x="151" y="28"/>
                  </a:lnTo>
                  <a:lnTo>
                    <a:pt x="151" y="21"/>
                  </a:lnTo>
                  <a:lnTo>
                    <a:pt x="158" y="21"/>
                  </a:lnTo>
                  <a:lnTo>
                    <a:pt x="165" y="14"/>
                  </a:lnTo>
                  <a:lnTo>
                    <a:pt x="172" y="7"/>
                  </a:lnTo>
                  <a:lnTo>
                    <a:pt x="178" y="7"/>
                  </a:lnTo>
                  <a:lnTo>
                    <a:pt x="178" y="0"/>
                  </a:lnTo>
                  <a:lnTo>
                    <a:pt x="151" y="41"/>
                  </a:lnTo>
                  <a:lnTo>
                    <a:pt x="144" y="48"/>
                  </a:lnTo>
                  <a:lnTo>
                    <a:pt x="172" y="6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4" name="Freeform 1972"/>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5" name="Freeform 1973"/>
            <p:cNvSpPr>
              <a:spLocks/>
            </p:cNvSpPr>
            <p:nvPr/>
          </p:nvSpPr>
          <p:spPr bwMode="auto">
            <a:xfrm>
              <a:off x="2008" y="2836"/>
              <a:ext cx="159" cy="124"/>
            </a:xfrm>
            <a:custGeom>
              <a:avLst/>
              <a:gdLst>
                <a:gd name="T0" fmla="*/ 7 w 159"/>
                <a:gd name="T1" fmla="*/ 123 h 124"/>
                <a:gd name="T2" fmla="*/ 158 w 159"/>
                <a:gd name="T3" fmla="*/ 7 h 124"/>
                <a:gd name="T4" fmla="*/ 151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51"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6" name="Freeform 1974"/>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7" name="Freeform 1975"/>
            <p:cNvSpPr>
              <a:spLocks/>
            </p:cNvSpPr>
            <p:nvPr/>
          </p:nvSpPr>
          <p:spPr bwMode="auto">
            <a:xfrm>
              <a:off x="2008" y="2829"/>
              <a:ext cx="159" cy="131"/>
            </a:xfrm>
            <a:custGeom>
              <a:avLst/>
              <a:gdLst>
                <a:gd name="T0" fmla="*/ 0 w 159"/>
                <a:gd name="T1" fmla="*/ 130 h 131"/>
                <a:gd name="T2" fmla="*/ 158 w 159"/>
                <a:gd name="T3" fmla="*/ 7 h 131"/>
                <a:gd name="T4" fmla="*/ 151 w 159"/>
                <a:gd name="T5" fmla="*/ 0 h 131"/>
                <a:gd name="T6" fmla="*/ 0 w 159"/>
                <a:gd name="T7" fmla="*/ 124 h 131"/>
                <a:gd name="T8" fmla="*/ 0 w 159"/>
                <a:gd name="T9" fmla="*/ 130 h 131"/>
                <a:gd name="T10" fmla="*/ 0 60000 65536"/>
                <a:gd name="T11" fmla="*/ 0 60000 65536"/>
                <a:gd name="T12" fmla="*/ 0 60000 65536"/>
                <a:gd name="T13" fmla="*/ 0 60000 65536"/>
                <a:gd name="T14" fmla="*/ 0 60000 65536"/>
                <a:gd name="T15" fmla="*/ 0 w 159"/>
                <a:gd name="T16" fmla="*/ 0 h 131"/>
                <a:gd name="T17" fmla="*/ 159 w 159"/>
                <a:gd name="T18" fmla="*/ 131 h 131"/>
              </a:gdLst>
              <a:ahLst/>
              <a:cxnLst>
                <a:cxn ang="T10">
                  <a:pos x="T0" y="T1"/>
                </a:cxn>
                <a:cxn ang="T11">
                  <a:pos x="T2" y="T3"/>
                </a:cxn>
                <a:cxn ang="T12">
                  <a:pos x="T4" y="T5"/>
                </a:cxn>
                <a:cxn ang="T13">
                  <a:pos x="T6" y="T7"/>
                </a:cxn>
                <a:cxn ang="T14">
                  <a:pos x="T8" y="T9"/>
                </a:cxn>
              </a:cxnLst>
              <a:rect l="T15" t="T16" r="T17" b="T18"/>
              <a:pathLst>
                <a:path w="159" h="131">
                  <a:moveTo>
                    <a:pt x="0" y="130"/>
                  </a:moveTo>
                  <a:lnTo>
                    <a:pt x="158" y="7"/>
                  </a:lnTo>
                  <a:lnTo>
                    <a:pt x="151" y="0"/>
                  </a:lnTo>
                  <a:lnTo>
                    <a:pt x="0" y="124"/>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68" name="Freeform 1976"/>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69" name="Freeform 1977"/>
            <p:cNvSpPr>
              <a:spLocks/>
            </p:cNvSpPr>
            <p:nvPr/>
          </p:nvSpPr>
          <p:spPr bwMode="auto">
            <a:xfrm>
              <a:off x="2001" y="2816"/>
              <a:ext cx="172" cy="138"/>
            </a:xfrm>
            <a:custGeom>
              <a:avLst/>
              <a:gdLst>
                <a:gd name="T0" fmla="*/ 7 w 172"/>
                <a:gd name="T1" fmla="*/ 137 h 138"/>
                <a:gd name="T2" fmla="*/ 171 w 172"/>
                <a:gd name="T3" fmla="*/ 7 h 138"/>
                <a:gd name="T4" fmla="*/ 165 w 172"/>
                <a:gd name="T5" fmla="*/ 0 h 138"/>
                <a:gd name="T6" fmla="*/ 0 w 172"/>
                <a:gd name="T7" fmla="*/ 130 h 138"/>
                <a:gd name="T8" fmla="*/ 7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7" y="137"/>
                  </a:moveTo>
                  <a:lnTo>
                    <a:pt x="171" y="7"/>
                  </a:lnTo>
                  <a:lnTo>
                    <a:pt x="165" y="0"/>
                  </a:lnTo>
                  <a:lnTo>
                    <a:pt x="0" y="130"/>
                  </a:lnTo>
                  <a:lnTo>
                    <a:pt x="7"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0" name="Freeform 1978"/>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1" name="Freeform 1979"/>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7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7"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2" name="Freeform 1980"/>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3" name="Freeform 1981"/>
            <p:cNvSpPr>
              <a:spLocks/>
            </p:cNvSpPr>
            <p:nvPr/>
          </p:nvSpPr>
          <p:spPr bwMode="auto">
            <a:xfrm>
              <a:off x="2008" y="2802"/>
              <a:ext cx="165" cy="131"/>
            </a:xfrm>
            <a:custGeom>
              <a:avLst/>
              <a:gdLst>
                <a:gd name="T0" fmla="*/ 0 w 165"/>
                <a:gd name="T1" fmla="*/ 130 h 131"/>
                <a:gd name="T2" fmla="*/ 164 w 165"/>
                <a:gd name="T3" fmla="*/ 0 h 131"/>
                <a:gd name="T4" fmla="*/ 158 w 165"/>
                <a:gd name="T5" fmla="*/ 0 h 131"/>
                <a:gd name="T6" fmla="*/ 7 w 165"/>
                <a:gd name="T7" fmla="*/ 116 h 131"/>
                <a:gd name="T8" fmla="*/ 0 w 165"/>
                <a:gd name="T9" fmla="*/ 130 h 131"/>
                <a:gd name="T10" fmla="*/ 0 60000 65536"/>
                <a:gd name="T11" fmla="*/ 0 60000 65536"/>
                <a:gd name="T12" fmla="*/ 0 60000 65536"/>
                <a:gd name="T13" fmla="*/ 0 60000 65536"/>
                <a:gd name="T14" fmla="*/ 0 60000 65536"/>
                <a:gd name="T15" fmla="*/ 0 w 165"/>
                <a:gd name="T16" fmla="*/ 0 h 131"/>
                <a:gd name="T17" fmla="*/ 165 w 165"/>
                <a:gd name="T18" fmla="*/ 131 h 131"/>
              </a:gdLst>
              <a:ahLst/>
              <a:cxnLst>
                <a:cxn ang="T10">
                  <a:pos x="T0" y="T1"/>
                </a:cxn>
                <a:cxn ang="T11">
                  <a:pos x="T2" y="T3"/>
                </a:cxn>
                <a:cxn ang="T12">
                  <a:pos x="T4" y="T5"/>
                </a:cxn>
                <a:cxn ang="T13">
                  <a:pos x="T6" y="T7"/>
                </a:cxn>
                <a:cxn ang="T14">
                  <a:pos x="T8" y="T9"/>
                </a:cxn>
              </a:cxnLst>
              <a:rect l="T15" t="T16" r="T17" b="T18"/>
              <a:pathLst>
                <a:path w="165" h="131">
                  <a:moveTo>
                    <a:pt x="0" y="130"/>
                  </a:moveTo>
                  <a:lnTo>
                    <a:pt x="164" y="0"/>
                  </a:lnTo>
                  <a:lnTo>
                    <a:pt x="158" y="0"/>
                  </a:lnTo>
                  <a:lnTo>
                    <a:pt x="7" y="11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4" name="Freeform 1982"/>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5" name="Freeform 1983"/>
            <p:cNvSpPr>
              <a:spLocks/>
            </p:cNvSpPr>
            <p:nvPr/>
          </p:nvSpPr>
          <p:spPr bwMode="auto">
            <a:xfrm>
              <a:off x="1707" y="2659"/>
              <a:ext cx="453" cy="254"/>
            </a:xfrm>
            <a:custGeom>
              <a:avLst/>
              <a:gdLst>
                <a:gd name="T0" fmla="*/ 267 w 453"/>
                <a:gd name="T1" fmla="*/ 253 h 254"/>
                <a:gd name="T2" fmla="*/ 260 w 453"/>
                <a:gd name="T3" fmla="*/ 246 h 254"/>
                <a:gd name="T4" fmla="*/ 246 w 453"/>
                <a:gd name="T5" fmla="*/ 246 h 254"/>
                <a:gd name="T6" fmla="*/ 240 w 453"/>
                <a:gd name="T7" fmla="*/ 239 h 254"/>
                <a:gd name="T8" fmla="*/ 240 w 453"/>
                <a:gd name="T9" fmla="*/ 225 h 254"/>
                <a:gd name="T10" fmla="*/ 246 w 453"/>
                <a:gd name="T11" fmla="*/ 211 h 254"/>
                <a:gd name="T12" fmla="*/ 233 w 453"/>
                <a:gd name="T13" fmla="*/ 218 h 254"/>
                <a:gd name="T14" fmla="*/ 233 w 453"/>
                <a:gd name="T15" fmla="*/ 232 h 254"/>
                <a:gd name="T16" fmla="*/ 240 w 453"/>
                <a:gd name="T17" fmla="*/ 239 h 254"/>
                <a:gd name="T18" fmla="*/ 103 w 453"/>
                <a:gd name="T19" fmla="*/ 184 h 254"/>
                <a:gd name="T20" fmla="*/ 27 w 453"/>
                <a:gd name="T21" fmla="*/ 157 h 254"/>
                <a:gd name="T22" fmla="*/ 21 w 453"/>
                <a:gd name="T23" fmla="*/ 150 h 254"/>
                <a:gd name="T24" fmla="*/ 7 w 453"/>
                <a:gd name="T25" fmla="*/ 150 h 254"/>
                <a:gd name="T26" fmla="*/ 7 w 453"/>
                <a:gd name="T27" fmla="*/ 136 h 254"/>
                <a:gd name="T28" fmla="*/ 7 w 453"/>
                <a:gd name="T29" fmla="*/ 123 h 254"/>
                <a:gd name="T30" fmla="*/ 7 w 453"/>
                <a:gd name="T31" fmla="*/ 116 h 254"/>
                <a:gd name="T32" fmla="*/ 7 w 453"/>
                <a:gd name="T33" fmla="*/ 102 h 254"/>
                <a:gd name="T34" fmla="*/ 21 w 453"/>
                <a:gd name="T35" fmla="*/ 95 h 254"/>
                <a:gd name="T36" fmla="*/ 34 w 453"/>
                <a:gd name="T37" fmla="*/ 88 h 254"/>
                <a:gd name="T38" fmla="*/ 48 w 453"/>
                <a:gd name="T39" fmla="*/ 82 h 254"/>
                <a:gd name="T40" fmla="*/ 69 w 453"/>
                <a:gd name="T41" fmla="*/ 68 h 254"/>
                <a:gd name="T42" fmla="*/ 82 w 453"/>
                <a:gd name="T43" fmla="*/ 61 h 254"/>
                <a:gd name="T44" fmla="*/ 103 w 453"/>
                <a:gd name="T45" fmla="*/ 54 h 254"/>
                <a:gd name="T46" fmla="*/ 123 w 453"/>
                <a:gd name="T47" fmla="*/ 41 h 254"/>
                <a:gd name="T48" fmla="*/ 144 w 453"/>
                <a:gd name="T49" fmla="*/ 34 h 254"/>
                <a:gd name="T50" fmla="*/ 157 w 453"/>
                <a:gd name="T51" fmla="*/ 27 h 254"/>
                <a:gd name="T52" fmla="*/ 178 w 453"/>
                <a:gd name="T53" fmla="*/ 20 h 254"/>
                <a:gd name="T54" fmla="*/ 185 w 453"/>
                <a:gd name="T55" fmla="*/ 13 h 254"/>
                <a:gd name="T56" fmla="*/ 199 w 453"/>
                <a:gd name="T57" fmla="*/ 6 h 254"/>
                <a:gd name="T58" fmla="*/ 205 w 453"/>
                <a:gd name="T59" fmla="*/ 0 h 254"/>
                <a:gd name="T60" fmla="*/ 452 w 453"/>
                <a:gd name="T61" fmla="*/ 68 h 254"/>
                <a:gd name="T62" fmla="*/ 274 w 453"/>
                <a:gd name="T63" fmla="*/ 225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254"/>
                <a:gd name="T98" fmla="*/ 453 w 453"/>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254">
                  <a:moveTo>
                    <a:pt x="274" y="253"/>
                  </a:moveTo>
                  <a:lnTo>
                    <a:pt x="267" y="253"/>
                  </a:lnTo>
                  <a:lnTo>
                    <a:pt x="260" y="253"/>
                  </a:lnTo>
                  <a:lnTo>
                    <a:pt x="260" y="246"/>
                  </a:lnTo>
                  <a:lnTo>
                    <a:pt x="253" y="246"/>
                  </a:lnTo>
                  <a:lnTo>
                    <a:pt x="246" y="246"/>
                  </a:lnTo>
                  <a:lnTo>
                    <a:pt x="246" y="239"/>
                  </a:lnTo>
                  <a:lnTo>
                    <a:pt x="240" y="239"/>
                  </a:lnTo>
                  <a:lnTo>
                    <a:pt x="240" y="232"/>
                  </a:lnTo>
                  <a:lnTo>
                    <a:pt x="240" y="225"/>
                  </a:lnTo>
                  <a:lnTo>
                    <a:pt x="240" y="218"/>
                  </a:lnTo>
                  <a:lnTo>
                    <a:pt x="246" y="211"/>
                  </a:lnTo>
                  <a:lnTo>
                    <a:pt x="240" y="211"/>
                  </a:lnTo>
                  <a:lnTo>
                    <a:pt x="233" y="218"/>
                  </a:lnTo>
                  <a:lnTo>
                    <a:pt x="233" y="225"/>
                  </a:lnTo>
                  <a:lnTo>
                    <a:pt x="233" y="232"/>
                  </a:lnTo>
                  <a:lnTo>
                    <a:pt x="240" y="232"/>
                  </a:lnTo>
                  <a:lnTo>
                    <a:pt x="240" y="239"/>
                  </a:lnTo>
                  <a:lnTo>
                    <a:pt x="246" y="239"/>
                  </a:lnTo>
                  <a:lnTo>
                    <a:pt x="103" y="184"/>
                  </a:lnTo>
                  <a:lnTo>
                    <a:pt x="34" y="157"/>
                  </a:lnTo>
                  <a:lnTo>
                    <a:pt x="27" y="157"/>
                  </a:lnTo>
                  <a:lnTo>
                    <a:pt x="21" y="157"/>
                  </a:lnTo>
                  <a:lnTo>
                    <a:pt x="21" y="150"/>
                  </a:lnTo>
                  <a:lnTo>
                    <a:pt x="14" y="150"/>
                  </a:lnTo>
                  <a:lnTo>
                    <a:pt x="7" y="150"/>
                  </a:lnTo>
                  <a:lnTo>
                    <a:pt x="7" y="143"/>
                  </a:lnTo>
                  <a:lnTo>
                    <a:pt x="7" y="136"/>
                  </a:lnTo>
                  <a:lnTo>
                    <a:pt x="7" y="129"/>
                  </a:lnTo>
                  <a:lnTo>
                    <a:pt x="7" y="123"/>
                  </a:lnTo>
                  <a:lnTo>
                    <a:pt x="0" y="123"/>
                  </a:lnTo>
                  <a:lnTo>
                    <a:pt x="7" y="116"/>
                  </a:lnTo>
                  <a:lnTo>
                    <a:pt x="7" y="109"/>
                  </a:lnTo>
                  <a:lnTo>
                    <a:pt x="7" y="102"/>
                  </a:lnTo>
                  <a:lnTo>
                    <a:pt x="14" y="102"/>
                  </a:lnTo>
                  <a:lnTo>
                    <a:pt x="21" y="95"/>
                  </a:lnTo>
                  <a:lnTo>
                    <a:pt x="27" y="88"/>
                  </a:lnTo>
                  <a:lnTo>
                    <a:pt x="34" y="88"/>
                  </a:lnTo>
                  <a:lnTo>
                    <a:pt x="41" y="82"/>
                  </a:lnTo>
                  <a:lnTo>
                    <a:pt x="48" y="82"/>
                  </a:lnTo>
                  <a:lnTo>
                    <a:pt x="62" y="75"/>
                  </a:lnTo>
                  <a:lnTo>
                    <a:pt x="69" y="68"/>
                  </a:lnTo>
                  <a:lnTo>
                    <a:pt x="75" y="68"/>
                  </a:lnTo>
                  <a:lnTo>
                    <a:pt x="82" y="61"/>
                  </a:lnTo>
                  <a:lnTo>
                    <a:pt x="96" y="54"/>
                  </a:lnTo>
                  <a:lnTo>
                    <a:pt x="103" y="54"/>
                  </a:lnTo>
                  <a:lnTo>
                    <a:pt x="110" y="47"/>
                  </a:lnTo>
                  <a:lnTo>
                    <a:pt x="123" y="41"/>
                  </a:lnTo>
                  <a:lnTo>
                    <a:pt x="130" y="41"/>
                  </a:lnTo>
                  <a:lnTo>
                    <a:pt x="144" y="34"/>
                  </a:lnTo>
                  <a:lnTo>
                    <a:pt x="151" y="34"/>
                  </a:lnTo>
                  <a:lnTo>
                    <a:pt x="157" y="27"/>
                  </a:lnTo>
                  <a:lnTo>
                    <a:pt x="164" y="20"/>
                  </a:lnTo>
                  <a:lnTo>
                    <a:pt x="178" y="20"/>
                  </a:lnTo>
                  <a:lnTo>
                    <a:pt x="178" y="13"/>
                  </a:lnTo>
                  <a:lnTo>
                    <a:pt x="185" y="13"/>
                  </a:lnTo>
                  <a:lnTo>
                    <a:pt x="192" y="6"/>
                  </a:lnTo>
                  <a:lnTo>
                    <a:pt x="199" y="6"/>
                  </a:lnTo>
                  <a:lnTo>
                    <a:pt x="205" y="6"/>
                  </a:lnTo>
                  <a:lnTo>
                    <a:pt x="205" y="0"/>
                  </a:lnTo>
                  <a:lnTo>
                    <a:pt x="212" y="0"/>
                  </a:lnTo>
                  <a:lnTo>
                    <a:pt x="452" y="68"/>
                  </a:lnTo>
                  <a:lnTo>
                    <a:pt x="397" y="116"/>
                  </a:lnTo>
                  <a:lnTo>
                    <a:pt x="274" y="225"/>
                  </a:lnTo>
                  <a:lnTo>
                    <a:pt x="274"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6" name="Freeform 1984"/>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7" name="Freeform 1985"/>
            <p:cNvSpPr>
              <a:spLocks/>
            </p:cNvSpPr>
            <p:nvPr/>
          </p:nvSpPr>
          <p:spPr bwMode="auto">
            <a:xfrm>
              <a:off x="1960" y="2727"/>
              <a:ext cx="200" cy="186"/>
            </a:xfrm>
            <a:custGeom>
              <a:avLst/>
              <a:gdLst>
                <a:gd name="T0" fmla="*/ 192 w 200"/>
                <a:gd name="T1" fmla="*/ 48 h 186"/>
                <a:gd name="T2" fmla="*/ 28 w 200"/>
                <a:gd name="T3" fmla="*/ 185 h 186"/>
                <a:gd name="T4" fmla="*/ 21 w 200"/>
                <a:gd name="T5" fmla="*/ 185 h 186"/>
                <a:gd name="T6" fmla="*/ 14 w 200"/>
                <a:gd name="T7" fmla="*/ 185 h 186"/>
                <a:gd name="T8" fmla="*/ 7 w 200"/>
                <a:gd name="T9" fmla="*/ 185 h 186"/>
                <a:gd name="T10" fmla="*/ 7 w 200"/>
                <a:gd name="T11" fmla="*/ 178 h 186"/>
                <a:gd name="T12" fmla="*/ 0 w 200"/>
                <a:gd name="T13" fmla="*/ 171 h 186"/>
                <a:gd name="T14" fmla="*/ 0 w 200"/>
                <a:gd name="T15" fmla="*/ 164 h 186"/>
                <a:gd name="T16" fmla="*/ 0 w 200"/>
                <a:gd name="T17" fmla="*/ 157 h 186"/>
                <a:gd name="T18" fmla="*/ 0 w 200"/>
                <a:gd name="T19" fmla="*/ 150 h 186"/>
                <a:gd name="T20" fmla="*/ 7 w 200"/>
                <a:gd name="T21" fmla="*/ 143 h 186"/>
                <a:gd name="T22" fmla="*/ 7 w 200"/>
                <a:gd name="T23" fmla="*/ 137 h 186"/>
                <a:gd name="T24" fmla="*/ 14 w 200"/>
                <a:gd name="T25" fmla="*/ 137 h 186"/>
                <a:gd name="T26" fmla="*/ 21 w 200"/>
                <a:gd name="T27" fmla="*/ 130 h 186"/>
                <a:gd name="T28" fmla="*/ 28 w 200"/>
                <a:gd name="T29" fmla="*/ 123 h 186"/>
                <a:gd name="T30" fmla="*/ 34 w 200"/>
                <a:gd name="T31" fmla="*/ 123 h 186"/>
                <a:gd name="T32" fmla="*/ 34 w 200"/>
                <a:gd name="T33" fmla="*/ 116 h 186"/>
                <a:gd name="T34" fmla="*/ 41 w 200"/>
                <a:gd name="T35" fmla="*/ 109 h 186"/>
                <a:gd name="T36" fmla="*/ 48 w 200"/>
                <a:gd name="T37" fmla="*/ 109 h 186"/>
                <a:gd name="T38" fmla="*/ 62 w 200"/>
                <a:gd name="T39" fmla="*/ 102 h 186"/>
                <a:gd name="T40" fmla="*/ 62 w 200"/>
                <a:gd name="T41" fmla="*/ 96 h 186"/>
                <a:gd name="T42" fmla="*/ 76 w 200"/>
                <a:gd name="T43" fmla="*/ 89 h 186"/>
                <a:gd name="T44" fmla="*/ 82 w 200"/>
                <a:gd name="T45" fmla="*/ 82 h 186"/>
                <a:gd name="T46" fmla="*/ 89 w 200"/>
                <a:gd name="T47" fmla="*/ 75 h 186"/>
                <a:gd name="T48" fmla="*/ 96 w 200"/>
                <a:gd name="T49" fmla="*/ 68 h 186"/>
                <a:gd name="T50" fmla="*/ 110 w 200"/>
                <a:gd name="T51" fmla="*/ 68 h 186"/>
                <a:gd name="T52" fmla="*/ 117 w 200"/>
                <a:gd name="T53" fmla="*/ 55 h 186"/>
                <a:gd name="T54" fmla="*/ 123 w 200"/>
                <a:gd name="T55" fmla="*/ 55 h 186"/>
                <a:gd name="T56" fmla="*/ 130 w 200"/>
                <a:gd name="T57" fmla="*/ 48 h 186"/>
                <a:gd name="T58" fmla="*/ 137 w 200"/>
                <a:gd name="T59" fmla="*/ 41 h 186"/>
                <a:gd name="T60" fmla="*/ 151 w 200"/>
                <a:gd name="T61" fmla="*/ 34 h 186"/>
                <a:gd name="T62" fmla="*/ 158 w 200"/>
                <a:gd name="T63" fmla="*/ 27 h 186"/>
                <a:gd name="T64" fmla="*/ 165 w 200"/>
                <a:gd name="T65" fmla="*/ 20 h 186"/>
                <a:gd name="T66" fmla="*/ 171 w 200"/>
                <a:gd name="T67" fmla="*/ 14 h 186"/>
                <a:gd name="T68" fmla="*/ 178 w 200"/>
                <a:gd name="T69" fmla="*/ 7 h 186"/>
                <a:gd name="T70" fmla="*/ 185 w 200"/>
                <a:gd name="T71" fmla="*/ 7 h 186"/>
                <a:gd name="T72" fmla="*/ 192 w 200"/>
                <a:gd name="T73" fmla="*/ 0 h 186"/>
                <a:gd name="T74" fmla="*/ 199 w 200"/>
                <a:gd name="T75" fmla="*/ 0 h 186"/>
                <a:gd name="T76" fmla="*/ 165 w 200"/>
                <a:gd name="T77" fmla="*/ 34 h 186"/>
                <a:gd name="T78" fmla="*/ 165 w 200"/>
                <a:gd name="T79" fmla="*/ 41 h 186"/>
                <a:gd name="T80" fmla="*/ 192 w 200"/>
                <a:gd name="T81" fmla="*/ 48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186"/>
                <a:gd name="T125" fmla="*/ 200 w 200"/>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186">
                  <a:moveTo>
                    <a:pt x="192" y="48"/>
                  </a:moveTo>
                  <a:lnTo>
                    <a:pt x="28" y="185"/>
                  </a:lnTo>
                  <a:lnTo>
                    <a:pt x="21" y="185"/>
                  </a:lnTo>
                  <a:lnTo>
                    <a:pt x="14" y="185"/>
                  </a:lnTo>
                  <a:lnTo>
                    <a:pt x="7" y="185"/>
                  </a:lnTo>
                  <a:lnTo>
                    <a:pt x="7" y="178"/>
                  </a:lnTo>
                  <a:lnTo>
                    <a:pt x="0" y="171"/>
                  </a:lnTo>
                  <a:lnTo>
                    <a:pt x="0" y="164"/>
                  </a:lnTo>
                  <a:lnTo>
                    <a:pt x="0" y="157"/>
                  </a:lnTo>
                  <a:lnTo>
                    <a:pt x="0" y="150"/>
                  </a:lnTo>
                  <a:lnTo>
                    <a:pt x="7" y="143"/>
                  </a:lnTo>
                  <a:lnTo>
                    <a:pt x="7" y="137"/>
                  </a:lnTo>
                  <a:lnTo>
                    <a:pt x="14" y="137"/>
                  </a:lnTo>
                  <a:lnTo>
                    <a:pt x="21" y="130"/>
                  </a:lnTo>
                  <a:lnTo>
                    <a:pt x="28" y="123"/>
                  </a:lnTo>
                  <a:lnTo>
                    <a:pt x="34" y="123"/>
                  </a:lnTo>
                  <a:lnTo>
                    <a:pt x="34" y="116"/>
                  </a:lnTo>
                  <a:lnTo>
                    <a:pt x="41" y="109"/>
                  </a:lnTo>
                  <a:lnTo>
                    <a:pt x="48" y="109"/>
                  </a:lnTo>
                  <a:lnTo>
                    <a:pt x="62" y="102"/>
                  </a:lnTo>
                  <a:lnTo>
                    <a:pt x="62" y="96"/>
                  </a:lnTo>
                  <a:lnTo>
                    <a:pt x="76" y="89"/>
                  </a:lnTo>
                  <a:lnTo>
                    <a:pt x="82" y="82"/>
                  </a:lnTo>
                  <a:lnTo>
                    <a:pt x="89" y="75"/>
                  </a:lnTo>
                  <a:lnTo>
                    <a:pt x="96" y="68"/>
                  </a:lnTo>
                  <a:lnTo>
                    <a:pt x="110" y="68"/>
                  </a:lnTo>
                  <a:lnTo>
                    <a:pt x="117" y="55"/>
                  </a:lnTo>
                  <a:lnTo>
                    <a:pt x="123" y="55"/>
                  </a:lnTo>
                  <a:lnTo>
                    <a:pt x="130" y="48"/>
                  </a:lnTo>
                  <a:lnTo>
                    <a:pt x="137" y="41"/>
                  </a:lnTo>
                  <a:lnTo>
                    <a:pt x="151" y="34"/>
                  </a:lnTo>
                  <a:lnTo>
                    <a:pt x="158" y="27"/>
                  </a:lnTo>
                  <a:lnTo>
                    <a:pt x="165" y="20"/>
                  </a:lnTo>
                  <a:lnTo>
                    <a:pt x="171" y="14"/>
                  </a:lnTo>
                  <a:lnTo>
                    <a:pt x="178" y="7"/>
                  </a:lnTo>
                  <a:lnTo>
                    <a:pt x="185" y="7"/>
                  </a:lnTo>
                  <a:lnTo>
                    <a:pt x="192" y="0"/>
                  </a:lnTo>
                  <a:lnTo>
                    <a:pt x="199" y="0"/>
                  </a:lnTo>
                  <a:lnTo>
                    <a:pt x="165" y="34"/>
                  </a:lnTo>
                  <a:lnTo>
                    <a:pt x="165" y="41"/>
                  </a:lnTo>
                  <a:lnTo>
                    <a:pt x="192" y="48"/>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78" name="Freeform 1986"/>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79" name="Freeform 1987"/>
            <p:cNvSpPr>
              <a:spLocks/>
            </p:cNvSpPr>
            <p:nvPr/>
          </p:nvSpPr>
          <p:spPr bwMode="auto">
            <a:xfrm>
              <a:off x="1967" y="2761"/>
              <a:ext cx="186" cy="145"/>
            </a:xfrm>
            <a:custGeom>
              <a:avLst/>
              <a:gdLst>
                <a:gd name="T0" fmla="*/ 7 w 186"/>
                <a:gd name="T1" fmla="*/ 144 h 145"/>
                <a:gd name="T2" fmla="*/ 185 w 186"/>
                <a:gd name="T3" fmla="*/ 7 h 145"/>
                <a:gd name="T4" fmla="*/ 171 w 186"/>
                <a:gd name="T5" fmla="*/ 0 h 145"/>
                <a:gd name="T6" fmla="*/ 0 w 186"/>
                <a:gd name="T7" fmla="*/ 144 h 145"/>
                <a:gd name="T8" fmla="*/ 7 w 186"/>
                <a:gd name="T9" fmla="*/ 144 h 145"/>
                <a:gd name="T10" fmla="*/ 0 60000 65536"/>
                <a:gd name="T11" fmla="*/ 0 60000 65536"/>
                <a:gd name="T12" fmla="*/ 0 60000 65536"/>
                <a:gd name="T13" fmla="*/ 0 60000 65536"/>
                <a:gd name="T14" fmla="*/ 0 60000 65536"/>
                <a:gd name="T15" fmla="*/ 0 w 186"/>
                <a:gd name="T16" fmla="*/ 0 h 145"/>
                <a:gd name="T17" fmla="*/ 186 w 186"/>
                <a:gd name="T18" fmla="*/ 145 h 145"/>
              </a:gdLst>
              <a:ahLst/>
              <a:cxnLst>
                <a:cxn ang="T10">
                  <a:pos x="T0" y="T1"/>
                </a:cxn>
                <a:cxn ang="T11">
                  <a:pos x="T2" y="T3"/>
                </a:cxn>
                <a:cxn ang="T12">
                  <a:pos x="T4" y="T5"/>
                </a:cxn>
                <a:cxn ang="T13">
                  <a:pos x="T6" y="T7"/>
                </a:cxn>
                <a:cxn ang="T14">
                  <a:pos x="T8" y="T9"/>
                </a:cxn>
              </a:cxnLst>
              <a:rect l="T15" t="T16" r="T17" b="T18"/>
              <a:pathLst>
                <a:path w="186" h="145">
                  <a:moveTo>
                    <a:pt x="7" y="144"/>
                  </a:moveTo>
                  <a:lnTo>
                    <a:pt x="185" y="7"/>
                  </a:lnTo>
                  <a:lnTo>
                    <a:pt x="171" y="0"/>
                  </a:lnTo>
                  <a:lnTo>
                    <a:pt x="0" y="144"/>
                  </a:lnTo>
                  <a:lnTo>
                    <a:pt x="7" y="14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0" name="Freeform 1988"/>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1" name="Freeform 1989"/>
            <p:cNvSpPr>
              <a:spLocks/>
            </p:cNvSpPr>
            <p:nvPr/>
          </p:nvSpPr>
          <p:spPr bwMode="auto">
            <a:xfrm>
              <a:off x="1967" y="2754"/>
              <a:ext cx="179" cy="152"/>
            </a:xfrm>
            <a:custGeom>
              <a:avLst/>
              <a:gdLst>
                <a:gd name="T0" fmla="*/ 0 w 179"/>
                <a:gd name="T1" fmla="*/ 151 h 152"/>
                <a:gd name="T2" fmla="*/ 178 w 179"/>
                <a:gd name="T3" fmla="*/ 7 h 152"/>
                <a:gd name="T4" fmla="*/ 178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7"/>
                  </a:lnTo>
                  <a:lnTo>
                    <a:pt x="178" y="0"/>
                  </a:lnTo>
                  <a:lnTo>
                    <a:pt x="0" y="144"/>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2" name="Freeform 1990"/>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3" name="Freeform 1991"/>
            <p:cNvSpPr>
              <a:spLocks/>
            </p:cNvSpPr>
            <p:nvPr/>
          </p:nvSpPr>
          <p:spPr bwMode="auto">
            <a:xfrm>
              <a:off x="1967" y="2741"/>
              <a:ext cx="193" cy="158"/>
            </a:xfrm>
            <a:custGeom>
              <a:avLst/>
              <a:gdLst>
                <a:gd name="T0" fmla="*/ 0 w 193"/>
                <a:gd name="T1" fmla="*/ 157 h 158"/>
                <a:gd name="T2" fmla="*/ 192 w 193"/>
                <a:gd name="T3" fmla="*/ 6 h 158"/>
                <a:gd name="T4" fmla="*/ 185 w 193"/>
                <a:gd name="T5" fmla="*/ 0 h 158"/>
                <a:gd name="T6" fmla="*/ 0 w 193"/>
                <a:gd name="T7" fmla="*/ 150 h 158"/>
                <a:gd name="T8" fmla="*/ 0 w 193"/>
                <a:gd name="T9" fmla="*/ 157 h 158"/>
                <a:gd name="T10" fmla="*/ 0 60000 65536"/>
                <a:gd name="T11" fmla="*/ 0 60000 65536"/>
                <a:gd name="T12" fmla="*/ 0 60000 65536"/>
                <a:gd name="T13" fmla="*/ 0 60000 65536"/>
                <a:gd name="T14" fmla="*/ 0 60000 65536"/>
                <a:gd name="T15" fmla="*/ 0 w 193"/>
                <a:gd name="T16" fmla="*/ 0 h 158"/>
                <a:gd name="T17" fmla="*/ 193 w 193"/>
                <a:gd name="T18" fmla="*/ 158 h 158"/>
              </a:gdLst>
              <a:ahLst/>
              <a:cxnLst>
                <a:cxn ang="T10">
                  <a:pos x="T0" y="T1"/>
                </a:cxn>
                <a:cxn ang="T11">
                  <a:pos x="T2" y="T3"/>
                </a:cxn>
                <a:cxn ang="T12">
                  <a:pos x="T4" y="T5"/>
                </a:cxn>
                <a:cxn ang="T13">
                  <a:pos x="T6" y="T7"/>
                </a:cxn>
                <a:cxn ang="T14">
                  <a:pos x="T8" y="T9"/>
                </a:cxn>
              </a:cxnLst>
              <a:rect l="T15" t="T16" r="T17" b="T18"/>
              <a:pathLst>
                <a:path w="193" h="158">
                  <a:moveTo>
                    <a:pt x="0" y="157"/>
                  </a:moveTo>
                  <a:lnTo>
                    <a:pt x="192" y="6"/>
                  </a:lnTo>
                  <a:lnTo>
                    <a:pt x="185" y="0"/>
                  </a:lnTo>
                  <a:lnTo>
                    <a:pt x="0" y="150"/>
                  </a:lnTo>
                  <a:lnTo>
                    <a:pt x="0"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4" name="Freeform 1992"/>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5" name="Freeform 1993"/>
            <p:cNvSpPr>
              <a:spLocks/>
            </p:cNvSpPr>
            <p:nvPr/>
          </p:nvSpPr>
          <p:spPr bwMode="auto">
            <a:xfrm>
              <a:off x="1967" y="2727"/>
              <a:ext cx="193" cy="165"/>
            </a:xfrm>
            <a:custGeom>
              <a:avLst/>
              <a:gdLst>
                <a:gd name="T0" fmla="*/ 0 w 193"/>
                <a:gd name="T1" fmla="*/ 164 h 165"/>
                <a:gd name="T2" fmla="*/ 192 w 193"/>
                <a:gd name="T3" fmla="*/ 7 h 165"/>
                <a:gd name="T4" fmla="*/ 185 w 193"/>
                <a:gd name="T5" fmla="*/ 0 h 165"/>
                <a:gd name="T6" fmla="*/ 0 w 193"/>
                <a:gd name="T7" fmla="*/ 150 h 165"/>
                <a:gd name="T8" fmla="*/ 0 w 193"/>
                <a:gd name="T9" fmla="*/ 164 h 165"/>
                <a:gd name="T10" fmla="*/ 0 60000 65536"/>
                <a:gd name="T11" fmla="*/ 0 60000 65536"/>
                <a:gd name="T12" fmla="*/ 0 60000 65536"/>
                <a:gd name="T13" fmla="*/ 0 60000 65536"/>
                <a:gd name="T14" fmla="*/ 0 60000 65536"/>
                <a:gd name="T15" fmla="*/ 0 w 193"/>
                <a:gd name="T16" fmla="*/ 0 h 165"/>
                <a:gd name="T17" fmla="*/ 193 w 193"/>
                <a:gd name="T18" fmla="*/ 165 h 165"/>
              </a:gdLst>
              <a:ahLst/>
              <a:cxnLst>
                <a:cxn ang="T10">
                  <a:pos x="T0" y="T1"/>
                </a:cxn>
                <a:cxn ang="T11">
                  <a:pos x="T2" y="T3"/>
                </a:cxn>
                <a:cxn ang="T12">
                  <a:pos x="T4" y="T5"/>
                </a:cxn>
                <a:cxn ang="T13">
                  <a:pos x="T6" y="T7"/>
                </a:cxn>
                <a:cxn ang="T14">
                  <a:pos x="T8" y="T9"/>
                </a:cxn>
              </a:cxnLst>
              <a:rect l="T15" t="T16" r="T17" b="T18"/>
              <a:pathLst>
                <a:path w="193" h="165">
                  <a:moveTo>
                    <a:pt x="0" y="164"/>
                  </a:moveTo>
                  <a:lnTo>
                    <a:pt x="192" y="7"/>
                  </a:lnTo>
                  <a:lnTo>
                    <a:pt x="185" y="0"/>
                  </a:lnTo>
                  <a:lnTo>
                    <a:pt x="0" y="150"/>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6" name="Freeform 1994"/>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7" name="Freeform 1995"/>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88" name="Freeform 1996"/>
            <p:cNvSpPr>
              <a:spLocks/>
            </p:cNvSpPr>
            <p:nvPr/>
          </p:nvSpPr>
          <p:spPr bwMode="auto">
            <a:xfrm>
              <a:off x="1591" y="2474"/>
              <a:ext cx="227" cy="391"/>
            </a:xfrm>
            <a:custGeom>
              <a:avLst/>
              <a:gdLst>
                <a:gd name="T0" fmla="*/ 0 w 227"/>
                <a:gd name="T1" fmla="*/ 109 h 391"/>
                <a:gd name="T2" fmla="*/ 0 w 227"/>
                <a:gd name="T3" fmla="*/ 123 h 391"/>
                <a:gd name="T4" fmla="*/ 7 w 227"/>
                <a:gd name="T5" fmla="*/ 137 h 391"/>
                <a:gd name="T6" fmla="*/ 20 w 227"/>
                <a:gd name="T7" fmla="*/ 144 h 391"/>
                <a:gd name="T8" fmla="*/ 34 w 227"/>
                <a:gd name="T9" fmla="*/ 144 h 391"/>
                <a:gd name="T10" fmla="*/ 27 w 227"/>
                <a:gd name="T11" fmla="*/ 150 h 391"/>
                <a:gd name="T12" fmla="*/ 20 w 227"/>
                <a:gd name="T13" fmla="*/ 144 h 391"/>
                <a:gd name="T14" fmla="*/ 7 w 227"/>
                <a:gd name="T15" fmla="*/ 144 h 391"/>
                <a:gd name="T16" fmla="*/ 7 w 227"/>
                <a:gd name="T17" fmla="*/ 280 h 391"/>
                <a:gd name="T18" fmla="*/ 7 w 227"/>
                <a:gd name="T19" fmla="*/ 355 h 391"/>
                <a:gd name="T20" fmla="*/ 0 w 227"/>
                <a:gd name="T21" fmla="*/ 362 h 391"/>
                <a:gd name="T22" fmla="*/ 7 w 227"/>
                <a:gd name="T23" fmla="*/ 369 h 391"/>
                <a:gd name="T24" fmla="*/ 13 w 227"/>
                <a:gd name="T25" fmla="*/ 376 h 391"/>
                <a:gd name="T26" fmla="*/ 20 w 227"/>
                <a:gd name="T27" fmla="*/ 383 h 391"/>
                <a:gd name="T28" fmla="*/ 27 w 227"/>
                <a:gd name="T29" fmla="*/ 390 h 391"/>
                <a:gd name="T30" fmla="*/ 41 w 227"/>
                <a:gd name="T31" fmla="*/ 390 h 391"/>
                <a:gd name="T32" fmla="*/ 54 w 227"/>
                <a:gd name="T33" fmla="*/ 383 h 391"/>
                <a:gd name="T34" fmla="*/ 61 w 227"/>
                <a:gd name="T35" fmla="*/ 369 h 391"/>
                <a:gd name="T36" fmla="*/ 75 w 227"/>
                <a:gd name="T37" fmla="*/ 362 h 391"/>
                <a:gd name="T38" fmla="*/ 89 w 227"/>
                <a:gd name="T39" fmla="*/ 355 h 391"/>
                <a:gd name="T40" fmla="*/ 102 w 227"/>
                <a:gd name="T41" fmla="*/ 335 h 391"/>
                <a:gd name="T42" fmla="*/ 116 w 227"/>
                <a:gd name="T43" fmla="*/ 328 h 391"/>
                <a:gd name="T44" fmla="*/ 130 w 227"/>
                <a:gd name="T45" fmla="*/ 308 h 391"/>
                <a:gd name="T46" fmla="*/ 150 w 227"/>
                <a:gd name="T47" fmla="*/ 294 h 391"/>
                <a:gd name="T48" fmla="*/ 164 w 227"/>
                <a:gd name="T49" fmla="*/ 280 h 391"/>
                <a:gd name="T50" fmla="*/ 178 w 227"/>
                <a:gd name="T51" fmla="*/ 267 h 391"/>
                <a:gd name="T52" fmla="*/ 198 w 227"/>
                <a:gd name="T53" fmla="*/ 253 h 391"/>
                <a:gd name="T54" fmla="*/ 205 w 227"/>
                <a:gd name="T55" fmla="*/ 239 h 391"/>
                <a:gd name="T56" fmla="*/ 219 w 227"/>
                <a:gd name="T57" fmla="*/ 232 h 391"/>
                <a:gd name="T58" fmla="*/ 226 w 227"/>
                <a:gd name="T59" fmla="*/ 226 h 391"/>
                <a:gd name="T60" fmla="*/ 157 w 227"/>
                <a:gd name="T61" fmla="*/ 34 h 391"/>
                <a:gd name="T62" fmla="*/ 0 w 227"/>
                <a:gd name="T63" fmla="*/ 103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91"/>
                <a:gd name="T98" fmla="*/ 227 w 22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91">
                  <a:moveTo>
                    <a:pt x="0" y="103"/>
                  </a:moveTo>
                  <a:lnTo>
                    <a:pt x="0" y="109"/>
                  </a:lnTo>
                  <a:lnTo>
                    <a:pt x="0" y="116"/>
                  </a:lnTo>
                  <a:lnTo>
                    <a:pt x="0" y="123"/>
                  </a:lnTo>
                  <a:lnTo>
                    <a:pt x="7" y="130"/>
                  </a:lnTo>
                  <a:lnTo>
                    <a:pt x="7" y="137"/>
                  </a:lnTo>
                  <a:lnTo>
                    <a:pt x="13" y="137"/>
                  </a:lnTo>
                  <a:lnTo>
                    <a:pt x="20" y="144"/>
                  </a:lnTo>
                  <a:lnTo>
                    <a:pt x="27" y="144"/>
                  </a:lnTo>
                  <a:lnTo>
                    <a:pt x="34" y="144"/>
                  </a:lnTo>
                  <a:lnTo>
                    <a:pt x="27" y="144"/>
                  </a:lnTo>
                  <a:lnTo>
                    <a:pt x="27" y="150"/>
                  </a:lnTo>
                  <a:lnTo>
                    <a:pt x="20" y="150"/>
                  </a:lnTo>
                  <a:lnTo>
                    <a:pt x="20" y="144"/>
                  </a:lnTo>
                  <a:lnTo>
                    <a:pt x="13" y="144"/>
                  </a:lnTo>
                  <a:lnTo>
                    <a:pt x="7" y="144"/>
                  </a:lnTo>
                  <a:lnTo>
                    <a:pt x="7" y="137"/>
                  </a:lnTo>
                  <a:lnTo>
                    <a:pt x="7" y="280"/>
                  </a:lnTo>
                  <a:lnTo>
                    <a:pt x="7" y="349"/>
                  </a:lnTo>
                  <a:lnTo>
                    <a:pt x="7" y="355"/>
                  </a:lnTo>
                  <a:lnTo>
                    <a:pt x="0" y="355"/>
                  </a:lnTo>
                  <a:lnTo>
                    <a:pt x="0" y="362"/>
                  </a:lnTo>
                  <a:lnTo>
                    <a:pt x="7" y="362"/>
                  </a:lnTo>
                  <a:lnTo>
                    <a:pt x="7" y="369"/>
                  </a:lnTo>
                  <a:lnTo>
                    <a:pt x="7" y="376"/>
                  </a:lnTo>
                  <a:lnTo>
                    <a:pt x="13" y="376"/>
                  </a:lnTo>
                  <a:lnTo>
                    <a:pt x="13" y="383"/>
                  </a:lnTo>
                  <a:lnTo>
                    <a:pt x="20" y="383"/>
                  </a:lnTo>
                  <a:lnTo>
                    <a:pt x="27" y="383"/>
                  </a:lnTo>
                  <a:lnTo>
                    <a:pt x="27" y="390"/>
                  </a:lnTo>
                  <a:lnTo>
                    <a:pt x="34" y="390"/>
                  </a:lnTo>
                  <a:lnTo>
                    <a:pt x="41" y="390"/>
                  </a:lnTo>
                  <a:lnTo>
                    <a:pt x="48" y="383"/>
                  </a:lnTo>
                  <a:lnTo>
                    <a:pt x="54" y="383"/>
                  </a:lnTo>
                  <a:lnTo>
                    <a:pt x="61" y="376"/>
                  </a:lnTo>
                  <a:lnTo>
                    <a:pt x="61" y="369"/>
                  </a:lnTo>
                  <a:lnTo>
                    <a:pt x="68" y="369"/>
                  </a:lnTo>
                  <a:lnTo>
                    <a:pt x="75" y="362"/>
                  </a:lnTo>
                  <a:lnTo>
                    <a:pt x="82" y="355"/>
                  </a:lnTo>
                  <a:lnTo>
                    <a:pt x="89" y="355"/>
                  </a:lnTo>
                  <a:lnTo>
                    <a:pt x="96" y="342"/>
                  </a:lnTo>
                  <a:lnTo>
                    <a:pt x="102" y="335"/>
                  </a:lnTo>
                  <a:lnTo>
                    <a:pt x="109" y="328"/>
                  </a:lnTo>
                  <a:lnTo>
                    <a:pt x="116" y="328"/>
                  </a:lnTo>
                  <a:lnTo>
                    <a:pt x="130" y="314"/>
                  </a:lnTo>
                  <a:lnTo>
                    <a:pt x="130" y="308"/>
                  </a:lnTo>
                  <a:lnTo>
                    <a:pt x="143" y="301"/>
                  </a:lnTo>
                  <a:lnTo>
                    <a:pt x="150" y="294"/>
                  </a:lnTo>
                  <a:lnTo>
                    <a:pt x="157" y="287"/>
                  </a:lnTo>
                  <a:lnTo>
                    <a:pt x="164" y="280"/>
                  </a:lnTo>
                  <a:lnTo>
                    <a:pt x="171" y="273"/>
                  </a:lnTo>
                  <a:lnTo>
                    <a:pt x="178" y="267"/>
                  </a:lnTo>
                  <a:lnTo>
                    <a:pt x="191" y="260"/>
                  </a:lnTo>
                  <a:lnTo>
                    <a:pt x="198" y="253"/>
                  </a:lnTo>
                  <a:lnTo>
                    <a:pt x="198" y="246"/>
                  </a:lnTo>
                  <a:lnTo>
                    <a:pt x="205" y="239"/>
                  </a:lnTo>
                  <a:lnTo>
                    <a:pt x="212" y="239"/>
                  </a:lnTo>
                  <a:lnTo>
                    <a:pt x="219" y="232"/>
                  </a:lnTo>
                  <a:lnTo>
                    <a:pt x="219" y="226"/>
                  </a:lnTo>
                  <a:lnTo>
                    <a:pt x="226" y="226"/>
                  </a:lnTo>
                  <a:lnTo>
                    <a:pt x="226" y="0"/>
                  </a:lnTo>
                  <a:lnTo>
                    <a:pt x="157" y="34"/>
                  </a:lnTo>
                  <a:lnTo>
                    <a:pt x="34" y="109"/>
                  </a:lnTo>
                  <a:lnTo>
                    <a:pt x="0" y="103"/>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89" name="Freeform 1997"/>
            <p:cNvSpPr>
              <a:spLocks/>
            </p:cNvSpPr>
            <p:nvPr/>
          </p:nvSpPr>
          <p:spPr bwMode="auto">
            <a:xfrm>
              <a:off x="1594" y="2477"/>
              <a:ext cx="227" cy="384"/>
            </a:xfrm>
            <a:custGeom>
              <a:avLst/>
              <a:gdLst>
                <a:gd name="T0" fmla="*/ 0 w 227"/>
                <a:gd name="T1" fmla="*/ 103 h 384"/>
                <a:gd name="T2" fmla="*/ 0 w 227"/>
                <a:gd name="T3" fmla="*/ 110 h 384"/>
                <a:gd name="T4" fmla="*/ 0 w 227"/>
                <a:gd name="T5" fmla="*/ 123 h 384"/>
                <a:gd name="T6" fmla="*/ 7 w 227"/>
                <a:gd name="T7" fmla="*/ 130 h 384"/>
                <a:gd name="T8" fmla="*/ 7 w 227"/>
                <a:gd name="T9" fmla="*/ 137 h 384"/>
                <a:gd name="T10" fmla="*/ 14 w 227"/>
                <a:gd name="T11" fmla="*/ 137 h 384"/>
                <a:gd name="T12" fmla="*/ 21 w 227"/>
                <a:gd name="T13" fmla="*/ 144 h 384"/>
                <a:gd name="T14" fmla="*/ 28 w 227"/>
                <a:gd name="T15" fmla="*/ 144 h 384"/>
                <a:gd name="T16" fmla="*/ 28 w 227"/>
                <a:gd name="T17" fmla="*/ 137 h 384"/>
                <a:gd name="T18" fmla="*/ 28 w 227"/>
                <a:gd name="T19" fmla="*/ 144 h 384"/>
                <a:gd name="T20" fmla="*/ 34 w 227"/>
                <a:gd name="T21" fmla="*/ 144 h 384"/>
                <a:gd name="T22" fmla="*/ 28 w 227"/>
                <a:gd name="T23" fmla="*/ 144 h 384"/>
                <a:gd name="T24" fmla="*/ 21 w 227"/>
                <a:gd name="T25" fmla="*/ 144 h 384"/>
                <a:gd name="T26" fmla="*/ 14 w 227"/>
                <a:gd name="T27" fmla="*/ 144 h 384"/>
                <a:gd name="T28" fmla="*/ 7 w 227"/>
                <a:gd name="T29" fmla="*/ 144 h 384"/>
                <a:gd name="T30" fmla="*/ 7 w 227"/>
                <a:gd name="T31" fmla="*/ 137 h 384"/>
                <a:gd name="T32" fmla="*/ 7 w 227"/>
                <a:gd name="T33" fmla="*/ 281 h 384"/>
                <a:gd name="T34" fmla="*/ 7 w 227"/>
                <a:gd name="T35" fmla="*/ 349 h 384"/>
                <a:gd name="T36" fmla="*/ 0 w 227"/>
                <a:gd name="T37" fmla="*/ 356 h 384"/>
                <a:gd name="T38" fmla="*/ 7 w 227"/>
                <a:gd name="T39" fmla="*/ 363 h 384"/>
                <a:gd name="T40" fmla="*/ 7 w 227"/>
                <a:gd name="T41" fmla="*/ 370 h 384"/>
                <a:gd name="T42" fmla="*/ 7 w 227"/>
                <a:gd name="T43" fmla="*/ 376 h 384"/>
                <a:gd name="T44" fmla="*/ 14 w 227"/>
                <a:gd name="T45" fmla="*/ 376 h 384"/>
                <a:gd name="T46" fmla="*/ 14 w 227"/>
                <a:gd name="T47" fmla="*/ 383 h 384"/>
                <a:gd name="T48" fmla="*/ 21 w 227"/>
                <a:gd name="T49" fmla="*/ 383 h 384"/>
                <a:gd name="T50" fmla="*/ 28 w 227"/>
                <a:gd name="T51" fmla="*/ 383 h 384"/>
                <a:gd name="T52" fmla="*/ 34 w 227"/>
                <a:gd name="T53" fmla="*/ 383 h 384"/>
                <a:gd name="T54" fmla="*/ 41 w 227"/>
                <a:gd name="T55" fmla="*/ 383 h 384"/>
                <a:gd name="T56" fmla="*/ 48 w 227"/>
                <a:gd name="T57" fmla="*/ 383 h 384"/>
                <a:gd name="T58" fmla="*/ 55 w 227"/>
                <a:gd name="T59" fmla="*/ 383 h 384"/>
                <a:gd name="T60" fmla="*/ 55 w 227"/>
                <a:gd name="T61" fmla="*/ 376 h 384"/>
                <a:gd name="T62" fmla="*/ 62 w 227"/>
                <a:gd name="T63" fmla="*/ 370 h 384"/>
                <a:gd name="T64" fmla="*/ 69 w 227"/>
                <a:gd name="T65" fmla="*/ 370 h 384"/>
                <a:gd name="T66" fmla="*/ 75 w 227"/>
                <a:gd name="T67" fmla="*/ 363 h 384"/>
                <a:gd name="T68" fmla="*/ 82 w 227"/>
                <a:gd name="T69" fmla="*/ 356 h 384"/>
                <a:gd name="T70" fmla="*/ 89 w 227"/>
                <a:gd name="T71" fmla="*/ 349 h 384"/>
                <a:gd name="T72" fmla="*/ 96 w 227"/>
                <a:gd name="T73" fmla="*/ 342 h 384"/>
                <a:gd name="T74" fmla="*/ 103 w 227"/>
                <a:gd name="T75" fmla="*/ 335 h 384"/>
                <a:gd name="T76" fmla="*/ 110 w 227"/>
                <a:gd name="T77" fmla="*/ 329 h 384"/>
                <a:gd name="T78" fmla="*/ 116 w 227"/>
                <a:gd name="T79" fmla="*/ 322 h 384"/>
                <a:gd name="T80" fmla="*/ 123 w 227"/>
                <a:gd name="T81" fmla="*/ 315 h 384"/>
                <a:gd name="T82" fmla="*/ 130 w 227"/>
                <a:gd name="T83" fmla="*/ 308 h 384"/>
                <a:gd name="T84" fmla="*/ 144 w 227"/>
                <a:gd name="T85" fmla="*/ 301 h 384"/>
                <a:gd name="T86" fmla="*/ 151 w 227"/>
                <a:gd name="T87" fmla="*/ 294 h 384"/>
                <a:gd name="T88" fmla="*/ 158 w 227"/>
                <a:gd name="T89" fmla="*/ 288 h 384"/>
                <a:gd name="T90" fmla="*/ 164 w 227"/>
                <a:gd name="T91" fmla="*/ 281 h 384"/>
                <a:gd name="T92" fmla="*/ 171 w 227"/>
                <a:gd name="T93" fmla="*/ 274 h 384"/>
                <a:gd name="T94" fmla="*/ 178 w 227"/>
                <a:gd name="T95" fmla="*/ 267 h 384"/>
                <a:gd name="T96" fmla="*/ 185 w 227"/>
                <a:gd name="T97" fmla="*/ 260 h 384"/>
                <a:gd name="T98" fmla="*/ 192 w 227"/>
                <a:gd name="T99" fmla="*/ 253 h 384"/>
                <a:gd name="T100" fmla="*/ 199 w 227"/>
                <a:gd name="T101" fmla="*/ 246 h 384"/>
                <a:gd name="T102" fmla="*/ 205 w 227"/>
                <a:gd name="T103" fmla="*/ 240 h 384"/>
                <a:gd name="T104" fmla="*/ 212 w 227"/>
                <a:gd name="T105" fmla="*/ 240 h 384"/>
                <a:gd name="T106" fmla="*/ 212 w 227"/>
                <a:gd name="T107" fmla="*/ 233 h 384"/>
                <a:gd name="T108" fmla="*/ 219 w 227"/>
                <a:gd name="T109" fmla="*/ 226 h 384"/>
                <a:gd name="T110" fmla="*/ 226 w 227"/>
                <a:gd name="T111" fmla="*/ 219 h 384"/>
                <a:gd name="T112" fmla="*/ 226 w 227"/>
                <a:gd name="T113" fmla="*/ 0 h 384"/>
                <a:gd name="T114" fmla="*/ 158 w 227"/>
                <a:gd name="T115" fmla="*/ 35 h 384"/>
                <a:gd name="T116" fmla="*/ 34 w 227"/>
                <a:gd name="T117" fmla="*/ 110 h 384"/>
                <a:gd name="T118" fmla="*/ 0 w 227"/>
                <a:gd name="T119" fmla="*/ 10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
                <a:gd name="T181" fmla="*/ 0 h 384"/>
                <a:gd name="T182" fmla="*/ 227 w 227"/>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 h="384">
                  <a:moveTo>
                    <a:pt x="0" y="103"/>
                  </a:moveTo>
                  <a:lnTo>
                    <a:pt x="0" y="110"/>
                  </a:lnTo>
                  <a:lnTo>
                    <a:pt x="0" y="123"/>
                  </a:lnTo>
                  <a:lnTo>
                    <a:pt x="7" y="130"/>
                  </a:lnTo>
                  <a:lnTo>
                    <a:pt x="7" y="137"/>
                  </a:lnTo>
                  <a:lnTo>
                    <a:pt x="14" y="137"/>
                  </a:lnTo>
                  <a:lnTo>
                    <a:pt x="21" y="144"/>
                  </a:lnTo>
                  <a:lnTo>
                    <a:pt x="28" y="144"/>
                  </a:lnTo>
                  <a:lnTo>
                    <a:pt x="28" y="137"/>
                  </a:lnTo>
                  <a:lnTo>
                    <a:pt x="28" y="144"/>
                  </a:lnTo>
                  <a:lnTo>
                    <a:pt x="34" y="144"/>
                  </a:lnTo>
                  <a:lnTo>
                    <a:pt x="28" y="144"/>
                  </a:lnTo>
                  <a:lnTo>
                    <a:pt x="21" y="144"/>
                  </a:lnTo>
                  <a:lnTo>
                    <a:pt x="14" y="144"/>
                  </a:lnTo>
                  <a:lnTo>
                    <a:pt x="7" y="144"/>
                  </a:lnTo>
                  <a:lnTo>
                    <a:pt x="7" y="137"/>
                  </a:lnTo>
                  <a:lnTo>
                    <a:pt x="7" y="281"/>
                  </a:lnTo>
                  <a:lnTo>
                    <a:pt x="7" y="349"/>
                  </a:lnTo>
                  <a:lnTo>
                    <a:pt x="0" y="356"/>
                  </a:lnTo>
                  <a:lnTo>
                    <a:pt x="7" y="363"/>
                  </a:lnTo>
                  <a:lnTo>
                    <a:pt x="7" y="370"/>
                  </a:lnTo>
                  <a:lnTo>
                    <a:pt x="7" y="376"/>
                  </a:lnTo>
                  <a:lnTo>
                    <a:pt x="14" y="376"/>
                  </a:lnTo>
                  <a:lnTo>
                    <a:pt x="14" y="383"/>
                  </a:lnTo>
                  <a:lnTo>
                    <a:pt x="21" y="383"/>
                  </a:lnTo>
                  <a:lnTo>
                    <a:pt x="28" y="383"/>
                  </a:lnTo>
                  <a:lnTo>
                    <a:pt x="34" y="383"/>
                  </a:lnTo>
                  <a:lnTo>
                    <a:pt x="41" y="383"/>
                  </a:lnTo>
                  <a:lnTo>
                    <a:pt x="48" y="383"/>
                  </a:lnTo>
                  <a:lnTo>
                    <a:pt x="55" y="383"/>
                  </a:lnTo>
                  <a:lnTo>
                    <a:pt x="55" y="376"/>
                  </a:lnTo>
                  <a:lnTo>
                    <a:pt x="62" y="370"/>
                  </a:lnTo>
                  <a:lnTo>
                    <a:pt x="69" y="370"/>
                  </a:lnTo>
                  <a:lnTo>
                    <a:pt x="75" y="363"/>
                  </a:lnTo>
                  <a:lnTo>
                    <a:pt x="82" y="356"/>
                  </a:lnTo>
                  <a:lnTo>
                    <a:pt x="89" y="349"/>
                  </a:lnTo>
                  <a:lnTo>
                    <a:pt x="96" y="342"/>
                  </a:lnTo>
                  <a:lnTo>
                    <a:pt x="103" y="335"/>
                  </a:lnTo>
                  <a:lnTo>
                    <a:pt x="110" y="329"/>
                  </a:lnTo>
                  <a:lnTo>
                    <a:pt x="116" y="322"/>
                  </a:lnTo>
                  <a:lnTo>
                    <a:pt x="123" y="315"/>
                  </a:lnTo>
                  <a:lnTo>
                    <a:pt x="130" y="308"/>
                  </a:lnTo>
                  <a:lnTo>
                    <a:pt x="144" y="301"/>
                  </a:lnTo>
                  <a:lnTo>
                    <a:pt x="151" y="294"/>
                  </a:lnTo>
                  <a:lnTo>
                    <a:pt x="158" y="288"/>
                  </a:lnTo>
                  <a:lnTo>
                    <a:pt x="164" y="281"/>
                  </a:lnTo>
                  <a:lnTo>
                    <a:pt x="171" y="274"/>
                  </a:lnTo>
                  <a:lnTo>
                    <a:pt x="178" y="267"/>
                  </a:lnTo>
                  <a:lnTo>
                    <a:pt x="185" y="260"/>
                  </a:lnTo>
                  <a:lnTo>
                    <a:pt x="192" y="253"/>
                  </a:lnTo>
                  <a:lnTo>
                    <a:pt x="199" y="246"/>
                  </a:lnTo>
                  <a:lnTo>
                    <a:pt x="205" y="240"/>
                  </a:lnTo>
                  <a:lnTo>
                    <a:pt x="212" y="240"/>
                  </a:lnTo>
                  <a:lnTo>
                    <a:pt x="212" y="233"/>
                  </a:lnTo>
                  <a:lnTo>
                    <a:pt x="219" y="226"/>
                  </a:lnTo>
                  <a:lnTo>
                    <a:pt x="226" y="219"/>
                  </a:lnTo>
                  <a:lnTo>
                    <a:pt x="226" y="0"/>
                  </a:lnTo>
                  <a:lnTo>
                    <a:pt x="158" y="35"/>
                  </a:lnTo>
                  <a:lnTo>
                    <a:pt x="34" y="110"/>
                  </a:lnTo>
                  <a:lnTo>
                    <a:pt x="0" y="10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0" name="Freeform 1998"/>
            <p:cNvSpPr>
              <a:spLocks/>
            </p:cNvSpPr>
            <p:nvPr/>
          </p:nvSpPr>
          <p:spPr bwMode="auto">
            <a:xfrm>
              <a:off x="1591" y="2467"/>
              <a:ext cx="227" cy="138"/>
            </a:xfrm>
            <a:custGeom>
              <a:avLst/>
              <a:gdLst>
                <a:gd name="T0" fmla="*/ 171 w 227"/>
                <a:gd name="T1" fmla="*/ 0 h 138"/>
                <a:gd name="T2" fmla="*/ 7 w 227"/>
                <a:gd name="T3" fmla="*/ 96 h 138"/>
                <a:gd name="T4" fmla="*/ 7 w 227"/>
                <a:gd name="T5" fmla="*/ 103 h 138"/>
                <a:gd name="T6" fmla="*/ 0 w 227"/>
                <a:gd name="T7" fmla="*/ 110 h 138"/>
                <a:gd name="T8" fmla="*/ 0 w 227"/>
                <a:gd name="T9" fmla="*/ 116 h 138"/>
                <a:gd name="T10" fmla="*/ 0 w 227"/>
                <a:gd name="T11" fmla="*/ 123 h 138"/>
                <a:gd name="T12" fmla="*/ 7 w 227"/>
                <a:gd name="T13" fmla="*/ 130 h 138"/>
                <a:gd name="T14" fmla="*/ 13 w 227"/>
                <a:gd name="T15" fmla="*/ 130 h 138"/>
                <a:gd name="T16" fmla="*/ 20 w 227"/>
                <a:gd name="T17" fmla="*/ 137 h 138"/>
                <a:gd name="T18" fmla="*/ 27 w 227"/>
                <a:gd name="T19" fmla="*/ 137 h 138"/>
                <a:gd name="T20" fmla="*/ 34 w 227"/>
                <a:gd name="T21" fmla="*/ 137 h 138"/>
                <a:gd name="T22" fmla="*/ 34 w 227"/>
                <a:gd name="T23" fmla="*/ 130 h 138"/>
                <a:gd name="T24" fmla="*/ 41 w 227"/>
                <a:gd name="T25" fmla="*/ 130 h 138"/>
                <a:gd name="T26" fmla="*/ 48 w 227"/>
                <a:gd name="T27" fmla="*/ 130 h 138"/>
                <a:gd name="T28" fmla="*/ 54 w 227"/>
                <a:gd name="T29" fmla="*/ 130 h 138"/>
                <a:gd name="T30" fmla="*/ 54 w 227"/>
                <a:gd name="T31" fmla="*/ 123 h 138"/>
                <a:gd name="T32" fmla="*/ 61 w 227"/>
                <a:gd name="T33" fmla="*/ 123 h 138"/>
                <a:gd name="T34" fmla="*/ 61 w 227"/>
                <a:gd name="T35" fmla="*/ 116 h 138"/>
                <a:gd name="T36" fmla="*/ 68 w 227"/>
                <a:gd name="T37" fmla="*/ 116 h 138"/>
                <a:gd name="T38" fmla="*/ 75 w 227"/>
                <a:gd name="T39" fmla="*/ 110 h 138"/>
                <a:gd name="T40" fmla="*/ 82 w 227"/>
                <a:gd name="T41" fmla="*/ 110 h 138"/>
                <a:gd name="T42" fmla="*/ 89 w 227"/>
                <a:gd name="T43" fmla="*/ 103 h 138"/>
                <a:gd name="T44" fmla="*/ 96 w 227"/>
                <a:gd name="T45" fmla="*/ 96 h 138"/>
                <a:gd name="T46" fmla="*/ 109 w 227"/>
                <a:gd name="T47" fmla="*/ 89 h 138"/>
                <a:gd name="T48" fmla="*/ 116 w 227"/>
                <a:gd name="T49" fmla="*/ 82 h 138"/>
                <a:gd name="T50" fmla="*/ 123 w 227"/>
                <a:gd name="T51" fmla="*/ 75 h 138"/>
                <a:gd name="T52" fmla="*/ 130 w 227"/>
                <a:gd name="T53" fmla="*/ 75 h 138"/>
                <a:gd name="T54" fmla="*/ 137 w 227"/>
                <a:gd name="T55" fmla="*/ 68 h 138"/>
                <a:gd name="T56" fmla="*/ 150 w 227"/>
                <a:gd name="T57" fmla="*/ 62 h 138"/>
                <a:gd name="T58" fmla="*/ 157 w 227"/>
                <a:gd name="T59" fmla="*/ 55 h 138"/>
                <a:gd name="T60" fmla="*/ 164 w 227"/>
                <a:gd name="T61" fmla="*/ 48 h 138"/>
                <a:gd name="T62" fmla="*/ 171 w 227"/>
                <a:gd name="T63" fmla="*/ 48 h 138"/>
                <a:gd name="T64" fmla="*/ 178 w 227"/>
                <a:gd name="T65" fmla="*/ 41 h 138"/>
                <a:gd name="T66" fmla="*/ 185 w 227"/>
                <a:gd name="T67" fmla="*/ 34 h 138"/>
                <a:gd name="T68" fmla="*/ 191 w 227"/>
                <a:gd name="T69" fmla="*/ 27 h 138"/>
                <a:gd name="T70" fmla="*/ 198 w 227"/>
                <a:gd name="T71" fmla="*/ 27 h 138"/>
                <a:gd name="T72" fmla="*/ 205 w 227"/>
                <a:gd name="T73" fmla="*/ 21 h 138"/>
                <a:gd name="T74" fmla="*/ 212 w 227"/>
                <a:gd name="T75" fmla="*/ 21 h 138"/>
                <a:gd name="T76" fmla="*/ 212 w 227"/>
                <a:gd name="T77" fmla="*/ 14 h 138"/>
                <a:gd name="T78" fmla="*/ 219 w 227"/>
                <a:gd name="T79" fmla="*/ 14 h 138"/>
                <a:gd name="T80" fmla="*/ 226 w 227"/>
                <a:gd name="T81" fmla="*/ 7 h 138"/>
                <a:gd name="T82" fmla="*/ 178 w 227"/>
                <a:gd name="T83" fmla="*/ 27 h 138"/>
                <a:gd name="T84" fmla="*/ 171 w 227"/>
                <a:gd name="T85" fmla="*/ 27 h 138"/>
                <a:gd name="T86" fmla="*/ 171 w 227"/>
                <a:gd name="T87" fmla="*/ 0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
                <a:gd name="T133" fmla="*/ 0 h 138"/>
                <a:gd name="T134" fmla="*/ 227 w 227"/>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 h="138">
                  <a:moveTo>
                    <a:pt x="171" y="0"/>
                  </a:moveTo>
                  <a:lnTo>
                    <a:pt x="7" y="96"/>
                  </a:lnTo>
                  <a:lnTo>
                    <a:pt x="7" y="103"/>
                  </a:lnTo>
                  <a:lnTo>
                    <a:pt x="0" y="110"/>
                  </a:lnTo>
                  <a:lnTo>
                    <a:pt x="0" y="116"/>
                  </a:lnTo>
                  <a:lnTo>
                    <a:pt x="0" y="123"/>
                  </a:lnTo>
                  <a:lnTo>
                    <a:pt x="7" y="130"/>
                  </a:lnTo>
                  <a:lnTo>
                    <a:pt x="13" y="130"/>
                  </a:lnTo>
                  <a:lnTo>
                    <a:pt x="20" y="137"/>
                  </a:lnTo>
                  <a:lnTo>
                    <a:pt x="27" y="137"/>
                  </a:lnTo>
                  <a:lnTo>
                    <a:pt x="34" y="137"/>
                  </a:lnTo>
                  <a:lnTo>
                    <a:pt x="34" y="130"/>
                  </a:lnTo>
                  <a:lnTo>
                    <a:pt x="41" y="130"/>
                  </a:lnTo>
                  <a:lnTo>
                    <a:pt x="48" y="130"/>
                  </a:lnTo>
                  <a:lnTo>
                    <a:pt x="54" y="130"/>
                  </a:lnTo>
                  <a:lnTo>
                    <a:pt x="54" y="123"/>
                  </a:lnTo>
                  <a:lnTo>
                    <a:pt x="61" y="123"/>
                  </a:lnTo>
                  <a:lnTo>
                    <a:pt x="61" y="116"/>
                  </a:lnTo>
                  <a:lnTo>
                    <a:pt x="68" y="116"/>
                  </a:lnTo>
                  <a:lnTo>
                    <a:pt x="75" y="110"/>
                  </a:lnTo>
                  <a:lnTo>
                    <a:pt x="82" y="110"/>
                  </a:lnTo>
                  <a:lnTo>
                    <a:pt x="89" y="103"/>
                  </a:lnTo>
                  <a:lnTo>
                    <a:pt x="96" y="96"/>
                  </a:lnTo>
                  <a:lnTo>
                    <a:pt x="109" y="89"/>
                  </a:lnTo>
                  <a:lnTo>
                    <a:pt x="116" y="82"/>
                  </a:lnTo>
                  <a:lnTo>
                    <a:pt x="123" y="75"/>
                  </a:lnTo>
                  <a:lnTo>
                    <a:pt x="130" y="75"/>
                  </a:lnTo>
                  <a:lnTo>
                    <a:pt x="137" y="68"/>
                  </a:lnTo>
                  <a:lnTo>
                    <a:pt x="150" y="62"/>
                  </a:lnTo>
                  <a:lnTo>
                    <a:pt x="157" y="55"/>
                  </a:lnTo>
                  <a:lnTo>
                    <a:pt x="164" y="48"/>
                  </a:lnTo>
                  <a:lnTo>
                    <a:pt x="171" y="48"/>
                  </a:lnTo>
                  <a:lnTo>
                    <a:pt x="178" y="41"/>
                  </a:lnTo>
                  <a:lnTo>
                    <a:pt x="185" y="34"/>
                  </a:lnTo>
                  <a:lnTo>
                    <a:pt x="191" y="27"/>
                  </a:lnTo>
                  <a:lnTo>
                    <a:pt x="198" y="27"/>
                  </a:lnTo>
                  <a:lnTo>
                    <a:pt x="205" y="21"/>
                  </a:lnTo>
                  <a:lnTo>
                    <a:pt x="212" y="21"/>
                  </a:lnTo>
                  <a:lnTo>
                    <a:pt x="212" y="14"/>
                  </a:lnTo>
                  <a:lnTo>
                    <a:pt x="219" y="14"/>
                  </a:lnTo>
                  <a:lnTo>
                    <a:pt x="226" y="7"/>
                  </a:lnTo>
                  <a:lnTo>
                    <a:pt x="178" y="27"/>
                  </a:lnTo>
                  <a:lnTo>
                    <a:pt x="171" y="27"/>
                  </a:lnTo>
                  <a:lnTo>
                    <a:pt x="171"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1" name="Freeform 1999"/>
            <p:cNvSpPr>
              <a:spLocks/>
            </p:cNvSpPr>
            <p:nvPr/>
          </p:nvSpPr>
          <p:spPr bwMode="auto">
            <a:xfrm>
              <a:off x="1594" y="2471"/>
              <a:ext cx="227" cy="137"/>
            </a:xfrm>
            <a:custGeom>
              <a:avLst/>
              <a:gdLst>
                <a:gd name="T0" fmla="*/ 171 w 227"/>
                <a:gd name="T1" fmla="*/ 0 h 137"/>
                <a:gd name="T2" fmla="*/ 7 w 227"/>
                <a:gd name="T3" fmla="*/ 95 h 137"/>
                <a:gd name="T4" fmla="*/ 7 w 227"/>
                <a:gd name="T5" fmla="*/ 102 h 137"/>
                <a:gd name="T6" fmla="*/ 0 w 227"/>
                <a:gd name="T7" fmla="*/ 102 h 137"/>
                <a:gd name="T8" fmla="*/ 0 w 227"/>
                <a:gd name="T9" fmla="*/ 109 h 137"/>
                <a:gd name="T10" fmla="*/ 0 w 227"/>
                <a:gd name="T11" fmla="*/ 116 h 137"/>
                <a:gd name="T12" fmla="*/ 0 w 227"/>
                <a:gd name="T13" fmla="*/ 123 h 137"/>
                <a:gd name="T14" fmla="*/ 7 w 227"/>
                <a:gd name="T15" fmla="*/ 123 h 137"/>
                <a:gd name="T16" fmla="*/ 7 w 227"/>
                <a:gd name="T17" fmla="*/ 129 h 137"/>
                <a:gd name="T18" fmla="*/ 14 w 227"/>
                <a:gd name="T19" fmla="*/ 129 h 137"/>
                <a:gd name="T20" fmla="*/ 21 w 227"/>
                <a:gd name="T21" fmla="*/ 129 h 137"/>
                <a:gd name="T22" fmla="*/ 21 w 227"/>
                <a:gd name="T23" fmla="*/ 136 h 137"/>
                <a:gd name="T24" fmla="*/ 28 w 227"/>
                <a:gd name="T25" fmla="*/ 136 h 137"/>
                <a:gd name="T26" fmla="*/ 28 w 227"/>
                <a:gd name="T27" fmla="*/ 129 h 137"/>
                <a:gd name="T28" fmla="*/ 34 w 227"/>
                <a:gd name="T29" fmla="*/ 129 h 137"/>
                <a:gd name="T30" fmla="*/ 41 w 227"/>
                <a:gd name="T31" fmla="*/ 129 h 137"/>
                <a:gd name="T32" fmla="*/ 48 w 227"/>
                <a:gd name="T33" fmla="*/ 129 h 137"/>
                <a:gd name="T34" fmla="*/ 48 w 227"/>
                <a:gd name="T35" fmla="*/ 123 h 137"/>
                <a:gd name="T36" fmla="*/ 55 w 227"/>
                <a:gd name="T37" fmla="*/ 123 h 137"/>
                <a:gd name="T38" fmla="*/ 55 w 227"/>
                <a:gd name="T39" fmla="*/ 116 h 137"/>
                <a:gd name="T40" fmla="*/ 62 w 227"/>
                <a:gd name="T41" fmla="*/ 116 h 137"/>
                <a:gd name="T42" fmla="*/ 69 w 227"/>
                <a:gd name="T43" fmla="*/ 116 h 137"/>
                <a:gd name="T44" fmla="*/ 69 w 227"/>
                <a:gd name="T45" fmla="*/ 109 h 137"/>
                <a:gd name="T46" fmla="*/ 75 w 227"/>
                <a:gd name="T47" fmla="*/ 109 h 137"/>
                <a:gd name="T48" fmla="*/ 82 w 227"/>
                <a:gd name="T49" fmla="*/ 102 h 137"/>
                <a:gd name="T50" fmla="*/ 89 w 227"/>
                <a:gd name="T51" fmla="*/ 95 h 137"/>
                <a:gd name="T52" fmla="*/ 96 w 227"/>
                <a:gd name="T53" fmla="*/ 88 h 137"/>
                <a:gd name="T54" fmla="*/ 110 w 227"/>
                <a:gd name="T55" fmla="*/ 82 h 137"/>
                <a:gd name="T56" fmla="*/ 116 w 227"/>
                <a:gd name="T57" fmla="*/ 82 h 137"/>
                <a:gd name="T58" fmla="*/ 123 w 227"/>
                <a:gd name="T59" fmla="*/ 75 h 137"/>
                <a:gd name="T60" fmla="*/ 130 w 227"/>
                <a:gd name="T61" fmla="*/ 68 h 137"/>
                <a:gd name="T62" fmla="*/ 137 w 227"/>
                <a:gd name="T63" fmla="*/ 61 h 137"/>
                <a:gd name="T64" fmla="*/ 144 w 227"/>
                <a:gd name="T65" fmla="*/ 61 h 137"/>
                <a:gd name="T66" fmla="*/ 151 w 227"/>
                <a:gd name="T67" fmla="*/ 54 h 137"/>
                <a:gd name="T68" fmla="*/ 164 w 227"/>
                <a:gd name="T69" fmla="*/ 47 h 137"/>
                <a:gd name="T70" fmla="*/ 171 w 227"/>
                <a:gd name="T71" fmla="*/ 41 h 137"/>
                <a:gd name="T72" fmla="*/ 178 w 227"/>
                <a:gd name="T73" fmla="*/ 41 h 137"/>
                <a:gd name="T74" fmla="*/ 185 w 227"/>
                <a:gd name="T75" fmla="*/ 34 h 137"/>
                <a:gd name="T76" fmla="*/ 192 w 227"/>
                <a:gd name="T77" fmla="*/ 27 h 137"/>
                <a:gd name="T78" fmla="*/ 199 w 227"/>
                <a:gd name="T79" fmla="*/ 27 h 137"/>
                <a:gd name="T80" fmla="*/ 205 w 227"/>
                <a:gd name="T81" fmla="*/ 20 h 137"/>
                <a:gd name="T82" fmla="*/ 205 w 227"/>
                <a:gd name="T83" fmla="*/ 13 h 137"/>
                <a:gd name="T84" fmla="*/ 212 w 227"/>
                <a:gd name="T85" fmla="*/ 13 h 137"/>
                <a:gd name="T86" fmla="*/ 219 w 227"/>
                <a:gd name="T87" fmla="*/ 13 h 137"/>
                <a:gd name="T88" fmla="*/ 219 w 227"/>
                <a:gd name="T89" fmla="*/ 6 h 137"/>
                <a:gd name="T90" fmla="*/ 226 w 227"/>
                <a:gd name="T91" fmla="*/ 6 h 137"/>
                <a:gd name="T92" fmla="*/ 178 w 227"/>
                <a:gd name="T93" fmla="*/ 20 h 137"/>
                <a:gd name="T94" fmla="*/ 164 w 227"/>
                <a:gd name="T95" fmla="*/ 27 h 137"/>
                <a:gd name="T96" fmla="*/ 171 w 227"/>
                <a:gd name="T97" fmla="*/ 0 h 1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137"/>
                <a:gd name="T149" fmla="*/ 227 w 227"/>
                <a:gd name="T150" fmla="*/ 137 h 1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137">
                  <a:moveTo>
                    <a:pt x="171" y="0"/>
                  </a:moveTo>
                  <a:lnTo>
                    <a:pt x="7" y="95"/>
                  </a:lnTo>
                  <a:lnTo>
                    <a:pt x="7" y="102"/>
                  </a:lnTo>
                  <a:lnTo>
                    <a:pt x="0" y="102"/>
                  </a:lnTo>
                  <a:lnTo>
                    <a:pt x="0" y="109"/>
                  </a:lnTo>
                  <a:lnTo>
                    <a:pt x="0" y="116"/>
                  </a:lnTo>
                  <a:lnTo>
                    <a:pt x="0" y="123"/>
                  </a:lnTo>
                  <a:lnTo>
                    <a:pt x="7" y="123"/>
                  </a:lnTo>
                  <a:lnTo>
                    <a:pt x="7" y="129"/>
                  </a:lnTo>
                  <a:lnTo>
                    <a:pt x="14" y="129"/>
                  </a:lnTo>
                  <a:lnTo>
                    <a:pt x="21" y="129"/>
                  </a:lnTo>
                  <a:lnTo>
                    <a:pt x="21" y="136"/>
                  </a:lnTo>
                  <a:lnTo>
                    <a:pt x="28" y="136"/>
                  </a:lnTo>
                  <a:lnTo>
                    <a:pt x="28" y="129"/>
                  </a:lnTo>
                  <a:lnTo>
                    <a:pt x="34" y="129"/>
                  </a:lnTo>
                  <a:lnTo>
                    <a:pt x="41" y="129"/>
                  </a:lnTo>
                  <a:lnTo>
                    <a:pt x="48" y="129"/>
                  </a:lnTo>
                  <a:lnTo>
                    <a:pt x="48" y="123"/>
                  </a:lnTo>
                  <a:lnTo>
                    <a:pt x="55" y="123"/>
                  </a:lnTo>
                  <a:lnTo>
                    <a:pt x="55" y="116"/>
                  </a:lnTo>
                  <a:lnTo>
                    <a:pt x="62" y="116"/>
                  </a:lnTo>
                  <a:lnTo>
                    <a:pt x="69" y="116"/>
                  </a:lnTo>
                  <a:lnTo>
                    <a:pt x="69" y="109"/>
                  </a:lnTo>
                  <a:lnTo>
                    <a:pt x="75" y="109"/>
                  </a:lnTo>
                  <a:lnTo>
                    <a:pt x="82" y="102"/>
                  </a:lnTo>
                  <a:lnTo>
                    <a:pt x="89" y="95"/>
                  </a:lnTo>
                  <a:lnTo>
                    <a:pt x="96" y="88"/>
                  </a:lnTo>
                  <a:lnTo>
                    <a:pt x="110" y="82"/>
                  </a:lnTo>
                  <a:lnTo>
                    <a:pt x="116" y="82"/>
                  </a:lnTo>
                  <a:lnTo>
                    <a:pt x="123" y="75"/>
                  </a:lnTo>
                  <a:lnTo>
                    <a:pt x="130" y="68"/>
                  </a:lnTo>
                  <a:lnTo>
                    <a:pt x="137" y="61"/>
                  </a:lnTo>
                  <a:lnTo>
                    <a:pt x="144" y="61"/>
                  </a:lnTo>
                  <a:lnTo>
                    <a:pt x="151" y="54"/>
                  </a:lnTo>
                  <a:lnTo>
                    <a:pt x="164" y="47"/>
                  </a:lnTo>
                  <a:lnTo>
                    <a:pt x="171" y="41"/>
                  </a:lnTo>
                  <a:lnTo>
                    <a:pt x="178" y="41"/>
                  </a:lnTo>
                  <a:lnTo>
                    <a:pt x="185" y="34"/>
                  </a:lnTo>
                  <a:lnTo>
                    <a:pt x="192" y="27"/>
                  </a:lnTo>
                  <a:lnTo>
                    <a:pt x="199" y="27"/>
                  </a:lnTo>
                  <a:lnTo>
                    <a:pt x="205" y="20"/>
                  </a:lnTo>
                  <a:lnTo>
                    <a:pt x="205" y="13"/>
                  </a:lnTo>
                  <a:lnTo>
                    <a:pt x="212" y="13"/>
                  </a:lnTo>
                  <a:lnTo>
                    <a:pt x="219" y="13"/>
                  </a:lnTo>
                  <a:lnTo>
                    <a:pt x="219" y="6"/>
                  </a:lnTo>
                  <a:lnTo>
                    <a:pt x="226" y="6"/>
                  </a:lnTo>
                  <a:lnTo>
                    <a:pt x="178" y="20"/>
                  </a:lnTo>
                  <a:lnTo>
                    <a:pt x="164" y="27"/>
                  </a:lnTo>
                  <a:lnTo>
                    <a:pt x="171"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2" name="Freeform 2000"/>
            <p:cNvSpPr>
              <a:spLocks/>
            </p:cNvSpPr>
            <p:nvPr/>
          </p:nvSpPr>
          <p:spPr bwMode="auto">
            <a:xfrm>
              <a:off x="1598" y="2474"/>
              <a:ext cx="172" cy="117"/>
            </a:xfrm>
            <a:custGeom>
              <a:avLst/>
              <a:gdLst>
                <a:gd name="T0" fmla="*/ 0 w 172"/>
                <a:gd name="T1" fmla="*/ 109 h 117"/>
                <a:gd name="T2" fmla="*/ 171 w 172"/>
                <a:gd name="T3" fmla="*/ 0 h 117"/>
                <a:gd name="T4" fmla="*/ 171 w 172"/>
                <a:gd name="T5" fmla="*/ 7 h 117"/>
                <a:gd name="T6" fmla="*/ 0 w 172"/>
                <a:gd name="T7" fmla="*/ 116 h 117"/>
                <a:gd name="T8" fmla="*/ 0 w 172"/>
                <a:gd name="T9" fmla="*/ 109 h 117"/>
                <a:gd name="T10" fmla="*/ 0 60000 65536"/>
                <a:gd name="T11" fmla="*/ 0 60000 65536"/>
                <a:gd name="T12" fmla="*/ 0 60000 65536"/>
                <a:gd name="T13" fmla="*/ 0 60000 65536"/>
                <a:gd name="T14" fmla="*/ 0 60000 65536"/>
                <a:gd name="T15" fmla="*/ 0 w 172"/>
                <a:gd name="T16" fmla="*/ 0 h 117"/>
                <a:gd name="T17" fmla="*/ 172 w 172"/>
                <a:gd name="T18" fmla="*/ 117 h 117"/>
              </a:gdLst>
              <a:ahLst/>
              <a:cxnLst>
                <a:cxn ang="T10">
                  <a:pos x="T0" y="T1"/>
                </a:cxn>
                <a:cxn ang="T11">
                  <a:pos x="T2" y="T3"/>
                </a:cxn>
                <a:cxn ang="T12">
                  <a:pos x="T4" y="T5"/>
                </a:cxn>
                <a:cxn ang="T13">
                  <a:pos x="T6" y="T7"/>
                </a:cxn>
                <a:cxn ang="T14">
                  <a:pos x="T8" y="T9"/>
                </a:cxn>
              </a:cxnLst>
              <a:rect l="T15" t="T16" r="T17" b="T18"/>
              <a:pathLst>
                <a:path w="172" h="117">
                  <a:moveTo>
                    <a:pt x="0" y="109"/>
                  </a:moveTo>
                  <a:lnTo>
                    <a:pt x="171" y="0"/>
                  </a:lnTo>
                  <a:lnTo>
                    <a:pt x="171" y="7"/>
                  </a:lnTo>
                  <a:lnTo>
                    <a:pt x="0" y="116"/>
                  </a:lnTo>
                  <a:lnTo>
                    <a:pt x="0" y="10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3" name="Freeform 2001"/>
            <p:cNvSpPr>
              <a:spLocks/>
            </p:cNvSpPr>
            <p:nvPr/>
          </p:nvSpPr>
          <p:spPr bwMode="auto">
            <a:xfrm>
              <a:off x="1601" y="2471"/>
              <a:ext cx="172" cy="117"/>
            </a:xfrm>
            <a:custGeom>
              <a:avLst/>
              <a:gdLst>
                <a:gd name="T0" fmla="*/ 0 w 172"/>
                <a:gd name="T1" fmla="*/ 116 h 117"/>
                <a:gd name="T2" fmla="*/ 171 w 172"/>
                <a:gd name="T3" fmla="*/ 0 h 117"/>
                <a:gd name="T4" fmla="*/ 171 w 172"/>
                <a:gd name="T5" fmla="*/ 13 h 117"/>
                <a:gd name="T6" fmla="*/ 0 w 172"/>
                <a:gd name="T7" fmla="*/ 116 h 117"/>
                <a:gd name="T8" fmla="*/ 0 60000 65536"/>
                <a:gd name="T9" fmla="*/ 0 60000 65536"/>
                <a:gd name="T10" fmla="*/ 0 60000 65536"/>
                <a:gd name="T11" fmla="*/ 0 60000 65536"/>
                <a:gd name="T12" fmla="*/ 0 w 172"/>
                <a:gd name="T13" fmla="*/ 0 h 117"/>
                <a:gd name="T14" fmla="*/ 172 w 172"/>
                <a:gd name="T15" fmla="*/ 117 h 117"/>
              </a:gdLst>
              <a:ahLst/>
              <a:cxnLst>
                <a:cxn ang="T8">
                  <a:pos x="T0" y="T1"/>
                </a:cxn>
                <a:cxn ang="T9">
                  <a:pos x="T2" y="T3"/>
                </a:cxn>
                <a:cxn ang="T10">
                  <a:pos x="T4" y="T5"/>
                </a:cxn>
                <a:cxn ang="T11">
                  <a:pos x="T6" y="T7"/>
                </a:cxn>
              </a:cxnLst>
              <a:rect l="T12" t="T13" r="T14" b="T15"/>
              <a:pathLst>
                <a:path w="172" h="117">
                  <a:moveTo>
                    <a:pt x="0" y="116"/>
                  </a:moveTo>
                  <a:lnTo>
                    <a:pt x="171" y="0"/>
                  </a:lnTo>
                  <a:lnTo>
                    <a:pt x="171" y="1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4" name="Freeform 2002"/>
            <p:cNvSpPr>
              <a:spLocks/>
            </p:cNvSpPr>
            <p:nvPr/>
          </p:nvSpPr>
          <p:spPr bwMode="auto">
            <a:xfrm>
              <a:off x="1598" y="2474"/>
              <a:ext cx="185" cy="117"/>
            </a:xfrm>
            <a:custGeom>
              <a:avLst/>
              <a:gdLst>
                <a:gd name="T0" fmla="*/ 0 w 185"/>
                <a:gd name="T1" fmla="*/ 116 h 117"/>
                <a:gd name="T2" fmla="*/ 184 w 185"/>
                <a:gd name="T3" fmla="*/ 0 h 117"/>
                <a:gd name="T4" fmla="*/ 178 w 185"/>
                <a:gd name="T5" fmla="*/ 7 h 117"/>
                <a:gd name="T6" fmla="*/ 6 w 185"/>
                <a:gd name="T7" fmla="*/ 116 h 117"/>
                <a:gd name="T8" fmla="*/ 0 w 185"/>
                <a:gd name="T9" fmla="*/ 116 h 117"/>
                <a:gd name="T10" fmla="*/ 0 60000 65536"/>
                <a:gd name="T11" fmla="*/ 0 60000 65536"/>
                <a:gd name="T12" fmla="*/ 0 60000 65536"/>
                <a:gd name="T13" fmla="*/ 0 60000 65536"/>
                <a:gd name="T14" fmla="*/ 0 60000 65536"/>
                <a:gd name="T15" fmla="*/ 0 w 185"/>
                <a:gd name="T16" fmla="*/ 0 h 117"/>
                <a:gd name="T17" fmla="*/ 185 w 185"/>
                <a:gd name="T18" fmla="*/ 117 h 117"/>
              </a:gdLst>
              <a:ahLst/>
              <a:cxnLst>
                <a:cxn ang="T10">
                  <a:pos x="T0" y="T1"/>
                </a:cxn>
                <a:cxn ang="T11">
                  <a:pos x="T2" y="T3"/>
                </a:cxn>
                <a:cxn ang="T12">
                  <a:pos x="T4" y="T5"/>
                </a:cxn>
                <a:cxn ang="T13">
                  <a:pos x="T6" y="T7"/>
                </a:cxn>
                <a:cxn ang="T14">
                  <a:pos x="T8" y="T9"/>
                </a:cxn>
              </a:cxnLst>
              <a:rect l="T15" t="T16" r="T17" b="T18"/>
              <a:pathLst>
                <a:path w="185" h="117">
                  <a:moveTo>
                    <a:pt x="0" y="116"/>
                  </a:moveTo>
                  <a:lnTo>
                    <a:pt x="184" y="0"/>
                  </a:lnTo>
                  <a:lnTo>
                    <a:pt x="178" y="7"/>
                  </a:lnTo>
                  <a:lnTo>
                    <a:pt x="6" y="116"/>
                  </a:lnTo>
                  <a:lnTo>
                    <a:pt x="0" y="11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5" name="Freeform 2003"/>
            <p:cNvSpPr>
              <a:spLocks/>
            </p:cNvSpPr>
            <p:nvPr/>
          </p:nvSpPr>
          <p:spPr bwMode="auto">
            <a:xfrm>
              <a:off x="1601" y="2477"/>
              <a:ext cx="179" cy="118"/>
            </a:xfrm>
            <a:custGeom>
              <a:avLst/>
              <a:gdLst>
                <a:gd name="T0" fmla="*/ 0 w 179"/>
                <a:gd name="T1" fmla="*/ 110 h 118"/>
                <a:gd name="T2" fmla="*/ 178 w 179"/>
                <a:gd name="T3" fmla="*/ 0 h 118"/>
                <a:gd name="T4" fmla="*/ 178 w 179"/>
                <a:gd name="T5" fmla="*/ 7 h 118"/>
                <a:gd name="T6" fmla="*/ 0 w 179"/>
                <a:gd name="T7" fmla="*/ 117 h 118"/>
                <a:gd name="T8" fmla="*/ 0 w 179"/>
                <a:gd name="T9" fmla="*/ 110 h 118"/>
                <a:gd name="T10" fmla="*/ 0 60000 65536"/>
                <a:gd name="T11" fmla="*/ 0 60000 65536"/>
                <a:gd name="T12" fmla="*/ 0 60000 65536"/>
                <a:gd name="T13" fmla="*/ 0 60000 65536"/>
                <a:gd name="T14" fmla="*/ 0 60000 65536"/>
                <a:gd name="T15" fmla="*/ 0 w 179"/>
                <a:gd name="T16" fmla="*/ 0 h 118"/>
                <a:gd name="T17" fmla="*/ 179 w 179"/>
                <a:gd name="T18" fmla="*/ 118 h 118"/>
              </a:gdLst>
              <a:ahLst/>
              <a:cxnLst>
                <a:cxn ang="T10">
                  <a:pos x="T0" y="T1"/>
                </a:cxn>
                <a:cxn ang="T11">
                  <a:pos x="T2" y="T3"/>
                </a:cxn>
                <a:cxn ang="T12">
                  <a:pos x="T4" y="T5"/>
                </a:cxn>
                <a:cxn ang="T13">
                  <a:pos x="T6" y="T7"/>
                </a:cxn>
                <a:cxn ang="T14">
                  <a:pos x="T8" y="T9"/>
                </a:cxn>
              </a:cxnLst>
              <a:rect l="T15" t="T16" r="T17" b="T18"/>
              <a:pathLst>
                <a:path w="179" h="118">
                  <a:moveTo>
                    <a:pt x="0" y="110"/>
                  </a:moveTo>
                  <a:lnTo>
                    <a:pt x="178" y="0"/>
                  </a:lnTo>
                  <a:lnTo>
                    <a:pt x="178" y="7"/>
                  </a:lnTo>
                  <a:lnTo>
                    <a:pt x="0" y="117"/>
                  </a:lnTo>
                  <a:lnTo>
                    <a:pt x="0" y="11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6" name="Freeform 2004"/>
            <p:cNvSpPr>
              <a:spLocks/>
            </p:cNvSpPr>
            <p:nvPr/>
          </p:nvSpPr>
          <p:spPr bwMode="auto">
            <a:xfrm>
              <a:off x="1604" y="2467"/>
              <a:ext cx="193" cy="131"/>
            </a:xfrm>
            <a:custGeom>
              <a:avLst/>
              <a:gdLst>
                <a:gd name="T0" fmla="*/ 0 w 193"/>
                <a:gd name="T1" fmla="*/ 123 h 131"/>
                <a:gd name="T2" fmla="*/ 192 w 193"/>
                <a:gd name="T3" fmla="*/ 0 h 131"/>
                <a:gd name="T4" fmla="*/ 192 w 193"/>
                <a:gd name="T5" fmla="*/ 14 h 131"/>
                <a:gd name="T6" fmla="*/ 0 w 193"/>
                <a:gd name="T7" fmla="*/ 130 h 131"/>
                <a:gd name="T8" fmla="*/ 0 w 193"/>
                <a:gd name="T9" fmla="*/ 123 h 131"/>
                <a:gd name="T10" fmla="*/ 0 60000 65536"/>
                <a:gd name="T11" fmla="*/ 0 60000 65536"/>
                <a:gd name="T12" fmla="*/ 0 60000 65536"/>
                <a:gd name="T13" fmla="*/ 0 60000 65536"/>
                <a:gd name="T14" fmla="*/ 0 60000 65536"/>
                <a:gd name="T15" fmla="*/ 0 w 193"/>
                <a:gd name="T16" fmla="*/ 0 h 131"/>
                <a:gd name="T17" fmla="*/ 193 w 193"/>
                <a:gd name="T18" fmla="*/ 131 h 131"/>
              </a:gdLst>
              <a:ahLst/>
              <a:cxnLst>
                <a:cxn ang="T10">
                  <a:pos x="T0" y="T1"/>
                </a:cxn>
                <a:cxn ang="T11">
                  <a:pos x="T2" y="T3"/>
                </a:cxn>
                <a:cxn ang="T12">
                  <a:pos x="T4" y="T5"/>
                </a:cxn>
                <a:cxn ang="T13">
                  <a:pos x="T6" y="T7"/>
                </a:cxn>
                <a:cxn ang="T14">
                  <a:pos x="T8" y="T9"/>
                </a:cxn>
              </a:cxnLst>
              <a:rect l="T15" t="T16" r="T17" b="T18"/>
              <a:pathLst>
                <a:path w="193" h="131">
                  <a:moveTo>
                    <a:pt x="0" y="123"/>
                  </a:moveTo>
                  <a:lnTo>
                    <a:pt x="192" y="0"/>
                  </a:lnTo>
                  <a:lnTo>
                    <a:pt x="192" y="14"/>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7" name="Freeform 2005"/>
            <p:cNvSpPr>
              <a:spLocks/>
            </p:cNvSpPr>
            <p:nvPr/>
          </p:nvSpPr>
          <p:spPr bwMode="auto">
            <a:xfrm>
              <a:off x="1601" y="2471"/>
              <a:ext cx="199" cy="124"/>
            </a:xfrm>
            <a:custGeom>
              <a:avLst/>
              <a:gdLst>
                <a:gd name="T0" fmla="*/ 0 w 199"/>
                <a:gd name="T1" fmla="*/ 123 h 124"/>
                <a:gd name="T2" fmla="*/ 198 w 199"/>
                <a:gd name="T3" fmla="*/ 0 h 124"/>
                <a:gd name="T4" fmla="*/ 198 w 199"/>
                <a:gd name="T5" fmla="*/ 6 h 124"/>
                <a:gd name="T6" fmla="*/ 7 w 199"/>
                <a:gd name="T7" fmla="*/ 123 h 124"/>
                <a:gd name="T8" fmla="*/ 0 w 199"/>
                <a:gd name="T9" fmla="*/ 123 h 124"/>
                <a:gd name="T10" fmla="*/ 0 60000 65536"/>
                <a:gd name="T11" fmla="*/ 0 60000 65536"/>
                <a:gd name="T12" fmla="*/ 0 60000 65536"/>
                <a:gd name="T13" fmla="*/ 0 60000 65536"/>
                <a:gd name="T14" fmla="*/ 0 60000 65536"/>
                <a:gd name="T15" fmla="*/ 0 w 199"/>
                <a:gd name="T16" fmla="*/ 0 h 124"/>
                <a:gd name="T17" fmla="*/ 199 w 199"/>
                <a:gd name="T18" fmla="*/ 124 h 124"/>
              </a:gdLst>
              <a:ahLst/>
              <a:cxnLst>
                <a:cxn ang="T10">
                  <a:pos x="T0" y="T1"/>
                </a:cxn>
                <a:cxn ang="T11">
                  <a:pos x="T2" y="T3"/>
                </a:cxn>
                <a:cxn ang="T12">
                  <a:pos x="T4" y="T5"/>
                </a:cxn>
                <a:cxn ang="T13">
                  <a:pos x="T6" y="T7"/>
                </a:cxn>
                <a:cxn ang="T14">
                  <a:pos x="T8" y="T9"/>
                </a:cxn>
              </a:cxnLst>
              <a:rect l="T15" t="T16" r="T17" b="T18"/>
              <a:pathLst>
                <a:path w="199" h="124">
                  <a:moveTo>
                    <a:pt x="0" y="123"/>
                  </a:moveTo>
                  <a:lnTo>
                    <a:pt x="198" y="0"/>
                  </a:lnTo>
                  <a:lnTo>
                    <a:pt x="198" y="6"/>
                  </a:lnTo>
                  <a:lnTo>
                    <a:pt x="7" y="123"/>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98" name="Freeform 2006"/>
            <p:cNvSpPr>
              <a:spLocks/>
            </p:cNvSpPr>
            <p:nvPr/>
          </p:nvSpPr>
          <p:spPr bwMode="auto">
            <a:xfrm>
              <a:off x="1604" y="2474"/>
              <a:ext cx="200" cy="124"/>
            </a:xfrm>
            <a:custGeom>
              <a:avLst/>
              <a:gdLst>
                <a:gd name="T0" fmla="*/ 0 w 200"/>
                <a:gd name="T1" fmla="*/ 123 h 124"/>
                <a:gd name="T2" fmla="*/ 199 w 200"/>
                <a:gd name="T3" fmla="*/ 0 h 124"/>
                <a:gd name="T4" fmla="*/ 199 w 200"/>
                <a:gd name="T5" fmla="*/ 7 h 124"/>
                <a:gd name="T6" fmla="*/ 14 w 200"/>
                <a:gd name="T7" fmla="*/ 123 h 124"/>
                <a:gd name="T8" fmla="*/ 0 w 200"/>
                <a:gd name="T9" fmla="*/ 123 h 124"/>
                <a:gd name="T10" fmla="*/ 0 60000 65536"/>
                <a:gd name="T11" fmla="*/ 0 60000 65536"/>
                <a:gd name="T12" fmla="*/ 0 60000 65536"/>
                <a:gd name="T13" fmla="*/ 0 60000 65536"/>
                <a:gd name="T14" fmla="*/ 0 60000 65536"/>
                <a:gd name="T15" fmla="*/ 0 w 200"/>
                <a:gd name="T16" fmla="*/ 0 h 124"/>
                <a:gd name="T17" fmla="*/ 200 w 200"/>
                <a:gd name="T18" fmla="*/ 124 h 124"/>
              </a:gdLst>
              <a:ahLst/>
              <a:cxnLst>
                <a:cxn ang="T10">
                  <a:pos x="T0" y="T1"/>
                </a:cxn>
                <a:cxn ang="T11">
                  <a:pos x="T2" y="T3"/>
                </a:cxn>
                <a:cxn ang="T12">
                  <a:pos x="T4" y="T5"/>
                </a:cxn>
                <a:cxn ang="T13">
                  <a:pos x="T6" y="T7"/>
                </a:cxn>
                <a:cxn ang="T14">
                  <a:pos x="T8" y="T9"/>
                </a:cxn>
              </a:cxnLst>
              <a:rect l="T15" t="T16" r="T17" b="T18"/>
              <a:pathLst>
                <a:path w="200" h="124">
                  <a:moveTo>
                    <a:pt x="0" y="123"/>
                  </a:moveTo>
                  <a:lnTo>
                    <a:pt x="199" y="0"/>
                  </a:lnTo>
                  <a:lnTo>
                    <a:pt x="199" y="7"/>
                  </a:lnTo>
                  <a:lnTo>
                    <a:pt x="14"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99" name="Freeform 2007"/>
            <p:cNvSpPr>
              <a:spLocks/>
            </p:cNvSpPr>
            <p:nvPr/>
          </p:nvSpPr>
          <p:spPr bwMode="auto">
            <a:xfrm>
              <a:off x="1608" y="2471"/>
              <a:ext cx="199" cy="130"/>
            </a:xfrm>
            <a:custGeom>
              <a:avLst/>
              <a:gdLst>
                <a:gd name="T0" fmla="*/ 0 w 199"/>
                <a:gd name="T1" fmla="*/ 123 h 130"/>
                <a:gd name="T2" fmla="*/ 198 w 199"/>
                <a:gd name="T3" fmla="*/ 0 h 130"/>
                <a:gd name="T4" fmla="*/ 198 w 199"/>
                <a:gd name="T5" fmla="*/ 13 h 130"/>
                <a:gd name="T6" fmla="*/ 14 w 199"/>
                <a:gd name="T7" fmla="*/ 129 h 130"/>
                <a:gd name="T8" fmla="*/ 0 w 199"/>
                <a:gd name="T9" fmla="*/ 123 h 130"/>
                <a:gd name="T10" fmla="*/ 0 60000 65536"/>
                <a:gd name="T11" fmla="*/ 0 60000 65536"/>
                <a:gd name="T12" fmla="*/ 0 60000 65536"/>
                <a:gd name="T13" fmla="*/ 0 60000 65536"/>
                <a:gd name="T14" fmla="*/ 0 60000 65536"/>
                <a:gd name="T15" fmla="*/ 0 w 199"/>
                <a:gd name="T16" fmla="*/ 0 h 130"/>
                <a:gd name="T17" fmla="*/ 199 w 199"/>
                <a:gd name="T18" fmla="*/ 130 h 130"/>
              </a:gdLst>
              <a:ahLst/>
              <a:cxnLst>
                <a:cxn ang="T10">
                  <a:pos x="T0" y="T1"/>
                </a:cxn>
                <a:cxn ang="T11">
                  <a:pos x="T2" y="T3"/>
                </a:cxn>
                <a:cxn ang="T12">
                  <a:pos x="T4" y="T5"/>
                </a:cxn>
                <a:cxn ang="T13">
                  <a:pos x="T6" y="T7"/>
                </a:cxn>
                <a:cxn ang="T14">
                  <a:pos x="T8" y="T9"/>
                </a:cxn>
              </a:cxnLst>
              <a:rect l="T15" t="T16" r="T17" b="T18"/>
              <a:pathLst>
                <a:path w="199" h="130">
                  <a:moveTo>
                    <a:pt x="0" y="123"/>
                  </a:moveTo>
                  <a:lnTo>
                    <a:pt x="198" y="0"/>
                  </a:lnTo>
                  <a:lnTo>
                    <a:pt x="198" y="13"/>
                  </a:lnTo>
                  <a:lnTo>
                    <a:pt x="14" y="129"/>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0" name="Freeform 2008"/>
            <p:cNvSpPr>
              <a:spLocks/>
            </p:cNvSpPr>
            <p:nvPr/>
          </p:nvSpPr>
          <p:spPr bwMode="auto">
            <a:xfrm>
              <a:off x="1618" y="2474"/>
              <a:ext cx="193" cy="124"/>
            </a:xfrm>
            <a:custGeom>
              <a:avLst/>
              <a:gdLst>
                <a:gd name="T0" fmla="*/ 0 w 193"/>
                <a:gd name="T1" fmla="*/ 123 h 124"/>
                <a:gd name="T2" fmla="*/ 192 w 193"/>
                <a:gd name="T3" fmla="*/ 0 h 124"/>
                <a:gd name="T4" fmla="*/ 192 w 193"/>
                <a:gd name="T5" fmla="*/ 7 h 124"/>
                <a:gd name="T6" fmla="*/ 21 w 193"/>
                <a:gd name="T7" fmla="*/ 123 h 124"/>
                <a:gd name="T8" fmla="*/ 0 w 193"/>
                <a:gd name="T9" fmla="*/ 123 h 124"/>
                <a:gd name="T10" fmla="*/ 0 60000 65536"/>
                <a:gd name="T11" fmla="*/ 0 60000 65536"/>
                <a:gd name="T12" fmla="*/ 0 60000 65536"/>
                <a:gd name="T13" fmla="*/ 0 60000 65536"/>
                <a:gd name="T14" fmla="*/ 0 60000 65536"/>
                <a:gd name="T15" fmla="*/ 0 w 193"/>
                <a:gd name="T16" fmla="*/ 0 h 124"/>
                <a:gd name="T17" fmla="*/ 193 w 193"/>
                <a:gd name="T18" fmla="*/ 124 h 124"/>
              </a:gdLst>
              <a:ahLst/>
              <a:cxnLst>
                <a:cxn ang="T10">
                  <a:pos x="T0" y="T1"/>
                </a:cxn>
                <a:cxn ang="T11">
                  <a:pos x="T2" y="T3"/>
                </a:cxn>
                <a:cxn ang="T12">
                  <a:pos x="T4" y="T5"/>
                </a:cxn>
                <a:cxn ang="T13">
                  <a:pos x="T6" y="T7"/>
                </a:cxn>
                <a:cxn ang="T14">
                  <a:pos x="T8" y="T9"/>
                </a:cxn>
              </a:cxnLst>
              <a:rect l="T15" t="T16" r="T17" b="T18"/>
              <a:pathLst>
                <a:path w="193" h="124">
                  <a:moveTo>
                    <a:pt x="0" y="123"/>
                  </a:moveTo>
                  <a:lnTo>
                    <a:pt x="192" y="0"/>
                  </a:lnTo>
                  <a:lnTo>
                    <a:pt x="192" y="7"/>
                  </a:lnTo>
                  <a:lnTo>
                    <a:pt x="21" y="123"/>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1" name="Freeform 2009"/>
            <p:cNvSpPr>
              <a:spLocks/>
            </p:cNvSpPr>
            <p:nvPr/>
          </p:nvSpPr>
          <p:spPr bwMode="auto">
            <a:xfrm>
              <a:off x="1622" y="2477"/>
              <a:ext cx="192" cy="124"/>
            </a:xfrm>
            <a:custGeom>
              <a:avLst/>
              <a:gdLst>
                <a:gd name="T0" fmla="*/ 0 w 192"/>
                <a:gd name="T1" fmla="*/ 123 h 124"/>
                <a:gd name="T2" fmla="*/ 191 w 192"/>
                <a:gd name="T3" fmla="*/ 0 h 124"/>
                <a:gd name="T4" fmla="*/ 20 w 192"/>
                <a:gd name="T5" fmla="*/ 117 h 124"/>
                <a:gd name="T6" fmla="*/ 0 w 192"/>
                <a:gd name="T7" fmla="*/ 123 h 124"/>
                <a:gd name="T8" fmla="*/ 0 60000 65536"/>
                <a:gd name="T9" fmla="*/ 0 60000 65536"/>
                <a:gd name="T10" fmla="*/ 0 60000 65536"/>
                <a:gd name="T11" fmla="*/ 0 60000 65536"/>
                <a:gd name="T12" fmla="*/ 0 w 192"/>
                <a:gd name="T13" fmla="*/ 0 h 124"/>
                <a:gd name="T14" fmla="*/ 192 w 192"/>
                <a:gd name="T15" fmla="*/ 124 h 124"/>
              </a:gdLst>
              <a:ahLst/>
              <a:cxnLst>
                <a:cxn ang="T8">
                  <a:pos x="T0" y="T1"/>
                </a:cxn>
                <a:cxn ang="T9">
                  <a:pos x="T2" y="T3"/>
                </a:cxn>
                <a:cxn ang="T10">
                  <a:pos x="T4" y="T5"/>
                </a:cxn>
                <a:cxn ang="T11">
                  <a:pos x="T6" y="T7"/>
                </a:cxn>
              </a:cxnLst>
              <a:rect l="T12" t="T13" r="T14" b="T15"/>
              <a:pathLst>
                <a:path w="192" h="124">
                  <a:moveTo>
                    <a:pt x="0" y="123"/>
                  </a:moveTo>
                  <a:lnTo>
                    <a:pt x="191" y="0"/>
                  </a:lnTo>
                  <a:lnTo>
                    <a:pt x="20" y="117"/>
                  </a:lnTo>
                  <a:lnTo>
                    <a:pt x="0"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2" name="Freeform 2010"/>
            <p:cNvSpPr>
              <a:spLocks/>
            </p:cNvSpPr>
            <p:nvPr/>
          </p:nvSpPr>
          <p:spPr bwMode="auto">
            <a:xfrm>
              <a:off x="1632" y="2508"/>
              <a:ext cx="254" cy="405"/>
            </a:xfrm>
            <a:custGeom>
              <a:avLst/>
              <a:gdLst>
                <a:gd name="T0" fmla="*/ 0 w 254"/>
                <a:gd name="T1" fmla="*/ 123 h 405"/>
                <a:gd name="T2" fmla="*/ 0 w 254"/>
                <a:gd name="T3" fmla="*/ 130 h 405"/>
                <a:gd name="T4" fmla="*/ 0 w 254"/>
                <a:gd name="T5" fmla="*/ 137 h 405"/>
                <a:gd name="T6" fmla="*/ 0 w 254"/>
                <a:gd name="T7" fmla="*/ 144 h 405"/>
                <a:gd name="T8" fmla="*/ 0 w 254"/>
                <a:gd name="T9" fmla="*/ 151 h 405"/>
                <a:gd name="T10" fmla="*/ 7 w 254"/>
                <a:gd name="T11" fmla="*/ 151 h 405"/>
                <a:gd name="T12" fmla="*/ 13 w 254"/>
                <a:gd name="T13" fmla="*/ 157 h 405"/>
                <a:gd name="T14" fmla="*/ 20 w 254"/>
                <a:gd name="T15" fmla="*/ 157 h 405"/>
                <a:gd name="T16" fmla="*/ 27 w 254"/>
                <a:gd name="T17" fmla="*/ 157 h 405"/>
                <a:gd name="T18" fmla="*/ 27 w 254"/>
                <a:gd name="T19" fmla="*/ 164 h 405"/>
                <a:gd name="T20" fmla="*/ 20 w 254"/>
                <a:gd name="T21" fmla="*/ 164 h 405"/>
                <a:gd name="T22" fmla="*/ 13 w 254"/>
                <a:gd name="T23" fmla="*/ 164 h 405"/>
                <a:gd name="T24" fmla="*/ 13 w 254"/>
                <a:gd name="T25" fmla="*/ 157 h 405"/>
                <a:gd name="T26" fmla="*/ 7 w 254"/>
                <a:gd name="T27" fmla="*/ 157 h 405"/>
                <a:gd name="T28" fmla="*/ 7 w 254"/>
                <a:gd name="T29" fmla="*/ 151 h 405"/>
                <a:gd name="T30" fmla="*/ 0 w 254"/>
                <a:gd name="T31" fmla="*/ 151 h 405"/>
                <a:gd name="T32" fmla="*/ 7 w 254"/>
                <a:gd name="T33" fmla="*/ 294 h 405"/>
                <a:gd name="T34" fmla="*/ 7 w 254"/>
                <a:gd name="T35" fmla="*/ 362 h 405"/>
                <a:gd name="T36" fmla="*/ 0 w 254"/>
                <a:gd name="T37" fmla="*/ 369 h 405"/>
                <a:gd name="T38" fmla="*/ 0 w 254"/>
                <a:gd name="T39" fmla="*/ 376 h 405"/>
                <a:gd name="T40" fmla="*/ 7 w 254"/>
                <a:gd name="T41" fmla="*/ 383 h 405"/>
                <a:gd name="T42" fmla="*/ 0 w 254"/>
                <a:gd name="T43" fmla="*/ 383 h 405"/>
                <a:gd name="T44" fmla="*/ 0 w 254"/>
                <a:gd name="T45" fmla="*/ 390 h 405"/>
                <a:gd name="T46" fmla="*/ 7 w 254"/>
                <a:gd name="T47" fmla="*/ 390 h 405"/>
                <a:gd name="T48" fmla="*/ 13 w 254"/>
                <a:gd name="T49" fmla="*/ 397 h 405"/>
                <a:gd name="T50" fmla="*/ 20 w 254"/>
                <a:gd name="T51" fmla="*/ 397 h 405"/>
                <a:gd name="T52" fmla="*/ 27 w 254"/>
                <a:gd name="T53" fmla="*/ 404 h 405"/>
                <a:gd name="T54" fmla="*/ 34 w 254"/>
                <a:gd name="T55" fmla="*/ 404 h 405"/>
                <a:gd name="T56" fmla="*/ 41 w 254"/>
                <a:gd name="T57" fmla="*/ 404 h 405"/>
                <a:gd name="T58" fmla="*/ 41 w 254"/>
                <a:gd name="T59" fmla="*/ 397 h 405"/>
                <a:gd name="T60" fmla="*/ 48 w 254"/>
                <a:gd name="T61" fmla="*/ 397 h 405"/>
                <a:gd name="T62" fmla="*/ 55 w 254"/>
                <a:gd name="T63" fmla="*/ 397 h 405"/>
                <a:gd name="T64" fmla="*/ 55 w 254"/>
                <a:gd name="T65" fmla="*/ 390 h 405"/>
                <a:gd name="T66" fmla="*/ 61 w 254"/>
                <a:gd name="T67" fmla="*/ 390 h 405"/>
                <a:gd name="T68" fmla="*/ 68 w 254"/>
                <a:gd name="T69" fmla="*/ 383 h 405"/>
                <a:gd name="T70" fmla="*/ 75 w 254"/>
                <a:gd name="T71" fmla="*/ 376 h 405"/>
                <a:gd name="T72" fmla="*/ 82 w 254"/>
                <a:gd name="T73" fmla="*/ 369 h 405"/>
                <a:gd name="T74" fmla="*/ 89 w 254"/>
                <a:gd name="T75" fmla="*/ 369 h 405"/>
                <a:gd name="T76" fmla="*/ 89 w 254"/>
                <a:gd name="T77" fmla="*/ 362 h 405"/>
                <a:gd name="T78" fmla="*/ 102 w 254"/>
                <a:gd name="T79" fmla="*/ 356 h 405"/>
                <a:gd name="T80" fmla="*/ 109 w 254"/>
                <a:gd name="T81" fmla="*/ 349 h 405"/>
                <a:gd name="T82" fmla="*/ 116 w 254"/>
                <a:gd name="T83" fmla="*/ 342 h 405"/>
                <a:gd name="T84" fmla="*/ 123 w 254"/>
                <a:gd name="T85" fmla="*/ 328 h 405"/>
                <a:gd name="T86" fmla="*/ 130 w 254"/>
                <a:gd name="T87" fmla="*/ 328 h 405"/>
                <a:gd name="T88" fmla="*/ 137 w 254"/>
                <a:gd name="T89" fmla="*/ 315 h 405"/>
                <a:gd name="T90" fmla="*/ 150 w 254"/>
                <a:gd name="T91" fmla="*/ 308 h 405"/>
                <a:gd name="T92" fmla="*/ 157 w 254"/>
                <a:gd name="T93" fmla="*/ 301 h 405"/>
                <a:gd name="T94" fmla="*/ 164 w 254"/>
                <a:gd name="T95" fmla="*/ 294 h 405"/>
                <a:gd name="T96" fmla="*/ 171 w 254"/>
                <a:gd name="T97" fmla="*/ 287 h 405"/>
                <a:gd name="T98" fmla="*/ 178 w 254"/>
                <a:gd name="T99" fmla="*/ 280 h 405"/>
                <a:gd name="T100" fmla="*/ 185 w 254"/>
                <a:gd name="T101" fmla="*/ 274 h 405"/>
                <a:gd name="T102" fmla="*/ 191 w 254"/>
                <a:gd name="T103" fmla="*/ 267 h 405"/>
                <a:gd name="T104" fmla="*/ 198 w 254"/>
                <a:gd name="T105" fmla="*/ 260 h 405"/>
                <a:gd name="T106" fmla="*/ 205 w 254"/>
                <a:gd name="T107" fmla="*/ 260 h 405"/>
                <a:gd name="T108" fmla="*/ 205 w 254"/>
                <a:gd name="T109" fmla="*/ 253 h 405"/>
                <a:gd name="T110" fmla="*/ 212 w 254"/>
                <a:gd name="T111" fmla="*/ 246 h 405"/>
                <a:gd name="T112" fmla="*/ 219 w 254"/>
                <a:gd name="T113" fmla="*/ 246 h 405"/>
                <a:gd name="T114" fmla="*/ 219 w 254"/>
                <a:gd name="T115" fmla="*/ 239 h 405"/>
                <a:gd name="T116" fmla="*/ 226 w 254"/>
                <a:gd name="T117" fmla="*/ 239 h 405"/>
                <a:gd name="T118" fmla="*/ 253 w 254"/>
                <a:gd name="T119" fmla="*/ 0 h 405"/>
                <a:gd name="T120" fmla="*/ 185 w 254"/>
                <a:gd name="T121" fmla="*/ 34 h 405"/>
                <a:gd name="T122" fmla="*/ 27 w 254"/>
                <a:gd name="T123" fmla="*/ 123 h 405"/>
                <a:gd name="T124" fmla="*/ 0 w 254"/>
                <a:gd name="T125" fmla="*/ 123 h 4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4"/>
                <a:gd name="T190" fmla="*/ 0 h 405"/>
                <a:gd name="T191" fmla="*/ 254 w 254"/>
                <a:gd name="T192" fmla="*/ 405 h 4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4" h="405">
                  <a:moveTo>
                    <a:pt x="0" y="123"/>
                  </a:moveTo>
                  <a:lnTo>
                    <a:pt x="0" y="130"/>
                  </a:lnTo>
                  <a:lnTo>
                    <a:pt x="0" y="137"/>
                  </a:lnTo>
                  <a:lnTo>
                    <a:pt x="0" y="144"/>
                  </a:lnTo>
                  <a:lnTo>
                    <a:pt x="0" y="151"/>
                  </a:lnTo>
                  <a:lnTo>
                    <a:pt x="7" y="151"/>
                  </a:lnTo>
                  <a:lnTo>
                    <a:pt x="13" y="157"/>
                  </a:lnTo>
                  <a:lnTo>
                    <a:pt x="20" y="157"/>
                  </a:lnTo>
                  <a:lnTo>
                    <a:pt x="27" y="157"/>
                  </a:lnTo>
                  <a:lnTo>
                    <a:pt x="27" y="164"/>
                  </a:lnTo>
                  <a:lnTo>
                    <a:pt x="20" y="164"/>
                  </a:lnTo>
                  <a:lnTo>
                    <a:pt x="13" y="164"/>
                  </a:lnTo>
                  <a:lnTo>
                    <a:pt x="13" y="157"/>
                  </a:lnTo>
                  <a:lnTo>
                    <a:pt x="7" y="157"/>
                  </a:lnTo>
                  <a:lnTo>
                    <a:pt x="7" y="151"/>
                  </a:lnTo>
                  <a:lnTo>
                    <a:pt x="0" y="151"/>
                  </a:lnTo>
                  <a:lnTo>
                    <a:pt x="7" y="294"/>
                  </a:lnTo>
                  <a:lnTo>
                    <a:pt x="7" y="362"/>
                  </a:lnTo>
                  <a:lnTo>
                    <a:pt x="0" y="369"/>
                  </a:lnTo>
                  <a:lnTo>
                    <a:pt x="0" y="376"/>
                  </a:lnTo>
                  <a:lnTo>
                    <a:pt x="7" y="383"/>
                  </a:lnTo>
                  <a:lnTo>
                    <a:pt x="0" y="383"/>
                  </a:lnTo>
                  <a:lnTo>
                    <a:pt x="0" y="390"/>
                  </a:lnTo>
                  <a:lnTo>
                    <a:pt x="7" y="390"/>
                  </a:lnTo>
                  <a:lnTo>
                    <a:pt x="13" y="397"/>
                  </a:lnTo>
                  <a:lnTo>
                    <a:pt x="20" y="397"/>
                  </a:lnTo>
                  <a:lnTo>
                    <a:pt x="27" y="404"/>
                  </a:lnTo>
                  <a:lnTo>
                    <a:pt x="34" y="404"/>
                  </a:lnTo>
                  <a:lnTo>
                    <a:pt x="41" y="404"/>
                  </a:lnTo>
                  <a:lnTo>
                    <a:pt x="41" y="397"/>
                  </a:lnTo>
                  <a:lnTo>
                    <a:pt x="48" y="397"/>
                  </a:lnTo>
                  <a:lnTo>
                    <a:pt x="55" y="397"/>
                  </a:lnTo>
                  <a:lnTo>
                    <a:pt x="55" y="390"/>
                  </a:lnTo>
                  <a:lnTo>
                    <a:pt x="61" y="390"/>
                  </a:lnTo>
                  <a:lnTo>
                    <a:pt x="68" y="383"/>
                  </a:lnTo>
                  <a:lnTo>
                    <a:pt x="75" y="376"/>
                  </a:lnTo>
                  <a:lnTo>
                    <a:pt x="82" y="369"/>
                  </a:lnTo>
                  <a:lnTo>
                    <a:pt x="89" y="369"/>
                  </a:lnTo>
                  <a:lnTo>
                    <a:pt x="89" y="362"/>
                  </a:lnTo>
                  <a:lnTo>
                    <a:pt x="102" y="356"/>
                  </a:lnTo>
                  <a:lnTo>
                    <a:pt x="109" y="349"/>
                  </a:lnTo>
                  <a:lnTo>
                    <a:pt x="116" y="342"/>
                  </a:lnTo>
                  <a:lnTo>
                    <a:pt x="123" y="328"/>
                  </a:lnTo>
                  <a:lnTo>
                    <a:pt x="130" y="328"/>
                  </a:lnTo>
                  <a:lnTo>
                    <a:pt x="137" y="315"/>
                  </a:lnTo>
                  <a:lnTo>
                    <a:pt x="150" y="308"/>
                  </a:lnTo>
                  <a:lnTo>
                    <a:pt x="157" y="301"/>
                  </a:lnTo>
                  <a:lnTo>
                    <a:pt x="164" y="294"/>
                  </a:lnTo>
                  <a:lnTo>
                    <a:pt x="171" y="287"/>
                  </a:lnTo>
                  <a:lnTo>
                    <a:pt x="178" y="280"/>
                  </a:lnTo>
                  <a:lnTo>
                    <a:pt x="185" y="274"/>
                  </a:lnTo>
                  <a:lnTo>
                    <a:pt x="191" y="267"/>
                  </a:lnTo>
                  <a:lnTo>
                    <a:pt x="198" y="260"/>
                  </a:lnTo>
                  <a:lnTo>
                    <a:pt x="205" y="260"/>
                  </a:lnTo>
                  <a:lnTo>
                    <a:pt x="205" y="253"/>
                  </a:lnTo>
                  <a:lnTo>
                    <a:pt x="212" y="246"/>
                  </a:lnTo>
                  <a:lnTo>
                    <a:pt x="219" y="246"/>
                  </a:lnTo>
                  <a:lnTo>
                    <a:pt x="219" y="239"/>
                  </a:lnTo>
                  <a:lnTo>
                    <a:pt x="226" y="239"/>
                  </a:lnTo>
                  <a:lnTo>
                    <a:pt x="253" y="0"/>
                  </a:lnTo>
                  <a:lnTo>
                    <a:pt x="185" y="34"/>
                  </a:lnTo>
                  <a:lnTo>
                    <a:pt x="27" y="123"/>
                  </a:lnTo>
                  <a:lnTo>
                    <a:pt x="0" y="123"/>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3" name="Freeform 2011"/>
            <p:cNvSpPr>
              <a:spLocks/>
            </p:cNvSpPr>
            <p:nvPr/>
          </p:nvSpPr>
          <p:spPr bwMode="auto">
            <a:xfrm>
              <a:off x="1635" y="2512"/>
              <a:ext cx="254" cy="404"/>
            </a:xfrm>
            <a:custGeom>
              <a:avLst/>
              <a:gdLst>
                <a:gd name="T0" fmla="*/ 0 w 254"/>
                <a:gd name="T1" fmla="*/ 116 h 404"/>
                <a:gd name="T2" fmla="*/ 0 w 254"/>
                <a:gd name="T3" fmla="*/ 123 h 404"/>
                <a:gd name="T4" fmla="*/ 0 w 254"/>
                <a:gd name="T5" fmla="*/ 129 h 404"/>
                <a:gd name="T6" fmla="*/ 0 w 254"/>
                <a:gd name="T7" fmla="*/ 136 h 404"/>
                <a:gd name="T8" fmla="*/ 0 w 254"/>
                <a:gd name="T9" fmla="*/ 143 h 404"/>
                <a:gd name="T10" fmla="*/ 7 w 254"/>
                <a:gd name="T11" fmla="*/ 150 h 404"/>
                <a:gd name="T12" fmla="*/ 14 w 254"/>
                <a:gd name="T13" fmla="*/ 150 h 404"/>
                <a:gd name="T14" fmla="*/ 14 w 254"/>
                <a:gd name="T15" fmla="*/ 157 h 404"/>
                <a:gd name="T16" fmla="*/ 21 w 254"/>
                <a:gd name="T17" fmla="*/ 157 h 404"/>
                <a:gd name="T18" fmla="*/ 28 w 254"/>
                <a:gd name="T19" fmla="*/ 157 h 404"/>
                <a:gd name="T20" fmla="*/ 28 w 254"/>
                <a:gd name="T21" fmla="*/ 150 h 404"/>
                <a:gd name="T22" fmla="*/ 28 w 254"/>
                <a:gd name="T23" fmla="*/ 157 h 404"/>
                <a:gd name="T24" fmla="*/ 28 w 254"/>
                <a:gd name="T25" fmla="*/ 164 h 404"/>
                <a:gd name="T26" fmla="*/ 21 w 254"/>
                <a:gd name="T27" fmla="*/ 164 h 404"/>
                <a:gd name="T28" fmla="*/ 14 w 254"/>
                <a:gd name="T29" fmla="*/ 157 h 404"/>
                <a:gd name="T30" fmla="*/ 7 w 254"/>
                <a:gd name="T31" fmla="*/ 157 h 404"/>
                <a:gd name="T32" fmla="*/ 7 w 254"/>
                <a:gd name="T33" fmla="*/ 150 h 404"/>
                <a:gd name="T34" fmla="*/ 0 w 254"/>
                <a:gd name="T35" fmla="*/ 143 h 404"/>
                <a:gd name="T36" fmla="*/ 7 w 254"/>
                <a:gd name="T37" fmla="*/ 294 h 404"/>
                <a:gd name="T38" fmla="*/ 7 w 254"/>
                <a:gd name="T39" fmla="*/ 362 h 404"/>
                <a:gd name="T40" fmla="*/ 0 w 254"/>
                <a:gd name="T41" fmla="*/ 369 h 404"/>
                <a:gd name="T42" fmla="*/ 0 w 254"/>
                <a:gd name="T43" fmla="*/ 376 h 404"/>
                <a:gd name="T44" fmla="*/ 7 w 254"/>
                <a:gd name="T45" fmla="*/ 376 h 404"/>
                <a:gd name="T46" fmla="*/ 7 w 254"/>
                <a:gd name="T47" fmla="*/ 382 h 404"/>
                <a:gd name="T48" fmla="*/ 0 w 254"/>
                <a:gd name="T49" fmla="*/ 382 h 404"/>
                <a:gd name="T50" fmla="*/ 7 w 254"/>
                <a:gd name="T51" fmla="*/ 389 h 404"/>
                <a:gd name="T52" fmla="*/ 14 w 254"/>
                <a:gd name="T53" fmla="*/ 396 h 404"/>
                <a:gd name="T54" fmla="*/ 21 w 254"/>
                <a:gd name="T55" fmla="*/ 396 h 404"/>
                <a:gd name="T56" fmla="*/ 28 w 254"/>
                <a:gd name="T57" fmla="*/ 396 h 404"/>
                <a:gd name="T58" fmla="*/ 28 w 254"/>
                <a:gd name="T59" fmla="*/ 403 h 404"/>
                <a:gd name="T60" fmla="*/ 34 w 254"/>
                <a:gd name="T61" fmla="*/ 403 h 404"/>
                <a:gd name="T62" fmla="*/ 41 w 254"/>
                <a:gd name="T63" fmla="*/ 403 h 404"/>
                <a:gd name="T64" fmla="*/ 41 w 254"/>
                <a:gd name="T65" fmla="*/ 396 h 404"/>
                <a:gd name="T66" fmla="*/ 48 w 254"/>
                <a:gd name="T67" fmla="*/ 396 h 404"/>
                <a:gd name="T68" fmla="*/ 55 w 254"/>
                <a:gd name="T69" fmla="*/ 389 h 404"/>
                <a:gd name="T70" fmla="*/ 62 w 254"/>
                <a:gd name="T71" fmla="*/ 382 h 404"/>
                <a:gd name="T72" fmla="*/ 69 w 254"/>
                <a:gd name="T73" fmla="*/ 382 h 404"/>
                <a:gd name="T74" fmla="*/ 69 w 254"/>
                <a:gd name="T75" fmla="*/ 376 h 404"/>
                <a:gd name="T76" fmla="*/ 75 w 254"/>
                <a:gd name="T77" fmla="*/ 369 h 404"/>
                <a:gd name="T78" fmla="*/ 82 w 254"/>
                <a:gd name="T79" fmla="*/ 362 h 404"/>
                <a:gd name="T80" fmla="*/ 89 w 254"/>
                <a:gd name="T81" fmla="*/ 355 h 404"/>
                <a:gd name="T82" fmla="*/ 96 w 254"/>
                <a:gd name="T83" fmla="*/ 348 h 404"/>
                <a:gd name="T84" fmla="*/ 110 w 254"/>
                <a:gd name="T85" fmla="*/ 348 h 404"/>
                <a:gd name="T86" fmla="*/ 117 w 254"/>
                <a:gd name="T87" fmla="*/ 335 h 404"/>
                <a:gd name="T88" fmla="*/ 123 w 254"/>
                <a:gd name="T89" fmla="*/ 328 h 404"/>
                <a:gd name="T90" fmla="*/ 130 w 254"/>
                <a:gd name="T91" fmla="*/ 321 h 404"/>
                <a:gd name="T92" fmla="*/ 137 w 254"/>
                <a:gd name="T93" fmla="*/ 314 h 404"/>
                <a:gd name="T94" fmla="*/ 144 w 254"/>
                <a:gd name="T95" fmla="*/ 307 h 404"/>
                <a:gd name="T96" fmla="*/ 158 w 254"/>
                <a:gd name="T97" fmla="*/ 300 h 404"/>
                <a:gd name="T98" fmla="*/ 164 w 254"/>
                <a:gd name="T99" fmla="*/ 294 h 404"/>
                <a:gd name="T100" fmla="*/ 171 w 254"/>
                <a:gd name="T101" fmla="*/ 287 h 404"/>
                <a:gd name="T102" fmla="*/ 178 w 254"/>
                <a:gd name="T103" fmla="*/ 280 h 404"/>
                <a:gd name="T104" fmla="*/ 185 w 254"/>
                <a:gd name="T105" fmla="*/ 273 h 404"/>
                <a:gd name="T106" fmla="*/ 192 w 254"/>
                <a:gd name="T107" fmla="*/ 266 h 404"/>
                <a:gd name="T108" fmla="*/ 199 w 254"/>
                <a:gd name="T109" fmla="*/ 259 h 404"/>
                <a:gd name="T110" fmla="*/ 206 w 254"/>
                <a:gd name="T111" fmla="*/ 253 h 404"/>
                <a:gd name="T112" fmla="*/ 212 w 254"/>
                <a:gd name="T113" fmla="*/ 246 h 404"/>
                <a:gd name="T114" fmla="*/ 219 w 254"/>
                <a:gd name="T115" fmla="*/ 239 h 404"/>
                <a:gd name="T116" fmla="*/ 253 w 254"/>
                <a:gd name="T117" fmla="*/ 0 h 404"/>
                <a:gd name="T118" fmla="*/ 185 w 254"/>
                <a:gd name="T119" fmla="*/ 34 h 404"/>
                <a:gd name="T120" fmla="*/ 28 w 254"/>
                <a:gd name="T121" fmla="*/ 123 h 404"/>
                <a:gd name="T122" fmla="*/ 0 w 254"/>
                <a:gd name="T123" fmla="*/ 116 h 4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4"/>
                <a:gd name="T187" fmla="*/ 0 h 404"/>
                <a:gd name="T188" fmla="*/ 254 w 254"/>
                <a:gd name="T189" fmla="*/ 404 h 4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4" h="404">
                  <a:moveTo>
                    <a:pt x="0" y="116"/>
                  </a:moveTo>
                  <a:lnTo>
                    <a:pt x="0" y="123"/>
                  </a:lnTo>
                  <a:lnTo>
                    <a:pt x="0" y="129"/>
                  </a:lnTo>
                  <a:lnTo>
                    <a:pt x="0" y="136"/>
                  </a:lnTo>
                  <a:lnTo>
                    <a:pt x="0" y="143"/>
                  </a:lnTo>
                  <a:lnTo>
                    <a:pt x="7" y="150"/>
                  </a:lnTo>
                  <a:lnTo>
                    <a:pt x="14" y="150"/>
                  </a:lnTo>
                  <a:lnTo>
                    <a:pt x="14" y="157"/>
                  </a:lnTo>
                  <a:lnTo>
                    <a:pt x="21" y="157"/>
                  </a:lnTo>
                  <a:lnTo>
                    <a:pt x="28" y="157"/>
                  </a:lnTo>
                  <a:lnTo>
                    <a:pt x="28" y="150"/>
                  </a:lnTo>
                  <a:lnTo>
                    <a:pt x="28" y="157"/>
                  </a:lnTo>
                  <a:lnTo>
                    <a:pt x="28" y="164"/>
                  </a:lnTo>
                  <a:lnTo>
                    <a:pt x="21" y="164"/>
                  </a:lnTo>
                  <a:lnTo>
                    <a:pt x="14" y="157"/>
                  </a:lnTo>
                  <a:lnTo>
                    <a:pt x="7" y="157"/>
                  </a:lnTo>
                  <a:lnTo>
                    <a:pt x="7" y="150"/>
                  </a:lnTo>
                  <a:lnTo>
                    <a:pt x="0" y="143"/>
                  </a:lnTo>
                  <a:lnTo>
                    <a:pt x="7" y="294"/>
                  </a:lnTo>
                  <a:lnTo>
                    <a:pt x="7" y="362"/>
                  </a:lnTo>
                  <a:lnTo>
                    <a:pt x="0" y="369"/>
                  </a:lnTo>
                  <a:lnTo>
                    <a:pt x="0" y="376"/>
                  </a:lnTo>
                  <a:lnTo>
                    <a:pt x="7" y="376"/>
                  </a:lnTo>
                  <a:lnTo>
                    <a:pt x="7" y="382"/>
                  </a:lnTo>
                  <a:lnTo>
                    <a:pt x="0" y="382"/>
                  </a:lnTo>
                  <a:lnTo>
                    <a:pt x="7" y="389"/>
                  </a:lnTo>
                  <a:lnTo>
                    <a:pt x="14" y="396"/>
                  </a:lnTo>
                  <a:lnTo>
                    <a:pt x="21" y="396"/>
                  </a:lnTo>
                  <a:lnTo>
                    <a:pt x="28" y="396"/>
                  </a:lnTo>
                  <a:lnTo>
                    <a:pt x="28" y="403"/>
                  </a:lnTo>
                  <a:lnTo>
                    <a:pt x="34" y="403"/>
                  </a:lnTo>
                  <a:lnTo>
                    <a:pt x="41" y="403"/>
                  </a:lnTo>
                  <a:lnTo>
                    <a:pt x="41" y="396"/>
                  </a:lnTo>
                  <a:lnTo>
                    <a:pt x="48" y="396"/>
                  </a:lnTo>
                  <a:lnTo>
                    <a:pt x="55" y="389"/>
                  </a:lnTo>
                  <a:lnTo>
                    <a:pt x="62" y="382"/>
                  </a:lnTo>
                  <a:lnTo>
                    <a:pt x="69" y="382"/>
                  </a:lnTo>
                  <a:lnTo>
                    <a:pt x="69" y="376"/>
                  </a:lnTo>
                  <a:lnTo>
                    <a:pt x="75" y="369"/>
                  </a:lnTo>
                  <a:lnTo>
                    <a:pt x="82" y="362"/>
                  </a:lnTo>
                  <a:lnTo>
                    <a:pt x="89" y="355"/>
                  </a:lnTo>
                  <a:lnTo>
                    <a:pt x="96" y="348"/>
                  </a:lnTo>
                  <a:lnTo>
                    <a:pt x="110" y="348"/>
                  </a:lnTo>
                  <a:lnTo>
                    <a:pt x="117" y="335"/>
                  </a:lnTo>
                  <a:lnTo>
                    <a:pt x="123" y="328"/>
                  </a:lnTo>
                  <a:lnTo>
                    <a:pt x="130" y="321"/>
                  </a:lnTo>
                  <a:lnTo>
                    <a:pt x="137" y="314"/>
                  </a:lnTo>
                  <a:lnTo>
                    <a:pt x="144" y="307"/>
                  </a:lnTo>
                  <a:lnTo>
                    <a:pt x="158" y="300"/>
                  </a:lnTo>
                  <a:lnTo>
                    <a:pt x="164" y="294"/>
                  </a:lnTo>
                  <a:lnTo>
                    <a:pt x="171" y="287"/>
                  </a:lnTo>
                  <a:lnTo>
                    <a:pt x="178" y="280"/>
                  </a:lnTo>
                  <a:lnTo>
                    <a:pt x="185" y="273"/>
                  </a:lnTo>
                  <a:lnTo>
                    <a:pt x="192" y="266"/>
                  </a:lnTo>
                  <a:lnTo>
                    <a:pt x="199" y="259"/>
                  </a:lnTo>
                  <a:lnTo>
                    <a:pt x="206" y="253"/>
                  </a:lnTo>
                  <a:lnTo>
                    <a:pt x="212" y="246"/>
                  </a:lnTo>
                  <a:lnTo>
                    <a:pt x="219" y="239"/>
                  </a:lnTo>
                  <a:lnTo>
                    <a:pt x="253" y="0"/>
                  </a:lnTo>
                  <a:lnTo>
                    <a:pt x="185" y="34"/>
                  </a:lnTo>
                  <a:lnTo>
                    <a:pt x="28" y="123"/>
                  </a:lnTo>
                  <a:lnTo>
                    <a:pt x="0" y="11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4" name="Freeform 2012"/>
            <p:cNvSpPr>
              <a:spLocks/>
            </p:cNvSpPr>
            <p:nvPr/>
          </p:nvSpPr>
          <p:spPr bwMode="auto">
            <a:xfrm>
              <a:off x="1632" y="2501"/>
              <a:ext cx="254" cy="152"/>
            </a:xfrm>
            <a:custGeom>
              <a:avLst/>
              <a:gdLst>
                <a:gd name="T0" fmla="*/ 198 w 254"/>
                <a:gd name="T1" fmla="*/ 0 h 152"/>
                <a:gd name="T2" fmla="*/ 7 w 254"/>
                <a:gd name="T3" fmla="*/ 117 h 152"/>
                <a:gd name="T4" fmla="*/ 0 w 254"/>
                <a:gd name="T5" fmla="*/ 117 h 152"/>
                <a:gd name="T6" fmla="*/ 0 w 254"/>
                <a:gd name="T7" fmla="*/ 123 h 152"/>
                <a:gd name="T8" fmla="*/ 0 w 254"/>
                <a:gd name="T9" fmla="*/ 130 h 152"/>
                <a:gd name="T10" fmla="*/ 0 w 254"/>
                <a:gd name="T11" fmla="*/ 137 h 152"/>
                <a:gd name="T12" fmla="*/ 7 w 254"/>
                <a:gd name="T13" fmla="*/ 144 h 152"/>
                <a:gd name="T14" fmla="*/ 7 w 254"/>
                <a:gd name="T15" fmla="*/ 151 h 152"/>
                <a:gd name="T16" fmla="*/ 13 w 254"/>
                <a:gd name="T17" fmla="*/ 151 h 152"/>
                <a:gd name="T18" fmla="*/ 20 w 254"/>
                <a:gd name="T19" fmla="*/ 151 h 152"/>
                <a:gd name="T20" fmla="*/ 27 w 254"/>
                <a:gd name="T21" fmla="*/ 151 h 152"/>
                <a:gd name="T22" fmla="*/ 34 w 254"/>
                <a:gd name="T23" fmla="*/ 151 h 152"/>
                <a:gd name="T24" fmla="*/ 41 w 254"/>
                <a:gd name="T25" fmla="*/ 144 h 152"/>
                <a:gd name="T26" fmla="*/ 48 w 254"/>
                <a:gd name="T27" fmla="*/ 144 h 152"/>
                <a:gd name="T28" fmla="*/ 55 w 254"/>
                <a:gd name="T29" fmla="*/ 144 h 152"/>
                <a:gd name="T30" fmla="*/ 55 w 254"/>
                <a:gd name="T31" fmla="*/ 137 h 152"/>
                <a:gd name="T32" fmla="*/ 61 w 254"/>
                <a:gd name="T33" fmla="*/ 130 h 152"/>
                <a:gd name="T34" fmla="*/ 68 w 254"/>
                <a:gd name="T35" fmla="*/ 130 h 152"/>
                <a:gd name="T36" fmla="*/ 75 w 254"/>
                <a:gd name="T37" fmla="*/ 123 h 152"/>
                <a:gd name="T38" fmla="*/ 82 w 254"/>
                <a:gd name="T39" fmla="*/ 123 h 152"/>
                <a:gd name="T40" fmla="*/ 89 w 254"/>
                <a:gd name="T41" fmla="*/ 117 h 152"/>
                <a:gd name="T42" fmla="*/ 96 w 254"/>
                <a:gd name="T43" fmla="*/ 110 h 152"/>
                <a:gd name="T44" fmla="*/ 102 w 254"/>
                <a:gd name="T45" fmla="*/ 103 h 152"/>
                <a:gd name="T46" fmla="*/ 116 w 254"/>
                <a:gd name="T47" fmla="*/ 96 h 152"/>
                <a:gd name="T48" fmla="*/ 123 w 254"/>
                <a:gd name="T49" fmla="*/ 96 h 152"/>
                <a:gd name="T50" fmla="*/ 130 w 254"/>
                <a:gd name="T51" fmla="*/ 89 h 152"/>
                <a:gd name="T52" fmla="*/ 144 w 254"/>
                <a:gd name="T53" fmla="*/ 82 h 152"/>
                <a:gd name="T54" fmla="*/ 150 w 254"/>
                <a:gd name="T55" fmla="*/ 76 h 152"/>
                <a:gd name="T56" fmla="*/ 164 w 254"/>
                <a:gd name="T57" fmla="*/ 69 h 152"/>
                <a:gd name="T58" fmla="*/ 171 w 254"/>
                <a:gd name="T59" fmla="*/ 62 h 152"/>
                <a:gd name="T60" fmla="*/ 178 w 254"/>
                <a:gd name="T61" fmla="*/ 55 h 152"/>
                <a:gd name="T62" fmla="*/ 191 w 254"/>
                <a:gd name="T63" fmla="*/ 48 h 152"/>
                <a:gd name="T64" fmla="*/ 198 w 254"/>
                <a:gd name="T65" fmla="*/ 41 h 152"/>
                <a:gd name="T66" fmla="*/ 205 w 254"/>
                <a:gd name="T67" fmla="*/ 41 h 152"/>
                <a:gd name="T68" fmla="*/ 212 w 254"/>
                <a:gd name="T69" fmla="*/ 34 h 152"/>
                <a:gd name="T70" fmla="*/ 219 w 254"/>
                <a:gd name="T71" fmla="*/ 28 h 152"/>
                <a:gd name="T72" fmla="*/ 226 w 254"/>
                <a:gd name="T73" fmla="*/ 28 h 152"/>
                <a:gd name="T74" fmla="*/ 232 w 254"/>
                <a:gd name="T75" fmla="*/ 21 h 152"/>
                <a:gd name="T76" fmla="*/ 239 w 254"/>
                <a:gd name="T77" fmla="*/ 21 h 152"/>
                <a:gd name="T78" fmla="*/ 246 w 254"/>
                <a:gd name="T79" fmla="*/ 14 h 152"/>
                <a:gd name="T80" fmla="*/ 253 w 254"/>
                <a:gd name="T81" fmla="*/ 7 h 152"/>
                <a:gd name="T82" fmla="*/ 205 w 254"/>
                <a:gd name="T83" fmla="*/ 28 h 152"/>
                <a:gd name="T84" fmla="*/ 198 w 254"/>
                <a:gd name="T85" fmla="*/ 28 h 152"/>
                <a:gd name="T86" fmla="*/ 198 w 254"/>
                <a:gd name="T87" fmla="*/ 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4"/>
                <a:gd name="T133" fmla="*/ 0 h 152"/>
                <a:gd name="T134" fmla="*/ 254 w 2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4" h="152">
                  <a:moveTo>
                    <a:pt x="198" y="0"/>
                  </a:moveTo>
                  <a:lnTo>
                    <a:pt x="7" y="117"/>
                  </a:lnTo>
                  <a:lnTo>
                    <a:pt x="0" y="117"/>
                  </a:lnTo>
                  <a:lnTo>
                    <a:pt x="0" y="123"/>
                  </a:lnTo>
                  <a:lnTo>
                    <a:pt x="0" y="130"/>
                  </a:lnTo>
                  <a:lnTo>
                    <a:pt x="0" y="137"/>
                  </a:lnTo>
                  <a:lnTo>
                    <a:pt x="7" y="144"/>
                  </a:lnTo>
                  <a:lnTo>
                    <a:pt x="7" y="151"/>
                  </a:lnTo>
                  <a:lnTo>
                    <a:pt x="13" y="151"/>
                  </a:lnTo>
                  <a:lnTo>
                    <a:pt x="20" y="151"/>
                  </a:lnTo>
                  <a:lnTo>
                    <a:pt x="27" y="151"/>
                  </a:lnTo>
                  <a:lnTo>
                    <a:pt x="34" y="151"/>
                  </a:lnTo>
                  <a:lnTo>
                    <a:pt x="41" y="144"/>
                  </a:lnTo>
                  <a:lnTo>
                    <a:pt x="48" y="144"/>
                  </a:lnTo>
                  <a:lnTo>
                    <a:pt x="55" y="144"/>
                  </a:lnTo>
                  <a:lnTo>
                    <a:pt x="55" y="137"/>
                  </a:lnTo>
                  <a:lnTo>
                    <a:pt x="61" y="130"/>
                  </a:lnTo>
                  <a:lnTo>
                    <a:pt x="68" y="130"/>
                  </a:lnTo>
                  <a:lnTo>
                    <a:pt x="75" y="123"/>
                  </a:lnTo>
                  <a:lnTo>
                    <a:pt x="82" y="123"/>
                  </a:lnTo>
                  <a:lnTo>
                    <a:pt x="89" y="117"/>
                  </a:lnTo>
                  <a:lnTo>
                    <a:pt x="96" y="110"/>
                  </a:lnTo>
                  <a:lnTo>
                    <a:pt x="102" y="103"/>
                  </a:lnTo>
                  <a:lnTo>
                    <a:pt x="116" y="96"/>
                  </a:lnTo>
                  <a:lnTo>
                    <a:pt x="123" y="96"/>
                  </a:lnTo>
                  <a:lnTo>
                    <a:pt x="130" y="89"/>
                  </a:lnTo>
                  <a:lnTo>
                    <a:pt x="144" y="82"/>
                  </a:lnTo>
                  <a:lnTo>
                    <a:pt x="150" y="76"/>
                  </a:lnTo>
                  <a:lnTo>
                    <a:pt x="164" y="69"/>
                  </a:lnTo>
                  <a:lnTo>
                    <a:pt x="171" y="62"/>
                  </a:lnTo>
                  <a:lnTo>
                    <a:pt x="178" y="55"/>
                  </a:lnTo>
                  <a:lnTo>
                    <a:pt x="191" y="48"/>
                  </a:lnTo>
                  <a:lnTo>
                    <a:pt x="198" y="41"/>
                  </a:lnTo>
                  <a:lnTo>
                    <a:pt x="205" y="41"/>
                  </a:lnTo>
                  <a:lnTo>
                    <a:pt x="212" y="34"/>
                  </a:lnTo>
                  <a:lnTo>
                    <a:pt x="219" y="28"/>
                  </a:lnTo>
                  <a:lnTo>
                    <a:pt x="226" y="28"/>
                  </a:lnTo>
                  <a:lnTo>
                    <a:pt x="232" y="21"/>
                  </a:lnTo>
                  <a:lnTo>
                    <a:pt x="239" y="21"/>
                  </a:lnTo>
                  <a:lnTo>
                    <a:pt x="246" y="14"/>
                  </a:lnTo>
                  <a:lnTo>
                    <a:pt x="253" y="7"/>
                  </a:lnTo>
                  <a:lnTo>
                    <a:pt x="205" y="28"/>
                  </a:lnTo>
                  <a:lnTo>
                    <a:pt x="198" y="28"/>
                  </a:lnTo>
                  <a:lnTo>
                    <a:pt x="198" y="0"/>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5" name="Freeform 2013"/>
            <p:cNvSpPr>
              <a:spLocks/>
            </p:cNvSpPr>
            <p:nvPr/>
          </p:nvSpPr>
          <p:spPr bwMode="auto">
            <a:xfrm>
              <a:off x="1635" y="2505"/>
              <a:ext cx="254" cy="151"/>
            </a:xfrm>
            <a:custGeom>
              <a:avLst/>
              <a:gdLst>
                <a:gd name="T0" fmla="*/ 199 w 254"/>
                <a:gd name="T1" fmla="*/ 0 h 151"/>
                <a:gd name="T2" fmla="*/ 7 w 254"/>
                <a:gd name="T3" fmla="*/ 116 h 151"/>
                <a:gd name="T4" fmla="*/ 0 w 254"/>
                <a:gd name="T5" fmla="*/ 116 h 151"/>
                <a:gd name="T6" fmla="*/ 0 w 254"/>
                <a:gd name="T7" fmla="*/ 123 h 151"/>
                <a:gd name="T8" fmla="*/ 0 w 254"/>
                <a:gd name="T9" fmla="*/ 130 h 151"/>
                <a:gd name="T10" fmla="*/ 0 w 254"/>
                <a:gd name="T11" fmla="*/ 136 h 151"/>
                <a:gd name="T12" fmla="*/ 0 w 254"/>
                <a:gd name="T13" fmla="*/ 143 h 151"/>
                <a:gd name="T14" fmla="*/ 7 w 254"/>
                <a:gd name="T15" fmla="*/ 143 h 151"/>
                <a:gd name="T16" fmla="*/ 7 w 254"/>
                <a:gd name="T17" fmla="*/ 150 h 151"/>
                <a:gd name="T18" fmla="*/ 14 w 254"/>
                <a:gd name="T19" fmla="*/ 150 h 151"/>
                <a:gd name="T20" fmla="*/ 21 w 254"/>
                <a:gd name="T21" fmla="*/ 150 h 151"/>
                <a:gd name="T22" fmla="*/ 28 w 254"/>
                <a:gd name="T23" fmla="*/ 150 h 151"/>
                <a:gd name="T24" fmla="*/ 34 w 254"/>
                <a:gd name="T25" fmla="*/ 150 h 151"/>
                <a:gd name="T26" fmla="*/ 34 w 254"/>
                <a:gd name="T27" fmla="*/ 143 h 151"/>
                <a:gd name="T28" fmla="*/ 41 w 254"/>
                <a:gd name="T29" fmla="*/ 143 h 151"/>
                <a:gd name="T30" fmla="*/ 48 w 254"/>
                <a:gd name="T31" fmla="*/ 143 h 151"/>
                <a:gd name="T32" fmla="*/ 48 w 254"/>
                <a:gd name="T33" fmla="*/ 136 h 151"/>
                <a:gd name="T34" fmla="*/ 55 w 254"/>
                <a:gd name="T35" fmla="*/ 136 h 151"/>
                <a:gd name="T36" fmla="*/ 62 w 254"/>
                <a:gd name="T37" fmla="*/ 130 h 151"/>
                <a:gd name="T38" fmla="*/ 69 w 254"/>
                <a:gd name="T39" fmla="*/ 130 h 151"/>
                <a:gd name="T40" fmla="*/ 75 w 254"/>
                <a:gd name="T41" fmla="*/ 123 h 151"/>
                <a:gd name="T42" fmla="*/ 75 w 254"/>
                <a:gd name="T43" fmla="*/ 116 h 151"/>
                <a:gd name="T44" fmla="*/ 89 w 254"/>
                <a:gd name="T45" fmla="*/ 116 h 151"/>
                <a:gd name="T46" fmla="*/ 96 w 254"/>
                <a:gd name="T47" fmla="*/ 109 h 151"/>
                <a:gd name="T48" fmla="*/ 103 w 254"/>
                <a:gd name="T49" fmla="*/ 102 h 151"/>
                <a:gd name="T50" fmla="*/ 110 w 254"/>
                <a:gd name="T51" fmla="*/ 95 h 151"/>
                <a:gd name="T52" fmla="*/ 123 w 254"/>
                <a:gd name="T53" fmla="*/ 89 h 151"/>
                <a:gd name="T54" fmla="*/ 130 w 254"/>
                <a:gd name="T55" fmla="*/ 82 h 151"/>
                <a:gd name="T56" fmla="*/ 144 w 254"/>
                <a:gd name="T57" fmla="*/ 82 h 151"/>
                <a:gd name="T58" fmla="*/ 151 w 254"/>
                <a:gd name="T59" fmla="*/ 75 h 151"/>
                <a:gd name="T60" fmla="*/ 158 w 254"/>
                <a:gd name="T61" fmla="*/ 68 h 151"/>
                <a:gd name="T62" fmla="*/ 171 w 254"/>
                <a:gd name="T63" fmla="*/ 61 h 151"/>
                <a:gd name="T64" fmla="*/ 178 w 254"/>
                <a:gd name="T65" fmla="*/ 54 h 151"/>
                <a:gd name="T66" fmla="*/ 185 w 254"/>
                <a:gd name="T67" fmla="*/ 48 h 151"/>
                <a:gd name="T68" fmla="*/ 199 w 254"/>
                <a:gd name="T69" fmla="*/ 41 h 151"/>
                <a:gd name="T70" fmla="*/ 206 w 254"/>
                <a:gd name="T71" fmla="*/ 34 h 151"/>
                <a:gd name="T72" fmla="*/ 212 w 254"/>
                <a:gd name="T73" fmla="*/ 34 h 151"/>
                <a:gd name="T74" fmla="*/ 219 w 254"/>
                <a:gd name="T75" fmla="*/ 27 h 151"/>
                <a:gd name="T76" fmla="*/ 226 w 254"/>
                <a:gd name="T77" fmla="*/ 20 h 151"/>
                <a:gd name="T78" fmla="*/ 233 w 254"/>
                <a:gd name="T79" fmla="*/ 20 h 151"/>
                <a:gd name="T80" fmla="*/ 240 w 254"/>
                <a:gd name="T81" fmla="*/ 13 h 151"/>
                <a:gd name="T82" fmla="*/ 247 w 254"/>
                <a:gd name="T83" fmla="*/ 13 h 151"/>
                <a:gd name="T84" fmla="*/ 247 w 254"/>
                <a:gd name="T85" fmla="*/ 7 h 151"/>
                <a:gd name="T86" fmla="*/ 253 w 254"/>
                <a:gd name="T87" fmla="*/ 7 h 151"/>
                <a:gd name="T88" fmla="*/ 206 w 254"/>
                <a:gd name="T89" fmla="*/ 20 h 151"/>
                <a:gd name="T90" fmla="*/ 192 w 254"/>
                <a:gd name="T91" fmla="*/ 27 h 151"/>
                <a:gd name="T92" fmla="*/ 199 w 254"/>
                <a:gd name="T93" fmla="*/ 0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4"/>
                <a:gd name="T142" fmla="*/ 0 h 151"/>
                <a:gd name="T143" fmla="*/ 254 w 254"/>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4" h="151">
                  <a:moveTo>
                    <a:pt x="199" y="0"/>
                  </a:moveTo>
                  <a:lnTo>
                    <a:pt x="7" y="116"/>
                  </a:lnTo>
                  <a:lnTo>
                    <a:pt x="0" y="116"/>
                  </a:lnTo>
                  <a:lnTo>
                    <a:pt x="0" y="123"/>
                  </a:lnTo>
                  <a:lnTo>
                    <a:pt x="0" y="130"/>
                  </a:lnTo>
                  <a:lnTo>
                    <a:pt x="0" y="136"/>
                  </a:lnTo>
                  <a:lnTo>
                    <a:pt x="0" y="143"/>
                  </a:lnTo>
                  <a:lnTo>
                    <a:pt x="7" y="143"/>
                  </a:lnTo>
                  <a:lnTo>
                    <a:pt x="7" y="150"/>
                  </a:lnTo>
                  <a:lnTo>
                    <a:pt x="14" y="150"/>
                  </a:lnTo>
                  <a:lnTo>
                    <a:pt x="21" y="150"/>
                  </a:lnTo>
                  <a:lnTo>
                    <a:pt x="28" y="150"/>
                  </a:lnTo>
                  <a:lnTo>
                    <a:pt x="34" y="150"/>
                  </a:lnTo>
                  <a:lnTo>
                    <a:pt x="34" y="143"/>
                  </a:lnTo>
                  <a:lnTo>
                    <a:pt x="41" y="143"/>
                  </a:lnTo>
                  <a:lnTo>
                    <a:pt x="48" y="143"/>
                  </a:lnTo>
                  <a:lnTo>
                    <a:pt x="48" y="136"/>
                  </a:lnTo>
                  <a:lnTo>
                    <a:pt x="55" y="136"/>
                  </a:lnTo>
                  <a:lnTo>
                    <a:pt x="62" y="130"/>
                  </a:lnTo>
                  <a:lnTo>
                    <a:pt x="69" y="130"/>
                  </a:lnTo>
                  <a:lnTo>
                    <a:pt x="75" y="123"/>
                  </a:lnTo>
                  <a:lnTo>
                    <a:pt x="75" y="116"/>
                  </a:lnTo>
                  <a:lnTo>
                    <a:pt x="89" y="116"/>
                  </a:lnTo>
                  <a:lnTo>
                    <a:pt x="96" y="109"/>
                  </a:lnTo>
                  <a:lnTo>
                    <a:pt x="103" y="102"/>
                  </a:lnTo>
                  <a:lnTo>
                    <a:pt x="110" y="95"/>
                  </a:lnTo>
                  <a:lnTo>
                    <a:pt x="123" y="89"/>
                  </a:lnTo>
                  <a:lnTo>
                    <a:pt x="130" y="82"/>
                  </a:lnTo>
                  <a:lnTo>
                    <a:pt x="144" y="82"/>
                  </a:lnTo>
                  <a:lnTo>
                    <a:pt x="151" y="75"/>
                  </a:lnTo>
                  <a:lnTo>
                    <a:pt x="158" y="68"/>
                  </a:lnTo>
                  <a:lnTo>
                    <a:pt x="171" y="61"/>
                  </a:lnTo>
                  <a:lnTo>
                    <a:pt x="178" y="54"/>
                  </a:lnTo>
                  <a:lnTo>
                    <a:pt x="185" y="48"/>
                  </a:lnTo>
                  <a:lnTo>
                    <a:pt x="199" y="41"/>
                  </a:lnTo>
                  <a:lnTo>
                    <a:pt x="206" y="34"/>
                  </a:lnTo>
                  <a:lnTo>
                    <a:pt x="212" y="34"/>
                  </a:lnTo>
                  <a:lnTo>
                    <a:pt x="219" y="27"/>
                  </a:lnTo>
                  <a:lnTo>
                    <a:pt x="226" y="20"/>
                  </a:lnTo>
                  <a:lnTo>
                    <a:pt x="233" y="20"/>
                  </a:lnTo>
                  <a:lnTo>
                    <a:pt x="240" y="13"/>
                  </a:lnTo>
                  <a:lnTo>
                    <a:pt x="247" y="13"/>
                  </a:lnTo>
                  <a:lnTo>
                    <a:pt x="247" y="7"/>
                  </a:lnTo>
                  <a:lnTo>
                    <a:pt x="253" y="7"/>
                  </a:lnTo>
                  <a:lnTo>
                    <a:pt x="206" y="20"/>
                  </a:lnTo>
                  <a:lnTo>
                    <a:pt x="192" y="27"/>
                  </a:lnTo>
                  <a:lnTo>
                    <a:pt x="199"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6" name="Freeform 2014"/>
            <p:cNvSpPr>
              <a:spLocks/>
            </p:cNvSpPr>
            <p:nvPr/>
          </p:nvSpPr>
          <p:spPr bwMode="auto">
            <a:xfrm>
              <a:off x="1639" y="2508"/>
              <a:ext cx="199" cy="131"/>
            </a:xfrm>
            <a:custGeom>
              <a:avLst/>
              <a:gdLst>
                <a:gd name="T0" fmla="*/ 0 w 199"/>
                <a:gd name="T1" fmla="*/ 123 h 131"/>
                <a:gd name="T2" fmla="*/ 198 w 199"/>
                <a:gd name="T3" fmla="*/ 0 h 131"/>
                <a:gd name="T4" fmla="*/ 198 w 199"/>
                <a:gd name="T5" fmla="*/ 7 h 131"/>
                <a:gd name="T6" fmla="*/ 0 w 199"/>
                <a:gd name="T7" fmla="*/ 130 h 131"/>
                <a:gd name="T8" fmla="*/ 0 w 199"/>
                <a:gd name="T9" fmla="*/ 123 h 131"/>
                <a:gd name="T10" fmla="*/ 0 60000 65536"/>
                <a:gd name="T11" fmla="*/ 0 60000 65536"/>
                <a:gd name="T12" fmla="*/ 0 60000 65536"/>
                <a:gd name="T13" fmla="*/ 0 60000 65536"/>
                <a:gd name="T14" fmla="*/ 0 60000 65536"/>
                <a:gd name="T15" fmla="*/ 0 w 199"/>
                <a:gd name="T16" fmla="*/ 0 h 131"/>
                <a:gd name="T17" fmla="*/ 199 w 199"/>
                <a:gd name="T18" fmla="*/ 131 h 131"/>
              </a:gdLst>
              <a:ahLst/>
              <a:cxnLst>
                <a:cxn ang="T10">
                  <a:pos x="T0" y="T1"/>
                </a:cxn>
                <a:cxn ang="T11">
                  <a:pos x="T2" y="T3"/>
                </a:cxn>
                <a:cxn ang="T12">
                  <a:pos x="T4" y="T5"/>
                </a:cxn>
                <a:cxn ang="T13">
                  <a:pos x="T6" y="T7"/>
                </a:cxn>
                <a:cxn ang="T14">
                  <a:pos x="T8" y="T9"/>
                </a:cxn>
              </a:cxnLst>
              <a:rect l="T15" t="T16" r="T17" b="T18"/>
              <a:pathLst>
                <a:path w="199" h="131">
                  <a:moveTo>
                    <a:pt x="0" y="123"/>
                  </a:moveTo>
                  <a:lnTo>
                    <a:pt x="198" y="0"/>
                  </a:lnTo>
                  <a:lnTo>
                    <a:pt x="198" y="7"/>
                  </a:lnTo>
                  <a:lnTo>
                    <a:pt x="0" y="130"/>
                  </a:lnTo>
                  <a:lnTo>
                    <a:pt x="0"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7" name="Freeform 2015"/>
            <p:cNvSpPr>
              <a:spLocks/>
            </p:cNvSpPr>
            <p:nvPr/>
          </p:nvSpPr>
          <p:spPr bwMode="auto">
            <a:xfrm>
              <a:off x="1642" y="2505"/>
              <a:ext cx="200" cy="137"/>
            </a:xfrm>
            <a:custGeom>
              <a:avLst/>
              <a:gdLst>
                <a:gd name="T0" fmla="*/ 0 w 200"/>
                <a:gd name="T1" fmla="*/ 130 h 137"/>
                <a:gd name="T2" fmla="*/ 199 w 200"/>
                <a:gd name="T3" fmla="*/ 0 h 137"/>
                <a:gd name="T4" fmla="*/ 199 w 200"/>
                <a:gd name="T5" fmla="*/ 13 h 137"/>
                <a:gd name="T6" fmla="*/ 0 w 200"/>
                <a:gd name="T7" fmla="*/ 136 h 137"/>
                <a:gd name="T8" fmla="*/ 0 w 200"/>
                <a:gd name="T9" fmla="*/ 130 h 137"/>
                <a:gd name="T10" fmla="*/ 0 60000 65536"/>
                <a:gd name="T11" fmla="*/ 0 60000 65536"/>
                <a:gd name="T12" fmla="*/ 0 60000 65536"/>
                <a:gd name="T13" fmla="*/ 0 60000 65536"/>
                <a:gd name="T14" fmla="*/ 0 60000 65536"/>
                <a:gd name="T15" fmla="*/ 0 w 200"/>
                <a:gd name="T16" fmla="*/ 0 h 137"/>
                <a:gd name="T17" fmla="*/ 200 w 200"/>
                <a:gd name="T18" fmla="*/ 137 h 137"/>
              </a:gdLst>
              <a:ahLst/>
              <a:cxnLst>
                <a:cxn ang="T10">
                  <a:pos x="T0" y="T1"/>
                </a:cxn>
                <a:cxn ang="T11">
                  <a:pos x="T2" y="T3"/>
                </a:cxn>
                <a:cxn ang="T12">
                  <a:pos x="T4" y="T5"/>
                </a:cxn>
                <a:cxn ang="T13">
                  <a:pos x="T6" y="T7"/>
                </a:cxn>
                <a:cxn ang="T14">
                  <a:pos x="T8" y="T9"/>
                </a:cxn>
              </a:cxnLst>
              <a:rect l="T15" t="T16" r="T17" b="T18"/>
              <a:pathLst>
                <a:path w="200" h="137">
                  <a:moveTo>
                    <a:pt x="0" y="130"/>
                  </a:moveTo>
                  <a:lnTo>
                    <a:pt x="199" y="0"/>
                  </a:lnTo>
                  <a:lnTo>
                    <a:pt x="199" y="13"/>
                  </a:lnTo>
                  <a:lnTo>
                    <a:pt x="0" y="136"/>
                  </a:lnTo>
                  <a:lnTo>
                    <a:pt x="0" y="13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08" name="Freeform 2016"/>
            <p:cNvSpPr>
              <a:spLocks/>
            </p:cNvSpPr>
            <p:nvPr/>
          </p:nvSpPr>
          <p:spPr bwMode="auto">
            <a:xfrm>
              <a:off x="1639" y="2508"/>
              <a:ext cx="213" cy="131"/>
            </a:xfrm>
            <a:custGeom>
              <a:avLst/>
              <a:gdLst>
                <a:gd name="T0" fmla="*/ 0 w 213"/>
                <a:gd name="T1" fmla="*/ 130 h 131"/>
                <a:gd name="T2" fmla="*/ 212 w 213"/>
                <a:gd name="T3" fmla="*/ 0 h 131"/>
                <a:gd name="T4" fmla="*/ 205 w 213"/>
                <a:gd name="T5" fmla="*/ 7 h 131"/>
                <a:gd name="T6" fmla="*/ 0 w 213"/>
                <a:gd name="T7" fmla="*/ 130 h 131"/>
                <a:gd name="T8" fmla="*/ 0 60000 65536"/>
                <a:gd name="T9" fmla="*/ 0 60000 65536"/>
                <a:gd name="T10" fmla="*/ 0 60000 65536"/>
                <a:gd name="T11" fmla="*/ 0 60000 65536"/>
                <a:gd name="T12" fmla="*/ 0 w 213"/>
                <a:gd name="T13" fmla="*/ 0 h 131"/>
                <a:gd name="T14" fmla="*/ 213 w 213"/>
                <a:gd name="T15" fmla="*/ 131 h 131"/>
              </a:gdLst>
              <a:ahLst/>
              <a:cxnLst>
                <a:cxn ang="T8">
                  <a:pos x="T0" y="T1"/>
                </a:cxn>
                <a:cxn ang="T9">
                  <a:pos x="T2" y="T3"/>
                </a:cxn>
                <a:cxn ang="T10">
                  <a:pos x="T4" y="T5"/>
                </a:cxn>
                <a:cxn ang="T11">
                  <a:pos x="T6" y="T7"/>
                </a:cxn>
              </a:cxnLst>
              <a:rect l="T12" t="T13" r="T14" b="T15"/>
              <a:pathLst>
                <a:path w="213" h="131">
                  <a:moveTo>
                    <a:pt x="0" y="130"/>
                  </a:moveTo>
                  <a:lnTo>
                    <a:pt x="212" y="0"/>
                  </a:lnTo>
                  <a:lnTo>
                    <a:pt x="205" y="7"/>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09" name="Freeform 2017"/>
            <p:cNvSpPr>
              <a:spLocks/>
            </p:cNvSpPr>
            <p:nvPr/>
          </p:nvSpPr>
          <p:spPr bwMode="auto">
            <a:xfrm>
              <a:off x="1642" y="2512"/>
              <a:ext cx="206" cy="130"/>
            </a:xfrm>
            <a:custGeom>
              <a:avLst/>
              <a:gdLst>
                <a:gd name="T0" fmla="*/ 0 w 206"/>
                <a:gd name="T1" fmla="*/ 129 h 130"/>
                <a:gd name="T2" fmla="*/ 205 w 206"/>
                <a:gd name="T3" fmla="*/ 0 h 130"/>
                <a:gd name="T4" fmla="*/ 205 w 206"/>
                <a:gd name="T5" fmla="*/ 6 h 130"/>
                <a:gd name="T6" fmla="*/ 0 w 206"/>
                <a:gd name="T7" fmla="*/ 129 h 130"/>
                <a:gd name="T8" fmla="*/ 0 60000 65536"/>
                <a:gd name="T9" fmla="*/ 0 60000 65536"/>
                <a:gd name="T10" fmla="*/ 0 60000 65536"/>
                <a:gd name="T11" fmla="*/ 0 60000 65536"/>
                <a:gd name="T12" fmla="*/ 0 w 206"/>
                <a:gd name="T13" fmla="*/ 0 h 130"/>
                <a:gd name="T14" fmla="*/ 206 w 206"/>
                <a:gd name="T15" fmla="*/ 130 h 130"/>
              </a:gdLst>
              <a:ahLst/>
              <a:cxnLst>
                <a:cxn ang="T8">
                  <a:pos x="T0" y="T1"/>
                </a:cxn>
                <a:cxn ang="T9">
                  <a:pos x="T2" y="T3"/>
                </a:cxn>
                <a:cxn ang="T10">
                  <a:pos x="T4" y="T5"/>
                </a:cxn>
                <a:cxn ang="T11">
                  <a:pos x="T6" y="T7"/>
                </a:cxn>
              </a:cxnLst>
              <a:rect l="T12" t="T13" r="T14" b="T15"/>
              <a:pathLst>
                <a:path w="206" h="130">
                  <a:moveTo>
                    <a:pt x="0" y="129"/>
                  </a:moveTo>
                  <a:lnTo>
                    <a:pt x="205" y="0"/>
                  </a:lnTo>
                  <a:lnTo>
                    <a:pt x="205" y="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0" name="Freeform 2018"/>
            <p:cNvSpPr>
              <a:spLocks/>
            </p:cNvSpPr>
            <p:nvPr/>
          </p:nvSpPr>
          <p:spPr bwMode="auto">
            <a:xfrm>
              <a:off x="1639" y="2501"/>
              <a:ext cx="226" cy="145"/>
            </a:xfrm>
            <a:custGeom>
              <a:avLst/>
              <a:gdLst>
                <a:gd name="T0" fmla="*/ 0 w 226"/>
                <a:gd name="T1" fmla="*/ 137 h 145"/>
                <a:gd name="T2" fmla="*/ 225 w 226"/>
                <a:gd name="T3" fmla="*/ 0 h 145"/>
                <a:gd name="T4" fmla="*/ 225 w 226"/>
                <a:gd name="T5" fmla="*/ 14 h 145"/>
                <a:gd name="T6" fmla="*/ 6 w 226"/>
                <a:gd name="T7" fmla="*/ 144 h 145"/>
                <a:gd name="T8" fmla="*/ 0 w 226"/>
                <a:gd name="T9" fmla="*/ 137 h 145"/>
                <a:gd name="T10" fmla="*/ 0 60000 65536"/>
                <a:gd name="T11" fmla="*/ 0 60000 65536"/>
                <a:gd name="T12" fmla="*/ 0 60000 65536"/>
                <a:gd name="T13" fmla="*/ 0 60000 65536"/>
                <a:gd name="T14" fmla="*/ 0 60000 65536"/>
                <a:gd name="T15" fmla="*/ 0 w 226"/>
                <a:gd name="T16" fmla="*/ 0 h 145"/>
                <a:gd name="T17" fmla="*/ 226 w 226"/>
                <a:gd name="T18" fmla="*/ 145 h 145"/>
              </a:gdLst>
              <a:ahLst/>
              <a:cxnLst>
                <a:cxn ang="T10">
                  <a:pos x="T0" y="T1"/>
                </a:cxn>
                <a:cxn ang="T11">
                  <a:pos x="T2" y="T3"/>
                </a:cxn>
                <a:cxn ang="T12">
                  <a:pos x="T4" y="T5"/>
                </a:cxn>
                <a:cxn ang="T13">
                  <a:pos x="T6" y="T7"/>
                </a:cxn>
                <a:cxn ang="T14">
                  <a:pos x="T8" y="T9"/>
                </a:cxn>
              </a:cxnLst>
              <a:rect l="T15" t="T16" r="T17" b="T18"/>
              <a:pathLst>
                <a:path w="226" h="145">
                  <a:moveTo>
                    <a:pt x="0" y="137"/>
                  </a:moveTo>
                  <a:lnTo>
                    <a:pt x="225" y="0"/>
                  </a:lnTo>
                  <a:lnTo>
                    <a:pt x="225" y="14"/>
                  </a:lnTo>
                  <a:lnTo>
                    <a:pt x="6" y="144"/>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1" name="Freeform 2019"/>
            <p:cNvSpPr>
              <a:spLocks/>
            </p:cNvSpPr>
            <p:nvPr/>
          </p:nvSpPr>
          <p:spPr bwMode="auto">
            <a:xfrm>
              <a:off x="1642" y="2505"/>
              <a:ext cx="227" cy="144"/>
            </a:xfrm>
            <a:custGeom>
              <a:avLst/>
              <a:gdLst>
                <a:gd name="T0" fmla="*/ 0 w 227"/>
                <a:gd name="T1" fmla="*/ 136 h 144"/>
                <a:gd name="T2" fmla="*/ 226 w 227"/>
                <a:gd name="T3" fmla="*/ 0 h 144"/>
                <a:gd name="T4" fmla="*/ 226 w 227"/>
                <a:gd name="T5" fmla="*/ 7 h 144"/>
                <a:gd name="T6" fmla="*/ 7 w 227"/>
                <a:gd name="T7" fmla="*/ 143 h 144"/>
                <a:gd name="T8" fmla="*/ 0 w 227"/>
                <a:gd name="T9" fmla="*/ 136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36"/>
                  </a:moveTo>
                  <a:lnTo>
                    <a:pt x="226" y="0"/>
                  </a:lnTo>
                  <a:lnTo>
                    <a:pt x="226" y="7"/>
                  </a:lnTo>
                  <a:lnTo>
                    <a:pt x="7" y="143"/>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2" name="Freeform 2020"/>
            <p:cNvSpPr>
              <a:spLocks/>
            </p:cNvSpPr>
            <p:nvPr/>
          </p:nvSpPr>
          <p:spPr bwMode="auto">
            <a:xfrm>
              <a:off x="1645" y="2508"/>
              <a:ext cx="227" cy="138"/>
            </a:xfrm>
            <a:custGeom>
              <a:avLst/>
              <a:gdLst>
                <a:gd name="T0" fmla="*/ 0 w 227"/>
                <a:gd name="T1" fmla="*/ 137 h 138"/>
                <a:gd name="T2" fmla="*/ 226 w 227"/>
                <a:gd name="T3" fmla="*/ 0 h 138"/>
                <a:gd name="T4" fmla="*/ 226 w 227"/>
                <a:gd name="T5" fmla="*/ 7 h 138"/>
                <a:gd name="T6" fmla="*/ 14 w 227"/>
                <a:gd name="T7" fmla="*/ 137 h 138"/>
                <a:gd name="T8" fmla="*/ 0 w 227"/>
                <a:gd name="T9" fmla="*/ 137 h 138"/>
                <a:gd name="T10" fmla="*/ 0 60000 65536"/>
                <a:gd name="T11" fmla="*/ 0 60000 65536"/>
                <a:gd name="T12" fmla="*/ 0 60000 65536"/>
                <a:gd name="T13" fmla="*/ 0 60000 65536"/>
                <a:gd name="T14" fmla="*/ 0 60000 65536"/>
                <a:gd name="T15" fmla="*/ 0 w 227"/>
                <a:gd name="T16" fmla="*/ 0 h 138"/>
                <a:gd name="T17" fmla="*/ 227 w 227"/>
                <a:gd name="T18" fmla="*/ 138 h 138"/>
              </a:gdLst>
              <a:ahLst/>
              <a:cxnLst>
                <a:cxn ang="T10">
                  <a:pos x="T0" y="T1"/>
                </a:cxn>
                <a:cxn ang="T11">
                  <a:pos x="T2" y="T3"/>
                </a:cxn>
                <a:cxn ang="T12">
                  <a:pos x="T4" y="T5"/>
                </a:cxn>
                <a:cxn ang="T13">
                  <a:pos x="T6" y="T7"/>
                </a:cxn>
                <a:cxn ang="T14">
                  <a:pos x="T8" y="T9"/>
                </a:cxn>
              </a:cxnLst>
              <a:rect l="T15" t="T16" r="T17" b="T18"/>
              <a:pathLst>
                <a:path w="227" h="138">
                  <a:moveTo>
                    <a:pt x="0" y="137"/>
                  </a:moveTo>
                  <a:lnTo>
                    <a:pt x="226" y="0"/>
                  </a:lnTo>
                  <a:lnTo>
                    <a:pt x="226"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3" name="Freeform 2021"/>
            <p:cNvSpPr>
              <a:spLocks/>
            </p:cNvSpPr>
            <p:nvPr/>
          </p:nvSpPr>
          <p:spPr bwMode="auto">
            <a:xfrm>
              <a:off x="1649" y="2505"/>
              <a:ext cx="227" cy="144"/>
            </a:xfrm>
            <a:custGeom>
              <a:avLst/>
              <a:gdLst>
                <a:gd name="T0" fmla="*/ 0 w 227"/>
                <a:gd name="T1" fmla="*/ 143 h 144"/>
                <a:gd name="T2" fmla="*/ 226 w 227"/>
                <a:gd name="T3" fmla="*/ 0 h 144"/>
                <a:gd name="T4" fmla="*/ 226 w 227"/>
                <a:gd name="T5" fmla="*/ 13 h 144"/>
                <a:gd name="T6" fmla="*/ 14 w 227"/>
                <a:gd name="T7" fmla="*/ 143 h 144"/>
                <a:gd name="T8" fmla="*/ 0 w 227"/>
                <a:gd name="T9" fmla="*/ 143 h 144"/>
                <a:gd name="T10" fmla="*/ 0 60000 65536"/>
                <a:gd name="T11" fmla="*/ 0 60000 65536"/>
                <a:gd name="T12" fmla="*/ 0 60000 65536"/>
                <a:gd name="T13" fmla="*/ 0 60000 65536"/>
                <a:gd name="T14" fmla="*/ 0 60000 65536"/>
                <a:gd name="T15" fmla="*/ 0 w 227"/>
                <a:gd name="T16" fmla="*/ 0 h 144"/>
                <a:gd name="T17" fmla="*/ 227 w 227"/>
                <a:gd name="T18" fmla="*/ 144 h 144"/>
              </a:gdLst>
              <a:ahLst/>
              <a:cxnLst>
                <a:cxn ang="T10">
                  <a:pos x="T0" y="T1"/>
                </a:cxn>
                <a:cxn ang="T11">
                  <a:pos x="T2" y="T3"/>
                </a:cxn>
                <a:cxn ang="T12">
                  <a:pos x="T4" y="T5"/>
                </a:cxn>
                <a:cxn ang="T13">
                  <a:pos x="T6" y="T7"/>
                </a:cxn>
                <a:cxn ang="T14">
                  <a:pos x="T8" y="T9"/>
                </a:cxn>
              </a:cxnLst>
              <a:rect l="T15" t="T16" r="T17" b="T18"/>
              <a:pathLst>
                <a:path w="227" h="144">
                  <a:moveTo>
                    <a:pt x="0" y="143"/>
                  </a:moveTo>
                  <a:lnTo>
                    <a:pt x="226" y="0"/>
                  </a:lnTo>
                  <a:lnTo>
                    <a:pt x="226" y="13"/>
                  </a:lnTo>
                  <a:lnTo>
                    <a:pt x="14" y="143"/>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4" name="Freeform 2022"/>
            <p:cNvSpPr>
              <a:spLocks/>
            </p:cNvSpPr>
            <p:nvPr/>
          </p:nvSpPr>
          <p:spPr bwMode="auto">
            <a:xfrm>
              <a:off x="1659" y="2508"/>
              <a:ext cx="220" cy="138"/>
            </a:xfrm>
            <a:custGeom>
              <a:avLst/>
              <a:gdLst>
                <a:gd name="T0" fmla="*/ 0 w 220"/>
                <a:gd name="T1" fmla="*/ 137 h 138"/>
                <a:gd name="T2" fmla="*/ 219 w 220"/>
                <a:gd name="T3" fmla="*/ 0 h 138"/>
                <a:gd name="T4" fmla="*/ 219 w 220"/>
                <a:gd name="T5" fmla="*/ 7 h 138"/>
                <a:gd name="T6" fmla="*/ 14 w 220"/>
                <a:gd name="T7" fmla="*/ 137 h 138"/>
                <a:gd name="T8" fmla="*/ 0 w 220"/>
                <a:gd name="T9" fmla="*/ 137 h 138"/>
                <a:gd name="T10" fmla="*/ 0 60000 65536"/>
                <a:gd name="T11" fmla="*/ 0 60000 65536"/>
                <a:gd name="T12" fmla="*/ 0 60000 65536"/>
                <a:gd name="T13" fmla="*/ 0 60000 65536"/>
                <a:gd name="T14" fmla="*/ 0 60000 65536"/>
                <a:gd name="T15" fmla="*/ 0 w 220"/>
                <a:gd name="T16" fmla="*/ 0 h 138"/>
                <a:gd name="T17" fmla="*/ 220 w 220"/>
                <a:gd name="T18" fmla="*/ 138 h 138"/>
              </a:gdLst>
              <a:ahLst/>
              <a:cxnLst>
                <a:cxn ang="T10">
                  <a:pos x="T0" y="T1"/>
                </a:cxn>
                <a:cxn ang="T11">
                  <a:pos x="T2" y="T3"/>
                </a:cxn>
                <a:cxn ang="T12">
                  <a:pos x="T4" y="T5"/>
                </a:cxn>
                <a:cxn ang="T13">
                  <a:pos x="T6" y="T7"/>
                </a:cxn>
                <a:cxn ang="T14">
                  <a:pos x="T8" y="T9"/>
                </a:cxn>
              </a:cxnLst>
              <a:rect l="T15" t="T16" r="T17" b="T18"/>
              <a:pathLst>
                <a:path w="220" h="138">
                  <a:moveTo>
                    <a:pt x="0" y="137"/>
                  </a:moveTo>
                  <a:lnTo>
                    <a:pt x="219" y="0"/>
                  </a:lnTo>
                  <a:lnTo>
                    <a:pt x="219" y="7"/>
                  </a:lnTo>
                  <a:lnTo>
                    <a:pt x="14" y="137"/>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5" name="Freeform 2023"/>
            <p:cNvSpPr>
              <a:spLocks/>
            </p:cNvSpPr>
            <p:nvPr/>
          </p:nvSpPr>
          <p:spPr bwMode="auto">
            <a:xfrm>
              <a:off x="1663" y="2512"/>
              <a:ext cx="220" cy="137"/>
            </a:xfrm>
            <a:custGeom>
              <a:avLst/>
              <a:gdLst>
                <a:gd name="T0" fmla="*/ 0 w 220"/>
                <a:gd name="T1" fmla="*/ 136 h 137"/>
                <a:gd name="T2" fmla="*/ 219 w 220"/>
                <a:gd name="T3" fmla="*/ 0 h 137"/>
                <a:gd name="T4" fmla="*/ 13 w 220"/>
                <a:gd name="T5" fmla="*/ 136 h 137"/>
                <a:gd name="T6" fmla="*/ 0 w 220"/>
                <a:gd name="T7" fmla="*/ 136 h 137"/>
                <a:gd name="T8" fmla="*/ 0 60000 65536"/>
                <a:gd name="T9" fmla="*/ 0 60000 65536"/>
                <a:gd name="T10" fmla="*/ 0 60000 65536"/>
                <a:gd name="T11" fmla="*/ 0 60000 65536"/>
                <a:gd name="T12" fmla="*/ 0 w 220"/>
                <a:gd name="T13" fmla="*/ 0 h 137"/>
                <a:gd name="T14" fmla="*/ 220 w 220"/>
                <a:gd name="T15" fmla="*/ 137 h 137"/>
              </a:gdLst>
              <a:ahLst/>
              <a:cxnLst>
                <a:cxn ang="T8">
                  <a:pos x="T0" y="T1"/>
                </a:cxn>
                <a:cxn ang="T9">
                  <a:pos x="T2" y="T3"/>
                </a:cxn>
                <a:cxn ang="T10">
                  <a:pos x="T4" y="T5"/>
                </a:cxn>
                <a:cxn ang="T11">
                  <a:pos x="T6" y="T7"/>
                </a:cxn>
              </a:cxnLst>
              <a:rect l="T12" t="T13" r="T14" b="T15"/>
              <a:pathLst>
                <a:path w="220" h="137">
                  <a:moveTo>
                    <a:pt x="0" y="136"/>
                  </a:moveTo>
                  <a:lnTo>
                    <a:pt x="219" y="0"/>
                  </a:lnTo>
                  <a:lnTo>
                    <a:pt x="13" y="136"/>
                  </a:lnTo>
                  <a:lnTo>
                    <a:pt x="0" y="13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6" name="Freeform 2024"/>
            <p:cNvSpPr>
              <a:spLocks/>
            </p:cNvSpPr>
            <p:nvPr/>
          </p:nvSpPr>
          <p:spPr bwMode="auto">
            <a:xfrm>
              <a:off x="1669" y="2682"/>
              <a:ext cx="1" cy="193"/>
            </a:xfrm>
            <a:custGeom>
              <a:avLst/>
              <a:gdLst>
                <a:gd name="T0" fmla="*/ 0 w 1"/>
                <a:gd name="T1" fmla="*/ 0 h 193"/>
                <a:gd name="T2" fmla="*/ 0 w 1"/>
                <a:gd name="T3" fmla="*/ 28 h 193"/>
                <a:gd name="T4" fmla="*/ 0 w 1"/>
                <a:gd name="T5" fmla="*/ 96 h 193"/>
                <a:gd name="T6" fmla="*/ 0 w 1"/>
                <a:gd name="T7" fmla="*/ 158 h 193"/>
                <a:gd name="T8" fmla="*/ 0 w 1"/>
                <a:gd name="T9" fmla="*/ 192 h 193"/>
                <a:gd name="T10" fmla="*/ 0 60000 65536"/>
                <a:gd name="T11" fmla="*/ 0 60000 65536"/>
                <a:gd name="T12" fmla="*/ 0 60000 65536"/>
                <a:gd name="T13" fmla="*/ 0 60000 65536"/>
                <a:gd name="T14" fmla="*/ 0 60000 65536"/>
                <a:gd name="T15" fmla="*/ 0 w 1"/>
                <a:gd name="T16" fmla="*/ 0 h 193"/>
                <a:gd name="T17" fmla="*/ 1 w 1"/>
                <a:gd name="T18" fmla="*/ 193 h 193"/>
              </a:gdLst>
              <a:ahLst/>
              <a:cxnLst>
                <a:cxn ang="T10">
                  <a:pos x="T0" y="T1"/>
                </a:cxn>
                <a:cxn ang="T11">
                  <a:pos x="T2" y="T3"/>
                </a:cxn>
                <a:cxn ang="T12">
                  <a:pos x="T4" y="T5"/>
                </a:cxn>
                <a:cxn ang="T13">
                  <a:pos x="T6" y="T7"/>
                </a:cxn>
                <a:cxn ang="T14">
                  <a:pos x="T8" y="T9"/>
                </a:cxn>
              </a:cxnLst>
              <a:rect l="T15" t="T16" r="T17" b="T18"/>
              <a:pathLst>
                <a:path w="1" h="193">
                  <a:moveTo>
                    <a:pt x="0" y="0"/>
                  </a:moveTo>
                  <a:lnTo>
                    <a:pt x="0" y="28"/>
                  </a:lnTo>
                  <a:lnTo>
                    <a:pt x="0" y="96"/>
                  </a:lnTo>
                  <a:lnTo>
                    <a:pt x="0" y="158"/>
                  </a:lnTo>
                  <a:lnTo>
                    <a:pt x="0" y="19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7" name="Freeform 2025"/>
            <p:cNvSpPr>
              <a:spLocks/>
            </p:cNvSpPr>
            <p:nvPr/>
          </p:nvSpPr>
          <p:spPr bwMode="auto">
            <a:xfrm>
              <a:off x="1748" y="2713"/>
              <a:ext cx="425" cy="254"/>
            </a:xfrm>
            <a:custGeom>
              <a:avLst/>
              <a:gdLst>
                <a:gd name="T0" fmla="*/ 267 w 425"/>
                <a:gd name="T1" fmla="*/ 253 h 254"/>
                <a:gd name="T2" fmla="*/ 260 w 425"/>
                <a:gd name="T3" fmla="*/ 253 h 254"/>
                <a:gd name="T4" fmla="*/ 260 w 425"/>
                <a:gd name="T5" fmla="*/ 246 h 254"/>
                <a:gd name="T6" fmla="*/ 253 w 425"/>
                <a:gd name="T7" fmla="*/ 246 h 254"/>
                <a:gd name="T8" fmla="*/ 246 w 425"/>
                <a:gd name="T9" fmla="*/ 246 h 254"/>
                <a:gd name="T10" fmla="*/ 246 w 425"/>
                <a:gd name="T11" fmla="*/ 240 h 254"/>
                <a:gd name="T12" fmla="*/ 240 w 425"/>
                <a:gd name="T13" fmla="*/ 240 h 254"/>
                <a:gd name="T14" fmla="*/ 240 w 425"/>
                <a:gd name="T15" fmla="*/ 233 h 254"/>
                <a:gd name="T16" fmla="*/ 240 w 425"/>
                <a:gd name="T17" fmla="*/ 226 h 254"/>
                <a:gd name="T18" fmla="*/ 240 w 425"/>
                <a:gd name="T19" fmla="*/ 219 h 254"/>
                <a:gd name="T20" fmla="*/ 240 w 425"/>
                <a:gd name="T21" fmla="*/ 212 h 254"/>
                <a:gd name="T22" fmla="*/ 233 w 425"/>
                <a:gd name="T23" fmla="*/ 212 h 254"/>
                <a:gd name="T24" fmla="*/ 233 w 425"/>
                <a:gd name="T25" fmla="*/ 219 h 254"/>
                <a:gd name="T26" fmla="*/ 233 w 425"/>
                <a:gd name="T27" fmla="*/ 226 h 254"/>
                <a:gd name="T28" fmla="*/ 233 w 425"/>
                <a:gd name="T29" fmla="*/ 233 h 254"/>
                <a:gd name="T30" fmla="*/ 233 w 425"/>
                <a:gd name="T31" fmla="*/ 240 h 254"/>
                <a:gd name="T32" fmla="*/ 96 w 425"/>
                <a:gd name="T33" fmla="*/ 185 h 254"/>
                <a:gd name="T34" fmla="*/ 28 w 425"/>
                <a:gd name="T35" fmla="*/ 157 h 254"/>
                <a:gd name="T36" fmla="*/ 21 w 425"/>
                <a:gd name="T37" fmla="*/ 157 h 254"/>
                <a:gd name="T38" fmla="*/ 14 w 425"/>
                <a:gd name="T39" fmla="*/ 151 h 254"/>
                <a:gd name="T40" fmla="*/ 7 w 425"/>
                <a:gd name="T41" fmla="*/ 151 h 254"/>
                <a:gd name="T42" fmla="*/ 7 w 425"/>
                <a:gd name="T43" fmla="*/ 144 h 254"/>
                <a:gd name="T44" fmla="*/ 7 w 425"/>
                <a:gd name="T45" fmla="*/ 137 h 254"/>
                <a:gd name="T46" fmla="*/ 0 w 425"/>
                <a:gd name="T47" fmla="*/ 137 h 254"/>
                <a:gd name="T48" fmla="*/ 0 w 425"/>
                <a:gd name="T49" fmla="*/ 130 h 254"/>
                <a:gd name="T50" fmla="*/ 0 w 425"/>
                <a:gd name="T51" fmla="*/ 123 h 254"/>
                <a:gd name="T52" fmla="*/ 0 w 425"/>
                <a:gd name="T53" fmla="*/ 116 h 254"/>
                <a:gd name="T54" fmla="*/ 0 w 425"/>
                <a:gd name="T55" fmla="*/ 110 h 254"/>
                <a:gd name="T56" fmla="*/ 7 w 425"/>
                <a:gd name="T57" fmla="*/ 103 h 254"/>
                <a:gd name="T58" fmla="*/ 14 w 425"/>
                <a:gd name="T59" fmla="*/ 96 h 254"/>
                <a:gd name="T60" fmla="*/ 21 w 425"/>
                <a:gd name="T61" fmla="*/ 96 h 254"/>
                <a:gd name="T62" fmla="*/ 28 w 425"/>
                <a:gd name="T63" fmla="*/ 89 h 254"/>
                <a:gd name="T64" fmla="*/ 34 w 425"/>
                <a:gd name="T65" fmla="*/ 89 h 254"/>
                <a:gd name="T66" fmla="*/ 41 w 425"/>
                <a:gd name="T67" fmla="*/ 82 h 254"/>
                <a:gd name="T68" fmla="*/ 48 w 425"/>
                <a:gd name="T69" fmla="*/ 82 h 254"/>
                <a:gd name="T70" fmla="*/ 55 w 425"/>
                <a:gd name="T71" fmla="*/ 75 h 254"/>
                <a:gd name="T72" fmla="*/ 62 w 425"/>
                <a:gd name="T73" fmla="*/ 69 h 254"/>
                <a:gd name="T74" fmla="*/ 75 w 425"/>
                <a:gd name="T75" fmla="*/ 69 h 254"/>
                <a:gd name="T76" fmla="*/ 82 w 425"/>
                <a:gd name="T77" fmla="*/ 62 h 254"/>
                <a:gd name="T78" fmla="*/ 89 w 425"/>
                <a:gd name="T79" fmla="*/ 55 h 254"/>
                <a:gd name="T80" fmla="*/ 103 w 425"/>
                <a:gd name="T81" fmla="*/ 55 h 254"/>
                <a:gd name="T82" fmla="*/ 110 w 425"/>
                <a:gd name="T83" fmla="*/ 48 h 254"/>
                <a:gd name="T84" fmla="*/ 116 w 425"/>
                <a:gd name="T85" fmla="*/ 41 h 254"/>
                <a:gd name="T86" fmla="*/ 130 w 425"/>
                <a:gd name="T87" fmla="*/ 41 h 254"/>
                <a:gd name="T88" fmla="*/ 137 w 425"/>
                <a:gd name="T89" fmla="*/ 34 h 254"/>
                <a:gd name="T90" fmla="*/ 144 w 425"/>
                <a:gd name="T91" fmla="*/ 28 h 254"/>
                <a:gd name="T92" fmla="*/ 158 w 425"/>
                <a:gd name="T93" fmla="*/ 28 h 254"/>
                <a:gd name="T94" fmla="*/ 164 w 425"/>
                <a:gd name="T95" fmla="*/ 21 h 254"/>
                <a:gd name="T96" fmla="*/ 171 w 425"/>
                <a:gd name="T97" fmla="*/ 21 h 254"/>
                <a:gd name="T98" fmla="*/ 178 w 425"/>
                <a:gd name="T99" fmla="*/ 14 h 254"/>
                <a:gd name="T100" fmla="*/ 185 w 425"/>
                <a:gd name="T101" fmla="*/ 14 h 254"/>
                <a:gd name="T102" fmla="*/ 192 w 425"/>
                <a:gd name="T103" fmla="*/ 7 h 254"/>
                <a:gd name="T104" fmla="*/ 199 w 425"/>
                <a:gd name="T105" fmla="*/ 7 h 254"/>
                <a:gd name="T106" fmla="*/ 205 w 425"/>
                <a:gd name="T107" fmla="*/ 0 h 254"/>
                <a:gd name="T108" fmla="*/ 212 w 425"/>
                <a:gd name="T109" fmla="*/ 0 h 254"/>
                <a:gd name="T110" fmla="*/ 424 w 425"/>
                <a:gd name="T111" fmla="*/ 89 h 254"/>
                <a:gd name="T112" fmla="*/ 377 w 425"/>
                <a:gd name="T113" fmla="*/ 137 h 254"/>
                <a:gd name="T114" fmla="*/ 267 w 425"/>
                <a:gd name="T115" fmla="*/ 219 h 254"/>
                <a:gd name="T116" fmla="*/ 267 w 425"/>
                <a:gd name="T117" fmla="*/ 253 h 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5"/>
                <a:gd name="T178" fmla="*/ 0 h 254"/>
                <a:gd name="T179" fmla="*/ 425 w 425"/>
                <a:gd name="T180" fmla="*/ 254 h 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5" h="254">
                  <a:moveTo>
                    <a:pt x="267" y="253"/>
                  </a:moveTo>
                  <a:lnTo>
                    <a:pt x="260" y="253"/>
                  </a:lnTo>
                  <a:lnTo>
                    <a:pt x="260" y="246"/>
                  </a:lnTo>
                  <a:lnTo>
                    <a:pt x="253" y="246"/>
                  </a:lnTo>
                  <a:lnTo>
                    <a:pt x="246" y="246"/>
                  </a:lnTo>
                  <a:lnTo>
                    <a:pt x="246" y="240"/>
                  </a:lnTo>
                  <a:lnTo>
                    <a:pt x="240" y="240"/>
                  </a:lnTo>
                  <a:lnTo>
                    <a:pt x="240" y="233"/>
                  </a:lnTo>
                  <a:lnTo>
                    <a:pt x="240" y="226"/>
                  </a:lnTo>
                  <a:lnTo>
                    <a:pt x="240" y="219"/>
                  </a:lnTo>
                  <a:lnTo>
                    <a:pt x="240" y="212"/>
                  </a:lnTo>
                  <a:lnTo>
                    <a:pt x="233" y="212"/>
                  </a:lnTo>
                  <a:lnTo>
                    <a:pt x="233" y="219"/>
                  </a:lnTo>
                  <a:lnTo>
                    <a:pt x="233" y="226"/>
                  </a:lnTo>
                  <a:lnTo>
                    <a:pt x="233" y="233"/>
                  </a:lnTo>
                  <a:lnTo>
                    <a:pt x="233" y="240"/>
                  </a:lnTo>
                  <a:lnTo>
                    <a:pt x="96" y="185"/>
                  </a:lnTo>
                  <a:lnTo>
                    <a:pt x="28" y="157"/>
                  </a:lnTo>
                  <a:lnTo>
                    <a:pt x="21" y="157"/>
                  </a:lnTo>
                  <a:lnTo>
                    <a:pt x="14" y="151"/>
                  </a:lnTo>
                  <a:lnTo>
                    <a:pt x="7" y="151"/>
                  </a:lnTo>
                  <a:lnTo>
                    <a:pt x="7" y="144"/>
                  </a:lnTo>
                  <a:lnTo>
                    <a:pt x="7" y="137"/>
                  </a:lnTo>
                  <a:lnTo>
                    <a:pt x="0" y="137"/>
                  </a:lnTo>
                  <a:lnTo>
                    <a:pt x="0" y="130"/>
                  </a:lnTo>
                  <a:lnTo>
                    <a:pt x="0" y="123"/>
                  </a:lnTo>
                  <a:lnTo>
                    <a:pt x="0" y="116"/>
                  </a:lnTo>
                  <a:lnTo>
                    <a:pt x="0" y="110"/>
                  </a:lnTo>
                  <a:lnTo>
                    <a:pt x="7" y="103"/>
                  </a:lnTo>
                  <a:lnTo>
                    <a:pt x="14" y="96"/>
                  </a:lnTo>
                  <a:lnTo>
                    <a:pt x="21" y="96"/>
                  </a:lnTo>
                  <a:lnTo>
                    <a:pt x="28" y="89"/>
                  </a:lnTo>
                  <a:lnTo>
                    <a:pt x="34" y="89"/>
                  </a:lnTo>
                  <a:lnTo>
                    <a:pt x="41" y="82"/>
                  </a:lnTo>
                  <a:lnTo>
                    <a:pt x="48" y="82"/>
                  </a:lnTo>
                  <a:lnTo>
                    <a:pt x="55" y="75"/>
                  </a:lnTo>
                  <a:lnTo>
                    <a:pt x="62" y="69"/>
                  </a:lnTo>
                  <a:lnTo>
                    <a:pt x="75" y="69"/>
                  </a:lnTo>
                  <a:lnTo>
                    <a:pt x="82" y="62"/>
                  </a:lnTo>
                  <a:lnTo>
                    <a:pt x="89" y="55"/>
                  </a:lnTo>
                  <a:lnTo>
                    <a:pt x="103" y="55"/>
                  </a:lnTo>
                  <a:lnTo>
                    <a:pt x="110" y="48"/>
                  </a:lnTo>
                  <a:lnTo>
                    <a:pt x="116" y="41"/>
                  </a:lnTo>
                  <a:lnTo>
                    <a:pt x="130" y="41"/>
                  </a:lnTo>
                  <a:lnTo>
                    <a:pt x="137" y="34"/>
                  </a:lnTo>
                  <a:lnTo>
                    <a:pt x="144" y="28"/>
                  </a:lnTo>
                  <a:lnTo>
                    <a:pt x="158" y="28"/>
                  </a:lnTo>
                  <a:lnTo>
                    <a:pt x="164" y="21"/>
                  </a:lnTo>
                  <a:lnTo>
                    <a:pt x="171" y="21"/>
                  </a:lnTo>
                  <a:lnTo>
                    <a:pt x="178" y="14"/>
                  </a:lnTo>
                  <a:lnTo>
                    <a:pt x="185" y="14"/>
                  </a:lnTo>
                  <a:lnTo>
                    <a:pt x="192" y="7"/>
                  </a:lnTo>
                  <a:lnTo>
                    <a:pt x="199" y="7"/>
                  </a:lnTo>
                  <a:lnTo>
                    <a:pt x="205" y="0"/>
                  </a:lnTo>
                  <a:lnTo>
                    <a:pt x="212" y="0"/>
                  </a:lnTo>
                  <a:lnTo>
                    <a:pt x="424" y="89"/>
                  </a:lnTo>
                  <a:lnTo>
                    <a:pt x="377" y="137"/>
                  </a:lnTo>
                  <a:lnTo>
                    <a:pt x="267" y="219"/>
                  </a:lnTo>
                  <a:lnTo>
                    <a:pt x="267" y="253"/>
                  </a:lnTo>
                </a:path>
              </a:pathLst>
            </a:custGeom>
            <a:solidFill>
              <a:srgbClr val="40404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18" name="Freeform 2026"/>
            <p:cNvSpPr>
              <a:spLocks/>
            </p:cNvSpPr>
            <p:nvPr/>
          </p:nvSpPr>
          <p:spPr bwMode="auto">
            <a:xfrm>
              <a:off x="1752" y="2717"/>
              <a:ext cx="425" cy="254"/>
            </a:xfrm>
            <a:custGeom>
              <a:avLst/>
              <a:gdLst>
                <a:gd name="T0" fmla="*/ 266 w 425"/>
                <a:gd name="T1" fmla="*/ 253 h 254"/>
                <a:gd name="T2" fmla="*/ 266 w 425"/>
                <a:gd name="T3" fmla="*/ 246 h 254"/>
                <a:gd name="T4" fmla="*/ 260 w 425"/>
                <a:gd name="T5" fmla="*/ 246 h 254"/>
                <a:gd name="T6" fmla="*/ 253 w 425"/>
                <a:gd name="T7" fmla="*/ 246 h 254"/>
                <a:gd name="T8" fmla="*/ 246 w 425"/>
                <a:gd name="T9" fmla="*/ 246 h 254"/>
                <a:gd name="T10" fmla="*/ 246 w 425"/>
                <a:gd name="T11" fmla="*/ 239 h 254"/>
                <a:gd name="T12" fmla="*/ 239 w 425"/>
                <a:gd name="T13" fmla="*/ 239 h 254"/>
                <a:gd name="T14" fmla="*/ 239 w 425"/>
                <a:gd name="T15" fmla="*/ 232 h 254"/>
                <a:gd name="T16" fmla="*/ 232 w 425"/>
                <a:gd name="T17" fmla="*/ 232 h 254"/>
                <a:gd name="T18" fmla="*/ 232 w 425"/>
                <a:gd name="T19" fmla="*/ 225 h 254"/>
                <a:gd name="T20" fmla="*/ 232 w 425"/>
                <a:gd name="T21" fmla="*/ 218 h 254"/>
                <a:gd name="T22" fmla="*/ 232 w 425"/>
                <a:gd name="T23" fmla="*/ 212 h 254"/>
                <a:gd name="T24" fmla="*/ 239 w 425"/>
                <a:gd name="T25" fmla="*/ 212 h 254"/>
                <a:gd name="T26" fmla="*/ 232 w 425"/>
                <a:gd name="T27" fmla="*/ 212 h 254"/>
                <a:gd name="T28" fmla="*/ 225 w 425"/>
                <a:gd name="T29" fmla="*/ 218 h 254"/>
                <a:gd name="T30" fmla="*/ 232 w 425"/>
                <a:gd name="T31" fmla="*/ 225 h 254"/>
                <a:gd name="T32" fmla="*/ 232 w 425"/>
                <a:gd name="T33" fmla="*/ 232 h 254"/>
                <a:gd name="T34" fmla="*/ 95 w 425"/>
                <a:gd name="T35" fmla="*/ 177 h 254"/>
                <a:gd name="T36" fmla="*/ 27 w 425"/>
                <a:gd name="T37" fmla="*/ 150 h 254"/>
                <a:gd name="T38" fmla="*/ 20 w 425"/>
                <a:gd name="T39" fmla="*/ 150 h 254"/>
                <a:gd name="T40" fmla="*/ 13 w 425"/>
                <a:gd name="T41" fmla="*/ 150 h 254"/>
                <a:gd name="T42" fmla="*/ 13 w 425"/>
                <a:gd name="T43" fmla="*/ 143 h 254"/>
                <a:gd name="T44" fmla="*/ 6 w 425"/>
                <a:gd name="T45" fmla="*/ 143 h 254"/>
                <a:gd name="T46" fmla="*/ 0 w 425"/>
                <a:gd name="T47" fmla="*/ 143 h 254"/>
                <a:gd name="T48" fmla="*/ 0 w 425"/>
                <a:gd name="T49" fmla="*/ 136 h 254"/>
                <a:gd name="T50" fmla="*/ 0 w 425"/>
                <a:gd name="T51" fmla="*/ 130 h 254"/>
                <a:gd name="T52" fmla="*/ 0 w 425"/>
                <a:gd name="T53" fmla="*/ 123 h 254"/>
                <a:gd name="T54" fmla="*/ 0 w 425"/>
                <a:gd name="T55" fmla="*/ 116 h 254"/>
                <a:gd name="T56" fmla="*/ 0 w 425"/>
                <a:gd name="T57" fmla="*/ 109 h 254"/>
                <a:gd name="T58" fmla="*/ 0 w 425"/>
                <a:gd name="T59" fmla="*/ 102 h 254"/>
                <a:gd name="T60" fmla="*/ 6 w 425"/>
                <a:gd name="T61" fmla="*/ 102 h 254"/>
                <a:gd name="T62" fmla="*/ 6 w 425"/>
                <a:gd name="T63" fmla="*/ 95 h 254"/>
                <a:gd name="T64" fmla="*/ 13 w 425"/>
                <a:gd name="T65" fmla="*/ 95 h 254"/>
                <a:gd name="T66" fmla="*/ 20 w 425"/>
                <a:gd name="T67" fmla="*/ 89 h 254"/>
                <a:gd name="T68" fmla="*/ 27 w 425"/>
                <a:gd name="T69" fmla="*/ 89 h 254"/>
                <a:gd name="T70" fmla="*/ 27 w 425"/>
                <a:gd name="T71" fmla="*/ 82 h 254"/>
                <a:gd name="T72" fmla="*/ 41 w 425"/>
                <a:gd name="T73" fmla="*/ 82 h 254"/>
                <a:gd name="T74" fmla="*/ 47 w 425"/>
                <a:gd name="T75" fmla="*/ 75 h 254"/>
                <a:gd name="T76" fmla="*/ 54 w 425"/>
                <a:gd name="T77" fmla="*/ 75 h 254"/>
                <a:gd name="T78" fmla="*/ 61 w 425"/>
                <a:gd name="T79" fmla="*/ 68 h 254"/>
                <a:gd name="T80" fmla="*/ 68 w 425"/>
                <a:gd name="T81" fmla="*/ 61 h 254"/>
                <a:gd name="T82" fmla="*/ 82 w 425"/>
                <a:gd name="T83" fmla="*/ 61 h 254"/>
                <a:gd name="T84" fmla="*/ 89 w 425"/>
                <a:gd name="T85" fmla="*/ 54 h 254"/>
                <a:gd name="T86" fmla="*/ 95 w 425"/>
                <a:gd name="T87" fmla="*/ 48 h 254"/>
                <a:gd name="T88" fmla="*/ 109 w 425"/>
                <a:gd name="T89" fmla="*/ 48 h 254"/>
                <a:gd name="T90" fmla="*/ 116 w 425"/>
                <a:gd name="T91" fmla="*/ 41 h 254"/>
                <a:gd name="T92" fmla="*/ 130 w 425"/>
                <a:gd name="T93" fmla="*/ 34 h 254"/>
                <a:gd name="T94" fmla="*/ 136 w 425"/>
                <a:gd name="T95" fmla="*/ 34 h 254"/>
                <a:gd name="T96" fmla="*/ 143 w 425"/>
                <a:gd name="T97" fmla="*/ 27 h 254"/>
                <a:gd name="T98" fmla="*/ 150 w 425"/>
                <a:gd name="T99" fmla="*/ 20 h 254"/>
                <a:gd name="T100" fmla="*/ 164 w 425"/>
                <a:gd name="T101" fmla="*/ 20 h 254"/>
                <a:gd name="T102" fmla="*/ 171 w 425"/>
                <a:gd name="T103" fmla="*/ 13 h 254"/>
                <a:gd name="T104" fmla="*/ 177 w 425"/>
                <a:gd name="T105" fmla="*/ 13 h 254"/>
                <a:gd name="T106" fmla="*/ 184 w 425"/>
                <a:gd name="T107" fmla="*/ 6 h 254"/>
                <a:gd name="T108" fmla="*/ 191 w 425"/>
                <a:gd name="T109" fmla="*/ 6 h 254"/>
                <a:gd name="T110" fmla="*/ 198 w 425"/>
                <a:gd name="T111" fmla="*/ 0 h 254"/>
                <a:gd name="T112" fmla="*/ 205 w 425"/>
                <a:gd name="T113" fmla="*/ 0 h 254"/>
                <a:gd name="T114" fmla="*/ 424 w 425"/>
                <a:gd name="T115" fmla="*/ 82 h 254"/>
                <a:gd name="T116" fmla="*/ 369 w 425"/>
                <a:gd name="T117" fmla="*/ 136 h 254"/>
                <a:gd name="T118" fmla="*/ 266 w 425"/>
                <a:gd name="T119" fmla="*/ 218 h 254"/>
                <a:gd name="T120" fmla="*/ 266 w 425"/>
                <a:gd name="T121" fmla="*/ 253 h 2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254"/>
                <a:gd name="T185" fmla="*/ 425 w 425"/>
                <a:gd name="T186" fmla="*/ 254 h 2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254">
                  <a:moveTo>
                    <a:pt x="266" y="253"/>
                  </a:moveTo>
                  <a:lnTo>
                    <a:pt x="266" y="246"/>
                  </a:lnTo>
                  <a:lnTo>
                    <a:pt x="260" y="246"/>
                  </a:lnTo>
                  <a:lnTo>
                    <a:pt x="253" y="246"/>
                  </a:lnTo>
                  <a:lnTo>
                    <a:pt x="246" y="246"/>
                  </a:lnTo>
                  <a:lnTo>
                    <a:pt x="246" y="239"/>
                  </a:lnTo>
                  <a:lnTo>
                    <a:pt x="239" y="239"/>
                  </a:lnTo>
                  <a:lnTo>
                    <a:pt x="239" y="232"/>
                  </a:lnTo>
                  <a:lnTo>
                    <a:pt x="232" y="232"/>
                  </a:lnTo>
                  <a:lnTo>
                    <a:pt x="232" y="225"/>
                  </a:lnTo>
                  <a:lnTo>
                    <a:pt x="232" y="218"/>
                  </a:lnTo>
                  <a:lnTo>
                    <a:pt x="232" y="212"/>
                  </a:lnTo>
                  <a:lnTo>
                    <a:pt x="239" y="212"/>
                  </a:lnTo>
                  <a:lnTo>
                    <a:pt x="232" y="212"/>
                  </a:lnTo>
                  <a:lnTo>
                    <a:pt x="225" y="218"/>
                  </a:lnTo>
                  <a:lnTo>
                    <a:pt x="232" y="225"/>
                  </a:lnTo>
                  <a:lnTo>
                    <a:pt x="232" y="232"/>
                  </a:lnTo>
                  <a:lnTo>
                    <a:pt x="95" y="177"/>
                  </a:lnTo>
                  <a:lnTo>
                    <a:pt x="27" y="150"/>
                  </a:lnTo>
                  <a:lnTo>
                    <a:pt x="20" y="150"/>
                  </a:lnTo>
                  <a:lnTo>
                    <a:pt x="13" y="150"/>
                  </a:lnTo>
                  <a:lnTo>
                    <a:pt x="13" y="143"/>
                  </a:lnTo>
                  <a:lnTo>
                    <a:pt x="6" y="143"/>
                  </a:lnTo>
                  <a:lnTo>
                    <a:pt x="0" y="143"/>
                  </a:lnTo>
                  <a:lnTo>
                    <a:pt x="0" y="136"/>
                  </a:lnTo>
                  <a:lnTo>
                    <a:pt x="0" y="130"/>
                  </a:lnTo>
                  <a:lnTo>
                    <a:pt x="0" y="123"/>
                  </a:lnTo>
                  <a:lnTo>
                    <a:pt x="0" y="116"/>
                  </a:lnTo>
                  <a:lnTo>
                    <a:pt x="0" y="109"/>
                  </a:lnTo>
                  <a:lnTo>
                    <a:pt x="0" y="102"/>
                  </a:lnTo>
                  <a:lnTo>
                    <a:pt x="6" y="102"/>
                  </a:lnTo>
                  <a:lnTo>
                    <a:pt x="6" y="95"/>
                  </a:lnTo>
                  <a:lnTo>
                    <a:pt x="13" y="95"/>
                  </a:lnTo>
                  <a:lnTo>
                    <a:pt x="20" y="89"/>
                  </a:lnTo>
                  <a:lnTo>
                    <a:pt x="27" y="89"/>
                  </a:lnTo>
                  <a:lnTo>
                    <a:pt x="27" y="82"/>
                  </a:lnTo>
                  <a:lnTo>
                    <a:pt x="41" y="82"/>
                  </a:lnTo>
                  <a:lnTo>
                    <a:pt x="47" y="75"/>
                  </a:lnTo>
                  <a:lnTo>
                    <a:pt x="54" y="75"/>
                  </a:lnTo>
                  <a:lnTo>
                    <a:pt x="61" y="68"/>
                  </a:lnTo>
                  <a:lnTo>
                    <a:pt x="68" y="61"/>
                  </a:lnTo>
                  <a:lnTo>
                    <a:pt x="82" y="61"/>
                  </a:lnTo>
                  <a:lnTo>
                    <a:pt x="89" y="54"/>
                  </a:lnTo>
                  <a:lnTo>
                    <a:pt x="95" y="48"/>
                  </a:lnTo>
                  <a:lnTo>
                    <a:pt x="109" y="48"/>
                  </a:lnTo>
                  <a:lnTo>
                    <a:pt x="116" y="41"/>
                  </a:lnTo>
                  <a:lnTo>
                    <a:pt x="130" y="34"/>
                  </a:lnTo>
                  <a:lnTo>
                    <a:pt x="136" y="34"/>
                  </a:lnTo>
                  <a:lnTo>
                    <a:pt x="143" y="27"/>
                  </a:lnTo>
                  <a:lnTo>
                    <a:pt x="150" y="20"/>
                  </a:lnTo>
                  <a:lnTo>
                    <a:pt x="164" y="20"/>
                  </a:lnTo>
                  <a:lnTo>
                    <a:pt x="171" y="13"/>
                  </a:lnTo>
                  <a:lnTo>
                    <a:pt x="177" y="13"/>
                  </a:lnTo>
                  <a:lnTo>
                    <a:pt x="184" y="6"/>
                  </a:lnTo>
                  <a:lnTo>
                    <a:pt x="191" y="6"/>
                  </a:lnTo>
                  <a:lnTo>
                    <a:pt x="198" y="0"/>
                  </a:lnTo>
                  <a:lnTo>
                    <a:pt x="205" y="0"/>
                  </a:lnTo>
                  <a:lnTo>
                    <a:pt x="424" y="82"/>
                  </a:lnTo>
                  <a:lnTo>
                    <a:pt x="369" y="136"/>
                  </a:lnTo>
                  <a:lnTo>
                    <a:pt x="266" y="218"/>
                  </a:lnTo>
                  <a:lnTo>
                    <a:pt x="266"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19" name="Freeform 2027"/>
            <p:cNvSpPr>
              <a:spLocks/>
            </p:cNvSpPr>
            <p:nvPr/>
          </p:nvSpPr>
          <p:spPr bwMode="auto">
            <a:xfrm>
              <a:off x="1994" y="2802"/>
              <a:ext cx="179" cy="165"/>
            </a:xfrm>
            <a:custGeom>
              <a:avLst/>
              <a:gdLst>
                <a:gd name="T0" fmla="*/ 172 w 179"/>
                <a:gd name="T1" fmla="*/ 55 h 165"/>
                <a:gd name="T2" fmla="*/ 35 w 179"/>
                <a:gd name="T3" fmla="*/ 164 h 165"/>
                <a:gd name="T4" fmla="*/ 28 w 179"/>
                <a:gd name="T5" fmla="*/ 164 h 165"/>
                <a:gd name="T6" fmla="*/ 21 w 179"/>
                <a:gd name="T7" fmla="*/ 164 h 165"/>
                <a:gd name="T8" fmla="*/ 14 w 179"/>
                <a:gd name="T9" fmla="*/ 164 h 165"/>
                <a:gd name="T10" fmla="*/ 14 w 179"/>
                <a:gd name="T11" fmla="*/ 157 h 165"/>
                <a:gd name="T12" fmla="*/ 7 w 179"/>
                <a:gd name="T13" fmla="*/ 157 h 165"/>
                <a:gd name="T14" fmla="*/ 7 w 179"/>
                <a:gd name="T15" fmla="*/ 151 h 165"/>
                <a:gd name="T16" fmla="*/ 0 w 179"/>
                <a:gd name="T17" fmla="*/ 144 h 165"/>
                <a:gd name="T18" fmla="*/ 0 w 179"/>
                <a:gd name="T19" fmla="*/ 137 h 165"/>
                <a:gd name="T20" fmla="*/ 7 w 179"/>
                <a:gd name="T21" fmla="*/ 130 h 165"/>
                <a:gd name="T22" fmla="*/ 7 w 179"/>
                <a:gd name="T23" fmla="*/ 123 h 165"/>
                <a:gd name="T24" fmla="*/ 7 w 179"/>
                <a:gd name="T25" fmla="*/ 116 h 165"/>
                <a:gd name="T26" fmla="*/ 14 w 179"/>
                <a:gd name="T27" fmla="*/ 116 h 165"/>
                <a:gd name="T28" fmla="*/ 21 w 179"/>
                <a:gd name="T29" fmla="*/ 110 h 165"/>
                <a:gd name="T30" fmla="*/ 28 w 179"/>
                <a:gd name="T31" fmla="*/ 110 h 165"/>
                <a:gd name="T32" fmla="*/ 28 w 179"/>
                <a:gd name="T33" fmla="*/ 103 h 165"/>
                <a:gd name="T34" fmla="*/ 35 w 179"/>
                <a:gd name="T35" fmla="*/ 103 h 165"/>
                <a:gd name="T36" fmla="*/ 35 w 179"/>
                <a:gd name="T37" fmla="*/ 96 h 165"/>
                <a:gd name="T38" fmla="*/ 42 w 179"/>
                <a:gd name="T39" fmla="*/ 96 h 165"/>
                <a:gd name="T40" fmla="*/ 48 w 179"/>
                <a:gd name="T41" fmla="*/ 89 h 165"/>
                <a:gd name="T42" fmla="*/ 55 w 179"/>
                <a:gd name="T43" fmla="*/ 82 h 165"/>
                <a:gd name="T44" fmla="*/ 62 w 179"/>
                <a:gd name="T45" fmla="*/ 82 h 165"/>
                <a:gd name="T46" fmla="*/ 69 w 179"/>
                <a:gd name="T47" fmla="*/ 75 h 165"/>
                <a:gd name="T48" fmla="*/ 76 w 179"/>
                <a:gd name="T49" fmla="*/ 68 h 165"/>
                <a:gd name="T50" fmla="*/ 83 w 179"/>
                <a:gd name="T51" fmla="*/ 68 h 165"/>
                <a:gd name="T52" fmla="*/ 89 w 179"/>
                <a:gd name="T53" fmla="*/ 62 h 165"/>
                <a:gd name="T54" fmla="*/ 103 w 179"/>
                <a:gd name="T55" fmla="*/ 55 h 165"/>
                <a:gd name="T56" fmla="*/ 103 w 179"/>
                <a:gd name="T57" fmla="*/ 48 h 165"/>
                <a:gd name="T58" fmla="*/ 117 w 179"/>
                <a:gd name="T59" fmla="*/ 41 h 165"/>
                <a:gd name="T60" fmla="*/ 124 w 179"/>
                <a:gd name="T61" fmla="*/ 34 h 165"/>
                <a:gd name="T62" fmla="*/ 131 w 179"/>
                <a:gd name="T63" fmla="*/ 34 h 165"/>
                <a:gd name="T64" fmla="*/ 137 w 179"/>
                <a:gd name="T65" fmla="*/ 27 h 165"/>
                <a:gd name="T66" fmla="*/ 137 w 179"/>
                <a:gd name="T67" fmla="*/ 21 h 165"/>
                <a:gd name="T68" fmla="*/ 144 w 179"/>
                <a:gd name="T69" fmla="*/ 21 h 165"/>
                <a:gd name="T70" fmla="*/ 151 w 179"/>
                <a:gd name="T71" fmla="*/ 14 h 165"/>
                <a:gd name="T72" fmla="*/ 158 w 179"/>
                <a:gd name="T73" fmla="*/ 7 h 165"/>
                <a:gd name="T74" fmla="*/ 165 w 179"/>
                <a:gd name="T75" fmla="*/ 7 h 165"/>
                <a:gd name="T76" fmla="*/ 172 w 179"/>
                <a:gd name="T77" fmla="*/ 0 h 165"/>
                <a:gd name="T78" fmla="*/ 178 w 179"/>
                <a:gd name="T79" fmla="*/ 0 h 165"/>
                <a:gd name="T80" fmla="*/ 151 w 179"/>
                <a:gd name="T81" fmla="*/ 34 h 165"/>
                <a:gd name="T82" fmla="*/ 144 w 179"/>
                <a:gd name="T83" fmla="*/ 41 h 165"/>
                <a:gd name="T84" fmla="*/ 172 w 179"/>
                <a:gd name="T85" fmla="*/ 55 h 1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165"/>
                <a:gd name="T131" fmla="*/ 179 w 179"/>
                <a:gd name="T132" fmla="*/ 165 h 1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165">
                  <a:moveTo>
                    <a:pt x="172" y="55"/>
                  </a:moveTo>
                  <a:lnTo>
                    <a:pt x="35" y="164"/>
                  </a:lnTo>
                  <a:lnTo>
                    <a:pt x="28" y="164"/>
                  </a:lnTo>
                  <a:lnTo>
                    <a:pt x="21" y="164"/>
                  </a:lnTo>
                  <a:lnTo>
                    <a:pt x="14" y="164"/>
                  </a:lnTo>
                  <a:lnTo>
                    <a:pt x="14" y="157"/>
                  </a:lnTo>
                  <a:lnTo>
                    <a:pt x="7" y="157"/>
                  </a:lnTo>
                  <a:lnTo>
                    <a:pt x="7" y="151"/>
                  </a:lnTo>
                  <a:lnTo>
                    <a:pt x="0" y="144"/>
                  </a:lnTo>
                  <a:lnTo>
                    <a:pt x="0" y="137"/>
                  </a:lnTo>
                  <a:lnTo>
                    <a:pt x="7" y="130"/>
                  </a:lnTo>
                  <a:lnTo>
                    <a:pt x="7" y="123"/>
                  </a:lnTo>
                  <a:lnTo>
                    <a:pt x="7" y="116"/>
                  </a:lnTo>
                  <a:lnTo>
                    <a:pt x="14" y="116"/>
                  </a:lnTo>
                  <a:lnTo>
                    <a:pt x="21" y="110"/>
                  </a:lnTo>
                  <a:lnTo>
                    <a:pt x="28" y="110"/>
                  </a:lnTo>
                  <a:lnTo>
                    <a:pt x="28" y="103"/>
                  </a:lnTo>
                  <a:lnTo>
                    <a:pt x="35" y="103"/>
                  </a:lnTo>
                  <a:lnTo>
                    <a:pt x="35" y="96"/>
                  </a:lnTo>
                  <a:lnTo>
                    <a:pt x="42" y="96"/>
                  </a:lnTo>
                  <a:lnTo>
                    <a:pt x="48" y="89"/>
                  </a:lnTo>
                  <a:lnTo>
                    <a:pt x="55" y="82"/>
                  </a:lnTo>
                  <a:lnTo>
                    <a:pt x="62" y="82"/>
                  </a:lnTo>
                  <a:lnTo>
                    <a:pt x="69" y="75"/>
                  </a:lnTo>
                  <a:lnTo>
                    <a:pt x="76" y="68"/>
                  </a:lnTo>
                  <a:lnTo>
                    <a:pt x="83" y="68"/>
                  </a:lnTo>
                  <a:lnTo>
                    <a:pt x="89" y="62"/>
                  </a:lnTo>
                  <a:lnTo>
                    <a:pt x="103" y="55"/>
                  </a:lnTo>
                  <a:lnTo>
                    <a:pt x="103" y="48"/>
                  </a:lnTo>
                  <a:lnTo>
                    <a:pt x="117" y="41"/>
                  </a:lnTo>
                  <a:lnTo>
                    <a:pt x="124" y="34"/>
                  </a:lnTo>
                  <a:lnTo>
                    <a:pt x="131" y="34"/>
                  </a:lnTo>
                  <a:lnTo>
                    <a:pt x="137" y="27"/>
                  </a:lnTo>
                  <a:lnTo>
                    <a:pt x="137" y="21"/>
                  </a:lnTo>
                  <a:lnTo>
                    <a:pt x="144" y="21"/>
                  </a:lnTo>
                  <a:lnTo>
                    <a:pt x="151" y="14"/>
                  </a:lnTo>
                  <a:lnTo>
                    <a:pt x="158" y="7"/>
                  </a:lnTo>
                  <a:lnTo>
                    <a:pt x="165" y="7"/>
                  </a:lnTo>
                  <a:lnTo>
                    <a:pt x="172" y="0"/>
                  </a:lnTo>
                  <a:lnTo>
                    <a:pt x="178" y="0"/>
                  </a:lnTo>
                  <a:lnTo>
                    <a:pt x="151" y="34"/>
                  </a:lnTo>
                  <a:lnTo>
                    <a:pt x="144" y="41"/>
                  </a:lnTo>
                  <a:lnTo>
                    <a:pt x="172" y="55"/>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0" name="Freeform 2028"/>
            <p:cNvSpPr>
              <a:spLocks/>
            </p:cNvSpPr>
            <p:nvPr/>
          </p:nvSpPr>
          <p:spPr bwMode="auto">
            <a:xfrm>
              <a:off x="1998" y="2799"/>
              <a:ext cx="179" cy="172"/>
            </a:xfrm>
            <a:custGeom>
              <a:avLst/>
              <a:gdLst>
                <a:gd name="T0" fmla="*/ 171 w 179"/>
                <a:gd name="T1" fmla="*/ 54 h 172"/>
                <a:gd name="T2" fmla="*/ 27 w 179"/>
                <a:gd name="T3" fmla="*/ 164 h 172"/>
                <a:gd name="T4" fmla="*/ 27 w 179"/>
                <a:gd name="T5" fmla="*/ 171 h 172"/>
                <a:gd name="T6" fmla="*/ 20 w 179"/>
                <a:gd name="T7" fmla="*/ 171 h 172"/>
                <a:gd name="T8" fmla="*/ 14 w 179"/>
                <a:gd name="T9" fmla="*/ 164 h 172"/>
                <a:gd name="T10" fmla="*/ 7 w 179"/>
                <a:gd name="T11" fmla="*/ 164 h 172"/>
                <a:gd name="T12" fmla="*/ 7 w 179"/>
                <a:gd name="T13" fmla="*/ 157 h 172"/>
                <a:gd name="T14" fmla="*/ 0 w 179"/>
                <a:gd name="T15" fmla="*/ 150 h 172"/>
                <a:gd name="T16" fmla="*/ 0 w 179"/>
                <a:gd name="T17" fmla="*/ 143 h 172"/>
                <a:gd name="T18" fmla="*/ 0 w 179"/>
                <a:gd name="T19" fmla="*/ 136 h 172"/>
                <a:gd name="T20" fmla="*/ 0 w 179"/>
                <a:gd name="T21" fmla="*/ 130 h 172"/>
                <a:gd name="T22" fmla="*/ 7 w 179"/>
                <a:gd name="T23" fmla="*/ 130 h 172"/>
                <a:gd name="T24" fmla="*/ 7 w 179"/>
                <a:gd name="T25" fmla="*/ 123 h 172"/>
                <a:gd name="T26" fmla="*/ 14 w 179"/>
                <a:gd name="T27" fmla="*/ 123 h 172"/>
                <a:gd name="T28" fmla="*/ 14 w 179"/>
                <a:gd name="T29" fmla="*/ 116 h 172"/>
                <a:gd name="T30" fmla="*/ 20 w 179"/>
                <a:gd name="T31" fmla="*/ 116 h 172"/>
                <a:gd name="T32" fmla="*/ 20 w 179"/>
                <a:gd name="T33" fmla="*/ 109 h 172"/>
                <a:gd name="T34" fmla="*/ 27 w 179"/>
                <a:gd name="T35" fmla="*/ 109 h 172"/>
                <a:gd name="T36" fmla="*/ 34 w 179"/>
                <a:gd name="T37" fmla="*/ 109 h 172"/>
                <a:gd name="T38" fmla="*/ 34 w 179"/>
                <a:gd name="T39" fmla="*/ 102 h 172"/>
                <a:gd name="T40" fmla="*/ 41 w 179"/>
                <a:gd name="T41" fmla="*/ 95 h 172"/>
                <a:gd name="T42" fmla="*/ 48 w 179"/>
                <a:gd name="T43" fmla="*/ 95 h 172"/>
                <a:gd name="T44" fmla="*/ 55 w 179"/>
                <a:gd name="T45" fmla="*/ 89 h 172"/>
                <a:gd name="T46" fmla="*/ 62 w 179"/>
                <a:gd name="T47" fmla="*/ 82 h 172"/>
                <a:gd name="T48" fmla="*/ 68 w 179"/>
                <a:gd name="T49" fmla="*/ 82 h 172"/>
                <a:gd name="T50" fmla="*/ 75 w 179"/>
                <a:gd name="T51" fmla="*/ 75 h 172"/>
                <a:gd name="T52" fmla="*/ 82 w 179"/>
                <a:gd name="T53" fmla="*/ 68 h 172"/>
                <a:gd name="T54" fmla="*/ 89 w 179"/>
                <a:gd name="T55" fmla="*/ 61 h 172"/>
                <a:gd name="T56" fmla="*/ 96 w 179"/>
                <a:gd name="T57" fmla="*/ 61 h 172"/>
                <a:gd name="T58" fmla="*/ 103 w 179"/>
                <a:gd name="T59" fmla="*/ 54 h 172"/>
                <a:gd name="T60" fmla="*/ 109 w 179"/>
                <a:gd name="T61" fmla="*/ 48 h 172"/>
                <a:gd name="T62" fmla="*/ 116 w 179"/>
                <a:gd name="T63" fmla="*/ 41 h 172"/>
                <a:gd name="T64" fmla="*/ 123 w 179"/>
                <a:gd name="T65" fmla="*/ 34 h 172"/>
                <a:gd name="T66" fmla="*/ 130 w 179"/>
                <a:gd name="T67" fmla="*/ 34 h 172"/>
                <a:gd name="T68" fmla="*/ 137 w 179"/>
                <a:gd name="T69" fmla="*/ 27 h 172"/>
                <a:gd name="T70" fmla="*/ 144 w 179"/>
                <a:gd name="T71" fmla="*/ 27 h 172"/>
                <a:gd name="T72" fmla="*/ 150 w 179"/>
                <a:gd name="T73" fmla="*/ 20 h 172"/>
                <a:gd name="T74" fmla="*/ 157 w 179"/>
                <a:gd name="T75" fmla="*/ 13 h 172"/>
                <a:gd name="T76" fmla="*/ 164 w 179"/>
                <a:gd name="T77" fmla="*/ 7 h 172"/>
                <a:gd name="T78" fmla="*/ 171 w 179"/>
                <a:gd name="T79" fmla="*/ 7 h 172"/>
                <a:gd name="T80" fmla="*/ 171 w 179"/>
                <a:gd name="T81" fmla="*/ 0 h 172"/>
                <a:gd name="T82" fmla="*/ 178 w 179"/>
                <a:gd name="T83" fmla="*/ 0 h 172"/>
                <a:gd name="T84" fmla="*/ 150 w 179"/>
                <a:gd name="T85" fmla="*/ 34 h 172"/>
                <a:gd name="T86" fmla="*/ 144 w 179"/>
                <a:gd name="T87" fmla="*/ 48 h 172"/>
                <a:gd name="T88" fmla="*/ 171 w 179"/>
                <a:gd name="T89" fmla="*/ 54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
                <a:gd name="T136" fmla="*/ 0 h 172"/>
                <a:gd name="T137" fmla="*/ 179 w 179"/>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 h="172">
                  <a:moveTo>
                    <a:pt x="171" y="54"/>
                  </a:moveTo>
                  <a:lnTo>
                    <a:pt x="27" y="164"/>
                  </a:lnTo>
                  <a:lnTo>
                    <a:pt x="27" y="171"/>
                  </a:lnTo>
                  <a:lnTo>
                    <a:pt x="20" y="171"/>
                  </a:lnTo>
                  <a:lnTo>
                    <a:pt x="14" y="164"/>
                  </a:lnTo>
                  <a:lnTo>
                    <a:pt x="7" y="164"/>
                  </a:lnTo>
                  <a:lnTo>
                    <a:pt x="7" y="157"/>
                  </a:lnTo>
                  <a:lnTo>
                    <a:pt x="0" y="150"/>
                  </a:lnTo>
                  <a:lnTo>
                    <a:pt x="0" y="143"/>
                  </a:lnTo>
                  <a:lnTo>
                    <a:pt x="0" y="136"/>
                  </a:lnTo>
                  <a:lnTo>
                    <a:pt x="0" y="130"/>
                  </a:lnTo>
                  <a:lnTo>
                    <a:pt x="7" y="130"/>
                  </a:lnTo>
                  <a:lnTo>
                    <a:pt x="7" y="123"/>
                  </a:lnTo>
                  <a:lnTo>
                    <a:pt x="14" y="123"/>
                  </a:lnTo>
                  <a:lnTo>
                    <a:pt x="14" y="116"/>
                  </a:lnTo>
                  <a:lnTo>
                    <a:pt x="20" y="116"/>
                  </a:lnTo>
                  <a:lnTo>
                    <a:pt x="20" y="109"/>
                  </a:lnTo>
                  <a:lnTo>
                    <a:pt x="27" y="109"/>
                  </a:lnTo>
                  <a:lnTo>
                    <a:pt x="34" y="109"/>
                  </a:lnTo>
                  <a:lnTo>
                    <a:pt x="34" y="102"/>
                  </a:lnTo>
                  <a:lnTo>
                    <a:pt x="41" y="95"/>
                  </a:lnTo>
                  <a:lnTo>
                    <a:pt x="48" y="95"/>
                  </a:lnTo>
                  <a:lnTo>
                    <a:pt x="55" y="89"/>
                  </a:lnTo>
                  <a:lnTo>
                    <a:pt x="62" y="82"/>
                  </a:lnTo>
                  <a:lnTo>
                    <a:pt x="68" y="82"/>
                  </a:lnTo>
                  <a:lnTo>
                    <a:pt x="75" y="75"/>
                  </a:lnTo>
                  <a:lnTo>
                    <a:pt x="82" y="68"/>
                  </a:lnTo>
                  <a:lnTo>
                    <a:pt x="89" y="61"/>
                  </a:lnTo>
                  <a:lnTo>
                    <a:pt x="96" y="61"/>
                  </a:lnTo>
                  <a:lnTo>
                    <a:pt x="103" y="54"/>
                  </a:lnTo>
                  <a:lnTo>
                    <a:pt x="109" y="48"/>
                  </a:lnTo>
                  <a:lnTo>
                    <a:pt x="116" y="41"/>
                  </a:lnTo>
                  <a:lnTo>
                    <a:pt x="123" y="34"/>
                  </a:lnTo>
                  <a:lnTo>
                    <a:pt x="130" y="34"/>
                  </a:lnTo>
                  <a:lnTo>
                    <a:pt x="137" y="27"/>
                  </a:lnTo>
                  <a:lnTo>
                    <a:pt x="144" y="27"/>
                  </a:lnTo>
                  <a:lnTo>
                    <a:pt x="150" y="20"/>
                  </a:lnTo>
                  <a:lnTo>
                    <a:pt x="157" y="13"/>
                  </a:lnTo>
                  <a:lnTo>
                    <a:pt x="164" y="7"/>
                  </a:lnTo>
                  <a:lnTo>
                    <a:pt x="171" y="7"/>
                  </a:lnTo>
                  <a:lnTo>
                    <a:pt x="171" y="0"/>
                  </a:lnTo>
                  <a:lnTo>
                    <a:pt x="178" y="0"/>
                  </a:lnTo>
                  <a:lnTo>
                    <a:pt x="150" y="34"/>
                  </a:lnTo>
                  <a:lnTo>
                    <a:pt x="144" y="48"/>
                  </a:lnTo>
                  <a:lnTo>
                    <a:pt x="171" y="5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1" name="Freeform 2029"/>
            <p:cNvSpPr>
              <a:spLocks/>
            </p:cNvSpPr>
            <p:nvPr/>
          </p:nvSpPr>
          <p:spPr bwMode="auto">
            <a:xfrm>
              <a:off x="2008" y="2836"/>
              <a:ext cx="159" cy="124"/>
            </a:xfrm>
            <a:custGeom>
              <a:avLst/>
              <a:gdLst>
                <a:gd name="T0" fmla="*/ 7 w 159"/>
                <a:gd name="T1" fmla="*/ 123 h 124"/>
                <a:gd name="T2" fmla="*/ 158 w 159"/>
                <a:gd name="T3" fmla="*/ 7 h 124"/>
                <a:gd name="T4" fmla="*/ 144 w 159"/>
                <a:gd name="T5" fmla="*/ 0 h 124"/>
                <a:gd name="T6" fmla="*/ 0 w 159"/>
                <a:gd name="T7" fmla="*/ 123 h 124"/>
                <a:gd name="T8" fmla="*/ 7 w 159"/>
                <a:gd name="T9" fmla="*/ 123 h 124"/>
                <a:gd name="T10" fmla="*/ 0 60000 65536"/>
                <a:gd name="T11" fmla="*/ 0 60000 65536"/>
                <a:gd name="T12" fmla="*/ 0 60000 65536"/>
                <a:gd name="T13" fmla="*/ 0 60000 65536"/>
                <a:gd name="T14" fmla="*/ 0 60000 65536"/>
                <a:gd name="T15" fmla="*/ 0 w 159"/>
                <a:gd name="T16" fmla="*/ 0 h 124"/>
                <a:gd name="T17" fmla="*/ 159 w 159"/>
                <a:gd name="T18" fmla="*/ 124 h 124"/>
              </a:gdLst>
              <a:ahLst/>
              <a:cxnLst>
                <a:cxn ang="T10">
                  <a:pos x="T0" y="T1"/>
                </a:cxn>
                <a:cxn ang="T11">
                  <a:pos x="T2" y="T3"/>
                </a:cxn>
                <a:cxn ang="T12">
                  <a:pos x="T4" y="T5"/>
                </a:cxn>
                <a:cxn ang="T13">
                  <a:pos x="T6" y="T7"/>
                </a:cxn>
                <a:cxn ang="T14">
                  <a:pos x="T8" y="T9"/>
                </a:cxn>
              </a:cxnLst>
              <a:rect l="T15" t="T16" r="T17" b="T18"/>
              <a:pathLst>
                <a:path w="159" h="124">
                  <a:moveTo>
                    <a:pt x="7" y="123"/>
                  </a:moveTo>
                  <a:lnTo>
                    <a:pt x="158" y="7"/>
                  </a:lnTo>
                  <a:lnTo>
                    <a:pt x="144" y="0"/>
                  </a:lnTo>
                  <a:lnTo>
                    <a:pt x="0" y="123"/>
                  </a:lnTo>
                  <a:lnTo>
                    <a:pt x="7" y="12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2" name="Freeform 2030"/>
            <p:cNvSpPr>
              <a:spLocks/>
            </p:cNvSpPr>
            <p:nvPr/>
          </p:nvSpPr>
          <p:spPr bwMode="auto">
            <a:xfrm>
              <a:off x="2012" y="2840"/>
              <a:ext cx="158" cy="124"/>
            </a:xfrm>
            <a:custGeom>
              <a:avLst/>
              <a:gdLst>
                <a:gd name="T0" fmla="*/ 6 w 158"/>
                <a:gd name="T1" fmla="*/ 123 h 124"/>
                <a:gd name="T2" fmla="*/ 157 w 158"/>
                <a:gd name="T3" fmla="*/ 7 h 124"/>
                <a:gd name="T4" fmla="*/ 143 w 158"/>
                <a:gd name="T5" fmla="*/ 0 h 124"/>
                <a:gd name="T6" fmla="*/ 0 w 158"/>
                <a:gd name="T7" fmla="*/ 116 h 124"/>
                <a:gd name="T8" fmla="*/ 6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6" y="123"/>
                  </a:moveTo>
                  <a:lnTo>
                    <a:pt x="157" y="7"/>
                  </a:lnTo>
                  <a:lnTo>
                    <a:pt x="143" y="0"/>
                  </a:lnTo>
                  <a:lnTo>
                    <a:pt x="0" y="116"/>
                  </a:lnTo>
                  <a:lnTo>
                    <a:pt x="6"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3" name="Freeform 2031"/>
            <p:cNvSpPr>
              <a:spLocks/>
            </p:cNvSpPr>
            <p:nvPr/>
          </p:nvSpPr>
          <p:spPr bwMode="auto">
            <a:xfrm>
              <a:off x="2001" y="2829"/>
              <a:ext cx="166" cy="131"/>
            </a:xfrm>
            <a:custGeom>
              <a:avLst/>
              <a:gdLst>
                <a:gd name="T0" fmla="*/ 7 w 166"/>
                <a:gd name="T1" fmla="*/ 130 h 131"/>
                <a:gd name="T2" fmla="*/ 165 w 166"/>
                <a:gd name="T3" fmla="*/ 7 h 131"/>
                <a:gd name="T4" fmla="*/ 158 w 166"/>
                <a:gd name="T5" fmla="*/ 0 h 131"/>
                <a:gd name="T6" fmla="*/ 0 w 166"/>
                <a:gd name="T7" fmla="*/ 124 h 131"/>
                <a:gd name="T8" fmla="*/ 7 w 166"/>
                <a:gd name="T9" fmla="*/ 130 h 131"/>
                <a:gd name="T10" fmla="*/ 0 60000 65536"/>
                <a:gd name="T11" fmla="*/ 0 60000 65536"/>
                <a:gd name="T12" fmla="*/ 0 60000 65536"/>
                <a:gd name="T13" fmla="*/ 0 60000 65536"/>
                <a:gd name="T14" fmla="*/ 0 60000 65536"/>
                <a:gd name="T15" fmla="*/ 0 w 166"/>
                <a:gd name="T16" fmla="*/ 0 h 131"/>
                <a:gd name="T17" fmla="*/ 166 w 166"/>
                <a:gd name="T18" fmla="*/ 131 h 131"/>
              </a:gdLst>
              <a:ahLst/>
              <a:cxnLst>
                <a:cxn ang="T10">
                  <a:pos x="T0" y="T1"/>
                </a:cxn>
                <a:cxn ang="T11">
                  <a:pos x="T2" y="T3"/>
                </a:cxn>
                <a:cxn ang="T12">
                  <a:pos x="T4" y="T5"/>
                </a:cxn>
                <a:cxn ang="T13">
                  <a:pos x="T6" y="T7"/>
                </a:cxn>
                <a:cxn ang="T14">
                  <a:pos x="T8" y="T9"/>
                </a:cxn>
              </a:cxnLst>
              <a:rect l="T15" t="T16" r="T17" b="T18"/>
              <a:pathLst>
                <a:path w="166" h="131">
                  <a:moveTo>
                    <a:pt x="7" y="130"/>
                  </a:moveTo>
                  <a:lnTo>
                    <a:pt x="165" y="7"/>
                  </a:lnTo>
                  <a:lnTo>
                    <a:pt x="158" y="0"/>
                  </a:lnTo>
                  <a:lnTo>
                    <a:pt x="0" y="124"/>
                  </a:lnTo>
                  <a:lnTo>
                    <a:pt x="7"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4" name="Freeform 2032"/>
            <p:cNvSpPr>
              <a:spLocks/>
            </p:cNvSpPr>
            <p:nvPr/>
          </p:nvSpPr>
          <p:spPr bwMode="auto">
            <a:xfrm>
              <a:off x="2005" y="2833"/>
              <a:ext cx="158" cy="124"/>
            </a:xfrm>
            <a:custGeom>
              <a:avLst/>
              <a:gdLst>
                <a:gd name="T0" fmla="*/ 7 w 158"/>
                <a:gd name="T1" fmla="*/ 123 h 124"/>
                <a:gd name="T2" fmla="*/ 157 w 158"/>
                <a:gd name="T3" fmla="*/ 0 h 124"/>
                <a:gd name="T4" fmla="*/ 150 w 158"/>
                <a:gd name="T5" fmla="*/ 0 h 124"/>
                <a:gd name="T6" fmla="*/ 0 w 158"/>
                <a:gd name="T7" fmla="*/ 123 h 124"/>
                <a:gd name="T8" fmla="*/ 7 w 158"/>
                <a:gd name="T9" fmla="*/ 123 h 124"/>
                <a:gd name="T10" fmla="*/ 0 60000 65536"/>
                <a:gd name="T11" fmla="*/ 0 60000 65536"/>
                <a:gd name="T12" fmla="*/ 0 60000 65536"/>
                <a:gd name="T13" fmla="*/ 0 60000 65536"/>
                <a:gd name="T14" fmla="*/ 0 60000 65536"/>
                <a:gd name="T15" fmla="*/ 0 w 158"/>
                <a:gd name="T16" fmla="*/ 0 h 124"/>
                <a:gd name="T17" fmla="*/ 158 w 158"/>
                <a:gd name="T18" fmla="*/ 124 h 124"/>
              </a:gdLst>
              <a:ahLst/>
              <a:cxnLst>
                <a:cxn ang="T10">
                  <a:pos x="T0" y="T1"/>
                </a:cxn>
                <a:cxn ang="T11">
                  <a:pos x="T2" y="T3"/>
                </a:cxn>
                <a:cxn ang="T12">
                  <a:pos x="T4" y="T5"/>
                </a:cxn>
                <a:cxn ang="T13">
                  <a:pos x="T6" y="T7"/>
                </a:cxn>
                <a:cxn ang="T14">
                  <a:pos x="T8" y="T9"/>
                </a:cxn>
              </a:cxnLst>
              <a:rect l="T15" t="T16" r="T17" b="T18"/>
              <a:pathLst>
                <a:path w="158" h="124">
                  <a:moveTo>
                    <a:pt x="7" y="123"/>
                  </a:moveTo>
                  <a:lnTo>
                    <a:pt x="157" y="0"/>
                  </a:lnTo>
                  <a:lnTo>
                    <a:pt x="150" y="0"/>
                  </a:lnTo>
                  <a:lnTo>
                    <a:pt x="0" y="123"/>
                  </a:lnTo>
                  <a:lnTo>
                    <a:pt x="7" y="12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5" name="Freeform 2033"/>
            <p:cNvSpPr>
              <a:spLocks/>
            </p:cNvSpPr>
            <p:nvPr/>
          </p:nvSpPr>
          <p:spPr bwMode="auto">
            <a:xfrm>
              <a:off x="2001" y="2816"/>
              <a:ext cx="172" cy="138"/>
            </a:xfrm>
            <a:custGeom>
              <a:avLst/>
              <a:gdLst>
                <a:gd name="T0" fmla="*/ 0 w 172"/>
                <a:gd name="T1" fmla="*/ 137 h 138"/>
                <a:gd name="T2" fmla="*/ 171 w 172"/>
                <a:gd name="T3" fmla="*/ 7 h 138"/>
                <a:gd name="T4" fmla="*/ 165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5" y="0"/>
                  </a:lnTo>
                  <a:lnTo>
                    <a:pt x="0" y="130"/>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6" name="Freeform 2034"/>
            <p:cNvSpPr>
              <a:spLocks/>
            </p:cNvSpPr>
            <p:nvPr/>
          </p:nvSpPr>
          <p:spPr bwMode="auto">
            <a:xfrm>
              <a:off x="2005" y="2819"/>
              <a:ext cx="172" cy="138"/>
            </a:xfrm>
            <a:custGeom>
              <a:avLst/>
              <a:gdLst>
                <a:gd name="T0" fmla="*/ 0 w 172"/>
                <a:gd name="T1" fmla="*/ 137 h 138"/>
                <a:gd name="T2" fmla="*/ 171 w 172"/>
                <a:gd name="T3" fmla="*/ 7 h 138"/>
                <a:gd name="T4" fmla="*/ 164 w 172"/>
                <a:gd name="T5" fmla="*/ 0 h 138"/>
                <a:gd name="T6" fmla="*/ 0 w 172"/>
                <a:gd name="T7" fmla="*/ 130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7"/>
                  </a:lnTo>
                  <a:lnTo>
                    <a:pt x="164" y="0"/>
                  </a:lnTo>
                  <a:lnTo>
                    <a:pt x="0" y="130"/>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7" name="Freeform 2035"/>
            <p:cNvSpPr>
              <a:spLocks/>
            </p:cNvSpPr>
            <p:nvPr/>
          </p:nvSpPr>
          <p:spPr bwMode="auto">
            <a:xfrm>
              <a:off x="2001" y="2809"/>
              <a:ext cx="172" cy="138"/>
            </a:xfrm>
            <a:custGeom>
              <a:avLst/>
              <a:gdLst>
                <a:gd name="T0" fmla="*/ 0 w 172"/>
                <a:gd name="T1" fmla="*/ 137 h 138"/>
                <a:gd name="T2" fmla="*/ 171 w 172"/>
                <a:gd name="T3" fmla="*/ 0 h 138"/>
                <a:gd name="T4" fmla="*/ 165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5" y="0"/>
                  </a:lnTo>
                  <a:lnTo>
                    <a:pt x="0" y="123"/>
                  </a:lnTo>
                  <a:lnTo>
                    <a:pt x="0" y="13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28" name="Freeform 2036"/>
            <p:cNvSpPr>
              <a:spLocks/>
            </p:cNvSpPr>
            <p:nvPr/>
          </p:nvSpPr>
          <p:spPr bwMode="auto">
            <a:xfrm>
              <a:off x="2005" y="2812"/>
              <a:ext cx="172" cy="138"/>
            </a:xfrm>
            <a:custGeom>
              <a:avLst/>
              <a:gdLst>
                <a:gd name="T0" fmla="*/ 0 w 172"/>
                <a:gd name="T1" fmla="*/ 137 h 138"/>
                <a:gd name="T2" fmla="*/ 171 w 172"/>
                <a:gd name="T3" fmla="*/ 0 h 138"/>
                <a:gd name="T4" fmla="*/ 164 w 172"/>
                <a:gd name="T5" fmla="*/ 0 h 138"/>
                <a:gd name="T6" fmla="*/ 0 w 172"/>
                <a:gd name="T7" fmla="*/ 123 h 138"/>
                <a:gd name="T8" fmla="*/ 0 w 172"/>
                <a:gd name="T9" fmla="*/ 137 h 138"/>
                <a:gd name="T10" fmla="*/ 0 60000 65536"/>
                <a:gd name="T11" fmla="*/ 0 60000 65536"/>
                <a:gd name="T12" fmla="*/ 0 60000 65536"/>
                <a:gd name="T13" fmla="*/ 0 60000 65536"/>
                <a:gd name="T14" fmla="*/ 0 60000 65536"/>
                <a:gd name="T15" fmla="*/ 0 w 172"/>
                <a:gd name="T16" fmla="*/ 0 h 138"/>
                <a:gd name="T17" fmla="*/ 172 w 172"/>
                <a:gd name="T18" fmla="*/ 138 h 138"/>
              </a:gdLst>
              <a:ahLst/>
              <a:cxnLst>
                <a:cxn ang="T10">
                  <a:pos x="T0" y="T1"/>
                </a:cxn>
                <a:cxn ang="T11">
                  <a:pos x="T2" y="T3"/>
                </a:cxn>
                <a:cxn ang="T12">
                  <a:pos x="T4" y="T5"/>
                </a:cxn>
                <a:cxn ang="T13">
                  <a:pos x="T6" y="T7"/>
                </a:cxn>
                <a:cxn ang="T14">
                  <a:pos x="T8" y="T9"/>
                </a:cxn>
              </a:cxnLst>
              <a:rect l="T15" t="T16" r="T17" b="T18"/>
              <a:pathLst>
                <a:path w="172" h="138">
                  <a:moveTo>
                    <a:pt x="0" y="137"/>
                  </a:moveTo>
                  <a:lnTo>
                    <a:pt x="171" y="0"/>
                  </a:lnTo>
                  <a:lnTo>
                    <a:pt x="164" y="0"/>
                  </a:lnTo>
                  <a:lnTo>
                    <a:pt x="0" y="123"/>
                  </a:lnTo>
                  <a:lnTo>
                    <a:pt x="0" y="13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29" name="Freeform 2037"/>
            <p:cNvSpPr>
              <a:spLocks/>
            </p:cNvSpPr>
            <p:nvPr/>
          </p:nvSpPr>
          <p:spPr bwMode="auto">
            <a:xfrm>
              <a:off x="2001" y="2802"/>
              <a:ext cx="172" cy="131"/>
            </a:xfrm>
            <a:custGeom>
              <a:avLst/>
              <a:gdLst>
                <a:gd name="T0" fmla="*/ 0 w 172"/>
                <a:gd name="T1" fmla="*/ 130 h 131"/>
                <a:gd name="T2" fmla="*/ 171 w 172"/>
                <a:gd name="T3" fmla="*/ 0 h 131"/>
                <a:gd name="T4" fmla="*/ 165 w 172"/>
                <a:gd name="T5" fmla="*/ 0 h 131"/>
                <a:gd name="T6" fmla="*/ 7 w 172"/>
                <a:gd name="T7" fmla="*/ 116 h 131"/>
                <a:gd name="T8" fmla="*/ 0 w 172"/>
                <a:gd name="T9" fmla="*/ 13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130"/>
                  </a:moveTo>
                  <a:lnTo>
                    <a:pt x="171" y="0"/>
                  </a:lnTo>
                  <a:lnTo>
                    <a:pt x="165" y="0"/>
                  </a:lnTo>
                  <a:lnTo>
                    <a:pt x="7" y="116"/>
                  </a:lnTo>
                  <a:lnTo>
                    <a:pt x="0" y="13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0" name="Freeform 2038"/>
            <p:cNvSpPr>
              <a:spLocks/>
            </p:cNvSpPr>
            <p:nvPr/>
          </p:nvSpPr>
          <p:spPr bwMode="auto">
            <a:xfrm>
              <a:off x="2005" y="2806"/>
              <a:ext cx="172" cy="130"/>
            </a:xfrm>
            <a:custGeom>
              <a:avLst/>
              <a:gdLst>
                <a:gd name="T0" fmla="*/ 0 w 172"/>
                <a:gd name="T1" fmla="*/ 129 h 130"/>
                <a:gd name="T2" fmla="*/ 171 w 172"/>
                <a:gd name="T3" fmla="*/ 0 h 130"/>
                <a:gd name="T4" fmla="*/ 164 w 172"/>
                <a:gd name="T5" fmla="*/ 0 h 130"/>
                <a:gd name="T6" fmla="*/ 7 w 172"/>
                <a:gd name="T7" fmla="*/ 116 h 130"/>
                <a:gd name="T8" fmla="*/ 0 w 172"/>
                <a:gd name="T9" fmla="*/ 129 h 130"/>
                <a:gd name="T10" fmla="*/ 0 60000 65536"/>
                <a:gd name="T11" fmla="*/ 0 60000 65536"/>
                <a:gd name="T12" fmla="*/ 0 60000 65536"/>
                <a:gd name="T13" fmla="*/ 0 60000 65536"/>
                <a:gd name="T14" fmla="*/ 0 60000 65536"/>
                <a:gd name="T15" fmla="*/ 0 w 172"/>
                <a:gd name="T16" fmla="*/ 0 h 130"/>
                <a:gd name="T17" fmla="*/ 172 w 172"/>
                <a:gd name="T18" fmla="*/ 130 h 130"/>
              </a:gdLst>
              <a:ahLst/>
              <a:cxnLst>
                <a:cxn ang="T10">
                  <a:pos x="T0" y="T1"/>
                </a:cxn>
                <a:cxn ang="T11">
                  <a:pos x="T2" y="T3"/>
                </a:cxn>
                <a:cxn ang="T12">
                  <a:pos x="T4" y="T5"/>
                </a:cxn>
                <a:cxn ang="T13">
                  <a:pos x="T6" y="T7"/>
                </a:cxn>
                <a:cxn ang="T14">
                  <a:pos x="T8" y="T9"/>
                </a:cxn>
              </a:cxnLst>
              <a:rect l="T15" t="T16" r="T17" b="T18"/>
              <a:pathLst>
                <a:path w="172" h="130">
                  <a:moveTo>
                    <a:pt x="0" y="129"/>
                  </a:moveTo>
                  <a:lnTo>
                    <a:pt x="171" y="0"/>
                  </a:lnTo>
                  <a:lnTo>
                    <a:pt x="164" y="0"/>
                  </a:lnTo>
                  <a:lnTo>
                    <a:pt x="7" y="116"/>
                  </a:lnTo>
                  <a:lnTo>
                    <a:pt x="0" y="12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1" name="Freeform 2039"/>
            <p:cNvSpPr>
              <a:spLocks/>
            </p:cNvSpPr>
            <p:nvPr/>
          </p:nvSpPr>
          <p:spPr bwMode="auto">
            <a:xfrm>
              <a:off x="1707" y="2659"/>
              <a:ext cx="453" cy="254"/>
            </a:xfrm>
            <a:custGeom>
              <a:avLst/>
              <a:gdLst>
                <a:gd name="T0" fmla="*/ 267 w 453"/>
                <a:gd name="T1" fmla="*/ 253 h 254"/>
                <a:gd name="T2" fmla="*/ 260 w 453"/>
                <a:gd name="T3" fmla="*/ 246 h 254"/>
                <a:gd name="T4" fmla="*/ 253 w 453"/>
                <a:gd name="T5" fmla="*/ 246 h 254"/>
                <a:gd name="T6" fmla="*/ 246 w 453"/>
                <a:gd name="T7" fmla="*/ 246 h 254"/>
                <a:gd name="T8" fmla="*/ 246 w 453"/>
                <a:gd name="T9" fmla="*/ 239 h 254"/>
                <a:gd name="T10" fmla="*/ 240 w 453"/>
                <a:gd name="T11" fmla="*/ 239 h 254"/>
                <a:gd name="T12" fmla="*/ 240 w 453"/>
                <a:gd name="T13" fmla="*/ 232 h 254"/>
                <a:gd name="T14" fmla="*/ 240 w 453"/>
                <a:gd name="T15" fmla="*/ 225 h 254"/>
                <a:gd name="T16" fmla="*/ 240 w 453"/>
                <a:gd name="T17" fmla="*/ 218 h 254"/>
                <a:gd name="T18" fmla="*/ 240 w 453"/>
                <a:gd name="T19" fmla="*/ 211 h 254"/>
                <a:gd name="T20" fmla="*/ 233 w 453"/>
                <a:gd name="T21" fmla="*/ 211 h 254"/>
                <a:gd name="T22" fmla="*/ 233 w 453"/>
                <a:gd name="T23" fmla="*/ 218 h 254"/>
                <a:gd name="T24" fmla="*/ 233 w 453"/>
                <a:gd name="T25" fmla="*/ 225 h 254"/>
                <a:gd name="T26" fmla="*/ 233 w 453"/>
                <a:gd name="T27" fmla="*/ 232 h 254"/>
                <a:gd name="T28" fmla="*/ 240 w 453"/>
                <a:gd name="T29" fmla="*/ 232 h 254"/>
                <a:gd name="T30" fmla="*/ 240 w 453"/>
                <a:gd name="T31" fmla="*/ 239 h 254"/>
                <a:gd name="T32" fmla="*/ 246 w 453"/>
                <a:gd name="T33" fmla="*/ 239 h 254"/>
                <a:gd name="T34" fmla="*/ 103 w 453"/>
                <a:gd name="T35" fmla="*/ 184 h 254"/>
                <a:gd name="T36" fmla="*/ 34 w 453"/>
                <a:gd name="T37" fmla="*/ 150 h 254"/>
                <a:gd name="T38" fmla="*/ 34 w 453"/>
                <a:gd name="T39" fmla="*/ 157 h 254"/>
                <a:gd name="T40" fmla="*/ 27 w 453"/>
                <a:gd name="T41" fmla="*/ 157 h 254"/>
                <a:gd name="T42" fmla="*/ 21 w 453"/>
                <a:gd name="T43" fmla="*/ 157 h 254"/>
                <a:gd name="T44" fmla="*/ 21 w 453"/>
                <a:gd name="T45" fmla="*/ 150 h 254"/>
                <a:gd name="T46" fmla="*/ 14 w 453"/>
                <a:gd name="T47" fmla="*/ 150 h 254"/>
                <a:gd name="T48" fmla="*/ 7 w 453"/>
                <a:gd name="T49" fmla="*/ 143 h 254"/>
                <a:gd name="T50" fmla="*/ 7 w 453"/>
                <a:gd name="T51" fmla="*/ 136 h 254"/>
                <a:gd name="T52" fmla="*/ 0 w 453"/>
                <a:gd name="T53" fmla="*/ 129 h 254"/>
                <a:gd name="T54" fmla="*/ 0 w 453"/>
                <a:gd name="T55" fmla="*/ 123 h 254"/>
                <a:gd name="T56" fmla="*/ 0 w 453"/>
                <a:gd name="T57" fmla="*/ 116 h 254"/>
                <a:gd name="T58" fmla="*/ 7 w 453"/>
                <a:gd name="T59" fmla="*/ 109 h 254"/>
                <a:gd name="T60" fmla="*/ 7 w 453"/>
                <a:gd name="T61" fmla="*/ 102 h 254"/>
                <a:gd name="T62" fmla="*/ 14 w 453"/>
                <a:gd name="T63" fmla="*/ 102 h 254"/>
                <a:gd name="T64" fmla="*/ 21 w 453"/>
                <a:gd name="T65" fmla="*/ 95 h 254"/>
                <a:gd name="T66" fmla="*/ 27 w 453"/>
                <a:gd name="T67" fmla="*/ 88 h 254"/>
                <a:gd name="T68" fmla="*/ 34 w 453"/>
                <a:gd name="T69" fmla="*/ 88 h 254"/>
                <a:gd name="T70" fmla="*/ 41 w 453"/>
                <a:gd name="T71" fmla="*/ 82 h 254"/>
                <a:gd name="T72" fmla="*/ 48 w 453"/>
                <a:gd name="T73" fmla="*/ 75 h 254"/>
                <a:gd name="T74" fmla="*/ 55 w 453"/>
                <a:gd name="T75" fmla="*/ 75 h 254"/>
                <a:gd name="T76" fmla="*/ 69 w 453"/>
                <a:gd name="T77" fmla="*/ 68 h 254"/>
                <a:gd name="T78" fmla="*/ 75 w 453"/>
                <a:gd name="T79" fmla="*/ 68 h 254"/>
                <a:gd name="T80" fmla="*/ 82 w 453"/>
                <a:gd name="T81" fmla="*/ 61 h 254"/>
                <a:gd name="T82" fmla="*/ 96 w 453"/>
                <a:gd name="T83" fmla="*/ 54 h 254"/>
                <a:gd name="T84" fmla="*/ 103 w 453"/>
                <a:gd name="T85" fmla="*/ 54 h 254"/>
                <a:gd name="T86" fmla="*/ 116 w 453"/>
                <a:gd name="T87" fmla="*/ 47 h 254"/>
                <a:gd name="T88" fmla="*/ 123 w 453"/>
                <a:gd name="T89" fmla="*/ 41 h 254"/>
                <a:gd name="T90" fmla="*/ 130 w 453"/>
                <a:gd name="T91" fmla="*/ 41 h 254"/>
                <a:gd name="T92" fmla="*/ 144 w 453"/>
                <a:gd name="T93" fmla="*/ 34 h 254"/>
                <a:gd name="T94" fmla="*/ 151 w 453"/>
                <a:gd name="T95" fmla="*/ 27 h 254"/>
                <a:gd name="T96" fmla="*/ 157 w 453"/>
                <a:gd name="T97" fmla="*/ 27 h 254"/>
                <a:gd name="T98" fmla="*/ 164 w 453"/>
                <a:gd name="T99" fmla="*/ 20 h 254"/>
                <a:gd name="T100" fmla="*/ 171 w 453"/>
                <a:gd name="T101" fmla="*/ 20 h 254"/>
                <a:gd name="T102" fmla="*/ 178 w 453"/>
                <a:gd name="T103" fmla="*/ 13 h 254"/>
                <a:gd name="T104" fmla="*/ 185 w 453"/>
                <a:gd name="T105" fmla="*/ 13 h 254"/>
                <a:gd name="T106" fmla="*/ 192 w 453"/>
                <a:gd name="T107" fmla="*/ 6 h 254"/>
                <a:gd name="T108" fmla="*/ 199 w 453"/>
                <a:gd name="T109" fmla="*/ 6 h 254"/>
                <a:gd name="T110" fmla="*/ 205 w 453"/>
                <a:gd name="T111" fmla="*/ 6 h 254"/>
                <a:gd name="T112" fmla="*/ 205 w 453"/>
                <a:gd name="T113" fmla="*/ 0 h 254"/>
                <a:gd name="T114" fmla="*/ 212 w 453"/>
                <a:gd name="T115" fmla="*/ 0 h 254"/>
                <a:gd name="T116" fmla="*/ 452 w 453"/>
                <a:gd name="T117" fmla="*/ 61 h 254"/>
                <a:gd name="T118" fmla="*/ 397 w 453"/>
                <a:gd name="T119" fmla="*/ 116 h 254"/>
                <a:gd name="T120" fmla="*/ 274 w 453"/>
                <a:gd name="T121" fmla="*/ 218 h 254"/>
                <a:gd name="T122" fmla="*/ 267 w 453"/>
                <a:gd name="T123" fmla="*/ 253 h 2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3"/>
                <a:gd name="T187" fmla="*/ 0 h 254"/>
                <a:gd name="T188" fmla="*/ 453 w 453"/>
                <a:gd name="T189" fmla="*/ 254 h 2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3" h="254">
                  <a:moveTo>
                    <a:pt x="267" y="253"/>
                  </a:moveTo>
                  <a:lnTo>
                    <a:pt x="260" y="246"/>
                  </a:lnTo>
                  <a:lnTo>
                    <a:pt x="253" y="246"/>
                  </a:lnTo>
                  <a:lnTo>
                    <a:pt x="246" y="246"/>
                  </a:lnTo>
                  <a:lnTo>
                    <a:pt x="246" y="239"/>
                  </a:lnTo>
                  <a:lnTo>
                    <a:pt x="240" y="239"/>
                  </a:lnTo>
                  <a:lnTo>
                    <a:pt x="240" y="232"/>
                  </a:lnTo>
                  <a:lnTo>
                    <a:pt x="240" y="225"/>
                  </a:lnTo>
                  <a:lnTo>
                    <a:pt x="240" y="218"/>
                  </a:lnTo>
                  <a:lnTo>
                    <a:pt x="240" y="211"/>
                  </a:lnTo>
                  <a:lnTo>
                    <a:pt x="233" y="211"/>
                  </a:lnTo>
                  <a:lnTo>
                    <a:pt x="233" y="218"/>
                  </a:lnTo>
                  <a:lnTo>
                    <a:pt x="233" y="225"/>
                  </a:lnTo>
                  <a:lnTo>
                    <a:pt x="233" y="232"/>
                  </a:lnTo>
                  <a:lnTo>
                    <a:pt x="240" y="232"/>
                  </a:lnTo>
                  <a:lnTo>
                    <a:pt x="240" y="239"/>
                  </a:lnTo>
                  <a:lnTo>
                    <a:pt x="246" y="239"/>
                  </a:lnTo>
                  <a:lnTo>
                    <a:pt x="103" y="184"/>
                  </a:lnTo>
                  <a:lnTo>
                    <a:pt x="34" y="150"/>
                  </a:lnTo>
                  <a:lnTo>
                    <a:pt x="34" y="157"/>
                  </a:lnTo>
                  <a:lnTo>
                    <a:pt x="27" y="157"/>
                  </a:lnTo>
                  <a:lnTo>
                    <a:pt x="21" y="157"/>
                  </a:lnTo>
                  <a:lnTo>
                    <a:pt x="21" y="150"/>
                  </a:lnTo>
                  <a:lnTo>
                    <a:pt x="14" y="150"/>
                  </a:lnTo>
                  <a:lnTo>
                    <a:pt x="7" y="143"/>
                  </a:lnTo>
                  <a:lnTo>
                    <a:pt x="7" y="136"/>
                  </a:lnTo>
                  <a:lnTo>
                    <a:pt x="0" y="129"/>
                  </a:lnTo>
                  <a:lnTo>
                    <a:pt x="0" y="123"/>
                  </a:lnTo>
                  <a:lnTo>
                    <a:pt x="0" y="116"/>
                  </a:lnTo>
                  <a:lnTo>
                    <a:pt x="7" y="109"/>
                  </a:lnTo>
                  <a:lnTo>
                    <a:pt x="7" y="102"/>
                  </a:lnTo>
                  <a:lnTo>
                    <a:pt x="14" y="102"/>
                  </a:lnTo>
                  <a:lnTo>
                    <a:pt x="21" y="95"/>
                  </a:lnTo>
                  <a:lnTo>
                    <a:pt x="27" y="88"/>
                  </a:lnTo>
                  <a:lnTo>
                    <a:pt x="34" y="88"/>
                  </a:lnTo>
                  <a:lnTo>
                    <a:pt x="41" y="82"/>
                  </a:lnTo>
                  <a:lnTo>
                    <a:pt x="48" y="75"/>
                  </a:lnTo>
                  <a:lnTo>
                    <a:pt x="55" y="75"/>
                  </a:lnTo>
                  <a:lnTo>
                    <a:pt x="69" y="68"/>
                  </a:lnTo>
                  <a:lnTo>
                    <a:pt x="75" y="68"/>
                  </a:lnTo>
                  <a:lnTo>
                    <a:pt x="82" y="61"/>
                  </a:lnTo>
                  <a:lnTo>
                    <a:pt x="96" y="54"/>
                  </a:lnTo>
                  <a:lnTo>
                    <a:pt x="103" y="54"/>
                  </a:lnTo>
                  <a:lnTo>
                    <a:pt x="116" y="47"/>
                  </a:lnTo>
                  <a:lnTo>
                    <a:pt x="123" y="41"/>
                  </a:lnTo>
                  <a:lnTo>
                    <a:pt x="130" y="41"/>
                  </a:lnTo>
                  <a:lnTo>
                    <a:pt x="144" y="34"/>
                  </a:lnTo>
                  <a:lnTo>
                    <a:pt x="151" y="27"/>
                  </a:lnTo>
                  <a:lnTo>
                    <a:pt x="157" y="27"/>
                  </a:lnTo>
                  <a:lnTo>
                    <a:pt x="164" y="20"/>
                  </a:lnTo>
                  <a:lnTo>
                    <a:pt x="171" y="20"/>
                  </a:lnTo>
                  <a:lnTo>
                    <a:pt x="178" y="13"/>
                  </a:lnTo>
                  <a:lnTo>
                    <a:pt x="185" y="13"/>
                  </a:lnTo>
                  <a:lnTo>
                    <a:pt x="192" y="6"/>
                  </a:lnTo>
                  <a:lnTo>
                    <a:pt x="199" y="6"/>
                  </a:lnTo>
                  <a:lnTo>
                    <a:pt x="205" y="6"/>
                  </a:lnTo>
                  <a:lnTo>
                    <a:pt x="205" y="0"/>
                  </a:lnTo>
                  <a:lnTo>
                    <a:pt x="212" y="0"/>
                  </a:lnTo>
                  <a:lnTo>
                    <a:pt x="452" y="61"/>
                  </a:lnTo>
                  <a:lnTo>
                    <a:pt x="397" y="116"/>
                  </a:lnTo>
                  <a:lnTo>
                    <a:pt x="274" y="218"/>
                  </a:lnTo>
                  <a:lnTo>
                    <a:pt x="267" y="253"/>
                  </a:lnTo>
                </a:path>
              </a:pathLst>
            </a:custGeom>
            <a:solidFill>
              <a:srgbClr val="CCCC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2" name="Freeform 2040"/>
            <p:cNvSpPr>
              <a:spLocks/>
            </p:cNvSpPr>
            <p:nvPr/>
          </p:nvSpPr>
          <p:spPr bwMode="auto">
            <a:xfrm>
              <a:off x="1710" y="2662"/>
              <a:ext cx="446" cy="254"/>
            </a:xfrm>
            <a:custGeom>
              <a:avLst/>
              <a:gdLst>
                <a:gd name="T0" fmla="*/ 261 w 446"/>
                <a:gd name="T1" fmla="*/ 246 h 254"/>
                <a:gd name="T2" fmla="*/ 247 w 446"/>
                <a:gd name="T3" fmla="*/ 239 h 254"/>
                <a:gd name="T4" fmla="*/ 240 w 446"/>
                <a:gd name="T5" fmla="*/ 232 h 254"/>
                <a:gd name="T6" fmla="*/ 240 w 446"/>
                <a:gd name="T7" fmla="*/ 219 h 254"/>
                <a:gd name="T8" fmla="*/ 240 w 446"/>
                <a:gd name="T9" fmla="*/ 205 h 254"/>
                <a:gd name="T10" fmla="*/ 233 w 446"/>
                <a:gd name="T11" fmla="*/ 212 h 254"/>
                <a:gd name="T12" fmla="*/ 233 w 446"/>
                <a:gd name="T13" fmla="*/ 226 h 254"/>
                <a:gd name="T14" fmla="*/ 240 w 446"/>
                <a:gd name="T15" fmla="*/ 232 h 254"/>
                <a:gd name="T16" fmla="*/ 103 w 446"/>
                <a:gd name="T17" fmla="*/ 178 h 254"/>
                <a:gd name="T18" fmla="*/ 28 w 446"/>
                <a:gd name="T19" fmla="*/ 150 h 254"/>
                <a:gd name="T20" fmla="*/ 21 w 446"/>
                <a:gd name="T21" fmla="*/ 157 h 254"/>
                <a:gd name="T22" fmla="*/ 14 w 446"/>
                <a:gd name="T23" fmla="*/ 150 h 254"/>
                <a:gd name="T24" fmla="*/ 14 w 446"/>
                <a:gd name="T25" fmla="*/ 150 h 254"/>
                <a:gd name="T26" fmla="*/ 7 w 446"/>
                <a:gd name="T27" fmla="*/ 144 h 254"/>
                <a:gd name="T28" fmla="*/ 0 w 446"/>
                <a:gd name="T29" fmla="*/ 130 h 254"/>
                <a:gd name="T30" fmla="*/ 0 w 446"/>
                <a:gd name="T31" fmla="*/ 116 h 254"/>
                <a:gd name="T32" fmla="*/ 7 w 446"/>
                <a:gd name="T33" fmla="*/ 103 h 254"/>
                <a:gd name="T34" fmla="*/ 21 w 446"/>
                <a:gd name="T35" fmla="*/ 96 h 254"/>
                <a:gd name="T36" fmla="*/ 35 w 446"/>
                <a:gd name="T37" fmla="*/ 89 h 254"/>
                <a:gd name="T38" fmla="*/ 48 w 446"/>
                <a:gd name="T39" fmla="*/ 75 h 254"/>
                <a:gd name="T40" fmla="*/ 69 w 446"/>
                <a:gd name="T41" fmla="*/ 68 h 254"/>
                <a:gd name="T42" fmla="*/ 83 w 446"/>
                <a:gd name="T43" fmla="*/ 61 h 254"/>
                <a:gd name="T44" fmla="*/ 103 w 446"/>
                <a:gd name="T45" fmla="*/ 48 h 254"/>
                <a:gd name="T46" fmla="*/ 124 w 446"/>
                <a:gd name="T47" fmla="*/ 41 h 254"/>
                <a:gd name="T48" fmla="*/ 137 w 446"/>
                <a:gd name="T49" fmla="*/ 34 h 254"/>
                <a:gd name="T50" fmla="*/ 158 w 446"/>
                <a:gd name="T51" fmla="*/ 27 h 254"/>
                <a:gd name="T52" fmla="*/ 172 w 446"/>
                <a:gd name="T53" fmla="*/ 14 h 254"/>
                <a:gd name="T54" fmla="*/ 185 w 446"/>
                <a:gd name="T55" fmla="*/ 7 h 254"/>
                <a:gd name="T56" fmla="*/ 199 w 446"/>
                <a:gd name="T57" fmla="*/ 7 h 254"/>
                <a:gd name="T58" fmla="*/ 206 w 446"/>
                <a:gd name="T59" fmla="*/ 0 h 254"/>
                <a:gd name="T60" fmla="*/ 445 w 446"/>
                <a:gd name="T61" fmla="*/ 61 h 254"/>
                <a:gd name="T62" fmla="*/ 274 w 446"/>
                <a:gd name="T63" fmla="*/ 219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6"/>
                <a:gd name="T97" fmla="*/ 0 h 254"/>
                <a:gd name="T98" fmla="*/ 446 w 446"/>
                <a:gd name="T99" fmla="*/ 254 h 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6" h="254">
                  <a:moveTo>
                    <a:pt x="267" y="253"/>
                  </a:moveTo>
                  <a:lnTo>
                    <a:pt x="261" y="246"/>
                  </a:lnTo>
                  <a:lnTo>
                    <a:pt x="254" y="246"/>
                  </a:lnTo>
                  <a:lnTo>
                    <a:pt x="247" y="239"/>
                  </a:lnTo>
                  <a:lnTo>
                    <a:pt x="240" y="239"/>
                  </a:lnTo>
                  <a:lnTo>
                    <a:pt x="240" y="232"/>
                  </a:lnTo>
                  <a:lnTo>
                    <a:pt x="240" y="226"/>
                  </a:lnTo>
                  <a:lnTo>
                    <a:pt x="240" y="219"/>
                  </a:lnTo>
                  <a:lnTo>
                    <a:pt x="240" y="212"/>
                  </a:lnTo>
                  <a:lnTo>
                    <a:pt x="240" y="205"/>
                  </a:lnTo>
                  <a:lnTo>
                    <a:pt x="233" y="205"/>
                  </a:lnTo>
                  <a:lnTo>
                    <a:pt x="233" y="212"/>
                  </a:lnTo>
                  <a:lnTo>
                    <a:pt x="233" y="219"/>
                  </a:lnTo>
                  <a:lnTo>
                    <a:pt x="233" y="226"/>
                  </a:lnTo>
                  <a:lnTo>
                    <a:pt x="233" y="232"/>
                  </a:lnTo>
                  <a:lnTo>
                    <a:pt x="240" y="232"/>
                  </a:lnTo>
                  <a:lnTo>
                    <a:pt x="240" y="239"/>
                  </a:lnTo>
                  <a:lnTo>
                    <a:pt x="103" y="178"/>
                  </a:lnTo>
                  <a:lnTo>
                    <a:pt x="35" y="150"/>
                  </a:lnTo>
                  <a:lnTo>
                    <a:pt x="28" y="150"/>
                  </a:lnTo>
                  <a:lnTo>
                    <a:pt x="28" y="157"/>
                  </a:lnTo>
                  <a:lnTo>
                    <a:pt x="21" y="157"/>
                  </a:lnTo>
                  <a:lnTo>
                    <a:pt x="21" y="150"/>
                  </a:lnTo>
                  <a:lnTo>
                    <a:pt x="14" y="150"/>
                  </a:lnTo>
                  <a:lnTo>
                    <a:pt x="14" y="144"/>
                  </a:lnTo>
                  <a:lnTo>
                    <a:pt x="14" y="150"/>
                  </a:lnTo>
                  <a:lnTo>
                    <a:pt x="7" y="150"/>
                  </a:lnTo>
                  <a:lnTo>
                    <a:pt x="7" y="144"/>
                  </a:lnTo>
                  <a:lnTo>
                    <a:pt x="0" y="137"/>
                  </a:lnTo>
                  <a:lnTo>
                    <a:pt x="0" y="130"/>
                  </a:lnTo>
                  <a:lnTo>
                    <a:pt x="0" y="123"/>
                  </a:lnTo>
                  <a:lnTo>
                    <a:pt x="0" y="116"/>
                  </a:lnTo>
                  <a:lnTo>
                    <a:pt x="0" y="109"/>
                  </a:lnTo>
                  <a:lnTo>
                    <a:pt x="7" y="103"/>
                  </a:lnTo>
                  <a:lnTo>
                    <a:pt x="14" y="96"/>
                  </a:lnTo>
                  <a:lnTo>
                    <a:pt x="21" y="96"/>
                  </a:lnTo>
                  <a:lnTo>
                    <a:pt x="28" y="89"/>
                  </a:lnTo>
                  <a:lnTo>
                    <a:pt x="35" y="89"/>
                  </a:lnTo>
                  <a:lnTo>
                    <a:pt x="42" y="82"/>
                  </a:lnTo>
                  <a:lnTo>
                    <a:pt x="48" y="75"/>
                  </a:lnTo>
                  <a:lnTo>
                    <a:pt x="55" y="75"/>
                  </a:lnTo>
                  <a:lnTo>
                    <a:pt x="69" y="68"/>
                  </a:lnTo>
                  <a:lnTo>
                    <a:pt x="76" y="61"/>
                  </a:lnTo>
                  <a:lnTo>
                    <a:pt x="83" y="61"/>
                  </a:lnTo>
                  <a:lnTo>
                    <a:pt x="96" y="55"/>
                  </a:lnTo>
                  <a:lnTo>
                    <a:pt x="103" y="48"/>
                  </a:lnTo>
                  <a:lnTo>
                    <a:pt x="110" y="48"/>
                  </a:lnTo>
                  <a:lnTo>
                    <a:pt x="124" y="41"/>
                  </a:lnTo>
                  <a:lnTo>
                    <a:pt x="131" y="34"/>
                  </a:lnTo>
                  <a:lnTo>
                    <a:pt x="137" y="34"/>
                  </a:lnTo>
                  <a:lnTo>
                    <a:pt x="144" y="27"/>
                  </a:lnTo>
                  <a:lnTo>
                    <a:pt x="158" y="27"/>
                  </a:lnTo>
                  <a:lnTo>
                    <a:pt x="165" y="20"/>
                  </a:lnTo>
                  <a:lnTo>
                    <a:pt x="172" y="14"/>
                  </a:lnTo>
                  <a:lnTo>
                    <a:pt x="178" y="14"/>
                  </a:lnTo>
                  <a:lnTo>
                    <a:pt x="185" y="7"/>
                  </a:lnTo>
                  <a:lnTo>
                    <a:pt x="192" y="7"/>
                  </a:lnTo>
                  <a:lnTo>
                    <a:pt x="199" y="7"/>
                  </a:lnTo>
                  <a:lnTo>
                    <a:pt x="199" y="0"/>
                  </a:lnTo>
                  <a:lnTo>
                    <a:pt x="206" y="0"/>
                  </a:lnTo>
                  <a:lnTo>
                    <a:pt x="213" y="0"/>
                  </a:lnTo>
                  <a:lnTo>
                    <a:pt x="445" y="61"/>
                  </a:lnTo>
                  <a:lnTo>
                    <a:pt x="397" y="116"/>
                  </a:lnTo>
                  <a:lnTo>
                    <a:pt x="274" y="219"/>
                  </a:lnTo>
                  <a:lnTo>
                    <a:pt x="267" y="25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3" name="Freeform 2041"/>
            <p:cNvSpPr>
              <a:spLocks/>
            </p:cNvSpPr>
            <p:nvPr/>
          </p:nvSpPr>
          <p:spPr bwMode="auto">
            <a:xfrm>
              <a:off x="1960" y="2720"/>
              <a:ext cx="200" cy="193"/>
            </a:xfrm>
            <a:custGeom>
              <a:avLst/>
              <a:gdLst>
                <a:gd name="T0" fmla="*/ 192 w 200"/>
                <a:gd name="T1" fmla="*/ 55 h 193"/>
                <a:gd name="T2" fmla="*/ 28 w 200"/>
                <a:gd name="T3" fmla="*/ 192 h 193"/>
                <a:gd name="T4" fmla="*/ 21 w 200"/>
                <a:gd name="T5" fmla="*/ 192 h 193"/>
                <a:gd name="T6" fmla="*/ 14 w 200"/>
                <a:gd name="T7" fmla="*/ 192 h 193"/>
                <a:gd name="T8" fmla="*/ 7 w 200"/>
                <a:gd name="T9" fmla="*/ 192 h 193"/>
                <a:gd name="T10" fmla="*/ 7 w 200"/>
                <a:gd name="T11" fmla="*/ 185 h 193"/>
                <a:gd name="T12" fmla="*/ 0 w 200"/>
                <a:gd name="T13" fmla="*/ 185 h 193"/>
                <a:gd name="T14" fmla="*/ 0 w 200"/>
                <a:gd name="T15" fmla="*/ 178 h 193"/>
                <a:gd name="T16" fmla="*/ 0 w 200"/>
                <a:gd name="T17" fmla="*/ 171 h 193"/>
                <a:gd name="T18" fmla="*/ 0 w 200"/>
                <a:gd name="T19" fmla="*/ 164 h 193"/>
                <a:gd name="T20" fmla="*/ 0 w 200"/>
                <a:gd name="T21" fmla="*/ 157 h 193"/>
                <a:gd name="T22" fmla="*/ 0 w 200"/>
                <a:gd name="T23" fmla="*/ 150 h 193"/>
                <a:gd name="T24" fmla="*/ 7 w 200"/>
                <a:gd name="T25" fmla="*/ 150 h 193"/>
                <a:gd name="T26" fmla="*/ 7 w 200"/>
                <a:gd name="T27" fmla="*/ 144 h 193"/>
                <a:gd name="T28" fmla="*/ 14 w 200"/>
                <a:gd name="T29" fmla="*/ 144 h 193"/>
                <a:gd name="T30" fmla="*/ 14 w 200"/>
                <a:gd name="T31" fmla="*/ 137 h 193"/>
                <a:gd name="T32" fmla="*/ 21 w 200"/>
                <a:gd name="T33" fmla="*/ 137 h 193"/>
                <a:gd name="T34" fmla="*/ 28 w 200"/>
                <a:gd name="T35" fmla="*/ 130 h 193"/>
                <a:gd name="T36" fmla="*/ 34 w 200"/>
                <a:gd name="T37" fmla="*/ 130 h 193"/>
                <a:gd name="T38" fmla="*/ 34 w 200"/>
                <a:gd name="T39" fmla="*/ 123 h 193"/>
                <a:gd name="T40" fmla="*/ 41 w 200"/>
                <a:gd name="T41" fmla="*/ 116 h 193"/>
                <a:gd name="T42" fmla="*/ 48 w 200"/>
                <a:gd name="T43" fmla="*/ 116 h 193"/>
                <a:gd name="T44" fmla="*/ 55 w 200"/>
                <a:gd name="T45" fmla="*/ 109 h 193"/>
                <a:gd name="T46" fmla="*/ 69 w 200"/>
                <a:gd name="T47" fmla="*/ 103 h 193"/>
                <a:gd name="T48" fmla="*/ 69 w 200"/>
                <a:gd name="T49" fmla="*/ 96 h 193"/>
                <a:gd name="T50" fmla="*/ 82 w 200"/>
                <a:gd name="T51" fmla="*/ 89 h 193"/>
                <a:gd name="T52" fmla="*/ 89 w 200"/>
                <a:gd name="T53" fmla="*/ 82 h 193"/>
                <a:gd name="T54" fmla="*/ 96 w 200"/>
                <a:gd name="T55" fmla="*/ 75 h 193"/>
                <a:gd name="T56" fmla="*/ 103 w 200"/>
                <a:gd name="T57" fmla="*/ 68 h 193"/>
                <a:gd name="T58" fmla="*/ 117 w 200"/>
                <a:gd name="T59" fmla="*/ 62 h 193"/>
                <a:gd name="T60" fmla="*/ 123 w 200"/>
                <a:gd name="T61" fmla="*/ 55 h 193"/>
                <a:gd name="T62" fmla="*/ 130 w 200"/>
                <a:gd name="T63" fmla="*/ 48 h 193"/>
                <a:gd name="T64" fmla="*/ 137 w 200"/>
                <a:gd name="T65" fmla="*/ 48 h 193"/>
                <a:gd name="T66" fmla="*/ 144 w 200"/>
                <a:gd name="T67" fmla="*/ 41 h 193"/>
                <a:gd name="T68" fmla="*/ 151 w 200"/>
                <a:gd name="T69" fmla="*/ 34 h 193"/>
                <a:gd name="T70" fmla="*/ 165 w 200"/>
                <a:gd name="T71" fmla="*/ 27 h 193"/>
                <a:gd name="T72" fmla="*/ 171 w 200"/>
                <a:gd name="T73" fmla="*/ 21 h 193"/>
                <a:gd name="T74" fmla="*/ 178 w 200"/>
                <a:gd name="T75" fmla="*/ 14 h 193"/>
                <a:gd name="T76" fmla="*/ 185 w 200"/>
                <a:gd name="T77" fmla="*/ 14 h 193"/>
                <a:gd name="T78" fmla="*/ 185 w 200"/>
                <a:gd name="T79" fmla="*/ 7 h 193"/>
                <a:gd name="T80" fmla="*/ 192 w 200"/>
                <a:gd name="T81" fmla="*/ 7 h 193"/>
                <a:gd name="T82" fmla="*/ 199 w 200"/>
                <a:gd name="T83" fmla="*/ 0 h 193"/>
                <a:gd name="T84" fmla="*/ 171 w 200"/>
                <a:gd name="T85" fmla="*/ 34 h 193"/>
                <a:gd name="T86" fmla="*/ 165 w 200"/>
                <a:gd name="T87" fmla="*/ 48 h 193"/>
                <a:gd name="T88" fmla="*/ 192 w 200"/>
                <a:gd name="T89" fmla="*/ 55 h 1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93"/>
                <a:gd name="T137" fmla="*/ 200 w 200"/>
                <a:gd name="T138" fmla="*/ 193 h 1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93">
                  <a:moveTo>
                    <a:pt x="192" y="55"/>
                  </a:moveTo>
                  <a:lnTo>
                    <a:pt x="28" y="192"/>
                  </a:lnTo>
                  <a:lnTo>
                    <a:pt x="21" y="192"/>
                  </a:lnTo>
                  <a:lnTo>
                    <a:pt x="14" y="192"/>
                  </a:lnTo>
                  <a:lnTo>
                    <a:pt x="7" y="192"/>
                  </a:lnTo>
                  <a:lnTo>
                    <a:pt x="7" y="185"/>
                  </a:lnTo>
                  <a:lnTo>
                    <a:pt x="0" y="185"/>
                  </a:lnTo>
                  <a:lnTo>
                    <a:pt x="0" y="178"/>
                  </a:lnTo>
                  <a:lnTo>
                    <a:pt x="0" y="171"/>
                  </a:lnTo>
                  <a:lnTo>
                    <a:pt x="0" y="164"/>
                  </a:lnTo>
                  <a:lnTo>
                    <a:pt x="0" y="157"/>
                  </a:lnTo>
                  <a:lnTo>
                    <a:pt x="0" y="150"/>
                  </a:lnTo>
                  <a:lnTo>
                    <a:pt x="7" y="150"/>
                  </a:lnTo>
                  <a:lnTo>
                    <a:pt x="7" y="144"/>
                  </a:lnTo>
                  <a:lnTo>
                    <a:pt x="14" y="144"/>
                  </a:lnTo>
                  <a:lnTo>
                    <a:pt x="14" y="137"/>
                  </a:lnTo>
                  <a:lnTo>
                    <a:pt x="21" y="137"/>
                  </a:lnTo>
                  <a:lnTo>
                    <a:pt x="28" y="130"/>
                  </a:lnTo>
                  <a:lnTo>
                    <a:pt x="34" y="130"/>
                  </a:lnTo>
                  <a:lnTo>
                    <a:pt x="34" y="123"/>
                  </a:lnTo>
                  <a:lnTo>
                    <a:pt x="41" y="116"/>
                  </a:lnTo>
                  <a:lnTo>
                    <a:pt x="48" y="116"/>
                  </a:lnTo>
                  <a:lnTo>
                    <a:pt x="55" y="109"/>
                  </a:lnTo>
                  <a:lnTo>
                    <a:pt x="69" y="103"/>
                  </a:lnTo>
                  <a:lnTo>
                    <a:pt x="69" y="96"/>
                  </a:lnTo>
                  <a:lnTo>
                    <a:pt x="82" y="89"/>
                  </a:lnTo>
                  <a:lnTo>
                    <a:pt x="89" y="82"/>
                  </a:lnTo>
                  <a:lnTo>
                    <a:pt x="96" y="75"/>
                  </a:lnTo>
                  <a:lnTo>
                    <a:pt x="103" y="68"/>
                  </a:lnTo>
                  <a:lnTo>
                    <a:pt x="117" y="62"/>
                  </a:lnTo>
                  <a:lnTo>
                    <a:pt x="123" y="55"/>
                  </a:lnTo>
                  <a:lnTo>
                    <a:pt x="130" y="48"/>
                  </a:lnTo>
                  <a:lnTo>
                    <a:pt x="137" y="48"/>
                  </a:lnTo>
                  <a:lnTo>
                    <a:pt x="144" y="41"/>
                  </a:lnTo>
                  <a:lnTo>
                    <a:pt x="151" y="34"/>
                  </a:lnTo>
                  <a:lnTo>
                    <a:pt x="165" y="27"/>
                  </a:lnTo>
                  <a:lnTo>
                    <a:pt x="171" y="21"/>
                  </a:lnTo>
                  <a:lnTo>
                    <a:pt x="178" y="14"/>
                  </a:lnTo>
                  <a:lnTo>
                    <a:pt x="185" y="14"/>
                  </a:lnTo>
                  <a:lnTo>
                    <a:pt x="185" y="7"/>
                  </a:lnTo>
                  <a:lnTo>
                    <a:pt x="192" y="7"/>
                  </a:lnTo>
                  <a:lnTo>
                    <a:pt x="199" y="0"/>
                  </a:lnTo>
                  <a:lnTo>
                    <a:pt x="171" y="34"/>
                  </a:lnTo>
                  <a:lnTo>
                    <a:pt x="165" y="48"/>
                  </a:lnTo>
                  <a:lnTo>
                    <a:pt x="192" y="55"/>
                  </a:lnTo>
                </a:path>
              </a:pathLst>
            </a:custGeom>
            <a:solidFill>
              <a:srgbClr val="66666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4" name="Freeform 2042"/>
            <p:cNvSpPr>
              <a:spLocks/>
            </p:cNvSpPr>
            <p:nvPr/>
          </p:nvSpPr>
          <p:spPr bwMode="auto">
            <a:xfrm>
              <a:off x="1957" y="2723"/>
              <a:ext cx="199" cy="193"/>
            </a:xfrm>
            <a:custGeom>
              <a:avLst/>
              <a:gdLst>
                <a:gd name="T0" fmla="*/ 198 w 199"/>
                <a:gd name="T1" fmla="*/ 55 h 193"/>
                <a:gd name="T2" fmla="*/ 34 w 199"/>
                <a:gd name="T3" fmla="*/ 192 h 193"/>
                <a:gd name="T4" fmla="*/ 27 w 199"/>
                <a:gd name="T5" fmla="*/ 192 h 193"/>
                <a:gd name="T6" fmla="*/ 20 w 199"/>
                <a:gd name="T7" fmla="*/ 192 h 193"/>
                <a:gd name="T8" fmla="*/ 14 w 199"/>
                <a:gd name="T9" fmla="*/ 185 h 193"/>
                <a:gd name="T10" fmla="*/ 7 w 199"/>
                <a:gd name="T11" fmla="*/ 185 h 193"/>
                <a:gd name="T12" fmla="*/ 7 w 199"/>
                <a:gd name="T13" fmla="*/ 178 h 193"/>
                <a:gd name="T14" fmla="*/ 0 w 199"/>
                <a:gd name="T15" fmla="*/ 171 h 193"/>
                <a:gd name="T16" fmla="*/ 0 w 199"/>
                <a:gd name="T17" fmla="*/ 165 h 193"/>
                <a:gd name="T18" fmla="*/ 0 w 199"/>
                <a:gd name="T19" fmla="*/ 158 h 193"/>
                <a:gd name="T20" fmla="*/ 7 w 199"/>
                <a:gd name="T21" fmla="*/ 158 h 193"/>
                <a:gd name="T22" fmla="*/ 7 w 199"/>
                <a:gd name="T23" fmla="*/ 151 h 193"/>
                <a:gd name="T24" fmla="*/ 14 w 199"/>
                <a:gd name="T25" fmla="*/ 144 h 193"/>
                <a:gd name="T26" fmla="*/ 20 w 199"/>
                <a:gd name="T27" fmla="*/ 137 h 193"/>
                <a:gd name="T28" fmla="*/ 27 w 199"/>
                <a:gd name="T29" fmla="*/ 130 h 193"/>
                <a:gd name="T30" fmla="*/ 34 w 199"/>
                <a:gd name="T31" fmla="*/ 124 h 193"/>
                <a:gd name="T32" fmla="*/ 41 w 199"/>
                <a:gd name="T33" fmla="*/ 124 h 193"/>
                <a:gd name="T34" fmla="*/ 48 w 199"/>
                <a:gd name="T35" fmla="*/ 117 h 193"/>
                <a:gd name="T36" fmla="*/ 55 w 199"/>
                <a:gd name="T37" fmla="*/ 110 h 193"/>
                <a:gd name="T38" fmla="*/ 61 w 199"/>
                <a:gd name="T39" fmla="*/ 103 h 193"/>
                <a:gd name="T40" fmla="*/ 68 w 199"/>
                <a:gd name="T41" fmla="*/ 103 h 193"/>
                <a:gd name="T42" fmla="*/ 75 w 199"/>
                <a:gd name="T43" fmla="*/ 96 h 193"/>
                <a:gd name="T44" fmla="*/ 89 w 199"/>
                <a:gd name="T45" fmla="*/ 89 h 193"/>
                <a:gd name="T46" fmla="*/ 96 w 199"/>
                <a:gd name="T47" fmla="*/ 83 h 193"/>
                <a:gd name="T48" fmla="*/ 103 w 199"/>
                <a:gd name="T49" fmla="*/ 76 h 193"/>
                <a:gd name="T50" fmla="*/ 109 w 199"/>
                <a:gd name="T51" fmla="*/ 69 h 193"/>
                <a:gd name="T52" fmla="*/ 116 w 199"/>
                <a:gd name="T53" fmla="*/ 62 h 193"/>
                <a:gd name="T54" fmla="*/ 130 w 199"/>
                <a:gd name="T55" fmla="*/ 55 h 193"/>
                <a:gd name="T56" fmla="*/ 137 w 199"/>
                <a:gd name="T57" fmla="*/ 48 h 193"/>
                <a:gd name="T58" fmla="*/ 144 w 199"/>
                <a:gd name="T59" fmla="*/ 42 h 193"/>
                <a:gd name="T60" fmla="*/ 150 w 199"/>
                <a:gd name="T61" fmla="*/ 35 h 193"/>
                <a:gd name="T62" fmla="*/ 157 w 199"/>
                <a:gd name="T63" fmla="*/ 35 h 193"/>
                <a:gd name="T64" fmla="*/ 164 w 199"/>
                <a:gd name="T65" fmla="*/ 28 h 193"/>
                <a:gd name="T66" fmla="*/ 171 w 199"/>
                <a:gd name="T67" fmla="*/ 21 h 193"/>
                <a:gd name="T68" fmla="*/ 178 w 199"/>
                <a:gd name="T69" fmla="*/ 14 h 193"/>
                <a:gd name="T70" fmla="*/ 185 w 199"/>
                <a:gd name="T71" fmla="*/ 14 h 193"/>
                <a:gd name="T72" fmla="*/ 191 w 199"/>
                <a:gd name="T73" fmla="*/ 7 h 193"/>
                <a:gd name="T74" fmla="*/ 198 w 199"/>
                <a:gd name="T75" fmla="*/ 0 h 193"/>
                <a:gd name="T76" fmla="*/ 171 w 199"/>
                <a:gd name="T77" fmla="*/ 35 h 193"/>
                <a:gd name="T78" fmla="*/ 164 w 199"/>
                <a:gd name="T79" fmla="*/ 48 h 193"/>
                <a:gd name="T80" fmla="*/ 198 w 199"/>
                <a:gd name="T81" fmla="*/ 55 h 1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3"/>
                <a:gd name="T125" fmla="*/ 199 w 199"/>
                <a:gd name="T126" fmla="*/ 193 h 1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3">
                  <a:moveTo>
                    <a:pt x="198" y="55"/>
                  </a:moveTo>
                  <a:lnTo>
                    <a:pt x="34" y="192"/>
                  </a:lnTo>
                  <a:lnTo>
                    <a:pt x="27" y="192"/>
                  </a:lnTo>
                  <a:lnTo>
                    <a:pt x="20" y="192"/>
                  </a:lnTo>
                  <a:lnTo>
                    <a:pt x="14" y="185"/>
                  </a:lnTo>
                  <a:lnTo>
                    <a:pt x="7" y="185"/>
                  </a:lnTo>
                  <a:lnTo>
                    <a:pt x="7" y="178"/>
                  </a:lnTo>
                  <a:lnTo>
                    <a:pt x="0" y="171"/>
                  </a:lnTo>
                  <a:lnTo>
                    <a:pt x="0" y="165"/>
                  </a:lnTo>
                  <a:lnTo>
                    <a:pt x="0" y="158"/>
                  </a:lnTo>
                  <a:lnTo>
                    <a:pt x="7" y="158"/>
                  </a:lnTo>
                  <a:lnTo>
                    <a:pt x="7" y="151"/>
                  </a:lnTo>
                  <a:lnTo>
                    <a:pt x="14" y="144"/>
                  </a:lnTo>
                  <a:lnTo>
                    <a:pt x="20" y="137"/>
                  </a:lnTo>
                  <a:lnTo>
                    <a:pt x="27" y="130"/>
                  </a:lnTo>
                  <a:lnTo>
                    <a:pt x="34" y="124"/>
                  </a:lnTo>
                  <a:lnTo>
                    <a:pt x="41" y="124"/>
                  </a:lnTo>
                  <a:lnTo>
                    <a:pt x="48" y="117"/>
                  </a:lnTo>
                  <a:lnTo>
                    <a:pt x="55" y="110"/>
                  </a:lnTo>
                  <a:lnTo>
                    <a:pt x="61" y="103"/>
                  </a:lnTo>
                  <a:lnTo>
                    <a:pt x="68" y="103"/>
                  </a:lnTo>
                  <a:lnTo>
                    <a:pt x="75" y="96"/>
                  </a:lnTo>
                  <a:lnTo>
                    <a:pt x="89" y="89"/>
                  </a:lnTo>
                  <a:lnTo>
                    <a:pt x="96" y="83"/>
                  </a:lnTo>
                  <a:lnTo>
                    <a:pt x="103" y="76"/>
                  </a:lnTo>
                  <a:lnTo>
                    <a:pt x="109" y="69"/>
                  </a:lnTo>
                  <a:lnTo>
                    <a:pt x="116" y="62"/>
                  </a:lnTo>
                  <a:lnTo>
                    <a:pt x="130" y="55"/>
                  </a:lnTo>
                  <a:lnTo>
                    <a:pt x="137" y="48"/>
                  </a:lnTo>
                  <a:lnTo>
                    <a:pt x="144" y="42"/>
                  </a:lnTo>
                  <a:lnTo>
                    <a:pt x="150" y="35"/>
                  </a:lnTo>
                  <a:lnTo>
                    <a:pt x="157" y="35"/>
                  </a:lnTo>
                  <a:lnTo>
                    <a:pt x="164" y="28"/>
                  </a:lnTo>
                  <a:lnTo>
                    <a:pt x="171" y="21"/>
                  </a:lnTo>
                  <a:lnTo>
                    <a:pt x="178" y="14"/>
                  </a:lnTo>
                  <a:lnTo>
                    <a:pt x="185" y="14"/>
                  </a:lnTo>
                  <a:lnTo>
                    <a:pt x="191" y="7"/>
                  </a:lnTo>
                  <a:lnTo>
                    <a:pt x="198" y="0"/>
                  </a:lnTo>
                  <a:lnTo>
                    <a:pt x="171" y="35"/>
                  </a:lnTo>
                  <a:lnTo>
                    <a:pt x="164" y="48"/>
                  </a:lnTo>
                  <a:lnTo>
                    <a:pt x="198" y="55"/>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5" name="Freeform 2043"/>
            <p:cNvSpPr>
              <a:spLocks/>
            </p:cNvSpPr>
            <p:nvPr/>
          </p:nvSpPr>
          <p:spPr bwMode="auto">
            <a:xfrm>
              <a:off x="1967" y="2761"/>
              <a:ext cx="179" cy="145"/>
            </a:xfrm>
            <a:custGeom>
              <a:avLst/>
              <a:gdLst>
                <a:gd name="T0" fmla="*/ 7 w 179"/>
                <a:gd name="T1" fmla="*/ 144 h 145"/>
                <a:gd name="T2" fmla="*/ 178 w 179"/>
                <a:gd name="T3" fmla="*/ 7 h 145"/>
                <a:gd name="T4" fmla="*/ 171 w 179"/>
                <a:gd name="T5" fmla="*/ 0 h 145"/>
                <a:gd name="T6" fmla="*/ 0 w 179"/>
                <a:gd name="T7" fmla="*/ 144 h 145"/>
                <a:gd name="T8" fmla="*/ 7 w 179"/>
                <a:gd name="T9" fmla="*/ 144 h 145"/>
                <a:gd name="T10" fmla="*/ 0 60000 65536"/>
                <a:gd name="T11" fmla="*/ 0 60000 65536"/>
                <a:gd name="T12" fmla="*/ 0 60000 65536"/>
                <a:gd name="T13" fmla="*/ 0 60000 65536"/>
                <a:gd name="T14" fmla="*/ 0 60000 65536"/>
                <a:gd name="T15" fmla="*/ 0 w 179"/>
                <a:gd name="T16" fmla="*/ 0 h 145"/>
                <a:gd name="T17" fmla="*/ 179 w 179"/>
                <a:gd name="T18" fmla="*/ 145 h 145"/>
              </a:gdLst>
              <a:ahLst/>
              <a:cxnLst>
                <a:cxn ang="T10">
                  <a:pos x="T0" y="T1"/>
                </a:cxn>
                <a:cxn ang="T11">
                  <a:pos x="T2" y="T3"/>
                </a:cxn>
                <a:cxn ang="T12">
                  <a:pos x="T4" y="T5"/>
                </a:cxn>
                <a:cxn ang="T13">
                  <a:pos x="T6" y="T7"/>
                </a:cxn>
                <a:cxn ang="T14">
                  <a:pos x="T8" y="T9"/>
                </a:cxn>
              </a:cxnLst>
              <a:rect l="T15" t="T16" r="T17" b="T18"/>
              <a:pathLst>
                <a:path w="179" h="145">
                  <a:moveTo>
                    <a:pt x="7" y="144"/>
                  </a:moveTo>
                  <a:lnTo>
                    <a:pt x="178" y="7"/>
                  </a:lnTo>
                  <a:lnTo>
                    <a:pt x="171" y="0"/>
                  </a:lnTo>
                  <a:lnTo>
                    <a:pt x="0" y="144"/>
                  </a:lnTo>
                  <a:lnTo>
                    <a:pt x="7" y="144"/>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6" name="Freeform 2044"/>
            <p:cNvSpPr>
              <a:spLocks/>
            </p:cNvSpPr>
            <p:nvPr/>
          </p:nvSpPr>
          <p:spPr bwMode="auto">
            <a:xfrm>
              <a:off x="1971" y="2765"/>
              <a:ext cx="178" cy="144"/>
            </a:xfrm>
            <a:custGeom>
              <a:avLst/>
              <a:gdLst>
                <a:gd name="T0" fmla="*/ 6 w 178"/>
                <a:gd name="T1" fmla="*/ 143 h 144"/>
                <a:gd name="T2" fmla="*/ 177 w 178"/>
                <a:gd name="T3" fmla="*/ 6 h 144"/>
                <a:gd name="T4" fmla="*/ 171 w 178"/>
                <a:gd name="T5" fmla="*/ 0 h 144"/>
                <a:gd name="T6" fmla="*/ 0 w 178"/>
                <a:gd name="T7" fmla="*/ 136 h 144"/>
                <a:gd name="T8" fmla="*/ 6 w 178"/>
                <a:gd name="T9" fmla="*/ 143 h 144"/>
                <a:gd name="T10" fmla="*/ 0 60000 65536"/>
                <a:gd name="T11" fmla="*/ 0 60000 65536"/>
                <a:gd name="T12" fmla="*/ 0 60000 65536"/>
                <a:gd name="T13" fmla="*/ 0 60000 65536"/>
                <a:gd name="T14" fmla="*/ 0 60000 65536"/>
                <a:gd name="T15" fmla="*/ 0 w 178"/>
                <a:gd name="T16" fmla="*/ 0 h 144"/>
                <a:gd name="T17" fmla="*/ 178 w 178"/>
                <a:gd name="T18" fmla="*/ 144 h 144"/>
              </a:gdLst>
              <a:ahLst/>
              <a:cxnLst>
                <a:cxn ang="T10">
                  <a:pos x="T0" y="T1"/>
                </a:cxn>
                <a:cxn ang="T11">
                  <a:pos x="T2" y="T3"/>
                </a:cxn>
                <a:cxn ang="T12">
                  <a:pos x="T4" y="T5"/>
                </a:cxn>
                <a:cxn ang="T13">
                  <a:pos x="T6" y="T7"/>
                </a:cxn>
                <a:cxn ang="T14">
                  <a:pos x="T8" y="T9"/>
                </a:cxn>
              </a:cxnLst>
              <a:rect l="T15" t="T16" r="T17" b="T18"/>
              <a:pathLst>
                <a:path w="178" h="144">
                  <a:moveTo>
                    <a:pt x="6" y="143"/>
                  </a:moveTo>
                  <a:lnTo>
                    <a:pt x="177" y="6"/>
                  </a:lnTo>
                  <a:lnTo>
                    <a:pt x="171" y="0"/>
                  </a:lnTo>
                  <a:lnTo>
                    <a:pt x="0" y="136"/>
                  </a:lnTo>
                  <a:lnTo>
                    <a:pt x="6"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7" name="Freeform 2045"/>
            <p:cNvSpPr>
              <a:spLocks/>
            </p:cNvSpPr>
            <p:nvPr/>
          </p:nvSpPr>
          <p:spPr bwMode="auto">
            <a:xfrm>
              <a:off x="1967" y="2754"/>
              <a:ext cx="179" cy="152"/>
            </a:xfrm>
            <a:custGeom>
              <a:avLst/>
              <a:gdLst>
                <a:gd name="T0" fmla="*/ 0 w 179"/>
                <a:gd name="T1" fmla="*/ 151 h 152"/>
                <a:gd name="T2" fmla="*/ 178 w 179"/>
                <a:gd name="T3" fmla="*/ 0 h 152"/>
                <a:gd name="T4" fmla="*/ 171 w 179"/>
                <a:gd name="T5" fmla="*/ 0 h 152"/>
                <a:gd name="T6" fmla="*/ 0 w 179"/>
                <a:gd name="T7" fmla="*/ 144 h 152"/>
                <a:gd name="T8" fmla="*/ 0 w 179"/>
                <a:gd name="T9" fmla="*/ 151 h 152"/>
                <a:gd name="T10" fmla="*/ 0 60000 65536"/>
                <a:gd name="T11" fmla="*/ 0 60000 65536"/>
                <a:gd name="T12" fmla="*/ 0 60000 65536"/>
                <a:gd name="T13" fmla="*/ 0 60000 65536"/>
                <a:gd name="T14" fmla="*/ 0 60000 65536"/>
                <a:gd name="T15" fmla="*/ 0 w 179"/>
                <a:gd name="T16" fmla="*/ 0 h 152"/>
                <a:gd name="T17" fmla="*/ 179 w 179"/>
                <a:gd name="T18" fmla="*/ 152 h 152"/>
              </a:gdLst>
              <a:ahLst/>
              <a:cxnLst>
                <a:cxn ang="T10">
                  <a:pos x="T0" y="T1"/>
                </a:cxn>
                <a:cxn ang="T11">
                  <a:pos x="T2" y="T3"/>
                </a:cxn>
                <a:cxn ang="T12">
                  <a:pos x="T4" y="T5"/>
                </a:cxn>
                <a:cxn ang="T13">
                  <a:pos x="T6" y="T7"/>
                </a:cxn>
                <a:cxn ang="T14">
                  <a:pos x="T8" y="T9"/>
                </a:cxn>
              </a:cxnLst>
              <a:rect l="T15" t="T16" r="T17" b="T18"/>
              <a:pathLst>
                <a:path w="179" h="152">
                  <a:moveTo>
                    <a:pt x="0" y="151"/>
                  </a:moveTo>
                  <a:lnTo>
                    <a:pt x="178" y="0"/>
                  </a:lnTo>
                  <a:lnTo>
                    <a:pt x="171" y="0"/>
                  </a:lnTo>
                  <a:lnTo>
                    <a:pt x="0" y="144"/>
                  </a:lnTo>
                  <a:lnTo>
                    <a:pt x="0" y="151"/>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38" name="Freeform 2046"/>
            <p:cNvSpPr>
              <a:spLocks/>
            </p:cNvSpPr>
            <p:nvPr/>
          </p:nvSpPr>
          <p:spPr bwMode="auto">
            <a:xfrm>
              <a:off x="1971" y="2758"/>
              <a:ext cx="178" cy="144"/>
            </a:xfrm>
            <a:custGeom>
              <a:avLst/>
              <a:gdLst>
                <a:gd name="T0" fmla="*/ 0 w 178"/>
                <a:gd name="T1" fmla="*/ 143 h 144"/>
                <a:gd name="T2" fmla="*/ 177 w 178"/>
                <a:gd name="T3" fmla="*/ 0 h 144"/>
                <a:gd name="T4" fmla="*/ 171 w 178"/>
                <a:gd name="T5" fmla="*/ 0 h 144"/>
                <a:gd name="T6" fmla="*/ 0 w 178"/>
                <a:gd name="T7" fmla="*/ 143 h 144"/>
                <a:gd name="T8" fmla="*/ 0 60000 65536"/>
                <a:gd name="T9" fmla="*/ 0 60000 65536"/>
                <a:gd name="T10" fmla="*/ 0 60000 65536"/>
                <a:gd name="T11" fmla="*/ 0 60000 65536"/>
                <a:gd name="T12" fmla="*/ 0 w 178"/>
                <a:gd name="T13" fmla="*/ 0 h 144"/>
                <a:gd name="T14" fmla="*/ 178 w 178"/>
                <a:gd name="T15" fmla="*/ 144 h 144"/>
              </a:gdLst>
              <a:ahLst/>
              <a:cxnLst>
                <a:cxn ang="T8">
                  <a:pos x="T0" y="T1"/>
                </a:cxn>
                <a:cxn ang="T9">
                  <a:pos x="T2" y="T3"/>
                </a:cxn>
                <a:cxn ang="T10">
                  <a:pos x="T4" y="T5"/>
                </a:cxn>
                <a:cxn ang="T11">
                  <a:pos x="T6" y="T7"/>
                </a:cxn>
              </a:cxnLst>
              <a:rect l="T12" t="T13" r="T14" b="T15"/>
              <a:pathLst>
                <a:path w="178" h="144">
                  <a:moveTo>
                    <a:pt x="0" y="143"/>
                  </a:moveTo>
                  <a:lnTo>
                    <a:pt x="177" y="0"/>
                  </a:lnTo>
                  <a:lnTo>
                    <a:pt x="171" y="0"/>
                  </a:lnTo>
                  <a:lnTo>
                    <a:pt x="0" y="143"/>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39" name="Freeform 2047"/>
            <p:cNvSpPr>
              <a:spLocks/>
            </p:cNvSpPr>
            <p:nvPr/>
          </p:nvSpPr>
          <p:spPr bwMode="auto">
            <a:xfrm>
              <a:off x="1960" y="2741"/>
              <a:ext cx="200" cy="158"/>
            </a:xfrm>
            <a:custGeom>
              <a:avLst/>
              <a:gdLst>
                <a:gd name="T0" fmla="*/ 7 w 200"/>
                <a:gd name="T1" fmla="*/ 157 h 158"/>
                <a:gd name="T2" fmla="*/ 199 w 200"/>
                <a:gd name="T3" fmla="*/ 0 h 158"/>
                <a:gd name="T4" fmla="*/ 192 w 200"/>
                <a:gd name="T5" fmla="*/ 0 h 158"/>
                <a:gd name="T6" fmla="*/ 0 w 200"/>
                <a:gd name="T7" fmla="*/ 150 h 158"/>
                <a:gd name="T8" fmla="*/ 7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7" y="157"/>
                  </a:moveTo>
                  <a:lnTo>
                    <a:pt x="199" y="0"/>
                  </a:lnTo>
                  <a:lnTo>
                    <a:pt x="192" y="0"/>
                  </a:lnTo>
                  <a:lnTo>
                    <a:pt x="0" y="150"/>
                  </a:lnTo>
                  <a:lnTo>
                    <a:pt x="7"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0" name="Freeform 2048"/>
            <p:cNvSpPr>
              <a:spLocks/>
            </p:cNvSpPr>
            <p:nvPr/>
          </p:nvSpPr>
          <p:spPr bwMode="auto">
            <a:xfrm>
              <a:off x="1964" y="2744"/>
              <a:ext cx="192" cy="158"/>
            </a:xfrm>
            <a:custGeom>
              <a:avLst/>
              <a:gdLst>
                <a:gd name="T0" fmla="*/ 7 w 192"/>
                <a:gd name="T1" fmla="*/ 157 h 158"/>
                <a:gd name="T2" fmla="*/ 191 w 192"/>
                <a:gd name="T3" fmla="*/ 0 h 158"/>
                <a:gd name="T4" fmla="*/ 184 w 192"/>
                <a:gd name="T5" fmla="*/ 0 h 158"/>
                <a:gd name="T6" fmla="*/ 0 w 192"/>
                <a:gd name="T7" fmla="*/ 150 h 158"/>
                <a:gd name="T8" fmla="*/ 7 w 192"/>
                <a:gd name="T9" fmla="*/ 157 h 158"/>
                <a:gd name="T10" fmla="*/ 0 60000 65536"/>
                <a:gd name="T11" fmla="*/ 0 60000 65536"/>
                <a:gd name="T12" fmla="*/ 0 60000 65536"/>
                <a:gd name="T13" fmla="*/ 0 60000 65536"/>
                <a:gd name="T14" fmla="*/ 0 60000 65536"/>
                <a:gd name="T15" fmla="*/ 0 w 192"/>
                <a:gd name="T16" fmla="*/ 0 h 158"/>
                <a:gd name="T17" fmla="*/ 192 w 192"/>
                <a:gd name="T18" fmla="*/ 158 h 158"/>
              </a:gdLst>
              <a:ahLst/>
              <a:cxnLst>
                <a:cxn ang="T10">
                  <a:pos x="T0" y="T1"/>
                </a:cxn>
                <a:cxn ang="T11">
                  <a:pos x="T2" y="T3"/>
                </a:cxn>
                <a:cxn ang="T12">
                  <a:pos x="T4" y="T5"/>
                </a:cxn>
                <a:cxn ang="T13">
                  <a:pos x="T6" y="T7"/>
                </a:cxn>
                <a:cxn ang="T14">
                  <a:pos x="T8" y="T9"/>
                </a:cxn>
              </a:cxnLst>
              <a:rect l="T15" t="T16" r="T17" b="T18"/>
              <a:pathLst>
                <a:path w="192" h="158">
                  <a:moveTo>
                    <a:pt x="7" y="157"/>
                  </a:moveTo>
                  <a:lnTo>
                    <a:pt x="191" y="0"/>
                  </a:lnTo>
                  <a:lnTo>
                    <a:pt x="184" y="0"/>
                  </a:lnTo>
                  <a:lnTo>
                    <a:pt x="0" y="150"/>
                  </a:lnTo>
                  <a:lnTo>
                    <a:pt x="7" y="157"/>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1" name="Freeform 2049"/>
            <p:cNvSpPr>
              <a:spLocks/>
            </p:cNvSpPr>
            <p:nvPr/>
          </p:nvSpPr>
          <p:spPr bwMode="auto">
            <a:xfrm>
              <a:off x="1960" y="2734"/>
              <a:ext cx="200" cy="158"/>
            </a:xfrm>
            <a:custGeom>
              <a:avLst/>
              <a:gdLst>
                <a:gd name="T0" fmla="*/ 0 w 200"/>
                <a:gd name="T1" fmla="*/ 157 h 158"/>
                <a:gd name="T2" fmla="*/ 199 w 200"/>
                <a:gd name="T3" fmla="*/ 0 h 158"/>
                <a:gd name="T4" fmla="*/ 192 w 200"/>
                <a:gd name="T5" fmla="*/ 0 h 158"/>
                <a:gd name="T6" fmla="*/ 7 w 200"/>
                <a:gd name="T7" fmla="*/ 143 h 158"/>
                <a:gd name="T8" fmla="*/ 0 w 200"/>
                <a:gd name="T9" fmla="*/ 157 h 158"/>
                <a:gd name="T10" fmla="*/ 0 60000 65536"/>
                <a:gd name="T11" fmla="*/ 0 60000 65536"/>
                <a:gd name="T12" fmla="*/ 0 60000 65536"/>
                <a:gd name="T13" fmla="*/ 0 60000 65536"/>
                <a:gd name="T14" fmla="*/ 0 60000 65536"/>
                <a:gd name="T15" fmla="*/ 0 w 200"/>
                <a:gd name="T16" fmla="*/ 0 h 158"/>
                <a:gd name="T17" fmla="*/ 200 w 200"/>
                <a:gd name="T18" fmla="*/ 158 h 158"/>
              </a:gdLst>
              <a:ahLst/>
              <a:cxnLst>
                <a:cxn ang="T10">
                  <a:pos x="T0" y="T1"/>
                </a:cxn>
                <a:cxn ang="T11">
                  <a:pos x="T2" y="T3"/>
                </a:cxn>
                <a:cxn ang="T12">
                  <a:pos x="T4" y="T5"/>
                </a:cxn>
                <a:cxn ang="T13">
                  <a:pos x="T6" y="T7"/>
                </a:cxn>
                <a:cxn ang="T14">
                  <a:pos x="T8" y="T9"/>
                </a:cxn>
              </a:cxnLst>
              <a:rect l="T15" t="T16" r="T17" b="T18"/>
              <a:pathLst>
                <a:path w="200" h="158">
                  <a:moveTo>
                    <a:pt x="0" y="157"/>
                  </a:moveTo>
                  <a:lnTo>
                    <a:pt x="199" y="0"/>
                  </a:lnTo>
                  <a:lnTo>
                    <a:pt x="192" y="0"/>
                  </a:lnTo>
                  <a:lnTo>
                    <a:pt x="7" y="143"/>
                  </a:lnTo>
                  <a:lnTo>
                    <a:pt x="0" y="157"/>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2" name="Freeform 2050"/>
            <p:cNvSpPr>
              <a:spLocks/>
            </p:cNvSpPr>
            <p:nvPr/>
          </p:nvSpPr>
          <p:spPr bwMode="auto">
            <a:xfrm>
              <a:off x="1964" y="2730"/>
              <a:ext cx="192" cy="165"/>
            </a:xfrm>
            <a:custGeom>
              <a:avLst/>
              <a:gdLst>
                <a:gd name="T0" fmla="*/ 0 w 192"/>
                <a:gd name="T1" fmla="*/ 164 h 165"/>
                <a:gd name="T2" fmla="*/ 191 w 192"/>
                <a:gd name="T3" fmla="*/ 7 h 165"/>
                <a:gd name="T4" fmla="*/ 191 w 192"/>
                <a:gd name="T5" fmla="*/ 0 h 165"/>
                <a:gd name="T6" fmla="*/ 7 w 192"/>
                <a:gd name="T7" fmla="*/ 151 h 165"/>
                <a:gd name="T8" fmla="*/ 0 w 192"/>
                <a:gd name="T9" fmla="*/ 164 h 165"/>
                <a:gd name="T10" fmla="*/ 0 60000 65536"/>
                <a:gd name="T11" fmla="*/ 0 60000 65536"/>
                <a:gd name="T12" fmla="*/ 0 60000 65536"/>
                <a:gd name="T13" fmla="*/ 0 60000 65536"/>
                <a:gd name="T14" fmla="*/ 0 60000 65536"/>
                <a:gd name="T15" fmla="*/ 0 w 192"/>
                <a:gd name="T16" fmla="*/ 0 h 165"/>
                <a:gd name="T17" fmla="*/ 192 w 192"/>
                <a:gd name="T18" fmla="*/ 165 h 165"/>
              </a:gdLst>
              <a:ahLst/>
              <a:cxnLst>
                <a:cxn ang="T10">
                  <a:pos x="T0" y="T1"/>
                </a:cxn>
                <a:cxn ang="T11">
                  <a:pos x="T2" y="T3"/>
                </a:cxn>
                <a:cxn ang="T12">
                  <a:pos x="T4" y="T5"/>
                </a:cxn>
                <a:cxn ang="T13">
                  <a:pos x="T6" y="T7"/>
                </a:cxn>
                <a:cxn ang="T14">
                  <a:pos x="T8" y="T9"/>
                </a:cxn>
              </a:cxnLst>
              <a:rect l="T15" t="T16" r="T17" b="T18"/>
              <a:pathLst>
                <a:path w="192" h="165">
                  <a:moveTo>
                    <a:pt x="0" y="164"/>
                  </a:moveTo>
                  <a:lnTo>
                    <a:pt x="191" y="7"/>
                  </a:lnTo>
                  <a:lnTo>
                    <a:pt x="191" y="0"/>
                  </a:lnTo>
                  <a:lnTo>
                    <a:pt x="7" y="151"/>
                  </a:lnTo>
                  <a:lnTo>
                    <a:pt x="0" y="164"/>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3" name="Freeform 2051"/>
            <p:cNvSpPr>
              <a:spLocks/>
            </p:cNvSpPr>
            <p:nvPr/>
          </p:nvSpPr>
          <p:spPr bwMode="auto">
            <a:xfrm>
              <a:off x="1967" y="2727"/>
              <a:ext cx="193" cy="151"/>
            </a:xfrm>
            <a:custGeom>
              <a:avLst/>
              <a:gdLst>
                <a:gd name="T0" fmla="*/ 0 w 193"/>
                <a:gd name="T1" fmla="*/ 150 h 151"/>
                <a:gd name="T2" fmla="*/ 192 w 193"/>
                <a:gd name="T3" fmla="*/ 0 h 151"/>
                <a:gd name="T4" fmla="*/ 185 w 193"/>
                <a:gd name="T5" fmla="*/ 0 h 151"/>
                <a:gd name="T6" fmla="*/ 7 w 193"/>
                <a:gd name="T7" fmla="*/ 137 h 151"/>
                <a:gd name="T8" fmla="*/ 0 w 193"/>
                <a:gd name="T9" fmla="*/ 150 h 151"/>
                <a:gd name="T10" fmla="*/ 0 60000 65536"/>
                <a:gd name="T11" fmla="*/ 0 60000 65536"/>
                <a:gd name="T12" fmla="*/ 0 60000 65536"/>
                <a:gd name="T13" fmla="*/ 0 60000 65536"/>
                <a:gd name="T14" fmla="*/ 0 60000 65536"/>
                <a:gd name="T15" fmla="*/ 0 w 193"/>
                <a:gd name="T16" fmla="*/ 0 h 151"/>
                <a:gd name="T17" fmla="*/ 193 w 193"/>
                <a:gd name="T18" fmla="*/ 151 h 151"/>
              </a:gdLst>
              <a:ahLst/>
              <a:cxnLst>
                <a:cxn ang="T10">
                  <a:pos x="T0" y="T1"/>
                </a:cxn>
                <a:cxn ang="T11">
                  <a:pos x="T2" y="T3"/>
                </a:cxn>
                <a:cxn ang="T12">
                  <a:pos x="T4" y="T5"/>
                </a:cxn>
                <a:cxn ang="T13">
                  <a:pos x="T6" y="T7"/>
                </a:cxn>
                <a:cxn ang="T14">
                  <a:pos x="T8" y="T9"/>
                </a:cxn>
              </a:cxnLst>
              <a:rect l="T15" t="T16" r="T17" b="T18"/>
              <a:pathLst>
                <a:path w="193" h="151">
                  <a:moveTo>
                    <a:pt x="0" y="150"/>
                  </a:moveTo>
                  <a:lnTo>
                    <a:pt x="192" y="0"/>
                  </a:lnTo>
                  <a:lnTo>
                    <a:pt x="185" y="0"/>
                  </a:lnTo>
                  <a:lnTo>
                    <a:pt x="7" y="137"/>
                  </a:lnTo>
                  <a:lnTo>
                    <a:pt x="0" y="150"/>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144" name="Freeform 2052"/>
            <p:cNvSpPr>
              <a:spLocks/>
            </p:cNvSpPr>
            <p:nvPr/>
          </p:nvSpPr>
          <p:spPr bwMode="auto">
            <a:xfrm>
              <a:off x="1971" y="2730"/>
              <a:ext cx="192" cy="152"/>
            </a:xfrm>
            <a:custGeom>
              <a:avLst/>
              <a:gdLst>
                <a:gd name="T0" fmla="*/ 0 w 192"/>
                <a:gd name="T1" fmla="*/ 151 h 152"/>
                <a:gd name="T2" fmla="*/ 191 w 192"/>
                <a:gd name="T3" fmla="*/ 0 h 152"/>
                <a:gd name="T4" fmla="*/ 184 w 192"/>
                <a:gd name="T5" fmla="*/ 0 h 152"/>
                <a:gd name="T6" fmla="*/ 6 w 192"/>
                <a:gd name="T7" fmla="*/ 137 h 152"/>
                <a:gd name="T8" fmla="*/ 0 w 192"/>
                <a:gd name="T9" fmla="*/ 151 h 152"/>
                <a:gd name="T10" fmla="*/ 0 60000 65536"/>
                <a:gd name="T11" fmla="*/ 0 60000 65536"/>
                <a:gd name="T12" fmla="*/ 0 60000 65536"/>
                <a:gd name="T13" fmla="*/ 0 60000 65536"/>
                <a:gd name="T14" fmla="*/ 0 60000 65536"/>
                <a:gd name="T15" fmla="*/ 0 w 192"/>
                <a:gd name="T16" fmla="*/ 0 h 152"/>
                <a:gd name="T17" fmla="*/ 192 w 192"/>
                <a:gd name="T18" fmla="*/ 152 h 152"/>
              </a:gdLst>
              <a:ahLst/>
              <a:cxnLst>
                <a:cxn ang="T10">
                  <a:pos x="T0" y="T1"/>
                </a:cxn>
                <a:cxn ang="T11">
                  <a:pos x="T2" y="T3"/>
                </a:cxn>
                <a:cxn ang="T12">
                  <a:pos x="T4" y="T5"/>
                </a:cxn>
                <a:cxn ang="T13">
                  <a:pos x="T6" y="T7"/>
                </a:cxn>
                <a:cxn ang="T14">
                  <a:pos x="T8" y="T9"/>
                </a:cxn>
              </a:cxnLst>
              <a:rect l="T15" t="T16" r="T17" b="T18"/>
              <a:pathLst>
                <a:path w="192" h="152">
                  <a:moveTo>
                    <a:pt x="0" y="151"/>
                  </a:moveTo>
                  <a:lnTo>
                    <a:pt x="191" y="0"/>
                  </a:lnTo>
                  <a:lnTo>
                    <a:pt x="184" y="0"/>
                  </a:lnTo>
                  <a:lnTo>
                    <a:pt x="6" y="137"/>
                  </a:lnTo>
                  <a:lnTo>
                    <a:pt x="0" y="151"/>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5" name="Freeform 2053"/>
            <p:cNvSpPr>
              <a:spLocks/>
            </p:cNvSpPr>
            <p:nvPr/>
          </p:nvSpPr>
          <p:spPr bwMode="auto">
            <a:xfrm>
              <a:off x="1779" y="2860"/>
              <a:ext cx="186" cy="76"/>
            </a:xfrm>
            <a:custGeom>
              <a:avLst/>
              <a:gdLst>
                <a:gd name="T0" fmla="*/ 185 w 186"/>
                <a:gd name="T1" fmla="*/ 75 h 76"/>
                <a:gd name="T2" fmla="*/ 178 w 186"/>
                <a:gd name="T3" fmla="*/ 69 h 76"/>
                <a:gd name="T4" fmla="*/ 171 w 186"/>
                <a:gd name="T5" fmla="*/ 69 h 76"/>
                <a:gd name="T6" fmla="*/ 164 w 186"/>
                <a:gd name="T7" fmla="*/ 69 h 76"/>
                <a:gd name="T8" fmla="*/ 157 w 186"/>
                <a:gd name="T9" fmla="*/ 62 h 76"/>
                <a:gd name="T10" fmla="*/ 144 w 186"/>
                <a:gd name="T11" fmla="*/ 62 h 76"/>
                <a:gd name="T12" fmla="*/ 137 w 186"/>
                <a:gd name="T13" fmla="*/ 55 h 76"/>
                <a:gd name="T14" fmla="*/ 130 w 186"/>
                <a:gd name="T15" fmla="*/ 55 h 76"/>
                <a:gd name="T16" fmla="*/ 123 w 186"/>
                <a:gd name="T17" fmla="*/ 48 h 76"/>
                <a:gd name="T18" fmla="*/ 116 w 186"/>
                <a:gd name="T19" fmla="*/ 48 h 76"/>
                <a:gd name="T20" fmla="*/ 109 w 186"/>
                <a:gd name="T21" fmla="*/ 41 h 76"/>
                <a:gd name="T22" fmla="*/ 103 w 186"/>
                <a:gd name="T23" fmla="*/ 41 h 76"/>
                <a:gd name="T24" fmla="*/ 89 w 186"/>
                <a:gd name="T25" fmla="*/ 34 h 76"/>
                <a:gd name="T26" fmla="*/ 82 w 186"/>
                <a:gd name="T27" fmla="*/ 34 h 76"/>
                <a:gd name="T28" fmla="*/ 75 w 186"/>
                <a:gd name="T29" fmla="*/ 28 h 76"/>
                <a:gd name="T30" fmla="*/ 68 w 186"/>
                <a:gd name="T31" fmla="*/ 28 h 76"/>
                <a:gd name="T32" fmla="*/ 55 w 186"/>
                <a:gd name="T33" fmla="*/ 21 h 76"/>
                <a:gd name="T34" fmla="*/ 48 w 186"/>
                <a:gd name="T35" fmla="*/ 21 h 76"/>
                <a:gd name="T36" fmla="*/ 41 w 186"/>
                <a:gd name="T37" fmla="*/ 21 h 76"/>
                <a:gd name="T38" fmla="*/ 34 w 186"/>
                <a:gd name="T39" fmla="*/ 14 h 76"/>
                <a:gd name="T40" fmla="*/ 27 w 186"/>
                <a:gd name="T41" fmla="*/ 14 h 76"/>
                <a:gd name="T42" fmla="*/ 20 w 186"/>
                <a:gd name="T43" fmla="*/ 7 h 76"/>
                <a:gd name="T44" fmla="*/ 14 w 186"/>
                <a:gd name="T45" fmla="*/ 7 h 76"/>
                <a:gd name="T46" fmla="*/ 7 w 186"/>
                <a:gd name="T47" fmla="*/ 7 h 76"/>
                <a:gd name="T48" fmla="*/ 7 w 186"/>
                <a:gd name="T49" fmla="*/ 0 h 76"/>
                <a:gd name="T50" fmla="*/ 0 w 186"/>
                <a:gd name="T51" fmla="*/ 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6"/>
                <a:gd name="T80" fmla="*/ 186 w 186"/>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6">
                  <a:moveTo>
                    <a:pt x="185" y="75"/>
                  </a:moveTo>
                  <a:lnTo>
                    <a:pt x="178" y="69"/>
                  </a:lnTo>
                  <a:lnTo>
                    <a:pt x="171" y="69"/>
                  </a:lnTo>
                  <a:lnTo>
                    <a:pt x="164" y="69"/>
                  </a:lnTo>
                  <a:lnTo>
                    <a:pt x="157" y="62"/>
                  </a:lnTo>
                  <a:lnTo>
                    <a:pt x="144" y="62"/>
                  </a:lnTo>
                  <a:lnTo>
                    <a:pt x="137" y="55"/>
                  </a:lnTo>
                  <a:lnTo>
                    <a:pt x="130" y="55"/>
                  </a:lnTo>
                  <a:lnTo>
                    <a:pt x="123" y="48"/>
                  </a:lnTo>
                  <a:lnTo>
                    <a:pt x="116" y="48"/>
                  </a:lnTo>
                  <a:lnTo>
                    <a:pt x="109" y="41"/>
                  </a:lnTo>
                  <a:lnTo>
                    <a:pt x="103" y="41"/>
                  </a:lnTo>
                  <a:lnTo>
                    <a:pt x="89" y="34"/>
                  </a:lnTo>
                  <a:lnTo>
                    <a:pt x="82" y="34"/>
                  </a:lnTo>
                  <a:lnTo>
                    <a:pt x="75" y="28"/>
                  </a:lnTo>
                  <a:lnTo>
                    <a:pt x="68" y="28"/>
                  </a:lnTo>
                  <a:lnTo>
                    <a:pt x="55" y="21"/>
                  </a:lnTo>
                  <a:lnTo>
                    <a:pt x="48" y="21"/>
                  </a:lnTo>
                  <a:lnTo>
                    <a:pt x="41" y="21"/>
                  </a:lnTo>
                  <a:lnTo>
                    <a:pt x="34" y="14"/>
                  </a:lnTo>
                  <a:lnTo>
                    <a:pt x="27" y="14"/>
                  </a:lnTo>
                  <a:lnTo>
                    <a:pt x="20" y="7"/>
                  </a:lnTo>
                  <a:lnTo>
                    <a:pt x="14" y="7"/>
                  </a:lnTo>
                  <a:lnTo>
                    <a:pt x="7" y="7"/>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6" name="Freeform 2054"/>
            <p:cNvSpPr>
              <a:spLocks/>
            </p:cNvSpPr>
            <p:nvPr/>
          </p:nvSpPr>
          <p:spPr bwMode="auto">
            <a:xfrm>
              <a:off x="1779" y="2860"/>
              <a:ext cx="186" cy="70"/>
            </a:xfrm>
            <a:custGeom>
              <a:avLst/>
              <a:gdLst>
                <a:gd name="T0" fmla="*/ 185 w 186"/>
                <a:gd name="T1" fmla="*/ 69 h 70"/>
                <a:gd name="T2" fmla="*/ 178 w 186"/>
                <a:gd name="T3" fmla="*/ 69 h 70"/>
                <a:gd name="T4" fmla="*/ 178 w 186"/>
                <a:gd name="T5" fmla="*/ 62 h 70"/>
                <a:gd name="T6" fmla="*/ 171 w 186"/>
                <a:gd name="T7" fmla="*/ 62 h 70"/>
                <a:gd name="T8" fmla="*/ 164 w 186"/>
                <a:gd name="T9" fmla="*/ 62 h 70"/>
                <a:gd name="T10" fmla="*/ 157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9 w 186"/>
                <a:gd name="T23" fmla="*/ 34 h 70"/>
                <a:gd name="T24" fmla="*/ 103 w 186"/>
                <a:gd name="T25" fmla="*/ 34 h 70"/>
                <a:gd name="T26" fmla="*/ 89 w 186"/>
                <a:gd name="T27" fmla="*/ 28 h 70"/>
                <a:gd name="T28" fmla="*/ 82 w 186"/>
                <a:gd name="T29" fmla="*/ 28 h 70"/>
                <a:gd name="T30" fmla="*/ 75 w 186"/>
                <a:gd name="T31" fmla="*/ 21 h 70"/>
                <a:gd name="T32" fmla="*/ 68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0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8" y="62"/>
                  </a:lnTo>
                  <a:lnTo>
                    <a:pt x="171" y="62"/>
                  </a:lnTo>
                  <a:lnTo>
                    <a:pt x="164" y="62"/>
                  </a:lnTo>
                  <a:lnTo>
                    <a:pt x="157" y="55"/>
                  </a:lnTo>
                  <a:lnTo>
                    <a:pt x="144" y="55"/>
                  </a:lnTo>
                  <a:lnTo>
                    <a:pt x="137" y="48"/>
                  </a:lnTo>
                  <a:lnTo>
                    <a:pt x="130" y="48"/>
                  </a:lnTo>
                  <a:lnTo>
                    <a:pt x="123" y="41"/>
                  </a:lnTo>
                  <a:lnTo>
                    <a:pt x="116" y="41"/>
                  </a:lnTo>
                  <a:lnTo>
                    <a:pt x="109" y="34"/>
                  </a:lnTo>
                  <a:lnTo>
                    <a:pt x="103" y="34"/>
                  </a:lnTo>
                  <a:lnTo>
                    <a:pt x="89" y="28"/>
                  </a:lnTo>
                  <a:lnTo>
                    <a:pt x="82" y="28"/>
                  </a:lnTo>
                  <a:lnTo>
                    <a:pt x="75" y="21"/>
                  </a:lnTo>
                  <a:lnTo>
                    <a:pt x="68" y="21"/>
                  </a:lnTo>
                  <a:lnTo>
                    <a:pt x="55" y="14"/>
                  </a:lnTo>
                  <a:lnTo>
                    <a:pt x="48" y="14"/>
                  </a:lnTo>
                  <a:lnTo>
                    <a:pt x="41" y="14"/>
                  </a:lnTo>
                  <a:lnTo>
                    <a:pt x="34" y="7"/>
                  </a:lnTo>
                  <a:lnTo>
                    <a:pt x="27" y="7"/>
                  </a:lnTo>
                  <a:lnTo>
                    <a:pt x="20" y="0"/>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147" name="Freeform 2055"/>
            <p:cNvSpPr>
              <a:spLocks/>
            </p:cNvSpPr>
            <p:nvPr/>
          </p:nvSpPr>
          <p:spPr bwMode="auto">
            <a:xfrm>
              <a:off x="1779" y="2853"/>
              <a:ext cx="186" cy="70"/>
            </a:xfrm>
            <a:custGeom>
              <a:avLst/>
              <a:gdLst>
                <a:gd name="T0" fmla="*/ 185 w 186"/>
                <a:gd name="T1" fmla="*/ 69 h 70"/>
                <a:gd name="T2" fmla="*/ 178 w 186"/>
                <a:gd name="T3" fmla="*/ 69 h 70"/>
                <a:gd name="T4" fmla="*/ 171 w 186"/>
                <a:gd name="T5" fmla="*/ 62 h 70"/>
                <a:gd name="T6" fmla="*/ 164 w 186"/>
                <a:gd name="T7" fmla="*/ 62 h 70"/>
                <a:gd name="T8" fmla="*/ 157 w 186"/>
                <a:gd name="T9" fmla="*/ 55 h 70"/>
                <a:gd name="T10" fmla="*/ 150 w 186"/>
                <a:gd name="T11" fmla="*/ 55 h 70"/>
                <a:gd name="T12" fmla="*/ 144 w 186"/>
                <a:gd name="T13" fmla="*/ 55 h 70"/>
                <a:gd name="T14" fmla="*/ 137 w 186"/>
                <a:gd name="T15" fmla="*/ 48 h 70"/>
                <a:gd name="T16" fmla="*/ 130 w 186"/>
                <a:gd name="T17" fmla="*/ 48 h 70"/>
                <a:gd name="T18" fmla="*/ 123 w 186"/>
                <a:gd name="T19" fmla="*/ 41 h 70"/>
                <a:gd name="T20" fmla="*/ 116 w 186"/>
                <a:gd name="T21" fmla="*/ 41 h 70"/>
                <a:gd name="T22" fmla="*/ 103 w 186"/>
                <a:gd name="T23" fmla="*/ 41 h 70"/>
                <a:gd name="T24" fmla="*/ 96 w 186"/>
                <a:gd name="T25" fmla="*/ 35 h 70"/>
                <a:gd name="T26" fmla="*/ 89 w 186"/>
                <a:gd name="T27" fmla="*/ 28 h 70"/>
                <a:gd name="T28" fmla="*/ 82 w 186"/>
                <a:gd name="T29" fmla="*/ 28 h 70"/>
                <a:gd name="T30" fmla="*/ 68 w 186"/>
                <a:gd name="T31" fmla="*/ 21 h 70"/>
                <a:gd name="T32" fmla="*/ 62 w 186"/>
                <a:gd name="T33" fmla="*/ 21 h 70"/>
                <a:gd name="T34" fmla="*/ 55 w 186"/>
                <a:gd name="T35" fmla="*/ 14 h 70"/>
                <a:gd name="T36" fmla="*/ 48 w 186"/>
                <a:gd name="T37" fmla="*/ 14 h 70"/>
                <a:gd name="T38" fmla="*/ 41 w 186"/>
                <a:gd name="T39" fmla="*/ 14 h 70"/>
                <a:gd name="T40" fmla="*/ 34 w 186"/>
                <a:gd name="T41" fmla="*/ 7 h 70"/>
                <a:gd name="T42" fmla="*/ 27 w 186"/>
                <a:gd name="T43" fmla="*/ 7 h 70"/>
                <a:gd name="T44" fmla="*/ 20 w 186"/>
                <a:gd name="T45" fmla="*/ 7 h 70"/>
                <a:gd name="T46" fmla="*/ 14 w 186"/>
                <a:gd name="T47" fmla="*/ 0 h 70"/>
                <a:gd name="T48" fmla="*/ 7 w 186"/>
                <a:gd name="T49" fmla="*/ 0 h 70"/>
                <a:gd name="T50" fmla="*/ 0 w 186"/>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6"/>
                <a:gd name="T79" fmla="*/ 0 h 70"/>
                <a:gd name="T80" fmla="*/ 186 w 18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6" h="70">
                  <a:moveTo>
                    <a:pt x="185" y="69"/>
                  </a:moveTo>
                  <a:lnTo>
                    <a:pt x="178" y="69"/>
                  </a:lnTo>
                  <a:lnTo>
                    <a:pt x="171" y="62"/>
                  </a:lnTo>
                  <a:lnTo>
                    <a:pt x="164" y="62"/>
                  </a:lnTo>
                  <a:lnTo>
                    <a:pt x="157" y="55"/>
                  </a:lnTo>
                  <a:lnTo>
                    <a:pt x="150" y="55"/>
                  </a:lnTo>
                  <a:lnTo>
                    <a:pt x="144" y="55"/>
                  </a:lnTo>
                  <a:lnTo>
                    <a:pt x="137" y="48"/>
                  </a:lnTo>
                  <a:lnTo>
                    <a:pt x="130" y="48"/>
                  </a:lnTo>
                  <a:lnTo>
                    <a:pt x="123" y="41"/>
                  </a:lnTo>
                  <a:lnTo>
                    <a:pt x="116" y="41"/>
                  </a:lnTo>
                  <a:lnTo>
                    <a:pt x="103" y="41"/>
                  </a:lnTo>
                  <a:lnTo>
                    <a:pt x="96" y="35"/>
                  </a:lnTo>
                  <a:lnTo>
                    <a:pt x="89" y="28"/>
                  </a:lnTo>
                  <a:lnTo>
                    <a:pt x="82" y="28"/>
                  </a:lnTo>
                  <a:lnTo>
                    <a:pt x="68" y="21"/>
                  </a:lnTo>
                  <a:lnTo>
                    <a:pt x="62" y="21"/>
                  </a:lnTo>
                  <a:lnTo>
                    <a:pt x="55" y="14"/>
                  </a:lnTo>
                  <a:lnTo>
                    <a:pt x="48" y="14"/>
                  </a:lnTo>
                  <a:lnTo>
                    <a:pt x="41" y="14"/>
                  </a:lnTo>
                  <a:lnTo>
                    <a:pt x="34" y="7"/>
                  </a:lnTo>
                  <a:lnTo>
                    <a:pt x="27" y="7"/>
                  </a:lnTo>
                  <a:lnTo>
                    <a:pt x="20" y="7"/>
                  </a:lnTo>
                  <a:lnTo>
                    <a:pt x="14" y="0"/>
                  </a:lnTo>
                  <a:lnTo>
                    <a:pt x="7" y="0"/>
                  </a:lnTo>
                  <a:lnTo>
                    <a:pt x="0"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41014" name="Group 2056"/>
          <p:cNvGrpSpPr>
            <a:grpSpLocks/>
          </p:cNvGrpSpPr>
          <p:nvPr/>
        </p:nvGrpSpPr>
        <p:grpSpPr bwMode="auto">
          <a:xfrm>
            <a:off x="5552687" y="3514725"/>
            <a:ext cx="399946" cy="511175"/>
            <a:chOff x="2624" y="2214"/>
            <a:chExt cx="189" cy="322"/>
          </a:xfrm>
        </p:grpSpPr>
        <p:sp>
          <p:nvSpPr>
            <p:cNvPr id="41018" name="Freeform 2057"/>
            <p:cNvSpPr>
              <a:spLocks/>
            </p:cNvSpPr>
            <p:nvPr/>
          </p:nvSpPr>
          <p:spPr bwMode="auto">
            <a:xfrm>
              <a:off x="2631" y="2221"/>
              <a:ext cx="179" cy="315"/>
            </a:xfrm>
            <a:custGeom>
              <a:avLst/>
              <a:gdLst>
                <a:gd name="T0" fmla="*/ 0 w 179"/>
                <a:gd name="T1" fmla="*/ 82 h 315"/>
                <a:gd name="T2" fmla="*/ 0 w 179"/>
                <a:gd name="T3" fmla="*/ 89 h 315"/>
                <a:gd name="T4" fmla="*/ 0 w 179"/>
                <a:gd name="T5" fmla="*/ 96 h 315"/>
                <a:gd name="T6" fmla="*/ 0 w 179"/>
                <a:gd name="T7" fmla="*/ 103 h 315"/>
                <a:gd name="T8" fmla="*/ 0 w 179"/>
                <a:gd name="T9" fmla="*/ 109 h 315"/>
                <a:gd name="T10" fmla="*/ 7 w 179"/>
                <a:gd name="T11" fmla="*/ 109 h 315"/>
                <a:gd name="T12" fmla="*/ 7 w 179"/>
                <a:gd name="T13" fmla="*/ 116 h 315"/>
                <a:gd name="T14" fmla="*/ 14 w 179"/>
                <a:gd name="T15" fmla="*/ 116 h 315"/>
                <a:gd name="T16" fmla="*/ 20 w 179"/>
                <a:gd name="T17" fmla="*/ 116 h 315"/>
                <a:gd name="T18" fmla="*/ 14 w 179"/>
                <a:gd name="T19" fmla="*/ 116 h 315"/>
                <a:gd name="T20" fmla="*/ 7 w 179"/>
                <a:gd name="T21" fmla="*/ 116 h 315"/>
                <a:gd name="T22" fmla="*/ 0 w 179"/>
                <a:gd name="T23" fmla="*/ 116 h 315"/>
                <a:gd name="T24" fmla="*/ 0 w 179"/>
                <a:gd name="T25" fmla="*/ 109 h 315"/>
                <a:gd name="T26" fmla="*/ 0 w 179"/>
                <a:gd name="T27" fmla="*/ 226 h 315"/>
                <a:gd name="T28" fmla="*/ 0 w 179"/>
                <a:gd name="T29" fmla="*/ 280 h 315"/>
                <a:gd name="T30" fmla="*/ 0 w 179"/>
                <a:gd name="T31" fmla="*/ 287 h 315"/>
                <a:gd name="T32" fmla="*/ 0 w 179"/>
                <a:gd name="T33" fmla="*/ 294 h 315"/>
                <a:gd name="T34" fmla="*/ 0 w 179"/>
                <a:gd name="T35" fmla="*/ 301 h 315"/>
                <a:gd name="T36" fmla="*/ 7 w 179"/>
                <a:gd name="T37" fmla="*/ 301 h 315"/>
                <a:gd name="T38" fmla="*/ 7 w 179"/>
                <a:gd name="T39" fmla="*/ 308 h 315"/>
                <a:gd name="T40" fmla="*/ 14 w 179"/>
                <a:gd name="T41" fmla="*/ 308 h 315"/>
                <a:gd name="T42" fmla="*/ 20 w 179"/>
                <a:gd name="T43" fmla="*/ 308 h 315"/>
                <a:gd name="T44" fmla="*/ 20 w 179"/>
                <a:gd name="T45" fmla="*/ 314 h 315"/>
                <a:gd name="T46" fmla="*/ 27 w 179"/>
                <a:gd name="T47" fmla="*/ 314 h 315"/>
                <a:gd name="T48" fmla="*/ 27 w 179"/>
                <a:gd name="T49" fmla="*/ 308 h 315"/>
                <a:gd name="T50" fmla="*/ 34 w 179"/>
                <a:gd name="T51" fmla="*/ 308 h 315"/>
                <a:gd name="T52" fmla="*/ 41 w 179"/>
                <a:gd name="T53" fmla="*/ 308 h 315"/>
                <a:gd name="T54" fmla="*/ 41 w 179"/>
                <a:gd name="T55" fmla="*/ 301 h 315"/>
                <a:gd name="T56" fmla="*/ 48 w 179"/>
                <a:gd name="T57" fmla="*/ 301 h 315"/>
                <a:gd name="T58" fmla="*/ 48 w 179"/>
                <a:gd name="T59" fmla="*/ 294 h 315"/>
                <a:gd name="T60" fmla="*/ 55 w 179"/>
                <a:gd name="T61" fmla="*/ 294 h 315"/>
                <a:gd name="T62" fmla="*/ 62 w 179"/>
                <a:gd name="T63" fmla="*/ 287 h 315"/>
                <a:gd name="T64" fmla="*/ 68 w 179"/>
                <a:gd name="T65" fmla="*/ 280 h 315"/>
                <a:gd name="T66" fmla="*/ 75 w 179"/>
                <a:gd name="T67" fmla="*/ 273 h 315"/>
                <a:gd name="T68" fmla="*/ 82 w 179"/>
                <a:gd name="T69" fmla="*/ 267 h 315"/>
                <a:gd name="T70" fmla="*/ 89 w 179"/>
                <a:gd name="T71" fmla="*/ 260 h 315"/>
                <a:gd name="T72" fmla="*/ 96 w 179"/>
                <a:gd name="T73" fmla="*/ 253 h 315"/>
                <a:gd name="T74" fmla="*/ 103 w 179"/>
                <a:gd name="T75" fmla="*/ 246 h 315"/>
                <a:gd name="T76" fmla="*/ 109 w 179"/>
                <a:gd name="T77" fmla="*/ 246 h 315"/>
                <a:gd name="T78" fmla="*/ 116 w 179"/>
                <a:gd name="T79" fmla="*/ 239 h 315"/>
                <a:gd name="T80" fmla="*/ 123 w 179"/>
                <a:gd name="T81" fmla="*/ 232 h 315"/>
                <a:gd name="T82" fmla="*/ 130 w 179"/>
                <a:gd name="T83" fmla="*/ 226 h 315"/>
                <a:gd name="T84" fmla="*/ 137 w 179"/>
                <a:gd name="T85" fmla="*/ 219 h 315"/>
                <a:gd name="T86" fmla="*/ 137 w 179"/>
                <a:gd name="T87" fmla="*/ 212 h 315"/>
                <a:gd name="T88" fmla="*/ 144 w 179"/>
                <a:gd name="T89" fmla="*/ 212 h 315"/>
                <a:gd name="T90" fmla="*/ 150 w 179"/>
                <a:gd name="T91" fmla="*/ 205 h 315"/>
                <a:gd name="T92" fmla="*/ 157 w 179"/>
                <a:gd name="T93" fmla="*/ 198 h 315"/>
                <a:gd name="T94" fmla="*/ 164 w 179"/>
                <a:gd name="T95" fmla="*/ 191 h 315"/>
                <a:gd name="T96" fmla="*/ 171 w 179"/>
                <a:gd name="T97" fmla="*/ 185 h 315"/>
                <a:gd name="T98" fmla="*/ 178 w 179"/>
                <a:gd name="T99" fmla="*/ 178 h 315"/>
                <a:gd name="T100" fmla="*/ 178 w 179"/>
                <a:gd name="T101" fmla="*/ 0 h 315"/>
                <a:gd name="T102" fmla="*/ 123 w 179"/>
                <a:gd name="T103" fmla="*/ 27 h 315"/>
                <a:gd name="T104" fmla="*/ 20 w 179"/>
                <a:gd name="T105" fmla="*/ 89 h 315"/>
                <a:gd name="T106" fmla="*/ 0 w 179"/>
                <a:gd name="T107" fmla="*/ 82 h 3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315"/>
                <a:gd name="T164" fmla="*/ 179 w 179"/>
                <a:gd name="T165" fmla="*/ 315 h 3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315">
                  <a:moveTo>
                    <a:pt x="0" y="82"/>
                  </a:moveTo>
                  <a:lnTo>
                    <a:pt x="0" y="89"/>
                  </a:lnTo>
                  <a:lnTo>
                    <a:pt x="0" y="96"/>
                  </a:lnTo>
                  <a:lnTo>
                    <a:pt x="0" y="103"/>
                  </a:lnTo>
                  <a:lnTo>
                    <a:pt x="0" y="109"/>
                  </a:lnTo>
                  <a:lnTo>
                    <a:pt x="7" y="109"/>
                  </a:lnTo>
                  <a:lnTo>
                    <a:pt x="7" y="116"/>
                  </a:lnTo>
                  <a:lnTo>
                    <a:pt x="14" y="116"/>
                  </a:lnTo>
                  <a:lnTo>
                    <a:pt x="20" y="116"/>
                  </a:lnTo>
                  <a:lnTo>
                    <a:pt x="14" y="116"/>
                  </a:lnTo>
                  <a:lnTo>
                    <a:pt x="7" y="116"/>
                  </a:lnTo>
                  <a:lnTo>
                    <a:pt x="0" y="116"/>
                  </a:lnTo>
                  <a:lnTo>
                    <a:pt x="0" y="109"/>
                  </a:lnTo>
                  <a:lnTo>
                    <a:pt x="0" y="226"/>
                  </a:lnTo>
                  <a:lnTo>
                    <a:pt x="0" y="280"/>
                  </a:lnTo>
                  <a:lnTo>
                    <a:pt x="0" y="287"/>
                  </a:lnTo>
                  <a:lnTo>
                    <a:pt x="0" y="294"/>
                  </a:lnTo>
                  <a:lnTo>
                    <a:pt x="0" y="301"/>
                  </a:lnTo>
                  <a:lnTo>
                    <a:pt x="7" y="301"/>
                  </a:lnTo>
                  <a:lnTo>
                    <a:pt x="7" y="308"/>
                  </a:lnTo>
                  <a:lnTo>
                    <a:pt x="14" y="308"/>
                  </a:lnTo>
                  <a:lnTo>
                    <a:pt x="20" y="308"/>
                  </a:lnTo>
                  <a:lnTo>
                    <a:pt x="20" y="314"/>
                  </a:lnTo>
                  <a:lnTo>
                    <a:pt x="27" y="314"/>
                  </a:lnTo>
                  <a:lnTo>
                    <a:pt x="27" y="308"/>
                  </a:lnTo>
                  <a:lnTo>
                    <a:pt x="34" y="308"/>
                  </a:lnTo>
                  <a:lnTo>
                    <a:pt x="41" y="308"/>
                  </a:lnTo>
                  <a:lnTo>
                    <a:pt x="41" y="301"/>
                  </a:lnTo>
                  <a:lnTo>
                    <a:pt x="48" y="301"/>
                  </a:lnTo>
                  <a:lnTo>
                    <a:pt x="48" y="294"/>
                  </a:lnTo>
                  <a:lnTo>
                    <a:pt x="55" y="294"/>
                  </a:lnTo>
                  <a:lnTo>
                    <a:pt x="62" y="287"/>
                  </a:lnTo>
                  <a:lnTo>
                    <a:pt x="68" y="280"/>
                  </a:lnTo>
                  <a:lnTo>
                    <a:pt x="75" y="273"/>
                  </a:lnTo>
                  <a:lnTo>
                    <a:pt x="82" y="267"/>
                  </a:lnTo>
                  <a:lnTo>
                    <a:pt x="89" y="260"/>
                  </a:lnTo>
                  <a:lnTo>
                    <a:pt x="96" y="253"/>
                  </a:lnTo>
                  <a:lnTo>
                    <a:pt x="103" y="246"/>
                  </a:lnTo>
                  <a:lnTo>
                    <a:pt x="109" y="246"/>
                  </a:lnTo>
                  <a:lnTo>
                    <a:pt x="116" y="239"/>
                  </a:lnTo>
                  <a:lnTo>
                    <a:pt x="123" y="232"/>
                  </a:lnTo>
                  <a:lnTo>
                    <a:pt x="130" y="226"/>
                  </a:lnTo>
                  <a:lnTo>
                    <a:pt x="137" y="219"/>
                  </a:lnTo>
                  <a:lnTo>
                    <a:pt x="137" y="212"/>
                  </a:lnTo>
                  <a:lnTo>
                    <a:pt x="144" y="212"/>
                  </a:lnTo>
                  <a:lnTo>
                    <a:pt x="150" y="205"/>
                  </a:lnTo>
                  <a:lnTo>
                    <a:pt x="157" y="198"/>
                  </a:lnTo>
                  <a:lnTo>
                    <a:pt x="164" y="191"/>
                  </a:lnTo>
                  <a:lnTo>
                    <a:pt x="171" y="185"/>
                  </a:lnTo>
                  <a:lnTo>
                    <a:pt x="178" y="178"/>
                  </a:lnTo>
                  <a:lnTo>
                    <a:pt x="178" y="0"/>
                  </a:lnTo>
                  <a:lnTo>
                    <a:pt x="123" y="27"/>
                  </a:lnTo>
                  <a:lnTo>
                    <a:pt x="20" y="89"/>
                  </a:lnTo>
                  <a:lnTo>
                    <a:pt x="0" y="82"/>
                  </a:lnTo>
                </a:path>
              </a:pathLst>
            </a:custGeom>
            <a:solidFill>
              <a:srgbClr val="B3B3B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19" name="Freeform 2058"/>
            <p:cNvSpPr>
              <a:spLocks/>
            </p:cNvSpPr>
            <p:nvPr/>
          </p:nvSpPr>
          <p:spPr bwMode="auto">
            <a:xfrm>
              <a:off x="2628" y="2224"/>
              <a:ext cx="185" cy="309"/>
            </a:xfrm>
            <a:custGeom>
              <a:avLst/>
              <a:gdLst>
                <a:gd name="T0" fmla="*/ 0 w 185"/>
                <a:gd name="T1" fmla="*/ 82 h 309"/>
                <a:gd name="T2" fmla="*/ 0 w 185"/>
                <a:gd name="T3" fmla="*/ 89 h 309"/>
                <a:gd name="T4" fmla="*/ 6 w 185"/>
                <a:gd name="T5" fmla="*/ 96 h 309"/>
                <a:gd name="T6" fmla="*/ 6 w 185"/>
                <a:gd name="T7" fmla="*/ 103 h 309"/>
                <a:gd name="T8" fmla="*/ 6 w 185"/>
                <a:gd name="T9" fmla="*/ 110 h 309"/>
                <a:gd name="T10" fmla="*/ 13 w 185"/>
                <a:gd name="T11" fmla="*/ 110 h 309"/>
                <a:gd name="T12" fmla="*/ 13 w 185"/>
                <a:gd name="T13" fmla="*/ 117 h 309"/>
                <a:gd name="T14" fmla="*/ 20 w 185"/>
                <a:gd name="T15" fmla="*/ 117 h 309"/>
                <a:gd name="T16" fmla="*/ 27 w 185"/>
                <a:gd name="T17" fmla="*/ 117 h 309"/>
                <a:gd name="T18" fmla="*/ 20 w 185"/>
                <a:gd name="T19" fmla="*/ 117 h 309"/>
                <a:gd name="T20" fmla="*/ 13 w 185"/>
                <a:gd name="T21" fmla="*/ 117 h 309"/>
                <a:gd name="T22" fmla="*/ 6 w 185"/>
                <a:gd name="T23" fmla="*/ 117 h 309"/>
                <a:gd name="T24" fmla="*/ 6 w 185"/>
                <a:gd name="T25" fmla="*/ 110 h 309"/>
                <a:gd name="T26" fmla="*/ 6 w 185"/>
                <a:gd name="T27" fmla="*/ 226 h 309"/>
                <a:gd name="T28" fmla="*/ 6 w 185"/>
                <a:gd name="T29" fmla="*/ 281 h 309"/>
                <a:gd name="T30" fmla="*/ 6 w 185"/>
                <a:gd name="T31" fmla="*/ 288 h 309"/>
                <a:gd name="T32" fmla="*/ 6 w 185"/>
                <a:gd name="T33" fmla="*/ 294 h 309"/>
                <a:gd name="T34" fmla="*/ 6 w 185"/>
                <a:gd name="T35" fmla="*/ 301 h 309"/>
                <a:gd name="T36" fmla="*/ 13 w 185"/>
                <a:gd name="T37" fmla="*/ 301 h 309"/>
                <a:gd name="T38" fmla="*/ 13 w 185"/>
                <a:gd name="T39" fmla="*/ 308 h 309"/>
                <a:gd name="T40" fmla="*/ 20 w 185"/>
                <a:gd name="T41" fmla="*/ 308 h 309"/>
                <a:gd name="T42" fmla="*/ 27 w 185"/>
                <a:gd name="T43" fmla="*/ 308 h 309"/>
                <a:gd name="T44" fmla="*/ 34 w 185"/>
                <a:gd name="T45" fmla="*/ 308 h 309"/>
                <a:gd name="T46" fmla="*/ 41 w 185"/>
                <a:gd name="T47" fmla="*/ 308 h 309"/>
                <a:gd name="T48" fmla="*/ 47 w 185"/>
                <a:gd name="T49" fmla="*/ 308 h 309"/>
                <a:gd name="T50" fmla="*/ 47 w 185"/>
                <a:gd name="T51" fmla="*/ 301 h 309"/>
                <a:gd name="T52" fmla="*/ 54 w 185"/>
                <a:gd name="T53" fmla="*/ 301 h 309"/>
                <a:gd name="T54" fmla="*/ 54 w 185"/>
                <a:gd name="T55" fmla="*/ 294 h 309"/>
                <a:gd name="T56" fmla="*/ 61 w 185"/>
                <a:gd name="T57" fmla="*/ 294 h 309"/>
                <a:gd name="T58" fmla="*/ 68 w 185"/>
                <a:gd name="T59" fmla="*/ 288 h 309"/>
                <a:gd name="T60" fmla="*/ 75 w 185"/>
                <a:gd name="T61" fmla="*/ 281 h 309"/>
                <a:gd name="T62" fmla="*/ 82 w 185"/>
                <a:gd name="T63" fmla="*/ 274 h 309"/>
                <a:gd name="T64" fmla="*/ 88 w 185"/>
                <a:gd name="T65" fmla="*/ 267 h 309"/>
                <a:gd name="T66" fmla="*/ 95 w 185"/>
                <a:gd name="T67" fmla="*/ 260 h 309"/>
                <a:gd name="T68" fmla="*/ 102 w 185"/>
                <a:gd name="T69" fmla="*/ 253 h 309"/>
                <a:gd name="T70" fmla="*/ 109 w 185"/>
                <a:gd name="T71" fmla="*/ 247 h 309"/>
                <a:gd name="T72" fmla="*/ 116 w 185"/>
                <a:gd name="T73" fmla="*/ 247 h 309"/>
                <a:gd name="T74" fmla="*/ 123 w 185"/>
                <a:gd name="T75" fmla="*/ 240 h 309"/>
                <a:gd name="T76" fmla="*/ 130 w 185"/>
                <a:gd name="T77" fmla="*/ 233 h 309"/>
                <a:gd name="T78" fmla="*/ 136 w 185"/>
                <a:gd name="T79" fmla="*/ 226 h 309"/>
                <a:gd name="T80" fmla="*/ 143 w 185"/>
                <a:gd name="T81" fmla="*/ 219 h 309"/>
                <a:gd name="T82" fmla="*/ 143 w 185"/>
                <a:gd name="T83" fmla="*/ 212 h 309"/>
                <a:gd name="T84" fmla="*/ 150 w 185"/>
                <a:gd name="T85" fmla="*/ 206 h 309"/>
                <a:gd name="T86" fmla="*/ 157 w 185"/>
                <a:gd name="T87" fmla="*/ 206 h 309"/>
                <a:gd name="T88" fmla="*/ 164 w 185"/>
                <a:gd name="T89" fmla="*/ 199 h 309"/>
                <a:gd name="T90" fmla="*/ 164 w 185"/>
                <a:gd name="T91" fmla="*/ 192 h 309"/>
                <a:gd name="T92" fmla="*/ 171 w 185"/>
                <a:gd name="T93" fmla="*/ 192 h 309"/>
                <a:gd name="T94" fmla="*/ 171 w 185"/>
                <a:gd name="T95" fmla="*/ 185 h 309"/>
                <a:gd name="T96" fmla="*/ 177 w 185"/>
                <a:gd name="T97" fmla="*/ 185 h 309"/>
                <a:gd name="T98" fmla="*/ 184 w 185"/>
                <a:gd name="T99" fmla="*/ 178 h 309"/>
                <a:gd name="T100" fmla="*/ 184 w 185"/>
                <a:gd name="T101" fmla="*/ 0 h 309"/>
                <a:gd name="T102" fmla="*/ 130 w 185"/>
                <a:gd name="T103" fmla="*/ 28 h 309"/>
                <a:gd name="T104" fmla="*/ 27 w 185"/>
                <a:gd name="T105" fmla="*/ 89 h 309"/>
                <a:gd name="T106" fmla="*/ 0 w 185"/>
                <a:gd name="T107" fmla="*/ 82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5"/>
                <a:gd name="T163" fmla="*/ 0 h 309"/>
                <a:gd name="T164" fmla="*/ 185 w 185"/>
                <a:gd name="T165" fmla="*/ 309 h 3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5" h="309">
                  <a:moveTo>
                    <a:pt x="0" y="82"/>
                  </a:moveTo>
                  <a:lnTo>
                    <a:pt x="0" y="89"/>
                  </a:lnTo>
                  <a:lnTo>
                    <a:pt x="6" y="96"/>
                  </a:lnTo>
                  <a:lnTo>
                    <a:pt x="6" y="103"/>
                  </a:lnTo>
                  <a:lnTo>
                    <a:pt x="6" y="110"/>
                  </a:lnTo>
                  <a:lnTo>
                    <a:pt x="13" y="110"/>
                  </a:lnTo>
                  <a:lnTo>
                    <a:pt x="13" y="117"/>
                  </a:lnTo>
                  <a:lnTo>
                    <a:pt x="20" y="117"/>
                  </a:lnTo>
                  <a:lnTo>
                    <a:pt x="27" y="117"/>
                  </a:lnTo>
                  <a:lnTo>
                    <a:pt x="20" y="117"/>
                  </a:lnTo>
                  <a:lnTo>
                    <a:pt x="13" y="117"/>
                  </a:lnTo>
                  <a:lnTo>
                    <a:pt x="6" y="117"/>
                  </a:lnTo>
                  <a:lnTo>
                    <a:pt x="6" y="110"/>
                  </a:lnTo>
                  <a:lnTo>
                    <a:pt x="6" y="226"/>
                  </a:lnTo>
                  <a:lnTo>
                    <a:pt x="6" y="281"/>
                  </a:lnTo>
                  <a:lnTo>
                    <a:pt x="6" y="288"/>
                  </a:lnTo>
                  <a:lnTo>
                    <a:pt x="6" y="294"/>
                  </a:lnTo>
                  <a:lnTo>
                    <a:pt x="6" y="301"/>
                  </a:lnTo>
                  <a:lnTo>
                    <a:pt x="13" y="301"/>
                  </a:lnTo>
                  <a:lnTo>
                    <a:pt x="13" y="308"/>
                  </a:lnTo>
                  <a:lnTo>
                    <a:pt x="20" y="308"/>
                  </a:lnTo>
                  <a:lnTo>
                    <a:pt x="27" y="308"/>
                  </a:lnTo>
                  <a:lnTo>
                    <a:pt x="34" y="308"/>
                  </a:lnTo>
                  <a:lnTo>
                    <a:pt x="41" y="308"/>
                  </a:lnTo>
                  <a:lnTo>
                    <a:pt x="47" y="308"/>
                  </a:lnTo>
                  <a:lnTo>
                    <a:pt x="47" y="301"/>
                  </a:lnTo>
                  <a:lnTo>
                    <a:pt x="54" y="301"/>
                  </a:lnTo>
                  <a:lnTo>
                    <a:pt x="54" y="294"/>
                  </a:lnTo>
                  <a:lnTo>
                    <a:pt x="61" y="294"/>
                  </a:lnTo>
                  <a:lnTo>
                    <a:pt x="68" y="288"/>
                  </a:lnTo>
                  <a:lnTo>
                    <a:pt x="75" y="281"/>
                  </a:lnTo>
                  <a:lnTo>
                    <a:pt x="82" y="274"/>
                  </a:lnTo>
                  <a:lnTo>
                    <a:pt x="88" y="267"/>
                  </a:lnTo>
                  <a:lnTo>
                    <a:pt x="95" y="260"/>
                  </a:lnTo>
                  <a:lnTo>
                    <a:pt x="102" y="253"/>
                  </a:lnTo>
                  <a:lnTo>
                    <a:pt x="109" y="247"/>
                  </a:lnTo>
                  <a:lnTo>
                    <a:pt x="116" y="247"/>
                  </a:lnTo>
                  <a:lnTo>
                    <a:pt x="123" y="240"/>
                  </a:lnTo>
                  <a:lnTo>
                    <a:pt x="130" y="233"/>
                  </a:lnTo>
                  <a:lnTo>
                    <a:pt x="136" y="226"/>
                  </a:lnTo>
                  <a:lnTo>
                    <a:pt x="143" y="219"/>
                  </a:lnTo>
                  <a:lnTo>
                    <a:pt x="143" y="212"/>
                  </a:lnTo>
                  <a:lnTo>
                    <a:pt x="150" y="206"/>
                  </a:lnTo>
                  <a:lnTo>
                    <a:pt x="157" y="206"/>
                  </a:lnTo>
                  <a:lnTo>
                    <a:pt x="164" y="199"/>
                  </a:lnTo>
                  <a:lnTo>
                    <a:pt x="164" y="192"/>
                  </a:lnTo>
                  <a:lnTo>
                    <a:pt x="171" y="192"/>
                  </a:lnTo>
                  <a:lnTo>
                    <a:pt x="171" y="185"/>
                  </a:lnTo>
                  <a:lnTo>
                    <a:pt x="177" y="185"/>
                  </a:lnTo>
                  <a:lnTo>
                    <a:pt x="184" y="178"/>
                  </a:lnTo>
                  <a:lnTo>
                    <a:pt x="184" y="0"/>
                  </a:lnTo>
                  <a:lnTo>
                    <a:pt x="130" y="28"/>
                  </a:lnTo>
                  <a:lnTo>
                    <a:pt x="27" y="89"/>
                  </a:lnTo>
                  <a:lnTo>
                    <a:pt x="0" y="8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0" name="Freeform 2059"/>
            <p:cNvSpPr>
              <a:spLocks/>
            </p:cNvSpPr>
            <p:nvPr/>
          </p:nvSpPr>
          <p:spPr bwMode="auto">
            <a:xfrm>
              <a:off x="2624" y="2214"/>
              <a:ext cx="186" cy="111"/>
            </a:xfrm>
            <a:custGeom>
              <a:avLst/>
              <a:gdLst>
                <a:gd name="T0" fmla="*/ 137 w 186"/>
                <a:gd name="T1" fmla="*/ 0 h 111"/>
                <a:gd name="T2" fmla="*/ 7 w 186"/>
                <a:gd name="T3" fmla="*/ 82 h 111"/>
                <a:gd name="T4" fmla="*/ 7 w 186"/>
                <a:gd name="T5" fmla="*/ 89 h 111"/>
                <a:gd name="T6" fmla="*/ 0 w 186"/>
                <a:gd name="T7" fmla="*/ 96 h 111"/>
                <a:gd name="T8" fmla="*/ 7 w 186"/>
                <a:gd name="T9" fmla="*/ 103 h 111"/>
                <a:gd name="T10" fmla="*/ 7 w 186"/>
                <a:gd name="T11" fmla="*/ 110 h 111"/>
                <a:gd name="T12" fmla="*/ 14 w 186"/>
                <a:gd name="T13" fmla="*/ 110 h 111"/>
                <a:gd name="T14" fmla="*/ 21 w 186"/>
                <a:gd name="T15" fmla="*/ 110 h 111"/>
                <a:gd name="T16" fmla="*/ 27 w 186"/>
                <a:gd name="T17" fmla="*/ 110 h 111"/>
                <a:gd name="T18" fmla="*/ 34 w 186"/>
                <a:gd name="T19" fmla="*/ 110 h 111"/>
                <a:gd name="T20" fmla="*/ 41 w 186"/>
                <a:gd name="T21" fmla="*/ 110 h 111"/>
                <a:gd name="T22" fmla="*/ 41 w 186"/>
                <a:gd name="T23" fmla="*/ 103 h 111"/>
                <a:gd name="T24" fmla="*/ 48 w 186"/>
                <a:gd name="T25" fmla="*/ 103 h 111"/>
                <a:gd name="T26" fmla="*/ 55 w 186"/>
                <a:gd name="T27" fmla="*/ 96 h 111"/>
                <a:gd name="T28" fmla="*/ 62 w 186"/>
                <a:gd name="T29" fmla="*/ 89 h 111"/>
                <a:gd name="T30" fmla="*/ 69 w 186"/>
                <a:gd name="T31" fmla="*/ 89 h 111"/>
                <a:gd name="T32" fmla="*/ 69 w 186"/>
                <a:gd name="T33" fmla="*/ 82 h 111"/>
                <a:gd name="T34" fmla="*/ 75 w 186"/>
                <a:gd name="T35" fmla="*/ 82 h 111"/>
                <a:gd name="T36" fmla="*/ 82 w 186"/>
                <a:gd name="T37" fmla="*/ 75 h 111"/>
                <a:gd name="T38" fmla="*/ 89 w 186"/>
                <a:gd name="T39" fmla="*/ 75 h 111"/>
                <a:gd name="T40" fmla="*/ 96 w 186"/>
                <a:gd name="T41" fmla="*/ 69 h 111"/>
                <a:gd name="T42" fmla="*/ 103 w 186"/>
                <a:gd name="T43" fmla="*/ 62 h 111"/>
                <a:gd name="T44" fmla="*/ 110 w 186"/>
                <a:gd name="T45" fmla="*/ 62 h 111"/>
                <a:gd name="T46" fmla="*/ 116 w 186"/>
                <a:gd name="T47" fmla="*/ 55 h 111"/>
                <a:gd name="T48" fmla="*/ 123 w 186"/>
                <a:gd name="T49" fmla="*/ 48 h 111"/>
                <a:gd name="T50" fmla="*/ 130 w 186"/>
                <a:gd name="T51" fmla="*/ 48 h 111"/>
                <a:gd name="T52" fmla="*/ 130 w 186"/>
                <a:gd name="T53" fmla="*/ 41 h 111"/>
                <a:gd name="T54" fmla="*/ 137 w 186"/>
                <a:gd name="T55" fmla="*/ 41 h 111"/>
                <a:gd name="T56" fmla="*/ 144 w 186"/>
                <a:gd name="T57" fmla="*/ 34 h 111"/>
                <a:gd name="T58" fmla="*/ 151 w 186"/>
                <a:gd name="T59" fmla="*/ 28 h 111"/>
                <a:gd name="T60" fmla="*/ 157 w 186"/>
                <a:gd name="T61" fmla="*/ 28 h 111"/>
                <a:gd name="T62" fmla="*/ 164 w 186"/>
                <a:gd name="T63" fmla="*/ 21 h 111"/>
                <a:gd name="T64" fmla="*/ 171 w 186"/>
                <a:gd name="T65" fmla="*/ 21 h 111"/>
                <a:gd name="T66" fmla="*/ 171 w 186"/>
                <a:gd name="T67" fmla="*/ 14 h 111"/>
                <a:gd name="T68" fmla="*/ 178 w 186"/>
                <a:gd name="T69" fmla="*/ 14 h 111"/>
                <a:gd name="T70" fmla="*/ 178 w 186"/>
                <a:gd name="T71" fmla="*/ 7 h 111"/>
                <a:gd name="T72" fmla="*/ 185 w 186"/>
                <a:gd name="T73" fmla="*/ 7 h 111"/>
                <a:gd name="T74" fmla="*/ 144 w 186"/>
                <a:gd name="T75" fmla="*/ 21 h 111"/>
                <a:gd name="T76" fmla="*/ 137 w 186"/>
                <a:gd name="T77" fmla="*/ 21 h 111"/>
                <a:gd name="T78" fmla="*/ 137 w 186"/>
                <a:gd name="T79" fmla="*/ 0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6"/>
                <a:gd name="T121" fmla="*/ 0 h 111"/>
                <a:gd name="T122" fmla="*/ 186 w 186"/>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6" h="111">
                  <a:moveTo>
                    <a:pt x="137" y="0"/>
                  </a:moveTo>
                  <a:lnTo>
                    <a:pt x="7" y="82"/>
                  </a:lnTo>
                  <a:lnTo>
                    <a:pt x="7" y="89"/>
                  </a:lnTo>
                  <a:lnTo>
                    <a:pt x="0" y="96"/>
                  </a:lnTo>
                  <a:lnTo>
                    <a:pt x="7" y="103"/>
                  </a:lnTo>
                  <a:lnTo>
                    <a:pt x="7" y="110"/>
                  </a:lnTo>
                  <a:lnTo>
                    <a:pt x="14" y="110"/>
                  </a:lnTo>
                  <a:lnTo>
                    <a:pt x="21" y="110"/>
                  </a:lnTo>
                  <a:lnTo>
                    <a:pt x="27" y="110"/>
                  </a:lnTo>
                  <a:lnTo>
                    <a:pt x="34" y="110"/>
                  </a:lnTo>
                  <a:lnTo>
                    <a:pt x="41" y="110"/>
                  </a:lnTo>
                  <a:lnTo>
                    <a:pt x="41" y="103"/>
                  </a:lnTo>
                  <a:lnTo>
                    <a:pt x="48" y="103"/>
                  </a:lnTo>
                  <a:lnTo>
                    <a:pt x="55" y="96"/>
                  </a:lnTo>
                  <a:lnTo>
                    <a:pt x="62" y="89"/>
                  </a:lnTo>
                  <a:lnTo>
                    <a:pt x="69" y="89"/>
                  </a:lnTo>
                  <a:lnTo>
                    <a:pt x="69" y="82"/>
                  </a:lnTo>
                  <a:lnTo>
                    <a:pt x="75" y="82"/>
                  </a:lnTo>
                  <a:lnTo>
                    <a:pt x="82" y="75"/>
                  </a:lnTo>
                  <a:lnTo>
                    <a:pt x="89" y="75"/>
                  </a:lnTo>
                  <a:lnTo>
                    <a:pt x="96" y="69"/>
                  </a:lnTo>
                  <a:lnTo>
                    <a:pt x="103" y="62"/>
                  </a:lnTo>
                  <a:lnTo>
                    <a:pt x="110" y="62"/>
                  </a:lnTo>
                  <a:lnTo>
                    <a:pt x="116" y="55"/>
                  </a:lnTo>
                  <a:lnTo>
                    <a:pt x="123" y="48"/>
                  </a:lnTo>
                  <a:lnTo>
                    <a:pt x="130" y="48"/>
                  </a:lnTo>
                  <a:lnTo>
                    <a:pt x="130" y="41"/>
                  </a:lnTo>
                  <a:lnTo>
                    <a:pt x="137" y="41"/>
                  </a:lnTo>
                  <a:lnTo>
                    <a:pt x="144" y="34"/>
                  </a:lnTo>
                  <a:lnTo>
                    <a:pt x="151" y="28"/>
                  </a:lnTo>
                  <a:lnTo>
                    <a:pt x="157" y="28"/>
                  </a:lnTo>
                  <a:lnTo>
                    <a:pt x="164" y="21"/>
                  </a:lnTo>
                  <a:lnTo>
                    <a:pt x="171" y="21"/>
                  </a:lnTo>
                  <a:lnTo>
                    <a:pt x="171" y="14"/>
                  </a:lnTo>
                  <a:lnTo>
                    <a:pt x="178" y="14"/>
                  </a:lnTo>
                  <a:lnTo>
                    <a:pt x="178" y="7"/>
                  </a:lnTo>
                  <a:lnTo>
                    <a:pt x="185" y="7"/>
                  </a:lnTo>
                  <a:lnTo>
                    <a:pt x="144" y="21"/>
                  </a:lnTo>
                  <a:lnTo>
                    <a:pt x="137" y="21"/>
                  </a:lnTo>
                  <a:lnTo>
                    <a:pt x="137" y="0"/>
                  </a:lnTo>
                </a:path>
              </a:pathLst>
            </a:custGeom>
            <a:solidFill>
              <a:srgbClr val="333333"/>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1" name="Freeform 2060"/>
            <p:cNvSpPr>
              <a:spLocks/>
            </p:cNvSpPr>
            <p:nvPr/>
          </p:nvSpPr>
          <p:spPr bwMode="auto">
            <a:xfrm>
              <a:off x="2628" y="2218"/>
              <a:ext cx="185" cy="110"/>
            </a:xfrm>
            <a:custGeom>
              <a:avLst/>
              <a:gdLst>
                <a:gd name="T0" fmla="*/ 136 w 185"/>
                <a:gd name="T1" fmla="*/ 0 h 110"/>
                <a:gd name="T2" fmla="*/ 6 w 185"/>
                <a:gd name="T3" fmla="*/ 82 h 110"/>
                <a:gd name="T4" fmla="*/ 6 w 185"/>
                <a:gd name="T5" fmla="*/ 88 h 110"/>
                <a:gd name="T6" fmla="*/ 0 w 185"/>
                <a:gd name="T7" fmla="*/ 88 h 110"/>
                <a:gd name="T8" fmla="*/ 0 w 185"/>
                <a:gd name="T9" fmla="*/ 95 h 110"/>
                <a:gd name="T10" fmla="*/ 6 w 185"/>
                <a:gd name="T11" fmla="*/ 102 h 110"/>
                <a:gd name="T12" fmla="*/ 13 w 185"/>
                <a:gd name="T13" fmla="*/ 109 h 110"/>
                <a:gd name="T14" fmla="*/ 20 w 185"/>
                <a:gd name="T15" fmla="*/ 109 h 110"/>
                <a:gd name="T16" fmla="*/ 27 w 185"/>
                <a:gd name="T17" fmla="*/ 109 h 110"/>
                <a:gd name="T18" fmla="*/ 34 w 185"/>
                <a:gd name="T19" fmla="*/ 109 h 110"/>
                <a:gd name="T20" fmla="*/ 41 w 185"/>
                <a:gd name="T21" fmla="*/ 102 h 110"/>
                <a:gd name="T22" fmla="*/ 47 w 185"/>
                <a:gd name="T23" fmla="*/ 102 h 110"/>
                <a:gd name="T24" fmla="*/ 47 w 185"/>
                <a:gd name="T25" fmla="*/ 95 h 110"/>
                <a:gd name="T26" fmla="*/ 54 w 185"/>
                <a:gd name="T27" fmla="*/ 95 h 110"/>
                <a:gd name="T28" fmla="*/ 61 w 185"/>
                <a:gd name="T29" fmla="*/ 88 h 110"/>
                <a:gd name="T30" fmla="*/ 68 w 185"/>
                <a:gd name="T31" fmla="*/ 82 h 110"/>
                <a:gd name="T32" fmla="*/ 75 w 185"/>
                <a:gd name="T33" fmla="*/ 82 h 110"/>
                <a:gd name="T34" fmla="*/ 82 w 185"/>
                <a:gd name="T35" fmla="*/ 75 h 110"/>
                <a:gd name="T36" fmla="*/ 88 w 185"/>
                <a:gd name="T37" fmla="*/ 75 h 110"/>
                <a:gd name="T38" fmla="*/ 95 w 185"/>
                <a:gd name="T39" fmla="*/ 68 h 110"/>
                <a:gd name="T40" fmla="*/ 102 w 185"/>
                <a:gd name="T41" fmla="*/ 61 h 110"/>
                <a:gd name="T42" fmla="*/ 109 w 185"/>
                <a:gd name="T43" fmla="*/ 61 h 110"/>
                <a:gd name="T44" fmla="*/ 116 w 185"/>
                <a:gd name="T45" fmla="*/ 54 h 110"/>
                <a:gd name="T46" fmla="*/ 116 w 185"/>
                <a:gd name="T47" fmla="*/ 47 h 110"/>
                <a:gd name="T48" fmla="*/ 123 w 185"/>
                <a:gd name="T49" fmla="*/ 47 h 110"/>
                <a:gd name="T50" fmla="*/ 130 w 185"/>
                <a:gd name="T51" fmla="*/ 41 h 110"/>
                <a:gd name="T52" fmla="*/ 136 w 185"/>
                <a:gd name="T53" fmla="*/ 34 h 110"/>
                <a:gd name="T54" fmla="*/ 143 w 185"/>
                <a:gd name="T55" fmla="*/ 34 h 110"/>
                <a:gd name="T56" fmla="*/ 150 w 185"/>
                <a:gd name="T57" fmla="*/ 27 h 110"/>
                <a:gd name="T58" fmla="*/ 157 w 185"/>
                <a:gd name="T59" fmla="*/ 27 h 110"/>
                <a:gd name="T60" fmla="*/ 157 w 185"/>
                <a:gd name="T61" fmla="*/ 20 h 110"/>
                <a:gd name="T62" fmla="*/ 164 w 185"/>
                <a:gd name="T63" fmla="*/ 20 h 110"/>
                <a:gd name="T64" fmla="*/ 171 w 185"/>
                <a:gd name="T65" fmla="*/ 13 h 110"/>
                <a:gd name="T66" fmla="*/ 177 w 185"/>
                <a:gd name="T67" fmla="*/ 13 h 110"/>
                <a:gd name="T68" fmla="*/ 177 w 185"/>
                <a:gd name="T69" fmla="*/ 6 h 110"/>
                <a:gd name="T70" fmla="*/ 184 w 185"/>
                <a:gd name="T71" fmla="*/ 6 h 110"/>
                <a:gd name="T72" fmla="*/ 143 w 185"/>
                <a:gd name="T73" fmla="*/ 20 h 110"/>
                <a:gd name="T74" fmla="*/ 136 w 185"/>
                <a:gd name="T75" fmla="*/ 20 h 110"/>
                <a:gd name="T76" fmla="*/ 136 w 185"/>
                <a:gd name="T77" fmla="*/ 0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110"/>
                <a:gd name="T119" fmla="*/ 185 w 185"/>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110">
                  <a:moveTo>
                    <a:pt x="136" y="0"/>
                  </a:moveTo>
                  <a:lnTo>
                    <a:pt x="6" y="82"/>
                  </a:lnTo>
                  <a:lnTo>
                    <a:pt x="6" y="88"/>
                  </a:lnTo>
                  <a:lnTo>
                    <a:pt x="0" y="88"/>
                  </a:lnTo>
                  <a:lnTo>
                    <a:pt x="0" y="95"/>
                  </a:lnTo>
                  <a:lnTo>
                    <a:pt x="6" y="102"/>
                  </a:lnTo>
                  <a:lnTo>
                    <a:pt x="13" y="109"/>
                  </a:lnTo>
                  <a:lnTo>
                    <a:pt x="20" y="109"/>
                  </a:lnTo>
                  <a:lnTo>
                    <a:pt x="27" y="109"/>
                  </a:lnTo>
                  <a:lnTo>
                    <a:pt x="34" y="109"/>
                  </a:lnTo>
                  <a:lnTo>
                    <a:pt x="41" y="102"/>
                  </a:lnTo>
                  <a:lnTo>
                    <a:pt x="47" y="102"/>
                  </a:lnTo>
                  <a:lnTo>
                    <a:pt x="47" y="95"/>
                  </a:lnTo>
                  <a:lnTo>
                    <a:pt x="54" y="95"/>
                  </a:lnTo>
                  <a:lnTo>
                    <a:pt x="61" y="88"/>
                  </a:lnTo>
                  <a:lnTo>
                    <a:pt x="68" y="82"/>
                  </a:lnTo>
                  <a:lnTo>
                    <a:pt x="75" y="82"/>
                  </a:lnTo>
                  <a:lnTo>
                    <a:pt x="82" y="75"/>
                  </a:lnTo>
                  <a:lnTo>
                    <a:pt x="88" y="75"/>
                  </a:lnTo>
                  <a:lnTo>
                    <a:pt x="95" y="68"/>
                  </a:lnTo>
                  <a:lnTo>
                    <a:pt x="102" y="61"/>
                  </a:lnTo>
                  <a:lnTo>
                    <a:pt x="109" y="61"/>
                  </a:lnTo>
                  <a:lnTo>
                    <a:pt x="116" y="54"/>
                  </a:lnTo>
                  <a:lnTo>
                    <a:pt x="116" y="47"/>
                  </a:lnTo>
                  <a:lnTo>
                    <a:pt x="123" y="47"/>
                  </a:lnTo>
                  <a:lnTo>
                    <a:pt x="130" y="41"/>
                  </a:lnTo>
                  <a:lnTo>
                    <a:pt x="136" y="34"/>
                  </a:lnTo>
                  <a:lnTo>
                    <a:pt x="143" y="34"/>
                  </a:lnTo>
                  <a:lnTo>
                    <a:pt x="150" y="27"/>
                  </a:lnTo>
                  <a:lnTo>
                    <a:pt x="157" y="27"/>
                  </a:lnTo>
                  <a:lnTo>
                    <a:pt x="157" y="20"/>
                  </a:lnTo>
                  <a:lnTo>
                    <a:pt x="164" y="20"/>
                  </a:lnTo>
                  <a:lnTo>
                    <a:pt x="171" y="13"/>
                  </a:lnTo>
                  <a:lnTo>
                    <a:pt x="177" y="13"/>
                  </a:lnTo>
                  <a:lnTo>
                    <a:pt x="177" y="6"/>
                  </a:lnTo>
                  <a:lnTo>
                    <a:pt x="184" y="6"/>
                  </a:lnTo>
                  <a:lnTo>
                    <a:pt x="143" y="20"/>
                  </a:lnTo>
                  <a:lnTo>
                    <a:pt x="136" y="20"/>
                  </a:lnTo>
                  <a:lnTo>
                    <a:pt x="136" y="0"/>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2" name="Freeform 2061"/>
            <p:cNvSpPr>
              <a:spLocks/>
            </p:cNvSpPr>
            <p:nvPr/>
          </p:nvSpPr>
          <p:spPr bwMode="auto">
            <a:xfrm>
              <a:off x="2631" y="2221"/>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3" name="Freeform 2062"/>
            <p:cNvSpPr>
              <a:spLocks/>
            </p:cNvSpPr>
            <p:nvPr/>
          </p:nvSpPr>
          <p:spPr bwMode="auto">
            <a:xfrm>
              <a:off x="2634" y="2224"/>
              <a:ext cx="138" cy="90"/>
            </a:xfrm>
            <a:custGeom>
              <a:avLst/>
              <a:gdLst>
                <a:gd name="T0" fmla="*/ 0 w 138"/>
                <a:gd name="T1" fmla="*/ 89 h 90"/>
                <a:gd name="T2" fmla="*/ 137 w 138"/>
                <a:gd name="T3" fmla="*/ 0 h 90"/>
                <a:gd name="T4" fmla="*/ 137 w 138"/>
                <a:gd name="T5" fmla="*/ 7 h 90"/>
                <a:gd name="T6" fmla="*/ 0 w 138"/>
                <a:gd name="T7" fmla="*/ 89 h 90"/>
                <a:gd name="T8" fmla="*/ 0 60000 65536"/>
                <a:gd name="T9" fmla="*/ 0 60000 65536"/>
                <a:gd name="T10" fmla="*/ 0 60000 65536"/>
                <a:gd name="T11" fmla="*/ 0 60000 65536"/>
                <a:gd name="T12" fmla="*/ 0 w 138"/>
                <a:gd name="T13" fmla="*/ 0 h 90"/>
                <a:gd name="T14" fmla="*/ 138 w 138"/>
                <a:gd name="T15" fmla="*/ 90 h 90"/>
              </a:gdLst>
              <a:ahLst/>
              <a:cxnLst>
                <a:cxn ang="T8">
                  <a:pos x="T0" y="T1"/>
                </a:cxn>
                <a:cxn ang="T9">
                  <a:pos x="T2" y="T3"/>
                </a:cxn>
                <a:cxn ang="T10">
                  <a:pos x="T4" y="T5"/>
                </a:cxn>
                <a:cxn ang="T11">
                  <a:pos x="T6" y="T7"/>
                </a:cxn>
              </a:cxnLst>
              <a:rect l="T12" t="T13" r="T14" b="T15"/>
              <a:pathLst>
                <a:path w="138" h="90">
                  <a:moveTo>
                    <a:pt x="0" y="89"/>
                  </a:moveTo>
                  <a:lnTo>
                    <a:pt x="137" y="0"/>
                  </a:lnTo>
                  <a:lnTo>
                    <a:pt x="137" y="7"/>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4" name="Freeform 2063"/>
            <p:cNvSpPr>
              <a:spLocks/>
            </p:cNvSpPr>
            <p:nvPr/>
          </p:nvSpPr>
          <p:spPr bwMode="auto">
            <a:xfrm>
              <a:off x="2631" y="2221"/>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5" name="Freeform 2064"/>
            <p:cNvSpPr>
              <a:spLocks/>
            </p:cNvSpPr>
            <p:nvPr/>
          </p:nvSpPr>
          <p:spPr bwMode="auto">
            <a:xfrm>
              <a:off x="2634" y="2224"/>
              <a:ext cx="145" cy="97"/>
            </a:xfrm>
            <a:custGeom>
              <a:avLst/>
              <a:gdLst>
                <a:gd name="T0" fmla="*/ 0 w 145"/>
                <a:gd name="T1" fmla="*/ 89 h 97"/>
                <a:gd name="T2" fmla="*/ 144 w 145"/>
                <a:gd name="T3" fmla="*/ 0 h 97"/>
                <a:gd name="T4" fmla="*/ 144 w 145"/>
                <a:gd name="T5" fmla="*/ 7 h 97"/>
                <a:gd name="T6" fmla="*/ 7 w 145"/>
                <a:gd name="T7" fmla="*/ 96 h 97"/>
                <a:gd name="T8" fmla="*/ 0 w 145"/>
                <a:gd name="T9" fmla="*/ 89 h 97"/>
                <a:gd name="T10" fmla="*/ 0 60000 65536"/>
                <a:gd name="T11" fmla="*/ 0 60000 65536"/>
                <a:gd name="T12" fmla="*/ 0 60000 65536"/>
                <a:gd name="T13" fmla="*/ 0 60000 65536"/>
                <a:gd name="T14" fmla="*/ 0 60000 65536"/>
                <a:gd name="T15" fmla="*/ 0 w 145"/>
                <a:gd name="T16" fmla="*/ 0 h 97"/>
                <a:gd name="T17" fmla="*/ 145 w 145"/>
                <a:gd name="T18" fmla="*/ 97 h 97"/>
              </a:gdLst>
              <a:ahLst/>
              <a:cxnLst>
                <a:cxn ang="T10">
                  <a:pos x="T0" y="T1"/>
                </a:cxn>
                <a:cxn ang="T11">
                  <a:pos x="T2" y="T3"/>
                </a:cxn>
                <a:cxn ang="T12">
                  <a:pos x="T4" y="T5"/>
                </a:cxn>
                <a:cxn ang="T13">
                  <a:pos x="T6" y="T7"/>
                </a:cxn>
                <a:cxn ang="T14">
                  <a:pos x="T8" y="T9"/>
                </a:cxn>
              </a:cxnLst>
              <a:rect l="T15" t="T16" r="T17" b="T18"/>
              <a:pathLst>
                <a:path w="145" h="97">
                  <a:moveTo>
                    <a:pt x="0" y="89"/>
                  </a:moveTo>
                  <a:lnTo>
                    <a:pt x="144" y="0"/>
                  </a:lnTo>
                  <a:lnTo>
                    <a:pt x="144" y="7"/>
                  </a:lnTo>
                  <a:lnTo>
                    <a:pt x="7" y="96"/>
                  </a:lnTo>
                  <a:lnTo>
                    <a:pt x="0" y="89"/>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6" name="Freeform 2065"/>
            <p:cNvSpPr>
              <a:spLocks/>
            </p:cNvSpPr>
            <p:nvPr/>
          </p:nvSpPr>
          <p:spPr bwMode="auto">
            <a:xfrm>
              <a:off x="2638" y="2214"/>
              <a:ext cx="151" cy="104"/>
            </a:xfrm>
            <a:custGeom>
              <a:avLst/>
              <a:gdLst>
                <a:gd name="T0" fmla="*/ 0 w 151"/>
                <a:gd name="T1" fmla="*/ 103 h 104"/>
                <a:gd name="T2" fmla="*/ 150 w 151"/>
                <a:gd name="T3" fmla="*/ 0 h 104"/>
                <a:gd name="T4" fmla="*/ 150 w 151"/>
                <a:gd name="T5" fmla="*/ 14 h 104"/>
                <a:gd name="T6" fmla="*/ 0 w 151"/>
                <a:gd name="T7" fmla="*/ 103 h 104"/>
                <a:gd name="T8" fmla="*/ 0 60000 65536"/>
                <a:gd name="T9" fmla="*/ 0 60000 65536"/>
                <a:gd name="T10" fmla="*/ 0 60000 65536"/>
                <a:gd name="T11" fmla="*/ 0 60000 65536"/>
                <a:gd name="T12" fmla="*/ 0 w 151"/>
                <a:gd name="T13" fmla="*/ 0 h 104"/>
                <a:gd name="T14" fmla="*/ 151 w 151"/>
                <a:gd name="T15" fmla="*/ 104 h 104"/>
              </a:gdLst>
              <a:ahLst/>
              <a:cxnLst>
                <a:cxn ang="T8">
                  <a:pos x="T0" y="T1"/>
                </a:cxn>
                <a:cxn ang="T9">
                  <a:pos x="T2" y="T3"/>
                </a:cxn>
                <a:cxn ang="T10">
                  <a:pos x="T4" y="T5"/>
                </a:cxn>
                <a:cxn ang="T11">
                  <a:pos x="T6" y="T7"/>
                </a:cxn>
              </a:cxnLst>
              <a:rect l="T12" t="T13" r="T14" b="T15"/>
              <a:pathLst>
                <a:path w="151" h="104">
                  <a:moveTo>
                    <a:pt x="0" y="103"/>
                  </a:moveTo>
                  <a:lnTo>
                    <a:pt x="150" y="0"/>
                  </a:lnTo>
                  <a:lnTo>
                    <a:pt x="150" y="14"/>
                  </a:lnTo>
                  <a:lnTo>
                    <a:pt x="0" y="103"/>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7" name="Freeform 2066"/>
            <p:cNvSpPr>
              <a:spLocks/>
            </p:cNvSpPr>
            <p:nvPr/>
          </p:nvSpPr>
          <p:spPr bwMode="auto">
            <a:xfrm>
              <a:off x="2641" y="2218"/>
              <a:ext cx="152" cy="103"/>
            </a:xfrm>
            <a:custGeom>
              <a:avLst/>
              <a:gdLst>
                <a:gd name="T0" fmla="*/ 0 w 152"/>
                <a:gd name="T1" fmla="*/ 102 h 103"/>
                <a:gd name="T2" fmla="*/ 151 w 152"/>
                <a:gd name="T3" fmla="*/ 0 h 103"/>
                <a:gd name="T4" fmla="*/ 151 w 152"/>
                <a:gd name="T5" fmla="*/ 6 h 103"/>
                <a:gd name="T6" fmla="*/ 0 w 152"/>
                <a:gd name="T7" fmla="*/ 102 h 103"/>
                <a:gd name="T8" fmla="*/ 0 60000 65536"/>
                <a:gd name="T9" fmla="*/ 0 60000 65536"/>
                <a:gd name="T10" fmla="*/ 0 60000 65536"/>
                <a:gd name="T11" fmla="*/ 0 60000 65536"/>
                <a:gd name="T12" fmla="*/ 0 w 152"/>
                <a:gd name="T13" fmla="*/ 0 h 103"/>
                <a:gd name="T14" fmla="*/ 152 w 152"/>
                <a:gd name="T15" fmla="*/ 103 h 103"/>
              </a:gdLst>
              <a:ahLst/>
              <a:cxnLst>
                <a:cxn ang="T8">
                  <a:pos x="T0" y="T1"/>
                </a:cxn>
                <a:cxn ang="T9">
                  <a:pos x="T2" y="T3"/>
                </a:cxn>
                <a:cxn ang="T10">
                  <a:pos x="T4" y="T5"/>
                </a:cxn>
                <a:cxn ang="T11">
                  <a:pos x="T6" y="T7"/>
                </a:cxn>
              </a:cxnLst>
              <a:rect l="T12" t="T13" r="T14" b="T15"/>
              <a:pathLst>
                <a:path w="152" h="103">
                  <a:moveTo>
                    <a:pt x="0" y="102"/>
                  </a:moveTo>
                  <a:lnTo>
                    <a:pt x="151" y="0"/>
                  </a:lnTo>
                  <a:lnTo>
                    <a:pt x="151" y="6"/>
                  </a:lnTo>
                  <a:lnTo>
                    <a:pt x="0" y="102"/>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28" name="Freeform 2067"/>
            <p:cNvSpPr>
              <a:spLocks/>
            </p:cNvSpPr>
            <p:nvPr/>
          </p:nvSpPr>
          <p:spPr bwMode="auto">
            <a:xfrm>
              <a:off x="2638" y="2221"/>
              <a:ext cx="158" cy="97"/>
            </a:xfrm>
            <a:custGeom>
              <a:avLst/>
              <a:gdLst>
                <a:gd name="T0" fmla="*/ 0 w 158"/>
                <a:gd name="T1" fmla="*/ 96 h 97"/>
                <a:gd name="T2" fmla="*/ 157 w 158"/>
                <a:gd name="T3" fmla="*/ 0 h 97"/>
                <a:gd name="T4" fmla="*/ 157 w 158"/>
                <a:gd name="T5" fmla="*/ 7 h 97"/>
                <a:gd name="T6" fmla="*/ 13 w 158"/>
                <a:gd name="T7" fmla="*/ 96 h 97"/>
                <a:gd name="T8" fmla="*/ 0 w 158"/>
                <a:gd name="T9" fmla="*/ 96 h 97"/>
                <a:gd name="T10" fmla="*/ 0 60000 65536"/>
                <a:gd name="T11" fmla="*/ 0 60000 65536"/>
                <a:gd name="T12" fmla="*/ 0 60000 65536"/>
                <a:gd name="T13" fmla="*/ 0 60000 65536"/>
                <a:gd name="T14" fmla="*/ 0 60000 65536"/>
                <a:gd name="T15" fmla="*/ 0 w 158"/>
                <a:gd name="T16" fmla="*/ 0 h 97"/>
                <a:gd name="T17" fmla="*/ 158 w 158"/>
                <a:gd name="T18" fmla="*/ 97 h 97"/>
              </a:gdLst>
              <a:ahLst/>
              <a:cxnLst>
                <a:cxn ang="T10">
                  <a:pos x="T0" y="T1"/>
                </a:cxn>
                <a:cxn ang="T11">
                  <a:pos x="T2" y="T3"/>
                </a:cxn>
                <a:cxn ang="T12">
                  <a:pos x="T4" y="T5"/>
                </a:cxn>
                <a:cxn ang="T13">
                  <a:pos x="T6" y="T7"/>
                </a:cxn>
                <a:cxn ang="T14">
                  <a:pos x="T8" y="T9"/>
                </a:cxn>
              </a:cxnLst>
              <a:rect l="T15" t="T16" r="T17" b="T18"/>
              <a:pathLst>
                <a:path w="158" h="97">
                  <a:moveTo>
                    <a:pt x="0" y="96"/>
                  </a:moveTo>
                  <a:lnTo>
                    <a:pt x="157" y="0"/>
                  </a:lnTo>
                  <a:lnTo>
                    <a:pt x="157" y="7"/>
                  </a:lnTo>
                  <a:lnTo>
                    <a:pt x="13"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29" name="Freeform 2068"/>
            <p:cNvSpPr>
              <a:spLocks/>
            </p:cNvSpPr>
            <p:nvPr/>
          </p:nvSpPr>
          <p:spPr bwMode="auto">
            <a:xfrm>
              <a:off x="2641" y="2224"/>
              <a:ext cx="159" cy="97"/>
            </a:xfrm>
            <a:custGeom>
              <a:avLst/>
              <a:gdLst>
                <a:gd name="T0" fmla="*/ 0 w 159"/>
                <a:gd name="T1" fmla="*/ 96 h 97"/>
                <a:gd name="T2" fmla="*/ 158 w 159"/>
                <a:gd name="T3" fmla="*/ 0 h 97"/>
                <a:gd name="T4" fmla="*/ 158 w 159"/>
                <a:gd name="T5" fmla="*/ 7 h 97"/>
                <a:gd name="T6" fmla="*/ 14 w 159"/>
                <a:gd name="T7" fmla="*/ 96 h 97"/>
                <a:gd name="T8" fmla="*/ 0 w 159"/>
                <a:gd name="T9" fmla="*/ 96 h 97"/>
                <a:gd name="T10" fmla="*/ 0 60000 65536"/>
                <a:gd name="T11" fmla="*/ 0 60000 65536"/>
                <a:gd name="T12" fmla="*/ 0 60000 65536"/>
                <a:gd name="T13" fmla="*/ 0 60000 65536"/>
                <a:gd name="T14" fmla="*/ 0 60000 65536"/>
                <a:gd name="T15" fmla="*/ 0 w 159"/>
                <a:gd name="T16" fmla="*/ 0 h 97"/>
                <a:gd name="T17" fmla="*/ 159 w 159"/>
                <a:gd name="T18" fmla="*/ 97 h 97"/>
              </a:gdLst>
              <a:ahLst/>
              <a:cxnLst>
                <a:cxn ang="T10">
                  <a:pos x="T0" y="T1"/>
                </a:cxn>
                <a:cxn ang="T11">
                  <a:pos x="T2" y="T3"/>
                </a:cxn>
                <a:cxn ang="T12">
                  <a:pos x="T4" y="T5"/>
                </a:cxn>
                <a:cxn ang="T13">
                  <a:pos x="T6" y="T7"/>
                </a:cxn>
                <a:cxn ang="T14">
                  <a:pos x="T8" y="T9"/>
                </a:cxn>
              </a:cxnLst>
              <a:rect l="T15" t="T16" r="T17" b="T18"/>
              <a:pathLst>
                <a:path w="159" h="97">
                  <a:moveTo>
                    <a:pt x="0" y="96"/>
                  </a:moveTo>
                  <a:lnTo>
                    <a:pt x="158" y="0"/>
                  </a:lnTo>
                  <a:lnTo>
                    <a:pt x="158" y="7"/>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1030" name="Freeform 2069"/>
            <p:cNvSpPr>
              <a:spLocks/>
            </p:cNvSpPr>
            <p:nvPr/>
          </p:nvSpPr>
          <p:spPr bwMode="auto">
            <a:xfrm>
              <a:off x="2651" y="2221"/>
              <a:ext cx="152" cy="97"/>
            </a:xfrm>
            <a:custGeom>
              <a:avLst/>
              <a:gdLst>
                <a:gd name="T0" fmla="*/ 0 w 152"/>
                <a:gd name="T1" fmla="*/ 96 h 97"/>
                <a:gd name="T2" fmla="*/ 151 w 152"/>
                <a:gd name="T3" fmla="*/ 0 h 97"/>
                <a:gd name="T4" fmla="*/ 151 w 152"/>
                <a:gd name="T5" fmla="*/ 7 h 97"/>
                <a:gd name="T6" fmla="*/ 14 w 152"/>
                <a:gd name="T7" fmla="*/ 96 h 97"/>
                <a:gd name="T8" fmla="*/ 0 w 152"/>
                <a:gd name="T9" fmla="*/ 96 h 97"/>
                <a:gd name="T10" fmla="*/ 0 60000 65536"/>
                <a:gd name="T11" fmla="*/ 0 60000 65536"/>
                <a:gd name="T12" fmla="*/ 0 60000 65536"/>
                <a:gd name="T13" fmla="*/ 0 60000 65536"/>
                <a:gd name="T14" fmla="*/ 0 60000 65536"/>
                <a:gd name="T15" fmla="*/ 0 w 152"/>
                <a:gd name="T16" fmla="*/ 0 h 97"/>
                <a:gd name="T17" fmla="*/ 152 w 152"/>
                <a:gd name="T18" fmla="*/ 97 h 97"/>
              </a:gdLst>
              <a:ahLst/>
              <a:cxnLst>
                <a:cxn ang="T10">
                  <a:pos x="T0" y="T1"/>
                </a:cxn>
                <a:cxn ang="T11">
                  <a:pos x="T2" y="T3"/>
                </a:cxn>
                <a:cxn ang="T12">
                  <a:pos x="T4" y="T5"/>
                </a:cxn>
                <a:cxn ang="T13">
                  <a:pos x="T6" y="T7"/>
                </a:cxn>
                <a:cxn ang="T14">
                  <a:pos x="T8" y="T9"/>
                </a:cxn>
              </a:cxnLst>
              <a:rect l="T15" t="T16" r="T17" b="T18"/>
              <a:pathLst>
                <a:path w="152" h="97">
                  <a:moveTo>
                    <a:pt x="0" y="96"/>
                  </a:moveTo>
                  <a:lnTo>
                    <a:pt x="151" y="0"/>
                  </a:lnTo>
                  <a:lnTo>
                    <a:pt x="151" y="7"/>
                  </a:lnTo>
                  <a:lnTo>
                    <a:pt x="14" y="96"/>
                  </a:lnTo>
                  <a:lnTo>
                    <a:pt x="0" y="96"/>
                  </a:lnTo>
                </a:path>
              </a:pathLst>
            </a:custGeom>
            <a:solidFill>
              <a:srgbClr val="E6E6E6"/>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41031" name="Freeform 2070"/>
            <p:cNvSpPr>
              <a:spLocks/>
            </p:cNvSpPr>
            <p:nvPr/>
          </p:nvSpPr>
          <p:spPr bwMode="auto">
            <a:xfrm>
              <a:off x="2655" y="2224"/>
              <a:ext cx="151" cy="97"/>
            </a:xfrm>
            <a:custGeom>
              <a:avLst/>
              <a:gdLst>
                <a:gd name="T0" fmla="*/ 0 w 151"/>
                <a:gd name="T1" fmla="*/ 96 h 97"/>
                <a:gd name="T2" fmla="*/ 150 w 151"/>
                <a:gd name="T3" fmla="*/ 0 h 97"/>
                <a:gd name="T4" fmla="*/ 14 w 151"/>
                <a:gd name="T5" fmla="*/ 96 h 97"/>
                <a:gd name="T6" fmla="*/ 0 w 151"/>
                <a:gd name="T7" fmla="*/ 96 h 97"/>
                <a:gd name="T8" fmla="*/ 0 60000 65536"/>
                <a:gd name="T9" fmla="*/ 0 60000 65536"/>
                <a:gd name="T10" fmla="*/ 0 60000 65536"/>
                <a:gd name="T11" fmla="*/ 0 60000 65536"/>
                <a:gd name="T12" fmla="*/ 0 w 151"/>
                <a:gd name="T13" fmla="*/ 0 h 97"/>
                <a:gd name="T14" fmla="*/ 151 w 151"/>
                <a:gd name="T15" fmla="*/ 97 h 97"/>
              </a:gdLst>
              <a:ahLst/>
              <a:cxnLst>
                <a:cxn ang="T8">
                  <a:pos x="T0" y="T1"/>
                </a:cxn>
                <a:cxn ang="T9">
                  <a:pos x="T2" y="T3"/>
                </a:cxn>
                <a:cxn ang="T10">
                  <a:pos x="T4" y="T5"/>
                </a:cxn>
                <a:cxn ang="T11">
                  <a:pos x="T6" y="T7"/>
                </a:cxn>
              </a:cxnLst>
              <a:rect l="T12" t="T13" r="T14" b="T15"/>
              <a:pathLst>
                <a:path w="151" h="97">
                  <a:moveTo>
                    <a:pt x="0" y="96"/>
                  </a:moveTo>
                  <a:lnTo>
                    <a:pt x="150" y="0"/>
                  </a:lnTo>
                  <a:lnTo>
                    <a:pt x="14" y="96"/>
                  </a:lnTo>
                  <a:lnTo>
                    <a:pt x="0" y="96"/>
                  </a:lnTo>
                </a:path>
              </a:pathLst>
            </a:custGeom>
            <a:noFill/>
            <a:ln w="12700" cap="rnd"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41015" name="Freeform 2071"/>
          <p:cNvSpPr>
            <a:spLocks/>
          </p:cNvSpPr>
          <p:nvPr/>
        </p:nvSpPr>
        <p:spPr bwMode="auto">
          <a:xfrm>
            <a:off x="1013620" y="3325813"/>
            <a:ext cx="1724633" cy="933450"/>
          </a:xfrm>
          <a:custGeom>
            <a:avLst/>
            <a:gdLst>
              <a:gd name="T0" fmla="*/ 2147483646 w 815"/>
              <a:gd name="T1" fmla="*/ 2147483646 h 588"/>
              <a:gd name="T2" fmla="*/ 2147483646 w 815"/>
              <a:gd name="T3" fmla="*/ 2147483646 h 588"/>
              <a:gd name="T4" fmla="*/ 2147483646 w 815"/>
              <a:gd name="T5" fmla="*/ 2147483646 h 588"/>
              <a:gd name="T6" fmla="*/ 0 w 815"/>
              <a:gd name="T7" fmla="*/ 2147483646 h 588"/>
              <a:gd name="T8" fmla="*/ 2147483646 w 815"/>
              <a:gd name="T9" fmla="*/ 2147483646 h 588"/>
              <a:gd name="T10" fmla="*/ 2147483646 w 815"/>
              <a:gd name="T11" fmla="*/ 2147483646 h 588"/>
              <a:gd name="T12" fmla="*/ 2147483646 w 815"/>
              <a:gd name="T13" fmla="*/ 2147483646 h 588"/>
              <a:gd name="T14" fmla="*/ 2147483646 w 815"/>
              <a:gd name="T15" fmla="*/ 2147483646 h 588"/>
              <a:gd name="T16" fmla="*/ 2147483646 w 815"/>
              <a:gd name="T17" fmla="*/ 2147483646 h 588"/>
              <a:gd name="T18" fmla="*/ 2147483646 w 815"/>
              <a:gd name="T19" fmla="*/ 2147483646 h 588"/>
              <a:gd name="T20" fmla="*/ 2147483646 w 815"/>
              <a:gd name="T21" fmla="*/ 2147483646 h 588"/>
              <a:gd name="T22" fmla="*/ 2147483646 w 815"/>
              <a:gd name="T23" fmla="*/ 2147483646 h 588"/>
              <a:gd name="T24" fmla="*/ 2147483646 w 815"/>
              <a:gd name="T25" fmla="*/ 2147483646 h 588"/>
              <a:gd name="T26" fmla="*/ 2147483646 w 815"/>
              <a:gd name="T27" fmla="*/ 2147483646 h 588"/>
              <a:gd name="T28" fmla="*/ 2147483646 w 815"/>
              <a:gd name="T29" fmla="*/ 2147483646 h 588"/>
              <a:gd name="T30" fmla="*/ 2147483646 w 815"/>
              <a:gd name="T31" fmla="*/ 2147483646 h 588"/>
              <a:gd name="T32" fmla="*/ 2147483646 w 815"/>
              <a:gd name="T33" fmla="*/ 2147483646 h 588"/>
              <a:gd name="T34" fmla="*/ 2147483646 w 815"/>
              <a:gd name="T35" fmla="*/ 2147483646 h 588"/>
              <a:gd name="T36" fmla="*/ 2147483646 w 815"/>
              <a:gd name="T37" fmla="*/ 2147483646 h 588"/>
              <a:gd name="T38" fmla="*/ 2147483646 w 815"/>
              <a:gd name="T39" fmla="*/ 2147483646 h 588"/>
              <a:gd name="T40" fmla="*/ 2147483646 w 815"/>
              <a:gd name="T41" fmla="*/ 2147483646 h 588"/>
              <a:gd name="T42" fmla="*/ 2147483646 w 815"/>
              <a:gd name="T43" fmla="*/ 2147483646 h 588"/>
              <a:gd name="T44" fmla="*/ 2147483646 w 815"/>
              <a:gd name="T45" fmla="*/ 2147483646 h 588"/>
              <a:gd name="T46" fmla="*/ 2147483646 w 815"/>
              <a:gd name="T47" fmla="*/ 2147483646 h 588"/>
              <a:gd name="T48" fmla="*/ 2147483646 w 815"/>
              <a:gd name="T49" fmla="*/ 2147483646 h 588"/>
              <a:gd name="T50" fmla="*/ 2147483646 w 815"/>
              <a:gd name="T51" fmla="*/ 2147483646 h 588"/>
              <a:gd name="T52" fmla="*/ 2147483646 w 815"/>
              <a:gd name="T53" fmla="*/ 2147483646 h 588"/>
              <a:gd name="T54" fmla="*/ 2147483646 w 815"/>
              <a:gd name="T55" fmla="*/ 2147483646 h 588"/>
              <a:gd name="T56" fmla="*/ 2147483646 w 815"/>
              <a:gd name="T57" fmla="*/ 2147483646 h 588"/>
              <a:gd name="T58" fmla="*/ 2147483646 w 815"/>
              <a:gd name="T59" fmla="*/ 2147483646 h 588"/>
              <a:gd name="T60" fmla="*/ 2147483646 w 815"/>
              <a:gd name="T61" fmla="*/ 2147483646 h 588"/>
              <a:gd name="T62" fmla="*/ 2147483646 w 815"/>
              <a:gd name="T63" fmla="*/ 2147483646 h 588"/>
              <a:gd name="T64" fmla="*/ 2147483646 w 815"/>
              <a:gd name="T65" fmla="*/ 2147483646 h 588"/>
              <a:gd name="T66" fmla="*/ 2147483646 w 815"/>
              <a:gd name="T67" fmla="*/ 2147483646 h 588"/>
              <a:gd name="T68" fmla="*/ 2147483646 w 815"/>
              <a:gd name="T69" fmla="*/ 2147483646 h 588"/>
              <a:gd name="T70" fmla="*/ 2147483646 w 815"/>
              <a:gd name="T71" fmla="*/ 2147483646 h 588"/>
              <a:gd name="T72" fmla="*/ 2147483646 w 815"/>
              <a:gd name="T73" fmla="*/ 2147483646 h 588"/>
              <a:gd name="T74" fmla="*/ 2147483646 w 815"/>
              <a:gd name="T75" fmla="*/ 2147483646 h 588"/>
              <a:gd name="T76" fmla="*/ 2147483646 w 815"/>
              <a:gd name="T77" fmla="*/ 2147483646 h 588"/>
              <a:gd name="T78" fmla="*/ 2147483646 w 815"/>
              <a:gd name="T79" fmla="*/ 0 h 588"/>
              <a:gd name="T80" fmla="*/ 2147483646 w 815"/>
              <a:gd name="T81" fmla="*/ 2147483646 h 588"/>
              <a:gd name="T82" fmla="*/ 2147483646 w 815"/>
              <a:gd name="T83" fmla="*/ 2147483646 h 588"/>
              <a:gd name="T84" fmla="*/ 2147483646 w 815"/>
              <a:gd name="T85" fmla="*/ 2147483646 h 5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5"/>
              <a:gd name="T130" fmla="*/ 0 h 588"/>
              <a:gd name="T131" fmla="*/ 815 w 815"/>
              <a:gd name="T132" fmla="*/ 588 h 5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5" h="588">
                <a:moveTo>
                  <a:pt x="109" y="82"/>
                </a:moveTo>
                <a:lnTo>
                  <a:pt x="82" y="88"/>
                </a:lnTo>
                <a:lnTo>
                  <a:pt x="61" y="123"/>
                </a:lnTo>
                <a:lnTo>
                  <a:pt x="61" y="136"/>
                </a:lnTo>
                <a:lnTo>
                  <a:pt x="68" y="164"/>
                </a:lnTo>
                <a:lnTo>
                  <a:pt x="41" y="211"/>
                </a:lnTo>
                <a:lnTo>
                  <a:pt x="20" y="225"/>
                </a:lnTo>
                <a:lnTo>
                  <a:pt x="0" y="259"/>
                </a:lnTo>
                <a:lnTo>
                  <a:pt x="0" y="287"/>
                </a:lnTo>
                <a:lnTo>
                  <a:pt x="20" y="307"/>
                </a:lnTo>
                <a:lnTo>
                  <a:pt x="41" y="307"/>
                </a:lnTo>
                <a:lnTo>
                  <a:pt x="61" y="307"/>
                </a:lnTo>
                <a:lnTo>
                  <a:pt x="116" y="341"/>
                </a:lnTo>
                <a:lnTo>
                  <a:pt x="137" y="362"/>
                </a:lnTo>
                <a:lnTo>
                  <a:pt x="137" y="389"/>
                </a:lnTo>
                <a:lnTo>
                  <a:pt x="143" y="417"/>
                </a:lnTo>
                <a:lnTo>
                  <a:pt x="164" y="444"/>
                </a:lnTo>
                <a:lnTo>
                  <a:pt x="171" y="458"/>
                </a:lnTo>
                <a:lnTo>
                  <a:pt x="198" y="464"/>
                </a:lnTo>
                <a:lnTo>
                  <a:pt x="226" y="471"/>
                </a:lnTo>
                <a:lnTo>
                  <a:pt x="246" y="485"/>
                </a:lnTo>
                <a:lnTo>
                  <a:pt x="273" y="505"/>
                </a:lnTo>
                <a:lnTo>
                  <a:pt x="308" y="546"/>
                </a:lnTo>
                <a:lnTo>
                  <a:pt x="314" y="560"/>
                </a:lnTo>
                <a:lnTo>
                  <a:pt x="328" y="574"/>
                </a:lnTo>
                <a:lnTo>
                  <a:pt x="356" y="581"/>
                </a:lnTo>
                <a:lnTo>
                  <a:pt x="383" y="567"/>
                </a:lnTo>
                <a:lnTo>
                  <a:pt x="410" y="553"/>
                </a:lnTo>
                <a:lnTo>
                  <a:pt x="465" y="540"/>
                </a:lnTo>
                <a:lnTo>
                  <a:pt x="479" y="533"/>
                </a:lnTo>
                <a:lnTo>
                  <a:pt x="492" y="540"/>
                </a:lnTo>
                <a:lnTo>
                  <a:pt x="506" y="553"/>
                </a:lnTo>
                <a:lnTo>
                  <a:pt x="533" y="567"/>
                </a:lnTo>
                <a:lnTo>
                  <a:pt x="554" y="574"/>
                </a:lnTo>
                <a:lnTo>
                  <a:pt x="588" y="574"/>
                </a:lnTo>
                <a:lnTo>
                  <a:pt x="622" y="581"/>
                </a:lnTo>
                <a:lnTo>
                  <a:pt x="643" y="581"/>
                </a:lnTo>
                <a:lnTo>
                  <a:pt x="663" y="587"/>
                </a:lnTo>
                <a:lnTo>
                  <a:pt x="684" y="567"/>
                </a:lnTo>
                <a:lnTo>
                  <a:pt x="698" y="546"/>
                </a:lnTo>
                <a:lnTo>
                  <a:pt x="711" y="526"/>
                </a:lnTo>
                <a:lnTo>
                  <a:pt x="705" y="505"/>
                </a:lnTo>
                <a:lnTo>
                  <a:pt x="698" y="451"/>
                </a:lnTo>
                <a:lnTo>
                  <a:pt x="705" y="423"/>
                </a:lnTo>
                <a:lnTo>
                  <a:pt x="725" y="403"/>
                </a:lnTo>
                <a:lnTo>
                  <a:pt x="746" y="396"/>
                </a:lnTo>
                <a:lnTo>
                  <a:pt x="766" y="389"/>
                </a:lnTo>
                <a:lnTo>
                  <a:pt x="787" y="389"/>
                </a:lnTo>
                <a:lnTo>
                  <a:pt x="807" y="382"/>
                </a:lnTo>
                <a:lnTo>
                  <a:pt x="814" y="348"/>
                </a:lnTo>
                <a:lnTo>
                  <a:pt x="807" y="321"/>
                </a:lnTo>
                <a:lnTo>
                  <a:pt x="807" y="307"/>
                </a:lnTo>
                <a:lnTo>
                  <a:pt x="794" y="294"/>
                </a:lnTo>
                <a:lnTo>
                  <a:pt x="780" y="280"/>
                </a:lnTo>
                <a:lnTo>
                  <a:pt x="766" y="252"/>
                </a:lnTo>
                <a:lnTo>
                  <a:pt x="766" y="218"/>
                </a:lnTo>
                <a:lnTo>
                  <a:pt x="780" y="205"/>
                </a:lnTo>
                <a:lnTo>
                  <a:pt x="794" y="191"/>
                </a:lnTo>
                <a:lnTo>
                  <a:pt x="800" y="177"/>
                </a:lnTo>
                <a:lnTo>
                  <a:pt x="800" y="164"/>
                </a:lnTo>
                <a:lnTo>
                  <a:pt x="794" y="136"/>
                </a:lnTo>
                <a:lnTo>
                  <a:pt x="780" y="123"/>
                </a:lnTo>
                <a:lnTo>
                  <a:pt x="766" y="109"/>
                </a:lnTo>
                <a:lnTo>
                  <a:pt x="752" y="109"/>
                </a:lnTo>
                <a:lnTo>
                  <a:pt x="732" y="109"/>
                </a:lnTo>
                <a:lnTo>
                  <a:pt x="718" y="116"/>
                </a:lnTo>
                <a:lnTo>
                  <a:pt x="691" y="95"/>
                </a:lnTo>
                <a:lnTo>
                  <a:pt x="670" y="75"/>
                </a:lnTo>
                <a:lnTo>
                  <a:pt x="657" y="54"/>
                </a:lnTo>
                <a:lnTo>
                  <a:pt x="629" y="34"/>
                </a:lnTo>
                <a:lnTo>
                  <a:pt x="602" y="27"/>
                </a:lnTo>
                <a:lnTo>
                  <a:pt x="575" y="34"/>
                </a:lnTo>
                <a:lnTo>
                  <a:pt x="554" y="54"/>
                </a:lnTo>
                <a:lnTo>
                  <a:pt x="533" y="68"/>
                </a:lnTo>
                <a:lnTo>
                  <a:pt x="513" y="82"/>
                </a:lnTo>
                <a:lnTo>
                  <a:pt x="472" y="75"/>
                </a:lnTo>
                <a:lnTo>
                  <a:pt x="438" y="47"/>
                </a:lnTo>
                <a:lnTo>
                  <a:pt x="403" y="20"/>
                </a:lnTo>
                <a:lnTo>
                  <a:pt x="356" y="0"/>
                </a:lnTo>
                <a:lnTo>
                  <a:pt x="321" y="0"/>
                </a:lnTo>
                <a:lnTo>
                  <a:pt x="294" y="6"/>
                </a:lnTo>
                <a:lnTo>
                  <a:pt x="280" y="20"/>
                </a:lnTo>
                <a:lnTo>
                  <a:pt x="253" y="27"/>
                </a:lnTo>
                <a:lnTo>
                  <a:pt x="239" y="41"/>
                </a:lnTo>
                <a:lnTo>
                  <a:pt x="226" y="54"/>
                </a:lnTo>
                <a:lnTo>
                  <a:pt x="164" y="68"/>
                </a:lnTo>
                <a:lnTo>
                  <a:pt x="109" y="82"/>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89112" name="Rectangle 2072"/>
          <p:cNvSpPr>
            <a:spLocks noChangeArrowheads="1"/>
          </p:cNvSpPr>
          <p:nvPr/>
        </p:nvSpPr>
        <p:spPr bwMode="auto">
          <a:xfrm>
            <a:off x="1441076" y="3587750"/>
            <a:ext cx="867225"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Problem</a:t>
            </a:r>
            <a:r>
              <a:rPr lang="en-US" sz="1000" b="1" dirty="0">
                <a:solidFill>
                  <a:srgbClr val="000000"/>
                </a:solidFill>
                <a:latin typeface="Helvetica" pitchFamily="34" charset="0"/>
              </a:rPr>
              <a:t> </a:t>
            </a:r>
          </a:p>
        </p:txBody>
      </p:sp>
      <p:sp>
        <p:nvSpPr>
          <p:cNvPr id="89113" name="Rectangle 2073"/>
          <p:cNvSpPr>
            <a:spLocks noChangeArrowheads="1"/>
          </p:cNvSpPr>
          <p:nvPr/>
        </p:nvSpPr>
        <p:spPr bwMode="auto">
          <a:xfrm>
            <a:off x="1468584" y="3740151"/>
            <a:ext cx="780663" cy="277641"/>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200" b="1" dirty="0">
                <a:solidFill>
                  <a:srgbClr val="000000"/>
                </a:solidFill>
                <a:latin typeface="+mn-lt"/>
              </a:rPr>
              <a:t>Domain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The Informal SCM</a:t>
            </a:r>
          </a:p>
        </p:txBody>
      </p:sp>
      <p:sp>
        <p:nvSpPr>
          <p:cNvPr id="45059" name="Rectangle 3"/>
          <p:cNvSpPr>
            <a:spLocks noGrp="1" noChangeArrowheads="1"/>
          </p:cNvSpPr>
          <p:nvPr>
            <p:ph idx="1"/>
          </p:nvPr>
        </p:nvSpPr>
        <p:spPr>
          <a:xfrm>
            <a:off x="812588" y="1143001"/>
            <a:ext cx="10792189" cy="4367213"/>
          </a:xfrm>
        </p:spPr>
        <p:txBody>
          <a:bodyPr lIns="0" tIns="0" rIns="0" bIns="0"/>
          <a:lstStyle/>
          <a:p>
            <a:pPr marL="228600" indent="-228600" eaLnBrk="1" hangingPunct="1"/>
            <a:r>
              <a:rPr lang="en-US" altLang="en-US" sz="2800" dirty="0">
                <a:ea typeface="ＭＳ Ｐゴシック" panose="020B0600070205080204" pitchFamily="34" charset="-128"/>
              </a:rPr>
              <a:t>Written using natural language and contains assumptions made during its construction</a:t>
            </a:r>
          </a:p>
          <a:p>
            <a:pPr marL="228600" indent="-228600" eaLnBrk="1" hangingPunct="1"/>
            <a:endParaRPr lang="en-US" altLang="en-US" sz="2800" dirty="0">
              <a:ea typeface="ＭＳ Ｐゴシック" panose="020B0600070205080204" pitchFamily="34" charset="-128"/>
            </a:endParaRPr>
          </a:p>
          <a:p>
            <a:pPr marL="228600" indent="-228600" eaLnBrk="1" hangingPunct="1"/>
            <a:r>
              <a:rPr lang="en-US" altLang="en-US" sz="2800" dirty="0">
                <a:ea typeface="ＭＳ Ｐゴシック" panose="020B0600070205080204" pitchFamily="34" charset="-128"/>
              </a:rPr>
              <a:t>Plays fundamental role during the period of activity when the modeler conceives, programs, debugs, and tests models</a:t>
            </a:r>
          </a:p>
          <a:p>
            <a:pPr marL="228600" indent="-228600" eaLnBrk="1" hangingPunct="1"/>
            <a:endParaRPr lang="en-US" altLang="en-US" sz="2800" dirty="0">
              <a:ea typeface="ＭＳ Ｐゴシック" panose="020B0600070205080204" pitchFamily="34" charset="-128"/>
            </a:endParaRPr>
          </a:p>
          <a:p>
            <a:pPr marL="228600" indent="-228600" eaLnBrk="1" hangingPunct="1"/>
            <a:r>
              <a:rPr lang="en-US" altLang="en-US" sz="2800" dirty="0">
                <a:ea typeface="ＭＳ Ｐゴシック" panose="020B0600070205080204" pitchFamily="34" charset="-128"/>
              </a:rPr>
              <a:t>Helps users and colleagues comprehend basic outline of the model from their perspective on how the real world operates </a:t>
            </a: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450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BDFA04A-7AFB-49E5-9DC9-AA022D9A1B7E}" type="slidenum">
              <a:rPr lang="en-US" altLang="en-US" sz="1600" smtClean="0">
                <a:latin typeface="Arial" panose="020B0604020202020204" pitchFamily="34" charset="0"/>
              </a:rPr>
              <a:pPr>
                <a:spcBef>
                  <a:spcPct val="0"/>
                </a:spcBef>
                <a:buClrTx/>
                <a:buSzTx/>
                <a:buFontTx/>
                <a:buNone/>
              </a:pPr>
              <a:t>21</a:t>
            </a:fld>
            <a:endParaRPr lang="en-US" altLang="en-US" sz="16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12588" y="204786"/>
            <a:ext cx="10563648" cy="414338"/>
          </a:xfrm>
        </p:spPr>
        <p:txBody>
          <a:bodyPr>
            <a:normAutofit fontScale="90000"/>
          </a:bodyPr>
          <a:lstStyle/>
          <a:p>
            <a:pPr eaLnBrk="1" hangingPunct="1"/>
            <a:r>
              <a:rPr lang="en-US" altLang="en-US" dirty="0">
                <a:ea typeface="ＭＳ Ｐゴシック" panose="020B0600070205080204" pitchFamily="34" charset="-128"/>
              </a:rPr>
              <a:t>Informal SCM Representations</a:t>
            </a:r>
          </a:p>
        </p:txBody>
      </p:sp>
      <p:sp>
        <p:nvSpPr>
          <p:cNvPr id="47107" name="Rectangle 3"/>
          <p:cNvSpPr>
            <a:spLocks noGrp="1" noChangeArrowheads="1"/>
          </p:cNvSpPr>
          <p:nvPr>
            <p:ph idx="1"/>
          </p:nvPr>
        </p:nvSpPr>
        <p:spPr>
          <a:xfrm>
            <a:off x="609441" y="1143001"/>
            <a:ext cx="10792189" cy="4800599"/>
          </a:xfrm>
        </p:spPr>
        <p:txBody>
          <a:bodyPr>
            <a:normAutofit/>
          </a:bodyPr>
          <a:lstStyle/>
          <a:p>
            <a:pPr eaLnBrk="1" hangingPunct="1">
              <a:lnSpc>
                <a:spcPct val="90000"/>
              </a:lnSpc>
            </a:pPr>
            <a:r>
              <a:rPr lang="en-US" altLang="en-US" sz="2800" dirty="0">
                <a:ea typeface="ＭＳ Ｐゴシック" panose="020B0600070205080204" pitchFamily="34" charset="-128"/>
              </a:rPr>
              <a:t>Natural Language Requirement</a:t>
            </a:r>
          </a:p>
          <a:p>
            <a:pPr eaLnBrk="1" hangingPunct="1">
              <a:lnSpc>
                <a:spcPct val="90000"/>
              </a:lnSpc>
              <a:spcBef>
                <a:spcPts val="1800"/>
              </a:spcBef>
            </a:pPr>
            <a:r>
              <a:rPr lang="en-US" altLang="en-US" sz="2800" dirty="0">
                <a:ea typeface="ＭＳ Ｐゴシック" panose="020B0600070205080204" pitchFamily="34" charset="-128"/>
              </a:rPr>
              <a:t>Shortcomings of specialized syntax and semantics tools</a:t>
            </a:r>
          </a:p>
          <a:p>
            <a:pPr lvl="1" eaLnBrk="1" hangingPunct="1">
              <a:lnSpc>
                <a:spcPct val="90000"/>
              </a:lnSpc>
            </a:pPr>
            <a:r>
              <a:rPr lang="en-US" altLang="en-US" sz="2400" dirty="0">
                <a:ea typeface="ＭＳ Ｐゴシック" panose="020B0600070205080204" pitchFamily="34" charset="-128"/>
              </a:rPr>
              <a:t>Unfamiliarity</a:t>
            </a:r>
          </a:p>
          <a:p>
            <a:pPr lvl="1" eaLnBrk="1" hangingPunct="1">
              <a:lnSpc>
                <a:spcPct val="90000"/>
              </a:lnSpc>
            </a:pPr>
            <a:r>
              <a:rPr lang="en-US" altLang="en-US" sz="2400" dirty="0">
                <a:ea typeface="ＭＳ Ｐゴシック" panose="020B0600070205080204" pitchFamily="34" charset="-128"/>
              </a:rPr>
              <a:t>Complexity</a:t>
            </a:r>
          </a:p>
          <a:p>
            <a:pPr lvl="1" eaLnBrk="1" hangingPunct="1">
              <a:lnSpc>
                <a:spcPct val="90000"/>
              </a:lnSpc>
            </a:pPr>
            <a:r>
              <a:rPr lang="en-US" altLang="en-US" sz="2400" dirty="0">
                <a:ea typeface="ＭＳ Ｐゴシック" panose="020B0600070205080204" pitchFamily="34" charset="-128"/>
              </a:rPr>
              <a:t>Cost</a:t>
            </a:r>
          </a:p>
          <a:p>
            <a:pPr eaLnBrk="1" hangingPunct="1">
              <a:lnSpc>
                <a:spcPct val="90000"/>
              </a:lnSpc>
              <a:spcBef>
                <a:spcPts val="1800"/>
              </a:spcBef>
            </a:pPr>
            <a:r>
              <a:rPr lang="en-US" altLang="en-US" sz="2800" dirty="0">
                <a:ea typeface="ＭＳ Ｐゴシック" panose="020B0600070205080204" pitchFamily="34" charset="-128"/>
              </a:rPr>
              <a:t>General purpose office suite</a:t>
            </a:r>
          </a:p>
          <a:p>
            <a:pPr lvl="1" eaLnBrk="1" hangingPunct="1">
              <a:lnSpc>
                <a:spcPct val="90000"/>
              </a:lnSpc>
            </a:pPr>
            <a:r>
              <a:rPr lang="en-US" altLang="en-US" sz="2400" dirty="0">
                <a:ea typeface="ＭＳ Ｐゴシック" panose="020B0600070205080204" pitchFamily="34" charset="-128"/>
              </a:rPr>
              <a:t>Word processor</a:t>
            </a:r>
          </a:p>
          <a:p>
            <a:pPr lvl="1" eaLnBrk="1" hangingPunct="1">
              <a:lnSpc>
                <a:spcPct val="90000"/>
              </a:lnSpc>
            </a:pPr>
            <a:r>
              <a:rPr lang="en-US" altLang="en-US" sz="2400" dirty="0">
                <a:ea typeface="ＭＳ Ｐゴシック" panose="020B0600070205080204" pitchFamily="34" charset="-128"/>
              </a:rPr>
              <a:t>Graphics or Drawing application</a:t>
            </a:r>
          </a:p>
          <a:p>
            <a:pPr lvl="1" eaLnBrk="1" hangingPunct="1">
              <a:lnSpc>
                <a:spcPct val="90000"/>
              </a:lnSpc>
            </a:pPr>
            <a:r>
              <a:rPr lang="en-US" altLang="en-US" sz="2400" dirty="0">
                <a:ea typeface="ＭＳ Ｐゴシック" panose="020B0600070205080204" pitchFamily="34" charset="-128"/>
              </a:rPr>
              <a:t>Spreadsheet</a:t>
            </a:r>
          </a:p>
        </p:txBody>
      </p:sp>
      <p:sp>
        <p:nvSpPr>
          <p:cNvPr id="471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3A972FD-4F3E-49F8-897E-BD88889BF457}" type="slidenum">
              <a:rPr lang="en-US" altLang="en-US" sz="1600" smtClean="0">
                <a:latin typeface="Arial" panose="020B0604020202020204" pitchFamily="34" charset="0"/>
              </a:rPr>
              <a:pPr>
                <a:spcBef>
                  <a:spcPct val="0"/>
                </a:spcBef>
                <a:buClrTx/>
                <a:buSzTx/>
                <a:buFontTx/>
                <a:buNone/>
              </a:pPr>
              <a:t>22</a:t>
            </a:fld>
            <a:endParaRPr lang="en-US" altLang="en-US" sz="1600" dirty="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26909" y="136523"/>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23</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1681036263"/>
              </p:ext>
            </p:extLst>
          </p:nvPr>
        </p:nvGraphicFramePr>
        <p:xfrm>
          <a:off x="2324100" y="1066800"/>
          <a:ext cx="8201025" cy="9020175"/>
        </p:xfrm>
        <a:graphic>
          <a:graphicData uri="http://schemas.openxmlformats.org/presentationml/2006/ole">
            <mc:AlternateContent xmlns:mc="http://schemas.openxmlformats.org/markup-compatibility/2006">
              <mc:Choice xmlns:v="urn:schemas-microsoft-com:vml" Requires="v">
                <p:oleObj spid="_x0000_s49296" name="Document" r:id="rId4" imgW="6169342" imgH="6771183" progId="Word.Document.8">
                  <p:embed/>
                </p:oleObj>
              </mc:Choice>
              <mc:Fallback>
                <p:oleObj name="Document" r:id="rId4" imgW="6169342" imgH="6771183" progId="Word.Document.8">
                  <p:embed/>
                  <p:pic>
                    <p:nvPicPr>
                      <p:cNvPr id="5" name="Object 2"/>
                      <p:cNvPicPr preferRelativeResize="0">
                        <a:picLocks noGrp="1" noChangeAspect="1" noChangeArrowheads="1"/>
                      </p:cNvPicPr>
                      <p:nvPr/>
                    </p:nvPicPr>
                    <p:blipFill>
                      <a:blip r:embed="rId5"/>
                      <a:srcRect/>
                      <a:stretch>
                        <a:fillRect/>
                      </a:stretch>
                    </p:blipFill>
                    <p:spPr bwMode="auto">
                      <a:xfrm>
                        <a:off x="2324100" y="1066800"/>
                        <a:ext cx="8201025" cy="9020175"/>
                      </a:xfrm>
                      <a:prstGeom prst="rect">
                        <a:avLst/>
                      </a:prstGeom>
                      <a:noFill/>
                      <a:ln>
                        <a:noFill/>
                      </a:ln>
                      <a:effec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01596"/>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24</a:t>
            </a:fld>
            <a:endParaRPr lang="en-US" altLang="en-US" sz="1600" dirty="0">
              <a:latin typeface="Arial" panose="020B0604020202020204" pitchFamily="34"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688838710"/>
              </p:ext>
            </p:extLst>
          </p:nvPr>
        </p:nvGraphicFramePr>
        <p:xfrm>
          <a:off x="2322513" y="1071563"/>
          <a:ext cx="8180387" cy="8999537"/>
        </p:xfrm>
        <a:graphic>
          <a:graphicData uri="http://schemas.openxmlformats.org/presentationml/2006/ole">
            <mc:AlternateContent xmlns:mc="http://schemas.openxmlformats.org/markup-compatibility/2006">
              <mc:Choice xmlns:v="urn:schemas-microsoft-com:vml" Requires="v">
                <p:oleObj spid="_x0000_s65573" name="Document" r:id="rId4" imgW="6169342" imgH="6771183" progId="Word.Document.8">
                  <p:embed/>
                </p:oleObj>
              </mc:Choice>
              <mc:Fallback>
                <p:oleObj name="Document" r:id="rId4" imgW="6169342" imgH="6771183" progId="Word.Document.8">
                  <p:embed/>
                  <p:pic>
                    <p:nvPicPr>
                      <p:cNvPr id="6" name="Object 2"/>
                      <p:cNvPicPr preferRelativeResize="0">
                        <a:picLocks noGrp="1" noChangeAspect="1" noChangeArrowheads="1"/>
                      </p:cNvPicPr>
                      <p:nvPr/>
                    </p:nvPicPr>
                    <p:blipFill>
                      <a:blip r:embed="rId5"/>
                      <a:srcRect/>
                      <a:stretch>
                        <a:fillRect/>
                      </a:stretch>
                    </p:blipFill>
                    <p:spPr bwMode="auto">
                      <a:xfrm>
                        <a:off x="2322513" y="1071563"/>
                        <a:ext cx="8180387" cy="89995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2826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7048" y="136523"/>
            <a:ext cx="9234728"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Tabular Format III)</a:t>
            </a:r>
          </a:p>
        </p:txBody>
      </p:sp>
      <p:sp>
        <p:nvSpPr>
          <p:cNvPr id="491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350039-9420-452E-B5E0-A5D9078C419E}" type="slidenum">
              <a:rPr lang="en-US" altLang="en-US" sz="1600" smtClean="0">
                <a:latin typeface="Arial" panose="020B0604020202020204" pitchFamily="34" charset="0"/>
              </a:rPr>
              <a:pPr>
                <a:spcBef>
                  <a:spcPct val="0"/>
                </a:spcBef>
                <a:buClrTx/>
                <a:buSzTx/>
                <a:buFontTx/>
                <a:buNone/>
              </a:pPr>
              <a:t>25</a:t>
            </a:fld>
            <a:endParaRPr lang="en-US" altLang="en-US" sz="1600" dirty="0">
              <a:latin typeface="Arial" panose="020B0604020202020204"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493133660"/>
              </p:ext>
            </p:extLst>
          </p:nvPr>
        </p:nvGraphicFramePr>
        <p:xfrm>
          <a:off x="2238375" y="1214438"/>
          <a:ext cx="8253413" cy="9085262"/>
        </p:xfrm>
        <a:graphic>
          <a:graphicData uri="http://schemas.openxmlformats.org/presentationml/2006/ole">
            <mc:AlternateContent xmlns:mc="http://schemas.openxmlformats.org/markup-compatibility/2006">
              <mc:Choice xmlns:v="urn:schemas-microsoft-com:vml" Requires="v">
                <p:oleObj spid="_x0000_s64572" name="Document" r:id="rId4" imgW="6169342" imgH="6779094" progId="Word.Document.8">
                  <p:embed/>
                </p:oleObj>
              </mc:Choice>
              <mc:Fallback>
                <p:oleObj name="Document" r:id="rId4" imgW="6169342" imgH="6779094" progId="Word.Document.8">
                  <p:embed/>
                  <p:pic>
                    <p:nvPicPr>
                      <p:cNvPr id="5" name="Object 2"/>
                      <p:cNvPicPr preferRelativeResize="0">
                        <a:picLocks noGrp="1" noChangeAspect="1" noChangeArrowheads="1"/>
                      </p:cNvPicPr>
                      <p:nvPr/>
                    </p:nvPicPr>
                    <p:blipFill>
                      <a:blip r:embed="rId5"/>
                      <a:srcRect/>
                      <a:stretch>
                        <a:fillRect/>
                      </a:stretch>
                    </p:blipFill>
                    <p:spPr bwMode="auto">
                      <a:xfrm>
                        <a:off x="2238375" y="1214438"/>
                        <a:ext cx="8253413" cy="90852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7418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46048"/>
            <a:ext cx="10115032"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Document Format 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26</a:t>
            </a:fld>
            <a:endParaRPr lang="en-US" altLang="en-US" sz="1600" dirty="0">
              <a:latin typeface="Arial" panose="020B0604020202020204" pitchFamily="34" charset="0"/>
            </a:endParaRPr>
          </a:p>
        </p:txBody>
      </p:sp>
      <p:graphicFrame>
        <p:nvGraphicFramePr>
          <p:cNvPr id="50180" name="Object 2"/>
          <p:cNvGraphicFramePr>
            <a:graphicFrameLocks noChangeAspect="1"/>
          </p:cNvGraphicFramePr>
          <p:nvPr>
            <p:extLst>
              <p:ext uri="{D42A27DB-BD31-4B8C-83A1-F6EECF244321}">
                <p14:modId xmlns:p14="http://schemas.microsoft.com/office/powerpoint/2010/main" val="2019557818"/>
              </p:ext>
            </p:extLst>
          </p:nvPr>
        </p:nvGraphicFramePr>
        <p:xfrm>
          <a:off x="2817812" y="990600"/>
          <a:ext cx="6766560" cy="9266075"/>
        </p:xfrm>
        <a:graphic>
          <a:graphicData uri="http://schemas.openxmlformats.org/presentationml/2006/ole">
            <mc:AlternateContent xmlns:mc="http://schemas.openxmlformats.org/markup-compatibility/2006">
              <mc:Choice xmlns:v="urn:schemas-microsoft-com:vml" Requires="v">
                <p:oleObj spid="_x0000_s50318" name="Document" r:id="rId4" imgW="6073319" imgH="8083853" progId="Word.Document.8">
                  <p:embed/>
                </p:oleObj>
              </mc:Choice>
              <mc:Fallback>
                <p:oleObj name="Document" r:id="rId4" imgW="6073319" imgH="8083853" progId="Word.Document.8">
                  <p:embed/>
                  <p:pic>
                    <p:nvPicPr>
                      <p:cNvPr id="0" name="Object 2"/>
                      <p:cNvPicPr preferRelativeResize="0">
                        <a:picLocks noChangeAspect="1" noChangeArrowheads="1"/>
                      </p:cNvPicPr>
                      <p:nvPr/>
                    </p:nvPicPr>
                    <p:blipFill>
                      <a:blip r:embed="rId5"/>
                      <a:srcRect/>
                      <a:stretch>
                        <a:fillRect/>
                      </a:stretch>
                    </p:blipFill>
                    <p:spPr bwMode="auto">
                      <a:xfrm>
                        <a:off x="2817812" y="990600"/>
                        <a:ext cx="6766560" cy="9266075"/>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36896" y="136523"/>
            <a:ext cx="10115032" cy="4397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Document Format II)</a:t>
            </a:r>
          </a:p>
        </p:txBody>
      </p:sp>
      <p:sp>
        <p:nvSpPr>
          <p:cNvPr id="5017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E46570-A662-4D00-8DE6-C5DB64BBCE37}" type="slidenum">
              <a:rPr lang="en-US" altLang="en-US" sz="1600" smtClean="0">
                <a:latin typeface="Arial" panose="020B0604020202020204" pitchFamily="34" charset="0"/>
              </a:rPr>
              <a:pPr>
                <a:spcBef>
                  <a:spcPct val="0"/>
                </a:spcBef>
                <a:buClrTx/>
                <a:buSzTx/>
                <a:buFontTx/>
                <a:buNone/>
              </a:pPr>
              <a:t>27</a:t>
            </a:fld>
            <a:endParaRPr lang="en-US" altLang="en-US" sz="16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493962" y="876300"/>
            <a:ext cx="7200900" cy="5105400"/>
          </a:xfrm>
          <a:prstGeom prst="rect">
            <a:avLst/>
          </a:prstGeom>
        </p:spPr>
      </p:pic>
    </p:spTree>
    <p:extLst>
      <p:ext uri="{BB962C8B-B14F-4D97-AF65-F5344CB8AC3E}">
        <p14:creationId xmlns:p14="http://schemas.microsoft.com/office/powerpoint/2010/main" val="196656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12588" y="136523"/>
            <a:ext cx="10563648" cy="414338"/>
          </a:xfrm>
        </p:spPr>
        <p:txBody>
          <a:bodyPr>
            <a:normAutofit fontScale="90000"/>
          </a:bodyPr>
          <a:lstStyle/>
          <a:p>
            <a:pPr eaLnBrk="1" hangingPunct="1"/>
            <a:r>
              <a:rPr lang="en-US" altLang="en-US" dirty="0">
                <a:ea typeface="ＭＳ Ｐゴシック" panose="020B0600070205080204" pitchFamily="34" charset="-128"/>
              </a:rPr>
              <a:t>Informal SCM</a:t>
            </a:r>
            <a:br>
              <a:rPr lang="en-US" altLang="en-US" dirty="0">
                <a:ea typeface="ＭＳ Ｐゴシック" panose="020B0600070205080204" pitchFamily="34" charset="-128"/>
              </a:rPr>
            </a:br>
            <a:r>
              <a:rPr lang="en-US" altLang="en-US" sz="2200" dirty="0">
                <a:ea typeface="ＭＳ Ｐゴシック" panose="020B0600070205080204" pitchFamily="34" charset="-128"/>
              </a:rPr>
              <a:t>(Example in a Mind Mapping Format)</a:t>
            </a:r>
          </a:p>
        </p:txBody>
      </p:sp>
      <p:sp>
        <p:nvSpPr>
          <p:cNvPr id="51203" name="Rectangle 3"/>
          <p:cNvSpPr>
            <a:spLocks noGrp="1" noChangeArrowheads="1"/>
          </p:cNvSpPr>
          <p:nvPr>
            <p:ph idx="1"/>
          </p:nvPr>
        </p:nvSpPr>
        <p:spPr>
          <a:xfrm>
            <a:off x="546212" y="1600200"/>
            <a:ext cx="10792189" cy="4775200"/>
          </a:xfrm>
        </p:spPr>
        <p:txBody>
          <a:bodyPr/>
          <a:lstStyle/>
          <a:p>
            <a:pPr eaLnBrk="1" hangingPunct="1"/>
            <a:r>
              <a:rPr lang="en-US" altLang="en-US" sz="2800" dirty="0">
                <a:ea typeface="ＭＳ Ｐゴシック" panose="020B0600070205080204" pitchFamily="34" charset="-128"/>
              </a:rPr>
              <a:t>The informal SCM is first component of full and complete SCM</a:t>
            </a:r>
          </a:p>
          <a:p>
            <a:pPr eaLnBrk="1" hangingPunct="1"/>
            <a:endParaRPr lang="en-US" altLang="en-US" sz="28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Freemind Mind (freeware) mapping software was used to frame this informal SCM</a:t>
            </a:r>
          </a:p>
          <a:p>
            <a:pPr eaLnBrk="1" hangingPunct="1"/>
            <a:endParaRPr lang="en-US" altLang="en-US" dirty="0">
              <a:ea typeface="ＭＳ Ｐゴシック" panose="020B0600070205080204" pitchFamily="34" charset="-128"/>
            </a:endParaRPr>
          </a:p>
          <a:p>
            <a:pPr eaLnBrk="1" hangingPunct="1"/>
            <a:endParaRPr lang="en-US" altLang="en-US" dirty="0">
              <a:latin typeface="Tahoma" panose="020B0604030504040204" pitchFamily="34" charset="0"/>
              <a:ea typeface="ＭＳ Ｐゴシック" panose="020B0600070205080204" pitchFamily="34" charset="-128"/>
            </a:endParaRPr>
          </a:p>
        </p:txBody>
      </p:sp>
      <p:sp>
        <p:nvSpPr>
          <p:cNvPr id="5120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AEED16E-1D77-4CDB-9E2D-14FAEEC6E2EB}" type="slidenum">
              <a:rPr lang="en-US" altLang="en-US" sz="1600" smtClean="0">
                <a:latin typeface="Arial" panose="020B0604020202020204" pitchFamily="34" charset="0"/>
              </a:rPr>
              <a:pPr>
                <a:spcBef>
                  <a:spcPct val="0"/>
                </a:spcBef>
                <a:buClrTx/>
                <a:buSzTx/>
                <a:buFontTx/>
                <a:buNone/>
              </a:pPr>
              <a:t>28</a:t>
            </a:fld>
            <a:endParaRPr lang="en-US" altLang="en-US" sz="1600" dirty="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Mind Mapping Software</a:t>
            </a:r>
          </a:p>
        </p:txBody>
      </p:sp>
      <p:sp>
        <p:nvSpPr>
          <p:cNvPr id="53251" name="Rectangle 3"/>
          <p:cNvSpPr>
            <a:spLocks noGrp="1" noChangeArrowheads="1"/>
          </p:cNvSpPr>
          <p:nvPr>
            <p:ph idx="1"/>
          </p:nvPr>
        </p:nvSpPr>
        <p:spPr>
          <a:xfrm>
            <a:off x="495171" y="914400"/>
            <a:ext cx="10792189" cy="5334000"/>
          </a:xfrm>
        </p:spPr>
        <p:txBody>
          <a:bodyPr>
            <a:normAutofit/>
          </a:bodyPr>
          <a:lstStyle/>
          <a:p>
            <a:pPr eaLnBrk="1" hangingPunct="1">
              <a:lnSpc>
                <a:spcPct val="80000"/>
              </a:lnSpc>
            </a:pPr>
            <a:r>
              <a:rPr lang="en-US" altLang="en-US" sz="2800" dirty="0">
                <a:ea typeface="ＭＳ Ｐゴシック" panose="020B0600070205080204" pitchFamily="34" charset="-128"/>
              </a:rPr>
              <a:t>General purpose office suite shortcoming</a:t>
            </a:r>
          </a:p>
          <a:p>
            <a:pPr lvl="1" eaLnBrk="1" hangingPunct="1">
              <a:lnSpc>
                <a:spcPct val="80000"/>
              </a:lnSpc>
            </a:pPr>
            <a:r>
              <a:rPr lang="en-US" altLang="en-US" sz="2400" dirty="0">
                <a:ea typeface="ＭＳ Ｐゴシック" panose="020B0600070205080204" pitchFamily="34" charset="-128"/>
              </a:rPr>
              <a:t>“Expressive Power”</a:t>
            </a:r>
            <a:r>
              <a:rPr lang="en-US" altLang="en-US" sz="2000" dirty="0">
                <a:ea typeface="ＭＳ Ｐゴシック" panose="020B0600070205080204" pitchFamily="34" charset="-128"/>
              </a:rPr>
              <a:t> </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Mind mapping software </a:t>
            </a:r>
          </a:p>
          <a:p>
            <a:pPr lvl="1" eaLnBrk="1" hangingPunct="1">
              <a:lnSpc>
                <a:spcPct val="80000"/>
              </a:lnSpc>
              <a:spcBef>
                <a:spcPts val="1200"/>
              </a:spcBef>
            </a:pPr>
            <a:r>
              <a:rPr lang="en-US" altLang="en-US" sz="2400" dirty="0">
                <a:ea typeface="ＭＳ Ｐゴシック" panose="020B0600070205080204" pitchFamily="34" charset="-128"/>
              </a:rPr>
              <a:t>Organizing tool for disorganized mind</a:t>
            </a:r>
          </a:p>
          <a:p>
            <a:pPr lvl="1" eaLnBrk="1" hangingPunct="1">
              <a:lnSpc>
                <a:spcPct val="80000"/>
              </a:lnSpc>
              <a:spcBef>
                <a:spcPts val="1200"/>
              </a:spcBef>
            </a:pPr>
            <a:r>
              <a:rPr lang="en-US" altLang="en-US" sz="2400" dirty="0">
                <a:ea typeface="ＭＳ Ｐゴシック" panose="020B0600070205080204" pitchFamily="34" charset="-128"/>
              </a:rPr>
              <a:t>A diagram used to represent words, ideas, tasks or other items linked to and arranged radially around a central key word or idea. … It is an image-centered diagram that represents semantic or other connections between portions of information</a:t>
            </a:r>
          </a:p>
          <a:p>
            <a:pPr lvl="1" eaLnBrk="1" hangingPunct="1">
              <a:lnSpc>
                <a:spcPct val="80000"/>
              </a:lnSpc>
              <a:spcBef>
                <a:spcPts val="1200"/>
              </a:spcBef>
            </a:pPr>
            <a:r>
              <a:rPr lang="en-US" altLang="en-US" sz="2400" dirty="0">
                <a:ea typeface="ＭＳ Ｐゴシック" panose="020B0600070205080204" pitchFamily="34" charset="-128"/>
              </a:rPr>
              <a:t>Expressive</a:t>
            </a:r>
          </a:p>
          <a:p>
            <a:pPr lvl="1" eaLnBrk="1" hangingPunct="1">
              <a:lnSpc>
                <a:spcPct val="80000"/>
              </a:lnSpc>
              <a:spcBef>
                <a:spcPts val="1200"/>
              </a:spcBef>
            </a:pPr>
            <a:r>
              <a:rPr lang="en-US" altLang="en-US" sz="2400" dirty="0">
                <a:ea typeface="ＭＳ Ｐゴシック" panose="020B0600070205080204" pitchFamily="34" charset="-128"/>
              </a:rPr>
              <a:t>Transportable</a:t>
            </a:r>
          </a:p>
          <a:p>
            <a:pPr lvl="1" eaLnBrk="1" hangingPunct="1">
              <a:lnSpc>
                <a:spcPct val="80000"/>
              </a:lnSpc>
              <a:spcBef>
                <a:spcPts val="1200"/>
              </a:spcBef>
            </a:pPr>
            <a:r>
              <a:rPr lang="en-US" altLang="en-US" sz="2400" dirty="0">
                <a:ea typeface="ＭＳ Ｐゴシック" panose="020B0600070205080204" pitchFamily="34" charset="-128"/>
              </a:rPr>
              <a:t>Inexpensive</a:t>
            </a:r>
          </a:p>
        </p:txBody>
      </p:sp>
      <p:sp>
        <p:nvSpPr>
          <p:cNvPr id="532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4D2123D-6C6D-4A36-8D78-DD174924C075}" type="slidenum">
              <a:rPr lang="en-US" altLang="en-US" sz="1600" smtClean="0">
                <a:latin typeface="Arial" panose="020B0604020202020204" pitchFamily="34" charset="0"/>
              </a:rPr>
              <a:pPr>
                <a:spcBef>
                  <a:spcPct val="0"/>
                </a:spcBef>
                <a:buClrTx/>
                <a:buSzTx/>
                <a:buFontTx/>
                <a:buNone/>
              </a:pPr>
              <a:t>29</a:t>
            </a:fld>
            <a:endParaRPr lang="en-US" altLang="en-US" sz="16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dirty="0">
                <a:ea typeface="ＭＳ Ｐゴシック" panose="020B0600070205080204" pitchFamily="34" charset="-128"/>
              </a:rPr>
              <a:t>Tutorial Outline</a:t>
            </a:r>
          </a:p>
        </p:txBody>
      </p:sp>
      <p:sp>
        <p:nvSpPr>
          <p:cNvPr id="11267" name="Rectangle 3"/>
          <p:cNvSpPr>
            <a:spLocks noGrp="1" noChangeArrowheads="1"/>
          </p:cNvSpPr>
          <p:nvPr>
            <p:ph idx="1"/>
          </p:nvPr>
        </p:nvSpPr>
        <p:spPr>
          <a:xfrm>
            <a:off x="419113" y="1600200"/>
            <a:ext cx="11782531" cy="5334000"/>
          </a:xfrm>
        </p:spPr>
        <p:txBody>
          <a:bodyPr/>
          <a:lstStyle/>
          <a:p>
            <a:pPr eaLnBrk="1" hangingPunct="1"/>
            <a:r>
              <a:rPr lang="en-US" altLang="en-US" sz="2800" dirty="0">
                <a:ea typeface="ＭＳ Ｐゴシック" panose="020B0600070205080204" pitchFamily="34" charset="-128"/>
              </a:rPr>
              <a:t>Background for Tutorial</a:t>
            </a:r>
          </a:p>
          <a:p>
            <a:pPr eaLnBrk="1" hangingPunct="1"/>
            <a:r>
              <a:rPr lang="en-US" altLang="en-US" sz="2800" dirty="0">
                <a:ea typeface="ＭＳ Ｐゴシック" panose="020B0600070205080204" pitchFamily="34" charset="-128"/>
              </a:rPr>
              <a:t>Modeling and Simulation (M&amp;S) Development</a:t>
            </a:r>
          </a:p>
          <a:p>
            <a:pPr eaLnBrk="1" hangingPunct="1"/>
            <a:r>
              <a:rPr lang="en-US" altLang="en-US" sz="2800" dirty="0">
                <a:ea typeface="ＭＳ Ｐゴシック" panose="020B0600070205080204" pitchFamily="34" charset="-128"/>
              </a:rPr>
              <a:t>SCM Construction</a:t>
            </a:r>
          </a:p>
          <a:p>
            <a:pPr eaLnBrk="1" hangingPunct="1"/>
            <a:r>
              <a:rPr lang="en-US" altLang="en-US" sz="2800" dirty="0">
                <a:ea typeface="ＭＳ Ｐゴシック" panose="020B0600070205080204" pitchFamily="34" charset="-128"/>
              </a:rPr>
              <a:t>SCM Best Practices Guidance</a:t>
            </a:r>
          </a:p>
          <a:p>
            <a:pPr eaLnBrk="1" hangingPunct="1"/>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C8356A2-3CBA-4884-834A-5850A5D084D2}" type="slidenum">
              <a:rPr lang="en-US" altLang="en-US" sz="1400" smtClean="0">
                <a:latin typeface="Arial" panose="020B0604020202020204" pitchFamily="34" charset="0"/>
              </a:rPr>
              <a:pPr>
                <a:spcBef>
                  <a:spcPct val="0"/>
                </a:spcBef>
                <a:buClrTx/>
                <a:buSzTx/>
                <a:buFontTx/>
                <a:buNone/>
              </a:pPr>
              <a:t>3</a:t>
            </a:fld>
            <a:endParaRPr lang="en-US" altLang="en-US" sz="14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77048" y="204784"/>
            <a:ext cx="9234728" cy="414338"/>
          </a:xfrm>
        </p:spPr>
        <p:txBody>
          <a:bodyPr>
            <a:normAutofit fontScale="90000"/>
          </a:bodyPr>
          <a:lstStyle/>
          <a:p>
            <a:pPr eaLnBrk="1" hangingPunct="1"/>
            <a:r>
              <a:rPr lang="en-US" altLang="en-US" dirty="0">
                <a:ea typeface="ＭＳ Ｐゴシック" panose="020B0600070205080204" pitchFamily="34" charset="-128"/>
              </a:rPr>
              <a:t>Mind Mapping Informal SCM (v1)</a:t>
            </a:r>
          </a:p>
        </p:txBody>
      </p:sp>
      <p:sp>
        <p:nvSpPr>
          <p:cNvPr id="55299"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511C80A-957E-4EF5-8023-6079DEBF6901}" type="slidenum">
              <a:rPr lang="en-US" altLang="en-US" sz="1600" smtClean="0">
                <a:latin typeface="Arial" panose="020B0604020202020204" pitchFamily="34" charset="0"/>
              </a:rPr>
              <a:pPr>
                <a:spcBef>
                  <a:spcPct val="0"/>
                </a:spcBef>
                <a:buClrTx/>
                <a:buSzTx/>
                <a:buFontTx/>
                <a:buNone/>
              </a:pPr>
              <a:t>30</a:t>
            </a:fld>
            <a:endParaRPr lang="en-US" altLang="en-US" sz="1600" dirty="0">
              <a:latin typeface="Arial" panose="020B0604020202020204" pitchFamily="34" charset="0"/>
            </a:endParaRPr>
          </a:p>
        </p:txBody>
      </p:sp>
      <p:pic>
        <p:nvPicPr>
          <p:cNvPr id="553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7" y="1295400"/>
            <a:ext cx="12011071"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58654" y="-38100"/>
            <a:ext cx="11071516" cy="828675"/>
          </a:xfrm>
        </p:spPr>
        <p:txBody>
          <a:bodyPr/>
          <a:lstStyle/>
          <a:p>
            <a:pPr eaLnBrk="1" hangingPunct="1"/>
            <a:r>
              <a:rPr lang="en-US" altLang="en-US" dirty="0">
                <a:ea typeface="ＭＳ Ｐゴシック" panose="020B0600070205080204" pitchFamily="34" charset="-128"/>
              </a:rPr>
              <a:t>Mind Mapping Informal SCM (v1 Expanded)</a:t>
            </a:r>
          </a:p>
        </p:txBody>
      </p:sp>
      <p:sp>
        <p:nvSpPr>
          <p:cNvPr id="563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E78C76-0A8D-472F-82A6-049E862CDB7D}" type="slidenum">
              <a:rPr lang="en-US" altLang="en-US" sz="1600" smtClean="0">
                <a:latin typeface="Arial" panose="020B0604020202020204" pitchFamily="34" charset="0"/>
              </a:rPr>
              <a:pPr>
                <a:spcBef>
                  <a:spcPct val="0"/>
                </a:spcBef>
                <a:buClrTx/>
                <a:buSzTx/>
                <a:buFontTx/>
                <a:buNone/>
              </a:pPr>
              <a:t>31</a:t>
            </a:fld>
            <a:endParaRPr lang="en-US" altLang="en-US" sz="16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446212" y="828676"/>
            <a:ext cx="9220200" cy="55721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440" y="-19420"/>
            <a:ext cx="10969943" cy="828675"/>
          </a:xfrm>
        </p:spPr>
        <p:txBody>
          <a:bodyPr/>
          <a:lstStyle/>
          <a:p>
            <a:pPr eaLnBrk="1" hangingPunct="1"/>
            <a:r>
              <a:rPr lang="en-US" altLang="en-US" dirty="0">
                <a:ea typeface="ＭＳ Ｐゴシック" panose="020B0600070205080204" pitchFamily="34" charset="-128"/>
              </a:rPr>
              <a:t>Mind Mapping Informal SCM (v2 Expanded)</a:t>
            </a:r>
          </a:p>
        </p:txBody>
      </p:sp>
      <p:sp>
        <p:nvSpPr>
          <p:cNvPr id="57347"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3CC573C-5E26-4AEC-8576-8EF3468909BF}" type="slidenum">
              <a:rPr lang="en-US" altLang="en-US" sz="1600" smtClean="0">
                <a:latin typeface="Arial" panose="020B0604020202020204" pitchFamily="34" charset="0"/>
              </a:rPr>
              <a:pPr>
                <a:spcBef>
                  <a:spcPct val="0"/>
                </a:spcBef>
                <a:buClrTx/>
                <a:buSzTx/>
                <a:buFontTx/>
                <a:buNone/>
              </a:pPr>
              <a:t>32</a:t>
            </a:fld>
            <a:endParaRPr lang="en-US" altLang="en-US" sz="1600" dirty="0">
              <a:latin typeface="Arial" panose="020B0604020202020204" pitchFamily="34" charset="0"/>
            </a:endParaRPr>
          </a:p>
        </p:txBody>
      </p:sp>
      <p:pic>
        <p:nvPicPr>
          <p:cNvPr id="5734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136" t="4592" r="1" b="24282"/>
          <a:stretch/>
        </p:blipFill>
        <p:spPr bwMode="auto">
          <a:xfrm>
            <a:off x="303212" y="885457"/>
            <a:ext cx="9982200" cy="55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8882" y="95253"/>
            <a:ext cx="10969943" cy="609600"/>
          </a:xfrm>
          <a:noFill/>
        </p:spPr>
        <p:txBody>
          <a:bodyPr lIns="92075" tIns="46038" rIns="92075" bIns="46038">
            <a:normAutofit/>
          </a:bodyPr>
          <a:lstStyle/>
          <a:p>
            <a:pPr eaLnBrk="1" hangingPunct="1"/>
            <a:r>
              <a:rPr lang="en-US" altLang="en-US" dirty="0">
                <a:solidFill>
                  <a:schemeClr val="bg1"/>
                </a:solidFill>
                <a:ea typeface="ＭＳ Ｐゴシック" panose="020B0600070205080204" pitchFamily="34" charset="-128"/>
              </a:rPr>
              <a:t>Formal Simulation Conceptual Modeling</a:t>
            </a:r>
          </a:p>
        </p:txBody>
      </p:sp>
      <p:sp>
        <p:nvSpPr>
          <p:cNvPr id="5939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F183F0-AE38-49C1-BBA5-BA7BBA1F3D76}" type="slidenum">
              <a:rPr lang="en-US" altLang="en-US" sz="1600" smtClean="0">
                <a:latin typeface="Arial" panose="020B0604020202020204" pitchFamily="34" charset="0"/>
              </a:rPr>
              <a:pPr>
                <a:spcBef>
                  <a:spcPct val="0"/>
                </a:spcBef>
                <a:buClrTx/>
                <a:buSzTx/>
                <a:buFontTx/>
                <a:buNone/>
              </a:pPr>
              <a:t>33</a:t>
            </a:fld>
            <a:endParaRPr lang="en-US" altLang="en-US" sz="1600" dirty="0">
              <a:latin typeface="Arial" panose="020B0604020202020204" pitchFamily="34" charset="0"/>
            </a:endParaRPr>
          </a:p>
        </p:txBody>
      </p:sp>
      <p:grpSp>
        <p:nvGrpSpPr>
          <p:cNvPr id="59396" name="Group 3"/>
          <p:cNvGrpSpPr>
            <a:grpSpLocks/>
          </p:cNvGrpSpPr>
          <p:nvPr/>
        </p:nvGrpSpPr>
        <p:grpSpPr bwMode="auto">
          <a:xfrm>
            <a:off x="4672383" y="1371601"/>
            <a:ext cx="33858" cy="4367213"/>
            <a:chOff x="2184" y="817"/>
            <a:chExt cx="16" cy="2751"/>
          </a:xfrm>
        </p:grpSpPr>
        <p:sp>
          <p:nvSpPr>
            <p:cNvPr id="59499" name="Line 4"/>
            <p:cNvSpPr>
              <a:spLocks noChangeShapeType="1"/>
            </p:cNvSpPr>
            <p:nvPr/>
          </p:nvSpPr>
          <p:spPr bwMode="auto">
            <a:xfrm>
              <a:off x="2184" y="81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0" name="Line 5"/>
            <p:cNvSpPr>
              <a:spLocks noChangeShapeType="1"/>
            </p:cNvSpPr>
            <p:nvPr/>
          </p:nvSpPr>
          <p:spPr bwMode="auto">
            <a:xfrm>
              <a:off x="2184" y="8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1" name="Line 6"/>
            <p:cNvSpPr>
              <a:spLocks noChangeShapeType="1"/>
            </p:cNvSpPr>
            <p:nvPr/>
          </p:nvSpPr>
          <p:spPr bwMode="auto">
            <a:xfrm>
              <a:off x="2184" y="9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2" name="Line 7"/>
            <p:cNvSpPr>
              <a:spLocks noChangeShapeType="1"/>
            </p:cNvSpPr>
            <p:nvPr/>
          </p:nvSpPr>
          <p:spPr bwMode="auto">
            <a:xfrm>
              <a:off x="2184" y="1019"/>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3" name="Line 8"/>
            <p:cNvSpPr>
              <a:spLocks noChangeShapeType="1"/>
            </p:cNvSpPr>
            <p:nvPr/>
          </p:nvSpPr>
          <p:spPr bwMode="auto">
            <a:xfrm>
              <a:off x="2184" y="1085"/>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4" name="Line 9"/>
            <p:cNvSpPr>
              <a:spLocks noChangeShapeType="1"/>
            </p:cNvSpPr>
            <p:nvPr/>
          </p:nvSpPr>
          <p:spPr bwMode="auto">
            <a:xfrm>
              <a:off x="2184" y="115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5" name="Line 10"/>
            <p:cNvSpPr>
              <a:spLocks noChangeShapeType="1"/>
            </p:cNvSpPr>
            <p:nvPr/>
          </p:nvSpPr>
          <p:spPr bwMode="auto">
            <a:xfrm>
              <a:off x="2184" y="121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6" name="Line 11"/>
            <p:cNvSpPr>
              <a:spLocks noChangeShapeType="1"/>
            </p:cNvSpPr>
            <p:nvPr/>
          </p:nvSpPr>
          <p:spPr bwMode="auto">
            <a:xfrm>
              <a:off x="2184" y="128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7" name="Line 12"/>
            <p:cNvSpPr>
              <a:spLocks noChangeShapeType="1"/>
            </p:cNvSpPr>
            <p:nvPr/>
          </p:nvSpPr>
          <p:spPr bwMode="auto">
            <a:xfrm>
              <a:off x="2184" y="135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8" name="Line 13"/>
            <p:cNvSpPr>
              <a:spLocks noChangeShapeType="1"/>
            </p:cNvSpPr>
            <p:nvPr/>
          </p:nvSpPr>
          <p:spPr bwMode="auto">
            <a:xfrm>
              <a:off x="2184" y="14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09" name="Line 14"/>
            <p:cNvSpPr>
              <a:spLocks noChangeShapeType="1"/>
            </p:cNvSpPr>
            <p:nvPr/>
          </p:nvSpPr>
          <p:spPr bwMode="auto">
            <a:xfrm>
              <a:off x="2184" y="14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0" name="Line 15"/>
            <p:cNvSpPr>
              <a:spLocks noChangeShapeType="1"/>
            </p:cNvSpPr>
            <p:nvPr/>
          </p:nvSpPr>
          <p:spPr bwMode="auto">
            <a:xfrm>
              <a:off x="2184" y="1555"/>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1" name="Line 16"/>
            <p:cNvSpPr>
              <a:spLocks noChangeShapeType="1"/>
            </p:cNvSpPr>
            <p:nvPr/>
          </p:nvSpPr>
          <p:spPr bwMode="auto">
            <a:xfrm>
              <a:off x="2184" y="162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2" name="Line 17"/>
            <p:cNvSpPr>
              <a:spLocks noChangeShapeType="1"/>
            </p:cNvSpPr>
            <p:nvPr/>
          </p:nvSpPr>
          <p:spPr bwMode="auto">
            <a:xfrm>
              <a:off x="2184" y="168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3" name="Line 18"/>
            <p:cNvSpPr>
              <a:spLocks noChangeShapeType="1"/>
            </p:cNvSpPr>
            <p:nvPr/>
          </p:nvSpPr>
          <p:spPr bwMode="auto">
            <a:xfrm>
              <a:off x="2184" y="1755"/>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4" name="Line 19"/>
            <p:cNvSpPr>
              <a:spLocks noChangeShapeType="1"/>
            </p:cNvSpPr>
            <p:nvPr/>
          </p:nvSpPr>
          <p:spPr bwMode="auto">
            <a:xfrm>
              <a:off x="2184" y="1822"/>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5" name="Line 20"/>
            <p:cNvSpPr>
              <a:spLocks noChangeShapeType="1"/>
            </p:cNvSpPr>
            <p:nvPr/>
          </p:nvSpPr>
          <p:spPr bwMode="auto">
            <a:xfrm>
              <a:off x="2184" y="1889"/>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6" name="Line 21"/>
            <p:cNvSpPr>
              <a:spLocks noChangeShapeType="1"/>
            </p:cNvSpPr>
            <p:nvPr/>
          </p:nvSpPr>
          <p:spPr bwMode="auto">
            <a:xfrm>
              <a:off x="2184" y="19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7" name="Line 22"/>
            <p:cNvSpPr>
              <a:spLocks noChangeShapeType="1"/>
            </p:cNvSpPr>
            <p:nvPr/>
          </p:nvSpPr>
          <p:spPr bwMode="auto">
            <a:xfrm>
              <a:off x="2184" y="20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8" name="Line 23"/>
            <p:cNvSpPr>
              <a:spLocks noChangeShapeType="1"/>
            </p:cNvSpPr>
            <p:nvPr/>
          </p:nvSpPr>
          <p:spPr bwMode="auto">
            <a:xfrm>
              <a:off x="2184" y="209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19" name="Line 24"/>
            <p:cNvSpPr>
              <a:spLocks noChangeShapeType="1"/>
            </p:cNvSpPr>
            <p:nvPr/>
          </p:nvSpPr>
          <p:spPr bwMode="auto">
            <a:xfrm>
              <a:off x="2184" y="2157"/>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0" name="Line 25"/>
            <p:cNvSpPr>
              <a:spLocks noChangeShapeType="1"/>
            </p:cNvSpPr>
            <p:nvPr/>
          </p:nvSpPr>
          <p:spPr bwMode="auto">
            <a:xfrm>
              <a:off x="2184" y="2224"/>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1" name="Line 26"/>
            <p:cNvSpPr>
              <a:spLocks noChangeShapeType="1"/>
            </p:cNvSpPr>
            <p:nvPr/>
          </p:nvSpPr>
          <p:spPr bwMode="auto">
            <a:xfrm>
              <a:off x="2184" y="2291"/>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2" name="Line 27"/>
            <p:cNvSpPr>
              <a:spLocks noChangeShapeType="1"/>
            </p:cNvSpPr>
            <p:nvPr/>
          </p:nvSpPr>
          <p:spPr bwMode="auto">
            <a:xfrm>
              <a:off x="2184" y="2358"/>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3" name="Line 28"/>
            <p:cNvSpPr>
              <a:spLocks noChangeShapeType="1"/>
            </p:cNvSpPr>
            <p:nvPr/>
          </p:nvSpPr>
          <p:spPr bwMode="auto">
            <a:xfrm>
              <a:off x="2184" y="24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4" name="Line 29"/>
            <p:cNvSpPr>
              <a:spLocks noChangeShapeType="1"/>
            </p:cNvSpPr>
            <p:nvPr/>
          </p:nvSpPr>
          <p:spPr bwMode="auto">
            <a:xfrm>
              <a:off x="2184" y="24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5" name="Line 30"/>
            <p:cNvSpPr>
              <a:spLocks noChangeShapeType="1"/>
            </p:cNvSpPr>
            <p:nvPr/>
          </p:nvSpPr>
          <p:spPr bwMode="auto">
            <a:xfrm>
              <a:off x="2184" y="2560"/>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6" name="Line 31"/>
            <p:cNvSpPr>
              <a:spLocks noChangeShapeType="1"/>
            </p:cNvSpPr>
            <p:nvPr/>
          </p:nvSpPr>
          <p:spPr bwMode="auto">
            <a:xfrm>
              <a:off x="2184" y="2626"/>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7" name="Line 32"/>
            <p:cNvSpPr>
              <a:spLocks noChangeShapeType="1"/>
            </p:cNvSpPr>
            <p:nvPr/>
          </p:nvSpPr>
          <p:spPr bwMode="auto">
            <a:xfrm>
              <a:off x="2184" y="2693"/>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8" name="Line 33"/>
            <p:cNvSpPr>
              <a:spLocks noChangeShapeType="1"/>
            </p:cNvSpPr>
            <p:nvPr/>
          </p:nvSpPr>
          <p:spPr bwMode="auto">
            <a:xfrm>
              <a:off x="2184" y="2760"/>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29" name="Line 34"/>
            <p:cNvSpPr>
              <a:spLocks noChangeShapeType="1"/>
            </p:cNvSpPr>
            <p:nvPr/>
          </p:nvSpPr>
          <p:spPr bwMode="auto">
            <a:xfrm>
              <a:off x="2184" y="2827"/>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0" name="Line 35"/>
            <p:cNvSpPr>
              <a:spLocks noChangeShapeType="1"/>
            </p:cNvSpPr>
            <p:nvPr/>
          </p:nvSpPr>
          <p:spPr bwMode="auto">
            <a:xfrm>
              <a:off x="2184" y="2894"/>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1" name="Line 36"/>
            <p:cNvSpPr>
              <a:spLocks noChangeShapeType="1"/>
            </p:cNvSpPr>
            <p:nvPr/>
          </p:nvSpPr>
          <p:spPr bwMode="auto">
            <a:xfrm>
              <a:off x="2184" y="29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2" name="Line 37"/>
            <p:cNvSpPr>
              <a:spLocks noChangeShapeType="1"/>
            </p:cNvSpPr>
            <p:nvPr/>
          </p:nvSpPr>
          <p:spPr bwMode="auto">
            <a:xfrm>
              <a:off x="2184" y="30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3" name="Line 38"/>
            <p:cNvSpPr>
              <a:spLocks noChangeShapeType="1"/>
            </p:cNvSpPr>
            <p:nvPr/>
          </p:nvSpPr>
          <p:spPr bwMode="auto">
            <a:xfrm>
              <a:off x="2184" y="3096"/>
              <a:ext cx="0" cy="4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4" name="Line 39"/>
            <p:cNvSpPr>
              <a:spLocks noChangeShapeType="1"/>
            </p:cNvSpPr>
            <p:nvPr/>
          </p:nvSpPr>
          <p:spPr bwMode="auto">
            <a:xfrm>
              <a:off x="2184" y="3162"/>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5" name="Line 40"/>
            <p:cNvSpPr>
              <a:spLocks noChangeShapeType="1"/>
            </p:cNvSpPr>
            <p:nvPr/>
          </p:nvSpPr>
          <p:spPr bwMode="auto">
            <a:xfrm>
              <a:off x="2184" y="3229"/>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6" name="Line 41"/>
            <p:cNvSpPr>
              <a:spLocks noChangeShapeType="1"/>
            </p:cNvSpPr>
            <p:nvPr/>
          </p:nvSpPr>
          <p:spPr bwMode="auto">
            <a:xfrm>
              <a:off x="2184" y="3296"/>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7" name="Line 42"/>
            <p:cNvSpPr>
              <a:spLocks noChangeShapeType="1"/>
            </p:cNvSpPr>
            <p:nvPr/>
          </p:nvSpPr>
          <p:spPr bwMode="auto">
            <a:xfrm>
              <a:off x="2184" y="3363"/>
              <a:ext cx="0" cy="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8" name="Line 43"/>
            <p:cNvSpPr>
              <a:spLocks noChangeShapeType="1"/>
            </p:cNvSpPr>
            <p:nvPr/>
          </p:nvSpPr>
          <p:spPr bwMode="auto">
            <a:xfrm>
              <a:off x="2184" y="3431"/>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39" name="Line 44"/>
            <p:cNvSpPr>
              <a:spLocks noChangeShapeType="1"/>
            </p:cNvSpPr>
            <p:nvPr/>
          </p:nvSpPr>
          <p:spPr bwMode="auto">
            <a:xfrm>
              <a:off x="2184" y="3498"/>
              <a:ext cx="0" cy="4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540" name="Line 45"/>
            <p:cNvSpPr>
              <a:spLocks noChangeShapeType="1"/>
            </p:cNvSpPr>
            <p:nvPr/>
          </p:nvSpPr>
          <p:spPr bwMode="auto">
            <a:xfrm>
              <a:off x="2184" y="3568"/>
              <a:ext cx="1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sp>
        <p:nvSpPr>
          <p:cNvPr id="59397" name="Line 46"/>
          <p:cNvSpPr>
            <a:spLocks noChangeShapeType="1"/>
          </p:cNvSpPr>
          <p:nvPr/>
        </p:nvSpPr>
        <p:spPr bwMode="auto">
          <a:xfrm>
            <a:off x="4807814" y="5838825"/>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8" name="Line 47"/>
          <p:cNvSpPr>
            <a:spLocks noChangeShapeType="1"/>
          </p:cNvSpPr>
          <p:nvPr/>
        </p:nvSpPr>
        <p:spPr bwMode="auto">
          <a:xfrm>
            <a:off x="569236"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399" name="Line 48"/>
          <p:cNvSpPr>
            <a:spLocks noChangeShapeType="1"/>
          </p:cNvSpPr>
          <p:nvPr/>
        </p:nvSpPr>
        <p:spPr bwMode="auto">
          <a:xfrm>
            <a:off x="569236" y="5997575"/>
            <a:ext cx="4065057" cy="127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0" name="Freeform 49"/>
          <p:cNvSpPr>
            <a:spLocks/>
          </p:cNvSpPr>
          <p:nvPr/>
        </p:nvSpPr>
        <p:spPr bwMode="auto">
          <a:xfrm>
            <a:off x="1470701" y="5854700"/>
            <a:ext cx="2342539" cy="234950"/>
          </a:xfrm>
          <a:custGeom>
            <a:avLst/>
            <a:gdLst>
              <a:gd name="T0" fmla="*/ 0 w 888"/>
              <a:gd name="T1" fmla="*/ 0 h 105"/>
              <a:gd name="T2" fmla="*/ 2147483646 w 888"/>
              <a:gd name="T3" fmla="*/ 0 h 105"/>
              <a:gd name="T4" fmla="*/ 2147483646 w 888"/>
              <a:gd name="T5" fmla="*/ 2147483646 h 105"/>
              <a:gd name="T6" fmla="*/ 0 w 888"/>
              <a:gd name="T7" fmla="*/ 2147483646 h 105"/>
              <a:gd name="T8" fmla="*/ 0 w 888"/>
              <a:gd name="T9" fmla="*/ 0 h 105"/>
              <a:gd name="T10" fmla="*/ 0 60000 65536"/>
              <a:gd name="T11" fmla="*/ 0 60000 65536"/>
              <a:gd name="T12" fmla="*/ 0 60000 65536"/>
              <a:gd name="T13" fmla="*/ 0 60000 65536"/>
              <a:gd name="T14" fmla="*/ 0 60000 65536"/>
              <a:gd name="T15" fmla="*/ 0 w 888"/>
              <a:gd name="T16" fmla="*/ 0 h 105"/>
              <a:gd name="T17" fmla="*/ 888 w 888"/>
              <a:gd name="T18" fmla="*/ 105 h 105"/>
            </a:gdLst>
            <a:ahLst/>
            <a:cxnLst>
              <a:cxn ang="T10">
                <a:pos x="T0" y="T1"/>
              </a:cxn>
              <a:cxn ang="T11">
                <a:pos x="T2" y="T3"/>
              </a:cxn>
              <a:cxn ang="T12">
                <a:pos x="T4" y="T5"/>
              </a:cxn>
              <a:cxn ang="T13">
                <a:pos x="T6" y="T7"/>
              </a:cxn>
              <a:cxn ang="T14">
                <a:pos x="T8" y="T9"/>
              </a:cxn>
            </a:cxnLst>
            <a:rect l="T15" t="T16" r="T17" b="T18"/>
            <a:pathLst>
              <a:path w="888" h="105">
                <a:moveTo>
                  <a:pt x="0" y="0"/>
                </a:moveTo>
                <a:lnTo>
                  <a:pt x="887" y="0"/>
                </a:lnTo>
                <a:lnTo>
                  <a:pt x="887"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2" name="Rectangle 50"/>
          <p:cNvSpPr>
            <a:spLocks noChangeArrowheads="1"/>
          </p:cNvSpPr>
          <p:nvPr/>
        </p:nvSpPr>
        <p:spPr bwMode="auto">
          <a:xfrm>
            <a:off x="1563811" y="5856289"/>
            <a:ext cx="1678345"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Analysis</a:t>
            </a:r>
          </a:p>
        </p:txBody>
      </p:sp>
      <p:sp>
        <p:nvSpPr>
          <p:cNvPr id="59402" name="Line 51"/>
          <p:cNvSpPr>
            <a:spLocks noChangeShapeType="1"/>
          </p:cNvSpPr>
          <p:nvPr/>
        </p:nvSpPr>
        <p:spPr bwMode="auto">
          <a:xfrm>
            <a:off x="10893762" y="5846763"/>
            <a:ext cx="0" cy="330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3" name="Line 52"/>
          <p:cNvSpPr>
            <a:spLocks noChangeShapeType="1"/>
          </p:cNvSpPr>
          <p:nvPr/>
        </p:nvSpPr>
        <p:spPr bwMode="auto">
          <a:xfrm>
            <a:off x="4564462" y="6007100"/>
            <a:ext cx="628486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04" name="Freeform 53"/>
          <p:cNvSpPr>
            <a:spLocks/>
          </p:cNvSpPr>
          <p:nvPr/>
        </p:nvSpPr>
        <p:spPr bwMode="auto">
          <a:xfrm>
            <a:off x="6669997" y="5884864"/>
            <a:ext cx="2695931" cy="238125"/>
          </a:xfrm>
          <a:custGeom>
            <a:avLst/>
            <a:gdLst>
              <a:gd name="T0" fmla="*/ 0 w 947"/>
              <a:gd name="T1" fmla="*/ 0 h 105"/>
              <a:gd name="T2" fmla="*/ 2147483646 w 947"/>
              <a:gd name="T3" fmla="*/ 0 h 105"/>
              <a:gd name="T4" fmla="*/ 2147483646 w 947"/>
              <a:gd name="T5" fmla="*/ 2147483646 h 105"/>
              <a:gd name="T6" fmla="*/ 0 w 947"/>
              <a:gd name="T7" fmla="*/ 2147483646 h 105"/>
              <a:gd name="T8" fmla="*/ 0 w 947"/>
              <a:gd name="T9" fmla="*/ 0 h 105"/>
              <a:gd name="T10" fmla="*/ 0 60000 65536"/>
              <a:gd name="T11" fmla="*/ 0 60000 65536"/>
              <a:gd name="T12" fmla="*/ 0 60000 65536"/>
              <a:gd name="T13" fmla="*/ 0 60000 65536"/>
              <a:gd name="T14" fmla="*/ 0 60000 65536"/>
              <a:gd name="T15" fmla="*/ 0 w 947"/>
              <a:gd name="T16" fmla="*/ 0 h 105"/>
              <a:gd name="T17" fmla="*/ 947 w 947"/>
              <a:gd name="T18" fmla="*/ 105 h 105"/>
            </a:gdLst>
            <a:ahLst/>
            <a:cxnLst>
              <a:cxn ang="T10">
                <a:pos x="T0" y="T1"/>
              </a:cxn>
              <a:cxn ang="T11">
                <a:pos x="T2" y="T3"/>
              </a:cxn>
              <a:cxn ang="T12">
                <a:pos x="T4" y="T5"/>
              </a:cxn>
              <a:cxn ang="T13">
                <a:pos x="T6" y="T7"/>
              </a:cxn>
              <a:cxn ang="T14">
                <a:pos x="T8" y="T9"/>
              </a:cxn>
            </a:cxnLst>
            <a:rect l="T15" t="T16" r="T17" b="T18"/>
            <a:pathLst>
              <a:path w="947" h="105">
                <a:moveTo>
                  <a:pt x="0" y="0"/>
                </a:moveTo>
                <a:lnTo>
                  <a:pt x="946" y="0"/>
                </a:lnTo>
                <a:lnTo>
                  <a:pt x="946" y="104"/>
                </a:lnTo>
                <a:lnTo>
                  <a:pt x="0" y="104"/>
                </a:lnTo>
                <a:lnTo>
                  <a:pt x="0" y="0"/>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95286" name="Rectangle 54"/>
          <p:cNvSpPr>
            <a:spLocks noChangeArrowheads="1"/>
          </p:cNvSpPr>
          <p:nvPr/>
        </p:nvSpPr>
        <p:spPr bwMode="auto">
          <a:xfrm>
            <a:off x="6877376" y="5865814"/>
            <a:ext cx="1761701" cy="308419"/>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Domain Modeling</a:t>
            </a:r>
          </a:p>
        </p:txBody>
      </p:sp>
      <p:sp>
        <p:nvSpPr>
          <p:cNvPr id="59406" name="Line 55"/>
          <p:cNvSpPr>
            <a:spLocks noChangeShapeType="1"/>
          </p:cNvSpPr>
          <p:nvPr/>
        </p:nvSpPr>
        <p:spPr bwMode="auto">
          <a:xfrm>
            <a:off x="7988337" y="2149475"/>
            <a:ext cx="438035" cy="1460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07" name="Group 56"/>
          <p:cNvGrpSpPr>
            <a:grpSpLocks/>
          </p:cNvGrpSpPr>
          <p:nvPr/>
        </p:nvGrpSpPr>
        <p:grpSpPr bwMode="auto">
          <a:xfrm>
            <a:off x="1726751" y="1371601"/>
            <a:ext cx="9111993" cy="4386263"/>
            <a:chOff x="816" y="864"/>
            <a:chExt cx="4306" cy="2763"/>
          </a:xfrm>
        </p:grpSpPr>
        <p:grpSp>
          <p:nvGrpSpPr>
            <p:cNvPr id="59410" name="Group 57"/>
            <p:cNvGrpSpPr>
              <a:grpSpLocks/>
            </p:cNvGrpSpPr>
            <p:nvPr/>
          </p:nvGrpSpPr>
          <p:grpSpPr bwMode="auto">
            <a:xfrm>
              <a:off x="816" y="864"/>
              <a:ext cx="4306" cy="2763"/>
              <a:chOff x="816" y="864"/>
              <a:chExt cx="4306" cy="2763"/>
            </a:xfrm>
          </p:grpSpPr>
          <p:sp>
            <p:nvSpPr>
              <p:cNvPr id="59450" name="Freeform 58"/>
              <p:cNvSpPr>
                <a:spLocks/>
              </p:cNvSpPr>
              <p:nvPr/>
            </p:nvSpPr>
            <p:spPr bwMode="auto">
              <a:xfrm>
                <a:off x="816" y="864"/>
                <a:ext cx="4306" cy="2763"/>
              </a:xfrm>
              <a:custGeom>
                <a:avLst/>
                <a:gdLst>
                  <a:gd name="T0" fmla="*/ 0 w 4306"/>
                  <a:gd name="T1" fmla="*/ 1102 h 2763"/>
                  <a:gd name="T2" fmla="*/ 22 w 4306"/>
                  <a:gd name="T3" fmla="*/ 1087 h 2763"/>
                  <a:gd name="T4" fmla="*/ 30 w 4306"/>
                  <a:gd name="T5" fmla="*/ 1072 h 2763"/>
                  <a:gd name="T6" fmla="*/ 59 w 4306"/>
                  <a:gd name="T7" fmla="*/ 1035 h 2763"/>
                  <a:gd name="T8" fmla="*/ 104 w 4306"/>
                  <a:gd name="T9" fmla="*/ 983 h 2763"/>
                  <a:gd name="T10" fmla="*/ 164 w 4306"/>
                  <a:gd name="T11" fmla="*/ 908 h 2763"/>
                  <a:gd name="T12" fmla="*/ 231 w 4306"/>
                  <a:gd name="T13" fmla="*/ 826 h 2763"/>
                  <a:gd name="T14" fmla="*/ 305 w 4306"/>
                  <a:gd name="T15" fmla="*/ 737 h 2763"/>
                  <a:gd name="T16" fmla="*/ 470 w 4306"/>
                  <a:gd name="T17" fmla="*/ 536 h 2763"/>
                  <a:gd name="T18" fmla="*/ 633 w 4306"/>
                  <a:gd name="T19" fmla="*/ 335 h 2763"/>
                  <a:gd name="T20" fmla="*/ 707 w 4306"/>
                  <a:gd name="T21" fmla="*/ 245 h 2763"/>
                  <a:gd name="T22" fmla="*/ 774 w 4306"/>
                  <a:gd name="T23" fmla="*/ 164 h 2763"/>
                  <a:gd name="T24" fmla="*/ 834 w 4306"/>
                  <a:gd name="T25" fmla="*/ 97 h 2763"/>
                  <a:gd name="T26" fmla="*/ 871 w 4306"/>
                  <a:gd name="T27" fmla="*/ 45 h 2763"/>
                  <a:gd name="T28" fmla="*/ 901 w 4306"/>
                  <a:gd name="T29" fmla="*/ 7 h 2763"/>
                  <a:gd name="T30" fmla="*/ 916 w 4306"/>
                  <a:gd name="T31" fmla="*/ 0 h 2763"/>
                  <a:gd name="T32" fmla="*/ 4305 w 4306"/>
                  <a:gd name="T33" fmla="*/ 0 h 2763"/>
                  <a:gd name="T34" fmla="*/ 4305 w 4306"/>
                  <a:gd name="T35" fmla="*/ 2762 h 2763"/>
                  <a:gd name="T36" fmla="*/ 968 w 4306"/>
                  <a:gd name="T37" fmla="*/ 2762 h 2763"/>
                  <a:gd name="T38" fmla="*/ 0 w 4306"/>
                  <a:gd name="T39" fmla="*/ 1675 h 2763"/>
                  <a:gd name="T40" fmla="*/ 0 w 4306"/>
                  <a:gd name="T41" fmla="*/ 1102 h 27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06"/>
                  <a:gd name="T64" fmla="*/ 0 h 2763"/>
                  <a:gd name="T65" fmla="*/ 4306 w 4306"/>
                  <a:gd name="T66" fmla="*/ 2763 h 27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06" h="2763">
                    <a:moveTo>
                      <a:pt x="0" y="1102"/>
                    </a:moveTo>
                    <a:lnTo>
                      <a:pt x="22" y="1087"/>
                    </a:lnTo>
                    <a:lnTo>
                      <a:pt x="30" y="1072"/>
                    </a:lnTo>
                    <a:lnTo>
                      <a:pt x="59" y="1035"/>
                    </a:lnTo>
                    <a:lnTo>
                      <a:pt x="104" y="983"/>
                    </a:lnTo>
                    <a:lnTo>
                      <a:pt x="164" y="908"/>
                    </a:lnTo>
                    <a:lnTo>
                      <a:pt x="231" y="826"/>
                    </a:lnTo>
                    <a:lnTo>
                      <a:pt x="305" y="737"/>
                    </a:lnTo>
                    <a:lnTo>
                      <a:pt x="470" y="536"/>
                    </a:lnTo>
                    <a:lnTo>
                      <a:pt x="633" y="335"/>
                    </a:lnTo>
                    <a:lnTo>
                      <a:pt x="707" y="245"/>
                    </a:lnTo>
                    <a:lnTo>
                      <a:pt x="774" y="164"/>
                    </a:lnTo>
                    <a:lnTo>
                      <a:pt x="834" y="97"/>
                    </a:lnTo>
                    <a:lnTo>
                      <a:pt x="871" y="45"/>
                    </a:lnTo>
                    <a:lnTo>
                      <a:pt x="901" y="7"/>
                    </a:lnTo>
                    <a:lnTo>
                      <a:pt x="916" y="0"/>
                    </a:lnTo>
                    <a:lnTo>
                      <a:pt x="4305" y="0"/>
                    </a:lnTo>
                    <a:lnTo>
                      <a:pt x="4305" y="2762"/>
                    </a:lnTo>
                    <a:lnTo>
                      <a:pt x="968" y="2762"/>
                    </a:lnTo>
                    <a:lnTo>
                      <a:pt x="0" y="1675"/>
                    </a:lnTo>
                    <a:lnTo>
                      <a:pt x="0" y="1102"/>
                    </a:lnTo>
                  </a:path>
                </a:pathLst>
              </a:custGeom>
              <a:solidFill>
                <a:srgbClr val="CCE6FF"/>
              </a:solidFill>
              <a:ln w="12700" cap="rnd" cmpd="sng">
                <a:solidFill>
                  <a:srgbClr val="000000"/>
                </a:solidFill>
                <a:prstDash val="solid"/>
                <a:round/>
                <a:headEnd type="none" w="sm" len="sm"/>
                <a:tailEnd type="none" w="sm" len="sm"/>
              </a:ln>
            </p:spPr>
            <p:txBody>
              <a:bodyPr/>
              <a:lstStyle/>
              <a:p>
                <a:endParaRPr lang="en-US" dirty="0"/>
              </a:p>
            </p:txBody>
          </p:sp>
          <p:sp>
            <p:nvSpPr>
              <p:cNvPr id="59451" name="Rectangle 59"/>
              <p:cNvSpPr>
                <a:spLocks noChangeArrowheads="1"/>
              </p:cNvSpPr>
              <p:nvPr/>
            </p:nvSpPr>
            <p:spPr bwMode="auto">
              <a:xfrm>
                <a:off x="2538" y="2260"/>
                <a:ext cx="2256" cy="1137"/>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292" name="Rectangle 60"/>
              <p:cNvSpPr>
                <a:spLocks noChangeArrowheads="1"/>
              </p:cNvSpPr>
              <p:nvPr/>
            </p:nvSpPr>
            <p:spPr bwMode="auto">
              <a:xfrm>
                <a:off x="2975" y="3387"/>
                <a:ext cx="131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Dynamic Structure Diagrams</a:t>
                </a:r>
              </a:p>
            </p:txBody>
          </p:sp>
          <p:sp>
            <p:nvSpPr>
              <p:cNvPr id="59453" name="Rectangle 61"/>
              <p:cNvSpPr>
                <a:spLocks noChangeArrowheads="1"/>
              </p:cNvSpPr>
              <p:nvPr/>
            </p:nvSpPr>
            <p:spPr bwMode="auto">
              <a:xfrm>
                <a:off x="2840" y="2482"/>
                <a:ext cx="327" cy="483"/>
              </a:xfrm>
              <a:prstGeom prst="rect">
                <a:avLst/>
              </a:prstGeom>
              <a:solidFill>
                <a:srgbClr val="FFFF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4" name="Rectangle 62"/>
              <p:cNvSpPr>
                <a:spLocks noChangeArrowheads="1"/>
              </p:cNvSpPr>
              <p:nvPr/>
            </p:nvSpPr>
            <p:spPr bwMode="auto">
              <a:xfrm>
                <a:off x="4190"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5" name="Rectangle 63"/>
              <p:cNvSpPr>
                <a:spLocks noChangeArrowheads="1"/>
              </p:cNvSpPr>
              <p:nvPr/>
            </p:nvSpPr>
            <p:spPr bwMode="auto">
              <a:xfrm>
                <a:off x="4451" y="2474"/>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6" name="Rectangle 64"/>
              <p:cNvSpPr>
                <a:spLocks noChangeArrowheads="1"/>
              </p:cNvSpPr>
              <p:nvPr/>
            </p:nvSpPr>
            <p:spPr bwMode="auto">
              <a:xfrm>
                <a:off x="4458"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7" name="Rectangle 65"/>
              <p:cNvSpPr>
                <a:spLocks noChangeArrowheads="1"/>
              </p:cNvSpPr>
              <p:nvPr/>
            </p:nvSpPr>
            <p:spPr bwMode="auto">
              <a:xfrm>
                <a:off x="4197" y="266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8" name="Rectangle 66"/>
              <p:cNvSpPr>
                <a:spLocks noChangeArrowheads="1"/>
              </p:cNvSpPr>
              <p:nvPr/>
            </p:nvSpPr>
            <p:spPr bwMode="auto">
              <a:xfrm>
                <a:off x="4317"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59" name="Rectangle 67"/>
              <p:cNvSpPr>
                <a:spLocks noChangeArrowheads="1"/>
              </p:cNvSpPr>
              <p:nvPr/>
            </p:nvSpPr>
            <p:spPr bwMode="auto">
              <a:xfrm>
                <a:off x="4085" y="2869"/>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0" name="Line 68"/>
              <p:cNvSpPr>
                <a:spLocks noChangeShapeType="1"/>
              </p:cNvSpPr>
              <p:nvPr/>
            </p:nvSpPr>
            <p:spPr bwMode="auto">
              <a:xfrm flipH="1">
                <a:off x="4043" y="2518"/>
                <a:ext cx="15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1" name="Line 69"/>
              <p:cNvSpPr>
                <a:spLocks noChangeShapeType="1"/>
              </p:cNvSpPr>
              <p:nvPr/>
            </p:nvSpPr>
            <p:spPr bwMode="auto">
              <a:xfrm>
                <a:off x="4363" y="25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2" name="Line 70"/>
              <p:cNvSpPr>
                <a:spLocks noChangeShapeType="1"/>
              </p:cNvSpPr>
              <p:nvPr/>
            </p:nvSpPr>
            <p:spPr bwMode="auto">
              <a:xfrm>
                <a:off x="4532" y="2575"/>
                <a:ext cx="0"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3" name="Line 71"/>
              <p:cNvSpPr>
                <a:spLocks noChangeShapeType="1"/>
              </p:cNvSpPr>
              <p:nvPr/>
            </p:nvSpPr>
            <p:spPr bwMode="auto">
              <a:xfrm flipH="1">
                <a:off x="4357" y="2718"/>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4" name="Line 72"/>
              <p:cNvSpPr>
                <a:spLocks noChangeShapeType="1"/>
              </p:cNvSpPr>
              <p:nvPr/>
            </p:nvSpPr>
            <p:spPr bwMode="auto">
              <a:xfrm>
                <a:off x="4271" y="2567"/>
                <a:ext cx="0"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5" name="Line 73"/>
              <p:cNvSpPr>
                <a:spLocks noChangeShapeType="1"/>
              </p:cNvSpPr>
              <p:nvPr/>
            </p:nvSpPr>
            <p:spPr bwMode="auto">
              <a:xfrm>
                <a:off x="4290" y="2768"/>
                <a:ext cx="111" cy="10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6" name="Line 74"/>
              <p:cNvSpPr>
                <a:spLocks noChangeShapeType="1"/>
              </p:cNvSpPr>
              <p:nvPr/>
            </p:nvSpPr>
            <p:spPr bwMode="auto">
              <a:xfrm flipH="1">
                <a:off x="4163" y="2768"/>
                <a:ext cx="96"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67" name="Oval 75"/>
              <p:cNvSpPr>
                <a:spLocks noChangeArrowheads="1"/>
              </p:cNvSpPr>
              <p:nvPr/>
            </p:nvSpPr>
            <p:spPr bwMode="auto">
              <a:xfrm>
                <a:off x="2930" y="2534"/>
                <a:ext cx="149" cy="80"/>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8" name="Oval 76"/>
              <p:cNvSpPr>
                <a:spLocks noChangeArrowheads="1"/>
              </p:cNvSpPr>
              <p:nvPr/>
            </p:nvSpPr>
            <p:spPr bwMode="auto">
              <a:xfrm>
                <a:off x="2885" y="2690"/>
                <a:ext cx="149"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69" name="Oval 77"/>
              <p:cNvSpPr>
                <a:spLocks noChangeArrowheads="1"/>
              </p:cNvSpPr>
              <p:nvPr/>
            </p:nvSpPr>
            <p:spPr bwMode="auto">
              <a:xfrm>
                <a:off x="2975" y="2839"/>
                <a:ext cx="148" cy="81"/>
              </a:xfrm>
              <a:prstGeom prst="ellipse">
                <a:avLst/>
              </a:prstGeom>
              <a:solidFill>
                <a:srgbClr val="FFE699"/>
              </a:solidFill>
              <a:ln w="12700">
                <a:solidFill>
                  <a:srgbClr val="000000"/>
                </a:solidFill>
                <a:round/>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70" name="Line 78"/>
              <p:cNvSpPr>
                <a:spLocks noChangeShapeType="1"/>
              </p:cNvSpPr>
              <p:nvPr/>
            </p:nvSpPr>
            <p:spPr bwMode="auto">
              <a:xfrm>
                <a:off x="3075" y="2584"/>
                <a:ext cx="16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1" name="Line 79"/>
              <p:cNvSpPr>
                <a:spLocks noChangeShapeType="1"/>
              </p:cNvSpPr>
              <p:nvPr/>
            </p:nvSpPr>
            <p:spPr bwMode="auto">
              <a:xfrm flipV="1">
                <a:off x="3029" y="2652"/>
                <a:ext cx="207" cy="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2" name="Line 80"/>
              <p:cNvSpPr>
                <a:spLocks noChangeShapeType="1"/>
              </p:cNvSpPr>
              <p:nvPr/>
            </p:nvSpPr>
            <p:spPr bwMode="auto">
              <a:xfrm>
                <a:off x="3127" y="2882"/>
                <a:ext cx="110" cy="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3" name="Line 81"/>
              <p:cNvSpPr>
                <a:spLocks noChangeShapeType="1"/>
              </p:cNvSpPr>
              <p:nvPr/>
            </p:nvSpPr>
            <p:spPr bwMode="auto">
              <a:xfrm flipH="1">
                <a:off x="2747" y="2576"/>
                <a:ext cx="185" cy="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74" name="Line 82"/>
              <p:cNvSpPr>
                <a:spLocks noChangeShapeType="1"/>
              </p:cNvSpPr>
              <p:nvPr/>
            </p:nvSpPr>
            <p:spPr bwMode="auto">
              <a:xfrm flipH="1" flipV="1">
                <a:off x="2746" y="2681"/>
                <a:ext cx="133" cy="5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75" name="Group 83"/>
              <p:cNvGrpSpPr>
                <a:grpSpLocks/>
              </p:cNvGrpSpPr>
              <p:nvPr/>
            </p:nvGrpSpPr>
            <p:grpSpPr bwMode="auto">
              <a:xfrm>
                <a:off x="3574" y="2478"/>
                <a:ext cx="331" cy="497"/>
                <a:chOff x="3574" y="2478"/>
                <a:chExt cx="331" cy="497"/>
              </a:xfrm>
            </p:grpSpPr>
            <p:sp>
              <p:nvSpPr>
                <p:cNvPr id="59483" name="Line 84"/>
                <p:cNvSpPr>
                  <a:spLocks noChangeShapeType="1"/>
                </p:cNvSpPr>
                <p:nvPr/>
              </p:nvSpPr>
              <p:spPr bwMode="auto">
                <a:xfrm>
                  <a:off x="3577" y="2478"/>
                  <a:ext cx="0" cy="49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4" name="Line 85"/>
                <p:cNvSpPr>
                  <a:spLocks noChangeShapeType="1"/>
                </p:cNvSpPr>
                <p:nvPr/>
              </p:nvSpPr>
              <p:spPr bwMode="auto">
                <a:xfrm>
                  <a:off x="3741"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85" name="Line 86"/>
                <p:cNvSpPr>
                  <a:spLocks noChangeShapeType="1"/>
                </p:cNvSpPr>
                <p:nvPr/>
              </p:nvSpPr>
              <p:spPr bwMode="auto">
                <a:xfrm>
                  <a:off x="3905" y="2478"/>
                  <a:ext cx="0" cy="49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nvGrpSpPr>
                <p:cNvPr id="59486" name="Group 87"/>
                <p:cNvGrpSpPr>
                  <a:grpSpLocks/>
                </p:cNvGrpSpPr>
                <p:nvPr/>
              </p:nvGrpSpPr>
              <p:grpSpPr bwMode="auto">
                <a:xfrm>
                  <a:off x="3574" y="2530"/>
                  <a:ext cx="172" cy="46"/>
                  <a:chOff x="3574" y="2530"/>
                  <a:chExt cx="172" cy="46"/>
                </a:xfrm>
              </p:grpSpPr>
              <p:sp>
                <p:nvSpPr>
                  <p:cNvPr id="59497" name="Freeform 88"/>
                  <p:cNvSpPr>
                    <a:spLocks/>
                  </p:cNvSpPr>
                  <p:nvPr/>
                </p:nvSpPr>
                <p:spPr bwMode="auto">
                  <a:xfrm>
                    <a:off x="3693" y="2530"/>
                    <a:ext cx="53" cy="46"/>
                  </a:xfrm>
                  <a:custGeom>
                    <a:avLst/>
                    <a:gdLst>
                      <a:gd name="T0" fmla="*/ 52 w 53"/>
                      <a:gd name="T1" fmla="*/ 22 h 46"/>
                      <a:gd name="T2" fmla="*/ 0 w 53"/>
                      <a:gd name="T3" fmla="*/ 45 h 46"/>
                      <a:gd name="T4" fmla="*/ 15 w 53"/>
                      <a:gd name="T5" fmla="*/ 22 h 46"/>
                      <a:gd name="T6" fmla="*/ 0 w 53"/>
                      <a:gd name="T7" fmla="*/ 0 h 46"/>
                      <a:gd name="T8" fmla="*/ 52 w 53"/>
                      <a:gd name="T9" fmla="*/ 22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52" y="22"/>
                        </a:moveTo>
                        <a:lnTo>
                          <a:pt x="0" y="45"/>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8" name="Line 89"/>
                  <p:cNvSpPr>
                    <a:spLocks noChangeShapeType="1"/>
                  </p:cNvSpPr>
                  <p:nvPr/>
                </p:nvSpPr>
                <p:spPr bwMode="auto">
                  <a:xfrm>
                    <a:off x="3574" y="2555"/>
                    <a:ext cx="14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7" name="Group 90"/>
                <p:cNvGrpSpPr>
                  <a:grpSpLocks/>
                </p:cNvGrpSpPr>
                <p:nvPr/>
              </p:nvGrpSpPr>
              <p:grpSpPr bwMode="auto">
                <a:xfrm>
                  <a:off x="3574" y="2618"/>
                  <a:ext cx="170" cy="46"/>
                  <a:chOff x="3574" y="2618"/>
                  <a:chExt cx="170" cy="46"/>
                </a:xfrm>
              </p:grpSpPr>
              <p:sp>
                <p:nvSpPr>
                  <p:cNvPr id="59495" name="Freeform 91"/>
                  <p:cNvSpPr>
                    <a:spLocks/>
                  </p:cNvSpPr>
                  <p:nvPr/>
                </p:nvSpPr>
                <p:spPr bwMode="auto">
                  <a:xfrm>
                    <a:off x="3574" y="2618"/>
                    <a:ext cx="53" cy="46"/>
                  </a:xfrm>
                  <a:custGeom>
                    <a:avLst/>
                    <a:gdLst>
                      <a:gd name="T0" fmla="*/ 0 w 53"/>
                      <a:gd name="T1" fmla="*/ 23 h 46"/>
                      <a:gd name="T2" fmla="*/ 52 w 53"/>
                      <a:gd name="T3" fmla="*/ 0 h 46"/>
                      <a:gd name="T4" fmla="*/ 37 w 53"/>
                      <a:gd name="T5" fmla="*/ 23 h 46"/>
                      <a:gd name="T6" fmla="*/ 52 w 53"/>
                      <a:gd name="T7" fmla="*/ 45 h 46"/>
                      <a:gd name="T8" fmla="*/ 0 w 53"/>
                      <a:gd name="T9" fmla="*/ 23 h 46"/>
                      <a:gd name="T10" fmla="*/ 0 60000 65536"/>
                      <a:gd name="T11" fmla="*/ 0 60000 65536"/>
                      <a:gd name="T12" fmla="*/ 0 60000 65536"/>
                      <a:gd name="T13" fmla="*/ 0 60000 65536"/>
                      <a:gd name="T14" fmla="*/ 0 60000 65536"/>
                      <a:gd name="T15" fmla="*/ 0 w 53"/>
                      <a:gd name="T16" fmla="*/ 0 h 46"/>
                      <a:gd name="T17" fmla="*/ 53 w 53"/>
                      <a:gd name="T18" fmla="*/ 46 h 46"/>
                    </a:gdLst>
                    <a:ahLst/>
                    <a:cxnLst>
                      <a:cxn ang="T10">
                        <a:pos x="T0" y="T1"/>
                      </a:cxn>
                      <a:cxn ang="T11">
                        <a:pos x="T2" y="T3"/>
                      </a:cxn>
                      <a:cxn ang="T12">
                        <a:pos x="T4" y="T5"/>
                      </a:cxn>
                      <a:cxn ang="T13">
                        <a:pos x="T6" y="T7"/>
                      </a:cxn>
                      <a:cxn ang="T14">
                        <a:pos x="T8" y="T9"/>
                      </a:cxn>
                    </a:cxnLst>
                    <a:rect l="T15" t="T16" r="T17" b="T18"/>
                    <a:pathLst>
                      <a:path w="53" h="46">
                        <a:moveTo>
                          <a:pt x="0" y="23"/>
                        </a:moveTo>
                        <a:lnTo>
                          <a:pt x="52" y="0"/>
                        </a:lnTo>
                        <a:lnTo>
                          <a:pt x="37" y="23"/>
                        </a:lnTo>
                        <a:lnTo>
                          <a:pt x="52" y="45"/>
                        </a:lnTo>
                        <a:lnTo>
                          <a:pt x="0" y="2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6" name="Line 92"/>
                  <p:cNvSpPr>
                    <a:spLocks noChangeShapeType="1"/>
                  </p:cNvSpPr>
                  <p:nvPr/>
                </p:nvSpPr>
                <p:spPr bwMode="auto">
                  <a:xfrm flipH="1">
                    <a:off x="3611" y="2644"/>
                    <a:ext cx="13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8" name="Group 93"/>
                <p:cNvGrpSpPr>
                  <a:grpSpLocks/>
                </p:cNvGrpSpPr>
                <p:nvPr/>
              </p:nvGrpSpPr>
              <p:grpSpPr bwMode="auto">
                <a:xfrm>
                  <a:off x="3574" y="2716"/>
                  <a:ext cx="165" cy="75"/>
                  <a:chOff x="3574" y="2716"/>
                  <a:chExt cx="165" cy="75"/>
                </a:xfrm>
              </p:grpSpPr>
              <p:sp>
                <p:nvSpPr>
                  <p:cNvPr id="59493" name="Freeform 94"/>
                  <p:cNvSpPr>
                    <a:spLocks/>
                  </p:cNvSpPr>
                  <p:nvPr/>
                </p:nvSpPr>
                <p:spPr bwMode="auto">
                  <a:xfrm>
                    <a:off x="3678" y="2745"/>
                    <a:ext cx="61" cy="46"/>
                  </a:xfrm>
                  <a:custGeom>
                    <a:avLst/>
                    <a:gdLst>
                      <a:gd name="T0" fmla="*/ 60 w 61"/>
                      <a:gd name="T1" fmla="*/ 45 h 46"/>
                      <a:gd name="T2" fmla="*/ 0 w 61"/>
                      <a:gd name="T3" fmla="*/ 45 h 46"/>
                      <a:gd name="T4" fmla="*/ 30 w 61"/>
                      <a:gd name="T5" fmla="*/ 30 h 46"/>
                      <a:gd name="T6" fmla="*/ 23 w 61"/>
                      <a:gd name="T7" fmla="*/ 0 h 46"/>
                      <a:gd name="T8" fmla="*/ 60 w 61"/>
                      <a:gd name="T9" fmla="*/ 45 h 46"/>
                      <a:gd name="T10" fmla="*/ 0 60000 65536"/>
                      <a:gd name="T11" fmla="*/ 0 60000 65536"/>
                      <a:gd name="T12" fmla="*/ 0 60000 65536"/>
                      <a:gd name="T13" fmla="*/ 0 60000 65536"/>
                      <a:gd name="T14" fmla="*/ 0 60000 65536"/>
                      <a:gd name="T15" fmla="*/ 0 w 61"/>
                      <a:gd name="T16" fmla="*/ 0 h 46"/>
                      <a:gd name="T17" fmla="*/ 61 w 61"/>
                      <a:gd name="T18" fmla="*/ 46 h 46"/>
                    </a:gdLst>
                    <a:ahLst/>
                    <a:cxnLst>
                      <a:cxn ang="T10">
                        <a:pos x="T0" y="T1"/>
                      </a:cxn>
                      <a:cxn ang="T11">
                        <a:pos x="T2" y="T3"/>
                      </a:cxn>
                      <a:cxn ang="T12">
                        <a:pos x="T4" y="T5"/>
                      </a:cxn>
                      <a:cxn ang="T13">
                        <a:pos x="T6" y="T7"/>
                      </a:cxn>
                      <a:cxn ang="T14">
                        <a:pos x="T8" y="T9"/>
                      </a:cxn>
                    </a:cxnLst>
                    <a:rect l="T15" t="T16" r="T17" b="T18"/>
                    <a:pathLst>
                      <a:path w="61" h="46">
                        <a:moveTo>
                          <a:pt x="60" y="45"/>
                        </a:moveTo>
                        <a:lnTo>
                          <a:pt x="0" y="45"/>
                        </a:lnTo>
                        <a:lnTo>
                          <a:pt x="30" y="30"/>
                        </a:lnTo>
                        <a:lnTo>
                          <a:pt x="23" y="0"/>
                        </a:lnTo>
                        <a:lnTo>
                          <a:pt x="60" y="4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4" name="Line 95"/>
                  <p:cNvSpPr>
                    <a:spLocks noChangeShapeType="1"/>
                  </p:cNvSpPr>
                  <p:nvPr/>
                </p:nvSpPr>
                <p:spPr bwMode="auto">
                  <a:xfrm>
                    <a:off x="3574" y="2716"/>
                    <a:ext cx="140" cy="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nvGrpSpPr>
                <p:cNvPr id="59489" name="Group 96"/>
                <p:cNvGrpSpPr>
                  <a:grpSpLocks/>
                </p:cNvGrpSpPr>
                <p:nvPr/>
              </p:nvGrpSpPr>
              <p:grpSpPr bwMode="auto">
                <a:xfrm>
                  <a:off x="3574" y="2865"/>
                  <a:ext cx="329" cy="45"/>
                  <a:chOff x="3574" y="2865"/>
                  <a:chExt cx="329" cy="45"/>
                </a:xfrm>
              </p:grpSpPr>
              <p:sp>
                <p:nvSpPr>
                  <p:cNvPr id="59490" name="Freeform 97"/>
                  <p:cNvSpPr>
                    <a:spLocks/>
                  </p:cNvSpPr>
                  <p:nvPr/>
                </p:nvSpPr>
                <p:spPr bwMode="auto">
                  <a:xfrm>
                    <a:off x="3574" y="2865"/>
                    <a:ext cx="53" cy="45"/>
                  </a:xfrm>
                  <a:custGeom>
                    <a:avLst/>
                    <a:gdLst>
                      <a:gd name="T0" fmla="*/ 0 w 53"/>
                      <a:gd name="T1" fmla="*/ 22 h 45"/>
                      <a:gd name="T2" fmla="*/ 52 w 53"/>
                      <a:gd name="T3" fmla="*/ 0 h 45"/>
                      <a:gd name="T4" fmla="*/ 37 w 53"/>
                      <a:gd name="T5" fmla="*/ 22 h 45"/>
                      <a:gd name="T6" fmla="*/ 52 w 53"/>
                      <a:gd name="T7" fmla="*/ 44 h 45"/>
                      <a:gd name="T8" fmla="*/ 0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0" y="22"/>
                        </a:moveTo>
                        <a:lnTo>
                          <a:pt x="52" y="0"/>
                        </a:lnTo>
                        <a:lnTo>
                          <a:pt x="37" y="22"/>
                        </a:lnTo>
                        <a:lnTo>
                          <a:pt x="52" y="44"/>
                        </a:lnTo>
                        <a:lnTo>
                          <a:pt x="0"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1" name="Freeform 98"/>
                  <p:cNvSpPr>
                    <a:spLocks/>
                  </p:cNvSpPr>
                  <p:nvPr/>
                </p:nvSpPr>
                <p:spPr bwMode="auto">
                  <a:xfrm>
                    <a:off x="3850" y="2865"/>
                    <a:ext cx="53" cy="45"/>
                  </a:xfrm>
                  <a:custGeom>
                    <a:avLst/>
                    <a:gdLst>
                      <a:gd name="T0" fmla="*/ 52 w 53"/>
                      <a:gd name="T1" fmla="*/ 22 h 45"/>
                      <a:gd name="T2" fmla="*/ 0 w 53"/>
                      <a:gd name="T3" fmla="*/ 44 h 45"/>
                      <a:gd name="T4" fmla="*/ 15 w 53"/>
                      <a:gd name="T5" fmla="*/ 22 h 45"/>
                      <a:gd name="T6" fmla="*/ 0 w 53"/>
                      <a:gd name="T7" fmla="*/ 0 h 45"/>
                      <a:gd name="T8" fmla="*/ 52 w 53"/>
                      <a:gd name="T9" fmla="*/ 22 h 45"/>
                      <a:gd name="T10" fmla="*/ 0 60000 65536"/>
                      <a:gd name="T11" fmla="*/ 0 60000 65536"/>
                      <a:gd name="T12" fmla="*/ 0 60000 65536"/>
                      <a:gd name="T13" fmla="*/ 0 60000 65536"/>
                      <a:gd name="T14" fmla="*/ 0 60000 65536"/>
                      <a:gd name="T15" fmla="*/ 0 w 53"/>
                      <a:gd name="T16" fmla="*/ 0 h 45"/>
                      <a:gd name="T17" fmla="*/ 53 w 53"/>
                      <a:gd name="T18" fmla="*/ 45 h 45"/>
                    </a:gdLst>
                    <a:ahLst/>
                    <a:cxnLst>
                      <a:cxn ang="T10">
                        <a:pos x="T0" y="T1"/>
                      </a:cxn>
                      <a:cxn ang="T11">
                        <a:pos x="T2" y="T3"/>
                      </a:cxn>
                      <a:cxn ang="T12">
                        <a:pos x="T4" y="T5"/>
                      </a:cxn>
                      <a:cxn ang="T13">
                        <a:pos x="T6" y="T7"/>
                      </a:cxn>
                      <a:cxn ang="T14">
                        <a:pos x="T8" y="T9"/>
                      </a:cxn>
                    </a:cxnLst>
                    <a:rect l="T15" t="T16" r="T17" b="T18"/>
                    <a:pathLst>
                      <a:path w="53" h="45">
                        <a:moveTo>
                          <a:pt x="52" y="22"/>
                        </a:moveTo>
                        <a:lnTo>
                          <a:pt x="0" y="44"/>
                        </a:lnTo>
                        <a:lnTo>
                          <a:pt x="15" y="22"/>
                        </a:lnTo>
                        <a:lnTo>
                          <a:pt x="0" y="0"/>
                        </a:lnTo>
                        <a:lnTo>
                          <a:pt x="52" y="2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dirty="0"/>
                  </a:p>
                </p:txBody>
              </p:sp>
              <p:sp>
                <p:nvSpPr>
                  <p:cNvPr id="59492" name="Line 99"/>
                  <p:cNvSpPr>
                    <a:spLocks noChangeShapeType="1"/>
                  </p:cNvSpPr>
                  <p:nvPr/>
                </p:nvSpPr>
                <p:spPr bwMode="auto">
                  <a:xfrm>
                    <a:off x="3611" y="2890"/>
                    <a:ext cx="26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grpSp>
          </p:grpSp>
          <p:pic>
            <p:nvPicPr>
              <p:cNvPr id="59476" name="Picture 10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 y="2426"/>
                <a:ext cx="9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7" name="Picture 10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 y="250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78" name="Picture 10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 y="2768"/>
                <a:ext cx="99"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35" name="Rectangle 103"/>
              <p:cNvSpPr>
                <a:spLocks noChangeArrowheads="1"/>
              </p:cNvSpPr>
              <p:nvPr/>
            </p:nvSpPr>
            <p:spPr bwMode="auto">
              <a:xfrm>
                <a:off x="2678" y="3039"/>
                <a:ext cx="498"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Use Case </a:t>
                </a:r>
              </a:p>
            </p:txBody>
          </p:sp>
          <p:sp>
            <p:nvSpPr>
              <p:cNvPr id="59480" name="Rectangle 104"/>
              <p:cNvSpPr>
                <a:spLocks noChangeArrowheads="1"/>
              </p:cNvSpPr>
              <p:nvPr/>
            </p:nvSpPr>
            <p:spPr bwMode="auto">
              <a:xfrm>
                <a:off x="2804" y="3086"/>
                <a:ext cx="8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pPr>
                <a:endParaRPr lang="en-US" sz="1000" b="1" dirty="0">
                  <a:solidFill>
                    <a:srgbClr val="000000"/>
                  </a:solidFill>
                  <a:cs typeface="Arial" panose="020B0604020202020204" pitchFamily="34" charset="0"/>
                </a:endParaRPr>
              </a:p>
            </p:txBody>
          </p:sp>
          <p:sp>
            <p:nvSpPr>
              <p:cNvPr id="95337" name="Rectangle 105"/>
              <p:cNvSpPr>
                <a:spLocks noChangeArrowheads="1"/>
              </p:cNvSpPr>
              <p:nvPr/>
            </p:nvSpPr>
            <p:spPr bwMode="auto">
              <a:xfrm>
                <a:off x="3352" y="3047"/>
                <a:ext cx="52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Sequence </a:t>
                </a:r>
              </a:p>
            </p:txBody>
          </p:sp>
          <p:sp>
            <p:nvSpPr>
              <p:cNvPr id="95339" name="Rectangle 107"/>
              <p:cNvSpPr>
                <a:spLocks noChangeArrowheads="1"/>
              </p:cNvSpPr>
              <p:nvPr/>
            </p:nvSpPr>
            <p:spPr bwMode="auto">
              <a:xfrm>
                <a:off x="3959" y="3051"/>
                <a:ext cx="686"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Collaboration </a:t>
                </a:r>
              </a:p>
            </p:txBody>
          </p:sp>
        </p:grpSp>
        <p:grpSp>
          <p:nvGrpSpPr>
            <p:cNvPr id="59411" name="Group 109"/>
            <p:cNvGrpSpPr>
              <a:grpSpLocks/>
            </p:cNvGrpSpPr>
            <p:nvPr/>
          </p:nvGrpSpPr>
          <p:grpSpPr bwMode="auto">
            <a:xfrm>
              <a:off x="2544" y="946"/>
              <a:ext cx="2197" cy="1287"/>
              <a:chOff x="2544" y="946"/>
              <a:chExt cx="2197" cy="1287"/>
            </a:xfrm>
          </p:grpSpPr>
          <p:sp>
            <p:nvSpPr>
              <p:cNvPr id="59412" name="Rectangle 110"/>
              <p:cNvSpPr>
                <a:spLocks noChangeArrowheads="1"/>
              </p:cNvSpPr>
              <p:nvPr/>
            </p:nvSpPr>
            <p:spPr bwMode="auto">
              <a:xfrm>
                <a:off x="2544" y="946"/>
                <a:ext cx="2197" cy="1101"/>
              </a:xfrm>
              <a:prstGeom prst="rect">
                <a:avLst/>
              </a:prstGeom>
              <a:solidFill>
                <a:srgbClr val="FFF3CC"/>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95343" name="Rectangle 111"/>
              <p:cNvSpPr>
                <a:spLocks noChangeArrowheads="1"/>
              </p:cNvSpPr>
              <p:nvPr/>
            </p:nvSpPr>
            <p:spPr bwMode="auto">
              <a:xfrm>
                <a:off x="3010" y="2039"/>
                <a:ext cx="1195"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Static Structure Diagrams</a:t>
                </a:r>
              </a:p>
            </p:txBody>
          </p:sp>
          <p:sp>
            <p:nvSpPr>
              <p:cNvPr id="59414" name="Rectangle 112"/>
              <p:cNvSpPr>
                <a:spLocks noChangeArrowheads="1"/>
              </p:cNvSpPr>
              <p:nvPr/>
            </p:nvSpPr>
            <p:spPr bwMode="auto">
              <a:xfrm>
                <a:off x="4211"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5" name="Rectangle 113"/>
              <p:cNvSpPr>
                <a:spLocks noChangeArrowheads="1"/>
              </p:cNvSpPr>
              <p:nvPr/>
            </p:nvSpPr>
            <p:spPr bwMode="auto">
              <a:xfrm>
                <a:off x="4472" y="1343"/>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6" name="Rectangle 114"/>
              <p:cNvSpPr>
                <a:spLocks noChangeArrowheads="1"/>
              </p:cNvSpPr>
              <p:nvPr/>
            </p:nvSpPr>
            <p:spPr bwMode="auto">
              <a:xfrm>
                <a:off x="4218" y="1536"/>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17" name="Line 115"/>
              <p:cNvSpPr>
                <a:spLocks noChangeShapeType="1"/>
              </p:cNvSpPr>
              <p:nvPr/>
            </p:nvSpPr>
            <p:spPr bwMode="auto">
              <a:xfrm>
                <a:off x="4378" y="1386"/>
                <a:ext cx="96"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8" name="Line 116"/>
              <p:cNvSpPr>
                <a:spLocks noChangeShapeType="1"/>
              </p:cNvSpPr>
              <p:nvPr/>
            </p:nvSpPr>
            <p:spPr bwMode="auto">
              <a:xfrm>
                <a:off x="4292" y="1435"/>
                <a:ext cx="0" cy="10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19" name="Rectangle 117"/>
              <p:cNvSpPr>
                <a:spLocks noChangeArrowheads="1"/>
              </p:cNvSpPr>
              <p:nvPr/>
            </p:nvSpPr>
            <p:spPr bwMode="auto">
              <a:xfrm>
                <a:off x="2878" y="1141"/>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0" name="Rectangle 118"/>
              <p:cNvSpPr>
                <a:spLocks noChangeArrowheads="1"/>
              </p:cNvSpPr>
              <p:nvPr/>
            </p:nvSpPr>
            <p:spPr bwMode="auto">
              <a:xfrm>
                <a:off x="3012" y="1335"/>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1" name="Rectangle 119"/>
              <p:cNvSpPr>
                <a:spLocks noChangeArrowheads="1"/>
              </p:cNvSpPr>
              <p:nvPr/>
            </p:nvSpPr>
            <p:spPr bwMode="auto">
              <a:xfrm>
                <a:off x="2751" y="1335"/>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2" name="Line 120"/>
              <p:cNvSpPr>
                <a:spLocks noChangeShapeType="1"/>
              </p:cNvSpPr>
              <p:nvPr/>
            </p:nvSpPr>
            <p:spPr bwMode="auto">
              <a:xfrm flipH="1">
                <a:off x="2911" y="1379"/>
                <a:ext cx="9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3" name="Line 121"/>
              <p:cNvSpPr>
                <a:spLocks noChangeShapeType="1"/>
              </p:cNvSpPr>
              <p:nvPr/>
            </p:nvSpPr>
            <p:spPr bwMode="auto">
              <a:xfrm>
                <a:off x="2956" y="1243"/>
                <a:ext cx="155" cy="8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4" name="Line 122"/>
              <p:cNvSpPr>
                <a:spLocks noChangeShapeType="1"/>
              </p:cNvSpPr>
              <p:nvPr/>
            </p:nvSpPr>
            <p:spPr bwMode="auto">
              <a:xfrm flipH="1">
                <a:off x="2821" y="1243"/>
                <a:ext cx="14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25" name="Rectangle 123"/>
              <p:cNvSpPr>
                <a:spLocks noChangeArrowheads="1"/>
              </p:cNvSpPr>
              <p:nvPr/>
            </p:nvSpPr>
            <p:spPr bwMode="auto">
              <a:xfrm>
                <a:off x="2811" y="163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6" name="Rectangle 124"/>
              <p:cNvSpPr>
                <a:spLocks noChangeArrowheads="1"/>
              </p:cNvSpPr>
              <p:nvPr/>
            </p:nvSpPr>
            <p:spPr bwMode="auto">
              <a:xfrm>
                <a:off x="2811" y="1514"/>
                <a:ext cx="171" cy="103"/>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7" name="Rectangle 125"/>
              <p:cNvSpPr>
                <a:spLocks noChangeArrowheads="1"/>
              </p:cNvSpPr>
              <p:nvPr/>
            </p:nvSpPr>
            <p:spPr bwMode="auto">
              <a:xfrm>
                <a:off x="2811" y="1752"/>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8" name="Rectangle 126"/>
              <p:cNvSpPr>
                <a:spLocks noChangeArrowheads="1"/>
              </p:cNvSpPr>
              <p:nvPr/>
            </p:nvSpPr>
            <p:spPr bwMode="auto">
              <a:xfrm>
                <a:off x="3094" y="1522"/>
                <a:ext cx="170" cy="102"/>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29" name="Rectangle 127"/>
              <p:cNvSpPr>
                <a:spLocks noChangeArrowheads="1"/>
              </p:cNvSpPr>
              <p:nvPr/>
            </p:nvSpPr>
            <p:spPr bwMode="auto">
              <a:xfrm>
                <a:off x="3094" y="1640"/>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0" name="Line 128"/>
              <p:cNvSpPr>
                <a:spLocks noChangeShapeType="1"/>
              </p:cNvSpPr>
              <p:nvPr/>
            </p:nvSpPr>
            <p:spPr bwMode="auto">
              <a:xfrm>
                <a:off x="2772" y="1435"/>
                <a:ext cx="0" cy="36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1" name="Line 129"/>
              <p:cNvSpPr>
                <a:spLocks noChangeShapeType="1"/>
              </p:cNvSpPr>
              <p:nvPr/>
            </p:nvSpPr>
            <p:spPr bwMode="auto">
              <a:xfrm>
                <a:off x="3056" y="1435"/>
                <a:ext cx="0" cy="25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2" name="Line 130"/>
              <p:cNvSpPr>
                <a:spLocks noChangeShapeType="1"/>
              </p:cNvSpPr>
              <p:nvPr/>
            </p:nvSpPr>
            <p:spPr bwMode="auto">
              <a:xfrm flipH="1">
                <a:off x="2769" y="1558"/>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3" name="Line 131"/>
              <p:cNvSpPr>
                <a:spLocks noChangeShapeType="1"/>
              </p:cNvSpPr>
              <p:nvPr/>
            </p:nvSpPr>
            <p:spPr bwMode="auto">
              <a:xfrm flipH="1">
                <a:off x="2769" y="167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4" name="Line 132"/>
              <p:cNvSpPr>
                <a:spLocks noChangeShapeType="1"/>
              </p:cNvSpPr>
              <p:nvPr/>
            </p:nvSpPr>
            <p:spPr bwMode="auto">
              <a:xfrm flipH="1">
                <a:off x="2769" y="1796"/>
                <a:ext cx="4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5" name="Line 133"/>
              <p:cNvSpPr>
                <a:spLocks noChangeShapeType="1"/>
              </p:cNvSpPr>
              <p:nvPr/>
            </p:nvSpPr>
            <p:spPr bwMode="auto">
              <a:xfrm>
                <a:off x="3053" y="1684"/>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6" name="Line 134"/>
              <p:cNvSpPr>
                <a:spLocks noChangeShapeType="1"/>
              </p:cNvSpPr>
              <p:nvPr/>
            </p:nvSpPr>
            <p:spPr bwMode="auto">
              <a:xfrm flipH="1">
                <a:off x="3053" y="1565"/>
                <a:ext cx="4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37" name="Rectangle 135"/>
              <p:cNvSpPr>
                <a:spLocks noChangeArrowheads="1"/>
              </p:cNvSpPr>
              <p:nvPr/>
            </p:nvSpPr>
            <p:spPr bwMode="auto">
              <a:xfrm>
                <a:off x="3697" y="126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8" name="Rectangle 136"/>
              <p:cNvSpPr>
                <a:spLocks noChangeArrowheads="1"/>
              </p:cNvSpPr>
              <p:nvPr/>
            </p:nvSpPr>
            <p:spPr bwMode="auto">
              <a:xfrm>
                <a:off x="3705"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39" name="Rectangle 137"/>
              <p:cNvSpPr>
                <a:spLocks noChangeArrowheads="1"/>
              </p:cNvSpPr>
              <p:nvPr/>
            </p:nvSpPr>
            <p:spPr bwMode="auto">
              <a:xfrm>
                <a:off x="3511" y="1447"/>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0" name="Line 138"/>
              <p:cNvSpPr>
                <a:spLocks noChangeShapeType="1"/>
              </p:cNvSpPr>
              <p:nvPr/>
            </p:nvSpPr>
            <p:spPr bwMode="auto">
              <a:xfrm flipH="1">
                <a:off x="3581" y="1354"/>
                <a:ext cx="208" cy="9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1" name="Rectangle 139"/>
              <p:cNvSpPr>
                <a:spLocks noChangeArrowheads="1"/>
              </p:cNvSpPr>
              <p:nvPr/>
            </p:nvSpPr>
            <p:spPr bwMode="auto">
              <a:xfrm>
                <a:off x="3429"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2" name="Rectangle 140"/>
              <p:cNvSpPr>
                <a:spLocks noChangeArrowheads="1"/>
              </p:cNvSpPr>
              <p:nvPr/>
            </p:nvSpPr>
            <p:spPr bwMode="auto">
              <a:xfrm>
                <a:off x="3622" y="1640"/>
                <a:ext cx="171"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3" name="Rectangle 141"/>
              <p:cNvSpPr>
                <a:spLocks noChangeArrowheads="1"/>
              </p:cNvSpPr>
              <p:nvPr/>
            </p:nvSpPr>
            <p:spPr bwMode="auto">
              <a:xfrm>
                <a:off x="3898" y="1447"/>
                <a:ext cx="170" cy="104"/>
              </a:xfrm>
              <a:prstGeom prst="rect">
                <a:avLst/>
              </a:prstGeom>
              <a:solidFill>
                <a:srgbClr val="FFE699"/>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9444" name="Line 142"/>
              <p:cNvSpPr>
                <a:spLocks noChangeShapeType="1"/>
              </p:cNvSpPr>
              <p:nvPr/>
            </p:nvSpPr>
            <p:spPr bwMode="auto">
              <a:xfrm>
                <a:off x="3786" y="1361"/>
                <a:ext cx="0" cy="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5" name="Line 143"/>
              <p:cNvSpPr>
                <a:spLocks noChangeShapeType="1"/>
              </p:cNvSpPr>
              <p:nvPr/>
            </p:nvSpPr>
            <p:spPr bwMode="auto">
              <a:xfrm flipH="1">
                <a:off x="3499" y="1547"/>
                <a:ext cx="95"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59446" name="Line 144"/>
              <p:cNvSpPr>
                <a:spLocks noChangeShapeType="1"/>
              </p:cNvSpPr>
              <p:nvPr/>
            </p:nvSpPr>
            <p:spPr bwMode="auto">
              <a:xfrm>
                <a:off x="3596" y="1547"/>
                <a:ext cx="118" cy="9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95377" name="Rectangle 145"/>
              <p:cNvSpPr>
                <a:spLocks noChangeArrowheads="1"/>
              </p:cNvSpPr>
              <p:nvPr/>
            </p:nvSpPr>
            <p:spPr bwMode="auto">
              <a:xfrm>
                <a:off x="2717" y="955"/>
                <a:ext cx="361"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“IS-A”</a:t>
                </a:r>
              </a:p>
            </p:txBody>
          </p:sp>
          <p:sp>
            <p:nvSpPr>
              <p:cNvPr id="95378" name="Rectangle 146"/>
              <p:cNvSpPr>
                <a:spLocks noChangeArrowheads="1"/>
              </p:cNvSpPr>
              <p:nvPr/>
            </p:nvSpPr>
            <p:spPr bwMode="auto">
              <a:xfrm>
                <a:off x="3353" y="959"/>
                <a:ext cx="443"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“HAS-A”</a:t>
                </a:r>
              </a:p>
            </p:txBody>
          </p:sp>
          <p:sp>
            <p:nvSpPr>
              <p:cNvPr id="95379" name="Rectangle 147"/>
              <p:cNvSpPr>
                <a:spLocks noChangeArrowheads="1"/>
              </p:cNvSpPr>
              <p:nvPr/>
            </p:nvSpPr>
            <p:spPr bwMode="auto">
              <a:xfrm>
                <a:off x="3976" y="963"/>
                <a:ext cx="620" cy="194"/>
              </a:xfrm>
              <a:prstGeom prst="rect">
                <a:avLst/>
              </a:prstGeom>
              <a:noFill/>
              <a:ln w="9525">
                <a:noFill/>
                <a:miter lim="800000"/>
                <a:headEnd/>
                <a:tailEnd/>
              </a:ln>
              <a:effectLst/>
            </p:spPr>
            <p:txBody>
              <a:bodyPr wrap="none" lIns="92075" tIns="46038" rIns="92075" bIns="46038">
                <a:spAutoFit/>
              </a:bodyPr>
              <a:lstStyle/>
              <a:p>
                <a:pPr marL="342900" indent="-342900">
                  <a:spcBef>
                    <a:spcPct val="20000"/>
                  </a:spcBef>
                  <a:defRPr/>
                </a:pPr>
                <a:r>
                  <a:rPr lang="en-US" sz="1400" b="1" dirty="0">
                    <a:solidFill>
                      <a:srgbClr val="000000"/>
                    </a:solidFill>
                    <a:latin typeface="+mj-lt"/>
                    <a:cs typeface="Arial" panose="020B0604020202020204" pitchFamily="34" charset="0"/>
                  </a:rPr>
                  <a:t>Associations</a:t>
                </a:r>
              </a:p>
            </p:txBody>
          </p:sp>
        </p:grpSp>
      </p:grpSp>
      <p:sp>
        <p:nvSpPr>
          <p:cNvPr id="59408" name="Freeform 148"/>
          <p:cNvSpPr>
            <a:spLocks/>
          </p:cNvSpPr>
          <p:nvPr/>
        </p:nvSpPr>
        <p:spPr bwMode="auto">
          <a:xfrm>
            <a:off x="380901" y="2992439"/>
            <a:ext cx="1876995" cy="1019175"/>
          </a:xfrm>
          <a:custGeom>
            <a:avLst/>
            <a:gdLst>
              <a:gd name="T0" fmla="*/ 2147483646 w 887"/>
              <a:gd name="T1" fmla="*/ 2147483646 h 642"/>
              <a:gd name="T2" fmla="*/ 2147483646 w 887"/>
              <a:gd name="T3" fmla="*/ 2147483646 h 642"/>
              <a:gd name="T4" fmla="*/ 2147483646 w 887"/>
              <a:gd name="T5" fmla="*/ 2147483646 h 642"/>
              <a:gd name="T6" fmla="*/ 2147483646 w 887"/>
              <a:gd name="T7" fmla="*/ 2147483646 h 642"/>
              <a:gd name="T8" fmla="*/ 0 w 887"/>
              <a:gd name="T9" fmla="*/ 2147483646 h 642"/>
              <a:gd name="T10" fmla="*/ 2147483646 w 887"/>
              <a:gd name="T11" fmla="*/ 2147483646 h 642"/>
              <a:gd name="T12" fmla="*/ 2147483646 w 887"/>
              <a:gd name="T13" fmla="*/ 2147483646 h 642"/>
              <a:gd name="T14" fmla="*/ 2147483646 w 887"/>
              <a:gd name="T15" fmla="*/ 2147483646 h 642"/>
              <a:gd name="T16" fmla="*/ 2147483646 w 887"/>
              <a:gd name="T17" fmla="*/ 2147483646 h 642"/>
              <a:gd name="T18" fmla="*/ 2147483646 w 887"/>
              <a:gd name="T19" fmla="*/ 2147483646 h 642"/>
              <a:gd name="T20" fmla="*/ 2147483646 w 887"/>
              <a:gd name="T21" fmla="*/ 2147483646 h 642"/>
              <a:gd name="T22" fmla="*/ 2147483646 w 887"/>
              <a:gd name="T23" fmla="*/ 2147483646 h 642"/>
              <a:gd name="T24" fmla="*/ 2147483646 w 887"/>
              <a:gd name="T25" fmla="*/ 2147483646 h 642"/>
              <a:gd name="T26" fmla="*/ 2147483646 w 887"/>
              <a:gd name="T27" fmla="*/ 2147483646 h 642"/>
              <a:gd name="T28" fmla="*/ 2147483646 w 887"/>
              <a:gd name="T29" fmla="*/ 2147483646 h 642"/>
              <a:gd name="T30" fmla="*/ 2147483646 w 887"/>
              <a:gd name="T31" fmla="*/ 2147483646 h 642"/>
              <a:gd name="T32" fmla="*/ 2147483646 w 887"/>
              <a:gd name="T33" fmla="*/ 2147483646 h 642"/>
              <a:gd name="T34" fmla="*/ 2147483646 w 887"/>
              <a:gd name="T35" fmla="*/ 2147483646 h 642"/>
              <a:gd name="T36" fmla="*/ 2147483646 w 887"/>
              <a:gd name="T37" fmla="*/ 2147483646 h 642"/>
              <a:gd name="T38" fmla="*/ 2147483646 w 887"/>
              <a:gd name="T39" fmla="*/ 2147483646 h 642"/>
              <a:gd name="T40" fmla="*/ 2147483646 w 887"/>
              <a:gd name="T41" fmla="*/ 2147483646 h 642"/>
              <a:gd name="T42" fmla="*/ 2147483646 w 887"/>
              <a:gd name="T43" fmla="*/ 2147483646 h 642"/>
              <a:gd name="T44" fmla="*/ 2147483646 w 887"/>
              <a:gd name="T45" fmla="*/ 2147483646 h 642"/>
              <a:gd name="T46" fmla="*/ 2147483646 w 887"/>
              <a:gd name="T47" fmla="*/ 2147483646 h 642"/>
              <a:gd name="T48" fmla="*/ 2147483646 w 887"/>
              <a:gd name="T49" fmla="*/ 2147483646 h 642"/>
              <a:gd name="T50" fmla="*/ 2147483646 w 887"/>
              <a:gd name="T51" fmla="*/ 2147483646 h 642"/>
              <a:gd name="T52" fmla="*/ 2147483646 w 887"/>
              <a:gd name="T53" fmla="*/ 2147483646 h 642"/>
              <a:gd name="T54" fmla="*/ 2147483646 w 887"/>
              <a:gd name="T55" fmla="*/ 2147483646 h 642"/>
              <a:gd name="T56" fmla="*/ 2147483646 w 887"/>
              <a:gd name="T57" fmla="*/ 2147483646 h 642"/>
              <a:gd name="T58" fmla="*/ 2147483646 w 887"/>
              <a:gd name="T59" fmla="*/ 2147483646 h 642"/>
              <a:gd name="T60" fmla="*/ 2147483646 w 887"/>
              <a:gd name="T61" fmla="*/ 2147483646 h 642"/>
              <a:gd name="T62" fmla="*/ 2147483646 w 887"/>
              <a:gd name="T63" fmla="*/ 2147483646 h 642"/>
              <a:gd name="T64" fmla="*/ 2147483646 w 887"/>
              <a:gd name="T65" fmla="*/ 2147483646 h 642"/>
              <a:gd name="T66" fmla="*/ 2147483646 w 887"/>
              <a:gd name="T67" fmla="*/ 2147483646 h 642"/>
              <a:gd name="T68" fmla="*/ 2147483646 w 887"/>
              <a:gd name="T69" fmla="*/ 2147483646 h 642"/>
              <a:gd name="T70" fmla="*/ 2147483646 w 887"/>
              <a:gd name="T71" fmla="*/ 2147483646 h 642"/>
              <a:gd name="T72" fmla="*/ 2147483646 w 887"/>
              <a:gd name="T73" fmla="*/ 2147483646 h 642"/>
              <a:gd name="T74" fmla="*/ 2147483646 w 887"/>
              <a:gd name="T75" fmla="*/ 0 h 642"/>
              <a:gd name="T76" fmla="*/ 2147483646 w 887"/>
              <a:gd name="T77" fmla="*/ 2147483646 h 642"/>
              <a:gd name="T78" fmla="*/ 2147483646 w 887"/>
              <a:gd name="T79" fmla="*/ 2147483646 h 642"/>
              <a:gd name="T80" fmla="*/ 2147483646 w 887"/>
              <a:gd name="T81" fmla="*/ 2147483646 h 6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7"/>
              <a:gd name="T124" fmla="*/ 0 h 642"/>
              <a:gd name="T125" fmla="*/ 887 w 887"/>
              <a:gd name="T126" fmla="*/ 642 h 6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7" h="642">
                <a:moveTo>
                  <a:pt x="119" y="90"/>
                </a:moveTo>
                <a:lnTo>
                  <a:pt x="89" y="97"/>
                </a:lnTo>
                <a:lnTo>
                  <a:pt x="67" y="104"/>
                </a:lnTo>
                <a:lnTo>
                  <a:pt x="67" y="134"/>
                </a:lnTo>
                <a:lnTo>
                  <a:pt x="67" y="149"/>
                </a:lnTo>
                <a:lnTo>
                  <a:pt x="74" y="179"/>
                </a:lnTo>
                <a:lnTo>
                  <a:pt x="60" y="201"/>
                </a:lnTo>
                <a:lnTo>
                  <a:pt x="45" y="230"/>
                </a:lnTo>
                <a:lnTo>
                  <a:pt x="22" y="245"/>
                </a:lnTo>
                <a:lnTo>
                  <a:pt x="0" y="275"/>
                </a:lnTo>
                <a:lnTo>
                  <a:pt x="0" y="312"/>
                </a:lnTo>
                <a:lnTo>
                  <a:pt x="22" y="335"/>
                </a:lnTo>
                <a:lnTo>
                  <a:pt x="45" y="327"/>
                </a:lnTo>
                <a:lnTo>
                  <a:pt x="67" y="335"/>
                </a:lnTo>
                <a:lnTo>
                  <a:pt x="127" y="372"/>
                </a:lnTo>
                <a:lnTo>
                  <a:pt x="134" y="379"/>
                </a:lnTo>
                <a:lnTo>
                  <a:pt x="149" y="394"/>
                </a:lnTo>
                <a:lnTo>
                  <a:pt x="149" y="424"/>
                </a:lnTo>
                <a:lnTo>
                  <a:pt x="179" y="484"/>
                </a:lnTo>
                <a:lnTo>
                  <a:pt x="186" y="499"/>
                </a:lnTo>
                <a:lnTo>
                  <a:pt x="246" y="514"/>
                </a:lnTo>
                <a:lnTo>
                  <a:pt x="268" y="529"/>
                </a:lnTo>
                <a:lnTo>
                  <a:pt x="298" y="551"/>
                </a:lnTo>
                <a:lnTo>
                  <a:pt x="313" y="566"/>
                </a:lnTo>
                <a:lnTo>
                  <a:pt x="336" y="596"/>
                </a:lnTo>
                <a:lnTo>
                  <a:pt x="343" y="611"/>
                </a:lnTo>
                <a:lnTo>
                  <a:pt x="358" y="626"/>
                </a:lnTo>
                <a:lnTo>
                  <a:pt x="388" y="633"/>
                </a:lnTo>
                <a:lnTo>
                  <a:pt x="446" y="603"/>
                </a:lnTo>
                <a:lnTo>
                  <a:pt x="476" y="588"/>
                </a:lnTo>
                <a:lnTo>
                  <a:pt x="506" y="581"/>
                </a:lnTo>
                <a:lnTo>
                  <a:pt x="521" y="581"/>
                </a:lnTo>
                <a:lnTo>
                  <a:pt x="536" y="588"/>
                </a:lnTo>
                <a:lnTo>
                  <a:pt x="551" y="603"/>
                </a:lnTo>
                <a:lnTo>
                  <a:pt x="581" y="618"/>
                </a:lnTo>
                <a:lnTo>
                  <a:pt x="603" y="626"/>
                </a:lnTo>
                <a:lnTo>
                  <a:pt x="640" y="626"/>
                </a:lnTo>
                <a:lnTo>
                  <a:pt x="678" y="633"/>
                </a:lnTo>
                <a:lnTo>
                  <a:pt x="722" y="641"/>
                </a:lnTo>
                <a:lnTo>
                  <a:pt x="745" y="618"/>
                </a:lnTo>
                <a:lnTo>
                  <a:pt x="760" y="596"/>
                </a:lnTo>
                <a:lnTo>
                  <a:pt x="775" y="573"/>
                </a:lnTo>
                <a:lnTo>
                  <a:pt x="767" y="551"/>
                </a:lnTo>
                <a:lnTo>
                  <a:pt x="760" y="491"/>
                </a:lnTo>
                <a:lnTo>
                  <a:pt x="767" y="462"/>
                </a:lnTo>
                <a:lnTo>
                  <a:pt x="789" y="439"/>
                </a:lnTo>
                <a:lnTo>
                  <a:pt x="812" y="432"/>
                </a:lnTo>
                <a:lnTo>
                  <a:pt x="857" y="424"/>
                </a:lnTo>
                <a:lnTo>
                  <a:pt x="879" y="409"/>
                </a:lnTo>
                <a:lnTo>
                  <a:pt x="886" y="372"/>
                </a:lnTo>
                <a:lnTo>
                  <a:pt x="879" y="335"/>
                </a:lnTo>
                <a:lnTo>
                  <a:pt x="849" y="305"/>
                </a:lnTo>
                <a:lnTo>
                  <a:pt x="834" y="275"/>
                </a:lnTo>
                <a:lnTo>
                  <a:pt x="834" y="238"/>
                </a:lnTo>
                <a:lnTo>
                  <a:pt x="849" y="215"/>
                </a:lnTo>
                <a:lnTo>
                  <a:pt x="871" y="194"/>
                </a:lnTo>
                <a:lnTo>
                  <a:pt x="871" y="172"/>
                </a:lnTo>
                <a:lnTo>
                  <a:pt x="849" y="134"/>
                </a:lnTo>
                <a:lnTo>
                  <a:pt x="834" y="119"/>
                </a:lnTo>
                <a:lnTo>
                  <a:pt x="819" y="112"/>
                </a:lnTo>
                <a:lnTo>
                  <a:pt x="797" y="112"/>
                </a:lnTo>
                <a:lnTo>
                  <a:pt x="782" y="119"/>
                </a:lnTo>
                <a:lnTo>
                  <a:pt x="752" y="97"/>
                </a:lnTo>
                <a:lnTo>
                  <a:pt x="730" y="75"/>
                </a:lnTo>
                <a:lnTo>
                  <a:pt x="715" y="60"/>
                </a:lnTo>
                <a:lnTo>
                  <a:pt x="685" y="30"/>
                </a:lnTo>
                <a:lnTo>
                  <a:pt x="655" y="30"/>
                </a:lnTo>
                <a:lnTo>
                  <a:pt x="625" y="37"/>
                </a:lnTo>
                <a:lnTo>
                  <a:pt x="603" y="60"/>
                </a:lnTo>
                <a:lnTo>
                  <a:pt x="581" y="75"/>
                </a:lnTo>
                <a:lnTo>
                  <a:pt x="558" y="90"/>
                </a:lnTo>
                <a:lnTo>
                  <a:pt x="514" y="82"/>
                </a:lnTo>
                <a:lnTo>
                  <a:pt x="476" y="52"/>
                </a:lnTo>
                <a:lnTo>
                  <a:pt x="439" y="22"/>
                </a:lnTo>
                <a:lnTo>
                  <a:pt x="388" y="0"/>
                </a:lnTo>
                <a:lnTo>
                  <a:pt x="350" y="0"/>
                </a:lnTo>
                <a:lnTo>
                  <a:pt x="321" y="0"/>
                </a:lnTo>
                <a:lnTo>
                  <a:pt x="306" y="22"/>
                </a:lnTo>
                <a:lnTo>
                  <a:pt x="276" y="30"/>
                </a:lnTo>
                <a:lnTo>
                  <a:pt x="261" y="45"/>
                </a:lnTo>
                <a:lnTo>
                  <a:pt x="246" y="52"/>
                </a:lnTo>
                <a:lnTo>
                  <a:pt x="179" y="67"/>
                </a:lnTo>
                <a:lnTo>
                  <a:pt x="119" y="90"/>
                </a:lnTo>
              </a:path>
            </a:pathLst>
          </a:custGeom>
          <a:solidFill>
            <a:srgbClr val="FFF3CC"/>
          </a:solidFill>
          <a:ln w="12700" cap="rnd" cmpd="sng">
            <a:solidFill>
              <a:srgbClr val="000000"/>
            </a:solidFill>
            <a:prstDash val="solid"/>
            <a:round/>
            <a:headEnd type="none" w="sm" len="sm"/>
            <a:tailEnd type="none" w="sm" len="sm"/>
          </a:ln>
        </p:spPr>
        <p:txBody>
          <a:bodyPr/>
          <a:lstStyle/>
          <a:p>
            <a:endParaRPr lang="en-US" dirty="0"/>
          </a:p>
        </p:txBody>
      </p:sp>
      <p:sp>
        <p:nvSpPr>
          <p:cNvPr id="95381" name="Rectangle 149"/>
          <p:cNvSpPr>
            <a:spLocks noChangeArrowheads="1"/>
          </p:cNvSpPr>
          <p:nvPr/>
        </p:nvSpPr>
        <p:spPr bwMode="auto">
          <a:xfrm>
            <a:off x="746989" y="3198814"/>
            <a:ext cx="1276017" cy="523875"/>
          </a:xfrm>
          <a:prstGeom prst="rect">
            <a:avLst/>
          </a:prstGeom>
          <a:noFill/>
          <a:ln w="9525">
            <a:noFill/>
            <a:miter lim="800000"/>
            <a:headEnd/>
            <a:tailEnd/>
          </a:ln>
          <a:effectLst/>
        </p:spPr>
        <p:txBody>
          <a:bodyPr lIns="92075" tIns="46038" rIns="92075" bIns="46038">
            <a:spAutoFit/>
          </a:bodyPr>
          <a:lstStyle/>
          <a:p>
            <a:pPr marL="274320" indent="-342900">
              <a:spcBef>
                <a:spcPts val="0"/>
              </a:spcBef>
              <a:defRPr/>
            </a:pPr>
            <a:r>
              <a:rPr lang="en-US" sz="1400" b="1" dirty="0">
                <a:solidFill>
                  <a:srgbClr val="000000"/>
                </a:solidFill>
                <a:latin typeface="+mj-lt"/>
                <a:cs typeface="Arial" panose="020B0604020202020204" pitchFamily="34" charset="0"/>
              </a:rPr>
              <a:t>Problem </a:t>
            </a:r>
          </a:p>
          <a:p>
            <a:pPr marL="274320" indent="-342900">
              <a:spcBef>
                <a:spcPts val="0"/>
              </a:spcBef>
              <a:defRPr/>
            </a:pPr>
            <a:r>
              <a:rPr lang="en-US" sz="1400" b="1" dirty="0">
                <a:solidFill>
                  <a:srgbClr val="000000"/>
                </a:solidFill>
                <a:latin typeface="+mj-lt"/>
                <a:cs typeface="Arial" panose="020B0604020202020204" pitchFamily="34" charset="0"/>
              </a:rPr>
              <a:t>Domain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The Formal SCM</a:t>
            </a:r>
          </a:p>
        </p:txBody>
      </p:sp>
      <p:sp>
        <p:nvSpPr>
          <p:cNvPr id="61443" name="Rectangle 3"/>
          <p:cNvSpPr>
            <a:spLocks noGrp="1" noChangeArrowheads="1"/>
          </p:cNvSpPr>
          <p:nvPr>
            <p:ph idx="1"/>
          </p:nvPr>
        </p:nvSpPr>
        <p:spPr>
          <a:xfrm>
            <a:off x="812588" y="1295400"/>
            <a:ext cx="10792189" cy="4367213"/>
          </a:xfrm>
        </p:spPr>
        <p:txBody>
          <a:bodyPr lIns="0" tIns="0" rIns="0" bIns="0"/>
          <a:lstStyle/>
          <a:p>
            <a:pPr marL="342900" indent="-342900" eaLnBrk="1" hangingPunct="1"/>
            <a:r>
              <a:rPr lang="en-US" altLang="en-US" sz="2800" dirty="0">
                <a:ea typeface="ＭＳ Ｐゴシック" panose="020B0600070205080204" pitchFamily="34" charset="-128"/>
              </a:rPr>
              <a:t>Unambiguous description of model structure separated from software implementation</a:t>
            </a:r>
          </a:p>
          <a:p>
            <a:pPr marL="342900" indent="-342900" eaLnBrk="1" hangingPunct="1"/>
            <a:endParaRPr lang="en-US" altLang="en-US" sz="2800" dirty="0">
              <a:ea typeface="ＭＳ Ｐゴシック" panose="020B0600070205080204" pitchFamily="34" charset="-128"/>
            </a:endParaRPr>
          </a:p>
          <a:p>
            <a:pPr marL="342900" indent="-342900" eaLnBrk="1" hangingPunct="1"/>
            <a:r>
              <a:rPr lang="en-US" altLang="en-US" sz="2800" dirty="0">
                <a:ea typeface="ＭＳ Ｐゴシック" panose="020B0600070205080204" pitchFamily="34" charset="-128"/>
              </a:rPr>
              <a:t>Useful once users and colleagues understand informal model and want more detail</a:t>
            </a:r>
          </a:p>
          <a:p>
            <a:pPr marL="342900" indent="-342900" eaLnBrk="1" hangingPunct="1"/>
            <a:endParaRPr lang="en-US" altLang="en-US" sz="2800" dirty="0">
              <a:ea typeface="ＭＳ Ｐゴシック" panose="020B0600070205080204" pitchFamily="34" charset="-128"/>
            </a:endParaRPr>
          </a:p>
          <a:p>
            <a:pPr marL="342900" indent="-342900" eaLnBrk="1" hangingPunct="1"/>
            <a:r>
              <a:rPr lang="en-US" altLang="en-US" sz="2800" dirty="0">
                <a:ea typeface="ＭＳ Ｐゴシック" panose="020B0600070205080204" pitchFamily="34" charset="-128"/>
              </a:rPr>
              <a:t>Used as an aid to detect omissions and inconsistencies and resolve ambiguities inherent in informal models</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latin typeface="Tahoma" panose="020B0604030504040204" pitchFamily="34" charset="0"/>
              <a:ea typeface="ＭＳ Ｐゴシック" panose="020B0600070205080204" pitchFamily="34" charset="-128"/>
            </a:endParaRPr>
          </a:p>
          <a:p>
            <a:pPr marL="228600" indent="-228600" eaLnBrk="1" hangingPunct="1"/>
            <a:endParaRPr lang="en-US" altLang="en-US" dirty="0">
              <a:ea typeface="ＭＳ Ｐゴシック" panose="020B0600070205080204" pitchFamily="34" charset="-128"/>
            </a:endParaRPr>
          </a:p>
        </p:txBody>
      </p:sp>
      <p:sp>
        <p:nvSpPr>
          <p:cNvPr id="6144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36A4A2-17B1-4A09-B378-95325924622E}" type="slidenum">
              <a:rPr lang="en-US" altLang="en-US" sz="1600" smtClean="0">
                <a:latin typeface="Arial" panose="020B0604020202020204" pitchFamily="34" charset="0"/>
              </a:rPr>
              <a:pPr>
                <a:spcBef>
                  <a:spcPct val="0"/>
                </a:spcBef>
                <a:buClrTx/>
                <a:buSzTx/>
                <a:buFontTx/>
                <a:buNone/>
              </a:pPr>
              <a:t>34</a:t>
            </a:fld>
            <a:endParaRPr lang="en-US" altLang="en-US" sz="1600" dirty="0">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06289" y="136523"/>
            <a:ext cx="10766795" cy="439738"/>
          </a:xfrm>
        </p:spPr>
        <p:txBody>
          <a:bodyPr>
            <a:noAutofit/>
          </a:bodyPr>
          <a:lstStyle/>
          <a:p>
            <a:pPr eaLnBrk="1" hangingPunct="1"/>
            <a:r>
              <a:rPr lang="en-US" altLang="en-US" dirty="0">
                <a:ea typeface="ＭＳ Ｐゴシック" panose="020B0600070205080204" pitchFamily="34" charset="-128"/>
              </a:rPr>
              <a:t>Formal Conceptual Model as UML Diagram</a:t>
            </a:r>
          </a:p>
        </p:txBody>
      </p:sp>
      <p:sp>
        <p:nvSpPr>
          <p:cNvPr id="63491"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E53BE9B-5C5C-4398-9BD3-5F5F20AD5669}" type="slidenum">
              <a:rPr lang="en-US" altLang="en-US" sz="1600" smtClean="0">
                <a:latin typeface="Arial" panose="020B0604020202020204" pitchFamily="34" charset="0"/>
              </a:rPr>
              <a:pPr>
                <a:spcBef>
                  <a:spcPct val="0"/>
                </a:spcBef>
                <a:buClrTx/>
                <a:buSzTx/>
                <a:buFontTx/>
                <a:buNone/>
              </a:pPr>
              <a:t>35</a:t>
            </a:fld>
            <a:endParaRPr lang="en-US" altLang="en-US" sz="1600" dirty="0">
              <a:latin typeface="Arial" panose="020B0604020202020204" pitchFamily="34" charset="0"/>
            </a:endParaRPr>
          </a:p>
        </p:txBody>
      </p:sp>
      <p:graphicFrame>
        <p:nvGraphicFramePr>
          <p:cNvPr id="63492" name="Object 2"/>
          <p:cNvGraphicFramePr>
            <a:graphicFrameLocks noChangeAspect="1"/>
          </p:cNvGraphicFramePr>
          <p:nvPr>
            <p:extLst>
              <p:ext uri="{D42A27DB-BD31-4B8C-83A1-F6EECF244321}">
                <p14:modId xmlns:p14="http://schemas.microsoft.com/office/powerpoint/2010/main" val="3252078927"/>
              </p:ext>
            </p:extLst>
          </p:nvPr>
        </p:nvGraphicFramePr>
        <p:xfrm>
          <a:off x="303212" y="914400"/>
          <a:ext cx="12172950" cy="7061200"/>
        </p:xfrm>
        <a:graphic>
          <a:graphicData uri="http://schemas.openxmlformats.org/presentationml/2006/ole">
            <mc:AlternateContent xmlns:mc="http://schemas.openxmlformats.org/markup-compatibility/2006">
              <mc:Choice xmlns:v="urn:schemas-microsoft-com:vml" Requires="v">
                <p:oleObj spid="_x0000_s63617" name="Document" r:id="rId4" imgW="5941584" imgH="3453023" progId="Word.Document.8">
                  <p:embed/>
                </p:oleObj>
              </mc:Choice>
              <mc:Fallback>
                <p:oleObj name="Document" r:id="rId4" imgW="5941584" imgH="3453023" progId="Word.Document.8">
                  <p:embed/>
                  <p:pic>
                    <p:nvPicPr>
                      <p:cNvPr id="0" name="Object 2"/>
                      <p:cNvPicPr>
                        <a:picLocks noChangeAspect="1" noChangeArrowheads="1"/>
                      </p:cNvPicPr>
                      <p:nvPr/>
                    </p:nvPicPr>
                    <p:blipFill>
                      <a:blip r:embed="rId5"/>
                      <a:srcRect/>
                      <a:stretch>
                        <a:fillRect/>
                      </a:stretch>
                    </p:blipFill>
                    <p:spPr bwMode="auto">
                      <a:xfrm>
                        <a:off x="303212" y="914400"/>
                        <a:ext cx="1217295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34209" y="139696"/>
            <a:ext cx="9748945" cy="603250"/>
          </a:xfrm>
          <a:noFill/>
        </p:spPr>
        <p:txBody>
          <a:bodyPr lIns="0" tIns="0" rIns="0" bIns="0"/>
          <a:lstStyle/>
          <a:p>
            <a:pPr eaLnBrk="1" hangingPunct="1"/>
            <a:r>
              <a:rPr lang="en-US" altLang="en-US" dirty="0">
                <a:ea typeface="ＭＳ Ｐゴシック" panose="020B0600070205080204" pitchFamily="34" charset="-128"/>
              </a:rPr>
              <a:t>Precepts of Simulation Conceptual Modeling I</a:t>
            </a:r>
          </a:p>
        </p:txBody>
      </p:sp>
      <p:sp>
        <p:nvSpPr>
          <p:cNvPr id="65539" name="Rectangle 3"/>
          <p:cNvSpPr>
            <a:spLocks noGrp="1" noChangeArrowheads="1"/>
          </p:cNvSpPr>
          <p:nvPr>
            <p:ph idx="1"/>
          </p:nvPr>
        </p:nvSpPr>
        <p:spPr>
          <a:xfrm>
            <a:off x="812588" y="1219201"/>
            <a:ext cx="10792189" cy="4367213"/>
          </a:xfrm>
        </p:spPr>
        <p:txBody>
          <a:bodyPr lIns="0" tIns="0" rIns="0" bIns="0"/>
          <a:lstStyle/>
          <a:p>
            <a:pPr marL="342900" indent="-342900" eaLnBrk="1" hangingPunct="1">
              <a:lnSpc>
                <a:spcPct val="85000"/>
              </a:lnSpc>
            </a:pPr>
            <a:r>
              <a:rPr lang="en-US" altLang="en-US" sz="2800" dirty="0">
                <a:ea typeface="ＭＳ Ｐゴシック" panose="020B0600070205080204" pitchFamily="34" charset="-128"/>
              </a:rPr>
              <a:t>A SCM should be malleable and adopt a coherent form located within one model appropriate for each particular simulation development phase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Highly unstructured, informal models are sufficient during early simulation definition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Structured and enhanced formal models appropriate during simulation development</a:t>
            </a:r>
          </a:p>
          <a:p>
            <a:pPr marL="228600" indent="-228600" eaLnBrk="1" hangingPunct="1"/>
            <a:endParaRPr lang="en-US" altLang="en-US" dirty="0">
              <a:latin typeface="Tahoma" panose="020B0604030504040204" pitchFamily="34" charset="0"/>
              <a:ea typeface="ＭＳ Ｐゴシック" panose="020B0600070205080204" pitchFamily="34" charset="-128"/>
            </a:endParaRPr>
          </a:p>
          <a:p>
            <a:pPr marL="482600" lvl="1" indent="-139700" eaLnBrk="1" hangingPunct="1"/>
            <a:endParaRPr lang="en-US" altLang="en-US" dirty="0">
              <a:ea typeface="ＭＳ Ｐゴシック" panose="020B0600070205080204" pitchFamily="34" charset="-128"/>
            </a:endParaRPr>
          </a:p>
          <a:p>
            <a:pPr marL="228600" indent="-228600" eaLnBrk="1" hangingPunct="1"/>
            <a:endParaRPr lang="en-US" altLang="en-US" sz="1800" dirty="0">
              <a:ea typeface="ＭＳ Ｐゴシック" panose="020B0600070205080204" pitchFamily="34" charset="-128"/>
            </a:endParaRPr>
          </a:p>
        </p:txBody>
      </p:sp>
      <p:sp>
        <p:nvSpPr>
          <p:cNvPr id="655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1045003-0895-4790-836C-7E34E831F032}" type="slidenum">
              <a:rPr lang="en-US" altLang="en-US" sz="1600" smtClean="0">
                <a:latin typeface="Arial" panose="020B0604020202020204" pitchFamily="34" charset="0"/>
              </a:rPr>
              <a:pPr>
                <a:spcBef>
                  <a:spcPct val="0"/>
                </a:spcBef>
                <a:buClrTx/>
                <a:buSzTx/>
                <a:buFontTx/>
                <a:buNone/>
              </a:pPr>
              <a:t>36</a:t>
            </a:fld>
            <a:endParaRPr lang="en-US" altLang="en-US" sz="1600" dirty="0">
              <a:latin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05530" y="28575"/>
            <a:ext cx="10006303" cy="822325"/>
          </a:xfrm>
          <a:noFill/>
        </p:spPr>
        <p:txBody>
          <a:bodyPr lIns="0" tIns="0" rIns="0" bIns="0"/>
          <a:lstStyle/>
          <a:p>
            <a:pPr eaLnBrk="1" hangingPunct="1"/>
            <a:r>
              <a:rPr lang="en-US" altLang="en-US" dirty="0">
                <a:ea typeface="ＭＳ Ｐゴシック" panose="020B0600070205080204" pitchFamily="34" charset="-128"/>
              </a:rPr>
              <a:t>Precepts of Simulation Conceptual Modeling II</a:t>
            </a:r>
          </a:p>
        </p:txBody>
      </p:sp>
      <p:sp>
        <p:nvSpPr>
          <p:cNvPr id="67587" name="Rectangle 3"/>
          <p:cNvSpPr>
            <a:spLocks noGrp="1" noChangeArrowheads="1"/>
          </p:cNvSpPr>
          <p:nvPr>
            <p:ph idx="1"/>
          </p:nvPr>
        </p:nvSpPr>
        <p:spPr>
          <a:xfrm>
            <a:off x="812586" y="1245393"/>
            <a:ext cx="10792189" cy="4367213"/>
          </a:xfrm>
        </p:spPr>
        <p:txBody>
          <a:bodyPr lIns="0" tIns="0" rIns="0" bIns="0"/>
          <a:lstStyle/>
          <a:p>
            <a:pPr eaLnBrk="1" hangingPunct="1">
              <a:lnSpc>
                <a:spcPct val="75000"/>
              </a:lnSpc>
            </a:pPr>
            <a:r>
              <a:rPr lang="en-US" altLang="en-US" sz="2800" dirty="0">
                <a:ea typeface="ＭＳ Ｐゴシック" panose="020B0600070205080204" pitchFamily="34" charset="-128"/>
              </a:rPr>
              <a:t>No single conceptual model due to the essence of the “Art of Modeling”</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Multiple iterations of a SCM which evolve as required in simulation development</a:t>
            </a:r>
          </a:p>
          <a:p>
            <a:pPr eaLnBrk="1" hangingPunct="1">
              <a:lnSpc>
                <a:spcPct val="75000"/>
              </a:lnSpc>
            </a:pPr>
            <a:endParaRPr lang="en-US" altLang="en-US" sz="2800" dirty="0">
              <a:ea typeface="ＭＳ Ｐゴシック" panose="020B0600070205080204" pitchFamily="34" charset="-128"/>
            </a:endParaRPr>
          </a:p>
          <a:p>
            <a:pPr eaLnBrk="1" hangingPunct="1">
              <a:lnSpc>
                <a:spcPct val="75000"/>
              </a:lnSpc>
            </a:pPr>
            <a:r>
              <a:rPr lang="en-US" altLang="en-US" sz="2800" dirty="0">
                <a:ea typeface="ＭＳ Ｐゴシック" panose="020B0600070205080204" pitchFamily="34" charset="-128"/>
              </a:rPr>
              <a:t>A “living” document that grows from an informal description to a formal description to communicate between the diverse groups (sponsors/users, modelers, systems engineers, and software developers) participating in a simulation development  	</a:t>
            </a:r>
          </a:p>
          <a:p>
            <a:pPr eaLnBrk="1" hangingPunct="1">
              <a:lnSpc>
                <a:spcPct val="75000"/>
              </a:lnSpc>
            </a:pPr>
            <a:endParaRPr lang="en-US" altLang="en-US" dirty="0">
              <a:ea typeface="ＭＳ Ｐゴシック" panose="020B0600070205080204" pitchFamily="34" charset="-128"/>
            </a:endParaRPr>
          </a:p>
          <a:p>
            <a:pPr lvl="1" eaLnBrk="1" hangingPunct="1">
              <a:lnSpc>
                <a:spcPct val="75000"/>
              </a:lnSpc>
            </a:pPr>
            <a:endParaRPr lang="en-US" altLang="en-US" dirty="0">
              <a:ea typeface="ＭＳ Ｐゴシック" panose="020B0600070205080204" pitchFamily="34" charset="-128"/>
            </a:endParaRPr>
          </a:p>
          <a:p>
            <a:pPr eaLnBrk="1" hangingPunct="1">
              <a:lnSpc>
                <a:spcPct val="75000"/>
              </a:lnSpc>
            </a:pPr>
            <a:endParaRPr lang="en-US" altLang="en-US" sz="1600" dirty="0">
              <a:ea typeface="ＭＳ Ｐゴシック" panose="020B0600070205080204" pitchFamily="34" charset="-128"/>
            </a:endParaRPr>
          </a:p>
        </p:txBody>
      </p:sp>
      <p:sp>
        <p:nvSpPr>
          <p:cNvPr id="6758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B1CE7A-A877-4C05-8BCC-FBE7C15822C9}" type="slidenum">
              <a:rPr lang="en-US" altLang="en-US" sz="1600" smtClean="0">
                <a:latin typeface="Arial" panose="020B0604020202020204" pitchFamily="34" charset="0"/>
              </a:rPr>
              <a:pPr>
                <a:spcBef>
                  <a:spcPct val="0"/>
                </a:spcBef>
                <a:buClrTx/>
                <a:buSzTx/>
                <a:buFontTx/>
                <a:buNone/>
              </a:pPr>
              <a:t>37</a:t>
            </a:fld>
            <a:endParaRPr lang="en-US" altLang="en-US" sz="1600" dirty="0">
              <a:latin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1015735" y="990601"/>
            <a:ext cx="10794306" cy="5108575"/>
          </a:xfrm>
        </p:spPr>
        <p:txBody>
          <a:bodyPr/>
          <a:lstStyle/>
          <a:p>
            <a:pPr marL="0" eaLnBrk="1" hangingPunct="1">
              <a:lnSpc>
                <a:spcPct val="90000"/>
              </a:lnSpc>
              <a:spcBef>
                <a:spcPct val="0"/>
              </a:spcBef>
            </a:pPr>
            <a:r>
              <a:rPr lang="en-US" altLang="en-US" sz="2800" dirty="0">
                <a:ea typeface="ＭＳ Ｐゴシック" panose="020B0600070205080204" pitchFamily="34" charset="-128"/>
              </a:rPr>
              <a:t>Simple to understand by the user</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Goal or purpose oriented</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Robust, in that it does not give absurd answers</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Easy for the user to control and use</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Complete on important issues</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Adaptable (in a maintenance sense)</a:t>
            </a:r>
          </a:p>
          <a:p>
            <a:pPr marL="0" eaLnBrk="1" hangingPunct="1">
              <a:lnSpc>
                <a:spcPct val="90000"/>
              </a:lnSpc>
              <a:spcBef>
                <a:spcPct val="0"/>
              </a:spcBef>
            </a:pPr>
            <a:endParaRPr lang="en-US" altLang="en-US" sz="2800" dirty="0">
              <a:ea typeface="ＭＳ Ｐゴシック" panose="020B0600070205080204" pitchFamily="34" charset="-128"/>
            </a:endParaRPr>
          </a:p>
          <a:p>
            <a:pPr marL="0" eaLnBrk="1" hangingPunct="1">
              <a:lnSpc>
                <a:spcPct val="90000"/>
              </a:lnSpc>
              <a:spcBef>
                <a:spcPct val="0"/>
              </a:spcBef>
            </a:pPr>
            <a:r>
              <a:rPr lang="en-US" altLang="en-US" sz="2800" dirty="0">
                <a:ea typeface="ＭＳ Ｐゴシック" panose="020B0600070205080204" pitchFamily="34" charset="-128"/>
              </a:rPr>
              <a:t>Evolutionary (grow in sophistication over time)</a:t>
            </a:r>
          </a:p>
        </p:txBody>
      </p:sp>
      <p:sp>
        <p:nvSpPr>
          <p:cNvPr id="6963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FE15605-7BE3-45AB-A517-477978724C36}" type="slidenum">
              <a:rPr lang="en-US" altLang="en-US" sz="1600" smtClean="0">
                <a:latin typeface="Arial" panose="020B0604020202020204" pitchFamily="34" charset="0"/>
              </a:rPr>
              <a:pPr>
                <a:spcBef>
                  <a:spcPct val="0"/>
                </a:spcBef>
                <a:buClrTx/>
                <a:buSzTx/>
                <a:buFontTx/>
                <a:buNone/>
              </a:pPr>
              <a:t>38</a:t>
            </a:fld>
            <a:endParaRPr lang="en-US" altLang="en-US" sz="1600" dirty="0">
              <a:latin typeface="Arial" panose="020B0604020202020204" pitchFamily="34" charset="0"/>
            </a:endParaRPr>
          </a:p>
        </p:txBody>
      </p:sp>
      <p:sp>
        <p:nvSpPr>
          <p:cNvPr id="237571" name="Rectangle 3"/>
          <p:cNvSpPr>
            <a:spLocks noChangeArrowheads="1"/>
          </p:cNvSpPr>
          <p:nvPr/>
        </p:nvSpPr>
        <p:spPr bwMode="auto">
          <a:xfrm>
            <a:off x="1074986" y="103982"/>
            <a:ext cx="10038852"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Well-formed SCM Characteristics </a:t>
            </a:r>
          </a:p>
        </p:txBody>
      </p:sp>
      <p:sp>
        <p:nvSpPr>
          <p:cNvPr id="237572" name="Rectangle 4"/>
          <p:cNvSpPr>
            <a:spLocks noChangeArrowheads="1"/>
          </p:cNvSpPr>
          <p:nvPr/>
        </p:nvSpPr>
        <p:spPr bwMode="auto">
          <a:xfrm>
            <a:off x="5737533" y="1465263"/>
            <a:ext cx="184731" cy="523220"/>
          </a:xfrm>
          <a:prstGeom prst="rect">
            <a:avLst/>
          </a:prstGeom>
          <a:noFill/>
          <a:ln w="12700">
            <a:noFill/>
            <a:miter lim="800000"/>
            <a:headEnd/>
            <a:tailEnd/>
          </a:ln>
          <a:effectLst/>
        </p:spPr>
        <p:txBody>
          <a:bodyPr wrap="none">
            <a:spAutoFit/>
          </a:bodyPr>
          <a:lstStyle/>
          <a:p>
            <a:pPr algn="ctr" eaLnBrk="1" hangingPunct="1">
              <a:defRPr/>
            </a:pPr>
            <a:endParaRPr lang="en-US" sz="2800" i="1" dirty="0">
              <a:solidFill>
                <a:srgbClr val="D89F00"/>
              </a:solidFill>
              <a:effectLst>
                <a:outerShdw blurRad="38100" dist="38100" dir="2700000" algn="tl">
                  <a:srgbClr val="C0C0C0"/>
                </a:outerShdw>
              </a:effectLst>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8881" y="136523"/>
            <a:ext cx="9748945" cy="603250"/>
          </a:xfrm>
          <a:noFill/>
        </p:spPr>
        <p:txBody>
          <a:bodyPr lIns="0" tIns="0" rIns="0" bIns="0"/>
          <a:lstStyle/>
          <a:p>
            <a:pPr eaLnBrk="1" hangingPunct="1"/>
            <a:r>
              <a:rPr lang="en-US" altLang="en-US" dirty="0">
                <a:ea typeface="ＭＳ Ｐゴシック" panose="020B0600070205080204" pitchFamily="34" charset="-128"/>
              </a:rPr>
              <a:t>SCMs Observations</a:t>
            </a:r>
          </a:p>
        </p:txBody>
      </p:sp>
      <p:sp>
        <p:nvSpPr>
          <p:cNvPr id="71683" name="Rectangle 3"/>
          <p:cNvSpPr>
            <a:spLocks noGrp="1" noChangeArrowheads="1"/>
          </p:cNvSpPr>
          <p:nvPr>
            <p:ph idx="1"/>
          </p:nvPr>
        </p:nvSpPr>
        <p:spPr>
          <a:xfrm>
            <a:off x="697260" y="1219200"/>
            <a:ext cx="10792189" cy="4367213"/>
          </a:xfrm>
        </p:spPr>
        <p:txBody>
          <a:bodyPr lIns="0" tIns="0" rIns="0" bIns="0">
            <a:normAutofit/>
          </a:bodyPr>
          <a:lstStyle/>
          <a:p>
            <a:pPr marL="342900" indent="-342900" eaLnBrk="1" hangingPunct="1">
              <a:lnSpc>
                <a:spcPct val="85000"/>
              </a:lnSpc>
            </a:pPr>
            <a:r>
              <a:rPr lang="en-US" altLang="en-US" sz="2800" dirty="0">
                <a:ea typeface="ＭＳ Ｐゴシック" panose="020B0600070205080204" pitchFamily="34" charset="-128"/>
              </a:rPr>
              <a:t>A simulation developer’s method of translating modeling requirements into a detailed design framework (Pace, 2003) </a:t>
            </a:r>
          </a:p>
          <a:p>
            <a:pPr marL="342900" indent="-342900" eaLnBrk="1" hangingPunct="1">
              <a:lnSpc>
                <a:spcPct val="85000"/>
              </a:lnSpc>
            </a:pPr>
            <a:endParaRPr lang="en-US" altLang="en-US" sz="2800" dirty="0">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Result of the “Art of Modeling” or the process of analysis, abstraction, simplification, and synthesis within a simulation development project</a:t>
            </a:r>
          </a:p>
          <a:p>
            <a:pPr marL="342900" indent="-342900" eaLnBrk="1" hangingPunct="1">
              <a:lnSpc>
                <a:spcPct val="85000"/>
              </a:lnSpc>
            </a:pPr>
            <a:endParaRPr lang="en-US" altLang="en-US" sz="2800" dirty="0">
              <a:solidFill>
                <a:srgbClr val="CC0099"/>
              </a:solidFill>
              <a:ea typeface="ＭＳ Ｐゴシック" panose="020B0600070205080204" pitchFamily="34" charset="-128"/>
            </a:endParaRPr>
          </a:p>
          <a:p>
            <a:pPr marL="342900" indent="-342900" eaLnBrk="1" hangingPunct="1">
              <a:lnSpc>
                <a:spcPct val="85000"/>
              </a:lnSpc>
            </a:pPr>
            <a:r>
              <a:rPr lang="en-US" altLang="en-US" sz="2800" dirty="0">
                <a:ea typeface="ＭＳ Ｐゴシック" panose="020B0600070205080204" pitchFamily="34" charset="-128"/>
              </a:rPr>
              <a:t>A role of the SCM is to document all requirements of the system and subsequent requirements and analysis of the models/federations.  </a:t>
            </a:r>
          </a:p>
          <a:p>
            <a:pPr marL="876126" lvl="1" indent="-342900">
              <a:lnSpc>
                <a:spcPct val="85000"/>
              </a:lnSpc>
            </a:pPr>
            <a:r>
              <a:rPr lang="en-US" altLang="en-US" sz="2400" dirty="0">
                <a:ea typeface="ＭＳ Ｐゴシック" panose="020B0600070205080204" pitchFamily="34" charset="-128"/>
              </a:rPr>
              <a:t>This allows for the systems engineering to flow into the simulation development.</a:t>
            </a:r>
          </a:p>
          <a:p>
            <a:pPr marL="228600" indent="-228600" eaLnBrk="1" hangingPunct="1">
              <a:lnSpc>
                <a:spcPct val="85000"/>
              </a:lnSpc>
            </a:pPr>
            <a:endParaRPr lang="en-US" altLang="en-US" dirty="0">
              <a:latin typeface="Tahoma" panose="020B0604030504040204" pitchFamily="34" charset="0"/>
              <a:ea typeface="ＭＳ Ｐゴシック" panose="020B0600070205080204" pitchFamily="34" charset="-128"/>
            </a:endParaRPr>
          </a:p>
          <a:p>
            <a:pPr marL="482600" lvl="1" indent="-139700" eaLnBrk="1" hangingPunct="1">
              <a:lnSpc>
                <a:spcPct val="85000"/>
              </a:lnSpc>
            </a:pPr>
            <a:endParaRPr lang="en-US" altLang="en-US" dirty="0">
              <a:ea typeface="ＭＳ Ｐゴシック" panose="020B0600070205080204" pitchFamily="34" charset="-128"/>
            </a:endParaRPr>
          </a:p>
        </p:txBody>
      </p:sp>
      <p:sp>
        <p:nvSpPr>
          <p:cNvPr id="7168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C13D773-F9BC-488D-AF82-3DD3BA36C2DA}" type="slidenum">
              <a:rPr lang="en-US" altLang="en-US" sz="1600" smtClean="0">
                <a:latin typeface="Arial" panose="020B0604020202020204" pitchFamily="34" charset="0"/>
              </a:rPr>
              <a:pPr>
                <a:spcBef>
                  <a:spcPct val="0"/>
                </a:spcBef>
                <a:buClrTx/>
                <a:buSzTx/>
                <a:buFontTx/>
                <a:buNone/>
              </a:pPr>
              <a:t>39</a:t>
            </a:fld>
            <a:endParaRPr lang="en-US" altLang="en-US" sz="1600" dirty="0">
              <a:latin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2029" y="1"/>
            <a:ext cx="9234728" cy="822325"/>
          </a:xfrm>
          <a:noFill/>
        </p:spPr>
        <p:txBody>
          <a:bodyPr lIns="0" tIns="0" rIns="0" bIns="0"/>
          <a:lstStyle/>
          <a:p>
            <a:pPr eaLnBrk="1" hangingPunct="1"/>
            <a:r>
              <a:rPr lang="en-US" altLang="en-US" sz="3200" dirty="0">
                <a:ea typeface="ＭＳ Ｐゴシック" panose="020B0600070205080204" pitchFamily="34" charset="-128"/>
              </a:rPr>
              <a:t>Why have this tutorial?</a:t>
            </a:r>
          </a:p>
        </p:txBody>
      </p:sp>
      <p:sp>
        <p:nvSpPr>
          <p:cNvPr id="12291" name="Rectangle 3"/>
          <p:cNvSpPr>
            <a:spLocks noGrp="1" noChangeArrowheads="1"/>
          </p:cNvSpPr>
          <p:nvPr>
            <p:ph idx="1"/>
          </p:nvPr>
        </p:nvSpPr>
        <p:spPr>
          <a:xfrm>
            <a:off x="711015" y="1295400"/>
            <a:ext cx="10462075" cy="3424238"/>
          </a:xfrm>
        </p:spPr>
        <p:txBody>
          <a:bodyPr lIns="0" tIns="0" rIns="0" bIns="0">
            <a:normAutofit/>
          </a:bodyPr>
          <a:lstStyle/>
          <a:p>
            <a:pPr eaLnBrk="1" hangingPunct="1">
              <a:lnSpc>
                <a:spcPct val="90000"/>
              </a:lnSpc>
            </a:pPr>
            <a:r>
              <a:rPr lang="en-US" altLang="en-US" sz="2800" dirty="0">
                <a:ea typeface="ＭＳ Ｐゴシック" panose="020B0600070205080204" pitchFamily="34" charset="-128"/>
              </a:rPr>
              <a:t>“Conceptual Models” and “Conceptual Modeling” are nebulous terms for most simulation developers</a:t>
            </a:r>
          </a:p>
          <a:p>
            <a:pPr eaLnBrk="1" hangingPunct="1">
              <a:lnSpc>
                <a:spcPct val="90000"/>
              </a:lnSpc>
            </a:pPr>
            <a:endParaRPr lang="en-US" altLang="en-US"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Work by </a:t>
            </a:r>
            <a:r>
              <a:rPr lang="en-US" altLang="en-US" sz="2800" dirty="0" err="1">
                <a:ea typeface="ＭＳ Ｐゴシック" panose="020B0600070205080204" pitchFamily="34" charset="-128"/>
              </a:rPr>
              <a:t>Haddix</a:t>
            </a:r>
            <a:r>
              <a:rPr lang="en-US" altLang="en-US" sz="2800" dirty="0">
                <a:ea typeface="ＭＳ Ｐゴシック" panose="020B0600070205080204" pitchFamily="34" charset="-128"/>
              </a:rPr>
              <a:t> (2001) and Lacy (2001) have highlighted the need to reconcile multiple views of conceptual modeling</a:t>
            </a:r>
          </a:p>
          <a:p>
            <a:pPr eaLnBrk="1" hangingPunct="1">
              <a:lnSpc>
                <a:spcPct val="90000"/>
              </a:lnSpc>
            </a:pPr>
            <a:endParaRPr lang="en-US" altLang="en-US" sz="2800" dirty="0">
              <a:ea typeface="ＭＳ Ｐゴシック" panose="020B0600070205080204" pitchFamily="34" charset="-128"/>
            </a:endParaRPr>
          </a:p>
          <a:p>
            <a:pPr eaLnBrk="1" hangingPunct="1">
              <a:lnSpc>
                <a:spcPct val="90000"/>
              </a:lnSpc>
            </a:pPr>
            <a:r>
              <a:rPr lang="en-US" altLang="en-US" sz="2800" dirty="0">
                <a:ea typeface="ＭＳ Ｐゴシック" panose="020B0600070205080204" pitchFamily="34" charset="-128"/>
              </a:rPr>
              <a:t>A critical shortcoming is that the purpose of conceptual models has not been clearly understood in the community</a:t>
            </a:r>
          </a:p>
          <a:p>
            <a:pPr eaLnBrk="1" hangingPunct="1">
              <a:lnSpc>
                <a:spcPct val="90000"/>
              </a:lnSpc>
            </a:pPr>
            <a:endParaRPr lang="en-US" altLang="en-US" dirty="0">
              <a:latin typeface="Tahoma" panose="020B0604030504040204" pitchFamily="34" charset="0"/>
              <a:ea typeface="ＭＳ Ｐゴシック" panose="020B0600070205080204" pitchFamily="34" charset="-128"/>
            </a:endParaRPr>
          </a:p>
        </p:txBody>
      </p:sp>
      <p:sp>
        <p:nvSpPr>
          <p:cNvPr id="1229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152CE07-0212-4779-AD2B-8AB1BA01963E}" type="slidenum">
              <a:rPr lang="en-US" altLang="en-US" sz="1600" smtClean="0">
                <a:latin typeface="Arial" panose="020B0604020202020204" pitchFamily="34" charset="0"/>
              </a:rPr>
              <a:pPr>
                <a:spcBef>
                  <a:spcPct val="0"/>
                </a:spcBef>
                <a:buClrTx/>
                <a:buSzTx/>
                <a:buFontTx/>
                <a:buNone/>
              </a:pPr>
              <a:t>4</a:t>
            </a:fld>
            <a:endParaRPr lang="en-US" altLang="en-US" sz="1600" dirty="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18883" y="1"/>
            <a:ext cx="9751060" cy="822325"/>
          </a:xfrm>
          <a:noFill/>
        </p:spPr>
        <p:txBody>
          <a:bodyPr lIns="0" tIns="0" rIns="0" bIns="0"/>
          <a:lstStyle/>
          <a:p>
            <a:pPr eaLnBrk="1" hangingPunct="1"/>
            <a:r>
              <a:rPr lang="en-US" altLang="en-US" dirty="0">
                <a:ea typeface="ＭＳ Ｐゴシック" panose="020B0600070205080204" pitchFamily="34" charset="-128"/>
              </a:rPr>
              <a:t>Simulation Conceptual Modeling Problems</a:t>
            </a:r>
          </a:p>
        </p:txBody>
      </p:sp>
      <p:sp>
        <p:nvSpPr>
          <p:cNvPr id="65539" name="Rectangle 3"/>
          <p:cNvSpPr>
            <a:spLocks noGrp="1" noChangeArrowheads="1"/>
          </p:cNvSpPr>
          <p:nvPr>
            <p:ph idx="1"/>
          </p:nvPr>
        </p:nvSpPr>
        <p:spPr>
          <a:xfrm>
            <a:off x="150812" y="1245393"/>
            <a:ext cx="11887200" cy="4367213"/>
          </a:xfrm>
        </p:spPr>
        <p:txBody>
          <a:bodyPr lIns="0" tIns="0" rIns="0" bIns="0"/>
          <a:lstStyle/>
          <a:p>
            <a:pPr marL="228600" indent="-228600" eaLnBrk="1" hangingPunct="1">
              <a:defRPr/>
            </a:pPr>
            <a:r>
              <a:rPr lang="en-US" sz="2800" dirty="0"/>
              <a:t>No hard and fast rules concerning model formulation (</a:t>
            </a:r>
            <a:r>
              <a:rPr lang="en-US" sz="2800" i="1" dirty="0"/>
              <a:t>Uncertainty for both the developer and user</a:t>
            </a:r>
            <a:r>
              <a:rPr lang="en-US" sz="2800" dirty="0"/>
              <a:t>)</a:t>
            </a:r>
          </a:p>
          <a:p>
            <a:pPr marL="909638" lvl="1" indent="-220663" eaLnBrk="1" hangingPunct="1">
              <a:defRPr/>
            </a:pPr>
            <a:r>
              <a:rPr lang="en-US" sz="2400" dirty="0">
                <a:solidFill>
                  <a:srgbClr val="FF0000"/>
                </a:solidFill>
              </a:rPr>
              <a:t>What does a Conceptual Model look like?</a:t>
            </a:r>
          </a:p>
          <a:p>
            <a:pPr marL="228600" indent="-228600" eaLnBrk="1" hangingPunct="1">
              <a:defRPr/>
            </a:pPr>
            <a:r>
              <a:rPr lang="en-US" sz="2400" dirty="0"/>
              <a:t>No magic formulas governing what should be included in a model in the form of variables and parameters, descriptive relationships and constraints, or criterion for judgment of effectiveness (</a:t>
            </a:r>
            <a:r>
              <a:rPr lang="en-US" sz="2400" i="1" dirty="0"/>
              <a:t>Lack of Standardized Processes</a:t>
            </a:r>
            <a:r>
              <a:rPr lang="en-US" sz="2400" dirty="0"/>
              <a:t>) </a:t>
            </a:r>
          </a:p>
          <a:p>
            <a:pPr marL="914400" lvl="1" indent="-225425" eaLnBrk="1" hangingPunct="1">
              <a:defRPr/>
            </a:pPr>
            <a:r>
              <a:rPr lang="en-US" sz="2400" dirty="0">
                <a:solidFill>
                  <a:srgbClr val="FF0000"/>
                </a:solidFill>
              </a:rPr>
              <a:t>What should a Conceptual Model contain?</a:t>
            </a:r>
          </a:p>
          <a:p>
            <a:pPr marL="228600" indent="-228600" eaLnBrk="1" hangingPunct="1">
              <a:defRPr/>
            </a:pPr>
            <a:r>
              <a:rPr lang="en-US" sz="2800" dirty="0"/>
              <a:t>Nobody solves the problem, rather everybody solves the model that they have constructed of the problem (</a:t>
            </a:r>
            <a:r>
              <a:rPr lang="en-US" sz="2800" i="1" dirty="0"/>
              <a:t>Diversity and Inherent Incompatibility</a:t>
            </a:r>
            <a:r>
              <a:rPr lang="en-US" sz="2800" dirty="0"/>
              <a:t>)</a:t>
            </a:r>
          </a:p>
          <a:p>
            <a:pPr marL="909638" lvl="1" indent="-220663" eaLnBrk="1" hangingPunct="1">
              <a:defRPr/>
            </a:pPr>
            <a:r>
              <a:rPr lang="en-US" sz="2400" dirty="0">
                <a:solidFill>
                  <a:srgbClr val="FF0000"/>
                </a:solidFill>
              </a:rPr>
              <a:t>What technique to use?   UML, DoDAF, IDEF0,….</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373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FE4B609-CDF6-456E-BF36-482E110857A1}" type="slidenum">
              <a:rPr lang="en-US" altLang="en-US" sz="1600" smtClean="0">
                <a:latin typeface="Arial" panose="020B0604020202020204" pitchFamily="34" charset="0"/>
              </a:rPr>
              <a:pPr>
                <a:spcBef>
                  <a:spcPct val="0"/>
                </a:spcBef>
                <a:buClrTx/>
                <a:buSzTx/>
                <a:buFontTx/>
                <a:buNone/>
              </a:pPr>
              <a:t>40</a:t>
            </a:fld>
            <a:endParaRPr lang="en-US" altLang="en-US" sz="16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47734" y="-9525"/>
            <a:ext cx="10969943" cy="822325"/>
          </a:xfrm>
          <a:noFill/>
        </p:spPr>
        <p:txBody>
          <a:bodyPr lIns="0" tIns="0" rIns="0" bIns="0"/>
          <a:lstStyle/>
          <a:p>
            <a:pPr eaLnBrk="1" hangingPunct="1"/>
            <a:r>
              <a:rPr lang="en-US" altLang="en-US" dirty="0">
                <a:ea typeface="ＭＳ Ｐゴシック" panose="020B0600070205080204" pitchFamily="34" charset="-128"/>
              </a:rPr>
              <a:t>Example SCM- Problem Definition</a:t>
            </a:r>
          </a:p>
        </p:txBody>
      </p:sp>
      <p:sp>
        <p:nvSpPr>
          <p:cNvPr id="65539" name="Rectangle 3"/>
          <p:cNvSpPr>
            <a:spLocks noGrp="1" noChangeArrowheads="1"/>
          </p:cNvSpPr>
          <p:nvPr>
            <p:ph idx="1"/>
          </p:nvPr>
        </p:nvSpPr>
        <p:spPr>
          <a:xfrm>
            <a:off x="836612" y="1143000"/>
            <a:ext cx="10792189" cy="5257799"/>
          </a:xfrm>
        </p:spPr>
        <p:txBody>
          <a:bodyPr lIns="0" tIns="0" rIns="0" bIns="0">
            <a:normAutofit/>
          </a:bodyPr>
          <a:lstStyle/>
          <a:p>
            <a:pPr marL="342900" indent="-285750" eaLnBrk="1" hangingPunct="1">
              <a:defRPr/>
            </a:pPr>
            <a:r>
              <a:rPr lang="en-US" sz="2800" dirty="0"/>
              <a:t>Constructive Air Warfare Simulation</a:t>
            </a:r>
          </a:p>
          <a:p>
            <a:pPr marL="685800" lvl="1" indent="-342900" eaLnBrk="1" hangingPunct="1">
              <a:spcBef>
                <a:spcPts val="1200"/>
              </a:spcBef>
              <a:defRPr/>
            </a:pPr>
            <a:r>
              <a:rPr lang="en-US" sz="2400" dirty="0"/>
              <a:t>A tool to support Air Component Staff training in Command and Control procedures </a:t>
            </a:r>
          </a:p>
          <a:p>
            <a:pPr marL="685800" lvl="1" indent="-342900" eaLnBrk="1" hangingPunct="1">
              <a:spcBef>
                <a:spcPts val="1200"/>
              </a:spcBef>
              <a:defRPr/>
            </a:pPr>
            <a:r>
              <a:rPr lang="en-US" sz="2400" dirty="0"/>
              <a:t>The simulation will provide credible representations of offensive and defensive air and ground forces present in the Joint Force Area of Responsibility</a:t>
            </a:r>
          </a:p>
          <a:p>
            <a:pPr marL="685800" lvl="1" indent="-342900" eaLnBrk="1" hangingPunct="1">
              <a:spcBef>
                <a:spcPts val="1200"/>
              </a:spcBef>
              <a:defRPr/>
            </a:pPr>
            <a:r>
              <a:rPr lang="en-US" sz="2400" dirty="0"/>
              <a:t>The Air Component Staff will be the training audience  </a:t>
            </a:r>
          </a:p>
          <a:p>
            <a:pPr marL="1085850" lvl="2" indent="-285750" eaLnBrk="1" hangingPunct="1">
              <a:spcBef>
                <a:spcPts val="0"/>
              </a:spcBef>
              <a:buSzPct val="100000"/>
              <a:buFont typeface="Arial" panose="020B0604020202020204" pitchFamily="34" charset="0"/>
              <a:buChar char="•"/>
              <a:defRPr/>
            </a:pPr>
            <a:r>
              <a:rPr lang="en-US" sz="2000" dirty="0"/>
              <a:t>Higher and lower echelons will be simulated through automation or by role players</a:t>
            </a:r>
          </a:p>
          <a:p>
            <a:pPr marL="685800" lvl="1" indent="-342900" eaLnBrk="1" hangingPunct="1">
              <a:spcBef>
                <a:spcPts val="1200"/>
              </a:spcBef>
              <a:defRPr/>
            </a:pPr>
            <a:r>
              <a:rPr lang="en-US" sz="2400" dirty="0"/>
              <a:t>The Air Component Staff will interface with the simulation through real world C4I systems</a:t>
            </a:r>
          </a:p>
          <a:p>
            <a:pPr marL="1066899" lvl="2" indent="-342900" eaLnBrk="1" hangingPunct="1">
              <a:buSzPct val="100000"/>
              <a:buFont typeface="Arial" panose="020B0604020202020204" pitchFamily="34" charset="0"/>
              <a:buChar char="•"/>
              <a:defRPr/>
            </a:pPr>
            <a:r>
              <a:rPr lang="en-US" sz="2000" dirty="0"/>
              <a:t>Simply stated the simulation is the </a:t>
            </a:r>
            <a:r>
              <a:rPr lang="en-US" sz="2000" i="1" u="sng" dirty="0"/>
              <a:t>data engine</a:t>
            </a:r>
            <a:r>
              <a:rPr lang="en-US" sz="2000" dirty="0"/>
              <a:t> for the training environment</a:t>
            </a:r>
            <a:r>
              <a:rPr lang="en-US" sz="1800"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41</a:t>
            </a:fld>
            <a:endParaRPr lang="en-US" altLang="en-US" sz="1600" dirty="0">
              <a:latin typeface="Arial" panose="020B060402020202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23710" y="-41276"/>
            <a:ext cx="10969943" cy="822325"/>
          </a:xfrm>
          <a:noFill/>
        </p:spPr>
        <p:txBody>
          <a:bodyPr lIns="0" tIns="0" rIns="0" bIns="0"/>
          <a:lstStyle/>
          <a:p>
            <a:pPr eaLnBrk="1" hangingPunct="1"/>
            <a:r>
              <a:rPr lang="en-US" altLang="en-US" dirty="0">
                <a:ea typeface="ＭＳ Ｐゴシック" panose="020B0600070205080204" pitchFamily="34" charset="-128"/>
              </a:rPr>
              <a:t>Example SCM - Purpose Definition</a:t>
            </a:r>
          </a:p>
        </p:txBody>
      </p:sp>
      <p:sp>
        <p:nvSpPr>
          <p:cNvPr id="65539" name="Rectangle 3"/>
          <p:cNvSpPr>
            <a:spLocks noGrp="1" noChangeArrowheads="1"/>
          </p:cNvSpPr>
          <p:nvPr>
            <p:ph idx="1"/>
          </p:nvPr>
        </p:nvSpPr>
        <p:spPr>
          <a:xfrm>
            <a:off x="812588" y="990601"/>
            <a:ext cx="10792189" cy="5257799"/>
          </a:xfrm>
        </p:spPr>
        <p:txBody>
          <a:bodyPr lIns="0" tIns="0" rIns="0" bIns="0">
            <a:normAutofit/>
          </a:bodyPr>
          <a:lstStyle/>
          <a:p>
            <a:pPr marL="742950" lvl="1" indent="-342900" eaLnBrk="1" hangingPunct="1">
              <a:buFont typeface="Wingdings" panose="05000000000000000000" pitchFamily="2" charset="2"/>
              <a:buChar char="Ø"/>
              <a:defRPr/>
            </a:pPr>
            <a:r>
              <a:rPr lang="en-US" sz="2400" dirty="0"/>
              <a:t>Should the simulation be </a:t>
            </a:r>
            <a:r>
              <a:rPr lang="en-US" sz="2400" i="1" u="sng" dirty="0"/>
              <a:t>stochastic</a:t>
            </a:r>
            <a:r>
              <a:rPr lang="en-US" sz="2400" dirty="0"/>
              <a:t> or </a:t>
            </a:r>
            <a:r>
              <a:rPr lang="en-US" sz="2400" i="1" u="sng" dirty="0"/>
              <a:t>deterministic</a:t>
            </a:r>
            <a:r>
              <a:rPr lang="en-US" sz="2400" dirty="0"/>
              <a:t>?</a:t>
            </a:r>
          </a:p>
          <a:p>
            <a:pPr marL="1028700" lvl="2">
              <a:defRPr/>
            </a:pPr>
            <a:r>
              <a:rPr lang="en-US" sz="2200" dirty="0"/>
              <a:t>Stochastic would produce variable outcomes based upon random variables in probabilistic algorithms</a:t>
            </a:r>
          </a:p>
          <a:p>
            <a:pPr marL="1028700" lvl="2">
              <a:defRPr/>
            </a:pPr>
            <a:r>
              <a:rPr lang="en-US" sz="2200" dirty="0"/>
              <a:t>Deterministic would produce consistent outcomes based nonrandom variables in ordered algorithms </a:t>
            </a:r>
          </a:p>
          <a:p>
            <a:pPr marL="742950" lvl="1" indent="-342900" eaLnBrk="1" hangingPunct="1">
              <a:buFont typeface="Wingdings" panose="05000000000000000000" pitchFamily="2" charset="2"/>
              <a:buChar char="Ø"/>
              <a:defRPr/>
            </a:pPr>
            <a:r>
              <a:rPr lang="en-US" sz="2400" dirty="0"/>
              <a:t>A simulation used for training should generate consistent outcomes </a:t>
            </a:r>
          </a:p>
          <a:p>
            <a:pPr marL="1028700" lvl="2" eaLnBrk="1" hangingPunct="1">
              <a:defRPr/>
            </a:pPr>
            <a:r>
              <a:rPr lang="en-US" sz="2000" dirty="0"/>
              <a:t>Instructors will want a simulation that produces predictable outcomes so that training objectives will be met</a:t>
            </a:r>
          </a:p>
          <a:p>
            <a:pPr marL="742950" lvl="1" indent="-342900" eaLnBrk="1" hangingPunct="1">
              <a:buFont typeface="Wingdings" panose="05000000000000000000" pitchFamily="2" charset="2"/>
              <a:buChar char="Ø"/>
              <a:defRPr/>
            </a:pPr>
            <a:r>
              <a:rPr lang="en-US" sz="2400" dirty="0"/>
              <a:t>A simulation used for analysis should generate variable outcomes </a:t>
            </a:r>
          </a:p>
          <a:p>
            <a:pPr marL="1028700" lvl="2">
              <a:defRPr/>
            </a:pPr>
            <a:r>
              <a:rPr lang="en-US" sz="2100" dirty="0"/>
              <a:t>Analysts will want to approximate the characteristics of a study population</a:t>
            </a:r>
          </a:p>
          <a:p>
            <a:pPr marL="628650" lvl="1">
              <a:defRPr/>
            </a:pPr>
            <a:endParaRPr lang="en-US" sz="2400" dirty="0"/>
          </a:p>
          <a:p>
            <a:pPr marL="342900" lvl="1" indent="0">
              <a:buNone/>
              <a:defRPr/>
            </a:pPr>
            <a:r>
              <a:rPr lang="en-US" sz="2400" dirty="0">
                <a:solidFill>
                  <a:srgbClr val="FF0000"/>
                </a:solidFill>
              </a:rPr>
              <a:t>The purpose of the simulation will have an </a:t>
            </a:r>
            <a:r>
              <a:rPr lang="en-US" sz="2400" i="1" u="sng" dirty="0">
                <a:solidFill>
                  <a:srgbClr val="FF0000"/>
                </a:solidFill>
              </a:rPr>
              <a:t>impact</a:t>
            </a:r>
            <a:r>
              <a:rPr lang="en-US" sz="2400" dirty="0">
                <a:solidFill>
                  <a:srgbClr val="FF0000"/>
                </a:solidFill>
              </a:rPr>
              <a:t> during the </a:t>
            </a:r>
            <a:r>
              <a:rPr lang="en-US" sz="2400" i="1" u="sng" dirty="0">
                <a:solidFill>
                  <a:srgbClr val="FF0000"/>
                </a:solidFill>
              </a:rPr>
              <a:t>implementation phase </a:t>
            </a:r>
            <a:r>
              <a:rPr lang="en-US" sz="2400" dirty="0">
                <a:solidFill>
                  <a:srgbClr val="FF0000"/>
                </a:solidFill>
              </a:rPr>
              <a:t>of the simulation</a:t>
            </a:r>
            <a:r>
              <a:rPr lang="en-US" dirty="0"/>
              <a:t>	</a:t>
            </a:r>
          </a:p>
          <a:p>
            <a:pPr marL="228600" indent="-228600" eaLnBrk="1" hangingPunct="1">
              <a:defRPr/>
            </a:pPr>
            <a:endParaRPr lang="en-US" sz="14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57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0027BAF-AFF9-4530-85B3-158490A8885C}" type="slidenum">
              <a:rPr lang="en-US" altLang="en-US" sz="1600" smtClean="0">
                <a:latin typeface="Arial" panose="020B0604020202020204" pitchFamily="34" charset="0"/>
              </a:rPr>
              <a:pPr>
                <a:spcBef>
                  <a:spcPct val="0"/>
                </a:spcBef>
                <a:buClrTx/>
                <a:buSzTx/>
                <a:buFontTx/>
                <a:buNone/>
              </a:pPr>
              <a:t>42</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440163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50688" y="0"/>
            <a:ext cx="10766795" cy="822325"/>
          </a:xfrm>
          <a:noFill/>
        </p:spPr>
        <p:txBody>
          <a:bodyPr lIns="0" tIns="0" rIns="0" bIns="0"/>
          <a:lstStyle/>
          <a:p>
            <a:pPr eaLnBrk="1" hangingPunct="1"/>
            <a:r>
              <a:rPr lang="en-US" altLang="en-US" dirty="0">
                <a:ea typeface="ＭＳ Ｐゴシック" panose="020B0600070205080204" pitchFamily="34" charset="-128"/>
              </a:rPr>
              <a:t>Example SCM- Model Conceptualization</a:t>
            </a:r>
          </a:p>
        </p:txBody>
      </p:sp>
      <p:sp>
        <p:nvSpPr>
          <p:cNvPr id="65539" name="Rectangle 3"/>
          <p:cNvSpPr>
            <a:spLocks noGrp="1" noChangeArrowheads="1"/>
          </p:cNvSpPr>
          <p:nvPr>
            <p:ph idx="1"/>
          </p:nvPr>
        </p:nvSpPr>
        <p:spPr>
          <a:xfrm>
            <a:off x="293608" y="1295400"/>
            <a:ext cx="11680957" cy="5105399"/>
          </a:xfrm>
        </p:spPr>
        <p:txBody>
          <a:bodyPr lIns="0" tIns="0" rIns="0" bIns="0">
            <a:normAutofit/>
          </a:bodyPr>
          <a:lstStyle/>
          <a:p>
            <a:pPr marL="346075" indent="-346075">
              <a:buFont typeface="Wingdings" panose="05000000000000000000" pitchFamily="2" charset="2"/>
              <a:buChar char="Ø"/>
              <a:defRPr/>
            </a:pPr>
            <a:r>
              <a:rPr lang="en-US" dirty="0"/>
              <a:t>How to provide </a:t>
            </a:r>
            <a:r>
              <a:rPr lang="en-US" i="1" u="sng" dirty="0"/>
              <a:t>credible representations</a:t>
            </a:r>
            <a:r>
              <a:rPr lang="en-US" i="1" dirty="0"/>
              <a:t> of </a:t>
            </a:r>
            <a:r>
              <a:rPr lang="en-US" i="1" u="sng" dirty="0"/>
              <a:t>offensive</a:t>
            </a:r>
            <a:r>
              <a:rPr lang="en-US" i="1" dirty="0"/>
              <a:t> and </a:t>
            </a:r>
            <a:r>
              <a:rPr lang="en-US" i="1" u="sng" dirty="0"/>
              <a:t>defensive air and ground forces</a:t>
            </a:r>
            <a:r>
              <a:rPr lang="en-US" i="1" dirty="0"/>
              <a:t> present in the Joint Force Area of Responsibility</a:t>
            </a:r>
            <a:r>
              <a:rPr lang="en-US" dirty="0"/>
              <a:t>?</a:t>
            </a:r>
            <a:endParaRPr lang="en-US" sz="2200" dirty="0"/>
          </a:p>
          <a:p>
            <a:pPr marL="628650" indent="-285750" eaLnBrk="1" hangingPunct="1">
              <a:spcBef>
                <a:spcPts val="600"/>
              </a:spcBef>
              <a:buFont typeface="Wingdings" panose="05000000000000000000" pitchFamily="2" charset="2"/>
              <a:buChar char="§"/>
              <a:defRPr/>
            </a:pPr>
            <a:r>
              <a:rPr lang="en-US" sz="2400" dirty="0"/>
              <a:t>First Step</a:t>
            </a:r>
          </a:p>
          <a:p>
            <a:pPr marL="1031875" lvl="1" indent="-342900" eaLnBrk="1" hangingPunct="1">
              <a:spcBef>
                <a:spcPts val="600"/>
              </a:spcBef>
              <a:buSzPct val="100000"/>
              <a:buFont typeface="Arial" panose="020B0604020202020204" pitchFamily="34" charset="0"/>
              <a:buChar char="•"/>
              <a:defRPr/>
            </a:pPr>
            <a:r>
              <a:rPr lang="en-US" sz="2000" dirty="0"/>
              <a:t>Document the key entities which should be represented in the training environment</a:t>
            </a:r>
          </a:p>
          <a:p>
            <a:pPr marL="628650" indent="-285750" eaLnBrk="1" hangingPunct="1">
              <a:buFont typeface="Wingdings" panose="05000000000000000000" pitchFamily="2" charset="2"/>
              <a:buChar char="§"/>
              <a:defRPr/>
            </a:pPr>
            <a:r>
              <a:rPr lang="en-US" sz="2400" dirty="0"/>
              <a:t>Second Step</a:t>
            </a:r>
          </a:p>
          <a:p>
            <a:pPr marL="1031875" lvl="1" indent="-342900" eaLnBrk="1" hangingPunct="1">
              <a:buSzPct val="100000"/>
              <a:buFont typeface="Arial" panose="020B0604020202020204" pitchFamily="34" charset="0"/>
              <a:buChar char="•"/>
              <a:defRPr/>
            </a:pPr>
            <a:r>
              <a:rPr lang="en-US" sz="2000" dirty="0"/>
              <a:t>Document the behaviors of the key entities which should be represented in the training environment</a:t>
            </a:r>
          </a:p>
          <a:p>
            <a:pPr marL="282575" lvl="1" indent="0" eaLnBrk="1" hangingPunct="1">
              <a:buFontTx/>
              <a:buNone/>
              <a:defRPr/>
            </a:pPr>
            <a:endParaRPr lang="en-US" sz="2200" dirty="0">
              <a:solidFill>
                <a:srgbClr val="FF0000"/>
              </a:solidFill>
            </a:endParaRPr>
          </a:p>
          <a:p>
            <a:pPr marL="282575" lvl="1" indent="0" eaLnBrk="1" hangingPunct="1">
              <a:buFontTx/>
              <a:buNone/>
              <a:defRPr/>
            </a:pPr>
            <a:r>
              <a:rPr lang="en-US" sz="2200" dirty="0">
                <a:solidFill>
                  <a:srgbClr val="FF0000"/>
                </a:solidFill>
              </a:rPr>
              <a:t>Important to remember this is a </a:t>
            </a:r>
            <a:r>
              <a:rPr lang="en-US" sz="2200" i="1" u="sng" dirty="0">
                <a:solidFill>
                  <a:srgbClr val="FF0000"/>
                </a:solidFill>
              </a:rPr>
              <a:t>simulation</a:t>
            </a:r>
            <a:r>
              <a:rPr lang="en-US" sz="2200" dirty="0">
                <a:solidFill>
                  <a:srgbClr val="FF0000"/>
                </a:solidFill>
              </a:rPr>
              <a:t> not an </a:t>
            </a:r>
            <a:r>
              <a:rPr lang="en-US" sz="2200" i="1" u="sng" dirty="0">
                <a:solidFill>
                  <a:srgbClr val="FF0000"/>
                </a:solidFill>
              </a:rPr>
              <a:t>emulation </a:t>
            </a:r>
            <a:r>
              <a:rPr lang="en-US" sz="2200" dirty="0">
                <a:solidFill>
                  <a:srgbClr val="FF0000"/>
                </a:solidFill>
              </a:rPr>
              <a:t>of the real world</a:t>
            </a:r>
          </a:p>
          <a:p>
            <a:pPr marL="282575" lvl="1" indent="0" eaLnBrk="1" hangingPunct="1">
              <a:buFontTx/>
              <a:buNone/>
              <a:defRPr/>
            </a:pPr>
            <a:r>
              <a:rPr lang="en-US" sz="2200" dirty="0">
                <a:solidFill>
                  <a:srgbClr val="FF0000"/>
                </a:solidFill>
              </a:rPr>
              <a:t>Just because it </a:t>
            </a:r>
            <a:r>
              <a:rPr lang="en-US" sz="2200" i="1" u="sng" dirty="0">
                <a:solidFill>
                  <a:srgbClr val="FF0000"/>
                </a:solidFill>
              </a:rPr>
              <a:t>exists</a:t>
            </a:r>
            <a:r>
              <a:rPr lang="en-US" sz="2200" dirty="0">
                <a:solidFill>
                  <a:srgbClr val="FF0000"/>
                </a:solidFill>
              </a:rPr>
              <a:t> in the real world is </a:t>
            </a:r>
            <a:r>
              <a:rPr lang="en-US" sz="2200" i="1" u="sng" dirty="0">
                <a:solidFill>
                  <a:srgbClr val="FF0000"/>
                </a:solidFill>
              </a:rPr>
              <a:t>not automatic justification</a:t>
            </a:r>
            <a:r>
              <a:rPr lang="en-US" sz="2200" dirty="0">
                <a:solidFill>
                  <a:srgbClr val="FF0000"/>
                </a:solidFill>
              </a:rPr>
              <a:t> to include it a simulation</a:t>
            </a: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7782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18A1715-BA7A-43F6-AD1F-C27D335712E6}" type="slidenum">
              <a:rPr lang="en-US" altLang="en-US" sz="1600" smtClean="0">
                <a:latin typeface="Arial" panose="020B0604020202020204" pitchFamily="34" charset="0"/>
              </a:rPr>
              <a:pPr>
                <a:spcBef>
                  <a:spcPct val="0"/>
                </a:spcBef>
                <a:buClrTx/>
                <a:buSzTx/>
                <a:buFontTx/>
                <a:buNone/>
              </a:pPr>
              <a:t>43</a:t>
            </a:fld>
            <a:endParaRPr lang="en-US" altLang="en-US" sz="16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162" y="-58738"/>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Static View</a:t>
            </a:r>
          </a:p>
        </p:txBody>
      </p:sp>
      <p:sp>
        <p:nvSpPr>
          <p:cNvPr id="79875"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2875C2E-1798-4F90-9263-E1092AFCFAF0}" type="slidenum">
              <a:rPr lang="en-US" altLang="en-US" sz="1600" smtClean="0">
                <a:latin typeface="Arial" panose="020B0604020202020204" pitchFamily="34" charset="0"/>
              </a:rPr>
              <a:pPr>
                <a:spcBef>
                  <a:spcPct val="0"/>
                </a:spcBef>
                <a:buClrTx/>
                <a:buSzTx/>
                <a:buFontTx/>
                <a:buNone/>
              </a:pPr>
              <a:t>44</a:t>
            </a:fld>
            <a:endParaRPr lang="en-US" altLang="en-US" sz="1600" dirty="0">
              <a:latin typeface="Arial" panose="020B0604020202020204" pitchFamily="34" charset="0"/>
            </a:endParaRPr>
          </a:p>
        </p:txBody>
      </p:sp>
      <p:sp>
        <p:nvSpPr>
          <p:cNvPr id="79876" name="TextBox 41983"/>
          <p:cNvSpPr txBox="1">
            <a:spLocks noChangeArrowheads="1"/>
          </p:cNvSpPr>
          <p:nvPr/>
        </p:nvSpPr>
        <p:spPr bwMode="auto">
          <a:xfrm>
            <a:off x="1925666" y="2209800"/>
            <a:ext cx="1159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Aircraft</a:t>
            </a:r>
          </a:p>
        </p:txBody>
      </p:sp>
      <p:sp>
        <p:nvSpPr>
          <p:cNvPr id="79877" name="TextBox 168"/>
          <p:cNvSpPr txBox="1">
            <a:spLocks noChangeArrowheads="1"/>
          </p:cNvSpPr>
          <p:nvPr/>
        </p:nvSpPr>
        <p:spPr bwMode="auto">
          <a:xfrm>
            <a:off x="8125884" y="3114675"/>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Munitions</a:t>
            </a:r>
          </a:p>
        </p:txBody>
      </p:sp>
      <p:sp>
        <p:nvSpPr>
          <p:cNvPr id="79878" name="TextBox 169"/>
          <p:cNvSpPr txBox="1">
            <a:spLocks noChangeArrowheads="1"/>
          </p:cNvSpPr>
          <p:nvPr/>
        </p:nvSpPr>
        <p:spPr bwMode="auto">
          <a:xfrm>
            <a:off x="3468315" y="5033963"/>
            <a:ext cx="1194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dirty="0">
                <a:latin typeface="Arial" panose="020B0604020202020204" pitchFamily="34" charset="0"/>
              </a:rPr>
              <a:t>Targets</a:t>
            </a:r>
          </a:p>
        </p:txBody>
      </p:sp>
      <p:pic>
        <p:nvPicPr>
          <p:cNvPr id="79879" name="Picture 419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345" y="1141413"/>
            <a:ext cx="157227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4198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5633" y="1139825"/>
            <a:ext cx="199338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4198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020" y="2730501"/>
            <a:ext cx="203570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419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6914" y="2730501"/>
            <a:ext cx="1790234"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419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6340" y="1628776"/>
            <a:ext cx="2133044"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419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7560" y="1566864"/>
            <a:ext cx="2461043"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4199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38959" y="4789488"/>
            <a:ext cx="182409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6" name="Picture 4199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8249" y="3594100"/>
            <a:ext cx="220922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7" name="Picture 4199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39014" y="5218114"/>
            <a:ext cx="211823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8" name="Picture 4199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2980" y="4008438"/>
            <a:ext cx="1855834"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Model Conceptualization- Dynamic View</a:t>
            </a:r>
          </a:p>
        </p:txBody>
      </p:sp>
      <p:sp>
        <p:nvSpPr>
          <p:cNvPr id="8192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C94BD21-CB37-48E6-A151-61AD0D45C2B0}" type="slidenum">
              <a:rPr lang="en-US" altLang="en-US" sz="1600" smtClean="0">
                <a:latin typeface="Arial" panose="020B0604020202020204" pitchFamily="34" charset="0"/>
              </a:rPr>
              <a:pPr>
                <a:spcBef>
                  <a:spcPct val="0"/>
                </a:spcBef>
                <a:buClrTx/>
                <a:buSzTx/>
                <a:buFontTx/>
                <a:buNone/>
              </a:pPr>
              <a:t>45</a:t>
            </a:fld>
            <a:endParaRPr lang="en-US" altLang="en-US" sz="1600" dirty="0">
              <a:latin typeface="Arial" panose="020B0604020202020204" pitchFamily="34" charset="0"/>
            </a:endParaRPr>
          </a:p>
        </p:txBody>
      </p:sp>
      <p:grpSp>
        <p:nvGrpSpPr>
          <p:cNvPr id="81924" name="Group 4"/>
          <p:cNvGrpSpPr>
            <a:grpSpLocks/>
          </p:cNvGrpSpPr>
          <p:nvPr/>
        </p:nvGrpSpPr>
        <p:grpSpPr bwMode="auto">
          <a:xfrm>
            <a:off x="2573197" y="1995488"/>
            <a:ext cx="2340424" cy="778031"/>
            <a:chOff x="525484" y="1438894"/>
            <a:chExt cx="1756558" cy="778031"/>
          </a:xfrm>
        </p:grpSpPr>
        <p:sp>
          <p:nvSpPr>
            <p:cNvPr id="3" name="Rounded Rectangle 2"/>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6" name="TextBox 3"/>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Preflight Maintenance </a:t>
              </a:r>
            </a:p>
          </p:txBody>
        </p:sp>
      </p:grpSp>
      <p:grpSp>
        <p:nvGrpSpPr>
          <p:cNvPr id="81925" name="Group 19"/>
          <p:cNvGrpSpPr>
            <a:grpSpLocks/>
          </p:cNvGrpSpPr>
          <p:nvPr/>
        </p:nvGrpSpPr>
        <p:grpSpPr bwMode="auto">
          <a:xfrm>
            <a:off x="4930550" y="1231900"/>
            <a:ext cx="2340424" cy="762000"/>
            <a:chOff x="525484" y="1438894"/>
            <a:chExt cx="1756558" cy="762000"/>
          </a:xfrm>
        </p:grpSpPr>
        <p:sp>
          <p:nvSpPr>
            <p:cNvPr id="21" name="Rounded Rectangle 20"/>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4" name="TextBox 21"/>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Taxi </a:t>
              </a:r>
            </a:p>
          </p:txBody>
        </p:sp>
      </p:grpSp>
      <p:grpSp>
        <p:nvGrpSpPr>
          <p:cNvPr id="81926" name="Group 22"/>
          <p:cNvGrpSpPr>
            <a:grpSpLocks/>
          </p:cNvGrpSpPr>
          <p:nvPr/>
        </p:nvGrpSpPr>
        <p:grpSpPr bwMode="auto">
          <a:xfrm>
            <a:off x="7376779" y="1958975"/>
            <a:ext cx="2342540" cy="778031"/>
            <a:chOff x="525484" y="1438894"/>
            <a:chExt cx="1756558" cy="778031"/>
          </a:xfrm>
        </p:grpSpPr>
        <p:sp>
          <p:nvSpPr>
            <p:cNvPr id="24" name="Rounded Rectangle 23"/>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2" name="TextBox 24"/>
            <p:cNvSpPr txBox="1">
              <a:spLocks noChangeArrowheads="1"/>
            </p:cNvSpPr>
            <p:nvPr/>
          </p:nvSpPr>
          <p:spPr bwMode="auto">
            <a:xfrm>
              <a:off x="525484" y="1496728"/>
              <a:ext cx="175655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Outbound Flight</a:t>
              </a:r>
            </a:p>
          </p:txBody>
        </p:sp>
      </p:grpSp>
      <p:grpSp>
        <p:nvGrpSpPr>
          <p:cNvPr id="81927" name="Group 25"/>
          <p:cNvGrpSpPr>
            <a:grpSpLocks/>
          </p:cNvGrpSpPr>
          <p:nvPr/>
        </p:nvGrpSpPr>
        <p:grpSpPr bwMode="auto">
          <a:xfrm>
            <a:off x="9243193" y="2876550"/>
            <a:ext cx="2340424" cy="762000"/>
            <a:chOff x="525484" y="1438894"/>
            <a:chExt cx="1756558" cy="762000"/>
          </a:xfrm>
        </p:grpSpPr>
        <p:sp>
          <p:nvSpPr>
            <p:cNvPr id="27" name="Rounded Rectangle 26"/>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50" name="TextBox 27"/>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Target Attack</a:t>
              </a:r>
            </a:p>
          </p:txBody>
        </p:sp>
      </p:grpSp>
      <p:grpSp>
        <p:nvGrpSpPr>
          <p:cNvPr id="81928" name="Group 28"/>
          <p:cNvGrpSpPr>
            <a:grpSpLocks/>
          </p:cNvGrpSpPr>
          <p:nvPr/>
        </p:nvGrpSpPr>
        <p:grpSpPr bwMode="auto">
          <a:xfrm>
            <a:off x="7484701" y="3786188"/>
            <a:ext cx="2342539" cy="762000"/>
            <a:chOff x="525484" y="1438894"/>
            <a:chExt cx="1756558" cy="762000"/>
          </a:xfrm>
        </p:grpSpPr>
        <p:sp>
          <p:nvSpPr>
            <p:cNvPr id="30" name="Rounded Rectangle 29"/>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8" name="TextBox 30"/>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Return Flight</a:t>
              </a:r>
            </a:p>
          </p:txBody>
        </p:sp>
      </p:grpSp>
      <p:grpSp>
        <p:nvGrpSpPr>
          <p:cNvPr id="81929" name="Group 31"/>
          <p:cNvGrpSpPr>
            <a:grpSpLocks/>
          </p:cNvGrpSpPr>
          <p:nvPr/>
        </p:nvGrpSpPr>
        <p:grpSpPr bwMode="auto">
          <a:xfrm>
            <a:off x="5034239" y="4527550"/>
            <a:ext cx="2342540" cy="762000"/>
            <a:chOff x="525484" y="1438894"/>
            <a:chExt cx="1756558" cy="762000"/>
          </a:xfrm>
        </p:grpSpPr>
        <p:sp>
          <p:nvSpPr>
            <p:cNvPr id="33" name="Rounded Rectangle 32"/>
            <p:cNvSpPr/>
            <p:nvPr/>
          </p:nvSpPr>
          <p:spPr>
            <a:xfrm>
              <a:off x="528658" y="1438894"/>
              <a:ext cx="1753384"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6" name="TextBox 33"/>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Recovery</a:t>
              </a:r>
            </a:p>
          </p:txBody>
        </p:sp>
      </p:grpSp>
      <p:grpSp>
        <p:nvGrpSpPr>
          <p:cNvPr id="81930" name="Group 34"/>
          <p:cNvGrpSpPr>
            <a:grpSpLocks/>
          </p:cNvGrpSpPr>
          <p:nvPr/>
        </p:nvGrpSpPr>
        <p:grpSpPr bwMode="auto">
          <a:xfrm>
            <a:off x="2437766" y="3800475"/>
            <a:ext cx="2340424" cy="762000"/>
            <a:chOff x="525484" y="1438894"/>
            <a:chExt cx="1756558" cy="762000"/>
          </a:xfrm>
        </p:grpSpPr>
        <p:sp>
          <p:nvSpPr>
            <p:cNvPr id="36" name="Rounded Rectangle 35"/>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4" name="TextBox 36"/>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Repair</a:t>
              </a:r>
            </a:p>
          </p:txBody>
        </p:sp>
      </p:grpSp>
      <p:grpSp>
        <p:nvGrpSpPr>
          <p:cNvPr id="81931" name="Group 37"/>
          <p:cNvGrpSpPr>
            <a:grpSpLocks/>
          </p:cNvGrpSpPr>
          <p:nvPr/>
        </p:nvGrpSpPr>
        <p:grpSpPr bwMode="auto">
          <a:xfrm>
            <a:off x="507868" y="2868613"/>
            <a:ext cx="2340424" cy="762000"/>
            <a:chOff x="525484" y="1438894"/>
            <a:chExt cx="1756558" cy="762000"/>
          </a:xfrm>
        </p:grpSpPr>
        <p:sp>
          <p:nvSpPr>
            <p:cNvPr id="39" name="Rounded Rectangle 38"/>
            <p:cNvSpPr/>
            <p:nvPr/>
          </p:nvSpPr>
          <p:spPr>
            <a:xfrm>
              <a:off x="528660" y="1438894"/>
              <a:ext cx="175338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defRPr/>
              </a:pPr>
              <a:endParaRPr lang="en-US" sz="2400" dirty="0"/>
            </a:p>
          </p:txBody>
        </p:sp>
        <p:sp>
          <p:nvSpPr>
            <p:cNvPr id="81942" name="TextBox 39"/>
            <p:cNvSpPr txBox="1">
              <a:spLocks noChangeArrowheads="1"/>
            </p:cNvSpPr>
            <p:nvPr/>
          </p:nvSpPr>
          <p:spPr bwMode="auto">
            <a:xfrm>
              <a:off x="525484" y="1635228"/>
              <a:ext cx="1756558"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lnSpc>
                  <a:spcPct val="85000"/>
                </a:lnSpc>
                <a:spcBef>
                  <a:spcPct val="0"/>
                </a:spcBef>
                <a:buClrTx/>
                <a:buSzTx/>
                <a:buFontTx/>
                <a:buNone/>
              </a:pPr>
              <a:r>
                <a:rPr lang="en-US" altLang="en-US" sz="2400" dirty="0">
                  <a:latin typeface="Arial" panose="020B0604020202020204" pitchFamily="34" charset="0"/>
                </a:rPr>
                <a:t>Rearm</a:t>
              </a:r>
            </a:p>
          </p:txBody>
        </p:sp>
      </p:grpSp>
      <p:cxnSp>
        <p:nvCxnSpPr>
          <p:cNvPr id="12" name="Elbow Connector 11"/>
          <p:cNvCxnSpPr>
            <a:stCxn id="3" idx="0"/>
            <a:endCxn id="21" idx="1"/>
          </p:cNvCxnSpPr>
          <p:nvPr/>
        </p:nvCxnSpPr>
        <p:spPr>
          <a:xfrm rot="5400000" flipH="1" flipV="1">
            <a:off x="4148859" y="1209566"/>
            <a:ext cx="382588" cy="1189257"/>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11"/>
          <p:cNvCxnSpPr/>
          <p:nvPr/>
        </p:nvCxnSpPr>
        <p:spPr>
          <a:xfrm>
            <a:off x="7311179" y="1592263"/>
            <a:ext cx="1278134" cy="342900"/>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11"/>
          <p:cNvCxnSpPr>
            <a:endCxn id="27" idx="0"/>
          </p:cNvCxnSpPr>
          <p:nvPr/>
        </p:nvCxnSpPr>
        <p:spPr>
          <a:xfrm>
            <a:off x="9751061" y="2378076"/>
            <a:ext cx="664460" cy="49847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11"/>
          <p:cNvCxnSpPr>
            <a:endCxn id="30" idx="3"/>
          </p:cNvCxnSpPr>
          <p:nvPr/>
        </p:nvCxnSpPr>
        <p:spPr>
          <a:xfrm rot="5400000">
            <a:off x="9856003" y="3609787"/>
            <a:ext cx="528638" cy="586165"/>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11"/>
          <p:cNvCxnSpPr>
            <a:stCxn id="39" idx="0"/>
            <a:endCxn id="81956" idx="1"/>
          </p:cNvCxnSpPr>
          <p:nvPr/>
        </p:nvCxnSpPr>
        <p:spPr>
          <a:xfrm rot="5400000" flipH="1" flipV="1">
            <a:off x="1899100" y="2194517"/>
            <a:ext cx="455192" cy="893001"/>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1"/>
          <p:cNvCxnSpPr>
            <a:stCxn id="30" idx="2"/>
            <a:endCxn id="33" idx="3"/>
          </p:cNvCxnSpPr>
          <p:nvPr/>
        </p:nvCxnSpPr>
        <p:spPr>
          <a:xfrm rot="5400000">
            <a:off x="7837252" y="4087715"/>
            <a:ext cx="360362" cy="1281308"/>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11"/>
          <p:cNvCxnSpPr>
            <a:stCxn id="81946" idx="1"/>
            <a:endCxn id="36" idx="2"/>
          </p:cNvCxnSpPr>
          <p:nvPr/>
        </p:nvCxnSpPr>
        <p:spPr>
          <a:xfrm rot="10800000">
            <a:off x="3610095" y="4562475"/>
            <a:ext cx="1424145" cy="36454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11"/>
          <p:cNvCxnSpPr>
            <a:stCxn id="36" idx="1"/>
            <a:endCxn id="39" idx="2"/>
          </p:cNvCxnSpPr>
          <p:nvPr/>
        </p:nvCxnSpPr>
        <p:spPr>
          <a:xfrm rot="10800000">
            <a:off x="1680195" y="3630613"/>
            <a:ext cx="761802" cy="550862"/>
          </a:xfrm>
          <a:prstGeom prst="curved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940" name="TextBox 41983"/>
          <p:cNvSpPr txBox="1">
            <a:spLocks noChangeArrowheads="1"/>
          </p:cNvSpPr>
          <p:nvPr/>
        </p:nvSpPr>
        <p:spPr bwMode="auto">
          <a:xfrm>
            <a:off x="3372265" y="3016611"/>
            <a:ext cx="575285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lnSpc>
                <a:spcPct val="85000"/>
              </a:lnSpc>
              <a:spcBef>
                <a:spcPct val="0"/>
              </a:spcBef>
              <a:buClrTx/>
              <a:buSzTx/>
              <a:buFontTx/>
              <a:buNone/>
            </a:pPr>
            <a:r>
              <a:rPr lang="en-US" altLang="en-US" sz="2800" dirty="0">
                <a:latin typeface="Arial" panose="020B0604020202020204" pitchFamily="34" charset="0"/>
              </a:rPr>
              <a:t>Offensive Aircraft Flight Operations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914162" y="1066800"/>
            <a:ext cx="10792189" cy="4495800"/>
          </a:xfrm>
        </p:spPr>
        <p:txBody>
          <a:bodyPr lIns="0" tIns="0" rIns="0" bIns="0"/>
          <a:lstStyle/>
          <a:p>
            <a:pPr marL="457200" indent="-342900" eaLnBrk="1" hangingPunct="1">
              <a:spcBef>
                <a:spcPts val="600"/>
              </a:spcBef>
              <a:buFont typeface="Wingdings" panose="05000000000000000000" pitchFamily="2" charset="2"/>
              <a:buChar char="Ø"/>
              <a:defRPr/>
            </a:pPr>
            <a:r>
              <a:rPr lang="en-US" sz="2800" dirty="0"/>
              <a:t>How to represent </a:t>
            </a:r>
            <a:r>
              <a:rPr lang="en-US" sz="2800" i="1" u="sng" dirty="0"/>
              <a:t>global</a:t>
            </a:r>
            <a:r>
              <a:rPr lang="en-US" sz="2800" dirty="0"/>
              <a:t> flight paths? </a:t>
            </a:r>
          </a:p>
          <a:p>
            <a:pPr marL="698500" indent="-241300" eaLnBrk="1" hangingPunct="1">
              <a:spcBef>
                <a:spcPts val="0"/>
              </a:spcBef>
              <a:buFont typeface="Wingdings" panose="05000000000000000000" pitchFamily="2" charset="2"/>
              <a:buChar char="§"/>
              <a:defRPr/>
            </a:pPr>
            <a:endParaRPr lang="en-US" sz="2400" dirty="0"/>
          </a:p>
          <a:p>
            <a:pPr marL="698500" indent="-241300" eaLnBrk="1" hangingPunct="1">
              <a:buFont typeface="Wingdings" panose="05000000000000000000" pitchFamily="2" charset="2"/>
              <a:buChar char="§"/>
              <a:defRPr/>
            </a:pPr>
            <a:r>
              <a:rPr lang="en-US" sz="2400" dirty="0"/>
              <a:t>Several coordinate systems describe the Earth</a:t>
            </a:r>
          </a:p>
          <a:p>
            <a:pPr marL="1031875" lvl="1" indent="-342900" eaLnBrk="1" hangingPunct="1">
              <a:buSzPct val="100000"/>
              <a:buFont typeface="Arial" panose="020B0604020202020204" pitchFamily="34" charset="0"/>
              <a:buChar char="•"/>
              <a:defRPr/>
            </a:pPr>
            <a:r>
              <a:rPr lang="en-US" sz="2200" dirty="0"/>
              <a:t>Latitude and Longitude</a:t>
            </a:r>
          </a:p>
          <a:p>
            <a:pPr marL="1031875" lvl="1" indent="-342900" eaLnBrk="1" hangingPunct="1">
              <a:buSzPct val="100000"/>
              <a:buFont typeface="Arial" panose="020B0604020202020204" pitchFamily="34" charset="0"/>
              <a:buChar char="•"/>
              <a:defRPr/>
            </a:pPr>
            <a:r>
              <a:rPr lang="en-US" sz="2200" dirty="0"/>
              <a:t>Universal Transverse Mercator (UTM)</a:t>
            </a:r>
          </a:p>
          <a:p>
            <a:pPr marL="1031875" lvl="1" indent="-342900" eaLnBrk="1" hangingPunct="1">
              <a:buSzPct val="100000"/>
              <a:buFont typeface="Arial" panose="020B0604020202020204" pitchFamily="34" charset="0"/>
              <a:buChar char="•"/>
              <a:defRPr/>
            </a:pPr>
            <a:r>
              <a:rPr lang="en-US" sz="2200" dirty="0"/>
              <a:t>Universal Polar Stereographic (UPS)</a:t>
            </a:r>
          </a:p>
          <a:p>
            <a:pPr marL="1031875" lvl="1" indent="-342900" eaLnBrk="1" hangingPunct="1">
              <a:buSzPct val="100000"/>
              <a:buFont typeface="Arial" panose="020B0604020202020204" pitchFamily="34" charset="0"/>
              <a:buChar char="•"/>
              <a:defRPr/>
            </a:pPr>
            <a:r>
              <a:rPr lang="en-US" sz="2200" dirty="0"/>
              <a:t>Geodetic Height</a:t>
            </a:r>
          </a:p>
          <a:p>
            <a:pPr marL="1031875" lvl="1" indent="-342900" eaLnBrk="1" hangingPunct="1">
              <a:buSzPct val="100000"/>
              <a:buFont typeface="Arial" panose="020B0604020202020204" pitchFamily="34" charset="0"/>
              <a:buChar char="•"/>
              <a:defRPr/>
            </a:pPr>
            <a:r>
              <a:rPr lang="en-US" sz="2200" dirty="0"/>
              <a:t>Cartesian Coordinates</a:t>
            </a:r>
            <a:endParaRPr lang="en-US" dirty="0"/>
          </a:p>
          <a:p>
            <a:pPr marL="685800" indent="-228600" eaLnBrk="1" hangingPunct="1">
              <a:buFont typeface="Wingdings" panose="05000000000000000000" pitchFamily="2" charset="2"/>
              <a:buChar char="§"/>
              <a:defRPr/>
            </a:pPr>
            <a:endParaRPr lang="en-US" sz="2400" dirty="0"/>
          </a:p>
          <a:p>
            <a:pPr marL="685800" indent="-228600" eaLnBrk="1" hangingPunct="1">
              <a:buFont typeface="Wingdings" panose="05000000000000000000" pitchFamily="2" charset="2"/>
              <a:buChar char="§"/>
              <a:defRPr/>
            </a:pPr>
            <a:r>
              <a:rPr lang="en-US" sz="2400" dirty="0"/>
              <a:t>The one chosen for simulation implementation:</a:t>
            </a:r>
          </a:p>
          <a:p>
            <a:pPr marL="1031875" lvl="1" indent="-342900" eaLnBrk="1" hangingPunct="1">
              <a:buSzPct val="100000"/>
              <a:buFont typeface="Arial" panose="020B0604020202020204" pitchFamily="34" charset="0"/>
              <a:buChar char="•"/>
              <a:defRPr/>
            </a:pPr>
            <a:r>
              <a:rPr lang="en-US" sz="2200" dirty="0"/>
              <a:t>Latitude and Longitude</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602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1A23BF4-00A3-4E25-9F4D-FCF2E7E546DB}" type="slidenum">
              <a:rPr lang="en-US" altLang="en-US" sz="1600" smtClean="0">
                <a:latin typeface="Arial" panose="020B0604020202020204" pitchFamily="34" charset="0"/>
              </a:rPr>
              <a:pPr>
                <a:spcBef>
                  <a:spcPct val="0"/>
                </a:spcBef>
                <a:buClrTx/>
                <a:buSzTx/>
                <a:buFontTx/>
                <a:buNone/>
              </a:pPr>
              <a:t>46</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2776765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482474" y="1600200"/>
            <a:ext cx="10792189" cy="4495800"/>
          </a:xfrm>
        </p:spPr>
        <p:txBody>
          <a:bodyPr lIns="0" tIns="0" rIns="0" bIns="0"/>
          <a:lstStyle/>
          <a:p>
            <a:pPr marL="342900" indent="-342900" eaLnBrk="1" hangingPunct="1">
              <a:spcBef>
                <a:spcPts val="600"/>
              </a:spcBef>
              <a:buFont typeface="Wingdings" panose="05000000000000000000" pitchFamily="2" charset="2"/>
              <a:buChar char="Ø"/>
              <a:defRPr/>
            </a:pPr>
            <a:r>
              <a:rPr lang="en-US" sz="2800" dirty="0"/>
              <a:t>If using latitude and longitude, then </a:t>
            </a:r>
            <a:r>
              <a:rPr lang="en-US" sz="2800" i="1" u="sng" dirty="0"/>
              <a:t>global</a:t>
            </a:r>
            <a:r>
              <a:rPr lang="en-US" sz="2800" dirty="0"/>
              <a:t> flight path becomes an algorithm calculating </a:t>
            </a:r>
            <a:r>
              <a:rPr lang="en-US" sz="2800" i="1" u="sng" dirty="0"/>
              <a:t>latitude</a:t>
            </a:r>
            <a:r>
              <a:rPr lang="en-US" sz="2800" dirty="0"/>
              <a:t> and </a:t>
            </a:r>
            <a:r>
              <a:rPr lang="en-US" sz="2800" i="1" u="sng" dirty="0"/>
              <a:t>longitude</a:t>
            </a:r>
            <a:r>
              <a:rPr lang="en-US" sz="2800" dirty="0"/>
              <a:t> coordinates</a:t>
            </a:r>
          </a:p>
          <a:p>
            <a:pPr marL="698500" indent="-457200" eaLnBrk="1" hangingPunct="1">
              <a:spcBef>
                <a:spcPts val="0"/>
              </a:spcBef>
              <a:buFont typeface="Wingdings" panose="05000000000000000000" pitchFamily="2" charset="2"/>
              <a:buChar char="Ø"/>
              <a:defRPr/>
            </a:pPr>
            <a:endParaRPr lang="en-US" sz="2800" dirty="0"/>
          </a:p>
          <a:p>
            <a:pPr marL="698500" indent="-241300" eaLnBrk="1" hangingPunct="1">
              <a:spcBef>
                <a:spcPts val="600"/>
              </a:spcBef>
              <a:buSzPct val="100000"/>
              <a:buFont typeface="Wingdings" panose="05000000000000000000" pitchFamily="2" charset="2"/>
              <a:buChar char="§"/>
              <a:defRPr/>
            </a:pPr>
            <a:r>
              <a:rPr lang="en-US" sz="2400" dirty="0"/>
              <a:t>Simple solution for modeling in the most of the world</a:t>
            </a:r>
          </a:p>
          <a:p>
            <a:pPr marL="698500" indent="-241300" eaLnBrk="1" hangingPunct="1">
              <a:spcBef>
                <a:spcPts val="600"/>
              </a:spcBef>
              <a:buFont typeface="Wingdings" panose="05000000000000000000" pitchFamily="2" charset="2"/>
              <a:buChar char="§"/>
              <a:defRPr/>
            </a:pPr>
            <a:endParaRPr lang="en-US" sz="2400" dirty="0"/>
          </a:p>
          <a:p>
            <a:pPr marL="698500" indent="-241300" eaLnBrk="1" hangingPunct="1">
              <a:spcBef>
                <a:spcPts val="600"/>
              </a:spcBef>
              <a:buSzPct val="100000"/>
              <a:buFont typeface="Wingdings" panose="05000000000000000000" pitchFamily="2" charset="2"/>
              <a:buChar char="§"/>
              <a:defRPr/>
            </a:pPr>
            <a:r>
              <a:rPr lang="en-US" sz="2400" dirty="0"/>
              <a:t>Except for the coordinate system </a:t>
            </a:r>
            <a:r>
              <a:rPr lang="en-US" sz="2400" i="1" u="sng" dirty="0"/>
              <a:t>boundaries</a:t>
            </a:r>
            <a:endParaRPr lang="en-US" sz="2400" i="1" u="sng"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8806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4BE1B94-EA09-4E30-BD01-AA3664E6E9E9}" type="slidenum">
              <a:rPr lang="en-US" altLang="en-US" sz="1600" smtClean="0">
                <a:latin typeface="Arial" panose="020B0604020202020204" pitchFamily="34" charset="0"/>
              </a:rPr>
              <a:pPr>
                <a:spcBef>
                  <a:spcPct val="0"/>
                </a:spcBef>
                <a:buClrTx/>
                <a:buSzTx/>
                <a:buFontTx/>
                <a:buNone/>
              </a:pPr>
              <a:t>47</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378128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330114" y="990600"/>
            <a:ext cx="11274663" cy="4495800"/>
          </a:xfrm>
        </p:spPr>
        <p:txBody>
          <a:bodyPr lIns="0" tIns="0" rIns="0" bIns="0">
            <a:normAutofit lnSpcReduction="10000"/>
          </a:bodyPr>
          <a:lstStyle/>
          <a:p>
            <a:pPr marL="347663" indent="-347663" eaLnBrk="1" hangingPunct="1">
              <a:defRPr/>
            </a:pPr>
            <a:r>
              <a:rPr lang="en-US" sz="2800" dirty="0"/>
              <a:t>Latitude / longitude coordinate system </a:t>
            </a:r>
            <a:r>
              <a:rPr lang="en-US" sz="2800" i="1" u="sng" dirty="0"/>
              <a:t>boundaries</a:t>
            </a:r>
          </a:p>
          <a:p>
            <a:pPr marL="571500" lvl="1" indent="-220663" defTabSz="342900" eaLnBrk="1" hangingPunct="1">
              <a:defRPr/>
            </a:pPr>
            <a:r>
              <a:rPr lang="en-US" sz="2400" dirty="0"/>
              <a:t>The Equator</a:t>
            </a:r>
          </a:p>
          <a:p>
            <a:pPr marL="571500" lvl="1" indent="-220663" defTabSz="342900" eaLnBrk="1" hangingPunct="1">
              <a:defRPr/>
            </a:pPr>
            <a:r>
              <a:rPr lang="en-US" sz="2400" dirty="0"/>
              <a:t>The North and South Poles</a:t>
            </a:r>
          </a:p>
          <a:p>
            <a:pPr marL="571500" lvl="1" indent="-220663" defTabSz="342900" eaLnBrk="1" hangingPunct="1">
              <a:defRPr/>
            </a:pPr>
            <a:r>
              <a:rPr lang="en-US" sz="2400" dirty="0"/>
              <a:t>The Greenwich Meridian</a:t>
            </a:r>
          </a:p>
          <a:p>
            <a:pPr marL="571500" lvl="1" indent="-220663" defTabSz="342900" eaLnBrk="1" hangingPunct="1">
              <a:defRPr/>
            </a:pPr>
            <a:r>
              <a:rPr lang="en-US" sz="2400" dirty="0"/>
              <a:t>The Anti-Meridian</a:t>
            </a:r>
          </a:p>
          <a:p>
            <a:pPr marL="909638" lvl="1" indent="-220663" eaLnBrk="1" hangingPunct="1">
              <a:defRPr/>
            </a:pPr>
            <a:endParaRPr lang="en-US" dirty="0"/>
          </a:p>
          <a:p>
            <a:pPr marL="347663" indent="-347663" eaLnBrk="1" hangingPunct="1">
              <a:defRPr/>
            </a:pPr>
            <a:r>
              <a:rPr lang="en-US" sz="2800" dirty="0"/>
              <a:t>Why are these boundaries a problem?</a:t>
            </a:r>
          </a:p>
          <a:p>
            <a:pPr marL="571500" lvl="1" indent="-228600" eaLnBrk="1" hangingPunct="1">
              <a:defRPr/>
            </a:pPr>
            <a:r>
              <a:rPr lang="en-US" sz="2400" dirty="0"/>
              <a:t>First, boundary needs to be recognized</a:t>
            </a:r>
          </a:p>
          <a:p>
            <a:pPr marL="571500" lvl="1" indent="-228600" eaLnBrk="1" hangingPunct="1">
              <a:defRPr/>
            </a:pPr>
            <a:r>
              <a:rPr lang="en-US" sz="2400" dirty="0"/>
              <a:t>Second, calculation algorithm needs to transpose coordinates</a:t>
            </a:r>
          </a:p>
          <a:p>
            <a:pPr marL="862013" lvl="1" indent="-220663" eaLnBrk="1" hangingPunct="1">
              <a:defRPr/>
            </a:pPr>
            <a:endParaRPr lang="en-US" sz="2000" dirty="0"/>
          </a:p>
          <a:p>
            <a:pPr marL="347663" indent="-347663" eaLnBrk="1" hangingPunct="1">
              <a:defRPr/>
            </a:pPr>
            <a:r>
              <a:rPr lang="en-US" sz="2800" dirty="0"/>
              <a:t>Simple solution to implement</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011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29F44C5-5650-4CF6-96E5-DF8A9A31C4DD}" type="slidenum">
              <a:rPr lang="en-US" altLang="en-US" sz="1600" smtClean="0">
                <a:latin typeface="Arial" panose="020B0604020202020204" pitchFamily="34" charset="0"/>
              </a:rPr>
              <a:pPr>
                <a:spcBef>
                  <a:spcPct val="0"/>
                </a:spcBef>
                <a:buClrTx/>
                <a:buSzTx/>
                <a:buFontTx/>
                <a:buNone/>
              </a:pPr>
              <a:t>48</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49331322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Lack of Attention to Detail</a:t>
            </a:r>
          </a:p>
        </p:txBody>
      </p:sp>
      <p:sp>
        <p:nvSpPr>
          <p:cNvPr id="65539" name="Rectangle 3"/>
          <p:cNvSpPr>
            <a:spLocks noGrp="1" noChangeArrowheads="1"/>
          </p:cNvSpPr>
          <p:nvPr>
            <p:ph idx="1"/>
          </p:nvPr>
        </p:nvSpPr>
        <p:spPr>
          <a:xfrm>
            <a:off x="812588" y="914400"/>
            <a:ext cx="10792189" cy="5410200"/>
          </a:xfrm>
        </p:spPr>
        <p:txBody>
          <a:bodyPr lIns="0" tIns="0" rIns="0" bIns="0">
            <a:normAutofit fontScale="92500" lnSpcReduction="10000"/>
          </a:bodyPr>
          <a:lstStyle/>
          <a:p>
            <a:pPr marL="347663" indent="-347663" eaLnBrk="1" hangingPunct="1">
              <a:defRPr/>
            </a:pPr>
            <a:r>
              <a:rPr lang="en-US" dirty="0"/>
              <a:t>Simple solution to implement</a:t>
            </a:r>
          </a:p>
          <a:p>
            <a:pPr marL="628650" lvl="1" indent="-233363" eaLnBrk="1" hangingPunct="1">
              <a:spcBef>
                <a:spcPts val="0"/>
              </a:spcBef>
              <a:buSzPct val="50000"/>
              <a:defRPr/>
            </a:pPr>
            <a:r>
              <a:rPr lang="en-US" dirty="0">
                <a:solidFill>
                  <a:srgbClr val="FF0000"/>
                </a:solidFill>
              </a:rPr>
              <a:t>Unless the developer does not know the boundary definitions and/or the correct methods to transpose coordinates when crossing boundaries</a:t>
            </a:r>
          </a:p>
          <a:p>
            <a:pPr marL="347663" indent="-347663" eaLnBrk="1" hangingPunct="1">
              <a:defRPr/>
            </a:pPr>
            <a:r>
              <a:rPr lang="en-US" dirty="0"/>
              <a:t>The Equator:</a:t>
            </a:r>
          </a:p>
          <a:p>
            <a:pPr marL="628650" lvl="1" indent="-233363" eaLnBrk="1" hangingPunct="1">
              <a:spcBef>
                <a:spcPts val="0"/>
              </a:spcBef>
              <a:buSzPct val="50000"/>
              <a:defRPr/>
            </a:pPr>
            <a:r>
              <a:rPr lang="en-US" dirty="0"/>
              <a:t>0 degrees Latitude; Direction reverses N &gt; S, S &gt; N</a:t>
            </a:r>
          </a:p>
          <a:p>
            <a:pPr marL="347663" indent="-347663" eaLnBrk="1" hangingPunct="1">
              <a:defRPr/>
            </a:pPr>
            <a:r>
              <a:rPr lang="en-US" dirty="0"/>
              <a:t>The North and South Poles:</a:t>
            </a:r>
          </a:p>
          <a:p>
            <a:pPr marL="628650" lvl="1" indent="-233363" eaLnBrk="1" hangingPunct="1">
              <a:spcBef>
                <a:spcPts val="0"/>
              </a:spcBef>
              <a:buSzPct val="50000"/>
              <a:defRPr/>
            </a:pPr>
            <a:r>
              <a:rPr lang="en-US" dirty="0"/>
              <a:t>90 degrees Latitude; Value increases toward pole, decreases away from pole</a:t>
            </a:r>
          </a:p>
          <a:p>
            <a:pPr marL="347663" indent="-347663" eaLnBrk="1" hangingPunct="1">
              <a:defRPr/>
            </a:pPr>
            <a:r>
              <a:rPr lang="en-US" dirty="0"/>
              <a:t>The Greenwich Meridian:</a:t>
            </a:r>
          </a:p>
          <a:p>
            <a:pPr marL="571500" lvl="1" indent="-233363" eaLnBrk="1" hangingPunct="1">
              <a:spcBef>
                <a:spcPts val="0"/>
              </a:spcBef>
              <a:buSzPct val="50000"/>
              <a:defRPr/>
            </a:pPr>
            <a:r>
              <a:rPr lang="en-US" dirty="0"/>
              <a:t>0 degrees Longitude; Value decreases approaching meridian, increases away from meridian, Direction reverses E &gt; W, W &gt; E</a:t>
            </a:r>
          </a:p>
          <a:p>
            <a:pPr marL="347663" indent="-347663" eaLnBrk="1" hangingPunct="1">
              <a:defRPr/>
            </a:pPr>
            <a:r>
              <a:rPr lang="en-US" dirty="0"/>
              <a:t>The Anti-Meridian</a:t>
            </a:r>
          </a:p>
          <a:p>
            <a:pPr marL="571500" lvl="1" indent="-228600" eaLnBrk="1" hangingPunct="1">
              <a:spcBef>
                <a:spcPts val="0"/>
              </a:spcBef>
              <a:buSzPct val="50000"/>
              <a:defRPr/>
            </a:pPr>
            <a:r>
              <a:rPr lang="en-US" dirty="0"/>
              <a:t>180 degrees Longitude; Value increases approaching meridian, decreases away from meridian, Direction reverses E &gt; W, W &gt; E</a:t>
            </a:r>
          </a:p>
          <a:p>
            <a:pPr marL="347663" indent="-347663" eaLnBrk="1" hangingPunct="1">
              <a:defRPr/>
            </a:pPr>
            <a:r>
              <a:rPr lang="en-US" i="1" dirty="0"/>
              <a:t>Including combinations!</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2164"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B8FAD73-1210-4906-B2F8-1B3175F784C4}" type="slidenum">
              <a:rPr lang="en-US" altLang="en-US" sz="1600" smtClean="0">
                <a:latin typeface="Arial" panose="020B0604020202020204" pitchFamily="34" charset="0"/>
              </a:rPr>
              <a:pPr>
                <a:spcBef>
                  <a:spcPct val="0"/>
                </a:spcBef>
                <a:buClrTx/>
                <a:buSzTx/>
                <a:buFontTx/>
                <a:buNone/>
              </a:pPr>
              <a:t>49</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1003219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8883" y="1"/>
            <a:ext cx="11274663" cy="822325"/>
          </a:xfrm>
          <a:noFill/>
        </p:spPr>
        <p:txBody>
          <a:bodyPr lIns="0" tIns="0" rIns="0" bIns="0"/>
          <a:lstStyle/>
          <a:p>
            <a:pPr eaLnBrk="1" hangingPunct="1"/>
            <a:r>
              <a:rPr lang="en-US" altLang="en-US" dirty="0">
                <a:ea typeface="ＭＳ Ｐゴシック" panose="020B0600070205080204" pitchFamily="34" charset="-128"/>
              </a:rPr>
              <a:t>Modeling and Simulation (M&amp;S) Basics</a:t>
            </a:r>
          </a:p>
        </p:txBody>
      </p:sp>
      <p:sp>
        <p:nvSpPr>
          <p:cNvPr id="14339" name="Rectangle 3"/>
          <p:cNvSpPr>
            <a:spLocks noGrp="1" noChangeArrowheads="1"/>
          </p:cNvSpPr>
          <p:nvPr>
            <p:ph idx="1"/>
          </p:nvPr>
        </p:nvSpPr>
        <p:spPr>
          <a:xfrm>
            <a:off x="507868" y="1066800"/>
            <a:ext cx="11096909" cy="4953000"/>
          </a:xfrm>
        </p:spPr>
        <p:txBody>
          <a:bodyPr lIns="0" tIns="0" rIns="0" bIns="0">
            <a:normAutofit/>
          </a:bodyPr>
          <a:lstStyle/>
          <a:p>
            <a:pPr eaLnBrk="1" hangingPunct="1"/>
            <a:r>
              <a:rPr lang="en-US" altLang="en-US" sz="2800" dirty="0">
                <a:ea typeface="ＭＳ Ｐゴシック" panose="020B0600070205080204" pitchFamily="34" charset="-128"/>
              </a:rPr>
              <a:t>Terminology</a:t>
            </a:r>
          </a:p>
          <a:p>
            <a:pPr lvl="1" eaLnBrk="1" hangingPunct="1"/>
            <a:r>
              <a:rPr lang="en-US" altLang="en-US" sz="2600" dirty="0">
                <a:ea typeface="ＭＳ Ｐゴシック" panose="020B0600070205080204" pitchFamily="34" charset="-128"/>
              </a:rPr>
              <a:t>Model (noun): “a pattern of something to be made”</a:t>
            </a:r>
          </a:p>
          <a:p>
            <a:pPr lvl="1" eaLnBrk="1" hangingPunct="1"/>
            <a:r>
              <a:rPr lang="en-US" altLang="en-US" sz="2600" dirty="0">
                <a:ea typeface="ＭＳ Ｐゴシック" panose="020B0600070205080204" pitchFamily="34" charset="-128"/>
              </a:rPr>
              <a:t>Model (verb):  “to produce a representation of or simulation of”</a:t>
            </a:r>
          </a:p>
          <a:p>
            <a:pPr lvl="1" eaLnBrk="1" hangingPunct="1"/>
            <a:r>
              <a:rPr lang="en-US" altLang="en-US" sz="2600" dirty="0">
                <a:ea typeface="ＭＳ Ｐゴシック" panose="020B0600070205080204" pitchFamily="34" charset="-128"/>
              </a:rPr>
              <a:t>Simulation: “the imitative representation of the functioning of one system or process by means of the functioning of another”</a:t>
            </a:r>
          </a:p>
          <a:p>
            <a:pPr lvl="1" eaLnBrk="1" hangingPunct="1"/>
            <a:r>
              <a:rPr lang="en-US" altLang="en-US" sz="2600" dirty="0">
                <a:ea typeface="ＭＳ Ｐゴシック" panose="020B0600070205080204" pitchFamily="34" charset="-128"/>
              </a:rPr>
              <a:t>The terms </a:t>
            </a:r>
            <a:r>
              <a:rPr lang="en-US" altLang="en-US" sz="2600" i="1" u="sng" dirty="0">
                <a:ea typeface="ＭＳ Ｐゴシック" panose="020B0600070205080204" pitchFamily="34" charset="-128"/>
              </a:rPr>
              <a:t>Model</a:t>
            </a:r>
            <a:r>
              <a:rPr lang="en-US" altLang="en-US" sz="2600" dirty="0">
                <a:ea typeface="ＭＳ Ｐゴシック" panose="020B0600070205080204" pitchFamily="34" charset="-128"/>
              </a:rPr>
              <a:t> and </a:t>
            </a:r>
            <a:r>
              <a:rPr lang="en-US" altLang="en-US" sz="2600" i="1" u="sng" dirty="0">
                <a:ea typeface="ＭＳ Ｐゴシック" panose="020B0600070205080204" pitchFamily="34" charset="-128"/>
              </a:rPr>
              <a:t>Simulation</a:t>
            </a:r>
            <a:r>
              <a:rPr lang="en-US" altLang="en-US" sz="2600" dirty="0">
                <a:ea typeface="ＭＳ Ｐゴシック" panose="020B0600070205080204" pitchFamily="34" charset="-128"/>
              </a:rPr>
              <a:t> are often incorrectly used.</a:t>
            </a:r>
          </a:p>
          <a:p>
            <a:pPr lvl="2" eaLnBrk="1" hangingPunct="1">
              <a:buSzPct val="100000"/>
              <a:buFont typeface="Arial" panose="020B0604020202020204" pitchFamily="34" charset="0"/>
              <a:buChar char="•"/>
            </a:pPr>
            <a:r>
              <a:rPr lang="en-US" altLang="en-US" sz="2600" dirty="0">
                <a:ea typeface="ＭＳ Ｐゴシック" panose="020B0600070205080204" pitchFamily="34" charset="-128"/>
              </a:rPr>
              <a:t>The subtle but very important difference is that </a:t>
            </a:r>
            <a:r>
              <a:rPr lang="en-US" altLang="en-US" sz="2600" i="1" u="sng" dirty="0">
                <a:ea typeface="ＭＳ Ｐゴシック" panose="020B0600070205080204" pitchFamily="34" charset="-128"/>
              </a:rPr>
              <a:t>simulation</a:t>
            </a:r>
            <a:r>
              <a:rPr lang="en-US" altLang="en-US" sz="2600" dirty="0">
                <a:ea typeface="ＭＳ Ｐゴシック" panose="020B0600070205080204" pitchFamily="34" charset="-128"/>
              </a:rPr>
              <a:t> is a </a:t>
            </a:r>
            <a:r>
              <a:rPr lang="en-US" altLang="en-US" sz="2600" i="1" u="sng" dirty="0">
                <a:ea typeface="ＭＳ Ｐゴシック" panose="020B0600070205080204" pitchFamily="34" charset="-128"/>
              </a:rPr>
              <a:t>model implemented over time</a:t>
            </a:r>
            <a:r>
              <a:rPr lang="en-US" altLang="en-US" sz="2600" dirty="0">
                <a:ea typeface="ＭＳ Ｐゴシック" panose="020B0600070205080204" pitchFamily="34" charset="-128"/>
              </a:rPr>
              <a:t>.  </a:t>
            </a:r>
          </a:p>
          <a:p>
            <a:pPr lvl="2" eaLnBrk="1" hangingPunct="1">
              <a:buSzPct val="100000"/>
              <a:buFont typeface="Arial" panose="020B0604020202020204" pitchFamily="34" charset="0"/>
              <a:buChar char="•"/>
            </a:pPr>
            <a:r>
              <a:rPr lang="en-US" altLang="en-US" sz="2600" dirty="0">
                <a:ea typeface="ＭＳ Ｐゴシック" panose="020B0600070205080204" pitchFamily="34" charset="-128"/>
              </a:rPr>
              <a:t>This implies that </a:t>
            </a:r>
            <a:r>
              <a:rPr lang="en-US" altLang="en-US" sz="2600" i="1" u="sng" dirty="0">
                <a:ea typeface="ＭＳ Ｐゴシック" panose="020B0600070205080204" pitchFamily="34" charset="-128"/>
              </a:rPr>
              <a:t>models</a:t>
            </a:r>
            <a:r>
              <a:rPr lang="en-US" altLang="en-US" sz="2600" i="1" dirty="0">
                <a:ea typeface="ＭＳ Ｐゴシック" panose="020B0600070205080204" pitchFamily="34" charset="-128"/>
              </a:rPr>
              <a:t> </a:t>
            </a:r>
            <a:r>
              <a:rPr lang="en-US" altLang="en-US" sz="2600" dirty="0">
                <a:ea typeface="ＭＳ Ｐゴシック" panose="020B0600070205080204" pitchFamily="34" charset="-128"/>
              </a:rPr>
              <a:t>are </a:t>
            </a:r>
            <a:r>
              <a:rPr lang="en-US" altLang="en-US" sz="2600" i="1" u="sng" dirty="0">
                <a:ea typeface="ＭＳ Ｐゴシック" panose="020B0600070205080204" pitchFamily="34" charset="-128"/>
              </a:rPr>
              <a:t>static</a:t>
            </a:r>
            <a:r>
              <a:rPr lang="en-US" altLang="en-US" sz="2600" dirty="0">
                <a:ea typeface="ＭＳ Ｐゴシック" panose="020B0600070205080204" pitchFamily="34" charset="-128"/>
              </a:rPr>
              <a:t> while </a:t>
            </a:r>
            <a:r>
              <a:rPr lang="en-US" altLang="en-US" sz="2600" i="1" u="sng" dirty="0">
                <a:ea typeface="ＭＳ Ｐゴシック" panose="020B0600070205080204" pitchFamily="34" charset="-128"/>
              </a:rPr>
              <a:t>simulations</a:t>
            </a:r>
            <a:r>
              <a:rPr lang="en-US" altLang="en-US" sz="2600" i="1" dirty="0">
                <a:ea typeface="ＭＳ Ｐゴシック" panose="020B0600070205080204" pitchFamily="34" charset="-128"/>
              </a:rPr>
              <a:t> </a:t>
            </a:r>
            <a:r>
              <a:rPr lang="en-US" altLang="en-US" sz="2600" dirty="0">
                <a:ea typeface="ＭＳ Ｐゴシック" panose="020B0600070205080204" pitchFamily="34" charset="-128"/>
              </a:rPr>
              <a:t>are </a:t>
            </a:r>
            <a:r>
              <a:rPr lang="en-US" altLang="en-US" sz="2600" i="1" u="sng" dirty="0">
                <a:ea typeface="ＭＳ Ｐゴシック" panose="020B0600070205080204" pitchFamily="34" charset="-128"/>
              </a:rPr>
              <a:t>dynamic</a:t>
            </a:r>
            <a:r>
              <a:rPr lang="en-US" altLang="en-US" sz="2600" dirty="0">
                <a:ea typeface="ＭＳ Ｐゴシック" panose="020B0600070205080204" pitchFamily="34" charset="-128"/>
              </a:rPr>
              <a:t>.</a:t>
            </a:r>
          </a:p>
          <a:p>
            <a:pPr lvl="1" eaLnBrk="1" hangingPunct="1"/>
            <a:endParaRPr lang="en-US" altLang="en-US" dirty="0">
              <a:latin typeface="Tahoma" panose="020B0604030504040204" pitchFamily="34" charset="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marL="457200" lvl="1" indent="0" eaLnBrk="1" hangingPunct="1">
              <a:buNone/>
            </a:pPr>
            <a:endParaRPr lang="en-US" altLang="en-US" sz="1800"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143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D3E1B44-594D-4512-A076-20FF71D4BBA6}" type="slidenum">
              <a:rPr lang="en-US" altLang="en-US" sz="1600" smtClean="0">
                <a:latin typeface="Arial" panose="020B0604020202020204" pitchFamily="34" charset="0"/>
              </a:rPr>
              <a:pPr>
                <a:spcBef>
                  <a:spcPct val="0"/>
                </a:spcBef>
                <a:buClrTx/>
                <a:buSzTx/>
                <a:buFontTx/>
                <a:buNone/>
              </a:pPr>
              <a:t>5</a:t>
            </a:fld>
            <a:endParaRPr lang="en-US" altLang="en-US" sz="1600" dirty="0">
              <a:latin typeface="Arial" panose="020B060402020202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8883" y="1"/>
            <a:ext cx="10766795" cy="822325"/>
          </a:xfrm>
          <a:noFill/>
        </p:spPr>
        <p:txBody>
          <a:bodyPr lIns="0" tIns="0" rIns="0" bIns="0"/>
          <a:lstStyle/>
          <a:p>
            <a:pPr eaLnBrk="1" hangingPunct="1"/>
            <a:r>
              <a:rPr lang="en-US" altLang="en-US" dirty="0">
                <a:ea typeface="ＭＳ Ｐゴシック" panose="020B0600070205080204" pitchFamily="34" charset="-128"/>
              </a:rPr>
              <a:t>Use Case 1 – When the Problem Appears </a:t>
            </a:r>
          </a:p>
        </p:txBody>
      </p:sp>
      <p:sp>
        <p:nvSpPr>
          <p:cNvPr id="65539" name="Rectangle 3"/>
          <p:cNvSpPr>
            <a:spLocks noGrp="1" noChangeArrowheads="1"/>
          </p:cNvSpPr>
          <p:nvPr>
            <p:ph idx="1"/>
          </p:nvPr>
        </p:nvSpPr>
        <p:spPr>
          <a:xfrm>
            <a:off x="0" y="1219200"/>
            <a:ext cx="12038011" cy="5029200"/>
          </a:xfrm>
        </p:spPr>
        <p:txBody>
          <a:bodyPr lIns="0" tIns="0" rIns="0" bIns="0"/>
          <a:lstStyle/>
          <a:p>
            <a:pPr marL="1028700" lvl="1" indent="-342900">
              <a:buFont typeface="Wingdings" panose="05000000000000000000" pitchFamily="2" charset="2"/>
              <a:buChar char="Ø"/>
              <a:defRPr/>
            </a:pPr>
            <a:r>
              <a:rPr lang="en-US" sz="2800" dirty="0"/>
              <a:t>Simulation A is used to support an intelligence training scenario</a:t>
            </a:r>
            <a:endParaRPr lang="en-US" sz="2800" dirty="0">
              <a:solidFill>
                <a:srgbClr val="FF0000"/>
              </a:solidFill>
            </a:endParaRPr>
          </a:p>
          <a:p>
            <a:pPr marL="1395240" lvl="2" indent="-220663">
              <a:defRPr/>
            </a:pPr>
            <a:r>
              <a:rPr lang="en-US" sz="2200" dirty="0"/>
              <a:t>Multiple logistics aircraft flights are scripted to indicate activity</a:t>
            </a:r>
          </a:p>
          <a:p>
            <a:pPr marL="1395240" lvl="2" indent="-220663">
              <a:defRPr/>
            </a:pPr>
            <a:r>
              <a:rPr lang="en-US" sz="2200" dirty="0"/>
              <a:t>One aircraft given a flight path which parallels a longitude meridian to the North Pole</a:t>
            </a:r>
          </a:p>
          <a:p>
            <a:pPr marL="1028700" lvl="1" indent="-342900">
              <a:spcBef>
                <a:spcPts val="1800"/>
              </a:spcBef>
              <a:buFont typeface="Wingdings" panose="05000000000000000000" pitchFamily="2" charset="2"/>
              <a:buChar char="Ø"/>
              <a:defRPr/>
            </a:pPr>
            <a:r>
              <a:rPr lang="en-US" sz="2800" dirty="0"/>
              <a:t>Simulation B crashes in the middle of the night during scenario flight out</a:t>
            </a:r>
          </a:p>
          <a:p>
            <a:pPr marL="1442865" lvl="2" indent="-220663">
              <a:defRPr/>
            </a:pPr>
            <a:r>
              <a:rPr lang="en-US" sz="2200" dirty="0"/>
              <a:t>Developer doesn’t find a reason for crash</a:t>
            </a:r>
          </a:p>
          <a:p>
            <a:pPr marL="1028700" lvl="1" indent="-342900">
              <a:spcBef>
                <a:spcPts val="1800"/>
              </a:spcBef>
              <a:buFont typeface="Wingdings" panose="05000000000000000000" pitchFamily="2" charset="2"/>
              <a:buChar char="Ø"/>
              <a:defRPr/>
            </a:pPr>
            <a:r>
              <a:rPr lang="en-US" sz="2800" dirty="0"/>
              <a:t>Simulation B crashes second time during repetition scenario</a:t>
            </a:r>
          </a:p>
          <a:p>
            <a:pPr marL="1442865" lvl="2" indent="-220663">
              <a:defRPr/>
            </a:pPr>
            <a:r>
              <a:rPr lang="en-US" sz="2200" dirty="0"/>
              <a:t>Developer discovers Simulation B receives </a:t>
            </a:r>
            <a:r>
              <a:rPr lang="en-US" sz="2200" dirty="0">
                <a:solidFill>
                  <a:srgbClr val="FF0000"/>
                </a:solidFill>
              </a:rPr>
              <a:t>“unallowable</a:t>
            </a:r>
            <a:r>
              <a:rPr lang="en-US" sz="2200" dirty="0"/>
              <a:t>” flight position coordinates from Simulation A</a:t>
            </a:r>
          </a:p>
          <a:p>
            <a:pPr marL="1442865" lvl="2" indent="-220663">
              <a:defRPr/>
            </a:pPr>
            <a:r>
              <a:rPr lang="en-US" sz="2200" dirty="0"/>
              <a:t>“</a:t>
            </a:r>
            <a:r>
              <a:rPr lang="en-US" sz="2200" dirty="0">
                <a:solidFill>
                  <a:srgbClr val="FF0000"/>
                </a:solidFill>
              </a:rPr>
              <a:t>Unallowable</a:t>
            </a:r>
            <a:r>
              <a:rPr lang="en-US" sz="2200" dirty="0"/>
              <a:t>” coordinate is a 3 digit Latitude value in excess of 90 degrees</a:t>
            </a:r>
          </a:p>
          <a:p>
            <a:pPr marL="1442865" lvl="2" indent="-220663">
              <a:defRPr/>
            </a:pPr>
            <a:r>
              <a:rPr lang="en-US" sz="2200" dirty="0"/>
              <a:t>Post-event a Change Request is written to remedy this miscalculation</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421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3567CFB-3393-4D5D-B503-2F4EA04D283B}" type="slidenum">
              <a:rPr lang="en-US" altLang="en-US" sz="1600" smtClean="0">
                <a:latin typeface="Arial" panose="020B0604020202020204" pitchFamily="34" charset="0"/>
              </a:rPr>
              <a:pPr>
                <a:spcBef>
                  <a:spcPct val="0"/>
                </a:spcBef>
                <a:buClrTx/>
                <a:buSzTx/>
                <a:buFontTx/>
                <a:buNone/>
              </a:pPr>
              <a:t>50</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4092101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69852"/>
            <a:ext cx="10766795" cy="822325"/>
          </a:xfrm>
          <a:noFill/>
        </p:spPr>
        <p:txBody>
          <a:bodyPr lIns="0" tIns="0" rIns="0" bIns="0"/>
          <a:lstStyle/>
          <a:p>
            <a:pPr eaLnBrk="1" hangingPunct="1"/>
            <a:r>
              <a:rPr lang="en-US" altLang="en-US" dirty="0">
                <a:ea typeface="ＭＳ Ｐゴシック" panose="020B0600070205080204" pitchFamily="34" charset="-128"/>
              </a:rPr>
              <a:t>Use Case 1 – How the Problem Propagates</a:t>
            </a:r>
          </a:p>
        </p:txBody>
      </p:sp>
      <p:sp>
        <p:nvSpPr>
          <p:cNvPr id="65539" name="Rectangle 3"/>
          <p:cNvSpPr>
            <a:spLocks noGrp="1" noChangeArrowheads="1"/>
          </p:cNvSpPr>
          <p:nvPr>
            <p:ph idx="1"/>
          </p:nvPr>
        </p:nvSpPr>
        <p:spPr>
          <a:xfrm>
            <a:off x="74612" y="952500"/>
            <a:ext cx="11811000" cy="5295900"/>
          </a:xfrm>
        </p:spPr>
        <p:txBody>
          <a:bodyPr lIns="0" tIns="0" rIns="0" bIns="0"/>
          <a:lstStyle/>
          <a:p>
            <a:pPr marL="1028700" lvl="1" indent="-342900">
              <a:buFont typeface="Wingdings" panose="05000000000000000000" pitchFamily="2" charset="2"/>
              <a:buChar char="Ø"/>
              <a:defRPr/>
            </a:pPr>
            <a:r>
              <a:rPr lang="en-US" sz="2800" dirty="0"/>
              <a:t>Simulation A developer writes new software for Change Request</a:t>
            </a:r>
            <a:endParaRPr lang="en-US" sz="2800" dirty="0">
              <a:solidFill>
                <a:srgbClr val="FF0000"/>
              </a:solidFill>
            </a:endParaRPr>
          </a:p>
          <a:p>
            <a:pPr marL="1395240" lvl="2" indent="-220663">
              <a:defRPr/>
            </a:pPr>
            <a:r>
              <a:rPr lang="en-US" sz="2200" dirty="0"/>
              <a:t>Asks Change Request Submitter to review new software</a:t>
            </a:r>
          </a:p>
          <a:p>
            <a:pPr marL="1028700" lvl="1" indent="-342900">
              <a:spcBef>
                <a:spcPts val="1800"/>
              </a:spcBef>
              <a:buFont typeface="Wingdings" panose="05000000000000000000" pitchFamily="2" charset="2"/>
              <a:buChar char="Ø"/>
              <a:defRPr/>
            </a:pPr>
            <a:r>
              <a:rPr lang="en-US" sz="2800" dirty="0"/>
              <a:t>Submitter discovers the developer doesn’t understand physics of problem</a:t>
            </a:r>
          </a:p>
          <a:p>
            <a:pPr marL="1442865" lvl="2" indent="-220663">
              <a:defRPr/>
            </a:pPr>
            <a:r>
              <a:rPr lang="en-US" sz="2200" dirty="0"/>
              <a:t>Developer correctly limits latitude maximum value to 90 degrees</a:t>
            </a:r>
          </a:p>
          <a:p>
            <a:pPr marL="1442865" lvl="2" indent="-220663">
              <a:defRPr/>
            </a:pPr>
            <a:r>
              <a:rPr lang="en-US" sz="2200" dirty="0"/>
              <a:t>Developer correctly calculates the latitude increases toward the North Pole, decreases away from North Pole</a:t>
            </a:r>
          </a:p>
          <a:p>
            <a:pPr marL="1442865" lvl="2" indent="-220663">
              <a:defRPr/>
            </a:pPr>
            <a:r>
              <a:rPr lang="en-US" sz="2200" dirty="0"/>
              <a:t>Developer incorrectly calculates the longitude coordinates once aircraft “flies” over the North Pole</a:t>
            </a:r>
          </a:p>
          <a:p>
            <a:pPr marL="1028700" lvl="1" indent="-342900">
              <a:spcBef>
                <a:spcPts val="1800"/>
              </a:spcBef>
              <a:buFont typeface="Wingdings" panose="05000000000000000000" pitchFamily="2" charset="2"/>
              <a:buChar char="Ø"/>
              <a:defRPr/>
            </a:pPr>
            <a:r>
              <a:rPr lang="en-US" sz="2800" dirty="0"/>
              <a:t>Developer did not understand the difference between latitude and longitude calculations</a:t>
            </a:r>
          </a:p>
          <a:p>
            <a:pPr marL="1442865" lvl="2" indent="-220663">
              <a:defRPr/>
            </a:pPr>
            <a:r>
              <a:rPr lang="en-US" sz="2200" dirty="0"/>
              <a:t>Developer incorrectly assumed that longitude would only require change of direction</a:t>
            </a:r>
          </a:p>
          <a:p>
            <a:pPr marL="1442865" lvl="2" indent="-220663">
              <a:defRPr/>
            </a:pPr>
            <a:r>
              <a:rPr lang="en-US" sz="2200" dirty="0"/>
              <a:t>Correct solution would also require transposition of longitude value from “X” to “180-X” in addition to change of direction</a:t>
            </a:r>
          </a:p>
          <a:p>
            <a:pPr marL="862013" lvl="1" indent="-220663" eaLnBrk="1" hangingPunct="1">
              <a:defRPr/>
            </a:pPr>
            <a:endParaRPr lang="en-US" sz="2400" dirty="0"/>
          </a:p>
          <a:p>
            <a:pPr marL="461963" indent="-220663" eaLnBrk="1" hangingPunct="1">
              <a:defRPr/>
            </a:pPr>
            <a:endParaRPr lang="en-US" sz="2800" dirty="0"/>
          </a:p>
          <a:p>
            <a:pPr marL="461963" indent="-220663" eaLnBrk="1" hangingPunct="1">
              <a:defRPr/>
            </a:pPr>
            <a:endParaRPr lang="en-US" sz="2800" dirty="0"/>
          </a:p>
          <a:p>
            <a:pPr marL="282575" lvl="1" indent="0" eaLnBrk="1" hangingPunct="1">
              <a:buFontTx/>
              <a:buNone/>
              <a:defRPr/>
            </a:pPr>
            <a:endParaRPr lang="en-US" sz="2400" dirty="0">
              <a:solidFill>
                <a:srgbClr val="FF0000"/>
              </a:solidFill>
            </a:endParaRPr>
          </a:p>
          <a:p>
            <a:pPr marL="282575" lvl="1" indent="0" eaLnBrk="1" hangingPunct="1">
              <a:buFontTx/>
              <a:buNone/>
              <a:defRPr/>
            </a:pPr>
            <a:endParaRPr lang="en-US" sz="1050" dirty="0"/>
          </a:p>
          <a:p>
            <a:pPr marL="0" indent="0" eaLnBrk="1" hangingPunct="1">
              <a:buFont typeface="Wingdings" panose="05000000000000000000" pitchFamily="2" charset="2"/>
              <a:buNone/>
              <a:defRPr/>
            </a:pPr>
            <a:endParaRPr lang="en-US" sz="2800" dirty="0"/>
          </a:p>
          <a:p>
            <a:pPr marL="482600" lvl="1" indent="-139700" eaLnBrk="1" hangingPunct="1">
              <a:defRPr/>
            </a:pPr>
            <a:endParaRPr lang="en-US" sz="2400" dirty="0"/>
          </a:p>
          <a:p>
            <a:pPr marL="228600" indent="-228600" eaLnBrk="1" hangingPunct="1">
              <a:defRPr/>
            </a:pPr>
            <a:endParaRPr lang="en-US" sz="20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51</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841627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1 – Problem Impacts</a:t>
            </a:r>
          </a:p>
        </p:txBody>
      </p:sp>
      <p:sp>
        <p:nvSpPr>
          <p:cNvPr id="65539" name="Rectangle 3"/>
          <p:cNvSpPr>
            <a:spLocks noGrp="1" noChangeArrowheads="1"/>
          </p:cNvSpPr>
          <p:nvPr>
            <p:ph idx="1"/>
          </p:nvPr>
        </p:nvSpPr>
        <p:spPr>
          <a:xfrm>
            <a:off x="177754" y="990600"/>
            <a:ext cx="11782531" cy="4495800"/>
          </a:xfrm>
        </p:spPr>
        <p:txBody>
          <a:bodyPr lIns="0" tIns="0" rIns="0" bIns="0"/>
          <a:lstStyle/>
          <a:p>
            <a:pPr marL="461963" indent="-347663" eaLnBrk="1" hangingPunct="1">
              <a:defRPr/>
            </a:pPr>
            <a:r>
              <a:rPr lang="en-US" sz="2800" dirty="0"/>
              <a:t>Primary effects</a:t>
            </a:r>
          </a:p>
          <a:p>
            <a:pPr marL="862013" lvl="1" indent="-220663" eaLnBrk="1" hangingPunct="1">
              <a:buSzPct val="50000"/>
              <a:defRPr/>
            </a:pPr>
            <a:r>
              <a:rPr lang="en-US" sz="2400" dirty="0"/>
              <a:t>Initial problem occurrence disrupts training event operations</a:t>
            </a:r>
          </a:p>
          <a:p>
            <a:pPr marL="1384300" lvl="2" indent="-342900" eaLnBrk="1" hangingPunct="1">
              <a:buSzPct val="100000"/>
              <a:buFont typeface="Arial" panose="020B0604020202020204" pitchFamily="34" charset="0"/>
              <a:buChar char="•"/>
              <a:defRPr/>
            </a:pPr>
            <a:r>
              <a:rPr lang="en-US" sz="2000" dirty="0"/>
              <a:t>Simulation A generates incredible simulation results</a:t>
            </a:r>
          </a:p>
          <a:p>
            <a:pPr marL="1384300" lvl="2" indent="-342900" eaLnBrk="1" hangingPunct="1">
              <a:buSzPct val="100000"/>
              <a:buFont typeface="Arial" panose="020B0604020202020204" pitchFamily="34" charset="0"/>
              <a:buChar char="•"/>
              <a:defRPr/>
            </a:pPr>
            <a:r>
              <a:rPr lang="en-US" sz="2000" dirty="0"/>
              <a:t>Simulation A causes Simulation B to crash</a:t>
            </a:r>
          </a:p>
          <a:p>
            <a:pPr marL="862013" lvl="1" indent="-220663" eaLnBrk="1" hangingPunct="1">
              <a:buSzPct val="50000"/>
              <a:defRPr/>
            </a:pPr>
            <a:r>
              <a:rPr lang="en-US" sz="2400" dirty="0"/>
              <a:t>Waste of Time and Resources</a:t>
            </a:r>
          </a:p>
          <a:p>
            <a:pPr marL="1384300" lvl="2" indent="-342900" eaLnBrk="1" hangingPunct="1">
              <a:buSzPct val="100000"/>
              <a:buFont typeface="Arial" panose="020B0604020202020204" pitchFamily="34" charset="0"/>
              <a:buChar char="•"/>
              <a:defRPr/>
            </a:pPr>
            <a:r>
              <a:rPr lang="en-US" sz="2000" dirty="0"/>
              <a:t>Simulation B Developer spends time investigating Simulation B crash</a:t>
            </a:r>
          </a:p>
          <a:p>
            <a:pPr marL="461963" indent="-347663" eaLnBrk="1" hangingPunct="1">
              <a:defRPr/>
            </a:pPr>
            <a:r>
              <a:rPr lang="en-US" sz="2800" dirty="0"/>
              <a:t>Secondary effects</a:t>
            </a:r>
          </a:p>
          <a:p>
            <a:pPr marL="862013" lvl="1" indent="-220663" eaLnBrk="1" hangingPunct="1">
              <a:buSzPct val="50000"/>
              <a:defRPr/>
            </a:pPr>
            <a:r>
              <a:rPr lang="en-US" sz="2400" dirty="0"/>
              <a:t>Additional waste of Time and Resources</a:t>
            </a:r>
          </a:p>
          <a:p>
            <a:pPr marL="1431925" lvl="2" indent="-342900" eaLnBrk="1" hangingPunct="1">
              <a:buSzPct val="100000"/>
              <a:buFont typeface="Arial" panose="020B0604020202020204" pitchFamily="34" charset="0"/>
              <a:buChar char="•"/>
              <a:defRPr/>
            </a:pPr>
            <a:r>
              <a:rPr lang="en-US" sz="2000" dirty="0"/>
              <a:t>Simulation A Analyst spends time investigating Simulation A behavior</a:t>
            </a:r>
          </a:p>
          <a:p>
            <a:pPr marL="1431925" lvl="2" indent="-342900" eaLnBrk="1" hangingPunct="1">
              <a:buSzPct val="100000"/>
              <a:buFont typeface="Arial" panose="020B0604020202020204" pitchFamily="34" charset="0"/>
              <a:buChar char="•"/>
              <a:defRPr/>
            </a:pPr>
            <a:r>
              <a:rPr lang="en-US" sz="2000" dirty="0"/>
              <a:t>Simulation A Developer develops initial solution for problem</a:t>
            </a:r>
          </a:p>
          <a:p>
            <a:pPr marL="1431925" lvl="2" indent="-342900" eaLnBrk="1" hangingPunct="1">
              <a:buSzPct val="100000"/>
              <a:buFont typeface="Arial" panose="020B0604020202020204" pitchFamily="34" charset="0"/>
              <a:buChar char="•"/>
              <a:defRPr/>
            </a:pPr>
            <a:r>
              <a:rPr lang="en-US" sz="2000" dirty="0"/>
              <a:t>Simulation A Analyst identifies error in solution</a:t>
            </a:r>
          </a:p>
          <a:p>
            <a:pPr marL="1431925" lvl="2" indent="-342900" eaLnBrk="1" hangingPunct="1">
              <a:buSzPct val="100000"/>
              <a:buFont typeface="Arial" panose="020B0604020202020204" pitchFamily="34" charset="0"/>
              <a:buChar char="•"/>
              <a:defRPr/>
            </a:pPr>
            <a:r>
              <a:rPr lang="en-US" sz="2000" dirty="0"/>
              <a:t>Simulation A Developer revises problem solution</a:t>
            </a:r>
          </a:p>
          <a:p>
            <a:pPr marL="461963" indent="-220663" eaLnBrk="1" hangingPunct="1">
              <a:defRPr/>
            </a:pPr>
            <a:endParaRPr lang="en-US" dirty="0"/>
          </a:p>
          <a:p>
            <a:pPr marL="461963" indent="-220663" eaLnBrk="1" hangingPunct="1">
              <a:defRPr/>
            </a:pPr>
            <a:endParaRPr lang="en-US"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0" indent="0" eaLnBrk="1" hangingPunct="1">
              <a:buFont typeface="Wingdings" panose="05000000000000000000" pitchFamily="2" charset="2"/>
              <a:buNone/>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9626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E85D9D3-3E4B-45CE-86CA-C88286163BC9}" type="slidenum">
              <a:rPr lang="en-US" altLang="en-US" sz="1600" smtClean="0">
                <a:latin typeface="Arial" panose="020B0604020202020204" pitchFamily="34" charset="0"/>
              </a:rPr>
              <a:pPr>
                <a:spcBef>
                  <a:spcPct val="0"/>
                </a:spcBef>
                <a:buClrTx/>
                <a:buSzTx/>
                <a:buFontTx/>
                <a:buNone/>
              </a:pPr>
              <a:t>52</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269409422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26858" y="-76200"/>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Implementation</a:t>
            </a:r>
          </a:p>
        </p:txBody>
      </p:sp>
      <p:sp>
        <p:nvSpPr>
          <p:cNvPr id="65539" name="Rectangle 3"/>
          <p:cNvSpPr>
            <a:spLocks noGrp="1" noChangeArrowheads="1"/>
          </p:cNvSpPr>
          <p:nvPr>
            <p:ph idx="1"/>
          </p:nvPr>
        </p:nvSpPr>
        <p:spPr>
          <a:xfrm>
            <a:off x="838572" y="1066800"/>
            <a:ext cx="10792189" cy="4495800"/>
          </a:xfrm>
        </p:spPr>
        <p:txBody>
          <a:bodyPr lIns="0" tIns="0" rIns="0" bIns="0">
            <a:normAutofit/>
          </a:bodyPr>
          <a:lstStyle/>
          <a:p>
            <a:pPr marL="342900" indent="-342900" eaLnBrk="1" hangingPunct="1">
              <a:buFont typeface="Wingdings" panose="05000000000000000000" pitchFamily="2" charset="2"/>
              <a:buChar char="Ø"/>
              <a:defRPr/>
            </a:pPr>
            <a:r>
              <a:rPr lang="en-US" sz="2800" dirty="0"/>
              <a:t>How to represent air-to-ground and ground-to-air interactions? </a:t>
            </a:r>
          </a:p>
          <a:p>
            <a:pPr marL="909638" lvl="1" indent="-220663" eaLnBrk="1" hangingPunct="1">
              <a:defRPr/>
            </a:pPr>
            <a:endParaRPr lang="en-US" sz="1800" dirty="0"/>
          </a:p>
          <a:p>
            <a:pPr marL="584200" indent="-342900" eaLnBrk="1" hangingPunct="1">
              <a:buSzPct val="100000"/>
              <a:buFont typeface="Wingdings" panose="05000000000000000000" pitchFamily="2" charset="2"/>
              <a:buChar char="§"/>
              <a:defRPr/>
            </a:pPr>
            <a:r>
              <a:rPr lang="en-US" sz="2400" dirty="0"/>
              <a:t>First Method</a:t>
            </a:r>
          </a:p>
          <a:p>
            <a:pPr marL="1031875" lvl="1" indent="-342900" eaLnBrk="1" hangingPunct="1">
              <a:buSzPct val="100000"/>
              <a:buFont typeface="Arial" panose="020B0604020202020204" pitchFamily="34" charset="0"/>
              <a:buChar char="•"/>
              <a:defRPr/>
            </a:pPr>
            <a:r>
              <a:rPr lang="en-US" sz="2000" dirty="0"/>
              <a:t>Designate target</a:t>
            </a:r>
          </a:p>
          <a:p>
            <a:pPr marL="1031875" lvl="1" indent="-342900" eaLnBrk="1" hangingPunct="1">
              <a:buSzPct val="100000"/>
              <a:buFont typeface="Arial" panose="020B0604020202020204" pitchFamily="34" charset="0"/>
              <a:buChar char="•"/>
              <a:defRPr/>
            </a:pPr>
            <a:r>
              <a:rPr lang="en-US" sz="2000" dirty="0"/>
              <a:t>Employ Munitions</a:t>
            </a:r>
          </a:p>
          <a:p>
            <a:pPr marL="1031875" lvl="1" indent="-342900" eaLnBrk="1" hangingPunct="1">
              <a:buSzPct val="100000"/>
              <a:buFont typeface="Arial" panose="020B0604020202020204" pitchFamily="34" charset="0"/>
              <a:buChar char="•"/>
              <a:defRPr/>
            </a:pPr>
            <a:r>
              <a:rPr lang="en-US" sz="2000" dirty="0"/>
              <a:t>Calculate Munitions Time of Flight</a:t>
            </a:r>
          </a:p>
          <a:p>
            <a:pPr marL="1031875" lvl="1" indent="-342900" eaLnBrk="1" hangingPunct="1">
              <a:buSzPct val="100000"/>
              <a:buFont typeface="Arial" panose="020B0604020202020204" pitchFamily="34" charset="0"/>
              <a:buChar char="•"/>
              <a:defRPr/>
            </a:pPr>
            <a:r>
              <a:rPr lang="en-US" sz="2000" dirty="0"/>
              <a:t>Calculate Munitions Effect based upon Cumulative Probabilities</a:t>
            </a:r>
          </a:p>
          <a:p>
            <a:pPr marL="584200" indent="-342900" eaLnBrk="1" hangingPunct="1">
              <a:spcBef>
                <a:spcPts val="1800"/>
              </a:spcBef>
              <a:buSzPct val="100000"/>
              <a:buFont typeface="Wingdings" panose="05000000000000000000" pitchFamily="2" charset="2"/>
              <a:buChar char="§"/>
              <a:defRPr/>
            </a:pPr>
            <a:r>
              <a:rPr lang="en-US" sz="2400" dirty="0"/>
              <a:t>Second Method</a:t>
            </a:r>
          </a:p>
          <a:p>
            <a:pPr marL="1031875" lvl="1" indent="-342900" eaLnBrk="1" hangingPunct="1">
              <a:buSzPct val="100000"/>
              <a:buFont typeface="Arial" panose="020B0604020202020204" pitchFamily="34" charset="0"/>
              <a:buChar char="•"/>
              <a:defRPr/>
            </a:pPr>
            <a:r>
              <a:rPr lang="en-US" sz="2000" dirty="0"/>
              <a:t>Designate target</a:t>
            </a:r>
          </a:p>
          <a:p>
            <a:pPr marL="1031875" lvl="1" indent="-342900" eaLnBrk="1" hangingPunct="1">
              <a:buSzPct val="100000"/>
              <a:buFont typeface="Arial" panose="020B0604020202020204" pitchFamily="34" charset="0"/>
              <a:buChar char="•"/>
              <a:defRPr/>
            </a:pPr>
            <a:r>
              <a:rPr lang="en-US" sz="2000" dirty="0"/>
              <a:t>Employ Munitions</a:t>
            </a:r>
          </a:p>
          <a:p>
            <a:pPr marL="1031875" lvl="1" indent="-342900" eaLnBrk="1" hangingPunct="1">
              <a:buSzPct val="100000"/>
              <a:buFont typeface="Arial" panose="020B0604020202020204" pitchFamily="34" charset="0"/>
              <a:buChar char="•"/>
              <a:defRPr/>
            </a:pPr>
            <a:r>
              <a:rPr lang="en-US" sz="2000" dirty="0"/>
              <a:t>Calculate Munitions Effect using Probability of Destruction Random Number table </a:t>
            </a:r>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482600" lvl="1" indent="-139700" eaLnBrk="1" hangingPunct="1">
              <a:defRPr/>
            </a:pPr>
            <a:endParaRPr lang="en-US" dirty="0"/>
          </a:p>
          <a:p>
            <a:pPr marL="228600" indent="-228600" eaLnBrk="1" hangingPunct="1">
              <a:defRPr/>
            </a:pPr>
            <a:endParaRPr lang="en-US" sz="1800" dirty="0"/>
          </a:p>
        </p:txBody>
      </p:sp>
      <p:sp>
        <p:nvSpPr>
          <p:cNvPr id="9830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EE236B2-B7B7-4B7F-99E7-32049FDF127D}" type="slidenum">
              <a:rPr lang="en-US" altLang="en-US" sz="1600" smtClean="0">
                <a:latin typeface="Arial" panose="020B0604020202020204" pitchFamily="34" charset="0"/>
              </a:rPr>
              <a:pPr>
                <a:spcBef>
                  <a:spcPct val="0"/>
                </a:spcBef>
                <a:buClrTx/>
                <a:buSzTx/>
                <a:buFontTx/>
                <a:buNone/>
              </a:pPr>
              <a:t>53</a:t>
            </a:fld>
            <a:endParaRPr lang="en-US" altLang="en-US" sz="16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11014" y="-76200"/>
            <a:ext cx="10766795" cy="822325"/>
          </a:xfrm>
          <a:noFill/>
        </p:spPr>
        <p:txBody>
          <a:bodyPr lIns="0" tIns="0" rIns="0" bIns="0"/>
          <a:lstStyle/>
          <a:p>
            <a:pPr eaLnBrk="1" hangingPunct="1"/>
            <a:r>
              <a:rPr lang="en-US" altLang="en-US" dirty="0">
                <a:ea typeface="ＭＳ Ｐゴシック" panose="020B0600070205080204" pitchFamily="34" charset="-128"/>
              </a:rPr>
              <a:t>Use Case 2 - Model Conflict</a:t>
            </a:r>
          </a:p>
        </p:txBody>
      </p:sp>
      <p:sp>
        <p:nvSpPr>
          <p:cNvPr id="65539" name="Rectangle 3"/>
          <p:cNvSpPr>
            <a:spLocks noGrp="1" noChangeArrowheads="1"/>
          </p:cNvSpPr>
          <p:nvPr>
            <p:ph idx="1"/>
          </p:nvPr>
        </p:nvSpPr>
        <p:spPr>
          <a:xfrm>
            <a:off x="989012" y="1270001"/>
            <a:ext cx="10792189" cy="1600200"/>
          </a:xfrm>
        </p:spPr>
        <p:txBody>
          <a:bodyPr lIns="0" tIns="0" rIns="0" bIns="0"/>
          <a:lstStyle/>
          <a:p>
            <a:pPr marL="400050" indent="-400050">
              <a:defRPr/>
            </a:pPr>
            <a:r>
              <a:rPr lang="en-US" sz="2800" dirty="0"/>
              <a:t>Either Method could provide realistic results</a:t>
            </a:r>
          </a:p>
          <a:p>
            <a:pPr marL="742950" indent="-457200">
              <a:defRPr/>
            </a:pPr>
            <a:endParaRPr lang="en-US" sz="2800" dirty="0"/>
          </a:p>
          <a:p>
            <a:pPr marL="342900" indent="-342900">
              <a:defRPr/>
            </a:pPr>
            <a:r>
              <a:rPr lang="en-US" sz="2800" dirty="0"/>
              <a:t>But… What happens when there are 2 developers working independently on different parts of the simulation?</a:t>
            </a:r>
          </a:p>
          <a:p>
            <a:pPr marL="742950" indent="-457200">
              <a:defRPr/>
            </a:pPr>
            <a:endParaRPr lang="en-US" sz="2800" dirty="0"/>
          </a:p>
          <a:p>
            <a:pPr marL="342900" indent="-342900">
              <a:defRPr/>
            </a:pPr>
            <a:r>
              <a:rPr lang="en-US" sz="2800" dirty="0"/>
              <a:t>And... Developer 1 simulates offensive operations uses the First Method while Developer 2 simulates defensive operations uses the Second Method? </a:t>
            </a:r>
          </a:p>
          <a:p>
            <a:pPr marL="909638" lvl="1" indent="-220663" eaLnBrk="1" hangingPunct="1">
              <a:defRPr/>
            </a:pPr>
            <a:endParaRPr lang="en-US" sz="1800" dirty="0"/>
          </a:p>
          <a:p>
            <a:pPr marL="282575" lvl="1" indent="0" eaLnBrk="1" hangingPunct="1">
              <a:buFontTx/>
              <a:buNone/>
              <a:defRPr/>
            </a:pPr>
            <a:endParaRPr lang="en-US" dirty="0">
              <a:solidFill>
                <a:srgbClr val="FF0000"/>
              </a:solidFill>
            </a:endParaRPr>
          </a:p>
          <a:p>
            <a:pPr marL="282575" lvl="1" indent="0" eaLnBrk="1" hangingPunct="1">
              <a:buFontTx/>
              <a:buNone/>
              <a:defRPr/>
            </a:pPr>
            <a:endParaRPr lang="en-US" sz="1000" dirty="0"/>
          </a:p>
          <a:p>
            <a:pPr marL="228600" indent="-228600" eaLnBrk="1" hangingPunct="1">
              <a:defRPr/>
            </a:pPr>
            <a:endParaRPr lang="en-US" dirty="0"/>
          </a:p>
          <a:p>
            <a:pPr marL="482600" lvl="1" indent="-139700" eaLnBrk="1" hangingPunct="1">
              <a:defRPr/>
            </a:pPr>
            <a:endParaRPr lang="en-US" dirty="0"/>
          </a:p>
          <a:p>
            <a:pPr marL="228600" indent="-228600" eaLnBrk="1" hangingPunct="1">
              <a:defRPr/>
            </a:pPr>
            <a:endParaRPr lang="en-US" sz="1800" dirty="0"/>
          </a:p>
        </p:txBody>
      </p:sp>
      <p:sp>
        <p:nvSpPr>
          <p:cNvPr id="10035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2BB96BE-BDEE-4B94-897A-2C086967F5D5}" type="slidenum">
              <a:rPr lang="en-US" altLang="en-US" sz="1600" smtClean="0">
                <a:latin typeface="Arial" panose="020B0604020202020204" pitchFamily="34" charset="0"/>
              </a:rPr>
              <a:pPr>
                <a:spcBef>
                  <a:spcPct val="0"/>
                </a:spcBef>
                <a:buClrTx/>
                <a:buSzTx/>
                <a:buFontTx/>
                <a:buNone/>
              </a:pPr>
              <a:t>54</a:t>
            </a:fld>
            <a:endParaRPr lang="en-US" altLang="en-US" sz="1600" dirty="0">
              <a:latin typeface="Arial" panose="020B0604020202020204" pitchFamily="34"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11014" y="-62228"/>
            <a:ext cx="10766795" cy="822325"/>
          </a:xfrm>
          <a:noFill/>
        </p:spPr>
        <p:txBody>
          <a:bodyPr lIns="0" tIns="0" rIns="0" bIns="0"/>
          <a:lstStyle/>
          <a:p>
            <a:pPr eaLnBrk="1" hangingPunct="1"/>
            <a:r>
              <a:rPr lang="en-US" altLang="en-US" dirty="0">
                <a:ea typeface="ＭＳ Ｐゴシック" panose="020B0600070205080204" pitchFamily="34" charset="-128"/>
              </a:rPr>
              <a:t>Use Case 2 - Simulation Provides Incredible Results</a:t>
            </a:r>
          </a:p>
        </p:txBody>
      </p:sp>
      <p:sp>
        <p:nvSpPr>
          <p:cNvPr id="10240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0C5791E-873F-4470-970D-92B09D053CEF}" type="slidenum">
              <a:rPr lang="en-US" altLang="en-US" sz="1600" smtClean="0">
                <a:latin typeface="Arial" panose="020B0604020202020204" pitchFamily="34" charset="0"/>
              </a:rPr>
              <a:pPr>
                <a:spcBef>
                  <a:spcPct val="0"/>
                </a:spcBef>
                <a:buClrTx/>
                <a:buSzTx/>
                <a:buFontTx/>
                <a:buNone/>
              </a:pPr>
              <a:t>55</a:t>
            </a:fld>
            <a:endParaRPr lang="en-US" altLang="en-US" sz="1600" dirty="0">
              <a:latin typeface="Arial" panose="020B0604020202020204" pitchFamily="34" charset="0"/>
            </a:endParaRPr>
          </a:p>
        </p:txBody>
      </p:sp>
      <p:pic>
        <p:nvPicPr>
          <p:cNvPr id="1024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441" y="3865564"/>
            <a:ext cx="406294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950" y="2646364"/>
            <a:ext cx="314878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1825" y="4178300"/>
            <a:ext cx="3195334"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7068" y="4357688"/>
            <a:ext cx="3218611"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793" y="1981200"/>
            <a:ext cx="1958119" cy="1109348"/>
          </a:xfrm>
          <a:prstGeom prst="rect">
            <a:avLst/>
          </a:prstGeom>
          <a:scene3d>
            <a:camera prst="orthographicFront">
              <a:rot lat="0" lon="5400000" rev="0"/>
            </a:camera>
            <a:lightRig rig="threePt" dir="t"/>
          </a:scene3d>
        </p:spPr>
      </p:pic>
      <p:pic>
        <p:nvPicPr>
          <p:cNvPr id="102409"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9701" y="2603501"/>
            <a:ext cx="162517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3044" y="2397125"/>
            <a:ext cx="253933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8715" y="2693988"/>
            <a:ext cx="293716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3"/>
          <p:cNvSpPr txBox="1">
            <a:spLocks noChangeArrowheads="1"/>
          </p:cNvSpPr>
          <p:nvPr/>
        </p:nvSpPr>
        <p:spPr bwMode="auto">
          <a:xfrm>
            <a:off x="609441" y="1219200"/>
            <a:ext cx="10792189"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b="1">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85750" indent="0">
              <a:buFontTx/>
              <a:buNone/>
              <a:defRPr/>
            </a:pPr>
            <a:r>
              <a:rPr lang="en-US" b="0" kern="0" dirty="0">
                <a:latin typeface="Arial" panose="020B0604020202020204" pitchFamily="34" charset="0"/>
                <a:cs typeface="Arial" panose="020B0604020202020204" pitchFamily="34" charset="0"/>
              </a:rPr>
              <a:t>In 1 game turn, 1 obsolete SAM system shoots down 4 Fighters and 16 air-to-ground missiles</a:t>
            </a:r>
          </a:p>
          <a:p>
            <a:pPr marL="909638" lvl="1" indent="-220663">
              <a:defRPr/>
            </a:pPr>
            <a:endParaRPr lang="en-US" sz="1800" kern="0" dirty="0"/>
          </a:p>
          <a:p>
            <a:pPr marL="282575" lvl="1" indent="0">
              <a:buFontTx/>
              <a:buNone/>
              <a:defRPr/>
            </a:pPr>
            <a:endParaRPr lang="en-US" sz="2000" kern="0" dirty="0">
              <a:solidFill>
                <a:srgbClr val="FF0000"/>
              </a:solidFill>
            </a:endParaRPr>
          </a:p>
          <a:p>
            <a:pPr marL="282575" lvl="1" indent="0">
              <a:buFontTx/>
              <a:buNone/>
              <a:defRPr/>
            </a:pPr>
            <a:endParaRPr lang="en-US" sz="1000" kern="0" dirty="0"/>
          </a:p>
          <a:p>
            <a:pPr marL="228600" indent="-228600">
              <a:defRPr/>
            </a:pPr>
            <a:endParaRPr lang="en-US" sz="2400" kern="0" dirty="0"/>
          </a:p>
          <a:p>
            <a:pPr marL="482600" lvl="1" indent="-139700">
              <a:defRPr/>
            </a:pPr>
            <a:endParaRPr lang="en-US" kern="0" dirty="0"/>
          </a:p>
          <a:p>
            <a:pPr marL="228600" indent="-228600">
              <a:defRPr/>
            </a:pPr>
            <a:endParaRPr lang="en-US" sz="1800" kern="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7247" y="136523"/>
            <a:ext cx="10514330" cy="414338"/>
          </a:xfrm>
        </p:spPr>
        <p:txBody>
          <a:bodyPr>
            <a:noAutofit/>
          </a:bodyPr>
          <a:lstStyle/>
          <a:p>
            <a:pPr eaLnBrk="1" hangingPunct="1"/>
            <a:r>
              <a:rPr lang="en-US" altLang="en-US" dirty="0">
                <a:ea typeface="ＭＳ Ｐゴシック" panose="020B0600070205080204" pitchFamily="34" charset="-128"/>
              </a:rPr>
              <a:t>Use Case 2 - What caused the Incredible Results?</a:t>
            </a:r>
          </a:p>
        </p:txBody>
      </p:sp>
      <p:sp>
        <p:nvSpPr>
          <p:cNvPr id="43011" name="Rectangle 3"/>
          <p:cNvSpPr>
            <a:spLocks noGrp="1" noChangeArrowheads="1"/>
          </p:cNvSpPr>
          <p:nvPr>
            <p:ph idx="1"/>
          </p:nvPr>
        </p:nvSpPr>
        <p:spPr>
          <a:xfrm>
            <a:off x="440151" y="1066800"/>
            <a:ext cx="10792189" cy="4648200"/>
          </a:xfrm>
        </p:spPr>
        <p:txBody>
          <a:bodyPr/>
          <a:lstStyle/>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Lack of an Overarching SCM:</a:t>
            </a:r>
          </a:p>
          <a:p>
            <a:pPr marL="571500" lvl="2" indent="-228600">
              <a:spcBef>
                <a:spcPts val="0"/>
              </a:spcBef>
              <a:spcAft>
                <a:spcPts val="0"/>
              </a:spcAft>
              <a:defRPr/>
            </a:pPr>
            <a:r>
              <a:rPr lang="en-US" sz="2200" dirty="0">
                <a:ea typeface="ＭＳ Ｐゴシック" pitchFamily="34" charset="-128"/>
              </a:rPr>
              <a:t>Allowed the developers to employ two credible simulation methods in a conflicting manner</a:t>
            </a:r>
          </a:p>
          <a:p>
            <a:pPr marL="571500" lvl="2" indent="-228600">
              <a:spcBef>
                <a:spcPts val="0"/>
              </a:spcBef>
              <a:spcAft>
                <a:spcPts val="0"/>
              </a:spcAft>
              <a:defRPr/>
            </a:pPr>
            <a:r>
              <a:rPr lang="en-US" sz="2200" dirty="0">
                <a:ea typeface="ＭＳ Ｐゴシック" pitchFamily="34" charset="-128"/>
              </a:rPr>
              <a:t>Masked a ground-based SAM system self defense behavior that took precedence over other simulation activities</a:t>
            </a:r>
          </a:p>
          <a:p>
            <a:pPr marL="571500" lvl="2" indent="-228600">
              <a:spcBef>
                <a:spcPts val="0"/>
              </a:spcBef>
              <a:spcAft>
                <a:spcPts val="0"/>
              </a:spcAft>
              <a:defRPr/>
            </a:pPr>
            <a:r>
              <a:rPr lang="en-US" sz="2200" dirty="0">
                <a:ea typeface="ＭＳ Ｐゴシック" pitchFamily="34" charset="-128"/>
              </a:rPr>
              <a:t>Hid a simulation interdependency which was that the reload rate for a missile site was based upon the simulation visual display refresh rate</a:t>
            </a:r>
          </a:p>
          <a:p>
            <a:pPr marL="571500" lvl="2" indent="-228600">
              <a:spcBef>
                <a:spcPts val="0"/>
              </a:spcBef>
              <a:spcAft>
                <a:spcPts val="0"/>
              </a:spcAft>
              <a:defRPr/>
            </a:pPr>
            <a:endParaRPr lang="en-US" dirty="0">
              <a:ea typeface="ＭＳ Ｐゴシック" pitchFamily="34" charset="-128"/>
            </a:endParaRPr>
          </a:p>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The Result: </a:t>
            </a:r>
          </a:p>
          <a:p>
            <a:pPr marL="571500" lvl="2" indent="-246063">
              <a:spcBef>
                <a:spcPts val="0"/>
              </a:spcBef>
              <a:spcAft>
                <a:spcPts val="0"/>
              </a:spcAft>
              <a:buSzPct val="100000"/>
              <a:buFont typeface="Wingdings" panose="05000000000000000000" pitchFamily="2" charset="2"/>
              <a:buChar char="§"/>
              <a:defRPr/>
            </a:pPr>
            <a:r>
              <a:rPr lang="en-US" sz="2200" dirty="0">
                <a:ea typeface="ＭＳ Ｐゴシック" pitchFamily="34" charset="-128"/>
              </a:rPr>
              <a:t>Incredible results convinced simulation operators to manually control engagement outcomes</a:t>
            </a:r>
          </a:p>
          <a:p>
            <a:pPr marL="571500" lvl="2" indent="-246063">
              <a:spcBef>
                <a:spcPts val="0"/>
              </a:spcBef>
              <a:spcAft>
                <a:spcPts val="0"/>
              </a:spcAft>
              <a:buSzPct val="100000"/>
              <a:buFont typeface="Wingdings" panose="05000000000000000000" pitchFamily="2" charset="2"/>
              <a:buChar char="§"/>
              <a:defRPr/>
            </a:pPr>
            <a:endParaRPr lang="en-US" dirty="0">
              <a:ea typeface="ＭＳ Ｐゴシック" pitchFamily="34" charset="-128"/>
            </a:endParaRPr>
          </a:p>
          <a:p>
            <a:pPr marL="342900" lvl="1" indent="-342900">
              <a:spcBef>
                <a:spcPts val="0"/>
              </a:spcBef>
              <a:spcAft>
                <a:spcPts val="0"/>
              </a:spcAft>
              <a:buFont typeface="Wingdings" panose="05000000000000000000" pitchFamily="2" charset="2"/>
              <a:buChar char="Ø"/>
              <a:defRPr/>
            </a:pPr>
            <a:r>
              <a:rPr lang="en-US" sz="2800" dirty="0">
                <a:ea typeface="ＭＳ Ｐゴシック" pitchFamily="34" charset="-128"/>
              </a:rPr>
              <a:t>The Impact:</a:t>
            </a:r>
          </a:p>
          <a:p>
            <a:pPr marL="571500" lvl="2" indent="-228600">
              <a:lnSpc>
                <a:spcPct val="90000"/>
              </a:lnSpc>
              <a:spcBef>
                <a:spcPts val="0"/>
              </a:spcBef>
              <a:spcAft>
                <a:spcPts val="0"/>
              </a:spcAft>
              <a:defRPr/>
            </a:pPr>
            <a:r>
              <a:rPr lang="en-US" sz="2200" dirty="0">
                <a:ea typeface="ＭＳ Ｐゴシック" pitchFamily="34" charset="-128"/>
              </a:rPr>
              <a:t>Unplanned expenditure of Operator Time troubleshooting scenario</a:t>
            </a:r>
          </a:p>
          <a:p>
            <a:pPr marL="571500" lvl="2" indent="-228600">
              <a:lnSpc>
                <a:spcPct val="90000"/>
              </a:lnSpc>
              <a:spcBef>
                <a:spcPts val="0"/>
              </a:spcBef>
              <a:spcAft>
                <a:spcPts val="0"/>
              </a:spcAft>
              <a:defRPr/>
            </a:pPr>
            <a:r>
              <a:rPr lang="en-US" sz="2200" dirty="0">
                <a:ea typeface="ＭＳ Ｐゴシック" pitchFamily="34" charset="-128"/>
              </a:rPr>
              <a:t>Unplanned expenditure of Developer Time to rewrite and test software</a:t>
            </a:r>
          </a:p>
          <a:p>
            <a:pPr marL="0" indent="0" eaLnBrk="1" hangingPunct="1">
              <a:lnSpc>
                <a:spcPct val="90000"/>
              </a:lnSpc>
              <a:buFontTx/>
              <a:buNone/>
              <a:defRPr/>
            </a:pPr>
            <a:endParaRPr lang="en-US" sz="2800" dirty="0">
              <a:ea typeface="ＭＳ Ｐゴシック" pitchFamily="34" charset="-128"/>
            </a:endParaRPr>
          </a:p>
        </p:txBody>
      </p:sp>
      <p:sp>
        <p:nvSpPr>
          <p:cNvPr id="104452"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B54563A-5328-4E54-80A5-83FF0EFB483E}" type="slidenum">
              <a:rPr lang="en-US" altLang="en-US" sz="1600" smtClean="0">
                <a:latin typeface="Arial" panose="020B0604020202020204" pitchFamily="34" charset="0"/>
              </a:rPr>
              <a:pPr>
                <a:spcBef>
                  <a:spcPct val="0"/>
                </a:spcBef>
                <a:buClrTx/>
                <a:buSzTx/>
                <a:buFontTx/>
                <a:buNone/>
              </a:pPr>
              <a:t>56</a:t>
            </a:fld>
            <a:endParaRPr lang="en-US" altLang="en-US" sz="1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89745" y="136523"/>
            <a:ext cx="9234728" cy="414338"/>
          </a:xfrm>
        </p:spPr>
        <p:txBody>
          <a:bodyPr>
            <a:noAutofit/>
          </a:bodyPr>
          <a:lstStyle/>
          <a:p>
            <a:pPr eaLnBrk="1" hangingPunct="1"/>
            <a:r>
              <a:rPr lang="en-US" altLang="en-US" dirty="0">
                <a:ea typeface="ＭＳ Ｐゴシック" panose="020B0600070205080204" pitchFamily="34" charset="-128"/>
              </a:rPr>
              <a:t>Benefits of Building a SCM</a:t>
            </a:r>
          </a:p>
        </p:txBody>
      </p:sp>
      <p:sp>
        <p:nvSpPr>
          <p:cNvPr id="43011" name="Rectangle 3"/>
          <p:cNvSpPr>
            <a:spLocks noGrp="1" noChangeArrowheads="1"/>
          </p:cNvSpPr>
          <p:nvPr>
            <p:ph idx="1"/>
          </p:nvPr>
        </p:nvSpPr>
        <p:spPr>
          <a:xfrm>
            <a:off x="711015" y="1066800"/>
            <a:ext cx="10792189" cy="4648200"/>
          </a:xfrm>
        </p:spPr>
        <p:txBody>
          <a:bodyPr/>
          <a:lstStyle/>
          <a:p>
            <a:pPr marL="342900" indent="-341313" eaLnBrk="1" hangingPunct="1">
              <a:lnSpc>
                <a:spcPct val="90000"/>
              </a:lnSpc>
              <a:defRPr/>
            </a:pPr>
            <a:r>
              <a:rPr lang="en-US" sz="2800" dirty="0">
                <a:ea typeface="ＭＳ Ｐゴシック" pitchFamily="34" charset="-128"/>
              </a:rPr>
              <a:t>A Well-Formed SCM should provide: </a:t>
            </a:r>
          </a:p>
          <a:p>
            <a:pPr marL="571500" lvl="1" indent="-228600" eaLnBrk="1" hangingPunct="1">
              <a:lnSpc>
                <a:spcPct val="90000"/>
              </a:lnSpc>
              <a:buSzPct val="50000"/>
              <a:defRPr/>
            </a:pPr>
            <a:r>
              <a:rPr lang="en-US" sz="2400" dirty="0">
                <a:ea typeface="ＭＳ Ｐゴシック" pitchFamily="34" charset="-128"/>
              </a:rPr>
              <a:t>Assumptions and limitations for model</a:t>
            </a:r>
          </a:p>
          <a:p>
            <a:pPr marL="571500" lvl="1" indent="-228600" eaLnBrk="1" hangingPunct="1">
              <a:lnSpc>
                <a:spcPct val="90000"/>
              </a:lnSpc>
              <a:buSzPct val="50000"/>
              <a:defRPr/>
            </a:pPr>
            <a:r>
              <a:rPr lang="en-US" sz="2400" dirty="0">
                <a:ea typeface="ＭＳ Ｐゴシック" pitchFamily="34" charset="-128"/>
              </a:rPr>
              <a:t>Interconnections and dependencies within a model</a:t>
            </a:r>
          </a:p>
          <a:p>
            <a:pPr marL="571500" lvl="1" indent="-228600" eaLnBrk="1" hangingPunct="1">
              <a:lnSpc>
                <a:spcPct val="90000"/>
              </a:lnSpc>
              <a:buSzPct val="50000"/>
              <a:defRPr/>
            </a:pPr>
            <a:r>
              <a:rPr lang="en-US" sz="2400" dirty="0">
                <a:ea typeface="ＭＳ Ｐゴシック" pitchFamily="34" charset="-128"/>
              </a:rPr>
              <a:t>A method to detect internal model conflicts</a:t>
            </a:r>
          </a:p>
          <a:p>
            <a:pPr marL="571500" lvl="1" indent="-228600" eaLnBrk="1" hangingPunct="1">
              <a:lnSpc>
                <a:spcPct val="90000"/>
              </a:lnSpc>
              <a:buSzPct val="50000"/>
              <a:defRPr/>
            </a:pPr>
            <a:r>
              <a:rPr lang="en-US" sz="2400" dirty="0">
                <a:ea typeface="ＭＳ Ｐゴシック" pitchFamily="34" charset="-128"/>
              </a:rPr>
              <a:t>A preview of possible model output</a:t>
            </a:r>
          </a:p>
          <a:p>
            <a:pPr marL="571500" lvl="1" indent="-228600" eaLnBrk="1" hangingPunct="1">
              <a:lnSpc>
                <a:spcPct val="90000"/>
              </a:lnSpc>
              <a:buSzPct val="50000"/>
              <a:defRPr/>
            </a:pPr>
            <a:r>
              <a:rPr lang="en-US" sz="2400" dirty="0">
                <a:ea typeface="ＭＳ Ｐゴシック" pitchFamily="34" charset="-128"/>
              </a:rPr>
              <a:t>A means to discover missing parts</a:t>
            </a:r>
          </a:p>
          <a:p>
            <a:pPr lvl="1" eaLnBrk="1" hangingPunct="1">
              <a:lnSpc>
                <a:spcPct val="90000"/>
              </a:lnSpc>
              <a:defRPr/>
            </a:pPr>
            <a:endParaRPr lang="en-US" dirty="0">
              <a:ea typeface="ＭＳ Ｐゴシック" pitchFamily="34" charset="-128"/>
            </a:endParaRPr>
          </a:p>
          <a:p>
            <a:pPr marL="0" indent="0" eaLnBrk="1" hangingPunct="1">
              <a:lnSpc>
                <a:spcPct val="90000"/>
              </a:lnSpc>
              <a:buFontTx/>
              <a:buNone/>
              <a:defRPr/>
            </a:pPr>
            <a:r>
              <a:rPr lang="en-US" u="sng" dirty="0">
                <a:solidFill>
                  <a:srgbClr val="FF0000"/>
                </a:solidFill>
                <a:ea typeface="ＭＳ Ｐゴシック" pitchFamily="34" charset="-128"/>
              </a:rPr>
              <a:t>Early detection</a:t>
            </a:r>
            <a:r>
              <a:rPr lang="en-US" dirty="0">
                <a:solidFill>
                  <a:srgbClr val="FF0000"/>
                </a:solidFill>
                <a:ea typeface="ＭＳ Ｐゴシック" pitchFamily="34" charset="-128"/>
              </a:rPr>
              <a:t> of problems </a:t>
            </a:r>
            <a:r>
              <a:rPr lang="en-US" u="sng" dirty="0">
                <a:solidFill>
                  <a:srgbClr val="FF0000"/>
                </a:solidFill>
                <a:ea typeface="ＭＳ Ｐゴシック" pitchFamily="34" charset="-128"/>
              </a:rPr>
              <a:t>prevents wasteful expenditure </a:t>
            </a:r>
            <a:r>
              <a:rPr lang="en-US" dirty="0">
                <a:solidFill>
                  <a:srgbClr val="FF0000"/>
                </a:solidFill>
                <a:ea typeface="ＭＳ Ｐゴシック" pitchFamily="34" charset="-128"/>
              </a:rPr>
              <a:t>of limited resources</a:t>
            </a:r>
          </a:p>
          <a:p>
            <a:pPr marL="457200" lvl="1" indent="0" eaLnBrk="1" hangingPunct="1">
              <a:lnSpc>
                <a:spcPct val="90000"/>
              </a:lnSpc>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57</a:t>
            </a:fld>
            <a:endParaRPr lang="en-US" altLang="en-US" sz="16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477048" y="136523"/>
            <a:ext cx="9234728" cy="414338"/>
          </a:xfrm>
        </p:spPr>
        <p:txBody>
          <a:bodyPr>
            <a:noAutofit/>
          </a:bodyPr>
          <a:lstStyle/>
          <a:p>
            <a:pPr eaLnBrk="1" hangingPunct="1"/>
            <a:r>
              <a:rPr lang="en-US" altLang="en-US" dirty="0">
                <a:ea typeface="ＭＳ Ｐゴシック" panose="020B0600070205080204" pitchFamily="34" charset="-128"/>
              </a:rPr>
              <a:t>Building Versus Using a SCM</a:t>
            </a:r>
          </a:p>
        </p:txBody>
      </p:sp>
      <p:sp>
        <p:nvSpPr>
          <p:cNvPr id="43011" name="Rectangle 3"/>
          <p:cNvSpPr>
            <a:spLocks noGrp="1" noChangeArrowheads="1"/>
          </p:cNvSpPr>
          <p:nvPr>
            <p:ph idx="1"/>
          </p:nvPr>
        </p:nvSpPr>
        <p:spPr>
          <a:xfrm>
            <a:off x="74612" y="1066800"/>
            <a:ext cx="2997581" cy="2895600"/>
          </a:xfrm>
        </p:spPr>
        <p:txBody>
          <a:bodyPr/>
          <a:lstStyle/>
          <a:p>
            <a:pPr marL="0" indent="0">
              <a:spcBef>
                <a:spcPts val="0"/>
              </a:spcBef>
              <a:buNone/>
              <a:defRPr/>
            </a:pPr>
            <a:r>
              <a:rPr lang="en-US" b="1" dirty="0">
                <a:ea typeface="ＭＳ Ｐゴシック" pitchFamily="34" charset="-128"/>
              </a:rPr>
              <a:t>Facilitates</a:t>
            </a:r>
          </a:p>
          <a:p>
            <a:pPr marL="0" indent="0">
              <a:spcBef>
                <a:spcPts val="0"/>
              </a:spcBef>
              <a:buNone/>
              <a:defRPr/>
            </a:pPr>
            <a:r>
              <a:rPr lang="en-US" b="1" dirty="0">
                <a:ea typeface="ＭＳ Ｐゴシック" pitchFamily="34" charset="-128"/>
              </a:rPr>
              <a:t>Communication</a:t>
            </a:r>
          </a:p>
          <a:p>
            <a:pPr marL="0" indent="0" eaLnBrk="1" hangingPunct="1">
              <a:spcBef>
                <a:spcPts val="0"/>
              </a:spcBef>
              <a:buNone/>
              <a:defRPr/>
            </a:pPr>
            <a:endParaRPr lang="en-US" sz="2800" dirty="0">
              <a:ea typeface="ＭＳ Ｐゴシック" pitchFamily="34" charset="-128"/>
            </a:endParaRPr>
          </a:p>
          <a:p>
            <a:pPr marL="0" indent="0">
              <a:spcBef>
                <a:spcPts val="0"/>
              </a:spcBef>
              <a:buNone/>
              <a:defRPr/>
            </a:pPr>
            <a:r>
              <a:rPr lang="en-US" b="1" dirty="0">
                <a:ea typeface="ＭＳ Ｐゴシック" pitchFamily="34" charset="-128"/>
              </a:rPr>
              <a:t>Between </a:t>
            </a:r>
          </a:p>
          <a:p>
            <a:pPr marL="0" indent="0" eaLnBrk="1" hangingPunct="1">
              <a:spcBef>
                <a:spcPts val="0"/>
              </a:spcBef>
              <a:buNone/>
              <a:defRPr/>
            </a:pPr>
            <a:r>
              <a:rPr lang="en-US" b="1" dirty="0">
                <a:ea typeface="ＭＳ Ｐゴシック" pitchFamily="34" charset="-128"/>
              </a:rPr>
              <a:t>the Developer </a:t>
            </a:r>
          </a:p>
          <a:p>
            <a:pPr marL="0" indent="0" eaLnBrk="1" hangingPunct="1">
              <a:spcBef>
                <a:spcPts val="0"/>
              </a:spcBef>
              <a:buNone/>
              <a:defRPr/>
            </a:pPr>
            <a:r>
              <a:rPr lang="en-US" b="1" dirty="0">
                <a:ea typeface="ＭＳ Ｐゴシック" pitchFamily="34" charset="-128"/>
              </a:rPr>
              <a:t>and the End User</a:t>
            </a:r>
          </a:p>
          <a:p>
            <a:pPr marL="457200" lvl="1" indent="0" eaLnBrk="1" hangingPunct="1">
              <a:spcBef>
                <a:spcPts val="0"/>
              </a:spcBef>
              <a:buFontTx/>
              <a:buNone/>
              <a:defRPr/>
            </a:pPr>
            <a:endParaRPr lang="en-US" dirty="0">
              <a:ea typeface="ＭＳ Ｐゴシック" pitchFamily="34" charset="-128"/>
            </a:endParaRPr>
          </a:p>
          <a:p>
            <a:pPr marL="0" indent="0" eaLnBrk="1" hangingPunct="1">
              <a:lnSpc>
                <a:spcPct val="90000"/>
              </a:lnSpc>
              <a:buFontTx/>
              <a:buNone/>
              <a:defRPr/>
            </a:pPr>
            <a:endParaRPr lang="en-US" dirty="0">
              <a:ea typeface="ＭＳ Ｐゴシック" pitchFamily="34" charset="-128"/>
            </a:endParaRPr>
          </a:p>
        </p:txBody>
      </p:sp>
      <p:sp>
        <p:nvSpPr>
          <p:cNvPr id="10650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8577CD1-D88F-4455-B707-1B3204076992}" type="slidenum">
              <a:rPr lang="en-US" altLang="en-US" sz="1600" smtClean="0">
                <a:latin typeface="Arial" panose="020B0604020202020204" pitchFamily="34" charset="0"/>
              </a:rPr>
              <a:pPr>
                <a:spcBef>
                  <a:spcPct val="0"/>
                </a:spcBef>
                <a:buClrTx/>
                <a:buSzTx/>
                <a:buFontTx/>
                <a:buNone/>
              </a:pPr>
              <a:t>58</a:t>
            </a:fld>
            <a:endParaRPr lang="en-US" altLang="en-US" sz="1600" dirty="0">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193" y="914400"/>
            <a:ext cx="9106639" cy="5486400"/>
          </a:xfrm>
          <a:prstGeom prst="rect">
            <a:avLst/>
          </a:prstGeom>
        </p:spPr>
      </p:pic>
    </p:spTree>
    <p:extLst>
      <p:ext uri="{BB962C8B-B14F-4D97-AF65-F5344CB8AC3E}">
        <p14:creationId xmlns:p14="http://schemas.microsoft.com/office/powerpoint/2010/main" val="1760465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62748" y="136523"/>
            <a:ext cx="9234728" cy="414338"/>
          </a:xfrm>
        </p:spPr>
        <p:txBody>
          <a:bodyPr>
            <a:noAutofit/>
          </a:bodyPr>
          <a:lstStyle/>
          <a:p>
            <a:pPr eaLnBrk="1" hangingPunct="1"/>
            <a:r>
              <a:rPr lang="en-US" altLang="en-US" dirty="0">
                <a:ea typeface="ＭＳ Ｐゴシック" panose="020B0600070205080204" pitchFamily="34" charset="-128"/>
              </a:rPr>
              <a:t>Where To Go For Guidance?</a:t>
            </a:r>
          </a:p>
        </p:txBody>
      </p:sp>
      <p:sp>
        <p:nvSpPr>
          <p:cNvPr id="108547" name="Rectangle 3"/>
          <p:cNvSpPr>
            <a:spLocks noGrp="1" noChangeArrowheads="1"/>
          </p:cNvSpPr>
          <p:nvPr>
            <p:ph idx="1"/>
          </p:nvPr>
        </p:nvSpPr>
        <p:spPr>
          <a:xfrm>
            <a:off x="227012" y="1295400"/>
            <a:ext cx="11506200" cy="3889375"/>
          </a:xfrm>
        </p:spPr>
        <p:txBody>
          <a:bodyPr>
            <a:normAutofit/>
          </a:bodyPr>
          <a:lstStyle/>
          <a:p>
            <a:pPr marL="400050" lvl="1" indent="-342900">
              <a:lnSpc>
                <a:spcPct val="90000"/>
              </a:lnSpc>
              <a:buFont typeface="Wingdings" panose="05000000000000000000" pitchFamily="2" charset="2"/>
              <a:buChar char="Ø"/>
            </a:pPr>
            <a:r>
              <a:rPr lang="en-US" altLang="en-US" sz="2800" dirty="0">
                <a:ea typeface="ＭＳ Ｐゴシック" panose="020B0600070205080204" pitchFamily="34" charset="-128"/>
              </a:rPr>
              <a:t>Limited Authoritative Reference Material on how to do Conceptual Modeling as a part of Simulation Development Process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00050" lvl="1" indent="-342900">
              <a:lnSpc>
                <a:spcPct val="90000"/>
              </a:lnSpc>
              <a:buFont typeface="Wingdings" panose="05000000000000000000" pitchFamily="2" charset="2"/>
              <a:buChar char="Ø"/>
            </a:pPr>
            <a:r>
              <a:rPr lang="en-US" altLang="en-US" sz="2800" dirty="0">
                <a:ea typeface="ＭＳ Ｐゴシック" panose="020B0600070205080204" pitchFamily="34" charset="-128"/>
              </a:rPr>
              <a:t>“Conceptual Modeling” is not a term discussed in modeling and simulation textbooks</a:t>
            </a:r>
          </a:p>
          <a:p>
            <a:pPr marL="400050" indent="-342900" eaLnBrk="1" hangingPunct="1">
              <a:lnSpc>
                <a:spcPct val="90000"/>
              </a:lnSpc>
              <a:buFont typeface="Wingdings" panose="05000000000000000000" pitchFamily="2" charset="2"/>
              <a:buChar char="Ø"/>
            </a:pPr>
            <a:endParaRPr lang="en-US" altLang="en-US" sz="2800" dirty="0">
              <a:ea typeface="ＭＳ Ｐゴシック" panose="020B0600070205080204" pitchFamily="34" charset="-128"/>
            </a:endParaRPr>
          </a:p>
          <a:p>
            <a:pPr marL="400050" lvl="1" indent="-342900">
              <a:lnSpc>
                <a:spcPct val="90000"/>
              </a:lnSpc>
              <a:spcBef>
                <a:spcPts val="0"/>
              </a:spcBef>
              <a:spcAft>
                <a:spcPts val="1200"/>
              </a:spcAft>
              <a:buFont typeface="Wingdings" panose="05000000000000000000" pitchFamily="2" charset="2"/>
              <a:buChar char="Ø"/>
            </a:pPr>
            <a:r>
              <a:rPr lang="en-US" altLang="en-US" sz="2800" dirty="0">
                <a:ea typeface="ＭＳ Ｐゴシック" panose="020B0600070205080204" pitchFamily="34" charset="-128"/>
              </a:rPr>
              <a:t>Web searches on “Conceptual Modeling” have led to a diverse set of web sites that contributed little if anything the body of knowledge</a:t>
            </a:r>
          </a:p>
          <a:p>
            <a:pPr marL="571500" lvl="2" indent="-228600">
              <a:lnSpc>
                <a:spcPct val="90000"/>
              </a:lnSpc>
              <a:spcBef>
                <a:spcPts val="0"/>
              </a:spcBef>
              <a:spcAft>
                <a:spcPts val="600"/>
              </a:spcAft>
            </a:pPr>
            <a:r>
              <a:rPr lang="en-US" altLang="en-US" sz="2400" dirty="0">
                <a:ea typeface="ＭＳ Ｐゴシック" panose="020B0600070205080204" pitchFamily="34" charset="-128"/>
              </a:rPr>
              <a:t>Most often “Conceptual Modeling” was in relation to Database Modeling</a:t>
            </a:r>
          </a:p>
        </p:txBody>
      </p:sp>
      <p:sp>
        <p:nvSpPr>
          <p:cNvPr id="108548"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094AE4-B0F1-42B3-91F6-5A4C1099AB4E}" type="slidenum">
              <a:rPr lang="en-US" altLang="en-US" sz="1600" smtClean="0">
                <a:latin typeface="Arial" panose="020B0604020202020204" pitchFamily="34" charset="0"/>
              </a:rPr>
              <a:pPr>
                <a:spcBef>
                  <a:spcPct val="0"/>
                </a:spcBef>
                <a:buClrTx/>
                <a:buSzTx/>
                <a:buFontTx/>
                <a:buNone/>
              </a:pPr>
              <a:t>59</a:t>
            </a:fld>
            <a:endParaRPr lang="en-US" altLang="en-US" sz="16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96201" y="1219200"/>
            <a:ext cx="10796421"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95000"/>
              </a:lnSpc>
              <a:spcBef>
                <a:spcPct val="60000"/>
              </a:spcBef>
              <a:buSzPct val="110000"/>
              <a:buFont typeface="Wingdings" panose="05000000000000000000" pitchFamily="2" charset="2"/>
              <a:buChar char="Ø"/>
            </a:pPr>
            <a:r>
              <a:rPr lang="en-US" sz="2400" dirty="0">
                <a:cs typeface="Arial" panose="020B0604020202020204" pitchFamily="34" charset="0"/>
              </a:rPr>
              <a:t>The military definition of a model being </a:t>
            </a:r>
            <a:r>
              <a:rPr lang="en-US" sz="2400" i="1" u="sng" dirty="0">
                <a:cs typeface="Arial" panose="020B0604020202020204" pitchFamily="34" charset="0"/>
              </a:rPr>
              <a:t>“a physical, mathematical, or otherwise logical representation of a system, entity, phenomenon, or process”</a:t>
            </a:r>
            <a:r>
              <a:rPr lang="en-US" sz="2400" dirty="0">
                <a:cs typeface="Arial" panose="020B0604020202020204" pitchFamily="34" charset="0"/>
              </a:rPr>
              <a:t> is a good starting point, however, a major part is missing.</a:t>
            </a:r>
          </a:p>
          <a:p>
            <a:pPr marL="342900" indent="-342900" eaLnBrk="1" hangingPunct="1">
              <a:lnSpc>
                <a:spcPct val="95000"/>
              </a:lnSpc>
              <a:spcBef>
                <a:spcPct val="60000"/>
              </a:spcBef>
              <a:buSzPct val="110000"/>
              <a:buFont typeface="Wingdings" panose="05000000000000000000" pitchFamily="2" charset="2"/>
              <a:buChar char="Ø"/>
            </a:pPr>
            <a:r>
              <a:rPr lang="en-US" sz="2400" dirty="0">
                <a:cs typeface="Arial" panose="020B0604020202020204" pitchFamily="34" charset="0"/>
              </a:rPr>
              <a:t>The definition of a “model” from simulation experts supplies the missing part: the motivation for building the model and subsequently the simulation.</a:t>
            </a:r>
          </a:p>
          <a:p>
            <a:pPr marL="685800" lvl="1" indent="-342900" eaLnBrk="1" hangingPunct="1">
              <a:lnSpc>
                <a:spcPct val="95000"/>
              </a:lnSpc>
              <a:spcBef>
                <a:spcPct val="30000"/>
              </a:spcBef>
              <a:buSzPct val="100000"/>
              <a:buFont typeface="Wingdings" panose="05000000000000000000" pitchFamily="2" charset="2"/>
              <a:buChar char="§"/>
            </a:pPr>
            <a:r>
              <a:rPr lang="en-US" sz="2000" dirty="0">
                <a:cs typeface="Arial" panose="020B0604020202020204" pitchFamily="34" charset="0"/>
              </a:rPr>
              <a:t>A representation of a system for the </a:t>
            </a:r>
            <a:r>
              <a:rPr lang="en-US" sz="2000" i="1" u="sng" dirty="0">
                <a:cs typeface="Arial" panose="020B0604020202020204" pitchFamily="34" charset="0"/>
              </a:rPr>
              <a:t>purpose of studying the system</a:t>
            </a:r>
            <a:r>
              <a:rPr lang="en-US" sz="2000" dirty="0">
                <a:cs typeface="Arial" panose="020B0604020202020204" pitchFamily="34" charset="0"/>
              </a:rPr>
              <a:t>.  (Banks, 1996)</a:t>
            </a:r>
          </a:p>
          <a:p>
            <a:pPr marL="685800" lvl="1" indent="-342900" eaLnBrk="1" hangingPunct="1">
              <a:lnSpc>
                <a:spcPct val="95000"/>
              </a:lnSpc>
              <a:spcBef>
                <a:spcPct val="30000"/>
              </a:spcBef>
              <a:buSzPct val="100000"/>
              <a:buFont typeface="Wingdings" panose="05000000000000000000" pitchFamily="2" charset="2"/>
              <a:buChar char="§"/>
            </a:pPr>
            <a:r>
              <a:rPr lang="en-US" sz="2000" dirty="0">
                <a:cs typeface="Arial" panose="020B0604020202020204" pitchFamily="34" charset="0"/>
              </a:rPr>
              <a:t>A set of assumptions about how a system works in the form of mathematical or logical relationships which is </a:t>
            </a:r>
            <a:r>
              <a:rPr lang="en-US" sz="2000" i="1" u="sng" dirty="0">
                <a:cs typeface="Arial" panose="020B0604020202020204" pitchFamily="34" charset="0"/>
              </a:rPr>
              <a:t>used to try to gain some understanding of how the corresponding system behaves</a:t>
            </a:r>
            <a:r>
              <a:rPr lang="en-US" sz="2000" dirty="0">
                <a:cs typeface="Arial" panose="020B0604020202020204" pitchFamily="34" charset="0"/>
              </a:rPr>
              <a:t>.  (Law, 2000)</a:t>
            </a:r>
          </a:p>
          <a:p>
            <a:pPr eaLnBrk="1" hangingPunct="1">
              <a:lnSpc>
                <a:spcPct val="95000"/>
              </a:lnSpc>
              <a:spcBef>
                <a:spcPct val="60000"/>
              </a:spcBef>
              <a:buSzPct val="110000"/>
              <a:buFontTx/>
              <a:buChar char="•"/>
            </a:pPr>
            <a:endParaRPr lang="en-US" sz="2000" dirty="0"/>
          </a:p>
        </p:txBody>
      </p:sp>
      <p:sp>
        <p:nvSpPr>
          <p:cNvPr id="176131"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6132" name="Rectangle 4"/>
          <p:cNvSpPr>
            <a:spLocks noChangeArrowheads="1"/>
          </p:cNvSpPr>
          <p:nvPr/>
        </p:nvSpPr>
        <p:spPr bwMode="auto">
          <a:xfrm>
            <a:off x="964947" y="79376"/>
            <a:ext cx="1025892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2400" b="1" dirty="0">
                <a:solidFill>
                  <a:schemeClr val="bg1"/>
                </a:solidFill>
                <a:latin typeface="+mj-lt"/>
              </a:rPr>
              <a:t> </a:t>
            </a:r>
            <a:r>
              <a:rPr lang="en-US" sz="3200" b="1" dirty="0">
                <a:solidFill>
                  <a:schemeClr val="bg1"/>
                </a:solidFill>
                <a:latin typeface="+mj-lt"/>
              </a:rPr>
              <a:t>The Reason for Simulation</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50087" y="136523"/>
            <a:ext cx="9234728" cy="414338"/>
          </a:xfrm>
        </p:spPr>
        <p:txBody>
          <a:bodyPr>
            <a:noAutofit/>
          </a:bodyPr>
          <a:lstStyle/>
          <a:p>
            <a:pPr eaLnBrk="1" hangingPunct="1"/>
            <a:r>
              <a:rPr lang="en-US" altLang="en-US" dirty="0">
                <a:ea typeface="ＭＳ Ｐゴシック" panose="020B0600070205080204" pitchFamily="34" charset="-128"/>
              </a:rPr>
              <a:t>One Helpful Resource</a:t>
            </a:r>
          </a:p>
        </p:txBody>
      </p:sp>
      <p:sp>
        <p:nvSpPr>
          <p:cNvPr id="110595" name="Rectangle 3"/>
          <p:cNvSpPr>
            <a:spLocks noGrp="1" noChangeArrowheads="1"/>
          </p:cNvSpPr>
          <p:nvPr>
            <p:ph idx="1"/>
          </p:nvPr>
        </p:nvSpPr>
        <p:spPr>
          <a:xfrm>
            <a:off x="74612" y="914400"/>
            <a:ext cx="11985678" cy="3889375"/>
          </a:xfrm>
        </p:spPr>
        <p:txBody>
          <a:bodyPr/>
          <a:lstStyle/>
          <a:p>
            <a:pPr marL="342900" indent="-342900">
              <a:spcBef>
                <a:spcPts val="0"/>
              </a:spcBef>
            </a:pPr>
            <a:r>
              <a:rPr lang="fr-FR" sz="2800" dirty="0"/>
              <a:t>Final Report of MSG 058</a:t>
            </a:r>
          </a:p>
          <a:p>
            <a:pPr marL="342900" indent="-342900">
              <a:spcBef>
                <a:spcPts val="0"/>
              </a:spcBef>
            </a:pPr>
            <a:endParaRPr lang="fr-FR" sz="2800" dirty="0"/>
          </a:p>
          <a:p>
            <a:pPr marL="342900" indent="-342900">
              <a:spcBef>
                <a:spcPts val="0"/>
              </a:spcBef>
            </a:pPr>
            <a:r>
              <a:rPr lang="fr-FR" sz="2800" dirty="0"/>
              <a:t>RTO-TR-MSG-058 - Conceptual Modeling (CM) for Military Modeling and Simulation (M&amp;S) Modélisation conceptuelle (MC) pour la modélisation et la simulation (M&amp;S) militaires</a:t>
            </a:r>
          </a:p>
          <a:p>
            <a:pPr marL="342900" indent="-342900">
              <a:spcBef>
                <a:spcPts val="0"/>
              </a:spcBef>
              <a:buNone/>
            </a:pPr>
            <a:endParaRPr lang="fr-FR" sz="2800" dirty="0"/>
          </a:p>
          <a:p>
            <a:pPr marL="342900" indent="-342900">
              <a:spcBef>
                <a:spcPts val="0"/>
              </a:spcBef>
            </a:pPr>
            <a:r>
              <a:rPr lang="en-US" sz="2800" dirty="0"/>
              <a:t>ISBN 978-92-837-0150-7</a:t>
            </a:r>
          </a:p>
          <a:p>
            <a:pPr marL="342900" indent="-342900">
              <a:spcBef>
                <a:spcPts val="0"/>
              </a:spcBef>
            </a:pPr>
            <a:endParaRPr lang="fr-FR" sz="2800" b="1" dirty="0"/>
          </a:p>
          <a:p>
            <a:pPr marL="342900" indent="-342900">
              <a:spcBef>
                <a:spcPts val="0"/>
              </a:spcBef>
            </a:pPr>
            <a:r>
              <a:rPr lang="en-US" altLang="en-US" sz="2800" dirty="0">
                <a:ea typeface="ＭＳ Ｐゴシック" panose="020B0600070205080204" pitchFamily="34" charset="-128"/>
              </a:rPr>
              <a:t>https://www.sto.nato.int/publications/pages/results.aspx?k=final report of </a:t>
            </a:r>
            <a:r>
              <a:rPr lang="en-US" altLang="en-US" sz="2800" dirty="0" err="1">
                <a:ea typeface="ＭＳ Ｐゴシック" panose="020B0600070205080204" pitchFamily="34" charset="-128"/>
              </a:rPr>
              <a:t>msg</a:t>
            </a:r>
            <a:r>
              <a:rPr lang="en-US" altLang="en-US" sz="2800" dirty="0">
                <a:ea typeface="ＭＳ Ｐゴシック" panose="020B0600070205080204" pitchFamily="34" charset="-128"/>
              </a:rPr>
              <a:t> 058&amp;s=Search ALL STO Reports</a:t>
            </a:r>
            <a:endParaRPr lang="en-US" altLang="en-US" dirty="0">
              <a:ea typeface="ＭＳ Ｐゴシック" panose="020B0600070205080204" pitchFamily="34" charset="-128"/>
            </a:endParaRPr>
          </a:p>
        </p:txBody>
      </p:sp>
      <p:sp>
        <p:nvSpPr>
          <p:cNvPr id="110596"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D7BFF27-538B-443F-968B-1D2C8CF73E72}" type="slidenum">
              <a:rPr lang="en-US" altLang="en-US" sz="1600" smtClean="0">
                <a:latin typeface="Arial" panose="020B0604020202020204" pitchFamily="34" charset="0"/>
              </a:rPr>
              <a:pPr>
                <a:spcBef>
                  <a:spcPct val="0"/>
                </a:spcBef>
                <a:buClrTx/>
                <a:buSzTx/>
                <a:buFontTx/>
                <a:buNone/>
              </a:pPr>
              <a:t>60</a:t>
            </a:fld>
            <a:endParaRPr lang="en-US" altLang="en-US" sz="1600" dirty="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646112" y="122590"/>
            <a:ext cx="10896600" cy="841248"/>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CM Development Process Phases (PP)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61</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77788" y="-91859"/>
            <a:ext cx="12496800" cy="838200"/>
          </a:xfrm>
        </p:spPr>
        <p:txBody>
          <a:bodyPr/>
          <a:lstStyle/>
          <a:p>
            <a:pPr eaLnBrk="1" hangingPunct="1"/>
            <a:r>
              <a:rPr lang="en-US" altLang="en-US" sz="2600" dirty="0">
                <a:ea typeface="ＭＳ Ｐゴシック" panose="020B0600070205080204" pitchFamily="34" charset="-128"/>
                <a:cs typeface="Tahoma" panose="020B0604030504040204" pitchFamily="34" charset="0"/>
              </a:rPr>
              <a:t>MSG-058 Report - INITIATE CM Development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62</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1.1</a:t>
            </a:r>
          </a:p>
          <a:p>
            <a:pPr algn="ctr" eaLnBrk="1" hangingPunct="1"/>
            <a:r>
              <a:rPr lang="en-US" dirty="0">
                <a:latin typeface="Tahoma" charset="0"/>
              </a:rPr>
              <a:t>Identify and Map Stakeholder Responsibilities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1.2</a:t>
            </a:r>
          </a:p>
          <a:p>
            <a:pPr algn="ctr" eaLnBrk="1" hangingPunct="1"/>
            <a:r>
              <a:rPr lang="en-US" dirty="0">
                <a:latin typeface="Tahoma" charset="0"/>
              </a:rPr>
              <a:t>Define Purpose and Intended Use</a:t>
            </a:r>
          </a:p>
          <a:p>
            <a:pPr algn="ctr" eaLnBrk="1" hangingPunct="1"/>
            <a:r>
              <a:rPr lang="en-US" dirty="0">
                <a:latin typeface="Tahoma" charset="0"/>
              </a:rPr>
              <a:t> of Modeling and Simulation Effort</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1.3</a:t>
            </a:r>
          </a:p>
          <a:p>
            <a:pPr algn="ctr" eaLnBrk="1" hangingPunct="1"/>
            <a:r>
              <a:rPr lang="en-US" dirty="0">
                <a:latin typeface="Tahoma" charset="0"/>
              </a:rPr>
              <a:t>Identify Constraints on</a:t>
            </a:r>
          </a:p>
          <a:p>
            <a:pPr algn="ctr" eaLnBrk="1" hangingPunct="1"/>
            <a:r>
              <a:rPr lang="en-US" dirty="0">
                <a:latin typeface="Tahoma" charset="0"/>
              </a:rPr>
              <a:t> the Modeling and Simulation Effort</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1.4</a:t>
            </a:r>
          </a:p>
          <a:p>
            <a:pPr algn="ctr" eaLnBrk="1" hangingPunct="1"/>
            <a:r>
              <a:rPr lang="en-US" dirty="0">
                <a:latin typeface="Tahoma" charset="0"/>
              </a:rPr>
              <a:t>Impose Mandatory Enterprise Policies</a:t>
            </a:r>
          </a:p>
        </p:txBody>
      </p:sp>
    </p:spTree>
    <p:extLst>
      <p:ext uri="{BB962C8B-B14F-4D97-AF65-F5344CB8AC3E}">
        <p14:creationId xmlns:p14="http://schemas.microsoft.com/office/powerpoint/2010/main" val="863966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304720" y="-78943"/>
            <a:ext cx="11579384" cy="838200"/>
          </a:xfrm>
        </p:spPr>
        <p:txBody>
          <a:bodyPr/>
          <a:lstStyle/>
          <a:p>
            <a:pPr eaLnBrk="1" hangingPunct="1"/>
            <a:r>
              <a:rPr lang="en-US" altLang="en-US" sz="2600" dirty="0">
                <a:ea typeface="ＭＳ Ｐゴシック" panose="020B0600070205080204" pitchFamily="34" charset="-128"/>
                <a:cs typeface="Tahoma" panose="020B0604030504040204" pitchFamily="34" charset="0"/>
              </a:rPr>
              <a:t>MSG-058 Report - DEFINE CM Requirements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63</a:t>
            </a:fld>
            <a:endParaRPr lang="en-US" altLang="en-US" sz="1600" dirty="0">
              <a:latin typeface="Arial" panose="020B0604020202020204" pitchFamily="34" charset="0"/>
            </a:endParaRPr>
          </a:p>
        </p:txBody>
      </p:sp>
      <p:sp>
        <p:nvSpPr>
          <p:cNvPr id="6" name="Rounded Rectangle 5"/>
          <p:cNvSpPr/>
          <p:nvPr/>
        </p:nvSpPr>
        <p:spPr bwMode="auto">
          <a:xfrm>
            <a:off x="430987" y="1921714"/>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2.1</a:t>
            </a:r>
          </a:p>
          <a:p>
            <a:pPr algn="ctr" eaLnBrk="1" hangingPunct="1"/>
            <a:r>
              <a:rPr lang="en-US" dirty="0">
                <a:latin typeface="Tahoma" charset="0"/>
              </a:rPr>
              <a:t>Identify, Analyse and Record CM,</a:t>
            </a:r>
          </a:p>
          <a:p>
            <a:pPr algn="ctr" eaLnBrk="1" hangingPunct="1"/>
            <a:r>
              <a:rPr lang="en-US" dirty="0">
                <a:latin typeface="Tahoma" charset="0"/>
              </a:rPr>
              <a:t>Mission and Simulation Space Requirements</a:t>
            </a:r>
          </a:p>
        </p:txBody>
      </p:sp>
      <p:sp>
        <p:nvSpPr>
          <p:cNvPr id="7" name="Rounded Rectangle 6"/>
          <p:cNvSpPr/>
          <p:nvPr/>
        </p:nvSpPr>
        <p:spPr bwMode="auto">
          <a:xfrm>
            <a:off x="303212" y="398484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2.2</a:t>
            </a:r>
          </a:p>
          <a:p>
            <a:pPr algn="ctr" eaLnBrk="1" hangingPunct="1"/>
            <a:r>
              <a:rPr lang="en-US" dirty="0">
                <a:latin typeface="Tahoma" charset="0"/>
              </a:rPr>
              <a:t>Verify Requirements with respect to </a:t>
            </a:r>
          </a:p>
          <a:p>
            <a:pPr algn="ctr" eaLnBrk="1" hangingPunct="1"/>
            <a:r>
              <a:rPr lang="en-US" dirty="0">
                <a:latin typeface="Tahoma" charset="0"/>
              </a:rPr>
              <a:t>Needs, Constraints and Policies</a:t>
            </a:r>
          </a:p>
        </p:txBody>
      </p:sp>
      <p:sp>
        <p:nvSpPr>
          <p:cNvPr id="8" name="Rounded Rectangle 7"/>
          <p:cNvSpPr/>
          <p:nvPr/>
        </p:nvSpPr>
        <p:spPr bwMode="auto">
          <a:xfrm>
            <a:off x="6170612" y="1921713"/>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2.3</a:t>
            </a:r>
          </a:p>
          <a:p>
            <a:pPr algn="ctr" eaLnBrk="1" hangingPunct="1"/>
            <a:r>
              <a:rPr lang="en-US" dirty="0">
                <a:latin typeface="Tahoma" charset="0"/>
              </a:rPr>
              <a:t>Synergize CM, Mission</a:t>
            </a:r>
          </a:p>
          <a:p>
            <a:pPr algn="ctr" eaLnBrk="1" hangingPunct="1"/>
            <a:r>
              <a:rPr lang="en-US" dirty="0">
                <a:latin typeface="Tahoma" charset="0"/>
              </a:rPr>
              <a:t> and Simulation Space Requirements</a:t>
            </a:r>
          </a:p>
        </p:txBody>
      </p:sp>
      <p:sp>
        <p:nvSpPr>
          <p:cNvPr id="9" name="Rounded Rectangle 8"/>
          <p:cNvSpPr/>
          <p:nvPr/>
        </p:nvSpPr>
        <p:spPr bwMode="auto">
          <a:xfrm>
            <a:off x="6261845" y="3984841"/>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2.4</a:t>
            </a:r>
          </a:p>
          <a:p>
            <a:pPr algn="ctr" eaLnBrk="1" hangingPunct="1"/>
            <a:r>
              <a:rPr lang="en-US" dirty="0">
                <a:latin typeface="Tahoma" charset="0"/>
              </a:rPr>
              <a:t>Derive Mission and</a:t>
            </a:r>
          </a:p>
          <a:p>
            <a:pPr algn="ctr" eaLnBrk="1" hangingPunct="1"/>
            <a:r>
              <a:rPr lang="en-US" dirty="0">
                <a:latin typeface="Tahoma" charset="0"/>
              </a:rPr>
              <a:t> Simulation Space Knowledge Needs</a:t>
            </a:r>
          </a:p>
        </p:txBody>
      </p:sp>
    </p:spTree>
    <p:extLst>
      <p:ext uri="{BB962C8B-B14F-4D97-AF65-F5344CB8AC3E}">
        <p14:creationId xmlns:p14="http://schemas.microsoft.com/office/powerpoint/2010/main" val="3966619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24618" y="-69597"/>
            <a:ext cx="12139587"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ACQUIRE CM Knowledge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64</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3.1</a:t>
            </a:r>
          </a:p>
          <a:p>
            <a:pPr algn="ctr" eaLnBrk="1" hangingPunct="1"/>
            <a:r>
              <a:rPr lang="en-US" dirty="0">
                <a:latin typeface="Tahoma" charset="0"/>
              </a:rPr>
              <a:t>Identify Authoritative Knowledge Sources</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3.2</a:t>
            </a:r>
          </a:p>
          <a:p>
            <a:pPr algn="ctr" eaLnBrk="1" hangingPunct="1"/>
            <a:r>
              <a:rPr lang="en-US" dirty="0">
                <a:latin typeface="Tahoma" charset="0"/>
              </a:rPr>
              <a:t>Search for Re-usable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3.3</a:t>
            </a:r>
          </a:p>
          <a:p>
            <a:pPr algn="ctr" eaLnBrk="1" hangingPunct="1"/>
            <a:r>
              <a:rPr lang="en-US" dirty="0">
                <a:latin typeface="Tahoma" charset="0"/>
              </a:rPr>
              <a:t>Identify Knowledge Gaps and Bounds</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3.4</a:t>
            </a:r>
          </a:p>
          <a:p>
            <a:pPr algn="ctr" eaLnBrk="1" hangingPunct="1"/>
            <a:r>
              <a:rPr lang="en-US" dirty="0">
                <a:latin typeface="Tahoma" charset="0"/>
              </a:rPr>
              <a:t>Gather, Structure and Document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3.5</a:t>
            </a:r>
          </a:p>
          <a:p>
            <a:pPr algn="ctr" eaLnBrk="1" hangingPunct="1"/>
            <a:r>
              <a:rPr lang="en-US" dirty="0">
                <a:latin typeface="Tahoma" charset="0"/>
              </a:rPr>
              <a:t>Generate/Extend a Domain Ontology</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3.6</a:t>
            </a:r>
          </a:p>
          <a:p>
            <a:pPr algn="ctr" eaLnBrk="1" hangingPunct="1"/>
            <a:r>
              <a:rPr lang="en-US" dirty="0">
                <a:latin typeface="Tahoma" charset="0"/>
              </a:rPr>
              <a:t>Review Validity of Knowledge wrt</a:t>
            </a:r>
          </a:p>
          <a:p>
            <a:pPr algn="ctr" eaLnBrk="1" hangingPunct="1"/>
            <a:r>
              <a:rPr lang="en-US" dirty="0">
                <a:latin typeface="Tahoma" charset="0"/>
              </a:rPr>
              <a:t> Authoritative Knowledge Sources</a:t>
            </a:r>
          </a:p>
        </p:txBody>
      </p:sp>
    </p:spTree>
    <p:extLst>
      <p:ext uri="{BB962C8B-B14F-4D97-AF65-F5344CB8AC3E}">
        <p14:creationId xmlns:p14="http://schemas.microsoft.com/office/powerpoint/2010/main" val="284427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0"/>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DESIGN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65</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4.1</a:t>
            </a:r>
          </a:p>
          <a:p>
            <a:pPr algn="ctr" eaLnBrk="1" hangingPunct="1"/>
            <a:r>
              <a:rPr lang="en-US" dirty="0">
                <a:latin typeface="Tahoma" charset="0"/>
              </a:rPr>
              <a:t>Search for Existing CMs that may be Partially</a:t>
            </a:r>
          </a:p>
          <a:p>
            <a:pPr algn="ctr" eaLnBrk="1" hangingPunct="1"/>
            <a:r>
              <a:rPr lang="en-US" dirty="0">
                <a:latin typeface="Tahoma" charset="0"/>
              </a:rPr>
              <a:t>or Fully Re-used to Support CM Development</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4.2</a:t>
            </a:r>
          </a:p>
          <a:p>
            <a:pPr algn="ctr" eaLnBrk="1" hangingPunct="1"/>
            <a:r>
              <a:rPr lang="en-US" dirty="0">
                <a:latin typeface="Tahoma" charset="0"/>
              </a:rPr>
              <a:t>Identify and Select Conceptual Primitives and</a:t>
            </a:r>
          </a:p>
          <a:p>
            <a:pPr algn="ctr" eaLnBrk="1" hangingPunct="1"/>
            <a:r>
              <a:rPr lang="en-US" dirty="0">
                <a:latin typeface="Tahoma" charset="0"/>
              </a:rPr>
              <a:t> Model Kinds to Represent Acquired Knowledge</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4.3</a:t>
            </a:r>
          </a:p>
          <a:p>
            <a:pPr algn="ctr" eaLnBrk="1" hangingPunct="1"/>
            <a:r>
              <a:rPr lang="en-US" dirty="0">
                <a:latin typeface="Tahoma" charset="0"/>
              </a:rPr>
              <a:t>Select Formalism(s) for CM Specification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4.4</a:t>
            </a:r>
          </a:p>
          <a:p>
            <a:pPr algn="ctr" eaLnBrk="1" hangingPunct="1"/>
            <a:r>
              <a:rPr lang="en-US" dirty="0">
                <a:latin typeface="Tahoma" charset="0"/>
              </a:rPr>
              <a:t>Select Views to Support Stakeholders</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4.5</a:t>
            </a:r>
          </a:p>
          <a:p>
            <a:pPr algn="ctr" eaLnBrk="1" hangingPunct="1"/>
            <a:r>
              <a:rPr lang="en-US" dirty="0">
                <a:latin typeface="Tahoma" charset="0"/>
              </a:rPr>
              <a:t>Select a Notation Suitable</a:t>
            </a:r>
          </a:p>
          <a:p>
            <a:pPr algn="ctr" eaLnBrk="1" hangingPunct="1"/>
            <a:r>
              <a:rPr lang="en-US" dirty="0">
                <a:latin typeface="Tahoma" charset="0"/>
              </a:rPr>
              <a:t> to Express the Chosen Formalism</a:t>
            </a:r>
          </a:p>
        </p:txBody>
      </p:sp>
      <p:sp>
        <p:nvSpPr>
          <p:cNvPr id="11" name="Rounded Rectangle 10"/>
          <p:cNvSpPr/>
          <p:nvPr/>
        </p:nvSpPr>
        <p:spPr bwMode="auto">
          <a:xfrm>
            <a:off x="6282926"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4.6</a:t>
            </a:r>
          </a:p>
          <a:p>
            <a:pPr algn="ctr" eaLnBrk="1" hangingPunct="1"/>
            <a:r>
              <a:rPr lang="en-US" dirty="0">
                <a:latin typeface="Tahoma" charset="0"/>
              </a:rPr>
              <a:t>Evaluate Design for Adequacy/Relevance</a:t>
            </a:r>
          </a:p>
          <a:p>
            <a:pPr algn="ctr" eaLnBrk="1" hangingPunct="1"/>
            <a:r>
              <a:rPr lang="en-US" dirty="0">
                <a:latin typeface="Tahoma" charset="0"/>
              </a:rPr>
              <a:t>With respect to Requirements</a:t>
            </a:r>
          </a:p>
        </p:txBody>
      </p:sp>
    </p:spTree>
    <p:extLst>
      <p:ext uri="{BB962C8B-B14F-4D97-AF65-F5344CB8AC3E}">
        <p14:creationId xmlns:p14="http://schemas.microsoft.com/office/powerpoint/2010/main" val="2257165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title"/>
          </p:nvPr>
        </p:nvSpPr>
        <p:spPr>
          <a:xfrm>
            <a:off x="493234" y="-8065"/>
            <a:ext cx="11579384" cy="838200"/>
          </a:xfrm>
        </p:spPr>
        <p:txBody>
          <a:bodyPr/>
          <a:lstStyle/>
          <a:p>
            <a:pPr eaLnBrk="1" hangingPunct="1"/>
            <a:r>
              <a:rPr lang="en-US" altLang="en-US" sz="2800" dirty="0">
                <a:ea typeface="ＭＳ Ｐゴシック" panose="020B0600070205080204" pitchFamily="34" charset="-128"/>
                <a:cs typeface="Tahoma" panose="020B0604030504040204" pitchFamily="34" charset="0"/>
              </a:rPr>
              <a:t>MSG-058 Report - BUILD CM Process Activities (PA)</a:t>
            </a:r>
          </a:p>
        </p:txBody>
      </p:sp>
      <p:sp>
        <p:nvSpPr>
          <p:cNvPr id="114692" name="Slide Number Placeholder 1"/>
          <p:cNvSpPr>
            <a:spLocks noGrp="1"/>
          </p:cNvSpPr>
          <p:nvPr>
            <p:ph type="sldNum" sz="quarter" idx="4"/>
          </p:nvPr>
        </p:nvSpPr>
        <p:spPr bwMode="auto">
          <a:xfrm>
            <a:off x="8411559" y="6477001"/>
            <a:ext cx="2844059"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4E8F762-FF64-4815-BB27-18380021B2F5}" type="slidenum">
              <a:rPr lang="en-US" altLang="en-US" sz="1600" smtClean="0">
                <a:latin typeface="Arial" panose="020B0604020202020204" pitchFamily="34" charset="0"/>
              </a:rPr>
              <a:pPr>
                <a:spcBef>
                  <a:spcPct val="0"/>
                </a:spcBef>
                <a:buClrTx/>
                <a:buSzTx/>
                <a:buFontTx/>
                <a:buNone/>
              </a:pPr>
              <a:t>66</a:t>
            </a:fld>
            <a:endParaRPr lang="en-US" altLang="en-US" sz="1600" dirty="0">
              <a:latin typeface="Arial" panose="020B0604020202020204" pitchFamily="34" charset="0"/>
            </a:endParaRPr>
          </a:p>
        </p:txBody>
      </p:sp>
      <p:sp>
        <p:nvSpPr>
          <p:cNvPr id="6" name="Rounded Rectangle 5"/>
          <p:cNvSpPr/>
          <p:nvPr/>
        </p:nvSpPr>
        <p:spPr bwMode="auto">
          <a:xfrm>
            <a:off x="379412" y="121920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5.1</a:t>
            </a:r>
          </a:p>
          <a:p>
            <a:pPr algn="ctr" eaLnBrk="1" hangingPunct="1"/>
            <a:r>
              <a:rPr lang="en-US" dirty="0">
                <a:latin typeface="Tahoma" charset="0"/>
              </a:rPr>
              <a:t>Populate the CM Using the Chosen Primitives,</a:t>
            </a:r>
          </a:p>
          <a:p>
            <a:pPr algn="ctr" eaLnBrk="1" hangingPunct="1"/>
            <a:r>
              <a:rPr lang="en-US" dirty="0">
                <a:latin typeface="Tahoma" charset="0"/>
              </a:rPr>
              <a:t>Model Kinds, Formalism and Notation</a:t>
            </a:r>
          </a:p>
        </p:txBody>
      </p:sp>
      <p:sp>
        <p:nvSpPr>
          <p:cNvPr id="7" name="Rounded Rectangle 6"/>
          <p:cNvSpPr/>
          <p:nvPr/>
        </p:nvSpPr>
        <p:spPr bwMode="auto">
          <a:xfrm>
            <a:off x="379412"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5.2</a:t>
            </a:r>
          </a:p>
          <a:p>
            <a:pPr algn="ctr" eaLnBrk="1" hangingPunct="1"/>
            <a:r>
              <a:rPr lang="en-US" dirty="0">
                <a:latin typeface="Tahoma" charset="0"/>
              </a:rPr>
              <a:t>Create the Specified Views</a:t>
            </a:r>
          </a:p>
        </p:txBody>
      </p:sp>
      <p:sp>
        <p:nvSpPr>
          <p:cNvPr id="8" name="Rounded Rectangle 7"/>
          <p:cNvSpPr/>
          <p:nvPr/>
        </p:nvSpPr>
        <p:spPr bwMode="auto">
          <a:xfrm>
            <a:off x="379412" y="4136770"/>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5.3</a:t>
            </a:r>
          </a:p>
          <a:p>
            <a:pPr algn="ctr" eaLnBrk="1" hangingPunct="1"/>
            <a:r>
              <a:rPr lang="en-US" dirty="0">
                <a:latin typeface="Tahoma" charset="0"/>
              </a:rPr>
              <a:t>Verify CM Consistency with respect to CM Design</a:t>
            </a:r>
          </a:p>
        </p:txBody>
      </p:sp>
      <p:sp>
        <p:nvSpPr>
          <p:cNvPr id="9" name="Rounded Rectangle 8"/>
          <p:cNvSpPr/>
          <p:nvPr/>
        </p:nvSpPr>
        <p:spPr bwMode="auto">
          <a:xfrm>
            <a:off x="6282926" y="1219199"/>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5.4</a:t>
            </a:r>
          </a:p>
          <a:p>
            <a:pPr algn="ctr" eaLnBrk="1" hangingPunct="1"/>
            <a:r>
              <a:rPr lang="en-US" dirty="0">
                <a:latin typeface="Tahoma" charset="0"/>
              </a:rPr>
              <a:t>Validate CM Consistency with respect to</a:t>
            </a:r>
          </a:p>
          <a:p>
            <a:pPr algn="ctr" eaLnBrk="1" hangingPunct="1"/>
            <a:r>
              <a:rPr lang="en-US" dirty="0">
                <a:latin typeface="Tahoma" charset="0"/>
              </a:rPr>
              <a:t>Mission Space and Simulation Space Knowledge</a:t>
            </a:r>
          </a:p>
        </p:txBody>
      </p:sp>
      <p:sp>
        <p:nvSpPr>
          <p:cNvPr id="10" name="Rounded Rectangle 9"/>
          <p:cNvSpPr/>
          <p:nvPr/>
        </p:nvSpPr>
        <p:spPr bwMode="auto">
          <a:xfrm>
            <a:off x="6282926" y="2677985"/>
            <a:ext cx="49726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PA 5.5</a:t>
            </a:r>
          </a:p>
          <a:p>
            <a:pPr algn="ctr" eaLnBrk="1" hangingPunct="1"/>
            <a:r>
              <a:rPr lang="en-US" dirty="0">
                <a:latin typeface="Tahoma" charset="0"/>
              </a:rPr>
              <a:t>Ensure Acceptance of CM </a:t>
            </a:r>
          </a:p>
          <a:p>
            <a:pPr algn="ctr" eaLnBrk="1" hangingPunct="1"/>
            <a:r>
              <a:rPr lang="en-US" dirty="0">
                <a:latin typeface="Tahoma" charset="0"/>
              </a:rPr>
              <a:t>by Authorized Stakeholder</a:t>
            </a:r>
          </a:p>
        </p:txBody>
      </p:sp>
    </p:spTree>
    <p:extLst>
      <p:ext uri="{BB962C8B-B14F-4D97-AF65-F5344CB8AC3E}">
        <p14:creationId xmlns:p14="http://schemas.microsoft.com/office/powerpoint/2010/main" val="3742067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5"/>
          <p:cNvSpPr>
            <a:spLocks noGrp="1" noChangeArrowheads="1"/>
          </p:cNvSpPr>
          <p:nvPr>
            <p:ph type="title"/>
          </p:nvPr>
        </p:nvSpPr>
        <p:spPr>
          <a:xfrm>
            <a:off x="1669257" y="8732"/>
            <a:ext cx="8763000" cy="785813"/>
          </a:xfrm>
        </p:spPr>
        <p:txBody>
          <a:bodyPr>
            <a:normAutofit/>
          </a:bodyPr>
          <a:lstStyle/>
          <a:p>
            <a:pPr eaLnBrk="1" hangingPunct="1"/>
            <a:r>
              <a:rPr lang="en-US" altLang="en-US" dirty="0">
                <a:solidFill>
                  <a:schemeClr val="bg1"/>
                </a:solidFill>
                <a:ea typeface="ＭＳ Ｐゴシック" panose="020B0600070205080204" pitchFamily="34" charset="-128"/>
                <a:cs typeface="Tahoma" panose="020B0604030504040204" pitchFamily="34" charset="0"/>
              </a:rPr>
              <a:t>MSG-058 Report - Phase Diagrams</a:t>
            </a:r>
          </a:p>
        </p:txBody>
      </p:sp>
      <p:sp>
        <p:nvSpPr>
          <p:cNvPr id="11674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30D0527-6E8D-4B69-85DD-8F0B9F3E8658}" type="slidenum">
              <a:rPr lang="en-US" altLang="en-US" sz="1600" smtClean="0">
                <a:latin typeface="Arial" panose="020B0604020202020204" pitchFamily="34" charset="0"/>
              </a:rPr>
              <a:pPr>
                <a:spcBef>
                  <a:spcPct val="0"/>
                </a:spcBef>
                <a:buClrTx/>
                <a:buSzTx/>
                <a:buFontTx/>
                <a:buNone/>
              </a:pPr>
              <a:t>67</a:t>
            </a:fld>
            <a:endParaRPr lang="en-US" altLang="en-US" sz="1600" dirty="0">
              <a:latin typeface="Arial" panose="020B0604020202020204" pitchFamily="34" charset="0"/>
            </a:endParaRPr>
          </a:p>
        </p:txBody>
      </p:sp>
      <p:grpSp>
        <p:nvGrpSpPr>
          <p:cNvPr id="3" name="Group 4"/>
          <p:cNvGrpSpPr>
            <a:grpSpLocks noChangeAspect="1"/>
          </p:cNvGrpSpPr>
          <p:nvPr/>
        </p:nvGrpSpPr>
        <p:grpSpPr bwMode="auto">
          <a:xfrm>
            <a:off x="2513012" y="813595"/>
            <a:ext cx="6700838" cy="5372100"/>
            <a:chOff x="832" y="624"/>
            <a:chExt cx="4221" cy="3384"/>
          </a:xfrm>
        </p:grpSpPr>
        <p:sp>
          <p:nvSpPr>
            <p:cNvPr id="4" name="AutoShape 3"/>
            <p:cNvSpPr>
              <a:spLocks noChangeAspect="1" noChangeArrowheads="1" noTextEdit="1"/>
            </p:cNvSpPr>
            <p:nvPr/>
          </p:nvSpPr>
          <p:spPr bwMode="auto">
            <a:xfrm>
              <a:off x="832" y="624"/>
              <a:ext cx="4221"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1029" y="766"/>
              <a:ext cx="8" cy="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Rectangle 6"/>
            <p:cNvSpPr>
              <a:spLocks noChangeArrowheads="1"/>
            </p:cNvSpPr>
            <p:nvPr/>
          </p:nvSpPr>
          <p:spPr bwMode="auto">
            <a:xfrm>
              <a:off x="855" y="641"/>
              <a:ext cx="4175" cy="3350"/>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p:nvSpPr>
          <p:spPr bwMode="auto">
            <a:xfrm>
              <a:off x="855" y="641"/>
              <a:ext cx="2012" cy="108"/>
            </a:xfrm>
            <a:custGeom>
              <a:avLst/>
              <a:gdLst>
                <a:gd name="T0" fmla="*/ 0 w 265"/>
                <a:gd name="T1" fmla="*/ 19 h 19"/>
                <a:gd name="T2" fmla="*/ 252 w 265"/>
                <a:gd name="T3" fmla="*/ 19 h 19"/>
                <a:gd name="T4" fmla="*/ 265 w 265"/>
                <a:gd name="T5" fmla="*/ 5 h 19"/>
                <a:gd name="T6" fmla="*/ 265 w 265"/>
                <a:gd name="T7" fmla="*/ 0 h 19"/>
              </a:gdLst>
              <a:ahLst/>
              <a:cxnLst>
                <a:cxn ang="0">
                  <a:pos x="T0" y="T1"/>
                </a:cxn>
                <a:cxn ang="0">
                  <a:pos x="T2" y="T3"/>
                </a:cxn>
                <a:cxn ang="0">
                  <a:pos x="T4" y="T5"/>
                </a:cxn>
                <a:cxn ang="0">
                  <a:pos x="T6" y="T7"/>
                </a:cxn>
              </a:cxnLst>
              <a:rect l="0" t="0" r="r" b="b"/>
              <a:pathLst>
                <a:path w="265" h="19">
                  <a:moveTo>
                    <a:pt x="0" y="19"/>
                  </a:moveTo>
                  <a:lnTo>
                    <a:pt x="252" y="19"/>
                  </a:lnTo>
                  <a:lnTo>
                    <a:pt x="265" y="5"/>
                  </a:lnTo>
                  <a:lnTo>
                    <a:pt x="2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8"/>
            <p:cNvSpPr>
              <a:spLocks noChangeArrowheads="1"/>
            </p:cNvSpPr>
            <p:nvPr/>
          </p:nvSpPr>
          <p:spPr bwMode="auto">
            <a:xfrm>
              <a:off x="893" y="658"/>
              <a:ext cx="17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rPr>
                <a:t>act PP1 Activity Diagram: Initiate CM Development</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
          <p:nvSpPr>
            <p:cNvPr id="9" name="AutoShape 9"/>
            <p:cNvSpPr>
              <a:spLocks noChangeArrowheads="1"/>
            </p:cNvSpPr>
            <p:nvPr/>
          </p:nvSpPr>
          <p:spPr bwMode="auto">
            <a:xfrm>
              <a:off x="1045" y="1986"/>
              <a:ext cx="1009" cy="347"/>
            </a:xfrm>
            <a:prstGeom prst="roundRect">
              <a:avLst>
                <a:gd name="adj" fmla="val 24588"/>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AutoShape 10"/>
            <p:cNvSpPr>
              <a:spLocks noChangeArrowheads="1"/>
            </p:cNvSpPr>
            <p:nvPr/>
          </p:nvSpPr>
          <p:spPr bwMode="auto">
            <a:xfrm>
              <a:off x="1022" y="1968"/>
              <a:ext cx="1009" cy="348"/>
            </a:xfrm>
            <a:prstGeom prst="roundRect">
              <a:avLst>
                <a:gd name="adj" fmla="val 24588"/>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1"/>
            <p:cNvSpPr>
              <a:spLocks noChangeArrowheads="1"/>
            </p:cNvSpPr>
            <p:nvPr/>
          </p:nvSpPr>
          <p:spPr bwMode="auto">
            <a:xfrm>
              <a:off x="1083" y="2014"/>
              <a:ext cx="88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PA1.1 Identify and Map</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1276" y="2109"/>
              <a:ext cx="4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Stakeholder</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1201" y="2195"/>
              <a:ext cx="61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Responsibilities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4" name="AutoShape 14"/>
            <p:cNvSpPr>
              <a:spLocks noChangeArrowheads="1"/>
            </p:cNvSpPr>
            <p:nvPr/>
          </p:nvSpPr>
          <p:spPr bwMode="auto">
            <a:xfrm>
              <a:off x="1842" y="1239"/>
              <a:ext cx="1063" cy="285"/>
            </a:xfrm>
            <a:prstGeom prst="roundRect">
              <a:avLst>
                <a:gd name="adj" fmla="val 30000"/>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utoShape 15"/>
            <p:cNvSpPr>
              <a:spLocks noChangeArrowheads="1"/>
            </p:cNvSpPr>
            <p:nvPr/>
          </p:nvSpPr>
          <p:spPr bwMode="auto">
            <a:xfrm>
              <a:off x="1819" y="1222"/>
              <a:ext cx="1063" cy="285"/>
            </a:xfrm>
            <a:prstGeom prst="roundRect">
              <a:avLst>
                <a:gd name="adj" fmla="val 30000"/>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16"/>
            <p:cNvSpPr>
              <a:spLocks noChangeArrowheads="1"/>
            </p:cNvSpPr>
            <p:nvPr/>
          </p:nvSpPr>
          <p:spPr bwMode="auto">
            <a:xfrm>
              <a:off x="1849" y="1268"/>
              <a:ext cx="100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PA1.2 Define Purpose and</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1834" y="1370"/>
              <a:ext cx="10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Intended Use of M&amp;S Effort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AutoShape 18"/>
            <p:cNvSpPr>
              <a:spLocks noChangeArrowheads="1"/>
            </p:cNvSpPr>
            <p:nvPr/>
          </p:nvSpPr>
          <p:spPr bwMode="auto">
            <a:xfrm>
              <a:off x="1880" y="2470"/>
              <a:ext cx="1017" cy="279"/>
            </a:xfrm>
            <a:prstGeom prst="roundRect">
              <a:avLst>
                <a:gd name="adj" fmla="val 30611"/>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AutoShape 19"/>
            <p:cNvSpPr>
              <a:spLocks noChangeArrowheads="1"/>
            </p:cNvSpPr>
            <p:nvPr/>
          </p:nvSpPr>
          <p:spPr bwMode="auto">
            <a:xfrm>
              <a:off x="1857" y="2453"/>
              <a:ext cx="1017" cy="279"/>
            </a:xfrm>
            <a:prstGeom prst="roundRect">
              <a:avLst>
                <a:gd name="adj" fmla="val 30611"/>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Rectangle 20"/>
            <p:cNvSpPr>
              <a:spLocks noChangeArrowheads="1"/>
            </p:cNvSpPr>
            <p:nvPr/>
          </p:nvSpPr>
          <p:spPr bwMode="auto">
            <a:xfrm>
              <a:off x="1872" y="2498"/>
              <a:ext cx="10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PA1.3 Identify Constraints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2013" y="2601"/>
              <a:ext cx="70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on the M&amp;S Effort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2" name="AutoShape 22"/>
            <p:cNvSpPr>
              <a:spLocks noChangeArrowheads="1"/>
            </p:cNvSpPr>
            <p:nvPr/>
          </p:nvSpPr>
          <p:spPr bwMode="auto">
            <a:xfrm>
              <a:off x="2692" y="2931"/>
              <a:ext cx="1017" cy="297"/>
            </a:xfrm>
            <a:prstGeom prst="roundRect">
              <a:avLst>
                <a:gd name="adj" fmla="val 28847"/>
              </a:avLst>
            </a:prstGeom>
            <a:solidFill>
              <a:srgbClr val="C0BFC0"/>
            </a:solidFill>
            <a:ln w="12700">
              <a:solidFill>
                <a:srgbClr val="C0BFC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AutoShape 23"/>
            <p:cNvSpPr>
              <a:spLocks noChangeArrowheads="1"/>
            </p:cNvSpPr>
            <p:nvPr/>
          </p:nvSpPr>
          <p:spPr bwMode="auto">
            <a:xfrm>
              <a:off x="2669" y="2914"/>
              <a:ext cx="1017" cy="296"/>
            </a:xfrm>
            <a:prstGeom prst="roundRect">
              <a:avLst>
                <a:gd name="adj" fmla="val 28847"/>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Rectangle 24"/>
            <p:cNvSpPr>
              <a:spLocks noChangeArrowheads="1"/>
            </p:cNvSpPr>
            <p:nvPr/>
          </p:nvSpPr>
          <p:spPr bwMode="auto">
            <a:xfrm>
              <a:off x="2700" y="2960"/>
              <a:ext cx="9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PA1.4 Impose Mandatory</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2819" y="3084"/>
              <a:ext cx="7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Enterprise Policies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6" name="Oval 26"/>
            <p:cNvSpPr>
              <a:spLocks noChangeArrowheads="1"/>
            </p:cNvSpPr>
            <p:nvPr/>
          </p:nvSpPr>
          <p:spPr bwMode="auto">
            <a:xfrm>
              <a:off x="2274" y="823"/>
              <a:ext cx="152" cy="114"/>
            </a:xfrm>
            <a:prstGeom prst="ellipse">
              <a:avLst/>
            </a:pr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27"/>
            <p:cNvSpPr>
              <a:spLocks noChangeArrowheads="1"/>
            </p:cNvSpPr>
            <p:nvPr/>
          </p:nvSpPr>
          <p:spPr bwMode="auto">
            <a:xfrm>
              <a:off x="2457" y="863"/>
              <a:ext cx="3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Start PP1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4195" y="2048"/>
              <a:ext cx="691"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29"/>
            <p:cNvSpPr>
              <a:spLocks noChangeArrowheads="1"/>
            </p:cNvSpPr>
            <p:nvPr/>
          </p:nvSpPr>
          <p:spPr bwMode="auto">
            <a:xfrm>
              <a:off x="4172" y="2031"/>
              <a:ext cx="691"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30"/>
            <p:cNvSpPr>
              <a:spLocks noChangeArrowheads="1"/>
            </p:cNvSpPr>
            <p:nvPr/>
          </p:nvSpPr>
          <p:spPr bwMode="auto">
            <a:xfrm>
              <a:off x="4210" y="2060"/>
              <a:ext cx="6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P1.1 Stakeholder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1" name="Rectangle 31"/>
            <p:cNvSpPr>
              <a:spLocks noChangeArrowheads="1"/>
            </p:cNvSpPr>
            <p:nvPr/>
          </p:nvSpPr>
          <p:spPr bwMode="auto">
            <a:xfrm>
              <a:off x="4299" y="2161"/>
              <a:ext cx="4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Description</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36" name="Rectangle 32"/>
            <p:cNvSpPr>
              <a:spLocks noChangeArrowheads="1"/>
            </p:cNvSpPr>
            <p:nvPr/>
          </p:nvSpPr>
          <p:spPr bwMode="auto">
            <a:xfrm>
              <a:off x="4195" y="1251"/>
              <a:ext cx="676" cy="267"/>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37" name="Rectangle 33"/>
            <p:cNvSpPr>
              <a:spLocks noChangeArrowheads="1"/>
            </p:cNvSpPr>
            <p:nvPr/>
          </p:nvSpPr>
          <p:spPr bwMode="auto">
            <a:xfrm>
              <a:off x="4172" y="1234"/>
              <a:ext cx="676" cy="267"/>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1" name="Rectangle 34"/>
            <p:cNvSpPr>
              <a:spLocks noChangeArrowheads="1"/>
            </p:cNvSpPr>
            <p:nvPr/>
          </p:nvSpPr>
          <p:spPr bwMode="auto">
            <a:xfrm>
              <a:off x="4334" y="1254"/>
              <a:ext cx="4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P1.2 Need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2" name="Rectangle 35"/>
            <p:cNvSpPr>
              <a:spLocks noChangeArrowheads="1"/>
            </p:cNvSpPr>
            <p:nvPr/>
          </p:nvSpPr>
          <p:spPr bwMode="auto">
            <a:xfrm>
              <a:off x="4324" y="1359"/>
              <a:ext cx="39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Statement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3" name="Rectangle 36"/>
            <p:cNvSpPr>
              <a:spLocks noChangeArrowheads="1"/>
            </p:cNvSpPr>
            <p:nvPr/>
          </p:nvSpPr>
          <p:spPr bwMode="auto">
            <a:xfrm>
              <a:off x="4195" y="2937"/>
              <a:ext cx="683" cy="268"/>
            </a:xfrm>
            <a:prstGeom prst="rect">
              <a:avLst/>
            </a:prstGeom>
            <a:solidFill>
              <a:srgbClr val="C0BFC0"/>
            </a:solidFill>
            <a:ln w="12700">
              <a:solidFill>
                <a:srgbClr val="C0BF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4" name="Rectangle 37"/>
            <p:cNvSpPr>
              <a:spLocks noChangeArrowheads="1"/>
            </p:cNvSpPr>
            <p:nvPr/>
          </p:nvSpPr>
          <p:spPr bwMode="auto">
            <a:xfrm>
              <a:off x="4172" y="2920"/>
              <a:ext cx="684" cy="268"/>
            </a:xfrm>
            <a:prstGeom prst="rect">
              <a:avLst/>
            </a:prstGeom>
            <a:solidFill>
              <a:srgbClr val="FCF2E3"/>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5" name="Rectangle 38"/>
            <p:cNvSpPr>
              <a:spLocks noChangeArrowheads="1"/>
            </p:cNvSpPr>
            <p:nvPr/>
          </p:nvSpPr>
          <p:spPr bwMode="auto">
            <a:xfrm>
              <a:off x="4195" y="2971"/>
              <a:ext cx="6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P1.3 Constraints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6" name="Rectangle 39"/>
            <p:cNvSpPr>
              <a:spLocks noChangeArrowheads="1"/>
            </p:cNvSpPr>
            <p:nvPr/>
          </p:nvSpPr>
          <p:spPr bwMode="auto">
            <a:xfrm>
              <a:off x="4270" y="3059"/>
              <a:ext cx="4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and Policies</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47" name="Oval 40"/>
            <p:cNvSpPr>
              <a:spLocks noChangeArrowheads="1"/>
            </p:cNvSpPr>
            <p:nvPr/>
          </p:nvSpPr>
          <p:spPr bwMode="auto">
            <a:xfrm>
              <a:off x="2290" y="3626"/>
              <a:ext cx="151" cy="114"/>
            </a:xfrm>
            <a:prstGeom prst="ellipse">
              <a:avLst/>
            </a:prstGeom>
            <a:solidFill>
              <a:srgbClr val="FCF2E3"/>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48" name="Line 41"/>
            <p:cNvSpPr>
              <a:spLocks noChangeShapeType="1"/>
            </p:cNvSpPr>
            <p:nvPr/>
          </p:nvSpPr>
          <p:spPr bwMode="auto">
            <a:xfrm flipV="1">
              <a:off x="2312" y="3649"/>
              <a:ext cx="107" cy="74"/>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9" name="Line 42"/>
            <p:cNvSpPr>
              <a:spLocks noChangeShapeType="1"/>
            </p:cNvSpPr>
            <p:nvPr/>
          </p:nvSpPr>
          <p:spPr bwMode="auto">
            <a:xfrm>
              <a:off x="2312" y="3643"/>
              <a:ext cx="99"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0" name="Rectangle 43"/>
            <p:cNvSpPr>
              <a:spLocks noChangeArrowheads="1"/>
            </p:cNvSpPr>
            <p:nvPr/>
          </p:nvSpPr>
          <p:spPr bwMode="auto">
            <a:xfrm>
              <a:off x="2510" y="3649"/>
              <a:ext cx="3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End PP1</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16751" name="AutoShape 44"/>
            <p:cNvSpPr>
              <a:spLocks noChangeArrowheads="1"/>
            </p:cNvSpPr>
            <p:nvPr/>
          </p:nvSpPr>
          <p:spPr bwMode="auto">
            <a:xfrm>
              <a:off x="1045" y="1689"/>
              <a:ext cx="2619" cy="35"/>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52" name="AutoShape 45"/>
            <p:cNvSpPr>
              <a:spLocks noChangeArrowheads="1"/>
            </p:cNvSpPr>
            <p:nvPr/>
          </p:nvSpPr>
          <p:spPr bwMode="auto">
            <a:xfrm>
              <a:off x="1067" y="3438"/>
              <a:ext cx="2612" cy="34"/>
            </a:xfrm>
            <a:prstGeom prst="roundRect">
              <a:avLst>
                <a:gd name="adj" fmla="val 16667"/>
              </a:avLst>
            </a:prstGeom>
            <a:solidFill>
              <a:srgbClr val="404040"/>
            </a:solidFill>
            <a:ln w="12700">
              <a:solidFill>
                <a:srgbClr val="40404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53" name="Line 46"/>
            <p:cNvSpPr>
              <a:spLocks noChangeShapeType="1"/>
            </p:cNvSpPr>
            <p:nvPr/>
          </p:nvSpPr>
          <p:spPr bwMode="auto">
            <a:xfrm>
              <a:off x="3686" y="3062"/>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4" name="Line 47"/>
            <p:cNvSpPr>
              <a:spLocks noChangeShapeType="1"/>
            </p:cNvSpPr>
            <p:nvPr/>
          </p:nvSpPr>
          <p:spPr bwMode="auto">
            <a:xfrm>
              <a:off x="3770"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5" name="Line 48"/>
            <p:cNvSpPr>
              <a:spLocks noChangeShapeType="1"/>
            </p:cNvSpPr>
            <p:nvPr/>
          </p:nvSpPr>
          <p:spPr bwMode="auto">
            <a:xfrm>
              <a:off x="385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6" name="Line 49"/>
            <p:cNvSpPr>
              <a:spLocks noChangeShapeType="1"/>
            </p:cNvSpPr>
            <p:nvPr/>
          </p:nvSpPr>
          <p:spPr bwMode="auto">
            <a:xfrm>
              <a:off x="3937"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7" name="Line 50"/>
            <p:cNvSpPr>
              <a:spLocks noChangeShapeType="1"/>
            </p:cNvSpPr>
            <p:nvPr/>
          </p:nvSpPr>
          <p:spPr bwMode="auto">
            <a:xfrm>
              <a:off x="4021"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8" name="Line 51"/>
            <p:cNvSpPr>
              <a:spLocks noChangeShapeType="1"/>
            </p:cNvSpPr>
            <p:nvPr/>
          </p:nvSpPr>
          <p:spPr bwMode="auto">
            <a:xfrm>
              <a:off x="4104" y="3062"/>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9" name="Line 52"/>
            <p:cNvSpPr>
              <a:spLocks noChangeShapeType="1"/>
            </p:cNvSpPr>
            <p:nvPr/>
          </p:nvSpPr>
          <p:spPr bwMode="auto">
            <a:xfrm flipH="1">
              <a:off x="4058"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0" name="Line 53"/>
            <p:cNvSpPr>
              <a:spLocks noChangeShapeType="1"/>
            </p:cNvSpPr>
            <p:nvPr/>
          </p:nvSpPr>
          <p:spPr bwMode="auto">
            <a:xfrm flipH="1" flipV="1">
              <a:off x="4058"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1" name="Line 54"/>
            <p:cNvSpPr>
              <a:spLocks noChangeShapeType="1"/>
            </p:cNvSpPr>
            <p:nvPr/>
          </p:nvSpPr>
          <p:spPr bwMode="auto">
            <a:xfrm>
              <a:off x="3686" y="306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2" name="Line 55"/>
            <p:cNvSpPr>
              <a:spLocks noChangeShapeType="1"/>
            </p:cNvSpPr>
            <p:nvPr/>
          </p:nvSpPr>
          <p:spPr bwMode="auto">
            <a:xfrm flipV="1">
              <a:off x="3686" y="3034"/>
              <a:ext cx="114" cy="2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3" name="Line 56"/>
            <p:cNvSpPr>
              <a:spLocks noChangeShapeType="1"/>
            </p:cNvSpPr>
            <p:nvPr/>
          </p:nvSpPr>
          <p:spPr bwMode="auto">
            <a:xfrm>
              <a:off x="287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4" name="Line 57"/>
            <p:cNvSpPr>
              <a:spLocks noChangeShapeType="1"/>
            </p:cNvSpPr>
            <p:nvPr/>
          </p:nvSpPr>
          <p:spPr bwMode="auto">
            <a:xfrm>
              <a:off x="295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5" name="Line 58"/>
            <p:cNvSpPr>
              <a:spLocks noChangeShapeType="1"/>
            </p:cNvSpPr>
            <p:nvPr/>
          </p:nvSpPr>
          <p:spPr bwMode="auto">
            <a:xfrm>
              <a:off x="3041"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6" name="Line 59"/>
            <p:cNvSpPr>
              <a:spLocks noChangeShapeType="1"/>
            </p:cNvSpPr>
            <p:nvPr/>
          </p:nvSpPr>
          <p:spPr bwMode="auto">
            <a:xfrm>
              <a:off x="312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7" name="Line 60"/>
            <p:cNvSpPr>
              <a:spLocks noChangeShapeType="1"/>
            </p:cNvSpPr>
            <p:nvPr/>
          </p:nvSpPr>
          <p:spPr bwMode="auto">
            <a:xfrm>
              <a:off x="3208"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8" name="Line 61"/>
            <p:cNvSpPr>
              <a:spLocks noChangeShapeType="1"/>
            </p:cNvSpPr>
            <p:nvPr/>
          </p:nvSpPr>
          <p:spPr bwMode="auto">
            <a:xfrm>
              <a:off x="329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9" name="Line 62"/>
            <p:cNvSpPr>
              <a:spLocks noChangeShapeType="1"/>
            </p:cNvSpPr>
            <p:nvPr/>
          </p:nvSpPr>
          <p:spPr bwMode="auto">
            <a:xfrm>
              <a:off x="3375"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0" name="Line 63"/>
            <p:cNvSpPr>
              <a:spLocks noChangeShapeType="1"/>
            </p:cNvSpPr>
            <p:nvPr/>
          </p:nvSpPr>
          <p:spPr bwMode="auto">
            <a:xfrm>
              <a:off x="345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1" name="Line 64"/>
            <p:cNvSpPr>
              <a:spLocks noChangeShapeType="1"/>
            </p:cNvSpPr>
            <p:nvPr/>
          </p:nvSpPr>
          <p:spPr bwMode="auto">
            <a:xfrm>
              <a:off x="3542"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2" name="Line 65"/>
            <p:cNvSpPr>
              <a:spLocks noChangeShapeType="1"/>
            </p:cNvSpPr>
            <p:nvPr/>
          </p:nvSpPr>
          <p:spPr bwMode="auto">
            <a:xfrm>
              <a:off x="362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3" name="Line 66"/>
            <p:cNvSpPr>
              <a:spLocks noChangeShapeType="1"/>
            </p:cNvSpPr>
            <p:nvPr/>
          </p:nvSpPr>
          <p:spPr bwMode="auto">
            <a:xfrm>
              <a:off x="3709"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4" name="Line 67"/>
            <p:cNvSpPr>
              <a:spLocks noChangeShapeType="1"/>
            </p:cNvSpPr>
            <p:nvPr/>
          </p:nvSpPr>
          <p:spPr bwMode="auto">
            <a:xfrm>
              <a:off x="379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5" name="Line 68"/>
            <p:cNvSpPr>
              <a:spLocks noChangeShapeType="1"/>
            </p:cNvSpPr>
            <p:nvPr/>
          </p:nvSpPr>
          <p:spPr bwMode="auto">
            <a:xfrm>
              <a:off x="3876"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6" name="Line 69"/>
            <p:cNvSpPr>
              <a:spLocks noChangeShapeType="1"/>
            </p:cNvSpPr>
            <p:nvPr/>
          </p:nvSpPr>
          <p:spPr bwMode="auto">
            <a:xfrm>
              <a:off x="396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7" name="Line 70"/>
            <p:cNvSpPr>
              <a:spLocks noChangeShapeType="1"/>
            </p:cNvSpPr>
            <p:nvPr/>
          </p:nvSpPr>
          <p:spPr bwMode="auto">
            <a:xfrm>
              <a:off x="4043"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8" name="Line 71"/>
            <p:cNvSpPr>
              <a:spLocks noChangeShapeType="1"/>
            </p:cNvSpPr>
            <p:nvPr/>
          </p:nvSpPr>
          <p:spPr bwMode="auto">
            <a:xfrm>
              <a:off x="412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9" name="Line 72"/>
            <p:cNvSpPr>
              <a:spLocks noChangeShapeType="1"/>
            </p:cNvSpPr>
            <p:nvPr/>
          </p:nvSpPr>
          <p:spPr bwMode="auto">
            <a:xfrm>
              <a:off x="4210"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0" name="Line 73"/>
            <p:cNvSpPr>
              <a:spLocks noChangeShapeType="1"/>
            </p:cNvSpPr>
            <p:nvPr/>
          </p:nvSpPr>
          <p:spPr bwMode="auto">
            <a:xfrm>
              <a:off x="4294"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1" name="Line 74"/>
            <p:cNvSpPr>
              <a:spLocks noChangeShapeType="1"/>
            </p:cNvSpPr>
            <p:nvPr/>
          </p:nvSpPr>
          <p:spPr bwMode="auto">
            <a:xfrm>
              <a:off x="4377" y="2589"/>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2" name="Freeform 75"/>
            <p:cNvSpPr>
              <a:spLocks/>
            </p:cNvSpPr>
            <p:nvPr/>
          </p:nvSpPr>
          <p:spPr bwMode="auto">
            <a:xfrm>
              <a:off x="4461" y="2589"/>
              <a:ext cx="38" cy="12"/>
            </a:xfrm>
            <a:custGeom>
              <a:avLst/>
              <a:gdLst>
                <a:gd name="T0" fmla="*/ 0 w 5"/>
                <a:gd name="T1" fmla="*/ 0 h 2"/>
                <a:gd name="T2" fmla="*/ 5 w 5"/>
                <a:gd name="T3" fmla="*/ 0 h 2"/>
                <a:gd name="T4" fmla="*/ 5 w 5"/>
                <a:gd name="T5" fmla="*/ 2 h 2"/>
              </a:gdLst>
              <a:ahLst/>
              <a:cxnLst>
                <a:cxn ang="0">
                  <a:pos x="T0" y="T1"/>
                </a:cxn>
                <a:cxn ang="0">
                  <a:pos x="T2" y="T3"/>
                </a:cxn>
                <a:cxn ang="0">
                  <a:pos x="T4" y="T5"/>
                </a:cxn>
              </a:cxnLst>
              <a:rect l="0" t="0" r="r" b="b"/>
              <a:pathLst>
                <a:path w="5" h="2">
                  <a:moveTo>
                    <a:pt x="0" y="0"/>
                  </a:moveTo>
                  <a:lnTo>
                    <a:pt x="5" y="0"/>
                  </a:lnTo>
                  <a:lnTo>
                    <a:pt x="5" y="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3" name="Line 76"/>
            <p:cNvSpPr>
              <a:spLocks noChangeShapeType="1"/>
            </p:cNvSpPr>
            <p:nvPr/>
          </p:nvSpPr>
          <p:spPr bwMode="auto">
            <a:xfrm>
              <a:off x="4499" y="262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4" name="Line 77"/>
            <p:cNvSpPr>
              <a:spLocks noChangeShapeType="1"/>
            </p:cNvSpPr>
            <p:nvPr/>
          </p:nvSpPr>
          <p:spPr bwMode="auto">
            <a:xfrm>
              <a:off x="4499" y="2686"/>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5" name="Line 78"/>
            <p:cNvSpPr>
              <a:spLocks noChangeShapeType="1"/>
            </p:cNvSpPr>
            <p:nvPr/>
          </p:nvSpPr>
          <p:spPr bwMode="auto">
            <a:xfrm>
              <a:off x="4499" y="2749"/>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6" name="Line 79"/>
            <p:cNvSpPr>
              <a:spLocks noChangeShapeType="1"/>
            </p:cNvSpPr>
            <p:nvPr/>
          </p:nvSpPr>
          <p:spPr bwMode="auto">
            <a:xfrm>
              <a:off x="4499" y="2812"/>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7" name="Line 80"/>
            <p:cNvSpPr>
              <a:spLocks noChangeShapeType="1"/>
            </p:cNvSpPr>
            <p:nvPr/>
          </p:nvSpPr>
          <p:spPr bwMode="auto">
            <a:xfrm>
              <a:off x="4499" y="2874"/>
              <a:ext cx="0" cy="4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8" name="Line 81"/>
            <p:cNvSpPr>
              <a:spLocks noChangeShapeType="1"/>
            </p:cNvSpPr>
            <p:nvPr/>
          </p:nvSpPr>
          <p:spPr bwMode="auto">
            <a:xfrm flipH="1" flipV="1">
              <a:off x="4461"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9" name="Line 82"/>
            <p:cNvSpPr>
              <a:spLocks noChangeShapeType="1"/>
            </p:cNvSpPr>
            <p:nvPr/>
          </p:nvSpPr>
          <p:spPr bwMode="auto">
            <a:xfrm flipV="1">
              <a:off x="4499" y="2834"/>
              <a:ext cx="38" cy="86"/>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0" name="Line 83"/>
            <p:cNvSpPr>
              <a:spLocks noChangeShapeType="1"/>
            </p:cNvSpPr>
            <p:nvPr/>
          </p:nvSpPr>
          <p:spPr bwMode="auto">
            <a:xfrm>
              <a:off x="288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1" name="Line 84"/>
            <p:cNvSpPr>
              <a:spLocks noChangeShapeType="1"/>
            </p:cNvSpPr>
            <p:nvPr/>
          </p:nvSpPr>
          <p:spPr bwMode="auto">
            <a:xfrm>
              <a:off x="2965"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2" name="Line 85"/>
            <p:cNvSpPr>
              <a:spLocks noChangeShapeType="1"/>
            </p:cNvSpPr>
            <p:nvPr/>
          </p:nvSpPr>
          <p:spPr bwMode="auto">
            <a:xfrm>
              <a:off x="304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3" name="Line 86"/>
            <p:cNvSpPr>
              <a:spLocks noChangeShapeType="1"/>
            </p:cNvSpPr>
            <p:nvPr/>
          </p:nvSpPr>
          <p:spPr bwMode="auto">
            <a:xfrm>
              <a:off x="3132"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4" name="Line 87"/>
            <p:cNvSpPr>
              <a:spLocks noChangeShapeType="1"/>
            </p:cNvSpPr>
            <p:nvPr/>
          </p:nvSpPr>
          <p:spPr bwMode="auto">
            <a:xfrm>
              <a:off x="321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5" name="Line 88"/>
            <p:cNvSpPr>
              <a:spLocks noChangeShapeType="1"/>
            </p:cNvSpPr>
            <p:nvPr/>
          </p:nvSpPr>
          <p:spPr bwMode="auto">
            <a:xfrm>
              <a:off x="3299"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6" name="Line 89"/>
            <p:cNvSpPr>
              <a:spLocks noChangeShapeType="1"/>
            </p:cNvSpPr>
            <p:nvPr/>
          </p:nvSpPr>
          <p:spPr bwMode="auto">
            <a:xfrm>
              <a:off x="338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7" name="Line 90"/>
            <p:cNvSpPr>
              <a:spLocks noChangeShapeType="1"/>
            </p:cNvSpPr>
            <p:nvPr/>
          </p:nvSpPr>
          <p:spPr bwMode="auto">
            <a:xfrm>
              <a:off x="3466"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8" name="Line 91"/>
            <p:cNvSpPr>
              <a:spLocks noChangeShapeType="1"/>
            </p:cNvSpPr>
            <p:nvPr/>
          </p:nvSpPr>
          <p:spPr bwMode="auto">
            <a:xfrm>
              <a:off x="3550"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9" name="Line 92"/>
            <p:cNvSpPr>
              <a:spLocks noChangeShapeType="1"/>
            </p:cNvSpPr>
            <p:nvPr/>
          </p:nvSpPr>
          <p:spPr bwMode="auto">
            <a:xfrm>
              <a:off x="3633"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0" name="Line 93"/>
            <p:cNvSpPr>
              <a:spLocks noChangeShapeType="1"/>
            </p:cNvSpPr>
            <p:nvPr/>
          </p:nvSpPr>
          <p:spPr bwMode="auto">
            <a:xfrm>
              <a:off x="3717"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1" name="Line 94"/>
            <p:cNvSpPr>
              <a:spLocks noChangeShapeType="1"/>
            </p:cNvSpPr>
            <p:nvPr/>
          </p:nvSpPr>
          <p:spPr bwMode="auto">
            <a:xfrm>
              <a:off x="3800"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2" name="Line 95"/>
            <p:cNvSpPr>
              <a:spLocks noChangeShapeType="1"/>
            </p:cNvSpPr>
            <p:nvPr/>
          </p:nvSpPr>
          <p:spPr bwMode="auto">
            <a:xfrm>
              <a:off x="3884"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3" name="Line 96"/>
            <p:cNvSpPr>
              <a:spLocks noChangeShapeType="1"/>
            </p:cNvSpPr>
            <p:nvPr/>
          </p:nvSpPr>
          <p:spPr bwMode="auto">
            <a:xfrm>
              <a:off x="3967" y="1365"/>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4" name="Line 97"/>
            <p:cNvSpPr>
              <a:spLocks noChangeShapeType="1"/>
            </p:cNvSpPr>
            <p:nvPr/>
          </p:nvSpPr>
          <p:spPr bwMode="auto">
            <a:xfrm>
              <a:off x="4051" y="1365"/>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5" name="Freeform 98"/>
            <p:cNvSpPr>
              <a:spLocks/>
            </p:cNvSpPr>
            <p:nvPr/>
          </p:nvSpPr>
          <p:spPr bwMode="auto">
            <a:xfrm>
              <a:off x="4058" y="1365"/>
              <a:ext cx="114" cy="28"/>
            </a:xfrm>
            <a:custGeom>
              <a:avLst/>
              <a:gdLst>
                <a:gd name="T0" fmla="*/ 10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10"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6" name="Line 99"/>
            <p:cNvSpPr>
              <a:spLocks noChangeShapeType="1"/>
            </p:cNvSpPr>
            <p:nvPr/>
          </p:nvSpPr>
          <p:spPr bwMode="auto">
            <a:xfrm flipH="1" flipV="1">
              <a:off x="4058" y="1336"/>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7" name="Line 100"/>
            <p:cNvSpPr>
              <a:spLocks noChangeShapeType="1"/>
            </p:cNvSpPr>
            <p:nvPr/>
          </p:nvSpPr>
          <p:spPr bwMode="auto">
            <a:xfrm>
              <a:off x="2031" y="2151"/>
              <a:ext cx="54"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8" name="Line 101"/>
            <p:cNvSpPr>
              <a:spLocks noChangeShapeType="1"/>
            </p:cNvSpPr>
            <p:nvPr/>
          </p:nvSpPr>
          <p:spPr bwMode="auto">
            <a:xfrm>
              <a:off x="211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9" name="Line 102"/>
            <p:cNvSpPr>
              <a:spLocks noChangeShapeType="1"/>
            </p:cNvSpPr>
            <p:nvPr/>
          </p:nvSpPr>
          <p:spPr bwMode="auto">
            <a:xfrm>
              <a:off x="219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0" name="Line 103"/>
            <p:cNvSpPr>
              <a:spLocks noChangeShapeType="1"/>
            </p:cNvSpPr>
            <p:nvPr/>
          </p:nvSpPr>
          <p:spPr bwMode="auto">
            <a:xfrm>
              <a:off x="228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1" name="Line 104"/>
            <p:cNvSpPr>
              <a:spLocks noChangeShapeType="1"/>
            </p:cNvSpPr>
            <p:nvPr/>
          </p:nvSpPr>
          <p:spPr bwMode="auto">
            <a:xfrm>
              <a:off x="236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2" name="Line 105"/>
            <p:cNvSpPr>
              <a:spLocks noChangeShapeType="1"/>
            </p:cNvSpPr>
            <p:nvPr/>
          </p:nvSpPr>
          <p:spPr bwMode="auto">
            <a:xfrm>
              <a:off x="244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3" name="Line 106"/>
            <p:cNvSpPr>
              <a:spLocks noChangeShapeType="1"/>
            </p:cNvSpPr>
            <p:nvPr/>
          </p:nvSpPr>
          <p:spPr bwMode="auto">
            <a:xfrm>
              <a:off x="253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4" name="Line 107"/>
            <p:cNvSpPr>
              <a:spLocks noChangeShapeType="1"/>
            </p:cNvSpPr>
            <p:nvPr/>
          </p:nvSpPr>
          <p:spPr bwMode="auto">
            <a:xfrm>
              <a:off x="261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5" name="Line 108"/>
            <p:cNvSpPr>
              <a:spLocks noChangeShapeType="1"/>
            </p:cNvSpPr>
            <p:nvPr/>
          </p:nvSpPr>
          <p:spPr bwMode="auto">
            <a:xfrm>
              <a:off x="270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6" name="Line 109"/>
            <p:cNvSpPr>
              <a:spLocks noChangeShapeType="1"/>
            </p:cNvSpPr>
            <p:nvPr/>
          </p:nvSpPr>
          <p:spPr bwMode="auto">
            <a:xfrm>
              <a:off x="2783"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7" name="Line 110"/>
            <p:cNvSpPr>
              <a:spLocks noChangeShapeType="1"/>
            </p:cNvSpPr>
            <p:nvPr/>
          </p:nvSpPr>
          <p:spPr bwMode="auto">
            <a:xfrm>
              <a:off x="286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8" name="Line 111"/>
            <p:cNvSpPr>
              <a:spLocks noChangeShapeType="1"/>
            </p:cNvSpPr>
            <p:nvPr/>
          </p:nvSpPr>
          <p:spPr bwMode="auto">
            <a:xfrm>
              <a:off x="2950"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9" name="Line 112"/>
            <p:cNvSpPr>
              <a:spLocks noChangeShapeType="1"/>
            </p:cNvSpPr>
            <p:nvPr/>
          </p:nvSpPr>
          <p:spPr bwMode="auto">
            <a:xfrm>
              <a:off x="303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0" name="Line 113"/>
            <p:cNvSpPr>
              <a:spLocks noChangeShapeType="1"/>
            </p:cNvSpPr>
            <p:nvPr/>
          </p:nvSpPr>
          <p:spPr bwMode="auto">
            <a:xfrm>
              <a:off x="3117"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1" name="Line 114"/>
            <p:cNvSpPr>
              <a:spLocks noChangeShapeType="1"/>
            </p:cNvSpPr>
            <p:nvPr/>
          </p:nvSpPr>
          <p:spPr bwMode="auto">
            <a:xfrm>
              <a:off x="320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2" name="Line 115"/>
            <p:cNvSpPr>
              <a:spLocks noChangeShapeType="1"/>
            </p:cNvSpPr>
            <p:nvPr/>
          </p:nvSpPr>
          <p:spPr bwMode="auto">
            <a:xfrm>
              <a:off x="3284"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3" name="Line 116"/>
            <p:cNvSpPr>
              <a:spLocks noChangeShapeType="1"/>
            </p:cNvSpPr>
            <p:nvPr/>
          </p:nvSpPr>
          <p:spPr bwMode="auto">
            <a:xfrm>
              <a:off x="336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4" name="Line 117"/>
            <p:cNvSpPr>
              <a:spLocks noChangeShapeType="1"/>
            </p:cNvSpPr>
            <p:nvPr/>
          </p:nvSpPr>
          <p:spPr bwMode="auto">
            <a:xfrm>
              <a:off x="3451"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5" name="Line 118"/>
            <p:cNvSpPr>
              <a:spLocks noChangeShapeType="1"/>
            </p:cNvSpPr>
            <p:nvPr/>
          </p:nvSpPr>
          <p:spPr bwMode="auto">
            <a:xfrm>
              <a:off x="353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6" name="Line 119"/>
            <p:cNvSpPr>
              <a:spLocks noChangeShapeType="1"/>
            </p:cNvSpPr>
            <p:nvPr/>
          </p:nvSpPr>
          <p:spPr bwMode="auto">
            <a:xfrm>
              <a:off x="3618"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7" name="Line 120"/>
            <p:cNvSpPr>
              <a:spLocks noChangeShapeType="1"/>
            </p:cNvSpPr>
            <p:nvPr/>
          </p:nvSpPr>
          <p:spPr bwMode="auto">
            <a:xfrm>
              <a:off x="370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8" name="Line 121"/>
            <p:cNvSpPr>
              <a:spLocks noChangeShapeType="1"/>
            </p:cNvSpPr>
            <p:nvPr/>
          </p:nvSpPr>
          <p:spPr bwMode="auto">
            <a:xfrm>
              <a:off x="3785"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9" name="Line 122"/>
            <p:cNvSpPr>
              <a:spLocks noChangeShapeType="1"/>
            </p:cNvSpPr>
            <p:nvPr/>
          </p:nvSpPr>
          <p:spPr bwMode="auto">
            <a:xfrm>
              <a:off x="3869"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0" name="Line 123"/>
            <p:cNvSpPr>
              <a:spLocks noChangeShapeType="1"/>
            </p:cNvSpPr>
            <p:nvPr/>
          </p:nvSpPr>
          <p:spPr bwMode="auto">
            <a:xfrm>
              <a:off x="3952"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1" name="Line 124"/>
            <p:cNvSpPr>
              <a:spLocks noChangeShapeType="1"/>
            </p:cNvSpPr>
            <p:nvPr/>
          </p:nvSpPr>
          <p:spPr bwMode="auto">
            <a:xfrm>
              <a:off x="4036" y="2151"/>
              <a:ext cx="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2" name="Freeform 125"/>
            <p:cNvSpPr>
              <a:spLocks/>
            </p:cNvSpPr>
            <p:nvPr/>
          </p:nvSpPr>
          <p:spPr bwMode="auto">
            <a:xfrm>
              <a:off x="4058" y="2151"/>
              <a:ext cx="114" cy="28"/>
            </a:xfrm>
            <a:custGeom>
              <a:avLst/>
              <a:gdLst>
                <a:gd name="T0" fmla="*/ 8 w 15"/>
                <a:gd name="T1" fmla="*/ 0 h 5"/>
                <a:gd name="T2" fmla="*/ 15 w 15"/>
                <a:gd name="T3" fmla="*/ 0 h 5"/>
                <a:gd name="T4" fmla="*/ 0 w 15"/>
                <a:gd name="T5" fmla="*/ 5 h 5"/>
              </a:gdLst>
              <a:ahLst/>
              <a:cxnLst>
                <a:cxn ang="0">
                  <a:pos x="T0" y="T1"/>
                </a:cxn>
                <a:cxn ang="0">
                  <a:pos x="T2" y="T3"/>
                </a:cxn>
                <a:cxn ang="0">
                  <a:pos x="T4" y="T5"/>
                </a:cxn>
              </a:cxnLst>
              <a:rect l="0" t="0" r="r" b="b"/>
              <a:pathLst>
                <a:path w="15" h="5">
                  <a:moveTo>
                    <a:pt x="8" y="0"/>
                  </a:moveTo>
                  <a:lnTo>
                    <a:pt x="15" y="0"/>
                  </a:lnTo>
                  <a:lnTo>
                    <a:pt x="0" y="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3" name="Line 126"/>
            <p:cNvSpPr>
              <a:spLocks noChangeShapeType="1"/>
            </p:cNvSpPr>
            <p:nvPr/>
          </p:nvSpPr>
          <p:spPr bwMode="auto">
            <a:xfrm flipH="1" flipV="1">
              <a:off x="4058" y="2122"/>
              <a:ext cx="114" cy="2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4" name="Freeform 127"/>
            <p:cNvSpPr>
              <a:spLocks/>
            </p:cNvSpPr>
            <p:nvPr/>
          </p:nvSpPr>
          <p:spPr bwMode="auto">
            <a:xfrm>
              <a:off x="2312" y="937"/>
              <a:ext cx="38" cy="285"/>
            </a:xfrm>
            <a:custGeom>
              <a:avLst/>
              <a:gdLst>
                <a:gd name="T0" fmla="*/ 5 w 5"/>
                <a:gd name="T1" fmla="*/ 0 h 50"/>
                <a:gd name="T2" fmla="*/ 5 w 5"/>
                <a:gd name="T3" fmla="*/ 50 h 50"/>
                <a:gd name="T4" fmla="*/ 0 w 5"/>
                <a:gd name="T5" fmla="*/ 36 h 50"/>
              </a:gdLst>
              <a:ahLst/>
              <a:cxnLst>
                <a:cxn ang="0">
                  <a:pos x="T0" y="T1"/>
                </a:cxn>
                <a:cxn ang="0">
                  <a:pos x="T2" y="T3"/>
                </a:cxn>
                <a:cxn ang="0">
                  <a:pos x="T4" y="T5"/>
                </a:cxn>
              </a:cxnLst>
              <a:rect l="0" t="0" r="r" b="b"/>
              <a:pathLst>
                <a:path w="5" h="50">
                  <a:moveTo>
                    <a:pt x="5" y="0"/>
                  </a:moveTo>
                  <a:lnTo>
                    <a:pt x="5" y="50"/>
                  </a:lnTo>
                  <a:lnTo>
                    <a:pt x="0" y="3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5" name="Line 128"/>
            <p:cNvSpPr>
              <a:spLocks noChangeShapeType="1"/>
            </p:cNvSpPr>
            <p:nvPr/>
          </p:nvSpPr>
          <p:spPr bwMode="auto">
            <a:xfrm flipV="1">
              <a:off x="2350" y="1142"/>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6" name="Freeform 129"/>
            <p:cNvSpPr>
              <a:spLocks/>
            </p:cNvSpPr>
            <p:nvPr/>
          </p:nvSpPr>
          <p:spPr bwMode="auto">
            <a:xfrm>
              <a:off x="2312" y="1507"/>
              <a:ext cx="38" cy="182"/>
            </a:xfrm>
            <a:custGeom>
              <a:avLst/>
              <a:gdLst>
                <a:gd name="T0" fmla="*/ 5 w 5"/>
                <a:gd name="T1" fmla="*/ 0 h 32"/>
                <a:gd name="T2" fmla="*/ 5 w 5"/>
                <a:gd name="T3" fmla="*/ 32 h 32"/>
                <a:gd name="T4" fmla="*/ 0 w 5"/>
                <a:gd name="T5" fmla="*/ 18 h 32"/>
              </a:gdLst>
              <a:ahLst/>
              <a:cxnLst>
                <a:cxn ang="0">
                  <a:pos x="T0" y="T1"/>
                </a:cxn>
                <a:cxn ang="0">
                  <a:pos x="T2" y="T3"/>
                </a:cxn>
                <a:cxn ang="0">
                  <a:pos x="T4" y="T5"/>
                </a:cxn>
              </a:cxnLst>
              <a:rect l="0" t="0" r="r" b="b"/>
              <a:pathLst>
                <a:path w="5" h="32">
                  <a:moveTo>
                    <a:pt x="5" y="0"/>
                  </a:moveTo>
                  <a:lnTo>
                    <a:pt x="5" y="32"/>
                  </a:lnTo>
                  <a:lnTo>
                    <a:pt x="0" y="1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7" name="Line 130"/>
            <p:cNvSpPr>
              <a:spLocks noChangeShapeType="1"/>
            </p:cNvSpPr>
            <p:nvPr/>
          </p:nvSpPr>
          <p:spPr bwMode="auto">
            <a:xfrm flipV="1">
              <a:off x="2350" y="1610"/>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8" name="Freeform 131"/>
            <p:cNvSpPr>
              <a:spLocks/>
            </p:cNvSpPr>
            <p:nvPr/>
          </p:nvSpPr>
          <p:spPr bwMode="auto">
            <a:xfrm>
              <a:off x="1477" y="1724"/>
              <a:ext cx="38" cy="244"/>
            </a:xfrm>
            <a:custGeom>
              <a:avLst/>
              <a:gdLst>
                <a:gd name="T0" fmla="*/ 5 w 5"/>
                <a:gd name="T1" fmla="*/ 0 h 43"/>
                <a:gd name="T2" fmla="*/ 5 w 5"/>
                <a:gd name="T3" fmla="*/ 43 h 43"/>
                <a:gd name="T4" fmla="*/ 0 w 5"/>
                <a:gd name="T5" fmla="*/ 29 h 43"/>
              </a:gdLst>
              <a:ahLst/>
              <a:cxnLst>
                <a:cxn ang="0">
                  <a:pos x="T0" y="T1"/>
                </a:cxn>
                <a:cxn ang="0">
                  <a:pos x="T2" y="T3"/>
                </a:cxn>
                <a:cxn ang="0">
                  <a:pos x="T4" y="T5"/>
                </a:cxn>
              </a:cxnLst>
              <a:rect l="0" t="0" r="r" b="b"/>
              <a:pathLst>
                <a:path w="5" h="43">
                  <a:moveTo>
                    <a:pt x="5" y="0"/>
                  </a:moveTo>
                  <a:lnTo>
                    <a:pt x="5" y="43"/>
                  </a:lnTo>
                  <a:lnTo>
                    <a:pt x="0" y="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9" name="Line 132"/>
            <p:cNvSpPr>
              <a:spLocks noChangeShapeType="1"/>
            </p:cNvSpPr>
            <p:nvPr/>
          </p:nvSpPr>
          <p:spPr bwMode="auto">
            <a:xfrm flipV="1">
              <a:off x="1515" y="188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0" name="Freeform 133"/>
            <p:cNvSpPr>
              <a:spLocks/>
            </p:cNvSpPr>
            <p:nvPr/>
          </p:nvSpPr>
          <p:spPr bwMode="auto">
            <a:xfrm>
              <a:off x="2328" y="1724"/>
              <a:ext cx="38" cy="729"/>
            </a:xfrm>
            <a:custGeom>
              <a:avLst/>
              <a:gdLst>
                <a:gd name="T0" fmla="*/ 5 w 5"/>
                <a:gd name="T1" fmla="*/ 0 h 128"/>
                <a:gd name="T2" fmla="*/ 5 w 5"/>
                <a:gd name="T3" fmla="*/ 128 h 128"/>
                <a:gd name="T4" fmla="*/ 0 w 5"/>
                <a:gd name="T5" fmla="*/ 114 h 128"/>
              </a:gdLst>
              <a:ahLst/>
              <a:cxnLst>
                <a:cxn ang="0">
                  <a:pos x="T0" y="T1"/>
                </a:cxn>
                <a:cxn ang="0">
                  <a:pos x="T2" y="T3"/>
                </a:cxn>
                <a:cxn ang="0">
                  <a:pos x="T4" y="T5"/>
                </a:cxn>
              </a:cxnLst>
              <a:rect l="0" t="0" r="r" b="b"/>
              <a:pathLst>
                <a:path w="5" h="128">
                  <a:moveTo>
                    <a:pt x="5" y="0"/>
                  </a:moveTo>
                  <a:lnTo>
                    <a:pt x="5" y="128"/>
                  </a:lnTo>
                  <a:lnTo>
                    <a:pt x="0"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1" name="Line 134"/>
            <p:cNvSpPr>
              <a:spLocks noChangeShapeType="1"/>
            </p:cNvSpPr>
            <p:nvPr/>
          </p:nvSpPr>
          <p:spPr bwMode="auto">
            <a:xfrm flipV="1">
              <a:off x="2366" y="2373"/>
              <a:ext cx="37"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2" name="Freeform 135"/>
            <p:cNvSpPr>
              <a:spLocks/>
            </p:cNvSpPr>
            <p:nvPr/>
          </p:nvSpPr>
          <p:spPr bwMode="auto">
            <a:xfrm>
              <a:off x="3140" y="1724"/>
              <a:ext cx="38" cy="1190"/>
            </a:xfrm>
            <a:custGeom>
              <a:avLst/>
              <a:gdLst>
                <a:gd name="T0" fmla="*/ 5 w 5"/>
                <a:gd name="T1" fmla="*/ 0 h 209"/>
                <a:gd name="T2" fmla="*/ 5 w 5"/>
                <a:gd name="T3" fmla="*/ 209 h 209"/>
                <a:gd name="T4" fmla="*/ 0 w 5"/>
                <a:gd name="T5" fmla="*/ 195 h 209"/>
              </a:gdLst>
              <a:ahLst/>
              <a:cxnLst>
                <a:cxn ang="0">
                  <a:pos x="T0" y="T1"/>
                </a:cxn>
                <a:cxn ang="0">
                  <a:pos x="T2" y="T3"/>
                </a:cxn>
                <a:cxn ang="0">
                  <a:pos x="T4" y="T5"/>
                </a:cxn>
              </a:cxnLst>
              <a:rect l="0" t="0" r="r" b="b"/>
              <a:pathLst>
                <a:path w="5" h="209">
                  <a:moveTo>
                    <a:pt x="5" y="0"/>
                  </a:moveTo>
                  <a:lnTo>
                    <a:pt x="5" y="209"/>
                  </a:lnTo>
                  <a:lnTo>
                    <a:pt x="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3" name="Line 136"/>
            <p:cNvSpPr>
              <a:spLocks noChangeShapeType="1"/>
            </p:cNvSpPr>
            <p:nvPr/>
          </p:nvSpPr>
          <p:spPr bwMode="auto">
            <a:xfrm flipV="1">
              <a:off x="3178" y="2834"/>
              <a:ext cx="38" cy="8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4" name="Freeform 137"/>
            <p:cNvSpPr>
              <a:spLocks/>
            </p:cNvSpPr>
            <p:nvPr/>
          </p:nvSpPr>
          <p:spPr bwMode="auto">
            <a:xfrm>
              <a:off x="1485" y="2316"/>
              <a:ext cx="38" cy="1122"/>
            </a:xfrm>
            <a:custGeom>
              <a:avLst/>
              <a:gdLst>
                <a:gd name="T0" fmla="*/ 5 w 5"/>
                <a:gd name="T1" fmla="*/ 0 h 197"/>
                <a:gd name="T2" fmla="*/ 5 w 5"/>
                <a:gd name="T3" fmla="*/ 197 h 197"/>
                <a:gd name="T4" fmla="*/ 0 w 5"/>
                <a:gd name="T5" fmla="*/ 183 h 197"/>
              </a:gdLst>
              <a:ahLst/>
              <a:cxnLst>
                <a:cxn ang="0">
                  <a:pos x="T0" y="T1"/>
                </a:cxn>
                <a:cxn ang="0">
                  <a:pos x="T2" y="T3"/>
                </a:cxn>
                <a:cxn ang="0">
                  <a:pos x="T4" y="T5"/>
                </a:cxn>
              </a:cxnLst>
              <a:rect l="0" t="0" r="r" b="b"/>
              <a:pathLst>
                <a:path w="5" h="197">
                  <a:moveTo>
                    <a:pt x="5" y="0"/>
                  </a:moveTo>
                  <a:lnTo>
                    <a:pt x="5" y="197"/>
                  </a:lnTo>
                  <a:lnTo>
                    <a:pt x="0" y="18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5" name="Line 138"/>
            <p:cNvSpPr>
              <a:spLocks noChangeShapeType="1"/>
            </p:cNvSpPr>
            <p:nvPr/>
          </p:nvSpPr>
          <p:spPr bwMode="auto">
            <a:xfrm flipV="1">
              <a:off x="1523"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6" name="Freeform 139"/>
            <p:cNvSpPr>
              <a:spLocks/>
            </p:cNvSpPr>
            <p:nvPr/>
          </p:nvSpPr>
          <p:spPr bwMode="auto">
            <a:xfrm>
              <a:off x="2320" y="2732"/>
              <a:ext cx="38" cy="706"/>
            </a:xfrm>
            <a:custGeom>
              <a:avLst/>
              <a:gdLst>
                <a:gd name="T0" fmla="*/ 5 w 5"/>
                <a:gd name="T1" fmla="*/ 0 h 124"/>
                <a:gd name="T2" fmla="*/ 5 w 5"/>
                <a:gd name="T3" fmla="*/ 124 h 124"/>
                <a:gd name="T4" fmla="*/ 0 w 5"/>
                <a:gd name="T5" fmla="*/ 110 h 124"/>
              </a:gdLst>
              <a:ahLst/>
              <a:cxnLst>
                <a:cxn ang="0">
                  <a:pos x="T0" y="T1"/>
                </a:cxn>
                <a:cxn ang="0">
                  <a:pos x="T2" y="T3"/>
                </a:cxn>
                <a:cxn ang="0">
                  <a:pos x="T4" y="T5"/>
                </a:cxn>
              </a:cxnLst>
              <a:rect l="0" t="0" r="r" b="b"/>
              <a:pathLst>
                <a:path w="5" h="124">
                  <a:moveTo>
                    <a:pt x="5" y="0"/>
                  </a:moveTo>
                  <a:lnTo>
                    <a:pt x="5" y="124"/>
                  </a:lnTo>
                  <a:lnTo>
                    <a:pt x="0" y="1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7" name="Line 140"/>
            <p:cNvSpPr>
              <a:spLocks noChangeShapeType="1"/>
            </p:cNvSpPr>
            <p:nvPr/>
          </p:nvSpPr>
          <p:spPr bwMode="auto">
            <a:xfrm flipV="1">
              <a:off x="235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8" name="Freeform 141"/>
            <p:cNvSpPr>
              <a:spLocks/>
            </p:cNvSpPr>
            <p:nvPr/>
          </p:nvSpPr>
          <p:spPr bwMode="auto">
            <a:xfrm>
              <a:off x="3140" y="3210"/>
              <a:ext cx="38" cy="228"/>
            </a:xfrm>
            <a:custGeom>
              <a:avLst/>
              <a:gdLst>
                <a:gd name="T0" fmla="*/ 5 w 5"/>
                <a:gd name="T1" fmla="*/ 0 h 40"/>
                <a:gd name="T2" fmla="*/ 5 w 5"/>
                <a:gd name="T3" fmla="*/ 40 h 40"/>
                <a:gd name="T4" fmla="*/ 0 w 5"/>
                <a:gd name="T5" fmla="*/ 26 h 40"/>
              </a:gdLst>
              <a:ahLst/>
              <a:cxnLst>
                <a:cxn ang="0">
                  <a:pos x="T0" y="T1"/>
                </a:cxn>
                <a:cxn ang="0">
                  <a:pos x="T2" y="T3"/>
                </a:cxn>
                <a:cxn ang="0">
                  <a:pos x="T4" y="T5"/>
                </a:cxn>
              </a:cxnLst>
              <a:rect l="0" t="0" r="r" b="b"/>
              <a:pathLst>
                <a:path w="5" h="40">
                  <a:moveTo>
                    <a:pt x="5" y="0"/>
                  </a:moveTo>
                  <a:lnTo>
                    <a:pt x="5" y="40"/>
                  </a:lnTo>
                  <a:lnTo>
                    <a:pt x="0" y="2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9" name="Line 142"/>
            <p:cNvSpPr>
              <a:spLocks noChangeShapeType="1"/>
            </p:cNvSpPr>
            <p:nvPr/>
          </p:nvSpPr>
          <p:spPr bwMode="auto">
            <a:xfrm flipV="1">
              <a:off x="3178" y="3359"/>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0" name="Freeform 143"/>
            <p:cNvSpPr>
              <a:spLocks/>
            </p:cNvSpPr>
            <p:nvPr/>
          </p:nvSpPr>
          <p:spPr bwMode="auto">
            <a:xfrm>
              <a:off x="2320" y="3472"/>
              <a:ext cx="38" cy="154"/>
            </a:xfrm>
            <a:custGeom>
              <a:avLst/>
              <a:gdLst>
                <a:gd name="T0" fmla="*/ 5 w 5"/>
                <a:gd name="T1" fmla="*/ 0 h 27"/>
                <a:gd name="T2" fmla="*/ 5 w 5"/>
                <a:gd name="T3" fmla="*/ 27 h 27"/>
                <a:gd name="T4" fmla="*/ 0 w 5"/>
                <a:gd name="T5" fmla="*/ 13 h 27"/>
              </a:gdLst>
              <a:ahLst/>
              <a:cxnLst>
                <a:cxn ang="0">
                  <a:pos x="T0" y="T1"/>
                </a:cxn>
                <a:cxn ang="0">
                  <a:pos x="T2" y="T3"/>
                </a:cxn>
                <a:cxn ang="0">
                  <a:pos x="T4" y="T5"/>
                </a:cxn>
              </a:cxnLst>
              <a:rect l="0" t="0" r="r" b="b"/>
              <a:pathLst>
                <a:path w="5" h="27">
                  <a:moveTo>
                    <a:pt x="5" y="0"/>
                  </a:moveTo>
                  <a:lnTo>
                    <a:pt x="5" y="27"/>
                  </a:lnTo>
                  <a:lnTo>
                    <a:pt x="0" y="1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1" name="Line 144"/>
            <p:cNvSpPr>
              <a:spLocks noChangeShapeType="1"/>
            </p:cNvSpPr>
            <p:nvPr/>
          </p:nvSpPr>
          <p:spPr bwMode="auto">
            <a:xfrm flipV="1">
              <a:off x="2358" y="3547"/>
              <a:ext cx="38" cy="7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ChangeArrowheads="1"/>
          </p:cNvSpPr>
          <p:nvPr>
            <p:ph type="title"/>
          </p:nvPr>
        </p:nvSpPr>
        <p:spPr>
          <a:xfrm>
            <a:off x="1339791" y="160963"/>
            <a:ext cx="9563964" cy="841248"/>
          </a:xfrm>
        </p:spPr>
        <p:txBody>
          <a:bodyPr/>
          <a:lstStyle/>
          <a:p>
            <a:pPr eaLnBrk="1" hangingPunct="1"/>
            <a:r>
              <a:rPr lang="en-US" altLang="en-US" dirty="0">
                <a:ea typeface="ＭＳ Ｐゴシック" panose="020B0600070205080204" pitchFamily="34" charset="-128"/>
                <a:cs typeface="Tahoma" panose="020B0604030504040204" pitchFamily="34" charset="0"/>
              </a:rPr>
              <a:t>MSG-058 Report - CM Development Products</a:t>
            </a:r>
            <a:r>
              <a:rPr lang="en-US" altLang="en-US" sz="2800" dirty="0">
                <a:ea typeface="ＭＳ Ｐゴシック" panose="020B0600070205080204" pitchFamily="34" charset="-128"/>
                <a:cs typeface="Tahoma" panose="020B0604030504040204" pitchFamily="34" charset="0"/>
              </a:rPr>
              <a:t>	</a:t>
            </a:r>
          </a:p>
        </p:txBody>
      </p:sp>
      <p:sp>
        <p:nvSpPr>
          <p:cNvPr id="112643"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D6093D-4C14-4BB6-A5C4-EDB3BF74A59A}" type="slidenum">
              <a:rPr lang="en-US" altLang="en-US" sz="1600" smtClean="0">
                <a:latin typeface="Arial" panose="020B0604020202020204" pitchFamily="34" charset="0"/>
              </a:rPr>
              <a:pPr>
                <a:spcBef>
                  <a:spcPct val="0"/>
                </a:spcBef>
                <a:buClrTx/>
                <a:buSzTx/>
                <a:buFontTx/>
                <a:buNone/>
              </a:pPr>
              <a:t>68</a:t>
            </a:fld>
            <a:endParaRPr lang="en-US" altLang="en-US" sz="1600" dirty="0">
              <a:latin typeface="Arial" panose="020B0604020202020204" pitchFamily="34" charset="0"/>
            </a:endParaRPr>
          </a:p>
        </p:txBody>
      </p:sp>
      <p:sp>
        <p:nvSpPr>
          <p:cNvPr id="2" name="Rounded Rectangle 1"/>
          <p:cNvSpPr/>
          <p:nvPr/>
        </p:nvSpPr>
        <p:spPr bwMode="auto">
          <a:xfrm>
            <a:off x="185841" y="2362195"/>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1</a:t>
            </a:r>
          </a:p>
          <a:p>
            <a:pPr algn="ctr" eaLnBrk="1" hangingPunct="1"/>
            <a:r>
              <a:rPr lang="en-US" b="1" dirty="0">
                <a:latin typeface="Tahoma" charset="0"/>
              </a:rPr>
              <a:t>INITIATE</a:t>
            </a:r>
            <a:r>
              <a:rPr lang="en-US" dirty="0">
                <a:latin typeface="Tahoma" charset="0"/>
              </a:rPr>
              <a:t> </a:t>
            </a:r>
          </a:p>
          <a:p>
            <a:pPr algn="ctr" eaLnBrk="1" hangingPunct="1"/>
            <a:r>
              <a:rPr lang="en-US" dirty="0">
                <a:latin typeface="Tahoma" charset="0"/>
              </a:rPr>
              <a:t>CM Development</a:t>
            </a:r>
          </a:p>
        </p:txBody>
      </p:sp>
      <p:sp>
        <p:nvSpPr>
          <p:cNvPr id="8" name="Rounded Rectangle 7"/>
          <p:cNvSpPr/>
          <p:nvPr/>
        </p:nvSpPr>
        <p:spPr bwMode="auto">
          <a:xfrm>
            <a:off x="2634534" y="2362201"/>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2</a:t>
            </a:r>
          </a:p>
          <a:p>
            <a:pPr algn="ctr" eaLnBrk="1" hangingPunct="1"/>
            <a:r>
              <a:rPr lang="en-US" b="1" dirty="0">
                <a:latin typeface="Tahoma" charset="0"/>
              </a:rPr>
              <a:t>DEFINE</a:t>
            </a:r>
            <a:r>
              <a:rPr lang="en-US" dirty="0">
                <a:latin typeface="Tahoma" charset="0"/>
              </a:rPr>
              <a:t> </a:t>
            </a:r>
          </a:p>
          <a:p>
            <a:pPr algn="ctr" eaLnBrk="1" hangingPunct="1"/>
            <a:r>
              <a:rPr lang="en-US" dirty="0">
                <a:latin typeface="Tahoma" charset="0"/>
              </a:rPr>
              <a:t>CM Requirements</a:t>
            </a:r>
          </a:p>
        </p:txBody>
      </p:sp>
      <p:sp>
        <p:nvSpPr>
          <p:cNvPr id="9" name="Rounded Rectangle 8"/>
          <p:cNvSpPr/>
          <p:nvPr/>
        </p:nvSpPr>
        <p:spPr bwMode="auto">
          <a:xfrm>
            <a:off x="5083227" y="2362196"/>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3</a:t>
            </a:r>
          </a:p>
          <a:p>
            <a:pPr algn="ctr" eaLnBrk="1" hangingPunct="1"/>
            <a:r>
              <a:rPr lang="en-US" b="1" dirty="0">
                <a:latin typeface="Tahoma" charset="0"/>
              </a:rPr>
              <a:t>ACQUIRE</a:t>
            </a:r>
            <a:r>
              <a:rPr lang="en-US" dirty="0">
                <a:latin typeface="Tahoma" charset="0"/>
              </a:rPr>
              <a:t> </a:t>
            </a:r>
          </a:p>
          <a:p>
            <a:pPr algn="ctr" eaLnBrk="1" hangingPunct="1"/>
            <a:r>
              <a:rPr lang="en-US" dirty="0">
                <a:latin typeface="Tahoma" charset="0"/>
              </a:rPr>
              <a:t>CM Knowledge</a:t>
            </a:r>
          </a:p>
        </p:txBody>
      </p:sp>
      <p:sp>
        <p:nvSpPr>
          <p:cNvPr id="10" name="Rounded Rectangle 9"/>
          <p:cNvSpPr/>
          <p:nvPr/>
        </p:nvSpPr>
        <p:spPr bwMode="auto">
          <a:xfrm>
            <a:off x="7531920" y="2362197"/>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4</a:t>
            </a:r>
          </a:p>
          <a:p>
            <a:pPr algn="ctr" eaLnBrk="1" hangingPunct="1"/>
            <a:r>
              <a:rPr lang="en-US" b="1" dirty="0">
                <a:latin typeface="Tahoma" charset="0"/>
              </a:rPr>
              <a:t>DESIGN</a:t>
            </a:r>
            <a:r>
              <a:rPr lang="en-US" dirty="0">
                <a:latin typeface="Tahoma" charset="0"/>
              </a:rPr>
              <a:t> </a:t>
            </a:r>
          </a:p>
          <a:p>
            <a:pPr algn="ctr" eaLnBrk="1" hangingPunct="1"/>
            <a:r>
              <a:rPr lang="en-US" dirty="0">
                <a:latin typeface="Tahoma" charset="0"/>
              </a:rPr>
              <a:t>Conceptual Model</a:t>
            </a:r>
          </a:p>
        </p:txBody>
      </p:sp>
      <p:sp>
        <p:nvSpPr>
          <p:cNvPr id="11" name="Rounded Rectangle 10"/>
          <p:cNvSpPr/>
          <p:nvPr/>
        </p:nvSpPr>
        <p:spPr bwMode="auto">
          <a:xfrm>
            <a:off x="9980612" y="2362198"/>
            <a:ext cx="2077092" cy="979615"/>
          </a:xfrm>
          <a:prstGeom prst="round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dirty="0">
                <a:latin typeface="Tahoma" charset="0"/>
              </a:rPr>
              <a:t> PP 5</a:t>
            </a:r>
          </a:p>
          <a:p>
            <a:pPr algn="ctr" eaLnBrk="1" hangingPunct="1"/>
            <a:r>
              <a:rPr lang="en-US" b="1" dirty="0">
                <a:latin typeface="Tahoma" charset="0"/>
              </a:rPr>
              <a:t>BUILD</a:t>
            </a:r>
            <a:r>
              <a:rPr lang="en-US" dirty="0">
                <a:latin typeface="Tahoma" charset="0"/>
              </a:rPr>
              <a:t> </a:t>
            </a:r>
          </a:p>
          <a:p>
            <a:pPr algn="ctr" eaLnBrk="1" hangingPunct="1"/>
            <a:r>
              <a:rPr lang="en-US" dirty="0">
                <a:latin typeface="Tahoma" charset="0"/>
              </a:rPr>
              <a:t>Conceptual Model</a:t>
            </a:r>
          </a:p>
        </p:txBody>
      </p:sp>
      <p:cxnSp>
        <p:nvCxnSpPr>
          <p:cNvPr id="4" name="Straight Arrow Connector 3"/>
          <p:cNvCxnSpPr>
            <a:stCxn id="2" idx="3"/>
            <a:endCxn id="8" idx="1"/>
          </p:cNvCxnSpPr>
          <p:nvPr/>
        </p:nvCxnSpPr>
        <p:spPr bwMode="auto">
          <a:xfrm>
            <a:off x="2262933" y="2852003"/>
            <a:ext cx="371601" cy="6"/>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6" name="Straight Arrow Connector 5"/>
          <p:cNvCxnSpPr>
            <a:stCxn id="8" idx="3"/>
            <a:endCxn id="9" idx="1"/>
          </p:cNvCxnSpPr>
          <p:nvPr/>
        </p:nvCxnSpPr>
        <p:spPr bwMode="auto">
          <a:xfrm flipV="1">
            <a:off x="4711626" y="2852004"/>
            <a:ext cx="371601" cy="5"/>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2" name="Straight Arrow Connector 11"/>
          <p:cNvCxnSpPr>
            <a:stCxn id="9" idx="3"/>
            <a:endCxn id="10" idx="1"/>
          </p:cNvCxnSpPr>
          <p:nvPr/>
        </p:nvCxnSpPr>
        <p:spPr bwMode="auto">
          <a:xfrm>
            <a:off x="7160319" y="2852004"/>
            <a:ext cx="371601"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4" name="Straight Arrow Connector 13"/>
          <p:cNvCxnSpPr>
            <a:stCxn id="10" idx="3"/>
            <a:endCxn id="11" idx="1"/>
          </p:cNvCxnSpPr>
          <p:nvPr/>
        </p:nvCxnSpPr>
        <p:spPr bwMode="auto">
          <a:xfrm>
            <a:off x="9609012" y="2852005"/>
            <a:ext cx="371600" cy="1"/>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3" name="Rectangle 2"/>
          <p:cNvSpPr/>
          <p:nvPr/>
        </p:nvSpPr>
        <p:spPr bwMode="auto">
          <a:xfrm>
            <a:off x="368673" y="957988"/>
            <a:ext cx="11506200" cy="914400"/>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P 1.4 Conceptual Model Metadata</a:t>
            </a:r>
          </a:p>
        </p:txBody>
      </p:sp>
      <p:cxnSp>
        <p:nvCxnSpPr>
          <p:cNvPr id="7" name="Straight Arrow Connector 6"/>
          <p:cNvCxnSpPr>
            <a:stCxn id="2" idx="0"/>
          </p:cNvCxnSpPr>
          <p:nvPr/>
        </p:nvCxnSpPr>
        <p:spPr bwMode="auto">
          <a:xfrm flipV="1">
            <a:off x="1224387" y="1872388"/>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6" name="Straight Arrow Connector 15"/>
          <p:cNvCxnSpPr/>
          <p:nvPr/>
        </p:nvCxnSpPr>
        <p:spPr bwMode="auto">
          <a:xfrm flipV="1">
            <a:off x="3678267"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7" name="Straight Arrow Connector 16"/>
          <p:cNvCxnSpPr/>
          <p:nvPr/>
        </p:nvCxnSpPr>
        <p:spPr bwMode="auto">
          <a:xfrm flipV="1">
            <a:off x="6121773"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8" name="Straight Arrow Connector 17"/>
          <p:cNvCxnSpPr/>
          <p:nvPr/>
        </p:nvCxnSpPr>
        <p:spPr bwMode="auto">
          <a:xfrm flipV="1">
            <a:off x="8570466" y="1872387"/>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cxnSp>
        <p:nvCxnSpPr>
          <p:cNvPr id="19" name="Straight Arrow Connector 18"/>
          <p:cNvCxnSpPr/>
          <p:nvPr/>
        </p:nvCxnSpPr>
        <p:spPr bwMode="auto">
          <a:xfrm flipV="1">
            <a:off x="11019158" y="1872386"/>
            <a:ext cx="0" cy="489807"/>
          </a:xfrm>
          <a:prstGeom prst="straightConnector1">
            <a:avLst/>
          </a:prstGeom>
          <a:solidFill>
            <a:schemeClr val="accent1"/>
          </a:solidFill>
          <a:ln w="9525" cap="flat" cmpd="sng" algn="ctr">
            <a:solidFill>
              <a:schemeClr val="tx1"/>
            </a:solidFill>
            <a:prstDash val="solid"/>
            <a:miter lim="800000"/>
            <a:headEnd type="triangle" w="med" len="med"/>
            <a:tailEnd type="triangle"/>
          </a:ln>
          <a:effectLst/>
        </p:spPr>
      </p:cxnSp>
      <p:sp>
        <p:nvSpPr>
          <p:cNvPr id="13" name="Rectangle 12"/>
          <p:cNvSpPr/>
          <p:nvPr/>
        </p:nvSpPr>
        <p:spPr bwMode="auto">
          <a:xfrm>
            <a:off x="701504" y="3506972"/>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Stakeholder</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Description</a:t>
            </a:r>
            <a:endParaRPr kumimoji="0" lang="en-US" sz="1600" b="0" i="0" u="none" strike="noStrike" cap="none" normalizeH="0" baseline="0" dirty="0">
              <a:ln>
                <a:noFill/>
              </a:ln>
              <a:solidFill>
                <a:schemeClr val="tx1"/>
              </a:solidFill>
              <a:effectLst/>
              <a:latin typeface="Tahoma" charset="0"/>
            </a:endParaRPr>
          </a:p>
        </p:txBody>
      </p:sp>
      <p:sp>
        <p:nvSpPr>
          <p:cNvPr id="21" name="Rectangle 20"/>
          <p:cNvSpPr/>
          <p:nvPr/>
        </p:nvSpPr>
        <p:spPr bwMode="auto">
          <a:xfrm>
            <a:off x="701503" y="4483401"/>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Need</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latin typeface="Tahoma" charset="0"/>
              </a:rPr>
              <a:t>Statement</a:t>
            </a:r>
            <a:endParaRPr kumimoji="0" lang="en-US" sz="1600" b="0" i="0" u="none" strike="noStrike" cap="none" normalizeH="0" baseline="0" dirty="0">
              <a:ln>
                <a:noFill/>
              </a:ln>
              <a:solidFill>
                <a:schemeClr val="tx1"/>
              </a:solidFill>
              <a:effectLst/>
              <a:latin typeface="Tahoma" charset="0"/>
            </a:endParaRPr>
          </a:p>
        </p:txBody>
      </p:sp>
      <p:sp>
        <p:nvSpPr>
          <p:cNvPr id="22" name="Rectangle 21"/>
          <p:cNvSpPr/>
          <p:nvPr/>
        </p:nvSpPr>
        <p:spPr bwMode="auto">
          <a:xfrm>
            <a:off x="701503" y="5459830"/>
            <a:ext cx="1534739" cy="816583"/>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1.3</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Constraints and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Policies</a:t>
            </a:r>
            <a:endParaRPr kumimoji="0" lang="en-US" sz="1600" b="0" i="0" u="none" strike="noStrike" cap="none" normalizeH="0" baseline="0" dirty="0">
              <a:ln>
                <a:noFill/>
              </a:ln>
              <a:solidFill>
                <a:schemeClr val="tx1"/>
              </a:solidFill>
              <a:effectLst/>
              <a:latin typeface="Tahoma" charset="0"/>
            </a:endParaRPr>
          </a:p>
        </p:txBody>
      </p:sp>
      <p:cxnSp>
        <p:nvCxnSpPr>
          <p:cNvPr id="20" name="Straight Connector 19"/>
          <p:cNvCxnSpPr/>
          <p:nvPr/>
        </p:nvCxnSpPr>
        <p:spPr bwMode="auto">
          <a:xfrm>
            <a:off x="303212" y="3341810"/>
            <a:ext cx="0" cy="2528447"/>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4" name="Straight Arrow Connector 23"/>
          <p:cNvCxnSpPr>
            <a:endCxn id="13" idx="1"/>
          </p:cNvCxnSpPr>
          <p:nvPr/>
        </p:nvCxnSpPr>
        <p:spPr bwMode="auto">
          <a:xfrm>
            <a:off x="303212" y="3915263"/>
            <a:ext cx="398292"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6" name="Straight Arrow Connector 25"/>
          <p:cNvCxnSpPr>
            <a:endCxn id="21" idx="1"/>
          </p:cNvCxnSpPr>
          <p:nvPr/>
        </p:nvCxnSpPr>
        <p:spPr bwMode="auto">
          <a:xfrm>
            <a:off x="303212" y="4891692"/>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28" name="Straight Arrow Connector 27"/>
          <p:cNvCxnSpPr>
            <a:endCxn id="22" idx="1"/>
          </p:cNvCxnSpPr>
          <p:nvPr/>
        </p:nvCxnSpPr>
        <p:spPr bwMode="auto">
          <a:xfrm>
            <a:off x="303212" y="5868121"/>
            <a:ext cx="398291"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5" name="Rectangle 34"/>
          <p:cNvSpPr/>
          <p:nvPr/>
        </p:nvSpPr>
        <p:spPr bwMode="auto">
          <a:xfrm>
            <a:off x="3171755" y="3506972"/>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Requirements</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Specification</a:t>
            </a:r>
            <a:endParaRPr kumimoji="0" lang="en-US" sz="1600" b="0" i="0" u="none" strike="noStrike" cap="none" normalizeH="0" baseline="0" dirty="0">
              <a:ln>
                <a:noFill/>
              </a:ln>
              <a:solidFill>
                <a:schemeClr val="tx1"/>
              </a:solidFill>
              <a:effectLst/>
              <a:latin typeface="Tahoma" charset="0"/>
            </a:endParaRPr>
          </a:p>
        </p:txBody>
      </p:sp>
      <p:cxnSp>
        <p:nvCxnSpPr>
          <p:cNvPr id="38" name="Straight Connector 37"/>
          <p:cNvCxnSpPr/>
          <p:nvPr/>
        </p:nvCxnSpPr>
        <p:spPr bwMode="auto">
          <a:xfrm>
            <a:off x="2741612" y="3329411"/>
            <a:ext cx="0" cy="2179686"/>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7" name="Rectangle 46"/>
          <p:cNvSpPr/>
          <p:nvPr/>
        </p:nvSpPr>
        <p:spPr bwMode="auto">
          <a:xfrm>
            <a:off x="3173387" y="4830026"/>
            <a:ext cx="1534739" cy="1065028"/>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2.2</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CM Knowledge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Acquisition</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Needs</a:t>
            </a:r>
            <a:endParaRPr kumimoji="0" lang="en-US" sz="1600" b="0" i="0" u="none" strike="noStrike" cap="none" normalizeH="0" baseline="0" dirty="0">
              <a:ln>
                <a:noFill/>
              </a:ln>
              <a:solidFill>
                <a:schemeClr val="tx1"/>
              </a:solidFill>
              <a:effectLst/>
              <a:latin typeface="Tahoma" charset="0"/>
            </a:endParaRPr>
          </a:p>
        </p:txBody>
      </p:sp>
      <p:cxnSp>
        <p:nvCxnSpPr>
          <p:cNvPr id="112650" name="Straight Arrow Connector 112649"/>
          <p:cNvCxnSpPr>
            <a:endCxn id="35" idx="1"/>
          </p:cNvCxnSpPr>
          <p:nvPr/>
        </p:nvCxnSpPr>
        <p:spPr bwMode="auto">
          <a:xfrm>
            <a:off x="2741612" y="4039486"/>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2" name="Straight Arrow Connector 112651"/>
          <p:cNvCxnSpPr/>
          <p:nvPr/>
        </p:nvCxnSpPr>
        <p:spPr bwMode="auto">
          <a:xfrm>
            <a:off x="2741612" y="5509097"/>
            <a:ext cx="430143"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53" name="Rectangle 52"/>
          <p:cNvSpPr/>
          <p:nvPr/>
        </p:nvSpPr>
        <p:spPr bwMode="auto">
          <a:xfrm>
            <a:off x="5630851" y="3511937"/>
            <a:ext cx="1534739"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3.1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Validated</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Knowledge</a:t>
            </a:r>
            <a:endParaRPr kumimoji="0" lang="en-US" sz="1600" b="0" i="0" u="none" strike="noStrike" cap="none" normalizeH="0" baseline="0" dirty="0">
              <a:ln>
                <a:noFill/>
              </a:ln>
              <a:solidFill>
                <a:schemeClr val="tx1"/>
              </a:solidFill>
              <a:effectLst/>
              <a:latin typeface="Tahoma" charset="0"/>
            </a:endParaRPr>
          </a:p>
        </p:txBody>
      </p:sp>
      <p:cxnSp>
        <p:nvCxnSpPr>
          <p:cNvPr id="56" name="Straight Arrow Connector 55"/>
          <p:cNvCxnSpPr>
            <a:endCxn id="53" idx="1"/>
          </p:cNvCxnSpPr>
          <p:nvPr/>
        </p:nvCxnSpPr>
        <p:spPr bwMode="auto">
          <a:xfrm flipV="1">
            <a:off x="5200708" y="3997669"/>
            <a:ext cx="430143" cy="4074"/>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12656" name="Straight Connector 112655"/>
          <p:cNvCxnSpPr/>
          <p:nvPr/>
        </p:nvCxnSpPr>
        <p:spPr bwMode="auto">
          <a:xfrm>
            <a:off x="5200708" y="3329411"/>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2" name="Rectangle 61"/>
          <p:cNvSpPr/>
          <p:nvPr/>
        </p:nvSpPr>
        <p:spPr bwMode="auto">
          <a:xfrm>
            <a:off x="7884172" y="3519036"/>
            <a:ext cx="1836998" cy="97146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4.1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a:p>
            <a:pPr marL="0" marR="0" indent="0" algn="ctr" defTabSz="914400" rtl="0" eaLnBrk="1" fontAlgn="base" latinLnBrk="0" hangingPunct="1">
              <a:lnSpc>
                <a:spcPct val="100000"/>
              </a:lnSpc>
              <a:spcBef>
                <a:spcPct val="0"/>
              </a:spcBef>
              <a:spcAft>
                <a:spcPct val="0"/>
              </a:spcAft>
              <a:buClrTx/>
              <a:buSzTx/>
              <a:buFontTx/>
              <a:buNone/>
              <a:tabLst/>
            </a:pPr>
            <a:r>
              <a:rPr lang="en-US" sz="1600" baseline="0" dirty="0">
                <a:latin typeface="Tahoma" charset="0"/>
              </a:rPr>
              <a:t>Design</a:t>
            </a:r>
            <a:endParaRPr kumimoji="0" lang="en-US" sz="1600" b="0" i="0" u="none" strike="noStrike" cap="none" normalizeH="0" baseline="0" dirty="0">
              <a:ln>
                <a:noFill/>
              </a:ln>
              <a:solidFill>
                <a:schemeClr val="tx1"/>
              </a:solidFill>
              <a:effectLst/>
              <a:latin typeface="Tahoma" charset="0"/>
            </a:endParaRPr>
          </a:p>
        </p:txBody>
      </p:sp>
      <p:cxnSp>
        <p:nvCxnSpPr>
          <p:cNvPr id="64" name="Straight Connector 63"/>
          <p:cNvCxnSpPr/>
          <p:nvPr/>
        </p:nvCxnSpPr>
        <p:spPr bwMode="auto">
          <a:xfrm>
            <a:off x="7659803" y="3336510"/>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12658" name="Straight Arrow Connector 112657"/>
          <p:cNvCxnSpPr>
            <a:endCxn id="62" idx="1"/>
          </p:cNvCxnSpPr>
          <p:nvPr/>
        </p:nvCxnSpPr>
        <p:spPr bwMode="auto">
          <a:xfrm>
            <a:off x="7659803" y="3997669"/>
            <a:ext cx="224369" cy="709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67" name="Rectangle 66"/>
          <p:cNvSpPr/>
          <p:nvPr/>
        </p:nvSpPr>
        <p:spPr bwMode="auto">
          <a:xfrm>
            <a:off x="10292183" y="3604291"/>
            <a:ext cx="1836998" cy="800954"/>
          </a:xfrm>
          <a:prstGeom prst="rect">
            <a:avLst/>
          </a:prstGeom>
          <a:solidFill>
            <a:srgbClr val="FFEDD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ahoma" charset="0"/>
              </a:rPr>
              <a:t>P 5.1</a:t>
            </a:r>
            <a:r>
              <a:rPr kumimoji="0" lang="en-US" sz="1600" b="0" i="0" u="none" strike="noStrike" cap="none" normalizeH="0" dirty="0">
                <a:ln>
                  <a:noFill/>
                </a:ln>
                <a:solidFill>
                  <a:schemeClr val="tx1"/>
                </a:solidFill>
                <a:effectLst/>
                <a:latin typeface="Tahoma"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dirty="0">
                <a:ln>
                  <a:noFill/>
                </a:ln>
                <a:solidFill>
                  <a:schemeClr val="tx1"/>
                </a:solidFill>
                <a:effectLst/>
                <a:latin typeface="Tahoma" charset="0"/>
              </a:rPr>
              <a:t>Conceptual Model</a:t>
            </a:r>
          </a:p>
        </p:txBody>
      </p:sp>
      <p:cxnSp>
        <p:nvCxnSpPr>
          <p:cNvPr id="68" name="Straight Connector 67"/>
          <p:cNvCxnSpPr/>
          <p:nvPr/>
        </p:nvCxnSpPr>
        <p:spPr bwMode="auto">
          <a:xfrm>
            <a:off x="10088957" y="3340075"/>
            <a:ext cx="0" cy="66825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9" name="Straight Arrow Connector 68"/>
          <p:cNvCxnSpPr>
            <a:endCxn id="67" idx="1"/>
          </p:cNvCxnSpPr>
          <p:nvPr/>
        </p:nvCxnSpPr>
        <p:spPr bwMode="auto">
          <a:xfrm>
            <a:off x="10066473" y="3994157"/>
            <a:ext cx="225710" cy="10611"/>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Tree>
    <p:extLst>
      <p:ext uri="{BB962C8B-B14F-4D97-AF65-F5344CB8AC3E}">
        <p14:creationId xmlns:p14="http://schemas.microsoft.com/office/powerpoint/2010/main" val="4282246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69</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5944586"/>
              </p:ext>
            </p:extLst>
          </p:nvPr>
        </p:nvGraphicFramePr>
        <p:xfrm>
          <a:off x="150812" y="1237078"/>
          <a:ext cx="11506200" cy="479565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err="1">
                          <a:solidFill>
                            <a:schemeClr val="tx1"/>
                          </a:solidFill>
                        </a:rPr>
                        <a:t>Haddix</a:t>
                      </a:r>
                      <a:r>
                        <a:rPr lang="en-US" sz="1800" b="1" dirty="0">
                          <a:solidFill>
                            <a:schemeClr val="tx1"/>
                          </a:solidFill>
                        </a:rPr>
                        <a:t>, Furman,</a:t>
                      </a:r>
                      <a:r>
                        <a:rPr lang="en-US" sz="1800" b="1" baseline="0" dirty="0">
                          <a:solidFill>
                            <a:schemeClr val="tx1"/>
                          </a:solidFill>
                        </a:rPr>
                        <a:t> “Conceptual Modeling Revisited: A Developmental Model Approach for Modeling &amp; Simulation” Paper 01F-SIW-098, </a:t>
                      </a:r>
                      <a:r>
                        <a:rPr lang="en-US" sz="1800" b="1" i="1" baseline="0" dirty="0">
                          <a:solidFill>
                            <a:schemeClr val="tx1"/>
                          </a:solidFill>
                        </a:rPr>
                        <a:t>Proceedings of the Fall 2001 Simulation Interoperability Workshop</a:t>
                      </a:r>
                      <a:r>
                        <a:rPr lang="en-US" sz="1800" b="1" baseline="0" dirty="0">
                          <a:solidFill>
                            <a:schemeClr val="tx1"/>
                          </a:solidFill>
                        </a:rPr>
                        <a:t>, September 9-14, 2001, Orlando, FL.</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6902530"/>
                  </a:ext>
                </a:extLst>
              </a:tr>
              <a:tr h="370840">
                <a:tc>
                  <a:txBody>
                    <a:bodyPr/>
                    <a:lstStyle/>
                    <a:p>
                      <a:pPr algn="ctr"/>
                      <a:r>
                        <a:rPr lang="en-US" sz="1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Lacy, Lee, Youngblood, S., and </a:t>
                      </a:r>
                      <a:r>
                        <a:rPr lang="en-US" altLang="en-US" sz="1800" b="1" baseline="0" dirty="0"/>
                        <a:t>Might, R., “Developing a Consensus Perspective on Conceptual Models for Simulation Systems”, Paper 01S-SIW-074, </a:t>
                      </a:r>
                      <a:r>
                        <a:rPr lang="en-US" altLang="en-US" sz="1800" b="1" i="1" baseline="0" dirty="0"/>
                        <a:t>Proceedings of the Spring 2001 Simulation Interoperability Workshop</a:t>
                      </a:r>
                      <a:r>
                        <a:rPr lang="en-US" altLang="en-US" sz="1800" b="1" baseline="0" dirty="0"/>
                        <a:t>, March 26-30, 2001,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8579848"/>
                  </a:ext>
                </a:extLst>
              </a:tr>
              <a:tr h="370840">
                <a:tc>
                  <a:txBody>
                    <a:bodyPr/>
                    <a:lstStyle/>
                    <a:p>
                      <a:pPr algn="ctr"/>
                      <a:r>
                        <a:rPr lang="en-US" sz="1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i="1" dirty="0"/>
                        <a:t>Merriam-Webster Unabridged</a:t>
                      </a:r>
                      <a:r>
                        <a:rPr lang="en-US" altLang="en-US" sz="1800" b="1" dirty="0"/>
                        <a:t>. Retrieved from http://unabridged.merriam-webster.com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163643"/>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chemeClr val="tx1"/>
                          </a:solidFill>
                        </a:rPr>
                        <a:t>Banks, J., J.S. Carson, and B.L. Nelson,</a:t>
                      </a:r>
                      <a:r>
                        <a:rPr lang="en-US" sz="1800" b="1" baseline="0" dirty="0">
                          <a:solidFill>
                            <a:schemeClr val="tx1"/>
                          </a:solidFill>
                        </a:rPr>
                        <a:t>  </a:t>
                      </a:r>
                      <a:r>
                        <a:rPr lang="en-US" sz="1800" b="1" i="1" baseline="0" dirty="0">
                          <a:solidFill>
                            <a:schemeClr val="tx1"/>
                          </a:solidFill>
                        </a:rPr>
                        <a:t>Discrete Event Simulation</a:t>
                      </a:r>
                      <a:r>
                        <a:rPr lang="en-US" sz="1800" b="1" baseline="0" dirty="0">
                          <a:solidFill>
                            <a:schemeClr val="tx1"/>
                          </a:solidFill>
                        </a:rPr>
                        <a:t>, 2</a:t>
                      </a:r>
                      <a:r>
                        <a:rPr lang="en-US" sz="1800" b="1" baseline="30000" dirty="0">
                          <a:solidFill>
                            <a:schemeClr val="tx1"/>
                          </a:solidFill>
                        </a:rPr>
                        <a:t>nd</a:t>
                      </a:r>
                      <a:r>
                        <a:rPr lang="en-US" sz="1800" b="1" baseline="0" dirty="0">
                          <a:solidFill>
                            <a:schemeClr val="tx1"/>
                          </a:solidFill>
                        </a:rPr>
                        <a:t> ed., Prentice Hall, New Jersey, 1996.</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3715505"/>
                  </a:ext>
                </a:extLst>
              </a:tr>
              <a:tr h="370840">
                <a:tc>
                  <a:txBody>
                    <a:bodyPr/>
                    <a:lstStyle/>
                    <a:p>
                      <a:pPr algn="ctr"/>
                      <a:r>
                        <a:rPr lang="en-US"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Law,</a:t>
                      </a:r>
                      <a:r>
                        <a:rPr lang="en-US" altLang="en-US" sz="1800" b="1" baseline="0" dirty="0"/>
                        <a:t> </a:t>
                      </a:r>
                      <a:r>
                        <a:rPr lang="en-US" altLang="en-US" sz="1800" b="1" baseline="0" dirty="0" err="1"/>
                        <a:t>Averril</a:t>
                      </a:r>
                      <a:r>
                        <a:rPr lang="en-US" altLang="en-US" sz="1800" b="1" baseline="0" dirty="0"/>
                        <a:t> M., </a:t>
                      </a:r>
                      <a:r>
                        <a:rPr lang="en-US" altLang="en-US" sz="1800" b="1" i="1" baseline="0" dirty="0"/>
                        <a:t>Simulation Modeling &amp; Analysis</a:t>
                      </a:r>
                      <a:r>
                        <a:rPr lang="en-US" altLang="en-US" sz="1800" b="1" baseline="0" dirty="0"/>
                        <a:t>, 3</a:t>
                      </a:r>
                      <a:r>
                        <a:rPr lang="en-US" altLang="en-US" sz="1800" b="1" baseline="30000" dirty="0"/>
                        <a:t>rd</a:t>
                      </a:r>
                      <a:r>
                        <a:rPr lang="en-US" altLang="en-US" sz="1800" b="1" baseline="0" dirty="0"/>
                        <a:t> ed., McGraw-Hill, New York, 2000.</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2224079"/>
                  </a:ext>
                </a:extLst>
              </a:tr>
              <a:tr h="637305">
                <a:tc>
                  <a:txBody>
                    <a:bodyPr/>
                    <a:lstStyle/>
                    <a:p>
                      <a:pPr algn="ctr"/>
                      <a:r>
                        <a:rPr lang="en-US" sz="18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Rothenburg</a:t>
                      </a:r>
                      <a:r>
                        <a:rPr lang="en-US" altLang="en-US" sz="1800" b="1" dirty="0"/>
                        <a:t>,</a:t>
                      </a:r>
                      <a:r>
                        <a:rPr lang="en-US" altLang="en-US" sz="1800" b="1" baseline="0" dirty="0"/>
                        <a:t> Jeff, “Knowledge-Based Simulation at the RAND Corporation”, </a:t>
                      </a:r>
                      <a:r>
                        <a:rPr lang="en-US" altLang="en-US" sz="1800" b="1" i="1" baseline="0" dirty="0"/>
                        <a:t>Knowledge-Based Simulation: Methodology and Application</a:t>
                      </a:r>
                      <a:r>
                        <a:rPr lang="en-US" altLang="en-US" sz="1800" b="1" baseline="0" dirty="0"/>
                        <a:t>, Fishwick and Modjeski (eds.), Springer-</a:t>
                      </a:r>
                      <a:r>
                        <a:rPr lang="en-US" altLang="en-US" sz="1800" b="1" baseline="0" dirty="0" err="1"/>
                        <a:t>Verlag</a:t>
                      </a:r>
                      <a:r>
                        <a:rPr lang="en-US" altLang="en-US" sz="1800" b="1" baseline="0" dirty="0"/>
                        <a:t>, 1991.</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294655"/>
                  </a:ext>
                </a:extLst>
              </a:tr>
            </a:tbl>
          </a:graphicData>
        </a:graphic>
      </p:graphicFrame>
    </p:spTree>
    <p:extLst>
      <p:ext uri="{BB962C8B-B14F-4D97-AF65-F5344CB8AC3E}">
        <p14:creationId xmlns:p14="http://schemas.microsoft.com/office/powerpoint/2010/main" val="41068176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11015" y="1327150"/>
            <a:ext cx="10796421"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ea typeface="ＭＳ Ｐゴシック" panose="020B0600070205080204" pitchFamily="34" charset="-128"/>
              </a:defRPr>
            </a:lvl1pPr>
            <a:lvl2pPr marL="482600" indent="-1397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indent="-457200" eaLnBrk="1" hangingPunct="1">
              <a:lnSpc>
                <a:spcPct val="95000"/>
              </a:lnSpc>
              <a:spcBef>
                <a:spcPct val="60000"/>
              </a:spcBef>
              <a:buSzPct val="110000"/>
              <a:buFont typeface="Wingdings" panose="05000000000000000000" pitchFamily="2" charset="2"/>
              <a:buChar char="Ø"/>
            </a:pPr>
            <a:r>
              <a:rPr lang="en-US" sz="2800" dirty="0">
                <a:cs typeface="Arial" panose="020B0604020202020204" pitchFamily="34" charset="0"/>
              </a:rPr>
              <a:t>Or in other words:</a:t>
            </a:r>
          </a:p>
          <a:p>
            <a:pPr marL="461963" indent="0" eaLnBrk="1" hangingPunct="1">
              <a:lnSpc>
                <a:spcPct val="95000"/>
              </a:lnSpc>
              <a:spcBef>
                <a:spcPct val="60000"/>
              </a:spcBef>
              <a:buSzPct val="110000"/>
            </a:pPr>
            <a:r>
              <a:rPr lang="en-US" sz="2400" dirty="0">
                <a:cs typeface="Arial" panose="020B0604020202020204" pitchFamily="34" charset="0"/>
              </a:rPr>
              <a:t>“… </a:t>
            </a:r>
            <a:r>
              <a:rPr lang="en-US" sz="2400" i="1" u="sng" dirty="0">
                <a:cs typeface="Arial" panose="020B0604020202020204" pitchFamily="34" charset="0"/>
              </a:rPr>
              <a:t>cost-effective use</a:t>
            </a:r>
            <a:r>
              <a:rPr lang="en-US" sz="2400" dirty="0">
                <a:cs typeface="Arial" panose="020B0604020202020204" pitchFamily="34" charset="0"/>
              </a:rPr>
              <a:t> of </a:t>
            </a:r>
            <a:r>
              <a:rPr lang="en-US" sz="2400" i="1" u="sng" dirty="0">
                <a:cs typeface="Arial" panose="020B0604020202020204" pitchFamily="34" charset="0"/>
              </a:rPr>
              <a:t>something</a:t>
            </a:r>
            <a:r>
              <a:rPr lang="en-US" sz="2400" dirty="0">
                <a:cs typeface="Arial" panose="020B0604020202020204" pitchFamily="34" charset="0"/>
              </a:rPr>
              <a:t> </a:t>
            </a:r>
            <a:r>
              <a:rPr lang="en-US" sz="2400" i="1" u="sng" dirty="0">
                <a:cs typeface="Arial" panose="020B0604020202020204" pitchFamily="34" charset="0"/>
              </a:rPr>
              <a:t>in place of something else</a:t>
            </a:r>
            <a:r>
              <a:rPr lang="en-US" sz="2400" dirty="0">
                <a:cs typeface="Arial" panose="020B0604020202020204" pitchFamily="34" charset="0"/>
              </a:rPr>
              <a:t> for </a:t>
            </a:r>
            <a:r>
              <a:rPr lang="en-US" sz="2400" i="1" u="sng" dirty="0">
                <a:cs typeface="Arial" panose="020B0604020202020204" pitchFamily="34" charset="0"/>
              </a:rPr>
              <a:t>some purpose</a:t>
            </a:r>
            <a:r>
              <a:rPr lang="en-US" sz="2400" dirty="0">
                <a:cs typeface="Arial" panose="020B0604020202020204" pitchFamily="34" charset="0"/>
              </a:rPr>
              <a:t>.”  (</a:t>
            </a:r>
            <a:r>
              <a:rPr lang="en-US" sz="2400" dirty="0" err="1">
                <a:cs typeface="Arial" panose="020B0604020202020204" pitchFamily="34" charset="0"/>
              </a:rPr>
              <a:t>Rothenburg</a:t>
            </a:r>
            <a:r>
              <a:rPr lang="en-US" sz="2400" dirty="0">
                <a:cs typeface="Arial" panose="020B0604020202020204" pitchFamily="34" charset="0"/>
              </a:rPr>
              <a:t>, 1991)</a:t>
            </a:r>
          </a:p>
          <a:p>
            <a:pPr marL="457200" indent="-457200" eaLnBrk="1" hangingPunct="1">
              <a:lnSpc>
                <a:spcPct val="95000"/>
              </a:lnSpc>
              <a:spcBef>
                <a:spcPct val="60000"/>
              </a:spcBef>
              <a:buSzPct val="110000"/>
              <a:buFont typeface="Wingdings" panose="05000000000000000000" pitchFamily="2" charset="2"/>
              <a:buChar char="Ø"/>
            </a:pPr>
            <a:r>
              <a:rPr lang="en-US" sz="2800" dirty="0">
                <a:cs typeface="Arial" panose="020B0604020202020204" pitchFamily="34" charset="0"/>
              </a:rPr>
              <a:t>In simulation, humans can:</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Simplify complex parts</a:t>
            </a:r>
            <a:r>
              <a:rPr lang="en-US" sz="2400" dirty="0">
                <a:cs typeface="Arial" panose="020B0604020202020204" pitchFamily="34" charset="0"/>
              </a:rPr>
              <a:t> of the real world</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Abstract</a:t>
            </a:r>
            <a:r>
              <a:rPr lang="en-US" sz="2400" dirty="0">
                <a:cs typeface="Arial" panose="020B0604020202020204" pitchFamily="34" charset="0"/>
              </a:rPr>
              <a:t> items or events of interest</a:t>
            </a:r>
          </a:p>
          <a:p>
            <a:pPr marL="685800" lvl="1" indent="-342900" eaLnBrk="1" hangingPunct="1">
              <a:lnSpc>
                <a:spcPct val="95000"/>
              </a:lnSpc>
              <a:spcBef>
                <a:spcPct val="30000"/>
              </a:spcBef>
              <a:buSzPct val="100000"/>
              <a:buFont typeface="Wingdings" panose="05000000000000000000" pitchFamily="2" charset="2"/>
              <a:buChar char="§"/>
            </a:pPr>
            <a:r>
              <a:rPr lang="en-US" sz="2400" i="1" u="sng" dirty="0">
                <a:cs typeface="Arial" panose="020B0604020202020204" pitchFamily="34" charset="0"/>
              </a:rPr>
              <a:t>Synthesize</a:t>
            </a:r>
            <a:r>
              <a:rPr lang="en-US" sz="2400" dirty="0">
                <a:cs typeface="Arial" panose="020B0604020202020204" pitchFamily="34" charset="0"/>
              </a:rPr>
              <a:t> </a:t>
            </a:r>
            <a:r>
              <a:rPr lang="en-US" sz="2400" i="1" u="sng" dirty="0">
                <a:cs typeface="Arial" panose="020B0604020202020204" pitchFamily="34" charset="0"/>
              </a:rPr>
              <a:t>simplified</a:t>
            </a:r>
            <a:r>
              <a:rPr lang="en-US" sz="2400" dirty="0">
                <a:cs typeface="Arial" panose="020B0604020202020204" pitchFamily="34" charset="0"/>
              </a:rPr>
              <a:t>, or </a:t>
            </a:r>
            <a:r>
              <a:rPr lang="en-US" sz="2400" i="1" u="sng" dirty="0">
                <a:cs typeface="Arial" panose="020B0604020202020204" pitchFamily="34" charset="0"/>
              </a:rPr>
              <a:t>abstracted</a:t>
            </a:r>
            <a:r>
              <a:rPr lang="en-US" sz="2400" dirty="0">
                <a:cs typeface="Arial" panose="020B0604020202020204" pitchFamily="34" charset="0"/>
              </a:rPr>
              <a:t> </a:t>
            </a:r>
            <a:r>
              <a:rPr lang="en-US" sz="2400" i="1" u="sng" dirty="0">
                <a:cs typeface="Arial" panose="020B0604020202020204" pitchFamily="34" charset="0"/>
              </a:rPr>
              <a:t>elements</a:t>
            </a:r>
            <a:r>
              <a:rPr lang="en-US" sz="2400" dirty="0">
                <a:cs typeface="Arial" panose="020B0604020202020204" pitchFamily="34" charset="0"/>
              </a:rPr>
              <a:t> into an </a:t>
            </a:r>
            <a:r>
              <a:rPr lang="en-US" sz="2400" i="1" u="sng" dirty="0">
                <a:cs typeface="Arial" panose="020B0604020202020204" pitchFamily="34" charset="0"/>
              </a:rPr>
              <a:t>alternate arrangement.</a:t>
            </a:r>
          </a:p>
          <a:p>
            <a:pPr eaLnBrk="1" hangingPunct="1">
              <a:lnSpc>
                <a:spcPct val="95000"/>
              </a:lnSpc>
              <a:spcBef>
                <a:spcPct val="60000"/>
              </a:spcBef>
              <a:buSzPct val="110000"/>
            </a:pPr>
            <a:endParaRPr lang="en-US" dirty="0"/>
          </a:p>
          <a:p>
            <a:pPr eaLnBrk="1" hangingPunct="1">
              <a:lnSpc>
                <a:spcPct val="95000"/>
              </a:lnSpc>
              <a:spcBef>
                <a:spcPct val="60000"/>
              </a:spcBef>
              <a:buSzPct val="110000"/>
              <a:buFontTx/>
              <a:buChar char="•"/>
            </a:pPr>
            <a:endParaRPr lang="en-US" dirty="0"/>
          </a:p>
        </p:txBody>
      </p:sp>
      <p:sp>
        <p:nvSpPr>
          <p:cNvPr id="178179"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78180" name="Rectangle 4"/>
          <p:cNvSpPr>
            <a:spLocks noChangeArrowheads="1"/>
          </p:cNvSpPr>
          <p:nvPr/>
        </p:nvSpPr>
        <p:spPr bwMode="auto">
          <a:xfrm>
            <a:off x="912046" y="85725"/>
            <a:ext cx="10462075"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The Benefit of Simulation</a:t>
            </a:r>
            <a:r>
              <a:rPr lang="en-US" sz="3200" b="1" dirty="0">
                <a:solidFill>
                  <a:schemeClr val="bg1"/>
                </a:solidFill>
                <a:effectLst>
                  <a:outerShdw blurRad="38100" dist="38100" dir="2700000" algn="tl">
                    <a:srgbClr val="C0C0C0"/>
                  </a:outerShdw>
                </a:effectLst>
                <a:latin typeface="+mj-lt"/>
              </a:rPr>
              <a:t> </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1833"/>
            <a:ext cx="7414869" cy="841248"/>
          </a:xfrm>
        </p:spPr>
        <p:txBody>
          <a:bodyPr/>
          <a:lstStyle/>
          <a:p>
            <a:pPr eaLnBrk="1" hangingPunct="1"/>
            <a:r>
              <a:rPr lang="en-US" altLang="en-US" dirty="0">
                <a:ea typeface="ＭＳ Ｐゴシック" panose="020B0600070205080204" pitchFamily="34" charset="-128"/>
              </a:rPr>
              <a:t>References 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70</a:t>
            </a:fld>
            <a:endParaRPr lang="en-US" altLang="en-US" sz="1600" dirty="0">
              <a:latin typeface="Arial" panose="020B0604020202020204" pitchFamily="34" charset="0"/>
            </a:endParaRPr>
          </a:p>
        </p:txBody>
      </p:sp>
      <p:graphicFrame>
        <p:nvGraphicFramePr>
          <p:cNvPr id="6" name="Table 5"/>
          <p:cNvGraphicFramePr>
            <a:graphicFrameLocks noGrp="1"/>
          </p:cNvGraphicFramePr>
          <p:nvPr/>
        </p:nvGraphicFramePr>
        <p:xfrm>
          <a:off x="1141412" y="1143000"/>
          <a:ext cx="8125884" cy="3199511"/>
        </p:xfrm>
        <a:graphic>
          <a:graphicData uri="http://schemas.openxmlformats.org/drawingml/2006/table">
            <a:tbl>
              <a:tblPr firstRow="1" bandRow="1">
                <a:tableStyleId>{2D5ABB26-0587-4C30-8999-92F81FD0307C}</a:tableStyleId>
              </a:tblPr>
              <a:tblGrid>
                <a:gridCol w="2031471">
                  <a:extLst>
                    <a:ext uri="{9D8B030D-6E8A-4147-A177-3AD203B41FA5}">
                      <a16:colId xmlns:a16="http://schemas.microsoft.com/office/drawing/2014/main" val="2260064332"/>
                    </a:ext>
                  </a:extLst>
                </a:gridCol>
                <a:gridCol w="2031471">
                  <a:extLst>
                    <a:ext uri="{9D8B030D-6E8A-4147-A177-3AD203B41FA5}">
                      <a16:colId xmlns:a16="http://schemas.microsoft.com/office/drawing/2014/main" val="2224536829"/>
                    </a:ext>
                  </a:extLst>
                </a:gridCol>
                <a:gridCol w="2031471">
                  <a:extLst>
                    <a:ext uri="{9D8B030D-6E8A-4147-A177-3AD203B41FA5}">
                      <a16:colId xmlns:a16="http://schemas.microsoft.com/office/drawing/2014/main" val="4132709987"/>
                    </a:ext>
                  </a:extLst>
                </a:gridCol>
                <a:gridCol w="2031471">
                  <a:extLst>
                    <a:ext uri="{9D8B030D-6E8A-4147-A177-3AD203B41FA5}">
                      <a16:colId xmlns:a16="http://schemas.microsoft.com/office/drawing/2014/main" val="916731962"/>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14249"/>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2030985"/>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0189389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442806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21035570"/>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9934068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7450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65619581"/>
              </p:ext>
            </p:extLst>
          </p:nvPr>
        </p:nvGraphicFramePr>
        <p:xfrm>
          <a:off x="150812" y="1237078"/>
          <a:ext cx="11506200" cy="415557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07416147"/>
                    </a:ext>
                  </a:extLst>
                </a:gridCol>
                <a:gridCol w="10287000">
                  <a:extLst>
                    <a:ext uri="{9D8B030D-6E8A-4147-A177-3AD203B41FA5}">
                      <a16:colId xmlns:a16="http://schemas.microsoft.com/office/drawing/2014/main" val="1235860618"/>
                    </a:ext>
                  </a:extLst>
                </a:gridCol>
              </a:tblGrid>
              <a:tr h="401457">
                <a:tc>
                  <a:txBody>
                    <a:bodyPr/>
                    <a:lstStyle/>
                    <a:p>
                      <a:pPr algn="ctr"/>
                      <a:r>
                        <a:rPr lang="en-US" sz="1800" dirty="0">
                          <a:solidFill>
                            <a:schemeClr val="tx1"/>
                          </a:solidFill>
                        </a:rPr>
                        <a:t>Slide(s)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rPr>
                        <a:t>Reference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150933"/>
                  </a:ext>
                </a:extLst>
              </a:tr>
              <a:tr h="370840">
                <a:tc>
                  <a:txBody>
                    <a:bodyPr/>
                    <a:lstStyle/>
                    <a:p>
                      <a:pPr algn="ctr"/>
                      <a:r>
                        <a:rPr lang="en-US" sz="1800"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Benjamin, P., </a:t>
                      </a:r>
                      <a:r>
                        <a:rPr lang="en-US" sz="1800" b="1" dirty="0" err="1"/>
                        <a:t>Patki</a:t>
                      </a:r>
                      <a:r>
                        <a:rPr lang="en-US" sz="1800" b="1" dirty="0"/>
                        <a:t>, M, and Mayer, R., </a:t>
                      </a:r>
                      <a:r>
                        <a:rPr lang="ja-JP" altLang="en-US" sz="1800" b="1" dirty="0"/>
                        <a:t>“</a:t>
                      </a:r>
                      <a:r>
                        <a:rPr lang="en-US" altLang="ja-JP" sz="1800" b="1" dirty="0"/>
                        <a:t>Using Ontologies for Simulation Modeling</a:t>
                      </a:r>
                      <a:r>
                        <a:rPr lang="ja-JP" altLang="en-US" sz="1800" b="1" dirty="0"/>
                        <a:t>”</a:t>
                      </a:r>
                      <a:r>
                        <a:rPr lang="en-US" altLang="ja-JP" sz="1800" b="1" dirty="0"/>
                        <a:t>, </a:t>
                      </a:r>
                      <a:r>
                        <a:rPr lang="en-US" altLang="ja-JP" sz="1800" b="1" i="1" dirty="0"/>
                        <a:t>Proceedings of the Winter Simulation Conference</a:t>
                      </a:r>
                      <a:r>
                        <a:rPr lang="en-US" altLang="ja-JP" sz="1800" b="1" dirty="0"/>
                        <a:t>, 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226944"/>
                  </a:ext>
                </a:extLst>
              </a:tr>
              <a:tr h="370840">
                <a:tc>
                  <a:txBody>
                    <a:bodyPr/>
                    <a:lstStyle/>
                    <a:p>
                      <a:pPr algn="ctr"/>
                      <a:r>
                        <a:rPr lang="en-US" sz="18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Zeigler, Bernard</a:t>
                      </a:r>
                      <a:r>
                        <a:rPr lang="en-US" altLang="en-US" sz="1800" b="1" baseline="0" dirty="0"/>
                        <a:t> P., </a:t>
                      </a:r>
                      <a:r>
                        <a:rPr lang="en-US" altLang="en-US" sz="1800" b="1" i="1" baseline="0" dirty="0"/>
                        <a:t>Theory of Modeling and Simulation</a:t>
                      </a:r>
                      <a:r>
                        <a:rPr lang="en-US" altLang="en-US" sz="1800" b="1" baseline="0" dirty="0"/>
                        <a:t>, Wiley, New York, 1976.</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894546"/>
                  </a:ext>
                </a:extLst>
              </a:tr>
              <a:tr h="370840">
                <a:tc>
                  <a:txBody>
                    <a:bodyPr/>
                    <a:lstStyle/>
                    <a:p>
                      <a:pPr algn="ctr"/>
                      <a:r>
                        <a:rPr lang="en-US" sz="1800" b="1"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t>Pace, Dale</a:t>
                      </a:r>
                      <a:r>
                        <a:rPr lang="en-US" altLang="en-US" sz="1800" b="1" baseline="0" dirty="0"/>
                        <a:t> K., “Thoughts About the Simulation Conceptual Model”, Paper 03S-SIW-009, </a:t>
                      </a:r>
                      <a:r>
                        <a:rPr lang="en-US" altLang="en-US" sz="1800" b="1" i="1" baseline="0" dirty="0"/>
                        <a:t>Proceedings of the Spring 2003 Simulation Interoperability Workshop</a:t>
                      </a:r>
                      <a:r>
                        <a:rPr lang="en-US" altLang="en-US" sz="1800" b="1" baseline="0" dirty="0"/>
                        <a:t>, March 30-April 4, Orlando, FL.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88832"/>
                  </a:ext>
                </a:extLst>
              </a:tr>
              <a:tr h="370840">
                <a:tc>
                  <a:txBody>
                    <a:bodyPr/>
                    <a:lstStyle/>
                    <a:p>
                      <a:pPr algn="ctr"/>
                      <a:r>
                        <a:rPr lang="en-US" sz="1800" b="1"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Gushue</a:t>
                      </a:r>
                      <a:r>
                        <a:rPr lang="en-US" altLang="en-US" sz="1800" b="1" dirty="0"/>
                        <a:t>, John,</a:t>
                      </a:r>
                      <a:r>
                        <a:rPr lang="en-US" altLang="en-US" sz="1800" b="1" baseline="0" dirty="0"/>
                        <a:t> “What the Customer Really Wanted, Revisited”, Retrieved from http:/johngushue.typepad.com/</a:t>
                      </a:r>
                      <a:r>
                        <a:rPr lang="en-US" altLang="en-US" sz="1800" b="1" baseline="0" dirty="0" err="1"/>
                        <a:t>bolg</a:t>
                      </a:r>
                      <a:r>
                        <a:rPr lang="en-US" altLang="en-US" sz="1800" b="1" baseline="0" dirty="0"/>
                        <a:t>/2009/08/what-the-customer-really-wanted-revisited.html</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3769930"/>
                  </a:ext>
                </a:extLst>
              </a:tr>
              <a:tr h="370840">
                <a:tc>
                  <a:txBody>
                    <a:bodyPr/>
                    <a:lstStyle/>
                    <a:p>
                      <a:pPr algn="ctr"/>
                      <a:r>
                        <a:rPr lang="en-US" sz="1800" b="1" dirty="0">
                          <a:solidFill>
                            <a:schemeClr val="tx1"/>
                          </a:solidFill>
                        </a:rPr>
                        <a:t>59-67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Final Report of MSG 058.  Retrieved from </a:t>
                      </a:r>
                      <a:r>
                        <a:rPr lang="en-US" altLang="en-US" sz="1800" b="1" dirty="0">
                          <a:ea typeface="ＭＳ Ｐゴシック" panose="020B0600070205080204" pitchFamily="34" charset="-128"/>
                        </a:rPr>
                        <a:t>https://www.sto.nato.int/publications/pages/results.aspx?k=final</a:t>
                      </a:r>
                      <a:r>
                        <a:rPr lang="en-US" altLang="en-US" sz="1800" b="1" baseline="0" dirty="0">
                          <a:ea typeface="ＭＳ Ｐゴシック" panose="020B0600070205080204" pitchFamily="34" charset="-128"/>
                        </a:rPr>
                        <a:t> report of </a:t>
                      </a:r>
                      <a:r>
                        <a:rPr lang="en-US" altLang="en-US" sz="1800" b="1" baseline="0" dirty="0" err="1">
                          <a:ea typeface="ＭＳ Ｐゴシック" panose="020B0600070205080204" pitchFamily="34" charset="-128"/>
                        </a:rPr>
                        <a:t>msg</a:t>
                      </a:r>
                      <a:r>
                        <a:rPr lang="en-US" altLang="en-US" sz="1800" b="1" baseline="0" dirty="0">
                          <a:ea typeface="ＭＳ Ｐゴシック" panose="020B0600070205080204" pitchFamily="34" charset="-128"/>
                        </a:rPr>
                        <a:t> 058&amp;s=Search ALL STO Reports</a:t>
                      </a:r>
                      <a:endParaRPr lang="en-US" alt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484771"/>
                  </a:ext>
                </a:extLst>
              </a:tr>
            </a:tbl>
          </a:graphicData>
        </a:graphic>
      </p:graphicFrame>
    </p:spTree>
    <p:extLst>
      <p:ext uri="{BB962C8B-B14F-4D97-AF65-F5344CB8AC3E}">
        <p14:creationId xmlns:p14="http://schemas.microsoft.com/office/powerpoint/2010/main" val="181377671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References III</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71</a:t>
            </a:fld>
            <a:endParaRPr lang="en-US" altLang="en-US" sz="16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2A5B602A-2B3D-41E8-BD5B-813F30DFF30D}"/>
              </a:ext>
            </a:extLst>
          </p:cNvPr>
          <p:cNvGraphicFramePr>
            <a:graphicFrameLocks noGrp="1"/>
          </p:cNvGraphicFramePr>
          <p:nvPr>
            <p:extLst>
              <p:ext uri="{D42A27DB-BD31-4B8C-83A1-F6EECF244321}">
                <p14:modId xmlns:p14="http://schemas.microsoft.com/office/powerpoint/2010/main" val="1267085680"/>
              </p:ext>
            </p:extLst>
          </p:nvPr>
        </p:nvGraphicFramePr>
        <p:xfrm>
          <a:off x="227012" y="1510188"/>
          <a:ext cx="11430000" cy="2389189"/>
        </p:xfrm>
        <a:graphic>
          <a:graphicData uri="http://schemas.openxmlformats.org/drawingml/2006/table">
            <a:tbl>
              <a:tblPr firstRow="1" bandRow="1"/>
              <a:tblGrid>
                <a:gridCol w="11430000">
                  <a:extLst>
                    <a:ext uri="{9D8B030D-6E8A-4147-A177-3AD203B41FA5}">
                      <a16:colId xmlns:a16="http://schemas.microsoft.com/office/drawing/2014/main" val="1637877598"/>
                    </a:ext>
                  </a:extLst>
                </a:gridCol>
              </a:tblGrid>
              <a:tr h="40132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Additional References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439539"/>
                  </a:ext>
                </a:extLst>
              </a:tr>
              <a:tr h="530860">
                <a:tc>
                  <a:txBody>
                    <a:bodyPr/>
                    <a:lstStyle/>
                    <a:p>
                      <a:pPr marL="0" marR="0" algn="l">
                        <a:lnSpc>
                          <a:spcPct val="107000"/>
                        </a:lnSpc>
                        <a:spcBef>
                          <a:spcPts val="0"/>
                        </a:spcBef>
                        <a:spcAft>
                          <a:spcPts val="0"/>
                        </a:spcAft>
                      </a:pPr>
                      <a:r>
                        <a:rPr lang="en-US" sz="1800" b="1" kern="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Roca, Ric,  Pace, D., Robinson, S., Tolk, A., and Yilmaz, L., “Paradigms for Conceptual Modeling”, </a:t>
                      </a:r>
                      <a:r>
                        <a:rPr lang="en-US" sz="1800" b="1" i="1" kern="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Proceedings of the 48</a:t>
                      </a:r>
                      <a:r>
                        <a:rPr lang="en-US" sz="1800" b="1" i="1" kern="1200" baseline="30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th</a:t>
                      </a:r>
                      <a:r>
                        <a:rPr lang="en-US" sz="1800" b="1" i="1" kern="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Annual Simulation Symposium</a:t>
                      </a:r>
                      <a:r>
                        <a:rPr lang="en-US" sz="1800" b="1" kern="12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834108"/>
                  </a:ext>
                </a:extLst>
              </a:tr>
              <a:tr h="37084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“Ideas About Simulation Conceptual Model Development”, Retrieved fromhttps://pdfs.semanticscholar.org/7100/0df6164dce9f4e948e48688378291fa34528.pdf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78544"/>
                  </a:ext>
                </a:extLst>
              </a:tr>
              <a:tr h="370840">
                <a:tc>
                  <a:txBody>
                    <a:bodyPr/>
                    <a:lstStyle/>
                    <a:p>
                      <a:pPr marL="0" marR="0" algn="l">
                        <a:lnSpc>
                          <a:spcPct val="107000"/>
                        </a:lnSpc>
                        <a:spcBef>
                          <a:spcPts val="0"/>
                        </a:spcBef>
                        <a:spcAft>
                          <a:spcPts val="0"/>
                        </a:spcAft>
                      </a:pPr>
                      <a:r>
                        <a:rPr lang="en-US" sz="1800" b="1"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Pace, Dale K., “Conceptual Model Development for C4ISR Simulations”, Retrieved from http://citeseerx.ist.psu.edu/viewdoc/download?doi=10.1.1.536.1247&amp;rep=rep1&amp;type=pdf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940198"/>
                  </a:ext>
                </a:extLst>
              </a:tr>
            </a:tbl>
          </a:graphicData>
        </a:graphic>
      </p:graphicFrame>
    </p:spTree>
    <p:extLst>
      <p:ext uri="{BB962C8B-B14F-4D97-AF65-F5344CB8AC3E}">
        <p14:creationId xmlns:p14="http://schemas.microsoft.com/office/powerpoint/2010/main" val="426046395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86977" y="-39624"/>
            <a:ext cx="7414869" cy="841248"/>
          </a:xfrm>
        </p:spPr>
        <p:txBody>
          <a:bodyPr/>
          <a:lstStyle/>
          <a:p>
            <a:pPr eaLnBrk="1" hangingPunct="1"/>
            <a:r>
              <a:rPr lang="en-US" altLang="en-US" dirty="0">
                <a:ea typeface="ＭＳ Ｐゴシック" panose="020B0600070205080204" pitchFamily="34" charset="-128"/>
              </a:rPr>
              <a:t>Learning Objectives</a:t>
            </a:r>
          </a:p>
        </p:txBody>
      </p:sp>
      <p:sp>
        <p:nvSpPr>
          <p:cNvPr id="10243" name="Rectangle 3"/>
          <p:cNvSpPr>
            <a:spLocks noGrp="1" noChangeArrowheads="1"/>
          </p:cNvSpPr>
          <p:nvPr>
            <p:ph idx="1"/>
          </p:nvPr>
        </p:nvSpPr>
        <p:spPr>
          <a:xfrm>
            <a:off x="406294" y="1587500"/>
            <a:ext cx="11477810" cy="4889500"/>
          </a:xfrm>
        </p:spPr>
        <p:txBody>
          <a:bodyPr/>
          <a:lstStyle/>
          <a:p>
            <a:pPr eaLnBrk="1" hangingPunct="1"/>
            <a:r>
              <a:rPr lang="en-US" altLang="en-US" sz="2800" dirty="0">
                <a:latin typeface="Arial" panose="020B0604020202020204" pitchFamily="34" charset="0"/>
                <a:ea typeface="ＭＳ Ｐゴシック" panose="020B0600070205080204" pitchFamily="34" charset="-128"/>
              </a:rPr>
              <a:t>Now, the attendees should be able to</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List five purposes for simulation use</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Define simulation conceptual modeling (SCM) terminology</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Recognize SCM development phases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Explain differences between informal and formal SCMs</a:t>
            </a:r>
          </a:p>
          <a:p>
            <a:pPr lvl="1" eaLnBrk="1" hangingPunct="1">
              <a:buFont typeface="Wingdings" panose="05000000000000000000" pitchFamily="2" charset="2"/>
              <a:buChar char="§"/>
            </a:pPr>
            <a:r>
              <a:rPr lang="en-US" altLang="en-US" sz="2400" dirty="0">
                <a:latin typeface="Arial" panose="020B0604020202020204" pitchFamily="34" charset="0"/>
                <a:ea typeface="ＭＳ Ｐゴシック" panose="020B0600070205080204" pitchFamily="34" charset="-128"/>
              </a:rPr>
              <a:t>Describe how to use tools for conceptual modeling</a:t>
            </a:r>
          </a:p>
        </p:txBody>
      </p:sp>
      <p:sp>
        <p:nvSpPr>
          <p:cNvPr id="102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30E473B-D8DA-47E6-A0E2-886C7534566D}" type="slidenum">
              <a:rPr lang="en-US" altLang="en-US" sz="1400" smtClean="0">
                <a:latin typeface="Arial" panose="020B0604020202020204" pitchFamily="34" charset="0"/>
              </a:rPr>
              <a:pPr>
                <a:spcBef>
                  <a:spcPct val="0"/>
                </a:spcBef>
                <a:buClrTx/>
                <a:buSzTx/>
                <a:buFontTx/>
                <a:buNone/>
              </a:pPr>
              <a:t>72</a:t>
            </a:fld>
            <a:endParaRPr lang="en-US" altLang="en-US" sz="1400" dirty="0">
              <a:latin typeface="Arial" panose="020B0604020202020204" pitchFamily="34" charset="0"/>
            </a:endParaRPr>
          </a:p>
        </p:txBody>
      </p:sp>
    </p:spTree>
    <p:extLst>
      <p:ext uri="{BB962C8B-B14F-4D97-AF65-F5344CB8AC3E}">
        <p14:creationId xmlns:p14="http://schemas.microsoft.com/office/powerpoint/2010/main" val="3102277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3"/>
          <p:cNvSpPr>
            <a:spLocks noGrp="1"/>
          </p:cNvSpPr>
          <p:nvPr>
            <p:ph type="title"/>
          </p:nvPr>
        </p:nvSpPr>
        <p:spPr>
          <a:xfrm>
            <a:off x="2386977" y="-76200"/>
            <a:ext cx="7414869" cy="841248"/>
          </a:xfrm>
        </p:spPr>
        <p:txBody>
          <a:bodyPr/>
          <a:lstStyle/>
          <a:p>
            <a:pPr eaLnBrk="1" hangingPunct="1"/>
            <a:r>
              <a:rPr lang="en-US" altLang="en-US" dirty="0">
                <a:ea typeface="ＭＳ Ｐゴシック" panose="020B0600070205080204" pitchFamily="34" charset="-128"/>
              </a:rPr>
              <a:t>Conclusion</a:t>
            </a:r>
          </a:p>
        </p:txBody>
      </p:sp>
      <p:sp>
        <p:nvSpPr>
          <p:cNvPr id="123907" name="Rectangle 3"/>
          <p:cNvSpPr>
            <a:spLocks noGrp="1" noChangeArrowheads="1"/>
          </p:cNvSpPr>
          <p:nvPr>
            <p:ph idx="1"/>
          </p:nvPr>
        </p:nvSpPr>
        <p:spPr>
          <a:xfrm>
            <a:off x="812589" y="1752600"/>
            <a:ext cx="10925505" cy="3213100"/>
          </a:xfrm>
        </p:spPr>
        <p:txBody>
          <a:bodyPr/>
          <a:lstStyle/>
          <a:p>
            <a:pPr eaLnBrk="1" hangingPunct="1">
              <a:lnSpc>
                <a:spcPct val="80000"/>
              </a:lnSpc>
            </a:pPr>
            <a:r>
              <a:rPr lang="en-US" altLang="en-US" sz="2800" dirty="0">
                <a:ea typeface="ＭＳ Ｐゴシック" panose="020B0600070205080204" pitchFamily="34" charset="-128"/>
              </a:rPr>
              <a:t>Questions / Comments?</a:t>
            </a:r>
          </a:p>
          <a:p>
            <a:pPr eaLnBrk="1" hangingPunct="1">
              <a:lnSpc>
                <a:spcPct val="80000"/>
              </a:lnSpc>
            </a:pPr>
            <a:endParaRPr lang="en-US" altLang="en-US" dirty="0">
              <a:ea typeface="ＭＳ Ｐゴシック" panose="020B0600070205080204" pitchFamily="34" charset="-128"/>
            </a:endParaRPr>
          </a:p>
          <a:p>
            <a:pPr eaLnBrk="1" hangingPunct="1">
              <a:lnSpc>
                <a:spcPct val="80000"/>
              </a:lnSpc>
            </a:pPr>
            <a:r>
              <a:rPr lang="en-US" altLang="en-US" sz="2800" dirty="0">
                <a:ea typeface="ＭＳ Ｐゴシック" panose="020B0600070205080204" pitchFamily="34" charset="-128"/>
              </a:rPr>
              <a:t>Contact Information</a:t>
            </a:r>
          </a:p>
          <a:p>
            <a:pPr lvl="1" eaLnBrk="1" hangingPunct="1">
              <a:lnSpc>
                <a:spcPct val="80000"/>
              </a:lnSpc>
            </a:pPr>
            <a:endParaRPr lang="en-US" altLang="en-US" dirty="0">
              <a:ea typeface="ＭＳ Ｐゴシック" panose="020B0600070205080204" pitchFamily="34" charset="-128"/>
            </a:endParaRPr>
          </a:p>
          <a:p>
            <a:pPr lvl="1" eaLnBrk="1" hangingPunct="1">
              <a:lnSpc>
                <a:spcPct val="80000"/>
              </a:lnSpc>
            </a:pPr>
            <a:r>
              <a:rPr lang="en-US" altLang="en-US" sz="2400" dirty="0">
                <a:ea typeface="ＭＳ Ｐゴシック" panose="020B0600070205080204" pitchFamily="34" charset="-128"/>
              </a:rPr>
              <a:t>Mr. Jack “Jake” Borah</a:t>
            </a:r>
            <a:endParaRPr lang="en-CA" altLang="en-US" sz="2400" dirty="0">
              <a:ea typeface="ＭＳ Ｐゴシック" panose="020B0600070205080204" pitchFamily="34" charset="-128"/>
            </a:endParaRPr>
          </a:p>
          <a:p>
            <a:pPr lvl="1" eaLnBrk="1" hangingPunct="1">
              <a:lnSpc>
                <a:spcPct val="80000"/>
              </a:lnSpc>
              <a:buFontTx/>
              <a:buNone/>
            </a:pPr>
            <a:r>
              <a:rPr lang="en-CA" altLang="en-US" sz="2400" dirty="0">
                <a:ea typeface="ＭＳ Ｐゴシック" panose="020B0600070205080204" pitchFamily="34" charset="-128"/>
              </a:rPr>
              <a:t>	P</a:t>
            </a:r>
            <a:r>
              <a:rPr lang="en-US" altLang="en-US" sz="2400" dirty="0">
                <a:ea typeface="ＭＳ Ｐゴシック" panose="020B0600070205080204" pitchFamily="34" charset="-128"/>
              </a:rPr>
              <a:t>hone: (407) 929-9370</a:t>
            </a:r>
          </a:p>
          <a:p>
            <a:pPr lvl="1" eaLnBrk="1" hangingPunct="1">
              <a:lnSpc>
                <a:spcPct val="80000"/>
              </a:lnSpc>
              <a:buFontTx/>
              <a:buNone/>
            </a:pPr>
            <a:r>
              <a:rPr lang="en-US" altLang="en-US" sz="2400" dirty="0">
                <a:ea typeface="ＭＳ Ｐゴシック" panose="020B0600070205080204" pitchFamily="34" charset="-128"/>
              </a:rPr>
              <a:t>	E-mail: jborah@sprynet.com</a:t>
            </a:r>
          </a:p>
        </p:txBody>
      </p:sp>
      <p:sp>
        <p:nvSpPr>
          <p:cNvPr id="123908"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840506C-F482-485D-9C12-855BE519FC68}" type="slidenum">
              <a:rPr lang="en-US" altLang="en-US" sz="1600" smtClean="0">
                <a:latin typeface="Arial" panose="020B0604020202020204" pitchFamily="34" charset="0"/>
              </a:rPr>
              <a:pPr>
                <a:spcBef>
                  <a:spcPct val="0"/>
                </a:spcBef>
                <a:buClrTx/>
                <a:buSzTx/>
                <a:buFontTx/>
                <a:buNone/>
              </a:pPr>
              <a:t>73</a:t>
            </a:fld>
            <a:endParaRPr lang="en-US" altLang="en-US" sz="1600" dirty="0">
              <a:latin typeface="Arial" panose="020B0604020202020204" pitchFamily="34" charset="0"/>
            </a:endParaRPr>
          </a:p>
        </p:txBody>
      </p:sp>
    </p:spTree>
    <p:extLst>
      <p:ext uri="{BB962C8B-B14F-4D97-AF65-F5344CB8AC3E}">
        <p14:creationId xmlns:p14="http://schemas.microsoft.com/office/powerpoint/2010/main" val="37503761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744873" y="1454150"/>
            <a:ext cx="10796421" cy="3409950"/>
          </a:xfrm>
          <a:prstGeom prst="rect">
            <a:avLst/>
          </a:prstGeom>
          <a:noFill/>
          <a:ln w="9525">
            <a:noFill/>
            <a:miter lim="800000"/>
            <a:headEnd/>
            <a:tailEnd/>
          </a:ln>
          <a:effectLst/>
        </p:spPr>
        <p:txBody>
          <a:bodyPr/>
          <a:lstStyle/>
          <a:p>
            <a:pPr marL="342900" indent="-342900" eaLnBrk="1" hangingPunct="1">
              <a:lnSpc>
                <a:spcPct val="95000"/>
              </a:lnSpc>
              <a:spcBef>
                <a:spcPct val="60000"/>
              </a:spcBef>
              <a:buSzPct val="110000"/>
              <a:buFont typeface="Wingdings" panose="05000000000000000000" pitchFamily="2" charset="2"/>
              <a:buChar char="Ø"/>
              <a:defRPr/>
            </a:pPr>
            <a:r>
              <a:rPr lang="en-US" sz="2400" dirty="0">
                <a:cs typeface="Arial" panose="020B0604020202020204" pitchFamily="34" charset="0"/>
              </a:rPr>
              <a:t>Five purposes have been generally established for simulation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for thought</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to communication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for training and instruction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An aid to experimentation</a:t>
            </a:r>
          </a:p>
          <a:p>
            <a:pPr marL="568325" lvl="1" indent="-342900" eaLnBrk="1" hangingPunct="1">
              <a:lnSpc>
                <a:spcPct val="95000"/>
              </a:lnSpc>
              <a:spcBef>
                <a:spcPct val="30000"/>
              </a:spcBef>
              <a:buSzPct val="100000"/>
              <a:buFont typeface="Wingdings" panose="05000000000000000000" pitchFamily="2" charset="2"/>
              <a:buChar char="§"/>
              <a:defRPr/>
            </a:pPr>
            <a:r>
              <a:rPr lang="en-US" sz="2000" dirty="0">
                <a:cs typeface="Arial" panose="020B0604020202020204" pitchFamily="34" charset="0"/>
              </a:rPr>
              <a:t>A tool of prediction</a:t>
            </a:r>
          </a:p>
          <a:p>
            <a:pPr marL="568325" lvl="1" indent="-342900" eaLnBrk="1" hangingPunct="1">
              <a:lnSpc>
                <a:spcPct val="95000"/>
              </a:lnSpc>
              <a:spcBef>
                <a:spcPct val="30000"/>
              </a:spcBef>
              <a:buSzPct val="100000"/>
              <a:buFont typeface="Wingdings" panose="05000000000000000000" pitchFamily="2" charset="2"/>
              <a:buChar char="§"/>
              <a:defRPr/>
            </a:pPr>
            <a:endParaRPr lang="en-US" sz="2000" dirty="0">
              <a:cs typeface="Arial" panose="020B0604020202020204" pitchFamily="34" charset="0"/>
            </a:endParaRPr>
          </a:p>
          <a:p>
            <a:pPr eaLnBrk="1" hangingPunct="1">
              <a:lnSpc>
                <a:spcPct val="95000"/>
              </a:lnSpc>
              <a:spcBef>
                <a:spcPct val="30000"/>
              </a:spcBef>
              <a:buSzPct val="100000"/>
              <a:defRPr/>
            </a:pPr>
            <a:r>
              <a:rPr lang="en-US" sz="2400" dirty="0">
                <a:solidFill>
                  <a:srgbClr val="FF0000"/>
                </a:solidFill>
                <a:cs typeface="Arial" panose="020B0604020202020204" pitchFamily="34" charset="0"/>
              </a:rPr>
              <a:t>But before starting simulation development a SCM should be constructed</a:t>
            </a:r>
          </a:p>
          <a:p>
            <a:pPr marL="482600" lvl="1" indent="-257175" eaLnBrk="1" hangingPunct="1">
              <a:lnSpc>
                <a:spcPct val="95000"/>
              </a:lnSpc>
              <a:spcBef>
                <a:spcPct val="30000"/>
              </a:spcBef>
              <a:buSzPct val="100000"/>
              <a:buFont typeface="Arial" pitchFamily="34" charset="0"/>
              <a:buChar char="−"/>
              <a:defRPr/>
            </a:pPr>
            <a:r>
              <a:rPr lang="en-US" sz="2000" dirty="0">
                <a:solidFill>
                  <a:srgbClr val="FF0000"/>
                </a:solidFill>
                <a:cs typeface="Arial" panose="020B0604020202020204" pitchFamily="34" charset="0"/>
              </a:rPr>
              <a:t>To help the simulation stakeholders understand what is going to built</a:t>
            </a:r>
          </a:p>
          <a:p>
            <a:pPr marL="25400" indent="-257175" eaLnBrk="1" hangingPunct="1">
              <a:lnSpc>
                <a:spcPct val="95000"/>
              </a:lnSpc>
              <a:spcBef>
                <a:spcPct val="30000"/>
              </a:spcBef>
              <a:buSzPct val="100000"/>
              <a:buFont typeface="Arial" pitchFamily="34" charset="0"/>
              <a:buChar char="−"/>
              <a:defRPr/>
            </a:pPr>
            <a:endParaRPr lang="en-US" sz="2000" dirty="0">
              <a:latin typeface="+mn-lt"/>
            </a:endParaRPr>
          </a:p>
        </p:txBody>
      </p:sp>
      <p:sp>
        <p:nvSpPr>
          <p:cNvPr id="180227" name="Rectangle 3"/>
          <p:cNvSpPr>
            <a:spLocks noChangeArrowheads="1"/>
          </p:cNvSpPr>
          <p:nvPr/>
        </p:nvSpPr>
        <p:spPr bwMode="auto">
          <a:xfrm>
            <a:off x="478243" y="66676"/>
            <a:ext cx="11329682" cy="955675"/>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endParaRPr lang="en-US" sz="4000" i="1" dirty="0">
              <a:solidFill>
                <a:srgbClr val="FFFF66"/>
              </a:solidFill>
              <a:effectLst>
                <a:outerShdw blurRad="38100" dist="38100" dir="2700000" algn="tl">
                  <a:srgbClr val="C0C0C0"/>
                </a:outerShdw>
              </a:effectLst>
              <a:latin typeface="Arial" charset="0"/>
            </a:endParaRPr>
          </a:p>
        </p:txBody>
      </p:sp>
      <p:sp>
        <p:nvSpPr>
          <p:cNvPr id="180228" name="Rectangle 4"/>
          <p:cNvSpPr>
            <a:spLocks noChangeArrowheads="1"/>
          </p:cNvSpPr>
          <p:nvPr/>
        </p:nvSpPr>
        <p:spPr bwMode="auto">
          <a:xfrm>
            <a:off x="2336192" y="80963"/>
            <a:ext cx="7926968" cy="749300"/>
          </a:xfrm>
          <a:prstGeom prst="rect">
            <a:avLst/>
          </a:prstGeom>
          <a:noFill/>
          <a:ln w="9525">
            <a:noFill/>
            <a:miter lim="800000"/>
            <a:headEnd/>
            <a:tailEnd/>
          </a:ln>
          <a:effectLst/>
        </p:spPr>
        <p:txBody>
          <a:bodyPr lIns="92075" tIns="46038" rIns="92075" bIns="46038" anchor="ctr"/>
          <a:lstStyle/>
          <a:p>
            <a:pPr algn="ctr" eaLnBrk="1" hangingPunct="1">
              <a:lnSpc>
                <a:spcPct val="75000"/>
              </a:lnSpc>
              <a:defRPr/>
            </a:pPr>
            <a:r>
              <a:rPr lang="en-US" sz="3200" b="1" dirty="0">
                <a:solidFill>
                  <a:schemeClr val="bg1"/>
                </a:solidFill>
                <a:latin typeface="+mj-lt"/>
              </a:rPr>
              <a:t>Simulation Purposes</a:t>
            </a:r>
            <a:endParaRPr lang="en-US" sz="3200" b="1" i="1" dirty="0">
              <a:solidFill>
                <a:schemeClr val="bg1"/>
              </a:solidFill>
              <a:effectLst>
                <a:outerShdw blurRad="38100" dist="38100" dir="2700000" algn="tl">
                  <a:srgbClr val="C0C0C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8882" y="1"/>
            <a:ext cx="9234728" cy="822325"/>
          </a:xfrm>
          <a:noFill/>
        </p:spPr>
        <p:txBody>
          <a:bodyPr lIns="0" tIns="0" rIns="0" bIns="0"/>
          <a:lstStyle/>
          <a:p>
            <a:pPr eaLnBrk="1" hangingPunct="1"/>
            <a:r>
              <a:rPr lang="en-US" altLang="en-US" dirty="0">
                <a:ea typeface="ＭＳ Ｐゴシック" panose="020B0600070205080204" pitchFamily="34" charset="-128"/>
              </a:rPr>
              <a:t>SCM Features</a:t>
            </a:r>
          </a:p>
        </p:txBody>
      </p:sp>
      <p:sp>
        <p:nvSpPr>
          <p:cNvPr id="24579" name="Rectangle 3"/>
          <p:cNvSpPr>
            <a:spLocks noGrp="1" noChangeArrowheads="1"/>
          </p:cNvSpPr>
          <p:nvPr>
            <p:ph idx="1"/>
          </p:nvPr>
        </p:nvSpPr>
        <p:spPr>
          <a:xfrm>
            <a:off x="608012" y="1371600"/>
            <a:ext cx="10792189" cy="4367213"/>
          </a:xfrm>
        </p:spPr>
        <p:txBody>
          <a:bodyPr lIns="0" tIns="0" rIns="0" bIns="0">
            <a:normAutofit fontScale="92500" lnSpcReduction="20000"/>
          </a:bodyPr>
          <a:lstStyle/>
          <a:p>
            <a:r>
              <a:rPr lang="en-US" dirty="0"/>
              <a:t>An abstraction from either the existing or a notional physical world that serves as a frame of reference</a:t>
            </a:r>
          </a:p>
          <a:p>
            <a:endParaRPr lang="en-US" dirty="0"/>
          </a:p>
          <a:p>
            <a:r>
              <a:rPr lang="en-US" dirty="0"/>
              <a:t>Documents simulation-independent views of important entities and their key actions and interactions</a:t>
            </a:r>
          </a:p>
          <a:p>
            <a:endParaRPr lang="en-US" dirty="0"/>
          </a:p>
          <a:p>
            <a:r>
              <a:rPr lang="en-US" dirty="0"/>
              <a:t>Describes what the simulation will represent, the assumptions limiting those representations, and other capabilities needed to satisfy the stakeholder’s requirements</a:t>
            </a:r>
          </a:p>
          <a:p>
            <a:endParaRPr lang="en-US" dirty="0"/>
          </a:p>
          <a:p>
            <a:r>
              <a:rPr lang="en-US" dirty="0"/>
              <a:t>Bridges between these requirements, and simulation design</a:t>
            </a:r>
          </a:p>
        </p:txBody>
      </p:sp>
      <p:sp>
        <p:nvSpPr>
          <p:cNvPr id="24580" name="Slide Number Placeholder 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tx1"/>
              </a:buClr>
              <a:buSzPct val="7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rgbClr val="F77B0B"/>
              </a:buClr>
              <a:buSzPct val="75000"/>
              <a:buFont typeface="Wingdings" panose="05000000000000000000" pitchFamily="2" charset="2"/>
              <a:buChar char="n"/>
              <a:defRPr sz="2800">
                <a:solidFill>
                  <a:srgbClr val="F77B0B"/>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EE6B52-3788-4356-93F6-F6AD69DBEA1C}" type="slidenum">
              <a:rPr lang="en-US" altLang="en-US" sz="1600" smtClean="0">
                <a:latin typeface="Arial" panose="020B0604020202020204" pitchFamily="34" charset="0"/>
              </a:rPr>
              <a:pPr>
                <a:spcBef>
                  <a:spcPct val="0"/>
                </a:spcBef>
                <a:buClrTx/>
                <a:buSzTx/>
                <a:buFontTx/>
                <a:buNone/>
              </a:pPr>
              <a:t>9</a:t>
            </a:fld>
            <a:endParaRPr lang="en-US" altLang="en-US" sz="1600" dirty="0">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2775</TotalTime>
  <Words>4512</Words>
  <Application>Microsoft Office PowerPoint</Application>
  <PresentationFormat>Custom</PresentationFormat>
  <Paragraphs>908</Paragraphs>
  <Slides>73</Slides>
  <Notes>73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ＭＳ Ｐゴシック</vt:lpstr>
      <vt:lpstr>Arial</vt:lpstr>
      <vt:lpstr>Arial Narrow</vt:lpstr>
      <vt:lpstr>Calibri</vt:lpstr>
      <vt:lpstr>Helvetica</vt:lpstr>
      <vt:lpstr>Tahoma</vt:lpstr>
      <vt:lpstr>Times New Roman</vt:lpstr>
      <vt:lpstr>Wingdings</vt:lpstr>
      <vt:lpstr>Blends</vt:lpstr>
      <vt:lpstr>Document</vt:lpstr>
      <vt:lpstr>PowerPoint Presentation</vt:lpstr>
      <vt:lpstr>Learning Objectives</vt:lpstr>
      <vt:lpstr>Tutorial Outline</vt:lpstr>
      <vt:lpstr>Why have this tutorial?</vt:lpstr>
      <vt:lpstr>Modeling and Simulation (M&amp;S) Basics</vt:lpstr>
      <vt:lpstr>PowerPoint Presentation</vt:lpstr>
      <vt:lpstr>PowerPoint Presentation</vt:lpstr>
      <vt:lpstr>PowerPoint Presentation</vt:lpstr>
      <vt:lpstr>SCM Features</vt:lpstr>
      <vt:lpstr>SCM Considerations</vt:lpstr>
      <vt:lpstr>Simulation Development Steps</vt:lpstr>
      <vt:lpstr>Simulation Development Process Flow</vt:lpstr>
      <vt:lpstr>PowerPoint Presentation</vt:lpstr>
      <vt:lpstr>Simulation Development Elements</vt:lpstr>
      <vt:lpstr>Communicating Through Simulation Conceptual Modeling</vt:lpstr>
      <vt:lpstr>SCM Construction</vt:lpstr>
      <vt:lpstr>SCM Transformations</vt:lpstr>
      <vt:lpstr>The Resultant Model</vt:lpstr>
      <vt:lpstr>Formal and Informal SCMs</vt:lpstr>
      <vt:lpstr> Informal SCM</vt:lpstr>
      <vt:lpstr>The Informal SCM</vt:lpstr>
      <vt:lpstr>Informal SCM Representations</vt:lpstr>
      <vt:lpstr>Informal SCM (Example in a Tabular Format I)</vt:lpstr>
      <vt:lpstr>Informal SCM (Example in a Tabular Format II)</vt:lpstr>
      <vt:lpstr>Informal SCM (Example in a Tabular Format III)</vt:lpstr>
      <vt:lpstr>Informal SCM (Example in a Document Format I)</vt:lpstr>
      <vt:lpstr>Informal SCM (Example in a Document Format II)</vt:lpstr>
      <vt:lpstr>Informal SCM (Example in a Mind Mapping Format)</vt:lpstr>
      <vt:lpstr>Mind Mapping Software</vt:lpstr>
      <vt:lpstr>Mind Mapping Informal SCM (v1)</vt:lpstr>
      <vt:lpstr>Mind Mapping Informal SCM (v1 Expanded)</vt:lpstr>
      <vt:lpstr>Mind Mapping Informal SCM (v2 Expanded)</vt:lpstr>
      <vt:lpstr>Formal Simulation Conceptual Modeling</vt:lpstr>
      <vt:lpstr>The Formal SCM</vt:lpstr>
      <vt:lpstr>Formal Conceptual Model as UML Diagram</vt:lpstr>
      <vt:lpstr>Precepts of Simulation Conceptual Modeling I</vt:lpstr>
      <vt:lpstr>Precepts of Simulation Conceptual Modeling II</vt:lpstr>
      <vt:lpstr>PowerPoint Presentation</vt:lpstr>
      <vt:lpstr>SCMs Observations</vt:lpstr>
      <vt:lpstr>Simulation Conceptual Modeling Problems</vt:lpstr>
      <vt:lpstr>Example SCM- Problem Definition</vt:lpstr>
      <vt:lpstr>Example SCM - Purpose Definition</vt:lpstr>
      <vt:lpstr>Example SCM- Model Conceptualization</vt:lpstr>
      <vt:lpstr>Model Conceptualization- Static View</vt:lpstr>
      <vt:lpstr>Model Conceptualization- Dynamic View</vt:lpstr>
      <vt:lpstr>Use Case 1 – Lack of Attention to Detail</vt:lpstr>
      <vt:lpstr>Use Case 1 – Lack of Attention to Detail</vt:lpstr>
      <vt:lpstr>Use Case 1 – Lack of Attention to Detail</vt:lpstr>
      <vt:lpstr>Use Case 1 – Lack of Attention to Detail</vt:lpstr>
      <vt:lpstr>Use Case 1 – When the Problem Appears </vt:lpstr>
      <vt:lpstr>Use Case 1 – How the Problem Propagates</vt:lpstr>
      <vt:lpstr>Use Case 1 – Problem Impacts</vt:lpstr>
      <vt:lpstr>Use Case 2 - Simulation Implementation</vt:lpstr>
      <vt:lpstr>Use Case 2 - Model Conflict</vt:lpstr>
      <vt:lpstr>Use Case 2 - Simulation Provides Incredible Results</vt:lpstr>
      <vt:lpstr>Use Case 2 - What caused the Incredible Results?</vt:lpstr>
      <vt:lpstr>Benefits of Building a SCM</vt:lpstr>
      <vt:lpstr>Building Versus Using a SCM</vt:lpstr>
      <vt:lpstr>Where To Go For Guidance?</vt:lpstr>
      <vt:lpstr>One Helpful Resource</vt:lpstr>
      <vt:lpstr>MSG-058 Report - CM Development Process Phases (PP) </vt:lpstr>
      <vt:lpstr>MSG-058 Report - INITIATE CM Development Process Activities (PA)</vt:lpstr>
      <vt:lpstr>MSG-058 Report - DEFINE CM Requirements Process Activities (PA)</vt:lpstr>
      <vt:lpstr>MSG-058 Report - ACQUIRE CM Knowledge Process Activities (PA)</vt:lpstr>
      <vt:lpstr>MSG-058 Report - DESIGN CM Process Activities (PA)</vt:lpstr>
      <vt:lpstr>MSG-058 Report - BUILD CM Process Activities (PA)</vt:lpstr>
      <vt:lpstr>MSG-058 Report - Phase Diagrams</vt:lpstr>
      <vt:lpstr>MSG-058 Report - CM Development Products </vt:lpstr>
      <vt:lpstr>References I</vt:lpstr>
      <vt:lpstr>References II</vt:lpstr>
      <vt:lpstr>References III</vt:lpstr>
      <vt:lpstr>Learning Objectives</vt:lpstr>
      <vt:lpstr>Conclusion</vt:lpstr>
    </vt:vector>
  </TitlesOfParts>
  <Company>Carley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Mack</dc:creator>
  <cp:lastModifiedBy>Lisa Holt</cp:lastModifiedBy>
  <cp:revision>291</cp:revision>
  <cp:lastPrinted>2017-11-24T15:58:58Z</cp:lastPrinted>
  <dcterms:created xsi:type="dcterms:W3CDTF">2010-03-08T22:42:09Z</dcterms:created>
  <dcterms:modified xsi:type="dcterms:W3CDTF">2020-10-06T18:04:03Z</dcterms:modified>
</cp:coreProperties>
</file>