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74"/>
  </p:notesMasterIdLst>
  <p:handoutMasterIdLst>
    <p:handoutMasterId r:id="rId75"/>
  </p:handoutMasterIdLst>
  <p:sldIdLst>
    <p:sldId id="290" r:id="rId5"/>
    <p:sldId id="291" r:id="rId6"/>
    <p:sldId id="293" r:id="rId7"/>
    <p:sldId id="295" r:id="rId8"/>
    <p:sldId id="377" r:id="rId9"/>
    <p:sldId id="375" r:id="rId10"/>
    <p:sldId id="378" r:id="rId11"/>
    <p:sldId id="383" r:id="rId12"/>
    <p:sldId id="297" r:id="rId13"/>
    <p:sldId id="381" r:id="rId14"/>
    <p:sldId id="382" r:id="rId15"/>
    <p:sldId id="384" r:id="rId16"/>
    <p:sldId id="306" r:id="rId17"/>
    <p:sldId id="307" r:id="rId18"/>
    <p:sldId id="385" r:id="rId19"/>
    <p:sldId id="309" r:id="rId20"/>
    <p:sldId id="310" r:id="rId21"/>
    <p:sldId id="311" r:id="rId22"/>
    <p:sldId id="312" r:id="rId23"/>
    <p:sldId id="386" r:id="rId24"/>
    <p:sldId id="379" r:id="rId25"/>
    <p:sldId id="314" r:id="rId26"/>
    <p:sldId id="315" r:id="rId27"/>
    <p:sldId id="316" r:id="rId28"/>
    <p:sldId id="317" r:id="rId29"/>
    <p:sldId id="318" r:id="rId30"/>
    <p:sldId id="319" r:id="rId31"/>
    <p:sldId id="320" r:id="rId32"/>
    <p:sldId id="364" r:id="rId33"/>
    <p:sldId id="321" r:id="rId34"/>
    <p:sldId id="322" r:id="rId35"/>
    <p:sldId id="323" r:id="rId36"/>
    <p:sldId id="370" r:id="rId37"/>
    <p:sldId id="371" r:id="rId38"/>
    <p:sldId id="372" r:id="rId39"/>
    <p:sldId id="324" r:id="rId40"/>
    <p:sldId id="325" r:id="rId41"/>
    <p:sldId id="365" r:id="rId42"/>
    <p:sldId id="326" r:id="rId43"/>
    <p:sldId id="327" r:id="rId44"/>
    <p:sldId id="366" r:id="rId45"/>
    <p:sldId id="328" r:id="rId46"/>
    <p:sldId id="329" r:id="rId47"/>
    <p:sldId id="330" r:id="rId48"/>
    <p:sldId id="331" r:id="rId49"/>
    <p:sldId id="332" r:id="rId50"/>
    <p:sldId id="333"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53" r:id="rId66"/>
    <p:sldId id="354" r:id="rId67"/>
    <p:sldId id="355" r:id="rId68"/>
    <p:sldId id="361" r:id="rId69"/>
    <p:sldId id="369" r:id="rId70"/>
    <p:sldId id="380" r:id="rId71"/>
    <p:sldId id="373" r:id="rId72"/>
    <p:sldId id="362" r:id="rId73"/>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05" autoAdjust="0"/>
  </p:normalViewPr>
  <p:slideViewPr>
    <p:cSldViewPr snapToGrid="0">
      <p:cViewPr varScale="1">
        <p:scale>
          <a:sx n="92" d="100"/>
          <a:sy n="92" d="100"/>
        </p:scale>
        <p:origin x="90"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Connor" userId="abc40c58-0181-44d4-b950-eaf1fb4e113e" providerId="ADAL" clId="{141CAFC6-36ED-4C94-853C-4043523E72BF}"/>
    <pc:docChg chg="undo custSel modSld modMainMaster">
      <pc:chgData name="Michael O'Connor" userId="abc40c58-0181-44d4-b950-eaf1fb4e113e" providerId="ADAL" clId="{141CAFC6-36ED-4C94-853C-4043523E72BF}" dt="2020-09-23T21:45:11.557" v="268" actId="22"/>
      <pc:docMkLst>
        <pc:docMk/>
      </pc:docMkLst>
      <pc:sldChg chg="addSp delSp modSp mod">
        <pc:chgData name="Michael O'Connor" userId="abc40c58-0181-44d4-b950-eaf1fb4e113e" providerId="ADAL" clId="{141CAFC6-36ED-4C94-853C-4043523E72BF}" dt="2020-08-20T14:49:28.743" v="3" actId="478"/>
        <pc:sldMkLst>
          <pc:docMk/>
          <pc:sldMk cId="954344280" sldId="290"/>
        </pc:sldMkLst>
        <pc:picChg chg="add del mod">
          <ac:chgData name="Michael O'Connor" userId="abc40c58-0181-44d4-b950-eaf1fb4e113e" providerId="ADAL" clId="{141CAFC6-36ED-4C94-853C-4043523E72BF}" dt="2020-08-20T14:49:28.743" v="3" actId="478"/>
          <ac:picMkLst>
            <pc:docMk/>
            <pc:sldMk cId="954344280" sldId="290"/>
            <ac:picMk id="2" creationId="{257201AE-626C-458E-A492-B2E5E79F9E92}"/>
          </ac:picMkLst>
        </pc:picChg>
      </pc:sldChg>
      <pc:sldChg chg="modSp mod">
        <pc:chgData name="Michael O'Connor" userId="abc40c58-0181-44d4-b950-eaf1fb4e113e" providerId="ADAL" clId="{141CAFC6-36ED-4C94-853C-4043523E72BF}" dt="2020-08-20T14:49:55.852" v="4" actId="20577"/>
        <pc:sldMkLst>
          <pc:docMk/>
          <pc:sldMk cId="430115444" sldId="293"/>
        </pc:sldMkLst>
        <pc:spChg chg="mod">
          <ac:chgData name="Michael O'Connor" userId="abc40c58-0181-44d4-b950-eaf1fb4e113e" providerId="ADAL" clId="{141CAFC6-36ED-4C94-853C-4043523E72BF}" dt="2020-08-20T14:49:55.852" v="4" actId="20577"/>
          <ac:spMkLst>
            <pc:docMk/>
            <pc:sldMk cId="430115444" sldId="293"/>
            <ac:spMk id="3" creationId="{00000000-0000-0000-0000-000000000000}"/>
          </ac:spMkLst>
        </pc:spChg>
      </pc:sldChg>
      <pc:sldChg chg="modSp mod">
        <pc:chgData name="Michael O'Connor" userId="abc40c58-0181-44d4-b950-eaf1fb4e113e" providerId="ADAL" clId="{141CAFC6-36ED-4C94-853C-4043523E72BF}" dt="2020-08-20T15:01:08.929" v="236" actId="33524"/>
        <pc:sldMkLst>
          <pc:docMk/>
          <pc:sldMk cId="2566459454" sldId="295"/>
        </pc:sldMkLst>
        <pc:spChg chg="mod">
          <ac:chgData name="Michael O'Connor" userId="abc40c58-0181-44d4-b950-eaf1fb4e113e" providerId="ADAL" clId="{141CAFC6-36ED-4C94-853C-4043523E72BF}" dt="2020-08-20T15:01:08.929" v="236" actId="33524"/>
          <ac:spMkLst>
            <pc:docMk/>
            <pc:sldMk cId="2566459454" sldId="295"/>
            <ac:spMk id="8" creationId="{00000000-0000-0000-0000-000000000000}"/>
          </ac:spMkLst>
        </pc:spChg>
      </pc:sldChg>
      <pc:sldChg chg="modSp mod">
        <pc:chgData name="Michael O'Connor" userId="abc40c58-0181-44d4-b950-eaf1fb4e113e" providerId="ADAL" clId="{141CAFC6-36ED-4C94-853C-4043523E72BF}" dt="2020-08-20T14:59:07.808" v="214" actId="14100"/>
        <pc:sldMkLst>
          <pc:docMk/>
          <pc:sldMk cId="151863023" sldId="307"/>
        </pc:sldMkLst>
        <pc:picChg chg="mod">
          <ac:chgData name="Michael O'Connor" userId="abc40c58-0181-44d4-b950-eaf1fb4e113e" providerId="ADAL" clId="{141CAFC6-36ED-4C94-853C-4043523E72BF}" dt="2020-08-20T14:59:07.808" v="214" actId="14100"/>
          <ac:picMkLst>
            <pc:docMk/>
            <pc:sldMk cId="151863023" sldId="307"/>
            <ac:picMk id="3" creationId="{00000000-0000-0000-0000-000000000000}"/>
          </ac:picMkLst>
        </pc:picChg>
      </pc:sldChg>
      <pc:sldChg chg="modSp mod">
        <pc:chgData name="Michael O'Connor" userId="abc40c58-0181-44d4-b950-eaf1fb4e113e" providerId="ADAL" clId="{141CAFC6-36ED-4C94-853C-4043523E72BF}" dt="2020-08-20T15:04:21.703" v="243" actId="255"/>
        <pc:sldMkLst>
          <pc:docMk/>
          <pc:sldMk cId="1201286018" sldId="310"/>
        </pc:sldMkLst>
        <pc:spChg chg="mod">
          <ac:chgData name="Michael O'Connor" userId="abc40c58-0181-44d4-b950-eaf1fb4e113e" providerId="ADAL" clId="{141CAFC6-36ED-4C94-853C-4043523E72BF}" dt="2020-08-20T15:04:21.703" v="243" actId="255"/>
          <ac:spMkLst>
            <pc:docMk/>
            <pc:sldMk cId="1201286018" sldId="310"/>
            <ac:spMk id="5" creationId="{00000000-0000-0000-0000-000000000000}"/>
          </ac:spMkLst>
        </pc:spChg>
        <pc:spChg chg="mod">
          <ac:chgData name="Michael O'Connor" userId="abc40c58-0181-44d4-b950-eaf1fb4e113e" providerId="ADAL" clId="{141CAFC6-36ED-4C94-853C-4043523E72BF}" dt="2020-08-20T15:04:21.703" v="243" actId="255"/>
          <ac:spMkLst>
            <pc:docMk/>
            <pc:sldMk cId="1201286018" sldId="310"/>
            <ac:spMk id="6" creationId="{00000000-0000-0000-0000-000000000000}"/>
          </ac:spMkLst>
        </pc:spChg>
        <pc:spChg chg="mod">
          <ac:chgData name="Michael O'Connor" userId="abc40c58-0181-44d4-b950-eaf1fb4e113e" providerId="ADAL" clId="{141CAFC6-36ED-4C94-853C-4043523E72BF}" dt="2020-08-20T15:04:21.703" v="243" actId="255"/>
          <ac:spMkLst>
            <pc:docMk/>
            <pc:sldMk cId="1201286018" sldId="310"/>
            <ac:spMk id="7" creationId="{00000000-0000-0000-0000-000000000000}"/>
          </ac:spMkLst>
        </pc:spChg>
        <pc:spChg chg="mod">
          <ac:chgData name="Michael O'Connor" userId="abc40c58-0181-44d4-b950-eaf1fb4e113e" providerId="ADAL" clId="{141CAFC6-36ED-4C94-853C-4043523E72BF}" dt="2020-08-20T15:04:21.703" v="243" actId="255"/>
          <ac:spMkLst>
            <pc:docMk/>
            <pc:sldMk cId="1201286018" sldId="310"/>
            <ac:spMk id="9" creationId="{00000000-0000-0000-0000-000000000000}"/>
          </ac:spMkLst>
        </pc:spChg>
        <pc:spChg chg="mod">
          <ac:chgData name="Michael O'Connor" userId="abc40c58-0181-44d4-b950-eaf1fb4e113e" providerId="ADAL" clId="{141CAFC6-36ED-4C94-853C-4043523E72BF}" dt="2020-08-20T15:04:21.703" v="243" actId="255"/>
          <ac:spMkLst>
            <pc:docMk/>
            <pc:sldMk cId="1201286018" sldId="310"/>
            <ac:spMk id="10" creationId="{00000000-0000-0000-0000-000000000000}"/>
          </ac:spMkLst>
        </pc:spChg>
      </pc:sldChg>
      <pc:sldChg chg="modSp mod">
        <pc:chgData name="Michael O'Connor" userId="abc40c58-0181-44d4-b950-eaf1fb4e113e" providerId="ADAL" clId="{141CAFC6-36ED-4C94-853C-4043523E72BF}" dt="2020-08-20T15:05:03.706" v="250" actId="1076"/>
        <pc:sldMkLst>
          <pc:docMk/>
          <pc:sldMk cId="3423501540" sldId="311"/>
        </pc:sldMkLst>
        <pc:spChg chg="mod">
          <ac:chgData name="Michael O'Connor" userId="abc40c58-0181-44d4-b950-eaf1fb4e113e" providerId="ADAL" clId="{141CAFC6-36ED-4C94-853C-4043523E72BF}" dt="2020-08-20T15:04:43.656" v="245" actId="1076"/>
          <ac:spMkLst>
            <pc:docMk/>
            <pc:sldMk cId="3423501540" sldId="311"/>
            <ac:spMk id="5" creationId="{00000000-0000-0000-0000-000000000000}"/>
          </ac:spMkLst>
        </pc:spChg>
        <pc:spChg chg="mod">
          <ac:chgData name="Michael O'Connor" userId="abc40c58-0181-44d4-b950-eaf1fb4e113e" providerId="ADAL" clId="{141CAFC6-36ED-4C94-853C-4043523E72BF}" dt="2020-08-20T15:04:52.726" v="247" actId="1076"/>
          <ac:spMkLst>
            <pc:docMk/>
            <pc:sldMk cId="3423501540" sldId="311"/>
            <ac:spMk id="6" creationId="{00000000-0000-0000-0000-000000000000}"/>
          </ac:spMkLst>
        </pc:spChg>
        <pc:spChg chg="mod">
          <ac:chgData name="Michael O'Connor" userId="abc40c58-0181-44d4-b950-eaf1fb4e113e" providerId="ADAL" clId="{141CAFC6-36ED-4C94-853C-4043523E72BF}" dt="2020-08-20T15:04:39.126" v="244" actId="255"/>
          <ac:spMkLst>
            <pc:docMk/>
            <pc:sldMk cId="3423501540" sldId="311"/>
            <ac:spMk id="7" creationId="{00000000-0000-0000-0000-000000000000}"/>
          </ac:spMkLst>
        </pc:spChg>
        <pc:spChg chg="mod">
          <ac:chgData name="Michael O'Connor" userId="abc40c58-0181-44d4-b950-eaf1fb4e113e" providerId="ADAL" clId="{141CAFC6-36ED-4C94-853C-4043523E72BF}" dt="2020-08-20T15:05:03.706" v="250" actId="1076"/>
          <ac:spMkLst>
            <pc:docMk/>
            <pc:sldMk cId="3423501540" sldId="311"/>
            <ac:spMk id="8" creationId="{00000000-0000-0000-0000-000000000000}"/>
          </ac:spMkLst>
        </pc:spChg>
        <pc:spChg chg="mod">
          <ac:chgData name="Michael O'Connor" userId="abc40c58-0181-44d4-b950-eaf1fb4e113e" providerId="ADAL" clId="{141CAFC6-36ED-4C94-853C-4043523E72BF}" dt="2020-08-20T15:04:57.109" v="248" actId="1076"/>
          <ac:spMkLst>
            <pc:docMk/>
            <pc:sldMk cId="3423501540" sldId="311"/>
            <ac:spMk id="10" creationId="{00000000-0000-0000-0000-000000000000}"/>
          </ac:spMkLst>
        </pc:spChg>
        <pc:cxnChg chg="mod">
          <ac:chgData name="Michael O'Connor" userId="abc40c58-0181-44d4-b950-eaf1fb4e113e" providerId="ADAL" clId="{141CAFC6-36ED-4C94-853C-4043523E72BF}" dt="2020-08-20T15:04:46.368" v="246" actId="14100"/>
          <ac:cxnSpMkLst>
            <pc:docMk/>
            <pc:sldMk cId="3423501540" sldId="311"/>
            <ac:cxnSpMk id="11" creationId="{00000000-0000-0000-0000-000000000000}"/>
          </ac:cxnSpMkLst>
        </pc:cxnChg>
        <pc:cxnChg chg="mod">
          <ac:chgData name="Michael O'Connor" userId="abc40c58-0181-44d4-b950-eaf1fb4e113e" providerId="ADAL" clId="{141CAFC6-36ED-4C94-853C-4043523E72BF}" dt="2020-08-20T15:05:00.093" v="249" actId="14100"/>
          <ac:cxnSpMkLst>
            <pc:docMk/>
            <pc:sldMk cId="3423501540" sldId="311"/>
            <ac:cxnSpMk id="23" creationId="{00000000-0000-0000-0000-000000000000}"/>
          </ac:cxnSpMkLst>
        </pc:cxnChg>
      </pc:sldChg>
      <pc:sldChg chg="modSp mod">
        <pc:chgData name="Michael O'Connor" userId="abc40c58-0181-44d4-b950-eaf1fb4e113e" providerId="ADAL" clId="{141CAFC6-36ED-4C94-853C-4043523E72BF}" dt="2020-08-20T15:06:45.261" v="259" actId="14100"/>
        <pc:sldMkLst>
          <pc:docMk/>
          <pc:sldMk cId="1342378285" sldId="312"/>
        </pc:sldMkLst>
        <pc:spChg chg="mod">
          <ac:chgData name="Michael O'Connor" userId="abc40c58-0181-44d4-b950-eaf1fb4e113e" providerId="ADAL" clId="{141CAFC6-36ED-4C94-853C-4043523E72BF}" dt="2020-08-20T15:05:37.867" v="252" actId="255"/>
          <ac:spMkLst>
            <pc:docMk/>
            <pc:sldMk cId="1342378285" sldId="312"/>
            <ac:spMk id="5" creationId="{00000000-0000-0000-0000-000000000000}"/>
          </ac:spMkLst>
        </pc:spChg>
        <pc:spChg chg="mod">
          <ac:chgData name="Michael O'Connor" userId="abc40c58-0181-44d4-b950-eaf1fb4e113e" providerId="ADAL" clId="{141CAFC6-36ED-4C94-853C-4043523E72BF}" dt="2020-08-20T15:05:34.930" v="251" actId="255"/>
          <ac:spMkLst>
            <pc:docMk/>
            <pc:sldMk cId="1342378285" sldId="312"/>
            <ac:spMk id="6" creationId="{00000000-0000-0000-0000-000000000000}"/>
          </ac:spMkLst>
        </pc:spChg>
        <pc:spChg chg="mod">
          <ac:chgData name="Michael O'Connor" userId="abc40c58-0181-44d4-b950-eaf1fb4e113e" providerId="ADAL" clId="{141CAFC6-36ED-4C94-853C-4043523E72BF}" dt="2020-08-20T15:06:33.443" v="255" actId="1076"/>
          <ac:spMkLst>
            <pc:docMk/>
            <pc:sldMk cId="1342378285" sldId="312"/>
            <ac:spMk id="11" creationId="{00000000-0000-0000-0000-000000000000}"/>
          </ac:spMkLst>
        </pc:spChg>
        <pc:spChg chg="mod">
          <ac:chgData name="Michael O'Connor" userId="abc40c58-0181-44d4-b950-eaf1fb4e113e" providerId="ADAL" clId="{141CAFC6-36ED-4C94-853C-4043523E72BF}" dt="2020-08-20T15:06:42.768" v="258" actId="1076"/>
          <ac:spMkLst>
            <pc:docMk/>
            <pc:sldMk cId="1342378285" sldId="312"/>
            <ac:spMk id="12" creationId="{00000000-0000-0000-0000-000000000000}"/>
          </ac:spMkLst>
        </pc:spChg>
        <pc:cxnChg chg="mod">
          <ac:chgData name="Michael O'Connor" userId="abc40c58-0181-44d4-b950-eaf1fb4e113e" providerId="ADAL" clId="{141CAFC6-36ED-4C94-853C-4043523E72BF}" dt="2020-08-20T15:06:39.155" v="257" actId="14100"/>
          <ac:cxnSpMkLst>
            <pc:docMk/>
            <pc:sldMk cId="1342378285" sldId="312"/>
            <ac:cxnSpMk id="13" creationId="{00000000-0000-0000-0000-000000000000}"/>
          </ac:cxnSpMkLst>
        </pc:cxnChg>
        <pc:cxnChg chg="mod">
          <ac:chgData name="Michael O'Connor" userId="abc40c58-0181-44d4-b950-eaf1fb4e113e" providerId="ADAL" clId="{141CAFC6-36ED-4C94-853C-4043523E72BF}" dt="2020-08-20T15:06:45.261" v="259" actId="14100"/>
          <ac:cxnSpMkLst>
            <pc:docMk/>
            <pc:sldMk cId="1342378285" sldId="312"/>
            <ac:cxnSpMk id="16" creationId="{00000000-0000-0000-0000-000000000000}"/>
          </ac:cxnSpMkLst>
        </pc:cxnChg>
      </pc:sldChg>
      <pc:sldChg chg="modNotesTx">
        <pc:chgData name="Michael O'Connor" userId="abc40c58-0181-44d4-b950-eaf1fb4e113e" providerId="ADAL" clId="{141CAFC6-36ED-4C94-853C-4043523E72BF}" dt="2020-08-20T14:56:24.378" v="57" actId="20577"/>
        <pc:sldMkLst>
          <pc:docMk/>
          <pc:sldMk cId="1242877902" sldId="316"/>
        </pc:sldMkLst>
      </pc:sldChg>
      <pc:sldChg chg="modNotesTx">
        <pc:chgData name="Michael O'Connor" userId="abc40c58-0181-44d4-b950-eaf1fb4e113e" providerId="ADAL" clId="{141CAFC6-36ED-4C94-853C-4043523E72BF}" dt="2020-08-20T14:56:37.289" v="89" actId="20577"/>
        <pc:sldMkLst>
          <pc:docMk/>
          <pc:sldMk cId="868294201" sldId="317"/>
        </pc:sldMkLst>
      </pc:sldChg>
      <pc:sldChg chg="modSp mod">
        <pc:chgData name="Michael O'Connor" userId="abc40c58-0181-44d4-b950-eaf1fb4e113e" providerId="ADAL" clId="{141CAFC6-36ED-4C94-853C-4043523E72BF}" dt="2020-08-20T14:52:47.562" v="10" actId="255"/>
        <pc:sldMkLst>
          <pc:docMk/>
          <pc:sldMk cId="1209259344" sldId="346"/>
        </pc:sldMkLst>
        <pc:graphicFrameChg chg="mod modGraphic">
          <ac:chgData name="Michael O'Connor" userId="abc40c58-0181-44d4-b950-eaf1fb4e113e" providerId="ADAL" clId="{141CAFC6-36ED-4C94-853C-4043523E72BF}" dt="2020-08-20T14:52:47.562" v="10" actId="255"/>
          <ac:graphicFrameMkLst>
            <pc:docMk/>
            <pc:sldMk cId="1209259344" sldId="346"/>
            <ac:graphicFrameMk id="4" creationId="{00000000-0000-0000-0000-000000000000}"/>
          </ac:graphicFrameMkLst>
        </pc:graphicFrameChg>
      </pc:sldChg>
      <pc:sldChg chg="modSp mod">
        <pc:chgData name="Michael O'Connor" userId="abc40c58-0181-44d4-b950-eaf1fb4e113e" providerId="ADAL" clId="{141CAFC6-36ED-4C94-853C-4043523E72BF}" dt="2020-08-20T14:54:13.286" v="16" actId="14734"/>
        <pc:sldMkLst>
          <pc:docMk/>
          <pc:sldMk cId="2786690960" sldId="347"/>
        </pc:sldMkLst>
        <pc:graphicFrameChg chg="mod modGraphic">
          <ac:chgData name="Michael O'Connor" userId="abc40c58-0181-44d4-b950-eaf1fb4e113e" providerId="ADAL" clId="{141CAFC6-36ED-4C94-853C-4043523E72BF}" dt="2020-08-20T14:54:13.286" v="16" actId="14734"/>
          <ac:graphicFrameMkLst>
            <pc:docMk/>
            <pc:sldMk cId="2786690960" sldId="347"/>
            <ac:graphicFrameMk id="6" creationId="{00000000-0000-0000-0000-000000000000}"/>
          </ac:graphicFrameMkLst>
        </pc:graphicFrameChg>
      </pc:sldChg>
      <pc:sldChg chg="modSp mod">
        <pc:chgData name="Michael O'Connor" userId="abc40c58-0181-44d4-b950-eaf1fb4e113e" providerId="ADAL" clId="{141CAFC6-36ED-4C94-853C-4043523E72BF}" dt="2020-08-20T14:54:36.612" v="21" actId="255"/>
        <pc:sldMkLst>
          <pc:docMk/>
          <pc:sldMk cId="1993753672" sldId="348"/>
        </pc:sldMkLst>
        <pc:graphicFrameChg chg="mod modGraphic">
          <ac:chgData name="Michael O'Connor" userId="abc40c58-0181-44d4-b950-eaf1fb4e113e" providerId="ADAL" clId="{141CAFC6-36ED-4C94-853C-4043523E72BF}" dt="2020-08-20T14:54:36.612" v="21" actId="255"/>
          <ac:graphicFrameMkLst>
            <pc:docMk/>
            <pc:sldMk cId="1993753672" sldId="348"/>
            <ac:graphicFrameMk id="4" creationId="{00000000-0000-0000-0000-000000000000}"/>
          </ac:graphicFrameMkLst>
        </pc:graphicFrameChg>
      </pc:sldChg>
      <pc:sldChg chg="modSp mod">
        <pc:chgData name="Michael O'Connor" userId="abc40c58-0181-44d4-b950-eaf1fb4e113e" providerId="ADAL" clId="{141CAFC6-36ED-4C94-853C-4043523E72BF}" dt="2020-08-20T15:00:32.621" v="234" actId="1035"/>
        <pc:sldMkLst>
          <pc:docMk/>
          <pc:sldMk cId="3076010272" sldId="355"/>
        </pc:sldMkLst>
        <pc:spChg chg="mod">
          <ac:chgData name="Michael O'Connor" userId="abc40c58-0181-44d4-b950-eaf1fb4e113e" providerId="ADAL" clId="{141CAFC6-36ED-4C94-853C-4043523E72BF}" dt="2020-08-20T15:00:32.621" v="234" actId="1035"/>
          <ac:spMkLst>
            <pc:docMk/>
            <pc:sldMk cId="3076010272" sldId="355"/>
            <ac:spMk id="3" creationId="{00000000-0000-0000-0000-000000000000}"/>
          </ac:spMkLst>
        </pc:spChg>
      </pc:sldChg>
      <pc:sldChg chg="modSp mod">
        <pc:chgData name="Michael O'Connor" userId="abc40c58-0181-44d4-b950-eaf1fb4e113e" providerId="ADAL" clId="{141CAFC6-36ED-4C94-853C-4043523E72BF}" dt="2020-08-20T15:20:23.448" v="260" actId="33524"/>
        <pc:sldMkLst>
          <pc:docMk/>
          <pc:sldMk cId="302101584" sldId="361"/>
        </pc:sldMkLst>
        <pc:spChg chg="mod">
          <ac:chgData name="Michael O'Connor" userId="abc40c58-0181-44d4-b950-eaf1fb4e113e" providerId="ADAL" clId="{141CAFC6-36ED-4C94-853C-4043523E72BF}" dt="2020-08-20T15:20:23.448" v="260" actId="33524"/>
          <ac:spMkLst>
            <pc:docMk/>
            <pc:sldMk cId="302101584" sldId="361"/>
            <ac:spMk id="3" creationId="{00000000-0000-0000-0000-000000000000}"/>
          </ac:spMkLst>
        </pc:spChg>
      </pc:sldChg>
      <pc:sldChg chg="modSp mod">
        <pc:chgData name="Michael O'Connor" userId="abc40c58-0181-44d4-b950-eaf1fb4e113e" providerId="ADAL" clId="{141CAFC6-36ED-4C94-853C-4043523E72BF}" dt="2020-09-03T18:10:35.599" v="266" actId="12385"/>
        <pc:sldMkLst>
          <pc:docMk/>
          <pc:sldMk cId="275601474" sldId="369"/>
        </pc:sldMkLst>
        <pc:graphicFrameChg chg="modGraphic">
          <ac:chgData name="Michael O'Connor" userId="abc40c58-0181-44d4-b950-eaf1fb4e113e" providerId="ADAL" clId="{141CAFC6-36ED-4C94-853C-4043523E72BF}" dt="2020-09-03T18:10:35.599" v="266" actId="12385"/>
          <ac:graphicFrameMkLst>
            <pc:docMk/>
            <pc:sldMk cId="275601474" sldId="369"/>
            <ac:graphicFrameMk id="4" creationId="{00000000-0000-0000-0000-000000000000}"/>
          </ac:graphicFrameMkLst>
        </pc:graphicFrameChg>
      </pc:sldChg>
      <pc:sldChg chg="modNotesTx">
        <pc:chgData name="Michael O'Connor" userId="abc40c58-0181-44d4-b950-eaf1fb4e113e" providerId="ADAL" clId="{141CAFC6-36ED-4C94-853C-4043523E72BF}" dt="2020-08-20T14:58:09.823" v="213" actId="20577"/>
        <pc:sldMkLst>
          <pc:docMk/>
          <pc:sldMk cId="857644810" sldId="375"/>
        </pc:sldMkLst>
      </pc:sldChg>
      <pc:sldChg chg="modSp mod">
        <pc:chgData name="Michael O'Connor" userId="abc40c58-0181-44d4-b950-eaf1fb4e113e" providerId="ADAL" clId="{141CAFC6-36ED-4C94-853C-4043523E72BF}" dt="2020-08-20T15:03:29.342" v="242" actId="948"/>
        <pc:sldMkLst>
          <pc:docMk/>
          <pc:sldMk cId="3291300098" sldId="381"/>
        </pc:sldMkLst>
        <pc:spChg chg="mod">
          <ac:chgData name="Michael O'Connor" userId="abc40c58-0181-44d4-b950-eaf1fb4e113e" providerId="ADAL" clId="{141CAFC6-36ED-4C94-853C-4043523E72BF}" dt="2020-08-20T15:03:29.342" v="242" actId="948"/>
          <ac:spMkLst>
            <pc:docMk/>
            <pc:sldMk cId="3291300098" sldId="381"/>
            <ac:spMk id="3" creationId="{60C7455F-C4C4-43C6-A170-B65D83304D74}"/>
          </ac:spMkLst>
        </pc:spChg>
        <pc:spChg chg="mod">
          <ac:chgData name="Michael O'Connor" userId="abc40c58-0181-44d4-b950-eaf1fb4e113e" providerId="ADAL" clId="{141CAFC6-36ED-4C94-853C-4043523E72BF}" dt="2020-08-20T15:03:17.571" v="241" actId="948"/>
          <ac:spMkLst>
            <pc:docMk/>
            <pc:sldMk cId="3291300098" sldId="381"/>
            <ac:spMk id="4" creationId="{0AE86B3A-D9F0-4FF9-9CB4-8A919C0CF453}"/>
          </ac:spMkLst>
        </pc:spChg>
      </pc:sldChg>
      <pc:sldMasterChg chg="modSldLayout">
        <pc:chgData name="Michael O'Connor" userId="abc40c58-0181-44d4-b950-eaf1fb4e113e" providerId="ADAL" clId="{141CAFC6-36ED-4C94-853C-4043523E72BF}" dt="2020-09-23T21:45:11.557" v="268" actId="22"/>
        <pc:sldMasterMkLst>
          <pc:docMk/>
          <pc:sldMasterMk cId="0" sldId="2147483659"/>
        </pc:sldMasterMkLst>
        <pc:sldLayoutChg chg="addSp delSp mod">
          <pc:chgData name="Michael O'Connor" userId="abc40c58-0181-44d4-b950-eaf1fb4e113e" providerId="ADAL" clId="{141CAFC6-36ED-4C94-853C-4043523E72BF}" dt="2020-09-23T21:45:11.557" v="268" actId="22"/>
          <pc:sldLayoutMkLst>
            <pc:docMk/>
            <pc:sldMasterMk cId="0" sldId="2147483659"/>
            <pc:sldLayoutMk cId="0" sldId="2147483660"/>
          </pc:sldLayoutMkLst>
          <pc:picChg chg="add">
            <ac:chgData name="Michael O'Connor" userId="abc40c58-0181-44d4-b950-eaf1fb4e113e" providerId="ADAL" clId="{141CAFC6-36ED-4C94-853C-4043523E72BF}" dt="2020-09-23T21:45:11.557" v="268" actId="22"/>
            <ac:picMkLst>
              <pc:docMk/>
              <pc:sldMasterMk cId="0" sldId="2147483659"/>
              <pc:sldLayoutMk cId="0" sldId="2147483660"/>
              <ac:picMk id="2" creationId="{510FB428-0322-43C2-8688-C3E2007FDC5F}"/>
            </ac:picMkLst>
          </pc:picChg>
          <pc:picChg chg="del">
            <ac:chgData name="Michael O'Connor" userId="abc40c58-0181-44d4-b950-eaf1fb4e113e" providerId="ADAL" clId="{141CAFC6-36ED-4C94-853C-4043523E72BF}" dt="2020-09-23T21:45:09.432" v="267" actId="478"/>
            <ac:picMkLst>
              <pc:docMk/>
              <pc:sldMasterMk cId="0" sldId="2147483659"/>
              <pc:sldLayoutMk cId="0" sldId="2147483660"/>
              <ac:picMk id="4" creationId="{00D372A6-88DD-4752-B044-7829F002DCBE}"/>
            </ac:picMkLst>
          </pc:picChg>
        </pc:sldLayoutChg>
      </pc:sldMasterChg>
    </pc:docChg>
  </pc:docChgLst>
  <pc:docChgLst>
    <pc:chgData name="Michael O'Connor" userId="abc40c58-0181-44d4-b950-eaf1fb4e113e" providerId="ADAL" clId="{0467030D-C3BC-4D98-8D42-037F6A144E04}"/>
    <pc:docChg chg="custSel modSld">
      <pc:chgData name="Michael O'Connor" userId="abc40c58-0181-44d4-b950-eaf1fb4e113e" providerId="ADAL" clId="{0467030D-C3BC-4D98-8D42-037F6A144E04}" dt="2020-06-10T21:17:16.673" v="257" actId="20577"/>
      <pc:docMkLst>
        <pc:docMk/>
      </pc:docMkLst>
      <pc:sldChg chg="modSp mod">
        <pc:chgData name="Michael O'Connor" userId="abc40c58-0181-44d4-b950-eaf1fb4e113e" providerId="ADAL" clId="{0467030D-C3BC-4D98-8D42-037F6A144E04}" dt="2020-06-10T20:25:44.239" v="209" actId="20577"/>
        <pc:sldMkLst>
          <pc:docMk/>
          <pc:sldMk cId="4133214460" sldId="291"/>
        </pc:sldMkLst>
        <pc:spChg chg="mod">
          <ac:chgData name="Michael O'Connor" userId="abc40c58-0181-44d4-b950-eaf1fb4e113e" providerId="ADAL" clId="{0467030D-C3BC-4D98-8D42-037F6A144E04}" dt="2020-06-10T20:25:44.239" v="209" actId="20577"/>
          <ac:spMkLst>
            <pc:docMk/>
            <pc:sldMk cId="4133214460" sldId="291"/>
            <ac:spMk id="3" creationId="{00000000-0000-0000-0000-000000000000}"/>
          </ac:spMkLst>
        </pc:spChg>
      </pc:sldChg>
      <pc:sldChg chg="modSp mod">
        <pc:chgData name="Michael O'Connor" userId="abc40c58-0181-44d4-b950-eaf1fb4e113e" providerId="ADAL" clId="{0467030D-C3BC-4D98-8D42-037F6A144E04}" dt="2020-06-10T19:25:54.037" v="4" actId="20577"/>
        <pc:sldMkLst>
          <pc:docMk/>
          <pc:sldMk cId="430115444" sldId="293"/>
        </pc:sldMkLst>
        <pc:spChg chg="mod">
          <ac:chgData name="Michael O'Connor" userId="abc40c58-0181-44d4-b950-eaf1fb4e113e" providerId="ADAL" clId="{0467030D-C3BC-4D98-8D42-037F6A144E04}" dt="2020-06-10T19:25:54.037" v="4" actId="20577"/>
          <ac:spMkLst>
            <pc:docMk/>
            <pc:sldMk cId="430115444" sldId="293"/>
            <ac:spMk id="3" creationId="{00000000-0000-0000-0000-000000000000}"/>
          </ac:spMkLst>
        </pc:spChg>
      </pc:sldChg>
      <pc:sldChg chg="modSp mod">
        <pc:chgData name="Michael O'Connor" userId="abc40c58-0181-44d4-b950-eaf1fb4e113e" providerId="ADAL" clId="{0467030D-C3BC-4D98-8D42-037F6A144E04}" dt="2020-06-10T20:18:57.019" v="115" actId="14100"/>
        <pc:sldMkLst>
          <pc:docMk/>
          <pc:sldMk cId="1201286018" sldId="310"/>
        </pc:sldMkLst>
        <pc:cxnChg chg="mod">
          <ac:chgData name="Michael O'Connor" userId="abc40c58-0181-44d4-b950-eaf1fb4e113e" providerId="ADAL" clId="{0467030D-C3BC-4D98-8D42-037F6A144E04}" dt="2020-06-10T20:18:48.596" v="114" actId="14100"/>
          <ac:cxnSpMkLst>
            <pc:docMk/>
            <pc:sldMk cId="1201286018" sldId="310"/>
            <ac:cxnSpMk id="15" creationId="{00000000-0000-0000-0000-000000000000}"/>
          </ac:cxnSpMkLst>
        </pc:cxnChg>
        <pc:cxnChg chg="mod">
          <ac:chgData name="Michael O'Connor" userId="abc40c58-0181-44d4-b950-eaf1fb4e113e" providerId="ADAL" clId="{0467030D-C3BC-4D98-8D42-037F6A144E04}" dt="2020-06-10T20:18:57.019" v="115" actId="14100"/>
          <ac:cxnSpMkLst>
            <pc:docMk/>
            <pc:sldMk cId="1201286018" sldId="310"/>
            <ac:cxnSpMk id="19" creationId="{00000000-0000-0000-0000-000000000000}"/>
          </ac:cxnSpMkLst>
        </pc:cxnChg>
      </pc:sldChg>
      <pc:sldChg chg="modSp mod">
        <pc:chgData name="Michael O'Connor" userId="abc40c58-0181-44d4-b950-eaf1fb4e113e" providerId="ADAL" clId="{0467030D-C3BC-4D98-8D42-037F6A144E04}" dt="2020-06-10T20:22:19.014" v="147" actId="20577"/>
        <pc:sldMkLst>
          <pc:docMk/>
          <pc:sldMk cId="927296938" sldId="324"/>
        </pc:sldMkLst>
        <pc:spChg chg="mod">
          <ac:chgData name="Michael O'Connor" userId="abc40c58-0181-44d4-b950-eaf1fb4e113e" providerId="ADAL" clId="{0467030D-C3BC-4D98-8D42-037F6A144E04}" dt="2020-06-10T20:22:19.014" v="147" actId="20577"/>
          <ac:spMkLst>
            <pc:docMk/>
            <pc:sldMk cId="927296938" sldId="324"/>
            <ac:spMk id="3" creationId="{00000000-0000-0000-0000-000000000000}"/>
          </ac:spMkLst>
        </pc:spChg>
      </pc:sldChg>
      <pc:sldChg chg="modSp mod">
        <pc:chgData name="Michael O'Connor" userId="abc40c58-0181-44d4-b950-eaf1fb4e113e" providerId="ADAL" clId="{0467030D-C3BC-4D98-8D42-037F6A144E04}" dt="2020-06-10T20:23:39.816" v="194" actId="20577"/>
        <pc:sldMkLst>
          <pc:docMk/>
          <pc:sldMk cId="4294648871" sldId="333"/>
        </pc:sldMkLst>
        <pc:spChg chg="mod">
          <ac:chgData name="Michael O'Connor" userId="abc40c58-0181-44d4-b950-eaf1fb4e113e" providerId="ADAL" clId="{0467030D-C3BC-4D98-8D42-037F6A144E04}" dt="2020-06-10T20:23:39.816" v="194" actId="20577"/>
          <ac:spMkLst>
            <pc:docMk/>
            <pc:sldMk cId="4294648871" sldId="333"/>
            <ac:spMk id="3" creationId="{00000000-0000-0000-0000-000000000000}"/>
          </ac:spMkLst>
        </pc:spChg>
      </pc:sldChg>
      <pc:sldChg chg="modSp mod">
        <pc:chgData name="Michael O'Connor" userId="abc40c58-0181-44d4-b950-eaf1fb4e113e" providerId="ADAL" clId="{0467030D-C3BC-4D98-8D42-037F6A144E04}" dt="2020-06-10T20:24:16.309" v="195" actId="20577"/>
        <pc:sldMkLst>
          <pc:docMk/>
          <pc:sldMk cId="1503133434" sldId="353"/>
        </pc:sldMkLst>
        <pc:spChg chg="mod">
          <ac:chgData name="Michael O'Connor" userId="abc40c58-0181-44d4-b950-eaf1fb4e113e" providerId="ADAL" clId="{0467030D-C3BC-4D98-8D42-037F6A144E04}" dt="2020-06-10T20:24:16.309" v="195" actId="20577"/>
          <ac:spMkLst>
            <pc:docMk/>
            <pc:sldMk cId="1503133434" sldId="353"/>
            <ac:spMk id="3" creationId="{00000000-0000-0000-0000-000000000000}"/>
          </ac:spMkLst>
        </pc:spChg>
      </pc:sldChg>
      <pc:sldChg chg="modSp mod">
        <pc:chgData name="Michael O'Connor" userId="abc40c58-0181-44d4-b950-eaf1fb4e113e" providerId="ADAL" clId="{0467030D-C3BC-4D98-8D42-037F6A144E04}" dt="2020-06-10T20:24:32.788" v="196" actId="20577"/>
        <pc:sldMkLst>
          <pc:docMk/>
          <pc:sldMk cId="302101584" sldId="361"/>
        </pc:sldMkLst>
        <pc:spChg chg="mod">
          <ac:chgData name="Michael O'Connor" userId="abc40c58-0181-44d4-b950-eaf1fb4e113e" providerId="ADAL" clId="{0467030D-C3BC-4D98-8D42-037F6A144E04}" dt="2020-06-10T20:24:32.788" v="196" actId="20577"/>
          <ac:spMkLst>
            <pc:docMk/>
            <pc:sldMk cId="302101584" sldId="361"/>
            <ac:spMk id="3" creationId="{00000000-0000-0000-0000-000000000000}"/>
          </ac:spMkLst>
        </pc:spChg>
      </pc:sldChg>
      <pc:sldChg chg="modSp mod">
        <pc:chgData name="Michael O'Connor" userId="abc40c58-0181-44d4-b950-eaf1fb4e113e" providerId="ADAL" clId="{0467030D-C3BC-4D98-8D42-037F6A144E04}" dt="2020-06-10T20:21:26.798" v="127" actId="20577"/>
        <pc:sldMkLst>
          <pc:docMk/>
          <pc:sldMk cId="568525745" sldId="364"/>
        </pc:sldMkLst>
        <pc:spChg chg="mod">
          <ac:chgData name="Michael O'Connor" userId="abc40c58-0181-44d4-b950-eaf1fb4e113e" providerId="ADAL" clId="{0467030D-C3BC-4D98-8D42-037F6A144E04}" dt="2020-06-10T20:21:26.798" v="127" actId="20577"/>
          <ac:spMkLst>
            <pc:docMk/>
            <pc:sldMk cId="568525745" sldId="364"/>
            <ac:spMk id="3" creationId="{00000000-0000-0000-0000-000000000000}"/>
          </ac:spMkLst>
        </pc:spChg>
        <pc:spChg chg="mod">
          <ac:chgData name="Michael O'Connor" userId="abc40c58-0181-44d4-b950-eaf1fb4e113e" providerId="ADAL" clId="{0467030D-C3BC-4D98-8D42-037F6A144E04}" dt="2020-06-10T20:19:16.411" v="116" actId="1076"/>
          <ac:spMkLst>
            <pc:docMk/>
            <pc:sldMk cId="568525745" sldId="364"/>
            <ac:spMk id="4" creationId="{00000000-0000-0000-0000-000000000000}"/>
          </ac:spMkLst>
        </pc:spChg>
      </pc:sldChg>
      <pc:sldChg chg="modSp mod">
        <pc:chgData name="Michael O'Connor" userId="abc40c58-0181-44d4-b950-eaf1fb4e113e" providerId="ADAL" clId="{0467030D-C3BC-4D98-8D42-037F6A144E04}" dt="2020-06-10T20:25:32.436" v="205" actId="20577"/>
        <pc:sldMkLst>
          <pc:docMk/>
          <pc:sldMk cId="722908748" sldId="373"/>
        </pc:sldMkLst>
        <pc:spChg chg="mod">
          <ac:chgData name="Michael O'Connor" userId="abc40c58-0181-44d4-b950-eaf1fb4e113e" providerId="ADAL" clId="{0467030D-C3BC-4D98-8D42-037F6A144E04}" dt="2020-06-10T20:25:32.436" v="205" actId="20577"/>
          <ac:spMkLst>
            <pc:docMk/>
            <pc:sldMk cId="722908748" sldId="373"/>
            <ac:spMk id="3" creationId="{00000000-0000-0000-0000-000000000000}"/>
          </ac:spMkLst>
        </pc:spChg>
      </pc:sldChg>
      <pc:sldChg chg="modSp mod">
        <pc:chgData name="Michael O'Connor" userId="abc40c58-0181-44d4-b950-eaf1fb4e113e" providerId="ADAL" clId="{0467030D-C3BC-4D98-8D42-037F6A144E04}" dt="2020-06-10T19:26:07.057" v="12" actId="20577"/>
        <pc:sldMkLst>
          <pc:docMk/>
          <pc:sldMk cId="4217120702" sldId="377"/>
        </pc:sldMkLst>
        <pc:spChg chg="mod">
          <ac:chgData name="Michael O'Connor" userId="abc40c58-0181-44d4-b950-eaf1fb4e113e" providerId="ADAL" clId="{0467030D-C3BC-4D98-8D42-037F6A144E04}" dt="2020-06-10T19:26:07.057" v="12" actId="20577"/>
          <ac:spMkLst>
            <pc:docMk/>
            <pc:sldMk cId="4217120702" sldId="377"/>
            <ac:spMk id="3" creationId="{FD0F533F-5D8D-41A1-91BA-F82BDAF12A87}"/>
          </ac:spMkLst>
        </pc:spChg>
      </pc:sldChg>
      <pc:sldChg chg="addSp modSp mod">
        <pc:chgData name="Michael O'Connor" userId="abc40c58-0181-44d4-b950-eaf1fb4e113e" providerId="ADAL" clId="{0467030D-C3BC-4D98-8D42-037F6A144E04}" dt="2020-06-10T19:27:22.145" v="71" actId="1076"/>
        <pc:sldMkLst>
          <pc:docMk/>
          <pc:sldMk cId="69217433" sldId="378"/>
        </pc:sldMkLst>
        <pc:spChg chg="mod">
          <ac:chgData name="Michael O'Connor" userId="abc40c58-0181-44d4-b950-eaf1fb4e113e" providerId="ADAL" clId="{0467030D-C3BC-4D98-8D42-037F6A144E04}" dt="2020-06-10T19:26:30.008" v="29" actId="20577"/>
          <ac:spMkLst>
            <pc:docMk/>
            <pc:sldMk cId="69217433" sldId="378"/>
            <ac:spMk id="2" creationId="{C2893559-2DD2-4BD8-BD35-47B7E39A465C}"/>
          </ac:spMkLst>
        </pc:spChg>
        <pc:spChg chg="add mod">
          <ac:chgData name="Michael O'Connor" userId="abc40c58-0181-44d4-b950-eaf1fb4e113e" providerId="ADAL" clId="{0467030D-C3BC-4D98-8D42-037F6A144E04}" dt="2020-06-10T19:27:22.145" v="71" actId="1076"/>
          <ac:spMkLst>
            <pc:docMk/>
            <pc:sldMk cId="69217433" sldId="378"/>
            <ac:spMk id="3" creationId="{84BB2DF4-4CE3-4870-808A-698BD6CD38C1}"/>
          </ac:spMkLst>
        </pc:spChg>
        <pc:spChg chg="add mod">
          <ac:chgData name="Michael O'Connor" userId="abc40c58-0181-44d4-b950-eaf1fb4e113e" providerId="ADAL" clId="{0467030D-C3BC-4D98-8D42-037F6A144E04}" dt="2020-06-10T19:27:18.691" v="70" actId="20577"/>
          <ac:spMkLst>
            <pc:docMk/>
            <pc:sldMk cId="69217433" sldId="378"/>
            <ac:spMk id="4" creationId="{A8ECD3E5-C066-4FF0-9758-C824D95A57BF}"/>
          </ac:spMkLst>
        </pc:spChg>
      </pc:sldChg>
      <pc:sldChg chg="modSp mod">
        <pc:chgData name="Michael O'Connor" userId="abc40c58-0181-44d4-b950-eaf1fb4e113e" providerId="ADAL" clId="{0467030D-C3BC-4D98-8D42-037F6A144E04}" dt="2020-06-10T20:12:24.929" v="97" actId="20577"/>
        <pc:sldMkLst>
          <pc:docMk/>
          <pc:sldMk cId="3291300098" sldId="381"/>
        </pc:sldMkLst>
        <pc:spChg chg="mod">
          <ac:chgData name="Michael O'Connor" userId="abc40c58-0181-44d4-b950-eaf1fb4e113e" providerId="ADAL" clId="{0467030D-C3BC-4D98-8D42-037F6A144E04}" dt="2020-06-10T20:12:24.929" v="97" actId="20577"/>
          <ac:spMkLst>
            <pc:docMk/>
            <pc:sldMk cId="3291300098" sldId="381"/>
            <ac:spMk id="3" creationId="{60C7455F-C4C4-43C6-A170-B65D83304D74}"/>
          </ac:spMkLst>
        </pc:spChg>
      </pc:sldChg>
      <pc:sldChg chg="modSp mod">
        <pc:chgData name="Michael O'Connor" userId="abc40c58-0181-44d4-b950-eaf1fb4e113e" providerId="ADAL" clId="{0467030D-C3BC-4D98-8D42-037F6A144E04}" dt="2020-06-10T20:20:51.744" v="125" actId="20577"/>
        <pc:sldMkLst>
          <pc:docMk/>
          <pc:sldMk cId="434892654" sldId="382"/>
        </pc:sldMkLst>
        <pc:spChg chg="mod">
          <ac:chgData name="Michael O'Connor" userId="abc40c58-0181-44d4-b950-eaf1fb4e113e" providerId="ADAL" clId="{0467030D-C3BC-4D98-8D42-037F6A144E04}" dt="2020-06-10T20:20:51.744" v="125" actId="20577"/>
          <ac:spMkLst>
            <pc:docMk/>
            <pc:sldMk cId="434892654" sldId="382"/>
            <ac:spMk id="3" creationId="{6C5B162A-1D93-4F1A-8A9C-3922264DDD8B}"/>
          </ac:spMkLst>
        </pc:spChg>
      </pc:sldChg>
      <pc:sldChg chg="modSp mod">
        <pc:chgData name="Michael O'Connor" userId="abc40c58-0181-44d4-b950-eaf1fb4e113e" providerId="ADAL" clId="{0467030D-C3BC-4D98-8D42-037F6A144E04}" dt="2020-06-10T19:27:35.454" v="83" actId="20577"/>
        <pc:sldMkLst>
          <pc:docMk/>
          <pc:sldMk cId="1937321330" sldId="383"/>
        </pc:sldMkLst>
        <pc:spChg chg="mod">
          <ac:chgData name="Michael O'Connor" userId="abc40c58-0181-44d4-b950-eaf1fb4e113e" providerId="ADAL" clId="{0467030D-C3BC-4D98-8D42-037F6A144E04}" dt="2020-06-10T19:27:35.454" v="83" actId="20577"/>
          <ac:spMkLst>
            <pc:docMk/>
            <pc:sldMk cId="1937321330" sldId="383"/>
            <ac:spMk id="2" creationId="{C2893559-2DD2-4BD8-BD35-47B7E39A465C}"/>
          </ac:spMkLst>
        </pc:spChg>
      </pc:sldChg>
      <pc:sldChg chg="modSp mod">
        <pc:chgData name="Michael O'Connor" userId="abc40c58-0181-44d4-b950-eaf1fb4e113e" providerId="ADAL" clId="{0467030D-C3BC-4D98-8D42-037F6A144E04}" dt="2020-06-10T20:18:33.801" v="113" actId="20577"/>
        <pc:sldMkLst>
          <pc:docMk/>
          <pc:sldMk cId="339678382" sldId="384"/>
        </pc:sldMkLst>
        <pc:spChg chg="mod">
          <ac:chgData name="Michael O'Connor" userId="abc40c58-0181-44d4-b950-eaf1fb4e113e" providerId="ADAL" clId="{0467030D-C3BC-4D98-8D42-037F6A144E04}" dt="2020-06-10T20:18:33.801" v="113" actId="20577"/>
          <ac:spMkLst>
            <pc:docMk/>
            <pc:sldMk cId="339678382" sldId="384"/>
            <ac:spMk id="2" creationId="{C2893559-2DD2-4BD8-BD35-47B7E39A465C}"/>
          </ac:spMkLst>
        </pc:spChg>
      </pc:sldChg>
      <pc:sldChg chg="modSp mod">
        <pc:chgData name="Michael O'Connor" userId="abc40c58-0181-44d4-b950-eaf1fb4e113e" providerId="ADAL" clId="{0467030D-C3BC-4D98-8D42-037F6A144E04}" dt="2020-06-10T21:16:48.986" v="221" actId="20577"/>
        <pc:sldMkLst>
          <pc:docMk/>
          <pc:sldMk cId="3634898807" sldId="385"/>
        </pc:sldMkLst>
        <pc:spChg chg="mod">
          <ac:chgData name="Michael O'Connor" userId="abc40c58-0181-44d4-b950-eaf1fb4e113e" providerId="ADAL" clId="{0467030D-C3BC-4D98-8D42-037F6A144E04}" dt="2020-06-10T21:16:48.986" v="221" actId="20577"/>
          <ac:spMkLst>
            <pc:docMk/>
            <pc:sldMk cId="3634898807" sldId="385"/>
            <ac:spMk id="2" creationId="{C2893559-2DD2-4BD8-BD35-47B7E39A465C}"/>
          </ac:spMkLst>
        </pc:spChg>
      </pc:sldChg>
      <pc:sldChg chg="modSp mod">
        <pc:chgData name="Michael O'Connor" userId="abc40c58-0181-44d4-b950-eaf1fb4e113e" providerId="ADAL" clId="{0467030D-C3BC-4D98-8D42-037F6A144E04}" dt="2020-06-10T21:17:16.673" v="257" actId="20577"/>
        <pc:sldMkLst>
          <pc:docMk/>
          <pc:sldMk cId="1856721453" sldId="386"/>
        </pc:sldMkLst>
        <pc:spChg chg="mod">
          <ac:chgData name="Michael O'Connor" userId="abc40c58-0181-44d4-b950-eaf1fb4e113e" providerId="ADAL" clId="{0467030D-C3BC-4D98-8D42-037F6A144E04}" dt="2020-06-10T21:17:16.673" v="257" actId="20577"/>
          <ac:spMkLst>
            <pc:docMk/>
            <pc:sldMk cId="1856721453" sldId="386"/>
            <ac:spMk id="2" creationId="{C2893559-2DD2-4BD8-BD35-47B7E39A465C}"/>
          </ac:spMkLst>
        </pc:spChg>
      </pc:sldChg>
    </pc:docChg>
  </pc:docChgLst>
  <pc:docChgLst>
    <pc:chgData name="Michael O'Connor" userId="abc40c58-0181-44d4-b950-eaf1fb4e113e" providerId="ADAL" clId="{FA06AAAC-AD3F-4FFC-990B-FFA678B6B656}"/>
    <pc:docChg chg="custSel addSld delSld modSld">
      <pc:chgData name="Michael O'Connor" userId="abc40c58-0181-44d4-b950-eaf1fb4e113e" providerId="ADAL" clId="{FA06AAAC-AD3F-4FFC-990B-FFA678B6B656}" dt="2020-06-08T18:11:11.799" v="599" actId="20577"/>
      <pc:docMkLst>
        <pc:docMk/>
      </pc:docMkLst>
      <pc:sldChg chg="del">
        <pc:chgData name="Michael O'Connor" userId="abc40c58-0181-44d4-b950-eaf1fb4e113e" providerId="ADAL" clId="{FA06AAAC-AD3F-4FFC-990B-FFA678B6B656}" dt="2020-06-08T17:09:50.118" v="54" actId="2696"/>
        <pc:sldMkLst>
          <pc:docMk/>
          <pc:sldMk cId="963216184" sldId="292"/>
        </pc:sldMkLst>
      </pc:sldChg>
      <pc:sldChg chg="del">
        <pc:chgData name="Michael O'Connor" userId="abc40c58-0181-44d4-b950-eaf1fb4e113e" providerId="ADAL" clId="{FA06AAAC-AD3F-4FFC-990B-FFA678B6B656}" dt="2020-06-08T17:09:50.118" v="54" actId="2696"/>
        <pc:sldMkLst>
          <pc:docMk/>
          <pc:sldMk cId="510470761" sldId="294"/>
        </pc:sldMkLst>
      </pc:sldChg>
      <pc:sldChg chg="del">
        <pc:chgData name="Michael O'Connor" userId="abc40c58-0181-44d4-b950-eaf1fb4e113e" providerId="ADAL" clId="{FA06AAAC-AD3F-4FFC-990B-FFA678B6B656}" dt="2020-06-08T17:09:50.118" v="54" actId="2696"/>
        <pc:sldMkLst>
          <pc:docMk/>
          <pc:sldMk cId="3700071941" sldId="296"/>
        </pc:sldMkLst>
      </pc:sldChg>
      <pc:sldChg chg="del">
        <pc:chgData name="Michael O'Connor" userId="abc40c58-0181-44d4-b950-eaf1fb4e113e" providerId="ADAL" clId="{FA06AAAC-AD3F-4FFC-990B-FFA678B6B656}" dt="2020-06-08T17:09:50.118" v="54" actId="2696"/>
        <pc:sldMkLst>
          <pc:docMk/>
          <pc:sldMk cId="3344805377" sldId="301"/>
        </pc:sldMkLst>
      </pc:sldChg>
      <pc:sldChg chg="del">
        <pc:chgData name="Michael O'Connor" userId="abc40c58-0181-44d4-b950-eaf1fb4e113e" providerId="ADAL" clId="{FA06AAAC-AD3F-4FFC-990B-FFA678B6B656}" dt="2020-06-08T17:09:50.118" v="54" actId="2696"/>
        <pc:sldMkLst>
          <pc:docMk/>
          <pc:sldMk cId="1357863233" sldId="302"/>
        </pc:sldMkLst>
      </pc:sldChg>
      <pc:sldChg chg="del">
        <pc:chgData name="Michael O'Connor" userId="abc40c58-0181-44d4-b950-eaf1fb4e113e" providerId="ADAL" clId="{FA06AAAC-AD3F-4FFC-990B-FFA678B6B656}" dt="2020-06-08T17:09:50.118" v="54" actId="2696"/>
        <pc:sldMkLst>
          <pc:docMk/>
          <pc:sldMk cId="772542116" sldId="303"/>
        </pc:sldMkLst>
      </pc:sldChg>
      <pc:sldChg chg="del">
        <pc:chgData name="Michael O'Connor" userId="abc40c58-0181-44d4-b950-eaf1fb4e113e" providerId="ADAL" clId="{FA06AAAC-AD3F-4FFC-990B-FFA678B6B656}" dt="2020-06-08T17:09:50.118" v="54" actId="2696"/>
        <pc:sldMkLst>
          <pc:docMk/>
          <pc:sldMk cId="419449497" sldId="304"/>
        </pc:sldMkLst>
      </pc:sldChg>
      <pc:sldChg chg="del">
        <pc:chgData name="Michael O'Connor" userId="abc40c58-0181-44d4-b950-eaf1fb4e113e" providerId="ADAL" clId="{FA06AAAC-AD3F-4FFC-990B-FFA678B6B656}" dt="2020-06-08T17:09:50.118" v="54" actId="2696"/>
        <pc:sldMkLst>
          <pc:docMk/>
          <pc:sldMk cId="191027919" sldId="305"/>
        </pc:sldMkLst>
      </pc:sldChg>
      <pc:sldChg chg="del">
        <pc:chgData name="Michael O'Connor" userId="abc40c58-0181-44d4-b950-eaf1fb4e113e" providerId="ADAL" clId="{FA06AAAC-AD3F-4FFC-990B-FFA678B6B656}" dt="2020-06-08T17:09:50.118" v="54" actId="2696"/>
        <pc:sldMkLst>
          <pc:docMk/>
          <pc:sldMk cId="3369999078" sldId="313"/>
        </pc:sldMkLst>
      </pc:sldChg>
      <pc:sldChg chg="del">
        <pc:chgData name="Michael O'Connor" userId="abc40c58-0181-44d4-b950-eaf1fb4e113e" providerId="ADAL" clId="{FA06AAAC-AD3F-4FFC-990B-FFA678B6B656}" dt="2020-06-08T17:54:50.328" v="429" actId="47"/>
        <pc:sldMkLst>
          <pc:docMk/>
          <pc:sldMk cId="2020504022" sldId="334"/>
        </pc:sldMkLst>
      </pc:sldChg>
      <pc:sldChg chg="modNotesTx">
        <pc:chgData name="Michael O'Connor" userId="abc40c58-0181-44d4-b950-eaf1fb4e113e" providerId="ADAL" clId="{FA06AAAC-AD3F-4FFC-990B-FFA678B6B656}" dt="2020-06-08T17:55:27.353" v="509" actId="20577"/>
        <pc:sldMkLst>
          <pc:docMk/>
          <pc:sldMk cId="1209259344" sldId="346"/>
        </pc:sldMkLst>
      </pc:sldChg>
      <pc:sldChg chg="modNotesTx">
        <pc:chgData name="Michael O'Connor" userId="abc40c58-0181-44d4-b950-eaf1fb4e113e" providerId="ADAL" clId="{FA06AAAC-AD3F-4FFC-990B-FFA678B6B656}" dt="2020-06-08T17:56:00.232" v="570" actId="313"/>
        <pc:sldMkLst>
          <pc:docMk/>
          <pc:sldMk cId="2786690960" sldId="347"/>
        </pc:sldMkLst>
      </pc:sldChg>
      <pc:sldChg chg="modNotesTx">
        <pc:chgData name="Michael O'Connor" userId="abc40c58-0181-44d4-b950-eaf1fb4e113e" providerId="ADAL" clId="{FA06AAAC-AD3F-4FFC-990B-FFA678B6B656}" dt="2020-06-08T18:11:11.799" v="599" actId="20577"/>
        <pc:sldMkLst>
          <pc:docMk/>
          <pc:sldMk cId="1993753672" sldId="348"/>
        </pc:sldMkLst>
      </pc:sldChg>
      <pc:sldChg chg="del">
        <pc:chgData name="Michael O'Connor" userId="abc40c58-0181-44d4-b950-eaf1fb4e113e" providerId="ADAL" clId="{FA06AAAC-AD3F-4FFC-990B-FFA678B6B656}" dt="2020-06-08T17:09:50.118" v="54" actId="2696"/>
        <pc:sldMkLst>
          <pc:docMk/>
          <pc:sldMk cId="1905761538" sldId="349"/>
        </pc:sldMkLst>
      </pc:sldChg>
      <pc:sldChg chg="del">
        <pc:chgData name="Michael O'Connor" userId="abc40c58-0181-44d4-b950-eaf1fb4e113e" providerId="ADAL" clId="{FA06AAAC-AD3F-4FFC-990B-FFA678B6B656}" dt="2020-06-08T17:09:50.118" v="54" actId="2696"/>
        <pc:sldMkLst>
          <pc:docMk/>
          <pc:sldMk cId="1424835511" sldId="350"/>
        </pc:sldMkLst>
      </pc:sldChg>
      <pc:sldChg chg="del">
        <pc:chgData name="Michael O'Connor" userId="abc40c58-0181-44d4-b950-eaf1fb4e113e" providerId="ADAL" clId="{FA06AAAC-AD3F-4FFC-990B-FFA678B6B656}" dt="2020-06-08T17:09:50.118" v="54" actId="2696"/>
        <pc:sldMkLst>
          <pc:docMk/>
          <pc:sldMk cId="488174802" sldId="351"/>
        </pc:sldMkLst>
      </pc:sldChg>
      <pc:sldChg chg="del">
        <pc:chgData name="Michael O'Connor" userId="abc40c58-0181-44d4-b950-eaf1fb4e113e" providerId="ADAL" clId="{FA06AAAC-AD3F-4FFC-990B-FFA678B6B656}" dt="2020-06-08T17:09:50.118" v="54" actId="2696"/>
        <pc:sldMkLst>
          <pc:docMk/>
          <pc:sldMk cId="594910658" sldId="352"/>
        </pc:sldMkLst>
      </pc:sldChg>
      <pc:sldChg chg="del">
        <pc:chgData name="Michael O'Connor" userId="abc40c58-0181-44d4-b950-eaf1fb4e113e" providerId="ADAL" clId="{FA06AAAC-AD3F-4FFC-990B-FFA678B6B656}" dt="2020-06-08T17:09:50.118" v="54" actId="2696"/>
        <pc:sldMkLst>
          <pc:docMk/>
          <pc:sldMk cId="3481657160" sldId="356"/>
        </pc:sldMkLst>
      </pc:sldChg>
      <pc:sldChg chg="del">
        <pc:chgData name="Michael O'Connor" userId="abc40c58-0181-44d4-b950-eaf1fb4e113e" providerId="ADAL" clId="{FA06AAAC-AD3F-4FFC-990B-FFA678B6B656}" dt="2020-06-08T17:09:50.118" v="54" actId="2696"/>
        <pc:sldMkLst>
          <pc:docMk/>
          <pc:sldMk cId="3053156090" sldId="357"/>
        </pc:sldMkLst>
      </pc:sldChg>
      <pc:sldChg chg="del">
        <pc:chgData name="Michael O'Connor" userId="abc40c58-0181-44d4-b950-eaf1fb4e113e" providerId="ADAL" clId="{FA06AAAC-AD3F-4FFC-990B-FFA678B6B656}" dt="2020-06-08T17:09:50.118" v="54" actId="2696"/>
        <pc:sldMkLst>
          <pc:docMk/>
          <pc:sldMk cId="2986988148" sldId="358"/>
        </pc:sldMkLst>
      </pc:sldChg>
      <pc:sldChg chg="del">
        <pc:chgData name="Michael O'Connor" userId="abc40c58-0181-44d4-b950-eaf1fb4e113e" providerId="ADAL" clId="{FA06AAAC-AD3F-4FFC-990B-FFA678B6B656}" dt="2020-06-08T17:09:50.118" v="54" actId="2696"/>
        <pc:sldMkLst>
          <pc:docMk/>
          <pc:sldMk cId="410977234" sldId="359"/>
        </pc:sldMkLst>
      </pc:sldChg>
      <pc:sldChg chg="del">
        <pc:chgData name="Michael O'Connor" userId="abc40c58-0181-44d4-b950-eaf1fb4e113e" providerId="ADAL" clId="{FA06AAAC-AD3F-4FFC-990B-FFA678B6B656}" dt="2020-06-08T17:09:50.118" v="54" actId="2696"/>
        <pc:sldMkLst>
          <pc:docMk/>
          <pc:sldMk cId="1566851095" sldId="360"/>
        </pc:sldMkLst>
      </pc:sldChg>
      <pc:sldChg chg="del">
        <pc:chgData name="Michael O'Connor" userId="abc40c58-0181-44d4-b950-eaf1fb4e113e" providerId="ADAL" clId="{FA06AAAC-AD3F-4FFC-990B-FFA678B6B656}" dt="2020-06-08T17:09:50.118" v="54" actId="2696"/>
        <pc:sldMkLst>
          <pc:docMk/>
          <pc:sldMk cId="4040699838" sldId="363"/>
        </pc:sldMkLst>
      </pc:sldChg>
      <pc:sldChg chg="del">
        <pc:chgData name="Michael O'Connor" userId="abc40c58-0181-44d4-b950-eaf1fb4e113e" providerId="ADAL" clId="{FA06AAAC-AD3F-4FFC-990B-FFA678B6B656}" dt="2020-06-08T17:09:50.118" v="54" actId="2696"/>
        <pc:sldMkLst>
          <pc:docMk/>
          <pc:sldMk cId="3823236175" sldId="374"/>
        </pc:sldMkLst>
      </pc:sldChg>
      <pc:sldChg chg="modSp mod modNotesTx">
        <pc:chgData name="Michael O'Connor" userId="abc40c58-0181-44d4-b950-eaf1fb4e113e" providerId="ADAL" clId="{FA06AAAC-AD3F-4FFC-990B-FFA678B6B656}" dt="2020-06-08T17:43:13.536" v="211" actId="20577"/>
        <pc:sldMkLst>
          <pc:docMk/>
          <pc:sldMk cId="857644810" sldId="375"/>
        </pc:sldMkLst>
        <pc:picChg chg="mod">
          <ac:chgData name="Michael O'Connor" userId="abc40c58-0181-44d4-b950-eaf1fb4e113e" providerId="ADAL" clId="{FA06AAAC-AD3F-4FFC-990B-FFA678B6B656}" dt="2020-06-08T14:43:29.765" v="5" actId="1035"/>
          <ac:picMkLst>
            <pc:docMk/>
            <pc:sldMk cId="857644810" sldId="375"/>
            <ac:picMk id="4" creationId="{5EE994A3-2381-4D48-B8E2-C2165941F68B}"/>
          </ac:picMkLst>
        </pc:picChg>
      </pc:sldChg>
      <pc:sldChg chg="modNotesTx">
        <pc:chgData name="Michael O'Connor" userId="abc40c58-0181-44d4-b950-eaf1fb4e113e" providerId="ADAL" clId="{FA06AAAC-AD3F-4FFC-990B-FFA678B6B656}" dt="2020-06-08T17:43:44.092" v="284" actId="20577"/>
        <pc:sldMkLst>
          <pc:docMk/>
          <pc:sldMk cId="69217433" sldId="378"/>
        </pc:sldMkLst>
      </pc:sldChg>
      <pc:sldChg chg="addSp modSp add mod modNotesTx">
        <pc:chgData name="Michael O'Connor" userId="abc40c58-0181-44d4-b950-eaf1fb4e113e" providerId="ADAL" clId="{FA06AAAC-AD3F-4FFC-990B-FFA678B6B656}" dt="2020-06-08T17:43:57.319" v="315" actId="20577"/>
        <pc:sldMkLst>
          <pc:docMk/>
          <pc:sldMk cId="1937321330" sldId="383"/>
        </pc:sldMkLst>
        <pc:spChg chg="add mod">
          <ac:chgData name="Michael O'Connor" userId="abc40c58-0181-44d4-b950-eaf1fb4e113e" providerId="ADAL" clId="{FA06AAAC-AD3F-4FFC-990B-FFA678B6B656}" dt="2020-06-08T14:44:56.727" v="46" actId="14100"/>
          <ac:spMkLst>
            <pc:docMk/>
            <pc:sldMk cId="1937321330" sldId="383"/>
            <ac:spMk id="3" creationId="{A7BC0A6B-852F-41F2-88A4-1A9F8E7DBD84}"/>
          </ac:spMkLst>
        </pc:spChg>
      </pc:sldChg>
      <pc:sldChg chg="modSp add mod modNotesTx">
        <pc:chgData name="Michael O'Connor" userId="abc40c58-0181-44d4-b950-eaf1fb4e113e" providerId="ADAL" clId="{FA06AAAC-AD3F-4FFC-990B-FFA678B6B656}" dt="2020-06-08T17:44:19.120" v="356" actId="20577"/>
        <pc:sldMkLst>
          <pc:docMk/>
          <pc:sldMk cId="339678382" sldId="384"/>
        </pc:sldMkLst>
        <pc:spChg chg="mod">
          <ac:chgData name="Michael O'Connor" userId="abc40c58-0181-44d4-b950-eaf1fb4e113e" providerId="ADAL" clId="{FA06AAAC-AD3F-4FFC-990B-FFA678B6B656}" dt="2020-06-08T14:46:44.287" v="48" actId="1076"/>
          <ac:spMkLst>
            <pc:docMk/>
            <pc:sldMk cId="339678382" sldId="384"/>
            <ac:spMk id="3" creationId="{A7BC0A6B-852F-41F2-88A4-1A9F8E7DBD84}"/>
          </ac:spMkLst>
        </pc:spChg>
      </pc:sldChg>
      <pc:sldChg chg="modSp add mod modNotesTx">
        <pc:chgData name="Michael O'Connor" userId="abc40c58-0181-44d4-b950-eaf1fb4e113e" providerId="ADAL" clId="{FA06AAAC-AD3F-4FFC-990B-FFA678B6B656}" dt="2020-06-08T17:44:42.848" v="376" actId="20577"/>
        <pc:sldMkLst>
          <pc:docMk/>
          <pc:sldMk cId="3634898807" sldId="385"/>
        </pc:sldMkLst>
        <pc:spChg chg="mod">
          <ac:chgData name="Michael O'Connor" userId="abc40c58-0181-44d4-b950-eaf1fb4e113e" providerId="ADAL" clId="{FA06AAAC-AD3F-4FFC-990B-FFA678B6B656}" dt="2020-06-08T14:47:37.863" v="50" actId="1076"/>
          <ac:spMkLst>
            <pc:docMk/>
            <pc:sldMk cId="3634898807" sldId="385"/>
            <ac:spMk id="3" creationId="{A7BC0A6B-852F-41F2-88A4-1A9F8E7DBD84}"/>
          </ac:spMkLst>
        </pc:spChg>
      </pc:sldChg>
      <pc:sldChg chg="modSp add mod modNotesTx">
        <pc:chgData name="Michael O'Connor" userId="abc40c58-0181-44d4-b950-eaf1fb4e113e" providerId="ADAL" clId="{FA06AAAC-AD3F-4FFC-990B-FFA678B6B656}" dt="2020-06-08T17:45:05.577" v="428" actId="20577"/>
        <pc:sldMkLst>
          <pc:docMk/>
          <pc:sldMk cId="1856721453" sldId="386"/>
        </pc:sldMkLst>
        <pc:spChg chg="mod">
          <ac:chgData name="Michael O'Connor" userId="abc40c58-0181-44d4-b950-eaf1fb4e113e" providerId="ADAL" clId="{FA06AAAC-AD3F-4FFC-990B-FFA678B6B656}" dt="2020-06-08T14:47:57.607" v="53" actId="14100"/>
          <ac:spMkLst>
            <pc:docMk/>
            <pc:sldMk cId="1856721453" sldId="386"/>
            <ac:spMk id="3" creationId="{A7BC0A6B-852F-41F2-88A4-1A9F8E7DBD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0178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objectives that might be listed in the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49053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Entrance Criteria in an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60</a:t>
            </a:fld>
            <a:endParaRPr lang="en-US" dirty="0"/>
          </a:p>
        </p:txBody>
      </p:sp>
    </p:spTree>
    <p:extLst>
      <p:ext uri="{BB962C8B-B14F-4D97-AF65-F5344CB8AC3E}">
        <p14:creationId xmlns:p14="http://schemas.microsoft.com/office/powerpoint/2010/main" val="1537319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exit Criteria</a:t>
            </a:r>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409436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only provided as a reference, it is not briefed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dirty="0"/>
          </a:p>
        </p:txBody>
      </p:sp>
    </p:spTree>
    <p:extLst>
      <p:ext uri="{BB962C8B-B14F-4D97-AF65-F5344CB8AC3E}">
        <p14:creationId xmlns:p14="http://schemas.microsoft.com/office/powerpoint/2010/main" val="268308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preview for the Professional Development Workshop assuming the proposal is accepted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41942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overall process.  Say the full process will be briefed at the Professional Development workshop (assuming proposal is accepted).  Discuss way you would conduct a CTT and describe why you would need a digital twin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55096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today’s tutorial will only cover the activities in blue</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85158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with Activity 1.2</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64838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discussion is on activity 5.2</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401682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activity is 6.1</a:t>
            </a: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220893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all of the activities in Step 7</a:t>
            </a:r>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426002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427009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29011684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105E57D-0CA4-437D-8A4C-816B52600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cxnSp>
        <p:nvCxnSpPr>
          <p:cNvPr id="27" name="Straight Connector 26"/>
          <p:cNvCxnSpPr/>
          <p:nvPr/>
        </p:nvCxnSpPr>
        <p:spPr bwMode="auto">
          <a:xfrm>
            <a:off x="0" y="1361278"/>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pic>
        <p:nvPicPr>
          <p:cNvPr id="13" name="Picture 12" descr="A close up of a logo&#10;&#10;Description automatically generated">
            <a:extLst>
              <a:ext uri="{FF2B5EF4-FFF2-40B4-BE49-F238E27FC236}">
                <a16:creationId xmlns:a16="http://schemas.microsoft.com/office/drawing/2014/main" id="{06610D10-5C5F-40CD-B509-1B26D1E756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6A2A4FAC-5661-44F8-AD24-542C0B40F4B9}"/>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15" name="Rectangle 14">
            <a:extLst>
              <a:ext uri="{FF2B5EF4-FFF2-40B4-BE49-F238E27FC236}">
                <a16:creationId xmlns:a16="http://schemas.microsoft.com/office/drawing/2014/main" id="{CFC284C0-8A43-485A-BAC6-90A96B4A4E7D}"/>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16" name="Picture 15" descr="A picture containing drawing&#10;&#10;Description automatically generated">
            <a:extLst>
              <a:ext uri="{FF2B5EF4-FFF2-40B4-BE49-F238E27FC236}">
                <a16:creationId xmlns:a16="http://schemas.microsoft.com/office/drawing/2014/main" id="{07EE2BE9-7E71-4412-8F3B-2E9EF011FC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50C208-E2D6-445E-B696-B41DC863B9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34B00AE-24F0-4946-A821-88ACCADAFF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5" name="Rectangle 24">
            <a:extLst>
              <a:ext uri="{FF2B5EF4-FFF2-40B4-BE49-F238E27FC236}">
                <a16:creationId xmlns:a16="http://schemas.microsoft.com/office/drawing/2014/main" id="{19591FB2-2FED-4652-904A-26011E5E92CA}"/>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6" name="Picture 25" descr="A picture containing drawing&#10;&#10;Description automatically generated">
            <a:extLst>
              <a:ext uri="{FF2B5EF4-FFF2-40B4-BE49-F238E27FC236}">
                <a16:creationId xmlns:a16="http://schemas.microsoft.com/office/drawing/2014/main" id="{364B0D66-3F39-4EB1-B296-CC03D20568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9DBBAE5A-7C45-4012-9F22-C2360594F968}"/>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4993D31B-F1DB-4522-A302-4544CC407560}"/>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pic>
        <p:nvPicPr>
          <p:cNvPr id="2" name="Picture 1">
            <a:extLst>
              <a:ext uri="{FF2B5EF4-FFF2-40B4-BE49-F238E27FC236}">
                <a16:creationId xmlns:a16="http://schemas.microsoft.com/office/drawing/2014/main" id="{510FB428-0322-43C2-8688-C3E2007FDC5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060"/>
            <a:ext cx="12192000" cy="135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C809EF-BBA7-472B-A502-96EAB983F2B6}"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33F21-9C10-49A5-8929-D4AF2BDCCB85}" type="slidenum">
              <a:rPr lang="en-US" smtClean="0"/>
              <a:t>‹#›</a:t>
            </a:fld>
            <a:endParaRPr lang="en-US" dirty="0"/>
          </a:p>
        </p:txBody>
      </p:sp>
    </p:spTree>
    <p:extLst>
      <p:ext uri="{BB962C8B-B14F-4D97-AF65-F5344CB8AC3E}">
        <p14:creationId xmlns:p14="http://schemas.microsoft.com/office/powerpoint/2010/main" val="297035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37CB2-B05C-4895-829B-1363FF0AA02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 t="19641" r="-12" b="27970"/>
          <a:stretch/>
        </p:blipFill>
        <p:spPr>
          <a:xfrm>
            <a:off x="0" y="-3538"/>
            <a:ext cx="12192000" cy="709148"/>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15" name="Picture 14" descr="A close up of a logo&#10;&#10;Description automatically generated">
            <a:extLst>
              <a:ext uri="{FF2B5EF4-FFF2-40B4-BE49-F238E27FC236}">
                <a16:creationId xmlns:a16="http://schemas.microsoft.com/office/drawing/2014/main" id="{7660B221-FAEE-4C95-B46B-1567AE2D24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453BDC6-B4C0-4552-96C5-55EF45DF4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F868A474-D91A-4FA6-9367-AF51A975FD10}"/>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22" name="Rectangle 21">
            <a:extLst>
              <a:ext uri="{FF2B5EF4-FFF2-40B4-BE49-F238E27FC236}">
                <a16:creationId xmlns:a16="http://schemas.microsoft.com/office/drawing/2014/main" id="{740E3D0F-12A9-47B4-8108-78A33C3F19A1}"/>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23" name="Picture 22" descr="A picture containing drawing&#10;&#10;Description automatically generated">
            <a:extLst>
              <a:ext uri="{FF2B5EF4-FFF2-40B4-BE49-F238E27FC236}">
                <a16:creationId xmlns:a16="http://schemas.microsoft.com/office/drawing/2014/main" id="{4835F28E-74B5-4C6A-BD49-41B3F7BF180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B7E1AFB8-F094-48B1-8798-DEB2887BCEB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5CD8CA4-87D7-4377-9E95-430DD37992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6" name="Rectangle 25">
            <a:extLst>
              <a:ext uri="{FF2B5EF4-FFF2-40B4-BE49-F238E27FC236}">
                <a16:creationId xmlns:a16="http://schemas.microsoft.com/office/drawing/2014/main" id="{8E7EAF98-F140-4C76-9ADA-1615BFBF1E03}"/>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7" name="Picture 26" descr="A picture containing drawing&#10;&#10;Description automatically generated">
            <a:extLst>
              <a:ext uri="{FF2B5EF4-FFF2-40B4-BE49-F238E27FC236}">
                <a16:creationId xmlns:a16="http://schemas.microsoft.com/office/drawing/2014/main" id="{04F03CCC-E3C0-4E5B-83A3-D92D482E340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264A0145-A6F0-45A7-8CC0-2F77F2EAEE92}"/>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09F5CFEC-6F43-4D6F-8129-0C79B5EB32FE}"/>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Distributed Event Integration and Execution </a:t>
            </a:r>
          </a:p>
        </p:txBody>
      </p:sp>
      <p:sp>
        <p:nvSpPr>
          <p:cNvPr id="10" name="Text Placeholder 9"/>
          <p:cNvSpPr>
            <a:spLocks noGrp="1"/>
          </p:cNvSpPr>
          <p:nvPr>
            <p:ph type="body" sz="quarter" idx="11"/>
          </p:nvPr>
        </p:nvSpPr>
        <p:spPr>
          <a:xfrm>
            <a:off x="2112037" y="2936883"/>
            <a:ext cx="8478838" cy="1934127"/>
          </a:xfrm>
        </p:spPr>
        <p:txBody>
          <a:bodyPr/>
          <a:lstStyle/>
          <a:p>
            <a:pPr eaLnBrk="1" hangingPunct="1"/>
            <a:r>
              <a:rPr lang="en-US" dirty="0">
                <a:latin typeface="Arial Narrow" pitchFamily="34" charset="0"/>
              </a:rPr>
              <a:t>Michael J. O’Connor, Trideum Corporation</a:t>
            </a:r>
          </a:p>
          <a:p>
            <a:pPr eaLnBrk="1" hangingPunct="1"/>
            <a:r>
              <a:rPr lang="en-US" dirty="0">
                <a:latin typeface="Arial Narrow" pitchFamily="34" charset="0"/>
              </a:rPr>
              <a:t>Dr. Kenneth G. LeSueur, Redstone Test Center</a:t>
            </a:r>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354111" y="4418945"/>
            <a:ext cx="2310786" cy="1592983"/>
          </a:xfrm>
          <a:prstGeom prst="rect">
            <a:avLst/>
          </a:prstGeom>
        </p:spPr>
      </p:pic>
      <p:pic>
        <p:nvPicPr>
          <p:cNvPr id="6" name="Picture 3" descr="Trideum-logo-wtag-lg.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257" y="4720136"/>
            <a:ext cx="382905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34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F2E3-0BD9-4199-AAD9-22B150B7BE10}"/>
              </a:ext>
            </a:extLst>
          </p:cNvPr>
          <p:cNvSpPr>
            <a:spLocks noGrp="1"/>
          </p:cNvSpPr>
          <p:nvPr>
            <p:ph type="title"/>
          </p:nvPr>
        </p:nvSpPr>
        <p:spPr/>
        <p:txBody>
          <a:bodyPr/>
          <a:lstStyle/>
          <a:p>
            <a:r>
              <a:rPr lang="en-US" dirty="0"/>
              <a:t>Role Groups</a:t>
            </a:r>
          </a:p>
        </p:txBody>
      </p:sp>
      <p:sp>
        <p:nvSpPr>
          <p:cNvPr id="3" name="Content Placeholder 2">
            <a:extLst>
              <a:ext uri="{FF2B5EF4-FFF2-40B4-BE49-F238E27FC236}">
                <a16:creationId xmlns:a16="http://schemas.microsoft.com/office/drawing/2014/main" id="{60C7455F-C4C4-43C6-A170-B65D83304D74}"/>
              </a:ext>
            </a:extLst>
          </p:cNvPr>
          <p:cNvSpPr>
            <a:spLocks noGrp="1"/>
          </p:cNvSpPr>
          <p:nvPr>
            <p:ph sz="quarter" idx="11"/>
          </p:nvPr>
        </p:nvSpPr>
        <p:spPr>
          <a:xfrm>
            <a:off x="79513" y="705611"/>
            <a:ext cx="5685183" cy="5416342"/>
          </a:xfrm>
        </p:spPr>
        <p:txBody>
          <a:bodyPr/>
          <a:lstStyle/>
          <a:p>
            <a:pPr marL="0" indent="0">
              <a:buNone/>
            </a:pPr>
            <a:r>
              <a:rPr lang="en-US" sz="2000" b="1" dirty="0"/>
              <a:t>Over</a:t>
            </a:r>
            <a:r>
              <a:rPr lang="en-US" sz="1800" b="1" dirty="0"/>
              <a:t>all</a:t>
            </a:r>
            <a:r>
              <a:rPr lang="en-US" sz="2000" b="1" dirty="0"/>
              <a:t> Roles:</a:t>
            </a:r>
            <a:r>
              <a:rPr lang="en-US" sz="2000" dirty="0"/>
              <a:t> These roles direct the overall Process and participate from the beginning to end of each event.  These roles participate heavily in Step 1 and contribute throughout the rest of the Process:</a:t>
            </a:r>
          </a:p>
          <a:p>
            <a:pPr lvl="1">
              <a:spcBef>
                <a:spcPts val="0"/>
              </a:spcBef>
            </a:pPr>
            <a:r>
              <a:rPr lang="en-US" sz="2000" b="1" dirty="0"/>
              <a:t>System Owner</a:t>
            </a:r>
            <a:endParaRPr lang="en-US" sz="2000" dirty="0"/>
          </a:p>
          <a:p>
            <a:pPr lvl="1">
              <a:spcBef>
                <a:spcPts val="0"/>
              </a:spcBef>
            </a:pPr>
            <a:r>
              <a:rPr lang="en-US" sz="2000" b="1" dirty="0"/>
              <a:t>System Liaison Officer, Action Officer, or Point of Contact</a:t>
            </a:r>
            <a:r>
              <a:rPr lang="en-US" sz="2000" dirty="0"/>
              <a:t> </a:t>
            </a:r>
          </a:p>
          <a:p>
            <a:pPr lvl="1">
              <a:spcBef>
                <a:spcPts val="0"/>
              </a:spcBef>
            </a:pPr>
            <a:r>
              <a:rPr lang="en-US" sz="2000" b="1" dirty="0"/>
              <a:t>Test Director</a:t>
            </a:r>
            <a:endParaRPr lang="en-US" sz="2000" dirty="0"/>
          </a:p>
          <a:p>
            <a:pPr lvl="1">
              <a:spcBef>
                <a:spcPts val="0"/>
              </a:spcBef>
            </a:pPr>
            <a:r>
              <a:rPr lang="en-US" sz="2000" b="1" dirty="0"/>
              <a:t>Test Lead</a:t>
            </a:r>
            <a:endParaRPr lang="en-US" sz="2000" dirty="0"/>
          </a:p>
          <a:p>
            <a:pPr lvl="1">
              <a:spcBef>
                <a:spcPts val="0"/>
              </a:spcBef>
            </a:pPr>
            <a:r>
              <a:rPr lang="en-US" sz="2000" b="1" dirty="0"/>
              <a:t>Mission System Digital Twin Lead</a:t>
            </a:r>
            <a:endParaRPr lang="en-US" sz="2000" dirty="0"/>
          </a:p>
          <a:p>
            <a:pPr lvl="1">
              <a:spcBef>
                <a:spcPts val="0"/>
              </a:spcBef>
            </a:pPr>
            <a:r>
              <a:rPr lang="en-US" sz="2000" b="1" dirty="0"/>
              <a:t>Analysis (Mission Impact) Lead</a:t>
            </a:r>
            <a:endParaRPr lang="en-US" sz="2000" dirty="0"/>
          </a:p>
          <a:p>
            <a:endParaRPr lang="en-US" sz="1600" dirty="0"/>
          </a:p>
          <a:p>
            <a:pPr marL="0" indent="0">
              <a:buNone/>
            </a:pPr>
            <a:endParaRPr lang="en-US" sz="2000" dirty="0"/>
          </a:p>
          <a:p>
            <a:endParaRPr lang="en-US" sz="2000" dirty="0"/>
          </a:p>
        </p:txBody>
      </p:sp>
      <p:sp>
        <p:nvSpPr>
          <p:cNvPr id="4" name="Content Placeholder 2">
            <a:extLst>
              <a:ext uri="{FF2B5EF4-FFF2-40B4-BE49-F238E27FC236}">
                <a16:creationId xmlns:a16="http://schemas.microsoft.com/office/drawing/2014/main" id="{0AE86B3A-D9F0-4FF9-9CB4-8A919C0CF453}"/>
              </a:ext>
            </a:extLst>
          </p:cNvPr>
          <p:cNvSpPr txBox="1">
            <a:spLocks/>
          </p:cNvSpPr>
          <p:nvPr/>
        </p:nvSpPr>
        <p:spPr bwMode="auto">
          <a:xfrm>
            <a:off x="5748134" y="705610"/>
            <a:ext cx="5602356" cy="583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b="1" kern="0" dirty="0"/>
              <a:t>Digital Twin Roles:</a:t>
            </a:r>
            <a:r>
              <a:rPr lang="en-US" sz="2000" kern="0" dirty="0"/>
              <a:t> These roles focus on the implementation and operation of the digital twin of the mission system.  These roles participate throughout the process, lead Step 4, and contribute heavily in Steps 2, 3, 7, and 8:</a:t>
            </a:r>
          </a:p>
          <a:p>
            <a:pPr lvl="1">
              <a:spcBef>
                <a:spcPts val="0"/>
              </a:spcBef>
            </a:pPr>
            <a:r>
              <a:rPr lang="en-US" sz="2000" b="1" kern="0" dirty="0"/>
              <a:t>Mission System Digital Twin Lead</a:t>
            </a:r>
            <a:endParaRPr lang="en-US" sz="2000" kern="0" dirty="0"/>
          </a:p>
          <a:p>
            <a:pPr lvl="1">
              <a:spcBef>
                <a:spcPts val="0"/>
              </a:spcBef>
            </a:pPr>
            <a:r>
              <a:rPr lang="en-US" sz="2000" b="1" kern="0" dirty="0"/>
              <a:t>Digital Twin System Development Lead</a:t>
            </a:r>
            <a:endParaRPr lang="en-US" sz="2000" kern="0" dirty="0"/>
          </a:p>
          <a:p>
            <a:pPr lvl="1">
              <a:spcBef>
                <a:spcPts val="0"/>
              </a:spcBef>
            </a:pPr>
            <a:r>
              <a:rPr lang="en-US" sz="2000" b="1" kern="0" dirty="0"/>
              <a:t>Digital Twin Network Lead</a:t>
            </a:r>
            <a:endParaRPr lang="en-US" sz="2000" kern="0" dirty="0"/>
          </a:p>
          <a:p>
            <a:pPr marL="0" indent="0">
              <a:buNone/>
            </a:pPr>
            <a:r>
              <a:rPr lang="en-US" sz="2000" b="1" kern="0" dirty="0"/>
              <a:t>Test Environment Roles:</a:t>
            </a:r>
            <a:r>
              <a:rPr lang="en-US" sz="2000" kern="0" dirty="0"/>
              <a:t> These roles focus on the implementation and operation of the wrap-around and integration of the Test Environment.  These roles participate throughout the process and lead Steps 5, 6, 7, and 8:</a:t>
            </a:r>
          </a:p>
          <a:p>
            <a:pPr lvl="1">
              <a:spcBef>
                <a:spcPts val="0"/>
              </a:spcBef>
            </a:pPr>
            <a:r>
              <a:rPr lang="en-US" sz="2000" b="1" kern="0" dirty="0"/>
              <a:t>Test Coordinator </a:t>
            </a:r>
            <a:endParaRPr lang="en-US" sz="2000" kern="0" dirty="0"/>
          </a:p>
          <a:p>
            <a:pPr lvl="1">
              <a:spcBef>
                <a:spcPts val="0"/>
              </a:spcBef>
            </a:pPr>
            <a:r>
              <a:rPr lang="en-US" sz="2000" b="1" kern="0" dirty="0"/>
              <a:t>Battle-Master </a:t>
            </a:r>
            <a:endParaRPr lang="en-US" sz="2000" kern="0" dirty="0"/>
          </a:p>
          <a:p>
            <a:pPr lvl="1">
              <a:spcBef>
                <a:spcPts val="0"/>
              </a:spcBef>
            </a:pPr>
            <a:r>
              <a:rPr lang="en-US" sz="2000" b="1" kern="0" dirty="0"/>
              <a:t>Site Lead </a:t>
            </a:r>
            <a:endParaRPr lang="en-US" sz="2000" kern="0" dirty="0"/>
          </a:p>
          <a:p>
            <a:pPr lvl="1">
              <a:spcBef>
                <a:spcPts val="0"/>
              </a:spcBef>
            </a:pPr>
            <a:r>
              <a:rPr lang="en-US" sz="2000" b="1" kern="0" dirty="0"/>
              <a:t>Thread Lead </a:t>
            </a:r>
            <a:endParaRPr lang="en-US" sz="2000" kern="0" dirty="0"/>
          </a:p>
          <a:p>
            <a:pPr lvl="1">
              <a:spcBef>
                <a:spcPts val="0"/>
              </a:spcBef>
            </a:pPr>
            <a:r>
              <a:rPr lang="en-US" sz="2000" b="1" kern="0" dirty="0"/>
              <a:t>Operators</a:t>
            </a:r>
            <a:endParaRPr lang="en-US" sz="2000" kern="0" dirty="0"/>
          </a:p>
          <a:p>
            <a:pPr lvl="1">
              <a:spcBef>
                <a:spcPts val="0"/>
              </a:spcBef>
            </a:pPr>
            <a:r>
              <a:rPr lang="en-US" sz="2000" b="1" kern="0" dirty="0"/>
              <a:t>Role Players </a:t>
            </a:r>
            <a:endParaRPr lang="en-US" sz="2000" kern="0" dirty="0"/>
          </a:p>
          <a:p>
            <a:pPr marL="0" indent="0">
              <a:buFont typeface="Wingdings" charset="2"/>
              <a:buNone/>
            </a:pPr>
            <a:endParaRPr lang="en-US" sz="2000" kern="0" dirty="0"/>
          </a:p>
          <a:p>
            <a:endParaRPr lang="en-US" sz="2000" kern="0" dirty="0"/>
          </a:p>
        </p:txBody>
      </p:sp>
      <p:pic>
        <p:nvPicPr>
          <p:cNvPr id="5" name="Picture 4" descr="A picture containing clock&#10;&#10;Description automatically generated">
            <a:extLst>
              <a:ext uri="{FF2B5EF4-FFF2-40B4-BE49-F238E27FC236}">
                <a16:creationId xmlns:a16="http://schemas.microsoft.com/office/drawing/2014/main" id="{DC8E493B-DBDD-429E-AAD9-7237C3572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5609"/>
            <a:ext cx="1242060" cy="1013460"/>
          </a:xfrm>
          <a:prstGeom prst="rect">
            <a:avLst/>
          </a:prstGeom>
        </p:spPr>
      </p:pic>
    </p:spTree>
    <p:extLst>
      <p:ext uri="{BB962C8B-B14F-4D97-AF65-F5344CB8AC3E}">
        <p14:creationId xmlns:p14="http://schemas.microsoft.com/office/powerpoint/2010/main" val="329130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D235-F48E-4689-9A47-5AAB1EE87D8F}"/>
              </a:ext>
            </a:extLst>
          </p:cNvPr>
          <p:cNvSpPr>
            <a:spLocks noGrp="1"/>
          </p:cNvSpPr>
          <p:nvPr>
            <p:ph type="title"/>
          </p:nvPr>
        </p:nvSpPr>
        <p:spPr/>
        <p:txBody>
          <a:bodyPr/>
          <a:lstStyle/>
          <a:p>
            <a:r>
              <a:rPr lang="en-US" dirty="0"/>
              <a:t>Working Groups</a:t>
            </a:r>
          </a:p>
        </p:txBody>
      </p:sp>
      <p:sp>
        <p:nvSpPr>
          <p:cNvPr id="3" name="Content Placeholder 2">
            <a:extLst>
              <a:ext uri="{FF2B5EF4-FFF2-40B4-BE49-F238E27FC236}">
                <a16:creationId xmlns:a16="http://schemas.microsoft.com/office/drawing/2014/main" id="{6C5B162A-1D93-4F1A-8A9C-3922264DDD8B}"/>
              </a:ext>
            </a:extLst>
          </p:cNvPr>
          <p:cNvSpPr>
            <a:spLocks noGrp="1"/>
          </p:cNvSpPr>
          <p:nvPr>
            <p:ph sz="quarter" idx="11"/>
          </p:nvPr>
        </p:nvSpPr>
        <p:spPr>
          <a:xfrm>
            <a:off x="268358" y="844827"/>
            <a:ext cx="10764077" cy="5277126"/>
          </a:xfrm>
        </p:spPr>
        <p:txBody>
          <a:bodyPr/>
          <a:lstStyle/>
          <a:p>
            <a:pPr lvl="0"/>
            <a:r>
              <a:rPr lang="en-US" sz="2400" b="1" dirty="0"/>
              <a:t>Execution Control Group (EXCON): </a:t>
            </a:r>
            <a:r>
              <a:rPr lang="en-US" sz="2400" dirty="0"/>
              <a:t>Lead by the Test Lead, this team identifies and coordinates the plan of action and milestones for the event and produces the Test Plan.</a:t>
            </a:r>
          </a:p>
          <a:p>
            <a:pPr lvl="0"/>
            <a:r>
              <a:rPr lang="en-US" sz="2400" b="1" dirty="0"/>
              <a:t>Technical Working Group (TWG):</a:t>
            </a:r>
            <a:r>
              <a:rPr lang="en-US" sz="2400" dirty="0"/>
              <a:t> Lead by the Test Coordinator, this team develops the architecture products and builds the Test Environment</a:t>
            </a:r>
          </a:p>
          <a:p>
            <a:pPr lvl="0"/>
            <a:r>
              <a:rPr lang="en-US" sz="2400" b="1" dirty="0"/>
              <a:t>Scenario Working Group</a:t>
            </a:r>
            <a:r>
              <a:rPr lang="en-US" sz="2400" dirty="0"/>
              <a:t>. Lead by the Battle-Master, this team develops the scenarios, vignettes, and test threads and provides the operational context to the event.</a:t>
            </a:r>
          </a:p>
          <a:p>
            <a:pPr lvl="0"/>
            <a:r>
              <a:rPr lang="en-US" sz="2400" b="1" dirty="0"/>
              <a:t>Network Working Group</a:t>
            </a:r>
            <a:r>
              <a:rPr lang="en-US" sz="2400" dirty="0"/>
              <a:t>. Lead by the Test Coordinator, this team develops the network requirements and implements the test network infrastructure.</a:t>
            </a:r>
          </a:p>
          <a:p>
            <a:pPr lvl="0"/>
            <a:r>
              <a:rPr lang="en-US" sz="2400" b="1" dirty="0"/>
              <a:t>Analysis Working Group</a:t>
            </a:r>
            <a:r>
              <a:rPr lang="en-US" sz="2400" dirty="0"/>
              <a:t>. Lead by the Analyst (Mission Impact) Lead, this team develops the analysis plan and defines the data collection requirements, identifies the strategy for data collection, management, and analysis.</a:t>
            </a:r>
          </a:p>
          <a:p>
            <a:pPr lvl="0"/>
            <a:r>
              <a:rPr lang="en-US" sz="2400" b="1" dirty="0"/>
              <a:t>Security planning</a:t>
            </a:r>
            <a:r>
              <a:rPr lang="en-US" sz="2400" dirty="0"/>
              <a:t>. Lead by the Test Lead, this team identifies the level of security for the Test Environment. </a:t>
            </a:r>
          </a:p>
          <a:p>
            <a:endParaRPr lang="en-US" sz="2400" dirty="0"/>
          </a:p>
        </p:txBody>
      </p:sp>
      <p:pic>
        <p:nvPicPr>
          <p:cNvPr id="4" name="Picture 3" descr="A picture containing clock&#10;&#10;Description automatically generated">
            <a:extLst>
              <a:ext uri="{FF2B5EF4-FFF2-40B4-BE49-F238E27FC236}">
                <a16:creationId xmlns:a16="http://schemas.microsoft.com/office/drawing/2014/main" id="{A099A4A6-B2A6-449C-B070-B09C0368E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314" y="775418"/>
            <a:ext cx="1242060" cy="1013460"/>
          </a:xfrm>
          <a:prstGeom prst="rect">
            <a:avLst/>
          </a:prstGeom>
        </p:spPr>
      </p:pic>
    </p:spTree>
    <p:extLst>
      <p:ext uri="{BB962C8B-B14F-4D97-AF65-F5344CB8AC3E}">
        <p14:creationId xmlns:p14="http://schemas.microsoft.com/office/powerpoint/2010/main" val="43489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lstStyle/>
          <a:p>
            <a:r>
              <a:rPr lang="en-US" dirty="0"/>
              <a:t>Activity 5.2</a:t>
            </a:r>
          </a:p>
        </p:txBody>
      </p:sp>
      <p:pic>
        <p:nvPicPr>
          <p:cNvPr id="7" name="Content Placeholder 6" descr="A screenshot of a cell phone&#10;&#10;Description automatically generated">
            <a:extLst>
              <a:ext uri="{FF2B5EF4-FFF2-40B4-BE49-F238E27FC236}">
                <a16:creationId xmlns:a16="http://schemas.microsoft.com/office/drawing/2014/main" id="{5720EEBD-C8F8-4843-BAAC-912217E3EE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2" y="781383"/>
            <a:ext cx="9523989" cy="5649233"/>
          </a:xfrm>
        </p:spPr>
      </p:pic>
      <p:sp>
        <p:nvSpPr>
          <p:cNvPr id="3" name="Rectangle: Rounded Corners 2">
            <a:extLst>
              <a:ext uri="{FF2B5EF4-FFF2-40B4-BE49-F238E27FC236}">
                <a16:creationId xmlns:a16="http://schemas.microsoft.com/office/drawing/2014/main" id="{A7BC0A6B-852F-41F2-88A4-1A9F8E7DBD84}"/>
              </a:ext>
            </a:extLst>
          </p:cNvPr>
          <p:cNvSpPr/>
          <p:nvPr/>
        </p:nvSpPr>
        <p:spPr bwMode="auto">
          <a:xfrm>
            <a:off x="5508439" y="3240156"/>
            <a:ext cx="1364974" cy="1093305"/>
          </a:xfrm>
          <a:prstGeom prst="roundRect">
            <a:avLst/>
          </a:prstGeom>
          <a:solidFill>
            <a:srgbClr val="FF0000">
              <a:alpha val="27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3967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Diagram</a:t>
            </a:r>
          </a:p>
        </p:txBody>
      </p:sp>
      <p:sp>
        <p:nvSpPr>
          <p:cNvPr id="6" name="Content Placeholder 2"/>
          <p:cNvSpPr>
            <a:spLocks noGrp="1"/>
          </p:cNvSpPr>
          <p:nvPr>
            <p:ph sz="quarter" idx="11"/>
          </p:nvPr>
        </p:nvSpPr>
        <p:spPr>
          <a:xfrm>
            <a:off x="480132" y="1046715"/>
            <a:ext cx="11250613" cy="2629173"/>
          </a:xfrm>
        </p:spPr>
        <p:txBody>
          <a:bodyPr/>
          <a:lstStyle/>
          <a:p>
            <a:r>
              <a:rPr lang="en-US" dirty="0"/>
              <a:t>The purpose of this diagram is to convey the connectivity between systems</a:t>
            </a:r>
          </a:p>
          <a:p>
            <a:r>
              <a:rPr lang="en-US" dirty="0"/>
              <a:t>The representation and data vary by event</a:t>
            </a:r>
          </a:p>
          <a:p>
            <a:r>
              <a:rPr lang="en-US" dirty="0"/>
              <a:t>Key data includes: Protocol, messages, and system names</a:t>
            </a:r>
          </a:p>
          <a:p>
            <a:r>
              <a:rPr lang="en-US" dirty="0"/>
              <a:t>A key consideration in the selection of format is how well it can be briefed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9" y="3962721"/>
            <a:ext cx="12017112" cy="2072321"/>
          </a:xfrm>
          <a:prstGeom prst="rect">
            <a:avLst/>
          </a:prstGeom>
        </p:spPr>
      </p:pic>
      <p:pic>
        <p:nvPicPr>
          <p:cNvPr id="5" name="Picture 4" descr="A picture containing clock&#10;&#10;Description automatically generated">
            <a:extLst>
              <a:ext uri="{FF2B5EF4-FFF2-40B4-BE49-F238E27FC236}">
                <a16:creationId xmlns:a16="http://schemas.microsoft.com/office/drawing/2014/main" id="{C0AFFAA1-AD9F-463A-85B9-E805EEB3E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59882"/>
            <a:ext cx="1242060" cy="1013460"/>
          </a:xfrm>
          <a:prstGeom prst="rect">
            <a:avLst/>
          </a:prstGeom>
        </p:spPr>
      </p:pic>
    </p:spTree>
    <p:extLst>
      <p:ext uri="{BB962C8B-B14F-4D97-AF65-F5344CB8AC3E}">
        <p14:creationId xmlns:p14="http://schemas.microsoft.com/office/powerpoint/2010/main" val="280793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Diagram Detail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370" y="705610"/>
            <a:ext cx="9091474" cy="6152390"/>
          </a:xfrm>
          <a:prstGeom prst="rect">
            <a:avLst/>
          </a:prstGeom>
        </p:spPr>
      </p:pic>
      <p:pic>
        <p:nvPicPr>
          <p:cNvPr id="4" name="Picture 3" descr="A picture containing clock&#10;&#10;Description automatically generated">
            <a:extLst>
              <a:ext uri="{FF2B5EF4-FFF2-40B4-BE49-F238E27FC236}">
                <a16:creationId xmlns:a16="http://schemas.microsoft.com/office/drawing/2014/main" id="{8D8A872F-E687-4B32-9BFA-335DECF3B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15186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lstStyle/>
          <a:p>
            <a:r>
              <a:rPr lang="en-US" dirty="0"/>
              <a:t>Activity 6.1</a:t>
            </a:r>
          </a:p>
        </p:txBody>
      </p:sp>
      <p:pic>
        <p:nvPicPr>
          <p:cNvPr id="7" name="Content Placeholder 6" descr="A screenshot of a cell phone&#10;&#10;Description automatically generated">
            <a:extLst>
              <a:ext uri="{FF2B5EF4-FFF2-40B4-BE49-F238E27FC236}">
                <a16:creationId xmlns:a16="http://schemas.microsoft.com/office/drawing/2014/main" id="{5720EEBD-C8F8-4843-BAAC-912217E3EE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2" y="781383"/>
            <a:ext cx="9523989" cy="5649233"/>
          </a:xfrm>
        </p:spPr>
      </p:pic>
      <p:sp>
        <p:nvSpPr>
          <p:cNvPr id="3" name="Rectangle: Rounded Corners 2">
            <a:extLst>
              <a:ext uri="{FF2B5EF4-FFF2-40B4-BE49-F238E27FC236}">
                <a16:creationId xmlns:a16="http://schemas.microsoft.com/office/drawing/2014/main" id="{A7BC0A6B-852F-41F2-88A4-1A9F8E7DBD84}"/>
              </a:ext>
            </a:extLst>
          </p:cNvPr>
          <p:cNvSpPr/>
          <p:nvPr/>
        </p:nvSpPr>
        <p:spPr bwMode="auto">
          <a:xfrm>
            <a:off x="6532169" y="2335695"/>
            <a:ext cx="1364974" cy="1093305"/>
          </a:xfrm>
          <a:prstGeom prst="roundRect">
            <a:avLst/>
          </a:prstGeom>
          <a:solidFill>
            <a:srgbClr val="FF0000">
              <a:alpha val="27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63489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Matrix</a:t>
            </a:r>
          </a:p>
        </p:txBody>
      </p:sp>
      <p:sp>
        <p:nvSpPr>
          <p:cNvPr id="5" name="Content Placeholder 2"/>
          <p:cNvSpPr>
            <a:spLocks noGrp="1"/>
          </p:cNvSpPr>
          <p:nvPr>
            <p:ph sz="quarter" idx="11"/>
          </p:nvPr>
        </p:nvSpPr>
        <p:spPr>
          <a:xfrm>
            <a:off x="480132" y="1046715"/>
            <a:ext cx="11250613" cy="1010685"/>
          </a:xfrm>
        </p:spPr>
        <p:txBody>
          <a:bodyPr/>
          <a:lstStyle/>
          <a:p>
            <a:r>
              <a:rPr lang="en-US" dirty="0"/>
              <a:t>One row for each data message by source and target</a:t>
            </a:r>
          </a:p>
          <a:p>
            <a:r>
              <a:rPr lang="en-US" dirty="0"/>
              <a:t>Columns for all information required to configure and test the systems</a:t>
            </a:r>
          </a:p>
        </p:txBody>
      </p:sp>
      <p:sp>
        <p:nvSpPr>
          <p:cNvPr id="3" name="TextBox 2"/>
          <p:cNvSpPr txBox="1"/>
          <p:nvPr/>
        </p:nvSpPr>
        <p:spPr>
          <a:xfrm>
            <a:off x="8768079" y="6493933"/>
            <a:ext cx="1891453" cy="261610"/>
          </a:xfrm>
          <a:prstGeom prst="rect">
            <a:avLst/>
          </a:prstGeom>
          <a:noFill/>
        </p:spPr>
        <p:txBody>
          <a:bodyPr wrap="square" rtlCol="0">
            <a:spAutoFit/>
          </a:bodyPr>
          <a:lstStyle/>
          <a:p>
            <a:r>
              <a:rPr lang="en-US" sz="1100" dirty="0"/>
              <a:t>All addresses are notional</a:t>
            </a:r>
          </a:p>
        </p:txBody>
      </p:sp>
      <p:pic>
        <p:nvPicPr>
          <p:cNvPr id="6" name="Picture 5"/>
          <p:cNvPicPr>
            <a:picLocks noChangeAspect="1"/>
          </p:cNvPicPr>
          <p:nvPr/>
        </p:nvPicPr>
        <p:blipFill>
          <a:blip r:embed="rId2"/>
          <a:stretch>
            <a:fillRect/>
          </a:stretch>
        </p:blipFill>
        <p:spPr>
          <a:xfrm>
            <a:off x="193170" y="2057400"/>
            <a:ext cx="11450190" cy="4344943"/>
          </a:xfrm>
          <a:prstGeom prst="rect">
            <a:avLst/>
          </a:prstGeom>
        </p:spPr>
      </p:pic>
      <p:pic>
        <p:nvPicPr>
          <p:cNvPr id="7" name="Picture 6" descr="A close up of a device&#10;&#10;Description automatically generated">
            <a:extLst>
              <a:ext uri="{FF2B5EF4-FFF2-40B4-BE49-F238E27FC236}">
                <a16:creationId xmlns:a16="http://schemas.microsoft.com/office/drawing/2014/main" id="{1298F597-07F9-4C27-90A5-FC53E58A8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362898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Matrix Detail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5818" b="30304"/>
          <a:stretch/>
        </p:blipFill>
        <p:spPr>
          <a:xfrm>
            <a:off x="3666744" y="1554273"/>
            <a:ext cx="5129784" cy="4393370"/>
          </a:xfrm>
          <a:prstGeom prst="rect">
            <a:avLst/>
          </a:prstGeom>
        </p:spPr>
      </p:pic>
      <p:sp>
        <p:nvSpPr>
          <p:cNvPr id="5" name="TextBox 4"/>
          <p:cNvSpPr txBox="1"/>
          <p:nvPr/>
        </p:nvSpPr>
        <p:spPr>
          <a:xfrm>
            <a:off x="347472" y="1545336"/>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System that is the source of the message</a:t>
            </a:r>
          </a:p>
        </p:txBody>
      </p:sp>
      <p:sp>
        <p:nvSpPr>
          <p:cNvPr id="6" name="TextBox 5"/>
          <p:cNvSpPr txBox="1"/>
          <p:nvPr/>
        </p:nvSpPr>
        <p:spPr>
          <a:xfrm>
            <a:off x="8843772" y="3202593"/>
            <a:ext cx="283464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There may be more than one instance of the system potentially at different sites</a:t>
            </a:r>
          </a:p>
        </p:txBody>
      </p:sp>
      <p:sp>
        <p:nvSpPr>
          <p:cNvPr id="7" name="TextBox 6"/>
          <p:cNvSpPr txBox="1"/>
          <p:nvPr/>
        </p:nvSpPr>
        <p:spPr>
          <a:xfrm>
            <a:off x="289560" y="2538984"/>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System that is the Target of the message</a:t>
            </a:r>
          </a:p>
        </p:txBody>
      </p:sp>
      <p:sp>
        <p:nvSpPr>
          <p:cNvPr id="9" name="TextBox 8"/>
          <p:cNvSpPr txBox="1"/>
          <p:nvPr/>
        </p:nvSpPr>
        <p:spPr>
          <a:xfrm>
            <a:off x="149352" y="4300728"/>
            <a:ext cx="283464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There is a line for every source/target pair even if it is the same message</a:t>
            </a:r>
          </a:p>
        </p:txBody>
      </p:sp>
      <p:sp>
        <p:nvSpPr>
          <p:cNvPr id="10" name="TextBox 9"/>
          <p:cNvSpPr txBox="1"/>
          <p:nvPr/>
        </p:nvSpPr>
        <p:spPr>
          <a:xfrm>
            <a:off x="9339072" y="2443913"/>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It is critical to list how the message is logged</a:t>
            </a:r>
          </a:p>
        </p:txBody>
      </p:sp>
      <p:cxnSp>
        <p:nvCxnSpPr>
          <p:cNvPr id="12" name="Straight Arrow Connector 11"/>
          <p:cNvCxnSpPr/>
          <p:nvPr/>
        </p:nvCxnSpPr>
        <p:spPr bwMode="auto">
          <a:xfrm flipV="1">
            <a:off x="2706624" y="1947672"/>
            <a:ext cx="1124712" cy="6400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3" name="Straight Arrow Connector 12"/>
          <p:cNvCxnSpPr/>
          <p:nvPr/>
        </p:nvCxnSpPr>
        <p:spPr bwMode="auto">
          <a:xfrm flipV="1">
            <a:off x="2895600" y="2212848"/>
            <a:ext cx="3313176" cy="76504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5" name="Straight Arrow Connector 14"/>
          <p:cNvCxnSpPr>
            <a:cxnSpLocks/>
          </p:cNvCxnSpPr>
          <p:nvPr/>
        </p:nvCxnSpPr>
        <p:spPr bwMode="auto">
          <a:xfrm flipH="1" flipV="1">
            <a:off x="5307496" y="1947673"/>
            <a:ext cx="3817650" cy="196834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7" name="Straight Arrow Connector 16"/>
          <p:cNvCxnSpPr>
            <a:cxnSpLocks/>
          </p:cNvCxnSpPr>
          <p:nvPr/>
        </p:nvCxnSpPr>
        <p:spPr bwMode="auto">
          <a:xfrm flipH="1" flipV="1">
            <a:off x="8020878" y="1979676"/>
            <a:ext cx="1792962" cy="57601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9" name="Straight Arrow Connector 18"/>
          <p:cNvCxnSpPr>
            <a:cxnSpLocks/>
          </p:cNvCxnSpPr>
          <p:nvPr/>
        </p:nvCxnSpPr>
        <p:spPr bwMode="auto">
          <a:xfrm flipH="1" flipV="1">
            <a:off x="7371654" y="2011681"/>
            <a:ext cx="1819480" cy="190433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2" name="Left Brace 21"/>
          <p:cNvSpPr/>
          <p:nvPr/>
        </p:nvSpPr>
        <p:spPr bwMode="auto">
          <a:xfrm>
            <a:off x="3310128" y="3483864"/>
            <a:ext cx="356616" cy="1152144"/>
          </a:xfrm>
          <a:prstGeom prst="leftBrace">
            <a:avLst>
              <a:gd name="adj1" fmla="val 8333"/>
              <a:gd name="adj2" fmla="val 45775"/>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3" name="Straight Arrow Connector 22"/>
          <p:cNvCxnSpPr/>
          <p:nvPr/>
        </p:nvCxnSpPr>
        <p:spPr bwMode="auto">
          <a:xfrm flipV="1">
            <a:off x="2002536" y="4020312"/>
            <a:ext cx="1203960" cy="35966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pic>
        <p:nvPicPr>
          <p:cNvPr id="24" name="Picture 23" descr="A close up of a device&#10;&#10;Description automatically generated">
            <a:extLst>
              <a:ext uri="{FF2B5EF4-FFF2-40B4-BE49-F238E27FC236}">
                <a16:creationId xmlns:a16="http://schemas.microsoft.com/office/drawing/2014/main" id="{B49AAF55-8163-4F46-B87E-C48F1D5EB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1652" y="717546"/>
            <a:ext cx="1242060" cy="1013460"/>
          </a:xfrm>
          <a:prstGeom prst="rect">
            <a:avLst/>
          </a:prstGeom>
        </p:spPr>
      </p:pic>
    </p:spTree>
    <p:extLst>
      <p:ext uri="{BB962C8B-B14F-4D97-AF65-F5344CB8AC3E}">
        <p14:creationId xmlns:p14="http://schemas.microsoft.com/office/powerpoint/2010/main" val="120128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23202" r="22760"/>
          <a:stretch/>
        </p:blipFill>
        <p:spPr>
          <a:xfrm>
            <a:off x="2245169" y="908251"/>
            <a:ext cx="7626371" cy="5355389"/>
          </a:xfrm>
          <a:prstGeom prst="rect">
            <a:avLst/>
          </a:prstGeom>
        </p:spPr>
      </p:pic>
      <p:sp>
        <p:nvSpPr>
          <p:cNvPr id="2" name="Title 1"/>
          <p:cNvSpPr>
            <a:spLocks noGrp="1"/>
          </p:cNvSpPr>
          <p:nvPr>
            <p:ph type="title"/>
          </p:nvPr>
        </p:nvSpPr>
        <p:spPr/>
        <p:txBody>
          <a:bodyPr/>
          <a:lstStyle/>
          <a:p>
            <a:r>
              <a:rPr lang="en-US" dirty="0"/>
              <a:t>Interface Matrix Detail</a:t>
            </a:r>
          </a:p>
        </p:txBody>
      </p:sp>
      <p:sp>
        <p:nvSpPr>
          <p:cNvPr id="5" name="TextBox 4"/>
          <p:cNvSpPr txBox="1"/>
          <p:nvPr/>
        </p:nvSpPr>
        <p:spPr>
          <a:xfrm>
            <a:off x="52725" y="864821"/>
            <a:ext cx="216806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Protocol can be distributed sim or tactical</a:t>
            </a:r>
          </a:p>
        </p:txBody>
      </p:sp>
      <p:sp>
        <p:nvSpPr>
          <p:cNvPr id="6" name="TextBox 5"/>
          <p:cNvSpPr txBox="1"/>
          <p:nvPr/>
        </p:nvSpPr>
        <p:spPr>
          <a:xfrm>
            <a:off x="174772" y="1946477"/>
            <a:ext cx="1877293"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 actual message being sent</a:t>
            </a:r>
          </a:p>
        </p:txBody>
      </p:sp>
      <p:sp>
        <p:nvSpPr>
          <p:cNvPr id="7" name="TextBox 6"/>
          <p:cNvSpPr txBox="1"/>
          <p:nvPr/>
        </p:nvSpPr>
        <p:spPr>
          <a:xfrm>
            <a:off x="124968" y="2965781"/>
            <a:ext cx="2071433" cy="163121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Transport Examples: UDP Multicast, UDP Broadcast, TCP Unicast</a:t>
            </a:r>
          </a:p>
        </p:txBody>
      </p:sp>
      <p:sp>
        <p:nvSpPr>
          <p:cNvPr id="8" name="TextBox 7"/>
          <p:cNvSpPr txBox="1"/>
          <p:nvPr/>
        </p:nvSpPr>
        <p:spPr>
          <a:xfrm>
            <a:off x="77109" y="4694573"/>
            <a:ext cx="2119292"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Address the message is sent to</a:t>
            </a:r>
          </a:p>
        </p:txBody>
      </p:sp>
      <p:sp>
        <p:nvSpPr>
          <p:cNvPr id="10" name="TextBox 9"/>
          <p:cNvSpPr txBox="1"/>
          <p:nvPr/>
        </p:nvSpPr>
        <p:spPr>
          <a:xfrm>
            <a:off x="276618" y="5500052"/>
            <a:ext cx="1525524"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Port the message is sent to</a:t>
            </a:r>
          </a:p>
        </p:txBody>
      </p:sp>
      <p:cxnSp>
        <p:nvCxnSpPr>
          <p:cNvPr id="11" name="Straight Arrow Connector 10"/>
          <p:cNvCxnSpPr>
            <a:cxnSpLocks/>
          </p:cNvCxnSpPr>
          <p:nvPr/>
        </p:nvCxnSpPr>
        <p:spPr bwMode="auto">
          <a:xfrm flipV="1">
            <a:off x="1485174" y="1371601"/>
            <a:ext cx="911865" cy="26262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4" name="Straight Arrow Connector 13"/>
          <p:cNvCxnSpPr/>
          <p:nvPr/>
        </p:nvCxnSpPr>
        <p:spPr bwMode="auto">
          <a:xfrm flipV="1">
            <a:off x="1880563" y="1598504"/>
            <a:ext cx="1517957" cy="78936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p:nvPr/>
        </p:nvCxnSpPr>
        <p:spPr bwMode="auto">
          <a:xfrm flipV="1">
            <a:off x="1880563" y="1675478"/>
            <a:ext cx="2331307" cy="205977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8" name="Straight Arrow Connector 17"/>
          <p:cNvCxnSpPr/>
          <p:nvPr/>
        </p:nvCxnSpPr>
        <p:spPr bwMode="auto">
          <a:xfrm flipV="1">
            <a:off x="1813560" y="1728331"/>
            <a:ext cx="3139440" cy="314074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3" name="Straight Arrow Connector 22"/>
          <p:cNvCxnSpPr>
            <a:cxnSpLocks/>
            <a:stCxn id="10" idx="3"/>
          </p:cNvCxnSpPr>
          <p:nvPr/>
        </p:nvCxnSpPr>
        <p:spPr bwMode="auto">
          <a:xfrm flipV="1">
            <a:off x="1802142" y="1748669"/>
            <a:ext cx="3928807" cy="4259215"/>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7" name="TextBox 16"/>
          <p:cNvSpPr txBox="1"/>
          <p:nvPr/>
        </p:nvSpPr>
        <p:spPr>
          <a:xfrm>
            <a:off x="9204960" y="6528584"/>
            <a:ext cx="2130552" cy="261610"/>
          </a:xfrm>
          <a:prstGeom prst="rect">
            <a:avLst/>
          </a:prstGeom>
          <a:noFill/>
        </p:spPr>
        <p:txBody>
          <a:bodyPr wrap="square" rtlCol="0">
            <a:spAutoFit/>
          </a:bodyPr>
          <a:lstStyle/>
          <a:p>
            <a:r>
              <a:rPr lang="en-US" sz="1100" dirty="0"/>
              <a:t>All addresses are notional</a:t>
            </a:r>
          </a:p>
        </p:txBody>
      </p:sp>
      <p:sp>
        <p:nvSpPr>
          <p:cNvPr id="32" name="TextBox 31"/>
          <p:cNvSpPr txBox="1"/>
          <p:nvPr/>
        </p:nvSpPr>
        <p:spPr>
          <a:xfrm>
            <a:off x="6934030" y="2387871"/>
            <a:ext cx="4665159" cy="2554545"/>
          </a:xfrm>
          <a:prstGeom prst="rect">
            <a:avLst/>
          </a:prstGeom>
          <a:solidFill>
            <a:schemeClr val="bg1"/>
          </a:solidFill>
          <a:ln w="762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There may be a “middle-man” between the sending and receiving applications</a:t>
            </a:r>
          </a:p>
          <a:p>
            <a:pPr marL="342900" indent="-342900">
              <a:buFont typeface="Arial" panose="020B0604020202020204" pitchFamily="34" charset="0"/>
              <a:buChar char="•"/>
            </a:pPr>
            <a:r>
              <a:rPr lang="en-US" sz="2000" dirty="0">
                <a:latin typeface="Arial Narrow" panose="020B0606020202030204" pitchFamily="34" charset="0"/>
              </a:rPr>
              <a:t>Therefore the address the message is sent to may not be the one the target application receives it on</a:t>
            </a:r>
          </a:p>
          <a:p>
            <a:pPr marL="342900" indent="-342900">
              <a:buFont typeface="Arial" panose="020B0604020202020204" pitchFamily="34" charset="0"/>
              <a:buChar char="•"/>
            </a:pPr>
            <a:r>
              <a:rPr lang="en-US" sz="2000" dirty="0">
                <a:latin typeface="Arial Narrow" panose="020B0606020202030204" pitchFamily="34" charset="0"/>
              </a:rPr>
              <a:t>The most common example of this is distributed simulation gateways, but is also used for some tactical systems as well</a:t>
            </a:r>
          </a:p>
        </p:txBody>
      </p:sp>
      <p:pic>
        <p:nvPicPr>
          <p:cNvPr id="20" name="Picture 19" descr="A close up of a device&#10;&#10;Description automatically generated">
            <a:extLst>
              <a:ext uri="{FF2B5EF4-FFF2-40B4-BE49-F238E27FC236}">
                <a16:creationId xmlns:a16="http://schemas.microsoft.com/office/drawing/2014/main" id="{89EBEC42-1733-4F87-91D4-D87AD3158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831" y="735209"/>
            <a:ext cx="1242060" cy="1013460"/>
          </a:xfrm>
          <a:prstGeom prst="rect">
            <a:avLst/>
          </a:prstGeom>
        </p:spPr>
      </p:pic>
    </p:spTree>
    <p:extLst>
      <p:ext uri="{BB962C8B-B14F-4D97-AF65-F5344CB8AC3E}">
        <p14:creationId xmlns:p14="http://schemas.microsoft.com/office/powerpoint/2010/main" val="342350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Matrix Detail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273" b="22080"/>
          <a:stretch/>
        </p:blipFill>
        <p:spPr>
          <a:xfrm>
            <a:off x="3575304" y="1188513"/>
            <a:ext cx="4718304" cy="4867326"/>
          </a:xfrm>
          <a:prstGeom prst="rect">
            <a:avLst/>
          </a:prstGeom>
        </p:spPr>
      </p:pic>
      <p:sp>
        <p:nvSpPr>
          <p:cNvPr id="5" name="TextBox 4"/>
          <p:cNvSpPr txBox="1"/>
          <p:nvPr/>
        </p:nvSpPr>
        <p:spPr>
          <a:xfrm>
            <a:off x="219456" y="1362456"/>
            <a:ext cx="2834640" cy="400110"/>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Description </a:t>
            </a:r>
            <a:r>
              <a:rPr lang="en-US" sz="2000" dirty="0">
                <a:solidFill>
                  <a:srgbClr val="FF0000"/>
                </a:solidFill>
                <a:latin typeface="Arial Narrow" panose="020B0606020202030204" pitchFamily="34" charset="0"/>
              </a:rPr>
              <a:t>of</a:t>
            </a:r>
            <a:r>
              <a:rPr lang="en-US" sz="1800" dirty="0">
                <a:solidFill>
                  <a:srgbClr val="FF0000"/>
                </a:solidFill>
                <a:latin typeface="Arial Narrow" panose="020B0606020202030204" pitchFamily="34" charset="0"/>
              </a:rPr>
              <a:t> the message</a:t>
            </a:r>
          </a:p>
        </p:txBody>
      </p:sp>
      <p:sp>
        <p:nvSpPr>
          <p:cNvPr id="6" name="TextBox 5"/>
          <p:cNvSpPr txBox="1"/>
          <p:nvPr/>
        </p:nvSpPr>
        <p:spPr>
          <a:xfrm>
            <a:off x="271272" y="2630424"/>
            <a:ext cx="2834640" cy="163121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 specific purpose of the message for the event, the same message may have different purposes based on the source/target pair</a:t>
            </a:r>
          </a:p>
        </p:txBody>
      </p:sp>
      <p:cxnSp>
        <p:nvCxnSpPr>
          <p:cNvPr id="7" name="Straight Arrow Connector 6"/>
          <p:cNvCxnSpPr/>
          <p:nvPr/>
        </p:nvCxnSpPr>
        <p:spPr bwMode="auto">
          <a:xfrm flipV="1">
            <a:off x="2368296" y="1691640"/>
            <a:ext cx="1453896" cy="19202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9" name="Straight Arrow Connector 8"/>
          <p:cNvCxnSpPr/>
          <p:nvPr/>
        </p:nvCxnSpPr>
        <p:spPr bwMode="auto">
          <a:xfrm flipV="1">
            <a:off x="2880360" y="1636776"/>
            <a:ext cx="2350008" cy="147218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1" name="TextBox 10"/>
          <p:cNvSpPr txBox="1"/>
          <p:nvPr/>
        </p:nvSpPr>
        <p:spPr>
          <a:xfrm>
            <a:off x="8396519" y="4528778"/>
            <a:ext cx="2834640" cy="677108"/>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Update condition may be trigger </a:t>
            </a:r>
            <a:r>
              <a:rPr lang="en-US" sz="2000" dirty="0">
                <a:solidFill>
                  <a:srgbClr val="FF0000"/>
                </a:solidFill>
                <a:latin typeface="Arial Narrow" panose="020B0606020202030204" pitchFamily="34" charset="0"/>
              </a:rPr>
              <a:t>based</a:t>
            </a:r>
            <a:r>
              <a:rPr lang="en-US" sz="1800" dirty="0">
                <a:solidFill>
                  <a:srgbClr val="FF0000"/>
                </a:solidFill>
                <a:latin typeface="Arial Narrow" panose="020B0606020202030204" pitchFamily="34" charset="0"/>
              </a:rPr>
              <a:t> or rate based</a:t>
            </a:r>
          </a:p>
        </p:txBody>
      </p:sp>
      <p:sp>
        <p:nvSpPr>
          <p:cNvPr id="12" name="TextBox 11"/>
          <p:cNvSpPr txBox="1"/>
          <p:nvPr/>
        </p:nvSpPr>
        <p:spPr>
          <a:xfrm>
            <a:off x="8763000" y="2331188"/>
            <a:ext cx="2834640" cy="954107"/>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Used to </a:t>
            </a:r>
            <a:r>
              <a:rPr lang="en-US" sz="2000" dirty="0">
                <a:solidFill>
                  <a:srgbClr val="FF0000"/>
                </a:solidFill>
                <a:latin typeface="Arial Narrow" panose="020B0606020202030204" pitchFamily="34" charset="0"/>
              </a:rPr>
              <a:t>indicate</a:t>
            </a:r>
            <a:r>
              <a:rPr lang="en-US" sz="1800" dirty="0">
                <a:solidFill>
                  <a:srgbClr val="FF0000"/>
                </a:solidFill>
                <a:latin typeface="Arial Narrow" panose="020B0606020202030204" pitchFamily="34" charset="0"/>
              </a:rPr>
              <a:t> that the receipt of the message by the target has been confirmed</a:t>
            </a:r>
          </a:p>
        </p:txBody>
      </p:sp>
      <p:cxnSp>
        <p:nvCxnSpPr>
          <p:cNvPr id="13" name="Straight Arrow Connector 12"/>
          <p:cNvCxnSpPr>
            <a:cxnSpLocks/>
          </p:cNvCxnSpPr>
          <p:nvPr/>
        </p:nvCxnSpPr>
        <p:spPr bwMode="auto">
          <a:xfrm flipH="1" flipV="1">
            <a:off x="7334134" y="1883664"/>
            <a:ext cx="1305654" cy="2879723"/>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H="1" flipV="1">
            <a:off x="8147304" y="1792224"/>
            <a:ext cx="841248" cy="838200"/>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pic>
        <p:nvPicPr>
          <p:cNvPr id="14" name="Picture 13" descr="A close up of a device&#10;&#10;Description automatically generated">
            <a:extLst>
              <a:ext uri="{FF2B5EF4-FFF2-40B4-BE49-F238E27FC236}">
                <a16:creationId xmlns:a16="http://schemas.microsoft.com/office/drawing/2014/main" id="{0659E37F-586E-4C07-B834-4A1A11577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27598"/>
            <a:ext cx="1242060" cy="1013460"/>
          </a:xfrm>
          <a:prstGeom prst="rect">
            <a:avLst/>
          </a:prstGeom>
        </p:spPr>
      </p:pic>
    </p:spTree>
    <p:extLst>
      <p:ext uri="{BB962C8B-B14F-4D97-AF65-F5344CB8AC3E}">
        <p14:creationId xmlns:p14="http://schemas.microsoft.com/office/powerpoint/2010/main" val="134237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p:txBody>
          <a:bodyPr/>
          <a:lstStyle/>
          <a:p>
            <a:r>
              <a:rPr lang="en-US" dirty="0"/>
              <a:t>At the end of this tutorial, students will be able to:</a:t>
            </a:r>
          </a:p>
          <a:p>
            <a:pPr lvl="1"/>
            <a:r>
              <a:rPr lang="en-US" dirty="0"/>
              <a:t>List the activities required to perform integration and execution of a distributed simulation event</a:t>
            </a:r>
          </a:p>
          <a:p>
            <a:pPr lvl="1"/>
            <a:r>
              <a:rPr lang="en-US" dirty="0"/>
              <a:t>Describe an event in the terms required to plan the integration</a:t>
            </a:r>
          </a:p>
          <a:p>
            <a:pPr lvl="1"/>
            <a:r>
              <a:rPr lang="en-US" dirty="0"/>
              <a:t>Select the integration activities required for an event</a:t>
            </a:r>
          </a:p>
          <a:p>
            <a:pPr lvl="1"/>
            <a:r>
              <a:rPr lang="en-US" dirty="0"/>
              <a:t>Develop an outline for an integration plan for a distributed simulation event</a:t>
            </a:r>
          </a:p>
          <a:p>
            <a:pPr lvl="1"/>
            <a:r>
              <a:rPr lang="en-US" dirty="0"/>
              <a:t>Describe the key roles in a distributed event integration and execution</a:t>
            </a:r>
          </a:p>
        </p:txBody>
      </p:sp>
    </p:spTree>
    <p:extLst>
      <p:ext uri="{BB962C8B-B14F-4D97-AF65-F5344CB8AC3E}">
        <p14:creationId xmlns:p14="http://schemas.microsoft.com/office/powerpoint/2010/main" val="4133214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lstStyle/>
          <a:p>
            <a:r>
              <a:rPr lang="en-US" dirty="0"/>
              <a:t>Activities 7.1, 7.2, &amp; 7.3</a:t>
            </a:r>
          </a:p>
        </p:txBody>
      </p:sp>
      <p:pic>
        <p:nvPicPr>
          <p:cNvPr id="7" name="Content Placeholder 6" descr="A screenshot of a cell phone&#10;&#10;Description automatically generated">
            <a:extLst>
              <a:ext uri="{FF2B5EF4-FFF2-40B4-BE49-F238E27FC236}">
                <a16:creationId xmlns:a16="http://schemas.microsoft.com/office/drawing/2014/main" id="{5720EEBD-C8F8-4843-BAAC-912217E3EE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2" y="781383"/>
            <a:ext cx="9523989" cy="5649233"/>
          </a:xfrm>
        </p:spPr>
      </p:pic>
      <p:sp>
        <p:nvSpPr>
          <p:cNvPr id="3" name="Rectangle: Rounded Corners 2">
            <a:extLst>
              <a:ext uri="{FF2B5EF4-FFF2-40B4-BE49-F238E27FC236}">
                <a16:creationId xmlns:a16="http://schemas.microsoft.com/office/drawing/2014/main" id="{A7BC0A6B-852F-41F2-88A4-1A9F8E7DBD84}"/>
              </a:ext>
            </a:extLst>
          </p:cNvPr>
          <p:cNvSpPr/>
          <p:nvPr/>
        </p:nvSpPr>
        <p:spPr bwMode="auto">
          <a:xfrm>
            <a:off x="7625474" y="2335695"/>
            <a:ext cx="1364974" cy="3021496"/>
          </a:xfrm>
          <a:prstGeom prst="roundRect">
            <a:avLst/>
          </a:prstGeom>
          <a:solidFill>
            <a:srgbClr val="FF0000">
              <a:alpha val="27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85672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166C28A-3C9D-4B2B-9F69-C426867BF89A}"/>
              </a:ext>
            </a:extLst>
          </p:cNvPr>
          <p:cNvSpPr>
            <a:spLocks noGrp="1"/>
          </p:cNvSpPr>
          <p:nvPr>
            <p:ph type="title"/>
          </p:nvPr>
        </p:nvSpPr>
        <p:spPr>
          <a:xfrm>
            <a:off x="2397039" y="0"/>
            <a:ext cx="7416800" cy="705610"/>
          </a:xfrm>
        </p:spPr>
        <p:txBody>
          <a:bodyPr/>
          <a:lstStyle/>
          <a:p>
            <a:r>
              <a:rPr lang="en-US" dirty="0"/>
              <a:t>Integration Planning and Execution</a:t>
            </a:r>
          </a:p>
        </p:txBody>
      </p:sp>
      <p:pic>
        <p:nvPicPr>
          <p:cNvPr id="5" name="Content Placeholder 4">
            <a:extLst>
              <a:ext uri="{FF2B5EF4-FFF2-40B4-BE49-F238E27FC236}">
                <a16:creationId xmlns:a16="http://schemas.microsoft.com/office/drawing/2014/main" id="{4C77B39E-1FDA-4876-82C4-2E054F934C9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tretch/>
        </p:blipFill>
        <p:spPr>
          <a:xfrm>
            <a:off x="5844493" y="990774"/>
            <a:ext cx="6254627" cy="4800426"/>
          </a:xfrm>
          <a:noFill/>
        </p:spPr>
      </p:pic>
      <p:sp>
        <p:nvSpPr>
          <p:cNvPr id="12" name="Text Placeholder 3">
            <a:extLst>
              <a:ext uri="{FF2B5EF4-FFF2-40B4-BE49-F238E27FC236}">
                <a16:creationId xmlns:a16="http://schemas.microsoft.com/office/drawing/2014/main" id="{B9123BA5-AAB0-432D-B13D-456BACAE3248}"/>
              </a:ext>
            </a:extLst>
          </p:cNvPr>
          <p:cNvSpPr>
            <a:spLocks noGrp="1"/>
          </p:cNvSpPr>
          <p:nvPr>
            <p:ph type="body" sz="quarter" idx="12"/>
          </p:nvPr>
        </p:nvSpPr>
        <p:spPr>
          <a:xfrm>
            <a:off x="410817" y="990774"/>
            <a:ext cx="5446091" cy="4895850"/>
          </a:xfrm>
        </p:spPr>
        <p:txBody>
          <a:bodyPr/>
          <a:lstStyle/>
          <a:p>
            <a:r>
              <a:rPr lang="en-US" dirty="0"/>
              <a:t>Step 7 Plans the integration of the distributed LVC environment</a:t>
            </a:r>
          </a:p>
          <a:p>
            <a:r>
              <a:rPr lang="en-US" dirty="0"/>
              <a:t>A key part of the integration is the execution of the 7 integration blocks </a:t>
            </a:r>
          </a:p>
          <a:p>
            <a:r>
              <a:rPr lang="en-US" dirty="0"/>
              <a:t>The plan is created in activity 7.1</a:t>
            </a:r>
          </a:p>
          <a:p>
            <a:r>
              <a:rPr lang="en-US" dirty="0"/>
              <a:t>Blocks 1 through 6 are performed in activity 7.2</a:t>
            </a:r>
          </a:p>
          <a:p>
            <a:r>
              <a:rPr lang="en-US" dirty="0"/>
              <a:t>Block 7 is performed in activity 7.3</a:t>
            </a:r>
          </a:p>
        </p:txBody>
      </p:sp>
    </p:spTree>
    <p:extLst>
      <p:ext uri="{BB962C8B-B14F-4D97-AF65-F5344CB8AC3E}">
        <p14:creationId xmlns:p14="http://schemas.microsoft.com/office/powerpoint/2010/main" val="34082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Planning</a:t>
            </a:r>
          </a:p>
        </p:txBody>
      </p:sp>
      <p:sp>
        <p:nvSpPr>
          <p:cNvPr id="3" name="Content Placeholder 2"/>
          <p:cNvSpPr>
            <a:spLocks noGrp="1"/>
          </p:cNvSpPr>
          <p:nvPr>
            <p:ph sz="quarter" idx="11"/>
          </p:nvPr>
        </p:nvSpPr>
        <p:spPr/>
        <p:txBody>
          <a:bodyPr/>
          <a:lstStyle/>
          <a:p>
            <a:r>
              <a:rPr lang="en-US" dirty="0"/>
              <a:t>Integration Plan </a:t>
            </a:r>
          </a:p>
          <a:p>
            <a:r>
              <a:rPr lang="en-US" dirty="0"/>
              <a:t>Integration Blocks</a:t>
            </a:r>
          </a:p>
          <a:p>
            <a:pPr lvl="1"/>
            <a:r>
              <a:rPr lang="en-US" dirty="0"/>
              <a:t>Set of activity blocks to integrate a distributed simulation system</a:t>
            </a:r>
          </a:p>
          <a:p>
            <a:r>
              <a:rPr lang="en-US" dirty="0"/>
              <a:t>Integration Planning</a:t>
            </a:r>
          </a:p>
          <a:p>
            <a:pPr lvl="1"/>
            <a:r>
              <a:rPr lang="en-US" dirty="0"/>
              <a:t>Mapping activity blocks to integration spirals</a:t>
            </a:r>
          </a:p>
          <a:p>
            <a:pPr lvl="1"/>
            <a:r>
              <a:rPr lang="en-US" dirty="0"/>
              <a:t>Scheduling integration spirals</a:t>
            </a:r>
          </a:p>
          <a:p>
            <a:pPr lvl="1"/>
            <a:r>
              <a:rPr lang="en-US" dirty="0"/>
              <a:t>Integration Plan development</a:t>
            </a:r>
          </a:p>
          <a:p>
            <a:r>
              <a:rPr lang="en-US" dirty="0"/>
              <a:t>Spiral Planning</a:t>
            </a:r>
          </a:p>
          <a:p>
            <a:pPr lvl="1"/>
            <a:r>
              <a:rPr lang="en-US" dirty="0"/>
              <a:t>Expanding Integration Plan</a:t>
            </a:r>
          </a:p>
          <a:p>
            <a:pPr lvl="1"/>
            <a:r>
              <a:rPr lang="en-US" dirty="0"/>
              <a:t>Developing detailed integration spiral plan</a:t>
            </a:r>
          </a:p>
          <a:p>
            <a:endParaRPr lang="en-US" dirty="0"/>
          </a:p>
        </p:txBody>
      </p:sp>
      <p:pic>
        <p:nvPicPr>
          <p:cNvPr id="4" name="Picture 3" descr="A close up of a device&#10;&#10;Description automatically generated">
            <a:extLst>
              <a:ext uri="{FF2B5EF4-FFF2-40B4-BE49-F238E27FC236}">
                <a16:creationId xmlns:a16="http://schemas.microsoft.com/office/drawing/2014/main" id="{9482237F-6F47-46C4-A771-9EF077DB2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36048"/>
            <a:ext cx="1242060" cy="1013460"/>
          </a:xfrm>
          <a:prstGeom prst="rect">
            <a:avLst/>
          </a:prstGeom>
        </p:spPr>
      </p:pic>
    </p:spTree>
    <p:extLst>
      <p:ext uri="{BB962C8B-B14F-4D97-AF65-F5344CB8AC3E}">
        <p14:creationId xmlns:p14="http://schemas.microsoft.com/office/powerpoint/2010/main" val="2919074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Activity Blocks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099" y="868680"/>
            <a:ext cx="7718662" cy="5423263"/>
          </a:xfrm>
          <a:prstGeom prst="rect">
            <a:avLst/>
          </a:prstGeom>
        </p:spPr>
      </p:pic>
      <p:sp>
        <p:nvSpPr>
          <p:cNvPr id="5" name="Content Placeholder 2"/>
          <p:cNvSpPr>
            <a:spLocks noGrp="1"/>
          </p:cNvSpPr>
          <p:nvPr>
            <p:ph sz="quarter" idx="11"/>
          </p:nvPr>
        </p:nvSpPr>
        <p:spPr>
          <a:xfrm>
            <a:off x="119405" y="1021548"/>
            <a:ext cx="5526385" cy="5075237"/>
          </a:xfrm>
        </p:spPr>
        <p:txBody>
          <a:bodyPr/>
          <a:lstStyle/>
          <a:p>
            <a:r>
              <a:rPr lang="en-US" dirty="0"/>
              <a:t>The activities required to integrate the system are divided into a series of seven blocks</a:t>
            </a:r>
          </a:p>
          <a:p>
            <a:r>
              <a:rPr lang="en-US" dirty="0"/>
              <a:t>Each block has a focus </a:t>
            </a:r>
          </a:p>
          <a:p>
            <a:r>
              <a:rPr lang="en-US" dirty="0"/>
              <a:t>The block builds on the previous blocks</a:t>
            </a:r>
          </a:p>
          <a:p>
            <a:r>
              <a:rPr lang="en-US" dirty="0"/>
              <a:t>Based on the nature of the event, all of the block activities may not be required</a:t>
            </a:r>
          </a:p>
        </p:txBody>
      </p:sp>
    </p:spTree>
    <p:extLst>
      <p:ext uri="{BB962C8B-B14F-4D97-AF65-F5344CB8AC3E}">
        <p14:creationId xmlns:p14="http://schemas.microsoft.com/office/powerpoint/2010/main" val="3897396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70" y="746728"/>
            <a:ext cx="8722954" cy="6128895"/>
          </a:xfrm>
          <a:prstGeom prst="rect">
            <a:avLst/>
          </a:prstGeom>
        </p:spPr>
      </p:pic>
      <p:sp>
        <p:nvSpPr>
          <p:cNvPr id="2" name="Title 1"/>
          <p:cNvSpPr>
            <a:spLocks noGrp="1"/>
          </p:cNvSpPr>
          <p:nvPr>
            <p:ph type="title"/>
          </p:nvPr>
        </p:nvSpPr>
        <p:spPr/>
        <p:txBody>
          <a:bodyPr/>
          <a:lstStyle/>
          <a:p>
            <a:r>
              <a:rPr lang="en-US" dirty="0"/>
              <a:t>Integration Activity Blocks</a:t>
            </a:r>
          </a:p>
        </p:txBody>
      </p:sp>
      <p:sp>
        <p:nvSpPr>
          <p:cNvPr id="5" name="Content Placeholder 2"/>
          <p:cNvSpPr>
            <a:spLocks noGrp="1"/>
          </p:cNvSpPr>
          <p:nvPr>
            <p:ph sz="quarter" idx="11"/>
          </p:nvPr>
        </p:nvSpPr>
        <p:spPr>
          <a:xfrm>
            <a:off x="119405" y="1021548"/>
            <a:ext cx="5526385" cy="5075237"/>
          </a:xfrm>
        </p:spPr>
        <p:txBody>
          <a:bodyPr/>
          <a:lstStyle/>
          <a:p>
            <a:r>
              <a:rPr lang="en-US" dirty="0"/>
              <a:t>The activities required to integrate the system are divided into a series of seven blocks</a:t>
            </a:r>
          </a:p>
          <a:p>
            <a:r>
              <a:rPr lang="en-US" dirty="0"/>
              <a:t>Each block has a focus </a:t>
            </a:r>
          </a:p>
          <a:p>
            <a:r>
              <a:rPr lang="en-US" dirty="0"/>
              <a:t>The block builds on the previous blocks</a:t>
            </a:r>
          </a:p>
          <a:p>
            <a:r>
              <a:rPr lang="en-US" dirty="0"/>
              <a:t>Based on the nature of the event, all of the block activities may not be required</a:t>
            </a:r>
          </a:p>
        </p:txBody>
      </p:sp>
    </p:spTree>
    <p:extLst>
      <p:ext uri="{BB962C8B-B14F-4D97-AF65-F5344CB8AC3E}">
        <p14:creationId xmlns:p14="http://schemas.microsoft.com/office/powerpoint/2010/main" val="124287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Integration Activity Blocks – Cyber, Live, &amp; Multi Architecture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189" y="913361"/>
            <a:ext cx="8414360" cy="5944639"/>
          </a:xfrm>
          <a:prstGeom prst="rect">
            <a:avLst/>
          </a:prstGeom>
        </p:spPr>
      </p:pic>
      <p:sp>
        <p:nvSpPr>
          <p:cNvPr id="5" name="Content Placeholder 2"/>
          <p:cNvSpPr>
            <a:spLocks noGrp="1"/>
          </p:cNvSpPr>
          <p:nvPr>
            <p:ph sz="quarter" idx="11"/>
          </p:nvPr>
        </p:nvSpPr>
        <p:spPr>
          <a:xfrm>
            <a:off x="278796" y="954436"/>
            <a:ext cx="6247839" cy="5075237"/>
          </a:xfrm>
        </p:spPr>
        <p:txBody>
          <a:bodyPr/>
          <a:lstStyle/>
          <a:p>
            <a:r>
              <a:rPr lang="en-US" dirty="0"/>
              <a:t>Additional activities may be required for some events</a:t>
            </a:r>
          </a:p>
          <a:p>
            <a:pPr lvl="1"/>
            <a:r>
              <a:rPr lang="en-US" dirty="0"/>
              <a:t>Live systems require additional testing</a:t>
            </a:r>
          </a:p>
          <a:p>
            <a:pPr lvl="1"/>
            <a:r>
              <a:rPr lang="en-US" dirty="0"/>
              <a:t>Multiple distributed simulation architectures require additional activities</a:t>
            </a:r>
          </a:p>
          <a:p>
            <a:pPr lvl="1"/>
            <a:r>
              <a:rPr lang="en-US" dirty="0"/>
              <a:t>Cyber events have additional activities</a:t>
            </a:r>
          </a:p>
        </p:txBody>
      </p:sp>
    </p:spTree>
    <p:extLst>
      <p:ext uri="{BB962C8B-B14F-4D97-AF65-F5344CB8AC3E}">
        <p14:creationId xmlns:p14="http://schemas.microsoft.com/office/powerpoint/2010/main" val="86829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950" y="0"/>
            <a:ext cx="10377577" cy="795130"/>
          </a:xfrm>
        </p:spPr>
        <p:txBody>
          <a:bodyPr/>
          <a:lstStyle/>
          <a:p>
            <a:r>
              <a:rPr lang="en-US" dirty="0"/>
              <a:t>Block 1: Network Characterization, Collaboration Tools</a:t>
            </a:r>
          </a:p>
        </p:txBody>
      </p:sp>
      <p:sp>
        <p:nvSpPr>
          <p:cNvPr id="3" name="Content Placeholder 2"/>
          <p:cNvSpPr>
            <a:spLocks noGrp="1"/>
          </p:cNvSpPr>
          <p:nvPr>
            <p:ph sz="quarter" idx="11"/>
          </p:nvPr>
        </p:nvSpPr>
        <p:spPr/>
        <p:txBody>
          <a:bodyPr/>
          <a:lstStyle/>
          <a:p>
            <a:r>
              <a:rPr lang="en-US" dirty="0"/>
              <a:t>Block 1 activities focuses on establishing:</a:t>
            </a:r>
          </a:p>
          <a:p>
            <a:pPr lvl="1"/>
            <a:r>
              <a:rPr lang="en-US" dirty="0"/>
              <a:t>the network</a:t>
            </a:r>
          </a:p>
          <a:p>
            <a:pPr lvl="1"/>
            <a:r>
              <a:rPr lang="en-US" dirty="0"/>
              <a:t>infrastructure tools  </a:t>
            </a:r>
          </a:p>
          <a:p>
            <a:r>
              <a:rPr lang="en-US" dirty="0"/>
              <a:t>The minimum entrance requirements for this block are:</a:t>
            </a:r>
          </a:p>
          <a:p>
            <a:pPr lvl="1"/>
            <a:r>
              <a:rPr lang="en-US" dirty="0"/>
              <a:t>all sites on the network </a:t>
            </a:r>
          </a:p>
          <a:p>
            <a:pPr lvl="1"/>
            <a:r>
              <a:rPr lang="en-US" dirty="0"/>
              <a:t>infrastructure tools installed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805" y="4471299"/>
            <a:ext cx="2602841" cy="1828800"/>
          </a:xfrm>
          <a:prstGeom prst="rect">
            <a:avLst/>
          </a:prstGeom>
        </p:spPr>
      </p:pic>
    </p:spTree>
    <p:extLst>
      <p:ext uri="{BB962C8B-B14F-4D97-AF65-F5344CB8AC3E}">
        <p14:creationId xmlns:p14="http://schemas.microsoft.com/office/powerpoint/2010/main" val="416667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1 Activities: Network Characterization, Collaboration Tools</a:t>
            </a:r>
          </a:p>
        </p:txBody>
      </p:sp>
      <p:sp>
        <p:nvSpPr>
          <p:cNvPr id="3" name="Content Placeholder 2"/>
          <p:cNvSpPr>
            <a:spLocks noGrp="1"/>
          </p:cNvSpPr>
          <p:nvPr>
            <p:ph sz="quarter" idx="11"/>
          </p:nvPr>
        </p:nvSpPr>
        <p:spPr/>
        <p:txBody>
          <a:bodyPr/>
          <a:lstStyle/>
          <a:p>
            <a:pPr marL="0" lvl="0" indent="0">
              <a:buNone/>
            </a:pPr>
            <a:r>
              <a:rPr lang="en-US" b="1" u="sng" dirty="0"/>
              <a:t>General</a:t>
            </a:r>
          </a:p>
          <a:p>
            <a:pPr lvl="0"/>
            <a:r>
              <a:rPr lang="en-US" dirty="0"/>
              <a:t>Ping all sites from all other sites to verify full mesh connectivity</a:t>
            </a:r>
          </a:p>
          <a:p>
            <a:pPr lvl="0"/>
            <a:r>
              <a:rPr lang="en-US" dirty="0"/>
              <a:t>Perform full mesh network characterization to determine network latencies, jitter, and bandwidth</a:t>
            </a:r>
          </a:p>
          <a:p>
            <a:pPr lvl="0"/>
            <a:r>
              <a:rPr lang="en-US" dirty="0"/>
              <a:t>Checkout voice coordination lines, commercial and VOIP as required</a:t>
            </a:r>
          </a:p>
          <a:p>
            <a:pPr lvl="0"/>
            <a:r>
              <a:rPr lang="en-US" dirty="0"/>
              <a:t>If multicast transport is required, verify at least one multicast address is working to make sure the rendezvous point is correctly configured</a:t>
            </a:r>
          </a:p>
          <a:p>
            <a:pPr lvl="0"/>
            <a:r>
              <a:rPr lang="en-US" dirty="0"/>
              <a:t>Determine the correct Maximum Transmission Unit (MTU) size for the network, and make sure all computers have correctly set the MTU</a:t>
            </a:r>
          </a:p>
          <a:p>
            <a:pPr lvl="1"/>
            <a:r>
              <a:rPr lang="en-US" dirty="0"/>
              <a:t>MTU size is critical when tunnels or encryptors are used</a:t>
            </a:r>
          </a:p>
          <a:p>
            <a:pPr lvl="0"/>
            <a:r>
              <a:rPr lang="en-US" dirty="0"/>
              <a:t>Verify systems have Time-to-Live (TTL) set based on network configuration</a:t>
            </a:r>
          </a:p>
        </p:txBody>
      </p:sp>
    </p:spTree>
    <p:extLst>
      <p:ext uri="{BB962C8B-B14F-4D97-AF65-F5344CB8AC3E}">
        <p14:creationId xmlns:p14="http://schemas.microsoft.com/office/powerpoint/2010/main" val="2239594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1 Activities: Network Characterization, Collaboration Tools</a:t>
            </a:r>
          </a:p>
        </p:txBody>
      </p:sp>
      <p:sp>
        <p:nvSpPr>
          <p:cNvPr id="3" name="Content Placeholder 2"/>
          <p:cNvSpPr>
            <a:spLocks noGrp="1"/>
          </p:cNvSpPr>
          <p:nvPr>
            <p:ph sz="quarter" idx="11"/>
          </p:nvPr>
        </p:nvSpPr>
        <p:spPr/>
        <p:txBody>
          <a:bodyPr/>
          <a:lstStyle/>
          <a:p>
            <a:pPr marL="0" lvl="0" indent="0">
              <a:buNone/>
            </a:pPr>
            <a:r>
              <a:rPr lang="en-US" b="1" u="sng" dirty="0"/>
              <a:t>General</a:t>
            </a:r>
          </a:p>
          <a:p>
            <a:pPr lvl="0"/>
            <a:r>
              <a:rPr lang="en-US" dirty="0"/>
              <a:t>Check out connectivity using the selected distributed simulation architecture(s)</a:t>
            </a:r>
          </a:p>
          <a:p>
            <a:pPr lvl="0"/>
            <a:r>
              <a:rPr lang="en-US" dirty="0"/>
              <a:t>Verify all sites have access to coordination/collaboration tools </a:t>
            </a:r>
          </a:p>
          <a:p>
            <a:r>
              <a:rPr lang="en-US" dirty="0"/>
              <a:t>Provide training for coordination tools including chat, file share, Time Ordered Event List (TOEL) server, visualization, and VTC</a:t>
            </a:r>
          </a:p>
          <a:p>
            <a:pPr lvl="0"/>
            <a:r>
              <a:rPr lang="en-US" dirty="0"/>
              <a:t>Implement and test network monitoring system</a:t>
            </a:r>
          </a:p>
          <a:p>
            <a:r>
              <a:rPr lang="en-US" dirty="0"/>
              <a:t>Verify all sites have access to a time server (need to determine if a single or multiple time servers will be used)</a:t>
            </a:r>
          </a:p>
          <a:p>
            <a:r>
              <a:rPr lang="en-US" dirty="0"/>
              <a:t>If emulated networks are being used – verify routes through the emulated network</a:t>
            </a:r>
          </a:p>
          <a:p>
            <a:pPr marL="0" indent="0">
              <a:buNone/>
            </a:pPr>
            <a:r>
              <a:rPr lang="en-US" b="1" u="sng" dirty="0"/>
              <a:t>Live</a:t>
            </a:r>
          </a:p>
          <a:p>
            <a:r>
              <a:rPr lang="en-US" dirty="0"/>
              <a:t>Test connectivity to software and systems used to convert live data to simulation</a:t>
            </a:r>
          </a:p>
          <a:p>
            <a:pPr lvl="0"/>
            <a:endParaRPr lang="en-US" dirty="0"/>
          </a:p>
          <a:p>
            <a:endParaRPr lang="en-US" dirty="0"/>
          </a:p>
        </p:txBody>
      </p:sp>
    </p:spTree>
    <p:extLst>
      <p:ext uri="{BB962C8B-B14F-4D97-AF65-F5344CB8AC3E}">
        <p14:creationId xmlns:p14="http://schemas.microsoft.com/office/powerpoint/2010/main" val="144971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1 Activities: Network Characterization, Collaboration Tools</a:t>
            </a:r>
          </a:p>
        </p:txBody>
      </p:sp>
      <p:sp>
        <p:nvSpPr>
          <p:cNvPr id="3" name="Content Placeholder 2"/>
          <p:cNvSpPr>
            <a:spLocks noGrp="1"/>
          </p:cNvSpPr>
          <p:nvPr>
            <p:ph sz="quarter" idx="11"/>
          </p:nvPr>
        </p:nvSpPr>
        <p:spPr/>
        <p:txBody>
          <a:bodyPr/>
          <a:lstStyle/>
          <a:p>
            <a:pPr marL="0" lvl="0" indent="0">
              <a:buNone/>
            </a:pPr>
            <a:r>
              <a:rPr lang="en-US" b="1" u="sng" dirty="0"/>
              <a:t>Multi-Architecture</a:t>
            </a:r>
          </a:p>
          <a:p>
            <a:pPr lvl="0"/>
            <a:r>
              <a:rPr lang="en-US" dirty="0"/>
              <a:t>Verify each Architecture/SDEM Federation individually that is used for the test</a:t>
            </a:r>
          </a:p>
          <a:p>
            <a:pPr lvl="0"/>
            <a:r>
              <a:rPr lang="en-US" dirty="0"/>
              <a:t>Integrate Architecture/SDEM enclaves at all sites</a:t>
            </a:r>
          </a:p>
          <a:p>
            <a:pPr lvl="0"/>
            <a:r>
              <a:rPr lang="en-US" dirty="0"/>
              <a:t>Verify basic connectivity across all Architecture/SDEM enclaves</a:t>
            </a:r>
          </a:p>
          <a:p>
            <a:pPr lvl="0"/>
            <a:r>
              <a:rPr lang="en-US" dirty="0"/>
              <a:t>Test an instance of each Gateway</a:t>
            </a:r>
          </a:p>
          <a:p>
            <a:r>
              <a:rPr lang="en-US" dirty="0"/>
              <a:t>Verify there are no loops between enclaves</a:t>
            </a:r>
          </a:p>
          <a:p>
            <a:pPr marL="0" indent="0">
              <a:buNone/>
            </a:pPr>
            <a:r>
              <a:rPr lang="en-US" b="1" u="sng" dirty="0"/>
              <a:t>Cyber</a:t>
            </a:r>
          </a:p>
          <a:p>
            <a:pPr lvl="0"/>
            <a:r>
              <a:rPr lang="en-US" dirty="0"/>
              <a:t>Verify Cyber systems network connectivity</a:t>
            </a:r>
          </a:p>
          <a:p>
            <a:endParaRPr lang="en-US" dirty="0"/>
          </a:p>
        </p:txBody>
      </p:sp>
      <p:sp>
        <p:nvSpPr>
          <p:cNvPr id="4" name="TextBox 3"/>
          <p:cNvSpPr txBox="1"/>
          <p:nvPr/>
        </p:nvSpPr>
        <p:spPr>
          <a:xfrm>
            <a:off x="5258348" y="6488668"/>
            <a:ext cx="4268669" cy="369332"/>
          </a:xfrm>
          <a:prstGeom prst="rect">
            <a:avLst/>
          </a:prstGeom>
          <a:noFill/>
        </p:spPr>
        <p:txBody>
          <a:bodyPr wrap="none" rtlCol="0">
            <a:spAutoFit/>
          </a:bodyPr>
          <a:lstStyle/>
          <a:p>
            <a:r>
              <a:rPr lang="en-US" sz="1800" dirty="0"/>
              <a:t>SDEM: Simulation Data Exchange Model</a:t>
            </a:r>
          </a:p>
        </p:txBody>
      </p:sp>
    </p:spTree>
    <p:extLst>
      <p:ext uri="{BB962C8B-B14F-4D97-AF65-F5344CB8AC3E}">
        <p14:creationId xmlns:p14="http://schemas.microsoft.com/office/powerpoint/2010/main" val="56852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Purpose</a:t>
            </a:r>
          </a:p>
        </p:txBody>
      </p:sp>
      <p:sp>
        <p:nvSpPr>
          <p:cNvPr id="3" name="Content Placeholder 2"/>
          <p:cNvSpPr>
            <a:spLocks noGrp="1"/>
          </p:cNvSpPr>
          <p:nvPr>
            <p:ph sz="quarter" idx="11"/>
          </p:nvPr>
        </p:nvSpPr>
        <p:spPr/>
        <p:txBody>
          <a:bodyPr/>
          <a:lstStyle/>
          <a:p>
            <a:r>
              <a:rPr lang="en-US" dirty="0"/>
              <a:t>Distributed Live Virtual Constructive (LVC) events are conducted to support training, testing, research &amp; development, and mission rehearsal</a:t>
            </a:r>
          </a:p>
          <a:p>
            <a:r>
              <a:rPr lang="en-US" dirty="0"/>
              <a:t>For many years, these environments were created by a small set of very experienced teams</a:t>
            </a:r>
          </a:p>
          <a:p>
            <a:pPr lvl="1"/>
            <a:r>
              <a:rPr lang="en-US" dirty="0"/>
              <a:t>Events with less skilled teams often failed, overran costs, or did not meet schedules</a:t>
            </a:r>
          </a:p>
          <a:p>
            <a:r>
              <a:rPr lang="en-US" dirty="0"/>
              <a:t>A well-defined process allows for less reliance on highly skilled practitioners</a:t>
            </a:r>
          </a:p>
          <a:p>
            <a:r>
              <a:rPr lang="en-US" dirty="0"/>
              <a:t>It is critical that the users of data from distributed LVC environments trust the results</a:t>
            </a:r>
          </a:p>
          <a:p>
            <a:pPr lvl="1"/>
            <a:r>
              <a:rPr lang="en-US" dirty="0"/>
              <a:t>An incorrectly created environment can lead to negative training, false test results, bad research, and failed missions</a:t>
            </a:r>
          </a:p>
          <a:p>
            <a:endParaRPr lang="en-US" dirty="0"/>
          </a:p>
        </p:txBody>
      </p:sp>
    </p:spTree>
    <p:extLst>
      <p:ext uri="{BB962C8B-B14F-4D97-AF65-F5344CB8AC3E}">
        <p14:creationId xmlns:p14="http://schemas.microsoft.com/office/powerpoint/2010/main" val="43011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336" y="0"/>
            <a:ext cx="9635706" cy="795130"/>
          </a:xfrm>
        </p:spPr>
        <p:txBody>
          <a:bodyPr/>
          <a:lstStyle/>
          <a:p>
            <a:r>
              <a:rPr lang="en-US" dirty="0"/>
              <a:t>Block 2: System/Simulation Interoperability</a:t>
            </a:r>
          </a:p>
        </p:txBody>
      </p:sp>
      <p:sp>
        <p:nvSpPr>
          <p:cNvPr id="3" name="Content Placeholder 2"/>
          <p:cNvSpPr>
            <a:spLocks noGrp="1"/>
          </p:cNvSpPr>
          <p:nvPr>
            <p:ph sz="quarter" idx="11"/>
          </p:nvPr>
        </p:nvSpPr>
        <p:spPr/>
        <p:txBody>
          <a:bodyPr/>
          <a:lstStyle/>
          <a:p>
            <a:r>
              <a:rPr lang="en-US" dirty="0"/>
              <a:t>Block 2 Activities are focused on data interchanges between systems</a:t>
            </a:r>
          </a:p>
          <a:p>
            <a:r>
              <a:rPr lang="en-US" dirty="0"/>
              <a:t>The minimum entrance requirement for this block is an interface matrix showing all data exchanged between systems</a:t>
            </a:r>
          </a:p>
          <a:p>
            <a:r>
              <a:rPr lang="en-US" dirty="0"/>
              <a:t>It may be necessary to develop temporary data files, configurations, or stimulations to test pair-wise messaging between simulations/systems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7745" y="4476848"/>
            <a:ext cx="2602841" cy="1828800"/>
          </a:xfrm>
          <a:prstGeom prst="rect">
            <a:avLst/>
          </a:prstGeom>
        </p:spPr>
      </p:pic>
    </p:spTree>
    <p:extLst>
      <p:ext uri="{BB962C8B-B14F-4D97-AF65-F5344CB8AC3E}">
        <p14:creationId xmlns:p14="http://schemas.microsoft.com/office/powerpoint/2010/main" val="1881877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2 Activities System/Simulation Interoperability</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Perform pairwise tests of all defined interfaces</a:t>
            </a:r>
          </a:p>
          <a:p>
            <a:pPr lvl="0"/>
            <a:r>
              <a:rPr lang="en-US" dirty="0"/>
              <a:t>Verify that all weapon/target pairs work as expected</a:t>
            </a:r>
          </a:p>
          <a:p>
            <a:pPr lvl="0"/>
            <a:r>
              <a:rPr lang="en-US" dirty="0"/>
              <a:t>Verify that critical enumerations are processed correctly</a:t>
            </a:r>
          </a:p>
          <a:p>
            <a:pPr lvl="0"/>
            <a:r>
              <a:rPr lang="en-US" dirty="0"/>
              <a:t>Perform terrain correlation to the level required for the event</a:t>
            </a:r>
          </a:p>
          <a:p>
            <a:pPr lvl="0"/>
            <a:r>
              <a:rPr lang="en-US" dirty="0"/>
              <a:t>Test all multicast addresses required for the event</a:t>
            </a:r>
          </a:p>
          <a:p>
            <a:pPr lvl="0"/>
            <a:r>
              <a:rPr lang="en-US" dirty="0"/>
              <a:t>Fully test distributed simulation architecture</a:t>
            </a:r>
          </a:p>
          <a:p>
            <a:pPr lvl="0"/>
            <a:r>
              <a:rPr lang="en-US" dirty="0"/>
              <a:t>Collect data for simulation initialization activities</a:t>
            </a:r>
          </a:p>
          <a:p>
            <a:pPr lvl="0"/>
            <a:r>
              <a:rPr lang="en-US" dirty="0"/>
              <a:t>Check critical data collection requirements</a:t>
            </a:r>
          </a:p>
          <a:p>
            <a:pPr lvl="0"/>
            <a:r>
              <a:rPr lang="en-US" dirty="0"/>
              <a:t>Perform limited analysis using collected data</a:t>
            </a:r>
          </a:p>
        </p:txBody>
      </p:sp>
    </p:spTree>
    <p:extLst>
      <p:ext uri="{BB962C8B-B14F-4D97-AF65-F5344CB8AC3E}">
        <p14:creationId xmlns:p14="http://schemas.microsoft.com/office/powerpoint/2010/main" val="286146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2 Activities: System/Simulation Interoperability</a:t>
            </a:r>
          </a:p>
        </p:txBody>
      </p:sp>
      <p:sp>
        <p:nvSpPr>
          <p:cNvPr id="3" name="Content Placeholder 2"/>
          <p:cNvSpPr>
            <a:spLocks noGrp="1"/>
          </p:cNvSpPr>
          <p:nvPr>
            <p:ph sz="quarter" idx="11"/>
          </p:nvPr>
        </p:nvSpPr>
        <p:spPr/>
        <p:txBody>
          <a:bodyPr/>
          <a:lstStyle/>
          <a:p>
            <a:pPr marL="0" indent="0">
              <a:buNone/>
            </a:pPr>
            <a:r>
              <a:rPr lang="en-US" u="sng" dirty="0"/>
              <a:t>Live</a:t>
            </a:r>
            <a:endParaRPr lang="en-US" dirty="0"/>
          </a:p>
          <a:p>
            <a:pPr lvl="0"/>
            <a:r>
              <a:rPr lang="en-US" dirty="0"/>
              <a:t>Perform pairwise tests with live interface systems using surrogates if the live systems are not available</a:t>
            </a:r>
          </a:p>
          <a:p>
            <a:pPr lvl="0"/>
            <a:r>
              <a:rPr lang="en-US" dirty="0"/>
              <a:t>Verify terrain correlation with live systems in critical areas</a:t>
            </a:r>
          </a:p>
          <a:p>
            <a:pPr marL="0" indent="0">
              <a:buNone/>
            </a:pPr>
            <a:r>
              <a:rPr lang="en-US" u="sng" dirty="0"/>
              <a:t>Multi-Architecture</a:t>
            </a:r>
            <a:endParaRPr lang="en-US" dirty="0"/>
          </a:p>
          <a:p>
            <a:pPr lvl="0"/>
            <a:r>
              <a:rPr lang="en-US" dirty="0"/>
              <a:t>Fully test distributed sim architectures across all sites</a:t>
            </a:r>
          </a:p>
          <a:p>
            <a:pPr lvl="0"/>
            <a:r>
              <a:rPr lang="en-US" dirty="0"/>
              <a:t>Test all gateway instances</a:t>
            </a:r>
          </a:p>
          <a:p>
            <a:pPr lvl="0"/>
            <a:r>
              <a:rPr lang="en-US" dirty="0"/>
              <a:t>Verify gateway enumeration translations</a:t>
            </a:r>
          </a:p>
          <a:p>
            <a:pPr lvl="0"/>
            <a:r>
              <a:rPr lang="en-US" dirty="0"/>
              <a:t>Verify all objects in Interoperability Intersection</a:t>
            </a:r>
          </a:p>
          <a:p>
            <a:pPr lvl="0"/>
            <a:endParaRPr lang="en-US" dirty="0"/>
          </a:p>
          <a:p>
            <a:endParaRPr lang="en-US" dirty="0"/>
          </a:p>
        </p:txBody>
      </p:sp>
    </p:spTree>
    <p:extLst>
      <p:ext uri="{BB962C8B-B14F-4D97-AF65-F5344CB8AC3E}">
        <p14:creationId xmlns:p14="http://schemas.microsoft.com/office/powerpoint/2010/main" val="3895726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2 Activities: System/Simulation Interoperability</a:t>
            </a:r>
          </a:p>
        </p:txBody>
      </p:sp>
      <p:sp>
        <p:nvSpPr>
          <p:cNvPr id="3" name="Content Placeholder 2"/>
          <p:cNvSpPr>
            <a:spLocks noGrp="1"/>
          </p:cNvSpPr>
          <p:nvPr>
            <p:ph sz="quarter" idx="11"/>
          </p:nvPr>
        </p:nvSpPr>
        <p:spPr>
          <a:xfrm>
            <a:off x="470693" y="1085625"/>
            <a:ext cx="11250613" cy="5075237"/>
          </a:xfrm>
        </p:spPr>
        <p:txBody>
          <a:bodyPr/>
          <a:lstStyle/>
          <a:p>
            <a:pPr marL="0" indent="0">
              <a:buNone/>
            </a:pPr>
            <a:r>
              <a:rPr lang="en-US" u="sng" dirty="0"/>
              <a:t>Cyber</a:t>
            </a:r>
            <a:endParaRPr lang="en-US" dirty="0"/>
          </a:p>
          <a:p>
            <a:pPr lvl="0"/>
            <a:r>
              <a:rPr lang="en-US" dirty="0"/>
              <a:t>Verify cyber threat tools</a:t>
            </a:r>
          </a:p>
          <a:p>
            <a:pPr lvl="0"/>
            <a:r>
              <a:rPr lang="en-US" dirty="0"/>
              <a:t>Verify cyber data collection tools</a:t>
            </a:r>
          </a:p>
          <a:p>
            <a:r>
              <a:rPr lang="en-US" dirty="0"/>
              <a:t>If cyber threat tools send messages to other systems, include the cyber tools in pair-wise testing</a:t>
            </a:r>
          </a:p>
          <a:p>
            <a:endParaRPr lang="en-US" dirty="0"/>
          </a:p>
        </p:txBody>
      </p:sp>
    </p:spTree>
    <p:extLst>
      <p:ext uri="{BB962C8B-B14F-4D97-AF65-F5344CB8AC3E}">
        <p14:creationId xmlns:p14="http://schemas.microsoft.com/office/powerpoint/2010/main" val="1358803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Testing Concept</a:t>
            </a:r>
          </a:p>
        </p:txBody>
      </p:sp>
      <p:sp>
        <p:nvSpPr>
          <p:cNvPr id="3" name="Content Placeholder 2"/>
          <p:cNvSpPr>
            <a:spLocks noGrp="1"/>
          </p:cNvSpPr>
          <p:nvPr>
            <p:ph idx="1"/>
          </p:nvPr>
        </p:nvSpPr>
        <p:spPr>
          <a:xfrm>
            <a:off x="535709" y="1392606"/>
            <a:ext cx="10818091" cy="4351338"/>
          </a:xfrm>
        </p:spPr>
        <p:txBody>
          <a:bodyPr>
            <a:normAutofit lnSpcReduction="10000"/>
          </a:bodyPr>
          <a:lstStyle/>
          <a:p>
            <a:r>
              <a:rPr lang="en-US" dirty="0"/>
              <a:t>Avoid the “Big-Bang” approach where the scenario is run full up the first time</a:t>
            </a:r>
          </a:p>
          <a:p>
            <a:r>
              <a:rPr lang="en-US" dirty="0"/>
              <a:t>Review the scenario to look for: </a:t>
            </a:r>
          </a:p>
          <a:p>
            <a:pPr lvl="1"/>
            <a:r>
              <a:rPr lang="en-US" dirty="0"/>
              <a:t>Activities that are repeated multiple times</a:t>
            </a:r>
          </a:p>
          <a:p>
            <a:pPr lvl="1"/>
            <a:r>
              <a:rPr lang="en-US" dirty="0"/>
              <a:t>Critical activities that are key to the scenario</a:t>
            </a:r>
          </a:p>
          <a:p>
            <a:pPr lvl="1"/>
            <a:r>
              <a:rPr lang="en-US" dirty="0"/>
              <a:t>Activities that have not been performed before</a:t>
            </a:r>
          </a:p>
          <a:p>
            <a:pPr lvl="1"/>
            <a:r>
              <a:rPr lang="en-US" dirty="0"/>
              <a:t>Very complex activities</a:t>
            </a:r>
          </a:p>
          <a:p>
            <a:pPr lvl="1"/>
            <a:r>
              <a:rPr lang="en-US" dirty="0"/>
              <a:t>Activities that involve a large number of participants</a:t>
            </a:r>
          </a:p>
          <a:p>
            <a:r>
              <a:rPr lang="en-US" dirty="0"/>
              <a:t>Document the message flows and actions required for each of the identified threads</a:t>
            </a:r>
          </a:p>
          <a:p>
            <a:r>
              <a:rPr lang="en-US" dirty="0"/>
              <a:t>GOAL: eliminate issues at a small scale before attempting the full scenario</a:t>
            </a:r>
          </a:p>
        </p:txBody>
      </p:sp>
    </p:spTree>
    <p:extLst>
      <p:ext uri="{BB962C8B-B14F-4D97-AF65-F5344CB8AC3E}">
        <p14:creationId xmlns:p14="http://schemas.microsoft.com/office/powerpoint/2010/main" val="3544737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369"/>
            <a:ext cx="10515600" cy="674256"/>
          </a:xfrm>
        </p:spPr>
        <p:txBody>
          <a:bodyPr/>
          <a:lstStyle/>
          <a:p>
            <a:r>
              <a:rPr lang="en-US" dirty="0"/>
              <a:t>Definitions</a:t>
            </a:r>
          </a:p>
        </p:txBody>
      </p:sp>
      <p:sp>
        <p:nvSpPr>
          <p:cNvPr id="3" name="Content Placeholder 2"/>
          <p:cNvSpPr>
            <a:spLocks noGrp="1"/>
          </p:cNvSpPr>
          <p:nvPr>
            <p:ph idx="1"/>
          </p:nvPr>
        </p:nvSpPr>
        <p:spPr>
          <a:xfrm>
            <a:off x="304800" y="914402"/>
            <a:ext cx="11434618" cy="5800164"/>
          </a:xfrm>
        </p:spPr>
        <p:txBody>
          <a:bodyPr>
            <a:normAutofit lnSpcReduction="10000"/>
          </a:bodyPr>
          <a:lstStyle/>
          <a:p>
            <a:r>
              <a:rPr lang="en-US" dirty="0"/>
              <a:t>Scenario: The scenario is the overall set of simulation and tactical activities required to create an operationally relevant LVC environment</a:t>
            </a:r>
          </a:p>
          <a:p>
            <a:pPr lvl="1"/>
            <a:r>
              <a:rPr lang="en-US" dirty="0"/>
              <a:t>Contains multiple similar activities that occur simultaneously</a:t>
            </a:r>
          </a:p>
          <a:p>
            <a:pPr lvl="1"/>
            <a:r>
              <a:rPr lang="en-US" dirty="0"/>
              <a:t>Contains multiple different activities that occur simultaneously</a:t>
            </a:r>
          </a:p>
          <a:p>
            <a:pPr lvl="1"/>
            <a:r>
              <a:rPr lang="en-US" dirty="0"/>
              <a:t>Involves all participants in the event</a:t>
            </a:r>
          </a:p>
          <a:p>
            <a:pPr lvl="1"/>
            <a:r>
              <a:rPr lang="en-US" dirty="0"/>
              <a:t>Is long in duration</a:t>
            </a:r>
          </a:p>
          <a:p>
            <a:pPr lvl="1"/>
            <a:r>
              <a:rPr lang="en-US" dirty="0"/>
              <a:t>Includes initial conditions for all entities (i.e. starting location, fuel state, etc.)</a:t>
            </a:r>
          </a:p>
          <a:p>
            <a:r>
              <a:rPr lang="en-US" dirty="0"/>
              <a:t>Thread: A thread is a single chain of events that include simulation and tactical activities that are a part of an operationally relevant LVC environment</a:t>
            </a:r>
          </a:p>
          <a:p>
            <a:pPr lvl="1"/>
            <a:r>
              <a:rPr lang="en-US" dirty="0"/>
              <a:t>Is a single activity</a:t>
            </a:r>
          </a:p>
          <a:p>
            <a:pPr lvl="1"/>
            <a:r>
              <a:rPr lang="en-US" dirty="0"/>
              <a:t>Involves a subset of participants in the event</a:t>
            </a:r>
          </a:p>
          <a:p>
            <a:pPr lvl="1"/>
            <a:r>
              <a:rPr lang="en-US" dirty="0"/>
              <a:t>Is short in duration</a:t>
            </a:r>
          </a:p>
          <a:p>
            <a:pPr lvl="1"/>
            <a:r>
              <a:rPr lang="en-US" dirty="0"/>
              <a:t>Includes the conditions for the entities involved in the thread at start of the thread</a:t>
            </a:r>
          </a:p>
        </p:txBody>
      </p:sp>
    </p:spTree>
    <p:extLst>
      <p:ext uri="{BB962C8B-B14F-4D97-AF65-F5344CB8AC3E}">
        <p14:creationId xmlns:p14="http://schemas.microsoft.com/office/powerpoint/2010/main" val="2999639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9159" y="4544737"/>
            <a:ext cx="2602841" cy="1828800"/>
          </a:xfrm>
          <a:prstGeom prst="rect">
            <a:avLst/>
          </a:prstGeom>
        </p:spPr>
      </p:pic>
      <p:sp>
        <p:nvSpPr>
          <p:cNvPr id="2" name="Title 1"/>
          <p:cNvSpPr>
            <a:spLocks noGrp="1"/>
          </p:cNvSpPr>
          <p:nvPr>
            <p:ph type="title"/>
          </p:nvPr>
        </p:nvSpPr>
        <p:spPr>
          <a:xfrm>
            <a:off x="1242204" y="0"/>
            <a:ext cx="9816860" cy="795130"/>
          </a:xfrm>
        </p:spPr>
        <p:txBody>
          <a:bodyPr/>
          <a:lstStyle/>
          <a:p>
            <a:r>
              <a:rPr lang="en-US" dirty="0"/>
              <a:t>Block 3: Scenario Thread &amp; Data Collection</a:t>
            </a:r>
          </a:p>
        </p:txBody>
      </p:sp>
      <p:sp>
        <p:nvSpPr>
          <p:cNvPr id="3" name="Content Placeholder 2"/>
          <p:cNvSpPr>
            <a:spLocks noGrp="1"/>
          </p:cNvSpPr>
          <p:nvPr>
            <p:ph sz="quarter" idx="11"/>
          </p:nvPr>
        </p:nvSpPr>
        <p:spPr>
          <a:xfrm>
            <a:off x="55421" y="594149"/>
            <a:ext cx="11776361" cy="5075237"/>
          </a:xfrm>
        </p:spPr>
        <p:txBody>
          <a:bodyPr/>
          <a:lstStyle/>
          <a:p>
            <a:r>
              <a:rPr lang="en-US" dirty="0"/>
              <a:t>Block 3 Activities are focused on testing scenario threads</a:t>
            </a:r>
          </a:p>
          <a:p>
            <a:r>
              <a:rPr lang="en-US" dirty="0"/>
              <a:t>The minimum entrance requirement is having all scenarios defined</a:t>
            </a:r>
          </a:p>
          <a:p>
            <a:r>
              <a:rPr lang="en-US" dirty="0"/>
              <a:t>A set of configuration files may have to be developed in advance to allow the threads to be executed</a:t>
            </a:r>
          </a:p>
          <a:p>
            <a:r>
              <a:rPr lang="en-US" dirty="0"/>
              <a:t>Issues found in thread testing include</a:t>
            </a:r>
          </a:p>
          <a:p>
            <a:pPr lvl="1"/>
            <a:r>
              <a:rPr lang="en-US" dirty="0"/>
              <a:t>Timing issues: The activities can not be performed in the time specified</a:t>
            </a:r>
          </a:p>
          <a:p>
            <a:pPr lvl="1"/>
            <a:r>
              <a:rPr lang="en-US" dirty="0"/>
              <a:t>Message issues: The simulations or tactical systems do not generated the expected output from the inputs</a:t>
            </a:r>
          </a:p>
          <a:p>
            <a:pPr lvl="1"/>
            <a:r>
              <a:rPr lang="en-US" dirty="0"/>
              <a:t>Capability issues: The simulations or tactical systems can not or do not perform the activities</a:t>
            </a:r>
          </a:p>
          <a:p>
            <a:r>
              <a:rPr lang="en-US" dirty="0"/>
              <a:t>Resolution of issues may require:</a:t>
            </a:r>
          </a:p>
          <a:p>
            <a:pPr lvl="1"/>
            <a:r>
              <a:rPr lang="en-US" dirty="0"/>
              <a:t>Changes to the simulations</a:t>
            </a:r>
          </a:p>
          <a:p>
            <a:pPr lvl="1"/>
            <a:r>
              <a:rPr lang="en-US" dirty="0"/>
              <a:t>Change in tactics</a:t>
            </a:r>
          </a:p>
          <a:p>
            <a:pPr lvl="1"/>
            <a:r>
              <a:rPr lang="en-US" dirty="0"/>
              <a:t>Modification of the scenario</a:t>
            </a:r>
          </a:p>
        </p:txBody>
      </p:sp>
    </p:spTree>
    <p:extLst>
      <p:ext uri="{BB962C8B-B14F-4D97-AF65-F5344CB8AC3E}">
        <p14:creationId xmlns:p14="http://schemas.microsoft.com/office/powerpoint/2010/main" val="92729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3 Activities: Scenario Thread &amp; Data Collection</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Execute all scenario threads and verify correct execution</a:t>
            </a:r>
          </a:p>
          <a:p>
            <a:pPr lvl="0"/>
            <a:r>
              <a:rPr lang="en-US" dirty="0"/>
              <a:t>Perform full data collection for each thread</a:t>
            </a:r>
          </a:p>
          <a:p>
            <a:pPr lvl="0"/>
            <a:r>
              <a:rPr lang="en-US" dirty="0"/>
              <a:t>Verify that all data required for analysis is being collected for each thread</a:t>
            </a:r>
          </a:p>
          <a:p>
            <a:pPr lvl="0"/>
            <a:r>
              <a:rPr lang="en-US" dirty="0"/>
              <a:t>Verify that required analysis can be performed</a:t>
            </a:r>
          </a:p>
          <a:p>
            <a:r>
              <a:rPr lang="en-US" dirty="0"/>
              <a:t>Initialize the environment using the defined procedures</a:t>
            </a:r>
          </a:p>
          <a:p>
            <a:pPr marL="0" indent="0">
              <a:buNone/>
            </a:pPr>
            <a:r>
              <a:rPr lang="en-US" u="sng" dirty="0"/>
              <a:t>Live</a:t>
            </a:r>
            <a:endParaRPr lang="en-US" dirty="0"/>
          </a:p>
          <a:p>
            <a:pPr lvl="0"/>
            <a:r>
              <a:rPr lang="en-US" dirty="0"/>
              <a:t>Operate live systems as part of threads</a:t>
            </a:r>
          </a:p>
          <a:p>
            <a:pPr lvl="0"/>
            <a:r>
              <a:rPr lang="en-US" dirty="0"/>
              <a:t>Determine timelines to get live vehicles on station</a:t>
            </a:r>
          </a:p>
          <a:p>
            <a:pPr lvl="0"/>
            <a:r>
              <a:rPr lang="en-US" dirty="0"/>
              <a:t>Ensure threads do not violate range safety constraints</a:t>
            </a:r>
          </a:p>
          <a:p>
            <a:endParaRPr lang="en-US" dirty="0"/>
          </a:p>
        </p:txBody>
      </p:sp>
    </p:spTree>
    <p:extLst>
      <p:ext uri="{BB962C8B-B14F-4D97-AF65-F5344CB8AC3E}">
        <p14:creationId xmlns:p14="http://schemas.microsoft.com/office/powerpoint/2010/main" val="402526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3 Activities: Scenario Thread &amp; Data Collection</a:t>
            </a:r>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r>
              <a:rPr lang="en-US" dirty="0"/>
              <a:t>Verify data collection across multiple architectures</a:t>
            </a:r>
          </a:p>
          <a:p>
            <a:r>
              <a:rPr lang="en-US" dirty="0"/>
              <a:t>Verify startup procedures are correct for the multi-architectures</a:t>
            </a:r>
          </a:p>
          <a:p>
            <a:pPr marL="0" indent="0">
              <a:buNone/>
            </a:pPr>
            <a:r>
              <a:rPr lang="en-US" u="sng" dirty="0"/>
              <a:t>Cyber</a:t>
            </a:r>
            <a:endParaRPr lang="en-US" dirty="0"/>
          </a:p>
          <a:p>
            <a:pPr lvl="0"/>
            <a:r>
              <a:rPr lang="en-US" dirty="0"/>
              <a:t>Execute cyber specific threads</a:t>
            </a:r>
          </a:p>
          <a:p>
            <a:pPr lvl="0"/>
            <a:r>
              <a:rPr lang="en-US" dirty="0"/>
              <a:t>Perform cyber data collection</a:t>
            </a:r>
          </a:p>
          <a:p>
            <a:r>
              <a:rPr lang="en-US" dirty="0"/>
              <a:t>Test cyber visualization tools</a:t>
            </a:r>
          </a:p>
        </p:txBody>
      </p:sp>
    </p:spTree>
    <p:extLst>
      <p:ext uri="{BB962C8B-B14F-4D97-AF65-F5344CB8AC3E}">
        <p14:creationId xmlns:p14="http://schemas.microsoft.com/office/powerpoint/2010/main" val="3392450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4: Full Scenario &amp; Analysis</a:t>
            </a:r>
          </a:p>
        </p:txBody>
      </p:sp>
      <p:sp>
        <p:nvSpPr>
          <p:cNvPr id="3" name="Content Placeholder 2"/>
          <p:cNvSpPr>
            <a:spLocks noGrp="1"/>
          </p:cNvSpPr>
          <p:nvPr>
            <p:ph sz="quarter" idx="11"/>
          </p:nvPr>
        </p:nvSpPr>
        <p:spPr/>
        <p:txBody>
          <a:bodyPr/>
          <a:lstStyle/>
          <a:p>
            <a:r>
              <a:rPr lang="en-US" dirty="0"/>
              <a:t>Block 4 Activities are focused on executing full scenarios</a:t>
            </a:r>
          </a:p>
          <a:p>
            <a:r>
              <a:rPr lang="en-US" dirty="0"/>
              <a:t>The minimum entrance requirement is that all scenario threads have been verified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375" y="4445586"/>
            <a:ext cx="2602841" cy="1828800"/>
          </a:xfrm>
          <a:prstGeom prst="rect">
            <a:avLst/>
          </a:prstGeom>
        </p:spPr>
      </p:pic>
    </p:spTree>
    <p:extLst>
      <p:ext uri="{BB962C8B-B14F-4D97-AF65-F5344CB8AC3E}">
        <p14:creationId xmlns:p14="http://schemas.microsoft.com/office/powerpoint/2010/main" val="364223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DSEEP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12" y="882122"/>
            <a:ext cx="5989218" cy="4821991"/>
          </a:xfrm>
          <a:prstGeom prst="rect">
            <a:avLst/>
          </a:prstGeom>
        </p:spPr>
      </p:pic>
      <p:sp>
        <p:nvSpPr>
          <p:cNvPr id="4" name="TextBox 3"/>
          <p:cNvSpPr txBox="1"/>
          <p:nvPr/>
        </p:nvSpPr>
        <p:spPr>
          <a:xfrm>
            <a:off x="0" y="5374256"/>
            <a:ext cx="3252159" cy="954107"/>
          </a:xfrm>
          <a:prstGeom prst="rect">
            <a:avLst/>
          </a:prstGeom>
          <a:noFill/>
        </p:spPr>
        <p:txBody>
          <a:bodyPr wrap="square" rtlCol="0">
            <a:spAutoFit/>
          </a:bodyPr>
          <a:lstStyle/>
          <a:p>
            <a:r>
              <a:rPr lang="en-US" sz="2800" dirty="0">
                <a:latin typeface="Arial Narrow" panose="020B0606020202030204" pitchFamily="34" charset="0"/>
              </a:rPr>
              <a:t>Each Step in DSEEP is divided into activities</a:t>
            </a:r>
          </a:p>
        </p:txBody>
      </p:sp>
      <p:sp>
        <p:nvSpPr>
          <p:cNvPr id="8" name="Content Placeholder 2"/>
          <p:cNvSpPr>
            <a:spLocks noGrp="1"/>
          </p:cNvSpPr>
          <p:nvPr>
            <p:ph sz="quarter" idx="11"/>
          </p:nvPr>
        </p:nvSpPr>
        <p:spPr>
          <a:xfrm>
            <a:off x="5975087" y="882123"/>
            <a:ext cx="6216913" cy="5492300"/>
          </a:xfrm>
        </p:spPr>
        <p:txBody>
          <a:bodyPr/>
          <a:lstStyle/>
          <a:p>
            <a:r>
              <a:rPr lang="en-US" dirty="0"/>
              <a:t>Distributed Simulation Engineering and Execution Process (DSEEP)</a:t>
            </a:r>
          </a:p>
          <a:p>
            <a:r>
              <a:rPr lang="en-US" dirty="0"/>
              <a:t>IEEE Std 1730-2010, developed by Simulation Interoperability Standards Organization (SISO)</a:t>
            </a:r>
          </a:p>
          <a:p>
            <a:r>
              <a:rPr lang="en-US" dirty="0"/>
              <a:t>Distributed simulation architecture independent</a:t>
            </a:r>
          </a:p>
          <a:p>
            <a:r>
              <a:rPr lang="en-US" dirty="0"/>
              <a:t>Process model for the integration of distributed simulations</a:t>
            </a:r>
          </a:p>
          <a:p>
            <a:r>
              <a:rPr lang="en-US" dirty="0"/>
              <a:t>The Process model has to be instantiated with a set of processes and supporting material</a:t>
            </a:r>
          </a:p>
        </p:txBody>
      </p:sp>
    </p:spTree>
    <p:extLst>
      <p:ext uri="{BB962C8B-B14F-4D97-AF65-F5344CB8AC3E}">
        <p14:creationId xmlns:p14="http://schemas.microsoft.com/office/powerpoint/2010/main" val="2566459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4 Activities: Full Scenario &amp; Analysis</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Execute each scenario to verify event timing</a:t>
            </a:r>
          </a:p>
          <a:p>
            <a:pPr lvl="0"/>
            <a:r>
              <a:rPr lang="en-US" dirty="0"/>
              <a:t>Perform full data collection for each scenario</a:t>
            </a:r>
          </a:p>
          <a:p>
            <a:pPr lvl="0"/>
            <a:r>
              <a:rPr lang="en-US" dirty="0"/>
              <a:t>Perform full data analysis for each scenario</a:t>
            </a:r>
          </a:p>
          <a:p>
            <a:pPr lvl="0"/>
            <a:r>
              <a:rPr lang="en-US" dirty="0"/>
              <a:t>Verify that the required number of scenarios can be executed in the allotted time</a:t>
            </a:r>
          </a:p>
          <a:p>
            <a:pPr lvl="0"/>
            <a:r>
              <a:rPr lang="en-US" dirty="0"/>
              <a:t>Verify that the network can support the load of the full scenario</a:t>
            </a:r>
          </a:p>
          <a:p>
            <a:pPr lvl="0"/>
            <a:r>
              <a:rPr lang="en-US" dirty="0"/>
              <a:t>Verify there is no extraneous network traffic</a:t>
            </a:r>
          </a:p>
          <a:p>
            <a:pPr marL="0" indent="0">
              <a:buNone/>
            </a:pPr>
            <a:r>
              <a:rPr lang="en-US" u="sng" dirty="0"/>
              <a:t>Live</a:t>
            </a:r>
            <a:endParaRPr lang="en-US" dirty="0"/>
          </a:p>
          <a:p>
            <a:pPr lvl="0"/>
            <a:r>
              <a:rPr lang="en-US" dirty="0"/>
              <a:t>Verify timing of live vehicles as part of the scenario</a:t>
            </a:r>
          </a:p>
          <a:p>
            <a:endParaRPr lang="en-US" dirty="0"/>
          </a:p>
        </p:txBody>
      </p:sp>
    </p:spTree>
    <p:extLst>
      <p:ext uri="{BB962C8B-B14F-4D97-AF65-F5344CB8AC3E}">
        <p14:creationId xmlns:p14="http://schemas.microsoft.com/office/powerpoint/2010/main" val="1019945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4 Activities: Full Scenario &amp; Analysis</a:t>
            </a:r>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pPr lvl="0"/>
            <a:r>
              <a:rPr lang="en-US" dirty="0"/>
              <a:t>Verify there are no data collection issues across the multiple architectures</a:t>
            </a:r>
          </a:p>
          <a:p>
            <a:pPr marL="0" indent="0">
              <a:buNone/>
            </a:pPr>
            <a:r>
              <a:rPr lang="en-US" u="sng" dirty="0"/>
              <a:t>Cyber</a:t>
            </a:r>
            <a:endParaRPr lang="en-US" dirty="0"/>
          </a:p>
          <a:p>
            <a:pPr lvl="0"/>
            <a:r>
              <a:rPr lang="en-US" dirty="0"/>
              <a:t>Repeat each verified scenario with cyber threats</a:t>
            </a:r>
          </a:p>
          <a:p>
            <a:r>
              <a:rPr lang="en-US" dirty="0"/>
              <a:t>Perform full cyber data collection</a:t>
            </a:r>
          </a:p>
          <a:p>
            <a:r>
              <a:rPr lang="en-US" dirty="0"/>
              <a:t>Perform full cyber analysis for each scenario</a:t>
            </a:r>
          </a:p>
        </p:txBody>
      </p:sp>
    </p:spTree>
    <p:extLst>
      <p:ext uri="{BB962C8B-B14F-4D97-AF65-F5344CB8AC3E}">
        <p14:creationId xmlns:p14="http://schemas.microsoft.com/office/powerpoint/2010/main" val="1701827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5: Operator Training</a:t>
            </a:r>
          </a:p>
        </p:txBody>
      </p:sp>
      <p:sp>
        <p:nvSpPr>
          <p:cNvPr id="3" name="Content Placeholder 2"/>
          <p:cNvSpPr>
            <a:spLocks noGrp="1"/>
          </p:cNvSpPr>
          <p:nvPr>
            <p:ph sz="quarter" idx="11"/>
          </p:nvPr>
        </p:nvSpPr>
        <p:spPr/>
        <p:txBody>
          <a:bodyPr/>
          <a:lstStyle/>
          <a:p>
            <a:r>
              <a:rPr lang="en-US" dirty="0"/>
              <a:t>Block 5 activities are focused on training simulation operators on the systems and tools required for the event</a:t>
            </a:r>
          </a:p>
          <a:p>
            <a:r>
              <a:rPr lang="en-US" dirty="0"/>
              <a:t>Depending on the requirements for the event, this set of activities may have been met in the performance of the previous activities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9006" y="4544737"/>
            <a:ext cx="2602841" cy="1828800"/>
          </a:xfrm>
          <a:prstGeom prst="rect">
            <a:avLst/>
          </a:prstGeom>
        </p:spPr>
      </p:pic>
    </p:spTree>
    <p:extLst>
      <p:ext uri="{BB962C8B-B14F-4D97-AF65-F5344CB8AC3E}">
        <p14:creationId xmlns:p14="http://schemas.microsoft.com/office/powerpoint/2010/main" val="645172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5 Activities: Operator Training</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Train all operators on the simulation or tactical system they will be using</a:t>
            </a:r>
          </a:p>
          <a:p>
            <a:pPr lvl="0"/>
            <a:r>
              <a:rPr lang="en-US" dirty="0"/>
              <a:t>Train data collection operators on required tools including digital and manual collection</a:t>
            </a:r>
          </a:p>
          <a:p>
            <a:pPr lvl="0"/>
            <a:r>
              <a:rPr lang="en-US" dirty="0"/>
              <a:t>Train operators on processes they will be executing</a:t>
            </a:r>
          </a:p>
          <a:p>
            <a:pPr marL="0" indent="0">
              <a:buNone/>
            </a:pPr>
            <a:r>
              <a:rPr lang="en-US" u="sng" dirty="0"/>
              <a:t>Live</a:t>
            </a:r>
            <a:endParaRPr lang="en-US" dirty="0"/>
          </a:p>
          <a:p>
            <a:pPr lvl="0"/>
            <a:r>
              <a:rPr lang="en-US" dirty="0"/>
              <a:t>Train all operators on the use and safety requirements of live systems</a:t>
            </a:r>
          </a:p>
          <a:p>
            <a:pPr marL="0" lvl="0" indent="0">
              <a:buNone/>
            </a:pPr>
            <a:r>
              <a:rPr lang="en-US" u="sng" dirty="0"/>
              <a:t>Cyber</a:t>
            </a:r>
          </a:p>
          <a:p>
            <a:r>
              <a:rPr lang="en-US" dirty="0"/>
              <a:t>Train red threat operators</a:t>
            </a:r>
          </a:p>
        </p:txBody>
      </p:sp>
    </p:spTree>
    <p:extLst>
      <p:ext uri="{BB962C8B-B14F-4D97-AF65-F5344CB8AC3E}">
        <p14:creationId xmlns:p14="http://schemas.microsoft.com/office/powerpoint/2010/main" val="186956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6: Role Player Training</a:t>
            </a:r>
          </a:p>
        </p:txBody>
      </p:sp>
      <p:sp>
        <p:nvSpPr>
          <p:cNvPr id="3" name="Content Placeholder 2"/>
          <p:cNvSpPr>
            <a:spLocks noGrp="1"/>
          </p:cNvSpPr>
          <p:nvPr>
            <p:ph sz="quarter" idx="11"/>
          </p:nvPr>
        </p:nvSpPr>
        <p:spPr/>
        <p:txBody>
          <a:bodyPr/>
          <a:lstStyle/>
          <a:p>
            <a:r>
              <a:rPr lang="en-US" dirty="0"/>
              <a:t>Block 6 activities are focused on training role players that will be used during the event</a:t>
            </a:r>
          </a:p>
          <a:p>
            <a:r>
              <a:rPr lang="en-US" dirty="0"/>
              <a:t>If role players are not being used in the event this block of activities can be omitted</a:t>
            </a:r>
          </a:p>
          <a:p>
            <a:r>
              <a:rPr lang="en-US" dirty="0"/>
              <a:t>This set of activities is required if the equipment being used is new to the role players or the processes being used are different than the ones the role players normally use</a:t>
            </a:r>
          </a:p>
          <a:p>
            <a:r>
              <a:rPr lang="en-US" dirty="0"/>
              <a:t>Cyber threat introduction if applicable to the event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376" y="4544737"/>
            <a:ext cx="2602841" cy="1828800"/>
          </a:xfrm>
          <a:prstGeom prst="rect">
            <a:avLst/>
          </a:prstGeom>
        </p:spPr>
      </p:pic>
    </p:spTree>
    <p:extLst>
      <p:ext uri="{BB962C8B-B14F-4D97-AF65-F5344CB8AC3E}">
        <p14:creationId xmlns:p14="http://schemas.microsoft.com/office/powerpoint/2010/main" val="2048601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Block 6 Activities: Role Player Training</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Train role players on new equipment</a:t>
            </a:r>
          </a:p>
          <a:p>
            <a:pPr lvl="0"/>
            <a:r>
              <a:rPr lang="en-US" dirty="0"/>
              <a:t>Train role players on new processes</a:t>
            </a:r>
          </a:p>
          <a:p>
            <a:pPr lvl="0"/>
            <a:r>
              <a:rPr lang="en-US" dirty="0"/>
              <a:t>Verify scenario timing with role players</a:t>
            </a:r>
          </a:p>
          <a:p>
            <a:pPr lvl="0"/>
            <a:r>
              <a:rPr lang="en-US" dirty="0"/>
              <a:t>Verify cyber threats can be performed</a:t>
            </a:r>
          </a:p>
          <a:p>
            <a:pPr marL="0" indent="0">
              <a:buNone/>
            </a:pPr>
            <a:r>
              <a:rPr lang="en-US" u="sng" dirty="0"/>
              <a:t>Live</a:t>
            </a:r>
            <a:endParaRPr lang="en-US" dirty="0"/>
          </a:p>
          <a:p>
            <a:pPr lvl="0"/>
            <a:r>
              <a:rPr lang="en-US" dirty="0"/>
              <a:t>Verify roles players are properly trained and certified to operate the live systems</a:t>
            </a:r>
          </a:p>
          <a:p>
            <a:pPr marL="0" indent="0">
              <a:buNone/>
            </a:pPr>
            <a:r>
              <a:rPr lang="en-US" u="sng" dirty="0"/>
              <a:t>Cyber</a:t>
            </a:r>
            <a:endParaRPr lang="en-US" dirty="0"/>
          </a:p>
          <a:p>
            <a:pPr lvl="0"/>
            <a:r>
              <a:rPr lang="en-US" dirty="0"/>
              <a:t>Verify red threats</a:t>
            </a:r>
          </a:p>
          <a:p>
            <a:r>
              <a:rPr lang="en-US" dirty="0"/>
              <a:t>Cyber defense team training</a:t>
            </a:r>
          </a:p>
          <a:p>
            <a:endParaRPr lang="en-US" dirty="0"/>
          </a:p>
        </p:txBody>
      </p:sp>
    </p:spTree>
    <p:extLst>
      <p:ext uri="{BB962C8B-B14F-4D97-AF65-F5344CB8AC3E}">
        <p14:creationId xmlns:p14="http://schemas.microsoft.com/office/powerpoint/2010/main" val="1578132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7: Dry Runs</a:t>
            </a:r>
          </a:p>
        </p:txBody>
      </p:sp>
      <p:sp>
        <p:nvSpPr>
          <p:cNvPr id="3" name="Content Placeholder 2"/>
          <p:cNvSpPr>
            <a:spLocks noGrp="1"/>
          </p:cNvSpPr>
          <p:nvPr>
            <p:ph sz="quarter" idx="11"/>
          </p:nvPr>
        </p:nvSpPr>
        <p:spPr/>
        <p:txBody>
          <a:bodyPr/>
          <a:lstStyle/>
          <a:p>
            <a:r>
              <a:rPr lang="en-US" dirty="0"/>
              <a:t>Block 7 activities are Focused on conducting dry-runs of scenarios to be executed during the event</a:t>
            </a:r>
          </a:p>
          <a:p>
            <a:r>
              <a:rPr lang="en-US" dirty="0"/>
              <a:t>This set of activities is required when data collection, test, or training requirements are dependent on an exact scenario execution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91" y="4484663"/>
            <a:ext cx="2602841" cy="1828800"/>
          </a:xfrm>
          <a:prstGeom prst="rect">
            <a:avLst/>
          </a:prstGeom>
        </p:spPr>
      </p:pic>
    </p:spTree>
    <p:extLst>
      <p:ext uri="{BB962C8B-B14F-4D97-AF65-F5344CB8AC3E}">
        <p14:creationId xmlns:p14="http://schemas.microsoft.com/office/powerpoint/2010/main" val="2015855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7 Activities: Dry Runs</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Run each scenario with full data collection and role players</a:t>
            </a:r>
          </a:p>
          <a:p>
            <a:pPr marL="0" indent="0">
              <a:buNone/>
            </a:pPr>
            <a:r>
              <a:rPr lang="en-US" u="sng" dirty="0"/>
              <a:t>Live</a:t>
            </a:r>
            <a:endParaRPr lang="en-US" dirty="0"/>
          </a:p>
          <a:p>
            <a:pPr lvl="0"/>
            <a:r>
              <a:rPr lang="en-US" dirty="0"/>
              <a:t>For each of the scenarios, conduct at least one dry run with all live systems</a:t>
            </a:r>
          </a:p>
          <a:p>
            <a:pPr marL="0" indent="0">
              <a:buNone/>
            </a:pPr>
            <a:r>
              <a:rPr lang="en-US" u="sng" dirty="0"/>
              <a:t>Multi-Architecture</a:t>
            </a:r>
            <a:endParaRPr lang="en-US" dirty="0"/>
          </a:p>
          <a:p>
            <a:pPr lvl="0"/>
            <a:r>
              <a:rPr lang="en-US" dirty="0"/>
              <a:t>Final verification of distributed simulation architectures used in the event</a:t>
            </a:r>
          </a:p>
          <a:p>
            <a:pPr marL="0" lvl="0" indent="0">
              <a:buNone/>
            </a:pPr>
            <a:r>
              <a:rPr lang="en-US" u="sng" dirty="0"/>
              <a:t>Cyber</a:t>
            </a:r>
            <a:endParaRPr lang="en-US" dirty="0"/>
          </a:p>
          <a:p>
            <a:pPr lvl="0"/>
            <a:r>
              <a:rPr lang="en-US" dirty="0"/>
              <a:t>Execute complete red threats</a:t>
            </a:r>
          </a:p>
          <a:p>
            <a:endParaRPr lang="en-US" dirty="0"/>
          </a:p>
        </p:txBody>
      </p:sp>
    </p:spTree>
    <p:extLst>
      <p:ext uri="{BB962C8B-B14F-4D97-AF65-F5344CB8AC3E}">
        <p14:creationId xmlns:p14="http://schemas.microsoft.com/office/powerpoint/2010/main" val="4294648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Planning - Spiral Scheduling</a:t>
            </a:r>
          </a:p>
        </p:txBody>
      </p:sp>
      <p:sp>
        <p:nvSpPr>
          <p:cNvPr id="3" name="Content Placeholder 2"/>
          <p:cNvSpPr>
            <a:spLocks noGrp="1"/>
          </p:cNvSpPr>
          <p:nvPr>
            <p:ph sz="quarter" idx="11"/>
          </p:nvPr>
        </p:nvSpPr>
        <p:spPr>
          <a:xfrm>
            <a:off x="162081" y="1126228"/>
            <a:ext cx="10880294" cy="5075237"/>
          </a:xfrm>
        </p:spPr>
        <p:txBody>
          <a:bodyPr/>
          <a:lstStyle/>
          <a:p>
            <a:r>
              <a:rPr lang="en-US" dirty="0"/>
              <a:t>The number, duration, and schedule of the integration spirals is dependent on the nature of the event and the participating sites</a:t>
            </a:r>
          </a:p>
          <a:p>
            <a:r>
              <a:rPr lang="en-US" dirty="0"/>
              <a:t>In general a spiral lasts one week  </a:t>
            </a:r>
          </a:p>
          <a:p>
            <a:r>
              <a:rPr lang="en-US" dirty="0"/>
              <a:t>A nominal schedule for a medium sized event is three integration spirals over three months with the following assumptions:</a:t>
            </a:r>
          </a:p>
          <a:p>
            <a:pPr lvl="1"/>
            <a:r>
              <a:rPr lang="en-US" dirty="0"/>
              <a:t>Medium sized event with experienced sites</a:t>
            </a:r>
          </a:p>
          <a:p>
            <a:pPr lvl="1"/>
            <a:r>
              <a:rPr lang="en-US" dirty="0"/>
              <a:t>Neither dedicated operator nor role play training is required</a:t>
            </a:r>
          </a:p>
          <a:p>
            <a:pPr lvl="1"/>
            <a:r>
              <a:rPr lang="en-US" dirty="0"/>
              <a:t>The number and complexity of the scenarios is such that Block 3 and 4 activities can be performed in a single spiral</a:t>
            </a:r>
          </a:p>
          <a:p>
            <a:pPr lvl="1"/>
            <a:r>
              <a:rPr lang="en-US" dirty="0"/>
              <a:t>Dry runs can be performed if required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DF57785C-68C8-4C6B-88C4-5484CCB0C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00" y="785357"/>
            <a:ext cx="1242060" cy="1013460"/>
          </a:xfrm>
          <a:prstGeom prst="rect">
            <a:avLst/>
          </a:prstGeom>
        </p:spPr>
      </p:pic>
    </p:spTree>
    <p:extLst>
      <p:ext uri="{BB962C8B-B14F-4D97-AF65-F5344CB8AC3E}">
        <p14:creationId xmlns:p14="http://schemas.microsoft.com/office/powerpoint/2010/main" val="758056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Nominal Spiral Schedule</a:t>
            </a:r>
          </a:p>
        </p:txBody>
      </p:sp>
      <p:graphicFrame>
        <p:nvGraphicFramePr>
          <p:cNvPr id="5" name="Table 4"/>
          <p:cNvGraphicFramePr>
            <a:graphicFrameLocks noGrp="1"/>
          </p:cNvGraphicFramePr>
          <p:nvPr>
            <p:extLst>
              <p:ext uri="{D42A27DB-BD31-4B8C-83A1-F6EECF244321}">
                <p14:modId xmlns:p14="http://schemas.microsoft.com/office/powerpoint/2010/main" val="2532703119"/>
              </p:ext>
            </p:extLst>
          </p:nvPr>
        </p:nvGraphicFramePr>
        <p:xfrm>
          <a:off x="675379" y="1827112"/>
          <a:ext cx="10025148" cy="3253516"/>
        </p:xfrm>
        <a:graphic>
          <a:graphicData uri="http://schemas.openxmlformats.org/drawingml/2006/table">
            <a:tbl>
              <a:tblPr firstRow="1" firstCol="1" bandRow="1">
                <a:tableStyleId>{5202B0CA-FC54-4496-8BCA-5EF66A818D29}</a:tableStyleId>
              </a:tblPr>
              <a:tblGrid>
                <a:gridCol w="3475028">
                  <a:extLst>
                    <a:ext uri="{9D8B030D-6E8A-4147-A177-3AD203B41FA5}">
                      <a16:colId xmlns:a16="http://schemas.microsoft.com/office/drawing/2014/main" val="20000"/>
                    </a:ext>
                  </a:extLst>
                </a:gridCol>
                <a:gridCol w="3448222">
                  <a:extLst>
                    <a:ext uri="{9D8B030D-6E8A-4147-A177-3AD203B41FA5}">
                      <a16:colId xmlns:a16="http://schemas.microsoft.com/office/drawing/2014/main" val="20001"/>
                    </a:ext>
                  </a:extLst>
                </a:gridCol>
                <a:gridCol w="3101898">
                  <a:extLst>
                    <a:ext uri="{9D8B030D-6E8A-4147-A177-3AD203B41FA5}">
                      <a16:colId xmlns:a16="http://schemas.microsoft.com/office/drawing/2014/main" val="20002"/>
                    </a:ext>
                  </a:extLst>
                </a:gridCol>
              </a:tblGrid>
              <a:tr h="451388">
                <a:tc>
                  <a:txBody>
                    <a:bodyPr/>
                    <a:lstStyle/>
                    <a:p>
                      <a:pPr marL="0" marR="0" algn="ctr">
                        <a:lnSpc>
                          <a:spcPct val="115000"/>
                        </a:lnSpc>
                        <a:spcBef>
                          <a:spcPts val="0"/>
                        </a:spcBef>
                        <a:spcAft>
                          <a:spcPts val="0"/>
                        </a:spcAft>
                      </a:pPr>
                      <a:r>
                        <a:rPr lang="en-US" sz="2400" dirty="0">
                          <a:effectLst/>
                        </a:rPr>
                        <a:t>Spiral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Activities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Week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2400" dirty="0">
                          <a:effectLst/>
                        </a:rPr>
                        <a:t>Spiral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Block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2400" dirty="0">
                          <a:effectLst/>
                        </a:rPr>
                        <a:t>Spiral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Block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2400" dirty="0">
                          <a:effectLst/>
                        </a:rPr>
                        <a:t>Spiral 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Block 3 &amp; Block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2400" dirty="0">
                          <a:effectLst/>
                        </a:rPr>
                        <a:t>Spiral 4 (optional)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Block 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2400" dirty="0">
                          <a:effectLst/>
                        </a:rPr>
                        <a:t>Execution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11 (week 10 if dry runs are not required)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6" name="Picture 5" descr="A close up of a device&#10;&#10;Description automatically generated">
            <a:extLst>
              <a:ext uri="{FF2B5EF4-FFF2-40B4-BE49-F238E27FC236}">
                <a16:creationId xmlns:a16="http://schemas.microsoft.com/office/drawing/2014/main" id="{EF916835-715E-4F5C-9242-FE1AC1D72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395" y="813652"/>
            <a:ext cx="1242060" cy="1013460"/>
          </a:xfrm>
          <a:prstGeom prst="rect">
            <a:avLst/>
          </a:prstGeom>
        </p:spPr>
      </p:pic>
    </p:spTree>
    <p:extLst>
      <p:ext uri="{BB962C8B-B14F-4D97-AF65-F5344CB8AC3E}">
        <p14:creationId xmlns:p14="http://schemas.microsoft.com/office/powerpoint/2010/main" val="384414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FD7-9F7C-495B-8CA8-896C8722ACB7}"/>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FD0F533F-5D8D-41A1-91BA-F82BDAF12A87}"/>
              </a:ext>
            </a:extLst>
          </p:cNvPr>
          <p:cNvSpPr>
            <a:spLocks noGrp="1"/>
          </p:cNvSpPr>
          <p:nvPr>
            <p:ph sz="quarter" idx="11"/>
          </p:nvPr>
        </p:nvSpPr>
        <p:spPr/>
        <p:txBody>
          <a:bodyPr/>
          <a:lstStyle/>
          <a:p>
            <a:r>
              <a:rPr lang="en-US" dirty="0"/>
              <a:t>This process is based on the DSEEP model</a:t>
            </a:r>
          </a:p>
          <a:p>
            <a:r>
              <a:rPr lang="en-US" dirty="0"/>
              <a:t>The processes documented here are based on years of experience integrating distributed LVC simulation events  </a:t>
            </a:r>
          </a:p>
          <a:p>
            <a:r>
              <a:rPr lang="en-US" dirty="0"/>
              <a:t>Distributed simulation events come in different sizes and have different objectives, but the same approach can be used for all of them with some tailoring  </a:t>
            </a:r>
          </a:p>
          <a:p>
            <a:r>
              <a:rPr lang="en-US" dirty="0"/>
              <a:t>This tutorial describes how to adjust based on the size and nature of the event being planned</a:t>
            </a:r>
          </a:p>
          <a:p>
            <a:r>
              <a:rPr lang="en-US" dirty="0"/>
              <a:t>Today’s tutorial only covers a limited part of the process</a:t>
            </a:r>
          </a:p>
          <a:p>
            <a:r>
              <a:rPr lang="en-US" dirty="0"/>
              <a:t>A Professional Development Workshop on Friday will cover the full process</a:t>
            </a:r>
          </a:p>
        </p:txBody>
      </p:sp>
    </p:spTree>
    <p:extLst>
      <p:ext uri="{BB962C8B-B14F-4D97-AF65-F5344CB8AC3E}">
        <p14:creationId xmlns:p14="http://schemas.microsoft.com/office/powerpoint/2010/main" val="4217120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3" name="Content Placeholder 2"/>
          <p:cNvSpPr>
            <a:spLocks noGrp="1"/>
          </p:cNvSpPr>
          <p:nvPr>
            <p:ph sz="quarter" idx="11"/>
          </p:nvPr>
        </p:nvSpPr>
        <p:spPr>
          <a:xfrm>
            <a:off x="480133" y="1046715"/>
            <a:ext cx="10442972" cy="5075237"/>
          </a:xfrm>
        </p:spPr>
        <p:txBody>
          <a:bodyPr/>
          <a:lstStyle/>
          <a:p>
            <a:r>
              <a:rPr lang="en-US" dirty="0"/>
              <a:t>One key issue that is not always understood is that the time between the spirals is as important as the spiral</a:t>
            </a:r>
          </a:p>
          <a:p>
            <a:r>
              <a:rPr lang="en-US" dirty="0"/>
              <a:t>If spirals are performed too close together there will not be time to address issues that arise in a previous spiral or prepare for the next spiral</a:t>
            </a:r>
          </a:p>
          <a:p>
            <a:r>
              <a:rPr lang="en-US" dirty="0"/>
              <a:t>In general at least two weeks should be planned between integration spirals  </a:t>
            </a:r>
          </a:p>
          <a:p>
            <a:r>
              <a:rPr lang="en-US" dirty="0"/>
              <a:t>The exception would be spirals for Block 5 and 6 activities that can be performed back-to-back</a:t>
            </a:r>
          </a:p>
          <a:p>
            <a:r>
              <a:rPr lang="en-US" dirty="0"/>
              <a:t>The amount of time between spirals is also dependent on the confidence level that the activities can be performed in the time scheduled for the spiral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887AE5A8-99E5-46E3-978B-3974C786D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1524119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 Spirals</a:t>
            </a:r>
          </a:p>
        </p:txBody>
      </p:sp>
      <p:sp>
        <p:nvSpPr>
          <p:cNvPr id="3" name="Content Placeholder 2"/>
          <p:cNvSpPr>
            <a:spLocks noGrp="1"/>
          </p:cNvSpPr>
          <p:nvPr>
            <p:ph sz="quarter" idx="11"/>
          </p:nvPr>
        </p:nvSpPr>
        <p:spPr/>
        <p:txBody>
          <a:bodyPr/>
          <a:lstStyle/>
          <a:p>
            <a:r>
              <a:rPr lang="en-US" dirty="0"/>
              <a:t>The status of all objectives is tracked during each spiral  </a:t>
            </a:r>
          </a:p>
          <a:p>
            <a:r>
              <a:rPr lang="en-US" dirty="0"/>
              <a:t>If a few objectives are not met they can be pushed to the next spiral</a:t>
            </a:r>
          </a:p>
          <a:p>
            <a:r>
              <a:rPr lang="en-US" dirty="0"/>
              <a:t>If a large number of objectives are not met, another spiral may be required</a:t>
            </a:r>
          </a:p>
          <a:p>
            <a:r>
              <a:rPr lang="en-US" dirty="0"/>
              <a:t>It would be difficult to schedule an additional spiral if there are only two weeks separating planned spirals</a:t>
            </a:r>
          </a:p>
          <a:p>
            <a:r>
              <a:rPr lang="en-US" dirty="0"/>
              <a:t>If the complexity of the event is such, scheduling more than two weeks between spirals allows make-up spirals to be added</a:t>
            </a:r>
          </a:p>
        </p:txBody>
      </p:sp>
      <p:pic>
        <p:nvPicPr>
          <p:cNvPr id="4" name="Picture 3" descr="A close up of a device&#10;&#10;Description automatically generated">
            <a:extLst>
              <a:ext uri="{FF2B5EF4-FFF2-40B4-BE49-F238E27FC236}">
                <a16:creationId xmlns:a16="http://schemas.microsoft.com/office/drawing/2014/main" id="{94A3210F-6B64-45DB-8A46-E83F19D20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2657499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1 Planning Considerations</a:t>
            </a:r>
          </a:p>
        </p:txBody>
      </p:sp>
      <p:sp>
        <p:nvSpPr>
          <p:cNvPr id="3" name="Content Placeholder 2"/>
          <p:cNvSpPr>
            <a:spLocks noGrp="1"/>
          </p:cNvSpPr>
          <p:nvPr>
            <p:ph sz="quarter" idx="11"/>
          </p:nvPr>
        </p:nvSpPr>
        <p:spPr>
          <a:xfrm>
            <a:off x="480133" y="1046715"/>
            <a:ext cx="10582120" cy="5075237"/>
          </a:xfrm>
        </p:spPr>
        <p:txBody>
          <a:bodyPr/>
          <a:lstStyle/>
          <a:p>
            <a:r>
              <a:rPr lang="en-US" dirty="0"/>
              <a:t>In general Block 1 activities can be performed in a single integration spiral</a:t>
            </a:r>
          </a:p>
          <a:p>
            <a:r>
              <a:rPr lang="en-US" dirty="0"/>
              <a:t>An event with a very large number of participants or an event with a large number of inexperienced participants could require more than one spiral to complete Block 1 activities</a:t>
            </a:r>
          </a:p>
          <a:p>
            <a:r>
              <a:rPr lang="en-US" dirty="0"/>
              <a:t>Another option is to schedule a single two-week spiral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0DCC0DFE-4E77-4A31-B02E-2EB373621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00" y="705610"/>
            <a:ext cx="1242060" cy="1013460"/>
          </a:xfrm>
          <a:prstGeom prst="rect">
            <a:avLst/>
          </a:prstGeom>
        </p:spPr>
      </p:pic>
    </p:spTree>
    <p:extLst>
      <p:ext uri="{BB962C8B-B14F-4D97-AF65-F5344CB8AC3E}">
        <p14:creationId xmlns:p14="http://schemas.microsoft.com/office/powerpoint/2010/main" val="2940836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2 Planning Considerations</a:t>
            </a:r>
          </a:p>
        </p:txBody>
      </p:sp>
      <p:sp>
        <p:nvSpPr>
          <p:cNvPr id="3" name="Content Placeholder 2"/>
          <p:cNvSpPr>
            <a:spLocks noGrp="1"/>
          </p:cNvSpPr>
          <p:nvPr>
            <p:ph sz="quarter" idx="11"/>
          </p:nvPr>
        </p:nvSpPr>
        <p:spPr>
          <a:xfrm>
            <a:off x="221339" y="891440"/>
            <a:ext cx="10980061" cy="5075237"/>
          </a:xfrm>
        </p:spPr>
        <p:txBody>
          <a:bodyPr/>
          <a:lstStyle/>
          <a:p>
            <a:r>
              <a:rPr lang="en-US" dirty="0"/>
              <a:t>Block 2 activities can generally be performed in a single spiral</a:t>
            </a:r>
          </a:p>
          <a:p>
            <a:r>
              <a:rPr lang="en-US" dirty="0"/>
              <a:t>If there are a large number pairwise interfaces, hardware-in-the-loop (WHIL) systems, or live elements, more than one spiral may be required to complete all of the Block 2 activities</a:t>
            </a:r>
          </a:p>
          <a:p>
            <a:r>
              <a:rPr lang="en-US" dirty="0"/>
              <a:t>If more than one spiral is required to complete Block 2 activities the systems and sites should be grouped by common interfaces</a:t>
            </a:r>
          </a:p>
          <a:p>
            <a:r>
              <a:rPr lang="en-US" dirty="0"/>
              <a:t>If more than one spiral is required to complete Block 2 activities, these may be scheduled with only one week in between</a:t>
            </a:r>
          </a:p>
          <a:p>
            <a:r>
              <a:rPr lang="en-US" dirty="0"/>
              <a:t>HWIL systems and live systems often require special scheduling considerations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2561" y="4735897"/>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5D560F1E-669B-41E4-A201-BC81FBE39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430" y="705610"/>
            <a:ext cx="1242060" cy="1013460"/>
          </a:xfrm>
          <a:prstGeom prst="rect">
            <a:avLst/>
          </a:prstGeom>
        </p:spPr>
      </p:pic>
    </p:spTree>
    <p:extLst>
      <p:ext uri="{BB962C8B-B14F-4D97-AF65-F5344CB8AC3E}">
        <p14:creationId xmlns:p14="http://schemas.microsoft.com/office/powerpoint/2010/main" val="2127239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3 &amp; 4 Planning Considerations</a:t>
            </a:r>
          </a:p>
        </p:txBody>
      </p:sp>
      <p:sp>
        <p:nvSpPr>
          <p:cNvPr id="3" name="Content Placeholder 2"/>
          <p:cNvSpPr>
            <a:spLocks noGrp="1"/>
          </p:cNvSpPr>
          <p:nvPr>
            <p:ph sz="quarter" idx="11"/>
          </p:nvPr>
        </p:nvSpPr>
        <p:spPr>
          <a:xfrm>
            <a:off x="480132" y="1046715"/>
            <a:ext cx="10522485" cy="5075237"/>
          </a:xfrm>
        </p:spPr>
        <p:txBody>
          <a:bodyPr/>
          <a:lstStyle/>
          <a:p>
            <a:r>
              <a:rPr lang="en-US" dirty="0"/>
              <a:t>For medium sized events Block 3 and 4 activities can generally be combined into a single spiral</a:t>
            </a:r>
          </a:p>
          <a:p>
            <a:r>
              <a:rPr lang="en-US" dirty="0"/>
              <a:t>If there are a large number of threads, Block 3 and 4 activities may have to be assigned to separate spirals</a:t>
            </a:r>
          </a:p>
          <a:p>
            <a:r>
              <a:rPr lang="en-US" dirty="0"/>
              <a:t>A large number of scenarios may also require scheduling separate spirals for Block 3 and 4 activities</a:t>
            </a:r>
          </a:p>
          <a:p>
            <a:r>
              <a:rPr lang="en-US" dirty="0"/>
              <a:t>The duration of the scenarios is also a factor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6A63CC39-D779-49B5-9AA4-81F66A59A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395" y="736048"/>
            <a:ext cx="1242060" cy="1013460"/>
          </a:xfrm>
          <a:prstGeom prst="rect">
            <a:avLst/>
          </a:prstGeom>
        </p:spPr>
      </p:pic>
    </p:spTree>
    <p:extLst>
      <p:ext uri="{BB962C8B-B14F-4D97-AF65-F5344CB8AC3E}">
        <p14:creationId xmlns:p14="http://schemas.microsoft.com/office/powerpoint/2010/main" val="3265569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5 &amp; 6 Considerations</a:t>
            </a:r>
          </a:p>
        </p:txBody>
      </p:sp>
      <p:sp>
        <p:nvSpPr>
          <p:cNvPr id="3" name="Content Placeholder 2"/>
          <p:cNvSpPr>
            <a:spLocks noGrp="1"/>
          </p:cNvSpPr>
          <p:nvPr>
            <p:ph sz="quarter" idx="11"/>
          </p:nvPr>
        </p:nvSpPr>
        <p:spPr>
          <a:xfrm>
            <a:off x="411125" y="1012211"/>
            <a:ext cx="10998998" cy="5075237"/>
          </a:xfrm>
        </p:spPr>
        <p:txBody>
          <a:bodyPr/>
          <a:lstStyle/>
          <a:p>
            <a:r>
              <a:rPr lang="en-US" dirty="0"/>
              <a:t>Block 5 and 6 activities are only performed if they are required</a:t>
            </a:r>
          </a:p>
          <a:p>
            <a:r>
              <a:rPr lang="en-US" dirty="0"/>
              <a:t>Depending on the level of training required, a single spiral may be used perform both activities</a:t>
            </a:r>
          </a:p>
          <a:p>
            <a:r>
              <a:rPr lang="en-US" dirty="0"/>
              <a:t>If Block 5 and 6 activities are performed in a single spiral, the week should be divided so the operator training is performed in the first half of the week and the role player training in the second half of the week</a:t>
            </a:r>
          </a:p>
          <a:p>
            <a:r>
              <a:rPr lang="en-US" dirty="0"/>
              <a:t>Depending on the source of the role players, scheduling them is generally a long lead time item</a:t>
            </a:r>
          </a:p>
          <a:p>
            <a:pPr lvl="1"/>
            <a:r>
              <a:rPr lang="en-US" dirty="0"/>
              <a:t>Planning is required to make sure that role player time is used wisely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6EADBDB7-0A2D-462D-8BA1-B11ABBADC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00" y="705610"/>
            <a:ext cx="1242060" cy="1013460"/>
          </a:xfrm>
          <a:prstGeom prst="rect">
            <a:avLst/>
          </a:prstGeom>
        </p:spPr>
      </p:pic>
    </p:spTree>
    <p:extLst>
      <p:ext uri="{BB962C8B-B14F-4D97-AF65-F5344CB8AC3E}">
        <p14:creationId xmlns:p14="http://schemas.microsoft.com/office/powerpoint/2010/main" val="3696640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7 Considerations</a:t>
            </a:r>
          </a:p>
        </p:txBody>
      </p:sp>
      <p:sp>
        <p:nvSpPr>
          <p:cNvPr id="3" name="Content Placeholder 2"/>
          <p:cNvSpPr>
            <a:spLocks noGrp="1"/>
          </p:cNvSpPr>
          <p:nvPr>
            <p:ph sz="quarter" idx="11"/>
          </p:nvPr>
        </p:nvSpPr>
        <p:spPr>
          <a:xfrm>
            <a:off x="480133" y="1046715"/>
            <a:ext cx="9965894" cy="5075237"/>
          </a:xfrm>
        </p:spPr>
        <p:txBody>
          <a:bodyPr/>
          <a:lstStyle/>
          <a:p>
            <a:r>
              <a:rPr lang="en-US" dirty="0"/>
              <a:t>The amount of time required for Block 7 activities depends on the number of scenarios, the length of each scenario, and the number of iterations required</a:t>
            </a:r>
          </a:p>
          <a:p>
            <a:r>
              <a:rPr lang="en-US" dirty="0"/>
              <a:t>If completing the block 7 activities requires more than one week, the spiral should be scheduled for consecutive weeks</a:t>
            </a:r>
          </a:p>
          <a:p>
            <a:r>
              <a:rPr lang="en-US" dirty="0"/>
              <a:t>Block 7 activities and the event execution can be performed in consecutive weeks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678A8DD1-AD47-41F4-9F9B-DD000AC3D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735" y="805236"/>
            <a:ext cx="1242060" cy="1013460"/>
          </a:xfrm>
          <a:prstGeom prst="rect">
            <a:avLst/>
          </a:prstGeom>
        </p:spPr>
      </p:pic>
    </p:spTree>
    <p:extLst>
      <p:ext uri="{BB962C8B-B14F-4D97-AF65-F5344CB8AC3E}">
        <p14:creationId xmlns:p14="http://schemas.microsoft.com/office/powerpoint/2010/main" val="1103461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Plan Development</a:t>
            </a:r>
          </a:p>
        </p:txBody>
      </p:sp>
      <p:sp>
        <p:nvSpPr>
          <p:cNvPr id="3" name="Content Placeholder 2"/>
          <p:cNvSpPr>
            <a:spLocks noGrp="1"/>
          </p:cNvSpPr>
          <p:nvPr>
            <p:ph sz="quarter" idx="11"/>
          </p:nvPr>
        </p:nvSpPr>
        <p:spPr>
          <a:xfrm>
            <a:off x="480132" y="1046715"/>
            <a:ext cx="10393277" cy="5075237"/>
          </a:xfrm>
        </p:spPr>
        <p:txBody>
          <a:bodyPr/>
          <a:lstStyle/>
          <a:p>
            <a:r>
              <a:rPr lang="en-US" dirty="0"/>
              <a:t>An Integration Plan is created to communicate with the full team the objectives, schedule, and mechanisms for the integration</a:t>
            </a:r>
          </a:p>
          <a:p>
            <a:r>
              <a:rPr lang="en-US" dirty="0"/>
              <a:t>This document is developed and published prior to the start of integration</a:t>
            </a:r>
          </a:p>
          <a:p>
            <a:r>
              <a:rPr lang="en-US" dirty="0"/>
              <a:t>In general this document is not updated after the Test Readiness Review</a:t>
            </a:r>
          </a:p>
          <a:p>
            <a:r>
              <a:rPr lang="en-US" dirty="0"/>
              <a:t>Changes after that are described in the individual Spiral Plans</a:t>
            </a:r>
          </a:p>
          <a:p>
            <a:r>
              <a:rPr lang="en-US" dirty="0"/>
              <a:t>The format of this document can vary, but there are several sections that should be included</a:t>
            </a:r>
          </a:p>
        </p:txBody>
      </p:sp>
      <p:pic>
        <p:nvPicPr>
          <p:cNvPr id="4" name="Picture 3" descr="A close up of a device&#10;&#10;Description automatically generated">
            <a:extLst>
              <a:ext uri="{FF2B5EF4-FFF2-40B4-BE49-F238E27FC236}">
                <a16:creationId xmlns:a16="http://schemas.microsoft.com/office/drawing/2014/main" id="{7CD30A28-34DB-4793-898E-CC2631FF6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509100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Plan Sections</a:t>
            </a:r>
          </a:p>
        </p:txBody>
      </p:sp>
      <p:sp>
        <p:nvSpPr>
          <p:cNvPr id="3" name="Content Placeholder 2"/>
          <p:cNvSpPr>
            <a:spLocks noGrp="1"/>
          </p:cNvSpPr>
          <p:nvPr>
            <p:ph sz="quarter" idx="11"/>
          </p:nvPr>
        </p:nvSpPr>
        <p:spPr/>
        <p:txBody>
          <a:bodyPr/>
          <a:lstStyle/>
          <a:p>
            <a:r>
              <a:rPr lang="en-US" dirty="0"/>
              <a:t>Introduction: General information, overall schedule</a:t>
            </a:r>
          </a:p>
          <a:p>
            <a:r>
              <a:rPr lang="en-US" dirty="0"/>
              <a:t>Communication Plan: Phone numbers, data stores</a:t>
            </a:r>
          </a:p>
          <a:p>
            <a:r>
              <a:rPr lang="en-US" dirty="0"/>
              <a:t>Distributed Simulation: Architectures/Simulation Data Exchange Models (SDEMs), network configurations</a:t>
            </a:r>
          </a:p>
          <a:p>
            <a:r>
              <a:rPr lang="en-US" dirty="0"/>
              <a:t>Scenario/Operational: Terrain databases, scenarios, systems under test</a:t>
            </a:r>
          </a:p>
          <a:p>
            <a:r>
              <a:rPr lang="en-US" dirty="0"/>
              <a:t>Spiral Overview: Dates, objectives, participating sites, entrance &amp; exit criteria</a:t>
            </a:r>
          </a:p>
          <a:p>
            <a:r>
              <a:rPr lang="en-US" dirty="0"/>
              <a:t>Documentation Plans: Spiral plans, spiral reports, problem reports</a:t>
            </a:r>
          </a:p>
        </p:txBody>
      </p:sp>
      <p:pic>
        <p:nvPicPr>
          <p:cNvPr id="4" name="Picture 3" descr="A close up of a device&#10;&#10;Description automatically generated">
            <a:extLst>
              <a:ext uri="{FF2B5EF4-FFF2-40B4-BE49-F238E27FC236}">
                <a16:creationId xmlns:a16="http://schemas.microsoft.com/office/drawing/2014/main" id="{69C50283-5709-4022-97E7-58569FDB3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771113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Objectives</a:t>
            </a:r>
          </a:p>
        </p:txBody>
      </p:sp>
      <p:graphicFrame>
        <p:nvGraphicFramePr>
          <p:cNvPr id="4" name="Table 3"/>
          <p:cNvGraphicFramePr>
            <a:graphicFrameLocks noGrp="1"/>
          </p:cNvGraphicFramePr>
          <p:nvPr>
            <p:extLst>
              <p:ext uri="{D42A27DB-BD31-4B8C-83A1-F6EECF244321}">
                <p14:modId xmlns:p14="http://schemas.microsoft.com/office/powerpoint/2010/main" val="3795264069"/>
              </p:ext>
            </p:extLst>
          </p:nvPr>
        </p:nvGraphicFramePr>
        <p:xfrm>
          <a:off x="839973" y="1010093"/>
          <a:ext cx="8973866" cy="4997300"/>
        </p:xfrm>
        <a:graphic>
          <a:graphicData uri="http://schemas.openxmlformats.org/drawingml/2006/table">
            <a:tbl>
              <a:tblPr firstRow="1" firstCol="1" bandRow="1">
                <a:tableStyleId>{073A0DAA-6AF3-43AB-8588-CEC1D06C72B9}</a:tableStyleId>
              </a:tblPr>
              <a:tblGrid>
                <a:gridCol w="943237">
                  <a:extLst>
                    <a:ext uri="{9D8B030D-6E8A-4147-A177-3AD203B41FA5}">
                      <a16:colId xmlns:a16="http://schemas.microsoft.com/office/drawing/2014/main" val="20000"/>
                    </a:ext>
                  </a:extLst>
                </a:gridCol>
                <a:gridCol w="8030629">
                  <a:extLst>
                    <a:ext uri="{9D8B030D-6E8A-4147-A177-3AD203B41FA5}">
                      <a16:colId xmlns:a16="http://schemas.microsoft.com/office/drawing/2014/main" val="20001"/>
                    </a:ext>
                  </a:extLst>
                </a:gridCol>
              </a:tblGrid>
              <a:tr h="356950">
                <a:tc>
                  <a:txBody>
                    <a:bodyPr/>
                    <a:lstStyle/>
                    <a:p>
                      <a:pPr marL="0" marR="0" algn="ctr">
                        <a:spcBef>
                          <a:spcPts val="0"/>
                        </a:spcBef>
                        <a:spcAft>
                          <a:spcPts val="0"/>
                        </a:spcAft>
                      </a:pPr>
                      <a:r>
                        <a:rPr lang="en-US" sz="2000" dirty="0">
                          <a:effectLst/>
                        </a:rPr>
                        <a:t>ID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Objective</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3900">
                <a:tc>
                  <a:txBody>
                    <a:bodyPr/>
                    <a:lstStyle/>
                    <a:p>
                      <a:pPr marL="0" marR="0">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Establish network connectivity between DTCC and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13900">
                <a:tc>
                  <a:txBody>
                    <a:bodyPr/>
                    <a:lstStyle/>
                    <a:p>
                      <a:pPr marL="0" marR="0">
                        <a:spcBef>
                          <a:spcPts val="0"/>
                        </a:spcBef>
                        <a:spcAft>
                          <a:spcPts val="0"/>
                        </a:spcAft>
                      </a:pPr>
                      <a:r>
                        <a:rPr lang="en-US" sz="2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861060" algn="l"/>
                        </a:tabLst>
                      </a:pPr>
                      <a:r>
                        <a:rPr lang="en-US" sz="2000" dirty="0">
                          <a:effectLst/>
                        </a:rPr>
                        <a:t>Characterize network performance over several days and times of day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13900">
                <a:tc>
                  <a:txBody>
                    <a:bodyPr/>
                    <a:lstStyle/>
                    <a:p>
                      <a:pPr marL="0" marR="0">
                        <a:spcBef>
                          <a:spcPts val="0"/>
                        </a:spcBef>
                        <a:spcAft>
                          <a:spcPts val="0"/>
                        </a:spcAft>
                      </a:pPr>
                      <a:r>
                        <a:rPr lang="en-US" sz="2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RTC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13900">
                <a:tc>
                  <a:txBody>
                    <a:bodyPr/>
                    <a:lstStyle/>
                    <a:p>
                      <a:pPr marL="0" marR="0">
                        <a:spcBef>
                          <a:spcPts val="0"/>
                        </a:spcBef>
                        <a:spcAft>
                          <a:spcPts val="0"/>
                        </a:spcAft>
                      </a:pPr>
                      <a:r>
                        <a:rPr lang="en-US" sz="2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JOIN Lab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13900">
                <a:tc>
                  <a:txBody>
                    <a:bodyPr/>
                    <a:lstStyle/>
                    <a:p>
                      <a:pPr marL="0" marR="0">
                        <a:spcBef>
                          <a:spcPts val="0"/>
                        </a:spcBef>
                        <a:spcAft>
                          <a:spcPts val="0"/>
                        </a:spcAft>
                      </a:pPr>
                      <a:r>
                        <a:rPr lang="en-US" sz="20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Have a TENA application (Canary) join TENA EM at DTCC</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13900">
                <a:tc>
                  <a:txBody>
                    <a:bodyPr/>
                    <a:lstStyle/>
                    <a:p>
                      <a:pPr marL="0" marR="0">
                        <a:spcBef>
                          <a:spcPts val="0"/>
                        </a:spcBef>
                        <a:spcAft>
                          <a:spcPts val="0"/>
                        </a:spcAft>
                      </a:pPr>
                      <a:r>
                        <a:rPr lang="en-US" sz="20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Pass TENA platform data from DTCC to SIMDIS located at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56950">
                <a:tc>
                  <a:txBody>
                    <a:bodyPr/>
                    <a:lstStyle/>
                    <a:p>
                      <a:pPr marL="0" marR="0">
                        <a:spcBef>
                          <a:spcPts val="0"/>
                        </a:spcBef>
                        <a:spcAft>
                          <a:spcPts val="0"/>
                        </a:spcAft>
                      </a:pPr>
                      <a:r>
                        <a:rPr lang="en-US" sz="20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Test VOIP call manager</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pic>
        <p:nvPicPr>
          <p:cNvPr id="5" name="Picture 4" descr="A close up of a device&#10;&#10;Description automatically generated">
            <a:extLst>
              <a:ext uri="{FF2B5EF4-FFF2-40B4-BE49-F238E27FC236}">
                <a16:creationId xmlns:a16="http://schemas.microsoft.com/office/drawing/2014/main" id="{D6D62FA7-D21B-40B7-9D33-8A24600B0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120925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a:xfrm>
            <a:off x="2397039" y="0"/>
            <a:ext cx="7416800" cy="705610"/>
          </a:xfrm>
        </p:spPr>
        <p:txBody>
          <a:bodyPr wrap="square" anchor="ctr">
            <a:normAutofit/>
          </a:bodyPr>
          <a:lstStyle/>
          <a:p>
            <a:r>
              <a:rPr lang="en-US" dirty="0"/>
              <a:t>Process</a:t>
            </a:r>
          </a:p>
        </p:txBody>
      </p:sp>
      <p:pic>
        <p:nvPicPr>
          <p:cNvPr id="4" name="Picture 3" descr="A screenshot of a cell phone&#10;&#10;Description automatically generated">
            <a:extLst>
              <a:ext uri="{FF2B5EF4-FFF2-40B4-BE49-F238E27FC236}">
                <a16:creationId xmlns:a16="http://schemas.microsoft.com/office/drawing/2014/main" id="{5EE994A3-2381-4D48-B8E2-C2165941F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422" y="806016"/>
            <a:ext cx="9513510" cy="5643016"/>
          </a:xfrm>
          <a:prstGeom prst="rect">
            <a:avLst/>
          </a:prstGeom>
        </p:spPr>
      </p:pic>
    </p:spTree>
    <p:extLst>
      <p:ext uri="{BB962C8B-B14F-4D97-AF65-F5344CB8AC3E}">
        <p14:creationId xmlns:p14="http://schemas.microsoft.com/office/powerpoint/2010/main" val="857644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Entrance Criteria</a:t>
            </a:r>
          </a:p>
        </p:txBody>
      </p:sp>
      <p:graphicFrame>
        <p:nvGraphicFramePr>
          <p:cNvPr id="6" name="Table 5"/>
          <p:cNvGraphicFramePr>
            <a:graphicFrameLocks noGrp="1"/>
          </p:cNvGraphicFramePr>
          <p:nvPr>
            <p:extLst>
              <p:ext uri="{D42A27DB-BD31-4B8C-83A1-F6EECF244321}">
                <p14:modId xmlns:p14="http://schemas.microsoft.com/office/powerpoint/2010/main" val="3585989732"/>
              </p:ext>
            </p:extLst>
          </p:nvPr>
        </p:nvGraphicFramePr>
        <p:xfrm>
          <a:off x="510363" y="837658"/>
          <a:ext cx="10086879" cy="5676975"/>
        </p:xfrm>
        <a:graphic>
          <a:graphicData uri="http://schemas.openxmlformats.org/drawingml/2006/table">
            <a:tbl>
              <a:tblPr firstRow="1" firstCol="1" bandRow="1">
                <a:tableStyleId>{793D81CF-94F2-401A-BA57-92F5A7B2D0C5}</a:tableStyleId>
              </a:tblPr>
              <a:tblGrid>
                <a:gridCol w="2132506">
                  <a:extLst>
                    <a:ext uri="{9D8B030D-6E8A-4147-A177-3AD203B41FA5}">
                      <a16:colId xmlns:a16="http://schemas.microsoft.com/office/drawing/2014/main" val="20000"/>
                    </a:ext>
                  </a:extLst>
                </a:gridCol>
                <a:gridCol w="7954373">
                  <a:extLst>
                    <a:ext uri="{9D8B030D-6E8A-4147-A177-3AD203B41FA5}">
                      <a16:colId xmlns:a16="http://schemas.microsoft.com/office/drawing/2014/main" val="20001"/>
                    </a:ext>
                  </a:extLst>
                </a:gridCol>
              </a:tblGrid>
              <a:tr h="218375">
                <a:tc>
                  <a:txBody>
                    <a:bodyPr/>
                    <a:lstStyle/>
                    <a:p>
                      <a:pPr marL="0" marR="0" algn="ctr">
                        <a:lnSpc>
                          <a:spcPct val="107000"/>
                        </a:lnSpc>
                        <a:spcBef>
                          <a:spcPts val="0"/>
                        </a:spcBef>
                        <a:spcAft>
                          <a:spcPts val="0"/>
                        </a:spcAft>
                      </a:pPr>
                      <a:r>
                        <a:rPr lang="en-US" sz="1600" dirty="0">
                          <a:effectLst/>
                        </a:rPr>
                        <a:t>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gn="ctr">
                        <a:lnSpc>
                          <a:spcPct val="107000"/>
                        </a:lnSpc>
                        <a:spcBef>
                          <a:spcPts val="0"/>
                        </a:spcBef>
                        <a:spcAft>
                          <a:spcPts val="0"/>
                        </a:spcAft>
                      </a:pPr>
                      <a:r>
                        <a:rPr lang="en-US" sz="1600" dirty="0">
                          <a:effectLst/>
                        </a:rPr>
                        <a:t>Entrance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0"/>
                  </a:ext>
                </a:extLst>
              </a:tr>
              <a:tr h="218375">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site is available to participate in spiral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1"/>
                  </a:ext>
                </a:extLst>
              </a:tr>
              <a:tr h="218375">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ISA signed and approved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2"/>
                  </a:ext>
                </a:extLst>
              </a:tr>
              <a:tr h="240034">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User accounts created for at least one person at each NLT Friday 13 November 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3"/>
                  </a:ext>
                </a:extLst>
              </a:tr>
              <a:tr h="218375">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4"/>
                  </a:ext>
                </a:extLst>
              </a:tr>
              <a:tr h="218375">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6"/>
                  </a:ext>
                </a:extLst>
              </a:tr>
              <a:tr h="218375">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7"/>
                  </a:ext>
                </a:extLst>
              </a:tr>
              <a:tr h="218375">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all CSTB PoC Sites connected on JMN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8"/>
                  </a:ext>
                </a:extLst>
              </a:tr>
              <a:tr h="218375">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9"/>
                  </a:ext>
                </a:extLst>
              </a:tr>
              <a:tr h="218375">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0"/>
                  </a:ext>
                </a:extLst>
              </a:tr>
              <a:tr h="218375">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Establish multicast Rendezvous Point (RP)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1"/>
                  </a:ext>
                </a:extLst>
              </a:tr>
              <a:tr h="218375">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Distribute VoSIP phone information to all sites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2"/>
                  </a:ext>
                </a:extLst>
              </a:tr>
              <a:tr h="218375">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VoSIP call manager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3"/>
                  </a:ext>
                </a:extLst>
              </a:tr>
              <a:tr h="218375">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Chat server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4"/>
                  </a:ext>
                </a:extLst>
              </a:tr>
              <a:tr h="218375">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Confluence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5"/>
                  </a:ext>
                </a:extLst>
              </a:tr>
              <a:tr h="218375">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Adobe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6"/>
                  </a:ext>
                </a:extLst>
              </a:tr>
              <a:tr h="218375">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Download network characterization tools from Confluence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7"/>
                  </a:ext>
                </a:extLst>
              </a:tr>
              <a:tr h="244315">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8"/>
                  </a:ext>
                </a:extLst>
              </a:tr>
              <a:tr h="244315">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9"/>
                  </a:ext>
                </a:extLst>
              </a:tr>
              <a:tr h="244315">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0"/>
                  </a:ext>
                </a:extLst>
              </a:tr>
              <a:tr h="244315">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1"/>
                  </a:ext>
                </a:extLst>
              </a:tr>
              <a:tr h="218375">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IP addresses for local machines NLT Friday 13 November 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2"/>
                  </a:ext>
                </a:extLst>
              </a:tr>
              <a:tr h="218375">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Configure collaboration tools to use event LDAP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3"/>
                  </a:ext>
                </a:extLst>
              </a:tr>
            </a:tbl>
          </a:graphicData>
        </a:graphic>
      </p:graphicFrame>
      <p:pic>
        <p:nvPicPr>
          <p:cNvPr id="4" name="Picture 3" descr="A close up of a device&#10;&#10;Description automatically generated">
            <a:extLst>
              <a:ext uri="{FF2B5EF4-FFF2-40B4-BE49-F238E27FC236}">
                <a16:creationId xmlns:a16="http://schemas.microsoft.com/office/drawing/2014/main" id="{D907D3E7-D35E-4BB8-9A7D-0D4EA0EB1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2786690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Criteria Example</a:t>
            </a:r>
          </a:p>
        </p:txBody>
      </p:sp>
      <p:graphicFrame>
        <p:nvGraphicFramePr>
          <p:cNvPr id="4" name="Table 3"/>
          <p:cNvGraphicFramePr>
            <a:graphicFrameLocks noGrp="1"/>
          </p:cNvGraphicFramePr>
          <p:nvPr>
            <p:extLst>
              <p:ext uri="{D42A27DB-BD31-4B8C-83A1-F6EECF244321}">
                <p14:modId xmlns:p14="http://schemas.microsoft.com/office/powerpoint/2010/main" val="360403439"/>
              </p:ext>
            </p:extLst>
          </p:nvPr>
        </p:nvGraphicFramePr>
        <p:xfrm>
          <a:off x="978195" y="1088228"/>
          <a:ext cx="9484241" cy="4897900"/>
        </p:xfrm>
        <a:graphic>
          <a:graphicData uri="http://schemas.openxmlformats.org/drawingml/2006/table">
            <a:tbl>
              <a:tblPr firstRow="1" firstCol="1" bandRow="1">
                <a:tableStyleId>{793D81CF-94F2-401A-BA57-92F5A7B2D0C5}</a:tableStyleId>
              </a:tblPr>
              <a:tblGrid>
                <a:gridCol w="2115879">
                  <a:extLst>
                    <a:ext uri="{9D8B030D-6E8A-4147-A177-3AD203B41FA5}">
                      <a16:colId xmlns:a16="http://schemas.microsoft.com/office/drawing/2014/main" val="20000"/>
                    </a:ext>
                  </a:extLst>
                </a:gridCol>
                <a:gridCol w="7368362">
                  <a:extLst>
                    <a:ext uri="{9D8B030D-6E8A-4147-A177-3AD203B41FA5}">
                      <a16:colId xmlns:a16="http://schemas.microsoft.com/office/drawing/2014/main" val="20001"/>
                    </a:ext>
                  </a:extLst>
                </a:gridCol>
              </a:tblGrid>
              <a:tr h="400556">
                <a:tc>
                  <a:txBody>
                    <a:bodyPr/>
                    <a:lstStyle/>
                    <a:p>
                      <a:pPr marL="0" marR="0" algn="ctr">
                        <a:lnSpc>
                          <a:spcPct val="107000"/>
                        </a:lnSpc>
                        <a:spcBef>
                          <a:spcPts val="0"/>
                        </a:spcBef>
                        <a:spcAft>
                          <a:spcPts val="0"/>
                        </a:spcAft>
                      </a:pPr>
                      <a:r>
                        <a:rPr lang="en-US" sz="2000" dirty="0">
                          <a:effectLst/>
                        </a:rPr>
                        <a:t>Site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Exit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3919">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All user accounts for the distributed sites have been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Network performance is sufficient for event 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VoSIP, chat, and Confluence between participating sites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0556">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All sites connected to JMN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multicast group functionality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network monitoring approach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Infrastructure training complete: Confluence, Adobe Connect, Chat, and  EventMan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pic>
        <p:nvPicPr>
          <p:cNvPr id="5" name="Picture 4" descr="A close up of a device&#10;&#10;Description automatically generated">
            <a:extLst>
              <a:ext uri="{FF2B5EF4-FFF2-40B4-BE49-F238E27FC236}">
                <a16:creationId xmlns:a16="http://schemas.microsoft.com/office/drawing/2014/main" id="{8C99B276-AE8F-4048-B28C-EABB76ED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19937536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Spiral Planning</a:t>
            </a:r>
          </a:p>
        </p:txBody>
      </p:sp>
      <p:sp>
        <p:nvSpPr>
          <p:cNvPr id="3" name="Content Placeholder 2"/>
          <p:cNvSpPr>
            <a:spLocks noGrp="1"/>
          </p:cNvSpPr>
          <p:nvPr>
            <p:ph sz="quarter" idx="11"/>
          </p:nvPr>
        </p:nvSpPr>
        <p:spPr/>
        <p:txBody>
          <a:bodyPr/>
          <a:lstStyle/>
          <a:p>
            <a:r>
              <a:rPr lang="en-US" dirty="0"/>
              <a:t>A Spiral Plan is created for each integration spiral</a:t>
            </a:r>
          </a:p>
          <a:p>
            <a:pPr lvl="1"/>
            <a:r>
              <a:rPr lang="en-US" dirty="0"/>
              <a:t>The initial input for the plan is drawn from the Integration Plan</a:t>
            </a:r>
          </a:p>
          <a:p>
            <a:pPr lvl="1"/>
            <a:r>
              <a:rPr lang="en-US" dirty="0"/>
              <a:t>The list of objectives, entrance criteria, and exit criteria may be extended and refined from what is listed in the Integration Plan</a:t>
            </a:r>
          </a:p>
          <a:p>
            <a:r>
              <a:rPr lang="en-US" dirty="0"/>
              <a:t>Any unmet exit criteria or other issues from the previous spiral  are also input to the Spiral Plan</a:t>
            </a:r>
          </a:p>
          <a:p>
            <a:pPr lvl="1"/>
            <a:r>
              <a:rPr lang="en-US" dirty="0"/>
              <a:t>If a large number of objectives were not met in the previous spiral, the addition of interim spirals may be required</a:t>
            </a:r>
          </a:p>
          <a:p>
            <a:r>
              <a:rPr lang="en-US" dirty="0"/>
              <a:t>The Spiral Plan is based on a template that can be modified to meet the needs of a specific program  </a:t>
            </a:r>
          </a:p>
        </p:txBody>
      </p:sp>
      <p:pic>
        <p:nvPicPr>
          <p:cNvPr id="4" name="Picture 3" descr="A close up of a device&#10;&#10;Description automatically generated">
            <a:extLst>
              <a:ext uri="{FF2B5EF4-FFF2-40B4-BE49-F238E27FC236}">
                <a16:creationId xmlns:a16="http://schemas.microsoft.com/office/drawing/2014/main" id="{27AF99EF-6B1E-447A-992B-45B2E9749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1503133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Spiral Plan Content</a:t>
            </a:r>
          </a:p>
        </p:txBody>
      </p:sp>
      <p:sp>
        <p:nvSpPr>
          <p:cNvPr id="3" name="Content Placeholder 2"/>
          <p:cNvSpPr>
            <a:spLocks noGrp="1"/>
          </p:cNvSpPr>
          <p:nvPr>
            <p:ph sz="quarter" idx="11"/>
          </p:nvPr>
        </p:nvSpPr>
        <p:spPr/>
        <p:txBody>
          <a:bodyPr/>
          <a:lstStyle/>
          <a:p>
            <a:r>
              <a:rPr lang="en-US" dirty="0"/>
              <a:t>Overview of the spiral</a:t>
            </a:r>
          </a:p>
          <a:p>
            <a:r>
              <a:rPr lang="en-US" dirty="0"/>
              <a:t>List of participating sites</a:t>
            </a:r>
          </a:p>
          <a:p>
            <a:r>
              <a:rPr lang="en-US" dirty="0"/>
              <a:t>Communication Plan: primary and backup phone lines</a:t>
            </a:r>
          </a:p>
          <a:p>
            <a:r>
              <a:rPr lang="en-US" dirty="0"/>
              <a:t>Objectives</a:t>
            </a:r>
          </a:p>
          <a:p>
            <a:r>
              <a:rPr lang="en-US" dirty="0"/>
              <a:t>Terrain databases</a:t>
            </a:r>
          </a:p>
          <a:p>
            <a:r>
              <a:rPr lang="en-US" dirty="0"/>
              <a:t>Entrance Criteria</a:t>
            </a:r>
          </a:p>
          <a:p>
            <a:r>
              <a:rPr lang="en-US" dirty="0"/>
              <a:t>Exit Criteria</a:t>
            </a:r>
          </a:p>
          <a:p>
            <a:r>
              <a:rPr lang="en-US" dirty="0"/>
              <a:t>Detailed schedule of the spiral</a:t>
            </a:r>
          </a:p>
        </p:txBody>
      </p:sp>
      <p:pic>
        <p:nvPicPr>
          <p:cNvPr id="4" name="Picture 3" descr="A close up of a device&#10;&#10;Description automatically generated">
            <a:extLst>
              <a:ext uri="{FF2B5EF4-FFF2-40B4-BE49-F238E27FC236}">
                <a16:creationId xmlns:a16="http://schemas.microsoft.com/office/drawing/2014/main" id="{1971FCA0-B68A-43B4-B042-92AE3653C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1010905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Schedule Example</a:t>
            </a:r>
          </a:p>
        </p:txBody>
      </p:sp>
      <p:sp>
        <p:nvSpPr>
          <p:cNvPr id="3" name="Content Placeholder 2"/>
          <p:cNvSpPr>
            <a:spLocks noGrp="1"/>
          </p:cNvSpPr>
          <p:nvPr>
            <p:ph sz="quarter" idx="11"/>
          </p:nvPr>
        </p:nvSpPr>
        <p:spPr>
          <a:xfrm>
            <a:off x="480132" y="696044"/>
            <a:ext cx="11250613" cy="5223881"/>
          </a:xfrm>
        </p:spPr>
        <p:txBody>
          <a:bodyPr/>
          <a:lstStyle/>
          <a:p>
            <a:pPr marL="0" indent="0">
              <a:buNone/>
            </a:pPr>
            <a:r>
              <a:rPr lang="en-US" sz="2000" b="1" u="sng" dirty="0"/>
              <a:t>Tuesday February 4</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Verify Confluence/Active Directory interface</a:t>
            </a:r>
          </a:p>
          <a:p>
            <a:pPr marL="533386" lvl="1" indent="0">
              <a:buNone/>
            </a:pPr>
            <a:r>
              <a:rPr lang="en-US" sz="2000" dirty="0"/>
              <a:t>11:00 AM	Lunch</a:t>
            </a:r>
          </a:p>
          <a:p>
            <a:pPr marL="533386" lvl="1" indent="0">
              <a:buNone/>
            </a:pPr>
            <a:r>
              <a:rPr lang="en-US" sz="2000" dirty="0"/>
              <a:t>12:00 PM	Conduct network testing</a:t>
            </a:r>
          </a:p>
          <a:p>
            <a:pPr marL="533386" lvl="1" indent="0">
              <a:buNone/>
            </a:pPr>
            <a:r>
              <a:rPr lang="en-US" sz="2000" dirty="0"/>
              <a:t>1:00 PM	Have TENA Canary at JOIN connect to TENA EM at RTC</a:t>
            </a:r>
          </a:p>
          <a:p>
            <a:pPr marL="533386" lvl="1" indent="0">
              <a:buNone/>
            </a:pPr>
            <a:r>
              <a:rPr lang="en-US" sz="2000" dirty="0"/>
              <a:t>3:00 PM	Daily hotwash</a:t>
            </a:r>
          </a:p>
          <a:p>
            <a:pPr marL="0" indent="0">
              <a:buNone/>
            </a:pPr>
            <a:r>
              <a:rPr lang="en-US" sz="2000" b="1" u="sng" dirty="0"/>
              <a:t>Wednesday February 5</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Publish TENA Platforms at RTC view on SIMDIS at JOIN</a:t>
            </a:r>
          </a:p>
          <a:p>
            <a:pPr marL="533386" lvl="1" indent="0">
              <a:buNone/>
            </a:pPr>
            <a:r>
              <a:rPr lang="en-US" sz="2000" dirty="0"/>
              <a:t>11:00 AM	Lunch</a:t>
            </a:r>
          </a:p>
          <a:p>
            <a:pPr marL="533386" lvl="1" indent="0">
              <a:buNone/>
            </a:pPr>
            <a:r>
              <a:rPr lang="en-US" sz="2000" dirty="0"/>
              <a:t>12:00 PM	Conduct network testing </a:t>
            </a:r>
          </a:p>
          <a:p>
            <a:pPr marL="533386" lvl="1" indent="0">
              <a:buNone/>
            </a:pPr>
            <a:r>
              <a:rPr lang="en-US" sz="2000" dirty="0"/>
              <a:t>1:00 PM	Setup and Test VOIP phones</a:t>
            </a:r>
          </a:p>
          <a:p>
            <a:pPr marL="533386" lvl="1" indent="0">
              <a:buNone/>
            </a:pPr>
            <a:r>
              <a:rPr lang="en-US" sz="2000" dirty="0"/>
              <a:t>3:00 PM 	Daily hotwash</a:t>
            </a:r>
          </a:p>
          <a:p>
            <a:pPr marL="0" indent="0">
              <a:buNone/>
            </a:pPr>
            <a:endParaRPr lang="en-US" sz="2000" dirty="0"/>
          </a:p>
        </p:txBody>
      </p:sp>
      <p:pic>
        <p:nvPicPr>
          <p:cNvPr id="4" name="Picture 3" descr="A close up of a device&#10;&#10;Description automatically generated">
            <a:extLst>
              <a:ext uri="{FF2B5EF4-FFF2-40B4-BE49-F238E27FC236}">
                <a16:creationId xmlns:a16="http://schemas.microsoft.com/office/drawing/2014/main" id="{92369554-DF7A-4252-A4C6-F06E8F0BB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5610"/>
            <a:ext cx="1242060" cy="1013460"/>
          </a:xfrm>
          <a:prstGeom prst="rect">
            <a:avLst/>
          </a:prstGeom>
        </p:spPr>
      </p:pic>
    </p:spTree>
    <p:extLst>
      <p:ext uri="{BB962C8B-B14F-4D97-AF65-F5344CB8AC3E}">
        <p14:creationId xmlns:p14="http://schemas.microsoft.com/office/powerpoint/2010/main" val="3076010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Content Placeholder 2"/>
          <p:cNvSpPr>
            <a:spLocks noGrp="1"/>
          </p:cNvSpPr>
          <p:nvPr>
            <p:ph sz="quarter" idx="11"/>
          </p:nvPr>
        </p:nvSpPr>
        <p:spPr>
          <a:xfrm>
            <a:off x="480133" y="1046715"/>
            <a:ext cx="10790842" cy="5075237"/>
          </a:xfrm>
        </p:spPr>
        <p:txBody>
          <a:bodyPr/>
          <a:lstStyle/>
          <a:p>
            <a:r>
              <a:rPr lang="en-US" dirty="0"/>
              <a:t>A successful distributed LVC event depends on the completeness of the environment created</a:t>
            </a:r>
          </a:p>
          <a:p>
            <a:r>
              <a:rPr lang="en-US" dirty="0"/>
              <a:t>A well-defined process provides the structure for a valid environment by ensuring that all required products and procedures are followed.</a:t>
            </a:r>
          </a:p>
          <a:p>
            <a:r>
              <a:rPr lang="en-US" dirty="0"/>
              <a:t>DSEEP provides a good process model for distributed simulation event integration</a:t>
            </a:r>
          </a:p>
          <a:p>
            <a:r>
              <a:rPr lang="en-US" dirty="0"/>
              <a:t>Todays tutorial focused on defining Integration Blocks and the planning process for them </a:t>
            </a:r>
          </a:p>
          <a:p>
            <a:pPr lvl="1"/>
            <a:r>
              <a:rPr lang="en-US" dirty="0"/>
              <a:t>Not completing all the preceding blocks adds risk to the following blocks</a:t>
            </a:r>
          </a:p>
        </p:txBody>
      </p:sp>
    </p:spTree>
    <p:extLst>
      <p:ext uri="{BB962C8B-B14F-4D97-AF65-F5344CB8AC3E}">
        <p14:creationId xmlns:p14="http://schemas.microsoft.com/office/powerpoint/2010/main" val="302101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2" y="0"/>
            <a:ext cx="12192000" cy="795130"/>
          </a:xfrm>
        </p:spPr>
        <p:txBody>
          <a:bodyPr/>
          <a:lstStyle/>
          <a:p>
            <a:r>
              <a:rPr lang="en-US" dirty="0"/>
              <a:t>Integration Blocks Summary</a:t>
            </a:r>
          </a:p>
        </p:txBody>
      </p:sp>
      <p:graphicFrame>
        <p:nvGraphicFramePr>
          <p:cNvPr id="4" name="Table 3"/>
          <p:cNvGraphicFramePr>
            <a:graphicFrameLocks noGrp="1"/>
          </p:cNvGraphicFramePr>
          <p:nvPr>
            <p:extLst>
              <p:ext uri="{D42A27DB-BD31-4B8C-83A1-F6EECF244321}">
                <p14:modId xmlns:p14="http://schemas.microsoft.com/office/powerpoint/2010/main" val="1639916997"/>
              </p:ext>
            </p:extLst>
          </p:nvPr>
        </p:nvGraphicFramePr>
        <p:xfrm>
          <a:off x="-1" y="685568"/>
          <a:ext cx="12192002" cy="6316526"/>
        </p:xfrm>
        <a:graphic>
          <a:graphicData uri="http://schemas.openxmlformats.org/drawingml/2006/table">
            <a:tbl>
              <a:tblPr firstRow="1" firstCol="1" bandRow="1">
                <a:tableStyleId>{073A0DAA-6AF3-43AB-8588-CEC1D06C72B9}</a:tableStyleId>
              </a:tblPr>
              <a:tblGrid>
                <a:gridCol w="777473">
                  <a:extLst>
                    <a:ext uri="{9D8B030D-6E8A-4147-A177-3AD203B41FA5}">
                      <a16:colId xmlns:a16="http://schemas.microsoft.com/office/drawing/2014/main" val="2052338748"/>
                    </a:ext>
                  </a:extLst>
                </a:gridCol>
                <a:gridCol w="1652240">
                  <a:extLst>
                    <a:ext uri="{9D8B030D-6E8A-4147-A177-3AD203B41FA5}">
                      <a16:colId xmlns:a16="http://schemas.microsoft.com/office/drawing/2014/main" val="3635633146"/>
                    </a:ext>
                  </a:extLst>
                </a:gridCol>
                <a:gridCol w="2647752">
                  <a:extLst>
                    <a:ext uri="{9D8B030D-6E8A-4147-A177-3AD203B41FA5}">
                      <a16:colId xmlns:a16="http://schemas.microsoft.com/office/drawing/2014/main" val="4148664798"/>
                    </a:ext>
                  </a:extLst>
                </a:gridCol>
                <a:gridCol w="2423633">
                  <a:extLst>
                    <a:ext uri="{9D8B030D-6E8A-4147-A177-3AD203B41FA5}">
                      <a16:colId xmlns:a16="http://schemas.microsoft.com/office/drawing/2014/main" val="357387710"/>
                    </a:ext>
                  </a:extLst>
                </a:gridCol>
                <a:gridCol w="2345452">
                  <a:extLst>
                    <a:ext uri="{9D8B030D-6E8A-4147-A177-3AD203B41FA5}">
                      <a16:colId xmlns:a16="http://schemas.microsoft.com/office/drawing/2014/main" val="670451463"/>
                    </a:ext>
                  </a:extLst>
                </a:gridCol>
                <a:gridCol w="2345452">
                  <a:extLst>
                    <a:ext uri="{9D8B030D-6E8A-4147-A177-3AD203B41FA5}">
                      <a16:colId xmlns:a16="http://schemas.microsoft.com/office/drawing/2014/main" val="885987539"/>
                    </a:ext>
                  </a:extLst>
                </a:gridCol>
              </a:tblGrid>
              <a:tr h="128840">
                <a:tc>
                  <a:txBody>
                    <a:bodyPr/>
                    <a:lstStyle/>
                    <a:p>
                      <a:pPr marL="0" marR="0" algn="ctr">
                        <a:lnSpc>
                          <a:spcPct val="107000"/>
                        </a:lnSpc>
                        <a:spcBef>
                          <a:spcPts val="0"/>
                        </a:spcBef>
                        <a:spcAft>
                          <a:spcPts val="0"/>
                        </a:spcAft>
                      </a:pPr>
                      <a:r>
                        <a:rPr lang="en-US" sz="800" dirty="0">
                          <a:effectLst/>
                        </a:rPr>
                        <a:t>Blocks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Block Name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49530" algn="ctr">
                        <a:lnSpc>
                          <a:spcPct val="107000"/>
                        </a:lnSpc>
                        <a:spcBef>
                          <a:spcPts val="0"/>
                        </a:spcBef>
                        <a:spcAft>
                          <a:spcPts val="0"/>
                        </a:spcAft>
                      </a:pPr>
                      <a:r>
                        <a:rPr lang="en-US" sz="800" dirty="0">
                          <a:effectLst/>
                        </a:rPr>
                        <a:t>All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Live Event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Multi-Architecture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Cyber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4029786297"/>
                  </a:ext>
                </a:extLst>
              </a:tr>
              <a:tr h="1546084">
                <a:tc>
                  <a:txBody>
                    <a:bodyPr/>
                    <a:lstStyle/>
                    <a:p>
                      <a:pPr marL="0" marR="0">
                        <a:lnSpc>
                          <a:spcPct val="107000"/>
                        </a:lnSpc>
                        <a:spcBef>
                          <a:spcPts val="0"/>
                        </a:spcBef>
                        <a:spcAft>
                          <a:spcPts val="0"/>
                        </a:spcAft>
                      </a:pPr>
                      <a:r>
                        <a:rPr lang="en-US" sz="800" dirty="0">
                          <a:effectLst/>
                        </a:rPr>
                        <a:t>Block 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Network Characterization, Collaboration Tools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Full Mesh Ping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Network Characterization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Phone Checkout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Multicast transport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Maximum Transmission Unit size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Time-to-Live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Distributed Simulation Architecture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Coordination tool Training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Access to coordination tools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Network Monitoring Software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Time Server</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Test routes through emulated network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system Interfaces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each Architecture/SDEM Federation individually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Integrate Architecture/SDEM enclaves at all sites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basic connectivity across all Architecture/SDEM enclaves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each Gateway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there are no loops between enclaves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systems network connectivity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346773576"/>
                  </a:ext>
                </a:extLst>
              </a:tr>
              <a:tr h="1159563">
                <a:tc>
                  <a:txBody>
                    <a:bodyPr/>
                    <a:lstStyle/>
                    <a:p>
                      <a:pPr marL="0" marR="0">
                        <a:lnSpc>
                          <a:spcPct val="107000"/>
                        </a:lnSpc>
                        <a:spcBef>
                          <a:spcPts val="0"/>
                        </a:spcBef>
                        <a:spcAft>
                          <a:spcPts val="0"/>
                        </a:spcAft>
                      </a:pPr>
                      <a:r>
                        <a:rPr lang="en-US" sz="800" dirty="0">
                          <a:effectLst/>
                        </a:rPr>
                        <a:t>Block 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System/Simulation Interoperability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Pairwise test all interfaces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Weapon/target Pairs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Critical Enumerations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Terrain Correlation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Test all multicast addresses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Full distributed Simulation Architecture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Simulation initialization activity data</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Critical data collection requirements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Limited analysis using collected data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Pairwise tests with live interfaces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Terrain correlation of critical live areas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Fully test distributed sim architectures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Test all gateway instances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Verify gateway enumeration translations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Verify all objects in Interoperability Intersection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threat tools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data collection tools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cyber threat tool messaging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03360272"/>
                  </a:ext>
                </a:extLst>
              </a:tr>
              <a:tr h="912480">
                <a:tc>
                  <a:txBody>
                    <a:bodyPr/>
                    <a:lstStyle/>
                    <a:p>
                      <a:pPr marL="0" marR="0">
                        <a:lnSpc>
                          <a:spcPct val="107000"/>
                        </a:lnSpc>
                        <a:spcBef>
                          <a:spcPts val="0"/>
                        </a:spcBef>
                        <a:spcAft>
                          <a:spcPts val="0"/>
                        </a:spcAft>
                      </a:pPr>
                      <a:r>
                        <a:rPr lang="en-US" sz="800" dirty="0">
                          <a:effectLst/>
                        </a:rPr>
                        <a:t>Block 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Scenario Thread &amp; Data Collection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Execute all scenario threads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collection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all data required for any analysis is being collected</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required analysis can be performed</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Initialize the environment using the defined procedures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Operate live system threads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Timelines for live systems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Range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data collection across all architectures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startup procedures for all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Execute any cyber specific threads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Perform cyber data collection</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cyber visualization tools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734489957"/>
                  </a:ext>
                </a:extLst>
              </a:tr>
              <a:tr h="1104783">
                <a:tc>
                  <a:txBody>
                    <a:bodyPr/>
                    <a:lstStyle/>
                    <a:p>
                      <a:pPr marL="0" marR="0">
                        <a:lnSpc>
                          <a:spcPct val="107000"/>
                        </a:lnSpc>
                        <a:spcBef>
                          <a:spcPts val="0"/>
                        </a:spcBef>
                        <a:spcAft>
                          <a:spcPts val="0"/>
                        </a:spcAft>
                      </a:pPr>
                      <a:r>
                        <a:rPr lang="en-US" sz="800" dirty="0">
                          <a:effectLst/>
                        </a:rPr>
                        <a:t>Block 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Full Scenario &amp; Analysis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Execute each scenario to verify event timing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collection for each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analysis for each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the scenarios can be executed in the allotted time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the network can support the load of the full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there is no extraneous network traffic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Vehicle Timing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there are no data collection issues related to the multiple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Repeat each verified scenario with cyber threats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Perform full cyber data collection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3839764626"/>
                  </a:ext>
                </a:extLst>
              </a:tr>
              <a:tr h="752858">
                <a:tc>
                  <a:txBody>
                    <a:bodyPr/>
                    <a:lstStyle/>
                    <a:p>
                      <a:pPr marL="0" marR="0">
                        <a:lnSpc>
                          <a:spcPct val="107000"/>
                        </a:lnSpc>
                        <a:spcBef>
                          <a:spcPts val="0"/>
                        </a:spcBef>
                        <a:spcAft>
                          <a:spcPts val="0"/>
                        </a:spcAft>
                      </a:pPr>
                      <a:r>
                        <a:rPr lang="en-US" sz="800" dirty="0">
                          <a:effectLst/>
                        </a:rPr>
                        <a:t>Block 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Operator Training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all operators on the simulation or tactical systems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data collection operators on required tools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operators on processes they will be executing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Train Operators on use and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Train red threat operators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189387712"/>
                  </a:ext>
                </a:extLst>
              </a:tr>
              <a:tr h="441573">
                <a:tc>
                  <a:txBody>
                    <a:bodyPr/>
                    <a:lstStyle/>
                    <a:p>
                      <a:pPr marL="0" marR="0">
                        <a:lnSpc>
                          <a:spcPct val="107000"/>
                        </a:lnSpc>
                        <a:spcBef>
                          <a:spcPts val="0"/>
                        </a:spcBef>
                        <a:spcAft>
                          <a:spcPts val="0"/>
                        </a:spcAft>
                      </a:pPr>
                      <a:r>
                        <a:rPr lang="en-US" sz="800" dirty="0">
                          <a:effectLst/>
                        </a:rPr>
                        <a:t>Block 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Role Player Training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role players on new equipment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role players on new processes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scenario timing with role players</a:t>
                      </a: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Role players trained and certified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red threats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Train Cyber defense team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3463812535"/>
                  </a:ext>
                </a:extLst>
              </a:tr>
              <a:tr h="250953">
                <a:tc>
                  <a:txBody>
                    <a:bodyPr/>
                    <a:lstStyle/>
                    <a:p>
                      <a:pPr marL="0" marR="0">
                        <a:lnSpc>
                          <a:spcPct val="107000"/>
                        </a:lnSpc>
                        <a:spcBef>
                          <a:spcPts val="0"/>
                        </a:spcBef>
                        <a:spcAft>
                          <a:spcPts val="0"/>
                        </a:spcAft>
                      </a:pPr>
                      <a:r>
                        <a:rPr lang="en-US" sz="800" dirty="0">
                          <a:effectLst/>
                        </a:rPr>
                        <a:t>Block 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Dry Runs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Dry runs of all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systems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Final verification on of multi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Execute complete red threats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125967928"/>
                  </a:ext>
                </a:extLst>
              </a:tr>
            </a:tbl>
          </a:graphicData>
        </a:graphic>
      </p:graphicFrame>
    </p:spTree>
    <p:extLst>
      <p:ext uri="{BB962C8B-B14F-4D97-AF65-F5344CB8AC3E}">
        <p14:creationId xmlns:p14="http://schemas.microsoft.com/office/powerpoint/2010/main" val="275601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666-94A9-4D39-9746-1DBB9A2B8100}"/>
              </a:ext>
            </a:extLst>
          </p:cNvPr>
          <p:cNvSpPr>
            <a:spLocks noGrp="1"/>
          </p:cNvSpPr>
          <p:nvPr>
            <p:ph type="title"/>
          </p:nvPr>
        </p:nvSpPr>
        <p:spPr/>
        <p:txBody>
          <a:bodyPr/>
          <a:lstStyle/>
          <a:p>
            <a:r>
              <a:rPr lang="en-US" dirty="0"/>
              <a:t>Professional Development Workshop</a:t>
            </a:r>
          </a:p>
        </p:txBody>
      </p:sp>
      <p:pic>
        <p:nvPicPr>
          <p:cNvPr id="6" name="Picture 5" descr="A screenshot of a cell phone&#10;&#10;Description automatically generated">
            <a:extLst>
              <a:ext uri="{FF2B5EF4-FFF2-40B4-BE49-F238E27FC236}">
                <a16:creationId xmlns:a16="http://schemas.microsoft.com/office/drawing/2014/main" id="{714DEA79-2A57-4714-BB47-DFC30E15F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845" y="804699"/>
            <a:ext cx="9500838" cy="5605495"/>
          </a:xfrm>
          <a:prstGeom prst="rect">
            <a:avLst/>
          </a:prstGeom>
          <a:noFill/>
        </p:spPr>
      </p:pic>
    </p:spTree>
    <p:extLst>
      <p:ext uri="{BB962C8B-B14F-4D97-AF65-F5344CB8AC3E}">
        <p14:creationId xmlns:p14="http://schemas.microsoft.com/office/powerpoint/2010/main" val="2513561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p:txBody>
          <a:bodyPr/>
          <a:lstStyle/>
          <a:p>
            <a:r>
              <a:rPr lang="en-US" dirty="0"/>
              <a:t>You should now be able to:</a:t>
            </a:r>
          </a:p>
          <a:p>
            <a:pPr lvl="1"/>
            <a:r>
              <a:rPr lang="en-US" dirty="0"/>
              <a:t>List the activities required to perform integration and execution of a distributed simulation event</a:t>
            </a:r>
          </a:p>
          <a:p>
            <a:pPr lvl="1"/>
            <a:r>
              <a:rPr lang="en-US" dirty="0"/>
              <a:t>Describe an event in the terms required to plan the integration</a:t>
            </a:r>
          </a:p>
          <a:p>
            <a:pPr lvl="1"/>
            <a:r>
              <a:rPr lang="en-US" dirty="0"/>
              <a:t>Select the integration activities required for an event</a:t>
            </a:r>
          </a:p>
          <a:p>
            <a:pPr lvl="1"/>
            <a:r>
              <a:rPr lang="en-US" dirty="0"/>
              <a:t>Develop an outline for an integration plan for a distributed simulation event</a:t>
            </a:r>
          </a:p>
          <a:p>
            <a:pPr lvl="1"/>
            <a:r>
              <a:rPr lang="en-US" dirty="0"/>
              <a:t>Describe the key roles in a distributed event integration and execution</a:t>
            </a:r>
          </a:p>
        </p:txBody>
      </p:sp>
    </p:spTree>
    <p:extLst>
      <p:ext uri="{BB962C8B-B14F-4D97-AF65-F5344CB8AC3E}">
        <p14:creationId xmlns:p14="http://schemas.microsoft.com/office/powerpoint/2010/main" val="722908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p:cNvSpPr txBox="1">
            <a:spLocks/>
          </p:cNvSpPr>
          <p:nvPr/>
        </p:nvSpPr>
        <p:spPr bwMode="auto">
          <a:xfrm>
            <a:off x="776201" y="1409773"/>
            <a:ext cx="10449813" cy="1229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800" b="1">
                <a:solidFill>
                  <a:srgbClr val="CC3300"/>
                </a:solidFill>
                <a:latin typeface="+mj-lt"/>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Distributed Event Integration and Execution </a:t>
            </a:r>
          </a:p>
        </p:txBody>
      </p:sp>
      <p:sp>
        <p:nvSpPr>
          <p:cNvPr id="5" name="Text Placeholder 9"/>
          <p:cNvSpPr txBox="1">
            <a:spLocks/>
          </p:cNvSpPr>
          <p:nvPr/>
        </p:nvSpPr>
        <p:spPr bwMode="auto">
          <a:xfrm>
            <a:off x="1761688" y="2306012"/>
            <a:ext cx="8478838" cy="19341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Narrow" pitchFamily="34" charset="0"/>
              </a:rPr>
              <a:t>Michael J. O’Connor, Trideum Corporation</a:t>
            </a:r>
          </a:p>
          <a:p>
            <a:r>
              <a:rPr lang="en-US" kern="0" dirty="0">
                <a:latin typeface="Arial Narrow" pitchFamily="34" charset="0"/>
              </a:rPr>
              <a:t>Dr. Kenneth G. LeSueur, Redstone Test Center</a:t>
            </a:r>
          </a:p>
          <a:p>
            <a:endParaRPr lang="en-US" kern="0" dirty="0"/>
          </a:p>
        </p:txBody>
      </p:sp>
      <p:sp>
        <p:nvSpPr>
          <p:cNvPr id="6" name="TextBox 5"/>
          <p:cNvSpPr txBox="1"/>
          <p:nvPr/>
        </p:nvSpPr>
        <p:spPr>
          <a:xfrm>
            <a:off x="4052497" y="4408098"/>
            <a:ext cx="4472699" cy="1015663"/>
          </a:xfrm>
          <a:prstGeom prst="rect">
            <a:avLst/>
          </a:prstGeom>
          <a:noFill/>
        </p:spPr>
        <p:txBody>
          <a:bodyPr wrap="none" rtlCol="0">
            <a:spAutoFit/>
          </a:bodyPr>
          <a:lstStyle/>
          <a:p>
            <a:r>
              <a:rPr lang="en-US" sz="6000" b="1" dirty="0">
                <a:solidFill>
                  <a:srgbClr val="C00000"/>
                </a:solidFill>
                <a:latin typeface="+mj-lt"/>
              </a:rPr>
              <a:t>Questions?</a:t>
            </a:r>
          </a:p>
        </p:txBody>
      </p:sp>
    </p:spTree>
    <p:extLst>
      <p:ext uri="{BB962C8B-B14F-4D97-AF65-F5344CB8AC3E}">
        <p14:creationId xmlns:p14="http://schemas.microsoft.com/office/powerpoint/2010/main" val="264425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lstStyle/>
          <a:p>
            <a:r>
              <a:rPr lang="en-US" dirty="0"/>
              <a:t>Today’s Tutorial</a:t>
            </a:r>
          </a:p>
        </p:txBody>
      </p:sp>
      <p:pic>
        <p:nvPicPr>
          <p:cNvPr id="7" name="Content Placeholder 6" descr="A screenshot of a cell phone&#10;&#10;Description automatically generated">
            <a:extLst>
              <a:ext uri="{FF2B5EF4-FFF2-40B4-BE49-F238E27FC236}">
                <a16:creationId xmlns:a16="http://schemas.microsoft.com/office/drawing/2014/main" id="{5720EEBD-C8F8-4843-BAAC-912217E3EE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2" y="781383"/>
            <a:ext cx="9523989" cy="5649233"/>
          </a:xfrm>
        </p:spPr>
      </p:pic>
      <p:sp>
        <p:nvSpPr>
          <p:cNvPr id="3" name="Rectangle: Rounded Corners 2">
            <a:extLst>
              <a:ext uri="{FF2B5EF4-FFF2-40B4-BE49-F238E27FC236}">
                <a16:creationId xmlns:a16="http://schemas.microsoft.com/office/drawing/2014/main" id="{84BB2DF4-4CE3-4870-808A-698BD6CD38C1}"/>
              </a:ext>
            </a:extLst>
          </p:cNvPr>
          <p:cNvSpPr/>
          <p:nvPr/>
        </p:nvSpPr>
        <p:spPr bwMode="auto">
          <a:xfrm>
            <a:off x="329938" y="5779069"/>
            <a:ext cx="622169" cy="537328"/>
          </a:xfrm>
          <a:prstGeom prst="round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A8ECD3E5-C066-4FF0-9758-C824D95A57BF}"/>
              </a:ext>
            </a:extLst>
          </p:cNvPr>
          <p:cNvSpPr txBox="1"/>
          <p:nvPr/>
        </p:nvSpPr>
        <p:spPr>
          <a:xfrm>
            <a:off x="952107" y="5693790"/>
            <a:ext cx="2230675" cy="707886"/>
          </a:xfrm>
          <a:prstGeom prst="rect">
            <a:avLst/>
          </a:prstGeom>
          <a:noFill/>
        </p:spPr>
        <p:txBody>
          <a:bodyPr wrap="none" rtlCol="0">
            <a:spAutoFit/>
          </a:bodyPr>
          <a:lstStyle/>
          <a:p>
            <a:r>
              <a:rPr lang="en-US" sz="2000" dirty="0"/>
              <a:t>Activities covered </a:t>
            </a:r>
          </a:p>
          <a:p>
            <a:r>
              <a:rPr lang="en-US" sz="2000" dirty="0"/>
              <a:t>in this tutorial</a:t>
            </a:r>
          </a:p>
        </p:txBody>
      </p:sp>
    </p:spTree>
    <p:extLst>
      <p:ext uri="{BB962C8B-B14F-4D97-AF65-F5344CB8AC3E}">
        <p14:creationId xmlns:p14="http://schemas.microsoft.com/office/powerpoint/2010/main" val="6921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lstStyle/>
          <a:p>
            <a:r>
              <a:rPr lang="en-US" dirty="0"/>
              <a:t>Activity 1.2</a:t>
            </a:r>
          </a:p>
        </p:txBody>
      </p:sp>
      <p:pic>
        <p:nvPicPr>
          <p:cNvPr id="7" name="Content Placeholder 6" descr="A screenshot of a cell phone&#10;&#10;Description automatically generated">
            <a:extLst>
              <a:ext uri="{FF2B5EF4-FFF2-40B4-BE49-F238E27FC236}">
                <a16:creationId xmlns:a16="http://schemas.microsoft.com/office/drawing/2014/main" id="{5720EEBD-C8F8-4843-BAAC-912217E3EE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32" y="781383"/>
            <a:ext cx="9523989" cy="5649233"/>
          </a:xfrm>
        </p:spPr>
      </p:pic>
      <p:sp>
        <p:nvSpPr>
          <p:cNvPr id="3" name="Rectangle: Rounded Corners 2">
            <a:extLst>
              <a:ext uri="{FF2B5EF4-FFF2-40B4-BE49-F238E27FC236}">
                <a16:creationId xmlns:a16="http://schemas.microsoft.com/office/drawing/2014/main" id="{A7BC0A6B-852F-41F2-88A4-1A9F8E7DBD84}"/>
              </a:ext>
            </a:extLst>
          </p:cNvPr>
          <p:cNvSpPr/>
          <p:nvPr/>
        </p:nvSpPr>
        <p:spPr bwMode="auto">
          <a:xfrm>
            <a:off x="1239079" y="3230217"/>
            <a:ext cx="1364974" cy="1093305"/>
          </a:xfrm>
          <a:prstGeom prst="roundRect">
            <a:avLst/>
          </a:prstGeom>
          <a:solidFill>
            <a:srgbClr val="FF0000">
              <a:alpha val="27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93732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Organization/Roles</a:t>
            </a:r>
          </a:p>
        </p:txBody>
      </p:sp>
      <p:sp>
        <p:nvSpPr>
          <p:cNvPr id="3" name="Content Placeholder 2"/>
          <p:cNvSpPr>
            <a:spLocks noGrp="1"/>
          </p:cNvSpPr>
          <p:nvPr>
            <p:ph sz="quarter" idx="11"/>
          </p:nvPr>
        </p:nvSpPr>
        <p:spPr>
          <a:xfrm>
            <a:off x="277091" y="1046715"/>
            <a:ext cx="10546622" cy="5075237"/>
          </a:xfrm>
        </p:spPr>
        <p:txBody>
          <a:bodyPr/>
          <a:lstStyle/>
          <a:p>
            <a:r>
              <a:rPr lang="en-US" dirty="0"/>
              <a:t>The Process defines a set of roles and working groups to execute the Process</a:t>
            </a:r>
          </a:p>
          <a:p>
            <a:pPr lvl="1"/>
            <a:r>
              <a:rPr lang="en-US" dirty="0"/>
              <a:t>Each activity is assigned to a role</a:t>
            </a:r>
          </a:p>
          <a:p>
            <a:pPr lvl="1"/>
            <a:r>
              <a:rPr lang="en-US" dirty="0"/>
              <a:t>Assigning a lead for each activity is done to ensure that no activities are skipped</a:t>
            </a:r>
          </a:p>
          <a:p>
            <a:r>
              <a:rPr lang="en-US" dirty="0"/>
              <a:t>The exact organization varies based on the participants and the event</a:t>
            </a:r>
          </a:p>
          <a:p>
            <a:pPr lvl="1"/>
            <a:r>
              <a:rPr lang="en-US" dirty="0"/>
              <a:t>A single individual may have multiple roles</a:t>
            </a:r>
          </a:p>
          <a:p>
            <a:r>
              <a:rPr lang="en-US" dirty="0"/>
              <a:t>Working Groups are established to plan and execute the process</a:t>
            </a:r>
          </a:p>
          <a:p>
            <a:pPr lvl="1"/>
            <a:r>
              <a:rPr lang="en-US" dirty="0"/>
              <a:t>Each working group is lead by one of the defined roles</a:t>
            </a:r>
          </a:p>
        </p:txBody>
      </p:sp>
      <p:pic>
        <p:nvPicPr>
          <p:cNvPr id="6" name="Picture 5" descr="A picture containing clock&#10;&#10;Description automatically generated">
            <a:extLst>
              <a:ext uri="{FF2B5EF4-FFF2-40B4-BE49-F238E27FC236}">
                <a16:creationId xmlns:a16="http://schemas.microsoft.com/office/drawing/2014/main" id="{28995491-AD2E-4ECC-94BF-E5BB985F4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314" y="775418"/>
            <a:ext cx="1242060" cy="1013460"/>
          </a:xfrm>
          <a:prstGeom prst="rect">
            <a:avLst/>
          </a:prstGeom>
        </p:spPr>
      </p:pic>
    </p:spTree>
    <p:extLst>
      <p:ext uri="{BB962C8B-B14F-4D97-AF65-F5344CB8AC3E}">
        <p14:creationId xmlns:p14="http://schemas.microsoft.com/office/powerpoint/2010/main" val="379746745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C709B06-5FA7-40B8-A752-7128AA94FE0C}">
  <ds:schemaRefs>
    <ds:schemaRef ds:uri="http://schemas.microsoft.com/office/2006/metadata/properties"/>
    <ds:schemaRef ds:uri="http://schemas.microsoft.com/sharepoint/v3"/>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409</TotalTime>
  <Words>4950</Words>
  <Application>Microsoft Office PowerPoint</Application>
  <PresentationFormat>Widescreen</PresentationFormat>
  <Paragraphs>650</Paragraphs>
  <Slides>69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Arial Narrow</vt:lpstr>
      <vt:lpstr>Calibri</vt:lpstr>
      <vt:lpstr>Symbol</vt:lpstr>
      <vt:lpstr>Tahoma</vt:lpstr>
      <vt:lpstr>Times New Roman</vt:lpstr>
      <vt:lpstr>Wingdings</vt:lpstr>
      <vt:lpstr>Blends</vt:lpstr>
      <vt:lpstr>PowerPoint Presentation</vt:lpstr>
      <vt:lpstr>Learning Objectives</vt:lpstr>
      <vt:lpstr>Process Purpose</vt:lpstr>
      <vt:lpstr>DSEEP</vt:lpstr>
      <vt:lpstr>Process</vt:lpstr>
      <vt:lpstr>Process</vt:lpstr>
      <vt:lpstr>Today’s Tutorial</vt:lpstr>
      <vt:lpstr>Activity 1.2</vt:lpstr>
      <vt:lpstr>Organization/Roles</vt:lpstr>
      <vt:lpstr>Role Groups</vt:lpstr>
      <vt:lpstr>Working Groups</vt:lpstr>
      <vt:lpstr>Activity 5.2</vt:lpstr>
      <vt:lpstr>Connectivity Diagram</vt:lpstr>
      <vt:lpstr>Connectivity Diagram Detail</vt:lpstr>
      <vt:lpstr>Activity 6.1</vt:lpstr>
      <vt:lpstr>Interface Matrix</vt:lpstr>
      <vt:lpstr>Interface Matrix Detail</vt:lpstr>
      <vt:lpstr>Interface Matrix Detail</vt:lpstr>
      <vt:lpstr>Interface Matrix Detail</vt:lpstr>
      <vt:lpstr>Activities 7.1, 7.2, &amp; 7.3</vt:lpstr>
      <vt:lpstr>Integration Planning and Execution</vt:lpstr>
      <vt:lpstr>Integration Planning</vt:lpstr>
      <vt:lpstr>Integration Activity Blocks</vt:lpstr>
      <vt:lpstr>Integration Activity Blocks</vt:lpstr>
      <vt:lpstr>Integration Activity Blocks – Cyber, Live, &amp; Multi Architecture</vt:lpstr>
      <vt:lpstr>Block 1: Network Characterization, Collaboration Tools</vt:lpstr>
      <vt:lpstr>Block 1 Activities: Network Characterization, Collaboration Tools</vt:lpstr>
      <vt:lpstr>Block 1 Activities: Network Characterization, Collaboration Tools</vt:lpstr>
      <vt:lpstr>Block 1 Activities: Network Characterization, Collaboration Tools</vt:lpstr>
      <vt:lpstr>Block 2: System/Simulation Interoperability</vt:lpstr>
      <vt:lpstr>Block 2 Activities System/Simulation Interoperability</vt:lpstr>
      <vt:lpstr>Block 2 Activities: System/Simulation Interoperability</vt:lpstr>
      <vt:lpstr>Block 2 Activities: System/Simulation Interoperability</vt:lpstr>
      <vt:lpstr>Scenario Testing Concept</vt:lpstr>
      <vt:lpstr>Definitions</vt:lpstr>
      <vt:lpstr>Block 3: Scenario Thread &amp; Data Collection</vt:lpstr>
      <vt:lpstr>Block 3 Activities: Scenario Thread &amp; Data Collection</vt:lpstr>
      <vt:lpstr>Block 3 Activities: Scenario Thread &amp; Data Collection</vt:lpstr>
      <vt:lpstr>Block 4: Full Scenario &amp; Analysis</vt:lpstr>
      <vt:lpstr>Block 4 Activities: Full Scenario &amp; Analysis</vt:lpstr>
      <vt:lpstr>Block 4 Activities: Full Scenario &amp; Analysis</vt:lpstr>
      <vt:lpstr>Block 5: Operator Training</vt:lpstr>
      <vt:lpstr>Block 5 Activities: Operator Training</vt:lpstr>
      <vt:lpstr>Block 6: Role Player Training</vt:lpstr>
      <vt:lpstr>Block 6 Activities: Role Player Training</vt:lpstr>
      <vt:lpstr>Block 7: Dry Runs</vt:lpstr>
      <vt:lpstr>Block 7 Activities: Dry Runs</vt:lpstr>
      <vt:lpstr>Integration Planning - Spiral Scheduling</vt:lpstr>
      <vt:lpstr>Nominal Spiral Schedule</vt:lpstr>
      <vt:lpstr>Scheduling Considerations</vt:lpstr>
      <vt:lpstr>Add-in Spirals</vt:lpstr>
      <vt:lpstr>Block 1 Planning Considerations</vt:lpstr>
      <vt:lpstr>Block 2 Planning Considerations</vt:lpstr>
      <vt:lpstr>Block 3 &amp; 4 Planning Considerations</vt:lpstr>
      <vt:lpstr>Block 5 &amp; 6 Considerations</vt:lpstr>
      <vt:lpstr>Block 7 Considerations</vt:lpstr>
      <vt:lpstr>Integration Plan Development</vt:lpstr>
      <vt:lpstr>Integration Plan Sections</vt:lpstr>
      <vt:lpstr>Example Objectives</vt:lpstr>
      <vt:lpstr>Example Entrance Criteria</vt:lpstr>
      <vt:lpstr>Exit Criteria Example</vt:lpstr>
      <vt:lpstr>Detailed Spiral Planning</vt:lpstr>
      <vt:lpstr>Spiral Plan Content</vt:lpstr>
      <vt:lpstr>Detailed Schedule Example</vt:lpstr>
      <vt:lpstr>Wrap-Up</vt:lpstr>
      <vt:lpstr>Integration Blocks Summary</vt:lpstr>
      <vt:lpstr>Professional Development Workshop</vt:lpstr>
      <vt:lpstr>Learning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O'Connor</dc:creator>
  <cp:lastModifiedBy>Michael O'Connor</cp:lastModifiedBy>
  <cp:revision>2</cp:revision>
  <dcterms:created xsi:type="dcterms:W3CDTF">2020-05-26T12:59:29Z</dcterms:created>
  <dcterms:modified xsi:type="dcterms:W3CDTF">2020-09-23T21:45:21Z</dcterms:modified>
</cp:coreProperties>
</file>