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50"/>
  </p:notesMasterIdLst>
  <p:handoutMasterIdLst>
    <p:handoutMasterId r:id="rId51"/>
  </p:handoutMasterIdLst>
  <p:sldIdLst>
    <p:sldId id="289" r:id="rId5"/>
    <p:sldId id="405" r:id="rId6"/>
    <p:sldId id="392" r:id="rId7"/>
    <p:sldId id="419" r:id="rId8"/>
    <p:sldId id="420" r:id="rId9"/>
    <p:sldId id="430" r:id="rId10"/>
    <p:sldId id="362" r:id="rId11"/>
    <p:sldId id="364" r:id="rId12"/>
    <p:sldId id="365" r:id="rId13"/>
    <p:sldId id="367" r:id="rId14"/>
    <p:sldId id="370" r:id="rId15"/>
    <p:sldId id="400" r:id="rId16"/>
    <p:sldId id="371" r:id="rId17"/>
    <p:sldId id="372" r:id="rId18"/>
    <p:sldId id="373" r:id="rId19"/>
    <p:sldId id="374" r:id="rId20"/>
    <p:sldId id="376" r:id="rId21"/>
    <p:sldId id="377" r:id="rId22"/>
    <p:sldId id="378" r:id="rId23"/>
    <p:sldId id="379" r:id="rId24"/>
    <p:sldId id="380" r:id="rId25"/>
    <p:sldId id="381" r:id="rId26"/>
    <p:sldId id="421" r:id="rId27"/>
    <p:sldId id="422" r:id="rId28"/>
    <p:sldId id="423" r:id="rId29"/>
    <p:sldId id="424" r:id="rId30"/>
    <p:sldId id="406" r:id="rId31"/>
    <p:sldId id="412" r:id="rId32"/>
    <p:sldId id="323" r:id="rId33"/>
    <p:sldId id="310" r:id="rId34"/>
    <p:sldId id="307" r:id="rId35"/>
    <p:sldId id="334" r:id="rId36"/>
    <p:sldId id="416" r:id="rId37"/>
    <p:sldId id="417" r:id="rId38"/>
    <p:sldId id="429" r:id="rId39"/>
    <p:sldId id="415" r:id="rId40"/>
    <p:sldId id="426" r:id="rId41"/>
    <p:sldId id="425" r:id="rId42"/>
    <p:sldId id="427" r:id="rId43"/>
    <p:sldId id="428" r:id="rId44"/>
    <p:sldId id="396" r:id="rId45"/>
    <p:sldId id="414" r:id="rId46"/>
    <p:sldId id="344" r:id="rId47"/>
    <p:sldId id="431" r:id="rId48"/>
    <p:sldId id="348" r:id="rId49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8" autoAdjust="0"/>
    <p:restoredTop sz="94634" autoAdjust="0"/>
  </p:normalViewPr>
  <p:slideViewPr>
    <p:cSldViewPr snapToGrid="0">
      <p:cViewPr varScale="1">
        <p:scale>
          <a:sx n="121" d="100"/>
          <a:sy n="121" d="100"/>
        </p:scale>
        <p:origin x="184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6993E-22A2-164B-8350-BACA2C590F24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98AD128E-730E-874D-8A3D-FD644B9776E3}">
      <dgm:prSet/>
      <dgm:spPr/>
      <dgm:t>
        <a:bodyPr/>
        <a:lstStyle/>
        <a:p>
          <a:r>
            <a:rPr lang="en-US" b="1"/>
            <a:t>OMT Editor</a:t>
          </a:r>
          <a:endParaRPr lang="aa-ET" b="1"/>
        </a:p>
      </dgm:t>
    </dgm:pt>
    <dgm:pt modelId="{7B586F07-EC85-4B48-BFD8-4CDC64DFA4A2}" type="parTrans" cxnId="{D4EF77EA-5888-CE4C-A088-5DC8F3CC01CE}">
      <dgm:prSet/>
      <dgm:spPr/>
      <dgm:t>
        <a:bodyPr/>
        <a:lstStyle/>
        <a:p>
          <a:endParaRPr lang="en-GB"/>
        </a:p>
      </dgm:t>
    </dgm:pt>
    <dgm:pt modelId="{710FE5F4-155F-1A42-AF53-8C527C617B71}" type="sibTrans" cxnId="{D4EF77EA-5888-CE4C-A088-5DC8F3CC01CE}">
      <dgm:prSet/>
      <dgm:spPr/>
      <dgm:t>
        <a:bodyPr/>
        <a:lstStyle/>
        <a:p>
          <a:endParaRPr lang="en-GB"/>
        </a:p>
      </dgm:t>
    </dgm:pt>
    <dgm:pt modelId="{018A321F-45F2-3D41-B5B8-ECA17FE8A17E}">
      <dgm:prSet/>
      <dgm:spPr/>
      <dgm:t>
        <a:bodyPr/>
        <a:lstStyle/>
        <a:p>
          <a:r>
            <a:rPr lang="en-US" b="1"/>
            <a:t>Code Generator</a:t>
          </a:r>
          <a:endParaRPr lang="aa-ET" b="1"/>
        </a:p>
      </dgm:t>
    </dgm:pt>
    <dgm:pt modelId="{5EBC3229-85E7-9449-800C-C164E50B04D5}" type="parTrans" cxnId="{ADCC86BA-CCD7-4E4F-A8E1-AFB5F0C85B03}">
      <dgm:prSet/>
      <dgm:spPr/>
      <dgm:t>
        <a:bodyPr/>
        <a:lstStyle/>
        <a:p>
          <a:endParaRPr lang="en-GB"/>
        </a:p>
      </dgm:t>
    </dgm:pt>
    <dgm:pt modelId="{740B0F80-BADB-A041-86C2-05C6179568E3}" type="sibTrans" cxnId="{ADCC86BA-CCD7-4E4F-A8E1-AFB5F0C85B03}">
      <dgm:prSet/>
      <dgm:spPr/>
      <dgm:t>
        <a:bodyPr/>
        <a:lstStyle/>
        <a:p>
          <a:endParaRPr lang="en-GB"/>
        </a:p>
      </dgm:t>
    </dgm:pt>
    <dgm:pt modelId="{0D1DA4B7-E573-EB43-B7D2-0291A0AA8FEA}">
      <dgm:prSet/>
      <dgm:spPr/>
      <dgm:t>
        <a:bodyPr/>
        <a:lstStyle/>
        <a:p>
          <a:r>
            <a:rPr lang="en-US" b="1"/>
            <a:t>RTI</a:t>
          </a:r>
          <a:endParaRPr lang="aa-ET" b="1"/>
        </a:p>
      </dgm:t>
    </dgm:pt>
    <dgm:pt modelId="{C4C72A88-C604-B247-8FBE-5193509C2F06}" type="parTrans" cxnId="{DBB0D737-9E6E-E14F-B64C-497E748D2E61}">
      <dgm:prSet/>
      <dgm:spPr/>
      <dgm:t>
        <a:bodyPr/>
        <a:lstStyle/>
        <a:p>
          <a:endParaRPr lang="en-GB"/>
        </a:p>
      </dgm:t>
    </dgm:pt>
    <dgm:pt modelId="{B55A323A-6059-0040-9D05-3340340E2E98}" type="sibTrans" cxnId="{DBB0D737-9E6E-E14F-B64C-497E748D2E61}">
      <dgm:prSet/>
      <dgm:spPr/>
      <dgm:t>
        <a:bodyPr/>
        <a:lstStyle/>
        <a:p>
          <a:endParaRPr lang="en-GB"/>
        </a:p>
      </dgm:t>
    </dgm:pt>
    <dgm:pt modelId="{A22A9F4D-5A12-4147-85EB-5A1B95FD0ACA}">
      <dgm:prSet/>
      <dgm:spPr/>
      <dgm:t>
        <a:bodyPr/>
        <a:lstStyle/>
        <a:p>
          <a:r>
            <a:rPr lang="en-US" b="1"/>
            <a:t>Data Logger</a:t>
          </a:r>
          <a:endParaRPr lang="aa-ET" b="1"/>
        </a:p>
      </dgm:t>
    </dgm:pt>
    <dgm:pt modelId="{D4F6D616-DBEB-BC48-8988-0435C5031E9A}" type="parTrans" cxnId="{FD0C7D96-5741-464A-861C-F94FB62B04E8}">
      <dgm:prSet/>
      <dgm:spPr/>
      <dgm:t>
        <a:bodyPr/>
        <a:lstStyle/>
        <a:p>
          <a:endParaRPr lang="en-GB"/>
        </a:p>
      </dgm:t>
    </dgm:pt>
    <dgm:pt modelId="{41E569A3-177D-FB40-A27A-E6FC2021A728}" type="sibTrans" cxnId="{FD0C7D96-5741-464A-861C-F94FB62B04E8}">
      <dgm:prSet/>
      <dgm:spPr/>
      <dgm:t>
        <a:bodyPr/>
        <a:lstStyle/>
        <a:p>
          <a:endParaRPr lang="en-GB"/>
        </a:p>
      </dgm:t>
    </dgm:pt>
    <dgm:pt modelId="{9D89E4CE-FA2D-864B-9222-614C31A41AEC}">
      <dgm:prSet/>
      <dgm:spPr/>
      <dgm:t>
        <a:bodyPr/>
        <a:lstStyle/>
        <a:p>
          <a:r>
            <a:rPr lang="en-US" b="1" dirty="0"/>
            <a:t>2D/3D</a:t>
          </a:r>
          <a:br>
            <a:rPr lang="en-US" b="1" dirty="0"/>
          </a:br>
          <a:r>
            <a:rPr lang="en-US" b="1" dirty="0"/>
            <a:t>Visualizer</a:t>
          </a:r>
          <a:endParaRPr lang="aa-ET" b="1"/>
        </a:p>
      </dgm:t>
    </dgm:pt>
    <dgm:pt modelId="{39D6CCAA-F8AC-CB42-933B-EB7C54557A02}" type="parTrans" cxnId="{BD4B5111-66DA-8942-95BC-2C0C3EE0F7A5}">
      <dgm:prSet/>
      <dgm:spPr/>
      <dgm:t>
        <a:bodyPr/>
        <a:lstStyle/>
        <a:p>
          <a:endParaRPr lang="en-GB"/>
        </a:p>
      </dgm:t>
    </dgm:pt>
    <dgm:pt modelId="{9E33976D-7739-7747-827D-94AB96E32A30}" type="sibTrans" cxnId="{BD4B5111-66DA-8942-95BC-2C0C3EE0F7A5}">
      <dgm:prSet/>
      <dgm:spPr/>
      <dgm:t>
        <a:bodyPr/>
        <a:lstStyle/>
        <a:p>
          <a:endParaRPr lang="en-GB"/>
        </a:p>
      </dgm:t>
    </dgm:pt>
    <dgm:pt modelId="{6592B9B9-2A76-144E-9D3C-A0A38F35D60B}" type="pres">
      <dgm:prSet presAssocID="{EFB6993E-22A2-164B-8350-BACA2C590F24}" presName="Name0" presStyleCnt="0">
        <dgm:presLayoutVars>
          <dgm:dir/>
          <dgm:resizeHandles val="exact"/>
        </dgm:presLayoutVars>
      </dgm:prSet>
      <dgm:spPr/>
    </dgm:pt>
    <dgm:pt modelId="{D54C4CED-3022-164C-9343-F332FDC2F6D0}" type="pres">
      <dgm:prSet presAssocID="{98AD128E-730E-874D-8A3D-FD644B9776E3}" presName="node" presStyleLbl="node1" presStyleIdx="0" presStyleCnt="5">
        <dgm:presLayoutVars>
          <dgm:bulletEnabled val="1"/>
        </dgm:presLayoutVars>
      </dgm:prSet>
      <dgm:spPr/>
    </dgm:pt>
    <dgm:pt modelId="{6AF051C6-8F49-864C-8400-4885053B4DC9}" type="pres">
      <dgm:prSet presAssocID="{710FE5F4-155F-1A42-AF53-8C527C617B71}" presName="sibTrans" presStyleLbl="sibTrans2D1" presStyleIdx="0" presStyleCnt="4"/>
      <dgm:spPr/>
    </dgm:pt>
    <dgm:pt modelId="{17A1D210-D223-534D-A5F4-874ABA505E77}" type="pres">
      <dgm:prSet presAssocID="{710FE5F4-155F-1A42-AF53-8C527C617B71}" presName="connectorText" presStyleLbl="sibTrans2D1" presStyleIdx="0" presStyleCnt="4"/>
      <dgm:spPr/>
    </dgm:pt>
    <dgm:pt modelId="{EF52FAE9-FA4C-A747-94B3-2865776D5257}" type="pres">
      <dgm:prSet presAssocID="{018A321F-45F2-3D41-B5B8-ECA17FE8A17E}" presName="node" presStyleLbl="node1" presStyleIdx="1" presStyleCnt="5">
        <dgm:presLayoutVars>
          <dgm:bulletEnabled val="1"/>
        </dgm:presLayoutVars>
      </dgm:prSet>
      <dgm:spPr/>
    </dgm:pt>
    <dgm:pt modelId="{91C1C225-BCA1-D547-8F91-274C611436A4}" type="pres">
      <dgm:prSet presAssocID="{740B0F80-BADB-A041-86C2-05C6179568E3}" presName="sibTrans" presStyleLbl="sibTrans2D1" presStyleIdx="1" presStyleCnt="4"/>
      <dgm:spPr/>
    </dgm:pt>
    <dgm:pt modelId="{CB211C58-E695-E042-BAC6-7CEF6381A59D}" type="pres">
      <dgm:prSet presAssocID="{740B0F80-BADB-A041-86C2-05C6179568E3}" presName="connectorText" presStyleLbl="sibTrans2D1" presStyleIdx="1" presStyleCnt="4"/>
      <dgm:spPr/>
    </dgm:pt>
    <dgm:pt modelId="{3BEAED53-275B-A840-AB78-86E522373BB8}" type="pres">
      <dgm:prSet presAssocID="{0D1DA4B7-E573-EB43-B7D2-0291A0AA8FEA}" presName="node" presStyleLbl="node1" presStyleIdx="2" presStyleCnt="5">
        <dgm:presLayoutVars>
          <dgm:bulletEnabled val="1"/>
        </dgm:presLayoutVars>
      </dgm:prSet>
      <dgm:spPr/>
    </dgm:pt>
    <dgm:pt modelId="{951F5BBF-3ACB-AC48-AD9C-F5E329AE3D45}" type="pres">
      <dgm:prSet presAssocID="{B55A323A-6059-0040-9D05-3340340E2E98}" presName="sibTrans" presStyleLbl="sibTrans2D1" presStyleIdx="2" presStyleCnt="4"/>
      <dgm:spPr/>
    </dgm:pt>
    <dgm:pt modelId="{492E2BCB-8D1A-0A43-ABC9-B56B3B111D8D}" type="pres">
      <dgm:prSet presAssocID="{B55A323A-6059-0040-9D05-3340340E2E98}" presName="connectorText" presStyleLbl="sibTrans2D1" presStyleIdx="2" presStyleCnt="4"/>
      <dgm:spPr/>
    </dgm:pt>
    <dgm:pt modelId="{1DEF56FF-63C7-8C4E-92C4-74C756F20A16}" type="pres">
      <dgm:prSet presAssocID="{A22A9F4D-5A12-4147-85EB-5A1B95FD0ACA}" presName="node" presStyleLbl="node1" presStyleIdx="3" presStyleCnt="5">
        <dgm:presLayoutVars>
          <dgm:bulletEnabled val="1"/>
        </dgm:presLayoutVars>
      </dgm:prSet>
      <dgm:spPr/>
    </dgm:pt>
    <dgm:pt modelId="{853A48B1-84AE-0B4B-9FE9-5C2FFC2F7219}" type="pres">
      <dgm:prSet presAssocID="{41E569A3-177D-FB40-A27A-E6FC2021A728}" presName="sibTrans" presStyleLbl="sibTrans2D1" presStyleIdx="3" presStyleCnt="4"/>
      <dgm:spPr/>
    </dgm:pt>
    <dgm:pt modelId="{DFDC6080-F7DC-9042-9B2A-B9C569F1DE38}" type="pres">
      <dgm:prSet presAssocID="{41E569A3-177D-FB40-A27A-E6FC2021A728}" presName="connectorText" presStyleLbl="sibTrans2D1" presStyleIdx="3" presStyleCnt="4"/>
      <dgm:spPr/>
    </dgm:pt>
    <dgm:pt modelId="{651DB57C-2357-9F47-BEDD-E8C71B1A31B7}" type="pres">
      <dgm:prSet presAssocID="{9D89E4CE-FA2D-864B-9222-614C31A41AEC}" presName="node" presStyleLbl="node1" presStyleIdx="4" presStyleCnt="5">
        <dgm:presLayoutVars>
          <dgm:bulletEnabled val="1"/>
        </dgm:presLayoutVars>
      </dgm:prSet>
      <dgm:spPr/>
    </dgm:pt>
  </dgm:ptLst>
  <dgm:cxnLst>
    <dgm:cxn modelId="{A42DF306-C300-A648-98A6-B77993FAD25F}" type="presOf" srcId="{740B0F80-BADB-A041-86C2-05C6179568E3}" destId="{91C1C225-BCA1-D547-8F91-274C611436A4}" srcOrd="0" destOrd="0" presId="urn:microsoft.com/office/officeart/2005/8/layout/process1"/>
    <dgm:cxn modelId="{2D2E0008-102F-B84C-901D-3749BFA8BC1B}" type="presOf" srcId="{41E569A3-177D-FB40-A27A-E6FC2021A728}" destId="{853A48B1-84AE-0B4B-9FE9-5C2FFC2F7219}" srcOrd="0" destOrd="0" presId="urn:microsoft.com/office/officeart/2005/8/layout/process1"/>
    <dgm:cxn modelId="{BD4B5111-66DA-8942-95BC-2C0C3EE0F7A5}" srcId="{EFB6993E-22A2-164B-8350-BACA2C590F24}" destId="{9D89E4CE-FA2D-864B-9222-614C31A41AEC}" srcOrd="4" destOrd="0" parTransId="{39D6CCAA-F8AC-CB42-933B-EB7C54557A02}" sibTransId="{9E33976D-7739-7747-827D-94AB96E32A30}"/>
    <dgm:cxn modelId="{CF72142D-F312-8543-AC85-42BDC78E2606}" type="presOf" srcId="{A22A9F4D-5A12-4147-85EB-5A1B95FD0ACA}" destId="{1DEF56FF-63C7-8C4E-92C4-74C756F20A16}" srcOrd="0" destOrd="0" presId="urn:microsoft.com/office/officeart/2005/8/layout/process1"/>
    <dgm:cxn modelId="{DBB0D737-9E6E-E14F-B64C-497E748D2E61}" srcId="{EFB6993E-22A2-164B-8350-BACA2C590F24}" destId="{0D1DA4B7-E573-EB43-B7D2-0291A0AA8FEA}" srcOrd="2" destOrd="0" parTransId="{C4C72A88-C604-B247-8FBE-5193509C2F06}" sibTransId="{B55A323A-6059-0040-9D05-3340340E2E98}"/>
    <dgm:cxn modelId="{B3D1F239-001B-5B40-A408-04D06A4E69AC}" type="presOf" srcId="{B55A323A-6059-0040-9D05-3340340E2E98}" destId="{951F5BBF-3ACB-AC48-AD9C-F5E329AE3D45}" srcOrd="0" destOrd="0" presId="urn:microsoft.com/office/officeart/2005/8/layout/process1"/>
    <dgm:cxn modelId="{0F8FFB3F-43C7-CB4E-9F0F-3DA6957B69D9}" type="presOf" srcId="{98AD128E-730E-874D-8A3D-FD644B9776E3}" destId="{D54C4CED-3022-164C-9343-F332FDC2F6D0}" srcOrd="0" destOrd="0" presId="urn:microsoft.com/office/officeart/2005/8/layout/process1"/>
    <dgm:cxn modelId="{1B97A947-7B2C-DB4D-A82F-454618627AF9}" type="presOf" srcId="{0D1DA4B7-E573-EB43-B7D2-0291A0AA8FEA}" destId="{3BEAED53-275B-A840-AB78-86E522373BB8}" srcOrd="0" destOrd="0" presId="urn:microsoft.com/office/officeart/2005/8/layout/process1"/>
    <dgm:cxn modelId="{4E109265-581E-1549-BC60-BEAEBA787A85}" type="presOf" srcId="{41E569A3-177D-FB40-A27A-E6FC2021A728}" destId="{DFDC6080-F7DC-9042-9B2A-B9C569F1DE38}" srcOrd="1" destOrd="0" presId="urn:microsoft.com/office/officeart/2005/8/layout/process1"/>
    <dgm:cxn modelId="{176BB86D-F07A-7D4C-A3C3-C4FC138DFF54}" type="presOf" srcId="{B55A323A-6059-0040-9D05-3340340E2E98}" destId="{492E2BCB-8D1A-0A43-ABC9-B56B3B111D8D}" srcOrd="1" destOrd="0" presId="urn:microsoft.com/office/officeart/2005/8/layout/process1"/>
    <dgm:cxn modelId="{FD0C7D96-5741-464A-861C-F94FB62B04E8}" srcId="{EFB6993E-22A2-164B-8350-BACA2C590F24}" destId="{A22A9F4D-5A12-4147-85EB-5A1B95FD0ACA}" srcOrd="3" destOrd="0" parTransId="{D4F6D616-DBEB-BC48-8988-0435C5031E9A}" sibTransId="{41E569A3-177D-FB40-A27A-E6FC2021A728}"/>
    <dgm:cxn modelId="{ADCC86BA-CCD7-4E4F-A8E1-AFB5F0C85B03}" srcId="{EFB6993E-22A2-164B-8350-BACA2C590F24}" destId="{018A321F-45F2-3D41-B5B8-ECA17FE8A17E}" srcOrd="1" destOrd="0" parTransId="{5EBC3229-85E7-9449-800C-C164E50B04D5}" sibTransId="{740B0F80-BADB-A041-86C2-05C6179568E3}"/>
    <dgm:cxn modelId="{CC7A79C8-CC13-8B4A-BD51-00AD2371E914}" type="presOf" srcId="{710FE5F4-155F-1A42-AF53-8C527C617B71}" destId="{6AF051C6-8F49-864C-8400-4885053B4DC9}" srcOrd="0" destOrd="0" presId="urn:microsoft.com/office/officeart/2005/8/layout/process1"/>
    <dgm:cxn modelId="{AF1DFACC-9351-5A46-8E5E-725C5575ACDB}" type="presOf" srcId="{EFB6993E-22A2-164B-8350-BACA2C590F24}" destId="{6592B9B9-2A76-144E-9D3C-A0A38F35D60B}" srcOrd="0" destOrd="0" presId="urn:microsoft.com/office/officeart/2005/8/layout/process1"/>
    <dgm:cxn modelId="{F8BA9DD6-40F3-264D-B68C-E7ECD9E3EED4}" type="presOf" srcId="{9D89E4CE-FA2D-864B-9222-614C31A41AEC}" destId="{651DB57C-2357-9F47-BEDD-E8C71B1A31B7}" srcOrd="0" destOrd="0" presId="urn:microsoft.com/office/officeart/2005/8/layout/process1"/>
    <dgm:cxn modelId="{AAEF10DE-CDAD-114D-8AD7-67923BB18898}" type="presOf" srcId="{018A321F-45F2-3D41-B5B8-ECA17FE8A17E}" destId="{EF52FAE9-FA4C-A747-94B3-2865776D5257}" srcOrd="0" destOrd="0" presId="urn:microsoft.com/office/officeart/2005/8/layout/process1"/>
    <dgm:cxn modelId="{D4EF77EA-5888-CE4C-A088-5DC8F3CC01CE}" srcId="{EFB6993E-22A2-164B-8350-BACA2C590F24}" destId="{98AD128E-730E-874D-8A3D-FD644B9776E3}" srcOrd="0" destOrd="0" parTransId="{7B586F07-EC85-4B48-BFD8-4CDC64DFA4A2}" sibTransId="{710FE5F4-155F-1A42-AF53-8C527C617B71}"/>
    <dgm:cxn modelId="{D8DC49EF-5AFD-9649-8AB7-4949E3F865B2}" type="presOf" srcId="{740B0F80-BADB-A041-86C2-05C6179568E3}" destId="{CB211C58-E695-E042-BAC6-7CEF6381A59D}" srcOrd="1" destOrd="0" presId="urn:microsoft.com/office/officeart/2005/8/layout/process1"/>
    <dgm:cxn modelId="{7B56D2F1-D08E-074F-B2BF-0085A8F11ABE}" type="presOf" srcId="{710FE5F4-155F-1A42-AF53-8C527C617B71}" destId="{17A1D210-D223-534D-A5F4-874ABA505E77}" srcOrd="1" destOrd="0" presId="urn:microsoft.com/office/officeart/2005/8/layout/process1"/>
    <dgm:cxn modelId="{435BF6B7-9B2A-0D47-85B2-2C202160D015}" type="presParOf" srcId="{6592B9B9-2A76-144E-9D3C-A0A38F35D60B}" destId="{D54C4CED-3022-164C-9343-F332FDC2F6D0}" srcOrd="0" destOrd="0" presId="urn:microsoft.com/office/officeart/2005/8/layout/process1"/>
    <dgm:cxn modelId="{3E5F1D6E-AFE8-0940-967A-184AC6E83BB9}" type="presParOf" srcId="{6592B9B9-2A76-144E-9D3C-A0A38F35D60B}" destId="{6AF051C6-8F49-864C-8400-4885053B4DC9}" srcOrd="1" destOrd="0" presId="urn:microsoft.com/office/officeart/2005/8/layout/process1"/>
    <dgm:cxn modelId="{CF0ECAA9-B64F-A749-A7E1-3A2240519B9B}" type="presParOf" srcId="{6AF051C6-8F49-864C-8400-4885053B4DC9}" destId="{17A1D210-D223-534D-A5F4-874ABA505E77}" srcOrd="0" destOrd="0" presId="urn:microsoft.com/office/officeart/2005/8/layout/process1"/>
    <dgm:cxn modelId="{3D3E9FE4-135D-3D4B-AA74-91297DDC5C41}" type="presParOf" srcId="{6592B9B9-2A76-144E-9D3C-A0A38F35D60B}" destId="{EF52FAE9-FA4C-A747-94B3-2865776D5257}" srcOrd="2" destOrd="0" presId="urn:microsoft.com/office/officeart/2005/8/layout/process1"/>
    <dgm:cxn modelId="{D86FA7F9-40AA-C246-B9E6-D8B0360EFC94}" type="presParOf" srcId="{6592B9B9-2A76-144E-9D3C-A0A38F35D60B}" destId="{91C1C225-BCA1-D547-8F91-274C611436A4}" srcOrd="3" destOrd="0" presId="urn:microsoft.com/office/officeart/2005/8/layout/process1"/>
    <dgm:cxn modelId="{4FBE2DF3-B0BC-9248-B160-1C115282D415}" type="presParOf" srcId="{91C1C225-BCA1-D547-8F91-274C611436A4}" destId="{CB211C58-E695-E042-BAC6-7CEF6381A59D}" srcOrd="0" destOrd="0" presId="urn:microsoft.com/office/officeart/2005/8/layout/process1"/>
    <dgm:cxn modelId="{CD0A02EC-9EBF-3F45-B6CD-0928E049A317}" type="presParOf" srcId="{6592B9B9-2A76-144E-9D3C-A0A38F35D60B}" destId="{3BEAED53-275B-A840-AB78-86E522373BB8}" srcOrd="4" destOrd="0" presId="urn:microsoft.com/office/officeart/2005/8/layout/process1"/>
    <dgm:cxn modelId="{D860ED9A-C53F-0B4F-BE1C-CB10C9E11DAE}" type="presParOf" srcId="{6592B9B9-2A76-144E-9D3C-A0A38F35D60B}" destId="{951F5BBF-3ACB-AC48-AD9C-F5E329AE3D45}" srcOrd="5" destOrd="0" presId="urn:microsoft.com/office/officeart/2005/8/layout/process1"/>
    <dgm:cxn modelId="{ECD06752-22D8-714E-A901-7F25980C3CFE}" type="presParOf" srcId="{951F5BBF-3ACB-AC48-AD9C-F5E329AE3D45}" destId="{492E2BCB-8D1A-0A43-ABC9-B56B3B111D8D}" srcOrd="0" destOrd="0" presId="urn:microsoft.com/office/officeart/2005/8/layout/process1"/>
    <dgm:cxn modelId="{CD52B853-965C-F747-A749-3BE1C150ED62}" type="presParOf" srcId="{6592B9B9-2A76-144E-9D3C-A0A38F35D60B}" destId="{1DEF56FF-63C7-8C4E-92C4-74C756F20A16}" srcOrd="6" destOrd="0" presId="urn:microsoft.com/office/officeart/2005/8/layout/process1"/>
    <dgm:cxn modelId="{288E8164-491A-2F48-8C4F-6DBF45953FE6}" type="presParOf" srcId="{6592B9B9-2A76-144E-9D3C-A0A38F35D60B}" destId="{853A48B1-84AE-0B4B-9FE9-5C2FFC2F7219}" srcOrd="7" destOrd="0" presId="urn:microsoft.com/office/officeart/2005/8/layout/process1"/>
    <dgm:cxn modelId="{7860D057-1073-3B43-91C1-8FC5D8FD45B8}" type="presParOf" srcId="{853A48B1-84AE-0B4B-9FE9-5C2FFC2F7219}" destId="{DFDC6080-F7DC-9042-9B2A-B9C569F1DE38}" srcOrd="0" destOrd="0" presId="urn:microsoft.com/office/officeart/2005/8/layout/process1"/>
    <dgm:cxn modelId="{76D0926E-3C7B-774F-99A3-843C0568F182}" type="presParOf" srcId="{6592B9B9-2A76-144E-9D3C-A0A38F35D60B}" destId="{651DB57C-2357-9F47-BEDD-E8C71B1A31B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4CED-3022-164C-9343-F332FDC2F6D0}">
      <dsp:nvSpPr>
        <dsp:cNvPr id="0" name=""/>
        <dsp:cNvSpPr/>
      </dsp:nvSpPr>
      <dsp:spPr>
        <a:xfrm>
          <a:off x="4688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OMT Editor</a:t>
          </a:r>
          <a:endParaRPr lang="aa-ET" sz="1900" b="1" kern="1200"/>
        </a:p>
      </dsp:txBody>
      <dsp:txXfrm>
        <a:off x="30228" y="435368"/>
        <a:ext cx="1402226" cy="820903"/>
      </dsp:txXfrm>
    </dsp:sp>
    <dsp:sp modelId="{6AF051C6-8F49-864C-8400-4885053B4DC9}">
      <dsp:nvSpPr>
        <dsp:cNvPr id="0" name=""/>
        <dsp:cNvSpPr/>
      </dsp:nvSpPr>
      <dsp:spPr>
        <a:xfrm>
          <a:off x="1603325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603325" y="737693"/>
        <a:ext cx="215671" cy="216252"/>
      </dsp:txXfrm>
    </dsp:sp>
    <dsp:sp modelId="{EF52FAE9-FA4C-A747-94B3-2865776D5257}">
      <dsp:nvSpPr>
        <dsp:cNvPr id="0" name=""/>
        <dsp:cNvSpPr/>
      </dsp:nvSpPr>
      <dsp:spPr>
        <a:xfrm>
          <a:off x="2039317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Code Generator</a:t>
          </a:r>
          <a:endParaRPr lang="aa-ET" sz="1900" b="1" kern="1200"/>
        </a:p>
      </dsp:txBody>
      <dsp:txXfrm>
        <a:off x="2064857" y="435368"/>
        <a:ext cx="1402226" cy="820903"/>
      </dsp:txXfrm>
    </dsp:sp>
    <dsp:sp modelId="{91C1C225-BCA1-D547-8F91-274C611436A4}">
      <dsp:nvSpPr>
        <dsp:cNvPr id="0" name=""/>
        <dsp:cNvSpPr/>
      </dsp:nvSpPr>
      <dsp:spPr>
        <a:xfrm>
          <a:off x="3637954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37954" y="737693"/>
        <a:ext cx="215671" cy="216252"/>
      </dsp:txXfrm>
    </dsp:sp>
    <dsp:sp modelId="{3BEAED53-275B-A840-AB78-86E522373BB8}">
      <dsp:nvSpPr>
        <dsp:cNvPr id="0" name=""/>
        <dsp:cNvSpPr/>
      </dsp:nvSpPr>
      <dsp:spPr>
        <a:xfrm>
          <a:off x="4073946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RTI</a:t>
          </a:r>
          <a:endParaRPr lang="aa-ET" sz="1900" b="1" kern="1200"/>
        </a:p>
      </dsp:txBody>
      <dsp:txXfrm>
        <a:off x="4099486" y="435368"/>
        <a:ext cx="1402226" cy="820903"/>
      </dsp:txXfrm>
    </dsp:sp>
    <dsp:sp modelId="{951F5BBF-3ACB-AC48-AD9C-F5E329AE3D45}">
      <dsp:nvSpPr>
        <dsp:cNvPr id="0" name=""/>
        <dsp:cNvSpPr/>
      </dsp:nvSpPr>
      <dsp:spPr>
        <a:xfrm>
          <a:off x="567258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72583" y="737693"/>
        <a:ext cx="215671" cy="216252"/>
      </dsp:txXfrm>
    </dsp:sp>
    <dsp:sp modelId="{1DEF56FF-63C7-8C4E-92C4-74C756F20A16}">
      <dsp:nvSpPr>
        <dsp:cNvPr id="0" name=""/>
        <dsp:cNvSpPr/>
      </dsp:nvSpPr>
      <dsp:spPr>
        <a:xfrm>
          <a:off x="6108575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Data Logger</a:t>
          </a:r>
          <a:endParaRPr lang="aa-ET" sz="1900" b="1" kern="1200"/>
        </a:p>
      </dsp:txBody>
      <dsp:txXfrm>
        <a:off x="6134115" y="435368"/>
        <a:ext cx="1402226" cy="820903"/>
      </dsp:txXfrm>
    </dsp:sp>
    <dsp:sp modelId="{853A48B1-84AE-0B4B-9FE9-5C2FFC2F7219}">
      <dsp:nvSpPr>
        <dsp:cNvPr id="0" name=""/>
        <dsp:cNvSpPr/>
      </dsp:nvSpPr>
      <dsp:spPr>
        <a:xfrm>
          <a:off x="770721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707213" y="737693"/>
        <a:ext cx="215671" cy="216252"/>
      </dsp:txXfrm>
    </dsp:sp>
    <dsp:sp modelId="{651DB57C-2357-9F47-BEDD-E8C71B1A31B7}">
      <dsp:nvSpPr>
        <dsp:cNvPr id="0" name=""/>
        <dsp:cNvSpPr/>
      </dsp:nvSpPr>
      <dsp:spPr>
        <a:xfrm>
          <a:off x="8143205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2D/3D</a:t>
          </a:r>
          <a:br>
            <a:rPr lang="en-US" sz="1900" b="1" kern="1200" dirty="0"/>
          </a:br>
          <a:r>
            <a:rPr lang="en-US" sz="1900" b="1" kern="1200" dirty="0"/>
            <a:t>Visualizer</a:t>
          </a:r>
          <a:endParaRPr lang="aa-ET" sz="1900" b="1" kern="1200"/>
        </a:p>
      </dsp:txBody>
      <dsp:txXfrm>
        <a:off x="8168745" y="435368"/>
        <a:ext cx="1402226" cy="82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C9CB90-0FD6-9A43-B78B-942F2F571CFC}" type="slidenum">
              <a:rPr lang="en-US" sz="1200" b="0"/>
              <a:pPr eaLnBrk="1" hangingPunct="1"/>
              <a:t>21</a:t>
            </a:fld>
            <a:endParaRPr lang="en-US" sz="1200" b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9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0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1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2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3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579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spcBef>
                <a:spcPct val="0"/>
              </a:spcBef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5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763B39-6018-454B-AE9E-6CFED6C5A508}" type="slidenum">
              <a:rPr lang="en-US" sz="1200" b="0"/>
              <a:pPr eaLnBrk="1" hangingPunct="1"/>
              <a:t>22</a:t>
            </a:fld>
            <a:endParaRPr lang="en-US" sz="1200" b="0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4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4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784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87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BF9FC-E542-4D49-AAB2-10C63A8C952F}" type="slidenum">
              <a:rPr lang="en-US" smtClean="0">
                <a:latin typeface="Arial" charset="0"/>
              </a:rPr>
              <a:pPr/>
              <a:t>27</a:t>
            </a:fld>
            <a:endParaRPr lang="en-US" dirty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01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36096-9197-49D5-B7DC-BE2966E30C94}" type="slidenum">
              <a:rPr lang="en-US" smtClean="0">
                <a:latin typeface="Arial" charset="0"/>
              </a:rPr>
              <a:pPr/>
              <a:t>28</a:t>
            </a:fld>
            <a:endParaRPr lang="en-US" dirty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45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C12A-6AB7-4D73-8C82-1A790575703B}" type="slidenum">
              <a:rPr lang="en-US" smtClean="0">
                <a:latin typeface="Arial" charset="0"/>
              </a:rPr>
              <a:pPr/>
              <a:t>29</a:t>
            </a:fld>
            <a:endParaRPr lang="en-US" dirty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10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1E3E9-FA48-4DDC-9663-0241D6BFE5DF}" type="slidenum">
              <a:rPr lang="en-US" smtClean="0">
                <a:latin typeface="Arial" charset="0"/>
              </a:rPr>
              <a:pPr/>
              <a:t>30</a:t>
            </a:fld>
            <a:endParaRPr lang="en-US" dirty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25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AC9C7-A9E9-4CA5-86BC-73C823118E49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696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B6E327-EED1-5846-B163-FF902D377AA4}" type="slidenum">
              <a:rPr lang="en-US" sz="1200" b="0"/>
              <a:pPr eaLnBrk="1" hangingPunct="1"/>
              <a:t>42</a:t>
            </a:fld>
            <a:endParaRPr lang="en-US" sz="1200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77863"/>
            <a:ext cx="6015038" cy="33845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288990"/>
            <a:ext cx="4572000" cy="4062341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70000"/>
              </a:spcBef>
            </a:pPr>
            <a:endParaRPr lang="sv-S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3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ED4D2-BCBC-4472-93B4-D260CBA75833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154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808DCDCB-A0FD-491F-8FFF-10E343BA9C51}" type="slidenum">
              <a:rPr lang="en-US" sz="1200" b="0" smtClean="0"/>
              <a:pPr eaLnBrk="1" hangingPunct="1"/>
              <a:t>45</a:t>
            </a:fld>
            <a:endParaRPr lang="en-US" sz="12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pitchFamily="-107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6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1EF12-4B92-E34A-892E-3626938B7E16}" type="slidenum">
              <a:rPr lang="en-US" sz="1200" b="0"/>
              <a:pPr eaLnBrk="1" hangingPunct="1"/>
              <a:t>7</a:t>
            </a:fld>
            <a:endParaRPr lang="en-US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5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F1BF41-083B-214B-98DB-00CE5093621E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0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83E33F-BCBA-F04E-9121-6C23D677DDA3}" type="slidenum">
              <a:rPr lang="en-US" sz="1200" b="0"/>
              <a:pPr eaLnBrk="1" hangingPunct="1"/>
              <a:t>10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3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9983F8-69C9-EC4A-A6C3-7FA0F26508CD}" type="slidenum">
              <a:rPr lang="en-US" sz="1200" b="0"/>
              <a:pPr eaLnBrk="1" hangingPunct="1"/>
              <a:t>16</a:t>
            </a:fld>
            <a:endParaRPr lang="en-US" sz="1200" b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350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1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1915BD-20F4-4D4D-A64E-F8EEBCFE2497}" type="slidenum">
              <a:rPr lang="en-US" sz="1200" b="0"/>
              <a:pPr eaLnBrk="1" hangingPunct="1"/>
              <a:t>17</a:t>
            </a:fld>
            <a:endParaRPr lang="en-US" sz="1200" b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60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60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760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2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B6C4C-6694-5744-8462-9E050D48120F}" type="slidenum">
              <a:rPr lang="en-US" sz="1200" b="0"/>
              <a:pPr eaLnBrk="1" hangingPunct="1"/>
              <a:t>18</a:t>
            </a:fld>
            <a:endParaRPr lang="en-US" sz="1200" b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4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5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6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7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8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9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96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5BBAE9-2E42-F642-9B9E-06E95150BE18}" type="slidenum">
              <a:rPr lang="en-US" sz="1200" b="0"/>
              <a:pPr eaLnBrk="1" hangingPunct="1"/>
              <a:t>19</a:t>
            </a:fld>
            <a:endParaRPr lang="en-US" sz="1200" b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7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169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2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83B37-3DDE-8C42-9731-F66BADFA15EC}" type="slidenum">
              <a:rPr lang="en-US" sz="1200" b="0"/>
              <a:pPr eaLnBrk="1" hangingPunct="1"/>
              <a:t>20</a:t>
            </a:fld>
            <a:endParaRPr lang="en-US" sz="1200" b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374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4" y="4285842"/>
            <a:ext cx="5538787" cy="450304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solidFill>
                <a:srgbClr val="FF360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4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105E57D-0CA4-437D-8A4C-816B52600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765" y="6346473"/>
            <a:ext cx="513560" cy="50945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61278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6610D10-5C5F-40CD-B509-1B26D1E75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80" y="6424460"/>
            <a:ext cx="432502" cy="4325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A4FAC-5661-44F8-AD24-542C0B40F4B9}"/>
              </a:ext>
            </a:extLst>
          </p:cNvPr>
          <p:cNvSpPr/>
          <p:nvPr userDrawn="1"/>
        </p:nvSpPr>
        <p:spPr>
          <a:xfrm>
            <a:off x="343544" y="6517601"/>
            <a:ext cx="721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@IITSEC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C284C0-8A43-485A-BAC6-90A96B4A4E7D}"/>
              </a:ext>
            </a:extLst>
          </p:cNvPr>
          <p:cNvSpPr/>
          <p:nvPr userDrawn="1"/>
        </p:nvSpPr>
        <p:spPr>
          <a:xfrm>
            <a:off x="1414053" y="6517601"/>
            <a:ext cx="910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>
                <a:latin typeface="Arial"/>
                <a:cs typeface="Arial"/>
              </a:rPr>
              <a:t>NTSAToday</a:t>
            </a:r>
            <a:endParaRPr lang="en-US" sz="1000" b="1" dirty="0">
              <a:latin typeface="Arial"/>
              <a:cs typeface="Arial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EE2BE9-7E71-4412-8F3B-2E9EF011FC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588" y="6424460"/>
            <a:ext cx="432502" cy="432502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850C208-E2D6-445E-B696-B41DC863B9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4460"/>
            <a:ext cx="432502" cy="432502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4B00AE-24F0-4946-A821-88ACCADAFF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485" y="6424460"/>
            <a:ext cx="432502" cy="4325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9591FB2-2FED-4652-904A-26011E5E92CA}"/>
              </a:ext>
            </a:extLst>
          </p:cNvPr>
          <p:cNvSpPr/>
          <p:nvPr userDrawn="1"/>
        </p:nvSpPr>
        <p:spPr>
          <a:xfrm>
            <a:off x="2559409" y="6517601"/>
            <a:ext cx="596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IITSEC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4B0D66-3F39-4EB1-B296-CC03D205685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347" y="6424460"/>
            <a:ext cx="429768" cy="4297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DBBAE5A-7C45-4012-9F22-C2360594F968}"/>
              </a:ext>
            </a:extLst>
          </p:cNvPr>
          <p:cNvSpPr/>
          <p:nvPr userDrawn="1"/>
        </p:nvSpPr>
        <p:spPr>
          <a:xfrm>
            <a:off x="3543451" y="6523577"/>
            <a:ext cx="596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IITSEC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93D31B-F1DB-4522-A302-4544CC407560}"/>
              </a:ext>
            </a:extLst>
          </p:cNvPr>
          <p:cNvSpPr/>
          <p:nvPr userDrawn="1"/>
        </p:nvSpPr>
        <p:spPr>
          <a:xfrm>
            <a:off x="4519789" y="6523577"/>
            <a:ext cx="596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IITSEC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1ED98D8-90B9-CB48-A73F-3386232D0D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69620E-DB0D-424D-9362-EFCA58E7C5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"/>
            <a:ext cx="12192000" cy="13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1ED28B9-F391-B84C-A650-833BF5ACBD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CA16211-A6CE-D84A-A84E-42F7B298AE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DA61653-6D8B-004F-BEED-2CAFC2BAC1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185A7-92D9-3B4E-B693-A497B05ABD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6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01"/>
            <a:ext cx="12192000" cy="6397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4460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4222"/>
            <a:ext cx="5386917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4460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4222"/>
            <a:ext cx="5389033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C1A3211-AC9D-B741-9551-D2DF7389C0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97A0C4F-112A-454E-910F-80A27B70EF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3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737CB2-B05C-4895-829B-1363FF0AA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0" y="-3538"/>
            <a:ext cx="12192000" cy="709148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477001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660B221-FAEE-4C95-B46B-1567AE2D24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765" y="6346473"/>
            <a:ext cx="513560" cy="50945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453BDC6-B4C0-4552-96C5-55EF45DF4C6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80" y="6424460"/>
            <a:ext cx="432502" cy="4325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68A474-D91A-4FA6-9367-AF51A975FD10}"/>
              </a:ext>
            </a:extLst>
          </p:cNvPr>
          <p:cNvSpPr/>
          <p:nvPr userDrawn="1"/>
        </p:nvSpPr>
        <p:spPr>
          <a:xfrm>
            <a:off x="343544" y="6517601"/>
            <a:ext cx="721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@IITSEC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0E3D0F-12A9-47B4-8108-78A33C3F19A1}"/>
              </a:ext>
            </a:extLst>
          </p:cNvPr>
          <p:cNvSpPr/>
          <p:nvPr userDrawn="1"/>
        </p:nvSpPr>
        <p:spPr>
          <a:xfrm>
            <a:off x="1414053" y="6517601"/>
            <a:ext cx="910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>
                <a:latin typeface="Arial"/>
                <a:cs typeface="Arial"/>
              </a:rPr>
              <a:t>NTSAToday</a:t>
            </a:r>
            <a:endParaRPr lang="en-US" sz="1000" b="1" dirty="0">
              <a:latin typeface="Arial"/>
              <a:cs typeface="Arial"/>
            </a:endParaRP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35F28E-74B5-4C6A-BD49-41B3F7BF18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588" y="6424460"/>
            <a:ext cx="432502" cy="432502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B7E1AFB8-F094-48B1-8798-DEB2887BCEB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4460"/>
            <a:ext cx="432502" cy="432502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CD8CA4-87D7-4377-9E95-430DD379921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485" y="6424460"/>
            <a:ext cx="432502" cy="43250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E7EAF98-F140-4C76-9ADA-1615BFBF1E03}"/>
              </a:ext>
            </a:extLst>
          </p:cNvPr>
          <p:cNvSpPr/>
          <p:nvPr userDrawn="1"/>
        </p:nvSpPr>
        <p:spPr>
          <a:xfrm>
            <a:off x="2559409" y="6517601"/>
            <a:ext cx="596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IITSEC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F03CCC-E3C0-4E5B-83A3-D92D482E340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347" y="6424460"/>
            <a:ext cx="429768" cy="4297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64A0145-A6F0-45A7-8CC0-2F77F2EAEE92}"/>
              </a:ext>
            </a:extLst>
          </p:cNvPr>
          <p:cNvSpPr/>
          <p:nvPr userDrawn="1"/>
        </p:nvSpPr>
        <p:spPr>
          <a:xfrm>
            <a:off x="3543451" y="6523577"/>
            <a:ext cx="596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IITSEC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F5CFEC-6F43-4D6F-8129-0C79B5EB32FE}"/>
              </a:ext>
            </a:extLst>
          </p:cNvPr>
          <p:cNvSpPr/>
          <p:nvPr userDrawn="1"/>
        </p:nvSpPr>
        <p:spPr>
          <a:xfrm>
            <a:off x="4519789" y="6523577"/>
            <a:ext cx="596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/>
                <a:cs typeface="Arial"/>
              </a:rPr>
              <a:t>IITSEC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Introduction to HLA</a:t>
            </a:r>
          </a:p>
          <a:p>
            <a:r>
              <a:rPr lang="en-US" i="1" dirty="0"/>
              <a:t>With an update on HLA 4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73557" y="3430917"/>
            <a:ext cx="8478838" cy="106833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Björn Möller, Pitch Technologies</a:t>
            </a:r>
          </a:p>
          <a:p>
            <a:r>
              <a:rPr lang="en-US" dirty="0">
                <a:latin typeface="Arial Narrow" pitchFamily="34" charset="0"/>
              </a:rPr>
              <a:t>Bob Lutz, Johns Hopkins University / APL</a:t>
            </a:r>
          </a:p>
        </p:txBody>
      </p:sp>
      <p:pic>
        <p:nvPicPr>
          <p:cNvPr id="4" name="Picture 10" descr="Pitch_logo_grey">
            <a:extLst>
              <a:ext uri="{FF2B5EF4-FFF2-40B4-BE49-F238E27FC236}">
                <a16:creationId xmlns:a16="http://schemas.microsoft.com/office/drawing/2014/main" id="{58B3753C-922E-4A41-9158-FB058559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371" y="5007727"/>
            <a:ext cx="3246629" cy="8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PL_Logo4_White">
            <a:extLst>
              <a:ext uri="{FF2B5EF4-FFF2-40B4-BE49-F238E27FC236}">
                <a16:creationId xmlns:a16="http://schemas.microsoft.com/office/drawing/2014/main" id="{85084FF1-2795-FC4F-A391-9956B7EE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338" y="4688906"/>
            <a:ext cx="2803009" cy="1478343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400DB-AD91-7745-900E-4FF93E325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99715"/>
          </a:xfrm>
        </p:spPr>
        <p:txBody>
          <a:bodyPr/>
          <a:lstStyle/>
          <a:p>
            <a:pPr eaLnBrk="1" hangingPunct="1"/>
            <a:r>
              <a:rPr lang="sv-SE" sz="2800" dirty="0" err="1"/>
              <a:t>Structure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Formal Standard</a:t>
            </a:r>
            <a:endParaRPr lang="en-US" sz="2800" dirty="0"/>
          </a:p>
        </p:txBody>
      </p:sp>
      <p:sp>
        <p:nvSpPr>
          <p:cNvPr id="542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Rules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– For the federation and the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federates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Object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Template – 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standardized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format for Information Exchange Data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Models</a:t>
            </a:r>
            <a:endParaRPr lang="sv-SE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Interface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Specification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– 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standardized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set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of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services for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interoperability</a:t>
            </a:r>
            <a:endParaRPr lang="sv-SE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Also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in C++, Java and Web Services format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Implemented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in an RTI (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Runtime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Infrastructure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6AFA9-6816-4447-95C7-20CDC9851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492370" y="920192"/>
            <a:ext cx="10705512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1" dirty="0">
                <a:latin typeface="Arial Narrow" charset="0"/>
                <a:ea typeface="ＭＳ Ｐゴシック" charset="0"/>
                <a:cs typeface="ＭＳ Ｐゴシック" charset="0"/>
              </a:rPr>
              <a:t>Federation Object Model (FOM)</a:t>
            </a:r>
          </a:p>
          <a:p>
            <a:pPr marL="800100" lvl="1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A description of all shared information (objects, attributes, and interactions) essential to a particular federation.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1" dirty="0">
                <a:latin typeface="Arial Narrow" charset="0"/>
                <a:ea typeface="ＭＳ Ｐゴシック" charset="0"/>
                <a:cs typeface="ＭＳ Ｐゴシック" charset="0"/>
              </a:rPr>
              <a:t>Simulation Object Model (SOM)</a:t>
            </a:r>
          </a:p>
          <a:p>
            <a:pPr marL="800100" lvl="1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Describes objects, attributes and interactions in a particular federate that can be used externally in a federation.</a:t>
            </a:r>
          </a:p>
        </p:txBody>
      </p: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5624783" y="3778551"/>
            <a:ext cx="6220215" cy="251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6263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7663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dirty="0">
                <a:latin typeface="Arial Narrow" charset="0"/>
              </a:rPr>
              <a:t>Object Model Template (OMT) </a:t>
            </a:r>
          </a:p>
          <a:p>
            <a:pPr marL="690563" lvl="1" indent="-457200">
              <a:lnSpc>
                <a:spcPct val="93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0" dirty="0">
                <a:latin typeface="Arial Narrow" charset="0"/>
                <a:cs typeface="ＭＳ Ｐゴシック" charset="0"/>
              </a:rPr>
              <a:t>Provides a common framework for HLA object model documentation.</a:t>
            </a:r>
          </a:p>
          <a:p>
            <a:pPr marL="690563" lvl="1" indent="-457200">
              <a:lnSpc>
                <a:spcPct val="93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0" dirty="0">
                <a:latin typeface="Arial Narrow" charset="0"/>
              </a:rPr>
              <a:t>Fosters interoperability and reuse of simulations via the specification of a common representational framework.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1" y="3948260"/>
            <a:ext cx="4387850" cy="2328862"/>
            <a:chOff x="1828800" y="3652838"/>
            <a:chExt cx="4387850" cy="2328862"/>
          </a:xfrm>
        </p:grpSpPr>
        <p:pic>
          <p:nvPicPr>
            <p:cNvPr id="5837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52838"/>
              <a:ext cx="2330450" cy="191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1" y="4033838"/>
              <a:ext cx="2843213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1" y="4414839"/>
              <a:ext cx="3071813" cy="144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4795839"/>
              <a:ext cx="302577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176838"/>
              <a:ext cx="2787650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81" name="Title 15"/>
          <p:cNvSpPr>
            <a:spLocks noGrp="1"/>
          </p:cNvSpPr>
          <p:nvPr>
            <p:ph type="title"/>
          </p:nvPr>
        </p:nvSpPr>
        <p:spPr>
          <a:xfrm>
            <a:off x="0" y="20640"/>
            <a:ext cx="12192000" cy="679076"/>
          </a:xfrm>
        </p:spPr>
        <p:txBody>
          <a:bodyPr/>
          <a:lstStyle/>
          <a:p>
            <a:pPr eaLnBrk="1" hangingPunct="1"/>
            <a:r>
              <a:rPr lang="en-US" dirty="0"/>
              <a:t>HLA Object Models and the OMT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37BC5-1EFE-E148-A105-3170E82B7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691763"/>
          </a:xfrm>
        </p:spPr>
        <p:txBody>
          <a:bodyPr/>
          <a:lstStyle/>
          <a:p>
            <a:r>
              <a:rPr lang="en-US" sz="2800" dirty="0"/>
              <a:t>Object Model Template – Minimal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Identification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Name, version, purpose, etc., of the Object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Object Classes with Attributes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Interaction Classes with Parameters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Data Types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Simple, records, enumerations, etc.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Used for Attributes and Parameters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280753" y="1344591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/>
              <a:t>Aircraft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Type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Marking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278480" y="3140472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/>
              <a:t>Fire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 err="1"/>
              <a:t>FiringObject</a:t>
            </a:r>
            <a:endParaRPr lang="en-US" sz="1600" b="1" dirty="0"/>
          </a:p>
          <a:p>
            <a:pPr marL="342900" indent="-342900">
              <a:buFont typeface="Arial"/>
              <a:buChar char="•"/>
            </a:pPr>
            <a:r>
              <a:rPr lang="en-US" sz="1600" b="1" dirty="0" err="1"/>
              <a:t>TargetObject</a:t>
            </a:r>
            <a:endParaRPr lang="en-US" sz="1600" b="1" dirty="0"/>
          </a:p>
          <a:p>
            <a:pPr marL="342900" indent="-342900">
              <a:buFont typeface="Arial"/>
              <a:buChar char="•"/>
            </a:pPr>
            <a:r>
              <a:rPr lang="en-US" sz="1600" b="1" dirty="0" err="1"/>
              <a:t>MunitionType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284348" y="4938601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err="1"/>
              <a:t>PositionRecord</a:t>
            </a:r>
            <a:endParaRPr lang="en-US" sz="1600" b="1" dirty="0"/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Latitude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Longitude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/>
              <a:t>Altitude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538F5-1FC7-0A4B-8097-5B9316420B05}"/>
              </a:ext>
            </a:extLst>
          </p:cNvPr>
          <p:cNvSpPr txBox="1"/>
          <p:nvPr/>
        </p:nvSpPr>
        <p:spPr>
          <a:xfrm>
            <a:off x="8289888" y="998023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Object</a:t>
            </a:r>
            <a:r>
              <a:rPr lang="sv-SE" sz="1600" dirty="0"/>
              <a:t>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316BC-8D41-CA40-9B8C-7FDB159231EF}"/>
              </a:ext>
            </a:extLst>
          </p:cNvPr>
          <p:cNvSpPr txBox="1"/>
          <p:nvPr/>
        </p:nvSpPr>
        <p:spPr>
          <a:xfrm>
            <a:off x="8278480" y="2774235"/>
            <a:ext cx="1688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Interaction</a:t>
            </a:r>
            <a:r>
              <a:rPr lang="sv-SE" sz="1600" dirty="0"/>
              <a:t>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59898-2193-C443-9C82-62CE33C6622B}"/>
              </a:ext>
            </a:extLst>
          </p:cNvPr>
          <p:cNvSpPr txBox="1"/>
          <p:nvPr/>
        </p:nvSpPr>
        <p:spPr>
          <a:xfrm>
            <a:off x="8267072" y="4580591"/>
            <a:ext cx="1062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Data </a:t>
            </a:r>
            <a:r>
              <a:rPr lang="sv-SE" sz="1600" dirty="0" err="1"/>
              <a:t>type</a:t>
            </a:r>
            <a:endParaRPr lang="sv-SE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C3BFC4-CC3F-3B4B-A54B-5C69EF14B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1999" cy="683811"/>
          </a:xfrm>
        </p:spPr>
        <p:txBody>
          <a:bodyPr/>
          <a:lstStyle/>
          <a:p>
            <a:pPr eaLnBrk="1" hangingPunct="1"/>
            <a:r>
              <a:rPr lang="en-US" sz="2800" dirty="0"/>
              <a:t>Object Model Template – Full Version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sz="half" idx="1"/>
          </p:nvPr>
        </p:nvSpPr>
        <p:spPr>
          <a:xfrm>
            <a:off x="1239076" y="1231497"/>
            <a:ext cx="4493417" cy="457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Object model identification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Object class structure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Interaction class structure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Attribute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Parameter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Dimension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Time representation table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half" idx="2"/>
          </p:nvPr>
        </p:nvSpPr>
        <p:spPr>
          <a:xfrm>
            <a:off x="5741365" y="1231497"/>
            <a:ext cx="4741102" cy="457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User-supplied tag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Synchronization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Transportation type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Update rate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Switches table</a:t>
            </a:r>
          </a:p>
          <a:p>
            <a:pPr eaLnBrk="1" hangingPunct="1"/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Datatype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tables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Notes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Interface specification services usage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42927-A460-134D-9165-F2CBA63A8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0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Class Structure Table</a:t>
            </a:r>
          </a:p>
        </p:txBody>
      </p:sp>
      <p:sp>
        <p:nvSpPr>
          <p:cNvPr id="8" name="Horizontal Scroll 7"/>
          <p:cNvSpPr>
            <a:spLocks noChangeArrowheads="1"/>
          </p:cNvSpPr>
          <p:nvPr/>
        </p:nvSpPr>
        <p:spPr bwMode="auto">
          <a:xfrm>
            <a:off x="3364787" y="5041220"/>
            <a:ext cx="5918200" cy="874712"/>
          </a:xfrm>
          <a:prstGeom prst="horizontalScroll">
            <a:avLst>
              <a:gd name="adj" fmla="val 12500"/>
            </a:avLst>
          </a:prstGeom>
          <a:solidFill>
            <a:srgbClr val="BBB5C9"/>
          </a:solidFill>
          <a:ln w="12700">
            <a:solidFill>
              <a:srgbClr val="350087"/>
            </a:solidFill>
            <a:round/>
            <a:headEnd/>
            <a:tailEnd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Provides a mechanism for representing the class-subclass hierarchy of HLA object classes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6FDA0-AFCA-F74E-BFF7-B96C33F93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3E76DA9-234E-6C4F-95E2-A9A18D0FB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14088"/>
              </p:ext>
            </p:extLst>
          </p:nvPr>
        </p:nvGraphicFramePr>
        <p:xfrm>
          <a:off x="1882709" y="1512769"/>
          <a:ext cx="8987452" cy="2965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6863">
                  <a:extLst>
                    <a:ext uri="{9D8B030D-6E8A-4147-A177-3AD203B41FA5}">
                      <a16:colId xmlns:a16="http://schemas.microsoft.com/office/drawing/2014/main" val="491383796"/>
                    </a:ext>
                  </a:extLst>
                </a:gridCol>
                <a:gridCol w="2246863">
                  <a:extLst>
                    <a:ext uri="{9D8B030D-6E8A-4147-A177-3AD203B41FA5}">
                      <a16:colId xmlns:a16="http://schemas.microsoft.com/office/drawing/2014/main" val="2169730099"/>
                    </a:ext>
                  </a:extLst>
                </a:gridCol>
                <a:gridCol w="2246863">
                  <a:extLst>
                    <a:ext uri="{9D8B030D-6E8A-4147-A177-3AD203B41FA5}">
                      <a16:colId xmlns:a16="http://schemas.microsoft.com/office/drawing/2014/main" val="1606860186"/>
                    </a:ext>
                  </a:extLst>
                </a:gridCol>
                <a:gridCol w="2246863">
                  <a:extLst>
                    <a:ext uri="{9D8B030D-6E8A-4147-A177-3AD203B41FA5}">
                      <a16:colId xmlns:a16="http://schemas.microsoft.com/office/drawing/2014/main" val="259077099"/>
                    </a:ext>
                  </a:extLst>
                </a:gridCol>
              </a:tblGrid>
              <a:tr h="370840">
                <a:tc rowSpan="8">
                  <a:txBody>
                    <a:bodyPr/>
                    <a:lstStyle/>
                    <a:p>
                      <a:r>
                        <a:rPr lang="en-US" sz="1800" dirty="0" err="1"/>
                        <a:t>HLAobjectRoot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(&lt;p/s&gt;)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3750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1229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7910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3831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00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7601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83466"/>
                  </a:ext>
                </a:extLst>
              </a:tr>
              <a:tr h="37004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09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37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>
            <a:spLocks noChangeArrowheads="1"/>
          </p:cNvSpPr>
          <p:nvPr/>
        </p:nvSpPr>
        <p:spPr bwMode="auto">
          <a:xfrm>
            <a:off x="9486901" y="2738424"/>
            <a:ext cx="2336891" cy="1349633"/>
          </a:xfrm>
          <a:prstGeom prst="horizontalScroll">
            <a:avLst>
              <a:gd name="adj" fmla="val 12500"/>
            </a:avLst>
          </a:prstGeom>
          <a:solidFill>
            <a:srgbClr val="BBB5C9"/>
          </a:solidFill>
          <a:ln w="12700">
            <a:solidFill>
              <a:srgbClr val="350087"/>
            </a:solidFill>
            <a:round/>
            <a:headEnd/>
            <a:tailEnd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An alternative visual representation</a:t>
            </a:r>
          </a:p>
        </p:txBody>
      </p:sp>
      <p:sp>
        <p:nvSpPr>
          <p:cNvPr id="614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Class Structure Table Example</a:t>
            </a:r>
          </a:p>
        </p:txBody>
      </p:sp>
      <p:pic>
        <p:nvPicPr>
          <p:cNvPr id="61445" name="Picture 6" descr="VisualOMT-screensho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707" y="755876"/>
            <a:ext cx="8465718" cy="563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C381-2692-A54F-89DF-EECDC2DB2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0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01967"/>
            <a:ext cx="12192000" cy="501676"/>
          </a:xfr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Interface Specification</a:t>
            </a:r>
          </a:p>
        </p:txBody>
      </p:sp>
      <p:sp>
        <p:nvSpPr>
          <p:cNvPr id="62473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4481227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Defines the services of the RTI. Also includes the C++, Java and Web Services APIs for these services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Federation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Declaration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Object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Ownership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Time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Data Distribution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Support Services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8A416-E387-DC44-97E0-E835C2B6B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9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Federation Management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Establish</a:t>
            </a:r>
            <a:r>
              <a:rPr lang="sv-SE" dirty="0"/>
              <a:t> </a:t>
            </a:r>
            <a:r>
              <a:rPr lang="sv-SE" dirty="0" err="1"/>
              <a:t>well-managed</a:t>
            </a:r>
            <a:r>
              <a:rPr lang="sv-SE" dirty="0"/>
              <a:t> sessions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controlled</a:t>
            </a:r>
            <a:r>
              <a:rPr lang="sv-SE" dirty="0"/>
              <a:t> set </a:t>
            </a:r>
            <a:r>
              <a:rPr lang="sv-SE" dirty="0" err="1"/>
              <a:t>of</a:t>
            </a:r>
            <a:r>
              <a:rPr lang="sv-SE" dirty="0"/>
              <a:t> simulations.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Creating federation </a:t>
            </a:r>
            <a:r>
              <a:rPr lang="sv-SE" dirty="0" err="1"/>
              <a:t>executions</a:t>
            </a:r>
            <a:r>
              <a:rPr lang="sv-SE" dirty="0"/>
              <a:t>. </a:t>
            </a:r>
            <a:r>
              <a:rPr lang="sv-SE" dirty="0" err="1"/>
              <a:t>Coordinated</a:t>
            </a:r>
            <a:r>
              <a:rPr lang="sv-SE" dirty="0"/>
              <a:t> start-</a:t>
            </a:r>
            <a:r>
              <a:rPr lang="sv-SE" dirty="0" err="1"/>
              <a:t>up</a:t>
            </a:r>
            <a:r>
              <a:rPr lang="sv-SE" dirty="0"/>
              <a:t>. </a:t>
            </a:r>
            <a:r>
              <a:rPr lang="sv-SE" dirty="0" err="1"/>
              <a:t>Synchronization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 Check </a:t>
            </a:r>
            <a:r>
              <a:rPr lang="sv-SE" dirty="0" err="1"/>
              <a:t>pointing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Connect</a:t>
            </a:r>
            <a:r>
              <a:rPr lang="sv-SE" dirty="0"/>
              <a:t> to the RTI, </a:t>
            </a: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join</a:t>
            </a:r>
            <a:r>
              <a:rPr lang="sv-SE" dirty="0"/>
              <a:t> federation </a:t>
            </a:r>
            <a:r>
              <a:rPr lang="sv-SE" dirty="0" err="1"/>
              <a:t>execution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Resign</a:t>
            </a:r>
            <a:r>
              <a:rPr lang="sv-SE" dirty="0"/>
              <a:t>. </a:t>
            </a:r>
            <a:r>
              <a:rPr lang="sv-SE" dirty="0" err="1"/>
              <a:t>Destroy</a:t>
            </a:r>
            <a:r>
              <a:rPr lang="sv-SE" dirty="0"/>
              <a:t> federation </a:t>
            </a:r>
            <a:r>
              <a:rPr lang="sv-SE" dirty="0" err="1"/>
              <a:t>execution</a:t>
            </a:r>
            <a:r>
              <a:rPr lang="sv-SE" dirty="0"/>
              <a:t>. </a:t>
            </a:r>
            <a:r>
              <a:rPr lang="sv-SE" dirty="0" err="1"/>
              <a:t>Disconnect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Synchronization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Save/</a:t>
            </a:r>
            <a:r>
              <a:rPr lang="sv-SE" dirty="0" err="1"/>
              <a:t>restore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5895DF-249E-8E46-A01C-94130138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3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4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Declaration Management</a:t>
            </a:r>
          </a:p>
        </p:txBody>
      </p:sp>
      <p:sp>
        <p:nvSpPr>
          <p:cNvPr id="68616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Declare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data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send</a:t>
            </a:r>
            <a:r>
              <a:rPr lang="sv-SE" dirty="0"/>
              <a:t> or </a:t>
            </a:r>
            <a:r>
              <a:rPr lang="sv-SE" dirty="0" err="1"/>
              <a:t>wishes</a:t>
            </a:r>
            <a:r>
              <a:rPr lang="sv-SE" dirty="0"/>
              <a:t> to </a:t>
            </a:r>
            <a:r>
              <a:rPr lang="sv-SE" dirty="0" err="1"/>
              <a:t>receive</a:t>
            </a:r>
            <a:r>
              <a:rPr lang="sv-SE" dirty="0"/>
              <a:t>, </a:t>
            </a:r>
            <a:r>
              <a:rPr lang="sv-SE" dirty="0" err="1"/>
              <a:t>based</a:t>
            </a:r>
            <a:r>
              <a:rPr lang="sv-SE" dirty="0"/>
              <a:t> on the federation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(FOM), in order to </a:t>
            </a:r>
            <a:r>
              <a:rPr lang="sv-SE" dirty="0" err="1"/>
              <a:t>optimize</a:t>
            </a:r>
            <a:r>
              <a:rPr lang="sv-SE" dirty="0"/>
              <a:t> the data </a:t>
            </a:r>
            <a:r>
              <a:rPr lang="sv-SE" dirty="0" err="1"/>
              <a:t>exchange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Publish</a:t>
            </a:r>
            <a:r>
              <a:rPr lang="sv-SE" dirty="0"/>
              <a:t> and </a:t>
            </a:r>
            <a:r>
              <a:rPr lang="sv-SE" dirty="0" err="1"/>
              <a:t>subscribe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, and </a:t>
            </a:r>
            <a:r>
              <a:rPr lang="sv-SE" dirty="0" err="1"/>
              <a:t>interaction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parameters.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Publish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Subscribe</a:t>
            </a:r>
            <a:r>
              <a:rPr lang="sv-SE" dirty="0"/>
              <a:t>.</a:t>
            </a:r>
          </a:p>
          <a:p>
            <a:pPr lvl="2" eaLnBrk="1" hangingPunct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A71CC-4F59-644F-BFF2-E03A25F13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3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Management</a:t>
            </a:r>
          </a:p>
        </p:txBody>
      </p:sp>
      <p:sp>
        <p:nvSpPr>
          <p:cNvPr id="70669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Data </a:t>
            </a:r>
            <a:r>
              <a:rPr lang="sv-SE" dirty="0" err="1"/>
              <a:t>exchange</a:t>
            </a:r>
            <a:r>
              <a:rPr lang="sv-SE" dirty="0"/>
              <a:t>. 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delete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instances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shared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. </a:t>
            </a:r>
            <a:r>
              <a:rPr lang="sv-SE" dirty="0" err="1"/>
              <a:t>Update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. </a:t>
            </a:r>
            <a:r>
              <a:rPr lang="sv-SE" dirty="0" err="1"/>
              <a:t>Send</a:t>
            </a:r>
            <a:r>
              <a:rPr lang="sv-SE" dirty="0"/>
              <a:t> and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interactions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Register, </a:t>
            </a:r>
            <a:r>
              <a:rPr lang="sv-SE" dirty="0" err="1"/>
              <a:t>discover</a:t>
            </a:r>
            <a:r>
              <a:rPr lang="sv-SE" dirty="0"/>
              <a:t>, </a:t>
            </a:r>
            <a:r>
              <a:rPr lang="sv-SE" dirty="0" err="1"/>
              <a:t>delete</a:t>
            </a:r>
            <a:r>
              <a:rPr lang="sv-SE" dirty="0"/>
              <a:t> and </a:t>
            </a:r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instances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Update</a:t>
            </a:r>
            <a:r>
              <a:rPr lang="sv-SE" dirty="0"/>
              <a:t> and </a:t>
            </a:r>
            <a:r>
              <a:rPr lang="sv-SE" dirty="0" err="1"/>
              <a:t>reflect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Send</a:t>
            </a:r>
            <a:r>
              <a:rPr lang="sv-SE" dirty="0"/>
              <a:t> and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interactions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06920-3C68-C246-9DC2-56AF8BB18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861"/>
          </a:xfrm>
        </p:spPr>
        <p:txBody>
          <a:bodyPr/>
          <a:lstStyle/>
          <a:p>
            <a:r>
              <a:rPr lang="en-US" sz="28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934517"/>
            <a:ext cx="10928351" cy="4890211"/>
          </a:xfrm>
        </p:spPr>
        <p:txBody>
          <a:bodyPr/>
          <a:lstStyle/>
          <a:p>
            <a:r>
              <a:rPr lang="en-US" dirty="0"/>
              <a:t>The High-Level Architecture (HLA)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Purpose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Terminology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Object model template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Services</a:t>
            </a:r>
          </a:p>
          <a:p>
            <a:r>
              <a:rPr lang="en-US" dirty="0"/>
              <a:t>Use cases</a:t>
            </a:r>
          </a:p>
          <a:p>
            <a:r>
              <a:rPr lang="en-US" dirty="0"/>
              <a:t>HLA IEEE 1516-2010 – “HLA Evolved”</a:t>
            </a:r>
          </a:p>
          <a:p>
            <a:r>
              <a:rPr lang="en-US" dirty="0"/>
              <a:t>HLA IEEE 1516-202x – “HLA 4”</a:t>
            </a:r>
          </a:p>
          <a:p>
            <a:r>
              <a:rPr lang="en-US" dirty="0"/>
              <a:t>LVC gateways, performance, tools and security</a:t>
            </a:r>
          </a:p>
          <a:p>
            <a:r>
              <a:rPr lang="en-US" dirty="0"/>
              <a:t>Common federation object models</a:t>
            </a:r>
          </a:p>
          <a:p>
            <a:r>
              <a:rPr lang="en-US" dirty="0"/>
              <a:t>Summary and additional reading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97B6A-C28F-DB4C-AD0C-607A30D1F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3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Ownership Management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enable</a:t>
            </a:r>
            <a:r>
              <a:rPr lang="sv-SE" dirty="0"/>
              <a:t> a </a:t>
            </a:r>
            <a:r>
              <a:rPr lang="sv-SE" dirty="0" err="1"/>
              <a:t>constructive</a:t>
            </a:r>
            <a:r>
              <a:rPr lang="sv-SE" dirty="0"/>
              <a:t> simulation to hand over the 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simulating</a:t>
            </a:r>
            <a:r>
              <a:rPr lang="sv-SE" dirty="0"/>
              <a:t> an </a:t>
            </a:r>
            <a:r>
              <a:rPr lang="sv-SE" dirty="0" err="1"/>
              <a:t>aircraft</a:t>
            </a:r>
            <a:r>
              <a:rPr lang="sv-SE" dirty="0"/>
              <a:t> to a </a:t>
            </a:r>
            <a:r>
              <a:rPr lang="sv-SE" dirty="0" err="1"/>
              <a:t>virtual</a:t>
            </a:r>
            <a:r>
              <a:rPr lang="sv-SE" dirty="0"/>
              <a:t> simulation. 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Hand over the </a:t>
            </a:r>
            <a:r>
              <a:rPr lang="sv-SE" dirty="0" err="1"/>
              <a:t>ownership</a:t>
            </a:r>
            <a:r>
              <a:rPr lang="sv-SE" dirty="0"/>
              <a:t> (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updating</a:t>
            </a:r>
            <a:r>
              <a:rPr lang="sv-SE" dirty="0"/>
              <a:t>)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 from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federate</a:t>
            </a:r>
            <a:r>
              <a:rPr lang="sv-SE" dirty="0"/>
              <a:t> to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execution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either</a:t>
            </a:r>
            <a:r>
              <a:rPr lang="sv-SE" dirty="0"/>
              <a:t> “push” or “</a:t>
            </a:r>
            <a:r>
              <a:rPr lang="sv-SE" dirty="0" err="1"/>
              <a:t>pull</a:t>
            </a:r>
            <a:r>
              <a:rPr lang="sv-SE" dirty="0"/>
              <a:t>,” and </a:t>
            </a:r>
            <a:r>
              <a:rPr lang="sv-SE" dirty="0" err="1"/>
              <a:t>with</a:t>
            </a:r>
            <a:r>
              <a:rPr lang="sv-SE" dirty="0"/>
              <a:t> or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negotiation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</a:t>
            </a:r>
            <a:r>
              <a:rPr lang="sv-SE" dirty="0" err="1"/>
              <a:t>acquisition</a:t>
            </a:r>
            <a:r>
              <a:rPr lang="sv-SE" dirty="0"/>
              <a:t> for an </a:t>
            </a:r>
            <a:r>
              <a:rPr lang="sv-SE" dirty="0" err="1"/>
              <a:t>attribute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Divest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for an </a:t>
            </a:r>
            <a:r>
              <a:rPr lang="sv-SE" dirty="0" err="1"/>
              <a:t>attribute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Query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97429-8EEE-CF4A-ABCE-5D8C2618B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04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Time Management</a:t>
            </a:r>
          </a:p>
        </p:txBody>
      </p:sp>
      <p:sp>
        <p:nvSpPr>
          <p:cNvPr id="74755" name="Rectangle 8"/>
          <p:cNvSpPr>
            <a:spLocks noGrp="1" noChangeArrowheads="1"/>
          </p:cNvSpPr>
          <p:nvPr>
            <p:ph sz="quarter" idx="11"/>
          </p:nvPr>
        </p:nvSpPr>
        <p:spPr>
          <a:xfrm>
            <a:off x="480132" y="1003851"/>
            <a:ext cx="11250613" cy="5075237"/>
          </a:xfrm>
        </p:spPr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run</a:t>
            </a:r>
            <a:r>
              <a:rPr lang="sv-SE" dirty="0"/>
              <a:t> </a:t>
            </a:r>
            <a:r>
              <a:rPr lang="sv-SE" dirty="0" err="1"/>
              <a:t>exercises</a:t>
            </a:r>
            <a:r>
              <a:rPr lang="sv-SE" dirty="0"/>
              <a:t> in real-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scaled</a:t>
            </a:r>
            <a:r>
              <a:rPr lang="sv-SE" dirty="0"/>
              <a:t> real-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varying</a:t>
            </a:r>
            <a:r>
              <a:rPr lang="sv-SE" dirty="0"/>
              <a:t> speed, as-fast-as-</a:t>
            </a:r>
            <a:r>
              <a:rPr lang="sv-SE" dirty="0" err="1"/>
              <a:t>possible</a:t>
            </a:r>
            <a:r>
              <a:rPr lang="sv-SE" dirty="0"/>
              <a:t>. </a:t>
            </a:r>
            <a:r>
              <a:rPr lang="sv-SE" dirty="0" err="1"/>
              <a:t>Run</a:t>
            </a:r>
            <a:r>
              <a:rPr lang="sv-SE" dirty="0"/>
              <a:t> Monte-Carlo simulations as fast as </a:t>
            </a:r>
            <a:r>
              <a:rPr lang="sv-SE" dirty="0" err="1"/>
              <a:t>possible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Manage</a:t>
            </a:r>
            <a:r>
              <a:rPr lang="sv-SE" dirty="0"/>
              <a:t>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advancement</a:t>
            </a:r>
            <a:r>
              <a:rPr lang="sv-SE" dirty="0"/>
              <a:t> for </a:t>
            </a:r>
            <a:r>
              <a:rPr lang="sv-SE" dirty="0" err="1"/>
              <a:t>federates</a:t>
            </a:r>
            <a:r>
              <a:rPr lang="sv-SE" dirty="0"/>
              <a:t> and </a:t>
            </a:r>
            <a:r>
              <a:rPr lang="sv-SE" dirty="0" err="1"/>
              <a:t>time-stamped</a:t>
            </a:r>
            <a:r>
              <a:rPr lang="sv-SE" dirty="0"/>
              <a:t> data </a:t>
            </a:r>
            <a:r>
              <a:rPr lang="sv-SE" dirty="0" err="1"/>
              <a:t>exchange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for </a:t>
            </a:r>
            <a:r>
              <a:rPr lang="sv-SE" dirty="0" err="1"/>
              <a:t>consistency</a:t>
            </a:r>
            <a:r>
              <a:rPr lang="sv-SE" dirty="0"/>
              <a:t> and </a:t>
            </a:r>
            <a:r>
              <a:rPr lang="sv-SE" dirty="0" err="1"/>
              <a:t>repeatability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time-stepped</a:t>
            </a:r>
            <a:r>
              <a:rPr lang="sv-SE" dirty="0"/>
              <a:t> or event-driven.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Enable</a:t>
            </a:r>
            <a:r>
              <a:rPr lang="sv-SE" dirty="0"/>
              <a:t>/</a:t>
            </a:r>
            <a:r>
              <a:rPr lang="sv-SE" dirty="0" err="1"/>
              <a:t>disable</a:t>
            </a:r>
            <a:r>
              <a:rPr lang="sv-SE" dirty="0"/>
              <a:t> </a:t>
            </a:r>
            <a:r>
              <a:rPr lang="sv-SE" dirty="0" err="1"/>
              <a:t>sending</a:t>
            </a:r>
            <a:r>
              <a:rPr lang="sv-SE" dirty="0"/>
              <a:t> and </a:t>
            </a:r>
            <a:r>
              <a:rPr lang="sv-SE" dirty="0" err="1"/>
              <a:t>receiving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time-stamped</a:t>
            </a:r>
            <a:r>
              <a:rPr lang="sv-SE" dirty="0"/>
              <a:t> data.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and grant </a:t>
            </a:r>
            <a:r>
              <a:rPr lang="sv-SE" dirty="0" err="1"/>
              <a:t>advancement</a:t>
            </a:r>
            <a:r>
              <a:rPr lang="sv-SE" dirty="0"/>
              <a:t> to a given </a:t>
            </a:r>
            <a:r>
              <a:rPr lang="sv-SE" dirty="0" err="1"/>
              <a:t>time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and grant </a:t>
            </a:r>
            <a:r>
              <a:rPr lang="sv-SE" dirty="0" err="1"/>
              <a:t>advancement</a:t>
            </a:r>
            <a:r>
              <a:rPr lang="sv-SE" dirty="0"/>
              <a:t> to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message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Query the RTI for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709D8-5771-2847-BE15-5AB66D55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5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6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Distribution Management</a:t>
            </a:r>
          </a:p>
        </p:txBody>
      </p:sp>
      <p:sp>
        <p:nvSpPr>
          <p:cNvPr id="76808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federations by </a:t>
            </a:r>
            <a:r>
              <a:rPr lang="sv-SE" dirty="0" err="1"/>
              <a:t>enabling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to focus on a </a:t>
            </a:r>
            <a:r>
              <a:rPr lang="sv-SE" dirty="0" err="1"/>
              <a:t>smaller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battlefield</a:t>
            </a:r>
            <a:r>
              <a:rPr lang="sv-SE" dirty="0"/>
              <a:t> or on </a:t>
            </a:r>
            <a:r>
              <a:rPr lang="sv-SE" dirty="0" err="1"/>
              <a:t>entities</a:t>
            </a:r>
            <a:r>
              <a:rPr lang="sv-SE" dirty="0"/>
              <a:t> </a:t>
            </a:r>
            <a:r>
              <a:rPr lang="sv-SE" dirty="0" err="1"/>
              <a:t>belonging</a:t>
            </a:r>
            <a:r>
              <a:rPr lang="sv-SE" dirty="0"/>
              <a:t> to a </a:t>
            </a:r>
            <a:r>
              <a:rPr lang="sv-SE" dirty="0" err="1"/>
              <a:t>particular</a:t>
            </a:r>
            <a:r>
              <a:rPr lang="sv-SE" dirty="0"/>
              <a:t> force.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Enable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to filter data not </a:t>
            </a:r>
            <a:r>
              <a:rPr lang="sv-SE" dirty="0" err="1"/>
              <a:t>only</a:t>
            </a:r>
            <a:r>
              <a:rPr lang="sv-SE" dirty="0"/>
              <a:t> on </a:t>
            </a:r>
            <a:r>
              <a:rPr lang="sv-SE" dirty="0" err="1"/>
              <a:t>class</a:t>
            </a:r>
            <a:r>
              <a:rPr lang="sv-SE" dirty="0"/>
              <a:t> and </a:t>
            </a:r>
            <a:r>
              <a:rPr lang="sv-SE" dirty="0" err="1"/>
              <a:t>attribute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on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static</a:t>
            </a:r>
            <a:r>
              <a:rPr lang="sv-SE" dirty="0"/>
              <a:t> or </a:t>
            </a:r>
            <a:r>
              <a:rPr lang="sv-SE" dirty="0" err="1"/>
              <a:t>dynamic</a:t>
            </a:r>
            <a:r>
              <a:rPr lang="sv-SE" dirty="0"/>
              <a:t> data (like </a:t>
            </a:r>
            <a:r>
              <a:rPr lang="sv-SE" dirty="0" err="1"/>
              <a:t>friendly</a:t>
            </a:r>
            <a:r>
              <a:rPr lang="sv-SE" dirty="0"/>
              <a:t>/</a:t>
            </a:r>
            <a:r>
              <a:rPr lang="sv-SE" dirty="0" err="1"/>
              <a:t>opposing</a:t>
            </a:r>
            <a:r>
              <a:rPr lang="sv-SE" dirty="0"/>
              <a:t> or </a:t>
            </a:r>
            <a:r>
              <a:rPr lang="sv-SE" dirty="0" err="1"/>
              <a:t>latitude</a:t>
            </a:r>
            <a:r>
              <a:rPr lang="sv-SE" dirty="0"/>
              <a:t>/</a:t>
            </a:r>
            <a:r>
              <a:rPr lang="sv-SE" dirty="0" err="1"/>
              <a:t>longitude</a:t>
            </a:r>
            <a:r>
              <a:rPr lang="sv-SE" dirty="0"/>
              <a:t>).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modify</a:t>
            </a:r>
            <a:r>
              <a:rPr lang="sv-SE" dirty="0"/>
              <a:t> regions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specify</a:t>
            </a:r>
            <a:r>
              <a:rPr lang="sv-SE" dirty="0"/>
              <a:t> data </a:t>
            </a:r>
            <a:r>
              <a:rPr lang="sv-SE" dirty="0" err="1"/>
              <a:t>ranges</a:t>
            </a:r>
            <a:r>
              <a:rPr lang="sv-SE" dirty="0"/>
              <a:t> for </a:t>
            </a:r>
            <a:r>
              <a:rPr lang="sv-SE" dirty="0" err="1"/>
              <a:t>filtering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Send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 and </a:t>
            </a:r>
            <a:r>
              <a:rPr lang="sv-SE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regions.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Subscribe</a:t>
            </a:r>
            <a:r>
              <a:rPr lang="sv-SE" dirty="0"/>
              <a:t> to </a:t>
            </a:r>
            <a:r>
              <a:rPr lang="sv-SE" dirty="0" err="1"/>
              <a:t>attributes</a:t>
            </a:r>
            <a:r>
              <a:rPr lang="sv-SE" dirty="0"/>
              <a:t> and </a:t>
            </a:r>
            <a:r>
              <a:rPr lang="sv-SE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regions.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C1FCC-2DDB-9D49-A334-E34A38BEC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4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HLA Use Case: US Navy NCTE</a:t>
            </a:r>
          </a:p>
        </p:txBody>
      </p:sp>
      <p:pic>
        <p:nvPicPr>
          <p:cNvPr id="5" name="Picture 4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2BBAA33-BDFC-F14B-A6E3-22C985E88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05439" y="989946"/>
            <a:ext cx="5609483" cy="489667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4016-AE3C-6149-ACCC-4FEF60A4D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512179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US Navy Continuous Training Environment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Navy Enterprise Tactical Training Network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/>
              <a:t>Develops, delivers, and maintains live, virtual, and constructive training environment to support Naval Forces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50 Navy shore sites, 140 combatant ships, 8 networks, 5 classification levels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Based on HLA IEEE 1516-2010, RPR FOM 2.0, Link 16 and Simple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FOM modules (as of 2018):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29 stable (“core”)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29 rapid development (“aux”)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428EE-5EBC-B740-8FBF-F072A2BA5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C915F-5059-E446-A502-883072863DBD}"/>
              </a:ext>
            </a:extLst>
          </p:cNvPr>
          <p:cNvSpPr txBox="1"/>
          <p:nvPr/>
        </p:nvSpPr>
        <p:spPr>
          <a:xfrm>
            <a:off x="526774" y="6072808"/>
            <a:ext cx="499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RPR FOM = Real-Time Platform Reference FOM</a:t>
            </a:r>
          </a:p>
        </p:txBody>
      </p:sp>
    </p:spTree>
    <p:extLst>
      <p:ext uri="{BB962C8B-B14F-4D97-AF65-F5344CB8AC3E}">
        <p14:creationId xmlns:p14="http://schemas.microsoft.com/office/powerpoint/2010/main" val="420559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Autofit/>
          </a:bodyPr>
          <a:lstStyle/>
          <a:p>
            <a:r>
              <a:rPr lang="en-US" dirty="0"/>
              <a:t>HLA Use Case: UK Air Force – “Gladiator”</a:t>
            </a:r>
          </a:p>
        </p:txBody>
      </p:sp>
      <p:pic>
        <p:nvPicPr>
          <p:cNvPr id="5" name="Content Placeholder 4" descr="A fighter jet sitting on top of a runway&#10;&#10;Description automatically generated">
            <a:extLst>
              <a:ext uri="{FF2B5EF4-FFF2-40B4-BE49-F238E27FC236}">
                <a16:creationId xmlns:a16="http://schemas.microsoft.com/office/drawing/2014/main" id="{1DAB6D1D-2631-CA40-9D3F-2CBE501671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348AF4-D327-4B8D-A79B-6FC2BAC71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156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Distributed training environment for the UK Royal Air Force</a:t>
            </a:r>
          </a:p>
          <a:p>
            <a:r>
              <a:rPr lang="en-GB" dirty="0"/>
              <a:t>Enables pilots to train collectively with ground and maritime forces from their home bases without the need to co-locate</a:t>
            </a:r>
          </a:p>
          <a:p>
            <a:r>
              <a:rPr lang="en-GB" dirty="0"/>
              <a:t>Initially supporting Typhoon, F-35 expected to be added in 2021</a:t>
            </a:r>
          </a:p>
          <a:p>
            <a:r>
              <a:rPr lang="en-GB" dirty="0"/>
              <a:t>Based on HLA IEEE 1516-2010, RPR FOM and NETN FOM with several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0E232-042B-3445-BA2F-0AB7227E0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DC45D-E224-1C44-A00A-D01CD76A467A}"/>
              </a:ext>
            </a:extLst>
          </p:cNvPr>
          <p:cNvSpPr txBox="1"/>
          <p:nvPr/>
        </p:nvSpPr>
        <p:spPr>
          <a:xfrm>
            <a:off x="526774" y="6072808"/>
            <a:ext cx="602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NETN FOM = NATO Education and Training Network FOM</a:t>
            </a:r>
          </a:p>
        </p:txBody>
      </p:sp>
    </p:spTree>
    <p:extLst>
      <p:ext uri="{BB962C8B-B14F-4D97-AF65-F5344CB8AC3E}">
        <p14:creationId xmlns:p14="http://schemas.microsoft.com/office/powerpoint/2010/main" val="199948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HLA Use Case: Civil Military Exercise “Viking”</a:t>
            </a:r>
          </a:p>
        </p:txBody>
      </p:sp>
      <p:pic>
        <p:nvPicPr>
          <p:cNvPr id="12" name="Picture Placeholder 11" descr="A group of people on a military vehicle&#10;&#10;Description automatically generated">
            <a:extLst>
              <a:ext uri="{FF2B5EF4-FFF2-40B4-BE49-F238E27FC236}">
                <a16:creationId xmlns:a16="http://schemas.microsoft.com/office/drawing/2014/main" id="{55F8CA06-52E0-F245-9C04-4FBC3F75E1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439" y="989946"/>
            <a:ext cx="5609483" cy="4896678"/>
          </a:xfr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3FBBA05-D69C-4E2D-B8F2-CECFD25AD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Series of US &amp; Swedish-led command and control exercises (next in 2022)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Planning and conducting a UN mandated Chapter VII Peace Operation/Crisis Response Operation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Civilian, military and police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2500 participants, 31 nations, 35 NGOs, 9 Sites, 1 million entities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Based on HLA IEEE 1516-2010, RPR FOM 2.0</a:t>
            </a:r>
            <a:r>
              <a:rPr lang="en-US" sz="2600">
                <a:latin typeface="Arial Narrow" pitchFamily="34" charset="0"/>
              </a:rPr>
              <a:t>, NETN </a:t>
            </a:r>
            <a:r>
              <a:rPr lang="en-US" sz="2600" dirty="0">
                <a:latin typeface="Arial Narrow" pitchFamily="34" charset="0"/>
              </a:rPr>
              <a:t>FOM, MSDL and additional standards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C498D-FB05-4E4E-B63E-E235F728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B4F0B-64BE-4743-866C-59B272177BC0}"/>
              </a:ext>
            </a:extLst>
          </p:cNvPr>
          <p:cNvSpPr txBox="1"/>
          <p:nvPr/>
        </p:nvSpPr>
        <p:spPr>
          <a:xfrm>
            <a:off x="526774" y="6072808"/>
            <a:ext cx="485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MSDL = Military Scenario Definition Language</a:t>
            </a:r>
          </a:p>
        </p:txBody>
      </p:sp>
    </p:spTree>
    <p:extLst>
      <p:ext uri="{BB962C8B-B14F-4D97-AF65-F5344CB8AC3E}">
        <p14:creationId xmlns:p14="http://schemas.microsoft.com/office/powerpoint/2010/main" val="82246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07665"/>
          </a:xfrm>
        </p:spPr>
        <p:txBody>
          <a:bodyPr wrap="square" anchor="ctr">
            <a:normAutofit/>
          </a:bodyPr>
          <a:lstStyle/>
          <a:p>
            <a:r>
              <a:rPr lang="en-US" sz="2800" dirty="0"/>
              <a:t>HLA Use Case: NASA and ESA Space Exploration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2AE84-B547-4D8D-A069-B74A264BB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58154"/>
            <a:ext cx="5361517" cy="5212060"/>
          </a:xfrm>
        </p:spPr>
        <p:txBody>
          <a:bodyPr/>
          <a:lstStyle/>
          <a:p>
            <a:r>
              <a:rPr lang="en-US" dirty="0"/>
              <a:t>Engineering and training federations for space exploration</a:t>
            </a:r>
          </a:p>
          <a:p>
            <a:r>
              <a:rPr lang="en-US" dirty="0"/>
              <a:t>NASA: Federations in support of the Artemis program that will land the first woman and next man on the surface of the Moon by 2024</a:t>
            </a:r>
          </a:p>
          <a:p>
            <a:r>
              <a:rPr lang="en-US" dirty="0"/>
              <a:t>ESA: Mars sample return and low-gravity landing vehicle</a:t>
            </a:r>
          </a:p>
          <a:p>
            <a:r>
              <a:rPr lang="en-US" dirty="0"/>
              <a:t>Based on HLA IEEE 1516-2010 and the SISO Space Reference FOM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Multiple reference frames, HLA time management, hard real-time and more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E3F8BFE-AD03-9349-BD39-42E042FB4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2"/>
          <a:stretch/>
        </p:blipFill>
        <p:spPr>
          <a:xfrm>
            <a:off x="6072718" y="958154"/>
            <a:ext cx="5363633" cy="41148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650F5-A9A3-A845-ACE7-16C05397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270BC-AC6A-274E-B358-D2A96AEB87BC}"/>
              </a:ext>
            </a:extLst>
          </p:cNvPr>
          <p:cNvSpPr txBox="1"/>
          <p:nvPr/>
        </p:nvSpPr>
        <p:spPr>
          <a:xfrm>
            <a:off x="526774" y="5744817"/>
            <a:ext cx="5800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NASA = National Aeronautics and Space Administration</a:t>
            </a:r>
          </a:p>
          <a:p>
            <a:r>
              <a:rPr lang="en-US" sz="1800" dirty="0"/>
              <a:t>ESA = European Space Agency</a:t>
            </a:r>
          </a:p>
        </p:txBody>
      </p:sp>
    </p:spTree>
    <p:extLst>
      <p:ext uri="{BB962C8B-B14F-4D97-AF65-F5344CB8AC3E}">
        <p14:creationId xmlns:p14="http://schemas.microsoft.com/office/powerpoint/2010/main" val="393980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723569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pitchFamily="34" charset="-128"/>
              </a:rPr>
              <a:t>HLA is an Open International Standard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800573" y="1447800"/>
            <a:ext cx="1676400" cy="9906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sv-SE" sz="1800" dirty="0"/>
              <a:t>IEEE</a:t>
            </a:r>
            <a:endParaRPr lang="en-US" sz="1800" dirty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800573" y="3049588"/>
            <a:ext cx="1676400" cy="990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400" dirty="0"/>
              <a:t>Simulation</a:t>
            </a:r>
            <a:br>
              <a:rPr lang="sv-SE" sz="1400" dirty="0"/>
            </a:br>
            <a:r>
              <a:rPr lang="sv-SE" sz="1400" dirty="0" err="1"/>
              <a:t>Interoperability</a:t>
            </a:r>
            <a:endParaRPr lang="sv-SE" sz="1400" dirty="0"/>
          </a:p>
          <a:p>
            <a:pPr algn="ctr"/>
            <a:r>
              <a:rPr lang="sv-SE" sz="1400" dirty="0"/>
              <a:t>Standards</a:t>
            </a:r>
            <a:br>
              <a:rPr lang="sv-SE" sz="1400" dirty="0"/>
            </a:br>
            <a:r>
              <a:rPr lang="sv-SE" sz="1400" dirty="0" err="1"/>
              <a:t>Organization</a:t>
            </a:r>
            <a:endParaRPr lang="en-US" sz="1400" dirty="0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4227687" y="2820988"/>
            <a:ext cx="1295400" cy="15240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>
                <a:solidFill>
                  <a:schemeClr val="tx1"/>
                </a:solidFill>
              </a:rPr>
              <a:t>HLA</a:t>
            </a:r>
          </a:p>
          <a:p>
            <a:pPr algn="ctr"/>
            <a:r>
              <a:rPr lang="sv-SE" sz="1800" dirty="0">
                <a:solidFill>
                  <a:schemeClr val="tx1"/>
                </a:solidFill>
              </a:rPr>
              <a:t>IEEE</a:t>
            </a:r>
            <a:br>
              <a:rPr lang="sv-SE" sz="1800" dirty="0">
                <a:solidFill>
                  <a:schemeClr val="tx1"/>
                </a:solidFill>
              </a:rPr>
            </a:br>
            <a:r>
              <a:rPr lang="sv-SE" sz="1800" dirty="0">
                <a:solidFill>
                  <a:schemeClr val="tx1"/>
                </a:solidFill>
              </a:rPr>
              <a:t>1516</a:t>
            </a:r>
          </a:p>
          <a:p>
            <a:pPr algn="ctr"/>
            <a:r>
              <a:rPr lang="sv-SE" sz="1800" dirty="0">
                <a:solidFill>
                  <a:schemeClr val="tx1"/>
                </a:solidFill>
              </a:rPr>
              <a:t>Standard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6397980" y="1449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>
                <a:solidFill>
                  <a:schemeClr val="bg1"/>
                </a:solidFill>
              </a:rPr>
              <a:t>Simulation</a:t>
            </a:r>
          </a:p>
          <a:p>
            <a:pPr algn="ctr"/>
            <a:r>
              <a:rPr lang="sv-SE" sz="1800" dirty="0" err="1">
                <a:solidFill>
                  <a:schemeClr val="bg1"/>
                </a:solidFill>
              </a:rPr>
              <a:t>Developers</a:t>
            </a:r>
            <a:r>
              <a:rPr lang="sv-SE" sz="1800" dirty="0">
                <a:solidFill>
                  <a:schemeClr val="bg1"/>
                </a:solidFill>
              </a:rPr>
              <a:t> &amp;</a:t>
            </a:r>
          </a:p>
          <a:p>
            <a:pPr algn="ctr"/>
            <a:r>
              <a:rPr lang="sv-SE" sz="1800" dirty="0" err="1">
                <a:solidFill>
                  <a:schemeClr val="bg1"/>
                </a:solidFill>
              </a:rPr>
              <a:t>Users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397980" y="2973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>
                <a:solidFill>
                  <a:schemeClr val="bg1"/>
                </a:solidFill>
              </a:rPr>
              <a:t>RTI and Tool</a:t>
            </a:r>
          </a:p>
          <a:p>
            <a:pPr algn="ctr"/>
            <a:r>
              <a:rPr lang="sv-SE" sz="1800">
                <a:solidFill>
                  <a:schemeClr val="bg1"/>
                </a:solidFill>
              </a:rPr>
              <a:t>Developers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6397980" y="4497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>
                <a:solidFill>
                  <a:schemeClr val="bg1"/>
                </a:solidFill>
              </a:rPr>
              <a:t>Academia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8875724" y="1447801"/>
            <a:ext cx="1718804" cy="120032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Government</a:t>
            </a:r>
            <a:endParaRPr lang="sv-SE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Industry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Academia</a:t>
            </a:r>
            <a:endParaRPr lang="sv-SE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Etc.</a:t>
            </a:r>
            <a:endParaRPr lang="en-US" sz="1800" dirty="0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8866199" y="2878138"/>
            <a:ext cx="1752852" cy="147732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COTS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GOTS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In-house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Open</a:t>
            </a:r>
            <a:r>
              <a:rPr lang="sv-SE" sz="1800" dirty="0"/>
              <a:t> source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Other</a:t>
            </a:r>
            <a:endParaRPr lang="en-US" sz="1800" dirty="0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2638773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76" name="AutoShape 13"/>
          <p:cNvSpPr>
            <a:spLocks noChangeArrowheads="1"/>
          </p:cNvSpPr>
          <p:nvPr/>
        </p:nvSpPr>
        <p:spPr bwMode="auto">
          <a:xfrm flipH="1" flipV="1">
            <a:off x="2667000" y="4800600"/>
            <a:ext cx="3429000" cy="838200"/>
          </a:xfrm>
          <a:prstGeom prst="curvedDownArrow">
            <a:avLst>
              <a:gd name="adj1" fmla="val 81818"/>
              <a:gd name="adj2" fmla="val 163636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v-SE"/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3251200" y="5791200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800"/>
              <a:t>Community feedback</a:t>
            </a:r>
            <a:endParaRPr lang="en-US" sz="1800" dirty="0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V="1">
            <a:off x="5715000" y="2438400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 flipV="1">
            <a:off x="5715000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5715000" y="38862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 flipV="1">
            <a:off x="3612441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8866199" y="4648200"/>
            <a:ext cx="2142381" cy="92333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Research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Student projects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Courses</a:t>
            </a:r>
            <a:endParaRPr lang="en-US" sz="1800" dirty="0"/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2605437" y="2609851"/>
            <a:ext cx="822661" cy="30777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400"/>
              <a:t>Sponsor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CE57A-CC31-B841-961D-3AF571207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30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pPr eaLnBrk="1" hangingPunct="1"/>
            <a:r>
              <a:rPr lang="sv-SE" sz="2800" dirty="0">
                <a:ea typeface="ＭＳ Ｐゴシック" pitchFamily="34" charset="-128"/>
              </a:rPr>
              <a:t>HLA </a:t>
            </a:r>
            <a:r>
              <a:rPr lang="sv-SE" sz="2800" dirty="0" err="1">
                <a:ea typeface="ＭＳ Ｐゴシック" pitchFamily="34" charset="-128"/>
              </a:rPr>
              <a:t>Evolved</a:t>
            </a:r>
            <a:r>
              <a:rPr lang="sv-SE" sz="2800" dirty="0">
                <a:ea typeface="ＭＳ Ｐゴシック" pitchFamily="34" charset="-128"/>
              </a:rPr>
              <a:t> – FOM </a:t>
            </a:r>
            <a:r>
              <a:rPr lang="sv-SE" sz="2800" dirty="0" err="1">
                <a:ea typeface="ＭＳ Ｐゴシック" pitchFamily="34" charset="-128"/>
              </a:rPr>
              <a:t>Modules</a:t>
            </a: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371061" y="3294247"/>
            <a:ext cx="11145078" cy="324036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same FOM as before, but split into modules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Remember: It was a long time ago since we gave up developing computer programs as one large chunk of code.</a:t>
            </a:r>
          </a:p>
          <a:p>
            <a:r>
              <a:rPr lang="en-US" dirty="0">
                <a:ea typeface="ＭＳ Ｐゴシック" pitchFamily="34" charset="-128"/>
              </a:rPr>
              <a:t>More efficient and flexible development, maintenance, reuse and standardization</a:t>
            </a:r>
          </a:p>
          <a:p>
            <a:r>
              <a:rPr lang="en-US" dirty="0">
                <a:ea typeface="ＭＳ Ｐゴシック" pitchFamily="34" charset="-128"/>
              </a:rPr>
              <a:t>Projects/programs can reuse and extend standardized modules and add their own modules.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3856" y="1188752"/>
            <a:ext cx="3240360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600" b="1" dirty="0"/>
              <a:t>All Objects and Interactions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48272" y="2287160"/>
            <a:ext cx="4114800" cy="64807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Common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207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Weapons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223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Platforms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239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Radio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80536" y="1855112"/>
            <a:ext cx="648072" cy="36004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7676B-B157-4949-9E9B-0E378AF77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61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HLA Evolved – Fault Tolerance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E935D-1672-BD43-BD88-17092E5FF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4279392"/>
            <a:ext cx="11250613" cy="1842560"/>
          </a:xfrm>
        </p:spPr>
        <p:txBody>
          <a:bodyPr/>
          <a:lstStyle/>
          <a:p>
            <a:r>
              <a:rPr lang="en-US" dirty="0"/>
              <a:t>HLA Evolved introduced a mechanism for fault tolerance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Connected federates can discover that a federate has been lost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lost federate can discover that it has lost connection</a:t>
            </a:r>
          </a:p>
          <a:p>
            <a:r>
              <a:rPr lang="en-US" dirty="0"/>
              <a:t>Enables several design patterns (fail-over federates, reconnecting federates, …)</a:t>
            </a:r>
          </a:p>
        </p:txBody>
      </p:sp>
      <p:sp>
        <p:nvSpPr>
          <p:cNvPr id="684035" name="Oval 3"/>
          <p:cNvSpPr>
            <a:spLocks noChangeArrowheads="1"/>
          </p:cNvSpPr>
          <p:nvPr/>
        </p:nvSpPr>
        <p:spPr bwMode="auto">
          <a:xfrm>
            <a:off x="2670048" y="197205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 dirty="0" err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6" name="Oval 4"/>
          <p:cNvSpPr>
            <a:spLocks noChangeArrowheads="1"/>
          </p:cNvSpPr>
          <p:nvPr/>
        </p:nvSpPr>
        <p:spPr bwMode="auto">
          <a:xfrm>
            <a:off x="4651248" y="197205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7" name="Oval 5"/>
          <p:cNvSpPr>
            <a:spLocks noChangeArrowheads="1"/>
          </p:cNvSpPr>
          <p:nvPr/>
        </p:nvSpPr>
        <p:spPr bwMode="auto">
          <a:xfrm>
            <a:off x="6632448" y="197205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 dirty="0" err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2462784" y="3477768"/>
            <a:ext cx="6096000" cy="685800"/>
          </a:xfrm>
          <a:prstGeom prst="rect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>
                <a:latin typeface="Arial" charset="0"/>
                <a:ea typeface="ＭＳ Ｐゴシック" pitchFamily="-112" charset="-128"/>
                <a:cs typeface="Times New Roman" pitchFamily="-112" charset="0"/>
              </a:rPr>
              <a:t>RTI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584448" y="296265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489448" y="296265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470648" y="296265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327773" y="307219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7327773" y="307219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508248" y="90525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Federate</a:t>
            </a:r>
            <a:br>
              <a:rPr lang="sv-SE" sz="1600" b="1">
                <a:latin typeface="Arial" charset="0"/>
                <a:cs typeface="Times New Roman" pitchFamily="18" charset="0"/>
              </a:rPr>
            </a:br>
            <a:r>
              <a:rPr lang="sv-SE" sz="1600" b="1">
                <a:latin typeface="Arial" charset="0"/>
                <a:cs typeface="Times New Roman" pitchFamily="18" charset="0"/>
              </a:rPr>
              <a:t>Lost!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5641848" y="90525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Federate</a:t>
            </a:r>
            <a:br>
              <a:rPr lang="sv-SE" sz="1600" b="1">
                <a:latin typeface="Arial" charset="0"/>
                <a:cs typeface="Times New Roman" pitchFamily="18" charset="0"/>
              </a:rPr>
            </a:br>
            <a:r>
              <a:rPr lang="sv-SE" sz="1600" b="1">
                <a:latin typeface="Arial" charset="0"/>
                <a:cs typeface="Times New Roman" pitchFamily="18" charset="0"/>
              </a:rPr>
              <a:t>Lost!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699248" y="905256"/>
            <a:ext cx="1371600" cy="685800"/>
          </a:xfrm>
          <a:prstGeom prst="wedgeRectCallout">
            <a:avLst>
              <a:gd name="adj1" fmla="val -38542"/>
              <a:gd name="adj2" fmla="val 69907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Not Connected!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6FDF1-5077-2B4A-B914-F1D5082D7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840692"/>
            <a:ext cx="10866783" cy="3888875"/>
          </a:xfrm>
        </p:spPr>
        <p:txBody>
          <a:bodyPr/>
          <a:lstStyle/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1516-2010 and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74" y="1197571"/>
            <a:ext cx="614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19BB-3F09-364F-912A-69154C96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7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sv-SE" dirty="0">
                <a:ea typeface="ＭＳ Ｐゴシック" pitchFamily="34" charset="-128"/>
              </a:rPr>
              <a:t>HLA </a:t>
            </a:r>
            <a:r>
              <a:rPr lang="sv-SE" dirty="0" err="1">
                <a:ea typeface="ＭＳ Ｐゴシック" pitchFamily="34" charset="-128"/>
              </a:rPr>
              <a:t>Evolved</a:t>
            </a:r>
            <a:r>
              <a:rPr lang="sv-SE" dirty="0">
                <a:ea typeface="ＭＳ Ｐゴシック" pitchFamily="34" charset="-128"/>
              </a:rPr>
              <a:t> – Web Services API</a:t>
            </a: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828800" y="3223028"/>
            <a:ext cx="2362200" cy="1925638"/>
            <a:chOff x="3120" y="780"/>
            <a:chExt cx="1056" cy="791"/>
          </a:xfrm>
        </p:grpSpPr>
        <p:pic>
          <p:nvPicPr>
            <p:cNvPr id="22421" name="Picture 4" descr="j02824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780"/>
              <a:ext cx="1056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22" name="Picture 5" descr="j01495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87"/>
              <a:ext cx="528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23" name="Freeform 6"/>
            <p:cNvSpPr>
              <a:spLocks/>
            </p:cNvSpPr>
            <p:nvPr/>
          </p:nvSpPr>
          <p:spPr bwMode="auto">
            <a:xfrm rot="311645">
              <a:off x="3729" y="885"/>
              <a:ext cx="69" cy="336"/>
            </a:xfrm>
            <a:custGeom>
              <a:avLst/>
              <a:gdLst>
                <a:gd name="T0" fmla="*/ 0 w 802"/>
                <a:gd name="T1" fmla="*/ 0 h 1119"/>
                <a:gd name="T2" fmla="*/ 0 w 802"/>
                <a:gd name="T3" fmla="*/ 0 h 1119"/>
                <a:gd name="T4" fmla="*/ 0 w 802"/>
                <a:gd name="T5" fmla="*/ 0 h 1119"/>
                <a:gd name="T6" fmla="*/ 0 w 802"/>
                <a:gd name="T7" fmla="*/ 0 h 1119"/>
                <a:gd name="T8" fmla="*/ 0 w 802"/>
                <a:gd name="T9" fmla="*/ 0 h 1119"/>
                <a:gd name="T10" fmla="*/ 0 w 802"/>
                <a:gd name="T11" fmla="*/ 0 h 1119"/>
                <a:gd name="T12" fmla="*/ 0 w 802"/>
                <a:gd name="T13" fmla="*/ 0 h 1119"/>
                <a:gd name="T14" fmla="*/ 0 w 802"/>
                <a:gd name="T15" fmla="*/ 0 h 1119"/>
                <a:gd name="T16" fmla="*/ 0 w 802"/>
                <a:gd name="T17" fmla="*/ 0 h 1119"/>
                <a:gd name="T18" fmla="*/ 0 w 802"/>
                <a:gd name="T19" fmla="*/ 0 h 1119"/>
                <a:gd name="T20" fmla="*/ 0 w 802"/>
                <a:gd name="T21" fmla="*/ 0 h 1119"/>
                <a:gd name="T22" fmla="*/ 0 w 802"/>
                <a:gd name="T23" fmla="*/ 0 h 1119"/>
                <a:gd name="T24" fmla="*/ 0 w 802"/>
                <a:gd name="T25" fmla="*/ 0 h 1119"/>
                <a:gd name="T26" fmla="*/ 0 w 802"/>
                <a:gd name="T27" fmla="*/ 0 h 1119"/>
                <a:gd name="T28" fmla="*/ 0 w 802"/>
                <a:gd name="T29" fmla="*/ 0 h 1119"/>
                <a:gd name="T30" fmla="*/ 0 w 802"/>
                <a:gd name="T31" fmla="*/ 0 h 1119"/>
                <a:gd name="T32" fmla="*/ 0 w 802"/>
                <a:gd name="T33" fmla="*/ 0 h 1119"/>
                <a:gd name="T34" fmla="*/ 0 w 802"/>
                <a:gd name="T35" fmla="*/ 0 h 1119"/>
                <a:gd name="T36" fmla="*/ 0 w 802"/>
                <a:gd name="T37" fmla="*/ 0 h 1119"/>
                <a:gd name="T38" fmla="*/ 0 w 802"/>
                <a:gd name="T39" fmla="*/ 0 h 1119"/>
                <a:gd name="T40" fmla="*/ 0 w 802"/>
                <a:gd name="T41" fmla="*/ 0 h 1119"/>
                <a:gd name="T42" fmla="*/ 0 w 802"/>
                <a:gd name="T43" fmla="*/ 0 h 1119"/>
                <a:gd name="T44" fmla="*/ 0 w 802"/>
                <a:gd name="T45" fmla="*/ 0 h 1119"/>
                <a:gd name="T46" fmla="*/ 0 w 802"/>
                <a:gd name="T47" fmla="*/ 0 h 1119"/>
                <a:gd name="T48" fmla="*/ 0 w 802"/>
                <a:gd name="T49" fmla="*/ 0 h 1119"/>
                <a:gd name="T50" fmla="*/ 0 w 802"/>
                <a:gd name="T51" fmla="*/ 0 h 1119"/>
                <a:gd name="T52" fmla="*/ 0 w 802"/>
                <a:gd name="T53" fmla="*/ 0 h 1119"/>
                <a:gd name="T54" fmla="*/ 0 w 802"/>
                <a:gd name="T55" fmla="*/ 0 h 1119"/>
                <a:gd name="T56" fmla="*/ 0 w 802"/>
                <a:gd name="T57" fmla="*/ 0 h 1119"/>
                <a:gd name="T58" fmla="*/ 0 w 802"/>
                <a:gd name="T59" fmla="*/ 0 h 1119"/>
                <a:gd name="T60" fmla="*/ 0 w 802"/>
                <a:gd name="T61" fmla="*/ 0 h 1119"/>
                <a:gd name="T62" fmla="*/ 0 w 802"/>
                <a:gd name="T63" fmla="*/ 0 h 1119"/>
                <a:gd name="T64" fmla="*/ 0 w 802"/>
                <a:gd name="T65" fmla="*/ 0 h 1119"/>
                <a:gd name="T66" fmla="*/ 0 w 802"/>
                <a:gd name="T67" fmla="*/ 0 h 1119"/>
                <a:gd name="T68" fmla="*/ 0 w 802"/>
                <a:gd name="T69" fmla="*/ 0 h 1119"/>
                <a:gd name="T70" fmla="*/ 0 w 802"/>
                <a:gd name="T71" fmla="*/ 0 h 1119"/>
                <a:gd name="T72" fmla="*/ 0 w 802"/>
                <a:gd name="T73" fmla="*/ 0 h 1119"/>
                <a:gd name="T74" fmla="*/ 0 w 802"/>
                <a:gd name="T75" fmla="*/ 0 h 1119"/>
                <a:gd name="T76" fmla="*/ 0 w 802"/>
                <a:gd name="T77" fmla="*/ 0 h 1119"/>
                <a:gd name="T78" fmla="*/ 0 w 802"/>
                <a:gd name="T79" fmla="*/ 0 h 1119"/>
                <a:gd name="T80" fmla="*/ 0 w 802"/>
                <a:gd name="T81" fmla="*/ 0 h 1119"/>
                <a:gd name="T82" fmla="*/ 0 w 802"/>
                <a:gd name="T83" fmla="*/ 0 h 1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2"/>
                <a:gd name="T127" fmla="*/ 0 h 1119"/>
                <a:gd name="T128" fmla="*/ 802 w 802"/>
                <a:gd name="T129" fmla="*/ 1119 h 1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2" h="1119">
                  <a:moveTo>
                    <a:pt x="802" y="0"/>
                  </a:moveTo>
                  <a:lnTo>
                    <a:pt x="773" y="137"/>
                  </a:lnTo>
                  <a:lnTo>
                    <a:pt x="747" y="280"/>
                  </a:lnTo>
                  <a:lnTo>
                    <a:pt x="726" y="427"/>
                  </a:lnTo>
                  <a:lnTo>
                    <a:pt x="709" y="572"/>
                  </a:lnTo>
                  <a:lnTo>
                    <a:pt x="698" y="715"/>
                  </a:lnTo>
                  <a:lnTo>
                    <a:pt x="689" y="849"/>
                  </a:lnTo>
                  <a:lnTo>
                    <a:pt x="686" y="972"/>
                  </a:lnTo>
                  <a:lnTo>
                    <a:pt x="688" y="1081"/>
                  </a:lnTo>
                  <a:lnTo>
                    <a:pt x="676" y="1078"/>
                  </a:lnTo>
                  <a:lnTo>
                    <a:pt x="665" y="1075"/>
                  </a:lnTo>
                  <a:lnTo>
                    <a:pt x="652" y="1072"/>
                  </a:lnTo>
                  <a:lnTo>
                    <a:pt x="640" y="1068"/>
                  </a:lnTo>
                  <a:lnTo>
                    <a:pt x="629" y="1065"/>
                  </a:lnTo>
                  <a:lnTo>
                    <a:pt x="617" y="1062"/>
                  </a:lnTo>
                  <a:lnTo>
                    <a:pt x="605" y="1059"/>
                  </a:lnTo>
                  <a:lnTo>
                    <a:pt x="593" y="1056"/>
                  </a:lnTo>
                  <a:lnTo>
                    <a:pt x="596" y="1072"/>
                  </a:lnTo>
                  <a:lnTo>
                    <a:pt x="599" y="1087"/>
                  </a:lnTo>
                  <a:lnTo>
                    <a:pt x="602" y="1103"/>
                  </a:lnTo>
                  <a:lnTo>
                    <a:pt x="606" y="1119"/>
                  </a:lnTo>
                  <a:lnTo>
                    <a:pt x="574" y="1119"/>
                  </a:lnTo>
                  <a:lnTo>
                    <a:pt x="541" y="1118"/>
                  </a:lnTo>
                  <a:lnTo>
                    <a:pt x="506" y="1116"/>
                  </a:lnTo>
                  <a:lnTo>
                    <a:pt x="471" y="1113"/>
                  </a:lnTo>
                  <a:lnTo>
                    <a:pt x="434" y="1109"/>
                  </a:lnTo>
                  <a:lnTo>
                    <a:pt x="397" y="1103"/>
                  </a:lnTo>
                  <a:lnTo>
                    <a:pt x="359" y="1097"/>
                  </a:lnTo>
                  <a:lnTo>
                    <a:pt x="321" y="1089"/>
                  </a:lnTo>
                  <a:lnTo>
                    <a:pt x="283" y="1079"/>
                  </a:lnTo>
                  <a:lnTo>
                    <a:pt x="245" y="1066"/>
                  </a:lnTo>
                  <a:lnTo>
                    <a:pt x="207" y="1053"/>
                  </a:lnTo>
                  <a:lnTo>
                    <a:pt x="170" y="1037"/>
                  </a:lnTo>
                  <a:lnTo>
                    <a:pt x="133" y="1019"/>
                  </a:lnTo>
                  <a:lnTo>
                    <a:pt x="96" y="999"/>
                  </a:lnTo>
                  <a:lnTo>
                    <a:pt x="61" y="975"/>
                  </a:lnTo>
                  <a:lnTo>
                    <a:pt x="27" y="950"/>
                  </a:lnTo>
                  <a:lnTo>
                    <a:pt x="27" y="931"/>
                  </a:lnTo>
                  <a:lnTo>
                    <a:pt x="27" y="911"/>
                  </a:lnTo>
                  <a:lnTo>
                    <a:pt x="27" y="892"/>
                  </a:lnTo>
                  <a:lnTo>
                    <a:pt x="27" y="873"/>
                  </a:lnTo>
                  <a:lnTo>
                    <a:pt x="20" y="860"/>
                  </a:lnTo>
                  <a:lnTo>
                    <a:pt x="13" y="847"/>
                  </a:lnTo>
                  <a:lnTo>
                    <a:pt x="7" y="834"/>
                  </a:lnTo>
                  <a:lnTo>
                    <a:pt x="0" y="822"/>
                  </a:lnTo>
                  <a:lnTo>
                    <a:pt x="4" y="719"/>
                  </a:lnTo>
                  <a:lnTo>
                    <a:pt x="11" y="619"/>
                  </a:lnTo>
                  <a:lnTo>
                    <a:pt x="20" y="522"/>
                  </a:lnTo>
                  <a:lnTo>
                    <a:pt x="31" y="430"/>
                  </a:lnTo>
                  <a:lnTo>
                    <a:pt x="45" y="344"/>
                  </a:lnTo>
                  <a:lnTo>
                    <a:pt x="61" y="266"/>
                  </a:lnTo>
                  <a:lnTo>
                    <a:pt x="80" y="196"/>
                  </a:lnTo>
                  <a:lnTo>
                    <a:pt x="101" y="137"/>
                  </a:lnTo>
                  <a:lnTo>
                    <a:pt x="119" y="130"/>
                  </a:lnTo>
                  <a:lnTo>
                    <a:pt x="137" y="123"/>
                  </a:lnTo>
                  <a:lnTo>
                    <a:pt x="155" y="116"/>
                  </a:lnTo>
                  <a:lnTo>
                    <a:pt x="174" y="110"/>
                  </a:lnTo>
                  <a:lnTo>
                    <a:pt x="194" y="104"/>
                  </a:lnTo>
                  <a:lnTo>
                    <a:pt x="213" y="96"/>
                  </a:lnTo>
                  <a:lnTo>
                    <a:pt x="233" y="91"/>
                  </a:lnTo>
                  <a:lnTo>
                    <a:pt x="254" y="85"/>
                  </a:lnTo>
                  <a:lnTo>
                    <a:pt x="275" y="78"/>
                  </a:lnTo>
                  <a:lnTo>
                    <a:pt x="296" y="73"/>
                  </a:lnTo>
                  <a:lnTo>
                    <a:pt x="317" y="67"/>
                  </a:lnTo>
                  <a:lnTo>
                    <a:pt x="339" y="61"/>
                  </a:lnTo>
                  <a:lnTo>
                    <a:pt x="361" y="56"/>
                  </a:lnTo>
                  <a:lnTo>
                    <a:pt x="384" y="51"/>
                  </a:lnTo>
                  <a:lnTo>
                    <a:pt x="406" y="46"/>
                  </a:lnTo>
                  <a:lnTo>
                    <a:pt x="428" y="41"/>
                  </a:lnTo>
                  <a:lnTo>
                    <a:pt x="451" y="36"/>
                  </a:lnTo>
                  <a:lnTo>
                    <a:pt x="473" y="32"/>
                  </a:lnTo>
                  <a:lnTo>
                    <a:pt x="497" y="28"/>
                  </a:lnTo>
                  <a:lnTo>
                    <a:pt x="520" y="24"/>
                  </a:lnTo>
                  <a:lnTo>
                    <a:pt x="543" y="20"/>
                  </a:lnTo>
                  <a:lnTo>
                    <a:pt x="566" y="17"/>
                  </a:lnTo>
                  <a:lnTo>
                    <a:pt x="590" y="14"/>
                  </a:lnTo>
                  <a:lnTo>
                    <a:pt x="614" y="11"/>
                  </a:lnTo>
                  <a:lnTo>
                    <a:pt x="637" y="8"/>
                  </a:lnTo>
                  <a:lnTo>
                    <a:pt x="661" y="6"/>
                  </a:lnTo>
                  <a:lnTo>
                    <a:pt x="685" y="4"/>
                  </a:lnTo>
                  <a:lnTo>
                    <a:pt x="708" y="3"/>
                  </a:lnTo>
                  <a:lnTo>
                    <a:pt x="731" y="2"/>
                  </a:lnTo>
                  <a:lnTo>
                    <a:pt x="756" y="1"/>
                  </a:lnTo>
                  <a:lnTo>
                    <a:pt x="779" y="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C47C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69703" name="Oval 7"/>
          <p:cNvSpPr>
            <a:spLocks noChangeArrowheads="1"/>
          </p:cNvSpPr>
          <p:nvPr/>
        </p:nvSpPr>
        <p:spPr bwMode="auto">
          <a:xfrm>
            <a:off x="5295900" y="2555875"/>
            <a:ext cx="2743200" cy="114300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v-SE" sz="2000" b="1" dirty="0">
                <a:solidFill>
                  <a:schemeClr val="bg1"/>
                </a:solidFill>
                <a:latin typeface="Arial" pitchFamily="34" charset="0"/>
              </a:rPr>
              <a:t>Internet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V="1">
            <a:off x="3991748" y="3622673"/>
            <a:ext cx="1989952" cy="620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flipV="1">
            <a:off x="7581900" y="2251075"/>
            <a:ext cx="838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9706" name="server"/>
          <p:cNvSpPr>
            <a:spLocks noEditPoints="1" noChangeArrowheads="1"/>
          </p:cNvSpPr>
          <p:nvPr/>
        </p:nvSpPr>
        <p:spPr bwMode="auto">
          <a:xfrm>
            <a:off x="8510741" y="1725297"/>
            <a:ext cx="1547659" cy="1113356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0 h 21600"/>
              <a:gd name="T4" fmla="*/ 1066800 w 21600"/>
              <a:gd name="T5" fmla="*/ 0 h 21600"/>
              <a:gd name="T6" fmla="*/ 1066800 w 21600"/>
              <a:gd name="T7" fmla="*/ 533400 h 21600"/>
              <a:gd name="T8" fmla="*/ 1066800 w 21600"/>
              <a:gd name="T9" fmla="*/ 1066800 h 21600"/>
              <a:gd name="T10" fmla="*/ 533400 w 21600"/>
              <a:gd name="T11" fmla="*/ 1066800 h 21600"/>
              <a:gd name="T12" fmla="*/ 0 w 21600"/>
              <a:gd name="T13" fmla="*/ 1066800 h 21600"/>
              <a:gd name="T14" fmla="*/ 0 w 21600"/>
              <a:gd name="T15" fmla="*/ 5334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latin typeface="Verdana" pitchFamily="33" charset="0"/>
            </a:endParaRP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1987551" y="5229226"/>
            <a:ext cx="4875053" cy="830997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600" b="1" dirty="0">
                <a:latin typeface="Courier New" pitchFamily="49" charset="0"/>
              </a:rPr>
              <a:t>http://mytraining.army.mil/PSOscenario</a:t>
            </a:r>
          </a:p>
          <a:p>
            <a:r>
              <a:rPr lang="sv-SE" sz="1600" b="1" dirty="0">
                <a:latin typeface="Courier New" pitchFamily="49" charset="0"/>
              </a:rPr>
              <a:t>User: GI5532</a:t>
            </a:r>
          </a:p>
          <a:p>
            <a:r>
              <a:rPr lang="sv-SE" sz="1600" b="1" dirty="0">
                <a:latin typeface="Courier New" pitchFamily="49" charset="0"/>
              </a:rPr>
              <a:t>Password: *********</a:t>
            </a:r>
            <a:endParaRPr lang="en-US" sz="1600" b="1" dirty="0">
              <a:latin typeface="Courier New" pitchFamily="49" charset="0"/>
            </a:endParaRPr>
          </a:p>
        </p:txBody>
      </p:sp>
      <p:grpSp>
        <p:nvGrpSpPr>
          <p:cNvPr id="21513" name="Group 12"/>
          <p:cNvGrpSpPr>
            <a:grpSpLocks noChangeAspect="1"/>
          </p:cNvGrpSpPr>
          <p:nvPr/>
        </p:nvGrpSpPr>
        <p:grpSpPr bwMode="auto">
          <a:xfrm>
            <a:off x="3837909" y="1654578"/>
            <a:ext cx="762000" cy="620712"/>
            <a:chOff x="3456" y="2160"/>
            <a:chExt cx="1488" cy="1213"/>
          </a:xfrm>
        </p:grpSpPr>
        <p:sp>
          <p:nvSpPr>
            <p:cNvPr id="2219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198" name="Group 14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2221" name="Freeform 15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2" name="Freeform 16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3" name="Freeform 17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4" name="Freeform 18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5" name="Freeform 19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6" name="Freeform 20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7" name="Freeform 21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8" name="Freeform 22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9" name="Freeform 23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0" name="Freeform 24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1" name="Freeform 25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2" name="Freeform 26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3" name="Freeform 27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4" name="Freeform 28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5" name="Freeform 29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6" name="Freeform 30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7" name="Freeform 31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8" name="Freeform 32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9" name="Freeform 33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0" name="Freeform 34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1" name="Freeform 35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2" name="Freeform 36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3" name="Freeform 37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4" name="Freeform 38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5" name="Freeform 39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6" name="Freeform 40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7" name="Freeform 41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8" name="Freeform 42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9" name="Freeform 43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0" name="Freeform 44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1" name="Freeform 45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2" name="Freeform 46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3" name="Freeform 47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4" name="Freeform 48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5" name="Freeform 49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6" name="Freeform 50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7" name="Freeform 51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8" name="Freeform 52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9" name="Freeform 53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0" name="Freeform 54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1" name="Freeform 55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2" name="Freeform 56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3" name="Freeform 57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4" name="Freeform 58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5" name="Freeform 59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6" name="Freeform 60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7" name="Freeform 61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8" name="Freeform 62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9" name="Freeform 63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0" name="Freeform 64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1" name="Freeform 65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2" name="Freeform 66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3" name="Freeform 67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4" name="Freeform 68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5" name="Freeform 69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6" name="Freeform 70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7" name="Freeform 71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8" name="Freeform 72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9" name="Freeform 73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0" name="Freeform 74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1" name="Freeform 75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2" name="Freeform 76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3" name="Freeform 77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4" name="Freeform 78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5" name="Freeform 79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6" name="Freeform 80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7" name="Freeform 81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8" name="Freeform 82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9" name="Freeform 83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0" name="Freeform 84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1" name="Freeform 85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2" name="Freeform 86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3" name="Freeform 87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4" name="Freeform 88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5" name="Freeform 89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6" name="Freeform 90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7" name="Freeform 91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8" name="Freeform 92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9" name="Freeform 93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0" name="Freeform 94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1" name="Freeform 95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2" name="Freeform 96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3" name="Freeform 97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4" name="Freeform 98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5" name="Freeform 99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6" name="Freeform 100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7" name="Freeform 101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8" name="Freeform 102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9" name="Freeform 103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0" name="Freeform 104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1" name="Freeform 105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2" name="Freeform 106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3" name="Freeform 107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4" name="Freeform 108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5" name="Freeform 109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6" name="Freeform 110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7" name="Freeform 111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8" name="Freeform 112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9" name="Freeform 113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0" name="Freeform 114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1" name="Freeform 115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2" name="Freeform 116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3" name="Freeform 117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4" name="Freeform 118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5" name="Freeform 119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6" name="Freeform 120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7" name="Freeform 121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8" name="Freeform 122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9" name="Freeform 123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0" name="Freeform 124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1" name="Freeform 125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2" name="Freeform 126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3" name="Freeform 127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4" name="Freeform 128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5" name="Freeform 129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6" name="Freeform 130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7" name="Freeform 131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8" name="Freeform 132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9" name="Freeform 133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0" name="Freeform 134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1" name="Freeform 135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2" name="Freeform 136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3" name="Freeform 137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4" name="Freeform 138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5" name="Freeform 139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6" name="Freeform 140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7" name="Freeform 141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8" name="Freeform 142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9" name="Freeform 143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0" name="Freeform 144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1" name="Freeform 145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2" name="Freeform 146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3" name="Freeform 147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4" name="Freeform 148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5" name="Freeform 149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6" name="Freeform 150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7" name="Freeform 151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8" name="Freeform 152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9" name="Freeform 153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0" name="Freeform 154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1" name="Freeform 155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2" name="Freeform 156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3" name="Freeform 157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4" name="Freeform 158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5" name="Freeform 159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6" name="Freeform 160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7" name="Freeform 161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8" name="Freeform 162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9" name="Freeform 163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0" name="Freeform 164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1" name="Freeform 165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2" name="Freeform 166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3" name="Freeform 167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4" name="Freeform 168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5" name="Freeform 169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6" name="Freeform 170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7" name="Freeform 171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8" name="Freeform 172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9" name="Freeform 173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0" name="Freeform 174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1" name="Freeform 175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2" name="Freeform 176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3" name="Freeform 177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4" name="Freeform 178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5" name="Freeform 179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6" name="Freeform 180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7" name="Freeform 181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8" name="Freeform 182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9" name="Freeform 183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0" name="Freeform 184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1" name="Freeform 185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2" name="Freeform 186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3" name="Freeform 187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4" name="Freeform 188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5" name="Freeform 189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6" name="Freeform 190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7" name="Freeform 191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8" name="Freeform 192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9" name="Freeform 193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0" name="Freeform 194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1" name="Freeform 195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2" name="Freeform 196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3" name="Freeform 197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4" name="Freeform 198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5" name="Freeform 199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6" name="Freeform 200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7" name="Freeform 201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8" name="Freeform 202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9" name="Freeform 203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0" name="Freeform 204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1" name="Freeform 205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2" name="Freeform 206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3" name="Freeform 207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4" name="Freeform 208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5" name="Freeform 209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6" name="Freeform 210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7" name="Freeform 211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8" name="Freeform 212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9" name="Freeform 213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20" name="Freeform 214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199" name="Freeform 215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0" name="Freeform 216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1" name="Freeform 217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2" name="Freeform 218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3" name="Freeform 219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4" name="Freeform 220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5" name="Freeform 221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6" name="Freeform 222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7" name="Freeform 223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8" name="Freeform 224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9" name="Freeform 225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0" name="Freeform 226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1" name="Freeform 227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2" name="Freeform 228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3" name="Freeform 229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4" name="Freeform 230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5" name="Freeform 231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6" name="Freeform 232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7" name="Freeform 233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8" name="Freeform 234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9" name="Freeform 235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20" name="Freeform 236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14" name="Group 237"/>
          <p:cNvGrpSpPr>
            <a:grpSpLocks noChangeAspect="1"/>
          </p:cNvGrpSpPr>
          <p:nvPr/>
        </p:nvGrpSpPr>
        <p:grpSpPr bwMode="auto">
          <a:xfrm>
            <a:off x="5502736" y="1196987"/>
            <a:ext cx="762000" cy="620712"/>
            <a:chOff x="3456" y="2160"/>
            <a:chExt cx="1488" cy="1213"/>
          </a:xfrm>
        </p:grpSpPr>
        <p:sp>
          <p:nvSpPr>
            <p:cNvPr id="21973" name="AutoShape 238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974" name="Group 239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1997" name="Freeform 240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98" name="Freeform 241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99" name="Freeform 242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0" name="Freeform 243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1" name="Freeform 244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2" name="Freeform 245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3" name="Freeform 246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4" name="Freeform 247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5" name="Freeform 248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6" name="Freeform 249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7" name="Freeform 250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8" name="Freeform 251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9" name="Freeform 252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0" name="Freeform 253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1" name="Freeform 254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2" name="Freeform 255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3" name="Freeform 256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4" name="Freeform 257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5" name="Freeform 258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6" name="Freeform 259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7" name="Freeform 260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8" name="Freeform 261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9" name="Freeform 262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0" name="Freeform 263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1" name="Freeform 264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2" name="Freeform 265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3" name="Freeform 266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4" name="Freeform 267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5" name="Freeform 268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6" name="Freeform 269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7" name="Freeform 270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8" name="Freeform 271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9" name="Freeform 272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0" name="Freeform 273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1" name="Freeform 274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2" name="Freeform 275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3" name="Freeform 276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4" name="Freeform 277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5" name="Freeform 278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6" name="Freeform 279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7" name="Freeform 280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8" name="Freeform 281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9" name="Freeform 282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0" name="Freeform 283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1" name="Freeform 284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2" name="Freeform 285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3" name="Freeform 286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4" name="Freeform 287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5" name="Freeform 288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6" name="Freeform 289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7" name="Freeform 290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8" name="Freeform 291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9" name="Freeform 292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0" name="Freeform 293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1" name="Freeform 294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2" name="Freeform 295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3" name="Freeform 296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4" name="Freeform 297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5" name="Freeform 298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6" name="Freeform 299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7" name="Freeform 300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8" name="Freeform 301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9" name="Freeform 302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0" name="Freeform 303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1" name="Freeform 304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2" name="Freeform 305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3" name="Freeform 306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4" name="Freeform 307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5" name="Freeform 308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6" name="Freeform 309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7" name="Freeform 310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8" name="Freeform 311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9" name="Freeform 312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0" name="Freeform 313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1" name="Freeform 314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2" name="Freeform 315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3" name="Freeform 316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4" name="Freeform 317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5" name="Freeform 318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6" name="Freeform 319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7" name="Freeform 320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8" name="Freeform 321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9" name="Freeform 322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0" name="Freeform 323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1" name="Freeform 324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2" name="Freeform 325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3" name="Freeform 326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4" name="Freeform 327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5" name="Freeform 328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6" name="Freeform 329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7" name="Freeform 330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8" name="Freeform 331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9" name="Freeform 332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0" name="Freeform 333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1" name="Freeform 334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2" name="Freeform 335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3" name="Freeform 336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4" name="Freeform 337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5" name="Freeform 338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6" name="Freeform 339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7" name="Freeform 340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8" name="Freeform 341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9" name="Freeform 342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0" name="Freeform 343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1" name="Freeform 344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2" name="Freeform 345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3" name="Freeform 346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4" name="Freeform 347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5" name="Freeform 348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6" name="Freeform 349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7" name="Freeform 350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8" name="Freeform 351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9" name="Freeform 352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0" name="Freeform 353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1" name="Freeform 354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2" name="Freeform 355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3" name="Freeform 356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4" name="Freeform 357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5" name="Freeform 358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6" name="Freeform 359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7" name="Freeform 360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8" name="Freeform 361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9" name="Freeform 362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0" name="Freeform 363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1" name="Freeform 364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2" name="Freeform 365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3" name="Freeform 366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4" name="Freeform 367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5" name="Freeform 368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6" name="Freeform 369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7" name="Freeform 370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8" name="Freeform 371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9" name="Freeform 372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0" name="Freeform 373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1" name="Freeform 374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2" name="Freeform 375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3" name="Freeform 376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4" name="Freeform 377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5" name="Freeform 378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6" name="Freeform 379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7" name="Freeform 380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8" name="Freeform 381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9" name="Freeform 382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0" name="Freeform 383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1" name="Freeform 384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2" name="Freeform 385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3" name="Freeform 386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4" name="Freeform 387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5" name="Freeform 388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6" name="Freeform 389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7" name="Freeform 390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8" name="Freeform 391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9" name="Freeform 392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0" name="Freeform 393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1" name="Freeform 394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2" name="Freeform 395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3" name="Freeform 396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4" name="Freeform 397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5" name="Freeform 398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6" name="Freeform 399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7" name="Freeform 400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8" name="Freeform 401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9" name="Freeform 402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0" name="Freeform 403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1" name="Freeform 404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2" name="Freeform 405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3" name="Freeform 406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4" name="Freeform 407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5" name="Freeform 408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6" name="Freeform 409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7" name="Freeform 410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8" name="Freeform 411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9" name="Freeform 412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0" name="Freeform 413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1" name="Freeform 414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2" name="Freeform 415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3" name="Freeform 416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4" name="Freeform 417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5" name="Freeform 418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6" name="Freeform 419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7" name="Freeform 420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8" name="Freeform 421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9" name="Freeform 422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0" name="Freeform 423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1" name="Freeform 424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2" name="Freeform 425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3" name="Freeform 426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4" name="Freeform 427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5" name="Freeform 428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6" name="Freeform 429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7" name="Freeform 430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8" name="Freeform 431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9" name="Freeform 432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0" name="Freeform 433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1" name="Freeform 434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2" name="Freeform 435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3" name="Freeform 436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4" name="Freeform 437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5" name="Freeform 438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6" name="Freeform 439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975" name="Freeform 440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6" name="Freeform 441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7" name="Freeform 442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8" name="Freeform 443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9" name="Freeform 444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0" name="Freeform 445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1" name="Freeform 446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2" name="Freeform 447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3" name="Freeform 448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4" name="Freeform 449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5" name="Freeform 450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6" name="Freeform 451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7" name="Freeform 452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8" name="Freeform 453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9" name="Freeform 454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0" name="Freeform 455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1" name="Freeform 456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2" name="Freeform 457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3" name="Freeform 458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4" name="Freeform 459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5" name="Freeform 460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6" name="Freeform 461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15" name="Group 462"/>
          <p:cNvGrpSpPr>
            <a:grpSpLocks noChangeAspect="1"/>
          </p:cNvGrpSpPr>
          <p:nvPr/>
        </p:nvGrpSpPr>
        <p:grpSpPr bwMode="auto">
          <a:xfrm>
            <a:off x="6163448" y="4291077"/>
            <a:ext cx="762000" cy="620713"/>
            <a:chOff x="3456" y="2160"/>
            <a:chExt cx="1488" cy="1213"/>
          </a:xfrm>
        </p:grpSpPr>
        <p:sp>
          <p:nvSpPr>
            <p:cNvPr id="21749" name="AutoShape 463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750" name="Group 464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1773" name="Freeform 465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4" name="Freeform 466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5" name="Freeform 467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6" name="Freeform 468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7" name="Freeform 469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8" name="Freeform 470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9" name="Freeform 471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0" name="Freeform 472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1" name="Freeform 473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2" name="Freeform 474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3" name="Freeform 475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4" name="Freeform 476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5" name="Freeform 477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6" name="Freeform 478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7" name="Freeform 479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8" name="Freeform 480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9" name="Freeform 481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0" name="Freeform 482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1" name="Freeform 483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2" name="Freeform 484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3" name="Freeform 485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4" name="Freeform 486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5" name="Freeform 487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6" name="Freeform 488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7" name="Freeform 489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8" name="Freeform 490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9" name="Freeform 491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0" name="Freeform 492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1" name="Freeform 493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2" name="Freeform 494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3" name="Freeform 495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4" name="Freeform 496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5" name="Freeform 497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6" name="Freeform 498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7" name="Freeform 499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8" name="Freeform 500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9" name="Freeform 501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0" name="Freeform 502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1" name="Freeform 503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2" name="Freeform 504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3" name="Freeform 505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4" name="Freeform 506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5" name="Freeform 507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6" name="Freeform 508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7" name="Freeform 509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8" name="Freeform 510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9" name="Freeform 511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0" name="Freeform 512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1" name="Freeform 513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2" name="Freeform 514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3" name="Freeform 515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4" name="Freeform 516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5" name="Freeform 517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6" name="Freeform 518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7" name="Freeform 519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8" name="Freeform 520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9" name="Freeform 521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0" name="Freeform 522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1" name="Freeform 523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2" name="Freeform 524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3" name="Freeform 525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4" name="Freeform 526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5" name="Freeform 527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6" name="Freeform 528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7" name="Freeform 529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8" name="Freeform 530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9" name="Freeform 531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0" name="Freeform 532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1" name="Freeform 533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2" name="Freeform 534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3" name="Freeform 535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4" name="Freeform 536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5" name="Freeform 537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6" name="Freeform 538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7" name="Freeform 539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8" name="Freeform 540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9" name="Freeform 541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0" name="Freeform 542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1" name="Freeform 543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2" name="Freeform 544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3" name="Freeform 545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4" name="Freeform 546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5" name="Freeform 547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6" name="Freeform 548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7" name="Freeform 549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8" name="Freeform 550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9" name="Freeform 551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0" name="Freeform 552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1" name="Freeform 553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2" name="Freeform 554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3" name="Freeform 555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4" name="Freeform 556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5" name="Freeform 557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6" name="Freeform 558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7" name="Freeform 559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8" name="Freeform 560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9" name="Freeform 561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0" name="Freeform 562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1" name="Freeform 563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2" name="Freeform 564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3" name="Freeform 565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4" name="Freeform 566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5" name="Freeform 567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6" name="Freeform 568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7" name="Freeform 569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8" name="Freeform 570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9" name="Freeform 571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0" name="Freeform 572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1" name="Freeform 573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2" name="Freeform 574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3" name="Freeform 575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4" name="Freeform 576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5" name="Freeform 577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6" name="Freeform 578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7" name="Freeform 579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8" name="Freeform 580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9" name="Freeform 581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0" name="Freeform 582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1" name="Freeform 583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2" name="Freeform 584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3" name="Freeform 585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4" name="Freeform 586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5" name="Freeform 587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6" name="Freeform 588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7" name="Freeform 589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8" name="Freeform 590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9" name="Freeform 591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0" name="Freeform 592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1" name="Freeform 593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2" name="Freeform 594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3" name="Freeform 595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4" name="Freeform 596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5" name="Freeform 597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6" name="Freeform 598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7" name="Freeform 599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8" name="Freeform 600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9" name="Freeform 601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0" name="Freeform 602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1" name="Freeform 603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2" name="Freeform 604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3" name="Freeform 605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4" name="Freeform 606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5" name="Freeform 607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6" name="Freeform 608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7" name="Freeform 609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8" name="Freeform 610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9" name="Freeform 611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0" name="Freeform 612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1" name="Freeform 613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2" name="Freeform 614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3" name="Freeform 615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4" name="Freeform 616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5" name="Freeform 617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6" name="Freeform 618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7" name="Freeform 619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8" name="Freeform 620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9" name="Freeform 621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0" name="Freeform 622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1" name="Freeform 623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2" name="Freeform 624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3" name="Freeform 625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4" name="Freeform 626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5" name="Freeform 627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6" name="Freeform 628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7" name="Freeform 629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8" name="Freeform 630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9" name="Freeform 631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0" name="Freeform 632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1" name="Freeform 633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2" name="Freeform 634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3" name="Freeform 635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4" name="Freeform 636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5" name="Freeform 637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6" name="Freeform 638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7" name="Freeform 639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8" name="Freeform 640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9" name="Freeform 641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0" name="Freeform 642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1" name="Freeform 643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2" name="Freeform 644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3" name="Freeform 645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4" name="Freeform 646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5" name="Freeform 647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6" name="Freeform 648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7" name="Freeform 649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8" name="Freeform 650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9" name="Freeform 651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0" name="Freeform 652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1" name="Freeform 653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2" name="Freeform 654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3" name="Freeform 655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4" name="Freeform 656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5" name="Freeform 657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6" name="Freeform 658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7" name="Freeform 659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8" name="Freeform 660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9" name="Freeform 661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0" name="Freeform 662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1" name="Freeform 663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2" name="Freeform 664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751" name="Freeform 665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2" name="Freeform 666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3" name="Freeform 667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4" name="Freeform 668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5" name="Freeform 669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6" name="Freeform 670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7" name="Freeform 671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8" name="Freeform 672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9" name="Freeform 673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0" name="Freeform 674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1" name="Freeform 675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2" name="Freeform 676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3" name="Freeform 677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4" name="Freeform 678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5" name="Freeform 679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6" name="Freeform 680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7" name="Freeform 681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8" name="Freeform 682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9" name="Freeform 683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0" name="Freeform 684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1" name="Freeform 685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2" name="Freeform 686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16" name="Group 687"/>
          <p:cNvGrpSpPr>
            <a:grpSpLocks noChangeAspect="1"/>
          </p:cNvGrpSpPr>
          <p:nvPr/>
        </p:nvGrpSpPr>
        <p:grpSpPr bwMode="auto">
          <a:xfrm>
            <a:off x="8420100" y="3829253"/>
            <a:ext cx="762000" cy="620712"/>
            <a:chOff x="3456" y="2160"/>
            <a:chExt cx="1488" cy="1213"/>
          </a:xfrm>
        </p:grpSpPr>
        <p:sp>
          <p:nvSpPr>
            <p:cNvPr id="21525" name="AutoShape 688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26" name="Group 689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1549" name="Freeform 690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0" name="Freeform 691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1" name="Freeform 692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2" name="Freeform 693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3" name="Freeform 694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4" name="Freeform 695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5" name="Freeform 696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6" name="Freeform 697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7" name="Freeform 698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8" name="Freeform 699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9" name="Freeform 700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0" name="Freeform 701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1" name="Freeform 702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2" name="Freeform 703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3" name="Freeform 704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4" name="Freeform 705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5" name="Freeform 706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6" name="Freeform 707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7" name="Freeform 708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8" name="Freeform 709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9" name="Freeform 710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0" name="Freeform 711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1" name="Freeform 712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2" name="Freeform 713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3" name="Freeform 714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4" name="Freeform 715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5" name="Freeform 716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6" name="Freeform 717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7" name="Freeform 718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8" name="Freeform 719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9" name="Freeform 720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0" name="Freeform 721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1" name="Freeform 722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2" name="Freeform 723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3" name="Freeform 724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4" name="Freeform 725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5" name="Freeform 726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6" name="Freeform 727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7" name="Freeform 728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8" name="Freeform 729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9" name="Freeform 730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0" name="Freeform 731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1" name="Freeform 732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2" name="Freeform 733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3" name="Freeform 734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4" name="Freeform 735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5" name="Freeform 736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6" name="Freeform 737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7" name="Freeform 738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8" name="Freeform 739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9" name="Freeform 740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0" name="Freeform 741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1" name="Freeform 742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2" name="Freeform 743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3" name="Freeform 744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4" name="Freeform 745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5" name="Freeform 746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6" name="Freeform 747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7" name="Freeform 748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8" name="Freeform 749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9" name="Freeform 750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0" name="Freeform 751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1" name="Freeform 752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2" name="Freeform 753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3" name="Freeform 754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4" name="Freeform 755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5" name="Freeform 756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6" name="Freeform 757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7" name="Freeform 758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8" name="Freeform 759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9" name="Freeform 760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0" name="Freeform 761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1" name="Freeform 762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2" name="Freeform 763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3" name="Freeform 764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4" name="Freeform 765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5" name="Freeform 766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6" name="Freeform 767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7" name="Freeform 768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8" name="Freeform 769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9" name="Freeform 770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0" name="Freeform 771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1" name="Freeform 772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2" name="Freeform 773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3" name="Freeform 774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" name="Freeform 775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" name="Freeform 776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6" name="Freeform 777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7" name="Freeform 778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8" name="Freeform 779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9" name="Freeform 780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0" name="Freeform 781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1" name="Freeform 782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2" name="Freeform 783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3" name="Freeform 784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4" name="Freeform 785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5" name="Freeform 786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6" name="Freeform 787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7" name="Freeform 788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8" name="Freeform 789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9" name="Freeform 790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0" name="Freeform 791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1" name="Freeform 792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2" name="Freeform 793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3" name="Freeform 794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4" name="Freeform 795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5" name="Freeform 796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6" name="Freeform 797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7" name="Freeform 798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8" name="Freeform 799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9" name="Freeform 800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0" name="Freeform 801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1" name="Freeform 802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2" name="Freeform 803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3" name="Freeform 804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4" name="Freeform 805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5" name="Freeform 806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6" name="Freeform 807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7" name="Freeform 808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8" name="Freeform 809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9" name="Freeform 810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0" name="Freeform 811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1" name="Freeform 812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2" name="Freeform 813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3" name="Freeform 814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4" name="Freeform 815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5" name="Freeform 816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6" name="Freeform 817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7" name="Freeform 818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8" name="Freeform 819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9" name="Freeform 820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0" name="Freeform 821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1" name="Freeform 822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2" name="Freeform 823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3" name="Freeform 824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4" name="Freeform 825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5" name="Freeform 826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6" name="Freeform 827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7" name="Freeform 828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8" name="Freeform 829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9" name="Freeform 830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0" name="Freeform 831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1" name="Freeform 832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2" name="Freeform 833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3" name="Freeform 834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4" name="Freeform 835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5" name="Freeform 836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6" name="Freeform 837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7" name="Freeform 838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8" name="Freeform 839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9" name="Freeform 840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0" name="Freeform 841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1" name="Freeform 842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2" name="Freeform 843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3" name="Freeform 844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4" name="Freeform 845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5" name="Freeform 846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6" name="Freeform 847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7" name="Freeform 848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8" name="Freeform 849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9" name="Freeform 850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0" name="Freeform 851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1" name="Freeform 852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2" name="Freeform 853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3" name="Freeform 854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4" name="Freeform 855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5" name="Freeform 856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6" name="Freeform 857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7" name="Freeform 858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8" name="Freeform 859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9" name="Freeform 860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0" name="Freeform 861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1" name="Freeform 862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2" name="Freeform 863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3" name="Freeform 864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4" name="Freeform 865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5" name="Freeform 866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6" name="Freeform 867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7" name="Freeform 868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8" name="Freeform 869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9" name="Freeform 870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0" name="Freeform 871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1" name="Freeform 872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2" name="Freeform 873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3" name="Freeform 874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4" name="Freeform 875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5" name="Freeform 876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6" name="Freeform 877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7" name="Freeform 878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8" name="Freeform 879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9" name="Freeform 880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0" name="Freeform 881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1" name="Freeform 882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2" name="Freeform 883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3" name="Freeform 884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4" name="Freeform 885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5" name="Freeform 886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6" name="Freeform 887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7" name="Freeform 888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8" name="Freeform 889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527" name="Freeform 890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8" name="Freeform 891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9" name="Freeform 892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0" name="Freeform 893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1" name="Freeform 894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2" name="Freeform 895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3" name="Freeform 896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4" name="Freeform 897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5" name="Freeform 898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6" name="Freeform 899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7" name="Freeform 900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8" name="Freeform 901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9" name="Freeform 902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0" name="Freeform 903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1" name="Freeform 904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2" name="Freeform 905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3" name="Freeform 906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4" name="Freeform 907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5" name="Freeform 908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6" name="Freeform 909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7" name="Freeform 910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8" name="Freeform 911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517" name="Line 912"/>
          <p:cNvSpPr>
            <a:spLocks noChangeShapeType="1"/>
          </p:cNvSpPr>
          <p:nvPr/>
        </p:nvSpPr>
        <p:spPr bwMode="auto">
          <a:xfrm>
            <a:off x="4686300" y="2275290"/>
            <a:ext cx="876300" cy="5091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8" name="Line 913"/>
          <p:cNvSpPr>
            <a:spLocks noChangeShapeType="1"/>
          </p:cNvSpPr>
          <p:nvPr/>
        </p:nvSpPr>
        <p:spPr bwMode="auto">
          <a:xfrm>
            <a:off x="5791200" y="1873593"/>
            <a:ext cx="419100" cy="7473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9" name="Line 914"/>
          <p:cNvSpPr>
            <a:spLocks noChangeShapeType="1"/>
          </p:cNvSpPr>
          <p:nvPr/>
        </p:nvSpPr>
        <p:spPr bwMode="auto">
          <a:xfrm flipH="1">
            <a:off x="6591300" y="3698874"/>
            <a:ext cx="76200" cy="430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0" name="Line 915"/>
          <p:cNvSpPr>
            <a:spLocks noChangeShapeType="1"/>
          </p:cNvSpPr>
          <p:nvPr/>
        </p:nvSpPr>
        <p:spPr bwMode="auto">
          <a:xfrm>
            <a:off x="7658100" y="3546474"/>
            <a:ext cx="680576" cy="385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1" name="Text Box 916"/>
          <p:cNvSpPr txBox="1">
            <a:spLocks noChangeArrowheads="1"/>
          </p:cNvSpPr>
          <p:nvPr/>
        </p:nvSpPr>
        <p:spPr bwMode="auto">
          <a:xfrm>
            <a:off x="8234439" y="1343048"/>
            <a:ext cx="2100262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sv-SE" sz="1400" b="1" dirty="0">
                <a:latin typeface="Arial" charset="0"/>
              </a:rPr>
              <a:t>Virtual Training Center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1900" y="4575302"/>
            <a:ext cx="4458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HLA over Web Services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Loose coupling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Works well on Wide Area Networks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Good performance but not </a:t>
            </a:r>
            <a:br>
              <a:rPr lang="en-US" sz="2000" dirty="0"/>
            </a:br>
            <a:r>
              <a:rPr lang="en-US" sz="2000" dirty="0"/>
              <a:t>as high as regular HLA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975EB-D14A-5149-A077-C2B9C0EF5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05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en-US" dirty="0"/>
              <a:t>HLA Evolved – Encoding Helpers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EF31CB-27F0-2642-B166-C7C4F8195C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569359" cy="4895850"/>
          </a:xfrm>
        </p:spPr>
        <p:txBody>
          <a:bodyPr/>
          <a:lstStyle/>
          <a:p>
            <a:r>
              <a:rPr lang="en-US" dirty="0"/>
              <a:t>Crashing federates, due to incorrectly encoded data, is a recurring issue during integration (and even training)</a:t>
            </a:r>
          </a:p>
          <a:p>
            <a:r>
              <a:rPr lang="en-US" dirty="0"/>
              <a:t>A correct federate may crash due to another federate encoding data incorrectly</a:t>
            </a:r>
          </a:p>
          <a:p>
            <a:r>
              <a:rPr lang="en-US" dirty="0"/>
              <a:t>HLA Evolved provides Encoding Helper Libraries in C++ and Java to make correct encoding and decoding easy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507014-49DB-4340-89D8-BBC6738E7714}"/>
              </a:ext>
            </a:extLst>
          </p:cNvPr>
          <p:cNvGrpSpPr/>
          <p:nvPr/>
        </p:nvGrpSpPr>
        <p:grpSpPr>
          <a:xfrm>
            <a:off x="6089589" y="1353345"/>
            <a:ext cx="5965251" cy="4197064"/>
            <a:chOff x="2209800" y="1124744"/>
            <a:chExt cx="6987480" cy="4916290"/>
          </a:xfrm>
        </p:grpSpPr>
        <p:pic>
          <p:nvPicPr>
            <p:cNvPr id="4" name="Picture 4" descr="MCj0396750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018928"/>
              <a:ext cx="1447800" cy="12509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209800" y="3390526"/>
              <a:ext cx="1954449" cy="100168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sv-SE" sz="1600" b="1" dirty="0">
                  <a:solidFill>
                    <a:srgbClr val="FFFFFF"/>
                  </a:solidFill>
                </a:rPr>
                <a:t>Contractor A</a:t>
              </a:r>
              <a:br>
                <a:rPr lang="sv-SE" sz="1600" b="1" dirty="0">
                  <a:solidFill>
                    <a:srgbClr val="FFFFFF"/>
                  </a:solidFill>
                </a:rPr>
              </a:br>
              <a:r>
                <a:rPr lang="sv-SE" sz="1600" b="1" dirty="0">
                  <a:solidFill>
                    <a:srgbClr val="FFFFFF"/>
                  </a:solidFill>
                </a:rPr>
                <a:t>Simulation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486400" y="3390526"/>
              <a:ext cx="1993903" cy="94942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sv-SE" sz="1600" b="1" dirty="0">
                  <a:solidFill>
                    <a:srgbClr val="FFFFFF"/>
                  </a:solidFill>
                </a:rPr>
                <a:t>Contractor B</a:t>
              </a:r>
            </a:p>
            <a:p>
              <a:pPr algn="ctr"/>
              <a:r>
                <a:rPr lang="sv-SE" sz="1600" b="1" dirty="0">
                  <a:solidFill>
                    <a:srgbClr val="FFFFFF"/>
                  </a:solidFill>
                </a:rPr>
                <a:t>Simulation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7" descr="MCj0396750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018928"/>
              <a:ext cx="1447800" cy="12509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3200400" y="4304928"/>
              <a:ext cx="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6477000" y="4304928"/>
              <a:ext cx="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935760" y="1124744"/>
              <a:ext cx="1773560" cy="864096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sv-SE" sz="1400" dirty="0"/>
                <a:t>My simulation </a:t>
              </a:r>
              <a:r>
                <a:rPr lang="sv-SE" sz="1400" dirty="0" err="1"/>
                <a:t>works</a:t>
              </a:r>
              <a:r>
                <a:rPr lang="sv-SE" sz="1400" dirty="0"/>
                <a:t> just fine!</a:t>
              </a:r>
              <a:endParaRPr lang="en-US" sz="1400" dirty="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7248128" y="1196752"/>
              <a:ext cx="1949152" cy="864096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sv-SE" sz="1400" dirty="0" err="1"/>
                <a:t>What</a:t>
              </a:r>
              <a:r>
                <a:rPr lang="sv-SE" sz="1400" dirty="0"/>
                <a:t> !?!?</a:t>
              </a:r>
            </a:p>
            <a:p>
              <a:pPr algn="ctr"/>
              <a:r>
                <a:rPr lang="sv-SE" sz="1400" dirty="0"/>
                <a:t>My simulation </a:t>
              </a:r>
              <a:r>
                <a:rPr lang="sv-SE" sz="1400" dirty="0" err="1"/>
                <a:t>crashes</a:t>
              </a:r>
              <a:r>
                <a:rPr lang="sv-SE" sz="1400" dirty="0"/>
                <a:t>!</a:t>
              </a:r>
              <a:endParaRPr lang="en-US" sz="1400" dirty="0"/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4838701" y="2661146"/>
              <a:ext cx="12700" cy="3276600"/>
            </a:xfrm>
            <a:prstGeom prst="bentConnector3">
              <a:avLst>
                <a:gd name="adj1" fmla="val 7682717"/>
              </a:avLst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279576" y="4627984"/>
              <a:ext cx="5105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sv-SE" sz="1800" dirty="0">
                  <a:solidFill>
                    <a:schemeClr val="bg1"/>
                  </a:solidFill>
                </a:rPr>
                <a:t>RTI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93407" y="5301209"/>
              <a:ext cx="4963106" cy="739825"/>
              <a:chOff x="769407" y="5445224"/>
              <a:chExt cx="4963106" cy="7398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427351" y="5517232"/>
                <a:ext cx="360040" cy="36004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859399" y="5445224"/>
                <a:ext cx="14459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Ugly, incorrectly</a:t>
                </a:r>
              </a:p>
              <a:p>
                <a:r>
                  <a:rPr lang="en-US" sz="1400" dirty="0"/>
                  <a:t>formatted data!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9407" y="5857527"/>
                <a:ext cx="829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Bad guy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1259632" y="5445224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788024" y="5877272"/>
                <a:ext cx="9444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Good guy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278249" y="5464969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B0122A6-B789-AE4A-9D9A-4368BFC20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3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pPr eaLnBrk="1" hangingPunct="1"/>
            <a:r>
              <a:rPr lang="sv-SE" sz="2800" dirty="0">
                <a:ea typeface="ＭＳ Ｐゴシック" pitchFamily="34" charset="-128"/>
              </a:rPr>
              <a:t>HLA </a:t>
            </a:r>
            <a:r>
              <a:rPr lang="sv-SE" sz="2800" dirty="0" err="1">
                <a:ea typeface="ＭＳ Ｐゴシック" pitchFamily="34" charset="-128"/>
              </a:rPr>
              <a:t>Evolved</a:t>
            </a:r>
            <a:r>
              <a:rPr lang="sv-SE" sz="2800" dirty="0">
                <a:ea typeface="ＭＳ Ｐゴシック" pitchFamily="34" charset="-128"/>
              </a:rPr>
              <a:t> – </a:t>
            </a:r>
            <a:r>
              <a:rPr lang="sv-SE" sz="2800" dirty="0" err="1">
                <a:ea typeface="ＭＳ Ｐゴシック" pitchFamily="34" charset="-128"/>
              </a:rPr>
              <a:t>More</a:t>
            </a:r>
            <a:r>
              <a:rPr lang="sv-SE" sz="2800" dirty="0">
                <a:ea typeface="ＭＳ Ｐゴシック" pitchFamily="34" charset="-128"/>
              </a:rPr>
              <a:t> Features </a:t>
            </a: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55299" name="Rectangle 7"/>
          <p:cNvSpPr>
            <a:spLocks noGrp="1" noChangeArrowheads="1"/>
          </p:cNvSpPr>
          <p:nvPr>
            <p:ph idx="1"/>
          </p:nvPr>
        </p:nvSpPr>
        <p:spPr>
          <a:xfrm>
            <a:off x="2450436" y="1010527"/>
            <a:ext cx="8608089" cy="4890211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US </a:t>
            </a:r>
            <a:r>
              <a:rPr lang="sv-SE" dirty="0" err="1">
                <a:ea typeface="ＭＳ Ｐゴシック" pitchFamily="34" charset="-128"/>
              </a:rPr>
              <a:t>DoD</a:t>
            </a:r>
            <a:r>
              <a:rPr lang="sv-SE" dirty="0">
                <a:ea typeface="ＭＳ Ｐゴシック" pitchFamily="34" charset="-128"/>
              </a:rPr>
              <a:t> Interpretations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210 clarifications and minor adjustments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Federate names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Each federate now has a unique name in the federation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Object names can be reused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Improvements in Ownership Transfer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Improved rejection handling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Process model and reentrancy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Error handling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Etc., etc., ...</a:t>
            </a:r>
          </a:p>
          <a:p>
            <a:pPr eaLnBrk="1" hangingPunct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D3BBB-A119-0A45-B054-18F3068AD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63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82E12A-B1F4-E64E-BA0B-FB74C2895361}"/>
              </a:ext>
            </a:extLst>
          </p:cNvPr>
          <p:cNvSpPr/>
          <p:nvPr/>
        </p:nvSpPr>
        <p:spPr bwMode="auto">
          <a:xfrm>
            <a:off x="349869" y="1637883"/>
            <a:ext cx="3460859" cy="19203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05779-14D5-644D-9403-9F48FDCE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HLA 4 –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Modeling</a:t>
            </a:r>
            <a:r>
              <a:rPr lang="sv-SE" dirty="0"/>
              <a:t> Features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9464A-7D7C-AC45-A22D-74ED639604DB}"/>
              </a:ext>
            </a:extLst>
          </p:cNvPr>
          <p:cNvSpPr txBox="1"/>
          <p:nvPr/>
        </p:nvSpPr>
        <p:spPr>
          <a:xfrm>
            <a:off x="269485" y="952613"/>
            <a:ext cx="34425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 err="1"/>
              <a:t>Extend</a:t>
            </a:r>
            <a:r>
              <a:rPr lang="sv-SE" sz="2200" dirty="0"/>
              <a:t> </a:t>
            </a:r>
            <a:r>
              <a:rPr lang="sv-SE" sz="2200" dirty="0" err="1"/>
              <a:t>existing</a:t>
            </a:r>
            <a:r>
              <a:rPr lang="sv-SE" sz="2200" dirty="0"/>
              <a:t> definitions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F37D2-4A47-6945-BBD4-FEBEC0B8BFF3}"/>
              </a:ext>
            </a:extLst>
          </p:cNvPr>
          <p:cNvSpPr txBox="1"/>
          <p:nvPr/>
        </p:nvSpPr>
        <p:spPr>
          <a:xfrm>
            <a:off x="4345884" y="938140"/>
            <a:ext cx="3560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err="1"/>
              <a:t>Model</a:t>
            </a:r>
            <a:r>
              <a:rPr lang="sv-SE" sz="2200" dirty="0"/>
              <a:t> </a:t>
            </a:r>
            <a:r>
              <a:rPr lang="sv-SE" sz="2200" dirty="0" err="1"/>
              <a:t>Object</a:t>
            </a:r>
            <a:r>
              <a:rPr lang="sv-SE" sz="2200" dirty="0"/>
              <a:t> </a:t>
            </a:r>
            <a:r>
              <a:rPr lang="sv-SE" sz="2200" dirty="0" err="1"/>
              <a:t>References</a:t>
            </a:r>
            <a:endParaRPr lang="sv-SE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F8DE3-DFE9-FD45-839C-FD6857804D38}"/>
              </a:ext>
            </a:extLst>
          </p:cNvPr>
          <p:cNvSpPr txBox="1"/>
          <p:nvPr/>
        </p:nvSpPr>
        <p:spPr>
          <a:xfrm>
            <a:off x="8116712" y="943248"/>
            <a:ext cx="4075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err="1"/>
              <a:t>Send</a:t>
            </a:r>
            <a:r>
              <a:rPr lang="sv-SE" sz="2200" dirty="0"/>
              <a:t> </a:t>
            </a:r>
            <a:r>
              <a:rPr lang="sv-SE" sz="2200" dirty="0" err="1"/>
              <a:t>Interactions</a:t>
            </a:r>
            <a:r>
              <a:rPr lang="sv-SE" sz="2200" dirty="0"/>
              <a:t> to </a:t>
            </a:r>
            <a:r>
              <a:rPr lang="sv-SE" sz="2200" dirty="0" err="1"/>
              <a:t>Objects</a:t>
            </a:r>
            <a:endParaRPr lang="sv-SE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8E25CA-26EB-5243-9751-1F92E927E9D7}"/>
              </a:ext>
            </a:extLst>
          </p:cNvPr>
          <p:cNvCxnSpPr/>
          <p:nvPr/>
        </p:nvCxnSpPr>
        <p:spPr bwMode="auto">
          <a:xfrm>
            <a:off x="4075289" y="936978"/>
            <a:ext cx="0" cy="5542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3F51F9-77CF-134E-8CB3-FD96E610A863}"/>
              </a:ext>
            </a:extLst>
          </p:cNvPr>
          <p:cNvCxnSpPr/>
          <p:nvPr/>
        </p:nvCxnSpPr>
        <p:spPr bwMode="auto">
          <a:xfrm>
            <a:off x="8054622" y="936978"/>
            <a:ext cx="0" cy="5542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782D40F-6485-034C-83D0-B495B0AA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416" y="2557297"/>
            <a:ext cx="1007631" cy="100763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DB980-0055-994D-948E-B950FAB3F2ED}"/>
              </a:ext>
            </a:extLst>
          </p:cNvPr>
          <p:cNvCxnSpPr/>
          <p:nvPr/>
        </p:nvCxnSpPr>
        <p:spPr>
          <a:xfrm>
            <a:off x="9151530" y="2980526"/>
            <a:ext cx="115842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EEF29D-4A32-A64A-A3C2-D17320754E76}"/>
              </a:ext>
            </a:extLst>
          </p:cNvPr>
          <p:cNvCxnSpPr/>
          <p:nvPr/>
        </p:nvCxnSpPr>
        <p:spPr>
          <a:xfrm>
            <a:off x="9148394" y="3314817"/>
            <a:ext cx="115842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DBE0F2-C1CC-4E49-AD60-88A44DEC3DE7}"/>
              </a:ext>
            </a:extLst>
          </p:cNvPr>
          <p:cNvSpPr txBox="1"/>
          <p:nvPr/>
        </p:nvSpPr>
        <p:spPr>
          <a:xfrm>
            <a:off x="9241552" y="2341828"/>
            <a:ext cx="107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Medevac</a:t>
            </a:r>
            <a:br>
              <a:rPr lang="en-US" sz="1800" dirty="0"/>
            </a:br>
            <a:r>
              <a:rPr lang="en-US" sz="1800" dirty="0"/>
              <a:t>Request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F1BC90-6414-A346-8C19-F72F0B0063C5}"/>
              </a:ext>
            </a:extLst>
          </p:cNvPr>
          <p:cNvSpPr txBox="1"/>
          <p:nvPr/>
        </p:nvSpPr>
        <p:spPr>
          <a:xfrm>
            <a:off x="9241552" y="3375069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Response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DADA17-6F5E-844D-A14F-0BFDF1D1B0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673" y="2533214"/>
            <a:ext cx="1040846" cy="10408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1C8B4E-41BF-EB4C-860D-8249FE1045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951" y="4180606"/>
            <a:ext cx="1040846" cy="1040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D27098-54C1-F241-B2E0-A90D1A8334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966" y="4190173"/>
            <a:ext cx="1040846" cy="10408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014C74-4B17-D148-B657-AE4843916232}"/>
              </a:ext>
            </a:extLst>
          </p:cNvPr>
          <p:cNvSpPr txBox="1"/>
          <p:nvPr/>
        </p:nvSpPr>
        <p:spPr>
          <a:xfrm>
            <a:off x="10812722" y="3331024"/>
            <a:ext cx="82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MEDEVAC</a:t>
            </a:r>
            <a:br>
              <a:rPr lang="en-US" sz="1200" b="1" dirty="0"/>
            </a:br>
            <a:r>
              <a:rPr lang="en-US" sz="1200" b="1" dirty="0"/>
              <a:t>Service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D9EBEF-C8E0-5F4E-B949-313C7BF7F6FC}"/>
              </a:ext>
            </a:extLst>
          </p:cNvPr>
          <p:cNvSpPr/>
          <p:nvPr/>
        </p:nvSpPr>
        <p:spPr>
          <a:xfrm>
            <a:off x="10511963" y="2533214"/>
            <a:ext cx="1376463" cy="128899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322925-8DA5-AF46-94DA-0D93D0D25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297" y="5215744"/>
            <a:ext cx="1040846" cy="10408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E9309D-E73C-D947-A3B3-476F7CA0F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566" y="3406957"/>
            <a:ext cx="1652550" cy="11705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B58E78-9C51-DC49-963B-4E7461F9CE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550" y="1944070"/>
            <a:ext cx="909682" cy="9096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91F472-4E42-944C-91DC-C4B6611329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232" y="5434878"/>
            <a:ext cx="909682" cy="9096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62FA6F-B284-C040-96E8-6C59D5B185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760" y="5434878"/>
            <a:ext cx="909682" cy="9096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841179-2D95-7D4E-A21C-B2A027AA3A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12" y="5434878"/>
            <a:ext cx="909682" cy="90968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14ECD0-666F-724F-BFC1-3F6ED7B64F08}"/>
              </a:ext>
            </a:extLst>
          </p:cNvPr>
          <p:cNvCxnSpPr>
            <a:cxnSpLocks/>
          </p:cNvCxnSpPr>
          <p:nvPr/>
        </p:nvCxnSpPr>
        <p:spPr>
          <a:xfrm>
            <a:off x="5941391" y="2955319"/>
            <a:ext cx="0" cy="51777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79C195-0820-9147-9D35-9EF83892E70C}"/>
              </a:ext>
            </a:extLst>
          </p:cNvPr>
          <p:cNvCxnSpPr>
            <a:cxnSpLocks/>
          </p:cNvCxnSpPr>
          <p:nvPr/>
        </p:nvCxnSpPr>
        <p:spPr>
          <a:xfrm flipV="1">
            <a:off x="5941391" y="4638541"/>
            <a:ext cx="0" cy="62745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9A9F4F9-5889-8641-93A7-E75646DCB070}"/>
              </a:ext>
            </a:extLst>
          </p:cNvPr>
          <p:cNvSpPr txBox="1"/>
          <p:nvPr/>
        </p:nvSpPr>
        <p:spPr>
          <a:xfrm>
            <a:off x="6012777" y="3113406"/>
            <a:ext cx="79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BD979E-BA5F-5A44-9858-6DD7B16099ED}"/>
              </a:ext>
            </a:extLst>
          </p:cNvPr>
          <p:cNvSpPr txBox="1"/>
          <p:nvPr/>
        </p:nvSpPr>
        <p:spPr>
          <a:xfrm>
            <a:off x="6010138" y="4746399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Passengers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3790B7-6003-9245-AE35-1EB2D1EFE766}"/>
              </a:ext>
            </a:extLst>
          </p:cNvPr>
          <p:cNvSpPr txBox="1"/>
          <p:nvPr/>
        </p:nvSpPr>
        <p:spPr>
          <a:xfrm>
            <a:off x="319725" y="5264247"/>
            <a:ext cx="3404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/>
              <a:t>Add</a:t>
            </a:r>
            <a:r>
              <a:rPr lang="sv-SE" sz="2000" dirty="0"/>
              <a:t> </a:t>
            </a:r>
            <a:r>
              <a:rPr lang="sv-SE" sz="2000" dirty="0" err="1"/>
              <a:t>Attributes</a:t>
            </a:r>
            <a:r>
              <a:rPr lang="sv-SE" sz="2000" dirty="0"/>
              <a:t>, Dimensions, </a:t>
            </a:r>
          </a:p>
          <a:p>
            <a:r>
              <a:rPr lang="sv-SE" sz="2000" dirty="0"/>
              <a:t>Parameters, </a:t>
            </a:r>
            <a:r>
              <a:rPr lang="sv-SE" sz="2000" dirty="0" err="1"/>
              <a:t>Enumerators</a:t>
            </a:r>
            <a:r>
              <a:rPr lang="sv-SE" sz="2000" dirty="0"/>
              <a:t>,</a:t>
            </a:r>
          </a:p>
          <a:p>
            <a:r>
              <a:rPr lang="sv-SE" sz="2000" dirty="0"/>
              <a:t>Variant Record Alternatives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AC5092-29DD-C048-89B2-9C184A91DD5A}"/>
              </a:ext>
            </a:extLst>
          </p:cNvPr>
          <p:cNvSpPr/>
          <p:nvPr/>
        </p:nvSpPr>
        <p:spPr bwMode="auto">
          <a:xfrm>
            <a:off x="615505" y="2376727"/>
            <a:ext cx="1171467" cy="3891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Platform</a:t>
            </a:r>
            <a:endParaRPr kumimoji="0" 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386329-7F15-AD4F-BB84-16E3D29AA7F8}"/>
              </a:ext>
            </a:extLst>
          </p:cNvPr>
          <p:cNvSpPr/>
          <p:nvPr/>
        </p:nvSpPr>
        <p:spPr bwMode="auto">
          <a:xfrm>
            <a:off x="2239066" y="1988083"/>
            <a:ext cx="1265162" cy="3891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Aircraft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0480D3-54AA-3D49-B164-F2096F47BCA6}"/>
              </a:ext>
            </a:extLst>
          </p:cNvPr>
          <p:cNvSpPr/>
          <p:nvPr/>
        </p:nvSpPr>
        <p:spPr bwMode="auto">
          <a:xfrm>
            <a:off x="2239771" y="2647323"/>
            <a:ext cx="1413302" cy="3891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GroundVehicle</a:t>
            </a:r>
            <a:endParaRPr kumimoji="0" 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DDA668E-4147-5646-82E0-B20B86867C46}"/>
              </a:ext>
            </a:extLst>
          </p:cNvPr>
          <p:cNvCxnSpPr>
            <a:stCxn id="40" idx="3"/>
            <a:endCxn id="41" idx="1"/>
          </p:cNvCxnSpPr>
          <p:nvPr/>
        </p:nvCxnSpPr>
        <p:spPr bwMode="auto">
          <a:xfrm flipV="1">
            <a:off x="1786972" y="2182676"/>
            <a:ext cx="452094" cy="3886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D4B34F-95FD-3B40-A392-144B5CC6CEE3}"/>
              </a:ext>
            </a:extLst>
          </p:cNvPr>
          <p:cNvCxnSpPr>
            <a:cxnSpLocks/>
            <a:stCxn id="40" idx="3"/>
            <a:endCxn id="42" idx="1"/>
          </p:cNvCxnSpPr>
          <p:nvPr/>
        </p:nvCxnSpPr>
        <p:spPr bwMode="auto">
          <a:xfrm>
            <a:off x="1786972" y="2571320"/>
            <a:ext cx="452799" cy="2705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0FB2F4F-C964-324E-A8B3-466514E0C7D1}"/>
              </a:ext>
            </a:extLst>
          </p:cNvPr>
          <p:cNvSpPr txBox="1"/>
          <p:nvPr/>
        </p:nvSpPr>
        <p:spPr>
          <a:xfrm>
            <a:off x="384290" y="1650827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RPR FOM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DEDAD0-3796-D842-AE4F-273E3B6FC73D}"/>
              </a:ext>
            </a:extLst>
          </p:cNvPr>
          <p:cNvSpPr txBox="1"/>
          <p:nvPr/>
        </p:nvSpPr>
        <p:spPr>
          <a:xfrm>
            <a:off x="611847" y="2740546"/>
            <a:ext cx="115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600" dirty="0" err="1"/>
              <a:t>Entity</a:t>
            </a:r>
            <a:r>
              <a:rPr lang="sv-SE" sz="1600" dirty="0"/>
              <a:t> ID</a:t>
            </a:r>
          </a:p>
          <a:p>
            <a:pPr marL="171450" indent="-171450">
              <a:buFontTx/>
              <a:buChar char="-"/>
            </a:pPr>
            <a:r>
              <a:rPr lang="sv-SE" sz="1600" dirty="0" err="1"/>
              <a:t>Marking</a:t>
            </a:r>
            <a:endParaRPr lang="sv-SE" sz="1600" dirty="0"/>
          </a:p>
          <a:p>
            <a:pPr marL="171450" indent="-171450">
              <a:buFontTx/>
              <a:buChar char="-"/>
            </a:pPr>
            <a:r>
              <a:rPr lang="sv-SE" sz="1600" dirty="0"/>
              <a:t>Spatial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B805D2-C4F1-634D-B0EC-BDD5CF8D04EB}"/>
              </a:ext>
            </a:extLst>
          </p:cNvPr>
          <p:cNvSpPr/>
          <p:nvPr/>
        </p:nvSpPr>
        <p:spPr bwMode="auto">
          <a:xfrm>
            <a:off x="349869" y="3716426"/>
            <a:ext cx="3460859" cy="14022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9E86AC6-20E3-3B44-91F2-DB058FE902EC}"/>
              </a:ext>
            </a:extLst>
          </p:cNvPr>
          <p:cNvSpPr/>
          <p:nvPr/>
        </p:nvSpPr>
        <p:spPr bwMode="auto">
          <a:xfrm>
            <a:off x="615505" y="4123679"/>
            <a:ext cx="1171467" cy="3891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Platform</a:t>
            </a:r>
            <a:endParaRPr kumimoji="0" 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3D0715-FBF5-9242-9063-70B8750F856D}"/>
              </a:ext>
            </a:extLst>
          </p:cNvPr>
          <p:cNvSpPr txBox="1"/>
          <p:nvPr/>
        </p:nvSpPr>
        <p:spPr>
          <a:xfrm>
            <a:off x="384290" y="3729370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My FOM </a:t>
            </a:r>
            <a:r>
              <a:rPr lang="sv-SE" sz="1600" b="1" dirty="0" err="1"/>
              <a:t>Module</a:t>
            </a:r>
            <a:endParaRPr lang="sv-SE" sz="16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F8ED0D-CEFC-254E-A987-D31A1ECEF8BC}"/>
              </a:ext>
            </a:extLst>
          </p:cNvPr>
          <p:cNvSpPr txBox="1"/>
          <p:nvPr/>
        </p:nvSpPr>
        <p:spPr>
          <a:xfrm>
            <a:off x="611847" y="4506025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600" dirty="0" err="1"/>
              <a:t>MaintenanceDate</a:t>
            </a:r>
            <a:endParaRPr lang="sv-SE" sz="1600" dirty="0"/>
          </a:p>
          <a:p>
            <a:pPr marL="171450" indent="-171450">
              <a:buFontTx/>
              <a:buChar char="-"/>
            </a:pPr>
            <a:r>
              <a:rPr lang="sv-SE" sz="1600" dirty="0" err="1"/>
              <a:t>MaintenanceType</a:t>
            </a:r>
            <a:endParaRPr lang="sv-SE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C4A3D-EF44-7849-A513-E78C5E8D1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5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sv-SE" dirty="0"/>
              <a:t>HLA 4 –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Authentication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F4DEB-60CC-3E44-920B-B5C326C9C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382" y="1044528"/>
            <a:ext cx="5446091" cy="4895850"/>
          </a:xfrm>
        </p:spPr>
        <p:txBody>
          <a:bodyPr/>
          <a:lstStyle/>
          <a:p>
            <a:r>
              <a:rPr lang="en-US" dirty="0"/>
              <a:t>Federates may be required to provide credentials to connect and join a federation</a:t>
            </a:r>
          </a:p>
          <a:p>
            <a:r>
              <a:rPr lang="en-US" dirty="0"/>
              <a:t>Support  for passwords, PKI certificates (X.509),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Flexible mechanism through plug-in</a:t>
            </a:r>
          </a:p>
          <a:p>
            <a:r>
              <a:rPr lang="en-US" dirty="0"/>
              <a:t>May connect to existing authorization services</a:t>
            </a:r>
          </a:p>
          <a:p>
            <a:r>
              <a:rPr lang="en-US" dirty="0"/>
              <a:t>May implement different policies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37C9DEF-749D-B541-B4B4-F9CB26D45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02" y="2737811"/>
            <a:ext cx="484712" cy="407158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0284141-7B51-2D46-9549-63228FEB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014" y="4602225"/>
            <a:ext cx="51816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b="1" dirty="0" err="1">
                <a:solidFill>
                  <a:schemeClr val="bg1"/>
                </a:solidFill>
              </a:rPr>
              <a:t>Runtime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sv-SE" sz="1800" b="1" dirty="0" err="1">
                <a:solidFill>
                  <a:schemeClr val="bg1"/>
                </a:solidFill>
              </a:rPr>
              <a:t>Infrastructure</a:t>
            </a:r>
            <a:r>
              <a:rPr lang="sv-SE" sz="1800" b="1" dirty="0">
                <a:solidFill>
                  <a:schemeClr val="bg1"/>
                </a:solidFill>
              </a:rPr>
              <a:t> (RTI)</a:t>
            </a:r>
            <a:endParaRPr lang="en-US" sz="18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E53732F9-5C00-DD4A-8B6A-AD40EAD17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9701" y="405930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4AAB8486-440B-014C-8466-6CAFC0669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9751" y="4062475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4C0CFD9-76C1-6546-BB96-76A50E5B4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7101" y="406565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D9C0DC15-FA00-9F43-BF50-E739912B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615" y="3221099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r>
              <a:rPr lang="sv-SE" sz="1800" b="1" dirty="0"/>
              <a:t> A</a:t>
            </a:r>
            <a:endParaRPr lang="en-US" sz="1800" b="1" dirty="0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05D13F56-0924-2546-BDB7-0A3E6CE8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726" y="3221099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r>
              <a:rPr lang="sv-SE" sz="1800" b="1" dirty="0"/>
              <a:t> B</a:t>
            </a:r>
            <a:endParaRPr lang="en-US" sz="1800" b="1" dirty="0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9DCA1477-DFAA-6C4C-8881-9774BC15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415" y="3221099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/>
              <a:t>Federate C</a:t>
            </a:r>
            <a:endParaRPr lang="en-US" sz="1800" b="1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561B07B3-651D-554C-9519-350346EDE1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14" y="2737811"/>
            <a:ext cx="484712" cy="407158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EE168D09-EAD9-E548-9835-BD88E62D56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526" y="2737811"/>
            <a:ext cx="484712" cy="407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CB6D9C-ADBD-9442-AA5B-FFDCB87B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9" y="5342103"/>
            <a:ext cx="560630" cy="3212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8A82-36C8-B24A-97BB-A2E7DB8E7268}"/>
              </a:ext>
            </a:extLst>
          </p:cNvPr>
          <p:cNvSpPr txBox="1"/>
          <p:nvPr/>
        </p:nvSpPr>
        <p:spPr>
          <a:xfrm>
            <a:off x="8239962" y="5663379"/>
            <a:ext cx="110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Public </a:t>
            </a:r>
            <a:r>
              <a:rPr lang="sv-SE" sz="1600" dirty="0" err="1"/>
              <a:t>Key</a:t>
            </a:r>
            <a:endParaRPr lang="sv-SE" sz="16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ABDC70F-5BA6-EB40-AB09-E0616A983063}"/>
              </a:ext>
            </a:extLst>
          </p:cNvPr>
          <p:cNvSpPr/>
          <p:nvPr/>
        </p:nvSpPr>
        <p:spPr bwMode="auto">
          <a:xfrm>
            <a:off x="8265370" y="1145518"/>
            <a:ext cx="1065466" cy="6330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Certificate</a:t>
            </a:r>
            <a:endParaRPr lang="sv-SE" sz="14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Authority</a:t>
            </a:r>
            <a:endParaRPr kumimoji="0" lang="sv-S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532EE3-BDAE-1E4D-8B7C-4EEE39DD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9268" y="1191213"/>
            <a:ext cx="560630" cy="3212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132EEC-1C45-0747-9CE1-AFF645E9EE5C}"/>
              </a:ext>
            </a:extLst>
          </p:cNvPr>
          <p:cNvSpPr txBox="1"/>
          <p:nvPr/>
        </p:nvSpPr>
        <p:spPr>
          <a:xfrm>
            <a:off x="9440064" y="1512489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Private </a:t>
            </a:r>
            <a:r>
              <a:rPr lang="sv-SE" sz="1600" dirty="0" err="1"/>
              <a:t>Key</a:t>
            </a:r>
            <a:endParaRPr lang="sv-SE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981188-CA88-454D-8F32-796C007E89D2}"/>
              </a:ext>
            </a:extLst>
          </p:cNvPr>
          <p:cNvSpPr txBox="1"/>
          <p:nvPr/>
        </p:nvSpPr>
        <p:spPr>
          <a:xfrm>
            <a:off x="6579068" y="2410118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8A578-839A-9E45-9211-FCBB8B4F2B1C}"/>
              </a:ext>
            </a:extLst>
          </p:cNvPr>
          <p:cNvSpPr txBox="1"/>
          <p:nvPr/>
        </p:nvSpPr>
        <p:spPr>
          <a:xfrm>
            <a:off x="8263214" y="2389372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1F8B8-BCD3-7848-B245-0324D072999E}"/>
              </a:ext>
            </a:extLst>
          </p:cNvPr>
          <p:cNvSpPr txBox="1"/>
          <p:nvPr/>
        </p:nvSpPr>
        <p:spPr>
          <a:xfrm>
            <a:off x="9927264" y="2368626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2C4DF-41B5-4242-AAA1-896D4BF24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5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sv-SE" dirty="0"/>
              <a:t>HLA 4 –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Protocol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CE945-FDA8-B442-B4FF-0A2A39D425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federate can call the RTI using a protocol instead of calling a local library </a:t>
            </a:r>
          </a:p>
          <a:p>
            <a:r>
              <a:rPr lang="en-US" dirty="0"/>
              <a:t>Separates the federate from the RTI</a:t>
            </a:r>
          </a:p>
          <a:p>
            <a:r>
              <a:rPr lang="sv-SE" dirty="0" err="1"/>
              <a:t>Better</a:t>
            </a:r>
            <a:r>
              <a:rPr lang="sv-SE" dirty="0"/>
              <a:t> support for Live </a:t>
            </a:r>
            <a:r>
              <a:rPr lang="sv-SE" dirty="0" err="1"/>
              <a:t>with</a:t>
            </a:r>
            <a:r>
              <a:rPr lang="sv-SE" dirty="0"/>
              <a:t> 3G/4G </a:t>
            </a:r>
            <a:r>
              <a:rPr lang="sv-SE" dirty="0" err="1"/>
              <a:t>links</a:t>
            </a:r>
            <a:endParaRPr lang="sv-SE" dirty="0"/>
          </a:p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cloud-friendly</a:t>
            </a:r>
            <a:r>
              <a:rPr lang="sv-SE" dirty="0"/>
              <a:t> </a:t>
            </a:r>
          </a:p>
          <a:p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languages</a:t>
            </a:r>
            <a:r>
              <a:rPr lang="sv-SE" dirty="0"/>
              <a:t>/OS</a:t>
            </a:r>
          </a:p>
          <a:p>
            <a:r>
              <a:rPr lang="sv-SE" dirty="0" err="1"/>
              <a:t>Simplifies</a:t>
            </a:r>
            <a:r>
              <a:rPr lang="sv-SE" dirty="0"/>
              <a:t> </a:t>
            </a:r>
            <a:r>
              <a:rPr lang="sv-SE" dirty="0" err="1"/>
              <a:t>accreditation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58A82-36C8-B24A-97BB-A2E7DB8E7268}"/>
              </a:ext>
            </a:extLst>
          </p:cNvPr>
          <p:cNvSpPr txBox="1"/>
          <p:nvPr/>
        </p:nvSpPr>
        <p:spPr>
          <a:xfrm>
            <a:off x="2778709" y="6202875"/>
            <a:ext cx="818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Public </a:t>
            </a:r>
            <a:r>
              <a:rPr lang="sv-SE" sz="1200" dirty="0" err="1"/>
              <a:t>Key</a:t>
            </a:r>
            <a:endParaRPr lang="sv-SE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EEE826-08E2-5E47-B675-DD987E37EF1F}"/>
              </a:ext>
            </a:extLst>
          </p:cNvPr>
          <p:cNvSpPr/>
          <p:nvPr/>
        </p:nvSpPr>
        <p:spPr>
          <a:xfrm>
            <a:off x="6826602" y="2560119"/>
            <a:ext cx="1788944" cy="7840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7AB4AB-1B53-0942-842B-0E54B5784780}"/>
              </a:ext>
            </a:extLst>
          </p:cNvPr>
          <p:cNvSpPr/>
          <p:nvPr/>
        </p:nvSpPr>
        <p:spPr>
          <a:xfrm>
            <a:off x="6826602" y="3344176"/>
            <a:ext cx="1788944" cy="76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Lib (LRC)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9BF7B-7A76-9E42-8E98-FF467A1AB43A}"/>
              </a:ext>
            </a:extLst>
          </p:cNvPr>
          <p:cNvCxnSpPr/>
          <p:nvPr/>
        </p:nvCxnSpPr>
        <p:spPr>
          <a:xfrm flipH="1">
            <a:off x="7703005" y="4113318"/>
            <a:ext cx="18070" cy="10144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25446E-7350-6548-91E0-726489E51963}"/>
              </a:ext>
            </a:extLst>
          </p:cNvPr>
          <p:cNvCxnSpPr/>
          <p:nvPr/>
        </p:nvCxnSpPr>
        <p:spPr>
          <a:xfrm flipH="1">
            <a:off x="6790464" y="5121318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B99859-BD6C-4945-9688-91453BA14803}"/>
              </a:ext>
            </a:extLst>
          </p:cNvPr>
          <p:cNvSpPr txBox="1"/>
          <p:nvPr/>
        </p:nvSpPr>
        <p:spPr>
          <a:xfrm>
            <a:off x="7233966" y="5127784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58DB20-8677-C641-B158-881B4EF586B7}"/>
              </a:ext>
            </a:extLst>
          </p:cNvPr>
          <p:cNvSpPr/>
          <p:nvPr/>
        </p:nvSpPr>
        <p:spPr>
          <a:xfrm>
            <a:off x="9641512" y="2105613"/>
            <a:ext cx="1788944" cy="527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399FF2-7970-C042-9617-14F04E0A474D}"/>
              </a:ext>
            </a:extLst>
          </p:cNvPr>
          <p:cNvCxnSpPr/>
          <p:nvPr/>
        </p:nvCxnSpPr>
        <p:spPr>
          <a:xfrm>
            <a:off x="10517915" y="3481983"/>
            <a:ext cx="9036" cy="166753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9B220E-8067-2043-BE61-8A78C14533F6}"/>
              </a:ext>
            </a:extLst>
          </p:cNvPr>
          <p:cNvCxnSpPr/>
          <p:nvPr/>
        </p:nvCxnSpPr>
        <p:spPr>
          <a:xfrm flipH="1">
            <a:off x="9605374" y="5157454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818C819-F534-0F46-9F1F-18B5DA0ED8DA}"/>
              </a:ext>
            </a:extLst>
          </p:cNvPr>
          <p:cNvSpPr txBox="1"/>
          <p:nvPr/>
        </p:nvSpPr>
        <p:spPr>
          <a:xfrm>
            <a:off x="10048876" y="5163920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9067BE-BF6C-6E48-8716-486A754C0275}"/>
              </a:ext>
            </a:extLst>
          </p:cNvPr>
          <p:cNvCxnSpPr/>
          <p:nvPr/>
        </p:nvCxnSpPr>
        <p:spPr>
          <a:xfrm flipH="1">
            <a:off x="10517915" y="2637613"/>
            <a:ext cx="18064" cy="5058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A5840B9-2053-2E40-9107-55270BA236E1}"/>
              </a:ext>
            </a:extLst>
          </p:cNvPr>
          <p:cNvSpPr txBox="1"/>
          <p:nvPr/>
        </p:nvSpPr>
        <p:spPr>
          <a:xfrm>
            <a:off x="9419697" y="3143429"/>
            <a:ext cx="219643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</a:t>
            </a:r>
            <a:r>
              <a:rPr lang="en-US" sz="1400" b="1" i="1"/>
              <a:t>” network packet</a:t>
            </a:r>
            <a:endParaRPr lang="en-US" sz="1400" b="1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419D21-9E3B-5041-9D8C-3459E2636E10}"/>
              </a:ext>
            </a:extLst>
          </p:cNvPr>
          <p:cNvSpPr txBox="1"/>
          <p:nvPr/>
        </p:nvSpPr>
        <p:spPr>
          <a:xfrm>
            <a:off x="6945493" y="3162672"/>
            <a:ext cx="147668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“Join” API call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F0C87E-9D94-7A44-B4F2-7A0271839115}"/>
              </a:ext>
            </a:extLst>
          </p:cNvPr>
          <p:cNvSpPr/>
          <p:nvPr/>
        </p:nvSpPr>
        <p:spPr>
          <a:xfrm>
            <a:off x="9641512" y="3848377"/>
            <a:ext cx="1788944" cy="76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Server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87EB4-6E08-3F4E-A879-15636DCC5F77}"/>
              </a:ext>
            </a:extLst>
          </p:cNvPr>
          <p:cNvSpPr txBox="1"/>
          <p:nvPr/>
        </p:nvSpPr>
        <p:spPr>
          <a:xfrm>
            <a:off x="10492378" y="2789487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1A5F22-5BF7-EF40-9048-3DD7699CCC13}"/>
              </a:ext>
            </a:extLst>
          </p:cNvPr>
          <p:cNvSpPr txBox="1"/>
          <p:nvPr/>
        </p:nvSpPr>
        <p:spPr>
          <a:xfrm>
            <a:off x="6703030" y="1465762"/>
            <a:ext cx="19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API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FDC2E-EBA6-2540-97C4-51022303D967}"/>
              </a:ext>
            </a:extLst>
          </p:cNvPr>
          <p:cNvSpPr txBox="1"/>
          <p:nvPr/>
        </p:nvSpPr>
        <p:spPr>
          <a:xfrm>
            <a:off x="9305834" y="1460997"/>
            <a:ext cx="23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DBBC5-50A1-D54E-8DF4-D7475FA7F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7666"/>
          </a:xfrm>
        </p:spPr>
        <p:txBody>
          <a:bodyPr/>
          <a:lstStyle/>
          <a:p>
            <a:r>
              <a:rPr lang="en-US" sz="2800" dirty="0"/>
              <a:t>HLA 4 –  More Proposed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Extend existing object class with more attributes using new FOM module</a:t>
            </a:r>
          </a:p>
          <a:p>
            <a:pPr marL="1028683" lvl="1" indent="-342900">
              <a:buFont typeface="Wingdings" pitchFamily="2" charset="2"/>
              <a:buChar char="Ø"/>
            </a:pPr>
            <a:r>
              <a:rPr lang="en-US" dirty="0"/>
              <a:t>Same for Parameters, Enumerators, Variant Records and DDM Dimensions</a:t>
            </a:r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Service oriented HLA (remote services for objects)</a:t>
            </a:r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Specify references between objects in OMT</a:t>
            </a:r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Simplified DDM for scalability</a:t>
            </a:r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Security/trusted Federate</a:t>
            </a:r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Standardized HLA federate protocol (“Thin HLA”)</a:t>
            </a:r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Improved fault tolerance</a:t>
            </a:r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More ease of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A6265-48AE-6140-8E20-2E6E5BEEA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1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FCAC-C54D-DE43-9E97-E1481ED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r>
              <a:rPr lang="en-US" sz="2800" dirty="0"/>
              <a:t>HLA and LVC –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A41C-C05D-5C43-AEBD-4AB0EF11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41" y="3617844"/>
            <a:ext cx="10928351" cy="28330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HLA can handle both Live, Virtual and Constructive simulation</a:t>
            </a:r>
          </a:p>
          <a:p>
            <a:r>
              <a:rPr lang="en-US" dirty="0"/>
              <a:t>In LVC settings, information may still need to be bridged between different architectures</a:t>
            </a:r>
          </a:p>
          <a:p>
            <a:r>
              <a:rPr lang="en-US" dirty="0"/>
              <a:t>Standard FOMs exist for bridging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RPR FOM matches the DIS information model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Tactical Data Link (TDL) such as Link 16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C2SIM – connect to C2 systems</a:t>
            </a:r>
          </a:p>
          <a:p>
            <a:r>
              <a:rPr lang="en-US" dirty="0"/>
              <a:t>Custom gateways may be needed</a:t>
            </a:r>
          </a:p>
          <a:p>
            <a:pPr lvl="1"/>
            <a:endParaRPr lang="en-US" dirty="0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1AB0CC8-9F5C-7F47-ADA9-FB7E5D475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709" y="237652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7E247576-B17E-8D4B-B68A-C287ABF8D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2237" y="2379701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70B492A7-0BCB-874B-A487-B12628FE8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8209" y="238287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28BE7F7-260F-6A41-93D6-F1CF88BB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101" y="164805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endParaRPr lang="en-US" sz="1800" b="1" dirty="0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9EE22739-6163-164B-BCE0-C07AEA6C8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106" y="1648053"/>
            <a:ext cx="1628394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/>
              <a:t>DIS </a:t>
            </a:r>
            <a:r>
              <a:rPr lang="sv-SE" sz="1800" b="1" dirty="0" err="1"/>
              <a:t>Gateway</a:t>
            </a:r>
            <a:endParaRPr lang="en-US" sz="1800" b="1" dirty="0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218D4BAC-5E70-7440-B32D-45E9517B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423" y="1638909"/>
            <a:ext cx="156361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/>
              <a:t>L16 </a:t>
            </a:r>
            <a:r>
              <a:rPr lang="sv-SE" sz="1800" b="1" dirty="0" err="1"/>
              <a:t>Gateway</a:t>
            </a:r>
            <a:endParaRPr lang="en-US" sz="1800" b="1" dirty="0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A0073E7-8749-DB4E-A0E0-28B06868C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8335" y="235519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45BF6967-C64D-BA4F-902B-1B4CE752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2049" y="161757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/>
              <a:t>C2 </a:t>
            </a:r>
            <a:r>
              <a:rPr lang="sv-SE" sz="1800" b="1" dirty="0" err="1"/>
              <a:t>Gateway</a:t>
            </a:r>
            <a:endParaRPr lang="en-US" sz="1800" b="1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DBB3D5-B0AD-1143-8D17-465CF822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2" y="2718283"/>
            <a:ext cx="7089838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b="1" dirty="0" err="1">
                <a:solidFill>
                  <a:schemeClr val="bg1"/>
                </a:solidFill>
              </a:rPr>
              <a:t>Runtime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sv-SE" sz="1800" b="1" dirty="0" err="1">
                <a:solidFill>
                  <a:schemeClr val="bg1"/>
                </a:solidFill>
              </a:rPr>
              <a:t>Infrastructure</a:t>
            </a:r>
            <a:r>
              <a:rPr lang="sv-SE" sz="1800" b="1" dirty="0">
                <a:solidFill>
                  <a:schemeClr val="bg1"/>
                </a:solidFill>
              </a:rPr>
              <a:t> (RTI)</a:t>
            </a:r>
            <a:endParaRPr lang="en-US" sz="18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2CA6C52-DF85-D14F-8973-E6AAC62F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972" y="1270082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BA0E5638-8E62-EE42-8ADB-8EE7CF119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229" y="1261214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872E0350-243F-F246-9376-539E2AC0D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6999" y="1258167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A2C6D-D17C-EE4A-80DF-C238F59E7B4B}"/>
              </a:ext>
            </a:extLst>
          </p:cNvPr>
          <p:cNvSpPr txBox="1"/>
          <p:nvPr/>
        </p:nvSpPr>
        <p:spPr>
          <a:xfrm>
            <a:off x="5122604" y="934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DD587-1F88-0E44-87B1-779D187753B7}"/>
              </a:ext>
            </a:extLst>
          </p:cNvPr>
          <p:cNvSpPr txBox="1"/>
          <p:nvPr/>
        </p:nvSpPr>
        <p:spPr>
          <a:xfrm>
            <a:off x="7056174" y="912942"/>
            <a:ext cx="9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Link 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BAB88-6AB2-D34D-A75A-E1846A977501}"/>
              </a:ext>
            </a:extLst>
          </p:cNvPr>
          <p:cNvSpPr txBox="1"/>
          <p:nvPr/>
        </p:nvSpPr>
        <p:spPr>
          <a:xfrm>
            <a:off x="8198618" y="900750"/>
            <a:ext cx="246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Command and Control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AFC2747-2C75-1C49-9874-789FF49CF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46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348E-C691-274A-9D5E-4B0C9A53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3811"/>
          </a:xfrm>
        </p:spPr>
        <p:txBody>
          <a:bodyPr/>
          <a:lstStyle/>
          <a:p>
            <a:r>
              <a:rPr lang="en-US" sz="2800" dirty="0"/>
              <a:t>HLA and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0C362-05CE-ED4F-8917-7CAB4A233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5354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HLA is a standard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It has no particular performance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Actual RTI implementations exhibit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May be optimized for different use cases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Sample RTI performance on regular Windows workstations in 2020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Hundreds of systems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100 000’s of updates per second, typically up to 90% of the network’s raw bandwidth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900 Mbps on Gigabit LAN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100 000 object instances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Latency of 0.13 </a:t>
            </a:r>
            <a:r>
              <a:rPr lang="en-US" dirty="0" err="1"/>
              <a:t>ms</a:t>
            </a:r>
            <a:r>
              <a:rPr lang="en-US" dirty="0"/>
              <a:t> on 100 Mbps 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93F8-8DA9-2447-BED4-62E17A416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438" y="3932318"/>
            <a:ext cx="5363633" cy="243866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Common federation bottlenecks: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LAN bandwidth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WAN latency and bandwidth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Federate processing time for incoming data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Plan for performance!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Analyze performance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Analyze federate and network capabilities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1C686-16C2-BA41-BCC8-26E3CD143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9" y="878356"/>
            <a:ext cx="3966977" cy="2905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315D2-CD5F-CE45-AC6D-523612D1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78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7D26-3FAD-2A49-B8E4-FD2C624F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and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12FFE-A3B1-0F4E-8089-30A6F15A492F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555918353"/>
              </p:ext>
            </p:extLst>
          </p:nvPr>
        </p:nvGraphicFramePr>
        <p:xfrm>
          <a:off x="1563625" y="1282148"/>
          <a:ext cx="9601200" cy="1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D278-EDCD-CB41-8DD0-0579644EF8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2887121"/>
            <a:ext cx="10982607" cy="2962656"/>
          </a:xfrm>
        </p:spPr>
        <p:txBody>
          <a:bodyPr/>
          <a:lstStyle/>
          <a:p>
            <a:r>
              <a:rPr lang="en-US" dirty="0"/>
              <a:t>A wide range of HLA compliant tools and federates are available</a:t>
            </a:r>
          </a:p>
          <a:p>
            <a:r>
              <a:rPr lang="en-US" dirty="0"/>
              <a:t>Development tools (OMT editor, middleware, code generators, data loggers)</a:t>
            </a:r>
          </a:p>
          <a:p>
            <a:r>
              <a:rPr lang="en-US" dirty="0"/>
              <a:t>Visualizers (2D, 3D, game based, …)</a:t>
            </a:r>
          </a:p>
          <a:p>
            <a:r>
              <a:rPr lang="en-US" dirty="0"/>
              <a:t>Federates (Computer Generated Forces, flight models, dynamics, …)</a:t>
            </a:r>
          </a:p>
          <a:p>
            <a:r>
              <a:rPr lang="en-US" dirty="0"/>
              <a:t>Bridges (HLA-DIS, HLA-HLA, HLA-TENA, HLA-games, HLA-DDS, 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D64AF-5BBB-9744-9D96-3BA4320AAD2B}"/>
              </a:ext>
            </a:extLst>
          </p:cNvPr>
          <p:cNvSpPr txBox="1"/>
          <p:nvPr/>
        </p:nvSpPr>
        <p:spPr>
          <a:xfrm>
            <a:off x="1540566" y="106348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Sample tool chain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5D79-0BA1-CB40-ADB8-4A3A14985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CBF04-BE32-0546-8F45-F2383FE8C7D6}"/>
              </a:ext>
            </a:extLst>
          </p:cNvPr>
          <p:cNvSpPr txBox="1"/>
          <p:nvPr/>
        </p:nvSpPr>
        <p:spPr>
          <a:xfrm>
            <a:off x="427383" y="5635487"/>
            <a:ext cx="502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TENA = Test and Training Enabling Architecture</a:t>
            </a:r>
          </a:p>
          <a:p>
            <a:r>
              <a:rPr lang="en-US" sz="1800" dirty="0"/>
              <a:t>DDS = Data Distribution Services</a:t>
            </a:r>
          </a:p>
        </p:txBody>
      </p:sp>
    </p:spTree>
    <p:extLst>
      <p:ext uri="{BB962C8B-B14F-4D97-AF65-F5344CB8AC3E}">
        <p14:creationId xmlns:p14="http://schemas.microsoft.com/office/powerpoint/2010/main" val="80861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02B7-20FD-7640-8FB6-92FB2D6D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r>
              <a:rPr lang="en-US" sz="2800" dirty="0"/>
              <a:t>Purpose of HLA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6F4F-3620-954B-9147-AA1A609D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08785"/>
            <a:ext cx="8673601" cy="5347411"/>
          </a:xfrm>
        </p:spPr>
        <p:txBody>
          <a:bodyPr>
            <a:normAutofit/>
          </a:bodyPr>
          <a:lstStyle/>
          <a:p>
            <a:r>
              <a:rPr lang="en-US" dirty="0"/>
              <a:t>Provide one single interoperability standard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Meet a broad set of distributed simulation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Support training, analysis, test &amp; evaluation, concept development, engineering, etc.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Support a variety of domains and sub-domains with different and evolving object models</a:t>
            </a:r>
          </a:p>
          <a:p>
            <a:r>
              <a:rPr lang="en-US" dirty="0"/>
              <a:t>Enable reuse of simulation components, thus reducing cost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Vendor-neutral interoperability through open standardization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Facilitate an open eco-system for COTS, GOTS and in-house simulations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403EFD-6319-5C4D-88FF-FAD8BA95B8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377" y="3668966"/>
            <a:ext cx="1949834" cy="137138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126D0A-B37F-754C-858A-963633597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549" y="684374"/>
            <a:ext cx="2442116" cy="244211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1AC7A75-72AA-7F4E-840F-6274951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156" y="2659314"/>
            <a:ext cx="1817434" cy="6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C4E85-6051-3048-AC18-86453525C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65FD-6404-A443-BECD-BF9E130EDC67}"/>
              </a:ext>
            </a:extLst>
          </p:cNvPr>
          <p:cNvSpPr txBox="1"/>
          <p:nvPr/>
        </p:nvSpPr>
        <p:spPr>
          <a:xfrm>
            <a:off x="685800" y="5615609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COTS = Commercial-off-the-shelf</a:t>
            </a:r>
          </a:p>
          <a:p>
            <a:r>
              <a:rPr lang="en-US" sz="1800" dirty="0"/>
              <a:t>GOTS = Government-off-the-shelf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8887-3DCB-394A-BF0C-FD75A5F1D0F4}"/>
              </a:ext>
            </a:extLst>
          </p:cNvPr>
          <p:cNvSpPr txBox="1"/>
          <p:nvPr/>
        </p:nvSpPr>
        <p:spPr>
          <a:xfrm>
            <a:off x="5161722" y="5608983"/>
            <a:ext cx="613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IEEE = Institute of Electrical and Electronics Engineers</a:t>
            </a:r>
          </a:p>
          <a:p>
            <a:r>
              <a:rPr lang="en-US" sz="1800" dirty="0"/>
              <a:t>SISO = Simulation Interoperability Standards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99084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075-8EA4-D144-8687-5BD25DCC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9144"/>
            <a:ext cx="7416800" cy="705610"/>
          </a:xfrm>
        </p:spPr>
        <p:txBody>
          <a:bodyPr/>
          <a:lstStyle/>
          <a:p>
            <a:r>
              <a:rPr lang="en-US" dirty="0"/>
              <a:t>HLA and Cross Domain Security/MLS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9BBA-5CB7-6547-993E-49938C91CB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3151101"/>
            <a:ext cx="11250613" cy="324969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is possible to simulate with controlled data exchange between classification levels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federation is partitioned into different domains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May be different classifications within one nation or simulation between different nations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There are security solutions that can connect to multiple domains, provide separation and release data based on a release policy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Different topologies: one host, several hosts, hardware/software guards, </a:t>
            </a:r>
            <a:r>
              <a:rPr lang="en-US" dirty="0" err="1"/>
              <a:t>etc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Different solutions meet different levels of assurance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ACF17A-CA78-7042-B637-7236EC0F5BB8}"/>
              </a:ext>
            </a:extLst>
          </p:cNvPr>
          <p:cNvSpPr/>
          <p:nvPr/>
        </p:nvSpPr>
        <p:spPr>
          <a:xfrm>
            <a:off x="573365" y="1282785"/>
            <a:ext cx="1264285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6B4C40-9EDF-7540-A732-6243F81A79F2}"/>
              </a:ext>
            </a:extLst>
          </p:cNvPr>
          <p:cNvSpPr/>
          <p:nvPr/>
        </p:nvSpPr>
        <p:spPr>
          <a:xfrm>
            <a:off x="1943960" y="1282785"/>
            <a:ext cx="1335954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89780-F8E6-1C43-8461-279023FDB440}"/>
              </a:ext>
            </a:extLst>
          </p:cNvPr>
          <p:cNvSpPr/>
          <p:nvPr/>
        </p:nvSpPr>
        <p:spPr>
          <a:xfrm>
            <a:off x="3431242" y="1282785"/>
            <a:ext cx="1136072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AC9A3-D865-A946-B4AA-3CDD42FB7E0D}"/>
              </a:ext>
            </a:extLst>
          </p:cNvPr>
          <p:cNvSpPr/>
          <p:nvPr/>
        </p:nvSpPr>
        <p:spPr>
          <a:xfrm>
            <a:off x="983604" y="2187948"/>
            <a:ext cx="3583710" cy="3786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C68F96-B81E-5543-9CAF-BE5B671A963E}"/>
              </a:ext>
            </a:extLst>
          </p:cNvPr>
          <p:cNvCxnSpPr>
            <a:stCxn id="7" idx="4"/>
          </p:cNvCxnSpPr>
          <p:nvPr/>
        </p:nvCxnSpPr>
        <p:spPr>
          <a:xfrm>
            <a:off x="3999278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0C94D-06C9-9D42-A29A-605A9715B145}"/>
              </a:ext>
            </a:extLst>
          </p:cNvPr>
          <p:cNvCxnSpPr>
            <a:cxnSpLocks/>
          </p:cNvCxnSpPr>
          <p:nvPr/>
        </p:nvCxnSpPr>
        <p:spPr>
          <a:xfrm>
            <a:off x="2636313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E013A3-EE4B-F34B-BF37-AAFC84A16ACD}"/>
              </a:ext>
            </a:extLst>
          </p:cNvPr>
          <p:cNvCxnSpPr/>
          <p:nvPr/>
        </p:nvCxnSpPr>
        <p:spPr>
          <a:xfrm>
            <a:off x="128390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35BA21-C923-D94C-B0CA-F13287BE60B4}"/>
              </a:ext>
            </a:extLst>
          </p:cNvPr>
          <p:cNvSpPr txBox="1"/>
          <p:nvPr/>
        </p:nvSpPr>
        <p:spPr>
          <a:xfrm>
            <a:off x="1945940" y="263184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Low Domain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C9D5D8-3C60-4F4A-8AB4-DAA3F4F3486A}"/>
              </a:ext>
            </a:extLst>
          </p:cNvPr>
          <p:cNvSpPr/>
          <p:nvPr/>
        </p:nvSpPr>
        <p:spPr>
          <a:xfrm>
            <a:off x="7610693" y="1282785"/>
            <a:ext cx="1136072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F7AFD-5911-AC41-ADD1-94B59AB88782}"/>
              </a:ext>
            </a:extLst>
          </p:cNvPr>
          <p:cNvSpPr/>
          <p:nvPr/>
        </p:nvSpPr>
        <p:spPr>
          <a:xfrm>
            <a:off x="8895851" y="1282785"/>
            <a:ext cx="1355503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F40B0C-D3EB-164D-B16F-264871B6ADFB}"/>
              </a:ext>
            </a:extLst>
          </p:cNvPr>
          <p:cNvSpPr/>
          <p:nvPr/>
        </p:nvSpPr>
        <p:spPr>
          <a:xfrm>
            <a:off x="10288794" y="1282785"/>
            <a:ext cx="1287810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Simulation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E2B112-428C-E04C-8CBE-C6CB29866A82}"/>
              </a:ext>
            </a:extLst>
          </p:cNvPr>
          <p:cNvSpPr/>
          <p:nvPr/>
        </p:nvSpPr>
        <p:spPr>
          <a:xfrm>
            <a:off x="7610693" y="2187948"/>
            <a:ext cx="3583710" cy="3786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E3277-DCF4-EA4D-9A05-24786E3DAADD}"/>
              </a:ext>
            </a:extLst>
          </p:cNvPr>
          <p:cNvCxnSpPr>
            <a:cxnSpLocks/>
          </p:cNvCxnSpPr>
          <p:nvPr/>
        </p:nvCxnSpPr>
        <p:spPr>
          <a:xfrm>
            <a:off x="10913979" y="196573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A58FE7-F9C5-2443-9FDE-26E8B436C206}"/>
              </a:ext>
            </a:extLst>
          </p:cNvPr>
          <p:cNvCxnSpPr>
            <a:stCxn id="17" idx="4"/>
          </p:cNvCxnSpPr>
          <p:nvPr/>
        </p:nvCxnSpPr>
        <p:spPr>
          <a:xfrm>
            <a:off x="956157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DF76EE-6995-594D-88A4-A405CEABDF20}"/>
              </a:ext>
            </a:extLst>
          </p:cNvPr>
          <p:cNvCxnSpPr>
            <a:cxnSpLocks/>
          </p:cNvCxnSpPr>
          <p:nvPr/>
        </p:nvCxnSpPr>
        <p:spPr>
          <a:xfrm>
            <a:off x="8208546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88BE08-A114-434B-B26F-AA5316D9C3AF}"/>
              </a:ext>
            </a:extLst>
          </p:cNvPr>
          <p:cNvSpPr/>
          <p:nvPr/>
        </p:nvSpPr>
        <p:spPr>
          <a:xfrm>
            <a:off x="5558571" y="1356012"/>
            <a:ext cx="1108364" cy="5634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Guard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D4040-CDFB-3B4B-99F4-EF8C33FA8991}"/>
              </a:ext>
            </a:extLst>
          </p:cNvPr>
          <p:cNvSpPr txBox="1"/>
          <p:nvPr/>
        </p:nvSpPr>
        <p:spPr>
          <a:xfrm>
            <a:off x="8569222" y="2631849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High Domain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4A98CA-C864-3E46-87E4-861DE2E7D22B}"/>
              </a:ext>
            </a:extLst>
          </p:cNvPr>
          <p:cNvCxnSpPr>
            <a:stCxn id="19" idx="3"/>
            <a:endCxn id="12" idx="2"/>
          </p:cNvCxnSpPr>
          <p:nvPr/>
        </p:nvCxnSpPr>
        <p:spPr>
          <a:xfrm flipV="1">
            <a:off x="6666935" y="1633767"/>
            <a:ext cx="943758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24969-95CD-BD40-B3CA-4EC7FC5A007F}"/>
              </a:ext>
            </a:extLst>
          </p:cNvPr>
          <p:cNvCxnSpPr>
            <a:stCxn id="6" idx="6"/>
            <a:endCxn id="19" idx="1"/>
          </p:cNvCxnSpPr>
          <p:nvPr/>
        </p:nvCxnSpPr>
        <p:spPr>
          <a:xfrm>
            <a:off x="4567314" y="1633767"/>
            <a:ext cx="991257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5F10F-51D6-0C4F-BBF4-CDEEC0F6CBD7}"/>
              </a:ext>
            </a:extLst>
          </p:cNvPr>
          <p:cNvSpPr/>
          <p:nvPr/>
        </p:nvSpPr>
        <p:spPr>
          <a:xfrm>
            <a:off x="5708069" y="2214600"/>
            <a:ext cx="894857" cy="43991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8599C4-69E6-7741-9803-458DDF3408B2}"/>
              </a:ext>
            </a:extLst>
          </p:cNvPr>
          <p:cNvSpPr txBox="1"/>
          <p:nvPr/>
        </p:nvSpPr>
        <p:spPr>
          <a:xfrm>
            <a:off x="5735542" y="2643496"/>
            <a:ext cx="74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Release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6AD7F-31F3-7B4B-801D-2CDE24A68363}"/>
              </a:ext>
            </a:extLst>
          </p:cNvPr>
          <p:cNvSpPr/>
          <p:nvPr/>
        </p:nvSpPr>
        <p:spPr bwMode="auto">
          <a:xfrm>
            <a:off x="3349487" y="1152939"/>
            <a:ext cx="5476461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68011-ADFB-E64B-A3E4-F9BC4C9E3A94}"/>
              </a:ext>
            </a:extLst>
          </p:cNvPr>
          <p:cNvSpPr txBox="1"/>
          <p:nvPr/>
        </p:nvSpPr>
        <p:spPr>
          <a:xfrm>
            <a:off x="3363403" y="808070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CDS/MLS solution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290F2EC-57D8-1E44-ACBF-01AD02DFC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43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"/>
            <a:ext cx="12191999" cy="691761"/>
          </a:xfrm>
        </p:spPr>
        <p:txBody>
          <a:bodyPr/>
          <a:lstStyle/>
          <a:p>
            <a:r>
              <a:rPr lang="en-US" sz="2800" dirty="0"/>
              <a:t>Common Aerospace and Defense FOMs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6634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RPR FOM 2.0 is the most commonly used FOM for defense simulation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Complete refresh done during 2012 – 2013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RPR FOM 3 now under development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NATO Education and Training Network FOM (NETN)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Builds on top of RPR FOM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Growing number of modules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SISO Space Reference FOM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EUROCAE Air Traffic Management FOM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Medical FOM (US Army)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5C0B1-1382-A64A-A609-43F41BFA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823" y="3679068"/>
            <a:ext cx="5363633" cy="2770632"/>
          </a:xfrm>
        </p:spPr>
        <p:txBody>
          <a:bodyPr/>
          <a:lstStyle/>
          <a:p>
            <a:r>
              <a:rPr lang="en-US" dirty="0"/>
              <a:t>FOMs have been developed for many other domains: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Railroad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Road traffic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Medical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Offshore oil production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C9BF45-BF0B-8D4B-9CA2-21A176C4E45A}"/>
              </a:ext>
            </a:extLst>
          </p:cNvPr>
          <p:cNvGrpSpPr/>
          <p:nvPr/>
        </p:nvGrpSpPr>
        <p:grpSpPr>
          <a:xfrm>
            <a:off x="6333362" y="1025320"/>
            <a:ext cx="5419209" cy="2481192"/>
            <a:chOff x="4892188" y="1922047"/>
            <a:chExt cx="6778628" cy="3103602"/>
          </a:xfrm>
        </p:grpSpPr>
        <p:pic>
          <p:nvPicPr>
            <p:cNvPr id="12" name="Picture 11" descr="FOM-Aggregate-6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2136823"/>
              <a:ext cx="812800" cy="812800"/>
            </a:xfrm>
            <a:prstGeom prst="rect">
              <a:avLst/>
            </a:prstGeom>
          </p:spPr>
        </p:pic>
        <p:pic>
          <p:nvPicPr>
            <p:cNvPr id="13" name="Picture 12" descr="FOM-Communications-6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2136823"/>
              <a:ext cx="812800" cy="812800"/>
            </a:xfrm>
            <a:prstGeom prst="rect">
              <a:avLst/>
            </a:prstGeom>
          </p:spPr>
        </p:pic>
        <p:pic>
          <p:nvPicPr>
            <p:cNvPr id="14" name="Picture 13" descr="FOM-UnderwaterAcoustics-6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3541775"/>
              <a:ext cx="812800" cy="812800"/>
            </a:xfrm>
            <a:prstGeom prst="rect">
              <a:avLst/>
            </a:prstGeom>
          </p:spPr>
        </p:pic>
        <p:pic>
          <p:nvPicPr>
            <p:cNvPr id="15" name="Picture 14" descr="FOM-Physical-6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2136823"/>
              <a:ext cx="812800" cy="812800"/>
            </a:xfrm>
            <a:prstGeom prst="rect">
              <a:avLst/>
            </a:prstGeom>
          </p:spPr>
        </p:pic>
        <p:pic>
          <p:nvPicPr>
            <p:cNvPr id="16" name="Picture 15" descr="FOM-SimMgmt-6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3541775"/>
              <a:ext cx="812800" cy="812800"/>
            </a:xfrm>
            <a:prstGeom prst="rect">
              <a:avLst/>
            </a:prstGeom>
          </p:spPr>
        </p:pic>
        <p:pic>
          <p:nvPicPr>
            <p:cNvPr id="17" name="Picture 16" descr="FOM-Warfare-6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3541775"/>
              <a:ext cx="812800" cy="812800"/>
            </a:xfrm>
            <a:prstGeom prst="rect">
              <a:avLst/>
            </a:prstGeom>
          </p:spPr>
        </p:pic>
        <p:pic>
          <p:nvPicPr>
            <p:cNvPr id="18" name="Picture 17" descr="FOM-SynthEnvironment-6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3" y="2136823"/>
              <a:ext cx="812800" cy="812800"/>
            </a:xfrm>
            <a:prstGeom prst="rect">
              <a:avLst/>
            </a:prstGeom>
          </p:spPr>
        </p:pic>
        <p:pic>
          <p:nvPicPr>
            <p:cNvPr id="20" name="Picture 19" descr="FOM-Logistics-64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2136823"/>
              <a:ext cx="812800" cy="812800"/>
            </a:xfrm>
            <a:prstGeom prst="rect">
              <a:avLst/>
            </a:prstGeom>
          </p:spPr>
        </p:pic>
        <p:pic>
          <p:nvPicPr>
            <p:cNvPr id="21" name="Picture 20" descr="FOM-DistrEmissions-6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2" y="3541775"/>
              <a:ext cx="812800" cy="812800"/>
            </a:xfrm>
            <a:prstGeom prst="rect">
              <a:avLst/>
            </a:prstGeom>
          </p:spPr>
        </p:pic>
        <p:pic>
          <p:nvPicPr>
            <p:cNvPr id="22" name="Picture 21" descr="FOM-Minefield-64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3541775"/>
              <a:ext cx="812800" cy="812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184576" y="2945704"/>
              <a:ext cx="903026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Physical</a:t>
              </a:r>
              <a:br>
                <a:rPr lang="en-US" sz="1200" dirty="0"/>
              </a:br>
              <a:r>
                <a:rPr lang="en-US" sz="1200" dirty="0"/>
                <a:t>Entities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2943" y="3053426"/>
              <a:ext cx="1190480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Aggregates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72537" y="3053426"/>
              <a:ext cx="814066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Radio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93626" y="3053426"/>
              <a:ext cx="950828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Logistics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88236" y="2945704"/>
              <a:ext cx="1305094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Synthetic</a:t>
              </a:r>
              <a:br>
                <a:rPr lang="en-US" sz="1200" dirty="0"/>
              </a:br>
              <a:r>
                <a:rPr lang="en-US" sz="1200" dirty="0"/>
                <a:t>Environment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2104" y="4518131"/>
              <a:ext cx="90029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Warfare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3432" y="4418813"/>
              <a:ext cx="1221840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Underwater</a:t>
              </a:r>
            </a:p>
            <a:p>
              <a:pPr algn="ctr"/>
              <a:r>
                <a:rPr lang="en-US" sz="1200" dirty="0"/>
                <a:t>Acoustics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36300" y="4518130"/>
              <a:ext cx="1082280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Minefield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93407" y="4427225"/>
              <a:ext cx="1333807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Simulation</a:t>
              </a:r>
              <a:br>
                <a:rPr lang="en-US" sz="1200" dirty="0"/>
              </a:br>
              <a:r>
                <a:rPr lang="en-US" sz="1200" dirty="0"/>
                <a:t>Management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38833" y="4518126"/>
              <a:ext cx="106110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Emissions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892188" y="1922047"/>
              <a:ext cx="6778628" cy="310360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8F99E-28D3-524D-BF3F-DE8717217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12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4367210" y="5827206"/>
            <a:ext cx="3518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/>
              <a:t>Corrective Actions / Iterative Development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90115" name="Freeform 4"/>
          <p:cNvSpPr>
            <a:spLocks/>
          </p:cNvSpPr>
          <p:nvPr/>
        </p:nvSpPr>
        <p:spPr bwMode="auto">
          <a:xfrm>
            <a:off x="2287588" y="5555743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803400" y="4750881"/>
            <a:ext cx="8826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1809750" y="4265105"/>
            <a:ext cx="8651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29415" name="Freeform 7"/>
          <p:cNvSpPr>
            <a:spLocks/>
          </p:cNvSpPr>
          <p:nvPr/>
        </p:nvSpPr>
        <p:spPr bwMode="auto">
          <a:xfrm>
            <a:off x="8242010" y="4112706"/>
            <a:ext cx="869950" cy="1271587"/>
          </a:xfrm>
          <a:custGeom>
            <a:avLst/>
            <a:gdLst>
              <a:gd name="T0" fmla="*/ 189 w 1130"/>
              <a:gd name="T1" fmla="*/ 0 h 984"/>
              <a:gd name="T2" fmla="*/ 169 w 1130"/>
              <a:gd name="T3" fmla="*/ 1 h 984"/>
              <a:gd name="T4" fmla="*/ 150 w 1130"/>
              <a:gd name="T5" fmla="*/ 2 h 984"/>
              <a:gd name="T6" fmla="*/ 114 w 1130"/>
              <a:gd name="T7" fmla="*/ 8 h 984"/>
              <a:gd name="T8" fmla="*/ 83 w 1130"/>
              <a:gd name="T9" fmla="*/ 16 h 984"/>
              <a:gd name="T10" fmla="*/ 54 w 1130"/>
              <a:gd name="T11" fmla="*/ 29 h 984"/>
              <a:gd name="T12" fmla="*/ 31 w 1130"/>
              <a:gd name="T13" fmla="*/ 45 h 984"/>
              <a:gd name="T14" fmla="*/ 15 w 1130"/>
              <a:gd name="T15" fmla="*/ 62 h 984"/>
              <a:gd name="T16" fmla="*/ 3 w 1130"/>
              <a:gd name="T17" fmla="*/ 80 h 984"/>
              <a:gd name="T18" fmla="*/ 1 w 1130"/>
              <a:gd name="T19" fmla="*/ 91 h 984"/>
              <a:gd name="T20" fmla="*/ 0 w 1130"/>
              <a:gd name="T21" fmla="*/ 102 h 984"/>
              <a:gd name="T22" fmla="*/ 0 w 1130"/>
              <a:gd name="T23" fmla="*/ 882 h 984"/>
              <a:gd name="T24" fmla="*/ 1 w 1130"/>
              <a:gd name="T25" fmla="*/ 892 h 984"/>
              <a:gd name="T26" fmla="*/ 3 w 1130"/>
              <a:gd name="T27" fmla="*/ 903 h 984"/>
              <a:gd name="T28" fmla="*/ 15 w 1130"/>
              <a:gd name="T29" fmla="*/ 922 h 984"/>
              <a:gd name="T30" fmla="*/ 31 w 1130"/>
              <a:gd name="T31" fmla="*/ 938 h 984"/>
              <a:gd name="T32" fmla="*/ 54 w 1130"/>
              <a:gd name="T33" fmla="*/ 954 h 984"/>
              <a:gd name="T34" fmla="*/ 83 w 1130"/>
              <a:gd name="T35" fmla="*/ 967 h 984"/>
              <a:gd name="T36" fmla="*/ 114 w 1130"/>
              <a:gd name="T37" fmla="*/ 975 h 984"/>
              <a:gd name="T38" fmla="*/ 150 w 1130"/>
              <a:gd name="T39" fmla="*/ 982 h 984"/>
              <a:gd name="T40" fmla="*/ 169 w 1130"/>
              <a:gd name="T41" fmla="*/ 984 h 984"/>
              <a:gd name="T42" fmla="*/ 189 w 1130"/>
              <a:gd name="T43" fmla="*/ 984 h 984"/>
              <a:gd name="T44" fmla="*/ 941 w 1130"/>
              <a:gd name="T45" fmla="*/ 984 h 984"/>
              <a:gd name="T46" fmla="*/ 960 w 1130"/>
              <a:gd name="T47" fmla="*/ 984 h 984"/>
              <a:gd name="T48" fmla="*/ 980 w 1130"/>
              <a:gd name="T49" fmla="*/ 982 h 984"/>
              <a:gd name="T50" fmla="*/ 1015 w 1130"/>
              <a:gd name="T51" fmla="*/ 975 h 984"/>
              <a:gd name="T52" fmla="*/ 1046 w 1130"/>
              <a:gd name="T53" fmla="*/ 967 h 984"/>
              <a:gd name="T54" fmla="*/ 1075 w 1130"/>
              <a:gd name="T55" fmla="*/ 954 h 984"/>
              <a:gd name="T56" fmla="*/ 1099 w 1130"/>
              <a:gd name="T57" fmla="*/ 938 h 984"/>
              <a:gd name="T58" fmla="*/ 1114 w 1130"/>
              <a:gd name="T59" fmla="*/ 922 h 984"/>
              <a:gd name="T60" fmla="*/ 1126 w 1130"/>
              <a:gd name="T61" fmla="*/ 903 h 984"/>
              <a:gd name="T62" fmla="*/ 1130 w 1130"/>
              <a:gd name="T63" fmla="*/ 892 h 984"/>
              <a:gd name="T64" fmla="*/ 1130 w 1130"/>
              <a:gd name="T65" fmla="*/ 882 h 984"/>
              <a:gd name="T66" fmla="*/ 1130 w 1130"/>
              <a:gd name="T67" fmla="*/ 102 h 984"/>
              <a:gd name="T68" fmla="*/ 1130 w 1130"/>
              <a:gd name="T69" fmla="*/ 91 h 984"/>
              <a:gd name="T70" fmla="*/ 1126 w 1130"/>
              <a:gd name="T71" fmla="*/ 80 h 984"/>
              <a:gd name="T72" fmla="*/ 1114 w 1130"/>
              <a:gd name="T73" fmla="*/ 62 h 984"/>
              <a:gd name="T74" fmla="*/ 1099 w 1130"/>
              <a:gd name="T75" fmla="*/ 45 h 984"/>
              <a:gd name="T76" fmla="*/ 1075 w 1130"/>
              <a:gd name="T77" fmla="*/ 29 h 984"/>
              <a:gd name="T78" fmla="*/ 1046 w 1130"/>
              <a:gd name="T79" fmla="*/ 16 h 984"/>
              <a:gd name="T80" fmla="*/ 1015 w 1130"/>
              <a:gd name="T81" fmla="*/ 8 h 984"/>
              <a:gd name="T82" fmla="*/ 980 w 1130"/>
              <a:gd name="T83" fmla="*/ 2 h 984"/>
              <a:gd name="T84" fmla="*/ 960 w 1130"/>
              <a:gd name="T85" fmla="*/ 1 h 984"/>
              <a:gd name="T86" fmla="*/ 941 w 1130"/>
              <a:gd name="T87" fmla="*/ 0 h 984"/>
              <a:gd name="T88" fmla="*/ 189 w 1130"/>
              <a:gd name="T89" fmla="*/ 0 h 9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0" h="984">
                <a:moveTo>
                  <a:pt x="189" y="0"/>
                </a:moveTo>
                <a:lnTo>
                  <a:pt x="169" y="1"/>
                </a:lnTo>
                <a:lnTo>
                  <a:pt x="150" y="2"/>
                </a:lnTo>
                <a:lnTo>
                  <a:pt x="114" y="8"/>
                </a:lnTo>
                <a:lnTo>
                  <a:pt x="83" y="16"/>
                </a:lnTo>
                <a:lnTo>
                  <a:pt x="54" y="29"/>
                </a:lnTo>
                <a:lnTo>
                  <a:pt x="31" y="45"/>
                </a:lnTo>
                <a:lnTo>
                  <a:pt x="15" y="62"/>
                </a:lnTo>
                <a:lnTo>
                  <a:pt x="3" y="80"/>
                </a:lnTo>
                <a:lnTo>
                  <a:pt x="1" y="91"/>
                </a:lnTo>
                <a:lnTo>
                  <a:pt x="0" y="102"/>
                </a:lnTo>
                <a:lnTo>
                  <a:pt x="0" y="882"/>
                </a:lnTo>
                <a:lnTo>
                  <a:pt x="1" y="892"/>
                </a:lnTo>
                <a:lnTo>
                  <a:pt x="3" y="903"/>
                </a:lnTo>
                <a:lnTo>
                  <a:pt x="15" y="922"/>
                </a:lnTo>
                <a:lnTo>
                  <a:pt x="31" y="938"/>
                </a:lnTo>
                <a:lnTo>
                  <a:pt x="54" y="954"/>
                </a:lnTo>
                <a:lnTo>
                  <a:pt x="83" y="967"/>
                </a:lnTo>
                <a:lnTo>
                  <a:pt x="114" y="975"/>
                </a:lnTo>
                <a:lnTo>
                  <a:pt x="150" y="982"/>
                </a:lnTo>
                <a:lnTo>
                  <a:pt x="169" y="984"/>
                </a:lnTo>
                <a:lnTo>
                  <a:pt x="189" y="984"/>
                </a:lnTo>
                <a:lnTo>
                  <a:pt x="941" y="984"/>
                </a:lnTo>
                <a:lnTo>
                  <a:pt x="960" y="984"/>
                </a:lnTo>
                <a:lnTo>
                  <a:pt x="980" y="982"/>
                </a:lnTo>
                <a:lnTo>
                  <a:pt x="1015" y="975"/>
                </a:lnTo>
                <a:lnTo>
                  <a:pt x="1046" y="967"/>
                </a:lnTo>
                <a:lnTo>
                  <a:pt x="1075" y="954"/>
                </a:lnTo>
                <a:lnTo>
                  <a:pt x="1099" y="938"/>
                </a:lnTo>
                <a:lnTo>
                  <a:pt x="1114" y="922"/>
                </a:lnTo>
                <a:lnTo>
                  <a:pt x="1126" y="903"/>
                </a:lnTo>
                <a:lnTo>
                  <a:pt x="1130" y="892"/>
                </a:lnTo>
                <a:lnTo>
                  <a:pt x="1130" y="882"/>
                </a:lnTo>
                <a:lnTo>
                  <a:pt x="1130" y="102"/>
                </a:lnTo>
                <a:lnTo>
                  <a:pt x="1130" y="91"/>
                </a:lnTo>
                <a:lnTo>
                  <a:pt x="1126" y="80"/>
                </a:lnTo>
                <a:lnTo>
                  <a:pt x="1114" y="62"/>
                </a:lnTo>
                <a:lnTo>
                  <a:pt x="1099" y="45"/>
                </a:lnTo>
                <a:lnTo>
                  <a:pt x="1075" y="29"/>
                </a:lnTo>
                <a:lnTo>
                  <a:pt x="1046" y="16"/>
                </a:lnTo>
                <a:lnTo>
                  <a:pt x="1015" y="8"/>
                </a:lnTo>
                <a:lnTo>
                  <a:pt x="980" y="2"/>
                </a:lnTo>
                <a:lnTo>
                  <a:pt x="960" y="1"/>
                </a:lnTo>
                <a:lnTo>
                  <a:pt x="941" y="0"/>
                </a:lnTo>
                <a:lnTo>
                  <a:pt x="189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8289183" y="4184143"/>
            <a:ext cx="785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000000"/>
                </a:solidFill>
              </a:rPr>
              <a:t>Execute Simulation</a:t>
            </a:r>
            <a:endParaRPr lang="en-US" sz="1100" dirty="0">
              <a:latin typeface="Times New Roman" charset="0"/>
            </a:endParaRPr>
          </a:p>
        </p:txBody>
      </p:sp>
      <p:sp>
        <p:nvSpPr>
          <p:cNvPr id="90120" name="Oval 9"/>
          <p:cNvSpPr>
            <a:spLocks noChangeArrowheads="1"/>
          </p:cNvSpPr>
          <p:nvPr/>
        </p:nvSpPr>
        <p:spPr bwMode="auto">
          <a:xfrm>
            <a:off x="8580438" y="5065205"/>
            <a:ext cx="182562" cy="2095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/>
              <a:t>6</a:t>
            </a:r>
            <a:endParaRPr lang="en-US" sz="1000">
              <a:latin typeface="Times New Roman" charset="0"/>
            </a:endParaRPr>
          </a:p>
        </p:txBody>
      </p:sp>
      <p:sp>
        <p:nvSpPr>
          <p:cNvPr id="529418" name="Freeform 10"/>
          <p:cNvSpPr>
            <a:spLocks/>
          </p:cNvSpPr>
          <p:nvPr/>
        </p:nvSpPr>
        <p:spPr bwMode="auto">
          <a:xfrm>
            <a:off x="6956134" y="4117467"/>
            <a:ext cx="898241" cy="1246188"/>
          </a:xfrm>
          <a:custGeom>
            <a:avLst/>
            <a:gdLst>
              <a:gd name="T0" fmla="*/ 189 w 1130"/>
              <a:gd name="T1" fmla="*/ 0 h 984"/>
              <a:gd name="T2" fmla="*/ 169 w 1130"/>
              <a:gd name="T3" fmla="*/ 1 h 984"/>
              <a:gd name="T4" fmla="*/ 150 w 1130"/>
              <a:gd name="T5" fmla="*/ 2 h 984"/>
              <a:gd name="T6" fmla="*/ 114 w 1130"/>
              <a:gd name="T7" fmla="*/ 8 h 984"/>
              <a:gd name="T8" fmla="*/ 83 w 1130"/>
              <a:gd name="T9" fmla="*/ 16 h 984"/>
              <a:gd name="T10" fmla="*/ 54 w 1130"/>
              <a:gd name="T11" fmla="*/ 29 h 984"/>
              <a:gd name="T12" fmla="*/ 31 w 1130"/>
              <a:gd name="T13" fmla="*/ 45 h 984"/>
              <a:gd name="T14" fmla="*/ 15 w 1130"/>
              <a:gd name="T15" fmla="*/ 62 h 984"/>
              <a:gd name="T16" fmla="*/ 3 w 1130"/>
              <a:gd name="T17" fmla="*/ 80 h 984"/>
              <a:gd name="T18" fmla="*/ 1 w 1130"/>
              <a:gd name="T19" fmla="*/ 91 h 984"/>
              <a:gd name="T20" fmla="*/ 0 w 1130"/>
              <a:gd name="T21" fmla="*/ 102 h 984"/>
              <a:gd name="T22" fmla="*/ 0 w 1130"/>
              <a:gd name="T23" fmla="*/ 882 h 984"/>
              <a:gd name="T24" fmla="*/ 1 w 1130"/>
              <a:gd name="T25" fmla="*/ 892 h 984"/>
              <a:gd name="T26" fmla="*/ 3 w 1130"/>
              <a:gd name="T27" fmla="*/ 903 h 984"/>
              <a:gd name="T28" fmla="*/ 15 w 1130"/>
              <a:gd name="T29" fmla="*/ 922 h 984"/>
              <a:gd name="T30" fmla="*/ 31 w 1130"/>
              <a:gd name="T31" fmla="*/ 938 h 984"/>
              <a:gd name="T32" fmla="*/ 54 w 1130"/>
              <a:gd name="T33" fmla="*/ 954 h 984"/>
              <a:gd name="T34" fmla="*/ 83 w 1130"/>
              <a:gd name="T35" fmla="*/ 967 h 984"/>
              <a:gd name="T36" fmla="*/ 114 w 1130"/>
              <a:gd name="T37" fmla="*/ 975 h 984"/>
              <a:gd name="T38" fmla="*/ 150 w 1130"/>
              <a:gd name="T39" fmla="*/ 982 h 984"/>
              <a:gd name="T40" fmla="*/ 169 w 1130"/>
              <a:gd name="T41" fmla="*/ 984 h 984"/>
              <a:gd name="T42" fmla="*/ 189 w 1130"/>
              <a:gd name="T43" fmla="*/ 984 h 984"/>
              <a:gd name="T44" fmla="*/ 941 w 1130"/>
              <a:gd name="T45" fmla="*/ 984 h 984"/>
              <a:gd name="T46" fmla="*/ 960 w 1130"/>
              <a:gd name="T47" fmla="*/ 984 h 984"/>
              <a:gd name="T48" fmla="*/ 980 w 1130"/>
              <a:gd name="T49" fmla="*/ 982 h 984"/>
              <a:gd name="T50" fmla="*/ 1015 w 1130"/>
              <a:gd name="T51" fmla="*/ 975 h 984"/>
              <a:gd name="T52" fmla="*/ 1046 w 1130"/>
              <a:gd name="T53" fmla="*/ 967 h 984"/>
              <a:gd name="T54" fmla="*/ 1075 w 1130"/>
              <a:gd name="T55" fmla="*/ 954 h 984"/>
              <a:gd name="T56" fmla="*/ 1099 w 1130"/>
              <a:gd name="T57" fmla="*/ 938 h 984"/>
              <a:gd name="T58" fmla="*/ 1114 w 1130"/>
              <a:gd name="T59" fmla="*/ 922 h 984"/>
              <a:gd name="T60" fmla="*/ 1126 w 1130"/>
              <a:gd name="T61" fmla="*/ 903 h 984"/>
              <a:gd name="T62" fmla="*/ 1130 w 1130"/>
              <a:gd name="T63" fmla="*/ 892 h 984"/>
              <a:gd name="T64" fmla="*/ 1130 w 1130"/>
              <a:gd name="T65" fmla="*/ 882 h 984"/>
              <a:gd name="T66" fmla="*/ 1130 w 1130"/>
              <a:gd name="T67" fmla="*/ 102 h 984"/>
              <a:gd name="T68" fmla="*/ 1130 w 1130"/>
              <a:gd name="T69" fmla="*/ 91 h 984"/>
              <a:gd name="T70" fmla="*/ 1126 w 1130"/>
              <a:gd name="T71" fmla="*/ 80 h 984"/>
              <a:gd name="T72" fmla="*/ 1114 w 1130"/>
              <a:gd name="T73" fmla="*/ 62 h 984"/>
              <a:gd name="T74" fmla="*/ 1099 w 1130"/>
              <a:gd name="T75" fmla="*/ 45 h 984"/>
              <a:gd name="T76" fmla="*/ 1075 w 1130"/>
              <a:gd name="T77" fmla="*/ 29 h 984"/>
              <a:gd name="T78" fmla="*/ 1046 w 1130"/>
              <a:gd name="T79" fmla="*/ 16 h 984"/>
              <a:gd name="T80" fmla="*/ 1015 w 1130"/>
              <a:gd name="T81" fmla="*/ 8 h 984"/>
              <a:gd name="T82" fmla="*/ 980 w 1130"/>
              <a:gd name="T83" fmla="*/ 2 h 984"/>
              <a:gd name="T84" fmla="*/ 960 w 1130"/>
              <a:gd name="T85" fmla="*/ 1 h 984"/>
              <a:gd name="T86" fmla="*/ 941 w 1130"/>
              <a:gd name="T87" fmla="*/ 0 h 984"/>
              <a:gd name="T88" fmla="*/ 189 w 1130"/>
              <a:gd name="T89" fmla="*/ 0 h 9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0" h="984">
                <a:moveTo>
                  <a:pt x="189" y="0"/>
                </a:moveTo>
                <a:lnTo>
                  <a:pt x="169" y="1"/>
                </a:lnTo>
                <a:lnTo>
                  <a:pt x="150" y="2"/>
                </a:lnTo>
                <a:lnTo>
                  <a:pt x="114" y="8"/>
                </a:lnTo>
                <a:lnTo>
                  <a:pt x="83" y="16"/>
                </a:lnTo>
                <a:lnTo>
                  <a:pt x="54" y="29"/>
                </a:lnTo>
                <a:lnTo>
                  <a:pt x="31" y="45"/>
                </a:lnTo>
                <a:lnTo>
                  <a:pt x="15" y="62"/>
                </a:lnTo>
                <a:lnTo>
                  <a:pt x="3" y="80"/>
                </a:lnTo>
                <a:lnTo>
                  <a:pt x="1" y="91"/>
                </a:lnTo>
                <a:lnTo>
                  <a:pt x="0" y="102"/>
                </a:lnTo>
                <a:lnTo>
                  <a:pt x="0" y="882"/>
                </a:lnTo>
                <a:lnTo>
                  <a:pt x="1" y="892"/>
                </a:lnTo>
                <a:lnTo>
                  <a:pt x="3" y="903"/>
                </a:lnTo>
                <a:lnTo>
                  <a:pt x="15" y="922"/>
                </a:lnTo>
                <a:lnTo>
                  <a:pt x="31" y="938"/>
                </a:lnTo>
                <a:lnTo>
                  <a:pt x="54" y="954"/>
                </a:lnTo>
                <a:lnTo>
                  <a:pt x="83" y="967"/>
                </a:lnTo>
                <a:lnTo>
                  <a:pt x="114" y="975"/>
                </a:lnTo>
                <a:lnTo>
                  <a:pt x="150" y="982"/>
                </a:lnTo>
                <a:lnTo>
                  <a:pt x="169" y="984"/>
                </a:lnTo>
                <a:lnTo>
                  <a:pt x="189" y="984"/>
                </a:lnTo>
                <a:lnTo>
                  <a:pt x="941" y="984"/>
                </a:lnTo>
                <a:lnTo>
                  <a:pt x="960" y="984"/>
                </a:lnTo>
                <a:lnTo>
                  <a:pt x="980" y="982"/>
                </a:lnTo>
                <a:lnTo>
                  <a:pt x="1015" y="975"/>
                </a:lnTo>
                <a:lnTo>
                  <a:pt x="1046" y="967"/>
                </a:lnTo>
                <a:lnTo>
                  <a:pt x="1075" y="954"/>
                </a:lnTo>
                <a:lnTo>
                  <a:pt x="1099" y="938"/>
                </a:lnTo>
                <a:lnTo>
                  <a:pt x="1114" y="922"/>
                </a:lnTo>
                <a:lnTo>
                  <a:pt x="1126" y="903"/>
                </a:lnTo>
                <a:lnTo>
                  <a:pt x="1130" y="892"/>
                </a:lnTo>
                <a:lnTo>
                  <a:pt x="1130" y="882"/>
                </a:lnTo>
                <a:lnTo>
                  <a:pt x="1130" y="102"/>
                </a:lnTo>
                <a:lnTo>
                  <a:pt x="1130" y="91"/>
                </a:lnTo>
                <a:lnTo>
                  <a:pt x="1126" y="80"/>
                </a:lnTo>
                <a:lnTo>
                  <a:pt x="1114" y="62"/>
                </a:lnTo>
                <a:lnTo>
                  <a:pt x="1099" y="45"/>
                </a:lnTo>
                <a:lnTo>
                  <a:pt x="1075" y="29"/>
                </a:lnTo>
                <a:lnTo>
                  <a:pt x="1046" y="16"/>
                </a:lnTo>
                <a:lnTo>
                  <a:pt x="1015" y="8"/>
                </a:lnTo>
                <a:lnTo>
                  <a:pt x="980" y="2"/>
                </a:lnTo>
                <a:lnTo>
                  <a:pt x="960" y="1"/>
                </a:lnTo>
                <a:lnTo>
                  <a:pt x="941" y="0"/>
                </a:lnTo>
                <a:lnTo>
                  <a:pt x="189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6996068" y="4188905"/>
            <a:ext cx="8112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000000"/>
                </a:solidFill>
              </a:rPr>
              <a:t>Integrate </a:t>
            </a:r>
            <a:br>
              <a:rPr lang="en-US" sz="1100" dirty="0">
                <a:solidFill>
                  <a:srgbClr val="000000"/>
                </a:solidFill>
              </a:rPr>
            </a:br>
            <a:r>
              <a:rPr lang="en-US" sz="1100" dirty="0">
                <a:solidFill>
                  <a:srgbClr val="000000"/>
                </a:solidFill>
              </a:rPr>
              <a:t>and Test Simulation Environment</a:t>
            </a:r>
            <a:endParaRPr lang="en-US" sz="1100" dirty="0">
              <a:latin typeface="Times New Roman" charset="0"/>
            </a:endParaRPr>
          </a:p>
        </p:txBody>
      </p:sp>
      <p:sp>
        <p:nvSpPr>
          <p:cNvPr id="90123" name="Oval 12"/>
          <p:cNvSpPr>
            <a:spLocks noChangeArrowheads="1"/>
          </p:cNvSpPr>
          <p:nvPr/>
        </p:nvSpPr>
        <p:spPr bwMode="auto">
          <a:xfrm>
            <a:off x="7305675" y="5066793"/>
            <a:ext cx="185738" cy="2063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/>
              <a:t>5</a:t>
            </a:r>
            <a:endParaRPr lang="en-US" sz="1000">
              <a:latin typeface="Times New Roman" charset="0"/>
            </a:endParaRPr>
          </a:p>
        </p:txBody>
      </p:sp>
      <p:sp>
        <p:nvSpPr>
          <p:cNvPr id="529421" name="Freeform 13"/>
          <p:cNvSpPr>
            <a:spLocks/>
          </p:cNvSpPr>
          <p:nvPr/>
        </p:nvSpPr>
        <p:spPr bwMode="auto">
          <a:xfrm>
            <a:off x="5643274" y="4109531"/>
            <a:ext cx="935373" cy="1271587"/>
          </a:xfrm>
          <a:custGeom>
            <a:avLst/>
            <a:gdLst>
              <a:gd name="T0" fmla="*/ 189 w 1130"/>
              <a:gd name="T1" fmla="*/ 0 h 984"/>
              <a:gd name="T2" fmla="*/ 169 w 1130"/>
              <a:gd name="T3" fmla="*/ 1 h 984"/>
              <a:gd name="T4" fmla="*/ 150 w 1130"/>
              <a:gd name="T5" fmla="*/ 2 h 984"/>
              <a:gd name="T6" fmla="*/ 114 w 1130"/>
              <a:gd name="T7" fmla="*/ 8 h 984"/>
              <a:gd name="T8" fmla="*/ 83 w 1130"/>
              <a:gd name="T9" fmla="*/ 16 h 984"/>
              <a:gd name="T10" fmla="*/ 54 w 1130"/>
              <a:gd name="T11" fmla="*/ 29 h 984"/>
              <a:gd name="T12" fmla="*/ 31 w 1130"/>
              <a:gd name="T13" fmla="*/ 45 h 984"/>
              <a:gd name="T14" fmla="*/ 15 w 1130"/>
              <a:gd name="T15" fmla="*/ 62 h 984"/>
              <a:gd name="T16" fmla="*/ 3 w 1130"/>
              <a:gd name="T17" fmla="*/ 80 h 984"/>
              <a:gd name="T18" fmla="*/ 1 w 1130"/>
              <a:gd name="T19" fmla="*/ 91 h 984"/>
              <a:gd name="T20" fmla="*/ 0 w 1130"/>
              <a:gd name="T21" fmla="*/ 102 h 984"/>
              <a:gd name="T22" fmla="*/ 0 w 1130"/>
              <a:gd name="T23" fmla="*/ 882 h 984"/>
              <a:gd name="T24" fmla="*/ 1 w 1130"/>
              <a:gd name="T25" fmla="*/ 892 h 984"/>
              <a:gd name="T26" fmla="*/ 3 w 1130"/>
              <a:gd name="T27" fmla="*/ 903 h 984"/>
              <a:gd name="T28" fmla="*/ 15 w 1130"/>
              <a:gd name="T29" fmla="*/ 922 h 984"/>
              <a:gd name="T30" fmla="*/ 31 w 1130"/>
              <a:gd name="T31" fmla="*/ 938 h 984"/>
              <a:gd name="T32" fmla="*/ 54 w 1130"/>
              <a:gd name="T33" fmla="*/ 954 h 984"/>
              <a:gd name="T34" fmla="*/ 83 w 1130"/>
              <a:gd name="T35" fmla="*/ 967 h 984"/>
              <a:gd name="T36" fmla="*/ 114 w 1130"/>
              <a:gd name="T37" fmla="*/ 975 h 984"/>
              <a:gd name="T38" fmla="*/ 150 w 1130"/>
              <a:gd name="T39" fmla="*/ 982 h 984"/>
              <a:gd name="T40" fmla="*/ 169 w 1130"/>
              <a:gd name="T41" fmla="*/ 984 h 984"/>
              <a:gd name="T42" fmla="*/ 189 w 1130"/>
              <a:gd name="T43" fmla="*/ 984 h 984"/>
              <a:gd name="T44" fmla="*/ 941 w 1130"/>
              <a:gd name="T45" fmla="*/ 984 h 984"/>
              <a:gd name="T46" fmla="*/ 960 w 1130"/>
              <a:gd name="T47" fmla="*/ 984 h 984"/>
              <a:gd name="T48" fmla="*/ 980 w 1130"/>
              <a:gd name="T49" fmla="*/ 982 h 984"/>
              <a:gd name="T50" fmla="*/ 1015 w 1130"/>
              <a:gd name="T51" fmla="*/ 975 h 984"/>
              <a:gd name="T52" fmla="*/ 1046 w 1130"/>
              <a:gd name="T53" fmla="*/ 967 h 984"/>
              <a:gd name="T54" fmla="*/ 1075 w 1130"/>
              <a:gd name="T55" fmla="*/ 954 h 984"/>
              <a:gd name="T56" fmla="*/ 1099 w 1130"/>
              <a:gd name="T57" fmla="*/ 938 h 984"/>
              <a:gd name="T58" fmla="*/ 1114 w 1130"/>
              <a:gd name="T59" fmla="*/ 922 h 984"/>
              <a:gd name="T60" fmla="*/ 1126 w 1130"/>
              <a:gd name="T61" fmla="*/ 903 h 984"/>
              <a:gd name="T62" fmla="*/ 1130 w 1130"/>
              <a:gd name="T63" fmla="*/ 892 h 984"/>
              <a:gd name="T64" fmla="*/ 1130 w 1130"/>
              <a:gd name="T65" fmla="*/ 882 h 984"/>
              <a:gd name="T66" fmla="*/ 1130 w 1130"/>
              <a:gd name="T67" fmla="*/ 102 h 984"/>
              <a:gd name="T68" fmla="*/ 1130 w 1130"/>
              <a:gd name="T69" fmla="*/ 91 h 984"/>
              <a:gd name="T70" fmla="*/ 1126 w 1130"/>
              <a:gd name="T71" fmla="*/ 80 h 984"/>
              <a:gd name="T72" fmla="*/ 1114 w 1130"/>
              <a:gd name="T73" fmla="*/ 62 h 984"/>
              <a:gd name="T74" fmla="*/ 1099 w 1130"/>
              <a:gd name="T75" fmla="*/ 45 h 984"/>
              <a:gd name="T76" fmla="*/ 1075 w 1130"/>
              <a:gd name="T77" fmla="*/ 29 h 984"/>
              <a:gd name="T78" fmla="*/ 1046 w 1130"/>
              <a:gd name="T79" fmla="*/ 16 h 984"/>
              <a:gd name="T80" fmla="*/ 1015 w 1130"/>
              <a:gd name="T81" fmla="*/ 8 h 984"/>
              <a:gd name="T82" fmla="*/ 980 w 1130"/>
              <a:gd name="T83" fmla="*/ 2 h 984"/>
              <a:gd name="T84" fmla="*/ 960 w 1130"/>
              <a:gd name="T85" fmla="*/ 1 h 984"/>
              <a:gd name="T86" fmla="*/ 941 w 1130"/>
              <a:gd name="T87" fmla="*/ 0 h 984"/>
              <a:gd name="T88" fmla="*/ 189 w 1130"/>
              <a:gd name="T89" fmla="*/ 0 h 9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0" h="984">
                <a:moveTo>
                  <a:pt x="189" y="0"/>
                </a:moveTo>
                <a:lnTo>
                  <a:pt x="169" y="1"/>
                </a:lnTo>
                <a:lnTo>
                  <a:pt x="150" y="2"/>
                </a:lnTo>
                <a:lnTo>
                  <a:pt x="114" y="8"/>
                </a:lnTo>
                <a:lnTo>
                  <a:pt x="83" y="16"/>
                </a:lnTo>
                <a:lnTo>
                  <a:pt x="54" y="29"/>
                </a:lnTo>
                <a:lnTo>
                  <a:pt x="31" y="45"/>
                </a:lnTo>
                <a:lnTo>
                  <a:pt x="15" y="62"/>
                </a:lnTo>
                <a:lnTo>
                  <a:pt x="3" y="80"/>
                </a:lnTo>
                <a:lnTo>
                  <a:pt x="1" y="91"/>
                </a:lnTo>
                <a:lnTo>
                  <a:pt x="0" y="102"/>
                </a:lnTo>
                <a:lnTo>
                  <a:pt x="0" y="882"/>
                </a:lnTo>
                <a:lnTo>
                  <a:pt x="1" y="892"/>
                </a:lnTo>
                <a:lnTo>
                  <a:pt x="3" y="903"/>
                </a:lnTo>
                <a:lnTo>
                  <a:pt x="15" y="922"/>
                </a:lnTo>
                <a:lnTo>
                  <a:pt x="31" y="938"/>
                </a:lnTo>
                <a:lnTo>
                  <a:pt x="54" y="954"/>
                </a:lnTo>
                <a:lnTo>
                  <a:pt x="83" y="967"/>
                </a:lnTo>
                <a:lnTo>
                  <a:pt x="114" y="975"/>
                </a:lnTo>
                <a:lnTo>
                  <a:pt x="150" y="982"/>
                </a:lnTo>
                <a:lnTo>
                  <a:pt x="169" y="984"/>
                </a:lnTo>
                <a:lnTo>
                  <a:pt x="189" y="984"/>
                </a:lnTo>
                <a:lnTo>
                  <a:pt x="941" y="984"/>
                </a:lnTo>
                <a:lnTo>
                  <a:pt x="960" y="984"/>
                </a:lnTo>
                <a:lnTo>
                  <a:pt x="980" y="982"/>
                </a:lnTo>
                <a:lnTo>
                  <a:pt x="1015" y="975"/>
                </a:lnTo>
                <a:lnTo>
                  <a:pt x="1046" y="967"/>
                </a:lnTo>
                <a:lnTo>
                  <a:pt x="1075" y="954"/>
                </a:lnTo>
                <a:lnTo>
                  <a:pt x="1099" y="938"/>
                </a:lnTo>
                <a:lnTo>
                  <a:pt x="1114" y="922"/>
                </a:lnTo>
                <a:lnTo>
                  <a:pt x="1126" y="903"/>
                </a:lnTo>
                <a:lnTo>
                  <a:pt x="1130" y="892"/>
                </a:lnTo>
                <a:lnTo>
                  <a:pt x="1130" y="882"/>
                </a:lnTo>
                <a:lnTo>
                  <a:pt x="1130" y="102"/>
                </a:lnTo>
                <a:lnTo>
                  <a:pt x="1130" y="91"/>
                </a:lnTo>
                <a:lnTo>
                  <a:pt x="1126" y="80"/>
                </a:lnTo>
                <a:lnTo>
                  <a:pt x="1114" y="62"/>
                </a:lnTo>
                <a:lnTo>
                  <a:pt x="1099" y="45"/>
                </a:lnTo>
                <a:lnTo>
                  <a:pt x="1075" y="29"/>
                </a:lnTo>
                <a:lnTo>
                  <a:pt x="1046" y="16"/>
                </a:lnTo>
                <a:lnTo>
                  <a:pt x="1015" y="8"/>
                </a:lnTo>
                <a:lnTo>
                  <a:pt x="980" y="2"/>
                </a:lnTo>
                <a:lnTo>
                  <a:pt x="960" y="1"/>
                </a:lnTo>
                <a:lnTo>
                  <a:pt x="941" y="0"/>
                </a:lnTo>
                <a:lnTo>
                  <a:pt x="189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5637210" y="4180968"/>
            <a:ext cx="9157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000000"/>
                </a:solidFill>
              </a:rPr>
              <a:t>Develop Simulation Environment</a:t>
            </a:r>
            <a:endParaRPr lang="en-US" sz="1100" dirty="0">
              <a:latin typeface="Times New Roman" charset="0"/>
            </a:endParaRPr>
          </a:p>
        </p:txBody>
      </p:sp>
      <p:sp>
        <p:nvSpPr>
          <p:cNvPr id="90126" name="Oval 15"/>
          <p:cNvSpPr>
            <a:spLocks noChangeArrowheads="1"/>
          </p:cNvSpPr>
          <p:nvPr/>
        </p:nvSpPr>
        <p:spPr bwMode="auto">
          <a:xfrm>
            <a:off x="6005514" y="5065205"/>
            <a:ext cx="193675" cy="2095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/>
              <a:t>4</a:t>
            </a:r>
            <a:endParaRPr lang="en-US" sz="1000">
              <a:latin typeface="Times New Roman" charset="0"/>
            </a:endParaRPr>
          </a:p>
        </p:txBody>
      </p:sp>
      <p:sp>
        <p:nvSpPr>
          <p:cNvPr id="529424" name="Freeform 16"/>
          <p:cNvSpPr>
            <a:spLocks/>
          </p:cNvSpPr>
          <p:nvPr/>
        </p:nvSpPr>
        <p:spPr bwMode="auto">
          <a:xfrm>
            <a:off x="4365334" y="4112706"/>
            <a:ext cx="892937" cy="1271587"/>
          </a:xfrm>
          <a:custGeom>
            <a:avLst/>
            <a:gdLst>
              <a:gd name="T0" fmla="*/ 189 w 1130"/>
              <a:gd name="T1" fmla="*/ 0 h 984"/>
              <a:gd name="T2" fmla="*/ 169 w 1130"/>
              <a:gd name="T3" fmla="*/ 1 h 984"/>
              <a:gd name="T4" fmla="*/ 150 w 1130"/>
              <a:gd name="T5" fmla="*/ 2 h 984"/>
              <a:gd name="T6" fmla="*/ 114 w 1130"/>
              <a:gd name="T7" fmla="*/ 8 h 984"/>
              <a:gd name="T8" fmla="*/ 83 w 1130"/>
              <a:gd name="T9" fmla="*/ 16 h 984"/>
              <a:gd name="T10" fmla="*/ 54 w 1130"/>
              <a:gd name="T11" fmla="*/ 29 h 984"/>
              <a:gd name="T12" fmla="*/ 31 w 1130"/>
              <a:gd name="T13" fmla="*/ 45 h 984"/>
              <a:gd name="T14" fmla="*/ 15 w 1130"/>
              <a:gd name="T15" fmla="*/ 62 h 984"/>
              <a:gd name="T16" fmla="*/ 3 w 1130"/>
              <a:gd name="T17" fmla="*/ 80 h 984"/>
              <a:gd name="T18" fmla="*/ 1 w 1130"/>
              <a:gd name="T19" fmla="*/ 91 h 984"/>
              <a:gd name="T20" fmla="*/ 0 w 1130"/>
              <a:gd name="T21" fmla="*/ 102 h 984"/>
              <a:gd name="T22" fmla="*/ 0 w 1130"/>
              <a:gd name="T23" fmla="*/ 882 h 984"/>
              <a:gd name="T24" fmla="*/ 1 w 1130"/>
              <a:gd name="T25" fmla="*/ 892 h 984"/>
              <a:gd name="T26" fmla="*/ 3 w 1130"/>
              <a:gd name="T27" fmla="*/ 903 h 984"/>
              <a:gd name="T28" fmla="*/ 15 w 1130"/>
              <a:gd name="T29" fmla="*/ 922 h 984"/>
              <a:gd name="T30" fmla="*/ 31 w 1130"/>
              <a:gd name="T31" fmla="*/ 938 h 984"/>
              <a:gd name="T32" fmla="*/ 54 w 1130"/>
              <a:gd name="T33" fmla="*/ 954 h 984"/>
              <a:gd name="T34" fmla="*/ 83 w 1130"/>
              <a:gd name="T35" fmla="*/ 967 h 984"/>
              <a:gd name="T36" fmla="*/ 114 w 1130"/>
              <a:gd name="T37" fmla="*/ 975 h 984"/>
              <a:gd name="T38" fmla="*/ 150 w 1130"/>
              <a:gd name="T39" fmla="*/ 982 h 984"/>
              <a:gd name="T40" fmla="*/ 169 w 1130"/>
              <a:gd name="T41" fmla="*/ 984 h 984"/>
              <a:gd name="T42" fmla="*/ 189 w 1130"/>
              <a:gd name="T43" fmla="*/ 984 h 984"/>
              <a:gd name="T44" fmla="*/ 941 w 1130"/>
              <a:gd name="T45" fmla="*/ 984 h 984"/>
              <a:gd name="T46" fmla="*/ 960 w 1130"/>
              <a:gd name="T47" fmla="*/ 984 h 984"/>
              <a:gd name="T48" fmla="*/ 980 w 1130"/>
              <a:gd name="T49" fmla="*/ 982 h 984"/>
              <a:gd name="T50" fmla="*/ 1015 w 1130"/>
              <a:gd name="T51" fmla="*/ 975 h 984"/>
              <a:gd name="T52" fmla="*/ 1046 w 1130"/>
              <a:gd name="T53" fmla="*/ 967 h 984"/>
              <a:gd name="T54" fmla="*/ 1075 w 1130"/>
              <a:gd name="T55" fmla="*/ 954 h 984"/>
              <a:gd name="T56" fmla="*/ 1099 w 1130"/>
              <a:gd name="T57" fmla="*/ 938 h 984"/>
              <a:gd name="T58" fmla="*/ 1114 w 1130"/>
              <a:gd name="T59" fmla="*/ 922 h 984"/>
              <a:gd name="T60" fmla="*/ 1126 w 1130"/>
              <a:gd name="T61" fmla="*/ 903 h 984"/>
              <a:gd name="T62" fmla="*/ 1130 w 1130"/>
              <a:gd name="T63" fmla="*/ 892 h 984"/>
              <a:gd name="T64" fmla="*/ 1130 w 1130"/>
              <a:gd name="T65" fmla="*/ 882 h 984"/>
              <a:gd name="T66" fmla="*/ 1130 w 1130"/>
              <a:gd name="T67" fmla="*/ 102 h 984"/>
              <a:gd name="T68" fmla="*/ 1130 w 1130"/>
              <a:gd name="T69" fmla="*/ 91 h 984"/>
              <a:gd name="T70" fmla="*/ 1126 w 1130"/>
              <a:gd name="T71" fmla="*/ 80 h 984"/>
              <a:gd name="T72" fmla="*/ 1114 w 1130"/>
              <a:gd name="T73" fmla="*/ 62 h 984"/>
              <a:gd name="T74" fmla="*/ 1099 w 1130"/>
              <a:gd name="T75" fmla="*/ 45 h 984"/>
              <a:gd name="T76" fmla="*/ 1075 w 1130"/>
              <a:gd name="T77" fmla="*/ 29 h 984"/>
              <a:gd name="T78" fmla="*/ 1046 w 1130"/>
              <a:gd name="T79" fmla="*/ 16 h 984"/>
              <a:gd name="T80" fmla="*/ 1015 w 1130"/>
              <a:gd name="T81" fmla="*/ 8 h 984"/>
              <a:gd name="T82" fmla="*/ 980 w 1130"/>
              <a:gd name="T83" fmla="*/ 2 h 984"/>
              <a:gd name="T84" fmla="*/ 960 w 1130"/>
              <a:gd name="T85" fmla="*/ 1 h 984"/>
              <a:gd name="T86" fmla="*/ 941 w 1130"/>
              <a:gd name="T87" fmla="*/ 0 h 984"/>
              <a:gd name="T88" fmla="*/ 189 w 1130"/>
              <a:gd name="T89" fmla="*/ 0 h 9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0" h="984">
                <a:moveTo>
                  <a:pt x="189" y="0"/>
                </a:moveTo>
                <a:lnTo>
                  <a:pt x="169" y="1"/>
                </a:lnTo>
                <a:lnTo>
                  <a:pt x="150" y="2"/>
                </a:lnTo>
                <a:lnTo>
                  <a:pt x="114" y="8"/>
                </a:lnTo>
                <a:lnTo>
                  <a:pt x="83" y="16"/>
                </a:lnTo>
                <a:lnTo>
                  <a:pt x="54" y="29"/>
                </a:lnTo>
                <a:lnTo>
                  <a:pt x="31" y="45"/>
                </a:lnTo>
                <a:lnTo>
                  <a:pt x="15" y="62"/>
                </a:lnTo>
                <a:lnTo>
                  <a:pt x="3" y="80"/>
                </a:lnTo>
                <a:lnTo>
                  <a:pt x="1" y="91"/>
                </a:lnTo>
                <a:lnTo>
                  <a:pt x="0" y="102"/>
                </a:lnTo>
                <a:lnTo>
                  <a:pt x="0" y="882"/>
                </a:lnTo>
                <a:lnTo>
                  <a:pt x="1" y="892"/>
                </a:lnTo>
                <a:lnTo>
                  <a:pt x="3" y="903"/>
                </a:lnTo>
                <a:lnTo>
                  <a:pt x="15" y="922"/>
                </a:lnTo>
                <a:lnTo>
                  <a:pt x="31" y="938"/>
                </a:lnTo>
                <a:lnTo>
                  <a:pt x="54" y="954"/>
                </a:lnTo>
                <a:lnTo>
                  <a:pt x="83" y="967"/>
                </a:lnTo>
                <a:lnTo>
                  <a:pt x="114" y="975"/>
                </a:lnTo>
                <a:lnTo>
                  <a:pt x="150" y="982"/>
                </a:lnTo>
                <a:lnTo>
                  <a:pt x="169" y="984"/>
                </a:lnTo>
                <a:lnTo>
                  <a:pt x="189" y="984"/>
                </a:lnTo>
                <a:lnTo>
                  <a:pt x="941" y="984"/>
                </a:lnTo>
                <a:lnTo>
                  <a:pt x="960" y="984"/>
                </a:lnTo>
                <a:lnTo>
                  <a:pt x="980" y="982"/>
                </a:lnTo>
                <a:lnTo>
                  <a:pt x="1015" y="975"/>
                </a:lnTo>
                <a:lnTo>
                  <a:pt x="1046" y="967"/>
                </a:lnTo>
                <a:lnTo>
                  <a:pt x="1075" y="954"/>
                </a:lnTo>
                <a:lnTo>
                  <a:pt x="1099" y="938"/>
                </a:lnTo>
                <a:lnTo>
                  <a:pt x="1114" y="922"/>
                </a:lnTo>
                <a:lnTo>
                  <a:pt x="1126" y="903"/>
                </a:lnTo>
                <a:lnTo>
                  <a:pt x="1130" y="892"/>
                </a:lnTo>
                <a:lnTo>
                  <a:pt x="1130" y="882"/>
                </a:lnTo>
                <a:lnTo>
                  <a:pt x="1130" y="102"/>
                </a:lnTo>
                <a:lnTo>
                  <a:pt x="1130" y="91"/>
                </a:lnTo>
                <a:lnTo>
                  <a:pt x="1126" y="80"/>
                </a:lnTo>
                <a:lnTo>
                  <a:pt x="1114" y="62"/>
                </a:lnTo>
                <a:lnTo>
                  <a:pt x="1099" y="45"/>
                </a:lnTo>
                <a:lnTo>
                  <a:pt x="1075" y="29"/>
                </a:lnTo>
                <a:lnTo>
                  <a:pt x="1046" y="16"/>
                </a:lnTo>
                <a:lnTo>
                  <a:pt x="1015" y="8"/>
                </a:lnTo>
                <a:lnTo>
                  <a:pt x="980" y="2"/>
                </a:lnTo>
                <a:lnTo>
                  <a:pt x="960" y="1"/>
                </a:lnTo>
                <a:lnTo>
                  <a:pt x="941" y="0"/>
                </a:lnTo>
                <a:lnTo>
                  <a:pt x="189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4367123" y="4184143"/>
            <a:ext cx="8903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000000"/>
                </a:solidFill>
              </a:rPr>
              <a:t>Design Simulation Environment</a:t>
            </a:r>
            <a:endParaRPr lang="en-US" sz="1100" dirty="0">
              <a:latin typeface="Times New Roman" charset="0"/>
            </a:endParaRPr>
          </a:p>
        </p:txBody>
      </p:sp>
      <p:sp>
        <p:nvSpPr>
          <p:cNvPr id="90129" name="Oval 18"/>
          <p:cNvSpPr>
            <a:spLocks noChangeArrowheads="1"/>
          </p:cNvSpPr>
          <p:nvPr/>
        </p:nvSpPr>
        <p:spPr bwMode="auto">
          <a:xfrm>
            <a:off x="4711701" y="5065205"/>
            <a:ext cx="187325" cy="2095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/>
              <a:t>3</a:t>
            </a:r>
            <a:endParaRPr lang="en-US" sz="1000">
              <a:latin typeface="Times New Roman" charset="0"/>
            </a:endParaRPr>
          </a:p>
        </p:txBody>
      </p:sp>
      <p:sp>
        <p:nvSpPr>
          <p:cNvPr id="529427" name="Freeform 19"/>
          <p:cNvSpPr>
            <a:spLocks/>
          </p:cNvSpPr>
          <p:nvPr/>
        </p:nvSpPr>
        <p:spPr bwMode="auto">
          <a:xfrm>
            <a:off x="1742786" y="4106356"/>
            <a:ext cx="930068" cy="1279525"/>
          </a:xfrm>
          <a:custGeom>
            <a:avLst/>
            <a:gdLst>
              <a:gd name="T0" fmla="*/ 189 w 1130"/>
              <a:gd name="T1" fmla="*/ 0 h 984"/>
              <a:gd name="T2" fmla="*/ 169 w 1130"/>
              <a:gd name="T3" fmla="*/ 1 h 984"/>
              <a:gd name="T4" fmla="*/ 150 w 1130"/>
              <a:gd name="T5" fmla="*/ 2 h 984"/>
              <a:gd name="T6" fmla="*/ 114 w 1130"/>
              <a:gd name="T7" fmla="*/ 8 h 984"/>
              <a:gd name="T8" fmla="*/ 83 w 1130"/>
              <a:gd name="T9" fmla="*/ 16 h 984"/>
              <a:gd name="T10" fmla="*/ 54 w 1130"/>
              <a:gd name="T11" fmla="*/ 29 h 984"/>
              <a:gd name="T12" fmla="*/ 31 w 1130"/>
              <a:gd name="T13" fmla="*/ 45 h 984"/>
              <a:gd name="T14" fmla="*/ 15 w 1130"/>
              <a:gd name="T15" fmla="*/ 62 h 984"/>
              <a:gd name="T16" fmla="*/ 3 w 1130"/>
              <a:gd name="T17" fmla="*/ 80 h 984"/>
              <a:gd name="T18" fmla="*/ 1 w 1130"/>
              <a:gd name="T19" fmla="*/ 91 h 984"/>
              <a:gd name="T20" fmla="*/ 0 w 1130"/>
              <a:gd name="T21" fmla="*/ 102 h 984"/>
              <a:gd name="T22" fmla="*/ 0 w 1130"/>
              <a:gd name="T23" fmla="*/ 882 h 984"/>
              <a:gd name="T24" fmla="*/ 1 w 1130"/>
              <a:gd name="T25" fmla="*/ 892 h 984"/>
              <a:gd name="T26" fmla="*/ 3 w 1130"/>
              <a:gd name="T27" fmla="*/ 903 h 984"/>
              <a:gd name="T28" fmla="*/ 15 w 1130"/>
              <a:gd name="T29" fmla="*/ 922 h 984"/>
              <a:gd name="T30" fmla="*/ 31 w 1130"/>
              <a:gd name="T31" fmla="*/ 938 h 984"/>
              <a:gd name="T32" fmla="*/ 54 w 1130"/>
              <a:gd name="T33" fmla="*/ 954 h 984"/>
              <a:gd name="T34" fmla="*/ 83 w 1130"/>
              <a:gd name="T35" fmla="*/ 967 h 984"/>
              <a:gd name="T36" fmla="*/ 114 w 1130"/>
              <a:gd name="T37" fmla="*/ 975 h 984"/>
              <a:gd name="T38" fmla="*/ 150 w 1130"/>
              <a:gd name="T39" fmla="*/ 982 h 984"/>
              <a:gd name="T40" fmla="*/ 169 w 1130"/>
              <a:gd name="T41" fmla="*/ 984 h 984"/>
              <a:gd name="T42" fmla="*/ 189 w 1130"/>
              <a:gd name="T43" fmla="*/ 984 h 984"/>
              <a:gd name="T44" fmla="*/ 941 w 1130"/>
              <a:gd name="T45" fmla="*/ 984 h 984"/>
              <a:gd name="T46" fmla="*/ 960 w 1130"/>
              <a:gd name="T47" fmla="*/ 984 h 984"/>
              <a:gd name="T48" fmla="*/ 980 w 1130"/>
              <a:gd name="T49" fmla="*/ 982 h 984"/>
              <a:gd name="T50" fmla="*/ 1015 w 1130"/>
              <a:gd name="T51" fmla="*/ 975 h 984"/>
              <a:gd name="T52" fmla="*/ 1046 w 1130"/>
              <a:gd name="T53" fmla="*/ 967 h 984"/>
              <a:gd name="T54" fmla="*/ 1075 w 1130"/>
              <a:gd name="T55" fmla="*/ 954 h 984"/>
              <a:gd name="T56" fmla="*/ 1099 w 1130"/>
              <a:gd name="T57" fmla="*/ 938 h 984"/>
              <a:gd name="T58" fmla="*/ 1114 w 1130"/>
              <a:gd name="T59" fmla="*/ 922 h 984"/>
              <a:gd name="T60" fmla="*/ 1126 w 1130"/>
              <a:gd name="T61" fmla="*/ 903 h 984"/>
              <a:gd name="T62" fmla="*/ 1130 w 1130"/>
              <a:gd name="T63" fmla="*/ 892 h 984"/>
              <a:gd name="T64" fmla="*/ 1130 w 1130"/>
              <a:gd name="T65" fmla="*/ 882 h 984"/>
              <a:gd name="T66" fmla="*/ 1130 w 1130"/>
              <a:gd name="T67" fmla="*/ 102 h 984"/>
              <a:gd name="T68" fmla="*/ 1130 w 1130"/>
              <a:gd name="T69" fmla="*/ 91 h 984"/>
              <a:gd name="T70" fmla="*/ 1126 w 1130"/>
              <a:gd name="T71" fmla="*/ 80 h 984"/>
              <a:gd name="T72" fmla="*/ 1114 w 1130"/>
              <a:gd name="T73" fmla="*/ 62 h 984"/>
              <a:gd name="T74" fmla="*/ 1099 w 1130"/>
              <a:gd name="T75" fmla="*/ 45 h 984"/>
              <a:gd name="T76" fmla="*/ 1075 w 1130"/>
              <a:gd name="T77" fmla="*/ 29 h 984"/>
              <a:gd name="T78" fmla="*/ 1046 w 1130"/>
              <a:gd name="T79" fmla="*/ 16 h 984"/>
              <a:gd name="T80" fmla="*/ 1015 w 1130"/>
              <a:gd name="T81" fmla="*/ 8 h 984"/>
              <a:gd name="T82" fmla="*/ 980 w 1130"/>
              <a:gd name="T83" fmla="*/ 2 h 984"/>
              <a:gd name="T84" fmla="*/ 960 w 1130"/>
              <a:gd name="T85" fmla="*/ 1 h 984"/>
              <a:gd name="T86" fmla="*/ 941 w 1130"/>
              <a:gd name="T87" fmla="*/ 0 h 984"/>
              <a:gd name="T88" fmla="*/ 189 w 1130"/>
              <a:gd name="T89" fmla="*/ 0 h 9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0" h="984">
                <a:moveTo>
                  <a:pt x="189" y="0"/>
                </a:moveTo>
                <a:lnTo>
                  <a:pt x="169" y="1"/>
                </a:lnTo>
                <a:lnTo>
                  <a:pt x="150" y="2"/>
                </a:lnTo>
                <a:lnTo>
                  <a:pt x="114" y="8"/>
                </a:lnTo>
                <a:lnTo>
                  <a:pt x="83" y="16"/>
                </a:lnTo>
                <a:lnTo>
                  <a:pt x="54" y="29"/>
                </a:lnTo>
                <a:lnTo>
                  <a:pt x="31" y="45"/>
                </a:lnTo>
                <a:lnTo>
                  <a:pt x="15" y="62"/>
                </a:lnTo>
                <a:lnTo>
                  <a:pt x="3" y="80"/>
                </a:lnTo>
                <a:lnTo>
                  <a:pt x="1" y="91"/>
                </a:lnTo>
                <a:lnTo>
                  <a:pt x="0" y="102"/>
                </a:lnTo>
                <a:lnTo>
                  <a:pt x="0" y="882"/>
                </a:lnTo>
                <a:lnTo>
                  <a:pt x="1" y="892"/>
                </a:lnTo>
                <a:lnTo>
                  <a:pt x="3" y="903"/>
                </a:lnTo>
                <a:lnTo>
                  <a:pt x="15" y="922"/>
                </a:lnTo>
                <a:lnTo>
                  <a:pt x="31" y="938"/>
                </a:lnTo>
                <a:lnTo>
                  <a:pt x="54" y="954"/>
                </a:lnTo>
                <a:lnTo>
                  <a:pt x="83" y="967"/>
                </a:lnTo>
                <a:lnTo>
                  <a:pt x="114" y="975"/>
                </a:lnTo>
                <a:lnTo>
                  <a:pt x="150" y="982"/>
                </a:lnTo>
                <a:lnTo>
                  <a:pt x="169" y="984"/>
                </a:lnTo>
                <a:lnTo>
                  <a:pt x="189" y="984"/>
                </a:lnTo>
                <a:lnTo>
                  <a:pt x="941" y="984"/>
                </a:lnTo>
                <a:lnTo>
                  <a:pt x="960" y="984"/>
                </a:lnTo>
                <a:lnTo>
                  <a:pt x="980" y="982"/>
                </a:lnTo>
                <a:lnTo>
                  <a:pt x="1015" y="975"/>
                </a:lnTo>
                <a:lnTo>
                  <a:pt x="1046" y="967"/>
                </a:lnTo>
                <a:lnTo>
                  <a:pt x="1075" y="954"/>
                </a:lnTo>
                <a:lnTo>
                  <a:pt x="1099" y="938"/>
                </a:lnTo>
                <a:lnTo>
                  <a:pt x="1114" y="922"/>
                </a:lnTo>
                <a:lnTo>
                  <a:pt x="1126" y="903"/>
                </a:lnTo>
                <a:lnTo>
                  <a:pt x="1130" y="892"/>
                </a:lnTo>
                <a:lnTo>
                  <a:pt x="1130" y="882"/>
                </a:lnTo>
                <a:lnTo>
                  <a:pt x="1130" y="102"/>
                </a:lnTo>
                <a:lnTo>
                  <a:pt x="1130" y="91"/>
                </a:lnTo>
                <a:lnTo>
                  <a:pt x="1126" y="80"/>
                </a:lnTo>
                <a:lnTo>
                  <a:pt x="1114" y="62"/>
                </a:lnTo>
                <a:lnTo>
                  <a:pt x="1099" y="45"/>
                </a:lnTo>
                <a:lnTo>
                  <a:pt x="1075" y="29"/>
                </a:lnTo>
                <a:lnTo>
                  <a:pt x="1046" y="16"/>
                </a:lnTo>
                <a:lnTo>
                  <a:pt x="1015" y="8"/>
                </a:lnTo>
                <a:lnTo>
                  <a:pt x="980" y="2"/>
                </a:lnTo>
                <a:lnTo>
                  <a:pt x="960" y="1"/>
                </a:lnTo>
                <a:lnTo>
                  <a:pt x="941" y="0"/>
                </a:lnTo>
                <a:lnTo>
                  <a:pt x="189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0131" name="Rectangle 20"/>
          <p:cNvSpPr>
            <a:spLocks noChangeArrowheads="1"/>
          </p:cNvSpPr>
          <p:nvPr/>
        </p:nvSpPr>
        <p:spPr bwMode="auto">
          <a:xfrm>
            <a:off x="1753923" y="4177792"/>
            <a:ext cx="9128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000000"/>
                </a:solidFill>
              </a:rPr>
              <a:t>Define Simulation Environment Objectives</a:t>
            </a:r>
            <a:endParaRPr lang="en-US" sz="1100" dirty="0">
              <a:latin typeface="Times New Roman" charset="0"/>
            </a:endParaRPr>
          </a:p>
        </p:txBody>
      </p:sp>
      <p:sp>
        <p:nvSpPr>
          <p:cNvPr id="90132" name="Oval 21"/>
          <p:cNvSpPr>
            <a:spLocks noChangeArrowheads="1"/>
          </p:cNvSpPr>
          <p:nvPr/>
        </p:nvSpPr>
        <p:spPr bwMode="auto">
          <a:xfrm>
            <a:off x="2106613" y="5063618"/>
            <a:ext cx="195262" cy="212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dirty="0"/>
              <a:t>1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529430" name="Freeform 22"/>
          <p:cNvSpPr>
            <a:spLocks/>
          </p:cNvSpPr>
          <p:nvPr/>
        </p:nvSpPr>
        <p:spPr bwMode="auto">
          <a:xfrm>
            <a:off x="3050886" y="4117467"/>
            <a:ext cx="931837" cy="1271588"/>
          </a:xfrm>
          <a:custGeom>
            <a:avLst/>
            <a:gdLst>
              <a:gd name="T0" fmla="*/ 189 w 1130"/>
              <a:gd name="T1" fmla="*/ 0 h 984"/>
              <a:gd name="T2" fmla="*/ 169 w 1130"/>
              <a:gd name="T3" fmla="*/ 1 h 984"/>
              <a:gd name="T4" fmla="*/ 150 w 1130"/>
              <a:gd name="T5" fmla="*/ 2 h 984"/>
              <a:gd name="T6" fmla="*/ 114 w 1130"/>
              <a:gd name="T7" fmla="*/ 8 h 984"/>
              <a:gd name="T8" fmla="*/ 83 w 1130"/>
              <a:gd name="T9" fmla="*/ 16 h 984"/>
              <a:gd name="T10" fmla="*/ 54 w 1130"/>
              <a:gd name="T11" fmla="*/ 29 h 984"/>
              <a:gd name="T12" fmla="*/ 31 w 1130"/>
              <a:gd name="T13" fmla="*/ 45 h 984"/>
              <a:gd name="T14" fmla="*/ 15 w 1130"/>
              <a:gd name="T15" fmla="*/ 62 h 984"/>
              <a:gd name="T16" fmla="*/ 3 w 1130"/>
              <a:gd name="T17" fmla="*/ 80 h 984"/>
              <a:gd name="T18" fmla="*/ 1 w 1130"/>
              <a:gd name="T19" fmla="*/ 91 h 984"/>
              <a:gd name="T20" fmla="*/ 0 w 1130"/>
              <a:gd name="T21" fmla="*/ 102 h 984"/>
              <a:gd name="T22" fmla="*/ 0 w 1130"/>
              <a:gd name="T23" fmla="*/ 882 h 984"/>
              <a:gd name="T24" fmla="*/ 1 w 1130"/>
              <a:gd name="T25" fmla="*/ 892 h 984"/>
              <a:gd name="T26" fmla="*/ 3 w 1130"/>
              <a:gd name="T27" fmla="*/ 903 h 984"/>
              <a:gd name="T28" fmla="*/ 15 w 1130"/>
              <a:gd name="T29" fmla="*/ 922 h 984"/>
              <a:gd name="T30" fmla="*/ 31 w 1130"/>
              <a:gd name="T31" fmla="*/ 938 h 984"/>
              <a:gd name="T32" fmla="*/ 54 w 1130"/>
              <a:gd name="T33" fmla="*/ 954 h 984"/>
              <a:gd name="T34" fmla="*/ 83 w 1130"/>
              <a:gd name="T35" fmla="*/ 967 h 984"/>
              <a:gd name="T36" fmla="*/ 114 w 1130"/>
              <a:gd name="T37" fmla="*/ 975 h 984"/>
              <a:gd name="T38" fmla="*/ 150 w 1130"/>
              <a:gd name="T39" fmla="*/ 982 h 984"/>
              <a:gd name="T40" fmla="*/ 169 w 1130"/>
              <a:gd name="T41" fmla="*/ 984 h 984"/>
              <a:gd name="T42" fmla="*/ 189 w 1130"/>
              <a:gd name="T43" fmla="*/ 984 h 984"/>
              <a:gd name="T44" fmla="*/ 941 w 1130"/>
              <a:gd name="T45" fmla="*/ 984 h 984"/>
              <a:gd name="T46" fmla="*/ 960 w 1130"/>
              <a:gd name="T47" fmla="*/ 984 h 984"/>
              <a:gd name="T48" fmla="*/ 980 w 1130"/>
              <a:gd name="T49" fmla="*/ 982 h 984"/>
              <a:gd name="T50" fmla="*/ 1015 w 1130"/>
              <a:gd name="T51" fmla="*/ 975 h 984"/>
              <a:gd name="T52" fmla="*/ 1046 w 1130"/>
              <a:gd name="T53" fmla="*/ 967 h 984"/>
              <a:gd name="T54" fmla="*/ 1075 w 1130"/>
              <a:gd name="T55" fmla="*/ 954 h 984"/>
              <a:gd name="T56" fmla="*/ 1099 w 1130"/>
              <a:gd name="T57" fmla="*/ 938 h 984"/>
              <a:gd name="T58" fmla="*/ 1114 w 1130"/>
              <a:gd name="T59" fmla="*/ 922 h 984"/>
              <a:gd name="T60" fmla="*/ 1126 w 1130"/>
              <a:gd name="T61" fmla="*/ 903 h 984"/>
              <a:gd name="T62" fmla="*/ 1130 w 1130"/>
              <a:gd name="T63" fmla="*/ 892 h 984"/>
              <a:gd name="T64" fmla="*/ 1130 w 1130"/>
              <a:gd name="T65" fmla="*/ 882 h 984"/>
              <a:gd name="T66" fmla="*/ 1130 w 1130"/>
              <a:gd name="T67" fmla="*/ 102 h 984"/>
              <a:gd name="T68" fmla="*/ 1130 w 1130"/>
              <a:gd name="T69" fmla="*/ 91 h 984"/>
              <a:gd name="T70" fmla="*/ 1126 w 1130"/>
              <a:gd name="T71" fmla="*/ 80 h 984"/>
              <a:gd name="T72" fmla="*/ 1114 w 1130"/>
              <a:gd name="T73" fmla="*/ 62 h 984"/>
              <a:gd name="T74" fmla="*/ 1099 w 1130"/>
              <a:gd name="T75" fmla="*/ 45 h 984"/>
              <a:gd name="T76" fmla="*/ 1075 w 1130"/>
              <a:gd name="T77" fmla="*/ 29 h 984"/>
              <a:gd name="T78" fmla="*/ 1046 w 1130"/>
              <a:gd name="T79" fmla="*/ 16 h 984"/>
              <a:gd name="T80" fmla="*/ 1015 w 1130"/>
              <a:gd name="T81" fmla="*/ 8 h 984"/>
              <a:gd name="T82" fmla="*/ 980 w 1130"/>
              <a:gd name="T83" fmla="*/ 2 h 984"/>
              <a:gd name="T84" fmla="*/ 960 w 1130"/>
              <a:gd name="T85" fmla="*/ 1 h 984"/>
              <a:gd name="T86" fmla="*/ 941 w 1130"/>
              <a:gd name="T87" fmla="*/ 0 h 984"/>
              <a:gd name="T88" fmla="*/ 189 w 1130"/>
              <a:gd name="T89" fmla="*/ 0 h 9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0" h="984">
                <a:moveTo>
                  <a:pt x="189" y="0"/>
                </a:moveTo>
                <a:lnTo>
                  <a:pt x="169" y="1"/>
                </a:lnTo>
                <a:lnTo>
                  <a:pt x="150" y="2"/>
                </a:lnTo>
                <a:lnTo>
                  <a:pt x="114" y="8"/>
                </a:lnTo>
                <a:lnTo>
                  <a:pt x="83" y="16"/>
                </a:lnTo>
                <a:lnTo>
                  <a:pt x="54" y="29"/>
                </a:lnTo>
                <a:lnTo>
                  <a:pt x="31" y="45"/>
                </a:lnTo>
                <a:lnTo>
                  <a:pt x="15" y="62"/>
                </a:lnTo>
                <a:lnTo>
                  <a:pt x="3" y="80"/>
                </a:lnTo>
                <a:lnTo>
                  <a:pt x="1" y="91"/>
                </a:lnTo>
                <a:lnTo>
                  <a:pt x="0" y="102"/>
                </a:lnTo>
                <a:lnTo>
                  <a:pt x="0" y="882"/>
                </a:lnTo>
                <a:lnTo>
                  <a:pt x="1" y="892"/>
                </a:lnTo>
                <a:lnTo>
                  <a:pt x="3" y="903"/>
                </a:lnTo>
                <a:lnTo>
                  <a:pt x="15" y="922"/>
                </a:lnTo>
                <a:lnTo>
                  <a:pt x="31" y="938"/>
                </a:lnTo>
                <a:lnTo>
                  <a:pt x="54" y="954"/>
                </a:lnTo>
                <a:lnTo>
                  <a:pt x="83" y="967"/>
                </a:lnTo>
                <a:lnTo>
                  <a:pt x="114" y="975"/>
                </a:lnTo>
                <a:lnTo>
                  <a:pt x="150" y="982"/>
                </a:lnTo>
                <a:lnTo>
                  <a:pt x="169" y="984"/>
                </a:lnTo>
                <a:lnTo>
                  <a:pt x="189" y="984"/>
                </a:lnTo>
                <a:lnTo>
                  <a:pt x="941" y="984"/>
                </a:lnTo>
                <a:lnTo>
                  <a:pt x="960" y="984"/>
                </a:lnTo>
                <a:lnTo>
                  <a:pt x="980" y="982"/>
                </a:lnTo>
                <a:lnTo>
                  <a:pt x="1015" y="975"/>
                </a:lnTo>
                <a:lnTo>
                  <a:pt x="1046" y="967"/>
                </a:lnTo>
                <a:lnTo>
                  <a:pt x="1075" y="954"/>
                </a:lnTo>
                <a:lnTo>
                  <a:pt x="1099" y="938"/>
                </a:lnTo>
                <a:lnTo>
                  <a:pt x="1114" y="922"/>
                </a:lnTo>
                <a:lnTo>
                  <a:pt x="1126" y="903"/>
                </a:lnTo>
                <a:lnTo>
                  <a:pt x="1130" y="892"/>
                </a:lnTo>
                <a:lnTo>
                  <a:pt x="1130" y="882"/>
                </a:lnTo>
                <a:lnTo>
                  <a:pt x="1130" y="102"/>
                </a:lnTo>
                <a:lnTo>
                  <a:pt x="1130" y="91"/>
                </a:lnTo>
                <a:lnTo>
                  <a:pt x="1126" y="80"/>
                </a:lnTo>
                <a:lnTo>
                  <a:pt x="1114" y="62"/>
                </a:lnTo>
                <a:lnTo>
                  <a:pt x="1099" y="45"/>
                </a:lnTo>
                <a:lnTo>
                  <a:pt x="1075" y="29"/>
                </a:lnTo>
                <a:lnTo>
                  <a:pt x="1046" y="16"/>
                </a:lnTo>
                <a:lnTo>
                  <a:pt x="1015" y="8"/>
                </a:lnTo>
                <a:lnTo>
                  <a:pt x="980" y="2"/>
                </a:lnTo>
                <a:lnTo>
                  <a:pt x="960" y="1"/>
                </a:lnTo>
                <a:lnTo>
                  <a:pt x="941" y="0"/>
                </a:lnTo>
                <a:lnTo>
                  <a:pt x="189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0134" name="Rectangle 23"/>
          <p:cNvSpPr>
            <a:spLocks noChangeArrowheads="1"/>
          </p:cNvSpPr>
          <p:nvPr/>
        </p:nvSpPr>
        <p:spPr bwMode="auto">
          <a:xfrm>
            <a:off x="3100567" y="4188905"/>
            <a:ext cx="8413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000000"/>
                </a:solidFill>
              </a:rPr>
              <a:t>Perform Conceptual Analysis</a:t>
            </a:r>
            <a:endParaRPr lang="en-US" sz="1100" dirty="0">
              <a:latin typeface="Times New Roman" charset="0"/>
            </a:endParaRPr>
          </a:p>
        </p:txBody>
      </p:sp>
      <p:sp>
        <p:nvSpPr>
          <p:cNvPr id="90135" name="Oval 24"/>
          <p:cNvSpPr>
            <a:spLocks noChangeArrowheads="1"/>
          </p:cNvSpPr>
          <p:nvPr/>
        </p:nvSpPr>
        <p:spPr bwMode="auto">
          <a:xfrm>
            <a:off x="3411539" y="5063617"/>
            <a:ext cx="193675" cy="211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/>
              <a:t>2</a:t>
            </a:r>
            <a:endParaRPr lang="en-US" sz="1000">
              <a:latin typeface="Times New Roman" charset="0"/>
            </a:endParaRPr>
          </a:p>
        </p:txBody>
      </p:sp>
      <p:sp>
        <p:nvSpPr>
          <p:cNvPr id="529434" name="Freeform 26"/>
          <p:cNvSpPr>
            <a:spLocks/>
          </p:cNvSpPr>
          <p:nvPr/>
        </p:nvSpPr>
        <p:spPr bwMode="auto">
          <a:xfrm>
            <a:off x="9496135" y="4119056"/>
            <a:ext cx="869950" cy="1271587"/>
          </a:xfrm>
          <a:custGeom>
            <a:avLst/>
            <a:gdLst>
              <a:gd name="T0" fmla="*/ 189 w 1130"/>
              <a:gd name="T1" fmla="*/ 0 h 984"/>
              <a:gd name="T2" fmla="*/ 169 w 1130"/>
              <a:gd name="T3" fmla="*/ 1 h 984"/>
              <a:gd name="T4" fmla="*/ 150 w 1130"/>
              <a:gd name="T5" fmla="*/ 2 h 984"/>
              <a:gd name="T6" fmla="*/ 114 w 1130"/>
              <a:gd name="T7" fmla="*/ 8 h 984"/>
              <a:gd name="T8" fmla="*/ 83 w 1130"/>
              <a:gd name="T9" fmla="*/ 16 h 984"/>
              <a:gd name="T10" fmla="*/ 54 w 1130"/>
              <a:gd name="T11" fmla="*/ 29 h 984"/>
              <a:gd name="T12" fmla="*/ 31 w 1130"/>
              <a:gd name="T13" fmla="*/ 45 h 984"/>
              <a:gd name="T14" fmla="*/ 15 w 1130"/>
              <a:gd name="T15" fmla="*/ 62 h 984"/>
              <a:gd name="T16" fmla="*/ 3 w 1130"/>
              <a:gd name="T17" fmla="*/ 80 h 984"/>
              <a:gd name="T18" fmla="*/ 1 w 1130"/>
              <a:gd name="T19" fmla="*/ 91 h 984"/>
              <a:gd name="T20" fmla="*/ 0 w 1130"/>
              <a:gd name="T21" fmla="*/ 102 h 984"/>
              <a:gd name="T22" fmla="*/ 0 w 1130"/>
              <a:gd name="T23" fmla="*/ 882 h 984"/>
              <a:gd name="T24" fmla="*/ 1 w 1130"/>
              <a:gd name="T25" fmla="*/ 892 h 984"/>
              <a:gd name="T26" fmla="*/ 3 w 1130"/>
              <a:gd name="T27" fmla="*/ 903 h 984"/>
              <a:gd name="T28" fmla="*/ 15 w 1130"/>
              <a:gd name="T29" fmla="*/ 922 h 984"/>
              <a:gd name="T30" fmla="*/ 31 w 1130"/>
              <a:gd name="T31" fmla="*/ 938 h 984"/>
              <a:gd name="T32" fmla="*/ 54 w 1130"/>
              <a:gd name="T33" fmla="*/ 954 h 984"/>
              <a:gd name="T34" fmla="*/ 83 w 1130"/>
              <a:gd name="T35" fmla="*/ 967 h 984"/>
              <a:gd name="T36" fmla="*/ 114 w 1130"/>
              <a:gd name="T37" fmla="*/ 975 h 984"/>
              <a:gd name="T38" fmla="*/ 150 w 1130"/>
              <a:gd name="T39" fmla="*/ 982 h 984"/>
              <a:gd name="T40" fmla="*/ 169 w 1130"/>
              <a:gd name="T41" fmla="*/ 984 h 984"/>
              <a:gd name="T42" fmla="*/ 189 w 1130"/>
              <a:gd name="T43" fmla="*/ 984 h 984"/>
              <a:gd name="T44" fmla="*/ 941 w 1130"/>
              <a:gd name="T45" fmla="*/ 984 h 984"/>
              <a:gd name="T46" fmla="*/ 960 w 1130"/>
              <a:gd name="T47" fmla="*/ 984 h 984"/>
              <a:gd name="T48" fmla="*/ 980 w 1130"/>
              <a:gd name="T49" fmla="*/ 982 h 984"/>
              <a:gd name="T50" fmla="*/ 1015 w 1130"/>
              <a:gd name="T51" fmla="*/ 975 h 984"/>
              <a:gd name="T52" fmla="*/ 1046 w 1130"/>
              <a:gd name="T53" fmla="*/ 967 h 984"/>
              <a:gd name="T54" fmla="*/ 1075 w 1130"/>
              <a:gd name="T55" fmla="*/ 954 h 984"/>
              <a:gd name="T56" fmla="*/ 1099 w 1130"/>
              <a:gd name="T57" fmla="*/ 938 h 984"/>
              <a:gd name="T58" fmla="*/ 1114 w 1130"/>
              <a:gd name="T59" fmla="*/ 922 h 984"/>
              <a:gd name="T60" fmla="*/ 1126 w 1130"/>
              <a:gd name="T61" fmla="*/ 903 h 984"/>
              <a:gd name="T62" fmla="*/ 1130 w 1130"/>
              <a:gd name="T63" fmla="*/ 892 h 984"/>
              <a:gd name="T64" fmla="*/ 1130 w 1130"/>
              <a:gd name="T65" fmla="*/ 882 h 984"/>
              <a:gd name="T66" fmla="*/ 1130 w 1130"/>
              <a:gd name="T67" fmla="*/ 102 h 984"/>
              <a:gd name="T68" fmla="*/ 1130 w 1130"/>
              <a:gd name="T69" fmla="*/ 91 h 984"/>
              <a:gd name="T70" fmla="*/ 1126 w 1130"/>
              <a:gd name="T71" fmla="*/ 80 h 984"/>
              <a:gd name="T72" fmla="*/ 1114 w 1130"/>
              <a:gd name="T73" fmla="*/ 62 h 984"/>
              <a:gd name="T74" fmla="*/ 1099 w 1130"/>
              <a:gd name="T75" fmla="*/ 45 h 984"/>
              <a:gd name="T76" fmla="*/ 1075 w 1130"/>
              <a:gd name="T77" fmla="*/ 29 h 984"/>
              <a:gd name="T78" fmla="*/ 1046 w 1130"/>
              <a:gd name="T79" fmla="*/ 16 h 984"/>
              <a:gd name="T80" fmla="*/ 1015 w 1130"/>
              <a:gd name="T81" fmla="*/ 8 h 984"/>
              <a:gd name="T82" fmla="*/ 980 w 1130"/>
              <a:gd name="T83" fmla="*/ 2 h 984"/>
              <a:gd name="T84" fmla="*/ 960 w 1130"/>
              <a:gd name="T85" fmla="*/ 1 h 984"/>
              <a:gd name="T86" fmla="*/ 941 w 1130"/>
              <a:gd name="T87" fmla="*/ 0 h 984"/>
              <a:gd name="T88" fmla="*/ 189 w 1130"/>
              <a:gd name="T89" fmla="*/ 0 h 9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0" h="984">
                <a:moveTo>
                  <a:pt x="189" y="0"/>
                </a:moveTo>
                <a:lnTo>
                  <a:pt x="169" y="1"/>
                </a:lnTo>
                <a:lnTo>
                  <a:pt x="150" y="2"/>
                </a:lnTo>
                <a:lnTo>
                  <a:pt x="114" y="8"/>
                </a:lnTo>
                <a:lnTo>
                  <a:pt x="83" y="16"/>
                </a:lnTo>
                <a:lnTo>
                  <a:pt x="54" y="29"/>
                </a:lnTo>
                <a:lnTo>
                  <a:pt x="31" y="45"/>
                </a:lnTo>
                <a:lnTo>
                  <a:pt x="15" y="62"/>
                </a:lnTo>
                <a:lnTo>
                  <a:pt x="3" y="80"/>
                </a:lnTo>
                <a:lnTo>
                  <a:pt x="1" y="91"/>
                </a:lnTo>
                <a:lnTo>
                  <a:pt x="0" y="102"/>
                </a:lnTo>
                <a:lnTo>
                  <a:pt x="0" y="882"/>
                </a:lnTo>
                <a:lnTo>
                  <a:pt x="1" y="892"/>
                </a:lnTo>
                <a:lnTo>
                  <a:pt x="3" y="903"/>
                </a:lnTo>
                <a:lnTo>
                  <a:pt x="15" y="922"/>
                </a:lnTo>
                <a:lnTo>
                  <a:pt x="31" y="938"/>
                </a:lnTo>
                <a:lnTo>
                  <a:pt x="54" y="954"/>
                </a:lnTo>
                <a:lnTo>
                  <a:pt x="83" y="967"/>
                </a:lnTo>
                <a:lnTo>
                  <a:pt x="114" y="975"/>
                </a:lnTo>
                <a:lnTo>
                  <a:pt x="150" y="982"/>
                </a:lnTo>
                <a:lnTo>
                  <a:pt x="169" y="984"/>
                </a:lnTo>
                <a:lnTo>
                  <a:pt x="189" y="984"/>
                </a:lnTo>
                <a:lnTo>
                  <a:pt x="941" y="984"/>
                </a:lnTo>
                <a:lnTo>
                  <a:pt x="960" y="984"/>
                </a:lnTo>
                <a:lnTo>
                  <a:pt x="980" y="982"/>
                </a:lnTo>
                <a:lnTo>
                  <a:pt x="1015" y="975"/>
                </a:lnTo>
                <a:lnTo>
                  <a:pt x="1046" y="967"/>
                </a:lnTo>
                <a:lnTo>
                  <a:pt x="1075" y="954"/>
                </a:lnTo>
                <a:lnTo>
                  <a:pt x="1099" y="938"/>
                </a:lnTo>
                <a:lnTo>
                  <a:pt x="1114" y="922"/>
                </a:lnTo>
                <a:lnTo>
                  <a:pt x="1126" y="903"/>
                </a:lnTo>
                <a:lnTo>
                  <a:pt x="1130" y="892"/>
                </a:lnTo>
                <a:lnTo>
                  <a:pt x="1130" y="882"/>
                </a:lnTo>
                <a:lnTo>
                  <a:pt x="1130" y="102"/>
                </a:lnTo>
                <a:lnTo>
                  <a:pt x="1130" y="91"/>
                </a:lnTo>
                <a:lnTo>
                  <a:pt x="1126" y="80"/>
                </a:lnTo>
                <a:lnTo>
                  <a:pt x="1114" y="62"/>
                </a:lnTo>
                <a:lnTo>
                  <a:pt x="1099" y="45"/>
                </a:lnTo>
                <a:lnTo>
                  <a:pt x="1075" y="29"/>
                </a:lnTo>
                <a:lnTo>
                  <a:pt x="1046" y="16"/>
                </a:lnTo>
                <a:lnTo>
                  <a:pt x="1015" y="8"/>
                </a:lnTo>
                <a:lnTo>
                  <a:pt x="980" y="2"/>
                </a:lnTo>
                <a:lnTo>
                  <a:pt x="960" y="1"/>
                </a:lnTo>
                <a:lnTo>
                  <a:pt x="941" y="0"/>
                </a:lnTo>
                <a:lnTo>
                  <a:pt x="189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0138" name="Rectangle 27"/>
          <p:cNvSpPr>
            <a:spLocks noChangeArrowheads="1"/>
          </p:cNvSpPr>
          <p:nvPr/>
        </p:nvSpPr>
        <p:spPr bwMode="auto">
          <a:xfrm>
            <a:off x="9519518" y="4190493"/>
            <a:ext cx="8286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100" dirty="0">
                <a:solidFill>
                  <a:srgbClr val="000000"/>
                </a:solidFill>
              </a:rPr>
              <a:t>Analyze Data and Evaluate Results</a:t>
            </a:r>
            <a:endParaRPr lang="en-US" sz="1100" dirty="0">
              <a:latin typeface="Times New Roman" charset="0"/>
            </a:endParaRPr>
          </a:p>
        </p:txBody>
      </p:sp>
      <p:sp>
        <p:nvSpPr>
          <p:cNvPr id="90139" name="Oval 28"/>
          <p:cNvSpPr>
            <a:spLocks noChangeArrowheads="1"/>
          </p:cNvSpPr>
          <p:nvPr/>
        </p:nvSpPr>
        <p:spPr bwMode="auto">
          <a:xfrm>
            <a:off x="9834563" y="5065205"/>
            <a:ext cx="182562" cy="2095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/>
              <a:t>7</a:t>
            </a:r>
            <a:endParaRPr lang="en-US" sz="1000">
              <a:latin typeface="Times New Roman" charset="0"/>
            </a:endParaRPr>
          </a:p>
        </p:txBody>
      </p:sp>
      <p:sp>
        <p:nvSpPr>
          <p:cNvPr id="90145" name="Line 34"/>
          <p:cNvSpPr>
            <a:spLocks noChangeShapeType="1"/>
          </p:cNvSpPr>
          <p:nvPr/>
        </p:nvSpPr>
        <p:spPr bwMode="auto">
          <a:xfrm flipV="1">
            <a:off x="2178050" y="5779581"/>
            <a:ext cx="7767638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6" name="Line 35"/>
          <p:cNvSpPr>
            <a:spLocks noChangeShapeType="1"/>
          </p:cNvSpPr>
          <p:nvPr/>
        </p:nvSpPr>
        <p:spPr bwMode="auto">
          <a:xfrm>
            <a:off x="9936163" y="5404931"/>
            <a:ext cx="0" cy="344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7" name="Line 36"/>
          <p:cNvSpPr>
            <a:spLocks noChangeShapeType="1"/>
          </p:cNvSpPr>
          <p:nvPr/>
        </p:nvSpPr>
        <p:spPr bwMode="auto">
          <a:xfrm>
            <a:off x="8683625" y="5406518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8" name="Line 37"/>
          <p:cNvSpPr>
            <a:spLocks noChangeShapeType="1"/>
          </p:cNvSpPr>
          <p:nvPr/>
        </p:nvSpPr>
        <p:spPr bwMode="auto">
          <a:xfrm flipH="1">
            <a:off x="7396164" y="5395405"/>
            <a:ext cx="1587" cy="3730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9" name="Line 38"/>
          <p:cNvSpPr>
            <a:spLocks noChangeShapeType="1"/>
          </p:cNvSpPr>
          <p:nvPr/>
        </p:nvSpPr>
        <p:spPr bwMode="auto">
          <a:xfrm>
            <a:off x="6103938" y="5409693"/>
            <a:ext cx="0" cy="3540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50" name="Line 39"/>
          <p:cNvSpPr>
            <a:spLocks noChangeShapeType="1"/>
          </p:cNvSpPr>
          <p:nvPr/>
        </p:nvSpPr>
        <p:spPr bwMode="auto">
          <a:xfrm>
            <a:off x="4810125" y="5404931"/>
            <a:ext cx="0" cy="3651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51" name="Line 40"/>
          <p:cNvSpPr>
            <a:spLocks noChangeShapeType="1"/>
          </p:cNvSpPr>
          <p:nvPr/>
        </p:nvSpPr>
        <p:spPr bwMode="auto">
          <a:xfrm>
            <a:off x="3513138" y="5409693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52" name="Line 41"/>
          <p:cNvSpPr>
            <a:spLocks noChangeShapeType="1"/>
          </p:cNvSpPr>
          <p:nvPr/>
        </p:nvSpPr>
        <p:spPr bwMode="auto">
          <a:xfrm>
            <a:off x="2197100" y="5408106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53" name="Freeform 42"/>
          <p:cNvSpPr>
            <a:spLocks/>
          </p:cNvSpPr>
          <p:nvPr/>
        </p:nvSpPr>
        <p:spPr bwMode="auto">
          <a:xfrm flipH="1">
            <a:off x="3292475" y="5535106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sm" len="sm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Freeform 43"/>
          <p:cNvSpPr>
            <a:spLocks/>
          </p:cNvSpPr>
          <p:nvPr/>
        </p:nvSpPr>
        <p:spPr bwMode="auto">
          <a:xfrm>
            <a:off x="3608388" y="5546218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Freeform 45"/>
          <p:cNvSpPr>
            <a:spLocks/>
          </p:cNvSpPr>
          <p:nvPr/>
        </p:nvSpPr>
        <p:spPr bwMode="auto">
          <a:xfrm flipH="1">
            <a:off x="4541838" y="5577968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sm" len="sm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Freeform 46"/>
          <p:cNvSpPr>
            <a:spLocks/>
          </p:cNvSpPr>
          <p:nvPr/>
        </p:nvSpPr>
        <p:spPr bwMode="auto">
          <a:xfrm flipH="1">
            <a:off x="5837238" y="5577968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sm" len="sm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7" name="Freeform 47"/>
          <p:cNvSpPr>
            <a:spLocks/>
          </p:cNvSpPr>
          <p:nvPr/>
        </p:nvSpPr>
        <p:spPr bwMode="auto">
          <a:xfrm flipH="1">
            <a:off x="9723438" y="5574793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sm" len="sm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Freeform 48"/>
          <p:cNvSpPr>
            <a:spLocks/>
          </p:cNvSpPr>
          <p:nvPr/>
        </p:nvSpPr>
        <p:spPr bwMode="auto">
          <a:xfrm flipH="1">
            <a:off x="8428038" y="5574793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sm" len="sm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Freeform 49"/>
          <p:cNvSpPr>
            <a:spLocks/>
          </p:cNvSpPr>
          <p:nvPr/>
        </p:nvSpPr>
        <p:spPr bwMode="auto">
          <a:xfrm flipH="1">
            <a:off x="7132638" y="5577968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sm" len="sm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0" name="Freeform 50"/>
          <p:cNvSpPr>
            <a:spLocks/>
          </p:cNvSpPr>
          <p:nvPr/>
        </p:nvSpPr>
        <p:spPr bwMode="auto">
          <a:xfrm>
            <a:off x="4922838" y="5577968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Freeform 51"/>
          <p:cNvSpPr>
            <a:spLocks/>
          </p:cNvSpPr>
          <p:nvPr/>
        </p:nvSpPr>
        <p:spPr bwMode="auto">
          <a:xfrm>
            <a:off x="6218238" y="5574793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Freeform 52"/>
          <p:cNvSpPr>
            <a:spLocks/>
          </p:cNvSpPr>
          <p:nvPr/>
        </p:nvSpPr>
        <p:spPr bwMode="auto">
          <a:xfrm>
            <a:off x="7513638" y="5574793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Freeform 53"/>
          <p:cNvSpPr>
            <a:spLocks/>
          </p:cNvSpPr>
          <p:nvPr/>
        </p:nvSpPr>
        <p:spPr bwMode="auto">
          <a:xfrm>
            <a:off x="8809038" y="5574793"/>
            <a:ext cx="152400" cy="149225"/>
          </a:xfrm>
          <a:custGeom>
            <a:avLst/>
            <a:gdLst>
              <a:gd name="T0" fmla="*/ 2147483647 w 48"/>
              <a:gd name="T1" fmla="*/ 2147483647 h 96"/>
              <a:gd name="T2" fmla="*/ 0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Rectangle 5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anchor="ctr"/>
          <a:lstStyle/>
          <a:p>
            <a:pPr eaLnBrk="1" hangingPunct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Federation Engineering</a:t>
            </a:r>
          </a:p>
        </p:txBody>
      </p:sp>
      <p:sp>
        <p:nvSpPr>
          <p:cNvPr id="90165" name="Content Placeholder 54"/>
          <p:cNvSpPr>
            <a:spLocks noGrp="1"/>
          </p:cNvSpPr>
          <p:nvPr>
            <p:ph sz="quarter" idx="11"/>
          </p:nvPr>
        </p:nvSpPr>
        <p:spPr>
          <a:xfrm>
            <a:off x="542044" y="1046716"/>
            <a:ext cx="11250613" cy="273652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Distributed Simulation Engineering and Execution Process (DSEEP, IEEE 1730):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Consists of a graphical model and supporting textual description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Defines a generic, tailorable framework for distributed simulation development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Provides a clear, concise introduction to distributed simulation development for new users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Provides a common reference point for communication between federation development team members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Provides a common foundation for defining functional overlays to the federation development process, e.g. VV&amp;A, security, tools</a:t>
            </a:r>
          </a:p>
          <a:p>
            <a:pPr eaLnBrk="1" hangingPunct="1"/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33C11-0B4B-8F4A-BEF1-3652556DE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0136" name="Line 25"/>
          <p:cNvSpPr>
            <a:spLocks noChangeShapeType="1"/>
          </p:cNvSpPr>
          <p:nvPr/>
        </p:nvSpPr>
        <p:spPr bwMode="auto">
          <a:xfrm flipV="1">
            <a:off x="2672366" y="4752304"/>
            <a:ext cx="386366" cy="17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0" name="Line 29"/>
          <p:cNvSpPr>
            <a:spLocks noChangeShapeType="1"/>
          </p:cNvSpPr>
          <p:nvPr/>
        </p:nvSpPr>
        <p:spPr bwMode="auto">
          <a:xfrm>
            <a:off x="3973131" y="4758742"/>
            <a:ext cx="41212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1" name="Line 30"/>
          <p:cNvSpPr>
            <a:spLocks noChangeShapeType="1"/>
          </p:cNvSpPr>
          <p:nvPr/>
        </p:nvSpPr>
        <p:spPr bwMode="auto">
          <a:xfrm flipV="1">
            <a:off x="5280339" y="4784501"/>
            <a:ext cx="3670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2" name="Line 31"/>
          <p:cNvSpPr>
            <a:spLocks noChangeShapeType="1"/>
          </p:cNvSpPr>
          <p:nvPr/>
        </p:nvSpPr>
        <p:spPr bwMode="auto">
          <a:xfrm flipV="1">
            <a:off x="6593983" y="4776280"/>
            <a:ext cx="361995" cy="82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3" name="Line 32"/>
          <p:cNvSpPr>
            <a:spLocks noChangeShapeType="1"/>
          </p:cNvSpPr>
          <p:nvPr/>
        </p:nvSpPr>
        <p:spPr bwMode="auto">
          <a:xfrm>
            <a:off x="7856114" y="4778062"/>
            <a:ext cx="400296" cy="1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4" name="Line 33"/>
          <p:cNvSpPr>
            <a:spLocks noChangeShapeType="1"/>
          </p:cNvSpPr>
          <p:nvPr/>
        </p:nvSpPr>
        <p:spPr bwMode="auto">
          <a:xfrm>
            <a:off x="9124681" y="4784501"/>
            <a:ext cx="386367" cy="64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0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>
                <a:ea typeface="ＭＳ Ｐゴシック" pitchFamily="34" charset="-128"/>
              </a:rPr>
              <a:t>Additional</a:t>
            </a:r>
            <a:r>
              <a:rPr lang="sv-SE" dirty="0">
                <a:ea typeface="ＭＳ Ｐゴシック" pitchFamily="34" charset="-128"/>
              </a:rPr>
              <a:t> Reading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339380" y="947916"/>
            <a:ext cx="680437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Standards and Interpretations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HLA IEEE 1516-2010, </a:t>
            </a:r>
            <a:r>
              <a:rPr lang="sv-SE" dirty="0" err="1">
                <a:ea typeface="ＭＳ Ｐゴシック" pitchFamily="34" charset="-128"/>
              </a:rPr>
              <a:t>www.ieee.org</a:t>
            </a: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ea typeface="ＭＳ Ｐゴシック" pitchFamily="34" charset="-128"/>
              </a:rPr>
              <a:t>The HLA Tutorial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Free, redistributable PDF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ea typeface="ＭＳ Ｐゴシック" pitchFamily="34" charset="-128"/>
              </a:rPr>
              <a:t>www.pitchtechnologies.com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 err="1">
                <a:ea typeface="ＭＳ Ｐゴシック" pitchFamily="34" charset="-128"/>
              </a:rPr>
              <a:t>hlatutorial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 err="1">
                <a:ea typeface="ＭＳ Ｐゴシック" pitchFamily="34" charset="-128"/>
              </a:rPr>
              <a:t>Plenty</a:t>
            </a:r>
            <a:r>
              <a:rPr lang="sv-SE" sz="2400" dirty="0">
                <a:ea typeface="ＭＳ Ｐゴシック" pitchFamily="34" charset="-128"/>
              </a:rPr>
              <a:t> </a:t>
            </a:r>
            <a:r>
              <a:rPr lang="sv-SE" sz="2400" dirty="0" err="1">
                <a:ea typeface="ＭＳ Ｐゴシック" pitchFamily="34" charset="-128"/>
              </a:rPr>
              <a:t>of</a:t>
            </a:r>
            <a:r>
              <a:rPr lang="sv-SE" sz="2400" dirty="0">
                <a:ea typeface="ＭＳ Ｐゴシック" pitchFamily="34" charset="-128"/>
              </a:rPr>
              <a:t> SISO </a:t>
            </a:r>
            <a:r>
              <a:rPr lang="sv-SE" sz="2400" dirty="0" err="1">
                <a:ea typeface="ＭＳ Ｐゴシック" pitchFamily="34" charset="-128"/>
              </a:rPr>
              <a:t>papers</a:t>
            </a:r>
            <a:r>
              <a:rPr lang="sv-SE" sz="2400" dirty="0">
                <a:ea typeface="ＭＳ Ｐゴシック" pitchFamily="34" charset="-128"/>
              </a:rPr>
              <a:t> (www.sisostds.org)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>
                <a:ea typeface="ＭＳ Ｐゴシック" pitchFamily="34" charset="-128"/>
              </a:rPr>
              <a:t>Also</a:t>
            </a:r>
            <a:r>
              <a:rPr lang="sv-SE" dirty="0">
                <a:ea typeface="ＭＳ Ｐゴシック" pitchFamily="34" charset="-128"/>
              </a:rPr>
              <a:t> on </a:t>
            </a:r>
            <a:r>
              <a:rPr lang="sv-SE" dirty="0" err="1">
                <a:ea typeface="ＭＳ Ｐゴシック" pitchFamily="34" charset="-128"/>
              </a:rPr>
              <a:t>ResearchGate</a:t>
            </a:r>
            <a:endParaRPr lang="sv-SE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I/ITSEC Papers (</a:t>
            </a:r>
            <a:r>
              <a:rPr lang="sv-SE" sz="2400" dirty="0" err="1">
                <a:ea typeface="ＭＳ Ｐゴシック" pitchFamily="34" charset="-128"/>
              </a:rPr>
              <a:t>www.iitsec.org</a:t>
            </a:r>
            <a:r>
              <a:rPr lang="sv-SE" sz="2400" dirty="0">
                <a:ea typeface="ＭＳ Ｐゴシック" pitchFamily="34" charset="-128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“Evolving the High Level Architecture for Modeling and Simulation.” I/ITSEC 2005, Paper No. 2157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The HLA </a:t>
            </a:r>
            <a:r>
              <a:rPr lang="sv-SE" sz="2400" dirty="0" err="1">
                <a:ea typeface="ＭＳ Ｐゴシック" pitchFamily="34" charset="-128"/>
              </a:rPr>
              <a:t>Evolved</a:t>
            </a:r>
            <a:r>
              <a:rPr lang="sv-SE" sz="2400" dirty="0">
                <a:ea typeface="ＭＳ Ｐゴシック" pitchFamily="34" charset="-128"/>
              </a:rPr>
              <a:t> Product </a:t>
            </a:r>
            <a:r>
              <a:rPr lang="sv-SE" sz="2400" dirty="0" err="1">
                <a:ea typeface="ＭＳ Ｐゴシック" pitchFamily="34" charset="-128"/>
              </a:rPr>
              <a:t>Development</a:t>
            </a:r>
            <a:r>
              <a:rPr lang="sv-SE" sz="2400" dirty="0">
                <a:ea typeface="ＭＳ Ｐゴシック" pitchFamily="34" charset="-128"/>
              </a:rPr>
              <a:t> Group (PDG) </a:t>
            </a:r>
            <a:r>
              <a:rPr lang="sv-SE" sz="2400" dirty="0" err="1">
                <a:ea typeface="ＭＳ Ｐゴシック" pitchFamily="34" charset="-128"/>
              </a:rPr>
              <a:t>discussion</a:t>
            </a:r>
            <a:r>
              <a:rPr lang="sv-SE" sz="2400" dirty="0">
                <a:ea typeface="ＭＳ Ｐゴシック" pitchFamily="34" charset="-128"/>
              </a:rPr>
              <a:t> </a:t>
            </a:r>
            <a:r>
              <a:rPr lang="sv-SE" sz="2400" dirty="0" err="1">
                <a:ea typeface="ＭＳ Ｐゴシック" pitchFamily="34" charset="-128"/>
              </a:rPr>
              <a:t>archives</a:t>
            </a:r>
            <a:r>
              <a:rPr lang="sv-SE" sz="2400" dirty="0">
                <a:ea typeface="ＭＳ Ｐゴシック" pitchFamily="34" charset="-128"/>
              </a:rPr>
              <a:t> (</a:t>
            </a:r>
            <a:r>
              <a:rPr lang="sv-SE" sz="2400" dirty="0" err="1">
                <a:ea typeface="ＭＳ Ｐゴシック" pitchFamily="34" charset="-128"/>
              </a:rPr>
              <a:t>www.sisostds.org</a:t>
            </a:r>
            <a:r>
              <a:rPr lang="sv-SE" sz="2400" dirty="0">
                <a:ea typeface="ＭＳ Ｐゴシック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4" name="Picture 3" descr="Screen Shot 2012-09-11 at 23.52.3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650" y="1280847"/>
            <a:ext cx="3574567" cy="4686922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BAE02-229A-8647-A3D1-83C67D649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30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7666"/>
          </a:xfrm>
        </p:spPr>
        <p:txBody>
          <a:bodyPr/>
          <a:lstStyle/>
          <a:p>
            <a:r>
              <a:rPr lang="en-US" sz="2800" dirty="0"/>
              <a:t>Learning Objectives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840692"/>
            <a:ext cx="10866783" cy="3888875"/>
          </a:xfrm>
        </p:spPr>
        <p:txBody>
          <a:bodyPr/>
          <a:lstStyle/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1516-2010 and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74" y="1197571"/>
            <a:ext cx="614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19BB-3F09-364F-912A-69154C96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4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0303" y="1526127"/>
            <a:ext cx="10363200" cy="1470025"/>
          </a:xfrm>
        </p:spPr>
        <p:txBody>
          <a:bodyPr/>
          <a:lstStyle/>
          <a:p>
            <a:pPr eaLnBrk="1" hangingPunct="1"/>
            <a:r>
              <a:rPr lang="sv-SE" dirty="0" err="1">
                <a:ea typeface="ＭＳ Ｐゴシック" pitchFamily="-107" charset="-128"/>
              </a:rPr>
              <a:t>Questions</a:t>
            </a:r>
            <a:r>
              <a:rPr lang="sv-SE" dirty="0">
                <a:ea typeface="ＭＳ Ｐゴシック" pitchFamily="-107" charset="-128"/>
              </a:rPr>
              <a:t>?</a:t>
            </a:r>
            <a:endParaRPr lang="en-US" dirty="0">
              <a:ea typeface="ＭＳ Ｐゴシック" pitchFamily="-107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6045" y="3584050"/>
            <a:ext cx="6400800" cy="17526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pitchFamily="-107" charset="-128"/>
              </a:rPr>
              <a:t> </a:t>
            </a:r>
            <a:endParaRPr lang="en-US" dirty="0">
              <a:ea typeface="ＭＳ Ｐゴシック" pitchFamily="-107" charset="-128"/>
            </a:endParaRP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2030721" y="3782489"/>
            <a:ext cx="2403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Björn Möller</a:t>
            </a:r>
          </a:p>
          <a:p>
            <a:endParaRPr lang="en-US" dirty="0"/>
          </a:p>
          <a:p>
            <a:r>
              <a:rPr lang="en-US" dirty="0"/>
              <a:t>Robert Lutz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018396" y="3782489"/>
            <a:ext cx="46440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/>
              <a:t>Bjorn.Moller@pitch.se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Robert.Lutz@jhuapl.edu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69449C-8D30-D740-8114-59341E04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3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2F13-20EE-5D4C-BE84-6EEFB563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r>
              <a:rPr lang="en-US" sz="2800" dirty="0"/>
              <a:t>Overview of HLA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518C-0DF8-1441-95B3-5438774C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14" y="3479403"/>
            <a:ext cx="10928351" cy="2606040"/>
          </a:xfrm>
        </p:spPr>
        <p:txBody>
          <a:bodyPr/>
          <a:lstStyle/>
          <a:p>
            <a:r>
              <a:rPr lang="en-US" dirty="0"/>
              <a:t>Connects simulations running on different hosts</a:t>
            </a:r>
          </a:p>
          <a:p>
            <a:r>
              <a:rPr lang="en-US" dirty="0"/>
              <a:t>Services for information exchange using publish-subscribe and filtering</a:t>
            </a:r>
          </a:p>
          <a:p>
            <a:r>
              <a:rPr lang="en-US" dirty="0"/>
              <a:t>Services for synchronization of startup, execution and simulation time</a:t>
            </a:r>
          </a:p>
          <a:p>
            <a:r>
              <a:rPr lang="en-US" dirty="0"/>
              <a:t>Services for managing and monitoring the simulations</a:t>
            </a:r>
          </a:p>
          <a:p>
            <a:r>
              <a:rPr lang="en-US" dirty="0"/>
              <a:t>Support for object models for different domains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9706D-0159-3244-84F6-0AEB8A5BC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66" y="1891182"/>
            <a:ext cx="1051467" cy="1051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BD6F7-ACA2-6349-9426-4FE3C8863A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20" y="1675359"/>
            <a:ext cx="1483112" cy="148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3E30A-58F7-F348-B439-6564934579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05" y="1856876"/>
            <a:ext cx="2140794" cy="1120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D4A46-D835-324B-8D12-DE654B19B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78" y="1856876"/>
            <a:ext cx="2140794" cy="11200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9BBDD2-FBDB-FB46-9C66-74B042FD31CF}"/>
              </a:ext>
            </a:extLst>
          </p:cNvPr>
          <p:cNvCxnSpPr>
            <a:cxnSpLocks/>
          </p:cNvCxnSpPr>
          <p:nvPr/>
        </p:nvCxnSpPr>
        <p:spPr bwMode="auto">
          <a:xfrm>
            <a:off x="1335024" y="3084873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270160-5B16-5D4F-BB47-591D77383F5E}"/>
              </a:ext>
            </a:extLst>
          </p:cNvPr>
          <p:cNvGrpSpPr/>
          <p:nvPr/>
        </p:nvGrpSpPr>
        <p:grpSpPr>
          <a:xfrm>
            <a:off x="4773168" y="1993243"/>
            <a:ext cx="801624" cy="847344"/>
            <a:chOff x="6181344" y="1426464"/>
            <a:chExt cx="801624" cy="847344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01CCE3E-FF22-E54F-B9A7-8A2789CC92A6}"/>
                </a:ext>
              </a:extLst>
            </p:cNvPr>
            <p:cNvSpPr/>
            <p:nvPr/>
          </p:nvSpPr>
          <p:spPr bwMode="auto">
            <a:xfrm>
              <a:off x="6181344" y="1426464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10EB7296-2417-D04F-840E-1F768D23FFDA}"/>
                </a:ext>
              </a:extLst>
            </p:cNvPr>
            <p:cNvSpPr/>
            <p:nvPr/>
          </p:nvSpPr>
          <p:spPr bwMode="auto">
            <a:xfrm rot="10800000">
              <a:off x="6187440" y="1862328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139D1-1BB4-184B-9022-5C716D6D1132}"/>
              </a:ext>
            </a:extLst>
          </p:cNvPr>
          <p:cNvSpPr/>
          <p:nvPr/>
        </p:nvSpPr>
        <p:spPr bwMode="auto">
          <a:xfrm>
            <a:off x="9065752" y="228600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A7847-2D55-CC4F-91C1-3D946943727B}"/>
              </a:ext>
            </a:extLst>
          </p:cNvPr>
          <p:cNvSpPr/>
          <p:nvPr/>
        </p:nvSpPr>
        <p:spPr bwMode="auto">
          <a:xfrm>
            <a:off x="9982200" y="1880616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C9C35D-12B5-064C-B5D2-C0AB84FAD7F2}"/>
              </a:ext>
            </a:extLst>
          </p:cNvPr>
          <p:cNvSpPr/>
          <p:nvPr/>
        </p:nvSpPr>
        <p:spPr bwMode="auto">
          <a:xfrm>
            <a:off x="9982200" y="2289048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478AC-C119-4B40-99EC-EEDD27F4C238}"/>
              </a:ext>
            </a:extLst>
          </p:cNvPr>
          <p:cNvSpPr/>
          <p:nvPr/>
        </p:nvSpPr>
        <p:spPr bwMode="auto">
          <a:xfrm>
            <a:off x="9982200" y="269748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4808DC-143B-A644-A1D9-7E0ABECF9E70}"/>
              </a:ext>
            </a:extLst>
          </p:cNvPr>
          <p:cNvCxnSpPr>
            <a:stCxn id="16" idx="3"/>
            <a:endCxn id="17" idx="1"/>
          </p:cNvCxnSpPr>
          <p:nvPr/>
        </p:nvCxnSpPr>
        <p:spPr bwMode="auto">
          <a:xfrm flipV="1">
            <a:off x="9660112" y="2004060"/>
            <a:ext cx="322088" cy="4053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0895AA-2308-934C-9107-DE37F4B2DC10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9660112" y="2409444"/>
            <a:ext cx="322088" cy="4114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E15C4F-B98F-834C-B4FD-F46F2136DF3D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 bwMode="auto">
          <a:xfrm>
            <a:off x="9660112" y="2409444"/>
            <a:ext cx="322088" cy="304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EEB7C2-068B-9B49-8E5D-1DC3C72A8252}"/>
              </a:ext>
            </a:extLst>
          </p:cNvPr>
          <p:cNvSpPr txBox="1"/>
          <p:nvPr/>
        </p:nvSpPr>
        <p:spPr>
          <a:xfrm>
            <a:off x="2231946" y="1131998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Connect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721EDE-C30D-BB48-8264-303F2E8EFDA1}"/>
              </a:ext>
            </a:extLst>
          </p:cNvPr>
          <p:cNvSpPr txBox="1"/>
          <p:nvPr/>
        </p:nvSpPr>
        <p:spPr>
          <a:xfrm>
            <a:off x="4512317" y="1008888"/>
            <a:ext cx="121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Exchange</a:t>
            </a:r>
          </a:p>
          <a:p>
            <a:pPr algn="ctr"/>
            <a:r>
              <a:rPr lang="en-US" sz="1600" dirty="0"/>
              <a:t>information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29EE-3E8F-BA47-B47B-5168C67DA0E1}"/>
              </a:ext>
            </a:extLst>
          </p:cNvPr>
          <p:cNvSpPr txBox="1"/>
          <p:nvPr/>
        </p:nvSpPr>
        <p:spPr>
          <a:xfrm>
            <a:off x="5962456" y="1131998"/>
            <a:ext cx="126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Synchronize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1EE28-D967-E64C-B397-724F1C7DC369}"/>
              </a:ext>
            </a:extLst>
          </p:cNvPr>
          <p:cNvSpPr txBox="1"/>
          <p:nvPr/>
        </p:nvSpPr>
        <p:spPr>
          <a:xfrm>
            <a:off x="7547891" y="100888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&amp;</a:t>
            </a:r>
          </a:p>
          <a:p>
            <a:pPr algn="ctr"/>
            <a:r>
              <a:rPr lang="en-US" sz="1600" dirty="0"/>
              <a:t>Monitor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C1314-A0E0-0643-9226-FBF37ABC9B08}"/>
              </a:ext>
            </a:extLst>
          </p:cNvPr>
          <p:cNvSpPr txBox="1"/>
          <p:nvPr/>
        </p:nvSpPr>
        <p:spPr>
          <a:xfrm>
            <a:off x="9332164" y="1008888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Object</a:t>
            </a:r>
            <a:br>
              <a:rPr lang="en-US" sz="1600" dirty="0"/>
            </a:br>
            <a:r>
              <a:rPr lang="en-US" sz="1600" dirty="0"/>
              <a:t>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0AAB-1AED-D94F-90CB-1D6FED59A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5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C35D-EECE-FF47-9BE1-AFBB95FC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9715"/>
          </a:xfrm>
        </p:spPr>
        <p:txBody>
          <a:bodyPr/>
          <a:lstStyle/>
          <a:p>
            <a:r>
              <a:rPr lang="en-US" sz="2800" dirty="0"/>
              <a:t>HLA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16CD-61AF-DB4D-BD62-7D9D0F26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3412273"/>
            <a:ext cx="10928351" cy="2743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HLA was initiated in the US DoD in the early 1990s</a:t>
            </a:r>
          </a:p>
          <a:p>
            <a:r>
              <a:rPr lang="en-US" dirty="0"/>
              <a:t>After developing several proto-federations, HLA 1.3 was released in 1998</a:t>
            </a:r>
          </a:p>
          <a:p>
            <a:r>
              <a:rPr lang="en-US" dirty="0"/>
              <a:t>It was brought to open standardization through IEEE, resulting in </a:t>
            </a:r>
            <a:br>
              <a:rPr lang="en-US" dirty="0"/>
            </a:br>
            <a:r>
              <a:rPr lang="en-US" dirty="0"/>
              <a:t>HLA IEEE 1516-2000</a:t>
            </a:r>
          </a:p>
          <a:p>
            <a:r>
              <a:rPr lang="en-US" dirty="0"/>
              <a:t>The standard was updated in 2010 with several new features – “HLA Evolved”</a:t>
            </a:r>
          </a:p>
          <a:p>
            <a:r>
              <a:rPr lang="en-US" dirty="0"/>
              <a:t>The standard is currently under revision – “HLA 4”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45CEC2-E8A3-D248-A5DA-D4095AD6F7E9}"/>
              </a:ext>
            </a:extLst>
          </p:cNvPr>
          <p:cNvCxnSpPr>
            <a:cxnSpLocks/>
          </p:cNvCxnSpPr>
          <p:nvPr/>
        </p:nvCxnSpPr>
        <p:spPr bwMode="auto">
          <a:xfrm>
            <a:off x="3721608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8CD763-00D4-0045-B758-78F2A7A0F343}"/>
              </a:ext>
            </a:extLst>
          </p:cNvPr>
          <p:cNvCxnSpPr>
            <a:cxnSpLocks/>
          </p:cNvCxnSpPr>
          <p:nvPr/>
        </p:nvCxnSpPr>
        <p:spPr bwMode="auto">
          <a:xfrm>
            <a:off x="488350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3A631D-AF24-0243-A211-69FEA3510ED9}"/>
              </a:ext>
            </a:extLst>
          </p:cNvPr>
          <p:cNvCxnSpPr>
            <a:cxnSpLocks/>
          </p:cNvCxnSpPr>
          <p:nvPr/>
        </p:nvCxnSpPr>
        <p:spPr bwMode="auto">
          <a:xfrm>
            <a:off x="6045404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7F899-5869-DE4D-AEBE-9E106DD0DA9F}"/>
              </a:ext>
            </a:extLst>
          </p:cNvPr>
          <p:cNvCxnSpPr>
            <a:cxnSpLocks/>
          </p:cNvCxnSpPr>
          <p:nvPr/>
        </p:nvCxnSpPr>
        <p:spPr bwMode="auto">
          <a:xfrm>
            <a:off x="7207302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6AEB4-CB87-FB43-8C48-2686F0F97AEC}"/>
              </a:ext>
            </a:extLst>
          </p:cNvPr>
          <p:cNvCxnSpPr>
            <a:cxnSpLocks/>
          </p:cNvCxnSpPr>
          <p:nvPr/>
        </p:nvCxnSpPr>
        <p:spPr bwMode="auto">
          <a:xfrm>
            <a:off x="8369200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09E53C-0DA2-0A47-9EF7-65C24DFB37E7}"/>
              </a:ext>
            </a:extLst>
          </p:cNvPr>
          <p:cNvCxnSpPr>
            <a:cxnSpLocks/>
          </p:cNvCxnSpPr>
          <p:nvPr/>
        </p:nvCxnSpPr>
        <p:spPr bwMode="auto">
          <a:xfrm>
            <a:off x="953109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D0793C33-9878-E24E-A745-5B23777AAA07}"/>
              </a:ext>
            </a:extLst>
          </p:cNvPr>
          <p:cNvSpPr/>
          <p:nvPr/>
        </p:nvSpPr>
        <p:spPr bwMode="auto">
          <a:xfrm>
            <a:off x="2761488" y="1975104"/>
            <a:ext cx="7955280" cy="7498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7C8F2-32AC-3A42-B423-BD13BA1A6A01}"/>
              </a:ext>
            </a:extLst>
          </p:cNvPr>
          <p:cNvSpPr txBox="1"/>
          <p:nvPr/>
        </p:nvSpPr>
        <p:spPr>
          <a:xfrm>
            <a:off x="341071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14195-4FF0-0344-9E5F-1243AAD8054B}"/>
              </a:ext>
            </a:extLst>
          </p:cNvPr>
          <p:cNvSpPr txBox="1"/>
          <p:nvPr/>
        </p:nvSpPr>
        <p:spPr>
          <a:xfrm>
            <a:off x="456895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B0C26-1AB6-F646-9BC3-264845648176}"/>
              </a:ext>
            </a:extLst>
          </p:cNvPr>
          <p:cNvSpPr txBox="1"/>
          <p:nvPr/>
        </p:nvSpPr>
        <p:spPr>
          <a:xfrm>
            <a:off x="5736336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1DC79-6777-964F-9D01-587CFE4FA05C}"/>
              </a:ext>
            </a:extLst>
          </p:cNvPr>
          <p:cNvSpPr txBox="1"/>
          <p:nvPr/>
        </p:nvSpPr>
        <p:spPr>
          <a:xfrm>
            <a:off x="6903720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BC27B-1F0D-8F40-9748-8D6C5A6E07A7}"/>
              </a:ext>
            </a:extLst>
          </p:cNvPr>
          <p:cNvSpPr txBox="1"/>
          <p:nvPr/>
        </p:nvSpPr>
        <p:spPr>
          <a:xfrm>
            <a:off x="8071104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DB757-007F-D745-A15F-D29C7325A1DA}"/>
              </a:ext>
            </a:extLst>
          </p:cNvPr>
          <p:cNvSpPr txBox="1"/>
          <p:nvPr/>
        </p:nvSpPr>
        <p:spPr>
          <a:xfrm>
            <a:off x="9238488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B39EB-66D0-094E-8200-6E991552377E}"/>
              </a:ext>
            </a:extLst>
          </p:cNvPr>
          <p:cNvSpPr txBox="1"/>
          <p:nvPr/>
        </p:nvSpPr>
        <p:spPr>
          <a:xfrm>
            <a:off x="3337560" y="1133856"/>
            <a:ext cx="98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DMSO</a:t>
            </a:r>
            <a:br>
              <a:rPr lang="en-US" sz="1800" dirty="0"/>
            </a:br>
            <a:r>
              <a:rPr lang="en-US" sz="1800" dirty="0"/>
              <a:t>HLA 1.3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3BE02-4C7C-FC46-A8DA-CA08536135C6}"/>
              </a:ext>
            </a:extLst>
          </p:cNvPr>
          <p:cNvSpPr txBox="1"/>
          <p:nvPr/>
        </p:nvSpPr>
        <p:spPr>
          <a:xfrm>
            <a:off x="4230624" y="113385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00F13-2F7E-5541-AD1A-394AF40527EA}"/>
              </a:ext>
            </a:extLst>
          </p:cNvPr>
          <p:cNvSpPr txBox="1"/>
          <p:nvPr/>
        </p:nvSpPr>
        <p:spPr>
          <a:xfrm>
            <a:off x="6383864" y="987552"/>
            <a:ext cx="1631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1516-2010</a:t>
            </a:r>
          </a:p>
          <a:p>
            <a:pPr algn="ctr"/>
            <a:r>
              <a:rPr lang="en-US" sz="1800" dirty="0"/>
              <a:t>“HLA Evolved”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A760D-E65B-9249-BEEB-3C69A20B6509}"/>
              </a:ext>
            </a:extLst>
          </p:cNvPr>
          <p:cNvSpPr txBox="1"/>
          <p:nvPr/>
        </p:nvSpPr>
        <p:spPr>
          <a:xfrm>
            <a:off x="9147991" y="987552"/>
            <a:ext cx="126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1516-202x</a:t>
            </a:r>
          </a:p>
          <a:p>
            <a:pPr algn="ctr"/>
            <a:r>
              <a:rPr lang="en-US" sz="1800" dirty="0"/>
              <a:t>”HLA 4”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170F91-209E-8941-92EF-64BEC0EBB0BA}"/>
              </a:ext>
            </a:extLst>
          </p:cNvPr>
          <p:cNvSpPr txBox="1"/>
          <p:nvPr/>
        </p:nvSpPr>
        <p:spPr>
          <a:xfrm>
            <a:off x="1068838" y="1112520"/>
            <a:ext cx="944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(HLA 1.0)</a:t>
            </a:r>
          </a:p>
          <a:p>
            <a:pPr algn="ctr"/>
            <a:r>
              <a:rPr lang="en-US" sz="1400" dirty="0"/>
              <a:t>(HLA 1.1)</a:t>
            </a:r>
            <a:br>
              <a:rPr lang="en-US" sz="1400" dirty="0"/>
            </a:br>
            <a:r>
              <a:rPr lang="en-US" sz="1400" dirty="0"/>
              <a:t>(HLA 1.2)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A6CBFA-D3F8-6E44-A3D1-F45C1D88D1DB}"/>
              </a:ext>
            </a:extLst>
          </p:cNvPr>
          <p:cNvSpPr/>
          <p:nvPr/>
        </p:nvSpPr>
        <p:spPr bwMode="auto">
          <a:xfrm>
            <a:off x="82296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B5E759-5CBB-744C-9889-B4611F9A86CA}"/>
              </a:ext>
            </a:extLst>
          </p:cNvPr>
          <p:cNvSpPr/>
          <p:nvPr/>
        </p:nvSpPr>
        <p:spPr bwMode="auto">
          <a:xfrm>
            <a:off x="134112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0C9CAF-CAD8-C141-B22D-E410B79FDD72}"/>
              </a:ext>
            </a:extLst>
          </p:cNvPr>
          <p:cNvSpPr/>
          <p:nvPr/>
        </p:nvSpPr>
        <p:spPr bwMode="auto">
          <a:xfrm>
            <a:off x="185928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3B5FE-5B07-0F44-9064-B53D76E73946}"/>
              </a:ext>
            </a:extLst>
          </p:cNvPr>
          <p:cNvSpPr/>
          <p:nvPr/>
        </p:nvSpPr>
        <p:spPr bwMode="auto">
          <a:xfrm>
            <a:off x="827391" y="2379132"/>
            <a:ext cx="1490472" cy="182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FB058-336A-4B4A-93B8-D8E77BB04B2A}"/>
              </a:ext>
            </a:extLst>
          </p:cNvPr>
          <p:cNvCxnSpPr>
            <a:stCxn id="24" idx="4"/>
          </p:cNvCxnSpPr>
          <p:nvPr/>
        </p:nvCxnSpPr>
        <p:spPr bwMode="auto">
          <a:xfrm>
            <a:off x="1051560" y="2276037"/>
            <a:ext cx="189" cy="962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A45BE6-B1A3-2046-B81E-9C207D5910C4}"/>
              </a:ext>
            </a:extLst>
          </p:cNvPr>
          <p:cNvCxnSpPr>
            <a:cxnSpLocks/>
            <a:stCxn id="25" idx="4"/>
            <a:endCxn id="27" idx="0"/>
          </p:cNvCxnSpPr>
          <p:nvPr/>
        </p:nvCxnSpPr>
        <p:spPr bwMode="auto">
          <a:xfrm>
            <a:off x="1569720" y="2276037"/>
            <a:ext cx="2907" cy="1030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E13906-36E3-274A-B129-190982D8ECC7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>
            <a:off x="2087880" y="2276037"/>
            <a:ext cx="0" cy="106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F7A82BC-36E8-454D-9709-4B4BB9450315}"/>
              </a:ext>
            </a:extLst>
          </p:cNvPr>
          <p:cNvSpPr txBox="1"/>
          <p:nvPr/>
        </p:nvSpPr>
        <p:spPr>
          <a:xfrm>
            <a:off x="792872" y="2561105"/>
            <a:ext cx="1546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Proto-federations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12893B-354A-7449-9FD1-725A25EDDC79}"/>
              </a:ext>
            </a:extLst>
          </p:cNvPr>
          <p:cNvSpPr txBox="1"/>
          <p:nvPr/>
        </p:nvSpPr>
        <p:spPr>
          <a:xfrm>
            <a:off x="2752344" y="9875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CFD11-FDED-DA48-A0A9-0DC762C5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/>
              <a:t>The HLA “</a:t>
            </a:r>
            <a:r>
              <a:rPr lang="sv-SE" dirty="0" err="1"/>
              <a:t>Lollipop</a:t>
            </a:r>
            <a:r>
              <a:rPr lang="sv-SE" dirty="0"/>
              <a:t> </a:t>
            </a:r>
            <a:r>
              <a:rPr lang="sv-SE" dirty="0" err="1"/>
              <a:t>View</a:t>
            </a:r>
            <a:r>
              <a:rPr lang="sv-SE" dirty="0"/>
              <a:t>”</a:t>
            </a:r>
            <a:endParaRPr lang="en-US" dirty="0"/>
          </a:p>
        </p:txBody>
      </p:sp>
      <p:sp>
        <p:nvSpPr>
          <p:cNvPr id="45060" name="Rectangle 15"/>
          <p:cNvSpPr>
            <a:spLocks noGrp="1" noChangeArrowheads="1"/>
          </p:cNvSpPr>
          <p:nvPr>
            <p:ph sz="quarter" idx="11"/>
          </p:nvPr>
        </p:nvSpPr>
        <p:spPr>
          <a:xfrm>
            <a:off x="480132" y="3621024"/>
            <a:ext cx="11250613" cy="25466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Each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participating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member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u="sng" dirty="0" err="1">
                <a:latin typeface="Arial Narrow" charset="0"/>
                <a:ea typeface="ＭＳ Ｐゴシック" charset="0"/>
                <a:cs typeface="ＭＳ Ｐゴシック" charset="0"/>
              </a:rPr>
              <a:t>F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ederate</a:t>
            </a:r>
            <a:endParaRPr lang="sv-SE" sz="2800" u="sng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Information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exchanged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using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Runtime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Infrastructure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(RTI)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The information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exchange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follows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Federation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Object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(FOM)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federates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together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the FOM and the RTI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are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u="sng" dirty="0">
                <a:latin typeface="Arial Narrow" charset="0"/>
                <a:ea typeface="ＭＳ Ｐゴシック" charset="0"/>
                <a:cs typeface="ＭＳ Ｐゴシック" charset="0"/>
              </a:rPr>
              <a:t>F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ederation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A session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federation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Federation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Execution</a:t>
            </a:r>
            <a:endParaRPr lang="en-US" sz="2800" u="sng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090738" y="2567209"/>
            <a:ext cx="51816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dirty="0" err="1">
                <a:solidFill>
                  <a:schemeClr val="bg1"/>
                </a:solidFill>
              </a:rPr>
              <a:t>Runtime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Infrastructure</a:t>
            </a:r>
            <a:r>
              <a:rPr lang="sv-SE" sz="1800" dirty="0">
                <a:solidFill>
                  <a:schemeClr val="bg1"/>
                </a:solidFill>
              </a:rPr>
              <a:t>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6448425" y="202428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038475" y="202745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695825" y="203063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2319339" y="118608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 err="1"/>
              <a:t>Federate</a:t>
            </a:r>
            <a:r>
              <a:rPr lang="sv-SE" sz="1800" dirty="0"/>
              <a:t> A</a:t>
            </a:r>
            <a:endParaRPr lang="en-US" sz="1800" dirty="0"/>
          </a:p>
        </p:txBody>
      </p:sp>
      <p:sp>
        <p:nvSpPr>
          <p:cNvPr id="45066" name="Oval 13"/>
          <p:cNvSpPr>
            <a:spLocks noChangeArrowheads="1"/>
          </p:cNvSpPr>
          <p:nvPr/>
        </p:nvSpPr>
        <p:spPr bwMode="auto">
          <a:xfrm>
            <a:off x="3981450" y="1186083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 err="1"/>
              <a:t>Federate</a:t>
            </a:r>
            <a:r>
              <a:rPr lang="sv-SE" sz="1800" dirty="0"/>
              <a:t> B</a:t>
            </a:r>
            <a:endParaRPr lang="en-US" sz="1800" dirty="0"/>
          </a:p>
        </p:txBody>
      </p:sp>
      <p:sp>
        <p:nvSpPr>
          <p:cNvPr id="45067" name="Oval 14"/>
          <p:cNvSpPr>
            <a:spLocks noChangeArrowheads="1"/>
          </p:cNvSpPr>
          <p:nvPr/>
        </p:nvSpPr>
        <p:spPr bwMode="auto">
          <a:xfrm>
            <a:off x="5672139" y="118608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/>
              <a:t>Federate C</a:t>
            </a:r>
            <a:endParaRPr lang="en-US" sz="1800"/>
          </a:p>
        </p:txBody>
      </p:sp>
      <p:sp>
        <p:nvSpPr>
          <p:cNvPr id="45068" name="AutoShape 16"/>
          <p:cNvSpPr>
            <a:spLocks noChangeArrowheads="1"/>
          </p:cNvSpPr>
          <p:nvPr/>
        </p:nvSpPr>
        <p:spPr bwMode="auto">
          <a:xfrm>
            <a:off x="7850189" y="1280160"/>
            <a:ext cx="3031171" cy="18288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b="1" dirty="0"/>
              <a:t>Federation </a:t>
            </a:r>
            <a:r>
              <a:rPr lang="sv-SE" sz="1600" b="1" dirty="0" err="1"/>
              <a:t>Object</a:t>
            </a:r>
            <a:r>
              <a:rPr lang="sv-SE" sz="1600" b="1" dirty="0"/>
              <a:t> </a:t>
            </a:r>
            <a:r>
              <a:rPr lang="sv-SE" sz="1600" b="1" dirty="0" err="1"/>
              <a:t>Model</a:t>
            </a:r>
            <a:br>
              <a:rPr lang="sv-SE" sz="1600" b="1" dirty="0"/>
            </a:br>
            <a:br>
              <a:rPr lang="sv-SE" sz="1400" b="1" dirty="0"/>
            </a:br>
            <a:r>
              <a:rPr lang="sv-SE" sz="1400" b="1" dirty="0"/>
              <a:t>&lt;FOM&gt;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Shared</a:t>
            </a:r>
            <a:r>
              <a:rPr lang="sv-SE" sz="1400" b="1" dirty="0"/>
              <a:t> </a:t>
            </a:r>
            <a:r>
              <a:rPr lang="sv-SE" sz="1400" b="1" dirty="0" err="1"/>
              <a:t>object</a:t>
            </a:r>
            <a:r>
              <a:rPr lang="sv-SE" sz="1400" b="1" dirty="0"/>
              <a:t> </a:t>
            </a:r>
            <a:r>
              <a:rPr lang="sv-SE" sz="1400" b="1" dirty="0" err="1"/>
              <a:t>classes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Shared</a:t>
            </a:r>
            <a:r>
              <a:rPr lang="sv-SE" sz="1400" b="1" dirty="0"/>
              <a:t> </a:t>
            </a:r>
            <a:r>
              <a:rPr lang="sv-SE" sz="1400" b="1" dirty="0" err="1"/>
              <a:t>interaction</a:t>
            </a:r>
            <a:r>
              <a:rPr lang="sv-SE" sz="1400" b="1" dirty="0"/>
              <a:t> </a:t>
            </a:r>
            <a:r>
              <a:rPr lang="sv-SE" sz="1400" b="1" dirty="0" err="1"/>
              <a:t>classes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More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&lt;/FOM&gt;</a:t>
            </a:r>
            <a:endParaRPr lang="en-US" sz="1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2B822-2FD7-B846-8953-643AF5B5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9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Objects vs. Interactions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980936-50B5-AA40-BC71-56860E85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2996"/>
            <a:ext cx="9041296" cy="6397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HLA shares data between federates via two mechanisms:</a:t>
            </a:r>
            <a:b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982758"/>
            <a:ext cx="5386917" cy="3951288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Objects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Persistent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Usually represent long-lived entities in the federation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State is represented by attributes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State can be partially updated by owning federate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Example: Aircraft, Human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DFE17-5B2A-2F46-9C43-BFBFC56F3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342996"/>
            <a:ext cx="5389033" cy="639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82758"/>
            <a:ext cx="5389033" cy="39512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Interactions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Not persistent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Usually represent events in the federation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State is represented by parameters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Full state must be sent in the interaction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Example: Fire, Radio signal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5976A4-8A16-DD41-BF4F-714178D8B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0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8"/>
            <a:ext cx="12191999" cy="672727"/>
          </a:xfrm>
        </p:spPr>
        <p:txBody>
          <a:bodyPr/>
          <a:lstStyle/>
          <a:p>
            <a:pPr eaLnBrk="1" hangingPunct="1"/>
            <a:r>
              <a:rPr lang="sv-SE" dirty="0"/>
              <a:t>HLA Works Like an “Information Bus”</a:t>
            </a:r>
            <a:endParaRPr lang="en-US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923" y="4087329"/>
            <a:ext cx="11761566" cy="312738"/>
          </a:xfrm>
        </p:spPr>
        <p:txBody>
          <a:bodyPr/>
          <a:lstStyle/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sv-SE" sz="2000" kern="1200" dirty="0">
                <a:ea typeface="ＭＳ Ｐゴシック" charset="0"/>
                <a:cs typeface="Tahoma" charset="0"/>
              </a:rPr>
              <a:t>A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federate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can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publish</a:t>
            </a:r>
            <a:r>
              <a:rPr lang="sv-SE" sz="2000" kern="1200" dirty="0">
                <a:ea typeface="ＭＳ Ｐゴシック" charset="0"/>
                <a:cs typeface="Tahoma" charset="0"/>
              </a:rPr>
              <a:t> the information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that</a:t>
            </a:r>
            <a:r>
              <a:rPr lang="sv-SE" sz="2000" kern="1200" dirty="0">
                <a:ea typeface="ＭＳ Ｐゴシック" charset="0"/>
                <a:cs typeface="Tahoma" charset="0"/>
              </a:rPr>
              <a:t> it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produces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to</a:t>
            </a:r>
            <a:r>
              <a:rPr lang="sv-SE" sz="2000" kern="1200" dirty="0">
                <a:ea typeface="ＭＳ Ｐゴシック" charset="0"/>
                <a:cs typeface="Tahoma" charset="0"/>
              </a:rPr>
              <a:t> the federation.</a:t>
            </a:r>
            <a:endParaRPr lang="en-US" sz="2000" kern="1200" dirty="0">
              <a:ea typeface="ＭＳ Ｐゴシック" charset="0"/>
              <a:cs typeface="Tahoma" charset="0"/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83033" y="3262314"/>
            <a:ext cx="1126128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dirty="0" err="1">
                <a:solidFill>
                  <a:schemeClr val="bg1"/>
                </a:solidFill>
              </a:rPr>
              <a:t>Runtime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Infrastructure</a:t>
            </a:r>
            <a:endParaRPr lang="en-US" sz="10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7215190" y="271938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>
            <a:off x="1504950" y="272256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4250532" y="274133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785812" y="1881188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A</a:t>
            </a:r>
            <a:endParaRPr lang="en-US" sz="1600" dirty="0"/>
          </a:p>
        </p:txBody>
      </p: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536158" y="1896788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B</a:t>
            </a:r>
            <a:endParaRPr lang="en-US" sz="1600" dirty="0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6438902" y="1881188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C</a:t>
            </a:r>
            <a:endParaRPr lang="en-US" sz="1600" dirty="0"/>
          </a:p>
        </p:txBody>
      </p:sp>
      <p:sp>
        <p:nvSpPr>
          <p:cNvPr id="50213" name="Rectangle 13"/>
          <p:cNvSpPr>
            <a:spLocks noChangeArrowheads="1"/>
          </p:cNvSpPr>
          <p:nvPr/>
        </p:nvSpPr>
        <p:spPr bwMode="auto">
          <a:xfrm>
            <a:off x="614363" y="781050"/>
            <a:ext cx="1978025" cy="102393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truck, </a:t>
            </a:r>
          </a:p>
          <a:p>
            <a:r>
              <a:rPr lang="sv-SE" sz="1400" dirty="0" err="1"/>
              <a:t>aircraft</a:t>
            </a:r>
            <a:r>
              <a:rPr lang="sv-SE" sz="1400" dirty="0"/>
              <a:t>, command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50214" name="Rectangle 14"/>
          <p:cNvSpPr>
            <a:spLocks noChangeArrowheads="1"/>
          </p:cNvSpPr>
          <p:nvPr/>
        </p:nvSpPr>
        <p:spPr bwMode="auto">
          <a:xfrm>
            <a:off x="6368178" y="820287"/>
            <a:ext cx="1732836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t"/>
          <a:lstStyle/>
          <a:p>
            <a:r>
              <a:rPr lang="sv-SE" sz="1400" u="sng" dirty="0"/>
              <a:t>Publish</a:t>
            </a:r>
            <a:r>
              <a:rPr lang="sv-SE" sz="1400" dirty="0"/>
              <a:t> weather</a:t>
            </a:r>
          </a:p>
          <a:p>
            <a:endParaRPr lang="sv-SE" sz="1000" dirty="0"/>
          </a:p>
        </p:txBody>
      </p:sp>
      <p:sp>
        <p:nvSpPr>
          <p:cNvPr id="50215" name="Rectangle 15"/>
          <p:cNvSpPr>
            <a:spLocks noChangeArrowheads="1"/>
          </p:cNvSpPr>
          <p:nvPr/>
        </p:nvSpPr>
        <p:spPr bwMode="auto">
          <a:xfrm>
            <a:off x="3288019" y="820287"/>
            <a:ext cx="1951342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aircraft, </a:t>
            </a:r>
          </a:p>
          <a:p>
            <a:r>
              <a:rPr lang="en-US" sz="1400" dirty="0"/>
              <a:t>c</a:t>
            </a:r>
            <a:r>
              <a:rPr lang="sv-SE" sz="1400" dirty="0"/>
              <a:t>ommand</a:t>
            </a:r>
          </a:p>
          <a:p>
            <a:endParaRPr lang="sv-SE" sz="1600" dirty="0"/>
          </a:p>
          <a:p>
            <a:endParaRPr lang="sv-SE" sz="1200" dirty="0"/>
          </a:p>
        </p:txBody>
      </p:sp>
      <p:sp>
        <p:nvSpPr>
          <p:cNvPr id="50210" name="Line 11"/>
          <p:cNvSpPr>
            <a:spLocks noChangeShapeType="1"/>
          </p:cNvSpPr>
          <p:nvPr/>
        </p:nvSpPr>
        <p:spPr bwMode="auto">
          <a:xfrm>
            <a:off x="10225092" y="274133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211" name="Oval 12"/>
          <p:cNvSpPr>
            <a:spLocks noChangeArrowheads="1"/>
          </p:cNvSpPr>
          <p:nvPr/>
        </p:nvSpPr>
        <p:spPr bwMode="auto">
          <a:xfrm>
            <a:off x="9448804" y="1903139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X</a:t>
            </a:r>
            <a:endParaRPr lang="en-US" sz="1600" dirty="0"/>
          </a:p>
        </p:txBody>
      </p:sp>
      <p:sp>
        <p:nvSpPr>
          <p:cNvPr id="50212" name="Rectangle 16"/>
          <p:cNvSpPr>
            <a:spLocks noChangeArrowheads="1"/>
          </p:cNvSpPr>
          <p:nvPr/>
        </p:nvSpPr>
        <p:spPr bwMode="auto">
          <a:xfrm>
            <a:off x="9372604" y="820287"/>
            <a:ext cx="1806930" cy="100665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truck, </a:t>
            </a:r>
          </a:p>
          <a:p>
            <a:r>
              <a:rPr lang="sv-SE" sz="1400" dirty="0"/>
              <a:t>aircraft</a:t>
            </a:r>
          </a:p>
          <a:p>
            <a:r>
              <a:rPr lang="sv-SE" sz="1400" u="sng" dirty="0"/>
              <a:t>Subscribe</a:t>
            </a:r>
            <a:r>
              <a:rPr lang="sv-SE" sz="1400" dirty="0"/>
              <a:t> truck, </a:t>
            </a:r>
          </a:p>
          <a:p>
            <a:r>
              <a:rPr lang="sv-SE" sz="1400" dirty="0"/>
              <a:t>aircraft</a:t>
            </a:r>
            <a:endParaRPr lang="en-US" sz="14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0923" y="4395304"/>
            <a:ext cx="1176156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21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7" indent="-3429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sv-SE" sz="2000" b="0" dirty="0">
                <a:latin typeface="Arial Narrow" charset="0"/>
                <a:cs typeface="Tahoma" charset="0"/>
              </a:rPr>
              <a:t>  Another federate can subscribe to information that it requires.</a:t>
            </a:r>
          </a:p>
          <a:p>
            <a:pPr marL="801687" lvl="1" indent="-3429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sv-SE" sz="2000" b="0" dirty="0">
                <a:latin typeface="Arial Narrow" charset="0"/>
                <a:cs typeface="Tahoma" charset="0"/>
              </a:rPr>
              <a:t>Publishing and </a:t>
            </a:r>
            <a:r>
              <a:rPr lang="sv-SE" sz="2000" b="0" dirty="0" err="1">
                <a:latin typeface="Arial Narrow" charset="0"/>
                <a:cs typeface="Tahoma" charset="0"/>
              </a:rPr>
              <a:t>subscribing</a:t>
            </a:r>
            <a:r>
              <a:rPr lang="sv-SE" sz="2000" b="0" dirty="0">
                <a:latin typeface="Arial Narrow" charset="0"/>
                <a:cs typeface="Tahoma" charset="0"/>
              </a:rPr>
              <a:t> is </a:t>
            </a:r>
            <a:r>
              <a:rPr lang="sv-SE" sz="2000" b="0" dirty="0" err="1">
                <a:latin typeface="Arial Narrow" charset="0"/>
                <a:cs typeface="Tahoma" charset="0"/>
              </a:rPr>
              <a:t>based</a:t>
            </a:r>
            <a:r>
              <a:rPr lang="sv-SE" sz="2000" b="0" dirty="0">
                <a:latin typeface="Arial Narrow" charset="0"/>
                <a:cs typeface="Tahoma" charset="0"/>
              </a:rPr>
              <a:t> on the Federation </a:t>
            </a:r>
            <a:r>
              <a:rPr lang="sv-SE" sz="2000" b="0" dirty="0" err="1">
                <a:latin typeface="Arial Narrow" charset="0"/>
                <a:cs typeface="Tahoma" charset="0"/>
              </a:rPr>
              <a:t>Object</a:t>
            </a:r>
            <a:r>
              <a:rPr lang="sv-SE" sz="2000" b="0" dirty="0">
                <a:latin typeface="Arial Narrow" charset="0"/>
                <a:cs typeface="Tahoma" charset="0"/>
              </a:rPr>
              <a:t> </a:t>
            </a:r>
            <a:r>
              <a:rPr lang="sv-SE" sz="2000" b="0" dirty="0" err="1">
                <a:latin typeface="Arial Narrow" charset="0"/>
                <a:cs typeface="Tahoma" charset="0"/>
              </a:rPr>
              <a:t>Model</a:t>
            </a:r>
            <a:r>
              <a:rPr lang="sv-SE" sz="2000" b="0" dirty="0">
                <a:latin typeface="Arial Narrow" charset="0"/>
                <a:cs typeface="Tahoma" charset="0"/>
              </a:rPr>
              <a:t> (FOM).</a:t>
            </a:r>
          </a:p>
        </p:txBody>
      </p:sp>
      <p:sp>
        <p:nvSpPr>
          <p:cNvPr id="50207" name="Rectangle 18"/>
          <p:cNvSpPr>
            <a:spLocks noChangeArrowheads="1"/>
          </p:cNvSpPr>
          <p:nvPr/>
        </p:nvSpPr>
        <p:spPr bwMode="auto">
          <a:xfrm>
            <a:off x="599669" y="1119189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sv-SE" sz="1400" dirty="0"/>
          </a:p>
          <a:p>
            <a:r>
              <a:rPr lang="sv-SE" sz="1400" u="sng" dirty="0"/>
              <a:t>Subscribe</a:t>
            </a:r>
            <a:r>
              <a:rPr lang="sv-SE" sz="1400" dirty="0"/>
              <a:t> aircraft, </a:t>
            </a:r>
          </a:p>
          <a:p>
            <a:r>
              <a:rPr lang="sv-SE" sz="1400" dirty="0"/>
              <a:t>weather, command</a:t>
            </a:r>
            <a:endParaRPr lang="en-US" sz="1400" dirty="0"/>
          </a:p>
        </p:txBody>
      </p:sp>
      <p:sp>
        <p:nvSpPr>
          <p:cNvPr id="50208" name="Rectangle 19"/>
          <p:cNvSpPr>
            <a:spLocks noChangeArrowheads="1"/>
          </p:cNvSpPr>
          <p:nvPr/>
        </p:nvSpPr>
        <p:spPr bwMode="auto">
          <a:xfrm>
            <a:off x="3299619" y="1092662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sv-SE" sz="1400" dirty="0"/>
          </a:p>
          <a:p>
            <a:r>
              <a:rPr lang="sv-SE" sz="1400" u="sng" dirty="0"/>
              <a:t>Subscribe</a:t>
            </a:r>
            <a:r>
              <a:rPr lang="sv-SE" sz="1400" dirty="0"/>
              <a:t> aircraft, </a:t>
            </a:r>
          </a:p>
          <a:p>
            <a:r>
              <a:rPr lang="sv-SE" sz="1400" dirty="0"/>
              <a:t>weather, command</a:t>
            </a:r>
            <a:endParaRPr lang="en-US" sz="1400" dirty="0"/>
          </a:p>
        </p:txBody>
      </p:sp>
      <p:sp>
        <p:nvSpPr>
          <p:cNvPr id="50209" name="Rectangle 20"/>
          <p:cNvSpPr>
            <a:spLocks noChangeArrowheads="1"/>
          </p:cNvSpPr>
          <p:nvPr/>
        </p:nvSpPr>
        <p:spPr bwMode="auto">
          <a:xfrm>
            <a:off x="6354728" y="1249371"/>
            <a:ext cx="2104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1400" u="sng" dirty="0"/>
              <a:t>Subscribe</a:t>
            </a:r>
            <a:r>
              <a:rPr lang="sv-SE" sz="1400" dirty="0"/>
              <a:t> command</a:t>
            </a:r>
            <a:endParaRPr lang="en-US" sz="1400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98685" y="5941255"/>
            <a:ext cx="11761566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000" b="0" dirty="0">
                <a:latin typeface="Arial Narrow" charset="0"/>
                <a:cs typeface="Tahoma" charset="0"/>
              </a:rPr>
              <a:t>Enables interoperability and reuse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383032" y="5068131"/>
            <a:ext cx="1143136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21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000" b="0" dirty="0">
                <a:latin typeface="Arial Narrow" charset="0"/>
                <a:cs typeface="Tahoma" charset="0"/>
              </a:rPr>
              <a:t>The RTI routes any relevant information to a subscribing federate – no need for federates to connect directly to other federates.</a:t>
            </a:r>
          </a:p>
          <a:p>
            <a:pPr marL="801687" lvl="1" indent="-3429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000" b="0" dirty="0">
                <a:latin typeface="Arial Narrow" charset="0"/>
                <a:cs typeface="Tahoma" charset="0"/>
              </a:rPr>
              <a:t>Allows for multiple RTI implementations, including central server and peer-to-peer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3A95D-F233-F64B-AB6B-338F8BBA0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610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3312</Words>
  <Application>Microsoft Macintosh PowerPoint</Application>
  <PresentationFormat>Widescreen</PresentationFormat>
  <Paragraphs>651</Paragraphs>
  <Slides>45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Narrow</vt:lpstr>
      <vt:lpstr>Courier New</vt:lpstr>
      <vt:lpstr>Tahoma</vt:lpstr>
      <vt:lpstr>Times New Roman</vt:lpstr>
      <vt:lpstr>Verdana</vt:lpstr>
      <vt:lpstr>Wingdings</vt:lpstr>
      <vt:lpstr>Blends</vt:lpstr>
      <vt:lpstr>PowerPoint Presentation</vt:lpstr>
      <vt:lpstr>Agenda</vt:lpstr>
      <vt:lpstr>Learning Objectives</vt:lpstr>
      <vt:lpstr>Purpose of HLA</vt:lpstr>
      <vt:lpstr>Overview of HLA Capabilities</vt:lpstr>
      <vt:lpstr>HLA Timeline</vt:lpstr>
      <vt:lpstr>The HLA “Lollipop View”</vt:lpstr>
      <vt:lpstr>Objects vs. Interactions</vt:lpstr>
      <vt:lpstr>HLA Works Like an “Information Bus”</vt:lpstr>
      <vt:lpstr>Structure of the Formal Standard</vt:lpstr>
      <vt:lpstr>HLA Object Models and the OMT</vt:lpstr>
      <vt:lpstr>Object Model Template – Minimal Version</vt:lpstr>
      <vt:lpstr>Object Model Template – Full Version</vt:lpstr>
      <vt:lpstr>Object Class Structure Table</vt:lpstr>
      <vt:lpstr>Object Class Structure Table Example</vt:lpstr>
      <vt:lpstr>Interface Specification</vt:lpstr>
      <vt:lpstr>Federation Management</vt:lpstr>
      <vt:lpstr>Declaration Management</vt:lpstr>
      <vt:lpstr>Object Management</vt:lpstr>
      <vt:lpstr>Ownership Management</vt:lpstr>
      <vt:lpstr>Time Management</vt:lpstr>
      <vt:lpstr>Data Distribution Management</vt:lpstr>
      <vt:lpstr>HLA Use Case: US Navy NCTE</vt:lpstr>
      <vt:lpstr>HLA Use Case: UK Air Force – “Gladiator”</vt:lpstr>
      <vt:lpstr>HLA Use Case: Civil Military Exercise “Viking”</vt:lpstr>
      <vt:lpstr>HLA Use Case: NASA and ESA Space Exploration</vt:lpstr>
      <vt:lpstr>HLA is an Open International Standard</vt:lpstr>
      <vt:lpstr>HLA Evolved – FOM Modules</vt:lpstr>
      <vt:lpstr>HLA Evolved – Fault Tolerance</vt:lpstr>
      <vt:lpstr>HLA Evolved – Web Services API</vt:lpstr>
      <vt:lpstr>HLA Evolved – Encoding Helpers</vt:lpstr>
      <vt:lpstr>HLA Evolved – More Features </vt:lpstr>
      <vt:lpstr>HLA 4 – More Modeling Features</vt:lpstr>
      <vt:lpstr>HLA 4 – Federate Authentication</vt:lpstr>
      <vt:lpstr>HLA 4 – Federate Protocol</vt:lpstr>
      <vt:lpstr>HLA 4 –  More Proposed Features</vt:lpstr>
      <vt:lpstr>HLA and LVC – Gateways</vt:lpstr>
      <vt:lpstr>HLA and Performance</vt:lpstr>
      <vt:lpstr>HLA and Tools</vt:lpstr>
      <vt:lpstr>HLA and Cross Domain Security/MLS</vt:lpstr>
      <vt:lpstr>Common Aerospace and Defense FOMs</vt:lpstr>
      <vt:lpstr>Federation Engineering</vt:lpstr>
      <vt:lpstr>Additional Reading </vt:lpstr>
      <vt:lpstr>Learning Objectives Revisited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Björn Möller</dc:creator>
  <cp:lastModifiedBy>Björn Möller</cp:lastModifiedBy>
  <cp:revision>189</cp:revision>
  <cp:lastPrinted>2020-06-16T20:32:06Z</cp:lastPrinted>
  <dcterms:created xsi:type="dcterms:W3CDTF">2020-06-16T20:19:17Z</dcterms:created>
  <dcterms:modified xsi:type="dcterms:W3CDTF">2020-09-24T18:06:37Z</dcterms:modified>
</cp:coreProperties>
</file>