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82" r:id="rId5"/>
    <p:sldMasterId id="2147483688" r:id="rId6"/>
  </p:sldMasterIdLst>
  <p:notesMasterIdLst>
    <p:notesMasterId r:id="rId69"/>
  </p:notesMasterIdLst>
  <p:handoutMasterIdLst>
    <p:handoutMasterId r:id="rId70"/>
  </p:handoutMasterIdLst>
  <p:sldIdLst>
    <p:sldId id="289" r:id="rId7"/>
    <p:sldId id="257" r:id="rId8"/>
    <p:sldId id="290" r:id="rId9"/>
    <p:sldId id="1356" r:id="rId10"/>
    <p:sldId id="419" r:id="rId11"/>
    <p:sldId id="1361" r:id="rId12"/>
    <p:sldId id="1357" r:id="rId13"/>
    <p:sldId id="1359" r:id="rId14"/>
    <p:sldId id="1358" r:id="rId15"/>
    <p:sldId id="5325" r:id="rId16"/>
    <p:sldId id="1248" r:id="rId17"/>
    <p:sldId id="1243" r:id="rId18"/>
    <p:sldId id="1099" r:id="rId19"/>
    <p:sldId id="489" r:id="rId20"/>
    <p:sldId id="5326" r:id="rId21"/>
    <p:sldId id="5327" r:id="rId22"/>
    <p:sldId id="5328" r:id="rId23"/>
    <p:sldId id="5329" r:id="rId24"/>
    <p:sldId id="5330" r:id="rId25"/>
    <p:sldId id="5331" r:id="rId26"/>
    <p:sldId id="1247" r:id="rId27"/>
    <p:sldId id="340" r:id="rId28"/>
    <p:sldId id="341" r:id="rId29"/>
    <p:sldId id="278" r:id="rId30"/>
    <p:sldId id="279" r:id="rId31"/>
    <p:sldId id="342" r:id="rId32"/>
    <p:sldId id="561" r:id="rId33"/>
    <p:sldId id="5332" r:id="rId34"/>
    <p:sldId id="5333" r:id="rId35"/>
    <p:sldId id="2561" r:id="rId36"/>
    <p:sldId id="560" r:id="rId37"/>
    <p:sldId id="286" r:id="rId38"/>
    <p:sldId id="592" r:id="rId39"/>
    <p:sldId id="2562" r:id="rId40"/>
    <p:sldId id="344" r:id="rId41"/>
    <p:sldId id="820" r:id="rId42"/>
    <p:sldId id="348" r:id="rId43"/>
    <p:sldId id="304" r:id="rId44"/>
    <p:sldId id="593" r:id="rId45"/>
    <p:sldId id="349" r:id="rId46"/>
    <p:sldId id="307" r:id="rId47"/>
    <p:sldId id="308" r:id="rId48"/>
    <p:sldId id="309" r:id="rId49"/>
    <p:sldId id="310" r:id="rId50"/>
    <p:sldId id="312" r:id="rId51"/>
    <p:sldId id="311" r:id="rId52"/>
    <p:sldId id="589" r:id="rId53"/>
    <p:sldId id="588" r:id="rId54"/>
    <p:sldId id="590" r:id="rId55"/>
    <p:sldId id="2513" r:id="rId56"/>
    <p:sldId id="2517" r:id="rId57"/>
    <p:sldId id="284" r:id="rId58"/>
    <p:sldId id="2512" r:id="rId59"/>
    <p:sldId id="595" r:id="rId60"/>
    <p:sldId id="313" r:id="rId61"/>
    <p:sldId id="5323" r:id="rId62"/>
    <p:sldId id="597" r:id="rId63"/>
    <p:sldId id="2515" r:id="rId64"/>
    <p:sldId id="2516" r:id="rId65"/>
    <p:sldId id="2560" r:id="rId66"/>
    <p:sldId id="352" r:id="rId67"/>
    <p:sldId id="5324" r:id="rId68"/>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Title" id="{2C58418F-B9BF-4A89-A219-6484B84FDBB3}">
          <p14:sldIdLst>
            <p14:sldId id="289"/>
          </p14:sldIdLst>
        </p14:section>
        <p14:section name="Agenda and Learning Objectives" id="{198E77A7-3B25-42E0-8010-D5B472EA5083}">
          <p14:sldIdLst>
            <p14:sldId id="257"/>
            <p14:sldId id="290"/>
          </p14:sldIdLst>
        </p14:section>
        <p14:section name="DDS Intro" id="{7F0E1F62-CF60-4BFE-AB51-7E8237912A25}">
          <p14:sldIdLst>
            <p14:sldId id="1356"/>
            <p14:sldId id="419"/>
            <p14:sldId id="1361"/>
            <p14:sldId id="1357"/>
            <p14:sldId id="1359"/>
            <p14:sldId id="1358"/>
            <p14:sldId id="5325"/>
            <p14:sldId id="1248"/>
            <p14:sldId id="1243"/>
          </p14:sldIdLst>
        </p14:section>
        <p14:section name="Data Centric Publish Subscribe" id="{8B705C76-18A9-48A9-9C95-A47AE385875E}">
          <p14:sldIdLst>
            <p14:sldId id="1099"/>
            <p14:sldId id="489"/>
            <p14:sldId id="5326"/>
            <p14:sldId id="5327"/>
            <p14:sldId id="5328"/>
            <p14:sldId id="5329"/>
            <p14:sldId id="5330"/>
            <p14:sldId id="5331"/>
          </p14:sldIdLst>
        </p14:section>
        <p14:section name="DDS Publish Subscribe API" id="{E72AB5F3-5E75-43FD-9CA2-C5C86FD87BCA}">
          <p14:sldIdLst>
            <p14:sldId id="1247"/>
            <p14:sldId id="340"/>
            <p14:sldId id="341"/>
            <p14:sldId id="278"/>
            <p14:sldId id="279"/>
            <p14:sldId id="342"/>
            <p14:sldId id="561"/>
            <p14:sldId id="5332"/>
            <p14:sldId id="5333"/>
            <p14:sldId id="2561"/>
            <p14:sldId id="560"/>
          </p14:sldIdLst>
        </p14:section>
        <p14:section name="QoS" id="{F3BCEA31-6521-42B6-BBB3-34077EC3E67B}">
          <p14:sldIdLst>
            <p14:sldId id="286"/>
            <p14:sldId id="592"/>
            <p14:sldId id="2562"/>
            <p14:sldId id="344"/>
          </p14:sldIdLst>
        </p14:section>
        <p14:section name="DDS Secure" id="{91171C40-BA24-43BA-9834-8FDB8761A1AE}">
          <p14:sldIdLst>
            <p14:sldId id="820"/>
            <p14:sldId id="348"/>
            <p14:sldId id="304"/>
            <p14:sldId id="593"/>
            <p14:sldId id="349"/>
            <p14:sldId id="307"/>
            <p14:sldId id="308"/>
            <p14:sldId id="309"/>
            <p14:sldId id="310"/>
            <p14:sldId id="312"/>
            <p14:sldId id="311"/>
          </p14:sldIdLst>
        </p14:section>
        <p14:section name="DDS and LVC Simulations" id="{245B3BD1-C1EE-4FB7-A6EA-CB229EF56B22}">
          <p14:sldIdLst>
            <p14:sldId id="589"/>
            <p14:sldId id="588"/>
            <p14:sldId id="590"/>
            <p14:sldId id="2513"/>
            <p14:sldId id="2517"/>
            <p14:sldId id="284"/>
            <p14:sldId id="2512"/>
            <p14:sldId id="595"/>
            <p14:sldId id="313"/>
            <p14:sldId id="5323"/>
          </p14:sldIdLst>
        </p14:section>
        <p14:section name="DDS and SISO" id="{A188B929-69AF-4509-95B1-69C0D5D885A1}">
          <p14:sldIdLst>
            <p14:sldId id="597"/>
            <p14:sldId id="2515"/>
            <p14:sldId id="2516"/>
          </p14:sldIdLst>
        </p14:section>
        <p14:section name="Conclusion" id="{48BB5353-B1F2-4FFA-98C6-B111578AC935}">
          <p14:sldIdLst>
            <p14:sldId id="2560"/>
            <p14:sldId id="352"/>
            <p14:sldId id="53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22458A"/>
    <a:srgbClr val="F77B0B"/>
    <a:srgbClr val="FF9900"/>
    <a:srgbClr val="B2F50B"/>
    <a:srgbClr val="0033CC"/>
    <a:srgbClr val="CC3300"/>
    <a:srgbClr val="F88C2A"/>
    <a:srgbClr val="2B56AB"/>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65" autoAdjust="0"/>
    <p:restoredTop sz="94360" autoAdjust="0"/>
  </p:normalViewPr>
  <p:slideViewPr>
    <p:cSldViewPr snapToGrid="0">
      <p:cViewPr varScale="1">
        <p:scale>
          <a:sx n="81" d="100"/>
          <a:sy n="81" d="100"/>
        </p:scale>
        <p:origin x="941"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21072"/>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definitions</a:t>
            </a:r>
          </a:p>
        </p:txBody>
      </p:sp>
      <p:sp>
        <p:nvSpPr>
          <p:cNvPr id="4" name="Slide Number Placeholder 3">
            <a:extLst>
              <a:ext uri="{FF2B5EF4-FFF2-40B4-BE49-F238E27FC236}">
                <a16:creationId xmlns:a16="http://schemas.microsoft.com/office/drawing/2014/main" id="{67F32DE7-CD08-4C68-BE66-73FA73F9FAF2}"/>
              </a:ext>
            </a:extLst>
          </p:cNvPr>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417914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definitions</a:t>
            </a:r>
          </a:p>
        </p:txBody>
      </p:sp>
      <p:sp>
        <p:nvSpPr>
          <p:cNvPr id="4" name="Slide Number Placeholder 3">
            <a:extLst>
              <a:ext uri="{FF2B5EF4-FFF2-40B4-BE49-F238E27FC236}">
                <a16:creationId xmlns:a16="http://schemas.microsoft.com/office/drawing/2014/main" id="{67F32DE7-CD08-4C68-BE66-73FA73F9FAF2}"/>
              </a:ext>
            </a:extLst>
          </p:cNvPr>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282172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definitions</a:t>
            </a:r>
          </a:p>
        </p:txBody>
      </p:sp>
      <p:sp>
        <p:nvSpPr>
          <p:cNvPr id="4" name="Slide Number Placeholder 3">
            <a:extLst>
              <a:ext uri="{FF2B5EF4-FFF2-40B4-BE49-F238E27FC236}">
                <a16:creationId xmlns:a16="http://schemas.microsoft.com/office/drawing/2014/main" id="{67F32DE7-CD08-4C68-BE66-73FA73F9FAF2}"/>
              </a:ext>
            </a:extLst>
          </p:cNvPr>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45205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definitions</a:t>
            </a:r>
          </a:p>
        </p:txBody>
      </p:sp>
      <p:sp>
        <p:nvSpPr>
          <p:cNvPr id="4" name="Slide Number Placeholder 3">
            <a:extLst>
              <a:ext uri="{FF2B5EF4-FFF2-40B4-BE49-F238E27FC236}">
                <a16:creationId xmlns:a16="http://schemas.microsoft.com/office/drawing/2014/main" id="{67F32DE7-CD08-4C68-BE66-73FA73F9FAF2}"/>
              </a:ext>
            </a:extLst>
          </p:cNvPr>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209278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definitions</a:t>
            </a:r>
          </a:p>
        </p:txBody>
      </p:sp>
    </p:spTree>
    <p:extLst>
      <p:ext uri="{BB962C8B-B14F-4D97-AF65-F5344CB8AC3E}">
        <p14:creationId xmlns:p14="http://schemas.microsoft.com/office/powerpoint/2010/main" val="84962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definitions</a:t>
            </a:r>
          </a:p>
        </p:txBody>
      </p:sp>
    </p:spTree>
    <p:extLst>
      <p:ext uri="{BB962C8B-B14F-4D97-AF65-F5344CB8AC3E}">
        <p14:creationId xmlns:p14="http://schemas.microsoft.com/office/powerpoint/2010/main" val="84962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noRot="1" noChangeAspect="1"/>
          </p:cNvSpPr>
          <p:nvPr>
            <p:ph type="sldImg"/>
          </p:nvPr>
        </p:nvSpPr>
        <p:spPr>
          <a:xfrm>
            <a:off x="381000" y="685800"/>
            <a:ext cx="6096000" cy="3429000"/>
          </a:xfrm>
          <a:prstGeom prst="rect">
            <a:avLst/>
          </a:prstGeom>
        </p:spPr>
        <p:txBody>
          <a:bodyPr/>
          <a:lstStyle/>
          <a:p>
            <a:endParaRPr/>
          </a:p>
        </p:txBody>
      </p:sp>
      <p:sp>
        <p:nvSpPr>
          <p:cNvPr id="918" name="Shape 918"/>
          <p:cNvSpPr>
            <a:spLocks noGrp="1"/>
          </p:cNvSpPr>
          <p:nvPr>
            <p:ph type="body" sz="quarter" idx="1"/>
          </p:nvPr>
        </p:nvSpPr>
        <p:spPr>
          <a:prstGeom prst="rect">
            <a:avLst/>
          </a:prstGeom>
        </p:spPr>
        <p:txBody>
          <a:bodyPr/>
          <a:lstStyle>
            <a:lvl1pPr>
              <a:defRPr sz="1200"/>
            </a:lvl1pPr>
          </a:lstStyle>
          <a:p>
            <a:endParaRPr dirty="0"/>
          </a:p>
        </p:txBody>
      </p:sp>
      <p:sp>
        <p:nvSpPr>
          <p:cNvPr id="2" name="Slide Number Placeholder 1">
            <a:extLst>
              <a:ext uri="{FF2B5EF4-FFF2-40B4-BE49-F238E27FC236}">
                <a16:creationId xmlns:a16="http://schemas.microsoft.com/office/drawing/2014/main" id="{1800AA46-42D4-426D-9E1B-01DC79945E6F}"/>
              </a:ext>
            </a:extLst>
          </p:cNvPr>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152816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a:spLocks noGrp="1" noRot="1" noChangeAspect="1"/>
          </p:cNvSpPr>
          <p:nvPr>
            <p:ph type="sldImg"/>
          </p:nvPr>
        </p:nvSpPr>
        <p:spPr>
          <a:xfrm>
            <a:off x="381000" y="685800"/>
            <a:ext cx="6096000" cy="3429000"/>
          </a:xfrm>
          <a:prstGeom prst="rect">
            <a:avLst/>
          </a:prstGeom>
        </p:spPr>
        <p:txBody>
          <a:bodyPr/>
          <a:lstStyle/>
          <a:p>
            <a:endParaRPr/>
          </a:p>
        </p:txBody>
      </p:sp>
      <p:sp>
        <p:nvSpPr>
          <p:cNvPr id="931" name="Shape 931"/>
          <p:cNvSpPr>
            <a:spLocks noGrp="1"/>
          </p:cNvSpPr>
          <p:nvPr>
            <p:ph type="body" sz="quarter" idx="1"/>
          </p:nvPr>
        </p:nvSpPr>
        <p:spPr>
          <a:prstGeom prst="rect">
            <a:avLst/>
          </a:prstGeom>
        </p:spPr>
        <p:txBody>
          <a:bodyPr/>
          <a:lstStyle/>
          <a:p>
            <a:endParaRPr dirty="0"/>
          </a:p>
        </p:txBody>
      </p:sp>
      <p:sp>
        <p:nvSpPr>
          <p:cNvPr id="2" name="Slide Number Placeholder 1">
            <a:extLst>
              <a:ext uri="{FF2B5EF4-FFF2-40B4-BE49-F238E27FC236}">
                <a16:creationId xmlns:a16="http://schemas.microsoft.com/office/drawing/2014/main" id="{359BE083-71A9-4283-B773-B7B72A542B34}"/>
              </a:ext>
            </a:extLst>
          </p:cNvPr>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3437563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Shape 963"/>
          <p:cNvSpPr>
            <a:spLocks noGrp="1" noRot="1" noChangeAspect="1"/>
          </p:cNvSpPr>
          <p:nvPr>
            <p:ph type="sldImg"/>
          </p:nvPr>
        </p:nvSpPr>
        <p:spPr>
          <a:xfrm>
            <a:off x="381000" y="685800"/>
            <a:ext cx="6096000" cy="3429000"/>
          </a:xfrm>
          <a:prstGeom prst="rect">
            <a:avLst/>
          </a:prstGeom>
        </p:spPr>
        <p:txBody>
          <a:bodyPr/>
          <a:lstStyle/>
          <a:p>
            <a:endParaRPr/>
          </a:p>
        </p:txBody>
      </p:sp>
      <p:sp>
        <p:nvSpPr>
          <p:cNvPr id="964" name="Shape 964"/>
          <p:cNvSpPr>
            <a:spLocks noGrp="1"/>
          </p:cNvSpPr>
          <p:nvPr>
            <p:ph type="body" sz="quarter" idx="1"/>
          </p:nvPr>
        </p:nvSpPr>
        <p:spPr>
          <a:prstGeom prst="rect">
            <a:avLst/>
          </a:prstGeom>
        </p:spPr>
        <p:txBody>
          <a:bodyPr/>
          <a:lstStyle/>
          <a:p>
            <a:endParaRPr dirty="0"/>
          </a:p>
        </p:txBody>
      </p:sp>
      <p:sp>
        <p:nvSpPr>
          <p:cNvPr id="2" name="Slide Number Placeholder 1">
            <a:extLst>
              <a:ext uri="{FF2B5EF4-FFF2-40B4-BE49-F238E27FC236}">
                <a16:creationId xmlns:a16="http://schemas.microsoft.com/office/drawing/2014/main" id="{1E1021A3-9D84-4227-B4C3-69756ACC437C}"/>
              </a:ext>
            </a:extLst>
          </p:cNvPr>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17660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Shape 998"/>
          <p:cNvSpPr>
            <a:spLocks noGrp="1" noRot="1" noChangeAspect="1"/>
          </p:cNvSpPr>
          <p:nvPr>
            <p:ph type="sldImg"/>
          </p:nvPr>
        </p:nvSpPr>
        <p:spPr>
          <a:xfrm>
            <a:off x="381000" y="685800"/>
            <a:ext cx="6096000" cy="3429000"/>
          </a:xfrm>
          <a:prstGeom prst="rect">
            <a:avLst/>
          </a:prstGeom>
        </p:spPr>
        <p:txBody>
          <a:bodyPr/>
          <a:lstStyle/>
          <a:p>
            <a:endParaRPr/>
          </a:p>
        </p:txBody>
      </p:sp>
      <p:sp>
        <p:nvSpPr>
          <p:cNvPr id="999" name="Shape 999"/>
          <p:cNvSpPr>
            <a:spLocks noGrp="1"/>
          </p:cNvSpPr>
          <p:nvPr>
            <p:ph type="body" sz="quarter" idx="1"/>
          </p:nvPr>
        </p:nvSpPr>
        <p:spPr>
          <a:prstGeom prst="rect">
            <a:avLst/>
          </a:prstGeom>
        </p:spPr>
        <p:txBody>
          <a:bodyPr/>
          <a:lstStyle/>
          <a:p>
            <a:endParaRPr dirty="0"/>
          </a:p>
        </p:txBody>
      </p:sp>
      <p:sp>
        <p:nvSpPr>
          <p:cNvPr id="2" name="Slide Number Placeholder 1">
            <a:extLst>
              <a:ext uri="{FF2B5EF4-FFF2-40B4-BE49-F238E27FC236}">
                <a16:creationId xmlns:a16="http://schemas.microsoft.com/office/drawing/2014/main" id="{5F889475-CBD4-4D34-8B4F-5EA62B12E65C}"/>
              </a:ext>
            </a:extLst>
          </p:cNvPr>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71531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Tutorial Title: (10 words or less)</a:t>
            </a:r>
          </a:p>
          <a:p>
            <a:r>
              <a:rPr lang="en-US" dirty="0"/>
              <a:t>Securing Distributed LVC Simulations with Data Distribution Service (DDS)</a:t>
            </a:r>
          </a:p>
          <a:p>
            <a:endParaRPr lang="en-US" dirty="0"/>
          </a:p>
          <a:p>
            <a:r>
              <a:rPr lang="en-US" dirty="0"/>
              <a:t>Abstract: (400 words or less)</a:t>
            </a:r>
          </a:p>
          <a:p>
            <a:r>
              <a:rPr lang="en-US" dirty="0"/>
              <a:t>Integrating simulation and training systems is hard. Legacy systems use differing standards for data, voice, and video. Modern architectures demand the use of cloud-based and distributed assets. New security requirements challenge integrators to become experts in information assurance. While these challenges drive integration time up, meeting today’s emerging threats requires training environments that can be quickly assembled and reconfigured from ready-made components. Attend this tutorial to learn how Data Distribution Service (DDS) eases integration while providing NSA-tested security in real-time systems.</a:t>
            </a:r>
          </a:p>
          <a:p>
            <a:r>
              <a:rPr lang="en-US" dirty="0"/>
              <a:t>The Data Distribution Service (DDS) is an open standard managed by the Object Management Group. DDS is the connectivity framework that successfully meets the stringent interoperability and real-time requirements of the defense industry in hundreds of deployed systems. DDS seamlessly stitches together legacy simulations while adding humans and hardware in the loop to create new secure live, virtual, and constructive environments sharing real, augmented, and virtual realities. These run in a single lab or across multiple sites while matching physics-speed response times.</a:t>
            </a:r>
          </a:p>
          <a:p>
            <a:r>
              <a:rPr lang="en-US" dirty="0"/>
              <a:t>This tutorial gives an introduction to the DDS and DDS Secure standards. You will learn how to use DDS Secure to secure real-world Hardware-In-Loop (HIL) systems that already communicate over DDS to distributed Live, Virtual, Constructive (LVC) Simulations. The tutorial will describe how to integrate DDS with existing simulation-based standards such as HLA and DIS while adding robust security. Finally, the tutorial will provide some recent experiences of the use of DDS in NATO M&amp;S groups and an overview of deployed systems using DDS today. This tutorial is intended for all audiences; however, some familiarity with basic principles of distributed computing is recommended.</a:t>
            </a:r>
          </a:p>
          <a:p>
            <a:endParaRPr lang="en-US" dirty="0"/>
          </a:p>
        </p:txBody>
      </p:sp>
      <p:sp>
        <p:nvSpPr>
          <p:cNvPr id="4" name="Slide Number Placeholder 3"/>
          <p:cNvSpPr>
            <a:spLocks noGrp="1"/>
          </p:cNvSpPr>
          <p:nvPr>
            <p:ph type="sldNum" sz="quarter" idx="10"/>
          </p:nvPr>
        </p:nvSpPr>
        <p:spPr/>
        <p:txBody>
          <a:bodyPr/>
          <a:lstStyle/>
          <a:p>
            <a:fld id="{B6EEF270-7E6A-46AD-807C-0A622B151019}" type="slidenum">
              <a:rPr lang="en-US" smtClean="0"/>
              <a:t>2</a:t>
            </a:fld>
            <a:endParaRPr lang="en-US"/>
          </a:p>
        </p:txBody>
      </p:sp>
    </p:spTree>
    <p:extLst>
      <p:ext uri="{BB962C8B-B14F-4D97-AF65-F5344CB8AC3E}">
        <p14:creationId xmlns:p14="http://schemas.microsoft.com/office/powerpoint/2010/main" val="2672069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Shape 10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09" name="Shape 1009"/>
          <p:cNvSpPr>
            <a:spLocks noGrp="1"/>
          </p:cNvSpPr>
          <p:nvPr>
            <p:ph type="body" sz="quarter" idx="1"/>
          </p:nvPr>
        </p:nvSpPr>
        <p:spPr>
          <a:prstGeom prst="rect">
            <a:avLst/>
          </a:prstGeom>
        </p:spPr>
        <p:txBody>
          <a:bodyPr/>
          <a:lstStyle/>
          <a:p>
            <a:endParaRPr dirty="0"/>
          </a:p>
        </p:txBody>
      </p:sp>
      <p:sp>
        <p:nvSpPr>
          <p:cNvPr id="2" name="Slide Number Placeholder 1">
            <a:extLst>
              <a:ext uri="{FF2B5EF4-FFF2-40B4-BE49-F238E27FC236}">
                <a16:creationId xmlns:a16="http://schemas.microsoft.com/office/drawing/2014/main" id="{5D90E13C-8246-436F-BDBE-298493A47233}"/>
              </a:ext>
            </a:extLst>
          </p:cNvPr>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308688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03A22-A4FA-429E-BF08-9CD51C430822}" type="slidenum">
              <a:rPr lang="en-US" smtClean="0"/>
              <a:pPr/>
              <a:t>27</a:t>
            </a:fld>
            <a:endParaRPr lang="en-US"/>
          </a:p>
        </p:txBody>
      </p:sp>
    </p:spTree>
    <p:extLst>
      <p:ext uri="{BB962C8B-B14F-4D97-AF65-F5344CB8AC3E}">
        <p14:creationId xmlns:p14="http://schemas.microsoft.com/office/powerpoint/2010/main" val="1038509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03A22-A4FA-429E-BF08-9CD51C430822}" type="slidenum">
              <a:rPr lang="en-US" smtClean="0"/>
              <a:pPr/>
              <a:t>28</a:t>
            </a:fld>
            <a:endParaRPr lang="en-US"/>
          </a:p>
        </p:txBody>
      </p:sp>
    </p:spTree>
    <p:extLst>
      <p:ext uri="{BB962C8B-B14F-4D97-AF65-F5344CB8AC3E}">
        <p14:creationId xmlns:p14="http://schemas.microsoft.com/office/powerpoint/2010/main" val="3333536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03A22-A4FA-429E-BF08-9CD51C430822}" type="slidenum">
              <a:rPr lang="en-US" smtClean="0"/>
              <a:pPr/>
              <a:t>29</a:t>
            </a:fld>
            <a:endParaRPr lang="en-US"/>
          </a:p>
        </p:txBody>
      </p:sp>
    </p:spTree>
    <p:extLst>
      <p:ext uri="{BB962C8B-B14F-4D97-AF65-F5344CB8AC3E}">
        <p14:creationId xmlns:p14="http://schemas.microsoft.com/office/powerpoint/2010/main" val="3890012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xfrm>
            <a:off x="457200" y="720725"/>
            <a:ext cx="6400800" cy="3600450"/>
          </a:xfrm>
          <a:ln/>
        </p:spPr>
      </p:sp>
      <p:sp>
        <p:nvSpPr>
          <p:cNvPr id="3" name="Notes Placeholder 2"/>
          <p:cNvSpPr>
            <a:spLocks noGrp="1"/>
          </p:cNvSpPr>
          <p:nvPr>
            <p:ph type="body" idx="1"/>
          </p:nvPr>
        </p:nvSpPr>
        <p:spPr/>
        <p:txBody>
          <a:bodyPr>
            <a:normAutofit/>
          </a:bodyPr>
          <a:lstStyle/>
          <a:p>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rgbClr val="000000"/>
                </a:solidFill>
                <a:latin typeface="Arial" charset="0"/>
                <a:ea typeface="ＭＳ Ｐゴシック" charset="0"/>
                <a:cs typeface="ＭＳ Ｐゴシック" charset="0"/>
              </a:defRPr>
            </a:lvl1pPr>
            <a:lvl2pPr marL="40097626" indent="-39614320" eaLnBrk="0" hangingPunct="0">
              <a:defRPr sz="2500">
                <a:solidFill>
                  <a:srgbClr val="000000"/>
                </a:solidFill>
                <a:latin typeface="Arial" charset="0"/>
                <a:ea typeface="ＭＳ Ｐゴシック" charset="0"/>
              </a:defRPr>
            </a:lvl2pPr>
            <a:lvl3pPr eaLnBrk="0" hangingPunct="0">
              <a:defRPr sz="2500">
                <a:solidFill>
                  <a:srgbClr val="000000"/>
                </a:solidFill>
                <a:latin typeface="Arial" charset="0"/>
                <a:ea typeface="ＭＳ Ｐゴシック" charset="0"/>
              </a:defRPr>
            </a:lvl3pPr>
            <a:lvl4pPr eaLnBrk="0" hangingPunct="0">
              <a:defRPr sz="2500">
                <a:solidFill>
                  <a:srgbClr val="000000"/>
                </a:solidFill>
                <a:latin typeface="Arial" charset="0"/>
                <a:ea typeface="ＭＳ Ｐゴシック" charset="0"/>
              </a:defRPr>
            </a:lvl4pPr>
            <a:lvl5pPr eaLnBrk="0" hangingPunct="0">
              <a:defRPr sz="2500">
                <a:solidFill>
                  <a:srgbClr val="000000"/>
                </a:solidFill>
                <a:latin typeface="Arial" charset="0"/>
                <a:ea typeface="ＭＳ Ｐゴシック" charset="0"/>
              </a:defRPr>
            </a:lvl5pPr>
            <a:lvl6pPr marL="483306" eaLnBrk="0" fontAlgn="base" hangingPunct="0">
              <a:spcBef>
                <a:spcPct val="0"/>
              </a:spcBef>
              <a:spcAft>
                <a:spcPct val="0"/>
              </a:spcAft>
              <a:defRPr sz="2500">
                <a:solidFill>
                  <a:srgbClr val="000000"/>
                </a:solidFill>
                <a:latin typeface="Arial" charset="0"/>
                <a:ea typeface="ＭＳ Ｐゴシック" charset="0"/>
              </a:defRPr>
            </a:lvl6pPr>
            <a:lvl7pPr marL="966612" eaLnBrk="0" fontAlgn="base" hangingPunct="0">
              <a:spcBef>
                <a:spcPct val="0"/>
              </a:spcBef>
              <a:spcAft>
                <a:spcPct val="0"/>
              </a:spcAft>
              <a:defRPr sz="2500">
                <a:solidFill>
                  <a:srgbClr val="000000"/>
                </a:solidFill>
                <a:latin typeface="Arial" charset="0"/>
                <a:ea typeface="ＭＳ Ｐゴシック" charset="0"/>
              </a:defRPr>
            </a:lvl7pPr>
            <a:lvl8pPr marL="1449918" eaLnBrk="0" fontAlgn="base" hangingPunct="0">
              <a:spcBef>
                <a:spcPct val="0"/>
              </a:spcBef>
              <a:spcAft>
                <a:spcPct val="0"/>
              </a:spcAft>
              <a:defRPr sz="2500">
                <a:solidFill>
                  <a:srgbClr val="000000"/>
                </a:solidFill>
                <a:latin typeface="Arial" charset="0"/>
                <a:ea typeface="ＭＳ Ｐゴシック" charset="0"/>
              </a:defRPr>
            </a:lvl8pPr>
            <a:lvl9pPr marL="1933224" eaLnBrk="0" fontAlgn="base" hangingPunct="0">
              <a:spcBef>
                <a:spcPct val="0"/>
              </a:spcBef>
              <a:spcAft>
                <a:spcPct val="0"/>
              </a:spcAft>
              <a:defRPr sz="2500">
                <a:solidFill>
                  <a:srgbClr val="000000"/>
                </a:solidFill>
                <a:latin typeface="Arial" charset="0"/>
                <a:ea typeface="ＭＳ Ｐゴシック" charset="0"/>
              </a:defRPr>
            </a:lvl9pPr>
          </a:lstStyle>
          <a:p>
            <a:pPr eaLnBrk="1" hangingPunct="1"/>
            <a:fld id="{DAE1FEFC-7CEB-AE42-A2F6-FCE04D4D3EDA}" type="slidenum">
              <a:rPr lang="en-US" sz="1300">
                <a:solidFill>
                  <a:schemeClr val="tx1"/>
                </a:solidFill>
              </a:rPr>
              <a:pPr eaLnBrk="1" hangingPunct="1"/>
              <a:t>30</a:t>
            </a:fld>
            <a:endParaRPr lang="en-US" sz="1300">
              <a:solidFill>
                <a:schemeClr val="tx1"/>
              </a:solidFill>
            </a:endParaRPr>
          </a:p>
        </p:txBody>
      </p:sp>
    </p:spTree>
    <p:extLst>
      <p:ext uri="{BB962C8B-B14F-4D97-AF65-F5344CB8AC3E}">
        <p14:creationId xmlns:p14="http://schemas.microsoft.com/office/powerpoint/2010/main" val="1796765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4C81BF-EF6C-4586-A97F-7A04534DA3D7}"/>
              </a:ext>
            </a:extLst>
          </p:cNvPr>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3599377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5634" eaLnBrk="0" hangingPunct="0">
              <a:defRPr sz="1500" b="1">
                <a:solidFill>
                  <a:schemeClr val="tx1"/>
                </a:solidFill>
                <a:latin typeface="Arial" pitchFamily="34" charset="0"/>
              </a:defRPr>
            </a:lvl1pPr>
            <a:lvl2pPr marL="763539" indent="-293669" defTabSz="975634" eaLnBrk="0" hangingPunct="0">
              <a:defRPr sz="1500" b="1">
                <a:solidFill>
                  <a:schemeClr val="tx1"/>
                </a:solidFill>
                <a:latin typeface="Arial" pitchFamily="34" charset="0"/>
              </a:defRPr>
            </a:lvl2pPr>
            <a:lvl3pPr marL="1174676" indent="-234935" defTabSz="975634" eaLnBrk="0" hangingPunct="0">
              <a:defRPr sz="1500" b="1">
                <a:solidFill>
                  <a:schemeClr val="tx1"/>
                </a:solidFill>
                <a:latin typeface="Arial" pitchFamily="34" charset="0"/>
              </a:defRPr>
            </a:lvl3pPr>
            <a:lvl4pPr marL="1644545" indent="-234935" defTabSz="975634" eaLnBrk="0" hangingPunct="0">
              <a:defRPr sz="1500" b="1">
                <a:solidFill>
                  <a:schemeClr val="tx1"/>
                </a:solidFill>
                <a:latin typeface="Arial" pitchFamily="34" charset="0"/>
              </a:defRPr>
            </a:lvl4pPr>
            <a:lvl5pPr marL="2114416" indent="-234935" defTabSz="975634" eaLnBrk="0" hangingPunct="0">
              <a:defRPr sz="1500" b="1">
                <a:solidFill>
                  <a:schemeClr val="tx1"/>
                </a:solidFill>
                <a:latin typeface="Arial" pitchFamily="34" charset="0"/>
              </a:defRPr>
            </a:lvl5pPr>
            <a:lvl6pPr marL="2584286" indent="-234935" algn="ctr" defTabSz="975634" eaLnBrk="0" fontAlgn="base" hangingPunct="0">
              <a:spcBef>
                <a:spcPct val="0"/>
              </a:spcBef>
              <a:spcAft>
                <a:spcPct val="0"/>
              </a:spcAft>
              <a:defRPr sz="1500" b="1">
                <a:solidFill>
                  <a:schemeClr val="tx1"/>
                </a:solidFill>
                <a:latin typeface="Arial" pitchFamily="34" charset="0"/>
              </a:defRPr>
            </a:lvl6pPr>
            <a:lvl7pPr marL="3054156" indent="-234935" algn="ctr" defTabSz="975634" eaLnBrk="0" fontAlgn="base" hangingPunct="0">
              <a:spcBef>
                <a:spcPct val="0"/>
              </a:spcBef>
              <a:spcAft>
                <a:spcPct val="0"/>
              </a:spcAft>
              <a:defRPr sz="1500" b="1">
                <a:solidFill>
                  <a:schemeClr val="tx1"/>
                </a:solidFill>
                <a:latin typeface="Arial" pitchFamily="34" charset="0"/>
              </a:defRPr>
            </a:lvl7pPr>
            <a:lvl8pPr marL="3524027" indent="-234935" algn="ctr" defTabSz="975634" eaLnBrk="0" fontAlgn="base" hangingPunct="0">
              <a:spcBef>
                <a:spcPct val="0"/>
              </a:spcBef>
              <a:spcAft>
                <a:spcPct val="0"/>
              </a:spcAft>
              <a:defRPr sz="1500" b="1">
                <a:solidFill>
                  <a:schemeClr val="tx1"/>
                </a:solidFill>
                <a:latin typeface="Arial" pitchFamily="34" charset="0"/>
              </a:defRPr>
            </a:lvl8pPr>
            <a:lvl9pPr marL="3993897" indent="-234935" algn="ctr" defTabSz="975634" eaLnBrk="0" fontAlgn="base" hangingPunct="0">
              <a:spcBef>
                <a:spcPct val="0"/>
              </a:spcBef>
              <a:spcAft>
                <a:spcPct val="0"/>
              </a:spcAft>
              <a:defRPr sz="1500" b="1">
                <a:solidFill>
                  <a:schemeClr val="tx1"/>
                </a:solidFill>
                <a:latin typeface="Arial" pitchFamily="34" charset="0"/>
              </a:defRPr>
            </a:lvl9pPr>
          </a:lstStyle>
          <a:p>
            <a:pPr eaLnBrk="1" hangingPunct="1"/>
            <a:fld id="{79D620E3-E84F-4C08-9AF9-0E655DC0370C}" type="slidenum">
              <a:rPr lang="en-US" sz="1300" b="0"/>
              <a:pPr eaLnBrk="1" hangingPunct="1"/>
              <a:t>33</a:t>
            </a:fld>
            <a:endParaRPr lang="en-US" sz="1300" b="0"/>
          </a:p>
        </p:txBody>
      </p:sp>
      <p:sp>
        <p:nvSpPr>
          <p:cNvPr id="84995" name="Rectangle 2"/>
          <p:cNvSpPr>
            <a:spLocks noGrp="1" noRot="1" noChangeAspect="1" noChangeArrowheads="1" noTextEdit="1"/>
          </p:cNvSpPr>
          <p:nvPr>
            <p:ph type="sldImg"/>
          </p:nvPr>
        </p:nvSpPr>
        <p:spPr>
          <a:xfrm>
            <a:off x="457200" y="720725"/>
            <a:ext cx="6400800" cy="36004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7778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Shape 1072"/>
          <p:cNvSpPr>
            <a:spLocks noGrp="1" noRot="1" noChangeAspect="1"/>
          </p:cNvSpPr>
          <p:nvPr>
            <p:ph type="sldImg"/>
          </p:nvPr>
        </p:nvSpPr>
        <p:spPr>
          <a:xfrm>
            <a:off x="381000" y="685800"/>
            <a:ext cx="6096000" cy="3429000"/>
          </a:xfrm>
          <a:prstGeom prst="rect">
            <a:avLst/>
          </a:prstGeom>
        </p:spPr>
        <p:txBody>
          <a:bodyPr/>
          <a:lstStyle/>
          <a:p>
            <a:endParaRPr/>
          </a:p>
        </p:txBody>
      </p:sp>
      <p:sp>
        <p:nvSpPr>
          <p:cNvPr id="1073" name="Shape 1073"/>
          <p:cNvSpPr>
            <a:spLocks noGrp="1"/>
          </p:cNvSpPr>
          <p:nvPr>
            <p:ph type="body" sz="quarter" idx="1"/>
          </p:nvPr>
        </p:nvSpPr>
        <p:spPr>
          <a:prstGeom prst="rect">
            <a:avLst/>
          </a:prstGeom>
        </p:spPr>
        <p:txBody>
          <a:bodyPr/>
          <a:lstStyle/>
          <a:p>
            <a:endParaRPr dirty="0"/>
          </a:p>
        </p:txBody>
      </p:sp>
      <p:sp>
        <p:nvSpPr>
          <p:cNvPr id="2" name="Slide Number Placeholder 1">
            <a:extLst>
              <a:ext uri="{FF2B5EF4-FFF2-40B4-BE49-F238E27FC236}">
                <a16:creationId xmlns:a16="http://schemas.microsoft.com/office/drawing/2014/main" id="{066C62A9-C9AB-4822-926A-32C3B9304B7A}"/>
              </a:ext>
            </a:extLst>
          </p:cNvPr>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4127389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9B3FA-E132-4EFA-970E-54042A27C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4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9BAFBE-8B06-47A0-A85D-41DF0A28E5F8}" type="slidenum">
              <a:rPr lang="en-US" smtClean="0"/>
              <a:t>37</a:t>
            </a:fld>
            <a:endParaRPr lang="en-US"/>
          </a:p>
        </p:txBody>
      </p:sp>
    </p:spTree>
    <p:extLst>
      <p:ext uri="{BB962C8B-B14F-4D97-AF65-F5344CB8AC3E}">
        <p14:creationId xmlns:p14="http://schemas.microsoft.com/office/powerpoint/2010/main" val="425873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9B3FA-E132-4EFA-970E-54042A27C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908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41EDC-F988-CB40-81CF-4A5494ABF41B}" type="slidenum">
              <a:rPr lang="en-US">
                <a:solidFill>
                  <a:prstClr val="black"/>
                </a:solidFill>
              </a:rPr>
              <a:pPr/>
              <a:t>38</a:t>
            </a:fld>
            <a:endParaRPr lang="en-US">
              <a:solidFill>
                <a:prstClr val="black"/>
              </a:solidFill>
            </a:endParaRPr>
          </a:p>
        </p:txBody>
      </p:sp>
      <p:sp>
        <p:nvSpPr>
          <p:cNvPr id="1855490" name="Rectangle 2"/>
          <p:cNvSpPr>
            <a:spLocks noGrp="1" noRot="1" noChangeAspect="1" noChangeArrowheads="1" noTextEdit="1"/>
          </p:cNvSpPr>
          <p:nvPr>
            <p:ph type="sldImg"/>
          </p:nvPr>
        </p:nvSpPr>
        <p:spPr>
          <a:xfrm>
            <a:off x="381000" y="685800"/>
            <a:ext cx="6096000" cy="3429000"/>
          </a:xfrm>
          <a:ln/>
        </p:spPr>
      </p:sp>
      <p:sp>
        <p:nvSpPr>
          <p:cNvPr id="1855491" name="Rectangle 3"/>
          <p:cNvSpPr>
            <a:spLocks noGrp="1" noChangeArrowheads="1"/>
          </p:cNvSpPr>
          <p:nvPr>
            <p:ph type="body" idx="1"/>
          </p:nvPr>
        </p:nvSpPr>
        <p:spPr>
          <a:xfrm>
            <a:off x="684610" y="4342191"/>
            <a:ext cx="5488781" cy="4115405"/>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74220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1AE76-A609-2B41-8646-C2541EC4A763}" type="slidenum">
              <a:rPr lang="en-US" smtClean="0"/>
              <a:t>39</a:t>
            </a:fld>
            <a:endParaRPr lang="en-US"/>
          </a:p>
        </p:txBody>
      </p:sp>
    </p:spTree>
    <p:extLst>
      <p:ext uri="{BB962C8B-B14F-4D97-AF65-F5344CB8AC3E}">
        <p14:creationId xmlns:p14="http://schemas.microsoft.com/office/powerpoint/2010/main" val="322314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70A2E-56A9-4DBF-B778-2E1BB5B02B25}" type="slidenum">
              <a:rPr lang="en-US" smtClean="0"/>
              <a:t>41</a:t>
            </a:fld>
            <a:endParaRPr lang="en-US"/>
          </a:p>
        </p:txBody>
      </p:sp>
    </p:spTree>
    <p:extLst>
      <p:ext uri="{BB962C8B-B14F-4D97-AF65-F5344CB8AC3E}">
        <p14:creationId xmlns:p14="http://schemas.microsoft.com/office/powerpoint/2010/main" val="1050919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4522ba68e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4522ba68e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BAB1D393-970B-47A2-A0E9-FC3815873EC6}"/>
              </a:ext>
            </a:extLst>
          </p:cNvPr>
          <p:cNvSpPr>
            <a:spLocks noGrp="1"/>
          </p:cNvSpPr>
          <p:nvPr>
            <p:ph type="sldNum" sz="quarter" idx="5"/>
          </p:nvPr>
        </p:nvSpPr>
        <p:spPr/>
        <p:txBody>
          <a:bodyPr/>
          <a:lstStyle/>
          <a:p>
            <a:fld id="{85D9B890-3B6E-417C-BD92-47816D5AB620}" type="slidenum">
              <a:rPr lang="en-US" smtClean="0"/>
              <a:pPr/>
              <a:t>52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03A22-A4FA-429E-BF08-9CD51C4308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854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74" rtl="0" eaLnBrk="1" fontAlgn="auto" latinLnBrk="0" hangingPunct="1">
              <a:lnSpc>
                <a:spcPct val="100000"/>
              </a:lnSpc>
              <a:spcBef>
                <a:spcPts val="0"/>
              </a:spcBef>
              <a:spcAft>
                <a:spcPts val="0"/>
              </a:spcAft>
              <a:buClrTx/>
              <a:buSzTx/>
              <a:buFontTx/>
              <a:buNone/>
              <a:tabLst/>
              <a:defRPr/>
            </a:pPr>
            <a:fld id="{29B424A6-7593-2C46-9CCA-8596FB18DB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4"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673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E6743-979B-406C-8C36-87EECD0AD0FA}" type="slidenum">
              <a:rPr lang="en-US" smtClean="0"/>
              <a:t>56</a:t>
            </a:fld>
            <a:endParaRPr lang="en-US" dirty="0"/>
          </a:p>
        </p:txBody>
      </p:sp>
    </p:spTree>
    <p:extLst>
      <p:ext uri="{BB962C8B-B14F-4D97-AF65-F5344CB8AC3E}">
        <p14:creationId xmlns:p14="http://schemas.microsoft.com/office/powerpoint/2010/main" val="2152077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8ED43-BC88-554A-9D90-17A6A4C6321E}" type="slidenum">
              <a:rPr lang="en-US"/>
              <a:pPr/>
              <a:t>57</a:t>
            </a:fld>
            <a:endParaRPr lang="en-US"/>
          </a:p>
        </p:txBody>
      </p:sp>
      <p:sp>
        <p:nvSpPr>
          <p:cNvPr id="1786882" name="Rectangle 2"/>
          <p:cNvSpPr>
            <a:spLocks noGrp="1" noRot="1" noChangeAspect="1" noChangeArrowheads="1" noTextEdit="1"/>
          </p:cNvSpPr>
          <p:nvPr>
            <p:ph type="sldImg"/>
          </p:nvPr>
        </p:nvSpPr>
        <p:spPr>
          <a:ln/>
        </p:spPr>
      </p:sp>
      <p:sp>
        <p:nvSpPr>
          <p:cNvPr id="17868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60613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8ED43-BC88-554A-9D90-17A6A4C6321E}" type="slidenum">
              <a:rPr lang="en-US"/>
              <a:pPr/>
              <a:t>61</a:t>
            </a:fld>
            <a:endParaRPr lang="en-US"/>
          </a:p>
        </p:txBody>
      </p:sp>
      <p:sp>
        <p:nvSpPr>
          <p:cNvPr id="1786882" name="Rectangle 2"/>
          <p:cNvSpPr>
            <a:spLocks noGrp="1" noRot="1" noChangeAspect="1" noChangeArrowheads="1" noTextEdit="1"/>
          </p:cNvSpPr>
          <p:nvPr>
            <p:ph type="sldImg"/>
          </p:nvPr>
        </p:nvSpPr>
        <p:spPr>
          <a:ln/>
        </p:spPr>
      </p:sp>
      <p:sp>
        <p:nvSpPr>
          <p:cNvPr id="1786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82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1AE76-A609-2B41-8646-C2541EC4A7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51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56992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2290208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1819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303006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definitions</a:t>
            </a:r>
          </a:p>
        </p:txBody>
      </p:sp>
      <p:sp>
        <p:nvSpPr>
          <p:cNvPr id="4" name="Slide Number Placeholder 3">
            <a:extLst>
              <a:ext uri="{FF2B5EF4-FFF2-40B4-BE49-F238E27FC236}">
                <a16:creationId xmlns:a16="http://schemas.microsoft.com/office/drawing/2014/main" id="{67F32DE7-CD08-4C68-BE66-73FA73F9FAF2}"/>
              </a:ext>
            </a:extLst>
          </p:cNvPr>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8496259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105E57D-0CA4-437D-8A4C-816B52600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a:extLst>
              <a:ext uri="{FF2B5EF4-FFF2-40B4-BE49-F238E27FC236}">
                <a16:creationId xmlns:a16="http://schemas.microsoft.com/office/drawing/2014/main" id="{00D372A6-88DD-4752-B044-7829F002DC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053"/>
            <a:ext cx="12195859" cy="1354036"/>
          </a:xfrm>
          <a:prstGeom prst="rect">
            <a:avLst/>
          </a:prstGeom>
        </p:spPr>
      </p:pic>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3" name="Picture 12" descr="A close up of a logo&#10;&#10;Description automatically generated">
            <a:extLst>
              <a:ext uri="{FF2B5EF4-FFF2-40B4-BE49-F238E27FC236}">
                <a16:creationId xmlns:a16="http://schemas.microsoft.com/office/drawing/2014/main" id="{06610D10-5C5F-40CD-B509-1B26D1E756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6A2A4FAC-5661-44F8-AD24-542C0B40F4B9}"/>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5" name="Rectangle 14">
            <a:extLst>
              <a:ext uri="{FF2B5EF4-FFF2-40B4-BE49-F238E27FC236}">
                <a16:creationId xmlns:a16="http://schemas.microsoft.com/office/drawing/2014/main" id="{CFC284C0-8A43-485A-BAC6-90A96B4A4E7D}"/>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6" name="Picture 15" descr="A picture containing drawing&#10;&#10;Description automatically generated">
            <a:extLst>
              <a:ext uri="{FF2B5EF4-FFF2-40B4-BE49-F238E27FC236}">
                <a16:creationId xmlns:a16="http://schemas.microsoft.com/office/drawing/2014/main" id="{07EE2BE9-7E71-4412-8F3B-2E9EF011FCD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50C208-E2D6-445E-B696-B41DC863B9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34B00AE-24F0-4946-A821-88ACCADAFFA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5" name="Rectangle 24">
            <a:extLst>
              <a:ext uri="{FF2B5EF4-FFF2-40B4-BE49-F238E27FC236}">
                <a16:creationId xmlns:a16="http://schemas.microsoft.com/office/drawing/2014/main" id="{19591FB2-2FED-4652-904A-26011E5E92CA}"/>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6" name="Picture 25" descr="A picture containing drawing&#10;&#10;Description automatically generated">
            <a:extLst>
              <a:ext uri="{FF2B5EF4-FFF2-40B4-BE49-F238E27FC236}">
                <a16:creationId xmlns:a16="http://schemas.microsoft.com/office/drawing/2014/main" id="{364B0D66-3F39-4EB1-B296-CC03D205685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9DBBAE5A-7C45-4012-9F22-C2360594F968}"/>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4993D31B-F1DB-4522-A302-4544CC40756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73710"/>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5" name="Picture 14" descr="A close up of a logo&#10;&#10;Description automatically generated">
            <a:extLst>
              <a:ext uri="{FF2B5EF4-FFF2-40B4-BE49-F238E27FC236}">
                <a16:creationId xmlns:a16="http://schemas.microsoft.com/office/drawing/2014/main" id="{4B379007-3CEF-4999-9575-9265BBDC2C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4" name="Picture 13" descr="A close up of a logo&#10;&#10;Description automatically generated">
            <a:extLst>
              <a:ext uri="{FF2B5EF4-FFF2-40B4-BE49-F238E27FC236}">
                <a16:creationId xmlns:a16="http://schemas.microsoft.com/office/drawing/2014/main" id="{E2031932-0F8C-4D3C-BF27-7C1E904EA4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7" name="Rectangle 16">
            <a:extLst>
              <a:ext uri="{FF2B5EF4-FFF2-40B4-BE49-F238E27FC236}">
                <a16:creationId xmlns:a16="http://schemas.microsoft.com/office/drawing/2014/main" id="{2C4395B9-3438-4D52-AA0E-A1C8284808C1}"/>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8" name="Rectangle 17">
            <a:extLst>
              <a:ext uri="{FF2B5EF4-FFF2-40B4-BE49-F238E27FC236}">
                <a16:creationId xmlns:a16="http://schemas.microsoft.com/office/drawing/2014/main" id="{F5FD8482-FA2F-4072-A1B0-FD8595D2ACEF}"/>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9" name="Picture 18" descr="A picture containing drawing&#10;&#10;Description automatically generated">
            <a:extLst>
              <a:ext uri="{FF2B5EF4-FFF2-40B4-BE49-F238E27FC236}">
                <a16:creationId xmlns:a16="http://schemas.microsoft.com/office/drawing/2014/main" id="{63872E8C-E612-4F98-A383-2C302FCFB29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0" name="Picture 19" descr="A close up of a logo&#10;&#10;Description automatically generated">
            <a:extLst>
              <a:ext uri="{FF2B5EF4-FFF2-40B4-BE49-F238E27FC236}">
                <a16:creationId xmlns:a16="http://schemas.microsoft.com/office/drawing/2014/main" id="{D5DD332D-FF4C-4A68-89DC-F15B1BDDFA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B320082-047F-4CBB-8F7F-227E13315F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2" name="Rectangle 21">
            <a:extLst>
              <a:ext uri="{FF2B5EF4-FFF2-40B4-BE49-F238E27FC236}">
                <a16:creationId xmlns:a16="http://schemas.microsoft.com/office/drawing/2014/main" id="{0DC56AFC-0C39-420A-ABCF-1332E38BC495}"/>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9" name="Picture 28" descr="A picture containing drawing&#10;&#10;Description automatically generated">
            <a:extLst>
              <a:ext uri="{FF2B5EF4-FFF2-40B4-BE49-F238E27FC236}">
                <a16:creationId xmlns:a16="http://schemas.microsoft.com/office/drawing/2014/main" id="{3F46B94F-5FF5-44CB-A409-F5A30F5494E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30" name="Rectangle 29">
            <a:extLst>
              <a:ext uri="{FF2B5EF4-FFF2-40B4-BE49-F238E27FC236}">
                <a16:creationId xmlns:a16="http://schemas.microsoft.com/office/drawing/2014/main" id="{42A8BD8F-225A-472C-8D96-E5C494DA2AFE}"/>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31" name="Rectangle 30">
            <a:extLst>
              <a:ext uri="{FF2B5EF4-FFF2-40B4-BE49-F238E27FC236}">
                <a16:creationId xmlns:a16="http://schemas.microsoft.com/office/drawing/2014/main" id="{404C0F9B-CB79-4C28-8179-9F52B9498E09}"/>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pic>
        <p:nvPicPr>
          <p:cNvPr id="7" name="Picture 6">
            <a:extLst>
              <a:ext uri="{FF2B5EF4-FFF2-40B4-BE49-F238E27FC236}">
                <a16:creationId xmlns:a16="http://schemas.microsoft.com/office/drawing/2014/main" id="{3464FB08-3377-BC46-A43E-CA75C9B331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60"/>
            <a:ext cx="12192000" cy="1359408"/>
          </a:xfrm>
          <a:prstGeom prst="rect">
            <a:avLst/>
          </a:prstGeom>
        </p:spPr>
      </p:pic>
    </p:spTree>
    <p:extLst>
      <p:ext uri="{BB962C8B-B14F-4D97-AF65-F5344CB8AC3E}">
        <p14:creationId xmlns:p14="http://schemas.microsoft.com/office/powerpoint/2010/main" val="18112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069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4368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7498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1018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105E57D-0CA4-437D-8A4C-816B52600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4" name="Picture 3">
            <a:extLst>
              <a:ext uri="{FF2B5EF4-FFF2-40B4-BE49-F238E27FC236}">
                <a16:creationId xmlns:a16="http://schemas.microsoft.com/office/drawing/2014/main" id="{00D372A6-88DD-4752-B044-7829F002DC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053"/>
            <a:ext cx="12195859" cy="1354036"/>
          </a:xfrm>
          <a:prstGeom prst="rect">
            <a:avLst/>
          </a:prstGeom>
        </p:spPr>
      </p:pic>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3" name="Picture 12" descr="A close up of a logo&#10;&#10;Description automatically generated">
            <a:extLst>
              <a:ext uri="{FF2B5EF4-FFF2-40B4-BE49-F238E27FC236}">
                <a16:creationId xmlns:a16="http://schemas.microsoft.com/office/drawing/2014/main" id="{06610D10-5C5F-40CD-B509-1B26D1E756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6A2A4FAC-5661-44F8-AD24-542C0B40F4B9}"/>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5" name="Rectangle 14">
            <a:extLst>
              <a:ext uri="{FF2B5EF4-FFF2-40B4-BE49-F238E27FC236}">
                <a16:creationId xmlns:a16="http://schemas.microsoft.com/office/drawing/2014/main" id="{CFC284C0-8A43-485A-BAC6-90A96B4A4E7D}"/>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6" name="Picture 15" descr="A picture containing drawing&#10;&#10;Description automatically generated">
            <a:extLst>
              <a:ext uri="{FF2B5EF4-FFF2-40B4-BE49-F238E27FC236}">
                <a16:creationId xmlns:a16="http://schemas.microsoft.com/office/drawing/2014/main" id="{07EE2BE9-7E71-4412-8F3B-2E9EF011FCD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50C208-E2D6-445E-B696-B41DC863B9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34B00AE-24F0-4946-A821-88ACCADAFFA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5" name="Rectangle 24">
            <a:extLst>
              <a:ext uri="{FF2B5EF4-FFF2-40B4-BE49-F238E27FC236}">
                <a16:creationId xmlns:a16="http://schemas.microsoft.com/office/drawing/2014/main" id="{19591FB2-2FED-4652-904A-26011E5E92CA}"/>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6" name="Picture 25" descr="A picture containing drawing&#10;&#10;Description automatically generated">
            <a:extLst>
              <a:ext uri="{FF2B5EF4-FFF2-40B4-BE49-F238E27FC236}">
                <a16:creationId xmlns:a16="http://schemas.microsoft.com/office/drawing/2014/main" id="{364B0D66-3F39-4EB1-B296-CC03D205685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9DBBAE5A-7C45-4012-9F22-C2360594F968}"/>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4993D31B-F1DB-4522-A302-4544CC40756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extLst>
      <p:ext uri="{BB962C8B-B14F-4D97-AF65-F5344CB8AC3E}">
        <p14:creationId xmlns:p14="http://schemas.microsoft.com/office/powerpoint/2010/main" val="400577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234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700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2276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377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9"/>
            <a:ext cx="9646481" cy="944562"/>
          </a:xfrm>
          <a:noFill/>
        </p:spPr>
        <p:txBody>
          <a:bodyPr>
            <a:normAutofit/>
          </a:bodyPr>
          <a:lstStyle>
            <a:lvl1pPr>
              <a:defRPr sz="4320">
                <a:effectLst/>
              </a:defRPr>
            </a:lvl1pPr>
          </a:lstStyle>
          <a:p>
            <a:r>
              <a:rPr lang="en-US" dirty="0"/>
              <a:t>Click to edit Master title style</a:t>
            </a:r>
          </a:p>
        </p:txBody>
      </p:sp>
      <p:sp>
        <p:nvSpPr>
          <p:cNvPr id="3" name="Rectangle 2"/>
          <p:cNvSpPr/>
          <p:nvPr userDrawn="1"/>
        </p:nvSpPr>
        <p:spPr>
          <a:xfrm>
            <a:off x="609600" y="1447800"/>
            <a:ext cx="10972800" cy="49300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000000"/>
              </a:solidFill>
              <a:effectLst/>
              <a:uLnTx/>
              <a:uFillTx/>
              <a:latin typeface="Calibri"/>
              <a:ea typeface="+mn-ea"/>
              <a:cs typeface="+mn-cs"/>
            </a:endParaRPr>
          </a:p>
        </p:txBody>
      </p:sp>
      <p:sp>
        <p:nvSpPr>
          <p:cNvPr id="4" name="Footer Placeholder 3"/>
          <p:cNvSpPr>
            <a:spLocks noGrp="1"/>
          </p:cNvSpPr>
          <p:nvPr>
            <p:ph type="ftr" sz="quarter" idx="10"/>
          </p:nvPr>
        </p:nvSpPr>
        <p:spPr/>
        <p:txBody>
          <a:bodyPr/>
          <a:lstStyle>
            <a:lvl1pPr>
              <a:defRPr>
                <a:solidFill>
                  <a:schemeClr val="bg1">
                    <a:lumMod val="6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2617952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34" name="Title Text"/>
          <p:cNvSpPr txBox="1">
            <a:spLocks noGrp="1"/>
          </p:cNvSpPr>
          <p:nvPr>
            <p:ph type="title"/>
          </p:nvPr>
        </p:nvSpPr>
        <p:spPr>
          <a:prstGeom prst="rect">
            <a:avLst/>
          </a:prstGeom>
        </p:spPr>
        <p:txBody>
          <a:bodyPr/>
          <a:lstStyle/>
          <a:p>
            <a:r>
              <a:t>Title Text</a:t>
            </a:r>
          </a:p>
        </p:txBody>
      </p:sp>
      <p:sp>
        <p:nvSpPr>
          <p:cNvPr id="35"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11962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2"/>
          <p:cNvSpPr>
            <a:spLocks noGrp="1"/>
          </p:cNvSpPr>
          <p:nvPr>
            <p:ph idx="4294967295"/>
          </p:nvPr>
        </p:nvSpPr>
        <p:spPr>
          <a:xfrm>
            <a:off x="931335" y="1421679"/>
            <a:ext cx="10792831" cy="4525963"/>
          </a:xfrm>
        </p:spPr>
        <p:txBody>
          <a:bodyPr/>
          <a:lstStyle/>
          <a:p>
            <a:endParaRPr lang="en-US" dirty="0"/>
          </a:p>
        </p:txBody>
      </p:sp>
      <p:sp>
        <p:nvSpPr>
          <p:cNvPr id="5" name="Slide Number Placeholder 2">
            <a:extLst>
              <a:ext uri="{FF2B5EF4-FFF2-40B4-BE49-F238E27FC236}">
                <a16:creationId xmlns:a16="http://schemas.microsoft.com/office/drawing/2014/main" id="{FB4EDA95-8852-4C59-BAB5-F82171170DE4}"/>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2146230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973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9"/>
            <a:ext cx="9646481" cy="944562"/>
          </a:xfrm>
          <a:noFill/>
        </p:spPr>
        <p:txBody>
          <a:bodyPr>
            <a:normAutofit/>
          </a:bodyPr>
          <a:lstStyle>
            <a:lvl1pPr>
              <a:defRPr sz="4320">
                <a:effectLst/>
              </a:defRPr>
            </a:lvl1pPr>
          </a:lstStyle>
          <a:p>
            <a:r>
              <a:rPr lang="en-US" dirty="0"/>
              <a:t>Click to edit Master title style</a:t>
            </a:r>
          </a:p>
        </p:txBody>
      </p:sp>
      <p:sp>
        <p:nvSpPr>
          <p:cNvPr id="3" name="Rectangle 2"/>
          <p:cNvSpPr/>
          <p:nvPr userDrawn="1"/>
        </p:nvSpPr>
        <p:spPr>
          <a:xfrm>
            <a:off x="609600" y="1447800"/>
            <a:ext cx="10972800" cy="49300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000000"/>
              </a:solidFill>
              <a:effectLst/>
              <a:uLnTx/>
              <a:uFillTx/>
              <a:latin typeface="Calibri"/>
              <a:ea typeface="+mn-ea"/>
              <a:cs typeface="+mn-cs"/>
            </a:endParaRPr>
          </a:p>
        </p:txBody>
      </p:sp>
      <p:sp>
        <p:nvSpPr>
          <p:cNvPr id="4" name="Footer Placeholder 3"/>
          <p:cNvSpPr>
            <a:spLocks noGrp="1"/>
          </p:cNvSpPr>
          <p:nvPr>
            <p:ph type="ftr" sz="quarter" idx="10"/>
          </p:nvPr>
        </p:nvSpPr>
        <p:spPr/>
        <p:txBody>
          <a:bodyPr/>
          <a:lstStyle>
            <a:lvl1pPr>
              <a:defRPr>
                <a:solidFill>
                  <a:schemeClr val="bg1">
                    <a:lumMod val="6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725665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34" name="Title Text"/>
          <p:cNvSpPr txBox="1">
            <a:spLocks noGrp="1"/>
          </p:cNvSpPr>
          <p:nvPr>
            <p:ph type="title"/>
          </p:nvPr>
        </p:nvSpPr>
        <p:spPr>
          <a:prstGeom prst="rect">
            <a:avLst/>
          </a:prstGeom>
        </p:spPr>
        <p:txBody>
          <a:bodyPr/>
          <a:lstStyle/>
          <a:p>
            <a:r>
              <a:t>Title Text</a:t>
            </a:r>
          </a:p>
        </p:txBody>
      </p:sp>
      <p:sp>
        <p:nvSpPr>
          <p:cNvPr id="35"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6909564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2"/>
          <p:cNvSpPr>
            <a:spLocks noGrp="1"/>
          </p:cNvSpPr>
          <p:nvPr>
            <p:ph idx="4294967295"/>
          </p:nvPr>
        </p:nvSpPr>
        <p:spPr>
          <a:xfrm>
            <a:off x="931335" y="1421679"/>
            <a:ext cx="10792831" cy="4525963"/>
          </a:xfrm>
        </p:spPr>
        <p:txBody>
          <a:bodyPr/>
          <a:lstStyle/>
          <a:p>
            <a:endParaRPr lang="en-US" dirty="0"/>
          </a:p>
        </p:txBody>
      </p:sp>
      <p:sp>
        <p:nvSpPr>
          <p:cNvPr id="5" name="Slide Number Placeholder 2">
            <a:extLst>
              <a:ext uri="{FF2B5EF4-FFF2-40B4-BE49-F238E27FC236}">
                <a16:creationId xmlns:a16="http://schemas.microsoft.com/office/drawing/2014/main" id="{FB4EDA95-8852-4C59-BAB5-F82171170DE4}"/>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335991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90602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jpg"/><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37CB2-B05C-4895-829B-1363FF0AA02D}"/>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5" name="Picture 14" descr="A close up of a logo&#10;&#10;Description automatically generated">
            <a:extLst>
              <a:ext uri="{FF2B5EF4-FFF2-40B4-BE49-F238E27FC236}">
                <a16:creationId xmlns:a16="http://schemas.microsoft.com/office/drawing/2014/main" id="{7660B221-FAEE-4C95-B46B-1567AE2D241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453BDC6-B4C0-4552-96C5-55EF45DF4C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F868A474-D91A-4FA6-9367-AF51A975FD10}"/>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2" name="Rectangle 21">
            <a:extLst>
              <a:ext uri="{FF2B5EF4-FFF2-40B4-BE49-F238E27FC236}">
                <a16:creationId xmlns:a16="http://schemas.microsoft.com/office/drawing/2014/main" id="{740E3D0F-12A9-47B4-8108-78A33C3F19A1}"/>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3" name="Picture 22" descr="A picture containing drawing&#10;&#10;Description automatically generated">
            <a:extLst>
              <a:ext uri="{FF2B5EF4-FFF2-40B4-BE49-F238E27FC236}">
                <a16:creationId xmlns:a16="http://schemas.microsoft.com/office/drawing/2014/main" id="{4835F28E-74B5-4C6A-BD49-41B3F7BF180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B7E1AFB8-F094-48B1-8798-DEB2887BCEB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5CD8CA4-87D7-4377-9E95-430DD379921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6" name="Rectangle 25">
            <a:extLst>
              <a:ext uri="{FF2B5EF4-FFF2-40B4-BE49-F238E27FC236}">
                <a16:creationId xmlns:a16="http://schemas.microsoft.com/office/drawing/2014/main" id="{8E7EAF98-F140-4C76-9ADA-1615BFBF1E03}"/>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7" name="Picture 26" descr="A picture containing drawing&#10;&#10;Description automatically generated">
            <a:extLst>
              <a:ext uri="{FF2B5EF4-FFF2-40B4-BE49-F238E27FC236}">
                <a16:creationId xmlns:a16="http://schemas.microsoft.com/office/drawing/2014/main" id="{04F03CCC-E3C0-4E5B-83A3-D92D482E340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264A0145-A6F0-45A7-8CC0-2F77F2EAEE92}"/>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09F5CFEC-6F43-4D6F-8129-0C79B5EB32FE}"/>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701A78B9-C73E-4070-A4C5-C34413AE28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pic>
        <p:nvPicPr>
          <p:cNvPr id="13" name="Picture 12">
            <a:extLst>
              <a:ext uri="{FF2B5EF4-FFF2-40B4-BE49-F238E27FC236}">
                <a16:creationId xmlns:a16="http://schemas.microsoft.com/office/drawing/2014/main" id="{636A3509-C5D1-4A4A-8F5E-05802DD6D74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4" name="Picture 13" descr="A close up of a logo&#10;&#10;Description automatically generated">
            <a:extLst>
              <a:ext uri="{FF2B5EF4-FFF2-40B4-BE49-F238E27FC236}">
                <a16:creationId xmlns:a16="http://schemas.microsoft.com/office/drawing/2014/main" id="{483D57CF-73A1-401A-8FC9-0F32488DB07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sp>
        <p:nvSpPr>
          <p:cNvPr id="16" name="Rectangle 15">
            <a:extLst>
              <a:ext uri="{FF2B5EF4-FFF2-40B4-BE49-F238E27FC236}">
                <a16:creationId xmlns:a16="http://schemas.microsoft.com/office/drawing/2014/main" id="{6BD06251-1BC3-40F2-A89B-52AB13928670}"/>
              </a:ext>
            </a:extLst>
          </p:cNvPr>
          <p:cNvSpPr/>
          <p:nvPr/>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0" name="Rectangle 19">
            <a:extLst>
              <a:ext uri="{FF2B5EF4-FFF2-40B4-BE49-F238E27FC236}">
                <a16:creationId xmlns:a16="http://schemas.microsoft.com/office/drawing/2014/main" id="{45484E58-ABBB-4B30-B8E2-352FA0A21571}"/>
              </a:ext>
            </a:extLst>
          </p:cNvPr>
          <p:cNvSpPr/>
          <p:nvPr/>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2" name="Picture 21" descr="A picture containing drawing&#10;&#10;Description automatically generated">
            <a:extLst>
              <a:ext uri="{FF2B5EF4-FFF2-40B4-BE49-F238E27FC236}">
                <a16:creationId xmlns:a16="http://schemas.microsoft.com/office/drawing/2014/main" id="{76540D9C-E06C-4EC3-AA81-260B85128D2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76FF2DD8-7670-46A4-B366-4234A3CF8AA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0E09BAE8-4659-4799-A4FF-9D4E3328989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9" name="Rectangle 28">
            <a:extLst>
              <a:ext uri="{FF2B5EF4-FFF2-40B4-BE49-F238E27FC236}">
                <a16:creationId xmlns:a16="http://schemas.microsoft.com/office/drawing/2014/main" id="{8009ACD0-4D88-4359-86E9-CF28737EB020}"/>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31" name="Picture 30" descr="A picture containing drawing&#10;&#10;Description automatically generated">
            <a:extLst>
              <a:ext uri="{FF2B5EF4-FFF2-40B4-BE49-F238E27FC236}">
                <a16:creationId xmlns:a16="http://schemas.microsoft.com/office/drawing/2014/main" id="{392EA6D8-594E-41B9-AC38-716F530F79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34" name="Rectangle 33">
            <a:extLst>
              <a:ext uri="{FF2B5EF4-FFF2-40B4-BE49-F238E27FC236}">
                <a16:creationId xmlns:a16="http://schemas.microsoft.com/office/drawing/2014/main" id="{4FDF2EBC-E8B9-4815-AAB1-50BBC616AFD1}"/>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35" name="Rectangle 34">
            <a:extLst>
              <a:ext uri="{FF2B5EF4-FFF2-40B4-BE49-F238E27FC236}">
                <a16:creationId xmlns:a16="http://schemas.microsoft.com/office/drawing/2014/main" id="{96BD85D3-C06A-47C3-B17D-AA7671CEC5C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extLst>
      <p:ext uri="{BB962C8B-B14F-4D97-AF65-F5344CB8AC3E}">
        <p14:creationId xmlns:p14="http://schemas.microsoft.com/office/powerpoint/2010/main" val="213094187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37CB2-B05C-4895-829B-1363FF0AA02D}"/>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5" name="Picture 14" descr="A close up of a logo&#10;&#10;Description automatically generated">
            <a:extLst>
              <a:ext uri="{FF2B5EF4-FFF2-40B4-BE49-F238E27FC236}">
                <a16:creationId xmlns:a16="http://schemas.microsoft.com/office/drawing/2014/main" id="{7660B221-FAEE-4C95-B46B-1567AE2D241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453BDC6-B4C0-4552-96C5-55EF45DF4C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F868A474-D91A-4FA6-9367-AF51A975FD10}"/>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2" name="Rectangle 21">
            <a:extLst>
              <a:ext uri="{FF2B5EF4-FFF2-40B4-BE49-F238E27FC236}">
                <a16:creationId xmlns:a16="http://schemas.microsoft.com/office/drawing/2014/main" id="{740E3D0F-12A9-47B4-8108-78A33C3F19A1}"/>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3" name="Picture 22" descr="A picture containing drawing&#10;&#10;Description automatically generated">
            <a:extLst>
              <a:ext uri="{FF2B5EF4-FFF2-40B4-BE49-F238E27FC236}">
                <a16:creationId xmlns:a16="http://schemas.microsoft.com/office/drawing/2014/main" id="{4835F28E-74B5-4C6A-BD49-41B3F7BF180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B7E1AFB8-F094-48B1-8798-DEB2887BCEB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5CD8CA4-87D7-4377-9E95-430DD379921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6" name="Rectangle 25">
            <a:extLst>
              <a:ext uri="{FF2B5EF4-FFF2-40B4-BE49-F238E27FC236}">
                <a16:creationId xmlns:a16="http://schemas.microsoft.com/office/drawing/2014/main" id="{8E7EAF98-F140-4C76-9ADA-1615BFBF1E03}"/>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7" name="Picture 26" descr="A picture containing drawing&#10;&#10;Description automatically generated">
            <a:extLst>
              <a:ext uri="{FF2B5EF4-FFF2-40B4-BE49-F238E27FC236}">
                <a16:creationId xmlns:a16="http://schemas.microsoft.com/office/drawing/2014/main" id="{04F03CCC-E3C0-4E5B-83A3-D92D482E340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264A0145-A6F0-45A7-8CC0-2F77F2EAEE92}"/>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09F5CFEC-6F43-4D6F-8129-0C79B5EB32FE}"/>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extLst>
      <p:ext uri="{BB962C8B-B14F-4D97-AF65-F5344CB8AC3E}">
        <p14:creationId xmlns:p14="http://schemas.microsoft.com/office/powerpoint/2010/main" val="13705720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hyperlink" Target="https://www.natogva.org/" TargetMode="External"/><Relationship Id="rId13" Type="http://schemas.openxmlformats.org/officeDocument/2006/relationships/hyperlink" Target="https://www.ros.org/about-ros/" TargetMode="External"/><Relationship Id="rId18" Type="http://schemas.openxmlformats.org/officeDocument/2006/relationships/hyperlink" Target="https://www.sae.org/standards/content/as5669a/" TargetMode="External"/><Relationship Id="rId3" Type="http://schemas.openxmlformats.org/officeDocument/2006/relationships/hyperlink" Target="https://www.advancedmodularmanikin.com/" TargetMode="External"/><Relationship Id="rId7" Type="http://schemas.openxmlformats.org/officeDocument/2006/relationships/hyperlink" Target="https://www.dds-foundation.org/sites/default/files/DefStan_23_03_GVA_00000100.pdf" TargetMode="External"/><Relationship Id="rId12" Type="http://schemas.openxmlformats.org/officeDocument/2006/relationships/hyperlink" Target="https://www.openrobotics.org/" TargetMode="External"/><Relationship Id="rId17" Type="http://schemas.openxmlformats.org/officeDocument/2006/relationships/hyperlink" Target="https://www.sae.org/standards/content/as6522/" TargetMode="External"/><Relationship Id="rId2" Type="http://schemas.openxmlformats.org/officeDocument/2006/relationships/notesSlide" Target="../notesSlides/notesSlide7.xml"/><Relationship Id="rId16" Type="http://schemas.openxmlformats.org/officeDocument/2006/relationships/hyperlink" Target="https://www.sae.org/works/committeeResources.do?resourceID=493337" TargetMode="External"/><Relationship Id="rId1" Type="http://schemas.openxmlformats.org/officeDocument/2006/relationships/slideLayout" Target="../slideLayouts/slideLayout5.xml"/><Relationship Id="rId6" Type="http://schemas.openxmlformats.org/officeDocument/2006/relationships/hyperlink" Target="https://confluence.rti.com/display/RFKB/FACE%3A+Future+Airborne+Capabilities+Environment" TargetMode="External"/><Relationship Id="rId11" Type="http://schemas.openxmlformats.org/officeDocument/2006/relationships/hyperlink" Target="https://www.opengroup.org/forum/open-process-automation-forum" TargetMode="External"/><Relationship Id="rId5" Type="http://schemas.openxmlformats.org/officeDocument/2006/relationships/hyperlink" Target="https://www.omg.org/spec/AMSM/" TargetMode="External"/><Relationship Id="rId15" Type="http://schemas.openxmlformats.org/officeDocument/2006/relationships/hyperlink" Target="https://community.apan.org/wg/tactical-microgrids/" TargetMode="External"/><Relationship Id="rId10" Type="http://schemas.openxmlformats.org/officeDocument/2006/relationships/hyperlink" Target="https://www.vdl.afrl.af.mil/programs/uci/oms.php" TargetMode="External"/><Relationship Id="rId4" Type="http://schemas.openxmlformats.org/officeDocument/2006/relationships/hyperlink" Target="https://www.omg.org/spec/ALMAS/" TargetMode="External"/><Relationship Id="rId9" Type="http://schemas.openxmlformats.org/officeDocument/2006/relationships/hyperlink" Target="https://openfmb.ucaiug.org/" TargetMode="External"/><Relationship Id="rId14" Type="http://schemas.openxmlformats.org/officeDocument/2006/relationships/hyperlink" Target="https://confluence.rti.com/display/PM/Sensor+Open+System+Architecture+SOS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22.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Securing Real-Time Distributed LVC Simulations at Scale with Data Distribution Service </a:t>
            </a:r>
            <a:r>
              <a:rPr lang="en-US" b="0" baseline="30000" dirty="0"/>
              <a:t>TM</a:t>
            </a:r>
            <a:r>
              <a:rPr lang="en-US" dirty="0"/>
              <a:t> (DDS)</a:t>
            </a:r>
            <a:endParaRPr lang="en-US" b="0" dirty="0"/>
          </a:p>
          <a:p>
            <a:br>
              <a:rPr lang="en-US" dirty="0"/>
            </a:br>
            <a:endParaRPr lang="en-US" dirty="0"/>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2070100" y="4560419"/>
            <a:ext cx="8478838" cy="939233"/>
          </a:xfrm>
        </p:spPr>
        <p:txBody>
          <a:bodyPr/>
          <a:lstStyle/>
          <a:p>
            <a:pPr eaLnBrk="1" hangingPunct="1"/>
            <a:r>
              <a:rPr lang="en-US" dirty="0">
                <a:latin typeface="Arial Narrow" pitchFamily="34" charset="0"/>
              </a:rPr>
              <a:t>Presenter 1, Rob Proctor/Real-Time Innovations</a:t>
            </a:r>
          </a:p>
          <a:p>
            <a:pPr eaLnBrk="1" hangingPunct="1"/>
            <a:r>
              <a:rPr lang="en-US" dirty="0">
                <a:latin typeface="Arial Narrow" pitchFamily="34" charset="0"/>
              </a:rPr>
              <a:t>Presenter 2, Dan King/Real-Time Innovations</a:t>
            </a:r>
          </a:p>
          <a:p>
            <a:endParaRPr lang="en-US" dirty="0"/>
          </a:p>
        </p:txBody>
      </p:sp>
      <p:pic>
        <p:nvPicPr>
          <p:cNvPr id="3" name="Picture 2">
            <a:extLst>
              <a:ext uri="{FF2B5EF4-FFF2-40B4-BE49-F238E27FC236}">
                <a16:creationId xmlns:a16="http://schemas.microsoft.com/office/drawing/2014/main" id="{5D671056-73BD-4F2E-AB7B-D7566871B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549" y="3087757"/>
            <a:ext cx="2016900" cy="1558514"/>
          </a:xfrm>
          <a:prstGeom prst="rect">
            <a:avLst/>
          </a:prstGeom>
        </p:spPr>
      </p:pic>
      <p:pic>
        <p:nvPicPr>
          <p:cNvPr id="6" name="Picture 2" descr="http://dtstc.ugr.es/tl/images/dds.png">
            <a:extLst>
              <a:ext uri="{FF2B5EF4-FFF2-40B4-BE49-F238E27FC236}">
                <a16:creationId xmlns:a16="http://schemas.microsoft.com/office/drawing/2014/main" id="{84509708-82E5-48FA-A488-CBB064133C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093" y="5153025"/>
            <a:ext cx="1158000" cy="11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OMG_logo.png">
            <a:extLst>
              <a:ext uri="{FF2B5EF4-FFF2-40B4-BE49-F238E27FC236}">
                <a16:creationId xmlns:a16="http://schemas.microsoft.com/office/drawing/2014/main" id="{453C3ECB-EA7E-47D0-806B-D80021D123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04456" y="5262408"/>
            <a:ext cx="2327364" cy="939233"/>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4824-A137-4420-9EFF-BFE1CAB7D722}"/>
              </a:ext>
            </a:extLst>
          </p:cNvPr>
          <p:cNvSpPr>
            <a:spLocks noGrp="1"/>
          </p:cNvSpPr>
          <p:nvPr>
            <p:ph type="title"/>
          </p:nvPr>
        </p:nvSpPr>
        <p:spPr>
          <a:xfrm>
            <a:off x="2118152" y="0"/>
            <a:ext cx="8022193" cy="631565"/>
          </a:xfrm>
        </p:spPr>
        <p:txBody>
          <a:bodyPr/>
          <a:lstStyle/>
          <a:p>
            <a:r>
              <a:rPr lang="en-US" sz="2800" dirty="0"/>
              <a:t>DDS is under the hood of many standards</a:t>
            </a:r>
          </a:p>
        </p:txBody>
      </p:sp>
      <p:graphicFrame>
        <p:nvGraphicFramePr>
          <p:cNvPr id="12" name="Table 12">
            <a:extLst>
              <a:ext uri="{FF2B5EF4-FFF2-40B4-BE49-F238E27FC236}">
                <a16:creationId xmlns:a16="http://schemas.microsoft.com/office/drawing/2014/main" id="{1F42DF28-C0E7-46CE-9F5A-650947DF9F72}"/>
              </a:ext>
            </a:extLst>
          </p:cNvPr>
          <p:cNvGraphicFramePr>
            <a:graphicFrameLocks noGrp="1"/>
          </p:cNvGraphicFramePr>
          <p:nvPr>
            <p:ph sz="half" idx="1"/>
            <p:extLst>
              <p:ext uri="{D42A27DB-BD31-4B8C-83A1-F6EECF244321}">
                <p14:modId xmlns:p14="http://schemas.microsoft.com/office/powerpoint/2010/main" val="3629258131"/>
              </p:ext>
            </p:extLst>
          </p:nvPr>
        </p:nvGraphicFramePr>
        <p:xfrm>
          <a:off x="78076" y="833932"/>
          <a:ext cx="6017924" cy="5521200"/>
        </p:xfrm>
        <a:graphic>
          <a:graphicData uri="http://schemas.openxmlformats.org/drawingml/2006/table">
            <a:tbl>
              <a:tblPr firstRow="1" bandRow="1">
                <a:tableStyleId>{073A0DAA-6AF3-43AB-8588-CEC1D06C72B9}</a:tableStyleId>
              </a:tblPr>
              <a:tblGrid>
                <a:gridCol w="4193852">
                  <a:extLst>
                    <a:ext uri="{9D8B030D-6E8A-4147-A177-3AD203B41FA5}">
                      <a16:colId xmlns:a16="http://schemas.microsoft.com/office/drawing/2014/main" val="2957864458"/>
                    </a:ext>
                  </a:extLst>
                </a:gridCol>
                <a:gridCol w="1824072">
                  <a:extLst>
                    <a:ext uri="{9D8B030D-6E8A-4147-A177-3AD203B41FA5}">
                      <a16:colId xmlns:a16="http://schemas.microsoft.com/office/drawing/2014/main" val="2868298903"/>
                    </a:ext>
                  </a:extLst>
                </a:gridCol>
              </a:tblGrid>
              <a:tr h="467086">
                <a:tc>
                  <a:txBody>
                    <a:bodyPr/>
                    <a:lstStyle/>
                    <a:p>
                      <a:pPr algn="ctr"/>
                      <a:r>
                        <a:rPr lang="en-US" sz="2400" dirty="0">
                          <a:latin typeface="Arial" panose="020B0604020202020204" pitchFamily="34" charset="0"/>
                          <a:cs typeface="Arial" panose="020B0604020202020204" pitchFamily="34" charset="0"/>
                        </a:rPr>
                        <a:t>Standard</a:t>
                      </a:r>
                      <a:endParaRPr lang="en-US" sz="12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Industry</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0929450"/>
                  </a:ext>
                </a:extLst>
              </a:tr>
              <a:tr h="572180">
                <a:tc>
                  <a:txBody>
                    <a:bodyPr/>
                    <a:lstStyle/>
                    <a:p>
                      <a:pPr algn="l" fontAlgn="t"/>
                      <a:r>
                        <a:rPr lang="en-US" sz="1400" dirty="0">
                          <a:solidFill>
                            <a:srgbClr val="000000"/>
                          </a:solidFill>
                          <a:effectLst/>
                          <a:latin typeface="Arial" panose="020B0604020202020204" pitchFamily="34" charset="0"/>
                          <a:cs typeface="Arial" panose="020B0604020202020204" pitchFamily="34" charset="0"/>
                          <a:hlinkClick r:id="rId3"/>
                        </a:rPr>
                        <a:t>Advanced Modular Mannequin</a:t>
                      </a:r>
                      <a:r>
                        <a:rPr lang="en-US" sz="1400" dirty="0">
                          <a:solidFill>
                            <a:srgbClr val="000000"/>
                          </a:solidFill>
                          <a:effectLst/>
                          <a:latin typeface="Arial" panose="020B0604020202020204" pitchFamily="34" charset="0"/>
                          <a:cs typeface="Arial" panose="020B0604020202020204" pitchFamily="34" charset="0"/>
                        </a:rPr>
                        <a:t> (AMM)</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Simulation / Healthcare</a:t>
                      </a:r>
                    </a:p>
                  </a:txBody>
                  <a:tcPr marL="95250" marR="95250" marT="66675" marB="66675"/>
                </a:tc>
                <a:extLst>
                  <a:ext uri="{0D108BD9-81ED-4DB2-BD59-A6C34878D82A}">
                    <a16:rowId xmlns:a16="http://schemas.microsoft.com/office/drawing/2014/main" val="279662526"/>
                  </a:ext>
                </a:extLst>
              </a:tr>
              <a:tr h="460899">
                <a:tc>
                  <a:txBody>
                    <a:bodyPr/>
                    <a:lstStyle/>
                    <a:p>
                      <a:pPr algn="l" fontAlgn="t"/>
                      <a:r>
                        <a:rPr lang="en-US" sz="1400" u="none" strike="noStrike" dirty="0" err="1">
                          <a:solidFill>
                            <a:srgbClr val="0052CC"/>
                          </a:solidFill>
                          <a:effectLst/>
                          <a:latin typeface="Arial" panose="020B0604020202020204" pitchFamily="34" charset="0"/>
                          <a:cs typeface="Arial" panose="020B0604020202020204" pitchFamily="34" charset="0"/>
                          <a:hlinkClick r:id="rId4"/>
                        </a:rPr>
                        <a:t>ALert</a:t>
                      </a:r>
                      <a:r>
                        <a:rPr lang="en-US" sz="1400" u="none" strike="noStrike" dirty="0">
                          <a:solidFill>
                            <a:srgbClr val="0052CC"/>
                          </a:solidFill>
                          <a:effectLst/>
                          <a:latin typeface="Arial" panose="020B0604020202020204" pitchFamily="34" charset="0"/>
                          <a:cs typeface="Arial" panose="020B0604020202020204" pitchFamily="34" charset="0"/>
                          <a:hlinkClick r:id="rId4"/>
                        </a:rPr>
                        <a:t> </a:t>
                      </a:r>
                      <a:r>
                        <a:rPr lang="en-US" sz="1400" u="none" strike="noStrike" dirty="0" err="1">
                          <a:solidFill>
                            <a:srgbClr val="0052CC"/>
                          </a:solidFill>
                          <a:effectLst/>
                          <a:latin typeface="Arial" panose="020B0604020202020204" pitchFamily="34" charset="0"/>
                          <a:cs typeface="Arial" panose="020B0604020202020204" pitchFamily="34" charset="0"/>
                          <a:hlinkClick r:id="rId4"/>
                        </a:rPr>
                        <a:t>MAnagement</a:t>
                      </a:r>
                      <a:r>
                        <a:rPr lang="en-US" sz="1400" u="none" strike="noStrike" dirty="0">
                          <a:solidFill>
                            <a:srgbClr val="0052CC"/>
                          </a:solidFill>
                          <a:effectLst/>
                          <a:latin typeface="Arial" panose="020B0604020202020204" pitchFamily="34" charset="0"/>
                          <a:cs typeface="Arial" panose="020B0604020202020204" pitchFamily="34" charset="0"/>
                          <a:hlinkClick r:id="rId4"/>
                        </a:rPr>
                        <a:t> Service</a:t>
                      </a:r>
                      <a:r>
                        <a:rPr lang="en-US" sz="1400" dirty="0">
                          <a:effectLst/>
                          <a:latin typeface="Arial" panose="020B0604020202020204" pitchFamily="34" charset="0"/>
                          <a:cs typeface="Arial" panose="020B0604020202020204" pitchFamily="34" charset="0"/>
                        </a:rPr>
                        <a:t> (ALAMS)</a:t>
                      </a: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4127336941"/>
                  </a:ext>
                </a:extLst>
              </a:tr>
              <a:tr h="572180">
                <a:tc>
                  <a:txBody>
                    <a:bodyPr/>
                    <a:lstStyle/>
                    <a:p>
                      <a:pPr algn="l" fontAlgn="t"/>
                      <a:r>
                        <a:rPr lang="en-US" sz="1400" u="sng" dirty="0">
                          <a:solidFill>
                            <a:srgbClr val="0052CC"/>
                          </a:solidFill>
                          <a:effectLst/>
                          <a:latin typeface="Arial" panose="020B0604020202020204" pitchFamily="34" charset="0"/>
                          <a:cs typeface="Arial" panose="020B0604020202020204" pitchFamily="34" charset="0"/>
                          <a:hlinkClick r:id="rId5"/>
                        </a:rPr>
                        <a:t>Application Management and Systems Monitoring</a:t>
                      </a:r>
                      <a:r>
                        <a:rPr lang="en-US" sz="1400" dirty="0">
                          <a:effectLst/>
                          <a:latin typeface="Arial" panose="020B0604020202020204" pitchFamily="34" charset="0"/>
                          <a:cs typeface="Arial" panose="020B0604020202020204" pitchFamily="34" charset="0"/>
                        </a:rPr>
                        <a:t> (AMSM)</a:t>
                      </a: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856541228"/>
                  </a:ext>
                </a:extLst>
              </a:tr>
              <a:tr h="460899">
                <a:tc>
                  <a:txBody>
                    <a:bodyPr/>
                    <a:lstStyle/>
                    <a:p>
                      <a:pPr algn="l" fontAlgn="t"/>
                      <a:r>
                        <a:rPr lang="fr-FR" sz="1400" u="none" strike="noStrike" dirty="0">
                          <a:solidFill>
                            <a:srgbClr val="0052CC"/>
                          </a:solidFill>
                          <a:effectLst/>
                          <a:latin typeface="Arial" panose="020B0604020202020204" pitchFamily="34" charset="0"/>
                          <a:cs typeface="Arial" panose="020B0604020202020204" pitchFamily="34" charset="0"/>
                          <a:hlinkClick r:id="rId6"/>
                        </a:rPr>
                        <a:t>Future </a:t>
                      </a:r>
                      <a:r>
                        <a:rPr lang="fr-FR" sz="1400" u="none" strike="noStrike" dirty="0" err="1">
                          <a:solidFill>
                            <a:srgbClr val="0052CC"/>
                          </a:solidFill>
                          <a:effectLst/>
                          <a:latin typeface="Arial" panose="020B0604020202020204" pitchFamily="34" charset="0"/>
                          <a:cs typeface="Arial" panose="020B0604020202020204" pitchFamily="34" charset="0"/>
                          <a:hlinkClick r:id="rId6"/>
                        </a:rPr>
                        <a:t>Airborne</a:t>
                      </a:r>
                      <a:r>
                        <a:rPr lang="fr-FR" sz="1400" u="none" strike="noStrike" dirty="0">
                          <a:solidFill>
                            <a:srgbClr val="0052CC"/>
                          </a:solidFill>
                          <a:effectLst/>
                          <a:latin typeface="Arial" panose="020B0604020202020204" pitchFamily="34" charset="0"/>
                          <a:cs typeface="Arial" panose="020B0604020202020204" pitchFamily="34" charset="0"/>
                          <a:hlinkClick r:id="rId6"/>
                        </a:rPr>
                        <a:t> </a:t>
                      </a:r>
                      <a:r>
                        <a:rPr lang="fr-FR" sz="1400" u="none" strike="noStrike" dirty="0" err="1">
                          <a:solidFill>
                            <a:srgbClr val="0052CC"/>
                          </a:solidFill>
                          <a:effectLst/>
                          <a:latin typeface="Arial" panose="020B0604020202020204" pitchFamily="34" charset="0"/>
                          <a:cs typeface="Arial" panose="020B0604020202020204" pitchFamily="34" charset="0"/>
                          <a:hlinkClick r:id="rId6"/>
                        </a:rPr>
                        <a:t>Capabilities</a:t>
                      </a:r>
                      <a:r>
                        <a:rPr lang="fr-FR" sz="1400" u="none" strike="noStrike" dirty="0">
                          <a:solidFill>
                            <a:srgbClr val="0052CC"/>
                          </a:solidFill>
                          <a:effectLst/>
                          <a:latin typeface="Arial" panose="020B0604020202020204" pitchFamily="34" charset="0"/>
                          <a:cs typeface="Arial" panose="020B0604020202020204" pitchFamily="34" charset="0"/>
                          <a:hlinkClick r:id="rId6"/>
                        </a:rPr>
                        <a:t> </a:t>
                      </a:r>
                      <a:r>
                        <a:rPr lang="fr-FR" sz="1400" u="none" strike="noStrike" dirty="0" err="1">
                          <a:solidFill>
                            <a:srgbClr val="0052CC"/>
                          </a:solidFill>
                          <a:effectLst/>
                          <a:latin typeface="Arial" panose="020B0604020202020204" pitchFamily="34" charset="0"/>
                          <a:cs typeface="Arial" panose="020B0604020202020204" pitchFamily="34" charset="0"/>
                          <a:hlinkClick r:id="rId6"/>
                        </a:rPr>
                        <a:t>Environment</a:t>
                      </a:r>
                      <a:r>
                        <a:rPr lang="fr-FR" sz="1400" u="none" strike="noStrike" dirty="0">
                          <a:solidFill>
                            <a:srgbClr val="0052CC"/>
                          </a:solidFill>
                          <a:effectLst/>
                          <a:latin typeface="Arial" panose="020B0604020202020204" pitchFamily="34" charset="0"/>
                          <a:cs typeface="Arial" panose="020B0604020202020204" pitchFamily="34" charset="0"/>
                          <a:hlinkClick r:id="rId6"/>
                        </a:rPr>
                        <a:t> (FACE)</a:t>
                      </a:r>
                      <a:endParaRPr lang="fr-FR"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1804415648"/>
                  </a:ext>
                </a:extLst>
              </a:tr>
              <a:tr h="572180">
                <a:tc>
                  <a:txBody>
                    <a:bodyPr/>
                    <a:lstStyle/>
                    <a:p>
                      <a:pPr algn="l" fontAlgn="t"/>
                      <a:r>
                        <a:rPr lang="en-US" sz="1400" u="none" strike="noStrike" dirty="0">
                          <a:solidFill>
                            <a:srgbClr val="0052CC"/>
                          </a:solidFill>
                          <a:effectLst/>
                          <a:latin typeface="Arial" panose="020B0604020202020204" pitchFamily="34" charset="0"/>
                          <a:cs typeface="Arial" panose="020B0604020202020204" pitchFamily="34" charset="0"/>
                          <a:hlinkClick r:id="rId7"/>
                        </a:rPr>
                        <a:t>Generic Vehicle Architecture (GVA)</a:t>
                      </a:r>
                      <a:endParaRPr lang="en-US" sz="1400" dirty="0">
                        <a:effectLst/>
                        <a:latin typeface="Arial" panose="020B0604020202020204" pitchFamily="34" charset="0"/>
                        <a:cs typeface="Arial" panose="020B0604020202020204" pitchFamily="34" charset="0"/>
                      </a:endParaRPr>
                    </a:p>
                    <a:p>
                      <a:pPr algn="l" fontAlgn="t"/>
                      <a:r>
                        <a:rPr lang="en-US" sz="1400" u="none" strike="noStrike" dirty="0">
                          <a:solidFill>
                            <a:srgbClr val="0052CC"/>
                          </a:solidFill>
                          <a:effectLst/>
                          <a:latin typeface="Arial" panose="020B0604020202020204" pitchFamily="34" charset="0"/>
                          <a:cs typeface="Arial" panose="020B0604020202020204" pitchFamily="34" charset="0"/>
                          <a:hlinkClick r:id="rId8"/>
                        </a:rPr>
                        <a:t>NATO Generic Vehicle Architecture (NGVA)</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1770955"/>
                  </a:ext>
                </a:extLst>
              </a:tr>
              <a:tr h="460899">
                <a:tc>
                  <a:txBody>
                    <a:bodyPr/>
                    <a:lstStyle/>
                    <a:p>
                      <a:pPr algn="l" fontAlgn="t"/>
                      <a:r>
                        <a:rPr lang="en-US" sz="1400" dirty="0">
                          <a:effectLst/>
                          <a:latin typeface="Arial" panose="020B0604020202020204" pitchFamily="34" charset="0"/>
                          <a:cs typeface="Arial" panose="020B0604020202020204" pitchFamily="34" charset="0"/>
                        </a:rPr>
                        <a:t>Land Open Systems Architecture (LOSA)</a:t>
                      </a: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3917856347"/>
                  </a:ext>
                </a:extLst>
              </a:tr>
              <a:tr h="572180">
                <a:tc>
                  <a:txBody>
                    <a:bodyPr/>
                    <a:lstStyle/>
                    <a:p>
                      <a:pPr algn="l" fontAlgn="t"/>
                      <a:r>
                        <a:rPr lang="en-US" sz="1400" dirty="0">
                          <a:solidFill>
                            <a:srgbClr val="000000"/>
                          </a:solidFill>
                          <a:effectLst/>
                          <a:latin typeface="Arial" panose="020B0604020202020204" pitchFamily="34" charset="0"/>
                          <a:cs typeface="Arial" panose="020B0604020202020204" pitchFamily="34" charset="0"/>
                        </a:rPr>
                        <a:t>Medical Simulation Training Architecture (MSTA)</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Simulation / Healthcare</a:t>
                      </a:r>
                    </a:p>
                  </a:txBody>
                  <a:tcPr marL="95250" marR="95250" marT="66675" marB="66675"/>
                </a:tc>
                <a:extLst>
                  <a:ext uri="{0D108BD9-81ED-4DB2-BD59-A6C34878D82A}">
                    <a16:rowId xmlns:a16="http://schemas.microsoft.com/office/drawing/2014/main" val="127070902"/>
                  </a:ext>
                </a:extLst>
              </a:tr>
              <a:tr h="460899">
                <a:tc>
                  <a:txBody>
                    <a:bodyPr/>
                    <a:lstStyle/>
                    <a:p>
                      <a:pPr algn="l" fontAlgn="t"/>
                      <a:r>
                        <a:rPr lang="en-US" sz="1400" dirty="0">
                          <a:solidFill>
                            <a:srgbClr val="000000"/>
                          </a:solidFill>
                          <a:effectLst/>
                          <a:latin typeface="Arial" panose="020B0604020202020204" pitchFamily="34" charset="0"/>
                          <a:cs typeface="Arial" panose="020B0604020202020204" pitchFamily="34" charset="0"/>
                          <a:hlinkClick r:id="rId9"/>
                        </a:rPr>
                        <a:t>Open Field Message Bus </a:t>
                      </a:r>
                      <a:r>
                        <a:rPr lang="en-US" sz="1400" dirty="0">
                          <a:solidFill>
                            <a:srgbClr val="000000"/>
                          </a:solidFill>
                          <a:effectLst/>
                          <a:latin typeface="Arial" panose="020B0604020202020204" pitchFamily="34" charset="0"/>
                          <a:cs typeface="Arial" panose="020B0604020202020204" pitchFamily="34" charset="0"/>
                        </a:rPr>
                        <a:t>(</a:t>
                      </a:r>
                      <a:r>
                        <a:rPr lang="en-US" sz="1400" dirty="0" err="1">
                          <a:solidFill>
                            <a:srgbClr val="000000"/>
                          </a:solidFill>
                          <a:effectLst/>
                          <a:latin typeface="Arial" panose="020B0604020202020204" pitchFamily="34" charset="0"/>
                          <a:cs typeface="Arial" panose="020B0604020202020204" pitchFamily="34" charset="0"/>
                        </a:rPr>
                        <a:t>OpenFMB</a:t>
                      </a:r>
                      <a:r>
                        <a:rPr lang="en-US" sz="1400" dirty="0">
                          <a:solidFill>
                            <a:srgbClr val="000000"/>
                          </a:solidFill>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Power / Energy</a:t>
                      </a:r>
                    </a:p>
                  </a:txBody>
                  <a:tcPr marL="95250" marR="95250" marT="66675" marB="66675"/>
                </a:tc>
                <a:extLst>
                  <a:ext uri="{0D108BD9-81ED-4DB2-BD59-A6C34878D82A}">
                    <a16:rowId xmlns:a16="http://schemas.microsoft.com/office/drawing/2014/main" val="1872115097"/>
                  </a:ext>
                </a:extLst>
              </a:tr>
              <a:tr h="460899">
                <a:tc>
                  <a:txBody>
                    <a:bodyPr/>
                    <a:lstStyle/>
                    <a:p>
                      <a:pPr algn="l" fontAlgn="t"/>
                      <a:r>
                        <a:rPr lang="en-US" sz="1400" u="none" strike="noStrike" dirty="0">
                          <a:solidFill>
                            <a:srgbClr val="1155CC"/>
                          </a:solidFill>
                          <a:effectLst/>
                          <a:latin typeface="Arial" panose="020B0604020202020204" pitchFamily="34" charset="0"/>
                          <a:cs typeface="Arial" panose="020B0604020202020204" pitchFamily="34" charset="0"/>
                          <a:hlinkClick r:id="rId10"/>
                        </a:rPr>
                        <a:t>Open Mission Systems</a:t>
                      </a:r>
                      <a:r>
                        <a:rPr lang="en-US" sz="1400" dirty="0">
                          <a:solidFill>
                            <a:srgbClr val="000000"/>
                          </a:solidFill>
                          <a:effectLst/>
                          <a:latin typeface="Arial" panose="020B0604020202020204" pitchFamily="34" charset="0"/>
                          <a:cs typeface="Arial" panose="020B0604020202020204" pitchFamily="34" charset="0"/>
                        </a:rPr>
                        <a:t> (OMS)</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Aerospace</a:t>
                      </a:r>
                    </a:p>
                  </a:txBody>
                  <a:tcPr marL="95250" marR="95250" marT="66675" marB="66675"/>
                </a:tc>
                <a:extLst>
                  <a:ext uri="{0D108BD9-81ED-4DB2-BD59-A6C34878D82A}">
                    <a16:rowId xmlns:a16="http://schemas.microsoft.com/office/drawing/2014/main" val="2349602528"/>
                  </a:ext>
                </a:extLst>
              </a:tr>
              <a:tr h="460899">
                <a:tc>
                  <a:txBody>
                    <a:bodyPr/>
                    <a:lstStyle/>
                    <a:p>
                      <a:pPr algn="l" fontAlgn="t"/>
                      <a:r>
                        <a:rPr lang="en-US" sz="1400" u="none" strike="noStrike" dirty="0">
                          <a:solidFill>
                            <a:srgbClr val="0052CC"/>
                          </a:solidFill>
                          <a:effectLst/>
                          <a:latin typeface="Arial" panose="020B0604020202020204" pitchFamily="34" charset="0"/>
                          <a:cs typeface="Arial" panose="020B0604020202020204" pitchFamily="34" charset="0"/>
                          <a:hlinkClick r:id="rId11"/>
                        </a:rPr>
                        <a:t>Open Process Automation Forum (OPAF)</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Process Automation</a:t>
                      </a:r>
                    </a:p>
                  </a:txBody>
                  <a:tcPr marL="95250" marR="95250" marT="66675" marB="66675"/>
                </a:tc>
                <a:extLst>
                  <a:ext uri="{0D108BD9-81ED-4DB2-BD59-A6C34878D82A}">
                    <a16:rowId xmlns:a16="http://schemas.microsoft.com/office/drawing/2014/main" val="1206786013"/>
                  </a:ext>
                </a:extLst>
              </a:tr>
            </a:tbl>
          </a:graphicData>
        </a:graphic>
      </p:graphicFrame>
      <p:graphicFrame>
        <p:nvGraphicFramePr>
          <p:cNvPr id="13" name="Table 13">
            <a:extLst>
              <a:ext uri="{FF2B5EF4-FFF2-40B4-BE49-F238E27FC236}">
                <a16:creationId xmlns:a16="http://schemas.microsoft.com/office/drawing/2014/main" id="{B1FDFC81-B2C3-499F-B065-0DA88F651C30}"/>
              </a:ext>
            </a:extLst>
          </p:cNvPr>
          <p:cNvGraphicFramePr>
            <a:graphicFrameLocks noGrp="1"/>
          </p:cNvGraphicFramePr>
          <p:nvPr>
            <p:ph sz="half" idx="2"/>
            <p:extLst>
              <p:ext uri="{D42A27DB-BD31-4B8C-83A1-F6EECF244321}">
                <p14:modId xmlns:p14="http://schemas.microsoft.com/office/powerpoint/2010/main" val="4219699568"/>
              </p:ext>
            </p:extLst>
          </p:nvPr>
        </p:nvGraphicFramePr>
        <p:xfrm>
          <a:off x="6129249" y="833934"/>
          <a:ext cx="5995608" cy="5521199"/>
        </p:xfrm>
        <a:graphic>
          <a:graphicData uri="http://schemas.openxmlformats.org/drawingml/2006/table">
            <a:tbl>
              <a:tblPr firstRow="1" bandRow="1">
                <a:tableStyleId>{073A0DAA-6AF3-43AB-8588-CEC1D06C72B9}</a:tableStyleId>
              </a:tblPr>
              <a:tblGrid>
                <a:gridCol w="4153269">
                  <a:extLst>
                    <a:ext uri="{9D8B030D-6E8A-4147-A177-3AD203B41FA5}">
                      <a16:colId xmlns:a16="http://schemas.microsoft.com/office/drawing/2014/main" val="1491730413"/>
                    </a:ext>
                  </a:extLst>
                </a:gridCol>
                <a:gridCol w="1842339">
                  <a:extLst>
                    <a:ext uri="{9D8B030D-6E8A-4147-A177-3AD203B41FA5}">
                      <a16:colId xmlns:a16="http://schemas.microsoft.com/office/drawing/2014/main" val="1778414575"/>
                    </a:ext>
                  </a:extLst>
                </a:gridCol>
              </a:tblGrid>
              <a:tr h="448423">
                <a:tc>
                  <a:txBody>
                    <a:bodyPr/>
                    <a:lstStyle/>
                    <a:p>
                      <a:pPr algn="ctr"/>
                      <a:r>
                        <a:rPr lang="en-US" sz="2400" dirty="0">
                          <a:latin typeface="Arial" panose="020B0604020202020204" pitchFamily="34" charset="0"/>
                          <a:cs typeface="Arial" panose="020B0604020202020204" pitchFamily="34" charset="0"/>
                        </a:rPr>
                        <a:t>Standard</a:t>
                      </a:r>
                      <a:endParaRPr lang="en-US" sz="1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Industry</a:t>
                      </a:r>
                    </a:p>
                  </a:txBody>
                  <a:tcPr/>
                </a:tc>
                <a:extLst>
                  <a:ext uri="{0D108BD9-81ED-4DB2-BD59-A6C34878D82A}">
                    <a16:rowId xmlns:a16="http://schemas.microsoft.com/office/drawing/2014/main" val="3977169310"/>
                  </a:ext>
                </a:extLst>
              </a:tr>
              <a:tr h="549318">
                <a:tc>
                  <a:txBody>
                    <a:bodyPr/>
                    <a:lstStyle/>
                    <a:p>
                      <a:pPr algn="l" fontAlgn="t"/>
                      <a:r>
                        <a:rPr lang="en-US" sz="1400" u="none" strike="noStrike" dirty="0">
                          <a:solidFill>
                            <a:srgbClr val="0052CC"/>
                          </a:solidFill>
                          <a:effectLst/>
                          <a:latin typeface="Arial" panose="020B0604020202020204" pitchFamily="34" charset="0"/>
                          <a:cs typeface="Arial" panose="020B0604020202020204" pitchFamily="34" charset="0"/>
                          <a:hlinkClick r:id="rId12"/>
                        </a:rPr>
                        <a:t>Open Robotics</a:t>
                      </a:r>
                      <a:r>
                        <a:rPr lang="en-US" sz="1400" dirty="0">
                          <a:solidFill>
                            <a:srgbClr val="000000"/>
                          </a:solidFill>
                          <a:effectLst/>
                          <a:latin typeface="Arial" panose="020B0604020202020204" pitchFamily="34" charset="0"/>
                          <a:cs typeface="Arial" panose="020B0604020202020204" pitchFamily="34" charset="0"/>
                        </a:rPr>
                        <a:t> </a:t>
                      </a:r>
                      <a:r>
                        <a:rPr lang="en-US" sz="1400" u="none" strike="noStrike" dirty="0">
                          <a:solidFill>
                            <a:srgbClr val="0052CC"/>
                          </a:solidFill>
                          <a:effectLst/>
                          <a:latin typeface="Arial" panose="020B0604020202020204" pitchFamily="34" charset="0"/>
                          <a:cs typeface="Arial" panose="020B0604020202020204" pitchFamily="34" charset="0"/>
                          <a:hlinkClick r:id="rId13"/>
                        </a:rPr>
                        <a:t>Robotic Operating System v2 (ROS2)</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Horizontal / Robotics</a:t>
                      </a:r>
                    </a:p>
                  </a:txBody>
                  <a:tcPr marL="95250" marR="95250" marT="66675" marB="66675"/>
                </a:tc>
                <a:extLst>
                  <a:ext uri="{0D108BD9-81ED-4DB2-BD59-A6C34878D82A}">
                    <a16:rowId xmlns:a16="http://schemas.microsoft.com/office/drawing/2014/main" val="2024143390"/>
                  </a:ext>
                </a:extLst>
              </a:tr>
              <a:tr h="418533">
                <a:tc>
                  <a:txBody>
                    <a:bodyPr/>
                    <a:lstStyle/>
                    <a:p>
                      <a:pPr algn="l" fontAlgn="t"/>
                      <a:r>
                        <a:rPr lang="en-US" sz="1400" u="none" strike="noStrike" dirty="0">
                          <a:solidFill>
                            <a:srgbClr val="0052CC"/>
                          </a:solidFill>
                          <a:effectLst/>
                          <a:latin typeface="Arial" panose="020B0604020202020204" pitchFamily="34" charset="0"/>
                          <a:cs typeface="Arial" panose="020B0604020202020204" pitchFamily="34" charset="0"/>
                          <a:hlinkClick r:id="rId14"/>
                        </a:rPr>
                        <a:t>Sensor Open System Architecture (SOSA)</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1014300819"/>
                  </a:ext>
                </a:extLst>
              </a:tr>
              <a:tr h="523204">
                <a:tc>
                  <a:txBody>
                    <a:bodyPr/>
                    <a:lstStyle/>
                    <a:p>
                      <a:pPr algn="l" fontAlgn="t"/>
                      <a:r>
                        <a:rPr lang="en-US" sz="1400" u="none" strike="noStrike" dirty="0">
                          <a:solidFill>
                            <a:srgbClr val="1155CC"/>
                          </a:solidFill>
                          <a:effectLst/>
                          <a:latin typeface="Arial" panose="020B0604020202020204" pitchFamily="34" charset="0"/>
                          <a:cs typeface="Arial" panose="020B0604020202020204" pitchFamily="34" charset="0"/>
                          <a:hlinkClick r:id="rId15"/>
                        </a:rPr>
                        <a:t>Tactical Microgrid Standards Consortium</a:t>
                      </a:r>
                      <a:r>
                        <a:rPr lang="en-US" sz="1400" dirty="0">
                          <a:solidFill>
                            <a:srgbClr val="000000"/>
                          </a:solidFill>
                          <a:effectLst/>
                          <a:latin typeface="Arial" panose="020B0604020202020204" pitchFamily="34" charset="0"/>
                          <a:cs typeface="Arial" panose="020B0604020202020204" pitchFamily="34" charset="0"/>
                        </a:rPr>
                        <a:t> (TMSC)</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Energy</a:t>
                      </a:r>
                    </a:p>
                  </a:txBody>
                  <a:tcPr marL="95250" marR="95250" marT="66675" marB="66675"/>
                </a:tc>
                <a:extLst>
                  <a:ext uri="{0D108BD9-81ED-4DB2-BD59-A6C34878D82A}">
                    <a16:rowId xmlns:a16="http://schemas.microsoft.com/office/drawing/2014/main" val="1016788721"/>
                  </a:ext>
                </a:extLst>
              </a:tr>
              <a:tr h="549318">
                <a:tc>
                  <a:txBody>
                    <a:bodyPr/>
                    <a:lstStyle/>
                    <a:p>
                      <a:pPr algn="l" fontAlgn="t"/>
                      <a:r>
                        <a:rPr lang="en-US" sz="1400" u="none" strike="noStrike" dirty="0">
                          <a:solidFill>
                            <a:srgbClr val="1155CC"/>
                          </a:solidFill>
                          <a:effectLst/>
                          <a:latin typeface="Arial" panose="020B0604020202020204" pitchFamily="34" charset="0"/>
                          <a:cs typeface="Arial" panose="020B0604020202020204" pitchFamily="34" charset="0"/>
                          <a:hlinkClick r:id="rId16"/>
                        </a:rPr>
                        <a:t>Unmanned Systems (</a:t>
                      </a:r>
                      <a:r>
                        <a:rPr lang="en-US" sz="1400" u="none" strike="noStrike" dirty="0" err="1">
                          <a:solidFill>
                            <a:srgbClr val="1155CC"/>
                          </a:solidFill>
                          <a:effectLst/>
                          <a:latin typeface="Arial" panose="020B0604020202020204" pitchFamily="34" charset="0"/>
                          <a:cs typeface="Arial" panose="020B0604020202020204" pitchFamily="34" charset="0"/>
                          <a:hlinkClick r:id="rId16"/>
                        </a:rPr>
                        <a:t>UxS</a:t>
                      </a:r>
                      <a:r>
                        <a:rPr lang="en-US" sz="1400" u="none" strike="noStrike" dirty="0">
                          <a:solidFill>
                            <a:srgbClr val="1155CC"/>
                          </a:solidFill>
                          <a:effectLst/>
                          <a:latin typeface="Arial" panose="020B0604020202020204" pitchFamily="34" charset="0"/>
                          <a:cs typeface="Arial" panose="020B0604020202020204" pitchFamily="34" charset="0"/>
                          <a:hlinkClick r:id="rId16"/>
                        </a:rPr>
                        <a:t>) Control Segment (UCS) Architecture</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1444169653"/>
                  </a:ext>
                </a:extLst>
              </a:tr>
              <a:tr h="549318">
                <a:tc>
                  <a:txBody>
                    <a:bodyPr/>
                    <a:lstStyle/>
                    <a:p>
                      <a:pPr algn="l" fontAlgn="t"/>
                      <a:r>
                        <a:rPr lang="en-US" sz="1400" dirty="0">
                          <a:effectLst/>
                          <a:latin typeface="Arial" panose="020B0604020202020204" pitchFamily="34" charset="0"/>
                          <a:cs typeface="Arial" panose="020B0604020202020204" pitchFamily="34" charset="0"/>
                          <a:hlinkClick r:id="rId17"/>
                        </a:rPr>
                        <a:t>Unmanned Systems (</a:t>
                      </a:r>
                      <a:r>
                        <a:rPr lang="en-US" sz="1400" dirty="0" err="1">
                          <a:effectLst/>
                          <a:latin typeface="Arial" panose="020B0604020202020204" pitchFamily="34" charset="0"/>
                          <a:cs typeface="Arial" panose="020B0604020202020204" pitchFamily="34" charset="0"/>
                          <a:hlinkClick r:id="rId17"/>
                        </a:rPr>
                        <a:t>UxS</a:t>
                      </a:r>
                      <a:r>
                        <a:rPr lang="en-US" sz="1400" dirty="0">
                          <a:effectLst/>
                          <a:latin typeface="Arial" panose="020B0604020202020204" pitchFamily="34" charset="0"/>
                          <a:cs typeface="Arial" panose="020B0604020202020204" pitchFamily="34" charset="0"/>
                          <a:hlinkClick r:id="rId17"/>
                        </a:rPr>
                        <a:t>) Control Segment (UCS) Architecture</a:t>
                      </a:r>
                      <a:endParaRPr lang="en-US" sz="1400" dirty="0">
                        <a:effectLst/>
                        <a:latin typeface="Arial" panose="020B0604020202020204" pitchFamily="34" charset="0"/>
                        <a:cs typeface="Arial" panose="020B0604020202020204" pitchFamily="34" charset="0"/>
                      </a:endParaRP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 / Aerospace</a:t>
                      </a:r>
                    </a:p>
                  </a:txBody>
                  <a:tcPr marL="95250" marR="95250" marT="66675" marB="66675"/>
                </a:tc>
                <a:extLst>
                  <a:ext uri="{0D108BD9-81ED-4DB2-BD59-A6C34878D82A}">
                    <a16:rowId xmlns:a16="http://schemas.microsoft.com/office/drawing/2014/main" val="3670522969"/>
                  </a:ext>
                </a:extLst>
              </a:tr>
              <a:tr h="443786">
                <a:tc>
                  <a:txBody>
                    <a:bodyPr/>
                    <a:lstStyle/>
                    <a:p>
                      <a:pPr algn="l" fontAlgn="t"/>
                      <a:r>
                        <a:rPr lang="en-US" sz="1400" dirty="0">
                          <a:effectLst/>
                          <a:latin typeface="Arial" panose="020B0604020202020204" pitchFamily="34" charset="0"/>
                          <a:cs typeface="Arial" panose="020B0604020202020204" pitchFamily="34" charset="0"/>
                          <a:hlinkClick r:id="rId18"/>
                        </a:rPr>
                        <a:t>Joint Architecture for Unmanned Systems </a:t>
                      </a:r>
                      <a:r>
                        <a:rPr lang="en-US" sz="1400" dirty="0">
                          <a:effectLst/>
                          <a:latin typeface="Arial" panose="020B0604020202020204" pitchFamily="34" charset="0"/>
                          <a:cs typeface="Arial" panose="020B0604020202020204" pitchFamily="34" charset="0"/>
                        </a:rPr>
                        <a:t>(JAUS)</a:t>
                      </a: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 / Robotics</a:t>
                      </a:r>
                    </a:p>
                  </a:txBody>
                  <a:tcPr marL="95250" marR="95250" marT="66675" marB="66675"/>
                </a:tc>
                <a:extLst>
                  <a:ext uri="{0D108BD9-81ED-4DB2-BD59-A6C34878D82A}">
                    <a16:rowId xmlns:a16="http://schemas.microsoft.com/office/drawing/2014/main" val="2207599075"/>
                  </a:ext>
                </a:extLst>
              </a:tr>
              <a:tr h="443786">
                <a:tc>
                  <a:txBody>
                    <a:bodyPr/>
                    <a:lstStyle/>
                    <a:p>
                      <a:pPr algn="l" fontAlgn="t"/>
                      <a:r>
                        <a:rPr lang="en-US" sz="1400" dirty="0">
                          <a:effectLst/>
                          <a:latin typeface="Arial" panose="020B0604020202020204" pitchFamily="34" charset="0"/>
                          <a:cs typeface="Arial" panose="020B0604020202020204" pitchFamily="34" charset="0"/>
                        </a:rPr>
                        <a:t>Naval Open Systems Architecture (OSA)</a:t>
                      </a:r>
                    </a:p>
                  </a:txBody>
                  <a:tcPr marL="95250" marR="95250" marT="66675" marB="66675"/>
                </a:tc>
                <a:tc>
                  <a:txBody>
                    <a:bodyPr/>
                    <a:lstStyle/>
                    <a:p>
                      <a:pPr algn="l" fontAlgn="t"/>
                      <a:r>
                        <a:rPr lang="en-US" sz="1400" dirty="0">
                          <a:effectLst/>
                          <a:latin typeface="Arial" panose="020B0604020202020204" pitchFamily="34" charset="0"/>
                          <a:cs typeface="Arial" panose="020B0604020202020204" pitchFamily="34" charset="0"/>
                        </a:rPr>
                        <a:t>Defense</a:t>
                      </a:r>
                    </a:p>
                  </a:txBody>
                  <a:tcPr marL="95250" marR="95250" marT="66675" marB="66675"/>
                </a:tc>
                <a:extLst>
                  <a:ext uri="{0D108BD9-81ED-4DB2-BD59-A6C34878D82A}">
                    <a16:rowId xmlns:a16="http://schemas.microsoft.com/office/drawing/2014/main" val="2869707067"/>
                  </a:ext>
                </a:extLst>
              </a:tr>
              <a:tr h="508213">
                <a:tc>
                  <a:txBody>
                    <a:bodyPr/>
                    <a:lstStyle/>
                    <a:p>
                      <a:r>
                        <a:rPr lang="en-US" sz="1400" b="0" i="0" u="none" strike="noStrike" baseline="0" dirty="0">
                          <a:latin typeface="Arial" panose="020B0604020202020204" pitchFamily="34" charset="0"/>
                          <a:cs typeface="Arial" panose="020B0604020202020204" pitchFamily="34" charset="0"/>
                        </a:rPr>
                        <a:t>Control Architecture for Robotic Agent Command and Sensing (</a:t>
                      </a:r>
                      <a:r>
                        <a:rPr lang="en-US" sz="1400" b="0" i="0" u="none" strike="noStrike" baseline="0" dirty="0" err="1">
                          <a:latin typeface="Arial" panose="020B0604020202020204" pitchFamily="34" charset="0"/>
                          <a:cs typeface="Arial" panose="020B0604020202020204" pitchFamily="34" charset="0"/>
                        </a:rPr>
                        <a:t>CARACaS</a:t>
                      </a:r>
                      <a:r>
                        <a:rPr lang="en-US" sz="1400" b="0" i="0" u="none" strike="noStrike" baseline="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Aerospace / Robotics</a:t>
                      </a:r>
                    </a:p>
                  </a:txBody>
                  <a:tcPr/>
                </a:tc>
                <a:extLst>
                  <a:ext uri="{0D108BD9-81ED-4DB2-BD59-A6C34878D82A}">
                    <a16:rowId xmlns:a16="http://schemas.microsoft.com/office/drawing/2014/main" val="2227108424"/>
                  </a:ext>
                </a:extLst>
              </a:tr>
              <a:tr h="508213">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Multi-Robot Operator Control Unit (MOCU)</a:t>
                      </a:r>
                      <a:endParaRPr lang="en-US" sz="10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Aerospace / Robotics</a:t>
                      </a:r>
                    </a:p>
                  </a:txBody>
                  <a:tcPr/>
                </a:tc>
                <a:extLst>
                  <a:ext uri="{0D108BD9-81ED-4DB2-BD59-A6C34878D82A}">
                    <a16:rowId xmlns:a16="http://schemas.microsoft.com/office/drawing/2014/main" val="330206165"/>
                  </a:ext>
                </a:extLst>
              </a:tr>
              <a:tr h="508213">
                <a:tc>
                  <a:txBody>
                    <a:bodyPr/>
                    <a:lstStyle/>
                    <a:p>
                      <a:r>
                        <a:rPr lang="en-US" sz="1400" b="0" i="0" kern="1200" dirty="0">
                          <a:solidFill>
                            <a:schemeClr val="dk1"/>
                          </a:solidFill>
                          <a:effectLst/>
                          <a:latin typeface="Arial" panose="020B0604020202020204" pitchFamily="34" charset="0"/>
                          <a:ea typeface="+mn-ea"/>
                          <a:cs typeface="Arial" panose="020B0604020202020204" pitchFamily="34" charset="0"/>
                        </a:rPr>
                        <a:t>Unmanned Maritime Autonomy Architecture (UMAA)</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Defense / Robotics</a:t>
                      </a:r>
                    </a:p>
                  </a:txBody>
                  <a:tcPr/>
                </a:tc>
                <a:extLst>
                  <a:ext uri="{0D108BD9-81ED-4DB2-BD59-A6C34878D82A}">
                    <a16:rowId xmlns:a16="http://schemas.microsoft.com/office/drawing/2014/main" val="3797618017"/>
                  </a:ext>
                </a:extLst>
              </a:tr>
            </a:tbl>
          </a:graphicData>
        </a:graphic>
      </p:graphicFrame>
      <p:sp>
        <p:nvSpPr>
          <p:cNvPr id="4" name="Slide Number Placeholder 3">
            <a:extLst>
              <a:ext uri="{FF2B5EF4-FFF2-40B4-BE49-F238E27FC236}">
                <a16:creationId xmlns:a16="http://schemas.microsoft.com/office/drawing/2014/main" id="{86F4E2DB-5685-42B2-97EF-931B47764821}"/>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75815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7FA6-A547-8345-BCFA-F8A7C31BA95F}"/>
              </a:ext>
            </a:extLst>
          </p:cNvPr>
          <p:cNvSpPr>
            <a:spLocks noGrp="1"/>
          </p:cNvSpPr>
          <p:nvPr>
            <p:ph type="title"/>
          </p:nvPr>
        </p:nvSpPr>
        <p:spPr>
          <a:xfrm>
            <a:off x="0" y="1"/>
            <a:ext cx="12192000" cy="624467"/>
          </a:xfrm>
        </p:spPr>
        <p:txBody>
          <a:bodyPr wrap="square" anchor="ctr">
            <a:normAutofit/>
          </a:bodyPr>
          <a:lstStyle/>
          <a:p>
            <a:r>
              <a:rPr lang="en-US" sz="2800" dirty="0"/>
              <a:t>Why is DDS so widely used ‘under the hood’ for these standards?</a:t>
            </a:r>
          </a:p>
        </p:txBody>
      </p:sp>
      <p:sp>
        <p:nvSpPr>
          <p:cNvPr id="11" name="TextBox 10">
            <a:extLst>
              <a:ext uri="{FF2B5EF4-FFF2-40B4-BE49-F238E27FC236}">
                <a16:creationId xmlns:a16="http://schemas.microsoft.com/office/drawing/2014/main" id="{DED5CF59-C7F3-2F4D-B31B-CD8DAA4EACA1}"/>
              </a:ext>
            </a:extLst>
          </p:cNvPr>
          <p:cNvSpPr txBox="1"/>
          <p:nvPr/>
        </p:nvSpPr>
        <p:spPr>
          <a:xfrm>
            <a:off x="557022" y="1047179"/>
            <a:ext cx="10300368" cy="5281446"/>
          </a:xfrm>
          <a:prstGeom prst="rect">
            <a:avLst/>
          </a:prstGeom>
          <a:noFill/>
        </p:spPr>
        <p:txBody>
          <a:bodyPr wrap="square" rtlCol="0">
            <a:spAutoFit/>
          </a:bodyPr>
          <a:lstStyle/>
          <a:p>
            <a:pPr marL="457200" indent="-457200">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Well, consider these guys…</a:t>
            </a:r>
          </a:p>
          <a:p>
            <a:pPr marL="457200" indent="-457200">
              <a:buSzPct val="100000"/>
              <a:buFont typeface="Wingdings" panose="05000000000000000000" pitchFamily="2" charset="2"/>
              <a:buChar char="§"/>
            </a:pPr>
            <a:endParaRPr lang="en-US" sz="2400" dirty="0">
              <a:latin typeface="Arial Narrow" panose="020B0606020202030204" pitchFamily="34" charset="0"/>
              <a:cs typeface="Arial" panose="020B0604020202020204" pitchFamily="34" charset="0"/>
            </a:endParaRPr>
          </a:p>
          <a:p>
            <a:pPr marL="457200" indent="-457200">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HTTP</a:t>
            </a:r>
            <a:r>
              <a:rPr lang="en-US" sz="2400" dirty="0">
                <a:latin typeface="Arial" panose="020B0604020202020204" pitchFamily="34" charset="0"/>
                <a:cs typeface="Arial" panose="020B0604020202020204" pitchFamily="34" charset="0"/>
              </a:rPr>
              <a:t> – universal transport </a:t>
            </a:r>
          </a:p>
          <a:p>
            <a:pPr marL="457200" indent="-457200">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REST </a:t>
            </a:r>
            <a:r>
              <a:rPr lang="en-US" sz="2400" dirty="0">
                <a:latin typeface="Arial" panose="020B0604020202020204" pitchFamily="34" charset="0"/>
                <a:cs typeface="Arial" panose="020B0604020202020204" pitchFamily="34" charset="0"/>
              </a:rPr>
              <a:t>– universal API</a:t>
            </a:r>
          </a:p>
          <a:p>
            <a:pPr marL="895335" lvl="1" indent="-285750">
              <a:buSzPct val="100000"/>
              <a:buFont typeface="Wingdings" pitchFamily="2" charset="2"/>
              <a:buChar char="§"/>
            </a:pPr>
            <a:r>
              <a:rPr lang="en-US" sz="2000" dirty="0">
                <a:latin typeface="Arial" panose="020B0604020202020204" pitchFamily="34" charset="0"/>
                <a:cs typeface="Arial" panose="020B0604020202020204" pitchFamily="34" charset="0"/>
              </a:rPr>
              <a:t>Used together they build the vast majority of web-based applications</a:t>
            </a:r>
          </a:p>
          <a:p>
            <a:pPr marL="895335" lvl="1" indent="-285750">
              <a:buSzPct val="100000"/>
              <a:buFont typeface="Wingdings" pitchFamily="2" charset="2"/>
              <a:buChar char="§"/>
            </a:pPr>
            <a:r>
              <a:rPr lang="en-US" sz="2000" dirty="0">
                <a:latin typeface="Arial" panose="020B0604020202020204" pitchFamily="34" charset="0"/>
                <a:cs typeface="Arial" panose="020B0604020202020204" pitchFamily="34" charset="0"/>
              </a:rPr>
              <a:t>Good for human speed, but tends to be 1-1; you connect to the bank, email, website, etc.</a:t>
            </a:r>
          </a:p>
          <a:p>
            <a:pPr marL="895335" lvl="1" indent="-285750">
              <a:buFont typeface="Wingdings" pitchFamily="2" charset="2"/>
              <a:buChar char="§"/>
            </a:pPr>
            <a:endParaRPr lang="en-US" sz="2000" dirty="0">
              <a:latin typeface="Arial Narrow" panose="020B0606020202030204" pitchFamily="34" charset="0"/>
              <a:cs typeface="Arial" panose="020B0604020202020204" pitchFamily="34" charset="0"/>
            </a:endParaRPr>
          </a:p>
          <a:p>
            <a:pPr marL="342900" lvl="0" indent="-342900" eaLnBrk="0" hangingPunct="0">
              <a:spcBef>
                <a:spcPct val="30000"/>
              </a:spcBef>
              <a:buSzPct val="100000"/>
              <a:buFont typeface="Wingdings" panose="05000000000000000000" pitchFamily="2" charset="2"/>
              <a:buChar char="§"/>
              <a:defRPr/>
            </a:pPr>
            <a:r>
              <a:rPr lang="en-US" sz="2400" b="1" dirty="0">
                <a:latin typeface="Arial" panose="020B0604020202020204" pitchFamily="34" charset="0"/>
                <a:cs typeface="Arial" panose="020B0604020202020204" pitchFamily="34" charset="0"/>
              </a:rPr>
              <a:t>But what about real-time applications? </a:t>
            </a:r>
          </a:p>
          <a:p>
            <a:pPr marL="895335" lvl="1" indent="-285750" eaLnBrk="0" hangingPunct="0">
              <a:spcBef>
                <a:spcPct val="30000"/>
              </a:spcBef>
              <a:buFont typeface="Wingdings" pitchFamily="2" charset="2"/>
              <a:buChar char="§"/>
              <a:defRPr/>
            </a:pPr>
            <a:r>
              <a:rPr lang="en-US" sz="2000" dirty="0">
                <a:latin typeface="Arial" panose="020B0604020202020204" pitchFamily="34" charset="0"/>
                <a:cs typeface="Arial" panose="020B0604020202020204" pitchFamily="34" charset="0"/>
              </a:rPr>
              <a:t>And what about live real-time systems that might be:</a:t>
            </a:r>
          </a:p>
          <a:p>
            <a:pPr marL="1504920" lvl="2" indent="-285750" eaLnBrk="0" hangingPunct="0">
              <a:spcBef>
                <a:spcPct val="30000"/>
              </a:spcBef>
              <a:buSzPct val="75000"/>
              <a:buFont typeface="Wingdings" pitchFamily="2" charset="2"/>
              <a:buChar char="§"/>
              <a:defRPr/>
            </a:pPr>
            <a:r>
              <a:rPr lang="en-US" sz="2000" dirty="0">
                <a:latin typeface="Arial" panose="020B0604020202020204" pitchFamily="34" charset="0"/>
                <a:cs typeface="Arial" panose="020B0604020202020204" pitchFamily="34" charset="0"/>
              </a:rPr>
              <a:t>1 to many</a:t>
            </a:r>
          </a:p>
          <a:p>
            <a:pPr marL="1504920" lvl="2" indent="-285750" eaLnBrk="0" hangingPunct="0">
              <a:spcBef>
                <a:spcPct val="30000"/>
              </a:spcBef>
              <a:buSzPct val="75000"/>
              <a:buFont typeface="Wingdings" pitchFamily="2" charset="2"/>
              <a:buChar char="§"/>
              <a:defRPr/>
            </a:pPr>
            <a:r>
              <a:rPr lang="en-US" sz="2000" dirty="0">
                <a:latin typeface="Arial" panose="020B0604020202020204" pitchFamily="34" charset="0"/>
                <a:cs typeface="Arial" panose="020B0604020202020204" pitchFamily="34" charset="0"/>
              </a:rPr>
              <a:t>many to 1</a:t>
            </a:r>
          </a:p>
          <a:p>
            <a:pPr marL="1504920" lvl="2" indent="-285750" eaLnBrk="0" hangingPunct="0">
              <a:spcBef>
                <a:spcPct val="30000"/>
              </a:spcBef>
              <a:buSzPct val="75000"/>
              <a:buFont typeface="Wingdings" pitchFamily="2" charset="2"/>
              <a:buChar char="§"/>
              <a:defRPr/>
            </a:pPr>
            <a:r>
              <a:rPr lang="en-US" sz="2000" dirty="0">
                <a:latin typeface="Arial" panose="020B0604020202020204" pitchFamily="34" charset="0"/>
                <a:cs typeface="Arial" panose="020B0604020202020204" pitchFamily="34" charset="0"/>
              </a:rPr>
              <a:t>many to many </a:t>
            </a:r>
          </a:p>
          <a:p>
            <a:pPr marL="1504920" lvl="2" indent="-285750" eaLnBrk="0" hangingPunct="0">
              <a:spcBef>
                <a:spcPct val="30000"/>
              </a:spcBef>
              <a:buSzPct val="75000"/>
              <a:buFont typeface="Wingdings" pitchFamily="2" charset="2"/>
              <a:buChar char="§"/>
              <a:defRPr/>
            </a:pPr>
            <a:r>
              <a:rPr lang="en-US" sz="2000" dirty="0">
                <a:latin typeface="Arial" panose="020B0604020202020204" pitchFamily="34" charset="0"/>
                <a:cs typeface="Arial" panose="020B0604020202020204" pitchFamily="34" charset="0"/>
              </a:rPr>
              <a:t>with real-time speeds and security requirements</a:t>
            </a:r>
          </a:p>
        </p:txBody>
      </p:sp>
      <p:sp>
        <p:nvSpPr>
          <p:cNvPr id="6" name="Slide Number Placeholder 5">
            <a:extLst>
              <a:ext uri="{FF2B5EF4-FFF2-40B4-BE49-F238E27FC236}">
                <a16:creationId xmlns:a16="http://schemas.microsoft.com/office/drawing/2014/main" id="{2EB734D2-994D-42FA-A0F4-4320AAC25B44}"/>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73629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EF1C-AAC8-445C-82CB-D72A5E4D3290}"/>
              </a:ext>
            </a:extLst>
          </p:cNvPr>
          <p:cNvSpPr>
            <a:spLocks noGrp="1"/>
          </p:cNvSpPr>
          <p:nvPr>
            <p:ph type="title"/>
          </p:nvPr>
        </p:nvSpPr>
        <p:spPr>
          <a:xfrm>
            <a:off x="2114164" y="-8965"/>
            <a:ext cx="7963671" cy="599048"/>
          </a:xfrm>
        </p:spPr>
        <p:txBody>
          <a:bodyPr/>
          <a:lstStyle/>
          <a:p>
            <a:r>
              <a:rPr lang="en-US" sz="2800" dirty="0"/>
              <a:t>DDS is made for real-time interoperability</a:t>
            </a:r>
          </a:p>
        </p:txBody>
      </p:sp>
      <p:sp>
        <p:nvSpPr>
          <p:cNvPr id="22" name="Content Placeholder 21">
            <a:extLst>
              <a:ext uri="{FF2B5EF4-FFF2-40B4-BE49-F238E27FC236}">
                <a16:creationId xmlns:a16="http://schemas.microsoft.com/office/drawing/2014/main" id="{89375265-5AA4-4166-A59A-186389A72C52}"/>
              </a:ext>
            </a:extLst>
          </p:cNvPr>
          <p:cNvSpPr>
            <a:spLocks noGrp="1"/>
          </p:cNvSpPr>
          <p:nvPr>
            <p:ph idx="1"/>
          </p:nvPr>
        </p:nvSpPr>
        <p:spPr/>
        <p:txBody>
          <a:bodyPr/>
          <a:lstStyle/>
          <a:p>
            <a:pPr>
              <a:lnSpc>
                <a:spcPct val="85000"/>
              </a:lnSpc>
              <a:buSzPct val="100000"/>
              <a:buFont typeface="Wingdings" panose="05000000000000000000" pitchFamily="2" charset="2"/>
              <a:buChar char="§"/>
            </a:pPr>
            <a:r>
              <a:rPr lang="en-US" sz="2400" b="1" kern="0" dirty="0">
                <a:latin typeface="Arial" panose="020B0604020202020204" pitchFamily="34" charset="0"/>
                <a:cs typeface="Arial" panose="020B0604020202020204" pitchFamily="34" charset="0"/>
              </a:rPr>
              <a:t>DDS defines</a:t>
            </a:r>
          </a:p>
          <a:p>
            <a:pPr lvl="1">
              <a:lnSpc>
                <a:spcPct val="85000"/>
              </a:lnSpc>
              <a:buFont typeface="Wingdings" pitchFamily="2" charset="2"/>
              <a:buChar char="§"/>
            </a:pPr>
            <a:r>
              <a:rPr lang="en-US" sz="2000" kern="0" dirty="0">
                <a:latin typeface="Arial" panose="020B0604020202020204" pitchFamily="34" charset="0"/>
                <a:cs typeface="Arial" panose="020B0604020202020204" pitchFamily="34" charset="0"/>
              </a:rPr>
              <a:t>Open API for </a:t>
            </a:r>
            <a:r>
              <a:rPr lang="en-US" sz="2000" kern="0" dirty="0">
                <a:solidFill>
                  <a:srgbClr val="3366CC"/>
                </a:solidFill>
                <a:latin typeface="Arial" panose="020B0604020202020204" pitchFamily="34" charset="0"/>
                <a:cs typeface="Arial" panose="020B0604020202020204" pitchFamily="34" charset="0"/>
              </a:rPr>
              <a:t>portability</a:t>
            </a:r>
          </a:p>
          <a:p>
            <a:pPr lvl="1">
              <a:lnSpc>
                <a:spcPct val="85000"/>
              </a:lnSpc>
              <a:buFont typeface="Wingdings" pitchFamily="2" charset="2"/>
              <a:buChar char="§"/>
            </a:pPr>
            <a:r>
              <a:rPr lang="en-US" sz="2000" kern="0" dirty="0">
                <a:latin typeface="Arial" panose="020B0604020202020204" pitchFamily="34" charset="0"/>
                <a:cs typeface="Arial" panose="020B0604020202020204" pitchFamily="34" charset="0"/>
              </a:rPr>
              <a:t>Open wire protocol for </a:t>
            </a:r>
            <a:r>
              <a:rPr lang="en-US" sz="2000" kern="0" dirty="0">
                <a:solidFill>
                  <a:srgbClr val="3366CC"/>
                </a:solidFill>
                <a:latin typeface="Arial" panose="020B0604020202020204" pitchFamily="34" charset="0"/>
                <a:cs typeface="Arial" panose="020B0604020202020204" pitchFamily="34" charset="0"/>
              </a:rPr>
              <a:t>interoperability</a:t>
            </a:r>
          </a:p>
          <a:p>
            <a:pPr lvl="2">
              <a:lnSpc>
                <a:spcPct val="85000"/>
              </a:lnSpc>
              <a:buClrTx/>
              <a:buFont typeface="Wingdings" pitchFamily="2" charset="2"/>
              <a:buChar char="§"/>
            </a:pPr>
            <a:r>
              <a:rPr lang="en-US" sz="1800" kern="0" dirty="0">
                <a:latin typeface="Arial" panose="020B0604020202020204" pitchFamily="34" charset="0"/>
                <a:cs typeface="Arial" panose="020B0604020202020204" pitchFamily="34" charset="0"/>
              </a:rPr>
              <a:t>Transport agnostic</a:t>
            </a:r>
          </a:p>
          <a:p>
            <a:pPr lvl="1">
              <a:lnSpc>
                <a:spcPct val="85000"/>
              </a:lnSpc>
              <a:buFont typeface="Wingdings" pitchFamily="2" charset="2"/>
              <a:buChar char="§"/>
            </a:pPr>
            <a:r>
              <a:rPr lang="en-US" sz="2000" kern="0" dirty="0">
                <a:latin typeface="Arial" panose="020B0604020202020204" pitchFamily="34" charset="0"/>
                <a:cs typeface="Arial" panose="020B0604020202020204" pitchFamily="34" charset="0"/>
              </a:rPr>
              <a:t>Open explicit defined </a:t>
            </a:r>
            <a:r>
              <a:rPr lang="en-US" sz="2000" kern="0" dirty="0">
                <a:solidFill>
                  <a:srgbClr val="3366CC"/>
                </a:solidFill>
                <a:latin typeface="Arial" panose="020B0604020202020204" pitchFamily="34" charset="0"/>
                <a:cs typeface="Arial" panose="020B0604020202020204" pitchFamily="34" charset="0"/>
              </a:rPr>
              <a:t>QoS</a:t>
            </a:r>
            <a:r>
              <a:rPr lang="en-US" sz="2000" kern="0" dirty="0">
                <a:latin typeface="Arial" panose="020B0604020202020204" pitchFamily="34" charset="0"/>
                <a:cs typeface="Arial" panose="020B0604020202020204" pitchFamily="34" charset="0"/>
              </a:rPr>
              <a:t> and </a:t>
            </a:r>
            <a:r>
              <a:rPr lang="en-US" sz="2000" kern="0" dirty="0">
                <a:solidFill>
                  <a:srgbClr val="3366CC"/>
                </a:solidFill>
                <a:latin typeface="Arial" panose="020B0604020202020204" pitchFamily="34" charset="0"/>
                <a:cs typeface="Arial" panose="020B0604020202020204" pitchFamily="34" charset="0"/>
              </a:rPr>
              <a:t>discovery</a:t>
            </a:r>
          </a:p>
          <a:p>
            <a:pPr lvl="2">
              <a:lnSpc>
                <a:spcPct val="85000"/>
              </a:lnSpc>
              <a:buClrTx/>
              <a:buFont typeface="Wingdings" pitchFamily="2" charset="2"/>
              <a:buChar char="§"/>
            </a:pPr>
            <a:r>
              <a:rPr lang="en-US" sz="1800" kern="0" dirty="0">
                <a:latin typeface="Arial" panose="020B0604020202020204" pitchFamily="34" charset="0"/>
                <a:cs typeface="Arial" panose="020B0604020202020204" pitchFamily="34" charset="0"/>
              </a:rPr>
              <a:t>Highly configurable</a:t>
            </a:r>
          </a:p>
          <a:p>
            <a:pPr marL="0" indent="0">
              <a:lnSpc>
                <a:spcPct val="85000"/>
              </a:lnSpc>
              <a:buNone/>
            </a:pPr>
            <a:endParaRPr lang="en-US" kern="0" dirty="0"/>
          </a:p>
          <a:p>
            <a:pPr>
              <a:lnSpc>
                <a:spcPct val="85000"/>
              </a:lnSpc>
              <a:buSzPct val="100000"/>
              <a:buFont typeface="Wingdings" panose="05000000000000000000" pitchFamily="2" charset="2"/>
              <a:buChar char="§"/>
            </a:pPr>
            <a:r>
              <a:rPr lang="en-US" sz="2400" b="1" kern="0" dirty="0">
                <a:latin typeface="Arial" panose="020B0604020202020204" pitchFamily="34" charset="0"/>
                <a:cs typeface="Arial" panose="020B0604020202020204" pitchFamily="34" charset="0"/>
              </a:rPr>
              <a:t>Multiple language bindings</a:t>
            </a:r>
          </a:p>
          <a:p>
            <a:pPr lvl="1">
              <a:lnSpc>
                <a:spcPct val="85000"/>
              </a:lnSpc>
              <a:buFont typeface="Wingdings" pitchFamily="2" charset="2"/>
              <a:buChar char="§"/>
            </a:pPr>
            <a:r>
              <a:rPr lang="en-US" sz="2000" kern="0" dirty="0">
                <a:latin typeface="Arial" panose="020B0604020202020204" pitchFamily="34" charset="0"/>
                <a:cs typeface="Arial" panose="020B0604020202020204" pitchFamily="34" charset="0"/>
              </a:rPr>
              <a:t>C, C++, Java, C# .NET, Ada</a:t>
            </a:r>
          </a:p>
          <a:p>
            <a:pPr lvl="1">
              <a:lnSpc>
                <a:spcPct val="85000"/>
              </a:lnSpc>
              <a:buFont typeface="Wingdings" pitchFamily="2" charset="2"/>
              <a:buChar char="§"/>
            </a:pPr>
            <a:r>
              <a:rPr lang="en-US" sz="2000" kern="0" dirty="0">
                <a:latin typeface="Arial" panose="020B0604020202020204" pitchFamily="34" charset="0"/>
                <a:cs typeface="Arial" panose="020B0604020202020204" pitchFamily="34" charset="0"/>
              </a:rPr>
              <a:t>LabView, </a:t>
            </a:r>
            <a:r>
              <a:rPr lang="en-US" sz="2000" kern="0" dirty="0" err="1">
                <a:latin typeface="Arial" panose="020B0604020202020204" pitchFamily="34" charset="0"/>
                <a:cs typeface="Arial" panose="020B0604020202020204" pitchFamily="34" charset="0"/>
              </a:rPr>
              <a:t>Matlab</a:t>
            </a:r>
            <a:r>
              <a:rPr lang="en-US" sz="2000" kern="0" dirty="0">
                <a:latin typeface="Arial" panose="020B0604020202020204" pitchFamily="34" charset="0"/>
                <a:cs typeface="Arial" panose="020B0604020202020204" pitchFamily="34" charset="0"/>
              </a:rPr>
              <a:t>/Simulink</a:t>
            </a:r>
          </a:p>
          <a:p>
            <a:pPr lvl="1">
              <a:lnSpc>
                <a:spcPct val="85000"/>
              </a:lnSpc>
              <a:buFont typeface="Wingdings" pitchFamily="2" charset="2"/>
              <a:buChar char="§"/>
            </a:pPr>
            <a:r>
              <a:rPr lang="en-US" sz="2000" kern="0" dirty="0">
                <a:latin typeface="Arial" panose="020B0604020202020204" pitchFamily="34" charset="0"/>
                <a:cs typeface="Arial" panose="020B0604020202020204" pitchFamily="34" charset="0"/>
              </a:rPr>
              <a:t>Python, NodeJS</a:t>
            </a:r>
          </a:p>
          <a:p>
            <a:pPr marL="0" indent="0">
              <a:lnSpc>
                <a:spcPct val="85000"/>
              </a:lnSpc>
              <a:buNone/>
            </a:pPr>
            <a:endParaRPr lang="en-US" kern="0" dirty="0"/>
          </a:p>
          <a:p>
            <a:pPr>
              <a:lnSpc>
                <a:spcPct val="85000"/>
              </a:lnSpc>
              <a:buSzPct val="100000"/>
              <a:buFont typeface="Wingdings" panose="05000000000000000000" pitchFamily="2" charset="2"/>
              <a:buChar char="§"/>
            </a:pPr>
            <a:r>
              <a:rPr lang="en-US" sz="2400" b="1" kern="0" dirty="0">
                <a:latin typeface="Arial" panose="020B0604020202020204" pitchFamily="34" charset="0"/>
                <a:cs typeface="Arial" panose="020B0604020202020204" pitchFamily="34" charset="0"/>
              </a:rPr>
              <a:t>Multi platform support</a:t>
            </a:r>
          </a:p>
          <a:p>
            <a:pPr lvl="1">
              <a:lnSpc>
                <a:spcPct val="85000"/>
              </a:lnSpc>
              <a:buFont typeface="Wingdings" pitchFamily="2" charset="2"/>
              <a:buChar char="§"/>
            </a:pPr>
            <a:r>
              <a:rPr lang="en-US" sz="2000" kern="0" dirty="0">
                <a:latin typeface="Arial" panose="020B0604020202020204" pitchFamily="34" charset="0"/>
                <a:cs typeface="Arial" panose="020B0604020202020204" pitchFamily="34" charset="0"/>
              </a:rPr>
              <a:t>Windows, Linux, Unix, embedded OS, Docker, Kubernetes </a:t>
            </a:r>
          </a:p>
          <a:p>
            <a:endParaRPr lang="en-US" kern="0" dirty="0"/>
          </a:p>
          <a:p>
            <a:endParaRPr lang="en-US" dirty="0"/>
          </a:p>
        </p:txBody>
      </p:sp>
      <p:sp>
        <p:nvSpPr>
          <p:cNvPr id="3" name="Slide Number Placeholder 2">
            <a:extLst>
              <a:ext uri="{FF2B5EF4-FFF2-40B4-BE49-F238E27FC236}">
                <a16:creationId xmlns:a16="http://schemas.microsoft.com/office/drawing/2014/main" id="{B1625607-5597-4B88-A7BD-C6B4ED2D2818}"/>
              </a:ext>
            </a:extLst>
          </p:cNvPr>
          <p:cNvSpPr>
            <a:spLocks noGrp="1"/>
          </p:cNvSpPr>
          <p:nvPr>
            <p:ph type="sldNum" sz="quarter" idx="4"/>
          </p:nvPr>
        </p:nvSpPr>
        <p:spPr/>
        <p:txBody>
          <a:bodyPr/>
          <a:lstStyle/>
          <a:p>
            <a:pPr>
              <a:defRPr/>
            </a:pPr>
            <a:fld id="{D68E8870-17DE-45C4-A8DD-7644B2422933}" type="slidenum">
              <a:rPr lang="en-US" smtClean="0"/>
              <a:pPr>
                <a:defRPr/>
              </a:pPr>
              <a:t>12</a:t>
            </a:fld>
            <a:endParaRPr lang="en-US" dirty="0"/>
          </a:p>
        </p:txBody>
      </p:sp>
      <p:sp>
        <p:nvSpPr>
          <p:cNvPr id="5" name="Rectangle 4">
            <a:extLst>
              <a:ext uri="{FF2B5EF4-FFF2-40B4-BE49-F238E27FC236}">
                <a16:creationId xmlns:a16="http://schemas.microsoft.com/office/drawing/2014/main" id="{D687E851-2C64-4C43-A630-D7CDAFB31BA8}"/>
              </a:ext>
            </a:extLst>
          </p:cNvPr>
          <p:cNvSpPr/>
          <p:nvPr/>
        </p:nvSpPr>
        <p:spPr>
          <a:xfrm>
            <a:off x="8190028" y="2103884"/>
            <a:ext cx="2616700" cy="583674"/>
          </a:xfrm>
          <a:prstGeom prst="rect">
            <a:avLst/>
          </a:prstGeom>
          <a:solidFill>
            <a:srgbClr val="FF9900"/>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rtlCol="0" anchor="ctr" anchorCtr="1"/>
          <a:lstStyle/>
          <a:p>
            <a:pPr algn="ctr"/>
            <a:r>
              <a:rPr lang="en-US" sz="2000" dirty="0">
                <a:solidFill>
                  <a:srgbClr val="FFFFFF"/>
                </a:solidFill>
              </a:rPr>
              <a:t>DDS Middleware</a:t>
            </a:r>
          </a:p>
        </p:txBody>
      </p:sp>
      <p:grpSp>
        <p:nvGrpSpPr>
          <p:cNvPr id="6" name="Group 5">
            <a:extLst>
              <a:ext uri="{FF2B5EF4-FFF2-40B4-BE49-F238E27FC236}">
                <a16:creationId xmlns:a16="http://schemas.microsoft.com/office/drawing/2014/main" id="{7A6ECABD-2FCB-4A1E-9502-5F3FC82101CD}"/>
              </a:ext>
            </a:extLst>
          </p:cNvPr>
          <p:cNvGrpSpPr/>
          <p:nvPr/>
        </p:nvGrpSpPr>
        <p:grpSpPr>
          <a:xfrm>
            <a:off x="8186444" y="4282443"/>
            <a:ext cx="2620284" cy="1070069"/>
            <a:chOff x="9393807" y="4752958"/>
            <a:chExt cx="2620284" cy="1070069"/>
          </a:xfrm>
        </p:grpSpPr>
        <p:sp>
          <p:nvSpPr>
            <p:cNvPr id="7" name="Rectangle 6">
              <a:extLst>
                <a:ext uri="{FF2B5EF4-FFF2-40B4-BE49-F238E27FC236}">
                  <a16:creationId xmlns:a16="http://schemas.microsoft.com/office/drawing/2014/main" id="{8D58F415-2DA4-480F-9ADE-11B892033838}"/>
                </a:ext>
              </a:extLst>
            </p:cNvPr>
            <p:cNvSpPr/>
            <p:nvPr/>
          </p:nvSpPr>
          <p:spPr>
            <a:xfrm>
              <a:off x="9393807" y="4752958"/>
              <a:ext cx="2620284" cy="5836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en-US" sz="2000" dirty="0">
                  <a:solidFill>
                    <a:srgbClr val="FFFFFF"/>
                  </a:solidFill>
                </a:rPr>
                <a:t>Operating System</a:t>
              </a:r>
            </a:p>
          </p:txBody>
        </p:sp>
        <p:cxnSp>
          <p:nvCxnSpPr>
            <p:cNvPr id="8" name="Straight Arrow Connector 7">
              <a:extLst>
                <a:ext uri="{FF2B5EF4-FFF2-40B4-BE49-F238E27FC236}">
                  <a16:creationId xmlns:a16="http://schemas.microsoft.com/office/drawing/2014/main" id="{588CD4DB-7C1E-4112-8C5E-42E55B36C5B1}"/>
                </a:ext>
              </a:extLst>
            </p:cNvPr>
            <p:cNvCxnSpPr/>
            <p:nvPr/>
          </p:nvCxnSpPr>
          <p:spPr>
            <a:xfrm>
              <a:off x="9806279" y="5823027"/>
              <a:ext cx="1624138"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7D7AEF4-7472-4F15-9966-A63738853ACC}"/>
                </a:ext>
              </a:extLst>
            </p:cNvPr>
            <p:cNvCxnSpPr/>
            <p:nvPr/>
          </p:nvCxnSpPr>
          <p:spPr>
            <a:xfrm>
              <a:off x="10677890" y="5327576"/>
              <a:ext cx="2317" cy="486395"/>
            </a:xfrm>
            <a:prstGeom prst="line">
              <a:avLst/>
            </a:prstGeom>
            <a:ln>
              <a:solidFill>
                <a:srgbClr val="000000"/>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EA8ACEB6-E94A-4498-9FCD-D26CF2537164}"/>
              </a:ext>
            </a:extLst>
          </p:cNvPr>
          <p:cNvGrpSpPr/>
          <p:nvPr/>
        </p:nvGrpSpPr>
        <p:grpSpPr>
          <a:xfrm>
            <a:off x="8190029" y="2822922"/>
            <a:ext cx="2616699" cy="1362245"/>
            <a:chOff x="9397392" y="3293437"/>
            <a:chExt cx="2616699" cy="1362245"/>
          </a:xfrm>
        </p:grpSpPr>
        <p:sp>
          <p:nvSpPr>
            <p:cNvPr id="11" name="Rectangle 10">
              <a:extLst>
                <a:ext uri="{FF2B5EF4-FFF2-40B4-BE49-F238E27FC236}">
                  <a16:creationId xmlns:a16="http://schemas.microsoft.com/office/drawing/2014/main" id="{1C10028D-4206-4526-88C4-98640161AFA4}"/>
                </a:ext>
              </a:extLst>
            </p:cNvPr>
            <p:cNvSpPr/>
            <p:nvPr/>
          </p:nvSpPr>
          <p:spPr>
            <a:xfrm rot="5400000">
              <a:off x="9008276" y="3682892"/>
              <a:ext cx="1361905" cy="5836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en-US" sz="2000" dirty="0">
                  <a:solidFill>
                    <a:srgbClr val="FFFFFF"/>
                  </a:solidFill>
                </a:rPr>
                <a:t>UDP</a:t>
              </a:r>
            </a:p>
          </p:txBody>
        </p:sp>
        <p:sp>
          <p:nvSpPr>
            <p:cNvPr id="12" name="Rectangle 11">
              <a:extLst>
                <a:ext uri="{FF2B5EF4-FFF2-40B4-BE49-F238E27FC236}">
                  <a16:creationId xmlns:a16="http://schemas.microsoft.com/office/drawing/2014/main" id="{D678F043-9D83-4328-85AA-031DA78152D8}"/>
                </a:ext>
              </a:extLst>
            </p:cNvPr>
            <p:cNvSpPr/>
            <p:nvPr/>
          </p:nvSpPr>
          <p:spPr>
            <a:xfrm rot="5400000">
              <a:off x="9689229" y="3682892"/>
              <a:ext cx="1361906" cy="5836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en-US" sz="2000" dirty="0">
                  <a:solidFill>
                    <a:srgbClr val="FFFFFF"/>
                  </a:solidFill>
                </a:rPr>
                <a:t>TCP</a:t>
              </a:r>
            </a:p>
          </p:txBody>
        </p:sp>
        <p:sp>
          <p:nvSpPr>
            <p:cNvPr id="13" name="Rectangle 12">
              <a:extLst>
                <a:ext uri="{FF2B5EF4-FFF2-40B4-BE49-F238E27FC236}">
                  <a16:creationId xmlns:a16="http://schemas.microsoft.com/office/drawing/2014/main" id="{522CC373-02AF-493D-82AD-07B93CA923C8}"/>
                </a:ext>
              </a:extLst>
            </p:cNvPr>
            <p:cNvSpPr/>
            <p:nvPr/>
          </p:nvSpPr>
          <p:spPr>
            <a:xfrm rot="5400000">
              <a:off x="10370182" y="3682892"/>
              <a:ext cx="1361905" cy="5836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en-US" sz="2000" dirty="0" err="1">
                  <a:solidFill>
                    <a:srgbClr val="FFFFFF"/>
                  </a:solidFill>
                </a:rPr>
                <a:t>Shmem</a:t>
              </a:r>
              <a:endParaRPr lang="en-US" sz="2000" dirty="0">
                <a:solidFill>
                  <a:srgbClr val="FFFFFF"/>
                </a:solidFill>
              </a:endParaRPr>
            </a:p>
          </p:txBody>
        </p:sp>
        <p:sp>
          <p:nvSpPr>
            <p:cNvPr id="14" name="Rectangle 13">
              <a:extLst>
                <a:ext uri="{FF2B5EF4-FFF2-40B4-BE49-F238E27FC236}">
                  <a16:creationId xmlns:a16="http://schemas.microsoft.com/office/drawing/2014/main" id="{78AB4E0C-5F13-44B5-A98D-5BF43B839DFA}"/>
                </a:ext>
              </a:extLst>
            </p:cNvPr>
            <p:cNvSpPr/>
            <p:nvPr/>
          </p:nvSpPr>
          <p:spPr>
            <a:xfrm rot="5400000">
              <a:off x="11041301" y="3682553"/>
              <a:ext cx="1361905" cy="5836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en-US" sz="2000" dirty="0">
                  <a:solidFill>
                    <a:srgbClr val="FFFFFF"/>
                  </a:solidFill>
                </a:rPr>
                <a:t>Qs/ports</a:t>
              </a:r>
            </a:p>
          </p:txBody>
        </p:sp>
      </p:grpSp>
      <p:grpSp>
        <p:nvGrpSpPr>
          <p:cNvPr id="15" name="Group 14">
            <a:extLst>
              <a:ext uri="{FF2B5EF4-FFF2-40B4-BE49-F238E27FC236}">
                <a16:creationId xmlns:a16="http://schemas.microsoft.com/office/drawing/2014/main" id="{D982E63C-2CF4-43AA-9EA9-6B6BE4FE18C2}"/>
              </a:ext>
            </a:extLst>
          </p:cNvPr>
          <p:cNvGrpSpPr/>
          <p:nvPr/>
        </p:nvGrpSpPr>
        <p:grpSpPr>
          <a:xfrm>
            <a:off x="6489023" y="1364073"/>
            <a:ext cx="4317705" cy="940410"/>
            <a:chOff x="7696386" y="1834588"/>
            <a:chExt cx="4317705" cy="940410"/>
          </a:xfrm>
        </p:grpSpPr>
        <p:sp>
          <p:nvSpPr>
            <p:cNvPr id="16" name="Rectangle 15">
              <a:extLst>
                <a:ext uri="{FF2B5EF4-FFF2-40B4-BE49-F238E27FC236}">
                  <a16:creationId xmlns:a16="http://schemas.microsoft.com/office/drawing/2014/main" id="{91550AF3-0C86-4E5D-8F6B-562F9A2C264B}"/>
                </a:ext>
              </a:extLst>
            </p:cNvPr>
            <p:cNvSpPr/>
            <p:nvPr/>
          </p:nvSpPr>
          <p:spPr>
            <a:xfrm>
              <a:off x="9397391" y="1834588"/>
              <a:ext cx="2616700" cy="583674"/>
            </a:xfrm>
            <a:prstGeom prst="rect">
              <a:avLst/>
            </a:prstGeom>
            <a:solidFill>
              <a:srgbClr val="92D050"/>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rtlCol="0" anchor="ctr" anchorCtr="0"/>
            <a:lstStyle/>
            <a:p>
              <a:pPr algn="ctr"/>
              <a:r>
                <a:rPr lang="en-US" sz="2000" dirty="0">
                  <a:solidFill>
                    <a:schemeClr val="bg1"/>
                  </a:solidFill>
                </a:rPr>
                <a:t>Application</a:t>
              </a:r>
            </a:p>
          </p:txBody>
        </p:sp>
        <p:sp>
          <p:nvSpPr>
            <p:cNvPr id="17" name="TextBox 16">
              <a:extLst>
                <a:ext uri="{FF2B5EF4-FFF2-40B4-BE49-F238E27FC236}">
                  <a16:creationId xmlns:a16="http://schemas.microsoft.com/office/drawing/2014/main" id="{1B5C3F02-3EE1-4DD2-B92E-6839F3DA7922}"/>
                </a:ext>
              </a:extLst>
            </p:cNvPr>
            <p:cNvSpPr txBox="1"/>
            <p:nvPr/>
          </p:nvSpPr>
          <p:spPr>
            <a:xfrm>
              <a:off x="7696386" y="2067112"/>
              <a:ext cx="1199687" cy="707886"/>
            </a:xfrm>
            <a:prstGeom prst="rect">
              <a:avLst/>
            </a:prstGeom>
            <a:noFill/>
          </p:spPr>
          <p:txBody>
            <a:bodyPr wrap="none" rtlCol="0">
              <a:spAutoFit/>
            </a:bodyPr>
            <a:lstStyle/>
            <a:p>
              <a:pPr algn="ctr"/>
              <a:r>
                <a:rPr lang="en-US" sz="2000" dirty="0">
                  <a:solidFill>
                    <a:srgbClr val="3366CC"/>
                  </a:solidFill>
                </a:rPr>
                <a:t>Standard</a:t>
              </a:r>
              <a:br>
                <a:rPr lang="en-US" sz="2000" dirty="0">
                  <a:solidFill>
                    <a:srgbClr val="3366CC"/>
                  </a:solidFill>
                </a:rPr>
              </a:br>
              <a:r>
                <a:rPr lang="en-US" sz="2000" dirty="0">
                  <a:solidFill>
                    <a:srgbClr val="3366CC"/>
                  </a:solidFill>
                </a:rPr>
                <a:t>API</a:t>
              </a:r>
            </a:p>
          </p:txBody>
        </p:sp>
        <p:cxnSp>
          <p:nvCxnSpPr>
            <p:cNvPr id="18" name="Straight Arrow Connector 17">
              <a:extLst>
                <a:ext uri="{FF2B5EF4-FFF2-40B4-BE49-F238E27FC236}">
                  <a16:creationId xmlns:a16="http://schemas.microsoft.com/office/drawing/2014/main" id="{940C203E-ED58-4283-9457-AA8BB7DE91B1}"/>
                </a:ext>
              </a:extLst>
            </p:cNvPr>
            <p:cNvCxnSpPr/>
            <p:nvPr/>
          </p:nvCxnSpPr>
          <p:spPr>
            <a:xfrm>
              <a:off x="8901163" y="2479225"/>
              <a:ext cx="352310" cy="2715"/>
            </a:xfrm>
            <a:prstGeom prst="straightConnector1">
              <a:avLst/>
            </a:prstGeom>
            <a:ln>
              <a:solidFill>
                <a:srgbClr val="2B56AB"/>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8AC6CF82-6037-4715-965B-E9E088C9DE2D}"/>
              </a:ext>
            </a:extLst>
          </p:cNvPr>
          <p:cNvGrpSpPr/>
          <p:nvPr/>
        </p:nvGrpSpPr>
        <p:grpSpPr>
          <a:xfrm>
            <a:off x="6472225" y="2394600"/>
            <a:ext cx="1573885" cy="707886"/>
            <a:chOff x="7679588" y="2865115"/>
            <a:chExt cx="1573885" cy="707886"/>
          </a:xfrm>
        </p:grpSpPr>
        <p:sp>
          <p:nvSpPr>
            <p:cNvPr id="20" name="TextBox 19">
              <a:extLst>
                <a:ext uri="{FF2B5EF4-FFF2-40B4-BE49-F238E27FC236}">
                  <a16:creationId xmlns:a16="http://schemas.microsoft.com/office/drawing/2014/main" id="{53DBF4EF-C8AC-475B-8673-2AE38A89ADB3}"/>
                </a:ext>
              </a:extLst>
            </p:cNvPr>
            <p:cNvSpPr txBox="1"/>
            <p:nvPr/>
          </p:nvSpPr>
          <p:spPr>
            <a:xfrm>
              <a:off x="7679588" y="2865115"/>
              <a:ext cx="1199687" cy="707886"/>
            </a:xfrm>
            <a:prstGeom prst="rect">
              <a:avLst/>
            </a:prstGeom>
            <a:noFill/>
          </p:spPr>
          <p:txBody>
            <a:bodyPr wrap="none" rtlCol="0">
              <a:spAutoFit/>
            </a:bodyPr>
            <a:lstStyle/>
            <a:p>
              <a:pPr algn="ctr"/>
              <a:r>
                <a:rPr lang="en-US" sz="2000" dirty="0">
                  <a:solidFill>
                    <a:srgbClr val="3366CC"/>
                  </a:solidFill>
                </a:rPr>
                <a:t>Standard</a:t>
              </a:r>
              <a:br>
                <a:rPr lang="en-US" sz="2000" dirty="0">
                  <a:solidFill>
                    <a:srgbClr val="3366CC"/>
                  </a:solidFill>
                </a:rPr>
              </a:br>
              <a:r>
                <a:rPr lang="en-US" sz="2000" dirty="0">
                  <a:solidFill>
                    <a:srgbClr val="3366CC"/>
                  </a:solidFill>
                </a:rPr>
                <a:t>Protocol</a:t>
              </a:r>
            </a:p>
          </p:txBody>
        </p:sp>
        <p:cxnSp>
          <p:nvCxnSpPr>
            <p:cNvPr id="21" name="Straight Arrow Connector 20">
              <a:extLst>
                <a:ext uri="{FF2B5EF4-FFF2-40B4-BE49-F238E27FC236}">
                  <a16:creationId xmlns:a16="http://schemas.microsoft.com/office/drawing/2014/main" id="{05CE4636-B4B9-428A-B731-07AF05F64AF9}"/>
                </a:ext>
              </a:extLst>
            </p:cNvPr>
            <p:cNvCxnSpPr/>
            <p:nvPr/>
          </p:nvCxnSpPr>
          <p:spPr>
            <a:xfrm>
              <a:off x="8901163" y="3246965"/>
              <a:ext cx="352310" cy="2715"/>
            </a:xfrm>
            <a:prstGeom prst="straightConnector1">
              <a:avLst/>
            </a:prstGeom>
            <a:ln>
              <a:solidFill>
                <a:srgbClr val="2B56AB"/>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010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8837" y="3745900"/>
            <a:ext cx="1250126" cy="835464"/>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720293" y="5260649"/>
            <a:ext cx="1789427" cy="1240618"/>
          </a:xfrm>
          <a:prstGeom prst="rect">
            <a:avLst/>
          </a:prstGeom>
          <a:noFill/>
          <a:ln w="9525">
            <a:noFill/>
            <a:miter lim="800000"/>
            <a:headEnd/>
            <a:tailEnd/>
          </a:ln>
        </p:spPr>
      </p:pic>
      <p:sp>
        <p:nvSpPr>
          <p:cNvPr id="5" name="Title 4"/>
          <p:cNvSpPr>
            <a:spLocks noGrp="1"/>
          </p:cNvSpPr>
          <p:nvPr>
            <p:ph type="title"/>
          </p:nvPr>
        </p:nvSpPr>
        <p:spPr>
          <a:xfrm>
            <a:off x="1079377" y="0"/>
            <a:ext cx="9646481" cy="581200"/>
          </a:xfrm>
        </p:spPr>
        <p:txBody>
          <a:bodyPr>
            <a:noAutofit/>
          </a:bodyPr>
          <a:lstStyle/>
          <a:p>
            <a:r>
              <a:rPr lang="en-US" sz="2800" dirty="0"/>
              <a:t>Data-Centric Publish Subscribe</a:t>
            </a:r>
          </a:p>
        </p:txBody>
      </p:sp>
      <p:sp>
        <p:nvSpPr>
          <p:cNvPr id="6" name="Rounded Rectangle 5"/>
          <p:cNvSpPr/>
          <p:nvPr/>
        </p:nvSpPr>
        <p:spPr>
          <a:xfrm>
            <a:off x="1428263" y="1132748"/>
            <a:ext cx="9087555" cy="4296833"/>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a:ea typeface="+mn-ea"/>
                <a:cs typeface="+mn-cs"/>
              </a:rPr>
              <a:t>Global Data Space</a:t>
            </a:r>
          </a:p>
        </p:txBody>
      </p:sp>
      <p:sp>
        <p:nvSpPr>
          <p:cNvPr id="7" name="Left-Right Arrow 6"/>
          <p:cNvSpPr/>
          <p:nvPr/>
        </p:nvSpPr>
        <p:spPr>
          <a:xfrm>
            <a:off x="1636890" y="3143582"/>
            <a:ext cx="8593666" cy="990600"/>
          </a:xfrm>
          <a:prstGeom prst="leftRightArrow">
            <a:avLst/>
          </a:prstGeom>
          <a:solidFill>
            <a:srgbClr val="F77B0B"/>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DDS </a:t>
            </a:r>
            <a:r>
              <a:rPr kumimoji="0" lang="en-US" sz="2000" b="0" i="0" u="none" strike="noStrike" kern="1200" cap="none" spc="0" normalizeH="0" baseline="0" noProof="0" dirty="0" err="1">
                <a:ln>
                  <a:noFill/>
                </a:ln>
                <a:solidFill>
                  <a:srgbClr val="FFFFFF"/>
                </a:solidFill>
                <a:effectLst/>
                <a:uLnTx/>
                <a:uFillTx/>
                <a:latin typeface="Tahoma"/>
                <a:ea typeface="+mn-ea"/>
                <a:cs typeface="+mn-cs"/>
              </a:rPr>
              <a:t>Databus</a:t>
            </a:r>
            <a:endParaRPr kumimoji="0" lang="en-US" sz="2000" b="0" i="0" u="none" strike="noStrike" kern="1200" cap="none" spc="0" normalizeH="0" baseline="0" noProof="0" dirty="0">
              <a:ln>
                <a:noFill/>
              </a:ln>
              <a:solidFill>
                <a:srgbClr val="FFFFFF"/>
              </a:solidFill>
              <a:effectLst/>
              <a:uLnTx/>
              <a:uFillTx/>
              <a:latin typeface="Tahoma"/>
              <a:ea typeface="+mn-ea"/>
              <a:cs typeface="+mn-cs"/>
            </a:endParaRPr>
          </a:p>
        </p:txBody>
      </p:sp>
      <p:sp>
        <p:nvSpPr>
          <p:cNvPr id="8" name="Rectangle 7"/>
          <p:cNvSpPr/>
          <p:nvPr/>
        </p:nvSpPr>
        <p:spPr>
          <a:xfrm>
            <a:off x="1535065" y="4384660"/>
            <a:ext cx="332509" cy="245934"/>
          </a:xfrm>
          <a:prstGeom prst="rect">
            <a:avLst/>
          </a:prstGeom>
          <a:solidFill>
            <a:srgbClr val="F77B0B"/>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graphicFrame>
        <p:nvGraphicFramePr>
          <p:cNvPr id="10" name="Object 9"/>
          <p:cNvGraphicFramePr>
            <a:graphicFrameLocks noChangeAspect="1"/>
          </p:cNvGraphicFramePr>
          <p:nvPr/>
        </p:nvGraphicFramePr>
        <p:xfrm>
          <a:off x="5124450" y="3442032"/>
          <a:ext cx="114300" cy="165100"/>
        </p:xfrm>
        <a:graphic>
          <a:graphicData uri="http://schemas.openxmlformats.org/presentationml/2006/ole">
            <mc:AlternateContent xmlns:mc="http://schemas.openxmlformats.org/markup-compatibility/2006">
              <mc:Choice xmlns:v="urn:schemas-microsoft-com:vml" Requires="v">
                <p:oleObj spid="_x0000_s1028" name="Equation" r:id="rId5" imgW="114300" imgH="165100" progId="Equation.3">
                  <p:embed/>
                </p:oleObj>
              </mc:Choice>
              <mc:Fallback>
                <p:oleObj name="Equation" r:id="rId5" imgW="114300" imgH="165100" progId="Equation.3">
                  <p:embed/>
                  <p:pic>
                    <p:nvPicPr>
                      <p:cNvPr id="10" name="Object 9"/>
                      <p:cNvPicPr/>
                      <p:nvPr/>
                    </p:nvPicPr>
                    <p:blipFill>
                      <a:blip r:embed="rId6"/>
                      <a:stretch>
                        <a:fillRect/>
                      </a:stretch>
                    </p:blipFill>
                    <p:spPr>
                      <a:xfrm>
                        <a:off x="5124450" y="3442032"/>
                        <a:ext cx="114300" cy="165100"/>
                      </a:xfrm>
                      <a:prstGeom prst="rect">
                        <a:avLst/>
                      </a:prstGeom>
                    </p:spPr>
                  </p:pic>
                </p:oleObj>
              </mc:Fallback>
            </mc:AlternateContent>
          </a:graphicData>
        </a:graphic>
      </p:graphicFrame>
      <p:pic>
        <p:nvPicPr>
          <p:cNvPr id="1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0718904" y="2381582"/>
            <a:ext cx="911225" cy="911225"/>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0718904" y="3905582"/>
            <a:ext cx="911225" cy="911225"/>
          </a:xfrm>
          <a:prstGeom prst="rect">
            <a:avLst/>
          </a:prstGeom>
          <a:noFill/>
          <a:ln w="9525">
            <a:noFill/>
            <a:miter lim="800000"/>
            <a:headEnd/>
            <a:tailEnd/>
          </a:ln>
        </p:spPr>
      </p:pic>
      <p:pic>
        <p:nvPicPr>
          <p:cNvPr id="15" name="Picture 5" descr="C:\Users\david\Desktop\icons\display.jp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2332" y="5505782"/>
            <a:ext cx="1090613" cy="863600"/>
          </a:xfrm>
          <a:prstGeom prst="rect">
            <a:avLst/>
          </a:prstGeom>
          <a:noFill/>
          <a:ln w="9525">
            <a:noFill/>
            <a:miter lim="800000"/>
            <a:headEnd/>
            <a:tailEnd/>
          </a:ln>
        </p:spPr>
      </p:pic>
      <p:sp>
        <p:nvSpPr>
          <p:cNvPr id="17" name="Rectangle 16"/>
          <p:cNvSpPr/>
          <p:nvPr/>
        </p:nvSpPr>
        <p:spPr>
          <a:xfrm>
            <a:off x="1535064" y="4384659"/>
            <a:ext cx="332509" cy="245934"/>
          </a:xfrm>
          <a:prstGeom prst="rect">
            <a:avLst/>
          </a:prstGeom>
          <a:solidFill>
            <a:srgbClr val="F77B0B"/>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18" name="Rectangle 17"/>
          <p:cNvSpPr/>
          <p:nvPr/>
        </p:nvSpPr>
        <p:spPr>
          <a:xfrm>
            <a:off x="1535886" y="4387213"/>
            <a:ext cx="332509" cy="245934"/>
          </a:xfrm>
          <a:prstGeom prst="rect">
            <a:avLst/>
          </a:prstGeom>
          <a:solidFill>
            <a:srgbClr val="F77B0B"/>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19" name="Rectangle 18"/>
          <p:cNvSpPr/>
          <p:nvPr/>
        </p:nvSpPr>
        <p:spPr>
          <a:xfrm>
            <a:off x="3445933" y="5014715"/>
            <a:ext cx="332509" cy="245934"/>
          </a:xfrm>
          <a:prstGeom prst="rect">
            <a:avLst/>
          </a:prstGeom>
          <a:solidFill>
            <a:srgbClr val="CC33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0" name="Rectangle 19"/>
          <p:cNvSpPr/>
          <p:nvPr/>
        </p:nvSpPr>
        <p:spPr>
          <a:xfrm>
            <a:off x="3445933" y="5014715"/>
            <a:ext cx="332509" cy="245934"/>
          </a:xfrm>
          <a:prstGeom prst="rect">
            <a:avLst/>
          </a:prstGeom>
          <a:solidFill>
            <a:srgbClr val="CC33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1" name="Rectangle 20"/>
          <p:cNvSpPr/>
          <p:nvPr/>
        </p:nvSpPr>
        <p:spPr>
          <a:xfrm>
            <a:off x="3445933" y="5005797"/>
            <a:ext cx="332509" cy="245934"/>
          </a:xfrm>
          <a:prstGeom prst="rect">
            <a:avLst/>
          </a:prstGeom>
          <a:solidFill>
            <a:srgbClr val="CC33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2" name="Rectangle 21"/>
          <p:cNvSpPr/>
          <p:nvPr/>
        </p:nvSpPr>
        <p:spPr>
          <a:xfrm>
            <a:off x="1534242" y="4384659"/>
            <a:ext cx="332509" cy="245934"/>
          </a:xfrm>
          <a:prstGeom prst="rect">
            <a:avLst/>
          </a:prstGeom>
          <a:solidFill>
            <a:srgbClr val="F88C2A"/>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3" name="Rectangle 22"/>
          <p:cNvSpPr/>
          <p:nvPr/>
        </p:nvSpPr>
        <p:spPr>
          <a:xfrm>
            <a:off x="3445933" y="5010256"/>
            <a:ext cx="332509" cy="245934"/>
          </a:xfrm>
          <a:prstGeom prst="rect">
            <a:avLst/>
          </a:prstGeom>
          <a:solidFill>
            <a:srgbClr val="CC33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4" name="Rectangle 23"/>
          <p:cNvSpPr/>
          <p:nvPr/>
        </p:nvSpPr>
        <p:spPr>
          <a:xfrm>
            <a:off x="10073217" y="2771799"/>
            <a:ext cx="332509" cy="245934"/>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5" name="Rectangle 24"/>
          <p:cNvSpPr/>
          <p:nvPr/>
        </p:nvSpPr>
        <p:spPr>
          <a:xfrm>
            <a:off x="10073217" y="2770137"/>
            <a:ext cx="332509" cy="245934"/>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6" name="Rectangle 25"/>
          <p:cNvSpPr/>
          <p:nvPr/>
        </p:nvSpPr>
        <p:spPr>
          <a:xfrm>
            <a:off x="10073216" y="2772438"/>
            <a:ext cx="332509" cy="245934"/>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ahoma"/>
              <a:ea typeface="+mn-ea"/>
              <a:cs typeface="+mn-cs"/>
            </a:endParaRPr>
          </a:p>
        </p:txBody>
      </p:sp>
      <p:sp>
        <p:nvSpPr>
          <p:cNvPr id="27" name="Oval Callout 26"/>
          <p:cNvSpPr/>
          <p:nvPr/>
        </p:nvSpPr>
        <p:spPr>
          <a:xfrm>
            <a:off x="76200" y="2914982"/>
            <a:ext cx="1295400" cy="685800"/>
          </a:xfrm>
          <a:prstGeom prst="wedgeEllipseCallout">
            <a:avLst>
              <a:gd name="adj1" fmla="val 18982"/>
              <a:gd name="adj2" fmla="val 63734"/>
            </a:avLst>
          </a:prstGeom>
          <a:solidFill>
            <a:srgbClr val="0066CC"/>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Reliable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100 Hz</a:t>
            </a:r>
          </a:p>
        </p:txBody>
      </p:sp>
      <p:sp>
        <p:nvSpPr>
          <p:cNvPr id="28" name="Oval Callout 27"/>
          <p:cNvSpPr/>
          <p:nvPr/>
        </p:nvSpPr>
        <p:spPr>
          <a:xfrm>
            <a:off x="8147732" y="5505782"/>
            <a:ext cx="1295400" cy="685800"/>
          </a:xfrm>
          <a:prstGeom prst="wedgeEllipseCallout">
            <a:avLst>
              <a:gd name="adj1" fmla="val -63371"/>
              <a:gd name="adj2" fmla="val 9413"/>
            </a:avLst>
          </a:prstGeom>
          <a:solidFill>
            <a:srgbClr val="0066CC"/>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Altitude &lt; 5000 </a:t>
            </a:r>
            <a:r>
              <a:rPr kumimoji="0" lang="en-US" sz="1400" b="0" i="0" u="none" strike="noStrike" kern="1200" cap="none" spc="0" normalizeH="0" baseline="0" noProof="0" dirty="0" err="1">
                <a:ln>
                  <a:noFill/>
                </a:ln>
                <a:solidFill>
                  <a:srgbClr val="FFFFFF"/>
                </a:solidFill>
                <a:effectLst/>
                <a:uLnTx/>
                <a:uFillTx/>
                <a:latin typeface="Tahoma"/>
                <a:ea typeface="+mn-ea"/>
                <a:cs typeface="+mn-cs"/>
              </a:rPr>
              <a:t>ft</a:t>
            </a:r>
            <a:endParaRPr kumimoji="0" lang="en-US" sz="1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9" name="Oval Callout 28"/>
          <p:cNvSpPr/>
          <p:nvPr/>
        </p:nvSpPr>
        <p:spPr>
          <a:xfrm>
            <a:off x="1752600" y="5505782"/>
            <a:ext cx="1295400" cy="685800"/>
          </a:xfrm>
          <a:prstGeom prst="wedgeEllipseCallout">
            <a:avLst>
              <a:gd name="adj1" fmla="val 62773"/>
              <a:gd name="adj2" fmla="val 3240"/>
            </a:avLst>
          </a:prstGeom>
          <a:solidFill>
            <a:srgbClr val="0066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Reliable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25 Hz</a:t>
            </a:r>
          </a:p>
        </p:txBody>
      </p:sp>
      <p:sp>
        <p:nvSpPr>
          <p:cNvPr id="30" name="Oval Callout 29"/>
          <p:cNvSpPr/>
          <p:nvPr/>
        </p:nvSpPr>
        <p:spPr>
          <a:xfrm>
            <a:off x="8147732" y="5810582"/>
            <a:ext cx="1371600" cy="685800"/>
          </a:xfrm>
          <a:prstGeom prst="wedgeEllipseCallout">
            <a:avLst>
              <a:gd name="adj1" fmla="val -63371"/>
              <a:gd name="adj2" fmla="val 9413"/>
            </a:avLst>
          </a:prstGeom>
          <a:solidFill>
            <a:srgbClr val="0066CC"/>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Best effort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2x / Sec</a:t>
            </a:r>
          </a:p>
        </p:txBody>
      </p:sp>
      <p:graphicFrame>
        <p:nvGraphicFramePr>
          <p:cNvPr id="32" name="Table 31">
            <a:extLst>
              <a:ext uri="{FF2B5EF4-FFF2-40B4-BE49-F238E27FC236}">
                <a16:creationId xmlns:a16="http://schemas.microsoft.com/office/drawing/2014/main" id="{E6EC9FCA-9FAB-4983-B941-2561D957117F}"/>
              </a:ext>
            </a:extLst>
          </p:cNvPr>
          <p:cNvGraphicFramePr>
            <a:graphicFrameLocks noGrp="1"/>
          </p:cNvGraphicFramePr>
          <p:nvPr/>
        </p:nvGraphicFramePr>
        <p:xfrm>
          <a:off x="2589217" y="1878654"/>
          <a:ext cx="2785370" cy="1371600"/>
        </p:xfrm>
        <a:graphic>
          <a:graphicData uri="http://schemas.openxmlformats.org/drawingml/2006/table">
            <a:tbl>
              <a:tblPr firstRow="1" bandRow="1"/>
              <a:tblGrid>
                <a:gridCol w="1392685">
                  <a:extLst>
                    <a:ext uri="{9D8B030D-6E8A-4147-A177-3AD203B41FA5}">
                      <a16:colId xmlns:a16="http://schemas.microsoft.com/office/drawing/2014/main" val="20000"/>
                    </a:ext>
                  </a:extLst>
                </a:gridCol>
                <a:gridCol w="1392685">
                  <a:extLst>
                    <a:ext uri="{9D8B030D-6E8A-4147-A177-3AD203B41FA5}">
                      <a16:colId xmlns:a16="http://schemas.microsoft.com/office/drawing/2014/main" val="20001"/>
                    </a:ext>
                  </a:extLst>
                </a:gridCol>
              </a:tblGrid>
              <a:tr h="333700">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800" dirty="0"/>
                        <a:t>Sensor</a:t>
                      </a:r>
                      <a:endParaRPr lang="en-US" sz="1100" dirty="0"/>
                    </a:p>
                  </a:txBody>
                  <a:tcPr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400" dirty="0"/>
                    </a:p>
                  </a:txBody>
                  <a:tcPr/>
                </a:tc>
                <a:extLst>
                  <a:ext uri="{0D108BD9-81ED-4DB2-BD59-A6C34878D82A}">
                    <a16:rowId xmlns:a16="http://schemas.microsoft.com/office/drawing/2014/main" val="10000"/>
                  </a:ext>
                </a:extLst>
              </a:tr>
              <a:tr h="33370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Source**</a:t>
                      </a:r>
                    </a:p>
                  </a:txBody>
                  <a:tcPr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75A8D">
                        <a:lumMod val="60000"/>
                        <a:lumOff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string</a:t>
                      </a:r>
                      <a:r>
                        <a:rPr lang="en-US" sz="1100" dirty="0"/>
                        <a:t> </a:t>
                      </a:r>
                    </a:p>
                  </a:txBody>
                  <a:tcPr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75A8D">
                        <a:lumMod val="60000"/>
                        <a:lumOff val="40000"/>
                      </a:srgbClr>
                    </a:solidFill>
                  </a:tcPr>
                </a:tc>
                <a:extLst>
                  <a:ext uri="{0D108BD9-81ED-4DB2-BD59-A6C34878D82A}">
                    <a16:rowId xmlns:a16="http://schemas.microsoft.com/office/drawing/2014/main" val="10001"/>
                  </a:ext>
                </a:extLst>
              </a:tr>
              <a:tr h="33370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Speed</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float</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20000"/>
                      </a:srgbClr>
                    </a:solidFill>
                  </a:tcPr>
                </a:tc>
                <a:extLst>
                  <a:ext uri="{0D108BD9-81ED-4DB2-BD59-A6C34878D82A}">
                    <a16:rowId xmlns:a16="http://schemas.microsoft.com/office/drawing/2014/main" val="10002"/>
                  </a:ext>
                </a:extLst>
              </a:tr>
              <a:tr h="33370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Altitude</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float</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40000"/>
                      </a:srgbClr>
                    </a:solidFill>
                  </a:tcPr>
                </a:tc>
                <a:extLst>
                  <a:ext uri="{0D108BD9-81ED-4DB2-BD59-A6C34878D82A}">
                    <a16:rowId xmlns:a16="http://schemas.microsoft.com/office/drawing/2014/main" val="10003"/>
                  </a:ext>
                </a:extLst>
              </a:tr>
            </a:tbl>
          </a:graphicData>
        </a:graphic>
      </p:graphicFrame>
      <p:graphicFrame>
        <p:nvGraphicFramePr>
          <p:cNvPr id="33" name="Table 32">
            <a:extLst>
              <a:ext uri="{FF2B5EF4-FFF2-40B4-BE49-F238E27FC236}">
                <a16:creationId xmlns:a16="http://schemas.microsoft.com/office/drawing/2014/main" id="{727EDF03-746D-4935-A36E-B70DBD9F851A}"/>
              </a:ext>
            </a:extLst>
          </p:cNvPr>
          <p:cNvGraphicFramePr>
            <a:graphicFrameLocks noGrp="1"/>
          </p:cNvGraphicFramePr>
          <p:nvPr/>
        </p:nvGraphicFramePr>
        <p:xfrm>
          <a:off x="6842193" y="1878654"/>
          <a:ext cx="2658088" cy="1371600"/>
        </p:xfrm>
        <a:graphic>
          <a:graphicData uri="http://schemas.openxmlformats.org/drawingml/2006/table">
            <a:tbl>
              <a:tblPr firstRow="1" bandRow="1"/>
              <a:tblGrid>
                <a:gridCol w="1329044">
                  <a:extLst>
                    <a:ext uri="{9D8B030D-6E8A-4147-A177-3AD203B41FA5}">
                      <a16:colId xmlns:a16="http://schemas.microsoft.com/office/drawing/2014/main" val="20000"/>
                    </a:ext>
                  </a:extLst>
                </a:gridCol>
                <a:gridCol w="1329044">
                  <a:extLst>
                    <a:ext uri="{9D8B030D-6E8A-4147-A177-3AD203B41FA5}">
                      <a16:colId xmlns:a16="http://schemas.microsoft.com/office/drawing/2014/main" val="20001"/>
                    </a:ext>
                  </a:extLst>
                </a:gridCol>
              </a:tblGrid>
              <a:tr h="323227">
                <a:tc gridSpan="2">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800" dirty="0"/>
                        <a:t>Actuator</a:t>
                      </a:r>
                    </a:p>
                  </a:txBody>
                  <a:tcPr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400" dirty="0"/>
                    </a:p>
                  </a:txBody>
                  <a:tcPr/>
                </a:tc>
                <a:extLst>
                  <a:ext uri="{0D108BD9-81ED-4DB2-BD59-A6C34878D82A}">
                    <a16:rowId xmlns:a16="http://schemas.microsoft.com/office/drawing/2014/main" val="10000"/>
                  </a:ext>
                </a:extLst>
              </a:tr>
              <a:tr h="32844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Id</a:t>
                      </a:r>
                      <a:r>
                        <a:rPr lang="en-US" sz="1800" baseline="0" dirty="0"/>
                        <a:t>**</a:t>
                      </a:r>
                      <a:endParaRPr lang="en-US" sz="1800" dirty="0"/>
                    </a:p>
                  </a:txBody>
                  <a:tcPr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75A8D">
                        <a:lumMod val="60000"/>
                        <a:lumOff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string</a:t>
                      </a:r>
                      <a:r>
                        <a:rPr lang="en-US" sz="1100" dirty="0"/>
                        <a:t> </a:t>
                      </a:r>
                    </a:p>
                  </a:txBody>
                  <a:tcPr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75A8D">
                        <a:lumMod val="60000"/>
                        <a:lumOff val="40000"/>
                      </a:srgbClr>
                    </a:solidFill>
                  </a:tcPr>
                </a:tc>
                <a:extLst>
                  <a:ext uri="{0D108BD9-81ED-4DB2-BD59-A6C34878D82A}">
                    <a16:rowId xmlns:a16="http://schemas.microsoft.com/office/drawing/2014/main" val="10001"/>
                  </a:ext>
                </a:extLst>
              </a:tr>
              <a:tr h="32844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Command</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2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string</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20000"/>
                      </a:srgbClr>
                    </a:solidFill>
                  </a:tcPr>
                </a:tc>
                <a:extLst>
                  <a:ext uri="{0D108BD9-81ED-4DB2-BD59-A6C34878D82A}">
                    <a16:rowId xmlns:a16="http://schemas.microsoft.com/office/drawing/2014/main" val="10002"/>
                  </a:ext>
                </a:extLst>
              </a:tr>
              <a:tr h="32844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Status</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40000"/>
                      </a:srgbClr>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r>
                        <a:rPr lang="en-US" sz="1800" dirty="0"/>
                        <a:t>float</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tint val="40000"/>
                      </a:srgbClr>
                    </a:solidFill>
                  </a:tcPr>
                </a:tc>
                <a:extLst>
                  <a:ext uri="{0D108BD9-81ED-4DB2-BD59-A6C34878D82A}">
                    <a16:rowId xmlns:a16="http://schemas.microsoft.com/office/drawing/2014/main" val="10003"/>
                  </a:ext>
                </a:extLst>
              </a:tr>
            </a:tbl>
          </a:graphicData>
        </a:graphic>
      </p:graphicFrame>
      <p:pic>
        <p:nvPicPr>
          <p:cNvPr id="36" name="Picture 2" descr="http://dtstc.ugr.es/tl/images/dds.png">
            <a:extLst>
              <a:ext uri="{FF2B5EF4-FFF2-40B4-BE49-F238E27FC236}">
                <a16:creationId xmlns:a16="http://schemas.microsoft.com/office/drawing/2014/main" id="{F098EDEA-299C-4A4D-88E0-AE1C35DDFB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2600" y="1295565"/>
            <a:ext cx="717442" cy="71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65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3.33333E-6 1.11111E-6 L 0.69935 -0.00903 " pathEditMode="relative" rAng="0" ptsTypes="AA">
                                      <p:cBhvr>
                                        <p:cTn id="40" dur="2000" fill="hold"/>
                                        <p:tgtEl>
                                          <p:spTgt spid="18"/>
                                        </p:tgtEl>
                                        <p:attrNameLst>
                                          <p:attrName>ppt_x</p:attrName>
                                          <p:attrName>ppt_y</p:attrName>
                                        </p:attrNameLst>
                                      </p:cBhvr>
                                      <p:rCtr x="34961" y="-463"/>
                                    </p:animMotion>
                                  </p:childTnLst>
                                </p:cTn>
                              </p:par>
                              <p:par>
                                <p:cTn id="41" presetID="0" presetClass="path" presetSubtype="0" accel="50000" decel="50000" fill="hold" grpId="1" nodeType="withEffect">
                                  <p:stCondLst>
                                    <p:cond delay="0"/>
                                  </p:stCondLst>
                                  <p:childTnLst>
                                    <p:animMotion origin="layout" path="M -3.125E-6 4.07407E-6 L 0.12565 0.0912 " pathEditMode="relative" rAng="0" ptsTypes="AA">
                                      <p:cBhvr>
                                        <p:cTn id="42" dur="2000" fill="hold"/>
                                        <p:tgtEl>
                                          <p:spTgt spid="17"/>
                                        </p:tgtEl>
                                        <p:attrNameLst>
                                          <p:attrName>ppt_x</p:attrName>
                                          <p:attrName>ppt_y</p:attrName>
                                        </p:attrNameLst>
                                      </p:cBhvr>
                                      <p:rCtr x="6276" y="456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 presetClass="entr" presetSubtype="0" fill="hold" grpId="1"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grpId="2" nodeType="clickEffect">
                                  <p:stCondLst>
                                    <p:cond delay="0"/>
                                  </p:stCondLst>
                                  <p:childTnLst>
                                    <p:animMotion origin="layout" path="M -4.16667E-6 3.33333E-6 L -0.15677 -0.13564 " pathEditMode="relative" rAng="0" ptsTypes="AA">
                                      <p:cBhvr>
                                        <p:cTn id="57" dur="2000" fill="hold"/>
                                        <p:tgtEl>
                                          <p:spTgt spid="19"/>
                                        </p:tgtEl>
                                        <p:attrNameLst>
                                          <p:attrName>ppt_x</p:attrName>
                                          <p:attrName>ppt_y</p:attrName>
                                        </p:attrNameLst>
                                      </p:cBhvr>
                                      <p:rCtr x="-7852" y="-6736"/>
                                    </p:animMotion>
                                  </p:childTnLst>
                                </p:cTn>
                              </p:par>
                              <p:par>
                                <p:cTn id="58" presetID="0" presetClass="path" presetSubtype="0" accel="50000" decel="50000" fill="hold" grpId="1" nodeType="withEffect">
                                  <p:stCondLst>
                                    <p:cond delay="0"/>
                                  </p:stCondLst>
                                  <p:childTnLst>
                                    <p:animMotion origin="layout" path="M -4.16667E-6 -2.22222E-6 L 0.54284 -0.14189 " pathEditMode="relative" rAng="0" ptsTypes="AA">
                                      <p:cBhvr>
                                        <p:cTn id="59" dur="2000" fill="hold"/>
                                        <p:tgtEl>
                                          <p:spTgt spid="20"/>
                                        </p:tgtEl>
                                        <p:attrNameLst>
                                          <p:attrName>ppt_x</p:attrName>
                                          <p:attrName>ppt_y</p:attrName>
                                        </p:attrNameLst>
                                      </p:cBhvr>
                                      <p:rCtr x="27135" y="-7014"/>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0" presetClass="path" presetSubtype="0" accel="50000" decel="50000" fill="hold" grpId="1" nodeType="withEffect">
                                  <p:stCondLst>
                                    <p:cond delay="0"/>
                                  </p:stCondLst>
                                  <p:childTnLst>
                                    <p:animMotion origin="layout" path="M -3.125E-6 4.07407E-6 L 0.45677 0.09699 " pathEditMode="relative" rAng="0" ptsTypes="AA">
                                      <p:cBhvr>
                                        <p:cTn id="71" dur="2000" fill="hold"/>
                                        <p:tgtEl>
                                          <p:spTgt spid="22"/>
                                        </p:tgtEl>
                                        <p:attrNameLst>
                                          <p:attrName>ppt_x</p:attrName>
                                          <p:attrName>ppt_y</p:attrName>
                                        </p:attrNameLst>
                                      </p:cBhvr>
                                      <p:rCtr x="22839" y="4838"/>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1" nodeType="clickEffect">
                                  <p:stCondLst>
                                    <p:cond delay="0"/>
                                  </p:stCondLst>
                                  <p:childTnLst>
                                    <p:animMotion origin="layout" path="M 0.00013 3.7037E-7 L 0.54297 -0.36968 " pathEditMode="relative" rAng="0" ptsTypes="AA">
                                      <p:cBhvr>
                                        <p:cTn id="88" dur="2000" fill="hold"/>
                                        <p:tgtEl>
                                          <p:spTgt spid="23"/>
                                        </p:tgtEl>
                                        <p:attrNameLst>
                                          <p:attrName>ppt_x</p:attrName>
                                          <p:attrName>ppt_y</p:attrName>
                                        </p:attrNameLst>
                                      </p:cBhvr>
                                      <p:rCtr x="27135" y="-18495"/>
                                    </p:animMotion>
                                  </p:childTnLst>
                                </p:cTn>
                              </p:par>
                            </p:childTnLst>
                          </p:cTn>
                        </p:par>
                        <p:par>
                          <p:cTn id="89" fill="hold">
                            <p:stCondLst>
                              <p:cond delay="2000"/>
                            </p:stCondLst>
                            <p:childTnLst>
                              <p:par>
                                <p:cTn id="90" presetID="0" presetClass="path" presetSubtype="0" accel="50000" decel="50000" fill="hold" grpId="1" nodeType="afterEffect">
                                  <p:stCondLst>
                                    <p:cond delay="0"/>
                                  </p:stCondLst>
                                  <p:childTnLst>
                                    <p:animMotion origin="layout" path="M -3.75E-6 7.40741E-7 L -0.51171 0.32593 " pathEditMode="relative" rAng="0" ptsTypes="AA">
                                      <p:cBhvr>
                                        <p:cTn id="91" dur="2000" fill="hold"/>
                                        <p:tgtEl>
                                          <p:spTgt spid="25"/>
                                        </p:tgtEl>
                                        <p:attrNameLst>
                                          <p:attrName>ppt_x</p:attrName>
                                          <p:attrName>ppt_y</p:attrName>
                                        </p:attrNameLst>
                                      </p:cBhvr>
                                      <p:rCtr x="-25586" y="16296"/>
                                    </p:animMotion>
                                  </p:childTnLst>
                                </p:cTn>
                              </p:par>
                              <p:par>
                                <p:cTn id="92" presetID="0" presetClass="path" presetSubtype="0" accel="50000" decel="50000" fill="hold" grpId="1" nodeType="withEffect">
                                  <p:stCondLst>
                                    <p:cond delay="0"/>
                                  </p:stCondLst>
                                  <p:childTnLst>
                                    <p:animMotion origin="layout" path="M 0.00026 -0.00116 L -0.21328 0.33264 " pathEditMode="relative" rAng="0" ptsTypes="AA">
                                      <p:cBhvr>
                                        <p:cTn id="93" dur="2000" fill="hold"/>
                                        <p:tgtEl>
                                          <p:spTgt spid="26"/>
                                        </p:tgtEl>
                                        <p:attrNameLst>
                                          <p:attrName>ppt_x</p:attrName>
                                          <p:attrName>ppt_y</p:attrName>
                                        </p:attrNameLst>
                                      </p:cBhvr>
                                      <p:rCtr x="-10677" y="16690"/>
                                    </p:animMotion>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P spid="17" grpId="1" animBg="1"/>
      <p:bldP spid="18" grpId="0" animBg="1"/>
      <p:bldP spid="18" grpId="1" animBg="1"/>
      <p:bldP spid="19" grpId="0" animBg="1"/>
      <p:bldP spid="19" grpId="1" animBg="1"/>
      <p:bldP spid="19" grpId="2" animBg="1"/>
      <p:bldP spid="20" grpId="0" animBg="1"/>
      <p:bldP spid="20" grpId="1" animBg="1"/>
      <p:bldP spid="21" grpId="0" animBg="1"/>
      <p:bldP spid="22" grpId="0" animBg="1"/>
      <p:bldP spid="22" grpId="1" animBg="1"/>
      <p:bldP spid="23" grpId="0" animBg="1"/>
      <p:bldP spid="23" grpId="1" animBg="1"/>
      <p:bldP spid="24" grpId="0" animBg="1"/>
      <p:bldP spid="25" grpId="0" animBg="1"/>
      <p:bldP spid="25" grpId="1" animBg="1"/>
      <p:bldP spid="26" grpId="0" animBg="1"/>
      <p:bldP spid="26" grpId="1" animBg="1"/>
      <p:bldP spid="27"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599" y="81016"/>
            <a:ext cx="7416800" cy="529595"/>
          </a:xfrm>
        </p:spPr>
        <p:txBody>
          <a:bodyPr anchor="t">
            <a:normAutofit/>
          </a:bodyPr>
          <a:lstStyle/>
          <a:p>
            <a:r>
              <a:rPr lang="en-US" sz="2800" dirty="0"/>
              <a:t>DDS Data-Centric Model</a:t>
            </a:r>
          </a:p>
        </p:txBody>
      </p:sp>
      <p:sp>
        <p:nvSpPr>
          <p:cNvPr id="502" name="Rectangle 500"/>
          <p:cNvSpPr txBox="1">
            <a:spLocks noChangeArrowheads="1"/>
          </p:cNvSpPr>
          <p:nvPr/>
        </p:nvSpPr>
        <p:spPr bwMode="auto">
          <a:xfrm>
            <a:off x="214119" y="952108"/>
            <a:ext cx="11684000" cy="1877089"/>
          </a:xfrm>
          <a:prstGeom prst="rect">
            <a:avLst/>
          </a:prstGeom>
          <a:noFill/>
          <a:ln w="9525" algn="ctr">
            <a:noFill/>
            <a:miter lim="800000"/>
            <a:headEnd/>
            <a:tailEnd/>
          </a:ln>
        </p:spPr>
        <p:txBody>
          <a:bodyPr vert="horz" wrap="square" lIns="121917" tIns="60959" rIns="121917" bIns="60959" numCol="1" anchor="t" anchorCtr="0" compatLnSpc="1">
            <a:prstTxWarp prst="textNoShape">
              <a:avLst/>
            </a:prstTxWarp>
          </a:bodyPr>
          <a:lstStyle/>
          <a:p>
            <a:pPr marL="571465" indent="-342900" defTabSz="1219140" eaLnBrk="0" fontAlgn="base" hangingPunct="0">
              <a:lnSpc>
                <a:spcPct val="95000"/>
              </a:lnSpc>
              <a:spcBef>
                <a:spcPct val="20000"/>
              </a:spcBef>
              <a:spcAft>
                <a:spcPct val="0"/>
              </a:spcAft>
              <a:buClr>
                <a:schemeClr val="tx1"/>
              </a:buClr>
              <a:buSzPct val="100000"/>
              <a:buFont typeface="Wingdings" panose="05000000000000000000" pitchFamily="2" charset="2"/>
              <a:buChar char="§"/>
              <a:defRPr/>
            </a:pPr>
            <a:r>
              <a:rPr lang="en-US" sz="2400" kern="0" dirty="0">
                <a:latin typeface="Arial" panose="020B0604020202020204" pitchFamily="34" charset="0"/>
                <a:cs typeface="Arial" panose="020B0604020202020204" pitchFamily="34" charset="0"/>
              </a:rPr>
              <a:t>   Data objects addressed by </a:t>
            </a:r>
            <a:r>
              <a:rPr lang="en-US" sz="2400" b="1" kern="0" dirty="0">
                <a:latin typeface="Arial" panose="020B0604020202020204" pitchFamily="34" charset="0"/>
                <a:cs typeface="Arial" panose="020B0604020202020204" pitchFamily="34" charset="0"/>
              </a:rPr>
              <a:t>Domain ID, Topic</a:t>
            </a:r>
            <a:r>
              <a:rPr lang="en-US" sz="2400" kern="0" dirty="0">
                <a:latin typeface="Arial" panose="020B0604020202020204" pitchFamily="34" charset="0"/>
                <a:cs typeface="Arial" panose="020B0604020202020204" pitchFamily="34" charset="0"/>
              </a:rPr>
              <a:t> and </a:t>
            </a:r>
            <a:r>
              <a:rPr lang="en-US" sz="2400" b="1" kern="0" dirty="0">
                <a:latin typeface="Arial" panose="020B0604020202020204" pitchFamily="34" charset="0"/>
                <a:cs typeface="Arial" panose="020B0604020202020204" pitchFamily="34" charset="0"/>
              </a:rPr>
              <a:t>Key</a:t>
            </a:r>
          </a:p>
        </p:txBody>
      </p:sp>
      <p:sp>
        <p:nvSpPr>
          <p:cNvPr id="3" name="Rounded Rectangle 2"/>
          <p:cNvSpPr/>
          <p:nvPr/>
        </p:nvSpPr>
        <p:spPr>
          <a:xfrm>
            <a:off x="675499" y="3914694"/>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4" name="Rounded Rectangle 513"/>
          <p:cNvSpPr/>
          <p:nvPr/>
        </p:nvSpPr>
        <p:spPr>
          <a:xfrm>
            <a:off x="763572" y="4789025"/>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7" name="Rounded Rectangle 516"/>
          <p:cNvSpPr/>
          <p:nvPr/>
        </p:nvSpPr>
        <p:spPr>
          <a:xfrm>
            <a:off x="1162235" y="5558617"/>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8" name="Rounded Rectangle 517"/>
          <p:cNvSpPr/>
          <p:nvPr/>
        </p:nvSpPr>
        <p:spPr>
          <a:xfrm>
            <a:off x="9615677" y="333494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19" name="Rounded Rectangle 518"/>
          <p:cNvSpPr/>
          <p:nvPr/>
        </p:nvSpPr>
        <p:spPr>
          <a:xfrm>
            <a:off x="10391125" y="446800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0" name="Rounded Rectangle 519"/>
          <p:cNvSpPr/>
          <p:nvPr/>
        </p:nvSpPr>
        <p:spPr>
          <a:xfrm>
            <a:off x="10391125" y="544266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1" name="Cloud"/>
          <p:cNvSpPr>
            <a:spLocks noChangeAspect="1" noEditPoints="1" noChangeArrowheads="1"/>
          </p:cNvSpPr>
          <p:nvPr/>
        </p:nvSpPr>
        <p:spPr bwMode="auto">
          <a:xfrm rot="515497">
            <a:off x="2773958" y="3272619"/>
            <a:ext cx="6971991" cy="32128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C135"/>
          </a:solidFill>
          <a:ln w="9525">
            <a:noFill/>
            <a:miter lim="800000"/>
            <a:headEnd/>
            <a:tailEnd/>
          </a:ln>
          <a:effectLst>
            <a:outerShdw dist="107763" dir="2700000" algn="ctr" rotWithShape="0">
              <a:srgbClr val="808080">
                <a:alpha val="50000"/>
              </a:srgbClr>
            </a:outerShdw>
          </a:effectLst>
        </p:spPr>
        <p:txBody>
          <a:bodyPr lIns="121917" tIns="60959" rIns="121917" bIns="60959"/>
          <a:lstStyle/>
          <a:p>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418533732"/>
              </p:ext>
            </p:extLst>
          </p:nvPr>
        </p:nvGraphicFramePr>
        <p:xfrm>
          <a:off x="3915844" y="3477979"/>
          <a:ext cx="4607522" cy="1005840"/>
        </p:xfrm>
        <a:graphic>
          <a:graphicData uri="http://schemas.openxmlformats.org/drawingml/2006/table">
            <a:tbl>
              <a:tblPr firstRow="1" bandRow="1">
                <a:tableStyleId>{5C22544A-7EE6-4342-B048-85BDC9FD1C3A}</a:tableStyleId>
              </a:tblPr>
              <a:tblGrid>
                <a:gridCol w="1094677">
                  <a:extLst>
                    <a:ext uri="{9D8B030D-6E8A-4147-A177-3AD203B41FA5}">
                      <a16:colId xmlns:a16="http://schemas.microsoft.com/office/drawing/2014/main" val="20000"/>
                    </a:ext>
                  </a:extLst>
                </a:gridCol>
                <a:gridCol w="733382">
                  <a:extLst>
                    <a:ext uri="{9D8B030D-6E8A-4147-A177-3AD203B41FA5}">
                      <a16:colId xmlns:a16="http://schemas.microsoft.com/office/drawing/2014/main" val="20001"/>
                    </a:ext>
                  </a:extLst>
                </a:gridCol>
                <a:gridCol w="1076091">
                  <a:extLst>
                    <a:ext uri="{9D8B030D-6E8A-4147-A177-3AD203B41FA5}">
                      <a16:colId xmlns:a16="http://schemas.microsoft.com/office/drawing/2014/main" val="20002"/>
                    </a:ext>
                  </a:extLst>
                </a:gridCol>
                <a:gridCol w="1703372">
                  <a:extLst>
                    <a:ext uri="{9D8B030D-6E8A-4147-A177-3AD203B41FA5}">
                      <a16:colId xmlns:a16="http://schemas.microsoft.com/office/drawing/2014/main" val="20003"/>
                    </a:ext>
                  </a:extLst>
                </a:gridCol>
              </a:tblGrid>
              <a:tr h="274320">
                <a:tc>
                  <a:txBody>
                    <a:bodyPr/>
                    <a:lstStyle/>
                    <a:p>
                      <a:pPr algn="ctr"/>
                      <a:r>
                        <a:rPr lang="en-US" sz="1200" dirty="0"/>
                        <a:t>License Plate</a:t>
                      </a:r>
                    </a:p>
                  </a:txBody>
                  <a:tcPr marL="121920" marR="121920">
                    <a:solidFill>
                      <a:srgbClr val="6EA0B0"/>
                    </a:solidFill>
                  </a:tcPr>
                </a:tc>
                <a:tc>
                  <a:txBody>
                    <a:bodyPr/>
                    <a:lstStyle/>
                    <a:p>
                      <a:pPr algn="ctr"/>
                      <a:r>
                        <a:rPr lang="en-US" sz="1200" dirty="0"/>
                        <a:t>Speed</a:t>
                      </a:r>
                    </a:p>
                  </a:txBody>
                  <a:tcPr marL="121920" marR="121920">
                    <a:solidFill>
                      <a:srgbClr val="6EA0B0"/>
                    </a:solidFill>
                  </a:tcPr>
                </a:tc>
                <a:tc>
                  <a:txBody>
                    <a:bodyPr/>
                    <a:lstStyle/>
                    <a:p>
                      <a:pPr algn="ctr"/>
                      <a:r>
                        <a:rPr lang="en-US" sz="1200" dirty="0"/>
                        <a:t>Battery Remaining</a:t>
                      </a:r>
                    </a:p>
                  </a:txBody>
                  <a:tcPr marL="121920" marR="121920">
                    <a:solidFill>
                      <a:srgbClr val="6EA0B0"/>
                    </a:solidFill>
                  </a:tcPr>
                </a:tc>
                <a:tc>
                  <a:txBody>
                    <a:bodyPr/>
                    <a:lstStyle/>
                    <a:p>
                      <a:pPr algn="ctr"/>
                      <a:r>
                        <a:rPr lang="en-US" sz="1200" dirty="0"/>
                        <a:t>GPS Location</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DKW 8307</a:t>
                      </a:r>
                    </a:p>
                  </a:txBody>
                  <a:tcPr marL="121920" marR="121920"/>
                </a:tc>
                <a:tc>
                  <a:txBody>
                    <a:bodyPr/>
                    <a:lstStyle/>
                    <a:p>
                      <a:r>
                        <a:rPr lang="en-US" sz="1200" dirty="0"/>
                        <a:t>41</a:t>
                      </a:r>
                    </a:p>
                  </a:txBody>
                  <a:tcPr marL="121920" marR="121920"/>
                </a:tc>
                <a:tc>
                  <a:txBody>
                    <a:bodyPr/>
                    <a:lstStyle/>
                    <a:p>
                      <a:r>
                        <a:rPr lang="en-US" sz="1200" dirty="0"/>
                        <a:t>73%</a:t>
                      </a:r>
                    </a:p>
                  </a:txBody>
                  <a:tcPr marL="121920" marR="121920"/>
                </a:tc>
                <a:tc>
                  <a:txBody>
                    <a:bodyPr/>
                    <a:lstStyle/>
                    <a:p>
                      <a:r>
                        <a:rPr lang="en-US" sz="1200" dirty="0"/>
                        <a:t>39.9524, -75.1636</a:t>
                      </a:r>
                    </a:p>
                  </a:txBody>
                  <a:tcPr marL="121920" marR="121920"/>
                </a:tc>
                <a:extLst>
                  <a:ext uri="{0D108BD9-81ED-4DB2-BD59-A6C34878D82A}">
                    <a16:rowId xmlns:a16="http://schemas.microsoft.com/office/drawing/2014/main" val="10001"/>
                  </a:ext>
                </a:extLst>
              </a:tr>
              <a:tr h="274320">
                <a:tc>
                  <a:txBody>
                    <a:bodyPr/>
                    <a:lstStyle/>
                    <a:p>
                      <a:r>
                        <a:rPr lang="en-US" sz="1200" dirty="0"/>
                        <a:t>YQC 4149</a:t>
                      </a:r>
                    </a:p>
                  </a:txBody>
                  <a:tcPr marL="121920" marR="121920"/>
                </a:tc>
                <a:tc>
                  <a:txBody>
                    <a:bodyPr/>
                    <a:lstStyle/>
                    <a:p>
                      <a:r>
                        <a:rPr lang="en-US" sz="1200" dirty="0"/>
                        <a:t>64</a:t>
                      </a:r>
                    </a:p>
                  </a:txBody>
                  <a:tcPr marL="121920" marR="121920"/>
                </a:tc>
                <a:tc>
                  <a:txBody>
                    <a:bodyPr/>
                    <a:lstStyle/>
                    <a:p>
                      <a:r>
                        <a:rPr lang="en-US" sz="1200" dirty="0"/>
                        <a:t>55%</a:t>
                      </a:r>
                    </a:p>
                  </a:txBody>
                  <a:tcPr marL="121920" marR="121920"/>
                </a:tc>
                <a:tc>
                  <a:txBody>
                    <a:bodyPr/>
                    <a:lstStyle/>
                    <a:p>
                      <a:r>
                        <a:rPr lang="en-US" sz="1200" dirty="0"/>
                        <a:t>28.3794, -81.5494</a:t>
                      </a:r>
                    </a:p>
                  </a:txBody>
                  <a:tcPr marL="121920" marR="121920"/>
                </a:tc>
                <a:extLst>
                  <a:ext uri="{0D108BD9-81ED-4DB2-BD59-A6C34878D82A}">
                    <a16:rowId xmlns:a16="http://schemas.microsoft.com/office/drawing/2014/main" val="10002"/>
                  </a:ext>
                </a:extLst>
              </a:tr>
            </a:tbl>
          </a:graphicData>
        </a:graphic>
      </p:graphicFrame>
      <p:graphicFrame>
        <p:nvGraphicFramePr>
          <p:cNvPr id="522" name="Table 521"/>
          <p:cNvGraphicFramePr>
            <a:graphicFrameLocks noGrp="1"/>
          </p:cNvGraphicFramePr>
          <p:nvPr>
            <p:extLst>
              <p:ext uri="{D42A27DB-BD31-4B8C-83A1-F6EECF244321}">
                <p14:modId xmlns:p14="http://schemas.microsoft.com/office/powerpoint/2010/main" val="3771884610"/>
              </p:ext>
            </p:extLst>
          </p:nvPr>
        </p:nvGraphicFramePr>
        <p:xfrm>
          <a:off x="4223820" y="4875116"/>
          <a:ext cx="4018400" cy="1005840"/>
        </p:xfrm>
        <a:graphic>
          <a:graphicData uri="http://schemas.openxmlformats.org/drawingml/2006/table">
            <a:tbl>
              <a:tblPr firstRow="1" bandRow="1">
                <a:tableStyleId>{5C22544A-7EE6-4342-B048-85BDC9FD1C3A}</a:tableStyleId>
              </a:tblPr>
              <a:tblGrid>
                <a:gridCol w="1013079">
                  <a:extLst>
                    <a:ext uri="{9D8B030D-6E8A-4147-A177-3AD203B41FA5}">
                      <a16:colId xmlns:a16="http://schemas.microsoft.com/office/drawing/2014/main" val="20000"/>
                    </a:ext>
                  </a:extLst>
                </a:gridCol>
                <a:gridCol w="657733">
                  <a:extLst>
                    <a:ext uri="{9D8B030D-6E8A-4147-A177-3AD203B41FA5}">
                      <a16:colId xmlns:a16="http://schemas.microsoft.com/office/drawing/2014/main" val="20001"/>
                    </a:ext>
                  </a:extLst>
                </a:gridCol>
                <a:gridCol w="868172">
                  <a:extLst>
                    <a:ext uri="{9D8B030D-6E8A-4147-A177-3AD203B41FA5}">
                      <a16:colId xmlns:a16="http://schemas.microsoft.com/office/drawing/2014/main" val="20002"/>
                    </a:ext>
                  </a:extLst>
                </a:gridCol>
                <a:gridCol w="1479416">
                  <a:extLst>
                    <a:ext uri="{9D8B030D-6E8A-4147-A177-3AD203B41FA5}">
                      <a16:colId xmlns:a16="http://schemas.microsoft.com/office/drawing/2014/main" val="20003"/>
                    </a:ext>
                  </a:extLst>
                </a:gridCol>
              </a:tblGrid>
              <a:tr h="274320">
                <a:tc>
                  <a:txBody>
                    <a:bodyPr/>
                    <a:lstStyle/>
                    <a:p>
                      <a:pPr algn="ctr"/>
                      <a:r>
                        <a:rPr lang="en-US" sz="1200" dirty="0"/>
                        <a:t>Traffic Light</a:t>
                      </a:r>
                    </a:p>
                  </a:txBody>
                  <a:tcPr marL="121920" marR="121920">
                    <a:solidFill>
                      <a:srgbClr val="6EA0B0"/>
                    </a:solidFill>
                  </a:tcPr>
                </a:tc>
                <a:tc>
                  <a:txBody>
                    <a:bodyPr/>
                    <a:lstStyle/>
                    <a:p>
                      <a:pPr algn="ctr"/>
                      <a:r>
                        <a:rPr lang="en-US" sz="1200" dirty="0"/>
                        <a:t>State</a:t>
                      </a:r>
                    </a:p>
                  </a:txBody>
                  <a:tcPr marL="121920" marR="121920">
                    <a:solidFill>
                      <a:srgbClr val="6EA0B0"/>
                    </a:solidFill>
                  </a:tcPr>
                </a:tc>
                <a:tc>
                  <a:txBody>
                    <a:bodyPr/>
                    <a:lstStyle/>
                    <a:p>
                      <a:pPr algn="ctr"/>
                      <a:r>
                        <a:rPr lang="en-US" sz="1200" dirty="0"/>
                        <a:t>Time Left</a:t>
                      </a:r>
                    </a:p>
                  </a:txBody>
                  <a:tcPr marL="121920" marR="121920">
                    <a:solidFill>
                      <a:srgbClr val="6EA0B0"/>
                    </a:solidFill>
                  </a:tcPr>
                </a:tc>
                <a:tc>
                  <a:txBody>
                    <a:bodyPr/>
                    <a:lstStyle/>
                    <a:p>
                      <a:pPr algn="ctr"/>
                      <a:r>
                        <a:rPr lang="en-US" sz="1200" dirty="0"/>
                        <a:t>Operational Mode</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35803</a:t>
                      </a:r>
                    </a:p>
                  </a:txBody>
                  <a:tcPr marL="121920" marR="121920"/>
                </a:tc>
                <a:tc>
                  <a:txBody>
                    <a:bodyPr/>
                    <a:lstStyle/>
                    <a:p>
                      <a:r>
                        <a:rPr lang="en-US" sz="1200" dirty="0"/>
                        <a:t>Green</a:t>
                      </a:r>
                    </a:p>
                  </a:txBody>
                  <a:tcPr marL="121920" marR="121920"/>
                </a:tc>
                <a:tc>
                  <a:txBody>
                    <a:bodyPr/>
                    <a:lstStyle/>
                    <a:p>
                      <a:r>
                        <a:rPr lang="en-US" sz="1200" dirty="0"/>
                        <a:t>23 sec</a:t>
                      </a:r>
                    </a:p>
                  </a:txBody>
                  <a:tcPr marL="121920" marR="121920"/>
                </a:tc>
                <a:tc>
                  <a:txBody>
                    <a:bodyPr/>
                    <a:lstStyle/>
                    <a:p>
                      <a:r>
                        <a:rPr lang="en-US" sz="1200" dirty="0"/>
                        <a:t>Automatic</a:t>
                      </a:r>
                    </a:p>
                  </a:txBody>
                  <a:tcPr marL="121920" marR="121920"/>
                </a:tc>
                <a:extLst>
                  <a:ext uri="{0D108BD9-81ED-4DB2-BD59-A6C34878D82A}">
                    <a16:rowId xmlns:a16="http://schemas.microsoft.com/office/drawing/2014/main" val="10001"/>
                  </a:ext>
                </a:extLst>
              </a:tr>
              <a:tr h="274320">
                <a:tc>
                  <a:txBody>
                    <a:bodyPr/>
                    <a:lstStyle/>
                    <a:p>
                      <a:r>
                        <a:rPr lang="en-US" sz="1200" dirty="0"/>
                        <a:t>82915</a:t>
                      </a:r>
                    </a:p>
                  </a:txBody>
                  <a:tcPr marL="121920" marR="121920"/>
                </a:tc>
                <a:tc>
                  <a:txBody>
                    <a:bodyPr/>
                    <a:lstStyle/>
                    <a:p>
                      <a:r>
                        <a:rPr lang="en-US" sz="1200" dirty="0"/>
                        <a:t>Red</a:t>
                      </a:r>
                    </a:p>
                  </a:txBody>
                  <a:tcPr marL="121920" marR="121920"/>
                </a:tc>
                <a:tc>
                  <a:txBody>
                    <a:bodyPr/>
                    <a:lstStyle/>
                    <a:p>
                      <a:r>
                        <a:rPr lang="en-US" sz="1200" dirty="0"/>
                        <a:t>6 sec</a:t>
                      </a:r>
                    </a:p>
                  </a:txBody>
                  <a:tcPr marL="121920" marR="121920"/>
                </a:tc>
                <a:tc>
                  <a:txBody>
                    <a:bodyPr/>
                    <a:lstStyle/>
                    <a:p>
                      <a:r>
                        <a:rPr lang="en-US" sz="1200" dirty="0"/>
                        <a:t>Manual Override</a:t>
                      </a:r>
                    </a:p>
                  </a:txBody>
                  <a:tcPr marL="121920" marR="121920"/>
                </a:tc>
                <a:extLst>
                  <a:ext uri="{0D108BD9-81ED-4DB2-BD59-A6C34878D82A}">
                    <a16:rowId xmlns:a16="http://schemas.microsoft.com/office/drawing/2014/main" val="10002"/>
                  </a:ext>
                </a:extLst>
              </a:tr>
            </a:tbl>
          </a:graphicData>
        </a:graphic>
      </p:graphicFrame>
      <p:sp>
        <p:nvSpPr>
          <p:cNvPr id="523" name="Rounded Rectangle 522"/>
          <p:cNvSpPr/>
          <p:nvPr/>
        </p:nvSpPr>
        <p:spPr>
          <a:xfrm>
            <a:off x="845491" y="3084926"/>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cxnSp>
        <p:nvCxnSpPr>
          <p:cNvPr id="9" name="Straight Arrow Connector 8"/>
          <p:cNvCxnSpPr>
            <a:cxnSpLocks/>
            <a:stCxn id="523" idx="3"/>
            <a:endCxn id="7" idx="1"/>
          </p:cNvCxnSpPr>
          <p:nvPr/>
        </p:nvCxnSpPr>
        <p:spPr>
          <a:xfrm>
            <a:off x="2396387" y="3377599"/>
            <a:ext cx="1519457" cy="6033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3"/>
          </p:cNvCxnSpPr>
          <p:nvPr/>
        </p:nvCxnSpPr>
        <p:spPr>
          <a:xfrm>
            <a:off x="2226396" y="4207365"/>
            <a:ext cx="1662979" cy="1519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4" idx="3"/>
            <a:endCxn id="522" idx="1"/>
          </p:cNvCxnSpPr>
          <p:nvPr/>
        </p:nvCxnSpPr>
        <p:spPr>
          <a:xfrm>
            <a:off x="2314468" y="5081698"/>
            <a:ext cx="1909352" cy="29633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737904" y="5681883"/>
            <a:ext cx="1485916" cy="3799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522" idx="3"/>
            <a:endCxn id="519" idx="1"/>
          </p:cNvCxnSpPr>
          <p:nvPr/>
        </p:nvCxnSpPr>
        <p:spPr>
          <a:xfrm flipV="1">
            <a:off x="8242220" y="4760675"/>
            <a:ext cx="2148905" cy="617361"/>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22" idx="3"/>
            <a:endCxn id="520" idx="1"/>
          </p:cNvCxnSpPr>
          <p:nvPr/>
        </p:nvCxnSpPr>
        <p:spPr>
          <a:xfrm>
            <a:off x="8242220" y="5378036"/>
            <a:ext cx="2148905" cy="357299"/>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518" idx="1"/>
          </p:cNvCxnSpPr>
          <p:nvPr/>
        </p:nvCxnSpPr>
        <p:spPr>
          <a:xfrm flipV="1">
            <a:off x="8523366" y="3627615"/>
            <a:ext cx="1092311" cy="579750"/>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086130-8D7E-4440-A1B8-4F520D660DCB}"/>
              </a:ext>
            </a:extLst>
          </p:cNvPr>
          <p:cNvCxnSpPr>
            <a:cxnSpLocks/>
          </p:cNvCxnSpPr>
          <p:nvPr/>
        </p:nvCxnSpPr>
        <p:spPr>
          <a:xfrm>
            <a:off x="8523366" y="4195820"/>
            <a:ext cx="1794351" cy="457932"/>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A48D5AD-8DFB-4369-93C8-B6A06B4C7C21}"/>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29821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599" y="81016"/>
            <a:ext cx="7416800" cy="529595"/>
          </a:xfrm>
        </p:spPr>
        <p:txBody>
          <a:bodyPr anchor="t">
            <a:normAutofit/>
          </a:bodyPr>
          <a:lstStyle/>
          <a:p>
            <a:r>
              <a:rPr lang="en-US" sz="2800" dirty="0"/>
              <a:t>DDS Data-Centric Model</a:t>
            </a:r>
          </a:p>
        </p:txBody>
      </p:sp>
      <p:sp>
        <p:nvSpPr>
          <p:cNvPr id="502" name="Rectangle 500"/>
          <p:cNvSpPr txBox="1">
            <a:spLocks noChangeArrowheads="1"/>
          </p:cNvSpPr>
          <p:nvPr/>
        </p:nvSpPr>
        <p:spPr bwMode="auto">
          <a:xfrm>
            <a:off x="214119" y="952108"/>
            <a:ext cx="11684000" cy="1877089"/>
          </a:xfrm>
          <a:prstGeom prst="rect">
            <a:avLst/>
          </a:prstGeom>
          <a:noFill/>
          <a:ln w="9525" algn="ctr">
            <a:noFill/>
            <a:miter lim="800000"/>
            <a:headEnd/>
            <a:tailEnd/>
          </a:ln>
        </p:spPr>
        <p:txBody>
          <a:bodyPr vert="horz" wrap="square" lIns="121917" tIns="60959" rIns="121917" bIns="60959" numCol="1" anchor="t" anchorCtr="0" compatLnSpc="1">
            <a:prstTxWarp prst="textNoShape">
              <a:avLst/>
            </a:prstTxWarp>
          </a:bodyPr>
          <a:lstStyle/>
          <a:p>
            <a:pPr marL="571465" indent="-342900" defTabSz="1219140" eaLnBrk="0" fontAlgn="base" hangingPunct="0">
              <a:lnSpc>
                <a:spcPct val="95000"/>
              </a:lnSpc>
              <a:spcBef>
                <a:spcPct val="20000"/>
              </a:spcBef>
              <a:spcAft>
                <a:spcPct val="0"/>
              </a:spcAft>
              <a:buClr>
                <a:schemeClr val="tx1"/>
              </a:buClr>
              <a:buSzPct val="100000"/>
              <a:buFont typeface="Wingdings" panose="05000000000000000000" pitchFamily="2" charset="2"/>
              <a:buChar char="§"/>
              <a:defRPr/>
            </a:pPr>
            <a:r>
              <a:rPr lang="en-US" sz="2400" kern="0" dirty="0">
                <a:latin typeface="Arial" panose="020B0604020202020204" pitchFamily="34" charset="0"/>
                <a:cs typeface="Arial" panose="020B0604020202020204" pitchFamily="34" charset="0"/>
              </a:rPr>
              <a:t>   Data objects addressed by </a:t>
            </a:r>
            <a:r>
              <a:rPr lang="en-US" sz="2400" b="1" kern="0" dirty="0">
                <a:latin typeface="Arial" panose="020B0604020202020204" pitchFamily="34" charset="0"/>
                <a:cs typeface="Arial" panose="020B0604020202020204" pitchFamily="34" charset="0"/>
              </a:rPr>
              <a:t>Domain ID, Topic</a:t>
            </a:r>
            <a:r>
              <a:rPr lang="en-US" sz="2400" kern="0" dirty="0">
                <a:latin typeface="Arial" panose="020B0604020202020204" pitchFamily="34" charset="0"/>
                <a:cs typeface="Arial" panose="020B0604020202020204" pitchFamily="34" charset="0"/>
              </a:rPr>
              <a:t> and </a:t>
            </a:r>
            <a:r>
              <a:rPr lang="en-US" sz="2400" b="1" kern="0" dirty="0">
                <a:latin typeface="Arial" panose="020B0604020202020204" pitchFamily="34" charset="0"/>
                <a:cs typeface="Arial" panose="020B0604020202020204" pitchFamily="34" charset="0"/>
              </a:rPr>
              <a:t>Key</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Domains </a:t>
            </a:r>
            <a:r>
              <a:rPr lang="en-US" sz="2133" kern="0" dirty="0">
                <a:latin typeface="Arial" panose="020B0604020202020204" pitchFamily="34" charset="0"/>
                <a:cs typeface="Arial" panose="020B0604020202020204" pitchFamily="34" charset="0"/>
              </a:rPr>
              <a:t>provide a level of isolation </a:t>
            </a:r>
          </a:p>
        </p:txBody>
      </p:sp>
      <p:sp>
        <p:nvSpPr>
          <p:cNvPr id="3" name="Rounded Rectangle 2"/>
          <p:cNvSpPr/>
          <p:nvPr/>
        </p:nvSpPr>
        <p:spPr>
          <a:xfrm>
            <a:off x="675499" y="3914694"/>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4" name="Rounded Rectangle 513"/>
          <p:cNvSpPr/>
          <p:nvPr/>
        </p:nvSpPr>
        <p:spPr>
          <a:xfrm>
            <a:off x="763572" y="4789025"/>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7" name="Rounded Rectangle 516"/>
          <p:cNvSpPr/>
          <p:nvPr/>
        </p:nvSpPr>
        <p:spPr>
          <a:xfrm>
            <a:off x="1162235" y="5558617"/>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8" name="Rounded Rectangle 517"/>
          <p:cNvSpPr/>
          <p:nvPr/>
        </p:nvSpPr>
        <p:spPr>
          <a:xfrm>
            <a:off x="9615677" y="333494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19" name="Rounded Rectangle 518"/>
          <p:cNvSpPr/>
          <p:nvPr/>
        </p:nvSpPr>
        <p:spPr>
          <a:xfrm>
            <a:off x="10391125" y="446800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0" name="Rounded Rectangle 519"/>
          <p:cNvSpPr/>
          <p:nvPr/>
        </p:nvSpPr>
        <p:spPr>
          <a:xfrm>
            <a:off x="10391125" y="544266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1" name="Cloud"/>
          <p:cNvSpPr>
            <a:spLocks noChangeAspect="1" noEditPoints="1" noChangeArrowheads="1"/>
          </p:cNvSpPr>
          <p:nvPr/>
        </p:nvSpPr>
        <p:spPr bwMode="auto">
          <a:xfrm rot="515497">
            <a:off x="2773958" y="3272619"/>
            <a:ext cx="6971991" cy="32128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C135"/>
          </a:solidFill>
          <a:ln w="9525">
            <a:noFill/>
            <a:miter lim="800000"/>
            <a:headEnd/>
            <a:tailEnd/>
          </a:ln>
          <a:effectLst>
            <a:outerShdw dist="107763" dir="2700000" algn="ctr" rotWithShape="0">
              <a:srgbClr val="808080">
                <a:alpha val="50000"/>
              </a:srgbClr>
            </a:outerShdw>
          </a:effectLst>
        </p:spPr>
        <p:txBody>
          <a:bodyPr lIns="121917" tIns="60959" rIns="121917" bIns="60959"/>
          <a:lstStyle/>
          <a:p>
            <a:endParaRPr lang="en-US" sz="2400" dirty="0"/>
          </a:p>
        </p:txBody>
      </p:sp>
      <p:graphicFrame>
        <p:nvGraphicFramePr>
          <p:cNvPr id="7" name="Table 6"/>
          <p:cNvGraphicFramePr>
            <a:graphicFrameLocks noGrp="1"/>
          </p:cNvGraphicFramePr>
          <p:nvPr/>
        </p:nvGraphicFramePr>
        <p:xfrm>
          <a:off x="3915844" y="3477979"/>
          <a:ext cx="4607522" cy="1005840"/>
        </p:xfrm>
        <a:graphic>
          <a:graphicData uri="http://schemas.openxmlformats.org/drawingml/2006/table">
            <a:tbl>
              <a:tblPr firstRow="1" bandRow="1">
                <a:tableStyleId>{5C22544A-7EE6-4342-B048-85BDC9FD1C3A}</a:tableStyleId>
              </a:tblPr>
              <a:tblGrid>
                <a:gridCol w="1094677">
                  <a:extLst>
                    <a:ext uri="{9D8B030D-6E8A-4147-A177-3AD203B41FA5}">
                      <a16:colId xmlns:a16="http://schemas.microsoft.com/office/drawing/2014/main" val="20000"/>
                    </a:ext>
                  </a:extLst>
                </a:gridCol>
                <a:gridCol w="733382">
                  <a:extLst>
                    <a:ext uri="{9D8B030D-6E8A-4147-A177-3AD203B41FA5}">
                      <a16:colId xmlns:a16="http://schemas.microsoft.com/office/drawing/2014/main" val="20001"/>
                    </a:ext>
                  </a:extLst>
                </a:gridCol>
                <a:gridCol w="1076091">
                  <a:extLst>
                    <a:ext uri="{9D8B030D-6E8A-4147-A177-3AD203B41FA5}">
                      <a16:colId xmlns:a16="http://schemas.microsoft.com/office/drawing/2014/main" val="20002"/>
                    </a:ext>
                  </a:extLst>
                </a:gridCol>
                <a:gridCol w="1703372">
                  <a:extLst>
                    <a:ext uri="{9D8B030D-6E8A-4147-A177-3AD203B41FA5}">
                      <a16:colId xmlns:a16="http://schemas.microsoft.com/office/drawing/2014/main" val="20003"/>
                    </a:ext>
                  </a:extLst>
                </a:gridCol>
              </a:tblGrid>
              <a:tr h="274320">
                <a:tc>
                  <a:txBody>
                    <a:bodyPr/>
                    <a:lstStyle/>
                    <a:p>
                      <a:pPr algn="ctr"/>
                      <a:r>
                        <a:rPr lang="en-US" sz="1200" dirty="0"/>
                        <a:t>License Plate</a:t>
                      </a:r>
                    </a:p>
                  </a:txBody>
                  <a:tcPr marL="121920" marR="121920">
                    <a:solidFill>
                      <a:srgbClr val="6EA0B0"/>
                    </a:solidFill>
                  </a:tcPr>
                </a:tc>
                <a:tc>
                  <a:txBody>
                    <a:bodyPr/>
                    <a:lstStyle/>
                    <a:p>
                      <a:pPr algn="ctr"/>
                      <a:r>
                        <a:rPr lang="en-US" sz="1200" dirty="0"/>
                        <a:t>Speed</a:t>
                      </a:r>
                    </a:p>
                  </a:txBody>
                  <a:tcPr marL="121920" marR="121920">
                    <a:solidFill>
                      <a:srgbClr val="6EA0B0"/>
                    </a:solidFill>
                  </a:tcPr>
                </a:tc>
                <a:tc>
                  <a:txBody>
                    <a:bodyPr/>
                    <a:lstStyle/>
                    <a:p>
                      <a:pPr algn="ctr"/>
                      <a:r>
                        <a:rPr lang="en-US" sz="1200" dirty="0"/>
                        <a:t>Battery Remaining</a:t>
                      </a:r>
                    </a:p>
                  </a:txBody>
                  <a:tcPr marL="121920" marR="121920">
                    <a:solidFill>
                      <a:srgbClr val="6EA0B0"/>
                    </a:solidFill>
                  </a:tcPr>
                </a:tc>
                <a:tc>
                  <a:txBody>
                    <a:bodyPr/>
                    <a:lstStyle/>
                    <a:p>
                      <a:pPr algn="ctr"/>
                      <a:r>
                        <a:rPr lang="en-US" sz="1200" dirty="0"/>
                        <a:t>GPS Location</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DKW 8307</a:t>
                      </a:r>
                    </a:p>
                  </a:txBody>
                  <a:tcPr marL="121920" marR="121920"/>
                </a:tc>
                <a:tc>
                  <a:txBody>
                    <a:bodyPr/>
                    <a:lstStyle/>
                    <a:p>
                      <a:r>
                        <a:rPr lang="en-US" sz="1200" dirty="0"/>
                        <a:t>41</a:t>
                      </a:r>
                    </a:p>
                  </a:txBody>
                  <a:tcPr marL="121920" marR="121920"/>
                </a:tc>
                <a:tc>
                  <a:txBody>
                    <a:bodyPr/>
                    <a:lstStyle/>
                    <a:p>
                      <a:r>
                        <a:rPr lang="en-US" sz="1200" dirty="0"/>
                        <a:t>73%</a:t>
                      </a:r>
                    </a:p>
                  </a:txBody>
                  <a:tcPr marL="121920" marR="121920"/>
                </a:tc>
                <a:tc>
                  <a:txBody>
                    <a:bodyPr/>
                    <a:lstStyle/>
                    <a:p>
                      <a:r>
                        <a:rPr lang="en-US" sz="1200" dirty="0"/>
                        <a:t>39.9524, -75.1636</a:t>
                      </a:r>
                    </a:p>
                  </a:txBody>
                  <a:tcPr marL="121920" marR="121920"/>
                </a:tc>
                <a:extLst>
                  <a:ext uri="{0D108BD9-81ED-4DB2-BD59-A6C34878D82A}">
                    <a16:rowId xmlns:a16="http://schemas.microsoft.com/office/drawing/2014/main" val="10001"/>
                  </a:ext>
                </a:extLst>
              </a:tr>
              <a:tr h="274320">
                <a:tc>
                  <a:txBody>
                    <a:bodyPr/>
                    <a:lstStyle/>
                    <a:p>
                      <a:r>
                        <a:rPr lang="en-US" sz="1200" dirty="0"/>
                        <a:t>YQC 4149</a:t>
                      </a:r>
                    </a:p>
                  </a:txBody>
                  <a:tcPr marL="121920" marR="121920"/>
                </a:tc>
                <a:tc>
                  <a:txBody>
                    <a:bodyPr/>
                    <a:lstStyle/>
                    <a:p>
                      <a:r>
                        <a:rPr lang="en-US" sz="1200" dirty="0"/>
                        <a:t>64</a:t>
                      </a:r>
                    </a:p>
                  </a:txBody>
                  <a:tcPr marL="121920" marR="121920"/>
                </a:tc>
                <a:tc>
                  <a:txBody>
                    <a:bodyPr/>
                    <a:lstStyle/>
                    <a:p>
                      <a:r>
                        <a:rPr lang="en-US" sz="1200" dirty="0"/>
                        <a:t>55%</a:t>
                      </a:r>
                    </a:p>
                  </a:txBody>
                  <a:tcPr marL="121920" marR="121920"/>
                </a:tc>
                <a:tc>
                  <a:txBody>
                    <a:bodyPr/>
                    <a:lstStyle/>
                    <a:p>
                      <a:r>
                        <a:rPr lang="en-US" sz="1200" dirty="0"/>
                        <a:t>28.3794, -81.5494</a:t>
                      </a:r>
                    </a:p>
                  </a:txBody>
                  <a:tcPr marL="121920" marR="121920"/>
                </a:tc>
                <a:extLst>
                  <a:ext uri="{0D108BD9-81ED-4DB2-BD59-A6C34878D82A}">
                    <a16:rowId xmlns:a16="http://schemas.microsoft.com/office/drawing/2014/main" val="10002"/>
                  </a:ext>
                </a:extLst>
              </a:tr>
            </a:tbl>
          </a:graphicData>
        </a:graphic>
      </p:graphicFrame>
      <p:graphicFrame>
        <p:nvGraphicFramePr>
          <p:cNvPr id="522" name="Table 521"/>
          <p:cNvGraphicFramePr>
            <a:graphicFrameLocks noGrp="1"/>
          </p:cNvGraphicFramePr>
          <p:nvPr/>
        </p:nvGraphicFramePr>
        <p:xfrm>
          <a:off x="4223820" y="4875116"/>
          <a:ext cx="4018400" cy="1005840"/>
        </p:xfrm>
        <a:graphic>
          <a:graphicData uri="http://schemas.openxmlformats.org/drawingml/2006/table">
            <a:tbl>
              <a:tblPr firstRow="1" bandRow="1">
                <a:tableStyleId>{5C22544A-7EE6-4342-B048-85BDC9FD1C3A}</a:tableStyleId>
              </a:tblPr>
              <a:tblGrid>
                <a:gridCol w="1013079">
                  <a:extLst>
                    <a:ext uri="{9D8B030D-6E8A-4147-A177-3AD203B41FA5}">
                      <a16:colId xmlns:a16="http://schemas.microsoft.com/office/drawing/2014/main" val="20000"/>
                    </a:ext>
                  </a:extLst>
                </a:gridCol>
                <a:gridCol w="657733">
                  <a:extLst>
                    <a:ext uri="{9D8B030D-6E8A-4147-A177-3AD203B41FA5}">
                      <a16:colId xmlns:a16="http://schemas.microsoft.com/office/drawing/2014/main" val="20001"/>
                    </a:ext>
                  </a:extLst>
                </a:gridCol>
                <a:gridCol w="868172">
                  <a:extLst>
                    <a:ext uri="{9D8B030D-6E8A-4147-A177-3AD203B41FA5}">
                      <a16:colId xmlns:a16="http://schemas.microsoft.com/office/drawing/2014/main" val="20002"/>
                    </a:ext>
                  </a:extLst>
                </a:gridCol>
                <a:gridCol w="1479416">
                  <a:extLst>
                    <a:ext uri="{9D8B030D-6E8A-4147-A177-3AD203B41FA5}">
                      <a16:colId xmlns:a16="http://schemas.microsoft.com/office/drawing/2014/main" val="20003"/>
                    </a:ext>
                  </a:extLst>
                </a:gridCol>
              </a:tblGrid>
              <a:tr h="274320">
                <a:tc>
                  <a:txBody>
                    <a:bodyPr/>
                    <a:lstStyle/>
                    <a:p>
                      <a:pPr algn="ctr"/>
                      <a:r>
                        <a:rPr lang="en-US" sz="1200" dirty="0"/>
                        <a:t>Traffic Light</a:t>
                      </a:r>
                    </a:p>
                  </a:txBody>
                  <a:tcPr marL="121920" marR="121920">
                    <a:solidFill>
                      <a:srgbClr val="6EA0B0"/>
                    </a:solidFill>
                  </a:tcPr>
                </a:tc>
                <a:tc>
                  <a:txBody>
                    <a:bodyPr/>
                    <a:lstStyle/>
                    <a:p>
                      <a:pPr algn="ctr"/>
                      <a:r>
                        <a:rPr lang="en-US" sz="1200" dirty="0"/>
                        <a:t>State</a:t>
                      </a:r>
                    </a:p>
                  </a:txBody>
                  <a:tcPr marL="121920" marR="121920">
                    <a:solidFill>
                      <a:srgbClr val="6EA0B0"/>
                    </a:solidFill>
                  </a:tcPr>
                </a:tc>
                <a:tc>
                  <a:txBody>
                    <a:bodyPr/>
                    <a:lstStyle/>
                    <a:p>
                      <a:pPr algn="ctr"/>
                      <a:r>
                        <a:rPr lang="en-US" sz="1200" dirty="0"/>
                        <a:t>Time Left</a:t>
                      </a:r>
                    </a:p>
                  </a:txBody>
                  <a:tcPr marL="121920" marR="121920">
                    <a:solidFill>
                      <a:srgbClr val="6EA0B0"/>
                    </a:solidFill>
                  </a:tcPr>
                </a:tc>
                <a:tc>
                  <a:txBody>
                    <a:bodyPr/>
                    <a:lstStyle/>
                    <a:p>
                      <a:pPr algn="ctr"/>
                      <a:r>
                        <a:rPr lang="en-US" sz="1200" dirty="0"/>
                        <a:t>Operational Mode</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35803</a:t>
                      </a:r>
                    </a:p>
                  </a:txBody>
                  <a:tcPr marL="121920" marR="121920"/>
                </a:tc>
                <a:tc>
                  <a:txBody>
                    <a:bodyPr/>
                    <a:lstStyle/>
                    <a:p>
                      <a:r>
                        <a:rPr lang="en-US" sz="1200" dirty="0"/>
                        <a:t>Green</a:t>
                      </a:r>
                    </a:p>
                  </a:txBody>
                  <a:tcPr marL="121920" marR="121920"/>
                </a:tc>
                <a:tc>
                  <a:txBody>
                    <a:bodyPr/>
                    <a:lstStyle/>
                    <a:p>
                      <a:r>
                        <a:rPr lang="en-US" sz="1200" dirty="0"/>
                        <a:t>23 sec</a:t>
                      </a:r>
                    </a:p>
                  </a:txBody>
                  <a:tcPr marL="121920" marR="121920"/>
                </a:tc>
                <a:tc>
                  <a:txBody>
                    <a:bodyPr/>
                    <a:lstStyle/>
                    <a:p>
                      <a:r>
                        <a:rPr lang="en-US" sz="1200" dirty="0"/>
                        <a:t>Automatic</a:t>
                      </a:r>
                    </a:p>
                  </a:txBody>
                  <a:tcPr marL="121920" marR="121920"/>
                </a:tc>
                <a:extLst>
                  <a:ext uri="{0D108BD9-81ED-4DB2-BD59-A6C34878D82A}">
                    <a16:rowId xmlns:a16="http://schemas.microsoft.com/office/drawing/2014/main" val="10001"/>
                  </a:ext>
                </a:extLst>
              </a:tr>
              <a:tr h="274320">
                <a:tc>
                  <a:txBody>
                    <a:bodyPr/>
                    <a:lstStyle/>
                    <a:p>
                      <a:r>
                        <a:rPr lang="en-US" sz="1200" dirty="0"/>
                        <a:t>82915</a:t>
                      </a:r>
                    </a:p>
                  </a:txBody>
                  <a:tcPr marL="121920" marR="121920"/>
                </a:tc>
                <a:tc>
                  <a:txBody>
                    <a:bodyPr/>
                    <a:lstStyle/>
                    <a:p>
                      <a:r>
                        <a:rPr lang="en-US" sz="1200" dirty="0"/>
                        <a:t>Red</a:t>
                      </a:r>
                    </a:p>
                  </a:txBody>
                  <a:tcPr marL="121920" marR="121920"/>
                </a:tc>
                <a:tc>
                  <a:txBody>
                    <a:bodyPr/>
                    <a:lstStyle/>
                    <a:p>
                      <a:r>
                        <a:rPr lang="en-US" sz="1200" dirty="0"/>
                        <a:t>6 sec</a:t>
                      </a:r>
                    </a:p>
                  </a:txBody>
                  <a:tcPr marL="121920" marR="121920"/>
                </a:tc>
                <a:tc>
                  <a:txBody>
                    <a:bodyPr/>
                    <a:lstStyle/>
                    <a:p>
                      <a:r>
                        <a:rPr lang="en-US" sz="1200" dirty="0"/>
                        <a:t>Manual Override</a:t>
                      </a:r>
                    </a:p>
                  </a:txBody>
                  <a:tcPr marL="121920" marR="121920"/>
                </a:tc>
                <a:extLst>
                  <a:ext uri="{0D108BD9-81ED-4DB2-BD59-A6C34878D82A}">
                    <a16:rowId xmlns:a16="http://schemas.microsoft.com/office/drawing/2014/main" val="10002"/>
                  </a:ext>
                </a:extLst>
              </a:tr>
            </a:tbl>
          </a:graphicData>
        </a:graphic>
      </p:graphicFrame>
      <p:sp>
        <p:nvSpPr>
          <p:cNvPr id="523" name="Rounded Rectangle 522"/>
          <p:cNvSpPr/>
          <p:nvPr/>
        </p:nvSpPr>
        <p:spPr>
          <a:xfrm>
            <a:off x="845491" y="3084926"/>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cxnSp>
        <p:nvCxnSpPr>
          <p:cNvPr id="9" name="Straight Arrow Connector 8"/>
          <p:cNvCxnSpPr>
            <a:cxnSpLocks/>
            <a:stCxn id="523" idx="3"/>
            <a:endCxn id="7" idx="1"/>
          </p:cNvCxnSpPr>
          <p:nvPr/>
        </p:nvCxnSpPr>
        <p:spPr>
          <a:xfrm>
            <a:off x="2396387" y="3377599"/>
            <a:ext cx="1519457" cy="6033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3"/>
          </p:cNvCxnSpPr>
          <p:nvPr/>
        </p:nvCxnSpPr>
        <p:spPr>
          <a:xfrm>
            <a:off x="2226396" y="4207365"/>
            <a:ext cx="1662979" cy="1519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4" idx="3"/>
            <a:endCxn id="522" idx="1"/>
          </p:cNvCxnSpPr>
          <p:nvPr/>
        </p:nvCxnSpPr>
        <p:spPr>
          <a:xfrm>
            <a:off x="2314468" y="5081698"/>
            <a:ext cx="1909352" cy="29633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737904" y="5681883"/>
            <a:ext cx="1485916" cy="3799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522" idx="3"/>
            <a:endCxn id="519" idx="1"/>
          </p:cNvCxnSpPr>
          <p:nvPr/>
        </p:nvCxnSpPr>
        <p:spPr>
          <a:xfrm flipV="1">
            <a:off x="8242220" y="4760675"/>
            <a:ext cx="2148905" cy="617361"/>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22" idx="3"/>
            <a:endCxn id="520" idx="1"/>
          </p:cNvCxnSpPr>
          <p:nvPr/>
        </p:nvCxnSpPr>
        <p:spPr>
          <a:xfrm>
            <a:off x="8242220" y="5378036"/>
            <a:ext cx="2148905" cy="357299"/>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518" idx="1"/>
          </p:cNvCxnSpPr>
          <p:nvPr/>
        </p:nvCxnSpPr>
        <p:spPr>
          <a:xfrm flipV="1">
            <a:off x="8523366" y="3627615"/>
            <a:ext cx="1092311" cy="579750"/>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086130-8D7E-4440-A1B8-4F520D660DCB}"/>
              </a:ext>
            </a:extLst>
          </p:cNvPr>
          <p:cNvCxnSpPr>
            <a:cxnSpLocks/>
          </p:cNvCxnSpPr>
          <p:nvPr/>
        </p:nvCxnSpPr>
        <p:spPr>
          <a:xfrm>
            <a:off x="8523366" y="4195820"/>
            <a:ext cx="1794351" cy="457932"/>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0" name="Group 510"/>
          <p:cNvGrpSpPr>
            <a:grpSpLocks/>
          </p:cNvGrpSpPr>
          <p:nvPr/>
        </p:nvGrpSpPr>
        <p:grpSpPr bwMode="auto">
          <a:xfrm>
            <a:off x="3066657" y="2673334"/>
            <a:ext cx="6058685" cy="3574054"/>
            <a:chOff x="2387600" y="3336511"/>
            <a:chExt cx="4152900" cy="3305588"/>
          </a:xfrm>
        </p:grpSpPr>
        <p:sp>
          <p:nvSpPr>
            <p:cNvPr id="511" name="Oval 498"/>
            <p:cNvSpPr>
              <a:spLocks noChangeArrowheads="1"/>
            </p:cNvSpPr>
            <p:nvPr/>
          </p:nvSpPr>
          <p:spPr bwMode="auto">
            <a:xfrm>
              <a:off x="2387600" y="3678684"/>
              <a:ext cx="4152900" cy="2963415"/>
            </a:xfrm>
            <a:prstGeom prst="ellipse">
              <a:avLst/>
            </a:prstGeom>
            <a:noFill/>
            <a:ln w="22225">
              <a:solidFill>
                <a:srgbClr val="FF0000"/>
              </a:solidFill>
              <a:round/>
              <a:headEnd/>
              <a:tailEnd/>
            </a:ln>
          </p:spPr>
          <p:txBody>
            <a:bodyPr wrap="none" anchor="ctr"/>
            <a:lstStyle/>
            <a:p>
              <a:endParaRPr lang="en-US" sz="2400" dirty="0"/>
            </a:p>
          </p:txBody>
        </p:sp>
        <p:sp>
          <p:nvSpPr>
            <p:cNvPr id="512" name="Text Box 499"/>
            <p:cNvSpPr txBox="1">
              <a:spLocks noChangeArrowheads="1"/>
            </p:cNvSpPr>
            <p:nvPr/>
          </p:nvSpPr>
          <p:spPr bwMode="auto">
            <a:xfrm>
              <a:off x="3879850" y="3336511"/>
              <a:ext cx="1168400" cy="326287"/>
            </a:xfrm>
            <a:prstGeom prst="rect">
              <a:avLst/>
            </a:prstGeom>
            <a:noFill/>
            <a:ln w="22225">
              <a:noFill/>
              <a:miter lim="800000"/>
              <a:headEnd/>
              <a:tailEnd/>
            </a:ln>
          </p:spPr>
          <p:txBody>
            <a:bodyPr>
              <a:spAutoFit/>
            </a:bodyPr>
            <a:lstStyle/>
            <a:p>
              <a:pPr algn="ctr"/>
              <a:r>
                <a:rPr lang="en-US" sz="1867" b="1" dirty="0">
                  <a:solidFill>
                    <a:srgbClr val="FF0000"/>
                  </a:solidFill>
                </a:rPr>
                <a:t>Domain</a:t>
              </a:r>
            </a:p>
          </p:txBody>
        </p:sp>
      </p:grpSp>
      <p:sp>
        <p:nvSpPr>
          <p:cNvPr id="5" name="Slide Number Placeholder 4">
            <a:extLst>
              <a:ext uri="{FF2B5EF4-FFF2-40B4-BE49-F238E27FC236}">
                <a16:creationId xmlns:a16="http://schemas.microsoft.com/office/drawing/2014/main" id="{9A48D5AD-8DFB-4369-93C8-B6A06B4C7C21}"/>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07150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599" y="81016"/>
            <a:ext cx="7416800" cy="529595"/>
          </a:xfrm>
        </p:spPr>
        <p:txBody>
          <a:bodyPr anchor="t">
            <a:normAutofit/>
          </a:bodyPr>
          <a:lstStyle/>
          <a:p>
            <a:r>
              <a:rPr lang="en-US" sz="2800" dirty="0"/>
              <a:t>DDS Data-Centric Model</a:t>
            </a:r>
          </a:p>
        </p:txBody>
      </p:sp>
      <p:sp>
        <p:nvSpPr>
          <p:cNvPr id="502" name="Rectangle 500"/>
          <p:cNvSpPr txBox="1">
            <a:spLocks noChangeArrowheads="1"/>
          </p:cNvSpPr>
          <p:nvPr/>
        </p:nvSpPr>
        <p:spPr bwMode="auto">
          <a:xfrm>
            <a:off x="214119" y="952108"/>
            <a:ext cx="11684000" cy="1877089"/>
          </a:xfrm>
          <a:prstGeom prst="rect">
            <a:avLst/>
          </a:prstGeom>
          <a:noFill/>
          <a:ln w="9525" algn="ctr">
            <a:noFill/>
            <a:miter lim="800000"/>
            <a:headEnd/>
            <a:tailEnd/>
          </a:ln>
        </p:spPr>
        <p:txBody>
          <a:bodyPr vert="horz" wrap="square" lIns="121917" tIns="60959" rIns="121917" bIns="60959" numCol="1" anchor="t" anchorCtr="0" compatLnSpc="1">
            <a:prstTxWarp prst="textNoShape">
              <a:avLst/>
            </a:prstTxWarp>
          </a:bodyPr>
          <a:lstStyle/>
          <a:p>
            <a:pPr marL="571465" indent="-342900" defTabSz="1219140" eaLnBrk="0" fontAlgn="base" hangingPunct="0">
              <a:lnSpc>
                <a:spcPct val="95000"/>
              </a:lnSpc>
              <a:spcBef>
                <a:spcPct val="20000"/>
              </a:spcBef>
              <a:spcAft>
                <a:spcPct val="0"/>
              </a:spcAft>
              <a:buClr>
                <a:schemeClr val="tx1"/>
              </a:buClr>
              <a:buSzPct val="100000"/>
              <a:buFont typeface="Wingdings" panose="05000000000000000000" pitchFamily="2" charset="2"/>
              <a:buChar char="§"/>
              <a:defRPr/>
            </a:pPr>
            <a:r>
              <a:rPr lang="en-US" sz="2400" kern="0" dirty="0">
                <a:latin typeface="Arial" panose="020B0604020202020204" pitchFamily="34" charset="0"/>
                <a:cs typeface="Arial" panose="020B0604020202020204" pitchFamily="34" charset="0"/>
              </a:rPr>
              <a:t>   Data objects addressed by </a:t>
            </a:r>
            <a:r>
              <a:rPr lang="en-US" sz="2400" b="1" kern="0" dirty="0">
                <a:latin typeface="Arial" panose="020B0604020202020204" pitchFamily="34" charset="0"/>
                <a:cs typeface="Arial" panose="020B0604020202020204" pitchFamily="34" charset="0"/>
              </a:rPr>
              <a:t>Domain ID, Topic</a:t>
            </a:r>
            <a:r>
              <a:rPr lang="en-US" sz="2400" kern="0" dirty="0">
                <a:latin typeface="Arial" panose="020B0604020202020204" pitchFamily="34" charset="0"/>
                <a:cs typeface="Arial" panose="020B0604020202020204" pitchFamily="34" charset="0"/>
              </a:rPr>
              <a:t> and </a:t>
            </a:r>
            <a:r>
              <a:rPr lang="en-US" sz="2400" b="1" kern="0" dirty="0">
                <a:latin typeface="Arial" panose="020B0604020202020204" pitchFamily="34" charset="0"/>
                <a:cs typeface="Arial" panose="020B0604020202020204" pitchFamily="34" charset="0"/>
              </a:rPr>
              <a:t>Key</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Domains </a:t>
            </a:r>
            <a:r>
              <a:rPr lang="en-US" sz="2133" kern="0" dirty="0">
                <a:latin typeface="Arial" panose="020B0604020202020204" pitchFamily="34" charset="0"/>
                <a:cs typeface="Arial" panose="020B0604020202020204" pitchFamily="34" charset="0"/>
              </a:rPr>
              <a:t>provide a level of isolation </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Topic </a:t>
            </a:r>
            <a:r>
              <a:rPr lang="en-US" sz="2133" kern="0" dirty="0">
                <a:latin typeface="Arial" panose="020B0604020202020204" pitchFamily="34" charset="0"/>
                <a:cs typeface="Arial" panose="020B0604020202020204" pitchFamily="34" charset="0"/>
              </a:rPr>
              <a:t>groups homogeneous subjects (same data-type &amp; meaning) </a:t>
            </a:r>
            <a:endParaRPr lang="en-US" sz="2133" b="1" kern="0" dirty="0">
              <a:latin typeface="Arial" panose="020B0604020202020204" pitchFamily="34" charset="0"/>
              <a:cs typeface="Arial" panose="020B0604020202020204" pitchFamily="34" charset="0"/>
            </a:endParaRPr>
          </a:p>
        </p:txBody>
      </p:sp>
      <p:sp>
        <p:nvSpPr>
          <p:cNvPr id="3" name="Rounded Rectangle 2"/>
          <p:cNvSpPr/>
          <p:nvPr/>
        </p:nvSpPr>
        <p:spPr>
          <a:xfrm>
            <a:off x="675499" y="3914694"/>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4" name="Rounded Rectangle 513"/>
          <p:cNvSpPr/>
          <p:nvPr/>
        </p:nvSpPr>
        <p:spPr>
          <a:xfrm>
            <a:off x="763572" y="4789025"/>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7" name="Rounded Rectangle 516"/>
          <p:cNvSpPr/>
          <p:nvPr/>
        </p:nvSpPr>
        <p:spPr>
          <a:xfrm>
            <a:off x="1162235" y="5558617"/>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8" name="Rounded Rectangle 517"/>
          <p:cNvSpPr/>
          <p:nvPr/>
        </p:nvSpPr>
        <p:spPr>
          <a:xfrm>
            <a:off x="9615677" y="333494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19" name="Rounded Rectangle 518"/>
          <p:cNvSpPr/>
          <p:nvPr/>
        </p:nvSpPr>
        <p:spPr>
          <a:xfrm>
            <a:off x="10391125" y="446800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0" name="Rounded Rectangle 519"/>
          <p:cNvSpPr/>
          <p:nvPr/>
        </p:nvSpPr>
        <p:spPr>
          <a:xfrm>
            <a:off x="10391125" y="544266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1" name="Cloud"/>
          <p:cNvSpPr>
            <a:spLocks noChangeAspect="1" noEditPoints="1" noChangeArrowheads="1"/>
          </p:cNvSpPr>
          <p:nvPr/>
        </p:nvSpPr>
        <p:spPr bwMode="auto">
          <a:xfrm rot="515497">
            <a:off x="2773958" y="3272619"/>
            <a:ext cx="6971991" cy="32128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C135"/>
          </a:solidFill>
          <a:ln w="9525">
            <a:noFill/>
            <a:miter lim="800000"/>
            <a:headEnd/>
            <a:tailEnd/>
          </a:ln>
          <a:effectLst>
            <a:outerShdw dist="107763" dir="2700000" algn="ctr" rotWithShape="0">
              <a:srgbClr val="808080">
                <a:alpha val="50000"/>
              </a:srgbClr>
            </a:outerShdw>
          </a:effectLst>
        </p:spPr>
        <p:txBody>
          <a:bodyPr lIns="121917" tIns="60959" rIns="121917" bIns="60959"/>
          <a:lstStyle/>
          <a:p>
            <a:endParaRPr lang="en-US" sz="2400" dirty="0"/>
          </a:p>
        </p:txBody>
      </p:sp>
      <p:graphicFrame>
        <p:nvGraphicFramePr>
          <p:cNvPr id="7" name="Table 6"/>
          <p:cNvGraphicFramePr>
            <a:graphicFrameLocks noGrp="1"/>
          </p:cNvGraphicFramePr>
          <p:nvPr/>
        </p:nvGraphicFramePr>
        <p:xfrm>
          <a:off x="3915844" y="3477979"/>
          <a:ext cx="4607522" cy="1005840"/>
        </p:xfrm>
        <a:graphic>
          <a:graphicData uri="http://schemas.openxmlformats.org/drawingml/2006/table">
            <a:tbl>
              <a:tblPr firstRow="1" bandRow="1">
                <a:tableStyleId>{5C22544A-7EE6-4342-B048-85BDC9FD1C3A}</a:tableStyleId>
              </a:tblPr>
              <a:tblGrid>
                <a:gridCol w="1094677">
                  <a:extLst>
                    <a:ext uri="{9D8B030D-6E8A-4147-A177-3AD203B41FA5}">
                      <a16:colId xmlns:a16="http://schemas.microsoft.com/office/drawing/2014/main" val="20000"/>
                    </a:ext>
                  </a:extLst>
                </a:gridCol>
                <a:gridCol w="733382">
                  <a:extLst>
                    <a:ext uri="{9D8B030D-6E8A-4147-A177-3AD203B41FA5}">
                      <a16:colId xmlns:a16="http://schemas.microsoft.com/office/drawing/2014/main" val="20001"/>
                    </a:ext>
                  </a:extLst>
                </a:gridCol>
                <a:gridCol w="1076091">
                  <a:extLst>
                    <a:ext uri="{9D8B030D-6E8A-4147-A177-3AD203B41FA5}">
                      <a16:colId xmlns:a16="http://schemas.microsoft.com/office/drawing/2014/main" val="20002"/>
                    </a:ext>
                  </a:extLst>
                </a:gridCol>
                <a:gridCol w="1703372">
                  <a:extLst>
                    <a:ext uri="{9D8B030D-6E8A-4147-A177-3AD203B41FA5}">
                      <a16:colId xmlns:a16="http://schemas.microsoft.com/office/drawing/2014/main" val="20003"/>
                    </a:ext>
                  </a:extLst>
                </a:gridCol>
              </a:tblGrid>
              <a:tr h="274320">
                <a:tc>
                  <a:txBody>
                    <a:bodyPr/>
                    <a:lstStyle/>
                    <a:p>
                      <a:pPr algn="ctr"/>
                      <a:r>
                        <a:rPr lang="en-US" sz="1200" dirty="0"/>
                        <a:t>License Plate</a:t>
                      </a:r>
                    </a:p>
                  </a:txBody>
                  <a:tcPr marL="121920" marR="121920">
                    <a:solidFill>
                      <a:srgbClr val="6EA0B0"/>
                    </a:solidFill>
                  </a:tcPr>
                </a:tc>
                <a:tc>
                  <a:txBody>
                    <a:bodyPr/>
                    <a:lstStyle/>
                    <a:p>
                      <a:pPr algn="ctr"/>
                      <a:r>
                        <a:rPr lang="en-US" sz="1200" dirty="0"/>
                        <a:t>Speed</a:t>
                      </a:r>
                    </a:p>
                  </a:txBody>
                  <a:tcPr marL="121920" marR="121920">
                    <a:solidFill>
                      <a:srgbClr val="6EA0B0"/>
                    </a:solidFill>
                  </a:tcPr>
                </a:tc>
                <a:tc>
                  <a:txBody>
                    <a:bodyPr/>
                    <a:lstStyle/>
                    <a:p>
                      <a:pPr algn="ctr"/>
                      <a:r>
                        <a:rPr lang="en-US" sz="1200" dirty="0"/>
                        <a:t>Battery Remaining</a:t>
                      </a:r>
                    </a:p>
                  </a:txBody>
                  <a:tcPr marL="121920" marR="121920">
                    <a:solidFill>
                      <a:srgbClr val="6EA0B0"/>
                    </a:solidFill>
                  </a:tcPr>
                </a:tc>
                <a:tc>
                  <a:txBody>
                    <a:bodyPr/>
                    <a:lstStyle/>
                    <a:p>
                      <a:pPr algn="ctr"/>
                      <a:r>
                        <a:rPr lang="en-US" sz="1200" dirty="0"/>
                        <a:t>GPS Location</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DKW 8307</a:t>
                      </a:r>
                    </a:p>
                  </a:txBody>
                  <a:tcPr marL="121920" marR="121920"/>
                </a:tc>
                <a:tc>
                  <a:txBody>
                    <a:bodyPr/>
                    <a:lstStyle/>
                    <a:p>
                      <a:r>
                        <a:rPr lang="en-US" sz="1200" dirty="0"/>
                        <a:t>41</a:t>
                      </a:r>
                    </a:p>
                  </a:txBody>
                  <a:tcPr marL="121920" marR="121920"/>
                </a:tc>
                <a:tc>
                  <a:txBody>
                    <a:bodyPr/>
                    <a:lstStyle/>
                    <a:p>
                      <a:r>
                        <a:rPr lang="en-US" sz="1200" dirty="0"/>
                        <a:t>73%</a:t>
                      </a:r>
                    </a:p>
                  </a:txBody>
                  <a:tcPr marL="121920" marR="121920"/>
                </a:tc>
                <a:tc>
                  <a:txBody>
                    <a:bodyPr/>
                    <a:lstStyle/>
                    <a:p>
                      <a:r>
                        <a:rPr lang="en-US" sz="1200" dirty="0"/>
                        <a:t>39.9524, -75.1636</a:t>
                      </a:r>
                    </a:p>
                  </a:txBody>
                  <a:tcPr marL="121920" marR="121920"/>
                </a:tc>
                <a:extLst>
                  <a:ext uri="{0D108BD9-81ED-4DB2-BD59-A6C34878D82A}">
                    <a16:rowId xmlns:a16="http://schemas.microsoft.com/office/drawing/2014/main" val="10001"/>
                  </a:ext>
                </a:extLst>
              </a:tr>
              <a:tr h="274320">
                <a:tc>
                  <a:txBody>
                    <a:bodyPr/>
                    <a:lstStyle/>
                    <a:p>
                      <a:r>
                        <a:rPr lang="en-US" sz="1200" dirty="0"/>
                        <a:t>YQC 4149</a:t>
                      </a:r>
                    </a:p>
                  </a:txBody>
                  <a:tcPr marL="121920" marR="121920"/>
                </a:tc>
                <a:tc>
                  <a:txBody>
                    <a:bodyPr/>
                    <a:lstStyle/>
                    <a:p>
                      <a:r>
                        <a:rPr lang="en-US" sz="1200" dirty="0"/>
                        <a:t>64</a:t>
                      </a:r>
                    </a:p>
                  </a:txBody>
                  <a:tcPr marL="121920" marR="121920"/>
                </a:tc>
                <a:tc>
                  <a:txBody>
                    <a:bodyPr/>
                    <a:lstStyle/>
                    <a:p>
                      <a:r>
                        <a:rPr lang="en-US" sz="1200" dirty="0"/>
                        <a:t>55%</a:t>
                      </a:r>
                    </a:p>
                  </a:txBody>
                  <a:tcPr marL="121920" marR="121920"/>
                </a:tc>
                <a:tc>
                  <a:txBody>
                    <a:bodyPr/>
                    <a:lstStyle/>
                    <a:p>
                      <a:r>
                        <a:rPr lang="en-US" sz="1200" dirty="0"/>
                        <a:t>28.3794, -81.5494</a:t>
                      </a:r>
                    </a:p>
                  </a:txBody>
                  <a:tcPr marL="121920" marR="121920"/>
                </a:tc>
                <a:extLst>
                  <a:ext uri="{0D108BD9-81ED-4DB2-BD59-A6C34878D82A}">
                    <a16:rowId xmlns:a16="http://schemas.microsoft.com/office/drawing/2014/main" val="10002"/>
                  </a:ext>
                </a:extLst>
              </a:tr>
            </a:tbl>
          </a:graphicData>
        </a:graphic>
      </p:graphicFrame>
      <p:graphicFrame>
        <p:nvGraphicFramePr>
          <p:cNvPr id="522" name="Table 521"/>
          <p:cNvGraphicFramePr>
            <a:graphicFrameLocks noGrp="1"/>
          </p:cNvGraphicFramePr>
          <p:nvPr/>
        </p:nvGraphicFramePr>
        <p:xfrm>
          <a:off x="4223820" y="4875116"/>
          <a:ext cx="4018400" cy="1005840"/>
        </p:xfrm>
        <a:graphic>
          <a:graphicData uri="http://schemas.openxmlformats.org/drawingml/2006/table">
            <a:tbl>
              <a:tblPr firstRow="1" bandRow="1">
                <a:tableStyleId>{5C22544A-7EE6-4342-B048-85BDC9FD1C3A}</a:tableStyleId>
              </a:tblPr>
              <a:tblGrid>
                <a:gridCol w="1013079">
                  <a:extLst>
                    <a:ext uri="{9D8B030D-6E8A-4147-A177-3AD203B41FA5}">
                      <a16:colId xmlns:a16="http://schemas.microsoft.com/office/drawing/2014/main" val="20000"/>
                    </a:ext>
                  </a:extLst>
                </a:gridCol>
                <a:gridCol w="657733">
                  <a:extLst>
                    <a:ext uri="{9D8B030D-6E8A-4147-A177-3AD203B41FA5}">
                      <a16:colId xmlns:a16="http://schemas.microsoft.com/office/drawing/2014/main" val="20001"/>
                    </a:ext>
                  </a:extLst>
                </a:gridCol>
                <a:gridCol w="868172">
                  <a:extLst>
                    <a:ext uri="{9D8B030D-6E8A-4147-A177-3AD203B41FA5}">
                      <a16:colId xmlns:a16="http://schemas.microsoft.com/office/drawing/2014/main" val="20002"/>
                    </a:ext>
                  </a:extLst>
                </a:gridCol>
                <a:gridCol w="1479416">
                  <a:extLst>
                    <a:ext uri="{9D8B030D-6E8A-4147-A177-3AD203B41FA5}">
                      <a16:colId xmlns:a16="http://schemas.microsoft.com/office/drawing/2014/main" val="20003"/>
                    </a:ext>
                  </a:extLst>
                </a:gridCol>
              </a:tblGrid>
              <a:tr h="274320">
                <a:tc>
                  <a:txBody>
                    <a:bodyPr/>
                    <a:lstStyle/>
                    <a:p>
                      <a:pPr algn="ctr"/>
                      <a:r>
                        <a:rPr lang="en-US" sz="1200" dirty="0"/>
                        <a:t>Traffic Light</a:t>
                      </a:r>
                    </a:p>
                  </a:txBody>
                  <a:tcPr marL="121920" marR="121920">
                    <a:solidFill>
                      <a:srgbClr val="6EA0B0"/>
                    </a:solidFill>
                  </a:tcPr>
                </a:tc>
                <a:tc>
                  <a:txBody>
                    <a:bodyPr/>
                    <a:lstStyle/>
                    <a:p>
                      <a:pPr algn="ctr"/>
                      <a:r>
                        <a:rPr lang="en-US" sz="1200" dirty="0"/>
                        <a:t>State</a:t>
                      </a:r>
                    </a:p>
                  </a:txBody>
                  <a:tcPr marL="121920" marR="121920">
                    <a:solidFill>
                      <a:srgbClr val="6EA0B0"/>
                    </a:solidFill>
                  </a:tcPr>
                </a:tc>
                <a:tc>
                  <a:txBody>
                    <a:bodyPr/>
                    <a:lstStyle/>
                    <a:p>
                      <a:pPr algn="ctr"/>
                      <a:r>
                        <a:rPr lang="en-US" sz="1200" dirty="0"/>
                        <a:t>Time Left</a:t>
                      </a:r>
                    </a:p>
                  </a:txBody>
                  <a:tcPr marL="121920" marR="121920">
                    <a:solidFill>
                      <a:srgbClr val="6EA0B0"/>
                    </a:solidFill>
                  </a:tcPr>
                </a:tc>
                <a:tc>
                  <a:txBody>
                    <a:bodyPr/>
                    <a:lstStyle/>
                    <a:p>
                      <a:pPr algn="ctr"/>
                      <a:r>
                        <a:rPr lang="en-US" sz="1200" dirty="0"/>
                        <a:t>Operational Mode</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35803</a:t>
                      </a:r>
                    </a:p>
                  </a:txBody>
                  <a:tcPr marL="121920" marR="121920"/>
                </a:tc>
                <a:tc>
                  <a:txBody>
                    <a:bodyPr/>
                    <a:lstStyle/>
                    <a:p>
                      <a:r>
                        <a:rPr lang="en-US" sz="1200" dirty="0"/>
                        <a:t>Green</a:t>
                      </a:r>
                    </a:p>
                  </a:txBody>
                  <a:tcPr marL="121920" marR="121920"/>
                </a:tc>
                <a:tc>
                  <a:txBody>
                    <a:bodyPr/>
                    <a:lstStyle/>
                    <a:p>
                      <a:r>
                        <a:rPr lang="en-US" sz="1200" dirty="0"/>
                        <a:t>23 sec</a:t>
                      </a:r>
                    </a:p>
                  </a:txBody>
                  <a:tcPr marL="121920" marR="121920"/>
                </a:tc>
                <a:tc>
                  <a:txBody>
                    <a:bodyPr/>
                    <a:lstStyle/>
                    <a:p>
                      <a:r>
                        <a:rPr lang="en-US" sz="1200" dirty="0"/>
                        <a:t>Automatic</a:t>
                      </a:r>
                    </a:p>
                  </a:txBody>
                  <a:tcPr marL="121920" marR="121920"/>
                </a:tc>
                <a:extLst>
                  <a:ext uri="{0D108BD9-81ED-4DB2-BD59-A6C34878D82A}">
                    <a16:rowId xmlns:a16="http://schemas.microsoft.com/office/drawing/2014/main" val="10001"/>
                  </a:ext>
                </a:extLst>
              </a:tr>
              <a:tr h="274320">
                <a:tc>
                  <a:txBody>
                    <a:bodyPr/>
                    <a:lstStyle/>
                    <a:p>
                      <a:r>
                        <a:rPr lang="en-US" sz="1200" dirty="0"/>
                        <a:t>82915</a:t>
                      </a:r>
                    </a:p>
                  </a:txBody>
                  <a:tcPr marL="121920" marR="121920"/>
                </a:tc>
                <a:tc>
                  <a:txBody>
                    <a:bodyPr/>
                    <a:lstStyle/>
                    <a:p>
                      <a:r>
                        <a:rPr lang="en-US" sz="1200" dirty="0"/>
                        <a:t>Red</a:t>
                      </a:r>
                    </a:p>
                  </a:txBody>
                  <a:tcPr marL="121920" marR="121920"/>
                </a:tc>
                <a:tc>
                  <a:txBody>
                    <a:bodyPr/>
                    <a:lstStyle/>
                    <a:p>
                      <a:r>
                        <a:rPr lang="en-US" sz="1200" dirty="0"/>
                        <a:t>6 sec</a:t>
                      </a:r>
                    </a:p>
                  </a:txBody>
                  <a:tcPr marL="121920" marR="121920"/>
                </a:tc>
                <a:tc>
                  <a:txBody>
                    <a:bodyPr/>
                    <a:lstStyle/>
                    <a:p>
                      <a:r>
                        <a:rPr lang="en-US" sz="1200" dirty="0"/>
                        <a:t>Manual Override</a:t>
                      </a:r>
                    </a:p>
                  </a:txBody>
                  <a:tcPr marL="121920" marR="121920"/>
                </a:tc>
                <a:extLst>
                  <a:ext uri="{0D108BD9-81ED-4DB2-BD59-A6C34878D82A}">
                    <a16:rowId xmlns:a16="http://schemas.microsoft.com/office/drawing/2014/main" val="10002"/>
                  </a:ext>
                </a:extLst>
              </a:tr>
            </a:tbl>
          </a:graphicData>
        </a:graphic>
      </p:graphicFrame>
      <p:sp>
        <p:nvSpPr>
          <p:cNvPr id="523" name="Rounded Rectangle 522"/>
          <p:cNvSpPr/>
          <p:nvPr/>
        </p:nvSpPr>
        <p:spPr>
          <a:xfrm>
            <a:off x="845491" y="3084926"/>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cxnSp>
        <p:nvCxnSpPr>
          <p:cNvPr id="9" name="Straight Arrow Connector 8"/>
          <p:cNvCxnSpPr>
            <a:cxnSpLocks/>
            <a:stCxn id="523" idx="3"/>
            <a:endCxn id="7" idx="1"/>
          </p:cNvCxnSpPr>
          <p:nvPr/>
        </p:nvCxnSpPr>
        <p:spPr>
          <a:xfrm>
            <a:off x="2396387" y="3377599"/>
            <a:ext cx="1519457" cy="6033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3"/>
          </p:cNvCxnSpPr>
          <p:nvPr/>
        </p:nvCxnSpPr>
        <p:spPr>
          <a:xfrm>
            <a:off x="2226396" y="4207365"/>
            <a:ext cx="1662979" cy="1519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4" idx="3"/>
            <a:endCxn id="522" idx="1"/>
          </p:cNvCxnSpPr>
          <p:nvPr/>
        </p:nvCxnSpPr>
        <p:spPr>
          <a:xfrm>
            <a:off x="2314468" y="5081698"/>
            <a:ext cx="1909352" cy="29633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737904" y="5681883"/>
            <a:ext cx="1485916" cy="3799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522" idx="3"/>
            <a:endCxn id="519" idx="1"/>
          </p:cNvCxnSpPr>
          <p:nvPr/>
        </p:nvCxnSpPr>
        <p:spPr>
          <a:xfrm flipV="1">
            <a:off x="8242220" y="4760675"/>
            <a:ext cx="2148905" cy="617361"/>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22" idx="3"/>
            <a:endCxn id="520" idx="1"/>
          </p:cNvCxnSpPr>
          <p:nvPr/>
        </p:nvCxnSpPr>
        <p:spPr>
          <a:xfrm>
            <a:off x="8242220" y="5378036"/>
            <a:ext cx="2148905" cy="357299"/>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518" idx="1"/>
          </p:cNvCxnSpPr>
          <p:nvPr/>
        </p:nvCxnSpPr>
        <p:spPr>
          <a:xfrm flipV="1">
            <a:off x="8523366" y="3627615"/>
            <a:ext cx="1092311" cy="579750"/>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086130-8D7E-4440-A1B8-4F520D660DCB}"/>
              </a:ext>
            </a:extLst>
          </p:cNvPr>
          <p:cNvCxnSpPr>
            <a:cxnSpLocks/>
          </p:cNvCxnSpPr>
          <p:nvPr/>
        </p:nvCxnSpPr>
        <p:spPr>
          <a:xfrm>
            <a:off x="8523366" y="4195820"/>
            <a:ext cx="1794351" cy="457932"/>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4" name="Group 497"/>
          <p:cNvGrpSpPr>
            <a:grpSpLocks/>
          </p:cNvGrpSpPr>
          <p:nvPr/>
        </p:nvGrpSpPr>
        <p:grpSpPr bwMode="auto">
          <a:xfrm>
            <a:off x="3510281" y="3072754"/>
            <a:ext cx="5320875" cy="1687921"/>
            <a:chOff x="2088" y="2569"/>
            <a:chExt cx="1722" cy="809"/>
          </a:xfrm>
        </p:grpSpPr>
        <p:sp>
          <p:nvSpPr>
            <p:cNvPr id="505" name="Oval 498"/>
            <p:cNvSpPr>
              <a:spLocks noChangeArrowheads="1"/>
            </p:cNvSpPr>
            <p:nvPr/>
          </p:nvSpPr>
          <p:spPr bwMode="auto">
            <a:xfrm>
              <a:off x="2088" y="2718"/>
              <a:ext cx="1722" cy="660"/>
            </a:xfrm>
            <a:prstGeom prst="ellipse">
              <a:avLst/>
            </a:prstGeom>
            <a:noFill/>
            <a:ln w="22225">
              <a:solidFill>
                <a:srgbClr val="FF0000"/>
              </a:solidFill>
              <a:round/>
              <a:headEnd/>
              <a:tailEnd/>
            </a:ln>
          </p:spPr>
          <p:txBody>
            <a:bodyPr wrap="none" anchor="ctr"/>
            <a:lstStyle/>
            <a:p>
              <a:endParaRPr lang="en-US" sz="2400" dirty="0"/>
            </a:p>
          </p:txBody>
        </p:sp>
        <p:sp>
          <p:nvSpPr>
            <p:cNvPr id="506" name="Text Box 499"/>
            <p:cNvSpPr txBox="1">
              <a:spLocks noChangeArrowheads="1"/>
            </p:cNvSpPr>
            <p:nvPr/>
          </p:nvSpPr>
          <p:spPr bwMode="auto">
            <a:xfrm>
              <a:off x="2529" y="2569"/>
              <a:ext cx="413" cy="182"/>
            </a:xfrm>
            <a:prstGeom prst="rect">
              <a:avLst/>
            </a:prstGeom>
            <a:noFill/>
            <a:ln w="22225">
              <a:noFill/>
              <a:miter lim="800000"/>
              <a:headEnd/>
              <a:tailEnd/>
            </a:ln>
          </p:spPr>
          <p:txBody>
            <a:bodyPr wrap="square">
              <a:spAutoFit/>
            </a:bodyPr>
            <a:lstStyle/>
            <a:p>
              <a:pPr algn="ctr"/>
              <a:r>
                <a:rPr lang="en-US" sz="1867" b="1" dirty="0">
                  <a:solidFill>
                    <a:srgbClr val="FF0000"/>
                  </a:solidFill>
                </a:rPr>
                <a:t>   Topic</a:t>
              </a:r>
            </a:p>
          </p:txBody>
        </p:sp>
      </p:grpSp>
      <p:sp>
        <p:nvSpPr>
          <p:cNvPr id="5" name="Slide Number Placeholder 4">
            <a:extLst>
              <a:ext uri="{FF2B5EF4-FFF2-40B4-BE49-F238E27FC236}">
                <a16:creationId xmlns:a16="http://schemas.microsoft.com/office/drawing/2014/main" id="{9A48D5AD-8DFB-4369-93C8-B6A06B4C7C21}"/>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54419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599" y="81016"/>
            <a:ext cx="7416800" cy="529595"/>
          </a:xfrm>
        </p:spPr>
        <p:txBody>
          <a:bodyPr anchor="t">
            <a:normAutofit/>
          </a:bodyPr>
          <a:lstStyle/>
          <a:p>
            <a:r>
              <a:rPr lang="en-US" sz="2800" dirty="0"/>
              <a:t>DDS Data-Centric Model</a:t>
            </a:r>
          </a:p>
        </p:txBody>
      </p:sp>
      <p:sp>
        <p:nvSpPr>
          <p:cNvPr id="502" name="Rectangle 500"/>
          <p:cNvSpPr txBox="1">
            <a:spLocks noChangeArrowheads="1"/>
          </p:cNvSpPr>
          <p:nvPr/>
        </p:nvSpPr>
        <p:spPr bwMode="auto">
          <a:xfrm>
            <a:off x="214119" y="952108"/>
            <a:ext cx="11684000" cy="1877089"/>
          </a:xfrm>
          <a:prstGeom prst="rect">
            <a:avLst/>
          </a:prstGeom>
          <a:noFill/>
          <a:ln w="9525" algn="ctr">
            <a:noFill/>
            <a:miter lim="800000"/>
            <a:headEnd/>
            <a:tailEnd/>
          </a:ln>
        </p:spPr>
        <p:txBody>
          <a:bodyPr vert="horz" wrap="square" lIns="121917" tIns="60959" rIns="121917" bIns="60959" numCol="1" anchor="t" anchorCtr="0" compatLnSpc="1">
            <a:prstTxWarp prst="textNoShape">
              <a:avLst/>
            </a:prstTxWarp>
          </a:bodyPr>
          <a:lstStyle/>
          <a:p>
            <a:pPr marL="571465" indent="-342900" defTabSz="1219140" eaLnBrk="0" fontAlgn="base" hangingPunct="0">
              <a:lnSpc>
                <a:spcPct val="95000"/>
              </a:lnSpc>
              <a:spcBef>
                <a:spcPct val="20000"/>
              </a:spcBef>
              <a:spcAft>
                <a:spcPct val="0"/>
              </a:spcAft>
              <a:buClr>
                <a:schemeClr val="tx1"/>
              </a:buClr>
              <a:buSzPct val="100000"/>
              <a:buFont typeface="Wingdings" panose="05000000000000000000" pitchFamily="2" charset="2"/>
              <a:buChar char="§"/>
              <a:defRPr/>
            </a:pPr>
            <a:r>
              <a:rPr lang="en-US" sz="2400" kern="0" dirty="0">
                <a:latin typeface="Arial" panose="020B0604020202020204" pitchFamily="34" charset="0"/>
                <a:cs typeface="Arial" panose="020B0604020202020204" pitchFamily="34" charset="0"/>
              </a:rPr>
              <a:t>   Data objects addressed by </a:t>
            </a:r>
            <a:r>
              <a:rPr lang="en-US" sz="2400" b="1" kern="0" dirty="0">
                <a:latin typeface="Arial" panose="020B0604020202020204" pitchFamily="34" charset="0"/>
                <a:cs typeface="Arial" panose="020B0604020202020204" pitchFamily="34" charset="0"/>
              </a:rPr>
              <a:t>Domain ID, Topic</a:t>
            </a:r>
            <a:r>
              <a:rPr lang="en-US" sz="2400" kern="0" dirty="0">
                <a:latin typeface="Arial" panose="020B0604020202020204" pitchFamily="34" charset="0"/>
                <a:cs typeface="Arial" panose="020B0604020202020204" pitchFamily="34" charset="0"/>
              </a:rPr>
              <a:t> and </a:t>
            </a:r>
            <a:r>
              <a:rPr lang="en-US" sz="2400" b="1" kern="0" dirty="0">
                <a:latin typeface="Arial" panose="020B0604020202020204" pitchFamily="34" charset="0"/>
                <a:cs typeface="Arial" panose="020B0604020202020204" pitchFamily="34" charset="0"/>
              </a:rPr>
              <a:t>Key</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Domains </a:t>
            </a:r>
            <a:r>
              <a:rPr lang="en-US" sz="2133" kern="0" dirty="0">
                <a:latin typeface="Arial" panose="020B0604020202020204" pitchFamily="34" charset="0"/>
                <a:cs typeface="Arial" panose="020B0604020202020204" pitchFamily="34" charset="0"/>
              </a:rPr>
              <a:t>provide a level of isolation </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Topic </a:t>
            </a:r>
            <a:r>
              <a:rPr lang="en-US" sz="2133" kern="0" dirty="0">
                <a:latin typeface="Arial" panose="020B0604020202020204" pitchFamily="34" charset="0"/>
                <a:cs typeface="Arial" panose="020B0604020202020204" pitchFamily="34" charset="0"/>
              </a:rPr>
              <a:t>groups homogeneous subjects (same data-type &amp; meaning) </a:t>
            </a:r>
            <a:endParaRPr lang="en-US" sz="2133" b="1" kern="0" dirty="0">
              <a:latin typeface="Arial" panose="020B0604020202020204" pitchFamily="34" charset="0"/>
              <a:cs typeface="Arial" panose="020B0604020202020204" pitchFamily="34" charset="0"/>
            </a:endParaRP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Key </a:t>
            </a:r>
            <a:r>
              <a:rPr lang="en-US" sz="2133" kern="0" dirty="0">
                <a:latin typeface="Arial" panose="020B0604020202020204" pitchFamily="34" charset="0"/>
                <a:cs typeface="Arial" panose="020B0604020202020204" pitchFamily="34" charset="0"/>
              </a:rPr>
              <a:t>is a generalization of</a:t>
            </a:r>
            <a:r>
              <a:rPr lang="en-US" sz="2133" b="1" kern="0" dirty="0">
                <a:latin typeface="Arial" panose="020B0604020202020204" pitchFamily="34" charset="0"/>
                <a:cs typeface="Arial" panose="020B0604020202020204" pitchFamily="34" charset="0"/>
              </a:rPr>
              <a:t> subject</a:t>
            </a:r>
          </a:p>
        </p:txBody>
      </p:sp>
      <p:sp>
        <p:nvSpPr>
          <p:cNvPr id="3" name="Rounded Rectangle 2"/>
          <p:cNvSpPr/>
          <p:nvPr/>
        </p:nvSpPr>
        <p:spPr>
          <a:xfrm>
            <a:off x="675499" y="3914694"/>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4" name="Rounded Rectangle 513"/>
          <p:cNvSpPr/>
          <p:nvPr/>
        </p:nvSpPr>
        <p:spPr>
          <a:xfrm>
            <a:off x="763572" y="4789025"/>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7" name="Rounded Rectangle 516"/>
          <p:cNvSpPr/>
          <p:nvPr/>
        </p:nvSpPr>
        <p:spPr>
          <a:xfrm>
            <a:off x="1162235" y="5558617"/>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8" name="Rounded Rectangle 517"/>
          <p:cNvSpPr/>
          <p:nvPr/>
        </p:nvSpPr>
        <p:spPr>
          <a:xfrm>
            <a:off x="9615677" y="333494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19" name="Rounded Rectangle 518"/>
          <p:cNvSpPr/>
          <p:nvPr/>
        </p:nvSpPr>
        <p:spPr>
          <a:xfrm>
            <a:off x="10391125" y="446800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0" name="Rounded Rectangle 519"/>
          <p:cNvSpPr/>
          <p:nvPr/>
        </p:nvSpPr>
        <p:spPr>
          <a:xfrm>
            <a:off x="10391125" y="544266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1" name="Cloud"/>
          <p:cNvSpPr>
            <a:spLocks noChangeAspect="1" noEditPoints="1" noChangeArrowheads="1"/>
          </p:cNvSpPr>
          <p:nvPr/>
        </p:nvSpPr>
        <p:spPr bwMode="auto">
          <a:xfrm rot="515497">
            <a:off x="2773958" y="3272619"/>
            <a:ext cx="6971991" cy="32128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C135"/>
          </a:solidFill>
          <a:ln w="9525">
            <a:noFill/>
            <a:miter lim="800000"/>
            <a:headEnd/>
            <a:tailEnd/>
          </a:ln>
          <a:effectLst>
            <a:outerShdw dist="107763" dir="2700000" algn="ctr" rotWithShape="0">
              <a:srgbClr val="808080">
                <a:alpha val="50000"/>
              </a:srgbClr>
            </a:outerShdw>
          </a:effectLst>
        </p:spPr>
        <p:txBody>
          <a:bodyPr lIns="121917" tIns="60959" rIns="121917" bIns="60959"/>
          <a:lstStyle/>
          <a:p>
            <a:endParaRPr lang="en-US" sz="2400" dirty="0"/>
          </a:p>
        </p:txBody>
      </p:sp>
      <p:graphicFrame>
        <p:nvGraphicFramePr>
          <p:cNvPr id="7" name="Table 6"/>
          <p:cNvGraphicFramePr>
            <a:graphicFrameLocks noGrp="1"/>
          </p:cNvGraphicFramePr>
          <p:nvPr/>
        </p:nvGraphicFramePr>
        <p:xfrm>
          <a:off x="3915844" y="3477979"/>
          <a:ext cx="4607522" cy="1005840"/>
        </p:xfrm>
        <a:graphic>
          <a:graphicData uri="http://schemas.openxmlformats.org/drawingml/2006/table">
            <a:tbl>
              <a:tblPr firstRow="1" bandRow="1">
                <a:tableStyleId>{5C22544A-7EE6-4342-B048-85BDC9FD1C3A}</a:tableStyleId>
              </a:tblPr>
              <a:tblGrid>
                <a:gridCol w="1094677">
                  <a:extLst>
                    <a:ext uri="{9D8B030D-6E8A-4147-A177-3AD203B41FA5}">
                      <a16:colId xmlns:a16="http://schemas.microsoft.com/office/drawing/2014/main" val="20000"/>
                    </a:ext>
                  </a:extLst>
                </a:gridCol>
                <a:gridCol w="733382">
                  <a:extLst>
                    <a:ext uri="{9D8B030D-6E8A-4147-A177-3AD203B41FA5}">
                      <a16:colId xmlns:a16="http://schemas.microsoft.com/office/drawing/2014/main" val="20001"/>
                    </a:ext>
                  </a:extLst>
                </a:gridCol>
                <a:gridCol w="1076091">
                  <a:extLst>
                    <a:ext uri="{9D8B030D-6E8A-4147-A177-3AD203B41FA5}">
                      <a16:colId xmlns:a16="http://schemas.microsoft.com/office/drawing/2014/main" val="20002"/>
                    </a:ext>
                  </a:extLst>
                </a:gridCol>
                <a:gridCol w="1703372">
                  <a:extLst>
                    <a:ext uri="{9D8B030D-6E8A-4147-A177-3AD203B41FA5}">
                      <a16:colId xmlns:a16="http://schemas.microsoft.com/office/drawing/2014/main" val="20003"/>
                    </a:ext>
                  </a:extLst>
                </a:gridCol>
              </a:tblGrid>
              <a:tr h="274320">
                <a:tc>
                  <a:txBody>
                    <a:bodyPr/>
                    <a:lstStyle/>
                    <a:p>
                      <a:pPr algn="ctr"/>
                      <a:r>
                        <a:rPr lang="en-US" sz="1200" dirty="0"/>
                        <a:t>License Plate</a:t>
                      </a:r>
                    </a:p>
                  </a:txBody>
                  <a:tcPr marL="121920" marR="121920">
                    <a:solidFill>
                      <a:srgbClr val="6EA0B0"/>
                    </a:solidFill>
                  </a:tcPr>
                </a:tc>
                <a:tc>
                  <a:txBody>
                    <a:bodyPr/>
                    <a:lstStyle/>
                    <a:p>
                      <a:pPr algn="ctr"/>
                      <a:r>
                        <a:rPr lang="en-US" sz="1200" dirty="0"/>
                        <a:t>Speed</a:t>
                      </a:r>
                    </a:p>
                  </a:txBody>
                  <a:tcPr marL="121920" marR="121920">
                    <a:solidFill>
                      <a:srgbClr val="6EA0B0"/>
                    </a:solidFill>
                  </a:tcPr>
                </a:tc>
                <a:tc>
                  <a:txBody>
                    <a:bodyPr/>
                    <a:lstStyle/>
                    <a:p>
                      <a:pPr algn="ctr"/>
                      <a:r>
                        <a:rPr lang="en-US" sz="1200" dirty="0"/>
                        <a:t>Battery Remaining</a:t>
                      </a:r>
                    </a:p>
                  </a:txBody>
                  <a:tcPr marL="121920" marR="121920">
                    <a:solidFill>
                      <a:srgbClr val="6EA0B0"/>
                    </a:solidFill>
                  </a:tcPr>
                </a:tc>
                <a:tc>
                  <a:txBody>
                    <a:bodyPr/>
                    <a:lstStyle/>
                    <a:p>
                      <a:pPr algn="ctr"/>
                      <a:r>
                        <a:rPr lang="en-US" sz="1200" dirty="0"/>
                        <a:t>GPS Location</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DKW 8307</a:t>
                      </a:r>
                    </a:p>
                  </a:txBody>
                  <a:tcPr marL="121920" marR="121920"/>
                </a:tc>
                <a:tc>
                  <a:txBody>
                    <a:bodyPr/>
                    <a:lstStyle/>
                    <a:p>
                      <a:r>
                        <a:rPr lang="en-US" sz="1200" dirty="0"/>
                        <a:t>41</a:t>
                      </a:r>
                    </a:p>
                  </a:txBody>
                  <a:tcPr marL="121920" marR="121920"/>
                </a:tc>
                <a:tc>
                  <a:txBody>
                    <a:bodyPr/>
                    <a:lstStyle/>
                    <a:p>
                      <a:r>
                        <a:rPr lang="en-US" sz="1200" dirty="0"/>
                        <a:t>73%</a:t>
                      </a:r>
                    </a:p>
                  </a:txBody>
                  <a:tcPr marL="121920" marR="121920"/>
                </a:tc>
                <a:tc>
                  <a:txBody>
                    <a:bodyPr/>
                    <a:lstStyle/>
                    <a:p>
                      <a:r>
                        <a:rPr lang="en-US" sz="1200" dirty="0"/>
                        <a:t>39.9524, -75.1636</a:t>
                      </a:r>
                    </a:p>
                  </a:txBody>
                  <a:tcPr marL="121920" marR="121920"/>
                </a:tc>
                <a:extLst>
                  <a:ext uri="{0D108BD9-81ED-4DB2-BD59-A6C34878D82A}">
                    <a16:rowId xmlns:a16="http://schemas.microsoft.com/office/drawing/2014/main" val="10001"/>
                  </a:ext>
                </a:extLst>
              </a:tr>
              <a:tr h="274320">
                <a:tc>
                  <a:txBody>
                    <a:bodyPr/>
                    <a:lstStyle/>
                    <a:p>
                      <a:r>
                        <a:rPr lang="en-US" sz="1200" dirty="0"/>
                        <a:t>YQC 4149</a:t>
                      </a:r>
                    </a:p>
                  </a:txBody>
                  <a:tcPr marL="121920" marR="121920"/>
                </a:tc>
                <a:tc>
                  <a:txBody>
                    <a:bodyPr/>
                    <a:lstStyle/>
                    <a:p>
                      <a:r>
                        <a:rPr lang="en-US" sz="1200" dirty="0"/>
                        <a:t>64</a:t>
                      </a:r>
                    </a:p>
                  </a:txBody>
                  <a:tcPr marL="121920" marR="121920"/>
                </a:tc>
                <a:tc>
                  <a:txBody>
                    <a:bodyPr/>
                    <a:lstStyle/>
                    <a:p>
                      <a:r>
                        <a:rPr lang="en-US" sz="1200" dirty="0"/>
                        <a:t>55%</a:t>
                      </a:r>
                    </a:p>
                  </a:txBody>
                  <a:tcPr marL="121920" marR="121920"/>
                </a:tc>
                <a:tc>
                  <a:txBody>
                    <a:bodyPr/>
                    <a:lstStyle/>
                    <a:p>
                      <a:r>
                        <a:rPr lang="en-US" sz="1200" dirty="0"/>
                        <a:t>28.3794, -81.5494</a:t>
                      </a:r>
                    </a:p>
                  </a:txBody>
                  <a:tcPr marL="121920" marR="121920"/>
                </a:tc>
                <a:extLst>
                  <a:ext uri="{0D108BD9-81ED-4DB2-BD59-A6C34878D82A}">
                    <a16:rowId xmlns:a16="http://schemas.microsoft.com/office/drawing/2014/main" val="10002"/>
                  </a:ext>
                </a:extLst>
              </a:tr>
            </a:tbl>
          </a:graphicData>
        </a:graphic>
      </p:graphicFrame>
      <p:graphicFrame>
        <p:nvGraphicFramePr>
          <p:cNvPr id="522" name="Table 521"/>
          <p:cNvGraphicFramePr>
            <a:graphicFrameLocks noGrp="1"/>
          </p:cNvGraphicFramePr>
          <p:nvPr/>
        </p:nvGraphicFramePr>
        <p:xfrm>
          <a:off x="4223820" y="4875116"/>
          <a:ext cx="4018400" cy="1005840"/>
        </p:xfrm>
        <a:graphic>
          <a:graphicData uri="http://schemas.openxmlformats.org/drawingml/2006/table">
            <a:tbl>
              <a:tblPr firstRow="1" bandRow="1">
                <a:tableStyleId>{5C22544A-7EE6-4342-B048-85BDC9FD1C3A}</a:tableStyleId>
              </a:tblPr>
              <a:tblGrid>
                <a:gridCol w="1013079">
                  <a:extLst>
                    <a:ext uri="{9D8B030D-6E8A-4147-A177-3AD203B41FA5}">
                      <a16:colId xmlns:a16="http://schemas.microsoft.com/office/drawing/2014/main" val="20000"/>
                    </a:ext>
                  </a:extLst>
                </a:gridCol>
                <a:gridCol w="657733">
                  <a:extLst>
                    <a:ext uri="{9D8B030D-6E8A-4147-A177-3AD203B41FA5}">
                      <a16:colId xmlns:a16="http://schemas.microsoft.com/office/drawing/2014/main" val="20001"/>
                    </a:ext>
                  </a:extLst>
                </a:gridCol>
                <a:gridCol w="868172">
                  <a:extLst>
                    <a:ext uri="{9D8B030D-6E8A-4147-A177-3AD203B41FA5}">
                      <a16:colId xmlns:a16="http://schemas.microsoft.com/office/drawing/2014/main" val="20002"/>
                    </a:ext>
                  </a:extLst>
                </a:gridCol>
                <a:gridCol w="1479416">
                  <a:extLst>
                    <a:ext uri="{9D8B030D-6E8A-4147-A177-3AD203B41FA5}">
                      <a16:colId xmlns:a16="http://schemas.microsoft.com/office/drawing/2014/main" val="20003"/>
                    </a:ext>
                  </a:extLst>
                </a:gridCol>
              </a:tblGrid>
              <a:tr h="274320">
                <a:tc>
                  <a:txBody>
                    <a:bodyPr/>
                    <a:lstStyle/>
                    <a:p>
                      <a:pPr algn="ctr"/>
                      <a:r>
                        <a:rPr lang="en-US" sz="1200" dirty="0"/>
                        <a:t>Traffic Light</a:t>
                      </a:r>
                    </a:p>
                  </a:txBody>
                  <a:tcPr marL="121920" marR="121920">
                    <a:solidFill>
                      <a:srgbClr val="6EA0B0"/>
                    </a:solidFill>
                  </a:tcPr>
                </a:tc>
                <a:tc>
                  <a:txBody>
                    <a:bodyPr/>
                    <a:lstStyle/>
                    <a:p>
                      <a:pPr algn="ctr"/>
                      <a:r>
                        <a:rPr lang="en-US" sz="1200" dirty="0"/>
                        <a:t>State</a:t>
                      </a:r>
                    </a:p>
                  </a:txBody>
                  <a:tcPr marL="121920" marR="121920">
                    <a:solidFill>
                      <a:srgbClr val="6EA0B0"/>
                    </a:solidFill>
                  </a:tcPr>
                </a:tc>
                <a:tc>
                  <a:txBody>
                    <a:bodyPr/>
                    <a:lstStyle/>
                    <a:p>
                      <a:pPr algn="ctr"/>
                      <a:r>
                        <a:rPr lang="en-US" sz="1200" dirty="0"/>
                        <a:t>Time Left</a:t>
                      </a:r>
                    </a:p>
                  </a:txBody>
                  <a:tcPr marL="121920" marR="121920">
                    <a:solidFill>
                      <a:srgbClr val="6EA0B0"/>
                    </a:solidFill>
                  </a:tcPr>
                </a:tc>
                <a:tc>
                  <a:txBody>
                    <a:bodyPr/>
                    <a:lstStyle/>
                    <a:p>
                      <a:pPr algn="ctr"/>
                      <a:r>
                        <a:rPr lang="en-US" sz="1200" dirty="0"/>
                        <a:t>Operational Mode</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35803</a:t>
                      </a:r>
                    </a:p>
                  </a:txBody>
                  <a:tcPr marL="121920" marR="121920"/>
                </a:tc>
                <a:tc>
                  <a:txBody>
                    <a:bodyPr/>
                    <a:lstStyle/>
                    <a:p>
                      <a:r>
                        <a:rPr lang="en-US" sz="1200" dirty="0"/>
                        <a:t>Green</a:t>
                      </a:r>
                    </a:p>
                  </a:txBody>
                  <a:tcPr marL="121920" marR="121920"/>
                </a:tc>
                <a:tc>
                  <a:txBody>
                    <a:bodyPr/>
                    <a:lstStyle/>
                    <a:p>
                      <a:r>
                        <a:rPr lang="en-US" sz="1200" dirty="0"/>
                        <a:t>23 sec</a:t>
                      </a:r>
                    </a:p>
                  </a:txBody>
                  <a:tcPr marL="121920" marR="121920"/>
                </a:tc>
                <a:tc>
                  <a:txBody>
                    <a:bodyPr/>
                    <a:lstStyle/>
                    <a:p>
                      <a:r>
                        <a:rPr lang="en-US" sz="1200" dirty="0"/>
                        <a:t>Automatic</a:t>
                      </a:r>
                    </a:p>
                  </a:txBody>
                  <a:tcPr marL="121920" marR="121920"/>
                </a:tc>
                <a:extLst>
                  <a:ext uri="{0D108BD9-81ED-4DB2-BD59-A6C34878D82A}">
                    <a16:rowId xmlns:a16="http://schemas.microsoft.com/office/drawing/2014/main" val="10001"/>
                  </a:ext>
                </a:extLst>
              </a:tr>
              <a:tr h="274320">
                <a:tc>
                  <a:txBody>
                    <a:bodyPr/>
                    <a:lstStyle/>
                    <a:p>
                      <a:r>
                        <a:rPr lang="en-US" sz="1200" dirty="0"/>
                        <a:t>82915</a:t>
                      </a:r>
                    </a:p>
                  </a:txBody>
                  <a:tcPr marL="121920" marR="121920"/>
                </a:tc>
                <a:tc>
                  <a:txBody>
                    <a:bodyPr/>
                    <a:lstStyle/>
                    <a:p>
                      <a:r>
                        <a:rPr lang="en-US" sz="1200" dirty="0"/>
                        <a:t>Red</a:t>
                      </a:r>
                    </a:p>
                  </a:txBody>
                  <a:tcPr marL="121920" marR="121920"/>
                </a:tc>
                <a:tc>
                  <a:txBody>
                    <a:bodyPr/>
                    <a:lstStyle/>
                    <a:p>
                      <a:r>
                        <a:rPr lang="en-US" sz="1200" dirty="0"/>
                        <a:t>6 sec</a:t>
                      </a:r>
                    </a:p>
                  </a:txBody>
                  <a:tcPr marL="121920" marR="121920"/>
                </a:tc>
                <a:tc>
                  <a:txBody>
                    <a:bodyPr/>
                    <a:lstStyle/>
                    <a:p>
                      <a:r>
                        <a:rPr lang="en-US" sz="1200" dirty="0"/>
                        <a:t>Manual Override</a:t>
                      </a:r>
                    </a:p>
                  </a:txBody>
                  <a:tcPr marL="121920" marR="121920"/>
                </a:tc>
                <a:extLst>
                  <a:ext uri="{0D108BD9-81ED-4DB2-BD59-A6C34878D82A}">
                    <a16:rowId xmlns:a16="http://schemas.microsoft.com/office/drawing/2014/main" val="10002"/>
                  </a:ext>
                </a:extLst>
              </a:tr>
            </a:tbl>
          </a:graphicData>
        </a:graphic>
      </p:graphicFrame>
      <p:sp>
        <p:nvSpPr>
          <p:cNvPr id="523" name="Rounded Rectangle 522"/>
          <p:cNvSpPr/>
          <p:nvPr/>
        </p:nvSpPr>
        <p:spPr>
          <a:xfrm>
            <a:off x="845491" y="3084926"/>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cxnSp>
        <p:nvCxnSpPr>
          <p:cNvPr id="9" name="Straight Arrow Connector 8"/>
          <p:cNvCxnSpPr>
            <a:cxnSpLocks/>
            <a:stCxn id="523" idx="3"/>
            <a:endCxn id="7" idx="1"/>
          </p:cNvCxnSpPr>
          <p:nvPr/>
        </p:nvCxnSpPr>
        <p:spPr>
          <a:xfrm>
            <a:off x="2396387" y="3377599"/>
            <a:ext cx="1519457" cy="6033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3"/>
          </p:cNvCxnSpPr>
          <p:nvPr/>
        </p:nvCxnSpPr>
        <p:spPr>
          <a:xfrm>
            <a:off x="2226396" y="4207365"/>
            <a:ext cx="1662979" cy="1519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4" idx="3"/>
            <a:endCxn id="522" idx="1"/>
          </p:cNvCxnSpPr>
          <p:nvPr/>
        </p:nvCxnSpPr>
        <p:spPr>
          <a:xfrm>
            <a:off x="2314468" y="5081698"/>
            <a:ext cx="1909352" cy="29633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737904" y="5681883"/>
            <a:ext cx="1485916" cy="3799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522" idx="3"/>
            <a:endCxn id="519" idx="1"/>
          </p:cNvCxnSpPr>
          <p:nvPr/>
        </p:nvCxnSpPr>
        <p:spPr>
          <a:xfrm flipV="1">
            <a:off x="8242220" y="4760675"/>
            <a:ext cx="2148905" cy="617361"/>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22" idx="3"/>
            <a:endCxn id="520" idx="1"/>
          </p:cNvCxnSpPr>
          <p:nvPr/>
        </p:nvCxnSpPr>
        <p:spPr>
          <a:xfrm>
            <a:off x="8242220" y="5378036"/>
            <a:ext cx="2148905" cy="357299"/>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518" idx="1"/>
          </p:cNvCxnSpPr>
          <p:nvPr/>
        </p:nvCxnSpPr>
        <p:spPr>
          <a:xfrm flipV="1">
            <a:off x="8523366" y="3627615"/>
            <a:ext cx="1092311" cy="579750"/>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7" name="Group 497"/>
          <p:cNvGrpSpPr>
            <a:grpSpLocks/>
          </p:cNvGrpSpPr>
          <p:nvPr/>
        </p:nvGrpSpPr>
        <p:grpSpPr bwMode="auto">
          <a:xfrm>
            <a:off x="2364548" y="3112054"/>
            <a:ext cx="2706704" cy="1461143"/>
            <a:chOff x="1800" y="2559"/>
            <a:chExt cx="896" cy="789"/>
          </a:xfrm>
        </p:grpSpPr>
        <p:sp>
          <p:nvSpPr>
            <p:cNvPr id="508" name="Oval 498"/>
            <p:cNvSpPr>
              <a:spLocks noChangeArrowheads="1"/>
            </p:cNvSpPr>
            <p:nvPr/>
          </p:nvSpPr>
          <p:spPr bwMode="auto">
            <a:xfrm>
              <a:off x="2251" y="2814"/>
              <a:ext cx="445" cy="534"/>
            </a:xfrm>
            <a:prstGeom prst="ellipse">
              <a:avLst/>
            </a:prstGeom>
            <a:noFill/>
            <a:ln w="22225">
              <a:solidFill>
                <a:srgbClr val="FF0000"/>
              </a:solidFill>
              <a:round/>
              <a:headEnd/>
              <a:tailEnd/>
            </a:ln>
          </p:spPr>
          <p:txBody>
            <a:bodyPr wrap="none" anchor="ctr"/>
            <a:lstStyle/>
            <a:p>
              <a:endParaRPr lang="en-US" sz="2400" dirty="0"/>
            </a:p>
          </p:txBody>
        </p:sp>
        <p:sp>
          <p:nvSpPr>
            <p:cNvPr id="509" name="Text Box 499"/>
            <p:cNvSpPr txBox="1">
              <a:spLocks noChangeArrowheads="1"/>
            </p:cNvSpPr>
            <p:nvPr/>
          </p:nvSpPr>
          <p:spPr bwMode="auto">
            <a:xfrm>
              <a:off x="1800" y="2559"/>
              <a:ext cx="816" cy="239"/>
            </a:xfrm>
            <a:prstGeom prst="rect">
              <a:avLst/>
            </a:prstGeom>
            <a:noFill/>
            <a:ln w="22225">
              <a:noFill/>
              <a:miter lim="800000"/>
              <a:headEnd/>
              <a:tailEnd/>
            </a:ln>
          </p:spPr>
          <p:txBody>
            <a:bodyPr wrap="square">
              <a:spAutoFit/>
            </a:bodyPr>
            <a:lstStyle/>
            <a:p>
              <a:pPr algn="ctr"/>
              <a:r>
                <a:rPr lang="en-US" sz="1867" b="1" dirty="0">
                  <a:solidFill>
                    <a:srgbClr val="FF0000"/>
                  </a:solidFill>
                </a:rPr>
                <a:t>Key (subject)</a:t>
              </a:r>
            </a:p>
          </p:txBody>
        </p:sp>
      </p:grpSp>
      <p:cxnSp>
        <p:nvCxnSpPr>
          <p:cNvPr id="34" name="Straight Arrow Connector 33">
            <a:extLst>
              <a:ext uri="{FF2B5EF4-FFF2-40B4-BE49-F238E27FC236}">
                <a16:creationId xmlns:a16="http://schemas.microsoft.com/office/drawing/2014/main" id="{73086130-8D7E-4440-A1B8-4F520D660DCB}"/>
              </a:ext>
            </a:extLst>
          </p:cNvPr>
          <p:cNvCxnSpPr>
            <a:cxnSpLocks/>
          </p:cNvCxnSpPr>
          <p:nvPr/>
        </p:nvCxnSpPr>
        <p:spPr>
          <a:xfrm>
            <a:off x="8523366" y="4195820"/>
            <a:ext cx="1794351" cy="457932"/>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A48D5AD-8DFB-4369-93C8-B6A06B4C7C21}"/>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63410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599" y="81016"/>
            <a:ext cx="7416800" cy="529595"/>
          </a:xfrm>
        </p:spPr>
        <p:txBody>
          <a:bodyPr anchor="t">
            <a:normAutofit/>
          </a:bodyPr>
          <a:lstStyle/>
          <a:p>
            <a:r>
              <a:rPr lang="en-US" sz="2800" dirty="0"/>
              <a:t>DDS Data-Centric Model</a:t>
            </a:r>
          </a:p>
        </p:txBody>
      </p:sp>
      <p:sp>
        <p:nvSpPr>
          <p:cNvPr id="502" name="Rectangle 500"/>
          <p:cNvSpPr txBox="1">
            <a:spLocks noChangeArrowheads="1"/>
          </p:cNvSpPr>
          <p:nvPr/>
        </p:nvSpPr>
        <p:spPr bwMode="auto">
          <a:xfrm>
            <a:off x="214119" y="952108"/>
            <a:ext cx="11684000" cy="1877089"/>
          </a:xfrm>
          <a:prstGeom prst="rect">
            <a:avLst/>
          </a:prstGeom>
          <a:noFill/>
          <a:ln w="9525" algn="ctr">
            <a:noFill/>
            <a:miter lim="800000"/>
            <a:headEnd/>
            <a:tailEnd/>
          </a:ln>
        </p:spPr>
        <p:txBody>
          <a:bodyPr vert="horz" wrap="square" lIns="121917" tIns="60959" rIns="121917" bIns="60959" numCol="1" anchor="t" anchorCtr="0" compatLnSpc="1">
            <a:prstTxWarp prst="textNoShape">
              <a:avLst/>
            </a:prstTxWarp>
          </a:bodyPr>
          <a:lstStyle/>
          <a:p>
            <a:pPr marL="571465" indent="-342900" defTabSz="1219140" eaLnBrk="0" fontAlgn="base" hangingPunct="0">
              <a:lnSpc>
                <a:spcPct val="95000"/>
              </a:lnSpc>
              <a:spcBef>
                <a:spcPct val="20000"/>
              </a:spcBef>
              <a:spcAft>
                <a:spcPct val="0"/>
              </a:spcAft>
              <a:buClr>
                <a:schemeClr val="tx1"/>
              </a:buClr>
              <a:buSzPct val="100000"/>
              <a:buFont typeface="Wingdings" panose="05000000000000000000" pitchFamily="2" charset="2"/>
              <a:buChar char="§"/>
              <a:defRPr/>
            </a:pPr>
            <a:r>
              <a:rPr lang="en-US" sz="2400" kern="0" dirty="0">
                <a:latin typeface="Arial" panose="020B0604020202020204" pitchFamily="34" charset="0"/>
                <a:cs typeface="Arial" panose="020B0604020202020204" pitchFamily="34" charset="0"/>
              </a:rPr>
              <a:t>   Data objects addressed by </a:t>
            </a:r>
            <a:r>
              <a:rPr lang="en-US" sz="2400" b="1" kern="0" dirty="0">
                <a:latin typeface="Arial" panose="020B0604020202020204" pitchFamily="34" charset="0"/>
                <a:cs typeface="Arial" panose="020B0604020202020204" pitchFamily="34" charset="0"/>
              </a:rPr>
              <a:t>Domain ID, Topic</a:t>
            </a:r>
            <a:r>
              <a:rPr lang="en-US" sz="2400" kern="0" dirty="0">
                <a:latin typeface="Arial" panose="020B0604020202020204" pitchFamily="34" charset="0"/>
                <a:cs typeface="Arial" panose="020B0604020202020204" pitchFamily="34" charset="0"/>
              </a:rPr>
              <a:t> and </a:t>
            </a:r>
            <a:r>
              <a:rPr lang="en-US" sz="2400" b="1" kern="0" dirty="0">
                <a:latin typeface="Arial" panose="020B0604020202020204" pitchFamily="34" charset="0"/>
                <a:cs typeface="Arial" panose="020B0604020202020204" pitchFamily="34" charset="0"/>
              </a:rPr>
              <a:t>Key</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Domains </a:t>
            </a:r>
            <a:r>
              <a:rPr lang="en-US" sz="2133" kern="0" dirty="0">
                <a:latin typeface="Arial" panose="020B0604020202020204" pitchFamily="34" charset="0"/>
                <a:cs typeface="Arial" panose="020B0604020202020204" pitchFamily="34" charset="0"/>
              </a:rPr>
              <a:t>provide a level of isolation </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Topic </a:t>
            </a:r>
            <a:r>
              <a:rPr lang="en-US" sz="2133" kern="0" dirty="0">
                <a:latin typeface="Arial" panose="020B0604020202020204" pitchFamily="34" charset="0"/>
                <a:cs typeface="Arial" panose="020B0604020202020204" pitchFamily="34" charset="0"/>
              </a:rPr>
              <a:t>groups homogeneous subjects (same data-type &amp; meaning) </a:t>
            </a:r>
            <a:endParaRPr lang="en-US" sz="2133" b="1" kern="0" dirty="0">
              <a:latin typeface="Arial" panose="020B0604020202020204" pitchFamily="34" charset="0"/>
              <a:cs typeface="Arial" panose="020B0604020202020204" pitchFamily="34" charset="0"/>
            </a:endParaRP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Key </a:t>
            </a:r>
            <a:r>
              <a:rPr lang="en-US" sz="2133" kern="0" dirty="0">
                <a:latin typeface="Arial" panose="020B0604020202020204" pitchFamily="34" charset="0"/>
                <a:cs typeface="Arial" panose="020B0604020202020204" pitchFamily="34" charset="0"/>
              </a:rPr>
              <a:t>is a generalization of</a:t>
            </a:r>
            <a:r>
              <a:rPr lang="en-US" sz="2133" b="1" kern="0" dirty="0">
                <a:latin typeface="Arial" panose="020B0604020202020204" pitchFamily="34" charset="0"/>
                <a:cs typeface="Arial" panose="020B0604020202020204" pitchFamily="34" charset="0"/>
              </a:rPr>
              <a:t> subject</a:t>
            </a:r>
          </a:p>
          <a:p>
            <a:pPr marL="1028665" lvl="1" indent="-342900" defTabSz="1219140" eaLnBrk="0" fontAlgn="base" hangingPunct="0">
              <a:lnSpc>
                <a:spcPct val="95000"/>
              </a:lnSpc>
              <a:spcBef>
                <a:spcPct val="20000"/>
              </a:spcBef>
              <a:spcAft>
                <a:spcPct val="0"/>
              </a:spcAft>
              <a:buClr>
                <a:schemeClr val="tx1"/>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Instance </a:t>
            </a:r>
            <a:r>
              <a:rPr lang="en-US" sz="2133" kern="0" dirty="0">
                <a:latin typeface="Arial" panose="020B0604020202020204" pitchFamily="34" charset="0"/>
                <a:cs typeface="Arial" panose="020B0604020202020204" pitchFamily="34" charset="0"/>
              </a:rPr>
              <a:t>individual update</a:t>
            </a:r>
            <a:endParaRPr lang="en-US" sz="2133" b="1" kern="0" dirty="0">
              <a:latin typeface="Arial" panose="020B0604020202020204" pitchFamily="34" charset="0"/>
              <a:cs typeface="Arial" panose="020B0604020202020204" pitchFamily="34" charset="0"/>
            </a:endParaRPr>
          </a:p>
        </p:txBody>
      </p:sp>
      <p:sp>
        <p:nvSpPr>
          <p:cNvPr id="3" name="Rounded Rectangle 2"/>
          <p:cNvSpPr/>
          <p:nvPr/>
        </p:nvSpPr>
        <p:spPr>
          <a:xfrm>
            <a:off x="675499" y="3914694"/>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4" name="Rounded Rectangle 513"/>
          <p:cNvSpPr/>
          <p:nvPr/>
        </p:nvSpPr>
        <p:spPr>
          <a:xfrm>
            <a:off x="763572" y="4789025"/>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7" name="Rounded Rectangle 516"/>
          <p:cNvSpPr/>
          <p:nvPr/>
        </p:nvSpPr>
        <p:spPr>
          <a:xfrm>
            <a:off x="1162235" y="5558617"/>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sp>
        <p:nvSpPr>
          <p:cNvPr id="518" name="Rounded Rectangle 517"/>
          <p:cNvSpPr/>
          <p:nvPr/>
        </p:nvSpPr>
        <p:spPr>
          <a:xfrm>
            <a:off x="9615677" y="333494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19" name="Rounded Rectangle 518"/>
          <p:cNvSpPr/>
          <p:nvPr/>
        </p:nvSpPr>
        <p:spPr>
          <a:xfrm>
            <a:off x="10391125" y="446800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0" name="Rounded Rectangle 519"/>
          <p:cNvSpPr/>
          <p:nvPr/>
        </p:nvSpPr>
        <p:spPr>
          <a:xfrm>
            <a:off x="10391125" y="544266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Reader</a:t>
            </a:r>
          </a:p>
        </p:txBody>
      </p:sp>
      <p:sp>
        <p:nvSpPr>
          <p:cNvPr id="521" name="Cloud"/>
          <p:cNvSpPr>
            <a:spLocks noChangeAspect="1" noEditPoints="1" noChangeArrowheads="1"/>
          </p:cNvSpPr>
          <p:nvPr/>
        </p:nvSpPr>
        <p:spPr bwMode="auto">
          <a:xfrm rot="515497">
            <a:off x="2773958" y="3272619"/>
            <a:ext cx="6971991" cy="32128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C135"/>
          </a:solidFill>
          <a:ln w="9525">
            <a:noFill/>
            <a:miter lim="800000"/>
            <a:headEnd/>
            <a:tailEnd/>
          </a:ln>
          <a:effectLst>
            <a:outerShdw dist="107763" dir="2700000" algn="ctr" rotWithShape="0">
              <a:srgbClr val="808080">
                <a:alpha val="50000"/>
              </a:srgbClr>
            </a:outerShdw>
          </a:effectLst>
        </p:spPr>
        <p:txBody>
          <a:bodyPr lIns="121917" tIns="60959" rIns="121917" bIns="60959"/>
          <a:lstStyle/>
          <a:p>
            <a:endParaRPr lang="en-US" sz="2400" dirty="0"/>
          </a:p>
        </p:txBody>
      </p:sp>
      <p:graphicFrame>
        <p:nvGraphicFramePr>
          <p:cNvPr id="7" name="Table 6"/>
          <p:cNvGraphicFramePr>
            <a:graphicFrameLocks noGrp="1"/>
          </p:cNvGraphicFramePr>
          <p:nvPr/>
        </p:nvGraphicFramePr>
        <p:xfrm>
          <a:off x="3915844" y="3477979"/>
          <a:ext cx="4607522" cy="1005840"/>
        </p:xfrm>
        <a:graphic>
          <a:graphicData uri="http://schemas.openxmlformats.org/drawingml/2006/table">
            <a:tbl>
              <a:tblPr firstRow="1" bandRow="1">
                <a:tableStyleId>{5C22544A-7EE6-4342-B048-85BDC9FD1C3A}</a:tableStyleId>
              </a:tblPr>
              <a:tblGrid>
                <a:gridCol w="1094677">
                  <a:extLst>
                    <a:ext uri="{9D8B030D-6E8A-4147-A177-3AD203B41FA5}">
                      <a16:colId xmlns:a16="http://schemas.microsoft.com/office/drawing/2014/main" val="20000"/>
                    </a:ext>
                  </a:extLst>
                </a:gridCol>
                <a:gridCol w="733382">
                  <a:extLst>
                    <a:ext uri="{9D8B030D-6E8A-4147-A177-3AD203B41FA5}">
                      <a16:colId xmlns:a16="http://schemas.microsoft.com/office/drawing/2014/main" val="20001"/>
                    </a:ext>
                  </a:extLst>
                </a:gridCol>
                <a:gridCol w="1076091">
                  <a:extLst>
                    <a:ext uri="{9D8B030D-6E8A-4147-A177-3AD203B41FA5}">
                      <a16:colId xmlns:a16="http://schemas.microsoft.com/office/drawing/2014/main" val="20002"/>
                    </a:ext>
                  </a:extLst>
                </a:gridCol>
                <a:gridCol w="1703372">
                  <a:extLst>
                    <a:ext uri="{9D8B030D-6E8A-4147-A177-3AD203B41FA5}">
                      <a16:colId xmlns:a16="http://schemas.microsoft.com/office/drawing/2014/main" val="20003"/>
                    </a:ext>
                  </a:extLst>
                </a:gridCol>
              </a:tblGrid>
              <a:tr h="274320">
                <a:tc>
                  <a:txBody>
                    <a:bodyPr/>
                    <a:lstStyle/>
                    <a:p>
                      <a:pPr algn="ctr"/>
                      <a:r>
                        <a:rPr lang="en-US" sz="1200" dirty="0"/>
                        <a:t>License Plate</a:t>
                      </a:r>
                    </a:p>
                  </a:txBody>
                  <a:tcPr marL="121920" marR="121920">
                    <a:solidFill>
                      <a:srgbClr val="6EA0B0"/>
                    </a:solidFill>
                  </a:tcPr>
                </a:tc>
                <a:tc>
                  <a:txBody>
                    <a:bodyPr/>
                    <a:lstStyle/>
                    <a:p>
                      <a:pPr algn="ctr"/>
                      <a:r>
                        <a:rPr lang="en-US" sz="1200" dirty="0"/>
                        <a:t>Speed</a:t>
                      </a:r>
                    </a:p>
                  </a:txBody>
                  <a:tcPr marL="121920" marR="121920">
                    <a:solidFill>
                      <a:srgbClr val="6EA0B0"/>
                    </a:solidFill>
                  </a:tcPr>
                </a:tc>
                <a:tc>
                  <a:txBody>
                    <a:bodyPr/>
                    <a:lstStyle/>
                    <a:p>
                      <a:pPr algn="ctr"/>
                      <a:r>
                        <a:rPr lang="en-US" sz="1200" dirty="0"/>
                        <a:t>Battery Remaining</a:t>
                      </a:r>
                    </a:p>
                  </a:txBody>
                  <a:tcPr marL="121920" marR="121920">
                    <a:solidFill>
                      <a:srgbClr val="6EA0B0"/>
                    </a:solidFill>
                  </a:tcPr>
                </a:tc>
                <a:tc>
                  <a:txBody>
                    <a:bodyPr/>
                    <a:lstStyle/>
                    <a:p>
                      <a:pPr algn="ctr"/>
                      <a:r>
                        <a:rPr lang="en-US" sz="1200" dirty="0"/>
                        <a:t>GPS Location</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DKW 8307</a:t>
                      </a:r>
                    </a:p>
                  </a:txBody>
                  <a:tcPr marL="121920" marR="121920"/>
                </a:tc>
                <a:tc>
                  <a:txBody>
                    <a:bodyPr/>
                    <a:lstStyle/>
                    <a:p>
                      <a:r>
                        <a:rPr lang="en-US" sz="1200" dirty="0"/>
                        <a:t>41</a:t>
                      </a:r>
                    </a:p>
                  </a:txBody>
                  <a:tcPr marL="121920" marR="121920"/>
                </a:tc>
                <a:tc>
                  <a:txBody>
                    <a:bodyPr/>
                    <a:lstStyle/>
                    <a:p>
                      <a:r>
                        <a:rPr lang="en-US" sz="1200" dirty="0"/>
                        <a:t>73%</a:t>
                      </a:r>
                    </a:p>
                  </a:txBody>
                  <a:tcPr marL="121920" marR="121920"/>
                </a:tc>
                <a:tc>
                  <a:txBody>
                    <a:bodyPr/>
                    <a:lstStyle/>
                    <a:p>
                      <a:r>
                        <a:rPr lang="en-US" sz="1200" dirty="0"/>
                        <a:t>39.9524, -75.1636</a:t>
                      </a:r>
                    </a:p>
                  </a:txBody>
                  <a:tcPr marL="121920" marR="121920"/>
                </a:tc>
                <a:extLst>
                  <a:ext uri="{0D108BD9-81ED-4DB2-BD59-A6C34878D82A}">
                    <a16:rowId xmlns:a16="http://schemas.microsoft.com/office/drawing/2014/main" val="10001"/>
                  </a:ext>
                </a:extLst>
              </a:tr>
              <a:tr h="274320">
                <a:tc>
                  <a:txBody>
                    <a:bodyPr/>
                    <a:lstStyle/>
                    <a:p>
                      <a:r>
                        <a:rPr lang="en-US" sz="1200" dirty="0"/>
                        <a:t>YQC 4149</a:t>
                      </a:r>
                    </a:p>
                  </a:txBody>
                  <a:tcPr marL="121920" marR="121920"/>
                </a:tc>
                <a:tc>
                  <a:txBody>
                    <a:bodyPr/>
                    <a:lstStyle/>
                    <a:p>
                      <a:r>
                        <a:rPr lang="en-US" sz="1200" dirty="0"/>
                        <a:t>64</a:t>
                      </a:r>
                    </a:p>
                  </a:txBody>
                  <a:tcPr marL="121920" marR="121920"/>
                </a:tc>
                <a:tc>
                  <a:txBody>
                    <a:bodyPr/>
                    <a:lstStyle/>
                    <a:p>
                      <a:r>
                        <a:rPr lang="en-US" sz="1200" dirty="0"/>
                        <a:t>55%</a:t>
                      </a:r>
                    </a:p>
                  </a:txBody>
                  <a:tcPr marL="121920" marR="121920"/>
                </a:tc>
                <a:tc>
                  <a:txBody>
                    <a:bodyPr/>
                    <a:lstStyle/>
                    <a:p>
                      <a:r>
                        <a:rPr lang="en-US" sz="1200" dirty="0"/>
                        <a:t>28.3794, -81.5494</a:t>
                      </a:r>
                    </a:p>
                  </a:txBody>
                  <a:tcPr marL="121920" marR="121920"/>
                </a:tc>
                <a:extLst>
                  <a:ext uri="{0D108BD9-81ED-4DB2-BD59-A6C34878D82A}">
                    <a16:rowId xmlns:a16="http://schemas.microsoft.com/office/drawing/2014/main" val="10002"/>
                  </a:ext>
                </a:extLst>
              </a:tr>
            </a:tbl>
          </a:graphicData>
        </a:graphic>
      </p:graphicFrame>
      <p:graphicFrame>
        <p:nvGraphicFramePr>
          <p:cNvPr id="522" name="Table 521"/>
          <p:cNvGraphicFramePr>
            <a:graphicFrameLocks noGrp="1"/>
          </p:cNvGraphicFramePr>
          <p:nvPr/>
        </p:nvGraphicFramePr>
        <p:xfrm>
          <a:off x="4223820" y="4875116"/>
          <a:ext cx="4018400" cy="1005840"/>
        </p:xfrm>
        <a:graphic>
          <a:graphicData uri="http://schemas.openxmlformats.org/drawingml/2006/table">
            <a:tbl>
              <a:tblPr firstRow="1" bandRow="1">
                <a:tableStyleId>{5C22544A-7EE6-4342-B048-85BDC9FD1C3A}</a:tableStyleId>
              </a:tblPr>
              <a:tblGrid>
                <a:gridCol w="1013079">
                  <a:extLst>
                    <a:ext uri="{9D8B030D-6E8A-4147-A177-3AD203B41FA5}">
                      <a16:colId xmlns:a16="http://schemas.microsoft.com/office/drawing/2014/main" val="20000"/>
                    </a:ext>
                  </a:extLst>
                </a:gridCol>
                <a:gridCol w="657733">
                  <a:extLst>
                    <a:ext uri="{9D8B030D-6E8A-4147-A177-3AD203B41FA5}">
                      <a16:colId xmlns:a16="http://schemas.microsoft.com/office/drawing/2014/main" val="20001"/>
                    </a:ext>
                  </a:extLst>
                </a:gridCol>
                <a:gridCol w="868172">
                  <a:extLst>
                    <a:ext uri="{9D8B030D-6E8A-4147-A177-3AD203B41FA5}">
                      <a16:colId xmlns:a16="http://schemas.microsoft.com/office/drawing/2014/main" val="20002"/>
                    </a:ext>
                  </a:extLst>
                </a:gridCol>
                <a:gridCol w="1479416">
                  <a:extLst>
                    <a:ext uri="{9D8B030D-6E8A-4147-A177-3AD203B41FA5}">
                      <a16:colId xmlns:a16="http://schemas.microsoft.com/office/drawing/2014/main" val="20003"/>
                    </a:ext>
                  </a:extLst>
                </a:gridCol>
              </a:tblGrid>
              <a:tr h="274320">
                <a:tc>
                  <a:txBody>
                    <a:bodyPr/>
                    <a:lstStyle/>
                    <a:p>
                      <a:pPr algn="ctr"/>
                      <a:r>
                        <a:rPr lang="en-US" sz="1200" dirty="0"/>
                        <a:t>Traffic Light</a:t>
                      </a:r>
                    </a:p>
                  </a:txBody>
                  <a:tcPr marL="121920" marR="121920">
                    <a:solidFill>
                      <a:srgbClr val="6EA0B0"/>
                    </a:solidFill>
                  </a:tcPr>
                </a:tc>
                <a:tc>
                  <a:txBody>
                    <a:bodyPr/>
                    <a:lstStyle/>
                    <a:p>
                      <a:pPr algn="ctr"/>
                      <a:r>
                        <a:rPr lang="en-US" sz="1200" dirty="0"/>
                        <a:t>State</a:t>
                      </a:r>
                    </a:p>
                  </a:txBody>
                  <a:tcPr marL="121920" marR="121920">
                    <a:solidFill>
                      <a:srgbClr val="6EA0B0"/>
                    </a:solidFill>
                  </a:tcPr>
                </a:tc>
                <a:tc>
                  <a:txBody>
                    <a:bodyPr/>
                    <a:lstStyle/>
                    <a:p>
                      <a:pPr algn="ctr"/>
                      <a:r>
                        <a:rPr lang="en-US" sz="1200" dirty="0"/>
                        <a:t>Time Left</a:t>
                      </a:r>
                    </a:p>
                  </a:txBody>
                  <a:tcPr marL="121920" marR="121920">
                    <a:solidFill>
                      <a:srgbClr val="6EA0B0"/>
                    </a:solidFill>
                  </a:tcPr>
                </a:tc>
                <a:tc>
                  <a:txBody>
                    <a:bodyPr/>
                    <a:lstStyle/>
                    <a:p>
                      <a:pPr algn="ctr"/>
                      <a:r>
                        <a:rPr lang="en-US" sz="1200" dirty="0"/>
                        <a:t>Operational Mode</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35803</a:t>
                      </a:r>
                    </a:p>
                  </a:txBody>
                  <a:tcPr marL="121920" marR="121920"/>
                </a:tc>
                <a:tc>
                  <a:txBody>
                    <a:bodyPr/>
                    <a:lstStyle/>
                    <a:p>
                      <a:r>
                        <a:rPr lang="en-US" sz="1200" dirty="0"/>
                        <a:t>Green</a:t>
                      </a:r>
                    </a:p>
                  </a:txBody>
                  <a:tcPr marL="121920" marR="121920"/>
                </a:tc>
                <a:tc>
                  <a:txBody>
                    <a:bodyPr/>
                    <a:lstStyle/>
                    <a:p>
                      <a:r>
                        <a:rPr lang="en-US" sz="1200" dirty="0"/>
                        <a:t>23 sec</a:t>
                      </a:r>
                    </a:p>
                  </a:txBody>
                  <a:tcPr marL="121920" marR="121920"/>
                </a:tc>
                <a:tc>
                  <a:txBody>
                    <a:bodyPr/>
                    <a:lstStyle/>
                    <a:p>
                      <a:r>
                        <a:rPr lang="en-US" sz="1200" dirty="0"/>
                        <a:t>Automatic</a:t>
                      </a:r>
                    </a:p>
                  </a:txBody>
                  <a:tcPr marL="121920" marR="121920"/>
                </a:tc>
                <a:extLst>
                  <a:ext uri="{0D108BD9-81ED-4DB2-BD59-A6C34878D82A}">
                    <a16:rowId xmlns:a16="http://schemas.microsoft.com/office/drawing/2014/main" val="10001"/>
                  </a:ext>
                </a:extLst>
              </a:tr>
              <a:tr h="274320">
                <a:tc>
                  <a:txBody>
                    <a:bodyPr/>
                    <a:lstStyle/>
                    <a:p>
                      <a:r>
                        <a:rPr lang="en-US" sz="1200" dirty="0"/>
                        <a:t>82915</a:t>
                      </a:r>
                    </a:p>
                  </a:txBody>
                  <a:tcPr marL="121920" marR="121920"/>
                </a:tc>
                <a:tc>
                  <a:txBody>
                    <a:bodyPr/>
                    <a:lstStyle/>
                    <a:p>
                      <a:r>
                        <a:rPr lang="en-US" sz="1200" dirty="0"/>
                        <a:t>Red</a:t>
                      </a:r>
                    </a:p>
                  </a:txBody>
                  <a:tcPr marL="121920" marR="121920"/>
                </a:tc>
                <a:tc>
                  <a:txBody>
                    <a:bodyPr/>
                    <a:lstStyle/>
                    <a:p>
                      <a:r>
                        <a:rPr lang="en-US" sz="1200" dirty="0"/>
                        <a:t>6 sec</a:t>
                      </a:r>
                    </a:p>
                  </a:txBody>
                  <a:tcPr marL="121920" marR="121920"/>
                </a:tc>
                <a:tc>
                  <a:txBody>
                    <a:bodyPr/>
                    <a:lstStyle/>
                    <a:p>
                      <a:r>
                        <a:rPr lang="en-US" sz="1200" dirty="0"/>
                        <a:t>Manual Override</a:t>
                      </a:r>
                    </a:p>
                  </a:txBody>
                  <a:tcPr marL="121920" marR="121920"/>
                </a:tc>
                <a:extLst>
                  <a:ext uri="{0D108BD9-81ED-4DB2-BD59-A6C34878D82A}">
                    <a16:rowId xmlns:a16="http://schemas.microsoft.com/office/drawing/2014/main" val="10002"/>
                  </a:ext>
                </a:extLst>
              </a:tr>
            </a:tbl>
          </a:graphicData>
        </a:graphic>
      </p:graphicFrame>
      <p:sp>
        <p:nvSpPr>
          <p:cNvPr id="523" name="Rounded Rectangle 522"/>
          <p:cNvSpPr/>
          <p:nvPr/>
        </p:nvSpPr>
        <p:spPr>
          <a:xfrm>
            <a:off x="845491" y="3084926"/>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1600" dirty="0">
                <a:solidFill>
                  <a:schemeClr val="tx1"/>
                </a:solidFill>
              </a:rPr>
              <a:t>Data Writer</a:t>
            </a:r>
          </a:p>
        </p:txBody>
      </p:sp>
      <p:cxnSp>
        <p:nvCxnSpPr>
          <p:cNvPr id="9" name="Straight Arrow Connector 8"/>
          <p:cNvCxnSpPr>
            <a:cxnSpLocks/>
            <a:stCxn id="523" idx="3"/>
            <a:endCxn id="7" idx="1"/>
          </p:cNvCxnSpPr>
          <p:nvPr/>
        </p:nvCxnSpPr>
        <p:spPr>
          <a:xfrm>
            <a:off x="2396387" y="3377599"/>
            <a:ext cx="1519457" cy="6033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3"/>
          </p:cNvCxnSpPr>
          <p:nvPr/>
        </p:nvCxnSpPr>
        <p:spPr>
          <a:xfrm>
            <a:off x="2226396" y="4207365"/>
            <a:ext cx="1662979" cy="1519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4" idx="3"/>
            <a:endCxn id="522" idx="1"/>
          </p:cNvCxnSpPr>
          <p:nvPr/>
        </p:nvCxnSpPr>
        <p:spPr>
          <a:xfrm>
            <a:off x="2314468" y="5081698"/>
            <a:ext cx="1909352" cy="29633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737904" y="5681883"/>
            <a:ext cx="1485916" cy="3799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522" idx="3"/>
            <a:endCxn id="519" idx="1"/>
          </p:cNvCxnSpPr>
          <p:nvPr/>
        </p:nvCxnSpPr>
        <p:spPr>
          <a:xfrm flipV="1">
            <a:off x="8242220" y="4760675"/>
            <a:ext cx="2148905" cy="617361"/>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22" idx="3"/>
            <a:endCxn id="520" idx="1"/>
          </p:cNvCxnSpPr>
          <p:nvPr/>
        </p:nvCxnSpPr>
        <p:spPr>
          <a:xfrm>
            <a:off x="8242220" y="5378036"/>
            <a:ext cx="2148905" cy="357299"/>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518" idx="1"/>
          </p:cNvCxnSpPr>
          <p:nvPr/>
        </p:nvCxnSpPr>
        <p:spPr>
          <a:xfrm flipV="1">
            <a:off x="8523366" y="3627615"/>
            <a:ext cx="1092311" cy="579750"/>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086130-8D7E-4440-A1B8-4F520D660DCB}"/>
              </a:ext>
            </a:extLst>
          </p:cNvPr>
          <p:cNvCxnSpPr>
            <a:cxnSpLocks/>
          </p:cNvCxnSpPr>
          <p:nvPr/>
        </p:nvCxnSpPr>
        <p:spPr>
          <a:xfrm>
            <a:off x="8523366" y="4195820"/>
            <a:ext cx="1794351" cy="457932"/>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9" name="Group 497"/>
          <p:cNvGrpSpPr>
            <a:grpSpLocks/>
          </p:cNvGrpSpPr>
          <p:nvPr/>
        </p:nvGrpSpPr>
        <p:grpSpPr bwMode="auto">
          <a:xfrm>
            <a:off x="2763085" y="4166659"/>
            <a:ext cx="5989009" cy="511175"/>
            <a:chOff x="1803" y="3096"/>
            <a:chExt cx="2031" cy="322"/>
          </a:xfrm>
        </p:grpSpPr>
        <p:sp>
          <p:nvSpPr>
            <p:cNvPr id="500" name="Oval 498"/>
            <p:cNvSpPr>
              <a:spLocks noChangeArrowheads="1"/>
            </p:cNvSpPr>
            <p:nvPr/>
          </p:nvSpPr>
          <p:spPr bwMode="auto">
            <a:xfrm>
              <a:off x="2184" y="3096"/>
              <a:ext cx="1650" cy="210"/>
            </a:xfrm>
            <a:prstGeom prst="ellipse">
              <a:avLst/>
            </a:prstGeom>
            <a:noFill/>
            <a:ln w="22225">
              <a:solidFill>
                <a:srgbClr val="FF0000"/>
              </a:solidFill>
              <a:round/>
              <a:headEnd/>
              <a:tailEnd/>
            </a:ln>
          </p:spPr>
          <p:txBody>
            <a:bodyPr wrap="none" anchor="ctr"/>
            <a:lstStyle/>
            <a:p>
              <a:endParaRPr lang="en-US" sz="2400" dirty="0"/>
            </a:p>
          </p:txBody>
        </p:sp>
        <p:sp>
          <p:nvSpPr>
            <p:cNvPr id="501" name="Text Box 499"/>
            <p:cNvSpPr txBox="1">
              <a:spLocks noChangeArrowheads="1"/>
            </p:cNvSpPr>
            <p:nvPr/>
          </p:nvSpPr>
          <p:spPr bwMode="auto">
            <a:xfrm>
              <a:off x="1803" y="3179"/>
              <a:ext cx="421" cy="239"/>
            </a:xfrm>
            <a:prstGeom prst="rect">
              <a:avLst/>
            </a:prstGeom>
            <a:noFill/>
            <a:ln w="22225">
              <a:noFill/>
              <a:miter lim="800000"/>
              <a:headEnd/>
              <a:tailEnd/>
            </a:ln>
          </p:spPr>
          <p:txBody>
            <a:bodyPr wrap="none">
              <a:spAutoFit/>
            </a:bodyPr>
            <a:lstStyle/>
            <a:p>
              <a:pPr algn="ctr"/>
              <a:r>
                <a:rPr lang="en-US" sz="1867" b="1" dirty="0">
                  <a:solidFill>
                    <a:srgbClr val="FF0000"/>
                  </a:solidFill>
                </a:rPr>
                <a:t>Instance</a:t>
              </a:r>
            </a:p>
          </p:txBody>
        </p:sp>
      </p:grpSp>
      <p:sp>
        <p:nvSpPr>
          <p:cNvPr id="5" name="Slide Number Placeholder 4">
            <a:extLst>
              <a:ext uri="{FF2B5EF4-FFF2-40B4-BE49-F238E27FC236}">
                <a16:creationId xmlns:a16="http://schemas.microsoft.com/office/drawing/2014/main" id="{9A48D5AD-8DFB-4369-93C8-B6A06B4C7C21}"/>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179271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24"/>
            <a:ext cx="10972800" cy="605796"/>
          </a:xfrm>
        </p:spPr>
        <p:txBody>
          <a:bodyPr anchor="t">
            <a:normAutofit/>
          </a:bodyPr>
          <a:lstStyle/>
          <a:p>
            <a:r>
              <a:rPr lang="en-US" sz="2800" dirty="0"/>
              <a:t>DDS Data-Centric Model</a:t>
            </a:r>
          </a:p>
        </p:txBody>
      </p:sp>
      <p:sp>
        <p:nvSpPr>
          <p:cNvPr id="502" name="Rectangle 500"/>
          <p:cNvSpPr txBox="1">
            <a:spLocks noChangeArrowheads="1"/>
          </p:cNvSpPr>
          <p:nvPr/>
        </p:nvSpPr>
        <p:spPr bwMode="auto">
          <a:xfrm>
            <a:off x="214119" y="952108"/>
            <a:ext cx="11684000" cy="1877089"/>
          </a:xfrm>
          <a:prstGeom prst="rect">
            <a:avLst/>
          </a:prstGeom>
          <a:noFill/>
          <a:ln w="9525" algn="ctr">
            <a:noFill/>
            <a:miter lim="800000"/>
            <a:headEnd/>
            <a:tailEnd/>
          </a:ln>
        </p:spPr>
        <p:txBody>
          <a:bodyPr vert="horz" wrap="square" lIns="121917" tIns="60959" rIns="121917" bIns="60959" numCol="1" anchor="t" anchorCtr="0" compatLnSpc="1">
            <a:prstTxWarp prst="textNoShape">
              <a:avLst/>
            </a:prstTxWarp>
          </a:bodyPr>
          <a:lstStyle/>
          <a:p>
            <a:pPr marL="571465" marR="0" lvl="0" indent="-342900" algn="l" defTabSz="1219140" rtl="0" eaLnBrk="0" fontAlgn="base" latinLnBrk="0" hangingPunct="0">
              <a:lnSpc>
                <a:spcPct val="95000"/>
              </a:lnSpc>
              <a:spcBef>
                <a:spcPct val="20000"/>
              </a:spcBef>
              <a:spcAft>
                <a:spcPct val="0"/>
              </a:spcAft>
              <a:buClr>
                <a:srgbClr val="000000"/>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Data objects addressed by </a:t>
            </a: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Domain ID, Topic</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a:t>
            </a: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Domains </a:t>
            </a:r>
            <a:r>
              <a:rPr kumimoji="0" lang="en-US" sz="213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a level of isolation </a:t>
            </a: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Topic </a:t>
            </a:r>
            <a:r>
              <a:rPr kumimoji="0" lang="en-US" sz="213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groups homogeneous subjects (same data-type &amp; meaning) </a:t>
            </a:r>
            <a:endPar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 </a:t>
            </a:r>
            <a:r>
              <a:rPr kumimoji="0" lang="en-US" sz="213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 generalization of</a:t>
            </a: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subject</a:t>
            </a:r>
          </a:p>
          <a:p>
            <a:pPr marL="1028665" lvl="1" indent="-342900" defTabSz="1219140" eaLnBrk="0" hangingPunct="0">
              <a:lnSpc>
                <a:spcPct val="95000"/>
              </a:lnSpc>
              <a:spcBef>
                <a:spcPct val="20000"/>
              </a:spcBef>
              <a:buClr>
                <a:srgbClr val="000000"/>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Instance </a:t>
            </a:r>
            <a:r>
              <a:rPr lang="en-US" sz="2133" kern="0" dirty="0">
                <a:latin typeface="Arial" panose="020B0604020202020204" pitchFamily="34" charset="0"/>
                <a:cs typeface="Arial" panose="020B0604020202020204" pitchFamily="34" charset="0"/>
              </a:rPr>
              <a:t>individual update</a:t>
            </a:r>
            <a:endParaRPr lang="en-US" sz="2133" b="1" kern="0" dirty="0">
              <a:latin typeface="Arial" panose="020B0604020202020204" pitchFamily="34" charset="0"/>
              <a:cs typeface="Arial" panose="020B0604020202020204" pitchFamily="34" charset="0"/>
            </a:endParaRP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endPar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675499" y="3914694"/>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sp>
        <p:nvSpPr>
          <p:cNvPr id="514" name="Rounded Rectangle 513"/>
          <p:cNvSpPr/>
          <p:nvPr/>
        </p:nvSpPr>
        <p:spPr>
          <a:xfrm>
            <a:off x="763572" y="4789025"/>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sp>
        <p:nvSpPr>
          <p:cNvPr id="517" name="Rounded Rectangle 516"/>
          <p:cNvSpPr/>
          <p:nvPr/>
        </p:nvSpPr>
        <p:spPr>
          <a:xfrm>
            <a:off x="1162235" y="5558617"/>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sp>
        <p:nvSpPr>
          <p:cNvPr id="518" name="Rounded Rectangle 517"/>
          <p:cNvSpPr/>
          <p:nvPr/>
        </p:nvSpPr>
        <p:spPr>
          <a:xfrm>
            <a:off x="9615677" y="333494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Reader</a:t>
            </a:r>
          </a:p>
        </p:txBody>
      </p:sp>
      <p:sp>
        <p:nvSpPr>
          <p:cNvPr id="519" name="Rounded Rectangle 518"/>
          <p:cNvSpPr/>
          <p:nvPr/>
        </p:nvSpPr>
        <p:spPr>
          <a:xfrm>
            <a:off x="10391125" y="446800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Reader</a:t>
            </a:r>
          </a:p>
        </p:txBody>
      </p:sp>
      <p:sp>
        <p:nvSpPr>
          <p:cNvPr id="520" name="Rounded Rectangle 519"/>
          <p:cNvSpPr/>
          <p:nvPr/>
        </p:nvSpPr>
        <p:spPr>
          <a:xfrm>
            <a:off x="10391125" y="544266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Reader</a:t>
            </a:r>
          </a:p>
        </p:txBody>
      </p:sp>
      <p:sp>
        <p:nvSpPr>
          <p:cNvPr id="521" name="Cloud"/>
          <p:cNvSpPr>
            <a:spLocks noChangeAspect="1" noEditPoints="1" noChangeArrowheads="1"/>
          </p:cNvSpPr>
          <p:nvPr/>
        </p:nvSpPr>
        <p:spPr bwMode="auto">
          <a:xfrm rot="515497">
            <a:off x="2773958" y="3272619"/>
            <a:ext cx="6971991" cy="32128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C135"/>
          </a:solidFill>
          <a:ln w="9525">
            <a:noFill/>
            <a:miter lim="800000"/>
            <a:headEnd/>
            <a:tailEnd/>
          </a:ln>
          <a:effectLst>
            <a:outerShdw dist="107763" dir="2700000" algn="ctr" rotWithShape="0">
              <a:srgbClr val="808080">
                <a:alpha val="50000"/>
              </a:srgbClr>
            </a:outerShdw>
          </a:effectLst>
        </p:spPr>
        <p:txBody>
          <a:bodyPr lIns="121917" tIns="60959" rIns="121917" bIns="6095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charset="0"/>
              <a:ea typeface="+mn-ea"/>
              <a:cs typeface="+mn-cs"/>
            </a:endParaRPr>
          </a:p>
        </p:txBody>
      </p:sp>
      <p:graphicFrame>
        <p:nvGraphicFramePr>
          <p:cNvPr id="7" name="Table 6"/>
          <p:cNvGraphicFramePr>
            <a:graphicFrameLocks noGrp="1"/>
          </p:cNvGraphicFramePr>
          <p:nvPr/>
        </p:nvGraphicFramePr>
        <p:xfrm>
          <a:off x="3915844" y="3477979"/>
          <a:ext cx="4607522" cy="1005840"/>
        </p:xfrm>
        <a:graphic>
          <a:graphicData uri="http://schemas.openxmlformats.org/drawingml/2006/table">
            <a:tbl>
              <a:tblPr firstRow="1" bandRow="1">
                <a:tableStyleId>{5C22544A-7EE6-4342-B048-85BDC9FD1C3A}</a:tableStyleId>
              </a:tblPr>
              <a:tblGrid>
                <a:gridCol w="1094677">
                  <a:extLst>
                    <a:ext uri="{9D8B030D-6E8A-4147-A177-3AD203B41FA5}">
                      <a16:colId xmlns:a16="http://schemas.microsoft.com/office/drawing/2014/main" val="20000"/>
                    </a:ext>
                  </a:extLst>
                </a:gridCol>
                <a:gridCol w="733382">
                  <a:extLst>
                    <a:ext uri="{9D8B030D-6E8A-4147-A177-3AD203B41FA5}">
                      <a16:colId xmlns:a16="http://schemas.microsoft.com/office/drawing/2014/main" val="20001"/>
                    </a:ext>
                  </a:extLst>
                </a:gridCol>
                <a:gridCol w="1076091">
                  <a:extLst>
                    <a:ext uri="{9D8B030D-6E8A-4147-A177-3AD203B41FA5}">
                      <a16:colId xmlns:a16="http://schemas.microsoft.com/office/drawing/2014/main" val="20002"/>
                    </a:ext>
                  </a:extLst>
                </a:gridCol>
                <a:gridCol w="1703372">
                  <a:extLst>
                    <a:ext uri="{9D8B030D-6E8A-4147-A177-3AD203B41FA5}">
                      <a16:colId xmlns:a16="http://schemas.microsoft.com/office/drawing/2014/main" val="20003"/>
                    </a:ext>
                  </a:extLst>
                </a:gridCol>
              </a:tblGrid>
              <a:tr h="274320">
                <a:tc>
                  <a:txBody>
                    <a:bodyPr/>
                    <a:lstStyle/>
                    <a:p>
                      <a:pPr algn="ctr"/>
                      <a:r>
                        <a:rPr lang="en-US" sz="1200" dirty="0"/>
                        <a:t>License Plate</a:t>
                      </a:r>
                    </a:p>
                  </a:txBody>
                  <a:tcPr marL="121920" marR="121920">
                    <a:solidFill>
                      <a:srgbClr val="6EA0B0"/>
                    </a:solidFill>
                  </a:tcPr>
                </a:tc>
                <a:tc>
                  <a:txBody>
                    <a:bodyPr/>
                    <a:lstStyle/>
                    <a:p>
                      <a:pPr algn="ctr"/>
                      <a:r>
                        <a:rPr lang="en-US" sz="1200" dirty="0"/>
                        <a:t>Speed</a:t>
                      </a:r>
                    </a:p>
                  </a:txBody>
                  <a:tcPr marL="121920" marR="121920">
                    <a:solidFill>
                      <a:srgbClr val="6EA0B0"/>
                    </a:solidFill>
                  </a:tcPr>
                </a:tc>
                <a:tc>
                  <a:txBody>
                    <a:bodyPr/>
                    <a:lstStyle/>
                    <a:p>
                      <a:pPr algn="ctr"/>
                      <a:r>
                        <a:rPr lang="en-US" sz="1200" dirty="0"/>
                        <a:t>Battery Remaining</a:t>
                      </a:r>
                    </a:p>
                  </a:txBody>
                  <a:tcPr marL="121920" marR="121920">
                    <a:solidFill>
                      <a:srgbClr val="6EA0B0"/>
                    </a:solidFill>
                  </a:tcPr>
                </a:tc>
                <a:tc>
                  <a:txBody>
                    <a:bodyPr/>
                    <a:lstStyle/>
                    <a:p>
                      <a:pPr algn="ctr"/>
                      <a:r>
                        <a:rPr lang="en-US" sz="1200" dirty="0"/>
                        <a:t>GPS Location</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DKW 8307</a:t>
                      </a:r>
                    </a:p>
                  </a:txBody>
                  <a:tcPr marL="121920" marR="121920"/>
                </a:tc>
                <a:tc>
                  <a:txBody>
                    <a:bodyPr/>
                    <a:lstStyle/>
                    <a:p>
                      <a:r>
                        <a:rPr lang="en-US" sz="1200" dirty="0"/>
                        <a:t>41</a:t>
                      </a:r>
                    </a:p>
                  </a:txBody>
                  <a:tcPr marL="121920" marR="121920"/>
                </a:tc>
                <a:tc>
                  <a:txBody>
                    <a:bodyPr/>
                    <a:lstStyle/>
                    <a:p>
                      <a:r>
                        <a:rPr lang="en-US" sz="1200" dirty="0"/>
                        <a:t>73%</a:t>
                      </a:r>
                    </a:p>
                  </a:txBody>
                  <a:tcPr marL="121920" marR="121920"/>
                </a:tc>
                <a:tc>
                  <a:txBody>
                    <a:bodyPr/>
                    <a:lstStyle/>
                    <a:p>
                      <a:r>
                        <a:rPr lang="en-US" sz="1200" dirty="0"/>
                        <a:t>39.9524, -75.1636</a:t>
                      </a:r>
                    </a:p>
                  </a:txBody>
                  <a:tcPr marL="121920" marR="121920"/>
                </a:tc>
                <a:extLst>
                  <a:ext uri="{0D108BD9-81ED-4DB2-BD59-A6C34878D82A}">
                    <a16:rowId xmlns:a16="http://schemas.microsoft.com/office/drawing/2014/main" val="10001"/>
                  </a:ext>
                </a:extLst>
              </a:tr>
              <a:tr h="274320">
                <a:tc>
                  <a:txBody>
                    <a:bodyPr/>
                    <a:lstStyle/>
                    <a:p>
                      <a:r>
                        <a:rPr lang="en-US" sz="1200" dirty="0"/>
                        <a:t>YQC 4149</a:t>
                      </a:r>
                    </a:p>
                  </a:txBody>
                  <a:tcPr marL="121920" marR="121920"/>
                </a:tc>
                <a:tc>
                  <a:txBody>
                    <a:bodyPr/>
                    <a:lstStyle/>
                    <a:p>
                      <a:r>
                        <a:rPr lang="en-US" sz="1200" dirty="0"/>
                        <a:t>64</a:t>
                      </a:r>
                    </a:p>
                  </a:txBody>
                  <a:tcPr marL="121920" marR="121920"/>
                </a:tc>
                <a:tc>
                  <a:txBody>
                    <a:bodyPr/>
                    <a:lstStyle/>
                    <a:p>
                      <a:r>
                        <a:rPr lang="en-US" sz="1200" dirty="0"/>
                        <a:t>55%</a:t>
                      </a:r>
                    </a:p>
                  </a:txBody>
                  <a:tcPr marL="121920" marR="121920"/>
                </a:tc>
                <a:tc>
                  <a:txBody>
                    <a:bodyPr/>
                    <a:lstStyle/>
                    <a:p>
                      <a:r>
                        <a:rPr lang="en-US" sz="1200" dirty="0"/>
                        <a:t>28.3794, -81.5494</a:t>
                      </a:r>
                    </a:p>
                  </a:txBody>
                  <a:tcPr marL="121920" marR="121920"/>
                </a:tc>
                <a:extLst>
                  <a:ext uri="{0D108BD9-81ED-4DB2-BD59-A6C34878D82A}">
                    <a16:rowId xmlns:a16="http://schemas.microsoft.com/office/drawing/2014/main" val="10002"/>
                  </a:ext>
                </a:extLst>
              </a:tr>
            </a:tbl>
          </a:graphicData>
        </a:graphic>
      </p:graphicFrame>
      <p:graphicFrame>
        <p:nvGraphicFramePr>
          <p:cNvPr id="522" name="Table 521"/>
          <p:cNvGraphicFramePr>
            <a:graphicFrameLocks noGrp="1"/>
          </p:cNvGraphicFramePr>
          <p:nvPr/>
        </p:nvGraphicFramePr>
        <p:xfrm>
          <a:off x="4223820" y="4875116"/>
          <a:ext cx="4018400" cy="1005840"/>
        </p:xfrm>
        <a:graphic>
          <a:graphicData uri="http://schemas.openxmlformats.org/drawingml/2006/table">
            <a:tbl>
              <a:tblPr firstRow="1" bandRow="1">
                <a:tableStyleId>{5C22544A-7EE6-4342-B048-85BDC9FD1C3A}</a:tableStyleId>
              </a:tblPr>
              <a:tblGrid>
                <a:gridCol w="1013079">
                  <a:extLst>
                    <a:ext uri="{9D8B030D-6E8A-4147-A177-3AD203B41FA5}">
                      <a16:colId xmlns:a16="http://schemas.microsoft.com/office/drawing/2014/main" val="20000"/>
                    </a:ext>
                  </a:extLst>
                </a:gridCol>
                <a:gridCol w="657733">
                  <a:extLst>
                    <a:ext uri="{9D8B030D-6E8A-4147-A177-3AD203B41FA5}">
                      <a16:colId xmlns:a16="http://schemas.microsoft.com/office/drawing/2014/main" val="20001"/>
                    </a:ext>
                  </a:extLst>
                </a:gridCol>
                <a:gridCol w="868172">
                  <a:extLst>
                    <a:ext uri="{9D8B030D-6E8A-4147-A177-3AD203B41FA5}">
                      <a16:colId xmlns:a16="http://schemas.microsoft.com/office/drawing/2014/main" val="20002"/>
                    </a:ext>
                  </a:extLst>
                </a:gridCol>
                <a:gridCol w="1479416">
                  <a:extLst>
                    <a:ext uri="{9D8B030D-6E8A-4147-A177-3AD203B41FA5}">
                      <a16:colId xmlns:a16="http://schemas.microsoft.com/office/drawing/2014/main" val="20003"/>
                    </a:ext>
                  </a:extLst>
                </a:gridCol>
              </a:tblGrid>
              <a:tr h="274320">
                <a:tc>
                  <a:txBody>
                    <a:bodyPr/>
                    <a:lstStyle/>
                    <a:p>
                      <a:pPr algn="ctr"/>
                      <a:r>
                        <a:rPr lang="en-US" sz="1200" dirty="0"/>
                        <a:t>Traffic Light</a:t>
                      </a:r>
                    </a:p>
                  </a:txBody>
                  <a:tcPr marL="121920" marR="121920">
                    <a:solidFill>
                      <a:srgbClr val="6EA0B0"/>
                    </a:solidFill>
                  </a:tcPr>
                </a:tc>
                <a:tc>
                  <a:txBody>
                    <a:bodyPr/>
                    <a:lstStyle/>
                    <a:p>
                      <a:pPr algn="ctr"/>
                      <a:r>
                        <a:rPr lang="en-US" sz="1200" dirty="0"/>
                        <a:t>State</a:t>
                      </a:r>
                    </a:p>
                  </a:txBody>
                  <a:tcPr marL="121920" marR="121920">
                    <a:solidFill>
                      <a:srgbClr val="6EA0B0"/>
                    </a:solidFill>
                  </a:tcPr>
                </a:tc>
                <a:tc>
                  <a:txBody>
                    <a:bodyPr/>
                    <a:lstStyle/>
                    <a:p>
                      <a:pPr algn="ctr"/>
                      <a:r>
                        <a:rPr lang="en-US" sz="1200" dirty="0"/>
                        <a:t>Time Left</a:t>
                      </a:r>
                    </a:p>
                  </a:txBody>
                  <a:tcPr marL="121920" marR="121920">
                    <a:solidFill>
                      <a:srgbClr val="6EA0B0"/>
                    </a:solidFill>
                  </a:tcPr>
                </a:tc>
                <a:tc>
                  <a:txBody>
                    <a:bodyPr/>
                    <a:lstStyle/>
                    <a:p>
                      <a:pPr algn="ctr"/>
                      <a:r>
                        <a:rPr lang="en-US" sz="1200" dirty="0"/>
                        <a:t>Operational Mode</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35803</a:t>
                      </a:r>
                    </a:p>
                  </a:txBody>
                  <a:tcPr marL="121920" marR="121920"/>
                </a:tc>
                <a:tc>
                  <a:txBody>
                    <a:bodyPr/>
                    <a:lstStyle/>
                    <a:p>
                      <a:r>
                        <a:rPr lang="en-US" sz="1200" dirty="0"/>
                        <a:t>Green</a:t>
                      </a:r>
                    </a:p>
                  </a:txBody>
                  <a:tcPr marL="121920" marR="121920"/>
                </a:tc>
                <a:tc>
                  <a:txBody>
                    <a:bodyPr/>
                    <a:lstStyle/>
                    <a:p>
                      <a:r>
                        <a:rPr lang="en-US" sz="1200" dirty="0"/>
                        <a:t>23 sec</a:t>
                      </a:r>
                    </a:p>
                  </a:txBody>
                  <a:tcPr marL="121920" marR="121920"/>
                </a:tc>
                <a:tc>
                  <a:txBody>
                    <a:bodyPr/>
                    <a:lstStyle/>
                    <a:p>
                      <a:r>
                        <a:rPr lang="en-US" sz="1200" dirty="0"/>
                        <a:t>Automatic</a:t>
                      </a:r>
                    </a:p>
                  </a:txBody>
                  <a:tcPr marL="121920" marR="121920"/>
                </a:tc>
                <a:extLst>
                  <a:ext uri="{0D108BD9-81ED-4DB2-BD59-A6C34878D82A}">
                    <a16:rowId xmlns:a16="http://schemas.microsoft.com/office/drawing/2014/main" val="10001"/>
                  </a:ext>
                </a:extLst>
              </a:tr>
              <a:tr h="274320">
                <a:tc>
                  <a:txBody>
                    <a:bodyPr/>
                    <a:lstStyle/>
                    <a:p>
                      <a:r>
                        <a:rPr lang="en-US" sz="1200" dirty="0"/>
                        <a:t>82915</a:t>
                      </a:r>
                    </a:p>
                  </a:txBody>
                  <a:tcPr marL="121920" marR="121920"/>
                </a:tc>
                <a:tc>
                  <a:txBody>
                    <a:bodyPr/>
                    <a:lstStyle/>
                    <a:p>
                      <a:r>
                        <a:rPr lang="en-US" sz="1200" dirty="0"/>
                        <a:t>Red</a:t>
                      </a:r>
                    </a:p>
                  </a:txBody>
                  <a:tcPr marL="121920" marR="121920"/>
                </a:tc>
                <a:tc>
                  <a:txBody>
                    <a:bodyPr/>
                    <a:lstStyle/>
                    <a:p>
                      <a:r>
                        <a:rPr lang="en-US" sz="1200" dirty="0"/>
                        <a:t>6 sec</a:t>
                      </a:r>
                    </a:p>
                  </a:txBody>
                  <a:tcPr marL="121920" marR="121920"/>
                </a:tc>
                <a:tc>
                  <a:txBody>
                    <a:bodyPr/>
                    <a:lstStyle/>
                    <a:p>
                      <a:r>
                        <a:rPr lang="en-US" sz="1200" dirty="0"/>
                        <a:t>Manual Override</a:t>
                      </a:r>
                    </a:p>
                  </a:txBody>
                  <a:tcPr marL="121920" marR="121920"/>
                </a:tc>
                <a:extLst>
                  <a:ext uri="{0D108BD9-81ED-4DB2-BD59-A6C34878D82A}">
                    <a16:rowId xmlns:a16="http://schemas.microsoft.com/office/drawing/2014/main" val="10002"/>
                  </a:ext>
                </a:extLst>
              </a:tr>
            </a:tbl>
          </a:graphicData>
        </a:graphic>
      </p:graphicFrame>
      <p:sp>
        <p:nvSpPr>
          <p:cNvPr id="523" name="Rounded Rectangle 522"/>
          <p:cNvSpPr/>
          <p:nvPr/>
        </p:nvSpPr>
        <p:spPr>
          <a:xfrm>
            <a:off x="845491" y="3084926"/>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cxnSp>
        <p:nvCxnSpPr>
          <p:cNvPr id="9" name="Straight Arrow Connector 8"/>
          <p:cNvCxnSpPr>
            <a:cxnSpLocks/>
            <a:stCxn id="523" idx="3"/>
            <a:endCxn id="7" idx="1"/>
          </p:cNvCxnSpPr>
          <p:nvPr/>
        </p:nvCxnSpPr>
        <p:spPr>
          <a:xfrm>
            <a:off x="2396387" y="3377599"/>
            <a:ext cx="1519457" cy="6033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3"/>
          </p:cNvCxnSpPr>
          <p:nvPr/>
        </p:nvCxnSpPr>
        <p:spPr>
          <a:xfrm>
            <a:off x="2226396" y="4207365"/>
            <a:ext cx="1662979" cy="1519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4" idx="3"/>
            <a:endCxn id="522" idx="1"/>
          </p:cNvCxnSpPr>
          <p:nvPr/>
        </p:nvCxnSpPr>
        <p:spPr>
          <a:xfrm>
            <a:off x="2314468" y="5081698"/>
            <a:ext cx="1909352" cy="29633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737904" y="5681883"/>
            <a:ext cx="1485916" cy="3799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522" idx="3"/>
            <a:endCxn id="519" idx="1"/>
          </p:cNvCxnSpPr>
          <p:nvPr/>
        </p:nvCxnSpPr>
        <p:spPr>
          <a:xfrm flipV="1">
            <a:off x="8242220" y="4760675"/>
            <a:ext cx="2148905" cy="617361"/>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22" idx="3"/>
            <a:endCxn id="520" idx="1"/>
          </p:cNvCxnSpPr>
          <p:nvPr/>
        </p:nvCxnSpPr>
        <p:spPr>
          <a:xfrm>
            <a:off x="8242220" y="5378036"/>
            <a:ext cx="2148905" cy="357299"/>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518" idx="1"/>
          </p:cNvCxnSpPr>
          <p:nvPr/>
        </p:nvCxnSpPr>
        <p:spPr>
          <a:xfrm flipV="1">
            <a:off x="8523366" y="3627615"/>
            <a:ext cx="1092311" cy="579750"/>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086130-8D7E-4440-A1B8-4F520D660DCB}"/>
              </a:ext>
            </a:extLst>
          </p:cNvPr>
          <p:cNvCxnSpPr>
            <a:cxnSpLocks/>
          </p:cNvCxnSpPr>
          <p:nvPr/>
        </p:nvCxnSpPr>
        <p:spPr>
          <a:xfrm>
            <a:off x="8523366" y="4195820"/>
            <a:ext cx="1794351" cy="457932"/>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Table 44">
            <a:extLst>
              <a:ext uri="{FF2B5EF4-FFF2-40B4-BE49-F238E27FC236}">
                <a16:creationId xmlns:a16="http://schemas.microsoft.com/office/drawing/2014/main" id="{C7F54E6E-563C-41D0-88B6-112343F681E8}"/>
              </a:ext>
            </a:extLst>
          </p:cNvPr>
          <p:cNvGraphicFramePr>
            <a:graphicFrameLocks noGrp="1"/>
          </p:cNvGraphicFramePr>
          <p:nvPr>
            <p:extLst>
              <p:ext uri="{D42A27DB-BD31-4B8C-83A1-F6EECF244321}">
                <p14:modId xmlns:p14="http://schemas.microsoft.com/office/powerpoint/2010/main" val="1019748679"/>
              </p:ext>
            </p:extLst>
          </p:nvPr>
        </p:nvGraphicFramePr>
        <p:xfrm>
          <a:off x="4019300" y="4374053"/>
          <a:ext cx="4575855" cy="274320"/>
        </p:xfrm>
        <a:graphic>
          <a:graphicData uri="http://schemas.openxmlformats.org/drawingml/2006/table">
            <a:tbl>
              <a:tblPr>
                <a:tableStyleId>{5C22544A-7EE6-4342-B048-85BDC9FD1C3A}</a:tableStyleId>
              </a:tblPr>
              <a:tblGrid>
                <a:gridCol w="1087153">
                  <a:extLst>
                    <a:ext uri="{9D8B030D-6E8A-4147-A177-3AD203B41FA5}">
                      <a16:colId xmlns:a16="http://schemas.microsoft.com/office/drawing/2014/main" val="20000"/>
                    </a:ext>
                  </a:extLst>
                </a:gridCol>
                <a:gridCol w="663114">
                  <a:extLst>
                    <a:ext uri="{9D8B030D-6E8A-4147-A177-3AD203B41FA5}">
                      <a16:colId xmlns:a16="http://schemas.microsoft.com/office/drawing/2014/main" val="20001"/>
                    </a:ext>
                  </a:extLst>
                </a:gridCol>
                <a:gridCol w="1049522">
                  <a:extLst>
                    <a:ext uri="{9D8B030D-6E8A-4147-A177-3AD203B41FA5}">
                      <a16:colId xmlns:a16="http://schemas.microsoft.com/office/drawing/2014/main" val="20002"/>
                    </a:ext>
                  </a:extLst>
                </a:gridCol>
                <a:gridCol w="1776066">
                  <a:extLst>
                    <a:ext uri="{9D8B030D-6E8A-4147-A177-3AD203B41FA5}">
                      <a16:colId xmlns:a16="http://schemas.microsoft.com/office/drawing/2014/main" val="20003"/>
                    </a:ext>
                  </a:extLst>
                </a:gridCol>
              </a:tblGrid>
              <a:tr h="259926">
                <a:tc>
                  <a:txBody>
                    <a:bodyPr/>
                    <a:lstStyle/>
                    <a:p>
                      <a:r>
                        <a:rPr lang="en-US" sz="1200" dirty="0"/>
                        <a:t>YQC 4149</a:t>
                      </a:r>
                    </a:p>
                  </a:txBody>
                  <a:tcPr marL="121920" marR="121920"/>
                </a:tc>
                <a:tc>
                  <a:txBody>
                    <a:bodyPr/>
                    <a:lstStyle/>
                    <a:p>
                      <a:r>
                        <a:rPr lang="en-US" sz="1200" dirty="0">
                          <a:highlight>
                            <a:srgbClr val="FFFF00"/>
                          </a:highlight>
                        </a:rPr>
                        <a:t>68</a:t>
                      </a:r>
                    </a:p>
                  </a:txBody>
                  <a:tcPr marL="121920" marR="121920"/>
                </a:tc>
                <a:tc>
                  <a:txBody>
                    <a:bodyPr/>
                    <a:lstStyle/>
                    <a:p>
                      <a:r>
                        <a:rPr lang="en-US" sz="1200" dirty="0">
                          <a:highlight>
                            <a:srgbClr val="FFFF00"/>
                          </a:highlight>
                        </a:rPr>
                        <a:t>48%</a:t>
                      </a:r>
                    </a:p>
                  </a:txBody>
                  <a:tcPr marL="121920" marR="121920"/>
                </a:tc>
                <a:tc>
                  <a:txBody>
                    <a:bodyPr/>
                    <a:lstStyle/>
                    <a:p>
                      <a:r>
                        <a:rPr lang="en-US" sz="1200" dirty="0"/>
                        <a:t>28.3</a:t>
                      </a:r>
                      <a:r>
                        <a:rPr lang="en-US" sz="1200" dirty="0">
                          <a:highlight>
                            <a:srgbClr val="FFFF00"/>
                          </a:highlight>
                        </a:rPr>
                        <a:t>903</a:t>
                      </a:r>
                      <a:r>
                        <a:rPr lang="en-US" sz="1200" dirty="0"/>
                        <a:t>, -81.5</a:t>
                      </a:r>
                      <a:r>
                        <a:rPr lang="en-US" sz="1200" dirty="0">
                          <a:highlight>
                            <a:srgbClr val="FFFF00"/>
                          </a:highlight>
                        </a:rPr>
                        <a:t>141</a:t>
                      </a:r>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2811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D39F-8192-493C-B583-B4ADEEF40E64}"/>
              </a:ext>
            </a:extLst>
          </p:cNvPr>
          <p:cNvSpPr>
            <a:spLocks noGrp="1"/>
          </p:cNvSpPr>
          <p:nvPr>
            <p:ph type="title"/>
          </p:nvPr>
        </p:nvSpPr>
        <p:spPr>
          <a:xfrm>
            <a:off x="2345741" y="0"/>
            <a:ext cx="7416800" cy="631371"/>
          </a:xfrm>
        </p:spPr>
        <p:txBody>
          <a:bodyPr/>
          <a:lstStyle/>
          <a:p>
            <a:r>
              <a:rPr lang="en-US" sz="2800" dirty="0"/>
              <a:t>Agenda</a:t>
            </a:r>
          </a:p>
        </p:txBody>
      </p:sp>
      <p:sp>
        <p:nvSpPr>
          <p:cNvPr id="3" name="Content Placeholder 2">
            <a:extLst>
              <a:ext uri="{FF2B5EF4-FFF2-40B4-BE49-F238E27FC236}">
                <a16:creationId xmlns:a16="http://schemas.microsoft.com/office/drawing/2014/main" id="{E311C086-6AA7-4E05-8267-8022196C5C64}"/>
              </a:ext>
            </a:extLst>
          </p:cNvPr>
          <p:cNvSpPr>
            <a:spLocks noGrp="1"/>
          </p:cNvSpPr>
          <p:nvPr>
            <p:ph idx="1"/>
          </p:nvPr>
        </p:nvSpPr>
        <p:spPr>
          <a:xfrm>
            <a:off x="257174" y="969169"/>
            <a:ext cx="11677651" cy="5403058"/>
          </a:xfrm>
        </p:spPr>
        <p:txBody>
          <a:bodyPr>
            <a:normAutofit/>
          </a:bodyPr>
          <a:lstStyle/>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Intro to Data Distribution Service (DDS), Object Management Group (OMG) Standard</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What it is, what it does, how it came to be</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DDS is ‘under the hood’ of many standards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RTPS wire protocol, DCPS API, Quality of Service</a:t>
            </a: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Intro to DDS Secure, OMG Standard</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Authentication, Role Based Access Control, Encryption, Data Tagging and Event Logging</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Securing individual data topics</a:t>
            </a: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Examples of securing real-time distributed LVC simulations with DDS</a:t>
            </a:r>
            <a:endParaRPr lang="en-US" sz="2400"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DDS within Simulation Interoperability Standards Organization (SISO)</a:t>
            </a:r>
          </a:p>
          <a:p>
            <a:pPr lvl="1">
              <a:buFont typeface="Wingdings" pitchFamily="2" charset="2"/>
              <a:buChar char="§"/>
            </a:pPr>
            <a:r>
              <a:rPr lang="en-US" sz="2200" dirty="0">
                <a:latin typeface="Arial" panose="020B0604020202020204" pitchFamily="34" charset="0"/>
                <a:cs typeface="Arial" panose="020B0604020202020204" pitchFamily="34" charset="0"/>
              </a:rPr>
              <a:t>Common Image Generator Interface (CIGI)</a:t>
            </a:r>
          </a:p>
          <a:p>
            <a:pPr lvl="1">
              <a:buFont typeface="Wingdings" pitchFamily="2" charset="2"/>
              <a:buChar char="§"/>
            </a:pPr>
            <a:r>
              <a:rPr lang="en-US" sz="2200" dirty="0">
                <a:latin typeface="Arial" panose="020B0604020202020204" pitchFamily="34" charset="0"/>
                <a:cs typeface="Arial" panose="020B0604020202020204" pitchFamily="34" charset="0"/>
              </a:rPr>
              <a:t>Layered Simulation Architecture (LSA)</a:t>
            </a:r>
          </a:p>
          <a:p>
            <a:endParaRPr lang="en-US" dirty="0"/>
          </a:p>
        </p:txBody>
      </p:sp>
      <p:sp>
        <p:nvSpPr>
          <p:cNvPr id="4" name="Slide Number Placeholder 3">
            <a:extLst>
              <a:ext uri="{FF2B5EF4-FFF2-40B4-BE49-F238E27FC236}">
                <a16:creationId xmlns:a16="http://schemas.microsoft.com/office/drawing/2014/main" id="{6E031859-5A70-4480-B6BC-805EC2F42C1C}"/>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37097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24"/>
            <a:ext cx="10972800" cy="605796"/>
          </a:xfrm>
        </p:spPr>
        <p:txBody>
          <a:bodyPr anchor="t">
            <a:normAutofit/>
          </a:bodyPr>
          <a:lstStyle/>
          <a:p>
            <a:r>
              <a:rPr lang="en-US" sz="2800" dirty="0"/>
              <a:t>DDS Data-Centric Model</a:t>
            </a:r>
          </a:p>
        </p:txBody>
      </p:sp>
      <p:sp>
        <p:nvSpPr>
          <p:cNvPr id="502" name="Rectangle 500"/>
          <p:cNvSpPr txBox="1">
            <a:spLocks noChangeArrowheads="1"/>
          </p:cNvSpPr>
          <p:nvPr/>
        </p:nvSpPr>
        <p:spPr bwMode="auto">
          <a:xfrm>
            <a:off x="214119" y="952108"/>
            <a:ext cx="11684000" cy="1877089"/>
          </a:xfrm>
          <a:prstGeom prst="rect">
            <a:avLst/>
          </a:prstGeom>
          <a:noFill/>
          <a:ln w="9525" algn="ctr">
            <a:noFill/>
            <a:miter lim="800000"/>
            <a:headEnd/>
            <a:tailEnd/>
          </a:ln>
        </p:spPr>
        <p:txBody>
          <a:bodyPr vert="horz" wrap="square" lIns="121917" tIns="60959" rIns="121917" bIns="60959" numCol="1" anchor="t" anchorCtr="0" compatLnSpc="1">
            <a:prstTxWarp prst="textNoShape">
              <a:avLst/>
            </a:prstTxWarp>
          </a:bodyPr>
          <a:lstStyle/>
          <a:p>
            <a:pPr marL="571465" marR="0" lvl="0" indent="-342900" algn="l" defTabSz="1219140" rtl="0" eaLnBrk="0" fontAlgn="base" latinLnBrk="0" hangingPunct="0">
              <a:lnSpc>
                <a:spcPct val="95000"/>
              </a:lnSpc>
              <a:spcBef>
                <a:spcPct val="20000"/>
              </a:spcBef>
              <a:spcAft>
                <a:spcPct val="0"/>
              </a:spcAft>
              <a:buClr>
                <a:srgbClr val="000000"/>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Data objects addressed by </a:t>
            </a: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Domain ID, Topic</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a:t>
            </a: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Domains </a:t>
            </a:r>
            <a:r>
              <a:rPr kumimoji="0" lang="en-US" sz="213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a level of isolation </a:t>
            </a: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Topic </a:t>
            </a:r>
            <a:r>
              <a:rPr kumimoji="0" lang="en-US" sz="213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groups homogeneous subjects (same data-type &amp; meaning) </a:t>
            </a:r>
            <a:endPar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 </a:t>
            </a:r>
            <a:r>
              <a:rPr kumimoji="0" lang="en-US" sz="2133"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 generalization of</a:t>
            </a: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subject</a:t>
            </a:r>
          </a:p>
          <a:p>
            <a:pPr marL="1028665" lvl="1" indent="-342900" defTabSz="1219140" eaLnBrk="0" hangingPunct="0">
              <a:lnSpc>
                <a:spcPct val="95000"/>
              </a:lnSpc>
              <a:spcBef>
                <a:spcPct val="20000"/>
              </a:spcBef>
              <a:buClr>
                <a:srgbClr val="000000"/>
              </a:buClr>
              <a:buSzPct val="75000"/>
              <a:buFont typeface="Wingdings" panose="05000000000000000000" pitchFamily="2" charset="2"/>
              <a:buChar char="§"/>
              <a:defRPr/>
            </a:pPr>
            <a:r>
              <a:rPr lang="en-US" sz="2133" b="1" kern="0" dirty="0">
                <a:latin typeface="Arial" panose="020B0604020202020204" pitchFamily="34" charset="0"/>
                <a:cs typeface="Arial" panose="020B0604020202020204" pitchFamily="34" charset="0"/>
              </a:rPr>
              <a:t>Instance </a:t>
            </a:r>
            <a:r>
              <a:rPr lang="en-US" sz="2133" kern="0" dirty="0">
                <a:latin typeface="Arial" panose="020B0604020202020204" pitchFamily="34" charset="0"/>
                <a:cs typeface="Arial" panose="020B0604020202020204" pitchFamily="34" charset="0"/>
              </a:rPr>
              <a:t>individual update</a:t>
            </a:r>
            <a:endParaRPr lang="en-US" sz="2133" b="1" kern="0" dirty="0">
              <a:latin typeface="Arial" panose="020B0604020202020204" pitchFamily="34" charset="0"/>
              <a:cs typeface="Arial" panose="020B0604020202020204" pitchFamily="34" charset="0"/>
            </a:endParaRPr>
          </a:p>
          <a:p>
            <a:pPr marL="1028665" marR="0" lvl="1" indent="-342900" algn="l" defTabSz="1219140" rtl="0" eaLnBrk="0" fontAlgn="base" latinLnBrk="0" hangingPunct="0">
              <a:lnSpc>
                <a:spcPct val="95000"/>
              </a:lnSpc>
              <a:spcBef>
                <a:spcPct val="20000"/>
              </a:spcBef>
              <a:spcAft>
                <a:spcPct val="0"/>
              </a:spcAft>
              <a:buClr>
                <a:srgbClr val="000000"/>
              </a:buClr>
              <a:buSzPct val="75000"/>
              <a:buFont typeface="Wingdings" panose="05000000000000000000" pitchFamily="2" charset="2"/>
              <a:buChar char="§"/>
              <a:tabLst/>
              <a:defRPr/>
            </a:pPr>
            <a:endPar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675499" y="3914694"/>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sp>
        <p:nvSpPr>
          <p:cNvPr id="514" name="Rounded Rectangle 513"/>
          <p:cNvSpPr/>
          <p:nvPr/>
        </p:nvSpPr>
        <p:spPr>
          <a:xfrm>
            <a:off x="763572" y="4789025"/>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sp>
        <p:nvSpPr>
          <p:cNvPr id="517" name="Rounded Rectangle 516"/>
          <p:cNvSpPr/>
          <p:nvPr/>
        </p:nvSpPr>
        <p:spPr>
          <a:xfrm>
            <a:off x="1162235" y="5558617"/>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sp>
        <p:nvSpPr>
          <p:cNvPr id="518" name="Rounded Rectangle 517"/>
          <p:cNvSpPr/>
          <p:nvPr/>
        </p:nvSpPr>
        <p:spPr>
          <a:xfrm>
            <a:off x="9615677" y="333494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Reader</a:t>
            </a:r>
          </a:p>
        </p:txBody>
      </p:sp>
      <p:sp>
        <p:nvSpPr>
          <p:cNvPr id="519" name="Rounded Rectangle 518"/>
          <p:cNvSpPr/>
          <p:nvPr/>
        </p:nvSpPr>
        <p:spPr>
          <a:xfrm>
            <a:off x="10391125" y="446800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Reader</a:t>
            </a:r>
          </a:p>
        </p:txBody>
      </p:sp>
      <p:sp>
        <p:nvSpPr>
          <p:cNvPr id="520" name="Rounded Rectangle 519"/>
          <p:cNvSpPr/>
          <p:nvPr/>
        </p:nvSpPr>
        <p:spPr>
          <a:xfrm>
            <a:off x="10391125" y="5442662"/>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Reader</a:t>
            </a:r>
          </a:p>
        </p:txBody>
      </p:sp>
      <p:sp>
        <p:nvSpPr>
          <p:cNvPr id="521" name="Cloud"/>
          <p:cNvSpPr>
            <a:spLocks noChangeAspect="1" noEditPoints="1" noChangeArrowheads="1"/>
          </p:cNvSpPr>
          <p:nvPr/>
        </p:nvSpPr>
        <p:spPr bwMode="auto">
          <a:xfrm rot="515497">
            <a:off x="2773958" y="3272619"/>
            <a:ext cx="6971991" cy="32128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7C135"/>
          </a:solidFill>
          <a:ln w="9525">
            <a:noFill/>
            <a:miter lim="800000"/>
            <a:headEnd/>
            <a:tailEnd/>
          </a:ln>
          <a:effectLst>
            <a:outerShdw dist="107763" dir="2700000" algn="ctr" rotWithShape="0">
              <a:srgbClr val="808080">
                <a:alpha val="50000"/>
              </a:srgbClr>
            </a:outerShdw>
          </a:effectLst>
        </p:spPr>
        <p:txBody>
          <a:bodyPr lIns="121917" tIns="60959" rIns="121917" bIns="6095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charset="0"/>
              <a:ea typeface="+mn-ea"/>
              <a:cs typeface="+mn-cs"/>
            </a:endParaRPr>
          </a:p>
        </p:txBody>
      </p:sp>
      <p:graphicFrame>
        <p:nvGraphicFramePr>
          <p:cNvPr id="7" name="Table 6"/>
          <p:cNvGraphicFramePr>
            <a:graphicFrameLocks noGrp="1"/>
          </p:cNvGraphicFramePr>
          <p:nvPr/>
        </p:nvGraphicFramePr>
        <p:xfrm>
          <a:off x="3915844" y="3477979"/>
          <a:ext cx="4607522" cy="1005840"/>
        </p:xfrm>
        <a:graphic>
          <a:graphicData uri="http://schemas.openxmlformats.org/drawingml/2006/table">
            <a:tbl>
              <a:tblPr firstRow="1" bandRow="1">
                <a:tableStyleId>{5C22544A-7EE6-4342-B048-85BDC9FD1C3A}</a:tableStyleId>
              </a:tblPr>
              <a:tblGrid>
                <a:gridCol w="1094677">
                  <a:extLst>
                    <a:ext uri="{9D8B030D-6E8A-4147-A177-3AD203B41FA5}">
                      <a16:colId xmlns:a16="http://schemas.microsoft.com/office/drawing/2014/main" val="20000"/>
                    </a:ext>
                  </a:extLst>
                </a:gridCol>
                <a:gridCol w="733382">
                  <a:extLst>
                    <a:ext uri="{9D8B030D-6E8A-4147-A177-3AD203B41FA5}">
                      <a16:colId xmlns:a16="http://schemas.microsoft.com/office/drawing/2014/main" val="20001"/>
                    </a:ext>
                  </a:extLst>
                </a:gridCol>
                <a:gridCol w="1076091">
                  <a:extLst>
                    <a:ext uri="{9D8B030D-6E8A-4147-A177-3AD203B41FA5}">
                      <a16:colId xmlns:a16="http://schemas.microsoft.com/office/drawing/2014/main" val="20002"/>
                    </a:ext>
                  </a:extLst>
                </a:gridCol>
                <a:gridCol w="1703372">
                  <a:extLst>
                    <a:ext uri="{9D8B030D-6E8A-4147-A177-3AD203B41FA5}">
                      <a16:colId xmlns:a16="http://schemas.microsoft.com/office/drawing/2014/main" val="20003"/>
                    </a:ext>
                  </a:extLst>
                </a:gridCol>
              </a:tblGrid>
              <a:tr h="274320">
                <a:tc>
                  <a:txBody>
                    <a:bodyPr/>
                    <a:lstStyle/>
                    <a:p>
                      <a:pPr algn="ctr"/>
                      <a:r>
                        <a:rPr lang="en-US" sz="1200" dirty="0"/>
                        <a:t>License Plate</a:t>
                      </a:r>
                    </a:p>
                  </a:txBody>
                  <a:tcPr marL="121920" marR="121920">
                    <a:solidFill>
                      <a:srgbClr val="6EA0B0"/>
                    </a:solidFill>
                  </a:tcPr>
                </a:tc>
                <a:tc>
                  <a:txBody>
                    <a:bodyPr/>
                    <a:lstStyle/>
                    <a:p>
                      <a:pPr algn="ctr"/>
                      <a:r>
                        <a:rPr lang="en-US" sz="1200" dirty="0"/>
                        <a:t>Speed</a:t>
                      </a:r>
                    </a:p>
                  </a:txBody>
                  <a:tcPr marL="121920" marR="121920">
                    <a:solidFill>
                      <a:srgbClr val="6EA0B0"/>
                    </a:solidFill>
                  </a:tcPr>
                </a:tc>
                <a:tc>
                  <a:txBody>
                    <a:bodyPr/>
                    <a:lstStyle/>
                    <a:p>
                      <a:pPr algn="ctr"/>
                      <a:r>
                        <a:rPr lang="en-US" sz="1200" dirty="0"/>
                        <a:t>Battery Remaining</a:t>
                      </a:r>
                    </a:p>
                  </a:txBody>
                  <a:tcPr marL="121920" marR="121920">
                    <a:solidFill>
                      <a:srgbClr val="6EA0B0"/>
                    </a:solidFill>
                  </a:tcPr>
                </a:tc>
                <a:tc>
                  <a:txBody>
                    <a:bodyPr/>
                    <a:lstStyle/>
                    <a:p>
                      <a:pPr algn="ctr"/>
                      <a:r>
                        <a:rPr lang="en-US" sz="1200" dirty="0"/>
                        <a:t>GPS Location</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DKW 8307</a:t>
                      </a:r>
                    </a:p>
                  </a:txBody>
                  <a:tcPr marL="121920" marR="121920"/>
                </a:tc>
                <a:tc>
                  <a:txBody>
                    <a:bodyPr/>
                    <a:lstStyle/>
                    <a:p>
                      <a:r>
                        <a:rPr lang="en-US" sz="1200" dirty="0"/>
                        <a:t>41</a:t>
                      </a:r>
                    </a:p>
                  </a:txBody>
                  <a:tcPr marL="121920" marR="121920"/>
                </a:tc>
                <a:tc>
                  <a:txBody>
                    <a:bodyPr/>
                    <a:lstStyle/>
                    <a:p>
                      <a:r>
                        <a:rPr lang="en-US" sz="1200" dirty="0"/>
                        <a:t>73%</a:t>
                      </a:r>
                    </a:p>
                  </a:txBody>
                  <a:tcPr marL="121920" marR="121920"/>
                </a:tc>
                <a:tc>
                  <a:txBody>
                    <a:bodyPr/>
                    <a:lstStyle/>
                    <a:p>
                      <a:r>
                        <a:rPr lang="en-US" sz="1200" dirty="0"/>
                        <a:t>39.9524, -75.1636</a:t>
                      </a:r>
                    </a:p>
                  </a:txBody>
                  <a:tcPr marL="121920" marR="121920"/>
                </a:tc>
                <a:extLst>
                  <a:ext uri="{0D108BD9-81ED-4DB2-BD59-A6C34878D82A}">
                    <a16:rowId xmlns:a16="http://schemas.microsoft.com/office/drawing/2014/main" val="10001"/>
                  </a:ext>
                </a:extLst>
              </a:tr>
              <a:tr h="274320">
                <a:tc>
                  <a:txBody>
                    <a:bodyPr/>
                    <a:lstStyle/>
                    <a:p>
                      <a:r>
                        <a:rPr lang="en-US" sz="1200" dirty="0"/>
                        <a:t>YQC 4149</a:t>
                      </a:r>
                    </a:p>
                  </a:txBody>
                  <a:tcPr marL="121920" marR="121920"/>
                </a:tc>
                <a:tc>
                  <a:txBody>
                    <a:bodyPr/>
                    <a:lstStyle/>
                    <a:p>
                      <a:r>
                        <a:rPr lang="en-US" sz="1200" dirty="0"/>
                        <a:t>64</a:t>
                      </a:r>
                    </a:p>
                  </a:txBody>
                  <a:tcPr marL="121920" marR="121920"/>
                </a:tc>
                <a:tc>
                  <a:txBody>
                    <a:bodyPr/>
                    <a:lstStyle/>
                    <a:p>
                      <a:r>
                        <a:rPr lang="en-US" sz="1200" dirty="0"/>
                        <a:t>55%</a:t>
                      </a:r>
                    </a:p>
                  </a:txBody>
                  <a:tcPr marL="121920" marR="121920"/>
                </a:tc>
                <a:tc>
                  <a:txBody>
                    <a:bodyPr/>
                    <a:lstStyle/>
                    <a:p>
                      <a:r>
                        <a:rPr lang="en-US" sz="1200" dirty="0"/>
                        <a:t>28.3794, -81.5494</a:t>
                      </a:r>
                    </a:p>
                  </a:txBody>
                  <a:tcPr marL="121920" marR="121920"/>
                </a:tc>
                <a:extLst>
                  <a:ext uri="{0D108BD9-81ED-4DB2-BD59-A6C34878D82A}">
                    <a16:rowId xmlns:a16="http://schemas.microsoft.com/office/drawing/2014/main" val="10002"/>
                  </a:ext>
                </a:extLst>
              </a:tr>
            </a:tbl>
          </a:graphicData>
        </a:graphic>
      </p:graphicFrame>
      <p:graphicFrame>
        <p:nvGraphicFramePr>
          <p:cNvPr id="522" name="Table 521"/>
          <p:cNvGraphicFramePr>
            <a:graphicFrameLocks noGrp="1"/>
          </p:cNvGraphicFramePr>
          <p:nvPr/>
        </p:nvGraphicFramePr>
        <p:xfrm>
          <a:off x="4223820" y="4875116"/>
          <a:ext cx="4018400" cy="1005840"/>
        </p:xfrm>
        <a:graphic>
          <a:graphicData uri="http://schemas.openxmlformats.org/drawingml/2006/table">
            <a:tbl>
              <a:tblPr firstRow="1" bandRow="1">
                <a:tableStyleId>{5C22544A-7EE6-4342-B048-85BDC9FD1C3A}</a:tableStyleId>
              </a:tblPr>
              <a:tblGrid>
                <a:gridCol w="1013079">
                  <a:extLst>
                    <a:ext uri="{9D8B030D-6E8A-4147-A177-3AD203B41FA5}">
                      <a16:colId xmlns:a16="http://schemas.microsoft.com/office/drawing/2014/main" val="20000"/>
                    </a:ext>
                  </a:extLst>
                </a:gridCol>
                <a:gridCol w="657733">
                  <a:extLst>
                    <a:ext uri="{9D8B030D-6E8A-4147-A177-3AD203B41FA5}">
                      <a16:colId xmlns:a16="http://schemas.microsoft.com/office/drawing/2014/main" val="20001"/>
                    </a:ext>
                  </a:extLst>
                </a:gridCol>
                <a:gridCol w="868172">
                  <a:extLst>
                    <a:ext uri="{9D8B030D-6E8A-4147-A177-3AD203B41FA5}">
                      <a16:colId xmlns:a16="http://schemas.microsoft.com/office/drawing/2014/main" val="20002"/>
                    </a:ext>
                  </a:extLst>
                </a:gridCol>
                <a:gridCol w="1479416">
                  <a:extLst>
                    <a:ext uri="{9D8B030D-6E8A-4147-A177-3AD203B41FA5}">
                      <a16:colId xmlns:a16="http://schemas.microsoft.com/office/drawing/2014/main" val="20003"/>
                    </a:ext>
                  </a:extLst>
                </a:gridCol>
              </a:tblGrid>
              <a:tr h="274320">
                <a:tc>
                  <a:txBody>
                    <a:bodyPr/>
                    <a:lstStyle/>
                    <a:p>
                      <a:pPr algn="ctr"/>
                      <a:r>
                        <a:rPr lang="en-US" sz="1200" dirty="0"/>
                        <a:t>Traffic Light</a:t>
                      </a:r>
                    </a:p>
                  </a:txBody>
                  <a:tcPr marL="121920" marR="121920">
                    <a:solidFill>
                      <a:srgbClr val="6EA0B0"/>
                    </a:solidFill>
                  </a:tcPr>
                </a:tc>
                <a:tc>
                  <a:txBody>
                    <a:bodyPr/>
                    <a:lstStyle/>
                    <a:p>
                      <a:pPr algn="ctr"/>
                      <a:r>
                        <a:rPr lang="en-US" sz="1200" dirty="0"/>
                        <a:t>State</a:t>
                      </a:r>
                    </a:p>
                  </a:txBody>
                  <a:tcPr marL="121920" marR="121920">
                    <a:solidFill>
                      <a:srgbClr val="6EA0B0"/>
                    </a:solidFill>
                  </a:tcPr>
                </a:tc>
                <a:tc>
                  <a:txBody>
                    <a:bodyPr/>
                    <a:lstStyle/>
                    <a:p>
                      <a:pPr algn="ctr"/>
                      <a:r>
                        <a:rPr lang="en-US" sz="1200" dirty="0"/>
                        <a:t>Time Left</a:t>
                      </a:r>
                    </a:p>
                  </a:txBody>
                  <a:tcPr marL="121920" marR="121920">
                    <a:solidFill>
                      <a:srgbClr val="6EA0B0"/>
                    </a:solidFill>
                  </a:tcPr>
                </a:tc>
                <a:tc>
                  <a:txBody>
                    <a:bodyPr/>
                    <a:lstStyle/>
                    <a:p>
                      <a:pPr algn="ctr"/>
                      <a:r>
                        <a:rPr lang="en-US" sz="1200" dirty="0"/>
                        <a:t>Operational Mode</a:t>
                      </a:r>
                    </a:p>
                  </a:txBody>
                  <a:tcPr marL="121920" marR="121920">
                    <a:solidFill>
                      <a:srgbClr val="6EA0B0"/>
                    </a:solidFill>
                  </a:tcPr>
                </a:tc>
                <a:extLst>
                  <a:ext uri="{0D108BD9-81ED-4DB2-BD59-A6C34878D82A}">
                    <a16:rowId xmlns:a16="http://schemas.microsoft.com/office/drawing/2014/main" val="10000"/>
                  </a:ext>
                </a:extLst>
              </a:tr>
              <a:tr h="274320">
                <a:tc>
                  <a:txBody>
                    <a:bodyPr/>
                    <a:lstStyle/>
                    <a:p>
                      <a:r>
                        <a:rPr lang="en-US" sz="1200" dirty="0"/>
                        <a:t>35803</a:t>
                      </a:r>
                    </a:p>
                  </a:txBody>
                  <a:tcPr marL="121920" marR="121920"/>
                </a:tc>
                <a:tc>
                  <a:txBody>
                    <a:bodyPr/>
                    <a:lstStyle/>
                    <a:p>
                      <a:r>
                        <a:rPr lang="en-US" sz="1200" dirty="0"/>
                        <a:t>Green</a:t>
                      </a:r>
                    </a:p>
                  </a:txBody>
                  <a:tcPr marL="121920" marR="121920"/>
                </a:tc>
                <a:tc>
                  <a:txBody>
                    <a:bodyPr/>
                    <a:lstStyle/>
                    <a:p>
                      <a:r>
                        <a:rPr lang="en-US" sz="1200" dirty="0"/>
                        <a:t>23 sec</a:t>
                      </a:r>
                    </a:p>
                  </a:txBody>
                  <a:tcPr marL="121920" marR="121920"/>
                </a:tc>
                <a:tc>
                  <a:txBody>
                    <a:bodyPr/>
                    <a:lstStyle/>
                    <a:p>
                      <a:r>
                        <a:rPr lang="en-US" sz="1200" dirty="0"/>
                        <a:t>Automatic</a:t>
                      </a:r>
                    </a:p>
                  </a:txBody>
                  <a:tcPr marL="121920" marR="121920"/>
                </a:tc>
                <a:extLst>
                  <a:ext uri="{0D108BD9-81ED-4DB2-BD59-A6C34878D82A}">
                    <a16:rowId xmlns:a16="http://schemas.microsoft.com/office/drawing/2014/main" val="10001"/>
                  </a:ext>
                </a:extLst>
              </a:tr>
              <a:tr h="274320">
                <a:tc>
                  <a:txBody>
                    <a:bodyPr/>
                    <a:lstStyle/>
                    <a:p>
                      <a:r>
                        <a:rPr lang="en-US" sz="1200" dirty="0"/>
                        <a:t>82915</a:t>
                      </a:r>
                    </a:p>
                  </a:txBody>
                  <a:tcPr marL="121920" marR="121920"/>
                </a:tc>
                <a:tc>
                  <a:txBody>
                    <a:bodyPr/>
                    <a:lstStyle/>
                    <a:p>
                      <a:r>
                        <a:rPr lang="en-US" sz="1200" dirty="0"/>
                        <a:t>Red</a:t>
                      </a:r>
                    </a:p>
                  </a:txBody>
                  <a:tcPr marL="121920" marR="121920"/>
                </a:tc>
                <a:tc>
                  <a:txBody>
                    <a:bodyPr/>
                    <a:lstStyle/>
                    <a:p>
                      <a:r>
                        <a:rPr lang="en-US" sz="1200" dirty="0"/>
                        <a:t>6 sec</a:t>
                      </a:r>
                    </a:p>
                  </a:txBody>
                  <a:tcPr marL="121920" marR="121920"/>
                </a:tc>
                <a:tc>
                  <a:txBody>
                    <a:bodyPr/>
                    <a:lstStyle/>
                    <a:p>
                      <a:r>
                        <a:rPr lang="en-US" sz="1200" dirty="0"/>
                        <a:t>Manual Override</a:t>
                      </a:r>
                    </a:p>
                  </a:txBody>
                  <a:tcPr marL="121920" marR="121920"/>
                </a:tc>
                <a:extLst>
                  <a:ext uri="{0D108BD9-81ED-4DB2-BD59-A6C34878D82A}">
                    <a16:rowId xmlns:a16="http://schemas.microsoft.com/office/drawing/2014/main" val="10002"/>
                  </a:ext>
                </a:extLst>
              </a:tr>
            </a:tbl>
          </a:graphicData>
        </a:graphic>
      </p:graphicFrame>
      <p:sp>
        <p:nvSpPr>
          <p:cNvPr id="523" name="Rounded Rectangle 522"/>
          <p:cNvSpPr/>
          <p:nvPr/>
        </p:nvSpPr>
        <p:spPr>
          <a:xfrm>
            <a:off x="845491" y="3084926"/>
            <a:ext cx="1550896" cy="585345"/>
          </a:xfrm>
          <a:prstGeom prst="roundRect">
            <a:avLst/>
          </a:prstGeom>
          <a:gradFill flip="none" rotWithShape="1">
            <a:gsLst>
              <a:gs pos="0">
                <a:srgbClr val="6EA0B0">
                  <a:tint val="66000"/>
                  <a:satMod val="160000"/>
                </a:srgbClr>
              </a:gs>
              <a:gs pos="50000">
                <a:srgbClr val="6EA0B0">
                  <a:tint val="44500"/>
                  <a:satMod val="160000"/>
                </a:srgbClr>
              </a:gs>
              <a:gs pos="100000">
                <a:srgbClr val="6EA0B0">
                  <a:tint val="23500"/>
                  <a:satMod val="160000"/>
                </a:srgbClr>
              </a:gs>
            </a:gsLst>
            <a:lin ang="5400000" scaled="1"/>
            <a:tileRect/>
          </a:gradFill>
          <a:ln>
            <a:solidFill>
              <a:srgbClr val="22458A"/>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a:ea typeface="+mn-ea"/>
                <a:cs typeface="+mn-cs"/>
              </a:rPr>
              <a:t>Data Writer</a:t>
            </a:r>
          </a:p>
        </p:txBody>
      </p:sp>
      <p:cxnSp>
        <p:nvCxnSpPr>
          <p:cNvPr id="9" name="Straight Arrow Connector 8"/>
          <p:cNvCxnSpPr>
            <a:cxnSpLocks/>
            <a:stCxn id="523" idx="3"/>
            <a:endCxn id="7" idx="1"/>
          </p:cNvCxnSpPr>
          <p:nvPr/>
        </p:nvCxnSpPr>
        <p:spPr>
          <a:xfrm>
            <a:off x="2396387" y="3377599"/>
            <a:ext cx="1519457" cy="6033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3"/>
          </p:cNvCxnSpPr>
          <p:nvPr/>
        </p:nvCxnSpPr>
        <p:spPr>
          <a:xfrm>
            <a:off x="2226396" y="4207365"/>
            <a:ext cx="1662979" cy="151984"/>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4" idx="3"/>
            <a:endCxn id="522" idx="1"/>
          </p:cNvCxnSpPr>
          <p:nvPr/>
        </p:nvCxnSpPr>
        <p:spPr>
          <a:xfrm>
            <a:off x="2314468" y="5081698"/>
            <a:ext cx="1909352" cy="29633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737904" y="5681883"/>
            <a:ext cx="1485916" cy="3799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522" idx="3"/>
            <a:endCxn id="519" idx="1"/>
          </p:cNvCxnSpPr>
          <p:nvPr/>
        </p:nvCxnSpPr>
        <p:spPr>
          <a:xfrm flipV="1">
            <a:off x="8242220" y="4760675"/>
            <a:ext cx="2148905" cy="617361"/>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22" idx="3"/>
            <a:endCxn id="520" idx="1"/>
          </p:cNvCxnSpPr>
          <p:nvPr/>
        </p:nvCxnSpPr>
        <p:spPr>
          <a:xfrm>
            <a:off x="8242220" y="5378036"/>
            <a:ext cx="2148905" cy="357299"/>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518" idx="1"/>
          </p:cNvCxnSpPr>
          <p:nvPr/>
        </p:nvCxnSpPr>
        <p:spPr>
          <a:xfrm flipV="1">
            <a:off x="8523366" y="3627615"/>
            <a:ext cx="1092311" cy="579750"/>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086130-8D7E-4440-A1B8-4F520D660DCB}"/>
              </a:ext>
            </a:extLst>
          </p:cNvPr>
          <p:cNvCxnSpPr>
            <a:cxnSpLocks/>
          </p:cNvCxnSpPr>
          <p:nvPr/>
        </p:nvCxnSpPr>
        <p:spPr>
          <a:xfrm>
            <a:off x="8523366" y="4195820"/>
            <a:ext cx="1794351" cy="457932"/>
          </a:xfrm>
          <a:prstGeom prst="straightConnector1">
            <a:avLst/>
          </a:prstGeom>
          <a:ln w="603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Table 44">
            <a:extLst>
              <a:ext uri="{FF2B5EF4-FFF2-40B4-BE49-F238E27FC236}">
                <a16:creationId xmlns:a16="http://schemas.microsoft.com/office/drawing/2014/main" id="{C7F54E6E-563C-41D0-88B6-112343F681E8}"/>
              </a:ext>
            </a:extLst>
          </p:cNvPr>
          <p:cNvGraphicFramePr>
            <a:graphicFrameLocks noGrp="1"/>
          </p:cNvGraphicFramePr>
          <p:nvPr>
            <p:extLst>
              <p:ext uri="{D42A27DB-BD31-4B8C-83A1-F6EECF244321}">
                <p14:modId xmlns:p14="http://schemas.microsoft.com/office/powerpoint/2010/main" val="966075745"/>
              </p:ext>
            </p:extLst>
          </p:nvPr>
        </p:nvGraphicFramePr>
        <p:xfrm>
          <a:off x="4019300" y="4374053"/>
          <a:ext cx="4575855" cy="274320"/>
        </p:xfrm>
        <a:graphic>
          <a:graphicData uri="http://schemas.openxmlformats.org/drawingml/2006/table">
            <a:tbl>
              <a:tblPr>
                <a:tableStyleId>{5C22544A-7EE6-4342-B048-85BDC9FD1C3A}</a:tableStyleId>
              </a:tblPr>
              <a:tblGrid>
                <a:gridCol w="1087153">
                  <a:extLst>
                    <a:ext uri="{9D8B030D-6E8A-4147-A177-3AD203B41FA5}">
                      <a16:colId xmlns:a16="http://schemas.microsoft.com/office/drawing/2014/main" val="20000"/>
                    </a:ext>
                  </a:extLst>
                </a:gridCol>
                <a:gridCol w="663114">
                  <a:extLst>
                    <a:ext uri="{9D8B030D-6E8A-4147-A177-3AD203B41FA5}">
                      <a16:colId xmlns:a16="http://schemas.microsoft.com/office/drawing/2014/main" val="20001"/>
                    </a:ext>
                  </a:extLst>
                </a:gridCol>
                <a:gridCol w="1127998">
                  <a:extLst>
                    <a:ext uri="{9D8B030D-6E8A-4147-A177-3AD203B41FA5}">
                      <a16:colId xmlns:a16="http://schemas.microsoft.com/office/drawing/2014/main" val="20002"/>
                    </a:ext>
                  </a:extLst>
                </a:gridCol>
                <a:gridCol w="1697590">
                  <a:extLst>
                    <a:ext uri="{9D8B030D-6E8A-4147-A177-3AD203B41FA5}">
                      <a16:colId xmlns:a16="http://schemas.microsoft.com/office/drawing/2014/main" val="20003"/>
                    </a:ext>
                  </a:extLst>
                </a:gridCol>
              </a:tblGrid>
              <a:tr h="259926">
                <a:tc>
                  <a:txBody>
                    <a:bodyPr/>
                    <a:lstStyle/>
                    <a:p>
                      <a:r>
                        <a:rPr lang="en-US" sz="1200" dirty="0"/>
                        <a:t>YQC 4149</a:t>
                      </a:r>
                    </a:p>
                  </a:txBody>
                  <a:tcPr marL="121920" marR="121920"/>
                </a:tc>
                <a:tc>
                  <a:txBody>
                    <a:bodyPr/>
                    <a:lstStyle/>
                    <a:p>
                      <a:r>
                        <a:rPr lang="en-US" sz="1200" dirty="0">
                          <a:highlight>
                            <a:srgbClr val="FFFF00"/>
                          </a:highlight>
                        </a:rPr>
                        <a:t>68</a:t>
                      </a:r>
                    </a:p>
                  </a:txBody>
                  <a:tcPr marL="121920" marR="121920"/>
                </a:tc>
                <a:tc>
                  <a:txBody>
                    <a:bodyPr/>
                    <a:lstStyle/>
                    <a:p>
                      <a:r>
                        <a:rPr lang="en-US" sz="1200" dirty="0">
                          <a:highlight>
                            <a:srgbClr val="FFFF00"/>
                          </a:highlight>
                        </a:rPr>
                        <a:t>48%</a:t>
                      </a:r>
                    </a:p>
                  </a:txBody>
                  <a:tcPr marL="121920" marR="121920"/>
                </a:tc>
                <a:tc>
                  <a:txBody>
                    <a:bodyPr/>
                    <a:lstStyle/>
                    <a:p>
                      <a:r>
                        <a:rPr lang="en-US" sz="1200" dirty="0"/>
                        <a:t>28.3</a:t>
                      </a:r>
                      <a:r>
                        <a:rPr lang="en-US" sz="1200" dirty="0">
                          <a:highlight>
                            <a:srgbClr val="FFFF00"/>
                          </a:highlight>
                        </a:rPr>
                        <a:t>903</a:t>
                      </a:r>
                      <a:r>
                        <a:rPr lang="en-US" sz="1200" dirty="0"/>
                        <a:t>, -81.5</a:t>
                      </a:r>
                      <a:r>
                        <a:rPr lang="en-US" sz="1200" dirty="0">
                          <a:highlight>
                            <a:srgbClr val="FFFF00"/>
                          </a:highlight>
                        </a:rPr>
                        <a:t>141</a:t>
                      </a:r>
                    </a:p>
                  </a:txBody>
                  <a:tcPr marL="121920" marR="121920"/>
                </a:tc>
                <a:extLst>
                  <a:ext uri="{0D108BD9-81ED-4DB2-BD59-A6C34878D82A}">
                    <a16:rowId xmlns:a16="http://schemas.microsoft.com/office/drawing/2014/main" val="10002"/>
                  </a:ext>
                </a:extLst>
              </a:tr>
            </a:tbl>
          </a:graphicData>
        </a:graphic>
      </p:graphicFrame>
      <p:graphicFrame>
        <p:nvGraphicFramePr>
          <p:cNvPr id="37" name="Table 36">
            <a:extLst>
              <a:ext uri="{FF2B5EF4-FFF2-40B4-BE49-F238E27FC236}">
                <a16:creationId xmlns:a16="http://schemas.microsoft.com/office/drawing/2014/main" id="{E4A75E2B-BF43-45A3-90D6-F2C1ABE1E13D}"/>
              </a:ext>
            </a:extLst>
          </p:cNvPr>
          <p:cNvGraphicFramePr>
            <a:graphicFrameLocks noGrp="1"/>
          </p:cNvGraphicFramePr>
          <p:nvPr>
            <p:extLst>
              <p:ext uri="{D42A27DB-BD31-4B8C-83A1-F6EECF244321}">
                <p14:modId xmlns:p14="http://schemas.microsoft.com/office/powerpoint/2010/main" val="319768648"/>
              </p:ext>
            </p:extLst>
          </p:nvPr>
        </p:nvGraphicFramePr>
        <p:xfrm>
          <a:off x="4076529" y="4534689"/>
          <a:ext cx="4575855" cy="274320"/>
        </p:xfrm>
        <a:graphic>
          <a:graphicData uri="http://schemas.openxmlformats.org/drawingml/2006/table">
            <a:tbl>
              <a:tblPr>
                <a:tableStyleId>{5C22544A-7EE6-4342-B048-85BDC9FD1C3A}</a:tableStyleId>
              </a:tblPr>
              <a:tblGrid>
                <a:gridCol w="1087154">
                  <a:extLst>
                    <a:ext uri="{9D8B030D-6E8A-4147-A177-3AD203B41FA5}">
                      <a16:colId xmlns:a16="http://schemas.microsoft.com/office/drawing/2014/main" val="20000"/>
                    </a:ext>
                  </a:extLst>
                </a:gridCol>
                <a:gridCol w="663114">
                  <a:extLst>
                    <a:ext uri="{9D8B030D-6E8A-4147-A177-3AD203B41FA5}">
                      <a16:colId xmlns:a16="http://schemas.microsoft.com/office/drawing/2014/main" val="20001"/>
                    </a:ext>
                  </a:extLst>
                </a:gridCol>
                <a:gridCol w="1143443">
                  <a:extLst>
                    <a:ext uri="{9D8B030D-6E8A-4147-A177-3AD203B41FA5}">
                      <a16:colId xmlns:a16="http://schemas.microsoft.com/office/drawing/2014/main" val="20002"/>
                    </a:ext>
                  </a:extLst>
                </a:gridCol>
                <a:gridCol w="1682144">
                  <a:extLst>
                    <a:ext uri="{9D8B030D-6E8A-4147-A177-3AD203B41FA5}">
                      <a16:colId xmlns:a16="http://schemas.microsoft.com/office/drawing/2014/main" val="20003"/>
                    </a:ext>
                  </a:extLst>
                </a:gridCol>
              </a:tblGrid>
              <a:tr h="274320">
                <a:tc>
                  <a:txBody>
                    <a:bodyPr/>
                    <a:lstStyle/>
                    <a:p>
                      <a:r>
                        <a:rPr lang="en-US" sz="1200" dirty="0"/>
                        <a:t>YQC 4149</a:t>
                      </a:r>
                    </a:p>
                  </a:txBody>
                  <a:tcPr marL="121920" marR="121920"/>
                </a:tc>
                <a:tc>
                  <a:txBody>
                    <a:bodyPr/>
                    <a:lstStyle/>
                    <a:p>
                      <a:r>
                        <a:rPr lang="en-US" sz="1200" dirty="0">
                          <a:highlight>
                            <a:srgbClr val="00FF00"/>
                          </a:highlight>
                        </a:rPr>
                        <a:t>70</a:t>
                      </a:r>
                    </a:p>
                  </a:txBody>
                  <a:tcPr marL="121920" marR="121920"/>
                </a:tc>
                <a:tc>
                  <a:txBody>
                    <a:bodyPr/>
                    <a:lstStyle/>
                    <a:p>
                      <a:r>
                        <a:rPr lang="en-US" sz="1200" dirty="0">
                          <a:highlight>
                            <a:srgbClr val="00FF00"/>
                          </a:highlight>
                        </a:rPr>
                        <a:t>47%</a:t>
                      </a:r>
                    </a:p>
                  </a:txBody>
                  <a:tcPr marL="121920" marR="121920"/>
                </a:tc>
                <a:tc>
                  <a:txBody>
                    <a:bodyPr/>
                    <a:lstStyle/>
                    <a:p>
                      <a:r>
                        <a:rPr lang="en-US" sz="1200" dirty="0"/>
                        <a:t>28.</a:t>
                      </a:r>
                      <a:r>
                        <a:rPr lang="en-US" sz="1200" dirty="0">
                          <a:highlight>
                            <a:srgbClr val="00FF00"/>
                          </a:highlight>
                        </a:rPr>
                        <a:t>4118</a:t>
                      </a:r>
                      <a:r>
                        <a:rPr lang="en-US" sz="1200" dirty="0"/>
                        <a:t>, -81.</a:t>
                      </a:r>
                      <a:r>
                        <a:rPr lang="en-US" sz="1200" dirty="0">
                          <a:highlight>
                            <a:srgbClr val="00FF00"/>
                          </a:highlight>
                        </a:rPr>
                        <a:t>4802</a:t>
                      </a:r>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4923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610A-AEE4-4079-9FF0-5116DE37FFCC}"/>
              </a:ext>
            </a:extLst>
          </p:cNvPr>
          <p:cNvSpPr>
            <a:spLocks noGrp="1"/>
          </p:cNvSpPr>
          <p:nvPr>
            <p:ph type="title"/>
          </p:nvPr>
        </p:nvSpPr>
        <p:spPr>
          <a:xfrm>
            <a:off x="2345741" y="0"/>
            <a:ext cx="7416800" cy="618565"/>
          </a:xfrm>
        </p:spPr>
        <p:txBody>
          <a:bodyPr/>
          <a:lstStyle/>
          <a:p>
            <a:r>
              <a:rPr lang="en-US" sz="2800" dirty="0"/>
              <a:t>DDS Data Centric Publish Subscribe API</a:t>
            </a:r>
          </a:p>
        </p:txBody>
      </p:sp>
      <p:sp>
        <p:nvSpPr>
          <p:cNvPr id="3" name="Text Placeholder 2">
            <a:extLst>
              <a:ext uri="{FF2B5EF4-FFF2-40B4-BE49-F238E27FC236}">
                <a16:creationId xmlns:a16="http://schemas.microsoft.com/office/drawing/2014/main" id="{103D2F07-EBF0-4C94-94A3-B36059537062}"/>
              </a:ext>
            </a:extLst>
          </p:cNvPr>
          <p:cNvSpPr>
            <a:spLocks noGrp="1"/>
          </p:cNvSpPr>
          <p:nvPr>
            <p:ph idx="1"/>
          </p:nvPr>
        </p:nvSpPr>
        <p:spPr/>
        <p:txBody>
          <a:bodyPr/>
          <a:lstStyle/>
          <a:p>
            <a:pPr lvl="0">
              <a:lnSpc>
                <a:spcPct val="80000"/>
              </a:lnSpc>
              <a:spcBef>
                <a:spcPts val="0"/>
              </a:spcBef>
              <a:buClr>
                <a:srgbClr val="000000"/>
              </a:buClr>
              <a:buSzPct val="100000"/>
              <a:buFont typeface="Wingdings" panose="05000000000000000000" pitchFamily="2" charset="2"/>
              <a:buChar char="§"/>
              <a:defRPr sz="3000"/>
            </a:pPr>
            <a:r>
              <a:rPr lang="en-US" sz="2200" b="1" dirty="0">
                <a:solidFill>
                  <a:srgbClr val="000000"/>
                </a:solidFill>
                <a:latin typeface="Arial" panose="020B0604020202020204" pitchFamily="34" charset="0"/>
                <a:cs typeface="Arial" panose="020B0604020202020204" pitchFamily="34" charset="0"/>
              </a:rPr>
              <a:t>The DDS API lets applications publish data to, and subscribe to data from the DDS Databus</a:t>
            </a:r>
          </a:p>
          <a:p>
            <a:pPr lvl="0">
              <a:lnSpc>
                <a:spcPct val="80000"/>
              </a:lnSpc>
              <a:spcBef>
                <a:spcPts val="0"/>
              </a:spcBef>
              <a:buClr>
                <a:srgbClr val="000000"/>
              </a:buClr>
              <a:buSzPct val="100000"/>
              <a:buFont typeface="Wingdings" panose="05000000000000000000" pitchFamily="2" charset="2"/>
              <a:buChar char="§"/>
              <a:defRPr sz="3000"/>
            </a:pPr>
            <a:endParaRPr lang="en-US" sz="2200" b="1" dirty="0">
              <a:solidFill>
                <a:srgbClr val="000000"/>
              </a:solidFill>
              <a:latin typeface="Arial" panose="020B0604020202020204" pitchFamily="34" charset="0"/>
              <a:cs typeface="Arial" panose="020B0604020202020204" pitchFamily="34" charset="0"/>
            </a:endParaRPr>
          </a:p>
          <a:p>
            <a:pPr lvl="0">
              <a:lnSpc>
                <a:spcPct val="80000"/>
              </a:lnSpc>
              <a:spcBef>
                <a:spcPts val="0"/>
              </a:spcBef>
              <a:buClr>
                <a:srgbClr val="000000"/>
              </a:buClr>
              <a:buSzPct val="100000"/>
              <a:buFont typeface="Wingdings" panose="05000000000000000000" pitchFamily="2" charset="2"/>
              <a:buChar char="§"/>
              <a:defRPr sz="3000"/>
            </a:pPr>
            <a:r>
              <a:rPr lang="en-US" sz="2200" b="1" dirty="0">
                <a:solidFill>
                  <a:srgbClr val="000000"/>
                </a:solidFill>
                <a:latin typeface="Arial" panose="020B0604020202020204" pitchFamily="34" charset="0"/>
                <a:cs typeface="Arial" panose="020B0604020202020204" pitchFamily="34" charset="0"/>
              </a:rPr>
              <a:t>This DDS API is called Data Centric Publish Subscribe (DCPS)</a:t>
            </a:r>
          </a:p>
          <a:p>
            <a:pPr lvl="0">
              <a:lnSpc>
                <a:spcPct val="80000"/>
              </a:lnSpc>
              <a:spcBef>
                <a:spcPts val="0"/>
              </a:spcBef>
              <a:buClr>
                <a:srgbClr val="000000"/>
              </a:buClr>
              <a:buSzPct val="100000"/>
              <a:buFont typeface="Wingdings" panose="05000000000000000000" pitchFamily="2" charset="2"/>
              <a:buChar char="§"/>
              <a:defRPr sz="3000"/>
            </a:pPr>
            <a:endParaRPr lang="en-US" sz="2200" b="1" dirty="0">
              <a:solidFill>
                <a:srgbClr val="000000"/>
              </a:solidFill>
              <a:latin typeface="Arial" panose="020B0604020202020204" pitchFamily="34" charset="0"/>
              <a:cs typeface="Arial" panose="020B0604020202020204" pitchFamily="34" charset="0"/>
            </a:endParaRPr>
          </a:p>
          <a:p>
            <a:pPr lvl="0">
              <a:lnSpc>
                <a:spcPct val="80000"/>
              </a:lnSpc>
              <a:spcBef>
                <a:spcPts val="0"/>
              </a:spcBef>
              <a:buClr>
                <a:srgbClr val="000000"/>
              </a:buClr>
              <a:buSzPct val="100000"/>
              <a:buFont typeface="Wingdings" panose="05000000000000000000" pitchFamily="2" charset="2"/>
              <a:buChar char="§"/>
              <a:defRPr sz="3000"/>
            </a:pPr>
            <a:r>
              <a:rPr lang="en-US" sz="2200" b="1" dirty="0">
                <a:solidFill>
                  <a:srgbClr val="000000"/>
                </a:solidFill>
                <a:latin typeface="Arial" panose="020B0604020202020204" pitchFamily="34" charset="0"/>
                <a:cs typeface="Arial" panose="020B0604020202020204" pitchFamily="34" charset="0"/>
              </a:rPr>
              <a:t>The API is standardized in the DDS v1.4 standard, as a “Platform Independent Model” (PIM)</a:t>
            </a:r>
          </a:p>
          <a:p>
            <a:pPr lvl="0">
              <a:lnSpc>
                <a:spcPct val="80000"/>
              </a:lnSpc>
              <a:spcBef>
                <a:spcPts val="0"/>
              </a:spcBef>
              <a:buClr>
                <a:srgbClr val="000000"/>
              </a:buClr>
              <a:buSzPct val="100000"/>
              <a:buFont typeface="Wingdings" panose="05000000000000000000" pitchFamily="2" charset="2"/>
              <a:buChar char="§"/>
              <a:defRPr sz="3000"/>
            </a:pPr>
            <a:endParaRPr lang="en-US" sz="2200" b="1" dirty="0">
              <a:solidFill>
                <a:srgbClr val="000000"/>
              </a:solidFill>
              <a:latin typeface="Arial" panose="020B0604020202020204" pitchFamily="34" charset="0"/>
              <a:cs typeface="Arial" panose="020B0604020202020204" pitchFamily="34" charset="0"/>
            </a:endParaRPr>
          </a:p>
          <a:p>
            <a:pPr lvl="0">
              <a:lnSpc>
                <a:spcPct val="80000"/>
              </a:lnSpc>
              <a:spcBef>
                <a:spcPts val="0"/>
              </a:spcBef>
              <a:buClr>
                <a:srgbClr val="000000"/>
              </a:buClr>
              <a:buSzPct val="100000"/>
              <a:buFont typeface="Wingdings" panose="05000000000000000000" pitchFamily="2" charset="2"/>
              <a:buChar char="§"/>
              <a:defRPr sz="3000"/>
            </a:pPr>
            <a:r>
              <a:rPr lang="en-US" sz="2200" b="1" dirty="0">
                <a:solidFill>
                  <a:srgbClr val="000000"/>
                </a:solidFill>
                <a:latin typeface="Arial" panose="020B0604020202020204" pitchFamily="34" charset="0"/>
                <a:cs typeface="Arial" panose="020B0604020202020204" pitchFamily="34" charset="0"/>
              </a:rPr>
              <a:t>API operations are mapped to different languages through a “Platform Specific Model” (PSM)</a:t>
            </a:r>
          </a:p>
          <a:p>
            <a:pPr lvl="0">
              <a:lnSpc>
                <a:spcPct val="80000"/>
              </a:lnSpc>
              <a:spcBef>
                <a:spcPts val="0"/>
              </a:spcBef>
              <a:buClr>
                <a:srgbClr val="000000"/>
              </a:buClr>
              <a:buSzPct val="100000"/>
              <a:buFont typeface="Wingdings" panose="05000000000000000000" pitchFamily="2" charset="2"/>
              <a:buChar char="§"/>
              <a:defRPr sz="3000"/>
            </a:pPr>
            <a:endParaRPr lang="en-US" sz="2200" b="1" dirty="0">
              <a:latin typeface="Arial" panose="020B0604020202020204" pitchFamily="34" charset="0"/>
              <a:cs typeface="Arial" panose="020B0604020202020204" pitchFamily="34" charset="0"/>
            </a:endParaRPr>
          </a:p>
          <a:p>
            <a:pPr lvl="0">
              <a:lnSpc>
                <a:spcPct val="80000"/>
              </a:lnSpc>
              <a:spcBef>
                <a:spcPts val="0"/>
              </a:spcBef>
              <a:buClr>
                <a:srgbClr val="000000"/>
              </a:buClr>
              <a:buSzPct val="100000"/>
              <a:buFont typeface="Wingdings" panose="05000000000000000000" pitchFamily="2" charset="2"/>
              <a:buChar char="§"/>
              <a:defRPr sz="3000"/>
            </a:pPr>
            <a:r>
              <a:rPr lang="en-US" sz="2200" b="1" dirty="0">
                <a:latin typeface="Arial" panose="020B0604020202020204" pitchFamily="34" charset="0"/>
                <a:cs typeface="Arial" panose="020B0604020202020204" pitchFamily="34" charset="0"/>
              </a:rPr>
              <a:t>The DCPS API is divided up into “entities” (way different than a simulation entity) which allow an application to:</a:t>
            </a:r>
          </a:p>
          <a:p>
            <a:pPr marL="1005839" lvl="1" indent="-457200">
              <a:lnSpc>
                <a:spcPct val="80000"/>
              </a:lnSpc>
              <a:spcBef>
                <a:spcPts val="0"/>
              </a:spcBef>
              <a:buFont typeface="Wingdings" panose="05000000000000000000" pitchFamily="2" charset="2"/>
              <a:buChar char="§"/>
              <a:defRPr sz="3000"/>
            </a:pPr>
            <a:r>
              <a:rPr lang="en-US" sz="2000" dirty="0">
                <a:latin typeface="Arial" panose="020B0604020202020204" pitchFamily="34" charset="0"/>
                <a:cs typeface="Arial" panose="020B0604020202020204" pitchFamily="34" charset="0"/>
              </a:rPr>
              <a:t>connect to the DDS Databus</a:t>
            </a:r>
          </a:p>
          <a:p>
            <a:pPr marL="1005839" lvl="1" indent="-457200">
              <a:lnSpc>
                <a:spcPct val="80000"/>
              </a:lnSpc>
              <a:spcBef>
                <a:spcPts val="0"/>
              </a:spcBef>
              <a:buFont typeface="Wingdings" panose="05000000000000000000" pitchFamily="2" charset="2"/>
              <a:buChar char="§"/>
              <a:defRPr sz="3000"/>
            </a:pPr>
            <a:r>
              <a:rPr lang="en-US" sz="2000" dirty="0">
                <a:latin typeface="Arial" panose="020B0604020202020204" pitchFamily="34" charset="0"/>
                <a:cs typeface="Arial" panose="020B0604020202020204" pitchFamily="34" charset="0"/>
              </a:rPr>
              <a:t>create topics</a:t>
            </a:r>
          </a:p>
          <a:p>
            <a:pPr marL="1005839" lvl="1" indent="-457200">
              <a:lnSpc>
                <a:spcPct val="80000"/>
              </a:lnSpc>
              <a:spcBef>
                <a:spcPts val="0"/>
              </a:spcBef>
              <a:buFont typeface="Wingdings" panose="05000000000000000000" pitchFamily="2" charset="2"/>
              <a:buChar char="§"/>
              <a:defRPr sz="3000"/>
            </a:pPr>
            <a:r>
              <a:rPr lang="en-US" sz="2000" dirty="0">
                <a:latin typeface="Arial" panose="020B0604020202020204" pitchFamily="34" charset="0"/>
                <a:cs typeface="Arial" panose="020B0604020202020204" pitchFamily="34" charset="0"/>
              </a:rPr>
              <a:t>get notified of infrastructure-level events (new subscriber, new publisher, …)</a:t>
            </a:r>
          </a:p>
          <a:p>
            <a:pPr marL="1005839" lvl="1" indent="-457200">
              <a:lnSpc>
                <a:spcPct val="80000"/>
              </a:lnSpc>
              <a:spcBef>
                <a:spcPts val="0"/>
              </a:spcBef>
              <a:buFont typeface="Wingdings" panose="05000000000000000000" pitchFamily="2" charset="2"/>
              <a:buChar char="§"/>
              <a:defRPr sz="3000"/>
            </a:pPr>
            <a:r>
              <a:rPr lang="en-US" sz="2000" dirty="0">
                <a:latin typeface="Arial" panose="020B0604020202020204" pitchFamily="34" charset="0"/>
                <a:cs typeface="Arial" panose="020B0604020202020204" pitchFamily="34" charset="0"/>
              </a:rPr>
              <a:t>publish and subscribe to application data</a:t>
            </a:r>
          </a:p>
          <a:p>
            <a:pPr>
              <a:lnSpc>
                <a:spcPct val="80000"/>
              </a:lnSpc>
              <a:spcBef>
                <a:spcPts val="0"/>
              </a:spcBef>
              <a:buFont typeface="Wingdings" panose="05000000000000000000" pitchFamily="2" charset="2"/>
              <a:buChar char="Ø"/>
              <a:defRPr sz="3000"/>
            </a:pPr>
            <a:endParaRPr lang="en-US" sz="2400" dirty="0"/>
          </a:p>
          <a:p>
            <a:pPr>
              <a:lnSpc>
                <a:spcPct val="80000"/>
              </a:lnSpc>
              <a:spcBef>
                <a:spcPts val="0"/>
              </a:spcBef>
              <a:buSzPct val="100000"/>
              <a:buFont typeface="Wingdings" panose="05000000000000000000" pitchFamily="2" charset="2"/>
              <a:buChar char="§"/>
              <a:defRPr sz="3000"/>
            </a:pPr>
            <a:r>
              <a:rPr lang="en-US" sz="2400" b="1" dirty="0">
                <a:latin typeface="Arial" panose="020B0604020202020204" pitchFamily="34" charset="0"/>
                <a:cs typeface="Arial" panose="020B0604020202020204" pitchFamily="34" charset="0"/>
              </a:rPr>
              <a:t>Each DDS entity has a set of QoS settings that determine the behavior of the entity</a:t>
            </a:r>
          </a:p>
        </p:txBody>
      </p:sp>
      <p:sp>
        <p:nvSpPr>
          <p:cNvPr id="4" name="Slide Number Placeholder 3">
            <a:extLst>
              <a:ext uri="{FF2B5EF4-FFF2-40B4-BE49-F238E27FC236}">
                <a16:creationId xmlns:a16="http://schemas.microsoft.com/office/drawing/2014/main" id="{F9847DE2-65C6-47B4-971F-0846D54FBF33}"/>
              </a:ext>
            </a:extLst>
          </p:cNvPr>
          <p:cNvSpPr>
            <a:spLocks noGrp="1"/>
          </p:cNvSpPr>
          <p:nvPr>
            <p:ph type="sldNum" sz="quarter" idx="4"/>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134567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415"/>
          <p:cNvSpPr txBox="1">
            <a:spLocks noGrp="1"/>
          </p:cNvSpPr>
          <p:nvPr>
            <p:ph type="title"/>
          </p:nvPr>
        </p:nvSpPr>
        <p:spPr>
          <a:prstGeom prst="rect">
            <a:avLst/>
          </a:prstGeom>
        </p:spPr>
        <p:txBody>
          <a:bodyPr lIns="0" tIns="0" rIns="0" bIns="0"/>
          <a:lstStyle/>
          <a:p>
            <a:r>
              <a:rPr sz="2800" dirty="0"/>
              <a:t>DDS Publish Subscribe API: Entities</a:t>
            </a:r>
          </a:p>
        </p:txBody>
      </p:sp>
      <p:sp>
        <p:nvSpPr>
          <p:cNvPr id="2" name="Slide Number Placeholder 1">
            <a:extLst>
              <a:ext uri="{FF2B5EF4-FFF2-40B4-BE49-F238E27FC236}">
                <a16:creationId xmlns:a16="http://schemas.microsoft.com/office/drawing/2014/main" id="{E13A4B63-A50F-4683-8F8D-422E8B421866}"/>
              </a:ext>
            </a:extLst>
          </p:cNvPr>
          <p:cNvSpPr>
            <a:spLocks noGrp="1"/>
          </p:cNvSpPr>
          <p:nvPr>
            <p:ph type="sldNum" sz="quarter" idx="4"/>
          </p:nvPr>
        </p:nvSpPr>
        <p:spPr/>
        <p:txBody>
          <a:bodyPr/>
          <a:lstStyle/>
          <a:p>
            <a:fld id="{86CB4B4D-7CA3-9044-876B-883B54F8677D}" type="slidenum">
              <a:rPr lang="en-US" smtClean="0"/>
              <a:t>22</a:t>
            </a:fld>
            <a:endParaRPr lang="en-US"/>
          </a:p>
        </p:txBody>
      </p:sp>
      <p:sp>
        <p:nvSpPr>
          <p:cNvPr id="913" name="Create &amp; manage connection to RTI DataBus"/>
          <p:cNvSpPr txBox="1"/>
          <p:nvPr/>
        </p:nvSpPr>
        <p:spPr>
          <a:xfrm>
            <a:off x="7742825" y="1443336"/>
            <a:ext cx="3568266"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a:latin typeface="Calibri"/>
                <a:ea typeface="Calibri"/>
                <a:cs typeface="Calibri"/>
                <a:sym typeface="Calibri"/>
              </a:defRPr>
            </a:lvl1pPr>
          </a:lstStyle>
          <a:p>
            <a:r>
              <a:rPr dirty="0"/>
              <a:t>Create &amp; manage connection to </a:t>
            </a:r>
            <a:r>
              <a:rPr lang="en-US" dirty="0"/>
              <a:t>DDS</a:t>
            </a:r>
            <a:r>
              <a:rPr dirty="0"/>
              <a:t> Data</a:t>
            </a:r>
            <a:r>
              <a:rPr lang="en-US" dirty="0"/>
              <a:t>b</a:t>
            </a:r>
            <a:r>
              <a:rPr dirty="0"/>
              <a:t>us</a:t>
            </a:r>
          </a:p>
        </p:txBody>
      </p:sp>
      <p:grpSp>
        <p:nvGrpSpPr>
          <p:cNvPr id="916" name="DomainParticipant"/>
          <p:cNvGrpSpPr/>
          <p:nvPr/>
        </p:nvGrpSpPr>
        <p:grpSpPr>
          <a:xfrm>
            <a:off x="4926812" y="1369812"/>
            <a:ext cx="2719377" cy="772239"/>
            <a:chOff x="0" y="0"/>
            <a:chExt cx="2719376" cy="772237"/>
          </a:xfrm>
        </p:grpSpPr>
        <p:sp>
          <p:nvSpPr>
            <p:cNvPr id="914"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15" name="DomainParticipant"/>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DomainParticipant</a:t>
              </a:r>
            </a:p>
          </p:txBody>
        </p:sp>
      </p:grpSp>
    </p:spTree>
    <p:extLst>
      <p:ext uri="{BB962C8B-B14F-4D97-AF65-F5344CB8AC3E}">
        <p14:creationId xmlns:p14="http://schemas.microsoft.com/office/powerpoint/2010/main" val="37542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Line"/>
          <p:cNvSpPr/>
          <p:nvPr/>
        </p:nvSpPr>
        <p:spPr>
          <a:xfrm>
            <a:off x="6286500" y="2110428"/>
            <a:ext cx="1" cy="654573"/>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21" name="Shape 415"/>
          <p:cNvSpPr txBox="1">
            <a:spLocks noGrp="1"/>
          </p:cNvSpPr>
          <p:nvPr>
            <p:ph type="title"/>
          </p:nvPr>
        </p:nvSpPr>
        <p:spPr>
          <a:prstGeom prst="rect">
            <a:avLst/>
          </a:prstGeom>
        </p:spPr>
        <p:txBody>
          <a:bodyPr lIns="0" tIns="0" rIns="0" bIns="0"/>
          <a:lstStyle/>
          <a:p>
            <a:r>
              <a:rPr sz="2800" dirty="0"/>
              <a:t>DDS Publish Subscribe API: Entities</a:t>
            </a:r>
          </a:p>
        </p:txBody>
      </p:sp>
      <p:sp>
        <p:nvSpPr>
          <p:cNvPr id="2" name="Slide Number Placeholder 1">
            <a:extLst>
              <a:ext uri="{FF2B5EF4-FFF2-40B4-BE49-F238E27FC236}">
                <a16:creationId xmlns:a16="http://schemas.microsoft.com/office/drawing/2014/main" id="{2228898D-FE29-43D8-88FB-888969662E7B}"/>
              </a:ext>
            </a:extLst>
          </p:cNvPr>
          <p:cNvSpPr>
            <a:spLocks noGrp="1"/>
          </p:cNvSpPr>
          <p:nvPr>
            <p:ph type="sldNum" sz="quarter" idx="4"/>
          </p:nvPr>
        </p:nvSpPr>
        <p:spPr/>
        <p:txBody>
          <a:bodyPr/>
          <a:lstStyle/>
          <a:p>
            <a:fld id="{86CB4B4D-7CA3-9044-876B-883B54F8677D}" type="slidenum">
              <a:rPr lang="en-US" smtClean="0"/>
              <a:t>23</a:t>
            </a:fld>
            <a:endParaRPr lang="en-US"/>
          </a:p>
        </p:txBody>
      </p:sp>
      <p:grpSp>
        <p:nvGrpSpPr>
          <p:cNvPr id="924" name="DomainParticipant"/>
          <p:cNvGrpSpPr/>
          <p:nvPr/>
        </p:nvGrpSpPr>
        <p:grpSpPr>
          <a:xfrm>
            <a:off x="4926812" y="1369812"/>
            <a:ext cx="2719377" cy="772239"/>
            <a:chOff x="0" y="0"/>
            <a:chExt cx="2719376" cy="772237"/>
          </a:xfrm>
        </p:grpSpPr>
        <p:sp>
          <p:nvSpPr>
            <p:cNvPr id="922"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23" name="DomainParticipant"/>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DomainParticipant</a:t>
              </a:r>
            </a:p>
          </p:txBody>
        </p:sp>
      </p:grpSp>
      <p:grpSp>
        <p:nvGrpSpPr>
          <p:cNvPr id="927" name="Topic"/>
          <p:cNvGrpSpPr/>
          <p:nvPr/>
        </p:nvGrpSpPr>
        <p:grpSpPr>
          <a:xfrm>
            <a:off x="4926812" y="2774945"/>
            <a:ext cx="2719377" cy="772238"/>
            <a:chOff x="0" y="0"/>
            <a:chExt cx="2719376" cy="772237"/>
          </a:xfrm>
        </p:grpSpPr>
        <p:sp>
          <p:nvSpPr>
            <p:cNvPr id="925"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26" name="Topic"/>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Topic</a:t>
              </a:r>
            </a:p>
          </p:txBody>
        </p:sp>
      </p:grpSp>
      <p:sp>
        <p:nvSpPr>
          <p:cNvPr id="928" name="Create a proxy to a topic in the application"/>
          <p:cNvSpPr txBox="1"/>
          <p:nvPr/>
        </p:nvSpPr>
        <p:spPr>
          <a:xfrm>
            <a:off x="7742825" y="2848471"/>
            <a:ext cx="3568266" cy="62518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a:latin typeface="Calibri"/>
                <a:ea typeface="Calibri"/>
                <a:cs typeface="Calibri"/>
                <a:sym typeface="Calibri"/>
              </a:defRPr>
            </a:lvl1pPr>
          </a:lstStyle>
          <a:p>
            <a:r>
              <a:t>Create a proxy to a topic in the application</a:t>
            </a:r>
          </a:p>
        </p:txBody>
      </p:sp>
      <p:sp>
        <p:nvSpPr>
          <p:cNvPr id="929" name="&lt;&lt; creates &gt;&gt;"/>
          <p:cNvSpPr txBox="1"/>
          <p:nvPr/>
        </p:nvSpPr>
        <p:spPr>
          <a:xfrm>
            <a:off x="6404647" y="2252295"/>
            <a:ext cx="1388765"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creates &gt;&gt;</a:t>
            </a:r>
          </a:p>
        </p:txBody>
      </p:sp>
    </p:spTree>
    <p:extLst>
      <p:ext uri="{BB962C8B-B14F-4D97-AF65-F5344CB8AC3E}">
        <p14:creationId xmlns:p14="http://schemas.microsoft.com/office/powerpoint/2010/main" val="2686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Line"/>
          <p:cNvSpPr/>
          <p:nvPr/>
        </p:nvSpPr>
        <p:spPr>
          <a:xfrm>
            <a:off x="6286500" y="2110428"/>
            <a:ext cx="1" cy="654573"/>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34" name="Line"/>
          <p:cNvSpPr/>
          <p:nvPr/>
        </p:nvSpPr>
        <p:spPr>
          <a:xfrm>
            <a:off x="7618893" y="2110428"/>
            <a:ext cx="917929" cy="675022"/>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35" name="Line"/>
          <p:cNvSpPr/>
          <p:nvPr/>
        </p:nvSpPr>
        <p:spPr>
          <a:xfrm flipH="1">
            <a:off x="4036176" y="2110435"/>
            <a:ext cx="917931" cy="675022"/>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36" name="Line"/>
          <p:cNvSpPr/>
          <p:nvPr/>
        </p:nvSpPr>
        <p:spPr>
          <a:xfrm flipH="1">
            <a:off x="2714185" y="3530946"/>
            <a:ext cx="3" cy="1238804"/>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37" name="Line"/>
          <p:cNvSpPr/>
          <p:nvPr/>
        </p:nvSpPr>
        <p:spPr>
          <a:xfrm>
            <a:off x="9858812" y="3530946"/>
            <a:ext cx="3" cy="1238804"/>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38" name="Shape 415"/>
          <p:cNvSpPr txBox="1">
            <a:spLocks noGrp="1"/>
          </p:cNvSpPr>
          <p:nvPr>
            <p:ph type="title"/>
          </p:nvPr>
        </p:nvSpPr>
        <p:spPr>
          <a:prstGeom prst="rect">
            <a:avLst/>
          </a:prstGeom>
        </p:spPr>
        <p:txBody>
          <a:bodyPr lIns="0" tIns="0" rIns="0" bIns="0"/>
          <a:lstStyle/>
          <a:p>
            <a:r>
              <a:rPr sz="2800" dirty="0"/>
              <a:t>DDS Publish Subscribe API: Entities</a:t>
            </a:r>
          </a:p>
        </p:txBody>
      </p:sp>
      <p:sp>
        <p:nvSpPr>
          <p:cNvPr id="2" name="Slide Number Placeholder 1">
            <a:extLst>
              <a:ext uri="{FF2B5EF4-FFF2-40B4-BE49-F238E27FC236}">
                <a16:creationId xmlns:a16="http://schemas.microsoft.com/office/drawing/2014/main" id="{99AD5A43-99D0-45FF-9FB9-A984F1171C6A}"/>
              </a:ext>
            </a:extLst>
          </p:cNvPr>
          <p:cNvSpPr>
            <a:spLocks noGrp="1"/>
          </p:cNvSpPr>
          <p:nvPr>
            <p:ph type="sldNum" sz="quarter" idx="4"/>
          </p:nvPr>
        </p:nvSpPr>
        <p:spPr/>
        <p:txBody>
          <a:bodyPr/>
          <a:lstStyle/>
          <a:p>
            <a:fld id="{86CB4B4D-7CA3-9044-876B-883B54F8677D}" type="slidenum">
              <a:rPr lang="en-US" smtClean="0"/>
              <a:t>24</a:t>
            </a:fld>
            <a:endParaRPr lang="en-US"/>
          </a:p>
        </p:txBody>
      </p:sp>
      <p:grpSp>
        <p:nvGrpSpPr>
          <p:cNvPr id="941" name="DomainParticipant"/>
          <p:cNvGrpSpPr/>
          <p:nvPr/>
        </p:nvGrpSpPr>
        <p:grpSpPr>
          <a:xfrm>
            <a:off x="4926812" y="1369812"/>
            <a:ext cx="2719377" cy="772239"/>
            <a:chOff x="0" y="0"/>
            <a:chExt cx="2719376" cy="772237"/>
          </a:xfrm>
        </p:grpSpPr>
        <p:sp>
          <p:nvSpPr>
            <p:cNvPr id="939"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40" name="DomainParticipant"/>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DomainParticipant</a:t>
              </a:r>
            </a:p>
          </p:txBody>
        </p:sp>
      </p:grpSp>
      <p:grpSp>
        <p:nvGrpSpPr>
          <p:cNvPr id="944" name="Topic"/>
          <p:cNvGrpSpPr/>
          <p:nvPr/>
        </p:nvGrpSpPr>
        <p:grpSpPr>
          <a:xfrm>
            <a:off x="4926812" y="2774945"/>
            <a:ext cx="2719377" cy="772238"/>
            <a:chOff x="0" y="0"/>
            <a:chExt cx="2719376" cy="772237"/>
          </a:xfrm>
        </p:grpSpPr>
        <p:sp>
          <p:nvSpPr>
            <p:cNvPr id="942"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43" name="Topic"/>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Topic</a:t>
              </a:r>
            </a:p>
          </p:txBody>
        </p:sp>
      </p:grpSp>
      <p:sp>
        <p:nvSpPr>
          <p:cNvPr id="945" name="Manages group of DataWriters"/>
          <p:cNvSpPr txBox="1"/>
          <p:nvPr/>
        </p:nvSpPr>
        <p:spPr>
          <a:xfrm>
            <a:off x="545574" y="2425589"/>
            <a:ext cx="3568267" cy="33308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800">
                <a:latin typeface="Calibri"/>
                <a:ea typeface="Calibri"/>
                <a:cs typeface="Calibri"/>
                <a:sym typeface="Calibri"/>
              </a:defRPr>
            </a:lvl1pPr>
          </a:lstStyle>
          <a:p>
            <a:r>
              <a:t>Manages group of DataWriters</a:t>
            </a:r>
          </a:p>
        </p:txBody>
      </p:sp>
      <p:grpSp>
        <p:nvGrpSpPr>
          <p:cNvPr id="948" name="Publisher"/>
          <p:cNvGrpSpPr/>
          <p:nvPr/>
        </p:nvGrpSpPr>
        <p:grpSpPr>
          <a:xfrm>
            <a:off x="1354499" y="2774945"/>
            <a:ext cx="2719375" cy="772238"/>
            <a:chOff x="0" y="0"/>
            <a:chExt cx="2719374" cy="772237"/>
          </a:xfrm>
        </p:grpSpPr>
        <p:sp>
          <p:nvSpPr>
            <p:cNvPr id="946" name="Rectangle"/>
            <p:cNvSpPr/>
            <p:nvPr/>
          </p:nvSpPr>
          <p:spPr>
            <a:xfrm>
              <a:off x="0" y="-1"/>
              <a:ext cx="2719375"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47" name="Publish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Publisher</a:t>
              </a:r>
            </a:p>
          </p:txBody>
        </p:sp>
      </p:grpSp>
      <p:grpSp>
        <p:nvGrpSpPr>
          <p:cNvPr id="951" name="Subscriber"/>
          <p:cNvGrpSpPr/>
          <p:nvPr/>
        </p:nvGrpSpPr>
        <p:grpSpPr>
          <a:xfrm>
            <a:off x="8499126" y="2774945"/>
            <a:ext cx="2719376" cy="772238"/>
            <a:chOff x="0" y="0"/>
            <a:chExt cx="2719374" cy="772237"/>
          </a:xfrm>
        </p:grpSpPr>
        <p:sp>
          <p:nvSpPr>
            <p:cNvPr id="949" name="Rectangle"/>
            <p:cNvSpPr/>
            <p:nvPr/>
          </p:nvSpPr>
          <p:spPr>
            <a:xfrm>
              <a:off x="0" y="-1"/>
              <a:ext cx="2719375"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50" name="Subscrib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Subscriber</a:t>
              </a:r>
            </a:p>
          </p:txBody>
        </p:sp>
      </p:grpSp>
      <p:sp>
        <p:nvSpPr>
          <p:cNvPr id="952" name="Manages group of DataReaders"/>
          <p:cNvSpPr txBox="1"/>
          <p:nvPr/>
        </p:nvSpPr>
        <p:spPr>
          <a:xfrm>
            <a:off x="8357985" y="2432904"/>
            <a:ext cx="3568267" cy="33308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800">
                <a:latin typeface="Calibri"/>
                <a:ea typeface="Calibri"/>
                <a:cs typeface="Calibri"/>
                <a:sym typeface="Calibri"/>
              </a:defRPr>
            </a:lvl1pPr>
          </a:lstStyle>
          <a:p>
            <a:r>
              <a:t>Manages group of DataReaders</a:t>
            </a:r>
          </a:p>
        </p:txBody>
      </p:sp>
      <p:sp>
        <p:nvSpPr>
          <p:cNvPr id="953" name="&lt;&lt; creates &gt;&gt;"/>
          <p:cNvSpPr txBox="1"/>
          <p:nvPr/>
        </p:nvSpPr>
        <p:spPr>
          <a:xfrm>
            <a:off x="4528434" y="2252295"/>
            <a:ext cx="1388766"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creates &gt;&gt;</a:t>
            </a:r>
          </a:p>
        </p:txBody>
      </p:sp>
      <p:sp>
        <p:nvSpPr>
          <p:cNvPr id="954" name="&lt;&lt; creates &gt;&gt;"/>
          <p:cNvSpPr txBox="1"/>
          <p:nvPr/>
        </p:nvSpPr>
        <p:spPr>
          <a:xfrm>
            <a:off x="6681200" y="2252295"/>
            <a:ext cx="1388766"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creates &gt;&gt;</a:t>
            </a:r>
          </a:p>
        </p:txBody>
      </p:sp>
      <p:grpSp>
        <p:nvGrpSpPr>
          <p:cNvPr id="957" name="DataWriter"/>
          <p:cNvGrpSpPr/>
          <p:nvPr/>
        </p:nvGrpSpPr>
        <p:grpSpPr>
          <a:xfrm>
            <a:off x="1354499" y="4782777"/>
            <a:ext cx="2719375" cy="772238"/>
            <a:chOff x="0" y="0"/>
            <a:chExt cx="2719374" cy="772237"/>
          </a:xfrm>
        </p:grpSpPr>
        <p:sp>
          <p:nvSpPr>
            <p:cNvPr id="955" name="Rectangle"/>
            <p:cNvSpPr/>
            <p:nvPr/>
          </p:nvSpPr>
          <p:spPr>
            <a:xfrm>
              <a:off x="0" y="-1"/>
              <a:ext cx="2719375" cy="772239"/>
            </a:xfrm>
            <a:prstGeom prst="rect">
              <a:avLst/>
            </a:prstGeom>
            <a:solidFill>
              <a:srgbClr val="7F7F7F"/>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56" name="DataWrit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DataWriter</a:t>
              </a:r>
            </a:p>
          </p:txBody>
        </p:sp>
      </p:grpSp>
      <p:grpSp>
        <p:nvGrpSpPr>
          <p:cNvPr id="960" name="DataReader"/>
          <p:cNvGrpSpPr/>
          <p:nvPr/>
        </p:nvGrpSpPr>
        <p:grpSpPr>
          <a:xfrm>
            <a:off x="8499126" y="4782777"/>
            <a:ext cx="2719376" cy="772238"/>
            <a:chOff x="0" y="0"/>
            <a:chExt cx="2719374" cy="772237"/>
          </a:xfrm>
        </p:grpSpPr>
        <p:sp>
          <p:nvSpPr>
            <p:cNvPr id="958" name="Rectangle"/>
            <p:cNvSpPr/>
            <p:nvPr/>
          </p:nvSpPr>
          <p:spPr>
            <a:xfrm>
              <a:off x="0" y="-1"/>
              <a:ext cx="2719375" cy="772239"/>
            </a:xfrm>
            <a:prstGeom prst="rect">
              <a:avLst/>
            </a:prstGeom>
            <a:solidFill>
              <a:srgbClr val="7F7F7F"/>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59" name="DataRead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DataReader</a:t>
              </a:r>
            </a:p>
          </p:txBody>
        </p:sp>
      </p:grpSp>
      <p:sp>
        <p:nvSpPr>
          <p:cNvPr id="961" name="&lt;&lt; creates &gt;&gt;"/>
          <p:cNvSpPr txBox="1"/>
          <p:nvPr/>
        </p:nvSpPr>
        <p:spPr>
          <a:xfrm>
            <a:off x="2685109" y="3964928"/>
            <a:ext cx="1388766"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creates &gt;&gt;</a:t>
            </a:r>
          </a:p>
        </p:txBody>
      </p:sp>
      <p:sp>
        <p:nvSpPr>
          <p:cNvPr id="962" name="&lt;&lt; creates &gt;&gt;"/>
          <p:cNvSpPr txBox="1"/>
          <p:nvPr/>
        </p:nvSpPr>
        <p:spPr>
          <a:xfrm>
            <a:off x="8499126" y="3979560"/>
            <a:ext cx="1388765"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creates &gt;&gt;</a:t>
            </a:r>
          </a:p>
        </p:txBody>
      </p:sp>
    </p:spTree>
    <p:extLst>
      <p:ext uri="{BB962C8B-B14F-4D97-AF65-F5344CB8AC3E}">
        <p14:creationId xmlns:p14="http://schemas.microsoft.com/office/powerpoint/2010/main" val="399680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Line"/>
          <p:cNvSpPr/>
          <p:nvPr/>
        </p:nvSpPr>
        <p:spPr>
          <a:xfrm>
            <a:off x="6286500" y="2110428"/>
            <a:ext cx="1" cy="654573"/>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67" name="Line"/>
          <p:cNvSpPr/>
          <p:nvPr/>
        </p:nvSpPr>
        <p:spPr>
          <a:xfrm>
            <a:off x="7618893" y="2110428"/>
            <a:ext cx="917929" cy="675022"/>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68" name="Line"/>
          <p:cNvSpPr/>
          <p:nvPr/>
        </p:nvSpPr>
        <p:spPr>
          <a:xfrm flipH="1">
            <a:off x="4036176" y="2110435"/>
            <a:ext cx="917931" cy="675022"/>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69" name="Line"/>
          <p:cNvSpPr/>
          <p:nvPr/>
        </p:nvSpPr>
        <p:spPr>
          <a:xfrm flipH="1">
            <a:off x="2714185" y="3530946"/>
            <a:ext cx="3" cy="1238804"/>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70" name="Line"/>
          <p:cNvSpPr/>
          <p:nvPr/>
        </p:nvSpPr>
        <p:spPr>
          <a:xfrm>
            <a:off x="9858812" y="3530946"/>
            <a:ext cx="3" cy="1238804"/>
          </a:xfrm>
          <a:prstGeom prst="line">
            <a:avLst/>
          </a:pr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971" name="Connection Line"/>
          <p:cNvSpPr/>
          <p:nvPr/>
        </p:nvSpPr>
        <p:spPr>
          <a:xfrm>
            <a:off x="4075429" y="3545838"/>
            <a:ext cx="1287781" cy="15544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pPr>
              <a:defRPr>
                <a:latin typeface="+mn-lt"/>
                <a:ea typeface="+mn-ea"/>
                <a:cs typeface="+mn-cs"/>
                <a:sym typeface="Arial"/>
              </a:defRPr>
            </a:pPr>
            <a:endParaRPr/>
          </a:p>
        </p:txBody>
      </p:sp>
      <p:sp>
        <p:nvSpPr>
          <p:cNvPr id="972" name="Connection Line"/>
          <p:cNvSpPr/>
          <p:nvPr/>
        </p:nvSpPr>
        <p:spPr>
          <a:xfrm>
            <a:off x="7231380" y="3545838"/>
            <a:ext cx="1287782" cy="15544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ln w="50800">
            <a:solidFill>
              <a:srgbClr val="EC8B22"/>
            </a:solidFill>
            <a:tailEnd type="triangle"/>
          </a:ln>
          <a:effectLst>
            <a:outerShdw dist="76200" dir="3600000" rotWithShape="0">
              <a:srgbClr val="000000">
                <a:alpha val="12000"/>
              </a:srgbClr>
            </a:outerShdw>
          </a:effectLst>
        </p:spPr>
        <p:txBody>
          <a:bodyPr lIns="45718" tIns="45718" rIns="45718" bIns="45718"/>
          <a:lstStyle/>
          <a:p>
            <a:pPr>
              <a:defRPr>
                <a:latin typeface="+mn-lt"/>
                <a:ea typeface="+mn-ea"/>
                <a:cs typeface="+mn-cs"/>
                <a:sym typeface="Arial"/>
              </a:defRPr>
            </a:pPr>
            <a:endParaRPr/>
          </a:p>
        </p:txBody>
      </p:sp>
      <p:sp>
        <p:nvSpPr>
          <p:cNvPr id="973" name="Shape 415"/>
          <p:cNvSpPr txBox="1">
            <a:spLocks noGrp="1"/>
          </p:cNvSpPr>
          <p:nvPr>
            <p:ph type="title"/>
          </p:nvPr>
        </p:nvSpPr>
        <p:spPr>
          <a:prstGeom prst="rect">
            <a:avLst/>
          </a:prstGeom>
        </p:spPr>
        <p:txBody>
          <a:bodyPr lIns="0" tIns="0" rIns="0" bIns="0"/>
          <a:lstStyle/>
          <a:p>
            <a:r>
              <a:rPr sz="2800" dirty="0"/>
              <a:t>DDS Publish Subscribe API: Entities</a:t>
            </a:r>
          </a:p>
        </p:txBody>
      </p:sp>
      <p:sp>
        <p:nvSpPr>
          <p:cNvPr id="2" name="Slide Number Placeholder 1">
            <a:extLst>
              <a:ext uri="{FF2B5EF4-FFF2-40B4-BE49-F238E27FC236}">
                <a16:creationId xmlns:a16="http://schemas.microsoft.com/office/drawing/2014/main" id="{CB7BCE53-9B44-4CBD-9592-FB1AAEEF5973}"/>
              </a:ext>
            </a:extLst>
          </p:cNvPr>
          <p:cNvSpPr>
            <a:spLocks noGrp="1"/>
          </p:cNvSpPr>
          <p:nvPr>
            <p:ph type="sldNum" sz="quarter" idx="4"/>
          </p:nvPr>
        </p:nvSpPr>
        <p:spPr/>
        <p:txBody>
          <a:bodyPr/>
          <a:lstStyle/>
          <a:p>
            <a:fld id="{86CB4B4D-7CA3-9044-876B-883B54F8677D}" type="slidenum">
              <a:rPr lang="en-US" smtClean="0"/>
              <a:t>25</a:t>
            </a:fld>
            <a:endParaRPr lang="en-US"/>
          </a:p>
        </p:txBody>
      </p:sp>
      <p:grpSp>
        <p:nvGrpSpPr>
          <p:cNvPr id="976" name="DomainParticipant"/>
          <p:cNvGrpSpPr/>
          <p:nvPr/>
        </p:nvGrpSpPr>
        <p:grpSpPr>
          <a:xfrm>
            <a:off x="4926812" y="1369812"/>
            <a:ext cx="2719377" cy="772239"/>
            <a:chOff x="0" y="0"/>
            <a:chExt cx="2719376" cy="772237"/>
          </a:xfrm>
        </p:grpSpPr>
        <p:sp>
          <p:nvSpPr>
            <p:cNvPr id="974"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75" name="DomainParticipant"/>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DomainParticipant</a:t>
              </a:r>
            </a:p>
          </p:txBody>
        </p:sp>
      </p:grpSp>
      <p:grpSp>
        <p:nvGrpSpPr>
          <p:cNvPr id="979" name="Topic"/>
          <p:cNvGrpSpPr/>
          <p:nvPr/>
        </p:nvGrpSpPr>
        <p:grpSpPr>
          <a:xfrm>
            <a:off x="4926812" y="2774945"/>
            <a:ext cx="2719377" cy="772238"/>
            <a:chOff x="0" y="0"/>
            <a:chExt cx="2719376" cy="772237"/>
          </a:xfrm>
        </p:grpSpPr>
        <p:sp>
          <p:nvSpPr>
            <p:cNvPr id="977"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78" name="Topic"/>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Topic</a:t>
              </a:r>
            </a:p>
          </p:txBody>
        </p:sp>
      </p:grpSp>
      <p:grpSp>
        <p:nvGrpSpPr>
          <p:cNvPr id="982" name="Publisher"/>
          <p:cNvGrpSpPr/>
          <p:nvPr/>
        </p:nvGrpSpPr>
        <p:grpSpPr>
          <a:xfrm>
            <a:off x="1354499" y="2774945"/>
            <a:ext cx="2719375" cy="772238"/>
            <a:chOff x="0" y="0"/>
            <a:chExt cx="2719374" cy="772237"/>
          </a:xfrm>
        </p:grpSpPr>
        <p:sp>
          <p:nvSpPr>
            <p:cNvPr id="980" name="Rectangle"/>
            <p:cNvSpPr/>
            <p:nvPr/>
          </p:nvSpPr>
          <p:spPr>
            <a:xfrm>
              <a:off x="0" y="-1"/>
              <a:ext cx="2719375"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81" name="Publish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Publisher</a:t>
              </a:r>
            </a:p>
          </p:txBody>
        </p:sp>
      </p:grpSp>
      <p:grpSp>
        <p:nvGrpSpPr>
          <p:cNvPr id="985" name="Subscriber"/>
          <p:cNvGrpSpPr/>
          <p:nvPr/>
        </p:nvGrpSpPr>
        <p:grpSpPr>
          <a:xfrm>
            <a:off x="8499126" y="2774945"/>
            <a:ext cx="2719376" cy="772238"/>
            <a:chOff x="0" y="0"/>
            <a:chExt cx="2719374" cy="772237"/>
          </a:xfrm>
        </p:grpSpPr>
        <p:sp>
          <p:nvSpPr>
            <p:cNvPr id="983" name="Rectangle"/>
            <p:cNvSpPr/>
            <p:nvPr/>
          </p:nvSpPr>
          <p:spPr>
            <a:xfrm>
              <a:off x="0" y="-1"/>
              <a:ext cx="2719375"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84" name="Subscrib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Subscriber</a:t>
              </a:r>
            </a:p>
          </p:txBody>
        </p:sp>
      </p:grpSp>
      <p:grpSp>
        <p:nvGrpSpPr>
          <p:cNvPr id="988" name="DataWriter"/>
          <p:cNvGrpSpPr/>
          <p:nvPr/>
        </p:nvGrpSpPr>
        <p:grpSpPr>
          <a:xfrm>
            <a:off x="1354499" y="4782777"/>
            <a:ext cx="2719375" cy="772238"/>
            <a:chOff x="0" y="0"/>
            <a:chExt cx="2719374" cy="772237"/>
          </a:xfrm>
        </p:grpSpPr>
        <p:sp>
          <p:nvSpPr>
            <p:cNvPr id="986" name="Rectangle"/>
            <p:cNvSpPr/>
            <p:nvPr/>
          </p:nvSpPr>
          <p:spPr>
            <a:xfrm>
              <a:off x="0" y="-1"/>
              <a:ext cx="2719375"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87" name="DataWrit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DataWriter</a:t>
              </a:r>
            </a:p>
          </p:txBody>
        </p:sp>
      </p:grpSp>
      <p:grpSp>
        <p:nvGrpSpPr>
          <p:cNvPr id="991" name="DataReader"/>
          <p:cNvGrpSpPr/>
          <p:nvPr/>
        </p:nvGrpSpPr>
        <p:grpSpPr>
          <a:xfrm>
            <a:off x="8499126" y="4782777"/>
            <a:ext cx="2719376" cy="772238"/>
            <a:chOff x="0" y="0"/>
            <a:chExt cx="2719374" cy="772237"/>
          </a:xfrm>
        </p:grpSpPr>
        <p:sp>
          <p:nvSpPr>
            <p:cNvPr id="989" name="Rectangle"/>
            <p:cNvSpPr/>
            <p:nvPr/>
          </p:nvSpPr>
          <p:spPr>
            <a:xfrm>
              <a:off x="0" y="-1"/>
              <a:ext cx="2719375"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990" name="DataRead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DataReader</a:t>
              </a:r>
            </a:p>
          </p:txBody>
        </p:sp>
      </p:grpSp>
      <p:sp>
        <p:nvSpPr>
          <p:cNvPr id="992" name="&lt;&lt; uses &gt;&gt;"/>
          <p:cNvSpPr txBox="1"/>
          <p:nvPr/>
        </p:nvSpPr>
        <p:spPr>
          <a:xfrm>
            <a:off x="4250911" y="5102790"/>
            <a:ext cx="106578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uses &gt;&gt;</a:t>
            </a:r>
          </a:p>
        </p:txBody>
      </p:sp>
      <p:sp>
        <p:nvSpPr>
          <p:cNvPr id="993" name="&lt;&lt; uses &gt;&gt;"/>
          <p:cNvSpPr txBox="1"/>
          <p:nvPr/>
        </p:nvSpPr>
        <p:spPr>
          <a:xfrm>
            <a:off x="7256309" y="5113709"/>
            <a:ext cx="1065781"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uses &gt;&gt;</a:t>
            </a:r>
          </a:p>
        </p:txBody>
      </p:sp>
      <p:sp>
        <p:nvSpPr>
          <p:cNvPr id="994" name="Publishes data to DDS Topic"/>
          <p:cNvSpPr txBox="1"/>
          <p:nvPr/>
        </p:nvSpPr>
        <p:spPr>
          <a:xfrm>
            <a:off x="930053" y="5653799"/>
            <a:ext cx="3568267" cy="33308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800">
                <a:latin typeface="Calibri"/>
                <a:ea typeface="Calibri"/>
                <a:cs typeface="Calibri"/>
                <a:sym typeface="Calibri"/>
              </a:defRPr>
            </a:lvl1pPr>
          </a:lstStyle>
          <a:p>
            <a:r>
              <a:t>Publishes data to DDS Topic</a:t>
            </a:r>
          </a:p>
        </p:txBody>
      </p:sp>
      <p:sp>
        <p:nvSpPr>
          <p:cNvPr id="995" name="Subscribes to data from DDS Topic"/>
          <p:cNvSpPr txBox="1"/>
          <p:nvPr/>
        </p:nvSpPr>
        <p:spPr>
          <a:xfrm>
            <a:off x="8074682" y="5653799"/>
            <a:ext cx="3568265" cy="33308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800">
                <a:latin typeface="Calibri"/>
                <a:ea typeface="Calibri"/>
                <a:cs typeface="Calibri"/>
                <a:sym typeface="Calibri"/>
              </a:defRPr>
            </a:lvl1pPr>
          </a:lstStyle>
          <a:p>
            <a:r>
              <a:t>Subscribes to data from DDS Topic</a:t>
            </a:r>
          </a:p>
        </p:txBody>
      </p:sp>
      <p:sp>
        <p:nvSpPr>
          <p:cNvPr id="996" name="&lt;&lt; creates &gt;&gt;"/>
          <p:cNvSpPr txBox="1"/>
          <p:nvPr/>
        </p:nvSpPr>
        <p:spPr>
          <a:xfrm>
            <a:off x="2685109" y="3964928"/>
            <a:ext cx="1388766"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creates &gt;&gt;</a:t>
            </a:r>
          </a:p>
        </p:txBody>
      </p:sp>
      <p:sp>
        <p:nvSpPr>
          <p:cNvPr id="997" name="&lt;&lt; creates &gt;&gt;"/>
          <p:cNvSpPr txBox="1"/>
          <p:nvPr/>
        </p:nvSpPr>
        <p:spPr>
          <a:xfrm>
            <a:off x="8499126" y="3979560"/>
            <a:ext cx="1388765"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i="1">
                <a:latin typeface="Calibri"/>
                <a:ea typeface="Calibri"/>
                <a:cs typeface="Calibri"/>
                <a:sym typeface="Calibri"/>
              </a:defRPr>
            </a:lvl1pPr>
          </a:lstStyle>
          <a:p>
            <a:r>
              <a:t>&lt;&lt; creates &gt;&gt;</a:t>
            </a:r>
          </a:p>
        </p:txBody>
      </p:sp>
    </p:spTree>
    <p:extLst>
      <p:ext uri="{BB962C8B-B14F-4D97-AF65-F5344CB8AC3E}">
        <p14:creationId xmlns:p14="http://schemas.microsoft.com/office/powerpoint/2010/main" val="267415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Shape 415"/>
          <p:cNvSpPr txBox="1">
            <a:spLocks noGrp="1"/>
          </p:cNvSpPr>
          <p:nvPr>
            <p:ph type="title"/>
          </p:nvPr>
        </p:nvSpPr>
        <p:spPr>
          <a:prstGeom prst="rect">
            <a:avLst/>
          </a:prstGeom>
        </p:spPr>
        <p:txBody>
          <a:bodyPr lIns="0" tIns="0" rIns="0" bIns="0"/>
          <a:lstStyle/>
          <a:p>
            <a:r>
              <a:rPr sz="2800" dirty="0"/>
              <a:t>DDS Publish Subscribe API: Entities</a:t>
            </a:r>
          </a:p>
        </p:txBody>
      </p:sp>
      <p:sp>
        <p:nvSpPr>
          <p:cNvPr id="5" name="Content Placeholder 4">
            <a:extLst>
              <a:ext uri="{FF2B5EF4-FFF2-40B4-BE49-F238E27FC236}">
                <a16:creationId xmlns:a16="http://schemas.microsoft.com/office/drawing/2014/main" id="{855A45A2-7102-44DB-B08F-150138228AB7}"/>
              </a:ext>
            </a:extLst>
          </p:cNvPr>
          <p:cNvSpPr>
            <a:spLocks noGrp="1"/>
          </p:cNvSpPr>
          <p:nvPr>
            <p:ph idx="1"/>
          </p:nvPr>
        </p:nvSpPr>
        <p:spPr/>
        <p:txBody>
          <a:bodyPr/>
          <a:lstStyle/>
          <a:p>
            <a:pPr>
              <a:buSzPct val="75000"/>
              <a:buFont typeface="Wingdings" panose="05000000000000000000" pitchFamily="2" charset="2"/>
              <a:buChar char="§"/>
            </a:pPr>
            <a:r>
              <a:rPr lang="en-US" sz="2800" dirty="0" err="1">
                <a:latin typeface="Arial" panose="020B0604020202020204" pitchFamily="34" charset="0"/>
                <a:cs typeface="Arial" panose="020B0604020202020204" pitchFamily="34" charset="0"/>
              </a:rPr>
              <a:t>DataReaders</a:t>
            </a:r>
            <a:r>
              <a:rPr lang="en-US" sz="2800" dirty="0">
                <a:latin typeface="Arial" panose="020B0604020202020204" pitchFamily="34" charset="0"/>
                <a:cs typeface="Arial" panose="020B0604020202020204" pitchFamily="34" charset="0"/>
              </a:rPr>
              <a:t> (DRs) and </a:t>
            </a:r>
            <a:r>
              <a:rPr lang="en-US" sz="2800" dirty="0" err="1">
                <a:latin typeface="Arial" panose="020B0604020202020204" pitchFamily="34" charset="0"/>
                <a:cs typeface="Arial" panose="020B0604020202020204" pitchFamily="34" charset="0"/>
              </a:rPr>
              <a:t>DataWriters</a:t>
            </a:r>
            <a:r>
              <a:rPr lang="en-US" sz="2800" dirty="0">
                <a:latin typeface="Arial" panose="020B0604020202020204" pitchFamily="34" charset="0"/>
                <a:cs typeface="Arial" panose="020B0604020202020204" pitchFamily="34" charset="0"/>
              </a:rPr>
              <a:t> (DWs) are strongly typed </a:t>
            </a:r>
          </a:p>
          <a:p>
            <a:pPr>
              <a:buSzPct val="75000"/>
              <a:buFont typeface="Wingdings" panose="05000000000000000000" pitchFamily="2" charset="2"/>
              <a:buChar char="§"/>
            </a:pPr>
            <a:r>
              <a:rPr lang="en-US" sz="2800" dirty="0">
                <a:latin typeface="Arial" panose="020B0604020202020204" pitchFamily="34" charset="0"/>
                <a:cs typeface="Arial" panose="020B0604020202020204" pitchFamily="34" charset="0"/>
              </a:rPr>
              <a:t>Their APIs are generated from IDL</a:t>
            </a:r>
          </a:p>
          <a:p>
            <a:pPr marL="0" indent="0">
              <a:buNone/>
            </a:pPr>
            <a:endParaRPr lang="en-US" dirty="0"/>
          </a:p>
        </p:txBody>
      </p:sp>
      <p:sp>
        <p:nvSpPr>
          <p:cNvPr id="2" name="Slide Number Placeholder 1">
            <a:extLst>
              <a:ext uri="{FF2B5EF4-FFF2-40B4-BE49-F238E27FC236}">
                <a16:creationId xmlns:a16="http://schemas.microsoft.com/office/drawing/2014/main" id="{AC38F0D5-E522-4926-9D36-6D9910CAE63B}"/>
              </a:ext>
            </a:extLst>
          </p:cNvPr>
          <p:cNvSpPr>
            <a:spLocks noGrp="1"/>
          </p:cNvSpPr>
          <p:nvPr>
            <p:ph type="sldNum" sz="quarter" idx="4"/>
          </p:nvPr>
        </p:nvSpPr>
        <p:spPr/>
        <p:txBody>
          <a:bodyPr/>
          <a:lstStyle/>
          <a:p>
            <a:fld id="{86CB4B4D-7CA3-9044-876B-883B54F8677D}" type="slidenum">
              <a:rPr lang="en-US" smtClean="0"/>
              <a:t>26</a:t>
            </a:fld>
            <a:endParaRPr lang="en-US"/>
          </a:p>
        </p:txBody>
      </p:sp>
      <p:sp>
        <p:nvSpPr>
          <p:cNvPr id="1002" name="Rectangle"/>
          <p:cNvSpPr/>
          <p:nvPr/>
        </p:nvSpPr>
        <p:spPr>
          <a:xfrm>
            <a:off x="795875" y="2764894"/>
            <a:ext cx="4529419" cy="2344212"/>
          </a:xfrm>
          <a:prstGeom prst="rect">
            <a:avLst/>
          </a:prstGeom>
          <a:solidFill>
            <a:srgbClr val="ECE7D3"/>
          </a:solidFill>
          <a:ln w="12700">
            <a:miter lim="400000"/>
          </a:ln>
          <a:effectLst>
            <a:outerShdw dist="76200" dir="3600000" rotWithShape="0">
              <a:srgbClr val="000000">
                <a:alpha val="12000"/>
              </a:srgbClr>
            </a:outerShdw>
          </a:effectLst>
        </p:spPr>
        <p:txBody>
          <a:bodyPr lIns="45718" tIns="45718" rIns="45718" bIns="45718"/>
          <a:lstStyle/>
          <a:p>
            <a:pPr>
              <a:defRPr sz="2000">
                <a:latin typeface="Courier New"/>
                <a:ea typeface="Courier New"/>
                <a:cs typeface="Courier New"/>
                <a:sym typeface="Courier New"/>
              </a:defRPr>
            </a:pPr>
            <a:endParaRPr/>
          </a:p>
        </p:txBody>
      </p:sp>
      <p:sp>
        <p:nvSpPr>
          <p:cNvPr id="1003" name="struct ShapeType {…"/>
          <p:cNvSpPr txBox="1"/>
          <p:nvPr/>
        </p:nvSpPr>
        <p:spPr>
          <a:xfrm>
            <a:off x="1024483" y="3014998"/>
            <a:ext cx="4072203" cy="1843999"/>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spAutoFit/>
          </a:bodyPr>
          <a:lstStyle/>
          <a:p>
            <a:pPr>
              <a:defRPr sz="2000" b="1">
                <a:latin typeface="Courier New"/>
                <a:ea typeface="Courier New"/>
                <a:cs typeface="Courier New"/>
                <a:sym typeface="Courier New"/>
              </a:defRPr>
            </a:pPr>
            <a:r>
              <a:rPr dirty="0"/>
              <a:t>struct</a:t>
            </a:r>
            <a:r>
              <a:rPr b="0" dirty="0"/>
              <a:t> </a:t>
            </a:r>
            <a:r>
              <a:rPr b="0" dirty="0" err="1"/>
              <a:t>ShapeType</a:t>
            </a:r>
            <a:r>
              <a:rPr b="0" dirty="0"/>
              <a:t> {</a:t>
            </a:r>
          </a:p>
          <a:p>
            <a:pPr>
              <a:defRPr sz="2000">
                <a:latin typeface="Courier New"/>
                <a:ea typeface="Courier New"/>
                <a:cs typeface="Courier New"/>
                <a:sym typeface="Courier New"/>
              </a:defRPr>
            </a:pPr>
            <a:r>
              <a:rPr dirty="0"/>
              <a:t>  </a:t>
            </a:r>
            <a:r>
              <a:rPr b="1" dirty="0"/>
              <a:t>string</a:t>
            </a:r>
            <a:r>
              <a:rPr dirty="0"/>
              <a:t>&lt;128&gt;   color;</a:t>
            </a:r>
          </a:p>
          <a:p>
            <a:pPr>
              <a:defRPr sz="2000">
                <a:latin typeface="Courier New"/>
                <a:ea typeface="Courier New"/>
                <a:cs typeface="Courier New"/>
                <a:sym typeface="Courier New"/>
              </a:defRPr>
            </a:pPr>
            <a:r>
              <a:rPr dirty="0"/>
              <a:t>  </a:t>
            </a:r>
            <a:r>
              <a:rPr b="1" dirty="0"/>
              <a:t>long</a:t>
            </a:r>
            <a:r>
              <a:rPr dirty="0"/>
              <a:t>          x;</a:t>
            </a:r>
          </a:p>
          <a:p>
            <a:pPr>
              <a:defRPr sz="2000">
                <a:latin typeface="Courier New"/>
                <a:ea typeface="Courier New"/>
                <a:cs typeface="Courier New"/>
                <a:sym typeface="Courier New"/>
              </a:defRPr>
            </a:pPr>
            <a:r>
              <a:rPr dirty="0"/>
              <a:t>  </a:t>
            </a:r>
            <a:r>
              <a:rPr b="1" dirty="0"/>
              <a:t>long</a:t>
            </a:r>
            <a:r>
              <a:rPr dirty="0"/>
              <a:t>          y;</a:t>
            </a:r>
          </a:p>
          <a:p>
            <a:pPr>
              <a:defRPr sz="2000">
                <a:latin typeface="Courier New"/>
                <a:ea typeface="Courier New"/>
                <a:cs typeface="Courier New"/>
                <a:sym typeface="Courier New"/>
              </a:defRPr>
            </a:pPr>
            <a:r>
              <a:rPr dirty="0"/>
              <a:t>  </a:t>
            </a:r>
            <a:r>
              <a:rPr b="1" dirty="0"/>
              <a:t>long</a:t>
            </a:r>
            <a:r>
              <a:rPr dirty="0"/>
              <a:t>	    </a:t>
            </a:r>
            <a:r>
              <a:rPr dirty="0" err="1"/>
              <a:t>shapesize</a:t>
            </a:r>
            <a:r>
              <a:rPr dirty="0"/>
              <a:t>;</a:t>
            </a:r>
          </a:p>
          <a:p>
            <a:pPr>
              <a:defRPr sz="2000">
                <a:latin typeface="Courier New"/>
                <a:ea typeface="Courier New"/>
                <a:cs typeface="Courier New"/>
                <a:sym typeface="Courier New"/>
              </a:defRPr>
            </a:pPr>
            <a:r>
              <a:rPr dirty="0"/>
              <a:t>};</a:t>
            </a:r>
          </a:p>
        </p:txBody>
      </p:sp>
      <p:sp>
        <p:nvSpPr>
          <p:cNvPr id="1004" name="Arrow"/>
          <p:cNvSpPr/>
          <p:nvPr/>
        </p:nvSpPr>
        <p:spPr>
          <a:xfrm>
            <a:off x="5457178" y="3302000"/>
            <a:ext cx="1270002" cy="1270000"/>
          </a:xfrm>
          <a:prstGeom prst="rightArrow">
            <a:avLst>
              <a:gd name="adj1" fmla="val 32000"/>
              <a:gd name="adj2" fmla="val 64000"/>
            </a:avLst>
          </a:prstGeom>
          <a:solidFill>
            <a:srgbClr val="EC8B22"/>
          </a:solidFill>
          <a:ln w="12700">
            <a:miter lim="400000"/>
          </a:ln>
          <a:effectLst>
            <a:outerShdw dist="76200" dir="3600000" rotWithShape="0">
              <a:srgbClr val="000000">
                <a:alpha val="12000"/>
              </a:srgbClr>
            </a:outerShdw>
          </a:effectLst>
        </p:spPr>
        <p:txBody>
          <a:bodyPr lIns="45718" tIns="45718" rIns="45718" bIns="45718" anchor="ctr"/>
          <a:lstStyle/>
          <a:p>
            <a:pPr>
              <a:defRPr>
                <a:latin typeface="+mn-lt"/>
                <a:ea typeface="+mn-ea"/>
                <a:cs typeface="+mn-cs"/>
                <a:sym typeface="Arial"/>
              </a:defRPr>
            </a:pPr>
            <a:endParaRPr/>
          </a:p>
        </p:txBody>
      </p:sp>
      <p:sp>
        <p:nvSpPr>
          <p:cNvPr id="1005" name="Rectangle"/>
          <p:cNvSpPr/>
          <p:nvPr/>
        </p:nvSpPr>
        <p:spPr>
          <a:xfrm>
            <a:off x="6866705" y="2764894"/>
            <a:ext cx="4926645" cy="2344212"/>
          </a:xfrm>
          <a:prstGeom prst="rect">
            <a:avLst/>
          </a:prstGeom>
          <a:solidFill>
            <a:srgbClr val="ECE7D3"/>
          </a:solidFill>
          <a:ln w="12700">
            <a:miter lim="400000"/>
          </a:ln>
          <a:effectLst>
            <a:outerShdw dist="76200" dir="3600000" rotWithShape="0">
              <a:srgbClr val="000000">
                <a:alpha val="12000"/>
              </a:srgbClr>
            </a:outerShdw>
          </a:effectLst>
        </p:spPr>
        <p:txBody>
          <a:bodyPr lIns="45718" tIns="45718" rIns="45718" bIns="45718"/>
          <a:lstStyle/>
          <a:p>
            <a:pPr>
              <a:defRPr sz="2000">
                <a:latin typeface="Courier New"/>
                <a:ea typeface="Courier New"/>
                <a:cs typeface="Courier New"/>
                <a:sym typeface="Courier New"/>
              </a:defRPr>
            </a:pPr>
            <a:endParaRPr/>
          </a:p>
        </p:txBody>
      </p:sp>
      <p:sp>
        <p:nvSpPr>
          <p:cNvPr id="1006" name="ShapeTypeDataWriter_write…"/>
          <p:cNvSpPr txBox="1"/>
          <p:nvPr/>
        </p:nvSpPr>
        <p:spPr>
          <a:xfrm>
            <a:off x="7095314" y="3014998"/>
            <a:ext cx="4469428" cy="1551899"/>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spAutoFit/>
          </a:bodyPr>
          <a:lstStyle/>
          <a:p>
            <a:pPr>
              <a:defRPr sz="2000">
                <a:latin typeface="Courier New"/>
                <a:ea typeface="Courier New"/>
                <a:cs typeface="Courier New"/>
                <a:sym typeface="Courier New"/>
              </a:defRPr>
            </a:pPr>
            <a:r>
              <a:t>ShapeTypeDataWriter_write</a:t>
            </a:r>
          </a:p>
          <a:p>
            <a:pPr>
              <a:defRPr sz="2000">
                <a:latin typeface="Courier New"/>
                <a:ea typeface="Courier New"/>
                <a:cs typeface="Courier New"/>
                <a:sym typeface="Courier New"/>
              </a:defRPr>
            </a:pPr>
            <a:r>
              <a:t>ShapeTypeDataWriter_dispose</a:t>
            </a:r>
          </a:p>
          <a:p>
            <a:pPr>
              <a:defRPr sz="2000">
                <a:latin typeface="Courier New"/>
                <a:ea typeface="Courier New"/>
                <a:cs typeface="Courier New"/>
                <a:sym typeface="Courier New"/>
              </a:defRPr>
            </a:pPr>
            <a:endParaRPr/>
          </a:p>
          <a:p>
            <a:pPr>
              <a:defRPr sz="2000">
                <a:latin typeface="Courier New"/>
                <a:ea typeface="Courier New"/>
                <a:cs typeface="Courier New"/>
                <a:sym typeface="Courier New"/>
              </a:defRPr>
            </a:pPr>
            <a:r>
              <a:t>ShapeTypeDataReader_read</a:t>
            </a:r>
          </a:p>
          <a:p>
            <a:pPr>
              <a:defRPr sz="2000">
                <a:latin typeface="Courier New"/>
                <a:ea typeface="Courier New"/>
                <a:cs typeface="Courier New"/>
                <a:sym typeface="Courier New"/>
              </a:defRPr>
            </a:pPr>
            <a:r>
              <a:t>ShapeTypeDataReader_take</a:t>
            </a:r>
          </a:p>
        </p:txBody>
      </p:sp>
    </p:spTree>
    <p:extLst>
      <p:ext uri="{BB962C8B-B14F-4D97-AF65-F5344CB8AC3E}">
        <p14:creationId xmlns:p14="http://schemas.microsoft.com/office/powerpoint/2010/main" val="401763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60" y="0"/>
            <a:ext cx="10027479" cy="606136"/>
          </a:xfrm>
        </p:spPr>
        <p:txBody>
          <a:bodyPr>
            <a:normAutofit/>
          </a:bodyPr>
          <a:lstStyle/>
          <a:p>
            <a:r>
              <a:rPr lang="en-US" sz="2800" dirty="0"/>
              <a:t>DDS Topic Data Types</a:t>
            </a:r>
          </a:p>
        </p:txBody>
      </p:sp>
      <p:grpSp>
        <p:nvGrpSpPr>
          <p:cNvPr id="13" name="Group 12"/>
          <p:cNvGrpSpPr/>
          <p:nvPr/>
        </p:nvGrpSpPr>
        <p:grpSpPr>
          <a:xfrm>
            <a:off x="396047" y="1028290"/>
            <a:ext cx="3045439" cy="5388386"/>
            <a:chOff x="297033" y="963162"/>
            <a:chExt cx="2284079" cy="5388383"/>
          </a:xfrm>
        </p:grpSpPr>
        <p:sp>
          <p:nvSpPr>
            <p:cNvPr id="4" name="Rounded Rectangle 3"/>
            <p:cNvSpPr/>
            <p:nvPr/>
          </p:nvSpPr>
          <p:spPr>
            <a:xfrm>
              <a:off x="297033" y="963162"/>
              <a:ext cx="2284079" cy="4977395"/>
            </a:xfrm>
            <a:prstGeom prst="roundRect">
              <a:avLst>
                <a:gd name="adj" fmla="val 6953"/>
              </a:avLst>
            </a:prstGeom>
            <a:solidFill>
              <a:srgbClr val="00B0F0"/>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600" dirty="0" err="1">
                  <a:solidFill>
                    <a:schemeClr val="bg1"/>
                  </a:solidFill>
                </a:rPr>
                <a:t>struct</a:t>
              </a:r>
              <a:r>
                <a:rPr lang="en-US" sz="1600" dirty="0">
                  <a:solidFill>
                    <a:schemeClr val="bg1"/>
                  </a:solidFill>
                </a:rPr>
                <a:t> </a:t>
              </a:r>
              <a:r>
                <a:rPr lang="en-US" sz="1600" dirty="0" err="1">
                  <a:solidFill>
                    <a:schemeClr val="bg1"/>
                  </a:solidFill>
                </a:rPr>
                <a:t>MyType</a:t>
              </a:r>
              <a:r>
                <a:rPr lang="en-US" sz="1600" dirty="0">
                  <a:solidFill>
                    <a:schemeClr val="bg1"/>
                  </a:solidFill>
                </a:rPr>
                <a:t> {</a:t>
              </a:r>
            </a:p>
            <a:p>
              <a:r>
                <a:rPr lang="en-US" sz="1600" dirty="0">
                  <a:solidFill>
                    <a:schemeClr val="bg1"/>
                  </a:solidFill>
                </a:rPr>
                <a:t>long </a:t>
              </a:r>
              <a:r>
                <a:rPr lang="en-US" sz="1600" dirty="0" err="1">
                  <a:solidFill>
                    <a:schemeClr val="bg1"/>
                  </a:solidFill>
                </a:rPr>
                <a:t>sensorID</a:t>
              </a:r>
              <a:r>
                <a:rPr lang="en-US" sz="1600" dirty="0">
                  <a:solidFill>
                    <a:schemeClr val="bg1"/>
                  </a:solidFill>
                </a:rPr>
                <a:t>;  //@Key</a:t>
              </a:r>
            </a:p>
            <a:p>
              <a:r>
                <a:rPr lang="en-US" sz="1600" dirty="0">
                  <a:solidFill>
                    <a:schemeClr val="bg1"/>
                  </a:solidFill>
                </a:rPr>
                <a:t>long </a:t>
              </a:r>
              <a:r>
                <a:rPr lang="en-US" sz="1600" dirty="0" err="1">
                  <a:solidFill>
                    <a:schemeClr val="bg1"/>
                  </a:solidFill>
                </a:rPr>
                <a:t>plantID</a:t>
              </a:r>
              <a:r>
                <a:rPr lang="en-US" sz="1600" dirty="0">
                  <a:solidFill>
                    <a:schemeClr val="bg1"/>
                  </a:solidFill>
                </a:rPr>
                <a:t>;  // @Key</a:t>
              </a:r>
            </a:p>
            <a:p>
              <a:r>
                <a:rPr lang="en-US" sz="1600" dirty="0">
                  <a:solidFill>
                    <a:schemeClr val="bg1"/>
                  </a:solidFill>
                </a:rPr>
                <a:t>float sensorVal0;  </a:t>
              </a:r>
            </a:p>
            <a:p>
              <a:r>
                <a:rPr lang="en-US" sz="1600" dirty="0">
                  <a:solidFill>
                    <a:schemeClr val="bg1"/>
                  </a:solidFill>
                </a:rPr>
                <a:t>float sensorVal1;  </a:t>
              </a:r>
            </a:p>
            <a:p>
              <a:r>
                <a:rPr lang="en-US" sz="1600" dirty="0">
                  <a:solidFill>
                    <a:schemeClr val="bg1"/>
                  </a:solidFill>
                </a:rPr>
                <a:t>float sensorVal2;  </a:t>
              </a:r>
            </a:p>
            <a:p>
              <a:r>
                <a:rPr lang="en-US" sz="1600" dirty="0">
                  <a:solidFill>
                    <a:schemeClr val="bg1"/>
                  </a:solidFill>
                </a:rPr>
                <a:t>float sensorVal3;  </a:t>
              </a:r>
            </a:p>
            <a:p>
              <a:r>
                <a:rPr lang="en-US" sz="1600" dirty="0">
                  <a:solidFill>
                    <a:schemeClr val="bg1"/>
                  </a:solidFill>
                </a:rPr>
                <a:t>float sensorVal4;  </a:t>
              </a:r>
            </a:p>
            <a:p>
              <a:r>
                <a:rPr lang="en-US" sz="1600" dirty="0">
                  <a:solidFill>
                    <a:schemeClr val="bg1"/>
                  </a:solidFill>
                </a:rPr>
                <a:t>Version version;</a:t>
              </a:r>
            </a:p>
            <a:p>
              <a:r>
                <a:rPr lang="en-US" sz="1600" dirty="0">
                  <a:solidFill>
                    <a:schemeClr val="bg1"/>
                  </a:solidFill>
                </a:rPr>
                <a:t>Time </a:t>
              </a:r>
              <a:r>
                <a:rPr lang="en-US" sz="1600" dirty="0" err="1">
                  <a:solidFill>
                    <a:schemeClr val="bg1"/>
                  </a:solidFill>
                </a:rPr>
                <a:t>currentTime</a:t>
              </a:r>
              <a:r>
                <a:rPr lang="en-US" sz="1600" dirty="0">
                  <a:solidFill>
                    <a:schemeClr val="bg1"/>
                  </a:solidFill>
                </a:rPr>
                <a:t>;</a:t>
              </a:r>
            </a:p>
            <a:p>
              <a:r>
                <a:rPr lang="en-US" sz="1600" dirty="0">
                  <a:solidFill>
                    <a:schemeClr val="bg1"/>
                  </a:solidFill>
                </a:rPr>
                <a:t>}</a:t>
              </a:r>
            </a:p>
            <a:p>
              <a:r>
                <a:rPr lang="en-US" sz="1600" dirty="0">
                  <a:solidFill>
                    <a:schemeClr val="bg1"/>
                  </a:solidFill>
                </a:rPr>
                <a:t> </a:t>
              </a:r>
            </a:p>
            <a:p>
              <a:r>
                <a:rPr lang="en-US" sz="1600" dirty="0" err="1">
                  <a:solidFill>
                    <a:schemeClr val="bg1"/>
                  </a:solidFill>
                </a:rPr>
                <a:t>struct</a:t>
              </a:r>
              <a:r>
                <a:rPr lang="en-US" sz="1600" dirty="0">
                  <a:solidFill>
                    <a:schemeClr val="bg1"/>
                  </a:solidFill>
                </a:rPr>
                <a:t> Version {</a:t>
              </a:r>
            </a:p>
            <a:p>
              <a:r>
                <a:rPr lang="en-US" sz="1600" dirty="0">
                  <a:solidFill>
                    <a:schemeClr val="bg1"/>
                  </a:solidFill>
                </a:rPr>
                <a:t>string </a:t>
              </a:r>
              <a:r>
                <a:rPr lang="en-US" sz="1600" dirty="0" err="1">
                  <a:solidFill>
                    <a:schemeClr val="bg1"/>
                  </a:solidFill>
                </a:rPr>
                <a:t>firmwareVersion</a:t>
              </a:r>
              <a:r>
                <a:rPr lang="en-US" sz="1600" dirty="0">
                  <a:solidFill>
                    <a:schemeClr val="bg1"/>
                  </a:solidFill>
                </a:rPr>
                <a:t>;</a:t>
              </a:r>
            </a:p>
            <a:p>
              <a:r>
                <a:rPr lang="en-US" sz="1600" dirty="0">
                  <a:solidFill>
                    <a:schemeClr val="bg1"/>
                  </a:solidFill>
                </a:rPr>
                <a:t>string </a:t>
              </a:r>
              <a:r>
                <a:rPr lang="en-US" sz="1600" dirty="0" err="1">
                  <a:solidFill>
                    <a:schemeClr val="bg1"/>
                  </a:solidFill>
                </a:rPr>
                <a:t>hardwareVersion</a:t>
              </a:r>
              <a:r>
                <a:rPr lang="en-US" sz="1600" dirty="0">
                  <a:solidFill>
                    <a:schemeClr val="bg1"/>
                  </a:solidFill>
                </a:rPr>
                <a:t>;</a:t>
              </a:r>
            </a:p>
            <a:p>
              <a:r>
                <a:rPr lang="en-US" sz="1600" dirty="0">
                  <a:solidFill>
                    <a:schemeClr val="bg1"/>
                  </a:solidFill>
                </a:rPr>
                <a:t>string </a:t>
              </a:r>
              <a:r>
                <a:rPr lang="en-US" sz="1600" dirty="0" err="1">
                  <a:solidFill>
                    <a:schemeClr val="bg1"/>
                  </a:solidFill>
                </a:rPr>
                <a:t>modelNumber</a:t>
              </a:r>
              <a:r>
                <a:rPr lang="en-US" sz="1600" dirty="0">
                  <a:solidFill>
                    <a:schemeClr val="bg1"/>
                  </a:solidFill>
                </a:rPr>
                <a:t>;</a:t>
              </a:r>
            </a:p>
            <a:p>
              <a:r>
                <a:rPr lang="en-US" sz="1600" dirty="0">
                  <a:solidFill>
                    <a:schemeClr val="bg1"/>
                  </a:solidFill>
                </a:rPr>
                <a:t>string </a:t>
              </a:r>
              <a:r>
                <a:rPr lang="en-US" sz="1600" dirty="0" err="1">
                  <a:solidFill>
                    <a:schemeClr val="bg1"/>
                  </a:solidFill>
                </a:rPr>
                <a:t>serialNumber</a:t>
              </a:r>
              <a:r>
                <a:rPr lang="en-US" sz="1600" dirty="0">
                  <a:solidFill>
                    <a:schemeClr val="bg1"/>
                  </a:solidFill>
                </a:rPr>
                <a:t>;</a:t>
              </a:r>
            </a:p>
            <a:p>
              <a:r>
                <a:rPr lang="en-US" sz="1600" dirty="0">
                  <a:solidFill>
                    <a:schemeClr val="bg1"/>
                  </a:solidFill>
                </a:rPr>
                <a:t>} </a:t>
              </a:r>
            </a:p>
          </p:txBody>
        </p:sp>
        <p:sp>
          <p:nvSpPr>
            <p:cNvPr id="6" name="TextBox 5"/>
            <p:cNvSpPr txBox="1"/>
            <p:nvPr/>
          </p:nvSpPr>
          <p:spPr>
            <a:xfrm>
              <a:off x="553096" y="5951435"/>
              <a:ext cx="1587589" cy="400110"/>
            </a:xfrm>
            <a:prstGeom prst="rect">
              <a:avLst/>
            </a:prstGeom>
            <a:noFill/>
          </p:spPr>
          <p:txBody>
            <a:bodyPr wrap="square" rtlCol="0">
              <a:spAutoFit/>
            </a:bodyPr>
            <a:lstStyle/>
            <a:p>
              <a:pPr algn="ctr"/>
              <a:r>
                <a:rPr lang="en-US" sz="2000" dirty="0">
                  <a:latin typeface="Arial Narrow" panose="020B0606020202030204" pitchFamily="34" charset="0"/>
                </a:rPr>
                <a:t>Strongly Typed</a:t>
              </a:r>
            </a:p>
          </p:txBody>
        </p:sp>
      </p:grpSp>
      <p:sp>
        <p:nvSpPr>
          <p:cNvPr id="3" name="Slide Number Placeholder 2">
            <a:extLst>
              <a:ext uri="{FF2B5EF4-FFF2-40B4-BE49-F238E27FC236}">
                <a16:creationId xmlns:a16="http://schemas.microsoft.com/office/drawing/2014/main" id="{727E2CD7-3772-48A4-AE0B-F61AC8A6A366}"/>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290186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60" y="0"/>
            <a:ext cx="10027479" cy="606136"/>
          </a:xfrm>
        </p:spPr>
        <p:txBody>
          <a:bodyPr>
            <a:normAutofit/>
          </a:bodyPr>
          <a:lstStyle/>
          <a:p>
            <a:r>
              <a:rPr lang="en-US" sz="2800" dirty="0"/>
              <a:t>DDS Topic Data Types</a:t>
            </a:r>
          </a:p>
        </p:txBody>
      </p:sp>
      <p:grpSp>
        <p:nvGrpSpPr>
          <p:cNvPr id="13" name="Group 12"/>
          <p:cNvGrpSpPr/>
          <p:nvPr/>
        </p:nvGrpSpPr>
        <p:grpSpPr>
          <a:xfrm>
            <a:off x="396047" y="1028290"/>
            <a:ext cx="3045439" cy="5388386"/>
            <a:chOff x="297033" y="963162"/>
            <a:chExt cx="2284079" cy="5388383"/>
          </a:xfrm>
        </p:grpSpPr>
        <p:sp>
          <p:nvSpPr>
            <p:cNvPr id="4" name="Rounded Rectangle 3"/>
            <p:cNvSpPr/>
            <p:nvPr/>
          </p:nvSpPr>
          <p:spPr>
            <a:xfrm>
              <a:off x="297033" y="963162"/>
              <a:ext cx="2284079" cy="4977395"/>
            </a:xfrm>
            <a:prstGeom prst="roundRect">
              <a:avLst>
                <a:gd name="adj" fmla="val 6953"/>
              </a:avLst>
            </a:prstGeom>
            <a:solidFill>
              <a:srgbClr val="00B0F0"/>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600" dirty="0" err="1">
                  <a:solidFill>
                    <a:schemeClr val="bg1"/>
                  </a:solidFill>
                </a:rPr>
                <a:t>struct</a:t>
              </a:r>
              <a:r>
                <a:rPr lang="en-US" sz="1600" dirty="0">
                  <a:solidFill>
                    <a:schemeClr val="bg1"/>
                  </a:solidFill>
                </a:rPr>
                <a:t> </a:t>
              </a:r>
              <a:r>
                <a:rPr lang="en-US" sz="1600" dirty="0" err="1">
                  <a:solidFill>
                    <a:schemeClr val="bg1"/>
                  </a:solidFill>
                </a:rPr>
                <a:t>MyType</a:t>
              </a:r>
              <a:r>
                <a:rPr lang="en-US" sz="1600" dirty="0">
                  <a:solidFill>
                    <a:schemeClr val="bg1"/>
                  </a:solidFill>
                </a:rPr>
                <a:t> {</a:t>
              </a:r>
            </a:p>
            <a:p>
              <a:r>
                <a:rPr lang="en-US" sz="1600" dirty="0">
                  <a:solidFill>
                    <a:schemeClr val="bg1"/>
                  </a:solidFill>
                </a:rPr>
                <a:t>long </a:t>
              </a:r>
              <a:r>
                <a:rPr lang="en-US" sz="1600" dirty="0" err="1">
                  <a:solidFill>
                    <a:schemeClr val="bg1"/>
                  </a:solidFill>
                </a:rPr>
                <a:t>sensorID</a:t>
              </a:r>
              <a:r>
                <a:rPr lang="en-US" sz="1600" dirty="0">
                  <a:solidFill>
                    <a:schemeClr val="bg1"/>
                  </a:solidFill>
                </a:rPr>
                <a:t>;  //@Key</a:t>
              </a:r>
            </a:p>
            <a:p>
              <a:r>
                <a:rPr lang="en-US" sz="1600" dirty="0">
                  <a:solidFill>
                    <a:schemeClr val="bg1"/>
                  </a:solidFill>
                </a:rPr>
                <a:t>long </a:t>
              </a:r>
              <a:r>
                <a:rPr lang="en-US" sz="1600" dirty="0" err="1">
                  <a:solidFill>
                    <a:schemeClr val="bg1"/>
                  </a:solidFill>
                </a:rPr>
                <a:t>plantID</a:t>
              </a:r>
              <a:r>
                <a:rPr lang="en-US" sz="1600" dirty="0">
                  <a:solidFill>
                    <a:schemeClr val="bg1"/>
                  </a:solidFill>
                </a:rPr>
                <a:t>;  // @Key</a:t>
              </a:r>
            </a:p>
            <a:p>
              <a:r>
                <a:rPr lang="en-US" sz="1600" dirty="0">
                  <a:solidFill>
                    <a:schemeClr val="bg1"/>
                  </a:solidFill>
                </a:rPr>
                <a:t>float sensorVal0;  </a:t>
              </a:r>
            </a:p>
            <a:p>
              <a:r>
                <a:rPr lang="en-US" sz="1600" dirty="0">
                  <a:solidFill>
                    <a:schemeClr val="bg1"/>
                  </a:solidFill>
                </a:rPr>
                <a:t>float sensorVal1;  </a:t>
              </a:r>
            </a:p>
            <a:p>
              <a:r>
                <a:rPr lang="en-US" sz="1600" dirty="0">
                  <a:solidFill>
                    <a:schemeClr val="bg1"/>
                  </a:solidFill>
                </a:rPr>
                <a:t>float sensorVal2;  </a:t>
              </a:r>
            </a:p>
            <a:p>
              <a:r>
                <a:rPr lang="en-US" sz="1600" dirty="0">
                  <a:solidFill>
                    <a:schemeClr val="bg1"/>
                  </a:solidFill>
                </a:rPr>
                <a:t>float sensorVal3;  </a:t>
              </a:r>
            </a:p>
            <a:p>
              <a:r>
                <a:rPr lang="en-US" sz="1600" dirty="0">
                  <a:solidFill>
                    <a:schemeClr val="bg1"/>
                  </a:solidFill>
                </a:rPr>
                <a:t>float sensorVal4;  </a:t>
              </a:r>
            </a:p>
            <a:p>
              <a:r>
                <a:rPr lang="en-US" sz="1600" dirty="0">
                  <a:solidFill>
                    <a:schemeClr val="bg1"/>
                  </a:solidFill>
                </a:rPr>
                <a:t>Version version;</a:t>
              </a:r>
            </a:p>
            <a:p>
              <a:r>
                <a:rPr lang="en-US" sz="1600" dirty="0">
                  <a:solidFill>
                    <a:schemeClr val="bg1"/>
                  </a:solidFill>
                </a:rPr>
                <a:t>Time </a:t>
              </a:r>
              <a:r>
                <a:rPr lang="en-US" sz="1600" dirty="0" err="1">
                  <a:solidFill>
                    <a:schemeClr val="bg1"/>
                  </a:solidFill>
                </a:rPr>
                <a:t>currentTime</a:t>
              </a:r>
              <a:r>
                <a:rPr lang="en-US" sz="1600" dirty="0">
                  <a:solidFill>
                    <a:schemeClr val="bg1"/>
                  </a:solidFill>
                </a:rPr>
                <a:t>;</a:t>
              </a:r>
            </a:p>
            <a:p>
              <a:r>
                <a:rPr lang="en-US" sz="1600" dirty="0">
                  <a:solidFill>
                    <a:schemeClr val="bg1"/>
                  </a:solidFill>
                </a:rPr>
                <a:t>}</a:t>
              </a:r>
            </a:p>
            <a:p>
              <a:r>
                <a:rPr lang="en-US" sz="1600" dirty="0">
                  <a:solidFill>
                    <a:schemeClr val="bg1"/>
                  </a:solidFill>
                </a:rPr>
                <a:t> </a:t>
              </a:r>
            </a:p>
            <a:p>
              <a:r>
                <a:rPr lang="en-US" sz="1600" dirty="0" err="1">
                  <a:solidFill>
                    <a:schemeClr val="bg1"/>
                  </a:solidFill>
                </a:rPr>
                <a:t>struct</a:t>
              </a:r>
              <a:r>
                <a:rPr lang="en-US" sz="1600" dirty="0">
                  <a:solidFill>
                    <a:schemeClr val="bg1"/>
                  </a:solidFill>
                </a:rPr>
                <a:t> Version {</a:t>
              </a:r>
            </a:p>
            <a:p>
              <a:r>
                <a:rPr lang="en-US" sz="1600" dirty="0">
                  <a:solidFill>
                    <a:schemeClr val="bg1"/>
                  </a:solidFill>
                </a:rPr>
                <a:t>string </a:t>
              </a:r>
              <a:r>
                <a:rPr lang="en-US" sz="1600" dirty="0" err="1">
                  <a:solidFill>
                    <a:schemeClr val="bg1"/>
                  </a:solidFill>
                </a:rPr>
                <a:t>firmwareVersion</a:t>
              </a:r>
              <a:r>
                <a:rPr lang="en-US" sz="1600" dirty="0">
                  <a:solidFill>
                    <a:schemeClr val="bg1"/>
                  </a:solidFill>
                </a:rPr>
                <a:t>;</a:t>
              </a:r>
            </a:p>
            <a:p>
              <a:r>
                <a:rPr lang="en-US" sz="1600" dirty="0">
                  <a:solidFill>
                    <a:schemeClr val="bg1"/>
                  </a:solidFill>
                </a:rPr>
                <a:t>string </a:t>
              </a:r>
              <a:r>
                <a:rPr lang="en-US" sz="1600" dirty="0" err="1">
                  <a:solidFill>
                    <a:schemeClr val="bg1"/>
                  </a:solidFill>
                </a:rPr>
                <a:t>hardwareVersion</a:t>
              </a:r>
              <a:r>
                <a:rPr lang="en-US" sz="1600" dirty="0">
                  <a:solidFill>
                    <a:schemeClr val="bg1"/>
                  </a:solidFill>
                </a:rPr>
                <a:t>;</a:t>
              </a:r>
            </a:p>
            <a:p>
              <a:r>
                <a:rPr lang="en-US" sz="1600" dirty="0">
                  <a:solidFill>
                    <a:schemeClr val="bg1"/>
                  </a:solidFill>
                </a:rPr>
                <a:t>string </a:t>
              </a:r>
              <a:r>
                <a:rPr lang="en-US" sz="1600" dirty="0" err="1">
                  <a:solidFill>
                    <a:schemeClr val="bg1"/>
                  </a:solidFill>
                </a:rPr>
                <a:t>modelNumber</a:t>
              </a:r>
              <a:r>
                <a:rPr lang="en-US" sz="1600" dirty="0">
                  <a:solidFill>
                    <a:schemeClr val="bg1"/>
                  </a:solidFill>
                </a:rPr>
                <a:t>;</a:t>
              </a:r>
            </a:p>
            <a:p>
              <a:r>
                <a:rPr lang="en-US" sz="1600" dirty="0">
                  <a:solidFill>
                    <a:schemeClr val="bg1"/>
                  </a:solidFill>
                </a:rPr>
                <a:t>string </a:t>
              </a:r>
              <a:r>
                <a:rPr lang="en-US" sz="1600" dirty="0" err="1">
                  <a:solidFill>
                    <a:schemeClr val="bg1"/>
                  </a:solidFill>
                </a:rPr>
                <a:t>serialNumber</a:t>
              </a:r>
              <a:r>
                <a:rPr lang="en-US" sz="1600" dirty="0">
                  <a:solidFill>
                    <a:schemeClr val="bg1"/>
                  </a:solidFill>
                </a:rPr>
                <a:t>;</a:t>
              </a:r>
            </a:p>
            <a:p>
              <a:r>
                <a:rPr lang="en-US" sz="1600" dirty="0">
                  <a:solidFill>
                    <a:schemeClr val="bg1"/>
                  </a:solidFill>
                </a:rPr>
                <a:t>} </a:t>
              </a:r>
            </a:p>
          </p:txBody>
        </p:sp>
        <p:sp>
          <p:nvSpPr>
            <p:cNvPr id="6" name="TextBox 5"/>
            <p:cNvSpPr txBox="1"/>
            <p:nvPr/>
          </p:nvSpPr>
          <p:spPr>
            <a:xfrm>
              <a:off x="553096" y="5951435"/>
              <a:ext cx="1587589" cy="400110"/>
            </a:xfrm>
            <a:prstGeom prst="rect">
              <a:avLst/>
            </a:prstGeom>
            <a:noFill/>
          </p:spPr>
          <p:txBody>
            <a:bodyPr wrap="square" rtlCol="0">
              <a:spAutoFit/>
            </a:bodyPr>
            <a:lstStyle/>
            <a:p>
              <a:pPr algn="ctr"/>
              <a:r>
                <a:rPr lang="en-US" sz="2000" dirty="0">
                  <a:latin typeface="Arial Narrow" panose="020B0606020202030204" pitchFamily="34" charset="0"/>
                </a:rPr>
                <a:t>Strongly Typed</a:t>
              </a:r>
            </a:p>
          </p:txBody>
        </p:sp>
      </p:grpSp>
      <p:grpSp>
        <p:nvGrpSpPr>
          <p:cNvPr id="12" name="Group 11"/>
          <p:cNvGrpSpPr/>
          <p:nvPr/>
        </p:nvGrpSpPr>
        <p:grpSpPr>
          <a:xfrm>
            <a:off x="8028479" y="1028290"/>
            <a:ext cx="3948447" cy="5388386"/>
            <a:chOff x="6021357" y="963162"/>
            <a:chExt cx="2961335" cy="5388383"/>
          </a:xfrm>
        </p:grpSpPr>
        <p:sp>
          <p:nvSpPr>
            <p:cNvPr id="7" name="Rounded Rectangle 6"/>
            <p:cNvSpPr/>
            <p:nvPr/>
          </p:nvSpPr>
          <p:spPr>
            <a:xfrm>
              <a:off x="6021357" y="963162"/>
              <a:ext cx="2961335" cy="4977395"/>
            </a:xfrm>
            <a:prstGeom prst="roundRect">
              <a:avLst>
                <a:gd name="adj" fmla="val 6953"/>
              </a:avLst>
            </a:prstGeom>
            <a:solidFill>
              <a:srgbClr val="00B0F0"/>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600" dirty="0" err="1">
                  <a:solidFill>
                    <a:schemeClr val="bg1"/>
                  </a:solidFill>
                </a:rPr>
                <a:t>struct</a:t>
              </a:r>
              <a:r>
                <a:rPr lang="en-US" sz="1600" dirty="0">
                  <a:solidFill>
                    <a:schemeClr val="bg1"/>
                  </a:solidFill>
                </a:rPr>
                <a:t> </a:t>
              </a:r>
              <a:r>
                <a:rPr lang="en-US" sz="1600" dirty="0" err="1">
                  <a:solidFill>
                    <a:schemeClr val="bg1"/>
                  </a:solidFill>
                </a:rPr>
                <a:t>MyType</a:t>
              </a:r>
              <a:r>
                <a:rPr lang="en-US" sz="1600" dirty="0">
                  <a:solidFill>
                    <a:schemeClr val="bg1"/>
                  </a:solidFill>
                </a:rPr>
                <a:t> {</a:t>
              </a:r>
            </a:p>
            <a:p>
              <a:r>
                <a:rPr lang="en-US" sz="1600" dirty="0">
                  <a:solidFill>
                    <a:schemeClr val="bg1"/>
                  </a:solidFill>
                </a:rPr>
                <a:t>string data;</a:t>
              </a:r>
            </a:p>
            <a:p>
              <a:r>
                <a:rPr lang="en-US" sz="1600" dirty="0">
                  <a:solidFill>
                    <a:schemeClr val="bg1"/>
                  </a:solidFill>
                </a:rPr>
                <a:t>}</a:t>
              </a:r>
            </a:p>
            <a:p>
              <a:endParaRPr lang="en-US" sz="1600" dirty="0">
                <a:solidFill>
                  <a:schemeClr val="bg1"/>
                </a:solidFill>
              </a:endParaRPr>
            </a:p>
            <a:p>
              <a:r>
                <a:rPr lang="en-US" sz="1600" dirty="0">
                  <a:solidFill>
                    <a:schemeClr val="bg1"/>
                  </a:solidFill>
                </a:rPr>
                <a:t>Where data = </a:t>
              </a:r>
            </a:p>
            <a:p>
              <a:r>
                <a:rPr lang="en-US" sz="1467" dirty="0">
                  <a:solidFill>
                    <a:schemeClr val="bg1"/>
                  </a:solidFill>
                </a:rPr>
                <a:t>&lt;SENSOR&gt;</a:t>
              </a:r>
            </a:p>
            <a:p>
              <a:r>
                <a:rPr lang="en-US" sz="1467" dirty="0">
                  <a:solidFill>
                    <a:schemeClr val="bg1"/>
                  </a:solidFill>
                </a:rPr>
                <a:t>	&lt;</a:t>
              </a:r>
              <a:r>
                <a:rPr lang="en-US" sz="1467" dirty="0" err="1">
                  <a:solidFill>
                    <a:schemeClr val="bg1"/>
                  </a:solidFill>
                </a:rPr>
                <a:t>SensorID</a:t>
              </a:r>
              <a:r>
                <a:rPr lang="en-US" sz="1467" dirty="0">
                  <a:solidFill>
                    <a:schemeClr val="bg1"/>
                  </a:solidFill>
                </a:rPr>
                <a:t>&gt;438&lt;/</a:t>
              </a:r>
              <a:r>
                <a:rPr lang="en-US" sz="1467" dirty="0" err="1">
                  <a:solidFill>
                    <a:schemeClr val="bg1"/>
                  </a:solidFill>
                </a:rPr>
                <a:t>SensorID</a:t>
              </a:r>
              <a:r>
                <a:rPr lang="en-US" sz="1467" dirty="0">
                  <a:solidFill>
                    <a:schemeClr val="bg1"/>
                  </a:solidFill>
                </a:rPr>
                <a:t>&gt;</a:t>
              </a:r>
            </a:p>
            <a:p>
              <a:r>
                <a:rPr lang="en-US" sz="1467" dirty="0">
                  <a:solidFill>
                    <a:schemeClr val="bg1"/>
                  </a:solidFill>
                </a:rPr>
                <a:t>	&lt;</a:t>
              </a:r>
              <a:r>
                <a:rPr lang="en-US" sz="1467" dirty="0" err="1">
                  <a:solidFill>
                    <a:schemeClr val="bg1"/>
                  </a:solidFill>
                </a:rPr>
                <a:t>PlantID</a:t>
              </a:r>
              <a:r>
                <a:rPr lang="en-US" sz="1467" dirty="0">
                  <a:solidFill>
                    <a:schemeClr val="bg1"/>
                  </a:solidFill>
                </a:rPr>
                <a:t>&gt;192&lt;/</a:t>
              </a:r>
              <a:r>
                <a:rPr lang="en-US" sz="1467" dirty="0" err="1">
                  <a:solidFill>
                    <a:schemeClr val="bg1"/>
                  </a:solidFill>
                </a:rPr>
                <a:t>PlantID</a:t>
              </a:r>
              <a:r>
                <a:rPr lang="en-US" sz="1467" dirty="0">
                  <a:solidFill>
                    <a:schemeClr val="bg1"/>
                  </a:solidFill>
                </a:rPr>
                <a:t>&gt;</a:t>
              </a:r>
            </a:p>
            <a:p>
              <a:r>
                <a:rPr lang="en-US" sz="1467" dirty="0">
                  <a:solidFill>
                    <a:schemeClr val="bg1"/>
                  </a:solidFill>
                </a:rPr>
                <a:t>	&lt;Value0&gt;21.0546&lt;/Value0&gt;</a:t>
              </a:r>
            </a:p>
            <a:p>
              <a:r>
                <a:rPr lang="en-US" sz="1467" dirty="0">
                  <a:solidFill>
                    <a:schemeClr val="bg1"/>
                  </a:solidFill>
                </a:rPr>
                <a:t>	&lt;Value1&gt;43.6&lt;/Value0&gt;</a:t>
              </a:r>
            </a:p>
            <a:p>
              <a:r>
                <a:rPr lang="en-US" sz="1467" dirty="0">
                  <a:solidFill>
                    <a:schemeClr val="bg1"/>
                  </a:solidFill>
                </a:rPr>
                <a:t>	&lt;Value2&gt;56.34&lt;/Value0&gt;</a:t>
              </a:r>
            </a:p>
            <a:p>
              <a:r>
                <a:rPr lang="en-US" sz="1467" dirty="0">
                  <a:solidFill>
                    <a:schemeClr val="bg1"/>
                  </a:solidFill>
                </a:rPr>
                <a:t>	&lt;Value3&gt;12.11&lt;/Value0&gt;</a:t>
              </a:r>
            </a:p>
            <a:p>
              <a:r>
                <a:rPr lang="en-US" sz="1467" dirty="0">
                  <a:solidFill>
                    <a:schemeClr val="bg1"/>
                  </a:solidFill>
                </a:rPr>
                <a:t>	&lt;Value4&gt;20.00&lt;/Value0&gt;</a:t>
              </a:r>
            </a:p>
            <a:p>
              <a:r>
                <a:rPr lang="en-US" sz="1467" dirty="0">
                  <a:solidFill>
                    <a:schemeClr val="bg1"/>
                  </a:solidFill>
                </a:rPr>
                <a:t>	&lt;firmware&gt;1.24b&lt;/firmware&gt;</a:t>
              </a:r>
            </a:p>
            <a:p>
              <a:r>
                <a:rPr lang="en-US" sz="1467" dirty="0">
                  <a:solidFill>
                    <a:schemeClr val="bg1"/>
                  </a:solidFill>
                </a:rPr>
                <a:t>	&lt;hardware&gt;2.39&lt;/hardware&gt;</a:t>
              </a:r>
            </a:p>
            <a:p>
              <a:r>
                <a:rPr lang="en-US" sz="1467" dirty="0">
                  <a:solidFill>
                    <a:schemeClr val="bg1"/>
                  </a:solidFill>
                </a:rPr>
                <a:t>	&lt;model&gt;M56A743&lt;/model&gt;</a:t>
              </a:r>
            </a:p>
            <a:p>
              <a:r>
                <a:rPr lang="en-US" sz="1467" dirty="0">
                  <a:solidFill>
                    <a:schemeClr val="bg1"/>
                  </a:solidFill>
                </a:rPr>
                <a:t>	&lt;serial&gt;1429709&lt;serial&gt;</a:t>
              </a:r>
            </a:p>
            <a:p>
              <a:r>
                <a:rPr lang="en-US" sz="1467" dirty="0">
                  <a:solidFill>
                    <a:schemeClr val="bg1"/>
                  </a:solidFill>
                </a:rPr>
                <a:t>&lt;/SENSOR&gt;</a:t>
              </a:r>
            </a:p>
            <a:p>
              <a:endParaRPr lang="en-US" sz="1467" dirty="0">
                <a:solidFill>
                  <a:schemeClr val="bg1"/>
                </a:solidFill>
              </a:endParaRPr>
            </a:p>
          </p:txBody>
        </p:sp>
        <p:sp>
          <p:nvSpPr>
            <p:cNvPr id="8" name="TextBox 7"/>
            <p:cNvSpPr txBox="1"/>
            <p:nvPr/>
          </p:nvSpPr>
          <p:spPr>
            <a:xfrm>
              <a:off x="6758815" y="5951435"/>
              <a:ext cx="1587589" cy="400110"/>
            </a:xfrm>
            <a:prstGeom prst="rect">
              <a:avLst/>
            </a:prstGeom>
            <a:noFill/>
          </p:spPr>
          <p:txBody>
            <a:bodyPr wrap="square" rtlCol="0">
              <a:spAutoFit/>
            </a:bodyPr>
            <a:lstStyle/>
            <a:p>
              <a:pPr algn="ctr"/>
              <a:r>
                <a:rPr lang="en-US" sz="2000" dirty="0">
                  <a:latin typeface="Arial Narrow" panose="020B0606020202030204" pitchFamily="34" charset="0"/>
                </a:rPr>
                <a:t>Loosely Typed</a:t>
              </a:r>
            </a:p>
          </p:txBody>
        </p:sp>
      </p:grpSp>
      <p:sp>
        <p:nvSpPr>
          <p:cNvPr id="3" name="Slide Number Placeholder 2">
            <a:extLst>
              <a:ext uri="{FF2B5EF4-FFF2-40B4-BE49-F238E27FC236}">
                <a16:creationId xmlns:a16="http://schemas.microsoft.com/office/drawing/2014/main" id="{727E2CD7-3772-48A4-AE0B-F61AC8A6A366}"/>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069993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60" y="0"/>
            <a:ext cx="10027479" cy="606136"/>
          </a:xfrm>
        </p:spPr>
        <p:txBody>
          <a:bodyPr>
            <a:normAutofit/>
          </a:bodyPr>
          <a:lstStyle/>
          <a:p>
            <a:r>
              <a:rPr lang="en-US" sz="2800" dirty="0"/>
              <a:t>DDS Topic Data Types</a:t>
            </a:r>
          </a:p>
        </p:txBody>
      </p:sp>
      <p:grpSp>
        <p:nvGrpSpPr>
          <p:cNvPr id="13" name="Group 12"/>
          <p:cNvGrpSpPr/>
          <p:nvPr/>
        </p:nvGrpSpPr>
        <p:grpSpPr>
          <a:xfrm>
            <a:off x="396047" y="1028290"/>
            <a:ext cx="3045439" cy="5388386"/>
            <a:chOff x="297033" y="963162"/>
            <a:chExt cx="2284079" cy="5388383"/>
          </a:xfrm>
        </p:grpSpPr>
        <p:sp>
          <p:nvSpPr>
            <p:cNvPr id="4" name="Rounded Rectangle 3"/>
            <p:cNvSpPr/>
            <p:nvPr/>
          </p:nvSpPr>
          <p:spPr>
            <a:xfrm>
              <a:off x="297033" y="963162"/>
              <a:ext cx="2284079" cy="4977395"/>
            </a:xfrm>
            <a:prstGeom prst="roundRect">
              <a:avLst>
                <a:gd name="adj" fmla="val 6953"/>
              </a:avLst>
            </a:prstGeom>
            <a:solidFill>
              <a:srgbClr val="00B0F0"/>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600" dirty="0" err="1">
                  <a:solidFill>
                    <a:schemeClr val="bg1"/>
                  </a:solidFill>
                </a:rPr>
                <a:t>struct</a:t>
              </a:r>
              <a:r>
                <a:rPr lang="en-US" sz="1600" dirty="0">
                  <a:solidFill>
                    <a:schemeClr val="bg1"/>
                  </a:solidFill>
                </a:rPr>
                <a:t> </a:t>
              </a:r>
              <a:r>
                <a:rPr lang="en-US" sz="1600" dirty="0" err="1">
                  <a:solidFill>
                    <a:schemeClr val="bg1"/>
                  </a:solidFill>
                </a:rPr>
                <a:t>MyType</a:t>
              </a:r>
              <a:r>
                <a:rPr lang="en-US" sz="1600" dirty="0">
                  <a:solidFill>
                    <a:schemeClr val="bg1"/>
                  </a:solidFill>
                </a:rPr>
                <a:t> {</a:t>
              </a:r>
            </a:p>
            <a:p>
              <a:r>
                <a:rPr lang="en-US" sz="1600" dirty="0">
                  <a:solidFill>
                    <a:schemeClr val="bg1"/>
                  </a:solidFill>
                </a:rPr>
                <a:t>long </a:t>
              </a:r>
              <a:r>
                <a:rPr lang="en-US" sz="1600" dirty="0" err="1">
                  <a:solidFill>
                    <a:schemeClr val="bg1"/>
                  </a:solidFill>
                </a:rPr>
                <a:t>sensorID</a:t>
              </a:r>
              <a:r>
                <a:rPr lang="en-US" sz="1600" dirty="0">
                  <a:solidFill>
                    <a:schemeClr val="bg1"/>
                  </a:solidFill>
                </a:rPr>
                <a:t>;  //@Key</a:t>
              </a:r>
            </a:p>
            <a:p>
              <a:r>
                <a:rPr lang="en-US" sz="1600" dirty="0">
                  <a:solidFill>
                    <a:schemeClr val="bg1"/>
                  </a:solidFill>
                </a:rPr>
                <a:t>long </a:t>
              </a:r>
              <a:r>
                <a:rPr lang="en-US" sz="1600" dirty="0" err="1">
                  <a:solidFill>
                    <a:schemeClr val="bg1"/>
                  </a:solidFill>
                </a:rPr>
                <a:t>plantID</a:t>
              </a:r>
              <a:r>
                <a:rPr lang="en-US" sz="1600" dirty="0">
                  <a:solidFill>
                    <a:schemeClr val="bg1"/>
                  </a:solidFill>
                </a:rPr>
                <a:t>;  // @Key</a:t>
              </a:r>
            </a:p>
            <a:p>
              <a:r>
                <a:rPr lang="en-US" sz="1600" dirty="0">
                  <a:solidFill>
                    <a:schemeClr val="bg1"/>
                  </a:solidFill>
                </a:rPr>
                <a:t>float sensorVal0;  </a:t>
              </a:r>
            </a:p>
            <a:p>
              <a:r>
                <a:rPr lang="en-US" sz="1600" dirty="0">
                  <a:solidFill>
                    <a:schemeClr val="bg1"/>
                  </a:solidFill>
                </a:rPr>
                <a:t>float sensorVal1;  </a:t>
              </a:r>
            </a:p>
            <a:p>
              <a:r>
                <a:rPr lang="en-US" sz="1600" dirty="0">
                  <a:solidFill>
                    <a:schemeClr val="bg1"/>
                  </a:solidFill>
                </a:rPr>
                <a:t>float sensorVal2;  </a:t>
              </a:r>
            </a:p>
            <a:p>
              <a:r>
                <a:rPr lang="en-US" sz="1600" dirty="0">
                  <a:solidFill>
                    <a:schemeClr val="bg1"/>
                  </a:solidFill>
                </a:rPr>
                <a:t>float sensorVal3;  </a:t>
              </a:r>
            </a:p>
            <a:p>
              <a:r>
                <a:rPr lang="en-US" sz="1600" dirty="0">
                  <a:solidFill>
                    <a:schemeClr val="bg1"/>
                  </a:solidFill>
                </a:rPr>
                <a:t>float sensorVal4;  </a:t>
              </a:r>
            </a:p>
            <a:p>
              <a:r>
                <a:rPr lang="en-US" sz="1600" dirty="0">
                  <a:solidFill>
                    <a:schemeClr val="bg1"/>
                  </a:solidFill>
                </a:rPr>
                <a:t>Version version;</a:t>
              </a:r>
            </a:p>
            <a:p>
              <a:r>
                <a:rPr lang="en-US" sz="1600" dirty="0">
                  <a:solidFill>
                    <a:schemeClr val="bg1"/>
                  </a:solidFill>
                </a:rPr>
                <a:t>Time </a:t>
              </a:r>
              <a:r>
                <a:rPr lang="en-US" sz="1600" dirty="0" err="1">
                  <a:solidFill>
                    <a:schemeClr val="bg1"/>
                  </a:solidFill>
                </a:rPr>
                <a:t>currentTime</a:t>
              </a:r>
              <a:r>
                <a:rPr lang="en-US" sz="1600" dirty="0">
                  <a:solidFill>
                    <a:schemeClr val="bg1"/>
                  </a:solidFill>
                </a:rPr>
                <a:t>;</a:t>
              </a:r>
            </a:p>
            <a:p>
              <a:r>
                <a:rPr lang="en-US" sz="1600" dirty="0">
                  <a:solidFill>
                    <a:schemeClr val="bg1"/>
                  </a:solidFill>
                </a:rPr>
                <a:t>}</a:t>
              </a:r>
            </a:p>
            <a:p>
              <a:r>
                <a:rPr lang="en-US" sz="1600" dirty="0">
                  <a:solidFill>
                    <a:schemeClr val="bg1"/>
                  </a:solidFill>
                </a:rPr>
                <a:t> </a:t>
              </a:r>
            </a:p>
            <a:p>
              <a:r>
                <a:rPr lang="en-US" sz="1600" dirty="0" err="1">
                  <a:solidFill>
                    <a:schemeClr val="bg1"/>
                  </a:solidFill>
                </a:rPr>
                <a:t>struct</a:t>
              </a:r>
              <a:r>
                <a:rPr lang="en-US" sz="1600" dirty="0">
                  <a:solidFill>
                    <a:schemeClr val="bg1"/>
                  </a:solidFill>
                </a:rPr>
                <a:t> Version {</a:t>
              </a:r>
            </a:p>
            <a:p>
              <a:r>
                <a:rPr lang="en-US" sz="1600" dirty="0">
                  <a:solidFill>
                    <a:schemeClr val="bg1"/>
                  </a:solidFill>
                </a:rPr>
                <a:t>string </a:t>
              </a:r>
              <a:r>
                <a:rPr lang="en-US" sz="1600" dirty="0" err="1">
                  <a:solidFill>
                    <a:schemeClr val="bg1"/>
                  </a:solidFill>
                </a:rPr>
                <a:t>firmwareVersion</a:t>
              </a:r>
              <a:r>
                <a:rPr lang="en-US" sz="1600" dirty="0">
                  <a:solidFill>
                    <a:schemeClr val="bg1"/>
                  </a:solidFill>
                </a:rPr>
                <a:t>;</a:t>
              </a:r>
            </a:p>
            <a:p>
              <a:r>
                <a:rPr lang="en-US" sz="1600" dirty="0">
                  <a:solidFill>
                    <a:schemeClr val="bg1"/>
                  </a:solidFill>
                </a:rPr>
                <a:t>string </a:t>
              </a:r>
              <a:r>
                <a:rPr lang="en-US" sz="1600" dirty="0" err="1">
                  <a:solidFill>
                    <a:schemeClr val="bg1"/>
                  </a:solidFill>
                </a:rPr>
                <a:t>hardwareVersion</a:t>
              </a:r>
              <a:r>
                <a:rPr lang="en-US" sz="1600" dirty="0">
                  <a:solidFill>
                    <a:schemeClr val="bg1"/>
                  </a:solidFill>
                </a:rPr>
                <a:t>;</a:t>
              </a:r>
            </a:p>
            <a:p>
              <a:r>
                <a:rPr lang="en-US" sz="1600" dirty="0">
                  <a:solidFill>
                    <a:schemeClr val="bg1"/>
                  </a:solidFill>
                </a:rPr>
                <a:t>string </a:t>
              </a:r>
              <a:r>
                <a:rPr lang="en-US" sz="1600" dirty="0" err="1">
                  <a:solidFill>
                    <a:schemeClr val="bg1"/>
                  </a:solidFill>
                </a:rPr>
                <a:t>modelNumber</a:t>
              </a:r>
              <a:r>
                <a:rPr lang="en-US" sz="1600" dirty="0">
                  <a:solidFill>
                    <a:schemeClr val="bg1"/>
                  </a:solidFill>
                </a:rPr>
                <a:t>;</a:t>
              </a:r>
            </a:p>
            <a:p>
              <a:r>
                <a:rPr lang="en-US" sz="1600" dirty="0">
                  <a:solidFill>
                    <a:schemeClr val="bg1"/>
                  </a:solidFill>
                </a:rPr>
                <a:t>string </a:t>
              </a:r>
              <a:r>
                <a:rPr lang="en-US" sz="1600" dirty="0" err="1">
                  <a:solidFill>
                    <a:schemeClr val="bg1"/>
                  </a:solidFill>
                </a:rPr>
                <a:t>serialNumber</a:t>
              </a:r>
              <a:r>
                <a:rPr lang="en-US" sz="1600" dirty="0">
                  <a:solidFill>
                    <a:schemeClr val="bg1"/>
                  </a:solidFill>
                </a:rPr>
                <a:t>;</a:t>
              </a:r>
            </a:p>
            <a:p>
              <a:r>
                <a:rPr lang="en-US" sz="1600" dirty="0">
                  <a:solidFill>
                    <a:schemeClr val="bg1"/>
                  </a:solidFill>
                </a:rPr>
                <a:t>} </a:t>
              </a:r>
            </a:p>
          </p:txBody>
        </p:sp>
        <p:sp>
          <p:nvSpPr>
            <p:cNvPr id="6" name="TextBox 5"/>
            <p:cNvSpPr txBox="1"/>
            <p:nvPr/>
          </p:nvSpPr>
          <p:spPr>
            <a:xfrm>
              <a:off x="553096" y="5951435"/>
              <a:ext cx="1587589" cy="400110"/>
            </a:xfrm>
            <a:prstGeom prst="rect">
              <a:avLst/>
            </a:prstGeom>
            <a:noFill/>
          </p:spPr>
          <p:txBody>
            <a:bodyPr wrap="square" rtlCol="0">
              <a:spAutoFit/>
            </a:bodyPr>
            <a:lstStyle/>
            <a:p>
              <a:pPr algn="ctr"/>
              <a:r>
                <a:rPr lang="en-US" sz="2000" dirty="0">
                  <a:latin typeface="Arial Narrow" panose="020B0606020202030204" pitchFamily="34" charset="0"/>
                </a:rPr>
                <a:t>Strongly Typed</a:t>
              </a:r>
            </a:p>
          </p:txBody>
        </p:sp>
      </p:grpSp>
      <p:grpSp>
        <p:nvGrpSpPr>
          <p:cNvPr id="12" name="Group 11"/>
          <p:cNvGrpSpPr/>
          <p:nvPr/>
        </p:nvGrpSpPr>
        <p:grpSpPr>
          <a:xfrm>
            <a:off x="8028479" y="1028290"/>
            <a:ext cx="3948447" cy="5388386"/>
            <a:chOff x="6021357" y="963162"/>
            <a:chExt cx="2961335" cy="5388383"/>
          </a:xfrm>
        </p:grpSpPr>
        <p:sp>
          <p:nvSpPr>
            <p:cNvPr id="7" name="Rounded Rectangle 6"/>
            <p:cNvSpPr/>
            <p:nvPr/>
          </p:nvSpPr>
          <p:spPr>
            <a:xfrm>
              <a:off x="6021357" y="963162"/>
              <a:ext cx="2961335" cy="4977395"/>
            </a:xfrm>
            <a:prstGeom prst="roundRect">
              <a:avLst>
                <a:gd name="adj" fmla="val 6953"/>
              </a:avLst>
            </a:prstGeom>
            <a:solidFill>
              <a:srgbClr val="00B0F0"/>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600" dirty="0" err="1">
                  <a:solidFill>
                    <a:schemeClr val="bg1"/>
                  </a:solidFill>
                </a:rPr>
                <a:t>struct</a:t>
              </a:r>
              <a:r>
                <a:rPr lang="en-US" sz="1600" dirty="0">
                  <a:solidFill>
                    <a:schemeClr val="bg1"/>
                  </a:solidFill>
                </a:rPr>
                <a:t> </a:t>
              </a:r>
              <a:r>
                <a:rPr lang="en-US" sz="1600" dirty="0" err="1">
                  <a:solidFill>
                    <a:schemeClr val="bg1"/>
                  </a:solidFill>
                </a:rPr>
                <a:t>MyType</a:t>
              </a:r>
              <a:r>
                <a:rPr lang="en-US" sz="1600" dirty="0">
                  <a:solidFill>
                    <a:schemeClr val="bg1"/>
                  </a:solidFill>
                </a:rPr>
                <a:t> {</a:t>
              </a:r>
            </a:p>
            <a:p>
              <a:r>
                <a:rPr lang="en-US" sz="1600" dirty="0">
                  <a:solidFill>
                    <a:schemeClr val="bg1"/>
                  </a:solidFill>
                </a:rPr>
                <a:t>string data;</a:t>
              </a:r>
            </a:p>
            <a:p>
              <a:r>
                <a:rPr lang="en-US" sz="1600" dirty="0">
                  <a:solidFill>
                    <a:schemeClr val="bg1"/>
                  </a:solidFill>
                </a:rPr>
                <a:t>}</a:t>
              </a:r>
            </a:p>
            <a:p>
              <a:endParaRPr lang="en-US" sz="1600" dirty="0">
                <a:solidFill>
                  <a:schemeClr val="bg1"/>
                </a:solidFill>
              </a:endParaRPr>
            </a:p>
            <a:p>
              <a:r>
                <a:rPr lang="en-US" sz="1600" dirty="0">
                  <a:solidFill>
                    <a:schemeClr val="bg1"/>
                  </a:solidFill>
                </a:rPr>
                <a:t>Where data = </a:t>
              </a:r>
            </a:p>
            <a:p>
              <a:r>
                <a:rPr lang="en-US" sz="1467" dirty="0">
                  <a:solidFill>
                    <a:schemeClr val="bg1"/>
                  </a:solidFill>
                </a:rPr>
                <a:t>&lt;SENSOR&gt;</a:t>
              </a:r>
            </a:p>
            <a:p>
              <a:r>
                <a:rPr lang="en-US" sz="1467" dirty="0">
                  <a:solidFill>
                    <a:schemeClr val="bg1"/>
                  </a:solidFill>
                </a:rPr>
                <a:t>	&lt;</a:t>
              </a:r>
              <a:r>
                <a:rPr lang="en-US" sz="1467" dirty="0" err="1">
                  <a:solidFill>
                    <a:schemeClr val="bg1"/>
                  </a:solidFill>
                </a:rPr>
                <a:t>SensorID</a:t>
              </a:r>
              <a:r>
                <a:rPr lang="en-US" sz="1467" dirty="0">
                  <a:solidFill>
                    <a:schemeClr val="bg1"/>
                  </a:solidFill>
                </a:rPr>
                <a:t>&gt;438&lt;/</a:t>
              </a:r>
              <a:r>
                <a:rPr lang="en-US" sz="1467" dirty="0" err="1">
                  <a:solidFill>
                    <a:schemeClr val="bg1"/>
                  </a:solidFill>
                </a:rPr>
                <a:t>SensorID</a:t>
              </a:r>
              <a:r>
                <a:rPr lang="en-US" sz="1467" dirty="0">
                  <a:solidFill>
                    <a:schemeClr val="bg1"/>
                  </a:solidFill>
                </a:rPr>
                <a:t>&gt;</a:t>
              </a:r>
            </a:p>
            <a:p>
              <a:r>
                <a:rPr lang="en-US" sz="1467" dirty="0">
                  <a:solidFill>
                    <a:schemeClr val="bg1"/>
                  </a:solidFill>
                </a:rPr>
                <a:t>	&lt;</a:t>
              </a:r>
              <a:r>
                <a:rPr lang="en-US" sz="1467" dirty="0" err="1">
                  <a:solidFill>
                    <a:schemeClr val="bg1"/>
                  </a:solidFill>
                </a:rPr>
                <a:t>PlantID</a:t>
              </a:r>
              <a:r>
                <a:rPr lang="en-US" sz="1467" dirty="0">
                  <a:solidFill>
                    <a:schemeClr val="bg1"/>
                  </a:solidFill>
                </a:rPr>
                <a:t>&gt;192&lt;/</a:t>
              </a:r>
              <a:r>
                <a:rPr lang="en-US" sz="1467" dirty="0" err="1">
                  <a:solidFill>
                    <a:schemeClr val="bg1"/>
                  </a:solidFill>
                </a:rPr>
                <a:t>PlantID</a:t>
              </a:r>
              <a:r>
                <a:rPr lang="en-US" sz="1467" dirty="0">
                  <a:solidFill>
                    <a:schemeClr val="bg1"/>
                  </a:solidFill>
                </a:rPr>
                <a:t>&gt;</a:t>
              </a:r>
            </a:p>
            <a:p>
              <a:r>
                <a:rPr lang="en-US" sz="1467" dirty="0">
                  <a:solidFill>
                    <a:schemeClr val="bg1"/>
                  </a:solidFill>
                </a:rPr>
                <a:t>	&lt;Value0&gt;21.0546&lt;/Value0&gt;</a:t>
              </a:r>
            </a:p>
            <a:p>
              <a:r>
                <a:rPr lang="en-US" sz="1467" dirty="0">
                  <a:solidFill>
                    <a:schemeClr val="bg1"/>
                  </a:solidFill>
                </a:rPr>
                <a:t>	&lt;Value1&gt;43.6&lt;/Value0&gt;</a:t>
              </a:r>
            </a:p>
            <a:p>
              <a:r>
                <a:rPr lang="en-US" sz="1467" dirty="0">
                  <a:solidFill>
                    <a:schemeClr val="bg1"/>
                  </a:solidFill>
                </a:rPr>
                <a:t>	&lt;Value2&gt;56.34&lt;/Value0&gt;</a:t>
              </a:r>
            </a:p>
            <a:p>
              <a:r>
                <a:rPr lang="en-US" sz="1467" dirty="0">
                  <a:solidFill>
                    <a:schemeClr val="bg1"/>
                  </a:solidFill>
                </a:rPr>
                <a:t>	&lt;Value3&gt;12.11&lt;/Value0&gt;</a:t>
              </a:r>
            </a:p>
            <a:p>
              <a:r>
                <a:rPr lang="en-US" sz="1467" dirty="0">
                  <a:solidFill>
                    <a:schemeClr val="bg1"/>
                  </a:solidFill>
                </a:rPr>
                <a:t>	&lt;Value4&gt;20.00&lt;/Value0&gt;</a:t>
              </a:r>
            </a:p>
            <a:p>
              <a:r>
                <a:rPr lang="en-US" sz="1467" dirty="0">
                  <a:solidFill>
                    <a:schemeClr val="bg1"/>
                  </a:solidFill>
                </a:rPr>
                <a:t>	&lt;firmware&gt;1.24b&lt;/firmware&gt;</a:t>
              </a:r>
            </a:p>
            <a:p>
              <a:r>
                <a:rPr lang="en-US" sz="1467" dirty="0">
                  <a:solidFill>
                    <a:schemeClr val="bg1"/>
                  </a:solidFill>
                </a:rPr>
                <a:t>	&lt;hardware&gt;2.39&lt;/hardware&gt;</a:t>
              </a:r>
            </a:p>
            <a:p>
              <a:r>
                <a:rPr lang="en-US" sz="1467" dirty="0">
                  <a:solidFill>
                    <a:schemeClr val="bg1"/>
                  </a:solidFill>
                </a:rPr>
                <a:t>	&lt;model&gt;M56A743&lt;/model&gt;</a:t>
              </a:r>
            </a:p>
            <a:p>
              <a:r>
                <a:rPr lang="en-US" sz="1467" dirty="0">
                  <a:solidFill>
                    <a:schemeClr val="bg1"/>
                  </a:solidFill>
                </a:rPr>
                <a:t>	&lt;serial&gt;1429709&lt;serial&gt;</a:t>
              </a:r>
            </a:p>
            <a:p>
              <a:r>
                <a:rPr lang="en-US" sz="1467" dirty="0">
                  <a:solidFill>
                    <a:schemeClr val="bg1"/>
                  </a:solidFill>
                </a:rPr>
                <a:t>&lt;/SENSOR&gt;</a:t>
              </a:r>
            </a:p>
            <a:p>
              <a:endParaRPr lang="en-US" sz="1467" dirty="0">
                <a:solidFill>
                  <a:schemeClr val="bg1"/>
                </a:solidFill>
              </a:endParaRPr>
            </a:p>
          </p:txBody>
        </p:sp>
        <p:sp>
          <p:nvSpPr>
            <p:cNvPr id="8" name="TextBox 7"/>
            <p:cNvSpPr txBox="1"/>
            <p:nvPr/>
          </p:nvSpPr>
          <p:spPr>
            <a:xfrm>
              <a:off x="6758815" y="5951435"/>
              <a:ext cx="1587589" cy="400110"/>
            </a:xfrm>
            <a:prstGeom prst="rect">
              <a:avLst/>
            </a:prstGeom>
            <a:noFill/>
          </p:spPr>
          <p:txBody>
            <a:bodyPr wrap="square" rtlCol="0">
              <a:spAutoFit/>
            </a:bodyPr>
            <a:lstStyle/>
            <a:p>
              <a:pPr algn="ctr"/>
              <a:r>
                <a:rPr lang="en-US" sz="2000" dirty="0">
                  <a:latin typeface="Arial Narrow" panose="020B0606020202030204" pitchFamily="34" charset="0"/>
                </a:rPr>
                <a:t>Loosely Typed</a:t>
              </a:r>
            </a:p>
          </p:txBody>
        </p:sp>
      </p:grpSp>
      <p:grpSp>
        <p:nvGrpSpPr>
          <p:cNvPr id="11" name="Group 10"/>
          <p:cNvGrpSpPr/>
          <p:nvPr/>
        </p:nvGrpSpPr>
        <p:grpSpPr>
          <a:xfrm>
            <a:off x="3588389" y="1039168"/>
            <a:ext cx="4305171" cy="5377509"/>
            <a:chOff x="2691292" y="974039"/>
            <a:chExt cx="3228878" cy="5377507"/>
          </a:xfrm>
        </p:grpSpPr>
        <p:sp>
          <p:nvSpPr>
            <p:cNvPr id="9" name="Rounded Rectangle 8"/>
            <p:cNvSpPr/>
            <p:nvPr/>
          </p:nvSpPr>
          <p:spPr>
            <a:xfrm>
              <a:off x="2691292" y="974039"/>
              <a:ext cx="3228878" cy="4977395"/>
            </a:xfrm>
            <a:prstGeom prst="roundRect">
              <a:avLst>
                <a:gd name="adj" fmla="val 6953"/>
              </a:avLst>
            </a:prstGeom>
            <a:solidFill>
              <a:srgbClr val="00B0F0"/>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600" dirty="0" err="1">
                  <a:solidFill>
                    <a:schemeClr val="bg1"/>
                  </a:solidFill>
                </a:rPr>
                <a:t>struct</a:t>
              </a:r>
              <a:r>
                <a:rPr lang="en-US" sz="1600" dirty="0">
                  <a:solidFill>
                    <a:schemeClr val="bg1"/>
                  </a:solidFill>
                </a:rPr>
                <a:t> </a:t>
              </a:r>
              <a:r>
                <a:rPr lang="en-US" sz="1600" dirty="0" err="1">
                  <a:solidFill>
                    <a:schemeClr val="bg1"/>
                  </a:solidFill>
                </a:rPr>
                <a:t>MyType</a:t>
              </a:r>
              <a:r>
                <a:rPr lang="en-US" sz="1600" dirty="0">
                  <a:solidFill>
                    <a:schemeClr val="bg1"/>
                  </a:solidFill>
                </a:rPr>
                <a:t> {</a:t>
              </a:r>
            </a:p>
            <a:p>
              <a:r>
                <a:rPr lang="en-US" sz="1600" dirty="0">
                  <a:solidFill>
                    <a:schemeClr val="bg1"/>
                  </a:solidFill>
                </a:rPr>
                <a:t>long </a:t>
              </a:r>
              <a:r>
                <a:rPr lang="en-US" sz="1600" dirty="0" err="1">
                  <a:solidFill>
                    <a:schemeClr val="bg1"/>
                  </a:solidFill>
                </a:rPr>
                <a:t>sensorID</a:t>
              </a:r>
              <a:r>
                <a:rPr lang="en-US" sz="1600" dirty="0">
                  <a:solidFill>
                    <a:schemeClr val="bg1"/>
                  </a:solidFill>
                </a:rPr>
                <a:t>;  //@Key</a:t>
              </a:r>
            </a:p>
            <a:p>
              <a:r>
                <a:rPr lang="en-US" sz="1600" dirty="0">
                  <a:solidFill>
                    <a:schemeClr val="bg1"/>
                  </a:solidFill>
                </a:rPr>
                <a:t>long </a:t>
              </a:r>
              <a:r>
                <a:rPr lang="en-US" sz="1600" dirty="0" err="1">
                  <a:solidFill>
                    <a:schemeClr val="bg1"/>
                  </a:solidFill>
                </a:rPr>
                <a:t>plantID</a:t>
              </a:r>
              <a:r>
                <a:rPr lang="en-US" sz="1600" dirty="0">
                  <a:solidFill>
                    <a:schemeClr val="bg1"/>
                  </a:solidFill>
                </a:rPr>
                <a:t>;  // @Key</a:t>
              </a:r>
            </a:p>
            <a:p>
              <a:r>
                <a:rPr lang="en-US" sz="1600" dirty="0">
                  <a:solidFill>
                    <a:schemeClr val="bg1"/>
                  </a:solidFill>
                </a:rPr>
                <a:t>string data;</a:t>
              </a:r>
            </a:p>
            <a:p>
              <a:r>
                <a:rPr lang="en-US" sz="1600" dirty="0">
                  <a:solidFill>
                    <a:schemeClr val="bg1"/>
                  </a:solidFill>
                </a:rPr>
                <a:t>string version;</a:t>
              </a:r>
            </a:p>
            <a:p>
              <a:r>
                <a:rPr lang="en-US" sz="1600" dirty="0">
                  <a:solidFill>
                    <a:schemeClr val="bg1"/>
                  </a:solidFill>
                </a:rPr>
                <a:t>}</a:t>
              </a:r>
            </a:p>
            <a:p>
              <a:r>
                <a:rPr lang="en-US" sz="1600" dirty="0">
                  <a:solidFill>
                    <a:schemeClr val="bg1"/>
                  </a:solidFill>
                </a:rPr>
                <a:t>Where data = </a:t>
              </a:r>
            </a:p>
            <a:p>
              <a:r>
                <a:rPr lang="en-US" sz="1467" dirty="0">
                  <a:solidFill>
                    <a:schemeClr val="bg1"/>
                  </a:solidFill>
                </a:rPr>
                <a:t>&lt;SENSOR&gt;</a:t>
              </a:r>
            </a:p>
            <a:p>
              <a:r>
                <a:rPr lang="en-US" sz="1467" dirty="0">
                  <a:solidFill>
                    <a:schemeClr val="bg1"/>
                  </a:solidFill>
                </a:rPr>
                <a:t>	&lt;Value0&gt;21.0546&lt;/Value0&gt;</a:t>
              </a:r>
            </a:p>
            <a:p>
              <a:r>
                <a:rPr lang="en-US" sz="1467" dirty="0">
                  <a:solidFill>
                    <a:schemeClr val="bg1"/>
                  </a:solidFill>
                </a:rPr>
                <a:t>	&lt;Value1&gt;43.6&lt;/Value0&gt;</a:t>
              </a:r>
            </a:p>
            <a:p>
              <a:r>
                <a:rPr lang="en-US" sz="1467" dirty="0">
                  <a:solidFill>
                    <a:schemeClr val="bg1"/>
                  </a:solidFill>
                </a:rPr>
                <a:t>	&lt;Value2&gt;56.34&lt;/Value0&gt;</a:t>
              </a:r>
            </a:p>
            <a:p>
              <a:r>
                <a:rPr lang="en-US" sz="1467" dirty="0">
                  <a:solidFill>
                    <a:schemeClr val="bg1"/>
                  </a:solidFill>
                </a:rPr>
                <a:t>	&lt;Value3&gt;12.11&lt;/Value0&gt;</a:t>
              </a:r>
            </a:p>
            <a:p>
              <a:r>
                <a:rPr lang="en-US" sz="1467" dirty="0">
                  <a:solidFill>
                    <a:schemeClr val="bg1"/>
                  </a:solidFill>
                </a:rPr>
                <a:t>	&lt;Value4&gt;20.00&lt;/Value0&gt;</a:t>
              </a:r>
            </a:p>
            <a:p>
              <a:r>
                <a:rPr lang="en-US" sz="1467" dirty="0">
                  <a:solidFill>
                    <a:schemeClr val="bg1"/>
                  </a:solidFill>
                </a:rPr>
                <a:t>&lt;/SENSOR&gt;</a:t>
              </a:r>
            </a:p>
            <a:p>
              <a:r>
                <a:rPr lang="en-US" sz="1600" dirty="0">
                  <a:solidFill>
                    <a:schemeClr val="bg1"/>
                  </a:solidFill>
                </a:rPr>
                <a:t>version = </a:t>
              </a:r>
            </a:p>
            <a:p>
              <a:r>
                <a:rPr lang="en-US" sz="1467" dirty="0">
                  <a:solidFill>
                    <a:schemeClr val="bg1"/>
                  </a:solidFill>
                </a:rPr>
                <a:t>&lt;VERSION&gt;</a:t>
              </a:r>
            </a:p>
            <a:p>
              <a:r>
                <a:rPr lang="en-US" sz="1467" dirty="0">
                  <a:solidFill>
                    <a:schemeClr val="bg1"/>
                  </a:solidFill>
                </a:rPr>
                <a:t>	&lt;firmware&gt;1.24b&lt;/firmware&gt;</a:t>
              </a:r>
            </a:p>
            <a:p>
              <a:r>
                <a:rPr lang="en-US" sz="1467" dirty="0">
                  <a:solidFill>
                    <a:schemeClr val="bg1"/>
                  </a:solidFill>
                </a:rPr>
                <a:t>	&lt;hardware&gt;2.39&lt;/hardware&gt;</a:t>
              </a:r>
            </a:p>
            <a:p>
              <a:r>
                <a:rPr lang="en-US" sz="1467" dirty="0">
                  <a:solidFill>
                    <a:schemeClr val="bg1"/>
                  </a:solidFill>
                </a:rPr>
                <a:t>	&lt;model&gt;M56A743&lt;/model&gt;</a:t>
              </a:r>
            </a:p>
            <a:p>
              <a:r>
                <a:rPr lang="en-US" sz="1467" dirty="0">
                  <a:solidFill>
                    <a:schemeClr val="bg1"/>
                  </a:solidFill>
                </a:rPr>
                <a:t>	&lt;serial&gt;1429709&lt;serial&gt;</a:t>
              </a:r>
            </a:p>
            <a:p>
              <a:r>
                <a:rPr lang="en-US" sz="1467" dirty="0">
                  <a:solidFill>
                    <a:schemeClr val="bg1"/>
                  </a:solidFill>
                </a:rPr>
                <a:t>&lt;/VERSION&gt;</a:t>
              </a:r>
            </a:p>
            <a:p>
              <a:endParaRPr lang="en-US" sz="1467" dirty="0">
                <a:solidFill>
                  <a:schemeClr val="accent1">
                    <a:lumMod val="50000"/>
                  </a:schemeClr>
                </a:solidFill>
              </a:endParaRPr>
            </a:p>
          </p:txBody>
        </p:sp>
        <p:sp>
          <p:nvSpPr>
            <p:cNvPr id="10" name="TextBox 9"/>
            <p:cNvSpPr txBox="1"/>
            <p:nvPr/>
          </p:nvSpPr>
          <p:spPr>
            <a:xfrm>
              <a:off x="3387779" y="5951436"/>
              <a:ext cx="1587589" cy="400110"/>
            </a:xfrm>
            <a:prstGeom prst="rect">
              <a:avLst/>
            </a:prstGeom>
            <a:noFill/>
          </p:spPr>
          <p:txBody>
            <a:bodyPr wrap="square" rtlCol="0">
              <a:spAutoFit/>
            </a:bodyPr>
            <a:lstStyle/>
            <a:p>
              <a:pPr algn="ctr"/>
              <a:r>
                <a:rPr lang="en-US" sz="2000" dirty="0">
                  <a:latin typeface="Arial Narrow" panose="020B0606020202030204" pitchFamily="34" charset="0"/>
                </a:rPr>
                <a:t>Mixed Type</a:t>
              </a:r>
            </a:p>
          </p:txBody>
        </p:sp>
      </p:grpSp>
      <p:sp>
        <p:nvSpPr>
          <p:cNvPr id="3" name="Slide Number Placeholder 2">
            <a:extLst>
              <a:ext uri="{FF2B5EF4-FFF2-40B4-BE49-F238E27FC236}">
                <a16:creationId xmlns:a16="http://schemas.microsoft.com/office/drawing/2014/main" id="{727E2CD7-3772-48A4-AE0B-F61AC8A6A366}"/>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946746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00635"/>
          </a:xfrm>
        </p:spPr>
        <p:txBody>
          <a:bodyPr/>
          <a:lstStyle/>
          <a:p>
            <a:r>
              <a:rPr lang="en-US" sz="2800" dirty="0"/>
              <a:t>Tutorial Learning Objectives</a:t>
            </a:r>
          </a:p>
        </p:txBody>
      </p:sp>
      <p:sp>
        <p:nvSpPr>
          <p:cNvPr id="10" name="Content Placeholder 2">
            <a:extLst>
              <a:ext uri="{FF2B5EF4-FFF2-40B4-BE49-F238E27FC236}">
                <a16:creationId xmlns:a16="http://schemas.microsoft.com/office/drawing/2014/main" id="{D77D2DB2-8827-D14C-8122-B6345B96673D}"/>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After taking this tutorial you should be able to:</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Describe the DDS standard</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Explain the principles of the DDS Secure standard for securing communications between distributed simulations over WAN/Cloud/RF/Lossy networks</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Explain how DDS works with the simulation architectures TENA, HLA and DIS</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Summarize how DDS works with real-world Hardware In the Loop (HIL) for secure distributed LVC simulations at scale</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Describe how DDS is working within SISO</a:t>
            </a:r>
          </a:p>
          <a:p>
            <a:pPr marL="0" indent="0">
              <a:buNone/>
            </a:pPr>
            <a:endParaRPr lang="en-US" dirty="0"/>
          </a:p>
        </p:txBody>
      </p:sp>
      <p:sp>
        <p:nvSpPr>
          <p:cNvPr id="3" name="Slide Number Placeholder 2">
            <a:extLst>
              <a:ext uri="{FF2B5EF4-FFF2-40B4-BE49-F238E27FC236}">
                <a16:creationId xmlns:a16="http://schemas.microsoft.com/office/drawing/2014/main" id="{B2D7E27E-AD30-4145-BDA3-D6CE3921F457}"/>
              </a:ext>
            </a:extLst>
          </p:cNvPr>
          <p:cNvSpPr>
            <a:spLocks noGrp="1"/>
          </p:cNvSpPr>
          <p:nvPr>
            <p:ph type="sldNum" sz="quarter" idx="4"/>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9618"/>
            <a:ext cx="10972800" cy="621259"/>
          </a:xfrm>
        </p:spPr>
        <p:txBody>
          <a:bodyPr>
            <a:normAutofit/>
          </a:bodyPr>
          <a:lstStyle/>
          <a:p>
            <a:r>
              <a:rPr lang="en-US" sz="2800" dirty="0">
                <a:ea typeface="ＭＳ Ｐゴシック" charset="0"/>
                <a:cs typeface="ＭＳ Ｐゴシック" charset="0"/>
              </a:rPr>
              <a:t>Data Type Extensibility</a:t>
            </a:r>
          </a:p>
        </p:txBody>
      </p:sp>
      <p:sp>
        <p:nvSpPr>
          <p:cNvPr id="4" name="Rounded Rectangle 3"/>
          <p:cNvSpPr/>
          <p:nvPr/>
        </p:nvSpPr>
        <p:spPr>
          <a:xfrm>
            <a:off x="7924800" y="2463890"/>
            <a:ext cx="2336800" cy="1051575"/>
          </a:xfrm>
          <a:prstGeom prst="roundRect">
            <a:avLst/>
          </a:prstGeom>
          <a:solidFill>
            <a:srgbClr val="FFFFFF"/>
          </a:solidFill>
          <a:ln>
            <a:solidFill>
              <a:srgbClr val="000000"/>
            </a:solid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21917" tIns="60959" rIns="121917" bIns="60959" anchor="t"/>
          <a:lstStyle>
            <a:lvl1pPr eaLnBrk="0" hangingPunct="0">
              <a:defRPr sz="2400">
                <a:solidFill>
                  <a:srgbClr val="000000"/>
                </a:solidFill>
                <a:latin typeface="Arial" charset="0"/>
                <a:ea typeface="ＭＳ Ｐゴシック" charset="0"/>
                <a:cs typeface="ＭＳ Ｐゴシック" charset="0"/>
              </a:defRPr>
            </a:lvl1pPr>
            <a:lvl2pPr marL="37931725" indent="-37474525" eaLnBrk="0" hangingPunct="0">
              <a:defRPr sz="2400">
                <a:solidFill>
                  <a:srgbClr val="000000"/>
                </a:solidFill>
                <a:latin typeface="Arial" charset="0"/>
                <a:ea typeface="ＭＳ Ｐゴシック" charset="0"/>
              </a:defRPr>
            </a:lvl2pPr>
            <a:lvl3pPr eaLnBrk="0" hangingPunct="0">
              <a:defRPr sz="2400">
                <a:solidFill>
                  <a:srgbClr val="000000"/>
                </a:solidFill>
                <a:latin typeface="Arial" charset="0"/>
                <a:ea typeface="ＭＳ Ｐゴシック" charset="0"/>
              </a:defRPr>
            </a:lvl3pPr>
            <a:lvl4pPr eaLnBrk="0" hangingPunct="0">
              <a:defRPr sz="2400">
                <a:solidFill>
                  <a:srgbClr val="000000"/>
                </a:solidFill>
                <a:latin typeface="Arial" charset="0"/>
                <a:ea typeface="ＭＳ Ｐゴシック" charset="0"/>
              </a:defRPr>
            </a:lvl4pPr>
            <a:lvl5pPr eaLnBrk="0" hangingPunct="0">
              <a:defRPr sz="2400">
                <a:solidFill>
                  <a:srgbClr val="000000"/>
                </a:solidFill>
                <a:latin typeface="Arial" charset="0"/>
                <a:ea typeface="ＭＳ Ｐゴシック" charset="0"/>
              </a:defRPr>
            </a:lvl5pPr>
            <a:lvl6pPr marL="457200" eaLnBrk="0" fontAlgn="base" hangingPunct="0">
              <a:spcBef>
                <a:spcPct val="0"/>
              </a:spcBef>
              <a:spcAft>
                <a:spcPct val="0"/>
              </a:spcAft>
              <a:defRPr sz="2400">
                <a:solidFill>
                  <a:srgbClr val="000000"/>
                </a:solidFill>
                <a:latin typeface="Arial" charset="0"/>
                <a:ea typeface="ＭＳ Ｐゴシック" charset="0"/>
              </a:defRPr>
            </a:lvl6pPr>
            <a:lvl7pPr marL="914400" eaLnBrk="0" fontAlgn="base" hangingPunct="0">
              <a:spcBef>
                <a:spcPct val="0"/>
              </a:spcBef>
              <a:spcAft>
                <a:spcPct val="0"/>
              </a:spcAft>
              <a:defRPr sz="2400">
                <a:solidFill>
                  <a:srgbClr val="000000"/>
                </a:solidFill>
                <a:latin typeface="Arial" charset="0"/>
                <a:ea typeface="ＭＳ Ｐゴシック" charset="0"/>
              </a:defRPr>
            </a:lvl7pPr>
            <a:lvl8pPr marL="1371600" eaLnBrk="0" fontAlgn="base" hangingPunct="0">
              <a:spcBef>
                <a:spcPct val="0"/>
              </a:spcBef>
              <a:spcAft>
                <a:spcPct val="0"/>
              </a:spcAft>
              <a:defRPr sz="2400">
                <a:solidFill>
                  <a:srgbClr val="000000"/>
                </a:solidFill>
                <a:latin typeface="Arial" charset="0"/>
                <a:ea typeface="ＭＳ Ｐゴシック" charset="0"/>
              </a:defRPr>
            </a:lvl8pPr>
            <a:lvl9pPr marL="1828800" eaLnBrk="0" fontAlgn="base" hangingPunct="0">
              <a:spcBef>
                <a:spcPct val="0"/>
              </a:spcBef>
              <a:spcAft>
                <a:spcPct val="0"/>
              </a:spcAft>
              <a:defRPr sz="2400">
                <a:solidFill>
                  <a:srgbClr val="000000"/>
                </a:solidFill>
                <a:latin typeface="Arial" charset="0"/>
                <a:ea typeface="ＭＳ Ｐゴシック" charset="0"/>
              </a:defRPr>
            </a:lvl9pPr>
          </a:lstStyle>
          <a:p>
            <a:pPr eaLnBrk="1" hangingPunct="1">
              <a:lnSpc>
                <a:spcPct val="80000"/>
              </a:lnSpc>
            </a:pPr>
            <a:r>
              <a:rPr lang="en-US" sz="1467" dirty="0">
                <a:solidFill>
                  <a:srgbClr val="FF6600"/>
                </a:solidFill>
                <a:latin typeface="Helvetica" charset="0"/>
                <a:cs typeface="Helvetica" charset="0"/>
              </a:rPr>
              <a:t>struct </a:t>
            </a:r>
            <a:r>
              <a:rPr lang="en-US" sz="1467" dirty="0">
                <a:latin typeface="Helvetica" charset="0"/>
                <a:cs typeface="Helvetica" charset="0"/>
              </a:rPr>
              <a:t>Track {</a:t>
            </a:r>
          </a:p>
          <a:p>
            <a:pPr eaLnBrk="1" hangingPunct="1">
              <a:lnSpc>
                <a:spcPct val="80000"/>
              </a:lnSpc>
            </a:pPr>
            <a:r>
              <a:rPr lang="en-US" sz="1467" dirty="0">
                <a:latin typeface="Helvetica" charset="0"/>
                <a:cs typeface="Helvetica" charset="0"/>
              </a:rPr>
              <a:t>   </a:t>
            </a:r>
            <a:r>
              <a:rPr lang="en-US" sz="1467" dirty="0">
                <a:solidFill>
                  <a:srgbClr val="FFFFFF"/>
                </a:solidFill>
                <a:latin typeface="Helvetica" charset="0"/>
                <a:cs typeface="Helvetica" charset="0"/>
              </a:rPr>
              <a:t> </a:t>
            </a:r>
            <a:r>
              <a:rPr lang="en-US" sz="1467" dirty="0">
                <a:solidFill>
                  <a:srgbClr val="95BE54"/>
                </a:solidFill>
                <a:latin typeface="Helvetica" charset="0"/>
                <a:cs typeface="Helvetica" charset="0"/>
              </a:rPr>
              <a:t>long </a:t>
            </a:r>
            <a:r>
              <a:rPr lang="en-US" sz="1467" dirty="0">
                <a:latin typeface="Helvetica" charset="0"/>
                <a:cs typeface="Helvetica" charset="0"/>
              </a:rPr>
              <a:t>id; </a:t>
            </a:r>
            <a:r>
              <a:rPr lang="en-US" sz="1467" dirty="0">
                <a:solidFill>
                  <a:srgbClr val="3366FF"/>
                </a:solidFill>
                <a:latin typeface="Helvetica" charset="0"/>
                <a:cs typeface="Helvetica" charset="0"/>
              </a:rPr>
              <a:t>//@key</a:t>
            </a:r>
          </a:p>
          <a:p>
            <a:pPr eaLnBrk="1" hangingPunct="1">
              <a:lnSpc>
                <a:spcPct val="80000"/>
              </a:lnSpc>
            </a:pPr>
            <a:r>
              <a:rPr lang="en-US" sz="1467" dirty="0">
                <a:solidFill>
                  <a:srgbClr val="3366FF"/>
                </a:solidFill>
                <a:latin typeface="Helvetica" charset="0"/>
                <a:cs typeface="Helvetica" charset="0"/>
              </a:rPr>
              <a:t>  </a:t>
            </a:r>
            <a:r>
              <a:rPr lang="en-US" sz="1467" dirty="0">
                <a:latin typeface="Helvetica" charset="0"/>
                <a:cs typeface="Helvetica" charset="0"/>
              </a:rPr>
              <a:t>  </a:t>
            </a:r>
            <a:r>
              <a:rPr lang="en-US" sz="1467" dirty="0">
                <a:solidFill>
                  <a:srgbClr val="95BE54"/>
                </a:solidFill>
                <a:latin typeface="Helvetica" charset="0"/>
                <a:cs typeface="Helvetica" charset="0"/>
              </a:rPr>
              <a:t>float </a:t>
            </a:r>
            <a:r>
              <a:rPr lang="en-US" sz="1467" dirty="0">
                <a:latin typeface="Helvetica" charset="0"/>
                <a:cs typeface="Helvetica" charset="0"/>
              </a:rPr>
              <a:t>range;</a:t>
            </a:r>
          </a:p>
          <a:p>
            <a:pPr eaLnBrk="1" hangingPunct="1">
              <a:lnSpc>
                <a:spcPct val="80000"/>
              </a:lnSpc>
            </a:pPr>
            <a:r>
              <a:rPr lang="en-US" sz="1467" dirty="0">
                <a:latin typeface="Helvetica" charset="0"/>
                <a:cs typeface="Helvetica" charset="0"/>
              </a:rPr>
              <a:t>    </a:t>
            </a:r>
            <a:r>
              <a:rPr lang="en-US" sz="1467" dirty="0">
                <a:solidFill>
                  <a:srgbClr val="95BE54"/>
                </a:solidFill>
                <a:latin typeface="Helvetica" charset="0"/>
                <a:cs typeface="Helvetica" charset="0"/>
              </a:rPr>
              <a:t>float </a:t>
            </a:r>
            <a:r>
              <a:rPr lang="en-US" sz="1467" dirty="0">
                <a:latin typeface="Helvetica" charset="0"/>
                <a:cs typeface="Helvetica" charset="0"/>
              </a:rPr>
              <a:t>bearing;</a:t>
            </a:r>
          </a:p>
          <a:p>
            <a:pPr eaLnBrk="1" hangingPunct="1">
              <a:lnSpc>
                <a:spcPct val="80000"/>
              </a:lnSpc>
            </a:pPr>
            <a:r>
              <a:rPr lang="en-US" sz="1467" dirty="0">
                <a:latin typeface="Helvetica" charset="0"/>
                <a:cs typeface="Helvetica" charset="0"/>
              </a:rPr>
              <a:t>}</a:t>
            </a:r>
          </a:p>
        </p:txBody>
      </p:sp>
      <p:sp>
        <p:nvSpPr>
          <p:cNvPr id="5" name="Rounded Rectangle 4"/>
          <p:cNvSpPr/>
          <p:nvPr/>
        </p:nvSpPr>
        <p:spPr>
          <a:xfrm>
            <a:off x="9550400" y="2911500"/>
            <a:ext cx="2336800" cy="1207925"/>
          </a:xfrm>
          <a:prstGeom prst="roundRect">
            <a:avLst/>
          </a:prstGeom>
          <a:solidFill>
            <a:srgbClr val="FFFFFF"/>
          </a:solidFill>
          <a:ln>
            <a:solidFill>
              <a:srgbClr val="000000"/>
            </a:solid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21917" tIns="60959" rIns="121917" bIns="60959" anchor="t"/>
          <a:lstStyle>
            <a:lvl1pPr eaLnBrk="0" hangingPunct="0">
              <a:defRPr sz="2400">
                <a:solidFill>
                  <a:srgbClr val="000000"/>
                </a:solidFill>
                <a:latin typeface="Arial" charset="0"/>
                <a:ea typeface="ＭＳ Ｐゴシック" charset="0"/>
                <a:cs typeface="ＭＳ Ｐゴシック" charset="0"/>
              </a:defRPr>
            </a:lvl1pPr>
            <a:lvl2pPr marL="37931725" indent="-37474525" eaLnBrk="0" hangingPunct="0">
              <a:defRPr sz="2400">
                <a:solidFill>
                  <a:srgbClr val="000000"/>
                </a:solidFill>
                <a:latin typeface="Arial" charset="0"/>
                <a:ea typeface="ＭＳ Ｐゴシック" charset="0"/>
              </a:defRPr>
            </a:lvl2pPr>
            <a:lvl3pPr eaLnBrk="0" hangingPunct="0">
              <a:defRPr sz="2400">
                <a:solidFill>
                  <a:srgbClr val="000000"/>
                </a:solidFill>
                <a:latin typeface="Arial" charset="0"/>
                <a:ea typeface="ＭＳ Ｐゴシック" charset="0"/>
              </a:defRPr>
            </a:lvl3pPr>
            <a:lvl4pPr eaLnBrk="0" hangingPunct="0">
              <a:defRPr sz="2400">
                <a:solidFill>
                  <a:srgbClr val="000000"/>
                </a:solidFill>
                <a:latin typeface="Arial" charset="0"/>
                <a:ea typeface="ＭＳ Ｐゴシック" charset="0"/>
              </a:defRPr>
            </a:lvl4pPr>
            <a:lvl5pPr eaLnBrk="0" hangingPunct="0">
              <a:defRPr sz="2400">
                <a:solidFill>
                  <a:srgbClr val="000000"/>
                </a:solidFill>
                <a:latin typeface="Arial" charset="0"/>
                <a:ea typeface="ＭＳ Ｐゴシック" charset="0"/>
              </a:defRPr>
            </a:lvl5pPr>
            <a:lvl6pPr marL="457200" eaLnBrk="0" fontAlgn="base" hangingPunct="0">
              <a:spcBef>
                <a:spcPct val="0"/>
              </a:spcBef>
              <a:spcAft>
                <a:spcPct val="0"/>
              </a:spcAft>
              <a:defRPr sz="2400">
                <a:solidFill>
                  <a:srgbClr val="000000"/>
                </a:solidFill>
                <a:latin typeface="Arial" charset="0"/>
                <a:ea typeface="ＭＳ Ｐゴシック" charset="0"/>
              </a:defRPr>
            </a:lvl6pPr>
            <a:lvl7pPr marL="914400" eaLnBrk="0" fontAlgn="base" hangingPunct="0">
              <a:spcBef>
                <a:spcPct val="0"/>
              </a:spcBef>
              <a:spcAft>
                <a:spcPct val="0"/>
              </a:spcAft>
              <a:defRPr sz="2400">
                <a:solidFill>
                  <a:srgbClr val="000000"/>
                </a:solidFill>
                <a:latin typeface="Arial" charset="0"/>
                <a:ea typeface="ＭＳ Ｐゴシック" charset="0"/>
              </a:defRPr>
            </a:lvl7pPr>
            <a:lvl8pPr marL="1371600" eaLnBrk="0" fontAlgn="base" hangingPunct="0">
              <a:spcBef>
                <a:spcPct val="0"/>
              </a:spcBef>
              <a:spcAft>
                <a:spcPct val="0"/>
              </a:spcAft>
              <a:defRPr sz="2400">
                <a:solidFill>
                  <a:srgbClr val="000000"/>
                </a:solidFill>
                <a:latin typeface="Arial" charset="0"/>
                <a:ea typeface="ＭＳ Ｐゴシック" charset="0"/>
              </a:defRPr>
            </a:lvl8pPr>
            <a:lvl9pPr marL="1828800" eaLnBrk="0" fontAlgn="base" hangingPunct="0">
              <a:spcBef>
                <a:spcPct val="0"/>
              </a:spcBef>
              <a:spcAft>
                <a:spcPct val="0"/>
              </a:spcAft>
              <a:defRPr sz="2400">
                <a:solidFill>
                  <a:srgbClr val="000000"/>
                </a:solidFill>
                <a:latin typeface="Arial" charset="0"/>
                <a:ea typeface="ＭＳ Ｐゴシック" charset="0"/>
              </a:defRPr>
            </a:lvl9pPr>
          </a:lstStyle>
          <a:p>
            <a:pPr eaLnBrk="1" hangingPunct="1">
              <a:lnSpc>
                <a:spcPct val="80000"/>
              </a:lnSpc>
            </a:pPr>
            <a:r>
              <a:rPr lang="en-US" sz="1467">
                <a:solidFill>
                  <a:srgbClr val="FF6600"/>
                </a:solidFill>
                <a:latin typeface="Helvetica" charset="0"/>
                <a:cs typeface="Helvetica" charset="0"/>
              </a:rPr>
              <a:t>struct </a:t>
            </a:r>
            <a:r>
              <a:rPr lang="en-US" sz="1467">
                <a:latin typeface="Helvetica" charset="0"/>
                <a:cs typeface="Helvetica" charset="0"/>
              </a:rPr>
              <a:t>AirTrack {</a:t>
            </a:r>
          </a:p>
          <a:p>
            <a:pPr eaLnBrk="1" hangingPunct="1">
              <a:lnSpc>
                <a:spcPct val="80000"/>
              </a:lnSpc>
            </a:pPr>
            <a:r>
              <a:rPr lang="en-US" sz="1467">
                <a:latin typeface="Helvetica" charset="0"/>
                <a:cs typeface="Helvetica" charset="0"/>
              </a:rPr>
              <a:t>   </a:t>
            </a:r>
            <a:r>
              <a:rPr lang="en-US" sz="1467">
                <a:solidFill>
                  <a:srgbClr val="FFFFFF"/>
                </a:solidFill>
                <a:latin typeface="Helvetica" charset="0"/>
                <a:cs typeface="Helvetica" charset="0"/>
              </a:rPr>
              <a:t> </a:t>
            </a:r>
            <a:r>
              <a:rPr lang="en-US" sz="1467">
                <a:solidFill>
                  <a:srgbClr val="95BE54"/>
                </a:solidFill>
                <a:latin typeface="Helvetica" charset="0"/>
                <a:cs typeface="Helvetica" charset="0"/>
              </a:rPr>
              <a:t>long </a:t>
            </a:r>
            <a:r>
              <a:rPr lang="en-US" sz="1467">
                <a:latin typeface="Helvetica" charset="0"/>
                <a:cs typeface="Helvetica" charset="0"/>
              </a:rPr>
              <a:t>id; </a:t>
            </a:r>
            <a:r>
              <a:rPr lang="en-US" sz="1467">
                <a:solidFill>
                  <a:srgbClr val="3366FF"/>
                </a:solidFill>
                <a:latin typeface="Helvetica" charset="0"/>
                <a:cs typeface="Helvetica" charset="0"/>
              </a:rPr>
              <a:t>//@key</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range;</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bearing;</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elevation;</a:t>
            </a:r>
          </a:p>
          <a:p>
            <a:pPr eaLnBrk="1" hangingPunct="1">
              <a:lnSpc>
                <a:spcPct val="80000"/>
              </a:lnSpc>
            </a:pPr>
            <a:r>
              <a:rPr lang="en-US" sz="1467">
                <a:latin typeface="Helvetica" charset="0"/>
                <a:cs typeface="Helvetica" charset="0"/>
              </a:rPr>
              <a:t>}</a:t>
            </a:r>
          </a:p>
        </p:txBody>
      </p:sp>
      <p:sp>
        <p:nvSpPr>
          <p:cNvPr id="6" name="Rounded Rectangle 5"/>
          <p:cNvSpPr/>
          <p:nvPr/>
        </p:nvSpPr>
        <p:spPr>
          <a:xfrm>
            <a:off x="7923725" y="4216487"/>
            <a:ext cx="2336800" cy="1219200"/>
          </a:xfrm>
          <a:prstGeom prst="roundRect">
            <a:avLst/>
          </a:prstGeom>
          <a:solidFill>
            <a:srgbClr val="FFFFFF"/>
          </a:solidFill>
          <a:ln>
            <a:solidFill>
              <a:srgbClr val="000000"/>
            </a:solid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21917" tIns="60959" rIns="121917" bIns="60959" anchor="t"/>
          <a:lstStyle>
            <a:lvl1pPr eaLnBrk="0" hangingPunct="0">
              <a:defRPr sz="2400">
                <a:solidFill>
                  <a:srgbClr val="000000"/>
                </a:solidFill>
                <a:latin typeface="Arial" charset="0"/>
                <a:ea typeface="ＭＳ Ｐゴシック" charset="0"/>
                <a:cs typeface="ＭＳ Ｐゴシック" charset="0"/>
              </a:defRPr>
            </a:lvl1pPr>
            <a:lvl2pPr marL="37931725" indent="-37474525" eaLnBrk="0" hangingPunct="0">
              <a:defRPr sz="2400">
                <a:solidFill>
                  <a:srgbClr val="000000"/>
                </a:solidFill>
                <a:latin typeface="Arial" charset="0"/>
                <a:ea typeface="ＭＳ Ｐゴシック" charset="0"/>
              </a:defRPr>
            </a:lvl2pPr>
            <a:lvl3pPr eaLnBrk="0" hangingPunct="0">
              <a:defRPr sz="2400">
                <a:solidFill>
                  <a:srgbClr val="000000"/>
                </a:solidFill>
                <a:latin typeface="Arial" charset="0"/>
                <a:ea typeface="ＭＳ Ｐゴシック" charset="0"/>
              </a:defRPr>
            </a:lvl3pPr>
            <a:lvl4pPr eaLnBrk="0" hangingPunct="0">
              <a:defRPr sz="2400">
                <a:solidFill>
                  <a:srgbClr val="000000"/>
                </a:solidFill>
                <a:latin typeface="Arial" charset="0"/>
                <a:ea typeface="ＭＳ Ｐゴシック" charset="0"/>
              </a:defRPr>
            </a:lvl4pPr>
            <a:lvl5pPr eaLnBrk="0" hangingPunct="0">
              <a:defRPr sz="2400">
                <a:solidFill>
                  <a:srgbClr val="000000"/>
                </a:solidFill>
                <a:latin typeface="Arial" charset="0"/>
                <a:ea typeface="ＭＳ Ｐゴシック" charset="0"/>
              </a:defRPr>
            </a:lvl5pPr>
            <a:lvl6pPr marL="457200" eaLnBrk="0" fontAlgn="base" hangingPunct="0">
              <a:spcBef>
                <a:spcPct val="0"/>
              </a:spcBef>
              <a:spcAft>
                <a:spcPct val="0"/>
              </a:spcAft>
              <a:defRPr sz="2400">
                <a:solidFill>
                  <a:srgbClr val="000000"/>
                </a:solidFill>
                <a:latin typeface="Arial" charset="0"/>
                <a:ea typeface="ＭＳ Ｐゴシック" charset="0"/>
              </a:defRPr>
            </a:lvl6pPr>
            <a:lvl7pPr marL="914400" eaLnBrk="0" fontAlgn="base" hangingPunct="0">
              <a:spcBef>
                <a:spcPct val="0"/>
              </a:spcBef>
              <a:spcAft>
                <a:spcPct val="0"/>
              </a:spcAft>
              <a:defRPr sz="2400">
                <a:solidFill>
                  <a:srgbClr val="000000"/>
                </a:solidFill>
                <a:latin typeface="Arial" charset="0"/>
                <a:ea typeface="ＭＳ Ｐゴシック" charset="0"/>
              </a:defRPr>
            </a:lvl7pPr>
            <a:lvl8pPr marL="1371600" eaLnBrk="0" fontAlgn="base" hangingPunct="0">
              <a:spcBef>
                <a:spcPct val="0"/>
              </a:spcBef>
              <a:spcAft>
                <a:spcPct val="0"/>
              </a:spcAft>
              <a:defRPr sz="2400">
                <a:solidFill>
                  <a:srgbClr val="000000"/>
                </a:solidFill>
                <a:latin typeface="Arial" charset="0"/>
                <a:ea typeface="ＭＳ Ｐゴシック" charset="0"/>
              </a:defRPr>
            </a:lvl8pPr>
            <a:lvl9pPr marL="1828800" eaLnBrk="0" fontAlgn="base" hangingPunct="0">
              <a:spcBef>
                <a:spcPct val="0"/>
              </a:spcBef>
              <a:spcAft>
                <a:spcPct val="0"/>
              </a:spcAft>
              <a:defRPr sz="2400">
                <a:solidFill>
                  <a:srgbClr val="000000"/>
                </a:solidFill>
                <a:latin typeface="Arial" charset="0"/>
                <a:ea typeface="ＭＳ Ｐゴシック" charset="0"/>
              </a:defRPr>
            </a:lvl9pPr>
          </a:lstStyle>
          <a:p>
            <a:pPr eaLnBrk="1" hangingPunct="1">
              <a:lnSpc>
                <a:spcPct val="80000"/>
              </a:lnSpc>
            </a:pPr>
            <a:r>
              <a:rPr lang="en-US" sz="1467">
                <a:solidFill>
                  <a:srgbClr val="FF6600"/>
                </a:solidFill>
                <a:latin typeface="Helvetica" charset="0"/>
                <a:cs typeface="Helvetica" charset="0"/>
              </a:rPr>
              <a:t>struct </a:t>
            </a:r>
            <a:r>
              <a:rPr lang="en-US" sz="1467">
                <a:latin typeface="Helvetica" charset="0"/>
                <a:cs typeface="Helvetica" charset="0"/>
              </a:rPr>
              <a:t>Track {</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long </a:t>
            </a:r>
            <a:r>
              <a:rPr lang="en-US" sz="1467">
                <a:latin typeface="Helvetica" charset="0"/>
                <a:cs typeface="Helvetica" charset="0"/>
              </a:rPr>
              <a:t>id; </a:t>
            </a:r>
            <a:r>
              <a:rPr lang="en-US" sz="1467">
                <a:solidFill>
                  <a:srgbClr val="3366FF"/>
                </a:solidFill>
                <a:latin typeface="Helvetica" charset="0"/>
                <a:cs typeface="Helvetica" charset="0"/>
              </a:rPr>
              <a:t>//@key</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range;</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bearing;</a:t>
            </a:r>
          </a:p>
          <a:p>
            <a:pPr eaLnBrk="1" hangingPunct="1">
              <a:lnSpc>
                <a:spcPct val="80000"/>
              </a:lnSpc>
            </a:pPr>
            <a:r>
              <a:rPr lang="en-US" sz="1467">
                <a:latin typeface="Helvetica" charset="0"/>
                <a:cs typeface="Helvetica" charset="0"/>
              </a:rPr>
              <a:t>}</a:t>
            </a:r>
          </a:p>
        </p:txBody>
      </p:sp>
      <p:sp>
        <p:nvSpPr>
          <p:cNvPr id="7" name="Rounded Rectangle 6"/>
          <p:cNvSpPr/>
          <p:nvPr/>
        </p:nvSpPr>
        <p:spPr>
          <a:xfrm>
            <a:off x="9549325" y="4902287"/>
            <a:ext cx="2336800" cy="990600"/>
          </a:xfrm>
          <a:prstGeom prst="roundRect">
            <a:avLst/>
          </a:prstGeom>
          <a:solidFill>
            <a:srgbClr val="FFFFFF"/>
          </a:solidFill>
          <a:ln>
            <a:solidFill>
              <a:srgbClr val="000000"/>
            </a:solid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21917" tIns="60959" rIns="121917" bIns="60959" anchor="t"/>
          <a:lstStyle>
            <a:lvl1pPr eaLnBrk="0" hangingPunct="0">
              <a:defRPr sz="2400">
                <a:solidFill>
                  <a:srgbClr val="000000"/>
                </a:solidFill>
                <a:latin typeface="Arial" charset="0"/>
                <a:ea typeface="ＭＳ Ｐゴシック" charset="0"/>
                <a:cs typeface="ＭＳ Ｐゴシック" charset="0"/>
              </a:defRPr>
            </a:lvl1pPr>
            <a:lvl2pPr marL="37931725" indent="-37474525" eaLnBrk="0" hangingPunct="0">
              <a:defRPr sz="2400">
                <a:solidFill>
                  <a:srgbClr val="000000"/>
                </a:solidFill>
                <a:latin typeface="Arial" charset="0"/>
                <a:ea typeface="ＭＳ Ｐゴシック" charset="0"/>
              </a:defRPr>
            </a:lvl2pPr>
            <a:lvl3pPr eaLnBrk="0" hangingPunct="0">
              <a:defRPr sz="2400">
                <a:solidFill>
                  <a:srgbClr val="000000"/>
                </a:solidFill>
                <a:latin typeface="Arial" charset="0"/>
                <a:ea typeface="ＭＳ Ｐゴシック" charset="0"/>
              </a:defRPr>
            </a:lvl3pPr>
            <a:lvl4pPr eaLnBrk="0" hangingPunct="0">
              <a:defRPr sz="2400">
                <a:solidFill>
                  <a:srgbClr val="000000"/>
                </a:solidFill>
                <a:latin typeface="Arial" charset="0"/>
                <a:ea typeface="ＭＳ Ｐゴシック" charset="0"/>
              </a:defRPr>
            </a:lvl4pPr>
            <a:lvl5pPr eaLnBrk="0" hangingPunct="0">
              <a:defRPr sz="2400">
                <a:solidFill>
                  <a:srgbClr val="000000"/>
                </a:solidFill>
                <a:latin typeface="Arial" charset="0"/>
                <a:ea typeface="ＭＳ Ｐゴシック" charset="0"/>
              </a:defRPr>
            </a:lvl5pPr>
            <a:lvl6pPr marL="457200" eaLnBrk="0" fontAlgn="base" hangingPunct="0">
              <a:spcBef>
                <a:spcPct val="0"/>
              </a:spcBef>
              <a:spcAft>
                <a:spcPct val="0"/>
              </a:spcAft>
              <a:defRPr sz="2400">
                <a:solidFill>
                  <a:srgbClr val="000000"/>
                </a:solidFill>
                <a:latin typeface="Arial" charset="0"/>
                <a:ea typeface="ＭＳ Ｐゴシック" charset="0"/>
              </a:defRPr>
            </a:lvl6pPr>
            <a:lvl7pPr marL="914400" eaLnBrk="0" fontAlgn="base" hangingPunct="0">
              <a:spcBef>
                <a:spcPct val="0"/>
              </a:spcBef>
              <a:spcAft>
                <a:spcPct val="0"/>
              </a:spcAft>
              <a:defRPr sz="2400">
                <a:solidFill>
                  <a:srgbClr val="000000"/>
                </a:solidFill>
                <a:latin typeface="Arial" charset="0"/>
                <a:ea typeface="ＭＳ Ｐゴシック" charset="0"/>
              </a:defRPr>
            </a:lvl7pPr>
            <a:lvl8pPr marL="1371600" eaLnBrk="0" fontAlgn="base" hangingPunct="0">
              <a:spcBef>
                <a:spcPct val="0"/>
              </a:spcBef>
              <a:spcAft>
                <a:spcPct val="0"/>
              </a:spcAft>
              <a:defRPr sz="2400">
                <a:solidFill>
                  <a:srgbClr val="000000"/>
                </a:solidFill>
                <a:latin typeface="Arial" charset="0"/>
                <a:ea typeface="ＭＳ Ｐゴシック" charset="0"/>
              </a:defRPr>
            </a:lvl8pPr>
            <a:lvl9pPr marL="1828800" eaLnBrk="0" fontAlgn="base" hangingPunct="0">
              <a:spcBef>
                <a:spcPct val="0"/>
              </a:spcBef>
              <a:spcAft>
                <a:spcPct val="0"/>
              </a:spcAft>
              <a:defRPr sz="2400">
                <a:solidFill>
                  <a:srgbClr val="000000"/>
                </a:solidFill>
                <a:latin typeface="Arial" charset="0"/>
                <a:ea typeface="ＭＳ Ｐゴシック" charset="0"/>
              </a:defRPr>
            </a:lvl9pPr>
          </a:lstStyle>
          <a:p>
            <a:pPr eaLnBrk="1" hangingPunct="1">
              <a:lnSpc>
                <a:spcPct val="80000"/>
              </a:lnSpc>
            </a:pPr>
            <a:r>
              <a:rPr lang="en-US" sz="1467">
                <a:solidFill>
                  <a:srgbClr val="FF6600"/>
                </a:solidFill>
                <a:latin typeface="Helvetica" charset="0"/>
                <a:cs typeface="Helvetica" charset="0"/>
              </a:rPr>
              <a:t>struct </a:t>
            </a:r>
            <a:r>
              <a:rPr lang="en-US" sz="1467">
                <a:latin typeface="Helvetica" charset="0"/>
                <a:cs typeface="Helvetica" charset="0"/>
              </a:rPr>
              <a:t>AirTrack {</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long </a:t>
            </a:r>
            <a:r>
              <a:rPr lang="en-US" sz="1467">
                <a:latin typeface="Helvetica" charset="0"/>
                <a:cs typeface="Helvetica" charset="0"/>
              </a:rPr>
              <a:t>id; </a:t>
            </a:r>
            <a:r>
              <a:rPr lang="en-US" sz="1467">
                <a:solidFill>
                  <a:srgbClr val="3366FF"/>
                </a:solidFill>
                <a:latin typeface="Helvetica" charset="0"/>
                <a:cs typeface="Helvetica" charset="0"/>
              </a:rPr>
              <a:t>//@key</a:t>
            </a:r>
          </a:p>
          <a:p>
            <a:pPr eaLnBrk="1" hangingPunct="1">
              <a:lnSpc>
                <a:spcPct val="80000"/>
              </a:lnSpc>
            </a:pPr>
            <a:r>
              <a:rPr lang="en-US" sz="1467">
                <a:solidFill>
                  <a:srgbClr val="95BE54"/>
                </a:solidFill>
                <a:latin typeface="Helvetica" charset="0"/>
                <a:cs typeface="Helvetica" charset="0"/>
              </a:rPr>
              <a:t>    float </a:t>
            </a:r>
            <a:r>
              <a:rPr lang="en-US" sz="1467">
                <a:latin typeface="Helvetica" charset="0"/>
                <a:cs typeface="Helvetica" charset="0"/>
              </a:rPr>
              <a:t>elevation;</a:t>
            </a:r>
          </a:p>
          <a:p>
            <a:pPr eaLnBrk="1" hangingPunct="1">
              <a:lnSpc>
                <a:spcPct val="80000"/>
              </a:lnSpc>
            </a:pPr>
            <a:r>
              <a:rPr lang="en-US" sz="1467">
                <a:latin typeface="Helvetica" charset="0"/>
                <a:cs typeface="Helvetica" charset="0"/>
              </a:rPr>
              <a:t>}</a:t>
            </a:r>
          </a:p>
        </p:txBody>
      </p:sp>
      <p:cxnSp>
        <p:nvCxnSpPr>
          <p:cNvPr id="9" name="Straight Arrow Connector 8"/>
          <p:cNvCxnSpPr/>
          <p:nvPr/>
        </p:nvCxnSpPr>
        <p:spPr>
          <a:xfrm>
            <a:off x="9447725" y="4673687"/>
            <a:ext cx="1422400" cy="533400"/>
          </a:xfrm>
          <a:prstGeom prst="straightConnector1">
            <a:avLst/>
          </a:prstGeom>
          <a:ln>
            <a:solidFill>
              <a:srgbClr val="3366CC"/>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11" name="Oval 10"/>
          <p:cNvSpPr/>
          <p:nvPr/>
        </p:nvSpPr>
        <p:spPr>
          <a:xfrm>
            <a:off x="8128000" y="2692487"/>
            <a:ext cx="1625600" cy="660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9" rIns="121917" bIns="60959" anchor="ctr"/>
          <a:lstStyle/>
          <a:p>
            <a:pPr algn="ctr"/>
            <a:endParaRPr lang="en-US" sz="4267">
              <a:solidFill>
                <a:srgbClr val="FFFFFF"/>
              </a:solidFill>
              <a:latin typeface="Arial" charset="0"/>
              <a:ea typeface="ＭＳ Ｐゴシック" charset="0"/>
              <a:cs typeface="ＭＳ Ｐゴシック" charset="0"/>
            </a:endParaRPr>
          </a:p>
        </p:txBody>
      </p:sp>
      <p:sp>
        <p:nvSpPr>
          <p:cNvPr id="12" name="Oval 11"/>
          <p:cNvSpPr/>
          <p:nvPr/>
        </p:nvSpPr>
        <p:spPr>
          <a:xfrm>
            <a:off x="9734551" y="3378289"/>
            <a:ext cx="1625600" cy="6397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9" rIns="121917" bIns="60959" anchor="ctr"/>
          <a:lstStyle/>
          <a:p>
            <a:pPr algn="ctr"/>
            <a:endParaRPr lang="en-US" sz="4267">
              <a:solidFill>
                <a:srgbClr val="FFFFFF"/>
              </a:solidFill>
              <a:latin typeface="Arial" charset="0"/>
              <a:ea typeface="ＭＳ Ｐゴシック" charset="0"/>
              <a:cs typeface="ＭＳ Ｐゴシック" charset="0"/>
            </a:endParaRPr>
          </a:p>
        </p:txBody>
      </p:sp>
      <p:sp>
        <p:nvSpPr>
          <p:cNvPr id="15" name="Rounded Rectangle 14"/>
          <p:cNvSpPr/>
          <p:nvPr/>
        </p:nvSpPr>
        <p:spPr>
          <a:xfrm>
            <a:off x="7767540" y="1139075"/>
            <a:ext cx="2336800" cy="1051575"/>
          </a:xfrm>
          <a:prstGeom prst="roundRect">
            <a:avLst/>
          </a:prstGeom>
          <a:solidFill>
            <a:srgbClr val="FFFFFF"/>
          </a:solidFill>
          <a:ln>
            <a:solidFill>
              <a:srgbClr val="000000"/>
            </a:solid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21917" tIns="60959" rIns="121917" bIns="60959" anchor="t"/>
          <a:lstStyle>
            <a:lvl1pPr eaLnBrk="0" hangingPunct="0">
              <a:defRPr sz="2400">
                <a:solidFill>
                  <a:srgbClr val="000000"/>
                </a:solidFill>
                <a:latin typeface="Arial" charset="0"/>
                <a:ea typeface="ＭＳ Ｐゴシック" charset="0"/>
                <a:cs typeface="ＭＳ Ｐゴシック" charset="0"/>
              </a:defRPr>
            </a:lvl1pPr>
            <a:lvl2pPr marL="37931725" indent="-37474525" eaLnBrk="0" hangingPunct="0">
              <a:defRPr sz="2400">
                <a:solidFill>
                  <a:srgbClr val="000000"/>
                </a:solidFill>
                <a:latin typeface="Arial" charset="0"/>
                <a:ea typeface="ＭＳ Ｐゴシック" charset="0"/>
              </a:defRPr>
            </a:lvl2pPr>
            <a:lvl3pPr eaLnBrk="0" hangingPunct="0">
              <a:defRPr sz="2400">
                <a:solidFill>
                  <a:srgbClr val="000000"/>
                </a:solidFill>
                <a:latin typeface="Arial" charset="0"/>
                <a:ea typeface="ＭＳ Ｐゴシック" charset="0"/>
              </a:defRPr>
            </a:lvl3pPr>
            <a:lvl4pPr eaLnBrk="0" hangingPunct="0">
              <a:defRPr sz="2400">
                <a:solidFill>
                  <a:srgbClr val="000000"/>
                </a:solidFill>
                <a:latin typeface="Arial" charset="0"/>
                <a:ea typeface="ＭＳ Ｐゴシック" charset="0"/>
              </a:defRPr>
            </a:lvl4pPr>
            <a:lvl5pPr eaLnBrk="0" hangingPunct="0">
              <a:defRPr sz="2400">
                <a:solidFill>
                  <a:srgbClr val="000000"/>
                </a:solidFill>
                <a:latin typeface="Arial" charset="0"/>
                <a:ea typeface="ＭＳ Ｐゴシック" charset="0"/>
              </a:defRPr>
            </a:lvl5pPr>
            <a:lvl6pPr marL="457200" eaLnBrk="0" fontAlgn="base" hangingPunct="0">
              <a:spcBef>
                <a:spcPct val="0"/>
              </a:spcBef>
              <a:spcAft>
                <a:spcPct val="0"/>
              </a:spcAft>
              <a:defRPr sz="2400">
                <a:solidFill>
                  <a:srgbClr val="000000"/>
                </a:solidFill>
                <a:latin typeface="Arial" charset="0"/>
                <a:ea typeface="ＭＳ Ｐゴシック" charset="0"/>
              </a:defRPr>
            </a:lvl6pPr>
            <a:lvl7pPr marL="914400" eaLnBrk="0" fontAlgn="base" hangingPunct="0">
              <a:spcBef>
                <a:spcPct val="0"/>
              </a:spcBef>
              <a:spcAft>
                <a:spcPct val="0"/>
              </a:spcAft>
              <a:defRPr sz="2400">
                <a:solidFill>
                  <a:srgbClr val="000000"/>
                </a:solidFill>
                <a:latin typeface="Arial" charset="0"/>
                <a:ea typeface="ＭＳ Ｐゴシック" charset="0"/>
              </a:defRPr>
            </a:lvl7pPr>
            <a:lvl8pPr marL="1371600" eaLnBrk="0" fontAlgn="base" hangingPunct="0">
              <a:spcBef>
                <a:spcPct val="0"/>
              </a:spcBef>
              <a:spcAft>
                <a:spcPct val="0"/>
              </a:spcAft>
              <a:defRPr sz="2400">
                <a:solidFill>
                  <a:srgbClr val="000000"/>
                </a:solidFill>
                <a:latin typeface="Arial" charset="0"/>
                <a:ea typeface="ＭＳ Ｐゴシック" charset="0"/>
              </a:defRPr>
            </a:lvl8pPr>
            <a:lvl9pPr marL="1828800" eaLnBrk="0" fontAlgn="base" hangingPunct="0">
              <a:spcBef>
                <a:spcPct val="0"/>
              </a:spcBef>
              <a:spcAft>
                <a:spcPct val="0"/>
              </a:spcAft>
              <a:defRPr sz="2400">
                <a:solidFill>
                  <a:srgbClr val="000000"/>
                </a:solidFill>
                <a:latin typeface="Arial" charset="0"/>
                <a:ea typeface="ＭＳ Ｐゴシック" charset="0"/>
              </a:defRPr>
            </a:lvl9pPr>
          </a:lstStyle>
          <a:p>
            <a:pPr eaLnBrk="1" hangingPunct="1">
              <a:lnSpc>
                <a:spcPct val="80000"/>
              </a:lnSpc>
            </a:pPr>
            <a:r>
              <a:rPr lang="en-US" sz="1467">
                <a:solidFill>
                  <a:srgbClr val="FF6600"/>
                </a:solidFill>
                <a:latin typeface="Helvetica" charset="0"/>
                <a:cs typeface="Helvetica" charset="0"/>
              </a:rPr>
              <a:t>struct </a:t>
            </a:r>
            <a:r>
              <a:rPr lang="en-US" sz="1467">
                <a:latin typeface="Helvetica" charset="0"/>
                <a:cs typeface="Helvetica" charset="0"/>
              </a:rPr>
              <a:t>Track {</a:t>
            </a:r>
          </a:p>
          <a:p>
            <a:pPr eaLnBrk="1" hangingPunct="1">
              <a:lnSpc>
                <a:spcPct val="80000"/>
              </a:lnSpc>
            </a:pPr>
            <a:r>
              <a:rPr lang="en-US" sz="1467">
                <a:latin typeface="Helvetica" charset="0"/>
                <a:cs typeface="Helvetica" charset="0"/>
              </a:rPr>
              <a:t>   </a:t>
            </a:r>
            <a:r>
              <a:rPr lang="en-US" sz="1467">
                <a:solidFill>
                  <a:srgbClr val="FFFFFF"/>
                </a:solidFill>
                <a:latin typeface="Helvetica" charset="0"/>
                <a:cs typeface="Helvetica" charset="0"/>
              </a:rPr>
              <a:t> </a:t>
            </a:r>
            <a:r>
              <a:rPr lang="en-US" sz="1467">
                <a:solidFill>
                  <a:srgbClr val="95BE54"/>
                </a:solidFill>
                <a:latin typeface="Helvetica" charset="0"/>
                <a:cs typeface="Helvetica" charset="0"/>
              </a:rPr>
              <a:t>long </a:t>
            </a:r>
            <a:r>
              <a:rPr lang="en-US" sz="1467">
                <a:latin typeface="Helvetica" charset="0"/>
                <a:cs typeface="Helvetica" charset="0"/>
              </a:rPr>
              <a:t>id; </a:t>
            </a:r>
            <a:r>
              <a:rPr lang="en-US" sz="1467">
                <a:solidFill>
                  <a:srgbClr val="3366FF"/>
                </a:solidFill>
                <a:latin typeface="Helvetica" charset="0"/>
                <a:cs typeface="Helvetica" charset="0"/>
              </a:rPr>
              <a:t>//@key</a:t>
            </a:r>
          </a:p>
          <a:p>
            <a:pPr eaLnBrk="1" hangingPunct="1">
              <a:lnSpc>
                <a:spcPct val="80000"/>
              </a:lnSpc>
            </a:pPr>
            <a:r>
              <a:rPr lang="en-US" sz="1467">
                <a:solidFill>
                  <a:srgbClr val="3366FF"/>
                </a:solidFill>
                <a:latin typeface="Helvetica" charset="0"/>
                <a:cs typeface="Helvetica" charset="0"/>
              </a:rPr>
              <a:t>  </a:t>
            </a: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range;</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bearing;</a:t>
            </a:r>
          </a:p>
          <a:p>
            <a:pPr eaLnBrk="1" hangingPunct="1">
              <a:lnSpc>
                <a:spcPct val="80000"/>
              </a:lnSpc>
            </a:pPr>
            <a:r>
              <a:rPr lang="en-US" sz="1467">
                <a:latin typeface="Helvetica" charset="0"/>
                <a:cs typeface="Helvetica" charset="0"/>
              </a:rPr>
              <a:t>}</a:t>
            </a:r>
          </a:p>
        </p:txBody>
      </p:sp>
      <p:sp>
        <p:nvSpPr>
          <p:cNvPr id="16" name="TextBox 15"/>
          <p:cNvSpPr txBox="1"/>
          <p:nvPr/>
        </p:nvSpPr>
        <p:spPr>
          <a:xfrm>
            <a:off x="432551" y="1018637"/>
            <a:ext cx="6755183" cy="4042195"/>
          </a:xfrm>
          <a:prstGeom prst="rect">
            <a:avLst/>
          </a:prstGeom>
          <a:noFill/>
        </p:spPr>
        <p:txBody>
          <a:bodyPr wrap="square" lIns="121917" tIns="60959" rIns="121917" bIns="60959" rtlCol="0">
            <a:spAutoFit/>
          </a:bodyPr>
          <a:lstStyle/>
          <a:p>
            <a:pPr marL="571500" indent="-571500">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Final Type</a:t>
            </a:r>
          </a:p>
          <a:p>
            <a:pPr marL="952485" lvl="1" indent="-342900">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Type definitions are strictly defined</a:t>
            </a:r>
          </a:p>
          <a:p>
            <a:endParaRPr lang="en-US" sz="1800" dirty="0">
              <a:latin typeface="Arial" panose="020B0604020202020204" pitchFamily="34" charset="0"/>
              <a:cs typeface="Arial" panose="020B0604020202020204" pitchFamily="34" charset="0"/>
            </a:endParaRPr>
          </a:p>
          <a:p>
            <a:pPr marL="571500" indent="-571500">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Extensible Type</a:t>
            </a:r>
          </a:p>
          <a:p>
            <a:pPr marL="952485" lvl="1" indent="-342900">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Newer applications can add fields to existing base types</a:t>
            </a:r>
          </a:p>
          <a:p>
            <a:endParaRPr lang="en-US" sz="1800" dirty="0">
              <a:latin typeface="Arial" panose="020B0604020202020204" pitchFamily="34" charset="0"/>
              <a:cs typeface="Arial" panose="020B0604020202020204" pitchFamily="34" charset="0"/>
            </a:endParaRPr>
          </a:p>
          <a:p>
            <a:pPr marL="571500" indent="-571500">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Mutable Type</a:t>
            </a:r>
          </a:p>
          <a:p>
            <a:pPr marL="1066763" lvl="1" indent="-457178">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Type representations can differ from each other with Additions, Deletions and Transpositions</a:t>
            </a:r>
          </a:p>
          <a:p>
            <a:pPr marL="1066763" lvl="1" indent="-457178">
              <a:buSzPct val="75000"/>
              <a:buFont typeface="Wingdings" panose="05000000000000000000" pitchFamily="2" charset="2"/>
              <a:buChar char="§"/>
            </a:pPr>
            <a:r>
              <a:rPr lang="en-US" sz="2000" dirty="0">
                <a:latin typeface="Arial" panose="020B0604020202020204" pitchFamily="34" charset="0"/>
                <a:cs typeface="Arial" panose="020B0604020202020204" pitchFamily="34" charset="0"/>
              </a:rPr>
              <a:t>Support for Optional Fields</a:t>
            </a:r>
          </a:p>
          <a:p>
            <a:endParaRPr lang="en-US" sz="2667" dirty="0">
              <a:latin typeface="Arial Narrow" panose="020B0606020202030204" pitchFamily="34" charset="0"/>
            </a:endParaRPr>
          </a:p>
        </p:txBody>
      </p:sp>
      <p:sp>
        <p:nvSpPr>
          <p:cNvPr id="17" name="Rounded Rectangle 16"/>
          <p:cNvSpPr/>
          <p:nvPr/>
        </p:nvSpPr>
        <p:spPr>
          <a:xfrm>
            <a:off x="9621543" y="1144054"/>
            <a:ext cx="2336800" cy="1051575"/>
          </a:xfrm>
          <a:prstGeom prst="roundRect">
            <a:avLst/>
          </a:prstGeom>
          <a:solidFill>
            <a:srgbClr val="FFFFFF"/>
          </a:solidFill>
          <a:ln>
            <a:solidFill>
              <a:srgbClr val="000000"/>
            </a:solidFill>
          </a:ln>
          <a:effectLst>
            <a:outerShdw blurRad="40005" dist="22987" dir="5400000" algn="tl"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21917" tIns="60959" rIns="121917" bIns="60959" anchor="t"/>
          <a:lstStyle>
            <a:lvl1pPr eaLnBrk="0" hangingPunct="0">
              <a:defRPr sz="2400">
                <a:solidFill>
                  <a:srgbClr val="000000"/>
                </a:solidFill>
                <a:latin typeface="Arial" charset="0"/>
                <a:ea typeface="ＭＳ Ｐゴシック" charset="0"/>
                <a:cs typeface="ＭＳ Ｐゴシック" charset="0"/>
              </a:defRPr>
            </a:lvl1pPr>
            <a:lvl2pPr marL="37931725" indent="-37474525" eaLnBrk="0" hangingPunct="0">
              <a:defRPr sz="2400">
                <a:solidFill>
                  <a:srgbClr val="000000"/>
                </a:solidFill>
                <a:latin typeface="Arial" charset="0"/>
                <a:ea typeface="ＭＳ Ｐゴシック" charset="0"/>
              </a:defRPr>
            </a:lvl2pPr>
            <a:lvl3pPr eaLnBrk="0" hangingPunct="0">
              <a:defRPr sz="2400">
                <a:solidFill>
                  <a:srgbClr val="000000"/>
                </a:solidFill>
                <a:latin typeface="Arial" charset="0"/>
                <a:ea typeface="ＭＳ Ｐゴシック" charset="0"/>
              </a:defRPr>
            </a:lvl3pPr>
            <a:lvl4pPr eaLnBrk="0" hangingPunct="0">
              <a:defRPr sz="2400">
                <a:solidFill>
                  <a:srgbClr val="000000"/>
                </a:solidFill>
                <a:latin typeface="Arial" charset="0"/>
                <a:ea typeface="ＭＳ Ｐゴシック" charset="0"/>
              </a:defRPr>
            </a:lvl4pPr>
            <a:lvl5pPr eaLnBrk="0" hangingPunct="0">
              <a:defRPr sz="2400">
                <a:solidFill>
                  <a:srgbClr val="000000"/>
                </a:solidFill>
                <a:latin typeface="Arial" charset="0"/>
                <a:ea typeface="ＭＳ Ｐゴシック" charset="0"/>
              </a:defRPr>
            </a:lvl5pPr>
            <a:lvl6pPr marL="457200" eaLnBrk="0" fontAlgn="base" hangingPunct="0">
              <a:spcBef>
                <a:spcPct val="0"/>
              </a:spcBef>
              <a:spcAft>
                <a:spcPct val="0"/>
              </a:spcAft>
              <a:defRPr sz="2400">
                <a:solidFill>
                  <a:srgbClr val="000000"/>
                </a:solidFill>
                <a:latin typeface="Arial" charset="0"/>
                <a:ea typeface="ＭＳ Ｐゴシック" charset="0"/>
              </a:defRPr>
            </a:lvl6pPr>
            <a:lvl7pPr marL="914400" eaLnBrk="0" fontAlgn="base" hangingPunct="0">
              <a:spcBef>
                <a:spcPct val="0"/>
              </a:spcBef>
              <a:spcAft>
                <a:spcPct val="0"/>
              </a:spcAft>
              <a:defRPr sz="2400">
                <a:solidFill>
                  <a:srgbClr val="000000"/>
                </a:solidFill>
                <a:latin typeface="Arial" charset="0"/>
                <a:ea typeface="ＭＳ Ｐゴシック" charset="0"/>
              </a:defRPr>
            </a:lvl7pPr>
            <a:lvl8pPr marL="1371600" eaLnBrk="0" fontAlgn="base" hangingPunct="0">
              <a:spcBef>
                <a:spcPct val="0"/>
              </a:spcBef>
              <a:spcAft>
                <a:spcPct val="0"/>
              </a:spcAft>
              <a:defRPr sz="2400">
                <a:solidFill>
                  <a:srgbClr val="000000"/>
                </a:solidFill>
                <a:latin typeface="Arial" charset="0"/>
                <a:ea typeface="ＭＳ Ｐゴシック" charset="0"/>
              </a:defRPr>
            </a:lvl8pPr>
            <a:lvl9pPr marL="1828800" eaLnBrk="0" fontAlgn="base" hangingPunct="0">
              <a:spcBef>
                <a:spcPct val="0"/>
              </a:spcBef>
              <a:spcAft>
                <a:spcPct val="0"/>
              </a:spcAft>
              <a:defRPr sz="2400">
                <a:solidFill>
                  <a:srgbClr val="000000"/>
                </a:solidFill>
                <a:latin typeface="Arial" charset="0"/>
                <a:ea typeface="ＭＳ Ｐゴシック" charset="0"/>
              </a:defRPr>
            </a:lvl9pPr>
          </a:lstStyle>
          <a:p>
            <a:pPr eaLnBrk="1" hangingPunct="1">
              <a:lnSpc>
                <a:spcPct val="80000"/>
              </a:lnSpc>
            </a:pPr>
            <a:r>
              <a:rPr lang="en-US" sz="1467">
                <a:solidFill>
                  <a:srgbClr val="FF6600"/>
                </a:solidFill>
                <a:latin typeface="Helvetica" charset="0"/>
                <a:cs typeface="Helvetica" charset="0"/>
              </a:rPr>
              <a:t>struct </a:t>
            </a:r>
            <a:r>
              <a:rPr lang="en-US" sz="1467">
                <a:latin typeface="Helvetica" charset="0"/>
                <a:cs typeface="Helvetica" charset="0"/>
              </a:rPr>
              <a:t>Track {</a:t>
            </a:r>
          </a:p>
          <a:p>
            <a:pPr eaLnBrk="1" hangingPunct="1">
              <a:lnSpc>
                <a:spcPct val="80000"/>
              </a:lnSpc>
            </a:pPr>
            <a:r>
              <a:rPr lang="en-US" sz="1467">
                <a:latin typeface="Helvetica" charset="0"/>
                <a:cs typeface="Helvetica" charset="0"/>
              </a:rPr>
              <a:t>   </a:t>
            </a:r>
            <a:r>
              <a:rPr lang="en-US" sz="1467">
                <a:solidFill>
                  <a:srgbClr val="FFFFFF"/>
                </a:solidFill>
                <a:latin typeface="Helvetica" charset="0"/>
                <a:cs typeface="Helvetica" charset="0"/>
              </a:rPr>
              <a:t> </a:t>
            </a:r>
            <a:r>
              <a:rPr lang="en-US" sz="1467">
                <a:solidFill>
                  <a:srgbClr val="95BE54"/>
                </a:solidFill>
                <a:latin typeface="Helvetica" charset="0"/>
                <a:cs typeface="Helvetica" charset="0"/>
              </a:rPr>
              <a:t>long </a:t>
            </a:r>
            <a:r>
              <a:rPr lang="en-US" sz="1467">
                <a:latin typeface="Helvetica" charset="0"/>
                <a:cs typeface="Helvetica" charset="0"/>
              </a:rPr>
              <a:t>id; </a:t>
            </a:r>
            <a:r>
              <a:rPr lang="en-US" sz="1467">
                <a:solidFill>
                  <a:srgbClr val="3366FF"/>
                </a:solidFill>
                <a:latin typeface="Helvetica" charset="0"/>
                <a:cs typeface="Helvetica" charset="0"/>
              </a:rPr>
              <a:t>//@key</a:t>
            </a:r>
          </a:p>
          <a:p>
            <a:pPr eaLnBrk="1" hangingPunct="1">
              <a:lnSpc>
                <a:spcPct val="80000"/>
              </a:lnSpc>
            </a:pPr>
            <a:r>
              <a:rPr lang="en-US" sz="1467">
                <a:solidFill>
                  <a:srgbClr val="3366FF"/>
                </a:solidFill>
                <a:latin typeface="Helvetica" charset="0"/>
                <a:cs typeface="Helvetica" charset="0"/>
              </a:rPr>
              <a:t>  </a:t>
            </a: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range;</a:t>
            </a:r>
          </a:p>
          <a:p>
            <a:pPr eaLnBrk="1" hangingPunct="1">
              <a:lnSpc>
                <a:spcPct val="80000"/>
              </a:lnSpc>
            </a:pPr>
            <a:r>
              <a:rPr lang="en-US" sz="1467">
                <a:latin typeface="Helvetica" charset="0"/>
                <a:cs typeface="Helvetica" charset="0"/>
              </a:rPr>
              <a:t>    </a:t>
            </a:r>
            <a:r>
              <a:rPr lang="en-US" sz="1467">
                <a:solidFill>
                  <a:srgbClr val="95BE54"/>
                </a:solidFill>
                <a:latin typeface="Helvetica" charset="0"/>
                <a:cs typeface="Helvetica" charset="0"/>
              </a:rPr>
              <a:t>float </a:t>
            </a:r>
            <a:r>
              <a:rPr lang="en-US" sz="1467">
                <a:latin typeface="Helvetica" charset="0"/>
                <a:cs typeface="Helvetica" charset="0"/>
              </a:rPr>
              <a:t>bearing;</a:t>
            </a:r>
          </a:p>
          <a:p>
            <a:pPr eaLnBrk="1" hangingPunct="1">
              <a:lnSpc>
                <a:spcPct val="80000"/>
              </a:lnSpc>
            </a:pPr>
            <a:r>
              <a:rPr lang="en-US" sz="1467">
                <a:latin typeface="Helvetica" charset="0"/>
                <a:cs typeface="Helvetica" charset="0"/>
              </a:rPr>
              <a:t>}</a:t>
            </a:r>
          </a:p>
        </p:txBody>
      </p:sp>
      <p:pic>
        <p:nvPicPr>
          <p:cNvPr id="2" name="Picture 1">
            <a:extLst>
              <a:ext uri="{FF2B5EF4-FFF2-40B4-BE49-F238E27FC236}">
                <a16:creationId xmlns:a16="http://schemas.microsoft.com/office/drawing/2014/main" id="{B3B32B78-C7B4-40D5-ADAF-53545717E866}"/>
              </a:ext>
            </a:extLst>
          </p:cNvPr>
          <p:cNvPicPr>
            <a:picLocks noChangeAspect="1"/>
          </p:cNvPicPr>
          <p:nvPr/>
        </p:nvPicPr>
        <p:blipFill>
          <a:blip r:embed="rId3"/>
          <a:stretch>
            <a:fillRect/>
          </a:stretch>
        </p:blipFill>
        <p:spPr>
          <a:xfrm>
            <a:off x="919766" y="4673687"/>
            <a:ext cx="5913632" cy="1699407"/>
          </a:xfrm>
          <a:prstGeom prst="rect">
            <a:avLst/>
          </a:prstGeom>
        </p:spPr>
      </p:pic>
      <p:sp>
        <p:nvSpPr>
          <p:cNvPr id="3" name="Slide Number Placeholder 2">
            <a:extLst>
              <a:ext uri="{FF2B5EF4-FFF2-40B4-BE49-F238E27FC236}">
                <a16:creationId xmlns:a16="http://schemas.microsoft.com/office/drawing/2014/main" id="{8E261DD1-4D1F-4DB3-8D49-459A24B5EBF7}"/>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911632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12559"/>
          </a:xfrm>
        </p:spPr>
        <p:txBody>
          <a:bodyPr/>
          <a:lstStyle/>
          <a:p>
            <a:r>
              <a:rPr lang="en-US" sz="2800" dirty="0"/>
              <a:t>Simple API Interface</a:t>
            </a:r>
          </a:p>
        </p:txBody>
      </p:sp>
      <p:sp>
        <p:nvSpPr>
          <p:cNvPr id="3" name="Content Placeholder 2"/>
          <p:cNvSpPr>
            <a:spLocks noGrp="1"/>
          </p:cNvSpPr>
          <p:nvPr>
            <p:ph idx="1"/>
          </p:nvPr>
        </p:nvSpPr>
        <p:spPr>
          <a:xfrm>
            <a:off x="589965" y="881939"/>
            <a:ext cx="10928351" cy="5433136"/>
          </a:xfrm>
        </p:spPr>
        <p:txBody>
          <a:bodyPr>
            <a:noAutofit/>
          </a:bodyPr>
          <a:lstStyle/>
          <a:p>
            <a:pPr marL="0" indent="0">
              <a:buNone/>
            </a:pPr>
            <a:r>
              <a:rPr lang="en-US" sz="2300" dirty="0">
                <a:solidFill>
                  <a:srgbClr val="0033CC"/>
                </a:solidFill>
                <a:latin typeface="Arial" panose="020B0604020202020204" pitchFamily="34" charset="0"/>
                <a:cs typeface="Arial" panose="020B0604020202020204" pitchFamily="34" charset="0"/>
              </a:rPr>
              <a:t>void </a:t>
            </a:r>
            <a:r>
              <a:rPr lang="en-US" sz="2300" dirty="0" err="1">
                <a:solidFill>
                  <a:srgbClr val="0033CC"/>
                </a:solidFill>
                <a:latin typeface="Arial" panose="020B0604020202020204" pitchFamily="34" charset="0"/>
                <a:cs typeface="Arial" panose="020B0604020202020204" pitchFamily="34" charset="0"/>
              </a:rPr>
              <a:t>publisher_main</a:t>
            </a:r>
            <a:r>
              <a:rPr lang="en-US" sz="2300" dirty="0">
                <a:solidFill>
                  <a:srgbClr val="0033CC"/>
                </a:solidFill>
                <a:latin typeface="Arial" panose="020B0604020202020204" pitchFamily="34" charset="0"/>
                <a:cs typeface="Arial" panose="020B0604020202020204" pitchFamily="34" charset="0"/>
              </a:rPr>
              <a:t>(</a:t>
            </a:r>
            <a:r>
              <a:rPr lang="en-US" sz="2300" dirty="0" err="1">
                <a:solidFill>
                  <a:srgbClr val="0033CC"/>
                </a:solidFill>
                <a:latin typeface="Arial" panose="020B0604020202020204" pitchFamily="34" charset="0"/>
                <a:cs typeface="Arial" panose="020B0604020202020204" pitchFamily="34" charset="0"/>
              </a:rPr>
              <a:t>int</a:t>
            </a:r>
            <a:r>
              <a:rPr lang="en-US" sz="2300" dirty="0">
                <a:solidFill>
                  <a:srgbClr val="0033CC"/>
                </a:solidFill>
                <a:latin typeface="Arial" panose="020B0604020202020204" pitchFamily="34" charset="0"/>
                <a:cs typeface="Arial" panose="020B0604020202020204" pitchFamily="34" charset="0"/>
              </a:rPr>
              <a:t> </a:t>
            </a:r>
            <a:r>
              <a:rPr lang="en-US" sz="2300" dirty="0" err="1">
                <a:solidFill>
                  <a:srgbClr val="0033CC"/>
                </a:solidFill>
                <a:latin typeface="Arial" panose="020B0604020202020204" pitchFamily="34" charset="0"/>
                <a:cs typeface="Arial" panose="020B0604020202020204" pitchFamily="34" charset="0"/>
              </a:rPr>
              <a:t>domain_id</a:t>
            </a:r>
            <a:r>
              <a:rPr lang="en-US" sz="2300" dirty="0">
                <a:solidFill>
                  <a:srgbClr val="0033CC"/>
                </a:solidFill>
                <a:latin typeface="Arial" panose="020B0604020202020204" pitchFamily="34" charset="0"/>
                <a:cs typeface="Arial" panose="020B0604020202020204" pitchFamily="34" charset="0"/>
              </a:rPr>
              <a:t>)  {</a:t>
            </a:r>
          </a:p>
          <a:p>
            <a:pPr marL="0" indent="0">
              <a:buNone/>
            </a:pP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a:solidFill>
                  <a:srgbClr val="008000"/>
                </a:solidFill>
                <a:latin typeface="Arial" panose="020B0604020202020204" pitchFamily="34" charset="0"/>
                <a:cs typeface="Arial" panose="020B0604020202020204" pitchFamily="34" charset="0"/>
              </a:rPr>
              <a:t>// Initialize</a:t>
            </a:r>
          </a:p>
          <a:p>
            <a:pPr marL="0" indent="0">
              <a:buNone/>
            </a:pPr>
            <a:r>
              <a:rPr lang="en-US" sz="2300" dirty="0">
                <a:solidFill>
                  <a:srgbClr val="0033CC"/>
                </a:solidFill>
                <a:latin typeface="Arial" panose="020B0604020202020204" pitchFamily="34" charset="0"/>
                <a:cs typeface="Arial" panose="020B0604020202020204" pitchFamily="34" charset="0"/>
              </a:rPr>
              <a:t>      	</a:t>
            </a:r>
            <a:r>
              <a:rPr lang="en-US" sz="2300" dirty="0" err="1">
                <a:solidFill>
                  <a:srgbClr val="0033CC"/>
                </a:solidFill>
                <a:latin typeface="Arial" panose="020B0604020202020204" pitchFamily="34" charset="0"/>
                <a:cs typeface="Arial" panose="020B0604020202020204" pitchFamily="34" charset="0"/>
              </a:rPr>
              <a:t>dds</a:t>
            </a:r>
            <a:r>
              <a:rPr lang="en-US" sz="2300" dirty="0">
                <a:solidFill>
                  <a:srgbClr val="0033CC"/>
                </a:solidFill>
                <a:latin typeface="Arial" panose="020B0604020202020204" pitchFamily="34" charset="0"/>
                <a:cs typeface="Arial" panose="020B0604020202020204" pitchFamily="34" charset="0"/>
              </a:rPr>
              <a:t>::domain::</a:t>
            </a:r>
            <a:r>
              <a:rPr lang="en-US" sz="2300" dirty="0" err="1">
                <a:solidFill>
                  <a:srgbClr val="0033CC"/>
                </a:solidFill>
                <a:latin typeface="Arial" panose="020B0604020202020204" pitchFamily="34" charset="0"/>
                <a:cs typeface="Arial" panose="020B0604020202020204" pitchFamily="34" charset="0"/>
              </a:rPr>
              <a:t>DomainParticipant</a:t>
            </a:r>
            <a:r>
              <a:rPr lang="en-US" sz="2300" dirty="0">
                <a:solidFill>
                  <a:srgbClr val="0033CC"/>
                </a:solidFill>
                <a:latin typeface="Arial" panose="020B0604020202020204" pitchFamily="34" charset="0"/>
                <a:cs typeface="Arial" panose="020B0604020202020204" pitchFamily="34" charset="0"/>
              </a:rPr>
              <a:t> participant (</a:t>
            </a:r>
            <a:r>
              <a:rPr lang="en-US" sz="2300" dirty="0" err="1">
                <a:solidFill>
                  <a:srgbClr val="0033CC"/>
                </a:solidFill>
                <a:latin typeface="Arial" panose="020B0604020202020204" pitchFamily="34" charset="0"/>
                <a:cs typeface="Arial" panose="020B0604020202020204" pitchFamily="34" charset="0"/>
              </a:rPr>
              <a:t>domain_id</a:t>
            </a:r>
            <a:r>
              <a:rPr lang="en-US" sz="2300" dirty="0">
                <a:solidFill>
                  <a:srgbClr val="0033CC"/>
                </a:solidFill>
                <a:latin typeface="Arial" panose="020B0604020202020204" pitchFamily="34" charset="0"/>
                <a:cs typeface="Arial" panose="020B0604020202020204" pitchFamily="34" charset="0"/>
              </a:rPr>
              <a:t>);</a:t>
            </a:r>
          </a:p>
          <a:p>
            <a:pPr marL="0" indent="0">
              <a:buNone/>
            </a:pP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a:solidFill>
                  <a:srgbClr val="008000"/>
                </a:solidFill>
                <a:latin typeface="Arial" panose="020B0604020202020204" pitchFamily="34" charset="0"/>
                <a:cs typeface="Arial" panose="020B0604020202020204" pitchFamily="34" charset="0"/>
              </a:rPr>
              <a:t>// Create a Topic</a:t>
            </a:r>
          </a:p>
          <a:p>
            <a:pPr marL="0" indent="0">
              <a:buNone/>
            </a:pPr>
            <a:r>
              <a:rPr lang="en-US" sz="2300" dirty="0">
                <a:solidFill>
                  <a:srgbClr val="0033CC"/>
                </a:solidFill>
                <a:latin typeface="Arial" panose="020B0604020202020204" pitchFamily="34" charset="0"/>
                <a:cs typeface="Arial" panose="020B0604020202020204" pitchFamily="34" charset="0"/>
              </a:rPr>
              <a:t>	</a:t>
            </a:r>
            <a:r>
              <a:rPr lang="en-US" sz="2300" dirty="0" err="1">
                <a:solidFill>
                  <a:srgbClr val="0033CC"/>
                </a:solidFill>
                <a:latin typeface="Arial" panose="020B0604020202020204" pitchFamily="34" charset="0"/>
                <a:cs typeface="Arial" panose="020B0604020202020204" pitchFamily="34" charset="0"/>
              </a:rPr>
              <a:t>dds</a:t>
            </a:r>
            <a:r>
              <a:rPr lang="en-US" sz="2300" dirty="0">
                <a:solidFill>
                  <a:srgbClr val="0033CC"/>
                </a:solidFill>
                <a:latin typeface="Arial" panose="020B0604020202020204" pitchFamily="34" charset="0"/>
                <a:cs typeface="Arial" panose="020B0604020202020204" pitchFamily="34" charset="0"/>
              </a:rPr>
              <a:t>::topic::Topic&lt;</a:t>
            </a:r>
            <a:r>
              <a:rPr lang="en-US" sz="2300" dirty="0" err="1">
                <a:solidFill>
                  <a:srgbClr val="0033CC"/>
                </a:solidFill>
                <a:latin typeface="Arial" panose="020B0604020202020204" pitchFamily="34" charset="0"/>
                <a:cs typeface="Arial" panose="020B0604020202020204" pitchFamily="34" charset="0"/>
              </a:rPr>
              <a:t>dds</a:t>
            </a:r>
            <a:r>
              <a:rPr lang="en-US" sz="2300" dirty="0">
                <a:solidFill>
                  <a:srgbClr val="0033CC"/>
                </a:solidFill>
                <a:latin typeface="Arial" panose="020B0604020202020204" pitchFamily="34" charset="0"/>
                <a:cs typeface="Arial" panose="020B0604020202020204" pitchFamily="34" charset="0"/>
              </a:rPr>
              <a:t>::core::</a:t>
            </a:r>
            <a:r>
              <a:rPr lang="en-US" sz="2300" dirty="0" err="1">
                <a:solidFill>
                  <a:srgbClr val="0033CC"/>
                </a:solidFill>
                <a:latin typeface="Arial" panose="020B0604020202020204" pitchFamily="34" charset="0"/>
                <a:cs typeface="Arial" panose="020B0604020202020204" pitchFamily="34" charset="0"/>
              </a:rPr>
              <a:t>StringTopicType</a:t>
            </a:r>
            <a:r>
              <a:rPr lang="en-US" sz="2300" dirty="0">
                <a:solidFill>
                  <a:srgbClr val="0033CC"/>
                </a:solidFill>
                <a:latin typeface="Arial" panose="020B0604020202020204" pitchFamily="34" charset="0"/>
                <a:cs typeface="Arial" panose="020B0604020202020204" pitchFamily="34" charset="0"/>
              </a:rPr>
              <a:t>&gt; topic (participant, "</a:t>
            </a:r>
            <a:r>
              <a:rPr lang="en-US" sz="2300" dirty="0" err="1">
                <a:solidFill>
                  <a:srgbClr val="0033CC"/>
                </a:solidFill>
                <a:latin typeface="Arial" panose="020B0604020202020204" pitchFamily="34" charset="0"/>
                <a:cs typeface="Arial" panose="020B0604020202020204" pitchFamily="34" charset="0"/>
              </a:rPr>
              <a:t>MyTopic</a:t>
            </a:r>
            <a:r>
              <a:rPr lang="en-US" sz="2300" dirty="0">
                <a:solidFill>
                  <a:srgbClr val="0033CC"/>
                </a:solidFill>
                <a:latin typeface="Arial" panose="020B0604020202020204" pitchFamily="34" charset="0"/>
                <a:cs typeface="Arial" panose="020B0604020202020204" pitchFamily="34" charset="0"/>
              </a:rPr>
              <a:t>");</a:t>
            </a:r>
          </a:p>
          <a:p>
            <a:pPr marL="0" indent="0">
              <a:buNone/>
            </a:pP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a:solidFill>
                  <a:srgbClr val="008000"/>
                </a:solidFill>
                <a:latin typeface="Arial" panose="020B0604020202020204" pitchFamily="34" charset="0"/>
                <a:cs typeface="Arial" panose="020B0604020202020204" pitchFamily="34" charset="0"/>
              </a:rPr>
              <a:t>// Create a Data Writer</a:t>
            </a:r>
          </a:p>
          <a:p>
            <a:pPr marL="0" indent="0">
              <a:buNone/>
            </a:pPr>
            <a:r>
              <a:rPr lang="en-US" sz="2300" dirty="0">
                <a:solidFill>
                  <a:srgbClr val="0033CC"/>
                </a:solidFill>
                <a:latin typeface="Arial" panose="020B0604020202020204" pitchFamily="34" charset="0"/>
                <a:cs typeface="Arial" panose="020B0604020202020204" pitchFamily="34" charset="0"/>
              </a:rPr>
              <a:t>	</a:t>
            </a:r>
            <a:r>
              <a:rPr lang="en-US" sz="2300" dirty="0" err="1">
                <a:solidFill>
                  <a:srgbClr val="0033CC"/>
                </a:solidFill>
                <a:latin typeface="Arial" panose="020B0604020202020204" pitchFamily="34" charset="0"/>
                <a:cs typeface="Arial" panose="020B0604020202020204" pitchFamily="34" charset="0"/>
              </a:rPr>
              <a:t>dds</a:t>
            </a:r>
            <a:r>
              <a:rPr lang="en-US" sz="2300" dirty="0">
                <a:solidFill>
                  <a:srgbClr val="0033CC"/>
                </a:solidFill>
                <a:latin typeface="Arial" panose="020B0604020202020204" pitchFamily="34" charset="0"/>
                <a:cs typeface="Arial" panose="020B0604020202020204" pitchFamily="34" charset="0"/>
              </a:rPr>
              <a:t>::pub::</a:t>
            </a:r>
            <a:r>
              <a:rPr lang="en-US" sz="2300" dirty="0" err="1">
                <a:solidFill>
                  <a:srgbClr val="0033CC"/>
                </a:solidFill>
                <a:latin typeface="Arial" panose="020B0604020202020204" pitchFamily="34" charset="0"/>
                <a:cs typeface="Arial" panose="020B0604020202020204" pitchFamily="34" charset="0"/>
              </a:rPr>
              <a:t>DataWriter</a:t>
            </a:r>
            <a:r>
              <a:rPr lang="en-US" sz="2300" dirty="0">
                <a:solidFill>
                  <a:srgbClr val="0033CC"/>
                </a:solidFill>
                <a:latin typeface="Arial" panose="020B0604020202020204" pitchFamily="34" charset="0"/>
                <a:cs typeface="Arial" panose="020B0604020202020204" pitchFamily="34" charset="0"/>
              </a:rPr>
              <a:t>&lt;</a:t>
            </a:r>
            <a:r>
              <a:rPr lang="en-US" sz="2300" dirty="0" err="1">
                <a:solidFill>
                  <a:srgbClr val="0033CC"/>
                </a:solidFill>
                <a:latin typeface="Arial" panose="020B0604020202020204" pitchFamily="34" charset="0"/>
                <a:cs typeface="Arial" panose="020B0604020202020204" pitchFamily="34" charset="0"/>
              </a:rPr>
              <a:t>dds</a:t>
            </a:r>
            <a:r>
              <a:rPr lang="en-US" sz="2300" dirty="0">
                <a:solidFill>
                  <a:srgbClr val="0033CC"/>
                </a:solidFill>
                <a:latin typeface="Arial" panose="020B0604020202020204" pitchFamily="34" charset="0"/>
                <a:cs typeface="Arial" panose="020B0604020202020204" pitchFamily="34" charset="0"/>
              </a:rPr>
              <a:t>::core::</a:t>
            </a:r>
            <a:r>
              <a:rPr lang="en-US" sz="2300" dirty="0" err="1">
                <a:solidFill>
                  <a:srgbClr val="0033CC"/>
                </a:solidFill>
                <a:latin typeface="Arial" panose="020B0604020202020204" pitchFamily="34" charset="0"/>
                <a:cs typeface="Arial" panose="020B0604020202020204" pitchFamily="34" charset="0"/>
              </a:rPr>
              <a:t>StringTopicType</a:t>
            </a:r>
            <a:r>
              <a:rPr lang="en-US" sz="2300" dirty="0">
                <a:solidFill>
                  <a:srgbClr val="0033CC"/>
                </a:solidFill>
                <a:latin typeface="Arial" panose="020B0604020202020204" pitchFamily="34" charset="0"/>
                <a:cs typeface="Arial" panose="020B0604020202020204" pitchFamily="34" charset="0"/>
              </a:rPr>
              <a:t>&gt; 	writer(</a:t>
            </a:r>
            <a:r>
              <a:rPr lang="en-US" sz="2300" dirty="0" err="1">
                <a:solidFill>
                  <a:srgbClr val="0033CC"/>
                </a:solidFill>
                <a:latin typeface="Arial" panose="020B0604020202020204" pitchFamily="34" charset="0"/>
                <a:cs typeface="Arial" panose="020B0604020202020204" pitchFamily="34" charset="0"/>
              </a:rPr>
              <a:t>dds</a:t>
            </a:r>
            <a:r>
              <a:rPr lang="en-US" sz="2300" dirty="0">
                <a:solidFill>
                  <a:srgbClr val="0033CC"/>
                </a:solidFill>
                <a:latin typeface="Arial" panose="020B0604020202020204" pitchFamily="34" charset="0"/>
                <a:cs typeface="Arial" panose="020B0604020202020204" pitchFamily="34" charset="0"/>
              </a:rPr>
              <a:t>::pub::Publisher(participant), topic);</a:t>
            </a:r>
          </a:p>
          <a:p>
            <a:pPr marL="0" indent="0">
              <a:buNone/>
            </a:pP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a:solidFill>
                  <a:srgbClr val="008000"/>
                </a:solidFill>
                <a:latin typeface="Arial" panose="020B0604020202020204" pitchFamily="34" charset="0"/>
                <a:cs typeface="Arial" panose="020B0604020202020204" pitchFamily="34" charset="0"/>
              </a:rPr>
              <a:t>//  Create some data</a:t>
            </a:r>
          </a:p>
          <a:p>
            <a:pPr marL="0" indent="0">
              <a:buNone/>
            </a:pPr>
            <a:r>
              <a:rPr lang="en-US" sz="2300" dirty="0">
                <a:solidFill>
                  <a:srgbClr val="0033CC"/>
                </a:solidFill>
                <a:latin typeface="Arial" panose="020B0604020202020204" pitchFamily="34" charset="0"/>
                <a:cs typeface="Arial" panose="020B0604020202020204" pitchFamily="34" charset="0"/>
              </a:rPr>
              <a:t>	</a:t>
            </a:r>
            <a:r>
              <a:rPr lang="en-US" sz="2300" dirty="0" err="1">
                <a:solidFill>
                  <a:srgbClr val="0033CC"/>
                </a:solidFill>
                <a:latin typeface="Arial" panose="020B0604020202020204" pitchFamily="34" charset="0"/>
                <a:cs typeface="Arial" panose="020B0604020202020204" pitchFamily="34" charset="0"/>
              </a:rPr>
              <a:t>dds</a:t>
            </a:r>
            <a:r>
              <a:rPr lang="en-US" sz="2300" dirty="0">
                <a:solidFill>
                  <a:srgbClr val="0033CC"/>
                </a:solidFill>
                <a:latin typeface="Arial" panose="020B0604020202020204" pitchFamily="34" charset="0"/>
                <a:cs typeface="Arial" panose="020B0604020202020204" pitchFamily="34" charset="0"/>
              </a:rPr>
              <a:t>::core::</a:t>
            </a:r>
            <a:r>
              <a:rPr lang="en-US" sz="2300" dirty="0" err="1">
                <a:solidFill>
                  <a:srgbClr val="0033CC"/>
                </a:solidFill>
                <a:latin typeface="Arial" panose="020B0604020202020204" pitchFamily="34" charset="0"/>
                <a:cs typeface="Arial" panose="020B0604020202020204" pitchFamily="34" charset="0"/>
              </a:rPr>
              <a:t>StringTopicType</a:t>
            </a:r>
            <a:r>
              <a:rPr lang="en-US" sz="2300" dirty="0">
                <a:solidFill>
                  <a:srgbClr val="0033CC"/>
                </a:solidFill>
                <a:latin typeface="Arial" panose="020B0604020202020204" pitchFamily="34" charset="0"/>
                <a:cs typeface="Arial" panose="020B0604020202020204" pitchFamily="34" charset="0"/>
              </a:rPr>
              <a:t> sample("Hello World");</a:t>
            </a:r>
          </a:p>
          <a:p>
            <a:pPr marL="0" indent="0">
              <a:buNone/>
            </a:pP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a:solidFill>
                  <a:srgbClr val="008000"/>
                </a:solidFill>
                <a:latin typeface="Arial" panose="020B0604020202020204" pitchFamily="34" charset="0"/>
                <a:cs typeface="Arial" panose="020B0604020202020204" pitchFamily="34" charset="0"/>
              </a:rPr>
              <a:t>//  Write the data</a:t>
            </a:r>
          </a:p>
          <a:p>
            <a:pPr marL="0" indent="0">
              <a:buNone/>
            </a:pP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rgbClr val="0033CC"/>
                </a:solidFill>
                <a:latin typeface="Arial" panose="020B0604020202020204" pitchFamily="34" charset="0"/>
                <a:cs typeface="Arial" panose="020B0604020202020204" pitchFamily="34" charset="0"/>
              </a:rPr>
              <a:t>writer.write</a:t>
            </a:r>
            <a:r>
              <a:rPr lang="en-US" sz="2300" dirty="0">
                <a:solidFill>
                  <a:srgbClr val="0033CC"/>
                </a:solidFill>
                <a:latin typeface="Arial" panose="020B0604020202020204" pitchFamily="34" charset="0"/>
                <a:cs typeface="Arial" panose="020B0604020202020204" pitchFamily="34" charset="0"/>
              </a:rPr>
              <a:t>(sample);</a:t>
            </a:r>
          </a:p>
          <a:p>
            <a:pPr marL="0" indent="0">
              <a:buNone/>
            </a:pPr>
            <a:r>
              <a:rPr lang="en-US" sz="2300" dirty="0">
                <a:solidFill>
                  <a:srgbClr val="0033CC"/>
                </a:solidFill>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56F8149D-8937-4926-91DE-F94A7A93A4AF}"/>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892852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17107" y="4203145"/>
            <a:ext cx="7377830" cy="1654730"/>
          </a:xfrm>
          <a:prstGeom prst="roundRect">
            <a:avLst>
              <a:gd name="adj" fmla="val 5146"/>
            </a:avLst>
          </a:prstGeom>
          <a:solidFill>
            <a:schemeClr val="dk1">
              <a:alpha val="50000"/>
            </a:schemeClr>
          </a:solidFill>
          <a:ln>
            <a:solidFill>
              <a:srgbClr val="92D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9887"/>
            <a:ext cx="10972800" cy="682661"/>
          </a:xfrm>
        </p:spPr>
        <p:txBody>
          <a:bodyPr>
            <a:normAutofit/>
          </a:bodyPr>
          <a:lstStyle/>
          <a:p>
            <a:r>
              <a:rPr lang="en-US" sz="2800" dirty="0"/>
              <a:t>Common Distributed Application Challenges</a:t>
            </a:r>
          </a:p>
        </p:txBody>
      </p:sp>
      <p:sp>
        <p:nvSpPr>
          <p:cNvPr id="10" name="Rounded Rectangle 9"/>
          <p:cNvSpPr/>
          <p:nvPr/>
        </p:nvSpPr>
        <p:spPr>
          <a:xfrm>
            <a:off x="4208080" y="4831007"/>
            <a:ext cx="1263080" cy="249495"/>
          </a:xfrm>
          <a:prstGeom prst="round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lIns="121917" tIns="60959" rIns="121917" bIns="60959" rtlCol="0" anchor="ctr"/>
          <a:lstStyle/>
          <a:p>
            <a:pPr algn="ctr"/>
            <a:r>
              <a:rPr lang="en-US" sz="1333" dirty="0"/>
              <a:t>1-1, 1-Many</a:t>
            </a:r>
          </a:p>
        </p:txBody>
      </p:sp>
      <p:sp>
        <p:nvSpPr>
          <p:cNvPr id="34" name="Rounded Rectangle 33"/>
          <p:cNvSpPr/>
          <p:nvPr/>
        </p:nvSpPr>
        <p:spPr>
          <a:xfrm>
            <a:off x="4208080" y="5178779"/>
            <a:ext cx="1263080" cy="24949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121917" tIns="60959" rIns="121917" bIns="60959" rtlCol="0" anchor="ctr"/>
          <a:lstStyle/>
          <a:p>
            <a:pPr algn="ctr"/>
            <a:r>
              <a:rPr lang="en-US" sz="1333" dirty="0"/>
              <a:t>No Reliability</a:t>
            </a:r>
          </a:p>
        </p:txBody>
      </p:sp>
      <p:sp>
        <p:nvSpPr>
          <p:cNvPr id="36" name="Rounded Rectangle 35"/>
          <p:cNvSpPr/>
          <p:nvPr/>
        </p:nvSpPr>
        <p:spPr>
          <a:xfrm>
            <a:off x="6494173" y="4839125"/>
            <a:ext cx="1202027" cy="24949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121917" tIns="60959" rIns="121917" bIns="60959" rtlCol="0" anchor="ctr"/>
          <a:lstStyle/>
          <a:p>
            <a:pPr algn="ctr"/>
            <a:r>
              <a:rPr lang="en-US" sz="1333" dirty="0"/>
              <a:t>1 to 1</a:t>
            </a:r>
          </a:p>
        </p:txBody>
      </p:sp>
      <p:sp>
        <p:nvSpPr>
          <p:cNvPr id="38" name="Rounded Rectangle 37"/>
          <p:cNvSpPr/>
          <p:nvPr/>
        </p:nvSpPr>
        <p:spPr>
          <a:xfrm>
            <a:off x="6494173" y="5178779"/>
            <a:ext cx="1202027" cy="249495"/>
          </a:xfrm>
          <a:prstGeom prst="round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lIns="121917" tIns="60959" rIns="121917" bIns="60959" rtlCol="0" anchor="ctr"/>
          <a:lstStyle/>
          <a:p>
            <a:pPr algn="ctr"/>
            <a:r>
              <a:rPr lang="en-US" sz="1333" dirty="0"/>
              <a:t>Reliability</a:t>
            </a:r>
          </a:p>
        </p:txBody>
      </p:sp>
      <p:sp>
        <p:nvSpPr>
          <p:cNvPr id="46" name="TextBox 45"/>
          <p:cNvSpPr txBox="1"/>
          <p:nvPr/>
        </p:nvSpPr>
        <p:spPr>
          <a:xfrm>
            <a:off x="5215228" y="4200948"/>
            <a:ext cx="1481238" cy="492443"/>
          </a:xfrm>
          <a:prstGeom prst="rect">
            <a:avLst/>
          </a:prstGeom>
          <a:noFill/>
        </p:spPr>
        <p:txBody>
          <a:bodyPr wrap="none" rtlCol="0">
            <a:spAutoFit/>
          </a:bodyPr>
          <a:lstStyle/>
          <a:p>
            <a:pPr algn="ctr"/>
            <a:r>
              <a:rPr lang="en-US" sz="2600" dirty="0">
                <a:solidFill>
                  <a:schemeClr val="bg1"/>
                </a:solidFill>
              </a:rPr>
              <a:t>Transport</a:t>
            </a:r>
          </a:p>
        </p:txBody>
      </p:sp>
      <p:sp>
        <p:nvSpPr>
          <p:cNvPr id="49" name="Rounded Rectangle 48"/>
          <p:cNvSpPr/>
          <p:nvPr/>
        </p:nvSpPr>
        <p:spPr>
          <a:xfrm>
            <a:off x="6494173" y="5517992"/>
            <a:ext cx="1202027" cy="249495"/>
          </a:xfrm>
          <a:prstGeom prst="roundRect">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lIns="121917" tIns="60959" rIns="121917" bIns="60959" rtlCol="0" anchor="ctr"/>
          <a:lstStyle/>
          <a:p>
            <a:pPr algn="ctr"/>
            <a:r>
              <a:rPr lang="en-US" sz="1333" dirty="0"/>
              <a:t>Flow Control</a:t>
            </a:r>
          </a:p>
        </p:txBody>
      </p:sp>
      <p:sp>
        <p:nvSpPr>
          <p:cNvPr id="24" name="TextBox 23"/>
          <p:cNvSpPr txBox="1"/>
          <p:nvPr/>
        </p:nvSpPr>
        <p:spPr>
          <a:xfrm>
            <a:off x="4489134" y="4419472"/>
            <a:ext cx="639920" cy="400110"/>
          </a:xfrm>
          <a:prstGeom prst="rect">
            <a:avLst/>
          </a:prstGeom>
          <a:noFill/>
        </p:spPr>
        <p:txBody>
          <a:bodyPr wrap="none" rtlCol="0">
            <a:spAutoFit/>
          </a:bodyPr>
          <a:lstStyle/>
          <a:p>
            <a:pPr algn="ctr"/>
            <a:r>
              <a:rPr lang="en-US" sz="2000" dirty="0">
                <a:solidFill>
                  <a:schemeClr val="bg1"/>
                </a:solidFill>
              </a:rPr>
              <a:t>UDP</a:t>
            </a:r>
            <a:endParaRPr lang="en-US" sz="1600" dirty="0">
              <a:solidFill>
                <a:schemeClr val="bg1"/>
              </a:solidFill>
            </a:endParaRPr>
          </a:p>
        </p:txBody>
      </p:sp>
      <p:sp>
        <p:nvSpPr>
          <p:cNvPr id="25" name="TextBox 24"/>
          <p:cNvSpPr txBox="1"/>
          <p:nvPr/>
        </p:nvSpPr>
        <p:spPr>
          <a:xfrm>
            <a:off x="6808313" y="4419470"/>
            <a:ext cx="573748" cy="400110"/>
          </a:xfrm>
          <a:prstGeom prst="rect">
            <a:avLst/>
          </a:prstGeom>
          <a:noFill/>
        </p:spPr>
        <p:txBody>
          <a:bodyPr wrap="none" rtlCol="0">
            <a:spAutoFit/>
          </a:bodyPr>
          <a:lstStyle/>
          <a:p>
            <a:pPr algn="ctr"/>
            <a:r>
              <a:rPr lang="en-US" sz="2000" dirty="0">
                <a:solidFill>
                  <a:schemeClr val="bg1"/>
                </a:solidFill>
              </a:rPr>
              <a:t>TCP</a:t>
            </a:r>
            <a:endParaRPr lang="en-US" sz="1600" dirty="0">
              <a:solidFill>
                <a:schemeClr val="bg1"/>
              </a:solidFill>
            </a:endParaRPr>
          </a:p>
        </p:txBody>
      </p:sp>
      <p:sp>
        <p:nvSpPr>
          <p:cNvPr id="86" name="Rounded Rectangle 21">
            <a:extLst>
              <a:ext uri="{FF2B5EF4-FFF2-40B4-BE49-F238E27FC236}">
                <a16:creationId xmlns:a16="http://schemas.microsoft.com/office/drawing/2014/main" id="{F35234AF-880B-4450-9005-BDFAF17CAB71}"/>
              </a:ext>
            </a:extLst>
          </p:cNvPr>
          <p:cNvSpPr/>
          <p:nvPr/>
        </p:nvSpPr>
        <p:spPr>
          <a:xfrm>
            <a:off x="2217107" y="1159907"/>
            <a:ext cx="7377830" cy="2862515"/>
          </a:xfrm>
          <a:prstGeom prst="roundRect">
            <a:avLst>
              <a:gd name="adj" fmla="val 4143"/>
            </a:avLst>
          </a:prstGeom>
          <a:noFill/>
          <a:ln w="28575" cap="flat" cmpd="sng" algn="ctr">
            <a:solidFill>
              <a:srgbClr val="EC8B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2400"/>
          </a:p>
        </p:txBody>
      </p:sp>
      <p:sp>
        <p:nvSpPr>
          <p:cNvPr id="87" name="Rounded Rectangle 36">
            <a:extLst>
              <a:ext uri="{FF2B5EF4-FFF2-40B4-BE49-F238E27FC236}">
                <a16:creationId xmlns:a16="http://schemas.microsoft.com/office/drawing/2014/main" id="{261004B5-9F43-4E68-ADFB-790BFD343A5D}"/>
              </a:ext>
            </a:extLst>
          </p:cNvPr>
          <p:cNvSpPr/>
          <p:nvPr/>
        </p:nvSpPr>
        <p:spPr>
          <a:xfrm>
            <a:off x="2317521" y="2161719"/>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err="1"/>
              <a:t>Deadine</a:t>
            </a:r>
            <a:endParaRPr lang="en-US" sz="1600" dirty="0"/>
          </a:p>
        </p:txBody>
      </p:sp>
      <p:sp>
        <p:nvSpPr>
          <p:cNvPr id="88" name="Rounded Rectangle 39">
            <a:extLst>
              <a:ext uri="{FF2B5EF4-FFF2-40B4-BE49-F238E27FC236}">
                <a16:creationId xmlns:a16="http://schemas.microsoft.com/office/drawing/2014/main" id="{D99EF49C-D3A6-4927-A677-A6B30CB53B38}"/>
              </a:ext>
            </a:extLst>
          </p:cNvPr>
          <p:cNvSpPr/>
          <p:nvPr/>
        </p:nvSpPr>
        <p:spPr>
          <a:xfrm>
            <a:off x="2317521" y="1589883"/>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Reliability</a:t>
            </a:r>
          </a:p>
        </p:txBody>
      </p:sp>
      <p:sp>
        <p:nvSpPr>
          <p:cNvPr id="89" name="Rounded Rectangle 43">
            <a:extLst>
              <a:ext uri="{FF2B5EF4-FFF2-40B4-BE49-F238E27FC236}">
                <a16:creationId xmlns:a16="http://schemas.microsoft.com/office/drawing/2014/main" id="{329A7D09-7A98-4338-BE64-3FAFBA3D02C1}"/>
              </a:ext>
            </a:extLst>
          </p:cNvPr>
          <p:cNvSpPr/>
          <p:nvPr/>
        </p:nvSpPr>
        <p:spPr>
          <a:xfrm>
            <a:off x="5178601" y="330061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History</a:t>
            </a:r>
          </a:p>
        </p:txBody>
      </p:sp>
      <p:sp>
        <p:nvSpPr>
          <p:cNvPr id="90" name="Rounded Rectangle 47">
            <a:extLst>
              <a:ext uri="{FF2B5EF4-FFF2-40B4-BE49-F238E27FC236}">
                <a16:creationId xmlns:a16="http://schemas.microsoft.com/office/drawing/2014/main" id="{FCEF1EE5-8D5B-4795-B399-CC721785E16E}"/>
              </a:ext>
            </a:extLst>
          </p:cNvPr>
          <p:cNvSpPr/>
          <p:nvPr/>
        </p:nvSpPr>
        <p:spPr>
          <a:xfrm>
            <a:off x="2317521" y="330061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Liveliness</a:t>
            </a:r>
          </a:p>
        </p:txBody>
      </p:sp>
      <p:sp>
        <p:nvSpPr>
          <p:cNvPr id="91" name="Rounded Rectangle 50">
            <a:extLst>
              <a:ext uri="{FF2B5EF4-FFF2-40B4-BE49-F238E27FC236}">
                <a16:creationId xmlns:a16="http://schemas.microsoft.com/office/drawing/2014/main" id="{671E32B9-85EA-461A-A5A3-95C1CE1194CC}"/>
              </a:ext>
            </a:extLst>
          </p:cNvPr>
          <p:cNvSpPr/>
          <p:nvPr/>
        </p:nvSpPr>
        <p:spPr>
          <a:xfrm>
            <a:off x="2317499" y="273355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400" dirty="0"/>
              <a:t>Time Based Filter</a:t>
            </a:r>
          </a:p>
        </p:txBody>
      </p:sp>
      <p:sp>
        <p:nvSpPr>
          <p:cNvPr id="92" name="Rounded Rectangle 51">
            <a:extLst>
              <a:ext uri="{FF2B5EF4-FFF2-40B4-BE49-F238E27FC236}">
                <a16:creationId xmlns:a16="http://schemas.microsoft.com/office/drawing/2014/main" id="{D39A94BE-F2F5-45F8-98D5-57BCB283023A}"/>
              </a:ext>
            </a:extLst>
          </p:cNvPr>
          <p:cNvSpPr/>
          <p:nvPr/>
        </p:nvSpPr>
        <p:spPr>
          <a:xfrm>
            <a:off x="3748061" y="2161719"/>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Batching</a:t>
            </a:r>
          </a:p>
        </p:txBody>
      </p:sp>
      <p:sp>
        <p:nvSpPr>
          <p:cNvPr id="93" name="Rounded Rectangle 52">
            <a:extLst>
              <a:ext uri="{FF2B5EF4-FFF2-40B4-BE49-F238E27FC236}">
                <a16:creationId xmlns:a16="http://schemas.microsoft.com/office/drawing/2014/main" id="{1A087CE0-C1B4-4BC1-A348-21A3537C5610}"/>
              </a:ext>
            </a:extLst>
          </p:cNvPr>
          <p:cNvSpPr/>
          <p:nvPr/>
        </p:nvSpPr>
        <p:spPr>
          <a:xfrm>
            <a:off x="3748061" y="272587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Durability</a:t>
            </a:r>
          </a:p>
        </p:txBody>
      </p:sp>
      <p:sp>
        <p:nvSpPr>
          <p:cNvPr id="94" name="Rounded Rectangle 53">
            <a:extLst>
              <a:ext uri="{FF2B5EF4-FFF2-40B4-BE49-F238E27FC236}">
                <a16:creationId xmlns:a16="http://schemas.microsoft.com/office/drawing/2014/main" id="{E781F3DE-1593-405D-AEBB-D9C9C8045210}"/>
              </a:ext>
            </a:extLst>
          </p:cNvPr>
          <p:cNvSpPr/>
          <p:nvPr/>
        </p:nvSpPr>
        <p:spPr>
          <a:xfrm>
            <a:off x="6609163" y="2170497"/>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Ownership</a:t>
            </a:r>
          </a:p>
        </p:txBody>
      </p:sp>
      <p:sp>
        <p:nvSpPr>
          <p:cNvPr id="95" name="Rounded Rectangle 54">
            <a:extLst>
              <a:ext uri="{FF2B5EF4-FFF2-40B4-BE49-F238E27FC236}">
                <a16:creationId xmlns:a16="http://schemas.microsoft.com/office/drawing/2014/main" id="{781B7B5C-61AF-4117-AC03-28C4D3A170F3}"/>
              </a:ext>
            </a:extLst>
          </p:cNvPr>
          <p:cNvSpPr/>
          <p:nvPr/>
        </p:nvSpPr>
        <p:spPr>
          <a:xfrm>
            <a:off x="8039724" y="1597762"/>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Partition</a:t>
            </a:r>
          </a:p>
        </p:txBody>
      </p:sp>
      <p:sp>
        <p:nvSpPr>
          <p:cNvPr id="96" name="Rounded Rectangle 55">
            <a:extLst>
              <a:ext uri="{FF2B5EF4-FFF2-40B4-BE49-F238E27FC236}">
                <a16:creationId xmlns:a16="http://schemas.microsoft.com/office/drawing/2014/main" id="{320E9F6D-D13F-465B-A280-4E28DCD4ADDC}"/>
              </a:ext>
            </a:extLst>
          </p:cNvPr>
          <p:cNvSpPr/>
          <p:nvPr/>
        </p:nvSpPr>
        <p:spPr>
          <a:xfrm>
            <a:off x="5178601" y="2161719"/>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467" dirty="0"/>
              <a:t>Presentation</a:t>
            </a:r>
          </a:p>
        </p:txBody>
      </p:sp>
      <p:sp>
        <p:nvSpPr>
          <p:cNvPr id="97" name="Rounded Rectangle 56">
            <a:extLst>
              <a:ext uri="{FF2B5EF4-FFF2-40B4-BE49-F238E27FC236}">
                <a16:creationId xmlns:a16="http://schemas.microsoft.com/office/drawing/2014/main" id="{635657F6-9795-4F7E-99A6-63F345EC7089}"/>
              </a:ext>
            </a:extLst>
          </p:cNvPr>
          <p:cNvSpPr/>
          <p:nvPr/>
        </p:nvSpPr>
        <p:spPr>
          <a:xfrm>
            <a:off x="5178601" y="272587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Lifespan</a:t>
            </a:r>
          </a:p>
        </p:txBody>
      </p:sp>
      <p:sp>
        <p:nvSpPr>
          <p:cNvPr id="98" name="Rounded Rectangle 57">
            <a:extLst>
              <a:ext uri="{FF2B5EF4-FFF2-40B4-BE49-F238E27FC236}">
                <a16:creationId xmlns:a16="http://schemas.microsoft.com/office/drawing/2014/main" id="{57EB47D6-1A16-418E-8F6D-152AF933EAF9}"/>
              </a:ext>
            </a:extLst>
          </p:cNvPr>
          <p:cNvSpPr/>
          <p:nvPr/>
        </p:nvSpPr>
        <p:spPr>
          <a:xfrm>
            <a:off x="3748039" y="160572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In-Order Delivery</a:t>
            </a:r>
          </a:p>
        </p:txBody>
      </p:sp>
      <p:sp>
        <p:nvSpPr>
          <p:cNvPr id="99" name="Rounded Rectangle 58">
            <a:extLst>
              <a:ext uri="{FF2B5EF4-FFF2-40B4-BE49-F238E27FC236}">
                <a16:creationId xmlns:a16="http://schemas.microsoft.com/office/drawing/2014/main" id="{F3303507-39A0-4055-8C22-AC2EEC89AF01}"/>
              </a:ext>
            </a:extLst>
          </p:cNvPr>
          <p:cNvSpPr/>
          <p:nvPr/>
        </p:nvSpPr>
        <p:spPr>
          <a:xfrm>
            <a:off x="6609163" y="1596026"/>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a:t>Resource Limits</a:t>
            </a:r>
          </a:p>
        </p:txBody>
      </p:sp>
      <p:sp>
        <p:nvSpPr>
          <p:cNvPr id="100" name="Rounded Rectangle 59">
            <a:extLst>
              <a:ext uri="{FF2B5EF4-FFF2-40B4-BE49-F238E27FC236}">
                <a16:creationId xmlns:a16="http://schemas.microsoft.com/office/drawing/2014/main" id="{6EBC54F9-670F-4DB6-A4FC-3785DC08E213}"/>
              </a:ext>
            </a:extLst>
          </p:cNvPr>
          <p:cNvSpPr/>
          <p:nvPr/>
        </p:nvSpPr>
        <p:spPr>
          <a:xfrm>
            <a:off x="3737591" y="330034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467" dirty="0"/>
              <a:t>Latency Budget</a:t>
            </a:r>
          </a:p>
        </p:txBody>
      </p:sp>
      <p:sp>
        <p:nvSpPr>
          <p:cNvPr id="101" name="Rounded Rectangle 60">
            <a:extLst>
              <a:ext uri="{FF2B5EF4-FFF2-40B4-BE49-F238E27FC236}">
                <a16:creationId xmlns:a16="http://schemas.microsoft.com/office/drawing/2014/main" id="{14DD0C6F-5BCB-49A0-B184-45880A0B2D8E}"/>
              </a:ext>
            </a:extLst>
          </p:cNvPr>
          <p:cNvSpPr/>
          <p:nvPr/>
        </p:nvSpPr>
        <p:spPr>
          <a:xfrm>
            <a:off x="6609163" y="272587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467" dirty="0"/>
              <a:t>Flow Control</a:t>
            </a:r>
          </a:p>
        </p:txBody>
      </p:sp>
      <p:sp>
        <p:nvSpPr>
          <p:cNvPr id="102" name="Rounded Rectangle 61">
            <a:extLst>
              <a:ext uri="{FF2B5EF4-FFF2-40B4-BE49-F238E27FC236}">
                <a16:creationId xmlns:a16="http://schemas.microsoft.com/office/drawing/2014/main" id="{E384C91C-9495-42D0-9CA8-E02A697A9A92}"/>
              </a:ext>
            </a:extLst>
          </p:cNvPr>
          <p:cNvSpPr/>
          <p:nvPr/>
        </p:nvSpPr>
        <p:spPr>
          <a:xfrm>
            <a:off x="6609163" y="330061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73152" tIns="60959" rIns="73152" bIns="60959" rtlCol="0" anchor="ctr"/>
          <a:lstStyle/>
          <a:p>
            <a:pPr algn="ctr"/>
            <a:r>
              <a:rPr lang="en-US" sz="1600" dirty="0"/>
              <a:t>User, Group, Topic Data</a:t>
            </a:r>
          </a:p>
        </p:txBody>
      </p:sp>
      <p:sp>
        <p:nvSpPr>
          <p:cNvPr id="103" name="Rounded Rectangle 62">
            <a:extLst>
              <a:ext uri="{FF2B5EF4-FFF2-40B4-BE49-F238E27FC236}">
                <a16:creationId xmlns:a16="http://schemas.microsoft.com/office/drawing/2014/main" id="{E3B08999-0629-464B-8823-B1E1E2CCC071}"/>
              </a:ext>
            </a:extLst>
          </p:cNvPr>
          <p:cNvSpPr/>
          <p:nvPr/>
        </p:nvSpPr>
        <p:spPr>
          <a:xfrm>
            <a:off x="5178601" y="1605633"/>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a:t>Content Filtering</a:t>
            </a:r>
            <a:endParaRPr lang="en-US" sz="1600" dirty="0"/>
          </a:p>
        </p:txBody>
      </p:sp>
      <p:sp>
        <p:nvSpPr>
          <p:cNvPr id="104" name="Rounded Rectangle 63">
            <a:extLst>
              <a:ext uri="{FF2B5EF4-FFF2-40B4-BE49-F238E27FC236}">
                <a16:creationId xmlns:a16="http://schemas.microsoft.com/office/drawing/2014/main" id="{2D274B36-6BE4-4A17-8C91-2C81D01B5BC2}"/>
              </a:ext>
            </a:extLst>
          </p:cNvPr>
          <p:cNvSpPr/>
          <p:nvPr/>
        </p:nvSpPr>
        <p:spPr>
          <a:xfrm>
            <a:off x="8039724" y="2161719"/>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467" dirty="0"/>
              <a:t>Transports</a:t>
            </a:r>
          </a:p>
        </p:txBody>
      </p:sp>
      <p:sp>
        <p:nvSpPr>
          <p:cNvPr id="105" name="Rounded Rectangle 64">
            <a:extLst>
              <a:ext uri="{FF2B5EF4-FFF2-40B4-BE49-F238E27FC236}">
                <a16:creationId xmlns:a16="http://schemas.microsoft.com/office/drawing/2014/main" id="{0D12BC55-D4B8-4D43-AC6A-AE0FBFC7BF8C}"/>
              </a:ext>
            </a:extLst>
          </p:cNvPr>
          <p:cNvSpPr/>
          <p:nvPr/>
        </p:nvSpPr>
        <p:spPr>
          <a:xfrm>
            <a:off x="8039724" y="272587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467" dirty="0"/>
              <a:t>Multi-Channel</a:t>
            </a:r>
          </a:p>
        </p:txBody>
      </p:sp>
      <p:sp>
        <p:nvSpPr>
          <p:cNvPr id="106" name="Rounded Rectangle 65">
            <a:extLst>
              <a:ext uri="{FF2B5EF4-FFF2-40B4-BE49-F238E27FC236}">
                <a16:creationId xmlns:a16="http://schemas.microsoft.com/office/drawing/2014/main" id="{6E46151A-4227-4A92-B250-797754D42879}"/>
              </a:ext>
            </a:extLst>
          </p:cNvPr>
          <p:cNvSpPr/>
          <p:nvPr/>
        </p:nvSpPr>
        <p:spPr>
          <a:xfrm>
            <a:off x="8039724" y="3300615"/>
            <a:ext cx="1319656" cy="476193"/>
          </a:xfrm>
          <a:prstGeom prst="roundRect">
            <a:avLst/>
          </a:prstGeom>
          <a:solidFill>
            <a:srgbClr val="EC8B22"/>
          </a:solidFill>
          <a:ln>
            <a:noFill/>
          </a:ln>
        </p:spPr>
        <p:style>
          <a:lnRef idx="2">
            <a:schemeClr val="accent2">
              <a:shade val="50000"/>
            </a:schemeClr>
          </a:lnRef>
          <a:fillRef idx="1">
            <a:schemeClr val="accent2"/>
          </a:fillRef>
          <a:effectRef idx="0">
            <a:schemeClr val="accent2"/>
          </a:effectRef>
          <a:fontRef idx="minor">
            <a:schemeClr val="lt1"/>
          </a:fontRef>
        </p:style>
        <p:txBody>
          <a:bodyPr lIns="121917" tIns="60959" rIns="121917" bIns="60959" rtlCol="0" anchor="ctr"/>
          <a:lstStyle/>
          <a:p>
            <a:pPr algn="ctr"/>
            <a:r>
              <a:rPr lang="en-US" sz="1600" dirty="0" err="1"/>
              <a:t>Async</a:t>
            </a:r>
            <a:r>
              <a:rPr lang="en-US" sz="1600" dirty="0"/>
              <a:t> Publisher</a:t>
            </a:r>
          </a:p>
        </p:txBody>
      </p:sp>
      <p:sp>
        <p:nvSpPr>
          <p:cNvPr id="107" name="TextBox 106">
            <a:extLst>
              <a:ext uri="{FF2B5EF4-FFF2-40B4-BE49-F238E27FC236}">
                <a16:creationId xmlns:a16="http://schemas.microsoft.com/office/drawing/2014/main" id="{50B7393E-615C-4DFC-BA59-EF91457506AC}"/>
              </a:ext>
            </a:extLst>
          </p:cNvPr>
          <p:cNvSpPr txBox="1"/>
          <p:nvPr/>
        </p:nvSpPr>
        <p:spPr>
          <a:xfrm>
            <a:off x="4440851" y="1112649"/>
            <a:ext cx="2677529" cy="502766"/>
          </a:xfrm>
          <a:prstGeom prst="rect">
            <a:avLst/>
          </a:prstGeom>
          <a:noFill/>
        </p:spPr>
        <p:txBody>
          <a:bodyPr wrap="none" rtlCol="0">
            <a:spAutoFit/>
          </a:bodyPr>
          <a:lstStyle/>
          <a:p>
            <a:pPr algn="ctr"/>
            <a:r>
              <a:rPr lang="en-US" sz="2667" dirty="0"/>
              <a:t>DDS QoS Features</a:t>
            </a:r>
          </a:p>
        </p:txBody>
      </p:sp>
      <p:sp>
        <p:nvSpPr>
          <p:cNvPr id="3" name="Slide Number Placeholder 2">
            <a:extLst>
              <a:ext uri="{FF2B5EF4-FFF2-40B4-BE49-F238E27FC236}">
                <a16:creationId xmlns:a16="http://schemas.microsoft.com/office/drawing/2014/main" id="{A636677D-1F5A-4DC2-9F23-F7151EC13CBB}"/>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612123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345741" y="0"/>
            <a:ext cx="7416800" cy="641916"/>
          </a:xfrm>
        </p:spPr>
        <p:txBody>
          <a:bodyPr/>
          <a:lstStyle/>
          <a:p>
            <a:pPr eaLnBrk="1" hangingPunct="1"/>
            <a:r>
              <a:rPr lang="en-US" sz="2800" dirty="0"/>
              <a:t>Using DDS QoS to Shape Data Flow</a:t>
            </a:r>
            <a:endParaRPr lang="en-US" sz="2800" i="1" dirty="0"/>
          </a:p>
        </p:txBody>
      </p:sp>
      <p:sp>
        <p:nvSpPr>
          <p:cNvPr id="1454083" name="Rectangle 3"/>
          <p:cNvSpPr>
            <a:spLocks noGrp="1" noChangeArrowheads="1"/>
          </p:cNvSpPr>
          <p:nvPr>
            <p:ph idx="1"/>
          </p:nvPr>
        </p:nvSpPr>
        <p:spPr>
          <a:xfrm>
            <a:off x="609600" y="3523682"/>
            <a:ext cx="10972800" cy="2647945"/>
          </a:xfrm>
        </p:spPr>
        <p:txBody>
          <a:bodyPr>
            <a:noAutofit/>
          </a:bodyPr>
          <a:lstStyle/>
          <a:p>
            <a:pPr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Discovery matches publishers and subscribers of a topic</a:t>
            </a:r>
          </a:p>
          <a:p>
            <a:pPr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Topics tied to Data type, allowing smarter databus</a:t>
            </a:r>
          </a:p>
          <a:p>
            <a:pPr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Quality of Service describing application data needs must be compatible to communicate</a:t>
            </a:r>
          </a:p>
          <a:p>
            <a:pPr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Specifying and relying only on these data properties enables decoupled, resilient systems</a:t>
            </a:r>
          </a:p>
        </p:txBody>
      </p:sp>
      <p:sp>
        <p:nvSpPr>
          <p:cNvPr id="41988" name="Rectangle 4"/>
          <p:cNvSpPr>
            <a:spLocks noChangeArrowheads="1"/>
          </p:cNvSpPr>
          <p:nvPr/>
        </p:nvSpPr>
        <p:spPr bwMode="auto">
          <a:xfrm>
            <a:off x="8023225" y="1370011"/>
            <a:ext cx="1371600" cy="457200"/>
          </a:xfrm>
          <a:prstGeom prst="rect">
            <a:avLst/>
          </a:prstGeom>
          <a:solidFill>
            <a:srgbClr val="0099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9900"/>
            </a:extrusionClr>
          </a:sp3d>
        </p:spPr>
        <p:txBody>
          <a:bodyPr wrap="none" lIns="121917" tIns="60959" rIns="121917" bIns="60959" anchor="ctr">
            <a:flatTx/>
          </a:bodyPr>
          <a:lstStyle/>
          <a:p>
            <a:r>
              <a:rPr lang="en-US" sz="1867">
                <a:solidFill>
                  <a:schemeClr val="bg1"/>
                </a:solidFill>
              </a:rPr>
              <a:t>Subscriber</a:t>
            </a:r>
            <a:endParaRPr lang="en-US" sz="1867" i="1">
              <a:solidFill>
                <a:schemeClr val="bg1"/>
              </a:solidFill>
            </a:endParaRPr>
          </a:p>
        </p:txBody>
      </p:sp>
      <p:sp>
        <p:nvSpPr>
          <p:cNvPr id="41989" name="Rectangle 5"/>
          <p:cNvSpPr>
            <a:spLocks noChangeArrowheads="1"/>
          </p:cNvSpPr>
          <p:nvPr/>
        </p:nvSpPr>
        <p:spPr bwMode="auto">
          <a:xfrm>
            <a:off x="8024813" y="2944815"/>
            <a:ext cx="1371600" cy="457200"/>
          </a:xfrm>
          <a:prstGeom prst="rect">
            <a:avLst/>
          </a:prstGeom>
          <a:solidFill>
            <a:srgbClr val="0099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9900"/>
            </a:extrusionClr>
          </a:sp3d>
        </p:spPr>
        <p:txBody>
          <a:bodyPr wrap="none" lIns="121917" tIns="60959" rIns="121917" bIns="60959" anchor="ctr">
            <a:flatTx/>
          </a:bodyPr>
          <a:lstStyle/>
          <a:p>
            <a:r>
              <a:rPr lang="en-US" sz="1867">
                <a:solidFill>
                  <a:schemeClr val="bg1"/>
                </a:solidFill>
              </a:rPr>
              <a:t>Subscriber</a:t>
            </a:r>
            <a:endParaRPr lang="en-US" sz="1867" i="1">
              <a:solidFill>
                <a:schemeClr val="bg1"/>
              </a:solidFill>
            </a:endParaRPr>
          </a:p>
        </p:txBody>
      </p:sp>
      <p:sp>
        <p:nvSpPr>
          <p:cNvPr id="41990" name="Rectangle 6"/>
          <p:cNvSpPr>
            <a:spLocks noChangeArrowheads="1"/>
          </p:cNvSpPr>
          <p:nvPr/>
        </p:nvSpPr>
        <p:spPr bwMode="auto">
          <a:xfrm>
            <a:off x="8024813" y="2136775"/>
            <a:ext cx="1371600" cy="457200"/>
          </a:xfrm>
          <a:prstGeom prst="rect">
            <a:avLst/>
          </a:prstGeom>
          <a:solidFill>
            <a:srgbClr val="0099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9900"/>
            </a:extrusionClr>
          </a:sp3d>
        </p:spPr>
        <p:txBody>
          <a:bodyPr wrap="none" lIns="121917" tIns="60959" rIns="121917" bIns="60959" anchor="ctr">
            <a:flatTx/>
          </a:bodyPr>
          <a:lstStyle/>
          <a:p>
            <a:r>
              <a:rPr lang="en-US" sz="1867">
                <a:solidFill>
                  <a:schemeClr val="bg1"/>
                </a:solidFill>
              </a:rPr>
              <a:t>Subscriber</a:t>
            </a:r>
            <a:endParaRPr lang="en-US" sz="1867" i="1">
              <a:solidFill>
                <a:schemeClr val="bg1"/>
              </a:solidFill>
            </a:endParaRPr>
          </a:p>
        </p:txBody>
      </p:sp>
      <p:pic>
        <p:nvPicPr>
          <p:cNvPr id="4199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574344" y="2745474"/>
            <a:ext cx="885825"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2" name="Text Box 8"/>
          <p:cNvSpPr txBox="1">
            <a:spLocks noChangeArrowheads="1"/>
          </p:cNvSpPr>
          <p:nvPr/>
        </p:nvSpPr>
        <p:spPr bwMode="auto">
          <a:xfrm>
            <a:off x="9467852" y="1138438"/>
            <a:ext cx="2114548" cy="861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0"/>
              </a:spcBef>
              <a:spcAft>
                <a:spcPct val="0"/>
              </a:spcAft>
              <a:defRPr sz="1400" b="1">
                <a:solidFill>
                  <a:schemeClr val="tx1"/>
                </a:solidFill>
                <a:latin typeface="Arial" pitchFamily="34" charset="0"/>
              </a:defRPr>
            </a:lvl6pPr>
            <a:lvl7pPr marL="2971800" indent="-228600" algn="ctr" eaLnBrk="0" fontAlgn="base" hangingPunct="0">
              <a:spcBef>
                <a:spcPct val="0"/>
              </a:spcBef>
              <a:spcAft>
                <a:spcPct val="0"/>
              </a:spcAft>
              <a:defRPr sz="1400" b="1">
                <a:solidFill>
                  <a:schemeClr val="tx1"/>
                </a:solidFill>
                <a:latin typeface="Arial" pitchFamily="34" charset="0"/>
              </a:defRPr>
            </a:lvl7pPr>
            <a:lvl8pPr marL="3429000" indent="-228600" algn="ctr" eaLnBrk="0" fontAlgn="base" hangingPunct="0">
              <a:spcBef>
                <a:spcPct val="0"/>
              </a:spcBef>
              <a:spcAft>
                <a:spcPct val="0"/>
              </a:spcAft>
              <a:defRPr sz="1400" b="1">
                <a:solidFill>
                  <a:schemeClr val="tx1"/>
                </a:solidFill>
                <a:latin typeface="Arial" pitchFamily="34" charset="0"/>
              </a:defRPr>
            </a:lvl8pPr>
            <a:lvl9pPr marL="3886200" indent="-228600" algn="ctr" eaLnBrk="0" fontAlgn="base" hangingPunct="0">
              <a:spcBef>
                <a:spcPct val="0"/>
              </a:spcBef>
              <a:spcAft>
                <a:spcPct val="0"/>
              </a:spcAft>
              <a:defRPr sz="1400" b="1">
                <a:solidFill>
                  <a:schemeClr val="tx1"/>
                </a:solidFill>
                <a:latin typeface="Arial" pitchFamily="34" charset="0"/>
              </a:defRPr>
            </a:lvl9pPr>
          </a:lstStyle>
          <a:p>
            <a:pPr algn="l"/>
            <a:r>
              <a:rPr lang="en-US" sz="1600" b="0" dirty="0"/>
              <a:t>Collision</a:t>
            </a:r>
            <a:br>
              <a:rPr lang="en-US" sz="1600" b="0" dirty="0"/>
            </a:br>
            <a:r>
              <a:rPr lang="en-US" sz="1600" b="0" dirty="0"/>
              <a:t>avoidance</a:t>
            </a:r>
            <a:br>
              <a:rPr lang="en-US" sz="1600" b="0" dirty="0"/>
            </a:br>
            <a:r>
              <a:rPr lang="en-US" sz="1600" b="0" dirty="0"/>
              <a:t>application</a:t>
            </a:r>
          </a:p>
        </p:txBody>
      </p:sp>
      <p:sp>
        <p:nvSpPr>
          <p:cNvPr id="41993" name="Oval 9"/>
          <p:cNvSpPr>
            <a:spLocks noChangeArrowheads="1"/>
          </p:cNvSpPr>
          <p:nvPr/>
        </p:nvSpPr>
        <p:spPr bwMode="auto">
          <a:xfrm>
            <a:off x="2668040" y="1374775"/>
            <a:ext cx="1828800" cy="1828800"/>
          </a:xfrm>
          <a:prstGeom prst="ellipse">
            <a:avLst/>
          </a:prstGeom>
          <a:gradFill rotWithShape="1">
            <a:gsLst>
              <a:gs pos="0">
                <a:srgbClr val="5E5E76">
                  <a:alpha val="0"/>
                </a:srgbClr>
              </a:gs>
              <a:gs pos="100000">
                <a:srgbClr val="CCCCFF"/>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917" tIns="60959" rIns="121917" bIns="60959" anchor="ctr"/>
          <a:lstStyle/>
          <a:p>
            <a:pPr algn="ctr" eaLnBrk="0" hangingPunct="0"/>
            <a:r>
              <a:rPr lang="en-US" sz="1867" dirty="0"/>
              <a:t>Radar Track</a:t>
            </a:r>
          </a:p>
          <a:p>
            <a:pPr algn="ctr" eaLnBrk="0" hangingPunct="0"/>
            <a:r>
              <a:rPr lang="en-US" sz="1867" dirty="0"/>
              <a:t>Topic</a:t>
            </a:r>
          </a:p>
        </p:txBody>
      </p:sp>
      <p:grpSp>
        <p:nvGrpSpPr>
          <p:cNvPr id="2" name="Group 10"/>
          <p:cNvGrpSpPr>
            <a:grpSpLocks/>
          </p:cNvGrpSpPr>
          <p:nvPr/>
        </p:nvGrpSpPr>
        <p:grpSpPr bwMode="auto">
          <a:xfrm>
            <a:off x="804545" y="1389289"/>
            <a:ext cx="1831975" cy="457200"/>
            <a:chOff x="326" y="1337"/>
            <a:chExt cx="1154" cy="288"/>
          </a:xfrm>
        </p:grpSpPr>
        <p:sp>
          <p:nvSpPr>
            <p:cNvPr id="42010" name="Rectangle 11"/>
            <p:cNvSpPr>
              <a:spLocks noChangeArrowheads="1"/>
            </p:cNvSpPr>
            <p:nvPr/>
          </p:nvSpPr>
          <p:spPr bwMode="auto">
            <a:xfrm>
              <a:off x="326" y="1337"/>
              <a:ext cx="864" cy="288"/>
            </a:xfrm>
            <a:prstGeom prst="rect">
              <a:avLst/>
            </a:prstGeom>
            <a:solidFill>
              <a:srgbClr val="003399"/>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3399"/>
              </a:extrusionClr>
            </a:sp3d>
          </p:spPr>
          <p:txBody>
            <a:bodyPr wrap="none" anchor="ctr">
              <a:flatTx/>
            </a:bodyPr>
            <a:lstStyle/>
            <a:p>
              <a:r>
                <a:rPr lang="en-US" sz="1867" dirty="0">
                  <a:solidFill>
                    <a:schemeClr val="bg1"/>
                  </a:solidFill>
                </a:rPr>
                <a:t>Publisher</a:t>
              </a:r>
              <a:endParaRPr lang="en-US" sz="1867" i="1" dirty="0">
                <a:solidFill>
                  <a:schemeClr val="bg1"/>
                </a:solidFill>
              </a:endParaRPr>
            </a:p>
          </p:txBody>
        </p:sp>
        <p:sp>
          <p:nvSpPr>
            <p:cNvPr id="42012" name="Line 13"/>
            <p:cNvSpPr>
              <a:spLocks noChangeShapeType="1"/>
            </p:cNvSpPr>
            <p:nvPr/>
          </p:nvSpPr>
          <p:spPr bwMode="auto">
            <a:xfrm>
              <a:off x="1306" y="1446"/>
              <a:ext cx="174" cy="3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133"/>
            </a:p>
          </p:txBody>
        </p:sp>
      </p:grpSp>
      <p:sp>
        <p:nvSpPr>
          <p:cNvPr id="41995" name="Line 14"/>
          <p:cNvSpPr>
            <a:spLocks noChangeShapeType="1"/>
          </p:cNvSpPr>
          <p:nvPr/>
        </p:nvSpPr>
        <p:spPr bwMode="auto">
          <a:xfrm flipV="1">
            <a:off x="4496842" y="1556318"/>
            <a:ext cx="3380335" cy="49790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121917" tIns="60959" rIns="121917" bIns="60959"/>
          <a:lstStyle/>
          <a:p>
            <a:endParaRPr lang="en-US" sz="2133"/>
          </a:p>
        </p:txBody>
      </p:sp>
      <p:sp>
        <p:nvSpPr>
          <p:cNvPr id="41996" name="Line 15"/>
          <p:cNvSpPr>
            <a:spLocks noChangeShapeType="1"/>
          </p:cNvSpPr>
          <p:nvPr/>
        </p:nvSpPr>
        <p:spPr bwMode="auto">
          <a:xfrm flipV="1">
            <a:off x="4496843" y="2289177"/>
            <a:ext cx="3380335" cy="635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121917" tIns="60959" rIns="121917" bIns="60959"/>
          <a:lstStyle/>
          <a:p>
            <a:endParaRPr lang="en-US" sz="2133"/>
          </a:p>
        </p:txBody>
      </p:sp>
      <p:sp>
        <p:nvSpPr>
          <p:cNvPr id="41997" name="Line 16"/>
          <p:cNvSpPr>
            <a:spLocks noChangeShapeType="1"/>
          </p:cNvSpPr>
          <p:nvPr/>
        </p:nvSpPr>
        <p:spPr bwMode="auto">
          <a:xfrm>
            <a:off x="4496843" y="2703061"/>
            <a:ext cx="3310487" cy="40005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121917" tIns="60959" rIns="121917" bIns="60959"/>
          <a:lstStyle/>
          <a:p>
            <a:endParaRPr lang="en-US" sz="2133"/>
          </a:p>
        </p:txBody>
      </p:sp>
      <p:sp>
        <p:nvSpPr>
          <p:cNvPr id="1454097" name="Text Box 17"/>
          <p:cNvSpPr txBox="1">
            <a:spLocks noChangeArrowheads="1"/>
          </p:cNvSpPr>
          <p:nvPr/>
        </p:nvSpPr>
        <p:spPr bwMode="auto">
          <a:xfrm rot="21156555">
            <a:off x="6253602" y="1323318"/>
            <a:ext cx="2095500" cy="615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9" rIns="121917" bIns="60959">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0"/>
              </a:spcBef>
              <a:spcAft>
                <a:spcPct val="0"/>
              </a:spcAft>
              <a:defRPr sz="1400" b="1">
                <a:solidFill>
                  <a:schemeClr val="tx1"/>
                </a:solidFill>
                <a:latin typeface="Arial" pitchFamily="34" charset="0"/>
              </a:defRPr>
            </a:lvl6pPr>
            <a:lvl7pPr marL="2971800" indent="-228600" algn="ctr" eaLnBrk="0" fontAlgn="base" hangingPunct="0">
              <a:spcBef>
                <a:spcPct val="0"/>
              </a:spcBef>
              <a:spcAft>
                <a:spcPct val="0"/>
              </a:spcAft>
              <a:defRPr sz="1400" b="1">
                <a:solidFill>
                  <a:schemeClr val="tx1"/>
                </a:solidFill>
                <a:latin typeface="Arial" pitchFamily="34" charset="0"/>
              </a:defRPr>
            </a:lvl7pPr>
            <a:lvl8pPr marL="3429000" indent="-228600" algn="ctr" eaLnBrk="0" fontAlgn="base" hangingPunct="0">
              <a:spcBef>
                <a:spcPct val="0"/>
              </a:spcBef>
              <a:spcAft>
                <a:spcPct val="0"/>
              </a:spcAft>
              <a:defRPr sz="1400" b="1">
                <a:solidFill>
                  <a:schemeClr val="tx1"/>
                </a:solidFill>
                <a:latin typeface="Arial" pitchFamily="34" charset="0"/>
              </a:defRPr>
            </a:lvl8pPr>
            <a:lvl9pPr marL="3886200" indent="-228600" algn="ctr" eaLnBrk="0" fontAlgn="base" hangingPunct="0">
              <a:spcBef>
                <a:spcPct val="0"/>
              </a:spcBef>
              <a:spcAft>
                <a:spcPct val="0"/>
              </a:spcAft>
              <a:defRPr sz="1400" b="1">
                <a:solidFill>
                  <a:schemeClr val="tx1"/>
                </a:solidFill>
                <a:latin typeface="Arial" pitchFamily="34" charset="0"/>
              </a:defRPr>
            </a:lvl9pPr>
          </a:lstStyle>
          <a:p>
            <a:pPr algn="l"/>
            <a:r>
              <a:rPr lang="en-US" sz="1600" b="0" dirty="0"/>
              <a:t>Reliable; 1 Hz;</a:t>
            </a:r>
            <a:br>
              <a:rPr lang="en-US" sz="1600" b="0" dirty="0"/>
            </a:br>
            <a:r>
              <a:rPr lang="en-US" sz="1600" b="0" dirty="0"/>
              <a:t>get history </a:t>
            </a:r>
          </a:p>
        </p:txBody>
      </p:sp>
      <p:sp>
        <p:nvSpPr>
          <p:cNvPr id="1454098" name="Text Box 18"/>
          <p:cNvSpPr txBox="1">
            <a:spLocks noChangeArrowheads="1"/>
          </p:cNvSpPr>
          <p:nvPr/>
        </p:nvSpPr>
        <p:spPr bwMode="auto">
          <a:xfrm>
            <a:off x="4685442" y="2006809"/>
            <a:ext cx="2762756" cy="615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0"/>
              </a:spcBef>
              <a:spcAft>
                <a:spcPct val="0"/>
              </a:spcAft>
              <a:defRPr sz="1400" b="1">
                <a:solidFill>
                  <a:schemeClr val="tx1"/>
                </a:solidFill>
                <a:latin typeface="Arial" pitchFamily="34" charset="0"/>
              </a:defRPr>
            </a:lvl6pPr>
            <a:lvl7pPr marL="2971800" indent="-228600" algn="ctr" eaLnBrk="0" fontAlgn="base" hangingPunct="0">
              <a:spcBef>
                <a:spcPct val="0"/>
              </a:spcBef>
              <a:spcAft>
                <a:spcPct val="0"/>
              </a:spcAft>
              <a:defRPr sz="1400" b="1">
                <a:solidFill>
                  <a:schemeClr val="tx1"/>
                </a:solidFill>
                <a:latin typeface="Arial" pitchFamily="34" charset="0"/>
              </a:defRPr>
            </a:lvl7pPr>
            <a:lvl8pPr marL="3429000" indent="-228600" algn="ctr" eaLnBrk="0" fontAlgn="base" hangingPunct="0">
              <a:spcBef>
                <a:spcPct val="0"/>
              </a:spcBef>
              <a:spcAft>
                <a:spcPct val="0"/>
              </a:spcAft>
              <a:defRPr sz="1400" b="1">
                <a:solidFill>
                  <a:schemeClr val="tx1"/>
                </a:solidFill>
                <a:latin typeface="Arial" pitchFamily="34" charset="0"/>
              </a:defRPr>
            </a:lvl8pPr>
            <a:lvl9pPr marL="3886200" indent="-228600" algn="ctr" eaLnBrk="0" fontAlgn="base" hangingPunct="0">
              <a:spcBef>
                <a:spcPct val="0"/>
              </a:spcBef>
              <a:spcAft>
                <a:spcPct val="0"/>
              </a:spcAft>
              <a:defRPr sz="1400" b="1">
                <a:solidFill>
                  <a:schemeClr val="tx1"/>
                </a:solidFill>
                <a:latin typeface="Arial" pitchFamily="34" charset="0"/>
              </a:defRPr>
            </a:lvl9pPr>
          </a:lstStyle>
          <a:p>
            <a:r>
              <a:rPr lang="en-US" sz="1600" b="0" dirty="0"/>
              <a:t>Best effort; 0.2 HZ;</a:t>
            </a:r>
            <a:br>
              <a:rPr lang="en-US" sz="1600" b="0" dirty="0"/>
            </a:br>
            <a:r>
              <a:rPr lang="en-US" sz="1600" b="0" dirty="0"/>
              <a:t>get history</a:t>
            </a:r>
          </a:p>
        </p:txBody>
      </p:sp>
      <p:sp>
        <p:nvSpPr>
          <p:cNvPr id="42000" name="Text Box 19"/>
          <p:cNvSpPr txBox="1">
            <a:spLocks noChangeArrowheads="1"/>
          </p:cNvSpPr>
          <p:nvPr/>
        </p:nvSpPr>
        <p:spPr bwMode="auto">
          <a:xfrm>
            <a:off x="9457747" y="2832558"/>
            <a:ext cx="1116013" cy="369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9" rIns="121917" bIns="60959">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0"/>
              </a:spcBef>
              <a:spcAft>
                <a:spcPct val="0"/>
              </a:spcAft>
              <a:defRPr sz="1400" b="1">
                <a:solidFill>
                  <a:schemeClr val="tx1"/>
                </a:solidFill>
                <a:latin typeface="Arial" pitchFamily="34" charset="0"/>
              </a:defRPr>
            </a:lvl6pPr>
            <a:lvl7pPr marL="2971800" indent="-228600" algn="ctr" eaLnBrk="0" fontAlgn="base" hangingPunct="0">
              <a:spcBef>
                <a:spcPct val="0"/>
              </a:spcBef>
              <a:spcAft>
                <a:spcPct val="0"/>
              </a:spcAft>
              <a:defRPr sz="1400" b="1">
                <a:solidFill>
                  <a:schemeClr val="tx1"/>
                </a:solidFill>
                <a:latin typeface="Arial" pitchFamily="34" charset="0"/>
              </a:defRPr>
            </a:lvl7pPr>
            <a:lvl8pPr marL="3429000" indent="-228600" algn="ctr" eaLnBrk="0" fontAlgn="base" hangingPunct="0">
              <a:spcBef>
                <a:spcPct val="0"/>
              </a:spcBef>
              <a:spcAft>
                <a:spcPct val="0"/>
              </a:spcAft>
              <a:defRPr sz="1400" b="1">
                <a:solidFill>
                  <a:schemeClr val="tx1"/>
                </a:solidFill>
                <a:latin typeface="Arial" pitchFamily="34" charset="0"/>
              </a:defRPr>
            </a:lvl8pPr>
            <a:lvl9pPr marL="3886200" indent="-228600" algn="ctr" eaLnBrk="0" fontAlgn="base" hangingPunct="0">
              <a:spcBef>
                <a:spcPct val="0"/>
              </a:spcBef>
              <a:spcAft>
                <a:spcPct val="0"/>
              </a:spcAft>
              <a:defRPr sz="1400" b="1">
                <a:solidFill>
                  <a:schemeClr val="tx1"/>
                </a:solidFill>
                <a:latin typeface="Arial" pitchFamily="34" charset="0"/>
              </a:defRPr>
            </a:lvl9pPr>
          </a:lstStyle>
          <a:p>
            <a:pPr algn="l"/>
            <a:r>
              <a:rPr lang="en-US" sz="1600" b="0" dirty="0"/>
              <a:t>ATC Sim</a:t>
            </a:r>
          </a:p>
        </p:txBody>
      </p:sp>
      <p:sp>
        <p:nvSpPr>
          <p:cNvPr id="1454100" name="Text Box 20"/>
          <p:cNvSpPr txBox="1">
            <a:spLocks noChangeArrowheads="1"/>
          </p:cNvSpPr>
          <p:nvPr/>
        </p:nvSpPr>
        <p:spPr bwMode="auto">
          <a:xfrm rot="459685">
            <a:off x="5919908" y="2719225"/>
            <a:ext cx="2051397" cy="615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0"/>
              </a:spcBef>
              <a:spcAft>
                <a:spcPct val="0"/>
              </a:spcAft>
              <a:defRPr sz="1400" b="1">
                <a:solidFill>
                  <a:schemeClr val="tx1"/>
                </a:solidFill>
                <a:latin typeface="Arial" pitchFamily="34" charset="0"/>
              </a:defRPr>
            </a:lvl6pPr>
            <a:lvl7pPr marL="2971800" indent="-228600" algn="ctr" eaLnBrk="0" fontAlgn="base" hangingPunct="0">
              <a:spcBef>
                <a:spcPct val="0"/>
              </a:spcBef>
              <a:spcAft>
                <a:spcPct val="0"/>
              </a:spcAft>
              <a:defRPr sz="1400" b="1">
                <a:solidFill>
                  <a:schemeClr val="tx1"/>
                </a:solidFill>
                <a:latin typeface="Arial" pitchFamily="34" charset="0"/>
              </a:defRPr>
            </a:lvl7pPr>
            <a:lvl8pPr marL="3429000" indent="-228600" algn="ctr" eaLnBrk="0" fontAlgn="base" hangingPunct="0">
              <a:spcBef>
                <a:spcPct val="0"/>
              </a:spcBef>
              <a:spcAft>
                <a:spcPct val="0"/>
              </a:spcAft>
              <a:defRPr sz="1400" b="1">
                <a:solidFill>
                  <a:schemeClr val="tx1"/>
                </a:solidFill>
                <a:latin typeface="Arial" pitchFamily="34" charset="0"/>
              </a:defRPr>
            </a:lvl8pPr>
            <a:lvl9pPr marL="3886200" indent="-228600" algn="ctr" eaLnBrk="0" fontAlgn="base" hangingPunct="0">
              <a:spcBef>
                <a:spcPct val="0"/>
              </a:spcBef>
              <a:spcAft>
                <a:spcPct val="0"/>
              </a:spcAft>
              <a:defRPr sz="1400" b="1">
                <a:solidFill>
                  <a:schemeClr val="tx1"/>
                </a:solidFill>
                <a:latin typeface="Arial" pitchFamily="34" charset="0"/>
              </a:defRPr>
            </a:lvl9pPr>
          </a:lstStyle>
          <a:p>
            <a:pPr algn="l"/>
            <a:r>
              <a:rPr lang="en-US" sz="1600" b="0" dirty="0"/>
              <a:t>Nearby tracks with</a:t>
            </a:r>
            <a:br>
              <a:rPr lang="en-US" sz="1600" b="0" dirty="0"/>
            </a:br>
            <a:r>
              <a:rPr lang="en-US" sz="1600" b="0" dirty="0"/>
              <a:t>altitude &lt; 5000m</a:t>
            </a:r>
          </a:p>
        </p:txBody>
      </p:sp>
      <p:sp>
        <p:nvSpPr>
          <p:cNvPr id="1454104" name="Text Box 24"/>
          <p:cNvSpPr txBox="1">
            <a:spLocks noChangeArrowheads="1"/>
          </p:cNvSpPr>
          <p:nvPr/>
        </p:nvSpPr>
        <p:spPr bwMode="auto">
          <a:xfrm>
            <a:off x="869861" y="1958530"/>
            <a:ext cx="1798183" cy="1354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0"/>
              </a:spcBef>
              <a:spcAft>
                <a:spcPct val="0"/>
              </a:spcAft>
              <a:defRPr sz="1400" b="1">
                <a:solidFill>
                  <a:schemeClr val="tx1"/>
                </a:solidFill>
                <a:latin typeface="Arial" pitchFamily="34" charset="0"/>
              </a:defRPr>
            </a:lvl6pPr>
            <a:lvl7pPr marL="2971800" indent="-228600" algn="ctr" eaLnBrk="0" fontAlgn="base" hangingPunct="0">
              <a:spcBef>
                <a:spcPct val="0"/>
              </a:spcBef>
              <a:spcAft>
                <a:spcPct val="0"/>
              </a:spcAft>
              <a:defRPr sz="1400" b="1">
                <a:solidFill>
                  <a:schemeClr val="tx1"/>
                </a:solidFill>
                <a:latin typeface="Arial" pitchFamily="34" charset="0"/>
              </a:defRPr>
            </a:lvl7pPr>
            <a:lvl8pPr marL="3429000" indent="-228600" algn="ctr" eaLnBrk="0" fontAlgn="base" hangingPunct="0">
              <a:spcBef>
                <a:spcPct val="0"/>
              </a:spcBef>
              <a:spcAft>
                <a:spcPct val="0"/>
              </a:spcAft>
              <a:defRPr sz="1400" b="1">
                <a:solidFill>
                  <a:schemeClr val="tx1"/>
                </a:solidFill>
                <a:latin typeface="Arial" pitchFamily="34" charset="0"/>
              </a:defRPr>
            </a:lvl8pPr>
            <a:lvl9pPr marL="3886200" indent="-228600" algn="ctr" eaLnBrk="0" fontAlgn="base" hangingPunct="0">
              <a:spcBef>
                <a:spcPct val="0"/>
              </a:spcBef>
              <a:spcAft>
                <a:spcPct val="0"/>
              </a:spcAft>
              <a:defRPr sz="1400" b="1">
                <a:solidFill>
                  <a:schemeClr val="tx1"/>
                </a:solidFill>
                <a:latin typeface="Arial" pitchFamily="34" charset="0"/>
              </a:defRPr>
            </a:lvl9pPr>
          </a:lstStyle>
          <a:p>
            <a:pPr marL="285750" indent="-285750" algn="l">
              <a:buFont typeface="Wingdings" panose="05000000000000000000" pitchFamily="2" charset="2"/>
              <a:buChar char="§"/>
            </a:pPr>
            <a:r>
              <a:rPr lang="en-US" sz="1600" b="0" dirty="0"/>
              <a:t> Publish reliably</a:t>
            </a:r>
          </a:p>
          <a:p>
            <a:pPr marL="285750" indent="-285750" algn="l">
              <a:buFont typeface="Wingdings" panose="05000000000000000000" pitchFamily="2" charset="2"/>
              <a:buChar char="§"/>
            </a:pPr>
            <a:r>
              <a:rPr lang="en-US" sz="1600" b="0" dirty="0"/>
              <a:t> 10 Hz</a:t>
            </a:r>
          </a:p>
          <a:p>
            <a:pPr marL="285750" indent="-285750" algn="l">
              <a:buFont typeface="Wingdings" panose="05000000000000000000" pitchFamily="2" charset="2"/>
              <a:buChar char="§"/>
            </a:pPr>
            <a:r>
              <a:rPr lang="en-US" sz="1600" b="0" dirty="0"/>
              <a:t> 600 sample history</a:t>
            </a:r>
          </a:p>
        </p:txBody>
      </p:sp>
      <p:pic>
        <p:nvPicPr>
          <p:cNvPr id="29" name="Picture 12" descr="RTI Arch No T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3064" y="1983244"/>
            <a:ext cx="679451"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 Box 8"/>
          <p:cNvSpPr txBox="1">
            <a:spLocks noChangeArrowheads="1"/>
          </p:cNvSpPr>
          <p:nvPr/>
        </p:nvSpPr>
        <p:spPr bwMode="auto">
          <a:xfrm>
            <a:off x="9467852" y="2092310"/>
            <a:ext cx="1116013" cy="369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9" rIns="121917" bIns="60959">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algn="ctr" eaLnBrk="0" fontAlgn="base" hangingPunct="0">
              <a:spcBef>
                <a:spcPct val="0"/>
              </a:spcBef>
              <a:spcAft>
                <a:spcPct val="0"/>
              </a:spcAft>
              <a:defRPr sz="1400" b="1">
                <a:solidFill>
                  <a:schemeClr val="tx1"/>
                </a:solidFill>
                <a:latin typeface="Arial" pitchFamily="34" charset="0"/>
              </a:defRPr>
            </a:lvl6pPr>
            <a:lvl7pPr marL="2971800" indent="-228600" algn="ctr" eaLnBrk="0" fontAlgn="base" hangingPunct="0">
              <a:spcBef>
                <a:spcPct val="0"/>
              </a:spcBef>
              <a:spcAft>
                <a:spcPct val="0"/>
              </a:spcAft>
              <a:defRPr sz="1400" b="1">
                <a:solidFill>
                  <a:schemeClr val="tx1"/>
                </a:solidFill>
                <a:latin typeface="Arial" pitchFamily="34" charset="0"/>
              </a:defRPr>
            </a:lvl7pPr>
            <a:lvl8pPr marL="3429000" indent="-228600" algn="ctr" eaLnBrk="0" fontAlgn="base" hangingPunct="0">
              <a:spcBef>
                <a:spcPct val="0"/>
              </a:spcBef>
              <a:spcAft>
                <a:spcPct val="0"/>
              </a:spcAft>
              <a:defRPr sz="1400" b="1">
                <a:solidFill>
                  <a:schemeClr val="tx1"/>
                </a:solidFill>
                <a:latin typeface="Arial" pitchFamily="34" charset="0"/>
              </a:defRPr>
            </a:lvl8pPr>
            <a:lvl9pPr marL="3886200" indent="-228600" algn="ctr" eaLnBrk="0" fontAlgn="base" hangingPunct="0">
              <a:spcBef>
                <a:spcPct val="0"/>
              </a:spcBef>
              <a:spcAft>
                <a:spcPct val="0"/>
              </a:spcAft>
              <a:defRPr sz="1400" b="1">
                <a:solidFill>
                  <a:schemeClr val="tx1"/>
                </a:solidFill>
                <a:latin typeface="Arial" pitchFamily="34" charset="0"/>
              </a:defRPr>
            </a:lvl9pPr>
          </a:lstStyle>
          <a:p>
            <a:pPr algn="l"/>
            <a:r>
              <a:rPr lang="en-US" sz="1600" b="0" dirty="0"/>
              <a:t>NOC Sim</a:t>
            </a:r>
          </a:p>
        </p:txBody>
      </p:sp>
      <p:sp>
        <p:nvSpPr>
          <p:cNvPr id="3" name="Slide Number Placeholder 2">
            <a:extLst>
              <a:ext uri="{FF2B5EF4-FFF2-40B4-BE49-F238E27FC236}">
                <a16:creationId xmlns:a16="http://schemas.microsoft.com/office/drawing/2014/main" id="{A5B8917C-4D77-4C6C-9FC7-5C9431CE592B}"/>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569909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a:extLst>
              <a:ext uri="{FF2B5EF4-FFF2-40B4-BE49-F238E27FC236}">
                <a16:creationId xmlns:a16="http://schemas.microsoft.com/office/drawing/2014/main" id="{BB5D34E6-B904-49D4-9ED0-E692C71F6BC7}"/>
              </a:ext>
            </a:extLst>
          </p:cNvPr>
          <p:cNvPicPr>
            <a:picLocks noGrp="1" noChangeAspect="1"/>
          </p:cNvPicPr>
          <p:nvPr>
            <p:ph idx="1"/>
          </p:nvPr>
        </p:nvPicPr>
        <p:blipFill>
          <a:blip r:embed="rId2"/>
          <a:stretch>
            <a:fillRect/>
          </a:stretch>
        </p:blipFill>
        <p:spPr>
          <a:xfrm>
            <a:off x="698162" y="994299"/>
            <a:ext cx="10809983" cy="5051394"/>
          </a:xfrm>
          <a:prstGeom prst="rect">
            <a:avLst/>
          </a:prstGeom>
        </p:spPr>
      </p:pic>
      <p:sp>
        <p:nvSpPr>
          <p:cNvPr id="32" name="Text Box 29">
            <a:extLst>
              <a:ext uri="{FF2B5EF4-FFF2-40B4-BE49-F238E27FC236}">
                <a16:creationId xmlns:a16="http://schemas.microsoft.com/office/drawing/2014/main" id="{C5F96407-D889-45F3-9FA9-ABA563BABF4A}"/>
              </a:ext>
            </a:extLst>
          </p:cNvPr>
          <p:cNvSpPr txBox="1">
            <a:spLocks noChangeArrowheads="1"/>
          </p:cNvSpPr>
          <p:nvPr/>
        </p:nvSpPr>
        <p:spPr bwMode="auto">
          <a:xfrm>
            <a:off x="6095999" y="5154194"/>
            <a:ext cx="6029325" cy="1231104"/>
          </a:xfrm>
          <a:prstGeom prst="rect">
            <a:avLst/>
          </a:prstGeom>
          <a:noFill/>
          <a:ln w="9525">
            <a:noFill/>
            <a:miter lim="800000"/>
            <a:headEnd/>
            <a:tailEnd/>
          </a:ln>
        </p:spPr>
        <p:txBody>
          <a:bodyPr wrap="square" lIns="121917" tIns="60959" rIns="121917" bIns="60959">
            <a:spAutoFit/>
          </a:bodyPr>
          <a:lstStyle/>
          <a:p>
            <a:pPr>
              <a:spcBef>
                <a:spcPct val="50000"/>
              </a:spcBef>
            </a:pPr>
            <a:r>
              <a:rPr lang="en-US" sz="2400" b="1" dirty="0">
                <a:latin typeface="Arial" panose="020B0604020202020204" pitchFamily="34" charset="0"/>
                <a:cs typeface="Arial" panose="020B0604020202020204" pitchFamily="34" charset="0"/>
              </a:rPr>
              <a:t>The Filter Expression and Arguments will determine which instances of the Topic will be received by the subscriber</a:t>
            </a:r>
          </a:p>
        </p:txBody>
      </p:sp>
      <p:sp>
        <p:nvSpPr>
          <p:cNvPr id="33" name="Rectangle 2">
            <a:extLst>
              <a:ext uri="{FF2B5EF4-FFF2-40B4-BE49-F238E27FC236}">
                <a16:creationId xmlns:a16="http://schemas.microsoft.com/office/drawing/2014/main" id="{9EDB003A-2EC5-4271-A4EF-B802D9A1CFE1}"/>
              </a:ext>
            </a:extLst>
          </p:cNvPr>
          <p:cNvSpPr>
            <a:spLocks noGrp="1" noChangeArrowheads="1"/>
          </p:cNvSpPr>
          <p:nvPr>
            <p:ph type="title"/>
          </p:nvPr>
        </p:nvSpPr>
        <p:spPr>
          <a:xfrm>
            <a:off x="914400" y="0"/>
            <a:ext cx="10363200" cy="630923"/>
          </a:xfrm>
        </p:spPr>
        <p:txBody>
          <a:bodyPr anchor="ctr" anchorCtr="0">
            <a:normAutofit/>
          </a:bodyPr>
          <a:lstStyle/>
          <a:p>
            <a:pPr eaLnBrk="1" hangingPunct="1"/>
            <a:r>
              <a:rPr lang="en-US" sz="2800" dirty="0"/>
              <a:t>Content Filtered Topics</a:t>
            </a:r>
          </a:p>
        </p:txBody>
      </p:sp>
      <p:sp>
        <p:nvSpPr>
          <p:cNvPr id="2" name="Slide Number Placeholder 1">
            <a:extLst>
              <a:ext uri="{FF2B5EF4-FFF2-40B4-BE49-F238E27FC236}">
                <a16:creationId xmlns:a16="http://schemas.microsoft.com/office/drawing/2014/main" id="{34132589-D4C6-47E8-A4C1-07EC1C39D648}"/>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2586135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7" name="DataWriter"/>
          <p:cNvGrpSpPr/>
          <p:nvPr/>
        </p:nvGrpSpPr>
        <p:grpSpPr>
          <a:xfrm>
            <a:off x="2042631" y="4655777"/>
            <a:ext cx="2719375" cy="772238"/>
            <a:chOff x="0" y="0"/>
            <a:chExt cx="2719374" cy="772237"/>
          </a:xfrm>
        </p:grpSpPr>
        <p:sp>
          <p:nvSpPr>
            <p:cNvPr id="1055" name="Rectangle"/>
            <p:cNvSpPr/>
            <p:nvPr/>
          </p:nvSpPr>
          <p:spPr>
            <a:xfrm>
              <a:off x="0" y="-1"/>
              <a:ext cx="2719375"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1056" name="DataWriter"/>
            <p:cNvSpPr txBox="1"/>
            <p:nvPr/>
          </p:nvSpPr>
          <p:spPr>
            <a:xfrm>
              <a:off x="0" y="189885"/>
              <a:ext cx="2719375"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DataWriter</a:t>
              </a:r>
            </a:p>
          </p:txBody>
        </p:sp>
      </p:grpSp>
      <p:sp>
        <p:nvSpPr>
          <p:cNvPr id="1058" name="Line"/>
          <p:cNvSpPr/>
          <p:nvPr/>
        </p:nvSpPr>
        <p:spPr>
          <a:xfrm>
            <a:off x="4796604" y="5082348"/>
            <a:ext cx="2565046" cy="700285"/>
          </a:xfrm>
          <a:prstGeom prst="line">
            <a:avLst/>
          </a:prstGeom>
          <a:ln w="50800">
            <a:solidFill>
              <a:srgbClr val="FF0000"/>
            </a:solidFill>
            <a:miter lim="400000"/>
            <a:tailEnd type="triangle"/>
          </a:ln>
          <a:effectLst>
            <a:outerShdw dist="76200" dir="3600000" rotWithShape="0">
              <a:srgbClr val="000000">
                <a:alpha val="12000"/>
              </a:srgbClr>
            </a:outerShdw>
          </a:effectLst>
        </p:spPr>
        <p:txBody>
          <a:bodyPr lIns="45718" tIns="45718" rIns="45718" bIns="45718"/>
          <a:lstStyle/>
          <a:p>
            <a:endParaRPr/>
          </a:p>
        </p:txBody>
      </p:sp>
      <p:sp>
        <p:nvSpPr>
          <p:cNvPr id="1059" name="Shape 415"/>
          <p:cNvSpPr txBox="1">
            <a:spLocks noGrp="1"/>
          </p:cNvSpPr>
          <p:nvPr>
            <p:ph type="title"/>
          </p:nvPr>
        </p:nvSpPr>
        <p:spPr>
          <a:xfrm>
            <a:off x="2345741" y="0"/>
            <a:ext cx="7416800" cy="630315"/>
          </a:xfrm>
          <a:prstGeom prst="rect">
            <a:avLst/>
          </a:prstGeom>
        </p:spPr>
        <p:txBody>
          <a:bodyPr lIns="0" tIns="0" rIns="0" bIns="0"/>
          <a:lstStyle/>
          <a:p>
            <a:r>
              <a:rPr sz="2800" dirty="0"/>
              <a:t>DDS Publish Subscribe API: QoS conflicts</a:t>
            </a:r>
          </a:p>
        </p:txBody>
      </p:sp>
      <p:sp>
        <p:nvSpPr>
          <p:cNvPr id="1063" name="Shape 416"/>
          <p:cNvSpPr txBox="1">
            <a:spLocks noGrp="1"/>
          </p:cNvSpPr>
          <p:nvPr>
            <p:ph idx="1"/>
          </p:nvPr>
        </p:nvSpPr>
        <p:spPr>
          <a:prstGeom prst="rect">
            <a:avLst/>
          </a:prstGeom>
        </p:spPr>
        <p:txBody>
          <a:bodyPr lIns="0" tIns="0" rIns="0" bIns="0"/>
          <a:lstStyle/>
          <a:p>
            <a:pPr>
              <a:lnSpc>
                <a:spcPct val="80000"/>
              </a:lnSpc>
              <a:spcBef>
                <a:spcPts val="0"/>
              </a:spcBef>
              <a:buSzPct val="100000"/>
              <a:buFont typeface="Wingdings" panose="05000000000000000000" pitchFamily="2" charset="2"/>
              <a:buChar char="§"/>
              <a:defRPr sz="3000"/>
            </a:pPr>
            <a:r>
              <a:rPr sz="2400" b="1" dirty="0">
                <a:latin typeface="Arial" panose="020B0604020202020204" pitchFamily="34" charset="0"/>
                <a:cs typeface="Arial" panose="020B0604020202020204" pitchFamily="34" charset="0"/>
              </a:rPr>
              <a:t>The DataReader and DataWriter QoS must match if connectivity is to be established</a:t>
            </a:r>
            <a:endParaRPr lang="en-US" sz="2400" b="1" dirty="0">
              <a:latin typeface="Arial" panose="020B0604020202020204" pitchFamily="34" charset="0"/>
              <a:cs typeface="Arial" panose="020B0604020202020204" pitchFamily="34" charset="0"/>
            </a:endParaRPr>
          </a:p>
          <a:p>
            <a:pPr marL="0" indent="0">
              <a:lnSpc>
                <a:spcPct val="80000"/>
              </a:lnSpc>
              <a:spcBef>
                <a:spcPts val="0"/>
              </a:spcBef>
              <a:buSzPct val="100000"/>
              <a:buNone/>
              <a:defRPr sz="3000"/>
            </a:pPr>
            <a:endParaRPr sz="2400" b="1" dirty="0">
              <a:latin typeface="Arial" panose="020B0604020202020204" pitchFamily="34" charset="0"/>
              <a:cs typeface="Arial" panose="020B0604020202020204" pitchFamily="34" charset="0"/>
            </a:endParaRPr>
          </a:p>
          <a:p>
            <a:pPr>
              <a:lnSpc>
                <a:spcPct val="80000"/>
              </a:lnSpc>
              <a:spcBef>
                <a:spcPts val="0"/>
              </a:spcBef>
              <a:buSzPct val="100000"/>
              <a:buFont typeface="Wingdings" panose="05000000000000000000" pitchFamily="2" charset="2"/>
              <a:buChar char="§"/>
              <a:defRPr sz="3000"/>
            </a:pPr>
            <a:r>
              <a:rPr sz="2400" b="1" dirty="0">
                <a:latin typeface="Arial" panose="020B0604020202020204" pitchFamily="34" charset="0"/>
                <a:cs typeface="Arial" panose="020B0604020202020204" pitchFamily="34" charset="0"/>
              </a:rPr>
              <a:t>QoS does not need to be equal. It is ok </a:t>
            </a:r>
            <a:r>
              <a:rPr lang="en-US" sz="2400" b="1" dirty="0">
                <a:latin typeface="Arial" panose="020B0604020202020204" pitchFamily="34" charset="0"/>
                <a:cs typeface="Arial" panose="020B0604020202020204" pitchFamily="34" charset="0"/>
              </a:rPr>
              <a:t>i</a:t>
            </a:r>
            <a:r>
              <a:rPr sz="2400" b="1" dirty="0">
                <a:latin typeface="Arial" panose="020B0604020202020204" pitchFamily="34" charset="0"/>
                <a:cs typeface="Arial" panose="020B0604020202020204" pitchFamily="34" charset="0"/>
              </a:rPr>
              <a:t>f a DataWriter offers “more” than what a DataReader asks for</a:t>
            </a:r>
            <a:endParaRPr lang="en-US" sz="2400" b="1" dirty="0">
              <a:latin typeface="Arial" panose="020B0604020202020204" pitchFamily="34" charset="0"/>
              <a:cs typeface="Arial" panose="020B0604020202020204" pitchFamily="34" charset="0"/>
            </a:endParaRPr>
          </a:p>
          <a:p>
            <a:pPr marL="0" indent="0">
              <a:lnSpc>
                <a:spcPct val="80000"/>
              </a:lnSpc>
              <a:spcBef>
                <a:spcPts val="0"/>
              </a:spcBef>
              <a:buNone/>
              <a:defRPr sz="3000"/>
            </a:pPr>
            <a:endParaRPr lang="en-US" dirty="0"/>
          </a:p>
          <a:p>
            <a:pPr marL="0" indent="0">
              <a:lnSpc>
                <a:spcPct val="80000"/>
              </a:lnSpc>
              <a:spcBef>
                <a:spcPts val="0"/>
              </a:spcBef>
              <a:buNone/>
              <a:defRPr sz="3000"/>
            </a:pPr>
            <a:endParaRPr dirty="0"/>
          </a:p>
          <a:p>
            <a:pPr marL="1082026" lvl="2" indent="0">
              <a:lnSpc>
                <a:spcPct val="80000"/>
              </a:lnSpc>
              <a:spcBef>
                <a:spcPts val="0"/>
              </a:spcBef>
              <a:buSzPts val="3000"/>
              <a:buNone/>
              <a:defRPr sz="3000"/>
            </a:pPr>
            <a:r>
              <a:rPr sz="2800" b="1" dirty="0">
                <a:latin typeface="Arial" panose="020B0604020202020204" pitchFamily="34" charset="0"/>
                <a:cs typeface="Arial" panose="020B0604020202020204" pitchFamily="34" charset="0"/>
              </a:rPr>
              <a:t>Example: DW</a:t>
            </a:r>
            <a:r>
              <a:rPr lang="en-US" sz="2800" b="1" dirty="0">
                <a:latin typeface="Arial" panose="020B0604020202020204" pitchFamily="34" charset="0"/>
                <a:cs typeface="Arial" panose="020B0604020202020204" pitchFamily="34" charset="0"/>
              </a:rPr>
              <a:t> </a:t>
            </a:r>
            <a:r>
              <a:rPr sz="28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sz="2800" b="1" dirty="0">
                <a:latin typeface="Arial" panose="020B0604020202020204" pitchFamily="34" charset="0"/>
                <a:cs typeface="Arial" panose="020B0604020202020204" pitchFamily="34" charset="0"/>
              </a:rPr>
              <a:t>Reliable, DR</a:t>
            </a:r>
            <a:r>
              <a:rPr lang="en-US" sz="2800" b="1" dirty="0">
                <a:latin typeface="Arial" panose="020B0604020202020204" pitchFamily="34" charset="0"/>
                <a:cs typeface="Arial" panose="020B0604020202020204" pitchFamily="34" charset="0"/>
              </a:rPr>
              <a:t> </a:t>
            </a:r>
            <a:r>
              <a:rPr sz="28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sz="2800" b="1" dirty="0">
                <a:latin typeface="Arial" panose="020B0604020202020204" pitchFamily="34" charset="0"/>
                <a:cs typeface="Arial" panose="020B0604020202020204" pitchFamily="34" charset="0"/>
              </a:rPr>
              <a:t>Best</a:t>
            </a:r>
            <a:r>
              <a:rPr lang="en-US" sz="2800" b="1" dirty="0">
                <a:latin typeface="Arial" panose="020B0604020202020204" pitchFamily="34" charset="0"/>
                <a:cs typeface="Arial" panose="020B0604020202020204" pitchFamily="34" charset="0"/>
              </a:rPr>
              <a:t> </a:t>
            </a:r>
            <a:r>
              <a:rPr sz="2800" b="1" dirty="0">
                <a:latin typeface="Arial" panose="020B0604020202020204" pitchFamily="34" charset="0"/>
                <a:cs typeface="Arial" panose="020B0604020202020204" pitchFamily="34" charset="0"/>
              </a:rPr>
              <a:t>Effort</a:t>
            </a:r>
          </a:p>
        </p:txBody>
      </p:sp>
      <p:sp>
        <p:nvSpPr>
          <p:cNvPr id="2" name="Slide Number Placeholder 1">
            <a:extLst>
              <a:ext uri="{FF2B5EF4-FFF2-40B4-BE49-F238E27FC236}">
                <a16:creationId xmlns:a16="http://schemas.microsoft.com/office/drawing/2014/main" id="{B6233982-37FB-4CEA-8655-67330E13342C}"/>
              </a:ext>
            </a:extLst>
          </p:cNvPr>
          <p:cNvSpPr>
            <a:spLocks noGrp="1"/>
          </p:cNvSpPr>
          <p:nvPr>
            <p:ph type="sldNum" sz="quarter" idx="4"/>
          </p:nvPr>
        </p:nvSpPr>
        <p:spPr/>
        <p:txBody>
          <a:bodyPr/>
          <a:lstStyle/>
          <a:p>
            <a:fld id="{86CB4B4D-7CA3-9044-876B-883B54F8677D}" type="slidenum">
              <a:rPr lang="en-US" smtClean="0"/>
              <a:t>35</a:t>
            </a:fld>
            <a:endParaRPr lang="en-US"/>
          </a:p>
        </p:txBody>
      </p:sp>
      <p:grpSp>
        <p:nvGrpSpPr>
          <p:cNvPr id="1062" name="DataReader"/>
          <p:cNvGrpSpPr/>
          <p:nvPr/>
        </p:nvGrpSpPr>
        <p:grpSpPr>
          <a:xfrm>
            <a:off x="7389556" y="5107916"/>
            <a:ext cx="2719377" cy="772238"/>
            <a:chOff x="0" y="0"/>
            <a:chExt cx="2719376" cy="772237"/>
          </a:xfrm>
        </p:grpSpPr>
        <p:sp>
          <p:nvSpPr>
            <p:cNvPr id="1060"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1061" name="DataReader"/>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DataReader</a:t>
              </a:r>
            </a:p>
          </p:txBody>
        </p:sp>
      </p:grpSp>
      <p:grpSp>
        <p:nvGrpSpPr>
          <p:cNvPr id="1066" name="DataReader"/>
          <p:cNvGrpSpPr/>
          <p:nvPr/>
        </p:nvGrpSpPr>
        <p:grpSpPr>
          <a:xfrm>
            <a:off x="7389556" y="4091869"/>
            <a:ext cx="2719377" cy="772239"/>
            <a:chOff x="0" y="0"/>
            <a:chExt cx="2719376" cy="772237"/>
          </a:xfrm>
        </p:grpSpPr>
        <p:sp>
          <p:nvSpPr>
            <p:cNvPr id="1064" name="Rectangle"/>
            <p:cNvSpPr/>
            <p:nvPr/>
          </p:nvSpPr>
          <p:spPr>
            <a:xfrm>
              <a:off x="-1" y="-1"/>
              <a:ext cx="2719378" cy="772239"/>
            </a:xfrm>
            <a:prstGeom prst="rect">
              <a:avLst/>
            </a:prstGeom>
            <a:solidFill>
              <a:srgbClr val="086AAB"/>
            </a:solidFill>
            <a:ln w="12700" cap="flat">
              <a:noFill/>
              <a:miter lim="400000"/>
            </a:ln>
            <a:effectLst>
              <a:outerShdw dist="79024" dir="3600000" rotWithShape="0">
                <a:srgbClr val="000000">
                  <a:alpha val="12000"/>
                </a:srgbClr>
              </a:outerShdw>
            </a:effectLst>
          </p:spPr>
          <p:txBody>
            <a:bodyPr wrap="square" lIns="45718" tIns="45718" rIns="45718" bIns="45718" numCol="1" anchor="ctr">
              <a:noAutofit/>
            </a:bodyPr>
            <a:lstStyle/>
            <a:p>
              <a:pPr algn="ctr" defTabSz="457200">
                <a:lnSpc>
                  <a:spcPct val="200000"/>
                </a:lnSpc>
                <a:defRPr sz="2400">
                  <a:solidFill>
                    <a:srgbClr val="F7F2E3"/>
                  </a:solidFill>
                  <a:latin typeface="Calibri"/>
                  <a:ea typeface="Calibri"/>
                  <a:cs typeface="Calibri"/>
                  <a:sym typeface="Calibri"/>
                </a:defRPr>
              </a:pPr>
              <a:endParaRPr/>
            </a:p>
          </p:txBody>
        </p:sp>
        <p:sp>
          <p:nvSpPr>
            <p:cNvPr id="1065" name="DataReader"/>
            <p:cNvSpPr txBox="1"/>
            <p:nvPr/>
          </p:nvSpPr>
          <p:spPr>
            <a:xfrm>
              <a:off x="-1" y="189885"/>
              <a:ext cx="2719378" cy="392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defTabSz="457200">
                <a:lnSpc>
                  <a:spcPct val="200000"/>
                </a:lnSpc>
                <a:defRPr sz="2400">
                  <a:solidFill>
                    <a:srgbClr val="F7F2E3"/>
                  </a:solidFill>
                  <a:latin typeface="Calibri"/>
                  <a:ea typeface="Calibri"/>
                  <a:cs typeface="Calibri"/>
                  <a:sym typeface="Calibri"/>
                </a:defRPr>
              </a:lvl1pPr>
            </a:lstStyle>
            <a:p>
              <a:r>
                <a:t>DataReader</a:t>
              </a:r>
            </a:p>
          </p:txBody>
        </p:sp>
      </p:grpSp>
      <p:sp>
        <p:nvSpPr>
          <p:cNvPr id="1067" name="BEST EFFORT"/>
          <p:cNvSpPr txBox="1"/>
          <p:nvPr/>
        </p:nvSpPr>
        <p:spPr>
          <a:xfrm>
            <a:off x="631009" y="4856474"/>
            <a:ext cx="13403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b="1">
                <a:latin typeface="Calibri"/>
                <a:ea typeface="Calibri"/>
                <a:cs typeface="Calibri"/>
                <a:sym typeface="Calibri"/>
              </a:defRPr>
            </a:lvl1pPr>
          </a:lstStyle>
          <a:p>
            <a:r>
              <a:t>BEST EFFORT</a:t>
            </a:r>
          </a:p>
        </p:txBody>
      </p:sp>
      <p:sp>
        <p:nvSpPr>
          <p:cNvPr id="1068" name="BEST EFFORT"/>
          <p:cNvSpPr txBox="1"/>
          <p:nvPr/>
        </p:nvSpPr>
        <p:spPr>
          <a:xfrm>
            <a:off x="10182945" y="4292567"/>
            <a:ext cx="13403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b="1">
                <a:latin typeface="Calibri"/>
                <a:ea typeface="Calibri"/>
                <a:cs typeface="Calibri"/>
                <a:sym typeface="Calibri"/>
              </a:defRPr>
            </a:lvl1pPr>
          </a:lstStyle>
          <a:p>
            <a:r>
              <a:t>BEST EFFORT</a:t>
            </a:r>
          </a:p>
        </p:txBody>
      </p:sp>
      <p:sp>
        <p:nvSpPr>
          <p:cNvPr id="1069" name="RELIABLE"/>
          <p:cNvSpPr txBox="1"/>
          <p:nvPr/>
        </p:nvSpPr>
        <p:spPr>
          <a:xfrm>
            <a:off x="10182945" y="5308613"/>
            <a:ext cx="13403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b="1">
                <a:latin typeface="Calibri"/>
                <a:ea typeface="Calibri"/>
                <a:cs typeface="Calibri"/>
                <a:sym typeface="Calibri"/>
              </a:defRPr>
            </a:lvl1pPr>
          </a:lstStyle>
          <a:p>
            <a:r>
              <a:t>RELIABLE</a:t>
            </a:r>
          </a:p>
        </p:txBody>
      </p:sp>
      <p:sp>
        <p:nvSpPr>
          <p:cNvPr id="1070" name="Line"/>
          <p:cNvSpPr/>
          <p:nvPr/>
        </p:nvSpPr>
        <p:spPr>
          <a:xfrm flipV="1">
            <a:off x="4796604" y="4290812"/>
            <a:ext cx="2565046" cy="700284"/>
          </a:xfrm>
          <a:prstGeom prst="line">
            <a:avLst/>
          </a:prstGeom>
          <a:ln w="50800">
            <a:solidFill>
              <a:srgbClr val="0BBF94"/>
            </a:solidFill>
            <a:tailEnd type="triangle"/>
          </a:ln>
          <a:effectLst>
            <a:outerShdw dist="76200" dir="3600000" rotWithShape="0">
              <a:srgbClr val="000000">
                <a:alpha val="12000"/>
              </a:srgbClr>
            </a:outerShdw>
          </a:effectLst>
        </p:spPr>
        <p:txBody>
          <a:bodyPr lIns="45718" tIns="45718" rIns="45718" bIns="45718"/>
          <a:lstStyle/>
          <a:p>
            <a:endParaRPr/>
          </a:p>
        </p:txBody>
      </p:sp>
      <p:sp>
        <p:nvSpPr>
          <p:cNvPr id="1071" name="Shape 458"/>
          <p:cNvSpPr/>
          <p:nvPr/>
        </p:nvSpPr>
        <p:spPr>
          <a:xfrm>
            <a:off x="5707293" y="5032462"/>
            <a:ext cx="736976" cy="720674"/>
          </a:xfrm>
          <a:custGeom>
            <a:avLst/>
            <a:gdLst/>
            <a:ahLst/>
            <a:cxnLst>
              <a:cxn ang="0">
                <a:pos x="wd2" y="hd2"/>
              </a:cxn>
              <a:cxn ang="5400000">
                <a:pos x="wd2" y="hd2"/>
              </a:cxn>
              <a:cxn ang="10800000">
                <a:pos x="wd2" y="hd2"/>
              </a:cxn>
              <a:cxn ang="16200000">
                <a:pos x="wd2" y="hd2"/>
              </a:cxn>
            </a:cxnLst>
            <a:rect l="0" t="0" r="r" b="b"/>
            <a:pathLst>
              <a:path w="21600" h="21600" extrusionOk="0">
                <a:moveTo>
                  <a:pt x="0" y="5320"/>
                </a:moveTo>
                <a:lnTo>
                  <a:pt x="4985" y="0"/>
                </a:lnTo>
                <a:lnTo>
                  <a:pt x="10800" y="5698"/>
                </a:lnTo>
                <a:lnTo>
                  <a:pt x="16615" y="0"/>
                </a:lnTo>
                <a:lnTo>
                  <a:pt x="21600" y="5320"/>
                </a:lnTo>
                <a:lnTo>
                  <a:pt x="16007" y="10800"/>
                </a:lnTo>
                <a:lnTo>
                  <a:pt x="21600" y="16280"/>
                </a:lnTo>
                <a:lnTo>
                  <a:pt x="16615" y="21600"/>
                </a:lnTo>
                <a:lnTo>
                  <a:pt x="10800" y="15902"/>
                </a:lnTo>
                <a:lnTo>
                  <a:pt x="4985" y="21600"/>
                </a:lnTo>
                <a:lnTo>
                  <a:pt x="0" y="16280"/>
                </a:lnTo>
                <a:lnTo>
                  <a:pt x="5593" y="10800"/>
                </a:lnTo>
                <a:close/>
              </a:path>
            </a:pathLst>
          </a:custGeom>
          <a:solidFill>
            <a:srgbClr val="FF0000"/>
          </a:solidFill>
          <a:ln w="12700">
            <a:miter lim="400000"/>
          </a:ln>
          <a:effectLst>
            <a:outerShdw dist="76200" dir="3600000" rotWithShape="0">
              <a:srgbClr val="000000">
                <a:alpha val="12000"/>
              </a:srgbClr>
            </a:outerShdw>
          </a:effectLst>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Tree>
    <p:extLst>
      <p:ext uri="{BB962C8B-B14F-4D97-AF65-F5344CB8AC3E}">
        <p14:creationId xmlns:p14="http://schemas.microsoft.com/office/powerpoint/2010/main" val="1388713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47700"/>
          </a:xfrm>
        </p:spPr>
        <p:txBody>
          <a:bodyPr>
            <a:normAutofit/>
          </a:bodyPr>
          <a:lstStyle/>
          <a:p>
            <a:r>
              <a:rPr lang="en-US" sz="2800" dirty="0"/>
              <a:t>OMG DDS Security Standard</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81636" y="1175543"/>
            <a:ext cx="3876914" cy="4506913"/>
          </a:xfrm>
          <a:ln>
            <a:solidFill>
              <a:schemeClr val="tx1"/>
            </a:solidFill>
          </a:ln>
          <a:effectLst>
            <a:outerShdw blurRad="50800" dist="38100" algn="l" rotWithShape="0">
              <a:prstClr val="black">
                <a:alpha val="40000"/>
              </a:prstClr>
            </a:outerShdw>
          </a:effectLst>
        </p:spPr>
      </p:pic>
      <p:sp>
        <p:nvSpPr>
          <p:cNvPr id="7" name="Content Placeholder 3"/>
          <p:cNvSpPr txBox="1">
            <a:spLocks/>
          </p:cNvSpPr>
          <p:nvPr/>
        </p:nvSpPr>
        <p:spPr>
          <a:xfrm>
            <a:off x="752475" y="1010806"/>
            <a:ext cx="6350000" cy="4507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90000"/>
              </a:lnSpc>
              <a:spcBef>
                <a:spcPts val="500"/>
              </a:spcBef>
              <a:buFont typeface=".AppleSystemUIFont" charset="-120"/>
              <a:buChar char="–"/>
              <a:tabLst/>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Pct val="100000"/>
              <a:buFont typeface="Wingdings" panose="05000000000000000000" pitchFamily="2" charset="2"/>
              <a:buChar char="§"/>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OMG released the DDS Security specification (v1.1) in July 2018</a:t>
            </a:r>
          </a:p>
          <a:p>
            <a:pPr marL="0" marR="0" lvl="0" indent="0" algn="l" defTabSz="914400" rtl="0" eaLnBrk="1" fontAlgn="auto" latinLnBrk="0" hangingPunct="1">
              <a:lnSpc>
                <a:spcPct val="90000"/>
              </a:lnSpc>
              <a:spcBef>
                <a:spcPts val="1000"/>
              </a:spcBef>
              <a:spcAft>
                <a:spcPts val="0"/>
              </a:spcAft>
              <a:buClrTx/>
              <a:buSzPct val="100000"/>
              <a:buNone/>
              <a:tabLst/>
              <a:defRPr/>
            </a:pP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Pct val="100000"/>
              <a:buFont typeface="Wingdings" panose="05000000000000000000" pitchFamily="2" charset="2"/>
              <a:buChar char="§"/>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Collaboratively developed by several DDS vendors</a:t>
            </a:r>
          </a:p>
          <a:p>
            <a:pPr marL="0" marR="0" lvl="0" indent="0" algn="l" defTabSz="914400" rtl="0" eaLnBrk="1" fontAlgn="auto" latinLnBrk="0" hangingPunct="1">
              <a:lnSpc>
                <a:spcPct val="90000"/>
              </a:lnSpc>
              <a:spcBef>
                <a:spcPts val="1000"/>
              </a:spcBef>
              <a:spcAft>
                <a:spcPts val="0"/>
              </a:spcAft>
              <a:buClrTx/>
              <a:buSzPct val="100000"/>
              <a:buNone/>
              <a:tabLst/>
              <a:defRPr/>
            </a:pP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Pct val="100000"/>
              <a:buFont typeface="Wingdings" panose="05000000000000000000" pitchFamily="2" charset="2"/>
              <a:buChar char="§"/>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Defines:</a:t>
            </a:r>
          </a:p>
          <a:p>
            <a:pPr marR="0" lvl="1" algn="l" defTabSz="914400" rtl="0" eaLnBrk="1" fontAlgn="auto" latinLnBrk="0" hangingPunct="1">
              <a:lnSpc>
                <a:spcPct val="90000"/>
              </a:lnSpc>
              <a:spcBef>
                <a:spcPts val="500"/>
              </a:spcBef>
              <a:spcAft>
                <a:spcPts val="0"/>
              </a:spcAft>
              <a:buClrTx/>
              <a:buSzPct val="75000"/>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DDS Security Model</a:t>
            </a:r>
          </a:p>
          <a:p>
            <a:pPr marR="0" lvl="1" algn="l" defTabSz="914400" rtl="0" eaLnBrk="1" fontAlgn="auto" latinLnBrk="0" hangingPunct="1">
              <a:lnSpc>
                <a:spcPct val="90000"/>
              </a:lnSpc>
              <a:spcBef>
                <a:spcPts val="500"/>
              </a:spcBef>
              <a:spcAft>
                <a:spcPts val="0"/>
              </a:spcAft>
              <a:buClrTx/>
              <a:buSzPct val="75000"/>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Service Plugin Interface (SPI) Architecture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8" name="Picture 7" descr="dds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5200" y="1709676"/>
            <a:ext cx="743818" cy="727434"/>
          </a:xfrm>
          <a:prstGeom prst="rect">
            <a:avLst/>
          </a:prstGeom>
        </p:spPr>
      </p:pic>
      <p:sp>
        <p:nvSpPr>
          <p:cNvPr id="3" name="Slide Number Placeholder 2">
            <a:extLst>
              <a:ext uri="{FF2B5EF4-FFF2-40B4-BE49-F238E27FC236}">
                <a16:creationId xmlns:a16="http://schemas.microsoft.com/office/drawing/2014/main" id="{3E4D9050-9DE8-4ECE-AB4C-ABC77F771425}"/>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3683902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6199" y="4233112"/>
            <a:ext cx="11873948" cy="1506981"/>
          </a:xfrm>
          <a:prstGeom prst="roundRect">
            <a:avLst/>
          </a:prstGeom>
          <a:noFill/>
          <a:ln w="57150">
            <a:solidFill>
              <a:srgbClr val="F77B0B"/>
            </a:solidFill>
          </a:ln>
        </p:spPr>
        <p:style>
          <a:lnRef idx="1">
            <a:schemeClr val="accent1"/>
          </a:lnRef>
          <a:fillRef idx="3">
            <a:schemeClr val="accent1"/>
          </a:fillRef>
          <a:effectRef idx="2">
            <a:schemeClr val="accent1"/>
          </a:effectRef>
          <a:fontRef idx="minor">
            <a:schemeClr val="lt1"/>
          </a:fontRef>
        </p:style>
        <p:txBody>
          <a:bodyPr rtlCol="0" anchor="b"/>
          <a:lstStyle/>
          <a:p>
            <a:pPr lvl="0" algn="ctr" fontAlgn="auto">
              <a:spcBef>
                <a:spcPts val="0"/>
              </a:spcBef>
              <a:spcAft>
                <a:spcPts val="0"/>
              </a:spcAft>
            </a:pPr>
            <a:r>
              <a:rPr lang="en-US" dirty="0">
                <a:solidFill>
                  <a:srgbClr val="ED7D31"/>
                </a:solidFill>
                <a:latin typeface="Calibri" panose="020F0502020204030204"/>
              </a:rPr>
              <a:t>DDS Security</a:t>
            </a:r>
          </a:p>
        </p:txBody>
      </p:sp>
      <p:sp>
        <p:nvSpPr>
          <p:cNvPr id="2" name="Title 1"/>
          <p:cNvSpPr>
            <a:spLocks noGrp="1"/>
          </p:cNvSpPr>
          <p:nvPr>
            <p:ph type="title"/>
          </p:nvPr>
        </p:nvSpPr>
        <p:spPr>
          <a:xfrm>
            <a:off x="609600" y="1"/>
            <a:ext cx="10972800" cy="647864"/>
          </a:xfrm>
        </p:spPr>
        <p:txBody>
          <a:bodyPr/>
          <a:lstStyle/>
          <a:p>
            <a:r>
              <a:rPr lang="en-US" sz="2800" dirty="0"/>
              <a:t>Practical Security Needs Many Layers</a:t>
            </a:r>
          </a:p>
        </p:txBody>
      </p:sp>
      <p:sp>
        <p:nvSpPr>
          <p:cNvPr id="3" name="Content Placeholder 2"/>
          <p:cNvSpPr>
            <a:spLocks noGrp="1"/>
          </p:cNvSpPr>
          <p:nvPr>
            <p:ph idx="1"/>
          </p:nvPr>
        </p:nvSpPr>
        <p:spPr>
          <a:xfrm>
            <a:off x="558107" y="944336"/>
            <a:ext cx="7161775" cy="4401495"/>
          </a:xfrm>
        </p:spPr>
        <p:txBody>
          <a:bodyPr>
            <a:normAutofit fontScale="92500" lnSpcReduction="10000"/>
          </a:bodyPr>
          <a:lstStyle/>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System edge</a:t>
            </a:r>
          </a:p>
          <a:p>
            <a:pPr>
              <a:buSzPct val="100000"/>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Host</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Machine/OS/Applications/Files</a:t>
            </a:r>
          </a:p>
          <a:p>
            <a:pPr lvl="1">
              <a:buSzPct val="100000"/>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Network transport</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Media access (layer 2)</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Network (layer 3)</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Session/Endpoint (layer 4/5)</a:t>
            </a:r>
          </a:p>
          <a:p>
            <a:pPr lvl="1">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Dataflow</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Control </a:t>
            </a:r>
            <a:r>
              <a:rPr lang="en-US" sz="2200" i="1" dirty="0">
                <a:latin typeface="Arial" panose="020B0604020202020204" pitchFamily="34" charset="0"/>
                <a:cs typeface="Arial" panose="020B0604020202020204" pitchFamily="34" charset="0"/>
              </a:rPr>
              <a:t>application interaction</a:t>
            </a:r>
          </a:p>
        </p:txBody>
      </p:sp>
      <p:sp>
        <p:nvSpPr>
          <p:cNvPr id="44" name="Title 7"/>
          <p:cNvSpPr txBox="1">
            <a:spLocks/>
          </p:cNvSpPr>
          <p:nvPr/>
        </p:nvSpPr>
        <p:spPr>
          <a:xfrm>
            <a:off x="2475247" y="5667245"/>
            <a:ext cx="7520609" cy="944563"/>
          </a:xfrm>
          <a:prstGeom prst="rect">
            <a:avLst/>
          </a:prstGeom>
          <a:noFill/>
        </p:spPr>
        <p:txBody>
          <a:bodyPr vert="horz" lIns="91439" tIns="45719" rIns="91439" bIns="45719" rtlCol="0" anchor="ctr">
            <a:normAutofit fontScale="92500"/>
          </a:bodyPr>
          <a:lstStyle>
            <a:lvl1pPr algn="l" defTabSz="457200" rtl="0" eaLnBrk="1" latinLnBrk="0" hangingPunct="1">
              <a:lnSpc>
                <a:spcPts val="3600"/>
              </a:lnSpc>
              <a:spcBef>
                <a:spcPct val="0"/>
              </a:spcBef>
              <a:buNone/>
              <a:defRPr sz="3600" kern="1200" baseline="0">
                <a:solidFill>
                  <a:schemeClr val="accent1"/>
                </a:solidFill>
                <a:effectLst>
                  <a:outerShdw blurRad="38100" dist="38100" dir="2700000" algn="tl">
                    <a:srgbClr val="000000">
                      <a:alpha val="43137"/>
                    </a:srgbClr>
                  </a:outerShdw>
                </a:effectLst>
                <a:latin typeface="+mj-lt"/>
                <a:ea typeface="+mj-ea"/>
                <a:cs typeface="+mj-cs"/>
              </a:defRPr>
            </a:lvl1pPr>
          </a:lstStyle>
          <a:p>
            <a:r>
              <a:rPr lang="en-US" sz="4800" dirty="0">
                <a:solidFill>
                  <a:srgbClr val="FF0000"/>
                </a:solidFill>
                <a:effectLst/>
              </a:rPr>
              <a:t>Secure systems need all four</a:t>
            </a:r>
            <a:endParaRPr lang="en-US" sz="4800" i="1" dirty="0">
              <a:solidFill>
                <a:srgbClr val="FF0000"/>
              </a:solidFill>
              <a:effectLst/>
            </a:endParaRPr>
          </a:p>
        </p:txBody>
      </p:sp>
      <p:grpSp>
        <p:nvGrpSpPr>
          <p:cNvPr id="60" name="Group 59">
            <a:extLst>
              <a:ext uri="{FF2B5EF4-FFF2-40B4-BE49-F238E27FC236}">
                <a16:creationId xmlns:a16="http://schemas.microsoft.com/office/drawing/2014/main" id="{D647BEED-1956-452B-AE34-00218D124306}"/>
              </a:ext>
            </a:extLst>
          </p:cNvPr>
          <p:cNvGrpSpPr/>
          <p:nvPr/>
        </p:nvGrpSpPr>
        <p:grpSpPr>
          <a:xfrm>
            <a:off x="7904589" y="1092769"/>
            <a:ext cx="2091267" cy="1143000"/>
            <a:chOff x="8195760" y="1432351"/>
            <a:chExt cx="2091267" cy="1143000"/>
          </a:xfrm>
        </p:grpSpPr>
        <p:sp>
          <p:nvSpPr>
            <p:cNvPr id="73" name="Rounded Rectangle 6">
              <a:extLst>
                <a:ext uri="{FF2B5EF4-FFF2-40B4-BE49-F238E27FC236}">
                  <a16:creationId xmlns:a16="http://schemas.microsoft.com/office/drawing/2014/main" id="{148F3C1F-68E2-4F33-AF96-8B8299C64C89}"/>
                </a:ext>
              </a:extLst>
            </p:cNvPr>
            <p:cNvSpPr/>
            <p:nvPr/>
          </p:nvSpPr>
          <p:spPr>
            <a:xfrm>
              <a:off x="8195760" y="1432351"/>
              <a:ext cx="2091267" cy="1143000"/>
            </a:xfrm>
            <a:prstGeom prst="roundRect">
              <a:avLst/>
            </a:prstGeom>
            <a:noFill/>
            <a:ln w="38100" cap="flat" cmpd="sng" algn="ctr">
              <a:solidFill>
                <a:srgbClr val="FF0000"/>
              </a:solidFill>
              <a:prstDash val="solid"/>
              <a:miter lim="800000"/>
            </a:ln>
            <a:effectLst/>
          </p:spPr>
          <p:txBody>
            <a:bodyPr lIns="121452" tIns="60729" rIns="121452" bIns="6072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6ADC60FE-3A44-4426-A9B4-BB41B516F485}"/>
                </a:ext>
              </a:extLst>
            </p:cNvPr>
            <p:cNvGrpSpPr/>
            <p:nvPr/>
          </p:nvGrpSpPr>
          <p:grpSpPr>
            <a:xfrm>
              <a:off x="8232970" y="1493504"/>
              <a:ext cx="2022067" cy="998501"/>
              <a:chOff x="8260727" y="4357452"/>
              <a:chExt cx="2022067" cy="998501"/>
            </a:xfrm>
          </p:grpSpPr>
          <p:sp>
            <p:nvSpPr>
              <p:cNvPr id="88" name="Rounded Rectangle 61">
                <a:extLst>
                  <a:ext uri="{FF2B5EF4-FFF2-40B4-BE49-F238E27FC236}">
                    <a16:creationId xmlns:a16="http://schemas.microsoft.com/office/drawing/2014/main" id="{8F9D4F72-1C90-4175-B23C-8F344C57D988}"/>
                  </a:ext>
                </a:extLst>
              </p:cNvPr>
              <p:cNvSpPr/>
              <p:nvPr/>
            </p:nvSpPr>
            <p:spPr>
              <a:xfrm>
                <a:off x="8260727" y="4906343"/>
                <a:ext cx="2022067" cy="449610"/>
              </a:xfrm>
              <a:prstGeom prst="roundRect">
                <a:avLst/>
              </a:prstGeom>
              <a:solidFill>
                <a:srgbClr val="FF9933"/>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9" name="Group 48">
                <a:extLst>
                  <a:ext uri="{FF2B5EF4-FFF2-40B4-BE49-F238E27FC236}">
                    <a16:creationId xmlns:a16="http://schemas.microsoft.com/office/drawing/2014/main" id="{92DBB7D4-4BD4-4129-8556-7A18DD791728}"/>
                  </a:ext>
                </a:extLst>
              </p:cNvPr>
              <p:cNvGrpSpPr/>
              <p:nvPr/>
            </p:nvGrpSpPr>
            <p:grpSpPr>
              <a:xfrm>
                <a:off x="9058762" y="4357452"/>
                <a:ext cx="372533" cy="733253"/>
                <a:chOff x="6587067" y="3429000"/>
                <a:chExt cx="372533" cy="733253"/>
              </a:xfrm>
            </p:grpSpPr>
            <p:sp>
              <p:nvSpPr>
                <p:cNvPr id="109" name="Oval 108">
                  <a:extLst>
                    <a:ext uri="{FF2B5EF4-FFF2-40B4-BE49-F238E27FC236}">
                      <a16:creationId xmlns:a16="http://schemas.microsoft.com/office/drawing/2014/main" id="{E80E9C28-09DD-4F83-8CDF-10D3BA918257}"/>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0" name="Straight Connector 109">
                  <a:extLst>
                    <a:ext uri="{FF2B5EF4-FFF2-40B4-BE49-F238E27FC236}">
                      <a16:creationId xmlns:a16="http://schemas.microsoft.com/office/drawing/2014/main" id="{BEF7C58A-DAD6-4CB7-A038-5A5555DA7362}"/>
                    </a:ext>
                  </a:extLst>
                </p:cNvPr>
                <p:cNvCxnSpPr/>
                <p:nvPr/>
              </p:nvCxnSpPr>
              <p:spPr>
                <a:xfrm flipH="1">
                  <a:off x="6769698" y="3794657"/>
                  <a:ext cx="5222" cy="367596"/>
                </a:xfrm>
                <a:prstGeom prst="line">
                  <a:avLst/>
                </a:prstGeom>
                <a:noFill/>
                <a:ln w="12700" cap="flat" cmpd="sng" algn="ctr">
                  <a:solidFill>
                    <a:srgbClr val="4472C4"/>
                  </a:solidFill>
                  <a:prstDash val="solid"/>
                  <a:miter lim="800000"/>
                </a:ln>
                <a:effectLst/>
              </p:spPr>
            </p:cxnSp>
          </p:grpSp>
          <p:grpSp>
            <p:nvGrpSpPr>
              <p:cNvPr id="102" name="Group 51">
                <a:extLst>
                  <a:ext uri="{FF2B5EF4-FFF2-40B4-BE49-F238E27FC236}">
                    <a16:creationId xmlns:a16="http://schemas.microsoft.com/office/drawing/2014/main" id="{B28D71C5-32E4-4E8D-B583-88CAF55B15E8}"/>
                  </a:ext>
                </a:extLst>
              </p:cNvPr>
              <p:cNvGrpSpPr/>
              <p:nvPr/>
            </p:nvGrpSpPr>
            <p:grpSpPr>
              <a:xfrm>
                <a:off x="9583692" y="4357452"/>
                <a:ext cx="372533" cy="753682"/>
                <a:chOff x="6587067" y="3429000"/>
                <a:chExt cx="372533" cy="753682"/>
              </a:xfrm>
            </p:grpSpPr>
            <p:sp>
              <p:nvSpPr>
                <p:cNvPr id="107" name="Oval 106">
                  <a:extLst>
                    <a:ext uri="{FF2B5EF4-FFF2-40B4-BE49-F238E27FC236}">
                      <a16:creationId xmlns:a16="http://schemas.microsoft.com/office/drawing/2014/main" id="{05DA8E8A-E5E4-4A9D-B35D-2AD31A8D9B84}"/>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8" name="Straight Connector 107">
                  <a:extLst>
                    <a:ext uri="{FF2B5EF4-FFF2-40B4-BE49-F238E27FC236}">
                      <a16:creationId xmlns:a16="http://schemas.microsoft.com/office/drawing/2014/main" id="{4B78105A-2836-44B5-80B1-462810E3F4D5}"/>
                    </a:ext>
                  </a:extLst>
                </p:cNvPr>
                <p:cNvCxnSpPr/>
                <p:nvPr/>
              </p:nvCxnSpPr>
              <p:spPr>
                <a:xfrm flipH="1">
                  <a:off x="6769707" y="3794657"/>
                  <a:ext cx="5213" cy="388025"/>
                </a:xfrm>
                <a:prstGeom prst="line">
                  <a:avLst/>
                </a:prstGeom>
                <a:noFill/>
                <a:ln w="12700" cap="flat" cmpd="sng" algn="ctr">
                  <a:solidFill>
                    <a:srgbClr val="4472C4"/>
                  </a:solidFill>
                  <a:prstDash val="solid"/>
                  <a:miter lim="800000"/>
                </a:ln>
                <a:effectLst/>
              </p:spPr>
            </p:cxnSp>
          </p:grpSp>
          <p:grpSp>
            <p:nvGrpSpPr>
              <p:cNvPr id="103" name="Group 45">
                <a:extLst>
                  <a:ext uri="{FF2B5EF4-FFF2-40B4-BE49-F238E27FC236}">
                    <a16:creationId xmlns:a16="http://schemas.microsoft.com/office/drawing/2014/main" id="{8D2FE075-B04B-4C00-A115-00DDAB64CB80}"/>
                  </a:ext>
                </a:extLst>
              </p:cNvPr>
              <p:cNvGrpSpPr/>
              <p:nvPr/>
            </p:nvGrpSpPr>
            <p:grpSpPr>
              <a:xfrm>
                <a:off x="8533823" y="4357452"/>
                <a:ext cx="372533" cy="721258"/>
                <a:chOff x="6587067" y="3429000"/>
                <a:chExt cx="372533" cy="721258"/>
              </a:xfrm>
            </p:grpSpPr>
            <p:sp>
              <p:nvSpPr>
                <p:cNvPr id="105" name="Oval 104">
                  <a:extLst>
                    <a:ext uri="{FF2B5EF4-FFF2-40B4-BE49-F238E27FC236}">
                      <a16:creationId xmlns:a16="http://schemas.microsoft.com/office/drawing/2014/main" id="{30249101-068F-4205-953D-2DA18BBCE777}"/>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6" name="Straight Connector 105">
                  <a:extLst>
                    <a:ext uri="{FF2B5EF4-FFF2-40B4-BE49-F238E27FC236}">
                      <a16:creationId xmlns:a16="http://schemas.microsoft.com/office/drawing/2014/main" id="{30F6B340-C24A-4DE9-B223-437F4C440B5F}"/>
                    </a:ext>
                  </a:extLst>
                </p:cNvPr>
                <p:cNvCxnSpPr/>
                <p:nvPr/>
              </p:nvCxnSpPr>
              <p:spPr>
                <a:xfrm>
                  <a:off x="6774920" y="3794657"/>
                  <a:ext cx="6883" cy="355601"/>
                </a:xfrm>
                <a:prstGeom prst="line">
                  <a:avLst/>
                </a:prstGeom>
                <a:noFill/>
                <a:ln w="12700" cap="flat" cmpd="sng" algn="ctr">
                  <a:solidFill>
                    <a:srgbClr val="4472C4"/>
                  </a:solidFill>
                  <a:prstDash val="solid"/>
                  <a:miter lim="800000"/>
                </a:ln>
                <a:effectLst/>
              </p:spPr>
            </p:cxnSp>
          </p:grpSp>
          <p:cxnSp>
            <p:nvCxnSpPr>
              <p:cNvPr id="104" name="Straight Connector 103">
                <a:extLst>
                  <a:ext uri="{FF2B5EF4-FFF2-40B4-BE49-F238E27FC236}">
                    <a16:creationId xmlns:a16="http://schemas.microsoft.com/office/drawing/2014/main" id="{CDAE0399-D962-4CEE-A4F6-DDB6B8C5515E}"/>
                  </a:ext>
                </a:extLst>
              </p:cNvPr>
              <p:cNvCxnSpPr/>
              <p:nvPr/>
            </p:nvCxnSpPr>
            <p:spPr>
              <a:xfrm>
                <a:off x="8533823" y="5090705"/>
                <a:ext cx="1524000" cy="1588"/>
              </a:xfrm>
              <a:prstGeom prst="line">
                <a:avLst/>
              </a:prstGeom>
              <a:noFill/>
              <a:ln w="12700" cap="flat" cmpd="sng" algn="ctr">
                <a:solidFill>
                  <a:srgbClr val="4472C4"/>
                </a:solidFill>
                <a:prstDash val="solid"/>
                <a:miter lim="800000"/>
              </a:ln>
              <a:effectLst/>
            </p:spPr>
          </p:cxnSp>
        </p:grpSp>
      </p:grpSp>
      <p:grpSp>
        <p:nvGrpSpPr>
          <p:cNvPr id="111" name="Group 110">
            <a:extLst>
              <a:ext uri="{FF2B5EF4-FFF2-40B4-BE49-F238E27FC236}">
                <a16:creationId xmlns:a16="http://schemas.microsoft.com/office/drawing/2014/main" id="{6E272ADF-3D72-48D4-99A0-57E6E53396F0}"/>
              </a:ext>
            </a:extLst>
          </p:cNvPr>
          <p:cNvGrpSpPr/>
          <p:nvPr/>
        </p:nvGrpSpPr>
        <p:grpSpPr>
          <a:xfrm>
            <a:off x="9950153" y="2242609"/>
            <a:ext cx="2022067" cy="998501"/>
            <a:chOff x="8260727" y="4357452"/>
            <a:chExt cx="2022067" cy="998501"/>
          </a:xfrm>
        </p:grpSpPr>
        <p:sp>
          <p:nvSpPr>
            <p:cNvPr id="112" name="Rounded Rectangle 90">
              <a:extLst>
                <a:ext uri="{FF2B5EF4-FFF2-40B4-BE49-F238E27FC236}">
                  <a16:creationId xmlns:a16="http://schemas.microsoft.com/office/drawing/2014/main" id="{E64AD643-2B77-4778-AD1F-B08D46EC00A1}"/>
                </a:ext>
              </a:extLst>
            </p:cNvPr>
            <p:cNvSpPr/>
            <p:nvPr/>
          </p:nvSpPr>
          <p:spPr>
            <a:xfrm>
              <a:off x="8260727" y="4906343"/>
              <a:ext cx="2022067" cy="449610"/>
            </a:xfrm>
            <a:prstGeom prst="roundRect">
              <a:avLst/>
            </a:prstGeom>
            <a:solidFill>
              <a:srgbClr val="FF9933"/>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3" name="Group 48">
              <a:extLst>
                <a:ext uri="{FF2B5EF4-FFF2-40B4-BE49-F238E27FC236}">
                  <a16:creationId xmlns:a16="http://schemas.microsoft.com/office/drawing/2014/main" id="{4E95EA1D-925F-4D5D-B15D-D062437723AC}"/>
                </a:ext>
              </a:extLst>
            </p:cNvPr>
            <p:cNvGrpSpPr/>
            <p:nvPr/>
          </p:nvGrpSpPr>
          <p:grpSpPr>
            <a:xfrm>
              <a:off x="9058762" y="4357452"/>
              <a:ext cx="372533" cy="733253"/>
              <a:chOff x="6587067" y="3429000"/>
              <a:chExt cx="372533" cy="733253"/>
            </a:xfrm>
          </p:grpSpPr>
          <p:sp>
            <p:nvSpPr>
              <p:cNvPr id="121" name="Oval 120">
                <a:extLst>
                  <a:ext uri="{FF2B5EF4-FFF2-40B4-BE49-F238E27FC236}">
                    <a16:creationId xmlns:a16="http://schemas.microsoft.com/office/drawing/2014/main" id="{56E29709-0E50-4A57-A821-4B2088F0C280}"/>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2" name="Straight Connector 121">
                <a:extLst>
                  <a:ext uri="{FF2B5EF4-FFF2-40B4-BE49-F238E27FC236}">
                    <a16:creationId xmlns:a16="http://schemas.microsoft.com/office/drawing/2014/main" id="{0CE8C496-D095-452D-AA60-93E9DA1B2ACB}"/>
                  </a:ext>
                </a:extLst>
              </p:cNvPr>
              <p:cNvCxnSpPr/>
              <p:nvPr/>
            </p:nvCxnSpPr>
            <p:spPr>
              <a:xfrm flipH="1">
                <a:off x="6769698" y="3794657"/>
                <a:ext cx="5222" cy="367596"/>
              </a:xfrm>
              <a:prstGeom prst="line">
                <a:avLst/>
              </a:prstGeom>
              <a:noFill/>
              <a:ln w="12700" cap="flat" cmpd="sng" algn="ctr">
                <a:solidFill>
                  <a:srgbClr val="4472C4"/>
                </a:solidFill>
                <a:prstDash val="solid"/>
                <a:miter lim="800000"/>
              </a:ln>
              <a:effectLst/>
            </p:spPr>
          </p:cxnSp>
        </p:grpSp>
        <p:grpSp>
          <p:nvGrpSpPr>
            <p:cNvPr id="114" name="Group 51">
              <a:extLst>
                <a:ext uri="{FF2B5EF4-FFF2-40B4-BE49-F238E27FC236}">
                  <a16:creationId xmlns:a16="http://schemas.microsoft.com/office/drawing/2014/main" id="{FE89C9C3-A8B2-4596-BE62-B1CE2CAE4701}"/>
                </a:ext>
              </a:extLst>
            </p:cNvPr>
            <p:cNvGrpSpPr/>
            <p:nvPr/>
          </p:nvGrpSpPr>
          <p:grpSpPr>
            <a:xfrm>
              <a:off x="9583692" y="4357452"/>
              <a:ext cx="372533" cy="753682"/>
              <a:chOff x="6587067" y="3429000"/>
              <a:chExt cx="372533" cy="753682"/>
            </a:xfrm>
          </p:grpSpPr>
          <p:sp>
            <p:nvSpPr>
              <p:cNvPr id="119" name="Oval 118">
                <a:extLst>
                  <a:ext uri="{FF2B5EF4-FFF2-40B4-BE49-F238E27FC236}">
                    <a16:creationId xmlns:a16="http://schemas.microsoft.com/office/drawing/2014/main" id="{955ABE47-51A2-4E7F-8496-BEED477A3190}"/>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0" name="Straight Connector 119">
                <a:extLst>
                  <a:ext uri="{FF2B5EF4-FFF2-40B4-BE49-F238E27FC236}">
                    <a16:creationId xmlns:a16="http://schemas.microsoft.com/office/drawing/2014/main" id="{667A2C89-62FA-4D3F-9607-37E102D8552D}"/>
                  </a:ext>
                </a:extLst>
              </p:cNvPr>
              <p:cNvCxnSpPr/>
              <p:nvPr/>
            </p:nvCxnSpPr>
            <p:spPr>
              <a:xfrm flipH="1">
                <a:off x="6769707" y="3794657"/>
                <a:ext cx="5213" cy="388025"/>
              </a:xfrm>
              <a:prstGeom prst="line">
                <a:avLst/>
              </a:prstGeom>
              <a:noFill/>
              <a:ln w="12700" cap="flat" cmpd="sng" algn="ctr">
                <a:solidFill>
                  <a:srgbClr val="4472C4"/>
                </a:solidFill>
                <a:prstDash val="solid"/>
                <a:miter lim="800000"/>
              </a:ln>
              <a:effectLst/>
            </p:spPr>
          </p:cxnSp>
        </p:grpSp>
        <p:grpSp>
          <p:nvGrpSpPr>
            <p:cNvPr id="115" name="Group 45">
              <a:extLst>
                <a:ext uri="{FF2B5EF4-FFF2-40B4-BE49-F238E27FC236}">
                  <a16:creationId xmlns:a16="http://schemas.microsoft.com/office/drawing/2014/main" id="{333C3CAE-F576-4955-A3F2-7A6E63C5F47C}"/>
                </a:ext>
              </a:extLst>
            </p:cNvPr>
            <p:cNvGrpSpPr/>
            <p:nvPr/>
          </p:nvGrpSpPr>
          <p:grpSpPr>
            <a:xfrm>
              <a:off x="8533823" y="4357452"/>
              <a:ext cx="372533" cy="721258"/>
              <a:chOff x="6587067" y="3429000"/>
              <a:chExt cx="372533" cy="721258"/>
            </a:xfrm>
          </p:grpSpPr>
          <p:sp>
            <p:nvSpPr>
              <p:cNvPr id="117" name="Oval 116">
                <a:extLst>
                  <a:ext uri="{FF2B5EF4-FFF2-40B4-BE49-F238E27FC236}">
                    <a16:creationId xmlns:a16="http://schemas.microsoft.com/office/drawing/2014/main" id="{592917C0-B04B-4737-A573-BD1CFC3FD625}"/>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8" name="Straight Connector 117">
                <a:extLst>
                  <a:ext uri="{FF2B5EF4-FFF2-40B4-BE49-F238E27FC236}">
                    <a16:creationId xmlns:a16="http://schemas.microsoft.com/office/drawing/2014/main" id="{A676A142-0935-4461-B10F-0FDBD770E96F}"/>
                  </a:ext>
                </a:extLst>
              </p:cNvPr>
              <p:cNvCxnSpPr/>
              <p:nvPr/>
            </p:nvCxnSpPr>
            <p:spPr>
              <a:xfrm>
                <a:off x="6774920" y="3794657"/>
                <a:ext cx="6883" cy="355601"/>
              </a:xfrm>
              <a:prstGeom prst="line">
                <a:avLst/>
              </a:prstGeom>
              <a:noFill/>
              <a:ln w="12700" cap="flat" cmpd="sng" algn="ctr">
                <a:solidFill>
                  <a:srgbClr val="4472C4"/>
                </a:solidFill>
                <a:prstDash val="solid"/>
                <a:miter lim="800000"/>
              </a:ln>
              <a:effectLst/>
            </p:spPr>
          </p:cxnSp>
        </p:grpSp>
        <p:cxnSp>
          <p:nvCxnSpPr>
            <p:cNvPr id="116" name="Straight Connector 115">
              <a:extLst>
                <a:ext uri="{FF2B5EF4-FFF2-40B4-BE49-F238E27FC236}">
                  <a16:creationId xmlns:a16="http://schemas.microsoft.com/office/drawing/2014/main" id="{D6494901-5091-4AE4-93A5-8E3D364DA4E8}"/>
                </a:ext>
              </a:extLst>
            </p:cNvPr>
            <p:cNvCxnSpPr/>
            <p:nvPr/>
          </p:nvCxnSpPr>
          <p:spPr>
            <a:xfrm>
              <a:off x="8533823" y="5090705"/>
              <a:ext cx="1524000" cy="1588"/>
            </a:xfrm>
            <a:prstGeom prst="line">
              <a:avLst/>
            </a:prstGeom>
            <a:noFill/>
            <a:ln w="12700" cap="flat" cmpd="sng" algn="ctr">
              <a:solidFill>
                <a:srgbClr val="4472C4"/>
              </a:solidFill>
              <a:prstDash val="solid"/>
              <a:miter lim="800000"/>
            </a:ln>
            <a:effectLst/>
          </p:spPr>
        </p:cxnSp>
      </p:grpSp>
      <p:grpSp>
        <p:nvGrpSpPr>
          <p:cNvPr id="123" name="Group 122">
            <a:extLst>
              <a:ext uri="{FF2B5EF4-FFF2-40B4-BE49-F238E27FC236}">
                <a16:creationId xmlns:a16="http://schemas.microsoft.com/office/drawing/2014/main" id="{8D3D4B6C-59F5-43A4-A3E7-43554F251A3A}"/>
              </a:ext>
            </a:extLst>
          </p:cNvPr>
          <p:cNvGrpSpPr/>
          <p:nvPr/>
        </p:nvGrpSpPr>
        <p:grpSpPr>
          <a:xfrm>
            <a:off x="7806159" y="3151121"/>
            <a:ext cx="2022067" cy="998501"/>
            <a:chOff x="7922169" y="3349060"/>
            <a:chExt cx="2022067" cy="998501"/>
          </a:xfrm>
        </p:grpSpPr>
        <p:sp>
          <p:nvSpPr>
            <p:cNvPr id="124" name="Rounded Rectangle 73">
              <a:extLst>
                <a:ext uri="{FF2B5EF4-FFF2-40B4-BE49-F238E27FC236}">
                  <a16:creationId xmlns:a16="http://schemas.microsoft.com/office/drawing/2014/main" id="{59E8C089-786B-4132-B345-7A41D02B8320}"/>
                </a:ext>
              </a:extLst>
            </p:cNvPr>
            <p:cNvSpPr/>
            <p:nvPr/>
          </p:nvSpPr>
          <p:spPr>
            <a:xfrm>
              <a:off x="7922169" y="3897951"/>
              <a:ext cx="2022067" cy="449610"/>
            </a:xfrm>
            <a:prstGeom prst="roundRect">
              <a:avLst/>
            </a:prstGeom>
            <a:solidFill>
              <a:srgbClr val="FF9933"/>
            </a:solidFill>
            <a:ln w="571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25" name="Group 48">
              <a:extLst>
                <a:ext uri="{FF2B5EF4-FFF2-40B4-BE49-F238E27FC236}">
                  <a16:creationId xmlns:a16="http://schemas.microsoft.com/office/drawing/2014/main" id="{73443E5E-2D82-4A6B-96B9-63D1EC55EADB}"/>
                </a:ext>
              </a:extLst>
            </p:cNvPr>
            <p:cNvGrpSpPr/>
            <p:nvPr/>
          </p:nvGrpSpPr>
          <p:grpSpPr>
            <a:xfrm>
              <a:off x="8720204" y="3349060"/>
              <a:ext cx="372533" cy="733253"/>
              <a:chOff x="6587067" y="3429000"/>
              <a:chExt cx="372533" cy="733253"/>
            </a:xfrm>
          </p:grpSpPr>
          <p:sp>
            <p:nvSpPr>
              <p:cNvPr id="133" name="Oval 132">
                <a:extLst>
                  <a:ext uri="{FF2B5EF4-FFF2-40B4-BE49-F238E27FC236}">
                    <a16:creationId xmlns:a16="http://schemas.microsoft.com/office/drawing/2014/main" id="{98F17998-1EEC-4C79-A651-84C151CDC67C}"/>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4" name="Straight Connector 133">
                <a:extLst>
                  <a:ext uri="{FF2B5EF4-FFF2-40B4-BE49-F238E27FC236}">
                    <a16:creationId xmlns:a16="http://schemas.microsoft.com/office/drawing/2014/main" id="{3CE070AE-2838-4DC1-95B0-C0B67C6E7101}"/>
                  </a:ext>
                </a:extLst>
              </p:cNvPr>
              <p:cNvCxnSpPr/>
              <p:nvPr/>
            </p:nvCxnSpPr>
            <p:spPr>
              <a:xfrm flipH="1">
                <a:off x="6769698" y="3794657"/>
                <a:ext cx="5222" cy="367596"/>
              </a:xfrm>
              <a:prstGeom prst="line">
                <a:avLst/>
              </a:prstGeom>
              <a:noFill/>
              <a:ln w="12700" cap="flat" cmpd="sng" algn="ctr">
                <a:solidFill>
                  <a:srgbClr val="4472C4"/>
                </a:solidFill>
                <a:prstDash val="solid"/>
                <a:miter lim="800000"/>
              </a:ln>
              <a:effectLst/>
            </p:spPr>
          </p:cxnSp>
        </p:grpSp>
        <p:grpSp>
          <p:nvGrpSpPr>
            <p:cNvPr id="126" name="Group 51">
              <a:extLst>
                <a:ext uri="{FF2B5EF4-FFF2-40B4-BE49-F238E27FC236}">
                  <a16:creationId xmlns:a16="http://schemas.microsoft.com/office/drawing/2014/main" id="{6FBCA69D-613F-45C8-A7E1-A7564E1906C7}"/>
                </a:ext>
              </a:extLst>
            </p:cNvPr>
            <p:cNvGrpSpPr/>
            <p:nvPr/>
          </p:nvGrpSpPr>
          <p:grpSpPr>
            <a:xfrm>
              <a:off x="9245134" y="3349060"/>
              <a:ext cx="372533" cy="753682"/>
              <a:chOff x="6587067" y="3429000"/>
              <a:chExt cx="372533" cy="753682"/>
            </a:xfrm>
          </p:grpSpPr>
          <p:sp>
            <p:nvSpPr>
              <p:cNvPr id="131" name="Oval 130">
                <a:extLst>
                  <a:ext uri="{FF2B5EF4-FFF2-40B4-BE49-F238E27FC236}">
                    <a16:creationId xmlns:a16="http://schemas.microsoft.com/office/drawing/2014/main" id="{9968E73E-6498-4A39-A710-4C3DA4EDED21}"/>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2" name="Straight Connector 131">
                <a:extLst>
                  <a:ext uri="{FF2B5EF4-FFF2-40B4-BE49-F238E27FC236}">
                    <a16:creationId xmlns:a16="http://schemas.microsoft.com/office/drawing/2014/main" id="{45948C0F-4278-4EFF-83D6-CB81836C6017}"/>
                  </a:ext>
                </a:extLst>
              </p:cNvPr>
              <p:cNvCxnSpPr/>
              <p:nvPr/>
            </p:nvCxnSpPr>
            <p:spPr>
              <a:xfrm flipH="1">
                <a:off x="6769707" y="3794657"/>
                <a:ext cx="5213" cy="388025"/>
              </a:xfrm>
              <a:prstGeom prst="line">
                <a:avLst/>
              </a:prstGeom>
              <a:noFill/>
              <a:ln w="12700" cap="flat" cmpd="sng" algn="ctr">
                <a:solidFill>
                  <a:srgbClr val="4472C4"/>
                </a:solidFill>
                <a:prstDash val="solid"/>
                <a:miter lim="800000"/>
              </a:ln>
              <a:effectLst/>
            </p:spPr>
          </p:cxnSp>
        </p:grpSp>
        <p:grpSp>
          <p:nvGrpSpPr>
            <p:cNvPr id="127" name="Group 45">
              <a:extLst>
                <a:ext uri="{FF2B5EF4-FFF2-40B4-BE49-F238E27FC236}">
                  <a16:creationId xmlns:a16="http://schemas.microsoft.com/office/drawing/2014/main" id="{EEC9D8D1-2EFA-45CD-81B9-0A5218C335F0}"/>
                </a:ext>
              </a:extLst>
            </p:cNvPr>
            <p:cNvGrpSpPr/>
            <p:nvPr/>
          </p:nvGrpSpPr>
          <p:grpSpPr>
            <a:xfrm>
              <a:off x="8195265" y="3349060"/>
              <a:ext cx="372533" cy="721258"/>
              <a:chOff x="6587067" y="3429000"/>
              <a:chExt cx="372533" cy="721258"/>
            </a:xfrm>
          </p:grpSpPr>
          <p:sp>
            <p:nvSpPr>
              <p:cNvPr id="129" name="Oval 128">
                <a:extLst>
                  <a:ext uri="{FF2B5EF4-FFF2-40B4-BE49-F238E27FC236}">
                    <a16:creationId xmlns:a16="http://schemas.microsoft.com/office/drawing/2014/main" id="{F7989BE6-07DC-4A7C-9D43-3B37C4310AE0}"/>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0" name="Straight Connector 129">
                <a:extLst>
                  <a:ext uri="{FF2B5EF4-FFF2-40B4-BE49-F238E27FC236}">
                    <a16:creationId xmlns:a16="http://schemas.microsoft.com/office/drawing/2014/main" id="{175A1A27-52BD-43DA-8E23-164FC06B26EF}"/>
                  </a:ext>
                </a:extLst>
              </p:cNvPr>
              <p:cNvCxnSpPr/>
              <p:nvPr/>
            </p:nvCxnSpPr>
            <p:spPr>
              <a:xfrm>
                <a:off x="6774920" y="3794657"/>
                <a:ext cx="6883" cy="355601"/>
              </a:xfrm>
              <a:prstGeom prst="line">
                <a:avLst/>
              </a:prstGeom>
              <a:noFill/>
              <a:ln w="12700" cap="flat" cmpd="sng" algn="ctr">
                <a:solidFill>
                  <a:srgbClr val="4472C4"/>
                </a:solidFill>
                <a:prstDash val="solid"/>
                <a:miter lim="800000"/>
              </a:ln>
              <a:effectLst/>
            </p:spPr>
          </p:cxnSp>
        </p:grpSp>
        <p:cxnSp>
          <p:nvCxnSpPr>
            <p:cNvPr id="128" name="Straight Connector 127">
              <a:extLst>
                <a:ext uri="{FF2B5EF4-FFF2-40B4-BE49-F238E27FC236}">
                  <a16:creationId xmlns:a16="http://schemas.microsoft.com/office/drawing/2014/main" id="{86994EAA-EDB8-48E4-8497-E74A03EAD61E}"/>
                </a:ext>
              </a:extLst>
            </p:cNvPr>
            <p:cNvCxnSpPr/>
            <p:nvPr/>
          </p:nvCxnSpPr>
          <p:spPr>
            <a:xfrm>
              <a:off x="8195265" y="4082313"/>
              <a:ext cx="1524000" cy="1588"/>
            </a:xfrm>
            <a:prstGeom prst="line">
              <a:avLst/>
            </a:prstGeom>
            <a:noFill/>
            <a:ln w="12700" cap="flat" cmpd="sng" algn="ctr">
              <a:solidFill>
                <a:srgbClr val="4472C4"/>
              </a:solidFill>
              <a:prstDash val="solid"/>
              <a:miter lim="800000"/>
            </a:ln>
            <a:effectLst/>
          </p:spPr>
        </p:cxnSp>
      </p:grpSp>
      <p:grpSp>
        <p:nvGrpSpPr>
          <p:cNvPr id="135" name="Group 134">
            <a:extLst>
              <a:ext uri="{FF2B5EF4-FFF2-40B4-BE49-F238E27FC236}">
                <a16:creationId xmlns:a16="http://schemas.microsoft.com/office/drawing/2014/main" id="{A32DF8CF-A276-47AF-A035-D7F930E77F34}"/>
              </a:ext>
            </a:extLst>
          </p:cNvPr>
          <p:cNvGrpSpPr/>
          <p:nvPr/>
        </p:nvGrpSpPr>
        <p:grpSpPr>
          <a:xfrm>
            <a:off x="9828226" y="4525900"/>
            <a:ext cx="2022067" cy="998501"/>
            <a:chOff x="10039009" y="4411804"/>
            <a:chExt cx="2022067" cy="998501"/>
          </a:xfrm>
        </p:grpSpPr>
        <p:grpSp>
          <p:nvGrpSpPr>
            <p:cNvPr id="136" name="Group 135">
              <a:extLst>
                <a:ext uri="{FF2B5EF4-FFF2-40B4-BE49-F238E27FC236}">
                  <a16:creationId xmlns:a16="http://schemas.microsoft.com/office/drawing/2014/main" id="{DF052EBD-B02E-465A-B2B4-3F1C62B477C2}"/>
                </a:ext>
              </a:extLst>
            </p:cNvPr>
            <p:cNvGrpSpPr/>
            <p:nvPr/>
          </p:nvGrpSpPr>
          <p:grpSpPr>
            <a:xfrm>
              <a:off x="10039009" y="4411804"/>
              <a:ext cx="2022067" cy="998501"/>
              <a:chOff x="8260727" y="4357452"/>
              <a:chExt cx="2022067" cy="998501"/>
            </a:xfrm>
          </p:grpSpPr>
          <p:sp>
            <p:nvSpPr>
              <p:cNvPr id="140" name="Rounded Rectangle 48">
                <a:extLst>
                  <a:ext uri="{FF2B5EF4-FFF2-40B4-BE49-F238E27FC236}">
                    <a16:creationId xmlns:a16="http://schemas.microsoft.com/office/drawing/2014/main" id="{01882A46-38A1-4E0C-A8C9-09CDC3AA5351}"/>
                  </a:ext>
                </a:extLst>
              </p:cNvPr>
              <p:cNvSpPr/>
              <p:nvPr/>
            </p:nvSpPr>
            <p:spPr>
              <a:xfrm>
                <a:off x="8260727" y="4906343"/>
                <a:ext cx="2022067" cy="449610"/>
              </a:xfrm>
              <a:prstGeom prst="roundRect">
                <a:avLst/>
              </a:prstGeom>
              <a:solidFill>
                <a:srgbClr val="FF9933"/>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41" name="Group 48">
                <a:extLst>
                  <a:ext uri="{FF2B5EF4-FFF2-40B4-BE49-F238E27FC236}">
                    <a16:creationId xmlns:a16="http://schemas.microsoft.com/office/drawing/2014/main" id="{4C23FAC9-969E-482E-8AFB-E174918D3AE8}"/>
                  </a:ext>
                </a:extLst>
              </p:cNvPr>
              <p:cNvGrpSpPr/>
              <p:nvPr/>
            </p:nvGrpSpPr>
            <p:grpSpPr>
              <a:xfrm>
                <a:off x="9058762" y="4357452"/>
                <a:ext cx="372533" cy="733253"/>
                <a:chOff x="6587067" y="3429000"/>
                <a:chExt cx="372533" cy="733253"/>
              </a:xfrm>
            </p:grpSpPr>
            <p:sp>
              <p:nvSpPr>
                <p:cNvPr id="149" name="Oval 148">
                  <a:extLst>
                    <a:ext uri="{FF2B5EF4-FFF2-40B4-BE49-F238E27FC236}">
                      <a16:creationId xmlns:a16="http://schemas.microsoft.com/office/drawing/2014/main" id="{1D46D7C8-6525-40F6-9F94-D4D470F4715D}"/>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50" name="Straight Connector 149">
                  <a:extLst>
                    <a:ext uri="{FF2B5EF4-FFF2-40B4-BE49-F238E27FC236}">
                      <a16:creationId xmlns:a16="http://schemas.microsoft.com/office/drawing/2014/main" id="{F02CB54B-2A09-4B5F-97AF-6D2E1C36C7A6}"/>
                    </a:ext>
                  </a:extLst>
                </p:cNvPr>
                <p:cNvCxnSpPr/>
                <p:nvPr/>
              </p:nvCxnSpPr>
              <p:spPr>
                <a:xfrm flipH="1">
                  <a:off x="6769698" y="3794657"/>
                  <a:ext cx="5222" cy="367596"/>
                </a:xfrm>
                <a:prstGeom prst="line">
                  <a:avLst/>
                </a:prstGeom>
                <a:noFill/>
                <a:ln w="12700" cap="flat" cmpd="sng" algn="ctr">
                  <a:solidFill>
                    <a:srgbClr val="4472C4"/>
                  </a:solidFill>
                  <a:prstDash val="solid"/>
                  <a:miter lim="800000"/>
                </a:ln>
                <a:effectLst/>
              </p:spPr>
            </p:cxnSp>
          </p:grpSp>
          <p:grpSp>
            <p:nvGrpSpPr>
              <p:cNvPr id="142" name="Group 51">
                <a:extLst>
                  <a:ext uri="{FF2B5EF4-FFF2-40B4-BE49-F238E27FC236}">
                    <a16:creationId xmlns:a16="http://schemas.microsoft.com/office/drawing/2014/main" id="{349671F1-5211-4712-B5AE-DD9181EB3D7E}"/>
                  </a:ext>
                </a:extLst>
              </p:cNvPr>
              <p:cNvGrpSpPr/>
              <p:nvPr/>
            </p:nvGrpSpPr>
            <p:grpSpPr>
              <a:xfrm>
                <a:off x="9583692" y="4357452"/>
                <a:ext cx="372533" cy="753682"/>
                <a:chOff x="6587067" y="3429000"/>
                <a:chExt cx="372533" cy="753682"/>
              </a:xfrm>
            </p:grpSpPr>
            <p:sp>
              <p:nvSpPr>
                <p:cNvPr id="147" name="Oval 146">
                  <a:extLst>
                    <a:ext uri="{FF2B5EF4-FFF2-40B4-BE49-F238E27FC236}">
                      <a16:creationId xmlns:a16="http://schemas.microsoft.com/office/drawing/2014/main" id="{80ABC6C6-7562-42FF-BD59-1EAD164256FC}"/>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8" name="Straight Connector 147">
                  <a:extLst>
                    <a:ext uri="{FF2B5EF4-FFF2-40B4-BE49-F238E27FC236}">
                      <a16:creationId xmlns:a16="http://schemas.microsoft.com/office/drawing/2014/main" id="{E95DC2EC-BFF8-427F-8B4B-C99F813AE275}"/>
                    </a:ext>
                  </a:extLst>
                </p:cNvPr>
                <p:cNvCxnSpPr/>
                <p:nvPr/>
              </p:nvCxnSpPr>
              <p:spPr>
                <a:xfrm flipH="1">
                  <a:off x="6769707" y="3794657"/>
                  <a:ext cx="5213" cy="388025"/>
                </a:xfrm>
                <a:prstGeom prst="line">
                  <a:avLst/>
                </a:prstGeom>
                <a:noFill/>
                <a:ln w="12700" cap="flat" cmpd="sng" algn="ctr">
                  <a:solidFill>
                    <a:srgbClr val="4472C4"/>
                  </a:solidFill>
                  <a:prstDash val="solid"/>
                  <a:miter lim="800000"/>
                </a:ln>
                <a:effectLst/>
              </p:spPr>
            </p:cxnSp>
          </p:grpSp>
          <p:grpSp>
            <p:nvGrpSpPr>
              <p:cNvPr id="143" name="Group 45">
                <a:extLst>
                  <a:ext uri="{FF2B5EF4-FFF2-40B4-BE49-F238E27FC236}">
                    <a16:creationId xmlns:a16="http://schemas.microsoft.com/office/drawing/2014/main" id="{4AB701ED-7F05-4F5F-8169-4FD4133F801F}"/>
                  </a:ext>
                </a:extLst>
              </p:cNvPr>
              <p:cNvGrpSpPr/>
              <p:nvPr/>
            </p:nvGrpSpPr>
            <p:grpSpPr>
              <a:xfrm>
                <a:off x="8533823" y="4357452"/>
                <a:ext cx="372533" cy="721258"/>
                <a:chOff x="6587067" y="3429000"/>
                <a:chExt cx="372533" cy="721258"/>
              </a:xfrm>
            </p:grpSpPr>
            <p:sp>
              <p:nvSpPr>
                <p:cNvPr id="145" name="Oval 144">
                  <a:extLst>
                    <a:ext uri="{FF2B5EF4-FFF2-40B4-BE49-F238E27FC236}">
                      <a16:creationId xmlns:a16="http://schemas.microsoft.com/office/drawing/2014/main" id="{88F8857E-28EF-4958-A173-AAA63AC551D6}"/>
                    </a:ext>
                  </a:extLst>
                </p:cNvPr>
                <p:cNvSpPr/>
                <p:nvPr/>
              </p:nvSpPr>
              <p:spPr>
                <a:xfrm>
                  <a:off x="6587067" y="3429000"/>
                  <a:ext cx="372533" cy="381000"/>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6" name="Straight Connector 145">
                  <a:extLst>
                    <a:ext uri="{FF2B5EF4-FFF2-40B4-BE49-F238E27FC236}">
                      <a16:creationId xmlns:a16="http://schemas.microsoft.com/office/drawing/2014/main" id="{5F911864-9246-490B-A089-4EAFA5254209}"/>
                    </a:ext>
                  </a:extLst>
                </p:cNvPr>
                <p:cNvCxnSpPr/>
                <p:nvPr/>
              </p:nvCxnSpPr>
              <p:spPr>
                <a:xfrm>
                  <a:off x="6774920" y="3794657"/>
                  <a:ext cx="6883" cy="355601"/>
                </a:xfrm>
                <a:prstGeom prst="line">
                  <a:avLst/>
                </a:prstGeom>
                <a:noFill/>
                <a:ln w="12700" cap="flat" cmpd="sng" algn="ctr">
                  <a:solidFill>
                    <a:srgbClr val="4472C4"/>
                  </a:solidFill>
                  <a:prstDash val="solid"/>
                  <a:miter lim="800000"/>
                </a:ln>
                <a:effectLst/>
              </p:spPr>
            </p:cxnSp>
          </p:grpSp>
          <p:cxnSp>
            <p:nvCxnSpPr>
              <p:cNvPr id="144" name="Straight Connector 143">
                <a:extLst>
                  <a:ext uri="{FF2B5EF4-FFF2-40B4-BE49-F238E27FC236}">
                    <a16:creationId xmlns:a16="http://schemas.microsoft.com/office/drawing/2014/main" id="{85BCB6D7-506D-4E7F-9A48-1CCF5406DA0B}"/>
                  </a:ext>
                </a:extLst>
              </p:cNvPr>
              <p:cNvCxnSpPr/>
              <p:nvPr/>
            </p:nvCxnSpPr>
            <p:spPr>
              <a:xfrm>
                <a:off x="8533823" y="5090705"/>
                <a:ext cx="1524000" cy="1588"/>
              </a:xfrm>
              <a:prstGeom prst="line">
                <a:avLst/>
              </a:prstGeom>
              <a:noFill/>
              <a:ln w="12700" cap="flat" cmpd="sng" algn="ctr">
                <a:solidFill>
                  <a:srgbClr val="4472C4"/>
                </a:solidFill>
                <a:prstDash val="solid"/>
                <a:miter lim="800000"/>
              </a:ln>
              <a:effectLst/>
            </p:spPr>
          </p:cxnSp>
        </p:grpSp>
        <p:cxnSp>
          <p:nvCxnSpPr>
            <p:cNvPr id="137" name="Elbow Connector 8">
              <a:extLst>
                <a:ext uri="{FF2B5EF4-FFF2-40B4-BE49-F238E27FC236}">
                  <a16:creationId xmlns:a16="http://schemas.microsoft.com/office/drawing/2014/main" id="{5AE84713-ED7C-466F-B294-0C7D73943FBD}"/>
                </a:ext>
              </a:extLst>
            </p:cNvPr>
            <p:cNvCxnSpPr>
              <a:stCxn id="149" idx="3"/>
              <a:endCxn id="145" idx="5"/>
            </p:cNvCxnSpPr>
            <p:nvPr/>
          </p:nvCxnSpPr>
          <p:spPr>
            <a:xfrm rot="5400000">
              <a:off x="10760843" y="4606250"/>
              <a:ext cx="12700" cy="261519"/>
            </a:xfrm>
            <a:prstGeom prst="bentConnector3">
              <a:avLst>
                <a:gd name="adj1" fmla="val 2239339"/>
              </a:avLst>
            </a:prstGeom>
            <a:noFill/>
            <a:ln w="38100" cap="flat" cmpd="sng" algn="ctr">
              <a:solidFill>
                <a:srgbClr val="FF0000"/>
              </a:solidFill>
              <a:prstDash val="solid"/>
              <a:miter lim="800000"/>
              <a:tailEnd type="triangle"/>
            </a:ln>
            <a:effectLst/>
          </p:spPr>
        </p:cxnSp>
        <p:cxnSp>
          <p:nvCxnSpPr>
            <p:cNvPr id="138" name="Elbow Connector 84">
              <a:extLst>
                <a:ext uri="{FF2B5EF4-FFF2-40B4-BE49-F238E27FC236}">
                  <a16:creationId xmlns:a16="http://schemas.microsoft.com/office/drawing/2014/main" id="{34EFA027-E01E-4E53-9227-AE10EF8C246F}"/>
                </a:ext>
              </a:extLst>
            </p:cNvPr>
            <p:cNvCxnSpPr>
              <a:stCxn id="149" idx="5"/>
              <a:endCxn id="147" idx="3"/>
            </p:cNvCxnSpPr>
            <p:nvPr/>
          </p:nvCxnSpPr>
          <p:spPr>
            <a:xfrm rot="16200000" flipH="1">
              <a:off x="11285775" y="4606255"/>
              <a:ext cx="12700" cy="261509"/>
            </a:xfrm>
            <a:prstGeom prst="bentConnector3">
              <a:avLst>
                <a:gd name="adj1" fmla="val 2239339"/>
              </a:avLst>
            </a:prstGeom>
            <a:noFill/>
            <a:ln w="38100" cap="flat" cmpd="sng" algn="ctr">
              <a:solidFill>
                <a:srgbClr val="FF0000"/>
              </a:solidFill>
              <a:prstDash val="solid"/>
              <a:miter lim="800000"/>
              <a:tailEnd type="triangle"/>
            </a:ln>
            <a:effectLst/>
          </p:spPr>
        </p:cxnSp>
        <p:cxnSp>
          <p:nvCxnSpPr>
            <p:cNvPr id="139" name="Elbow Connector 85">
              <a:extLst>
                <a:ext uri="{FF2B5EF4-FFF2-40B4-BE49-F238E27FC236}">
                  <a16:creationId xmlns:a16="http://schemas.microsoft.com/office/drawing/2014/main" id="{41DF3EE2-F6A4-4DF0-B5A1-ADBCCF84A2C2}"/>
                </a:ext>
              </a:extLst>
            </p:cNvPr>
            <p:cNvCxnSpPr>
              <a:stCxn id="145" idx="3"/>
              <a:endCxn id="147" idx="5"/>
            </p:cNvCxnSpPr>
            <p:nvPr/>
          </p:nvCxnSpPr>
          <p:spPr>
            <a:xfrm rot="16200000" flipH="1">
              <a:off x="11023307" y="4080364"/>
              <a:ext cx="12700" cy="1313291"/>
            </a:xfrm>
            <a:prstGeom prst="bentConnector3">
              <a:avLst>
                <a:gd name="adj1" fmla="val 4011654"/>
              </a:avLst>
            </a:prstGeom>
            <a:noFill/>
            <a:ln w="38100" cap="flat" cmpd="sng" algn="ctr">
              <a:solidFill>
                <a:srgbClr val="FF0000"/>
              </a:solidFill>
              <a:prstDash val="solid"/>
              <a:miter lim="800000"/>
              <a:tailEnd type="triangle"/>
            </a:ln>
            <a:effectLst/>
          </p:spPr>
        </p:cxnSp>
      </p:grpSp>
      <p:sp>
        <p:nvSpPr>
          <p:cNvPr id="5" name="Slide Number Placeholder 4">
            <a:extLst>
              <a:ext uri="{FF2B5EF4-FFF2-40B4-BE49-F238E27FC236}">
                <a16:creationId xmlns:a16="http://schemas.microsoft.com/office/drawing/2014/main" id="{6F9C9402-3360-4E1B-A993-BFD007E7BAFB}"/>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886830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6" name="Rectangle 2"/>
          <p:cNvSpPr>
            <a:spLocks noGrp="1" noChangeArrowheads="1"/>
          </p:cNvSpPr>
          <p:nvPr>
            <p:ph type="title"/>
          </p:nvPr>
        </p:nvSpPr>
        <p:spPr>
          <a:xfrm>
            <a:off x="2244987" y="-9263"/>
            <a:ext cx="7702026" cy="592785"/>
          </a:xfrm>
        </p:spPr>
        <p:txBody>
          <a:bodyPr>
            <a:noAutofit/>
          </a:bodyPr>
          <a:lstStyle/>
          <a:p>
            <a:r>
              <a:rPr lang="en-US" sz="2800" dirty="0"/>
              <a:t>DDS: Data-Centric, Fine-Grained Security</a:t>
            </a:r>
          </a:p>
        </p:txBody>
      </p:sp>
      <p:sp>
        <p:nvSpPr>
          <p:cNvPr id="201" name="Content Placeholder 200"/>
          <p:cNvSpPr>
            <a:spLocks noGrp="1"/>
          </p:cNvSpPr>
          <p:nvPr>
            <p:ph idx="1"/>
          </p:nvPr>
        </p:nvSpPr>
        <p:spPr/>
        <p:txBody>
          <a:bodyPr>
            <a:normAutofit fontScale="62500" lnSpcReduction="20000"/>
          </a:bodyPr>
          <a:lstStyle/>
          <a:p>
            <a:pPr>
              <a:lnSpc>
                <a:spcPct val="120000"/>
              </a:lnSpc>
              <a:buSzPct val="100000"/>
              <a:buFont typeface="Wingdings" panose="05000000000000000000" pitchFamily="2" charset="2"/>
              <a:buChar char="§"/>
            </a:pPr>
            <a:r>
              <a:rPr lang="en-US" sz="3800" b="1" dirty="0">
                <a:latin typeface="Arial" panose="020B0604020202020204" pitchFamily="34" charset="0"/>
                <a:cs typeface="Arial" panose="020B0604020202020204" pitchFamily="34" charset="0"/>
              </a:rPr>
              <a:t>Per-Data-Topic Security</a:t>
            </a:r>
          </a:p>
          <a:p>
            <a:pPr lvl="1">
              <a:lnSpc>
                <a:spcPct val="120000"/>
              </a:lnSpc>
              <a:buFont typeface="Wingdings" panose="05000000000000000000" pitchFamily="2" charset="2"/>
              <a:buChar char="§"/>
            </a:pPr>
            <a:r>
              <a:rPr lang="en-US" sz="3100" dirty="0">
                <a:latin typeface="Arial" panose="020B0604020202020204" pitchFamily="34" charset="0"/>
                <a:cs typeface="Arial" panose="020B0604020202020204" pitchFamily="34" charset="0"/>
              </a:rPr>
              <a:t>Control </a:t>
            </a:r>
            <a:r>
              <a:rPr lang="en-US" sz="3100" dirty="0" err="1">
                <a:latin typeface="Arial" panose="020B0604020202020204" pitchFamily="34" charset="0"/>
                <a:cs typeface="Arial" panose="020B0604020202020204" pitchFamily="34" charset="0"/>
              </a:rPr>
              <a:t>r,w</a:t>
            </a:r>
            <a:r>
              <a:rPr lang="en-US" sz="3100" dirty="0">
                <a:latin typeface="Arial" panose="020B0604020202020204" pitchFamily="34" charset="0"/>
                <a:cs typeface="Arial" panose="020B0604020202020204" pitchFamily="34" charset="0"/>
              </a:rPr>
              <a:t> access for each function</a:t>
            </a:r>
          </a:p>
          <a:p>
            <a:pPr lvl="1">
              <a:lnSpc>
                <a:spcPct val="120000"/>
              </a:lnSpc>
              <a:buFont typeface="Wingdings" panose="05000000000000000000" pitchFamily="2" charset="2"/>
              <a:buChar char="§"/>
            </a:pPr>
            <a:r>
              <a:rPr lang="en-US" sz="3100" dirty="0">
                <a:latin typeface="Arial" panose="020B0604020202020204" pitchFamily="34" charset="0"/>
                <a:cs typeface="Arial" panose="020B0604020202020204" pitchFamily="34" charset="0"/>
              </a:rPr>
              <a:t>Ensures proper dataflow operation</a:t>
            </a:r>
          </a:p>
          <a:p>
            <a:pPr>
              <a:lnSpc>
                <a:spcPct val="120000"/>
              </a:lnSpc>
              <a:buSzPct val="100000"/>
              <a:buFont typeface="Wingdings" panose="05000000000000000000" pitchFamily="2" charset="2"/>
              <a:buChar char="§"/>
            </a:pPr>
            <a:r>
              <a:rPr lang="en-US" sz="3800" b="1" dirty="0">
                <a:latin typeface="Arial" panose="020B0604020202020204" pitchFamily="34" charset="0"/>
                <a:cs typeface="Arial" panose="020B0604020202020204" pitchFamily="34" charset="0"/>
              </a:rPr>
              <a:t>Complete Protection</a:t>
            </a:r>
          </a:p>
          <a:p>
            <a:pPr lvl="1">
              <a:lnSpc>
                <a:spcPct val="120000"/>
              </a:lnSpc>
              <a:buFont typeface="Wingdings" panose="05000000000000000000" pitchFamily="2" charset="2"/>
              <a:buChar char="§"/>
            </a:pPr>
            <a:r>
              <a:rPr lang="en-US" sz="3500" dirty="0">
                <a:latin typeface="Arial" panose="020B0604020202020204" pitchFamily="34" charset="0"/>
                <a:cs typeface="Arial" panose="020B0604020202020204" pitchFamily="34" charset="0"/>
              </a:rPr>
              <a:t>Discovery authentication</a:t>
            </a:r>
          </a:p>
          <a:p>
            <a:pPr lvl="1">
              <a:lnSpc>
                <a:spcPct val="120000"/>
              </a:lnSpc>
              <a:buFont typeface="Wingdings" panose="05000000000000000000" pitchFamily="2" charset="2"/>
              <a:buChar char="§"/>
            </a:pPr>
            <a:r>
              <a:rPr lang="en-US" sz="3500" dirty="0">
                <a:latin typeface="Arial" panose="020B0604020202020204" pitchFamily="34" charset="0"/>
                <a:cs typeface="Arial" panose="020B0604020202020204" pitchFamily="34" charset="0"/>
              </a:rPr>
              <a:t>Data-centric access control</a:t>
            </a:r>
          </a:p>
          <a:p>
            <a:pPr lvl="1">
              <a:lnSpc>
                <a:spcPct val="120000"/>
              </a:lnSpc>
              <a:buFont typeface="Wingdings" panose="05000000000000000000" pitchFamily="2" charset="2"/>
              <a:buChar char="§"/>
            </a:pPr>
            <a:r>
              <a:rPr lang="en-US" sz="3500" dirty="0">
                <a:latin typeface="Arial" panose="020B0604020202020204" pitchFamily="34" charset="0"/>
                <a:cs typeface="Arial" panose="020B0604020202020204" pitchFamily="34" charset="0"/>
              </a:rPr>
              <a:t>Cryptography</a:t>
            </a:r>
          </a:p>
          <a:p>
            <a:pPr lvl="1">
              <a:lnSpc>
                <a:spcPct val="120000"/>
              </a:lnSpc>
              <a:buFont typeface="Wingdings" panose="05000000000000000000" pitchFamily="2" charset="2"/>
              <a:buChar char="§"/>
            </a:pPr>
            <a:r>
              <a:rPr lang="en-US" sz="3500" dirty="0">
                <a:latin typeface="Arial" panose="020B0604020202020204" pitchFamily="34" charset="0"/>
                <a:cs typeface="Arial" panose="020B0604020202020204" pitchFamily="34" charset="0"/>
              </a:rPr>
              <a:t>Tagging and logging</a:t>
            </a:r>
          </a:p>
          <a:p>
            <a:pPr lvl="1">
              <a:lnSpc>
                <a:spcPct val="120000"/>
              </a:lnSpc>
              <a:buFont typeface="Wingdings" panose="05000000000000000000" pitchFamily="2" charset="2"/>
              <a:buChar char="§"/>
            </a:pPr>
            <a:r>
              <a:rPr lang="en-US" sz="3500" dirty="0">
                <a:latin typeface="Arial" panose="020B0604020202020204" pitchFamily="34" charset="0"/>
                <a:cs typeface="Arial" panose="020B0604020202020204" pitchFamily="34" charset="0"/>
              </a:rPr>
              <a:t>Non-repudiation</a:t>
            </a:r>
          </a:p>
          <a:p>
            <a:pPr lvl="1">
              <a:lnSpc>
                <a:spcPct val="120000"/>
              </a:lnSpc>
              <a:buFont typeface="Wingdings" panose="05000000000000000000" pitchFamily="2" charset="2"/>
              <a:buChar char="§"/>
            </a:pPr>
            <a:r>
              <a:rPr lang="en-US" sz="3500" dirty="0">
                <a:latin typeface="Arial" panose="020B0604020202020204" pitchFamily="34" charset="0"/>
                <a:cs typeface="Arial" panose="020B0604020202020204" pitchFamily="34" charset="0"/>
              </a:rPr>
              <a:t>Secure multicast</a:t>
            </a:r>
          </a:p>
          <a:p>
            <a:pPr lvl="1">
              <a:lnSpc>
                <a:spcPct val="120000"/>
              </a:lnSpc>
              <a:buFont typeface="Wingdings" panose="05000000000000000000" pitchFamily="2" charset="2"/>
              <a:buChar char="§"/>
            </a:pPr>
            <a:r>
              <a:rPr lang="en-US" sz="3500" dirty="0">
                <a:latin typeface="Arial" panose="020B0604020202020204" pitchFamily="34" charset="0"/>
                <a:cs typeface="Arial" panose="020B0604020202020204" pitchFamily="34" charset="0"/>
              </a:rPr>
              <a:t>100% standards compliant</a:t>
            </a:r>
          </a:p>
          <a:p>
            <a:pPr lvl="1">
              <a:lnSpc>
                <a:spcPct val="120000"/>
              </a:lnSpc>
            </a:pPr>
            <a:endParaRPr lang="en-US" dirty="0"/>
          </a:p>
          <a:p>
            <a:pPr lvl="1">
              <a:lnSpc>
                <a:spcPct val="120000"/>
              </a:lnSpc>
            </a:pPr>
            <a:endParaRPr lang="en-US" dirty="0"/>
          </a:p>
        </p:txBody>
      </p:sp>
      <p:sp>
        <p:nvSpPr>
          <p:cNvPr id="53" name="Rounded Rectangle 5">
            <a:extLst>
              <a:ext uri="{FF2B5EF4-FFF2-40B4-BE49-F238E27FC236}">
                <a16:creationId xmlns:a16="http://schemas.microsoft.com/office/drawing/2014/main" id="{BEE53A28-0EA7-4583-853D-10E5A6E89D7D}"/>
              </a:ext>
            </a:extLst>
          </p:cNvPr>
          <p:cNvSpPr/>
          <p:nvPr/>
        </p:nvSpPr>
        <p:spPr>
          <a:xfrm>
            <a:off x="5751836" y="2517323"/>
            <a:ext cx="4403039" cy="1411781"/>
          </a:xfrm>
          <a:prstGeom prst="roundRect">
            <a:avLst/>
          </a:prstGeom>
          <a:solidFill>
            <a:srgbClr val="ED7D31">
              <a:lumMod val="40000"/>
              <a:lumOff val="6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68CF039C-89E0-4CB4-9663-E4C274DCEEEB}"/>
              </a:ext>
            </a:extLst>
          </p:cNvPr>
          <p:cNvSpPr/>
          <p:nvPr/>
        </p:nvSpPr>
        <p:spPr>
          <a:xfrm>
            <a:off x="9173873" y="1160079"/>
            <a:ext cx="1000250" cy="581324"/>
          </a:xfrm>
          <a:prstGeom prst="roundRect">
            <a:avLst/>
          </a:prstGeom>
          <a:solidFill>
            <a:srgbClr val="FFC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Operator</a:t>
            </a:r>
          </a:p>
        </p:txBody>
      </p:sp>
      <p:sp>
        <p:nvSpPr>
          <p:cNvPr id="55" name="Rectangle 49">
            <a:extLst>
              <a:ext uri="{FF2B5EF4-FFF2-40B4-BE49-F238E27FC236}">
                <a16:creationId xmlns:a16="http://schemas.microsoft.com/office/drawing/2014/main" id="{E64AF9B2-34A1-4AB8-8CDB-715AA4CDA267}"/>
              </a:ext>
            </a:extLst>
          </p:cNvPr>
          <p:cNvSpPr>
            <a:spLocks noChangeArrowheads="1"/>
          </p:cNvSpPr>
          <p:nvPr/>
        </p:nvSpPr>
        <p:spPr bwMode="auto">
          <a:xfrm>
            <a:off x="8798361" y="2710743"/>
            <a:ext cx="890012" cy="916578"/>
          </a:xfrm>
          <a:prstGeom prst="rect">
            <a:avLst/>
          </a:prstGeom>
          <a:noFill/>
          <a:ln w="38100">
            <a:solidFill>
              <a:srgbClr val="ED7D31"/>
            </a:solidFill>
            <a:prstDash val="dash"/>
            <a:miter lim="800000"/>
            <a:headEnd/>
            <a:tailEnd/>
          </a:ln>
          <a:effectLst/>
        </p:spPr>
        <p:txBody>
          <a:bodyPr wrap="none" lIns="91067" tIns="45536" rIns="91067" bIns="45536"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cxnSp>
        <p:nvCxnSpPr>
          <p:cNvPr id="56" name="Straight Connector 55">
            <a:extLst>
              <a:ext uri="{FF2B5EF4-FFF2-40B4-BE49-F238E27FC236}">
                <a16:creationId xmlns:a16="http://schemas.microsoft.com/office/drawing/2014/main" id="{AEAE9D19-F923-40C8-8611-8840457CA38E}"/>
              </a:ext>
            </a:extLst>
          </p:cNvPr>
          <p:cNvCxnSpPr>
            <a:stCxn id="80" idx="2"/>
          </p:cNvCxnSpPr>
          <p:nvPr/>
        </p:nvCxnSpPr>
        <p:spPr>
          <a:xfrm>
            <a:off x="6206020" y="1741403"/>
            <a:ext cx="274012" cy="922322"/>
          </a:xfrm>
          <a:prstGeom prst="line">
            <a:avLst/>
          </a:prstGeom>
          <a:noFill/>
          <a:ln w="57150" cap="flat" cmpd="sng" algn="ctr">
            <a:solidFill>
              <a:srgbClr val="4472C4"/>
            </a:solidFill>
            <a:prstDash val="solid"/>
            <a:miter lim="800000"/>
            <a:headEnd type="none" w="med" len="med"/>
            <a:tailEnd type="triangle" w="med" len="med"/>
          </a:ln>
          <a:effectLst/>
        </p:spPr>
      </p:cxnSp>
      <p:cxnSp>
        <p:nvCxnSpPr>
          <p:cNvPr id="57" name="Straight Connector 56">
            <a:extLst>
              <a:ext uri="{FF2B5EF4-FFF2-40B4-BE49-F238E27FC236}">
                <a16:creationId xmlns:a16="http://schemas.microsoft.com/office/drawing/2014/main" id="{1373DBB5-649D-4A8E-969E-DA3E77484038}"/>
              </a:ext>
            </a:extLst>
          </p:cNvPr>
          <p:cNvCxnSpPr/>
          <p:nvPr/>
        </p:nvCxnSpPr>
        <p:spPr>
          <a:xfrm flipH="1">
            <a:off x="6576565" y="1776328"/>
            <a:ext cx="546629" cy="887397"/>
          </a:xfrm>
          <a:prstGeom prst="line">
            <a:avLst/>
          </a:prstGeom>
          <a:noFill/>
          <a:ln w="57150" cap="flat" cmpd="sng" algn="ctr">
            <a:solidFill>
              <a:srgbClr val="4472C4"/>
            </a:solidFill>
            <a:prstDash val="solid"/>
            <a:miter lim="800000"/>
            <a:headEnd type="triangle" w="med" len="med"/>
            <a:tailEnd type="none" w="med" len="med"/>
          </a:ln>
          <a:effectLst/>
        </p:spPr>
      </p:cxnSp>
      <p:cxnSp>
        <p:nvCxnSpPr>
          <p:cNvPr id="58" name="Straight Connector 57">
            <a:extLst>
              <a:ext uri="{FF2B5EF4-FFF2-40B4-BE49-F238E27FC236}">
                <a16:creationId xmlns:a16="http://schemas.microsoft.com/office/drawing/2014/main" id="{77A427C8-1886-498B-BF78-D94E93C5DD3D}"/>
              </a:ext>
            </a:extLst>
          </p:cNvPr>
          <p:cNvCxnSpPr/>
          <p:nvPr/>
        </p:nvCxnSpPr>
        <p:spPr>
          <a:xfrm flipH="1">
            <a:off x="9243367" y="1786369"/>
            <a:ext cx="407807" cy="887254"/>
          </a:xfrm>
          <a:prstGeom prst="line">
            <a:avLst/>
          </a:prstGeom>
          <a:noFill/>
          <a:ln w="57150" cap="flat" cmpd="sng" algn="ctr">
            <a:solidFill>
              <a:srgbClr val="70AD47"/>
            </a:solidFill>
            <a:prstDash val="solid"/>
            <a:miter lim="800000"/>
            <a:headEnd type="none" w="med" len="med"/>
            <a:tailEnd type="triangle" w="med" len="med"/>
          </a:ln>
          <a:effectLst/>
        </p:spPr>
      </p:cxnSp>
      <p:cxnSp>
        <p:nvCxnSpPr>
          <p:cNvPr id="59" name="Straight Connector 58">
            <a:extLst>
              <a:ext uri="{FF2B5EF4-FFF2-40B4-BE49-F238E27FC236}">
                <a16:creationId xmlns:a16="http://schemas.microsoft.com/office/drawing/2014/main" id="{D4A25D50-CC17-400E-B713-28981BC14B80}"/>
              </a:ext>
            </a:extLst>
          </p:cNvPr>
          <p:cNvCxnSpPr/>
          <p:nvPr/>
        </p:nvCxnSpPr>
        <p:spPr>
          <a:xfrm>
            <a:off x="8603770" y="1776328"/>
            <a:ext cx="549889" cy="897295"/>
          </a:xfrm>
          <a:prstGeom prst="line">
            <a:avLst/>
          </a:prstGeom>
          <a:noFill/>
          <a:ln w="57150" cap="flat" cmpd="sng" algn="ctr">
            <a:solidFill>
              <a:srgbClr val="70AD47"/>
            </a:solidFill>
            <a:prstDash val="solid"/>
            <a:miter lim="800000"/>
            <a:headEnd type="none" w="med" len="med"/>
            <a:tailEnd type="triangle" w="med" len="med"/>
          </a:ln>
          <a:effectLst/>
        </p:spPr>
      </p:cxnSp>
      <p:cxnSp>
        <p:nvCxnSpPr>
          <p:cNvPr id="60" name="Straight Connector 59">
            <a:extLst>
              <a:ext uri="{FF2B5EF4-FFF2-40B4-BE49-F238E27FC236}">
                <a16:creationId xmlns:a16="http://schemas.microsoft.com/office/drawing/2014/main" id="{3F95FCB8-87F7-4AE8-B6B6-6876DDA8F099}"/>
              </a:ext>
            </a:extLst>
          </p:cNvPr>
          <p:cNvCxnSpPr/>
          <p:nvPr/>
        </p:nvCxnSpPr>
        <p:spPr>
          <a:xfrm>
            <a:off x="7352391" y="1776328"/>
            <a:ext cx="626094" cy="887397"/>
          </a:xfrm>
          <a:prstGeom prst="line">
            <a:avLst/>
          </a:prstGeom>
          <a:noFill/>
          <a:ln w="57150" cap="flat" cmpd="sng" algn="ctr">
            <a:solidFill>
              <a:srgbClr val="FF0000"/>
            </a:solidFill>
            <a:prstDash val="solid"/>
            <a:miter lim="800000"/>
            <a:headEnd type="none" w="med" len="med"/>
            <a:tailEnd type="triangle" w="med" len="med"/>
          </a:ln>
          <a:effectLst/>
        </p:spPr>
      </p:cxnSp>
      <p:cxnSp>
        <p:nvCxnSpPr>
          <p:cNvPr id="61" name="Straight Connector 60">
            <a:extLst>
              <a:ext uri="{FF2B5EF4-FFF2-40B4-BE49-F238E27FC236}">
                <a16:creationId xmlns:a16="http://schemas.microsoft.com/office/drawing/2014/main" id="{AC25120C-4C9B-4766-B5D0-F419F430ED47}"/>
              </a:ext>
            </a:extLst>
          </p:cNvPr>
          <p:cNvCxnSpPr>
            <a:stCxn id="66" idx="2"/>
          </p:cNvCxnSpPr>
          <p:nvPr/>
        </p:nvCxnSpPr>
        <p:spPr>
          <a:xfrm flipH="1">
            <a:off x="6737198" y="1741403"/>
            <a:ext cx="1780808" cy="922322"/>
          </a:xfrm>
          <a:prstGeom prst="line">
            <a:avLst/>
          </a:prstGeom>
          <a:noFill/>
          <a:ln w="57150" cap="flat" cmpd="sng" algn="ctr">
            <a:solidFill>
              <a:srgbClr val="4472C4"/>
            </a:solidFill>
            <a:prstDash val="solid"/>
            <a:miter lim="800000"/>
            <a:headEnd type="triangle" w="med" len="med"/>
            <a:tailEnd type="none" w="med" len="med"/>
          </a:ln>
          <a:effectLst/>
        </p:spPr>
      </p:cxnSp>
      <p:sp>
        <p:nvSpPr>
          <p:cNvPr id="62" name="Rectangle 61">
            <a:extLst>
              <a:ext uri="{FF2B5EF4-FFF2-40B4-BE49-F238E27FC236}">
                <a16:creationId xmlns:a16="http://schemas.microsoft.com/office/drawing/2014/main" id="{415DA3EC-AEB9-498C-92C0-84100271E50F}"/>
              </a:ext>
            </a:extLst>
          </p:cNvPr>
          <p:cNvSpPr/>
          <p:nvPr/>
        </p:nvSpPr>
        <p:spPr>
          <a:xfrm>
            <a:off x="9028264" y="3618685"/>
            <a:ext cx="458011" cy="307777"/>
          </a:xfrm>
          <a:prstGeom prst="rect">
            <a:avLst/>
          </a:prstGeom>
        </p:spPr>
        <p:txBody>
          <a:bodyPr wrap="none">
            <a:spAutoFit/>
          </a:bodyPr>
          <a:lstStyle/>
          <a:p>
            <a:pPr algn="ctr" fontAlgn="auto">
              <a:spcBef>
                <a:spcPts val="0"/>
              </a:spcBef>
              <a:spcAft>
                <a:spcPts val="0"/>
              </a:spcAft>
            </a:pPr>
            <a:r>
              <a:rPr lang="en-US" sz="1400" dirty="0">
                <a:solidFill>
                  <a:prstClr val="black"/>
                </a:solidFill>
                <a:latin typeface="Calibri" panose="020F0502020204030204"/>
              </a:rPr>
              <a:t>Fire</a:t>
            </a:r>
          </a:p>
        </p:txBody>
      </p:sp>
      <p:cxnSp>
        <p:nvCxnSpPr>
          <p:cNvPr id="63" name="Straight Connector 62">
            <a:extLst>
              <a:ext uri="{FF2B5EF4-FFF2-40B4-BE49-F238E27FC236}">
                <a16:creationId xmlns:a16="http://schemas.microsoft.com/office/drawing/2014/main" id="{E06D017E-FA12-48C6-971E-9DCFDD34558B}"/>
              </a:ext>
            </a:extLst>
          </p:cNvPr>
          <p:cNvCxnSpPr/>
          <p:nvPr/>
        </p:nvCxnSpPr>
        <p:spPr>
          <a:xfrm flipV="1">
            <a:off x="9846311" y="1741403"/>
            <a:ext cx="0" cy="793545"/>
          </a:xfrm>
          <a:prstGeom prst="line">
            <a:avLst/>
          </a:prstGeom>
          <a:noFill/>
          <a:ln w="57150" cap="flat" cmpd="sng" algn="ctr">
            <a:solidFill>
              <a:srgbClr val="70AD47">
                <a:lumMod val="40000"/>
                <a:lumOff val="60000"/>
              </a:srgbClr>
            </a:solidFill>
            <a:prstDash val="solid"/>
            <a:miter lim="800000"/>
            <a:headEnd type="none" w="med" len="med"/>
            <a:tailEnd type="triangle" w="med" len="med"/>
          </a:ln>
          <a:effectLst/>
        </p:spPr>
      </p:cxnSp>
      <p:sp>
        <p:nvSpPr>
          <p:cNvPr id="64" name="TextBox 63">
            <a:extLst>
              <a:ext uri="{FF2B5EF4-FFF2-40B4-BE49-F238E27FC236}">
                <a16:creationId xmlns:a16="http://schemas.microsoft.com/office/drawing/2014/main" id="{F9E27B9C-2FAD-46C3-95A7-B0A8FB8F1835}"/>
              </a:ext>
            </a:extLst>
          </p:cNvPr>
          <p:cNvSpPr txBox="1"/>
          <p:nvPr/>
        </p:nvSpPr>
        <p:spPr>
          <a:xfrm>
            <a:off x="10299490" y="3030964"/>
            <a:ext cx="1393523" cy="400110"/>
          </a:xfrm>
          <a:prstGeom prst="rect">
            <a:avLst/>
          </a:prstGeom>
          <a:noFill/>
        </p:spPr>
        <p:txBody>
          <a:bodyPr wrap="none" rtlCol="0">
            <a:spAutoFit/>
          </a:bodyPr>
          <a:lstStyle/>
          <a:p>
            <a:pPr algn="ctr" fontAlgn="auto">
              <a:spcBef>
                <a:spcPts val="0"/>
              </a:spcBef>
              <a:spcAft>
                <a:spcPts val="0"/>
              </a:spcAft>
            </a:pPr>
            <a:r>
              <a:rPr lang="en-US" sz="2000" b="1" dirty="0">
                <a:solidFill>
                  <a:srgbClr val="ED7D31"/>
                </a:solidFill>
                <a:latin typeface="Calibri" panose="020F0502020204030204"/>
              </a:rPr>
              <a:t>Data Topics</a:t>
            </a:r>
          </a:p>
        </p:txBody>
      </p:sp>
      <p:sp>
        <p:nvSpPr>
          <p:cNvPr id="65" name="TextBox 64">
            <a:extLst>
              <a:ext uri="{FF2B5EF4-FFF2-40B4-BE49-F238E27FC236}">
                <a16:creationId xmlns:a16="http://schemas.microsoft.com/office/drawing/2014/main" id="{7101B34E-2B01-4E47-A340-69DC9E6AEE67}"/>
              </a:ext>
            </a:extLst>
          </p:cNvPr>
          <p:cNvSpPr txBox="1"/>
          <p:nvPr/>
        </p:nvSpPr>
        <p:spPr>
          <a:xfrm>
            <a:off x="10299490" y="1272401"/>
            <a:ext cx="1500091" cy="400110"/>
          </a:xfrm>
          <a:prstGeom prst="rect">
            <a:avLst/>
          </a:prstGeom>
          <a:noFill/>
        </p:spPr>
        <p:txBody>
          <a:bodyPr wrap="none" rtlCol="0">
            <a:spAutoFit/>
          </a:bodyPr>
          <a:lstStyle/>
          <a:p>
            <a:pPr algn="ctr" fontAlgn="auto">
              <a:spcBef>
                <a:spcPts val="0"/>
              </a:spcBef>
              <a:spcAft>
                <a:spcPts val="0"/>
              </a:spcAft>
            </a:pPr>
            <a:r>
              <a:rPr lang="en-US" sz="2000" b="1" dirty="0">
                <a:solidFill>
                  <a:srgbClr val="FFC000"/>
                </a:solidFill>
                <a:latin typeface="Calibri" panose="020F0502020204030204"/>
              </a:rPr>
              <a:t>Applications</a:t>
            </a:r>
            <a:endParaRPr lang="en-US" sz="1600" b="1" dirty="0">
              <a:solidFill>
                <a:srgbClr val="FFC000"/>
              </a:solidFill>
              <a:latin typeface="Calibri" panose="020F0502020204030204"/>
            </a:endParaRPr>
          </a:p>
        </p:txBody>
      </p:sp>
      <p:sp>
        <p:nvSpPr>
          <p:cNvPr id="66" name="Rectangle: Rounded Corners 67">
            <a:extLst>
              <a:ext uri="{FF2B5EF4-FFF2-40B4-BE49-F238E27FC236}">
                <a16:creationId xmlns:a16="http://schemas.microsoft.com/office/drawing/2014/main" id="{1559DB9D-A129-45E1-9B0F-0A8D86D93B95}"/>
              </a:ext>
            </a:extLst>
          </p:cNvPr>
          <p:cNvSpPr/>
          <p:nvPr/>
        </p:nvSpPr>
        <p:spPr>
          <a:xfrm>
            <a:off x="8017881" y="1160079"/>
            <a:ext cx="1000250" cy="581324"/>
          </a:xfrm>
          <a:prstGeom prst="roundRect">
            <a:avLst/>
          </a:prstGeom>
          <a:solidFill>
            <a:srgbClr val="FFC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Control</a:t>
            </a:r>
          </a:p>
        </p:txBody>
      </p:sp>
      <p:sp>
        <p:nvSpPr>
          <p:cNvPr id="69" name="Rectangle: Rounded Corners 67">
            <a:extLst>
              <a:ext uri="{FF2B5EF4-FFF2-40B4-BE49-F238E27FC236}">
                <a16:creationId xmlns:a16="http://schemas.microsoft.com/office/drawing/2014/main" id="{7ABA9CB6-9417-4F38-B612-DADBEACB76BE}"/>
              </a:ext>
            </a:extLst>
          </p:cNvPr>
          <p:cNvSpPr/>
          <p:nvPr/>
        </p:nvSpPr>
        <p:spPr>
          <a:xfrm>
            <a:off x="6861888" y="1160079"/>
            <a:ext cx="1000250" cy="581324"/>
          </a:xfrm>
          <a:prstGeom prst="roundRect">
            <a:avLst/>
          </a:prstGeom>
          <a:solidFill>
            <a:srgbClr val="FFC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Visualize</a:t>
            </a:r>
          </a:p>
        </p:txBody>
      </p:sp>
      <p:sp>
        <p:nvSpPr>
          <p:cNvPr id="80" name="Rectangle: Rounded Corners 67">
            <a:extLst>
              <a:ext uri="{FF2B5EF4-FFF2-40B4-BE49-F238E27FC236}">
                <a16:creationId xmlns:a16="http://schemas.microsoft.com/office/drawing/2014/main" id="{59F23056-5CD7-47DE-9C07-E1600920D1EC}"/>
              </a:ext>
            </a:extLst>
          </p:cNvPr>
          <p:cNvSpPr/>
          <p:nvPr/>
        </p:nvSpPr>
        <p:spPr>
          <a:xfrm>
            <a:off x="5705895" y="1160079"/>
            <a:ext cx="1000250" cy="581324"/>
          </a:xfrm>
          <a:prstGeom prst="roundRect">
            <a:avLst/>
          </a:prstGeom>
          <a:solidFill>
            <a:srgbClr val="FFC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Simulate</a:t>
            </a:r>
          </a:p>
        </p:txBody>
      </p:sp>
      <p:pic>
        <p:nvPicPr>
          <p:cNvPr id="82" name="Picture 81">
            <a:extLst>
              <a:ext uri="{FF2B5EF4-FFF2-40B4-BE49-F238E27FC236}">
                <a16:creationId xmlns:a16="http://schemas.microsoft.com/office/drawing/2014/main" id="{60B5E79A-2F04-4819-A901-382E37669E1D}"/>
              </a:ext>
            </a:extLst>
          </p:cNvPr>
          <p:cNvPicPr>
            <a:picLocks noChangeAspect="1"/>
          </p:cNvPicPr>
          <p:nvPr/>
        </p:nvPicPr>
        <p:blipFill>
          <a:blip r:embed="rId3"/>
          <a:stretch>
            <a:fillRect/>
          </a:stretch>
        </p:blipFill>
        <p:spPr>
          <a:xfrm>
            <a:off x="8958084" y="2828228"/>
            <a:ext cx="575216" cy="670030"/>
          </a:xfrm>
          <a:prstGeom prst="rect">
            <a:avLst/>
          </a:prstGeom>
        </p:spPr>
      </p:pic>
      <p:sp>
        <p:nvSpPr>
          <p:cNvPr id="83" name="Rectangle 49">
            <a:extLst>
              <a:ext uri="{FF2B5EF4-FFF2-40B4-BE49-F238E27FC236}">
                <a16:creationId xmlns:a16="http://schemas.microsoft.com/office/drawing/2014/main" id="{1B91F60B-6E2A-4582-A7D0-C860BC5B1E90}"/>
              </a:ext>
            </a:extLst>
          </p:cNvPr>
          <p:cNvSpPr>
            <a:spLocks noChangeArrowheads="1"/>
          </p:cNvSpPr>
          <p:nvPr/>
        </p:nvSpPr>
        <p:spPr bwMode="auto">
          <a:xfrm>
            <a:off x="6207949" y="2701430"/>
            <a:ext cx="890012" cy="916578"/>
          </a:xfrm>
          <a:prstGeom prst="rect">
            <a:avLst/>
          </a:prstGeom>
          <a:noFill/>
          <a:ln w="38100">
            <a:solidFill>
              <a:srgbClr val="ED7D31"/>
            </a:solidFill>
            <a:prstDash val="dash"/>
            <a:miter lim="800000"/>
            <a:headEnd/>
            <a:tailEnd/>
          </a:ln>
          <a:effectLst/>
        </p:spPr>
        <p:txBody>
          <a:bodyPr wrap="none" lIns="91067" tIns="45536" rIns="91067" bIns="45536"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pic>
        <p:nvPicPr>
          <p:cNvPr id="84" name="Picture 83">
            <a:extLst>
              <a:ext uri="{FF2B5EF4-FFF2-40B4-BE49-F238E27FC236}">
                <a16:creationId xmlns:a16="http://schemas.microsoft.com/office/drawing/2014/main" id="{C7CAB199-ABC0-4B02-9BCA-DDEDF31D26CD}"/>
              </a:ext>
            </a:extLst>
          </p:cNvPr>
          <p:cNvPicPr>
            <a:picLocks noChangeAspect="1"/>
          </p:cNvPicPr>
          <p:nvPr/>
        </p:nvPicPr>
        <p:blipFill>
          <a:blip r:embed="rId3"/>
          <a:stretch>
            <a:fillRect/>
          </a:stretch>
        </p:blipFill>
        <p:spPr>
          <a:xfrm>
            <a:off x="6367672" y="2818915"/>
            <a:ext cx="575216" cy="670030"/>
          </a:xfrm>
          <a:prstGeom prst="rect">
            <a:avLst/>
          </a:prstGeom>
        </p:spPr>
      </p:pic>
      <p:sp>
        <p:nvSpPr>
          <p:cNvPr id="85" name="Rectangle 84">
            <a:extLst>
              <a:ext uri="{FF2B5EF4-FFF2-40B4-BE49-F238E27FC236}">
                <a16:creationId xmlns:a16="http://schemas.microsoft.com/office/drawing/2014/main" id="{F6B5C310-E301-4B86-A5B9-CC180AD5D4B4}"/>
              </a:ext>
            </a:extLst>
          </p:cNvPr>
          <p:cNvSpPr/>
          <p:nvPr/>
        </p:nvSpPr>
        <p:spPr>
          <a:xfrm>
            <a:off x="6178192" y="3621531"/>
            <a:ext cx="955646" cy="307777"/>
          </a:xfrm>
          <a:prstGeom prst="rect">
            <a:avLst/>
          </a:prstGeom>
        </p:spPr>
        <p:txBody>
          <a:bodyPr wrap="none">
            <a:spAutoFit/>
          </a:bodyPr>
          <a:lstStyle/>
          <a:p>
            <a:pPr algn="ctr" fontAlgn="auto">
              <a:spcBef>
                <a:spcPts val="0"/>
              </a:spcBef>
              <a:spcAft>
                <a:spcPts val="0"/>
              </a:spcAft>
            </a:pPr>
            <a:r>
              <a:rPr lang="en-US" sz="1400" dirty="0" err="1">
                <a:solidFill>
                  <a:prstClr val="black"/>
                </a:solidFill>
                <a:latin typeface="Calibri" panose="020F0502020204030204"/>
              </a:rPr>
              <a:t>BaseEntity</a:t>
            </a:r>
            <a:endParaRPr lang="en-US" sz="1400" dirty="0">
              <a:solidFill>
                <a:prstClr val="black"/>
              </a:solidFill>
              <a:latin typeface="Calibri" panose="020F0502020204030204"/>
            </a:endParaRPr>
          </a:p>
        </p:txBody>
      </p:sp>
      <p:sp>
        <p:nvSpPr>
          <p:cNvPr id="86" name="Rectangle 85">
            <a:extLst>
              <a:ext uri="{FF2B5EF4-FFF2-40B4-BE49-F238E27FC236}">
                <a16:creationId xmlns:a16="http://schemas.microsoft.com/office/drawing/2014/main" id="{719D1341-9719-4C93-8703-38BE6EDD3FC6}"/>
              </a:ext>
            </a:extLst>
          </p:cNvPr>
          <p:cNvSpPr/>
          <p:nvPr/>
        </p:nvSpPr>
        <p:spPr>
          <a:xfrm>
            <a:off x="7442428" y="3618685"/>
            <a:ext cx="1009058" cy="307777"/>
          </a:xfrm>
          <a:prstGeom prst="rect">
            <a:avLst/>
          </a:prstGeom>
        </p:spPr>
        <p:txBody>
          <a:bodyPr wrap="none">
            <a:spAutoFit/>
          </a:bodyPr>
          <a:lstStyle/>
          <a:p>
            <a:pPr algn="ctr" fontAlgn="auto">
              <a:spcBef>
                <a:spcPts val="0"/>
              </a:spcBef>
              <a:spcAft>
                <a:spcPts val="0"/>
              </a:spcAft>
            </a:pPr>
            <a:r>
              <a:rPr lang="en-US" sz="1400" dirty="0">
                <a:solidFill>
                  <a:prstClr val="black"/>
                </a:solidFill>
                <a:latin typeface="Calibri" panose="020F0502020204030204"/>
              </a:rPr>
              <a:t>Detonation</a:t>
            </a:r>
          </a:p>
        </p:txBody>
      </p:sp>
      <p:pic>
        <p:nvPicPr>
          <p:cNvPr id="87" name="Picture 86">
            <a:extLst>
              <a:ext uri="{FF2B5EF4-FFF2-40B4-BE49-F238E27FC236}">
                <a16:creationId xmlns:a16="http://schemas.microsoft.com/office/drawing/2014/main" id="{A2DF9B8B-B02D-4105-988C-FA4D7A402A42}"/>
              </a:ext>
            </a:extLst>
          </p:cNvPr>
          <p:cNvPicPr>
            <a:picLocks noChangeAspect="1"/>
          </p:cNvPicPr>
          <p:nvPr/>
        </p:nvPicPr>
        <p:blipFill>
          <a:blip r:embed="rId3"/>
          <a:stretch>
            <a:fillRect/>
          </a:stretch>
        </p:blipFill>
        <p:spPr>
          <a:xfrm>
            <a:off x="7647770" y="2828228"/>
            <a:ext cx="575216" cy="670030"/>
          </a:xfrm>
          <a:prstGeom prst="rect">
            <a:avLst/>
          </a:prstGeom>
        </p:spPr>
      </p:pic>
      <p:sp>
        <p:nvSpPr>
          <p:cNvPr id="88" name="Rectangle 49">
            <a:extLst>
              <a:ext uri="{FF2B5EF4-FFF2-40B4-BE49-F238E27FC236}">
                <a16:creationId xmlns:a16="http://schemas.microsoft.com/office/drawing/2014/main" id="{F99BFDE2-41C2-4913-8519-8CC80B33124C}"/>
              </a:ext>
            </a:extLst>
          </p:cNvPr>
          <p:cNvSpPr>
            <a:spLocks noChangeArrowheads="1"/>
          </p:cNvSpPr>
          <p:nvPr/>
        </p:nvSpPr>
        <p:spPr bwMode="auto">
          <a:xfrm>
            <a:off x="7488047" y="2688524"/>
            <a:ext cx="890012" cy="365152"/>
          </a:xfrm>
          <a:prstGeom prst="rect">
            <a:avLst/>
          </a:prstGeom>
          <a:noFill/>
          <a:ln w="38100">
            <a:solidFill>
              <a:srgbClr val="ED7D31"/>
            </a:solidFill>
            <a:prstDash val="dash"/>
            <a:miter lim="800000"/>
            <a:headEnd/>
            <a:tailEnd/>
          </a:ln>
          <a:effectLst/>
        </p:spPr>
        <p:txBody>
          <a:bodyPr wrap="none" lIns="91067" tIns="45536" rIns="91067" bIns="45536"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Rectangle 49">
            <a:extLst>
              <a:ext uri="{FF2B5EF4-FFF2-40B4-BE49-F238E27FC236}">
                <a16:creationId xmlns:a16="http://schemas.microsoft.com/office/drawing/2014/main" id="{4AF618A3-60B5-4C8D-B2B6-027E929C8C1E}"/>
              </a:ext>
            </a:extLst>
          </p:cNvPr>
          <p:cNvSpPr>
            <a:spLocks noChangeArrowheads="1"/>
          </p:cNvSpPr>
          <p:nvPr/>
        </p:nvSpPr>
        <p:spPr bwMode="auto">
          <a:xfrm>
            <a:off x="7503155" y="3231019"/>
            <a:ext cx="890012" cy="396301"/>
          </a:xfrm>
          <a:prstGeom prst="rect">
            <a:avLst/>
          </a:prstGeom>
          <a:noFill/>
          <a:ln w="38100">
            <a:solidFill>
              <a:srgbClr val="ED7D31"/>
            </a:solidFill>
            <a:prstDash val="dash"/>
            <a:miter lim="800000"/>
            <a:headEnd/>
            <a:tailEnd/>
          </a:ln>
          <a:effectLst/>
        </p:spPr>
        <p:txBody>
          <a:bodyPr wrap="none" lIns="91067" tIns="45536" rIns="91067" bIns="45536"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TextBox 89">
            <a:extLst>
              <a:ext uri="{FF2B5EF4-FFF2-40B4-BE49-F238E27FC236}">
                <a16:creationId xmlns:a16="http://schemas.microsoft.com/office/drawing/2014/main" id="{77D09E70-2A84-4427-80BD-A416978A9E3B}"/>
              </a:ext>
            </a:extLst>
          </p:cNvPr>
          <p:cNvSpPr txBox="1"/>
          <p:nvPr/>
        </p:nvSpPr>
        <p:spPr>
          <a:xfrm>
            <a:off x="6388455" y="4095583"/>
            <a:ext cx="4279545" cy="2215991"/>
          </a:xfrm>
          <a:prstGeom prst="rect">
            <a:avLst/>
          </a:prstGeom>
          <a:noFill/>
        </p:spPr>
        <p:txBody>
          <a:bodyPr wrap="square" rtlCol="0">
            <a:spAutoFit/>
          </a:bodyPr>
          <a:lstStyle/>
          <a:p>
            <a:pPr fontAlgn="auto">
              <a:spcBef>
                <a:spcPts val="0"/>
              </a:spcBef>
              <a:spcAft>
                <a:spcPts val="0"/>
              </a:spcAft>
            </a:pPr>
            <a:r>
              <a:rPr lang="en-US" sz="2000" i="1" dirty="0">
                <a:solidFill>
                  <a:srgbClr val="44546A"/>
                </a:solidFill>
                <a:latin typeface="Calibri" panose="020F0502020204030204"/>
              </a:rPr>
              <a:t>Data Topic Security model:</a:t>
            </a:r>
          </a:p>
          <a:p>
            <a:pPr marL="285750" indent="-285750" fontAlgn="auto">
              <a:spcBef>
                <a:spcPts val="0"/>
              </a:spcBef>
              <a:spcAft>
                <a:spcPts val="0"/>
              </a:spcAft>
              <a:buFont typeface="Arial" panose="020B0604020202020204" pitchFamily="34" charset="0"/>
              <a:buChar char="•"/>
            </a:pPr>
            <a:r>
              <a:rPr lang="en-US" sz="2000" i="1" dirty="0">
                <a:solidFill>
                  <a:srgbClr val="44546A"/>
                </a:solidFill>
                <a:latin typeface="Calibri" panose="020F0502020204030204"/>
              </a:rPr>
              <a:t>Simulate: Fire(r), </a:t>
            </a:r>
            <a:r>
              <a:rPr lang="en-US" sz="2000" i="1" dirty="0" err="1">
                <a:solidFill>
                  <a:srgbClr val="44546A"/>
                </a:solidFill>
                <a:latin typeface="Calibri" panose="020F0502020204030204"/>
              </a:rPr>
              <a:t>BaseEntity</a:t>
            </a:r>
            <a:r>
              <a:rPr lang="en-US" sz="2000" i="1" dirty="0">
                <a:solidFill>
                  <a:srgbClr val="44546A"/>
                </a:solidFill>
                <a:latin typeface="Calibri" panose="020F0502020204030204"/>
              </a:rPr>
              <a:t>(w)</a:t>
            </a:r>
          </a:p>
          <a:p>
            <a:pPr marL="285750" indent="-285750" fontAlgn="auto">
              <a:spcBef>
                <a:spcPts val="0"/>
              </a:spcBef>
              <a:spcAft>
                <a:spcPts val="0"/>
              </a:spcAft>
              <a:buFont typeface="Arial" panose="020B0604020202020204" pitchFamily="34" charset="0"/>
              <a:buChar char="•"/>
            </a:pPr>
            <a:r>
              <a:rPr lang="en-US" sz="2000" i="1" dirty="0">
                <a:solidFill>
                  <a:srgbClr val="44546A"/>
                </a:solidFill>
                <a:latin typeface="Calibri" panose="020F0502020204030204"/>
              </a:rPr>
              <a:t>Visualize: </a:t>
            </a:r>
            <a:r>
              <a:rPr lang="en-US" sz="2000" i="1" dirty="0" err="1">
                <a:solidFill>
                  <a:srgbClr val="44546A"/>
                </a:solidFill>
                <a:latin typeface="Calibri" panose="020F0502020204030204"/>
              </a:rPr>
              <a:t>BaseEntity</a:t>
            </a:r>
            <a:r>
              <a:rPr lang="en-US" sz="2000" i="1" dirty="0">
                <a:solidFill>
                  <a:srgbClr val="44546A"/>
                </a:solidFill>
                <a:latin typeface="Calibri" panose="020F0502020204030204"/>
              </a:rPr>
              <a:t>(r), Detonation(w)</a:t>
            </a:r>
          </a:p>
          <a:p>
            <a:pPr marL="285750" indent="-285750" fontAlgn="auto">
              <a:spcBef>
                <a:spcPts val="0"/>
              </a:spcBef>
              <a:spcAft>
                <a:spcPts val="0"/>
              </a:spcAft>
              <a:buFont typeface="Arial" panose="020B0604020202020204" pitchFamily="34" charset="0"/>
              <a:buChar char="•"/>
            </a:pPr>
            <a:r>
              <a:rPr lang="en-US" sz="2000" i="1" dirty="0">
                <a:solidFill>
                  <a:srgbClr val="44546A"/>
                </a:solidFill>
                <a:latin typeface="Calibri" panose="020F0502020204030204"/>
              </a:rPr>
              <a:t>Control: </a:t>
            </a:r>
            <a:r>
              <a:rPr lang="en-US" sz="2000" i="1" dirty="0" err="1">
                <a:solidFill>
                  <a:srgbClr val="44546A"/>
                </a:solidFill>
                <a:latin typeface="Calibri" panose="020F0502020204030204"/>
              </a:rPr>
              <a:t>BaseEntity</a:t>
            </a:r>
            <a:r>
              <a:rPr lang="en-US" sz="2000" i="1" dirty="0">
                <a:solidFill>
                  <a:srgbClr val="44546A"/>
                </a:solidFill>
                <a:latin typeface="Calibri" panose="020F0502020204030204"/>
              </a:rPr>
              <a:t>(r), Fire(w)</a:t>
            </a:r>
          </a:p>
          <a:p>
            <a:pPr marL="285750" indent="-285750" fontAlgn="auto">
              <a:spcBef>
                <a:spcPts val="0"/>
              </a:spcBef>
              <a:spcAft>
                <a:spcPts val="0"/>
              </a:spcAft>
              <a:buFont typeface="Arial" panose="020B0604020202020204" pitchFamily="34" charset="0"/>
              <a:buChar char="•"/>
            </a:pPr>
            <a:r>
              <a:rPr lang="en-US" sz="2000" i="1" dirty="0">
                <a:solidFill>
                  <a:srgbClr val="44546A"/>
                </a:solidFill>
                <a:latin typeface="Calibri" panose="020F0502020204030204"/>
              </a:rPr>
              <a:t>Operator: *(r), Fire(w)</a:t>
            </a:r>
          </a:p>
          <a:p>
            <a:pPr marL="285750" indent="-285750" fontAlgn="auto">
              <a:spcBef>
                <a:spcPts val="0"/>
              </a:spcBef>
              <a:spcAft>
                <a:spcPts val="0"/>
              </a:spcAft>
              <a:buFont typeface="Arial" panose="020B0604020202020204" pitchFamily="34" charset="0"/>
              <a:buChar char="•"/>
            </a:pPr>
            <a:endParaRPr lang="en-US" sz="1800" i="1" dirty="0">
              <a:solidFill>
                <a:srgbClr val="44546A"/>
              </a:solidFill>
              <a:latin typeface="Calibri" panose="020F0502020204030204"/>
            </a:endParaRPr>
          </a:p>
        </p:txBody>
      </p:sp>
      <p:cxnSp>
        <p:nvCxnSpPr>
          <p:cNvPr id="29" name="Straight Connector 28">
            <a:extLst>
              <a:ext uri="{FF2B5EF4-FFF2-40B4-BE49-F238E27FC236}">
                <a16:creationId xmlns:a16="http://schemas.microsoft.com/office/drawing/2014/main" id="{F649118E-D4EE-486E-8B34-FE362D968073}"/>
              </a:ext>
            </a:extLst>
          </p:cNvPr>
          <p:cNvCxnSpPr>
            <a:cxnSpLocks/>
          </p:cNvCxnSpPr>
          <p:nvPr/>
        </p:nvCxnSpPr>
        <p:spPr>
          <a:xfrm flipH="1" flipV="1">
            <a:off x="6411559" y="1785769"/>
            <a:ext cx="2592592" cy="871370"/>
          </a:xfrm>
          <a:prstGeom prst="line">
            <a:avLst/>
          </a:prstGeom>
          <a:noFill/>
          <a:ln w="57150" cap="flat" cmpd="sng" algn="ctr">
            <a:solidFill>
              <a:srgbClr val="4472C4"/>
            </a:solidFill>
            <a:prstDash val="solid"/>
            <a:miter lim="800000"/>
            <a:headEnd type="none" w="med" len="med"/>
            <a:tailEnd type="triangle" w="med" len="med"/>
          </a:ln>
          <a:effectLst/>
        </p:spPr>
      </p:cxnSp>
      <p:sp>
        <p:nvSpPr>
          <p:cNvPr id="2" name="Slide Number Placeholder 1">
            <a:extLst>
              <a:ext uri="{FF2B5EF4-FFF2-40B4-BE49-F238E27FC236}">
                <a16:creationId xmlns:a16="http://schemas.microsoft.com/office/drawing/2014/main" id="{E16DA4CC-E37E-47A6-BE8F-ED8DCD3DF8EB}"/>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2316125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19125"/>
          </a:xfrm>
        </p:spPr>
        <p:txBody>
          <a:bodyPr>
            <a:normAutofit/>
          </a:bodyPr>
          <a:lstStyle/>
          <a:p>
            <a:r>
              <a:rPr lang="en-US" sz="2800" dirty="0"/>
              <a:t>Pluggable Architecture</a:t>
            </a:r>
          </a:p>
        </p:txBody>
      </p:sp>
      <p:sp>
        <p:nvSpPr>
          <p:cNvPr id="5" name="Content Placeholder 6"/>
          <p:cNvSpPr>
            <a:spLocks noGrp="1"/>
          </p:cNvSpPr>
          <p:nvPr>
            <p:ph idx="1"/>
          </p:nvPr>
        </p:nvSpPr>
        <p:spPr>
          <a:xfrm>
            <a:off x="438150" y="1073151"/>
            <a:ext cx="7467600" cy="4584699"/>
          </a:xfrm>
        </p:spPr>
        <p:txBody>
          <a:bodyPr>
            <a:normAutofit/>
          </a:bodyPr>
          <a:lstStyle/>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Requires trivial or no change to existing DDS apps and adapters</a:t>
            </a: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Includes default plugins; customizable</a:t>
            </a: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Runs over any transport</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Including low bandwidth, unreliable</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Does not require TCP or IP</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Multicast for scalability, low latency</a:t>
            </a: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Completely decentralized</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High performance and scalability</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No single point of failure</a:t>
            </a:r>
          </a:p>
        </p:txBody>
      </p:sp>
      <p:sp>
        <p:nvSpPr>
          <p:cNvPr id="16" name="Rectangle 15">
            <a:extLst>
              <a:ext uri="{FF2B5EF4-FFF2-40B4-BE49-F238E27FC236}">
                <a16:creationId xmlns:a16="http://schemas.microsoft.com/office/drawing/2014/main" id="{D2AF9597-09E1-416A-996C-B35F7C3ED2B9}"/>
              </a:ext>
            </a:extLst>
          </p:cNvPr>
          <p:cNvSpPr/>
          <p:nvPr/>
        </p:nvSpPr>
        <p:spPr>
          <a:xfrm>
            <a:off x="8896327" y="2159758"/>
            <a:ext cx="2624668" cy="2116417"/>
          </a:xfrm>
          <a:prstGeom prst="rect">
            <a:avLst/>
          </a:prstGeom>
          <a:solidFill>
            <a:srgbClr val="4472C4"/>
          </a:solidFill>
          <a:ln w="6350" cap="flat" cmpd="sng" algn="ctr">
            <a:solidFill>
              <a:srgbClr val="FFC000"/>
            </a:solidFill>
            <a:prstDash val="solid"/>
            <a:miter lim="800000"/>
          </a:ln>
          <a:effectLst/>
        </p:spPr>
        <p:txBody>
          <a:bodyPr lIns="121915" tIns="60957" rIns="121915" bIns="60957"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Secure DDS Library</a:t>
            </a:r>
          </a:p>
        </p:txBody>
      </p:sp>
      <p:sp>
        <p:nvSpPr>
          <p:cNvPr id="17" name="Pentagon 6">
            <a:extLst>
              <a:ext uri="{FF2B5EF4-FFF2-40B4-BE49-F238E27FC236}">
                <a16:creationId xmlns:a16="http://schemas.microsoft.com/office/drawing/2014/main" id="{C0AB15B5-5F04-49C3-9793-E994513C5EC0}"/>
              </a:ext>
            </a:extLst>
          </p:cNvPr>
          <p:cNvSpPr/>
          <p:nvPr/>
        </p:nvSpPr>
        <p:spPr>
          <a:xfrm>
            <a:off x="7306770" y="2243586"/>
            <a:ext cx="1774423" cy="342363"/>
          </a:xfrm>
          <a:prstGeom prst="homePlate">
            <a:avLst/>
          </a:prstGeom>
          <a:solidFill>
            <a:srgbClr val="4472C4"/>
          </a:solidFill>
          <a:ln w="6350" cap="flat" cmpd="sng" algn="ctr">
            <a:solidFill>
              <a:srgbClr val="FFC000"/>
            </a:solidFill>
            <a:prstDash val="solid"/>
            <a:miter lim="800000"/>
          </a:ln>
          <a:effectLst/>
        </p:spPr>
        <p:txBody>
          <a:bodyPr lIns="121915" tIns="60957" rIns="121915" bIns="60957"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33" b="0" i="0" u="none" strike="noStrike" kern="0" cap="none" spc="0" normalizeH="0" baseline="0" noProof="0" dirty="0">
                <a:ln>
                  <a:noFill/>
                </a:ln>
                <a:solidFill>
                  <a:prstClr val="white"/>
                </a:solidFill>
                <a:effectLst/>
                <a:uLnTx/>
                <a:uFillTx/>
                <a:latin typeface="Calibri" panose="020F0502020204030204"/>
                <a:ea typeface="+mn-ea"/>
                <a:cs typeface="+mn-cs"/>
              </a:rPr>
              <a:t>Authentication</a:t>
            </a:r>
          </a:p>
        </p:txBody>
      </p:sp>
      <p:sp>
        <p:nvSpPr>
          <p:cNvPr id="18" name="Pentagon 7">
            <a:extLst>
              <a:ext uri="{FF2B5EF4-FFF2-40B4-BE49-F238E27FC236}">
                <a16:creationId xmlns:a16="http://schemas.microsoft.com/office/drawing/2014/main" id="{7A92905D-4BF4-4CE3-9B96-927CC2B42F2F}"/>
              </a:ext>
            </a:extLst>
          </p:cNvPr>
          <p:cNvSpPr/>
          <p:nvPr/>
        </p:nvSpPr>
        <p:spPr>
          <a:xfrm>
            <a:off x="7306770" y="2652531"/>
            <a:ext cx="1774423" cy="342363"/>
          </a:xfrm>
          <a:prstGeom prst="homePlate">
            <a:avLst/>
          </a:prstGeom>
          <a:solidFill>
            <a:srgbClr val="4472C4"/>
          </a:solidFill>
          <a:ln w="6350" cap="flat" cmpd="sng" algn="ctr">
            <a:solidFill>
              <a:srgbClr val="FFC000"/>
            </a:solidFill>
            <a:prstDash val="solid"/>
            <a:miter lim="800000"/>
          </a:ln>
          <a:effectLst/>
        </p:spPr>
        <p:txBody>
          <a:bodyPr lIns="121915" tIns="60957" rIns="121915" bIns="60957"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Calibri" panose="020F0502020204030204"/>
                <a:ea typeface="+mn-ea"/>
                <a:cs typeface="+mn-cs"/>
              </a:rPr>
              <a:t>Access Control</a:t>
            </a:r>
          </a:p>
        </p:txBody>
      </p:sp>
      <p:sp>
        <p:nvSpPr>
          <p:cNvPr id="19" name="Pentagon 8">
            <a:extLst>
              <a:ext uri="{FF2B5EF4-FFF2-40B4-BE49-F238E27FC236}">
                <a16:creationId xmlns:a16="http://schemas.microsoft.com/office/drawing/2014/main" id="{5B2779F4-EBC8-49F0-AE01-1F90037F2C6D}"/>
              </a:ext>
            </a:extLst>
          </p:cNvPr>
          <p:cNvSpPr/>
          <p:nvPr/>
        </p:nvSpPr>
        <p:spPr>
          <a:xfrm>
            <a:off x="7306770" y="3061480"/>
            <a:ext cx="1774423" cy="342363"/>
          </a:xfrm>
          <a:prstGeom prst="homePlate">
            <a:avLst/>
          </a:prstGeom>
          <a:solidFill>
            <a:srgbClr val="4472C4"/>
          </a:solidFill>
          <a:ln w="6350" cap="flat" cmpd="sng" algn="ctr">
            <a:solidFill>
              <a:srgbClr val="FFC000"/>
            </a:solidFill>
            <a:prstDash val="solid"/>
            <a:miter lim="800000"/>
          </a:ln>
          <a:effectLst/>
        </p:spPr>
        <p:txBody>
          <a:bodyPr lIns="121915" tIns="60957" rIns="121915" bIns="60957"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Calibri" panose="020F0502020204030204"/>
                <a:ea typeface="+mn-ea"/>
                <a:cs typeface="+mn-cs"/>
              </a:rPr>
              <a:t>Encryption</a:t>
            </a:r>
          </a:p>
        </p:txBody>
      </p:sp>
      <p:sp>
        <p:nvSpPr>
          <p:cNvPr id="21" name="Pentagon 10">
            <a:extLst>
              <a:ext uri="{FF2B5EF4-FFF2-40B4-BE49-F238E27FC236}">
                <a16:creationId xmlns:a16="http://schemas.microsoft.com/office/drawing/2014/main" id="{F0C9B5B3-BF75-4C31-9977-F1B4544ADD71}"/>
              </a:ext>
            </a:extLst>
          </p:cNvPr>
          <p:cNvSpPr/>
          <p:nvPr/>
        </p:nvSpPr>
        <p:spPr>
          <a:xfrm>
            <a:off x="7303177" y="3466861"/>
            <a:ext cx="1774423" cy="342363"/>
          </a:xfrm>
          <a:prstGeom prst="homePlate">
            <a:avLst/>
          </a:prstGeom>
          <a:solidFill>
            <a:srgbClr val="4472C4"/>
          </a:solidFill>
          <a:ln w="6350" cap="flat" cmpd="sng" algn="ctr">
            <a:solidFill>
              <a:srgbClr val="FFC000"/>
            </a:solidFill>
            <a:prstDash val="solid"/>
            <a:miter lim="800000"/>
          </a:ln>
          <a:effectLst/>
        </p:spPr>
        <p:txBody>
          <a:bodyPr lIns="121915" tIns="60957" rIns="121915" bIns="60957"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Calibri" panose="020F0502020204030204"/>
                <a:ea typeface="+mn-ea"/>
                <a:cs typeface="+mn-cs"/>
              </a:rPr>
              <a:t>Logging</a:t>
            </a:r>
          </a:p>
        </p:txBody>
      </p:sp>
      <p:sp>
        <p:nvSpPr>
          <p:cNvPr id="22" name="Rectangle 21">
            <a:extLst>
              <a:ext uri="{FF2B5EF4-FFF2-40B4-BE49-F238E27FC236}">
                <a16:creationId xmlns:a16="http://schemas.microsoft.com/office/drawing/2014/main" id="{815838E5-A820-4646-87DF-D6D057F2C84E}"/>
              </a:ext>
            </a:extLst>
          </p:cNvPr>
          <p:cNvSpPr/>
          <p:nvPr/>
        </p:nvSpPr>
        <p:spPr>
          <a:xfrm>
            <a:off x="8918051" y="1672134"/>
            <a:ext cx="2624668" cy="381381"/>
          </a:xfrm>
          <a:prstGeom prst="rect">
            <a:avLst/>
          </a:prstGeom>
          <a:solidFill>
            <a:srgbClr val="FFC000"/>
          </a:solidFill>
          <a:ln w="6350" cap="flat" cmpd="sng" algn="ctr">
            <a:solidFill>
              <a:srgbClr val="FFC000"/>
            </a:solidFill>
            <a:prstDash val="solid"/>
            <a:miter lim="800000"/>
          </a:ln>
          <a:effectLst/>
        </p:spPr>
        <p:txBody>
          <a:bodyPr lIns="121915" tIns="60957" rIns="121915" bIns="60957" rtlCol="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Application</a:t>
            </a:r>
          </a:p>
        </p:txBody>
      </p:sp>
      <p:sp>
        <p:nvSpPr>
          <p:cNvPr id="23" name="Rectangle 22">
            <a:extLst>
              <a:ext uri="{FF2B5EF4-FFF2-40B4-BE49-F238E27FC236}">
                <a16:creationId xmlns:a16="http://schemas.microsoft.com/office/drawing/2014/main" id="{29B5450A-A105-4500-95A4-F0A3CBC2E5FE}"/>
              </a:ext>
            </a:extLst>
          </p:cNvPr>
          <p:cNvSpPr/>
          <p:nvPr/>
        </p:nvSpPr>
        <p:spPr>
          <a:xfrm>
            <a:off x="8896358" y="4377422"/>
            <a:ext cx="2624671" cy="728701"/>
          </a:xfrm>
          <a:prstGeom prst="rect">
            <a:avLst/>
          </a:prstGeom>
          <a:solidFill>
            <a:srgbClr val="FFC000"/>
          </a:solidFill>
          <a:ln w="6350" cap="flat" cmpd="sng" algn="ctr">
            <a:solidFill>
              <a:srgbClr val="FFC000"/>
            </a:solidFill>
            <a:prstDash val="solid"/>
            <a:miter lim="800000"/>
          </a:ln>
          <a:effectLst/>
        </p:spPr>
        <p:txBody>
          <a:bodyPr lIns="121915" tIns="60957" rIns="121915" bIns="60957" rtlCol="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mn-cs"/>
              </a:rPr>
              <a:t>Any Transport</a:t>
            </a:r>
            <a:b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mn-cs"/>
              </a:rPr>
            </a:br>
            <a: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mn-cs"/>
              </a:rPr>
              <a:t>(e.g., TCP, UDP, multicast, shared memory</a:t>
            </a:r>
            <a:r>
              <a:rPr kumimoji="0" lang="is-IS" sz="1867" b="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mn-cs"/>
              </a:rPr>
              <a:t>)</a:t>
            </a:r>
          </a:p>
        </p:txBody>
      </p:sp>
      <p:cxnSp>
        <p:nvCxnSpPr>
          <p:cNvPr id="24" name="Straight Connector 23">
            <a:extLst>
              <a:ext uri="{FF2B5EF4-FFF2-40B4-BE49-F238E27FC236}">
                <a16:creationId xmlns:a16="http://schemas.microsoft.com/office/drawing/2014/main" id="{52669EAD-9786-47C3-8C41-DCF4254E6D50}"/>
              </a:ext>
            </a:extLst>
          </p:cNvPr>
          <p:cNvCxnSpPr/>
          <p:nvPr/>
        </p:nvCxnSpPr>
        <p:spPr>
          <a:xfrm>
            <a:off x="10208654" y="5106144"/>
            <a:ext cx="0" cy="477231"/>
          </a:xfrm>
          <a:prstGeom prst="line">
            <a:avLst/>
          </a:prstGeom>
          <a:noFill/>
          <a:ln w="6350" cap="flat" cmpd="sng" algn="ctr">
            <a:solidFill>
              <a:sysClr val="windowText" lastClr="000000"/>
            </a:solidFill>
            <a:prstDash val="solid"/>
            <a:miter lim="800000"/>
          </a:ln>
          <a:effectLst/>
        </p:spPr>
      </p:cxnSp>
      <p:cxnSp>
        <p:nvCxnSpPr>
          <p:cNvPr id="25" name="Straight Connector 24">
            <a:extLst>
              <a:ext uri="{FF2B5EF4-FFF2-40B4-BE49-F238E27FC236}">
                <a16:creationId xmlns:a16="http://schemas.microsoft.com/office/drawing/2014/main" id="{71B42486-6013-446F-82BA-8BC00F984FE9}"/>
              </a:ext>
            </a:extLst>
          </p:cNvPr>
          <p:cNvCxnSpPr/>
          <p:nvPr/>
        </p:nvCxnSpPr>
        <p:spPr>
          <a:xfrm>
            <a:off x="9640277" y="5568462"/>
            <a:ext cx="1117600" cy="0"/>
          </a:xfrm>
          <a:prstGeom prst="line">
            <a:avLst/>
          </a:prstGeom>
          <a:noFill/>
          <a:ln w="6350" cap="flat" cmpd="sng" algn="ctr">
            <a:solidFill>
              <a:sysClr val="windowText" lastClr="000000"/>
            </a:solidFill>
            <a:prstDash val="solid"/>
            <a:miter lim="800000"/>
            <a:headEnd type="arrow"/>
            <a:tailEnd type="arrow"/>
          </a:ln>
          <a:effectLst/>
        </p:spPr>
      </p:cxnSp>
      <p:sp>
        <p:nvSpPr>
          <p:cNvPr id="15" name="Pentagon 10">
            <a:extLst>
              <a:ext uri="{FF2B5EF4-FFF2-40B4-BE49-F238E27FC236}">
                <a16:creationId xmlns:a16="http://schemas.microsoft.com/office/drawing/2014/main" id="{C62A70F5-8DB7-49C8-AA8D-4DB50DA36C71}"/>
              </a:ext>
            </a:extLst>
          </p:cNvPr>
          <p:cNvSpPr/>
          <p:nvPr/>
        </p:nvSpPr>
        <p:spPr>
          <a:xfrm>
            <a:off x="7303177" y="3890789"/>
            <a:ext cx="1774423" cy="342363"/>
          </a:xfrm>
          <a:prstGeom prst="homePlate">
            <a:avLst/>
          </a:prstGeom>
          <a:solidFill>
            <a:srgbClr val="4472C4"/>
          </a:solidFill>
          <a:ln w="6350" cap="flat" cmpd="sng" algn="ctr">
            <a:solidFill>
              <a:srgbClr val="FFC000"/>
            </a:solidFill>
            <a:prstDash val="solid"/>
            <a:miter lim="800000"/>
          </a:ln>
          <a:effectLst/>
        </p:spPr>
        <p:txBody>
          <a:bodyPr lIns="121915" tIns="60957" rIns="121915" bIns="60957"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Calibri" panose="020F0502020204030204"/>
                <a:ea typeface="+mn-ea"/>
                <a:cs typeface="+mn-cs"/>
              </a:rPr>
              <a:t>Data Tagging</a:t>
            </a:r>
          </a:p>
        </p:txBody>
      </p:sp>
      <p:sp>
        <p:nvSpPr>
          <p:cNvPr id="3" name="Slide Number Placeholder 2">
            <a:extLst>
              <a:ext uri="{FF2B5EF4-FFF2-40B4-BE49-F238E27FC236}">
                <a16:creationId xmlns:a16="http://schemas.microsoft.com/office/drawing/2014/main" id="{55E7F0EF-E4CC-49F2-B6A1-A029D4711DBB}"/>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11814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041" y="33454"/>
            <a:ext cx="8247918" cy="611331"/>
          </a:xfrm>
        </p:spPr>
        <p:txBody>
          <a:bodyPr>
            <a:normAutofit/>
          </a:bodyPr>
          <a:lstStyle/>
          <a:p>
            <a:r>
              <a:rPr lang="en-US" sz="2800" dirty="0"/>
              <a:t>The OMG Data Distribution Service Standard</a:t>
            </a:r>
          </a:p>
        </p:txBody>
      </p:sp>
      <p:sp>
        <p:nvSpPr>
          <p:cNvPr id="7" name="Content Placeholder 3"/>
          <p:cNvSpPr txBox="1">
            <a:spLocks/>
          </p:cNvSpPr>
          <p:nvPr/>
        </p:nvSpPr>
        <p:spPr>
          <a:xfrm>
            <a:off x="259202" y="894681"/>
            <a:ext cx="6744629" cy="45073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90000"/>
              </a:lnSpc>
              <a:spcBef>
                <a:spcPts val="500"/>
              </a:spcBef>
              <a:buFont typeface=".AppleSystemUIFont" charset="-120"/>
              <a:buChar char="–"/>
              <a:tabLst/>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buSzPct val="100000"/>
              <a:buFont typeface="Wingdings" panose="05000000000000000000" pitchFamily="2" charset="2"/>
              <a:buChar char="§"/>
              <a:defRPr/>
            </a:pPr>
            <a:r>
              <a:rPr lang="en-US" sz="2400" b="1" dirty="0">
                <a:solidFill>
                  <a:srgbClr val="000000"/>
                </a:solidFill>
                <a:latin typeface="Arial" panose="020B0604020202020204" pitchFamily="34" charset="0"/>
                <a:cs typeface="Arial" panose="020B0604020202020204" pitchFamily="34" charset="0"/>
              </a:rPr>
              <a:t>From OMG, systems software standards organization</a:t>
            </a:r>
          </a:p>
          <a:p>
            <a:pPr lvl="1" fontAlgn="auto">
              <a:spcAft>
                <a:spcPts val="0"/>
              </a:spcAft>
              <a:buSzPct val="75000"/>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UML, XML, IDL, CORBA, DDS</a:t>
            </a:r>
          </a:p>
          <a:p>
            <a:pPr lvl="1">
              <a:buSzPct val="75000"/>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Standard can be downloaded for free by anyone</a:t>
            </a:r>
          </a:p>
          <a:p>
            <a:pPr lvl="1">
              <a:buSzPct val="75000"/>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More than a dozen commercial implementations available</a:t>
            </a:r>
          </a:p>
          <a:p>
            <a:pPr marL="0" indent="-57150">
              <a:buSzPct val="75000"/>
              <a:buNone/>
            </a:pPr>
            <a:endParaRPr lang="en-US" sz="2400" dirty="0">
              <a:solidFill>
                <a:srgbClr val="000000"/>
              </a:solidFill>
              <a:latin typeface="Arial Narrow" panose="020B0606020202030204" pitchFamily="34" charset="0"/>
            </a:endParaRPr>
          </a:p>
          <a:p>
            <a:pPr fontAlgn="auto">
              <a:spcAft>
                <a:spcPts val="0"/>
              </a:spcAft>
              <a:buSzPct val="100000"/>
              <a:buFont typeface="Wingdings" panose="05000000000000000000" pitchFamily="2" charset="2"/>
              <a:buChar char="§"/>
              <a:defRPr/>
            </a:pPr>
            <a:r>
              <a:rPr kumimoji="0" lang="en-US" sz="2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First version of the DDS standard was released in </a:t>
            </a:r>
            <a:r>
              <a:rPr lang="en-US" sz="2400" b="1" dirty="0">
                <a:solidFill>
                  <a:schemeClr val="tx1"/>
                </a:solidFill>
                <a:latin typeface="Arial" panose="020B0604020202020204" pitchFamily="34" charset="0"/>
                <a:cs typeface="Arial" panose="020B0604020202020204" pitchFamily="34" charset="0"/>
              </a:rPr>
              <a:t>2004</a:t>
            </a:r>
          </a:p>
          <a:p>
            <a:pPr lvl="1" fontAlgn="auto">
              <a:spcAft>
                <a:spcPts val="0"/>
              </a:spcAft>
              <a:buSzPct val="75000"/>
              <a:buFont typeface="Wingdings" panose="05000000000000000000" pitchFamily="2" charset="2"/>
              <a:buChar char="§"/>
              <a:defRPr/>
            </a:pPr>
            <a:r>
              <a:rPr lang="en-US" sz="2000" dirty="0">
                <a:solidFill>
                  <a:schemeClr val="tx1"/>
                </a:solidFill>
                <a:latin typeface="Arial" panose="020B0604020202020204" pitchFamily="34" charset="0"/>
                <a:cs typeface="Arial" panose="020B0604020202020204" pitchFamily="34" charset="0"/>
              </a:rPr>
              <a:t>Most recent updates were May 2019</a:t>
            </a:r>
          </a:p>
          <a:p>
            <a:pPr marL="0" indent="0" fontAlgn="auto">
              <a:spcAft>
                <a:spcPts val="0"/>
              </a:spcAft>
              <a:buSzPct val="75000"/>
              <a:buNone/>
              <a:defRPr/>
            </a:pPr>
            <a:endParaRPr kumimoji="0" lang="en-US" sz="2400" u="none" strike="noStrike" kern="1200" cap="none" spc="0" normalizeH="0" baseline="0" noProof="0" dirty="0">
              <a:ln>
                <a:noFill/>
              </a:ln>
              <a:solidFill>
                <a:schemeClr val="tx1"/>
              </a:solidFill>
              <a:effectLst/>
              <a:uLnTx/>
              <a:uFillTx/>
              <a:latin typeface="Arial Narrow"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Pct val="100000"/>
              <a:buFont typeface="Wingdings" panose="05000000000000000000" pitchFamily="2" charset="2"/>
              <a:buChar char="§"/>
              <a:tabLst/>
              <a:defRPr/>
            </a:pPr>
            <a:r>
              <a:rPr kumimoji="0" lang="en-US" sz="2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 family of 13 standards covering API, wire protocol, security, type evolution, etc.</a:t>
            </a:r>
          </a:p>
          <a:p>
            <a:pPr marR="0" lvl="0" algn="l" defTabSz="914400" rtl="0" eaLnBrk="1" fontAlgn="auto" latinLnBrk="0" hangingPunct="1">
              <a:lnSpc>
                <a:spcPct val="90000"/>
              </a:lnSpc>
              <a:spcBef>
                <a:spcPts val="1000"/>
              </a:spcBef>
              <a:spcAft>
                <a:spcPts val="0"/>
              </a:spcAft>
              <a:buClrTx/>
              <a:buSzPct val="75000"/>
              <a:buFont typeface="Wingdings" pitchFamily="2" charset="2"/>
              <a:buChar char="Ø"/>
              <a:tabLst/>
              <a:defRPr/>
            </a:pPr>
            <a:endParaRPr kumimoji="0" lang="en-US" sz="28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6886" y="1473200"/>
            <a:ext cx="3876914" cy="4153837"/>
          </a:xfrm>
          <a:prstGeom prst="rect">
            <a:avLst/>
          </a:prstGeom>
          <a:ln>
            <a:solidFill>
              <a:schemeClr val="tx1"/>
            </a:solidFill>
          </a:ln>
          <a:effectLst>
            <a:outerShdw blurRad="50800" dist="76200" dir="2700000" algn="tl" rotWithShape="0">
              <a:prstClr val="black">
                <a:alpha val="40000"/>
              </a:prstClr>
            </a:outerShdw>
          </a:effectLst>
        </p:spPr>
      </p:pic>
      <p:pic>
        <p:nvPicPr>
          <p:cNvPr id="8" name="Picture 7" descr="dds_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9959" y="1890944"/>
            <a:ext cx="834169" cy="815795"/>
          </a:xfrm>
          <a:prstGeom prst="rect">
            <a:avLst/>
          </a:prstGeom>
        </p:spPr>
      </p:pic>
      <p:sp>
        <p:nvSpPr>
          <p:cNvPr id="4" name="Slide Number Placeholder 3">
            <a:extLst>
              <a:ext uri="{FF2B5EF4-FFF2-40B4-BE49-F238E27FC236}">
                <a16:creationId xmlns:a16="http://schemas.microsoft.com/office/drawing/2014/main" id="{4FBBD8C0-C0C9-4F58-BE99-62A0B9DFCA53}"/>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795849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37953"/>
          </a:xfrm>
        </p:spPr>
        <p:txBody>
          <a:bodyPr>
            <a:normAutofit/>
          </a:bodyPr>
          <a:lstStyle/>
          <a:p>
            <a:r>
              <a:rPr lang="en-US" sz="2800" dirty="0"/>
              <a:t>Standard Capabilities (Built-in Plugins)</a:t>
            </a:r>
          </a:p>
        </p:txBody>
      </p:sp>
      <p:sp>
        <p:nvSpPr>
          <p:cNvPr id="3" name="Content Placeholder 2">
            <a:extLst>
              <a:ext uri="{FF2B5EF4-FFF2-40B4-BE49-F238E27FC236}">
                <a16:creationId xmlns:a16="http://schemas.microsoft.com/office/drawing/2014/main" id="{AEDCC007-EEF3-4767-8231-41F7F83987CC}"/>
              </a:ext>
            </a:extLst>
          </p:cNvPr>
          <p:cNvSpPr>
            <a:spLocks noGrp="1"/>
          </p:cNvSpPr>
          <p:nvPr>
            <p:ph idx="1"/>
          </p:nvPr>
        </p:nvSpPr>
        <p:spPr/>
        <p:txBody>
          <a:bodyPr/>
          <a:lstStyle/>
          <a:p>
            <a:endParaRPr lang="en-US"/>
          </a:p>
        </p:txBody>
      </p:sp>
      <p:graphicFrame>
        <p:nvGraphicFramePr>
          <p:cNvPr id="4" name="Content Placeholder 12">
            <a:extLst>
              <a:ext uri="{FF2B5EF4-FFF2-40B4-BE49-F238E27FC236}">
                <a16:creationId xmlns:a16="http://schemas.microsoft.com/office/drawing/2014/main" id="{C94B149E-A81B-431C-921E-9EB9FACD40CE}"/>
              </a:ext>
            </a:extLst>
          </p:cNvPr>
          <p:cNvGraphicFramePr>
            <a:graphicFrameLocks/>
          </p:cNvGraphicFramePr>
          <p:nvPr>
            <p:extLst>
              <p:ext uri="{D42A27DB-BD31-4B8C-83A1-F6EECF244321}">
                <p14:modId xmlns:p14="http://schemas.microsoft.com/office/powerpoint/2010/main" val="2680919383"/>
              </p:ext>
            </p:extLst>
          </p:nvPr>
        </p:nvGraphicFramePr>
        <p:xfrm>
          <a:off x="457200" y="1030111"/>
          <a:ext cx="11277600" cy="4956558"/>
        </p:xfrm>
        <a:graphic>
          <a:graphicData uri="http://schemas.openxmlformats.org/drawingml/2006/table">
            <a:tbl>
              <a:tblPr bandRow="1"/>
              <a:tblGrid>
                <a:gridCol w="2515247">
                  <a:extLst>
                    <a:ext uri="{9D8B030D-6E8A-4147-A177-3AD203B41FA5}">
                      <a16:colId xmlns:a16="http://schemas.microsoft.com/office/drawing/2014/main" val="20000"/>
                    </a:ext>
                  </a:extLst>
                </a:gridCol>
                <a:gridCol w="8762353">
                  <a:extLst>
                    <a:ext uri="{9D8B030D-6E8A-4147-A177-3AD203B41FA5}">
                      <a16:colId xmlns:a16="http://schemas.microsoft.com/office/drawing/2014/main" val="20001"/>
                    </a:ext>
                  </a:extLst>
                </a:gridCol>
              </a:tblGrid>
              <a:tr h="1349627">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2000" dirty="0">
                          <a:effectLst/>
                          <a:latin typeface="+mn-lt"/>
                          <a:ea typeface="ＭＳ 明朝"/>
                          <a:cs typeface="Times New Roman"/>
                        </a:rPr>
                        <a:t>Authentication</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342900" marR="0" lvl="0" indent="-342900">
                        <a:spcBef>
                          <a:spcPts val="0"/>
                        </a:spcBef>
                        <a:spcAft>
                          <a:spcPts val="0"/>
                        </a:spcAft>
                        <a:buFont typeface="Symbol"/>
                        <a:buChar char=""/>
                      </a:pPr>
                      <a:r>
                        <a:rPr lang="en-US" sz="2000" dirty="0">
                          <a:effectLst/>
                          <a:latin typeface="+mn-lt"/>
                          <a:ea typeface="ＭＳ 明朝"/>
                          <a:cs typeface="Times New Roman"/>
                        </a:rPr>
                        <a:t>X.509 Public Key Infrastructure (PKI) with a pre-configured shared Certificate Authority (CA)</a:t>
                      </a:r>
                    </a:p>
                    <a:p>
                      <a:pPr marL="342900" marR="0" lvl="0" indent="-342900">
                        <a:spcBef>
                          <a:spcPts val="0"/>
                        </a:spcBef>
                        <a:spcAft>
                          <a:spcPts val="0"/>
                        </a:spcAft>
                        <a:buFont typeface="Symbol"/>
                        <a:buChar char=""/>
                      </a:pPr>
                      <a:r>
                        <a:rPr lang="en-US" sz="2000" dirty="0">
                          <a:effectLst/>
                          <a:latin typeface="+mn-lt"/>
                          <a:ea typeface="ＭＳ 明朝"/>
                          <a:cs typeface="Times New Roman"/>
                        </a:rPr>
                        <a:t>Digital Signature Algorithm (DSA) with </a:t>
                      </a:r>
                      <a:r>
                        <a:rPr lang="en-US" sz="2000" dirty="0" err="1">
                          <a:effectLst/>
                          <a:latin typeface="+mn-lt"/>
                          <a:ea typeface="ＭＳ 明朝"/>
                          <a:cs typeface="Times New Roman"/>
                        </a:rPr>
                        <a:t>Diffie</a:t>
                      </a:r>
                      <a:r>
                        <a:rPr lang="en-US" sz="2000" dirty="0">
                          <a:effectLst/>
                          <a:latin typeface="+mn-lt"/>
                          <a:ea typeface="ＭＳ 明朝"/>
                          <a:cs typeface="Times New Roman"/>
                        </a:rPr>
                        <a:t>-Hellman and RSA for authentication and key exchange</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0"/>
                  </a:ext>
                </a:extLst>
              </a:tr>
              <a:tr h="101222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2000" dirty="0">
                          <a:effectLst/>
                          <a:latin typeface="+mn-lt"/>
                          <a:ea typeface="ＭＳ 明朝"/>
                          <a:cs typeface="Times New Roman"/>
                        </a:rPr>
                        <a:t>Access Control</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342900" marR="0" lvl="0" indent="-342900">
                        <a:spcBef>
                          <a:spcPts val="0"/>
                        </a:spcBef>
                        <a:spcAft>
                          <a:spcPts val="0"/>
                        </a:spcAft>
                        <a:buFont typeface="Symbol"/>
                        <a:buChar char=""/>
                      </a:pPr>
                      <a:r>
                        <a:rPr lang="en-US" sz="2000" baseline="0" dirty="0">
                          <a:effectLst/>
                          <a:latin typeface="+mn-lt"/>
                          <a:ea typeface="ＭＳ 明朝"/>
                          <a:cs typeface="Times New Roman"/>
                        </a:rPr>
                        <a:t>Configured by domain using a (shared) Governance file</a:t>
                      </a:r>
                    </a:p>
                    <a:p>
                      <a:pPr marL="342900" marR="0" lvl="0" indent="-342900">
                        <a:spcBef>
                          <a:spcPts val="0"/>
                        </a:spcBef>
                        <a:spcAft>
                          <a:spcPts val="0"/>
                        </a:spcAft>
                        <a:buFont typeface="Symbol"/>
                        <a:buChar char=""/>
                      </a:pPr>
                      <a:r>
                        <a:rPr lang="en-US" sz="2000" dirty="0">
                          <a:effectLst/>
                          <a:latin typeface="+mn-lt"/>
                          <a:ea typeface="ＭＳ 明朝"/>
                          <a:cs typeface="Times New Roman"/>
                        </a:rPr>
                        <a:t>Specified via permissions file signed by shared CA</a:t>
                      </a:r>
                    </a:p>
                    <a:p>
                      <a:pPr marL="342900" marR="0" lvl="0" indent="-342900">
                        <a:spcBef>
                          <a:spcPts val="0"/>
                        </a:spcBef>
                        <a:spcAft>
                          <a:spcPts val="0"/>
                        </a:spcAft>
                        <a:buFont typeface="Symbol"/>
                        <a:buChar char=""/>
                      </a:pPr>
                      <a:r>
                        <a:rPr lang="en-US" sz="2000" dirty="0">
                          <a:effectLst/>
                          <a:latin typeface="+mn-lt"/>
                          <a:ea typeface="ＭＳ 明朝"/>
                          <a:cs typeface="Times New Roman"/>
                        </a:rPr>
                        <a:t>Control over ability to join systems, read or write data topics</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1"/>
                  </a:ext>
                </a:extLst>
              </a:tr>
              <a:tr h="1341967">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2000">
                          <a:effectLst/>
                          <a:latin typeface="+mn-lt"/>
                          <a:ea typeface="ＭＳ 明朝"/>
                          <a:cs typeface="Times New Roman"/>
                        </a:rPr>
                        <a:t>Cryptography</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342900" marR="0" lvl="0" indent="-342900">
                        <a:spcBef>
                          <a:spcPts val="0"/>
                        </a:spcBef>
                        <a:spcAft>
                          <a:spcPts val="0"/>
                        </a:spcAft>
                        <a:buFont typeface="Symbol"/>
                        <a:buChar char=""/>
                      </a:pPr>
                      <a:r>
                        <a:rPr lang="en-US" sz="2000" dirty="0">
                          <a:effectLst/>
                          <a:latin typeface="+mn-lt"/>
                          <a:ea typeface="ＭＳ 明朝"/>
                          <a:cs typeface="Times New Roman"/>
                        </a:rPr>
                        <a:t>aes-128-ctr</a:t>
                      </a:r>
                      <a:r>
                        <a:rPr lang="en-US" sz="2000" baseline="0" dirty="0">
                          <a:effectLst/>
                          <a:latin typeface="+mn-lt"/>
                          <a:ea typeface="ＭＳ 明朝"/>
                          <a:cs typeface="Times New Roman"/>
                        </a:rPr>
                        <a:t> for </a:t>
                      </a:r>
                      <a:r>
                        <a:rPr lang="en-US" sz="2000" dirty="0">
                          <a:effectLst/>
                          <a:latin typeface="+mn-lt"/>
                          <a:ea typeface="ＭＳ 明朝"/>
                          <a:cs typeface="Times New Roman"/>
                        </a:rPr>
                        <a:t>encryption </a:t>
                      </a:r>
                    </a:p>
                    <a:p>
                      <a:pPr marL="342900" marR="0" lvl="0" indent="-342900">
                        <a:spcBef>
                          <a:spcPts val="0"/>
                        </a:spcBef>
                        <a:spcAft>
                          <a:spcPts val="0"/>
                        </a:spcAft>
                        <a:buFont typeface="Symbol"/>
                        <a:buChar char=""/>
                      </a:pPr>
                      <a:r>
                        <a:rPr lang="en-US" sz="2000" dirty="0">
                          <a:effectLst/>
                          <a:latin typeface="+mn-lt"/>
                          <a:ea typeface="ＭＳ 明朝"/>
                          <a:cs typeface="Times New Roman"/>
                        </a:rPr>
                        <a:t>HMAC-SHA256 for message authentication and integrity </a:t>
                      </a:r>
                    </a:p>
                    <a:p>
                      <a:pPr marL="342900" marR="0" lvl="0" indent="-342900">
                        <a:spcBef>
                          <a:spcPts val="0"/>
                        </a:spcBef>
                        <a:spcAft>
                          <a:spcPts val="0"/>
                        </a:spcAft>
                        <a:buFont typeface="Symbol"/>
                        <a:buChar char=""/>
                      </a:pPr>
                      <a:r>
                        <a:rPr lang="en-US" sz="2000" dirty="0">
                          <a:effectLst/>
                          <a:latin typeface="+mn-lt"/>
                          <a:ea typeface="ＭＳ 明朝"/>
                          <a:cs typeface="Times New Roman"/>
                        </a:rPr>
                        <a:t>aes-128-gcm, aes-192-gcm and aes-256-gcm for encryption with authentication</a:t>
                      </a:r>
                    </a:p>
                    <a:p>
                      <a:pPr marL="342900" marR="0" lvl="0" indent="-342900">
                        <a:spcBef>
                          <a:spcPts val="0"/>
                        </a:spcBef>
                        <a:spcAft>
                          <a:spcPts val="0"/>
                        </a:spcAft>
                        <a:buFont typeface="Symbol"/>
                        <a:buChar char=""/>
                      </a:pPr>
                      <a:r>
                        <a:rPr lang="en-US" sz="2000" baseline="0" dirty="0" err="1">
                          <a:effectLst/>
                          <a:latin typeface="+mn-lt"/>
                          <a:ea typeface="ＭＳ 明朝"/>
                          <a:cs typeface="Times New Roman"/>
                        </a:rPr>
                        <a:t>Certicom</a:t>
                      </a:r>
                      <a:r>
                        <a:rPr lang="en-US" sz="2000" baseline="0" dirty="0">
                          <a:effectLst/>
                          <a:latin typeface="+mn-lt"/>
                          <a:ea typeface="ＭＳ 明朝"/>
                          <a:cs typeface="Times New Roman"/>
                        </a:rPr>
                        <a:t> and Windows CNG for FIPS 140-2</a:t>
                      </a:r>
                      <a:endParaRPr lang="en-US" sz="2000" dirty="0">
                        <a:effectLst/>
                        <a:latin typeface="+mn-lt"/>
                        <a:ea typeface="ＭＳ 明朝"/>
                        <a:cs typeface="Times New Roman"/>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2"/>
                  </a:ext>
                </a:extLst>
              </a:tr>
              <a:tr h="39589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2000" dirty="0">
                          <a:effectLst/>
                          <a:latin typeface="+mn-lt"/>
                          <a:ea typeface="ＭＳ 明朝"/>
                          <a:cs typeface="Times New Roman"/>
                        </a:rPr>
                        <a:t>Logging</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342900" marR="0" lvl="0" indent="-342900">
                        <a:spcBef>
                          <a:spcPts val="0"/>
                        </a:spcBef>
                        <a:spcAft>
                          <a:spcPts val="0"/>
                        </a:spcAft>
                        <a:buFont typeface="Symbol"/>
                        <a:buChar char=""/>
                      </a:pPr>
                      <a:r>
                        <a:rPr lang="en-US" sz="2000" dirty="0">
                          <a:effectLst/>
                          <a:latin typeface="+mn-lt"/>
                          <a:ea typeface="ＭＳ 明朝"/>
                          <a:cs typeface="Times New Roman"/>
                        </a:rPr>
                        <a:t>Log security events to a file or distribute securely over DDS</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3"/>
                  </a:ext>
                </a:extLst>
              </a:tr>
              <a:tr h="674813">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2000" dirty="0">
                          <a:effectLst/>
                          <a:latin typeface="+mn-lt"/>
                          <a:ea typeface="ＭＳ 明朝"/>
                          <a:cs typeface="Times New Roman"/>
                        </a:rPr>
                        <a:t>Data Tagging</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342900" marR="0" lvl="0" indent="-342900">
                        <a:spcBef>
                          <a:spcPts val="0"/>
                        </a:spcBef>
                        <a:spcAft>
                          <a:spcPts val="0"/>
                        </a:spcAft>
                        <a:buFont typeface="Symbol"/>
                        <a:buChar char=""/>
                      </a:pPr>
                      <a:r>
                        <a:rPr lang="en-US" sz="2000" dirty="0">
                          <a:effectLst/>
                          <a:latin typeface="+mn-lt"/>
                          <a:ea typeface="ＭＳ 明朝"/>
                          <a:cs typeface="Times New Roman"/>
                        </a:rPr>
                        <a:t>Tags specify security metadata, such as classification level</a:t>
                      </a:r>
                    </a:p>
                    <a:p>
                      <a:pPr marL="342900" marR="0" lvl="0" indent="-342900">
                        <a:spcBef>
                          <a:spcPts val="0"/>
                        </a:spcBef>
                        <a:spcAft>
                          <a:spcPts val="0"/>
                        </a:spcAft>
                        <a:buFont typeface="Symbol"/>
                        <a:buChar char=""/>
                      </a:pPr>
                      <a:r>
                        <a:rPr lang="en-US" sz="2000" dirty="0">
                          <a:effectLst/>
                          <a:latin typeface="+mn-lt"/>
                          <a:ea typeface="ＭＳ 明朝"/>
                          <a:cs typeface="Times New Roman"/>
                        </a:rPr>
                        <a:t>Can be used to determine access privileges (via plugin)</a:t>
                      </a:r>
                    </a:p>
                  </a:txBody>
                  <a:tcPr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4"/>
                  </a:ext>
                </a:extLst>
              </a:tr>
            </a:tbl>
          </a:graphicData>
        </a:graphic>
      </p:graphicFrame>
      <p:sp>
        <p:nvSpPr>
          <p:cNvPr id="5" name="Slide Number Placeholder 4">
            <a:extLst>
              <a:ext uri="{FF2B5EF4-FFF2-40B4-BE49-F238E27FC236}">
                <a16:creationId xmlns:a16="http://schemas.microsoft.com/office/drawing/2014/main" id="{39FEE99B-2EBE-4C59-B514-17802E97CFAA}"/>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571677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32">
            <a:extLst>
              <a:ext uri="{FF2B5EF4-FFF2-40B4-BE49-F238E27FC236}">
                <a16:creationId xmlns:a16="http://schemas.microsoft.com/office/drawing/2014/main" id="{D39AC967-B67F-4EE9-8577-55EE43907C31}"/>
              </a:ext>
            </a:extLst>
          </p:cNvPr>
          <p:cNvSpPr/>
          <p:nvPr/>
        </p:nvSpPr>
        <p:spPr>
          <a:xfrm>
            <a:off x="7631655" y="2986863"/>
            <a:ext cx="2995320" cy="2480486"/>
          </a:xfrm>
          <a:prstGeom prst="roundRect">
            <a:avLst/>
          </a:prstGeom>
          <a:gradFill flip="none" rotWithShape="1">
            <a:gsLst>
              <a:gs pos="0">
                <a:srgbClr val="4472C4">
                  <a:tint val="100000"/>
                  <a:shade val="100000"/>
                  <a:satMod val="130000"/>
                  <a:alpha val="19000"/>
                </a:srgbClr>
              </a:gs>
              <a:gs pos="100000">
                <a:srgbClr val="4472C4">
                  <a:tint val="50000"/>
                  <a:shade val="100000"/>
                  <a:satMod val="350000"/>
                  <a:alpha val="19000"/>
                </a:srgbClr>
              </a:gs>
            </a:gsLst>
            <a:lin ang="16200000" scaled="0"/>
            <a:tileRect/>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ounded Rectangle 31">
            <a:extLst>
              <a:ext uri="{FF2B5EF4-FFF2-40B4-BE49-F238E27FC236}">
                <a16:creationId xmlns:a16="http://schemas.microsoft.com/office/drawing/2014/main" id="{9FB50D42-6C11-4EFE-ABBC-D5263DD71901}"/>
              </a:ext>
            </a:extLst>
          </p:cNvPr>
          <p:cNvSpPr/>
          <p:nvPr/>
        </p:nvSpPr>
        <p:spPr>
          <a:xfrm>
            <a:off x="740251" y="3063058"/>
            <a:ext cx="2995320" cy="2480486"/>
          </a:xfrm>
          <a:prstGeom prst="roundRect">
            <a:avLst/>
          </a:prstGeom>
          <a:gradFill flip="none" rotWithShape="1">
            <a:gsLst>
              <a:gs pos="0">
                <a:srgbClr val="4472C4">
                  <a:tint val="100000"/>
                  <a:shade val="100000"/>
                  <a:satMod val="130000"/>
                  <a:alpha val="19000"/>
                </a:srgbClr>
              </a:gs>
              <a:gs pos="100000">
                <a:srgbClr val="4472C4">
                  <a:tint val="50000"/>
                  <a:shade val="100000"/>
                  <a:satMod val="350000"/>
                  <a:alpha val="19000"/>
                </a:srgbClr>
              </a:gs>
            </a:gsLst>
            <a:lin ang="16200000" scaled="0"/>
            <a:tileRect/>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ounded Rectangle 36">
            <a:extLst>
              <a:ext uri="{FF2B5EF4-FFF2-40B4-BE49-F238E27FC236}">
                <a16:creationId xmlns:a16="http://schemas.microsoft.com/office/drawing/2014/main" id="{FF4CEB08-1C74-4F71-836C-AD1687224DE4}"/>
              </a:ext>
            </a:extLst>
          </p:cNvPr>
          <p:cNvSpPr/>
          <p:nvPr/>
        </p:nvSpPr>
        <p:spPr>
          <a:xfrm>
            <a:off x="3499358" y="1294425"/>
            <a:ext cx="4683644" cy="1039635"/>
          </a:xfrm>
          <a:prstGeom prst="roundRect">
            <a:avLst/>
          </a:prstGeom>
          <a:gradFill flip="none" rotWithShape="1">
            <a:gsLst>
              <a:gs pos="0">
                <a:srgbClr val="4472C4">
                  <a:tint val="100000"/>
                  <a:shade val="100000"/>
                  <a:satMod val="130000"/>
                  <a:alpha val="19000"/>
                </a:srgbClr>
              </a:gs>
              <a:gs pos="100000">
                <a:srgbClr val="4472C4">
                  <a:tint val="50000"/>
                  <a:shade val="100000"/>
                  <a:satMod val="350000"/>
                  <a:alpha val="19000"/>
                </a:srgbClr>
              </a:gs>
            </a:gsLst>
            <a:lin ang="16200000" scaled="0"/>
            <a:tileRect/>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45741" y="0"/>
            <a:ext cx="7416800" cy="641622"/>
          </a:xfrm>
        </p:spPr>
        <p:txBody>
          <a:bodyPr>
            <a:noAutofit/>
          </a:bodyPr>
          <a:lstStyle/>
          <a:p>
            <a:r>
              <a:rPr lang="en-US" sz="2800" dirty="0"/>
              <a:t>Configuring &amp; Deploying DDS Security</a:t>
            </a:r>
          </a:p>
        </p:txBody>
      </p:sp>
      <p:sp>
        <p:nvSpPr>
          <p:cNvPr id="3" name="Slide Number Placeholder 2">
            <a:extLst>
              <a:ext uri="{FF2B5EF4-FFF2-40B4-BE49-F238E27FC236}">
                <a16:creationId xmlns:a16="http://schemas.microsoft.com/office/drawing/2014/main" id="{09E7FB57-9F70-4C82-A7A8-5168CD26E20F}"/>
              </a:ext>
            </a:extLst>
          </p:cNvPr>
          <p:cNvSpPr>
            <a:spLocks noGrp="1"/>
          </p:cNvSpPr>
          <p:nvPr>
            <p:ph type="sldNum" sz="quarter" idx="4"/>
          </p:nvPr>
        </p:nvSpPr>
        <p:spPr/>
        <p:txBody>
          <a:bodyPr/>
          <a:lstStyle/>
          <a:p>
            <a:pPr>
              <a:defRPr/>
            </a:pPr>
            <a:fld id="{D68E8870-17DE-45C4-A8DD-7644B2422933}" type="slidenum">
              <a:rPr lang="en-US" smtClean="0"/>
              <a:pPr>
                <a:defRPr/>
              </a:pPr>
              <a:t>41</a:t>
            </a:fld>
            <a:endParaRPr lang="en-US" dirty="0"/>
          </a:p>
        </p:txBody>
      </p:sp>
      <p:grpSp>
        <p:nvGrpSpPr>
          <p:cNvPr id="35" name="Group 34">
            <a:extLst>
              <a:ext uri="{FF2B5EF4-FFF2-40B4-BE49-F238E27FC236}">
                <a16:creationId xmlns:a16="http://schemas.microsoft.com/office/drawing/2014/main" id="{6DCEB658-C91E-4391-804F-098EA4CB33BC}"/>
              </a:ext>
            </a:extLst>
          </p:cNvPr>
          <p:cNvGrpSpPr/>
          <p:nvPr/>
        </p:nvGrpSpPr>
        <p:grpSpPr>
          <a:xfrm>
            <a:off x="942897" y="1399363"/>
            <a:ext cx="9473087" cy="4059273"/>
            <a:chOff x="185264" y="353772"/>
            <a:chExt cx="8770738" cy="4232189"/>
          </a:xfrm>
        </p:grpSpPr>
        <p:sp>
          <p:nvSpPr>
            <p:cNvPr id="36" name="Document 6">
              <a:extLst>
                <a:ext uri="{FF2B5EF4-FFF2-40B4-BE49-F238E27FC236}">
                  <a16:creationId xmlns:a16="http://schemas.microsoft.com/office/drawing/2014/main" id="{947DB99F-82E6-428E-93BE-054987BB6BD8}"/>
                </a:ext>
              </a:extLst>
            </p:cNvPr>
            <p:cNvSpPr/>
            <p:nvPr/>
          </p:nvSpPr>
          <p:spPr>
            <a:xfrm>
              <a:off x="2770885" y="359208"/>
              <a:ext cx="1031957" cy="864165"/>
            </a:xfrm>
            <a:prstGeom prst="flowChartDocument">
              <a:avLst/>
            </a:prstGeom>
            <a:solidFill>
              <a:srgbClr val="ED7D31"/>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Domain Governance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Document</a:t>
              </a:r>
            </a:p>
          </p:txBody>
        </p:sp>
        <p:sp>
          <p:nvSpPr>
            <p:cNvPr id="40" name="Document 7">
              <a:extLst>
                <a:ext uri="{FF2B5EF4-FFF2-40B4-BE49-F238E27FC236}">
                  <a16:creationId xmlns:a16="http://schemas.microsoft.com/office/drawing/2014/main" id="{A5CDD383-5BD8-4963-9E49-E18CA4C6805F}"/>
                </a:ext>
              </a:extLst>
            </p:cNvPr>
            <p:cNvSpPr/>
            <p:nvPr/>
          </p:nvSpPr>
          <p:spPr>
            <a:xfrm>
              <a:off x="4251243" y="353772"/>
              <a:ext cx="1031957" cy="864165"/>
            </a:xfrm>
            <a:prstGeom prst="flowChartDocument">
              <a:avLst/>
            </a:prstGeom>
            <a:solidFill>
              <a:srgbClr val="A5A5A5"/>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Identity CA Certificate</a:t>
              </a:r>
            </a:p>
          </p:txBody>
        </p:sp>
        <p:sp>
          <p:nvSpPr>
            <p:cNvPr id="41" name="Document 8">
              <a:extLst>
                <a:ext uri="{FF2B5EF4-FFF2-40B4-BE49-F238E27FC236}">
                  <a16:creationId xmlns:a16="http://schemas.microsoft.com/office/drawing/2014/main" id="{72D704DA-F16C-4250-ABD9-75BE9E83744D}"/>
                </a:ext>
              </a:extLst>
            </p:cNvPr>
            <p:cNvSpPr/>
            <p:nvPr/>
          </p:nvSpPr>
          <p:spPr>
            <a:xfrm>
              <a:off x="5718486" y="357404"/>
              <a:ext cx="1031957" cy="864165"/>
            </a:xfrm>
            <a:prstGeom prst="flowChartDocument">
              <a:avLst/>
            </a:prstGeom>
            <a:solidFill>
              <a:srgbClr val="ED7D31"/>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Permissions CA Certificate</a:t>
              </a:r>
            </a:p>
          </p:txBody>
        </p:sp>
        <p:grpSp>
          <p:nvGrpSpPr>
            <p:cNvPr id="42" name="Group 41">
              <a:extLst>
                <a:ext uri="{FF2B5EF4-FFF2-40B4-BE49-F238E27FC236}">
                  <a16:creationId xmlns:a16="http://schemas.microsoft.com/office/drawing/2014/main" id="{6A32954E-BCD9-47D0-8F25-DFF6944AB67A}"/>
                </a:ext>
              </a:extLst>
            </p:cNvPr>
            <p:cNvGrpSpPr/>
            <p:nvPr/>
          </p:nvGrpSpPr>
          <p:grpSpPr>
            <a:xfrm>
              <a:off x="6595211" y="2114561"/>
              <a:ext cx="2360791" cy="2230841"/>
              <a:chOff x="1317610" y="3770890"/>
              <a:chExt cx="2360791" cy="2230841"/>
            </a:xfrm>
          </p:grpSpPr>
          <p:sp>
            <p:nvSpPr>
              <p:cNvPr id="57" name="Document 24">
                <a:extLst>
                  <a:ext uri="{FF2B5EF4-FFF2-40B4-BE49-F238E27FC236}">
                    <a16:creationId xmlns:a16="http://schemas.microsoft.com/office/drawing/2014/main" id="{3987BBE1-89B0-49B5-A651-5DEF4F0733F4}"/>
                  </a:ext>
                </a:extLst>
              </p:cNvPr>
              <p:cNvSpPr/>
              <p:nvPr/>
            </p:nvSpPr>
            <p:spPr>
              <a:xfrm>
                <a:off x="2727136" y="4211086"/>
                <a:ext cx="951265" cy="510839"/>
              </a:xfrm>
              <a:prstGeom prst="flowChartDocument">
                <a:avLst/>
              </a:prstGeom>
              <a:solidFill>
                <a:srgbClr val="9BBB59"/>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P2 Identity Certificate</a:t>
                </a:r>
              </a:p>
            </p:txBody>
          </p:sp>
          <p:sp>
            <p:nvSpPr>
              <p:cNvPr id="58" name="Document 25">
                <a:extLst>
                  <a:ext uri="{FF2B5EF4-FFF2-40B4-BE49-F238E27FC236}">
                    <a16:creationId xmlns:a16="http://schemas.microsoft.com/office/drawing/2014/main" id="{82FFDF7A-E5B6-4CB0-82D7-80AA671B2BDD}"/>
                  </a:ext>
                </a:extLst>
              </p:cNvPr>
              <p:cNvSpPr/>
              <p:nvPr/>
            </p:nvSpPr>
            <p:spPr>
              <a:xfrm>
                <a:off x="2718173" y="5490892"/>
                <a:ext cx="951265" cy="510839"/>
              </a:xfrm>
              <a:prstGeom prst="flowChartDocument">
                <a:avLst/>
              </a:prstGeom>
              <a:solidFill>
                <a:sysClr val="window" lastClr="FFFFFF"/>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P2 Private Key</a:t>
                </a:r>
              </a:p>
            </p:txBody>
          </p:sp>
          <p:sp>
            <p:nvSpPr>
              <p:cNvPr id="59" name="Shape 73">
                <a:extLst>
                  <a:ext uri="{FF2B5EF4-FFF2-40B4-BE49-F238E27FC236}">
                    <a16:creationId xmlns:a16="http://schemas.microsoft.com/office/drawing/2014/main" id="{5E812A66-5688-4D7B-A0B8-E0925E4ECFEA}"/>
                  </a:ext>
                </a:extLst>
              </p:cNvPr>
              <p:cNvSpPr txBox="1"/>
              <p:nvPr/>
            </p:nvSpPr>
            <p:spPr>
              <a:xfrm>
                <a:off x="1462219" y="4721925"/>
                <a:ext cx="1024908" cy="610616"/>
              </a:xfrm>
              <a:prstGeom prst="rect">
                <a:avLst/>
              </a:prstGeom>
              <a:solidFill>
                <a:srgbClr val="70AD47">
                  <a:lumMod val="40000"/>
                  <a:lumOff val="60000"/>
                </a:srgbClr>
              </a:solidFill>
              <a:ln w="9525" cap="flat">
                <a:solidFill>
                  <a:sysClr val="windowText" lastClr="000000"/>
                </a:solidFill>
                <a:prstDash val="solid"/>
                <a:round/>
                <a:headEnd type="none" w="med" len="med"/>
                <a:tailEnd type="none" w="med" len="med"/>
              </a:ln>
            </p:spPr>
            <p:txBody>
              <a:bodyPr lIns="77004" tIns="77004" rIns="77004" bIns="7700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P2</a:t>
                </a:r>
                <a:endParaRPr kumimoji="0" lang="en" sz="2400" b="1" i="0" u="none" strike="noStrike" kern="0" cap="none" spc="0" normalizeH="0" baseline="0" noProof="0" dirty="0">
                  <a:ln>
                    <a:noFill/>
                  </a:ln>
                  <a:solidFill>
                    <a:prstClr val="black"/>
                  </a:solidFill>
                  <a:effectLst/>
                  <a:uLnTx/>
                  <a:uFillTx/>
                  <a:latin typeface="Calibri" panose="020F0502020204030204"/>
                </a:endParaRPr>
              </a:p>
            </p:txBody>
          </p:sp>
          <p:cxnSp>
            <p:nvCxnSpPr>
              <p:cNvPr id="60" name="Shape 26">
                <a:extLst>
                  <a:ext uri="{FF2B5EF4-FFF2-40B4-BE49-F238E27FC236}">
                    <a16:creationId xmlns:a16="http://schemas.microsoft.com/office/drawing/2014/main" id="{8D230130-3E91-411F-8FF3-B4FC46B49F71}"/>
                  </a:ext>
                </a:extLst>
              </p:cNvPr>
              <p:cNvCxnSpPr>
                <a:stCxn id="59" idx="3"/>
                <a:endCxn id="57" idx="2"/>
              </p:cNvCxnSpPr>
              <p:nvPr/>
            </p:nvCxnSpPr>
            <p:spPr>
              <a:xfrm flipV="1">
                <a:off x="2487127" y="4688153"/>
                <a:ext cx="715642" cy="339080"/>
              </a:xfrm>
              <a:prstGeom prst="straightConnector1">
                <a:avLst/>
              </a:prstGeom>
              <a:noFill/>
              <a:ln w="9525" cap="flat">
                <a:solidFill>
                  <a:srgbClr val="000000"/>
                </a:solidFill>
                <a:prstDash val="dash"/>
                <a:round/>
                <a:headEnd type="none" w="lg" len="lg"/>
                <a:tailEnd type="none" w="lg" len="lg"/>
              </a:ln>
            </p:spPr>
          </p:cxnSp>
          <p:cxnSp>
            <p:nvCxnSpPr>
              <p:cNvPr id="61" name="Shape 26">
                <a:extLst>
                  <a:ext uri="{FF2B5EF4-FFF2-40B4-BE49-F238E27FC236}">
                    <a16:creationId xmlns:a16="http://schemas.microsoft.com/office/drawing/2014/main" id="{C3720E76-3519-435A-B3D3-09585240B806}"/>
                  </a:ext>
                </a:extLst>
              </p:cNvPr>
              <p:cNvCxnSpPr>
                <a:endCxn id="58" idx="1"/>
              </p:cNvCxnSpPr>
              <p:nvPr/>
            </p:nvCxnSpPr>
            <p:spPr>
              <a:xfrm>
                <a:off x="2487127" y="5332541"/>
                <a:ext cx="231046" cy="413771"/>
              </a:xfrm>
              <a:prstGeom prst="straightConnector1">
                <a:avLst/>
              </a:prstGeom>
              <a:noFill/>
              <a:ln w="9525" cap="flat">
                <a:solidFill>
                  <a:srgbClr val="000000"/>
                </a:solidFill>
                <a:prstDash val="dash"/>
                <a:round/>
                <a:headEnd type="none" w="lg" len="lg"/>
                <a:tailEnd type="none" w="lg" len="lg"/>
              </a:ln>
            </p:spPr>
          </p:cxnSp>
          <p:sp>
            <p:nvSpPr>
              <p:cNvPr id="62" name="Document 29">
                <a:extLst>
                  <a:ext uri="{FF2B5EF4-FFF2-40B4-BE49-F238E27FC236}">
                    <a16:creationId xmlns:a16="http://schemas.microsoft.com/office/drawing/2014/main" id="{D36CDAA3-75C7-47E2-BE7F-B8B912A1FE04}"/>
                  </a:ext>
                </a:extLst>
              </p:cNvPr>
              <p:cNvSpPr/>
              <p:nvPr/>
            </p:nvSpPr>
            <p:spPr>
              <a:xfrm>
                <a:off x="1317610" y="3770890"/>
                <a:ext cx="1292329" cy="510839"/>
              </a:xfrm>
              <a:prstGeom prst="flowChartDocument">
                <a:avLst/>
              </a:prstGeom>
              <a:solidFill>
                <a:srgbClr val="ED7D31"/>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P2 Permissions File</a:t>
                </a:r>
              </a:p>
            </p:txBody>
          </p:sp>
          <p:cxnSp>
            <p:nvCxnSpPr>
              <p:cNvPr id="63" name="Shape 26">
                <a:extLst>
                  <a:ext uri="{FF2B5EF4-FFF2-40B4-BE49-F238E27FC236}">
                    <a16:creationId xmlns:a16="http://schemas.microsoft.com/office/drawing/2014/main" id="{EECA9B3E-C056-42A7-B89C-B2C3C3264BCF}"/>
                  </a:ext>
                </a:extLst>
              </p:cNvPr>
              <p:cNvCxnSpPr>
                <a:stCxn id="59" idx="0"/>
                <a:endCxn id="62" idx="2"/>
              </p:cNvCxnSpPr>
              <p:nvPr/>
            </p:nvCxnSpPr>
            <p:spPr>
              <a:xfrm flipH="1" flipV="1">
                <a:off x="1963775" y="4247957"/>
                <a:ext cx="10898" cy="473968"/>
              </a:xfrm>
              <a:prstGeom prst="straightConnector1">
                <a:avLst/>
              </a:prstGeom>
              <a:noFill/>
              <a:ln w="9525" cap="flat">
                <a:solidFill>
                  <a:srgbClr val="000000"/>
                </a:solidFill>
                <a:prstDash val="dash"/>
                <a:round/>
                <a:headEnd type="none" w="lg" len="lg"/>
                <a:tailEnd type="none" w="lg" len="lg"/>
              </a:ln>
            </p:spPr>
          </p:cxnSp>
        </p:grpSp>
        <p:grpSp>
          <p:nvGrpSpPr>
            <p:cNvPr id="43" name="Group 42">
              <a:extLst>
                <a:ext uri="{FF2B5EF4-FFF2-40B4-BE49-F238E27FC236}">
                  <a16:creationId xmlns:a16="http://schemas.microsoft.com/office/drawing/2014/main" id="{206FC348-0BEB-4607-8339-E76E09D69317}"/>
                </a:ext>
              </a:extLst>
            </p:cNvPr>
            <p:cNvGrpSpPr/>
            <p:nvPr/>
          </p:nvGrpSpPr>
          <p:grpSpPr>
            <a:xfrm>
              <a:off x="185264" y="2369980"/>
              <a:ext cx="2411345" cy="2215981"/>
              <a:chOff x="198594" y="3770890"/>
              <a:chExt cx="2411345" cy="2215981"/>
            </a:xfrm>
          </p:grpSpPr>
          <p:sp>
            <p:nvSpPr>
              <p:cNvPr id="50" name="Document 17">
                <a:extLst>
                  <a:ext uri="{FF2B5EF4-FFF2-40B4-BE49-F238E27FC236}">
                    <a16:creationId xmlns:a16="http://schemas.microsoft.com/office/drawing/2014/main" id="{36E1EB62-8C90-40E3-9C86-2C4B4FCEE271}"/>
                  </a:ext>
                </a:extLst>
              </p:cNvPr>
              <p:cNvSpPr/>
              <p:nvPr/>
            </p:nvSpPr>
            <p:spPr>
              <a:xfrm>
                <a:off x="198594" y="4296737"/>
                <a:ext cx="951265" cy="510839"/>
              </a:xfrm>
              <a:prstGeom prst="flowChartDocument">
                <a:avLst/>
              </a:prstGeom>
              <a:solidFill>
                <a:srgbClr val="9BBB59"/>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P1 Identity Certificate</a:t>
                </a:r>
              </a:p>
            </p:txBody>
          </p:sp>
          <p:sp>
            <p:nvSpPr>
              <p:cNvPr id="51" name="Document 18">
                <a:extLst>
                  <a:ext uri="{FF2B5EF4-FFF2-40B4-BE49-F238E27FC236}">
                    <a16:creationId xmlns:a16="http://schemas.microsoft.com/office/drawing/2014/main" id="{A4604F84-E025-4F4F-B031-F833202A37FB}"/>
                  </a:ext>
                </a:extLst>
              </p:cNvPr>
              <p:cNvSpPr/>
              <p:nvPr/>
            </p:nvSpPr>
            <p:spPr>
              <a:xfrm>
                <a:off x="366345" y="5476032"/>
                <a:ext cx="951265" cy="510839"/>
              </a:xfrm>
              <a:prstGeom prst="flowChartDocument">
                <a:avLst/>
              </a:prstGeom>
              <a:solidFill>
                <a:sysClr val="window" lastClr="FFFFFF"/>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P1 Private Key</a:t>
                </a:r>
              </a:p>
            </p:txBody>
          </p:sp>
          <p:sp>
            <p:nvSpPr>
              <p:cNvPr id="52" name="Shape 73">
                <a:extLst>
                  <a:ext uri="{FF2B5EF4-FFF2-40B4-BE49-F238E27FC236}">
                    <a16:creationId xmlns:a16="http://schemas.microsoft.com/office/drawing/2014/main" id="{472AF784-0FD7-4B6C-A590-A8F14AEB48A0}"/>
                  </a:ext>
                </a:extLst>
              </p:cNvPr>
              <p:cNvSpPr txBox="1"/>
              <p:nvPr/>
            </p:nvSpPr>
            <p:spPr>
              <a:xfrm>
                <a:off x="1462219" y="4721925"/>
                <a:ext cx="1024908" cy="610616"/>
              </a:xfrm>
              <a:prstGeom prst="rect">
                <a:avLst/>
              </a:prstGeom>
              <a:solidFill>
                <a:srgbClr val="70AD47">
                  <a:lumMod val="40000"/>
                  <a:lumOff val="60000"/>
                </a:srgbClr>
              </a:solidFill>
              <a:ln w="9525" cap="flat">
                <a:solidFill>
                  <a:sysClr val="windowText" lastClr="000000"/>
                </a:solidFill>
                <a:prstDash val="solid"/>
                <a:round/>
                <a:headEnd type="none" w="med" len="med"/>
                <a:tailEnd type="none" w="med" len="med"/>
              </a:ln>
            </p:spPr>
            <p:txBody>
              <a:bodyPr lIns="77004" tIns="77004" rIns="77004" bIns="7700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P1</a:t>
                </a:r>
                <a:endParaRPr kumimoji="0" lang="en" sz="2400" b="1" i="0" u="none" strike="noStrike" kern="0" cap="none" spc="0" normalizeH="0" baseline="0" noProof="0" dirty="0">
                  <a:ln>
                    <a:noFill/>
                  </a:ln>
                  <a:solidFill>
                    <a:prstClr val="black"/>
                  </a:solidFill>
                  <a:effectLst/>
                  <a:uLnTx/>
                  <a:uFillTx/>
                  <a:latin typeface="Calibri" panose="020F0502020204030204"/>
                </a:endParaRPr>
              </a:p>
            </p:txBody>
          </p:sp>
          <p:cxnSp>
            <p:nvCxnSpPr>
              <p:cNvPr id="53" name="Shape 26">
                <a:extLst>
                  <a:ext uri="{FF2B5EF4-FFF2-40B4-BE49-F238E27FC236}">
                    <a16:creationId xmlns:a16="http://schemas.microsoft.com/office/drawing/2014/main" id="{BA9F4616-5B2C-4E95-A57B-C91D76EEBCA4}"/>
                  </a:ext>
                </a:extLst>
              </p:cNvPr>
              <p:cNvCxnSpPr>
                <a:endCxn id="50" idx="2"/>
              </p:cNvCxnSpPr>
              <p:nvPr/>
            </p:nvCxnSpPr>
            <p:spPr>
              <a:xfrm flipH="1" flipV="1">
                <a:off x="674226" y="4773804"/>
                <a:ext cx="773338" cy="203541"/>
              </a:xfrm>
              <a:prstGeom prst="straightConnector1">
                <a:avLst/>
              </a:prstGeom>
              <a:noFill/>
              <a:ln w="9525" cap="flat">
                <a:solidFill>
                  <a:srgbClr val="000000"/>
                </a:solidFill>
                <a:prstDash val="dash"/>
                <a:round/>
                <a:headEnd type="none" w="lg" len="lg"/>
                <a:tailEnd type="none" w="lg" len="lg"/>
              </a:ln>
            </p:spPr>
          </p:cxnSp>
          <p:cxnSp>
            <p:nvCxnSpPr>
              <p:cNvPr id="54" name="Shape 26">
                <a:extLst>
                  <a:ext uri="{FF2B5EF4-FFF2-40B4-BE49-F238E27FC236}">
                    <a16:creationId xmlns:a16="http://schemas.microsoft.com/office/drawing/2014/main" id="{7784FD31-B9F9-4667-91E0-6C82B2DCF834}"/>
                  </a:ext>
                </a:extLst>
              </p:cNvPr>
              <p:cNvCxnSpPr>
                <a:endCxn id="51" idx="3"/>
              </p:cNvCxnSpPr>
              <p:nvPr/>
            </p:nvCxnSpPr>
            <p:spPr>
              <a:xfrm flipH="1">
                <a:off x="1317610" y="5332541"/>
                <a:ext cx="144609" cy="398911"/>
              </a:xfrm>
              <a:prstGeom prst="straightConnector1">
                <a:avLst/>
              </a:prstGeom>
              <a:noFill/>
              <a:ln w="9525" cap="flat">
                <a:solidFill>
                  <a:srgbClr val="000000"/>
                </a:solidFill>
                <a:prstDash val="dash"/>
                <a:round/>
                <a:headEnd type="none" w="lg" len="lg"/>
                <a:tailEnd type="none" w="lg" len="lg"/>
              </a:ln>
            </p:spPr>
          </p:cxnSp>
          <p:sp>
            <p:nvSpPr>
              <p:cNvPr id="55" name="Document 22">
                <a:extLst>
                  <a:ext uri="{FF2B5EF4-FFF2-40B4-BE49-F238E27FC236}">
                    <a16:creationId xmlns:a16="http://schemas.microsoft.com/office/drawing/2014/main" id="{76F10498-F34A-4C31-AA0E-D6665B69C14C}"/>
                  </a:ext>
                </a:extLst>
              </p:cNvPr>
              <p:cNvSpPr/>
              <p:nvPr/>
            </p:nvSpPr>
            <p:spPr>
              <a:xfrm>
                <a:off x="1317610" y="3770890"/>
                <a:ext cx="1292329" cy="510839"/>
              </a:xfrm>
              <a:prstGeom prst="flowChartDocument">
                <a:avLst/>
              </a:prstGeom>
              <a:solidFill>
                <a:srgbClr val="ED7D31"/>
              </a:solidFill>
              <a:ln w="6350" cap="flat" cmpd="sng" algn="ctr">
                <a:solidFill>
                  <a:srgbClr val="4472C4"/>
                </a:solidFill>
                <a:prstDash val="solid"/>
                <a:miter lim="800000"/>
              </a:ln>
              <a:effectLst/>
            </p:spPr>
            <p:txBody>
              <a:bodyPr lIns="77017" tIns="38508" rIns="77017" bIns="3850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rgbClr val="000000"/>
                    </a:solidFill>
                    <a:effectLst/>
                    <a:uLnTx/>
                    <a:uFillTx/>
                    <a:latin typeface="Calibri" panose="020F0502020204030204"/>
                    <a:ea typeface="+mn-ea"/>
                    <a:cs typeface="+mn-cs"/>
                  </a:rPr>
                  <a:t>P1 Permissions File</a:t>
                </a:r>
              </a:p>
            </p:txBody>
          </p:sp>
          <p:cxnSp>
            <p:nvCxnSpPr>
              <p:cNvPr id="56" name="Shape 26">
                <a:extLst>
                  <a:ext uri="{FF2B5EF4-FFF2-40B4-BE49-F238E27FC236}">
                    <a16:creationId xmlns:a16="http://schemas.microsoft.com/office/drawing/2014/main" id="{DD07DFD1-9F93-4A56-B92B-7D382FD786B4}"/>
                  </a:ext>
                </a:extLst>
              </p:cNvPr>
              <p:cNvCxnSpPr>
                <a:stCxn id="52" idx="0"/>
                <a:endCxn id="55" idx="2"/>
              </p:cNvCxnSpPr>
              <p:nvPr/>
            </p:nvCxnSpPr>
            <p:spPr>
              <a:xfrm flipH="1" flipV="1">
                <a:off x="1963775" y="4247957"/>
                <a:ext cx="10898" cy="473968"/>
              </a:xfrm>
              <a:prstGeom prst="straightConnector1">
                <a:avLst/>
              </a:prstGeom>
              <a:noFill/>
              <a:ln w="9525" cap="flat">
                <a:solidFill>
                  <a:srgbClr val="000000"/>
                </a:solidFill>
                <a:prstDash val="dash"/>
                <a:round/>
                <a:headEnd type="none" w="lg" len="lg"/>
                <a:tailEnd type="none" w="lg" len="lg"/>
              </a:ln>
            </p:spPr>
          </p:cxnSp>
        </p:grpSp>
        <p:cxnSp>
          <p:nvCxnSpPr>
            <p:cNvPr id="44" name="Shape 26">
              <a:extLst>
                <a:ext uri="{FF2B5EF4-FFF2-40B4-BE49-F238E27FC236}">
                  <a16:creationId xmlns:a16="http://schemas.microsoft.com/office/drawing/2014/main" id="{9FB54035-B605-4B93-A288-0E79502E440E}"/>
                </a:ext>
              </a:extLst>
            </p:cNvPr>
            <p:cNvCxnSpPr>
              <a:endCxn id="36" idx="2"/>
            </p:cNvCxnSpPr>
            <p:nvPr/>
          </p:nvCxnSpPr>
          <p:spPr>
            <a:xfrm flipV="1">
              <a:off x="2473797" y="1166242"/>
              <a:ext cx="813067" cy="2204662"/>
            </a:xfrm>
            <a:prstGeom prst="straightConnector1">
              <a:avLst/>
            </a:prstGeom>
            <a:noFill/>
            <a:ln w="9525" cap="flat">
              <a:solidFill>
                <a:srgbClr val="000000"/>
              </a:solidFill>
              <a:prstDash val="dash"/>
              <a:round/>
              <a:headEnd type="none" w="lg" len="lg"/>
              <a:tailEnd type="none" w="lg" len="lg"/>
            </a:ln>
          </p:spPr>
        </p:cxnSp>
        <p:cxnSp>
          <p:nvCxnSpPr>
            <p:cNvPr id="45" name="Shape 26">
              <a:extLst>
                <a:ext uri="{FF2B5EF4-FFF2-40B4-BE49-F238E27FC236}">
                  <a16:creationId xmlns:a16="http://schemas.microsoft.com/office/drawing/2014/main" id="{93DC901A-2D24-4424-B768-E6A558CCCB9B}"/>
                </a:ext>
              </a:extLst>
            </p:cNvPr>
            <p:cNvCxnSpPr>
              <a:stCxn id="52" idx="3"/>
            </p:cNvCxnSpPr>
            <p:nvPr/>
          </p:nvCxnSpPr>
          <p:spPr>
            <a:xfrm flipV="1">
              <a:off x="2473796" y="1160806"/>
              <a:ext cx="2293426" cy="2465516"/>
            </a:xfrm>
            <a:prstGeom prst="straightConnector1">
              <a:avLst/>
            </a:prstGeom>
            <a:noFill/>
            <a:ln w="9525" cap="flat">
              <a:solidFill>
                <a:srgbClr val="000000"/>
              </a:solidFill>
              <a:prstDash val="dash"/>
              <a:round/>
              <a:headEnd type="none" w="lg" len="lg"/>
              <a:tailEnd type="none" w="lg" len="lg"/>
            </a:ln>
          </p:spPr>
        </p:cxnSp>
        <p:cxnSp>
          <p:nvCxnSpPr>
            <p:cNvPr id="46" name="Shape 26">
              <a:extLst>
                <a:ext uri="{FF2B5EF4-FFF2-40B4-BE49-F238E27FC236}">
                  <a16:creationId xmlns:a16="http://schemas.microsoft.com/office/drawing/2014/main" id="{50F505F1-19E5-4D10-A60C-68AC881766CB}"/>
                </a:ext>
              </a:extLst>
            </p:cNvPr>
            <p:cNvCxnSpPr/>
            <p:nvPr/>
          </p:nvCxnSpPr>
          <p:spPr>
            <a:xfrm flipV="1">
              <a:off x="2473797" y="1160806"/>
              <a:ext cx="3760668" cy="2770825"/>
            </a:xfrm>
            <a:prstGeom prst="straightConnector1">
              <a:avLst/>
            </a:prstGeom>
            <a:noFill/>
            <a:ln w="9525" cap="flat">
              <a:solidFill>
                <a:srgbClr val="000000"/>
              </a:solidFill>
              <a:prstDash val="dash"/>
              <a:round/>
              <a:headEnd type="none" w="lg" len="lg"/>
              <a:tailEnd type="none" w="lg" len="lg"/>
            </a:ln>
          </p:spPr>
        </p:cxnSp>
        <p:cxnSp>
          <p:nvCxnSpPr>
            <p:cNvPr id="47" name="Shape 26">
              <a:extLst>
                <a:ext uri="{FF2B5EF4-FFF2-40B4-BE49-F238E27FC236}">
                  <a16:creationId xmlns:a16="http://schemas.microsoft.com/office/drawing/2014/main" id="{7720F14C-1116-4D5C-A0A5-B23018449FA5}"/>
                </a:ext>
              </a:extLst>
            </p:cNvPr>
            <p:cNvCxnSpPr>
              <a:stCxn id="59" idx="1"/>
              <a:endCxn id="40" idx="2"/>
            </p:cNvCxnSpPr>
            <p:nvPr/>
          </p:nvCxnSpPr>
          <p:spPr>
            <a:xfrm flipH="1" flipV="1">
              <a:off x="4767222" y="1160806"/>
              <a:ext cx="1972598" cy="2210098"/>
            </a:xfrm>
            <a:prstGeom prst="straightConnector1">
              <a:avLst/>
            </a:prstGeom>
            <a:noFill/>
            <a:ln w="9525" cap="flat">
              <a:solidFill>
                <a:srgbClr val="000000"/>
              </a:solidFill>
              <a:prstDash val="dash"/>
              <a:round/>
              <a:headEnd type="none" w="lg" len="lg"/>
              <a:tailEnd type="none" w="lg" len="lg"/>
            </a:ln>
          </p:spPr>
        </p:cxnSp>
        <p:cxnSp>
          <p:nvCxnSpPr>
            <p:cNvPr id="48" name="Shape 26">
              <a:extLst>
                <a:ext uri="{FF2B5EF4-FFF2-40B4-BE49-F238E27FC236}">
                  <a16:creationId xmlns:a16="http://schemas.microsoft.com/office/drawing/2014/main" id="{A01DE837-60B3-4582-87AB-FA2662F1D9D2}"/>
                </a:ext>
              </a:extLst>
            </p:cNvPr>
            <p:cNvCxnSpPr>
              <a:endCxn id="41" idx="2"/>
            </p:cNvCxnSpPr>
            <p:nvPr/>
          </p:nvCxnSpPr>
          <p:spPr>
            <a:xfrm flipH="1" flipV="1">
              <a:off x="6234465" y="1164438"/>
              <a:ext cx="505355" cy="1867386"/>
            </a:xfrm>
            <a:prstGeom prst="straightConnector1">
              <a:avLst/>
            </a:prstGeom>
            <a:noFill/>
            <a:ln w="9525" cap="flat">
              <a:solidFill>
                <a:srgbClr val="000000"/>
              </a:solidFill>
              <a:prstDash val="dash"/>
              <a:round/>
              <a:headEnd type="none" w="lg" len="lg"/>
              <a:tailEnd type="none" w="lg" len="lg"/>
            </a:ln>
          </p:spPr>
        </p:cxnSp>
        <p:cxnSp>
          <p:nvCxnSpPr>
            <p:cNvPr id="49" name="Shape 26">
              <a:extLst>
                <a:ext uri="{FF2B5EF4-FFF2-40B4-BE49-F238E27FC236}">
                  <a16:creationId xmlns:a16="http://schemas.microsoft.com/office/drawing/2014/main" id="{B4D8A6A4-4A88-4FB9-9EC3-5F73CB253AA0}"/>
                </a:ext>
              </a:extLst>
            </p:cNvPr>
            <p:cNvCxnSpPr>
              <a:endCxn id="36" idx="2"/>
            </p:cNvCxnSpPr>
            <p:nvPr/>
          </p:nvCxnSpPr>
          <p:spPr>
            <a:xfrm flipH="1" flipV="1">
              <a:off x="3286864" y="1166242"/>
              <a:ext cx="3452956" cy="2460082"/>
            </a:xfrm>
            <a:prstGeom prst="straightConnector1">
              <a:avLst/>
            </a:prstGeom>
            <a:noFill/>
            <a:ln w="9525" cap="flat">
              <a:solidFill>
                <a:srgbClr val="000000"/>
              </a:solidFill>
              <a:prstDash val="dash"/>
              <a:round/>
              <a:headEnd type="none" w="lg" len="lg"/>
              <a:tailEnd type="none" w="lg" len="lg"/>
            </a:ln>
          </p:spPr>
        </p:cxnSp>
      </p:grpSp>
      <p:sp>
        <p:nvSpPr>
          <p:cNvPr id="69" name="TextBox 68">
            <a:extLst>
              <a:ext uri="{FF2B5EF4-FFF2-40B4-BE49-F238E27FC236}">
                <a16:creationId xmlns:a16="http://schemas.microsoft.com/office/drawing/2014/main" id="{74AB2B31-1D04-4FEE-9B4A-3CFD979D56FD}"/>
              </a:ext>
            </a:extLst>
          </p:cNvPr>
          <p:cNvSpPr txBox="1"/>
          <p:nvPr/>
        </p:nvSpPr>
        <p:spPr>
          <a:xfrm>
            <a:off x="8564053" y="1629125"/>
            <a:ext cx="2297937" cy="338553"/>
          </a:xfrm>
          <a:prstGeom prst="rect">
            <a:avLst/>
          </a:prstGeom>
          <a:solidFill>
            <a:sysClr val="window" lastClr="FFFFFF"/>
          </a:solidFill>
          <a:ln w="12700" cap="flat" cmpd="sng" algn="ctr">
            <a:solidFill>
              <a:srgbClr val="4472C4"/>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Shared By All Participants</a:t>
            </a:r>
          </a:p>
        </p:txBody>
      </p:sp>
    </p:spTree>
    <p:extLst>
      <p:ext uri="{BB962C8B-B14F-4D97-AF65-F5344CB8AC3E}">
        <p14:creationId xmlns:p14="http://schemas.microsoft.com/office/powerpoint/2010/main" val="96483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590550"/>
          </a:xfrm>
        </p:spPr>
        <p:txBody>
          <a:bodyPr>
            <a:normAutofit/>
          </a:bodyPr>
          <a:lstStyle/>
          <a:p>
            <a:r>
              <a:rPr lang="en-US" sz="2800" dirty="0"/>
              <a:t>Domain Governance File</a:t>
            </a:r>
          </a:p>
        </p:txBody>
      </p:sp>
      <p:sp>
        <p:nvSpPr>
          <p:cNvPr id="3" name="Content Placeholder 2"/>
          <p:cNvSpPr>
            <a:spLocks noGrp="1"/>
          </p:cNvSpPr>
          <p:nvPr>
            <p:ph idx="1"/>
          </p:nvPr>
        </p:nvSpPr>
        <p:spPr/>
        <p:txBody>
          <a:bodyPr/>
          <a:lstStyle/>
          <a:p>
            <a:endParaRPr lang="en-US" dirty="0"/>
          </a:p>
          <a:p>
            <a:pPr>
              <a:buSzPct val="100000"/>
              <a:buFont typeface="Wingdings" panose="05000000000000000000" pitchFamily="2" charset="2"/>
              <a:buChar char="§"/>
            </a:pPr>
            <a:r>
              <a:rPr lang="en-US" b="1" dirty="0">
                <a:latin typeface="Arial" panose="020B0604020202020204" pitchFamily="34" charset="0"/>
                <a:cs typeface="Arial" panose="020B0604020202020204" pitchFamily="34" charset="0"/>
              </a:rPr>
              <a:t>The domain governance document is an XML document that specifies which DDS domain IDs shall be protected and the details of the protection</a:t>
            </a:r>
          </a:p>
          <a:p>
            <a:pPr>
              <a:buSzPct val="10000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b="1" dirty="0">
                <a:latin typeface="Arial" panose="020B0604020202020204" pitchFamily="34" charset="0"/>
                <a:cs typeface="Arial" panose="020B0604020202020204" pitchFamily="34" charset="0"/>
              </a:rPr>
              <a:t>It is signed by the permissions CA</a:t>
            </a:r>
          </a:p>
          <a:p>
            <a:endParaRPr lang="en-US" dirty="0"/>
          </a:p>
        </p:txBody>
      </p:sp>
      <p:sp>
        <p:nvSpPr>
          <p:cNvPr id="4" name="Slide Number Placeholder 3">
            <a:extLst>
              <a:ext uri="{FF2B5EF4-FFF2-40B4-BE49-F238E27FC236}">
                <a16:creationId xmlns:a16="http://schemas.microsoft.com/office/drawing/2014/main" id="{FD1DDED2-FEF4-463B-8C75-8F6E77BBED1A}"/>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13430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600" y="0"/>
            <a:ext cx="7416800" cy="642891"/>
          </a:xfrm>
        </p:spPr>
        <p:txBody>
          <a:bodyPr>
            <a:normAutofit/>
          </a:bodyPr>
          <a:lstStyle/>
          <a:p>
            <a:r>
              <a:rPr lang="en-US" sz="2800" dirty="0"/>
              <a:t>A Sample Governance File</a:t>
            </a:r>
          </a:p>
        </p:txBody>
      </p:sp>
      <p:grpSp>
        <p:nvGrpSpPr>
          <p:cNvPr id="7" name="Group 6"/>
          <p:cNvGrpSpPr/>
          <p:nvPr/>
        </p:nvGrpSpPr>
        <p:grpSpPr>
          <a:xfrm>
            <a:off x="12824" y="821524"/>
            <a:ext cx="11670190" cy="5721319"/>
            <a:chOff x="990600" y="786228"/>
            <a:chExt cx="8022395" cy="3947759"/>
          </a:xfrm>
        </p:grpSpPr>
        <p:grpSp>
          <p:nvGrpSpPr>
            <p:cNvPr id="5" name="Group 4"/>
            <p:cNvGrpSpPr/>
            <p:nvPr/>
          </p:nvGrpSpPr>
          <p:grpSpPr>
            <a:xfrm>
              <a:off x="990600" y="965200"/>
              <a:ext cx="8022395" cy="3768787"/>
              <a:chOff x="990600" y="965200"/>
              <a:chExt cx="8022395" cy="3768787"/>
            </a:xfrm>
          </p:grpSpPr>
          <p:pic>
            <p:nvPicPr>
              <p:cNvPr id="20" name="Picture 19"/>
              <p:cNvPicPr>
                <a:picLocks noChangeAspect="1"/>
              </p:cNvPicPr>
              <p:nvPr/>
            </p:nvPicPr>
            <p:blipFill>
              <a:blip r:embed="rId2"/>
              <a:stretch>
                <a:fillRect/>
              </a:stretch>
            </p:blipFill>
            <p:spPr>
              <a:xfrm>
                <a:off x="990600" y="965200"/>
                <a:ext cx="8022395" cy="3768787"/>
              </a:xfrm>
              <a:prstGeom prst="rect">
                <a:avLst/>
              </a:prstGeom>
            </p:spPr>
          </p:pic>
          <p:sp>
            <p:nvSpPr>
              <p:cNvPr id="3" name="Rectangle 2"/>
              <p:cNvSpPr/>
              <p:nvPr/>
            </p:nvSpPr>
            <p:spPr>
              <a:xfrm>
                <a:off x="990600" y="965201"/>
                <a:ext cx="254000" cy="376878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6" name="Rectangle 5"/>
            <p:cNvSpPr/>
            <p:nvPr/>
          </p:nvSpPr>
          <p:spPr>
            <a:xfrm>
              <a:off x="1219199" y="786228"/>
              <a:ext cx="7768395" cy="20281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4" name="Slide Number Placeholder 3">
            <a:extLst>
              <a:ext uri="{FF2B5EF4-FFF2-40B4-BE49-F238E27FC236}">
                <a16:creationId xmlns:a16="http://schemas.microsoft.com/office/drawing/2014/main" id="{F44EB797-6FD3-4EDB-B5AF-0FA3C210D88D}"/>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230048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09600"/>
          </a:xfrm>
        </p:spPr>
        <p:txBody>
          <a:bodyPr>
            <a:normAutofit/>
          </a:bodyPr>
          <a:lstStyle/>
          <a:p>
            <a:r>
              <a:rPr lang="en-US" sz="2800" dirty="0"/>
              <a:t>Configuration Possibilities</a:t>
            </a:r>
          </a:p>
        </p:txBody>
      </p:sp>
      <p:sp>
        <p:nvSpPr>
          <p:cNvPr id="3" name="Content Placeholder 2"/>
          <p:cNvSpPr>
            <a:spLocks noGrp="1"/>
          </p:cNvSpPr>
          <p:nvPr>
            <p:ph idx="1"/>
          </p:nvPr>
        </p:nvSpPr>
        <p:spPr>
          <a:xfrm>
            <a:off x="593061" y="1053389"/>
            <a:ext cx="10928351" cy="5318836"/>
          </a:xfrm>
        </p:spPr>
        <p:txBody>
          <a:bodyPr>
            <a:normAutofit fontScale="92500"/>
          </a:bodyPr>
          <a:lstStyle/>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Are “legacy” or un-identified applications allowed in the Domain?</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If yes, an unauthenticated application will: </a:t>
            </a:r>
          </a:p>
          <a:p>
            <a:pPr lvl="2">
              <a:buFont typeface="Wingdings" panose="05000000000000000000" pitchFamily="2" charset="2"/>
              <a:buChar char="§"/>
            </a:pPr>
            <a:r>
              <a:rPr lang="en-US" sz="2200" dirty="0">
                <a:latin typeface="Arial" panose="020B0604020202020204" pitchFamily="34" charset="0"/>
                <a:cs typeface="Arial" panose="020B0604020202020204" pitchFamily="34" charset="0"/>
              </a:rPr>
              <a:t>See the “unsecured” discovery Topics</a:t>
            </a:r>
          </a:p>
          <a:p>
            <a:pPr lvl="2">
              <a:buFont typeface="Wingdings" panose="05000000000000000000" pitchFamily="2" charset="2"/>
              <a:buChar char="§"/>
            </a:pPr>
            <a:r>
              <a:rPr lang="en-US" sz="2200" dirty="0">
                <a:latin typeface="Arial" panose="020B0604020202020204" pitchFamily="34" charset="0"/>
                <a:cs typeface="Arial" panose="020B0604020202020204" pitchFamily="34" charset="0"/>
              </a:rPr>
              <a:t>Be allowed to read/write the “unsecured” Topics</a:t>
            </a:r>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Is a particular Topic discovered over protected discovery?</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If so, it can only be seen by “authenticated applications”</a:t>
            </a:r>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Is access to a particular Topic protected?</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If so, only authenticated applications with the correct permissions can read/write</a:t>
            </a:r>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Is data on a particular Topic protected? How?	</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If so, data will be sent signed or encrypted then signed</a:t>
            </a:r>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Are all protocol messages signed? Encrypted?</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If so, only authenticated and authorized applications will see anything</a:t>
            </a:r>
          </a:p>
          <a:p>
            <a:pPr lvl="1"/>
            <a:endParaRPr lang="en-US" dirty="0"/>
          </a:p>
        </p:txBody>
      </p:sp>
      <p:sp>
        <p:nvSpPr>
          <p:cNvPr id="4" name="Slide Number Placeholder 3">
            <a:extLst>
              <a:ext uri="{FF2B5EF4-FFF2-40B4-BE49-F238E27FC236}">
                <a16:creationId xmlns:a16="http://schemas.microsoft.com/office/drawing/2014/main" id="{02644334-0C83-4693-8F6C-EE21F8150C0C}"/>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95321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00075"/>
          </a:xfrm>
        </p:spPr>
        <p:txBody>
          <a:bodyPr>
            <a:normAutofit/>
          </a:bodyPr>
          <a:lstStyle/>
          <a:p>
            <a:r>
              <a:rPr lang="en-US" sz="2800" dirty="0"/>
              <a:t>Permissions Document</a:t>
            </a:r>
          </a:p>
        </p:txBody>
      </p:sp>
      <p:sp>
        <p:nvSpPr>
          <p:cNvPr id="4" name="Content Placeholder 3"/>
          <p:cNvSpPr>
            <a:spLocks noGrp="1"/>
          </p:cNvSpPr>
          <p:nvPr>
            <p:ph idx="1"/>
          </p:nvPr>
        </p:nvSpPr>
        <p:spPr/>
        <p:txBody>
          <a:bodyPr/>
          <a:lstStyle/>
          <a:p>
            <a:endParaRPr lang="en-US" dirty="0"/>
          </a:p>
          <a:p>
            <a:pPr>
              <a:buSzPct val="100000"/>
              <a:buFont typeface="Wingdings" panose="05000000000000000000" pitchFamily="2" charset="2"/>
              <a:buChar char="§"/>
            </a:pPr>
            <a:r>
              <a:rPr lang="en-US" b="1" dirty="0">
                <a:latin typeface="Arial" panose="020B0604020202020204" pitchFamily="34" charset="0"/>
                <a:cs typeface="Arial" panose="020B0604020202020204" pitchFamily="34" charset="0"/>
              </a:rPr>
              <a:t>For each participant, specifies:</a:t>
            </a:r>
          </a:p>
          <a:p>
            <a:pPr lvl="1">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What domains it can join</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What Topics it can read/write</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What Tags are associated with Readers &amp; Writers</a:t>
            </a:r>
          </a:p>
          <a:p>
            <a:pPr lvl="1"/>
            <a:endParaRPr lang="en-US" dirty="0"/>
          </a:p>
        </p:txBody>
      </p:sp>
      <p:sp>
        <p:nvSpPr>
          <p:cNvPr id="3" name="Slide Number Placeholder 2">
            <a:extLst>
              <a:ext uri="{FF2B5EF4-FFF2-40B4-BE49-F238E27FC236}">
                <a16:creationId xmlns:a16="http://schemas.microsoft.com/office/drawing/2014/main" id="{BCB35C59-E715-485E-9781-A31A20D4F833}"/>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1629839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28650"/>
          </a:xfrm>
        </p:spPr>
        <p:txBody>
          <a:bodyPr>
            <a:normAutofit/>
          </a:bodyPr>
          <a:lstStyle/>
          <a:p>
            <a:r>
              <a:rPr lang="en-US" sz="2800" dirty="0"/>
              <a:t>A Sample Permissions File</a:t>
            </a:r>
          </a:p>
        </p:txBody>
      </p:sp>
      <p:grpSp>
        <p:nvGrpSpPr>
          <p:cNvPr id="6" name="Group 5"/>
          <p:cNvGrpSpPr/>
          <p:nvPr/>
        </p:nvGrpSpPr>
        <p:grpSpPr>
          <a:xfrm>
            <a:off x="110779" y="841473"/>
            <a:ext cx="11421314" cy="5635528"/>
            <a:chOff x="1079500" y="942286"/>
            <a:chExt cx="7683500" cy="3769386"/>
          </a:xfrm>
        </p:grpSpPr>
        <p:pic>
          <p:nvPicPr>
            <p:cNvPr id="5" name="Picture 4"/>
            <p:cNvPicPr>
              <a:picLocks noChangeAspect="1"/>
            </p:cNvPicPr>
            <p:nvPr/>
          </p:nvPicPr>
          <p:blipFill>
            <a:blip r:embed="rId2"/>
            <a:stretch>
              <a:fillRect/>
            </a:stretch>
          </p:blipFill>
          <p:spPr>
            <a:xfrm>
              <a:off x="1181100" y="942286"/>
              <a:ext cx="7581900" cy="3769386"/>
            </a:xfrm>
            <a:prstGeom prst="rect">
              <a:avLst/>
            </a:prstGeom>
          </p:spPr>
        </p:pic>
        <p:sp>
          <p:nvSpPr>
            <p:cNvPr id="3" name="Rectangle 2"/>
            <p:cNvSpPr/>
            <p:nvPr/>
          </p:nvSpPr>
          <p:spPr>
            <a:xfrm>
              <a:off x="1079500" y="942286"/>
              <a:ext cx="380999" cy="3769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4" name="Slide Number Placeholder 3">
            <a:extLst>
              <a:ext uri="{FF2B5EF4-FFF2-40B4-BE49-F238E27FC236}">
                <a16:creationId xmlns:a16="http://schemas.microsoft.com/office/drawing/2014/main" id="{2FC14AB9-998A-4E7A-8F7C-A38AD91F1A18}"/>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431842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5E8B-369F-430B-919B-B30A7B648DEC}"/>
              </a:ext>
            </a:extLst>
          </p:cNvPr>
          <p:cNvSpPr>
            <a:spLocks noGrp="1"/>
          </p:cNvSpPr>
          <p:nvPr>
            <p:ph type="title"/>
          </p:nvPr>
        </p:nvSpPr>
        <p:spPr>
          <a:xfrm>
            <a:off x="794523" y="11489"/>
            <a:ext cx="11006952" cy="638175"/>
          </a:xfrm>
        </p:spPr>
        <p:txBody>
          <a:bodyPr/>
          <a:lstStyle/>
          <a:p>
            <a:r>
              <a:rPr lang="en-US" sz="2800" dirty="0"/>
              <a:t>Using DDS with distributed LVC simulations</a:t>
            </a:r>
          </a:p>
        </p:txBody>
      </p:sp>
      <p:sp>
        <p:nvSpPr>
          <p:cNvPr id="3" name="Content Placeholder 2">
            <a:extLst>
              <a:ext uri="{FF2B5EF4-FFF2-40B4-BE49-F238E27FC236}">
                <a16:creationId xmlns:a16="http://schemas.microsoft.com/office/drawing/2014/main" id="{E0338783-70B3-4A8F-BA4C-B6636546E6B6}"/>
              </a:ext>
            </a:extLst>
          </p:cNvPr>
          <p:cNvSpPr>
            <a:spLocks noGrp="1"/>
          </p:cNvSpPr>
          <p:nvPr>
            <p:ph idx="1"/>
          </p:nvPr>
        </p:nvSpPr>
        <p:spPr>
          <a:xfrm>
            <a:off x="375754" y="983894"/>
            <a:ext cx="10928351" cy="4890211"/>
          </a:xfrm>
        </p:spPr>
        <p:txBody>
          <a:bodyPr>
            <a:normAutofit/>
          </a:bodyPr>
          <a:lstStyle/>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Can leverage/ integrate existing system software</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Hundreds of DoD systems (Navy, Air, Army) already being built using DDS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DDS is mandated by Navy OA for combat management systems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DDS specified by US DoD for the unmanned vehicle control (OSD-UCS)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DDS specified by UK-MOD for army vehicle communications</a:t>
            </a:r>
          </a:p>
          <a:p>
            <a:pPr lvl="2">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With DDS, simulation systems could easily reuse and integrate software components from actual systems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This has already been happening for years</a:t>
            </a:r>
          </a:p>
        </p:txBody>
      </p:sp>
      <p:sp>
        <p:nvSpPr>
          <p:cNvPr id="4" name="Slide Number Placeholder 3">
            <a:extLst>
              <a:ext uri="{FF2B5EF4-FFF2-40B4-BE49-F238E27FC236}">
                <a16:creationId xmlns:a16="http://schemas.microsoft.com/office/drawing/2014/main" id="{18154358-2BFF-469B-818F-5CA2829A5B48}"/>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936888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45741" y="0"/>
            <a:ext cx="7416800" cy="628649"/>
          </a:xfrm>
        </p:spPr>
        <p:txBody>
          <a:bodyPr>
            <a:normAutofit/>
          </a:bodyPr>
          <a:lstStyle/>
          <a:p>
            <a:r>
              <a:rPr lang="en-US" sz="2800" b="1" dirty="0"/>
              <a:t>DDS in Simulation: JMETC</a:t>
            </a:r>
            <a:endParaRPr lang="en-US" sz="2800" dirty="0"/>
          </a:p>
        </p:txBody>
      </p:sp>
      <p:pic>
        <p:nvPicPr>
          <p:cNvPr id="2" name="Picture 1">
            <a:extLst>
              <a:ext uri="{FF2B5EF4-FFF2-40B4-BE49-F238E27FC236}">
                <a16:creationId xmlns:a16="http://schemas.microsoft.com/office/drawing/2014/main" id="{45D5875F-8643-49BD-AC0F-C6A8C868C245}"/>
              </a:ext>
            </a:extLst>
          </p:cNvPr>
          <p:cNvPicPr>
            <a:picLocks noChangeAspect="1"/>
          </p:cNvPicPr>
          <p:nvPr/>
        </p:nvPicPr>
        <p:blipFill>
          <a:blip r:embed="rId2"/>
          <a:stretch>
            <a:fillRect/>
          </a:stretch>
        </p:blipFill>
        <p:spPr>
          <a:xfrm>
            <a:off x="1032071" y="700087"/>
            <a:ext cx="10127858" cy="5705476"/>
          </a:xfrm>
          <a:prstGeom prst="rect">
            <a:avLst/>
          </a:prstGeom>
        </p:spPr>
      </p:pic>
      <p:sp>
        <p:nvSpPr>
          <p:cNvPr id="5" name="Oval 4">
            <a:extLst>
              <a:ext uri="{FF2B5EF4-FFF2-40B4-BE49-F238E27FC236}">
                <a16:creationId xmlns:a16="http://schemas.microsoft.com/office/drawing/2014/main" id="{D5E450A7-3060-423C-9137-B62CB2C02C2E}"/>
              </a:ext>
            </a:extLst>
          </p:cNvPr>
          <p:cNvSpPr/>
          <p:nvPr/>
        </p:nvSpPr>
        <p:spPr bwMode="auto">
          <a:xfrm>
            <a:off x="1762125" y="1638300"/>
            <a:ext cx="895350" cy="628650"/>
          </a:xfrm>
          <a:prstGeom prst="ellipse">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0">
              <a:ln w="0"/>
              <a:solidFill>
                <a:schemeClr val="tx1"/>
              </a:solidFill>
              <a:effectLst>
                <a:outerShdw blurRad="38100" dist="19050" dir="2700000" algn="tl" rotWithShape="0">
                  <a:schemeClr val="dk1">
                    <a:alpha val="40000"/>
                  </a:schemeClr>
                </a:outerShdw>
              </a:effectLst>
              <a:latin typeface="Tahoma" charset="0"/>
            </a:endParaRPr>
          </a:p>
        </p:txBody>
      </p:sp>
      <p:sp>
        <p:nvSpPr>
          <p:cNvPr id="66" name="Oval 65">
            <a:extLst>
              <a:ext uri="{FF2B5EF4-FFF2-40B4-BE49-F238E27FC236}">
                <a16:creationId xmlns:a16="http://schemas.microsoft.com/office/drawing/2014/main" id="{08C8ECA0-A08B-47F2-A557-3CF1FA1A5573}"/>
              </a:ext>
            </a:extLst>
          </p:cNvPr>
          <p:cNvSpPr/>
          <p:nvPr/>
        </p:nvSpPr>
        <p:spPr bwMode="auto">
          <a:xfrm>
            <a:off x="1866900" y="2828925"/>
            <a:ext cx="2981326" cy="333375"/>
          </a:xfrm>
          <a:prstGeom prst="ellipse">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0">
              <a:ln w="0"/>
              <a:solidFill>
                <a:schemeClr val="tx1"/>
              </a:solidFill>
              <a:effectLst>
                <a:outerShdw blurRad="38100" dist="19050" dir="2700000" algn="tl" rotWithShape="0">
                  <a:schemeClr val="dk1">
                    <a:alpha val="40000"/>
                  </a:schemeClr>
                </a:outerShdw>
              </a:effectLst>
              <a:latin typeface="Tahoma" charset="0"/>
            </a:endParaRPr>
          </a:p>
        </p:txBody>
      </p:sp>
      <p:sp>
        <p:nvSpPr>
          <p:cNvPr id="71" name="Oval 70">
            <a:extLst>
              <a:ext uri="{FF2B5EF4-FFF2-40B4-BE49-F238E27FC236}">
                <a16:creationId xmlns:a16="http://schemas.microsoft.com/office/drawing/2014/main" id="{DA21A899-A536-4576-857F-CB9621FE4861}"/>
              </a:ext>
            </a:extLst>
          </p:cNvPr>
          <p:cNvSpPr/>
          <p:nvPr/>
        </p:nvSpPr>
        <p:spPr bwMode="auto">
          <a:xfrm>
            <a:off x="5848350" y="2733675"/>
            <a:ext cx="752475" cy="457200"/>
          </a:xfrm>
          <a:prstGeom prst="ellipse">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0">
              <a:ln w="0"/>
              <a:solidFill>
                <a:schemeClr val="tx1"/>
              </a:solidFill>
              <a:effectLst>
                <a:outerShdw blurRad="38100" dist="19050" dir="2700000" algn="tl" rotWithShape="0">
                  <a:schemeClr val="dk1">
                    <a:alpha val="40000"/>
                  </a:schemeClr>
                </a:outerShdw>
              </a:effectLst>
              <a:latin typeface="Tahoma" charset="0"/>
            </a:endParaRPr>
          </a:p>
        </p:txBody>
      </p:sp>
      <p:sp>
        <p:nvSpPr>
          <p:cNvPr id="72" name="Oval 71">
            <a:extLst>
              <a:ext uri="{FF2B5EF4-FFF2-40B4-BE49-F238E27FC236}">
                <a16:creationId xmlns:a16="http://schemas.microsoft.com/office/drawing/2014/main" id="{1972DAC0-A68C-44D9-BE06-FE98E76D3361}"/>
              </a:ext>
            </a:extLst>
          </p:cNvPr>
          <p:cNvSpPr/>
          <p:nvPr/>
        </p:nvSpPr>
        <p:spPr bwMode="auto">
          <a:xfrm>
            <a:off x="3438525" y="3295650"/>
            <a:ext cx="695325" cy="333375"/>
          </a:xfrm>
          <a:prstGeom prst="ellipse">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0">
              <a:ln w="0"/>
              <a:solidFill>
                <a:schemeClr val="tx1"/>
              </a:solidFill>
              <a:effectLst>
                <a:outerShdw blurRad="38100" dist="19050" dir="2700000" algn="tl" rotWithShape="0">
                  <a:schemeClr val="dk1">
                    <a:alpha val="40000"/>
                  </a:schemeClr>
                </a:outerShdw>
              </a:effectLst>
              <a:latin typeface="Tahoma" charset="0"/>
            </a:endParaRPr>
          </a:p>
        </p:txBody>
      </p:sp>
      <p:sp>
        <p:nvSpPr>
          <p:cNvPr id="73" name="Oval 72">
            <a:extLst>
              <a:ext uri="{FF2B5EF4-FFF2-40B4-BE49-F238E27FC236}">
                <a16:creationId xmlns:a16="http://schemas.microsoft.com/office/drawing/2014/main" id="{D0F55D3A-8F13-485E-888E-6EC612FE9501}"/>
              </a:ext>
            </a:extLst>
          </p:cNvPr>
          <p:cNvSpPr/>
          <p:nvPr/>
        </p:nvSpPr>
        <p:spPr bwMode="auto">
          <a:xfrm>
            <a:off x="6124575" y="5181600"/>
            <a:ext cx="752475" cy="457200"/>
          </a:xfrm>
          <a:prstGeom prst="ellipse">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normalizeH="0" baseline="0">
              <a:ln w="0"/>
              <a:solidFill>
                <a:schemeClr val="tx1"/>
              </a:solidFill>
              <a:effectLst>
                <a:outerShdw blurRad="38100" dist="19050" dir="2700000" algn="tl" rotWithShape="0">
                  <a:schemeClr val="dk1">
                    <a:alpha val="40000"/>
                  </a:schemeClr>
                </a:outerShdw>
              </a:effectLst>
              <a:latin typeface="Tahoma" charset="0"/>
            </a:endParaRPr>
          </a:p>
        </p:txBody>
      </p:sp>
      <p:sp>
        <p:nvSpPr>
          <p:cNvPr id="4" name="Slide Number Placeholder 3">
            <a:extLst>
              <a:ext uri="{FF2B5EF4-FFF2-40B4-BE49-F238E27FC236}">
                <a16:creationId xmlns:a16="http://schemas.microsoft.com/office/drawing/2014/main" id="{1B2DC3A8-E907-4D4C-9FDB-AD3EC725EE17}"/>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164742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5E8B-369F-430B-919B-B30A7B648DEC}"/>
              </a:ext>
            </a:extLst>
          </p:cNvPr>
          <p:cNvSpPr>
            <a:spLocks noGrp="1"/>
          </p:cNvSpPr>
          <p:nvPr>
            <p:ph type="title"/>
          </p:nvPr>
        </p:nvSpPr>
        <p:spPr>
          <a:xfrm>
            <a:off x="847630" y="0"/>
            <a:ext cx="10867292" cy="628650"/>
          </a:xfrm>
        </p:spPr>
        <p:txBody>
          <a:bodyPr/>
          <a:lstStyle/>
          <a:p>
            <a:r>
              <a:rPr lang="en-US" sz="2800" dirty="0"/>
              <a:t>Securing distributed LVC simulations with DDS</a:t>
            </a:r>
          </a:p>
        </p:txBody>
      </p:sp>
      <p:sp>
        <p:nvSpPr>
          <p:cNvPr id="3" name="Content Placeholder 2">
            <a:extLst>
              <a:ext uri="{FF2B5EF4-FFF2-40B4-BE49-F238E27FC236}">
                <a16:creationId xmlns:a16="http://schemas.microsoft.com/office/drawing/2014/main" id="{E0338783-70B3-4A8F-BA4C-B6636546E6B6}"/>
              </a:ext>
            </a:extLst>
          </p:cNvPr>
          <p:cNvSpPr>
            <a:spLocks noGrp="1"/>
          </p:cNvSpPr>
          <p:nvPr>
            <p:ph idx="1"/>
          </p:nvPr>
        </p:nvSpPr>
        <p:spPr>
          <a:xfrm>
            <a:off x="375754" y="983894"/>
            <a:ext cx="10928351" cy="4890211"/>
          </a:xfrm>
        </p:spPr>
        <p:txBody>
          <a:bodyPr>
            <a:normAutofit fontScale="92500"/>
          </a:bodyPr>
          <a:lstStyle/>
          <a:p>
            <a:pPr>
              <a:buSzPct val="100000"/>
              <a:buFont typeface="Wingdings" panose="05000000000000000000" pitchFamily="2" charset="2"/>
              <a:buChar char="§"/>
            </a:pPr>
            <a:r>
              <a:rPr lang="en-US" b="1" dirty="0">
                <a:latin typeface="Arial" panose="020B0604020202020204" pitchFamily="34" charset="0"/>
                <a:cs typeface="Arial" panose="020B0604020202020204" pitchFamily="34" charset="0"/>
              </a:rPr>
              <a:t>Can leverage/integrate mission data</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Recorded data from actual mission execution could be combined with simulation data and be used for training</a:t>
            </a:r>
          </a:p>
          <a:p>
            <a:pPr lvl="2">
              <a:buFont typeface="Wingdings" panose="05000000000000000000" pitchFamily="2" charset="2"/>
              <a:buChar char="§"/>
            </a:pPr>
            <a:r>
              <a:rPr lang="en-US" sz="2200" dirty="0">
                <a:latin typeface="Arial" panose="020B0604020202020204" pitchFamily="34" charset="0"/>
                <a:cs typeface="Arial" panose="020B0604020202020204" pitchFamily="34" charset="0"/>
              </a:rPr>
              <a:t>This approach is already followed in the US Navy OATM</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Rapid feedback from mission to training is key to an agile and effective force.</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b="1" dirty="0">
                <a:latin typeface="Arial" panose="020B0604020202020204" pitchFamily="34" charset="0"/>
                <a:cs typeface="Arial" panose="020B0604020202020204" pitchFamily="34" charset="0"/>
              </a:rPr>
              <a:t>Can leverage/integrate DDS Security into new distributed simulations</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Secure training and simulations over WAN/Cloud/RF/Lossy Networks/TDL</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Role-based access allow for joint Coalition forces to train alongside US forces</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Multiple SBIRs with different defense agencies for secure LVC simulations</a:t>
            </a:r>
          </a:p>
          <a:p>
            <a:endParaRPr lang="en-US" dirty="0"/>
          </a:p>
        </p:txBody>
      </p:sp>
      <p:sp>
        <p:nvSpPr>
          <p:cNvPr id="4" name="Slide Number Placeholder 3">
            <a:extLst>
              <a:ext uri="{FF2B5EF4-FFF2-40B4-BE49-F238E27FC236}">
                <a16:creationId xmlns:a16="http://schemas.microsoft.com/office/drawing/2014/main" id="{8A59C8E5-B185-46A2-991B-AD9B7C53BD96}"/>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9663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43251" y="0"/>
            <a:ext cx="8505497" cy="5862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baseline="0">
                <a:solidFill>
                  <a:srgbClr val="7F7F7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ea typeface="+mj-ea"/>
                <a:cs typeface="+mj-cs"/>
              </a:rPr>
              <a:t>The OMG Data Distribution Service Standard</a:t>
            </a:r>
          </a:p>
        </p:txBody>
      </p:sp>
      <p:sp>
        <p:nvSpPr>
          <p:cNvPr id="4" name="Content Placeholder 2"/>
          <p:cNvSpPr txBox="1">
            <a:spLocks/>
          </p:cNvSpPr>
          <p:nvPr/>
        </p:nvSpPr>
        <p:spPr>
          <a:xfrm>
            <a:off x="300393" y="975980"/>
            <a:ext cx="6577215" cy="536767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3200" kern="1200">
                <a:solidFill>
                  <a:srgbClr val="7F7F7F"/>
                </a:solidFill>
                <a:latin typeface="+mn-lt"/>
                <a:ea typeface="+mn-ea"/>
                <a:cs typeface="+mn-cs"/>
              </a:defRPr>
            </a:lvl1pPr>
            <a:lvl2pPr marL="742950" indent="-285750" algn="l" defTabSz="914400" rtl="0" eaLnBrk="1" latinLnBrk="0" hangingPunct="1">
              <a:lnSpc>
                <a:spcPct val="90000"/>
              </a:lnSpc>
              <a:spcBef>
                <a:spcPts val="500"/>
              </a:spcBef>
              <a:buFont typeface=".AppleSystemUIFont" charset="-120"/>
              <a:buChar char="–"/>
              <a:tabLst/>
              <a:defRPr sz="2800" kern="1200">
                <a:solidFill>
                  <a:srgbClr val="7F7F7F"/>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000" kern="1200">
                <a:solidFill>
                  <a:srgbClr val="7F7F7F"/>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20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rgbClr val="7F7F7F"/>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000"/>
              </a:spcBef>
              <a:spcAft>
                <a:spcPts val="0"/>
              </a:spcAft>
              <a:buClrTx/>
              <a:buSzPct val="100000"/>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DDS is </a:t>
            </a:r>
            <a:r>
              <a:rPr lang="en-US" sz="2400" b="1" dirty="0">
                <a:solidFill>
                  <a:srgbClr val="000000"/>
                </a:solidFill>
                <a:latin typeface="Arial" panose="020B0604020202020204" pitchFamily="34" charset="0"/>
                <a:cs typeface="Arial" panose="020B0604020202020204" pitchFamily="34" charset="0"/>
              </a:rPr>
              <a:t>a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standard for data-centric connectivity and interoperability for real-time systems</a:t>
            </a: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ndParaRPr>
          </a:p>
          <a:p>
            <a:pPr lvl="0" fontAlgn="auto">
              <a:lnSpc>
                <a:spcPct val="100000"/>
              </a:lnSpc>
              <a:spcAft>
                <a:spcPts val="0"/>
              </a:spcAft>
              <a:buSzPct val="100000"/>
              <a:buFont typeface="Wingdings" panose="05000000000000000000" pitchFamily="2" charset="2"/>
              <a:buChar char="§"/>
              <a:defRPr/>
            </a:pPr>
            <a:r>
              <a:rPr lang="en-US" sz="2400" b="1" dirty="0">
                <a:solidFill>
                  <a:schemeClr val="tx1"/>
                </a:solidFill>
                <a:latin typeface="Arial" panose="020B0604020202020204" pitchFamily="34" charset="0"/>
                <a:cs typeface="Arial" panose="020B0604020202020204" pitchFamily="34" charset="0"/>
              </a:rPr>
              <a:t>Data-Centric Publish-Subscribe model for distributed application communication and integration</a:t>
            </a:r>
            <a:endParaRPr lang="en-US" sz="2400" dirty="0">
              <a:solidFill>
                <a:schemeClr val="tx1"/>
              </a:solidFill>
              <a:latin typeface="Arial Narrow" panose="020B0604020202020204" pitchFamily="34" charset="0"/>
              <a:cs typeface="Arial Narrow" panose="020B0604020202020204" pitchFamily="34" charset="0"/>
            </a:endParaRPr>
          </a:p>
          <a:p>
            <a:pPr fontAlgn="auto">
              <a:lnSpc>
                <a:spcPct val="100000"/>
              </a:lnSpc>
              <a:spcAft>
                <a:spcPts val="0"/>
              </a:spcAft>
              <a:buSzPct val="100000"/>
              <a:buFont typeface="Wingdings" panose="05000000000000000000" pitchFamily="2" charset="2"/>
              <a:buChar char="§"/>
              <a:defRPr/>
            </a:pPr>
            <a:r>
              <a:rPr lang="en-US" sz="2400" b="1" dirty="0">
                <a:solidFill>
                  <a:schemeClr val="tx1"/>
                </a:solidFill>
                <a:latin typeface="Arial" panose="020B0604020202020204" pitchFamily="34" charset="0"/>
                <a:cs typeface="Arial" panose="020B0604020202020204" pitchFamily="34" charset="0"/>
              </a:rPr>
              <a:t>Standardizes wire protocol, serialization format and API</a:t>
            </a:r>
            <a:endPar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ndParaRPr>
          </a:p>
          <a:p>
            <a:pPr marR="0" lvl="0" algn="l" defTabSz="914400" rtl="0" eaLnBrk="1" fontAlgn="auto" latinLnBrk="0" hangingPunct="1">
              <a:lnSpc>
                <a:spcPct val="100000"/>
              </a:lnSpc>
              <a:spcBef>
                <a:spcPts val="1000"/>
              </a:spcBef>
              <a:spcAft>
                <a:spcPts val="0"/>
              </a:spcAft>
              <a:buClrTx/>
              <a:buSzPct val="100000"/>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DDS is open and multi-vendor</a:t>
            </a:r>
          </a:p>
          <a:p>
            <a:pPr marR="0" lvl="1" algn="l" defTabSz="914400" rtl="0" eaLnBrk="1" fontAlgn="auto" latinLnBrk="0" hangingPunct="1">
              <a:lnSpc>
                <a:spcPct val="100000"/>
              </a:lnSpc>
              <a:spcBef>
                <a:spcPts val="500"/>
              </a:spcBef>
              <a:spcAft>
                <a:spcPts val="0"/>
              </a:spcAft>
              <a:buClrTx/>
              <a:buSzPct val="75000"/>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Open Standard and Open Source</a:t>
            </a:r>
          </a:p>
          <a:p>
            <a:pPr marR="0" lvl="1" algn="l" defTabSz="914400" rtl="0" eaLnBrk="1" fontAlgn="auto" latinLnBrk="0" hangingPunct="1">
              <a:lnSpc>
                <a:spcPct val="100000"/>
              </a:lnSpc>
              <a:spcBef>
                <a:spcPts val="500"/>
              </a:spcBef>
              <a:spcAft>
                <a:spcPts val="0"/>
              </a:spcAft>
              <a:buClrTx/>
              <a:buSzPct val="75000"/>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12+ implementations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Box 10"/>
          <p:cNvSpPr txBox="1">
            <a:spLocks noChangeAspect="1" noChangeArrowheads="1"/>
          </p:cNvSpPr>
          <p:nvPr/>
        </p:nvSpPr>
        <p:spPr bwMode="auto">
          <a:xfrm>
            <a:off x="7977794" y="1109711"/>
            <a:ext cx="3626678" cy="646331"/>
          </a:xfrm>
          <a:prstGeom prst="rect">
            <a:avLst/>
          </a:prstGeom>
          <a:noFill/>
          <a:ln w="12700">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Calibri" panose="020F0502020204030204"/>
                <a:ea typeface="+mn-ea"/>
                <a:cs typeface="+mn-cs"/>
              </a:rPr>
              <a:t>Interoperability between source </a:t>
            </a:r>
            <a:br>
              <a:rPr kumimoji="0" lang="en-US" sz="1800" b="0" i="1" u="none" strike="noStrike" kern="1200" cap="none" spc="0" normalizeH="0" baseline="0" noProof="0" dirty="0">
                <a:ln>
                  <a:noFill/>
                </a:ln>
                <a:effectLst/>
                <a:uLnTx/>
                <a:uFillTx/>
                <a:latin typeface="Calibri" panose="020F0502020204030204"/>
                <a:ea typeface="+mn-ea"/>
                <a:cs typeface="+mn-cs"/>
              </a:rPr>
            </a:br>
            <a:r>
              <a:rPr kumimoji="0" lang="en-US" sz="1800" b="0" i="1" u="none" strike="noStrike" kern="1200" cap="none" spc="0" normalizeH="0" baseline="0" noProof="0" dirty="0">
                <a:ln>
                  <a:noFill/>
                </a:ln>
                <a:effectLst/>
                <a:uLnTx/>
                <a:uFillTx/>
                <a:latin typeface="Calibri" panose="020F0502020204030204"/>
                <a:ea typeface="+mn-ea"/>
                <a:cs typeface="+mn-cs"/>
              </a:rPr>
              <a:t>written for different vendors</a:t>
            </a:r>
            <a:endParaRPr kumimoji="0" lang="en-US" sz="1800" b="0" i="1" u="none" strike="noStrike" kern="1200" cap="none" spc="0" normalizeH="0" baseline="0" noProof="0" dirty="0">
              <a:ln>
                <a:noFill/>
              </a:ln>
              <a:effectLst/>
              <a:uLnTx/>
              <a:uFillTx/>
              <a:latin typeface="Helvetica" pitchFamily="34" charset="0"/>
              <a:ea typeface="+mn-ea"/>
              <a:cs typeface="+mn-cs"/>
            </a:endParaRPr>
          </a:p>
        </p:txBody>
      </p:sp>
      <p:sp>
        <p:nvSpPr>
          <p:cNvPr id="8" name="AutoShape 5"/>
          <p:cNvSpPr>
            <a:spLocks noChangeArrowheads="1"/>
          </p:cNvSpPr>
          <p:nvPr/>
        </p:nvSpPr>
        <p:spPr bwMode="auto">
          <a:xfrm rot="10800000" flipV="1">
            <a:off x="9614031" y="1719274"/>
            <a:ext cx="614860" cy="406674"/>
          </a:xfrm>
          <a:prstGeom prst="upArrow">
            <a:avLst>
              <a:gd name="adj1" fmla="val 50000"/>
              <a:gd name="adj2" fmla="val 66605"/>
            </a:avLst>
          </a:prstGeom>
          <a:solidFill>
            <a:schemeClr val="accent4"/>
          </a:solidFill>
          <a:ln w="12700">
            <a:miter lim="800000"/>
            <a:headEnd type="none" w="sm" len="sm"/>
            <a:tailEnd type="none" w="sm" len="sm"/>
          </a:ln>
          <a:effectLst/>
        </p:spPr>
        <p:txBody>
          <a:bodyPr vert="eaVert" wrap="none" anchor="ctr">
            <a:flatTx/>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 Box 11"/>
          <p:cNvSpPr txBox="1">
            <a:spLocks noChangeAspect="1" noChangeArrowheads="1"/>
          </p:cNvSpPr>
          <p:nvPr/>
        </p:nvSpPr>
        <p:spPr bwMode="auto">
          <a:xfrm>
            <a:off x="7943567" y="5547574"/>
            <a:ext cx="3887334" cy="646331"/>
          </a:xfrm>
          <a:prstGeom prst="rect">
            <a:avLst/>
          </a:prstGeom>
          <a:noFill/>
          <a:ln w="12700">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Calibri" panose="020F0502020204030204"/>
                <a:ea typeface="+mn-ea"/>
                <a:cs typeface="+mn-cs"/>
              </a:rPr>
              <a:t>Interoperability between applications </a:t>
            </a:r>
            <a:br>
              <a:rPr kumimoji="0" lang="en-US" sz="1800" b="0" i="1" u="none" strike="noStrike" kern="1200" cap="none" spc="0" normalizeH="0" baseline="0" noProof="0" dirty="0">
                <a:ln>
                  <a:noFill/>
                </a:ln>
                <a:effectLst/>
                <a:uLnTx/>
                <a:uFillTx/>
                <a:latin typeface="Calibri" panose="020F0502020204030204"/>
                <a:ea typeface="+mn-ea"/>
                <a:cs typeface="+mn-cs"/>
              </a:rPr>
            </a:br>
            <a:r>
              <a:rPr kumimoji="0" lang="en-US" sz="1800" b="0" i="1" u="none" strike="noStrike" kern="1200" cap="none" spc="0" normalizeH="0" baseline="0" noProof="0" dirty="0">
                <a:ln>
                  <a:noFill/>
                </a:ln>
                <a:effectLst/>
                <a:uLnTx/>
                <a:uFillTx/>
                <a:latin typeface="Calibri" panose="020F0502020204030204"/>
                <a:ea typeface="+mn-ea"/>
                <a:cs typeface="+mn-cs"/>
              </a:rPr>
              <a:t>running on different implementations</a:t>
            </a:r>
            <a:endParaRPr kumimoji="0" lang="en-US" sz="1800" b="0" i="1" u="none" strike="noStrike" kern="1200" cap="none" spc="0" normalizeH="0" baseline="0" noProof="0" dirty="0">
              <a:ln>
                <a:noFill/>
              </a:ln>
              <a:effectLst/>
              <a:uLnTx/>
              <a:uFillTx/>
              <a:latin typeface="Helvetica" pitchFamily="34" charset="0"/>
              <a:ea typeface="+mn-ea"/>
              <a:cs typeface="+mn-cs"/>
            </a:endParaRPr>
          </a:p>
        </p:txBody>
      </p:sp>
      <p:sp>
        <p:nvSpPr>
          <p:cNvPr id="10" name="AutoShape 5"/>
          <p:cNvSpPr>
            <a:spLocks noChangeArrowheads="1"/>
          </p:cNvSpPr>
          <p:nvPr/>
        </p:nvSpPr>
        <p:spPr bwMode="auto">
          <a:xfrm flipV="1">
            <a:off x="9614031" y="5140853"/>
            <a:ext cx="614860" cy="406674"/>
          </a:xfrm>
          <a:prstGeom prst="upArrow">
            <a:avLst>
              <a:gd name="adj1" fmla="val 50000"/>
              <a:gd name="adj2" fmla="val 66605"/>
            </a:avLst>
          </a:prstGeom>
          <a:solidFill>
            <a:schemeClr val="accent4"/>
          </a:solidFill>
          <a:ln w="12700">
            <a:miter lim="800000"/>
            <a:headEnd type="none" w="sm" len="sm"/>
            <a:tailEnd type="none" w="sm" len="sm"/>
          </a:ln>
          <a:effectLst/>
        </p:spPr>
        <p:txBody>
          <a:bodyPr vert="eaVert" wrap="none" anchor="ctr">
            <a:flatTx/>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1" name="Group 10"/>
          <p:cNvGrpSpPr/>
          <p:nvPr/>
        </p:nvGrpSpPr>
        <p:grpSpPr>
          <a:xfrm>
            <a:off x="8199513" y="2223064"/>
            <a:ext cx="3443592" cy="2841217"/>
            <a:chOff x="6578182" y="2044424"/>
            <a:chExt cx="3443592" cy="2841217"/>
          </a:xfrm>
        </p:grpSpPr>
        <p:grpSp>
          <p:nvGrpSpPr>
            <p:cNvPr id="12" name="Group 11"/>
            <p:cNvGrpSpPr/>
            <p:nvPr/>
          </p:nvGrpSpPr>
          <p:grpSpPr>
            <a:xfrm>
              <a:off x="6578182" y="2044424"/>
              <a:ext cx="3443592" cy="2775026"/>
              <a:chOff x="4178300" y="1822926"/>
              <a:chExt cx="3835400" cy="3090765"/>
            </a:xfrm>
          </p:grpSpPr>
          <p:pic>
            <p:nvPicPr>
              <p:cNvPr id="16" name="Picture 15"/>
              <p:cNvPicPr>
                <a:picLocks noChangeAspect="1"/>
              </p:cNvPicPr>
              <p:nvPr/>
            </p:nvPicPr>
            <p:blipFill>
              <a:blip r:embed="rId3"/>
              <a:stretch>
                <a:fillRect/>
              </a:stretch>
            </p:blipFill>
            <p:spPr>
              <a:xfrm>
                <a:off x="4178300" y="1822926"/>
                <a:ext cx="3835400" cy="1028700"/>
              </a:xfrm>
              <a:prstGeom prst="rect">
                <a:avLst/>
              </a:prstGeom>
            </p:spPr>
          </p:pic>
          <p:pic>
            <p:nvPicPr>
              <p:cNvPr id="17" name="Picture 16"/>
              <p:cNvPicPr>
                <a:picLocks noChangeAspect="1"/>
              </p:cNvPicPr>
              <p:nvPr/>
            </p:nvPicPr>
            <p:blipFill>
              <a:blip r:embed="rId4"/>
              <a:stretch>
                <a:fillRect/>
              </a:stretch>
            </p:blipFill>
            <p:spPr>
              <a:xfrm>
                <a:off x="4178300" y="2527300"/>
                <a:ext cx="3835400" cy="1803400"/>
              </a:xfrm>
              <a:prstGeom prst="rect">
                <a:avLst/>
              </a:prstGeom>
            </p:spPr>
          </p:pic>
          <p:pic>
            <p:nvPicPr>
              <p:cNvPr id="18" name="Picture 17"/>
              <p:cNvPicPr>
                <a:picLocks noChangeAspect="1"/>
              </p:cNvPicPr>
              <p:nvPr/>
            </p:nvPicPr>
            <p:blipFill>
              <a:blip r:embed="rId5"/>
              <a:stretch>
                <a:fillRect/>
              </a:stretch>
            </p:blipFill>
            <p:spPr>
              <a:xfrm>
                <a:off x="4178300" y="3973891"/>
                <a:ext cx="3835400" cy="939800"/>
              </a:xfrm>
              <a:prstGeom prst="rect">
                <a:avLst/>
              </a:prstGeom>
            </p:spPr>
          </p:pic>
        </p:grpSp>
        <p:sp>
          <p:nvSpPr>
            <p:cNvPr id="13" name="Text Box 10"/>
            <p:cNvSpPr txBox="1">
              <a:spLocks noChangeAspect="1" noChangeArrowheads="1"/>
            </p:cNvSpPr>
            <p:nvPr/>
          </p:nvSpPr>
          <p:spPr bwMode="auto">
            <a:xfrm>
              <a:off x="6595938" y="2058820"/>
              <a:ext cx="3387203" cy="707886"/>
            </a:xfrm>
            <a:prstGeom prst="rect">
              <a:avLst/>
            </a:prstGeom>
            <a:noFill/>
            <a:ln w="12700">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DDS APIs: Data Centric Publish Subscribe </a:t>
              </a:r>
              <a:r>
                <a:rPr lang="en-US" sz="2000" dirty="0">
                  <a:solidFill>
                    <a:srgbClr val="FFFFFF"/>
                  </a:solidFill>
                  <a:latin typeface="Calibri" panose="020F0502020204030204"/>
                </a:rPr>
                <a:t>(DCPS)</a:t>
              </a:r>
              <a:endParaRPr kumimoji="0" lang="en-US" sz="2000" b="1" i="0" u="none" strike="noStrike" kern="1200" cap="none" spc="0" normalizeH="0" baseline="0" noProof="0" dirty="0">
                <a:ln>
                  <a:noFill/>
                </a:ln>
                <a:solidFill>
                  <a:srgbClr val="FFFFFF"/>
                </a:solidFill>
                <a:effectLst/>
                <a:uLnTx/>
                <a:uFillTx/>
                <a:latin typeface="Helvetica" pitchFamily="34" charset="0"/>
                <a:ea typeface="+mn-ea"/>
                <a:cs typeface="+mn-cs"/>
              </a:endParaRPr>
            </a:p>
          </p:txBody>
        </p:sp>
        <p:sp>
          <p:nvSpPr>
            <p:cNvPr id="14" name="Text Box 10"/>
            <p:cNvSpPr txBox="1">
              <a:spLocks noChangeAspect="1" noChangeArrowheads="1"/>
            </p:cNvSpPr>
            <p:nvPr/>
          </p:nvSpPr>
          <p:spPr bwMode="auto">
            <a:xfrm>
              <a:off x="7217775" y="3294704"/>
              <a:ext cx="2164406" cy="400110"/>
            </a:xfrm>
            <a:prstGeom prst="rect">
              <a:avLst/>
            </a:prstGeom>
            <a:noFill/>
            <a:ln w="12700">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Distribution Fabric</a:t>
              </a:r>
              <a:endParaRPr kumimoji="0" lang="en-US" sz="2000" b="1" i="0" u="none" strike="noStrike" kern="1200" cap="none" spc="0" normalizeH="0" baseline="0" noProof="0" dirty="0">
                <a:ln>
                  <a:noFill/>
                </a:ln>
                <a:solidFill>
                  <a:srgbClr val="FFFFFF"/>
                </a:solidFill>
                <a:effectLst/>
                <a:uLnTx/>
                <a:uFillTx/>
                <a:latin typeface="Helvetica" pitchFamily="34" charset="0"/>
                <a:ea typeface="+mn-ea"/>
                <a:cs typeface="+mn-cs"/>
              </a:endParaRPr>
            </a:p>
          </p:txBody>
        </p:sp>
        <p:sp>
          <p:nvSpPr>
            <p:cNvPr id="15" name="Rectangle 14"/>
            <p:cNvSpPr/>
            <p:nvPr/>
          </p:nvSpPr>
          <p:spPr>
            <a:xfrm>
              <a:off x="6595938" y="4321640"/>
              <a:ext cx="3364301" cy="564001"/>
            </a:xfrm>
            <a:prstGeom prst="rect">
              <a:avLst/>
            </a:prstGeom>
          </p:spPr>
          <p:txBody>
            <a:bodyPr wrap="square">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lang="en-US" sz="2000" dirty="0">
                  <a:solidFill>
                    <a:srgbClr val="FFFFFF"/>
                  </a:solidFill>
                  <a:latin typeface="Calibri" panose="020F0502020204030204"/>
                </a:rPr>
                <a:t>Real-Time Publish Subscribe</a:t>
              </a:r>
            </a:p>
            <a:p>
              <a:pPr marL="0" marR="0" lvl="0" indent="0" algn="ctr" defTabSz="457200" rtl="0" eaLnBrk="1" fontAlgn="auto" latinLnBrk="0" hangingPunct="1">
                <a:lnSpc>
                  <a:spcPct val="75000"/>
                </a:lnSpc>
                <a:spcBef>
                  <a:spcPts val="0"/>
                </a:spcBef>
                <a:spcAft>
                  <a:spcPts val="0"/>
                </a:spcAft>
                <a:buClrTx/>
                <a:buSzTx/>
                <a:buFontTx/>
                <a:buNone/>
                <a:tabLst/>
                <a:defRPr/>
              </a:pPr>
              <a:r>
                <a:rPr lang="en-US" sz="2000" dirty="0">
                  <a:solidFill>
                    <a:srgbClr val="FFFFFF"/>
                  </a:solidFill>
                  <a:latin typeface="Calibri" panose="020F0502020204030204"/>
                </a:rPr>
                <a:t>Wire</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Protocol (RTPS)</a:t>
              </a:r>
              <a:endParaRPr kumimoji="0" lang="en-US" sz="1400" b="0" i="0" u="none" strike="noStrike" kern="1200" cap="none" spc="0" normalizeH="0" baseline="0" noProof="0" dirty="0">
                <a:ln>
                  <a:noFill/>
                </a:ln>
                <a:solidFill>
                  <a:srgbClr val="E2ECEF"/>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CC1879B6-EF0C-41FF-BE64-0E387930B2B1}"/>
              </a:ext>
            </a:extLst>
          </p:cNvPr>
          <p:cNvSpPr/>
          <p:nvPr/>
        </p:nvSpPr>
        <p:spPr>
          <a:xfrm rot="16200000">
            <a:off x="6298377" y="3159286"/>
            <a:ext cx="2775026" cy="893781"/>
          </a:xfrm>
          <a:prstGeom prst="rect">
            <a:avLst/>
          </a:prstGeom>
          <a:solidFill>
            <a:srgbClr val="3366CC"/>
          </a:solidFill>
          <a:ln>
            <a:solidFill>
              <a:srgbClr val="3366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DDS Security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Plug-In</a:t>
            </a:r>
          </a:p>
        </p:txBody>
      </p:sp>
      <p:pic>
        <p:nvPicPr>
          <p:cNvPr id="19" name="Picture 18">
            <a:extLst>
              <a:ext uri="{FF2B5EF4-FFF2-40B4-BE49-F238E27FC236}">
                <a16:creationId xmlns:a16="http://schemas.microsoft.com/office/drawing/2014/main" id="{878C0475-1AD1-ED47-BE33-D9E450B12A2C}"/>
              </a:ext>
            </a:extLst>
          </p:cNvPr>
          <p:cNvPicPr>
            <a:picLocks noChangeAspect="1"/>
          </p:cNvPicPr>
          <p:nvPr/>
        </p:nvPicPr>
        <p:blipFill>
          <a:blip r:embed="rId6">
            <a:duotone>
              <a:prstClr val="black"/>
              <a:schemeClr val="accent6">
                <a:tint val="45000"/>
                <a:satMod val="400000"/>
              </a:schemeClr>
            </a:duotone>
          </a:blip>
          <a:stretch>
            <a:fillRect/>
          </a:stretch>
        </p:blipFill>
        <p:spPr>
          <a:xfrm>
            <a:off x="8056660" y="3448658"/>
            <a:ext cx="296596" cy="347734"/>
          </a:xfrm>
          <a:prstGeom prst="rect">
            <a:avLst/>
          </a:prstGeom>
          <a:noFill/>
          <a:effectLst>
            <a:glow rad="114300">
              <a:schemeClr val="bg1">
                <a:alpha val="78000"/>
              </a:schemeClr>
            </a:glow>
          </a:effectLst>
        </p:spPr>
      </p:pic>
      <p:grpSp>
        <p:nvGrpSpPr>
          <p:cNvPr id="28" name="Group 27">
            <a:extLst>
              <a:ext uri="{FF2B5EF4-FFF2-40B4-BE49-F238E27FC236}">
                <a16:creationId xmlns:a16="http://schemas.microsoft.com/office/drawing/2014/main" id="{343D9956-466D-1D43-ABBF-822151068858}"/>
              </a:ext>
            </a:extLst>
          </p:cNvPr>
          <p:cNvGrpSpPr/>
          <p:nvPr/>
        </p:nvGrpSpPr>
        <p:grpSpPr>
          <a:xfrm>
            <a:off x="10968455" y="3196012"/>
            <a:ext cx="1167246" cy="928255"/>
            <a:chOff x="7280361" y="3243581"/>
            <a:chExt cx="1167246" cy="928255"/>
          </a:xfrm>
        </p:grpSpPr>
        <p:sp>
          <p:nvSpPr>
            <p:cNvPr id="29" name="Document 28">
              <a:extLst>
                <a:ext uri="{FF2B5EF4-FFF2-40B4-BE49-F238E27FC236}">
                  <a16:creationId xmlns:a16="http://schemas.microsoft.com/office/drawing/2014/main" id="{48BA59F0-43ED-D240-BDDD-79BCF1CDA411}"/>
                </a:ext>
              </a:extLst>
            </p:cNvPr>
            <p:cNvSpPr/>
            <p:nvPr/>
          </p:nvSpPr>
          <p:spPr>
            <a:xfrm>
              <a:off x="7280361" y="3243581"/>
              <a:ext cx="862446" cy="623455"/>
            </a:xfrm>
            <a:prstGeom prst="flowChartDocumen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QoS</a:t>
              </a:r>
            </a:p>
          </p:txBody>
        </p:sp>
        <p:sp>
          <p:nvSpPr>
            <p:cNvPr id="30" name="Document 29">
              <a:extLst>
                <a:ext uri="{FF2B5EF4-FFF2-40B4-BE49-F238E27FC236}">
                  <a16:creationId xmlns:a16="http://schemas.microsoft.com/office/drawing/2014/main" id="{BD2C9318-8DB5-8443-8DAE-B9FEBCAA4E74}"/>
                </a:ext>
              </a:extLst>
            </p:cNvPr>
            <p:cNvSpPr/>
            <p:nvPr/>
          </p:nvSpPr>
          <p:spPr>
            <a:xfrm>
              <a:off x="7432761" y="3395981"/>
              <a:ext cx="862446" cy="623455"/>
            </a:xfrm>
            <a:prstGeom prst="flowChartDocumen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QoS</a:t>
              </a:r>
            </a:p>
          </p:txBody>
        </p:sp>
        <p:sp>
          <p:nvSpPr>
            <p:cNvPr id="31" name="Document 30">
              <a:extLst>
                <a:ext uri="{FF2B5EF4-FFF2-40B4-BE49-F238E27FC236}">
                  <a16:creationId xmlns:a16="http://schemas.microsoft.com/office/drawing/2014/main" id="{1FB58BE2-08C4-0840-B80C-4272060B0733}"/>
                </a:ext>
              </a:extLst>
            </p:cNvPr>
            <p:cNvSpPr/>
            <p:nvPr/>
          </p:nvSpPr>
          <p:spPr>
            <a:xfrm>
              <a:off x="7585161" y="3548381"/>
              <a:ext cx="862446" cy="623455"/>
            </a:xfrm>
            <a:prstGeom prst="flowChartDocumen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QoS</a:t>
              </a:r>
            </a:p>
          </p:txBody>
        </p:sp>
      </p:grpSp>
      <p:sp>
        <p:nvSpPr>
          <p:cNvPr id="20" name="Slide Number Placeholder 19">
            <a:extLst>
              <a:ext uri="{FF2B5EF4-FFF2-40B4-BE49-F238E27FC236}">
                <a16:creationId xmlns:a16="http://schemas.microsoft.com/office/drawing/2014/main" id="{A3D881D1-AE58-477A-A920-5CB2A29CAB1E}"/>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3137744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699AE07-6405-456E-A8D4-BAE82F000F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09" y="1003177"/>
            <a:ext cx="11821965" cy="5228947"/>
          </a:xfrm>
        </p:spPr>
      </p:pic>
      <p:sp>
        <p:nvSpPr>
          <p:cNvPr id="2" name="Title 1">
            <a:extLst>
              <a:ext uri="{FF2B5EF4-FFF2-40B4-BE49-F238E27FC236}">
                <a16:creationId xmlns:a16="http://schemas.microsoft.com/office/drawing/2014/main" id="{76587349-E769-49A5-A71C-DA932AD062F2}"/>
              </a:ext>
            </a:extLst>
          </p:cNvPr>
          <p:cNvSpPr>
            <a:spLocks noGrp="1"/>
          </p:cNvSpPr>
          <p:nvPr>
            <p:ph type="title"/>
          </p:nvPr>
        </p:nvSpPr>
        <p:spPr>
          <a:xfrm>
            <a:off x="612559" y="25154"/>
            <a:ext cx="10653204" cy="609600"/>
          </a:xfrm>
        </p:spPr>
        <p:txBody>
          <a:bodyPr/>
          <a:lstStyle/>
          <a:p>
            <a:r>
              <a:rPr lang="en-US" dirty="0"/>
              <a:t>USAF Live Mission Operations Capability (LMOC)</a:t>
            </a:r>
            <a:br>
              <a:rPr lang="en-US" dirty="0"/>
            </a:br>
            <a:r>
              <a:rPr lang="en-US" dirty="0"/>
              <a:t>Multi Level Secure (MLS) capability for LVC Simulations</a:t>
            </a:r>
          </a:p>
        </p:txBody>
      </p:sp>
      <p:sp>
        <p:nvSpPr>
          <p:cNvPr id="3" name="Slide Number Placeholder 2">
            <a:extLst>
              <a:ext uri="{FF2B5EF4-FFF2-40B4-BE49-F238E27FC236}">
                <a16:creationId xmlns:a16="http://schemas.microsoft.com/office/drawing/2014/main" id="{9E6E7C26-60D8-4D93-B8C0-DC5363A7D484}"/>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589654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AAAE-CE36-482F-9350-8424417D8034}"/>
              </a:ext>
            </a:extLst>
          </p:cNvPr>
          <p:cNvSpPr>
            <a:spLocks noGrp="1"/>
          </p:cNvSpPr>
          <p:nvPr>
            <p:ph type="title"/>
          </p:nvPr>
        </p:nvSpPr>
        <p:spPr>
          <a:xfrm>
            <a:off x="1009650" y="11239"/>
            <a:ext cx="10172700" cy="626936"/>
          </a:xfrm>
        </p:spPr>
        <p:txBody>
          <a:bodyPr/>
          <a:lstStyle/>
          <a:p>
            <a:r>
              <a:rPr lang="en" sz="2800" dirty="0"/>
              <a:t>Global Connectivity for USAF Training Simulations</a:t>
            </a:r>
            <a:endParaRPr lang="en-US" sz="2800" dirty="0"/>
          </a:p>
        </p:txBody>
      </p:sp>
      <p:pic>
        <p:nvPicPr>
          <p:cNvPr id="4" name="Google Shape;357;p46">
            <a:extLst>
              <a:ext uri="{FF2B5EF4-FFF2-40B4-BE49-F238E27FC236}">
                <a16:creationId xmlns:a16="http://schemas.microsoft.com/office/drawing/2014/main" id="{6F111C0A-7711-4889-95F1-72CA36ADA263}"/>
              </a:ext>
            </a:extLst>
          </p:cNvPr>
          <p:cNvPicPr preferRelativeResize="0">
            <a:picLocks noGrp="1"/>
          </p:cNvPicPr>
          <p:nvPr>
            <p:ph idx="1"/>
          </p:nvPr>
        </p:nvPicPr>
        <p:blipFill>
          <a:blip r:embed="rId2">
            <a:alphaModFix/>
          </a:blip>
          <a:stretch>
            <a:fillRect/>
          </a:stretch>
        </p:blipFill>
        <p:spPr>
          <a:xfrm>
            <a:off x="185784" y="1085618"/>
            <a:ext cx="11328554" cy="5412836"/>
          </a:xfrm>
          <a:prstGeom prst="rect">
            <a:avLst/>
          </a:prstGeom>
          <a:noFill/>
          <a:ln>
            <a:noFill/>
          </a:ln>
        </p:spPr>
      </p:pic>
      <p:sp>
        <p:nvSpPr>
          <p:cNvPr id="3" name="Slide Number Placeholder 2">
            <a:extLst>
              <a:ext uri="{FF2B5EF4-FFF2-40B4-BE49-F238E27FC236}">
                <a16:creationId xmlns:a16="http://schemas.microsoft.com/office/drawing/2014/main" id="{904046EA-9063-49B1-9A9E-E8D2343D792C}"/>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4179899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2"/>
          <p:cNvSpPr txBox="1">
            <a:spLocks noGrp="1"/>
          </p:cNvSpPr>
          <p:nvPr>
            <p:ph type="title"/>
          </p:nvPr>
        </p:nvSpPr>
        <p:spPr>
          <a:xfrm>
            <a:off x="717918" y="0"/>
            <a:ext cx="10756162" cy="637953"/>
          </a:xfrm>
          <a:prstGeom prst="rect">
            <a:avLst/>
          </a:prstGeom>
        </p:spPr>
        <p:txBody>
          <a:bodyPr spcFirstLastPara="1" vert="horz" wrap="square" lIns="91433" tIns="91433" rIns="91433" bIns="91433" numCol="1" anchor="ctr" anchorCtr="0" compatLnSpc="1">
            <a:prstTxWarp prst="textNoShape">
              <a:avLst/>
            </a:prstTxWarp>
            <a:noAutofit/>
          </a:bodyPr>
          <a:lstStyle/>
          <a:p>
            <a:pPr>
              <a:spcBef>
                <a:spcPts val="0"/>
              </a:spcBef>
              <a:spcAft>
                <a:spcPts val="0"/>
              </a:spcAft>
            </a:pPr>
            <a:r>
              <a:rPr lang="en-US" sz="2800" dirty="0"/>
              <a:t>Missile Defense Agency – Objective Simulation Framework</a:t>
            </a:r>
            <a:endParaRPr sz="2800" dirty="0"/>
          </a:p>
        </p:txBody>
      </p:sp>
      <p:sp>
        <p:nvSpPr>
          <p:cNvPr id="4" name="Slide Number Placeholder 3">
            <a:extLst>
              <a:ext uri="{FF2B5EF4-FFF2-40B4-BE49-F238E27FC236}">
                <a16:creationId xmlns:a16="http://schemas.microsoft.com/office/drawing/2014/main" id="{26026603-BEBE-4AA7-BC92-67C9CBAE659D}"/>
              </a:ext>
            </a:extLst>
          </p:cNvPr>
          <p:cNvSpPr>
            <a:spLocks noGrp="1"/>
          </p:cNvSpPr>
          <p:nvPr>
            <p:ph type="sldNum" sz="quarter" idx="4"/>
          </p:nvPr>
        </p:nvSpPr>
        <p:spPr/>
        <p:txBody>
          <a:bodyPr/>
          <a:lstStyle/>
          <a:p>
            <a:fld id="{86CB4B4D-7CA3-9044-876B-883B54F8677D}" type="slidenum">
              <a:rPr lang="en-US" smtClean="0"/>
              <a:t>52</a:t>
            </a:fld>
            <a:endParaRPr lang="en-US"/>
          </a:p>
        </p:txBody>
      </p:sp>
      <p:pic>
        <p:nvPicPr>
          <p:cNvPr id="399" name="Google Shape;399;p52"/>
          <p:cNvPicPr preferRelativeResize="0"/>
          <p:nvPr/>
        </p:nvPicPr>
        <p:blipFill>
          <a:blip r:embed="rId3">
            <a:alphaModFix/>
          </a:blip>
          <a:stretch>
            <a:fillRect/>
          </a:stretch>
        </p:blipFill>
        <p:spPr>
          <a:xfrm>
            <a:off x="2908323" y="1708267"/>
            <a:ext cx="8989067" cy="4377632"/>
          </a:xfrm>
          <a:prstGeom prst="rect">
            <a:avLst/>
          </a:prstGeom>
          <a:noFill/>
          <a:ln w="28575" cap="flat" cmpd="sng">
            <a:solidFill>
              <a:srgbClr val="3C78D8"/>
            </a:solidFill>
            <a:prstDash val="solid"/>
            <a:round/>
            <a:headEnd type="none" w="sm" len="sm"/>
            <a:tailEnd type="none" w="sm" len="sm"/>
          </a:ln>
        </p:spPr>
      </p:pic>
      <p:pic>
        <p:nvPicPr>
          <p:cNvPr id="2" name="Picture 1">
            <a:extLst>
              <a:ext uri="{FF2B5EF4-FFF2-40B4-BE49-F238E27FC236}">
                <a16:creationId xmlns:a16="http://schemas.microsoft.com/office/drawing/2014/main" id="{C9122757-4B2C-4D8D-AE4E-77A6CC52172A}"/>
              </a:ext>
            </a:extLst>
          </p:cNvPr>
          <p:cNvPicPr>
            <a:picLocks noChangeAspect="1"/>
          </p:cNvPicPr>
          <p:nvPr/>
        </p:nvPicPr>
        <p:blipFill>
          <a:blip r:embed="rId4"/>
          <a:stretch>
            <a:fillRect/>
          </a:stretch>
        </p:blipFill>
        <p:spPr>
          <a:xfrm>
            <a:off x="171958" y="2060312"/>
            <a:ext cx="2858722" cy="3673542"/>
          </a:xfrm>
          <a:prstGeom prst="rect">
            <a:avLst/>
          </a:prstGeom>
          <a:ln>
            <a:solidFill>
              <a:schemeClr val="tx1"/>
            </a:solidFill>
          </a:ln>
        </p:spPr>
      </p:pic>
      <p:sp>
        <p:nvSpPr>
          <p:cNvPr id="3" name="TextBox 2">
            <a:extLst>
              <a:ext uri="{FF2B5EF4-FFF2-40B4-BE49-F238E27FC236}">
                <a16:creationId xmlns:a16="http://schemas.microsoft.com/office/drawing/2014/main" id="{17CDC543-6A4F-4220-AF5C-CBEA46B6C866}"/>
              </a:ext>
            </a:extLst>
          </p:cNvPr>
          <p:cNvSpPr txBox="1"/>
          <p:nvPr/>
        </p:nvSpPr>
        <p:spPr>
          <a:xfrm>
            <a:off x="936811" y="754160"/>
            <a:ext cx="10318377"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Fully Distributed, Real-Time, </a:t>
            </a:r>
          </a:p>
          <a:p>
            <a:pPr algn="ctr"/>
            <a:r>
              <a:rPr lang="en-US" sz="2800" b="1" dirty="0">
                <a:latin typeface="Arial" panose="020B0604020202020204" pitchFamily="34" charset="0"/>
                <a:cs typeface="Arial" panose="020B0604020202020204" pitchFamily="34" charset="0"/>
              </a:rPr>
              <a:t>Secure Cyber Situational Awareness for MDA OSF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1999;p34">
            <a:extLst>
              <a:ext uri="{FF2B5EF4-FFF2-40B4-BE49-F238E27FC236}">
                <a16:creationId xmlns:a16="http://schemas.microsoft.com/office/drawing/2014/main" id="{E9833E2C-B870-4B83-8640-B72213F7FED8}"/>
              </a:ext>
            </a:extLst>
          </p:cNvPr>
          <p:cNvSpPr txBox="1"/>
          <p:nvPr/>
        </p:nvSpPr>
        <p:spPr>
          <a:xfrm rot="-5400000">
            <a:off x="47400" y="1119450"/>
            <a:ext cx="849900" cy="359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Cloud</a:t>
            </a:r>
            <a:endParaRPr kumimoji="0" sz="1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7" name="Google Shape;1851;p34">
            <a:extLst>
              <a:ext uri="{FF2B5EF4-FFF2-40B4-BE49-F238E27FC236}">
                <a16:creationId xmlns:a16="http://schemas.microsoft.com/office/drawing/2014/main" id="{E129B03A-51C5-4A00-AE92-39557DC0EFD0}"/>
              </a:ext>
            </a:extLst>
          </p:cNvPr>
          <p:cNvSpPr txBox="1">
            <a:spLocks noGrp="1"/>
          </p:cNvSpPr>
          <p:nvPr>
            <p:ph type="title"/>
          </p:nvPr>
        </p:nvSpPr>
        <p:spPr>
          <a:xfrm>
            <a:off x="1518939" y="-4168"/>
            <a:ext cx="9333158" cy="611251"/>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1500"/>
              <a:buNone/>
            </a:pPr>
            <a:r>
              <a:rPr lang="en-US" sz="2800" dirty="0">
                <a:latin typeface="Tahoma" panose="020B0604030504040204" pitchFamily="34" charset="0"/>
                <a:ea typeface="Tahoma" panose="020B0604030504040204" pitchFamily="34" charset="0"/>
                <a:cs typeface="Tahoma" panose="020B0604030504040204" pitchFamily="34" charset="0"/>
                <a:sym typeface="Calibri"/>
              </a:rPr>
              <a:t>Mixed-Reality Wargaming Platform</a:t>
            </a:r>
            <a:endParaRPr sz="2800" dirty="0">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8" name="Google Shape;1850;p34">
            <a:extLst>
              <a:ext uri="{FF2B5EF4-FFF2-40B4-BE49-F238E27FC236}">
                <a16:creationId xmlns:a16="http://schemas.microsoft.com/office/drawing/2014/main" id="{C8EA514C-0ED7-4B5A-B716-7D37855357C0}"/>
              </a:ext>
            </a:extLst>
          </p:cNvPr>
          <p:cNvSpPr/>
          <p:nvPr/>
        </p:nvSpPr>
        <p:spPr>
          <a:xfrm>
            <a:off x="9907000" y="4170150"/>
            <a:ext cx="1830000" cy="1334700"/>
          </a:xfrm>
          <a:prstGeom prst="rect">
            <a:avLst/>
          </a:prstGeom>
          <a:solidFill>
            <a:srgbClr val="D8E2F3"/>
          </a:solidFill>
          <a:ln w="12700" cap="flat" cmpd="sng">
            <a:solidFill>
              <a:srgbClr val="31538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Real World Twin </a:t>
            </a:r>
            <a:endParaRPr kumimoji="0" sz="10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cxnSp>
        <p:nvCxnSpPr>
          <p:cNvPr id="199" name="Google Shape;1852;p34">
            <a:extLst>
              <a:ext uri="{FF2B5EF4-FFF2-40B4-BE49-F238E27FC236}">
                <a16:creationId xmlns:a16="http://schemas.microsoft.com/office/drawing/2014/main" id="{3A6C52E1-9D40-4773-9047-F1762DAED903}"/>
              </a:ext>
            </a:extLst>
          </p:cNvPr>
          <p:cNvCxnSpPr>
            <a:cxnSpLocks/>
          </p:cNvCxnSpPr>
          <p:nvPr/>
        </p:nvCxnSpPr>
        <p:spPr>
          <a:xfrm rot="10800000">
            <a:off x="2485842" y="1546733"/>
            <a:ext cx="0" cy="298500"/>
          </a:xfrm>
          <a:prstGeom prst="straightConnector1">
            <a:avLst/>
          </a:prstGeom>
          <a:noFill/>
          <a:ln w="9525" cap="flat" cmpd="sng">
            <a:solidFill>
              <a:srgbClr val="7F7F7F"/>
            </a:solidFill>
            <a:prstDash val="solid"/>
            <a:round/>
            <a:headEnd type="none" w="sm" len="sm"/>
            <a:tailEnd type="none" w="sm" len="sm"/>
          </a:ln>
        </p:spPr>
      </p:cxnSp>
      <p:cxnSp>
        <p:nvCxnSpPr>
          <p:cNvPr id="200" name="Google Shape;1853;p34">
            <a:extLst>
              <a:ext uri="{FF2B5EF4-FFF2-40B4-BE49-F238E27FC236}">
                <a16:creationId xmlns:a16="http://schemas.microsoft.com/office/drawing/2014/main" id="{206BADFC-D355-4CF7-8F0E-C00F2A64B711}"/>
              </a:ext>
            </a:extLst>
          </p:cNvPr>
          <p:cNvCxnSpPr>
            <a:cxnSpLocks/>
          </p:cNvCxnSpPr>
          <p:nvPr/>
        </p:nvCxnSpPr>
        <p:spPr>
          <a:xfrm rot="10800000">
            <a:off x="4883635" y="1546733"/>
            <a:ext cx="0" cy="298500"/>
          </a:xfrm>
          <a:prstGeom prst="straightConnector1">
            <a:avLst/>
          </a:prstGeom>
          <a:noFill/>
          <a:ln w="9525" cap="flat" cmpd="sng">
            <a:solidFill>
              <a:srgbClr val="7F7F7F"/>
            </a:solidFill>
            <a:prstDash val="solid"/>
            <a:round/>
            <a:headEnd type="none" w="sm" len="sm"/>
            <a:tailEnd type="none" w="sm" len="sm"/>
          </a:ln>
        </p:spPr>
      </p:cxnSp>
      <p:cxnSp>
        <p:nvCxnSpPr>
          <p:cNvPr id="201" name="Google Shape;1854;p34">
            <a:extLst>
              <a:ext uri="{FF2B5EF4-FFF2-40B4-BE49-F238E27FC236}">
                <a16:creationId xmlns:a16="http://schemas.microsoft.com/office/drawing/2014/main" id="{B58101CB-567E-4335-BDEB-6096EFDFA421}"/>
              </a:ext>
            </a:extLst>
          </p:cNvPr>
          <p:cNvCxnSpPr>
            <a:cxnSpLocks/>
          </p:cNvCxnSpPr>
          <p:nvPr/>
        </p:nvCxnSpPr>
        <p:spPr>
          <a:xfrm rot="10800000">
            <a:off x="3684733" y="1546733"/>
            <a:ext cx="0" cy="298500"/>
          </a:xfrm>
          <a:prstGeom prst="straightConnector1">
            <a:avLst/>
          </a:prstGeom>
          <a:noFill/>
          <a:ln w="9525" cap="flat" cmpd="sng">
            <a:solidFill>
              <a:srgbClr val="7F7F7F"/>
            </a:solidFill>
            <a:prstDash val="solid"/>
            <a:round/>
            <a:headEnd type="none" w="sm" len="sm"/>
            <a:tailEnd type="none" w="sm" len="sm"/>
          </a:ln>
        </p:spPr>
      </p:cxnSp>
      <p:sp>
        <p:nvSpPr>
          <p:cNvPr id="202" name="Google Shape;1855;p34">
            <a:extLst>
              <a:ext uri="{FF2B5EF4-FFF2-40B4-BE49-F238E27FC236}">
                <a16:creationId xmlns:a16="http://schemas.microsoft.com/office/drawing/2014/main" id="{39DAB8FB-682F-46CB-8258-F6A466C3C6AE}"/>
              </a:ext>
            </a:extLst>
          </p:cNvPr>
          <p:cNvSpPr/>
          <p:nvPr/>
        </p:nvSpPr>
        <p:spPr>
          <a:xfrm>
            <a:off x="2006042" y="1235233"/>
            <a:ext cx="959700" cy="311700"/>
          </a:xfrm>
          <a:prstGeom prst="rect">
            <a:avLst/>
          </a:prstGeom>
          <a:solidFill>
            <a:srgbClr val="D2D2D2"/>
          </a:solidFill>
          <a:ln w="28575" cap="flat" cmpd="sng">
            <a:solidFill>
              <a:srgbClr val="0000FF"/>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ea typeface="Arial"/>
                <a:cs typeface="Arial"/>
                <a:sym typeface="Arial"/>
              </a:rPr>
              <a:t>Management</a:t>
            </a: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3" name="Google Shape;1856;p34">
            <a:extLst>
              <a:ext uri="{FF2B5EF4-FFF2-40B4-BE49-F238E27FC236}">
                <a16:creationId xmlns:a16="http://schemas.microsoft.com/office/drawing/2014/main" id="{72881DD5-1098-45C3-8FB3-F97F9A6D6918}"/>
              </a:ext>
            </a:extLst>
          </p:cNvPr>
          <p:cNvSpPr/>
          <p:nvPr/>
        </p:nvSpPr>
        <p:spPr>
          <a:xfrm>
            <a:off x="3204933" y="1235233"/>
            <a:ext cx="959700" cy="311700"/>
          </a:xfrm>
          <a:prstGeom prst="rect">
            <a:avLst/>
          </a:prstGeom>
          <a:solidFill>
            <a:srgbClr val="D2D2D2"/>
          </a:solidFill>
          <a:ln w="28575" cap="flat" cmpd="sng">
            <a:solidFill>
              <a:srgbClr val="990000"/>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ea typeface="Arial"/>
                <a:cs typeface="Arial"/>
                <a:sym typeface="Arial"/>
              </a:rPr>
              <a:t>Logging</a:t>
            </a: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4" name="Google Shape;1857;p34">
            <a:extLst>
              <a:ext uri="{FF2B5EF4-FFF2-40B4-BE49-F238E27FC236}">
                <a16:creationId xmlns:a16="http://schemas.microsoft.com/office/drawing/2014/main" id="{55A85A64-322C-4BE6-8808-7C7E960043A8}"/>
              </a:ext>
            </a:extLst>
          </p:cNvPr>
          <p:cNvSpPr/>
          <p:nvPr/>
        </p:nvSpPr>
        <p:spPr>
          <a:xfrm>
            <a:off x="4403835" y="1235233"/>
            <a:ext cx="959700" cy="311700"/>
          </a:xfrm>
          <a:prstGeom prst="rect">
            <a:avLst/>
          </a:prstGeom>
          <a:solidFill>
            <a:srgbClr val="D2D2D2"/>
          </a:solidFill>
          <a:ln w="28575" cap="flat" cmpd="sng">
            <a:solidFill>
              <a:srgbClr val="F1C232"/>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ea typeface="Arial"/>
                <a:cs typeface="Arial"/>
                <a:sym typeface="Arial"/>
              </a:rPr>
              <a:t>Analytics</a:t>
            </a: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1860;p34">
            <a:extLst>
              <a:ext uri="{FF2B5EF4-FFF2-40B4-BE49-F238E27FC236}">
                <a16:creationId xmlns:a16="http://schemas.microsoft.com/office/drawing/2014/main" id="{026DBCD8-F604-499F-8DC8-A5EF287FF3C7}"/>
              </a:ext>
            </a:extLst>
          </p:cNvPr>
          <p:cNvSpPr/>
          <p:nvPr/>
        </p:nvSpPr>
        <p:spPr>
          <a:xfrm>
            <a:off x="1431200" y="1724100"/>
            <a:ext cx="7190400" cy="410100"/>
          </a:xfrm>
          <a:prstGeom prst="leftRightArrow">
            <a:avLst>
              <a:gd name="adj1" fmla="val 50000"/>
              <a:gd name="adj2" fmla="val 50000"/>
            </a:avLst>
          </a:prstGeom>
          <a:solidFill>
            <a:srgbClr val="FF9900"/>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Secure Global DDS Databus</a:t>
            </a:r>
            <a:endParaRPr kumimoji="0" sz="16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cxnSp>
        <p:nvCxnSpPr>
          <p:cNvPr id="206" name="Google Shape;1861;p34">
            <a:extLst>
              <a:ext uri="{FF2B5EF4-FFF2-40B4-BE49-F238E27FC236}">
                <a16:creationId xmlns:a16="http://schemas.microsoft.com/office/drawing/2014/main" id="{782EF9D2-3EC4-4DB6-BBBE-332B130C39B7}"/>
              </a:ext>
            </a:extLst>
          </p:cNvPr>
          <p:cNvCxnSpPr>
            <a:cxnSpLocks/>
          </p:cNvCxnSpPr>
          <p:nvPr/>
        </p:nvCxnSpPr>
        <p:spPr>
          <a:xfrm>
            <a:off x="4126475" y="2025333"/>
            <a:ext cx="0" cy="1085700"/>
          </a:xfrm>
          <a:prstGeom prst="straightConnector1">
            <a:avLst/>
          </a:prstGeom>
          <a:noFill/>
          <a:ln w="28575" cap="flat" cmpd="sng">
            <a:solidFill>
              <a:srgbClr val="999999"/>
            </a:solidFill>
            <a:prstDash val="solid"/>
            <a:round/>
            <a:headEnd type="none" w="sm" len="sm"/>
            <a:tailEnd type="none" w="sm" len="sm"/>
          </a:ln>
        </p:spPr>
      </p:cxnSp>
      <p:sp>
        <p:nvSpPr>
          <p:cNvPr id="207" name="Google Shape;1862;p34">
            <a:extLst>
              <a:ext uri="{FF2B5EF4-FFF2-40B4-BE49-F238E27FC236}">
                <a16:creationId xmlns:a16="http://schemas.microsoft.com/office/drawing/2014/main" id="{137DC81B-D9AA-46E4-999C-4503B0A449A6}"/>
              </a:ext>
            </a:extLst>
          </p:cNvPr>
          <p:cNvSpPr txBox="1"/>
          <p:nvPr/>
        </p:nvSpPr>
        <p:spPr>
          <a:xfrm>
            <a:off x="3169740" y="2219692"/>
            <a:ext cx="819600" cy="627600"/>
          </a:xfrm>
          <a:prstGeom prst="rect">
            <a:avLst/>
          </a:prstGeom>
          <a:noFill/>
          <a:ln>
            <a:noFill/>
          </a:ln>
        </p:spPr>
        <p:txBody>
          <a:bodyPr spcFirstLastPara="1" wrap="square" lIns="121900" tIns="121900" rIns="121900" bIns="1219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Secure</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Gateway</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208" name="Google Shape;1863;p34">
            <a:extLst>
              <a:ext uri="{FF2B5EF4-FFF2-40B4-BE49-F238E27FC236}">
                <a16:creationId xmlns:a16="http://schemas.microsoft.com/office/drawing/2014/main" id="{6B94646A-A60C-475D-B27E-7FD14EFB7068}"/>
              </a:ext>
            </a:extLst>
          </p:cNvPr>
          <p:cNvSpPr/>
          <p:nvPr/>
        </p:nvSpPr>
        <p:spPr>
          <a:xfrm>
            <a:off x="1042925" y="2996425"/>
            <a:ext cx="10409700" cy="410100"/>
          </a:xfrm>
          <a:prstGeom prst="leftRightArrow">
            <a:avLst>
              <a:gd name="adj1" fmla="val 50000"/>
              <a:gd name="adj2" fmla="val 50000"/>
            </a:avLst>
          </a:prstGeom>
          <a:solidFill>
            <a:srgbClr val="FF9900"/>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Secure Cross-System DDS Databus (Local/Regional)</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09" name="Google Shape;1864;p34">
            <a:extLst>
              <a:ext uri="{FF2B5EF4-FFF2-40B4-BE49-F238E27FC236}">
                <a16:creationId xmlns:a16="http://schemas.microsoft.com/office/drawing/2014/main" id="{E1DE3428-F91F-4487-ADB7-EFCA4FDF9176}"/>
              </a:ext>
            </a:extLst>
          </p:cNvPr>
          <p:cNvGrpSpPr/>
          <p:nvPr/>
        </p:nvGrpSpPr>
        <p:grpSpPr>
          <a:xfrm>
            <a:off x="1442808" y="4046592"/>
            <a:ext cx="4523087" cy="1800848"/>
            <a:chOff x="3568400" y="3544925"/>
            <a:chExt cx="3392400" cy="1118400"/>
          </a:xfrm>
        </p:grpSpPr>
        <p:sp>
          <p:nvSpPr>
            <p:cNvPr id="210" name="Google Shape;1865;p34">
              <a:extLst>
                <a:ext uri="{FF2B5EF4-FFF2-40B4-BE49-F238E27FC236}">
                  <a16:creationId xmlns:a16="http://schemas.microsoft.com/office/drawing/2014/main" id="{07155B87-0F2D-4126-A00E-0F73EEB6F3F9}"/>
                </a:ext>
              </a:extLst>
            </p:cNvPr>
            <p:cNvSpPr/>
            <p:nvPr/>
          </p:nvSpPr>
          <p:spPr>
            <a:xfrm>
              <a:off x="3568400" y="3544925"/>
              <a:ext cx="3392400" cy="1118400"/>
            </a:xfrm>
            <a:prstGeom prst="rect">
              <a:avLst/>
            </a:prstGeom>
            <a:solidFill>
              <a:srgbClr val="6D9EEB"/>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11" name="Google Shape;1866;p34">
              <a:extLst>
                <a:ext uri="{FF2B5EF4-FFF2-40B4-BE49-F238E27FC236}">
                  <a16:creationId xmlns:a16="http://schemas.microsoft.com/office/drawing/2014/main" id="{FD6A3B3A-6650-4A23-9622-DFA6207C20DC}"/>
                </a:ext>
              </a:extLst>
            </p:cNvPr>
            <p:cNvPicPr preferRelativeResize="0"/>
            <p:nvPr/>
          </p:nvPicPr>
          <p:blipFill rotWithShape="1">
            <a:blip r:embed="rId3">
              <a:alphaModFix/>
            </a:blip>
            <a:srcRect/>
            <a:stretch/>
          </p:blipFill>
          <p:spPr>
            <a:xfrm>
              <a:off x="5054438" y="4388725"/>
              <a:ext cx="548681" cy="238675"/>
            </a:xfrm>
            <a:prstGeom prst="rect">
              <a:avLst/>
            </a:prstGeom>
            <a:noFill/>
            <a:ln>
              <a:noFill/>
            </a:ln>
          </p:spPr>
        </p:pic>
        <p:grpSp>
          <p:nvGrpSpPr>
            <p:cNvPr id="212" name="Google Shape;1867;p34">
              <a:extLst>
                <a:ext uri="{FF2B5EF4-FFF2-40B4-BE49-F238E27FC236}">
                  <a16:creationId xmlns:a16="http://schemas.microsoft.com/office/drawing/2014/main" id="{5309110D-6FA2-44ED-975D-7AB404D7887E}"/>
                </a:ext>
              </a:extLst>
            </p:cNvPr>
            <p:cNvGrpSpPr/>
            <p:nvPr/>
          </p:nvGrpSpPr>
          <p:grpSpPr>
            <a:xfrm>
              <a:off x="3625500" y="3642889"/>
              <a:ext cx="3257400" cy="669643"/>
              <a:chOff x="4012850" y="3703889"/>
              <a:chExt cx="3257400" cy="669643"/>
            </a:xfrm>
          </p:grpSpPr>
          <p:pic>
            <p:nvPicPr>
              <p:cNvPr id="213" name="Google Shape;1868;p34">
                <a:extLst>
                  <a:ext uri="{FF2B5EF4-FFF2-40B4-BE49-F238E27FC236}">
                    <a16:creationId xmlns:a16="http://schemas.microsoft.com/office/drawing/2014/main" id="{F545FA09-3C7E-404E-BEF2-80D5AF171EA2}"/>
                  </a:ext>
                </a:extLst>
              </p:cNvPr>
              <p:cNvPicPr preferRelativeResize="0"/>
              <p:nvPr/>
            </p:nvPicPr>
            <p:blipFill rotWithShape="1">
              <a:blip r:embed="rId4">
                <a:alphaModFix/>
              </a:blip>
              <a:srcRect/>
              <a:stretch/>
            </p:blipFill>
            <p:spPr>
              <a:xfrm>
                <a:off x="4319923" y="3707776"/>
                <a:ext cx="841686" cy="233719"/>
              </a:xfrm>
              <a:prstGeom prst="rect">
                <a:avLst/>
              </a:prstGeom>
              <a:noFill/>
              <a:ln>
                <a:noFill/>
              </a:ln>
            </p:spPr>
          </p:pic>
          <p:pic>
            <p:nvPicPr>
              <p:cNvPr id="214" name="Google Shape;1869;p34">
                <a:extLst>
                  <a:ext uri="{FF2B5EF4-FFF2-40B4-BE49-F238E27FC236}">
                    <a16:creationId xmlns:a16="http://schemas.microsoft.com/office/drawing/2014/main" id="{EC3EEDC9-D49C-44B3-975F-CFAE67FF9E8B}"/>
                  </a:ext>
                </a:extLst>
              </p:cNvPr>
              <p:cNvPicPr preferRelativeResize="0"/>
              <p:nvPr/>
            </p:nvPicPr>
            <p:blipFill rotWithShape="1">
              <a:blip r:embed="rId4">
                <a:alphaModFix/>
              </a:blip>
              <a:srcRect/>
              <a:stretch/>
            </p:blipFill>
            <p:spPr>
              <a:xfrm>
                <a:off x="4253842" y="4139813"/>
                <a:ext cx="841686" cy="233719"/>
              </a:xfrm>
              <a:prstGeom prst="rect">
                <a:avLst/>
              </a:prstGeom>
              <a:noFill/>
              <a:ln>
                <a:noFill/>
              </a:ln>
            </p:spPr>
          </p:pic>
          <p:pic>
            <p:nvPicPr>
              <p:cNvPr id="215" name="Google Shape;1870;p34">
                <a:extLst>
                  <a:ext uri="{FF2B5EF4-FFF2-40B4-BE49-F238E27FC236}">
                    <a16:creationId xmlns:a16="http://schemas.microsoft.com/office/drawing/2014/main" id="{D329D003-FB57-42EA-86DE-96F189725126}"/>
                  </a:ext>
                </a:extLst>
              </p:cNvPr>
              <p:cNvPicPr preferRelativeResize="0"/>
              <p:nvPr/>
            </p:nvPicPr>
            <p:blipFill rotWithShape="1">
              <a:blip r:embed="rId4">
                <a:alphaModFix/>
              </a:blip>
              <a:srcRect/>
              <a:stretch/>
            </p:blipFill>
            <p:spPr>
              <a:xfrm>
                <a:off x="5311147" y="4139813"/>
                <a:ext cx="841686" cy="233719"/>
              </a:xfrm>
              <a:prstGeom prst="rect">
                <a:avLst/>
              </a:prstGeom>
              <a:noFill/>
              <a:ln>
                <a:noFill/>
              </a:ln>
            </p:spPr>
          </p:pic>
          <p:pic>
            <p:nvPicPr>
              <p:cNvPr id="216" name="Google Shape;1871;p34">
                <a:extLst>
                  <a:ext uri="{FF2B5EF4-FFF2-40B4-BE49-F238E27FC236}">
                    <a16:creationId xmlns:a16="http://schemas.microsoft.com/office/drawing/2014/main" id="{EBB6CF80-1504-4160-85CD-3D9B5B694642}"/>
                  </a:ext>
                </a:extLst>
              </p:cNvPr>
              <p:cNvPicPr preferRelativeResize="0"/>
              <p:nvPr/>
            </p:nvPicPr>
            <p:blipFill rotWithShape="1">
              <a:blip r:embed="rId4">
                <a:alphaModFix/>
              </a:blip>
              <a:srcRect/>
              <a:stretch/>
            </p:blipFill>
            <p:spPr>
              <a:xfrm>
                <a:off x="6368453" y="4139813"/>
                <a:ext cx="841686" cy="233719"/>
              </a:xfrm>
              <a:prstGeom prst="rect">
                <a:avLst/>
              </a:prstGeom>
              <a:noFill/>
              <a:ln>
                <a:noFill/>
              </a:ln>
            </p:spPr>
          </p:pic>
          <p:pic>
            <p:nvPicPr>
              <p:cNvPr id="217" name="Google Shape;1872;p34">
                <a:extLst>
                  <a:ext uri="{FF2B5EF4-FFF2-40B4-BE49-F238E27FC236}">
                    <a16:creationId xmlns:a16="http://schemas.microsoft.com/office/drawing/2014/main" id="{3A2F3E05-A91C-4C13-90D0-0D2103BC9B95}"/>
                  </a:ext>
                </a:extLst>
              </p:cNvPr>
              <p:cNvPicPr preferRelativeResize="0"/>
              <p:nvPr/>
            </p:nvPicPr>
            <p:blipFill rotWithShape="1">
              <a:blip r:embed="rId4">
                <a:alphaModFix/>
              </a:blip>
              <a:srcRect/>
              <a:stretch/>
            </p:blipFill>
            <p:spPr>
              <a:xfrm>
                <a:off x="5772688" y="3703889"/>
                <a:ext cx="841686" cy="233719"/>
              </a:xfrm>
              <a:prstGeom prst="rect">
                <a:avLst/>
              </a:prstGeom>
              <a:noFill/>
              <a:ln>
                <a:noFill/>
              </a:ln>
            </p:spPr>
          </p:pic>
          <p:sp>
            <p:nvSpPr>
              <p:cNvPr id="218" name="Google Shape;1873;p34">
                <a:extLst>
                  <a:ext uri="{FF2B5EF4-FFF2-40B4-BE49-F238E27FC236}">
                    <a16:creationId xmlns:a16="http://schemas.microsoft.com/office/drawing/2014/main" id="{26CD0CB0-CA5D-435C-8B0B-41981691984C}"/>
                  </a:ext>
                </a:extLst>
              </p:cNvPr>
              <p:cNvSpPr/>
              <p:nvPr/>
            </p:nvSpPr>
            <p:spPr>
              <a:xfrm>
                <a:off x="4012850" y="3971107"/>
                <a:ext cx="3257400" cy="121500"/>
              </a:xfrm>
              <a:prstGeom prst="leftRightArrow">
                <a:avLst>
                  <a:gd name="adj1" fmla="val 50000"/>
                  <a:gd name="adj2" fmla="val 50000"/>
                </a:avLst>
              </a:prstGeom>
              <a:solidFill>
                <a:srgbClr val="FF9900"/>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Simulation DataBus</a:t>
                </a:r>
                <a:endParaRPr kumimoji="0" sz="9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219" name="Google Shape;1874;p34">
                <a:extLst>
                  <a:ext uri="{FF2B5EF4-FFF2-40B4-BE49-F238E27FC236}">
                    <a16:creationId xmlns:a16="http://schemas.microsoft.com/office/drawing/2014/main" id="{B41054DA-0714-4706-8535-E06582554ED1}"/>
                  </a:ext>
                </a:extLst>
              </p:cNvPr>
              <p:cNvCxnSpPr/>
              <p:nvPr/>
            </p:nvCxnSpPr>
            <p:spPr>
              <a:xfrm rot="10800000">
                <a:off x="4674685"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20" name="Google Shape;1875;p34">
                <a:extLst>
                  <a:ext uri="{FF2B5EF4-FFF2-40B4-BE49-F238E27FC236}">
                    <a16:creationId xmlns:a16="http://schemas.microsoft.com/office/drawing/2014/main" id="{607EC51A-27D2-4AD3-8882-DE9EB2EBBBD1}"/>
                  </a:ext>
                </a:extLst>
              </p:cNvPr>
              <p:cNvCxnSpPr/>
              <p:nvPr/>
            </p:nvCxnSpPr>
            <p:spPr>
              <a:xfrm rot="10800000">
                <a:off x="5731991"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21" name="Google Shape;1876;p34">
                <a:extLst>
                  <a:ext uri="{FF2B5EF4-FFF2-40B4-BE49-F238E27FC236}">
                    <a16:creationId xmlns:a16="http://schemas.microsoft.com/office/drawing/2014/main" id="{11C3ABCC-A9BB-4C01-8D13-A6702BDCB8F1}"/>
                  </a:ext>
                </a:extLst>
              </p:cNvPr>
              <p:cNvCxnSpPr/>
              <p:nvPr/>
            </p:nvCxnSpPr>
            <p:spPr>
              <a:xfrm rot="10800000">
                <a:off x="6797070"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22" name="Google Shape;1877;p34">
                <a:extLst>
                  <a:ext uri="{FF2B5EF4-FFF2-40B4-BE49-F238E27FC236}">
                    <a16:creationId xmlns:a16="http://schemas.microsoft.com/office/drawing/2014/main" id="{2410E67C-0CB5-4D16-852D-F58852D98E65}"/>
                  </a:ext>
                </a:extLst>
              </p:cNvPr>
              <p:cNvCxnSpPr/>
              <p:nvPr/>
            </p:nvCxnSpPr>
            <p:spPr>
              <a:xfrm rot="10800000">
                <a:off x="6198449" y="3932713"/>
                <a:ext cx="0" cy="66600"/>
              </a:xfrm>
              <a:prstGeom prst="straightConnector1">
                <a:avLst/>
              </a:prstGeom>
              <a:noFill/>
              <a:ln w="9525" cap="flat" cmpd="sng">
                <a:solidFill>
                  <a:srgbClr val="7F7F7F"/>
                </a:solidFill>
                <a:prstDash val="solid"/>
                <a:round/>
                <a:headEnd type="none" w="sm" len="sm"/>
                <a:tailEnd type="none" w="sm" len="sm"/>
              </a:ln>
            </p:spPr>
          </p:cxnSp>
          <p:cxnSp>
            <p:nvCxnSpPr>
              <p:cNvPr id="223" name="Google Shape;1878;p34">
                <a:extLst>
                  <a:ext uri="{FF2B5EF4-FFF2-40B4-BE49-F238E27FC236}">
                    <a16:creationId xmlns:a16="http://schemas.microsoft.com/office/drawing/2014/main" id="{CCEB84BD-5023-48C1-83E4-A965EDA7066C}"/>
                  </a:ext>
                </a:extLst>
              </p:cNvPr>
              <p:cNvCxnSpPr/>
              <p:nvPr/>
            </p:nvCxnSpPr>
            <p:spPr>
              <a:xfrm rot="10800000">
                <a:off x="4740767" y="3932713"/>
                <a:ext cx="0" cy="66600"/>
              </a:xfrm>
              <a:prstGeom prst="straightConnector1">
                <a:avLst/>
              </a:prstGeom>
              <a:noFill/>
              <a:ln w="9525" cap="flat" cmpd="sng">
                <a:solidFill>
                  <a:srgbClr val="7F7F7F"/>
                </a:solidFill>
                <a:prstDash val="solid"/>
                <a:round/>
                <a:headEnd type="none" w="sm" len="sm"/>
                <a:tailEnd type="none" w="sm" len="sm"/>
              </a:ln>
            </p:spPr>
          </p:cxnSp>
        </p:grpSp>
      </p:grpSp>
      <p:cxnSp>
        <p:nvCxnSpPr>
          <p:cNvPr id="224" name="Google Shape;1879;p34">
            <a:extLst>
              <a:ext uri="{FF2B5EF4-FFF2-40B4-BE49-F238E27FC236}">
                <a16:creationId xmlns:a16="http://schemas.microsoft.com/office/drawing/2014/main" id="{6B0B1612-8E0F-4128-858B-74A6C845D87C}"/>
              </a:ext>
            </a:extLst>
          </p:cNvPr>
          <p:cNvCxnSpPr>
            <a:cxnSpLocks/>
          </p:cNvCxnSpPr>
          <p:nvPr/>
        </p:nvCxnSpPr>
        <p:spPr>
          <a:xfrm>
            <a:off x="2616757" y="3296612"/>
            <a:ext cx="0" cy="1405200"/>
          </a:xfrm>
          <a:prstGeom prst="straightConnector1">
            <a:avLst/>
          </a:prstGeom>
          <a:noFill/>
          <a:ln w="28575" cap="flat" cmpd="sng">
            <a:solidFill>
              <a:srgbClr val="999999"/>
            </a:solidFill>
            <a:prstDash val="solid"/>
            <a:round/>
            <a:headEnd type="none" w="sm" len="sm"/>
            <a:tailEnd type="none" w="sm" len="sm"/>
          </a:ln>
        </p:spPr>
      </p:cxnSp>
      <p:grpSp>
        <p:nvGrpSpPr>
          <p:cNvPr id="225" name="Google Shape;1880;p34">
            <a:extLst>
              <a:ext uri="{FF2B5EF4-FFF2-40B4-BE49-F238E27FC236}">
                <a16:creationId xmlns:a16="http://schemas.microsoft.com/office/drawing/2014/main" id="{C0D3D0ED-DD07-4F4A-A8C6-B218A8827FB7}"/>
              </a:ext>
            </a:extLst>
          </p:cNvPr>
          <p:cNvGrpSpPr/>
          <p:nvPr/>
        </p:nvGrpSpPr>
        <p:grpSpPr>
          <a:xfrm>
            <a:off x="2412897" y="3483664"/>
            <a:ext cx="407794" cy="410023"/>
            <a:chOff x="1655075" y="3392325"/>
            <a:chExt cx="548700" cy="551700"/>
          </a:xfrm>
        </p:grpSpPr>
        <p:sp>
          <p:nvSpPr>
            <p:cNvPr id="226" name="Google Shape;1881;p34">
              <a:extLst>
                <a:ext uri="{FF2B5EF4-FFF2-40B4-BE49-F238E27FC236}">
                  <a16:creationId xmlns:a16="http://schemas.microsoft.com/office/drawing/2014/main" id="{9C116DAF-DAE9-402F-9727-4D10D8BB8FF1}"/>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27" name="Google Shape;1882;p34">
              <a:extLst>
                <a:ext uri="{FF2B5EF4-FFF2-40B4-BE49-F238E27FC236}">
                  <a16:creationId xmlns:a16="http://schemas.microsoft.com/office/drawing/2014/main" id="{CB833339-2C9F-452A-97C6-DF55944BCDB0}"/>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grpSp>
        <p:nvGrpSpPr>
          <p:cNvPr id="228" name="Google Shape;1883;p34">
            <a:extLst>
              <a:ext uri="{FF2B5EF4-FFF2-40B4-BE49-F238E27FC236}">
                <a16:creationId xmlns:a16="http://schemas.microsoft.com/office/drawing/2014/main" id="{3DD67C4A-A0C7-4AD4-B644-752C16E12046}"/>
              </a:ext>
            </a:extLst>
          </p:cNvPr>
          <p:cNvGrpSpPr/>
          <p:nvPr/>
        </p:nvGrpSpPr>
        <p:grpSpPr>
          <a:xfrm>
            <a:off x="1687335" y="4133090"/>
            <a:ext cx="4523087" cy="1800848"/>
            <a:chOff x="3568400" y="3544925"/>
            <a:chExt cx="3392400" cy="1118400"/>
          </a:xfrm>
        </p:grpSpPr>
        <p:sp>
          <p:nvSpPr>
            <p:cNvPr id="229" name="Google Shape;1884;p34">
              <a:extLst>
                <a:ext uri="{FF2B5EF4-FFF2-40B4-BE49-F238E27FC236}">
                  <a16:creationId xmlns:a16="http://schemas.microsoft.com/office/drawing/2014/main" id="{1B2513AD-4698-43CD-9D6B-C47B8607943C}"/>
                </a:ext>
              </a:extLst>
            </p:cNvPr>
            <p:cNvSpPr/>
            <p:nvPr/>
          </p:nvSpPr>
          <p:spPr>
            <a:xfrm>
              <a:off x="3568400" y="3544925"/>
              <a:ext cx="3392400" cy="1118400"/>
            </a:xfrm>
            <a:prstGeom prst="rect">
              <a:avLst/>
            </a:prstGeom>
            <a:solidFill>
              <a:srgbClr val="6D9EEB"/>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30" name="Google Shape;1885;p34">
              <a:extLst>
                <a:ext uri="{FF2B5EF4-FFF2-40B4-BE49-F238E27FC236}">
                  <a16:creationId xmlns:a16="http://schemas.microsoft.com/office/drawing/2014/main" id="{C6140201-9549-4237-AD45-F9F5638D3EB1}"/>
                </a:ext>
              </a:extLst>
            </p:cNvPr>
            <p:cNvPicPr preferRelativeResize="0"/>
            <p:nvPr/>
          </p:nvPicPr>
          <p:blipFill rotWithShape="1">
            <a:blip r:embed="rId3">
              <a:alphaModFix/>
            </a:blip>
            <a:srcRect/>
            <a:stretch/>
          </p:blipFill>
          <p:spPr>
            <a:xfrm>
              <a:off x="5054438" y="4388725"/>
              <a:ext cx="548681" cy="238675"/>
            </a:xfrm>
            <a:prstGeom prst="rect">
              <a:avLst/>
            </a:prstGeom>
            <a:noFill/>
            <a:ln>
              <a:noFill/>
            </a:ln>
          </p:spPr>
        </p:pic>
        <p:grpSp>
          <p:nvGrpSpPr>
            <p:cNvPr id="231" name="Google Shape;1886;p34">
              <a:extLst>
                <a:ext uri="{FF2B5EF4-FFF2-40B4-BE49-F238E27FC236}">
                  <a16:creationId xmlns:a16="http://schemas.microsoft.com/office/drawing/2014/main" id="{45699EA7-F086-40A0-8507-BE82543BC9A9}"/>
                </a:ext>
              </a:extLst>
            </p:cNvPr>
            <p:cNvGrpSpPr/>
            <p:nvPr/>
          </p:nvGrpSpPr>
          <p:grpSpPr>
            <a:xfrm>
              <a:off x="3625500" y="3642889"/>
              <a:ext cx="3257400" cy="669643"/>
              <a:chOff x="4012850" y="3703889"/>
              <a:chExt cx="3257400" cy="669643"/>
            </a:xfrm>
          </p:grpSpPr>
          <p:pic>
            <p:nvPicPr>
              <p:cNvPr id="232" name="Google Shape;1887;p34">
                <a:extLst>
                  <a:ext uri="{FF2B5EF4-FFF2-40B4-BE49-F238E27FC236}">
                    <a16:creationId xmlns:a16="http://schemas.microsoft.com/office/drawing/2014/main" id="{A10F8AEF-BBAE-4DF8-B7F9-0A322A1137D2}"/>
                  </a:ext>
                </a:extLst>
              </p:cNvPr>
              <p:cNvPicPr preferRelativeResize="0"/>
              <p:nvPr/>
            </p:nvPicPr>
            <p:blipFill rotWithShape="1">
              <a:blip r:embed="rId4">
                <a:alphaModFix/>
              </a:blip>
              <a:srcRect/>
              <a:stretch/>
            </p:blipFill>
            <p:spPr>
              <a:xfrm>
                <a:off x="4319923" y="3707776"/>
                <a:ext cx="841686" cy="233719"/>
              </a:xfrm>
              <a:prstGeom prst="rect">
                <a:avLst/>
              </a:prstGeom>
              <a:noFill/>
              <a:ln>
                <a:noFill/>
              </a:ln>
            </p:spPr>
          </p:pic>
          <p:pic>
            <p:nvPicPr>
              <p:cNvPr id="233" name="Google Shape;1888;p34">
                <a:extLst>
                  <a:ext uri="{FF2B5EF4-FFF2-40B4-BE49-F238E27FC236}">
                    <a16:creationId xmlns:a16="http://schemas.microsoft.com/office/drawing/2014/main" id="{C582C97C-05A6-4DAF-AC13-311E8B73E203}"/>
                  </a:ext>
                </a:extLst>
              </p:cNvPr>
              <p:cNvPicPr preferRelativeResize="0"/>
              <p:nvPr/>
            </p:nvPicPr>
            <p:blipFill rotWithShape="1">
              <a:blip r:embed="rId4">
                <a:alphaModFix/>
              </a:blip>
              <a:srcRect/>
              <a:stretch/>
            </p:blipFill>
            <p:spPr>
              <a:xfrm>
                <a:off x="4253842" y="4139813"/>
                <a:ext cx="841686" cy="233719"/>
              </a:xfrm>
              <a:prstGeom prst="rect">
                <a:avLst/>
              </a:prstGeom>
              <a:noFill/>
              <a:ln>
                <a:noFill/>
              </a:ln>
            </p:spPr>
          </p:pic>
          <p:pic>
            <p:nvPicPr>
              <p:cNvPr id="234" name="Google Shape;1889;p34">
                <a:extLst>
                  <a:ext uri="{FF2B5EF4-FFF2-40B4-BE49-F238E27FC236}">
                    <a16:creationId xmlns:a16="http://schemas.microsoft.com/office/drawing/2014/main" id="{51D1E2F9-DD84-4498-BBBD-CE329E900764}"/>
                  </a:ext>
                </a:extLst>
              </p:cNvPr>
              <p:cNvPicPr preferRelativeResize="0"/>
              <p:nvPr/>
            </p:nvPicPr>
            <p:blipFill rotWithShape="1">
              <a:blip r:embed="rId4">
                <a:alphaModFix/>
              </a:blip>
              <a:srcRect/>
              <a:stretch/>
            </p:blipFill>
            <p:spPr>
              <a:xfrm>
                <a:off x="5311147" y="4139813"/>
                <a:ext cx="841686" cy="233719"/>
              </a:xfrm>
              <a:prstGeom prst="rect">
                <a:avLst/>
              </a:prstGeom>
              <a:noFill/>
              <a:ln>
                <a:noFill/>
              </a:ln>
            </p:spPr>
          </p:pic>
          <p:pic>
            <p:nvPicPr>
              <p:cNvPr id="235" name="Google Shape;1890;p34">
                <a:extLst>
                  <a:ext uri="{FF2B5EF4-FFF2-40B4-BE49-F238E27FC236}">
                    <a16:creationId xmlns:a16="http://schemas.microsoft.com/office/drawing/2014/main" id="{89669D3B-73D6-46D5-B11D-1047D230317A}"/>
                  </a:ext>
                </a:extLst>
              </p:cNvPr>
              <p:cNvPicPr preferRelativeResize="0"/>
              <p:nvPr/>
            </p:nvPicPr>
            <p:blipFill rotWithShape="1">
              <a:blip r:embed="rId4">
                <a:alphaModFix/>
              </a:blip>
              <a:srcRect/>
              <a:stretch/>
            </p:blipFill>
            <p:spPr>
              <a:xfrm>
                <a:off x="6368453" y="4139813"/>
                <a:ext cx="841686" cy="233719"/>
              </a:xfrm>
              <a:prstGeom prst="rect">
                <a:avLst/>
              </a:prstGeom>
              <a:noFill/>
              <a:ln>
                <a:noFill/>
              </a:ln>
            </p:spPr>
          </p:pic>
          <p:pic>
            <p:nvPicPr>
              <p:cNvPr id="236" name="Google Shape;1891;p34">
                <a:extLst>
                  <a:ext uri="{FF2B5EF4-FFF2-40B4-BE49-F238E27FC236}">
                    <a16:creationId xmlns:a16="http://schemas.microsoft.com/office/drawing/2014/main" id="{BA4B41DF-F4DE-4908-8F5B-2CA97330638E}"/>
                  </a:ext>
                </a:extLst>
              </p:cNvPr>
              <p:cNvPicPr preferRelativeResize="0"/>
              <p:nvPr/>
            </p:nvPicPr>
            <p:blipFill rotWithShape="1">
              <a:blip r:embed="rId4">
                <a:alphaModFix/>
              </a:blip>
              <a:srcRect/>
              <a:stretch/>
            </p:blipFill>
            <p:spPr>
              <a:xfrm>
                <a:off x="5772688" y="3703889"/>
                <a:ext cx="841686" cy="233719"/>
              </a:xfrm>
              <a:prstGeom prst="rect">
                <a:avLst/>
              </a:prstGeom>
              <a:noFill/>
              <a:ln>
                <a:noFill/>
              </a:ln>
            </p:spPr>
          </p:pic>
          <p:sp>
            <p:nvSpPr>
              <p:cNvPr id="237" name="Google Shape;1892;p34">
                <a:extLst>
                  <a:ext uri="{FF2B5EF4-FFF2-40B4-BE49-F238E27FC236}">
                    <a16:creationId xmlns:a16="http://schemas.microsoft.com/office/drawing/2014/main" id="{F811980D-63B7-4F57-BEE9-3DCEF9F59B4C}"/>
                  </a:ext>
                </a:extLst>
              </p:cNvPr>
              <p:cNvSpPr/>
              <p:nvPr/>
            </p:nvSpPr>
            <p:spPr>
              <a:xfrm>
                <a:off x="4012850" y="3971107"/>
                <a:ext cx="3257400" cy="121500"/>
              </a:xfrm>
              <a:prstGeom prst="leftRightArrow">
                <a:avLst>
                  <a:gd name="adj1" fmla="val 50000"/>
                  <a:gd name="adj2" fmla="val 50000"/>
                </a:avLst>
              </a:prstGeom>
              <a:solidFill>
                <a:srgbClr val="FF9900"/>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Simulation DataBus</a:t>
                </a:r>
                <a:endParaRPr kumimoji="0" sz="9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238" name="Google Shape;1893;p34">
                <a:extLst>
                  <a:ext uri="{FF2B5EF4-FFF2-40B4-BE49-F238E27FC236}">
                    <a16:creationId xmlns:a16="http://schemas.microsoft.com/office/drawing/2014/main" id="{69370EBE-CEF3-40DA-84FE-8BC0D375D27B}"/>
                  </a:ext>
                </a:extLst>
              </p:cNvPr>
              <p:cNvCxnSpPr/>
              <p:nvPr/>
            </p:nvCxnSpPr>
            <p:spPr>
              <a:xfrm rot="10800000">
                <a:off x="4674685"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39" name="Google Shape;1894;p34">
                <a:extLst>
                  <a:ext uri="{FF2B5EF4-FFF2-40B4-BE49-F238E27FC236}">
                    <a16:creationId xmlns:a16="http://schemas.microsoft.com/office/drawing/2014/main" id="{909C6CAD-BAE5-482E-B7DD-947162266C54}"/>
                  </a:ext>
                </a:extLst>
              </p:cNvPr>
              <p:cNvCxnSpPr/>
              <p:nvPr/>
            </p:nvCxnSpPr>
            <p:spPr>
              <a:xfrm rot="10800000">
                <a:off x="5731991"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40" name="Google Shape;1895;p34">
                <a:extLst>
                  <a:ext uri="{FF2B5EF4-FFF2-40B4-BE49-F238E27FC236}">
                    <a16:creationId xmlns:a16="http://schemas.microsoft.com/office/drawing/2014/main" id="{17850059-0B45-432D-B3DB-3F5B21F102AB}"/>
                  </a:ext>
                </a:extLst>
              </p:cNvPr>
              <p:cNvCxnSpPr/>
              <p:nvPr/>
            </p:nvCxnSpPr>
            <p:spPr>
              <a:xfrm rot="10800000">
                <a:off x="6797070"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41" name="Google Shape;1896;p34">
                <a:extLst>
                  <a:ext uri="{FF2B5EF4-FFF2-40B4-BE49-F238E27FC236}">
                    <a16:creationId xmlns:a16="http://schemas.microsoft.com/office/drawing/2014/main" id="{49119B13-9505-4F3B-9D85-0E757849F310}"/>
                  </a:ext>
                </a:extLst>
              </p:cNvPr>
              <p:cNvCxnSpPr/>
              <p:nvPr/>
            </p:nvCxnSpPr>
            <p:spPr>
              <a:xfrm rot="10800000">
                <a:off x="6198449" y="3932713"/>
                <a:ext cx="0" cy="66600"/>
              </a:xfrm>
              <a:prstGeom prst="straightConnector1">
                <a:avLst/>
              </a:prstGeom>
              <a:noFill/>
              <a:ln w="9525" cap="flat" cmpd="sng">
                <a:solidFill>
                  <a:srgbClr val="7F7F7F"/>
                </a:solidFill>
                <a:prstDash val="solid"/>
                <a:round/>
                <a:headEnd type="none" w="sm" len="sm"/>
                <a:tailEnd type="none" w="sm" len="sm"/>
              </a:ln>
            </p:spPr>
          </p:cxnSp>
          <p:cxnSp>
            <p:nvCxnSpPr>
              <p:cNvPr id="242" name="Google Shape;1897;p34">
                <a:extLst>
                  <a:ext uri="{FF2B5EF4-FFF2-40B4-BE49-F238E27FC236}">
                    <a16:creationId xmlns:a16="http://schemas.microsoft.com/office/drawing/2014/main" id="{BAFBF9CD-F767-4F70-A507-8D6E988E8E95}"/>
                  </a:ext>
                </a:extLst>
              </p:cNvPr>
              <p:cNvCxnSpPr/>
              <p:nvPr/>
            </p:nvCxnSpPr>
            <p:spPr>
              <a:xfrm rot="10800000">
                <a:off x="4740767" y="3932713"/>
                <a:ext cx="0" cy="66600"/>
              </a:xfrm>
              <a:prstGeom prst="straightConnector1">
                <a:avLst/>
              </a:prstGeom>
              <a:noFill/>
              <a:ln w="9525" cap="flat" cmpd="sng">
                <a:solidFill>
                  <a:srgbClr val="7F7F7F"/>
                </a:solidFill>
                <a:prstDash val="solid"/>
                <a:round/>
                <a:headEnd type="none" w="sm" len="sm"/>
                <a:tailEnd type="none" w="sm" len="sm"/>
              </a:ln>
            </p:spPr>
          </p:cxnSp>
        </p:grpSp>
      </p:grpSp>
      <p:cxnSp>
        <p:nvCxnSpPr>
          <p:cNvPr id="243" name="Google Shape;1898;p34">
            <a:extLst>
              <a:ext uri="{FF2B5EF4-FFF2-40B4-BE49-F238E27FC236}">
                <a16:creationId xmlns:a16="http://schemas.microsoft.com/office/drawing/2014/main" id="{0DDFB30C-7066-47AD-853B-57FCAA643733}"/>
              </a:ext>
            </a:extLst>
          </p:cNvPr>
          <p:cNvCxnSpPr>
            <a:cxnSpLocks/>
          </p:cNvCxnSpPr>
          <p:nvPr/>
        </p:nvCxnSpPr>
        <p:spPr>
          <a:xfrm>
            <a:off x="3226397" y="3302176"/>
            <a:ext cx="0" cy="1405200"/>
          </a:xfrm>
          <a:prstGeom prst="straightConnector1">
            <a:avLst/>
          </a:prstGeom>
          <a:noFill/>
          <a:ln w="28575" cap="flat" cmpd="sng">
            <a:solidFill>
              <a:srgbClr val="999999"/>
            </a:solidFill>
            <a:prstDash val="solid"/>
            <a:round/>
            <a:headEnd type="none" w="sm" len="sm"/>
            <a:tailEnd type="none" w="sm" len="sm"/>
          </a:ln>
        </p:spPr>
      </p:cxnSp>
      <p:grpSp>
        <p:nvGrpSpPr>
          <p:cNvPr id="244" name="Google Shape;1899;p34">
            <a:extLst>
              <a:ext uri="{FF2B5EF4-FFF2-40B4-BE49-F238E27FC236}">
                <a16:creationId xmlns:a16="http://schemas.microsoft.com/office/drawing/2014/main" id="{990557E6-4956-482C-8A91-ED90D90C4D8A}"/>
              </a:ext>
            </a:extLst>
          </p:cNvPr>
          <p:cNvGrpSpPr/>
          <p:nvPr/>
        </p:nvGrpSpPr>
        <p:grpSpPr>
          <a:xfrm>
            <a:off x="3022536" y="3489229"/>
            <a:ext cx="407794" cy="410023"/>
            <a:chOff x="1655075" y="3392325"/>
            <a:chExt cx="548700" cy="551700"/>
          </a:xfrm>
        </p:grpSpPr>
        <p:sp>
          <p:nvSpPr>
            <p:cNvPr id="245" name="Google Shape;1900;p34">
              <a:extLst>
                <a:ext uri="{FF2B5EF4-FFF2-40B4-BE49-F238E27FC236}">
                  <a16:creationId xmlns:a16="http://schemas.microsoft.com/office/drawing/2014/main" id="{56523FAF-2D60-4481-8985-52A07C989B32}"/>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46" name="Google Shape;1901;p34">
              <a:extLst>
                <a:ext uri="{FF2B5EF4-FFF2-40B4-BE49-F238E27FC236}">
                  <a16:creationId xmlns:a16="http://schemas.microsoft.com/office/drawing/2014/main" id="{A1AC9CD7-2718-456C-8198-C921E965DA6B}"/>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grpSp>
        <p:nvGrpSpPr>
          <p:cNvPr id="247" name="Google Shape;1902;p34">
            <a:extLst>
              <a:ext uri="{FF2B5EF4-FFF2-40B4-BE49-F238E27FC236}">
                <a16:creationId xmlns:a16="http://schemas.microsoft.com/office/drawing/2014/main" id="{C5823673-687C-4831-92D9-D94E40CA9041}"/>
              </a:ext>
            </a:extLst>
          </p:cNvPr>
          <p:cNvGrpSpPr/>
          <p:nvPr/>
        </p:nvGrpSpPr>
        <p:grpSpPr>
          <a:xfrm>
            <a:off x="1952521" y="4238221"/>
            <a:ext cx="4523087" cy="1800848"/>
            <a:chOff x="3568400" y="3544925"/>
            <a:chExt cx="3392400" cy="1118400"/>
          </a:xfrm>
        </p:grpSpPr>
        <p:sp>
          <p:nvSpPr>
            <p:cNvPr id="248" name="Google Shape;1903;p34">
              <a:extLst>
                <a:ext uri="{FF2B5EF4-FFF2-40B4-BE49-F238E27FC236}">
                  <a16:creationId xmlns:a16="http://schemas.microsoft.com/office/drawing/2014/main" id="{F015F4F2-DBEC-42D7-9834-DBEB847B651A}"/>
                </a:ext>
              </a:extLst>
            </p:cNvPr>
            <p:cNvSpPr/>
            <p:nvPr/>
          </p:nvSpPr>
          <p:spPr>
            <a:xfrm>
              <a:off x="3568400" y="3544925"/>
              <a:ext cx="3392400" cy="1118400"/>
            </a:xfrm>
            <a:prstGeom prst="rect">
              <a:avLst/>
            </a:prstGeom>
            <a:solidFill>
              <a:srgbClr val="6D9EEB"/>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49" name="Google Shape;1904;p34">
              <a:extLst>
                <a:ext uri="{FF2B5EF4-FFF2-40B4-BE49-F238E27FC236}">
                  <a16:creationId xmlns:a16="http://schemas.microsoft.com/office/drawing/2014/main" id="{0D126EFA-A918-4F67-87CF-CA41A8795ADE}"/>
                </a:ext>
              </a:extLst>
            </p:cNvPr>
            <p:cNvGrpSpPr/>
            <p:nvPr/>
          </p:nvGrpSpPr>
          <p:grpSpPr>
            <a:xfrm>
              <a:off x="3625500" y="3646776"/>
              <a:ext cx="3257400" cy="665756"/>
              <a:chOff x="4012850" y="3707776"/>
              <a:chExt cx="3257400" cy="665756"/>
            </a:xfrm>
          </p:grpSpPr>
          <p:pic>
            <p:nvPicPr>
              <p:cNvPr id="250" name="Google Shape;1905;p34">
                <a:extLst>
                  <a:ext uri="{FF2B5EF4-FFF2-40B4-BE49-F238E27FC236}">
                    <a16:creationId xmlns:a16="http://schemas.microsoft.com/office/drawing/2014/main" id="{3EC08896-40F3-495B-940E-2A519D04385A}"/>
                  </a:ext>
                </a:extLst>
              </p:cNvPr>
              <p:cNvPicPr preferRelativeResize="0"/>
              <p:nvPr/>
            </p:nvPicPr>
            <p:blipFill rotWithShape="1">
              <a:blip r:embed="rId4">
                <a:alphaModFix/>
              </a:blip>
              <a:srcRect/>
              <a:stretch/>
            </p:blipFill>
            <p:spPr>
              <a:xfrm>
                <a:off x="4319923" y="3707776"/>
                <a:ext cx="841686" cy="233719"/>
              </a:xfrm>
              <a:prstGeom prst="rect">
                <a:avLst/>
              </a:prstGeom>
              <a:noFill/>
              <a:ln>
                <a:noFill/>
              </a:ln>
            </p:spPr>
          </p:pic>
          <p:pic>
            <p:nvPicPr>
              <p:cNvPr id="251" name="Google Shape;1906;p34">
                <a:extLst>
                  <a:ext uri="{FF2B5EF4-FFF2-40B4-BE49-F238E27FC236}">
                    <a16:creationId xmlns:a16="http://schemas.microsoft.com/office/drawing/2014/main" id="{00006A65-C0F7-4963-B3F1-9BDED2410E4C}"/>
                  </a:ext>
                </a:extLst>
              </p:cNvPr>
              <p:cNvPicPr preferRelativeResize="0"/>
              <p:nvPr/>
            </p:nvPicPr>
            <p:blipFill rotWithShape="1">
              <a:blip r:embed="rId4">
                <a:alphaModFix/>
              </a:blip>
              <a:srcRect/>
              <a:stretch/>
            </p:blipFill>
            <p:spPr>
              <a:xfrm>
                <a:off x="4253842" y="4139813"/>
                <a:ext cx="841686" cy="233719"/>
              </a:xfrm>
              <a:prstGeom prst="rect">
                <a:avLst/>
              </a:prstGeom>
              <a:noFill/>
              <a:ln>
                <a:noFill/>
              </a:ln>
            </p:spPr>
          </p:pic>
          <p:pic>
            <p:nvPicPr>
              <p:cNvPr id="252" name="Google Shape;1907;p34">
                <a:extLst>
                  <a:ext uri="{FF2B5EF4-FFF2-40B4-BE49-F238E27FC236}">
                    <a16:creationId xmlns:a16="http://schemas.microsoft.com/office/drawing/2014/main" id="{46AD669A-DB95-4A1D-812C-3B5A1E348684}"/>
                  </a:ext>
                </a:extLst>
              </p:cNvPr>
              <p:cNvPicPr preferRelativeResize="0"/>
              <p:nvPr/>
            </p:nvPicPr>
            <p:blipFill rotWithShape="1">
              <a:blip r:embed="rId4">
                <a:alphaModFix/>
              </a:blip>
              <a:srcRect/>
              <a:stretch/>
            </p:blipFill>
            <p:spPr>
              <a:xfrm>
                <a:off x="5311147" y="4139813"/>
                <a:ext cx="841686" cy="233719"/>
              </a:xfrm>
              <a:prstGeom prst="rect">
                <a:avLst/>
              </a:prstGeom>
              <a:noFill/>
              <a:ln>
                <a:noFill/>
              </a:ln>
            </p:spPr>
          </p:pic>
          <p:sp>
            <p:nvSpPr>
              <p:cNvPr id="253" name="Google Shape;1909;p34">
                <a:extLst>
                  <a:ext uri="{FF2B5EF4-FFF2-40B4-BE49-F238E27FC236}">
                    <a16:creationId xmlns:a16="http://schemas.microsoft.com/office/drawing/2014/main" id="{35A48E9E-C989-414C-8623-B1400BCE721D}"/>
                  </a:ext>
                </a:extLst>
              </p:cNvPr>
              <p:cNvSpPr/>
              <p:nvPr/>
            </p:nvSpPr>
            <p:spPr>
              <a:xfrm>
                <a:off x="4012850" y="3971107"/>
                <a:ext cx="3257400" cy="121500"/>
              </a:xfrm>
              <a:prstGeom prst="leftRightArrow">
                <a:avLst>
                  <a:gd name="adj1" fmla="val 50000"/>
                  <a:gd name="adj2" fmla="val 50000"/>
                </a:avLst>
              </a:prstGeom>
              <a:solidFill>
                <a:srgbClr val="FF9900"/>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Simulation Connext DataBus</a:t>
                </a:r>
                <a:endParaRPr kumimoji="0" sz="9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254" name="Google Shape;1910;p34">
                <a:extLst>
                  <a:ext uri="{FF2B5EF4-FFF2-40B4-BE49-F238E27FC236}">
                    <a16:creationId xmlns:a16="http://schemas.microsoft.com/office/drawing/2014/main" id="{0761B32F-A801-426C-960B-3D1688A11BD6}"/>
                  </a:ext>
                </a:extLst>
              </p:cNvPr>
              <p:cNvCxnSpPr/>
              <p:nvPr/>
            </p:nvCxnSpPr>
            <p:spPr>
              <a:xfrm rot="10800000">
                <a:off x="4674685"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55" name="Google Shape;1911;p34">
                <a:extLst>
                  <a:ext uri="{FF2B5EF4-FFF2-40B4-BE49-F238E27FC236}">
                    <a16:creationId xmlns:a16="http://schemas.microsoft.com/office/drawing/2014/main" id="{AE4E7D67-28A2-433C-8462-D0BB957630C0}"/>
                  </a:ext>
                </a:extLst>
              </p:cNvPr>
              <p:cNvCxnSpPr/>
              <p:nvPr/>
            </p:nvCxnSpPr>
            <p:spPr>
              <a:xfrm rot="10800000">
                <a:off x="5731991" y="4077100"/>
                <a:ext cx="0" cy="66600"/>
              </a:xfrm>
              <a:prstGeom prst="straightConnector1">
                <a:avLst/>
              </a:prstGeom>
              <a:noFill/>
              <a:ln w="9525" cap="flat" cmpd="sng">
                <a:solidFill>
                  <a:srgbClr val="7F7F7F"/>
                </a:solidFill>
                <a:prstDash val="solid"/>
                <a:round/>
                <a:headEnd type="none" w="sm" len="sm"/>
                <a:tailEnd type="none" w="sm" len="sm"/>
              </a:ln>
            </p:spPr>
          </p:cxnSp>
          <p:cxnSp>
            <p:nvCxnSpPr>
              <p:cNvPr id="256" name="Google Shape;1912;p34">
                <a:extLst>
                  <a:ext uri="{FF2B5EF4-FFF2-40B4-BE49-F238E27FC236}">
                    <a16:creationId xmlns:a16="http://schemas.microsoft.com/office/drawing/2014/main" id="{B46CA5B3-9318-4D81-9B49-B476823D5CD9}"/>
                  </a:ext>
                </a:extLst>
              </p:cNvPr>
              <p:cNvCxnSpPr>
                <a:cxnSpLocks/>
              </p:cNvCxnSpPr>
              <p:nvPr/>
            </p:nvCxnSpPr>
            <p:spPr>
              <a:xfrm flipV="1">
                <a:off x="6797070" y="4062095"/>
                <a:ext cx="0" cy="82886"/>
              </a:xfrm>
              <a:prstGeom prst="straightConnector1">
                <a:avLst/>
              </a:prstGeom>
              <a:noFill/>
              <a:ln w="9525" cap="flat" cmpd="sng">
                <a:solidFill>
                  <a:srgbClr val="7F7F7F"/>
                </a:solidFill>
                <a:prstDash val="solid"/>
                <a:round/>
                <a:headEnd type="none" w="sm" len="sm"/>
                <a:tailEnd type="none" w="sm" len="sm"/>
              </a:ln>
            </p:spPr>
          </p:cxnSp>
          <p:cxnSp>
            <p:nvCxnSpPr>
              <p:cNvPr id="257" name="Google Shape;1913;p34">
                <a:extLst>
                  <a:ext uri="{FF2B5EF4-FFF2-40B4-BE49-F238E27FC236}">
                    <a16:creationId xmlns:a16="http://schemas.microsoft.com/office/drawing/2014/main" id="{2E79145C-C511-437D-829D-4360ADA91296}"/>
                  </a:ext>
                </a:extLst>
              </p:cNvPr>
              <p:cNvCxnSpPr/>
              <p:nvPr/>
            </p:nvCxnSpPr>
            <p:spPr>
              <a:xfrm rot="10800000">
                <a:off x="4740767" y="3932713"/>
                <a:ext cx="0" cy="66600"/>
              </a:xfrm>
              <a:prstGeom prst="straightConnector1">
                <a:avLst/>
              </a:prstGeom>
              <a:noFill/>
              <a:ln w="9525" cap="flat" cmpd="sng">
                <a:solidFill>
                  <a:srgbClr val="7F7F7F"/>
                </a:solidFill>
                <a:prstDash val="solid"/>
                <a:round/>
                <a:headEnd type="none" w="sm" len="sm"/>
                <a:tailEnd type="none" w="sm" len="sm"/>
              </a:ln>
            </p:spPr>
          </p:cxnSp>
        </p:grpSp>
      </p:grpSp>
      <p:cxnSp>
        <p:nvCxnSpPr>
          <p:cNvPr id="258" name="Google Shape;1914;p34">
            <a:extLst>
              <a:ext uri="{FF2B5EF4-FFF2-40B4-BE49-F238E27FC236}">
                <a16:creationId xmlns:a16="http://schemas.microsoft.com/office/drawing/2014/main" id="{C7A7D98B-7A93-430C-9368-10A00B8DE261}"/>
              </a:ext>
            </a:extLst>
          </p:cNvPr>
          <p:cNvCxnSpPr>
            <a:cxnSpLocks/>
          </p:cNvCxnSpPr>
          <p:nvPr/>
        </p:nvCxnSpPr>
        <p:spPr>
          <a:xfrm>
            <a:off x="3894514" y="3295381"/>
            <a:ext cx="3600" cy="1577700"/>
          </a:xfrm>
          <a:prstGeom prst="straightConnector1">
            <a:avLst/>
          </a:prstGeom>
          <a:noFill/>
          <a:ln w="28575" cap="flat" cmpd="sng">
            <a:solidFill>
              <a:srgbClr val="999999"/>
            </a:solidFill>
            <a:prstDash val="solid"/>
            <a:round/>
            <a:headEnd type="none" w="sm" len="sm"/>
            <a:tailEnd type="none" w="sm" len="sm"/>
          </a:ln>
        </p:spPr>
      </p:cxnSp>
      <p:grpSp>
        <p:nvGrpSpPr>
          <p:cNvPr id="259" name="Google Shape;1915;p34">
            <a:extLst>
              <a:ext uri="{FF2B5EF4-FFF2-40B4-BE49-F238E27FC236}">
                <a16:creationId xmlns:a16="http://schemas.microsoft.com/office/drawing/2014/main" id="{A8F01DD8-A292-4D34-82C3-4E3658897A11}"/>
              </a:ext>
            </a:extLst>
          </p:cNvPr>
          <p:cNvGrpSpPr/>
          <p:nvPr/>
        </p:nvGrpSpPr>
        <p:grpSpPr>
          <a:xfrm>
            <a:off x="3694112" y="3483664"/>
            <a:ext cx="407794" cy="410023"/>
            <a:chOff x="1655075" y="3392325"/>
            <a:chExt cx="548700" cy="551700"/>
          </a:xfrm>
        </p:grpSpPr>
        <p:sp>
          <p:nvSpPr>
            <p:cNvPr id="260" name="Google Shape;1916;p34">
              <a:extLst>
                <a:ext uri="{FF2B5EF4-FFF2-40B4-BE49-F238E27FC236}">
                  <a16:creationId xmlns:a16="http://schemas.microsoft.com/office/drawing/2014/main" id="{2DE08D8C-9546-4508-A8E9-9EF29FD566AF}"/>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61" name="Google Shape;1917;p34">
              <a:extLst>
                <a:ext uri="{FF2B5EF4-FFF2-40B4-BE49-F238E27FC236}">
                  <a16:creationId xmlns:a16="http://schemas.microsoft.com/office/drawing/2014/main" id="{25E70B07-E721-4803-8D30-D93B7CE51365}"/>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sp>
        <p:nvSpPr>
          <p:cNvPr id="262" name="Google Shape;1918;p34">
            <a:extLst>
              <a:ext uri="{FF2B5EF4-FFF2-40B4-BE49-F238E27FC236}">
                <a16:creationId xmlns:a16="http://schemas.microsoft.com/office/drawing/2014/main" id="{D609891B-18A1-45C2-94A6-C5B6FFDE23F0}"/>
              </a:ext>
            </a:extLst>
          </p:cNvPr>
          <p:cNvSpPr txBox="1"/>
          <p:nvPr/>
        </p:nvSpPr>
        <p:spPr>
          <a:xfrm rot="-5400000">
            <a:off x="1115550" y="5074198"/>
            <a:ext cx="1805100" cy="3171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Sim@ SOCOM </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263" name="Google Shape;1919;p34">
            <a:extLst>
              <a:ext uri="{FF2B5EF4-FFF2-40B4-BE49-F238E27FC236}">
                <a16:creationId xmlns:a16="http://schemas.microsoft.com/office/drawing/2014/main" id="{45988081-24AF-4F4B-894A-E4F9C3181E11}"/>
              </a:ext>
            </a:extLst>
          </p:cNvPr>
          <p:cNvSpPr txBox="1"/>
          <p:nvPr/>
        </p:nvSpPr>
        <p:spPr>
          <a:xfrm>
            <a:off x="4049493" y="3390113"/>
            <a:ext cx="1291500" cy="2985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DataBus</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Gateway</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264" name="Google Shape;1920;p34">
            <a:extLst>
              <a:ext uri="{FF2B5EF4-FFF2-40B4-BE49-F238E27FC236}">
                <a16:creationId xmlns:a16="http://schemas.microsoft.com/office/drawing/2014/main" id="{BA83A0CC-FF99-4533-95C6-8CC322CE20C6}"/>
              </a:ext>
            </a:extLst>
          </p:cNvPr>
          <p:cNvSpPr txBox="1"/>
          <p:nvPr/>
        </p:nvSpPr>
        <p:spPr>
          <a:xfrm rot="-5400000">
            <a:off x="762900" y="4876475"/>
            <a:ext cx="1982100" cy="2985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Sim@ NATO 1</a:t>
            </a:r>
            <a:endParaRPr kumimoji="0"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265" name="Google Shape;1921;p34">
            <a:extLst>
              <a:ext uri="{FF2B5EF4-FFF2-40B4-BE49-F238E27FC236}">
                <a16:creationId xmlns:a16="http://schemas.microsoft.com/office/drawing/2014/main" id="{4532C7E9-8694-4768-904A-FCD73338EFEB}"/>
              </a:ext>
            </a:extLst>
          </p:cNvPr>
          <p:cNvSpPr txBox="1"/>
          <p:nvPr/>
        </p:nvSpPr>
        <p:spPr>
          <a:xfrm rot="-5400000">
            <a:off x="562350" y="4848580"/>
            <a:ext cx="1869000" cy="2985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Sim@ NATO 2</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grpSp>
        <p:nvGrpSpPr>
          <p:cNvPr id="266" name="Google Shape;1922;p34">
            <a:extLst>
              <a:ext uri="{FF2B5EF4-FFF2-40B4-BE49-F238E27FC236}">
                <a16:creationId xmlns:a16="http://schemas.microsoft.com/office/drawing/2014/main" id="{D09E6142-ECD9-4B04-9371-5A7886DFA40B}"/>
              </a:ext>
            </a:extLst>
          </p:cNvPr>
          <p:cNvGrpSpPr/>
          <p:nvPr/>
        </p:nvGrpSpPr>
        <p:grpSpPr>
          <a:xfrm>
            <a:off x="3922579" y="2317861"/>
            <a:ext cx="407794" cy="410023"/>
            <a:chOff x="1655075" y="3392325"/>
            <a:chExt cx="548700" cy="551700"/>
          </a:xfrm>
        </p:grpSpPr>
        <p:sp>
          <p:nvSpPr>
            <p:cNvPr id="267" name="Google Shape;1923;p34">
              <a:extLst>
                <a:ext uri="{FF2B5EF4-FFF2-40B4-BE49-F238E27FC236}">
                  <a16:creationId xmlns:a16="http://schemas.microsoft.com/office/drawing/2014/main" id="{825A8B4D-9F21-4D65-BFF1-D7BE402CDDE3}"/>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68" name="Google Shape;1924;p34">
              <a:extLst>
                <a:ext uri="{FF2B5EF4-FFF2-40B4-BE49-F238E27FC236}">
                  <a16:creationId xmlns:a16="http://schemas.microsoft.com/office/drawing/2014/main" id="{5EAD27ED-99F8-4110-AEFB-C4B543771678}"/>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grpSp>
        <p:nvGrpSpPr>
          <p:cNvPr id="269" name="Google Shape;1925;p34">
            <a:extLst>
              <a:ext uri="{FF2B5EF4-FFF2-40B4-BE49-F238E27FC236}">
                <a16:creationId xmlns:a16="http://schemas.microsoft.com/office/drawing/2014/main" id="{789A1E34-CA53-4A1E-9C82-75DE5F335EF1}"/>
              </a:ext>
            </a:extLst>
          </p:cNvPr>
          <p:cNvGrpSpPr/>
          <p:nvPr/>
        </p:nvGrpSpPr>
        <p:grpSpPr>
          <a:xfrm>
            <a:off x="1218246" y="2500888"/>
            <a:ext cx="1853029" cy="609985"/>
            <a:chOff x="3561931" y="1345525"/>
            <a:chExt cx="2518045" cy="457500"/>
          </a:xfrm>
        </p:grpSpPr>
        <p:cxnSp>
          <p:nvCxnSpPr>
            <p:cNvPr id="270" name="Google Shape;1926;p34">
              <a:extLst>
                <a:ext uri="{FF2B5EF4-FFF2-40B4-BE49-F238E27FC236}">
                  <a16:creationId xmlns:a16="http://schemas.microsoft.com/office/drawing/2014/main" id="{712F90AD-27F7-4DF4-B741-029C2D988D99}"/>
                </a:ext>
              </a:extLst>
            </p:cNvPr>
            <p:cNvCxnSpPr/>
            <p:nvPr/>
          </p:nvCxnSpPr>
          <p:spPr>
            <a:xfrm rot="10800000">
              <a:off x="3921781" y="1579225"/>
              <a:ext cx="0" cy="223800"/>
            </a:xfrm>
            <a:prstGeom prst="straightConnector1">
              <a:avLst/>
            </a:prstGeom>
            <a:noFill/>
            <a:ln w="9525" cap="flat" cmpd="sng">
              <a:solidFill>
                <a:srgbClr val="7F7F7F"/>
              </a:solidFill>
              <a:prstDash val="solid"/>
              <a:round/>
              <a:headEnd type="none" w="sm" len="sm"/>
              <a:tailEnd type="none" w="sm" len="sm"/>
            </a:ln>
          </p:spPr>
        </p:cxnSp>
        <p:cxnSp>
          <p:nvCxnSpPr>
            <p:cNvPr id="271" name="Google Shape;1927;p34">
              <a:extLst>
                <a:ext uri="{FF2B5EF4-FFF2-40B4-BE49-F238E27FC236}">
                  <a16:creationId xmlns:a16="http://schemas.microsoft.com/office/drawing/2014/main" id="{09FE52F4-8468-4A87-B03B-FE83310E7FC3}"/>
                </a:ext>
              </a:extLst>
            </p:cNvPr>
            <p:cNvCxnSpPr/>
            <p:nvPr/>
          </p:nvCxnSpPr>
          <p:spPr>
            <a:xfrm rot="10800000">
              <a:off x="5720126" y="1579225"/>
              <a:ext cx="0" cy="223800"/>
            </a:xfrm>
            <a:prstGeom prst="straightConnector1">
              <a:avLst/>
            </a:prstGeom>
            <a:noFill/>
            <a:ln w="9525" cap="flat" cmpd="sng">
              <a:solidFill>
                <a:srgbClr val="7F7F7F"/>
              </a:solidFill>
              <a:prstDash val="solid"/>
              <a:round/>
              <a:headEnd type="none" w="sm" len="sm"/>
              <a:tailEnd type="none" w="sm" len="sm"/>
            </a:ln>
          </p:spPr>
        </p:cxnSp>
        <p:cxnSp>
          <p:nvCxnSpPr>
            <p:cNvPr id="272" name="Google Shape;1928;p34">
              <a:extLst>
                <a:ext uri="{FF2B5EF4-FFF2-40B4-BE49-F238E27FC236}">
                  <a16:creationId xmlns:a16="http://schemas.microsoft.com/office/drawing/2014/main" id="{29985E20-6956-4222-95FD-CBB8349E42A2}"/>
                </a:ext>
              </a:extLst>
            </p:cNvPr>
            <p:cNvCxnSpPr/>
            <p:nvPr/>
          </p:nvCxnSpPr>
          <p:spPr>
            <a:xfrm rot="10800000">
              <a:off x="4820950" y="1579225"/>
              <a:ext cx="0" cy="223800"/>
            </a:xfrm>
            <a:prstGeom prst="straightConnector1">
              <a:avLst/>
            </a:prstGeom>
            <a:noFill/>
            <a:ln w="9525" cap="flat" cmpd="sng">
              <a:solidFill>
                <a:srgbClr val="7F7F7F"/>
              </a:solidFill>
              <a:prstDash val="solid"/>
              <a:round/>
              <a:headEnd type="none" w="sm" len="sm"/>
              <a:tailEnd type="none" w="sm" len="sm"/>
            </a:ln>
          </p:spPr>
        </p:cxnSp>
        <p:sp>
          <p:nvSpPr>
            <p:cNvPr id="273" name="Google Shape;1929;p34">
              <a:extLst>
                <a:ext uri="{FF2B5EF4-FFF2-40B4-BE49-F238E27FC236}">
                  <a16:creationId xmlns:a16="http://schemas.microsoft.com/office/drawing/2014/main" id="{E6D5F40C-E26E-455F-BF5A-F003AE4EA8B0}"/>
                </a:ext>
              </a:extLst>
            </p:cNvPr>
            <p:cNvSpPr/>
            <p:nvPr/>
          </p:nvSpPr>
          <p:spPr>
            <a:xfrm>
              <a:off x="3561931" y="1345525"/>
              <a:ext cx="745224" cy="233700"/>
            </a:xfrm>
            <a:prstGeom prst="rect">
              <a:avLst/>
            </a:prstGeom>
            <a:solidFill>
              <a:srgbClr val="D2D2D2"/>
            </a:solidFill>
            <a:ln w="28575" cap="flat" cmpd="sng">
              <a:solidFill>
                <a:srgbClr val="0000FF"/>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700" b="1" i="0" u="none" strike="noStrike" kern="0" cap="none" spc="0" normalizeH="0" baseline="0" noProof="0" dirty="0">
                  <a:ln>
                    <a:noFill/>
                  </a:ln>
                  <a:solidFill>
                    <a:srgbClr val="000000"/>
                  </a:solidFill>
                  <a:effectLst/>
                  <a:uLnTx/>
                  <a:uFillTx/>
                  <a:latin typeface="Arial"/>
                  <a:ea typeface="Arial"/>
                  <a:cs typeface="Arial"/>
                  <a:sym typeface="Arial"/>
                </a:rPr>
                <a:t>Management</a:t>
              </a:r>
              <a:endParaRPr kumimoji="0" sz="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4" name="Google Shape;1930;p34">
              <a:extLst>
                <a:ext uri="{FF2B5EF4-FFF2-40B4-BE49-F238E27FC236}">
                  <a16:creationId xmlns:a16="http://schemas.microsoft.com/office/drawing/2014/main" id="{8A7252C4-E913-4D75-9E45-FDB5B16EC635}"/>
                </a:ext>
              </a:extLst>
            </p:cNvPr>
            <p:cNvSpPr/>
            <p:nvPr/>
          </p:nvSpPr>
          <p:spPr>
            <a:xfrm>
              <a:off x="4461100" y="1345525"/>
              <a:ext cx="719700" cy="233700"/>
            </a:xfrm>
            <a:prstGeom prst="rect">
              <a:avLst/>
            </a:prstGeom>
            <a:solidFill>
              <a:srgbClr val="D2D2D2"/>
            </a:solidFill>
            <a:ln w="28575" cap="flat" cmpd="sng">
              <a:solidFill>
                <a:srgbClr val="990000"/>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700" b="1" i="0" u="none" strike="noStrike" kern="0" cap="none" spc="0" normalizeH="0" baseline="0" noProof="0" dirty="0">
                  <a:ln>
                    <a:noFill/>
                  </a:ln>
                  <a:solidFill>
                    <a:srgbClr val="000000"/>
                  </a:solidFill>
                  <a:effectLst/>
                  <a:uLnTx/>
                  <a:uFillTx/>
                  <a:latin typeface="Arial"/>
                  <a:ea typeface="Arial"/>
                  <a:cs typeface="Arial"/>
                  <a:sym typeface="Arial"/>
                </a:rPr>
                <a:t>Logging</a:t>
              </a:r>
              <a:endParaRPr kumimoji="0" sz="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5" name="Google Shape;1931;p34">
              <a:extLst>
                <a:ext uri="{FF2B5EF4-FFF2-40B4-BE49-F238E27FC236}">
                  <a16:creationId xmlns:a16="http://schemas.microsoft.com/office/drawing/2014/main" id="{D2FFBB68-BE4C-42E3-A086-989FC0F6C78C}"/>
                </a:ext>
              </a:extLst>
            </p:cNvPr>
            <p:cNvSpPr/>
            <p:nvPr/>
          </p:nvSpPr>
          <p:spPr>
            <a:xfrm>
              <a:off x="5360276" y="1345525"/>
              <a:ext cx="719700" cy="233700"/>
            </a:xfrm>
            <a:prstGeom prst="rect">
              <a:avLst/>
            </a:prstGeom>
            <a:solidFill>
              <a:srgbClr val="D2D2D2"/>
            </a:solidFill>
            <a:ln w="28575" cap="flat" cmpd="sng">
              <a:solidFill>
                <a:srgbClr val="F1C232"/>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700" b="1" i="0" u="none" strike="noStrike" kern="0" cap="none" spc="0" normalizeH="0" baseline="0" noProof="0" dirty="0">
                  <a:ln>
                    <a:noFill/>
                  </a:ln>
                  <a:solidFill>
                    <a:srgbClr val="000000"/>
                  </a:solidFill>
                  <a:effectLst/>
                  <a:uLnTx/>
                  <a:uFillTx/>
                  <a:latin typeface="Arial"/>
                  <a:ea typeface="Arial"/>
                  <a:cs typeface="Arial"/>
                  <a:sym typeface="Arial"/>
                </a:rPr>
                <a:t>Analytics</a:t>
              </a:r>
              <a:endParaRPr kumimoji="0" sz="700" b="1"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276" name="Google Shape;1932;p34">
            <a:extLst>
              <a:ext uri="{FF2B5EF4-FFF2-40B4-BE49-F238E27FC236}">
                <a16:creationId xmlns:a16="http://schemas.microsoft.com/office/drawing/2014/main" id="{9C8353D7-55DB-4D68-AECE-3DF0165DEAD9}"/>
              </a:ext>
            </a:extLst>
          </p:cNvPr>
          <p:cNvSpPr/>
          <p:nvPr/>
        </p:nvSpPr>
        <p:spPr>
          <a:xfrm>
            <a:off x="1699560" y="3498502"/>
            <a:ext cx="510540" cy="454080"/>
          </a:xfrm>
          <a:prstGeom prst="can">
            <a:avLst>
              <a:gd name="adj" fmla="val 25000"/>
            </a:avLst>
          </a:prstGeom>
          <a:solidFill>
            <a:srgbClr val="B6D7A8"/>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000000"/>
                </a:solidFill>
                <a:effectLst/>
                <a:uLnTx/>
                <a:uFillTx/>
                <a:latin typeface="Arial"/>
                <a:ea typeface="Arial"/>
                <a:cs typeface="Arial"/>
                <a:sym typeface="Arial"/>
              </a:rPr>
              <a:t>One World</a:t>
            </a: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000000"/>
                </a:solidFill>
                <a:effectLst/>
                <a:uLnTx/>
                <a:uFillTx/>
                <a:latin typeface="Arial"/>
                <a:ea typeface="Arial"/>
                <a:cs typeface="Arial"/>
                <a:sym typeface="Arial"/>
              </a:rPr>
              <a:t>Terrain</a:t>
            </a:r>
            <a:endParaRPr kumimoji="0" sz="6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277" name="Google Shape;1933;p34">
            <a:extLst>
              <a:ext uri="{FF2B5EF4-FFF2-40B4-BE49-F238E27FC236}">
                <a16:creationId xmlns:a16="http://schemas.microsoft.com/office/drawing/2014/main" id="{35C36635-F671-455E-BF74-D298642345D4}"/>
              </a:ext>
            </a:extLst>
          </p:cNvPr>
          <p:cNvCxnSpPr>
            <a:cxnSpLocks/>
            <a:stCxn id="276" idx="1"/>
          </p:cNvCxnSpPr>
          <p:nvPr/>
        </p:nvCxnSpPr>
        <p:spPr>
          <a:xfrm flipH="1" flipV="1">
            <a:off x="1954829" y="3302176"/>
            <a:ext cx="1" cy="196326"/>
          </a:xfrm>
          <a:prstGeom prst="straightConnector1">
            <a:avLst/>
          </a:prstGeom>
          <a:noFill/>
          <a:ln w="9525" cap="flat" cmpd="sng">
            <a:solidFill>
              <a:srgbClr val="7F7F7F"/>
            </a:solidFill>
            <a:prstDash val="solid"/>
            <a:round/>
            <a:headEnd type="none" w="sm" len="sm"/>
            <a:tailEnd type="none" w="sm" len="sm"/>
          </a:ln>
        </p:spPr>
      </p:cxnSp>
      <p:sp>
        <p:nvSpPr>
          <p:cNvPr id="278" name="Google Shape;1934;p34">
            <a:extLst>
              <a:ext uri="{FF2B5EF4-FFF2-40B4-BE49-F238E27FC236}">
                <a16:creationId xmlns:a16="http://schemas.microsoft.com/office/drawing/2014/main" id="{428BE7CE-95C9-4CF5-A7F8-CCEEB643317B}"/>
              </a:ext>
            </a:extLst>
          </p:cNvPr>
          <p:cNvSpPr/>
          <p:nvPr/>
        </p:nvSpPr>
        <p:spPr>
          <a:xfrm>
            <a:off x="6947167" y="1235233"/>
            <a:ext cx="454800" cy="311700"/>
          </a:xfrm>
          <a:prstGeom prst="can">
            <a:avLst>
              <a:gd name="adj" fmla="val 25000"/>
            </a:avLst>
          </a:prstGeom>
          <a:solidFill>
            <a:srgbClr val="B6D7A8"/>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279" name="Google Shape;1935;p34">
            <a:extLst>
              <a:ext uri="{FF2B5EF4-FFF2-40B4-BE49-F238E27FC236}">
                <a16:creationId xmlns:a16="http://schemas.microsoft.com/office/drawing/2014/main" id="{C0BDE527-3BF1-45AA-89A2-FEFF550F5026}"/>
              </a:ext>
            </a:extLst>
          </p:cNvPr>
          <p:cNvCxnSpPr>
            <a:endCxn id="278" idx="3"/>
          </p:cNvCxnSpPr>
          <p:nvPr/>
        </p:nvCxnSpPr>
        <p:spPr>
          <a:xfrm rot="10800000">
            <a:off x="7174567" y="1546933"/>
            <a:ext cx="0" cy="267900"/>
          </a:xfrm>
          <a:prstGeom prst="straightConnector1">
            <a:avLst/>
          </a:prstGeom>
          <a:noFill/>
          <a:ln w="9525" cap="flat" cmpd="sng">
            <a:solidFill>
              <a:srgbClr val="7F7F7F"/>
            </a:solidFill>
            <a:prstDash val="solid"/>
            <a:round/>
            <a:headEnd type="none" w="sm" len="sm"/>
            <a:tailEnd type="none" w="sm" len="sm"/>
          </a:ln>
        </p:spPr>
      </p:cxnSp>
      <p:sp>
        <p:nvSpPr>
          <p:cNvPr id="280" name="Google Shape;1936;p34">
            <a:extLst>
              <a:ext uri="{FF2B5EF4-FFF2-40B4-BE49-F238E27FC236}">
                <a16:creationId xmlns:a16="http://schemas.microsoft.com/office/drawing/2014/main" id="{B01EE717-2B42-436C-8512-012F788867AC}"/>
              </a:ext>
            </a:extLst>
          </p:cNvPr>
          <p:cNvSpPr/>
          <p:nvPr/>
        </p:nvSpPr>
        <p:spPr>
          <a:xfrm>
            <a:off x="7585533" y="1235233"/>
            <a:ext cx="454800" cy="311700"/>
          </a:xfrm>
          <a:prstGeom prst="can">
            <a:avLst>
              <a:gd name="adj" fmla="val 25000"/>
            </a:avLst>
          </a:prstGeom>
          <a:solidFill>
            <a:srgbClr val="B6D7A8"/>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281" name="Google Shape;1937;p34">
            <a:extLst>
              <a:ext uri="{FF2B5EF4-FFF2-40B4-BE49-F238E27FC236}">
                <a16:creationId xmlns:a16="http://schemas.microsoft.com/office/drawing/2014/main" id="{10198DC8-CBD0-4B0A-9F63-4A31A75A9C1C}"/>
              </a:ext>
            </a:extLst>
          </p:cNvPr>
          <p:cNvCxnSpPr>
            <a:endCxn id="280" idx="3"/>
          </p:cNvCxnSpPr>
          <p:nvPr/>
        </p:nvCxnSpPr>
        <p:spPr>
          <a:xfrm rot="10800000">
            <a:off x="7812933" y="1546933"/>
            <a:ext cx="0" cy="267900"/>
          </a:xfrm>
          <a:prstGeom prst="straightConnector1">
            <a:avLst/>
          </a:prstGeom>
          <a:noFill/>
          <a:ln w="9525" cap="flat" cmpd="sng">
            <a:solidFill>
              <a:srgbClr val="7F7F7F"/>
            </a:solidFill>
            <a:prstDash val="solid"/>
            <a:round/>
            <a:headEnd type="none" w="sm" len="sm"/>
            <a:tailEnd type="none" w="sm" len="sm"/>
          </a:ln>
        </p:spPr>
      </p:cxnSp>
      <p:grpSp>
        <p:nvGrpSpPr>
          <p:cNvPr id="282" name="Google Shape;1938;p34">
            <a:extLst>
              <a:ext uri="{FF2B5EF4-FFF2-40B4-BE49-F238E27FC236}">
                <a16:creationId xmlns:a16="http://schemas.microsoft.com/office/drawing/2014/main" id="{C90F625C-79EA-41F6-9FA1-2BDE13F08DB8}"/>
              </a:ext>
            </a:extLst>
          </p:cNvPr>
          <p:cNvGrpSpPr/>
          <p:nvPr/>
        </p:nvGrpSpPr>
        <p:grpSpPr>
          <a:xfrm>
            <a:off x="5307279" y="2321136"/>
            <a:ext cx="407794" cy="410023"/>
            <a:chOff x="1655075" y="3392325"/>
            <a:chExt cx="548700" cy="551700"/>
          </a:xfrm>
        </p:grpSpPr>
        <p:sp>
          <p:nvSpPr>
            <p:cNvPr id="283" name="Google Shape;1939;p34">
              <a:extLst>
                <a:ext uri="{FF2B5EF4-FFF2-40B4-BE49-F238E27FC236}">
                  <a16:creationId xmlns:a16="http://schemas.microsoft.com/office/drawing/2014/main" id="{7DFF8488-A4CF-4EB6-8940-D617AF46587B}"/>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84" name="Google Shape;1940;p34">
              <a:extLst>
                <a:ext uri="{FF2B5EF4-FFF2-40B4-BE49-F238E27FC236}">
                  <a16:creationId xmlns:a16="http://schemas.microsoft.com/office/drawing/2014/main" id="{270BB5CA-111B-4B6C-8B6E-243337202CFB}"/>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sp>
        <p:nvSpPr>
          <p:cNvPr id="285" name="Google Shape;1941;p34">
            <a:extLst>
              <a:ext uri="{FF2B5EF4-FFF2-40B4-BE49-F238E27FC236}">
                <a16:creationId xmlns:a16="http://schemas.microsoft.com/office/drawing/2014/main" id="{E231483F-72E9-44C0-ABAD-F56A28A84BB3}"/>
              </a:ext>
            </a:extLst>
          </p:cNvPr>
          <p:cNvSpPr txBox="1"/>
          <p:nvPr/>
        </p:nvSpPr>
        <p:spPr>
          <a:xfrm>
            <a:off x="5715075" y="2172675"/>
            <a:ext cx="3084000" cy="627600"/>
          </a:xfrm>
          <a:prstGeom prst="rect">
            <a:avLst/>
          </a:prstGeom>
          <a:noFill/>
          <a:ln>
            <a:noFill/>
          </a:ln>
        </p:spPr>
        <p:txBody>
          <a:bodyPr spcFirstLastPara="1" wrap="square" lIns="121900" tIns="121900" rIns="121900" bIns="121900" anchor="t" anchorCtr="0">
            <a:noAutofit/>
          </a:bodyPr>
          <a:lstStyle/>
          <a:p>
            <a:pPr marL="76200" marR="0" lvl="0" indent="-952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 Protocol/Data Interoperability</a:t>
            </a:r>
            <a:endParaRPr kumimoji="0"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76200" marR="0" lvl="0" indent="-952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 Data Routing/Filtering</a:t>
            </a:r>
            <a:endParaRPr kumimoji="0"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grpSp>
        <p:nvGrpSpPr>
          <p:cNvPr id="286" name="Google Shape;1942;p34">
            <a:extLst>
              <a:ext uri="{FF2B5EF4-FFF2-40B4-BE49-F238E27FC236}">
                <a16:creationId xmlns:a16="http://schemas.microsoft.com/office/drawing/2014/main" id="{EE2FB4E5-788C-49BB-A3E4-7BD6091D4927}"/>
              </a:ext>
            </a:extLst>
          </p:cNvPr>
          <p:cNvGrpSpPr/>
          <p:nvPr/>
        </p:nvGrpSpPr>
        <p:grpSpPr>
          <a:xfrm>
            <a:off x="4270816" y="4629919"/>
            <a:ext cx="629259" cy="237580"/>
            <a:chOff x="3561931" y="1345525"/>
            <a:chExt cx="2518045" cy="457500"/>
          </a:xfrm>
        </p:grpSpPr>
        <p:cxnSp>
          <p:nvCxnSpPr>
            <p:cNvPr id="287" name="Google Shape;1943;p34">
              <a:extLst>
                <a:ext uri="{FF2B5EF4-FFF2-40B4-BE49-F238E27FC236}">
                  <a16:creationId xmlns:a16="http://schemas.microsoft.com/office/drawing/2014/main" id="{512F4DD5-CA58-4244-99BE-34407CCD398D}"/>
                </a:ext>
              </a:extLst>
            </p:cNvPr>
            <p:cNvCxnSpPr/>
            <p:nvPr/>
          </p:nvCxnSpPr>
          <p:spPr>
            <a:xfrm rot="10800000">
              <a:off x="3921781" y="1579225"/>
              <a:ext cx="0" cy="223800"/>
            </a:xfrm>
            <a:prstGeom prst="straightConnector1">
              <a:avLst/>
            </a:prstGeom>
            <a:noFill/>
            <a:ln w="9525" cap="flat" cmpd="sng">
              <a:solidFill>
                <a:srgbClr val="7F7F7F"/>
              </a:solidFill>
              <a:prstDash val="solid"/>
              <a:round/>
              <a:headEnd type="none" w="sm" len="sm"/>
              <a:tailEnd type="none" w="sm" len="sm"/>
            </a:ln>
          </p:spPr>
        </p:cxnSp>
        <p:cxnSp>
          <p:nvCxnSpPr>
            <p:cNvPr id="288" name="Google Shape;1944;p34">
              <a:extLst>
                <a:ext uri="{FF2B5EF4-FFF2-40B4-BE49-F238E27FC236}">
                  <a16:creationId xmlns:a16="http://schemas.microsoft.com/office/drawing/2014/main" id="{8EB43B38-33D0-4346-B595-E52E58BCAD91}"/>
                </a:ext>
              </a:extLst>
            </p:cNvPr>
            <p:cNvCxnSpPr/>
            <p:nvPr/>
          </p:nvCxnSpPr>
          <p:spPr>
            <a:xfrm rot="10800000">
              <a:off x="5720126" y="1579225"/>
              <a:ext cx="0" cy="223800"/>
            </a:xfrm>
            <a:prstGeom prst="straightConnector1">
              <a:avLst/>
            </a:prstGeom>
            <a:noFill/>
            <a:ln w="9525" cap="flat" cmpd="sng">
              <a:solidFill>
                <a:srgbClr val="7F7F7F"/>
              </a:solidFill>
              <a:prstDash val="solid"/>
              <a:round/>
              <a:headEnd type="none" w="sm" len="sm"/>
              <a:tailEnd type="none" w="sm" len="sm"/>
            </a:ln>
          </p:spPr>
        </p:cxnSp>
        <p:cxnSp>
          <p:nvCxnSpPr>
            <p:cNvPr id="289" name="Google Shape;1945;p34">
              <a:extLst>
                <a:ext uri="{FF2B5EF4-FFF2-40B4-BE49-F238E27FC236}">
                  <a16:creationId xmlns:a16="http://schemas.microsoft.com/office/drawing/2014/main" id="{CBE8B927-33F1-485B-B11B-C669844873E0}"/>
                </a:ext>
              </a:extLst>
            </p:cNvPr>
            <p:cNvCxnSpPr/>
            <p:nvPr/>
          </p:nvCxnSpPr>
          <p:spPr>
            <a:xfrm rot="10800000">
              <a:off x="4820950" y="1579225"/>
              <a:ext cx="0" cy="223800"/>
            </a:xfrm>
            <a:prstGeom prst="straightConnector1">
              <a:avLst/>
            </a:prstGeom>
            <a:noFill/>
            <a:ln w="9525" cap="flat" cmpd="sng">
              <a:solidFill>
                <a:srgbClr val="7F7F7F"/>
              </a:solidFill>
              <a:prstDash val="solid"/>
              <a:round/>
              <a:headEnd type="none" w="sm" len="sm"/>
              <a:tailEnd type="none" w="sm" len="sm"/>
            </a:ln>
          </p:spPr>
        </p:cxnSp>
        <p:sp>
          <p:nvSpPr>
            <p:cNvPr id="290" name="Google Shape;1946;p34">
              <a:extLst>
                <a:ext uri="{FF2B5EF4-FFF2-40B4-BE49-F238E27FC236}">
                  <a16:creationId xmlns:a16="http://schemas.microsoft.com/office/drawing/2014/main" id="{3E96B936-BDFF-4606-9A8E-406391ADEB53}"/>
                </a:ext>
              </a:extLst>
            </p:cNvPr>
            <p:cNvSpPr/>
            <p:nvPr/>
          </p:nvSpPr>
          <p:spPr>
            <a:xfrm>
              <a:off x="3561931" y="1345525"/>
              <a:ext cx="719700" cy="233700"/>
            </a:xfrm>
            <a:prstGeom prst="rect">
              <a:avLst/>
            </a:prstGeom>
            <a:solidFill>
              <a:srgbClr val="D2D2D2"/>
            </a:solidFill>
            <a:ln w="28575" cap="flat" cmpd="sng">
              <a:solidFill>
                <a:srgbClr val="0000FF"/>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1" name="Google Shape;1947;p34">
              <a:extLst>
                <a:ext uri="{FF2B5EF4-FFF2-40B4-BE49-F238E27FC236}">
                  <a16:creationId xmlns:a16="http://schemas.microsoft.com/office/drawing/2014/main" id="{9841D17D-BB92-49FB-9FE9-178A15FCB06B}"/>
                </a:ext>
              </a:extLst>
            </p:cNvPr>
            <p:cNvSpPr/>
            <p:nvPr/>
          </p:nvSpPr>
          <p:spPr>
            <a:xfrm>
              <a:off x="5360276" y="1345525"/>
              <a:ext cx="719700" cy="233700"/>
            </a:xfrm>
            <a:prstGeom prst="rect">
              <a:avLst/>
            </a:prstGeom>
            <a:solidFill>
              <a:srgbClr val="D2D2D2"/>
            </a:solidFill>
            <a:ln w="28575" cap="flat" cmpd="sng">
              <a:solidFill>
                <a:srgbClr val="F1C232"/>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2" name="Google Shape;1948;p34">
              <a:extLst>
                <a:ext uri="{FF2B5EF4-FFF2-40B4-BE49-F238E27FC236}">
                  <a16:creationId xmlns:a16="http://schemas.microsoft.com/office/drawing/2014/main" id="{7CC2BB3D-01E5-43A2-89ED-D7CCED52CAAF}"/>
                </a:ext>
              </a:extLst>
            </p:cNvPr>
            <p:cNvSpPr/>
            <p:nvPr/>
          </p:nvSpPr>
          <p:spPr>
            <a:xfrm>
              <a:off x="4461100" y="1345525"/>
              <a:ext cx="719700" cy="233700"/>
            </a:xfrm>
            <a:prstGeom prst="rect">
              <a:avLst/>
            </a:prstGeom>
            <a:solidFill>
              <a:srgbClr val="D2D2D2"/>
            </a:solidFill>
            <a:ln w="28575" cap="flat" cmpd="sng">
              <a:solidFill>
                <a:srgbClr val="990000"/>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1" i="0" u="none" strike="noStrike" kern="0" cap="none" spc="0" normalizeH="0" baseline="0" noProof="0" dirty="0">
                <a:ln>
                  <a:noFill/>
                </a:ln>
                <a:solidFill>
                  <a:srgbClr val="000000"/>
                </a:solidFill>
                <a:effectLst/>
                <a:uLnTx/>
                <a:uFillTx/>
                <a:latin typeface="Arial"/>
                <a:ea typeface="Arial"/>
                <a:cs typeface="Arial"/>
                <a:sym typeface="Arial"/>
              </a:endParaRPr>
            </a:p>
          </p:txBody>
        </p:sp>
      </p:grpSp>
      <p:cxnSp>
        <p:nvCxnSpPr>
          <p:cNvPr id="293" name="Google Shape;1949;p34">
            <a:extLst>
              <a:ext uri="{FF2B5EF4-FFF2-40B4-BE49-F238E27FC236}">
                <a16:creationId xmlns:a16="http://schemas.microsoft.com/office/drawing/2014/main" id="{FB4F7E05-F93F-4D63-9B96-DE798095D30B}"/>
              </a:ext>
            </a:extLst>
          </p:cNvPr>
          <p:cNvCxnSpPr>
            <a:cxnSpLocks/>
          </p:cNvCxnSpPr>
          <p:nvPr/>
        </p:nvCxnSpPr>
        <p:spPr>
          <a:xfrm rot="10800000">
            <a:off x="6155302" y="1546733"/>
            <a:ext cx="0" cy="298500"/>
          </a:xfrm>
          <a:prstGeom prst="straightConnector1">
            <a:avLst/>
          </a:prstGeom>
          <a:noFill/>
          <a:ln w="9525" cap="flat" cmpd="sng">
            <a:solidFill>
              <a:srgbClr val="7F7F7F"/>
            </a:solidFill>
            <a:prstDash val="solid"/>
            <a:round/>
            <a:headEnd type="none" w="sm" len="sm"/>
            <a:tailEnd type="none" w="sm" len="sm"/>
          </a:ln>
        </p:spPr>
      </p:cxnSp>
      <p:sp>
        <p:nvSpPr>
          <p:cNvPr id="294" name="Google Shape;1950;p34">
            <a:extLst>
              <a:ext uri="{FF2B5EF4-FFF2-40B4-BE49-F238E27FC236}">
                <a16:creationId xmlns:a16="http://schemas.microsoft.com/office/drawing/2014/main" id="{BA6611D1-1397-46EB-BAC3-C82F7E09E5C7}"/>
              </a:ext>
            </a:extLst>
          </p:cNvPr>
          <p:cNvSpPr/>
          <p:nvPr/>
        </p:nvSpPr>
        <p:spPr>
          <a:xfrm>
            <a:off x="5675502" y="1235233"/>
            <a:ext cx="959700" cy="311700"/>
          </a:xfrm>
          <a:prstGeom prst="rect">
            <a:avLst/>
          </a:prstGeom>
          <a:solidFill>
            <a:srgbClr val="D2D2D2"/>
          </a:solidFill>
          <a:ln w="28575" cap="flat" cmpd="sng">
            <a:solidFill>
              <a:srgbClr val="38761D"/>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ea typeface="Arial"/>
                <a:cs typeface="Arial"/>
                <a:sym typeface="Arial"/>
              </a:rPr>
              <a:t>Other </a:t>
            </a: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ea typeface="Arial"/>
                <a:cs typeface="Arial"/>
                <a:sym typeface="Arial"/>
              </a:rPr>
              <a:t>Services</a:t>
            </a: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5" name="Google Shape;1951;p34">
            <a:extLst>
              <a:ext uri="{FF2B5EF4-FFF2-40B4-BE49-F238E27FC236}">
                <a16:creationId xmlns:a16="http://schemas.microsoft.com/office/drawing/2014/main" id="{840AFAEB-56E0-4AFE-AFFB-AC035F36C47C}"/>
              </a:ext>
            </a:extLst>
          </p:cNvPr>
          <p:cNvSpPr txBox="1"/>
          <p:nvPr/>
        </p:nvSpPr>
        <p:spPr>
          <a:xfrm>
            <a:off x="8835100" y="995125"/>
            <a:ext cx="3290100" cy="1805100"/>
          </a:xfrm>
          <a:prstGeom prst="rect">
            <a:avLst/>
          </a:prstGeom>
          <a:noFill/>
          <a:ln>
            <a:noFill/>
          </a:ln>
        </p:spPr>
        <p:txBody>
          <a:bodyPr spcFirstLastPara="1" wrap="square" lIns="121900" tIns="121900" rIns="121900" bIns="121900" anchor="t" anchorCtr="0">
            <a:noAutofit/>
          </a:bodyPr>
          <a:lstStyle/>
          <a:p>
            <a:pPr lvl="0" fontAlgn="auto">
              <a:spcBef>
                <a:spcPts val="0"/>
              </a:spcBef>
              <a:spcAft>
                <a:spcPts val="0"/>
              </a:spcAft>
              <a:buClr>
                <a:srgbClr val="000000"/>
              </a:buClr>
              <a:buSzPts val="1700"/>
              <a:defRPr/>
            </a:pPr>
            <a:r>
              <a:rPr kumimoji="0" lang="en-US" sz="1700" b="1" i="0" u="none" strike="noStrike" kern="0" cap="none" spc="0" normalizeH="0" baseline="0" noProof="0" dirty="0">
                <a:ln>
                  <a:noFill/>
                </a:ln>
                <a:solidFill>
                  <a:srgbClr val="3F3F3F"/>
                </a:solidFill>
                <a:effectLst/>
                <a:uLnTx/>
                <a:uFillTx/>
                <a:latin typeface="+mn-lt"/>
                <a:ea typeface="Calibri"/>
                <a:cs typeface="Calibri"/>
                <a:sym typeface="Calibri"/>
              </a:rPr>
              <a:t>A </a:t>
            </a:r>
            <a:r>
              <a:rPr lang="en-US" sz="1700" b="1" kern="0" dirty="0">
                <a:solidFill>
                  <a:srgbClr val="3F3F3F"/>
                </a:solidFill>
                <a:latin typeface="+mn-lt"/>
                <a:ea typeface="Calibri"/>
                <a:cs typeface="Calibri"/>
                <a:sym typeface="Calibri"/>
              </a:rPr>
              <a:t>Hierarchical, </a:t>
            </a:r>
            <a:r>
              <a:rPr kumimoji="0" lang="en-US" sz="1700" b="1" i="0" u="none" strike="noStrike" kern="0" cap="none" spc="0" normalizeH="0" baseline="0" noProof="0" dirty="0">
                <a:ln>
                  <a:noFill/>
                </a:ln>
                <a:solidFill>
                  <a:srgbClr val="3F3F3F"/>
                </a:solidFill>
                <a:effectLst/>
                <a:uLnTx/>
                <a:uFillTx/>
                <a:latin typeface="+mn-lt"/>
                <a:ea typeface="Calibri"/>
                <a:cs typeface="Calibri"/>
                <a:sym typeface="Calibri"/>
              </a:rPr>
              <a:t>Loosely-Coupled Design Enables:</a:t>
            </a:r>
            <a:endParaRPr kumimoji="0" sz="1700" b="1" i="0" u="none" strike="noStrike" kern="0" cap="none" spc="0" normalizeH="0" baseline="0" noProof="0" dirty="0">
              <a:ln>
                <a:noFill/>
              </a:ln>
              <a:solidFill>
                <a:srgbClr val="3F3F3F"/>
              </a:solidFill>
              <a:effectLst/>
              <a:uLnTx/>
              <a:uFillTx/>
              <a:latin typeface="+mn-lt"/>
              <a:ea typeface="Calibri"/>
              <a:cs typeface="Calibri"/>
              <a:sym typeface="Calibri"/>
            </a:endParaRPr>
          </a:p>
          <a:p>
            <a:pPr marL="254000" marR="0" lvl="0" indent="-285750" algn="l" defTabSz="914400" rtl="0" eaLnBrk="1" fontAlgn="auto" latinLnBrk="0" hangingPunct="1">
              <a:lnSpc>
                <a:spcPct val="100000"/>
              </a:lnSpc>
              <a:spcBef>
                <a:spcPts val="0"/>
              </a:spcBef>
              <a:spcAft>
                <a:spcPts val="0"/>
              </a:spcAft>
              <a:buClr>
                <a:srgbClr val="000000"/>
              </a:buClr>
              <a:buSzPts val="1700"/>
              <a:buFont typeface="Wingdings" panose="05000000000000000000" pitchFamily="2" charset="2"/>
              <a:buChar char="§"/>
              <a:tabLst/>
              <a:defRPr/>
            </a:pPr>
            <a:r>
              <a:rPr kumimoji="0" lang="en-US" sz="1700" b="1" i="0" u="none" strike="noStrike" kern="0" cap="none" spc="0" normalizeH="0" baseline="0" noProof="0" dirty="0">
                <a:ln>
                  <a:noFill/>
                </a:ln>
                <a:solidFill>
                  <a:srgbClr val="3F3F3F"/>
                </a:solidFill>
                <a:effectLst/>
                <a:uLnTx/>
                <a:uFillTx/>
                <a:latin typeface="+mn-lt"/>
                <a:ea typeface="Calibri"/>
                <a:cs typeface="Calibri"/>
                <a:sym typeface="Calibri"/>
              </a:rPr>
              <a:t> </a:t>
            </a:r>
            <a:r>
              <a:rPr kumimoji="0" lang="en-US" sz="1500" b="0" i="0" u="none" strike="noStrike" kern="0" cap="none" spc="0" normalizeH="0" baseline="0" noProof="0" dirty="0">
                <a:ln>
                  <a:noFill/>
                </a:ln>
                <a:solidFill>
                  <a:srgbClr val="3F3F3F"/>
                </a:solidFill>
                <a:effectLst/>
                <a:uLnTx/>
                <a:uFillTx/>
                <a:latin typeface="+mn-lt"/>
                <a:ea typeface="Calibri"/>
                <a:cs typeface="Calibri"/>
                <a:sym typeface="Calibri"/>
              </a:rPr>
              <a:t>Local Ownership</a:t>
            </a:r>
            <a:endParaRPr kumimoji="0" sz="1500" b="0" i="0" u="none" strike="noStrike" kern="0" cap="none" spc="0" normalizeH="0" baseline="0" noProof="0" dirty="0">
              <a:ln>
                <a:noFill/>
              </a:ln>
              <a:solidFill>
                <a:srgbClr val="3F3F3F"/>
              </a:solidFill>
              <a:effectLst/>
              <a:uLnTx/>
              <a:uFillTx/>
              <a:latin typeface="+mn-lt"/>
              <a:ea typeface="Calibri"/>
              <a:cs typeface="Calibri"/>
              <a:sym typeface="Calibri"/>
            </a:endParaRPr>
          </a:p>
          <a:p>
            <a:pPr marL="266700" marR="0" lvl="0" indent="-285750" algn="l" defTabSz="914400" rtl="0" eaLnBrk="1" fontAlgn="auto" latinLnBrk="0" hangingPunct="1">
              <a:lnSpc>
                <a:spcPct val="100000"/>
              </a:lnSpc>
              <a:spcBef>
                <a:spcPts val="0"/>
              </a:spcBef>
              <a:spcAft>
                <a:spcPts val="0"/>
              </a:spcAft>
              <a:buClr>
                <a:srgbClr val="000000"/>
              </a:buClr>
              <a:buSzPts val="1500"/>
              <a:buFont typeface="Wingdings" panose="05000000000000000000" pitchFamily="2" charset="2"/>
              <a:buChar char="§"/>
              <a:tabLst/>
              <a:defRPr/>
            </a:pPr>
            <a:r>
              <a:rPr kumimoji="0" lang="en-US" sz="1500" b="0" i="0" u="none" strike="noStrike" kern="0" cap="none" spc="0" normalizeH="0" baseline="0" noProof="0" dirty="0">
                <a:ln>
                  <a:noFill/>
                </a:ln>
                <a:solidFill>
                  <a:srgbClr val="3F3F3F"/>
                </a:solidFill>
                <a:effectLst/>
                <a:uLnTx/>
                <a:uFillTx/>
                <a:latin typeface="+mn-lt"/>
                <a:ea typeface="Calibri"/>
                <a:cs typeface="Calibri"/>
                <a:sym typeface="Calibri"/>
              </a:rPr>
              <a:t> Disconnected Operation</a:t>
            </a:r>
            <a:endParaRPr kumimoji="0" sz="1500" b="0" i="0" u="none" strike="noStrike" kern="0" cap="none" spc="0" normalizeH="0" baseline="0" noProof="0" dirty="0">
              <a:ln>
                <a:noFill/>
              </a:ln>
              <a:solidFill>
                <a:srgbClr val="3F3F3F"/>
              </a:solidFill>
              <a:effectLst/>
              <a:uLnTx/>
              <a:uFillTx/>
              <a:latin typeface="+mn-lt"/>
              <a:ea typeface="Calibri"/>
              <a:cs typeface="Calibri"/>
              <a:sym typeface="Calibri"/>
            </a:endParaRPr>
          </a:p>
          <a:p>
            <a:pPr marL="266700" marR="0" lvl="0" indent="-285750" algn="l" defTabSz="914400" rtl="0" eaLnBrk="1" fontAlgn="auto" latinLnBrk="0" hangingPunct="1">
              <a:lnSpc>
                <a:spcPct val="100000"/>
              </a:lnSpc>
              <a:spcBef>
                <a:spcPts val="0"/>
              </a:spcBef>
              <a:spcAft>
                <a:spcPts val="0"/>
              </a:spcAft>
              <a:buClr>
                <a:srgbClr val="000000"/>
              </a:buClr>
              <a:buSzPts val="1500"/>
              <a:buFont typeface="Wingdings" panose="05000000000000000000" pitchFamily="2" charset="2"/>
              <a:buChar char="§"/>
              <a:tabLst/>
              <a:defRPr/>
            </a:pPr>
            <a:r>
              <a:rPr kumimoji="0" lang="en-US" sz="1500" b="0" i="0" u="none" strike="noStrike" kern="0" cap="none" spc="0" normalizeH="0" baseline="0" noProof="0" dirty="0">
                <a:ln>
                  <a:noFill/>
                </a:ln>
                <a:solidFill>
                  <a:srgbClr val="3F3F3F"/>
                </a:solidFill>
                <a:effectLst/>
                <a:uLnTx/>
                <a:uFillTx/>
                <a:latin typeface="+mn-lt"/>
                <a:ea typeface="Calibri"/>
                <a:cs typeface="Calibri"/>
                <a:sym typeface="Calibri"/>
              </a:rPr>
              <a:t> Open Architecture</a:t>
            </a:r>
            <a:endParaRPr kumimoji="0" sz="1500" b="0" i="0" u="none" strike="noStrike" kern="0" cap="none" spc="0" normalizeH="0" baseline="0" noProof="0" dirty="0">
              <a:ln>
                <a:noFill/>
              </a:ln>
              <a:solidFill>
                <a:srgbClr val="3F3F3F"/>
              </a:solidFill>
              <a:effectLst/>
              <a:uLnTx/>
              <a:uFillTx/>
              <a:latin typeface="+mn-lt"/>
              <a:ea typeface="Calibri"/>
              <a:cs typeface="Calibri"/>
              <a:sym typeface="Calibri"/>
            </a:endParaRPr>
          </a:p>
          <a:p>
            <a:pPr marL="266700" marR="0" lvl="0" indent="-285750" algn="l" defTabSz="914400" rtl="0" eaLnBrk="1" fontAlgn="auto" latinLnBrk="0" hangingPunct="1">
              <a:lnSpc>
                <a:spcPct val="100000"/>
              </a:lnSpc>
              <a:spcBef>
                <a:spcPts val="0"/>
              </a:spcBef>
              <a:spcAft>
                <a:spcPts val="0"/>
              </a:spcAft>
              <a:buClr>
                <a:srgbClr val="000000"/>
              </a:buClr>
              <a:buSzPts val="1500"/>
              <a:buFont typeface="Wingdings" panose="05000000000000000000" pitchFamily="2" charset="2"/>
              <a:buChar char="§"/>
              <a:tabLst/>
              <a:defRPr/>
            </a:pPr>
            <a:r>
              <a:rPr kumimoji="0" lang="en-US" sz="1500" b="0" i="0" u="none" strike="noStrike" kern="0" cap="none" spc="0" normalizeH="0" baseline="0" noProof="0" dirty="0">
                <a:ln>
                  <a:noFill/>
                </a:ln>
                <a:solidFill>
                  <a:srgbClr val="3F3F3F"/>
                </a:solidFill>
                <a:effectLst/>
                <a:uLnTx/>
                <a:uFillTx/>
                <a:latin typeface="+mn-lt"/>
                <a:ea typeface="Calibri"/>
                <a:cs typeface="Calibri"/>
                <a:sym typeface="Calibri"/>
              </a:rPr>
              <a:t> Capability-as-a-Service</a:t>
            </a:r>
            <a:endParaRPr kumimoji="0" sz="1500" b="0" i="0" u="none" strike="noStrike" kern="0" cap="none" spc="0" normalizeH="0" baseline="0" noProof="0" dirty="0">
              <a:ln>
                <a:noFill/>
              </a:ln>
              <a:solidFill>
                <a:srgbClr val="3F3F3F"/>
              </a:solidFill>
              <a:effectLst/>
              <a:uLnTx/>
              <a:uFillTx/>
              <a:latin typeface="+mn-lt"/>
              <a:ea typeface="Calibri"/>
              <a:cs typeface="Calibri"/>
              <a:sym typeface="Calibri"/>
            </a:endParaRPr>
          </a:p>
          <a:p>
            <a:pPr marL="457200" marR="0" lvl="1" indent="-285750" algn="l" defTabSz="914400" rtl="0" eaLnBrk="1" fontAlgn="auto" latinLnBrk="0" hangingPunct="1">
              <a:lnSpc>
                <a:spcPct val="100000"/>
              </a:lnSpc>
              <a:spcBef>
                <a:spcPts val="0"/>
              </a:spcBef>
              <a:spcAft>
                <a:spcPts val="0"/>
              </a:spcAft>
              <a:buClr>
                <a:srgbClr val="000000"/>
              </a:buClr>
              <a:buSzPts val="1500"/>
              <a:buFont typeface="Wingdings" panose="05000000000000000000" pitchFamily="2" charset="2"/>
              <a:buChar char="§"/>
              <a:tabLst/>
              <a:defRPr/>
            </a:pPr>
            <a:r>
              <a:rPr kumimoji="0" lang="en-US" sz="1500" b="0" i="0" u="none" strike="noStrike" kern="0" cap="none" spc="0" normalizeH="0" baseline="0" noProof="0" dirty="0">
                <a:ln>
                  <a:noFill/>
                </a:ln>
                <a:solidFill>
                  <a:srgbClr val="3F3F3F"/>
                </a:solidFill>
                <a:effectLst/>
                <a:uLnTx/>
                <a:uFillTx/>
                <a:latin typeface="+mn-lt"/>
                <a:ea typeface="Calibri"/>
                <a:cs typeface="Calibri"/>
                <a:sym typeface="Calibri"/>
              </a:rPr>
              <a:t>e.g., AI, Simulation, Data, Devices </a:t>
            </a:r>
            <a:endParaRPr kumimoji="0" sz="1500" b="0" i="0" u="none" strike="noStrike" kern="0" cap="none" spc="0" normalizeH="0" baseline="0" noProof="0" dirty="0">
              <a:ln>
                <a:noFill/>
              </a:ln>
              <a:solidFill>
                <a:srgbClr val="3F3F3F"/>
              </a:solidFill>
              <a:effectLst/>
              <a:uLnTx/>
              <a:uFillTx/>
              <a:latin typeface="+mn-lt"/>
              <a:ea typeface="Calibri"/>
              <a:cs typeface="Calibri"/>
              <a:sym typeface="Calibri"/>
            </a:endParaRPr>
          </a:p>
        </p:txBody>
      </p:sp>
      <p:grpSp>
        <p:nvGrpSpPr>
          <p:cNvPr id="296" name="Google Shape;1952;p34">
            <a:extLst>
              <a:ext uri="{FF2B5EF4-FFF2-40B4-BE49-F238E27FC236}">
                <a16:creationId xmlns:a16="http://schemas.microsoft.com/office/drawing/2014/main" id="{BBE832E5-41DE-4494-B22A-5487522FBED3}"/>
              </a:ext>
            </a:extLst>
          </p:cNvPr>
          <p:cNvGrpSpPr/>
          <p:nvPr/>
        </p:nvGrpSpPr>
        <p:grpSpPr>
          <a:xfrm>
            <a:off x="8944275" y="4175507"/>
            <a:ext cx="897300" cy="1334657"/>
            <a:chOff x="13267706" y="3957589"/>
            <a:chExt cx="897300" cy="887700"/>
          </a:xfrm>
        </p:grpSpPr>
        <p:sp>
          <p:nvSpPr>
            <p:cNvPr id="297" name="Google Shape;1953;p34">
              <a:extLst>
                <a:ext uri="{FF2B5EF4-FFF2-40B4-BE49-F238E27FC236}">
                  <a16:creationId xmlns:a16="http://schemas.microsoft.com/office/drawing/2014/main" id="{B397DD3A-C69C-433B-A4D8-41EDB2214B13}"/>
                </a:ext>
              </a:extLst>
            </p:cNvPr>
            <p:cNvSpPr/>
            <p:nvPr/>
          </p:nvSpPr>
          <p:spPr>
            <a:xfrm>
              <a:off x="13267706" y="3957589"/>
              <a:ext cx="897300" cy="887700"/>
            </a:xfrm>
            <a:prstGeom prst="rect">
              <a:avLst/>
            </a:prstGeom>
            <a:solidFill>
              <a:srgbClr val="B3C6E7"/>
            </a:solidFill>
            <a:ln w="12700" cap="flat" cmpd="sng">
              <a:solidFill>
                <a:srgbClr val="31538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AI/ML/DL</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Augmented</a:t>
              </a:r>
              <a:endParaRPr kumimoji="0"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Reality</a:t>
              </a:r>
              <a:endParaRPr kumimoji="0"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pic>
          <p:nvPicPr>
            <p:cNvPr id="298" name="Google Shape;1954;p34">
              <a:extLst>
                <a:ext uri="{FF2B5EF4-FFF2-40B4-BE49-F238E27FC236}">
                  <a16:creationId xmlns:a16="http://schemas.microsoft.com/office/drawing/2014/main" id="{F5DBED5E-3899-4A07-9DA4-E6418972732A}"/>
                </a:ext>
              </a:extLst>
            </p:cNvPr>
            <p:cNvPicPr preferRelativeResize="0"/>
            <p:nvPr/>
          </p:nvPicPr>
          <p:blipFill rotWithShape="1">
            <a:blip r:embed="rId6">
              <a:alphaModFix/>
            </a:blip>
            <a:srcRect/>
            <a:stretch/>
          </p:blipFill>
          <p:spPr>
            <a:xfrm>
              <a:off x="13337864" y="4367989"/>
              <a:ext cx="772853" cy="415169"/>
            </a:xfrm>
            <a:prstGeom prst="rect">
              <a:avLst/>
            </a:prstGeom>
            <a:noFill/>
            <a:ln>
              <a:noFill/>
            </a:ln>
          </p:spPr>
        </p:pic>
      </p:grpSp>
      <p:grpSp>
        <p:nvGrpSpPr>
          <p:cNvPr id="299" name="Google Shape;1955;p34">
            <a:extLst>
              <a:ext uri="{FF2B5EF4-FFF2-40B4-BE49-F238E27FC236}">
                <a16:creationId xmlns:a16="http://schemas.microsoft.com/office/drawing/2014/main" id="{B33004C6-39D8-4625-8336-6120CBC29ED7}"/>
              </a:ext>
            </a:extLst>
          </p:cNvPr>
          <p:cNvGrpSpPr/>
          <p:nvPr/>
        </p:nvGrpSpPr>
        <p:grpSpPr>
          <a:xfrm>
            <a:off x="6969075" y="4160627"/>
            <a:ext cx="1830000" cy="1628400"/>
            <a:chOff x="7197675" y="3932027"/>
            <a:chExt cx="1830000" cy="1628400"/>
          </a:xfrm>
        </p:grpSpPr>
        <p:sp>
          <p:nvSpPr>
            <p:cNvPr id="300" name="Google Shape;1956;p34">
              <a:extLst>
                <a:ext uri="{FF2B5EF4-FFF2-40B4-BE49-F238E27FC236}">
                  <a16:creationId xmlns:a16="http://schemas.microsoft.com/office/drawing/2014/main" id="{82B11C86-F273-4211-8286-9F61C61B8F6F}"/>
                </a:ext>
              </a:extLst>
            </p:cNvPr>
            <p:cNvSpPr/>
            <p:nvPr/>
          </p:nvSpPr>
          <p:spPr>
            <a:xfrm>
              <a:off x="7197675" y="3932027"/>
              <a:ext cx="1830000" cy="1628400"/>
            </a:xfrm>
            <a:prstGeom prst="rect">
              <a:avLst/>
            </a:prstGeom>
            <a:solidFill>
              <a:srgbClr val="D8E2F3"/>
            </a:solidFill>
            <a:ln w="12700" cap="flat" cmpd="sng">
              <a:solidFill>
                <a:srgbClr val="31538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Autonomous Systems</a:t>
              </a:r>
              <a:endParaRPr kumimoji="0" sz="10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01" name="Google Shape;1957;p34">
              <a:extLst>
                <a:ext uri="{FF2B5EF4-FFF2-40B4-BE49-F238E27FC236}">
                  <a16:creationId xmlns:a16="http://schemas.microsoft.com/office/drawing/2014/main" id="{6DE0F374-EEFD-4AE6-9A03-8928D869DC75}"/>
                </a:ext>
              </a:extLst>
            </p:cNvPr>
            <p:cNvSpPr/>
            <p:nvPr/>
          </p:nvSpPr>
          <p:spPr>
            <a:xfrm>
              <a:off x="7332701" y="5122050"/>
              <a:ext cx="660000" cy="313800"/>
            </a:xfrm>
            <a:prstGeom prst="rect">
              <a:avLst/>
            </a:prstGeom>
            <a:solidFill>
              <a:srgbClr val="F4B081"/>
            </a:solidFill>
            <a:ln>
              <a:noFill/>
            </a:ln>
            <a:effectLst>
              <a:outerShdw blurRad="50800" dist="38100" dir="8100000" algn="tr"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Maritime</a:t>
              </a:r>
              <a:endParaRPr kumimoji="0" sz="105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grpSp>
          <p:nvGrpSpPr>
            <p:cNvPr id="302" name="Google Shape;1958;p34">
              <a:extLst>
                <a:ext uri="{FF2B5EF4-FFF2-40B4-BE49-F238E27FC236}">
                  <a16:creationId xmlns:a16="http://schemas.microsoft.com/office/drawing/2014/main" id="{048F4AFD-B9D2-4CD7-81B2-924F58288199}"/>
                </a:ext>
              </a:extLst>
            </p:cNvPr>
            <p:cNvGrpSpPr/>
            <p:nvPr/>
          </p:nvGrpSpPr>
          <p:grpSpPr>
            <a:xfrm>
              <a:off x="7331079" y="4187433"/>
              <a:ext cx="1563229" cy="1248416"/>
              <a:chOff x="2498010" y="2345066"/>
              <a:chExt cx="1563229" cy="1248416"/>
            </a:xfrm>
          </p:grpSpPr>
          <p:sp>
            <p:nvSpPr>
              <p:cNvPr id="303" name="Google Shape;1959;p34">
                <a:extLst>
                  <a:ext uri="{FF2B5EF4-FFF2-40B4-BE49-F238E27FC236}">
                    <a16:creationId xmlns:a16="http://schemas.microsoft.com/office/drawing/2014/main" id="{D5F73BD3-0082-49D4-B6D6-DF32712DF328}"/>
                  </a:ext>
                </a:extLst>
              </p:cNvPr>
              <p:cNvSpPr/>
              <p:nvPr/>
            </p:nvSpPr>
            <p:spPr>
              <a:xfrm>
                <a:off x="2504922" y="2904870"/>
                <a:ext cx="654600" cy="303900"/>
              </a:xfrm>
              <a:prstGeom prst="rect">
                <a:avLst/>
              </a:prstGeom>
              <a:solidFill>
                <a:srgbClr val="F4B08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Air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4" name="Google Shape;1960;p34">
                <a:extLst>
                  <a:ext uri="{FF2B5EF4-FFF2-40B4-BE49-F238E27FC236}">
                    <a16:creationId xmlns:a16="http://schemas.microsoft.com/office/drawing/2014/main" id="{A7477C09-1A29-4572-868D-5424CDE26C3C}"/>
                  </a:ext>
                </a:extLst>
              </p:cNvPr>
              <p:cNvSpPr/>
              <p:nvPr/>
            </p:nvSpPr>
            <p:spPr>
              <a:xfrm>
                <a:off x="3424639" y="2899404"/>
                <a:ext cx="636600" cy="321900"/>
              </a:xfrm>
              <a:prstGeom prst="rect">
                <a:avLst/>
              </a:prstGeom>
              <a:solidFill>
                <a:srgbClr val="F4B08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Helo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05" name="Google Shape;1961;p34">
                <a:extLst>
                  <a:ext uri="{FF2B5EF4-FFF2-40B4-BE49-F238E27FC236}">
                    <a16:creationId xmlns:a16="http://schemas.microsoft.com/office/drawing/2014/main" id="{ECFC6B7F-9581-4D5D-B55E-5AA904702B91}"/>
                  </a:ext>
                </a:extLst>
              </p:cNvPr>
              <p:cNvPicPr preferRelativeResize="0"/>
              <p:nvPr/>
            </p:nvPicPr>
            <p:blipFill rotWithShape="1">
              <a:blip r:embed="rId7">
                <a:alphaModFix/>
              </a:blip>
              <a:srcRect r="20191"/>
              <a:stretch/>
            </p:blipFill>
            <p:spPr>
              <a:xfrm>
                <a:off x="3406260" y="2345066"/>
                <a:ext cx="621968" cy="467428"/>
              </a:xfrm>
              <a:prstGeom prst="rect">
                <a:avLst/>
              </a:prstGeom>
              <a:noFill/>
              <a:ln>
                <a:noFill/>
              </a:ln>
            </p:spPr>
          </p:pic>
          <p:pic>
            <p:nvPicPr>
              <p:cNvPr id="306" name="Google Shape;1962;p34">
                <a:extLst>
                  <a:ext uri="{FF2B5EF4-FFF2-40B4-BE49-F238E27FC236}">
                    <a16:creationId xmlns:a16="http://schemas.microsoft.com/office/drawing/2014/main" id="{49F28DE4-7134-4AFB-BA16-509AAB0D0778}"/>
                  </a:ext>
                </a:extLst>
              </p:cNvPr>
              <p:cNvPicPr preferRelativeResize="0"/>
              <p:nvPr/>
            </p:nvPicPr>
            <p:blipFill rotWithShape="1">
              <a:blip r:embed="rId8">
                <a:alphaModFix/>
              </a:blip>
              <a:srcRect/>
              <a:stretch/>
            </p:blipFill>
            <p:spPr>
              <a:xfrm>
                <a:off x="2498010" y="2372166"/>
                <a:ext cx="811249" cy="399611"/>
              </a:xfrm>
              <a:prstGeom prst="rect">
                <a:avLst/>
              </a:prstGeom>
              <a:noFill/>
              <a:ln>
                <a:noFill/>
              </a:ln>
            </p:spPr>
          </p:pic>
          <p:sp>
            <p:nvSpPr>
              <p:cNvPr id="307" name="Google Shape;1963;p34">
                <a:extLst>
                  <a:ext uri="{FF2B5EF4-FFF2-40B4-BE49-F238E27FC236}">
                    <a16:creationId xmlns:a16="http://schemas.microsoft.com/office/drawing/2014/main" id="{7BA0E5D0-646A-4D2B-89FF-B5EFFFCC61F9}"/>
                  </a:ext>
                </a:extLst>
              </p:cNvPr>
              <p:cNvSpPr/>
              <p:nvPr/>
            </p:nvSpPr>
            <p:spPr>
              <a:xfrm>
                <a:off x="3410046" y="3279682"/>
                <a:ext cx="647400" cy="313800"/>
              </a:xfrm>
              <a:prstGeom prst="rect">
                <a:avLst/>
              </a:prstGeom>
              <a:solidFill>
                <a:srgbClr val="F4B08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Ground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grpSp>
        <p:nvGrpSpPr>
          <p:cNvPr id="308" name="Google Shape;1964;p34">
            <a:extLst>
              <a:ext uri="{FF2B5EF4-FFF2-40B4-BE49-F238E27FC236}">
                <a16:creationId xmlns:a16="http://schemas.microsoft.com/office/drawing/2014/main" id="{33494DBA-7F35-4FDA-9097-DD2AA9C761F8}"/>
              </a:ext>
            </a:extLst>
          </p:cNvPr>
          <p:cNvGrpSpPr/>
          <p:nvPr/>
        </p:nvGrpSpPr>
        <p:grpSpPr>
          <a:xfrm>
            <a:off x="9986775" y="4530976"/>
            <a:ext cx="1578132" cy="887699"/>
            <a:chOff x="10215375" y="4097513"/>
            <a:chExt cx="1578132" cy="887699"/>
          </a:xfrm>
        </p:grpSpPr>
        <p:pic>
          <p:nvPicPr>
            <p:cNvPr id="309" name="Google Shape;1965;p34">
              <a:extLst>
                <a:ext uri="{FF2B5EF4-FFF2-40B4-BE49-F238E27FC236}">
                  <a16:creationId xmlns:a16="http://schemas.microsoft.com/office/drawing/2014/main" id="{7715A94D-ADE9-4AFA-89CD-566997E68771}"/>
                </a:ext>
              </a:extLst>
            </p:cNvPr>
            <p:cNvPicPr preferRelativeResize="0"/>
            <p:nvPr/>
          </p:nvPicPr>
          <p:blipFill rotWithShape="1">
            <a:blip r:embed="rId9">
              <a:alphaModFix/>
            </a:blip>
            <a:srcRect/>
            <a:stretch/>
          </p:blipFill>
          <p:spPr>
            <a:xfrm>
              <a:off x="10215375" y="4097513"/>
              <a:ext cx="1578132" cy="887699"/>
            </a:xfrm>
            <a:prstGeom prst="rect">
              <a:avLst/>
            </a:prstGeom>
            <a:noFill/>
            <a:ln>
              <a:noFill/>
            </a:ln>
          </p:spPr>
        </p:pic>
        <p:sp>
          <p:nvSpPr>
            <p:cNvPr id="310" name="Google Shape;1966;p34">
              <a:extLst>
                <a:ext uri="{FF2B5EF4-FFF2-40B4-BE49-F238E27FC236}">
                  <a16:creationId xmlns:a16="http://schemas.microsoft.com/office/drawing/2014/main" id="{FCDB441C-0957-4C66-8FD5-10C1DFB64C86}"/>
                </a:ext>
              </a:extLst>
            </p:cNvPr>
            <p:cNvSpPr/>
            <p:nvPr/>
          </p:nvSpPr>
          <p:spPr>
            <a:xfrm>
              <a:off x="10364800" y="4187825"/>
              <a:ext cx="366700" cy="747725"/>
            </a:xfrm>
            <a:custGeom>
              <a:avLst/>
              <a:gdLst/>
              <a:ahLst/>
              <a:cxnLst/>
              <a:rect l="l" t="t" r="r" b="b"/>
              <a:pathLst>
                <a:path w="14668" h="29909" extrusionOk="0">
                  <a:moveTo>
                    <a:pt x="14097" y="29909"/>
                  </a:moveTo>
                  <a:lnTo>
                    <a:pt x="11430" y="23813"/>
                  </a:lnTo>
                  <a:lnTo>
                    <a:pt x="14097" y="13335"/>
                  </a:lnTo>
                  <a:lnTo>
                    <a:pt x="14668" y="2286"/>
                  </a:lnTo>
                  <a:lnTo>
                    <a:pt x="9525" y="2858"/>
                  </a:lnTo>
                  <a:lnTo>
                    <a:pt x="0" y="0"/>
                  </a:lnTo>
                </a:path>
              </a:pathLst>
            </a:custGeom>
            <a:noFill/>
            <a:ln w="9525" cap="flat" cmpd="sng">
              <a:solidFill>
                <a:srgbClr val="FF0000"/>
              </a:solidFill>
              <a:prstDash val="solid"/>
              <a:round/>
              <a:headEnd type="none" w="sm" len="sm"/>
              <a:tailEnd type="none" w="sm" len="sm"/>
            </a:ln>
          </p:spPr>
        </p:sp>
        <p:sp>
          <p:nvSpPr>
            <p:cNvPr id="311" name="Google Shape;1967;p34">
              <a:extLst>
                <a:ext uri="{FF2B5EF4-FFF2-40B4-BE49-F238E27FC236}">
                  <a16:creationId xmlns:a16="http://schemas.microsoft.com/office/drawing/2014/main" id="{6052E528-9B51-42AC-AE43-A7B45B43C2A7}"/>
                </a:ext>
              </a:extLst>
            </p:cNvPr>
            <p:cNvSpPr/>
            <p:nvPr/>
          </p:nvSpPr>
          <p:spPr>
            <a:xfrm>
              <a:off x="10564825" y="4530725"/>
              <a:ext cx="147625" cy="447675"/>
            </a:xfrm>
            <a:custGeom>
              <a:avLst/>
              <a:gdLst/>
              <a:ahLst/>
              <a:cxnLst/>
              <a:rect l="l" t="t" r="r" b="b"/>
              <a:pathLst>
                <a:path w="5905" h="17907" extrusionOk="0">
                  <a:moveTo>
                    <a:pt x="5905" y="0"/>
                  </a:moveTo>
                  <a:lnTo>
                    <a:pt x="0" y="9525"/>
                  </a:lnTo>
                  <a:lnTo>
                    <a:pt x="4381" y="17907"/>
                  </a:lnTo>
                </a:path>
              </a:pathLst>
            </a:custGeom>
            <a:noFill/>
            <a:ln w="9525" cap="flat" cmpd="sng">
              <a:solidFill>
                <a:srgbClr val="FF0000"/>
              </a:solidFill>
              <a:prstDash val="solid"/>
              <a:round/>
              <a:headEnd type="none" w="sm" len="sm"/>
              <a:tailEnd type="none" w="sm" len="sm"/>
            </a:ln>
          </p:spPr>
        </p:sp>
        <p:sp>
          <p:nvSpPr>
            <p:cNvPr id="312" name="Google Shape;1968;p34">
              <a:extLst>
                <a:ext uri="{FF2B5EF4-FFF2-40B4-BE49-F238E27FC236}">
                  <a16:creationId xmlns:a16="http://schemas.microsoft.com/office/drawing/2014/main" id="{CFBE2773-67AA-4CA8-8703-4F21CF8CCC2E}"/>
                </a:ext>
              </a:extLst>
            </p:cNvPr>
            <p:cNvSpPr/>
            <p:nvPr/>
          </p:nvSpPr>
          <p:spPr>
            <a:xfrm>
              <a:off x="10864850" y="4654550"/>
              <a:ext cx="357200" cy="314325"/>
            </a:xfrm>
            <a:custGeom>
              <a:avLst/>
              <a:gdLst/>
              <a:ahLst/>
              <a:cxnLst/>
              <a:rect l="l" t="t" r="r" b="b"/>
              <a:pathLst>
                <a:path w="14288" h="12573" extrusionOk="0">
                  <a:moveTo>
                    <a:pt x="0" y="11811"/>
                  </a:moveTo>
                  <a:lnTo>
                    <a:pt x="4953" y="5715"/>
                  </a:lnTo>
                  <a:lnTo>
                    <a:pt x="6096" y="0"/>
                  </a:lnTo>
                  <a:lnTo>
                    <a:pt x="12764" y="5144"/>
                  </a:lnTo>
                  <a:lnTo>
                    <a:pt x="14288" y="12573"/>
                  </a:lnTo>
                </a:path>
              </a:pathLst>
            </a:custGeom>
            <a:noFill/>
            <a:ln w="9525" cap="flat" cmpd="sng">
              <a:solidFill>
                <a:srgbClr val="FF0000"/>
              </a:solidFill>
              <a:prstDash val="solid"/>
              <a:round/>
              <a:headEnd type="none" w="sm" len="sm"/>
              <a:tailEnd type="none" w="sm" len="sm"/>
            </a:ln>
          </p:spPr>
        </p:sp>
        <p:sp>
          <p:nvSpPr>
            <p:cNvPr id="313" name="Google Shape;1969;p34">
              <a:extLst>
                <a:ext uri="{FF2B5EF4-FFF2-40B4-BE49-F238E27FC236}">
                  <a16:creationId xmlns:a16="http://schemas.microsoft.com/office/drawing/2014/main" id="{53052D8E-68D0-4718-B59C-19AF2CFDD75D}"/>
                </a:ext>
              </a:extLst>
            </p:cNvPr>
            <p:cNvSpPr/>
            <p:nvPr/>
          </p:nvSpPr>
          <p:spPr>
            <a:xfrm>
              <a:off x="11079175" y="4449775"/>
              <a:ext cx="176200" cy="71425"/>
            </a:xfrm>
            <a:custGeom>
              <a:avLst/>
              <a:gdLst/>
              <a:ahLst/>
              <a:cxnLst/>
              <a:rect l="l" t="t" r="r" b="b"/>
              <a:pathLst>
                <a:path w="7048" h="2857" extrusionOk="0">
                  <a:moveTo>
                    <a:pt x="7048" y="1143"/>
                  </a:moveTo>
                  <a:lnTo>
                    <a:pt x="4572" y="2857"/>
                  </a:lnTo>
                  <a:lnTo>
                    <a:pt x="0" y="0"/>
                  </a:lnTo>
                </a:path>
              </a:pathLst>
            </a:custGeom>
            <a:noFill/>
            <a:ln w="9525" cap="flat" cmpd="sng">
              <a:solidFill>
                <a:srgbClr val="FF0000"/>
              </a:solidFill>
              <a:prstDash val="solid"/>
              <a:round/>
              <a:headEnd type="none" w="sm" len="sm"/>
              <a:tailEnd type="none" w="sm" len="sm"/>
            </a:ln>
          </p:spPr>
        </p:sp>
        <p:sp>
          <p:nvSpPr>
            <p:cNvPr id="314" name="Google Shape;1970;p34">
              <a:extLst>
                <a:ext uri="{FF2B5EF4-FFF2-40B4-BE49-F238E27FC236}">
                  <a16:creationId xmlns:a16="http://schemas.microsoft.com/office/drawing/2014/main" id="{E72C3B8C-1300-4173-AC3C-E07BE5F330CE}"/>
                </a:ext>
              </a:extLst>
            </p:cNvPr>
            <p:cNvSpPr/>
            <p:nvPr/>
          </p:nvSpPr>
          <p:spPr>
            <a:xfrm>
              <a:off x="11022025" y="4454525"/>
              <a:ext cx="57150" cy="204800"/>
            </a:xfrm>
            <a:custGeom>
              <a:avLst/>
              <a:gdLst/>
              <a:ahLst/>
              <a:cxnLst/>
              <a:rect l="l" t="t" r="r" b="b"/>
              <a:pathLst>
                <a:path w="2286" h="8192" extrusionOk="0">
                  <a:moveTo>
                    <a:pt x="2286" y="0"/>
                  </a:moveTo>
                  <a:lnTo>
                    <a:pt x="0" y="8192"/>
                  </a:lnTo>
                </a:path>
              </a:pathLst>
            </a:custGeom>
            <a:noFill/>
            <a:ln w="9525" cap="flat" cmpd="sng">
              <a:solidFill>
                <a:srgbClr val="FF0000"/>
              </a:solidFill>
              <a:prstDash val="solid"/>
              <a:round/>
              <a:headEnd type="none" w="sm" len="sm"/>
              <a:tailEnd type="none" w="sm" len="sm"/>
            </a:ln>
          </p:spPr>
        </p:sp>
        <p:sp>
          <p:nvSpPr>
            <p:cNvPr id="315" name="Google Shape;1971;p34">
              <a:extLst>
                <a:ext uri="{FF2B5EF4-FFF2-40B4-BE49-F238E27FC236}">
                  <a16:creationId xmlns:a16="http://schemas.microsoft.com/office/drawing/2014/main" id="{75A11D73-A8EB-4654-BA5D-70693B2C0052}"/>
                </a:ext>
              </a:extLst>
            </p:cNvPr>
            <p:cNvSpPr/>
            <p:nvPr/>
          </p:nvSpPr>
          <p:spPr>
            <a:xfrm>
              <a:off x="11431600" y="4478350"/>
              <a:ext cx="342900" cy="447675"/>
            </a:xfrm>
            <a:custGeom>
              <a:avLst/>
              <a:gdLst/>
              <a:ahLst/>
              <a:cxnLst/>
              <a:rect l="l" t="t" r="r" b="b"/>
              <a:pathLst>
                <a:path w="13716" h="17907" extrusionOk="0">
                  <a:moveTo>
                    <a:pt x="2476" y="2476"/>
                  </a:moveTo>
                  <a:lnTo>
                    <a:pt x="0" y="3619"/>
                  </a:lnTo>
                  <a:lnTo>
                    <a:pt x="3429" y="0"/>
                  </a:lnTo>
                  <a:lnTo>
                    <a:pt x="4953" y="6096"/>
                  </a:lnTo>
                  <a:lnTo>
                    <a:pt x="952" y="17907"/>
                  </a:lnTo>
                  <a:lnTo>
                    <a:pt x="4953" y="6477"/>
                  </a:lnTo>
                  <a:lnTo>
                    <a:pt x="13716" y="17907"/>
                  </a:lnTo>
                </a:path>
              </a:pathLst>
            </a:custGeom>
            <a:noFill/>
            <a:ln w="9525" cap="flat" cmpd="sng">
              <a:solidFill>
                <a:srgbClr val="FF0000"/>
              </a:solidFill>
              <a:prstDash val="solid"/>
              <a:round/>
              <a:headEnd type="none" w="sm" len="sm"/>
              <a:tailEnd type="none" w="sm" len="sm"/>
            </a:ln>
          </p:spPr>
        </p:sp>
      </p:grpSp>
      <p:cxnSp>
        <p:nvCxnSpPr>
          <p:cNvPr id="316" name="Google Shape;1972;p34">
            <a:extLst>
              <a:ext uri="{FF2B5EF4-FFF2-40B4-BE49-F238E27FC236}">
                <a16:creationId xmlns:a16="http://schemas.microsoft.com/office/drawing/2014/main" id="{505FFA1E-E27D-4EA7-AFD9-E6C728FF19AA}"/>
              </a:ext>
            </a:extLst>
          </p:cNvPr>
          <p:cNvCxnSpPr>
            <a:cxnSpLocks/>
          </p:cNvCxnSpPr>
          <p:nvPr/>
        </p:nvCxnSpPr>
        <p:spPr>
          <a:xfrm>
            <a:off x="7884075" y="3308809"/>
            <a:ext cx="0" cy="849300"/>
          </a:xfrm>
          <a:prstGeom prst="straightConnector1">
            <a:avLst/>
          </a:prstGeom>
          <a:noFill/>
          <a:ln w="28575" cap="flat" cmpd="sng">
            <a:solidFill>
              <a:srgbClr val="999999"/>
            </a:solidFill>
            <a:prstDash val="solid"/>
            <a:round/>
            <a:headEnd type="none" w="sm" len="sm"/>
            <a:tailEnd type="none" w="sm" len="sm"/>
          </a:ln>
        </p:spPr>
      </p:cxnSp>
      <p:cxnSp>
        <p:nvCxnSpPr>
          <p:cNvPr id="317" name="Google Shape;1973;p34">
            <a:extLst>
              <a:ext uri="{FF2B5EF4-FFF2-40B4-BE49-F238E27FC236}">
                <a16:creationId xmlns:a16="http://schemas.microsoft.com/office/drawing/2014/main" id="{28B6EF27-926F-4F5B-B794-704215F5181B}"/>
              </a:ext>
            </a:extLst>
          </p:cNvPr>
          <p:cNvCxnSpPr>
            <a:cxnSpLocks/>
          </p:cNvCxnSpPr>
          <p:nvPr/>
        </p:nvCxnSpPr>
        <p:spPr>
          <a:xfrm>
            <a:off x="9392932" y="3292291"/>
            <a:ext cx="0" cy="883200"/>
          </a:xfrm>
          <a:prstGeom prst="straightConnector1">
            <a:avLst/>
          </a:prstGeom>
          <a:noFill/>
          <a:ln w="28575" cap="flat" cmpd="sng">
            <a:solidFill>
              <a:srgbClr val="999999"/>
            </a:solidFill>
            <a:prstDash val="solid"/>
            <a:round/>
            <a:headEnd type="none" w="sm" len="sm"/>
            <a:tailEnd type="none" w="sm" len="sm"/>
          </a:ln>
        </p:spPr>
      </p:cxnSp>
      <p:cxnSp>
        <p:nvCxnSpPr>
          <p:cNvPr id="318" name="Google Shape;1974;p34">
            <a:extLst>
              <a:ext uri="{FF2B5EF4-FFF2-40B4-BE49-F238E27FC236}">
                <a16:creationId xmlns:a16="http://schemas.microsoft.com/office/drawing/2014/main" id="{CB9021EE-80C4-428E-BAEC-1BA06A2252B0}"/>
              </a:ext>
            </a:extLst>
          </p:cNvPr>
          <p:cNvCxnSpPr>
            <a:cxnSpLocks/>
          </p:cNvCxnSpPr>
          <p:nvPr/>
        </p:nvCxnSpPr>
        <p:spPr>
          <a:xfrm>
            <a:off x="10775850" y="3298201"/>
            <a:ext cx="0" cy="883200"/>
          </a:xfrm>
          <a:prstGeom prst="straightConnector1">
            <a:avLst/>
          </a:prstGeom>
          <a:noFill/>
          <a:ln w="28575" cap="flat" cmpd="sng">
            <a:solidFill>
              <a:srgbClr val="999999"/>
            </a:solidFill>
            <a:prstDash val="solid"/>
            <a:round/>
            <a:headEnd type="none" w="sm" len="sm"/>
            <a:tailEnd type="none" w="sm" len="sm"/>
          </a:ln>
        </p:spPr>
      </p:cxnSp>
      <p:sp>
        <p:nvSpPr>
          <p:cNvPr id="319" name="Google Shape;1975;p34">
            <a:extLst>
              <a:ext uri="{FF2B5EF4-FFF2-40B4-BE49-F238E27FC236}">
                <a16:creationId xmlns:a16="http://schemas.microsoft.com/office/drawing/2014/main" id="{B9FB44E7-A203-4A06-AE71-768F33A54776}"/>
              </a:ext>
            </a:extLst>
          </p:cNvPr>
          <p:cNvSpPr/>
          <p:nvPr/>
        </p:nvSpPr>
        <p:spPr>
          <a:xfrm>
            <a:off x="5086825" y="3464177"/>
            <a:ext cx="897300" cy="410100"/>
          </a:xfrm>
          <a:prstGeom prst="rect">
            <a:avLst/>
          </a:prstGeom>
          <a:solidFill>
            <a:srgbClr val="B3C6E7"/>
          </a:solidFill>
          <a:ln w="12700" cap="flat" cmpd="sng">
            <a:solidFill>
              <a:srgbClr val="31538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AI Training</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Scenarios</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cxnSp>
        <p:nvCxnSpPr>
          <p:cNvPr id="320" name="Google Shape;1976;p34">
            <a:extLst>
              <a:ext uri="{FF2B5EF4-FFF2-40B4-BE49-F238E27FC236}">
                <a16:creationId xmlns:a16="http://schemas.microsoft.com/office/drawing/2014/main" id="{E3EE476F-06F4-4636-8850-DBB59738C494}"/>
              </a:ext>
            </a:extLst>
          </p:cNvPr>
          <p:cNvCxnSpPr>
            <a:endCxn id="319" idx="0"/>
          </p:cNvCxnSpPr>
          <p:nvPr/>
        </p:nvCxnSpPr>
        <p:spPr>
          <a:xfrm>
            <a:off x="5535475" y="3314777"/>
            <a:ext cx="0" cy="149400"/>
          </a:xfrm>
          <a:prstGeom prst="straightConnector1">
            <a:avLst/>
          </a:prstGeom>
          <a:noFill/>
          <a:ln w="28575" cap="flat" cmpd="sng">
            <a:solidFill>
              <a:srgbClr val="999999"/>
            </a:solidFill>
            <a:prstDash val="solid"/>
            <a:round/>
            <a:headEnd type="none" w="sm" len="sm"/>
            <a:tailEnd type="none" w="sm" len="sm"/>
          </a:ln>
        </p:spPr>
      </p:cxnSp>
      <p:sp>
        <p:nvSpPr>
          <p:cNvPr id="321" name="Google Shape;1977;p34">
            <a:extLst>
              <a:ext uri="{FF2B5EF4-FFF2-40B4-BE49-F238E27FC236}">
                <a16:creationId xmlns:a16="http://schemas.microsoft.com/office/drawing/2014/main" id="{42CDE718-CC6B-4BD6-B252-B3896A44CE96}"/>
              </a:ext>
            </a:extLst>
          </p:cNvPr>
          <p:cNvSpPr txBox="1"/>
          <p:nvPr/>
        </p:nvSpPr>
        <p:spPr>
          <a:xfrm>
            <a:off x="2562225" y="5344975"/>
            <a:ext cx="731700" cy="344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Unity</a:t>
            </a: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22" name="Google Shape;1978;p34">
            <a:extLst>
              <a:ext uri="{FF2B5EF4-FFF2-40B4-BE49-F238E27FC236}">
                <a16:creationId xmlns:a16="http://schemas.microsoft.com/office/drawing/2014/main" id="{A7E62938-7118-4D39-A9ED-6B2F06C46854}"/>
              </a:ext>
            </a:extLst>
          </p:cNvPr>
          <p:cNvSpPr txBox="1"/>
          <p:nvPr/>
        </p:nvSpPr>
        <p:spPr>
          <a:xfrm>
            <a:off x="3952950" y="5344975"/>
            <a:ext cx="731700" cy="344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Unreal</a:t>
            </a: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23" name="Google Shape;1980;p34">
            <a:extLst>
              <a:ext uri="{FF2B5EF4-FFF2-40B4-BE49-F238E27FC236}">
                <a16:creationId xmlns:a16="http://schemas.microsoft.com/office/drawing/2014/main" id="{533FF48B-B913-4D7D-A58E-EE4B5B0214F2}"/>
              </a:ext>
            </a:extLst>
          </p:cNvPr>
          <p:cNvSpPr txBox="1"/>
          <p:nvPr/>
        </p:nvSpPr>
        <p:spPr>
          <a:xfrm>
            <a:off x="2521325" y="4127200"/>
            <a:ext cx="897300" cy="344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OtherSim</a:t>
            </a: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24" name="Google Shape;1981;p34">
            <a:extLst>
              <a:ext uri="{FF2B5EF4-FFF2-40B4-BE49-F238E27FC236}">
                <a16:creationId xmlns:a16="http://schemas.microsoft.com/office/drawing/2014/main" id="{F1A9B1D4-B7EA-4DE0-B009-82C369D97C2A}"/>
              </a:ext>
            </a:extLst>
          </p:cNvPr>
          <p:cNvSpPr txBox="1"/>
          <p:nvPr/>
        </p:nvSpPr>
        <p:spPr>
          <a:xfrm>
            <a:off x="4078150" y="4287800"/>
            <a:ext cx="1073100" cy="344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Local Mgmt</a:t>
            </a:r>
            <a:endParaRPr kumimoji="0" sz="13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25" name="Google Shape;1982;p34">
            <a:extLst>
              <a:ext uri="{FF2B5EF4-FFF2-40B4-BE49-F238E27FC236}">
                <a16:creationId xmlns:a16="http://schemas.microsoft.com/office/drawing/2014/main" id="{93C238B2-FD29-49F3-AC40-D8BAC65B9C24}"/>
              </a:ext>
            </a:extLst>
          </p:cNvPr>
          <p:cNvSpPr txBox="1"/>
          <p:nvPr/>
        </p:nvSpPr>
        <p:spPr>
          <a:xfrm rot="-5400000">
            <a:off x="420925" y="4684675"/>
            <a:ext cx="1744200" cy="524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Simulated Worlds</a:t>
            </a:r>
            <a:endParaRPr kumimoji="0"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26" name="Google Shape;1983;p34">
            <a:extLst>
              <a:ext uri="{FF2B5EF4-FFF2-40B4-BE49-F238E27FC236}">
                <a16:creationId xmlns:a16="http://schemas.microsoft.com/office/drawing/2014/main" id="{3B4B51FE-1E04-467E-A49E-7ACA56457E55}"/>
              </a:ext>
            </a:extLst>
          </p:cNvPr>
          <p:cNvSpPr txBox="1"/>
          <p:nvPr/>
        </p:nvSpPr>
        <p:spPr>
          <a:xfrm rot="-5400000">
            <a:off x="5964475" y="4735275"/>
            <a:ext cx="1744200" cy="5247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Real World</a:t>
            </a:r>
            <a:endParaRPr kumimoji="0" sz="15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grpSp>
        <p:nvGrpSpPr>
          <p:cNvPr id="327" name="Google Shape;1984;p34">
            <a:extLst>
              <a:ext uri="{FF2B5EF4-FFF2-40B4-BE49-F238E27FC236}">
                <a16:creationId xmlns:a16="http://schemas.microsoft.com/office/drawing/2014/main" id="{5265389D-6F10-46E0-8C0C-719CA06F7AC8}"/>
              </a:ext>
            </a:extLst>
          </p:cNvPr>
          <p:cNvGrpSpPr/>
          <p:nvPr/>
        </p:nvGrpSpPr>
        <p:grpSpPr>
          <a:xfrm>
            <a:off x="7680179" y="3483673"/>
            <a:ext cx="407794" cy="410023"/>
            <a:chOff x="1655075" y="3392325"/>
            <a:chExt cx="548700" cy="551700"/>
          </a:xfrm>
        </p:grpSpPr>
        <p:sp>
          <p:nvSpPr>
            <p:cNvPr id="328" name="Google Shape;1985;p34">
              <a:extLst>
                <a:ext uri="{FF2B5EF4-FFF2-40B4-BE49-F238E27FC236}">
                  <a16:creationId xmlns:a16="http://schemas.microsoft.com/office/drawing/2014/main" id="{706EA5D5-73CC-41FB-8CA1-9BE46016D603}"/>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29" name="Google Shape;1986;p34">
              <a:extLst>
                <a:ext uri="{FF2B5EF4-FFF2-40B4-BE49-F238E27FC236}">
                  <a16:creationId xmlns:a16="http://schemas.microsoft.com/office/drawing/2014/main" id="{87166DA2-D4D0-41C4-9BD3-2F96A1C081E0}"/>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sp>
        <p:nvSpPr>
          <p:cNvPr id="330" name="Google Shape;1987;p34">
            <a:extLst>
              <a:ext uri="{FF2B5EF4-FFF2-40B4-BE49-F238E27FC236}">
                <a16:creationId xmlns:a16="http://schemas.microsoft.com/office/drawing/2014/main" id="{3F6E3B08-6B81-4821-89F7-775A5472DFF9}"/>
              </a:ext>
            </a:extLst>
          </p:cNvPr>
          <p:cNvSpPr txBox="1"/>
          <p:nvPr/>
        </p:nvSpPr>
        <p:spPr>
          <a:xfrm>
            <a:off x="4601950" y="5508908"/>
            <a:ext cx="1291500" cy="524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Digital</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Twins</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31" name="Google Shape;1988;p34">
            <a:extLst>
              <a:ext uri="{FF2B5EF4-FFF2-40B4-BE49-F238E27FC236}">
                <a16:creationId xmlns:a16="http://schemas.microsoft.com/office/drawing/2014/main" id="{0E0AC34A-5BC4-46E7-B270-309A13C885CF}"/>
              </a:ext>
            </a:extLst>
          </p:cNvPr>
          <p:cNvSpPr txBox="1"/>
          <p:nvPr/>
        </p:nvSpPr>
        <p:spPr>
          <a:xfrm>
            <a:off x="3085597" y="5513775"/>
            <a:ext cx="959700" cy="524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Simulated</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Actors</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pic>
        <p:nvPicPr>
          <p:cNvPr id="332" name="Google Shape;1989;p34">
            <a:extLst>
              <a:ext uri="{FF2B5EF4-FFF2-40B4-BE49-F238E27FC236}">
                <a16:creationId xmlns:a16="http://schemas.microsoft.com/office/drawing/2014/main" id="{2D4CD2AD-2FB1-41DA-A86B-04621011F0A8}"/>
              </a:ext>
            </a:extLst>
          </p:cNvPr>
          <p:cNvPicPr preferRelativeResize="0"/>
          <p:nvPr/>
        </p:nvPicPr>
        <p:blipFill rotWithShape="1">
          <a:blip r:embed="rId10">
            <a:alphaModFix/>
            <a:duotone>
              <a:prstClr val="black"/>
              <a:srgbClr val="FF0000">
                <a:tint val="45000"/>
                <a:satMod val="400000"/>
              </a:srgbClr>
            </a:duotone>
          </a:blip>
          <a:srcRect/>
          <a:stretch/>
        </p:blipFill>
        <p:spPr>
          <a:xfrm>
            <a:off x="3452053" y="1849865"/>
            <a:ext cx="158600" cy="158575"/>
          </a:xfrm>
          <a:prstGeom prst="rect">
            <a:avLst/>
          </a:prstGeom>
          <a:noFill/>
          <a:ln>
            <a:noFill/>
          </a:ln>
        </p:spPr>
      </p:pic>
      <p:pic>
        <p:nvPicPr>
          <p:cNvPr id="333" name="Google Shape;1990;p34">
            <a:extLst>
              <a:ext uri="{FF2B5EF4-FFF2-40B4-BE49-F238E27FC236}">
                <a16:creationId xmlns:a16="http://schemas.microsoft.com/office/drawing/2014/main" id="{A5A561DF-3655-4ABA-B44E-DEF8E415DE71}"/>
              </a:ext>
            </a:extLst>
          </p:cNvPr>
          <p:cNvPicPr preferRelativeResize="0"/>
          <p:nvPr/>
        </p:nvPicPr>
        <p:blipFill rotWithShape="1">
          <a:blip r:embed="rId10">
            <a:alphaModFix/>
          </a:blip>
          <a:srcRect/>
          <a:stretch/>
        </p:blipFill>
        <p:spPr>
          <a:xfrm>
            <a:off x="3223107" y="3106915"/>
            <a:ext cx="158600" cy="158600"/>
          </a:xfrm>
          <a:prstGeom prst="rect">
            <a:avLst/>
          </a:prstGeom>
          <a:noFill/>
          <a:ln>
            <a:noFill/>
          </a:ln>
        </p:spPr>
      </p:pic>
      <p:grpSp>
        <p:nvGrpSpPr>
          <p:cNvPr id="334" name="Google Shape;1991;p34">
            <a:extLst>
              <a:ext uri="{FF2B5EF4-FFF2-40B4-BE49-F238E27FC236}">
                <a16:creationId xmlns:a16="http://schemas.microsoft.com/office/drawing/2014/main" id="{332AC092-709B-4A46-9B62-B714C3C09FFF}"/>
              </a:ext>
            </a:extLst>
          </p:cNvPr>
          <p:cNvGrpSpPr/>
          <p:nvPr/>
        </p:nvGrpSpPr>
        <p:grpSpPr>
          <a:xfrm>
            <a:off x="9194829" y="3489223"/>
            <a:ext cx="407794" cy="410023"/>
            <a:chOff x="1655075" y="3392325"/>
            <a:chExt cx="548700" cy="551700"/>
          </a:xfrm>
        </p:grpSpPr>
        <p:sp>
          <p:nvSpPr>
            <p:cNvPr id="335" name="Google Shape;1992;p34">
              <a:extLst>
                <a:ext uri="{FF2B5EF4-FFF2-40B4-BE49-F238E27FC236}">
                  <a16:creationId xmlns:a16="http://schemas.microsoft.com/office/drawing/2014/main" id="{3E09F9FC-D77C-4445-A7CA-A9877DDE0F1D}"/>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36" name="Google Shape;1993;p34">
              <a:extLst>
                <a:ext uri="{FF2B5EF4-FFF2-40B4-BE49-F238E27FC236}">
                  <a16:creationId xmlns:a16="http://schemas.microsoft.com/office/drawing/2014/main" id="{D7BFC7E5-D708-4173-8FBC-E629442019CD}"/>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grpSp>
        <p:nvGrpSpPr>
          <p:cNvPr id="337" name="Google Shape;1994;p34">
            <a:extLst>
              <a:ext uri="{FF2B5EF4-FFF2-40B4-BE49-F238E27FC236}">
                <a16:creationId xmlns:a16="http://schemas.microsoft.com/office/drawing/2014/main" id="{4EC396E0-328B-488B-A43F-6A0CBD04C50E}"/>
              </a:ext>
            </a:extLst>
          </p:cNvPr>
          <p:cNvGrpSpPr/>
          <p:nvPr/>
        </p:nvGrpSpPr>
        <p:grpSpPr>
          <a:xfrm>
            <a:off x="10571941" y="3489223"/>
            <a:ext cx="407794" cy="410023"/>
            <a:chOff x="1655075" y="3392325"/>
            <a:chExt cx="548700" cy="551700"/>
          </a:xfrm>
        </p:grpSpPr>
        <p:sp>
          <p:nvSpPr>
            <p:cNvPr id="338" name="Google Shape;1995;p34">
              <a:extLst>
                <a:ext uri="{FF2B5EF4-FFF2-40B4-BE49-F238E27FC236}">
                  <a16:creationId xmlns:a16="http://schemas.microsoft.com/office/drawing/2014/main" id="{32B6F0F0-AE9A-4D4E-9F71-6000C5BF99FB}"/>
                </a:ext>
              </a:extLst>
            </p:cNvPr>
            <p:cNvSpPr/>
            <p:nvPr/>
          </p:nvSpPr>
          <p:spPr>
            <a:xfrm>
              <a:off x="1655075" y="3392325"/>
              <a:ext cx="548700" cy="551700"/>
            </a:xfrm>
            <a:prstGeom prst="roundRect">
              <a:avLst>
                <a:gd name="adj" fmla="val 16667"/>
              </a:avLst>
            </a:prstGeom>
            <a:solidFill>
              <a:srgbClr val="0000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39" name="Google Shape;1996;p34">
              <a:extLst>
                <a:ext uri="{FF2B5EF4-FFF2-40B4-BE49-F238E27FC236}">
                  <a16:creationId xmlns:a16="http://schemas.microsoft.com/office/drawing/2014/main" id="{09F24A2F-65A6-4126-9FFA-0E9321753DC8}"/>
                </a:ext>
              </a:extLst>
            </p:cNvPr>
            <p:cNvPicPr preferRelativeResize="0"/>
            <p:nvPr/>
          </p:nvPicPr>
          <p:blipFill rotWithShape="1">
            <a:blip r:embed="rId5">
              <a:alphaModFix/>
            </a:blip>
            <a:srcRect/>
            <a:stretch/>
          </p:blipFill>
          <p:spPr>
            <a:xfrm>
              <a:off x="1677300" y="3405800"/>
              <a:ext cx="495300" cy="533400"/>
            </a:xfrm>
            <a:prstGeom prst="rect">
              <a:avLst/>
            </a:prstGeom>
            <a:noFill/>
            <a:ln>
              <a:noFill/>
            </a:ln>
          </p:spPr>
        </p:pic>
      </p:grpSp>
      <p:sp>
        <p:nvSpPr>
          <p:cNvPr id="340" name="Google Shape;1997;p34">
            <a:extLst>
              <a:ext uri="{FF2B5EF4-FFF2-40B4-BE49-F238E27FC236}">
                <a16:creationId xmlns:a16="http://schemas.microsoft.com/office/drawing/2014/main" id="{9F2CEFDB-E6EC-43A6-833A-C95AFCEAD7B6}"/>
              </a:ext>
            </a:extLst>
          </p:cNvPr>
          <p:cNvSpPr txBox="1"/>
          <p:nvPr/>
        </p:nvSpPr>
        <p:spPr>
          <a:xfrm rot="-5400000">
            <a:off x="33070" y="5214475"/>
            <a:ext cx="849900" cy="359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Edge</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41" name="Google Shape;1998;p34">
            <a:extLst>
              <a:ext uri="{FF2B5EF4-FFF2-40B4-BE49-F238E27FC236}">
                <a16:creationId xmlns:a16="http://schemas.microsoft.com/office/drawing/2014/main" id="{79A7AC5D-749C-4E74-AA43-3CF44C4A2F40}"/>
              </a:ext>
            </a:extLst>
          </p:cNvPr>
          <p:cNvSpPr/>
          <p:nvPr/>
        </p:nvSpPr>
        <p:spPr>
          <a:xfrm rot="-5400000">
            <a:off x="-1318313" y="3335536"/>
            <a:ext cx="3664978" cy="296400"/>
          </a:xfrm>
          <a:prstGeom prst="leftRightArrow">
            <a:avLst>
              <a:gd name="adj1" fmla="val 50000"/>
              <a:gd name="adj2" fmla="val 50000"/>
            </a:avLst>
          </a:prstGeom>
          <a:solidFill>
            <a:srgbClr val="FFFFFF"/>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Processing Location Agnostic / Transparent</a:t>
            </a:r>
            <a:endParaRPr kumimoji="0" sz="12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grpSp>
        <p:nvGrpSpPr>
          <p:cNvPr id="343" name="Google Shape;2000;p34">
            <a:extLst>
              <a:ext uri="{FF2B5EF4-FFF2-40B4-BE49-F238E27FC236}">
                <a16:creationId xmlns:a16="http://schemas.microsoft.com/office/drawing/2014/main" id="{F3E760B0-49BE-4976-A9C0-F47459791E09}"/>
              </a:ext>
            </a:extLst>
          </p:cNvPr>
          <p:cNvGrpSpPr/>
          <p:nvPr/>
        </p:nvGrpSpPr>
        <p:grpSpPr>
          <a:xfrm>
            <a:off x="3948417" y="5653831"/>
            <a:ext cx="637723" cy="358897"/>
            <a:chOff x="8263450" y="5689676"/>
            <a:chExt cx="1578132" cy="887699"/>
          </a:xfrm>
        </p:grpSpPr>
        <p:pic>
          <p:nvPicPr>
            <p:cNvPr id="344" name="Google Shape;2001;p34">
              <a:extLst>
                <a:ext uri="{FF2B5EF4-FFF2-40B4-BE49-F238E27FC236}">
                  <a16:creationId xmlns:a16="http://schemas.microsoft.com/office/drawing/2014/main" id="{EFC05670-77B2-4D41-8397-F0EAC70263B1}"/>
                </a:ext>
              </a:extLst>
            </p:cNvPr>
            <p:cNvPicPr preferRelativeResize="0"/>
            <p:nvPr/>
          </p:nvPicPr>
          <p:blipFill rotWithShape="1">
            <a:blip r:embed="rId11">
              <a:alphaModFix/>
            </a:blip>
            <a:srcRect/>
            <a:stretch/>
          </p:blipFill>
          <p:spPr>
            <a:xfrm>
              <a:off x="8263450" y="5689676"/>
              <a:ext cx="1578132" cy="887699"/>
            </a:xfrm>
            <a:prstGeom prst="rect">
              <a:avLst/>
            </a:prstGeom>
            <a:noFill/>
            <a:ln>
              <a:noFill/>
            </a:ln>
          </p:spPr>
        </p:pic>
        <p:sp>
          <p:nvSpPr>
            <p:cNvPr id="345" name="Google Shape;2002;p34">
              <a:extLst>
                <a:ext uri="{FF2B5EF4-FFF2-40B4-BE49-F238E27FC236}">
                  <a16:creationId xmlns:a16="http://schemas.microsoft.com/office/drawing/2014/main" id="{9D16F373-D24E-4833-B77E-861F4F92D07F}"/>
                </a:ext>
              </a:extLst>
            </p:cNvPr>
            <p:cNvSpPr/>
            <p:nvPr/>
          </p:nvSpPr>
          <p:spPr>
            <a:xfrm>
              <a:off x="8412875" y="5779988"/>
              <a:ext cx="366700" cy="747725"/>
            </a:xfrm>
            <a:custGeom>
              <a:avLst/>
              <a:gdLst/>
              <a:ahLst/>
              <a:cxnLst/>
              <a:rect l="l" t="t" r="r" b="b"/>
              <a:pathLst>
                <a:path w="14668" h="29909" extrusionOk="0">
                  <a:moveTo>
                    <a:pt x="14097" y="29909"/>
                  </a:moveTo>
                  <a:lnTo>
                    <a:pt x="11430" y="23813"/>
                  </a:lnTo>
                  <a:lnTo>
                    <a:pt x="14097" y="13335"/>
                  </a:lnTo>
                  <a:lnTo>
                    <a:pt x="14668" y="2286"/>
                  </a:lnTo>
                  <a:lnTo>
                    <a:pt x="9525" y="2858"/>
                  </a:lnTo>
                  <a:lnTo>
                    <a:pt x="0" y="0"/>
                  </a:lnTo>
                </a:path>
              </a:pathLst>
            </a:custGeom>
            <a:noFill/>
            <a:ln w="9525" cap="flat" cmpd="sng">
              <a:solidFill>
                <a:srgbClr val="FF0000"/>
              </a:solidFill>
              <a:prstDash val="solid"/>
              <a:round/>
              <a:headEnd type="none" w="sm" len="sm"/>
              <a:tailEnd type="none" w="sm" len="sm"/>
            </a:ln>
          </p:spPr>
        </p:sp>
        <p:sp>
          <p:nvSpPr>
            <p:cNvPr id="346" name="Google Shape;2003;p34">
              <a:extLst>
                <a:ext uri="{FF2B5EF4-FFF2-40B4-BE49-F238E27FC236}">
                  <a16:creationId xmlns:a16="http://schemas.microsoft.com/office/drawing/2014/main" id="{B503F260-8641-459E-9307-D6C51C66D535}"/>
                </a:ext>
              </a:extLst>
            </p:cNvPr>
            <p:cNvSpPr/>
            <p:nvPr/>
          </p:nvSpPr>
          <p:spPr>
            <a:xfrm>
              <a:off x="8612900" y="6122888"/>
              <a:ext cx="147625" cy="447675"/>
            </a:xfrm>
            <a:custGeom>
              <a:avLst/>
              <a:gdLst/>
              <a:ahLst/>
              <a:cxnLst/>
              <a:rect l="l" t="t" r="r" b="b"/>
              <a:pathLst>
                <a:path w="5905" h="17907" extrusionOk="0">
                  <a:moveTo>
                    <a:pt x="5905" y="0"/>
                  </a:moveTo>
                  <a:lnTo>
                    <a:pt x="0" y="9525"/>
                  </a:lnTo>
                  <a:lnTo>
                    <a:pt x="4381" y="17907"/>
                  </a:lnTo>
                </a:path>
              </a:pathLst>
            </a:custGeom>
            <a:noFill/>
            <a:ln w="9525" cap="flat" cmpd="sng">
              <a:solidFill>
                <a:srgbClr val="FF0000"/>
              </a:solidFill>
              <a:prstDash val="solid"/>
              <a:round/>
              <a:headEnd type="none" w="sm" len="sm"/>
              <a:tailEnd type="none" w="sm" len="sm"/>
            </a:ln>
          </p:spPr>
        </p:sp>
        <p:sp>
          <p:nvSpPr>
            <p:cNvPr id="347" name="Google Shape;2004;p34">
              <a:extLst>
                <a:ext uri="{FF2B5EF4-FFF2-40B4-BE49-F238E27FC236}">
                  <a16:creationId xmlns:a16="http://schemas.microsoft.com/office/drawing/2014/main" id="{98D4383F-E92E-40CC-947D-DF888E7F0733}"/>
                </a:ext>
              </a:extLst>
            </p:cNvPr>
            <p:cNvSpPr/>
            <p:nvPr/>
          </p:nvSpPr>
          <p:spPr>
            <a:xfrm>
              <a:off x="8912925" y="6246713"/>
              <a:ext cx="357200" cy="314325"/>
            </a:xfrm>
            <a:custGeom>
              <a:avLst/>
              <a:gdLst/>
              <a:ahLst/>
              <a:cxnLst/>
              <a:rect l="l" t="t" r="r" b="b"/>
              <a:pathLst>
                <a:path w="14288" h="12573" extrusionOk="0">
                  <a:moveTo>
                    <a:pt x="0" y="11811"/>
                  </a:moveTo>
                  <a:lnTo>
                    <a:pt x="4953" y="5715"/>
                  </a:lnTo>
                  <a:lnTo>
                    <a:pt x="6096" y="0"/>
                  </a:lnTo>
                  <a:lnTo>
                    <a:pt x="12764" y="5144"/>
                  </a:lnTo>
                  <a:lnTo>
                    <a:pt x="14288" y="12573"/>
                  </a:lnTo>
                </a:path>
              </a:pathLst>
            </a:custGeom>
            <a:noFill/>
            <a:ln w="9525" cap="flat" cmpd="sng">
              <a:solidFill>
                <a:srgbClr val="FF0000"/>
              </a:solidFill>
              <a:prstDash val="solid"/>
              <a:round/>
              <a:headEnd type="none" w="sm" len="sm"/>
              <a:tailEnd type="none" w="sm" len="sm"/>
            </a:ln>
          </p:spPr>
        </p:sp>
        <p:sp>
          <p:nvSpPr>
            <p:cNvPr id="348" name="Google Shape;2005;p34">
              <a:extLst>
                <a:ext uri="{FF2B5EF4-FFF2-40B4-BE49-F238E27FC236}">
                  <a16:creationId xmlns:a16="http://schemas.microsoft.com/office/drawing/2014/main" id="{3613EAA4-0EDF-4CED-B058-A5FC9F1E1A11}"/>
                </a:ext>
              </a:extLst>
            </p:cNvPr>
            <p:cNvSpPr/>
            <p:nvPr/>
          </p:nvSpPr>
          <p:spPr>
            <a:xfrm>
              <a:off x="9127250" y="6041938"/>
              <a:ext cx="176200" cy="71425"/>
            </a:xfrm>
            <a:custGeom>
              <a:avLst/>
              <a:gdLst/>
              <a:ahLst/>
              <a:cxnLst/>
              <a:rect l="l" t="t" r="r" b="b"/>
              <a:pathLst>
                <a:path w="7048" h="2857" extrusionOk="0">
                  <a:moveTo>
                    <a:pt x="7048" y="1143"/>
                  </a:moveTo>
                  <a:lnTo>
                    <a:pt x="4572" y="2857"/>
                  </a:lnTo>
                  <a:lnTo>
                    <a:pt x="0" y="0"/>
                  </a:lnTo>
                </a:path>
              </a:pathLst>
            </a:custGeom>
            <a:noFill/>
            <a:ln w="9525" cap="flat" cmpd="sng">
              <a:solidFill>
                <a:srgbClr val="FF0000"/>
              </a:solidFill>
              <a:prstDash val="solid"/>
              <a:round/>
              <a:headEnd type="none" w="sm" len="sm"/>
              <a:tailEnd type="none" w="sm" len="sm"/>
            </a:ln>
          </p:spPr>
        </p:sp>
        <p:sp>
          <p:nvSpPr>
            <p:cNvPr id="349" name="Google Shape;2006;p34">
              <a:extLst>
                <a:ext uri="{FF2B5EF4-FFF2-40B4-BE49-F238E27FC236}">
                  <a16:creationId xmlns:a16="http://schemas.microsoft.com/office/drawing/2014/main" id="{D0485D6B-4AFB-40C4-B744-EBD644A30E8E}"/>
                </a:ext>
              </a:extLst>
            </p:cNvPr>
            <p:cNvSpPr/>
            <p:nvPr/>
          </p:nvSpPr>
          <p:spPr>
            <a:xfrm>
              <a:off x="9070100" y="6046688"/>
              <a:ext cx="57150" cy="204800"/>
            </a:xfrm>
            <a:custGeom>
              <a:avLst/>
              <a:gdLst/>
              <a:ahLst/>
              <a:cxnLst/>
              <a:rect l="l" t="t" r="r" b="b"/>
              <a:pathLst>
                <a:path w="2286" h="8192" extrusionOk="0">
                  <a:moveTo>
                    <a:pt x="2286" y="0"/>
                  </a:moveTo>
                  <a:lnTo>
                    <a:pt x="0" y="8192"/>
                  </a:lnTo>
                </a:path>
              </a:pathLst>
            </a:custGeom>
            <a:noFill/>
            <a:ln w="9525" cap="flat" cmpd="sng">
              <a:solidFill>
                <a:srgbClr val="FF0000"/>
              </a:solidFill>
              <a:prstDash val="solid"/>
              <a:round/>
              <a:headEnd type="none" w="sm" len="sm"/>
              <a:tailEnd type="none" w="sm" len="sm"/>
            </a:ln>
          </p:spPr>
        </p:sp>
        <p:sp>
          <p:nvSpPr>
            <p:cNvPr id="350" name="Google Shape;2007;p34">
              <a:extLst>
                <a:ext uri="{FF2B5EF4-FFF2-40B4-BE49-F238E27FC236}">
                  <a16:creationId xmlns:a16="http://schemas.microsoft.com/office/drawing/2014/main" id="{B873CCC0-0C36-4B2B-B81E-B58F7977696E}"/>
                </a:ext>
              </a:extLst>
            </p:cNvPr>
            <p:cNvSpPr/>
            <p:nvPr/>
          </p:nvSpPr>
          <p:spPr>
            <a:xfrm>
              <a:off x="9479675" y="6070513"/>
              <a:ext cx="342900" cy="447675"/>
            </a:xfrm>
            <a:custGeom>
              <a:avLst/>
              <a:gdLst/>
              <a:ahLst/>
              <a:cxnLst/>
              <a:rect l="l" t="t" r="r" b="b"/>
              <a:pathLst>
                <a:path w="13716" h="17907" extrusionOk="0">
                  <a:moveTo>
                    <a:pt x="2476" y="2476"/>
                  </a:moveTo>
                  <a:lnTo>
                    <a:pt x="0" y="3619"/>
                  </a:lnTo>
                  <a:lnTo>
                    <a:pt x="3429" y="0"/>
                  </a:lnTo>
                  <a:lnTo>
                    <a:pt x="4953" y="6096"/>
                  </a:lnTo>
                  <a:lnTo>
                    <a:pt x="952" y="17907"/>
                  </a:lnTo>
                  <a:lnTo>
                    <a:pt x="4953" y="6477"/>
                  </a:lnTo>
                  <a:lnTo>
                    <a:pt x="13716" y="17907"/>
                  </a:lnTo>
                </a:path>
              </a:pathLst>
            </a:custGeom>
            <a:noFill/>
            <a:ln w="9525" cap="flat" cmpd="sng">
              <a:solidFill>
                <a:srgbClr val="FF0000"/>
              </a:solidFill>
              <a:prstDash val="solid"/>
              <a:round/>
              <a:headEnd type="none" w="sm" len="sm"/>
              <a:tailEnd type="none" w="sm" len="sm"/>
            </a:ln>
          </p:spPr>
        </p:sp>
      </p:grpSp>
      <p:sp>
        <p:nvSpPr>
          <p:cNvPr id="351" name="Google Shape;2010;p34">
            <a:extLst>
              <a:ext uri="{FF2B5EF4-FFF2-40B4-BE49-F238E27FC236}">
                <a16:creationId xmlns:a16="http://schemas.microsoft.com/office/drawing/2014/main" id="{94D452F3-5BDC-4CBD-92D9-AC220CE67F41}"/>
              </a:ext>
            </a:extLst>
          </p:cNvPr>
          <p:cNvSpPr txBox="1"/>
          <p:nvPr/>
        </p:nvSpPr>
        <p:spPr>
          <a:xfrm>
            <a:off x="9821072" y="3403851"/>
            <a:ext cx="819600" cy="627600"/>
          </a:xfrm>
          <a:prstGeom prst="rect">
            <a:avLst/>
          </a:prstGeom>
          <a:noFill/>
          <a:ln>
            <a:noFill/>
          </a:ln>
        </p:spPr>
        <p:txBody>
          <a:bodyPr spcFirstLastPara="1" wrap="square" lIns="121900" tIns="121900" rIns="121900" bIns="1219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Protocol</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Gateway</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52" name="Google Shape;2011;p34">
            <a:extLst>
              <a:ext uri="{FF2B5EF4-FFF2-40B4-BE49-F238E27FC236}">
                <a16:creationId xmlns:a16="http://schemas.microsoft.com/office/drawing/2014/main" id="{330C5598-047F-4BBB-B6BC-4117EDE9222C}"/>
              </a:ext>
            </a:extLst>
          </p:cNvPr>
          <p:cNvSpPr txBox="1"/>
          <p:nvPr/>
        </p:nvSpPr>
        <p:spPr>
          <a:xfrm>
            <a:off x="10671150" y="3865125"/>
            <a:ext cx="1073100" cy="358800"/>
          </a:xfrm>
          <a:prstGeom prst="rect">
            <a:avLst/>
          </a:prstGeom>
          <a:noFill/>
          <a:ln>
            <a:noFill/>
          </a:ln>
        </p:spPr>
        <p:txBody>
          <a:bodyPr spcFirstLastPara="1" wrap="square" lIns="121900" tIns="121900" rIns="121900" bIns="1219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Protocol XYZ</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353" name="Google Shape;2012;p34">
            <a:extLst>
              <a:ext uri="{FF2B5EF4-FFF2-40B4-BE49-F238E27FC236}">
                <a16:creationId xmlns:a16="http://schemas.microsoft.com/office/drawing/2014/main" id="{E00C3333-0B75-4B11-8DE3-55EEF73F61C9}"/>
              </a:ext>
            </a:extLst>
          </p:cNvPr>
          <p:cNvSpPr txBox="1"/>
          <p:nvPr/>
        </p:nvSpPr>
        <p:spPr>
          <a:xfrm>
            <a:off x="10677052" y="3167903"/>
            <a:ext cx="524700" cy="358800"/>
          </a:xfrm>
          <a:prstGeom prst="rect">
            <a:avLst/>
          </a:prstGeom>
          <a:noFill/>
          <a:ln>
            <a:noFill/>
          </a:ln>
        </p:spPr>
        <p:txBody>
          <a:bodyPr spcFirstLastPara="1" wrap="square" lIns="121900" tIns="121900" rIns="121900" bIns="1219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rPr>
              <a:t>DDS</a:t>
            </a:r>
            <a:endParaRPr kumimoji="0" sz="1200" b="1"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pic>
        <p:nvPicPr>
          <p:cNvPr id="354" name="Google Shape;2013;p34">
            <a:extLst>
              <a:ext uri="{FF2B5EF4-FFF2-40B4-BE49-F238E27FC236}">
                <a16:creationId xmlns:a16="http://schemas.microsoft.com/office/drawing/2014/main" id="{FB63AFD4-A511-44F1-A41F-8A0208A16CF6}"/>
              </a:ext>
            </a:extLst>
          </p:cNvPr>
          <p:cNvPicPr preferRelativeResize="0"/>
          <p:nvPr/>
        </p:nvPicPr>
        <p:blipFill rotWithShape="1">
          <a:blip r:embed="rId12">
            <a:alphaModFix/>
          </a:blip>
          <a:srcRect/>
          <a:stretch/>
        </p:blipFill>
        <p:spPr>
          <a:xfrm>
            <a:off x="9841575" y="4471909"/>
            <a:ext cx="237593" cy="237575"/>
          </a:xfrm>
          <a:prstGeom prst="rect">
            <a:avLst/>
          </a:prstGeom>
          <a:noFill/>
          <a:ln>
            <a:noFill/>
          </a:ln>
        </p:spPr>
      </p:pic>
      <p:pic>
        <p:nvPicPr>
          <p:cNvPr id="355" name="Google Shape;2014;p34">
            <a:extLst>
              <a:ext uri="{FF2B5EF4-FFF2-40B4-BE49-F238E27FC236}">
                <a16:creationId xmlns:a16="http://schemas.microsoft.com/office/drawing/2014/main" id="{108D001D-DB0B-4810-9CB3-CACA226E9A0A}"/>
              </a:ext>
            </a:extLst>
          </p:cNvPr>
          <p:cNvPicPr preferRelativeResize="0"/>
          <p:nvPr/>
        </p:nvPicPr>
        <p:blipFill rotWithShape="1">
          <a:blip r:embed="rId12">
            <a:alphaModFix/>
          </a:blip>
          <a:srcRect/>
          <a:stretch/>
        </p:blipFill>
        <p:spPr>
          <a:xfrm>
            <a:off x="11455375" y="4823834"/>
            <a:ext cx="237593" cy="237575"/>
          </a:xfrm>
          <a:prstGeom prst="rect">
            <a:avLst/>
          </a:prstGeom>
          <a:noFill/>
          <a:ln>
            <a:noFill/>
          </a:ln>
        </p:spPr>
      </p:pic>
      <p:pic>
        <p:nvPicPr>
          <p:cNvPr id="356" name="Google Shape;1907;p34">
            <a:extLst>
              <a:ext uri="{FF2B5EF4-FFF2-40B4-BE49-F238E27FC236}">
                <a16:creationId xmlns:a16="http://schemas.microsoft.com/office/drawing/2014/main" id="{1B313BEB-9D8D-4235-B823-6866B5958954}"/>
              </a:ext>
            </a:extLst>
          </p:cNvPr>
          <p:cNvPicPr preferRelativeResize="0"/>
          <p:nvPr/>
        </p:nvPicPr>
        <p:blipFill rotWithShape="1">
          <a:blip r:embed="rId4">
            <a:alphaModFix/>
          </a:blip>
          <a:srcRect/>
          <a:stretch/>
        </p:blipFill>
        <p:spPr>
          <a:xfrm>
            <a:off x="5153187" y="5133498"/>
            <a:ext cx="1122220" cy="376335"/>
          </a:xfrm>
          <a:prstGeom prst="rect">
            <a:avLst/>
          </a:prstGeom>
          <a:noFill/>
          <a:ln>
            <a:noFill/>
          </a:ln>
        </p:spPr>
      </p:pic>
      <p:sp>
        <p:nvSpPr>
          <p:cNvPr id="2" name="Slide Number Placeholder 1">
            <a:extLst>
              <a:ext uri="{FF2B5EF4-FFF2-40B4-BE49-F238E27FC236}">
                <a16:creationId xmlns:a16="http://schemas.microsoft.com/office/drawing/2014/main" id="{8F777DF3-7239-4D7C-98B3-BD2673703C79}"/>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53</a:t>
            </a:fld>
            <a:endParaRPr lang="en-US" dirty="0">
              <a:solidFill>
                <a:srgbClr val="000000"/>
              </a:solidFill>
            </a:endParaRPr>
          </a:p>
        </p:txBody>
      </p:sp>
    </p:spTree>
    <p:extLst>
      <p:ext uri="{BB962C8B-B14F-4D97-AF65-F5344CB8AC3E}">
        <p14:creationId xmlns:p14="http://schemas.microsoft.com/office/powerpoint/2010/main" val="1774881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undereagles.com/Photo_gallery3/var/albums/Air-Force/UH-60_Black_Hawk.jpg?m=134855258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840" y="2172688"/>
            <a:ext cx="3695177" cy="25743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ilitaryedge.org/wp-content/uploads/2014/01/AH-64E_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63955" y="1747351"/>
            <a:ext cx="4195083" cy="22653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608116"/>
          </a:xfrm>
        </p:spPr>
        <p:txBody>
          <a:bodyPr/>
          <a:lstStyle/>
          <a:p>
            <a:r>
              <a:rPr lang="en-US" sz="2800" dirty="0"/>
              <a:t>CCDC Aviation &amp; Missile Center - SED System Integration Labs</a:t>
            </a:r>
          </a:p>
        </p:txBody>
      </p:sp>
      <p:sp>
        <p:nvSpPr>
          <p:cNvPr id="3" name="Content Placeholder 2"/>
          <p:cNvSpPr>
            <a:spLocks noGrp="1"/>
          </p:cNvSpPr>
          <p:nvPr>
            <p:ph idx="1"/>
          </p:nvPr>
        </p:nvSpPr>
        <p:spPr>
          <a:xfrm>
            <a:off x="251841" y="1053389"/>
            <a:ext cx="11269572" cy="4890211"/>
          </a:xfrm>
        </p:spPr>
        <p:txBody>
          <a:bodyPr/>
          <a:lstStyle/>
          <a:p>
            <a:pPr>
              <a:buSzPct val="100000"/>
              <a:buFont typeface="Wingdings" panose="05000000000000000000" pitchFamily="2" charset="2"/>
              <a:buChar char="§"/>
            </a:pPr>
            <a:r>
              <a:rPr lang="en-US" b="1" dirty="0">
                <a:latin typeface="Arial" panose="020B0604020202020204" pitchFamily="34" charset="0"/>
                <a:cs typeface="Arial" panose="020B0604020202020204" pitchFamily="34" charset="0"/>
              </a:rPr>
              <a:t>Hardware-in-the-Loop labs for the UH-60V, CH-47F and AH-64E Army Helicopters</a:t>
            </a:r>
          </a:p>
        </p:txBody>
      </p:sp>
      <p:pic>
        <p:nvPicPr>
          <p:cNvPr id="1028" name="Picture 4" descr="http://cdn-www.airliners.net/aviation-photos/photos/9/0/3/194930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97668" y="2884288"/>
            <a:ext cx="4342327" cy="29980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0C48A15-F1C4-4AEF-9F85-7A12937297C9}"/>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54</a:t>
            </a:fld>
            <a:endParaRPr lang="en-US" dirty="0">
              <a:solidFill>
                <a:srgbClr val="000000"/>
              </a:solidFill>
            </a:endParaRPr>
          </a:p>
        </p:txBody>
      </p:sp>
    </p:spTree>
    <p:extLst>
      <p:ext uri="{BB962C8B-B14F-4D97-AF65-F5344CB8AC3E}">
        <p14:creationId xmlns:p14="http://schemas.microsoft.com/office/powerpoint/2010/main" val="3730694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666E-F50B-254E-BDAB-653EE0B7C74B}"/>
              </a:ext>
            </a:extLst>
          </p:cNvPr>
          <p:cNvSpPr>
            <a:spLocks noGrp="1"/>
          </p:cNvSpPr>
          <p:nvPr>
            <p:ph type="title"/>
          </p:nvPr>
        </p:nvSpPr>
        <p:spPr>
          <a:xfrm>
            <a:off x="2345741" y="0"/>
            <a:ext cx="7416800" cy="616494"/>
          </a:xfrm>
        </p:spPr>
        <p:txBody>
          <a:bodyPr>
            <a:normAutofit/>
          </a:bodyPr>
          <a:lstStyle/>
          <a:p>
            <a:r>
              <a:rPr lang="en-US" sz="2800" dirty="0"/>
              <a:t>CCDC </a:t>
            </a:r>
            <a:r>
              <a:rPr lang="en-US" sz="2800" dirty="0" err="1"/>
              <a:t>AvMC</a:t>
            </a:r>
            <a:r>
              <a:rPr lang="en-US" sz="2800" dirty="0"/>
              <a:t> S3I - Apache AH-64E</a:t>
            </a:r>
          </a:p>
        </p:txBody>
      </p:sp>
      <p:pic>
        <p:nvPicPr>
          <p:cNvPr id="4" name="Picture 3">
            <a:extLst>
              <a:ext uri="{FF2B5EF4-FFF2-40B4-BE49-F238E27FC236}">
                <a16:creationId xmlns:a16="http://schemas.microsoft.com/office/drawing/2014/main" id="{3266577D-EFA8-314F-B4EB-1C859ED8EF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933" y="1213026"/>
            <a:ext cx="7198206" cy="4818634"/>
          </a:xfrm>
          <a:prstGeom prst="rect">
            <a:avLst/>
          </a:prstGeom>
        </p:spPr>
      </p:pic>
      <p:grpSp>
        <p:nvGrpSpPr>
          <p:cNvPr id="48" name="Group 47">
            <a:extLst>
              <a:ext uri="{FF2B5EF4-FFF2-40B4-BE49-F238E27FC236}">
                <a16:creationId xmlns:a16="http://schemas.microsoft.com/office/drawing/2014/main" id="{33D1045B-5DE8-494F-84EE-7DF2D022769A}"/>
              </a:ext>
            </a:extLst>
          </p:cNvPr>
          <p:cNvGrpSpPr/>
          <p:nvPr/>
        </p:nvGrpSpPr>
        <p:grpSpPr>
          <a:xfrm>
            <a:off x="6380564" y="1769223"/>
            <a:ext cx="5683384" cy="3706239"/>
            <a:chOff x="1617224" y="1057883"/>
            <a:chExt cx="5683384" cy="3706239"/>
          </a:xfrm>
        </p:grpSpPr>
        <p:sp>
          <p:nvSpPr>
            <p:cNvPr id="49" name="Rectangle 48">
              <a:extLst>
                <a:ext uri="{FF2B5EF4-FFF2-40B4-BE49-F238E27FC236}">
                  <a16:creationId xmlns:a16="http://schemas.microsoft.com/office/drawing/2014/main" id="{5B76B943-B6FA-4C53-8399-D649342082AE}"/>
                </a:ext>
              </a:extLst>
            </p:cNvPr>
            <p:cNvSpPr/>
            <p:nvPr/>
          </p:nvSpPr>
          <p:spPr bwMode="auto">
            <a:xfrm>
              <a:off x="1760707" y="2298158"/>
              <a:ext cx="1206229" cy="401266"/>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Database</a:t>
              </a:r>
            </a:p>
          </p:txBody>
        </p:sp>
        <p:sp>
          <p:nvSpPr>
            <p:cNvPr id="50" name="Cloud 49">
              <a:extLst>
                <a:ext uri="{FF2B5EF4-FFF2-40B4-BE49-F238E27FC236}">
                  <a16:creationId xmlns:a16="http://schemas.microsoft.com/office/drawing/2014/main" id="{11FAE4CC-4E5C-4031-83B4-63B057ABEC8D}"/>
                </a:ext>
              </a:extLst>
            </p:cNvPr>
            <p:cNvSpPr/>
            <p:nvPr/>
          </p:nvSpPr>
          <p:spPr bwMode="auto">
            <a:xfrm>
              <a:off x="4236396" y="2283568"/>
              <a:ext cx="744166" cy="466928"/>
            </a:xfrm>
            <a:prstGeom prst="cloud">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DDS</a:t>
              </a:r>
            </a:p>
          </p:txBody>
        </p:sp>
        <p:sp>
          <p:nvSpPr>
            <p:cNvPr id="51" name="Rectangle 50">
              <a:extLst>
                <a:ext uri="{FF2B5EF4-FFF2-40B4-BE49-F238E27FC236}">
                  <a16:creationId xmlns:a16="http://schemas.microsoft.com/office/drawing/2014/main" id="{A45B57CF-55B8-408E-A9BF-9FF90AFAD232}"/>
                </a:ext>
              </a:extLst>
            </p:cNvPr>
            <p:cNvSpPr/>
            <p:nvPr/>
          </p:nvSpPr>
          <p:spPr bwMode="auto">
            <a:xfrm>
              <a:off x="4017523" y="1057883"/>
              <a:ext cx="1152728" cy="401266"/>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Flight Model</a:t>
              </a:r>
            </a:p>
          </p:txBody>
        </p:sp>
        <p:grpSp>
          <p:nvGrpSpPr>
            <p:cNvPr id="52" name="Group 51">
              <a:extLst>
                <a:ext uri="{FF2B5EF4-FFF2-40B4-BE49-F238E27FC236}">
                  <a16:creationId xmlns:a16="http://schemas.microsoft.com/office/drawing/2014/main" id="{4E7C0590-DE9E-4502-ABD7-F709464D6E7F}"/>
                </a:ext>
              </a:extLst>
            </p:cNvPr>
            <p:cNvGrpSpPr/>
            <p:nvPr/>
          </p:nvGrpSpPr>
          <p:grpSpPr>
            <a:xfrm>
              <a:off x="3820539" y="3470343"/>
              <a:ext cx="1646405" cy="1293779"/>
              <a:chOff x="680936" y="4588212"/>
              <a:chExt cx="2195207" cy="1725039"/>
            </a:xfrm>
            <a:solidFill>
              <a:srgbClr val="4472C4">
                <a:lumMod val="60000"/>
                <a:lumOff val="40000"/>
              </a:srgbClr>
            </a:solidFill>
          </p:grpSpPr>
          <p:sp>
            <p:nvSpPr>
              <p:cNvPr id="85" name="Rectangle 84">
                <a:extLst>
                  <a:ext uri="{FF2B5EF4-FFF2-40B4-BE49-F238E27FC236}">
                    <a16:creationId xmlns:a16="http://schemas.microsoft.com/office/drawing/2014/main" id="{CF6507A3-B8D7-4804-8A4C-7B00B1BD816E}"/>
                  </a:ext>
                </a:extLst>
              </p:cNvPr>
              <p:cNvSpPr/>
              <p:nvPr/>
            </p:nvSpPr>
            <p:spPr bwMode="auto">
              <a:xfrm>
                <a:off x="680936" y="4588212"/>
                <a:ext cx="2195207" cy="1725039"/>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prstClr val="black"/>
                    </a:solidFill>
                    <a:effectLst/>
                    <a:uLnTx/>
                    <a:uFillTx/>
                    <a:latin typeface="Arial" charset="0"/>
                  </a:rPr>
                  <a:t>LabVIEW</a:t>
                </a:r>
                <a:endParaRPr kumimoji="0" lang="en-US" sz="1200" b="1" i="0" u="none" strike="noStrike" kern="0" cap="none" spc="0" normalizeH="0" baseline="0" noProof="0" dirty="0">
                  <a:ln>
                    <a:noFill/>
                  </a:ln>
                  <a:solidFill>
                    <a:prstClr val="black"/>
                  </a:solidFill>
                  <a:effectLst/>
                  <a:uLnTx/>
                  <a:uFillTx/>
                  <a:latin typeface="Arial" charset="0"/>
                </a:endParaRPr>
              </a:p>
            </p:txBody>
          </p:sp>
          <p:sp>
            <p:nvSpPr>
              <p:cNvPr id="86" name="Rectangle 85">
                <a:extLst>
                  <a:ext uri="{FF2B5EF4-FFF2-40B4-BE49-F238E27FC236}">
                    <a16:creationId xmlns:a16="http://schemas.microsoft.com/office/drawing/2014/main" id="{D3C66E8B-9041-4CBB-814D-81D8D0E5E20D}"/>
                  </a:ext>
                </a:extLst>
              </p:cNvPr>
              <p:cNvSpPr/>
              <p:nvPr/>
            </p:nvSpPr>
            <p:spPr bwMode="auto">
              <a:xfrm>
                <a:off x="1115440" y="4987046"/>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prstClr val="black"/>
                    </a:solidFill>
                    <a:effectLst/>
                    <a:uLnTx/>
                    <a:uFillTx/>
                    <a:latin typeface="Arial" charset="0"/>
                  </a:rPr>
                  <a:t>RadAlt</a:t>
                </a:r>
                <a:r>
                  <a:rPr kumimoji="0" lang="en-US" sz="1200" b="1" i="0" u="none" strike="noStrike" kern="0" cap="none" spc="0" normalizeH="0" baseline="0" noProof="0" dirty="0">
                    <a:ln>
                      <a:noFill/>
                    </a:ln>
                    <a:solidFill>
                      <a:prstClr val="black"/>
                    </a:solidFill>
                    <a:effectLst/>
                    <a:uLnTx/>
                    <a:uFillTx/>
                    <a:latin typeface="Arial" charset="0"/>
                  </a:rPr>
                  <a:t> Model</a:t>
                </a:r>
              </a:p>
            </p:txBody>
          </p:sp>
          <p:sp>
            <p:nvSpPr>
              <p:cNvPr id="87" name="Rectangle 86">
                <a:extLst>
                  <a:ext uri="{FF2B5EF4-FFF2-40B4-BE49-F238E27FC236}">
                    <a16:creationId xmlns:a16="http://schemas.microsoft.com/office/drawing/2014/main" id="{B6A634F3-5E05-4E60-BEC9-FC618CE9890F}"/>
                  </a:ext>
                </a:extLst>
              </p:cNvPr>
              <p:cNvSpPr/>
              <p:nvPr/>
            </p:nvSpPr>
            <p:spPr bwMode="auto">
              <a:xfrm>
                <a:off x="940342" y="5269149"/>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ADC Model</a:t>
                </a:r>
              </a:p>
            </p:txBody>
          </p:sp>
          <p:sp>
            <p:nvSpPr>
              <p:cNvPr id="88" name="Rectangle 87">
                <a:extLst>
                  <a:ext uri="{FF2B5EF4-FFF2-40B4-BE49-F238E27FC236}">
                    <a16:creationId xmlns:a16="http://schemas.microsoft.com/office/drawing/2014/main" id="{D7697450-CD22-4E71-BBAD-E298816CADB6}"/>
                  </a:ext>
                </a:extLst>
              </p:cNvPr>
              <p:cNvSpPr/>
              <p:nvPr/>
            </p:nvSpPr>
            <p:spPr bwMode="auto">
              <a:xfrm>
                <a:off x="794427" y="5560979"/>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EGI Model</a:t>
                </a:r>
              </a:p>
            </p:txBody>
          </p:sp>
        </p:grpSp>
        <p:sp>
          <p:nvSpPr>
            <p:cNvPr id="53" name="Rectangle 52">
              <a:extLst>
                <a:ext uri="{FF2B5EF4-FFF2-40B4-BE49-F238E27FC236}">
                  <a16:creationId xmlns:a16="http://schemas.microsoft.com/office/drawing/2014/main" id="{33407998-2DB7-4B0A-8C7F-8EDA95B9C10C}"/>
                </a:ext>
              </a:extLst>
            </p:cNvPr>
            <p:cNvSpPr/>
            <p:nvPr/>
          </p:nvSpPr>
          <p:spPr bwMode="auto">
            <a:xfrm>
              <a:off x="5967917" y="3643008"/>
              <a:ext cx="1152728" cy="401266"/>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Aberdeen I/O</a:t>
              </a:r>
            </a:p>
          </p:txBody>
        </p:sp>
        <p:sp>
          <p:nvSpPr>
            <p:cNvPr id="54" name="Rectangle 53">
              <a:extLst>
                <a:ext uri="{FF2B5EF4-FFF2-40B4-BE49-F238E27FC236}">
                  <a16:creationId xmlns:a16="http://schemas.microsoft.com/office/drawing/2014/main" id="{5A8C2647-3948-4586-866F-B42FBD2BB7CC}"/>
                </a:ext>
              </a:extLst>
            </p:cNvPr>
            <p:cNvSpPr/>
            <p:nvPr/>
          </p:nvSpPr>
          <p:spPr bwMode="auto">
            <a:xfrm>
              <a:off x="1617224" y="2512167"/>
              <a:ext cx="1206229" cy="401266"/>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Data Record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rPr>
                <a:t>Playback</a:t>
              </a:r>
              <a:r>
                <a:rPr kumimoji="0" lang="en-US" sz="1200" b="1" i="0" u="none" strike="noStrike" kern="0" cap="none" spc="0" normalizeH="0" baseline="0" noProof="0" dirty="0">
                  <a:ln>
                    <a:noFill/>
                  </a:ln>
                  <a:solidFill>
                    <a:prstClr val="black"/>
                  </a:solidFill>
                  <a:effectLst/>
                  <a:uLnTx/>
                  <a:uFillTx/>
                  <a:latin typeface="Arial" charset="0"/>
                </a:rPr>
                <a:t> </a:t>
              </a:r>
            </a:p>
          </p:txBody>
        </p:sp>
        <p:sp>
          <p:nvSpPr>
            <p:cNvPr id="55" name="Rectangle 54">
              <a:extLst>
                <a:ext uri="{FF2B5EF4-FFF2-40B4-BE49-F238E27FC236}">
                  <a16:creationId xmlns:a16="http://schemas.microsoft.com/office/drawing/2014/main" id="{311974A5-9988-484D-B9B7-F295D0EAEB34}"/>
                </a:ext>
              </a:extLst>
            </p:cNvPr>
            <p:cNvSpPr/>
            <p:nvPr/>
          </p:nvSpPr>
          <p:spPr bwMode="auto">
            <a:xfrm>
              <a:off x="6147880" y="2655651"/>
              <a:ext cx="1152728" cy="401266"/>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Data Analysis</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rPr>
                <a:t>Workstation</a:t>
              </a:r>
              <a:endParaRPr kumimoji="0" lang="en-US" sz="1200" b="1" i="0" u="none" strike="noStrike" kern="0" cap="none" spc="0" normalizeH="0" baseline="0" noProof="0" dirty="0">
                <a:ln>
                  <a:noFill/>
                </a:ln>
                <a:solidFill>
                  <a:prstClr val="black"/>
                </a:solidFill>
                <a:effectLst/>
                <a:uLnTx/>
                <a:uFillTx/>
                <a:latin typeface="Arial" charset="0"/>
              </a:endParaRPr>
            </a:p>
          </p:txBody>
        </p:sp>
        <p:cxnSp>
          <p:nvCxnSpPr>
            <p:cNvPr id="56" name="Straight Arrow Connector 55">
              <a:extLst>
                <a:ext uri="{FF2B5EF4-FFF2-40B4-BE49-F238E27FC236}">
                  <a16:creationId xmlns:a16="http://schemas.microsoft.com/office/drawing/2014/main" id="{281ACA88-8BAC-4D9B-8B67-A9032A6112C8}"/>
                </a:ext>
              </a:extLst>
            </p:cNvPr>
            <p:cNvCxnSpPr/>
            <p:nvPr/>
          </p:nvCxnSpPr>
          <p:spPr bwMode="auto">
            <a:xfrm>
              <a:off x="4550113" y="1561289"/>
              <a:ext cx="0" cy="656618"/>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57" name="Straight Arrow Connector 56">
              <a:extLst>
                <a:ext uri="{FF2B5EF4-FFF2-40B4-BE49-F238E27FC236}">
                  <a16:creationId xmlns:a16="http://schemas.microsoft.com/office/drawing/2014/main" id="{7D92E8EE-1790-42EE-8006-EDFB3088EDF8}"/>
                </a:ext>
              </a:extLst>
            </p:cNvPr>
            <p:cNvCxnSpPr/>
            <p:nvPr/>
          </p:nvCxnSpPr>
          <p:spPr bwMode="auto">
            <a:xfrm flipV="1">
              <a:off x="4593887" y="1583177"/>
              <a:ext cx="7296" cy="612843"/>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58" name="Straight Arrow Connector 57">
              <a:extLst>
                <a:ext uri="{FF2B5EF4-FFF2-40B4-BE49-F238E27FC236}">
                  <a16:creationId xmlns:a16="http://schemas.microsoft.com/office/drawing/2014/main" id="{81DCE780-E04D-4181-B38F-74BB0E08937F}"/>
                </a:ext>
              </a:extLst>
            </p:cNvPr>
            <p:cNvCxnSpPr/>
            <p:nvPr/>
          </p:nvCxnSpPr>
          <p:spPr bwMode="auto">
            <a:xfrm>
              <a:off x="4579297" y="2918298"/>
              <a:ext cx="7295" cy="342900"/>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59" name="Straight Arrow Connector 58">
              <a:extLst>
                <a:ext uri="{FF2B5EF4-FFF2-40B4-BE49-F238E27FC236}">
                  <a16:creationId xmlns:a16="http://schemas.microsoft.com/office/drawing/2014/main" id="{E843A29E-8A3F-4978-A0E9-031D4076982E}"/>
                </a:ext>
              </a:extLst>
            </p:cNvPr>
            <p:cNvCxnSpPr/>
            <p:nvPr/>
          </p:nvCxnSpPr>
          <p:spPr bwMode="auto">
            <a:xfrm flipV="1">
              <a:off x="4644958" y="2889115"/>
              <a:ext cx="0" cy="364787"/>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0" name="Straight Arrow Connector 59">
              <a:extLst>
                <a:ext uri="{FF2B5EF4-FFF2-40B4-BE49-F238E27FC236}">
                  <a16:creationId xmlns:a16="http://schemas.microsoft.com/office/drawing/2014/main" id="{BBB2750C-5F01-4DD5-9135-00D8FA975A86}"/>
                </a:ext>
              </a:extLst>
            </p:cNvPr>
            <p:cNvCxnSpPr/>
            <p:nvPr/>
          </p:nvCxnSpPr>
          <p:spPr bwMode="auto">
            <a:xfrm flipH="1">
              <a:off x="3334159" y="1349713"/>
              <a:ext cx="566633" cy="53500"/>
            </a:xfrm>
            <a:prstGeom prst="straightConnector1">
              <a:avLst/>
            </a:prstGeom>
            <a:solidFill>
              <a:srgbClr val="4472C4"/>
            </a:solidFill>
            <a:ln w="9525" cap="flat" cmpd="sng" algn="ctr">
              <a:solidFill>
                <a:sysClr val="windowText" lastClr="000000"/>
              </a:solidFill>
              <a:prstDash val="dashDot"/>
              <a:round/>
              <a:headEnd type="none" w="med" len="med"/>
              <a:tailEnd type="arrow"/>
            </a:ln>
            <a:effectLst/>
          </p:spPr>
        </p:cxnSp>
        <p:cxnSp>
          <p:nvCxnSpPr>
            <p:cNvPr id="61" name="Straight Arrow Connector 60">
              <a:extLst>
                <a:ext uri="{FF2B5EF4-FFF2-40B4-BE49-F238E27FC236}">
                  <a16:creationId xmlns:a16="http://schemas.microsoft.com/office/drawing/2014/main" id="{8376D981-F7FC-4C7A-8209-111D9B64350B}"/>
                </a:ext>
              </a:extLst>
            </p:cNvPr>
            <p:cNvCxnSpPr/>
            <p:nvPr/>
          </p:nvCxnSpPr>
          <p:spPr bwMode="auto">
            <a:xfrm flipH="1" flipV="1">
              <a:off x="3411976" y="1809345"/>
              <a:ext cx="649322" cy="415857"/>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2" name="Straight Arrow Connector 61">
              <a:extLst>
                <a:ext uri="{FF2B5EF4-FFF2-40B4-BE49-F238E27FC236}">
                  <a16:creationId xmlns:a16="http://schemas.microsoft.com/office/drawing/2014/main" id="{704F89D3-A8B0-450B-866A-8E21C824A551}"/>
                </a:ext>
              </a:extLst>
            </p:cNvPr>
            <p:cNvCxnSpPr/>
            <p:nvPr/>
          </p:nvCxnSpPr>
          <p:spPr bwMode="auto">
            <a:xfrm>
              <a:off x="3463048" y="1743683"/>
              <a:ext cx="620138" cy="430449"/>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3" name="Straight Arrow Connector 62">
              <a:extLst>
                <a:ext uri="{FF2B5EF4-FFF2-40B4-BE49-F238E27FC236}">
                  <a16:creationId xmlns:a16="http://schemas.microsoft.com/office/drawing/2014/main" id="{226D4D7B-7728-4D00-8DA4-855E1EF46635}"/>
                </a:ext>
              </a:extLst>
            </p:cNvPr>
            <p:cNvCxnSpPr/>
            <p:nvPr/>
          </p:nvCxnSpPr>
          <p:spPr bwMode="auto">
            <a:xfrm flipH="1">
              <a:off x="3047189" y="2677539"/>
              <a:ext cx="963039" cy="58366"/>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4" name="Straight Arrow Connector 63">
              <a:extLst>
                <a:ext uri="{FF2B5EF4-FFF2-40B4-BE49-F238E27FC236}">
                  <a16:creationId xmlns:a16="http://schemas.microsoft.com/office/drawing/2014/main" id="{E09254B2-480B-4B50-AC09-04C4D961E245}"/>
                </a:ext>
              </a:extLst>
            </p:cNvPr>
            <p:cNvCxnSpPr/>
            <p:nvPr/>
          </p:nvCxnSpPr>
          <p:spPr bwMode="auto">
            <a:xfrm flipV="1">
              <a:off x="3095828" y="2626468"/>
              <a:ext cx="892513" cy="34049"/>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5" name="Straight Arrow Connector 64">
              <a:extLst>
                <a:ext uri="{FF2B5EF4-FFF2-40B4-BE49-F238E27FC236}">
                  <a16:creationId xmlns:a16="http://schemas.microsoft.com/office/drawing/2014/main" id="{6ABA0CF5-2640-464D-B4A3-52A14079385C}"/>
                </a:ext>
              </a:extLst>
            </p:cNvPr>
            <p:cNvCxnSpPr/>
            <p:nvPr/>
          </p:nvCxnSpPr>
          <p:spPr bwMode="auto">
            <a:xfrm flipH="1">
              <a:off x="3426566" y="3039893"/>
              <a:ext cx="588522" cy="410994"/>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6" name="Straight Arrow Connector 65">
              <a:extLst>
                <a:ext uri="{FF2B5EF4-FFF2-40B4-BE49-F238E27FC236}">
                  <a16:creationId xmlns:a16="http://schemas.microsoft.com/office/drawing/2014/main" id="{697BD191-1AC5-484A-A39B-560934959A24}"/>
                </a:ext>
              </a:extLst>
            </p:cNvPr>
            <p:cNvCxnSpPr/>
            <p:nvPr/>
          </p:nvCxnSpPr>
          <p:spPr bwMode="auto">
            <a:xfrm flipV="1">
              <a:off x="3382791" y="2966936"/>
              <a:ext cx="595819" cy="403698"/>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7" name="Straight Arrow Connector 66">
              <a:extLst>
                <a:ext uri="{FF2B5EF4-FFF2-40B4-BE49-F238E27FC236}">
                  <a16:creationId xmlns:a16="http://schemas.microsoft.com/office/drawing/2014/main" id="{E04EC597-6432-435C-BC0E-852EE2A33A4D}"/>
                </a:ext>
              </a:extLst>
            </p:cNvPr>
            <p:cNvCxnSpPr/>
            <p:nvPr/>
          </p:nvCxnSpPr>
          <p:spPr bwMode="auto">
            <a:xfrm flipH="1" flipV="1">
              <a:off x="5155665" y="2976665"/>
              <a:ext cx="685800" cy="525293"/>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68" name="Straight Arrow Connector 67">
              <a:extLst>
                <a:ext uri="{FF2B5EF4-FFF2-40B4-BE49-F238E27FC236}">
                  <a16:creationId xmlns:a16="http://schemas.microsoft.com/office/drawing/2014/main" id="{50CD584A-42EF-4465-9790-7B4044B9BA80}"/>
                </a:ext>
              </a:extLst>
            </p:cNvPr>
            <p:cNvCxnSpPr/>
            <p:nvPr/>
          </p:nvCxnSpPr>
          <p:spPr bwMode="auto">
            <a:xfrm>
              <a:off x="5214031" y="2940187"/>
              <a:ext cx="685800" cy="525292"/>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grpSp>
          <p:nvGrpSpPr>
            <p:cNvPr id="69" name="Group 68">
              <a:extLst>
                <a:ext uri="{FF2B5EF4-FFF2-40B4-BE49-F238E27FC236}">
                  <a16:creationId xmlns:a16="http://schemas.microsoft.com/office/drawing/2014/main" id="{D0B7D3E9-56BC-4AF2-B6E6-EC8A6D0A4742}"/>
                </a:ext>
              </a:extLst>
            </p:cNvPr>
            <p:cNvGrpSpPr/>
            <p:nvPr/>
          </p:nvGrpSpPr>
          <p:grpSpPr>
            <a:xfrm>
              <a:off x="1634245" y="1164882"/>
              <a:ext cx="1614792" cy="668777"/>
              <a:chOff x="3437104" y="4928674"/>
              <a:chExt cx="2153056" cy="891702"/>
            </a:xfrm>
            <a:solidFill>
              <a:srgbClr val="4472C4">
                <a:lumMod val="60000"/>
                <a:lumOff val="40000"/>
              </a:srgbClr>
            </a:solidFill>
          </p:grpSpPr>
          <p:sp>
            <p:nvSpPr>
              <p:cNvPr id="80" name="Rectangle 79">
                <a:extLst>
                  <a:ext uri="{FF2B5EF4-FFF2-40B4-BE49-F238E27FC236}">
                    <a16:creationId xmlns:a16="http://schemas.microsoft.com/office/drawing/2014/main" id="{333027B1-3CCB-471F-B824-9283886970E0}"/>
                  </a:ext>
                </a:extLst>
              </p:cNvPr>
              <p:cNvSpPr/>
              <p:nvPr/>
            </p:nvSpPr>
            <p:spPr bwMode="auto">
              <a:xfrm>
                <a:off x="4053190" y="4928674"/>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charset="0"/>
                </a:endParaRPr>
              </a:p>
            </p:txBody>
          </p:sp>
          <p:sp>
            <p:nvSpPr>
              <p:cNvPr id="81" name="Rectangle 80">
                <a:extLst>
                  <a:ext uri="{FF2B5EF4-FFF2-40B4-BE49-F238E27FC236}">
                    <a16:creationId xmlns:a16="http://schemas.microsoft.com/office/drawing/2014/main" id="{9C94E838-98E8-47F9-981C-5AA092497DF4}"/>
                  </a:ext>
                </a:extLst>
              </p:cNvPr>
              <p:cNvSpPr/>
              <p:nvPr/>
            </p:nvSpPr>
            <p:spPr bwMode="auto">
              <a:xfrm>
                <a:off x="3907275" y="5025951"/>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charset="0"/>
                </a:endParaRPr>
              </a:p>
            </p:txBody>
          </p:sp>
          <p:sp>
            <p:nvSpPr>
              <p:cNvPr id="82" name="Rectangle 81">
                <a:extLst>
                  <a:ext uri="{FF2B5EF4-FFF2-40B4-BE49-F238E27FC236}">
                    <a16:creationId xmlns:a16="http://schemas.microsoft.com/office/drawing/2014/main" id="{7EB3F78F-C7FD-4947-989D-A178031EE162}"/>
                  </a:ext>
                </a:extLst>
              </p:cNvPr>
              <p:cNvSpPr/>
              <p:nvPr/>
            </p:nvSpPr>
            <p:spPr bwMode="auto">
              <a:xfrm>
                <a:off x="3774330" y="5116743"/>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Visuals</a:t>
                </a:r>
              </a:p>
            </p:txBody>
          </p:sp>
          <p:sp>
            <p:nvSpPr>
              <p:cNvPr id="83" name="Rectangle 82">
                <a:extLst>
                  <a:ext uri="{FF2B5EF4-FFF2-40B4-BE49-F238E27FC236}">
                    <a16:creationId xmlns:a16="http://schemas.microsoft.com/office/drawing/2014/main" id="{41EF78C0-09F0-4524-A407-4E873EF96041}"/>
                  </a:ext>
                </a:extLst>
              </p:cNvPr>
              <p:cNvSpPr/>
              <p:nvPr/>
            </p:nvSpPr>
            <p:spPr bwMode="auto">
              <a:xfrm>
                <a:off x="3608959" y="5204291"/>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Visuals</a:t>
                </a:r>
              </a:p>
            </p:txBody>
          </p:sp>
          <p:sp>
            <p:nvSpPr>
              <p:cNvPr id="84" name="Rectangle 83">
                <a:extLst>
                  <a:ext uri="{FF2B5EF4-FFF2-40B4-BE49-F238E27FC236}">
                    <a16:creationId xmlns:a16="http://schemas.microsoft.com/office/drawing/2014/main" id="{AF73D024-A8D0-419A-8C7B-AED2C48E94A7}"/>
                  </a:ext>
                </a:extLst>
              </p:cNvPr>
              <p:cNvSpPr/>
              <p:nvPr/>
            </p:nvSpPr>
            <p:spPr bwMode="auto">
              <a:xfrm>
                <a:off x="3437104" y="5285355"/>
                <a:ext cx="1536970" cy="535021"/>
              </a:xfrm>
              <a:prstGeom prst="rect">
                <a:avLst/>
              </a:prstGeom>
              <a:grp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Image Generators</a:t>
                </a:r>
              </a:p>
            </p:txBody>
          </p:sp>
        </p:grpSp>
        <p:sp>
          <p:nvSpPr>
            <p:cNvPr id="70" name="Rectangle 69">
              <a:extLst>
                <a:ext uri="{FF2B5EF4-FFF2-40B4-BE49-F238E27FC236}">
                  <a16:creationId xmlns:a16="http://schemas.microsoft.com/office/drawing/2014/main" id="{C1919E37-969D-42D8-B053-03C6934429F5}"/>
                </a:ext>
              </a:extLst>
            </p:cNvPr>
            <p:cNvSpPr/>
            <p:nvPr/>
          </p:nvSpPr>
          <p:spPr bwMode="auto">
            <a:xfrm>
              <a:off x="6038443" y="1247572"/>
              <a:ext cx="1152728" cy="401266"/>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Flight</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rPr>
                <a:t>Controls</a:t>
              </a:r>
              <a:endParaRPr kumimoji="0" lang="en-US" sz="1200" b="1" i="0" u="none" strike="noStrike" kern="0" cap="none" spc="0" normalizeH="0" baseline="0" noProof="0" dirty="0">
                <a:ln>
                  <a:noFill/>
                </a:ln>
                <a:solidFill>
                  <a:prstClr val="black"/>
                </a:solidFill>
                <a:effectLst/>
                <a:uLnTx/>
                <a:uFillTx/>
                <a:latin typeface="Arial" charset="0"/>
              </a:endParaRPr>
            </a:p>
          </p:txBody>
        </p:sp>
        <p:cxnSp>
          <p:nvCxnSpPr>
            <p:cNvPr id="71" name="Straight Arrow Connector 70">
              <a:extLst>
                <a:ext uri="{FF2B5EF4-FFF2-40B4-BE49-F238E27FC236}">
                  <a16:creationId xmlns:a16="http://schemas.microsoft.com/office/drawing/2014/main" id="{29BB0115-C33C-400F-8C9B-0524243165CA}"/>
                </a:ext>
              </a:extLst>
            </p:cNvPr>
            <p:cNvCxnSpPr/>
            <p:nvPr/>
          </p:nvCxnSpPr>
          <p:spPr bwMode="auto">
            <a:xfrm flipH="1">
              <a:off x="5204299" y="1819073"/>
              <a:ext cx="588522" cy="410994"/>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72" name="Straight Arrow Connector 71">
              <a:extLst>
                <a:ext uri="{FF2B5EF4-FFF2-40B4-BE49-F238E27FC236}">
                  <a16:creationId xmlns:a16="http://schemas.microsoft.com/office/drawing/2014/main" id="{1DF5C9B1-1B5A-4D54-8B33-739C151CB0FE}"/>
                </a:ext>
              </a:extLst>
            </p:cNvPr>
            <p:cNvCxnSpPr/>
            <p:nvPr/>
          </p:nvCxnSpPr>
          <p:spPr bwMode="auto">
            <a:xfrm flipV="1">
              <a:off x="5160524" y="1746116"/>
              <a:ext cx="595819" cy="403698"/>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sp>
          <p:nvSpPr>
            <p:cNvPr id="73" name="Rectangle 72">
              <a:extLst>
                <a:ext uri="{FF2B5EF4-FFF2-40B4-BE49-F238E27FC236}">
                  <a16:creationId xmlns:a16="http://schemas.microsoft.com/office/drawing/2014/main" id="{FB366936-A111-49EE-8170-1200E8A5C1E1}"/>
                </a:ext>
              </a:extLst>
            </p:cNvPr>
            <p:cNvSpPr/>
            <p:nvPr/>
          </p:nvSpPr>
          <p:spPr bwMode="auto">
            <a:xfrm>
              <a:off x="1855550" y="1150295"/>
              <a:ext cx="1104090" cy="235897"/>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HAT/HOT</a:t>
              </a:r>
            </a:p>
          </p:txBody>
        </p:sp>
        <p:sp>
          <p:nvSpPr>
            <p:cNvPr id="74" name="Rectangle 73">
              <a:extLst>
                <a:ext uri="{FF2B5EF4-FFF2-40B4-BE49-F238E27FC236}">
                  <a16:creationId xmlns:a16="http://schemas.microsoft.com/office/drawing/2014/main" id="{18AC5999-27C1-45E5-AF76-37528D130D32}"/>
                </a:ext>
              </a:extLst>
            </p:cNvPr>
            <p:cNvSpPr/>
            <p:nvPr/>
          </p:nvSpPr>
          <p:spPr bwMode="auto">
            <a:xfrm>
              <a:off x="2001464" y="3667327"/>
              <a:ext cx="1152728" cy="401266"/>
            </a:xfrm>
            <a:prstGeom prst="rect">
              <a:avLst/>
            </a:prstGeom>
            <a:solidFill>
              <a:srgbClr val="4472C4">
                <a:lumMod val="60000"/>
                <a:lumOff val="40000"/>
              </a:srgbClr>
            </a:solidFill>
            <a:ln w="952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charset="0"/>
                </a:rPr>
                <a:t>Science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rPr>
                <a:t>Experiments</a:t>
              </a:r>
              <a:endParaRPr kumimoji="0" lang="en-US" sz="1200" b="1" i="0" u="none" strike="noStrike" kern="0" cap="none" spc="0" normalizeH="0" baseline="0" noProof="0" dirty="0">
                <a:ln>
                  <a:noFill/>
                </a:ln>
                <a:solidFill>
                  <a:prstClr val="black"/>
                </a:solidFill>
                <a:effectLst/>
                <a:uLnTx/>
                <a:uFillTx/>
                <a:latin typeface="Arial" charset="0"/>
              </a:endParaRPr>
            </a:p>
          </p:txBody>
        </p:sp>
        <p:cxnSp>
          <p:nvCxnSpPr>
            <p:cNvPr id="75" name="Straight Arrow Connector 74">
              <a:extLst>
                <a:ext uri="{FF2B5EF4-FFF2-40B4-BE49-F238E27FC236}">
                  <a16:creationId xmlns:a16="http://schemas.microsoft.com/office/drawing/2014/main" id="{E9981FC1-B796-4D13-A6E2-D8CDBF7FA5C5}"/>
                </a:ext>
              </a:extLst>
            </p:cNvPr>
            <p:cNvCxnSpPr/>
            <p:nvPr/>
          </p:nvCxnSpPr>
          <p:spPr bwMode="auto">
            <a:xfrm flipH="1" flipV="1">
              <a:off x="5265097" y="1262164"/>
              <a:ext cx="685799" cy="167802"/>
            </a:xfrm>
            <a:prstGeom prst="straightConnector1">
              <a:avLst/>
            </a:prstGeom>
            <a:solidFill>
              <a:srgbClr val="4472C4"/>
            </a:solidFill>
            <a:ln w="9525" cap="flat" cmpd="sng" algn="ctr">
              <a:solidFill>
                <a:sysClr val="windowText" lastClr="000000"/>
              </a:solidFill>
              <a:prstDash val="dashDot"/>
              <a:round/>
              <a:headEnd type="none" w="med" len="med"/>
              <a:tailEnd type="arrow"/>
            </a:ln>
            <a:effectLst/>
          </p:spPr>
        </p:cxnSp>
        <p:cxnSp>
          <p:nvCxnSpPr>
            <p:cNvPr id="76" name="Straight Arrow Connector 75">
              <a:extLst>
                <a:ext uri="{FF2B5EF4-FFF2-40B4-BE49-F238E27FC236}">
                  <a16:creationId xmlns:a16="http://schemas.microsoft.com/office/drawing/2014/main" id="{37C4EE33-AFE7-495A-B057-81B2D2DC7335}"/>
                </a:ext>
              </a:extLst>
            </p:cNvPr>
            <p:cNvCxnSpPr/>
            <p:nvPr/>
          </p:nvCxnSpPr>
          <p:spPr bwMode="auto">
            <a:xfrm flipV="1">
              <a:off x="3056920" y="1262164"/>
              <a:ext cx="894942" cy="9725"/>
            </a:xfrm>
            <a:prstGeom prst="straightConnector1">
              <a:avLst/>
            </a:prstGeom>
            <a:solidFill>
              <a:srgbClr val="4472C4"/>
            </a:solidFill>
            <a:ln w="9525" cap="flat" cmpd="sng" algn="ctr">
              <a:solidFill>
                <a:sysClr val="windowText" lastClr="000000"/>
              </a:solidFill>
              <a:prstDash val="dashDot"/>
              <a:round/>
              <a:headEnd type="none" w="med" len="med"/>
              <a:tailEnd type="arrow"/>
            </a:ln>
            <a:effectLst/>
          </p:spPr>
        </p:cxnSp>
        <p:cxnSp>
          <p:nvCxnSpPr>
            <p:cNvPr id="77" name="Straight Arrow Connector 76">
              <a:extLst>
                <a:ext uri="{FF2B5EF4-FFF2-40B4-BE49-F238E27FC236}">
                  <a16:creationId xmlns:a16="http://schemas.microsoft.com/office/drawing/2014/main" id="{80B012D4-0EC1-4ED7-815A-E9CAF6B13EDA}"/>
                </a:ext>
              </a:extLst>
            </p:cNvPr>
            <p:cNvCxnSpPr/>
            <p:nvPr/>
          </p:nvCxnSpPr>
          <p:spPr bwMode="auto">
            <a:xfrm flipH="1" flipV="1">
              <a:off x="5081730" y="2621604"/>
              <a:ext cx="922831" cy="197796"/>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cxnSp>
          <p:nvCxnSpPr>
            <p:cNvPr id="78" name="Straight Arrow Connector 77">
              <a:extLst>
                <a:ext uri="{FF2B5EF4-FFF2-40B4-BE49-F238E27FC236}">
                  <a16:creationId xmlns:a16="http://schemas.microsoft.com/office/drawing/2014/main" id="{795D3B68-3026-443A-937E-068DACDB45DD}"/>
                </a:ext>
              </a:extLst>
            </p:cNvPr>
            <p:cNvCxnSpPr/>
            <p:nvPr/>
          </p:nvCxnSpPr>
          <p:spPr bwMode="auto">
            <a:xfrm>
              <a:off x="5130367" y="2546217"/>
              <a:ext cx="858953" cy="181744"/>
            </a:xfrm>
            <a:prstGeom prst="straightConnector1">
              <a:avLst/>
            </a:prstGeom>
            <a:solidFill>
              <a:srgbClr val="4472C4"/>
            </a:solidFill>
            <a:ln w="9525" cap="flat" cmpd="sng" algn="ctr">
              <a:solidFill>
                <a:sysClr val="windowText" lastClr="000000"/>
              </a:solidFill>
              <a:prstDash val="solid"/>
              <a:round/>
              <a:headEnd type="none" w="med" len="med"/>
              <a:tailEnd type="arrow"/>
            </a:ln>
            <a:effectLst/>
          </p:spPr>
        </p:cxnSp>
        <p:sp>
          <p:nvSpPr>
            <p:cNvPr id="79" name="TextBox 78">
              <a:extLst>
                <a:ext uri="{FF2B5EF4-FFF2-40B4-BE49-F238E27FC236}">
                  <a16:creationId xmlns:a16="http://schemas.microsoft.com/office/drawing/2014/main" id="{92C9471B-718B-48FE-B8E1-C25E532E0AC0}"/>
                </a:ext>
              </a:extLst>
            </p:cNvPr>
            <p:cNvSpPr txBox="1"/>
            <p:nvPr/>
          </p:nvSpPr>
          <p:spPr>
            <a:xfrm>
              <a:off x="1708899" y="3405717"/>
              <a:ext cx="468398"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a:rPr>
                <a:t>TBD</a:t>
              </a:r>
            </a:p>
          </p:txBody>
        </p:sp>
      </p:grpSp>
      <p:sp>
        <p:nvSpPr>
          <p:cNvPr id="5" name="Slide Number Placeholder 4">
            <a:extLst>
              <a:ext uri="{FF2B5EF4-FFF2-40B4-BE49-F238E27FC236}">
                <a16:creationId xmlns:a16="http://schemas.microsoft.com/office/drawing/2014/main" id="{1BD8DAFE-65CB-4671-9F64-8F53E0CD86C0}"/>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55</a:t>
            </a:fld>
            <a:endParaRPr lang="en-US" dirty="0">
              <a:solidFill>
                <a:srgbClr val="000000"/>
              </a:solidFill>
            </a:endParaRPr>
          </a:p>
        </p:txBody>
      </p:sp>
    </p:spTree>
    <p:extLst>
      <p:ext uri="{BB962C8B-B14F-4D97-AF65-F5344CB8AC3E}">
        <p14:creationId xmlns:p14="http://schemas.microsoft.com/office/powerpoint/2010/main" val="1385629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95C1-6BCF-42C2-9636-7DEB3E0C05DA}"/>
              </a:ext>
            </a:extLst>
          </p:cNvPr>
          <p:cNvSpPr>
            <a:spLocks noGrp="1"/>
          </p:cNvSpPr>
          <p:nvPr>
            <p:ph type="title"/>
          </p:nvPr>
        </p:nvSpPr>
        <p:spPr>
          <a:xfrm>
            <a:off x="0" y="8861"/>
            <a:ext cx="12263718" cy="654680"/>
          </a:xfrm>
        </p:spPr>
        <p:txBody>
          <a:bodyPr/>
          <a:lstStyle/>
          <a:p>
            <a:r>
              <a:rPr lang="en-US" dirty="0"/>
              <a:t>PEO Aviation - Combat Aviation Brigade Architecture Integration Lab (CABAIL)</a:t>
            </a:r>
          </a:p>
        </p:txBody>
      </p:sp>
      <p:pic>
        <p:nvPicPr>
          <p:cNvPr id="5" name="Picture 4">
            <a:extLst>
              <a:ext uri="{FF2B5EF4-FFF2-40B4-BE49-F238E27FC236}">
                <a16:creationId xmlns:a16="http://schemas.microsoft.com/office/drawing/2014/main" id="{D319C0C8-E709-4B33-8084-F01A20C29343}"/>
              </a:ext>
            </a:extLst>
          </p:cNvPr>
          <p:cNvPicPr>
            <a:picLocks noChangeAspect="1"/>
          </p:cNvPicPr>
          <p:nvPr/>
        </p:nvPicPr>
        <p:blipFill rotWithShape="1">
          <a:blip r:embed="rId3"/>
          <a:srcRect l="20434" t="15738" r="21480" b="4169"/>
          <a:stretch/>
        </p:blipFill>
        <p:spPr>
          <a:xfrm>
            <a:off x="2227108" y="764708"/>
            <a:ext cx="7529396" cy="5623540"/>
          </a:xfrm>
          <a:prstGeom prst="rect">
            <a:avLst/>
          </a:prstGeom>
        </p:spPr>
      </p:pic>
      <p:sp>
        <p:nvSpPr>
          <p:cNvPr id="8" name="Rectangle: Rounded Corners 7">
            <a:extLst>
              <a:ext uri="{FF2B5EF4-FFF2-40B4-BE49-F238E27FC236}">
                <a16:creationId xmlns:a16="http://schemas.microsoft.com/office/drawing/2014/main" id="{C7EB218B-E2A1-4697-AEC3-473DBC576D52}"/>
              </a:ext>
            </a:extLst>
          </p:cNvPr>
          <p:cNvSpPr/>
          <p:nvPr/>
        </p:nvSpPr>
        <p:spPr>
          <a:xfrm>
            <a:off x="2323530" y="1621723"/>
            <a:ext cx="1380724" cy="2026549"/>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BA7C7CD-2FF4-44CB-BAE8-515146333CE2}"/>
              </a:ext>
            </a:extLst>
          </p:cNvPr>
          <p:cNvSpPr/>
          <p:nvPr/>
        </p:nvSpPr>
        <p:spPr>
          <a:xfrm>
            <a:off x="7476722" y="5253131"/>
            <a:ext cx="1107441" cy="1015499"/>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AC640730-C1B6-49E8-8DD6-331E528A2634}"/>
              </a:ext>
            </a:extLst>
          </p:cNvPr>
          <p:cNvSpPr>
            <a:spLocks noGrp="1"/>
          </p:cNvSpPr>
          <p:nvPr>
            <p:ph idx="1"/>
          </p:nvPr>
        </p:nvSpPr>
        <p:spPr>
          <a:xfrm>
            <a:off x="0" y="1743018"/>
            <a:ext cx="2323530" cy="2213162"/>
          </a:xfrm>
        </p:spPr>
        <p:txBody>
          <a:bodyPr>
            <a:noAutofit/>
          </a:bodyPr>
          <a:lstStyle/>
          <a:p>
            <a:pPr marL="25400" indent="0">
              <a:buNone/>
            </a:pPr>
            <a:r>
              <a:rPr lang="en-US" sz="1800" b="1" dirty="0">
                <a:latin typeface="Arial" panose="020B0604020202020204" pitchFamily="34" charset="0"/>
                <a:cs typeface="Arial" panose="020B0604020202020204" pitchFamily="34" charset="0"/>
              </a:rPr>
              <a:t>AH-64E and CH-47F SILs already use DDS to reduce hardware and development costs for HIL experimentation</a:t>
            </a:r>
          </a:p>
          <a:p>
            <a:endParaRPr lang="en-US" sz="1800" dirty="0"/>
          </a:p>
        </p:txBody>
      </p:sp>
      <p:sp>
        <p:nvSpPr>
          <p:cNvPr id="11" name="Content Placeholder 2">
            <a:extLst>
              <a:ext uri="{FF2B5EF4-FFF2-40B4-BE49-F238E27FC236}">
                <a16:creationId xmlns:a16="http://schemas.microsoft.com/office/drawing/2014/main" id="{A2BE7A4E-F8B0-41FE-9DA7-FE63CA6D9C04}"/>
              </a:ext>
            </a:extLst>
          </p:cNvPr>
          <p:cNvSpPr txBox="1">
            <a:spLocks/>
          </p:cNvSpPr>
          <p:nvPr/>
        </p:nvSpPr>
        <p:spPr>
          <a:xfrm>
            <a:off x="9691190" y="3391988"/>
            <a:ext cx="2372179" cy="27013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90000"/>
              </a:lnSpc>
              <a:spcBef>
                <a:spcPts val="1100"/>
              </a:spcBef>
              <a:spcAft>
                <a:spcPts val="0"/>
              </a:spcAft>
              <a:buClr>
                <a:schemeClr val="dk2"/>
              </a:buClr>
              <a:buSzPts val="3200"/>
              <a:buFont typeface="Arial"/>
              <a:buChar char="•"/>
              <a:defRPr sz="3200" b="0" i="0" u="none" strike="noStrike" cap="none">
                <a:solidFill>
                  <a:schemeClr val="tx1">
                    <a:lumMod val="75000"/>
                    <a:lumOff val="25000"/>
                  </a:schemeClr>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2"/>
              </a:buClr>
              <a:buSzPts val="2800"/>
              <a:buFont typeface="Arial"/>
              <a:buChar char="–"/>
              <a:defRPr sz="2800" b="0" i="0" u="none" strike="noStrike" cap="none">
                <a:solidFill>
                  <a:schemeClr val="tx1">
                    <a:lumMod val="75000"/>
                    <a:lumOff val="25000"/>
                  </a:schemeClr>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2"/>
              </a:buClr>
              <a:buSzPts val="2400"/>
              <a:buFont typeface="Arial"/>
              <a:buChar char="•"/>
              <a:defRPr sz="2400" b="0" i="0" u="none" strike="noStrike" cap="none">
                <a:solidFill>
                  <a:schemeClr val="tx1">
                    <a:lumMod val="75000"/>
                    <a:lumOff val="25000"/>
                  </a:schemeClr>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2"/>
              </a:buClr>
              <a:buSzPts val="2000"/>
              <a:buFont typeface="Arial"/>
              <a:buChar char="–"/>
              <a:defRPr sz="2000" b="0" i="0" u="none" strike="noStrike" cap="none">
                <a:solidFill>
                  <a:schemeClr val="tx1">
                    <a:lumMod val="75000"/>
                    <a:lumOff val="25000"/>
                  </a:schemeClr>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2"/>
              </a:buClr>
              <a:buSzPts val="2000"/>
              <a:buFont typeface="Arial"/>
              <a:buChar char="»"/>
              <a:defRPr sz="2000" b="0" i="0" u="none" strike="noStrike" cap="none">
                <a:solidFill>
                  <a:schemeClr val="tx1">
                    <a:lumMod val="75000"/>
                    <a:lumOff val="25000"/>
                  </a:schemeClr>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baseline="0">
                <a:solidFill>
                  <a:schemeClr val="tx2"/>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marL="25400" indent="0">
              <a:buFont typeface="Arial"/>
              <a:buNone/>
            </a:pPr>
            <a:r>
              <a:rPr lang="en-US" sz="1800" b="1" kern="0" dirty="0">
                <a:solidFill>
                  <a:schemeClr val="tx1"/>
                </a:solidFill>
                <a:latin typeface="Arial" panose="020B0604020202020204" pitchFamily="34" charset="0"/>
                <a:cs typeface="Arial" panose="020B0604020202020204" pitchFamily="34" charset="0"/>
              </a:rPr>
              <a:t>JBC-P Network Operations Center(NOC) was re-architected using DDS for significant code reduction and performance improvement</a:t>
            </a:r>
          </a:p>
        </p:txBody>
      </p:sp>
      <p:sp>
        <p:nvSpPr>
          <p:cNvPr id="3" name="Slide Number Placeholder 2">
            <a:extLst>
              <a:ext uri="{FF2B5EF4-FFF2-40B4-BE49-F238E27FC236}">
                <a16:creationId xmlns:a16="http://schemas.microsoft.com/office/drawing/2014/main" id="{94ADC60F-DF66-4F25-A44C-3EA07D33FBBB}"/>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56</a:t>
            </a:fld>
            <a:endParaRPr lang="en-US" dirty="0">
              <a:solidFill>
                <a:srgbClr val="000000"/>
              </a:solidFill>
            </a:endParaRPr>
          </a:p>
        </p:txBody>
      </p:sp>
      <p:sp>
        <p:nvSpPr>
          <p:cNvPr id="4" name="Rectangle: Rounded Corners 3">
            <a:extLst>
              <a:ext uri="{FF2B5EF4-FFF2-40B4-BE49-F238E27FC236}">
                <a16:creationId xmlns:a16="http://schemas.microsoft.com/office/drawing/2014/main" id="{2CCDBB1C-AB2F-457E-8103-0DB876043C24}"/>
              </a:ext>
            </a:extLst>
          </p:cNvPr>
          <p:cNvSpPr/>
          <p:nvPr/>
        </p:nvSpPr>
        <p:spPr bwMode="auto">
          <a:xfrm>
            <a:off x="8791662" y="764708"/>
            <a:ext cx="964842" cy="762088"/>
          </a:xfrm>
          <a:prstGeom prst="roundRect">
            <a:avLst/>
          </a:prstGeom>
          <a:solidFill>
            <a:schemeClr val="bg2">
              <a:lumMod val="10000"/>
              <a:lumOff val="90000"/>
            </a:schemeClr>
          </a:solidFill>
          <a:ln w="9525" cap="flat" cmpd="sng" algn="ctr">
            <a:solidFill>
              <a:schemeClr val="bg2">
                <a:lumMod val="10000"/>
                <a:lumOff val="9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Rounded Corners 5">
            <a:extLst>
              <a:ext uri="{FF2B5EF4-FFF2-40B4-BE49-F238E27FC236}">
                <a16:creationId xmlns:a16="http://schemas.microsoft.com/office/drawing/2014/main" id="{AF4D457B-7356-4EF0-872B-042FF58E23D8}"/>
              </a:ext>
            </a:extLst>
          </p:cNvPr>
          <p:cNvSpPr/>
          <p:nvPr/>
        </p:nvSpPr>
        <p:spPr bwMode="auto">
          <a:xfrm>
            <a:off x="2227108" y="764708"/>
            <a:ext cx="675483" cy="746987"/>
          </a:xfrm>
          <a:prstGeom prst="roundRect">
            <a:avLst/>
          </a:prstGeom>
          <a:solidFill>
            <a:schemeClr val="bg2">
              <a:lumMod val="50000"/>
              <a:lumOff val="50000"/>
            </a:schemeClr>
          </a:solidFill>
          <a:ln w="9525" cap="flat" cmpd="sng" algn="ctr">
            <a:solidFill>
              <a:schemeClr val="bg2">
                <a:lumMod val="50000"/>
                <a:lumOff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068972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a:xfrm>
            <a:off x="838200" y="1"/>
            <a:ext cx="10515600" cy="623886"/>
          </a:xfrm>
        </p:spPr>
        <p:txBody>
          <a:bodyPr>
            <a:normAutofit/>
          </a:bodyPr>
          <a:lstStyle/>
          <a:p>
            <a:r>
              <a:rPr lang="en-US" sz="2800" dirty="0"/>
              <a:t>Using DDS with Simulation Standards</a:t>
            </a:r>
          </a:p>
        </p:txBody>
      </p:sp>
      <p:sp>
        <p:nvSpPr>
          <p:cNvPr id="1785859" name="Rectangle 3"/>
          <p:cNvSpPr>
            <a:spLocks noGrp="1" noChangeArrowheads="1"/>
          </p:cNvSpPr>
          <p:nvPr>
            <p:ph idx="1"/>
          </p:nvPr>
        </p:nvSpPr>
        <p:spPr>
          <a:xfrm>
            <a:off x="463262" y="1042987"/>
            <a:ext cx="11109613" cy="5191125"/>
          </a:xfrm>
        </p:spPr>
        <p:txBody>
          <a:bodyPr>
            <a:normAutofit fontScale="92500" lnSpcReduction="20000"/>
          </a:bodyPr>
          <a:lstStyle/>
          <a:p>
            <a:pPr>
              <a:lnSpc>
                <a:spcPct val="90000"/>
              </a:lnSpc>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The DDS specification has been be leveraged for the middleware APIs as well as the wire protocol</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APIs could use the DDS API</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Wire protocol communications could use the Interoperability Wire protocol from DDS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This combination would leverage the performance, scalability, robustness and interoperability from DDS.</a:t>
            </a:r>
          </a:p>
          <a:p>
            <a:pPr marL="609585" lvl="1" indent="0">
              <a:lnSpc>
                <a:spcPct val="90000"/>
              </a:lnSpc>
              <a:buNone/>
            </a:pPr>
            <a:endParaRPr lang="en-US" sz="2000" dirty="0">
              <a:latin typeface="Arial" panose="020B0604020202020204" pitchFamily="34" charset="0"/>
              <a:cs typeface="Arial" panose="020B0604020202020204" pitchFamily="34" charset="0"/>
            </a:endParaRPr>
          </a:p>
          <a:p>
            <a:pPr>
              <a:lnSpc>
                <a:spcPct val="90000"/>
              </a:lnSpc>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The simulation entities from TENA/HLA/DIS could be leveraged</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They would provide the “entity data model dictionary”</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This would leverage the conventions and semantics of the simulation standards</a:t>
            </a:r>
          </a:p>
          <a:p>
            <a:pPr marL="609585" lvl="1" indent="0">
              <a:lnSpc>
                <a:spcPct val="90000"/>
              </a:lnSpc>
              <a:buNone/>
            </a:pPr>
            <a:endParaRPr lang="en-US" sz="2000" dirty="0">
              <a:latin typeface="Arial" panose="020B0604020202020204" pitchFamily="34" charset="0"/>
              <a:cs typeface="Arial" panose="020B0604020202020204" pitchFamily="34" charset="0"/>
            </a:endParaRPr>
          </a:p>
          <a:p>
            <a:pPr>
              <a:lnSpc>
                <a:spcPct val="90000"/>
              </a:lnSpc>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The simulation defined types could be described using the DDS Extensible Types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This leverages the extensibility, dynamic APIs and backwards compatible path to type evolution of the DDS Type system</a:t>
            </a:r>
          </a:p>
          <a:p>
            <a:pPr marL="609585" lvl="1" indent="0">
              <a:lnSpc>
                <a:spcPct val="90000"/>
              </a:lnSpc>
              <a:buNone/>
            </a:pPr>
            <a:endParaRPr lang="en-US" sz="2000"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Gateways/brokers exist</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HLA-RTI provider supports multiple DDS Vendors</a:t>
            </a:r>
          </a:p>
        </p:txBody>
      </p:sp>
      <p:sp>
        <p:nvSpPr>
          <p:cNvPr id="2" name="Slide Number Placeholder 1">
            <a:extLst>
              <a:ext uri="{FF2B5EF4-FFF2-40B4-BE49-F238E27FC236}">
                <a16:creationId xmlns:a16="http://schemas.microsoft.com/office/drawing/2014/main" id="{90F0C950-8F3E-4911-A349-650975869C07}"/>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57</a:t>
            </a:fld>
            <a:endParaRPr lang="en-US" dirty="0">
              <a:solidFill>
                <a:srgbClr val="000000"/>
              </a:solidFill>
            </a:endParaRPr>
          </a:p>
        </p:txBody>
      </p:sp>
    </p:spTree>
    <p:extLst>
      <p:ext uri="{BB962C8B-B14F-4D97-AF65-F5344CB8AC3E}">
        <p14:creationId xmlns:p14="http://schemas.microsoft.com/office/powerpoint/2010/main" val="1818377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EDB4-91BB-4CF1-B297-EB90135D4498}"/>
              </a:ext>
            </a:extLst>
          </p:cNvPr>
          <p:cNvSpPr>
            <a:spLocks noGrp="1"/>
          </p:cNvSpPr>
          <p:nvPr>
            <p:ph type="title"/>
          </p:nvPr>
        </p:nvSpPr>
        <p:spPr>
          <a:xfrm>
            <a:off x="2345741" y="0"/>
            <a:ext cx="7416800" cy="619125"/>
          </a:xfrm>
        </p:spPr>
        <p:txBody>
          <a:bodyPr/>
          <a:lstStyle/>
          <a:p>
            <a:r>
              <a:rPr lang="en-US" sz="2800" dirty="0"/>
              <a:t>SISO CIGI and DDS</a:t>
            </a:r>
          </a:p>
        </p:txBody>
      </p:sp>
      <p:sp>
        <p:nvSpPr>
          <p:cNvPr id="6" name="Content Placeholder 5">
            <a:extLst>
              <a:ext uri="{FF2B5EF4-FFF2-40B4-BE49-F238E27FC236}">
                <a16:creationId xmlns:a16="http://schemas.microsoft.com/office/drawing/2014/main" id="{9E29674E-5587-4693-B89A-4BEF20560418}"/>
              </a:ext>
            </a:extLst>
          </p:cNvPr>
          <p:cNvSpPr>
            <a:spLocks noGrp="1"/>
          </p:cNvSpPr>
          <p:nvPr>
            <p:ph idx="1"/>
          </p:nvPr>
        </p:nvSpPr>
        <p:spPr>
          <a:xfrm>
            <a:off x="593061" y="1053389"/>
            <a:ext cx="7191387" cy="5271211"/>
          </a:xfrm>
        </p:spPr>
        <p:txBody>
          <a:bodyPr/>
          <a:lstStyle/>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Common Image Generator Interface</a:t>
            </a:r>
            <a:r>
              <a:rPr lang="en-US" sz="2400" dirty="0">
                <a:latin typeface="Arial" panose="020B0604020202020204" pitchFamily="34" charset="0"/>
                <a:cs typeface="Arial" panose="020B0604020202020204" pitchFamily="34" charset="0"/>
              </a:rPr>
              <a:t> (CIGI) is an on-the-wire data protocol that allows communication between an Image Generator and its host simulation</a:t>
            </a:r>
          </a:p>
          <a:p>
            <a:pPr>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The interface is designed to promote a standard way for a host device to communicate with an image generator (IG) within the industry</a:t>
            </a: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“CIGI Next”</a:t>
            </a:r>
            <a:r>
              <a:rPr lang="en-US" sz="2400" dirty="0">
                <a:latin typeface="Arial" panose="020B0604020202020204" pitchFamily="34" charset="0"/>
                <a:cs typeface="Arial" panose="020B0604020202020204" pitchFamily="34" charset="0"/>
              </a:rPr>
              <a:t> now rebranded as the </a:t>
            </a:r>
            <a:r>
              <a:rPr lang="en-US" sz="2400" b="1" dirty="0">
                <a:latin typeface="Arial" panose="020B0604020202020204" pitchFamily="34" charset="0"/>
                <a:cs typeface="Arial" panose="020B0604020202020204" pitchFamily="34" charset="0"/>
              </a:rPr>
              <a:t>Synthetic Environment Generation Interfaces (SEGI) </a:t>
            </a:r>
            <a:r>
              <a:rPr lang="en-US" sz="2400" dirty="0">
                <a:latin typeface="Arial" panose="020B0604020202020204" pitchFamily="34" charset="0"/>
                <a:cs typeface="Arial" panose="020B0604020202020204" pitchFamily="34" charset="0"/>
              </a:rPr>
              <a:t>is considering using DDS as a transport</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Could eliminate the need for hosts, you would communicate directly to the IG</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Please join the SISO CIGI PDG!</a:t>
            </a:r>
          </a:p>
        </p:txBody>
      </p:sp>
      <p:pic>
        <p:nvPicPr>
          <p:cNvPr id="7" name="Picture 6">
            <a:extLst>
              <a:ext uri="{FF2B5EF4-FFF2-40B4-BE49-F238E27FC236}">
                <a16:creationId xmlns:a16="http://schemas.microsoft.com/office/drawing/2014/main" id="{1F77227C-6548-4FBC-8645-46D18487CF9F}"/>
              </a:ext>
            </a:extLst>
          </p:cNvPr>
          <p:cNvPicPr>
            <a:picLocks noChangeAspect="1"/>
          </p:cNvPicPr>
          <p:nvPr/>
        </p:nvPicPr>
        <p:blipFill>
          <a:blip r:embed="rId2"/>
          <a:stretch>
            <a:fillRect/>
          </a:stretch>
        </p:blipFill>
        <p:spPr>
          <a:xfrm>
            <a:off x="7917798" y="1316553"/>
            <a:ext cx="3328704" cy="4224894"/>
          </a:xfrm>
          <a:prstGeom prst="rect">
            <a:avLst/>
          </a:prstGeom>
        </p:spPr>
      </p:pic>
      <p:sp>
        <p:nvSpPr>
          <p:cNvPr id="3" name="Slide Number Placeholder 2">
            <a:extLst>
              <a:ext uri="{FF2B5EF4-FFF2-40B4-BE49-F238E27FC236}">
                <a16:creationId xmlns:a16="http://schemas.microsoft.com/office/drawing/2014/main" id="{DFCC6A68-F08C-4E41-90C9-D526288CCB35}"/>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58</a:t>
            </a:fld>
            <a:endParaRPr lang="en-US" dirty="0">
              <a:solidFill>
                <a:srgbClr val="000000"/>
              </a:solidFill>
            </a:endParaRPr>
          </a:p>
        </p:txBody>
      </p:sp>
    </p:spTree>
    <p:extLst>
      <p:ext uri="{BB962C8B-B14F-4D97-AF65-F5344CB8AC3E}">
        <p14:creationId xmlns:p14="http://schemas.microsoft.com/office/powerpoint/2010/main" val="2059569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4777-A3C7-4918-87F5-B9A5FBFBA4D2}"/>
              </a:ext>
            </a:extLst>
          </p:cNvPr>
          <p:cNvSpPr>
            <a:spLocks noGrp="1"/>
          </p:cNvSpPr>
          <p:nvPr>
            <p:ph type="title"/>
          </p:nvPr>
        </p:nvSpPr>
        <p:spPr>
          <a:xfrm>
            <a:off x="2345741" y="0"/>
            <a:ext cx="7416800" cy="638175"/>
          </a:xfrm>
        </p:spPr>
        <p:txBody>
          <a:bodyPr/>
          <a:lstStyle/>
          <a:p>
            <a:r>
              <a:rPr lang="en-US" sz="2800" dirty="0"/>
              <a:t>DDS ‘Under the hood’ at SISO?</a:t>
            </a:r>
          </a:p>
        </p:txBody>
      </p:sp>
      <p:sp>
        <p:nvSpPr>
          <p:cNvPr id="3" name="Content Placeholder 2">
            <a:extLst>
              <a:ext uri="{FF2B5EF4-FFF2-40B4-BE49-F238E27FC236}">
                <a16:creationId xmlns:a16="http://schemas.microsoft.com/office/drawing/2014/main" id="{8739E46F-56B9-4384-8EB5-477D713AE5B4}"/>
              </a:ext>
            </a:extLst>
          </p:cNvPr>
          <p:cNvSpPr>
            <a:spLocks noGrp="1"/>
          </p:cNvSpPr>
          <p:nvPr>
            <p:ph idx="1"/>
          </p:nvPr>
        </p:nvSpPr>
        <p:spPr>
          <a:xfrm>
            <a:off x="278736" y="983893"/>
            <a:ext cx="7316726" cy="4890211"/>
          </a:xfrm>
        </p:spPr>
        <p:txBody>
          <a:bodyPr/>
          <a:lstStyle/>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Layered Simulation Architecture</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Study Group at SISO</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Putting DDS ‘under the hood’ of HLA/DIS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Use DDS RTPS with Simulation Entities as topics</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Study Group recommended that LSA become a SISO standard; stalled at that point</a:t>
            </a:r>
          </a:p>
          <a:p>
            <a:pPr marL="609585" lvl="1" indent="0">
              <a:buNone/>
            </a:pPr>
            <a:endParaRPr lang="en-US" sz="2000" dirty="0">
              <a:latin typeface="Arial" panose="020B0604020202020204" pitchFamily="34" charset="0"/>
              <a:cs typeface="Arial" panose="020B0604020202020204" pitchFamily="34" charset="0"/>
            </a:endParaRPr>
          </a:p>
          <a:p>
            <a:pPr marL="533399" indent="-457200">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Need a collation of the willing to revive this </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Open source prototype would be needed</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DDS Secure was not considered at the time of this study group, but could easily be added and add much needed security to the Simulation standards</a:t>
            </a:r>
          </a:p>
        </p:txBody>
      </p:sp>
      <p:pic>
        <p:nvPicPr>
          <p:cNvPr id="4" name="Picture 3">
            <a:extLst>
              <a:ext uri="{FF2B5EF4-FFF2-40B4-BE49-F238E27FC236}">
                <a16:creationId xmlns:a16="http://schemas.microsoft.com/office/drawing/2014/main" id="{AD786663-A319-410B-B365-1FA89101EDB2}"/>
              </a:ext>
            </a:extLst>
          </p:cNvPr>
          <p:cNvPicPr>
            <a:picLocks noChangeAspect="1"/>
          </p:cNvPicPr>
          <p:nvPr/>
        </p:nvPicPr>
        <p:blipFill>
          <a:blip r:embed="rId2"/>
          <a:stretch>
            <a:fillRect/>
          </a:stretch>
        </p:blipFill>
        <p:spPr>
          <a:xfrm>
            <a:off x="7909787" y="1276296"/>
            <a:ext cx="3454001" cy="4305407"/>
          </a:xfrm>
          <a:prstGeom prst="rect">
            <a:avLst/>
          </a:prstGeom>
          <a:ln>
            <a:solidFill>
              <a:schemeClr val="tx1"/>
            </a:solidFill>
          </a:ln>
        </p:spPr>
      </p:pic>
      <p:sp>
        <p:nvSpPr>
          <p:cNvPr id="5" name="Slide Number Placeholder 4">
            <a:extLst>
              <a:ext uri="{FF2B5EF4-FFF2-40B4-BE49-F238E27FC236}">
                <a16:creationId xmlns:a16="http://schemas.microsoft.com/office/drawing/2014/main" id="{440631DE-DEF5-4696-A555-5C3155DAC977}"/>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59</a:t>
            </a:fld>
            <a:endParaRPr lang="en-US" dirty="0">
              <a:solidFill>
                <a:srgbClr val="000000"/>
              </a:solidFill>
            </a:endParaRPr>
          </a:p>
        </p:txBody>
      </p:sp>
    </p:spTree>
    <p:extLst>
      <p:ext uri="{BB962C8B-B14F-4D97-AF65-F5344CB8AC3E}">
        <p14:creationId xmlns:p14="http://schemas.microsoft.com/office/powerpoint/2010/main" val="331458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106" y="0"/>
            <a:ext cx="8187788" cy="645459"/>
          </a:xfrm>
        </p:spPr>
        <p:txBody>
          <a:bodyPr lIns="90000">
            <a:noAutofit/>
          </a:bodyPr>
          <a:lstStyle/>
          <a:p>
            <a:r>
              <a:rPr lang="en-US" sz="2800" dirty="0"/>
              <a:t>The OMG Data Distribution Service Standard</a:t>
            </a:r>
          </a:p>
        </p:txBody>
      </p:sp>
      <p:sp>
        <p:nvSpPr>
          <p:cNvPr id="3" name="Content Placeholder 2">
            <a:extLst>
              <a:ext uri="{FF2B5EF4-FFF2-40B4-BE49-F238E27FC236}">
                <a16:creationId xmlns:a16="http://schemas.microsoft.com/office/drawing/2014/main" id="{64F525C3-25B8-48E5-9657-9DE7B4DEC0FA}"/>
              </a:ext>
            </a:extLst>
          </p:cNvPr>
          <p:cNvSpPr>
            <a:spLocks noGrp="1"/>
          </p:cNvSpPr>
          <p:nvPr>
            <p:ph idx="1"/>
          </p:nvPr>
        </p:nvSpPr>
        <p:spPr>
          <a:xfrm>
            <a:off x="504284" y="841248"/>
            <a:ext cx="10928351" cy="4890211"/>
          </a:xfrm>
        </p:spPr>
        <p:txBody>
          <a:bodyPr/>
          <a:lstStyle/>
          <a:p>
            <a:pPr marL="342900" indent="-342900">
              <a:spcBef>
                <a:spcPts val="600"/>
              </a:spcBef>
              <a:spcAft>
                <a:spcPts val="600"/>
              </a:spcAft>
              <a:buSzPct val="100000"/>
              <a:buFont typeface="Wingdings" panose="05000000000000000000" pitchFamily="2" charset="2"/>
              <a:buChar char="§"/>
              <a:defRPr sz="3000"/>
            </a:pPr>
            <a:r>
              <a:rPr lang="en-US" sz="2400" b="1" dirty="0">
                <a:latin typeface="Arial" panose="020B0604020202020204" pitchFamily="34" charset="0"/>
                <a:cs typeface="Arial" panose="020B0604020202020204" pitchFamily="34" charset="0"/>
              </a:rPr>
              <a:t>DDS is </a:t>
            </a:r>
            <a:r>
              <a:rPr lang="en-US" sz="2400" b="1" dirty="0">
                <a:solidFill>
                  <a:srgbClr val="3366CC"/>
                </a:solidFill>
                <a:latin typeface="Arial" panose="020B0604020202020204" pitchFamily="34" charset="0"/>
                <a:cs typeface="Arial" panose="020B0604020202020204" pitchFamily="34" charset="0"/>
              </a:rPr>
              <a:t>Publish-Subscribe</a:t>
            </a:r>
            <a:r>
              <a:rPr lang="en-US" sz="2400" b="1" dirty="0">
                <a:latin typeface="Arial" panose="020B0604020202020204" pitchFamily="34" charset="0"/>
                <a:cs typeface="Arial" panose="020B0604020202020204" pitchFamily="34" charset="0"/>
              </a:rPr>
              <a:t>, </a:t>
            </a:r>
            <a:r>
              <a:rPr lang="en-US" sz="2400" b="1" dirty="0">
                <a:solidFill>
                  <a:srgbClr val="3366CC"/>
                </a:solidFill>
                <a:latin typeface="Arial" panose="020B0604020202020204" pitchFamily="34" charset="0"/>
                <a:cs typeface="Arial" panose="020B0604020202020204" pitchFamily="34" charset="0"/>
              </a:rPr>
              <a:t>Data-Centric</a:t>
            </a:r>
            <a:r>
              <a:rPr lang="en-US" sz="2400" b="1" dirty="0">
                <a:latin typeface="Arial" panose="020B0604020202020204" pitchFamily="34" charset="0"/>
                <a:cs typeface="Arial" panose="020B0604020202020204" pitchFamily="34" charset="0"/>
              </a:rPr>
              <a:t> and </a:t>
            </a:r>
            <a:r>
              <a:rPr lang="en-US" sz="2400" b="1" dirty="0">
                <a:solidFill>
                  <a:srgbClr val="3366CC"/>
                </a:solidFill>
                <a:latin typeface="Arial" panose="020B0604020202020204" pitchFamily="34" charset="0"/>
                <a:cs typeface="Arial" panose="020B0604020202020204" pitchFamily="34" charset="0"/>
              </a:rPr>
              <a:t>Peer-to-Peer</a:t>
            </a:r>
          </a:p>
          <a:p>
            <a:pPr marL="893386" lvl="1" indent="-360000">
              <a:spcBef>
                <a:spcPts val="600"/>
              </a:spcBef>
              <a:spcAft>
                <a:spcPts val="600"/>
              </a:spcAft>
              <a:buFont typeface="Wingdings" panose="05000000000000000000" pitchFamily="2" charset="2"/>
              <a:buChar char="§"/>
              <a:defRPr sz="3000"/>
            </a:pPr>
            <a:r>
              <a:rPr lang="en-US" sz="2200" dirty="0">
                <a:latin typeface="Arial" panose="020B0604020202020204" pitchFamily="34" charset="0"/>
                <a:cs typeface="Arial" panose="020B0604020202020204" pitchFamily="34" charset="0"/>
              </a:rPr>
              <a:t>DDS also supports request-reply patters: Multiple Replies, Multiple Repliers</a:t>
            </a:r>
            <a:endParaRPr lang="en-US" sz="2200" dirty="0"/>
          </a:p>
          <a:p>
            <a:pPr marL="342900" indent="-342900">
              <a:spcBef>
                <a:spcPts val="600"/>
              </a:spcBef>
              <a:spcAft>
                <a:spcPts val="600"/>
              </a:spcAft>
              <a:buSzPct val="100000"/>
              <a:buFont typeface="Wingdings" panose="05000000000000000000" pitchFamily="2" charset="2"/>
              <a:buChar char="§"/>
              <a:defRPr sz="3000"/>
            </a:pPr>
            <a:r>
              <a:rPr lang="en-US" sz="2400" b="1" dirty="0">
                <a:latin typeface="Arial" panose="020B0604020202020204" pitchFamily="34" charset="0"/>
                <a:cs typeface="Arial" panose="020B0604020202020204" pitchFamily="34" charset="0"/>
              </a:rPr>
              <a:t>Designed for real-time mission critical and safety critical systems</a:t>
            </a:r>
          </a:p>
          <a:p>
            <a:pPr marL="893386" lvl="1" indent="-360000">
              <a:spcBef>
                <a:spcPts val="600"/>
              </a:spcBef>
              <a:spcAft>
                <a:spcPts val="600"/>
              </a:spcAft>
              <a:buFont typeface="Wingdings" pitchFamily="2" charset="2"/>
              <a:buChar char="§"/>
              <a:defRPr sz="3000"/>
            </a:pPr>
            <a:r>
              <a:rPr lang="en-US" sz="2200" dirty="0">
                <a:latin typeface="Arial" panose="020B0604020202020204" pitchFamily="34" charset="0"/>
                <a:cs typeface="Arial" panose="020B0604020202020204" pitchFamily="34" charset="0"/>
              </a:rPr>
              <a:t>Started in Robotics and SW Defined Radios using Tactical Data Links</a:t>
            </a:r>
          </a:p>
          <a:p>
            <a:pPr marL="893386" lvl="1" indent="-360000">
              <a:spcBef>
                <a:spcPts val="600"/>
              </a:spcBef>
              <a:spcAft>
                <a:spcPts val="600"/>
              </a:spcAft>
              <a:buFont typeface="Wingdings" pitchFamily="2" charset="2"/>
              <a:buChar char="§"/>
              <a:defRPr sz="3000"/>
            </a:pPr>
            <a:r>
              <a:rPr lang="en-US" sz="2200" dirty="0">
                <a:latin typeface="Arial" panose="020B0604020202020204" pitchFamily="34" charset="0"/>
                <a:cs typeface="Arial" panose="020B0604020202020204" pitchFamily="34" charset="0"/>
              </a:rPr>
              <a:t>Navy wanted it turned into an open standard, it now ‘floats the Navy’</a:t>
            </a:r>
            <a:endParaRPr lang="en-US" sz="2200" dirty="0"/>
          </a:p>
          <a:p>
            <a:pPr marL="342900" indent="-342900">
              <a:spcBef>
                <a:spcPts val="600"/>
              </a:spcBef>
              <a:spcAft>
                <a:spcPts val="600"/>
              </a:spcAft>
              <a:buSzPct val="100000"/>
              <a:buFont typeface="Wingdings" panose="05000000000000000000" pitchFamily="2" charset="2"/>
              <a:buChar char="§"/>
              <a:defRPr sz="3000"/>
            </a:pPr>
            <a:r>
              <a:rPr lang="en-US" sz="2400" b="1" dirty="0">
                <a:latin typeface="Arial" panose="020B0604020202020204" pitchFamily="34" charset="0"/>
                <a:cs typeface="Arial" panose="020B0604020202020204" pitchFamily="34" charset="0"/>
              </a:rPr>
              <a:t>DDS applications share large amounts of data quickly, securely and reliably at massive scale</a:t>
            </a:r>
            <a:endParaRPr lang="en-US" sz="2400" dirty="0"/>
          </a:p>
          <a:p>
            <a:pPr marL="342900" indent="-342900">
              <a:spcBef>
                <a:spcPts val="600"/>
              </a:spcBef>
              <a:spcAft>
                <a:spcPts val="600"/>
              </a:spcAft>
              <a:buSzPct val="100000"/>
              <a:buFont typeface="Wingdings" panose="05000000000000000000" pitchFamily="2" charset="2"/>
              <a:buChar char="§"/>
              <a:defRPr sz="3000"/>
            </a:pPr>
            <a:r>
              <a:rPr lang="en-US" sz="2400" b="1" dirty="0">
                <a:latin typeface="Arial" panose="020B0604020202020204" pitchFamily="34" charset="0"/>
                <a:cs typeface="Arial" panose="020B0604020202020204" pitchFamily="34" charset="0"/>
              </a:rPr>
              <a:t>DDS provides location transparency, decentralized operation, dynamic scalability and real-time performance</a:t>
            </a:r>
          </a:p>
          <a:p>
            <a:pPr marL="893386" lvl="1" indent="-360000">
              <a:spcBef>
                <a:spcPts val="600"/>
              </a:spcBef>
              <a:spcAft>
                <a:spcPts val="600"/>
              </a:spcAft>
              <a:buFont typeface="Wingdings" pitchFamily="2" charset="2"/>
              <a:buChar char="§"/>
              <a:defRPr sz="3000"/>
            </a:pPr>
            <a:r>
              <a:rPr lang="en-US" sz="2200" dirty="0">
                <a:latin typeface="Arial" panose="020B0604020202020204" pitchFamily="34" charset="0"/>
                <a:cs typeface="Arial" panose="020B0604020202020204" pitchFamily="34" charset="0"/>
              </a:rPr>
              <a:t>Every DDS Vendor will tell you why theirs is the fastest</a:t>
            </a:r>
            <a:endParaRPr lang="en-US" sz="2400" dirty="0"/>
          </a:p>
          <a:p>
            <a:pPr marL="342900" indent="-342900">
              <a:spcBef>
                <a:spcPts val="600"/>
              </a:spcBef>
              <a:spcAft>
                <a:spcPts val="600"/>
              </a:spcAft>
              <a:buSzPct val="100000"/>
              <a:buFont typeface="Wingdings" panose="05000000000000000000" pitchFamily="2" charset="2"/>
              <a:buChar char="§"/>
              <a:defRPr sz="3000"/>
            </a:pPr>
            <a:r>
              <a:rPr lang="en-US" sz="2400" b="1" dirty="0">
                <a:latin typeface="Arial" panose="020B0604020202020204" pitchFamily="34" charset="0"/>
                <a:cs typeface="Arial" panose="020B0604020202020204" pitchFamily="34" charset="0"/>
              </a:rPr>
              <a:t>Its widespread use in distributed real-time military systems has led to strong interest in the modeling, simulation and training community</a:t>
            </a:r>
          </a:p>
          <a:p>
            <a:endParaRPr lang="en-US" dirty="0"/>
          </a:p>
        </p:txBody>
      </p:sp>
      <p:sp>
        <p:nvSpPr>
          <p:cNvPr id="9" name="Slide Number Placeholder 8">
            <a:extLst>
              <a:ext uri="{FF2B5EF4-FFF2-40B4-BE49-F238E27FC236}">
                <a16:creationId xmlns:a16="http://schemas.microsoft.com/office/drawing/2014/main" id="{A7B0FCDD-E063-4D1F-9DA7-50989DEEB472}"/>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617028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3A38-7135-4025-9DAC-28A6B8E3F068}"/>
              </a:ext>
            </a:extLst>
          </p:cNvPr>
          <p:cNvSpPr>
            <a:spLocks noGrp="1"/>
          </p:cNvSpPr>
          <p:nvPr>
            <p:ph type="title"/>
          </p:nvPr>
        </p:nvSpPr>
        <p:spPr>
          <a:xfrm>
            <a:off x="2345741" y="-1"/>
            <a:ext cx="7416800" cy="590551"/>
          </a:xfrm>
        </p:spPr>
        <p:txBody>
          <a:bodyPr>
            <a:normAutofit/>
          </a:bodyPr>
          <a:lstStyle/>
          <a:p>
            <a:r>
              <a:rPr lang="en-US" sz="2800" dirty="0"/>
              <a:t>DDS with MOSA Requirement</a:t>
            </a:r>
          </a:p>
        </p:txBody>
      </p:sp>
      <p:pic>
        <p:nvPicPr>
          <p:cNvPr id="6" name="Content Placeholder 5">
            <a:extLst>
              <a:ext uri="{FF2B5EF4-FFF2-40B4-BE49-F238E27FC236}">
                <a16:creationId xmlns:a16="http://schemas.microsoft.com/office/drawing/2014/main" id="{AF19BD25-AD60-4673-8585-855149FFB3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3821" y="725540"/>
            <a:ext cx="4458070" cy="5751461"/>
          </a:xfrm>
          <a:ln>
            <a:solidFill>
              <a:schemeClr val="tx1"/>
            </a:solidFill>
          </a:ln>
        </p:spPr>
      </p:pic>
      <p:sp>
        <p:nvSpPr>
          <p:cNvPr id="3" name="Text Placeholder 2">
            <a:extLst>
              <a:ext uri="{FF2B5EF4-FFF2-40B4-BE49-F238E27FC236}">
                <a16:creationId xmlns:a16="http://schemas.microsoft.com/office/drawing/2014/main" id="{C6CA5463-A2AA-4B72-9AA3-A0071D014D29}"/>
              </a:ext>
            </a:extLst>
          </p:cNvPr>
          <p:cNvSpPr>
            <a:spLocks noGrp="1"/>
          </p:cNvSpPr>
          <p:nvPr>
            <p:ph type="body" sz="half" idx="4294967295"/>
          </p:nvPr>
        </p:nvSpPr>
        <p:spPr>
          <a:xfrm>
            <a:off x="372862" y="866775"/>
            <a:ext cx="6789938" cy="5400675"/>
          </a:xfrm>
        </p:spPr>
        <p:txBody>
          <a:bodyPr>
            <a:normAutofit fontScale="77500" lnSpcReduction="20000"/>
          </a:bodyPr>
          <a:lstStyle/>
          <a:p>
            <a:pPr>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Tri-Service acquisition memorandum signed by the Secretaries of the U.S. armed services – directed using </a:t>
            </a:r>
            <a:r>
              <a:rPr lang="en-US" b="1" dirty="0">
                <a:latin typeface="Arial" panose="020B0604020202020204" pitchFamily="34" charset="0"/>
                <a:cs typeface="Arial" panose="020B0604020202020204" pitchFamily="34" charset="0"/>
              </a:rPr>
              <a:t>Modular Open Systems Approach (MOSA)</a:t>
            </a:r>
          </a:p>
          <a:p>
            <a:pPr marL="0" indent="0">
              <a:buSzPct val="100000"/>
              <a:buNone/>
            </a:pPr>
            <a:endParaRPr lang="en-US" b="1"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Specifically cites standards</a:t>
            </a:r>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Sensor Open Systems Architecture (SOSA)</a:t>
            </a:r>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Open Mission Systems/Universal Command and Control Interface (OMS/UCI)</a:t>
            </a:r>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Future Airborne Capability Environment (FACE)</a:t>
            </a:r>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Vehicular Integration for C4ISR/EW Interoperability (VICTORY) </a:t>
            </a:r>
          </a:p>
          <a:p>
            <a:pPr marL="609585" lvl="1" indent="0">
              <a:buSzPct val="100000"/>
              <a:buNone/>
            </a:pPr>
            <a:r>
              <a:rPr lang="en-US" sz="3600" dirty="0">
                <a:latin typeface="Arial" panose="020B0604020202020204" pitchFamily="34" charset="0"/>
                <a:cs typeface="Arial" panose="020B0604020202020204" pitchFamily="34" charset="0"/>
              </a:rPr>
              <a:t>…“as vital to our success” </a:t>
            </a:r>
          </a:p>
          <a:p>
            <a:pPr marL="0" indent="0">
              <a:buSzPct val="100000"/>
              <a:buNone/>
            </a:pPr>
            <a:endParaRPr lang="en-US" b="1"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b="1" dirty="0">
                <a:latin typeface="Arial" panose="020B0604020202020204" pitchFamily="34" charset="0"/>
                <a:cs typeface="Arial" panose="020B0604020202020204" pitchFamily="34" charset="0"/>
              </a:rPr>
              <a:t>DDS is certified conformant and/or aligned to every standard called out in the provided memorandum</a:t>
            </a:r>
          </a:p>
          <a:p>
            <a:pPr>
              <a:buSzPct val="100000"/>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F0187139-44E4-4C9F-BD34-9894E5C8538B}"/>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60</a:t>
            </a:fld>
            <a:endParaRPr lang="en-US" dirty="0">
              <a:solidFill>
                <a:srgbClr val="000000"/>
              </a:solidFill>
            </a:endParaRPr>
          </a:p>
        </p:txBody>
      </p:sp>
    </p:spTree>
    <p:extLst>
      <p:ext uri="{BB962C8B-B14F-4D97-AF65-F5344CB8AC3E}">
        <p14:creationId xmlns:p14="http://schemas.microsoft.com/office/powerpoint/2010/main" val="2659302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a:xfrm>
            <a:off x="2345741" y="0"/>
            <a:ext cx="7416800" cy="591671"/>
          </a:xfrm>
        </p:spPr>
        <p:txBody>
          <a:bodyPr>
            <a:normAutofit/>
          </a:bodyPr>
          <a:lstStyle/>
          <a:p>
            <a:r>
              <a:rPr lang="en-US" sz="2800" dirty="0"/>
              <a:t>Conclusions</a:t>
            </a:r>
          </a:p>
        </p:txBody>
      </p:sp>
      <p:sp>
        <p:nvSpPr>
          <p:cNvPr id="1785859" name="Rectangle 3"/>
          <p:cNvSpPr>
            <a:spLocks noGrp="1" noChangeArrowheads="1"/>
          </p:cNvSpPr>
          <p:nvPr>
            <p:ph idx="1"/>
          </p:nvPr>
        </p:nvSpPr>
        <p:spPr/>
        <p:txBody>
          <a:bodyPr>
            <a:noAutofit/>
          </a:bodyPr>
          <a:lstStyle/>
          <a:p>
            <a:pPr>
              <a:lnSpc>
                <a:spcPct val="90000"/>
              </a:lnSpc>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DDS is a mature standard from OMG</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Platform neutral: Operating Systems and Programming Languages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Mandated and deployed worldwide in military systems with demanding real-time applications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Portable API DCPS and Interoperable Wire Protocol RTPS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Deployed DDS Security Standard specification</a:t>
            </a:r>
            <a:endParaRPr lang="en-US" sz="900" dirty="0">
              <a:latin typeface="Arial" panose="020B0604020202020204" pitchFamily="34" charset="0"/>
              <a:cs typeface="Arial" panose="020B0604020202020204" pitchFamily="34" charset="0"/>
            </a:endParaRPr>
          </a:p>
          <a:p>
            <a:pPr>
              <a:lnSpc>
                <a:spcPct val="90000"/>
              </a:lnSpc>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DDS focuses on efficient data-distribution for real-time &amp; 		high-performance systems</a:t>
            </a:r>
          </a:p>
          <a:p>
            <a:pPr>
              <a:lnSpc>
                <a:spcPct val="90000"/>
              </a:lnSpc>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DDS is suited for integration of distributed training systems that have 	security requirements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Authentication, Role-Based Access to data, Multiple Levels of Security (MLS)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Evolvable Type System</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Real-Time Quality of Service (QoS)</a:t>
            </a:r>
          </a:p>
          <a:p>
            <a:pPr lvl="1">
              <a:lnSpc>
                <a:spcPct val="9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Eases integration and reuse of system software and mission data</a:t>
            </a:r>
          </a:p>
        </p:txBody>
      </p:sp>
      <p:sp>
        <p:nvSpPr>
          <p:cNvPr id="2" name="Slide Number Placeholder 1">
            <a:extLst>
              <a:ext uri="{FF2B5EF4-FFF2-40B4-BE49-F238E27FC236}">
                <a16:creationId xmlns:a16="http://schemas.microsoft.com/office/drawing/2014/main" id="{3CA87F23-FF45-4878-B8E3-21966714966C}"/>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61</a:t>
            </a:fld>
            <a:endParaRPr lang="en-US" dirty="0">
              <a:solidFill>
                <a:srgbClr val="000000"/>
              </a:solidFill>
            </a:endParaRPr>
          </a:p>
        </p:txBody>
      </p:sp>
    </p:spTree>
    <p:extLst>
      <p:ext uri="{BB962C8B-B14F-4D97-AF65-F5344CB8AC3E}">
        <p14:creationId xmlns:p14="http://schemas.microsoft.com/office/powerpoint/2010/main" val="2068627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627321"/>
          </a:xfrm>
        </p:spPr>
        <p:txBody>
          <a:bodyPr/>
          <a:lstStyle/>
          <a:p>
            <a:r>
              <a:rPr lang="en-US" sz="2800" dirty="0"/>
              <a:t>Original Tutorial Learning Objectives</a:t>
            </a:r>
          </a:p>
        </p:txBody>
      </p:sp>
      <p:sp>
        <p:nvSpPr>
          <p:cNvPr id="10" name="Content Placeholder 2">
            <a:extLst>
              <a:ext uri="{FF2B5EF4-FFF2-40B4-BE49-F238E27FC236}">
                <a16:creationId xmlns:a16="http://schemas.microsoft.com/office/drawing/2014/main" id="{D77D2DB2-8827-D14C-8122-B6345B96673D}"/>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After taking this tutorial you should be able to:</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Describe the DDS standard</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Explain the principles of the DDS Secure standard for securing communications between distributed simulations over WAN/Cloud/RF/Lossy networks</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Explain how DDS works with the simulation architectures TENA, HLA and DIS</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Summarize how DDS works with real-world Hardware In the Loop (HIL) for secure distributed LVC simulations at scale</a:t>
            </a:r>
          </a:p>
          <a:p>
            <a:pPr>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Describe how DDS is working within SISO</a:t>
            </a:r>
          </a:p>
          <a:p>
            <a:pPr marL="0" indent="0">
              <a:buNone/>
            </a:pPr>
            <a:endParaRPr lang="en-US" dirty="0"/>
          </a:p>
        </p:txBody>
      </p:sp>
      <p:sp>
        <p:nvSpPr>
          <p:cNvPr id="3" name="Slide Number Placeholder 2">
            <a:extLst>
              <a:ext uri="{FF2B5EF4-FFF2-40B4-BE49-F238E27FC236}">
                <a16:creationId xmlns:a16="http://schemas.microsoft.com/office/drawing/2014/main" id="{B2D7E27E-AD30-4145-BDA3-D6CE3921F457}"/>
              </a:ext>
            </a:extLst>
          </p:cNvPr>
          <p:cNvSpPr>
            <a:spLocks noGrp="1"/>
          </p:cNvSpPr>
          <p:nvPr>
            <p:ph type="sldNum" sz="quarter" idx="4"/>
          </p:nvPr>
        </p:nvSpPr>
        <p:spPr/>
        <p:txBody>
          <a:bodyPr/>
          <a:lstStyle/>
          <a:p>
            <a:pPr>
              <a:defRPr/>
            </a:pPr>
            <a:fld id="{D68E8870-17DE-45C4-A8DD-7644B2422933}" type="slidenum">
              <a:rPr lang="en-US" smtClean="0"/>
              <a:pPr>
                <a:defRPr/>
              </a:pPr>
              <a:t>62</a:t>
            </a:fld>
            <a:endParaRPr lang="en-US" dirty="0"/>
          </a:p>
        </p:txBody>
      </p:sp>
    </p:spTree>
    <p:extLst>
      <p:ext uri="{BB962C8B-B14F-4D97-AF65-F5344CB8AC3E}">
        <p14:creationId xmlns:p14="http://schemas.microsoft.com/office/powerpoint/2010/main" val="267529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23" y="0"/>
            <a:ext cx="8196753" cy="581487"/>
          </a:xfrm>
        </p:spPr>
        <p:txBody>
          <a:bodyPr lIns="90000">
            <a:noAutofit/>
          </a:bodyPr>
          <a:lstStyle/>
          <a:p>
            <a:r>
              <a:rPr lang="en-US" sz="2800" dirty="0"/>
              <a:t>The OMG Data Distribution Service Standard</a:t>
            </a:r>
          </a:p>
        </p:txBody>
      </p:sp>
      <p:sp>
        <p:nvSpPr>
          <p:cNvPr id="3" name="Text Placeholder 2"/>
          <p:cNvSpPr>
            <a:spLocks noGrp="1"/>
          </p:cNvSpPr>
          <p:nvPr>
            <p:ph idx="1"/>
          </p:nvPr>
        </p:nvSpPr>
        <p:spPr>
          <a:xfrm>
            <a:off x="593061" y="1053389"/>
            <a:ext cx="10928351" cy="5223124"/>
          </a:xfrm>
        </p:spPr>
        <p:txBody>
          <a:bodyPr>
            <a:normAutofit fontScale="85000" lnSpcReduction="20000"/>
          </a:bodyPr>
          <a:lstStyle/>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Data-centric design that simplifies application development</a:t>
            </a:r>
          </a:p>
          <a:p>
            <a:pPr lvl="1">
              <a:buFont typeface="Wingdings" pitchFamily="2" charset="2"/>
              <a:buChar char="§"/>
            </a:pPr>
            <a:r>
              <a:rPr lang="en-US" sz="2200" dirty="0">
                <a:latin typeface="Arial" panose="020B0604020202020204" pitchFamily="34" charset="0"/>
                <a:cs typeface="Arial" panose="020B0604020202020204" pitchFamily="34" charset="0"/>
              </a:rPr>
              <a:t>The interface is the </a:t>
            </a:r>
            <a:r>
              <a:rPr lang="en-US" sz="2200" b="1" dirty="0">
                <a:latin typeface="Arial" panose="020B0604020202020204" pitchFamily="34" charset="0"/>
                <a:cs typeface="Arial" panose="020B0604020202020204" pitchFamily="34" charset="0"/>
              </a:rPr>
              <a:t>DATA</a:t>
            </a:r>
            <a:r>
              <a:rPr lang="en-US" sz="2200" dirty="0">
                <a:latin typeface="Arial" panose="020B0604020202020204" pitchFamily="34" charset="0"/>
                <a:cs typeface="Arial" panose="020B0604020202020204" pitchFamily="34" charset="0"/>
              </a:rPr>
              <a:t>, not in worrying about messages</a:t>
            </a:r>
          </a:p>
          <a:p>
            <a:pPr marL="609585" lvl="1" indent="0">
              <a:buNone/>
            </a:pPr>
            <a:endParaRPr lang="en-US" sz="2000" dirty="0"/>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Strongly typed, loosely coupled and extensible</a:t>
            </a:r>
          </a:p>
          <a:p>
            <a:pPr lvl="1">
              <a:buFont typeface="Wingdings" pitchFamily="2" charset="2"/>
              <a:buChar char="§"/>
            </a:pPr>
            <a:r>
              <a:rPr lang="en-US" sz="2200" dirty="0">
                <a:latin typeface="Arial" panose="020B0604020202020204" pitchFamily="34" charset="0"/>
                <a:cs typeface="Arial" panose="020B0604020202020204" pitchFamily="34" charset="0"/>
              </a:rPr>
              <a:t>Can easily take DIS PDUs or TENA / HLA FOMs and convert them to DDS Topics</a:t>
            </a:r>
          </a:p>
          <a:p>
            <a:pPr lvl="1">
              <a:buFont typeface="Wingdings" pitchFamily="2" charset="2"/>
              <a:buChar char="§"/>
            </a:pPr>
            <a:r>
              <a:rPr lang="en-US" sz="2200" dirty="0">
                <a:latin typeface="Arial" panose="020B0604020202020204" pitchFamily="34" charset="0"/>
                <a:cs typeface="Arial" panose="020B0604020202020204" pitchFamily="34" charset="0"/>
              </a:rPr>
              <a:t>Programming language / Operating System independent</a:t>
            </a:r>
          </a:p>
          <a:p>
            <a:pPr marL="609585" lvl="1" indent="0">
              <a:buNone/>
            </a:pPr>
            <a:endParaRPr lang="en-US" sz="2000" dirty="0"/>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DDS Secure has been vetted at the Cybersecurity Warfare ranges at Quantico, VA and Orlando, FL</a:t>
            </a:r>
          </a:p>
          <a:p>
            <a:pPr lvl="1">
              <a:buFont typeface="Wingdings" pitchFamily="2" charset="2"/>
              <a:buChar char="§"/>
            </a:pPr>
            <a:r>
              <a:rPr lang="en-US" sz="2200" dirty="0">
                <a:latin typeface="Arial" panose="020B0604020202020204" pitchFamily="34" charset="0"/>
                <a:cs typeface="Arial" panose="020B0604020202020204" pitchFamily="34" charset="0"/>
              </a:rPr>
              <a:t>USAF has funded a SBIR project for Multi-Level Security for LVC simulations</a:t>
            </a:r>
          </a:p>
          <a:p>
            <a:pPr marL="609585" lvl="1" indent="0">
              <a:buNone/>
            </a:pPr>
            <a:endParaRPr lang="en-US" sz="2000" dirty="0"/>
          </a:p>
          <a:p>
            <a:pPr>
              <a:buSzPct val="100000"/>
              <a:buFont typeface="Wingdings" panose="05000000000000000000" pitchFamily="2" charset="2"/>
              <a:buChar char="§"/>
            </a:pPr>
            <a:r>
              <a:rPr lang="en-US" sz="2600" b="1" dirty="0">
                <a:latin typeface="Arial" panose="020B0604020202020204" pitchFamily="34" charset="0"/>
                <a:cs typeface="Arial" panose="020B0604020202020204" pitchFamily="34" charset="0"/>
              </a:rPr>
              <a:t>DDS is a natural fit for Multi-Domain Operations systems</a:t>
            </a:r>
          </a:p>
          <a:p>
            <a:pPr lvl="1">
              <a:buFont typeface="Wingdings" pitchFamily="2" charset="2"/>
              <a:buChar char="§"/>
            </a:pPr>
            <a:r>
              <a:rPr lang="en-US" sz="2200" dirty="0">
                <a:latin typeface="Arial" panose="020B0604020202020204" pitchFamily="34" charset="0"/>
                <a:cs typeface="Arial" panose="020B0604020202020204" pitchFamily="34" charset="0"/>
              </a:rPr>
              <a:t>Joint Battle Command Platform (JBC-P)</a:t>
            </a:r>
          </a:p>
          <a:p>
            <a:pPr lvl="1">
              <a:buFont typeface="Wingdings" pitchFamily="2" charset="2"/>
              <a:buChar char="§"/>
            </a:pPr>
            <a:r>
              <a:rPr lang="en-US" sz="2200" dirty="0">
                <a:latin typeface="Arial" panose="020B0604020202020204" pitchFamily="34" charset="0"/>
                <a:cs typeface="Arial" panose="020B0604020202020204" pitchFamily="34" charset="0"/>
              </a:rPr>
              <a:t>Integrated Air and Missile Defense Battle Control System (IBCS)</a:t>
            </a:r>
          </a:p>
          <a:p>
            <a:pPr lvl="1">
              <a:buFont typeface="Wingdings" pitchFamily="2" charset="2"/>
              <a:buChar char="§"/>
            </a:pPr>
            <a:r>
              <a:rPr lang="en-US" sz="2200" dirty="0">
                <a:latin typeface="Arial" panose="020B0604020202020204" pitchFamily="34" charset="0"/>
                <a:cs typeface="Arial" panose="020B0604020202020204" pitchFamily="34" charset="0"/>
              </a:rPr>
              <a:t>Cooperative Engagement Capability (CEC)</a:t>
            </a:r>
          </a:p>
          <a:p>
            <a:pPr lvl="1">
              <a:buFont typeface="Wingdings" pitchFamily="2" charset="2"/>
              <a:buChar char="§"/>
            </a:pPr>
            <a:r>
              <a:rPr lang="en-US" sz="2200" dirty="0">
                <a:latin typeface="Arial" panose="020B0604020202020204" pitchFamily="34" charset="0"/>
                <a:cs typeface="Arial" panose="020B0604020202020204" pitchFamily="34" charset="0"/>
              </a:rPr>
              <a:t>Universal Ground Control Station (UGCS)</a:t>
            </a:r>
          </a:p>
          <a:p>
            <a:pPr lvl="1">
              <a:buFont typeface="Wingdings" pitchFamily="2" charset="2"/>
              <a:buChar char="§"/>
            </a:pPr>
            <a:r>
              <a:rPr lang="en-US" sz="2200" dirty="0">
                <a:latin typeface="Arial" panose="020B0604020202020204" pitchFamily="34" charset="0"/>
                <a:cs typeface="Arial" panose="020B0604020202020204" pitchFamily="34" charset="0"/>
              </a:rPr>
              <a:t>All branches of the military, including Space Force, use DDS</a:t>
            </a: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D1407CC-F621-4AFC-A497-F932D646E6E5}"/>
              </a:ext>
            </a:extLst>
          </p:cNvPr>
          <p:cNvSpPr>
            <a:spLocks noGrp="1"/>
          </p:cNvSpPr>
          <p:nvPr>
            <p:ph type="sldNum" sz="quarter" idx="4"/>
          </p:nvPr>
        </p:nvSpPr>
        <p:spPr/>
        <p:txBody>
          <a:bodyPr/>
          <a:lstStyle/>
          <a:p>
            <a:pPr>
              <a:defRPr/>
            </a:pPr>
            <a:fld id="{D68E8870-17DE-45C4-A8DD-7644B2422933}"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73709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27A8-3270-3944-B4B6-7E8325DDFBDA}"/>
              </a:ext>
            </a:extLst>
          </p:cNvPr>
          <p:cNvSpPr>
            <a:spLocks noGrp="1"/>
          </p:cNvSpPr>
          <p:nvPr>
            <p:ph type="title"/>
          </p:nvPr>
        </p:nvSpPr>
        <p:spPr>
          <a:xfrm>
            <a:off x="2345741" y="0"/>
            <a:ext cx="7416800" cy="591671"/>
          </a:xfrm>
        </p:spPr>
        <p:txBody>
          <a:bodyPr/>
          <a:lstStyle/>
          <a:p>
            <a:r>
              <a:rPr lang="en-US" sz="2800" dirty="0"/>
              <a:t>That’s nice, but</a:t>
            </a:r>
          </a:p>
        </p:txBody>
      </p:sp>
      <p:pic>
        <p:nvPicPr>
          <p:cNvPr id="5" name="Content Placeholder 4" descr="A picture containing drawing&#10;&#10;Description automatically generated">
            <a:extLst>
              <a:ext uri="{FF2B5EF4-FFF2-40B4-BE49-F238E27FC236}">
                <a16:creationId xmlns:a16="http://schemas.microsoft.com/office/drawing/2014/main" id="{D9698E1D-ADED-FD4A-8810-E353133949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3771" y="1054100"/>
            <a:ext cx="9328258" cy="4889500"/>
          </a:xfrm>
        </p:spPr>
      </p:pic>
      <p:sp>
        <p:nvSpPr>
          <p:cNvPr id="3" name="Slide Number Placeholder 2">
            <a:extLst>
              <a:ext uri="{FF2B5EF4-FFF2-40B4-BE49-F238E27FC236}">
                <a16:creationId xmlns:a16="http://schemas.microsoft.com/office/drawing/2014/main" id="{7F9334FC-0CD6-4B44-BB79-20FC1B62D0B0}"/>
              </a:ext>
            </a:extLst>
          </p:cNvPr>
          <p:cNvSpPr>
            <a:spLocks noGrp="1"/>
          </p:cNvSpPr>
          <p:nvPr>
            <p:ph type="sldNum" sz="quarter" idx="4"/>
          </p:nvPr>
        </p:nvSpPr>
        <p:spPr/>
        <p:txBody>
          <a:bodyPr/>
          <a:lstStyle/>
          <a:p>
            <a:pPr>
              <a:defRPr/>
            </a:pPr>
            <a:fld id="{D68E8870-17DE-45C4-A8DD-7644B2422933}" type="slidenum">
              <a:rPr lang="en-US" smtClean="0"/>
              <a:pPr>
                <a:defRPr/>
              </a:pPr>
              <a:t>8</a:t>
            </a:fld>
            <a:endParaRPr lang="en-US" dirty="0"/>
          </a:p>
        </p:txBody>
      </p:sp>
    </p:spTree>
    <p:extLst>
      <p:ext uri="{BB962C8B-B14F-4D97-AF65-F5344CB8AC3E}">
        <p14:creationId xmlns:p14="http://schemas.microsoft.com/office/powerpoint/2010/main" val="305565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1E8B-0209-8041-9812-E3C7CC2A3E19}"/>
              </a:ext>
            </a:extLst>
          </p:cNvPr>
          <p:cNvSpPr>
            <a:spLocks noGrp="1"/>
          </p:cNvSpPr>
          <p:nvPr>
            <p:ph type="title"/>
          </p:nvPr>
        </p:nvSpPr>
        <p:spPr>
          <a:xfrm>
            <a:off x="2345741" y="0"/>
            <a:ext cx="7416800" cy="636494"/>
          </a:xfrm>
        </p:spPr>
        <p:txBody>
          <a:bodyPr/>
          <a:lstStyle/>
          <a:p>
            <a:r>
              <a:rPr lang="en-US" sz="2800" dirty="0"/>
              <a:t>But Why?</a:t>
            </a:r>
          </a:p>
        </p:txBody>
      </p:sp>
      <p:sp>
        <p:nvSpPr>
          <p:cNvPr id="3" name="Content Placeholder 2">
            <a:extLst>
              <a:ext uri="{FF2B5EF4-FFF2-40B4-BE49-F238E27FC236}">
                <a16:creationId xmlns:a16="http://schemas.microsoft.com/office/drawing/2014/main" id="{127D10BA-B7AA-C545-95E6-EF2091DA72DC}"/>
              </a:ext>
            </a:extLst>
          </p:cNvPr>
          <p:cNvSpPr>
            <a:spLocks noGrp="1"/>
          </p:cNvSpPr>
          <p:nvPr>
            <p:ph idx="1"/>
          </p:nvPr>
        </p:nvSpPr>
        <p:spPr/>
        <p:txBody>
          <a:bodyPr/>
          <a:lstStyle/>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Ok, so what? That sounds a little like the ‘big three’ simulation interoperability standards. Dr. Powell is right…</a:t>
            </a:r>
          </a:p>
          <a:p>
            <a:pPr lvl="1">
              <a:buFont typeface="Wingdings" pitchFamily="2" charset="2"/>
              <a:buChar char="§"/>
            </a:pPr>
            <a:r>
              <a:rPr lang="en-US" sz="2000" dirty="0">
                <a:latin typeface="Arial" panose="020B0604020202020204" pitchFamily="34" charset="0"/>
                <a:cs typeface="Arial" panose="020B0604020202020204" pitchFamily="34" charset="0"/>
              </a:rPr>
              <a:t>Yes, it is Pub/Sub</a:t>
            </a:r>
          </a:p>
          <a:p>
            <a:pPr lvl="1">
              <a:buFont typeface="Wingdings" pitchFamily="2" charset="2"/>
              <a:buChar char="§"/>
            </a:pPr>
            <a:r>
              <a:rPr lang="en-US" sz="2000" dirty="0">
                <a:latin typeface="Arial" panose="020B0604020202020204" pitchFamily="34" charset="0"/>
                <a:cs typeface="Arial" panose="020B0604020202020204" pitchFamily="34" charset="0"/>
              </a:rPr>
              <a:t>But DDS has no data model of simulation entities; No FOMs or PDUs here</a:t>
            </a:r>
          </a:p>
          <a:p>
            <a:pPr lvl="1">
              <a:buFont typeface="Wingdings" pitchFamily="2" charset="2"/>
              <a:buChar char="§"/>
            </a:pPr>
            <a:endParaRPr lang="en-US" sz="2000"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400" b="1" dirty="0">
                <a:latin typeface="Arial" panose="020B0604020202020204" pitchFamily="34" charset="0"/>
                <a:cs typeface="Arial" panose="020B0604020202020204" pitchFamily="34" charset="0"/>
              </a:rPr>
              <a:t>So if DDS is not a </a:t>
            </a:r>
            <a:r>
              <a:rPr lang="en-US" sz="2400" b="1" i="1" dirty="0">
                <a:latin typeface="Arial" panose="020B0604020202020204" pitchFamily="34" charset="0"/>
                <a:cs typeface="Arial" panose="020B0604020202020204" pitchFamily="34" charset="0"/>
              </a:rPr>
              <a:t>simulation</a:t>
            </a:r>
            <a:r>
              <a:rPr lang="en-US" sz="2400" b="1" dirty="0">
                <a:latin typeface="Arial" panose="020B0604020202020204" pitchFamily="34" charset="0"/>
                <a:cs typeface="Arial" panose="020B0604020202020204" pitchFamily="34" charset="0"/>
              </a:rPr>
              <a:t> interoperability standard, what is it? </a:t>
            </a:r>
          </a:p>
          <a:p>
            <a:pPr lvl="1">
              <a:buFont typeface="Wingdings" pitchFamily="2" charset="2"/>
              <a:buChar char="§"/>
            </a:pPr>
            <a:r>
              <a:rPr lang="en-US" sz="2000" dirty="0">
                <a:latin typeface="Arial" panose="020B0604020202020204" pitchFamily="34" charset="0"/>
                <a:cs typeface="Arial" panose="020B0604020202020204" pitchFamily="34" charset="0"/>
              </a:rPr>
              <a:t>An interoperability </a:t>
            </a:r>
            <a:r>
              <a:rPr lang="en-US" sz="2000" i="1" dirty="0">
                <a:latin typeface="Arial" panose="020B0604020202020204" pitchFamily="34" charset="0"/>
                <a:cs typeface="Arial" panose="020B0604020202020204" pitchFamily="34" charset="0"/>
              </a:rPr>
              <a:t>framework </a:t>
            </a:r>
            <a:r>
              <a:rPr lang="en-US" sz="2000" dirty="0">
                <a:latin typeface="Arial" panose="020B0604020202020204" pitchFamily="34" charset="0"/>
                <a:cs typeface="Arial" panose="020B0604020202020204" pitchFamily="34" charset="0"/>
              </a:rPr>
              <a:t>for </a:t>
            </a:r>
            <a:r>
              <a:rPr lang="en-US" sz="2000" i="1" dirty="0">
                <a:latin typeface="Arial" panose="020B0604020202020204" pitchFamily="34" charset="0"/>
                <a:cs typeface="Arial" panose="020B0604020202020204" pitchFamily="34" charset="0"/>
              </a:rPr>
              <a:t>Real-Time</a:t>
            </a:r>
            <a:r>
              <a:rPr lang="en-US" sz="2000" dirty="0">
                <a:latin typeface="Arial" panose="020B0604020202020204" pitchFamily="34" charset="0"/>
                <a:cs typeface="Arial" panose="020B0604020202020204" pitchFamily="34" charset="0"/>
              </a:rPr>
              <a:t> systems</a:t>
            </a:r>
          </a:p>
          <a:p>
            <a:pPr lvl="1">
              <a:buFont typeface="Wingdings" pitchFamily="2" charset="2"/>
              <a:buChar char="§"/>
            </a:pPr>
            <a:r>
              <a:rPr lang="en-US" sz="2000" dirty="0">
                <a:latin typeface="Arial" panose="020B0604020202020204" pitchFamily="34" charset="0"/>
                <a:cs typeface="Arial" panose="020B0604020202020204" pitchFamily="34" charset="0"/>
              </a:rPr>
              <a:t>That uses the notion of a logical software-based </a:t>
            </a:r>
            <a:r>
              <a:rPr lang="en-US" sz="2000" i="1" dirty="0">
                <a:latin typeface="Arial" panose="020B0604020202020204" pitchFamily="34" charset="0"/>
                <a:cs typeface="Arial" panose="020B0604020202020204" pitchFamily="34" charset="0"/>
              </a:rPr>
              <a:t>Databus</a:t>
            </a:r>
          </a:p>
          <a:p>
            <a:pPr lvl="1">
              <a:buFont typeface="Wingdings" pitchFamily="2" charset="2"/>
              <a:buChar char="§"/>
            </a:pPr>
            <a:r>
              <a:rPr lang="en-US" sz="2000" dirty="0">
                <a:latin typeface="Arial" panose="020B0604020202020204" pitchFamily="34" charset="0"/>
                <a:cs typeface="Arial" panose="020B0604020202020204" pitchFamily="34" charset="0"/>
              </a:rPr>
              <a:t>DDS supports </a:t>
            </a:r>
            <a:r>
              <a:rPr lang="en-US" sz="2000" b="1" dirty="0">
                <a:latin typeface="Arial" panose="020B0604020202020204" pitchFamily="34" charset="0"/>
                <a:cs typeface="Arial" panose="020B0604020202020204" pitchFamily="34" charset="0"/>
              </a:rPr>
              <a:t>ANY</a:t>
            </a:r>
            <a:r>
              <a:rPr lang="en-US" sz="2000" dirty="0">
                <a:latin typeface="Arial" panose="020B0604020202020204" pitchFamily="34" charset="0"/>
                <a:cs typeface="Arial" panose="020B0604020202020204" pitchFamily="34" charset="0"/>
              </a:rPr>
              <a:t> data model </a:t>
            </a:r>
          </a:p>
          <a:p>
            <a:pPr lvl="1">
              <a:buFont typeface="Wingdings" pitchFamily="2" charset="2"/>
              <a:buChar char="§"/>
            </a:pPr>
            <a:r>
              <a:rPr lang="en-US" sz="2000" dirty="0">
                <a:latin typeface="Arial" panose="020B0604020202020204" pitchFamily="34" charset="0"/>
                <a:cs typeface="Arial" panose="020B0604020202020204" pitchFamily="34" charset="0"/>
              </a:rPr>
              <a:t>In fact the DDS connectivity framework is something that you build upon when you set out to create a new interoperability standard based on an industry-specific data model</a:t>
            </a:r>
          </a:p>
          <a:p>
            <a:pPr lvl="1">
              <a:buFont typeface="Wingdings" pitchFamily="2" charset="2"/>
              <a:buChar char="§"/>
            </a:pPr>
            <a:r>
              <a:rPr lang="en-US" sz="2000" dirty="0">
                <a:latin typeface="Arial" panose="020B0604020202020204" pitchFamily="34" charset="0"/>
                <a:cs typeface="Arial" panose="020B0604020202020204" pitchFamily="34" charset="0"/>
              </a:rPr>
              <a:t>The result is that DDS underpins a lot of familiar standards…</a:t>
            </a:r>
          </a:p>
          <a:p>
            <a:pPr lvl="1"/>
            <a:endParaRPr lang="en-US" dirty="0"/>
          </a:p>
        </p:txBody>
      </p:sp>
      <p:sp>
        <p:nvSpPr>
          <p:cNvPr id="4" name="Slide Number Placeholder 3">
            <a:extLst>
              <a:ext uri="{FF2B5EF4-FFF2-40B4-BE49-F238E27FC236}">
                <a16:creationId xmlns:a16="http://schemas.microsoft.com/office/drawing/2014/main" id="{1651AA2C-32F3-46F9-A921-18C2F27CD1C8}"/>
              </a:ext>
            </a:extLst>
          </p:cNvPr>
          <p:cNvSpPr>
            <a:spLocks noGrp="1"/>
          </p:cNvSpPr>
          <p:nvPr>
            <p:ph type="sldNum" sz="quarter" idx="4"/>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197364873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3.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5664</TotalTime>
  <Words>5235</Words>
  <Application>Microsoft Office PowerPoint</Application>
  <PresentationFormat>Widescreen</PresentationFormat>
  <Paragraphs>1172</Paragraphs>
  <Slides>62</Slides>
  <Notes>38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62</vt:i4>
      </vt:variant>
    </vt:vector>
  </HeadingPairs>
  <TitlesOfParts>
    <vt:vector size="74" baseType="lpstr">
      <vt:lpstr>Arial</vt:lpstr>
      <vt:lpstr>Arial Narrow</vt:lpstr>
      <vt:lpstr>Calibri</vt:lpstr>
      <vt:lpstr>Courier New</vt:lpstr>
      <vt:lpstr>Helvetica</vt:lpstr>
      <vt:lpstr>Symbol</vt:lpstr>
      <vt:lpstr>Tahoma</vt:lpstr>
      <vt:lpstr>Wingdings</vt:lpstr>
      <vt:lpstr>Blends</vt:lpstr>
      <vt:lpstr>1_Blends</vt:lpstr>
      <vt:lpstr>2_Blends</vt:lpstr>
      <vt:lpstr>Equation</vt:lpstr>
      <vt:lpstr>PowerPoint Presentation</vt:lpstr>
      <vt:lpstr>Agenda</vt:lpstr>
      <vt:lpstr>Tutorial Learning Objectives</vt:lpstr>
      <vt:lpstr>The OMG Data Distribution Service Standard</vt:lpstr>
      <vt:lpstr>PowerPoint Presentation</vt:lpstr>
      <vt:lpstr>The OMG Data Distribution Service Standard</vt:lpstr>
      <vt:lpstr>The OMG Data Distribution Service Standard</vt:lpstr>
      <vt:lpstr>That’s nice, but</vt:lpstr>
      <vt:lpstr>But Why?</vt:lpstr>
      <vt:lpstr>DDS is under the hood of many standards</vt:lpstr>
      <vt:lpstr>Why is DDS so widely used ‘under the hood’ for these standards?</vt:lpstr>
      <vt:lpstr>DDS is made for real-time interoperability</vt:lpstr>
      <vt:lpstr>Data-Centric Publish Subscribe</vt:lpstr>
      <vt:lpstr>DDS Data-Centric Model</vt:lpstr>
      <vt:lpstr>DDS Data-Centric Model</vt:lpstr>
      <vt:lpstr>DDS Data-Centric Model</vt:lpstr>
      <vt:lpstr>DDS Data-Centric Model</vt:lpstr>
      <vt:lpstr>DDS Data-Centric Model</vt:lpstr>
      <vt:lpstr>DDS Data-Centric Model</vt:lpstr>
      <vt:lpstr>DDS Data-Centric Model</vt:lpstr>
      <vt:lpstr>DDS Data Centric Publish Subscribe API</vt:lpstr>
      <vt:lpstr>DDS Publish Subscribe API: Entities</vt:lpstr>
      <vt:lpstr>DDS Publish Subscribe API: Entities</vt:lpstr>
      <vt:lpstr>DDS Publish Subscribe API: Entities</vt:lpstr>
      <vt:lpstr>DDS Publish Subscribe API: Entities</vt:lpstr>
      <vt:lpstr>DDS Publish Subscribe API: Entities</vt:lpstr>
      <vt:lpstr>DDS Topic Data Types</vt:lpstr>
      <vt:lpstr>DDS Topic Data Types</vt:lpstr>
      <vt:lpstr>DDS Topic Data Types</vt:lpstr>
      <vt:lpstr>Data Type Extensibility</vt:lpstr>
      <vt:lpstr>Simple API Interface</vt:lpstr>
      <vt:lpstr>Common Distributed Application Challenges</vt:lpstr>
      <vt:lpstr>Using DDS QoS to Shape Data Flow</vt:lpstr>
      <vt:lpstr>Content Filtered Topics</vt:lpstr>
      <vt:lpstr>DDS Publish Subscribe API: QoS conflicts</vt:lpstr>
      <vt:lpstr>OMG DDS Security Standard</vt:lpstr>
      <vt:lpstr>Practical Security Needs Many Layers</vt:lpstr>
      <vt:lpstr>DDS: Data-Centric, Fine-Grained Security</vt:lpstr>
      <vt:lpstr>Pluggable Architecture</vt:lpstr>
      <vt:lpstr>Standard Capabilities (Built-in Plugins)</vt:lpstr>
      <vt:lpstr>Configuring &amp; Deploying DDS Security</vt:lpstr>
      <vt:lpstr>Domain Governance File</vt:lpstr>
      <vt:lpstr>A Sample Governance File</vt:lpstr>
      <vt:lpstr>Configuration Possibilities</vt:lpstr>
      <vt:lpstr>Permissions Document</vt:lpstr>
      <vt:lpstr>A Sample Permissions File</vt:lpstr>
      <vt:lpstr>Using DDS with distributed LVC simulations</vt:lpstr>
      <vt:lpstr>DDS in Simulation: JMETC</vt:lpstr>
      <vt:lpstr>Securing distributed LVC simulations with DDS</vt:lpstr>
      <vt:lpstr>USAF Live Mission Operations Capability (LMOC) Multi Level Secure (MLS) capability for LVC Simulations</vt:lpstr>
      <vt:lpstr>Global Connectivity for USAF Training Simulations</vt:lpstr>
      <vt:lpstr>Missile Defense Agency – Objective Simulation Framework</vt:lpstr>
      <vt:lpstr>Mixed-Reality Wargaming Platform</vt:lpstr>
      <vt:lpstr>CCDC Aviation &amp; Missile Center - SED System Integration Labs</vt:lpstr>
      <vt:lpstr>CCDC AvMC S3I - Apache AH-64E</vt:lpstr>
      <vt:lpstr>PEO Aviation - Combat Aviation Brigade Architecture Integration Lab (CABAIL)</vt:lpstr>
      <vt:lpstr>Using DDS with Simulation Standards</vt:lpstr>
      <vt:lpstr>SISO CIGI and DDS</vt:lpstr>
      <vt:lpstr>DDS ‘Under the hood’ at SISO?</vt:lpstr>
      <vt:lpstr>DDS with MOSA Requirement</vt:lpstr>
      <vt:lpstr>Conclusions</vt:lpstr>
      <vt:lpstr>Original Tutorial Learning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Proctor</dc:creator>
  <cp:lastModifiedBy>Rob Proctor</cp:lastModifiedBy>
  <cp:revision>245</cp:revision>
  <dcterms:created xsi:type="dcterms:W3CDTF">2020-05-08T22:37:40Z</dcterms:created>
  <dcterms:modified xsi:type="dcterms:W3CDTF">2020-09-23T16:20:27Z</dcterms:modified>
</cp:coreProperties>
</file>