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4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37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75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95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22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35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32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98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7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30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7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8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0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2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34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08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C1484A0-6EC7-4DC9-8256-892CC7B09027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ECBF05D-D116-48E7-8589-E5D0F8C4F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939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rkarpa.org/award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93A5C-4455-4FA2-928E-714CEA20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028" y="257110"/>
            <a:ext cx="10101943" cy="2387600"/>
          </a:xfrm>
        </p:spPr>
        <p:txBody>
          <a:bodyPr/>
          <a:lstStyle/>
          <a:p>
            <a:r>
              <a:rPr lang="en-US" dirty="0"/>
              <a:t>ARPA: How to Prepare a Winning Award Application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962DC9-9159-47F2-8194-7E1C3FCE3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4581753"/>
            <a:ext cx="10618236" cy="1655762"/>
          </a:xfrm>
        </p:spPr>
        <p:txBody>
          <a:bodyPr/>
          <a:lstStyle/>
          <a:p>
            <a:r>
              <a:rPr lang="en-US" dirty="0"/>
              <a:t>Lee Farmer: Fayetteville Parks, Natural Resources, and Cultural Affairs</a:t>
            </a:r>
          </a:p>
          <a:p>
            <a:r>
              <a:rPr lang="en-US" dirty="0"/>
              <a:t>        Tiffany Hoover: Fayetteville Parks, Natural Resources, and Cultural Affairs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8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41197"/>
            <a:ext cx="9905998" cy="43270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b="1" dirty="0"/>
              <a:t>Submit your Application</a:t>
            </a:r>
            <a:r>
              <a:rPr lang="en-US" sz="1600" dirty="0"/>
              <a:t>:  </a:t>
            </a:r>
            <a:r>
              <a:rPr lang="en-US" sz="1600" dirty="0">
                <a:hlinkClick r:id="rId2"/>
              </a:rPr>
              <a:t>https://arkarpa.org/awards/</a:t>
            </a:r>
            <a:r>
              <a:rPr lang="en-US" sz="16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1600" b="1" dirty="0"/>
              <a:t>Categories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Facility of the Year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Indoor Facility Under 1 million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Indoor Facility 1 million-5million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Indoor Facility Over 5 million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Outdoor Facility $200,000-$500,000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Outdoor Facility over $500,000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Outdoor Facility under $200,000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Champion of the Year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Team Champion of the Year</a:t>
            </a: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62995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41196"/>
            <a:ext cx="9905998" cy="403651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b="1" dirty="0"/>
              <a:t>Categories (Continued)</a:t>
            </a:r>
          </a:p>
          <a:p>
            <a:pPr lvl="1">
              <a:lnSpc>
                <a:spcPct val="90000"/>
              </a:lnSpc>
            </a:pPr>
            <a:r>
              <a:rPr lang="en-US" sz="1400"/>
              <a:t>Programming Excellence</a:t>
            </a:r>
            <a:endParaRPr lang="en-US" sz="1400" dirty="0"/>
          </a:p>
          <a:p>
            <a:pPr lvl="2">
              <a:lnSpc>
                <a:spcPct val="90000"/>
              </a:lnSpc>
            </a:pPr>
            <a:r>
              <a:rPr lang="en-US" sz="1050" dirty="0"/>
              <a:t>Sports Management Program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Therapeutic Recreation Program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Natural Resources Program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Tourism/Recreation Event Administration Program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Festival/Special Event of the Year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Trail of the Year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Hard Surface</a:t>
            </a:r>
          </a:p>
          <a:p>
            <a:pPr lvl="2">
              <a:lnSpc>
                <a:spcPct val="90000"/>
              </a:lnSpc>
            </a:pPr>
            <a:r>
              <a:rPr lang="en-US" sz="1050" dirty="0"/>
              <a:t>Soft Surface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Professional of the Year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Outstanding New Professional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Young Professional of the Year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Lifetime Award Recipients</a:t>
            </a:r>
          </a:p>
          <a:p>
            <a:pPr lvl="1">
              <a:lnSpc>
                <a:spcPct val="90000"/>
              </a:lnSpc>
            </a:pPr>
            <a:endParaRPr lang="en-US" sz="1100" dirty="0"/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85967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70839"/>
            <a:ext cx="9905998" cy="3807204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b="1" dirty="0"/>
              <a:t>Scoring</a:t>
            </a:r>
            <a:r>
              <a:rPr lang="en-US" sz="14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10%:  Brief description of activities offered, population served, length and duration of the program</a:t>
            </a:r>
            <a:br>
              <a:rPr lang="en-US" sz="1400" dirty="0"/>
            </a:br>
            <a:endParaRPr lang="en-US" sz="1400" dirty="0"/>
          </a:p>
          <a:p>
            <a:pPr lvl="1">
              <a:lnSpc>
                <a:spcPct val="90000"/>
              </a:lnSpc>
            </a:pPr>
            <a:r>
              <a:rPr lang="en-US" sz="1400" dirty="0"/>
              <a:t>60%:  Describe the innovative nature of the person/group/program/facility/event to be judged. Include reasons why the person/group/program/facility/event was established, interagency cooperation and community needs it fulfills</a:t>
            </a:r>
            <a:br>
              <a:rPr lang="en-US" sz="1400" dirty="0"/>
            </a:br>
            <a:endParaRPr lang="en-US" sz="1400" dirty="0"/>
          </a:p>
          <a:p>
            <a:pPr lvl="1">
              <a:lnSpc>
                <a:spcPct val="90000"/>
              </a:lnSpc>
            </a:pPr>
            <a:r>
              <a:rPr lang="en-US" sz="1400" dirty="0"/>
              <a:t>20%:  What has the person/group/program/facility/event done to expand interest in Parks and Recreation?</a:t>
            </a:r>
            <a:br>
              <a:rPr lang="en-US" sz="1400" dirty="0"/>
            </a:br>
            <a:endParaRPr lang="en-US" sz="1400" dirty="0"/>
          </a:p>
          <a:p>
            <a:pPr lvl="1">
              <a:lnSpc>
                <a:spcPct val="90000"/>
              </a:lnSpc>
            </a:pPr>
            <a:r>
              <a:rPr lang="en-US" sz="1400" dirty="0"/>
              <a:t>10%:  Provide the operating budget of the person/group/program/facility/event, number of participants, number of paid staff, number of volunteers, and sponsorship/partnership information.</a:t>
            </a: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885306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047" y="2765938"/>
            <a:ext cx="9905998" cy="2865741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sz="1600" dirty="0"/>
              <a:t>It doesn’t have to be huge!</a:t>
            </a:r>
            <a:br>
              <a:rPr lang="en-US" sz="1600" dirty="0"/>
            </a:br>
            <a:endParaRPr lang="en-US" sz="1600" dirty="0"/>
          </a:p>
          <a:p>
            <a:pPr lvl="1">
              <a:lnSpc>
                <a:spcPct val="90000"/>
              </a:lnSpc>
            </a:pPr>
            <a:r>
              <a:rPr lang="en-US" sz="1600" dirty="0"/>
              <a:t>If it has enhanced your community, It is award worthy!</a:t>
            </a:r>
            <a:br>
              <a:rPr lang="en-US" sz="1600" dirty="0"/>
            </a:br>
            <a:endParaRPr lang="en-US" sz="1600" dirty="0"/>
          </a:p>
          <a:p>
            <a:pPr lvl="1">
              <a:lnSpc>
                <a:spcPct val="90000"/>
              </a:lnSpc>
            </a:pPr>
            <a:r>
              <a:rPr lang="en-US" sz="1600" dirty="0"/>
              <a:t>Pictures are great</a:t>
            </a:r>
            <a:br>
              <a:rPr lang="en-US" sz="1600" dirty="0"/>
            </a:br>
            <a:endParaRPr lang="en-US" sz="1600" dirty="0"/>
          </a:p>
          <a:p>
            <a:pPr lvl="1">
              <a:lnSpc>
                <a:spcPct val="90000"/>
              </a:lnSpc>
            </a:pPr>
            <a:r>
              <a:rPr lang="en-US" sz="1600" dirty="0"/>
              <a:t>It can even be goats (the animal, not the acronym)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600" dirty="0"/>
          </a:p>
          <a:p>
            <a:pPr lvl="1">
              <a:lnSpc>
                <a:spcPct val="90000"/>
              </a:lnSpc>
            </a:pPr>
            <a:endParaRPr lang="en-US" sz="1100" dirty="0"/>
          </a:p>
          <a:p>
            <a:pPr lvl="1">
              <a:lnSpc>
                <a:spcPct val="90000"/>
              </a:lnSpc>
            </a:pPr>
            <a:endParaRPr lang="en-US" sz="1100" dirty="0"/>
          </a:p>
          <a:p>
            <a:pPr marL="0" indent="0">
              <a:lnSpc>
                <a:spcPct val="90000"/>
              </a:lnSpc>
              <a:buNone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531034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78279"/>
            <a:ext cx="9905998" cy="377012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b="1" dirty="0"/>
              <a:t>Sports Management (2018)</a:t>
            </a:r>
          </a:p>
          <a:p>
            <a:pPr lvl="1">
              <a:lnSpc>
                <a:spcPct val="90000"/>
              </a:lnSpc>
            </a:pPr>
            <a:r>
              <a:rPr lang="en-US" sz="1050" dirty="0"/>
              <a:t>X-Factor Phy. Ed. Program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Program was started in 2012 as a way to supplement home school youth’s educational studies with a program that provided exposure to a variety of sports, recreation, and opportunity to participate in enriching physical and social activities. </a:t>
            </a:r>
          </a:p>
          <a:p>
            <a:pPr lvl="2">
              <a:lnSpc>
                <a:spcPct val="90000"/>
              </a:lnSpc>
            </a:pPr>
            <a:r>
              <a:rPr lang="en-US" sz="1000" dirty="0"/>
              <a:t>Hiking, biking, kayaking, basketball, rock climbing, ultimate frisbee, capture the flag, soccer, floor hockey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KEY POINT: a lot of different things can fit into the “Sport Management” box</a:t>
            </a:r>
            <a:br>
              <a:rPr lang="en-US" sz="1200" dirty="0"/>
            </a:br>
            <a:endParaRPr lang="en-US" sz="12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/>
              <a:t>Festival/Event (2016)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Lights of the Ozarks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Annual holiday light display on the Fayetteville Square. Started as an idea with the A&amp;P commission in 1993 and started in 1994.</a:t>
            </a:r>
          </a:p>
          <a:p>
            <a:pPr lvl="2">
              <a:lnSpc>
                <a:spcPct val="90000"/>
              </a:lnSpc>
            </a:pPr>
            <a:r>
              <a:rPr lang="en-US" sz="1000" dirty="0"/>
              <a:t>Lights install by Maintenance staff, largely funding by HMR, Live from Mid-November through New Years Day.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KEY POINT: Think outside the box. Partnerships, Community Enjoyment</a:t>
            </a:r>
          </a:p>
          <a:p>
            <a:pPr marL="0" indent="0">
              <a:lnSpc>
                <a:spcPct val="90000"/>
              </a:lnSpc>
              <a:buNone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84371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90F3EE-0CD1-4520-B020-4E1DF3141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FDE1E9-7FE0-45CA-9DE2-237F77319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270840"/>
          </a:xfrm>
          <a:custGeom>
            <a:avLst/>
            <a:gdLst>
              <a:gd name="connsiteX0" fmla="*/ 0 w 12192000"/>
              <a:gd name="connsiteY0" fmla="*/ 0 h 2270840"/>
              <a:gd name="connsiteX1" fmla="*/ 12192000 w 12192000"/>
              <a:gd name="connsiteY1" fmla="*/ 0 h 2270840"/>
              <a:gd name="connsiteX2" fmla="*/ 12192000 w 12192000"/>
              <a:gd name="connsiteY2" fmla="*/ 519831 h 2270840"/>
              <a:gd name="connsiteX3" fmla="*/ 12192000 w 12192000"/>
              <a:gd name="connsiteY3" fmla="*/ 744794 h 2270840"/>
              <a:gd name="connsiteX4" fmla="*/ 12192000 w 12192000"/>
              <a:gd name="connsiteY4" fmla="*/ 1754022 h 2270840"/>
              <a:gd name="connsiteX5" fmla="*/ 11957522 w 12192000"/>
              <a:gd name="connsiteY5" fmla="*/ 1797924 h 2270840"/>
              <a:gd name="connsiteX6" fmla="*/ 11679973 w 12192000"/>
              <a:gd name="connsiteY6" fmla="*/ 1847668 h 2270840"/>
              <a:gd name="connsiteX7" fmla="*/ 11401197 w 12192000"/>
              <a:gd name="connsiteY7" fmla="*/ 1896361 h 2270840"/>
              <a:gd name="connsiteX8" fmla="*/ 11121192 w 12192000"/>
              <a:gd name="connsiteY8" fmla="*/ 1938047 h 2270840"/>
              <a:gd name="connsiteX9" fmla="*/ 10842416 w 12192000"/>
              <a:gd name="connsiteY9" fmla="*/ 1980084 h 2270840"/>
              <a:gd name="connsiteX10" fmla="*/ 10562411 w 12192000"/>
              <a:gd name="connsiteY10" fmla="*/ 2019319 h 2270840"/>
              <a:gd name="connsiteX11" fmla="*/ 10286091 w 12192000"/>
              <a:gd name="connsiteY11" fmla="*/ 2052948 h 2270840"/>
              <a:gd name="connsiteX12" fmla="*/ 10006086 w 12192000"/>
              <a:gd name="connsiteY12" fmla="*/ 2084826 h 2270840"/>
              <a:gd name="connsiteX13" fmla="*/ 9727310 w 12192000"/>
              <a:gd name="connsiteY13" fmla="*/ 2113902 h 2270840"/>
              <a:gd name="connsiteX14" fmla="*/ 9453445 w 12192000"/>
              <a:gd name="connsiteY14" fmla="*/ 2139124 h 2270840"/>
              <a:gd name="connsiteX15" fmla="*/ 9175897 w 12192000"/>
              <a:gd name="connsiteY15" fmla="*/ 2164346 h 2270840"/>
              <a:gd name="connsiteX16" fmla="*/ 8902033 w 12192000"/>
              <a:gd name="connsiteY16" fmla="*/ 2185365 h 2270840"/>
              <a:gd name="connsiteX17" fmla="*/ 8628169 w 12192000"/>
              <a:gd name="connsiteY17" fmla="*/ 2201829 h 2270840"/>
              <a:gd name="connsiteX18" fmla="*/ 8355533 w 12192000"/>
              <a:gd name="connsiteY18" fmla="*/ 2218995 h 2270840"/>
              <a:gd name="connsiteX19" fmla="*/ 8085353 w 12192000"/>
              <a:gd name="connsiteY19" fmla="*/ 2233357 h 2270840"/>
              <a:gd name="connsiteX20" fmla="*/ 7817629 w 12192000"/>
              <a:gd name="connsiteY20" fmla="*/ 2243516 h 2270840"/>
              <a:gd name="connsiteX21" fmla="*/ 7549905 w 12192000"/>
              <a:gd name="connsiteY21" fmla="*/ 2252274 h 2270840"/>
              <a:gd name="connsiteX22" fmla="*/ 7284638 w 12192000"/>
              <a:gd name="connsiteY22" fmla="*/ 2260681 h 2270840"/>
              <a:gd name="connsiteX23" fmla="*/ 7023055 w 12192000"/>
              <a:gd name="connsiteY23" fmla="*/ 2264535 h 2270840"/>
              <a:gd name="connsiteX24" fmla="*/ 6761472 w 12192000"/>
              <a:gd name="connsiteY24" fmla="*/ 2268738 h 2270840"/>
              <a:gd name="connsiteX25" fmla="*/ 6503573 w 12192000"/>
              <a:gd name="connsiteY25" fmla="*/ 2270840 h 2270840"/>
              <a:gd name="connsiteX26" fmla="*/ 6248130 w 12192000"/>
              <a:gd name="connsiteY26" fmla="*/ 2268738 h 2270840"/>
              <a:gd name="connsiteX27" fmla="*/ 5995144 w 12192000"/>
              <a:gd name="connsiteY27" fmla="*/ 2268738 h 2270840"/>
              <a:gd name="connsiteX28" fmla="*/ 5744613 w 12192000"/>
              <a:gd name="connsiteY28" fmla="*/ 2264535 h 2270840"/>
              <a:gd name="connsiteX29" fmla="*/ 5498995 w 12192000"/>
              <a:gd name="connsiteY29" fmla="*/ 2258229 h 2270840"/>
              <a:gd name="connsiteX30" fmla="*/ 5255834 w 12192000"/>
              <a:gd name="connsiteY30" fmla="*/ 2252274 h 2270840"/>
              <a:gd name="connsiteX31" fmla="*/ 5017584 w 12192000"/>
              <a:gd name="connsiteY31" fmla="*/ 2245618 h 2270840"/>
              <a:gd name="connsiteX32" fmla="*/ 4780562 w 12192000"/>
              <a:gd name="connsiteY32" fmla="*/ 2235459 h 2270840"/>
              <a:gd name="connsiteX33" fmla="*/ 4547227 w 12192000"/>
              <a:gd name="connsiteY33" fmla="*/ 2224599 h 2270840"/>
              <a:gd name="connsiteX34" fmla="*/ 4318800 w 12192000"/>
              <a:gd name="connsiteY34" fmla="*/ 2214791 h 2270840"/>
              <a:gd name="connsiteX35" fmla="*/ 3873004 w 12192000"/>
              <a:gd name="connsiteY35" fmla="*/ 2187116 h 2270840"/>
              <a:gd name="connsiteX36" fmla="*/ 3445628 w 12192000"/>
              <a:gd name="connsiteY36" fmla="*/ 2157691 h 2270840"/>
              <a:gd name="connsiteX37" fmla="*/ 3035446 w 12192000"/>
              <a:gd name="connsiteY37" fmla="*/ 2126863 h 2270840"/>
              <a:gd name="connsiteX38" fmla="*/ 2647370 w 12192000"/>
              <a:gd name="connsiteY38" fmla="*/ 2092884 h 2270840"/>
              <a:gd name="connsiteX39" fmla="*/ 2276487 w 12192000"/>
              <a:gd name="connsiteY39" fmla="*/ 2057502 h 2270840"/>
              <a:gd name="connsiteX40" fmla="*/ 1932621 w 12192000"/>
              <a:gd name="connsiteY40" fmla="*/ 2019319 h 2270840"/>
              <a:gd name="connsiteX41" fmla="*/ 1609634 w 12192000"/>
              <a:gd name="connsiteY41" fmla="*/ 1981836 h 2270840"/>
              <a:gd name="connsiteX42" fmla="*/ 1312435 w 12192000"/>
              <a:gd name="connsiteY42" fmla="*/ 1944353 h 2270840"/>
              <a:gd name="connsiteX43" fmla="*/ 1039799 w 12192000"/>
              <a:gd name="connsiteY43" fmla="*/ 1908972 h 2270840"/>
              <a:gd name="connsiteX44" fmla="*/ 797865 w 12192000"/>
              <a:gd name="connsiteY44" fmla="*/ 1875342 h 2270840"/>
              <a:gd name="connsiteX45" fmla="*/ 579265 w 12192000"/>
              <a:gd name="connsiteY45" fmla="*/ 1843464 h 2270840"/>
              <a:gd name="connsiteX46" fmla="*/ 395052 w 12192000"/>
              <a:gd name="connsiteY46" fmla="*/ 1816841 h 2270840"/>
              <a:gd name="connsiteX47" fmla="*/ 240312 w 12192000"/>
              <a:gd name="connsiteY47" fmla="*/ 1791618 h 2270840"/>
              <a:gd name="connsiteX48" fmla="*/ 27853 w 12192000"/>
              <a:gd name="connsiteY48" fmla="*/ 1755537 h 2270840"/>
              <a:gd name="connsiteX49" fmla="*/ 0 w 12192000"/>
              <a:gd name="connsiteY49" fmla="*/ 1750824 h 2270840"/>
              <a:gd name="connsiteX50" fmla="*/ 0 w 12192000"/>
              <a:gd name="connsiteY50" fmla="*/ 744794 h 2270840"/>
              <a:gd name="connsiteX51" fmla="*/ 0 w 12192000"/>
              <a:gd name="connsiteY51" fmla="*/ 519831 h 227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270840">
                <a:moveTo>
                  <a:pt x="0" y="0"/>
                </a:moveTo>
                <a:lnTo>
                  <a:pt x="12192000" y="0"/>
                </a:lnTo>
                <a:lnTo>
                  <a:pt x="12192000" y="519831"/>
                </a:lnTo>
                <a:lnTo>
                  <a:pt x="12192000" y="744794"/>
                </a:lnTo>
                <a:lnTo>
                  <a:pt x="12192000" y="1754022"/>
                </a:lnTo>
                <a:lnTo>
                  <a:pt x="11957522" y="1797924"/>
                </a:lnTo>
                <a:lnTo>
                  <a:pt x="11679973" y="1847668"/>
                </a:lnTo>
                <a:lnTo>
                  <a:pt x="11401197" y="1896361"/>
                </a:lnTo>
                <a:lnTo>
                  <a:pt x="11121192" y="1938047"/>
                </a:lnTo>
                <a:lnTo>
                  <a:pt x="10842416" y="1980084"/>
                </a:lnTo>
                <a:lnTo>
                  <a:pt x="10562411" y="2019319"/>
                </a:lnTo>
                <a:lnTo>
                  <a:pt x="10286091" y="2052948"/>
                </a:lnTo>
                <a:lnTo>
                  <a:pt x="10006086" y="2084826"/>
                </a:lnTo>
                <a:lnTo>
                  <a:pt x="9727310" y="2113902"/>
                </a:lnTo>
                <a:lnTo>
                  <a:pt x="9453445" y="2139124"/>
                </a:lnTo>
                <a:lnTo>
                  <a:pt x="9175897" y="2164346"/>
                </a:lnTo>
                <a:lnTo>
                  <a:pt x="8902033" y="2185365"/>
                </a:lnTo>
                <a:lnTo>
                  <a:pt x="8628169" y="2201829"/>
                </a:lnTo>
                <a:lnTo>
                  <a:pt x="8355533" y="2218995"/>
                </a:lnTo>
                <a:lnTo>
                  <a:pt x="8085353" y="2233357"/>
                </a:lnTo>
                <a:lnTo>
                  <a:pt x="7817629" y="2243516"/>
                </a:lnTo>
                <a:lnTo>
                  <a:pt x="7549905" y="2252274"/>
                </a:lnTo>
                <a:lnTo>
                  <a:pt x="7284638" y="2260681"/>
                </a:lnTo>
                <a:lnTo>
                  <a:pt x="7023055" y="2264535"/>
                </a:lnTo>
                <a:lnTo>
                  <a:pt x="6761472" y="2268738"/>
                </a:lnTo>
                <a:lnTo>
                  <a:pt x="6503573" y="2270840"/>
                </a:lnTo>
                <a:lnTo>
                  <a:pt x="6248130" y="2268738"/>
                </a:lnTo>
                <a:lnTo>
                  <a:pt x="5995144" y="2268738"/>
                </a:lnTo>
                <a:lnTo>
                  <a:pt x="5744613" y="2264535"/>
                </a:lnTo>
                <a:lnTo>
                  <a:pt x="5498995" y="2258229"/>
                </a:lnTo>
                <a:lnTo>
                  <a:pt x="5255834" y="2252274"/>
                </a:lnTo>
                <a:lnTo>
                  <a:pt x="5017584" y="2245618"/>
                </a:lnTo>
                <a:lnTo>
                  <a:pt x="4780562" y="2235459"/>
                </a:lnTo>
                <a:lnTo>
                  <a:pt x="4547227" y="2224599"/>
                </a:lnTo>
                <a:lnTo>
                  <a:pt x="4318800" y="2214791"/>
                </a:lnTo>
                <a:lnTo>
                  <a:pt x="3873004" y="2187116"/>
                </a:lnTo>
                <a:lnTo>
                  <a:pt x="3445628" y="2157691"/>
                </a:lnTo>
                <a:lnTo>
                  <a:pt x="3035446" y="2126863"/>
                </a:lnTo>
                <a:lnTo>
                  <a:pt x="2647370" y="2092884"/>
                </a:lnTo>
                <a:lnTo>
                  <a:pt x="2276487" y="2057502"/>
                </a:lnTo>
                <a:lnTo>
                  <a:pt x="1932621" y="2019319"/>
                </a:lnTo>
                <a:lnTo>
                  <a:pt x="1609634" y="1981836"/>
                </a:lnTo>
                <a:lnTo>
                  <a:pt x="1312435" y="1944353"/>
                </a:lnTo>
                <a:lnTo>
                  <a:pt x="1039799" y="1908972"/>
                </a:lnTo>
                <a:lnTo>
                  <a:pt x="797865" y="1875342"/>
                </a:lnTo>
                <a:lnTo>
                  <a:pt x="579265" y="1843464"/>
                </a:lnTo>
                <a:lnTo>
                  <a:pt x="395052" y="1816841"/>
                </a:lnTo>
                <a:lnTo>
                  <a:pt x="240312" y="1791618"/>
                </a:lnTo>
                <a:lnTo>
                  <a:pt x="27853" y="1755537"/>
                </a:lnTo>
                <a:lnTo>
                  <a:pt x="0" y="1750824"/>
                </a:lnTo>
                <a:lnTo>
                  <a:pt x="0" y="744794"/>
                </a:lnTo>
                <a:lnTo>
                  <a:pt x="0" y="519831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78B87-4B91-4714-ADCE-58F160FA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6545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FBFBF"/>
                </a:solidFill>
              </a:rPr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4857-E6AB-4F33-A98D-2DD589479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78279"/>
            <a:ext cx="9905998" cy="377012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b="1" dirty="0"/>
              <a:t>Natural Resources Program (2106)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Parks Volunteer Program</a:t>
            </a:r>
          </a:p>
          <a:p>
            <a:pPr lvl="1">
              <a:lnSpc>
                <a:spcPct val="90000"/>
              </a:lnSpc>
            </a:pPr>
            <a:r>
              <a:rPr lang="en-US" sz="1200" dirty="0"/>
              <a:t>The Volunteer program exists to maximize volunteer based effort on maintenance projects that aid in the beautification of our Parks and Trails. </a:t>
            </a:r>
          </a:p>
          <a:p>
            <a:pPr lvl="2">
              <a:lnSpc>
                <a:spcPct val="90000"/>
              </a:lnSpc>
            </a:pPr>
            <a:r>
              <a:rPr lang="en-US" sz="1000" dirty="0"/>
              <a:t>Adopt a Park/Trail, Invasive removal by Greedy Goats, Lake and Litter Clean Ups, partnerships with </a:t>
            </a:r>
            <a:r>
              <a:rPr lang="en-US" sz="1000" dirty="0" err="1"/>
              <a:t>Americorps</a:t>
            </a:r>
            <a:endParaRPr lang="en-US" sz="1000" dirty="0"/>
          </a:p>
          <a:p>
            <a:pPr lvl="1">
              <a:lnSpc>
                <a:spcPct val="90000"/>
              </a:lnSpc>
            </a:pPr>
            <a:r>
              <a:rPr lang="en-US" sz="1200" dirty="0"/>
              <a:t>KEY POINT: Even goats are eligible for a volunteer related awards!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65297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383</TotalTime>
  <Words>534</Words>
  <Application>Microsoft Office PowerPoint</Application>
  <PresentationFormat>Widescreen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Mesh</vt:lpstr>
      <vt:lpstr>ARPA: How to Prepare a Winning Award Application</vt:lpstr>
      <vt:lpstr>Process</vt:lpstr>
      <vt:lpstr>Process</vt:lpstr>
      <vt:lpstr>Process</vt:lpstr>
      <vt:lpstr>Tips</vt:lpstr>
      <vt:lpstr>Examples</vt:lpstr>
      <vt:lpstr>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ARPA: How to Prepare a Winning Award Application</dc:title>
  <dc:creator>Farmer, Lee</dc:creator>
  <cp:lastModifiedBy>Kitty Lane</cp:lastModifiedBy>
  <cp:revision>10</cp:revision>
  <dcterms:created xsi:type="dcterms:W3CDTF">2022-07-19T20:16:20Z</dcterms:created>
  <dcterms:modified xsi:type="dcterms:W3CDTF">2024-05-18T15:46:16Z</dcterms:modified>
</cp:coreProperties>
</file>