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4"/>
  </p:notesMasterIdLst>
  <p:sldIdLst>
    <p:sldId id="290" r:id="rId2"/>
    <p:sldId id="303" r:id="rId3"/>
    <p:sldId id="304" r:id="rId4"/>
    <p:sldId id="305" r:id="rId5"/>
    <p:sldId id="306" r:id="rId6"/>
    <p:sldId id="307" r:id="rId7"/>
    <p:sldId id="322" r:id="rId8"/>
    <p:sldId id="330" r:id="rId9"/>
    <p:sldId id="323" r:id="rId10"/>
    <p:sldId id="324" r:id="rId11"/>
    <p:sldId id="327" r:id="rId12"/>
    <p:sldId id="325" r:id="rId13"/>
    <p:sldId id="326" r:id="rId14"/>
    <p:sldId id="328" r:id="rId15"/>
    <p:sldId id="329" r:id="rId16"/>
    <p:sldId id="331" r:id="rId17"/>
    <p:sldId id="308" r:id="rId18"/>
    <p:sldId id="269" r:id="rId19"/>
    <p:sldId id="270" r:id="rId20"/>
    <p:sldId id="271" r:id="rId21"/>
    <p:sldId id="272" r:id="rId22"/>
    <p:sldId id="273" r:id="rId23"/>
    <p:sldId id="274" r:id="rId24"/>
    <p:sldId id="309" r:id="rId25"/>
    <p:sldId id="275" r:id="rId26"/>
    <p:sldId id="276" r:id="rId27"/>
    <p:sldId id="277" r:id="rId28"/>
    <p:sldId id="278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28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CB34A"/>
    <a:srgbClr val="BDDC75"/>
    <a:srgbClr val="6C54A3"/>
    <a:srgbClr val="2E3192"/>
    <a:srgbClr val="A1CD3A"/>
    <a:srgbClr val="F3716D"/>
    <a:srgbClr val="EE343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087BC-F0B1-477A-B3C4-B4D506D668C1}" v="11" dt="2026-04-06T17:00:0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1638" autoAdjust="0"/>
  </p:normalViewPr>
  <p:slideViewPr>
    <p:cSldViewPr snapToGrid="0">
      <p:cViewPr>
        <p:scale>
          <a:sx n="50" d="100"/>
          <a:sy n="50" d="100"/>
        </p:scale>
        <p:origin x="1400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C326-47D3-4C9D-8C76-12E633E6B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36F55-3A2F-4637-8989-6FCA0370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6F55-3A2F-4637-8989-6FCA0370D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22877F5-F85F-1069-02B0-5CECCBC4D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BB98C-9010-29DB-A689-F7C4821FD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CF11B7C-FCC9-D6EF-5CDD-580516525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6BCD87-D2D7-4B33-A90B-87B561895BD6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7570319-AA32-EFF3-D6A6-95873219E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9A2E37-6D8A-FAAC-D5FF-6819DD2D4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EB9EEE1-74BB-F380-9DE3-8E728337C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B3D9CE-B5D9-47D9-9172-3A22D1654576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13B8C3C-42CD-30B9-0FD9-B925E9EF7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393DF-0E5B-D6EC-848C-7E610C403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1BCE461-50BE-5886-9556-C4451CF15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203A3E-8D36-4B5D-85F7-3B9FD5995878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6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6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79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6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04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4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8E2A311-B7C8-A8B3-3B7B-25591B7AE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ED3B4-3AF0-1619-9E09-2D9D7E5DA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1800" dirty="0">
              <a:cs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131D219-8B0B-196D-A676-E518A00AD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536D5-F8AF-48AA-A35F-C9D9EEC133E6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C25C59-5A91-D5D5-8DEC-DEE96AA3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05BBE-67D2-857B-ADD4-73B90199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C0A0A6-A443-CB1F-F6C6-B1384286B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224A4-F708-A269-D6AF-32A02729A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9605DEC-FE55-DEDB-EDC2-04A6A5515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263D9-BE46-0F72-65FC-199390F86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6321CA7-A482-A5D0-25C0-27E72A8F0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6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30E8B-5FC0-075B-2C97-9ADD28F3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9E7DBB0-0277-9F3A-6A53-61432EE22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3DDF7-B9CF-9EB6-09C3-8F81A57C5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B2364B7-C75C-DA6F-14AB-8ADCB3855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9E31-C900-4BE8-B2BC-F357D0376F20}" type="slidenum">
              <a:rPr lang="en-US" altLang="en-US" smtClean="0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0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6C7539E-7F52-1BBB-1B5C-F8419DC47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D387A-4BBE-950C-F494-EA17D4466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005AEB7-A677-E37D-3BDB-5693D2DCF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011F40-4DF1-412A-9AAB-95EC14B4D952}" type="slidenum">
              <a:rPr lang="en-US" altLang="en-US" smtClean="0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F0CE6B6-46CC-B221-BB11-92AFEEEF2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E2628-E3B9-3BCA-6B1A-2A1F6E59B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A17ECAB-BF04-27D0-A0DA-9237BE2D7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01D3D-1220-4BBA-8611-33DA9D184B98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8074EFE-E776-A5D9-A1FF-61D67B7F0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A3EC1-7646-70B2-075A-9BDEF54E8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F0005C3-E834-C953-9363-55794D39A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B30C-1F3C-43E7-BE60-70B08FE4156D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D750B27-B9C9-4F7E-1816-643821C12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FD7C7-AC9E-7695-8137-19D075970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A9648A8-DB73-E4F8-FFDB-84EBAC9EF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FE4A0E-A453-4D37-80B5-F73E1D3EE2CE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63B0CDC-20C1-E7DB-8193-A8823DB4E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DCFB2-D207-2DF2-96AE-54456B326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18AB01D-8C06-ECFC-CEFE-589838E95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2DFEDD-9CB5-446A-BB22-7FF0A9E825BD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6F98DE6-500B-7921-C7D8-792DD0A63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D0CAD-31F8-B2B2-B9CC-EDA88B343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5F1CCB8-51E7-400E-B8BF-5BA82C12C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5BCB7-4314-41FA-9BF7-178A66F4292C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6F98DE6-500B-7921-C7D8-792DD0A63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D0CAD-31F8-B2B2-B9CC-EDA88B343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5F1CCB8-51E7-400E-B8BF-5BA82C12C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5BCB7-4314-41FA-9BF7-178A66F4292C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4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FCE45F3-E2E6-01E0-2B0F-E4FB814CD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ACBB0-D8F9-D541-3651-095CC1DCE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916218A-452C-A1D1-F545-1EA885DC0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C30A1-A2D2-4CEE-AE6A-6443A15A5E36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D5BD0E6-8DA9-96E9-2B03-D3E0DDDF5D7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838446" y="0"/>
            <a:ext cx="9353551" cy="6857999"/>
          </a:xfrm>
          <a:effectLst/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8D31D-D6CC-B1B1-8A56-8013760DDCF3}"/>
              </a:ext>
            </a:extLst>
          </p:cNvPr>
          <p:cNvSpPr/>
          <p:nvPr userDrawn="1"/>
        </p:nvSpPr>
        <p:spPr>
          <a:xfrm>
            <a:off x="0" y="0"/>
            <a:ext cx="2838450" cy="6858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4275E-5B29-FA88-3496-A12CF3E1C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8450" y="4747259"/>
            <a:ext cx="9353550" cy="1720850"/>
          </a:xfr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9E323-8A63-7F4D-EE2A-03A2C248B4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38447" y="4778531"/>
            <a:ext cx="9353551" cy="927298"/>
          </a:xfrm>
          <a:noFill/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360A1-BAD3-7105-1F12-F2C7B24983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38446" y="5705829"/>
            <a:ext cx="9353554" cy="73640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| Date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2C315F3-00A7-3D28-618E-47D3BE4C5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5" y="5031580"/>
            <a:ext cx="15779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0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4A8030-570D-1836-D329-796092B4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547" y="2136042"/>
            <a:ext cx="5355053" cy="5105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1C4DC7-0B43-19B4-585E-14CF4C85A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547" y="2748915"/>
            <a:ext cx="5355053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E3FC372-372A-AB79-D867-0B33BFB12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781" y="2136042"/>
            <a:ext cx="5355053" cy="5105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B5FDB6E-44BF-BC08-F070-27A8917BC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782" y="2748915"/>
            <a:ext cx="5355052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8A87885-9A67-8074-3159-21BBF181051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4547" y="1360805"/>
            <a:ext cx="10828546" cy="512762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C7B44-63AA-6F97-74D6-489DCC57F70C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E9940C-3B01-6E27-27E6-561602C8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C0654-8405-B1FA-DFDC-1D75605653F7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B8EB7-18AE-46ED-47C9-66017196C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AE123-BD70-00E6-75D3-A7E0F3A0E060}"/>
              </a:ext>
            </a:extLst>
          </p:cNvPr>
          <p:cNvSpPr/>
          <p:nvPr userDrawn="1"/>
        </p:nvSpPr>
        <p:spPr>
          <a:xfrm>
            <a:off x="0" y="6174581"/>
            <a:ext cx="12192000" cy="683419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5C080-EFC9-A1B6-9193-88B748BE56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4501" y="3361508"/>
            <a:ext cx="5830888" cy="1792228"/>
          </a:xfr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555-555-5555</a:t>
            </a:r>
          </a:p>
          <a:p>
            <a:pPr lvl="0"/>
            <a:r>
              <a:rPr lang="en-US" dirty="0"/>
              <a:t>Joe.Smith@ks.gov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F3999DF-E521-DF48-6592-E4D4815F74D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92200" y="1610436"/>
            <a:ext cx="4114800" cy="4114800"/>
          </a:xfrm>
          <a:effectLst>
            <a:outerShdw blurRad="292100" dist="139700" dir="2700000" algn="t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79FE4A-6850-C7CF-CE39-A5A6C0E1F6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501" y="2726888"/>
            <a:ext cx="5830887" cy="457199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Joe Smith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BC138-A01F-FAB6-B942-E29F4887E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317"/>
            <a:ext cx="12192000" cy="717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7BB9E2-99E1-8AF5-FC10-FB535771D855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E3CCA2-04B9-1ABF-86FF-623487C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50C4E-51E9-2E40-4293-589C0C6BAC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56187D-D86F-725C-31D0-E62B55255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28925" y="1954086"/>
            <a:ext cx="6534150" cy="40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EAC23E6-22E3-32CC-7448-0289EF2916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138" y="1192086"/>
            <a:ext cx="1100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You/Questions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076F7-976C-3FBF-BF18-02A491B45A9C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9BE510-A042-7F41-7726-6DA8599F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53A281-DE4F-862B-5904-94B09AA1A62B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A49431-35F9-278B-DF87-1D290C0CB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7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DF94AB-E9C7-C0FB-FAC5-2284BD25A57A}"/>
              </a:ext>
            </a:extLst>
          </p:cNvPr>
          <p:cNvSpPr/>
          <p:nvPr userDrawn="1"/>
        </p:nvSpPr>
        <p:spPr>
          <a:xfrm>
            <a:off x="0" y="-9525"/>
            <a:ext cx="12192000" cy="941388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259DE-47DA-534C-EB47-1F16D13C9FDF}"/>
              </a:ext>
            </a:extLst>
          </p:cNvPr>
          <p:cNvSpPr/>
          <p:nvPr userDrawn="1"/>
        </p:nvSpPr>
        <p:spPr>
          <a:xfrm>
            <a:off x="0" y="6529388"/>
            <a:ext cx="12192000" cy="334962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17A07-F71B-A712-1562-4F3EDC4ED1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0" y="6472238"/>
            <a:ext cx="64658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rgbClr val="FBE5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protect and improve the health and environment of all Kansans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D6DE8-FDF7-0473-0955-2BAA71B8E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98425"/>
            <a:ext cx="10207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E377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93179" y="210897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57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B560D7-0844-AAEB-A7EE-EA2C7B033BB7}"/>
              </a:ext>
            </a:extLst>
          </p:cNvPr>
          <p:cNvSpPr/>
          <p:nvPr userDrawn="1"/>
        </p:nvSpPr>
        <p:spPr>
          <a:xfrm>
            <a:off x="0" y="-9526"/>
            <a:ext cx="12192000" cy="686752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8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B560D7-0844-AAEB-A7EE-EA2C7B033BB7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612CD-459F-96FB-9201-66B0ED46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9C05-1739-1F54-F4C4-99D6A457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525"/>
            <a:ext cx="10515600" cy="4351338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F976AA-AE4A-8B3E-5ACA-1FA75725380F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E981D-41E6-D3ED-A0AE-FBA03C8B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1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87885-9A67-8074-3159-21BBF181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842" y="1512828"/>
            <a:ext cx="10828546" cy="512762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5C080-EFC9-A1B6-9193-88B748BE5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842" y="2336740"/>
            <a:ext cx="5157787" cy="36845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altLang="en-US" sz="2800" dirty="0"/>
              <a:t>Maecenas tempus, </a:t>
            </a:r>
            <a:r>
              <a:rPr lang="en-US" altLang="en-US" sz="2800" dirty="0" err="1"/>
              <a:t>tellus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eget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condimentum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rhoncus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sem</a:t>
            </a:r>
            <a:r>
              <a:rPr lang="en-US" altLang="en-US" sz="2800" dirty="0"/>
              <a:t> libero, sit </a:t>
            </a:r>
            <a:r>
              <a:rPr lang="en-US" altLang="en-US" sz="2800" dirty="0" err="1"/>
              <a:t>amet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adipiscing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neque</a:t>
            </a:r>
            <a:r>
              <a:rPr lang="en-US" altLang="en-US" sz="2800" dirty="0"/>
              <a:t> sed ipsum. </a:t>
            </a:r>
            <a:r>
              <a:rPr lang="en-US" altLang="en-US" sz="2800" b="1" dirty="0"/>
              <a:t>Nam </a:t>
            </a:r>
            <a:r>
              <a:rPr lang="en-US" altLang="en-US" sz="2800" b="1" dirty="0" err="1"/>
              <a:t>quam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nunc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blandit</a:t>
            </a:r>
            <a:r>
              <a:rPr lang="en-US" altLang="en-US" sz="2800" b="1" dirty="0"/>
              <a:t> vel, </a:t>
            </a:r>
            <a:r>
              <a:rPr lang="en-US" altLang="en-US" sz="2800" b="1" dirty="0" err="1"/>
              <a:t>luctus</a:t>
            </a:r>
            <a:r>
              <a:rPr lang="en-US" altLang="en-US" sz="2800" b="1" dirty="0"/>
              <a:t> pulvinar, </a:t>
            </a:r>
            <a:r>
              <a:rPr lang="en-US" altLang="en-US" sz="2800" b="1" dirty="0" err="1"/>
              <a:t>hendrerit</a:t>
            </a:r>
            <a:r>
              <a:rPr lang="en-US" altLang="en-US" sz="2800" b="1" dirty="0"/>
              <a:t> id, lorem. et ante </a:t>
            </a:r>
            <a:r>
              <a:rPr lang="en-US" altLang="en-US" sz="2800" b="1" dirty="0" err="1"/>
              <a:t>tincidunt</a:t>
            </a:r>
            <a:r>
              <a:rPr lang="en-US" altLang="en-US" sz="2800" b="1" dirty="0"/>
              <a:t>.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F3999DF-E521-DF48-6592-E4D4815F74D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3312" y="2336740"/>
            <a:ext cx="5172075" cy="3684588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8DB48-1A67-73B8-52BA-68C076B784DD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1D6446-1481-D263-6CA5-1416FCE5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ABCB9-AB64-D13A-01D5-9D6B9A50A948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25DEB9-65C4-9FEC-52DE-62A3FB241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00C7E-467F-D72A-EC6E-A6763440EF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4861242"/>
            <a:ext cx="2513672" cy="1007745"/>
          </a:xfrm>
        </p:spPr>
        <p:txBody>
          <a:bodyPr numCol="1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White Icon in circle, center vertically and horizontally. Edit this text for description.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2AFE4-76B3-1380-4E45-4EB47F7998D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391717" y="4861242"/>
            <a:ext cx="2513672" cy="1007745"/>
          </a:xfrm>
        </p:spPr>
        <p:txBody>
          <a:bodyPr numCol="1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White Icon in circle, center vertically and horizontally. Edit this text for description.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298077-D66A-6816-0222-E880237D07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286610" y="4861242"/>
            <a:ext cx="2513672" cy="1007745"/>
          </a:xfrm>
        </p:spPr>
        <p:txBody>
          <a:bodyPr numCol="1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White Icon in circle, center vertically and horizontally. Edit this text for description.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F8DF3A-ED0F-F518-1634-82F890A6BC6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221127" y="4861242"/>
            <a:ext cx="2513672" cy="1007745"/>
          </a:xfrm>
        </p:spPr>
        <p:txBody>
          <a:bodyPr numCol="1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White Icon in circle, center vertically and horizontally. Edit this text for description.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BA408C-3DCB-684D-4D10-75C32859B44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94160" y="1411286"/>
            <a:ext cx="11002963" cy="457199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BF7D94F-E1D1-5617-8E50-124894171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4159" y="2101850"/>
            <a:ext cx="2481263" cy="248126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9A7F31FF-99C3-CFB3-A925-672F2F7719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4881" y="2101850"/>
            <a:ext cx="2481263" cy="24812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BB9B4063-02C6-6FD3-539D-68382917C5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9397" y="2101850"/>
            <a:ext cx="2481263" cy="2481263"/>
          </a:xfrm>
          <a:prstGeom prst="ellipse">
            <a:avLst/>
          </a:prstGeom>
          <a:solidFill>
            <a:srgbClr val="2F5597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E9996F75-E320-60DA-6757-7E69583046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7332" y="2101850"/>
            <a:ext cx="2481263" cy="248126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D1C59-F0DD-1152-5F98-F58D1E012F2D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9F81E0-7E04-4045-54A0-B785B146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CFD9D-A08F-F0E3-EF38-FEC97BD5156F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3BE14B-1C09-73F8-3D37-B74679E03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BC5D6-F0A9-6B21-09CC-B008076B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1579563"/>
            <a:ext cx="10515600" cy="461803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A108B-D624-B2A1-9748-A0ED362B9279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6B7CD5-9F13-892D-7421-803686ED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DF308-7204-EB6C-B597-1815020BDD2B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D40028-CB31-D3FE-505C-DC7D0BBB7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87885-9A67-8074-3159-21BBF181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14476"/>
            <a:ext cx="10820400" cy="457199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0DA66-C4AD-600A-2722-CEC332BFE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0438"/>
            <a:ext cx="5183188" cy="36845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270C0F6-44ED-B521-46CA-9256F70F2F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34988" y="2230438"/>
            <a:ext cx="5172075" cy="3684588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DFA42B8-35D7-7F3B-5E7C-17048D071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6059657"/>
            <a:ext cx="10820400" cy="228263"/>
          </a:xfrm>
        </p:spPr>
        <p:txBody>
          <a:bodyPr numCol="1" anchor="ctr">
            <a:no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32CAA-8B08-BB2C-98E3-00BAAC7B161F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3E5E3B-9EB9-15D2-6C0A-727C008C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40E6C-FFF2-D813-A649-F33501E58B92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DAAA1-468D-02B9-D61B-3B9C99B76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87885-9A67-8074-3159-21BBF181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514476"/>
            <a:ext cx="11002963" cy="457199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5C080-EFC9-A1B6-9193-88B748BE5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2230438"/>
            <a:ext cx="5157787" cy="3684588"/>
          </a:xfrm>
          <a:effectLst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0DA66-C4AD-600A-2722-CEC332BFE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163" y="2230438"/>
            <a:ext cx="5411788" cy="368458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92410865-243B-0765-86F1-15277654A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1" y="-125151"/>
            <a:ext cx="1041063" cy="1041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4B63D1-AEF6-2675-CB40-C12D64758DBC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D5F490-D202-895B-D77A-01004F9E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551835-DDBE-FDCF-9D26-F08EA6F9FC15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85198-7A1A-436C-BE5F-3FA3EBBE92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DE830-2237-7912-8262-3557C34E9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643" y="5227003"/>
            <a:ext cx="11002963" cy="11041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83D4D5D-BEE1-858A-44EE-F7A1A91DC77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7201" y="1411286"/>
            <a:ext cx="11002963" cy="457199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5FA00CE5-01E5-7B5D-06EC-A6183C6874F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457200" y="2260868"/>
            <a:ext cx="11002963" cy="272864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53CCB1-4765-B9F6-FC04-7D23E8AA3705}"/>
              </a:ext>
            </a:extLst>
          </p:cNvPr>
          <p:cNvSpPr/>
          <p:nvPr userDrawn="1"/>
        </p:nvSpPr>
        <p:spPr>
          <a:xfrm>
            <a:off x="0" y="-9525"/>
            <a:ext cx="12192000" cy="941832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C3DF15-C79C-0581-AF38-2DEE063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1" y="250254"/>
            <a:ext cx="8414658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9CB96-BB5C-B139-8C29-2013F6EE9562}"/>
              </a:ext>
            </a:extLst>
          </p:cNvPr>
          <p:cNvSpPr/>
          <p:nvPr userDrawn="1"/>
        </p:nvSpPr>
        <p:spPr>
          <a:xfrm>
            <a:off x="0" y="6574791"/>
            <a:ext cx="12192000" cy="29208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protect and improve the health and environment of all Kansans.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9DA68F-A9B7-0EDE-9A55-7472CA2C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1" y="134613"/>
            <a:ext cx="1041063" cy="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8F02F-E1B0-29C9-4B26-68B9DB54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41E3-106A-41BF-F2E3-E57A6FE0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0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6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dhe.riskmanagement@ks.gov" TargetMode="External"/><Relationship Id="rId2" Type="http://schemas.openxmlformats.org/officeDocument/2006/relationships/hyperlink" Target="mailto:Cecilia.Sherraden@ks.gov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lyn.St.Peter@ks.gov" TargetMode="External"/><Relationship Id="rId2" Type="http://schemas.openxmlformats.org/officeDocument/2006/relationships/hyperlink" Target="mailto:Gerald.Smith@ks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atherine.lenz@ks.go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ms.gov/medicare/provider-enrollment-and-certification/surveycertificationgeninfo/policy-and-memos-to-states-and-region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qcor.cms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niene.A.Winborne@ks.gov" TargetMode="External"/><Relationship Id="rId2" Type="http://schemas.openxmlformats.org/officeDocument/2006/relationships/hyperlink" Target="mailto:Lois.Wilkins@ks.gov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717F7-F4C5-3227-E244-30923FD83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34B792-4933-0478-4124-B18A7204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RHC Verification &amp; Survey Process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5E30F2-411A-F90B-3AC6-B697A034D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Cecilia Sherraden, BSN, RN | April 22, 2026</a:t>
            </a:r>
          </a:p>
        </p:txBody>
      </p:sp>
      <p:pic>
        <p:nvPicPr>
          <p:cNvPr id="7" name="Picture Placeholder 6" descr="A picture containing sitting, indoor, laying, bedclothes">
            <a:extLst>
              <a:ext uri="{FF2B5EF4-FFF2-40B4-BE49-F238E27FC236}">
                <a16:creationId xmlns:a16="http://schemas.microsoft.com/office/drawing/2014/main" id="{55DA4F65-AA69-BE7D-CF26-1564C63A2CF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>
            <a:fillRect/>
          </a:stretch>
        </p:blipFill>
        <p:spPr>
          <a:xfrm>
            <a:off x="2838446" y="0"/>
            <a:ext cx="9353551" cy="4747259"/>
          </a:xfrm>
        </p:spPr>
      </p:pic>
    </p:spTree>
    <p:extLst>
      <p:ext uri="{BB962C8B-B14F-4D97-AF65-F5344CB8AC3E}">
        <p14:creationId xmlns:p14="http://schemas.microsoft.com/office/powerpoint/2010/main" val="66377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DA68-C8DB-1886-1509-DB2955BA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F2EB-B50F-EBC2-15BA-ED3214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7A61-CC33-5E6E-D30C-030BCFAC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33525"/>
            <a:ext cx="11595253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2F5597"/>
                </a:solidFill>
              </a:rPr>
              <a:t>Valid reasons for submitting an LOI:</a:t>
            </a:r>
          </a:p>
          <a:p>
            <a:pPr lvl="0"/>
            <a:r>
              <a:rPr lang="en-US" dirty="0"/>
              <a:t>Any changes to the admin’s information or facility’s (new admin, email, phone, or fax change).</a:t>
            </a:r>
          </a:p>
          <a:p>
            <a:pPr lvl="0"/>
            <a:r>
              <a:rPr lang="en-US" dirty="0"/>
              <a:t>Address changes (must include the </a:t>
            </a:r>
            <a:r>
              <a:rPr lang="en-US" b="1" dirty="0"/>
              <a:t>855-approval letter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Provider name change (must include the </a:t>
            </a:r>
            <a:r>
              <a:rPr lang="en-US" b="1" dirty="0"/>
              <a:t>855-approval letter</a:t>
            </a:r>
            <a:r>
              <a:rPr lang="en-US" dirty="0"/>
              <a:t>).</a:t>
            </a:r>
          </a:p>
          <a:p>
            <a:r>
              <a:rPr lang="en-US" dirty="0"/>
              <a:t>If the Provider name differs from what’s in the Federal database or 855.</a:t>
            </a:r>
            <a:endParaRPr lang="en-US" altLang="en-US" sz="8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93621-22F2-6DE2-F6A2-6E2928CF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B194-7F64-B1DC-3404-5083032D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A75C-3DFA-F040-35BE-EE9F90C9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2F5597"/>
                </a:solidFill>
              </a:rPr>
              <a:t>Example LOI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1AD20-7371-9BDA-E289-2B877CF8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2898"/>
            <a:ext cx="4219575" cy="52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8EAD-455A-4E7A-93C6-85E2D452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16E5-FB86-36A6-B892-9BCDA112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727C-402C-A9B2-918A-6E06383A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2F5597"/>
                </a:solidFill>
              </a:rPr>
              <a:t>2026 RHC Verification Schedule: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3BCF3-E49B-1995-C229-D649DA70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37" y="2289218"/>
            <a:ext cx="5782725" cy="38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F4037-A224-6BBD-A18E-E3794094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5880-E5D2-2BDD-738B-3A55DE19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7331-B180-E9E0-A2D6-009C0D87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2F5597"/>
                </a:solidFill>
              </a:rPr>
              <a:t>Annual Accountability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2F5597"/>
                </a:solidFill>
              </a:rPr>
              <a:t>Facility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72FE3-BCC1-8A79-C0E8-0349610A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26065"/>
            <a:ext cx="4876800" cy="55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8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7CB1-A532-8B7F-4092-E6E1FD70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Verification Form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27C46D-12A5-E5FD-3831-29D0FB27E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398" y="1018086"/>
            <a:ext cx="7779204" cy="547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98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F477A-047D-46FD-EA03-9CFCF7B7A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1013-24B1-A7D6-17A5-9D461FBD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Verification Form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476DA6-AE1D-000E-A697-B6C2B01C2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046114"/>
            <a:ext cx="8343900" cy="548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51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74CD-319E-2DDC-3972-1D166FF9D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8095-DB24-7769-4337-DEED3F25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Verification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532AFF-F0CA-C6BD-7EFF-C2EC565A4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029109"/>
            <a:ext cx="4465786" cy="547646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7A909-8475-F2BD-4895-EF421DF6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46" y="1029109"/>
            <a:ext cx="5132330" cy="54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84072-21DD-3937-B69B-A44E48B1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E1856D-2236-F2CD-7A2E-EDDEEECAD3F5}"/>
              </a:ext>
            </a:extLst>
          </p:cNvPr>
          <p:cNvSpPr txBox="1"/>
          <p:nvPr/>
        </p:nvSpPr>
        <p:spPr>
          <a:xfrm>
            <a:off x="3019044" y="2028616"/>
            <a:ext cx="6153912" cy="280076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algn="ctr">
              <a:defRPr/>
            </a:pPr>
            <a:r>
              <a:rPr lang="en-US" alt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8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67C48B-C7C1-FF54-AA4E-ED1ED4BA5ED8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2A233-E42A-9CB4-4F31-8E5F0068CFD3}"/>
              </a:ext>
            </a:extLst>
          </p:cNvPr>
          <p:cNvSpPr txBox="1"/>
          <p:nvPr/>
        </p:nvSpPr>
        <p:spPr>
          <a:xfrm>
            <a:off x="212724" y="1166812"/>
            <a:ext cx="11796629" cy="38010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2F5597"/>
                </a:solidFill>
              </a:rPr>
              <a:t>All surveys are unannounced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an individual or entity refuse to allow immediate access upon reasonable request to either a State Agency, CMS surveyor, a CMS-approved accreditation organization, or CMS contract surveyors, the RHC’s Medicare provider agreement may be terminated. (SOM Appendix G)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400" b="1" dirty="0">
                <a:latin typeface="Arial"/>
                <a:cs typeface="Arial"/>
              </a:rPr>
              <a:t>Surveys generally occurs during daytime working hours (Monday – Friday).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Upon arrival:</a:t>
            </a:r>
          </a:p>
          <a:p>
            <a:pPr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dirty="0"/>
          </a:p>
        </p:txBody>
      </p:sp>
      <p:grpSp>
        <p:nvGrpSpPr>
          <p:cNvPr id="19460" name="Group 7">
            <a:extLst>
              <a:ext uri="{FF2B5EF4-FFF2-40B4-BE49-F238E27FC236}">
                <a16:creationId xmlns:a16="http://schemas.microsoft.com/office/drawing/2014/main" id="{A74EB7D0-656D-36D1-6DDC-B20F872BCB25}"/>
              </a:ext>
            </a:extLst>
          </p:cNvPr>
          <p:cNvGrpSpPr>
            <a:grpSpLocks/>
          </p:cNvGrpSpPr>
          <p:nvPr/>
        </p:nvGrpSpPr>
        <p:grpSpPr bwMode="auto">
          <a:xfrm>
            <a:off x="204704" y="4521199"/>
            <a:ext cx="2436812" cy="1374775"/>
            <a:chOff x="7665" y="2219927"/>
            <a:chExt cx="2291189" cy="13747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20B191F-4757-3CE8-BFBA-9632F470F116}"/>
                </a:ext>
              </a:extLst>
            </p:cNvPr>
            <p:cNvSpPr/>
            <p:nvPr/>
          </p:nvSpPr>
          <p:spPr>
            <a:xfrm>
              <a:off x="7665" y="2219927"/>
              <a:ext cx="2291189" cy="1374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4415223C-6144-6D18-4025-8E9F8344A1A6}"/>
                </a:ext>
              </a:extLst>
            </p:cNvPr>
            <p:cNvSpPr txBox="1"/>
            <p:nvPr/>
          </p:nvSpPr>
          <p:spPr>
            <a:xfrm>
              <a:off x="47966" y="2259613"/>
              <a:ext cx="2210588" cy="129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Present Surveyor Identification.</a:t>
              </a:r>
            </a:p>
          </p:txBody>
        </p:sp>
      </p:grpSp>
      <p:grpSp>
        <p:nvGrpSpPr>
          <p:cNvPr id="19461" name="Group 11">
            <a:extLst>
              <a:ext uri="{FF2B5EF4-FFF2-40B4-BE49-F238E27FC236}">
                <a16:creationId xmlns:a16="http://schemas.microsoft.com/office/drawing/2014/main" id="{6633D85C-B55A-235A-4A5C-09B55319EF78}"/>
              </a:ext>
            </a:extLst>
          </p:cNvPr>
          <p:cNvGrpSpPr>
            <a:grpSpLocks/>
          </p:cNvGrpSpPr>
          <p:nvPr/>
        </p:nvGrpSpPr>
        <p:grpSpPr bwMode="auto">
          <a:xfrm>
            <a:off x="2689141" y="4727574"/>
            <a:ext cx="769938" cy="900113"/>
            <a:chOff x="3997657" y="2456831"/>
            <a:chExt cx="770129" cy="90090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378BCB8-E7ED-7604-5689-608DF4B6DF8D}"/>
                </a:ext>
              </a:extLst>
            </p:cNvPr>
            <p:cNvSpPr/>
            <p:nvPr/>
          </p:nvSpPr>
          <p:spPr>
            <a:xfrm>
              <a:off x="3997657" y="2456831"/>
              <a:ext cx="770129" cy="9009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Arrow: Right 4">
              <a:extLst>
                <a:ext uri="{FF2B5EF4-FFF2-40B4-BE49-F238E27FC236}">
                  <a16:creationId xmlns:a16="http://schemas.microsoft.com/office/drawing/2014/main" id="{924FDB58-21C2-B0A8-0A73-ABDECD1E254D}"/>
                </a:ext>
              </a:extLst>
            </p:cNvPr>
            <p:cNvSpPr txBox="1"/>
            <p:nvPr/>
          </p:nvSpPr>
          <p:spPr>
            <a:xfrm>
              <a:off x="3997657" y="2636377"/>
              <a:ext cx="538297" cy="541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700"/>
            </a:p>
          </p:txBody>
        </p:sp>
      </p:grpSp>
      <p:grpSp>
        <p:nvGrpSpPr>
          <p:cNvPr id="19462" name="Group 15">
            <a:extLst>
              <a:ext uri="{FF2B5EF4-FFF2-40B4-BE49-F238E27FC236}">
                <a16:creationId xmlns:a16="http://schemas.microsoft.com/office/drawing/2014/main" id="{804A0170-D1FA-4801-EECA-91CD8215244E}"/>
              </a:ext>
            </a:extLst>
          </p:cNvPr>
          <p:cNvGrpSpPr>
            <a:grpSpLocks/>
          </p:cNvGrpSpPr>
          <p:nvPr/>
        </p:nvGrpSpPr>
        <p:grpSpPr bwMode="auto">
          <a:xfrm>
            <a:off x="3395579" y="4521199"/>
            <a:ext cx="2438400" cy="1374775"/>
            <a:chOff x="-36506" y="2219927"/>
            <a:chExt cx="2335360" cy="13747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8FA127-28E6-A7E0-9B30-C3C3F3191900}"/>
                </a:ext>
              </a:extLst>
            </p:cNvPr>
            <p:cNvSpPr/>
            <p:nvPr/>
          </p:nvSpPr>
          <p:spPr>
            <a:xfrm>
              <a:off x="7586" y="2219927"/>
              <a:ext cx="2291268" cy="1374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79461839-67FF-9926-E790-890AA435707E}"/>
                </a:ext>
              </a:extLst>
            </p:cNvPr>
            <p:cNvSpPr txBox="1"/>
            <p:nvPr/>
          </p:nvSpPr>
          <p:spPr>
            <a:xfrm>
              <a:off x="-36506" y="2259613"/>
              <a:ext cx="2283666" cy="129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Present Introductory Letter from KDHE.</a:t>
              </a:r>
            </a:p>
          </p:txBody>
        </p:sp>
      </p:grpSp>
      <p:grpSp>
        <p:nvGrpSpPr>
          <p:cNvPr id="19463" name="Group 18">
            <a:extLst>
              <a:ext uri="{FF2B5EF4-FFF2-40B4-BE49-F238E27FC236}">
                <a16:creationId xmlns:a16="http://schemas.microsoft.com/office/drawing/2014/main" id="{B57E78AC-0F17-8C91-EA2B-57384F64AA70}"/>
              </a:ext>
            </a:extLst>
          </p:cNvPr>
          <p:cNvGrpSpPr>
            <a:grpSpLocks/>
          </p:cNvGrpSpPr>
          <p:nvPr/>
        </p:nvGrpSpPr>
        <p:grpSpPr bwMode="auto">
          <a:xfrm>
            <a:off x="5892716" y="4727574"/>
            <a:ext cx="769938" cy="900113"/>
            <a:chOff x="3997657" y="2456831"/>
            <a:chExt cx="770129" cy="900906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99FDBB4-6EE2-B558-6E2D-9FFF17009B3D}"/>
                </a:ext>
              </a:extLst>
            </p:cNvPr>
            <p:cNvSpPr/>
            <p:nvPr/>
          </p:nvSpPr>
          <p:spPr>
            <a:xfrm>
              <a:off x="3997657" y="2456831"/>
              <a:ext cx="770129" cy="9009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Arrow: Right 4">
              <a:extLst>
                <a:ext uri="{FF2B5EF4-FFF2-40B4-BE49-F238E27FC236}">
                  <a16:creationId xmlns:a16="http://schemas.microsoft.com/office/drawing/2014/main" id="{2FEF63C4-26B2-A711-D4CF-F779517EBCDC}"/>
                </a:ext>
              </a:extLst>
            </p:cNvPr>
            <p:cNvSpPr txBox="1"/>
            <p:nvPr/>
          </p:nvSpPr>
          <p:spPr>
            <a:xfrm>
              <a:off x="3997657" y="2636377"/>
              <a:ext cx="538297" cy="541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700"/>
            </a:p>
          </p:txBody>
        </p:sp>
      </p:grpSp>
      <p:grpSp>
        <p:nvGrpSpPr>
          <p:cNvPr id="19464" name="Group 21">
            <a:extLst>
              <a:ext uri="{FF2B5EF4-FFF2-40B4-BE49-F238E27FC236}">
                <a16:creationId xmlns:a16="http://schemas.microsoft.com/office/drawing/2014/main" id="{539D7128-DE44-03C5-5D3D-242252D69640}"/>
              </a:ext>
            </a:extLst>
          </p:cNvPr>
          <p:cNvGrpSpPr>
            <a:grpSpLocks/>
          </p:cNvGrpSpPr>
          <p:nvPr/>
        </p:nvGrpSpPr>
        <p:grpSpPr bwMode="auto">
          <a:xfrm>
            <a:off x="6603916" y="4533899"/>
            <a:ext cx="2676525" cy="1374775"/>
            <a:chOff x="-40431" y="2219927"/>
            <a:chExt cx="2339285" cy="13747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9AEA198-998B-EED0-F27D-C61ABDFDF633}"/>
                </a:ext>
              </a:extLst>
            </p:cNvPr>
            <p:cNvSpPr/>
            <p:nvPr/>
          </p:nvSpPr>
          <p:spPr>
            <a:xfrm>
              <a:off x="8131" y="2219927"/>
              <a:ext cx="2290723" cy="1374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D811DCCE-2490-5422-1A0F-C27B1F4DA409}"/>
                </a:ext>
              </a:extLst>
            </p:cNvPr>
            <p:cNvSpPr txBox="1"/>
            <p:nvPr/>
          </p:nvSpPr>
          <p:spPr>
            <a:xfrm>
              <a:off x="-40431" y="2259613"/>
              <a:ext cx="2283786" cy="129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Announce a surveyor is being conducted to Admin, or person in charge.</a:t>
              </a:r>
            </a:p>
          </p:txBody>
        </p:sp>
      </p:grpSp>
      <p:grpSp>
        <p:nvGrpSpPr>
          <p:cNvPr id="19465" name="Group 24">
            <a:extLst>
              <a:ext uri="{FF2B5EF4-FFF2-40B4-BE49-F238E27FC236}">
                <a16:creationId xmlns:a16="http://schemas.microsoft.com/office/drawing/2014/main" id="{3E0B8947-99A2-9C61-7AEA-6E073C314FE5}"/>
              </a:ext>
            </a:extLst>
          </p:cNvPr>
          <p:cNvGrpSpPr>
            <a:grpSpLocks/>
          </p:cNvGrpSpPr>
          <p:nvPr/>
        </p:nvGrpSpPr>
        <p:grpSpPr bwMode="auto">
          <a:xfrm>
            <a:off x="9328066" y="4727574"/>
            <a:ext cx="769938" cy="900113"/>
            <a:chOff x="3997657" y="2456831"/>
            <a:chExt cx="770129" cy="900906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1FEB0E1-1A27-499C-3FA5-F9B3F48BA600}"/>
                </a:ext>
              </a:extLst>
            </p:cNvPr>
            <p:cNvSpPr/>
            <p:nvPr/>
          </p:nvSpPr>
          <p:spPr>
            <a:xfrm>
              <a:off x="3997657" y="2456831"/>
              <a:ext cx="770129" cy="9009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Arrow: Right 4">
              <a:extLst>
                <a:ext uri="{FF2B5EF4-FFF2-40B4-BE49-F238E27FC236}">
                  <a16:creationId xmlns:a16="http://schemas.microsoft.com/office/drawing/2014/main" id="{473C41AB-DC4F-E8EE-0FBC-C601B165EE2E}"/>
                </a:ext>
              </a:extLst>
            </p:cNvPr>
            <p:cNvSpPr txBox="1"/>
            <p:nvPr/>
          </p:nvSpPr>
          <p:spPr>
            <a:xfrm>
              <a:off x="3997657" y="2636377"/>
              <a:ext cx="538297" cy="541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700"/>
            </a:p>
          </p:txBody>
        </p:sp>
      </p:grpSp>
      <p:grpSp>
        <p:nvGrpSpPr>
          <p:cNvPr id="19466" name="Group 27">
            <a:extLst>
              <a:ext uri="{FF2B5EF4-FFF2-40B4-BE49-F238E27FC236}">
                <a16:creationId xmlns:a16="http://schemas.microsoft.com/office/drawing/2014/main" id="{4740CE0A-B8CF-24C6-283F-DBB81D64E1A7}"/>
              </a:ext>
            </a:extLst>
          </p:cNvPr>
          <p:cNvGrpSpPr>
            <a:grpSpLocks/>
          </p:cNvGrpSpPr>
          <p:nvPr/>
        </p:nvGrpSpPr>
        <p:grpSpPr bwMode="auto">
          <a:xfrm>
            <a:off x="10102766" y="4533899"/>
            <a:ext cx="1962150" cy="1374775"/>
            <a:chOff x="7665" y="2219927"/>
            <a:chExt cx="2357959" cy="137471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F4F30C3-BB0A-642D-6319-E450FF522EFF}"/>
                </a:ext>
              </a:extLst>
            </p:cNvPr>
            <p:cNvSpPr/>
            <p:nvPr/>
          </p:nvSpPr>
          <p:spPr>
            <a:xfrm>
              <a:off x="7665" y="2219927"/>
              <a:ext cx="2291189" cy="1374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CBA63C61-6844-603C-BC93-703040FCECDF}"/>
                </a:ext>
              </a:extLst>
            </p:cNvPr>
            <p:cNvSpPr txBox="1"/>
            <p:nvPr/>
          </p:nvSpPr>
          <p:spPr>
            <a:xfrm>
              <a:off x="48117" y="2259613"/>
              <a:ext cx="2317507" cy="129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Presents the CMS 2802 (deemed providers only).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959B15-3791-57CF-9A06-723BF0ABA826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0B3AC-F533-28EB-0AA4-11E4938E4990}"/>
              </a:ext>
            </a:extLst>
          </p:cNvPr>
          <p:cNvSpPr txBox="1"/>
          <p:nvPr/>
        </p:nvSpPr>
        <p:spPr>
          <a:xfrm>
            <a:off x="209550" y="1146672"/>
            <a:ext cx="117729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Conference</a:t>
            </a:r>
          </a:p>
          <a:p>
            <a:pPr>
              <a:defRPr/>
            </a:pPr>
            <a:endParaRPr lang="en-US" sz="16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how the facility will ensure surveyors are able to obtain photocopies or electronic files for records and other information as they are needed.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Obtain names, locations and contact information of key staff for questions.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Arrangements for a location or conference from where the team may meet privately.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a list of required documents and the timeframe the documents are expected to be provided to the Team Coordinator (TC).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3D2CFF-22AD-00F8-21F4-047AE6574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Program Manager, Risk Management and Rural Health Clinics</a:t>
            </a:r>
          </a:p>
          <a:p>
            <a:pPr lvl="0"/>
            <a:r>
              <a:rPr lang="en-US" dirty="0"/>
              <a:t>Kansas Department of Health and Environment</a:t>
            </a:r>
          </a:p>
          <a:p>
            <a:pPr lvl="0"/>
            <a:r>
              <a:rPr lang="en-US" dirty="0">
                <a:hlinkClick r:id="rId2"/>
              </a:rPr>
              <a:t>Cecilia.Sherraden@ks.gov</a:t>
            </a:r>
            <a:endParaRPr lang="en-US" dirty="0"/>
          </a:p>
          <a:p>
            <a:pPr lvl="0"/>
            <a:r>
              <a:rPr lang="en-US" dirty="0">
                <a:hlinkClick r:id="rId3"/>
              </a:rPr>
              <a:t>Kdhe.riskmanagement@ks.gov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59ADA2F-9527-9CF5-725A-40A7F8E2F37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/>
          <a:srcRect t="14778" b="147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AA082-1CBA-9A59-92B6-563ECF706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Cecilia</a:t>
            </a:r>
            <a:r>
              <a:rPr lang="en-US" sz="3200" dirty="0"/>
              <a:t> Sherraden, BSN, RN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F0CD47-AD91-2780-766A-B2F75D75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276153" cy="422275"/>
          </a:xfrm>
        </p:spPr>
        <p:txBody>
          <a:bodyPr>
            <a:noAutofit/>
          </a:bodyPr>
          <a:lstStyle/>
          <a:p>
            <a:r>
              <a:rPr lang="en-US" sz="4000" dirty="0"/>
              <a:t>RHC Verification &amp; Survey Process </a:t>
            </a:r>
          </a:p>
        </p:txBody>
      </p:sp>
    </p:spTree>
    <p:extLst>
      <p:ext uri="{BB962C8B-B14F-4D97-AF65-F5344CB8AC3E}">
        <p14:creationId xmlns:p14="http://schemas.microsoft.com/office/powerpoint/2010/main" val="75366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91C4115-BA1A-3DDB-A979-6F8E0F4DD33A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AA9E7-0F49-020C-B63A-58DC6439601D}"/>
              </a:ext>
            </a:extLst>
          </p:cNvPr>
          <p:cNvSpPr txBox="1"/>
          <p:nvPr/>
        </p:nvSpPr>
        <p:spPr>
          <a:xfrm>
            <a:off x="240535" y="1154935"/>
            <a:ext cx="1171093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requested but are not limited to:</a:t>
            </a:r>
          </a:p>
          <a:p>
            <a:pPr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for the day of entry.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of patients for the past 90 days.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Organizational charts.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of all personnel.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of all physicians, APRNs, and PAs with their credential files.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Self-assessment for the past two years.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of all services provided.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Copy of the floor plan.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Preventative maintenance program and logs.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records – system use, retention of records, protection of the records, policy for release of records.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3CE111-E8D1-4DD8-173B-9402AAD607CA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9984E-7C47-92F8-7B3D-7037763C5A20}"/>
              </a:ext>
            </a:extLst>
          </p:cNvPr>
          <p:cNvSpPr txBox="1"/>
          <p:nvPr/>
        </p:nvSpPr>
        <p:spPr>
          <a:xfrm>
            <a:off x="119349" y="971550"/>
            <a:ext cx="119533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tour:</a:t>
            </a:r>
          </a:p>
          <a:p>
            <a:pPr>
              <a:defRPr/>
            </a:pPr>
            <a:endParaRPr lang="en-US" sz="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Health Facility Surveyors (HFS) will complete a tour of the facility.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survey HFS:</a:t>
            </a:r>
          </a:p>
          <a:p>
            <a:pPr>
              <a:defRPr/>
            </a:pPr>
            <a:endParaRPr lang="en-US" sz="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always maintain a professional working relationship with facility staff.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Always need to respect patient privacy and maintain patient confidentiality during the survey.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maintain their role as representatives of a regulatory agency - the HFS is not a consultant role.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decide to allow facility personnel to accompany them on the survey based on the circumstances at the time of the survey.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maintain open and ongoing dialogue with the facility staff throughout the survey process.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F838B4-A302-9C1C-AEF7-8DE0353DE161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6910F578-60ED-9132-F448-60244A17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151727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The objective of the survey process is to determine the provider’s compliance with the Medicare Conditions of Participation (CoP) through the observations of care/services provided to the patient, patient and/or family interviews, staff interviews, and document/record reviews.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E7DAA1-DE80-E1B2-2E87-67CDDB4BAA35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D2703-AC9C-60CB-4003-DD5A9FD7A32A}"/>
              </a:ext>
            </a:extLst>
          </p:cNvPr>
          <p:cNvSpPr txBox="1"/>
          <p:nvPr/>
        </p:nvSpPr>
        <p:spPr>
          <a:xfrm>
            <a:off x="419100" y="1541618"/>
            <a:ext cx="113538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Observations provide first-hand knowledge of RHC practice.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Interviews provide a method to collect information and to verify and validate information obtained through observations.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Document/record review focuses on a facility’s compliance with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CoP.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HFS reviews and analyzes all the information collected from observations, interviews, and document/record reviews, and determines whether the provider/supplier is compliant.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E7DAA1-DE80-E1B2-2E87-67CDDB4BAA35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D2703-AC9C-60CB-4003-DD5A9FD7A32A}"/>
              </a:ext>
            </a:extLst>
          </p:cNvPr>
          <p:cNvSpPr txBox="1"/>
          <p:nvPr/>
        </p:nvSpPr>
        <p:spPr>
          <a:xfrm>
            <a:off x="419100" y="1413063"/>
            <a:ext cx="113538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Employees When Talking to a Surveyor:</a:t>
            </a: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Relax and take deep breath.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sure you understand the question.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giving it some thought, answer the question.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don’t know the answer, don’t guess - tell the surveyor where you could find the answer or who can help provide the answer.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Stop talking once you answer the question.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 words such as attempt, try, sometimes, or usually. </a:t>
            </a:r>
          </a:p>
        </p:txBody>
      </p:sp>
    </p:spTree>
    <p:extLst>
      <p:ext uri="{BB962C8B-B14F-4D97-AF65-F5344CB8AC3E}">
        <p14:creationId xmlns:p14="http://schemas.microsoft.com/office/powerpoint/2010/main" val="158486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777538-464A-919C-7F4A-408E9BCE2ABC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EC3C5-73E5-14EF-B999-E4FD64896B05}"/>
              </a:ext>
            </a:extLst>
          </p:cNvPr>
          <p:cNvSpPr txBox="1"/>
          <p:nvPr/>
        </p:nvSpPr>
        <p:spPr>
          <a:xfrm>
            <a:off x="419100" y="1182231"/>
            <a:ext cx="113538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Conference </a:t>
            </a:r>
          </a:p>
          <a:p>
            <a:pPr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general objective of the Exit Conference is to inform the facility staff of the team’s preliminary findings.</a:t>
            </a:r>
          </a:p>
          <a:p>
            <a:pPr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Situations that justify refusal to continue or conduct an exit interview: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provider is represented by counsel who tries to turn the conference into an evidentiary hearing.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provider creates a hostile or intimidating environment.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F41C46-13EF-ED4D-D9C3-C9BFB3200B94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CEB60-DC21-7036-CE8F-C03F061660C7}"/>
              </a:ext>
            </a:extLst>
          </p:cNvPr>
          <p:cNvSpPr txBox="1"/>
          <p:nvPr/>
        </p:nvSpPr>
        <p:spPr>
          <a:xfrm>
            <a:off x="419100" y="1221585"/>
            <a:ext cx="11353800" cy="467820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 the Exit Conference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facility wishes to audio tape the conference, it must provide two tapes and tape recorders, recording the meeting simultaneously.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HFS will take one of the tapes at the conclusion of the conference.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Videotaping is permitted if it is not disruptive to the conference, and a copy is provided at the conclusion of the conference.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at the sole discretion of the surveyor(s) to determine if videotaping is permitted.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806F6C-2F4F-6EAA-DAEB-9DC47C37FF2C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11406-A4FD-D94D-0124-BE6A13FFD9A1}"/>
              </a:ext>
            </a:extLst>
          </p:cNvPr>
          <p:cNvSpPr txBox="1"/>
          <p:nvPr/>
        </p:nvSpPr>
        <p:spPr>
          <a:xfrm>
            <a:off x="304799" y="1495827"/>
            <a:ext cx="1164850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Ground Rules for Exit Conference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 will explain how the team will conduct the exit conference and any ground rules.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 rules may include waiting until the surveyor finishes discussing each deficiency before accepting comments from facility staff.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provider will have an opportunity to present new information after the exit conference for consideration after the survey.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91B3F-853B-A0EF-4AF3-05FBB83A03D2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Basic Survey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A5A83-C7FD-EB92-767D-750CB75BCC26}"/>
              </a:ext>
            </a:extLst>
          </p:cNvPr>
          <p:cNvSpPr txBox="1"/>
          <p:nvPr/>
        </p:nvSpPr>
        <p:spPr>
          <a:xfrm>
            <a:off x="419100" y="1828800"/>
            <a:ext cx="11353800" cy="28469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Exit Conference Continued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TC will:</a:t>
            </a: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the preliminary findings.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statement of deficiencies (Form CMS-2567).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 the facility that a written plan of correction must be submitted to the SA.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93F9F-6210-C82F-B0DF-D49B2039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F7D0E-CE31-093F-F94C-5D2900F170A7}"/>
              </a:ext>
            </a:extLst>
          </p:cNvPr>
          <p:cNvSpPr txBox="1"/>
          <p:nvPr/>
        </p:nvSpPr>
        <p:spPr>
          <a:xfrm>
            <a:off x="3019044" y="2028616"/>
            <a:ext cx="6153912" cy="280076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algn="ctr">
              <a:defRPr/>
            </a:pPr>
            <a:r>
              <a:rPr lang="en-US" alt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15BF-A065-1225-7EFD-52499FD1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RHC Verification &amp; Survey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5DC8-62F3-AD58-476F-7FE5E5D1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F5597"/>
                </a:solidFill>
              </a:rPr>
              <a:t>Additional KDHE Contacts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r>
              <a:rPr lang="en-US" altLang="en-US" sz="2600" b="1" dirty="0"/>
              <a:t>Bureau Director</a:t>
            </a:r>
            <a:r>
              <a:rPr lang="en-US" altLang="en-US" sz="2600" dirty="0"/>
              <a:t>: Jerry Smith </a:t>
            </a:r>
          </a:p>
          <a:p>
            <a:r>
              <a:rPr lang="en-US" altLang="en-US" sz="2600" dirty="0"/>
              <a:t>Email: </a:t>
            </a:r>
            <a:r>
              <a:rPr lang="en-US" altLang="en-US" sz="2600" dirty="0">
                <a:hlinkClick r:id="rId2"/>
              </a:rPr>
              <a:t>Gerald.Smith@ks.gov</a:t>
            </a:r>
            <a:endParaRPr lang="en-US" altLang="en-US" sz="2600" dirty="0"/>
          </a:p>
          <a:p>
            <a:endParaRPr lang="en-US" altLang="en-US" sz="2600" dirty="0"/>
          </a:p>
          <a:p>
            <a:r>
              <a:rPr lang="en-US" altLang="en-US" sz="2600" b="1" dirty="0"/>
              <a:t>Deputy Bureau Director</a:t>
            </a:r>
            <a:r>
              <a:rPr lang="en-US" altLang="en-US" sz="2600" dirty="0"/>
              <a:t>: Marilyn St. Peter </a:t>
            </a:r>
          </a:p>
          <a:p>
            <a:r>
              <a:rPr lang="en-US" altLang="en-US" sz="2600" dirty="0"/>
              <a:t>Email: </a:t>
            </a:r>
            <a:r>
              <a:rPr lang="en-US" altLang="en-US" sz="2600" dirty="0">
                <a:hlinkClick r:id="rId3"/>
              </a:rPr>
              <a:t>Marilyn.St.Peter@ks.gov</a:t>
            </a:r>
            <a:endParaRPr lang="en-US" altLang="en-US" sz="2600" dirty="0"/>
          </a:p>
          <a:p>
            <a:endParaRPr lang="en-US" altLang="en-US" sz="2600" dirty="0"/>
          </a:p>
          <a:p>
            <a:r>
              <a:rPr lang="en-US" altLang="en-US" sz="2600" b="1" dirty="0"/>
              <a:t>Deputy Bureau Director</a:t>
            </a:r>
            <a:r>
              <a:rPr lang="en-US" altLang="en-US" sz="2600" dirty="0"/>
              <a:t>: Catherine Lenz </a:t>
            </a:r>
          </a:p>
          <a:p>
            <a:r>
              <a:rPr lang="en-US" altLang="en-US" sz="2600" dirty="0"/>
              <a:t>Email: C</a:t>
            </a:r>
            <a:r>
              <a:rPr lang="en-US" altLang="en-US" sz="2600" dirty="0">
                <a:hlinkClick r:id="rId4"/>
              </a:rPr>
              <a:t>atherine.Lenz@ks.gov</a:t>
            </a:r>
            <a:r>
              <a:rPr lang="en-US" alt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92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4EA00-D32F-45F1-BC36-AE30BA352C3E}"/>
              </a:ext>
            </a:extLst>
          </p:cNvPr>
          <p:cNvSpPr txBox="1"/>
          <p:nvPr/>
        </p:nvSpPr>
        <p:spPr>
          <a:xfrm>
            <a:off x="88900" y="971550"/>
            <a:ext cx="118745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Readiness for CMS Surveys Important to Accredited Providers? </a:t>
            </a:r>
          </a:p>
          <a:p>
            <a:pPr>
              <a:spcAft>
                <a:spcPts val="60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Validation Surveys: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Conducted on deemed RHCs, if requested by CMS.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validate the accreditation process.</a:t>
            </a:r>
          </a:p>
          <a:p>
            <a:pPr>
              <a:spcAft>
                <a:spcPts val="60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Complaint Investigations: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Complaints are reviewed by the CMS Regional Office to determine if there is a possibility that a Condition of Participation is out of compliance.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CMS Regional Office will then authorize the State Survey Agency to investigate one or more Conditions of Participation.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Survey Agency will use the regulations, survey procedures and interpretative guidelines to determine compliance.</a:t>
            </a:r>
          </a:p>
        </p:txBody>
      </p:sp>
    </p:spTree>
    <p:extLst>
      <p:ext uri="{BB962C8B-B14F-4D97-AF65-F5344CB8AC3E}">
        <p14:creationId xmlns:p14="http://schemas.microsoft.com/office/powerpoint/2010/main" val="2810605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4EA00-D32F-45F1-BC36-AE30BA352C3E}"/>
              </a:ext>
            </a:extLst>
          </p:cNvPr>
          <p:cNvSpPr txBox="1"/>
          <p:nvPr/>
        </p:nvSpPr>
        <p:spPr>
          <a:xfrm>
            <a:off x="127000" y="1066800"/>
            <a:ext cx="119507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Readiness for CMS Surveys Important to </a:t>
            </a:r>
          </a:p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Non-Deemed Providers? 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Recertification Surveys: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recertification frequency for continuing and acute care providers must follow the CMS Mission and Priority Document.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RHCs that are certified for Medicare participation based on a State Agency survey should be recertified on a schedule consistent with the survey guidelines for non-deemed RHCs issued by CMS each fiscal year.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Complaint Investigations: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Complaints are reviewed by the State Survey Agency to determine if there is a possibility that a Condition of Participation is out of compliance.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Survey Agency will authorize an investigation of one or more Conditions of Participation.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Survey Agency will use the regulations, survey procedures and interpretative guidelines to determine compliance.</a:t>
            </a:r>
          </a:p>
        </p:txBody>
      </p:sp>
    </p:spTree>
    <p:extLst>
      <p:ext uri="{BB962C8B-B14F-4D97-AF65-F5344CB8AC3E}">
        <p14:creationId xmlns:p14="http://schemas.microsoft.com/office/powerpoint/2010/main" val="1123215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BFA7-5D5C-4962-B5E7-52F11F4F9365}"/>
              </a:ext>
            </a:extLst>
          </p:cNvPr>
          <p:cNvSpPr txBox="1"/>
          <p:nvPr/>
        </p:nvSpPr>
        <p:spPr>
          <a:xfrm>
            <a:off x="184150" y="1069726"/>
            <a:ext cx="115951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How to Assess Whether Your Facility is Prepared for a Survey</a:t>
            </a:r>
          </a:p>
          <a:p>
            <a:pPr>
              <a:spcAft>
                <a:spcPts val="600"/>
              </a:spcAft>
              <a:defRPr/>
            </a:pPr>
            <a:endParaRPr lang="en-US" sz="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Facility wide assessment should be based upon comprehensive review of the State Operations Manual (SOM) Appendix 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should be based upon: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of regulations and interpretative guidelines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of changes that have occurred in the SOM since last review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Mock surveys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Chart reviews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Observations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Executive rounding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or family complaints/grievances</a:t>
            </a:r>
            <a:endParaRPr lang="en-US" sz="20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81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BFA7-5D5C-4962-B5E7-52F11F4F9365}"/>
              </a:ext>
            </a:extLst>
          </p:cNvPr>
          <p:cNvSpPr txBox="1"/>
          <p:nvPr/>
        </p:nvSpPr>
        <p:spPr>
          <a:xfrm>
            <a:off x="177800" y="1248727"/>
            <a:ext cx="118745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Where to Find the Regulations and Surveyor Interpretative Guidelines</a:t>
            </a:r>
          </a:p>
          <a:p>
            <a:pPr>
              <a:spcAft>
                <a:spcPts val="600"/>
              </a:spcAft>
              <a:defRPr/>
            </a:pPr>
            <a:endParaRPr lang="en-US" sz="3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State Operations Manual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Appendix G - Survey Protocol, Regulations and Interpretive Guidelines for Rural Health Clinics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https://www.cms.gov/files/document/appendix-g-state-operations-manual</a:t>
            </a:r>
          </a:p>
        </p:txBody>
      </p:sp>
    </p:spTree>
    <p:extLst>
      <p:ext uri="{BB962C8B-B14F-4D97-AF65-F5344CB8AC3E}">
        <p14:creationId xmlns:p14="http://schemas.microsoft.com/office/powerpoint/2010/main" val="279190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BFA7-5D5C-4962-B5E7-52F11F4F9365}"/>
              </a:ext>
            </a:extLst>
          </p:cNvPr>
          <p:cNvSpPr txBox="1"/>
          <p:nvPr/>
        </p:nvSpPr>
        <p:spPr>
          <a:xfrm>
            <a:off x="127000" y="1109027"/>
            <a:ext cx="11938000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How to Assess Whether Your Facility is Prepared for a Survey</a:t>
            </a:r>
          </a:p>
          <a:p>
            <a:pPr>
              <a:spcAft>
                <a:spcPts val="600"/>
              </a:spcAft>
              <a:defRPr/>
            </a:pPr>
            <a:endParaRPr lang="en-US" sz="3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Tools that can be used to assess survey readiness: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Federal and State databases.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Federal regulations and interpretative guidelines.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licensing regulations.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trends in deficiencies.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Facility’s last accreditation or state survey.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complaint investigations.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basic survey process.</a:t>
            </a:r>
          </a:p>
        </p:txBody>
      </p:sp>
    </p:spTree>
    <p:extLst>
      <p:ext uri="{BB962C8B-B14F-4D97-AF65-F5344CB8AC3E}">
        <p14:creationId xmlns:p14="http://schemas.microsoft.com/office/powerpoint/2010/main" val="3875575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BFA7-5D5C-4962-B5E7-52F11F4F9365}"/>
              </a:ext>
            </a:extLst>
          </p:cNvPr>
          <p:cNvSpPr txBox="1"/>
          <p:nvPr/>
        </p:nvSpPr>
        <p:spPr>
          <a:xfrm>
            <a:off x="584200" y="971550"/>
            <a:ext cx="109093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  <a:p>
            <a:pPr>
              <a:spcAft>
                <a:spcPts val="60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Electronic Code of Federal Regulations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eCFR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eCFR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: Title 42 of the CFR -- Public Health</a:t>
            </a:r>
            <a:endParaRPr lang="en-US" sz="2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CMS Quality Safety &amp; Oversight (QSO) memoranda, guidance, clarifications and instructions to State Survey Agencies and CMS Locations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https://www.cms.gov/medicare/provider-enrollment-and-certification/surveycertificationgeninfo/policy-and-memos-to-states-and-regions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782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E1FB-3EB3-4430-B154-0ECB0D06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488"/>
            <a:ext cx="12192000" cy="54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3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E071A-DD69-4B0D-B8F3-ACE844A9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12192000" cy="53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2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A3C17-5761-477E-A1C8-BFA34BE8E177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BFA7-5D5C-4962-B5E7-52F11F4F9365}"/>
              </a:ext>
            </a:extLst>
          </p:cNvPr>
          <p:cNvSpPr txBox="1"/>
          <p:nvPr/>
        </p:nvSpPr>
        <p:spPr>
          <a:xfrm>
            <a:off x="406400" y="1248727"/>
            <a:ext cx="113284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  <a:p>
            <a:pPr lvl="1">
              <a:spcAft>
                <a:spcPts val="60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Quality, Certification and Oversight Reports</a:t>
            </a:r>
          </a:p>
          <a:p>
            <a:pPr lvl="1">
              <a:spcAft>
                <a:spcPts val="600"/>
              </a:spcAft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https://qcor.cms.gov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website can be used to look up survey results.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use this website for nation-wide results, region-specific results, or state-specific results.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search results can be narrowed down in many ways including deemed/non-deemed, certification, etc.</a:t>
            </a:r>
          </a:p>
        </p:txBody>
      </p:sp>
    </p:spTree>
    <p:extLst>
      <p:ext uri="{BB962C8B-B14F-4D97-AF65-F5344CB8AC3E}">
        <p14:creationId xmlns:p14="http://schemas.microsoft.com/office/powerpoint/2010/main" val="3396502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8DB0-75C0-44D7-5DB5-0E9CF0921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273AA8-A4B7-43FC-A183-791816D46364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433C6-0A94-945F-1632-7D51EDF8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745"/>
            <a:ext cx="12192000" cy="53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9072C-AA0E-B3EB-C64D-79AAE33E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77B7-17DB-49C3-5178-1FD2E0FE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RHC Verification &amp; Survey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C13D-3C75-0CE9-6D15-A2818DCBB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F5597"/>
                </a:solidFill>
              </a:rPr>
              <a:t>Additional KDHE Contacts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r>
              <a:rPr lang="en-US" altLang="en-US" b="1" dirty="0"/>
              <a:t>Program Manager</a:t>
            </a:r>
            <a:r>
              <a:rPr lang="en-US" altLang="en-US" dirty="0"/>
              <a:t>: Lois Wilkins </a:t>
            </a:r>
          </a:p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Lois.Wilkins@ks.gov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b="1" dirty="0"/>
              <a:t>Certification Coordinator</a:t>
            </a:r>
            <a:r>
              <a:rPr lang="en-US" altLang="en-US" dirty="0"/>
              <a:t>: Janiene Winborne </a:t>
            </a:r>
          </a:p>
          <a:p>
            <a:r>
              <a:rPr lang="en-US" altLang="en-US" dirty="0"/>
              <a:t>Email: </a:t>
            </a:r>
            <a:r>
              <a:rPr lang="en-US" altLang="en-US" dirty="0">
                <a:hlinkClick r:id="rId3"/>
              </a:rPr>
              <a:t>Janiene.A.Winborne@ks.gov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2272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1BD3-C927-F4A2-E908-ED6AC756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974C878-B803-8392-71D7-B9360158AF0A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92C27-D4EA-5ABF-EA65-1B020B5D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12192000" cy="51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97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B41CC3-A4B6-4272-0056-0EF95578C185}"/>
              </a:ext>
            </a:extLst>
          </p:cNvPr>
          <p:cNvSpPr txBox="1">
            <a:spLocks/>
          </p:cNvSpPr>
          <p:nvPr/>
        </p:nvSpPr>
        <p:spPr>
          <a:xfrm>
            <a:off x="1409700" y="17463"/>
            <a:ext cx="9144000" cy="9540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Readiness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81C32-871A-F451-2A71-54D0502B3AC1}"/>
              </a:ext>
            </a:extLst>
          </p:cNvPr>
          <p:cNvSpPr txBox="1"/>
          <p:nvPr/>
        </p:nvSpPr>
        <p:spPr>
          <a:xfrm>
            <a:off x="419100" y="1359877"/>
            <a:ext cx="11658600" cy="470898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Survey Success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front line staff advised of what to do when the SA survey team enters the facility.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designated surveyor meeting or conference room.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 to surveyor requests as soon as possible.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open lines of communication.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your electronic medical record process.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Surveyor Entrance Checklists.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Signage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4797-022A-21CE-1B05-06B9C5EF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F2AC3-A618-654B-4DAF-98759F4BA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89E3-6D37-E0DC-F264-7C8A128D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RHC Verification &amp; Survey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0DA7-B353-BEB1-C3CC-200BF2346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F5597"/>
                </a:solidFill>
              </a:rPr>
              <a:t>Objectives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200" dirty="0"/>
              <a:t>Understand the Verification Process.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200" dirty="0"/>
              <a:t>Learn About the Survey Process.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Discuss Methods to Prepare for a Survey</a:t>
            </a:r>
            <a:r>
              <a:rPr lang="en-US" b="1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0F7C3-913B-0073-9C82-B6E331C07B0B}"/>
              </a:ext>
            </a:extLst>
          </p:cNvPr>
          <p:cNvSpPr txBox="1"/>
          <p:nvPr/>
        </p:nvSpPr>
        <p:spPr>
          <a:xfrm>
            <a:off x="2917845" y="2028616"/>
            <a:ext cx="6356310" cy="280076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Verification Process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9A6B-C8E3-588A-DB52-8B5EB8579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E870-85FA-023F-9A6A-4BEBDF30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Autofit/>
          </a:bodyPr>
          <a:lstStyle/>
          <a:p>
            <a:r>
              <a:rPr lang="en-US" sz="4000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0547-EA36-3F91-FFF6-15538654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F5597"/>
                </a:solidFill>
              </a:rPr>
              <a:t>Annual Verification Facility Form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7320A-0114-CBC4-F051-CEE51D39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23" y="2379359"/>
            <a:ext cx="4999153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86AD-0436-B20D-9686-B9AEF979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3AB2-B721-B4D0-FD1A-BD32E72A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D318-1E41-1BA9-0EE2-D65A2739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35" y="1308503"/>
            <a:ext cx="11710930" cy="5012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2F5597"/>
                </a:solidFill>
              </a:rPr>
              <a:t>2026 Verification Process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pPr lvl="0"/>
            <a:r>
              <a:rPr lang="en-US" sz="2400" b="1" dirty="0"/>
              <a:t>Email forwarding </a:t>
            </a:r>
            <a:r>
              <a:rPr lang="en-US" sz="2400" dirty="0"/>
              <a:t>– Forward verification email and its entirety to the responsible party.</a:t>
            </a:r>
            <a:endParaRPr lang="en-US" sz="2000" dirty="0"/>
          </a:p>
          <a:p>
            <a:pPr lvl="0"/>
            <a:r>
              <a:rPr lang="en-US" sz="2400" b="1" dirty="0"/>
              <a:t>Look under provider type</a:t>
            </a:r>
            <a:r>
              <a:rPr lang="en-US" sz="2400" dirty="0"/>
              <a:t> – first three letters of your facilities name for schedule.</a:t>
            </a:r>
            <a:endParaRPr lang="en-US" sz="2000" dirty="0"/>
          </a:p>
          <a:p>
            <a:pPr lvl="1"/>
            <a:r>
              <a:rPr lang="en-US" i="1" u="sng" dirty="0"/>
              <a:t>Or read the Subject line for provider type, group and due date</a:t>
            </a:r>
            <a:endParaRPr lang="en-US" sz="2000" dirty="0"/>
          </a:p>
          <a:p>
            <a:pPr lvl="1"/>
            <a:r>
              <a:rPr lang="en-US" i="1" u="sng" dirty="0"/>
              <a:t>Locate your facility in the 2026 Schedule for due dates</a:t>
            </a:r>
            <a:endParaRPr lang="en-US" sz="2000" dirty="0"/>
          </a:p>
          <a:p>
            <a:pPr lvl="0"/>
            <a:r>
              <a:rPr lang="en-US" sz="2400" b="1" dirty="0"/>
              <a:t>Column (3.) Last Contact</a:t>
            </a:r>
            <a:r>
              <a:rPr lang="en-US" sz="2400" dirty="0"/>
              <a:t> – is your due date. </a:t>
            </a:r>
            <a:endParaRPr lang="en-US" sz="2000" dirty="0"/>
          </a:p>
          <a:p>
            <a:pPr lvl="0"/>
            <a:r>
              <a:rPr lang="en-US" sz="2400" b="1" dirty="0"/>
              <a:t>Wait for the State's Verification Form</a:t>
            </a:r>
            <a:r>
              <a:rPr lang="en-US" sz="2400" dirty="0"/>
              <a:t> – Do not submit forms ahead of schedule.</a:t>
            </a:r>
            <a:endParaRPr lang="en-US" sz="2000" dirty="0"/>
          </a:p>
          <a:p>
            <a:pPr lvl="0"/>
            <a:r>
              <a:rPr lang="en-US" sz="2400" b="1" dirty="0"/>
              <a:t>Use the Fillable Form</a:t>
            </a:r>
            <a:r>
              <a:rPr lang="en-US" sz="2400" dirty="0"/>
              <a:t> – Only print for signatures if necessary.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7263-20EC-427E-954F-ED2E1AD9C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641F-D013-AEE8-9D37-7CD6F56C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70" y="250254"/>
            <a:ext cx="9340162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D218-4072-8D23-D3B4-C7426D0D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82" y="1253331"/>
            <a:ext cx="11584236" cy="5180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900" b="1" dirty="0">
                <a:solidFill>
                  <a:srgbClr val="2F5597"/>
                </a:solidFill>
              </a:rPr>
              <a:t>2026 Verification Process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  <a:p>
            <a:pPr lvl="0"/>
            <a:r>
              <a:rPr lang="en-US" sz="2600" b="1" dirty="0"/>
              <a:t>Include Required Credentials</a:t>
            </a:r>
            <a:r>
              <a:rPr lang="en-US" sz="2600" dirty="0"/>
              <a:t> – If the form requests them, attach and send with form.</a:t>
            </a:r>
          </a:p>
          <a:p>
            <a:pPr lvl="0"/>
            <a:r>
              <a:rPr lang="en-US" sz="2600" b="1" dirty="0"/>
              <a:t>Accreditation</a:t>
            </a:r>
            <a:r>
              <a:rPr lang="en-US" sz="2600" dirty="0"/>
              <a:t> – include the full survey, plan of correction and AO letter with dates.</a:t>
            </a:r>
          </a:p>
          <a:p>
            <a:pPr lvl="0"/>
            <a:r>
              <a:rPr lang="en-US" sz="2600" b="1" dirty="0"/>
              <a:t>Sign the Document</a:t>
            </a:r>
            <a:r>
              <a:rPr lang="en-US" sz="2600" dirty="0"/>
              <a:t> – Ensure all the documents are signed.</a:t>
            </a:r>
          </a:p>
          <a:p>
            <a:pPr lvl="0"/>
            <a:r>
              <a:rPr lang="en-US" sz="2600" b="1" dirty="0"/>
              <a:t>Use the Pre-Formatted Subject Line</a:t>
            </a:r>
            <a:r>
              <a:rPr lang="en-US" sz="2600" dirty="0"/>
              <a:t> – Forward or reply without altering the subject line it if formatted for verification purposes. </a:t>
            </a:r>
          </a:p>
          <a:p>
            <a:r>
              <a:rPr lang="en-US" sz="2600" b="1" dirty="0"/>
              <a:t>Letter of Intent (LOI)</a:t>
            </a:r>
            <a:r>
              <a:rPr lang="en-US" sz="2600" dirty="0"/>
              <a:t> – If required, ensure it’s on the facility letterhead and include supporting documentation for the facility changes start/end dates, and addresses- full names, titles.</a:t>
            </a:r>
            <a:endParaRPr lang="en-US" altLang="en-US" sz="2600" b="1" dirty="0">
              <a:solidFill>
                <a:srgbClr val="2F5597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0933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dcae8101-c92d-480c-bc43-c6761ccccc5a}" enabled="0" method="" siteId="{dcae8101-c92d-480c-bc43-c6761ccccc5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24141</TotalTime>
  <Words>1951</Words>
  <Application>Microsoft Office PowerPoint</Application>
  <PresentationFormat>Widescreen</PresentationFormat>
  <Paragraphs>265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5_Custom Design</vt:lpstr>
      <vt:lpstr>RHC Verification &amp; Survey Process</vt:lpstr>
      <vt:lpstr>RHC Verification &amp; Survey Process </vt:lpstr>
      <vt:lpstr>RHC Verification &amp; Survey Process</vt:lpstr>
      <vt:lpstr>RHC Verification &amp; Survey Process</vt:lpstr>
      <vt:lpstr>RHC Verification &amp; Survey Process</vt:lpstr>
      <vt:lpstr>PowerPoint Presentation</vt:lpstr>
      <vt:lpstr>Verification Process</vt:lpstr>
      <vt:lpstr>Verification Process</vt:lpstr>
      <vt:lpstr>Verification Process</vt:lpstr>
      <vt:lpstr>Verification Process</vt:lpstr>
      <vt:lpstr>Verification Process</vt:lpstr>
      <vt:lpstr>Verification Process</vt:lpstr>
      <vt:lpstr>Verification Process</vt:lpstr>
      <vt:lpstr>Verification Form Example</vt:lpstr>
      <vt:lpstr>Verification Form Example</vt:lpstr>
      <vt:lpstr>Additional Verification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K. Stallbaumer [KDHE]</dc:creator>
  <cp:lastModifiedBy>James Roberts [KDHE]</cp:lastModifiedBy>
  <cp:revision>43</cp:revision>
  <dcterms:created xsi:type="dcterms:W3CDTF">2024-08-06T20:06:53Z</dcterms:created>
  <dcterms:modified xsi:type="dcterms:W3CDTF">2026-04-13T22:02:14Z</dcterms:modified>
</cp:coreProperties>
</file>