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580" r:id="rId3"/>
    <p:sldId id="336" r:id="rId4"/>
    <p:sldId id="338" r:id="rId5"/>
    <p:sldId id="584" r:id="rId6"/>
    <p:sldId id="368" r:id="rId7"/>
    <p:sldId id="472" r:id="rId8"/>
    <p:sldId id="389" r:id="rId9"/>
    <p:sldId id="614" r:id="rId10"/>
    <p:sldId id="466" r:id="rId11"/>
    <p:sldId id="470" r:id="rId12"/>
    <p:sldId id="519" r:id="rId13"/>
    <p:sldId id="386" r:id="rId14"/>
    <p:sldId id="473" r:id="rId15"/>
    <p:sldId id="422" r:id="rId16"/>
    <p:sldId id="604" r:id="rId17"/>
    <p:sldId id="431" r:id="rId18"/>
    <p:sldId id="603" r:id="rId19"/>
    <p:sldId id="460" r:id="rId20"/>
    <p:sldId id="617" r:id="rId21"/>
    <p:sldId id="607" r:id="rId22"/>
    <p:sldId id="581" r:id="rId23"/>
    <p:sldId id="595" r:id="rId24"/>
    <p:sldId id="602" r:id="rId25"/>
    <p:sldId id="445" r:id="rId26"/>
    <p:sldId id="599" r:id="rId27"/>
    <p:sldId id="446" r:id="rId28"/>
    <p:sldId id="443" r:id="rId29"/>
    <p:sldId id="448" r:id="rId30"/>
    <p:sldId id="598" r:id="rId31"/>
    <p:sldId id="449" r:id="rId32"/>
    <p:sldId id="458" r:id="rId33"/>
    <p:sldId id="615" r:id="rId34"/>
    <p:sldId id="454" r:id="rId35"/>
    <p:sldId id="455" r:id="rId36"/>
    <p:sldId id="468" r:id="rId37"/>
    <p:sldId id="456" r:id="rId38"/>
    <p:sldId id="588" r:id="rId39"/>
    <p:sldId id="583" r:id="rId40"/>
    <p:sldId id="605" r:id="rId41"/>
    <p:sldId id="462" r:id="rId42"/>
    <p:sldId id="618" r:id="rId43"/>
    <p:sldId id="463" r:id="rId44"/>
    <p:sldId id="488" r:id="rId45"/>
    <p:sldId id="323" r:id="rId46"/>
  </p:sldIdLst>
  <p:sldSz cx="12192000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29"/>
    <p:restoredTop sz="95775"/>
  </p:normalViewPr>
  <p:slideViewPr>
    <p:cSldViewPr snapToGrid="0" snapToObjects="1">
      <p:cViewPr varScale="1">
        <p:scale>
          <a:sx n="97" d="100"/>
          <a:sy n="97" d="100"/>
        </p:scale>
        <p:origin x="208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2726C8-463F-C343-8066-A303EC6EAB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BF5EEE-3E18-1348-8FB7-A85A9ED787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56253-E042-7A4E-A6AC-0F5B84BDF34B}" type="datetimeFigureOut">
              <a:rPr lang="en-US" smtClean="0"/>
              <a:t>4/9/26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33598-909C-594E-92C1-FF7A3564C5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0FFEC-A6ED-3D4D-A899-BD5AA13095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C9F98-E51A-3D4F-B937-B290B8F305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45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3D3B5-9732-9147-86D8-A8F21E4B2FB5}" type="datetimeFigureOut">
              <a:rPr lang="en-US" smtClean="0"/>
              <a:t>4/9/26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7F59B-DB7F-2B4D-B1C7-62BA949B4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5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09D5D-718D-2F49-8136-67B18F0D8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976FC-CB58-D442-8372-E1E353A1E6D1}" type="datetimeFigureOut">
              <a:rPr lang="en-US"/>
              <a:pPr>
                <a:defRPr/>
              </a:pPr>
              <a:t>4/9/26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9CE19-DDE1-914B-B60E-7A8C7E5A6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2C028-302A-6344-B99A-76E212512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558AB-6E4E-5A41-AEFC-24E1FA812AB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559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44E84-183A-8D49-8336-E71D7A6E9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6C047-2652-F548-AC38-A2E60AB5BA90}" type="datetimeFigureOut">
              <a:rPr lang="en-US"/>
              <a:pPr>
                <a:defRPr/>
              </a:pPr>
              <a:t>4/9/26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A12F7-8DAC-0E49-AEA5-270F413C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3D6CC-C0B6-7741-9742-DBE2AE4E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644B6-3A6D-344E-826D-7402FD2E1ED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414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BD862-7A44-4E4F-B340-60CE59EF9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EB5C5-ED51-D249-B7EF-5A4E8F96D87B}" type="datetimeFigureOut">
              <a:rPr lang="en-US"/>
              <a:pPr>
                <a:defRPr/>
              </a:pPr>
              <a:t>4/9/26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385FF-6CC9-DB48-90E1-E4C63131C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49442-6BE0-4448-AF87-CD6B48031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FAD20-4B96-364D-A5CB-21AA0213163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533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69E9B-1991-8D44-AB65-D3F958D6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9D7E-79BB-9540-A637-346695A50AC6}" type="datetimeFigureOut">
              <a:rPr lang="en-US"/>
              <a:pPr>
                <a:defRPr/>
              </a:pPr>
              <a:t>4/9/26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E2573-2FF0-F945-BCF6-3837C772C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1BE0C-1EC4-0841-8754-E79DB8F0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2DA91-2552-C34B-B8ED-D939517AD31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394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DB2F9-3265-5642-B5D7-8E1CDFD0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1FDB9-9797-E64B-937D-46D3CA8F93BB}" type="datetimeFigureOut">
              <a:rPr lang="en-US"/>
              <a:pPr>
                <a:defRPr/>
              </a:pPr>
              <a:t>4/9/26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CC72D-2963-BF40-B8A0-5D65267E8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4241E-A664-5A4A-8DE3-335D87655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E482A-7E2D-F043-B760-80D067F9AD5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397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11DC43-4557-CA42-98B3-EED882DEC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00691-3BB3-2E41-91CD-D9FDC4572991}" type="datetimeFigureOut">
              <a:rPr lang="en-US"/>
              <a:pPr>
                <a:defRPr/>
              </a:pPr>
              <a:t>4/9/26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26A183-F361-A040-9AAE-5A7ACAA73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337F81-77AA-9C47-AE23-7635B1C57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9DA75-8297-4D49-990C-6D1E40DE7D0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606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1979E3-CEE4-6147-92D0-E616F4C7A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CC8C0-0F02-8A4C-B8AD-E7B353F28610}" type="datetimeFigureOut">
              <a:rPr lang="en-US"/>
              <a:pPr>
                <a:defRPr/>
              </a:pPr>
              <a:t>4/9/26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587202-137E-E544-A9B4-19D4DA546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B837A1-C762-1F47-9830-C0760B8AD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8B1BE-26E3-D44A-85D7-BE6FD62C0FF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453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7BC7524-5C07-F847-9619-02DAAEB5D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74F99-1166-F54C-87A7-C8028B811D9E}" type="datetimeFigureOut">
              <a:rPr lang="en-US"/>
              <a:pPr>
                <a:defRPr/>
              </a:pPr>
              <a:t>4/9/26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1B75690-BE37-414C-8FE1-D4C54139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296595-5378-2D4C-AF01-A98EFBD1C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D1F0E-6949-BB4B-936E-E236BB120D4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084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7D39044-CC2A-5C41-8F97-D3DA45A1B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51BD-8E40-5942-AC44-5F99CE9EF03C}" type="datetimeFigureOut">
              <a:rPr lang="en-US"/>
              <a:pPr>
                <a:defRPr/>
              </a:pPr>
              <a:t>4/9/26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526642E-F2EB-C84E-834A-A9CCC2811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D912CFD-910D-0247-BBC8-AAD2107C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F4DD6-9DE9-1644-ABDF-0E34F6D829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55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34B79A-C2D9-0A46-A3BB-857797516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B0AE9-6665-E64C-B801-6B3AB4541504}" type="datetimeFigureOut">
              <a:rPr lang="en-US"/>
              <a:pPr>
                <a:defRPr/>
              </a:pPr>
              <a:t>4/9/26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284AA8-78C6-C54C-8267-D68B469C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E523E7-7B94-2C45-B18D-ED076C59D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081E7-6977-0341-9DE7-B59EF7B11E9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998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6CD494-D826-7E4A-A0CA-DB75200B6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D0EE6-07E6-6E44-89CB-B82B962D7AAA}" type="datetimeFigureOut">
              <a:rPr lang="en-US"/>
              <a:pPr>
                <a:defRPr/>
              </a:pPr>
              <a:t>4/9/26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3DEF60-07C0-0446-88D0-D84113D34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2A8264-3E71-3548-9A69-55E07F260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21247-F9F8-D54D-97A3-17B5741C110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1281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C9B6377-D0B2-BB4B-9933-8F3BFAF97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2F3256D-CCD4-3E4B-B48E-FAF600336E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43AE6-5F03-5C44-86E1-0D3B8BA40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E9C9B0-E668-B348-9E78-19893912FD7E}" type="datetimeFigureOut">
              <a:rPr lang="en-US"/>
              <a:pPr>
                <a:defRPr/>
              </a:pPr>
              <a:t>4/9/26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A5EFB-80FB-0142-A876-3FF4EB5F0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AA23E-F645-4445-AB62-44E4540E1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C1C06A4-47EC-ED4C-A52A-70BC812387D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D1EA1BD1-4F01-2F46-A187-5519E1980C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82691B4-CDB4-2642-80A5-94B48A44F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16063"/>
            <a:ext cx="12192000" cy="3438525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br>
              <a:rPr lang="en-US" dirty="0"/>
            </a:br>
            <a:r>
              <a:rPr lang="en-US" b="1" dirty="0">
                <a:solidFill>
                  <a:srgbClr val="C00000"/>
                </a:solidFill>
                <a:latin typeface="+mn-lt"/>
              </a:rPr>
              <a:t>From Doing to Leading:</a:t>
            </a:r>
            <a:br>
              <a:rPr lang="en-US" b="1" dirty="0">
                <a:solidFill>
                  <a:srgbClr val="C00000"/>
                </a:solidFill>
                <a:latin typeface="+mn-lt"/>
              </a:rPr>
            </a:br>
            <a:r>
              <a:rPr lang="en-US" b="1" dirty="0">
                <a:solidFill>
                  <a:srgbClr val="C00000"/>
                </a:solidFill>
                <a:latin typeface="+mn-lt"/>
              </a:rPr>
              <a:t>How to Delegate for Greater Impact</a:t>
            </a:r>
            <a:br>
              <a:rPr lang="en-US" b="1" dirty="0">
                <a:solidFill>
                  <a:srgbClr val="C00000"/>
                </a:solidFill>
                <a:latin typeface="+mn-lt"/>
              </a:rPr>
            </a:br>
            <a:endParaRPr lang="en-US" sz="6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CC3C379-7C93-154C-8D4A-94CA30DAB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3" y="5043488"/>
            <a:ext cx="8689975" cy="152356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2026 Kansas MGMA Annual Conference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April 23, 2026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Jeff Whitehorn, MBA, LFACHE, ACC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316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C1BD0D9B-7FF6-274D-89BA-9991575D2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" t="14444" r="5457" b="26111"/>
          <a:stretch>
            <a:fillRect/>
          </a:stretch>
        </p:blipFill>
        <p:spPr bwMode="auto">
          <a:xfrm>
            <a:off x="0" y="0"/>
            <a:ext cx="121920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F6DD5C-177F-594F-A6BE-25C1706E3F0D}"/>
              </a:ext>
            </a:extLst>
          </p:cNvPr>
          <p:cNvCxnSpPr>
            <a:cxnSpLocks/>
          </p:cNvCxnSpPr>
          <p:nvPr/>
        </p:nvCxnSpPr>
        <p:spPr>
          <a:xfrm>
            <a:off x="355600" y="4121992"/>
            <a:ext cx="11480800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38F7E94A-E37E-C54D-95F5-D5A474F9D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-35719" y="-89452"/>
            <a:ext cx="12192000" cy="6858000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0482" name="Picture 6">
            <a:extLst>
              <a:ext uri="{FF2B5EF4-FFF2-40B4-BE49-F238E27FC236}">
                <a16:creationId xmlns:a16="http://schemas.microsoft.com/office/drawing/2014/main" id="{CB5176B2-87E9-0A44-A58E-BD2607FF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5761038"/>
            <a:ext cx="122285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10711B42-35ED-E343-A370-AADF04E12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412749"/>
            <a:ext cx="11133137" cy="109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2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Polling question</a:t>
            </a:r>
            <a:r>
              <a:rPr lang="en-US" altLang="en-US" sz="44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: How do you rate yourself as an effective delegator?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Excellent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Pretty good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Average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I want to be, but I can do it quicker and faster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571500" indent="-571500" eaLnBrk="1" hangingPunct="1">
              <a:spcBef>
                <a:spcPct val="0"/>
              </a:spcBef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6EC8C73-073B-3342-8796-27453AB00AA5}"/>
              </a:ext>
            </a:extLst>
          </p:cNvPr>
          <p:cNvSpPr txBox="1">
            <a:spLocks/>
          </p:cNvSpPr>
          <p:nvPr/>
        </p:nvSpPr>
        <p:spPr>
          <a:xfrm>
            <a:off x="6408738" y="1400175"/>
            <a:ext cx="5113337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9656FB-E754-C643-B3B0-13AF2023CE32}"/>
              </a:ext>
            </a:extLst>
          </p:cNvPr>
          <p:cNvCxnSpPr>
            <a:cxnSpLocks/>
          </p:cNvCxnSpPr>
          <p:nvPr/>
        </p:nvCxnSpPr>
        <p:spPr>
          <a:xfrm>
            <a:off x="549275" y="1750726"/>
            <a:ext cx="10972800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55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38F7E94A-E37E-C54D-95F5-D5A474F9D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-1" y="0"/>
            <a:ext cx="12156281" cy="6768548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0482" name="Picture 6">
            <a:extLst>
              <a:ext uri="{FF2B5EF4-FFF2-40B4-BE49-F238E27FC236}">
                <a16:creationId xmlns:a16="http://schemas.microsoft.com/office/drawing/2014/main" id="{CB5176B2-87E9-0A44-A58E-BD2607FF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9" y="5761038"/>
            <a:ext cx="1221025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10711B42-35ED-E343-A370-AADF04E12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32" y="1181101"/>
            <a:ext cx="11133137" cy="378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“Only </a:t>
            </a:r>
            <a:r>
              <a:rPr lang="en-US" altLang="en-US" sz="4000" b="1" dirty="0">
                <a:solidFill>
                  <a:srgbClr val="FF0000"/>
                </a:solidFill>
                <a:cs typeface="Calibri" panose="020F0502020204030204" pitchFamily="34" charset="0"/>
              </a:rPr>
              <a:t>30% </a:t>
            </a:r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of managers believe they can delegate well; and only </a:t>
            </a:r>
            <a:r>
              <a:rPr lang="en-US" altLang="en-US" sz="4000" b="1" dirty="0">
                <a:solidFill>
                  <a:srgbClr val="FF0000"/>
                </a:solidFill>
                <a:cs typeface="Calibri" panose="020F0502020204030204" pitchFamily="34" charset="0"/>
              </a:rPr>
              <a:t>1 in 3 </a:t>
            </a:r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of them is considered  a good delegator by their team.”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rPr>
              <a:t>		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rPr>
              <a:t>- Dr. John Hunt, London Business School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6EC8C73-073B-3342-8796-27453AB00AA5}"/>
              </a:ext>
            </a:extLst>
          </p:cNvPr>
          <p:cNvSpPr txBox="1">
            <a:spLocks/>
          </p:cNvSpPr>
          <p:nvPr/>
        </p:nvSpPr>
        <p:spPr>
          <a:xfrm>
            <a:off x="6408738" y="1400175"/>
            <a:ext cx="5113337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10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A13FC-7355-F88D-5ECA-E435BAA94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A1EE8BCF-C02A-00D5-2337-2F4DA54B19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19458" name="Picture 6">
            <a:extLst>
              <a:ext uri="{FF2B5EF4-FFF2-40B4-BE49-F238E27FC236}">
                <a16:creationId xmlns:a16="http://schemas.microsoft.com/office/drawing/2014/main" id="{0E3C0205-5609-FB01-4E1B-DB46124A5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5761038"/>
            <a:ext cx="122285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>
            <a:extLst>
              <a:ext uri="{FF2B5EF4-FFF2-40B4-BE49-F238E27FC236}">
                <a16:creationId xmlns:a16="http://schemas.microsoft.com/office/drawing/2014/main" id="{A3E81F81-750D-66B0-E6CA-DA8DC0178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412750"/>
            <a:ext cx="111331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+mn-lt"/>
              </a:rPr>
              <a:t>From doing to leading…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82BF1DF-7E47-81B0-B926-6D5CFD28FD96}"/>
              </a:ext>
            </a:extLst>
          </p:cNvPr>
          <p:cNvSpPr txBox="1">
            <a:spLocks/>
          </p:cNvSpPr>
          <p:nvPr/>
        </p:nvSpPr>
        <p:spPr>
          <a:xfrm>
            <a:off x="6408738" y="1593850"/>
            <a:ext cx="5113337" cy="40830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500"/>
              </a:spcAft>
              <a:buNone/>
              <a:defRPr/>
            </a:pPr>
            <a:r>
              <a:rPr lang="en-US" sz="4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Transactional </a:t>
            </a:r>
          </a:p>
          <a:p>
            <a:pPr marL="0" indent="0" algn="ctr" fontAlgn="auto">
              <a:spcAft>
                <a:spcPts val="500"/>
              </a:spcAft>
              <a:buNone/>
              <a:defRPr/>
            </a:pPr>
            <a:r>
              <a:rPr lang="en-US" sz="4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</a:p>
          <a:p>
            <a:pPr marL="0" indent="0" algn="ctr" fontAlgn="auto">
              <a:spcAft>
                <a:spcPts val="500"/>
              </a:spcAft>
              <a:buNone/>
              <a:defRPr/>
            </a:pPr>
            <a:r>
              <a:rPr lang="en-US" sz="4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transformational leadership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39D0874-AE8F-E46F-6253-7EC5ADC175F8}"/>
              </a:ext>
            </a:extLst>
          </p:cNvPr>
          <p:cNvCxnSpPr>
            <a:cxnSpLocks/>
          </p:cNvCxnSpPr>
          <p:nvPr/>
        </p:nvCxnSpPr>
        <p:spPr>
          <a:xfrm>
            <a:off x="549275" y="1181100"/>
            <a:ext cx="10972800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people giving each other a high five&#10;&#10;Description automatically generated">
            <a:extLst>
              <a:ext uri="{FF2B5EF4-FFF2-40B4-BE49-F238E27FC236}">
                <a16:creationId xmlns:a16="http://schemas.microsoft.com/office/drawing/2014/main" id="{2B448FA0-4578-3249-FCA0-E3E1C03F9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76" y="1509712"/>
            <a:ext cx="5651500" cy="375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06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38F7E94A-E37E-C54D-95F5-D5A474F9D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0482" name="Picture 6">
            <a:extLst>
              <a:ext uri="{FF2B5EF4-FFF2-40B4-BE49-F238E27FC236}">
                <a16:creationId xmlns:a16="http://schemas.microsoft.com/office/drawing/2014/main" id="{CB5176B2-87E9-0A44-A58E-BD2607FF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5761038"/>
            <a:ext cx="122285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10711B42-35ED-E343-A370-AADF04E12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66" y="364331"/>
            <a:ext cx="1458857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+mn-lt"/>
              </a:rPr>
              <a:t>The Leadership Mindset Shift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6EC8C73-073B-3342-8796-27453AB00AA5}"/>
              </a:ext>
            </a:extLst>
          </p:cNvPr>
          <p:cNvSpPr txBox="1">
            <a:spLocks/>
          </p:cNvSpPr>
          <p:nvPr/>
        </p:nvSpPr>
        <p:spPr>
          <a:xfrm>
            <a:off x="6589642" y="1290638"/>
            <a:ext cx="3975653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9656FB-E754-C643-B3B0-13AF2023CE32}"/>
              </a:ext>
            </a:extLst>
          </p:cNvPr>
          <p:cNvCxnSpPr>
            <a:cxnSpLocks/>
          </p:cNvCxnSpPr>
          <p:nvPr/>
        </p:nvCxnSpPr>
        <p:spPr>
          <a:xfrm>
            <a:off x="549275" y="1181100"/>
            <a:ext cx="10972800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2C77A7B-EB5C-294D-B433-7EEF52AAB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495" y="1193800"/>
            <a:ext cx="8991011" cy="456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63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38F7E94A-E37E-C54D-95F5-D5A474F9D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0482" name="Picture 6">
            <a:extLst>
              <a:ext uri="{FF2B5EF4-FFF2-40B4-BE49-F238E27FC236}">
                <a16:creationId xmlns:a16="http://schemas.microsoft.com/office/drawing/2014/main" id="{CB5176B2-87E9-0A44-A58E-BD2607FF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038"/>
            <a:ext cx="1217453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10711B42-35ED-E343-A370-AADF04E12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412750"/>
            <a:ext cx="111331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cs typeface="Calibri" panose="020F0502020204030204" pitchFamily="34" charset="0"/>
              </a:rPr>
              <a:t>What are the benefits of delegation?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Prevents a leader from… 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6EC8C73-073B-3342-8796-27453AB00AA5}"/>
              </a:ext>
            </a:extLst>
          </p:cNvPr>
          <p:cNvSpPr txBox="1">
            <a:spLocks/>
          </p:cNvSpPr>
          <p:nvPr/>
        </p:nvSpPr>
        <p:spPr>
          <a:xfrm>
            <a:off x="6408738" y="1400175"/>
            <a:ext cx="5113337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9656FB-E754-C643-B3B0-13AF2023CE32}"/>
              </a:ext>
            </a:extLst>
          </p:cNvPr>
          <p:cNvCxnSpPr>
            <a:cxnSpLocks/>
          </p:cNvCxnSpPr>
          <p:nvPr/>
        </p:nvCxnSpPr>
        <p:spPr>
          <a:xfrm>
            <a:off x="549275" y="1181100"/>
            <a:ext cx="10972800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98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38F7E94A-E37E-C54D-95F5-D5A474F9D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17462" y="0"/>
            <a:ext cx="12192000" cy="6858000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0482" name="Picture 6">
            <a:extLst>
              <a:ext uri="{FF2B5EF4-FFF2-40B4-BE49-F238E27FC236}">
                <a16:creationId xmlns:a16="http://schemas.microsoft.com/office/drawing/2014/main" id="{CB5176B2-87E9-0A44-A58E-BD2607FF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5761038"/>
            <a:ext cx="122285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6EC8C73-073B-3342-8796-27453AB00AA5}"/>
              </a:ext>
            </a:extLst>
          </p:cNvPr>
          <p:cNvSpPr txBox="1">
            <a:spLocks/>
          </p:cNvSpPr>
          <p:nvPr/>
        </p:nvSpPr>
        <p:spPr>
          <a:xfrm>
            <a:off x="6589642" y="1290638"/>
            <a:ext cx="3975653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 descr="A hand in the water&#10;&#10;Description automatically generated with low confidence">
            <a:extLst>
              <a:ext uri="{FF2B5EF4-FFF2-40B4-BE49-F238E27FC236}">
                <a16:creationId xmlns:a16="http://schemas.microsoft.com/office/drawing/2014/main" id="{4A5758F8-A53E-E54C-BE83-9E50D564A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975" y="1673"/>
            <a:ext cx="12192000" cy="575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9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D41DE-0F83-9B07-56E5-B898240CA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CA29635A-9C57-52E9-58D7-A9ADBD6AA0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0482" name="Picture 6">
            <a:extLst>
              <a:ext uri="{FF2B5EF4-FFF2-40B4-BE49-F238E27FC236}">
                <a16:creationId xmlns:a16="http://schemas.microsoft.com/office/drawing/2014/main" id="{59F8805C-B85A-F6A5-8A37-DA84DF2C7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038"/>
            <a:ext cx="1217453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1EB0187D-1931-C06B-D26A-6184EE4BD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412750"/>
            <a:ext cx="111331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cs typeface="Calibri" panose="020F0502020204030204" pitchFamily="34" charset="0"/>
              </a:rPr>
              <a:t>What are the benefits of delegation?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Prevents a leader from drowning!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Creates time to focus on priorities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Reduces work hours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Develops staff</a:t>
            </a:r>
          </a:p>
          <a:p>
            <a:pPr marL="571500" indent="-571500" eaLnBrk="1" hangingPunct="1">
              <a:spcBef>
                <a:spcPct val="0"/>
              </a:spcBef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225E0FD-B286-CBEF-4AF9-F65C4A50145B}"/>
              </a:ext>
            </a:extLst>
          </p:cNvPr>
          <p:cNvSpPr txBox="1">
            <a:spLocks/>
          </p:cNvSpPr>
          <p:nvPr/>
        </p:nvSpPr>
        <p:spPr>
          <a:xfrm>
            <a:off x="6408738" y="1400175"/>
            <a:ext cx="5113337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5B6360-B5AA-6CEB-38C0-6D05D2FDC539}"/>
              </a:ext>
            </a:extLst>
          </p:cNvPr>
          <p:cNvCxnSpPr>
            <a:cxnSpLocks/>
          </p:cNvCxnSpPr>
          <p:nvPr/>
        </p:nvCxnSpPr>
        <p:spPr>
          <a:xfrm>
            <a:off x="549275" y="1181100"/>
            <a:ext cx="10972800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03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38F7E94A-E37E-C54D-95F5-D5A474F9D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-35719" y="0"/>
            <a:ext cx="12192000" cy="6858000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0482" name="Picture 6">
            <a:extLst>
              <a:ext uri="{FF2B5EF4-FFF2-40B4-BE49-F238E27FC236}">
                <a16:creationId xmlns:a16="http://schemas.microsoft.com/office/drawing/2014/main" id="{CB5176B2-87E9-0A44-A58E-BD2607FF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5761038"/>
            <a:ext cx="122285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10711B42-35ED-E343-A370-AADF04E12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412749"/>
            <a:ext cx="11133137" cy="109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C00000"/>
                </a:solidFill>
                <a:cs typeface="Calibri" panose="020F0502020204030204" pitchFamily="34" charset="0"/>
              </a:rPr>
              <a:t>Possible negative effects to the supervisor who fails to effectively delegate?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Long, long work hours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Decreased job satisfaction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One step closer towards burnout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Unpromotable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571500" indent="-571500" eaLnBrk="1" hangingPunct="1">
              <a:spcBef>
                <a:spcPct val="0"/>
              </a:spcBef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6EC8C73-073B-3342-8796-27453AB00AA5}"/>
              </a:ext>
            </a:extLst>
          </p:cNvPr>
          <p:cNvSpPr txBox="1">
            <a:spLocks/>
          </p:cNvSpPr>
          <p:nvPr/>
        </p:nvSpPr>
        <p:spPr>
          <a:xfrm>
            <a:off x="6408738" y="1400175"/>
            <a:ext cx="5113337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9656FB-E754-C643-B3B0-13AF2023CE32}"/>
              </a:ext>
            </a:extLst>
          </p:cNvPr>
          <p:cNvCxnSpPr>
            <a:cxnSpLocks/>
          </p:cNvCxnSpPr>
          <p:nvPr/>
        </p:nvCxnSpPr>
        <p:spPr>
          <a:xfrm>
            <a:off x="549275" y="1750726"/>
            <a:ext cx="10972800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4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5042C-D0ED-43E5-DF4D-65E401D3B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543A9914-6A24-C3FF-8861-0B100238EC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0482" name="Picture 6">
            <a:extLst>
              <a:ext uri="{FF2B5EF4-FFF2-40B4-BE49-F238E27FC236}">
                <a16:creationId xmlns:a16="http://schemas.microsoft.com/office/drawing/2014/main" id="{585CD6D3-AB03-08A5-9F34-8BB743AAC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038"/>
            <a:ext cx="1217453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62E7D504-1D1F-39B1-4203-FB058B4EF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412750"/>
            <a:ext cx="111331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C00000"/>
                </a:solidFill>
                <a:cs typeface="Calibri" panose="020F0502020204030204" pitchFamily="34" charset="0"/>
              </a:rPr>
              <a:t>Delegating with impact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pPr marL="571500" indent="-571500" eaLnBrk="1" hangingPunct="1">
              <a:spcBef>
                <a:spcPct val="0"/>
              </a:spcBef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9BABFF8-1ED3-7974-74F9-C8EE7BBBC06E}"/>
              </a:ext>
            </a:extLst>
          </p:cNvPr>
          <p:cNvSpPr txBox="1">
            <a:spLocks/>
          </p:cNvSpPr>
          <p:nvPr/>
        </p:nvSpPr>
        <p:spPr>
          <a:xfrm>
            <a:off x="6408738" y="1400175"/>
            <a:ext cx="5113337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C99F00-0130-C13C-75C3-6453BC4BA541}"/>
              </a:ext>
            </a:extLst>
          </p:cNvPr>
          <p:cNvCxnSpPr>
            <a:cxnSpLocks/>
          </p:cNvCxnSpPr>
          <p:nvPr/>
        </p:nvCxnSpPr>
        <p:spPr>
          <a:xfrm>
            <a:off x="549275" y="1181100"/>
            <a:ext cx="10972800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1DF1A861-293A-2F5B-B9EF-6E1432655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338262"/>
            <a:ext cx="77724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57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38F7E94A-E37E-C54D-95F5-D5A474F9D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0" y="0"/>
            <a:ext cx="12174538" cy="6437178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0482" name="Picture 6">
            <a:extLst>
              <a:ext uri="{FF2B5EF4-FFF2-40B4-BE49-F238E27FC236}">
                <a16:creationId xmlns:a16="http://schemas.microsoft.com/office/drawing/2014/main" id="{CB5176B2-87E9-0A44-A58E-BD2607FF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" y="5761038"/>
            <a:ext cx="12157076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6EC8C73-073B-3342-8796-27453AB00AA5}"/>
              </a:ext>
            </a:extLst>
          </p:cNvPr>
          <p:cNvSpPr txBox="1">
            <a:spLocks/>
          </p:cNvSpPr>
          <p:nvPr/>
        </p:nvSpPr>
        <p:spPr>
          <a:xfrm>
            <a:off x="6589642" y="1290638"/>
            <a:ext cx="3975653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FF6B0AA-67D2-F54D-92E6-CF020CCE0F8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2737" y="0"/>
            <a:ext cx="5146527" cy="5761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608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2CA2954A-C2EC-B173-C9A3-1A91D5F49A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1000"/>
          </a:blip>
          <a:srcRect l="21172" t="27545" r="20807" b="3181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  <a:effectLst>
            <a:outerShdw dir="16200000" algn="tl">
              <a:srgbClr val="FFFFFF">
                <a:alpha val="40000"/>
              </a:srgbClr>
            </a:outerShdw>
          </a:effec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EEB2C4A1-23B0-15A9-42A1-EABFF38F42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3977" y="5761040"/>
            <a:ext cx="12228508" cy="10969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6E2C625-31EA-F2ED-B7AC-07E5E31240F8}"/>
              </a:ext>
            </a:extLst>
          </p:cNvPr>
          <p:cNvSpPr txBox="1"/>
          <p:nvPr/>
        </p:nvSpPr>
        <p:spPr>
          <a:xfrm>
            <a:off x="436561" y="688972"/>
            <a:ext cx="11133140" cy="4921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1" i="0" u="none" strike="noStrike" kern="1200" cap="none" spc="0" baseline="0" dirty="0">
              <a:solidFill>
                <a:srgbClr val="C00000"/>
              </a:solidFill>
              <a:uFillTx/>
              <a:latin typeface="Calibri Light" pitchFamily="34"/>
            </a:endParaRPr>
          </a:p>
        </p:txBody>
      </p:sp>
      <p:cxnSp>
        <p:nvCxnSpPr>
          <p:cNvPr id="5" name="Straight Connector 14">
            <a:extLst>
              <a:ext uri="{FF2B5EF4-FFF2-40B4-BE49-F238E27FC236}">
                <a16:creationId xmlns:a16="http://schemas.microsoft.com/office/drawing/2014/main" id="{03600D67-7EDF-A937-3AA0-8DB8A348694E}"/>
              </a:ext>
            </a:extLst>
          </p:cNvPr>
          <p:cNvCxnSpPr/>
          <p:nvPr/>
        </p:nvCxnSpPr>
        <p:spPr>
          <a:xfrm>
            <a:off x="596902" y="1181103"/>
            <a:ext cx="10972800" cy="0"/>
          </a:xfrm>
          <a:prstGeom prst="straightConnector1">
            <a:avLst/>
          </a:prstGeom>
          <a:noFill/>
          <a:ln w="31747" cap="flat">
            <a:solidFill>
              <a:srgbClr val="C00000"/>
            </a:solidFill>
            <a:custDash>
              <a:ds d="100000" sp="100000"/>
            </a:custDash>
            <a:miter/>
          </a:ln>
        </p:spPr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3AC8B837-A593-A614-2201-639E343DC8C8}"/>
              </a:ext>
            </a:extLst>
          </p:cNvPr>
          <p:cNvSpPr txBox="1"/>
          <p:nvPr/>
        </p:nvSpPr>
        <p:spPr>
          <a:xfrm>
            <a:off x="7150104" y="1673223"/>
            <a:ext cx="4843973" cy="3216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70000"/>
              </a:lnSpc>
              <a:spcBef>
                <a:spcPts val="100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i="0" u="none" strike="noStrike" kern="0" cap="none" spc="0" baseline="0" dirty="0">
                <a:solidFill>
                  <a:srgbClr val="595959"/>
                </a:solidFill>
                <a:uFillTx/>
              </a:rPr>
              <a:t>What</a:t>
            </a:r>
            <a:r>
              <a:rPr lang="en-US" sz="6000" i="0" u="none" strike="noStrike" kern="0" cap="none" spc="0" dirty="0">
                <a:solidFill>
                  <a:srgbClr val="595959"/>
                </a:solidFill>
                <a:uFillTx/>
              </a:rPr>
              <a:t> is your #1 job responsibility?</a:t>
            </a:r>
          </a:p>
          <a:p>
            <a:pPr marL="0" marR="0" lvl="0" indent="0" algn="l" defTabSz="914400" rtl="0" fontAlgn="auto" hangingPunct="1">
              <a:lnSpc>
                <a:spcPct val="70000"/>
              </a:lnSpc>
              <a:spcBef>
                <a:spcPts val="100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0" i="0" u="none" strike="noStrike" kern="1200" cap="none" spc="0" baseline="0" dirty="0">
              <a:solidFill>
                <a:srgbClr val="595959"/>
              </a:solidFill>
              <a:uFillTx/>
            </a:endParaRPr>
          </a:p>
        </p:txBody>
      </p:sp>
      <p:pic>
        <p:nvPicPr>
          <p:cNvPr id="9" name="Picture 8" descr="A red stamp with text&#10;&#10;Description automatically generated">
            <a:extLst>
              <a:ext uri="{FF2B5EF4-FFF2-40B4-BE49-F238E27FC236}">
                <a16:creationId xmlns:a16="http://schemas.microsoft.com/office/drawing/2014/main" id="{31FC892E-3356-4374-0B64-6267F1D43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2" y="1600190"/>
            <a:ext cx="6553203" cy="374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6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353D63-04E4-D58C-84FC-34A385318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2" b="25039"/>
          <a:stretch>
            <a:fillRect/>
          </a:stretch>
        </p:blipFill>
        <p:spPr bwMode="auto">
          <a:xfrm>
            <a:off x="-6588" y="10"/>
            <a:ext cx="1219858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307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854C7-641E-2886-AF79-AF2A878E5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D50C73B1-85D7-3E2B-6F3E-A85877E1ED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-17462" y="0"/>
            <a:ext cx="12192000" cy="6858000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403C1838-E9DE-273D-ADA0-DBCC10CA752E}"/>
              </a:ext>
            </a:extLst>
          </p:cNvPr>
          <p:cNvSpPr txBox="1">
            <a:spLocks/>
          </p:cNvSpPr>
          <p:nvPr/>
        </p:nvSpPr>
        <p:spPr>
          <a:xfrm>
            <a:off x="6589642" y="1290638"/>
            <a:ext cx="3975653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483" name="Title 1">
            <a:extLst>
              <a:ext uri="{FF2B5EF4-FFF2-40B4-BE49-F238E27FC236}">
                <a16:creationId xmlns:a16="http://schemas.microsoft.com/office/drawing/2014/main" id="{2519BB23-DA82-28F5-DEF2-25957650B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6" y="289511"/>
            <a:ext cx="1458857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cs typeface="Calibri" panose="020F0502020204030204" pitchFamily="34" charset="0"/>
              </a:rPr>
              <a:t>The “CLEAR” Delegation Model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B7616C-42AD-3B73-BBB5-2DE00A48C0BE}"/>
              </a:ext>
            </a:extLst>
          </p:cNvPr>
          <p:cNvCxnSpPr>
            <a:cxnSpLocks/>
          </p:cNvCxnSpPr>
          <p:nvPr/>
        </p:nvCxnSpPr>
        <p:spPr>
          <a:xfrm>
            <a:off x="549275" y="1181100"/>
            <a:ext cx="10972800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6">
            <a:extLst>
              <a:ext uri="{FF2B5EF4-FFF2-40B4-BE49-F238E27FC236}">
                <a16:creationId xmlns:a16="http://schemas.microsoft.com/office/drawing/2014/main" id="{5FFEAA69-300D-1BF9-0E27-482134AEF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5761038"/>
            <a:ext cx="122285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hand drawing a diagram on a white board&#10;&#10;AI-generated content may be incorrect.">
            <a:extLst>
              <a:ext uri="{FF2B5EF4-FFF2-40B4-BE49-F238E27FC236}">
                <a16:creationId xmlns:a16="http://schemas.microsoft.com/office/drawing/2014/main" id="{2604E068-13C8-C022-131B-A50F8D2FA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48" y="1863814"/>
            <a:ext cx="2540000" cy="3214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02E677-4C89-C7E2-AD93-3EF84FE3C033}"/>
              </a:ext>
            </a:extLst>
          </p:cNvPr>
          <p:cNvSpPr txBox="1"/>
          <p:nvPr/>
        </p:nvSpPr>
        <p:spPr>
          <a:xfrm>
            <a:off x="3748713" y="1347410"/>
            <a:ext cx="58681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C</a:t>
            </a:r>
            <a:r>
              <a:rPr lang="en-US" sz="4400" dirty="0"/>
              <a:t>larify the outcome</a:t>
            </a:r>
          </a:p>
          <a:p>
            <a:r>
              <a:rPr lang="en-US" sz="5400" b="1" dirty="0">
                <a:solidFill>
                  <a:srgbClr val="C00000"/>
                </a:solidFill>
              </a:rPr>
              <a:t>L</a:t>
            </a:r>
            <a:r>
              <a:rPr lang="en-US" sz="4400" dirty="0"/>
              <a:t>evel of authority</a:t>
            </a:r>
          </a:p>
          <a:p>
            <a:r>
              <a:rPr lang="en-US" sz="5400" b="1" dirty="0">
                <a:solidFill>
                  <a:srgbClr val="C00000"/>
                </a:solidFill>
              </a:rPr>
              <a:t>E</a:t>
            </a:r>
            <a:r>
              <a:rPr lang="en-US" sz="4400" dirty="0"/>
              <a:t>quip with resources</a:t>
            </a:r>
          </a:p>
          <a:p>
            <a:r>
              <a:rPr lang="en-US" sz="5400" b="1" dirty="0">
                <a:solidFill>
                  <a:srgbClr val="C00000"/>
                </a:solidFill>
              </a:rPr>
              <a:t>A</a:t>
            </a:r>
            <a:r>
              <a:rPr lang="en-US" sz="4400" dirty="0"/>
              <a:t>gree on checkpoints</a:t>
            </a:r>
          </a:p>
          <a:p>
            <a:r>
              <a:rPr lang="en-US" sz="5400" b="1" dirty="0">
                <a:solidFill>
                  <a:srgbClr val="C00000"/>
                </a:solidFill>
              </a:rPr>
              <a:t>R</a:t>
            </a:r>
            <a:r>
              <a:rPr lang="en-US" sz="4400" dirty="0"/>
              <a:t>eview and recognize</a:t>
            </a:r>
          </a:p>
        </p:txBody>
      </p:sp>
    </p:spTree>
    <p:extLst>
      <p:ext uri="{BB962C8B-B14F-4D97-AF65-F5344CB8AC3E}">
        <p14:creationId xmlns:p14="http://schemas.microsoft.com/office/powerpoint/2010/main" val="205967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C59FA-A0FE-91DD-0041-2CDA8D7E2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819359D5-7E63-D4C9-E5EB-F1EA8CF865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-17462" y="0"/>
            <a:ext cx="12192000" cy="6858000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B722A8B3-68C1-5FB5-2988-DEE784D736C5}"/>
              </a:ext>
            </a:extLst>
          </p:cNvPr>
          <p:cNvSpPr txBox="1">
            <a:spLocks/>
          </p:cNvSpPr>
          <p:nvPr/>
        </p:nvSpPr>
        <p:spPr>
          <a:xfrm>
            <a:off x="6589642" y="1290638"/>
            <a:ext cx="3975653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483" name="Title 1">
            <a:extLst>
              <a:ext uri="{FF2B5EF4-FFF2-40B4-BE49-F238E27FC236}">
                <a16:creationId xmlns:a16="http://schemas.microsoft.com/office/drawing/2014/main" id="{1457F70C-9FD2-4905-297A-C068E5688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6" y="289511"/>
            <a:ext cx="1458857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cs typeface="Calibri" panose="020F0502020204030204" pitchFamily="34" charset="0"/>
              </a:rPr>
              <a:t>Four ways to delegate with impact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96AF0A9-F60A-5055-7D34-58EB0B90C787}"/>
              </a:ext>
            </a:extLst>
          </p:cNvPr>
          <p:cNvCxnSpPr>
            <a:cxnSpLocks/>
          </p:cNvCxnSpPr>
          <p:nvPr/>
        </p:nvCxnSpPr>
        <p:spPr>
          <a:xfrm>
            <a:off x="549275" y="1181100"/>
            <a:ext cx="10972800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6">
            <a:extLst>
              <a:ext uri="{FF2B5EF4-FFF2-40B4-BE49-F238E27FC236}">
                <a16:creationId xmlns:a16="http://schemas.microsoft.com/office/drawing/2014/main" id="{6D1671CB-C9F9-C9FA-70DB-E031DA3F5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5761038"/>
            <a:ext cx="122285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picture containing clock, watch&#10;&#10;Description automatically generated">
            <a:extLst>
              <a:ext uri="{FF2B5EF4-FFF2-40B4-BE49-F238E27FC236}">
                <a16:creationId xmlns:a16="http://schemas.microsoft.com/office/drawing/2014/main" id="{F9EE6B3B-7A9C-8697-472B-A938FA817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4" b="97880" l="1179" r="98585">
                        <a14:foregroundMark x1="41745" y1="90106" x2="48349" y2="98940"/>
                        <a14:foregroundMark x1="48349" y1="98940" x2="56132" y2="91873"/>
                        <a14:foregroundMark x1="56132" y1="91873" x2="46698" y2="90106"/>
                        <a14:foregroundMark x1="46698" y1="90106" x2="45755" y2="91166"/>
                        <a14:foregroundMark x1="56840" y1="97880" x2="47877" y2="98233"/>
                        <a14:foregroundMark x1="47877" y1="98233" x2="44575" y2="96113"/>
                        <a14:foregroundMark x1="72642" y1="91166" x2="72406" y2="88339"/>
                        <a14:foregroundMark x1="50708" y1="90106" x2="51651" y2="76678"/>
                        <a14:foregroundMark x1="51651" y1="76678" x2="50708" y2="68905"/>
                        <a14:foregroundMark x1="87736" y1="79859" x2="86557" y2="77739"/>
                        <a14:foregroundMark x1="93160" y1="48410" x2="91745" y2="48763"/>
                        <a14:foregroundMark x1="89387" y1="48057" x2="86792" y2="48057"/>
                        <a14:foregroundMark x1="85849" y1="18728" x2="84434" y2="21201"/>
                        <a14:foregroundMark x1="68632" y1="10954" x2="68160" y2="13428"/>
                        <a14:foregroundMark x1="63915" y1="26502" x2="63443" y2="28975"/>
                        <a14:foregroundMark x1="50472" y1="9187" x2="50943" y2="14134"/>
                        <a14:foregroundMark x1="30189" y1="10954" x2="32311" y2="15548"/>
                        <a14:foregroundMark x1="12028" y1="18728" x2="14387" y2="21201"/>
                        <a14:foregroundMark x1="6368" y1="50883" x2="8962" y2="50177"/>
                        <a14:foregroundMark x1="68632" y1="78799" x2="70047" y2="80919"/>
                        <a14:foregroundMark x1="64858" y1="66784" x2="64858" y2="66784"/>
                        <a14:foregroundMark x1="66509" y1="72438" x2="66509" y2="72438"/>
                        <a14:foregroundMark x1="71934" y1="82686" x2="71934" y2="82686"/>
                        <a14:foregroundMark x1="84906" y1="71378" x2="84906" y2="71378"/>
                        <a14:foregroundMark x1="88208" y1="45583" x2="88208" y2="45583"/>
                        <a14:foregroundMark x1="81604" y1="48057" x2="81604" y2="48057"/>
                        <a14:foregroundMark x1="83491" y1="26502" x2="83491" y2="26502"/>
                        <a14:foregroundMark x1="64858" y1="22968" x2="64858" y2="22968"/>
                        <a14:foregroundMark x1="68632" y1="16961" x2="68632" y2="16961"/>
                        <a14:foregroundMark x1="50472" y1="20848" x2="50472" y2="20848"/>
                        <a14:foregroundMark x1="50472" y1="25442" x2="50472" y2="25442"/>
                        <a14:foregroundMark x1="51651" y1="15548" x2="51651" y2="15548"/>
                        <a14:foregroundMark x1="35142" y1="24382" x2="35142" y2="24382"/>
                        <a14:foregroundMark x1="37264" y1="29682" x2="37264" y2="29682"/>
                        <a14:foregroundMark x1="13915" y1="24382" x2="13915" y2="24382"/>
                        <a14:foregroundMark x1="24764" y1="36396" x2="24764" y2="36396"/>
                        <a14:foregroundMark x1="16745" y1="50883" x2="16745" y2="50883"/>
                        <a14:foregroundMark x1="9198" y1="53004" x2="9198" y2="53004"/>
                        <a14:foregroundMark x1="19811" y1="69611" x2="19811" y2="69611"/>
                        <a14:foregroundMark x1="15330" y1="79505" x2="15330" y2="79505"/>
                        <a14:foregroundMark x1="34670" y1="73852" x2="34670" y2="73852"/>
                        <a14:foregroundMark x1="31604" y1="83746" x2="31604" y2="83746"/>
                        <a14:foregroundMark x1="32547" y1="80212" x2="32547" y2="80212"/>
                        <a14:foregroundMark x1="33255" y1="84452" x2="33255" y2="84452"/>
                        <a14:foregroundMark x1="30660" y1="47350" x2="30660" y2="47350"/>
                        <a14:foregroundMark x1="59670" y1="49117" x2="59670" y2="49117"/>
                        <a14:foregroundMark x1="64387" y1="46290" x2="64387" y2="46290"/>
                        <a14:foregroundMark x1="70991" y1="45583" x2="41274" y2="48410"/>
                        <a14:foregroundMark x1="41274" y1="48410" x2="33962" y2="51943"/>
                        <a14:foregroundMark x1="78774" y1="66431" x2="78774" y2="66431"/>
                        <a14:foregroundMark x1="83962" y1="73852" x2="83962" y2="73852"/>
                        <a14:foregroundMark x1="88915" y1="51237" x2="88915" y2="51237"/>
                        <a14:foregroundMark x1="70519" y1="83746" x2="70519" y2="83746"/>
                        <a14:foregroundMark x1="83491" y1="23675" x2="70755" y2="14841"/>
                        <a14:foregroundMark x1="70755" y1="14841" x2="41745" y2="16254"/>
                        <a14:foregroundMark x1="41745" y1="16254" x2="15330" y2="34982"/>
                        <a14:foregroundMark x1="15330" y1="34982" x2="7311" y2="52650"/>
                        <a14:foregroundMark x1="7311" y1="52650" x2="8726" y2="69965"/>
                        <a14:foregroundMark x1="8726" y1="69965" x2="16274" y2="78092"/>
                        <a14:foregroundMark x1="16274" y1="78092" x2="32783" y2="85159"/>
                        <a14:foregroundMark x1="32783" y1="85159" x2="45519" y2="85159"/>
                        <a14:foregroundMark x1="45519" y1="85159" x2="89858" y2="69611"/>
                        <a14:foregroundMark x1="89858" y1="69611" x2="91274" y2="49470"/>
                        <a14:foregroundMark x1="91274" y1="49470" x2="87028" y2="32862"/>
                        <a14:foregroundMark x1="87736" y1="22968" x2="66509" y2="12014"/>
                        <a14:foregroundMark x1="66509" y1="12014" x2="40094" y2="16254"/>
                        <a14:foregroundMark x1="40094" y1="16254" x2="18632" y2="26502"/>
                        <a14:foregroundMark x1="18632" y1="26502" x2="10613" y2="33922"/>
                        <a14:foregroundMark x1="10613" y1="33922" x2="6604" y2="47350"/>
                        <a14:foregroundMark x1="6604" y1="47350" x2="6840" y2="63958"/>
                        <a14:foregroundMark x1="6840" y1="63958" x2="12736" y2="79152"/>
                        <a14:foregroundMark x1="12736" y1="79152" x2="44575" y2="84806"/>
                        <a14:foregroundMark x1="44575" y1="84806" x2="92689" y2="70318"/>
                        <a14:foregroundMark x1="92689" y1="70318" x2="93160" y2="54417"/>
                        <a14:foregroundMark x1="93160" y1="54417" x2="89623" y2="42049"/>
                        <a14:foregroundMark x1="89623" y1="42049" x2="88679" y2="51237"/>
                        <a14:foregroundMark x1="94104" y1="28975" x2="89858" y2="13074"/>
                        <a14:foregroundMark x1="89858" y1="13074" x2="59198" y2="8481"/>
                        <a14:foregroundMark x1="59198" y1="8481" x2="36085" y2="12721"/>
                        <a14:foregroundMark x1="36085" y1="12721" x2="26651" y2="19435"/>
                        <a14:foregroundMark x1="26651" y1="19435" x2="6368" y2="20141"/>
                        <a14:foregroundMark x1="6368" y1="20141" x2="4717" y2="33216"/>
                        <a14:foregroundMark x1="4717" y1="33216" x2="9906" y2="67491"/>
                        <a14:foregroundMark x1="9906" y1="67491" x2="7783" y2="81625"/>
                        <a14:foregroundMark x1="7783" y1="81625" x2="21462" y2="88693"/>
                        <a14:foregroundMark x1="21462" y1="88693" x2="49292" y2="82332"/>
                        <a14:foregroundMark x1="49292" y1="82332" x2="88679" y2="88693"/>
                        <a14:foregroundMark x1="88679" y1="88693" x2="95047" y2="46643"/>
                        <a14:foregroundMark x1="95047" y1="46643" x2="93160" y2="23322"/>
                        <a14:foregroundMark x1="92217" y1="7067" x2="81840" y2="4594"/>
                        <a14:foregroundMark x1="81840" y1="4594" x2="79009" y2="5654"/>
                        <a14:foregroundMark x1="98349" y1="6007" x2="98585" y2="18375"/>
                        <a14:foregroundMark x1="10142" y1="9894" x2="2594" y2="17314"/>
                        <a14:foregroundMark x1="2594" y1="17314" x2="2594" y2="20141"/>
                        <a14:foregroundMark x1="17453" y1="15548" x2="3538" y2="39576"/>
                        <a14:foregroundMark x1="3538" y1="39576" x2="236" y2="56890"/>
                        <a14:foregroundMark x1="236" y1="56890" x2="6840" y2="46290"/>
                        <a14:foregroundMark x1="6840" y1="46290" x2="10377" y2="31802"/>
                        <a14:foregroundMark x1="10377" y1="31802" x2="1179" y2="56184"/>
                        <a14:foregroundMark x1="1179" y1="56184" x2="8962" y2="89753"/>
                        <a14:foregroundMark x1="8962" y1="89753" x2="18396" y2="93993"/>
                        <a14:foregroundMark x1="18396" y1="93993" x2="27358" y2="93640"/>
                        <a14:foregroundMark x1="27358" y1="93640" x2="30896" y2="96113"/>
                        <a14:foregroundMark x1="19104" y1="15548" x2="13443" y2="12014"/>
                        <a14:foregroundMark x1="10613" y1="12721" x2="19340" y2="15194"/>
                        <a14:foregroundMark x1="19340" y1="15194" x2="20283" y2="14841"/>
                        <a14:foregroundMark x1="33962" y1="93640" x2="29953" y2="93286"/>
                        <a14:foregroundMark x1="6840" y1="90813" x2="6840" y2="92226"/>
                        <a14:foregroundMark x1="34906" y1="92580" x2="32783" y2="92933"/>
                        <a14:foregroundMark x1="6840" y1="90459" x2="6368" y2="93286"/>
                        <a14:foregroundMark x1="6840" y1="90813" x2="5896" y2="91166"/>
                        <a14:foregroundMark x1="9198" y1="87633" x2="6368" y2="939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6451" y="1304340"/>
            <a:ext cx="5499098" cy="427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39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CB61B-64A4-31D0-2F40-52659D7DA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97A33BF1-9116-B66B-0843-FA672589F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-17462" y="0"/>
            <a:ext cx="12192000" cy="6858000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C3C9C2A9-3EF3-9190-5F5A-9803F136BA73}"/>
              </a:ext>
            </a:extLst>
          </p:cNvPr>
          <p:cNvSpPr txBox="1">
            <a:spLocks/>
          </p:cNvSpPr>
          <p:nvPr/>
        </p:nvSpPr>
        <p:spPr>
          <a:xfrm>
            <a:off x="6589642" y="1290638"/>
            <a:ext cx="3975653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483" name="Title 1">
            <a:extLst>
              <a:ext uri="{FF2B5EF4-FFF2-40B4-BE49-F238E27FC236}">
                <a16:creationId xmlns:a16="http://schemas.microsoft.com/office/drawing/2014/main" id="{E17D594A-CBF7-C13D-0E52-44682A458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6" y="289511"/>
            <a:ext cx="1458857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cs typeface="Calibri" panose="020F0502020204030204" pitchFamily="34" charset="0"/>
              </a:rPr>
              <a:t>#1 URGENT/IMPORTANT MATRIX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D623AC-0ED7-9F73-A8B2-25598F91166D}"/>
              </a:ext>
            </a:extLst>
          </p:cNvPr>
          <p:cNvCxnSpPr>
            <a:cxnSpLocks/>
          </p:cNvCxnSpPr>
          <p:nvPr/>
        </p:nvCxnSpPr>
        <p:spPr>
          <a:xfrm>
            <a:off x="549276" y="1058231"/>
            <a:ext cx="10972800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A789C2-9CD4-1B3E-FF74-1D6E07290FE5}"/>
              </a:ext>
            </a:extLst>
          </p:cNvPr>
          <p:cNvSpPr txBox="1"/>
          <p:nvPr/>
        </p:nvSpPr>
        <p:spPr>
          <a:xfrm>
            <a:off x="2175029" y="1491454"/>
            <a:ext cx="5397623" cy="360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022208-39D6-D960-C42D-BCC8C8401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407" y="914399"/>
            <a:ext cx="6829575" cy="632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72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036EB-1F07-043B-0E84-19AB4BD9A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CAA92585-B4B9-33A6-0846-072A81E268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-17462" y="0"/>
            <a:ext cx="12192000" cy="6858000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45B23846-F5DC-C751-8EA4-CC455C1AF855}"/>
              </a:ext>
            </a:extLst>
          </p:cNvPr>
          <p:cNvSpPr txBox="1">
            <a:spLocks/>
          </p:cNvSpPr>
          <p:nvPr/>
        </p:nvSpPr>
        <p:spPr>
          <a:xfrm>
            <a:off x="6589642" y="1290638"/>
            <a:ext cx="3975653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483" name="Title 1">
            <a:extLst>
              <a:ext uri="{FF2B5EF4-FFF2-40B4-BE49-F238E27FC236}">
                <a16:creationId xmlns:a16="http://schemas.microsoft.com/office/drawing/2014/main" id="{35BF0F34-FCA4-8FCB-5FE6-03A8095B0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033" y="289511"/>
            <a:ext cx="1473981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cs typeface="Calibri" panose="020F0502020204030204" pitchFamily="34" charset="0"/>
              </a:rPr>
              <a:t>DO NOW </a:t>
            </a:r>
            <a:r>
              <a:rPr lang="en-US" altLang="en-US" sz="4000" b="1" dirty="0">
                <a:solidFill>
                  <a:srgbClr val="C00000"/>
                </a:solidFill>
                <a:cs typeface="Calibri" panose="020F0502020204030204" pitchFamily="34" charset="0"/>
              </a:rPr>
              <a:t>(Urgent and Important)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DA8933-232C-1FE0-AA07-7D5068D9C9C4}"/>
              </a:ext>
            </a:extLst>
          </p:cNvPr>
          <p:cNvCxnSpPr>
            <a:cxnSpLocks/>
          </p:cNvCxnSpPr>
          <p:nvPr/>
        </p:nvCxnSpPr>
        <p:spPr>
          <a:xfrm>
            <a:off x="549276" y="1058231"/>
            <a:ext cx="10972800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9B94CB9-97EA-9215-5D76-34B270A56B18}"/>
              </a:ext>
            </a:extLst>
          </p:cNvPr>
          <p:cNvSpPr txBox="1"/>
          <p:nvPr/>
        </p:nvSpPr>
        <p:spPr>
          <a:xfrm>
            <a:off x="2175029" y="1491454"/>
            <a:ext cx="5397623" cy="360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B0AB91-FDF8-B473-AC69-C3C5E745C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407" y="914399"/>
            <a:ext cx="6829575" cy="632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87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38F7E94A-E37E-C54D-95F5-D5A474F9D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-35719" y="-89452"/>
            <a:ext cx="12192000" cy="6858000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0482" name="Picture 6">
            <a:extLst>
              <a:ext uri="{FF2B5EF4-FFF2-40B4-BE49-F238E27FC236}">
                <a16:creationId xmlns:a16="http://schemas.microsoft.com/office/drawing/2014/main" id="{CB5176B2-87E9-0A44-A58E-BD2607FF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5761038"/>
            <a:ext cx="122285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10711B42-35ED-E343-A370-AADF04E12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412749"/>
            <a:ext cx="1113313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cs typeface="Calibri" panose="020F0502020204030204" pitchFamily="34" charset="0"/>
              </a:rPr>
              <a:t>DO NOW</a:t>
            </a:r>
            <a:r>
              <a:rPr lang="en-US" altLang="en-US" sz="48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cs typeface="Calibri" panose="020F0502020204030204" pitchFamily="34" charset="0"/>
              </a:rPr>
              <a:t>(Important and Urgent) tasks: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Crises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Pressing problems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Deadlines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Meetings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Projects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6EC8C73-073B-3342-8796-27453AB00AA5}"/>
              </a:ext>
            </a:extLst>
          </p:cNvPr>
          <p:cNvSpPr txBox="1">
            <a:spLocks/>
          </p:cNvSpPr>
          <p:nvPr/>
        </p:nvSpPr>
        <p:spPr>
          <a:xfrm>
            <a:off x="6408738" y="1400175"/>
            <a:ext cx="5113337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9656FB-E754-C643-B3B0-13AF2023CE32}"/>
              </a:ext>
            </a:extLst>
          </p:cNvPr>
          <p:cNvCxnSpPr>
            <a:cxnSpLocks/>
          </p:cNvCxnSpPr>
          <p:nvPr/>
        </p:nvCxnSpPr>
        <p:spPr>
          <a:xfrm>
            <a:off x="596900" y="1180307"/>
            <a:ext cx="10972800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05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E3E59-62EA-63D8-338F-472A79D9E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8F8BF4B2-5576-4F9F-D768-5F8A637A59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-17462" y="0"/>
            <a:ext cx="12192000" cy="6858000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F488728-72F4-5C8D-3612-55F15C76D034}"/>
              </a:ext>
            </a:extLst>
          </p:cNvPr>
          <p:cNvSpPr txBox="1">
            <a:spLocks/>
          </p:cNvSpPr>
          <p:nvPr/>
        </p:nvSpPr>
        <p:spPr>
          <a:xfrm>
            <a:off x="6589642" y="1290638"/>
            <a:ext cx="3975653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483" name="Title 1">
            <a:extLst>
              <a:ext uri="{FF2B5EF4-FFF2-40B4-BE49-F238E27FC236}">
                <a16:creationId xmlns:a16="http://schemas.microsoft.com/office/drawing/2014/main" id="{8B3856EE-E675-40A1-2D9A-C72C28347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6" y="289511"/>
            <a:ext cx="1458857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cs typeface="Calibri" panose="020F0502020204030204" pitchFamily="34" charset="0"/>
              </a:rPr>
              <a:t>SCHEDULE </a:t>
            </a:r>
            <a:r>
              <a:rPr lang="en-US" altLang="en-US" sz="4000" b="1" dirty="0">
                <a:solidFill>
                  <a:srgbClr val="C00000"/>
                </a:solidFill>
                <a:cs typeface="Calibri" panose="020F0502020204030204" pitchFamily="34" charset="0"/>
              </a:rPr>
              <a:t>(Important but Not Urgent)</a:t>
            </a:r>
            <a:endParaRPr lang="en-US" altLang="en-US" sz="5400" b="1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D3345B-7EC4-AE65-3D76-F8B54D90CD9B}"/>
              </a:ext>
            </a:extLst>
          </p:cNvPr>
          <p:cNvCxnSpPr>
            <a:cxnSpLocks/>
          </p:cNvCxnSpPr>
          <p:nvPr/>
        </p:nvCxnSpPr>
        <p:spPr>
          <a:xfrm>
            <a:off x="549276" y="1058231"/>
            <a:ext cx="10972800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D1FBBA2-2E69-8676-C1C5-3798378AA774}"/>
              </a:ext>
            </a:extLst>
          </p:cNvPr>
          <p:cNvSpPr txBox="1"/>
          <p:nvPr/>
        </p:nvSpPr>
        <p:spPr>
          <a:xfrm>
            <a:off x="2175029" y="1491454"/>
            <a:ext cx="5397623" cy="360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9D7F7E-4C28-F2D1-57B3-B6E3683C2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407" y="914399"/>
            <a:ext cx="6829575" cy="632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54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38F7E94A-E37E-C54D-95F5-D5A474F9D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-35719" y="-89452"/>
            <a:ext cx="12192000" cy="6858000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0482" name="Picture 6">
            <a:extLst>
              <a:ext uri="{FF2B5EF4-FFF2-40B4-BE49-F238E27FC236}">
                <a16:creationId xmlns:a16="http://schemas.microsoft.com/office/drawing/2014/main" id="{CB5176B2-87E9-0A44-A58E-BD2607FF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5761038"/>
            <a:ext cx="122285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10711B42-35ED-E343-A370-AADF04E12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412749"/>
            <a:ext cx="11133137" cy="109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cs typeface="Calibri" panose="020F0502020204030204" pitchFamily="34" charset="0"/>
              </a:rPr>
              <a:t>SCHEDULE</a:t>
            </a:r>
            <a:r>
              <a:rPr lang="en-US" altLang="en-US" sz="4000" b="1" dirty="0">
                <a:solidFill>
                  <a:srgbClr val="C00000"/>
                </a:solidFill>
                <a:cs typeface="Calibri" panose="020F0502020204030204" pitchFamily="34" charset="0"/>
              </a:rPr>
              <a:t> (Important but Not Urgent) 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Goals setting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Planning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Building key relationships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Preparation 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6EC8C73-073B-3342-8796-27453AB00AA5}"/>
              </a:ext>
            </a:extLst>
          </p:cNvPr>
          <p:cNvSpPr txBox="1">
            <a:spLocks/>
          </p:cNvSpPr>
          <p:nvPr/>
        </p:nvSpPr>
        <p:spPr>
          <a:xfrm>
            <a:off x="6408738" y="1400175"/>
            <a:ext cx="5113337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9656FB-E754-C643-B3B0-13AF2023CE32}"/>
              </a:ext>
            </a:extLst>
          </p:cNvPr>
          <p:cNvCxnSpPr>
            <a:cxnSpLocks/>
          </p:cNvCxnSpPr>
          <p:nvPr/>
        </p:nvCxnSpPr>
        <p:spPr>
          <a:xfrm>
            <a:off x="596900" y="1180307"/>
            <a:ext cx="10972800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20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38F7E94A-E37E-C54D-95F5-D5A474F9D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-17462" y="0"/>
            <a:ext cx="12192000" cy="6858000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6EC8C73-073B-3342-8796-27453AB00AA5}"/>
              </a:ext>
            </a:extLst>
          </p:cNvPr>
          <p:cNvSpPr txBox="1">
            <a:spLocks/>
          </p:cNvSpPr>
          <p:nvPr/>
        </p:nvSpPr>
        <p:spPr>
          <a:xfrm>
            <a:off x="6589642" y="1290638"/>
            <a:ext cx="3975653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483" name="Title 1">
            <a:extLst>
              <a:ext uri="{FF2B5EF4-FFF2-40B4-BE49-F238E27FC236}">
                <a16:creationId xmlns:a16="http://schemas.microsoft.com/office/drawing/2014/main" id="{10711B42-35ED-E343-A370-AADF04E12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6" y="289511"/>
            <a:ext cx="1458857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cs typeface="Calibri" panose="020F0502020204030204" pitchFamily="34" charset="0"/>
              </a:rPr>
              <a:t>REMOVE </a:t>
            </a:r>
            <a:r>
              <a:rPr lang="en-US" altLang="en-US" sz="4000" b="1" dirty="0">
                <a:solidFill>
                  <a:srgbClr val="C00000"/>
                </a:solidFill>
                <a:cs typeface="Calibri" panose="020F0502020204030204" pitchFamily="34" charset="0"/>
              </a:rPr>
              <a:t>(Not important, Not urgent)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9656FB-E754-C643-B3B0-13AF2023CE32}"/>
              </a:ext>
            </a:extLst>
          </p:cNvPr>
          <p:cNvCxnSpPr>
            <a:cxnSpLocks/>
          </p:cNvCxnSpPr>
          <p:nvPr/>
        </p:nvCxnSpPr>
        <p:spPr>
          <a:xfrm>
            <a:off x="549276" y="1058231"/>
            <a:ext cx="10972800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D925AD1-F71A-F547-9FD3-098E44B0DE06}"/>
              </a:ext>
            </a:extLst>
          </p:cNvPr>
          <p:cNvSpPr txBox="1"/>
          <p:nvPr/>
        </p:nvSpPr>
        <p:spPr>
          <a:xfrm>
            <a:off x="2175029" y="1491454"/>
            <a:ext cx="5397623" cy="360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16E85-9EC1-9745-086F-8BC561FBE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407" y="914399"/>
            <a:ext cx="6829575" cy="632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27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38F7E94A-E37E-C54D-95F5-D5A474F9D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-35719" y="-89452"/>
            <a:ext cx="12192000" cy="6858000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0482" name="Picture 6">
            <a:extLst>
              <a:ext uri="{FF2B5EF4-FFF2-40B4-BE49-F238E27FC236}">
                <a16:creationId xmlns:a16="http://schemas.microsoft.com/office/drawing/2014/main" id="{CB5176B2-87E9-0A44-A58E-BD2607FF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5761038"/>
            <a:ext cx="122285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10711B42-35ED-E343-A370-AADF04E12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412749"/>
            <a:ext cx="11133137" cy="109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cs typeface="Calibri" panose="020F0502020204030204" pitchFamily="34" charset="0"/>
              </a:rPr>
              <a:t>REMOVE</a:t>
            </a:r>
            <a:r>
              <a:rPr lang="en-US" altLang="en-US" sz="4000" b="1" dirty="0">
                <a:solidFill>
                  <a:srgbClr val="C00000"/>
                </a:solidFill>
                <a:cs typeface="Calibri" panose="020F0502020204030204" pitchFamily="34" charset="0"/>
              </a:rPr>
              <a:t> (Not Important and Not Urgent) 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Busy work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Some phone calls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Irrelevant mail or emails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Your own special time-wasters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6EC8C73-073B-3342-8796-27453AB00AA5}"/>
              </a:ext>
            </a:extLst>
          </p:cNvPr>
          <p:cNvSpPr txBox="1">
            <a:spLocks/>
          </p:cNvSpPr>
          <p:nvPr/>
        </p:nvSpPr>
        <p:spPr>
          <a:xfrm>
            <a:off x="6408738" y="1400175"/>
            <a:ext cx="5113337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9656FB-E754-C643-B3B0-13AF2023CE32}"/>
              </a:ext>
            </a:extLst>
          </p:cNvPr>
          <p:cNvCxnSpPr>
            <a:cxnSpLocks/>
          </p:cNvCxnSpPr>
          <p:nvPr/>
        </p:nvCxnSpPr>
        <p:spPr>
          <a:xfrm>
            <a:off x="596900" y="1180307"/>
            <a:ext cx="10972800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44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42EBF020-BECA-0082-E522-21EFDD7D56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1000"/>
          </a:blip>
          <a:srcRect l="21172" t="27545" r="20807" b="3181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  <a:effectLst>
            <a:outerShdw dir="16200000" algn="tl">
              <a:srgbClr val="FFFFFF">
                <a:alpha val="40000"/>
              </a:srgbClr>
            </a:outerShdw>
          </a:effec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F1D4861B-B5A5-6050-0B3D-072236A998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3977" y="5761040"/>
            <a:ext cx="12228508" cy="109695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Connector 14">
            <a:extLst>
              <a:ext uri="{FF2B5EF4-FFF2-40B4-BE49-F238E27FC236}">
                <a16:creationId xmlns:a16="http://schemas.microsoft.com/office/drawing/2014/main" id="{4FF807E1-51D1-342D-4B1B-CF4B8671289E}"/>
              </a:ext>
            </a:extLst>
          </p:cNvPr>
          <p:cNvCxnSpPr/>
          <p:nvPr/>
        </p:nvCxnSpPr>
        <p:spPr>
          <a:xfrm>
            <a:off x="596902" y="1181103"/>
            <a:ext cx="10972800" cy="0"/>
          </a:xfrm>
          <a:prstGeom prst="straightConnector1">
            <a:avLst/>
          </a:prstGeom>
          <a:noFill/>
          <a:ln w="31747" cap="flat">
            <a:solidFill>
              <a:srgbClr val="C00000"/>
            </a:solidFill>
            <a:custDash>
              <a:ds d="100000" sp="100000"/>
            </a:custDash>
            <a:miter/>
          </a:ln>
        </p:spPr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966D7DBA-ACDE-A91E-AFB7-62C86252DCD9}"/>
              </a:ext>
            </a:extLst>
          </p:cNvPr>
          <p:cNvSpPr txBox="1"/>
          <p:nvPr/>
        </p:nvSpPr>
        <p:spPr>
          <a:xfrm>
            <a:off x="2432846" y="1477973"/>
            <a:ext cx="7326309" cy="30296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100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600" i="0" u="none" strike="noStrike" kern="1200" cap="none" spc="0" baseline="0" dirty="0">
                <a:solidFill>
                  <a:srgbClr val="595959"/>
                </a:solidFill>
                <a:uFillTx/>
              </a:rPr>
              <a:t> </a:t>
            </a:r>
          </a:p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100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0" i="0" u="none" strike="noStrike" kern="1200" cap="none" spc="0" baseline="0" dirty="0">
                <a:solidFill>
                  <a:srgbClr val="C00000"/>
                </a:solidFill>
                <a:uFillTx/>
              </a:rPr>
              <a:t>KYBBOYBB</a:t>
            </a:r>
          </a:p>
        </p:txBody>
      </p:sp>
    </p:spTree>
    <p:extLst>
      <p:ext uri="{BB962C8B-B14F-4D97-AF65-F5344CB8AC3E}">
        <p14:creationId xmlns:p14="http://schemas.microsoft.com/office/powerpoint/2010/main" val="364191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8B7DE-EBF7-7547-9FD4-3C9BCDCBE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F7861CDF-5266-1B55-FFF0-181B77308F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-17462" y="0"/>
            <a:ext cx="12192000" cy="6858000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1CABCE5C-61AB-2ADD-BE6D-E03EB22250B5}"/>
              </a:ext>
            </a:extLst>
          </p:cNvPr>
          <p:cNvSpPr txBox="1">
            <a:spLocks/>
          </p:cNvSpPr>
          <p:nvPr/>
        </p:nvSpPr>
        <p:spPr>
          <a:xfrm>
            <a:off x="6589642" y="1290638"/>
            <a:ext cx="3975653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483" name="Title 1">
            <a:extLst>
              <a:ext uri="{FF2B5EF4-FFF2-40B4-BE49-F238E27FC236}">
                <a16:creationId xmlns:a16="http://schemas.microsoft.com/office/drawing/2014/main" id="{61860042-AA2E-4FAF-F5CB-4FC34E1D9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6" y="289511"/>
            <a:ext cx="1458857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cs typeface="Calibri" panose="020F0502020204030204" pitchFamily="34" charset="0"/>
              </a:rPr>
              <a:t>DELEGATE </a:t>
            </a:r>
            <a:r>
              <a:rPr lang="en-US" altLang="en-US" sz="4000" b="1" dirty="0">
                <a:solidFill>
                  <a:srgbClr val="C00000"/>
                </a:solidFill>
                <a:cs typeface="Calibri" panose="020F0502020204030204" pitchFamily="34" charset="0"/>
              </a:rPr>
              <a:t>(Not important, Not urgent)</a:t>
            </a:r>
            <a:endParaRPr lang="en-US" altLang="en-US" sz="5400" b="1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614200-8BED-DC57-760E-BD85259245D9}"/>
              </a:ext>
            </a:extLst>
          </p:cNvPr>
          <p:cNvCxnSpPr>
            <a:cxnSpLocks/>
          </p:cNvCxnSpPr>
          <p:nvPr/>
        </p:nvCxnSpPr>
        <p:spPr>
          <a:xfrm>
            <a:off x="549276" y="1058231"/>
            <a:ext cx="10972800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B6E3DED-42A1-E76B-0493-5850149700DB}"/>
              </a:ext>
            </a:extLst>
          </p:cNvPr>
          <p:cNvSpPr txBox="1"/>
          <p:nvPr/>
        </p:nvSpPr>
        <p:spPr>
          <a:xfrm>
            <a:off x="2175029" y="1491454"/>
            <a:ext cx="5397623" cy="360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6455DF-8FC6-2EF2-F0D4-619476AC6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407" y="914399"/>
            <a:ext cx="6829575" cy="632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50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38F7E94A-E37E-C54D-95F5-D5A474F9D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-35719" y="-570015"/>
            <a:ext cx="12192000" cy="6331053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0482" name="Picture 6">
            <a:extLst>
              <a:ext uri="{FF2B5EF4-FFF2-40B4-BE49-F238E27FC236}">
                <a16:creationId xmlns:a16="http://schemas.microsoft.com/office/drawing/2014/main" id="{CB5176B2-87E9-0A44-A58E-BD2607FF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5761038"/>
            <a:ext cx="122285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10711B42-35ED-E343-A370-AADF04E12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412749"/>
            <a:ext cx="11133137" cy="109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cs typeface="Calibri" panose="020F0502020204030204" pitchFamily="34" charset="0"/>
              </a:rPr>
              <a:t>DELEGATE</a:t>
            </a:r>
            <a:r>
              <a:rPr lang="en-US" altLang="en-US" sz="4000" b="1" dirty="0">
                <a:solidFill>
                  <a:srgbClr val="C00000"/>
                </a:solidFill>
                <a:cs typeface="Calibri" panose="020F0502020204030204" pitchFamily="34" charset="0"/>
              </a:rPr>
              <a:t> (Not Important but Urgent) tasks: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Unimportant meetings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Projects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Unimportant phone calls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Routine reports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Analyses that can be prepared by others and you review</a:t>
            </a:r>
          </a:p>
          <a:p>
            <a:pPr marL="571500" indent="-571500" eaLnBrk="1" hangingPunct="1">
              <a:spcBef>
                <a:spcPct val="0"/>
              </a:spcBef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571500" indent="-571500" eaLnBrk="1" hangingPunct="1">
              <a:spcBef>
                <a:spcPct val="0"/>
              </a:spcBef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6EC8C73-073B-3342-8796-27453AB00AA5}"/>
              </a:ext>
            </a:extLst>
          </p:cNvPr>
          <p:cNvSpPr txBox="1">
            <a:spLocks/>
          </p:cNvSpPr>
          <p:nvPr/>
        </p:nvSpPr>
        <p:spPr>
          <a:xfrm>
            <a:off x="6408738" y="1400175"/>
            <a:ext cx="5113337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9656FB-E754-C643-B3B0-13AF2023CE32}"/>
              </a:ext>
            </a:extLst>
          </p:cNvPr>
          <p:cNvCxnSpPr>
            <a:cxnSpLocks/>
          </p:cNvCxnSpPr>
          <p:nvPr/>
        </p:nvCxnSpPr>
        <p:spPr>
          <a:xfrm>
            <a:off x="596900" y="1180307"/>
            <a:ext cx="10972800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57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38F7E94A-E37E-C54D-95F5-D5A474F9D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-17462" y="0"/>
            <a:ext cx="12192000" cy="6858000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4" name="Picture 3" descr="A person with the hands up&#10;&#10;Description automatically generated with medium confidence">
            <a:extLst>
              <a:ext uri="{FF2B5EF4-FFF2-40B4-BE49-F238E27FC236}">
                <a16:creationId xmlns:a16="http://schemas.microsoft.com/office/drawing/2014/main" id="{5636A880-5DEA-EF4A-BB07-E76C70DDA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872" y="1255421"/>
            <a:ext cx="7760256" cy="4381900"/>
          </a:xfrm>
          <a:prstGeom prst="rect">
            <a:avLst/>
          </a:prstGeom>
        </p:spPr>
      </p:pic>
      <p:pic>
        <p:nvPicPr>
          <p:cNvPr id="20482" name="Picture 6">
            <a:extLst>
              <a:ext uri="{FF2B5EF4-FFF2-40B4-BE49-F238E27FC236}">
                <a16:creationId xmlns:a16="http://schemas.microsoft.com/office/drawing/2014/main" id="{CB5176B2-87E9-0A44-A58E-BD2607FF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5761038"/>
            <a:ext cx="122285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10711B42-35ED-E343-A370-AADF04E12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6" y="289511"/>
            <a:ext cx="1458857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cs typeface="Calibri" panose="020F0502020204030204" pitchFamily="34" charset="0"/>
              </a:rPr>
              <a:t>#2 “What can I live with?”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6EC8C73-073B-3342-8796-27453AB00AA5}"/>
              </a:ext>
            </a:extLst>
          </p:cNvPr>
          <p:cNvSpPr txBox="1">
            <a:spLocks/>
          </p:cNvSpPr>
          <p:nvPr/>
        </p:nvSpPr>
        <p:spPr>
          <a:xfrm>
            <a:off x="6589642" y="1290638"/>
            <a:ext cx="3975653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9656FB-E754-C643-B3B0-13AF2023CE32}"/>
              </a:ext>
            </a:extLst>
          </p:cNvPr>
          <p:cNvCxnSpPr>
            <a:cxnSpLocks/>
          </p:cNvCxnSpPr>
          <p:nvPr/>
        </p:nvCxnSpPr>
        <p:spPr>
          <a:xfrm>
            <a:off x="549276" y="1057861"/>
            <a:ext cx="10972800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975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BD3566-B28A-4BA9-C612-AB84B4C16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Overcoming</a:t>
            </a: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perfectionism</a:t>
            </a:r>
          </a:p>
        </p:txBody>
      </p:sp>
      <p:pic>
        <p:nvPicPr>
          <p:cNvPr id="4" name="Content Placeholder 3" descr="A balance scale with words on it&#10;&#10;AI-generated content may be incorrect.">
            <a:extLst>
              <a:ext uri="{FF2B5EF4-FFF2-40B4-BE49-F238E27FC236}">
                <a16:creationId xmlns:a16="http://schemas.microsoft.com/office/drawing/2014/main" id="{A4631FA3-7959-6371-119B-2C3678392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02"/>
          <a:stretch>
            <a:fillRect/>
          </a:stretch>
        </p:blipFill>
        <p:spPr bwMode="auto">
          <a:xfrm>
            <a:off x="5374863" y="643466"/>
            <a:ext cx="5585606" cy="5568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8916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38F7E94A-E37E-C54D-95F5-D5A474F9D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-17462" y="0"/>
            <a:ext cx="12192000" cy="6858000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0482" name="Picture 6">
            <a:extLst>
              <a:ext uri="{FF2B5EF4-FFF2-40B4-BE49-F238E27FC236}">
                <a16:creationId xmlns:a16="http://schemas.microsoft.com/office/drawing/2014/main" id="{CB5176B2-87E9-0A44-A58E-BD2607FF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5761038"/>
            <a:ext cx="122285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10711B42-35ED-E343-A370-AADF04E12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6" y="289511"/>
            <a:ext cx="1458857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cs typeface="Calibri" panose="020F0502020204030204" pitchFamily="34" charset="0"/>
              </a:rPr>
              <a:t>#3 The 80/20 rule for delegation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6EC8C73-073B-3342-8796-27453AB00AA5}"/>
              </a:ext>
            </a:extLst>
          </p:cNvPr>
          <p:cNvSpPr txBox="1">
            <a:spLocks/>
          </p:cNvSpPr>
          <p:nvPr/>
        </p:nvSpPr>
        <p:spPr>
          <a:xfrm>
            <a:off x="6589642" y="1290638"/>
            <a:ext cx="3975653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9656FB-E754-C643-B3B0-13AF2023CE32}"/>
              </a:ext>
            </a:extLst>
          </p:cNvPr>
          <p:cNvCxnSpPr>
            <a:cxnSpLocks/>
          </p:cNvCxnSpPr>
          <p:nvPr/>
        </p:nvCxnSpPr>
        <p:spPr>
          <a:xfrm>
            <a:off x="549275" y="1181100"/>
            <a:ext cx="10972800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92079D8-C811-5D4C-8A65-E37E94253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31000"/>
                    </a14:imgEffect>
                    <a14:imgEffect>
                      <a14:brightnessContrast bright="-28000" contrast="5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0847" y="1290637"/>
            <a:ext cx="7670306" cy="442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16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38F7E94A-E37E-C54D-95F5-D5A474F9D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-17462" y="0"/>
            <a:ext cx="12192000" cy="6858000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0482" name="Picture 6">
            <a:extLst>
              <a:ext uri="{FF2B5EF4-FFF2-40B4-BE49-F238E27FC236}">
                <a16:creationId xmlns:a16="http://schemas.microsoft.com/office/drawing/2014/main" id="{CB5176B2-87E9-0A44-A58E-BD2607FF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5761038"/>
            <a:ext cx="122285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10711B42-35ED-E343-A370-AADF04E12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6" y="289511"/>
            <a:ext cx="1458857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cs typeface="Calibri" panose="020F0502020204030204" pitchFamily="34" charset="0"/>
              </a:rPr>
              <a:t>#4 Block “upward delegation”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6EC8C73-073B-3342-8796-27453AB00AA5}"/>
              </a:ext>
            </a:extLst>
          </p:cNvPr>
          <p:cNvSpPr txBox="1">
            <a:spLocks/>
          </p:cNvSpPr>
          <p:nvPr/>
        </p:nvSpPr>
        <p:spPr>
          <a:xfrm>
            <a:off x="6589642" y="1290638"/>
            <a:ext cx="3975653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9656FB-E754-C643-B3B0-13AF2023CE32}"/>
              </a:ext>
            </a:extLst>
          </p:cNvPr>
          <p:cNvCxnSpPr>
            <a:cxnSpLocks/>
          </p:cNvCxnSpPr>
          <p:nvPr/>
        </p:nvCxnSpPr>
        <p:spPr>
          <a:xfrm>
            <a:off x="549275" y="1181100"/>
            <a:ext cx="10972800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person, suit&#10;&#10;Description automatically generated">
            <a:extLst>
              <a:ext uri="{FF2B5EF4-FFF2-40B4-BE49-F238E27FC236}">
                <a16:creationId xmlns:a16="http://schemas.microsoft.com/office/drawing/2014/main" id="{5C9AE6A9-D43A-3A4F-B80E-4567A191E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304340"/>
            <a:ext cx="6096000" cy="441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8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38F7E94A-E37E-C54D-95F5-D5A474F9D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-35719" y="-570015"/>
            <a:ext cx="12192000" cy="6331053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0482" name="Picture 6">
            <a:extLst>
              <a:ext uri="{FF2B5EF4-FFF2-40B4-BE49-F238E27FC236}">
                <a16:creationId xmlns:a16="http://schemas.microsoft.com/office/drawing/2014/main" id="{CB5176B2-87E9-0A44-A58E-BD2607FF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5761038"/>
            <a:ext cx="122285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10711B42-35ED-E343-A370-AADF04E12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412749"/>
            <a:ext cx="11133137" cy="123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Polling question</a:t>
            </a:r>
            <a:r>
              <a:rPr lang="en-US" altLang="en-US" sz="4800" b="1" dirty="0">
                <a:solidFill>
                  <a:srgbClr val="C00000"/>
                </a:solidFill>
                <a:cs typeface="Calibri" panose="020F0502020204030204" pitchFamily="34" charset="0"/>
              </a:rPr>
              <a:t>: Have you accepted “upward delegation” in the past?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Yes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No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Maybe I did, but I didn’t realize it?</a:t>
            </a:r>
          </a:p>
          <a:p>
            <a:pPr marL="742950" indent="-742950" eaLnBrk="1" hangingPunct="1">
              <a:spcBef>
                <a:spcPct val="0"/>
              </a:spcBef>
              <a:buAutoNum type="arabicPeriod"/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571500" indent="-571500" eaLnBrk="1" hangingPunct="1">
              <a:spcBef>
                <a:spcPct val="0"/>
              </a:spcBef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571500" indent="-571500" eaLnBrk="1" hangingPunct="1">
              <a:spcBef>
                <a:spcPct val="0"/>
              </a:spcBef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6EC8C73-073B-3342-8796-27453AB00AA5}"/>
              </a:ext>
            </a:extLst>
          </p:cNvPr>
          <p:cNvSpPr txBox="1">
            <a:spLocks/>
          </p:cNvSpPr>
          <p:nvPr/>
        </p:nvSpPr>
        <p:spPr>
          <a:xfrm>
            <a:off x="6408738" y="1400175"/>
            <a:ext cx="5113337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9656FB-E754-C643-B3B0-13AF2023CE32}"/>
              </a:ext>
            </a:extLst>
          </p:cNvPr>
          <p:cNvCxnSpPr>
            <a:cxnSpLocks/>
          </p:cNvCxnSpPr>
          <p:nvPr/>
        </p:nvCxnSpPr>
        <p:spPr>
          <a:xfrm>
            <a:off x="596900" y="1820387"/>
            <a:ext cx="10972800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51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38F7E94A-E37E-C54D-95F5-D5A474F9D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-35719" y="-570015"/>
            <a:ext cx="12192000" cy="6331053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0482" name="Picture 6">
            <a:extLst>
              <a:ext uri="{FF2B5EF4-FFF2-40B4-BE49-F238E27FC236}">
                <a16:creationId xmlns:a16="http://schemas.microsoft.com/office/drawing/2014/main" id="{CB5176B2-87E9-0A44-A58E-BD2607FF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5761038"/>
            <a:ext cx="122285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10711B42-35ED-E343-A370-AADF04E12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412749"/>
            <a:ext cx="11133137" cy="109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cs typeface="Calibri" panose="020F0502020204030204" pitchFamily="34" charset="0"/>
              </a:rPr>
              <a:t>Do this: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Don’t own it!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Ask them for </a:t>
            </a:r>
            <a:r>
              <a:rPr lang="en-US" altLang="en-US" sz="4400" b="1" dirty="0">
                <a:solidFill>
                  <a:srgbClr val="C00000"/>
                </a:solidFill>
                <a:latin typeface="Calibri Light" panose="020F0302020204030204" pitchFamily="34" charset="0"/>
              </a:rPr>
              <a:t>three</a:t>
            </a:r>
            <a:r>
              <a:rPr lang="en-US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ways to solve the problem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Ask for their </a:t>
            </a:r>
            <a:r>
              <a:rPr lang="en-US" altLang="en-US" sz="4400" b="1" dirty="0">
                <a:solidFill>
                  <a:srgbClr val="C00000"/>
                </a:solidFill>
                <a:latin typeface="Calibri Light" panose="020F0302020204030204" pitchFamily="34" charset="0"/>
              </a:rPr>
              <a:t>recommendation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44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Smile</a:t>
            </a:r>
            <a:r>
              <a:rPr lang="en-US" altLang="en-US" sz="4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!</a:t>
            </a:r>
          </a:p>
          <a:p>
            <a:pPr marL="571500" indent="-571500" eaLnBrk="1" hangingPunct="1">
              <a:spcBef>
                <a:spcPct val="0"/>
              </a:spcBef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571500" indent="-571500" eaLnBrk="1" hangingPunct="1">
              <a:spcBef>
                <a:spcPct val="0"/>
              </a:spcBef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6EC8C73-073B-3342-8796-27453AB00AA5}"/>
              </a:ext>
            </a:extLst>
          </p:cNvPr>
          <p:cNvSpPr txBox="1">
            <a:spLocks/>
          </p:cNvSpPr>
          <p:nvPr/>
        </p:nvSpPr>
        <p:spPr>
          <a:xfrm>
            <a:off x="6408738" y="1400175"/>
            <a:ext cx="5113337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9656FB-E754-C643-B3B0-13AF2023CE32}"/>
              </a:ext>
            </a:extLst>
          </p:cNvPr>
          <p:cNvCxnSpPr>
            <a:cxnSpLocks/>
          </p:cNvCxnSpPr>
          <p:nvPr/>
        </p:nvCxnSpPr>
        <p:spPr>
          <a:xfrm>
            <a:off x="514905" y="1180307"/>
            <a:ext cx="11054795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7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0E44C-D950-B9F9-19AC-BAB5E7B17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8A4ADC7C-F54A-AC33-D60D-D051DE3F9C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-35719" y="-570015"/>
            <a:ext cx="12192000" cy="6331053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0482" name="Picture 6">
            <a:extLst>
              <a:ext uri="{FF2B5EF4-FFF2-40B4-BE49-F238E27FC236}">
                <a16:creationId xmlns:a16="http://schemas.microsoft.com/office/drawing/2014/main" id="{7014039A-CA65-CDB9-1FD4-86ED6CB24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5761038"/>
            <a:ext cx="122285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4DE08117-D9EA-C359-FF46-158771DCC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84" y="412749"/>
            <a:ext cx="11819397" cy="109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cs typeface="Calibri" panose="020F0502020204030204" pitchFamily="34" charset="0"/>
              </a:rPr>
              <a:t>Delegation apps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Task management – </a:t>
            </a:r>
            <a:r>
              <a:rPr lang="en-US" altLang="en-US" sz="4400" b="1" dirty="0">
                <a:solidFill>
                  <a:srgbClr val="C00000"/>
                </a:solidFill>
                <a:cs typeface="Calibri" panose="020F0502020204030204" pitchFamily="34" charset="0"/>
              </a:rPr>
              <a:t>Trello</a:t>
            </a:r>
            <a:r>
              <a:rPr lang="en-US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/</a:t>
            </a:r>
            <a:r>
              <a:rPr lang="en-US" altLang="en-US" sz="4400" b="1" dirty="0">
                <a:solidFill>
                  <a:srgbClr val="C00000"/>
                </a:solidFill>
                <a:cs typeface="Calibri" panose="020F0502020204030204" pitchFamily="34" charset="0"/>
              </a:rPr>
              <a:t>Ticktick</a:t>
            </a:r>
            <a:r>
              <a:rPr lang="en-US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/</a:t>
            </a:r>
            <a:r>
              <a:rPr lang="en-US" altLang="en-US" sz="4400" b="1" dirty="0">
                <a:solidFill>
                  <a:srgbClr val="C00000"/>
                </a:solidFill>
                <a:cs typeface="Calibri" panose="020F0502020204030204" pitchFamily="34" charset="0"/>
              </a:rPr>
              <a:t>Asana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Tracking and accountability </a:t>
            </a:r>
            <a:r>
              <a:rPr lang="en-US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- </a:t>
            </a:r>
            <a:r>
              <a:rPr lang="en-US" altLang="en-US" sz="4400" b="1" dirty="0">
                <a:solidFill>
                  <a:srgbClr val="C00000"/>
                </a:solidFill>
                <a:cs typeface="Calibri" panose="020F0502020204030204" pitchFamily="34" charset="0"/>
              </a:rPr>
              <a:t>Todoist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Delegation dashboard </a:t>
            </a:r>
            <a:r>
              <a:rPr lang="en-US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- </a:t>
            </a:r>
            <a:r>
              <a:rPr lang="en-US" altLang="en-US" sz="4400" b="1" dirty="0">
                <a:solidFill>
                  <a:srgbClr val="C00000"/>
                </a:solidFill>
                <a:cs typeface="Calibri" panose="020F0502020204030204" pitchFamily="34" charset="0"/>
              </a:rPr>
              <a:t>Notion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571500" indent="-571500" eaLnBrk="1" hangingPunct="1">
              <a:spcBef>
                <a:spcPct val="0"/>
              </a:spcBef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C8FC19E-42EA-D6AC-1729-24D1B07925DA}"/>
              </a:ext>
            </a:extLst>
          </p:cNvPr>
          <p:cNvSpPr txBox="1">
            <a:spLocks/>
          </p:cNvSpPr>
          <p:nvPr/>
        </p:nvSpPr>
        <p:spPr>
          <a:xfrm>
            <a:off x="6408738" y="1400175"/>
            <a:ext cx="5113337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D7F33A-FF76-2358-E88D-E0EFF946EABE}"/>
              </a:ext>
            </a:extLst>
          </p:cNvPr>
          <p:cNvCxnSpPr>
            <a:cxnSpLocks/>
          </p:cNvCxnSpPr>
          <p:nvPr/>
        </p:nvCxnSpPr>
        <p:spPr>
          <a:xfrm>
            <a:off x="477520" y="1245550"/>
            <a:ext cx="10832164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9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B3F58-2B92-A421-972D-D6589BBA4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D9877881-2EDD-3191-EE77-002809C9E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-35719" y="-570015"/>
            <a:ext cx="12192000" cy="6331053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0482" name="Picture 6">
            <a:extLst>
              <a:ext uri="{FF2B5EF4-FFF2-40B4-BE49-F238E27FC236}">
                <a16:creationId xmlns:a16="http://schemas.microsoft.com/office/drawing/2014/main" id="{31031045-BF84-26A9-CBE6-B930E03AD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5761038"/>
            <a:ext cx="122285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9E3103B2-50AF-F741-2ED7-B09AE41A1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84" y="412749"/>
            <a:ext cx="11819397" cy="109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Calibri Light" panose="020F0302020204030204" pitchFamily="34" charset="0"/>
              </a:rPr>
              <a:t> </a:t>
            </a:r>
            <a:r>
              <a:rPr lang="en-US" altLang="en-US" sz="5400" b="1" dirty="0">
                <a:solidFill>
                  <a:srgbClr val="C00000"/>
                </a:solidFill>
                <a:cs typeface="Calibri" panose="020F0502020204030204" pitchFamily="34" charset="0"/>
              </a:rPr>
              <a:t>Additional time management tips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Just say “No” to unnecessary meetings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Utilize the 15/35/10 productivity exercise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Email management tips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571500" indent="-571500" eaLnBrk="1" hangingPunct="1">
              <a:spcBef>
                <a:spcPct val="0"/>
              </a:spcBef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571500" indent="-571500" eaLnBrk="1" hangingPunct="1">
              <a:spcBef>
                <a:spcPct val="0"/>
              </a:spcBef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C201387-177F-6A67-52CE-BD0BCA4498B9}"/>
              </a:ext>
            </a:extLst>
          </p:cNvPr>
          <p:cNvSpPr txBox="1">
            <a:spLocks/>
          </p:cNvSpPr>
          <p:nvPr/>
        </p:nvSpPr>
        <p:spPr>
          <a:xfrm>
            <a:off x="6408738" y="1400175"/>
            <a:ext cx="5113337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C83AB5-F694-FC21-20FA-F9421C057C9F}"/>
              </a:ext>
            </a:extLst>
          </p:cNvPr>
          <p:cNvCxnSpPr>
            <a:cxnSpLocks/>
          </p:cNvCxnSpPr>
          <p:nvPr/>
        </p:nvCxnSpPr>
        <p:spPr>
          <a:xfrm>
            <a:off x="549275" y="1305173"/>
            <a:ext cx="10972800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95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42EBF020-BECA-0082-E522-21EFDD7D56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1000"/>
          </a:blip>
          <a:srcRect l="21172" t="27545" r="20807" b="3181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  <a:effectLst>
            <a:outerShdw dir="16200000" algn="tl">
              <a:srgbClr val="FFFFFF">
                <a:alpha val="40000"/>
              </a:srgbClr>
            </a:outerShdw>
          </a:effec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F1D4861B-B5A5-6050-0B3D-072236A998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3977" y="5761040"/>
            <a:ext cx="12228508" cy="109695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Connector 14">
            <a:extLst>
              <a:ext uri="{FF2B5EF4-FFF2-40B4-BE49-F238E27FC236}">
                <a16:creationId xmlns:a16="http://schemas.microsoft.com/office/drawing/2014/main" id="{4FF807E1-51D1-342D-4B1B-CF4B8671289E}"/>
              </a:ext>
            </a:extLst>
          </p:cNvPr>
          <p:cNvCxnSpPr/>
          <p:nvPr/>
        </p:nvCxnSpPr>
        <p:spPr>
          <a:xfrm>
            <a:off x="596902" y="1181103"/>
            <a:ext cx="10972800" cy="0"/>
          </a:xfrm>
          <a:prstGeom prst="straightConnector1">
            <a:avLst/>
          </a:prstGeom>
          <a:noFill/>
          <a:ln w="31747" cap="flat">
            <a:solidFill>
              <a:srgbClr val="C00000"/>
            </a:solidFill>
            <a:custDash>
              <a:ds d="100000" sp="100000"/>
            </a:custDash>
            <a:miter/>
          </a:ln>
        </p:spPr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966D7DBA-ACDE-A91E-AFB7-62C86252DCD9}"/>
              </a:ext>
            </a:extLst>
          </p:cNvPr>
          <p:cNvSpPr txBox="1"/>
          <p:nvPr/>
        </p:nvSpPr>
        <p:spPr>
          <a:xfrm>
            <a:off x="1016000" y="1546223"/>
            <a:ext cx="10223499" cy="3765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100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600" i="1" dirty="0">
                <a:solidFill>
                  <a:srgbClr val="C00000"/>
                </a:solidFill>
              </a:rPr>
              <a:t>K</a:t>
            </a:r>
            <a:r>
              <a:rPr lang="en-US" sz="7200" i="1" dirty="0">
                <a:solidFill>
                  <a:srgbClr val="595959"/>
                </a:solidFill>
              </a:rPr>
              <a:t>eep </a:t>
            </a:r>
            <a:r>
              <a:rPr lang="en-US" sz="9600" i="1" dirty="0">
                <a:solidFill>
                  <a:srgbClr val="C00000"/>
                </a:solidFill>
              </a:rPr>
              <a:t>Y</a:t>
            </a:r>
            <a:r>
              <a:rPr lang="en-US" sz="7200" i="1" dirty="0">
                <a:solidFill>
                  <a:srgbClr val="595959"/>
                </a:solidFill>
              </a:rPr>
              <a:t>our </a:t>
            </a:r>
            <a:r>
              <a:rPr lang="en-US" sz="9600" i="1" dirty="0">
                <a:solidFill>
                  <a:srgbClr val="C00000"/>
                </a:solidFill>
              </a:rPr>
              <a:t>B</a:t>
            </a:r>
            <a:r>
              <a:rPr lang="en-US" sz="7200" i="1" dirty="0">
                <a:solidFill>
                  <a:srgbClr val="595959"/>
                </a:solidFill>
              </a:rPr>
              <a:t>oss’s </a:t>
            </a:r>
            <a:r>
              <a:rPr lang="en-US" sz="9600" i="1" dirty="0">
                <a:solidFill>
                  <a:srgbClr val="C00000"/>
                </a:solidFill>
              </a:rPr>
              <a:t>B</a:t>
            </a:r>
            <a:r>
              <a:rPr lang="en-US" sz="7200" i="1" dirty="0">
                <a:solidFill>
                  <a:srgbClr val="595959"/>
                </a:solidFill>
              </a:rPr>
              <a:t>oss </a:t>
            </a:r>
            <a:r>
              <a:rPr lang="en-US" sz="9600" i="1" dirty="0">
                <a:solidFill>
                  <a:srgbClr val="C00000"/>
                </a:solidFill>
              </a:rPr>
              <a:t>O</a:t>
            </a:r>
            <a:r>
              <a:rPr lang="en-US" sz="7200" i="1" dirty="0">
                <a:solidFill>
                  <a:srgbClr val="595959"/>
                </a:solidFill>
              </a:rPr>
              <a:t>ff </a:t>
            </a:r>
            <a:r>
              <a:rPr lang="en-US" sz="9600" i="1" dirty="0">
                <a:solidFill>
                  <a:srgbClr val="C00000"/>
                </a:solidFill>
              </a:rPr>
              <a:t>Y</a:t>
            </a:r>
            <a:r>
              <a:rPr lang="en-US" sz="7200" i="1" dirty="0">
                <a:solidFill>
                  <a:srgbClr val="595959"/>
                </a:solidFill>
              </a:rPr>
              <a:t>our </a:t>
            </a:r>
            <a:r>
              <a:rPr lang="en-US" sz="9600" i="1" dirty="0">
                <a:solidFill>
                  <a:srgbClr val="C00000"/>
                </a:solidFill>
              </a:rPr>
              <a:t>B</a:t>
            </a:r>
            <a:r>
              <a:rPr lang="en-US" sz="7200" i="1" dirty="0">
                <a:solidFill>
                  <a:srgbClr val="595959"/>
                </a:solidFill>
              </a:rPr>
              <a:t>oss’s </a:t>
            </a:r>
            <a:r>
              <a:rPr lang="en-US" sz="9600" i="1" dirty="0">
                <a:solidFill>
                  <a:srgbClr val="C00000"/>
                </a:solidFill>
              </a:rPr>
              <a:t>B</a:t>
            </a:r>
            <a:r>
              <a:rPr lang="en-US" sz="7200" i="1" dirty="0">
                <a:solidFill>
                  <a:srgbClr val="595959"/>
                </a:solidFill>
              </a:rPr>
              <a:t>ack!!!</a:t>
            </a:r>
            <a:endParaRPr lang="en-US" sz="9600" i="1" u="none" strike="noStrike" kern="1200" cap="none" spc="0" baseline="0" dirty="0">
              <a:solidFill>
                <a:srgbClr val="595959"/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601442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32059-E386-AAE3-2410-1A4C708F3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1CC8EE81-C466-583A-113A-79A3B823C8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-17462" y="0"/>
            <a:ext cx="12192000" cy="6858000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0482" name="Picture 6">
            <a:extLst>
              <a:ext uri="{FF2B5EF4-FFF2-40B4-BE49-F238E27FC236}">
                <a16:creationId xmlns:a16="http://schemas.microsoft.com/office/drawing/2014/main" id="{641A8E8C-6056-48B0-224E-0594D6D08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5761038"/>
            <a:ext cx="122285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3A62DE54-45BC-987A-6A51-A6159B6DE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6" y="393199"/>
            <a:ext cx="1458857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cs typeface="Calibri" panose="020F0502020204030204" pitchFamily="34" charset="0"/>
              </a:rPr>
              <a:t>“2 Do” app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9237717-0E28-0339-B70B-46C8CCCEF36B}"/>
              </a:ext>
            </a:extLst>
          </p:cNvPr>
          <p:cNvSpPr txBox="1">
            <a:spLocks/>
          </p:cNvSpPr>
          <p:nvPr/>
        </p:nvSpPr>
        <p:spPr>
          <a:xfrm>
            <a:off x="6589642" y="1290638"/>
            <a:ext cx="3975653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451368-77F8-B00B-91E5-F27CE5814502}"/>
              </a:ext>
            </a:extLst>
          </p:cNvPr>
          <p:cNvCxnSpPr>
            <a:cxnSpLocks/>
          </p:cNvCxnSpPr>
          <p:nvPr/>
        </p:nvCxnSpPr>
        <p:spPr>
          <a:xfrm>
            <a:off x="549275" y="1181100"/>
            <a:ext cx="10972800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erson in a suit smiling&#10;&#10;AI-generated content may be incorrect.">
            <a:extLst>
              <a:ext uri="{FF2B5EF4-FFF2-40B4-BE49-F238E27FC236}">
                <a16:creationId xmlns:a16="http://schemas.microsoft.com/office/drawing/2014/main" id="{379E9E94-20F2-D375-4708-6D99C1493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975" y="1220203"/>
            <a:ext cx="3684233" cy="4456697"/>
          </a:xfrm>
          <a:prstGeom prst="rect">
            <a:avLst/>
          </a:prstGeom>
        </p:spPr>
      </p:pic>
      <p:pic>
        <p:nvPicPr>
          <p:cNvPr id="6" name="Picture 5" descr="A blue square with a black tick&#10;&#10;AI-generated content may be incorrect.">
            <a:extLst>
              <a:ext uri="{FF2B5EF4-FFF2-40B4-BE49-F238E27FC236}">
                <a16:creationId xmlns:a16="http://schemas.microsoft.com/office/drawing/2014/main" id="{710CDE38-DD44-9BCF-1FCA-405C7731A4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180" y="1925453"/>
            <a:ext cx="3762764" cy="364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743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38F7E94A-E37E-C54D-95F5-D5A474F9D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0482" name="Picture 6">
            <a:extLst>
              <a:ext uri="{FF2B5EF4-FFF2-40B4-BE49-F238E27FC236}">
                <a16:creationId xmlns:a16="http://schemas.microsoft.com/office/drawing/2014/main" id="{CB5176B2-87E9-0A44-A58E-BD2607FF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5761038"/>
            <a:ext cx="122285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6EC8C73-073B-3342-8796-27453AB00AA5}"/>
              </a:ext>
            </a:extLst>
          </p:cNvPr>
          <p:cNvSpPr txBox="1">
            <a:spLocks/>
          </p:cNvSpPr>
          <p:nvPr/>
        </p:nvSpPr>
        <p:spPr>
          <a:xfrm>
            <a:off x="6589642" y="1290638"/>
            <a:ext cx="3975653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E8C134-5667-1641-BA4A-708371CC2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3" y="1742281"/>
            <a:ext cx="12174538" cy="4018757"/>
          </a:xfrm>
          <a:prstGeom prst="rect">
            <a:avLst/>
          </a:prstGeom>
        </p:spPr>
      </p:pic>
      <p:pic>
        <p:nvPicPr>
          <p:cNvPr id="4" name="Picture 3" descr="A picture containing text, indoor, stationary&#10;&#10;Description automatically generated">
            <a:extLst>
              <a:ext uri="{FF2B5EF4-FFF2-40B4-BE49-F238E27FC236}">
                <a16:creationId xmlns:a16="http://schemas.microsoft.com/office/drawing/2014/main" id="{D55843AD-1DF1-DB42-B7D9-A8370EB0EA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3" y="0"/>
            <a:ext cx="12228513" cy="57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375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CCF1C-9B09-A39E-C339-55921940B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E19DF9F3-9E5B-CF1C-1AFF-DEB6B5B2A1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-17462" y="0"/>
            <a:ext cx="12192000" cy="6858000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AC55D28E-7581-561D-46B8-7D8360014884}"/>
              </a:ext>
            </a:extLst>
          </p:cNvPr>
          <p:cNvSpPr txBox="1">
            <a:spLocks/>
          </p:cNvSpPr>
          <p:nvPr/>
        </p:nvSpPr>
        <p:spPr>
          <a:xfrm>
            <a:off x="6589642" y="1290638"/>
            <a:ext cx="3975653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483" name="Title 1">
            <a:extLst>
              <a:ext uri="{FF2B5EF4-FFF2-40B4-BE49-F238E27FC236}">
                <a16:creationId xmlns:a16="http://schemas.microsoft.com/office/drawing/2014/main" id="{BEDD6BB7-ED97-B567-17CC-AE09AD189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6" y="289511"/>
            <a:ext cx="1458857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cs typeface="Calibri" panose="020F0502020204030204" pitchFamily="34" charset="0"/>
              </a:rPr>
              <a:t>The “CLEAR” Delegation Model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095F2F-4480-FAF8-9DCE-668C2BEAA4B8}"/>
              </a:ext>
            </a:extLst>
          </p:cNvPr>
          <p:cNvCxnSpPr>
            <a:cxnSpLocks/>
          </p:cNvCxnSpPr>
          <p:nvPr/>
        </p:nvCxnSpPr>
        <p:spPr>
          <a:xfrm>
            <a:off x="549275" y="1181100"/>
            <a:ext cx="10972800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6">
            <a:extLst>
              <a:ext uri="{FF2B5EF4-FFF2-40B4-BE49-F238E27FC236}">
                <a16:creationId xmlns:a16="http://schemas.microsoft.com/office/drawing/2014/main" id="{3CCA2248-5E60-C6B6-93BA-830164436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5761038"/>
            <a:ext cx="122285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hand drawing a diagram on a white board&#10;&#10;AI-generated content may be incorrect.">
            <a:extLst>
              <a:ext uri="{FF2B5EF4-FFF2-40B4-BE49-F238E27FC236}">
                <a16:creationId xmlns:a16="http://schemas.microsoft.com/office/drawing/2014/main" id="{2CEFCA2B-876F-248D-60A9-0A05D551F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48" y="1863814"/>
            <a:ext cx="2540000" cy="3214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09B1C8-F8BC-A515-A6D9-0E1ECF10D78E}"/>
              </a:ext>
            </a:extLst>
          </p:cNvPr>
          <p:cNvSpPr txBox="1"/>
          <p:nvPr/>
        </p:nvSpPr>
        <p:spPr>
          <a:xfrm>
            <a:off x="3748713" y="1347410"/>
            <a:ext cx="58681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C</a:t>
            </a:r>
            <a:r>
              <a:rPr lang="en-US" sz="4400" dirty="0"/>
              <a:t>larify the outcome</a:t>
            </a:r>
          </a:p>
          <a:p>
            <a:r>
              <a:rPr lang="en-US" sz="5400" b="1" dirty="0">
                <a:solidFill>
                  <a:srgbClr val="C00000"/>
                </a:solidFill>
              </a:rPr>
              <a:t>L</a:t>
            </a:r>
            <a:r>
              <a:rPr lang="en-US" sz="4400" dirty="0"/>
              <a:t>evel of authority</a:t>
            </a:r>
          </a:p>
          <a:p>
            <a:r>
              <a:rPr lang="en-US" sz="5400" b="1" dirty="0">
                <a:solidFill>
                  <a:srgbClr val="C00000"/>
                </a:solidFill>
              </a:rPr>
              <a:t>E</a:t>
            </a:r>
            <a:r>
              <a:rPr lang="en-US" sz="4400" dirty="0"/>
              <a:t>quip with resources</a:t>
            </a:r>
          </a:p>
          <a:p>
            <a:r>
              <a:rPr lang="en-US" sz="5400" b="1" dirty="0">
                <a:solidFill>
                  <a:srgbClr val="C00000"/>
                </a:solidFill>
              </a:rPr>
              <a:t>A</a:t>
            </a:r>
            <a:r>
              <a:rPr lang="en-US" sz="4400" dirty="0"/>
              <a:t>gree on checkpoints</a:t>
            </a:r>
          </a:p>
          <a:p>
            <a:r>
              <a:rPr lang="en-US" sz="5400" b="1" dirty="0">
                <a:solidFill>
                  <a:srgbClr val="C00000"/>
                </a:solidFill>
              </a:rPr>
              <a:t>R</a:t>
            </a:r>
            <a:r>
              <a:rPr lang="en-US" sz="4400" dirty="0"/>
              <a:t>eview and recognize</a:t>
            </a:r>
          </a:p>
        </p:txBody>
      </p:sp>
    </p:spTree>
    <p:extLst>
      <p:ext uri="{BB962C8B-B14F-4D97-AF65-F5344CB8AC3E}">
        <p14:creationId xmlns:p14="http://schemas.microsoft.com/office/powerpoint/2010/main" val="382859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38F7E94A-E37E-C54D-95F5-D5A474F9D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-35719" y="-570015"/>
            <a:ext cx="12192000" cy="6331053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0482" name="Picture 6">
            <a:extLst>
              <a:ext uri="{FF2B5EF4-FFF2-40B4-BE49-F238E27FC236}">
                <a16:creationId xmlns:a16="http://schemas.microsoft.com/office/drawing/2014/main" id="{CB5176B2-87E9-0A44-A58E-BD2607FF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5761038"/>
            <a:ext cx="122285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10711B42-35ED-E343-A370-AADF04E12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84" y="412749"/>
            <a:ext cx="11819397" cy="109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cs typeface="Calibri" panose="020F0502020204030204" pitchFamily="34" charset="0"/>
              </a:rPr>
              <a:t>Tips to delegation with impact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Utilize the Urgent/Important Matrix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What can I live with?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The 80/20 rule for delegation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Block upward delegation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Delegation apps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Additional time management tips (Just say “No”)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742950" indent="-742950" eaLnBrk="1" hangingPunct="1">
              <a:spcBef>
                <a:spcPct val="0"/>
              </a:spcBef>
              <a:buAutoNum type="arabicPeriod"/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571500" indent="-571500" eaLnBrk="1" hangingPunct="1">
              <a:spcBef>
                <a:spcPct val="0"/>
              </a:spcBef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571500" indent="-571500" eaLnBrk="1" hangingPunct="1">
              <a:spcBef>
                <a:spcPct val="0"/>
              </a:spcBef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6EC8C73-073B-3342-8796-27453AB00AA5}"/>
              </a:ext>
            </a:extLst>
          </p:cNvPr>
          <p:cNvSpPr txBox="1">
            <a:spLocks/>
          </p:cNvSpPr>
          <p:nvPr/>
        </p:nvSpPr>
        <p:spPr>
          <a:xfrm>
            <a:off x="6408738" y="1400175"/>
            <a:ext cx="5113337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9656FB-E754-C643-B3B0-13AF2023CE32}"/>
              </a:ext>
            </a:extLst>
          </p:cNvPr>
          <p:cNvCxnSpPr>
            <a:cxnSpLocks/>
          </p:cNvCxnSpPr>
          <p:nvPr/>
        </p:nvCxnSpPr>
        <p:spPr>
          <a:xfrm>
            <a:off x="336884" y="1245550"/>
            <a:ext cx="10972800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94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3FDBB94-049E-C9E7-41FE-F916D2B1B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2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7BB523-ECC6-0694-C490-CC800E04EE7E}"/>
              </a:ext>
            </a:extLst>
          </p:cNvPr>
          <p:cNvSpPr txBox="1"/>
          <p:nvPr/>
        </p:nvSpPr>
        <p:spPr>
          <a:xfrm>
            <a:off x="152400" y="162560"/>
            <a:ext cx="52911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JEFF WHITEHORN, MBA, LFACHE</a:t>
            </a:r>
          </a:p>
          <a:p>
            <a:r>
              <a:rPr lang="en-US" sz="2000" dirty="0">
                <a:solidFill>
                  <a:schemeClr val="bg1"/>
                </a:solidFill>
              </a:rPr>
              <a:t>jeffw6261@gmail.com</a:t>
            </a:r>
          </a:p>
          <a:p>
            <a:r>
              <a:rPr lang="en-US" sz="2000" dirty="0">
                <a:solidFill>
                  <a:schemeClr val="bg1"/>
                </a:solidFill>
              </a:rPr>
              <a:t>615-587-1970</a:t>
            </a:r>
          </a:p>
          <a:p>
            <a:r>
              <a:rPr lang="en-US" sz="2000" dirty="0">
                <a:solidFill>
                  <a:schemeClr val="bg1"/>
                </a:solidFill>
              </a:rPr>
              <a:t>LinkedIn</a:t>
            </a:r>
          </a:p>
          <a:p>
            <a:r>
              <a:rPr lang="en-US" sz="2400" dirty="0">
                <a:solidFill>
                  <a:srgbClr val="FFFF00"/>
                </a:solidFill>
              </a:rPr>
              <a:t>Author: </a:t>
            </a:r>
            <a:r>
              <a:rPr lang="en-US" sz="2400" i="1" dirty="0">
                <a:solidFill>
                  <a:srgbClr val="FFFF00"/>
                </a:solidFill>
              </a:rPr>
              <a:t>Leadership Treasure (Amazon)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808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24808EC1-802E-F5AC-8254-33DB1CD83E9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1000"/>
          </a:blip>
          <a:srcRect l="21172" t="27545" r="20807" b="3181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  <a:effectLst>
            <a:outerShdw dir="16200000" algn="tl">
              <a:srgbClr val="FFFFFF">
                <a:alpha val="40000"/>
              </a:srgbClr>
            </a:outerShdw>
          </a:effec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48ED122F-24FC-10A3-2776-F97CB3C39D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7648" y="5761040"/>
            <a:ext cx="12228508" cy="10969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Google Shape;365;p51">
            <a:extLst>
              <a:ext uri="{FF2B5EF4-FFF2-40B4-BE49-F238E27FC236}">
                <a16:creationId xmlns:a16="http://schemas.microsoft.com/office/drawing/2014/main" id="{31306167-8C17-2B93-F370-F7A5C555FF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124" b="27478"/>
          <a:stretch>
            <a:fillRect/>
          </a:stretch>
        </p:blipFill>
        <p:spPr>
          <a:xfrm>
            <a:off x="0" y="2330448"/>
            <a:ext cx="9269409" cy="45370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Google Shape;370;p51">
            <a:extLst>
              <a:ext uri="{FF2B5EF4-FFF2-40B4-BE49-F238E27FC236}">
                <a16:creationId xmlns:a16="http://schemas.microsoft.com/office/drawing/2014/main" id="{68FCD8BD-0A7F-B683-2AD3-A4E7ED0B73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769477" y="530223"/>
            <a:ext cx="1779586" cy="3111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Google Shape;369;p51">
            <a:extLst>
              <a:ext uri="{FF2B5EF4-FFF2-40B4-BE49-F238E27FC236}">
                <a16:creationId xmlns:a16="http://schemas.microsoft.com/office/drawing/2014/main" id="{529C497B-1E8E-C745-D579-790A713F03E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5323" t="8772" r="30013" b="9393"/>
          <a:stretch>
            <a:fillRect/>
          </a:stretch>
        </p:blipFill>
        <p:spPr>
          <a:xfrm>
            <a:off x="374647" y="188915"/>
            <a:ext cx="4511677" cy="63373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E500EB-C27B-F953-D482-A4C2462F2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5023" y="1551215"/>
            <a:ext cx="6784522" cy="4523014"/>
          </a:xfrm>
          <a:prstGeom prst="rect">
            <a:avLst/>
          </a:prstGeom>
        </p:spPr>
      </p:pic>
      <p:sp>
        <p:nvSpPr>
          <p:cNvPr id="5" name="Google Shape;366;p51">
            <a:extLst>
              <a:ext uri="{FF2B5EF4-FFF2-40B4-BE49-F238E27FC236}">
                <a16:creationId xmlns:a16="http://schemas.microsoft.com/office/drawing/2014/main" id="{30E7FD63-173D-152A-6A76-96E38476E0E8}"/>
              </a:ext>
            </a:extLst>
          </p:cNvPr>
          <p:cNvSpPr txBox="1"/>
          <p:nvPr/>
        </p:nvSpPr>
        <p:spPr>
          <a:xfrm>
            <a:off x="5489025" y="1983745"/>
            <a:ext cx="5170245" cy="9079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t" hangingPunct="0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1" u="none" strike="noStrike" cap="all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Available on</a:t>
            </a:r>
            <a:endParaRPr lang="en-US" sz="1100" b="1" u="none" strike="noStrike" kern="1200" cap="all" dirty="0">
              <a:solidFill>
                <a:srgbClr val="C00000"/>
              </a:solidFill>
              <a:uFillTx/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BAEE5-1C7E-AA52-704D-EAFEF0E21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CE7110FC-7736-33A4-7F8D-D3D57F4AFF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0482" name="Picture 6">
            <a:extLst>
              <a:ext uri="{FF2B5EF4-FFF2-40B4-BE49-F238E27FC236}">
                <a16:creationId xmlns:a16="http://schemas.microsoft.com/office/drawing/2014/main" id="{81B54F64-65FF-2E10-025B-C76820118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038"/>
            <a:ext cx="1217453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69D1549D-2276-9431-4C29-43C6EC30D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412750"/>
            <a:ext cx="111331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C00000"/>
                </a:solidFill>
                <a:cs typeface="Calibri" panose="020F0502020204030204" pitchFamily="34" charset="0"/>
              </a:rPr>
              <a:t>Where is Macon, GA?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C6E185-4502-856A-AA74-19BD85791ACB}"/>
              </a:ext>
            </a:extLst>
          </p:cNvPr>
          <p:cNvSpPr txBox="1">
            <a:spLocks/>
          </p:cNvSpPr>
          <p:nvPr/>
        </p:nvSpPr>
        <p:spPr>
          <a:xfrm>
            <a:off x="6408738" y="1400175"/>
            <a:ext cx="5113337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279026-A51A-660A-3F39-A12093539AB4}"/>
              </a:ext>
            </a:extLst>
          </p:cNvPr>
          <p:cNvCxnSpPr>
            <a:cxnSpLocks/>
          </p:cNvCxnSpPr>
          <p:nvPr/>
        </p:nvCxnSpPr>
        <p:spPr>
          <a:xfrm>
            <a:off x="549275" y="1181100"/>
            <a:ext cx="10972800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0071A509-8564-DE95-929C-9BAED946B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300" y="1400175"/>
            <a:ext cx="53594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38F7E94A-E37E-C54D-95F5-D5A474F9D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-17462" y="0"/>
            <a:ext cx="12192000" cy="6858000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0482" name="Picture 6">
            <a:extLst>
              <a:ext uri="{FF2B5EF4-FFF2-40B4-BE49-F238E27FC236}">
                <a16:creationId xmlns:a16="http://schemas.microsoft.com/office/drawing/2014/main" id="{CB5176B2-87E9-0A44-A58E-BD2607FF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5761038"/>
            <a:ext cx="122285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10711B42-35ED-E343-A370-AADF04E12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948" y="2152097"/>
            <a:ext cx="10991665" cy="513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600" b="1" dirty="0">
              <a:latin typeface="Calibri Light" panose="020F030202020403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6EC8C73-073B-3342-8796-27453AB00AA5}"/>
              </a:ext>
            </a:extLst>
          </p:cNvPr>
          <p:cNvSpPr txBox="1">
            <a:spLocks/>
          </p:cNvSpPr>
          <p:nvPr/>
        </p:nvSpPr>
        <p:spPr>
          <a:xfrm>
            <a:off x="6408738" y="1400175"/>
            <a:ext cx="5113337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EB83EEF6-D5BB-5A4D-B2B5-78B86AF13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661" y="0"/>
            <a:ext cx="5730677" cy="57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0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38F7E94A-E37E-C54D-95F5-D5A474F9D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-35719" y="-89452"/>
            <a:ext cx="12192000" cy="6858000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0482" name="Picture 6">
            <a:extLst>
              <a:ext uri="{FF2B5EF4-FFF2-40B4-BE49-F238E27FC236}">
                <a16:creationId xmlns:a16="http://schemas.microsoft.com/office/drawing/2014/main" id="{CB5176B2-87E9-0A44-A58E-BD2607FF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5761038"/>
            <a:ext cx="122285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10711B42-35ED-E343-A370-AADF04E12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412749"/>
            <a:ext cx="11133137" cy="109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Polling question: </a:t>
            </a:r>
            <a:r>
              <a:rPr lang="en-US" altLang="en-US" sz="4400" b="1" dirty="0">
                <a:solidFill>
                  <a:srgbClr val="C00000"/>
                </a:solidFill>
                <a:cs typeface="Calibri" panose="020F0502020204030204" pitchFamily="34" charset="0"/>
              </a:rPr>
              <a:t>Who makes the best donuts?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LaMar’s Donuts and Coffee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The Donut Whole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Crispy Donuts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Krispy Kreme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Dunkin’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Other</a:t>
            </a:r>
          </a:p>
          <a:p>
            <a:pPr marL="571500" indent="-571500" eaLnBrk="1" hangingPunct="1">
              <a:spcBef>
                <a:spcPct val="0"/>
              </a:spcBef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571500" indent="-571500" eaLnBrk="1" hangingPunct="1">
              <a:spcBef>
                <a:spcPct val="0"/>
              </a:spcBef>
            </a:pPr>
            <a:endParaRPr lang="en-US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6EC8C73-073B-3342-8796-27453AB00AA5}"/>
              </a:ext>
            </a:extLst>
          </p:cNvPr>
          <p:cNvSpPr txBox="1">
            <a:spLocks/>
          </p:cNvSpPr>
          <p:nvPr/>
        </p:nvSpPr>
        <p:spPr>
          <a:xfrm>
            <a:off x="6408738" y="1400175"/>
            <a:ext cx="5113337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9656FB-E754-C643-B3B0-13AF2023CE32}"/>
              </a:ext>
            </a:extLst>
          </p:cNvPr>
          <p:cNvCxnSpPr>
            <a:cxnSpLocks/>
          </p:cNvCxnSpPr>
          <p:nvPr/>
        </p:nvCxnSpPr>
        <p:spPr>
          <a:xfrm>
            <a:off x="436563" y="1124267"/>
            <a:ext cx="10972800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2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38F7E94A-E37E-C54D-95F5-D5A474F9D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17462" y="0"/>
            <a:ext cx="12192000" cy="6858000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0482" name="Picture 6">
            <a:extLst>
              <a:ext uri="{FF2B5EF4-FFF2-40B4-BE49-F238E27FC236}">
                <a16:creationId xmlns:a16="http://schemas.microsoft.com/office/drawing/2014/main" id="{CB5176B2-87E9-0A44-A58E-BD2607FF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5761038"/>
            <a:ext cx="122285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6EC8C73-073B-3342-8796-27453AB00AA5}"/>
              </a:ext>
            </a:extLst>
          </p:cNvPr>
          <p:cNvSpPr txBox="1">
            <a:spLocks/>
          </p:cNvSpPr>
          <p:nvPr/>
        </p:nvSpPr>
        <p:spPr>
          <a:xfrm>
            <a:off x="6589642" y="1290638"/>
            <a:ext cx="3975653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A box of donuts&#10;&#10;Description automatically generated">
            <a:extLst>
              <a:ext uri="{FF2B5EF4-FFF2-40B4-BE49-F238E27FC236}">
                <a16:creationId xmlns:a16="http://schemas.microsoft.com/office/drawing/2014/main" id="{EBE4C0B2-9536-BB42-9A01-9A36C3F1E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974" y="0"/>
            <a:ext cx="12228512" cy="57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32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CC2CA-3D09-746E-4626-6B0C068D2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scraper&#10;&#10;Description automatically generated">
            <a:extLst>
              <a:ext uri="{FF2B5EF4-FFF2-40B4-BE49-F238E27FC236}">
                <a16:creationId xmlns:a16="http://schemas.microsoft.com/office/drawing/2014/main" id="{BDCD8449-5910-4553-C3E3-5CD49543A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21172" t="27545" r="20807" b="3181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266584" dir="2700000" sx="139000" sy="139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0482" name="Picture 6">
            <a:extLst>
              <a:ext uri="{FF2B5EF4-FFF2-40B4-BE49-F238E27FC236}">
                <a16:creationId xmlns:a16="http://schemas.microsoft.com/office/drawing/2014/main" id="{4CF05E12-38F6-8F68-BA92-196DB9309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5761038"/>
            <a:ext cx="122285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B1208B58-3952-F442-FC16-4D59E7C9D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357982"/>
            <a:ext cx="1458857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C00000"/>
                </a:solidFill>
                <a:latin typeface="+mn-lt"/>
              </a:rPr>
              <a:t>Delegating for impact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3ADE197-0F95-C2C1-0581-CF7942FA42E1}"/>
              </a:ext>
            </a:extLst>
          </p:cNvPr>
          <p:cNvSpPr txBox="1">
            <a:spLocks/>
          </p:cNvSpPr>
          <p:nvPr/>
        </p:nvSpPr>
        <p:spPr>
          <a:xfrm>
            <a:off x="6589642" y="1290638"/>
            <a:ext cx="3975653" cy="4276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8D3682-166C-B586-3BD1-918DD812666C}"/>
              </a:ext>
            </a:extLst>
          </p:cNvPr>
          <p:cNvCxnSpPr>
            <a:cxnSpLocks/>
          </p:cNvCxnSpPr>
          <p:nvPr/>
        </p:nvCxnSpPr>
        <p:spPr>
          <a:xfrm>
            <a:off x="549275" y="1181100"/>
            <a:ext cx="10972800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hand writing on a white board&#10;&#10;AI-generated content may be incorrect.">
            <a:extLst>
              <a:ext uri="{FF2B5EF4-FFF2-40B4-BE49-F238E27FC236}">
                <a16:creationId xmlns:a16="http://schemas.microsoft.com/office/drawing/2014/main" id="{B4A8CBC0-477F-3317-CDE3-4DE92770E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193" y="1549788"/>
            <a:ext cx="6325614" cy="37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63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W_SlideDeck_Presentation" id="{6E133E75-6E8A-004C-89D0-2AEBE7DF627C}" vid="{E1E24E4B-FD16-FA4C-B31D-6DABAF1934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16624</TotalTime>
  <Words>570</Words>
  <Application>Microsoft Macintosh PowerPoint</Application>
  <PresentationFormat>Widescreen</PresentationFormat>
  <Paragraphs>144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  From Doing to Leading: How to Delegate for Greater Impact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Overcoming perfectionism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PREPARE FOR YOUR NEXT STEP  ENHANCE YOUR  EXECUTIVE PRESENCE</dc:title>
  <dc:creator>Jeff Whitehorn</dc:creator>
  <cp:lastModifiedBy>Jeff Whitehorn</cp:lastModifiedBy>
  <cp:revision>328</cp:revision>
  <cp:lastPrinted>2026-04-09T16:56:44Z</cp:lastPrinted>
  <dcterms:created xsi:type="dcterms:W3CDTF">2022-03-02T13:56:41Z</dcterms:created>
  <dcterms:modified xsi:type="dcterms:W3CDTF">2026-04-09T16:56:56Z</dcterms:modified>
</cp:coreProperties>
</file>