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2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839"/>
    <p:restoredTop sz="94981"/>
  </p:normalViewPr>
  <p:slideViewPr>
    <p:cSldViewPr snapToGrid="0" snapToObjects="1">
      <p:cViewPr varScale="1">
        <p:scale>
          <a:sx n="91" d="100"/>
          <a:sy n="91" d="100"/>
        </p:scale>
        <p:origin x="19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67D61-6969-6A4E-8BAE-35467A08E21C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4FC63A-C473-9944-85C8-FD00C13EE2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30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FC63A-C473-9944-85C8-FD00C13EE25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68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title_photo.jpeg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1695" cy="397764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3977640"/>
            <a:ext cx="12191695" cy="2880360"/>
          </a:xfrm>
          <a:prstGeom prst="rect">
            <a:avLst/>
          </a:prstGeom>
          <a:solidFill>
            <a:srgbClr val="0B3543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" name="Text 3"/>
          <p:cNvSpPr/>
          <p:nvPr/>
        </p:nvSpPr>
        <p:spPr>
          <a:xfrm>
            <a:off x="640080" y="4590288"/>
            <a:ext cx="106070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Source Serif 4 Black" pitchFamily="34" charset="0"/>
                <a:ea typeface="Source Serif 4 Black" pitchFamily="34" charset="-122"/>
                <a:cs typeface="Source Serif 4 Black" pitchFamily="34" charset="-120"/>
              </a:rPr>
              <a:t>My Health My Data: A Primer for Healthcare Leaders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640080" y="62636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Angela Gillis   |   CEO &amp; Founder, Sorticulture Systems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503920" y="62636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5FBC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sorticulturesystems.com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0B35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728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FFFFFF"/>
                </a:solidFill>
                <a:latin typeface="Source Serif 4 Black"/>
              </a:rPr>
              <a:t>Dobbs changed the stakes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737360" y="3634740"/>
            <a:ext cx="8778240" cy="45720"/>
          </a:xfrm>
          <a:prstGeom prst="rect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65759" y="2286000"/>
            <a:ext cx="274320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700" b="1">
                <a:solidFill>
                  <a:srgbClr val="5FBC5E"/>
                </a:solidFill>
                <a:latin typeface="Source Serif 4 Black"/>
              </a:rPr>
              <a:t>June 24, 2022</a:t>
            </a:r>
          </a:p>
        </p:txBody>
      </p:sp>
      <p:sp>
        <p:nvSpPr>
          <p:cNvPr id="6" name="Oval 5"/>
          <p:cNvSpPr/>
          <p:nvPr/>
        </p:nvSpPr>
        <p:spPr>
          <a:xfrm>
            <a:off x="1554480" y="3474720"/>
            <a:ext cx="365760" cy="365760"/>
          </a:xfrm>
          <a:prstGeom prst="ellipse">
            <a:avLst/>
          </a:prstGeom>
          <a:solidFill>
            <a:srgbClr val="5FBC5E"/>
          </a:solidFill>
          <a:ln w="38100">
            <a:solidFill>
              <a:srgbClr val="0B35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20039" y="4114800"/>
            <a:ext cx="2834640" cy="1828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350" b="0">
                <a:solidFill>
                  <a:srgbClr val="FFFFFF"/>
                </a:solidFill>
                <a:latin typeface="Inter"/>
              </a:rPr>
              <a:t>Dobbs. Abortion law can now differ sharply by state.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91839" y="2286000"/>
            <a:ext cx="274320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700" b="1">
                <a:solidFill>
                  <a:srgbClr val="5FBC5E"/>
                </a:solidFill>
                <a:latin typeface="Source Serif 4 Black"/>
              </a:rPr>
              <a:t>Oct 21, 2022</a:t>
            </a:r>
          </a:p>
        </p:txBody>
      </p:sp>
      <p:sp>
        <p:nvSpPr>
          <p:cNvPr id="9" name="Oval 8"/>
          <p:cNvSpPr/>
          <p:nvPr/>
        </p:nvSpPr>
        <p:spPr>
          <a:xfrm>
            <a:off x="4480559" y="3474720"/>
            <a:ext cx="365760" cy="365760"/>
          </a:xfrm>
          <a:prstGeom prst="ellipse">
            <a:avLst/>
          </a:prstGeom>
          <a:solidFill>
            <a:srgbClr val="5FBC5E"/>
          </a:solidFill>
          <a:ln w="38100">
            <a:solidFill>
              <a:srgbClr val="0B35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46120" y="4114800"/>
            <a:ext cx="2834640" cy="1828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350" b="0">
                <a:solidFill>
                  <a:srgbClr val="FFFFFF"/>
                </a:solidFill>
                <a:latin typeface="Inter"/>
              </a:rPr>
              <a:t>Washington announces the legislation, in the wake of Dobbs.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17919" y="2286000"/>
            <a:ext cx="274320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700" b="1">
                <a:solidFill>
                  <a:srgbClr val="5FBC5E"/>
                </a:solidFill>
                <a:latin typeface="Source Serif 4 Black"/>
              </a:rPr>
              <a:t>April 27, 2023</a:t>
            </a:r>
          </a:p>
        </p:txBody>
      </p:sp>
      <p:sp>
        <p:nvSpPr>
          <p:cNvPr id="12" name="Oval 11"/>
          <p:cNvSpPr/>
          <p:nvPr/>
        </p:nvSpPr>
        <p:spPr>
          <a:xfrm>
            <a:off x="7406640" y="3474720"/>
            <a:ext cx="365760" cy="365760"/>
          </a:xfrm>
          <a:prstGeom prst="ellipse">
            <a:avLst/>
          </a:prstGeom>
          <a:solidFill>
            <a:srgbClr val="5FBC5E"/>
          </a:solidFill>
          <a:ln w="38100">
            <a:solidFill>
              <a:srgbClr val="0B35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172199" y="4114800"/>
            <a:ext cx="2834640" cy="1828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350" b="0">
                <a:solidFill>
                  <a:srgbClr val="FFFFFF"/>
                </a:solidFill>
                <a:latin typeface="Inter"/>
              </a:rPr>
              <a:t>The My Health My Data Act is signed into law.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0" y="2286000"/>
            <a:ext cx="274320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700" b="1">
                <a:solidFill>
                  <a:srgbClr val="5FBC5E"/>
                </a:solidFill>
                <a:latin typeface="Source Serif 4 Black"/>
              </a:rPr>
              <a:t>March 31, 2024</a:t>
            </a:r>
          </a:p>
        </p:txBody>
      </p:sp>
      <p:sp>
        <p:nvSpPr>
          <p:cNvPr id="15" name="Oval 14"/>
          <p:cNvSpPr/>
          <p:nvPr/>
        </p:nvSpPr>
        <p:spPr>
          <a:xfrm>
            <a:off x="10332720" y="3474720"/>
            <a:ext cx="365760" cy="365760"/>
          </a:xfrm>
          <a:prstGeom prst="ellipse">
            <a:avLst/>
          </a:prstGeom>
          <a:solidFill>
            <a:srgbClr val="5FBC5E"/>
          </a:solidFill>
          <a:ln w="38100">
            <a:solidFill>
              <a:srgbClr val="0B35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098280" y="4114800"/>
            <a:ext cx="2834640" cy="1828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350" b="0">
                <a:solidFill>
                  <a:srgbClr val="FFFFFF"/>
                </a:solidFill>
                <a:latin typeface="Inter"/>
              </a:rPr>
              <a:t>The main requirements take effect.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35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1005840"/>
            <a:ext cx="5120640" cy="5120640"/>
          </a:xfrm>
          <a:prstGeom prst="ellipse">
            <a:avLst/>
          </a:prstGeom>
          <a:solidFill>
            <a:srgbClr val="15495B">
              <a:alpha val="4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822960" y="1737360"/>
            <a:ext cx="54864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0" b="1" dirty="0">
                <a:solidFill>
                  <a:srgbClr val="5FBC5E"/>
                </a:solidFill>
                <a:latin typeface="Source Serif 4 Black" pitchFamily="34" charset="0"/>
                <a:ea typeface="Source Serif 4 Black" pitchFamily="34" charset="-122"/>
                <a:cs typeface="Source Serif 4 Black" pitchFamily="34" charset="-120"/>
              </a:rPr>
              <a:t>$160</a:t>
            </a:r>
            <a:endParaRPr lang="en-US" sz="15000" dirty="0"/>
          </a:p>
        </p:txBody>
      </p:sp>
      <p:sp>
        <p:nvSpPr>
          <p:cNvPr id="4" name="Text 2"/>
          <p:cNvSpPr/>
          <p:nvPr/>
        </p:nvSpPr>
        <p:spPr>
          <a:xfrm>
            <a:off x="868680" y="3611880"/>
            <a:ext cx="7863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price cited in testimony for aggregated location data tied to abortion-clinic visits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68680" y="47548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CFE3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medical chart required. Ordinary commercial location data can still tell a detailed story about healthcare.</a:t>
            </a:r>
            <a:endParaRPr lang="en-US" sz="1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35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0B35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309360" y="0"/>
            <a:ext cx="5760720" cy="685800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sz="24000" b="1">
                <a:solidFill>
                  <a:srgbClr val="123F52"/>
                </a:solidFill>
                <a:latin typeface="Source Serif 4 Black"/>
              </a:rP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2057400"/>
            <a:ext cx="68580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5FBC5E"/>
                </a:solidFill>
                <a:latin typeface="Inter"/>
              </a:rPr>
              <a:t>SECTION 02</a:t>
            </a:r>
          </a:p>
        </p:txBody>
      </p:sp>
      <p:sp>
        <p:nvSpPr>
          <p:cNvPr id="6" name="Rectangle 5"/>
          <p:cNvSpPr/>
          <p:nvPr/>
        </p:nvSpPr>
        <p:spPr>
          <a:xfrm>
            <a:off x="886968" y="2542032"/>
            <a:ext cx="1371600" cy="54864"/>
          </a:xfrm>
          <a:prstGeom prst="rect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8680" y="2743200"/>
            <a:ext cx="7040880" cy="2926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300" b="1">
                <a:solidFill>
                  <a:srgbClr val="FFFFFF"/>
                </a:solidFill>
                <a:latin typeface="Source Serif 4 Black"/>
              </a:rPr>
              <a:t>What data is covered under the My Health My Data Act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004D43"/>
                </a:solidFill>
                <a:latin typeface="Source Serif 4 Black"/>
              </a:rPr>
              <a:t>What data is covered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1325880"/>
            <a:ext cx="1060704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0" i="0">
                <a:solidFill>
                  <a:srgbClr val="5A6B68"/>
                </a:solidFill>
                <a:latin typeface="Inter"/>
              </a:rPr>
              <a:t>Consumer health data: information linked or reasonably linkable to a person that identifies past, present, or future physical or mental health.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404872"/>
            <a:ext cx="512064" cy="512064"/>
          </a:xfrm>
          <a:prstGeom prst="ellipse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22960" y="2404872"/>
            <a:ext cx="512064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 i="0">
                <a:solidFill>
                  <a:srgbClr val="FFFFFF"/>
                </a:solidFill>
                <a:latin typeface="Source Serif 4 Black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54480" y="2194560"/>
            <a:ext cx="4480560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1550" b="1" i="0">
                <a:solidFill>
                  <a:srgbClr val="16211F"/>
                </a:solidFill>
                <a:latin typeface="Inter"/>
              </a:rPr>
              <a:t>Conditions, diagnoses, and treatment</a:t>
            </a:r>
          </a:p>
        </p:txBody>
      </p:sp>
      <p:sp>
        <p:nvSpPr>
          <p:cNvPr id="7" name="Oval 6"/>
          <p:cNvSpPr/>
          <p:nvPr/>
        </p:nvSpPr>
        <p:spPr>
          <a:xfrm>
            <a:off x="822960" y="3429000"/>
            <a:ext cx="512064" cy="512064"/>
          </a:xfrm>
          <a:prstGeom prst="ellipse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22960" y="3429000"/>
            <a:ext cx="512064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 i="0">
                <a:solidFill>
                  <a:srgbClr val="FFFFFF"/>
                </a:solidFill>
                <a:latin typeface="Source Serif 4 Black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4480" y="3218688"/>
            <a:ext cx="4480560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1550" b="1" i="0">
                <a:solidFill>
                  <a:srgbClr val="16211F"/>
                </a:solidFill>
                <a:latin typeface="Inter"/>
              </a:rPr>
              <a:t>Mental and behavioral health</a:t>
            </a:r>
          </a:p>
        </p:txBody>
      </p:sp>
      <p:sp>
        <p:nvSpPr>
          <p:cNvPr id="10" name="Oval 9"/>
          <p:cNvSpPr/>
          <p:nvPr/>
        </p:nvSpPr>
        <p:spPr>
          <a:xfrm>
            <a:off x="822960" y="4453128"/>
            <a:ext cx="512064" cy="512064"/>
          </a:xfrm>
          <a:prstGeom prst="ellipse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22960" y="4453128"/>
            <a:ext cx="512064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 i="0">
                <a:solidFill>
                  <a:srgbClr val="FFFFFF"/>
                </a:solidFill>
                <a:latin typeface="Source Serif 4 Black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4242816"/>
            <a:ext cx="4480560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1550" b="1" i="0">
                <a:solidFill>
                  <a:srgbClr val="16211F"/>
                </a:solidFill>
                <a:latin typeface="Inter"/>
              </a:rPr>
              <a:t>Reproductive and sexual health</a:t>
            </a:r>
          </a:p>
        </p:txBody>
      </p:sp>
      <p:sp>
        <p:nvSpPr>
          <p:cNvPr id="13" name="Oval 12"/>
          <p:cNvSpPr/>
          <p:nvPr/>
        </p:nvSpPr>
        <p:spPr>
          <a:xfrm>
            <a:off x="822960" y="5477256"/>
            <a:ext cx="512064" cy="512064"/>
          </a:xfrm>
          <a:prstGeom prst="ellipse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22960" y="5477256"/>
            <a:ext cx="512064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 i="0">
                <a:solidFill>
                  <a:srgbClr val="FFFFFF"/>
                </a:solidFill>
                <a:latin typeface="Source Serif 4 Black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4480" y="5266944"/>
            <a:ext cx="4480560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1550" b="1" i="0">
                <a:solidFill>
                  <a:srgbClr val="16211F"/>
                </a:solidFill>
                <a:latin typeface="Inter"/>
              </a:rPr>
              <a:t>Gender-affirming care</a:t>
            </a:r>
          </a:p>
        </p:txBody>
      </p:sp>
      <p:sp>
        <p:nvSpPr>
          <p:cNvPr id="16" name="Oval 15"/>
          <p:cNvSpPr/>
          <p:nvPr/>
        </p:nvSpPr>
        <p:spPr>
          <a:xfrm>
            <a:off x="6309360" y="2404872"/>
            <a:ext cx="512064" cy="512064"/>
          </a:xfrm>
          <a:prstGeom prst="ellipse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309360" y="2404872"/>
            <a:ext cx="512064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 i="0">
                <a:solidFill>
                  <a:srgbClr val="FFFFFF"/>
                </a:solidFill>
                <a:latin typeface="Source Serif 4 Black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40880" y="2194560"/>
            <a:ext cx="4480560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1550" b="1" i="0">
                <a:solidFill>
                  <a:srgbClr val="16211F"/>
                </a:solidFill>
                <a:latin typeface="Inter"/>
              </a:rPr>
              <a:t>Prescribed medications</a:t>
            </a:r>
          </a:p>
        </p:txBody>
      </p:sp>
      <p:sp>
        <p:nvSpPr>
          <p:cNvPr id="19" name="Oval 18"/>
          <p:cNvSpPr/>
          <p:nvPr/>
        </p:nvSpPr>
        <p:spPr>
          <a:xfrm>
            <a:off x="6309360" y="3429000"/>
            <a:ext cx="512064" cy="512064"/>
          </a:xfrm>
          <a:prstGeom prst="ellipse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309360" y="3429000"/>
            <a:ext cx="512064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 i="0">
                <a:solidFill>
                  <a:srgbClr val="FFFFFF"/>
                </a:solidFill>
                <a:latin typeface="Source Serif 4 Black"/>
              </a:rPr>
              <a:t>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40880" y="3218688"/>
            <a:ext cx="4480560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1550" b="1" i="0">
                <a:solidFill>
                  <a:srgbClr val="16211F"/>
                </a:solidFill>
                <a:latin typeface="Inter"/>
              </a:rPr>
              <a:t>Biometric and genetic data</a:t>
            </a:r>
          </a:p>
        </p:txBody>
      </p:sp>
      <p:sp>
        <p:nvSpPr>
          <p:cNvPr id="22" name="Oval 21"/>
          <p:cNvSpPr/>
          <p:nvPr/>
        </p:nvSpPr>
        <p:spPr>
          <a:xfrm>
            <a:off x="6309360" y="4453128"/>
            <a:ext cx="512064" cy="512064"/>
          </a:xfrm>
          <a:prstGeom prst="ellipse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309360" y="4453128"/>
            <a:ext cx="512064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 i="0">
                <a:solidFill>
                  <a:srgbClr val="FFFFFF"/>
                </a:solidFill>
                <a:latin typeface="Source Serif 4 Black"/>
              </a:rPr>
              <a:t>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040880" y="4242816"/>
            <a:ext cx="4480560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1550" b="1" i="0">
                <a:solidFill>
                  <a:srgbClr val="16211F"/>
                </a:solidFill>
                <a:latin typeface="Inter"/>
              </a:rPr>
              <a:t>Precise location tied to seeking care</a:t>
            </a:r>
          </a:p>
        </p:txBody>
      </p:sp>
      <p:sp>
        <p:nvSpPr>
          <p:cNvPr id="25" name="Oval 24"/>
          <p:cNvSpPr/>
          <p:nvPr/>
        </p:nvSpPr>
        <p:spPr>
          <a:xfrm>
            <a:off x="6309360" y="5477256"/>
            <a:ext cx="512064" cy="512064"/>
          </a:xfrm>
          <a:prstGeom prst="ellipse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309360" y="5477256"/>
            <a:ext cx="512064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 i="0">
                <a:solidFill>
                  <a:srgbClr val="FFFFFF"/>
                </a:solidFill>
                <a:latin typeface="Source Serif 4 Black"/>
              </a:rPr>
              <a:t>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40880" y="5266944"/>
            <a:ext cx="4480560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1550" b="1" i="0">
                <a:solidFill>
                  <a:srgbClr val="16211F"/>
                </a:solidFill>
                <a:latin typeface="Inter"/>
              </a:rPr>
              <a:t>Information identifying someone as seeking health services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B3543"/>
                </a:solidFill>
                <a:latin typeface="Source Serif 4 Black" pitchFamily="34" charset="0"/>
                <a:ea typeface="Source Serif 4 Black" pitchFamily="34" charset="-122"/>
                <a:cs typeface="Source Serif 4 Black" pitchFamily="34" charset="-120"/>
              </a:rPr>
              <a:t>Who needs to comply?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48640" y="1554480"/>
            <a:ext cx="6309360" cy="4480560"/>
          </a:xfrm>
          <a:prstGeom prst="roundRect">
            <a:avLst>
              <a:gd name="adj" fmla="val 2449"/>
            </a:avLst>
          </a:prstGeom>
          <a:solidFill>
            <a:srgbClr val="DCEEF3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2"/>
          <p:cNvSpPr/>
          <p:nvPr/>
        </p:nvSpPr>
        <p:spPr>
          <a:xfrm>
            <a:off x="914400" y="1874520"/>
            <a:ext cx="566928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600"/>
              </a:spcAft>
              <a:buSzPct val="100000"/>
              <a:buChar char="•"/>
            </a:pPr>
            <a:r>
              <a:rPr lang="en-US" sz="2100" b="1" dirty="0">
                <a:solidFill>
                  <a:srgbClr val="0B35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Conducts business in Washington,</a:t>
            </a:r>
            <a:r>
              <a:rPr lang="en-US" sz="2100" dirty="0">
                <a:solidFill>
                  <a:srgbClr val="1730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targets products or services to Washington consumers</a:t>
            </a:r>
            <a:endParaRPr lang="en-US" sz="2100" dirty="0"/>
          </a:p>
          <a:p>
            <a:pPr marL="228600" indent="-228600">
              <a:spcAft>
                <a:spcPts val="1600"/>
              </a:spcAft>
              <a:buSzPct val="100000"/>
              <a:buChar char="•"/>
            </a:pPr>
            <a:r>
              <a:rPr lang="en-US" sz="2100" b="1" dirty="0">
                <a:solidFill>
                  <a:srgbClr val="0B35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Determines the purpose and means</a:t>
            </a:r>
            <a:r>
              <a:rPr lang="en-US" sz="2100" dirty="0">
                <a:solidFill>
                  <a:srgbClr val="1730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collecting, processing, sharing, or selling consumer health data</a:t>
            </a:r>
            <a:endParaRPr lang="en-US" sz="2100" dirty="0"/>
          </a:p>
          <a:p>
            <a:pPr marL="228600" indent="-228600">
              <a:spcAft>
                <a:spcPts val="1600"/>
              </a:spcAft>
              <a:buSzPct val="100000"/>
              <a:buChar char="•"/>
            </a:pPr>
            <a:r>
              <a:rPr lang="en-US" sz="2100" b="1" dirty="0">
                <a:solidFill>
                  <a:srgbClr val="0B35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Excludes government agencies,</a:t>
            </a:r>
            <a:r>
              <a:rPr lang="en-US" sz="2100" dirty="0">
                <a:solidFill>
                  <a:srgbClr val="1730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tribal nations, and certain government contractors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7178040" y="1554480"/>
            <a:ext cx="4434840" cy="4480560"/>
          </a:xfrm>
          <a:prstGeom prst="roundRect">
            <a:avLst>
              <a:gd name="adj" fmla="val 2474"/>
            </a:avLst>
          </a:prstGeom>
          <a:solidFill>
            <a:srgbClr val="0B3543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" name="Shape 4"/>
          <p:cNvSpPr/>
          <p:nvPr/>
        </p:nvSpPr>
        <p:spPr>
          <a:xfrm>
            <a:off x="8915400" y="2148840"/>
            <a:ext cx="960120" cy="960120"/>
          </a:xfrm>
          <a:prstGeom prst="ellipse">
            <a:avLst/>
          </a:prstGeom>
          <a:solidFill>
            <a:srgbClr val="5FBC5E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7" name="Image 0" descr="assets/ic_loc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3835" y="2427275"/>
            <a:ext cx="403250" cy="40325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452360" y="3383280"/>
            <a:ext cx="3886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just healthcare organizations.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7452360" y="4206240"/>
            <a:ext cx="3886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CFE3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law reaches any organization that collects or uses consumer health data.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457200" y="63550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E707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sorticulturesystems.com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4763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lang="en-US" sz="3000" b="1" dirty="0">
                <a:solidFill>
                  <a:srgbClr val="004D43"/>
                </a:solidFill>
                <a:latin typeface="Source Serif 4 Black"/>
              </a:rPr>
              <a:t>W</a:t>
            </a:r>
            <a:r>
              <a:rPr sz="3000" b="1" i="0" dirty="0">
                <a:solidFill>
                  <a:srgbClr val="004D43"/>
                </a:solidFill>
                <a:latin typeface="Source Serif 4 Black"/>
              </a:rPr>
              <a:t>hat</a:t>
            </a:r>
            <a:r>
              <a:rPr lang="en-US" sz="3000" b="1" i="0" dirty="0">
                <a:solidFill>
                  <a:srgbClr val="004D43"/>
                </a:solidFill>
                <a:latin typeface="Source Serif 4 Black"/>
              </a:rPr>
              <a:t> information</a:t>
            </a:r>
            <a:r>
              <a:rPr sz="3000" b="1" i="0" dirty="0">
                <a:solidFill>
                  <a:srgbClr val="004D43"/>
                </a:solidFill>
                <a:latin typeface="Source Serif 4 Black"/>
              </a:rPr>
              <a:t> is exempt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1325880"/>
            <a:ext cx="1060704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0" i="0">
                <a:solidFill>
                  <a:srgbClr val="5A6B68"/>
                </a:solidFill>
                <a:latin typeface="Inter"/>
              </a:rPr>
              <a:t>The Act does not apply to certain information already governed elsewhere.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2103120"/>
            <a:ext cx="3566160" cy="1600200"/>
          </a:xfrm>
          <a:prstGeom prst="roundRect">
            <a:avLst/>
          </a:prstGeom>
          <a:solidFill>
            <a:srgbClr val="EAF4F1"/>
          </a:solidFill>
          <a:ln w="12700">
            <a:solidFill>
              <a:srgbClr val="CDE5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96112" y="2304288"/>
            <a:ext cx="31089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4D43"/>
                </a:solidFill>
                <a:latin typeface="Source Serif 4 Black"/>
              </a:rPr>
              <a:t>HIPAA PHI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6112" y="2816352"/>
            <a:ext cx="310896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0" i="0">
                <a:solidFill>
                  <a:srgbClr val="5A6B68"/>
                </a:solidFill>
                <a:latin typeface="Inter"/>
              </a:rPr>
              <a:t>Protected health information governed by HIPAA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0" y="2103120"/>
            <a:ext cx="3566160" cy="1600200"/>
          </a:xfrm>
          <a:prstGeom prst="roundRect">
            <a:avLst/>
          </a:prstGeom>
          <a:solidFill>
            <a:srgbClr val="EAF4F1"/>
          </a:solidFill>
          <a:ln w="12700">
            <a:solidFill>
              <a:srgbClr val="CDE5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828032" y="2304288"/>
            <a:ext cx="31089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4D43"/>
                </a:solidFill>
                <a:latin typeface="Source Serif 4 Black"/>
              </a:rPr>
              <a:t>Washington healthcare info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28032" y="2816352"/>
            <a:ext cx="310896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0" i="0">
                <a:solidFill>
                  <a:srgbClr val="5A6B68"/>
                </a:solidFill>
                <a:latin typeface="Inter"/>
              </a:rPr>
              <a:t>Certain health care information under state law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503920" y="2103120"/>
            <a:ext cx="3566160" cy="1600200"/>
          </a:xfrm>
          <a:prstGeom prst="roundRect">
            <a:avLst/>
          </a:prstGeom>
          <a:solidFill>
            <a:srgbClr val="EAF4F1"/>
          </a:solidFill>
          <a:ln w="12700">
            <a:solidFill>
              <a:srgbClr val="CDE5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59952" y="2304288"/>
            <a:ext cx="31089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4D43"/>
                </a:solidFill>
                <a:latin typeface="Source Serif 4 Black"/>
              </a:rPr>
              <a:t>42 CFR Part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59952" y="2816352"/>
            <a:ext cx="310896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0" i="0">
                <a:solidFill>
                  <a:srgbClr val="5A6B68"/>
                </a:solidFill>
                <a:latin typeface="Inter"/>
              </a:rPr>
              <a:t>Substance-use-disorder patient identifying information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886200"/>
            <a:ext cx="3566160" cy="1600200"/>
          </a:xfrm>
          <a:prstGeom prst="roundRect">
            <a:avLst/>
          </a:prstGeom>
          <a:solidFill>
            <a:srgbClr val="EAF4F1"/>
          </a:solidFill>
          <a:ln w="12700">
            <a:solidFill>
              <a:srgbClr val="CDE5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96112" y="4087368"/>
            <a:ext cx="31089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4D43"/>
                </a:solidFill>
                <a:latin typeface="Source Serif 4 Black"/>
              </a:rPr>
              <a:t>Research information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6112" y="4599432"/>
            <a:ext cx="310896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0" i="0">
                <a:solidFill>
                  <a:srgbClr val="5A6B68"/>
                </a:solidFill>
                <a:latin typeface="Inter"/>
              </a:rPr>
              <a:t>Certain human-subjects and clinical research data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0" y="3886200"/>
            <a:ext cx="3566160" cy="1600200"/>
          </a:xfrm>
          <a:prstGeom prst="roundRect">
            <a:avLst/>
          </a:prstGeom>
          <a:solidFill>
            <a:srgbClr val="EAF4F1"/>
          </a:solidFill>
          <a:ln w="12700">
            <a:solidFill>
              <a:srgbClr val="CDE5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828032" y="4087368"/>
            <a:ext cx="31089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4D43"/>
                </a:solidFill>
                <a:latin typeface="Source Serif 4 Black"/>
              </a:rPr>
              <a:t>Quality and patient safety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28032" y="4599432"/>
            <a:ext cx="310896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0" i="0">
                <a:solidFill>
                  <a:srgbClr val="5A6B68"/>
                </a:solidFill>
                <a:latin typeface="Inter"/>
              </a:rPr>
              <a:t>Certain quality, peer-review, and patient-safety data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503920" y="3886200"/>
            <a:ext cx="3566160" cy="1600200"/>
          </a:xfrm>
          <a:prstGeom prst="roundRect">
            <a:avLst/>
          </a:prstGeom>
          <a:solidFill>
            <a:srgbClr val="EAF4F1"/>
          </a:solidFill>
          <a:ln w="12700">
            <a:solidFill>
              <a:srgbClr val="CDE5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759952" y="4087368"/>
            <a:ext cx="31089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4D43"/>
                </a:solidFill>
                <a:latin typeface="Source Serif 4 Black"/>
              </a:rPr>
              <a:t>Deidentified and other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59952" y="4599432"/>
            <a:ext cx="310896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250" b="0" i="0">
                <a:solidFill>
                  <a:srgbClr val="5A6B68"/>
                </a:solidFill>
                <a:latin typeface="Inter"/>
              </a:rPr>
              <a:t>Certain deidentified data and other listed categories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40080" y="5806440"/>
            <a:ext cx="10881360" cy="640080"/>
          </a:xfrm>
          <a:prstGeom prst="roundRect">
            <a:avLst/>
          </a:prstGeom>
          <a:solidFill>
            <a:srgbClr val="0B35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822960" y="5870448"/>
            <a:ext cx="10515600" cy="5029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FFFFFF"/>
                </a:solidFill>
                <a:latin typeface="Inter"/>
              </a:rPr>
              <a:t>The exemption follows the information, not the organization's label.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B3543"/>
                </a:solidFill>
                <a:latin typeface="Source Serif 4 Black" pitchFamily="34" charset="0"/>
                <a:ea typeface="Source Serif 4 Black" pitchFamily="34" charset="-122"/>
                <a:cs typeface="Source Serif 4 Black" pitchFamily="34" charset="-120"/>
              </a:rPr>
              <a:t>Where consumer health data could appear outside the medical record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1394460" y="2011680"/>
            <a:ext cx="1188720" cy="1188720"/>
          </a:xfrm>
          <a:prstGeom prst="ellipse">
            <a:avLst/>
          </a:prstGeom>
          <a:solidFill>
            <a:srgbClr val="156082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4" name="Image 0" descr="assets/ic_searc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189" y="2356409"/>
            <a:ext cx="499262" cy="49926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3383280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B35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Public websites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640080" y="3886200"/>
            <a:ext cx="26974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" dirty="0">
                <a:solidFill>
                  <a:srgbClr val="1730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Pages, searches, chat, scheduling, and trackers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274820" y="2011680"/>
            <a:ext cx="1188720" cy="1188720"/>
          </a:xfrm>
          <a:prstGeom prst="ellipse">
            <a:avLst/>
          </a:prstGeom>
          <a:solidFill>
            <a:srgbClr val="4E9E4D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9" name="Image 1" descr="assets/ic_clipboar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9549" y="2356409"/>
            <a:ext cx="499262" cy="49926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520440" y="3383280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B35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Intake forms</a:t>
            </a:r>
            <a:endParaRPr lang="en-US" sz="2100" dirty="0"/>
          </a:p>
        </p:txBody>
      </p:sp>
      <p:sp>
        <p:nvSpPr>
          <p:cNvPr id="11" name="Text 7"/>
          <p:cNvSpPr/>
          <p:nvPr/>
        </p:nvSpPr>
        <p:spPr>
          <a:xfrm>
            <a:off x="3520440" y="3886200"/>
            <a:ext cx="26974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" dirty="0">
                <a:solidFill>
                  <a:srgbClr val="1730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Symptoms, requested services, names, and contact details</a:t>
            </a:r>
            <a:endParaRPr lang="en-US" sz="1500" dirty="0"/>
          </a:p>
        </p:txBody>
      </p:sp>
      <p:sp>
        <p:nvSpPr>
          <p:cNvPr id="13" name="Shape 9"/>
          <p:cNvSpPr/>
          <p:nvPr/>
        </p:nvSpPr>
        <p:spPr>
          <a:xfrm>
            <a:off x="7155180" y="2011680"/>
            <a:ext cx="1188720" cy="1188720"/>
          </a:xfrm>
          <a:prstGeom prst="ellipse">
            <a:avLst/>
          </a:prstGeom>
          <a:solidFill>
            <a:srgbClr val="156082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4" name="Image 2" descr="assets/ic_aler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9909" y="2356409"/>
            <a:ext cx="499262" cy="49926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400800" y="3383280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B35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Marketing</a:t>
            </a:r>
            <a:endParaRPr lang="en-US" sz="2100" dirty="0"/>
          </a:p>
        </p:txBody>
      </p:sp>
      <p:sp>
        <p:nvSpPr>
          <p:cNvPr id="16" name="Text 11"/>
          <p:cNvSpPr/>
          <p:nvPr/>
        </p:nvSpPr>
        <p:spPr>
          <a:xfrm>
            <a:off x="6400800" y="3886200"/>
            <a:ext cx="26974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" dirty="0">
                <a:solidFill>
                  <a:srgbClr val="1730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Email lists, campaign segments, and CRM records</a:t>
            </a:r>
            <a:endParaRPr lang="en-US" sz="1500" dirty="0"/>
          </a:p>
        </p:txBody>
      </p:sp>
      <p:sp>
        <p:nvSpPr>
          <p:cNvPr id="18" name="Shape 13"/>
          <p:cNvSpPr/>
          <p:nvPr/>
        </p:nvSpPr>
        <p:spPr>
          <a:xfrm>
            <a:off x="10035540" y="2011680"/>
            <a:ext cx="1188720" cy="1188720"/>
          </a:xfrm>
          <a:prstGeom prst="ellipse">
            <a:avLst/>
          </a:prstGeom>
          <a:solidFill>
            <a:srgbClr val="4E9E4D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9" name="Image 3" descr="assets/ic_targe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0269" y="2356409"/>
            <a:ext cx="499262" cy="49926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281160" y="3383280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B35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Analytics</a:t>
            </a:r>
            <a:endParaRPr lang="en-US" sz="2100" dirty="0"/>
          </a:p>
        </p:txBody>
      </p:sp>
      <p:sp>
        <p:nvSpPr>
          <p:cNvPr id="21" name="Text 15"/>
          <p:cNvSpPr/>
          <p:nvPr/>
        </p:nvSpPr>
        <p:spPr>
          <a:xfrm>
            <a:off x="9281160" y="3886200"/>
            <a:ext cx="26974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" dirty="0">
                <a:solidFill>
                  <a:srgbClr val="1730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Page behavior, identifiers, location, and audience data</a:t>
            </a:r>
            <a:endParaRPr lang="en-US" sz="1500" dirty="0"/>
          </a:p>
        </p:txBody>
      </p:sp>
      <p:sp>
        <p:nvSpPr>
          <p:cNvPr id="23" name="Text 16"/>
          <p:cNvSpPr/>
          <p:nvPr/>
        </p:nvSpPr>
        <p:spPr>
          <a:xfrm>
            <a:off x="457200" y="63550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E707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sorticulturesystems.com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35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0B35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309360" y="0"/>
            <a:ext cx="5760720" cy="685800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sz="24000" b="1">
                <a:solidFill>
                  <a:srgbClr val="123F52"/>
                </a:solidFill>
                <a:latin typeface="Source Serif 4 Black"/>
              </a:rPr>
              <a:t>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2057400"/>
            <a:ext cx="68580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5FBC5E"/>
                </a:solidFill>
                <a:latin typeface="Inter"/>
              </a:rPr>
              <a:t>SECTION 03</a:t>
            </a:r>
          </a:p>
        </p:txBody>
      </p:sp>
      <p:sp>
        <p:nvSpPr>
          <p:cNvPr id="6" name="Rectangle 5"/>
          <p:cNvSpPr/>
          <p:nvPr/>
        </p:nvSpPr>
        <p:spPr>
          <a:xfrm>
            <a:off x="886968" y="2542032"/>
            <a:ext cx="1371600" cy="54864"/>
          </a:xfrm>
          <a:prstGeom prst="rect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8680" y="2743200"/>
            <a:ext cx="7040880" cy="2926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300" b="1">
                <a:solidFill>
                  <a:srgbClr val="FFFFFF"/>
                </a:solidFill>
                <a:latin typeface="Source Serif 4 Black"/>
              </a:rPr>
              <a:t>What the law requires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004D43"/>
                </a:solidFill>
                <a:latin typeface="Source Serif 4 Black"/>
              </a:rPr>
              <a:t>What the law requires</a:t>
            </a:r>
          </a:p>
        </p:txBody>
      </p:sp>
      <p:sp>
        <p:nvSpPr>
          <p:cNvPr id="3" name="Oval 2"/>
          <p:cNvSpPr/>
          <p:nvPr/>
        </p:nvSpPr>
        <p:spPr>
          <a:xfrm>
            <a:off x="640080" y="1609344"/>
            <a:ext cx="457200" cy="457200"/>
          </a:xfrm>
          <a:prstGeom prst="ellipse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40080" y="1609344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 i="0">
                <a:solidFill>
                  <a:srgbClr val="FFFFFF"/>
                </a:solidFill>
                <a:latin typeface="Source Serif 4 Black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61872" y="1517904"/>
            <a:ext cx="47548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 i="0">
                <a:solidFill>
                  <a:srgbClr val="004D43"/>
                </a:solidFill>
                <a:latin typeface="Source Serif 4 Black"/>
              </a:rPr>
              <a:t>Consumer health data privacy policy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61872" y="1956816"/>
            <a:ext cx="475488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i="0">
                <a:solidFill>
                  <a:srgbClr val="5A6B68"/>
                </a:solidFill>
                <a:latin typeface="Inter"/>
              </a:rPr>
              <a:t>Publish the disclosures the law requires</a:t>
            </a:r>
          </a:p>
        </p:txBody>
      </p:sp>
      <p:sp>
        <p:nvSpPr>
          <p:cNvPr id="7" name="Oval 6"/>
          <p:cNvSpPr/>
          <p:nvPr/>
        </p:nvSpPr>
        <p:spPr>
          <a:xfrm>
            <a:off x="640080" y="2670048"/>
            <a:ext cx="457200" cy="457200"/>
          </a:xfrm>
          <a:prstGeom prst="ellipse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40080" y="2670048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 i="0">
                <a:solidFill>
                  <a:srgbClr val="FFFFFF"/>
                </a:solidFill>
                <a:latin typeface="Source Serif 4 Black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61872" y="2578608"/>
            <a:ext cx="47548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 i="0">
                <a:solidFill>
                  <a:srgbClr val="004D43"/>
                </a:solidFill>
                <a:latin typeface="Source Serif 4 Black"/>
              </a:rPr>
              <a:t>Consent for collection and sharing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61872" y="3017520"/>
            <a:ext cx="475488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i="0">
                <a:solidFill>
                  <a:srgbClr val="5A6B68"/>
                </a:solidFill>
                <a:latin typeface="Inter"/>
              </a:rPr>
              <a:t>Obtain consent when the statute requires it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3730751"/>
            <a:ext cx="457200" cy="457200"/>
          </a:xfrm>
          <a:prstGeom prst="ellipse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40080" y="3730751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 i="0">
                <a:solidFill>
                  <a:srgbClr val="FFFFFF"/>
                </a:solidFill>
                <a:latin typeface="Source Serif 4 Black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61872" y="3639311"/>
            <a:ext cx="47548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 i="0">
                <a:solidFill>
                  <a:srgbClr val="004D43"/>
                </a:solidFill>
                <a:latin typeface="Source Serif 4 Black"/>
              </a:rPr>
              <a:t>Consumer rights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61872" y="4078224"/>
            <a:ext cx="475488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i="0">
                <a:solidFill>
                  <a:srgbClr val="5A6B68"/>
                </a:solidFill>
                <a:latin typeface="Inter"/>
              </a:rPr>
              <a:t>Access, withdrawal of consent, and deletion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4791455"/>
            <a:ext cx="457200" cy="457200"/>
          </a:xfrm>
          <a:prstGeom prst="ellipse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40080" y="4791455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 i="0">
                <a:solidFill>
                  <a:srgbClr val="FFFFFF"/>
                </a:solidFill>
                <a:latin typeface="Source Serif 4 Black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61872" y="4700016"/>
            <a:ext cx="47548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 i="0">
                <a:solidFill>
                  <a:srgbClr val="004D43"/>
                </a:solidFill>
                <a:latin typeface="Source Serif 4 Black"/>
              </a:rPr>
              <a:t>Authorization for sale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61872" y="5138928"/>
            <a:ext cx="475488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i="0">
                <a:solidFill>
                  <a:srgbClr val="5A6B68"/>
                </a:solidFill>
                <a:latin typeface="Inter"/>
              </a:rPr>
              <a:t>A separate valid authorization before selling</a:t>
            </a:r>
          </a:p>
        </p:txBody>
      </p:sp>
      <p:sp>
        <p:nvSpPr>
          <p:cNvPr id="19" name="Oval 18"/>
          <p:cNvSpPr/>
          <p:nvPr/>
        </p:nvSpPr>
        <p:spPr>
          <a:xfrm>
            <a:off x="6172200" y="1609344"/>
            <a:ext cx="457200" cy="457200"/>
          </a:xfrm>
          <a:prstGeom prst="ellipse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172200" y="1609344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 i="0">
                <a:solidFill>
                  <a:srgbClr val="FFFFFF"/>
                </a:solidFill>
                <a:latin typeface="Source Serif 4 Black"/>
              </a:rPr>
              <a:t>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93992" y="1517904"/>
            <a:ext cx="47548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 i="0">
                <a:solidFill>
                  <a:srgbClr val="004D43"/>
                </a:solidFill>
                <a:latin typeface="Source Serif 4 Black"/>
              </a:rPr>
              <a:t>Safeguards and access controls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93992" y="1956816"/>
            <a:ext cx="475488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i="0">
                <a:solidFill>
                  <a:srgbClr val="5A6B68"/>
                </a:solidFill>
                <a:latin typeface="Inter"/>
              </a:rPr>
              <a:t>Limit access; use reasonable safeguards</a:t>
            </a:r>
          </a:p>
        </p:txBody>
      </p:sp>
      <p:sp>
        <p:nvSpPr>
          <p:cNvPr id="23" name="Oval 22"/>
          <p:cNvSpPr/>
          <p:nvPr/>
        </p:nvSpPr>
        <p:spPr>
          <a:xfrm>
            <a:off x="6172200" y="2670048"/>
            <a:ext cx="457200" cy="457200"/>
          </a:xfrm>
          <a:prstGeom prst="ellipse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172200" y="2670048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 i="0">
                <a:solidFill>
                  <a:srgbClr val="FFFFFF"/>
                </a:solidFill>
                <a:latin typeface="Source Serif 4 Black"/>
              </a:rPr>
              <a:t>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93992" y="2578608"/>
            <a:ext cx="47548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 i="0">
                <a:solidFill>
                  <a:srgbClr val="004D43"/>
                </a:solidFill>
                <a:latin typeface="Source Serif 4 Black"/>
              </a:rPr>
              <a:t>Processor requirements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93992" y="3017520"/>
            <a:ext cx="475488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i="0">
                <a:solidFill>
                  <a:srgbClr val="5A6B68"/>
                </a:solidFill>
                <a:latin typeface="Inter"/>
              </a:rPr>
              <a:t>Binding instructions and agreements for vendors</a:t>
            </a:r>
          </a:p>
        </p:txBody>
      </p:sp>
      <p:sp>
        <p:nvSpPr>
          <p:cNvPr id="27" name="Oval 26"/>
          <p:cNvSpPr/>
          <p:nvPr/>
        </p:nvSpPr>
        <p:spPr>
          <a:xfrm>
            <a:off x="6172200" y="3730751"/>
            <a:ext cx="457200" cy="457200"/>
          </a:xfrm>
          <a:prstGeom prst="ellipse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172200" y="3730751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 i="0">
                <a:solidFill>
                  <a:srgbClr val="FFFFFF"/>
                </a:solidFill>
                <a:latin typeface="Source Serif 4 Black"/>
              </a:rPr>
              <a:t>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93992" y="3639311"/>
            <a:ext cx="47548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 i="0">
                <a:solidFill>
                  <a:srgbClr val="004D43"/>
                </a:solidFill>
                <a:latin typeface="Source Serif 4 Black"/>
              </a:rPr>
              <a:t>Geofencing restrictions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93992" y="4078224"/>
            <a:ext cx="475488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i="0">
                <a:solidFill>
                  <a:srgbClr val="5A6B68"/>
                </a:solidFill>
                <a:latin typeface="Inter"/>
              </a:rPr>
              <a:t>No prohibited geofencing around in-person care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72200" y="4736592"/>
            <a:ext cx="4846320" cy="868680"/>
          </a:xfrm>
          <a:prstGeom prst="roundRect">
            <a:avLst/>
          </a:prstGeom>
          <a:solidFill>
            <a:srgbClr val="EAF4F1"/>
          </a:solidFill>
          <a:ln w="12700">
            <a:solidFill>
              <a:srgbClr val="CDE5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6400800" y="4846320"/>
            <a:ext cx="4480560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004D43"/>
                </a:solidFill>
                <a:latin typeface="Inter"/>
              </a:rPr>
              <a:t>The law is more than a privacy-policy requirement.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35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0B35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309360" y="0"/>
            <a:ext cx="5760720" cy="685800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sz="24000" b="1">
                <a:solidFill>
                  <a:srgbClr val="123F52"/>
                </a:solidFill>
                <a:latin typeface="Source Serif 4 Black"/>
              </a:rPr>
              <a:t>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2057400"/>
            <a:ext cx="68580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5FBC5E"/>
                </a:solidFill>
                <a:latin typeface="Inter"/>
              </a:rPr>
              <a:t>SECTION 04</a:t>
            </a:r>
          </a:p>
        </p:txBody>
      </p:sp>
      <p:sp>
        <p:nvSpPr>
          <p:cNvPr id="6" name="Rectangle 5"/>
          <p:cNvSpPr/>
          <p:nvPr/>
        </p:nvSpPr>
        <p:spPr>
          <a:xfrm>
            <a:off x="886968" y="2542032"/>
            <a:ext cx="1371600" cy="54864"/>
          </a:xfrm>
          <a:prstGeom prst="rect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8680" y="2743200"/>
            <a:ext cx="7040880" cy="2926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300" b="1">
                <a:solidFill>
                  <a:srgbClr val="FFFFFF"/>
                </a:solidFill>
                <a:latin typeface="Source Serif 4 Black"/>
              </a:rPr>
              <a:t>Why it matters to healthcare leaders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35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stco_ful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4892040"/>
            <a:ext cx="12191695" cy="1965960"/>
          </a:xfrm>
          <a:prstGeom prst="rect">
            <a:avLst/>
          </a:prstGeom>
          <a:solidFill>
            <a:srgbClr val="0B3543">
              <a:alpha val="8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640080" y="5257800"/>
            <a:ext cx="10972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Source Serif 4 Black" pitchFamily="34" charset="0"/>
                <a:ea typeface="Source Serif 4 Black" pitchFamily="34" charset="-122"/>
                <a:cs typeface="Source Serif 4 Black" pitchFamily="34" charset="-120"/>
              </a:rPr>
              <a:t>A new privacy law can surface data assumptions unexamined for years.</a:t>
            </a:r>
            <a:endParaRPr lang="en-US" sz="3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004D43"/>
                </a:solidFill>
                <a:latin typeface="Source Serif 4 Black"/>
              </a:rPr>
              <a:t>One visitor's path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1325880"/>
            <a:ext cx="1060704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0" i="0">
                <a:solidFill>
                  <a:srgbClr val="5A6B68"/>
                </a:solidFill>
                <a:latin typeface="Inter"/>
              </a:rPr>
              <a:t>One hypothetical path through public-facing systems.</a:t>
            </a:r>
          </a:p>
        </p:txBody>
      </p:sp>
      <p:sp>
        <p:nvSpPr>
          <p:cNvPr id="4" name="Oval 3"/>
          <p:cNvSpPr/>
          <p:nvPr/>
        </p:nvSpPr>
        <p:spPr>
          <a:xfrm>
            <a:off x="1051560" y="2788920"/>
            <a:ext cx="822960" cy="822960"/>
          </a:xfrm>
          <a:prstGeom prst="ellipse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51560" y="2788920"/>
            <a:ext cx="82296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 b="1" i="0">
                <a:solidFill>
                  <a:srgbClr val="FFFFFF"/>
                </a:solidFill>
                <a:latin typeface="Source Serif 4 Black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19" y="3749039"/>
            <a:ext cx="1463040" cy="1325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250" b="1" i="0">
                <a:solidFill>
                  <a:srgbClr val="16211F"/>
                </a:solidFill>
                <a:latin typeface="Inter"/>
              </a:rPr>
              <a:t>Researches a sensitive service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63140" y="2697480"/>
            <a:ext cx="64008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4600" b="1" i="0">
                <a:solidFill>
                  <a:srgbClr val="00A79D"/>
                </a:solidFill>
                <a:latin typeface="Inter"/>
              </a:rPr>
              <a:t>›</a:t>
            </a:r>
          </a:p>
        </p:txBody>
      </p:sp>
      <p:sp>
        <p:nvSpPr>
          <p:cNvPr id="8" name="Oval 7"/>
          <p:cNvSpPr/>
          <p:nvPr/>
        </p:nvSpPr>
        <p:spPr>
          <a:xfrm>
            <a:off x="3291840" y="2788920"/>
            <a:ext cx="822960" cy="822960"/>
          </a:xfrm>
          <a:prstGeom prst="ellipse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291840" y="2788920"/>
            <a:ext cx="82296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 b="1" i="0">
                <a:solidFill>
                  <a:srgbClr val="FFFFFF"/>
                </a:solidFill>
                <a:latin typeface="Source Serif 4 Black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71800" y="3749039"/>
            <a:ext cx="1463040" cy="1325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250" b="1" i="0">
                <a:solidFill>
                  <a:srgbClr val="16211F"/>
                </a:solidFill>
                <a:latin typeface="Inter"/>
              </a:rPr>
              <a:t>Opens a public webpage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03420" y="2697480"/>
            <a:ext cx="64008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4600" b="1" i="0">
                <a:solidFill>
                  <a:srgbClr val="00A79D"/>
                </a:solidFill>
                <a:latin typeface="Inter"/>
              </a:rPr>
              <a:t>›</a:t>
            </a:r>
          </a:p>
        </p:txBody>
      </p:sp>
      <p:sp>
        <p:nvSpPr>
          <p:cNvPr id="12" name="Oval 11"/>
          <p:cNvSpPr/>
          <p:nvPr/>
        </p:nvSpPr>
        <p:spPr>
          <a:xfrm>
            <a:off x="5532120" y="2788920"/>
            <a:ext cx="822960" cy="822960"/>
          </a:xfrm>
          <a:prstGeom prst="ellipse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532120" y="2788920"/>
            <a:ext cx="82296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 b="1" i="0">
                <a:solidFill>
                  <a:srgbClr val="FFFFFF"/>
                </a:solidFill>
                <a:latin typeface="Source Serif 4 Black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12080" y="3749039"/>
            <a:ext cx="1463040" cy="1325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250" b="1" i="0">
                <a:solidFill>
                  <a:srgbClr val="16211F"/>
                </a:solidFill>
                <a:latin typeface="Inter"/>
              </a:rPr>
              <a:t>Analytics or ad tools may activate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43700" y="2697480"/>
            <a:ext cx="64008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4600" b="1" i="0">
                <a:solidFill>
                  <a:srgbClr val="00A79D"/>
                </a:solidFill>
                <a:latin typeface="Inter"/>
              </a:rPr>
              <a:t>›</a:t>
            </a:r>
          </a:p>
        </p:txBody>
      </p:sp>
      <p:sp>
        <p:nvSpPr>
          <p:cNvPr id="16" name="Oval 15"/>
          <p:cNvSpPr/>
          <p:nvPr/>
        </p:nvSpPr>
        <p:spPr>
          <a:xfrm>
            <a:off x="7772400" y="2788920"/>
            <a:ext cx="822960" cy="822960"/>
          </a:xfrm>
          <a:prstGeom prst="ellipse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772400" y="2788920"/>
            <a:ext cx="82296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 b="1" i="0">
                <a:solidFill>
                  <a:srgbClr val="FFFFFF"/>
                </a:solidFill>
                <a:latin typeface="Source Serif 4 Black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52360" y="3749039"/>
            <a:ext cx="1463040" cy="1325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250" b="1" i="0">
                <a:solidFill>
                  <a:srgbClr val="16211F"/>
                </a:solidFill>
                <a:latin typeface="Inter"/>
              </a:rPr>
              <a:t>Begins a contact or appointment form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983980" y="2697480"/>
            <a:ext cx="64008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4600" b="1" i="0">
                <a:solidFill>
                  <a:srgbClr val="00A79D"/>
                </a:solidFill>
                <a:latin typeface="Inter"/>
              </a:rPr>
              <a:t>›</a:t>
            </a:r>
          </a:p>
        </p:txBody>
      </p:sp>
      <p:sp>
        <p:nvSpPr>
          <p:cNvPr id="20" name="Oval 19"/>
          <p:cNvSpPr/>
          <p:nvPr/>
        </p:nvSpPr>
        <p:spPr>
          <a:xfrm>
            <a:off x="10012680" y="2788920"/>
            <a:ext cx="822960" cy="822960"/>
          </a:xfrm>
          <a:prstGeom prst="ellipse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0012680" y="2788920"/>
            <a:ext cx="82296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 b="1" i="0">
                <a:solidFill>
                  <a:srgbClr val="FFFFFF"/>
                </a:solidFill>
                <a:latin typeface="Source Serif 4 Black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692640" y="3749039"/>
            <a:ext cx="1463040" cy="1325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250" b="1" i="0">
                <a:solidFill>
                  <a:srgbClr val="16211F"/>
                </a:solidFill>
                <a:latin typeface="Inter"/>
              </a:rPr>
              <a:t>Data may reach vendors or other systems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" y="5715000"/>
            <a:ext cx="10881360" cy="731520"/>
          </a:xfrm>
          <a:prstGeom prst="roundRect">
            <a:avLst/>
          </a:prstGeom>
          <a:solidFill>
            <a:srgbClr val="0B35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822960" y="5779008"/>
            <a:ext cx="10515600" cy="5943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 i="0">
                <a:solidFill>
                  <a:srgbClr val="FFFFFF"/>
                </a:solidFill>
                <a:latin typeface="Inter"/>
              </a:rPr>
              <a:t>The legal answer depends on the information, purpose, recipient, relationship, and any applicable exemption.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004D43"/>
                </a:solidFill>
                <a:latin typeface="Source Serif 4 Black"/>
              </a:rPr>
              <a:t>The first cases: what they show, and what they do not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1280160"/>
            <a:ext cx="1078992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5A6B68"/>
                </a:solidFill>
                <a:latin typeface="Inter"/>
              </a:rPr>
              <a:t>Enforced through the Consumer Protection Act's private right of action, which is why these cases exist. Early cases show claims filed, not definitive rulings.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2011680"/>
            <a:ext cx="3474720" cy="3383280"/>
          </a:xfrm>
          <a:prstGeom prst="roundRect">
            <a:avLst/>
          </a:prstGeom>
          <a:solidFill>
            <a:srgbClr val="EAF4F1"/>
          </a:solidFill>
          <a:ln w="12700">
            <a:solidFill>
              <a:srgbClr val="CDE5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713232" y="2267712"/>
            <a:ext cx="457200" cy="457200"/>
          </a:xfrm>
          <a:prstGeom prst="ellipse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13232" y="2267712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 i="0">
                <a:solidFill>
                  <a:srgbClr val="FFFFFF"/>
                </a:solidFill>
                <a:latin typeface="Source Serif 4 Black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2880360"/>
            <a:ext cx="301752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4D43"/>
                </a:solidFill>
                <a:latin typeface="Source Serif 4 Black"/>
              </a:rPr>
              <a:t>Mt. Baker Imaging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3474720"/>
            <a:ext cx="3017520" cy="1737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 i="0">
                <a:solidFill>
                  <a:srgbClr val="16211F"/>
                </a:solidFill>
                <a:latin typeface="Inter"/>
              </a:rPr>
              <a:t>Patients sued two Washington imaging providers after a ransomware incident and added an MHMDA claim. A $3.3M class settlement is proposed.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97680" y="2011680"/>
            <a:ext cx="3474720" cy="3383280"/>
          </a:xfrm>
          <a:prstGeom prst="roundRect">
            <a:avLst/>
          </a:prstGeom>
          <a:solidFill>
            <a:srgbClr val="EAF4F1"/>
          </a:solidFill>
          <a:ln w="12700">
            <a:solidFill>
              <a:srgbClr val="CDE5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4553712" y="2267712"/>
            <a:ext cx="457200" cy="457200"/>
          </a:xfrm>
          <a:prstGeom prst="ellipse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53712" y="2267712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 i="0">
                <a:solidFill>
                  <a:srgbClr val="FFFFFF"/>
                </a:solidFill>
                <a:latin typeface="Source Serif 4 Black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53712" y="2880360"/>
            <a:ext cx="301752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4D43"/>
                </a:solidFill>
                <a:latin typeface="Source Serif 4 Black"/>
              </a:rPr>
              <a:t>K.R. v. 1400 23rd LLC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53712" y="3474720"/>
            <a:ext cx="3017520" cy="1737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 i="0">
                <a:solidFill>
                  <a:srgbClr val="16211F"/>
                </a:solidFill>
                <a:latin typeface="Inter"/>
              </a:rPr>
              <a:t>A complaint against the Uncle Ike's retail website alleged health-related data was shared through website tracking tools.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38160" y="2011680"/>
            <a:ext cx="3474720" cy="3383280"/>
          </a:xfrm>
          <a:prstGeom prst="roundRect">
            <a:avLst/>
          </a:prstGeom>
          <a:solidFill>
            <a:srgbClr val="EAF4F1"/>
          </a:solidFill>
          <a:ln w="12700">
            <a:solidFill>
              <a:srgbClr val="CDE5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8394192" y="2267712"/>
            <a:ext cx="457200" cy="457200"/>
          </a:xfrm>
          <a:prstGeom prst="ellipse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394192" y="2267712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 i="0">
                <a:solidFill>
                  <a:srgbClr val="FFFFFF"/>
                </a:solidFill>
                <a:latin typeface="Source Serif 4 Black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94192" y="2880360"/>
            <a:ext cx="301752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04D43"/>
                </a:solidFill>
                <a:latin typeface="Source Serif 4 Black"/>
              </a:rPr>
              <a:t>Maxwell v. Amazon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94192" y="3474720"/>
            <a:ext cx="3017520" cy="1737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200" b="0" i="0">
                <a:solidFill>
                  <a:srgbClr val="16211F"/>
                </a:solidFill>
                <a:latin typeface="Inter"/>
              </a:rPr>
              <a:t>A first-filed complaint challenged an advertising kit used in mobile apps.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0B35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728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FFFFFF"/>
                </a:solidFill>
                <a:latin typeface="Source Serif 4 Black"/>
              </a:rPr>
              <a:t>Beyond Washington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783080"/>
            <a:ext cx="10393680" cy="15986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6000"/>
              </a:lnSpc>
              <a:spcAft>
                <a:spcPts val="1400"/>
              </a:spcAft>
            </a:pPr>
            <a:r>
              <a:rPr sz="1650" b="1" dirty="0">
                <a:solidFill>
                  <a:srgbClr val="5FBC5E"/>
                </a:solidFill>
                <a:latin typeface="Inter"/>
              </a:rPr>
              <a:t>•  The entity can be located elsewhere</a:t>
            </a:r>
            <a:r>
              <a:rPr sz="1650" dirty="0">
                <a:solidFill>
                  <a:srgbClr val="FFFFFF"/>
                </a:solidFill>
                <a:latin typeface="Inter"/>
              </a:rPr>
              <a:t> and still have the required Washington connection</a:t>
            </a:r>
          </a:p>
          <a:p>
            <a:pPr>
              <a:lnSpc>
                <a:spcPct val="106000"/>
              </a:lnSpc>
              <a:spcAft>
                <a:spcPts val="1400"/>
              </a:spcAft>
            </a:pPr>
            <a:r>
              <a:rPr sz="1650" b="1" dirty="0">
                <a:solidFill>
                  <a:srgbClr val="5FBC5E"/>
                </a:solidFill>
                <a:latin typeface="Inter"/>
              </a:rPr>
              <a:t>•  A consumer</a:t>
            </a:r>
            <a:r>
              <a:rPr sz="1650" dirty="0">
                <a:solidFill>
                  <a:srgbClr val="FFFFFF"/>
                </a:solidFill>
                <a:latin typeface="Inter"/>
              </a:rPr>
              <a:t> is a Washington resident, or a person whose data is collected in Washington</a:t>
            </a:r>
          </a:p>
          <a:p>
            <a:pPr>
              <a:lnSpc>
                <a:spcPct val="106000"/>
              </a:lnSpc>
              <a:spcAft>
                <a:spcPts val="1400"/>
              </a:spcAft>
            </a:pPr>
            <a:r>
              <a:rPr sz="1650" b="1" dirty="0">
                <a:solidFill>
                  <a:srgbClr val="5FBC5E"/>
                </a:solidFill>
                <a:latin typeface="Inter"/>
              </a:rPr>
              <a:t>•  Nevada and Connecticut</a:t>
            </a:r>
            <a:r>
              <a:rPr sz="1650" dirty="0">
                <a:solidFill>
                  <a:srgbClr val="FFFFFF"/>
                </a:solidFill>
                <a:latin typeface="Inter"/>
              </a:rPr>
              <a:t> adopted related health-data privacy rules</a:t>
            </a:r>
          </a:p>
          <a:p>
            <a:pPr>
              <a:lnSpc>
                <a:spcPct val="106000"/>
              </a:lnSpc>
              <a:spcAft>
                <a:spcPts val="1400"/>
              </a:spcAft>
            </a:pPr>
            <a:r>
              <a:rPr sz="1650" b="1" dirty="0">
                <a:solidFill>
                  <a:srgbClr val="5FBC5E"/>
                </a:solidFill>
                <a:latin typeface="Inter"/>
              </a:rPr>
              <a:t>•  Scope and enforcement</a:t>
            </a:r>
            <a:r>
              <a:rPr sz="1650" dirty="0">
                <a:solidFill>
                  <a:srgbClr val="FFFFFF"/>
                </a:solidFill>
                <a:latin typeface="Inter"/>
              </a:rPr>
              <a:t> models differ by state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0B35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728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FFFFFF"/>
                </a:solidFill>
                <a:latin typeface="Source Serif 4 Black"/>
              </a:rPr>
              <a:t>The questions to bring back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737360"/>
            <a:ext cx="9631680" cy="18128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6000"/>
              </a:lnSpc>
              <a:spcAft>
                <a:spcPts val="1100"/>
              </a:spcAft>
            </a:pPr>
            <a:r>
              <a:rPr sz="1550" b="1" dirty="0">
                <a:solidFill>
                  <a:srgbClr val="5FBC5E"/>
                </a:solidFill>
                <a:latin typeface="Inter"/>
              </a:rPr>
              <a:t>•  Do we collect or process</a:t>
            </a:r>
            <a:r>
              <a:rPr sz="1550" dirty="0">
                <a:solidFill>
                  <a:srgbClr val="FFFFFF"/>
                </a:solidFill>
                <a:latin typeface="Inter"/>
              </a:rPr>
              <a:t> consumer health data as the Act defines it?</a:t>
            </a:r>
          </a:p>
          <a:p>
            <a:pPr>
              <a:lnSpc>
                <a:spcPct val="106000"/>
              </a:lnSpc>
              <a:spcAft>
                <a:spcPts val="1100"/>
              </a:spcAft>
            </a:pPr>
            <a:r>
              <a:rPr sz="1550" b="1" dirty="0">
                <a:solidFill>
                  <a:srgbClr val="5FBC5E"/>
                </a:solidFill>
                <a:latin typeface="Inter"/>
              </a:rPr>
              <a:t>•  Where does it come from:</a:t>
            </a:r>
            <a:r>
              <a:rPr sz="1550" dirty="0">
                <a:solidFill>
                  <a:srgbClr val="FFFFFF"/>
                </a:solidFill>
                <a:latin typeface="Inter"/>
              </a:rPr>
              <a:t> record, website, intake, marketing, analytics, vendor?</a:t>
            </a:r>
          </a:p>
          <a:p>
            <a:pPr>
              <a:lnSpc>
                <a:spcPct val="106000"/>
              </a:lnSpc>
              <a:spcAft>
                <a:spcPts val="1100"/>
              </a:spcAft>
            </a:pPr>
            <a:r>
              <a:rPr sz="1550" b="1" dirty="0">
                <a:solidFill>
                  <a:srgbClr val="5FBC5E"/>
                </a:solidFill>
                <a:latin typeface="Inter"/>
              </a:rPr>
              <a:t>•  Which information is exempt,</a:t>
            </a:r>
            <a:r>
              <a:rPr sz="1550" dirty="0">
                <a:solidFill>
                  <a:srgbClr val="FFFFFF"/>
                </a:solidFill>
                <a:latin typeface="Inter"/>
              </a:rPr>
              <a:t> and which is in scope?</a:t>
            </a:r>
          </a:p>
          <a:p>
            <a:pPr>
              <a:lnSpc>
                <a:spcPct val="106000"/>
              </a:lnSpc>
              <a:spcAft>
                <a:spcPts val="1100"/>
              </a:spcAft>
            </a:pPr>
            <a:r>
              <a:rPr sz="1550" b="1" dirty="0">
                <a:solidFill>
                  <a:srgbClr val="5FBC5E"/>
                </a:solidFill>
                <a:latin typeface="Inter"/>
              </a:rPr>
              <a:t>•  If in scope, are we meeting</a:t>
            </a:r>
            <a:r>
              <a:rPr sz="1550" dirty="0">
                <a:solidFill>
                  <a:srgbClr val="FFFFFF"/>
                </a:solidFill>
                <a:latin typeface="Inter"/>
              </a:rPr>
              <a:t> the Act's requirements?</a:t>
            </a:r>
          </a:p>
          <a:p>
            <a:pPr>
              <a:lnSpc>
                <a:spcPct val="106000"/>
              </a:lnSpc>
              <a:spcAft>
                <a:spcPts val="1100"/>
              </a:spcAft>
            </a:pPr>
            <a:r>
              <a:rPr sz="1550" b="1" dirty="0">
                <a:solidFill>
                  <a:srgbClr val="5FBC5E"/>
                </a:solidFill>
                <a:latin typeface="Inter"/>
              </a:rPr>
              <a:t>•  Who owns the answer</a:t>
            </a:r>
            <a:r>
              <a:rPr sz="1550" dirty="0">
                <a:solidFill>
                  <a:srgbClr val="FFFFFF"/>
                </a:solidFill>
                <a:latin typeface="Inter"/>
              </a:rPr>
              <a:t> across privacy, legal, marketing, IT, and compliance?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35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1005840"/>
            <a:ext cx="5120640" cy="5120640"/>
          </a:xfrm>
          <a:prstGeom prst="ellipse">
            <a:avLst/>
          </a:prstGeom>
          <a:solidFill>
            <a:srgbClr val="15495B">
              <a:alpha val="4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822960" y="19659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5FBC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WHERE WE STARTED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22960" y="2377440"/>
            <a:ext cx="10058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600" b="1" dirty="0">
                <a:solidFill>
                  <a:srgbClr val="FFFFFF"/>
                </a:solidFill>
                <a:latin typeface="Source Serif 4 Black" pitchFamily="34" charset="0"/>
                <a:ea typeface="Source Serif 4 Black" pitchFamily="34" charset="-122"/>
                <a:cs typeface="Source Serif 4 Black" pitchFamily="34" charset="-120"/>
              </a:rPr>
              <a:t>The Costco </a:t>
            </a:r>
            <a:r>
              <a:rPr lang="en-US" sz="4600" b="1" dirty="0">
                <a:solidFill>
                  <a:srgbClr val="5FBC5E"/>
                </a:solidFill>
                <a:latin typeface="Source Serif 4 Black" pitchFamily="34" charset="0"/>
                <a:ea typeface="Source Serif 4 Black" pitchFamily="34" charset="-122"/>
                <a:cs typeface="Source Serif 4 Black" pitchFamily="34" charset="-120"/>
              </a:rPr>
              <a:t>lesson.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22960" y="4114800"/>
            <a:ext cx="8686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CFE3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new privacy law can expose data assumptions that have gone unexamined for years.</a:t>
            </a:r>
            <a:endParaRPr lang="en-US" sz="1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35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1005840"/>
            <a:ext cx="5120640" cy="5120640"/>
          </a:xfrm>
          <a:prstGeom prst="ellipse">
            <a:avLst/>
          </a:prstGeom>
          <a:solidFill>
            <a:srgbClr val="15495B">
              <a:alpha val="4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822960" y="19659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22960" y="2377440"/>
            <a:ext cx="10058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600" b="1" dirty="0">
                <a:solidFill>
                  <a:srgbClr val="FFFFFF"/>
                </a:solidFill>
                <a:latin typeface="Source Serif 4 Black" pitchFamily="34" charset="0"/>
                <a:ea typeface="Source Serif 4 Black" pitchFamily="34" charset="-122"/>
                <a:cs typeface="Source Serif 4 Black" pitchFamily="34" charset="-120"/>
              </a:rPr>
              <a:t>Questions?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22960" y="4114800"/>
            <a:ext cx="8686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35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1005840"/>
            <a:ext cx="5120640" cy="5120640"/>
          </a:xfrm>
          <a:prstGeom prst="ellipse">
            <a:avLst/>
          </a:prstGeom>
          <a:solidFill>
            <a:srgbClr val="15495B">
              <a:alpha val="4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822960" y="192024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Source Serif 4 Black" pitchFamily="34" charset="0"/>
                <a:ea typeface="Source Serif 4 Black" pitchFamily="34" charset="-122"/>
                <a:cs typeface="Source Serif 4 Black" pitchFamily="34" charset="-120"/>
              </a:rPr>
              <a:t>Thank you!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868680" y="2971800"/>
            <a:ext cx="8686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868680" y="3977640"/>
            <a:ext cx="822960" cy="822960"/>
          </a:xfrm>
          <a:prstGeom prst="ellipse">
            <a:avLst/>
          </a:prstGeom>
          <a:solidFill>
            <a:srgbClr val="5FBC5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1874520" y="3977640"/>
            <a:ext cx="6400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1930298" y="4160519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5FBC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sorticulturesystems.com</a:t>
            </a:r>
            <a:endParaRPr lang="en-US" sz="1900" dirty="0"/>
          </a:p>
        </p:txBody>
      </p:sp>
      <p:sp>
        <p:nvSpPr>
          <p:cNvPr id="9" name="Oval 8"/>
          <p:cNvSpPr/>
          <p:nvPr/>
        </p:nvSpPr>
        <p:spPr>
          <a:xfrm>
            <a:off x="1051560" y="4160520"/>
            <a:ext cx="457200" cy="457200"/>
          </a:xfrm>
          <a:prstGeom prst="ellipse">
            <a:avLst/>
          </a:prstGeom>
          <a:noFill/>
          <a:ln w="2286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1197863" y="4160520"/>
            <a:ext cx="164592" cy="457200"/>
          </a:xfrm>
          <a:prstGeom prst="ellipse">
            <a:avLst/>
          </a:prstGeom>
          <a:noFill/>
          <a:ln w="1778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1" name="Connector 10"/>
          <p:cNvCxnSpPr/>
          <p:nvPr/>
        </p:nvCxnSpPr>
        <p:spPr>
          <a:xfrm>
            <a:off x="1051560" y="4389120"/>
            <a:ext cx="457200" cy="0"/>
          </a:xfrm>
          <a:prstGeom prst="line">
            <a:avLst/>
          </a:prstGeom>
          <a:ln w="17780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937760" cy="6858000"/>
          </a:xfrm>
          <a:prstGeom prst="rect">
            <a:avLst/>
          </a:prstGeom>
          <a:solidFill>
            <a:srgbClr val="0B3543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1051560" y="640080"/>
            <a:ext cx="2834640" cy="2834640"/>
          </a:xfrm>
          <a:prstGeom prst="ellipse">
            <a:avLst/>
          </a:prstGeom>
          <a:solidFill>
            <a:srgbClr val="5FBC5E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4" name="Image 0" descr="assets/headsh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432" y="758952"/>
            <a:ext cx="2596896" cy="2596896"/>
          </a:xfrm>
          <a:prstGeom prst="ellipse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365760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Angela Gillis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502920" y="411480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CFE3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CEO &amp; Founder, Sorticulture Systems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02920" y="4800600"/>
            <a:ext cx="420624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5FBC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20+ </a:t>
            </a:r>
            <a:r>
              <a:rPr 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years in governance and compliance</a:t>
            </a:r>
            <a:endParaRPr lang="en-US" sz="16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5FBC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2023 </a:t>
            </a:r>
            <a:r>
              <a:rPr 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founded Sorticulture Systems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5394960" y="1417320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200" dirty="0">
                <a:solidFill>
                  <a:srgbClr val="1560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WHO I WORK WITH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5394960" y="1828800"/>
            <a:ext cx="60350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730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 help healthcare practices and business associates get clear on HIPAA, without needing a full-time compliance team or an enterprise budget.</a:t>
            </a:r>
            <a:endParaRPr lang="en-US" sz="2000" dirty="0"/>
          </a:p>
        </p:txBody>
      </p:sp>
      <p:sp>
        <p:nvSpPr>
          <p:cNvPr id="11" name="Text 7"/>
          <p:cNvSpPr/>
          <p:nvPr/>
        </p:nvSpPr>
        <p:spPr>
          <a:xfrm>
            <a:off x="5394960" y="3246120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200" dirty="0">
                <a:solidFill>
                  <a:srgbClr val="15608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ENTERPRISE BACKGROUND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5394960" y="3703320"/>
            <a:ext cx="1417320" cy="566928"/>
          </a:xfrm>
          <a:prstGeom prst="roundRect">
            <a:avLst>
              <a:gd name="adj" fmla="val 48387"/>
            </a:avLst>
          </a:prstGeom>
          <a:solidFill>
            <a:srgbClr val="FFFFFF"/>
          </a:solidFill>
          <a:ln w="22225">
            <a:solidFill>
              <a:srgbClr val="5FBC5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9"/>
          <p:cNvSpPr/>
          <p:nvPr/>
        </p:nvSpPr>
        <p:spPr>
          <a:xfrm>
            <a:off x="5394960" y="3703320"/>
            <a:ext cx="1417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35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Boeing</a:t>
            </a:r>
            <a:endParaRPr lang="en-US" sz="1600" dirty="0"/>
          </a:p>
        </p:txBody>
      </p:sp>
      <p:sp>
        <p:nvSpPr>
          <p:cNvPr id="14" name="Shape 10"/>
          <p:cNvSpPr/>
          <p:nvPr/>
        </p:nvSpPr>
        <p:spPr>
          <a:xfrm>
            <a:off x="7040880" y="3703320"/>
            <a:ext cx="1417320" cy="566928"/>
          </a:xfrm>
          <a:prstGeom prst="roundRect">
            <a:avLst>
              <a:gd name="adj" fmla="val 48387"/>
            </a:avLst>
          </a:prstGeom>
          <a:solidFill>
            <a:srgbClr val="FFFFFF"/>
          </a:solidFill>
          <a:ln w="22225">
            <a:solidFill>
              <a:srgbClr val="5FBC5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Text 11"/>
          <p:cNvSpPr/>
          <p:nvPr/>
        </p:nvSpPr>
        <p:spPr>
          <a:xfrm>
            <a:off x="7040880" y="3703320"/>
            <a:ext cx="1417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35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Microsoft</a:t>
            </a:r>
            <a:endParaRPr lang="en-US" sz="1600" dirty="0"/>
          </a:p>
        </p:txBody>
      </p:sp>
      <p:sp>
        <p:nvSpPr>
          <p:cNvPr id="16" name="Shape 12"/>
          <p:cNvSpPr/>
          <p:nvPr/>
        </p:nvSpPr>
        <p:spPr>
          <a:xfrm>
            <a:off x="8686800" y="3703320"/>
            <a:ext cx="1417320" cy="566928"/>
          </a:xfrm>
          <a:prstGeom prst="roundRect">
            <a:avLst>
              <a:gd name="adj" fmla="val 48387"/>
            </a:avLst>
          </a:prstGeom>
          <a:solidFill>
            <a:srgbClr val="FFFFFF"/>
          </a:solidFill>
          <a:ln w="22225">
            <a:solidFill>
              <a:srgbClr val="5FBC5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Text 13"/>
          <p:cNvSpPr/>
          <p:nvPr/>
        </p:nvSpPr>
        <p:spPr>
          <a:xfrm>
            <a:off x="8686800" y="3703320"/>
            <a:ext cx="1417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35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Costco</a:t>
            </a:r>
            <a:endParaRPr lang="en-US" sz="1600" dirty="0"/>
          </a:p>
        </p:txBody>
      </p:sp>
      <p:sp>
        <p:nvSpPr>
          <p:cNvPr id="18" name="Shape 14"/>
          <p:cNvSpPr/>
          <p:nvPr/>
        </p:nvSpPr>
        <p:spPr>
          <a:xfrm>
            <a:off x="5394960" y="4709160"/>
            <a:ext cx="6035040" cy="1417320"/>
          </a:xfrm>
          <a:prstGeom prst="roundRect">
            <a:avLst>
              <a:gd name="adj" fmla="val 6452"/>
            </a:avLst>
          </a:prstGeom>
          <a:solidFill>
            <a:srgbClr val="E7F1D9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" name="Text 15"/>
          <p:cNvSpPr/>
          <p:nvPr/>
        </p:nvSpPr>
        <p:spPr>
          <a:xfrm>
            <a:off x="5623560" y="4846320"/>
            <a:ext cx="55778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i="1" dirty="0">
                <a:solidFill>
                  <a:srgbClr val="1730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 spent over 20 years building compliance programs for large organizations. Now I bring that same rigor to practices that do not have a full-time compliance program and do not need one.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DCEE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31520" y="640080"/>
            <a:ext cx="10698480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FFFFFF"/>
                </a:solidFill>
                <a:latin typeface="Source Serif 4 Black"/>
              </a:rPr>
              <a:t>How familiar are you with the My Health My Data Act?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926080"/>
            <a:ext cx="566928" cy="566928"/>
          </a:xfrm>
          <a:prstGeom prst="ellipse">
            <a:avLst/>
          </a:prstGeom>
          <a:solidFill>
            <a:srgbClr val="004D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600200" y="2880360"/>
            <a:ext cx="9144000" cy="6583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1" i="0">
                <a:solidFill>
                  <a:srgbClr val="FFFFFF"/>
                </a:solidFill>
                <a:latin typeface="Inter"/>
              </a:rPr>
              <a:t>Never heard of it</a:t>
            </a:r>
          </a:p>
        </p:txBody>
      </p:sp>
      <p:sp>
        <p:nvSpPr>
          <p:cNvPr id="7" name="Oval 6"/>
          <p:cNvSpPr/>
          <p:nvPr/>
        </p:nvSpPr>
        <p:spPr>
          <a:xfrm>
            <a:off x="822960" y="3886200"/>
            <a:ext cx="566928" cy="566928"/>
          </a:xfrm>
          <a:prstGeom prst="ellipse">
            <a:avLst/>
          </a:prstGeom>
          <a:solidFill>
            <a:srgbClr val="004D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600200" y="3840480"/>
            <a:ext cx="9144000" cy="6583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1" i="0">
                <a:solidFill>
                  <a:srgbClr val="FFFFFF"/>
                </a:solidFill>
                <a:latin typeface="Inter"/>
              </a:rPr>
              <a:t>Heard the name, not the details</a:t>
            </a:r>
          </a:p>
        </p:txBody>
      </p:sp>
      <p:sp>
        <p:nvSpPr>
          <p:cNvPr id="10" name="Oval 9"/>
          <p:cNvSpPr/>
          <p:nvPr/>
        </p:nvSpPr>
        <p:spPr>
          <a:xfrm>
            <a:off x="822960" y="4846320"/>
            <a:ext cx="566928" cy="566928"/>
          </a:xfrm>
          <a:prstGeom prst="ellipse">
            <a:avLst/>
          </a:prstGeom>
          <a:solidFill>
            <a:srgbClr val="004D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600200" y="4800600"/>
            <a:ext cx="9144000" cy="6583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1" i="0">
                <a:solidFill>
                  <a:srgbClr val="FFFFFF"/>
                </a:solidFill>
                <a:latin typeface="Inter"/>
              </a:rPr>
              <a:t>We have already looked at 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846320"/>
            <a:ext cx="566928" cy="56692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2600" b="1">
                <a:solidFill>
                  <a:srgbClr val="FFFFFF"/>
                </a:solidFill>
                <a:latin typeface="Source Serif 4 Black"/>
              </a:rPr>
              <a:t>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3886200"/>
            <a:ext cx="566928" cy="56692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2600" b="1">
                <a:solidFill>
                  <a:srgbClr val="FFFFFF"/>
                </a:solidFill>
                <a:latin typeface="Source Serif 4 Black"/>
              </a:rPr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2926080"/>
            <a:ext cx="566928" cy="56692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2600" b="1">
                <a:solidFill>
                  <a:srgbClr val="FFFFFF"/>
                </a:solidFill>
                <a:latin typeface="Source Serif 4 Black"/>
              </a:rPr>
              <a:t>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35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1005840"/>
            <a:ext cx="5120640" cy="5120640"/>
          </a:xfrm>
          <a:prstGeom prst="ellipse">
            <a:avLst/>
          </a:prstGeom>
          <a:solidFill>
            <a:srgbClr val="15495B">
              <a:alpha val="4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822960" y="19659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5FBC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BEFORE WE START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22960" y="2377440"/>
            <a:ext cx="10058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600" b="1" dirty="0">
                <a:solidFill>
                  <a:srgbClr val="FFFFFF"/>
                </a:solidFill>
                <a:latin typeface="Source Serif 4 Black" pitchFamily="34" charset="0"/>
                <a:ea typeface="Source Serif 4 Black" pitchFamily="34" charset="-122"/>
                <a:cs typeface="Source Serif 4 Black" pitchFamily="34" charset="-120"/>
              </a:rPr>
              <a:t>Educational, </a:t>
            </a:r>
            <a:r>
              <a:rPr lang="en-US" sz="4600" b="1" dirty="0">
                <a:solidFill>
                  <a:srgbClr val="5FBC5E"/>
                </a:solidFill>
                <a:latin typeface="Source Serif 4 Black" pitchFamily="34" charset="0"/>
                <a:ea typeface="Source Serif 4 Black" pitchFamily="34" charset="-122"/>
                <a:cs typeface="Source Serif 4 Black" pitchFamily="34" charset="-120"/>
              </a:rPr>
              <a:t>not legal advice.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22960" y="4114800"/>
            <a:ext cx="8686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CFE3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session helps you recognize the law and know what to ask. For your own organization, always consult your attorney.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0B35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728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 dirty="0">
                <a:solidFill>
                  <a:srgbClr val="FFFFFF"/>
                </a:solidFill>
                <a:latin typeface="Source Serif 4 Black"/>
              </a:rPr>
              <a:t>Agenda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965960"/>
            <a:ext cx="10424160" cy="20440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6000"/>
              </a:lnSpc>
              <a:spcAft>
                <a:spcPts val="1600"/>
              </a:spcAft>
            </a:pPr>
            <a:r>
              <a:rPr sz="2200" b="1" dirty="0">
                <a:solidFill>
                  <a:srgbClr val="FFFFFF"/>
                </a:solidFill>
                <a:latin typeface="+mj-lt"/>
              </a:rPr>
              <a:t>•  Why Washington created My Health My Data</a:t>
            </a:r>
          </a:p>
          <a:p>
            <a:pPr>
              <a:lnSpc>
                <a:spcPct val="106000"/>
              </a:lnSpc>
              <a:spcAft>
                <a:spcPts val="1600"/>
              </a:spcAft>
            </a:pPr>
            <a:r>
              <a:rPr sz="2200" b="1" dirty="0">
                <a:solidFill>
                  <a:srgbClr val="FFFFFF"/>
                </a:solidFill>
                <a:latin typeface="+mj-lt"/>
              </a:rPr>
              <a:t>•  What data is covered under My Health My Data</a:t>
            </a:r>
          </a:p>
          <a:p>
            <a:pPr>
              <a:lnSpc>
                <a:spcPct val="106000"/>
              </a:lnSpc>
              <a:spcAft>
                <a:spcPts val="1600"/>
              </a:spcAft>
            </a:pPr>
            <a:r>
              <a:rPr sz="2200" b="1" dirty="0">
                <a:solidFill>
                  <a:srgbClr val="FFFFFF"/>
                </a:solidFill>
                <a:latin typeface="+mj-lt"/>
              </a:rPr>
              <a:t>•  What the law requires</a:t>
            </a:r>
          </a:p>
          <a:p>
            <a:pPr>
              <a:lnSpc>
                <a:spcPct val="106000"/>
              </a:lnSpc>
              <a:spcAft>
                <a:spcPts val="1600"/>
              </a:spcAft>
            </a:pPr>
            <a:r>
              <a:rPr sz="2200" b="1" dirty="0">
                <a:solidFill>
                  <a:srgbClr val="FFFFFF"/>
                </a:solidFill>
                <a:latin typeface="+mj-lt"/>
              </a:rPr>
              <a:t>•  Why it matters to healthcare leaders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35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0B35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309360" y="0"/>
            <a:ext cx="5760720" cy="685800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r">
              <a:lnSpc>
                <a:spcPct val="100000"/>
              </a:lnSpc>
            </a:pPr>
            <a:r>
              <a:rPr sz="24000" b="1">
                <a:solidFill>
                  <a:srgbClr val="123F52"/>
                </a:solidFill>
                <a:latin typeface="Source Serif 4 Black"/>
              </a:rP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2057400"/>
            <a:ext cx="68580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5FBC5E"/>
                </a:solidFill>
                <a:latin typeface="Inter"/>
              </a:rPr>
              <a:t>SECTION 01</a:t>
            </a:r>
          </a:p>
        </p:txBody>
      </p:sp>
      <p:sp>
        <p:nvSpPr>
          <p:cNvPr id="6" name="Rectangle 5"/>
          <p:cNvSpPr/>
          <p:nvPr/>
        </p:nvSpPr>
        <p:spPr>
          <a:xfrm>
            <a:off x="886968" y="2542032"/>
            <a:ext cx="1371600" cy="54864"/>
          </a:xfrm>
          <a:prstGeom prst="rect">
            <a:avLst/>
          </a:prstGeom>
          <a:solidFill>
            <a:srgbClr val="5FBC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8680" y="2743200"/>
            <a:ext cx="7040880" cy="2926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300" b="1" dirty="0">
                <a:solidFill>
                  <a:srgbClr val="FFFFFF"/>
                </a:solidFill>
                <a:latin typeface="Source Serif 4 Black"/>
              </a:rPr>
              <a:t>Why Washington created the My Health My Data Act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B3543"/>
                </a:solidFill>
                <a:latin typeface="Source Serif 4 Black" pitchFamily="34" charset="0"/>
                <a:ea typeface="Source Serif 4 Black" pitchFamily="34" charset="-122"/>
                <a:cs typeface="Source Serif 4 Black" pitchFamily="34" charset="-120"/>
              </a:rPr>
              <a:t>Legislative purpose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48640" y="1554480"/>
            <a:ext cx="6309360" cy="4480560"/>
          </a:xfrm>
          <a:prstGeom prst="roundRect">
            <a:avLst>
              <a:gd name="adj" fmla="val 2449"/>
            </a:avLst>
          </a:prstGeom>
          <a:solidFill>
            <a:srgbClr val="DCEEF3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2"/>
          <p:cNvSpPr/>
          <p:nvPr/>
        </p:nvSpPr>
        <p:spPr>
          <a:xfrm>
            <a:off x="914400" y="1874520"/>
            <a:ext cx="566928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600"/>
              </a:spcAft>
              <a:buSzPct val="100000"/>
              <a:buChar char="•"/>
            </a:pPr>
            <a:r>
              <a:rPr lang="en-US" sz="2100" b="1" dirty="0">
                <a:solidFill>
                  <a:srgbClr val="0B35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Washingtonians</a:t>
            </a:r>
            <a:r>
              <a:rPr lang="en-US" sz="2100" dirty="0">
                <a:solidFill>
                  <a:srgbClr val="1730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regard privacy as a fundamental right</a:t>
            </a:r>
            <a:endParaRPr lang="en-US" sz="2100" dirty="0"/>
          </a:p>
          <a:p>
            <a:pPr marL="228600" indent="-228600">
              <a:spcAft>
                <a:spcPts val="1600"/>
              </a:spcAft>
              <a:buSzPct val="100000"/>
              <a:buChar char="•"/>
            </a:pPr>
            <a:r>
              <a:rPr lang="en-US" sz="2100" b="1" dirty="0">
                <a:solidFill>
                  <a:srgbClr val="0B35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Consumers expect</a:t>
            </a:r>
            <a:r>
              <a:rPr lang="en-US" sz="2100" dirty="0">
                <a:solidFill>
                  <a:srgbClr val="1730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health data to be protected</a:t>
            </a:r>
            <a:endParaRPr lang="en-US" sz="2100" dirty="0"/>
          </a:p>
          <a:p>
            <a:pPr marL="228600" indent="-228600">
              <a:spcAft>
                <a:spcPts val="1600"/>
              </a:spcAft>
              <a:buSzPct val="100000"/>
              <a:buChar char="•"/>
            </a:pPr>
            <a:r>
              <a:rPr lang="en-US" sz="2100" b="1" dirty="0">
                <a:solidFill>
                  <a:srgbClr val="0B35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Some apps and websites</a:t>
            </a:r>
            <a:r>
              <a:rPr lang="en-US" sz="2100" dirty="0">
                <a:solidFill>
                  <a:srgbClr val="1730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outside HIPAA did not provide the same protections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7178040" y="1554480"/>
            <a:ext cx="4434840" cy="4480560"/>
          </a:xfrm>
          <a:prstGeom prst="roundRect">
            <a:avLst>
              <a:gd name="adj" fmla="val 2474"/>
            </a:avLst>
          </a:prstGeom>
          <a:solidFill>
            <a:srgbClr val="0B3543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" name="Shape 4"/>
          <p:cNvSpPr/>
          <p:nvPr/>
        </p:nvSpPr>
        <p:spPr>
          <a:xfrm>
            <a:off x="8915400" y="2148840"/>
            <a:ext cx="960120" cy="960120"/>
          </a:xfrm>
          <a:prstGeom prst="ellipse">
            <a:avLst/>
          </a:prstGeom>
          <a:solidFill>
            <a:srgbClr val="5FBC5E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7" name="Image 0" descr="assets/ic_loc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3835" y="2427275"/>
            <a:ext cx="403250" cy="40325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452360" y="3383280"/>
            <a:ext cx="3886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“Close the gap between consumer knowledge and industry practice.”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7452360" y="4206240"/>
            <a:ext cx="3886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CFE3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Legislature's stated purpose.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457200" y="63550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E707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sorticulturesystems.com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B3543"/>
                </a:solidFill>
                <a:latin typeface="Source Serif 4 Black" pitchFamily="34" charset="0"/>
                <a:ea typeface="Source Serif 4 Black" pitchFamily="34" charset="-122"/>
                <a:cs typeface="Source Serif 4 Black" pitchFamily="34" charset="-120"/>
              </a:rPr>
              <a:t>The gap came first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1394460" y="2011680"/>
            <a:ext cx="1188720" cy="1188720"/>
          </a:xfrm>
          <a:prstGeom prst="ellipse">
            <a:avLst/>
          </a:prstGeom>
          <a:solidFill>
            <a:srgbClr val="156082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4" name="Image 0" descr="assets/ic_searc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189" y="2356409"/>
            <a:ext cx="499262" cy="49926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3383280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B35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Apps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640080" y="3886200"/>
            <a:ext cx="26974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" dirty="0">
                <a:solidFill>
                  <a:srgbClr val="1730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Period, fertility, mental health, fitness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274820" y="2011680"/>
            <a:ext cx="1188720" cy="1188720"/>
          </a:xfrm>
          <a:prstGeom prst="ellipse">
            <a:avLst/>
          </a:prstGeom>
          <a:solidFill>
            <a:srgbClr val="4E9E4D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9" name="Image 1" descr="assets/ic_clipboar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9549" y="2356409"/>
            <a:ext cx="499262" cy="49926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520440" y="3383280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B35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Search</a:t>
            </a:r>
            <a:endParaRPr lang="en-US" sz="2100" dirty="0"/>
          </a:p>
        </p:txBody>
      </p:sp>
      <p:sp>
        <p:nvSpPr>
          <p:cNvPr id="11" name="Text 7"/>
          <p:cNvSpPr/>
          <p:nvPr/>
        </p:nvSpPr>
        <p:spPr>
          <a:xfrm>
            <a:off x="3520440" y="3886200"/>
            <a:ext cx="26974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" dirty="0">
                <a:solidFill>
                  <a:srgbClr val="1730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Symptoms, providers, sensitive services</a:t>
            </a:r>
            <a:endParaRPr lang="en-US" sz="1500" dirty="0"/>
          </a:p>
        </p:txBody>
      </p:sp>
      <p:sp>
        <p:nvSpPr>
          <p:cNvPr id="13" name="Shape 9"/>
          <p:cNvSpPr/>
          <p:nvPr/>
        </p:nvSpPr>
        <p:spPr>
          <a:xfrm>
            <a:off x="7155180" y="2011680"/>
            <a:ext cx="1188720" cy="1188720"/>
          </a:xfrm>
          <a:prstGeom prst="ellipse">
            <a:avLst/>
          </a:prstGeom>
          <a:solidFill>
            <a:srgbClr val="156082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4" name="Image 2" descr="assets/ic_aler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9909" y="2356409"/>
            <a:ext cx="499262" cy="49926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400800" y="3383280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B35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Location</a:t>
            </a:r>
            <a:endParaRPr lang="en-US" sz="2100" dirty="0"/>
          </a:p>
        </p:txBody>
      </p:sp>
      <p:sp>
        <p:nvSpPr>
          <p:cNvPr id="16" name="Text 11"/>
          <p:cNvSpPr/>
          <p:nvPr/>
        </p:nvSpPr>
        <p:spPr>
          <a:xfrm>
            <a:off x="6400800" y="3886200"/>
            <a:ext cx="26974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" dirty="0">
                <a:solidFill>
                  <a:srgbClr val="1730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Where a device goes and how long it stays</a:t>
            </a:r>
            <a:endParaRPr lang="en-US" sz="1500" dirty="0"/>
          </a:p>
        </p:txBody>
      </p:sp>
      <p:sp>
        <p:nvSpPr>
          <p:cNvPr id="18" name="Shape 13"/>
          <p:cNvSpPr/>
          <p:nvPr/>
        </p:nvSpPr>
        <p:spPr>
          <a:xfrm>
            <a:off x="10035540" y="2011680"/>
            <a:ext cx="1188720" cy="1188720"/>
          </a:xfrm>
          <a:prstGeom prst="ellipse">
            <a:avLst/>
          </a:prstGeom>
          <a:solidFill>
            <a:srgbClr val="4E9E4D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9" name="Image 3" descr="assets/ic_targe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0269" y="2356409"/>
            <a:ext cx="499262" cy="49926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281160" y="3383280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B354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 tech</a:t>
            </a:r>
            <a:endParaRPr lang="en-US" sz="2100" dirty="0"/>
          </a:p>
        </p:txBody>
      </p:sp>
      <p:sp>
        <p:nvSpPr>
          <p:cNvPr id="21" name="Text 15"/>
          <p:cNvSpPr/>
          <p:nvPr/>
        </p:nvSpPr>
        <p:spPr>
          <a:xfrm>
            <a:off x="9281160" y="3886200"/>
            <a:ext cx="26974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" dirty="0">
                <a:solidFill>
                  <a:srgbClr val="1730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Pages viewed, audiences, inferred interests</a:t>
            </a:r>
            <a:endParaRPr lang="en-US" sz="1500" dirty="0"/>
          </a:p>
        </p:txBody>
      </p:sp>
      <p:sp>
        <p:nvSpPr>
          <p:cNvPr id="23" name="Text 16"/>
          <p:cNvSpPr/>
          <p:nvPr/>
        </p:nvSpPr>
        <p:spPr>
          <a:xfrm>
            <a:off x="457200" y="63550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E707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sorticulturesystems.com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orticulture">
      <a:dk1>
        <a:sysClr val="windowText" lastClr="000000"/>
      </a:dk1>
      <a:lt1>
        <a:sysClr val="window" lastClr="FFFFFF"/>
      </a:lt1>
      <a:dk2>
        <a:srgbClr val="0B3543"/>
      </a:dk2>
      <a:lt2>
        <a:srgbClr val="DCEEF3"/>
      </a:lt2>
      <a:accent1>
        <a:srgbClr val="00A79D"/>
      </a:accent1>
      <a:accent2>
        <a:srgbClr val="5FBC5E"/>
      </a:accent2>
      <a:accent3>
        <a:srgbClr val="156082"/>
      </a:accent3>
      <a:accent4>
        <a:srgbClr val="17303A"/>
      </a:accent4>
      <a:accent5>
        <a:srgbClr val="E7F1D9"/>
      </a:accent5>
      <a:accent6>
        <a:srgbClr val="4E9E4D"/>
      </a:accent6>
      <a:hlink>
        <a:srgbClr val="156082"/>
      </a:hlink>
      <a:folHlink>
        <a:srgbClr val="4E9E4D"/>
      </a:folHlink>
    </a:clrScheme>
    <a:fontScheme name="Office">
      <a:majorFont>
        <a:latin typeface="Source Serif 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Inte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2501</TotalTime>
  <Words>1146</Words>
  <Application>Microsoft Macintosh PowerPoint</Application>
  <PresentationFormat>Widescreen</PresentationFormat>
  <Paragraphs>190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Aptos</vt:lpstr>
      <vt:lpstr>Arial</vt:lpstr>
      <vt:lpstr>Inter</vt:lpstr>
      <vt:lpstr>Source Serif 4</vt:lpstr>
      <vt:lpstr>Source Serif 4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Angela Gillis</cp:lastModifiedBy>
  <cp:revision>10</cp:revision>
  <dcterms:created xsi:type="dcterms:W3CDTF">2026-08-14T02:53:09Z</dcterms:created>
  <dcterms:modified xsi:type="dcterms:W3CDTF">2026-08-25T19:57:20Z</dcterms:modified>
</cp:coreProperties>
</file>