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7" r:id="rId4"/>
    <p:sldId id="259" r:id="rId5"/>
    <p:sldId id="265" r:id="rId6"/>
    <p:sldId id="260" r:id="rId7"/>
    <p:sldId id="264" r:id="rId8"/>
    <p:sldId id="262" r:id="rId9"/>
    <p:sldId id="261" r:id="rId10"/>
    <p:sldId id="266" r:id="rId11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981B24-2550-4593-BDCB-DA843B0A7DF5}" v="2" dt="2025-10-07T18:27:50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bie Strawser" userId="5d0d7054bdf151a4" providerId="LiveId" clId="{0C4A8245-57C0-4D13-A3CC-57A37F25EC8A}"/>
    <pc:docChg chg="custSel modSld sldOrd">
      <pc:chgData name="Debbie Strawser" userId="5d0d7054bdf151a4" providerId="LiveId" clId="{0C4A8245-57C0-4D13-A3CC-57A37F25EC8A}" dt="2025-10-07T18:32:12.593" v="216" actId="14100"/>
      <pc:docMkLst>
        <pc:docMk/>
      </pc:docMkLst>
      <pc:sldChg chg="modSp mod">
        <pc:chgData name="Debbie Strawser" userId="5d0d7054bdf151a4" providerId="LiveId" clId="{0C4A8245-57C0-4D13-A3CC-57A37F25EC8A}" dt="2025-10-07T18:32:12.593" v="216" actId="14100"/>
        <pc:sldMkLst>
          <pc:docMk/>
          <pc:sldMk cId="0" sldId="256"/>
        </pc:sldMkLst>
        <pc:spChg chg="mod">
          <ac:chgData name="Debbie Strawser" userId="5d0d7054bdf151a4" providerId="LiveId" clId="{0C4A8245-57C0-4D13-A3CC-57A37F25EC8A}" dt="2025-10-07T18:32:06.979" v="214" actId="14100"/>
          <ac:spMkLst>
            <pc:docMk/>
            <pc:sldMk cId="0" sldId="256"/>
            <ac:spMk id="2" creationId="{00000000-0000-0000-0000-000000000000}"/>
          </ac:spMkLst>
        </pc:spChg>
        <pc:spChg chg="mod">
          <ac:chgData name="Debbie Strawser" userId="5d0d7054bdf151a4" providerId="LiveId" clId="{0C4A8245-57C0-4D13-A3CC-57A37F25EC8A}" dt="2025-10-07T18:32:12.593" v="216" actId="14100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Debbie Strawser" userId="5d0d7054bdf151a4" providerId="LiveId" clId="{0C4A8245-57C0-4D13-A3CC-57A37F25EC8A}" dt="2025-10-07T18:23:30.408" v="83" actId="33524"/>
        <pc:sldMkLst>
          <pc:docMk/>
          <pc:sldMk cId="0" sldId="257"/>
        </pc:sldMkLst>
        <pc:spChg chg="mod">
          <ac:chgData name="Debbie Strawser" userId="5d0d7054bdf151a4" providerId="LiveId" clId="{0C4A8245-57C0-4D13-A3CC-57A37F25EC8A}" dt="2025-10-07T18:23:30.408" v="83" actId="33524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Debbie Strawser" userId="5d0d7054bdf151a4" providerId="LiveId" clId="{0C4A8245-57C0-4D13-A3CC-57A37F25EC8A}" dt="2025-10-07T18:22:25.494" v="17" actId="20577"/>
        <pc:sldMkLst>
          <pc:docMk/>
          <pc:sldMk cId="0" sldId="258"/>
        </pc:sldMkLst>
        <pc:spChg chg="mod">
          <ac:chgData name="Debbie Strawser" userId="5d0d7054bdf151a4" providerId="LiveId" clId="{0C4A8245-57C0-4D13-A3CC-57A37F25EC8A}" dt="2025-10-07T18:22:25.494" v="17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Debbie Strawser" userId="5d0d7054bdf151a4" providerId="LiveId" clId="{0C4A8245-57C0-4D13-A3CC-57A37F25EC8A}" dt="2025-10-07T18:24:25.274" v="145" actId="6549"/>
        <pc:sldMkLst>
          <pc:docMk/>
          <pc:sldMk cId="0" sldId="259"/>
        </pc:sldMkLst>
        <pc:spChg chg="mod">
          <ac:chgData name="Debbie Strawser" userId="5d0d7054bdf151a4" providerId="LiveId" clId="{0C4A8245-57C0-4D13-A3CC-57A37F25EC8A}" dt="2025-10-07T18:24:25.274" v="145" actId="6549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Debbie Strawser" userId="5d0d7054bdf151a4" providerId="LiveId" clId="{0C4A8245-57C0-4D13-A3CC-57A37F25EC8A}" dt="2025-10-07T18:25:25.155" v="155" actId="20577"/>
        <pc:sldMkLst>
          <pc:docMk/>
          <pc:sldMk cId="0" sldId="260"/>
        </pc:sldMkLst>
        <pc:spChg chg="mod">
          <ac:chgData name="Debbie Strawser" userId="5d0d7054bdf151a4" providerId="LiveId" clId="{0C4A8245-57C0-4D13-A3CC-57A37F25EC8A}" dt="2025-10-07T18:25:25.155" v="155" actId="20577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Debbie Strawser" userId="5d0d7054bdf151a4" providerId="LiveId" clId="{0C4A8245-57C0-4D13-A3CC-57A37F25EC8A}" dt="2025-10-07T18:27:50.593" v="210" actId="20578"/>
        <pc:sldMkLst>
          <pc:docMk/>
          <pc:sldMk cId="0" sldId="261"/>
        </pc:sldMkLst>
        <pc:spChg chg="mod">
          <ac:chgData name="Debbie Strawser" userId="5d0d7054bdf151a4" providerId="LiveId" clId="{0C4A8245-57C0-4D13-A3CC-57A37F25EC8A}" dt="2025-10-07T18:27:50.593" v="210" actId="20578"/>
          <ac:spMkLst>
            <pc:docMk/>
            <pc:sldMk cId="0" sldId="261"/>
            <ac:spMk id="3" creationId="{00000000-0000-0000-0000-000000000000}"/>
          </ac:spMkLst>
        </pc:spChg>
      </pc:sldChg>
      <pc:sldChg chg="ord">
        <pc:chgData name="Debbie Strawser" userId="5d0d7054bdf151a4" providerId="LiveId" clId="{0C4A8245-57C0-4D13-A3CC-57A37F25EC8A}" dt="2025-10-07T18:25:48.078" v="157"/>
        <pc:sldMkLst>
          <pc:docMk/>
          <pc:sldMk cId="3361734687" sldId="264"/>
        </pc:sldMkLst>
      </pc:sldChg>
      <pc:sldChg chg="modSp mod">
        <pc:chgData name="Debbie Strawser" userId="5d0d7054bdf151a4" providerId="LiveId" clId="{0C4A8245-57C0-4D13-A3CC-57A37F25EC8A}" dt="2025-10-07T18:28:12.975" v="212" actId="20577"/>
        <pc:sldMkLst>
          <pc:docMk/>
          <pc:sldMk cId="1534565188" sldId="266"/>
        </pc:sldMkLst>
        <pc:spChg chg="mod">
          <ac:chgData name="Debbie Strawser" userId="5d0d7054bdf151a4" providerId="LiveId" clId="{0C4A8245-57C0-4D13-A3CC-57A37F25EC8A}" dt="2025-10-07T18:28:12.975" v="212" actId="20577"/>
          <ac:spMkLst>
            <pc:docMk/>
            <pc:sldMk cId="1534565188" sldId="266"/>
            <ac:spMk id="3" creationId="{A1C38DD5-9FB8-F205-E2D6-666323544BD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041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lIns="94229" tIns="47114" rIns="94229" bIns="47114"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lIns="94229" tIns="47114" rIns="94229" bIns="47114"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lIns="94229" tIns="47114" rIns="94229" bIns="47114"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lIns="94229" tIns="47114" rIns="94229" bIns="47114"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lIns="94229" tIns="47114" rIns="94229" bIns="47114"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lIns="94229" tIns="47114" rIns="94229" bIns="47114"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1"/>
            <a:ext cx="7772400" cy="1621970"/>
          </a:xfrm>
        </p:spPr>
        <p:txBody>
          <a:bodyPr/>
          <a:lstStyle/>
          <a:p>
            <a:r>
              <a:rPr dirty="0"/>
              <a:t>Creating a Culture of Respect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64972"/>
            <a:ext cx="6400800" cy="1926772"/>
          </a:xfrm>
        </p:spPr>
        <p:txBody>
          <a:bodyPr/>
          <a:lstStyle/>
          <a:p>
            <a:r>
              <a:rPr dirty="0"/>
              <a:t>Navigating Interactions in Medical Practices</a:t>
            </a:r>
          </a:p>
          <a:p>
            <a:r>
              <a:rPr dirty="0"/>
              <a:t>October Webinar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665D6-C322-FB82-0E4F-220E57D4B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38DD5-9FB8-F205-E2D6-666323544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Q&amp;A / Contact Information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565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Respect Matters in Medical Practices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How staff interact with each other, and   patients, sets the tone for the office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dirty="0"/>
              <a:t>Every staff interaction shapes patient perception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dirty="0"/>
              <a:t>Impact</a:t>
            </a:r>
            <a:r>
              <a:rPr lang="en-US" dirty="0"/>
              <a:t>s</a:t>
            </a:r>
            <a:r>
              <a:rPr dirty="0"/>
              <a:t> </a:t>
            </a:r>
            <a:r>
              <a:rPr lang="en-US" dirty="0"/>
              <a:t>patient </a:t>
            </a:r>
            <a:r>
              <a:rPr dirty="0"/>
              <a:t>compliance, trust, and loyalty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dirty="0"/>
              <a:t>Keys to effective communication</a:t>
            </a:r>
            <a:r>
              <a:rPr lang="en-US" dirty="0"/>
              <a:t> are</a:t>
            </a:r>
            <a:r>
              <a:rPr dirty="0"/>
              <a:t> empathy, clarity, </a:t>
            </a:r>
            <a:r>
              <a:rPr lang="en-US" dirty="0"/>
              <a:t>and </a:t>
            </a:r>
            <a:r>
              <a:rPr dirty="0"/>
              <a:t>courtesy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Creating a Respectful Work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Set c</a:t>
            </a:r>
            <a:r>
              <a:rPr dirty="0"/>
              <a:t>lear expectations </a:t>
            </a:r>
            <a:r>
              <a:rPr lang="en-US" dirty="0"/>
              <a:t>in the </a:t>
            </a:r>
            <a:r>
              <a:rPr dirty="0"/>
              <a:t>handbook</a:t>
            </a:r>
            <a:r>
              <a:rPr lang="en-US" dirty="0"/>
              <a:t> and</a:t>
            </a:r>
            <a:r>
              <a:rPr dirty="0"/>
              <a:t> policies,</a:t>
            </a:r>
            <a:r>
              <a:rPr lang="en-US" dirty="0"/>
              <a:t> regarding topics like </a:t>
            </a:r>
            <a:r>
              <a:rPr dirty="0"/>
              <a:t>attendance, confidentiality, dress code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dirty="0"/>
              <a:t>Leaders model respectful behavior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dirty="0"/>
              <a:t>Accountability for behavior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Promptly address issues when they arise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dirty="0"/>
              <a:t>Recognition of positive behavior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Interacting with Difficult Patients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Demonstrate r</a:t>
            </a:r>
            <a:r>
              <a:rPr dirty="0"/>
              <a:t>eciprocal empathy: stand in their shoes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dirty="0"/>
              <a:t>Own mistakes and apologize sincerely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Identify what can be done to address the problem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dirty="0"/>
              <a:t>Stay calm, avoid mirroring negative emotions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Set e</a:t>
            </a:r>
            <a:r>
              <a:rPr dirty="0"/>
              <a:t>scalation guidelines</a:t>
            </a:r>
            <a:r>
              <a:rPr lang="en-US" dirty="0"/>
              <a:t> for staff</a:t>
            </a:r>
            <a:r>
              <a:rPr dirty="0"/>
              <a:t>: when to involve </a:t>
            </a:r>
            <a:r>
              <a:rPr lang="en-US" dirty="0"/>
              <a:t>Office Manager or physician</a:t>
            </a:r>
            <a:endParaRPr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A8AB5-2A63-0FD4-60EB-535D1155E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Boundaries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BCDBC-D43D-C4E1-A062-02C7ACA9B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Setting boundaries (yelling, profanity are not acceptable)  “I want to help you, but I can’t if you continue yelling. “ </a:t>
            </a:r>
          </a:p>
          <a:p>
            <a:r>
              <a:rPr lang="en-US" dirty="0"/>
              <a:t>“We can continue this conversation when we can both speak respectfully.”</a:t>
            </a:r>
          </a:p>
          <a:p>
            <a:r>
              <a:rPr lang="en-US" dirty="0"/>
              <a:t>Reinforce what CAN happen and not just what cannot (“I can schedule for the next available slot, but I cannot bump other patients.”)</a:t>
            </a:r>
          </a:p>
          <a:p>
            <a:r>
              <a:rPr lang="en-US" dirty="0"/>
              <a:t>Move conversation to private spaces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907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Conflict Resolution for Office Managers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91378" cy="5257800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dirty="0"/>
              <a:t>Allow staff to resolve </a:t>
            </a:r>
            <a:r>
              <a:rPr lang="en-US" dirty="0"/>
              <a:t>their conflicts </a:t>
            </a:r>
            <a:r>
              <a:rPr dirty="0"/>
              <a:t>when possible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dirty="0"/>
              <a:t>When and how managers should intervene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If a policy violation or performance issue, address with offending employee</a:t>
            </a:r>
          </a:p>
          <a:p>
            <a:pPr>
              <a:buFont typeface="Arial" panose="020B0604020202020204" pitchFamily="34" charset="0"/>
              <a:buChar char="•"/>
            </a:pPr>
            <a:r>
              <a:rPr dirty="0"/>
              <a:t> Root causes: diversity (roles, styles) vs. misperception/gossip</a:t>
            </a:r>
            <a:r>
              <a:rPr lang="en-US" dirty="0"/>
              <a:t> (See attached examples of this)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If personality/diversity/perception issue, facilitate a conflict resolution meeting.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15D88-937A-FB45-745A-8F701BADE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B2C82-26D1-00B0-A9F9-43566E709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Performance Improvement Plan (PIP)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0CBCE-97AE-A82D-4040-FFBD41FDE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Formal Intervention with corrective action or Performance Improvement Plan (PIP) used when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US" dirty="0"/>
              <a:t>Policy violations or misconduct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US" dirty="0"/>
              <a:t>Performance issues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US" dirty="0"/>
              <a:t>Repeated issues that impact patient care, safety or organizational culture</a:t>
            </a:r>
          </a:p>
          <a:p>
            <a:pPr marL="914400" lvl="1" indent="-514350">
              <a:buAutoNum type="arabicPeriod"/>
            </a:pPr>
            <a:endParaRPr lang="en-US" dirty="0"/>
          </a:p>
          <a:p>
            <a:pPr marL="914400" lvl="1" indent="-514350">
              <a:buAutoNum type="arabicPeriod"/>
            </a:pPr>
            <a:endParaRPr lang="en-US" dirty="0"/>
          </a:p>
          <a:p>
            <a:pPr marL="400050" lvl="1" indent="0">
              <a:buNone/>
            </a:pPr>
            <a:endParaRPr lang="en-US" dirty="0"/>
          </a:p>
          <a:p>
            <a:pPr marL="914400" lvl="1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734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ADEA6-F2FD-E881-C0C6-809208528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Facilitation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FF26B-584E-8E36-2324-2B2B35D50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Identify Root Cause of conflict by talking with individuals before bringing them together</a:t>
            </a:r>
          </a:p>
          <a:p>
            <a:pPr marL="0" indent="0">
              <a:buNone/>
            </a:pPr>
            <a:r>
              <a:rPr lang="en-US" dirty="0"/>
              <a:t>• “Fact vs. Truth” framework</a:t>
            </a:r>
          </a:p>
          <a:p>
            <a:pPr marL="0" indent="0">
              <a:buNone/>
            </a:pPr>
            <a:r>
              <a:rPr lang="en-US" dirty="0"/>
              <a:t>• Encourage grace and good intentions</a:t>
            </a:r>
          </a:p>
          <a:p>
            <a:pPr marL="457200" lvl="1" indent="0">
              <a:buNone/>
            </a:pPr>
            <a:endParaRPr lang="en-US" dirty="0"/>
          </a:p>
          <a:p>
            <a:pPr marL="857250" lvl="2" indent="0">
              <a:buNone/>
            </a:pPr>
            <a:endParaRPr lang="en-US" dirty="0"/>
          </a:p>
          <a:p>
            <a:pPr marL="1371600" lvl="2" indent="-514350">
              <a:buAutoNum type="arabicPeriod" startAt="2"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690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Takeaways &amp; 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• </a:t>
            </a:r>
            <a:r>
              <a:rPr lang="en-US" dirty="0"/>
              <a:t>S</a:t>
            </a:r>
            <a:r>
              <a:rPr dirty="0"/>
              <a:t>tart with clear expectations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lang="en-US" dirty="0"/>
              <a:t>Leaders model behaviors and set the tone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lang="en-US" dirty="0"/>
              <a:t>Conflict resolution requires empathy and action</a:t>
            </a:r>
          </a:p>
          <a:p>
            <a:pPr marL="0" indent="0">
              <a:buNone/>
            </a:pPr>
            <a:r>
              <a:rPr lang="en-US" dirty="0"/>
              <a:t>Address conflicts sooner, rather than later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F9E141111CC0479AD913BF38DF35B2" ma:contentTypeVersion="13" ma:contentTypeDescription="Create a new document." ma:contentTypeScope="" ma:versionID="252e654e2c66409c7e8b9385ee56fb7b">
  <xsd:schema xmlns:xsd="http://www.w3.org/2001/XMLSchema" xmlns:xs="http://www.w3.org/2001/XMLSchema" xmlns:p="http://schemas.microsoft.com/office/2006/metadata/properties" xmlns:ns2="e658b90d-c717-4a16-9e3c-ed2ff0dad5bc" xmlns:ns3="ff05a5f7-2cff-4946-88e9-c73bfc5b1380" targetNamespace="http://schemas.microsoft.com/office/2006/metadata/properties" ma:root="true" ma:fieldsID="eaa11d3b3530772882b838e4dfcd09e7" ns2:_="" ns3:_="">
    <xsd:import namespace="e658b90d-c717-4a16-9e3c-ed2ff0dad5bc"/>
    <xsd:import namespace="ff05a5f7-2cff-4946-88e9-c73bfc5b13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58b90d-c717-4a16-9e3c-ed2ff0dad5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328cb63d-6e83-43fa-a38b-f80384ac93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05a5f7-2cff-4946-88e9-c73bfc5b1380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7e882b4c-36a0-4230-93e8-d1fda371258f}" ma:internalName="TaxCatchAll" ma:showField="CatchAllData" ma:web="ff05a5f7-2cff-4946-88e9-c73bfc5b13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05a5f7-2cff-4946-88e9-c73bfc5b1380" xsi:nil="true"/>
    <lcf76f155ced4ddcb4097134ff3c332f xmlns="e658b90d-c717-4a16-9e3c-ed2ff0dad5b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7743491-C6AF-458D-9C63-44C6A58AD186}"/>
</file>

<file path=customXml/itemProps2.xml><?xml version="1.0" encoding="utf-8"?>
<ds:datastoreItem xmlns:ds="http://schemas.openxmlformats.org/officeDocument/2006/customXml" ds:itemID="{33D472D6-8047-44DB-AA51-9F6BCA375E27}"/>
</file>

<file path=customXml/itemProps3.xml><?xml version="1.0" encoding="utf-8"?>
<ds:datastoreItem xmlns:ds="http://schemas.openxmlformats.org/officeDocument/2006/customXml" ds:itemID="{F562AC70-604F-427D-8A93-0F86E7E4A326}"/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394</Words>
  <Application>Microsoft Office PowerPoint</Application>
  <PresentationFormat>On-screen Show (4:3)</PresentationFormat>
  <Paragraphs>51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Creating a Culture of Respect</vt:lpstr>
      <vt:lpstr>Why Respect Matters in Medical Practices</vt:lpstr>
      <vt:lpstr>Creating a Respectful Work Environment</vt:lpstr>
      <vt:lpstr>Interacting with Difficult Patients</vt:lpstr>
      <vt:lpstr>Setting Boundaries</vt:lpstr>
      <vt:lpstr>Conflict Resolution for Office Managers</vt:lpstr>
      <vt:lpstr>Performance Improvement Plan (PIP) </vt:lpstr>
      <vt:lpstr>Facilitation Meeting</vt:lpstr>
      <vt:lpstr>Key Takeaways &amp; Next Steps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Lisa Prescott</dc:creator>
  <cp:keywords/>
  <dc:description>generated using python-pptx</dc:description>
  <cp:lastModifiedBy>Debbie Strawser</cp:lastModifiedBy>
  <cp:revision>3</cp:revision>
  <cp:lastPrinted>2025-10-07T18:31:57Z</cp:lastPrinted>
  <dcterms:created xsi:type="dcterms:W3CDTF">2013-01-27T09:14:16Z</dcterms:created>
  <dcterms:modified xsi:type="dcterms:W3CDTF">2025-10-07T18:32:23Z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0x010100FAF9E141111CC0479AD913BF38DF35B2</vt:lpwstr>
  </property>
</Properties>
</file>