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80" r:id="rId7"/>
    <p:sldId id="261" r:id="rId8"/>
    <p:sldId id="262" r:id="rId9"/>
    <p:sldId id="263" r:id="rId10"/>
    <p:sldId id="264" r:id="rId11"/>
    <p:sldId id="281"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20FB10-FACE-4AA7-EAC0-567C5DAF60EA}" v="762" dt="2026-10-09T09:06:53.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Opening and why this matters</a:t>
            </a:r>
          </a:p>
          <a:p>
            <a:r>
              <a:t>RUNNING TIME: 0:00–10:35</a:t>
            </a:r>
          </a:p>
          <a:p>
            <a:endParaRPr/>
          </a:p>
          <a:p>
            <a:r>
              <a:t>Thank you for having me. I am Stephanie Hinz, president of The Iowa State Bar Association. Three people from my firm are here today. I am especially happy to see them because, since becoming president, they have hardly seen me for four months. These days, when I stop in the office, I basically have to reintroduce myself.</a:t>
            </a:r>
          </a:p>
          <a:p>
            <a:endParaRPr/>
          </a:p>
          <a:p>
            <a:r>
              <a:t>So they had to come to a paralegal conference, and I had to become the keynote speaker, for us to spend an entire hour together.</a:t>
            </a:r>
          </a:p>
          <a:p>
            <a:endParaRPr/>
          </a:p>
          <a:p>
            <a:r>
              <a:t>Please take out your phones and keep them handy, with the sound off. Three times during our hour, I will ask for a very short answer to a question. Your answers will help inform an article I am writing for The Iowa Lawyer. A few words will do. Please leave out names, firms and client details. Participation is optional.</a:t>
            </a:r>
          </a:p>
          <a:p>
            <a:endParaRPr/>
          </a:p>
          <a:p>
            <a:r>
              <a:t>Before we begin, introduce yourself to someone nearby and share one word for how your week has felt. You are welcome to pass or simply listen.</a:t>
            </a:r>
          </a:p>
          <a:p>
            <a:endParaRPr/>
          </a:p>
          <a:p>
            <a:r>
              <a:t>First, in honor of this rare opportunity to spend time together, I thought I should begin with the Top 10 Ways I Have Annoyed the Paralegals at My Firm. These are all true.</a:t>
            </a:r>
          </a:p>
          <a:p>
            <a:endParaRPr/>
          </a:p>
          <a:p>
            <a:r>
              <a:t>[After the invitation to introduce themselves, allow two full minutes for the opening activity. Then introduce the Top 10. Keep phones handy and silenced.]</a:t>
            </a:r>
          </a:p>
          <a:p>
            <a:endParaRPr/>
          </a:p>
          <a:p>
            <a:r>
              <a:t>[Keep the title slide on screen throughout the spoken Top 10.]</a:t>
            </a:r>
          </a:p>
          <a:p>
            <a:endParaRPr/>
          </a:p>
          <a:p>
            <a:r>
              <a:t>No. 10</a:t>
            </a:r>
          </a:p>
          <a:p>
            <a:r>
              <a:t>Number ten: my complete obsession with punctuation and spelling. I can look at a pleading that is otherwise ready to go, notice a missing comma or period in the caption, and decide that we need another version.</a:t>
            </a:r>
          </a:p>
          <a:p>
            <a:endParaRPr/>
          </a:p>
          <a:p>
            <a:r>
              <a:t>I understand that there are important issues in the case. At that moment, however, we will be addressing the comma.</a:t>
            </a:r>
          </a:p>
          <a:p>
            <a:endParaRPr/>
          </a:p>
          <a:p>
            <a:r>
              <a:t>[Pause for laughter. Keep moving through the countdown.]</a:t>
            </a:r>
          </a:p>
          <a:p>
            <a:endParaRPr/>
          </a:p>
          <a:p>
            <a:r>
              <a:t>No. 9</a:t>
            </a:r>
          </a:p>
          <a:p>
            <a:r>
              <a:t>Number nine: my incredible frugality. The envelope is addressed, the postage is on it, it is sealed, and then I discover a mistake in the letter.</a:t>
            </a:r>
          </a:p>
          <a:p>
            <a:endParaRPr/>
          </a:p>
          <a:p>
            <a:r>
              <a:t>Do we use a new envelope? Of course we do not. We open the end, substitute the corrected letter, and put that envelope back into service. I have saved an envelope. I am choosing not to calculate the staff time.</a:t>
            </a:r>
          </a:p>
          <a:p>
            <a:endParaRPr/>
          </a:p>
          <a:p>
            <a:r>
              <a:t>[Pause for laughter. Keep moving through the countdown.]</a:t>
            </a:r>
          </a:p>
          <a:p>
            <a:endParaRPr/>
          </a:p>
          <a:p>
            <a:r>
              <a:t>No. 8</a:t>
            </a:r>
          </a:p>
          <a:p>
            <a:r>
              <a:t>Number eight: the tornado that is my office, accompanied by the way I walk. My legal secretary's work area was outside my office, and my heavy walking, without properly picking up my feet, drove her crazy.</a:t>
            </a:r>
          </a:p>
          <a:p>
            <a:endParaRPr/>
          </a:p>
          <a:p>
            <a:r>
              <a:t>So even when I was not sending her work, she could hear me coming. And the condition of my office has certainly contributed to the well-being challenges of my assistants.</a:t>
            </a:r>
          </a:p>
          <a:p>
            <a:endParaRPr/>
          </a:p>
          <a:p>
            <a:r>
              <a:t>[Pause for laughter. Keep moving through the countdown.]</a:t>
            </a:r>
          </a:p>
          <a:p>
            <a:endParaRPr/>
          </a:p>
          <a:p>
            <a:r>
              <a:t>No. 7</a:t>
            </a:r>
          </a:p>
          <a:p>
            <a:r>
              <a:t>Number seven: keeping so many tabs and applications open that I seem to be using the entire firm's share of the cloud. Almost daily, someone has to tell me to close applications because things are bogging down for everybody else.</a:t>
            </a:r>
          </a:p>
          <a:p>
            <a:endParaRPr/>
          </a:p>
          <a:p>
            <a:r>
              <a:t>I consider myself a multitasker. They would like me to complete the task of closing a window.</a:t>
            </a:r>
          </a:p>
          <a:p>
            <a:endParaRPr/>
          </a:p>
          <a:p>
            <a:r>
              <a:t>[Pause for laughter. Keep moving through the countdown.]</a:t>
            </a:r>
          </a:p>
          <a:p>
            <a:endParaRPr/>
          </a:p>
          <a:p>
            <a:r>
              <a:t>No. 6</a:t>
            </a:r>
          </a:p>
          <a:p>
            <a:r>
              <a:t>Number six: the last-minute drive-by. I realize I am running late for court, call the office, and ask someone to run my file downstairs and toss it through the open window of my vehicle as I drive by.</a:t>
            </a:r>
          </a:p>
          <a:p>
            <a:endParaRPr/>
          </a:p>
          <a:p>
            <a:r>
              <a:t>Other firms have document delivery systems. Mine occasionally requires good timing and a decent throwing arm.</a:t>
            </a:r>
          </a:p>
          <a:p>
            <a:endParaRPr/>
          </a:p>
          <a:p>
            <a:r>
              <a:t>[Pause for laughter. Keep moving through the countdown.]</a:t>
            </a:r>
          </a:p>
          <a:p>
            <a:endParaRPr/>
          </a:p>
          <a:p>
            <a:r>
              <a:t>No. 5</a:t>
            </a:r>
          </a:p>
          <a:p>
            <a:r>
              <a:t>Number five: sending emails at three in the morning. I am awake, I have a thought, and I send it. What I have not always considered is that someone else's phone has office email on it, and the notification wakes them up.</a:t>
            </a:r>
          </a:p>
          <a:p>
            <a:endParaRPr/>
          </a:p>
          <a:p>
            <a:r>
              <a:t>We will come back to that one, because there is a real lesson hiding in this list.</a:t>
            </a:r>
          </a:p>
          <a:p>
            <a:endParaRPr/>
          </a:p>
          <a:p>
            <a:r>
              <a:t>[Pause for laughter. Keep moving through the countdown.]</a:t>
            </a:r>
          </a:p>
          <a:p>
            <a:endParaRPr/>
          </a:p>
          <a:p>
            <a:r>
              <a:t>No. 4</a:t>
            </a:r>
          </a:p>
          <a:p>
            <a:r>
              <a:t>Number four: simply too many emails. And, judging by the office acronyms, too many words in them. First came TLDR: too long, didn't read.</a:t>
            </a:r>
          </a:p>
          <a:p>
            <a:endParaRPr/>
          </a:p>
          <a:p>
            <a:r>
              <a:t>A former secretary had another one for me: FFS, Stephanie. For ... sake, Stephanie. I will let you supply the missing word. I will not be saying it into this microphone.</a:t>
            </a:r>
          </a:p>
          <a:p>
            <a:endParaRPr/>
          </a:p>
          <a:p>
            <a:r>
              <a:t>When I told my senior partner that I was speaking here for an hour, the response was, are they going to tell you TLDNL? Too long, did not listen.</a:t>
            </a:r>
          </a:p>
          <a:p>
            <a:endParaRPr/>
          </a:p>
          <a:p>
            <a:r>
              <a:t>I have taken that feedback under advisement.</a:t>
            </a:r>
          </a:p>
          <a:p>
            <a:endParaRPr/>
          </a:p>
          <a:p>
            <a:r>
              <a:t>[Pause for laughter. Keep moving through the countdown.]</a:t>
            </a:r>
          </a:p>
          <a:p>
            <a:endParaRPr/>
          </a:p>
          <a:p>
            <a:r>
              <a:t>No. 3</a:t>
            </a:r>
          </a:p>
          <a:p>
            <a:r>
              <a:t>Number three: my contributions to the office food supply. I am constantly bringing back leftovers from Bar Association meetings. I do not actually know whether anybody likes them.</a:t>
            </a:r>
          </a:p>
          <a:p>
            <a:endParaRPr/>
          </a:p>
          <a:p>
            <a:r>
              <a:t>Then there was the giant tub of peanut butter pretzels from Sam's Club that I gave Christina, who is here today. That was her present. And then I ate them all.</a:t>
            </a:r>
          </a:p>
          <a:p>
            <a:endParaRPr/>
          </a:p>
          <a:p>
            <a:r>
              <a:t>So I bought her another tub to make up for the first one. And I ate all of those, too.</a:t>
            </a:r>
          </a:p>
          <a:p>
            <a:endParaRPr/>
          </a:p>
          <a:p>
            <a:r>
              <a:t>Christina, at this point, I think we have established who the gift was really for.</a:t>
            </a:r>
          </a:p>
          <a:p>
            <a:endParaRPr/>
          </a:p>
          <a:p>
            <a:r>
              <a:t>[Pause for laughter. Keep moving through the countdown.]</a:t>
            </a:r>
          </a:p>
          <a:p>
            <a:endParaRPr/>
          </a:p>
          <a:p>
            <a:r>
              <a:t>No. 2</a:t>
            </a:r>
          </a:p>
          <a:p>
            <a:r>
              <a:t>Number two: basically making any food in my office microwave. In particular, burning popcorn.</a:t>
            </a:r>
          </a:p>
          <a:p>
            <a:endParaRPr/>
          </a:p>
          <a:p>
            <a:r>
              <a:t>You do not have to be in my office to participate in that experience. Everyone gets to enjoy it.</a:t>
            </a:r>
          </a:p>
          <a:p>
            <a:endParaRPr/>
          </a:p>
          <a:p>
            <a:r>
              <a:t>[Pause for laughter. Keep moving through the countdown.]</a:t>
            </a:r>
          </a:p>
          <a:p>
            <a:endParaRPr/>
          </a:p>
          <a:p>
            <a:r>
              <a:t>No. 1</a:t>
            </a:r>
          </a:p>
          <a:p>
            <a:r>
              <a:t>And the number one way I have annoyed the paralegals at my firm: insisting on microwaving salmon in my office.</a:t>
            </a:r>
          </a:p>
          <a:p>
            <a:endParaRPr/>
          </a:p>
          <a:p>
            <a:r>
              <a:t>So it is curious that the Iowa Paralegal Association invited me to speak. I may be Exhibit A of what not to do when working with your paralegals.</a:t>
            </a:r>
          </a:p>
          <a:p>
            <a:endParaRPr/>
          </a:p>
          <a:p>
            <a:r>
              <a:t>But there is a reason I wanted to start here. Lawyers have a role in the conditions we ask our staff to work in. I cannot stand up here and talk about your resilience as though all the responsibility belongs to you. Some of the changes need to come from us.</a:t>
            </a:r>
          </a:p>
          <a:p>
            <a:endParaRPr/>
          </a:p>
          <a:p>
            <a:r>
              <a:t>[Pause for laughter. Keep moving through the countdown.]</a:t>
            </a:r>
          </a:p>
          <a:p>
            <a:endParaRPr/>
          </a:p>
          <a:p>
            <a:r>
              <a:t>TRANSITION</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Listening to the audience</a:t>
            </a:r>
          </a:p>
          <a:p>
            <a:r>
              <a:t>RUNNING TIME: 10:35–14:08</a:t>
            </a:r>
          </a:p>
          <a:p>
            <a:endParaRPr/>
          </a:p>
          <a:p>
            <a:r>
              <a:t>Here is our first quick question: what is one thing you wish lawyers understood about your work? Think of something that would make your job easier. A few words or one short sentence is plenty. You may already have an answer after that list.</a:t>
            </a:r>
          </a:p>
          <a:p>
            <a:endParaRPr/>
          </a:p>
          <a:p>
            <a:r>
              <a:t>I plan to use the responses to describe themes in my Iowa Lawyer article. Please do not include anyone's name or identifying case details.</a:t>
            </a:r>
          </a:p>
          <a:p>
            <a:endParaRPr/>
          </a:p>
          <a:p>
            <a:r>
              <a:t>[Protect a full three-minute participation window for scanning, answering and returning attention to the room. The answer itself may take only 15 seconds. Stephanie will supply the survey and QR code. Do not display individual responses by default.]</a:t>
            </a:r>
          </a:p>
          <a:p>
            <a:endParaRPr/>
          </a:p>
          <a:p>
            <a:r>
              <a:t>TRANSITION</a:t>
            </a:r>
          </a:p>
          <a:p>
            <a:endParaRPr/>
          </a:p>
          <a:p>
            <a:endParaRPr/>
          </a:p>
          <a:p>
            <a:r>
              <a:t>SOURCES</a:t>
            </a:r>
          </a:p>
          <a:p>
            <a:r>
              <a:t>Audience questions developed for Stephanie Hinz’s Iowa Lawyer article.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Opening and why this matters</a:t>
            </a:r>
          </a:p>
          <a:p>
            <a:r>
              <a:t>RUNNING TIME: 14:08–15:05</a:t>
            </a:r>
          </a:p>
          <a:p>
            <a:endParaRPr/>
          </a:p>
          <a:p>
            <a:r>
              <a:t>Some of the ideas today were prompted by Train Yourself to Get Unbothered, posted by Growth With Purpose. The video describes itself as inspired by Simon Sinek's ideas, rather than an official speech by him. I want to give it accurate credit.</a:t>
            </a:r>
          </a:p>
          <a:p>
            <a:endParaRPr/>
          </a:p>
          <a:p>
            <a:r>
              <a:t>We will apply its ideas about perspective and choosing a response to our work. We will also look at people and resources that can help.</a:t>
            </a:r>
          </a:p>
          <a:p>
            <a:endParaRPr/>
          </a:p>
          <a:p>
            <a:r>
              <a:t>Resilience has to work while difficulty is still happening. The parent may still need care, the problem at home may remain unresolved, and the difficult person may still be in the next office. We need ways to maintain our health through that. Sometimes those ways include asking the workplace to change.</a:t>
            </a:r>
          </a:p>
          <a:p>
            <a:endParaRPr/>
          </a:p>
          <a:p>
            <a:endParaRP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Why we get bothered</a:t>
            </a:r>
          </a:p>
          <a:p>
            <a:r>
              <a:t>RUNNING TIME: 15:05–17:06</a:t>
            </a:r>
          </a:p>
          <a:p>
            <a:endParaRPr/>
          </a:p>
          <a:p>
            <a:r>
              <a:t>In the September well-being issue of The Iowa Lawyer, I shared a personal story. I wanted to bring that part of my life into this conversation because our professional lives are never the whole picture.</a:t>
            </a:r>
          </a:p>
          <a:p>
            <a:endParaRPr/>
          </a:p>
          <a:p>
            <a:r>
              <a:t>Every one of us has a personal life that comes to work with us, whether other people can see it or not. Being a paralegal does not make you immune to that. You may be worried about an elderly parent. You may be going through a difficult time with a child. You may be working for a boss who seems impossible to please. Some days, more than one of those things is happening at once.</a:t>
            </a:r>
          </a:p>
          <a:p>
            <a:endParaRPr/>
          </a:p>
          <a:p>
            <a:r>
              <a:t>We can be very competent at work and still be carrying something hard. Other people may see us answering the phone, getting the filing done and showing up on time, and assume we are fine. Meanwhile, we may be using a tremendous amount of energy simply to keep going.</a:t>
            </a:r>
          </a:p>
          <a:p>
            <a:endParaRPr/>
          </a:p>
          <a:p>
            <a:r>
              <a:t>That helps explain why the same request can feel manageable one Tuesday and overwhelming the next. The request may be identical. What we are carrying alongside it may be very different.</a:t>
            </a:r>
          </a:p>
          <a:p>
            <a:endParaRPr/>
          </a:p>
          <a:p>
            <a:r>
              <a:t>I want us to make room for that in how we judge ourselves and how we treat each other. You do not have to tell your whole story to earn a little consideration. You can say, I am having a difficult week and I could use some help with this deadline.</a:t>
            </a:r>
          </a:p>
          <a:p>
            <a:endParaRPr/>
          </a:p>
          <a:p>
            <a:r>
              <a:t>I have a recent example of being knocked off balance myself.</a:t>
            </a:r>
          </a:p>
          <a:p>
            <a:endParaRPr/>
          </a:p>
          <a:p>
            <a:endParaRPr/>
          </a:p>
          <a:p>
            <a:endParaRPr/>
          </a:p>
          <a:p>
            <a:r>
              <a:t>TRANSITION</a:t>
            </a:r>
          </a:p>
          <a:p>
            <a:endParaRPr/>
          </a:p>
          <a:p>
            <a:endParaRPr/>
          </a:p>
          <a:p>
            <a:r>
              <a:t>SOURCES</a:t>
            </a:r>
          </a:p>
          <a:p>
            <a:r>
              <a:t>Stephanie Hinz, account of her September Iowa Lawyer contribution and personal reflections supplied October 8,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Why we get bothered</a:t>
            </a:r>
          </a:p>
          <a:p>
            <a:r>
              <a:t>RUNNING TIME: 17:06–20:00</a:t>
            </a:r>
          </a:p>
          <a:p>
            <a:endParaRPr/>
          </a:p>
          <a:p>
            <a:r>
              <a:t>I have been Bar president for approximately 110 days. Last week, a member told me, in no uncertain terms, that I was doing a terrible job and ruining the Bar Association.</a:t>
            </a:r>
          </a:p>
          <a:p>
            <a:endParaRPr/>
          </a:p>
          <a:p>
            <a:r>
              <a:t>I was taken aback. It made me question what I had been doing. When you are putting time and effort into something you care about, that kind of statement lands hard. I am telling you that because I do not want to give the impression that I have mastered being unbothered.</a:t>
            </a:r>
          </a:p>
          <a:p>
            <a:endParaRPr/>
          </a:p>
          <a:p>
            <a:r>
              <a:t>As I thought about it, I began doing the very things we are discussing today, without even consciously labeling them as techniques. I looked at why the comment had affected me and tried to give the exchange a broader view than my immediate emotional reaction allowed.</a:t>
            </a:r>
          </a:p>
          <a:p>
            <a:endParaRPr/>
          </a:p>
          <a:p>
            <a:r>
              <a:t>Yes, the criticism was about me. But it may have been about more than me. There may have been a frustration or an expectation underneath it that I did not yet understand. There might have been something else going on in that person's life. I do not know. I cannot tell you that I discovered the cause, and I do not want to invent one.</a:t>
            </a:r>
          </a:p>
          <a:p>
            <a:endParaRPr/>
          </a:p>
          <a:p>
            <a:r>
              <a:t>What I could do was leave room for more than my first interpretation. I could ask whether there was a specific concern I needed to hear, without accepting a sweeping judgment that everything I was doing was wrong.</a:t>
            </a:r>
          </a:p>
          <a:p>
            <a:endParaRPr/>
          </a:p>
          <a:p>
            <a:r>
              <a:t>That distinction matters. If there is useful criticism, I want to learn from it. If I need to change something, I want to be willing to consider that. But one person's anger does not give me a complete assessment of my work or my worth.</a:t>
            </a:r>
          </a:p>
          <a:p>
            <a:endParaRPr/>
          </a:p>
          <a:p>
            <a:r>
              <a:t>I also did not need to decide that this was a bad person in order to regain my balance. I could acknowledge how the exchange affected me and still be curious about what I might not know.</a:t>
            </a:r>
          </a:p>
          <a:p>
            <a:endParaRPr/>
          </a:p>
          <a:p>
            <a:r>
              <a:t>Think of your own version of that moment. A lawyer questions your work. A client speaks sharply. Your mind starts turning a particular exchange into a judgment about everything you do. The first useful step is to separate what was actually said from all the conclusions that arrived with it.</a:t>
            </a:r>
          </a:p>
          <a:p>
            <a:endParaRPr/>
          </a:p>
          <a:p>
            <a:endParaRPr/>
          </a:p>
          <a:p>
            <a:endParaRPr/>
          </a:p>
          <a:p>
            <a:r>
              <a:t>TRANSITION</a:t>
            </a:r>
          </a:p>
          <a:p>
            <a:endParaRPr/>
          </a:p>
          <a:p>
            <a:endParaRPr/>
          </a:p>
          <a:p>
            <a:r>
              <a:t>SOURCES</a:t>
            </a:r>
          </a:p>
          <a:p>
            <a:r>
              <a:t>Stephanie Hinz, personal account supplied October 8, 2026. Quoted phrases reflect her account.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1D2C4-CAD2-4584-1839-55283104B8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0D0BF9-040E-2D26-F90B-E8A191D98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927568-A8D3-1386-CA5B-43D75AAFF1B5}"/>
              </a:ext>
            </a:extLst>
          </p:cNvPr>
          <p:cNvSpPr>
            <a:spLocks noGrp="1"/>
          </p:cNvSpPr>
          <p:nvPr>
            <p:ph type="body" idx="1"/>
          </p:nvPr>
        </p:nvSpPr>
        <p:spPr/>
        <p:txBody>
          <a:bodyPr/>
          <a:lstStyle/>
          <a:p>
            <a:r>
              <a:t>SECTION: Why we get bothered</a:t>
            </a:r>
          </a:p>
          <a:p>
            <a:r>
              <a:t>RUNNING TIME: 21:09–23:14</a:t>
            </a:r>
          </a:p>
          <a:p>
            <a:endParaRPr/>
          </a:p>
          <a:p>
            <a:r>
              <a:t>Take sixty seconds privately. Think of a recent interaction that stayed with you. No names or case details. Finish this sentence: the last time I felt knocked off balance at work, what mattered to me was...</a:t>
            </a:r>
          </a:p>
          <a:p>
            <a:endParaRPr/>
          </a:p>
          <a:p>
            <a:r>
              <a:t>Perhaps you care about accuracy and heard an accusation of carelessness. Perhaps you needed to be included in a decision. Perhaps you were embarrassed in front of a client. You do not need to share your answer aloud.</a:t>
            </a:r>
          </a:p>
          <a:p>
            <a:endParaRPr/>
          </a:p>
          <a:p>
            <a:r>
              <a:t>Now ask what your answer suggests you need. More information? A conversation in private? Clearer priorities? Someone's help?</a:t>
            </a:r>
          </a:p>
          <a:p>
            <a:endParaRPr/>
          </a:p>
          <a:p>
            <a:r>
              <a:t>The purpose is to understand your reaction well enough to choose a useful next step. Being upset does not make you wrong. It tells you that something mattered. Once you know what it was, you have a better chance of explaining what needs attention.</a:t>
            </a:r>
          </a:p>
          <a:p>
            <a:endParaRPr/>
          </a:p>
          <a:p>
            <a:r>
              <a:t>[After the first paragraph, allow 60 seconds of quiet reflection. Then continue.]</a:t>
            </a: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a:extLst>
              <a:ext uri="{FF2B5EF4-FFF2-40B4-BE49-F238E27FC236}">
                <a16:creationId xmlns:a16="http://schemas.microsoft.com/office/drawing/2014/main" id="{BA7F88EB-4B3F-CADD-FB65-2470B9F6560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42785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Why we get bothered</a:t>
            </a:r>
          </a:p>
          <a:p>
            <a:r>
              <a:t>RUNNING TIME: 20:00–21:09</a:t>
            </a:r>
          </a:p>
          <a:p>
            <a:endParaRPr/>
          </a:p>
          <a:p>
            <a:r>
              <a:t>An attorney writes, why wasn't this filed? You hear, you are incompetent. Someone leaves you off an email thread. You hear, you do not matter. The interpretation is understandable, especially when it comes from someone with authority over your work. But check it before treating it as the whole explanation.</a:t>
            </a:r>
          </a:p>
          <a:p>
            <a:endParaRPr/>
          </a:p>
          <a:p>
            <a:r>
              <a:t>If you are waiting for approval, a useful reply is: the final draft is awaiting your approval. I sent it yesterday at two fifteen. Please confirm whether I may file that version.</a:t>
            </a:r>
          </a:p>
          <a:p>
            <a:endParaRPr/>
          </a:p>
          <a:p>
            <a:r>
              <a:t>You have supplied the record and requested the needed action. You have not added, as I already told you, even if that phrase appeared in your first draft.</a:t>
            </a:r>
          </a:p>
          <a:p>
            <a:endParaRPr/>
          </a:p>
          <a:p>
            <a:r>
              <a:t>If you actually missed the approval step, acknowledge that and explain the correction. Accuracy includes our own responsibility. If the tone or process is a recurring problem, arrange a separate conversation about it.</a:t>
            </a:r>
          </a:p>
          <a:p>
            <a:endParaRPr/>
          </a:p>
          <a:p>
            <a:endParaRP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Why we get bothered</a:t>
            </a:r>
          </a:p>
          <a:p>
            <a:r>
              <a:t>RUNNING TIME: 21:09–23:14</a:t>
            </a:r>
          </a:p>
          <a:p>
            <a:endParaRPr/>
          </a:p>
          <a:p>
            <a:r>
              <a:t>Take sixty seconds privately. Think of a recent interaction that stayed with you. No names or case details. Finish this sentence: the last time I felt knocked off balance at work, what mattered to me was...</a:t>
            </a:r>
          </a:p>
          <a:p>
            <a:endParaRPr/>
          </a:p>
          <a:p>
            <a:r>
              <a:t>Perhaps you care about accuracy and heard an accusation of carelessness. Perhaps you needed to be included in a decision. Perhaps you were embarrassed in front of a client. You do not need to share your answer aloud.</a:t>
            </a:r>
          </a:p>
          <a:p>
            <a:endParaRPr/>
          </a:p>
          <a:p>
            <a:r>
              <a:t>Now ask what your answer suggests you need. More information? A conversation in private? Clearer priorities? Someone's help?</a:t>
            </a:r>
          </a:p>
          <a:p>
            <a:endParaRPr/>
          </a:p>
          <a:p>
            <a:r>
              <a:t>The purpose is to understand your reaction well enough to choose a useful next step. Being upset does not make you wrong. It tells you that something mattered. Once you know what it was, you have a better chance of explaining what needs attention.</a:t>
            </a:r>
          </a:p>
          <a:p>
            <a:endParaRPr/>
          </a:p>
          <a:p>
            <a:r>
              <a:t>[After the first paragraph, allow 60 seconds of quiet reflection. Then continue.]</a:t>
            </a: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The cost of reacting and the pause</a:t>
            </a:r>
          </a:p>
          <a:p>
            <a:r>
              <a:t>RUNNING TIME: 23:14–25:47</a:t>
            </a:r>
          </a:p>
          <a:p>
            <a:endParaRPr/>
          </a:p>
          <a:p>
            <a:r>
              <a:t>The pause can be small. Take your hands off the keyboard. Check the file before writing back. Give yourself language that buys time: let me check that, or I want to give you an accurate answer. Urgent deadlines still require prompt action.</a:t>
            </a:r>
          </a:p>
          <a:p>
            <a:endParaRPr/>
          </a:p>
          <a:p>
            <a:r>
              <a:t>Let us practice. The hypothetical email is: why hasn't this been filed? You are waiting for approval. Take thirty seconds to draft a useful first sentence. Then I would like to hear one or two replies.</a:t>
            </a:r>
          </a:p>
          <a:p>
            <a:endParaRPr/>
          </a:p>
          <a:p>
            <a:r>
              <a:t>Does the reply explain where the work stands? Does it identify what needs to happen next? Does it avoid assuming a motive? Include the actual deadline if that matters.</a:t>
            </a:r>
          </a:p>
          <a:p>
            <a:endParaRPr/>
          </a:p>
          <a:p>
            <a:r>
              <a:t>The pause gives us a chance to address the particular problem. We do not need to defend our entire professional worth in one email.</a:t>
            </a:r>
          </a:p>
          <a:p>
            <a:endParaRPr/>
          </a:p>
          <a:p>
            <a:r>
              <a:t>[After inviting practice, allow 30 seconds to write and 60 seconds for one or two brief replies. Do not add a longer discussion.]</a:t>
            </a: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The cost of reacting and the pause</a:t>
            </a:r>
          </a:p>
          <a:p>
            <a:r>
              <a:t>RUNNING TIME: 25:47–26:54</a:t>
            </a:r>
          </a:p>
          <a:p>
            <a:endParaRPr/>
          </a:p>
          <a:p>
            <a:r>
              <a:t>Imagine you spot a possible mistake. Before saying anything, you calculate how the lawyer will react. Will you get help, a lecture, or an explosion? That calculation can affect how quickly the problem comes to light.</a:t>
            </a:r>
          </a:p>
          <a:p>
            <a:endParaRPr/>
          </a:p>
          <a:p>
            <a:r>
              <a:t>Lawyers and supervisors have a responsibility here. If we want people to tell us about errors early, our response has to make that possible. Thank you for telling me; let's find out what needs attention is a useful beginning.</a:t>
            </a:r>
          </a:p>
          <a:p>
            <a:endParaRPr/>
          </a:p>
          <a:p>
            <a:r>
              <a:t>There is still room for training, feedback and accountability. First find out what needs fixing. Then discuss how it happened and how to prevent it.</a:t>
            </a:r>
          </a:p>
          <a:p>
            <a:endParaRPr/>
          </a:p>
          <a:p>
            <a:r>
              <a:t>The same applies when a new colleague asks you a question. If we make the person feel foolish, next time they may guess. In legal work, answering a question can be a much better use of time than correcting a guess.</a:t>
            </a:r>
          </a:p>
          <a:p>
            <a:endParaRPr/>
          </a:p>
          <a:p>
            <a:endParaRP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 Stephanie Hinz, What We Can Do Together, District 5B, September 2026, final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Control and influence</a:t>
            </a:r>
          </a:p>
          <a:p>
            <a:r>
              <a:t>RUNNING TIME: 26:54–29:03</a:t>
            </a:r>
          </a:p>
          <a:p>
            <a:endParaRPr/>
          </a:p>
          <a:p>
            <a:r>
              <a:t>I do not know a lawyer with a perfect track record. I have lost cases. When a contested case ends in a decision, rather than a negotiated resolution, someone is often going to be disappointed. You can work hard, prepare thoroughly and care deeply, and still lose.</a:t>
            </a:r>
          </a:p>
          <a:p>
            <a:endParaRPr/>
          </a:p>
          <a:p>
            <a:r>
              <a:t>That disappointment is not confined to the lawyer. The paralegal may have spent hours on the records, the exhibits and the deadlines. You know the client. You have invested in the case, too. It can be hard to see all that work end with an outcome you did not want.</a:t>
            </a:r>
          </a:p>
          <a:p>
            <a:endParaRPr/>
          </a:p>
          <a:p>
            <a:r>
              <a:t>What do we do with that? We can examine the work honestly. Did we miss something? Is there something we should learn? Is there a step that would help next time? We owe the work that kind of attention.</a:t>
            </a:r>
          </a:p>
          <a:p>
            <a:endParaRPr/>
          </a:p>
          <a:p>
            <a:r>
              <a:t>Then we also have to recognize the limits of what our effort could guarantee. We did not control every fact, every witness or the decision maker. An unfavorable result does not automatically tell us that everything leading up to it was bad work.</a:t>
            </a:r>
          </a:p>
          <a:p>
            <a:endParaRPr/>
          </a:p>
          <a:p>
            <a:r>
              <a:t>Your responsibility is to take the action your role requires, make problems visible and follow through. You cannot personally guarantee every other person's response. Holding yourself to that impossible standard takes energy away from the work you actually can do.</a:t>
            </a:r>
          </a:p>
          <a:p>
            <a:endParaRPr/>
          </a:p>
          <a:p>
            <a:r>
              <a:t>After a disappointment, a useful question is: what is mine to learn from this, and what was beyond my control? That allows room for both accountability and perspective. It also makes it possible to return to the next case without treating the last result as your permanent professional identity.</a:t>
            </a:r>
          </a:p>
          <a:p>
            <a:endParaRPr/>
          </a:p>
          <a:p>
            <a:endParaRPr/>
          </a:p>
          <a:p>
            <a:endParaRPr/>
          </a:p>
          <a:p>
            <a:r>
              <a:t>TRANSITION</a:t>
            </a:r>
          </a:p>
          <a:p>
            <a:endParaRPr/>
          </a:p>
          <a:p>
            <a:endParaRPr/>
          </a:p>
          <a:p>
            <a:r>
              <a:t>SOURCES</a:t>
            </a:r>
          </a:p>
          <a:p>
            <a:r>
              <a:t>Stephanie Hinz, reflections on losing cases supplied October 8,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Control and influence</a:t>
            </a:r>
          </a:p>
          <a:p>
            <a:r>
              <a:t>RUNNING TIME: 29:03–30:24</a:t>
            </a:r>
          </a:p>
          <a:p>
            <a:endParaRPr/>
          </a:p>
          <a:p>
            <a:r>
              <a:t>Ask what you can act on, and who else needs to make a decision. This matters when you are responsible for getting work done but cannot control all the inputs.</a:t>
            </a:r>
          </a:p>
          <a:p>
            <a:endParaRPr/>
          </a:p>
          <a:p>
            <a:r>
              <a:t>If two lawyers each need something immediately, that is a priority conflict. A useful response is: I can complete one of these by three. Which should come first? You may need a supervisor or office manager to coordinate.</a:t>
            </a:r>
          </a:p>
          <a:p>
            <a:endParaRPr/>
          </a:p>
          <a:p>
            <a:r>
              <a:t>Making the conflict visible gives someone a chance to resolve it. You are giving necessary information about a tradeoff, rather than confessing that you are insufficiently committed.</a:t>
            </a:r>
          </a:p>
          <a:p>
            <a:endParaRPr/>
          </a:p>
          <a:p>
            <a:r>
              <a:t>Something outside your unilateral control can still deserve attention. You can influence a decision by explaining what is happening and asking for what you need. Think of one issue that requires that kind of shared decision.</a:t>
            </a:r>
          </a:p>
          <a:p>
            <a:endParaRPr/>
          </a:p>
          <a:p>
            <a:r>
              <a:t>[Give participants about 20 seconds to identify a problem that needs a shared decision.]</a:t>
            </a: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Control and influence</a:t>
            </a:r>
          </a:p>
          <a:p>
            <a:r>
              <a:t>RUNNING TIME: 30:24–32:32</a:t>
            </a:r>
          </a:p>
          <a:p>
            <a:endParaRPr/>
          </a:p>
          <a:p>
            <a:r>
              <a:t>There was also a point when I knew jury trials were not for me. I had to recalibrate and pivot. That is another part of resilience that I want to make room for today.</a:t>
            </a:r>
          </a:p>
          <a:p>
            <a:endParaRPr/>
          </a:p>
          <a:p>
            <a:r>
              <a:t>I could recognize that jury trials were not the right fit for me and consider a different direction. That decision belongs in a conversation about resilience just as much as a story about persevering through something difficult.</a:t>
            </a:r>
          </a:p>
          <a:p>
            <a:endParaRPr/>
          </a:p>
          <a:p>
            <a:r>
              <a:t>Your version might involve an area of work, a responsibility you want to learn, or a conversation about how your role is organized. Changing direction may take planning. We do not all have the same choices available, and I do not want to pretend that everyone can simply walk away from a difficult situation. But we can ask what could change and who might help us think it through.</a:t>
            </a:r>
          </a:p>
          <a:p>
            <a:endParaRPr/>
          </a:p>
          <a:p>
            <a:r>
              <a:t>We also need to look at the balance between demands and resources. Clear instructions, usable technology, enough staff, time to concentrate, training and rest all matter. When the workload consistently exceeds the capacity, telling someone to be more resilient is not an adequate management plan.</a:t>
            </a:r>
          </a:p>
          <a:p>
            <a:endParaRPr/>
          </a:p>
          <a:p>
            <a:r>
              <a:t>Think about one resource that would make your work more manageable. It might be a current checklist. It might be a clear answer about who can approve a filing. It might be uninterrupted time to finish something accurately. Sometimes removing an unnecessary demand helps as much as adding a resource.</a:t>
            </a:r>
          </a:p>
          <a:p>
            <a:endParaRPr/>
          </a:p>
          <a:p>
            <a:r>
              <a:t>The question is how we make good work sustainable for the people doing it. Sometimes that means practicing a skill. Sometimes it means changing the conditions. Sometimes it means recalibrating the direction.</a:t>
            </a:r>
          </a:p>
          <a:p>
            <a:endParaRPr/>
          </a:p>
          <a:p>
            <a:endParaRPr/>
          </a:p>
          <a:p>
            <a:endParaRPr/>
          </a:p>
          <a:p>
            <a:r>
              <a:t>TRANSITION</a:t>
            </a:r>
          </a:p>
          <a:p>
            <a:endParaRPr/>
          </a:p>
          <a:p>
            <a:endParaRPr/>
          </a:p>
          <a:p>
            <a:r>
              <a:t>SOURCES</a:t>
            </a:r>
          </a:p>
          <a:p>
            <a:r>
              <a:t>Stephanie Hinz, personal career reflection supplied October 8,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Movement break</a:t>
            </a:r>
          </a:p>
          <a:p>
            <a:r>
              <a:t>RUNNING TIME: 32:32–35:02</a:t>
            </a:r>
          </a:p>
          <a:p>
            <a:endParaRPr/>
          </a:p>
          <a:p>
            <a:r>
              <a:t>Let us take a brief reset before we go further. You can stand, change position, stretch, or stay seated and rest your eyes. Choose what is comfortable. There is no required exercise and no need to hold your breath.</a:t>
            </a:r>
          </a:p>
          <a:p>
            <a:endParaRPr/>
          </a:p>
          <a:p>
            <a:r>
              <a:t>Now turn to someone nearby and share one ordinary thing that helps you reset on a difficult day. A walk, music, a hobby, a conversation, or a little time without a screen. You are welcome to pass or simply listen.</a:t>
            </a:r>
          </a:p>
          <a:p>
            <a:endParaRPr/>
          </a:p>
          <a:p>
            <a:r>
              <a:t>Let us come back together. The useful thing about a small reset is that we can take it while there is still work to do. If we wait for an empty inbox before allowing ourselves any recovery, we may be waiting for a very long time.</a:t>
            </a:r>
          </a:p>
          <a:p>
            <a:endParaRPr/>
          </a:p>
          <a:p>
            <a:r>
              <a:t>[After the first paragraph, allow 30 seconds for movement or rest. After the second, allow 60 seconds for pairs. Then continue.]</a:t>
            </a:r>
          </a:p>
          <a:p>
            <a:endParaRPr/>
          </a:p>
          <a:p>
            <a:r>
              <a:t>TRANSITION</a:t>
            </a:r>
          </a:p>
          <a:p>
            <a:endParaRPr/>
          </a:p>
          <a:p>
            <a:endParaRPr/>
          </a:p>
          <a:p>
            <a:r>
              <a:t>SOURCES</a:t>
            </a:r>
          </a:p>
          <a:p>
            <a:r>
              <a:t>Stephanie Hinz, What We Can Do Together, District 5B, September 2026, final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Protecting your peace at work</a:t>
            </a:r>
          </a:p>
          <a:p>
            <a:r>
              <a:t>RUNNING TIME: 35:02–36:58</a:t>
            </a:r>
          </a:p>
          <a:p>
            <a:endParaRPr/>
          </a:p>
          <a:p>
            <a:r>
              <a:t>Remember my three a.m. emails? That is a good example of the difference between what a sender intends and what another person experiences. I may be trying to get a thought out of my head. The person receiving it may wake up to a notification and wonder whether something needs attention immediately.</a:t>
            </a:r>
          </a:p>
          <a:p>
            <a:endParaRPr/>
          </a:p>
          <a:p>
            <a:r>
              <a:t>If I am the one sending those messages, I have a role in solving that problem. I can use scheduled delivery for a nonurgent message. We can agree on what actually counts as urgent, what channel to use, and when a response is expected. It is not enough for me to assume everybody knows what I meant.</a:t>
            </a:r>
          </a:p>
          <a:p>
            <a:endParaRPr/>
          </a:p>
          <a:p>
            <a:r>
              <a:t>For you, the conversation might start with: when you send something at night, when do you expect a response? How will you flag a true emergency? It is easier to have that conversation before the next message arrives.</a:t>
            </a:r>
          </a:p>
          <a:p>
            <a:endParaRPr/>
          </a:p>
          <a:p>
            <a:r>
              <a:t>The same principle applies during the workday. If two lawyers both need something immediately, ask who will decide the priority. If you need a lunch break, ask how calls will be covered. If an assignment will take longer than the time available, say that while there is still time to make a decision.</a:t>
            </a:r>
          </a:p>
          <a:p>
            <a:endParaRPr/>
          </a:p>
          <a:p>
            <a:r>
              <a:t>You do not have to solve every problem before you have a life outside the office. And lawyers should not make staff guess what access work is expected to have to the rest of their lives. Clear agreements help everybody.</a:t>
            </a:r>
          </a:p>
          <a:p>
            <a:endParaRPr/>
          </a:p>
          <a:p>
            <a:endParaRPr/>
          </a:p>
          <a:p>
            <a:endParaRPr/>
          </a:p>
          <a:p>
            <a:r>
              <a:t>TRANSITION</a:t>
            </a:r>
          </a:p>
          <a:p>
            <a:endParaRPr/>
          </a:p>
          <a:p>
            <a:endParaRPr/>
          </a:p>
          <a:p>
            <a:r>
              <a:t>SOURCES</a:t>
            </a:r>
          </a:p>
          <a:p>
            <a:r>
              <a:t>Stephanie Hinz, personal anecdote and original workplace applications.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Office culture</a:t>
            </a:r>
          </a:p>
          <a:p>
            <a:r>
              <a:t>RUNNING TIME: 36:58–40:20</a:t>
            </a:r>
          </a:p>
          <a:p>
            <a:endParaRPr/>
          </a:p>
          <a:p>
            <a:r>
              <a:t>Here is our second pause for a quick answer. What is one thing your office does that helps you have a good day? Name one thing worth keeping or sharing with another office. A few words will do. You can skip this if nothing comes to mind.</a:t>
            </a:r>
          </a:p>
          <a:p>
            <a:endParaRPr/>
          </a:p>
          <a:p>
            <a:r>
              <a:t>[Protect a full three-minute participation window for scanning, answering and returning attention to the room. The answer itself may take only 15 seconds. Stephanie will supply the survey and QR code. Do not display individual responses by default.]</a:t>
            </a:r>
          </a:p>
          <a:p>
            <a:endParaRPr/>
          </a:p>
          <a:p>
            <a:r>
              <a:t>TRANSITION</a:t>
            </a:r>
          </a:p>
          <a:p>
            <a:endParaRPr/>
          </a:p>
          <a:p>
            <a:endParaRPr/>
          </a:p>
          <a:p>
            <a:r>
              <a:t>SOURCES</a:t>
            </a:r>
          </a:p>
          <a:p>
            <a:r>
              <a:t>Audience questions developed for Stephanie Hinz’s Iowa Lawyer article.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Protecting your peace at work</a:t>
            </a:r>
          </a:p>
          <a:p>
            <a:r>
              <a:t>RUNNING TIME: 40:20–41:32</a:t>
            </a:r>
          </a:p>
          <a:p>
            <a:endParaRPr/>
          </a:p>
          <a:p>
            <a:r>
              <a:t>Reframing is useful when it helps us decide what to do next. It does not require us to pretend that a bad experience was good.</a:t>
            </a:r>
          </a:p>
          <a:p>
            <a:endParaRPr/>
          </a:p>
          <a:p>
            <a:r>
              <a:t>I could turn one member's criticism into a conclusion that I was failing at the presidency. Or I could ask whether there was a specific concern I could understand and address. After losing a case, I can ask what I would change next time. When something is not a good fit, I can ask what direction makes more sense.</a:t>
            </a:r>
          </a:p>
          <a:p>
            <a:endParaRPr/>
          </a:p>
          <a:p>
            <a:r>
              <a:t>The same applies to an office problem. What needs to change so this stops? Who needs to be involved? What information do we need? Specific questions give us somewhere to go.</a:t>
            </a:r>
          </a:p>
          <a:p>
            <a:endParaRPr/>
          </a:p>
          <a:p>
            <a:r>
              <a:t>If the issue is repeated disrespect, threats or harassment, involve an appropriate supervisor or resource. You do not have to solve it privately by thinking more positively. A useful next step can be getting help.</a:t>
            </a:r>
          </a:p>
          <a:p>
            <a:endParaRPr/>
          </a:p>
          <a:p>
            <a:endParaRP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Where support lives</a:t>
            </a:r>
          </a:p>
          <a:p>
            <a:r>
              <a:t>RUNNING TIME: 41:32–43:48</a:t>
            </a:r>
          </a:p>
          <a:p>
            <a:endParaRPr/>
          </a:p>
          <a:p>
            <a:r>
              <a:t>For your own support, start by checking your employer’s employee-assistance benefits or connecting with a qualified care provider. An employer’s plan may be different from the Esquire Assistance Program listed here. Similar names do not necessarily mean the same eligibility.</a:t>
            </a:r>
          </a:p>
          <a:p>
            <a:endParaRPr/>
          </a:p>
          <a:p>
            <a:r>
              <a:t>The ISBA resource passage describes Esquire as free, confidential support for Iowa-licensed lawyers, judges, court reporters and their immediate family members. It lists counseling as well as help with financial concerns and caregiving. The number on this slide is 800-327-4692. Legal assistants and paralegals are not named as an eligible employment category in that description, so I do not want you to assume you are covered through your job. Confirm your individual eligibility with the provider.</a:t>
            </a:r>
          </a:p>
          <a:p>
            <a:endParaRPr/>
          </a:p>
          <a:p>
            <a:r>
              <a:t>ILAP is another program. It helps Iowa judges, attorneys and law students obtain treatment for substance use and mental-health concerns. It can also be a contact when you are worried about someone in those groups. The number is 833-301-9529.</a:t>
            </a:r>
          </a:p>
          <a:p>
            <a:endParaRPr/>
          </a:p>
          <a:p>
            <a:r>
              <a:t>There is also the ISBA Lawyers Helping Lawyers Committee. Its description uses the broader phrase “members of the legal profession and their families” and concerns drug, alcohol and other chemical-dependency problems. That wording does not expressly identify legal assistants, so ask the committee about eligibility and the assistance it can offer. The listed chair is Dan Moore, at 712-252-0020, extension 108.</a:t>
            </a:r>
          </a:p>
          <a:p>
            <a:endParaRPr/>
          </a:p>
          <a:p>
            <a:r>
              <a:t>For additional information, the Bar has a Well-Being Resources page at iowabar.org/WellBeingResources. Knowing where to ask is useful even when a particular service has eligibility limits. Please find out about your own benefits before a particularly difficult day makes that task harder. Your need for support deserves attention, whatever your job title.</a:t>
            </a:r>
          </a:p>
          <a:p>
            <a:endParaRPr/>
          </a:p>
          <a:p>
            <a:r>
              <a:t>Professional community is another kind of support, and you belong in it.</a:t>
            </a:r>
          </a:p>
          <a:p>
            <a:endParaRPr/>
          </a:p>
          <a:p>
            <a:endParaRPr/>
          </a:p>
          <a:p>
            <a:endParaRPr/>
          </a:p>
          <a:p>
            <a:r>
              <a:t>TRANSITION</a:t>
            </a:r>
          </a:p>
          <a:p>
            <a:endParaRPr/>
          </a:p>
          <a:p>
            <a:endParaRPr/>
          </a:p>
          <a:p>
            <a:r>
              <a:t>SOURCES</a:t>
            </a:r>
          </a:p>
          <a:p>
            <a:r>
              <a:t>Iowa Judicial Branch, Esquire Assistance Program, https://www.iowacourts.gov/opr/esquire-assistance-program (reviewed October 7, 2026). Iowa Lawyers Assistance Program, https://www.iowalap.org/law-student-assistance.html. These programs are distinct. Verify individual eligibility with the provider.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Where support lives</a:t>
            </a:r>
          </a:p>
          <a:p>
            <a:r>
              <a:t>RUNNING TIME: 43:48–44:49</a:t>
            </a:r>
          </a:p>
          <a:p>
            <a:endParaRPr/>
          </a:p>
          <a:p>
            <a:r>
              <a:t>The Wellness Club combines thirty minutes of movement, three times a week, with community. Legal support professionals already participate. Weekly questions and recognition help people connect beyond a case or a deadline.</a:t>
            </a:r>
          </a:p>
          <a:p>
            <a:endParaRPr/>
          </a:p>
          <a:p>
            <a:r>
              <a:t>Our existing classification is Non-Attorney Affiliate. My September proposal discusses the seventy-five-dollar affiliation and the name Legal Professional Affiliate, recognizing the work people do.</a:t>
            </a:r>
          </a:p>
          <a:p>
            <a:endParaRPr/>
          </a:p>
          <a:p>
            <a:r>
              <a:t>The proposal includes more intentional training in technology, AI, cybersecurity, intake, billing and office systems, as well as communication, difficult conversations and retaining good people. It also proposes an affiliate offer for Intake to Invoice. Those additional ideas remain proposals unless ISBA confirms implementation.</a:t>
            </a:r>
          </a:p>
          <a:p>
            <a:endParaRPr/>
          </a:p>
          <a:p>
            <a:r>
              <a:t>Your experience should help shape that work. We need to begin with problems people need to solve. What training would actually help you? That is the next question.</a:t>
            </a:r>
          </a:p>
          <a:p>
            <a:endParaRPr/>
          </a:p>
          <a:p>
            <a:endParaRPr/>
          </a:p>
          <a:p>
            <a:endParaRPr/>
          </a:p>
          <a:p>
            <a:r>
              <a:t>TRANSITION</a:t>
            </a:r>
          </a:p>
          <a:p>
            <a:endParaRPr/>
          </a:p>
          <a:p>
            <a:endParaRPr/>
          </a:p>
          <a:p>
            <a:r>
              <a:t>SOURCES</a:t>
            </a:r>
          </a:p>
          <a:p>
            <a:r>
              <a:t>Stephanie Hinz, Rethinking ISBA’s Non-Attorney Affiliate Program, September 9, 2026 Board discussion memo. The memo proposes the new name, additional programming and the Intake to Invoice affiliate offer. Stephanie Hinz, What We Can Do Together, District 5B, September 2026, final presentation. User-provided Wellness Club details.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Training and resources</a:t>
            </a:r>
          </a:p>
          <a:p>
            <a:r>
              <a:t>RUNNING TIME: 44:49–48:12</a:t>
            </a:r>
          </a:p>
          <a:p>
            <a:endParaRPr/>
          </a:p>
          <a:p>
            <a:r>
              <a:t>Our third quick question is: what is one training topic that would help you at work? It can be technology or AI, but it can also be communication, difficult conversations, office culture, or something else entirely. Just name a topic. You do not need to design the course.</a:t>
            </a:r>
          </a:p>
          <a:p>
            <a:endParaRPr/>
          </a:p>
          <a:p>
            <a:r>
              <a:t>[Protect a full three-minute participation window for scanning, answering and returning attention to the room. The answer itself may take only 15 seconds. Stephanie will supply the survey and QR code. Do not display individual responses by default.]</a:t>
            </a:r>
          </a:p>
          <a:p>
            <a:endParaRPr/>
          </a:p>
          <a:p>
            <a:r>
              <a:t>TRANSITION</a:t>
            </a:r>
          </a:p>
          <a:p>
            <a:endParaRPr/>
          </a:p>
          <a:p>
            <a:endParaRPr/>
          </a:p>
          <a:p>
            <a:r>
              <a:t>SOURCES</a:t>
            </a:r>
          </a:p>
          <a:p>
            <a:r>
              <a:t>Audience questions developed for Stephanie Hinz’s Iowa Lawyer article.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Where support lives</a:t>
            </a:r>
          </a:p>
          <a:p>
            <a:r>
              <a:t>RUNNING TIME: 48:12–49:20</a:t>
            </a:r>
          </a:p>
          <a:p>
            <a:endParaRPr/>
          </a:p>
          <a:p>
            <a:r>
              <a:t>Competence includes knowing where to ask. The Court Directory, practice materials and education can help an office avoid starting from zero. Access terms vary, so ask ISBA staff how your role or affiliation connects you to a resource.</a:t>
            </a:r>
          </a:p>
          <a:p>
            <a:endParaRPr/>
          </a:p>
          <a:p>
            <a:r>
              <a:t>For the lawyers you work with, the ISBA Risk Control Helpline provides access to a CNA attorney. It is an attorney member benefit. The number is one, eight six six, two six six, one thousand. Ask your lawyers to save it before they need it.</a:t>
            </a:r>
          </a:p>
          <a:p>
            <a:endParaRPr/>
          </a:p>
          <a:p>
            <a:r>
              <a:t>My three-step version is: do not panic, do not crowdsource the problem on Facebook, and call someone who knows. Bring a possible error promptly to the responsible lawyer.</a:t>
            </a:r>
          </a:p>
          <a:p>
            <a:endParaRPr/>
          </a:p>
          <a:p>
            <a:r>
              <a:t>Keep a short resource list where the whole office can find it. Something that exists only in one experienced person's memory is hard to use when that person is away.</a:t>
            </a:r>
          </a:p>
          <a:p>
            <a:endParaRPr/>
          </a:p>
          <a:p>
            <a:endParaRPr/>
          </a:p>
          <a:p>
            <a:endParaRPr/>
          </a:p>
          <a:p>
            <a:r>
              <a:t>TRANSITION</a:t>
            </a:r>
          </a:p>
          <a:p>
            <a:endParaRPr/>
          </a:p>
          <a:p>
            <a:endParaRPr/>
          </a:p>
          <a:p>
            <a:r>
              <a:t>SOURCES</a:t>
            </a:r>
          </a:p>
          <a:p>
            <a:r>
              <a:t>Stephanie Hinz, What We Can Do Together, District 5B, September 2026, final presentation. ISBA, Ethics Advice and Opinions, https://www.iowabar.org/ethics, and ISBA offers Risk Control Helpline, September 23, 2026, https://www.iowabar.org/?pg=IowaLawyerWeekly&amp;pubAction=viewIssue&amp;pubIssueID=73144&amp;pubIssueItemID=495658.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Where support lives</a:t>
            </a:r>
          </a:p>
          <a:p>
            <a:r>
              <a:t>RUNNING TIME: 49:20–50:39</a:t>
            </a:r>
          </a:p>
          <a:p>
            <a:endParaRPr/>
          </a:p>
          <a:p>
            <a:r>
              <a:t>Some of you may be thinking: I already belong to IPA. Why would I also belong to ISBA?</a:t>
            </a:r>
          </a:p>
          <a:p>
            <a:endParaRPr/>
          </a:p>
          <a:p>
            <a:r>
              <a:t>Think about different food groups. We need a variety to nourish the whole person. Our communities can work that way, too. A parent-teacher organization, a church study group and a neighborhood walking club each meet a different need.</a:t>
            </a:r>
          </a:p>
          <a:p>
            <a:endParaRPr/>
          </a:p>
          <a:p>
            <a:r>
              <a:t>IPA is led by paralegals. It brings your perspective to the profession and gives you something valuable: the chance to gather in person at a conference like this. Those conversations and relationships matter.</a:t>
            </a:r>
          </a:p>
          <a:p>
            <a:endParaRPr/>
          </a:p>
          <a:p>
            <a:r>
              <a:t>The ISBA's developing legal support professional program can contribute in other ways, drawing on the Bar's wider resources and collaborating with its sections to offer programming. It is not yet providing gatherings like this conference.</a:t>
            </a:r>
          </a:p>
          <a:p>
            <a:endParaRPr/>
          </a:p>
          <a:p>
            <a:r>
              <a:t>The two can complement each other. Belonging to one does not mean the other has nothing to offer. The question is what helps you do your work and feel connected.</a:t>
            </a:r>
          </a:p>
          <a:p>
            <a:endParaRPr/>
          </a:p>
          <a:p>
            <a:r>
              <a:t>Let us bring that back to one thing you can use.</a:t>
            </a:r>
          </a:p>
          <a:p>
            <a:endParaRPr/>
          </a:p>
          <a:p>
            <a:endParaRPr/>
          </a:p>
          <a:p>
            <a:endParaRPr/>
          </a:p>
          <a:p>
            <a:r>
              <a:t>TRANSITION</a:t>
            </a:r>
          </a:p>
          <a:p>
            <a:endParaRPr/>
          </a:p>
          <a:p>
            <a:endParaRPr/>
          </a:p>
          <a:p>
            <a:r>
              <a:t>SOURCES</a:t>
            </a:r>
          </a:p>
          <a:p>
            <a:r>
              <a:t>Stephanie Hinz, explanation of complementary IPA and ISBA roles and food-group analogy supplied October 8, 2026. District 5B presentation, What We Can Do Together.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Close</a:t>
            </a:r>
          </a:p>
          <a:p>
            <a:r>
              <a:t>RUNNING TIME: 50:39–52:49</a:t>
            </a:r>
          </a:p>
          <a:p>
            <a:endParaRPr/>
          </a:p>
          <a:p>
            <a:r>
              <a:t>Think back to the interaction you chose earlier. What would you now do differently, if anything? Perhaps you would check an assumption, give yourself a moment, ask for a priority decision, or involve someone who can help.</a:t>
            </a:r>
          </a:p>
          <a:p>
            <a:endParaRPr/>
          </a:p>
          <a:p>
            <a:r>
              <a:t>Take one minute to write a sentence you want ready for next time. I can finish one by three; which should come first? Can we discuss that privately? When do you need a response to an evening email? Use words you could actually hear yourself saying.</a:t>
            </a:r>
          </a:p>
          <a:p>
            <a:endParaRPr/>
          </a:p>
          <a:p>
            <a:r>
              <a:t>Then name one person or resource you could turn to if your own response is not enough. No one needs to share the plan.</a:t>
            </a:r>
          </a:p>
          <a:p>
            <a:endParaRPr/>
          </a:p>
          <a:p>
            <a:r>
              <a:t>You can care about your work, acknowledge a difficult feeling and still decide how you want to proceed. You can also recognize when something needs to change. Those are choices worth practicing while life continues to be complicated.</a:t>
            </a:r>
          </a:p>
          <a:p>
            <a:endParaRPr/>
          </a:p>
          <a:p>
            <a:r>
              <a:t>[After the second paragraph, allow a full minute to write. If running late, shorten to 30 seconds.]</a:t>
            </a:r>
          </a:p>
          <a:p>
            <a:endParaRPr/>
          </a:p>
          <a:p>
            <a:r>
              <a:t>TRANSITION</a:t>
            </a:r>
          </a:p>
          <a:p>
            <a:endParaRPr/>
          </a:p>
          <a:p>
            <a:endParaRPr/>
          </a:p>
          <a:p>
            <a:r>
              <a:t>SOURCES</a:t>
            </a:r>
          </a:p>
          <a:p>
            <a:r>
              <a:t>Growth With Purpose, Train Yourself to Get Unbothered, user-supplied transcript, 0:01–27:57. https://www.youtube.com/watch?v=9qCxECq8NLM. The description reproduced at https://zolotube.com/watch?v=9qCxECq8NLM identifies this as inspired by ideas associated with Simon Sinek, not an official Simon Sinek speech or recording. Workplace applications are original 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Close</a:t>
            </a:r>
          </a:p>
          <a:p>
            <a:r>
              <a:t>RUNNING TIME: 52:49–56:40</a:t>
            </a:r>
          </a:p>
          <a:p>
            <a:endParaRPr/>
          </a:p>
          <a:p>
            <a:r>
              <a:t>Before we finish, I have something for the three people from my office. These are permanent roses. They do not die, which seemed appropriate because I am hoping your patience with me lasts at least until my term as president ends.</a:t>
            </a:r>
          </a:p>
          <a:p>
            <a:endParaRPr/>
          </a:p>
          <a:p>
            <a:r>
              <a:t>Will you accept this rose, and please still be there when I get back?</a:t>
            </a:r>
          </a:p>
          <a:p>
            <a:endParaRPr/>
          </a:p>
          <a:p>
            <a:r>
              <a:t>Will you accept this rose, and please still be there when I get back?</a:t>
            </a:r>
          </a:p>
          <a:p>
            <a:endParaRPr/>
          </a:p>
          <a:p>
            <a:r>
              <a:t>Will you accept this rose, and please still be there when I get back?</a:t>
            </a:r>
          </a:p>
          <a:p>
            <a:endParaRPr/>
          </a:p>
          <a:p>
            <a:r>
              <a:t>Thank you for everything you do, including the things I do not always see or remember to thank you for. I know my being able to do this depends in part on you.</a:t>
            </a:r>
          </a:p>
          <a:p>
            <a:endParaRPr/>
          </a:p>
          <a:p>
            <a:r>
              <a:t>And to everyone here: I hope the lawyers in your offices tell you that, too. The knowledge you bring, the problems you solve and the care you give deserve recognition. So does the person doing all of that work.</a:t>
            </a:r>
          </a:p>
          <a:p>
            <a:endParaRPr/>
          </a:p>
          <a:p>
            <a:r>
              <a:t>I hope you leave with one useful sentence, one idea for making the work more manageable, and one more person you can turn to. Thank you for spending this hour with me, and for helping me understand what our profession can do better.</a:t>
            </a:r>
          </a:p>
          <a:p>
            <a:endParaRPr/>
          </a:p>
          <a:p>
            <a:r>
              <a:t>The QR code here opens the ISBA website for resources and events. I will also be happy to talk with you afterward.</a:t>
            </a:r>
          </a:p>
          <a:p>
            <a:endParaRPr/>
          </a:p>
          <a:p>
            <a:r>
              <a:t>And Christina, you will notice that I chose a gift I cannot eat.</a:t>
            </a:r>
          </a:p>
          <a:p>
            <a:endParaRPr/>
          </a:p>
          <a:p>
            <a:r>
              <a:t>[Bring three permanent roses. Address each colleague by name. Offer one rose with each invitation. Reserve two full minutes for movement, laughter and applause in addition to the spoken closing. Shift to sincere thanks. The final pretzel callback is optional.]</a:t>
            </a:r>
          </a:p>
          <a:p>
            <a:endParaRPr/>
          </a:p>
          <a:p>
            <a:r>
              <a:t>TRANSITION</a:t>
            </a:r>
          </a:p>
          <a:p>
            <a:endParaRPr/>
          </a:p>
          <a:p>
            <a:endParaRPr/>
          </a:p>
          <a:p>
            <a:r>
              <a:t>SOURCES</a:t>
            </a:r>
          </a:p>
          <a:p>
            <a:r>
              <a:t>Stephanie Hinz, opening and permanent-rose closing approved October 8,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54448DC-6111-4A46-84DC-84BD972F93A6}"/>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74E801CD-A20B-436D-A74C-E9FF42B4A62D}"/>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4C7EC252-70B6-43C4-8D47-EB08F1F1E475}"/>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C5FE58C-3E28-4227-B067-BE4C4B1717E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D018899F-3FC2-4210-A62A-9669600DCF36}"/>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96648B5-DDE8-46C6-AEE0-CF361770630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6A0D86F9-3CAF-4F08-BF9D-690AE5BD5BB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878002D6-6AD8-4FEE-9291-2EC9A81124CB}"/>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AC2FBF5-4B74-4129-92F8-27D9575B75A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4249D2BB-533D-44D2-A52C-DBDB2479C2F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74CBB85-82B3-4DB4-90C0-E438AD022B0A}"/>
              </a:ext>
            </a:extLst>
          </p:cNvPr>
          <p:cNvSpPr>
            <a:spLocks noGrp="1"/>
          </p:cNvSpPr>
          <p:nvPr/>
        </p:nvSpPr>
        <p:spPr>
          <a:xfrm>
            <a:off x="704850" y="866775"/>
            <a:ext cx="10763250" cy="2238375"/>
          </a:xfrm>
          <a:prstGeom prst="rect">
            <a:avLst/>
          </a:prstGeom>
          <a:noFill/>
          <a:ln w="0">
            <a:noFill/>
          </a:ln>
        </p:spPr>
        <p:txBody>
          <a:bodyPr lIns="0" tIns="0" rIns="0" bIns="0">
            <a:noAutofit/>
          </a:bodyPr>
          <a:lstStyle>
            <a:defPPr>
              <a:defRPr sz="6450" b="1">
                <a:solidFill>
                  <a:srgbClr val="F8F5ED"/>
                </a:solidFill>
                <a:latin typeface="Aptos"/>
                <a:ea typeface="Aptos"/>
                <a:cs typeface="Aptos"/>
              </a:defRPr>
            </a:defPPr>
          </a:lstStyle>
          <a:p>
            <a:pPr>
              <a:defRPr sz="6450" b="1">
                <a:solidFill>
                  <a:srgbClr val="F8F5ED"/>
                </a:solidFill>
                <a:latin typeface="Aptos"/>
                <a:ea typeface="Aptos"/>
                <a:cs typeface="Aptos"/>
              </a:defRPr>
            </a:pPr>
            <a:r>
              <a:rPr sz="6450" b="1">
                <a:solidFill>
                  <a:srgbClr val="F8F5ED"/>
                </a:solidFill>
                <a:latin typeface="Aptos"/>
                <a:ea typeface="Aptos"/>
                <a:cs typeface="Aptos"/>
              </a:rPr>
              <a:t>Unbothered,</a:t>
            </a:r>
          </a:p>
          <a:p>
            <a:pPr>
              <a:defRPr sz="6450" b="1">
                <a:solidFill>
                  <a:srgbClr val="F8F5ED"/>
                </a:solidFill>
                <a:latin typeface="Aptos"/>
                <a:ea typeface="Aptos"/>
                <a:cs typeface="Aptos"/>
              </a:defRPr>
            </a:pPr>
            <a:r>
              <a:rPr sz="6450" b="1">
                <a:solidFill>
                  <a:srgbClr val="F8F5ED"/>
                </a:solidFill>
                <a:latin typeface="Aptos"/>
                <a:ea typeface="Aptos"/>
                <a:cs typeface="Aptos"/>
              </a:rPr>
              <a:t>Not Unfeeling</a:t>
            </a:r>
          </a:p>
        </p:txBody>
      </p:sp>
      <p:sp>
        <p:nvSpPr>
          <p:cNvPr id="2" name="Rectangle 1">
            <a:extLst>
              <a:ext uri="{FF2B5EF4-FFF2-40B4-BE49-F238E27FC236}">
                <a16:creationId xmlns:a16="http://schemas.microsoft.com/office/drawing/2014/main" id="{D9725788-51F9-49A7-8027-AF09AAD1261D}"/>
              </a:ext>
            </a:extLst>
          </p:cNvPr>
          <p:cNvSpPr>
            <a:spLocks noGrp="1"/>
          </p:cNvSpPr>
          <p:nvPr/>
        </p:nvSpPr>
        <p:spPr>
          <a:xfrm>
            <a:off x="762000" y="3495675"/>
            <a:ext cx="10572750" cy="1095375"/>
          </a:xfrm>
          <a:prstGeom prst="rect">
            <a:avLst/>
          </a:prstGeom>
          <a:noFill/>
          <a:ln w="0">
            <a:noFill/>
          </a:ln>
        </p:spPr>
        <p:txBody>
          <a:bodyPr lIns="0" tIns="0" rIns="0" bIns="0">
            <a:noAutofit/>
          </a:bodyPr>
          <a:lstStyle>
            <a:defPPr>
              <a:defRPr sz="2775" b="0">
                <a:solidFill>
                  <a:srgbClr val="F8F5ED"/>
                </a:solidFill>
                <a:latin typeface="Aptos"/>
                <a:ea typeface="Aptos"/>
                <a:cs typeface="Aptos"/>
              </a:defRPr>
            </a:defPPr>
          </a:lstStyle>
          <a:p>
            <a:pPr>
              <a:defRPr sz="2775" b="0">
                <a:solidFill>
                  <a:srgbClr val="F8F5ED"/>
                </a:solidFill>
                <a:latin typeface="Aptos"/>
                <a:ea typeface="Aptos"/>
                <a:cs typeface="Aptos"/>
              </a:defRPr>
            </a:pPr>
            <a:r>
              <a:rPr sz="2775" b="0">
                <a:solidFill>
                  <a:srgbClr val="F8F5ED"/>
                </a:solidFill>
                <a:latin typeface="Aptos"/>
                <a:ea typeface="Aptos"/>
                <a:cs typeface="Aptos"/>
              </a:rPr>
              <a:t>Resilience for the people</a:t>
            </a:r>
          </a:p>
          <a:p>
            <a:pPr>
              <a:defRPr sz="2775" b="0">
                <a:solidFill>
                  <a:srgbClr val="F8F5ED"/>
                </a:solidFill>
                <a:latin typeface="Aptos"/>
                <a:ea typeface="Aptos"/>
                <a:cs typeface="Aptos"/>
              </a:defRPr>
            </a:pPr>
            <a:r>
              <a:rPr sz="2775" b="0">
                <a:solidFill>
                  <a:srgbClr val="F8F5ED"/>
                </a:solidFill>
                <a:latin typeface="Aptos"/>
                <a:ea typeface="Aptos"/>
                <a:cs typeface="Aptos"/>
              </a:rPr>
              <a:t>who keep the law office running</a:t>
            </a:r>
          </a:p>
        </p:txBody>
      </p:sp>
      <p:sp>
        <p:nvSpPr>
          <p:cNvPr id="3" name="Rectangle 2">
            <a:extLst>
              <a:ext uri="{FF2B5EF4-FFF2-40B4-BE49-F238E27FC236}">
                <a16:creationId xmlns:a16="http://schemas.microsoft.com/office/drawing/2014/main" id="{4CA44434-0B16-4EC0-AF93-3BCF2C2AF430}"/>
              </a:ext>
            </a:extLst>
          </p:cNvPr>
          <p:cNvSpPr>
            <a:spLocks noGrp="1"/>
          </p:cNvSpPr>
          <p:nvPr/>
        </p:nvSpPr>
        <p:spPr>
          <a:xfrm>
            <a:off x="762000" y="5219700"/>
            <a:ext cx="10477500" cy="1028700"/>
          </a:xfrm>
          <a:prstGeom prst="rect">
            <a:avLst/>
          </a:prstGeom>
          <a:noFill/>
          <a:ln w="0">
            <a:noFill/>
          </a:ln>
        </p:spPr>
        <p:txBody>
          <a:bodyPr lIns="0" tIns="0" rIns="0" bIns="0">
            <a:noAutofit/>
          </a:bodyPr>
          <a:lstStyle>
            <a:defPPr>
              <a:defRPr sz="1875" b="0">
                <a:solidFill>
                  <a:srgbClr val="E3B969"/>
                </a:solidFill>
                <a:latin typeface="Aptos"/>
                <a:ea typeface="Aptos"/>
                <a:cs typeface="Aptos"/>
              </a:defRPr>
            </a:defPPr>
          </a:lstStyle>
          <a:p>
            <a:pPr>
              <a:defRPr sz="1875" b="0">
                <a:solidFill>
                  <a:srgbClr val="E3B969"/>
                </a:solidFill>
                <a:latin typeface="Aptos"/>
                <a:ea typeface="Aptos"/>
                <a:cs typeface="Aptos"/>
              </a:defRPr>
            </a:pPr>
            <a:r>
              <a:rPr sz="1875" b="0">
                <a:solidFill>
                  <a:srgbClr val="E3B969"/>
                </a:solidFill>
                <a:latin typeface="Aptos"/>
                <a:ea typeface="Aptos"/>
                <a:cs typeface="Aptos"/>
              </a:rPr>
              <a:t>Stephanie Hinz</a:t>
            </a:r>
          </a:p>
          <a:p>
            <a:pPr>
              <a:defRPr sz="1875" b="0">
                <a:solidFill>
                  <a:srgbClr val="E3B969"/>
                </a:solidFill>
                <a:latin typeface="Aptos"/>
                <a:ea typeface="Aptos"/>
                <a:cs typeface="Aptos"/>
              </a:defRPr>
            </a:pPr>
            <a:r>
              <a:rPr sz="1875" b="0">
                <a:solidFill>
                  <a:srgbClr val="E3B969"/>
                </a:solidFill>
                <a:latin typeface="Aptos"/>
                <a:ea typeface="Aptos"/>
                <a:cs typeface="Aptos"/>
              </a:rPr>
              <a:t>President, The Iowa State Bar Association</a:t>
            </a:r>
          </a:p>
          <a:p>
            <a:pPr>
              <a:defRPr sz="1875" b="0">
                <a:solidFill>
                  <a:srgbClr val="E3B969"/>
                </a:solidFill>
                <a:latin typeface="Aptos"/>
                <a:ea typeface="Aptos"/>
                <a:cs typeface="Aptos"/>
              </a:defRPr>
            </a:pPr>
            <a:r>
              <a:rPr sz="1875" b="0">
                <a:solidFill>
                  <a:srgbClr val="E3B969"/>
                </a:solidFill>
                <a:latin typeface="Aptos"/>
                <a:ea typeface="Aptos"/>
                <a:cs typeface="Aptos"/>
              </a:rPr>
              <a:t>Iowa Paralegal Association</a:t>
            </a:r>
          </a:p>
        </p:txBody>
      </p:sp>
      <p:sp>
        <p:nvSpPr>
          <p:cNvPr id="4" name="Rectangle 3">
            <a:extLst>
              <a:ext uri="{FF2B5EF4-FFF2-40B4-BE49-F238E27FC236}">
                <a16:creationId xmlns:a16="http://schemas.microsoft.com/office/drawing/2014/main" id="{9DCDDA75-1D6A-4C3A-89EA-92CF9AB3BE25}"/>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01</a:t>
            </a:r>
          </a:p>
        </p:txBody>
      </p:sp>
    </p:spTree>
    <p:extLst>
      <p:ext uri="{BB962C8B-B14F-4D97-AF65-F5344CB8AC3E}">
        <p14:creationId xmlns:p14="http://schemas.microsoft.com/office/powerpoint/2010/main" val="596653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2FC16F-0686-44D4-BE13-1CE037CD7C92}"/>
              </a:ext>
            </a:extLst>
          </p:cNvPr>
          <p:cNvSpPr>
            <a:spLocks noGrp="1"/>
          </p:cNvSpPr>
          <p:nvPr/>
        </p:nvSpPr>
        <p:spPr>
          <a:xfrm>
            <a:off x="762000" y="628650"/>
            <a:ext cx="10668000" cy="571500"/>
          </a:xfrm>
          <a:prstGeom prst="rect">
            <a:avLst/>
          </a:prstGeom>
          <a:noFill/>
          <a:ln w="0">
            <a:noFill/>
          </a:ln>
        </p:spPr>
        <p:txBody>
          <a:bodyPr lIns="0" tIns="0" rIns="0" bIns="0">
            <a:noAutofit/>
          </a:bodyPr>
          <a:lstStyle>
            <a:defPPr>
              <a:defRPr sz="2475" b="1">
                <a:solidFill>
                  <a:srgbClr val="E3B969"/>
                </a:solidFill>
                <a:latin typeface="Aptos"/>
                <a:ea typeface="Aptos"/>
                <a:cs typeface="Aptos"/>
              </a:defRPr>
            </a:defPPr>
          </a:lstStyle>
          <a:p>
            <a:pPr>
              <a:defRPr sz="2475" b="1">
                <a:solidFill>
                  <a:srgbClr val="E3B969"/>
                </a:solidFill>
                <a:latin typeface="Aptos"/>
                <a:ea typeface="Aptos"/>
                <a:cs typeface="Aptos"/>
              </a:defRPr>
            </a:pPr>
            <a:r>
              <a:rPr sz="2475" b="1">
                <a:solidFill>
                  <a:srgbClr val="E3B969"/>
                </a:solidFill>
                <a:latin typeface="Aptos"/>
                <a:ea typeface="Aptos"/>
                <a:cs typeface="Aptos"/>
              </a:rPr>
              <a:t>Your perspective 1</a:t>
            </a:r>
          </a:p>
        </p:txBody>
      </p:sp>
      <p:sp>
        <p:nvSpPr>
          <p:cNvPr id="2" name="Rectangle 1">
            <a:extLst>
              <a:ext uri="{FF2B5EF4-FFF2-40B4-BE49-F238E27FC236}">
                <a16:creationId xmlns:a16="http://schemas.microsoft.com/office/drawing/2014/main" id="{A54C9643-4422-4263-AA51-FD289054EA68}"/>
              </a:ext>
            </a:extLst>
          </p:cNvPr>
          <p:cNvSpPr>
            <a:spLocks noGrp="1"/>
          </p:cNvSpPr>
          <p:nvPr/>
        </p:nvSpPr>
        <p:spPr>
          <a:xfrm>
            <a:off x="762000" y="1981200"/>
            <a:ext cx="7191375" cy="2428875"/>
          </a:xfrm>
          <a:prstGeom prst="rect">
            <a:avLst/>
          </a:prstGeom>
          <a:noFill/>
          <a:ln w="0">
            <a:noFill/>
          </a:ln>
        </p:spPr>
        <p:txBody>
          <a:bodyPr lIns="0" tIns="0" rIns="0" bIns="0">
            <a:noAutofit/>
          </a:bodyPr>
          <a:lstStyle>
            <a:defPPr>
              <a:defRPr sz="3675" b="1">
                <a:solidFill>
                  <a:srgbClr val="F8F5ED"/>
                </a:solidFill>
                <a:latin typeface="Aptos"/>
                <a:ea typeface="Aptos"/>
                <a:cs typeface="Aptos"/>
              </a:defRPr>
            </a:defPPr>
          </a:lstStyle>
          <a:p>
            <a:pPr>
              <a:defRPr sz="3675" b="1">
                <a:solidFill>
                  <a:srgbClr val="F8F5ED"/>
                </a:solidFill>
                <a:latin typeface="Aptos"/>
                <a:ea typeface="Aptos"/>
                <a:cs typeface="Aptos"/>
              </a:defRPr>
            </a:pPr>
            <a:r>
              <a:rPr sz="3675" b="1">
                <a:solidFill>
                  <a:srgbClr val="F8F5ED"/>
                </a:solidFill>
                <a:latin typeface="Aptos"/>
                <a:ea typeface="Aptos"/>
                <a:cs typeface="Aptos"/>
              </a:rPr>
              <a:t>What is one thing you wish lawyers understood about your work?</a:t>
            </a:r>
          </a:p>
        </p:txBody>
      </p:sp>
      <p:sp>
        <p:nvSpPr>
          <p:cNvPr id="3" name="Rectangle 2">
            <a:extLst>
              <a:ext uri="{FF2B5EF4-FFF2-40B4-BE49-F238E27FC236}">
                <a16:creationId xmlns:a16="http://schemas.microsoft.com/office/drawing/2014/main" id="{9DE73E4C-3293-4B70-BD7B-2A4919588607}"/>
              </a:ext>
            </a:extLst>
          </p:cNvPr>
          <p:cNvSpPr>
            <a:spLocks noGrp="1"/>
          </p:cNvSpPr>
          <p:nvPr/>
        </p:nvSpPr>
        <p:spPr>
          <a:xfrm>
            <a:off x="8858250" y="2476500"/>
            <a:ext cx="2667000" cy="1619250"/>
          </a:xfrm>
          <a:prstGeom prst="rect">
            <a:avLst/>
          </a:prstGeom>
          <a:noFill/>
          <a:ln w="0">
            <a:noFill/>
          </a:ln>
        </p:spPr>
        <p:txBody>
          <a:bodyPr lIns="0" tIns="0" rIns="0" bIns="0">
            <a:noAutofit/>
          </a:bodyPr>
          <a:lstStyle>
            <a:defPPr>
              <a:defRPr sz="2700" b="1">
                <a:solidFill>
                  <a:srgbClr val="E3B969"/>
                </a:solidFill>
                <a:latin typeface="Aptos"/>
                <a:ea typeface="Aptos"/>
                <a:cs typeface="Aptos"/>
              </a:defRPr>
            </a:defPPr>
          </a:lstStyle>
          <a:p>
            <a:pPr>
              <a:defRPr sz="2700" b="1">
                <a:solidFill>
                  <a:srgbClr val="E3B969"/>
                </a:solidFill>
                <a:latin typeface="Aptos"/>
                <a:ea typeface="Aptos"/>
                <a:cs typeface="Aptos"/>
              </a:defRPr>
            </a:pPr>
            <a:r>
              <a:rPr sz="2700" b="1">
                <a:solidFill>
                  <a:srgbClr val="E3B969"/>
                </a:solidFill>
                <a:latin typeface="Aptos"/>
                <a:ea typeface="Aptos"/>
                <a:cs typeface="Aptos"/>
              </a:rPr>
              <a:t>Survey link</a:t>
            </a:r>
          </a:p>
          <a:p>
            <a:pPr>
              <a:defRPr sz="2700" b="1">
                <a:solidFill>
                  <a:srgbClr val="E3B969"/>
                </a:solidFill>
                <a:latin typeface="Aptos"/>
                <a:ea typeface="Aptos"/>
                <a:cs typeface="Aptos"/>
              </a:defRPr>
            </a:pPr>
            <a:r>
              <a:rPr sz="2700" b="1">
                <a:solidFill>
                  <a:srgbClr val="E3B969"/>
                </a:solidFill>
                <a:latin typeface="Aptos"/>
                <a:ea typeface="Aptos"/>
                <a:cs typeface="Aptos"/>
              </a:rPr>
              <a:t>pending</a:t>
            </a:r>
          </a:p>
        </p:txBody>
      </p:sp>
      <p:sp>
        <p:nvSpPr>
          <p:cNvPr id="4" name="Rectangle 3">
            <a:extLst>
              <a:ext uri="{FF2B5EF4-FFF2-40B4-BE49-F238E27FC236}">
                <a16:creationId xmlns:a16="http://schemas.microsoft.com/office/drawing/2014/main" id="{B546D980-AA51-4162-94F9-53769AD1DCC7}"/>
              </a:ext>
            </a:extLst>
          </p:cNvPr>
          <p:cNvSpPr>
            <a:spLocks noGrp="1"/>
          </p:cNvSpPr>
          <p:nvPr/>
        </p:nvSpPr>
        <p:spPr>
          <a:xfrm>
            <a:off x="762000" y="5000625"/>
            <a:ext cx="10477500" cy="619125"/>
          </a:xfrm>
          <a:prstGeom prst="rect">
            <a:avLst/>
          </a:prstGeom>
          <a:noFill/>
          <a:ln w="0">
            <a:noFill/>
          </a:ln>
        </p:spPr>
        <p:txBody>
          <a:bodyPr lIns="0" tIns="0" rIns="0" bIns="0">
            <a:noAutofit/>
          </a:bodyPr>
          <a:lstStyle>
            <a:defPPr>
              <a:defRPr sz="2175" b="0">
                <a:solidFill>
                  <a:srgbClr val="F8F5ED"/>
                </a:solidFill>
                <a:latin typeface="Aptos"/>
                <a:ea typeface="Aptos"/>
                <a:cs typeface="Aptos"/>
              </a:defRPr>
            </a:defPPr>
          </a:lstStyle>
          <a:p>
            <a:pPr>
              <a:defRPr sz="2175" b="0">
                <a:solidFill>
                  <a:srgbClr val="F8F5ED"/>
                </a:solidFill>
                <a:latin typeface="Aptos"/>
                <a:ea typeface="Aptos"/>
                <a:cs typeface="Aptos"/>
              </a:defRPr>
            </a:pPr>
            <a:r>
              <a:rPr sz="2175" b="0">
                <a:solidFill>
                  <a:srgbClr val="F8F5ED"/>
                </a:solidFill>
                <a:latin typeface="Aptos"/>
                <a:ea typeface="Aptos"/>
                <a:cs typeface="Aptos"/>
              </a:rPr>
              <a:t>A few words are enough. About 15 seconds to answer.</a:t>
            </a:r>
          </a:p>
        </p:txBody>
      </p:sp>
      <p:sp>
        <p:nvSpPr>
          <p:cNvPr id="5" name="Rectangle 4">
            <a:extLst>
              <a:ext uri="{FF2B5EF4-FFF2-40B4-BE49-F238E27FC236}">
                <a16:creationId xmlns:a16="http://schemas.microsoft.com/office/drawing/2014/main" id="{A83D609A-5C9C-4E8B-8DCD-3AFC32C90568}"/>
              </a:ext>
            </a:extLst>
          </p:cNvPr>
          <p:cNvSpPr>
            <a:spLocks noGrp="1"/>
          </p:cNvSpPr>
          <p:nvPr/>
        </p:nvSpPr>
        <p:spPr>
          <a:xfrm>
            <a:off x="762000" y="5791200"/>
            <a:ext cx="10477500" cy="476250"/>
          </a:xfrm>
          <a:prstGeom prst="rect">
            <a:avLst/>
          </a:prstGeom>
          <a:noFill/>
          <a:ln w="0">
            <a:noFill/>
          </a:ln>
        </p:spPr>
        <p:txBody>
          <a:bodyPr lIns="0" tIns="0" rIns="0" bIns="0">
            <a:noAutofit/>
          </a:bodyPr>
          <a:lstStyle>
            <a:defPPr>
              <a:defRPr sz="1650" b="0">
                <a:solidFill>
                  <a:srgbClr val="F8F5ED"/>
                </a:solidFill>
                <a:latin typeface="Aptos"/>
                <a:ea typeface="Aptos"/>
                <a:cs typeface="Aptos"/>
              </a:defRPr>
            </a:defPPr>
          </a:lstStyle>
          <a:p>
            <a:pPr>
              <a:defRPr sz="1650" b="0">
                <a:solidFill>
                  <a:srgbClr val="F8F5ED"/>
                </a:solidFill>
                <a:latin typeface="Aptos"/>
                <a:ea typeface="Aptos"/>
                <a:cs typeface="Aptos"/>
              </a:defRPr>
            </a:pPr>
            <a:r>
              <a:rPr sz="1650" b="0">
                <a:solidFill>
                  <a:srgbClr val="F8F5ED"/>
                </a:solidFill>
                <a:latin typeface="Aptos"/>
                <a:ea typeface="Aptos"/>
                <a:cs typeface="Aptos"/>
              </a:rPr>
              <a:t>Responses will inform an Iowa Lawyer article. Please omit names and case details.</a:t>
            </a:r>
          </a:p>
        </p:txBody>
      </p:sp>
      <p:sp>
        <p:nvSpPr>
          <p:cNvPr id="6" name="Rectangle 5">
            <a:extLst>
              <a:ext uri="{FF2B5EF4-FFF2-40B4-BE49-F238E27FC236}">
                <a16:creationId xmlns:a16="http://schemas.microsoft.com/office/drawing/2014/main" id="{10B8D03C-A96B-4CD9-AA26-E7D57C138147}"/>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02</a:t>
            </a:r>
          </a:p>
        </p:txBody>
      </p:sp>
      <p:pic>
        <p:nvPicPr>
          <p:cNvPr id="8" name="Picture 7">
            <a:extLst>
              <a:ext uri="{FF2B5EF4-FFF2-40B4-BE49-F238E27FC236}">
                <a16:creationId xmlns:a16="http://schemas.microsoft.com/office/drawing/2014/main" id="{536A15E1-66BF-5CDF-C0EB-51977A5DA7C3}"/>
              </a:ext>
            </a:extLst>
          </p:cNvPr>
          <p:cNvPicPr>
            <a:picLocks noChangeAspect="1"/>
          </p:cNvPicPr>
          <p:nvPr/>
        </p:nvPicPr>
        <p:blipFill>
          <a:blip r:embed="rId3"/>
          <a:stretch>
            <a:fillRect/>
          </a:stretch>
        </p:blipFill>
        <p:spPr>
          <a:xfrm>
            <a:off x="8139779" y="1711940"/>
            <a:ext cx="2926121" cy="2958895"/>
          </a:xfrm>
          <a:prstGeom prst="rect">
            <a:avLst/>
          </a:prstGeom>
        </p:spPr>
      </p:pic>
    </p:spTree>
    <p:extLst>
      <p:ext uri="{BB962C8B-B14F-4D97-AF65-F5344CB8AC3E}">
        <p14:creationId xmlns:p14="http://schemas.microsoft.com/office/powerpoint/2010/main" val="15703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7ED063-293E-4FCD-A4CC-B83F9F638E36}"/>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Our hour together</a:t>
            </a:r>
          </a:p>
        </p:txBody>
      </p:sp>
      <p:sp>
        <p:nvSpPr>
          <p:cNvPr id="2" name="Rectangle 1">
            <a:extLst>
              <a:ext uri="{FF2B5EF4-FFF2-40B4-BE49-F238E27FC236}">
                <a16:creationId xmlns:a16="http://schemas.microsoft.com/office/drawing/2014/main" id="{7EF809B5-1ECA-4068-A5B5-9FE137CA2A0F}"/>
              </a:ext>
            </a:extLst>
          </p:cNvPr>
          <p:cNvSpPr>
            <a:spLocks noGrp="1"/>
          </p:cNvSpPr>
          <p:nvPr/>
        </p:nvSpPr>
        <p:spPr>
          <a:xfrm>
            <a:off x="762000" y="2095500"/>
            <a:ext cx="10477500" cy="3714750"/>
          </a:xfrm>
          <a:prstGeom prst="rect">
            <a:avLst/>
          </a:prstGeom>
          <a:noFill/>
          <a:ln w="0">
            <a:noFill/>
          </a:ln>
        </p:spPr>
        <p:txBody>
          <a:bodyPr lIns="0" tIns="0" rIns="0" bIns="0" anchor="t">
            <a:noAutofit/>
          </a:bodyPr>
          <a:lstStyle>
            <a:defPPr>
              <a:defRPr sz="2700" b="0">
                <a:solidFill>
                  <a:srgbClr val="16323F"/>
                </a:solidFill>
                <a:latin typeface="Aptos"/>
                <a:ea typeface="Aptos"/>
                <a:cs typeface="Aptos"/>
              </a:defRPr>
            </a:defPPr>
          </a:lstStyle>
          <a:p>
            <a:pPr>
              <a:defRPr sz="2700" b="0">
                <a:solidFill>
                  <a:srgbClr val="16323F"/>
                </a:solidFill>
                <a:latin typeface="Aptos"/>
                <a:ea typeface="Aptos"/>
                <a:cs typeface="Aptos"/>
              </a:defRPr>
            </a:pPr>
            <a:r>
              <a:rPr lang="en-US" sz="2700" dirty="0">
                <a:solidFill>
                  <a:srgbClr val="16323F"/>
                </a:solidFill>
                <a:latin typeface="Aptos"/>
                <a:ea typeface="Aptos"/>
                <a:cs typeface="Aptos"/>
              </a:rPr>
              <a:t>        </a:t>
            </a:r>
            <a:br>
              <a:rPr lang="en-US" sz="2700" dirty="0">
                <a:solidFill>
                  <a:srgbClr val="16323F"/>
                </a:solidFill>
                <a:latin typeface="Aptos"/>
                <a:ea typeface="Aptos"/>
                <a:cs typeface="Aptos"/>
              </a:rPr>
            </a:br>
            <a:br>
              <a:rPr lang="en-US" sz="2700" dirty="0">
                <a:solidFill>
                  <a:srgbClr val="16323F"/>
                </a:solidFill>
                <a:latin typeface="Aptos"/>
                <a:ea typeface="Aptos"/>
                <a:cs typeface="Aptos"/>
              </a:rPr>
            </a:br>
            <a:r>
              <a:rPr lang="en-US" sz="2700" dirty="0">
                <a:solidFill>
                  <a:srgbClr val="16323F"/>
                </a:solidFill>
                <a:latin typeface="Aptos"/>
                <a:ea typeface="Aptos"/>
                <a:cs typeface="Aptos"/>
              </a:rPr>
              <a:t>Credit for some of our source material</a:t>
            </a:r>
            <a:br>
              <a:rPr lang="en-US" sz="2700" dirty="0">
                <a:solidFill>
                  <a:srgbClr val="16323F"/>
                </a:solidFill>
                <a:latin typeface="Aptos"/>
                <a:ea typeface="Aptos"/>
                <a:cs typeface="Aptos"/>
              </a:rPr>
            </a:br>
            <a:br>
              <a:rPr lang="en-US" sz="2700" dirty="0">
                <a:solidFill>
                  <a:srgbClr val="16323F"/>
                </a:solidFill>
                <a:latin typeface="Aptos"/>
                <a:ea typeface="Aptos"/>
                <a:cs typeface="Aptos"/>
              </a:rPr>
            </a:br>
            <a:br>
              <a:rPr lang="en-US" sz="2700" dirty="0">
                <a:latin typeface="Aptos"/>
                <a:ea typeface="Aptos"/>
                <a:cs typeface="Aptos"/>
              </a:rPr>
            </a:br>
            <a:r>
              <a:rPr lang="en-US" sz="2700">
                <a:latin typeface="Aptos"/>
                <a:ea typeface="Aptos"/>
                <a:cs typeface="Aptos"/>
              </a:rPr>
              <a:t>Simon Sinek: Train Yourself to Get Unbothered</a:t>
            </a:r>
            <a:br>
              <a:rPr lang="en-US" sz="2700" dirty="0">
                <a:latin typeface="Aptos"/>
                <a:ea typeface="Aptos"/>
                <a:cs typeface="Aptos"/>
              </a:rPr>
            </a:br>
            <a:endParaRPr lang="en-US" sz="2700" b="0">
              <a:solidFill>
                <a:srgbClr val="16323F"/>
              </a:solidFill>
              <a:latin typeface="Aptos"/>
              <a:ea typeface="Aptos"/>
              <a:cs typeface="Aptos"/>
            </a:endParaRPr>
          </a:p>
        </p:txBody>
      </p:sp>
      <p:sp>
        <p:nvSpPr>
          <p:cNvPr id="3" name="Rectangle 2">
            <a:extLst>
              <a:ext uri="{FF2B5EF4-FFF2-40B4-BE49-F238E27FC236}">
                <a16:creationId xmlns:a16="http://schemas.microsoft.com/office/drawing/2014/main" id="{0603BADF-7FBB-4023-AA9D-856771F67D2D}"/>
              </a:ext>
            </a:extLst>
          </p:cNvPr>
          <p:cNvSpPr>
            <a:spLocks noGrp="1"/>
          </p:cNvSpPr>
          <p:nvPr/>
        </p:nvSpPr>
        <p:spPr>
          <a:xfrm>
            <a:off x="762000" y="6210300"/>
            <a:ext cx="10429875" cy="409575"/>
          </a:xfrm>
          <a:prstGeom prst="rect">
            <a:avLst/>
          </a:prstGeom>
          <a:noFill/>
          <a:ln w="0">
            <a:noFill/>
          </a:ln>
        </p:spPr>
        <p:txBody>
          <a:bodyPr lIns="0" tIns="0" rIns="0" bIns="0">
            <a:noAutofit/>
          </a:bodyPr>
          <a:lstStyle>
            <a:defPPr>
              <a:defRPr sz="1425" b="0">
                <a:solidFill>
                  <a:srgbClr val="586B72"/>
                </a:solidFill>
                <a:latin typeface="Aptos"/>
                <a:ea typeface="Aptos"/>
                <a:cs typeface="Aptos"/>
              </a:defRPr>
            </a:defPPr>
          </a:lstStyle>
          <a:p>
            <a:pPr>
              <a:defRPr sz="1425" b="0">
                <a:solidFill>
                  <a:srgbClr val="586B72"/>
                </a:solidFill>
                <a:latin typeface="Aptos"/>
                <a:ea typeface="Aptos"/>
                <a:cs typeface="Aptos"/>
              </a:defRPr>
            </a:pPr>
            <a:r>
              <a:rPr sz="1425" b="0">
                <a:solidFill>
                  <a:srgbClr val="586B72"/>
                </a:solidFill>
                <a:latin typeface="Aptos"/>
                <a:ea typeface="Aptos"/>
                <a:cs typeface="Aptos"/>
              </a:rPr>
              <a:t>Core ideas adapted from Growth With Purpose’s “Train Yourself to Get Unbothered”</a:t>
            </a:r>
          </a:p>
        </p:txBody>
      </p:sp>
      <p:sp>
        <p:nvSpPr>
          <p:cNvPr id="4" name="Rectangle 3">
            <a:extLst>
              <a:ext uri="{FF2B5EF4-FFF2-40B4-BE49-F238E27FC236}">
                <a16:creationId xmlns:a16="http://schemas.microsoft.com/office/drawing/2014/main" id="{45981F13-16D7-4CE3-AC4A-7101B9196760}"/>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03</a:t>
            </a:r>
          </a:p>
        </p:txBody>
      </p:sp>
      <p:pic>
        <p:nvPicPr>
          <p:cNvPr id="6" name="Picture 5" descr="A person wearing glasses and a microphone&#10;&#10;AI-generated content may be incorrect.">
            <a:extLst>
              <a:ext uri="{FF2B5EF4-FFF2-40B4-BE49-F238E27FC236}">
                <a16:creationId xmlns:a16="http://schemas.microsoft.com/office/drawing/2014/main" id="{3EF6D247-675E-CFE3-D71A-42BB98869564}"/>
              </a:ext>
            </a:extLst>
          </p:cNvPr>
          <p:cNvPicPr>
            <a:picLocks noChangeAspect="1"/>
          </p:cNvPicPr>
          <p:nvPr/>
        </p:nvPicPr>
        <p:blipFill>
          <a:blip r:embed="rId3"/>
          <a:stretch>
            <a:fillRect/>
          </a:stretch>
        </p:blipFill>
        <p:spPr>
          <a:xfrm>
            <a:off x="8004361" y="2724991"/>
            <a:ext cx="3390900" cy="2447925"/>
          </a:xfrm>
          <a:prstGeom prst="rect">
            <a:avLst/>
          </a:prstGeom>
        </p:spPr>
      </p:pic>
    </p:spTree>
    <p:extLst>
      <p:ext uri="{BB962C8B-B14F-4D97-AF65-F5344CB8AC3E}">
        <p14:creationId xmlns:p14="http://schemas.microsoft.com/office/powerpoint/2010/main" val="302592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3A8614-C3B8-432C-ACE0-CE91669F2E52}"/>
              </a:ext>
            </a:extLst>
          </p:cNvPr>
          <p:cNvSpPr>
            <a:spLocks noGrp="1"/>
          </p:cNvSpPr>
          <p:nvPr/>
        </p:nvSpPr>
        <p:spPr>
          <a:xfrm>
            <a:off x="723900" y="590550"/>
            <a:ext cx="10648950" cy="1047750"/>
          </a:xfrm>
          <a:prstGeom prst="rect">
            <a:avLst/>
          </a:prstGeom>
          <a:noFill/>
          <a:ln w="0">
            <a:noFill/>
          </a:ln>
        </p:spPr>
        <p:txBody>
          <a:bodyPr lIns="0" tIns="0" rIns="0" bIns="0">
            <a:noAutofit/>
          </a:bodyPr>
          <a:lstStyle>
            <a:defPPr>
              <a:defRPr sz="3450" b="1">
                <a:solidFill>
                  <a:srgbClr val="E3B969"/>
                </a:solidFill>
                <a:latin typeface="Aptos"/>
                <a:ea typeface="Aptos"/>
                <a:cs typeface="Aptos"/>
              </a:defRPr>
            </a:defPPr>
          </a:lstStyle>
          <a:p>
            <a:pPr>
              <a:defRPr sz="3450" b="1">
                <a:solidFill>
                  <a:srgbClr val="E3B969"/>
                </a:solidFill>
                <a:latin typeface="Aptos"/>
                <a:ea typeface="Aptos"/>
                <a:cs typeface="Aptos"/>
              </a:defRPr>
            </a:pPr>
            <a:r>
              <a:rPr sz="3450" b="1">
                <a:solidFill>
                  <a:srgbClr val="E3B969"/>
                </a:solidFill>
                <a:latin typeface="Aptos"/>
                <a:ea typeface="Aptos"/>
                <a:cs typeface="Aptos"/>
              </a:rPr>
              <a:t>What we carry into work</a:t>
            </a:r>
          </a:p>
        </p:txBody>
      </p:sp>
      <p:sp>
        <p:nvSpPr>
          <p:cNvPr id="2" name="Rectangle 1">
            <a:extLst>
              <a:ext uri="{FF2B5EF4-FFF2-40B4-BE49-F238E27FC236}">
                <a16:creationId xmlns:a16="http://schemas.microsoft.com/office/drawing/2014/main" id="{660CA22D-C6A6-436E-94C4-018DD477CA4E}"/>
              </a:ext>
            </a:extLst>
          </p:cNvPr>
          <p:cNvSpPr>
            <a:spLocks noGrp="1"/>
          </p:cNvSpPr>
          <p:nvPr/>
        </p:nvSpPr>
        <p:spPr>
          <a:xfrm>
            <a:off x="762000" y="2238375"/>
            <a:ext cx="10477500" cy="3333750"/>
          </a:xfrm>
          <a:prstGeom prst="rect">
            <a:avLst/>
          </a:prstGeom>
          <a:noFill/>
          <a:ln w="0">
            <a:noFill/>
          </a:ln>
        </p:spPr>
        <p:txBody>
          <a:bodyPr lIns="0" tIns="0" rIns="0" bIns="0">
            <a:noAutofit/>
          </a:bodyPr>
          <a:lstStyle>
            <a:defPPr>
              <a:defRPr sz="4275" b="1">
                <a:solidFill>
                  <a:srgbClr val="F8F5ED"/>
                </a:solidFill>
                <a:latin typeface="Aptos"/>
                <a:ea typeface="Aptos"/>
                <a:cs typeface="Aptos"/>
              </a:defRPr>
            </a:defPPr>
          </a:lstStyle>
          <a:p>
            <a:pPr>
              <a:defRPr sz="4275" b="1">
                <a:solidFill>
                  <a:srgbClr val="F8F5ED"/>
                </a:solidFill>
                <a:latin typeface="Aptos"/>
                <a:ea typeface="Aptos"/>
                <a:cs typeface="Aptos"/>
              </a:defRPr>
            </a:pPr>
            <a:r>
              <a:rPr sz="4275" b="1">
                <a:solidFill>
                  <a:srgbClr val="F8F5ED"/>
                </a:solidFill>
                <a:latin typeface="Aptos"/>
                <a:ea typeface="Aptos"/>
                <a:cs typeface="Aptos"/>
              </a:rPr>
              <a:t>An elderly parent</a:t>
            </a:r>
          </a:p>
          <a:p>
            <a:pPr>
              <a:defRPr sz="4275" b="1">
                <a:solidFill>
                  <a:srgbClr val="F8F5ED"/>
                </a:solidFill>
                <a:latin typeface="Aptos"/>
                <a:ea typeface="Aptos"/>
                <a:cs typeface="Aptos"/>
              </a:defRPr>
            </a:pPr>
            <a:r>
              <a:rPr sz="4275" b="1">
                <a:solidFill>
                  <a:srgbClr val="F8F5ED"/>
                </a:solidFill>
                <a:latin typeface="Aptos"/>
                <a:ea typeface="Aptos"/>
                <a:cs typeface="Aptos"/>
              </a:rPr>
              <a:t>A difficult time with a child</a:t>
            </a:r>
          </a:p>
          <a:p>
            <a:pPr>
              <a:defRPr sz="4275" b="1">
                <a:solidFill>
                  <a:srgbClr val="F8F5ED"/>
                </a:solidFill>
                <a:latin typeface="Aptos"/>
                <a:ea typeface="Aptos"/>
                <a:cs typeface="Aptos"/>
              </a:defRPr>
            </a:pPr>
            <a:r>
              <a:rPr sz="4275" b="1">
                <a:solidFill>
                  <a:srgbClr val="F8F5ED"/>
                </a:solidFill>
                <a:latin typeface="Aptos"/>
                <a:ea typeface="Aptos"/>
                <a:cs typeface="Aptos"/>
              </a:rPr>
              <a:t>A boss who seems impossible to please</a:t>
            </a:r>
          </a:p>
          <a:p>
            <a:endParaRPr sz="4275" b="1">
              <a:solidFill>
                <a:srgbClr val="F8F5ED"/>
              </a:solidFill>
              <a:latin typeface="Aptos"/>
              <a:ea typeface="Aptos"/>
              <a:cs typeface="Aptos"/>
            </a:endParaRPr>
          </a:p>
          <a:p>
            <a:pPr>
              <a:defRPr sz="4275" b="1">
                <a:solidFill>
                  <a:srgbClr val="F8F5ED"/>
                </a:solidFill>
                <a:latin typeface="Aptos"/>
                <a:ea typeface="Aptos"/>
                <a:cs typeface="Aptos"/>
              </a:defRPr>
            </a:pPr>
            <a:r>
              <a:rPr sz="4275" b="1">
                <a:solidFill>
                  <a:srgbClr val="F8F5ED"/>
                </a:solidFill>
                <a:latin typeface="Aptos"/>
                <a:ea typeface="Aptos"/>
                <a:cs typeface="Aptos"/>
              </a:rPr>
              <a:t>The workday is only part of the story</a:t>
            </a:r>
          </a:p>
        </p:txBody>
      </p:sp>
      <p:sp>
        <p:nvSpPr>
          <p:cNvPr id="3" name="Rectangle 2">
            <a:extLst>
              <a:ext uri="{FF2B5EF4-FFF2-40B4-BE49-F238E27FC236}">
                <a16:creationId xmlns:a16="http://schemas.microsoft.com/office/drawing/2014/main" id="{836C9DD5-A6FF-4014-825D-F070B12759B6}"/>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04</a:t>
            </a:r>
          </a:p>
        </p:txBody>
      </p:sp>
    </p:spTree>
    <p:extLst>
      <p:ext uri="{BB962C8B-B14F-4D97-AF65-F5344CB8AC3E}">
        <p14:creationId xmlns:p14="http://schemas.microsoft.com/office/powerpoint/2010/main" val="1460379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9E1FF6-2E5F-4707-A889-BDD57D00404B}"/>
              </a:ext>
            </a:extLst>
          </p:cNvPr>
          <p:cNvSpPr>
            <a:spLocks noGrp="1"/>
          </p:cNvSpPr>
          <p:nvPr/>
        </p:nvSpPr>
        <p:spPr>
          <a:xfrm>
            <a:off x="723900" y="590550"/>
            <a:ext cx="10648950" cy="1047750"/>
          </a:xfrm>
          <a:prstGeom prst="rect">
            <a:avLst/>
          </a:prstGeom>
          <a:noFill/>
          <a:ln w="0">
            <a:noFill/>
          </a:ln>
        </p:spPr>
        <p:txBody>
          <a:bodyPr lIns="0" tIns="0" rIns="0" bIns="0">
            <a:noAutofit/>
          </a:bodyPr>
          <a:lstStyle>
            <a:defPPr>
              <a:defRPr sz="3450" b="1">
                <a:solidFill>
                  <a:srgbClr val="E3B969"/>
                </a:solidFill>
                <a:latin typeface="Aptos"/>
                <a:ea typeface="Aptos"/>
                <a:cs typeface="Aptos"/>
              </a:defRPr>
            </a:defPPr>
          </a:lstStyle>
          <a:p>
            <a:pPr>
              <a:defRPr sz="3450" b="1">
                <a:solidFill>
                  <a:srgbClr val="E3B969"/>
                </a:solidFill>
                <a:latin typeface="Aptos"/>
                <a:ea typeface="Aptos"/>
                <a:cs typeface="Aptos"/>
              </a:defRPr>
            </a:pPr>
            <a:r>
              <a:rPr sz="3450" b="1">
                <a:solidFill>
                  <a:srgbClr val="E3B969"/>
                </a:solidFill>
                <a:latin typeface="Aptos"/>
                <a:ea typeface="Aptos"/>
                <a:cs typeface="Aptos"/>
              </a:rPr>
              <a:t>About 110 days into the job</a:t>
            </a:r>
          </a:p>
        </p:txBody>
      </p:sp>
      <p:sp>
        <p:nvSpPr>
          <p:cNvPr id="2" name="Rectangle 1">
            <a:extLst>
              <a:ext uri="{FF2B5EF4-FFF2-40B4-BE49-F238E27FC236}">
                <a16:creationId xmlns:a16="http://schemas.microsoft.com/office/drawing/2014/main" id="{2009A9BC-C123-4902-83A3-0FEDECFB2961}"/>
              </a:ext>
            </a:extLst>
          </p:cNvPr>
          <p:cNvSpPr>
            <a:spLocks noGrp="1"/>
          </p:cNvSpPr>
          <p:nvPr/>
        </p:nvSpPr>
        <p:spPr>
          <a:xfrm>
            <a:off x="762000" y="2238375"/>
            <a:ext cx="10477500" cy="3333750"/>
          </a:xfrm>
          <a:prstGeom prst="rect">
            <a:avLst/>
          </a:prstGeom>
          <a:noFill/>
          <a:ln w="0">
            <a:noFill/>
          </a:ln>
        </p:spPr>
        <p:txBody>
          <a:bodyPr lIns="0" tIns="0" rIns="0" bIns="0" anchor="t">
            <a:noAutofit/>
          </a:bodyPr>
          <a:lstStyle>
            <a:defPPr>
              <a:defRPr sz="4275" b="1">
                <a:solidFill>
                  <a:srgbClr val="F8F5ED"/>
                </a:solidFill>
                <a:latin typeface="Aptos"/>
                <a:ea typeface="Aptos"/>
                <a:cs typeface="Aptos"/>
              </a:defRPr>
            </a:defPPr>
          </a:lstStyle>
          <a:p>
            <a:pPr>
              <a:defRPr sz="4275" b="1">
                <a:solidFill>
                  <a:srgbClr val="F8F5ED"/>
                </a:solidFill>
                <a:latin typeface="Aptos"/>
                <a:ea typeface="Aptos"/>
                <a:cs typeface="Aptos"/>
              </a:defRPr>
            </a:pPr>
            <a:r>
              <a:rPr sz="4275" b="1">
                <a:solidFill>
                  <a:srgbClr val="F8F5ED"/>
                </a:solidFill>
                <a:latin typeface="Aptos"/>
                <a:ea typeface="Aptos"/>
                <a:cs typeface="Aptos"/>
              </a:rPr>
              <a:t>“Doing a terrible job”</a:t>
            </a:r>
          </a:p>
          <a:p>
            <a:pPr>
              <a:defRPr sz="4275" b="1">
                <a:solidFill>
                  <a:srgbClr val="F8F5ED"/>
                </a:solidFill>
                <a:latin typeface="Aptos"/>
                <a:ea typeface="Aptos"/>
                <a:cs typeface="Aptos"/>
              </a:defRPr>
            </a:pPr>
            <a:r>
              <a:rPr sz="4250" b="1">
                <a:solidFill>
                  <a:srgbClr val="F8F5ED"/>
                </a:solidFill>
                <a:latin typeface="Aptos"/>
                <a:ea typeface="Aptos"/>
                <a:cs typeface="Aptos"/>
              </a:rPr>
              <a:t>“Ruining the Bar Association”</a:t>
            </a:r>
            <a:br>
              <a:rPr lang="en-US" sz="4250" b="1" dirty="0">
                <a:solidFill>
                  <a:srgbClr val="F8F5ED"/>
                </a:solidFill>
                <a:latin typeface="Aptos"/>
                <a:ea typeface="Aptos"/>
                <a:cs typeface="Aptos"/>
              </a:rPr>
            </a:br>
            <a:br>
              <a:rPr lang="en-US" sz="4250" b="1" dirty="0">
                <a:solidFill>
                  <a:srgbClr val="F8F5ED"/>
                </a:solidFill>
                <a:latin typeface="Aptos"/>
                <a:ea typeface="Aptos"/>
                <a:cs typeface="Aptos"/>
              </a:rPr>
            </a:br>
            <a:br>
              <a:rPr lang="en-US" sz="4250" b="1" dirty="0">
                <a:solidFill>
                  <a:srgbClr val="F8F5ED"/>
                </a:solidFill>
                <a:latin typeface="Aptos"/>
                <a:ea typeface="Aptos"/>
                <a:cs typeface="Aptos"/>
              </a:rPr>
            </a:br>
            <a:br>
              <a:rPr lang="en-US" sz="4250" b="1" dirty="0">
                <a:solidFill>
                  <a:srgbClr val="F8F5ED"/>
                </a:solidFill>
                <a:latin typeface="Aptos"/>
                <a:ea typeface="Aptos"/>
                <a:cs typeface="Aptos"/>
              </a:rPr>
            </a:br>
            <a:r>
              <a:rPr lang="en-US" sz="4800" b="1">
                <a:solidFill>
                  <a:srgbClr val="E3B969"/>
                </a:solidFill>
                <a:latin typeface="Aptos"/>
                <a:ea typeface="Aptos"/>
                <a:cs typeface="Aptos"/>
              </a:rPr>
              <a:t>RESPOND, DON’T REACT</a:t>
            </a:r>
            <a:endParaRPr lang="en-US" sz="4800">
              <a:solidFill>
                <a:srgbClr val="000000"/>
              </a:solidFill>
              <a:latin typeface="Aptos"/>
              <a:ea typeface="Aptos"/>
              <a:cs typeface="Aptos"/>
            </a:endParaRPr>
          </a:p>
          <a:p>
            <a:pPr>
              <a:defRPr sz="4275" b="1">
                <a:solidFill>
                  <a:srgbClr val="F8F5ED"/>
                </a:solidFill>
                <a:latin typeface="Aptos"/>
                <a:ea typeface="Aptos"/>
                <a:cs typeface="Aptos"/>
              </a:defRPr>
            </a:pPr>
            <a:endParaRPr lang="en-US" sz="4250" b="1" dirty="0">
              <a:latin typeface="Aptos"/>
              <a:ea typeface="Aptos"/>
              <a:cs typeface="Aptos"/>
            </a:endParaRPr>
          </a:p>
          <a:p>
            <a:endParaRPr sz="4275" b="1">
              <a:solidFill>
                <a:srgbClr val="F8F5ED"/>
              </a:solidFill>
              <a:latin typeface="Aptos"/>
              <a:ea typeface="Aptos"/>
              <a:cs typeface="Aptos"/>
            </a:endParaRPr>
          </a:p>
          <a:p>
            <a:pPr>
              <a:defRPr sz="4275" b="1">
                <a:solidFill>
                  <a:srgbClr val="F8F5ED"/>
                </a:solidFill>
                <a:latin typeface="Aptos"/>
                <a:ea typeface="Aptos"/>
                <a:cs typeface="Aptos"/>
              </a:defRPr>
            </a:pPr>
            <a:endParaRPr sz="4250" b="1" dirty="0">
              <a:solidFill>
                <a:srgbClr val="F8F5ED"/>
              </a:solidFill>
              <a:latin typeface="Aptos"/>
              <a:ea typeface="Aptos"/>
              <a:cs typeface="Aptos"/>
            </a:endParaRPr>
          </a:p>
        </p:txBody>
      </p:sp>
      <p:sp>
        <p:nvSpPr>
          <p:cNvPr id="3" name="Rectangle 2">
            <a:extLst>
              <a:ext uri="{FF2B5EF4-FFF2-40B4-BE49-F238E27FC236}">
                <a16:creationId xmlns:a16="http://schemas.microsoft.com/office/drawing/2014/main" id="{1B1D9C4F-4A93-4705-B451-3673351273A0}"/>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05</a:t>
            </a:r>
          </a:p>
        </p:txBody>
      </p:sp>
    </p:spTree>
    <p:extLst>
      <p:ext uri="{BB962C8B-B14F-4D97-AF65-F5344CB8AC3E}">
        <p14:creationId xmlns:p14="http://schemas.microsoft.com/office/powerpoint/2010/main" val="678335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a:extLst>
            <a:ext uri="{FF2B5EF4-FFF2-40B4-BE49-F238E27FC236}">
              <a16:creationId xmlns:a16="http://schemas.microsoft.com/office/drawing/2014/main" id="{CC201C1D-7777-3F3A-8E44-141A72E5620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229603E-5110-29B8-407F-42509BFD5D6E}"/>
              </a:ext>
            </a:extLst>
          </p:cNvPr>
          <p:cNvSpPr>
            <a:spLocks noGrp="1"/>
          </p:cNvSpPr>
          <p:nvPr/>
        </p:nvSpPr>
        <p:spPr>
          <a:xfrm>
            <a:off x="723900" y="590550"/>
            <a:ext cx="10668000" cy="1047750"/>
          </a:xfrm>
          <a:prstGeom prst="rect">
            <a:avLst/>
          </a:prstGeom>
          <a:noFill/>
          <a:ln w="0">
            <a:noFill/>
          </a:ln>
        </p:spPr>
        <p:txBody>
          <a:bodyPr lIns="0" tIns="0" rIns="0" bIns="0" anchor="t">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lang="en-US" sz="3450" b="1" i="1">
                <a:solidFill>
                  <a:srgbClr val="16323F"/>
                </a:solidFill>
                <a:latin typeface="Aptos"/>
              </a:rPr>
              <a:t>How do we keep that moment from taking over our day?</a:t>
            </a:r>
          </a:p>
          <a:p>
            <a:pPr>
              <a:defRPr sz="3450" b="1">
                <a:solidFill>
                  <a:srgbClr val="16323F"/>
                </a:solidFill>
                <a:latin typeface="Aptos"/>
                <a:ea typeface="Aptos"/>
                <a:cs typeface="Aptos"/>
              </a:defRPr>
            </a:pPr>
            <a:endParaRPr lang="en-US" dirty="0"/>
          </a:p>
          <a:p>
            <a:pPr marL="514350" indent="-514350">
              <a:buAutoNum type="arabicPeriod"/>
              <a:defRPr sz="3450" b="1">
                <a:solidFill>
                  <a:srgbClr val="16323F"/>
                </a:solidFill>
                <a:latin typeface="Aptos"/>
                <a:ea typeface="Aptos"/>
                <a:cs typeface="Aptos"/>
              </a:defRPr>
            </a:pPr>
            <a:r>
              <a:rPr lang="en-US"/>
              <a:t>Pause </a:t>
            </a:r>
            <a:endParaRPr lang="en-US" dirty="0"/>
          </a:p>
          <a:p>
            <a:pPr marL="514350" indent="-514350">
              <a:buAutoNum type="arabicPeriod"/>
              <a:defRPr sz="3450" b="1">
                <a:solidFill>
                  <a:srgbClr val="16323F"/>
                </a:solidFill>
                <a:latin typeface="Aptos"/>
                <a:ea typeface="Aptos"/>
                <a:cs typeface="Aptos"/>
              </a:defRPr>
            </a:pPr>
            <a:r>
              <a:rPr lang="en-US"/>
              <a:t>Ask (a perfect response isn't needed)</a:t>
            </a:r>
          </a:p>
          <a:p>
            <a:pPr marL="514350" indent="-514350">
              <a:buAutoNum type="arabicPeriod"/>
              <a:defRPr sz="3450" b="1">
                <a:solidFill>
                  <a:srgbClr val="16323F"/>
                </a:solidFill>
                <a:latin typeface="Aptos"/>
                <a:ea typeface="Aptos"/>
                <a:cs typeface="Aptos"/>
              </a:defRPr>
            </a:pPr>
            <a:r>
              <a:rPr lang="en-US"/>
              <a:t>Separate what they said from your conclusion</a:t>
            </a:r>
          </a:p>
          <a:p>
            <a:pPr marL="514350" indent="-514350">
              <a:buAutoNum type="arabicPeriod"/>
              <a:defRPr sz="3450" b="1">
                <a:solidFill>
                  <a:srgbClr val="16323F"/>
                </a:solidFill>
                <a:latin typeface="Aptos"/>
                <a:ea typeface="Aptos"/>
                <a:cs typeface="Aptos"/>
              </a:defRPr>
            </a:pPr>
            <a:r>
              <a:rPr lang="en-US"/>
              <a:t>Look for the useful info in the criticism</a:t>
            </a:r>
          </a:p>
          <a:p>
            <a:pPr marL="514350" indent="-514350">
              <a:buAutoNum type="arabicPeriod"/>
              <a:defRPr sz="3450" b="1">
                <a:solidFill>
                  <a:srgbClr val="16323F"/>
                </a:solidFill>
                <a:latin typeface="Aptos"/>
                <a:ea typeface="Aptos"/>
                <a:cs typeface="Aptos"/>
              </a:defRPr>
            </a:pPr>
            <a:r>
              <a:rPr lang="en-US"/>
              <a:t>Leave room for the unknown</a:t>
            </a:r>
          </a:p>
          <a:p>
            <a:pPr marL="514350" indent="-514350">
              <a:buAutoNum type="arabicPeriod"/>
              <a:defRPr sz="3450" b="1">
                <a:solidFill>
                  <a:srgbClr val="16323F"/>
                </a:solidFill>
                <a:latin typeface="Aptos"/>
                <a:ea typeface="Aptos"/>
                <a:cs typeface="Aptos"/>
              </a:defRPr>
            </a:pPr>
            <a:r>
              <a:rPr lang="en-US"/>
              <a:t>Decide how much authority you're giving the comment</a:t>
            </a:r>
          </a:p>
        </p:txBody>
      </p:sp>
      <p:sp>
        <p:nvSpPr>
          <p:cNvPr id="2" name="Rectangle 1">
            <a:extLst>
              <a:ext uri="{FF2B5EF4-FFF2-40B4-BE49-F238E27FC236}">
                <a16:creationId xmlns:a16="http://schemas.microsoft.com/office/drawing/2014/main" id="{249041ED-DC5E-8EF4-A9A5-39089E76865F}"/>
              </a:ext>
            </a:extLst>
          </p:cNvPr>
          <p:cNvSpPr>
            <a:spLocks noGrp="1"/>
          </p:cNvSpPr>
          <p:nvPr/>
        </p:nvSpPr>
        <p:spPr>
          <a:xfrm>
            <a:off x="735106" y="831477"/>
            <a:ext cx="10504394" cy="4978773"/>
          </a:xfrm>
          <a:prstGeom prst="rect">
            <a:avLst/>
          </a:prstGeom>
          <a:noFill/>
          <a:ln w="0">
            <a:noFill/>
          </a:ln>
        </p:spPr>
        <p:txBody>
          <a:bodyPr lIns="0" tIns="0" rIns="0" bIns="0" anchor="t">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endParaRPr lang="en-US" sz="1100" b="0" i="1" dirty="0">
              <a:solidFill>
                <a:srgbClr val="16323F"/>
              </a:solidFill>
              <a:highlight>
                <a:srgbClr val="FFFFFF"/>
              </a:highlight>
              <a:latin typeface="Arial"/>
              <a:ea typeface="Aptos"/>
              <a:cs typeface="Arial"/>
            </a:endParaRPr>
          </a:p>
        </p:txBody>
      </p:sp>
      <p:sp>
        <p:nvSpPr>
          <p:cNvPr id="3" name="Rectangle 2">
            <a:extLst>
              <a:ext uri="{FF2B5EF4-FFF2-40B4-BE49-F238E27FC236}">
                <a16:creationId xmlns:a16="http://schemas.microsoft.com/office/drawing/2014/main" id="{ED25A7AB-1A39-5890-737D-627D707427F3}"/>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07</a:t>
            </a:r>
          </a:p>
        </p:txBody>
      </p:sp>
    </p:spTree>
    <p:extLst>
      <p:ext uri="{BB962C8B-B14F-4D97-AF65-F5344CB8AC3E}">
        <p14:creationId xmlns:p14="http://schemas.microsoft.com/office/powerpoint/2010/main" val="69467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9BB3EA3-886E-40D5-881A-08E3142DA9CC}"/>
              </a:ext>
            </a:extLst>
          </p:cNvPr>
          <p:cNvSpPr>
            <a:spLocks noGrp="1"/>
          </p:cNvSpPr>
          <p:nvPr/>
        </p:nvSpPr>
        <p:spPr>
          <a:xfrm>
            <a:off x="723900" y="590550"/>
            <a:ext cx="10668000" cy="1000125"/>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The email and the interpretation</a:t>
            </a:r>
          </a:p>
        </p:txBody>
      </p:sp>
      <p:graphicFrame>
        <p:nvGraphicFramePr>
          <p:cNvPr id="2" name="Table 1">
            <a:extLst>
              <a:ext uri="{FF2B5EF4-FFF2-40B4-BE49-F238E27FC236}">
                <a16:creationId xmlns:a16="http://schemas.microsoft.com/office/drawing/2014/main" id="{C0E7142C-1C9C-4B5B-9D24-6F1D5A93D230}"/>
              </a:ext>
            </a:extLst>
          </p:cNvPr>
          <p:cNvGraphicFramePr/>
          <p:nvPr/>
        </p:nvGraphicFramePr>
        <p:xfrm>
          <a:off x="762000" y="2047875"/>
          <a:ext cx="10668000" cy="3505200"/>
        </p:xfrm>
        <a:graphic>
          <a:graphicData uri="http://schemas.openxmlformats.org/drawingml/2006/table">
            <a:tbl>
              <a:tblPr/>
              <a:tblGrid>
                <a:gridCol w="533400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tblGrid>
              <a:tr h="876300">
                <a:tc>
                  <a:txBody>
                    <a:bodyPr/>
                    <a:lstStyle/>
                    <a:p>
                      <a:r>
                        <a:rPr sz="2175" b="1">
                          <a:solidFill>
                            <a:srgbClr val="FFFFFF"/>
                          </a:solidFill>
                          <a:latin typeface="Aptos"/>
                          <a:ea typeface="Aptos"/>
                          <a:cs typeface="Aptos"/>
                        </a:rPr>
                        <a:t>What happened</a:t>
                      </a:r>
                    </a:p>
                  </a:txBody>
                  <a:tcPr anchor="ctr">
                    <a:solidFill>
                      <a:srgbClr val="136A64"/>
                    </a:solidFill>
                  </a:tcPr>
                </a:tc>
                <a:tc>
                  <a:txBody>
                    <a:bodyPr/>
                    <a:lstStyle/>
                    <a:p>
                      <a:r>
                        <a:rPr sz="2175" b="1">
                          <a:solidFill>
                            <a:srgbClr val="FFFFFF"/>
                          </a:solidFill>
                          <a:latin typeface="Aptos"/>
                          <a:ea typeface="Aptos"/>
                          <a:cs typeface="Aptos"/>
                        </a:rPr>
                        <a:t>What I heard</a:t>
                      </a:r>
                    </a:p>
                  </a:txBody>
                  <a:tcPr anchor="ctr">
                    <a:solidFill>
                      <a:srgbClr val="136A64"/>
                    </a:solidFill>
                  </a:tcPr>
                </a:tc>
                <a:extLst>
                  <a:ext uri="{0D108BD9-81ED-4DB2-BD59-A6C34878D82A}">
                    <a16:rowId xmlns:a16="http://schemas.microsoft.com/office/drawing/2014/main" val="10000"/>
                  </a:ext>
                </a:extLst>
              </a:tr>
              <a:tr h="876300">
                <a:tc>
                  <a:txBody>
                    <a:bodyPr/>
                    <a:lstStyle/>
                    <a:p>
                      <a:r>
                        <a:rPr sz="2325" b="0">
                          <a:solidFill>
                            <a:srgbClr val="16323F"/>
                          </a:solidFill>
                          <a:latin typeface="Aptos"/>
                          <a:ea typeface="Aptos"/>
                          <a:cs typeface="Aptos"/>
                        </a:rPr>
                        <a:t>“Why wasn’t this filed?”</a:t>
                      </a:r>
                    </a:p>
                  </a:txBody>
                  <a:tcPr anchor="ctr">
                    <a:solidFill>
                      <a:srgbClr val="FFFFFF"/>
                    </a:solidFill>
                  </a:tcPr>
                </a:tc>
                <a:tc>
                  <a:txBody>
                    <a:bodyPr/>
                    <a:lstStyle/>
                    <a:p>
                      <a:r>
                        <a:rPr sz="2325" b="0">
                          <a:solidFill>
                            <a:srgbClr val="16323F"/>
                          </a:solidFill>
                          <a:latin typeface="Aptos"/>
                          <a:ea typeface="Aptos"/>
                          <a:cs typeface="Aptos"/>
                        </a:rPr>
                        <a:t>“You are incompetent.”</a:t>
                      </a:r>
                    </a:p>
                  </a:txBody>
                  <a:tcPr anchor="ctr">
                    <a:solidFill>
                      <a:srgbClr val="FFFFFF"/>
                    </a:solidFill>
                  </a:tcPr>
                </a:tc>
                <a:extLst>
                  <a:ext uri="{0D108BD9-81ED-4DB2-BD59-A6C34878D82A}">
                    <a16:rowId xmlns:a16="http://schemas.microsoft.com/office/drawing/2014/main" val="10001"/>
                  </a:ext>
                </a:extLst>
              </a:tr>
              <a:tr h="876300">
                <a:tc>
                  <a:txBody>
                    <a:bodyPr/>
                    <a:lstStyle/>
                    <a:p>
                      <a:r>
                        <a:rPr sz="2325" b="0">
                          <a:solidFill>
                            <a:srgbClr val="16323F"/>
                          </a:solidFill>
                          <a:latin typeface="Aptos"/>
                          <a:ea typeface="Aptos"/>
                          <a:cs typeface="Aptos"/>
                        </a:rPr>
                        <a:t>Left off an email thread</a:t>
                      </a:r>
                    </a:p>
                  </a:txBody>
                  <a:tcPr anchor="ctr">
                    <a:solidFill>
                      <a:srgbClr val="ECEFE9"/>
                    </a:solidFill>
                  </a:tcPr>
                </a:tc>
                <a:tc>
                  <a:txBody>
                    <a:bodyPr/>
                    <a:lstStyle/>
                    <a:p>
                      <a:r>
                        <a:rPr sz="2325" b="0">
                          <a:solidFill>
                            <a:srgbClr val="16323F"/>
                          </a:solidFill>
                          <a:latin typeface="Aptos"/>
                          <a:ea typeface="Aptos"/>
                          <a:cs typeface="Aptos"/>
                        </a:rPr>
                        <a:t>“I am invisible.”</a:t>
                      </a:r>
                    </a:p>
                  </a:txBody>
                  <a:tcPr anchor="ctr">
                    <a:solidFill>
                      <a:srgbClr val="ECEFE9"/>
                    </a:solidFill>
                  </a:tcPr>
                </a:tc>
                <a:extLst>
                  <a:ext uri="{0D108BD9-81ED-4DB2-BD59-A6C34878D82A}">
                    <a16:rowId xmlns:a16="http://schemas.microsoft.com/office/drawing/2014/main" val="10002"/>
                  </a:ext>
                </a:extLst>
              </a:tr>
              <a:tr h="876300">
                <a:tc>
                  <a:txBody>
                    <a:bodyPr/>
                    <a:lstStyle/>
                    <a:p>
                      <a:r>
                        <a:rPr sz="2325" b="0">
                          <a:solidFill>
                            <a:srgbClr val="16323F"/>
                          </a:solidFill>
                          <a:latin typeface="Aptos"/>
                          <a:ea typeface="Aptos"/>
                          <a:cs typeface="Aptos"/>
                        </a:rPr>
                        <a:t>An eye-roll in a meeting</a:t>
                      </a:r>
                    </a:p>
                  </a:txBody>
                  <a:tcPr anchor="ctr">
                    <a:solidFill>
                      <a:srgbClr val="FFFFFF"/>
                    </a:solidFill>
                  </a:tcPr>
                </a:tc>
                <a:tc>
                  <a:txBody>
                    <a:bodyPr/>
                    <a:lstStyle/>
                    <a:p>
                      <a:r>
                        <a:rPr sz="2325" b="0">
                          <a:solidFill>
                            <a:srgbClr val="16323F"/>
                          </a:solidFill>
                          <a:latin typeface="Aptos"/>
                          <a:ea typeface="Aptos"/>
                          <a:cs typeface="Aptos"/>
                        </a:rPr>
                        <a:t>“I am not respected.”</a:t>
                      </a:r>
                    </a:p>
                  </a:txBody>
                  <a:tcPr anchor="ctr">
                    <a:solidFill>
                      <a:srgbClr val="FFFFFF"/>
                    </a:solidFill>
                  </a:tcPr>
                </a:tc>
                <a:extLst>
                  <a:ext uri="{0D108BD9-81ED-4DB2-BD59-A6C34878D82A}">
                    <a16:rowId xmlns:a16="http://schemas.microsoft.com/office/drawing/2014/main" val="10003"/>
                  </a:ext>
                </a:extLst>
              </a:tr>
            </a:tbl>
          </a:graphicData>
        </a:graphic>
      </p:graphicFrame>
      <p:sp>
        <p:nvSpPr>
          <p:cNvPr id="3" name="Rectangle 2">
            <a:extLst>
              <a:ext uri="{FF2B5EF4-FFF2-40B4-BE49-F238E27FC236}">
                <a16:creationId xmlns:a16="http://schemas.microsoft.com/office/drawing/2014/main" id="{94905B50-F891-43DD-809A-EAD9D9ED8BB8}"/>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06</a:t>
            </a:r>
          </a:p>
        </p:txBody>
      </p:sp>
    </p:spTree>
    <p:extLst>
      <p:ext uri="{BB962C8B-B14F-4D97-AF65-F5344CB8AC3E}">
        <p14:creationId xmlns:p14="http://schemas.microsoft.com/office/powerpoint/2010/main" val="35822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667099-203D-4E67-ACDA-3D0FA866F1F5}"/>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Why did that hit me so hard?</a:t>
            </a:r>
          </a:p>
        </p:txBody>
      </p:sp>
      <p:sp>
        <p:nvSpPr>
          <p:cNvPr id="2" name="Rectangle 1">
            <a:extLst>
              <a:ext uri="{FF2B5EF4-FFF2-40B4-BE49-F238E27FC236}">
                <a16:creationId xmlns:a16="http://schemas.microsoft.com/office/drawing/2014/main" id="{43E8C766-F5EC-4EDA-8955-CAF3E8368209}"/>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r>
              <a:rPr sz="3000" b="0">
                <a:solidFill>
                  <a:srgbClr val="16323F"/>
                </a:solidFill>
                <a:latin typeface="Aptos"/>
                <a:ea typeface="Aptos"/>
                <a:cs typeface="Aptos"/>
              </a:rPr>
              <a:t>Was it uncertainty?</a:t>
            </a:r>
          </a:p>
          <a:p>
            <a:pPr>
              <a:defRPr sz="3000" b="0">
                <a:solidFill>
                  <a:srgbClr val="16323F"/>
                </a:solidFill>
                <a:latin typeface="Aptos"/>
                <a:ea typeface="Aptos"/>
                <a:cs typeface="Aptos"/>
              </a:defRPr>
            </a:pPr>
            <a:r>
              <a:rPr sz="3000" b="0">
                <a:solidFill>
                  <a:srgbClr val="16323F"/>
                </a:solidFill>
                <a:latin typeface="Aptos"/>
                <a:ea typeface="Aptos"/>
                <a:cs typeface="Aptos"/>
              </a:rPr>
              <a:t>Feeling overlooked?</a:t>
            </a:r>
          </a:p>
          <a:p>
            <a:pPr>
              <a:defRPr sz="3000" b="0">
                <a:solidFill>
                  <a:srgbClr val="16323F"/>
                </a:solidFill>
                <a:latin typeface="Aptos"/>
                <a:ea typeface="Aptos"/>
                <a:cs typeface="Aptos"/>
              </a:defRPr>
            </a:pPr>
            <a:r>
              <a:rPr sz="3000" b="0">
                <a:solidFill>
                  <a:srgbClr val="16323F"/>
                </a:solidFill>
                <a:latin typeface="Aptos"/>
                <a:ea typeface="Aptos"/>
                <a:cs typeface="Aptos"/>
              </a:rPr>
              <a:t>A boundary crossed?</a:t>
            </a:r>
          </a:p>
          <a:p>
            <a:pPr>
              <a:defRPr sz="3000" b="0">
                <a:solidFill>
                  <a:srgbClr val="16323F"/>
                </a:solidFill>
                <a:latin typeface="Aptos"/>
                <a:ea typeface="Aptos"/>
                <a:cs typeface="Aptos"/>
              </a:defRPr>
            </a:pPr>
            <a:r>
              <a:rPr sz="3000" b="0">
                <a:solidFill>
                  <a:srgbClr val="16323F"/>
                </a:solidFill>
                <a:latin typeface="Aptos"/>
                <a:ea typeface="Aptos"/>
                <a:cs typeface="Aptos"/>
              </a:rPr>
              <a:t>An already difficult day?</a:t>
            </a:r>
          </a:p>
        </p:txBody>
      </p:sp>
      <p:sp>
        <p:nvSpPr>
          <p:cNvPr id="3" name="Rectangle 2">
            <a:extLst>
              <a:ext uri="{FF2B5EF4-FFF2-40B4-BE49-F238E27FC236}">
                <a16:creationId xmlns:a16="http://schemas.microsoft.com/office/drawing/2014/main" id="{6C186270-9D46-4F11-BB79-890916ADA8BC}"/>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07</a:t>
            </a:r>
          </a:p>
        </p:txBody>
      </p:sp>
    </p:spTree>
    <p:extLst>
      <p:ext uri="{BB962C8B-B14F-4D97-AF65-F5344CB8AC3E}">
        <p14:creationId xmlns:p14="http://schemas.microsoft.com/office/powerpoint/2010/main" val="1656767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AB98BBE-60A9-40FD-9363-F0E7DBC77D35}"/>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The pause</a:t>
            </a:r>
          </a:p>
        </p:txBody>
      </p:sp>
      <p:sp>
        <p:nvSpPr>
          <p:cNvPr id="2" name="Rectangle 1">
            <a:extLst>
              <a:ext uri="{FF2B5EF4-FFF2-40B4-BE49-F238E27FC236}">
                <a16:creationId xmlns:a16="http://schemas.microsoft.com/office/drawing/2014/main" id="{01D777E4-599D-4CB7-A584-9EDEE256D30C}"/>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r>
              <a:rPr sz="3000" b="0">
                <a:solidFill>
                  <a:srgbClr val="16323F"/>
                </a:solidFill>
                <a:latin typeface="Aptos"/>
                <a:ea typeface="Aptos"/>
                <a:cs typeface="Aptos"/>
              </a:rPr>
              <a:t>A comfortable breath.</a:t>
            </a:r>
          </a:p>
          <a:p>
            <a:pPr>
              <a:defRPr sz="3000" b="0">
                <a:solidFill>
                  <a:srgbClr val="16323F"/>
                </a:solidFill>
                <a:latin typeface="Aptos"/>
                <a:ea typeface="Aptos"/>
                <a:cs typeface="Aptos"/>
              </a:defRPr>
            </a:pPr>
            <a:r>
              <a:rPr sz="3000" b="0">
                <a:solidFill>
                  <a:srgbClr val="16323F"/>
                </a:solidFill>
                <a:latin typeface="Aptos"/>
                <a:ea typeface="Aptos"/>
                <a:cs typeface="Aptos"/>
              </a:rPr>
              <a:t>A moment away from the keyboard.</a:t>
            </a:r>
          </a:p>
          <a:p>
            <a:pPr>
              <a:defRPr sz="3000" b="0">
                <a:solidFill>
                  <a:srgbClr val="16323F"/>
                </a:solidFill>
                <a:latin typeface="Aptos"/>
                <a:ea typeface="Aptos"/>
                <a:cs typeface="Aptos"/>
              </a:defRPr>
            </a:pPr>
            <a:r>
              <a:rPr sz="3000" b="0">
                <a:solidFill>
                  <a:srgbClr val="16323F"/>
                </a:solidFill>
                <a:latin typeface="Aptos"/>
                <a:ea typeface="Aptos"/>
                <a:cs typeface="Aptos"/>
              </a:rPr>
              <a:t>“What is actually happening?”</a:t>
            </a:r>
          </a:p>
          <a:p>
            <a:pPr>
              <a:defRPr sz="3000" b="0">
                <a:solidFill>
                  <a:srgbClr val="16323F"/>
                </a:solidFill>
                <a:latin typeface="Aptos"/>
                <a:ea typeface="Aptos"/>
                <a:cs typeface="Aptos"/>
              </a:defRPr>
            </a:pPr>
            <a:r>
              <a:rPr sz="3000" b="0">
                <a:solidFill>
                  <a:srgbClr val="16323F"/>
                </a:solidFill>
                <a:latin typeface="Aptos"/>
                <a:ea typeface="Aptos"/>
                <a:cs typeface="Aptos"/>
              </a:rPr>
              <a:t>“What would help next?”</a:t>
            </a:r>
          </a:p>
        </p:txBody>
      </p:sp>
      <p:sp>
        <p:nvSpPr>
          <p:cNvPr id="3" name="Rectangle 2">
            <a:extLst>
              <a:ext uri="{FF2B5EF4-FFF2-40B4-BE49-F238E27FC236}">
                <a16:creationId xmlns:a16="http://schemas.microsoft.com/office/drawing/2014/main" id="{775CB9E5-6E9B-4EE5-8033-896BE576B788}"/>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08</a:t>
            </a:r>
          </a:p>
        </p:txBody>
      </p:sp>
    </p:spTree>
    <p:extLst>
      <p:ext uri="{BB962C8B-B14F-4D97-AF65-F5344CB8AC3E}">
        <p14:creationId xmlns:p14="http://schemas.microsoft.com/office/powerpoint/2010/main" val="944725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E028A2-1E83-4CB3-8DF8-48C50DCCD02E}"/>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What reactivity does to a team</a:t>
            </a:r>
          </a:p>
        </p:txBody>
      </p:sp>
      <p:sp>
        <p:nvSpPr>
          <p:cNvPr id="2" name="Rectangle 1">
            <a:extLst>
              <a:ext uri="{FF2B5EF4-FFF2-40B4-BE49-F238E27FC236}">
                <a16:creationId xmlns:a16="http://schemas.microsoft.com/office/drawing/2014/main" id="{69F11130-A36D-4F0C-8840-92FB5A06A98C}"/>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r>
              <a:rPr sz="3000" b="0">
                <a:solidFill>
                  <a:srgbClr val="16323F"/>
                </a:solidFill>
                <a:latin typeface="Aptos"/>
                <a:ea typeface="Aptos"/>
                <a:cs typeface="Aptos"/>
              </a:rPr>
              <a:t>People hesitate to ask.</a:t>
            </a:r>
          </a:p>
          <a:p>
            <a:pPr>
              <a:defRPr sz="3000" b="0">
                <a:solidFill>
                  <a:srgbClr val="16323F"/>
                </a:solidFill>
                <a:latin typeface="Aptos"/>
                <a:ea typeface="Aptos"/>
                <a:cs typeface="Aptos"/>
              </a:defRPr>
            </a:pPr>
            <a:r>
              <a:rPr sz="3000" b="0">
                <a:solidFill>
                  <a:srgbClr val="16323F"/>
                </a:solidFill>
                <a:latin typeface="Aptos"/>
                <a:ea typeface="Aptos"/>
                <a:cs typeface="Aptos"/>
              </a:rPr>
              <a:t>Feedback gets delayed.</a:t>
            </a:r>
          </a:p>
          <a:p>
            <a:pPr>
              <a:defRPr sz="3000" b="0">
                <a:solidFill>
                  <a:srgbClr val="16323F"/>
                </a:solidFill>
                <a:latin typeface="Aptos"/>
                <a:ea typeface="Aptos"/>
                <a:cs typeface="Aptos"/>
              </a:defRPr>
            </a:pPr>
            <a:r>
              <a:rPr sz="3000" b="0">
                <a:solidFill>
                  <a:srgbClr val="16323F"/>
                </a:solidFill>
                <a:latin typeface="Aptos"/>
                <a:ea typeface="Aptos"/>
                <a:cs typeface="Aptos"/>
              </a:rPr>
              <a:t>Difficult conversations get avoided.</a:t>
            </a:r>
          </a:p>
          <a:p>
            <a:pPr>
              <a:defRPr sz="3000" b="0">
                <a:solidFill>
                  <a:srgbClr val="16323F"/>
                </a:solidFill>
                <a:latin typeface="Aptos"/>
                <a:ea typeface="Aptos"/>
                <a:cs typeface="Aptos"/>
              </a:defRPr>
            </a:pPr>
            <a:r>
              <a:rPr sz="3000" b="0">
                <a:solidFill>
                  <a:srgbClr val="16323F"/>
                </a:solidFill>
                <a:latin typeface="Aptos"/>
                <a:ea typeface="Aptos"/>
                <a:cs typeface="Aptos"/>
              </a:rPr>
              <a:t>Errors become harder to disclose.</a:t>
            </a:r>
          </a:p>
        </p:txBody>
      </p:sp>
      <p:sp>
        <p:nvSpPr>
          <p:cNvPr id="3" name="Rectangle 2">
            <a:extLst>
              <a:ext uri="{FF2B5EF4-FFF2-40B4-BE49-F238E27FC236}">
                <a16:creationId xmlns:a16="http://schemas.microsoft.com/office/drawing/2014/main" id="{7FE0D983-A153-4948-8F0F-798E40593113}"/>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09</a:t>
            </a:r>
          </a:p>
        </p:txBody>
      </p:sp>
    </p:spTree>
    <p:extLst>
      <p:ext uri="{BB962C8B-B14F-4D97-AF65-F5344CB8AC3E}">
        <p14:creationId xmlns:p14="http://schemas.microsoft.com/office/powerpoint/2010/main" val="421580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E4A2F64-BD83-3747-B341-99FF3CF00841}"/>
              </a:ext>
            </a:extLst>
          </p:cNvPr>
          <p:cNvSpPr txBox="1"/>
          <p:nvPr/>
        </p:nvSpPr>
        <p:spPr>
          <a:xfrm>
            <a:off x="770965" y="515471"/>
            <a:ext cx="8373035"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dirty="0">
                <a:solidFill>
                  <a:srgbClr val="16323F"/>
                </a:solidFill>
                <a:latin typeface="Aptos"/>
                <a:ea typeface="Segoe UI"/>
                <a:cs typeface="Segoe UI"/>
              </a:rPr>
              <a:t>HELP US HELP YOU</a:t>
            </a:r>
            <a:br>
              <a:rPr lang="en-US" dirty="0"/>
            </a:br>
            <a:br>
              <a:rPr lang="en-US" dirty="0"/>
            </a:br>
            <a:r>
              <a:rPr lang="en-US" sz="3000" dirty="0">
                <a:solidFill>
                  <a:srgbClr val="16323F"/>
                </a:solidFill>
                <a:latin typeface="Aptos"/>
                <a:cs typeface="Segoe UI"/>
              </a:rPr>
              <a:t>You spot a mistake. How will your coworker react?</a:t>
            </a:r>
            <a:br>
              <a:rPr lang="en-US" sz="3000" dirty="0">
                <a:solidFill>
                  <a:srgbClr val="16323F"/>
                </a:solidFill>
                <a:latin typeface="Aptos"/>
                <a:cs typeface="Segoe UI"/>
              </a:rPr>
            </a:br>
            <a:r>
              <a:rPr lang="en-US" sz="3000" dirty="0">
                <a:solidFill>
                  <a:srgbClr val="16323F"/>
                </a:solidFill>
                <a:latin typeface="Aptos"/>
                <a:cs typeface="Segoe UI"/>
              </a:rPr>
              <a:t>You can't control the reaction, but you can make a </a:t>
            </a:r>
            <a:r>
              <a:rPr lang="en-US" sz="3000">
                <a:solidFill>
                  <a:srgbClr val="16323F"/>
                </a:solidFill>
                <a:latin typeface="Aptos"/>
                <a:cs typeface="Segoe UI"/>
              </a:rPr>
              <a:t>good one easier.</a:t>
            </a:r>
            <a:br>
              <a:rPr lang="en-US" sz="3000" dirty="0">
                <a:solidFill>
                  <a:srgbClr val="16323F"/>
                </a:solidFill>
                <a:latin typeface="Aptos"/>
                <a:cs typeface="Segoe UI"/>
              </a:rPr>
            </a:br>
            <a:br>
              <a:rPr lang="en-US" sz="3000" dirty="0">
                <a:solidFill>
                  <a:srgbClr val="16323F"/>
                </a:solidFill>
                <a:latin typeface="Aptos"/>
                <a:cs typeface="Segoe UI"/>
              </a:rPr>
            </a:br>
            <a:br>
              <a:rPr lang="en-US" sz="3000" b="1" dirty="0">
                <a:solidFill>
                  <a:srgbClr val="16323F"/>
                </a:solidFill>
                <a:latin typeface="Aptos"/>
                <a:cs typeface="Segoe UI"/>
              </a:rPr>
            </a:br>
            <a:r>
              <a:rPr lang="en-US" sz="3000">
                <a:solidFill>
                  <a:srgbClr val="16323F"/>
                </a:solidFill>
                <a:latin typeface="Aptos"/>
                <a:cs typeface="Segoe UI"/>
              </a:rPr>
              <a:t>Bring it early.</a:t>
            </a:r>
            <a:br>
              <a:rPr lang="en-US" sz="3000" dirty="0">
                <a:solidFill>
                  <a:srgbClr val="16323F"/>
                </a:solidFill>
                <a:latin typeface="Aptos"/>
                <a:cs typeface="Segoe UI"/>
              </a:rPr>
            </a:br>
            <a:r>
              <a:rPr lang="en-US" sz="3000">
                <a:solidFill>
                  <a:srgbClr val="16323F"/>
                </a:solidFill>
                <a:latin typeface="Aptos"/>
                <a:cs typeface="Segoe UI"/>
              </a:rPr>
              <a:t>Lead with facts.</a:t>
            </a:r>
            <a:endParaRPr lang="en-US"/>
          </a:p>
          <a:p>
            <a:r>
              <a:rPr lang="en-US" sz="3000" dirty="0">
                <a:solidFill>
                  <a:srgbClr val="16323F"/>
                </a:solidFill>
                <a:latin typeface="Aptos"/>
                <a:cs typeface="Segoe UI"/>
              </a:rPr>
              <a:t>Offer a next step.</a:t>
            </a:r>
            <a:br>
              <a:rPr lang="en-US" dirty="0"/>
            </a:br>
            <a:r>
              <a:rPr lang="en-US" sz="3000" dirty="0">
                <a:solidFill>
                  <a:srgbClr val="16323F"/>
                </a:solidFill>
                <a:latin typeface="Aptos"/>
                <a:cs typeface="Segoe UI"/>
              </a:rPr>
              <a:t>Fix first, debrief later.</a:t>
            </a:r>
            <a:br>
              <a:rPr lang="en-US" sz="3000" dirty="0">
                <a:solidFill>
                  <a:srgbClr val="16323F"/>
                </a:solidFill>
                <a:latin typeface="Aptos"/>
                <a:cs typeface="Segoe UI"/>
              </a:rPr>
            </a:br>
            <a:br>
              <a:rPr lang="en-US" sz="3000" dirty="0">
                <a:solidFill>
                  <a:srgbClr val="16323F"/>
                </a:solidFill>
                <a:cs typeface="Segoe UI"/>
              </a:rPr>
            </a:br>
            <a:r>
              <a:rPr lang="en-US" sz="3000" i="1">
                <a:solidFill>
                  <a:srgbClr val="16323F"/>
                </a:solidFill>
                <a:cs typeface="Segoe UI"/>
              </a:rPr>
              <a:t>It's pressure. It's not a verdict on you.</a:t>
            </a:r>
          </a:p>
        </p:txBody>
      </p:sp>
    </p:spTree>
    <p:extLst>
      <p:ext uri="{BB962C8B-B14F-4D97-AF65-F5344CB8AC3E}">
        <p14:creationId xmlns:p14="http://schemas.microsoft.com/office/powerpoint/2010/main" val="2794956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557F82-40EC-4871-AEC5-F81300383203}"/>
              </a:ext>
            </a:extLst>
          </p:cNvPr>
          <p:cNvSpPr>
            <a:spLocks noGrp="1"/>
          </p:cNvSpPr>
          <p:nvPr/>
        </p:nvSpPr>
        <p:spPr>
          <a:xfrm>
            <a:off x="723900" y="590550"/>
            <a:ext cx="10648950" cy="1047750"/>
          </a:xfrm>
          <a:prstGeom prst="rect">
            <a:avLst/>
          </a:prstGeom>
          <a:noFill/>
          <a:ln w="0">
            <a:noFill/>
          </a:ln>
        </p:spPr>
        <p:txBody>
          <a:bodyPr lIns="0" tIns="0" rIns="0" bIns="0">
            <a:noAutofit/>
          </a:bodyPr>
          <a:lstStyle>
            <a:defPPr>
              <a:defRPr sz="3450" b="1">
                <a:solidFill>
                  <a:srgbClr val="E3B969"/>
                </a:solidFill>
                <a:latin typeface="Aptos"/>
                <a:ea typeface="Aptos"/>
                <a:cs typeface="Aptos"/>
              </a:defRPr>
            </a:defPPr>
          </a:lstStyle>
          <a:p>
            <a:pPr>
              <a:defRPr sz="3450" b="1">
                <a:solidFill>
                  <a:srgbClr val="E3B969"/>
                </a:solidFill>
                <a:latin typeface="Aptos"/>
                <a:ea typeface="Aptos"/>
                <a:cs typeface="Aptos"/>
              </a:defRPr>
            </a:pPr>
            <a:r>
              <a:rPr sz="3450" b="1">
                <a:solidFill>
                  <a:srgbClr val="E3B969"/>
                </a:solidFill>
                <a:latin typeface="Aptos"/>
                <a:ea typeface="Aptos"/>
                <a:cs typeface="Aptos"/>
              </a:rPr>
              <a:t>When the case does not go our way</a:t>
            </a:r>
          </a:p>
        </p:txBody>
      </p:sp>
      <p:sp>
        <p:nvSpPr>
          <p:cNvPr id="2" name="Rectangle 1">
            <a:extLst>
              <a:ext uri="{FF2B5EF4-FFF2-40B4-BE49-F238E27FC236}">
                <a16:creationId xmlns:a16="http://schemas.microsoft.com/office/drawing/2014/main" id="{E4CB3006-0AF6-4447-A4AE-2A50C4E2E977}"/>
              </a:ext>
            </a:extLst>
          </p:cNvPr>
          <p:cNvSpPr>
            <a:spLocks noGrp="1"/>
          </p:cNvSpPr>
          <p:nvPr/>
        </p:nvSpPr>
        <p:spPr>
          <a:xfrm>
            <a:off x="762000" y="2238375"/>
            <a:ext cx="10477500" cy="3333750"/>
          </a:xfrm>
          <a:prstGeom prst="rect">
            <a:avLst/>
          </a:prstGeom>
          <a:noFill/>
          <a:ln w="0">
            <a:noFill/>
          </a:ln>
        </p:spPr>
        <p:txBody>
          <a:bodyPr lIns="0" tIns="0" rIns="0" bIns="0">
            <a:noAutofit/>
          </a:bodyPr>
          <a:lstStyle>
            <a:defPPr>
              <a:defRPr sz="4275" b="1">
                <a:solidFill>
                  <a:srgbClr val="F8F5ED"/>
                </a:solidFill>
                <a:latin typeface="Aptos"/>
                <a:ea typeface="Aptos"/>
                <a:cs typeface="Aptos"/>
              </a:defRPr>
            </a:defPPr>
          </a:lstStyle>
          <a:p>
            <a:pPr>
              <a:defRPr sz="4275" b="1">
                <a:solidFill>
                  <a:srgbClr val="F8F5ED"/>
                </a:solidFill>
                <a:latin typeface="Aptos"/>
                <a:ea typeface="Aptos"/>
                <a:cs typeface="Aptos"/>
              </a:defRPr>
            </a:pPr>
            <a:r>
              <a:rPr sz="4275" b="1">
                <a:solidFill>
                  <a:srgbClr val="F8F5ED"/>
                </a:solidFill>
                <a:latin typeface="Aptos"/>
                <a:ea typeface="Aptos"/>
                <a:cs typeface="Aptos"/>
              </a:rPr>
              <a:t>Preparation matters.</a:t>
            </a:r>
          </a:p>
          <a:p>
            <a:pPr>
              <a:defRPr sz="4275" b="1">
                <a:solidFill>
                  <a:srgbClr val="F8F5ED"/>
                </a:solidFill>
                <a:latin typeface="Aptos"/>
                <a:ea typeface="Aptos"/>
                <a:cs typeface="Aptos"/>
              </a:defRPr>
            </a:pPr>
            <a:r>
              <a:rPr sz="4275" b="1">
                <a:solidFill>
                  <a:srgbClr val="F8F5ED"/>
                </a:solidFill>
                <a:latin typeface="Aptos"/>
                <a:ea typeface="Aptos"/>
                <a:cs typeface="Aptos"/>
              </a:rPr>
              <a:t>Outcomes are never guaranteed.</a:t>
            </a:r>
          </a:p>
          <a:p>
            <a:endParaRPr sz="4275" b="1">
              <a:solidFill>
                <a:srgbClr val="F8F5ED"/>
              </a:solidFill>
              <a:latin typeface="Aptos"/>
              <a:ea typeface="Aptos"/>
              <a:cs typeface="Aptos"/>
            </a:endParaRPr>
          </a:p>
          <a:p>
            <a:pPr>
              <a:defRPr sz="4275" b="1">
                <a:solidFill>
                  <a:srgbClr val="F8F5ED"/>
                </a:solidFill>
                <a:latin typeface="Aptos"/>
                <a:ea typeface="Aptos"/>
                <a:cs typeface="Aptos"/>
              </a:defRPr>
            </a:pPr>
            <a:r>
              <a:rPr sz="4275" b="1">
                <a:solidFill>
                  <a:srgbClr val="F8F5ED"/>
                </a:solidFill>
                <a:latin typeface="Aptos"/>
                <a:ea typeface="Aptos"/>
                <a:cs typeface="Aptos"/>
              </a:rPr>
              <a:t>What can we learn?</a:t>
            </a:r>
          </a:p>
          <a:p>
            <a:pPr>
              <a:defRPr sz="4275" b="1">
                <a:solidFill>
                  <a:srgbClr val="F8F5ED"/>
                </a:solidFill>
                <a:latin typeface="Aptos"/>
                <a:ea typeface="Aptos"/>
                <a:cs typeface="Aptos"/>
              </a:defRPr>
            </a:pPr>
            <a:r>
              <a:rPr sz="4275" b="1">
                <a:solidFill>
                  <a:srgbClr val="F8F5ED"/>
                </a:solidFill>
                <a:latin typeface="Aptos"/>
                <a:ea typeface="Aptos"/>
                <a:cs typeface="Aptos"/>
              </a:rPr>
              <a:t>What was outside our control?</a:t>
            </a:r>
          </a:p>
        </p:txBody>
      </p:sp>
      <p:sp>
        <p:nvSpPr>
          <p:cNvPr id="3" name="Rectangle 2">
            <a:extLst>
              <a:ext uri="{FF2B5EF4-FFF2-40B4-BE49-F238E27FC236}">
                <a16:creationId xmlns:a16="http://schemas.microsoft.com/office/drawing/2014/main" id="{E0B517E4-5D30-4083-A154-4B8E7374CA1C}"/>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10</a:t>
            </a:r>
          </a:p>
        </p:txBody>
      </p:sp>
    </p:spTree>
    <p:extLst>
      <p:ext uri="{BB962C8B-B14F-4D97-AF65-F5344CB8AC3E}">
        <p14:creationId xmlns:p14="http://schemas.microsoft.com/office/powerpoint/2010/main" val="1170036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3BE7C4-A3F7-4F23-B5DD-63AD8488B220}"/>
              </a:ext>
            </a:extLst>
          </p:cNvPr>
          <p:cNvSpPr>
            <a:spLocks noGrp="1"/>
          </p:cNvSpPr>
          <p:nvPr/>
        </p:nvSpPr>
        <p:spPr>
          <a:xfrm>
            <a:off x="723900" y="590550"/>
            <a:ext cx="10668000" cy="1000125"/>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Control and influence</a:t>
            </a:r>
          </a:p>
        </p:txBody>
      </p:sp>
      <p:sp>
        <p:nvSpPr>
          <p:cNvPr id="2" name="Rectangle 1">
            <a:extLst>
              <a:ext uri="{FF2B5EF4-FFF2-40B4-BE49-F238E27FC236}">
                <a16:creationId xmlns:a16="http://schemas.microsoft.com/office/drawing/2014/main" id="{CF4A44D6-3055-4FC4-A1BB-E10E67718CAE}"/>
              </a:ext>
            </a:extLst>
          </p:cNvPr>
          <p:cNvSpPr>
            <a:spLocks noGrp="1"/>
          </p:cNvSpPr>
          <p:nvPr/>
        </p:nvSpPr>
        <p:spPr>
          <a:xfrm>
            <a:off x="762000" y="195262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I CAN ACT</a:t>
            </a:r>
          </a:p>
        </p:txBody>
      </p:sp>
      <p:sp>
        <p:nvSpPr>
          <p:cNvPr id="3" name="Rectangle 2">
            <a:extLst>
              <a:ext uri="{FF2B5EF4-FFF2-40B4-BE49-F238E27FC236}">
                <a16:creationId xmlns:a16="http://schemas.microsoft.com/office/drawing/2014/main" id="{F232331A-D0DE-4B1A-BDD2-1BC2D735A090}"/>
              </a:ext>
            </a:extLst>
          </p:cNvPr>
          <p:cNvSpPr>
            <a:spLocks noGrp="1"/>
          </p:cNvSpPr>
          <p:nvPr/>
        </p:nvSpPr>
        <p:spPr>
          <a:xfrm>
            <a:off x="762000" y="240030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My preparation, questions and follow-through</a:t>
            </a:r>
          </a:p>
        </p:txBody>
      </p:sp>
      <p:sp>
        <p:nvSpPr>
          <p:cNvPr id="4" name="Rectangle 3">
            <a:extLst>
              <a:ext uri="{FF2B5EF4-FFF2-40B4-BE49-F238E27FC236}">
                <a16:creationId xmlns:a16="http://schemas.microsoft.com/office/drawing/2014/main" id="{E05EAFE0-93EB-4E9F-8B94-AF7FFB6FE273}"/>
              </a:ext>
            </a:extLst>
          </p:cNvPr>
          <p:cNvSpPr>
            <a:spLocks noGrp="1"/>
          </p:cNvSpPr>
          <p:nvPr/>
        </p:nvSpPr>
        <p:spPr>
          <a:xfrm>
            <a:off x="762000" y="334327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I CAN SEEK A SHARED DECISION</a:t>
            </a:r>
          </a:p>
        </p:txBody>
      </p:sp>
      <p:sp>
        <p:nvSpPr>
          <p:cNvPr id="5" name="Rectangle 4">
            <a:extLst>
              <a:ext uri="{FF2B5EF4-FFF2-40B4-BE49-F238E27FC236}">
                <a16:creationId xmlns:a16="http://schemas.microsoft.com/office/drawing/2014/main" id="{8018E3AC-668E-40D9-83A1-6AA7C4E4B21D}"/>
              </a:ext>
            </a:extLst>
          </p:cNvPr>
          <p:cNvSpPr>
            <a:spLocks noGrp="1"/>
          </p:cNvSpPr>
          <p:nvPr/>
        </p:nvSpPr>
        <p:spPr>
          <a:xfrm>
            <a:off x="762000" y="379095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Priorities, workload and office procedures</a:t>
            </a:r>
          </a:p>
        </p:txBody>
      </p:sp>
      <p:sp>
        <p:nvSpPr>
          <p:cNvPr id="6" name="Rectangle 5">
            <a:extLst>
              <a:ext uri="{FF2B5EF4-FFF2-40B4-BE49-F238E27FC236}">
                <a16:creationId xmlns:a16="http://schemas.microsoft.com/office/drawing/2014/main" id="{E86270C2-4415-48E9-9564-1F7404E879B0}"/>
              </a:ext>
            </a:extLst>
          </p:cNvPr>
          <p:cNvSpPr>
            <a:spLocks noGrp="1"/>
          </p:cNvSpPr>
          <p:nvPr/>
        </p:nvSpPr>
        <p:spPr>
          <a:xfrm>
            <a:off x="762000" y="473392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I CANNOT GUARANTEE</a:t>
            </a:r>
          </a:p>
        </p:txBody>
      </p:sp>
      <p:sp>
        <p:nvSpPr>
          <p:cNvPr id="7" name="Rectangle 6">
            <a:extLst>
              <a:ext uri="{FF2B5EF4-FFF2-40B4-BE49-F238E27FC236}">
                <a16:creationId xmlns:a16="http://schemas.microsoft.com/office/drawing/2014/main" id="{5DF95A3B-C642-4051-92EB-0852749C1F73}"/>
              </a:ext>
            </a:extLst>
          </p:cNvPr>
          <p:cNvSpPr>
            <a:spLocks noGrp="1"/>
          </p:cNvSpPr>
          <p:nvPr/>
        </p:nvSpPr>
        <p:spPr>
          <a:xfrm>
            <a:off x="762000" y="518160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Someone else’s reaction or the case outcome</a:t>
            </a:r>
          </a:p>
        </p:txBody>
      </p:sp>
      <p:sp>
        <p:nvSpPr>
          <p:cNvPr id="8" name="Rectangle 7">
            <a:extLst>
              <a:ext uri="{FF2B5EF4-FFF2-40B4-BE49-F238E27FC236}">
                <a16:creationId xmlns:a16="http://schemas.microsoft.com/office/drawing/2014/main" id="{29A4C41A-ED23-434A-8712-33E82EA6DEBE}"/>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11</a:t>
            </a:r>
          </a:p>
        </p:txBody>
      </p:sp>
    </p:spTree>
    <p:extLst>
      <p:ext uri="{BB962C8B-B14F-4D97-AF65-F5344CB8AC3E}">
        <p14:creationId xmlns:p14="http://schemas.microsoft.com/office/powerpoint/2010/main" val="1179039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E95BB4-083D-4B95-B3F6-4B5203467BB9}"/>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When resilience means changing direction</a:t>
            </a:r>
          </a:p>
        </p:txBody>
      </p:sp>
      <p:sp>
        <p:nvSpPr>
          <p:cNvPr id="2" name="Rectangle 1">
            <a:extLst>
              <a:ext uri="{FF2B5EF4-FFF2-40B4-BE49-F238E27FC236}">
                <a16:creationId xmlns:a16="http://schemas.microsoft.com/office/drawing/2014/main" id="{2EFA185D-1BB7-4958-859D-5806DD31D483}"/>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r>
              <a:rPr sz="3000" b="0">
                <a:solidFill>
                  <a:srgbClr val="16323F"/>
                </a:solidFill>
                <a:latin typeface="Aptos"/>
                <a:ea typeface="Aptos"/>
                <a:cs typeface="Aptos"/>
              </a:rPr>
              <a:t>Jury trials were not the right fit for me.</a:t>
            </a:r>
          </a:p>
          <a:p>
            <a:endParaRPr sz="3000" b="0">
              <a:solidFill>
                <a:srgbClr val="16323F"/>
              </a:solidFill>
              <a:latin typeface="Aptos"/>
              <a:ea typeface="Aptos"/>
              <a:cs typeface="Aptos"/>
            </a:endParaRPr>
          </a:p>
          <a:p>
            <a:pPr>
              <a:defRPr sz="3000" b="0">
                <a:solidFill>
                  <a:srgbClr val="16323F"/>
                </a:solidFill>
                <a:latin typeface="Aptos"/>
                <a:ea typeface="Aptos"/>
                <a:cs typeface="Aptos"/>
              </a:defRPr>
            </a:pPr>
            <a:r>
              <a:rPr sz="3000" b="0">
                <a:solidFill>
                  <a:srgbClr val="16323F"/>
                </a:solidFill>
                <a:latin typeface="Aptos"/>
                <a:ea typeface="Aptos"/>
                <a:cs typeface="Aptos"/>
              </a:rPr>
              <a:t>Recalibrating a role</a:t>
            </a:r>
          </a:p>
          <a:p>
            <a:pPr>
              <a:defRPr sz="3000" b="0">
                <a:solidFill>
                  <a:srgbClr val="16323F"/>
                </a:solidFill>
                <a:latin typeface="Aptos"/>
                <a:ea typeface="Aptos"/>
                <a:cs typeface="Aptos"/>
              </a:defRPr>
            </a:pPr>
            <a:r>
              <a:rPr sz="3000" b="0">
                <a:solidFill>
                  <a:srgbClr val="16323F"/>
                </a:solidFill>
                <a:latin typeface="Aptos"/>
                <a:ea typeface="Aptos"/>
                <a:cs typeface="Aptos"/>
              </a:rPr>
              <a:t>Adding support</a:t>
            </a:r>
          </a:p>
          <a:p>
            <a:pPr>
              <a:defRPr sz="3000" b="0">
                <a:solidFill>
                  <a:srgbClr val="16323F"/>
                </a:solidFill>
                <a:latin typeface="Aptos"/>
                <a:ea typeface="Aptos"/>
                <a:cs typeface="Aptos"/>
              </a:defRPr>
            </a:pPr>
            <a:r>
              <a:rPr sz="3000" b="0">
                <a:solidFill>
                  <a:srgbClr val="16323F"/>
                </a:solidFill>
                <a:latin typeface="Aptos"/>
                <a:ea typeface="Aptos"/>
                <a:cs typeface="Aptos"/>
              </a:rPr>
              <a:t>Changing an unsustainable demand</a:t>
            </a:r>
          </a:p>
        </p:txBody>
      </p:sp>
      <p:sp>
        <p:nvSpPr>
          <p:cNvPr id="3" name="Rectangle 2">
            <a:extLst>
              <a:ext uri="{FF2B5EF4-FFF2-40B4-BE49-F238E27FC236}">
                <a16:creationId xmlns:a16="http://schemas.microsoft.com/office/drawing/2014/main" id="{88E25B56-6B37-482A-B8AA-3DD7BB79725F}"/>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12</a:t>
            </a:r>
          </a:p>
        </p:txBody>
      </p:sp>
    </p:spTree>
    <p:extLst>
      <p:ext uri="{BB962C8B-B14F-4D97-AF65-F5344CB8AC3E}">
        <p14:creationId xmlns:p14="http://schemas.microsoft.com/office/powerpoint/2010/main" val="1423492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8E9FAFE-EE6D-4728-9EAF-767764FEC051}"/>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Two minutes to reset</a:t>
            </a:r>
          </a:p>
        </p:txBody>
      </p:sp>
      <p:sp>
        <p:nvSpPr>
          <p:cNvPr id="2" name="Rectangle 1">
            <a:extLst>
              <a:ext uri="{FF2B5EF4-FFF2-40B4-BE49-F238E27FC236}">
                <a16:creationId xmlns:a16="http://schemas.microsoft.com/office/drawing/2014/main" id="{1B9D1752-E4BF-477D-93D1-BC83CA5BBD05}"/>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r>
              <a:rPr sz="3000" b="0">
                <a:solidFill>
                  <a:srgbClr val="16323F"/>
                </a:solidFill>
                <a:latin typeface="Aptos"/>
                <a:ea typeface="Aptos"/>
                <a:cs typeface="Aptos"/>
              </a:rPr>
              <a:t>Stand or remain seated.</a:t>
            </a:r>
          </a:p>
          <a:p>
            <a:pPr>
              <a:defRPr sz="3000" b="0">
                <a:solidFill>
                  <a:srgbClr val="16323F"/>
                </a:solidFill>
                <a:latin typeface="Aptos"/>
                <a:ea typeface="Aptos"/>
                <a:cs typeface="Aptos"/>
              </a:defRPr>
            </a:pPr>
            <a:r>
              <a:rPr sz="3000" b="0">
                <a:solidFill>
                  <a:srgbClr val="16323F"/>
                </a:solidFill>
                <a:latin typeface="Aptos"/>
                <a:ea typeface="Aptos"/>
                <a:cs typeface="Aptos"/>
              </a:rPr>
              <a:t>Move gently if comfortable.</a:t>
            </a:r>
          </a:p>
          <a:p>
            <a:pPr>
              <a:defRPr sz="3000" b="0">
                <a:solidFill>
                  <a:srgbClr val="16323F"/>
                </a:solidFill>
                <a:latin typeface="Aptos"/>
                <a:ea typeface="Aptos"/>
                <a:cs typeface="Aptos"/>
              </a:defRPr>
            </a:pPr>
            <a:r>
              <a:rPr sz="3000" b="0">
                <a:solidFill>
                  <a:srgbClr val="16323F"/>
                </a:solidFill>
                <a:latin typeface="Aptos"/>
                <a:ea typeface="Aptos"/>
                <a:cs typeface="Aptos"/>
              </a:rPr>
              <a:t>Let your eyes rest from the screen.</a:t>
            </a:r>
          </a:p>
          <a:p>
            <a:pPr>
              <a:defRPr sz="3000" b="0">
                <a:solidFill>
                  <a:srgbClr val="16323F"/>
                </a:solidFill>
                <a:latin typeface="Aptos"/>
                <a:ea typeface="Aptos"/>
                <a:cs typeface="Aptos"/>
              </a:defRPr>
            </a:pPr>
            <a:r>
              <a:rPr sz="3000" b="0">
                <a:solidFill>
                  <a:srgbClr val="16323F"/>
                </a:solidFill>
                <a:latin typeface="Aptos"/>
                <a:ea typeface="Aptos"/>
                <a:cs typeface="Aptos"/>
              </a:rPr>
              <a:t>Notice what helps you reset.</a:t>
            </a:r>
          </a:p>
        </p:txBody>
      </p:sp>
      <p:sp>
        <p:nvSpPr>
          <p:cNvPr id="3" name="Rectangle 2">
            <a:extLst>
              <a:ext uri="{FF2B5EF4-FFF2-40B4-BE49-F238E27FC236}">
                <a16:creationId xmlns:a16="http://schemas.microsoft.com/office/drawing/2014/main" id="{567888DF-AB17-449C-A216-3D7518356A02}"/>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13</a:t>
            </a:r>
          </a:p>
        </p:txBody>
      </p:sp>
    </p:spTree>
    <p:extLst>
      <p:ext uri="{BB962C8B-B14F-4D97-AF65-F5344CB8AC3E}">
        <p14:creationId xmlns:p14="http://schemas.microsoft.com/office/powerpoint/2010/main" val="1789064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B369912-2177-4A0B-881F-E3B8DCB42875}"/>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The 3 a.m. email revisited</a:t>
            </a:r>
          </a:p>
        </p:txBody>
      </p:sp>
      <p:sp>
        <p:nvSpPr>
          <p:cNvPr id="2" name="Rectangle 1">
            <a:extLst>
              <a:ext uri="{FF2B5EF4-FFF2-40B4-BE49-F238E27FC236}">
                <a16:creationId xmlns:a16="http://schemas.microsoft.com/office/drawing/2014/main" id="{2F8C9863-C06D-4E82-9C17-7B312ED77320}"/>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r>
              <a:rPr sz="3000" b="0">
                <a:solidFill>
                  <a:srgbClr val="16323F"/>
                </a:solidFill>
                <a:latin typeface="Aptos"/>
                <a:ea typeface="Aptos"/>
                <a:cs typeface="Aptos"/>
              </a:rPr>
              <a:t>What needs a response tonight?</a:t>
            </a:r>
          </a:p>
          <a:p>
            <a:pPr>
              <a:defRPr sz="3000" b="0">
                <a:solidFill>
                  <a:srgbClr val="16323F"/>
                </a:solidFill>
                <a:latin typeface="Aptos"/>
                <a:ea typeface="Aptos"/>
                <a:cs typeface="Aptos"/>
              </a:defRPr>
            </a:pPr>
            <a:r>
              <a:rPr sz="3000" b="0">
                <a:solidFill>
                  <a:srgbClr val="16323F"/>
                </a:solidFill>
                <a:latin typeface="Aptos"/>
                <a:ea typeface="Aptos"/>
                <a:cs typeface="Aptos"/>
              </a:rPr>
              <a:t>How will we flag a real emergency?</a:t>
            </a:r>
          </a:p>
          <a:p>
            <a:pPr>
              <a:defRPr sz="3000" b="0">
                <a:solidFill>
                  <a:srgbClr val="16323F"/>
                </a:solidFill>
                <a:latin typeface="Aptos"/>
                <a:ea typeface="Aptos"/>
                <a:cs typeface="Aptos"/>
              </a:defRPr>
            </a:pPr>
            <a:r>
              <a:rPr sz="3000" b="0">
                <a:solidFill>
                  <a:srgbClr val="16323F"/>
                </a:solidFill>
                <a:latin typeface="Aptos"/>
                <a:ea typeface="Aptos"/>
                <a:cs typeface="Aptos"/>
              </a:rPr>
              <a:t>Who decides competing priorities?</a:t>
            </a:r>
          </a:p>
          <a:p>
            <a:pPr>
              <a:defRPr sz="3000" b="0">
                <a:solidFill>
                  <a:srgbClr val="16323F"/>
                </a:solidFill>
                <a:latin typeface="Aptos"/>
                <a:ea typeface="Aptos"/>
                <a:cs typeface="Aptos"/>
              </a:defRPr>
            </a:pPr>
            <a:r>
              <a:rPr sz="3000" b="0">
                <a:solidFill>
                  <a:srgbClr val="16323F"/>
                </a:solidFill>
                <a:latin typeface="Aptos"/>
                <a:ea typeface="Aptos"/>
                <a:cs typeface="Aptos"/>
              </a:rPr>
              <a:t>How will breaks be covered?</a:t>
            </a:r>
          </a:p>
        </p:txBody>
      </p:sp>
      <p:sp>
        <p:nvSpPr>
          <p:cNvPr id="3" name="Rectangle 2">
            <a:extLst>
              <a:ext uri="{FF2B5EF4-FFF2-40B4-BE49-F238E27FC236}">
                <a16:creationId xmlns:a16="http://schemas.microsoft.com/office/drawing/2014/main" id="{2CDE1460-5E5C-4553-A7FA-B6FF5E4ED85F}"/>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14</a:t>
            </a:r>
          </a:p>
        </p:txBody>
      </p:sp>
    </p:spTree>
    <p:extLst>
      <p:ext uri="{BB962C8B-B14F-4D97-AF65-F5344CB8AC3E}">
        <p14:creationId xmlns:p14="http://schemas.microsoft.com/office/powerpoint/2010/main" val="443295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C5F5FF-32B4-4C5E-A877-3B9C7649806A}"/>
              </a:ext>
            </a:extLst>
          </p:cNvPr>
          <p:cNvSpPr>
            <a:spLocks noGrp="1"/>
          </p:cNvSpPr>
          <p:nvPr/>
        </p:nvSpPr>
        <p:spPr>
          <a:xfrm>
            <a:off x="762000" y="628650"/>
            <a:ext cx="10668000" cy="571500"/>
          </a:xfrm>
          <a:prstGeom prst="rect">
            <a:avLst/>
          </a:prstGeom>
          <a:noFill/>
          <a:ln w="0">
            <a:noFill/>
          </a:ln>
        </p:spPr>
        <p:txBody>
          <a:bodyPr lIns="0" tIns="0" rIns="0" bIns="0">
            <a:noAutofit/>
          </a:bodyPr>
          <a:lstStyle>
            <a:defPPr>
              <a:defRPr sz="2475" b="1">
                <a:solidFill>
                  <a:srgbClr val="E3B969"/>
                </a:solidFill>
                <a:latin typeface="Aptos"/>
                <a:ea typeface="Aptos"/>
                <a:cs typeface="Aptos"/>
              </a:defRPr>
            </a:defPPr>
          </a:lstStyle>
          <a:p>
            <a:pPr>
              <a:defRPr sz="2475" b="1">
                <a:solidFill>
                  <a:srgbClr val="E3B969"/>
                </a:solidFill>
                <a:latin typeface="Aptos"/>
                <a:ea typeface="Aptos"/>
                <a:cs typeface="Aptos"/>
              </a:defRPr>
            </a:pPr>
            <a:r>
              <a:rPr sz="2475" b="1">
                <a:solidFill>
                  <a:srgbClr val="E3B969"/>
                </a:solidFill>
                <a:latin typeface="Aptos"/>
                <a:ea typeface="Aptos"/>
                <a:cs typeface="Aptos"/>
              </a:rPr>
              <a:t>Your perspective 2</a:t>
            </a:r>
          </a:p>
        </p:txBody>
      </p:sp>
      <p:sp>
        <p:nvSpPr>
          <p:cNvPr id="2" name="Rectangle 1">
            <a:extLst>
              <a:ext uri="{FF2B5EF4-FFF2-40B4-BE49-F238E27FC236}">
                <a16:creationId xmlns:a16="http://schemas.microsoft.com/office/drawing/2014/main" id="{B426A508-AB24-41BC-AED5-F1BA04DD99DD}"/>
              </a:ext>
            </a:extLst>
          </p:cNvPr>
          <p:cNvSpPr>
            <a:spLocks noGrp="1"/>
          </p:cNvSpPr>
          <p:nvPr/>
        </p:nvSpPr>
        <p:spPr>
          <a:xfrm>
            <a:off x="762000" y="1981200"/>
            <a:ext cx="7191375" cy="2428875"/>
          </a:xfrm>
          <a:prstGeom prst="rect">
            <a:avLst/>
          </a:prstGeom>
          <a:noFill/>
          <a:ln w="0">
            <a:noFill/>
          </a:ln>
        </p:spPr>
        <p:txBody>
          <a:bodyPr lIns="0" tIns="0" rIns="0" bIns="0">
            <a:noAutofit/>
          </a:bodyPr>
          <a:lstStyle>
            <a:defPPr>
              <a:defRPr sz="3675" b="1">
                <a:solidFill>
                  <a:srgbClr val="F8F5ED"/>
                </a:solidFill>
                <a:latin typeface="Aptos"/>
                <a:ea typeface="Aptos"/>
                <a:cs typeface="Aptos"/>
              </a:defRPr>
            </a:defPPr>
          </a:lstStyle>
          <a:p>
            <a:pPr>
              <a:defRPr sz="3675" b="1">
                <a:solidFill>
                  <a:srgbClr val="F8F5ED"/>
                </a:solidFill>
                <a:latin typeface="Aptos"/>
                <a:ea typeface="Aptos"/>
                <a:cs typeface="Aptos"/>
              </a:defRPr>
            </a:pPr>
            <a:r>
              <a:rPr sz="3675" b="1">
                <a:solidFill>
                  <a:srgbClr val="F8F5ED"/>
                </a:solidFill>
                <a:latin typeface="Aptos"/>
                <a:ea typeface="Aptos"/>
                <a:cs typeface="Aptos"/>
              </a:rPr>
              <a:t>What is one thing your office does that helps you have a good day?</a:t>
            </a:r>
          </a:p>
        </p:txBody>
      </p:sp>
      <p:sp>
        <p:nvSpPr>
          <p:cNvPr id="3" name="Rectangle 2">
            <a:extLst>
              <a:ext uri="{FF2B5EF4-FFF2-40B4-BE49-F238E27FC236}">
                <a16:creationId xmlns:a16="http://schemas.microsoft.com/office/drawing/2014/main" id="{FC9C0163-26C4-4CDF-AE9A-AFE6035DBB2F}"/>
              </a:ext>
            </a:extLst>
          </p:cNvPr>
          <p:cNvSpPr>
            <a:spLocks noGrp="1"/>
          </p:cNvSpPr>
          <p:nvPr/>
        </p:nvSpPr>
        <p:spPr>
          <a:xfrm>
            <a:off x="8858250" y="2476500"/>
            <a:ext cx="2667000" cy="1619250"/>
          </a:xfrm>
          <a:prstGeom prst="rect">
            <a:avLst/>
          </a:prstGeom>
          <a:noFill/>
          <a:ln w="0">
            <a:noFill/>
          </a:ln>
        </p:spPr>
        <p:txBody>
          <a:bodyPr lIns="0" tIns="0" rIns="0" bIns="0">
            <a:noAutofit/>
          </a:bodyPr>
          <a:lstStyle>
            <a:defPPr>
              <a:defRPr sz="2700" b="1">
                <a:solidFill>
                  <a:srgbClr val="E3B969"/>
                </a:solidFill>
                <a:latin typeface="Aptos"/>
                <a:ea typeface="Aptos"/>
                <a:cs typeface="Aptos"/>
              </a:defRPr>
            </a:defPPr>
          </a:lstStyle>
          <a:p>
            <a:pPr>
              <a:defRPr sz="2700" b="1">
                <a:solidFill>
                  <a:srgbClr val="E3B969"/>
                </a:solidFill>
                <a:latin typeface="Aptos"/>
                <a:ea typeface="Aptos"/>
                <a:cs typeface="Aptos"/>
              </a:defRPr>
            </a:pPr>
            <a:r>
              <a:rPr sz="2700" b="1">
                <a:solidFill>
                  <a:srgbClr val="E3B969"/>
                </a:solidFill>
                <a:latin typeface="Aptos"/>
                <a:ea typeface="Aptos"/>
                <a:cs typeface="Aptos"/>
              </a:rPr>
              <a:t>Survey link</a:t>
            </a:r>
          </a:p>
          <a:p>
            <a:pPr>
              <a:defRPr sz="2700" b="1">
                <a:solidFill>
                  <a:srgbClr val="E3B969"/>
                </a:solidFill>
                <a:latin typeface="Aptos"/>
                <a:ea typeface="Aptos"/>
                <a:cs typeface="Aptos"/>
              </a:defRPr>
            </a:pPr>
            <a:r>
              <a:rPr sz="2700" b="1">
                <a:solidFill>
                  <a:srgbClr val="E3B969"/>
                </a:solidFill>
                <a:latin typeface="Aptos"/>
                <a:ea typeface="Aptos"/>
                <a:cs typeface="Aptos"/>
              </a:rPr>
              <a:t>pending</a:t>
            </a:r>
          </a:p>
        </p:txBody>
      </p:sp>
      <p:sp>
        <p:nvSpPr>
          <p:cNvPr id="4" name="Rectangle 3">
            <a:extLst>
              <a:ext uri="{FF2B5EF4-FFF2-40B4-BE49-F238E27FC236}">
                <a16:creationId xmlns:a16="http://schemas.microsoft.com/office/drawing/2014/main" id="{82EEE55D-B5B2-40C1-B811-A663F1327319}"/>
              </a:ext>
            </a:extLst>
          </p:cNvPr>
          <p:cNvSpPr>
            <a:spLocks noGrp="1"/>
          </p:cNvSpPr>
          <p:nvPr/>
        </p:nvSpPr>
        <p:spPr>
          <a:xfrm>
            <a:off x="762000" y="5000625"/>
            <a:ext cx="10477500" cy="619125"/>
          </a:xfrm>
          <a:prstGeom prst="rect">
            <a:avLst/>
          </a:prstGeom>
          <a:noFill/>
          <a:ln w="0">
            <a:noFill/>
          </a:ln>
        </p:spPr>
        <p:txBody>
          <a:bodyPr lIns="0" tIns="0" rIns="0" bIns="0">
            <a:noAutofit/>
          </a:bodyPr>
          <a:lstStyle>
            <a:defPPr>
              <a:defRPr sz="2175" b="0">
                <a:solidFill>
                  <a:srgbClr val="F8F5ED"/>
                </a:solidFill>
                <a:latin typeface="Aptos"/>
                <a:ea typeface="Aptos"/>
                <a:cs typeface="Aptos"/>
              </a:defRPr>
            </a:defPPr>
          </a:lstStyle>
          <a:p>
            <a:pPr>
              <a:defRPr sz="2175" b="0">
                <a:solidFill>
                  <a:srgbClr val="F8F5ED"/>
                </a:solidFill>
                <a:latin typeface="Aptos"/>
                <a:ea typeface="Aptos"/>
                <a:cs typeface="Aptos"/>
              </a:defRPr>
            </a:pPr>
            <a:r>
              <a:rPr sz="2175" b="0">
                <a:solidFill>
                  <a:srgbClr val="F8F5ED"/>
                </a:solidFill>
                <a:latin typeface="Aptos"/>
                <a:ea typeface="Aptos"/>
                <a:cs typeface="Aptos"/>
              </a:rPr>
              <a:t>A few words are enough. About 15 seconds to answer.</a:t>
            </a:r>
          </a:p>
        </p:txBody>
      </p:sp>
      <p:sp>
        <p:nvSpPr>
          <p:cNvPr id="5" name="Rectangle 4">
            <a:extLst>
              <a:ext uri="{FF2B5EF4-FFF2-40B4-BE49-F238E27FC236}">
                <a16:creationId xmlns:a16="http://schemas.microsoft.com/office/drawing/2014/main" id="{C87F3BD6-5422-4AC4-BF2A-2BBE4F0B518D}"/>
              </a:ext>
            </a:extLst>
          </p:cNvPr>
          <p:cNvSpPr>
            <a:spLocks noGrp="1"/>
          </p:cNvSpPr>
          <p:nvPr/>
        </p:nvSpPr>
        <p:spPr>
          <a:xfrm>
            <a:off x="762000" y="5791200"/>
            <a:ext cx="10477500" cy="476250"/>
          </a:xfrm>
          <a:prstGeom prst="rect">
            <a:avLst/>
          </a:prstGeom>
          <a:noFill/>
          <a:ln w="0">
            <a:noFill/>
          </a:ln>
        </p:spPr>
        <p:txBody>
          <a:bodyPr lIns="0" tIns="0" rIns="0" bIns="0">
            <a:noAutofit/>
          </a:bodyPr>
          <a:lstStyle>
            <a:defPPr>
              <a:defRPr sz="1650" b="0">
                <a:solidFill>
                  <a:srgbClr val="F8F5ED"/>
                </a:solidFill>
                <a:latin typeface="Aptos"/>
                <a:ea typeface="Aptos"/>
                <a:cs typeface="Aptos"/>
              </a:defRPr>
            </a:defPPr>
          </a:lstStyle>
          <a:p>
            <a:pPr>
              <a:defRPr sz="1650" b="0">
                <a:solidFill>
                  <a:srgbClr val="F8F5ED"/>
                </a:solidFill>
                <a:latin typeface="Aptos"/>
                <a:ea typeface="Aptos"/>
                <a:cs typeface="Aptos"/>
              </a:defRPr>
            </a:pPr>
            <a:r>
              <a:rPr sz="1650" b="0">
                <a:solidFill>
                  <a:srgbClr val="F8F5ED"/>
                </a:solidFill>
                <a:latin typeface="Aptos"/>
                <a:ea typeface="Aptos"/>
                <a:cs typeface="Aptos"/>
              </a:rPr>
              <a:t>Responses will inform an Iowa Lawyer article. Please omit names and case details.</a:t>
            </a:r>
          </a:p>
        </p:txBody>
      </p:sp>
      <p:sp>
        <p:nvSpPr>
          <p:cNvPr id="6" name="Rectangle 5">
            <a:extLst>
              <a:ext uri="{FF2B5EF4-FFF2-40B4-BE49-F238E27FC236}">
                <a16:creationId xmlns:a16="http://schemas.microsoft.com/office/drawing/2014/main" id="{281A077D-4D52-45BA-8E71-12BCAC454992}"/>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15</a:t>
            </a:r>
          </a:p>
        </p:txBody>
      </p:sp>
      <p:pic>
        <p:nvPicPr>
          <p:cNvPr id="9" name="Picture 8">
            <a:extLst>
              <a:ext uri="{FF2B5EF4-FFF2-40B4-BE49-F238E27FC236}">
                <a16:creationId xmlns:a16="http://schemas.microsoft.com/office/drawing/2014/main" id="{5E0B55DD-2CCB-CDF9-4F8F-6DC9CA6685CD}"/>
              </a:ext>
            </a:extLst>
          </p:cNvPr>
          <p:cNvPicPr>
            <a:picLocks noChangeAspect="1"/>
          </p:cNvPicPr>
          <p:nvPr/>
        </p:nvPicPr>
        <p:blipFill>
          <a:blip r:embed="rId3"/>
          <a:stretch>
            <a:fillRect/>
          </a:stretch>
        </p:blipFill>
        <p:spPr>
          <a:xfrm>
            <a:off x="7959520" y="1875810"/>
            <a:ext cx="3622573" cy="3638959"/>
          </a:xfrm>
          <a:prstGeom prst="rect">
            <a:avLst/>
          </a:prstGeom>
        </p:spPr>
      </p:pic>
    </p:spTree>
    <p:extLst>
      <p:ext uri="{BB962C8B-B14F-4D97-AF65-F5344CB8AC3E}">
        <p14:creationId xmlns:p14="http://schemas.microsoft.com/office/powerpoint/2010/main" val="1338760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011711-F64A-46F6-B1B0-C230BE76B136}"/>
              </a:ext>
            </a:extLst>
          </p:cNvPr>
          <p:cNvSpPr>
            <a:spLocks noGrp="1"/>
          </p:cNvSpPr>
          <p:nvPr/>
        </p:nvSpPr>
        <p:spPr>
          <a:xfrm>
            <a:off x="723900" y="590550"/>
            <a:ext cx="10668000" cy="1000125"/>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A more useful next question</a:t>
            </a:r>
          </a:p>
        </p:txBody>
      </p:sp>
      <p:graphicFrame>
        <p:nvGraphicFramePr>
          <p:cNvPr id="2" name="Table 1">
            <a:extLst>
              <a:ext uri="{FF2B5EF4-FFF2-40B4-BE49-F238E27FC236}">
                <a16:creationId xmlns:a16="http://schemas.microsoft.com/office/drawing/2014/main" id="{9912764F-12CD-446B-A558-C537170139CB}"/>
              </a:ext>
            </a:extLst>
          </p:cNvPr>
          <p:cNvGraphicFramePr/>
          <p:nvPr/>
        </p:nvGraphicFramePr>
        <p:xfrm>
          <a:off x="762000" y="2047875"/>
          <a:ext cx="10668000" cy="3505200"/>
        </p:xfrm>
        <a:graphic>
          <a:graphicData uri="http://schemas.openxmlformats.org/drawingml/2006/table">
            <a:tbl>
              <a:tblPr/>
              <a:tblGrid>
                <a:gridCol w="533400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tblGrid>
              <a:tr h="876300">
                <a:tc>
                  <a:txBody>
                    <a:bodyPr/>
                    <a:lstStyle/>
                    <a:p>
                      <a:r>
                        <a:rPr sz="2175" b="1">
                          <a:solidFill>
                            <a:srgbClr val="FFFFFF"/>
                          </a:solidFill>
                          <a:latin typeface="Aptos"/>
                          <a:ea typeface="Aptos"/>
                          <a:cs typeface="Aptos"/>
                        </a:rPr>
                        <a:t>The first thought</a:t>
                      </a:r>
                    </a:p>
                  </a:txBody>
                  <a:tcPr anchor="ctr">
                    <a:solidFill>
                      <a:srgbClr val="136A64"/>
                    </a:solidFill>
                  </a:tcPr>
                </a:tc>
                <a:tc>
                  <a:txBody>
                    <a:bodyPr/>
                    <a:lstStyle/>
                    <a:p>
                      <a:r>
                        <a:rPr sz="2175" b="1">
                          <a:solidFill>
                            <a:srgbClr val="FFFFFF"/>
                          </a:solidFill>
                          <a:latin typeface="Aptos"/>
                          <a:ea typeface="Aptos"/>
                          <a:cs typeface="Aptos"/>
                        </a:rPr>
                        <a:t>The next question</a:t>
                      </a:r>
                    </a:p>
                  </a:txBody>
                  <a:tcPr anchor="ctr">
                    <a:solidFill>
                      <a:srgbClr val="136A64"/>
                    </a:solidFill>
                  </a:tcPr>
                </a:tc>
                <a:extLst>
                  <a:ext uri="{0D108BD9-81ED-4DB2-BD59-A6C34878D82A}">
                    <a16:rowId xmlns:a16="http://schemas.microsoft.com/office/drawing/2014/main" val="10000"/>
                  </a:ext>
                </a:extLst>
              </a:tr>
              <a:tr h="876300">
                <a:tc>
                  <a:txBody>
                    <a:bodyPr/>
                    <a:lstStyle/>
                    <a:p>
                      <a:r>
                        <a:rPr sz="2325" b="0">
                          <a:solidFill>
                            <a:srgbClr val="16323F"/>
                          </a:solidFill>
                          <a:latin typeface="Aptos"/>
                          <a:ea typeface="Aptos"/>
                          <a:cs typeface="Aptos"/>
                        </a:rPr>
                        <a:t>“I am terrible at this.”</a:t>
                      </a:r>
                    </a:p>
                  </a:txBody>
                  <a:tcPr anchor="ctr">
                    <a:solidFill>
                      <a:srgbClr val="FFFFFF"/>
                    </a:solidFill>
                  </a:tcPr>
                </a:tc>
                <a:tc>
                  <a:txBody>
                    <a:bodyPr/>
                    <a:lstStyle/>
                    <a:p>
                      <a:r>
                        <a:rPr sz="2325" b="0">
                          <a:solidFill>
                            <a:srgbClr val="16323F"/>
                          </a:solidFill>
                          <a:latin typeface="Aptos"/>
                          <a:ea typeface="Aptos"/>
                          <a:cs typeface="Aptos"/>
                        </a:rPr>
                        <a:t>“What would I change next time?”</a:t>
                      </a:r>
                    </a:p>
                  </a:txBody>
                  <a:tcPr anchor="ctr">
                    <a:solidFill>
                      <a:srgbClr val="FFFFFF"/>
                    </a:solidFill>
                  </a:tcPr>
                </a:tc>
                <a:extLst>
                  <a:ext uri="{0D108BD9-81ED-4DB2-BD59-A6C34878D82A}">
                    <a16:rowId xmlns:a16="http://schemas.microsoft.com/office/drawing/2014/main" val="10001"/>
                  </a:ext>
                </a:extLst>
              </a:tr>
              <a:tr h="876300">
                <a:tc>
                  <a:txBody>
                    <a:bodyPr/>
                    <a:lstStyle/>
                    <a:p>
                      <a:r>
                        <a:rPr sz="2325" b="0">
                          <a:solidFill>
                            <a:srgbClr val="16323F"/>
                          </a:solidFill>
                          <a:latin typeface="Aptos"/>
                          <a:ea typeface="Aptos"/>
                          <a:cs typeface="Aptos"/>
                        </a:rPr>
                        <a:t>“They always blame me.”</a:t>
                      </a:r>
                    </a:p>
                  </a:txBody>
                  <a:tcPr anchor="ctr">
                    <a:solidFill>
                      <a:srgbClr val="ECEFE9"/>
                    </a:solidFill>
                  </a:tcPr>
                </a:tc>
                <a:tc>
                  <a:txBody>
                    <a:bodyPr/>
                    <a:lstStyle/>
                    <a:p>
                      <a:r>
                        <a:rPr sz="2325" b="0">
                          <a:solidFill>
                            <a:srgbClr val="16323F"/>
                          </a:solidFill>
                          <a:latin typeface="Aptos"/>
                          <a:ea typeface="Aptos"/>
                          <a:cs typeface="Aptos"/>
                        </a:rPr>
                        <a:t>“What needs to change so this stops?”</a:t>
                      </a:r>
                    </a:p>
                  </a:txBody>
                  <a:tcPr anchor="ctr">
                    <a:solidFill>
                      <a:srgbClr val="ECEFE9"/>
                    </a:solidFill>
                  </a:tcPr>
                </a:tc>
                <a:extLst>
                  <a:ext uri="{0D108BD9-81ED-4DB2-BD59-A6C34878D82A}">
                    <a16:rowId xmlns:a16="http://schemas.microsoft.com/office/drawing/2014/main" val="10002"/>
                  </a:ext>
                </a:extLst>
              </a:tr>
              <a:tr h="876300">
                <a:tc>
                  <a:txBody>
                    <a:bodyPr/>
                    <a:lstStyle/>
                    <a:p>
                      <a:r>
                        <a:rPr sz="2325" b="0">
                          <a:solidFill>
                            <a:srgbClr val="16323F"/>
                          </a:solidFill>
                          <a:latin typeface="Aptos"/>
                          <a:ea typeface="Aptos"/>
                          <a:cs typeface="Aptos"/>
                        </a:rPr>
                        <a:t>“This ruined my week.”</a:t>
                      </a:r>
                    </a:p>
                  </a:txBody>
                  <a:tcPr anchor="ctr">
                    <a:solidFill>
                      <a:srgbClr val="FFFFFF"/>
                    </a:solidFill>
                  </a:tcPr>
                </a:tc>
                <a:tc>
                  <a:txBody>
                    <a:bodyPr/>
                    <a:lstStyle/>
                    <a:p>
                      <a:r>
                        <a:rPr sz="2325" b="0">
                          <a:solidFill>
                            <a:srgbClr val="16323F"/>
                          </a:solidFill>
                          <a:latin typeface="Aptos"/>
                          <a:ea typeface="Aptos"/>
                          <a:cs typeface="Aptos"/>
                        </a:rPr>
                        <a:t>“What needs my attention now?”</a:t>
                      </a:r>
                    </a:p>
                  </a:txBody>
                  <a:tcPr anchor="ctr">
                    <a:solidFill>
                      <a:srgbClr val="FFFFFF"/>
                    </a:solidFill>
                  </a:tcPr>
                </a:tc>
                <a:extLst>
                  <a:ext uri="{0D108BD9-81ED-4DB2-BD59-A6C34878D82A}">
                    <a16:rowId xmlns:a16="http://schemas.microsoft.com/office/drawing/2014/main" val="10003"/>
                  </a:ext>
                </a:extLst>
              </a:tr>
            </a:tbl>
          </a:graphicData>
        </a:graphic>
      </p:graphicFrame>
      <p:sp>
        <p:nvSpPr>
          <p:cNvPr id="3" name="Rectangle 2">
            <a:extLst>
              <a:ext uri="{FF2B5EF4-FFF2-40B4-BE49-F238E27FC236}">
                <a16:creationId xmlns:a16="http://schemas.microsoft.com/office/drawing/2014/main" id="{08DA1CF9-E62E-4F8C-B336-12ECB975F50C}"/>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16</a:t>
            </a:r>
          </a:p>
        </p:txBody>
      </p:sp>
    </p:spTree>
    <p:extLst>
      <p:ext uri="{BB962C8B-B14F-4D97-AF65-F5344CB8AC3E}">
        <p14:creationId xmlns:p14="http://schemas.microsoft.com/office/powerpoint/2010/main" val="2051356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CFE4FB9-9083-4807-A97D-B673968E17E5}"/>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Where to turn for support</a:t>
            </a:r>
          </a:p>
        </p:txBody>
      </p:sp>
      <p:sp>
        <p:nvSpPr>
          <p:cNvPr id="2" name="Rectangle 1">
            <a:extLst>
              <a:ext uri="{FF2B5EF4-FFF2-40B4-BE49-F238E27FC236}">
                <a16:creationId xmlns:a16="http://schemas.microsoft.com/office/drawing/2014/main" id="{F756A24D-44FC-4123-B0CF-8A57B17A854E}"/>
              </a:ext>
            </a:extLst>
          </p:cNvPr>
          <p:cNvSpPr>
            <a:spLocks noGrp="1"/>
          </p:cNvSpPr>
          <p:nvPr/>
        </p:nvSpPr>
        <p:spPr>
          <a:xfrm>
            <a:off x="762000" y="2095500"/>
            <a:ext cx="10477500" cy="3600450"/>
          </a:xfrm>
          <a:prstGeom prst="rect">
            <a:avLst/>
          </a:prstGeom>
          <a:noFill/>
          <a:ln w="0">
            <a:noFill/>
          </a:ln>
        </p:spPr>
        <p:txBody>
          <a:bodyPr lIns="0" tIns="0" rIns="0" bIns="0" anchor="t">
            <a:noAutofit/>
          </a:bodyPr>
          <a:lstStyle>
            <a:defPPr>
              <a:defRPr sz="2325" b="0">
                <a:solidFill>
                  <a:srgbClr val="16323F"/>
                </a:solidFill>
                <a:latin typeface="Aptos"/>
                <a:ea typeface="Aptos"/>
                <a:cs typeface="Aptos"/>
              </a:defRPr>
            </a:defPPr>
          </a:lstStyle>
          <a:p>
            <a:pPr>
              <a:defRPr sz="2325" b="0">
                <a:solidFill>
                  <a:srgbClr val="16323F"/>
                </a:solidFill>
                <a:latin typeface="Aptos"/>
                <a:ea typeface="Aptos"/>
                <a:cs typeface="Aptos"/>
              </a:defRPr>
            </a:pPr>
            <a:endParaRPr lang="en-US" sz="2325" b="0">
              <a:solidFill>
                <a:srgbClr val="16323F"/>
              </a:solidFill>
              <a:latin typeface="Aptos"/>
              <a:ea typeface="Aptos"/>
              <a:cs typeface="Aptos"/>
            </a:endParaRPr>
          </a:p>
          <a:p>
            <a:pPr>
              <a:defRPr sz="2325" b="0">
                <a:solidFill>
                  <a:srgbClr val="16323F"/>
                </a:solidFill>
                <a:latin typeface="Aptos"/>
                <a:ea typeface="Aptos"/>
                <a:cs typeface="Aptos"/>
              </a:defRPr>
            </a:pPr>
            <a:r>
              <a:rPr sz="2300" b="0">
                <a:solidFill>
                  <a:srgbClr val="16323F"/>
                </a:solidFill>
                <a:latin typeface="Aptos"/>
                <a:ea typeface="Aptos"/>
                <a:cs typeface="Aptos"/>
              </a:rPr>
              <a:t>ESQUIRE</a:t>
            </a:r>
            <a:r>
              <a:rPr lang="en-US" sz="2300">
                <a:solidFill>
                  <a:srgbClr val="16323F"/>
                </a:solidFill>
                <a:latin typeface="Aptos"/>
                <a:ea typeface="Aptos"/>
                <a:cs typeface="Aptos"/>
              </a:rPr>
              <a:t> ASSISTANCE PROGRAM  </a:t>
            </a:r>
            <a:r>
              <a:rPr sz="2300" b="0">
                <a:solidFill>
                  <a:srgbClr val="16323F"/>
                </a:solidFill>
                <a:latin typeface="Aptos"/>
                <a:ea typeface="Aptos"/>
                <a:cs typeface="Aptos"/>
              </a:rPr>
              <a:t> 800-327-4692</a:t>
            </a:r>
            <a:br>
              <a:rPr lang="en-US" sz="2300" dirty="0">
                <a:solidFill>
                  <a:srgbClr val="16323F"/>
                </a:solidFill>
                <a:latin typeface="Aptos"/>
                <a:ea typeface="Aptos"/>
                <a:cs typeface="Aptos"/>
              </a:rPr>
            </a:br>
            <a:endParaRPr sz="2300" b="0" dirty="0">
              <a:solidFill>
                <a:srgbClr val="16323F"/>
              </a:solidFill>
              <a:latin typeface="Aptos"/>
              <a:ea typeface="Aptos"/>
              <a:cs typeface="Aptos"/>
            </a:endParaRPr>
          </a:p>
          <a:p>
            <a:pPr>
              <a:defRPr sz="2325" b="0">
                <a:solidFill>
                  <a:srgbClr val="16323F"/>
                </a:solidFill>
                <a:latin typeface="Aptos"/>
                <a:ea typeface="Aptos"/>
                <a:cs typeface="Aptos"/>
              </a:defRPr>
            </a:pPr>
            <a:r>
              <a:rPr lang="en-US" sz="2300">
                <a:solidFill>
                  <a:srgbClr val="16323F"/>
                </a:solidFill>
                <a:latin typeface="Aptos"/>
                <a:ea typeface="Aptos"/>
                <a:cs typeface="Aptos"/>
              </a:rPr>
              <a:t>IOWA LAWYERS ASSISTANCE PROGRAM</a:t>
            </a:r>
            <a:r>
              <a:rPr sz="2300" b="0" dirty="0">
                <a:solidFill>
                  <a:srgbClr val="16323F"/>
                </a:solidFill>
                <a:latin typeface="Aptos"/>
                <a:ea typeface="Aptos"/>
                <a:cs typeface="Aptos"/>
              </a:rPr>
              <a:t>   833-301-9529</a:t>
            </a:r>
            <a:br>
              <a:rPr lang="en-US" sz="2300" dirty="0">
                <a:solidFill>
                  <a:srgbClr val="16323F"/>
                </a:solidFill>
                <a:latin typeface="Aptos"/>
                <a:ea typeface="Aptos"/>
                <a:cs typeface="Aptos"/>
              </a:rPr>
            </a:br>
            <a:endParaRPr sz="2300" b="0" dirty="0">
              <a:solidFill>
                <a:srgbClr val="16323F"/>
              </a:solidFill>
              <a:latin typeface="Aptos"/>
              <a:ea typeface="Aptos"/>
              <a:cs typeface="Aptos"/>
            </a:endParaRPr>
          </a:p>
          <a:p>
            <a:pPr>
              <a:defRPr sz="2325" b="0">
                <a:solidFill>
                  <a:srgbClr val="16323F"/>
                </a:solidFill>
                <a:latin typeface="Aptos"/>
                <a:ea typeface="Aptos"/>
                <a:cs typeface="Aptos"/>
              </a:defRPr>
            </a:pPr>
            <a:r>
              <a:rPr sz="2325" b="0">
                <a:solidFill>
                  <a:srgbClr val="16323F"/>
                </a:solidFill>
                <a:latin typeface="Aptos"/>
                <a:ea typeface="Aptos"/>
                <a:cs typeface="Aptos"/>
              </a:rPr>
              <a:t>LAWYERS HELPING LAWYERS</a:t>
            </a:r>
          </a:p>
          <a:p>
            <a:pPr>
              <a:defRPr sz="2325" b="0">
                <a:solidFill>
                  <a:srgbClr val="16323F"/>
                </a:solidFill>
                <a:latin typeface="Aptos"/>
                <a:ea typeface="Aptos"/>
                <a:cs typeface="Aptos"/>
              </a:defRPr>
            </a:pPr>
            <a:r>
              <a:rPr sz="2325" b="0">
                <a:solidFill>
                  <a:srgbClr val="16323F"/>
                </a:solidFill>
                <a:latin typeface="Aptos"/>
                <a:ea typeface="Aptos"/>
                <a:cs typeface="Aptos"/>
              </a:rPr>
              <a:t>Dan Moore   712-252-0020 ext. 108</a:t>
            </a:r>
          </a:p>
        </p:txBody>
      </p:sp>
      <p:sp>
        <p:nvSpPr>
          <p:cNvPr id="3" name="Rectangle 2">
            <a:extLst>
              <a:ext uri="{FF2B5EF4-FFF2-40B4-BE49-F238E27FC236}">
                <a16:creationId xmlns:a16="http://schemas.microsoft.com/office/drawing/2014/main" id="{28A828B2-5D9F-4E30-B09B-04607E4BD965}"/>
              </a:ext>
            </a:extLst>
          </p:cNvPr>
          <p:cNvSpPr>
            <a:spLocks noGrp="1"/>
          </p:cNvSpPr>
          <p:nvPr/>
        </p:nvSpPr>
        <p:spPr>
          <a:xfrm>
            <a:off x="762000" y="6210300"/>
            <a:ext cx="10429875" cy="40957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Program eligibility differs. Confirm staff eligibility. iowabar.org/WellBeingResources</a:t>
            </a:r>
          </a:p>
        </p:txBody>
      </p:sp>
      <p:sp>
        <p:nvSpPr>
          <p:cNvPr id="4" name="Rectangle 3">
            <a:extLst>
              <a:ext uri="{FF2B5EF4-FFF2-40B4-BE49-F238E27FC236}">
                <a16:creationId xmlns:a16="http://schemas.microsoft.com/office/drawing/2014/main" id="{EB34CBCA-E2CD-46A9-A7BC-A6EDBCC2776E}"/>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17</a:t>
            </a:r>
          </a:p>
        </p:txBody>
      </p:sp>
    </p:spTree>
    <p:extLst>
      <p:ext uri="{BB962C8B-B14F-4D97-AF65-F5344CB8AC3E}">
        <p14:creationId xmlns:p14="http://schemas.microsoft.com/office/powerpoint/2010/main" val="893747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78B59E4-3372-476F-BE15-07C58034EFEB}"/>
              </a:ext>
            </a:extLst>
          </p:cNvPr>
          <p:cNvSpPr>
            <a:spLocks noGrp="1"/>
          </p:cNvSpPr>
          <p:nvPr/>
        </p:nvSpPr>
        <p:spPr>
          <a:xfrm>
            <a:off x="723900" y="590550"/>
            <a:ext cx="10668000" cy="1000125"/>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ISBA and the people beside the lawyer</a:t>
            </a:r>
          </a:p>
        </p:txBody>
      </p:sp>
      <p:sp>
        <p:nvSpPr>
          <p:cNvPr id="2" name="Rectangle 1">
            <a:extLst>
              <a:ext uri="{FF2B5EF4-FFF2-40B4-BE49-F238E27FC236}">
                <a16:creationId xmlns:a16="http://schemas.microsoft.com/office/drawing/2014/main" id="{6CA99BCC-9AAA-4E41-A973-C3B514DD4CC4}"/>
              </a:ext>
            </a:extLst>
          </p:cNvPr>
          <p:cNvSpPr>
            <a:spLocks noGrp="1"/>
          </p:cNvSpPr>
          <p:nvPr/>
        </p:nvSpPr>
        <p:spPr>
          <a:xfrm>
            <a:off x="762000" y="195262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WELLNESS CLUB</a:t>
            </a:r>
          </a:p>
        </p:txBody>
      </p:sp>
      <p:sp>
        <p:nvSpPr>
          <p:cNvPr id="3" name="Rectangle 2">
            <a:extLst>
              <a:ext uri="{FF2B5EF4-FFF2-40B4-BE49-F238E27FC236}">
                <a16:creationId xmlns:a16="http://schemas.microsoft.com/office/drawing/2014/main" id="{251046B9-24DB-4AC4-AC18-1C37A1B10DE2}"/>
              </a:ext>
            </a:extLst>
          </p:cNvPr>
          <p:cNvSpPr>
            <a:spLocks noGrp="1"/>
          </p:cNvSpPr>
          <p:nvPr/>
        </p:nvSpPr>
        <p:spPr>
          <a:xfrm>
            <a:off x="762000" y="240030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Movement and connection</a:t>
            </a:r>
          </a:p>
        </p:txBody>
      </p:sp>
      <p:sp>
        <p:nvSpPr>
          <p:cNvPr id="4" name="Rectangle 3">
            <a:extLst>
              <a:ext uri="{FF2B5EF4-FFF2-40B4-BE49-F238E27FC236}">
                <a16:creationId xmlns:a16="http://schemas.microsoft.com/office/drawing/2014/main" id="{3D3C1343-FE57-4781-B791-F9CB844AB980}"/>
              </a:ext>
            </a:extLst>
          </p:cNvPr>
          <p:cNvSpPr>
            <a:spLocks noGrp="1"/>
          </p:cNvSpPr>
          <p:nvPr/>
        </p:nvSpPr>
        <p:spPr>
          <a:xfrm>
            <a:off x="762000" y="334327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NON-ATTORNEY AFFILIATE</a:t>
            </a:r>
          </a:p>
        </p:txBody>
      </p:sp>
      <p:sp>
        <p:nvSpPr>
          <p:cNvPr id="5" name="Rectangle 4">
            <a:extLst>
              <a:ext uri="{FF2B5EF4-FFF2-40B4-BE49-F238E27FC236}">
                <a16:creationId xmlns:a16="http://schemas.microsoft.com/office/drawing/2014/main" id="{411FFE89-BDCA-4EAD-AD4A-CD6BF3E620A6}"/>
              </a:ext>
            </a:extLst>
          </p:cNvPr>
          <p:cNvSpPr>
            <a:spLocks noGrp="1"/>
          </p:cNvSpPr>
          <p:nvPr/>
        </p:nvSpPr>
        <p:spPr>
          <a:xfrm>
            <a:off x="762000" y="379095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A place in the ISBA community</a:t>
            </a:r>
          </a:p>
        </p:txBody>
      </p:sp>
      <p:sp>
        <p:nvSpPr>
          <p:cNvPr id="6" name="Rectangle 5">
            <a:extLst>
              <a:ext uri="{FF2B5EF4-FFF2-40B4-BE49-F238E27FC236}">
                <a16:creationId xmlns:a16="http://schemas.microsoft.com/office/drawing/2014/main" id="{CE099271-34C6-4BB8-936F-A41672D654BF}"/>
              </a:ext>
            </a:extLst>
          </p:cNvPr>
          <p:cNvSpPr>
            <a:spLocks noGrp="1"/>
          </p:cNvSpPr>
          <p:nvPr/>
        </p:nvSpPr>
        <p:spPr>
          <a:xfrm>
            <a:off x="762000" y="473392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PROPOSED NEXT STEPS</a:t>
            </a:r>
          </a:p>
        </p:txBody>
      </p:sp>
      <p:sp>
        <p:nvSpPr>
          <p:cNvPr id="7" name="Rectangle 6">
            <a:extLst>
              <a:ext uri="{FF2B5EF4-FFF2-40B4-BE49-F238E27FC236}">
                <a16:creationId xmlns:a16="http://schemas.microsoft.com/office/drawing/2014/main" id="{AE43ACB1-CF88-4116-809C-F683496A6504}"/>
              </a:ext>
            </a:extLst>
          </p:cNvPr>
          <p:cNvSpPr>
            <a:spLocks noGrp="1"/>
          </p:cNvSpPr>
          <p:nvPr/>
        </p:nvSpPr>
        <p:spPr>
          <a:xfrm>
            <a:off x="762000" y="518160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Legal Professional Affiliate and training shaped by you</a:t>
            </a:r>
          </a:p>
        </p:txBody>
      </p:sp>
      <p:sp>
        <p:nvSpPr>
          <p:cNvPr id="8" name="Rectangle 7">
            <a:extLst>
              <a:ext uri="{FF2B5EF4-FFF2-40B4-BE49-F238E27FC236}">
                <a16:creationId xmlns:a16="http://schemas.microsoft.com/office/drawing/2014/main" id="{4F240395-4EA7-4992-BC1F-C2E9B574A6A8}"/>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18</a:t>
            </a:r>
          </a:p>
        </p:txBody>
      </p:sp>
    </p:spTree>
    <p:extLst>
      <p:ext uri="{BB962C8B-B14F-4D97-AF65-F5344CB8AC3E}">
        <p14:creationId xmlns:p14="http://schemas.microsoft.com/office/powerpoint/2010/main" val="809233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603B5A-3076-4344-BEB2-DDB7BA92C411}"/>
              </a:ext>
            </a:extLst>
          </p:cNvPr>
          <p:cNvSpPr>
            <a:spLocks noGrp="1"/>
          </p:cNvSpPr>
          <p:nvPr/>
        </p:nvSpPr>
        <p:spPr>
          <a:xfrm>
            <a:off x="762000" y="628650"/>
            <a:ext cx="10668000" cy="571500"/>
          </a:xfrm>
          <a:prstGeom prst="rect">
            <a:avLst/>
          </a:prstGeom>
          <a:noFill/>
          <a:ln w="0">
            <a:noFill/>
          </a:ln>
        </p:spPr>
        <p:txBody>
          <a:bodyPr lIns="0" tIns="0" rIns="0" bIns="0">
            <a:noAutofit/>
          </a:bodyPr>
          <a:lstStyle>
            <a:defPPr>
              <a:defRPr sz="2475" b="1">
                <a:solidFill>
                  <a:srgbClr val="E3B969"/>
                </a:solidFill>
                <a:latin typeface="Aptos"/>
                <a:ea typeface="Aptos"/>
                <a:cs typeface="Aptos"/>
              </a:defRPr>
            </a:defPPr>
          </a:lstStyle>
          <a:p>
            <a:pPr>
              <a:defRPr sz="2475" b="1">
                <a:solidFill>
                  <a:srgbClr val="E3B969"/>
                </a:solidFill>
                <a:latin typeface="Aptos"/>
                <a:ea typeface="Aptos"/>
                <a:cs typeface="Aptos"/>
              </a:defRPr>
            </a:pPr>
            <a:r>
              <a:rPr sz="2475" b="1">
                <a:solidFill>
                  <a:srgbClr val="E3B969"/>
                </a:solidFill>
                <a:latin typeface="Aptos"/>
                <a:ea typeface="Aptos"/>
                <a:cs typeface="Aptos"/>
              </a:rPr>
              <a:t>Your perspective 3</a:t>
            </a:r>
          </a:p>
        </p:txBody>
      </p:sp>
      <p:sp>
        <p:nvSpPr>
          <p:cNvPr id="2" name="Rectangle 1">
            <a:extLst>
              <a:ext uri="{FF2B5EF4-FFF2-40B4-BE49-F238E27FC236}">
                <a16:creationId xmlns:a16="http://schemas.microsoft.com/office/drawing/2014/main" id="{47DC38FC-1121-4848-A644-41FF60E251BB}"/>
              </a:ext>
            </a:extLst>
          </p:cNvPr>
          <p:cNvSpPr>
            <a:spLocks noGrp="1"/>
          </p:cNvSpPr>
          <p:nvPr/>
        </p:nvSpPr>
        <p:spPr>
          <a:xfrm>
            <a:off x="762000" y="1981200"/>
            <a:ext cx="7191375" cy="2428875"/>
          </a:xfrm>
          <a:prstGeom prst="rect">
            <a:avLst/>
          </a:prstGeom>
          <a:noFill/>
          <a:ln w="0">
            <a:noFill/>
          </a:ln>
        </p:spPr>
        <p:txBody>
          <a:bodyPr lIns="0" tIns="0" rIns="0" bIns="0">
            <a:noAutofit/>
          </a:bodyPr>
          <a:lstStyle>
            <a:defPPr>
              <a:defRPr sz="3675" b="1">
                <a:solidFill>
                  <a:srgbClr val="F8F5ED"/>
                </a:solidFill>
                <a:latin typeface="Aptos"/>
                <a:ea typeface="Aptos"/>
                <a:cs typeface="Aptos"/>
              </a:defRPr>
            </a:defPPr>
          </a:lstStyle>
          <a:p>
            <a:pPr>
              <a:defRPr sz="3675" b="1">
                <a:solidFill>
                  <a:srgbClr val="F8F5ED"/>
                </a:solidFill>
                <a:latin typeface="Aptos"/>
                <a:ea typeface="Aptos"/>
                <a:cs typeface="Aptos"/>
              </a:defRPr>
            </a:pPr>
            <a:r>
              <a:rPr sz="3675" b="1">
                <a:solidFill>
                  <a:srgbClr val="F8F5ED"/>
                </a:solidFill>
                <a:latin typeface="Aptos"/>
                <a:ea typeface="Aptos"/>
                <a:cs typeface="Aptos"/>
              </a:rPr>
              <a:t>What is one training topic that would help you at work?</a:t>
            </a:r>
          </a:p>
        </p:txBody>
      </p:sp>
      <p:sp>
        <p:nvSpPr>
          <p:cNvPr id="3" name="Rectangle 2">
            <a:extLst>
              <a:ext uri="{FF2B5EF4-FFF2-40B4-BE49-F238E27FC236}">
                <a16:creationId xmlns:a16="http://schemas.microsoft.com/office/drawing/2014/main" id="{3727ED74-0A22-4258-BE09-CB17FFEA67ED}"/>
              </a:ext>
            </a:extLst>
          </p:cNvPr>
          <p:cNvSpPr>
            <a:spLocks noGrp="1"/>
          </p:cNvSpPr>
          <p:nvPr/>
        </p:nvSpPr>
        <p:spPr>
          <a:xfrm>
            <a:off x="8268315" y="2288048"/>
            <a:ext cx="2667000" cy="1619250"/>
          </a:xfrm>
          <a:prstGeom prst="rect">
            <a:avLst/>
          </a:prstGeom>
          <a:noFill/>
          <a:ln w="0">
            <a:noFill/>
          </a:ln>
        </p:spPr>
        <p:txBody>
          <a:bodyPr lIns="0" tIns="0" rIns="0" bIns="0" anchor="t">
            <a:noAutofit/>
          </a:bodyPr>
          <a:lstStyle>
            <a:defPPr>
              <a:defRPr sz="2700" b="1">
                <a:solidFill>
                  <a:srgbClr val="E3B969"/>
                </a:solidFill>
                <a:latin typeface="Aptos"/>
                <a:ea typeface="Aptos"/>
                <a:cs typeface="Aptos"/>
              </a:defRPr>
            </a:defPPr>
          </a:lstStyle>
          <a:p>
            <a:pPr>
              <a:defRPr sz="2700" b="1">
                <a:solidFill>
                  <a:srgbClr val="E3B969"/>
                </a:solidFill>
                <a:latin typeface="Aptos"/>
                <a:ea typeface="Aptos"/>
                <a:cs typeface="Aptos"/>
              </a:defRPr>
            </a:pPr>
            <a:endParaRPr lang="en-US" dirty="0"/>
          </a:p>
        </p:txBody>
      </p:sp>
      <p:sp>
        <p:nvSpPr>
          <p:cNvPr id="4" name="Rectangle 3">
            <a:extLst>
              <a:ext uri="{FF2B5EF4-FFF2-40B4-BE49-F238E27FC236}">
                <a16:creationId xmlns:a16="http://schemas.microsoft.com/office/drawing/2014/main" id="{D5E96258-FAFA-4D8E-89DC-78DB2A42453A}"/>
              </a:ext>
            </a:extLst>
          </p:cNvPr>
          <p:cNvSpPr>
            <a:spLocks noGrp="1"/>
          </p:cNvSpPr>
          <p:nvPr/>
        </p:nvSpPr>
        <p:spPr>
          <a:xfrm>
            <a:off x="762000" y="5000625"/>
            <a:ext cx="10477500" cy="619125"/>
          </a:xfrm>
          <a:prstGeom prst="rect">
            <a:avLst/>
          </a:prstGeom>
          <a:noFill/>
          <a:ln w="0">
            <a:noFill/>
          </a:ln>
        </p:spPr>
        <p:txBody>
          <a:bodyPr lIns="0" tIns="0" rIns="0" bIns="0">
            <a:noAutofit/>
          </a:bodyPr>
          <a:lstStyle>
            <a:defPPr>
              <a:defRPr sz="2175" b="0">
                <a:solidFill>
                  <a:srgbClr val="F8F5ED"/>
                </a:solidFill>
                <a:latin typeface="Aptos"/>
                <a:ea typeface="Aptos"/>
                <a:cs typeface="Aptos"/>
              </a:defRPr>
            </a:defPPr>
          </a:lstStyle>
          <a:p>
            <a:pPr>
              <a:defRPr sz="2175" b="0">
                <a:solidFill>
                  <a:srgbClr val="F8F5ED"/>
                </a:solidFill>
                <a:latin typeface="Aptos"/>
                <a:ea typeface="Aptos"/>
                <a:cs typeface="Aptos"/>
              </a:defRPr>
            </a:pPr>
            <a:r>
              <a:rPr sz="2175" b="0">
                <a:solidFill>
                  <a:srgbClr val="F8F5ED"/>
                </a:solidFill>
                <a:latin typeface="Aptos"/>
                <a:ea typeface="Aptos"/>
                <a:cs typeface="Aptos"/>
              </a:rPr>
              <a:t>A few words are enough. About 15 seconds to answer.</a:t>
            </a:r>
          </a:p>
        </p:txBody>
      </p:sp>
      <p:sp>
        <p:nvSpPr>
          <p:cNvPr id="5" name="Rectangle 4">
            <a:extLst>
              <a:ext uri="{FF2B5EF4-FFF2-40B4-BE49-F238E27FC236}">
                <a16:creationId xmlns:a16="http://schemas.microsoft.com/office/drawing/2014/main" id="{76CF96EB-9D7A-4113-BEC0-6E8F8AE6BD8F}"/>
              </a:ext>
            </a:extLst>
          </p:cNvPr>
          <p:cNvSpPr>
            <a:spLocks noGrp="1"/>
          </p:cNvSpPr>
          <p:nvPr/>
        </p:nvSpPr>
        <p:spPr>
          <a:xfrm>
            <a:off x="762000" y="5791200"/>
            <a:ext cx="10477500" cy="476250"/>
          </a:xfrm>
          <a:prstGeom prst="rect">
            <a:avLst/>
          </a:prstGeom>
          <a:noFill/>
          <a:ln w="0">
            <a:noFill/>
          </a:ln>
        </p:spPr>
        <p:txBody>
          <a:bodyPr lIns="0" tIns="0" rIns="0" bIns="0">
            <a:noAutofit/>
          </a:bodyPr>
          <a:lstStyle>
            <a:defPPr>
              <a:defRPr sz="1650" b="0">
                <a:solidFill>
                  <a:srgbClr val="F8F5ED"/>
                </a:solidFill>
                <a:latin typeface="Aptos"/>
                <a:ea typeface="Aptos"/>
                <a:cs typeface="Aptos"/>
              </a:defRPr>
            </a:defPPr>
          </a:lstStyle>
          <a:p>
            <a:pPr>
              <a:defRPr sz="1650" b="0">
                <a:solidFill>
                  <a:srgbClr val="F8F5ED"/>
                </a:solidFill>
                <a:latin typeface="Aptos"/>
                <a:ea typeface="Aptos"/>
                <a:cs typeface="Aptos"/>
              </a:defRPr>
            </a:pPr>
            <a:r>
              <a:rPr sz="1650" b="0">
                <a:solidFill>
                  <a:srgbClr val="F8F5ED"/>
                </a:solidFill>
                <a:latin typeface="Aptos"/>
                <a:ea typeface="Aptos"/>
                <a:cs typeface="Aptos"/>
              </a:rPr>
              <a:t>Responses will inform an Iowa Lawyer article. Please omit names and case details.</a:t>
            </a:r>
          </a:p>
        </p:txBody>
      </p:sp>
      <p:sp>
        <p:nvSpPr>
          <p:cNvPr id="6" name="Rectangle 5">
            <a:extLst>
              <a:ext uri="{FF2B5EF4-FFF2-40B4-BE49-F238E27FC236}">
                <a16:creationId xmlns:a16="http://schemas.microsoft.com/office/drawing/2014/main" id="{DB7C7519-FED2-44B3-80D6-6D4B18EF5BCC}"/>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19</a:t>
            </a:r>
          </a:p>
        </p:txBody>
      </p:sp>
      <p:pic>
        <p:nvPicPr>
          <p:cNvPr id="10" name="Picture 9">
            <a:extLst>
              <a:ext uri="{FF2B5EF4-FFF2-40B4-BE49-F238E27FC236}">
                <a16:creationId xmlns:a16="http://schemas.microsoft.com/office/drawing/2014/main" id="{D50CF896-4889-C734-1AE1-B6454211FC70}"/>
              </a:ext>
            </a:extLst>
          </p:cNvPr>
          <p:cNvPicPr>
            <a:picLocks noChangeAspect="1"/>
          </p:cNvPicPr>
          <p:nvPr/>
        </p:nvPicPr>
        <p:blipFill>
          <a:blip r:embed="rId3"/>
          <a:stretch>
            <a:fillRect/>
          </a:stretch>
        </p:blipFill>
        <p:spPr>
          <a:xfrm>
            <a:off x="7607198" y="1974132"/>
            <a:ext cx="3532444" cy="3524250"/>
          </a:xfrm>
          <a:prstGeom prst="rect">
            <a:avLst/>
          </a:prstGeom>
        </p:spPr>
      </p:pic>
    </p:spTree>
    <p:extLst>
      <p:ext uri="{BB962C8B-B14F-4D97-AF65-F5344CB8AC3E}">
        <p14:creationId xmlns:p14="http://schemas.microsoft.com/office/powerpoint/2010/main" val="1953769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26E7A9-CC08-416C-912E-D83AD2B887B6}"/>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Knowing where to look</a:t>
            </a:r>
          </a:p>
        </p:txBody>
      </p:sp>
      <p:sp>
        <p:nvSpPr>
          <p:cNvPr id="2" name="Rectangle 1">
            <a:extLst>
              <a:ext uri="{FF2B5EF4-FFF2-40B4-BE49-F238E27FC236}">
                <a16:creationId xmlns:a16="http://schemas.microsoft.com/office/drawing/2014/main" id="{FE22D52E-128E-4DF8-822C-6F2FD5950BBA}"/>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2625" b="0">
                <a:solidFill>
                  <a:srgbClr val="16323F"/>
                </a:solidFill>
                <a:latin typeface="Aptos"/>
                <a:ea typeface="Aptos"/>
                <a:cs typeface="Aptos"/>
              </a:defRPr>
            </a:defPPr>
          </a:lstStyle>
          <a:p>
            <a:pPr>
              <a:defRPr sz="2625" b="0">
                <a:solidFill>
                  <a:srgbClr val="16323F"/>
                </a:solidFill>
                <a:latin typeface="Aptos"/>
                <a:ea typeface="Aptos"/>
                <a:cs typeface="Aptos"/>
              </a:defRPr>
            </a:pPr>
            <a:r>
              <a:rPr sz="2625" b="0">
                <a:solidFill>
                  <a:srgbClr val="16323F"/>
                </a:solidFill>
                <a:latin typeface="Aptos"/>
                <a:ea typeface="Aptos"/>
                <a:cs typeface="Aptos"/>
              </a:rPr>
              <a:t>Court contacts and practice materials</a:t>
            </a:r>
          </a:p>
          <a:p>
            <a:pPr>
              <a:defRPr sz="2625" b="0">
                <a:solidFill>
                  <a:srgbClr val="16323F"/>
                </a:solidFill>
                <a:latin typeface="Aptos"/>
                <a:ea typeface="Aptos"/>
                <a:cs typeface="Aptos"/>
              </a:defRPr>
            </a:pPr>
            <a:r>
              <a:rPr sz="2625" b="0">
                <a:solidFill>
                  <a:srgbClr val="16323F"/>
                </a:solidFill>
                <a:latin typeface="Aptos"/>
                <a:ea typeface="Aptos"/>
                <a:cs typeface="Aptos"/>
              </a:rPr>
              <a:t>Education for changing office work</a:t>
            </a:r>
          </a:p>
          <a:p>
            <a:endParaRPr sz="2625" b="0">
              <a:solidFill>
                <a:srgbClr val="16323F"/>
              </a:solidFill>
              <a:latin typeface="Aptos"/>
              <a:ea typeface="Aptos"/>
              <a:cs typeface="Aptos"/>
            </a:endParaRPr>
          </a:p>
          <a:p>
            <a:pPr>
              <a:defRPr sz="2625" b="0">
                <a:solidFill>
                  <a:srgbClr val="16323F"/>
                </a:solidFill>
                <a:latin typeface="Aptos"/>
                <a:ea typeface="Aptos"/>
                <a:cs typeface="Aptos"/>
              </a:defRPr>
            </a:pPr>
            <a:r>
              <a:rPr sz="2625" b="0">
                <a:solidFill>
                  <a:srgbClr val="16323F"/>
                </a:solidFill>
                <a:latin typeface="Aptos"/>
                <a:ea typeface="Aptos"/>
                <a:cs typeface="Aptos"/>
              </a:rPr>
              <a:t>ISBA Risk Control Helpline</a:t>
            </a:r>
          </a:p>
          <a:p>
            <a:pPr>
              <a:defRPr sz="2625" b="0">
                <a:solidFill>
                  <a:srgbClr val="16323F"/>
                </a:solidFill>
                <a:latin typeface="Aptos"/>
                <a:ea typeface="Aptos"/>
                <a:cs typeface="Aptos"/>
              </a:defRPr>
            </a:pPr>
            <a:r>
              <a:rPr sz="2625" b="0">
                <a:solidFill>
                  <a:srgbClr val="16323F"/>
                </a:solidFill>
                <a:latin typeface="Aptos"/>
                <a:ea typeface="Aptos"/>
                <a:cs typeface="Aptos"/>
              </a:rPr>
              <a:t>1-866-266-1000</a:t>
            </a:r>
          </a:p>
          <a:p>
            <a:pPr>
              <a:defRPr sz="2625" b="0">
                <a:solidFill>
                  <a:srgbClr val="16323F"/>
                </a:solidFill>
                <a:latin typeface="Aptos"/>
                <a:ea typeface="Aptos"/>
                <a:cs typeface="Aptos"/>
              </a:defRPr>
            </a:pPr>
            <a:r>
              <a:rPr sz="2625" b="0">
                <a:solidFill>
                  <a:srgbClr val="16323F"/>
                </a:solidFill>
                <a:latin typeface="Aptos"/>
                <a:ea typeface="Aptos"/>
                <a:cs typeface="Aptos"/>
              </a:rPr>
              <a:t>A resource for ISBA attorney members</a:t>
            </a:r>
          </a:p>
        </p:txBody>
      </p:sp>
      <p:sp>
        <p:nvSpPr>
          <p:cNvPr id="3" name="Rectangle 2">
            <a:extLst>
              <a:ext uri="{FF2B5EF4-FFF2-40B4-BE49-F238E27FC236}">
                <a16:creationId xmlns:a16="http://schemas.microsoft.com/office/drawing/2014/main" id="{46C71058-0C0F-4D9C-A749-5057AB9EEFCF}"/>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20</a:t>
            </a:r>
          </a:p>
        </p:txBody>
      </p:sp>
    </p:spTree>
    <p:extLst>
      <p:ext uri="{BB962C8B-B14F-4D97-AF65-F5344CB8AC3E}">
        <p14:creationId xmlns:p14="http://schemas.microsoft.com/office/powerpoint/2010/main" val="1258954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D4D4DF-33F6-425B-9EFB-9DA914CBEEA6}"/>
              </a:ext>
            </a:extLst>
          </p:cNvPr>
          <p:cNvSpPr>
            <a:spLocks noGrp="1"/>
          </p:cNvSpPr>
          <p:nvPr/>
        </p:nvSpPr>
        <p:spPr>
          <a:xfrm>
            <a:off x="723900" y="590550"/>
            <a:ext cx="10668000" cy="1000125"/>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Different groups meet different needs</a:t>
            </a:r>
          </a:p>
        </p:txBody>
      </p:sp>
      <p:sp>
        <p:nvSpPr>
          <p:cNvPr id="2" name="Rectangle 1">
            <a:extLst>
              <a:ext uri="{FF2B5EF4-FFF2-40B4-BE49-F238E27FC236}">
                <a16:creationId xmlns:a16="http://schemas.microsoft.com/office/drawing/2014/main" id="{72DFAED9-83D5-4653-B963-76911D19FFE5}"/>
              </a:ext>
            </a:extLst>
          </p:cNvPr>
          <p:cNvSpPr>
            <a:spLocks noGrp="1"/>
          </p:cNvSpPr>
          <p:nvPr/>
        </p:nvSpPr>
        <p:spPr>
          <a:xfrm>
            <a:off x="762000" y="195262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IOWA PARALEGAL ASSOCIATION</a:t>
            </a:r>
          </a:p>
        </p:txBody>
      </p:sp>
      <p:sp>
        <p:nvSpPr>
          <p:cNvPr id="3" name="Rectangle 2">
            <a:extLst>
              <a:ext uri="{FF2B5EF4-FFF2-40B4-BE49-F238E27FC236}">
                <a16:creationId xmlns:a16="http://schemas.microsoft.com/office/drawing/2014/main" id="{A22191D2-8308-41B5-A892-BC92AE54DA43}"/>
              </a:ext>
            </a:extLst>
          </p:cNvPr>
          <p:cNvSpPr>
            <a:spLocks noGrp="1"/>
          </p:cNvSpPr>
          <p:nvPr/>
        </p:nvSpPr>
        <p:spPr>
          <a:xfrm>
            <a:off x="762000" y="240030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Paralegal-led community and in-person connection</a:t>
            </a:r>
          </a:p>
        </p:txBody>
      </p:sp>
      <p:sp>
        <p:nvSpPr>
          <p:cNvPr id="4" name="Rectangle 3">
            <a:extLst>
              <a:ext uri="{FF2B5EF4-FFF2-40B4-BE49-F238E27FC236}">
                <a16:creationId xmlns:a16="http://schemas.microsoft.com/office/drawing/2014/main" id="{B81F7586-6A00-4D62-B4EC-65A1F2887DF6}"/>
              </a:ext>
            </a:extLst>
          </p:cNvPr>
          <p:cNvSpPr>
            <a:spLocks noGrp="1"/>
          </p:cNvSpPr>
          <p:nvPr/>
        </p:nvSpPr>
        <p:spPr>
          <a:xfrm>
            <a:off x="762000" y="3343275"/>
            <a:ext cx="10477500" cy="381000"/>
          </a:xfrm>
          <a:prstGeom prst="rect">
            <a:avLst/>
          </a:prstGeom>
          <a:noFill/>
          <a:ln w="0">
            <a:noFill/>
          </a:ln>
        </p:spPr>
        <p:txBody>
          <a:bodyPr lIns="0" tIns="0" rIns="0" bIns="0">
            <a:noAutofit/>
          </a:bodyPr>
          <a:lstStyle>
            <a:defPPr>
              <a:defRPr sz="1875" b="1">
                <a:solidFill>
                  <a:srgbClr val="136A64"/>
                </a:solidFill>
                <a:latin typeface="Aptos"/>
                <a:ea typeface="Aptos"/>
                <a:cs typeface="Aptos"/>
              </a:defRPr>
            </a:defPPr>
          </a:lstStyle>
          <a:p>
            <a:pPr>
              <a:defRPr sz="1875" b="1">
                <a:solidFill>
                  <a:srgbClr val="136A64"/>
                </a:solidFill>
                <a:latin typeface="Aptos"/>
                <a:ea typeface="Aptos"/>
                <a:cs typeface="Aptos"/>
              </a:defRPr>
            </a:pPr>
            <a:r>
              <a:rPr sz="1875" b="1">
                <a:solidFill>
                  <a:srgbClr val="136A64"/>
                </a:solidFill>
                <a:latin typeface="Aptos"/>
                <a:ea typeface="Aptos"/>
                <a:cs typeface="Aptos"/>
              </a:rPr>
              <a:t>IOWA STATE BAR ASSOCIATION</a:t>
            </a:r>
          </a:p>
        </p:txBody>
      </p:sp>
      <p:sp>
        <p:nvSpPr>
          <p:cNvPr id="5" name="Rectangle 4">
            <a:extLst>
              <a:ext uri="{FF2B5EF4-FFF2-40B4-BE49-F238E27FC236}">
                <a16:creationId xmlns:a16="http://schemas.microsoft.com/office/drawing/2014/main" id="{ABE35187-F1BA-4B6E-95E5-7616A699226F}"/>
              </a:ext>
            </a:extLst>
          </p:cNvPr>
          <p:cNvSpPr>
            <a:spLocks noGrp="1"/>
          </p:cNvSpPr>
          <p:nvPr/>
        </p:nvSpPr>
        <p:spPr>
          <a:xfrm>
            <a:off x="762000" y="3790950"/>
            <a:ext cx="10477500" cy="809625"/>
          </a:xfrm>
          <a:prstGeom prst="rect">
            <a:avLst/>
          </a:prstGeom>
          <a:noFill/>
          <a:ln w="0">
            <a:noFill/>
          </a:ln>
        </p:spPr>
        <p:txBody>
          <a:bodyPr lIns="0" tIns="0" rIns="0" bIns="0">
            <a:noAutofit/>
          </a:bodyPr>
          <a:lstStyle>
            <a:defPPr>
              <a:defRPr sz="2400" b="0">
                <a:solidFill>
                  <a:srgbClr val="16323F"/>
                </a:solidFill>
                <a:latin typeface="Aptos"/>
                <a:ea typeface="Aptos"/>
                <a:cs typeface="Aptos"/>
              </a:defRPr>
            </a:defPPr>
          </a:lstStyle>
          <a:p>
            <a:pPr>
              <a:defRPr sz="2400" b="0">
                <a:solidFill>
                  <a:srgbClr val="16323F"/>
                </a:solidFill>
                <a:latin typeface="Aptos"/>
                <a:ea typeface="Aptos"/>
                <a:cs typeface="Aptos"/>
              </a:defRPr>
            </a:pPr>
            <a:r>
              <a:rPr sz="2400" b="0">
                <a:solidFill>
                  <a:srgbClr val="16323F"/>
                </a:solidFill>
                <a:latin typeface="Aptos"/>
                <a:ea typeface="Aptos"/>
                <a:cs typeface="Aptos"/>
              </a:rPr>
              <a:t>Broader resources, section collaboration and programming</a:t>
            </a:r>
          </a:p>
        </p:txBody>
      </p:sp>
      <p:sp>
        <p:nvSpPr>
          <p:cNvPr id="6" name="Rectangle 5">
            <a:extLst>
              <a:ext uri="{FF2B5EF4-FFF2-40B4-BE49-F238E27FC236}">
                <a16:creationId xmlns:a16="http://schemas.microsoft.com/office/drawing/2014/main" id="{42FC8A96-3703-468F-867B-830A887284F7}"/>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21</a:t>
            </a:r>
          </a:p>
        </p:txBody>
      </p:sp>
    </p:spTree>
    <p:extLst>
      <p:ext uri="{BB962C8B-B14F-4D97-AF65-F5344CB8AC3E}">
        <p14:creationId xmlns:p14="http://schemas.microsoft.com/office/powerpoint/2010/main" val="4181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5E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EF9ADF-A4D0-4744-9B2C-6C3B0D6516E3}"/>
              </a:ext>
            </a:extLst>
          </p:cNvPr>
          <p:cNvSpPr>
            <a:spLocks noGrp="1"/>
          </p:cNvSpPr>
          <p:nvPr/>
        </p:nvSpPr>
        <p:spPr>
          <a:xfrm>
            <a:off x="723900" y="590550"/>
            <a:ext cx="10668000" cy="1047750"/>
          </a:xfrm>
          <a:prstGeom prst="rect">
            <a:avLst/>
          </a:prstGeom>
          <a:noFill/>
          <a:ln w="0">
            <a:noFill/>
          </a:ln>
        </p:spPr>
        <p:txBody>
          <a:bodyPr lIns="0" tIns="0" rIns="0" bIns="0">
            <a:noAutofit/>
          </a:bodyPr>
          <a:lstStyle>
            <a:defPPr>
              <a:defRPr sz="3450" b="1">
                <a:solidFill>
                  <a:srgbClr val="16323F"/>
                </a:solidFill>
                <a:latin typeface="Aptos"/>
                <a:ea typeface="Aptos"/>
                <a:cs typeface="Aptos"/>
              </a:defRPr>
            </a:defPPr>
          </a:lstStyle>
          <a:p>
            <a:pPr>
              <a:defRPr sz="3450" b="1">
                <a:solidFill>
                  <a:srgbClr val="16323F"/>
                </a:solidFill>
                <a:latin typeface="Aptos"/>
                <a:ea typeface="Aptos"/>
                <a:cs typeface="Aptos"/>
              </a:defRPr>
            </a:pPr>
            <a:r>
              <a:rPr sz="3450" b="1">
                <a:solidFill>
                  <a:srgbClr val="16323F"/>
                </a:solidFill>
                <a:latin typeface="Aptos"/>
                <a:ea typeface="Aptos"/>
                <a:cs typeface="Aptos"/>
              </a:rPr>
              <a:t>One thing to take with you</a:t>
            </a:r>
          </a:p>
        </p:txBody>
      </p:sp>
      <p:sp>
        <p:nvSpPr>
          <p:cNvPr id="2" name="Rectangle 1">
            <a:extLst>
              <a:ext uri="{FF2B5EF4-FFF2-40B4-BE49-F238E27FC236}">
                <a16:creationId xmlns:a16="http://schemas.microsoft.com/office/drawing/2014/main" id="{8A39918A-6854-4440-92A5-83EA566D291E}"/>
              </a:ext>
            </a:extLst>
          </p:cNvPr>
          <p:cNvSpPr>
            <a:spLocks noGrp="1"/>
          </p:cNvSpPr>
          <p:nvPr/>
        </p:nvSpPr>
        <p:spPr>
          <a:xfrm>
            <a:off x="762000" y="2095500"/>
            <a:ext cx="10477500" cy="3714750"/>
          </a:xfrm>
          <a:prstGeom prst="rect">
            <a:avLst/>
          </a:prstGeom>
          <a:noFill/>
          <a:ln w="0">
            <a:noFill/>
          </a:ln>
        </p:spPr>
        <p:txBody>
          <a:bodyPr lIns="0" tIns="0" rIns="0" bIns="0">
            <a:noAutofit/>
          </a:bodyPr>
          <a:lstStyle>
            <a:defPPr>
              <a:defRPr sz="3000" b="0">
                <a:solidFill>
                  <a:srgbClr val="16323F"/>
                </a:solidFill>
                <a:latin typeface="Aptos"/>
                <a:ea typeface="Aptos"/>
                <a:cs typeface="Aptos"/>
              </a:defRPr>
            </a:defPPr>
          </a:lstStyle>
          <a:p>
            <a:pPr>
              <a:defRPr sz="3000" b="0">
                <a:solidFill>
                  <a:srgbClr val="16323F"/>
                </a:solidFill>
                <a:latin typeface="Aptos"/>
                <a:ea typeface="Aptos"/>
                <a:cs typeface="Aptos"/>
              </a:defRPr>
            </a:pPr>
            <a:r>
              <a:rPr sz="3000" b="0">
                <a:solidFill>
                  <a:srgbClr val="16323F"/>
                </a:solidFill>
                <a:latin typeface="Aptos"/>
                <a:ea typeface="Aptos"/>
                <a:cs typeface="Aptos"/>
              </a:rPr>
              <a:t>Notice the interpretation.</a:t>
            </a:r>
          </a:p>
          <a:p>
            <a:pPr>
              <a:defRPr sz="3000" b="0">
                <a:solidFill>
                  <a:srgbClr val="16323F"/>
                </a:solidFill>
                <a:latin typeface="Aptos"/>
                <a:ea typeface="Aptos"/>
                <a:cs typeface="Aptos"/>
              </a:defRPr>
            </a:pPr>
            <a:r>
              <a:rPr sz="3000" b="0">
                <a:solidFill>
                  <a:srgbClr val="16323F"/>
                </a:solidFill>
                <a:latin typeface="Aptos"/>
                <a:ea typeface="Aptos"/>
                <a:cs typeface="Aptos"/>
              </a:rPr>
              <a:t>Create a pause.</a:t>
            </a:r>
          </a:p>
          <a:p>
            <a:pPr>
              <a:defRPr sz="3000" b="0">
                <a:solidFill>
                  <a:srgbClr val="16323F"/>
                </a:solidFill>
                <a:latin typeface="Aptos"/>
                <a:ea typeface="Aptos"/>
                <a:cs typeface="Aptos"/>
              </a:defRPr>
            </a:pPr>
            <a:r>
              <a:rPr sz="3000" b="0">
                <a:solidFill>
                  <a:srgbClr val="16323F"/>
                </a:solidFill>
                <a:latin typeface="Aptos"/>
                <a:ea typeface="Aptos"/>
                <a:cs typeface="Aptos"/>
              </a:rPr>
              <a:t>Choose a useful next step.</a:t>
            </a:r>
          </a:p>
          <a:p>
            <a:pPr>
              <a:defRPr sz="3000" b="0">
                <a:solidFill>
                  <a:srgbClr val="16323F"/>
                </a:solidFill>
                <a:latin typeface="Aptos"/>
                <a:ea typeface="Aptos"/>
                <a:cs typeface="Aptos"/>
              </a:defRPr>
            </a:pPr>
            <a:r>
              <a:rPr sz="3000" b="0">
                <a:solidFill>
                  <a:srgbClr val="16323F"/>
                </a:solidFill>
                <a:latin typeface="Aptos"/>
                <a:ea typeface="Aptos"/>
                <a:cs typeface="Aptos"/>
              </a:rPr>
              <a:t>Ask for the support you need.</a:t>
            </a:r>
          </a:p>
        </p:txBody>
      </p:sp>
      <p:sp>
        <p:nvSpPr>
          <p:cNvPr id="3" name="Rectangle 2">
            <a:extLst>
              <a:ext uri="{FF2B5EF4-FFF2-40B4-BE49-F238E27FC236}">
                <a16:creationId xmlns:a16="http://schemas.microsoft.com/office/drawing/2014/main" id="{9746C2FD-8254-410A-8B2C-4C233C396DA2}"/>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586B72"/>
                </a:solidFill>
                <a:latin typeface="Aptos"/>
                <a:ea typeface="Aptos"/>
                <a:cs typeface="Aptos"/>
              </a:defRPr>
            </a:defPPr>
          </a:lstStyle>
          <a:p>
            <a:pPr>
              <a:defRPr sz="1275" b="0">
                <a:solidFill>
                  <a:srgbClr val="586B72"/>
                </a:solidFill>
                <a:latin typeface="Aptos"/>
                <a:ea typeface="Aptos"/>
                <a:cs typeface="Aptos"/>
              </a:defRPr>
            </a:pPr>
            <a:r>
              <a:rPr sz="1275" b="0">
                <a:solidFill>
                  <a:srgbClr val="586B72"/>
                </a:solidFill>
                <a:latin typeface="Aptos"/>
                <a:ea typeface="Aptos"/>
                <a:cs typeface="Aptos"/>
              </a:rPr>
              <a:t>22</a:t>
            </a:r>
          </a:p>
        </p:txBody>
      </p:sp>
    </p:spTree>
    <p:extLst>
      <p:ext uri="{BB962C8B-B14F-4D97-AF65-F5344CB8AC3E}">
        <p14:creationId xmlns:p14="http://schemas.microsoft.com/office/powerpoint/2010/main" val="634637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6323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72E49BB-F133-45DA-B91A-70E874F6E855}"/>
              </a:ext>
            </a:extLst>
          </p:cNvPr>
          <p:cNvSpPr>
            <a:spLocks noGrp="1"/>
          </p:cNvSpPr>
          <p:nvPr/>
        </p:nvSpPr>
        <p:spPr>
          <a:xfrm>
            <a:off x="723900" y="647700"/>
            <a:ext cx="10648950" cy="1476375"/>
          </a:xfrm>
          <a:prstGeom prst="rect">
            <a:avLst/>
          </a:prstGeom>
          <a:noFill/>
          <a:ln w="0">
            <a:noFill/>
          </a:ln>
        </p:spPr>
        <p:txBody>
          <a:bodyPr lIns="0" tIns="0" rIns="0" bIns="0">
            <a:noAutofit/>
          </a:bodyPr>
          <a:lstStyle>
            <a:defPPr>
              <a:defRPr sz="4050" b="1">
                <a:solidFill>
                  <a:srgbClr val="E3B969"/>
                </a:solidFill>
                <a:latin typeface="Aptos"/>
                <a:ea typeface="Aptos"/>
                <a:cs typeface="Aptos"/>
              </a:defRPr>
            </a:defPPr>
          </a:lstStyle>
          <a:p>
            <a:pPr>
              <a:defRPr sz="4050" b="1">
                <a:solidFill>
                  <a:srgbClr val="E3B969"/>
                </a:solidFill>
                <a:latin typeface="Aptos"/>
                <a:ea typeface="Aptos"/>
                <a:cs typeface="Aptos"/>
              </a:defRPr>
            </a:pPr>
            <a:r>
              <a:rPr sz="4050" b="1">
                <a:solidFill>
                  <a:srgbClr val="E3B969"/>
                </a:solidFill>
                <a:latin typeface="Aptos"/>
                <a:ea typeface="Aptos"/>
                <a:cs typeface="Aptos"/>
              </a:rPr>
              <a:t>Thank you for everything you do</a:t>
            </a:r>
          </a:p>
        </p:txBody>
      </p:sp>
      <p:sp>
        <p:nvSpPr>
          <p:cNvPr id="2" name="Rectangle 1">
            <a:extLst>
              <a:ext uri="{FF2B5EF4-FFF2-40B4-BE49-F238E27FC236}">
                <a16:creationId xmlns:a16="http://schemas.microsoft.com/office/drawing/2014/main" id="{DDDEE7FC-4174-455F-A9E1-80EA4C3FDC31}"/>
              </a:ext>
            </a:extLst>
          </p:cNvPr>
          <p:cNvSpPr>
            <a:spLocks noGrp="1"/>
          </p:cNvSpPr>
          <p:nvPr/>
        </p:nvSpPr>
        <p:spPr>
          <a:xfrm>
            <a:off x="735106" y="2857500"/>
            <a:ext cx="7123019" cy="3732119"/>
          </a:xfrm>
          <a:prstGeom prst="rect">
            <a:avLst/>
          </a:prstGeom>
          <a:noFill/>
          <a:ln w="0">
            <a:noFill/>
          </a:ln>
        </p:spPr>
        <p:txBody>
          <a:bodyPr lIns="0" tIns="0" rIns="0" bIns="0" anchor="t">
            <a:noAutofit/>
          </a:bodyPr>
          <a:lstStyle>
            <a:defPPr>
              <a:defRPr sz="2775" b="0">
                <a:solidFill>
                  <a:srgbClr val="F8F5ED"/>
                </a:solidFill>
                <a:latin typeface="Aptos"/>
                <a:ea typeface="Aptos"/>
                <a:cs typeface="Aptos"/>
              </a:defRPr>
            </a:defPPr>
          </a:lstStyle>
          <a:p>
            <a:pPr>
              <a:defRPr sz="2775" b="0">
                <a:solidFill>
                  <a:srgbClr val="F8F5ED"/>
                </a:solidFill>
                <a:latin typeface="Aptos"/>
                <a:ea typeface="Aptos"/>
                <a:cs typeface="Aptos"/>
              </a:defRPr>
            </a:pPr>
            <a:r>
              <a:rPr sz="2775" b="0">
                <a:solidFill>
                  <a:srgbClr val="F8F5ED"/>
                </a:solidFill>
                <a:latin typeface="Aptos"/>
                <a:ea typeface="Aptos"/>
                <a:cs typeface="Aptos"/>
              </a:rPr>
              <a:t>For the work everyone sees.</a:t>
            </a:r>
          </a:p>
          <a:p>
            <a:pPr>
              <a:defRPr sz="2775" b="0">
                <a:solidFill>
                  <a:srgbClr val="F8F5ED"/>
                </a:solidFill>
                <a:latin typeface="Aptos"/>
                <a:ea typeface="Aptos"/>
                <a:cs typeface="Aptos"/>
              </a:defRPr>
            </a:pPr>
            <a:r>
              <a:rPr sz="2775" b="0">
                <a:solidFill>
                  <a:srgbClr val="F8F5ED"/>
                </a:solidFill>
                <a:latin typeface="Aptos"/>
                <a:ea typeface="Aptos"/>
                <a:cs typeface="Aptos"/>
              </a:rPr>
              <a:t>And everything they do not.</a:t>
            </a:r>
          </a:p>
          <a:p>
            <a:endParaRPr sz="2775" b="0">
              <a:solidFill>
                <a:srgbClr val="F8F5ED"/>
              </a:solidFill>
              <a:latin typeface="Aptos"/>
              <a:ea typeface="Aptos"/>
              <a:cs typeface="Aptos"/>
            </a:endParaRPr>
          </a:p>
          <a:p>
            <a:pPr>
              <a:defRPr sz="2775" b="0">
                <a:solidFill>
                  <a:srgbClr val="F8F5ED"/>
                </a:solidFill>
                <a:latin typeface="Aptos"/>
                <a:ea typeface="Aptos"/>
                <a:cs typeface="Aptos"/>
              </a:defRPr>
            </a:pPr>
            <a:r>
              <a:rPr sz="2750" b="0">
                <a:solidFill>
                  <a:srgbClr val="F8F5ED"/>
                </a:solidFill>
                <a:latin typeface="Aptos"/>
                <a:ea typeface="Aptos"/>
                <a:cs typeface="Aptos"/>
              </a:rPr>
              <a:t>You are not alone.</a:t>
            </a:r>
            <a:r>
              <a:rPr lang="en-US" sz="2750" dirty="0">
                <a:solidFill>
                  <a:srgbClr val="F8F5ED"/>
                </a:solidFill>
                <a:latin typeface="Aptos"/>
                <a:ea typeface="Aptos"/>
                <a:cs typeface="Aptos"/>
              </a:rPr>
              <a:t> </a:t>
            </a:r>
          </a:p>
          <a:p>
            <a:pPr>
              <a:defRPr sz="2775" b="0">
                <a:solidFill>
                  <a:srgbClr val="F8F5ED"/>
                </a:solidFill>
                <a:latin typeface="Aptos"/>
                <a:ea typeface="Aptos"/>
                <a:cs typeface="Aptos"/>
              </a:defRPr>
            </a:pPr>
            <a:endParaRPr lang="en-US" sz="2750" dirty="0">
              <a:solidFill>
                <a:srgbClr val="F8F5ED"/>
              </a:solidFill>
              <a:latin typeface="Aptos"/>
              <a:ea typeface="Aptos"/>
              <a:cs typeface="Aptos"/>
            </a:endParaRPr>
          </a:p>
          <a:p>
            <a:pPr>
              <a:defRPr sz="2775" b="0">
                <a:solidFill>
                  <a:srgbClr val="F8F5ED"/>
                </a:solidFill>
                <a:latin typeface="Aptos"/>
                <a:ea typeface="Aptos"/>
                <a:cs typeface="Aptos"/>
              </a:defRPr>
            </a:pPr>
            <a:endParaRPr lang="en-US" sz="2750" dirty="0">
              <a:solidFill>
                <a:srgbClr val="F8F5ED"/>
              </a:solidFill>
              <a:latin typeface="Aptos"/>
              <a:ea typeface="Aptos"/>
              <a:cs typeface="Aptos"/>
            </a:endParaRPr>
          </a:p>
          <a:p>
            <a:pPr>
              <a:defRPr sz="2775" b="0">
                <a:solidFill>
                  <a:srgbClr val="F8F5ED"/>
                </a:solidFill>
                <a:latin typeface="Aptos"/>
                <a:ea typeface="Aptos"/>
                <a:cs typeface="Aptos"/>
              </a:defRPr>
            </a:pPr>
            <a:r>
              <a:rPr lang="en-US" sz="2750" dirty="0">
                <a:solidFill>
                  <a:srgbClr val="F8F5ED"/>
                </a:solidFill>
                <a:latin typeface="Aptos"/>
                <a:ea typeface="Aptos"/>
                <a:cs typeface="Aptos"/>
              </a:rPr>
              <a:t>WANT MORE INFO ON THE ISBA  LEGAL</a:t>
            </a:r>
            <a:br>
              <a:rPr lang="en-US" sz="2750" dirty="0">
                <a:solidFill>
                  <a:srgbClr val="F8F5ED"/>
                </a:solidFill>
                <a:latin typeface="Aptos"/>
                <a:ea typeface="Aptos"/>
                <a:cs typeface="Aptos"/>
              </a:rPr>
            </a:br>
            <a:r>
              <a:rPr lang="en-US" sz="2750">
                <a:solidFill>
                  <a:srgbClr val="F8F5ED"/>
                </a:solidFill>
                <a:latin typeface="Aptos"/>
                <a:ea typeface="Aptos"/>
                <a:cs typeface="Aptos"/>
              </a:rPr>
              <a:t>SUPPORT PROFESSIONALS AFFILIATE MEMBERSHIP?  </a:t>
            </a:r>
            <a:br>
              <a:rPr lang="en-US" sz="2750" dirty="0">
                <a:solidFill>
                  <a:srgbClr val="F8F5ED"/>
                </a:solidFill>
                <a:latin typeface="Aptos"/>
                <a:ea typeface="Aptos"/>
                <a:cs typeface="Aptos"/>
              </a:rPr>
            </a:br>
            <a:br>
              <a:rPr lang="en-US" sz="2750" dirty="0">
                <a:solidFill>
                  <a:srgbClr val="F8F5ED"/>
                </a:solidFill>
                <a:latin typeface="Aptos"/>
                <a:ea typeface="Aptos"/>
                <a:cs typeface="Aptos"/>
              </a:rPr>
            </a:br>
            <a:br>
              <a:rPr lang="en-US" sz="2750" dirty="0">
                <a:latin typeface="Aptos"/>
                <a:ea typeface="Aptos"/>
                <a:cs typeface="Aptos"/>
              </a:rPr>
            </a:br>
            <a:endParaRPr sz="2750" b="0">
              <a:solidFill>
                <a:srgbClr val="F8F5ED"/>
              </a:solidFill>
              <a:latin typeface="Aptos"/>
              <a:ea typeface="Aptos"/>
              <a:cs typeface="Aptos"/>
            </a:endParaRPr>
          </a:p>
        </p:txBody>
      </p:sp>
      <p:sp>
        <p:nvSpPr>
          <p:cNvPr id="4" name="Rectangle 3">
            <a:extLst>
              <a:ext uri="{FF2B5EF4-FFF2-40B4-BE49-F238E27FC236}">
                <a16:creationId xmlns:a16="http://schemas.microsoft.com/office/drawing/2014/main" id="{A3DB06E0-ABEC-4C91-881D-73ECE9381EA2}"/>
              </a:ext>
            </a:extLst>
          </p:cNvPr>
          <p:cNvSpPr>
            <a:spLocks noGrp="1"/>
          </p:cNvSpPr>
          <p:nvPr/>
        </p:nvSpPr>
        <p:spPr>
          <a:xfrm>
            <a:off x="8096250" y="5629275"/>
            <a:ext cx="3476625" cy="619125"/>
          </a:xfrm>
          <a:prstGeom prst="rect">
            <a:avLst/>
          </a:prstGeom>
          <a:noFill/>
          <a:ln w="0">
            <a:noFill/>
          </a:ln>
        </p:spPr>
        <p:txBody>
          <a:bodyPr lIns="0" tIns="0" rIns="0" bIns="0" anchor="t">
            <a:noAutofit/>
          </a:bodyPr>
          <a:lstStyle>
            <a:defPPr>
              <a:defRPr sz="1725" b="0">
                <a:solidFill>
                  <a:srgbClr val="F8F5ED"/>
                </a:solidFill>
                <a:latin typeface="Aptos"/>
                <a:ea typeface="Aptos"/>
                <a:cs typeface="Aptos"/>
              </a:defRPr>
            </a:defPPr>
          </a:lstStyle>
          <a:p>
            <a:pPr>
              <a:defRPr sz="1725" b="0">
                <a:solidFill>
                  <a:srgbClr val="F8F5ED"/>
                </a:solidFill>
                <a:latin typeface="Aptos"/>
                <a:ea typeface="Aptos"/>
                <a:cs typeface="Aptos"/>
              </a:defRPr>
            </a:pPr>
            <a:endParaRPr lang="en-US" sz="1700" b="0" dirty="0">
              <a:solidFill>
                <a:srgbClr val="F8F5ED"/>
              </a:solidFill>
              <a:latin typeface="Aptos"/>
              <a:ea typeface="Aptos"/>
              <a:cs typeface="Aptos"/>
            </a:endParaRPr>
          </a:p>
        </p:txBody>
      </p:sp>
      <p:sp>
        <p:nvSpPr>
          <p:cNvPr id="5" name="Rectangle 4">
            <a:extLst>
              <a:ext uri="{FF2B5EF4-FFF2-40B4-BE49-F238E27FC236}">
                <a16:creationId xmlns:a16="http://schemas.microsoft.com/office/drawing/2014/main" id="{D715D531-BFB1-4393-A996-69F42CBEA4E3}"/>
              </a:ext>
            </a:extLst>
          </p:cNvPr>
          <p:cNvSpPr>
            <a:spLocks noGrp="1"/>
          </p:cNvSpPr>
          <p:nvPr/>
        </p:nvSpPr>
        <p:spPr>
          <a:xfrm>
            <a:off x="11372850" y="6353175"/>
            <a:ext cx="409575" cy="238125"/>
          </a:xfrm>
          <a:prstGeom prst="rect">
            <a:avLst/>
          </a:prstGeom>
          <a:noFill/>
          <a:ln w="0">
            <a:noFill/>
          </a:ln>
        </p:spPr>
        <p:txBody>
          <a:bodyPr lIns="0" tIns="0" rIns="0" bIns="0">
            <a:noAutofit/>
          </a:bodyPr>
          <a:lstStyle>
            <a:defPPr>
              <a:defRPr sz="1275" b="0">
                <a:solidFill>
                  <a:srgbClr val="E3B969"/>
                </a:solidFill>
                <a:latin typeface="Aptos"/>
                <a:ea typeface="Aptos"/>
                <a:cs typeface="Aptos"/>
              </a:defRPr>
            </a:defPPr>
          </a:lstStyle>
          <a:p>
            <a:pPr>
              <a:defRPr sz="1275" b="0">
                <a:solidFill>
                  <a:srgbClr val="E3B969"/>
                </a:solidFill>
                <a:latin typeface="Aptos"/>
                <a:ea typeface="Aptos"/>
                <a:cs typeface="Aptos"/>
              </a:defRPr>
            </a:pPr>
            <a:r>
              <a:rPr sz="1275" b="0">
                <a:solidFill>
                  <a:srgbClr val="E3B969"/>
                </a:solidFill>
                <a:latin typeface="Aptos"/>
                <a:ea typeface="Aptos"/>
                <a:cs typeface="Aptos"/>
              </a:rPr>
              <a:t>23</a:t>
            </a:r>
          </a:p>
        </p:txBody>
      </p:sp>
      <p:pic>
        <p:nvPicPr>
          <p:cNvPr id="7" name="Picture 6">
            <a:extLst>
              <a:ext uri="{FF2B5EF4-FFF2-40B4-BE49-F238E27FC236}">
                <a16:creationId xmlns:a16="http://schemas.microsoft.com/office/drawing/2014/main" id="{06AD9A47-A2C9-F346-01DE-C1BD7D7EA952}"/>
              </a:ext>
            </a:extLst>
          </p:cNvPr>
          <p:cNvPicPr>
            <a:picLocks noChangeAspect="1"/>
          </p:cNvPicPr>
          <p:nvPr/>
        </p:nvPicPr>
        <p:blipFill>
          <a:blip r:embed="rId3"/>
          <a:stretch>
            <a:fillRect/>
          </a:stretch>
        </p:blipFill>
        <p:spPr>
          <a:xfrm>
            <a:off x="7082810" y="1793875"/>
            <a:ext cx="3835605" cy="3835605"/>
          </a:xfrm>
          <a:prstGeom prst="rect">
            <a:avLst/>
          </a:prstGeom>
        </p:spPr>
      </p:pic>
    </p:spTree>
    <p:extLst>
      <p:ext uri="{BB962C8B-B14F-4D97-AF65-F5344CB8AC3E}">
        <p14:creationId xmlns:p14="http://schemas.microsoft.com/office/powerpoint/2010/main" val="140985469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DocSecurity>0</DocSecurity>
  <PresentationFormat>Widescreen</PresentationFormat>
  <Slides>25</Slides>
  <Notes>24</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Walnut Exporter</cp:lastModifiedBy>
  <cp:revision>117</cp:revision>
  <dcterms:created xsi:type="dcterms:W3CDTF">2026-10-09T06:51:53Z</dcterms:created>
  <dcterms:modified xsi:type="dcterms:W3CDTF">2026-10-09T09:08:32Z</dcterms:modified>
</cp:coreProperties>
</file>