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6.jp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image29.jpg" ContentType="image/gif"/>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33" r:id="rId1"/>
  </p:sldMasterIdLst>
  <p:notesMasterIdLst>
    <p:notesMasterId r:id="rId41"/>
  </p:notesMasterIdLst>
  <p:sldIdLst>
    <p:sldId id="291" r:id="rId2"/>
    <p:sldId id="289" r:id="rId3"/>
    <p:sldId id="346" r:id="rId4"/>
    <p:sldId id="298" r:id="rId5"/>
    <p:sldId id="352" r:id="rId6"/>
    <p:sldId id="347" r:id="rId7"/>
    <p:sldId id="271" r:id="rId8"/>
    <p:sldId id="296" r:id="rId9"/>
    <p:sldId id="294" r:id="rId10"/>
    <p:sldId id="353" r:id="rId11"/>
    <p:sldId id="348" r:id="rId12"/>
    <p:sldId id="349" r:id="rId13"/>
    <p:sldId id="350" r:id="rId14"/>
    <p:sldId id="354" r:id="rId15"/>
    <p:sldId id="351" r:id="rId16"/>
    <p:sldId id="292" r:id="rId17"/>
    <p:sldId id="258" r:id="rId18"/>
    <p:sldId id="266" r:id="rId19"/>
    <p:sldId id="269" r:id="rId20"/>
    <p:sldId id="259" r:id="rId21"/>
    <p:sldId id="317" r:id="rId22"/>
    <p:sldId id="267" r:id="rId23"/>
    <p:sldId id="328" r:id="rId24"/>
    <p:sldId id="299" r:id="rId25"/>
    <p:sldId id="358" r:id="rId26"/>
    <p:sldId id="302" r:id="rId27"/>
    <p:sldId id="304" r:id="rId28"/>
    <p:sldId id="327" r:id="rId29"/>
    <p:sldId id="355" r:id="rId30"/>
    <p:sldId id="356" r:id="rId31"/>
    <p:sldId id="308" r:id="rId32"/>
    <p:sldId id="309" r:id="rId33"/>
    <p:sldId id="311" r:id="rId34"/>
    <p:sldId id="312" r:id="rId35"/>
    <p:sldId id="345" r:id="rId36"/>
    <p:sldId id="313" r:id="rId37"/>
    <p:sldId id="357" r:id="rId38"/>
    <p:sldId id="359" r:id="rId39"/>
    <p:sldId id="360" r:id="rId40"/>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532506-835E-4C11-B47F-E82583FACC1D}" v="64" dt="2025-10-06T20:26:55.6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179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97225"/>
            <a:ext cx="4572225"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415775"/>
            <a:ext cx="5486400" cy="4183375"/>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6:notes"/>
          <p:cNvSpPr txBox="1">
            <a:spLocks noGrp="1"/>
          </p:cNvSpPr>
          <p:nvPr>
            <p:ph type="body" idx="1"/>
          </p:nvPr>
        </p:nvSpPr>
        <p:spPr>
          <a:xfrm>
            <a:off x="685800" y="4415775"/>
            <a:ext cx="54864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2" name="Google Shape;252;p16: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3:notes"/>
          <p:cNvSpPr txBox="1">
            <a:spLocks noGrp="1"/>
          </p:cNvSpPr>
          <p:nvPr>
            <p:ph type="body" idx="1"/>
          </p:nvPr>
        </p:nvSpPr>
        <p:spPr>
          <a:xfrm>
            <a:off x="685800" y="4415775"/>
            <a:ext cx="54864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3: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1:notes"/>
          <p:cNvSpPr txBox="1">
            <a:spLocks noGrp="1"/>
          </p:cNvSpPr>
          <p:nvPr>
            <p:ph type="body" idx="1"/>
          </p:nvPr>
        </p:nvSpPr>
        <p:spPr>
          <a:xfrm>
            <a:off x="685800" y="4415775"/>
            <a:ext cx="54864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2" name="Google Shape;222;p11: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4:notes"/>
          <p:cNvSpPr txBox="1">
            <a:spLocks noGrp="1"/>
          </p:cNvSpPr>
          <p:nvPr>
            <p:ph type="body" idx="1"/>
          </p:nvPr>
        </p:nvSpPr>
        <p:spPr>
          <a:xfrm>
            <a:off x="685800" y="4415775"/>
            <a:ext cx="54864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0" name="Google Shape;240;p14: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US" dirty="0"/>
              <a:t>Judge M</a:t>
            </a:r>
          </a:p>
        </p:txBody>
      </p:sp>
      <p:sp>
        <p:nvSpPr>
          <p:cNvPr id="4" name="Slide Number Placeholder 3"/>
          <p:cNvSpPr>
            <a:spLocks noGrp="1"/>
          </p:cNvSpPr>
          <p:nvPr>
            <p:ph type="sldNum" sz="quarter" idx="10"/>
          </p:nvPr>
        </p:nvSpPr>
        <p:spPr/>
        <p:txBody>
          <a:bodyPr/>
          <a:lstStyle/>
          <a:p>
            <a:fld id="{3D52EB6F-0F2F-4B1D-B341-033D80D52A0A}" type="slidenum">
              <a:rPr lang="en-US" smtClean="0"/>
              <a:t>20</a:t>
            </a:fld>
            <a:endParaRPr lang="en-US" dirty="0"/>
          </a:p>
        </p:txBody>
      </p:sp>
    </p:spTree>
    <p:extLst>
      <p:ext uri="{BB962C8B-B14F-4D97-AF65-F5344CB8AC3E}">
        <p14:creationId xmlns:p14="http://schemas.microsoft.com/office/powerpoint/2010/main" val="4231521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US" dirty="0"/>
              <a:t>Judge M </a:t>
            </a:r>
          </a:p>
        </p:txBody>
      </p:sp>
      <p:sp>
        <p:nvSpPr>
          <p:cNvPr id="4" name="Slide Number Placeholder 3"/>
          <p:cNvSpPr>
            <a:spLocks noGrp="1"/>
          </p:cNvSpPr>
          <p:nvPr>
            <p:ph type="sldNum" sz="quarter" idx="10"/>
          </p:nvPr>
        </p:nvSpPr>
        <p:spPr/>
        <p:txBody>
          <a:bodyPr/>
          <a:lstStyle/>
          <a:p>
            <a:fld id="{3D52EB6F-0F2F-4B1D-B341-033D80D52A0A}" type="slidenum">
              <a:rPr lang="en-US" smtClean="0"/>
              <a:t>21</a:t>
            </a:fld>
            <a:endParaRPr lang="en-US" dirty="0"/>
          </a:p>
        </p:txBody>
      </p:sp>
    </p:spTree>
    <p:extLst>
      <p:ext uri="{BB962C8B-B14F-4D97-AF65-F5344CB8AC3E}">
        <p14:creationId xmlns:p14="http://schemas.microsoft.com/office/powerpoint/2010/main" val="3603924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US" dirty="0"/>
              <a:t>Judge</a:t>
            </a:r>
            <a:r>
              <a:rPr lang="en-US" baseline="0" dirty="0"/>
              <a:t> M</a:t>
            </a:r>
            <a:endParaRPr lang="en-US" dirty="0"/>
          </a:p>
        </p:txBody>
      </p:sp>
      <p:sp>
        <p:nvSpPr>
          <p:cNvPr id="4" name="Slide Number Placeholder 3"/>
          <p:cNvSpPr>
            <a:spLocks noGrp="1"/>
          </p:cNvSpPr>
          <p:nvPr>
            <p:ph type="sldNum" sz="quarter" idx="10"/>
          </p:nvPr>
        </p:nvSpPr>
        <p:spPr/>
        <p:txBody>
          <a:bodyPr/>
          <a:lstStyle/>
          <a:p>
            <a:fld id="{3D52EB6F-0F2F-4B1D-B341-033D80D52A0A}" type="slidenum">
              <a:rPr lang="en-US" smtClean="0"/>
              <a:t>22</a:t>
            </a:fld>
            <a:endParaRPr lang="en-US" dirty="0"/>
          </a:p>
        </p:txBody>
      </p:sp>
    </p:spTree>
    <p:extLst>
      <p:ext uri="{BB962C8B-B14F-4D97-AF65-F5344CB8AC3E}">
        <p14:creationId xmlns:p14="http://schemas.microsoft.com/office/powerpoint/2010/main" val="131973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5BFF0-684A-C374-73FE-BB83BD3A2F3F}"/>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AC250F81-298C-3661-4635-F378FD446961}"/>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CF2DDD36-4044-6089-E880-06C2FECC985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96DAFFE-139F-9529-D09C-68FF1A5187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0ECE21-281D-E56D-AF17-84E01064F8A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0903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F6A93-8BE8-BD89-E183-2D017985BBC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B480512-0BAE-F1E7-3BCF-1D81A43E0A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566E4A-33D6-5124-E517-9F97161A33F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D075E4D-5817-1841-B2BC-3A6B3B425E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897CD2-7821-3E5B-46D3-8471EC77AA3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02469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3FF4F7-ABE9-42CF-3D4F-F1B71F20F235}"/>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72AE1BC-1BFD-9218-49BF-2AD0D05F6B7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8B003A-A30D-0F25-44F4-5AF61EDC4F0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F50E6FB-4993-9CBD-CA77-54E09B7734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1F4004-5C0E-FA0E-60CE-4736E88981F5}"/>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848322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38856-69B7-7908-D894-DCEB291082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5BB094-EFC6-AA38-99F5-25EC341ED2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A9778A-3CE9-C13D-7F17-7B009CE7B82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C575C07-4A82-A6C3-7AFE-45E7033786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7252F4-F3A0-5DC7-21A5-0511637DCB3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68460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F4AFD-7DDC-EA3B-44CD-F888098C3CAB}"/>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D7FD1C48-5E25-CAF2-5BDC-4F38F2C73214}"/>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62CA0FE-3D18-DF28-9BA8-729828FD1C4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5D87315-354D-3587-B222-9D7527C197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EA1CD9-0EC8-4908-9C83-9C9057DFD8D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712020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6250B-953A-C2ED-D10D-AE6798B5F1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58DE1F-2E86-F263-5165-736407BD8D22}"/>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BC18FCF-13D4-3B2C-1C51-2604F437991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ED49BE-CEE4-E291-FEFC-FE7B3D732A6F}"/>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6931ED75-6C2B-3351-1103-76BA58DD04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8502F6-F783-A328-41CE-0F3283B1B66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779940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7A027-0A8A-B8F1-0888-7FF0CF5C39F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F85DEA4-7501-1AD6-44C4-1855AA2E3A22}"/>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B28FF23E-BA83-16F6-D14A-4F5DEBE08E5F}"/>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9742202-A87B-3F4F-B898-C33F3EE6B230}"/>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6E7A0334-498B-0EBA-16AB-CA48FD2CCAAC}"/>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47BD6C1-28F1-6B07-7EC6-E107C77FF397}"/>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E2161969-80DE-5A66-214C-909B87B443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C5334CD-1068-ABDE-5327-1ADC789E271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387164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7E681-350D-AEE3-DA25-D81C967A50E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5F90A2-E12E-05F8-F5FB-62A0C23B321B}"/>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A6EB5C45-814D-D24A-373D-1A295A9058E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C3CF4C9-43D2-E959-0AB1-7CC3C4627E2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388991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0D9BD9-98D5-F432-81C7-A93B877000F0}"/>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0264CD4F-2086-927A-5742-E38B1ADFA1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AFEC604-517F-F166-D2ED-1AE4A7A5938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761138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F59E6-CC40-6915-BA79-057EBCB4E97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2FF7CB9-7ED6-9BAC-76C9-6E19DB45BEC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935E725-9B1A-63CD-8CCA-6605F3F001F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2B1C0A4-F309-8F69-174E-79670B1E6F5A}"/>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9384ECD1-77E3-B712-EE81-9DB691BAE0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A80399-15C8-3578-9791-3AFD0EA8EFB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777312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9F841-52AC-7714-684C-7807EFE9711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589B7504-8F1D-EAFF-D281-003B6E850ACB}"/>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1DB99460-5EA1-7AF1-2ECF-6F1DC495500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3A480D7-B2D5-69C7-6782-6FDC869DAFDF}"/>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E2B9722F-FCD0-2166-6A36-95E5DB11B7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0DD08D-49D3-DA28-C2E3-9A1F06C59D0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405775144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F116FE-194A-7BE6-8DA8-AA3BD4509281}"/>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8F094A3-C12C-DD57-B290-2ED6F97F779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222A70-E101-22A7-8194-D5832E70744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6078F3E4-0A7C-70AB-D047-090B8B3A437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65C06DF-0829-0976-5101-4DFE7743AFD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233963727"/>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lipart-library.com/clipart/cliparts-law-15.htm"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animalia-life.club/qa/pictures/free-courtroom-clipart" TargetMode="External"/><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hyperlink" Target="https://clipartmag.com/siblings-clipart" TargetMode="External"/><Relationship Id="rId18" Type="http://schemas.openxmlformats.org/officeDocument/2006/relationships/image" Target="../media/image22.jpg"/><Relationship Id="rId3" Type="http://schemas.openxmlformats.org/officeDocument/2006/relationships/hyperlink" Target="https://clipart-library.com/clipart/african-american-family-clipart-2.htm" TargetMode="External"/><Relationship Id="rId7" Type="http://schemas.openxmlformats.org/officeDocument/2006/relationships/hyperlink" Target="http://hubpages.com/holidays/Fathers-Day-Graphics" TargetMode="External"/><Relationship Id="rId12" Type="http://schemas.openxmlformats.org/officeDocument/2006/relationships/image" Target="../media/image19.png"/><Relationship Id="rId17" Type="http://schemas.openxmlformats.org/officeDocument/2006/relationships/hyperlink" Target="https://clipart-library.com/clipart/special-friends-cliparts-4.htm" TargetMode="External"/><Relationship Id="rId2" Type="http://schemas.openxmlformats.org/officeDocument/2006/relationships/image" Target="../media/image14.jpg"/><Relationship Id="rId16"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16.jpg"/><Relationship Id="rId11" Type="http://schemas.openxmlformats.org/officeDocument/2006/relationships/hyperlink" Target="http://fity.club/lists/m/hugging-clipart-mama-hugging-mama-transparent-free-for/" TargetMode="External"/><Relationship Id="rId5" Type="http://schemas.openxmlformats.org/officeDocument/2006/relationships/hyperlink" Target="http://fity.club/lists/e/extended-family-clip-art/" TargetMode="External"/><Relationship Id="rId15" Type="http://schemas.openxmlformats.org/officeDocument/2006/relationships/hyperlink" Target="https://ar.inspiredpencil.com/pictures-2023/kid-brothers-clip-art" TargetMode="External"/><Relationship Id="rId10" Type="http://schemas.openxmlformats.org/officeDocument/2006/relationships/image" Target="../media/image18.png"/><Relationship Id="rId19" Type="http://schemas.openxmlformats.org/officeDocument/2006/relationships/hyperlink" Target="https://www.gettyimages.com/illustrations/mother-and-child-clip-art" TargetMode="External"/><Relationship Id="rId4" Type="http://schemas.openxmlformats.org/officeDocument/2006/relationships/image" Target="../media/image15.jpg"/><Relationship Id="rId9" Type="http://schemas.openxmlformats.org/officeDocument/2006/relationships/hyperlink" Target="https://clipart-library.com/fathers.html" TargetMode="External"/><Relationship Id="rId14" Type="http://schemas.openxmlformats.org/officeDocument/2006/relationships/image" Target="../media/image2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vecteezy.com/vector-art/26500430-juvenile-delinquency-teen-problem-police-handcuff-flat-design" TargetMode="External"/><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mungfali.com/explore/Mother-Child-Silhouette-Clip-Art" TargetMode="External"/><Relationship Id="rId2" Type="http://schemas.openxmlformats.org/officeDocument/2006/relationships/image" Target="../media/image2.png"/><Relationship Id="rId1" Type="http://schemas.openxmlformats.org/officeDocument/2006/relationships/slideLayout" Target="../slideLayouts/slideLayout5.xml"/><Relationship Id="rId5" Type="http://schemas.openxmlformats.org/officeDocument/2006/relationships/hyperlink" Target="https://clipground.com/juvenile-justice-clipart.html" TargetMode="Externa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pinterest.com/pin/567031409312794203/"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clipart-library.com/clipart/219269.htm"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freepik.com/premium-vector/police-arresting-criminal-flat-color-faceless-characters-law-violation-regulation-officer-caught-man-crime-punishment-isolated-cartoon-illustration-web-graphic-design-animation_11173745.htm" TargetMode="External"/><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animalia-life.club/qa/pictures/counsel-clip-art" TargetMode="External"/><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mx.pinterest.com/pin/hands-in-handcuffs-png-illustration--851532242078506365/" TargetMode="External"/><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clipground.com/courts-clipart.html" TargetMode="External"/><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humansoffamilycourt.co.nz/stories/story-22/"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utpaqp.edu.pe/explore/animated-criminal" TargetMode="External"/><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jpg"/><Relationship Id="rId13" Type="http://schemas.openxmlformats.org/officeDocument/2006/relationships/hyperlink" Target="https://ar.inspiredpencil.com/pictures-2023/family-social-worker" TargetMode="External"/><Relationship Id="rId3" Type="http://schemas.openxmlformats.org/officeDocument/2006/relationships/hyperlink" Target="https://www.icegif.com/gif/peak/" TargetMode="External"/><Relationship Id="rId7" Type="http://schemas.openxmlformats.org/officeDocument/2006/relationships/hyperlink" Target="https://www.embracerelief.org/you-can-save-a-life/neighbors/" TargetMode="External"/><Relationship Id="rId12" Type="http://schemas.openxmlformats.org/officeDocument/2006/relationships/image" Target="../media/image10.png"/><Relationship Id="rId2" Type="http://schemas.openxmlformats.org/officeDocument/2006/relationships/image" Target="../media/image5.gif"/><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hyperlink" Target="https://clipart-library.com/daycare-clip-art-pictures.html" TargetMode="External"/><Relationship Id="rId5" Type="http://schemas.openxmlformats.org/officeDocument/2006/relationships/hyperlink" Target="https://clipartcraft.com/explore/teaching-clipart-classroom-teacher/" TargetMode="External"/><Relationship Id="rId15" Type="http://schemas.openxmlformats.org/officeDocument/2006/relationships/hyperlink" Target="https://ar.inspiredpencil.com/pictures-2023/basketball-coach-clipart" TargetMode="External"/><Relationship Id="rId10" Type="http://schemas.openxmlformats.org/officeDocument/2006/relationships/image" Target="../media/image9.jpg"/><Relationship Id="rId4" Type="http://schemas.openxmlformats.org/officeDocument/2006/relationships/image" Target="../media/image6.png"/><Relationship Id="rId9" Type="http://schemas.openxmlformats.org/officeDocument/2006/relationships/hyperlink" Target="https://ar.inspiredpencil.com/pictures-2023/african-american-police-officer-cartoon" TargetMode="External"/><Relationship Id="rId14" Type="http://schemas.openxmlformats.org/officeDocument/2006/relationships/image" Target="../media/image1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istockphoto.com/illustrations/police-officer-helping-child"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A0918-F36D-784C-A201-4DF7FC33AE05}"/>
              </a:ext>
            </a:extLst>
          </p:cNvPr>
          <p:cNvSpPr>
            <a:spLocks noGrp="1"/>
          </p:cNvSpPr>
          <p:nvPr>
            <p:ph type="ctrTitle"/>
          </p:nvPr>
        </p:nvSpPr>
        <p:spPr>
          <a:xfrm>
            <a:off x="1143000" y="749029"/>
            <a:ext cx="6858000" cy="883495"/>
          </a:xfrm>
        </p:spPr>
        <p:txBody>
          <a:bodyPr>
            <a:noAutofit/>
          </a:bodyPr>
          <a:lstStyle/>
          <a:p>
            <a:r>
              <a:rPr lang="en-US" sz="8000" dirty="0"/>
              <a:t>Juvenile Law</a:t>
            </a:r>
          </a:p>
        </p:txBody>
      </p:sp>
      <p:sp>
        <p:nvSpPr>
          <p:cNvPr id="3" name="Subtitle 2">
            <a:extLst>
              <a:ext uri="{FF2B5EF4-FFF2-40B4-BE49-F238E27FC236}">
                <a16:creationId xmlns:a16="http://schemas.microsoft.com/office/drawing/2014/main" id="{91A0D2DD-9817-1093-A74C-D6A4A2890693}"/>
              </a:ext>
            </a:extLst>
          </p:cNvPr>
          <p:cNvSpPr>
            <a:spLocks noGrp="1"/>
          </p:cNvSpPr>
          <p:nvPr>
            <p:ph type="subTitle" idx="1"/>
          </p:nvPr>
        </p:nvSpPr>
        <p:spPr>
          <a:xfrm>
            <a:off x="1143000" y="3618228"/>
            <a:ext cx="6858000" cy="2929467"/>
          </a:xfrm>
        </p:spPr>
        <p:txBody>
          <a:bodyPr>
            <a:normAutofit fontScale="92500" lnSpcReduction="20000"/>
          </a:bodyPr>
          <a:lstStyle/>
          <a:p>
            <a:endParaRPr lang="en-US" dirty="0"/>
          </a:p>
          <a:p>
            <a:endParaRPr lang="en-US" sz="2400" dirty="0">
              <a:latin typeface="+mj-lt"/>
            </a:endParaRPr>
          </a:p>
          <a:p>
            <a:endParaRPr lang="en-US" sz="2400" dirty="0">
              <a:latin typeface="+mj-lt"/>
            </a:endParaRPr>
          </a:p>
          <a:p>
            <a:r>
              <a:rPr lang="en-US" sz="2400" dirty="0">
                <a:latin typeface="+mj-lt"/>
              </a:rPr>
              <a:t>Kelly Kaufman, Assistant Linn County Attorney</a:t>
            </a:r>
          </a:p>
          <a:p>
            <a:r>
              <a:rPr lang="en-US" sz="2400" dirty="0">
                <a:latin typeface="+mj-lt"/>
              </a:rPr>
              <a:t>kelly.kaufman@linncountyiowa.gov</a:t>
            </a:r>
          </a:p>
          <a:p>
            <a:r>
              <a:rPr lang="en-US" sz="2400" dirty="0">
                <a:latin typeface="+mj-lt"/>
              </a:rPr>
              <a:t>(319) 892-6345</a:t>
            </a:r>
          </a:p>
          <a:p>
            <a:endParaRPr lang="en-US" sz="2400" dirty="0">
              <a:latin typeface="+mj-lt"/>
            </a:endParaRPr>
          </a:p>
          <a:p>
            <a:r>
              <a:rPr lang="en-US" dirty="0">
                <a:latin typeface="+mj-lt"/>
              </a:rPr>
              <a:t>With material prepared by former Asst. Linn Co. Attys. Lance Heeren &amp; Matt </a:t>
            </a:r>
            <a:r>
              <a:rPr lang="en-US" dirty="0" err="1">
                <a:latin typeface="+mj-lt"/>
              </a:rPr>
              <a:t>Kishinami</a:t>
            </a:r>
            <a:endParaRPr lang="en-US" dirty="0">
              <a:latin typeface="+mj-lt"/>
            </a:endParaRPr>
          </a:p>
          <a:p>
            <a:endParaRPr lang="en-US" dirty="0"/>
          </a:p>
        </p:txBody>
      </p:sp>
      <p:pic>
        <p:nvPicPr>
          <p:cNvPr id="5" name="Picture 4" descr="Icon&#10;&#10;AI-generated content may be incorrect.">
            <a:extLst>
              <a:ext uri="{FF2B5EF4-FFF2-40B4-BE49-F238E27FC236}">
                <a16:creationId xmlns:a16="http://schemas.microsoft.com/office/drawing/2014/main" id="{88461C0E-3056-EF71-21D3-11F1711D9F6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563695" y="2030458"/>
            <a:ext cx="2270609" cy="2270609"/>
          </a:xfrm>
          <a:prstGeom prst="rect">
            <a:avLst/>
          </a:prstGeom>
        </p:spPr>
      </p:pic>
    </p:spTree>
    <p:extLst>
      <p:ext uri="{BB962C8B-B14F-4D97-AF65-F5344CB8AC3E}">
        <p14:creationId xmlns:p14="http://schemas.microsoft.com/office/powerpoint/2010/main" val="3136801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D20CA-3A78-8897-710A-05092CD964FF}"/>
              </a:ext>
            </a:extLst>
          </p:cNvPr>
          <p:cNvSpPr>
            <a:spLocks noGrp="1"/>
          </p:cNvSpPr>
          <p:nvPr>
            <p:ph type="title"/>
          </p:nvPr>
        </p:nvSpPr>
        <p:spPr/>
        <p:txBody>
          <a:bodyPr/>
          <a:lstStyle/>
          <a:p>
            <a:pPr algn="ctr"/>
            <a:r>
              <a:rPr lang="en-US" dirty="0"/>
              <a:t>Who’s who in the Court room?</a:t>
            </a:r>
          </a:p>
        </p:txBody>
      </p:sp>
      <p:pic>
        <p:nvPicPr>
          <p:cNvPr id="5" name="Content Placeholder 4" descr="Graphical user interface&#10;&#10;AI-generated content may be incorrect.">
            <a:extLst>
              <a:ext uri="{FF2B5EF4-FFF2-40B4-BE49-F238E27FC236}">
                <a16:creationId xmlns:a16="http://schemas.microsoft.com/office/drawing/2014/main" id="{ED010E76-04D1-56F1-4E97-FE2A2B46B4DE}"/>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762000" y="2115344"/>
            <a:ext cx="7620000" cy="3771900"/>
          </a:xfrm>
        </p:spPr>
      </p:pic>
    </p:spTree>
    <p:extLst>
      <p:ext uri="{BB962C8B-B14F-4D97-AF65-F5344CB8AC3E}">
        <p14:creationId xmlns:p14="http://schemas.microsoft.com/office/powerpoint/2010/main" val="2963874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C0F68-0FA4-4DA1-B29D-5D1CBA9AD347}"/>
              </a:ext>
            </a:extLst>
          </p:cNvPr>
          <p:cNvSpPr>
            <a:spLocks noGrp="1"/>
          </p:cNvSpPr>
          <p:nvPr>
            <p:ph type="title"/>
          </p:nvPr>
        </p:nvSpPr>
        <p:spPr/>
        <p:txBody>
          <a:bodyPr/>
          <a:lstStyle/>
          <a:p>
            <a:pPr algn="ctr"/>
            <a:r>
              <a:rPr lang="en-US" dirty="0"/>
              <a:t>Role of Persons in Juvenile Court</a:t>
            </a:r>
          </a:p>
        </p:txBody>
      </p:sp>
      <p:sp>
        <p:nvSpPr>
          <p:cNvPr id="3" name="Content Placeholder 2">
            <a:extLst>
              <a:ext uri="{FF2B5EF4-FFF2-40B4-BE49-F238E27FC236}">
                <a16:creationId xmlns:a16="http://schemas.microsoft.com/office/drawing/2014/main" id="{AE583FDF-F36E-8180-0434-0CD113A7AB9E}"/>
              </a:ext>
            </a:extLst>
          </p:cNvPr>
          <p:cNvSpPr>
            <a:spLocks noGrp="1"/>
          </p:cNvSpPr>
          <p:nvPr>
            <p:ph idx="1"/>
          </p:nvPr>
        </p:nvSpPr>
        <p:spPr/>
        <p:txBody>
          <a:bodyPr>
            <a:normAutofit/>
          </a:bodyPr>
          <a:lstStyle/>
          <a:p>
            <a:r>
              <a:rPr lang="en-US" sz="2400" dirty="0">
                <a:latin typeface="+mj-lt"/>
              </a:rPr>
              <a:t>State – Assistant County Attorney – represent the state and have a duty to assist HHS</a:t>
            </a:r>
          </a:p>
          <a:p>
            <a:r>
              <a:rPr lang="en-US" sz="2400" dirty="0">
                <a:latin typeface="+mj-lt"/>
              </a:rPr>
              <a:t>Department of Health and Human Services</a:t>
            </a:r>
          </a:p>
          <a:p>
            <a:r>
              <a:rPr lang="en-US" sz="2400" dirty="0">
                <a:latin typeface="+mj-lt"/>
              </a:rPr>
              <a:t>Attorneys – duty to zealously represent and advocate for their clients.  Client can be parent or child.</a:t>
            </a:r>
          </a:p>
          <a:p>
            <a:r>
              <a:rPr lang="en-US" sz="2400" dirty="0">
                <a:latin typeface="+mj-lt"/>
              </a:rPr>
              <a:t>Guardians Ad Litem – Acts as an advocate for their clients’ best interests, even if that is not what their client wants</a:t>
            </a:r>
          </a:p>
          <a:p>
            <a:r>
              <a:rPr lang="en-US" sz="2400" dirty="0">
                <a:latin typeface="+mj-lt"/>
              </a:rPr>
              <a:t>Judge – Duty to preside over cases and makes decisions in cases.  Is impartial.  </a:t>
            </a:r>
          </a:p>
          <a:p>
            <a:r>
              <a:rPr lang="en-US" sz="2400" dirty="0">
                <a:latin typeface="+mj-lt"/>
              </a:rPr>
              <a:t>In-home providers – provide direct services to families</a:t>
            </a:r>
          </a:p>
          <a:p>
            <a:r>
              <a:rPr lang="en-US" sz="2400" dirty="0">
                <a:latin typeface="+mj-lt"/>
              </a:rPr>
              <a:t>CASA – court appointed special advocate for children</a:t>
            </a:r>
          </a:p>
        </p:txBody>
      </p:sp>
    </p:spTree>
    <p:extLst>
      <p:ext uri="{BB962C8B-B14F-4D97-AF65-F5344CB8AC3E}">
        <p14:creationId xmlns:p14="http://schemas.microsoft.com/office/powerpoint/2010/main" val="2576931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6E47A-DB33-1385-ADBA-80220A4760B6}"/>
              </a:ext>
            </a:extLst>
          </p:cNvPr>
          <p:cNvSpPr>
            <a:spLocks noGrp="1"/>
          </p:cNvSpPr>
          <p:nvPr>
            <p:ph type="title"/>
          </p:nvPr>
        </p:nvSpPr>
        <p:spPr/>
        <p:txBody>
          <a:bodyPr/>
          <a:lstStyle/>
          <a:p>
            <a:pPr algn="ctr"/>
            <a:r>
              <a:rPr lang="en-US" dirty="0"/>
              <a:t>HHS Duties</a:t>
            </a:r>
          </a:p>
        </p:txBody>
      </p:sp>
      <p:sp>
        <p:nvSpPr>
          <p:cNvPr id="3" name="Content Placeholder 2">
            <a:extLst>
              <a:ext uri="{FF2B5EF4-FFF2-40B4-BE49-F238E27FC236}">
                <a16:creationId xmlns:a16="http://schemas.microsoft.com/office/drawing/2014/main" id="{C3161AB6-FD4F-B24A-959F-1D0F25153879}"/>
              </a:ext>
            </a:extLst>
          </p:cNvPr>
          <p:cNvSpPr>
            <a:spLocks noGrp="1"/>
          </p:cNvSpPr>
          <p:nvPr>
            <p:ph idx="1"/>
          </p:nvPr>
        </p:nvSpPr>
        <p:spPr/>
        <p:txBody>
          <a:bodyPr>
            <a:normAutofit/>
          </a:bodyPr>
          <a:lstStyle/>
          <a:p>
            <a:r>
              <a:rPr lang="en-US" sz="2400" dirty="0">
                <a:latin typeface="Calibri Light" panose="020F0302020204030204" pitchFamily="34" charset="0"/>
                <a:ea typeface="Calibri Light" panose="020F0302020204030204" pitchFamily="34" charset="0"/>
                <a:cs typeface="Calibri Light" panose="020F0302020204030204" pitchFamily="34" charset="0"/>
              </a:rPr>
              <a:t>Child Protection Workers (CPWs)</a:t>
            </a:r>
          </a:p>
          <a:p>
            <a:pPr lvl="1"/>
            <a:r>
              <a:rPr lang="en-US" sz="2100" dirty="0">
                <a:latin typeface="Calibri Light" panose="020F0302020204030204" pitchFamily="34" charset="0"/>
                <a:ea typeface="Calibri Light" panose="020F0302020204030204" pitchFamily="34" charset="0"/>
                <a:cs typeface="Calibri Light" panose="020F0302020204030204" pitchFamily="34" charset="0"/>
              </a:rPr>
              <a:t>Investigates allegations of abuse</a:t>
            </a:r>
          </a:p>
          <a:p>
            <a:pPr lvl="1"/>
            <a:r>
              <a:rPr lang="en-US" sz="2100" dirty="0">
                <a:latin typeface="Calibri Light" panose="020F0302020204030204" pitchFamily="34" charset="0"/>
                <a:ea typeface="Calibri Light" panose="020F0302020204030204" pitchFamily="34" charset="0"/>
                <a:cs typeface="Calibri Light" panose="020F0302020204030204" pitchFamily="34" charset="0"/>
              </a:rPr>
              <a:t>Completes a written report with findings</a:t>
            </a:r>
          </a:p>
          <a:p>
            <a:pPr lvl="1"/>
            <a:r>
              <a:rPr lang="en-US" sz="2100" dirty="0">
                <a:latin typeface="Calibri Light" panose="020F0302020204030204" pitchFamily="34" charset="0"/>
                <a:ea typeface="Calibri Light" panose="020F0302020204030204" pitchFamily="34" charset="0"/>
                <a:cs typeface="Calibri Light" panose="020F0302020204030204" pitchFamily="34" charset="0"/>
              </a:rPr>
              <a:t>Arranges, monitors or provides services to abused children</a:t>
            </a:r>
          </a:p>
          <a:p>
            <a:pPr lvl="1"/>
            <a:endParaRPr lang="en-US" sz="2100" dirty="0">
              <a:latin typeface="Calibri Light" panose="020F0302020204030204" pitchFamily="34" charset="0"/>
              <a:ea typeface="Calibri Light" panose="020F0302020204030204" pitchFamily="34" charset="0"/>
              <a:cs typeface="Calibri Light" panose="020F0302020204030204" pitchFamily="34" charset="0"/>
            </a:endParaRPr>
          </a:p>
          <a:p>
            <a:r>
              <a:rPr lang="en-US" sz="2400" dirty="0">
                <a:latin typeface="Calibri Light" panose="020F0302020204030204" pitchFamily="34" charset="0"/>
                <a:ea typeface="Calibri Light" panose="020F0302020204030204" pitchFamily="34" charset="0"/>
                <a:cs typeface="Calibri Light" panose="020F0302020204030204" pitchFamily="34" charset="0"/>
              </a:rPr>
              <a:t>Social Work Case Managers (SWCMs)</a:t>
            </a:r>
          </a:p>
          <a:p>
            <a:pPr lvl="1"/>
            <a:r>
              <a:rPr lang="en-US" sz="2100" dirty="0">
                <a:latin typeface="Calibri Light" panose="020F0302020204030204" pitchFamily="34" charset="0"/>
                <a:ea typeface="Calibri Light" panose="020F0302020204030204" pitchFamily="34" charset="0"/>
                <a:cs typeface="Calibri Light" panose="020F0302020204030204" pitchFamily="34" charset="0"/>
              </a:rPr>
              <a:t>Provides reasonable efforts</a:t>
            </a:r>
          </a:p>
          <a:p>
            <a:pPr lvl="1"/>
            <a:r>
              <a:rPr lang="en-US" sz="2100" dirty="0">
                <a:latin typeface="Calibri Light" panose="020F0302020204030204" pitchFamily="34" charset="0"/>
                <a:ea typeface="Calibri Light" panose="020F0302020204030204" pitchFamily="34" charset="0"/>
                <a:cs typeface="Calibri Light" panose="020F0302020204030204" pitchFamily="34" charset="0"/>
              </a:rPr>
              <a:t>Makes dispositional recommendations</a:t>
            </a:r>
          </a:p>
          <a:p>
            <a:pPr lvl="1"/>
            <a:r>
              <a:rPr lang="en-US" sz="2100" dirty="0">
                <a:latin typeface="Calibri Light" panose="020F0302020204030204" pitchFamily="34" charset="0"/>
                <a:ea typeface="Calibri Light" panose="020F0302020204030204" pitchFamily="34" charset="0"/>
                <a:cs typeface="Calibri Light" panose="020F0302020204030204" pitchFamily="34" charset="0"/>
              </a:rPr>
              <a:t>Assesses the child and family circumstances to recommend appropriate services</a:t>
            </a:r>
          </a:p>
          <a:p>
            <a:pPr marL="342900" lvl="1" indent="0">
              <a:buNone/>
            </a:pPr>
            <a:endParaRPr lang="en-US" sz="2100" dirty="0">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391159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23BEC-AC8E-85C5-4B51-D0E0C87148E5}"/>
              </a:ext>
            </a:extLst>
          </p:cNvPr>
          <p:cNvSpPr>
            <a:spLocks noGrp="1"/>
          </p:cNvSpPr>
          <p:nvPr>
            <p:ph type="title"/>
          </p:nvPr>
        </p:nvSpPr>
        <p:spPr/>
        <p:txBody>
          <a:bodyPr/>
          <a:lstStyle/>
          <a:p>
            <a:pPr algn="ctr"/>
            <a:r>
              <a:rPr lang="en-US" dirty="0"/>
              <a:t>Hearings in a CINA case</a:t>
            </a:r>
          </a:p>
        </p:txBody>
      </p:sp>
      <p:sp>
        <p:nvSpPr>
          <p:cNvPr id="3" name="Content Placeholder 2">
            <a:extLst>
              <a:ext uri="{FF2B5EF4-FFF2-40B4-BE49-F238E27FC236}">
                <a16:creationId xmlns:a16="http://schemas.microsoft.com/office/drawing/2014/main" id="{F06E72C9-4456-CFF9-B3A2-479D00B7E525}"/>
              </a:ext>
            </a:extLst>
          </p:cNvPr>
          <p:cNvSpPr>
            <a:spLocks noGrp="1"/>
          </p:cNvSpPr>
          <p:nvPr>
            <p:ph idx="1"/>
          </p:nvPr>
        </p:nvSpPr>
        <p:spPr/>
        <p:txBody>
          <a:bodyPr>
            <a:normAutofit fontScale="85000" lnSpcReduction="10000"/>
          </a:bodyPr>
          <a:lstStyle/>
          <a:p>
            <a:r>
              <a:rPr lang="en-US" sz="2400" dirty="0">
                <a:latin typeface="+mj-lt"/>
              </a:rPr>
              <a:t>Adjudication hearing – does the child meet the grounds &amp; is court involvement necessary</a:t>
            </a:r>
          </a:p>
          <a:p>
            <a:r>
              <a:rPr lang="en-US" sz="2400" dirty="0">
                <a:latin typeface="+mj-lt"/>
              </a:rPr>
              <a:t>Disposition hearing – what services are needed &amp; placement of the child</a:t>
            </a:r>
          </a:p>
          <a:p>
            <a:r>
              <a:rPr lang="en-US" sz="2400" dirty="0">
                <a:latin typeface="+mj-lt"/>
              </a:rPr>
              <a:t>Modification hearing – a substantial change in circumstances requiring a change in services or placement; or purpose of the order cannot be accomplished</a:t>
            </a:r>
          </a:p>
          <a:p>
            <a:r>
              <a:rPr lang="en-US" sz="2400" dirty="0">
                <a:latin typeface="+mj-lt"/>
              </a:rPr>
              <a:t>Removal Hearing – State or HHS can request at anytime in the case that the children be removed because they are at imminent risk of harm </a:t>
            </a:r>
          </a:p>
          <a:p>
            <a:r>
              <a:rPr lang="en-US" sz="2400" dirty="0">
                <a:latin typeface="+mj-lt"/>
              </a:rPr>
              <a:t>In-court Review hearing – hearing to discuss the status of the case</a:t>
            </a:r>
          </a:p>
          <a:p>
            <a:r>
              <a:rPr lang="en-US" sz="2400" dirty="0">
                <a:latin typeface="+mj-lt"/>
              </a:rPr>
              <a:t>Court consideration hearing – reports filed to update the court of the status of the case</a:t>
            </a:r>
          </a:p>
          <a:p>
            <a:r>
              <a:rPr lang="en-US" sz="2400" dirty="0">
                <a:latin typeface="+mj-lt"/>
              </a:rPr>
              <a:t>Permanency hearing – if a child is placed out of parental care, within 12 months a permanency hearing is held to determine if the permanency goal should remain family reunification</a:t>
            </a:r>
          </a:p>
        </p:txBody>
      </p:sp>
    </p:spTree>
    <p:extLst>
      <p:ext uri="{BB962C8B-B14F-4D97-AF65-F5344CB8AC3E}">
        <p14:creationId xmlns:p14="http://schemas.microsoft.com/office/powerpoint/2010/main" val="2616677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DD3E1-DFDF-2B04-8E26-E995E4610E77}"/>
              </a:ext>
            </a:extLst>
          </p:cNvPr>
          <p:cNvSpPr>
            <a:spLocks noGrp="1"/>
          </p:cNvSpPr>
          <p:nvPr>
            <p:ph type="title"/>
          </p:nvPr>
        </p:nvSpPr>
        <p:spPr/>
        <p:txBody>
          <a:bodyPr/>
          <a:lstStyle/>
          <a:p>
            <a:pPr algn="ctr"/>
            <a:r>
              <a:rPr lang="en-US" dirty="0"/>
              <a:t>Family reunification is the goal – but what if that cannot happen?</a:t>
            </a:r>
          </a:p>
        </p:txBody>
      </p:sp>
      <p:pic>
        <p:nvPicPr>
          <p:cNvPr id="5" name="Content Placeholder 4" descr="A picture containing toy, doll, clipart&#10;&#10;AI-generated content may be incorrect.">
            <a:extLst>
              <a:ext uri="{FF2B5EF4-FFF2-40B4-BE49-F238E27FC236}">
                <a16:creationId xmlns:a16="http://schemas.microsoft.com/office/drawing/2014/main" id="{2C0C07F1-C8A7-95FF-B46F-D110BA276821}"/>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388426" y="4053152"/>
            <a:ext cx="1805345" cy="2341563"/>
          </a:xfrm>
        </p:spPr>
      </p:pic>
      <p:pic>
        <p:nvPicPr>
          <p:cNvPr id="7" name="Picture 6" descr="A group of children posing for a photo&#10;&#10;AI-generated content may be incorrect.">
            <a:extLst>
              <a:ext uri="{FF2B5EF4-FFF2-40B4-BE49-F238E27FC236}">
                <a16:creationId xmlns:a16="http://schemas.microsoft.com/office/drawing/2014/main" id="{5B123FB2-7D39-6196-B6CB-6CD487BF3669}"/>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413194" y="1972732"/>
            <a:ext cx="1977442" cy="2599267"/>
          </a:xfrm>
          <a:prstGeom prst="rect">
            <a:avLst/>
          </a:prstGeom>
        </p:spPr>
      </p:pic>
      <p:pic>
        <p:nvPicPr>
          <p:cNvPr id="9" name="Picture 8" descr="A picture containing text, vector graphics, toy, doll&#10;&#10;AI-generated content may be incorrect.">
            <a:extLst>
              <a:ext uri="{FF2B5EF4-FFF2-40B4-BE49-F238E27FC236}">
                <a16:creationId xmlns:a16="http://schemas.microsoft.com/office/drawing/2014/main" id="{4031DAC8-2C30-CD18-8FE7-E91408DCB3BE}"/>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4572000" y="4571999"/>
            <a:ext cx="1898898" cy="2065891"/>
          </a:xfrm>
          <a:prstGeom prst="rect">
            <a:avLst/>
          </a:prstGeom>
        </p:spPr>
      </p:pic>
      <p:pic>
        <p:nvPicPr>
          <p:cNvPr id="11" name="Picture 10" descr="A picture containing toy, doll, vector graphics&#10;&#10;AI-generated content may be incorrect.">
            <a:extLst>
              <a:ext uri="{FF2B5EF4-FFF2-40B4-BE49-F238E27FC236}">
                <a16:creationId xmlns:a16="http://schemas.microsoft.com/office/drawing/2014/main" id="{A6853F84-8CC7-47EE-4597-94BBEF4D300A}"/>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6517149" y="4783667"/>
            <a:ext cx="1769532" cy="1769532"/>
          </a:xfrm>
          <a:prstGeom prst="rect">
            <a:avLst/>
          </a:prstGeom>
        </p:spPr>
      </p:pic>
      <p:pic>
        <p:nvPicPr>
          <p:cNvPr id="15" name="Picture 14" descr="Logo&#10;&#10;AI-generated content may be incorrect.">
            <a:extLst>
              <a:ext uri="{FF2B5EF4-FFF2-40B4-BE49-F238E27FC236}">
                <a16:creationId xmlns:a16="http://schemas.microsoft.com/office/drawing/2014/main" id="{EBCCDE7C-7810-8A78-7745-21C90AF436C3}"/>
              </a:ext>
            </a:extLst>
          </p:cNvPr>
          <p:cNvPicPr>
            <a:picLocks noChangeAspect="1"/>
          </p:cNvPicPr>
          <p:nvPr/>
        </p:nvPicPr>
        <p:blipFill>
          <a:blip r:embed="rId10">
            <a:extLst>
              <a:ext uri="{837473B0-CC2E-450A-ABE3-18F120FF3D39}">
                <a1611:picAttrSrcUrl xmlns:a1611="http://schemas.microsoft.com/office/drawing/2016/11/main" r:id="rId11"/>
              </a:ext>
            </a:extLst>
          </a:blip>
          <a:stretch>
            <a:fillRect/>
          </a:stretch>
        </p:blipFill>
        <p:spPr>
          <a:xfrm>
            <a:off x="666805" y="1972732"/>
            <a:ext cx="1338774" cy="1650261"/>
          </a:xfrm>
          <a:prstGeom prst="rect">
            <a:avLst/>
          </a:prstGeom>
        </p:spPr>
      </p:pic>
      <p:pic>
        <p:nvPicPr>
          <p:cNvPr id="23" name="Picture 22" descr="A group of people posing for the camera&#10;&#10;AI-generated content may be incorrect.">
            <a:extLst>
              <a:ext uri="{FF2B5EF4-FFF2-40B4-BE49-F238E27FC236}">
                <a16:creationId xmlns:a16="http://schemas.microsoft.com/office/drawing/2014/main" id="{991B0047-08D1-740B-0DF5-93E74238A2EA}"/>
              </a:ext>
            </a:extLst>
          </p:cNvPr>
          <p:cNvPicPr>
            <a:picLocks noChangeAspect="1"/>
          </p:cNvPicPr>
          <p:nvPr/>
        </p:nvPicPr>
        <p:blipFill>
          <a:blip r:embed="rId12">
            <a:extLst>
              <a:ext uri="{837473B0-CC2E-450A-ABE3-18F120FF3D39}">
                <a1611:picAttrSrcUrl xmlns:a1611="http://schemas.microsoft.com/office/drawing/2016/11/main" r:id="rId13"/>
              </a:ext>
            </a:extLst>
          </a:blip>
          <a:stretch>
            <a:fillRect/>
          </a:stretch>
        </p:blipFill>
        <p:spPr>
          <a:xfrm>
            <a:off x="3999137" y="1727103"/>
            <a:ext cx="2068355" cy="2719322"/>
          </a:xfrm>
          <a:prstGeom prst="rect">
            <a:avLst/>
          </a:prstGeom>
        </p:spPr>
      </p:pic>
      <p:pic>
        <p:nvPicPr>
          <p:cNvPr id="25" name="Picture 24" descr="A couple of people posing for the camera&#10;&#10;AI-generated content may be incorrect.">
            <a:extLst>
              <a:ext uri="{FF2B5EF4-FFF2-40B4-BE49-F238E27FC236}">
                <a16:creationId xmlns:a16="http://schemas.microsoft.com/office/drawing/2014/main" id="{E5DBBDDA-50A2-28A9-8CD1-DBE73BE99346}"/>
              </a:ext>
            </a:extLst>
          </p:cNvPr>
          <p:cNvPicPr>
            <a:picLocks noChangeAspect="1"/>
          </p:cNvPicPr>
          <p:nvPr/>
        </p:nvPicPr>
        <p:blipFill>
          <a:blip r:embed="rId14">
            <a:extLst>
              <a:ext uri="{837473B0-CC2E-450A-ABE3-18F120FF3D39}">
                <a1611:picAttrSrcUrl xmlns:a1611="http://schemas.microsoft.com/office/drawing/2016/11/main" r:id="rId15"/>
              </a:ext>
            </a:extLst>
          </a:blip>
          <a:stretch>
            <a:fillRect/>
          </a:stretch>
        </p:blipFill>
        <p:spPr>
          <a:xfrm>
            <a:off x="2326040" y="4529067"/>
            <a:ext cx="1977442" cy="1911106"/>
          </a:xfrm>
          <a:prstGeom prst="rect">
            <a:avLst/>
          </a:prstGeom>
        </p:spPr>
      </p:pic>
      <p:pic>
        <p:nvPicPr>
          <p:cNvPr id="27" name="Picture 26">
            <a:extLst>
              <a:ext uri="{FF2B5EF4-FFF2-40B4-BE49-F238E27FC236}">
                <a16:creationId xmlns:a16="http://schemas.microsoft.com/office/drawing/2014/main" id="{AFE4F2F1-EE40-4490-5DE7-562ED428AF6A}"/>
              </a:ext>
            </a:extLst>
          </p:cNvPr>
          <p:cNvPicPr>
            <a:picLocks noChangeAspect="1"/>
          </p:cNvPicPr>
          <p:nvPr/>
        </p:nvPicPr>
        <p:blipFill>
          <a:blip r:embed="rId16">
            <a:extLst>
              <a:ext uri="{837473B0-CC2E-450A-ABE3-18F120FF3D39}">
                <a1611:picAttrSrcUrl xmlns:a1611="http://schemas.microsoft.com/office/drawing/2016/11/main" r:id="rId17"/>
              </a:ext>
            </a:extLst>
          </a:blip>
          <a:stretch>
            <a:fillRect/>
          </a:stretch>
        </p:blipFill>
        <p:spPr>
          <a:xfrm>
            <a:off x="2313250" y="3350418"/>
            <a:ext cx="1096649" cy="1405467"/>
          </a:xfrm>
          <a:prstGeom prst="rect">
            <a:avLst/>
          </a:prstGeom>
        </p:spPr>
      </p:pic>
      <p:pic>
        <p:nvPicPr>
          <p:cNvPr id="31" name="Picture 30" descr="A picture containing text, doll, toy, different&#10;&#10;AI-generated content may be incorrect.">
            <a:extLst>
              <a:ext uri="{FF2B5EF4-FFF2-40B4-BE49-F238E27FC236}">
                <a16:creationId xmlns:a16="http://schemas.microsoft.com/office/drawing/2014/main" id="{8BA1459D-1805-8C40-B3D2-C78B06636647}"/>
              </a:ext>
            </a:extLst>
          </p:cNvPr>
          <p:cNvPicPr>
            <a:picLocks noChangeAspect="1"/>
          </p:cNvPicPr>
          <p:nvPr/>
        </p:nvPicPr>
        <p:blipFill>
          <a:blip r:embed="rId18">
            <a:extLst>
              <a:ext uri="{837473B0-CC2E-450A-ABE3-18F120FF3D39}">
                <a1611:picAttrSrcUrl xmlns:a1611="http://schemas.microsoft.com/office/drawing/2016/11/main" r:id="rId19"/>
              </a:ext>
            </a:extLst>
          </a:blip>
          <a:stretch>
            <a:fillRect/>
          </a:stretch>
        </p:blipFill>
        <p:spPr>
          <a:xfrm>
            <a:off x="2675302" y="1893374"/>
            <a:ext cx="1278917" cy="1278917"/>
          </a:xfrm>
          <a:prstGeom prst="rect">
            <a:avLst/>
          </a:prstGeom>
        </p:spPr>
      </p:pic>
    </p:spTree>
    <p:extLst>
      <p:ext uri="{BB962C8B-B14F-4D97-AF65-F5344CB8AC3E}">
        <p14:creationId xmlns:p14="http://schemas.microsoft.com/office/powerpoint/2010/main" val="14975308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58A34-906B-35DF-B053-07A37B61484B}"/>
              </a:ext>
            </a:extLst>
          </p:cNvPr>
          <p:cNvSpPr>
            <a:spLocks noGrp="1"/>
          </p:cNvSpPr>
          <p:nvPr>
            <p:ph type="title"/>
          </p:nvPr>
        </p:nvSpPr>
        <p:spPr/>
        <p:txBody>
          <a:bodyPr/>
          <a:lstStyle/>
          <a:p>
            <a:pPr algn="ctr"/>
            <a:r>
              <a:rPr lang="en-US" dirty="0"/>
              <a:t>Termination of Parental Rights</a:t>
            </a:r>
          </a:p>
        </p:txBody>
      </p:sp>
      <p:sp>
        <p:nvSpPr>
          <p:cNvPr id="3" name="Content Placeholder 2">
            <a:extLst>
              <a:ext uri="{FF2B5EF4-FFF2-40B4-BE49-F238E27FC236}">
                <a16:creationId xmlns:a16="http://schemas.microsoft.com/office/drawing/2014/main" id="{D1691E80-0DFF-0845-8396-B0FB15BB31AA}"/>
              </a:ext>
            </a:extLst>
          </p:cNvPr>
          <p:cNvSpPr>
            <a:spLocks noGrp="1"/>
          </p:cNvSpPr>
          <p:nvPr>
            <p:ph idx="1"/>
          </p:nvPr>
        </p:nvSpPr>
        <p:spPr/>
        <p:txBody>
          <a:bodyPr/>
          <a:lstStyle/>
          <a:p>
            <a:r>
              <a:rPr lang="en-US" sz="2400" dirty="0">
                <a:latin typeface="+mj-lt"/>
              </a:rPr>
              <a:t>A new petition must be filed to start a Termination of Parental Rights</a:t>
            </a:r>
          </a:p>
          <a:p>
            <a:r>
              <a:rPr lang="en-US" sz="2400" dirty="0">
                <a:latin typeface="+mj-lt"/>
              </a:rPr>
              <a:t>Everyone must be served with the TPR petition</a:t>
            </a:r>
          </a:p>
          <a:p>
            <a:r>
              <a:rPr lang="en-US" sz="2400" dirty="0">
                <a:latin typeface="+mj-lt"/>
              </a:rPr>
              <a:t>All parties are entitled to have an attorney represent them in TPR proceedings</a:t>
            </a:r>
          </a:p>
          <a:p>
            <a:r>
              <a:rPr lang="en-US" sz="2400" dirty="0">
                <a:latin typeface="+mj-lt"/>
              </a:rPr>
              <a:t>Standard of Proof – clear and convincing evidence</a:t>
            </a:r>
          </a:p>
          <a:p>
            <a:r>
              <a:rPr lang="en-US" sz="2400" dirty="0">
                <a:latin typeface="+mj-lt"/>
              </a:rPr>
              <a:t>State has to prove that the child meets one of the TPR grounds in 232.116(1)(a) – (p) and that it is in the child’s best interests to terminate parental rights and that none of the exceptions apply.</a:t>
            </a:r>
          </a:p>
          <a:p>
            <a:endParaRPr lang="en-US" sz="2400" dirty="0">
              <a:latin typeface="+mj-lt"/>
            </a:endParaRPr>
          </a:p>
          <a:p>
            <a:pPr marL="0" indent="0">
              <a:buNone/>
            </a:pPr>
            <a:endParaRPr lang="en-US" dirty="0"/>
          </a:p>
        </p:txBody>
      </p:sp>
    </p:spTree>
    <p:extLst>
      <p:ext uri="{BB962C8B-B14F-4D97-AF65-F5344CB8AC3E}">
        <p14:creationId xmlns:p14="http://schemas.microsoft.com/office/powerpoint/2010/main" val="3094616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243FC-23E2-8881-405C-7832B2807FE8}"/>
              </a:ext>
            </a:extLst>
          </p:cNvPr>
          <p:cNvSpPr>
            <a:spLocks noGrp="1"/>
          </p:cNvSpPr>
          <p:nvPr>
            <p:ph type="title"/>
          </p:nvPr>
        </p:nvSpPr>
        <p:spPr/>
        <p:txBody>
          <a:bodyPr>
            <a:normAutofit/>
          </a:bodyPr>
          <a:lstStyle/>
          <a:p>
            <a:r>
              <a:rPr lang="en-US" sz="6000" dirty="0"/>
              <a:t>Juvenile Delinquency</a:t>
            </a:r>
          </a:p>
        </p:txBody>
      </p:sp>
      <p:pic>
        <p:nvPicPr>
          <p:cNvPr id="6" name="Content Placeholder 5">
            <a:extLst>
              <a:ext uri="{FF2B5EF4-FFF2-40B4-BE49-F238E27FC236}">
                <a16:creationId xmlns:a16="http://schemas.microsoft.com/office/drawing/2014/main" id="{106F66BC-D290-E3ED-E7EB-4FC8A4C8899F}"/>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1308496" y="1825625"/>
            <a:ext cx="6527007" cy="4351338"/>
          </a:xfrm>
        </p:spPr>
      </p:pic>
    </p:spTree>
    <p:extLst>
      <p:ext uri="{BB962C8B-B14F-4D97-AF65-F5344CB8AC3E}">
        <p14:creationId xmlns:p14="http://schemas.microsoft.com/office/powerpoint/2010/main" val="3364578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6"/>
          <p:cNvSpPr txBox="1">
            <a:spLocks noGrp="1"/>
          </p:cNvSpPr>
          <p:nvPr>
            <p:ph type="title"/>
          </p:nvPr>
        </p:nvSpPr>
        <p:spPr>
          <a:prstGeom prst="rect">
            <a:avLst/>
          </a:prstGeom>
          <a:noFill/>
          <a:ln>
            <a:noFill/>
          </a:ln>
        </p:spPr>
        <p:txBody>
          <a:bodyPr spcFirstLastPara="1" wrap="square" lIns="91425" tIns="45700" rIns="91425" bIns="45700" anchor="ctr" anchorCtr="1">
            <a:noAutofit/>
          </a:bodyPr>
          <a:lstStyle/>
          <a:p>
            <a:pPr marL="0" lvl="0" indent="0" algn="ctr" rtl="0">
              <a:lnSpc>
                <a:spcPct val="100000"/>
              </a:lnSpc>
              <a:spcBef>
                <a:spcPts val="0"/>
              </a:spcBef>
              <a:spcAft>
                <a:spcPts val="0"/>
              </a:spcAft>
              <a:buClr>
                <a:schemeClr val="lt2"/>
              </a:buClr>
              <a:buSzPts val="3200"/>
              <a:buFont typeface="Arial"/>
              <a:buNone/>
            </a:pPr>
            <a:r>
              <a:rPr lang="en-US" sz="6000" b="0" i="0" u="none" dirty="0">
                <a:ea typeface="Arial"/>
                <a:cs typeface="Arial"/>
                <a:sym typeface="Arial"/>
              </a:rPr>
              <a:t>Philosophy</a:t>
            </a:r>
            <a:endParaRPr sz="6000" dirty="0"/>
          </a:p>
        </p:txBody>
      </p:sp>
      <p:sp>
        <p:nvSpPr>
          <p:cNvPr id="3" name="Text Placeholder 2">
            <a:extLst>
              <a:ext uri="{FF2B5EF4-FFF2-40B4-BE49-F238E27FC236}">
                <a16:creationId xmlns:a16="http://schemas.microsoft.com/office/drawing/2014/main" id="{0E545356-83E2-88CE-BB9C-25938C3DAA11}"/>
              </a:ext>
            </a:extLst>
          </p:cNvPr>
          <p:cNvSpPr>
            <a:spLocks noGrp="1"/>
          </p:cNvSpPr>
          <p:nvPr>
            <p:ph type="body" idx="1"/>
          </p:nvPr>
        </p:nvSpPr>
        <p:spPr/>
        <p:txBody>
          <a:bodyPr>
            <a:normAutofit/>
          </a:bodyPr>
          <a:lstStyle/>
          <a:p>
            <a:r>
              <a:rPr lang="en-US" sz="2800" dirty="0">
                <a:latin typeface="+mj-lt"/>
              </a:rPr>
              <a:t>Adult justice system:</a:t>
            </a:r>
          </a:p>
        </p:txBody>
      </p:sp>
      <p:sp>
        <p:nvSpPr>
          <p:cNvPr id="177" name="Google Shape;177;p16"/>
          <p:cNvSpPr txBox="1">
            <a:spLocks noGrp="1"/>
          </p:cNvSpPr>
          <p:nvPr>
            <p:ph sz="half" idx="2"/>
          </p:nvPr>
        </p:nvSpPr>
        <p:spPr>
          <a:prstGeom prst="rect">
            <a:avLst/>
          </a:prstGeom>
          <a:noFill/>
          <a:ln>
            <a:noFill/>
          </a:ln>
        </p:spPr>
        <p:txBody>
          <a:bodyPr spcFirstLastPara="1" wrap="square" lIns="91425" tIns="45700" rIns="91425" bIns="45700" anchor="t" anchorCtr="0">
            <a:noAutofit/>
          </a:bodyPr>
          <a:lstStyle/>
          <a:p>
            <a:pPr marL="457200" lvl="1" indent="0" algn="l" rtl="0">
              <a:lnSpc>
                <a:spcPct val="100000"/>
              </a:lnSpc>
              <a:spcBef>
                <a:spcPts val="480"/>
              </a:spcBef>
              <a:spcAft>
                <a:spcPts val="0"/>
              </a:spcAft>
              <a:buClr>
                <a:schemeClr val="lt1"/>
              </a:buClr>
              <a:buSzPts val="2400"/>
              <a:buNone/>
            </a:pPr>
            <a:r>
              <a:rPr lang="en-US" sz="3200" b="0" i="0" u="none" dirty="0">
                <a:ea typeface="Verdana"/>
                <a:cs typeface="Verdana"/>
                <a:sym typeface="Verdana"/>
              </a:rPr>
              <a:t>-</a:t>
            </a:r>
            <a:r>
              <a:rPr lang="en-US" sz="3200" b="0" i="0" u="none" dirty="0">
                <a:latin typeface="Calibri Light" panose="020F0302020204030204" pitchFamily="34" charset="0"/>
                <a:ea typeface="Calibri Light" panose="020F0302020204030204" pitchFamily="34" charset="0"/>
                <a:cs typeface="Calibri Light" panose="020F0302020204030204" pitchFamily="34" charset="0"/>
                <a:sym typeface="Verdana"/>
              </a:rPr>
              <a:t>Punishment </a:t>
            </a:r>
          </a:p>
          <a:p>
            <a:pPr marL="457200" lvl="1" indent="0" algn="l" rtl="0">
              <a:lnSpc>
                <a:spcPct val="100000"/>
              </a:lnSpc>
              <a:spcBef>
                <a:spcPts val="480"/>
              </a:spcBef>
              <a:spcAft>
                <a:spcPts val="0"/>
              </a:spcAft>
              <a:buClr>
                <a:schemeClr val="lt1"/>
              </a:buClr>
              <a:buSzPts val="2400"/>
              <a:buNone/>
            </a:pPr>
            <a:r>
              <a:rPr lang="en-US" sz="3200" b="0" i="0" u="none" dirty="0">
                <a:latin typeface="Calibri Light" panose="020F0302020204030204" pitchFamily="34" charset="0"/>
                <a:ea typeface="Calibri Light" panose="020F0302020204030204" pitchFamily="34" charset="0"/>
                <a:cs typeface="Calibri Light" panose="020F0302020204030204" pitchFamily="34" charset="0"/>
                <a:sym typeface="Verdana"/>
              </a:rPr>
              <a:t>-Community safety -Deterrence</a:t>
            </a:r>
          </a:p>
          <a:p>
            <a:pPr marL="457200" lvl="1" indent="0" algn="l" rtl="0">
              <a:lnSpc>
                <a:spcPct val="100000"/>
              </a:lnSpc>
              <a:spcBef>
                <a:spcPts val="480"/>
              </a:spcBef>
              <a:spcAft>
                <a:spcPts val="0"/>
              </a:spcAft>
              <a:buClr>
                <a:schemeClr val="lt1"/>
              </a:buClr>
              <a:buSzPts val="2400"/>
              <a:buNone/>
            </a:pPr>
            <a:r>
              <a:rPr lang="en-US" sz="3200" b="0" i="0" u="none" dirty="0">
                <a:latin typeface="Calibri Light" panose="020F0302020204030204" pitchFamily="34" charset="0"/>
                <a:ea typeface="Calibri Light" panose="020F0302020204030204" pitchFamily="34" charset="0"/>
                <a:cs typeface="Calibri Light" panose="020F0302020204030204" pitchFamily="34" charset="0"/>
                <a:sym typeface="Verdana"/>
              </a:rPr>
              <a:t>-Rehabilitation</a:t>
            </a:r>
          </a:p>
          <a:p>
            <a:pPr marL="342900" lvl="0" indent="-266700" algn="l" rtl="0">
              <a:spcBef>
                <a:spcPts val="400"/>
              </a:spcBef>
              <a:spcAft>
                <a:spcPts val="0"/>
              </a:spcAft>
              <a:buSzPts val="1200"/>
              <a:buNone/>
            </a:pPr>
            <a:endParaRPr sz="2000" b="0" i="0" u="none" dirty="0">
              <a:latin typeface="Verdana"/>
              <a:ea typeface="Verdana"/>
              <a:cs typeface="Verdana"/>
              <a:sym typeface="Verdana"/>
            </a:endParaRPr>
          </a:p>
        </p:txBody>
      </p:sp>
      <p:sp>
        <p:nvSpPr>
          <p:cNvPr id="4" name="Text Placeholder 3">
            <a:extLst>
              <a:ext uri="{FF2B5EF4-FFF2-40B4-BE49-F238E27FC236}">
                <a16:creationId xmlns:a16="http://schemas.microsoft.com/office/drawing/2014/main" id="{3BD4680A-0EAF-3283-18F0-330A06F60093}"/>
              </a:ext>
            </a:extLst>
          </p:cNvPr>
          <p:cNvSpPr>
            <a:spLocks noGrp="1"/>
          </p:cNvSpPr>
          <p:nvPr>
            <p:ph type="body" sz="quarter" idx="3"/>
          </p:nvPr>
        </p:nvSpPr>
        <p:spPr/>
        <p:txBody>
          <a:bodyPr>
            <a:normAutofit/>
          </a:bodyPr>
          <a:lstStyle/>
          <a:p>
            <a:r>
              <a:rPr lang="en-US" sz="2800" dirty="0">
                <a:latin typeface="+mj-lt"/>
              </a:rPr>
              <a:t>Juvenile justice system:</a:t>
            </a:r>
          </a:p>
        </p:txBody>
      </p:sp>
      <p:sp>
        <p:nvSpPr>
          <p:cNvPr id="2" name="Content Placeholder 1">
            <a:extLst>
              <a:ext uri="{FF2B5EF4-FFF2-40B4-BE49-F238E27FC236}">
                <a16:creationId xmlns:a16="http://schemas.microsoft.com/office/drawing/2014/main" id="{B948C5A0-4440-220A-EDDB-62F2651259AE}"/>
              </a:ext>
            </a:extLst>
          </p:cNvPr>
          <p:cNvSpPr>
            <a:spLocks noGrp="1"/>
          </p:cNvSpPr>
          <p:nvPr>
            <p:ph sz="quarter" idx="4"/>
          </p:nvPr>
        </p:nvSpPr>
        <p:spPr/>
        <p:txBody>
          <a:bodyPr/>
          <a:lstStyle/>
          <a:p>
            <a:pPr marL="0" indent="0">
              <a:buNone/>
            </a:pPr>
            <a:r>
              <a:rPr lang="en-US" sz="3200" dirty="0">
                <a:latin typeface="Calibri Light" panose="020F0302020204030204" pitchFamily="34" charset="0"/>
                <a:ea typeface="Calibri Light" panose="020F0302020204030204" pitchFamily="34" charset="0"/>
                <a:cs typeface="Calibri Light" panose="020F0302020204030204" pitchFamily="34" charset="0"/>
                <a:sym typeface="Verdana"/>
              </a:rPr>
              <a:t>Mostly rehabilitation, with a community safety component</a:t>
            </a:r>
            <a:endParaRPr lang="en-US" sz="3200" dirty="0">
              <a:latin typeface="Calibri Light" panose="020F0302020204030204" pitchFamily="34" charset="0"/>
              <a:ea typeface="Calibri Light" panose="020F0302020204030204" pitchFamily="34" charset="0"/>
              <a:cs typeface="Calibri Light" panose="020F0302020204030204" pitchFamily="34" charset="0"/>
            </a:endParaRP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4"/>
          <p:cNvSpPr txBox="1">
            <a:spLocks noGrp="1"/>
          </p:cNvSpPr>
          <p:nvPr>
            <p:ph type="title"/>
          </p:nvPr>
        </p:nvSpPr>
        <p:spPr>
          <a:prstGeom prst="rect">
            <a:avLst/>
          </a:prstGeom>
          <a:noFill/>
          <a:ln>
            <a:noFill/>
          </a:ln>
        </p:spPr>
        <p:txBody>
          <a:bodyPr spcFirstLastPara="1" wrap="square" lIns="91425" tIns="45700" rIns="91425" bIns="45700" anchor="ctr" anchorCtr="1">
            <a:noAutofit/>
          </a:bodyPr>
          <a:lstStyle/>
          <a:p>
            <a:pPr marL="0" lvl="0" indent="0" algn="ctr" rtl="0">
              <a:lnSpc>
                <a:spcPct val="100000"/>
              </a:lnSpc>
              <a:spcBef>
                <a:spcPts val="0"/>
              </a:spcBef>
              <a:spcAft>
                <a:spcPts val="0"/>
              </a:spcAft>
              <a:buClr>
                <a:schemeClr val="lt2"/>
              </a:buClr>
              <a:buSzPts val="4000"/>
              <a:buFont typeface="Arial"/>
              <a:buNone/>
            </a:pPr>
            <a:r>
              <a:rPr lang="en-US" sz="6000" b="0" i="0" u="none" dirty="0">
                <a:ea typeface="Arial"/>
                <a:cs typeface="Arial"/>
                <a:sym typeface="Arial"/>
              </a:rPr>
              <a:t>Translations</a:t>
            </a:r>
            <a:endParaRPr sz="6000" dirty="0"/>
          </a:p>
        </p:txBody>
      </p:sp>
      <p:sp>
        <p:nvSpPr>
          <p:cNvPr id="2" name="Text Placeholder 1">
            <a:extLst>
              <a:ext uri="{FF2B5EF4-FFF2-40B4-BE49-F238E27FC236}">
                <a16:creationId xmlns:a16="http://schemas.microsoft.com/office/drawing/2014/main" id="{DE350723-A687-BBD8-1578-4AFDB5CB1760}"/>
              </a:ext>
            </a:extLst>
          </p:cNvPr>
          <p:cNvSpPr>
            <a:spLocks noGrp="1"/>
          </p:cNvSpPr>
          <p:nvPr>
            <p:ph type="body" idx="1"/>
          </p:nvPr>
        </p:nvSpPr>
        <p:spPr>
          <a:xfrm>
            <a:off x="629842" y="1681163"/>
            <a:ext cx="3868340" cy="342946"/>
          </a:xfrm>
        </p:spPr>
        <p:txBody>
          <a:bodyPr/>
          <a:lstStyle/>
          <a:p>
            <a:r>
              <a:rPr lang="en-US" dirty="0">
                <a:latin typeface="+mj-lt"/>
              </a:rPr>
              <a:t>Adults</a:t>
            </a:r>
          </a:p>
        </p:txBody>
      </p:sp>
      <p:sp>
        <p:nvSpPr>
          <p:cNvPr id="225" name="Google Shape;225;p24"/>
          <p:cNvSpPr txBox="1">
            <a:spLocks noGrp="1"/>
          </p:cNvSpPr>
          <p:nvPr>
            <p:ph sz="half" idx="2"/>
          </p:nvPr>
        </p:nvSpPr>
        <p:spPr>
          <a:xfrm>
            <a:off x="629842" y="2024109"/>
            <a:ext cx="3868340" cy="4165554"/>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640"/>
              </a:spcBef>
              <a:spcAft>
                <a:spcPts val="0"/>
              </a:spcAft>
              <a:buClr>
                <a:schemeClr val="hlink"/>
              </a:buClr>
              <a:buSzPts val="1920"/>
              <a:buFont typeface="Noto Sans Symbols"/>
              <a:buChar char="■"/>
            </a:pPr>
            <a:r>
              <a:rPr lang="en-US" sz="2400" dirty="0">
                <a:latin typeface="+mj-lt"/>
              </a:rPr>
              <a:t>Defendant</a:t>
            </a:r>
          </a:p>
          <a:p>
            <a:pPr marL="342900" lvl="0" indent="-342900" algn="l" rtl="0">
              <a:lnSpc>
                <a:spcPct val="100000"/>
              </a:lnSpc>
              <a:spcBef>
                <a:spcPts val="640"/>
              </a:spcBef>
              <a:spcAft>
                <a:spcPts val="0"/>
              </a:spcAft>
              <a:buClr>
                <a:schemeClr val="hlink"/>
              </a:buClr>
              <a:buSzPts val="1920"/>
              <a:buFont typeface="Noto Sans Symbols"/>
              <a:buChar char="■"/>
            </a:pPr>
            <a:r>
              <a:rPr lang="en-US" sz="2400" dirty="0">
                <a:latin typeface="+mj-lt"/>
              </a:rPr>
              <a:t>Crime</a:t>
            </a:r>
          </a:p>
          <a:p>
            <a:pPr marL="342900" lvl="0" indent="-342900" algn="l" rtl="0">
              <a:lnSpc>
                <a:spcPct val="100000"/>
              </a:lnSpc>
              <a:spcBef>
                <a:spcPts val="640"/>
              </a:spcBef>
              <a:spcAft>
                <a:spcPts val="0"/>
              </a:spcAft>
              <a:buClr>
                <a:schemeClr val="hlink"/>
              </a:buClr>
              <a:buSzPts val="1920"/>
              <a:buFont typeface="Noto Sans Symbols"/>
              <a:buChar char="■"/>
            </a:pPr>
            <a:endParaRPr lang="en-US" sz="2400" dirty="0">
              <a:latin typeface="+mj-lt"/>
            </a:endParaRPr>
          </a:p>
          <a:p>
            <a:pPr marL="0" lvl="0" indent="0" algn="l" rtl="0">
              <a:lnSpc>
                <a:spcPct val="100000"/>
              </a:lnSpc>
              <a:spcBef>
                <a:spcPts val="640"/>
              </a:spcBef>
              <a:spcAft>
                <a:spcPts val="0"/>
              </a:spcAft>
              <a:buClr>
                <a:schemeClr val="hlink"/>
              </a:buClr>
              <a:buSzPts val="1920"/>
              <a:buNone/>
            </a:pPr>
            <a:endParaRPr lang="en-US" sz="2400" dirty="0">
              <a:latin typeface="+mj-lt"/>
            </a:endParaRPr>
          </a:p>
          <a:p>
            <a:pPr marL="342900" lvl="0" indent="-342900" algn="l" rtl="0">
              <a:lnSpc>
                <a:spcPct val="100000"/>
              </a:lnSpc>
              <a:spcBef>
                <a:spcPts val="640"/>
              </a:spcBef>
              <a:spcAft>
                <a:spcPts val="0"/>
              </a:spcAft>
              <a:buClr>
                <a:schemeClr val="hlink"/>
              </a:buClr>
              <a:buSzPts val="1920"/>
              <a:buFont typeface="Noto Sans Symbols"/>
              <a:buChar char="■"/>
            </a:pPr>
            <a:r>
              <a:rPr lang="en-US" sz="2400" dirty="0">
                <a:latin typeface="+mj-lt"/>
              </a:rPr>
              <a:t>Complaint</a:t>
            </a:r>
          </a:p>
          <a:p>
            <a:pPr marL="342900" lvl="0" indent="-342900" algn="l" rtl="0">
              <a:lnSpc>
                <a:spcPct val="100000"/>
              </a:lnSpc>
              <a:spcBef>
                <a:spcPts val="640"/>
              </a:spcBef>
              <a:spcAft>
                <a:spcPts val="0"/>
              </a:spcAft>
              <a:buClr>
                <a:schemeClr val="hlink"/>
              </a:buClr>
              <a:buSzPts val="1920"/>
              <a:buFont typeface="Noto Sans Symbols"/>
              <a:buChar char="■"/>
            </a:pPr>
            <a:r>
              <a:rPr lang="en-US" sz="2400" dirty="0">
                <a:latin typeface="+mj-lt"/>
              </a:rPr>
              <a:t>Plead guilty</a:t>
            </a:r>
          </a:p>
          <a:p>
            <a:pPr marL="342900" lvl="0" indent="-342900">
              <a:lnSpc>
                <a:spcPct val="100000"/>
              </a:lnSpc>
              <a:spcBef>
                <a:spcPts val="640"/>
              </a:spcBef>
              <a:buClr>
                <a:schemeClr val="hlink"/>
              </a:buClr>
              <a:buSzPts val="1920"/>
              <a:buFont typeface="Noto Sans Symbols"/>
              <a:buChar char="■"/>
            </a:pPr>
            <a:r>
              <a:rPr lang="en-US" sz="2400" dirty="0">
                <a:latin typeface="+mj-lt"/>
              </a:rPr>
              <a:t>Sentencing</a:t>
            </a:r>
          </a:p>
          <a:p>
            <a:pPr marL="342900" lvl="0" indent="-342900">
              <a:lnSpc>
                <a:spcPct val="100000"/>
              </a:lnSpc>
              <a:spcBef>
                <a:spcPts val="640"/>
              </a:spcBef>
              <a:buClr>
                <a:schemeClr val="hlink"/>
              </a:buClr>
              <a:buSzPts val="1920"/>
              <a:buFont typeface="Noto Sans Symbols"/>
              <a:buChar char="■"/>
            </a:pPr>
            <a:r>
              <a:rPr lang="en-US" sz="2400" dirty="0">
                <a:latin typeface="+mj-lt"/>
              </a:rPr>
              <a:t>Conviction</a:t>
            </a:r>
          </a:p>
          <a:p>
            <a:pPr marL="342900" lvl="0" indent="-342900">
              <a:lnSpc>
                <a:spcPct val="100000"/>
              </a:lnSpc>
              <a:spcBef>
                <a:spcPts val="640"/>
              </a:spcBef>
              <a:buClr>
                <a:schemeClr val="hlink"/>
              </a:buClr>
              <a:buSzPts val="1920"/>
              <a:buFont typeface="Noto Sans Symbols"/>
              <a:buChar char="■"/>
            </a:pPr>
            <a:r>
              <a:rPr lang="en-US" sz="2400" dirty="0">
                <a:latin typeface="+mj-lt"/>
              </a:rPr>
              <a:t>Deferred Judgment</a:t>
            </a:r>
          </a:p>
          <a:p>
            <a:pPr marL="342900" lvl="0" indent="-342900" algn="l" rtl="0">
              <a:lnSpc>
                <a:spcPct val="100000"/>
              </a:lnSpc>
              <a:spcBef>
                <a:spcPts val="640"/>
              </a:spcBef>
              <a:spcAft>
                <a:spcPts val="0"/>
              </a:spcAft>
              <a:buClr>
                <a:schemeClr val="hlink"/>
              </a:buClr>
              <a:buSzPts val="1920"/>
              <a:buFont typeface="Noto Sans Symbols"/>
              <a:buChar char="■"/>
            </a:pPr>
            <a:endParaRPr lang="en-US" dirty="0"/>
          </a:p>
          <a:p>
            <a:pPr marL="342900" lvl="0" indent="-342900" algn="l" rtl="0">
              <a:lnSpc>
                <a:spcPct val="100000"/>
              </a:lnSpc>
              <a:spcBef>
                <a:spcPts val="640"/>
              </a:spcBef>
              <a:spcAft>
                <a:spcPts val="0"/>
              </a:spcAft>
              <a:buClr>
                <a:schemeClr val="hlink"/>
              </a:buClr>
              <a:buSzPts val="1920"/>
              <a:buFont typeface="Noto Sans Symbols"/>
              <a:buChar char="■"/>
            </a:pPr>
            <a:endParaRPr dirty="0"/>
          </a:p>
        </p:txBody>
      </p:sp>
      <p:sp>
        <p:nvSpPr>
          <p:cNvPr id="3" name="Text Placeholder 2">
            <a:extLst>
              <a:ext uri="{FF2B5EF4-FFF2-40B4-BE49-F238E27FC236}">
                <a16:creationId xmlns:a16="http://schemas.microsoft.com/office/drawing/2014/main" id="{F0CEA1AB-AFAC-FD9E-FFC1-026C8CC12321}"/>
              </a:ext>
            </a:extLst>
          </p:cNvPr>
          <p:cNvSpPr>
            <a:spLocks noGrp="1"/>
          </p:cNvSpPr>
          <p:nvPr>
            <p:ph type="body" sz="quarter" idx="3"/>
          </p:nvPr>
        </p:nvSpPr>
        <p:spPr>
          <a:xfrm>
            <a:off x="4629150" y="1681163"/>
            <a:ext cx="3887391" cy="342946"/>
          </a:xfrm>
        </p:spPr>
        <p:txBody>
          <a:bodyPr/>
          <a:lstStyle/>
          <a:p>
            <a:r>
              <a:rPr lang="en-US" dirty="0">
                <a:latin typeface="+mj-lt"/>
              </a:rPr>
              <a:t>Juveniles</a:t>
            </a:r>
          </a:p>
        </p:txBody>
      </p:sp>
      <p:sp>
        <p:nvSpPr>
          <p:cNvPr id="4" name="Content Placeholder 3">
            <a:extLst>
              <a:ext uri="{FF2B5EF4-FFF2-40B4-BE49-F238E27FC236}">
                <a16:creationId xmlns:a16="http://schemas.microsoft.com/office/drawing/2014/main" id="{672A4F6D-F253-F529-BF62-0E40090380B9}"/>
              </a:ext>
            </a:extLst>
          </p:cNvPr>
          <p:cNvSpPr>
            <a:spLocks noGrp="1"/>
          </p:cNvSpPr>
          <p:nvPr>
            <p:ph sz="quarter" idx="4"/>
          </p:nvPr>
        </p:nvSpPr>
        <p:spPr>
          <a:xfrm>
            <a:off x="4645820" y="2100309"/>
            <a:ext cx="3887391" cy="5047900"/>
          </a:xfrm>
        </p:spPr>
        <p:txBody>
          <a:bodyPr>
            <a:noAutofit/>
          </a:bodyPr>
          <a:lstStyle/>
          <a:p>
            <a:r>
              <a:rPr lang="en-US" sz="2400" b="0" i="0" u="none" dirty="0">
                <a:latin typeface="Calibri Light" panose="020F0302020204030204" pitchFamily="34" charset="0"/>
                <a:ea typeface="Calibri Light" panose="020F0302020204030204" pitchFamily="34" charset="0"/>
                <a:cs typeface="Calibri Light" panose="020F0302020204030204" pitchFamily="34" charset="0"/>
                <a:sym typeface="Verdana"/>
              </a:rPr>
              <a:t>Child</a:t>
            </a:r>
          </a:p>
          <a:p>
            <a:r>
              <a:rPr lang="en-US" sz="2400" b="0" i="0" u="none" dirty="0">
                <a:latin typeface="Calibri Light" panose="020F0302020204030204" pitchFamily="34" charset="0"/>
                <a:ea typeface="Calibri Light" panose="020F0302020204030204" pitchFamily="34" charset="0"/>
                <a:cs typeface="Calibri Light" panose="020F0302020204030204" pitchFamily="34" charset="0"/>
                <a:sym typeface="Verdana"/>
              </a:rPr>
              <a:t>Delinquent act (law violation that would be a public offense if committed by an adult)</a:t>
            </a:r>
            <a:endParaRPr lang="en-US" sz="2400" dirty="0">
              <a:latin typeface="Calibri Light" panose="020F0302020204030204" pitchFamily="34" charset="0"/>
              <a:ea typeface="Calibri Light" panose="020F0302020204030204" pitchFamily="34" charset="0"/>
              <a:cs typeface="Calibri Light" panose="020F0302020204030204" pitchFamily="34" charset="0"/>
            </a:endParaRPr>
          </a:p>
          <a:p>
            <a:r>
              <a:rPr lang="en-US" sz="2400" dirty="0">
                <a:latin typeface="Calibri Light" panose="020F0302020204030204" pitchFamily="34" charset="0"/>
                <a:ea typeface="Calibri Light" panose="020F0302020204030204" pitchFamily="34" charset="0"/>
                <a:cs typeface="Calibri Light" panose="020F0302020204030204" pitchFamily="34" charset="0"/>
              </a:rPr>
              <a:t>Petition</a:t>
            </a:r>
          </a:p>
          <a:p>
            <a:r>
              <a:rPr lang="en-US" sz="2400" dirty="0">
                <a:latin typeface="Calibri Light" panose="020F0302020204030204" pitchFamily="34" charset="0"/>
                <a:ea typeface="Calibri Light" panose="020F0302020204030204" pitchFamily="34" charset="0"/>
                <a:cs typeface="Calibri Light" panose="020F0302020204030204" pitchFamily="34" charset="0"/>
              </a:rPr>
              <a:t>Admit</a:t>
            </a:r>
          </a:p>
          <a:p>
            <a:r>
              <a:rPr lang="en-US" sz="2400" dirty="0">
                <a:latin typeface="Calibri Light" panose="020F0302020204030204" pitchFamily="34" charset="0"/>
                <a:ea typeface="Calibri Light" panose="020F0302020204030204" pitchFamily="34" charset="0"/>
                <a:cs typeface="Calibri Light" panose="020F0302020204030204" pitchFamily="34" charset="0"/>
              </a:rPr>
              <a:t>Disposition</a:t>
            </a:r>
          </a:p>
          <a:p>
            <a:r>
              <a:rPr lang="en-US" sz="2400" dirty="0">
                <a:latin typeface="Calibri Light" panose="020F0302020204030204" pitchFamily="34" charset="0"/>
                <a:ea typeface="Calibri Light" panose="020F0302020204030204" pitchFamily="34" charset="0"/>
                <a:cs typeface="Calibri Light" panose="020F0302020204030204" pitchFamily="34" charset="0"/>
              </a:rPr>
              <a:t>Adjudication</a:t>
            </a:r>
          </a:p>
          <a:p>
            <a:r>
              <a:rPr lang="en-US" sz="2400" dirty="0">
                <a:latin typeface="Calibri Light" panose="020F0302020204030204" pitchFamily="34" charset="0"/>
                <a:ea typeface="Calibri Light" panose="020F0302020204030204" pitchFamily="34" charset="0"/>
                <a:cs typeface="Calibri Light" panose="020F0302020204030204" pitchFamily="34" charset="0"/>
              </a:rPr>
              <a:t>Consent Decree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3" name="Google Shape;243;p27"/>
          <p:cNvSpPr txBox="1">
            <a:spLocks noGrp="1"/>
          </p:cNvSpPr>
          <p:nvPr>
            <p:ph idx="1"/>
          </p:nvPr>
        </p:nvSpPr>
        <p:spPr>
          <a:xfrm>
            <a:off x="628650" y="590211"/>
            <a:ext cx="7886700" cy="5598922"/>
          </a:xfrm>
          <a:prstGeom prst="rect">
            <a:avLst/>
          </a:prstGeom>
          <a:noFill/>
          <a:ln>
            <a:noFill/>
          </a:ln>
        </p:spPr>
        <p:txBody>
          <a:bodyPr spcFirstLastPara="1" wrap="square" lIns="91425" tIns="45700" rIns="91425" bIns="45700" anchor="t" anchorCtr="0">
            <a:noAutofit/>
          </a:bodyPr>
          <a:lstStyle/>
          <a:p>
            <a:pPr marL="0" indent="0" algn="ctr">
              <a:buNone/>
            </a:pPr>
            <a:r>
              <a:rPr lang="en-US" sz="3200" i="0" u="none" strike="noStrike" baseline="0" dirty="0">
                <a:solidFill>
                  <a:srgbClr val="000000"/>
                </a:solidFill>
                <a:latin typeface="+mj-lt"/>
              </a:rPr>
              <a:t>Jurisdiction of Juvenile Court (</a:t>
            </a:r>
            <a:r>
              <a:rPr lang="en-US" sz="3200" b="0" i="0" u="none" strike="noStrike" baseline="0" dirty="0">
                <a:solidFill>
                  <a:srgbClr val="000000"/>
                </a:solidFill>
                <a:latin typeface="+mj-lt"/>
              </a:rPr>
              <a:t>§</a:t>
            </a:r>
            <a:r>
              <a:rPr lang="en-US" sz="3200" i="0" u="none" strike="noStrike" baseline="0" dirty="0">
                <a:solidFill>
                  <a:srgbClr val="000000"/>
                </a:solidFill>
                <a:latin typeface="+mj-lt"/>
              </a:rPr>
              <a:t>232.8) </a:t>
            </a:r>
          </a:p>
          <a:p>
            <a:pPr marL="342900" lvl="1" indent="0">
              <a:buNone/>
            </a:pPr>
            <a:r>
              <a:rPr lang="en-US" sz="3200" b="0" i="0" u="none" strike="noStrike" baseline="0" dirty="0">
                <a:solidFill>
                  <a:srgbClr val="000000"/>
                </a:solidFill>
              </a:rPr>
              <a:t> </a:t>
            </a:r>
          </a:p>
          <a:p>
            <a:r>
              <a:rPr lang="en-US" sz="2400" b="0" i="0" u="none" strike="noStrike" baseline="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Generally, juvenile court has jurisdiction if:</a:t>
            </a:r>
          </a:p>
          <a:p>
            <a:pPr lvl="2"/>
            <a:r>
              <a:rPr lang="en-US" sz="240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Offender is under 18 years old; or </a:t>
            </a:r>
          </a:p>
          <a:p>
            <a:pPr lvl="2"/>
            <a:r>
              <a:rPr lang="en-US" sz="240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Offender was charged in District Court (adult court), and “reverse” waived to Juvenile Court by District Court pursuant to §803.5 </a:t>
            </a:r>
            <a:endParaRPr lang="en-US" sz="320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endParaRPr>
          </a:p>
          <a:p>
            <a:r>
              <a:rPr lang="en-US" sz="240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When certain conditions apply, juveniles start in adult court:</a:t>
            </a:r>
            <a:endParaRPr lang="en-US" sz="2400" b="0" i="0" u="none" strike="noStrike" baseline="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endParaRPr>
          </a:p>
          <a:p>
            <a:pPr lvl="2"/>
            <a:r>
              <a:rPr lang="en-US" sz="180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If 16 or older and commits a forcible felony, the charges start in adult court</a:t>
            </a:r>
          </a:p>
          <a:p>
            <a:pPr lvl="2"/>
            <a:r>
              <a:rPr lang="en-US" sz="1800" b="0" i="0" u="none" strike="noStrike" baseline="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Simple misdemeanors from Chapter </a:t>
            </a:r>
            <a:r>
              <a:rPr lang="en-US" sz="180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32</a:t>
            </a:r>
            <a:r>
              <a:rPr lang="en-US" sz="1800" b="0" i="0" u="none" strike="noStrike" baseline="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1</a:t>
            </a:r>
          </a:p>
          <a:p>
            <a:pPr lvl="2"/>
            <a:r>
              <a:rPr lang="en-US" sz="1800" b="0" i="0" u="none" strike="noStrike" baseline="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Certain simple misdemeanors</a:t>
            </a:r>
          </a:p>
          <a:p>
            <a:pPr lvl="2"/>
            <a:r>
              <a:rPr lang="en-US" sz="180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Curfew violations</a:t>
            </a:r>
          </a:p>
          <a:p>
            <a:pPr lvl="2"/>
            <a:r>
              <a:rPr lang="en-US" sz="1800" b="0" i="0" u="none" strike="noStrike" baseline="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Once </a:t>
            </a:r>
            <a:r>
              <a:rPr lang="en-US" sz="180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waived – always waived</a:t>
            </a:r>
            <a:endParaRPr lang="en-US" sz="1800" b="0" i="0" u="none" strike="noStrike" baseline="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endParaRPr>
          </a:p>
          <a:p>
            <a:pPr marL="342900" lvl="0" indent="-251459" algn="l" rtl="0">
              <a:spcBef>
                <a:spcPts val="480"/>
              </a:spcBef>
              <a:spcAft>
                <a:spcPts val="0"/>
              </a:spcAft>
              <a:buSzPts val="1440"/>
              <a:buNone/>
            </a:pPr>
            <a:endParaRPr sz="2400" b="0" i="0" u="none" dirty="0">
              <a:solidFill>
                <a:schemeClr val="lt1"/>
              </a:solidFill>
              <a:ea typeface="Verdana"/>
              <a:cs typeface="Verdana"/>
              <a:sym typeface="Verdan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72BE2-D450-625B-6818-4C86342DAC99}"/>
              </a:ext>
            </a:extLst>
          </p:cNvPr>
          <p:cNvSpPr>
            <a:spLocks noGrp="1"/>
          </p:cNvSpPr>
          <p:nvPr>
            <p:ph type="title"/>
          </p:nvPr>
        </p:nvSpPr>
        <p:spPr/>
        <p:txBody>
          <a:bodyPr>
            <a:noAutofit/>
          </a:bodyPr>
          <a:lstStyle/>
          <a:p>
            <a:pPr algn="ctr"/>
            <a:r>
              <a:rPr lang="en-US" sz="4800" dirty="0"/>
              <a:t>Juvenile Court</a:t>
            </a:r>
          </a:p>
        </p:txBody>
      </p:sp>
      <p:sp>
        <p:nvSpPr>
          <p:cNvPr id="5" name="Text Placeholder 4">
            <a:extLst>
              <a:ext uri="{FF2B5EF4-FFF2-40B4-BE49-F238E27FC236}">
                <a16:creationId xmlns:a16="http://schemas.microsoft.com/office/drawing/2014/main" id="{D5637342-B987-422C-68F1-D21EC471B25B}"/>
              </a:ext>
            </a:extLst>
          </p:cNvPr>
          <p:cNvSpPr>
            <a:spLocks noGrp="1"/>
          </p:cNvSpPr>
          <p:nvPr>
            <p:ph type="body" idx="1"/>
          </p:nvPr>
        </p:nvSpPr>
        <p:spPr>
          <a:xfrm>
            <a:off x="629842" y="1524000"/>
            <a:ext cx="3868340" cy="981075"/>
          </a:xfrm>
        </p:spPr>
        <p:txBody>
          <a:bodyPr/>
          <a:lstStyle/>
          <a:p>
            <a:pPr algn="ctr"/>
            <a:r>
              <a:rPr lang="en-US" sz="3200" dirty="0">
                <a:latin typeface="+mj-lt"/>
              </a:rPr>
              <a:t>Child protection</a:t>
            </a:r>
          </a:p>
          <a:p>
            <a:pPr algn="ctr"/>
            <a:endParaRPr lang="en-US" dirty="0"/>
          </a:p>
        </p:txBody>
      </p:sp>
      <p:pic>
        <p:nvPicPr>
          <p:cNvPr id="8" name="Content Placeholder 7" descr="A picture containing silhouette&#10;&#10;AI-generated content may be incorrect.">
            <a:extLst>
              <a:ext uri="{FF2B5EF4-FFF2-40B4-BE49-F238E27FC236}">
                <a16:creationId xmlns:a16="http://schemas.microsoft.com/office/drawing/2014/main" id="{53A26DCD-8843-18C5-D058-841F1F9DA572}"/>
              </a:ext>
            </a:extLst>
          </p:cNvPr>
          <p:cNvPicPr>
            <a:picLocks noGrp="1" noChangeAspect="1"/>
          </p:cNvPicPr>
          <p:nvPr>
            <p:ph sz="half" idx="2"/>
          </p:nvPr>
        </p:nvPicPr>
        <p:blipFill>
          <a:blip r:embed="rId2">
            <a:extLst>
              <a:ext uri="{837473B0-CC2E-450A-ABE3-18F120FF3D39}">
                <a1611:picAttrSrcUrl xmlns:a1611="http://schemas.microsoft.com/office/drawing/2016/11/main" r:id="rId3"/>
              </a:ext>
            </a:extLst>
          </a:blip>
          <a:stretch>
            <a:fillRect/>
          </a:stretch>
        </p:blipFill>
        <p:spPr>
          <a:xfrm>
            <a:off x="1096365" y="2505075"/>
            <a:ext cx="2936483" cy="3684588"/>
          </a:xfrm>
        </p:spPr>
      </p:pic>
      <p:sp>
        <p:nvSpPr>
          <p:cNvPr id="6" name="Text Placeholder 5">
            <a:extLst>
              <a:ext uri="{FF2B5EF4-FFF2-40B4-BE49-F238E27FC236}">
                <a16:creationId xmlns:a16="http://schemas.microsoft.com/office/drawing/2014/main" id="{62465B02-8A83-100C-9804-1E06F34EACC6}"/>
              </a:ext>
            </a:extLst>
          </p:cNvPr>
          <p:cNvSpPr>
            <a:spLocks noGrp="1"/>
          </p:cNvSpPr>
          <p:nvPr>
            <p:ph type="body" sz="quarter" idx="3"/>
          </p:nvPr>
        </p:nvSpPr>
        <p:spPr>
          <a:xfrm>
            <a:off x="4629150" y="1690688"/>
            <a:ext cx="3887391" cy="981075"/>
          </a:xfrm>
        </p:spPr>
        <p:txBody>
          <a:bodyPr>
            <a:noAutofit/>
          </a:bodyPr>
          <a:lstStyle/>
          <a:p>
            <a:r>
              <a:rPr lang="en-US" sz="2800" dirty="0">
                <a:latin typeface="+mj-lt"/>
              </a:rPr>
              <a:t>Juvenile justice/</a:t>
            </a:r>
          </a:p>
          <a:p>
            <a:r>
              <a:rPr lang="en-US" sz="2800" dirty="0">
                <a:latin typeface="+mj-lt"/>
              </a:rPr>
              <a:t>Delinquency </a:t>
            </a:r>
          </a:p>
        </p:txBody>
      </p:sp>
      <p:pic>
        <p:nvPicPr>
          <p:cNvPr id="10" name="Content Placeholder 9" descr="A picture containing text&#10;&#10;AI-generated content may be incorrect.">
            <a:extLst>
              <a:ext uri="{FF2B5EF4-FFF2-40B4-BE49-F238E27FC236}">
                <a16:creationId xmlns:a16="http://schemas.microsoft.com/office/drawing/2014/main" id="{78364914-A54C-09F7-FB05-87D70423F9B7}"/>
              </a:ext>
            </a:extLst>
          </p:cNvPr>
          <p:cNvPicPr>
            <a:picLocks noGrp="1" noChangeAspect="1"/>
          </p:cNvPicPr>
          <p:nvPr>
            <p:ph sz="quarter" idx="4"/>
          </p:nvPr>
        </p:nvPicPr>
        <p:blipFill>
          <a:blip r:embed="rId4">
            <a:extLst>
              <a:ext uri="{837473B0-CC2E-450A-ABE3-18F120FF3D39}">
                <a1611:picAttrSrcUrl xmlns:a1611="http://schemas.microsoft.com/office/drawing/2016/11/main" r:id="rId5"/>
              </a:ext>
            </a:extLst>
          </a:blip>
          <a:stretch>
            <a:fillRect/>
          </a:stretch>
        </p:blipFill>
        <p:spPr>
          <a:xfrm>
            <a:off x="4628753" y="2917296"/>
            <a:ext cx="3887788" cy="2833225"/>
          </a:xfrm>
        </p:spPr>
      </p:pic>
    </p:spTree>
    <p:extLst>
      <p:ext uri="{BB962C8B-B14F-4D97-AF65-F5344CB8AC3E}">
        <p14:creationId xmlns:p14="http://schemas.microsoft.com/office/powerpoint/2010/main" val="2158924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1314450"/>
            <a:ext cx="6928031" cy="990600"/>
          </a:xfrm>
        </p:spPr>
        <p:txBody>
          <a:bodyPr>
            <a:normAutofit/>
          </a:bodyPr>
          <a:lstStyle/>
          <a:p>
            <a:pPr algn="ctr"/>
            <a:r>
              <a:rPr lang="en-US" dirty="0"/>
              <a:t>Waiver to District Court</a:t>
            </a:r>
            <a:br>
              <a:rPr lang="en-US" dirty="0"/>
            </a:br>
            <a:r>
              <a:rPr lang="en-US" sz="2100" i="1" dirty="0"/>
              <a:t>Section 232.45, R. Juv. Pro. 8.9 &amp; 8.10 </a:t>
            </a:r>
            <a:endParaRPr lang="en-US" i="1" dirty="0"/>
          </a:p>
        </p:txBody>
      </p:sp>
      <p:sp>
        <p:nvSpPr>
          <p:cNvPr id="3" name="Content Placeholder 2"/>
          <p:cNvSpPr>
            <a:spLocks noGrp="1"/>
          </p:cNvSpPr>
          <p:nvPr>
            <p:ph idx="1"/>
          </p:nvPr>
        </p:nvSpPr>
        <p:spPr>
          <a:xfrm>
            <a:off x="508000" y="2209256"/>
            <a:ext cx="7760511" cy="4434735"/>
          </a:xfrm>
        </p:spPr>
        <p:txBody>
          <a:bodyPr>
            <a:normAutofit/>
          </a:bodyPr>
          <a:lstStyle/>
          <a:p>
            <a:r>
              <a:rPr lang="en-US" sz="2400" dirty="0">
                <a:latin typeface="+mj-lt"/>
              </a:rPr>
              <a:t>Applies to children 14 or older</a:t>
            </a:r>
          </a:p>
          <a:p>
            <a:r>
              <a:rPr lang="en-US" sz="2400" dirty="0">
                <a:latin typeface="+mj-lt"/>
              </a:rPr>
              <a:t>Motion to waive filed by State or child within 10 days of petition </a:t>
            </a:r>
            <a:r>
              <a:rPr lang="en-US" i="1" dirty="0">
                <a:latin typeface="+mj-lt"/>
              </a:rPr>
              <a:t>(Rule 8.9)</a:t>
            </a:r>
          </a:p>
          <a:p>
            <a:r>
              <a:rPr lang="en-US" sz="2400" dirty="0">
                <a:latin typeface="+mj-lt"/>
              </a:rPr>
              <a:t>Service upon child </a:t>
            </a:r>
            <a:r>
              <a:rPr lang="en-US" sz="2400" u="sng" dirty="0">
                <a:latin typeface="+mj-lt"/>
              </a:rPr>
              <a:t>and</a:t>
            </a:r>
            <a:r>
              <a:rPr lang="en-US" sz="2400" dirty="0">
                <a:latin typeface="+mj-lt"/>
              </a:rPr>
              <a:t> parent/guardian</a:t>
            </a:r>
          </a:p>
          <a:p>
            <a:r>
              <a:rPr lang="en-US" sz="2400" dirty="0">
                <a:latin typeface="+mj-lt"/>
              </a:rPr>
              <a:t>Waiver Report w/recommendation is filed by JCO</a:t>
            </a:r>
          </a:p>
          <a:p>
            <a:r>
              <a:rPr lang="en-US" sz="2400" dirty="0">
                <a:latin typeface="+mj-lt"/>
              </a:rPr>
              <a:t>Evidentiary hearing within 30 days </a:t>
            </a:r>
            <a:r>
              <a:rPr lang="en-US" i="1" dirty="0">
                <a:latin typeface="+mj-lt"/>
              </a:rPr>
              <a:t>(Rule 8.10)</a:t>
            </a:r>
          </a:p>
          <a:p>
            <a:r>
              <a:rPr lang="en-US" sz="2400" dirty="0">
                <a:latin typeface="+mj-lt"/>
              </a:rPr>
              <a:t>Right to counsel cannot be waived </a:t>
            </a:r>
            <a:r>
              <a:rPr lang="en-US" i="1" dirty="0">
                <a:latin typeface="+mj-lt"/>
              </a:rPr>
              <a:t>(Section 232.11(1)(c) and 232.11(2)</a:t>
            </a:r>
          </a:p>
          <a:p>
            <a:r>
              <a:rPr lang="en-US" sz="2400" dirty="0">
                <a:latin typeface="+mj-lt"/>
              </a:rPr>
              <a:t>Written findings required</a:t>
            </a:r>
          </a:p>
        </p:txBody>
      </p:sp>
    </p:spTree>
    <p:extLst>
      <p:ext uri="{BB962C8B-B14F-4D97-AF65-F5344CB8AC3E}">
        <p14:creationId xmlns:p14="http://schemas.microsoft.com/office/powerpoint/2010/main" val="14504486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1314450"/>
            <a:ext cx="6820262" cy="1085851"/>
          </a:xfrm>
        </p:spPr>
        <p:txBody>
          <a:bodyPr>
            <a:normAutofit/>
          </a:bodyPr>
          <a:lstStyle/>
          <a:p>
            <a:r>
              <a:rPr lang="en-US" dirty="0"/>
              <a:t>Criteria</a:t>
            </a:r>
            <a:r>
              <a:rPr lang="en-US" sz="3675" dirty="0"/>
              <a:t> for waiver</a:t>
            </a:r>
            <a:br>
              <a:rPr lang="en-US" dirty="0"/>
            </a:br>
            <a:r>
              <a:rPr lang="en-US" sz="2325" i="1" dirty="0"/>
              <a:t>Section </a:t>
            </a:r>
            <a:r>
              <a:rPr lang="en-US" sz="2100" i="1" dirty="0"/>
              <a:t>232.45(6</a:t>
            </a:r>
            <a:r>
              <a:rPr lang="en-US" sz="2325" i="1" dirty="0"/>
              <a:t>) </a:t>
            </a:r>
          </a:p>
        </p:txBody>
      </p:sp>
      <p:sp>
        <p:nvSpPr>
          <p:cNvPr id="3" name="Content Placeholder 2"/>
          <p:cNvSpPr>
            <a:spLocks noGrp="1"/>
          </p:cNvSpPr>
          <p:nvPr>
            <p:ph idx="1"/>
          </p:nvPr>
        </p:nvSpPr>
        <p:spPr>
          <a:xfrm>
            <a:off x="547188" y="2630532"/>
            <a:ext cx="7731050" cy="3877271"/>
          </a:xfrm>
        </p:spPr>
        <p:txBody>
          <a:bodyPr>
            <a:normAutofit/>
          </a:bodyPr>
          <a:lstStyle/>
          <a:p>
            <a:r>
              <a:rPr lang="en-US" sz="2400" dirty="0">
                <a:latin typeface="+mj-lt"/>
              </a:rPr>
              <a:t>Probable cause that the offense was committed</a:t>
            </a:r>
          </a:p>
          <a:p>
            <a:r>
              <a:rPr lang="en-US" sz="2400" dirty="0">
                <a:latin typeface="+mj-lt"/>
              </a:rPr>
              <a:t>No “reasonable prospects” for rehabilitation in juvenile court</a:t>
            </a:r>
          </a:p>
          <a:p>
            <a:r>
              <a:rPr lang="en-US" sz="2400" dirty="0">
                <a:latin typeface="+mj-lt"/>
              </a:rPr>
              <a:t>Best interest of child </a:t>
            </a:r>
            <a:r>
              <a:rPr lang="en-US" sz="2400" u="sng" dirty="0">
                <a:latin typeface="+mj-lt"/>
              </a:rPr>
              <a:t>and</a:t>
            </a:r>
            <a:r>
              <a:rPr lang="en-US" sz="2400" dirty="0">
                <a:latin typeface="+mj-lt"/>
              </a:rPr>
              <a:t> community</a:t>
            </a:r>
          </a:p>
        </p:txBody>
      </p:sp>
      <p:pic>
        <p:nvPicPr>
          <p:cNvPr id="5" name="Picture 4">
            <a:extLst>
              <a:ext uri="{FF2B5EF4-FFF2-40B4-BE49-F238E27FC236}">
                <a16:creationId xmlns:a16="http://schemas.microsoft.com/office/drawing/2014/main" id="{96DEC713-F06D-501D-0D58-2607211BA18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486400" y="3920066"/>
            <a:ext cx="1582891" cy="1703917"/>
          </a:xfrm>
          <a:prstGeom prst="rect">
            <a:avLst/>
          </a:prstGeom>
        </p:spPr>
      </p:pic>
    </p:spTree>
    <p:extLst>
      <p:ext uri="{BB962C8B-B14F-4D97-AF65-F5344CB8AC3E}">
        <p14:creationId xmlns:p14="http://schemas.microsoft.com/office/powerpoint/2010/main" val="33021345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1190353"/>
            <a:ext cx="7975600" cy="1430382"/>
          </a:xfrm>
        </p:spPr>
        <p:txBody>
          <a:bodyPr>
            <a:normAutofit/>
          </a:bodyPr>
          <a:lstStyle/>
          <a:p>
            <a:pPr algn="ctr"/>
            <a:r>
              <a:rPr lang="en-US" sz="3675" dirty="0"/>
              <a:t>Factors to be considered in </a:t>
            </a:r>
            <a:br>
              <a:rPr lang="en-US" sz="3675" dirty="0"/>
            </a:br>
            <a:r>
              <a:rPr lang="en-US" sz="3675" dirty="0"/>
              <a:t>making waiver decision</a:t>
            </a:r>
            <a:br>
              <a:rPr lang="en-US" sz="3675" dirty="0"/>
            </a:br>
            <a:r>
              <a:rPr lang="en-US" sz="2325" i="1" dirty="0"/>
              <a:t>Section 232.45(8) </a:t>
            </a:r>
          </a:p>
        </p:txBody>
      </p:sp>
      <p:sp>
        <p:nvSpPr>
          <p:cNvPr id="3" name="Content Placeholder 2"/>
          <p:cNvSpPr>
            <a:spLocks noGrp="1"/>
          </p:cNvSpPr>
          <p:nvPr>
            <p:ph idx="1"/>
          </p:nvPr>
        </p:nvSpPr>
        <p:spPr>
          <a:xfrm>
            <a:off x="508000" y="2717800"/>
            <a:ext cx="7975600" cy="3160487"/>
          </a:xfrm>
        </p:spPr>
        <p:txBody>
          <a:bodyPr>
            <a:normAutofit/>
          </a:bodyPr>
          <a:lstStyle/>
          <a:p>
            <a:r>
              <a:rPr lang="en-US" sz="2400" dirty="0">
                <a:latin typeface="+mj-lt"/>
              </a:rPr>
              <a:t>Nature and circumstances of offense</a:t>
            </a:r>
          </a:p>
          <a:p>
            <a:r>
              <a:rPr lang="en-US" sz="2400" dirty="0">
                <a:latin typeface="+mj-lt"/>
              </a:rPr>
              <a:t>Nature and extent of child’s previous contacts with juvenile authorities, including past efforts to rehabilitate </a:t>
            </a:r>
            <a:r>
              <a:rPr lang="en-US" sz="2400" u="sng" dirty="0">
                <a:latin typeface="+mj-lt"/>
              </a:rPr>
              <a:t>and</a:t>
            </a:r>
            <a:r>
              <a:rPr lang="en-US" sz="2400" dirty="0">
                <a:latin typeface="+mj-lt"/>
              </a:rPr>
              <a:t> child’s response </a:t>
            </a:r>
          </a:p>
          <a:p>
            <a:r>
              <a:rPr lang="en-US" sz="2400" dirty="0">
                <a:latin typeface="+mj-lt"/>
              </a:rPr>
              <a:t>Programs, facilities and personnel available for rehabilitation &amp; treatment in juvenile vs. adult systems</a:t>
            </a:r>
          </a:p>
        </p:txBody>
      </p:sp>
      <p:pic>
        <p:nvPicPr>
          <p:cNvPr id="5" name="Picture 4" descr="A picture containing text, vector graphics&#10;&#10;AI-generated content may be incorrect.">
            <a:extLst>
              <a:ext uri="{FF2B5EF4-FFF2-40B4-BE49-F238E27FC236}">
                <a16:creationId xmlns:a16="http://schemas.microsoft.com/office/drawing/2014/main" id="{A341B767-7C81-0C02-BA38-95DE0E23826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330606" y="5046134"/>
            <a:ext cx="1978501" cy="1515532"/>
          </a:xfrm>
          <a:prstGeom prst="rect">
            <a:avLst/>
          </a:prstGeom>
        </p:spPr>
      </p:pic>
    </p:spTree>
    <p:extLst>
      <p:ext uri="{BB962C8B-B14F-4D97-AF65-F5344CB8AC3E}">
        <p14:creationId xmlns:p14="http://schemas.microsoft.com/office/powerpoint/2010/main" val="24098139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232" name="Rectangle 5223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26" name="Rectangle 2">
            <a:extLst>
              <a:ext uri="{FF2B5EF4-FFF2-40B4-BE49-F238E27FC236}">
                <a16:creationId xmlns:a16="http://schemas.microsoft.com/office/drawing/2014/main" id="{2981CEB1-1D77-8C4B-4B3E-DF55E37A5F34}"/>
              </a:ext>
            </a:extLst>
          </p:cNvPr>
          <p:cNvSpPr>
            <a:spLocks noGrp="1" noChangeArrowheads="1"/>
          </p:cNvSpPr>
          <p:nvPr>
            <p:ph type="title"/>
          </p:nvPr>
        </p:nvSpPr>
        <p:spPr>
          <a:xfrm>
            <a:off x="480060" y="325369"/>
            <a:ext cx="8298180" cy="1302263"/>
          </a:xfrm>
        </p:spPr>
        <p:txBody>
          <a:bodyPr anchor="b">
            <a:normAutofit/>
          </a:bodyPr>
          <a:lstStyle/>
          <a:p>
            <a:pPr algn="ctr" eaLnBrk="1" hangingPunct="1"/>
            <a:r>
              <a:rPr lang="en-US" altLang="en-US" dirty="0"/>
              <a:t>Reverse Waivers From District Court to Juvenile Court</a:t>
            </a:r>
          </a:p>
        </p:txBody>
      </p:sp>
      <p:sp>
        <p:nvSpPr>
          <p:cNvPr id="5223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2586994"/>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27" name="Rectangle 3">
            <a:extLst>
              <a:ext uri="{FF2B5EF4-FFF2-40B4-BE49-F238E27FC236}">
                <a16:creationId xmlns:a16="http://schemas.microsoft.com/office/drawing/2014/main" id="{718A1221-D193-9583-82C9-FF114C22FA3D}"/>
              </a:ext>
            </a:extLst>
          </p:cNvPr>
          <p:cNvSpPr>
            <a:spLocks noGrp="1" noChangeArrowheads="1"/>
          </p:cNvSpPr>
          <p:nvPr>
            <p:ph idx="1"/>
          </p:nvPr>
        </p:nvSpPr>
        <p:spPr>
          <a:xfrm>
            <a:off x="480060" y="2788162"/>
            <a:ext cx="8380476" cy="3384038"/>
          </a:xfrm>
        </p:spPr>
        <p:txBody>
          <a:bodyPr>
            <a:normAutofit/>
          </a:bodyPr>
          <a:lstStyle/>
          <a:p>
            <a:r>
              <a:rPr lang="en-US" altLang="en-US" sz="2000" dirty="0">
                <a:latin typeface="+mj-lt"/>
              </a:rPr>
              <a:t>Child charged with a crime that jurisdiction is in district court (</a:t>
            </a:r>
            <a:r>
              <a:rPr lang="en-US" altLang="en-US" sz="2000" dirty="0" err="1">
                <a:latin typeface="+mj-lt"/>
              </a:rPr>
              <a:t>ie</a:t>
            </a:r>
            <a:r>
              <a:rPr lang="en-US" altLang="en-US" sz="2000" dirty="0">
                <a:latin typeface="+mj-lt"/>
              </a:rPr>
              <a:t> over 16 years old and charged with a forcible felony)</a:t>
            </a:r>
          </a:p>
          <a:p>
            <a:pPr lvl="1"/>
            <a:r>
              <a:rPr lang="en-US" sz="1700" dirty="0">
                <a:latin typeface="+mj-lt"/>
              </a:rPr>
              <a:t>Nature and circumstances of offense</a:t>
            </a:r>
          </a:p>
          <a:p>
            <a:pPr lvl="1"/>
            <a:r>
              <a:rPr lang="en-US" sz="1700" dirty="0">
                <a:latin typeface="+mj-lt"/>
              </a:rPr>
              <a:t>Nature and extent of child’s previous contacts with juvenile authorities, including past efforts to rehabilitate </a:t>
            </a:r>
            <a:r>
              <a:rPr lang="en-US" sz="1700" u="sng" dirty="0">
                <a:latin typeface="+mj-lt"/>
              </a:rPr>
              <a:t>and</a:t>
            </a:r>
            <a:r>
              <a:rPr lang="en-US" sz="1700" dirty="0">
                <a:latin typeface="+mj-lt"/>
              </a:rPr>
              <a:t> child’s response </a:t>
            </a:r>
          </a:p>
          <a:p>
            <a:pPr lvl="1"/>
            <a:r>
              <a:rPr lang="en-US" sz="1700" dirty="0">
                <a:latin typeface="+mj-lt"/>
              </a:rPr>
              <a:t>Programs, facilities and personnel available for rehabilitation &amp; treatment in juvenile vs. adult systems</a:t>
            </a:r>
          </a:p>
          <a:p>
            <a:endParaRPr lang="en-US" altLang="en-US" sz="2000" dirty="0">
              <a:latin typeface="+mj-lt"/>
            </a:endParaRPr>
          </a:p>
          <a:p>
            <a:pPr eaLnBrk="1" hangingPunct="1"/>
            <a:endParaRPr lang="en-US" altLang="en-US" sz="2000" u="sng" dirty="0">
              <a:latin typeface="+mj-lt"/>
            </a:endParaRPr>
          </a:p>
          <a:p>
            <a:pPr lvl="1" eaLnBrk="1" hangingPunct="1"/>
            <a:endParaRPr lang="en-US" altLang="en-US" sz="13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842700F-DB75-F213-C579-E35C546CDD94}"/>
              </a:ext>
            </a:extLst>
          </p:cNvPr>
          <p:cNvSpPr>
            <a:spLocks noGrp="1"/>
          </p:cNvSpPr>
          <p:nvPr>
            <p:ph type="title"/>
          </p:nvPr>
        </p:nvSpPr>
        <p:spPr>
          <a:xfrm>
            <a:off x="628650" y="365127"/>
            <a:ext cx="7886700" cy="860170"/>
          </a:xfrm>
        </p:spPr>
        <p:txBody>
          <a:bodyPr>
            <a:normAutofit fontScale="90000"/>
          </a:bodyPr>
          <a:lstStyle/>
          <a:p>
            <a:pPr algn="ctr"/>
            <a:br>
              <a:rPr lang="en-US" sz="3600" dirty="0">
                <a:solidFill>
                  <a:srgbClr val="000000"/>
                </a:solidFill>
              </a:rPr>
            </a:br>
            <a:r>
              <a:rPr lang="en-US" sz="3600" dirty="0">
                <a:solidFill>
                  <a:srgbClr val="000000"/>
                </a:solidFill>
              </a:rPr>
              <a:t>Right to Counsel and </a:t>
            </a:r>
            <a:r>
              <a:rPr lang="en-US" sz="3600" i="1" dirty="0">
                <a:solidFill>
                  <a:srgbClr val="000000"/>
                </a:solidFill>
              </a:rPr>
              <a:t>Miranda</a:t>
            </a:r>
            <a:r>
              <a:rPr lang="en-US" sz="3600" dirty="0">
                <a:solidFill>
                  <a:srgbClr val="000000"/>
                </a:solidFill>
              </a:rPr>
              <a:t> </a:t>
            </a:r>
            <a:br>
              <a:rPr lang="en-US" sz="3600" dirty="0">
                <a:solidFill>
                  <a:srgbClr val="000000"/>
                </a:solidFill>
              </a:rPr>
            </a:br>
            <a:endParaRPr lang="en-US" dirty="0"/>
          </a:p>
        </p:txBody>
      </p:sp>
      <p:sp>
        <p:nvSpPr>
          <p:cNvPr id="3" name="Content Placeholder 2">
            <a:extLst>
              <a:ext uri="{FF2B5EF4-FFF2-40B4-BE49-F238E27FC236}">
                <a16:creationId xmlns:a16="http://schemas.microsoft.com/office/drawing/2014/main" id="{153C7F5D-B0E0-0A36-F6E0-8FBCBCBD4EE9}"/>
              </a:ext>
            </a:extLst>
          </p:cNvPr>
          <p:cNvSpPr>
            <a:spLocks noGrp="1"/>
          </p:cNvSpPr>
          <p:nvPr>
            <p:ph idx="1"/>
          </p:nvPr>
        </p:nvSpPr>
        <p:spPr>
          <a:xfrm>
            <a:off x="628650" y="1349406"/>
            <a:ext cx="7886700" cy="4827557"/>
          </a:xfrm>
        </p:spPr>
        <p:txBody>
          <a:bodyPr>
            <a:normAutofit/>
          </a:bodyPr>
          <a:lstStyle/>
          <a:p>
            <a:pPr algn="l"/>
            <a:r>
              <a:rPr lang="en-US" sz="1800" b="0" i="0" u="none" strike="noStrike" baseline="0" dirty="0">
                <a:solidFill>
                  <a:srgbClr val="000000"/>
                </a:solidFill>
                <a:latin typeface="+mj-lt"/>
              </a:rPr>
              <a:t>Custodial Interrogations – you are not free to leave</a:t>
            </a:r>
            <a:endParaRPr lang="en-US" sz="1800" dirty="0">
              <a:solidFill>
                <a:srgbClr val="000000"/>
              </a:solidFill>
              <a:latin typeface="+mj-lt"/>
            </a:endParaRPr>
          </a:p>
          <a:p>
            <a:pPr lvl="1"/>
            <a:r>
              <a:rPr lang="en-US" sz="2100" b="0" i="0" u="none" strike="noStrike" baseline="0" dirty="0">
                <a:solidFill>
                  <a:srgbClr val="000000"/>
                </a:solidFill>
                <a:latin typeface="+mj-lt"/>
              </a:rPr>
              <a:t>Right to counsel applies from time child is taken into custody for any </a:t>
            </a:r>
            <a:r>
              <a:rPr lang="en-US" sz="2100" b="0" i="1" u="none" strike="noStrike" baseline="0" dirty="0">
                <a:solidFill>
                  <a:srgbClr val="000000"/>
                </a:solidFill>
                <a:latin typeface="+mj-lt"/>
              </a:rPr>
              <a:t>indictable </a:t>
            </a:r>
            <a:r>
              <a:rPr lang="en-US" sz="2100" b="0" i="0" u="none" strike="noStrike" baseline="0" dirty="0">
                <a:solidFill>
                  <a:srgbClr val="000000"/>
                </a:solidFill>
                <a:latin typeface="+mj-lt"/>
              </a:rPr>
              <a:t>offense and during any questioning thereafter by peace officer or probation officer (i.e. no statutory right to counsel if in custody for simple misdemeanor, but </a:t>
            </a:r>
            <a:r>
              <a:rPr lang="en-US" sz="2100" b="0" i="1" u="none" strike="noStrike" baseline="0" dirty="0">
                <a:solidFill>
                  <a:srgbClr val="000000"/>
                </a:solidFill>
                <a:latin typeface="+mj-lt"/>
              </a:rPr>
              <a:t>Miranda </a:t>
            </a:r>
            <a:r>
              <a:rPr lang="en-US" sz="2100" b="0" i="0" u="none" strike="noStrike" baseline="0" dirty="0">
                <a:solidFill>
                  <a:srgbClr val="000000"/>
                </a:solidFill>
                <a:latin typeface="+mj-lt"/>
              </a:rPr>
              <a:t>will still apply to any custodial interrogation) </a:t>
            </a:r>
          </a:p>
          <a:p>
            <a:r>
              <a:rPr lang="en-US" sz="1800" b="0" i="0" u="none" strike="noStrike" baseline="0" dirty="0">
                <a:solidFill>
                  <a:srgbClr val="000000"/>
                </a:solidFill>
                <a:latin typeface="+mj-lt"/>
              </a:rPr>
              <a:t>Investigatory Interrogations – you are free to leave</a:t>
            </a:r>
          </a:p>
          <a:p>
            <a:endParaRPr lang="en-US" sz="1800" b="0" i="0" u="none" strike="noStrike" baseline="0" dirty="0">
              <a:solidFill>
                <a:srgbClr val="000000"/>
              </a:solidFill>
              <a:latin typeface="+mj-lt"/>
            </a:endParaRPr>
          </a:p>
          <a:p>
            <a:endParaRPr lang="en-US" sz="1800" dirty="0">
              <a:solidFill>
                <a:srgbClr val="000000"/>
              </a:solidFill>
              <a:latin typeface="+mj-lt"/>
            </a:endParaRPr>
          </a:p>
          <a:p>
            <a:endParaRPr lang="en-US" sz="1800" b="0" i="0" u="none" strike="noStrike" baseline="0" dirty="0">
              <a:solidFill>
                <a:srgbClr val="000000"/>
              </a:solidFill>
              <a:latin typeface="+mj-lt"/>
            </a:endParaRPr>
          </a:p>
          <a:p>
            <a:r>
              <a:rPr lang="en-US" sz="1800" b="0" i="0" u="none" strike="noStrike" baseline="0" dirty="0">
                <a:solidFill>
                  <a:srgbClr val="000000"/>
                </a:solidFill>
                <a:latin typeface="+mj-lt"/>
              </a:rPr>
              <a:t>Miranda v. Arizona</a:t>
            </a:r>
          </a:p>
          <a:p>
            <a:pPr lvl="1"/>
            <a:r>
              <a:rPr lang="en-US" altLang="en-US" sz="1500" dirty="0">
                <a:latin typeface="+mj-lt"/>
              </a:rPr>
              <a:t>The Miranda warning must be read in a language that is understandable to the juvenile</a:t>
            </a:r>
          </a:p>
          <a:p>
            <a:pPr lvl="1"/>
            <a:r>
              <a:rPr lang="en-US" altLang="en-US" sz="1500" dirty="0">
                <a:latin typeface="+mj-lt"/>
              </a:rPr>
              <a:t>The Miranda warning must be given immediately upon taking a juvenile into custody for serious or aggravated misdemeanor offenses or felony and must immediately notify the juvenile’s parents, guardian, or custodian of their custody and rights.</a:t>
            </a:r>
          </a:p>
          <a:p>
            <a:pPr marL="0" indent="0">
              <a:buNone/>
            </a:pPr>
            <a:endParaRPr lang="en-US" dirty="0"/>
          </a:p>
        </p:txBody>
      </p:sp>
      <p:pic>
        <p:nvPicPr>
          <p:cNvPr id="4" name="Picture 3" descr="A group of police officers&#10;&#10;AI-generated content may be incorrect.">
            <a:extLst>
              <a:ext uri="{FF2B5EF4-FFF2-40B4-BE49-F238E27FC236}">
                <a16:creationId xmlns:a16="http://schemas.microsoft.com/office/drawing/2014/main" id="{A055E490-9001-F2F9-8006-2F38E36D2EB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263640" y="2821342"/>
            <a:ext cx="1847088" cy="1847088"/>
          </a:xfrm>
          <a:prstGeom prst="rect">
            <a:avLst/>
          </a:prstGeom>
        </p:spPr>
      </p:pic>
    </p:spTree>
    <p:extLst>
      <p:ext uri="{BB962C8B-B14F-4D97-AF65-F5344CB8AC3E}">
        <p14:creationId xmlns:p14="http://schemas.microsoft.com/office/powerpoint/2010/main" val="16466425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42D67-F827-EE3B-8B26-26AFAACEB473}"/>
              </a:ext>
            </a:extLst>
          </p:cNvPr>
          <p:cNvSpPr>
            <a:spLocks noGrp="1"/>
          </p:cNvSpPr>
          <p:nvPr>
            <p:ph type="title"/>
          </p:nvPr>
        </p:nvSpPr>
        <p:spPr/>
        <p:txBody>
          <a:bodyPr/>
          <a:lstStyle/>
          <a:p>
            <a:pPr algn="ctr"/>
            <a:r>
              <a:rPr lang="en-US" dirty="0"/>
              <a:t>Right to Counsel</a:t>
            </a:r>
          </a:p>
        </p:txBody>
      </p:sp>
      <p:pic>
        <p:nvPicPr>
          <p:cNvPr id="13" name="Content Placeholder 12" descr="A picture containing text, orange&#10;&#10;AI-generated content may be incorrect.">
            <a:extLst>
              <a:ext uri="{FF2B5EF4-FFF2-40B4-BE49-F238E27FC236}">
                <a16:creationId xmlns:a16="http://schemas.microsoft.com/office/drawing/2014/main" id="{B2685557-B6F6-AFDA-5C58-35AE4FF75501}"/>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2396331" y="1825625"/>
            <a:ext cx="4351338" cy="4351338"/>
          </a:xfrm>
        </p:spPr>
      </p:pic>
    </p:spTree>
    <p:extLst>
      <p:ext uri="{BB962C8B-B14F-4D97-AF65-F5344CB8AC3E}">
        <p14:creationId xmlns:p14="http://schemas.microsoft.com/office/powerpoint/2010/main" val="30798242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E15F3D-2780-B173-4913-691B539FFF57}"/>
              </a:ext>
            </a:extLst>
          </p:cNvPr>
          <p:cNvSpPr>
            <a:spLocks noGrp="1"/>
          </p:cNvSpPr>
          <p:nvPr>
            <p:ph idx="1"/>
          </p:nvPr>
        </p:nvSpPr>
        <p:spPr>
          <a:xfrm>
            <a:off x="628650" y="379379"/>
            <a:ext cx="7886700" cy="5797584"/>
          </a:xfrm>
        </p:spPr>
        <p:txBody>
          <a:bodyPr>
            <a:normAutofit fontScale="62500" lnSpcReduction="20000"/>
          </a:bodyPr>
          <a:lstStyle/>
          <a:p>
            <a:pPr algn="l"/>
            <a:endParaRPr lang="en-US" sz="4000" b="0" i="0" u="none" strike="noStrike" baseline="0" dirty="0">
              <a:solidFill>
                <a:srgbClr val="000000"/>
              </a:solidFill>
            </a:endParaRPr>
          </a:p>
          <a:p>
            <a:r>
              <a:rPr lang="en-US" sz="3800" b="0" i="0" u="none" strike="noStrike" baseline="0" dirty="0">
                <a:solidFill>
                  <a:srgbClr val="000000"/>
                </a:solidFill>
                <a:latin typeface="+mj-lt"/>
              </a:rPr>
              <a:t>Right to Counsel</a:t>
            </a:r>
          </a:p>
          <a:p>
            <a:pPr lvl="1"/>
            <a:r>
              <a:rPr lang="en-US" sz="3800" b="0" i="0" u="none" strike="noStrike" baseline="0" dirty="0">
                <a:solidFill>
                  <a:srgbClr val="000000"/>
                </a:solidFill>
                <a:latin typeface="+mj-lt"/>
              </a:rPr>
              <a:t>1. Applies at all stages of juvenile court proceedings: </a:t>
            </a:r>
          </a:p>
          <a:p>
            <a:pPr lvl="2"/>
            <a:r>
              <a:rPr lang="en-US" sz="3800" b="0" i="0" u="none" strike="noStrike" baseline="0" dirty="0">
                <a:solidFill>
                  <a:srgbClr val="000000"/>
                </a:solidFill>
                <a:latin typeface="+mj-lt"/>
              </a:rPr>
              <a:t>a. detention or shelter care hearings </a:t>
            </a:r>
          </a:p>
          <a:p>
            <a:pPr lvl="2"/>
            <a:r>
              <a:rPr lang="en-US" sz="3800" b="0" i="0" u="none" strike="noStrike" baseline="0" dirty="0">
                <a:solidFill>
                  <a:srgbClr val="000000"/>
                </a:solidFill>
                <a:latin typeface="+mj-lt"/>
              </a:rPr>
              <a:t>b. pre-trial conference </a:t>
            </a:r>
          </a:p>
          <a:p>
            <a:pPr lvl="2"/>
            <a:r>
              <a:rPr lang="en-US" sz="3800" b="0" i="0" u="none" strike="noStrike" baseline="0" dirty="0">
                <a:solidFill>
                  <a:srgbClr val="000000"/>
                </a:solidFill>
                <a:latin typeface="+mj-lt"/>
              </a:rPr>
              <a:t>c. waiver hearings </a:t>
            </a:r>
          </a:p>
          <a:p>
            <a:pPr lvl="2"/>
            <a:r>
              <a:rPr lang="en-US" sz="3800" b="0" i="0" u="none" strike="noStrike" baseline="0" dirty="0">
                <a:solidFill>
                  <a:srgbClr val="000000"/>
                </a:solidFill>
                <a:latin typeface="+mj-lt"/>
              </a:rPr>
              <a:t>d. adjudicatory hearings </a:t>
            </a:r>
          </a:p>
          <a:p>
            <a:pPr lvl="2"/>
            <a:r>
              <a:rPr lang="en-US" sz="3800" b="0" i="0" u="none" strike="noStrike" baseline="0" dirty="0">
                <a:solidFill>
                  <a:srgbClr val="000000"/>
                </a:solidFill>
                <a:latin typeface="+mj-lt"/>
              </a:rPr>
              <a:t>e. dispositional hearing </a:t>
            </a:r>
          </a:p>
          <a:p>
            <a:pPr lvl="2"/>
            <a:r>
              <a:rPr lang="en-US" sz="3800" b="0" i="0" u="none" strike="noStrike" baseline="0" dirty="0">
                <a:solidFill>
                  <a:srgbClr val="000000"/>
                </a:solidFill>
                <a:latin typeface="+mj-lt"/>
              </a:rPr>
              <a:t>f. review or modification hearings </a:t>
            </a:r>
          </a:p>
          <a:p>
            <a:pPr lvl="1"/>
            <a:r>
              <a:rPr lang="en-US" sz="3800" b="0" i="0" u="none" strike="noStrike" baseline="0" dirty="0">
                <a:solidFill>
                  <a:srgbClr val="000000"/>
                </a:solidFill>
                <a:latin typeface="+mj-lt"/>
              </a:rPr>
              <a:t>2. Right to counsel at court proceedings shall not and can not be waived by child of any age</a:t>
            </a:r>
          </a:p>
          <a:p>
            <a:endParaRPr lang="en-US" sz="3800" b="0" i="0" u="none" strike="noStrike" baseline="0" dirty="0">
              <a:solidFill>
                <a:srgbClr val="000000"/>
              </a:solidFill>
              <a:latin typeface="+mj-lt"/>
            </a:endParaRPr>
          </a:p>
          <a:p>
            <a:r>
              <a:rPr lang="en-US" sz="3800" b="0" i="0" u="none" strike="noStrike" baseline="0" dirty="0">
                <a:solidFill>
                  <a:srgbClr val="000000"/>
                </a:solidFill>
                <a:latin typeface="+mj-lt"/>
              </a:rPr>
              <a:t>Appointed or Retained: Who Pays? </a:t>
            </a:r>
          </a:p>
          <a:p>
            <a:pPr lvl="1"/>
            <a:r>
              <a:rPr lang="en-US" sz="3800" b="0" i="0" u="none" strike="noStrike" baseline="0" dirty="0">
                <a:solidFill>
                  <a:srgbClr val="000000"/>
                </a:solidFill>
                <a:latin typeface="+mj-lt"/>
              </a:rPr>
              <a:t>1. Counsel represents child, not parent </a:t>
            </a:r>
          </a:p>
          <a:p>
            <a:pPr lvl="1"/>
            <a:r>
              <a:rPr lang="en-US" sz="3800" b="0" i="0" u="none" strike="noStrike" baseline="0" dirty="0">
                <a:solidFill>
                  <a:srgbClr val="000000"/>
                </a:solidFill>
                <a:latin typeface="+mj-lt"/>
              </a:rPr>
              <a:t>2. Court will appoint counsel based upon income of parents, </a:t>
            </a:r>
            <a:r>
              <a:rPr lang="en-US" sz="3800" b="1" i="0" u="none" strike="noStrike" baseline="0" dirty="0">
                <a:solidFill>
                  <a:srgbClr val="000000"/>
                </a:solidFill>
                <a:latin typeface="+mj-lt"/>
              </a:rPr>
              <a:t>or </a:t>
            </a:r>
            <a:r>
              <a:rPr lang="en-US" sz="3800" b="0" i="0" u="none" strike="noStrike" baseline="0" dirty="0">
                <a:solidFill>
                  <a:srgbClr val="000000"/>
                </a:solidFill>
                <a:latin typeface="+mj-lt"/>
              </a:rPr>
              <a:t>if there is a conflict between the parent and child, e.g. parent is the victim </a:t>
            </a:r>
          </a:p>
          <a:p>
            <a:endParaRPr lang="en-US" dirty="0"/>
          </a:p>
        </p:txBody>
      </p:sp>
    </p:spTree>
    <p:extLst>
      <p:ext uri="{BB962C8B-B14F-4D97-AF65-F5344CB8AC3E}">
        <p14:creationId xmlns:p14="http://schemas.microsoft.com/office/powerpoint/2010/main" val="18782728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E57D88-49F3-C79C-F960-12A36109DC71}"/>
              </a:ext>
            </a:extLst>
          </p:cNvPr>
          <p:cNvSpPr>
            <a:spLocks noGrp="1"/>
          </p:cNvSpPr>
          <p:nvPr>
            <p:ph idx="1"/>
          </p:nvPr>
        </p:nvSpPr>
        <p:spPr>
          <a:xfrm>
            <a:off x="628650" y="291830"/>
            <a:ext cx="7886700" cy="5885133"/>
          </a:xfrm>
        </p:spPr>
        <p:txBody>
          <a:bodyPr>
            <a:normAutofit/>
          </a:bodyPr>
          <a:lstStyle/>
          <a:p>
            <a:pPr algn="l"/>
            <a:endParaRPr lang="en-US" sz="1800" b="0" i="0" u="none" strike="noStrike" baseline="0" dirty="0">
              <a:solidFill>
                <a:srgbClr val="000000"/>
              </a:solidFill>
              <a:latin typeface="Arial" panose="020B0604020202020204" pitchFamily="34" charset="0"/>
            </a:endParaRPr>
          </a:p>
          <a:p>
            <a:r>
              <a:rPr lang="en-US" sz="2400" b="1" i="0" u="none" strike="noStrike" baseline="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Taking a Child Into Custody: Detention and Shelter Hearings </a:t>
            </a:r>
            <a:endParaRPr lang="en-US" sz="2400" b="0" i="0" u="none" strike="noStrike" baseline="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endParaRPr>
          </a:p>
          <a:p>
            <a:endParaRPr lang="en-US" sz="2400" b="0" i="0" u="none" strike="noStrike" baseline="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endParaRPr>
          </a:p>
          <a:p>
            <a:pPr lvl="1"/>
            <a:r>
              <a:rPr lang="en-US" sz="2400" b="0" i="0" u="none" strike="noStrike" baseline="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A. Child May Be Taken Into Custody* [§232.19]: </a:t>
            </a:r>
          </a:p>
          <a:p>
            <a:pPr lvl="2"/>
            <a:r>
              <a:rPr lang="en-US" sz="2400" b="0" i="0" u="none" strike="noStrike" baseline="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1. By order of court </a:t>
            </a:r>
          </a:p>
          <a:p>
            <a:pPr lvl="2"/>
            <a:r>
              <a:rPr lang="en-US" sz="2400" b="0" i="0" u="none" strike="noStrike" baseline="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2. For delinquent act, pursuant to laws of arrest </a:t>
            </a:r>
          </a:p>
          <a:p>
            <a:pPr lvl="2"/>
            <a:r>
              <a:rPr lang="en-US" sz="2400" b="0" i="0" u="none" strike="noStrike" baseline="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3. By peace officer to reunite child with parent/family, or to remove the child to shelter care if child is a runaway </a:t>
            </a:r>
          </a:p>
          <a:p>
            <a:pPr lvl="2"/>
            <a:r>
              <a:rPr lang="en-US" sz="2400" b="0" i="0" u="none" strike="noStrike" baseline="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4. By peace officer, juvenile court officer, or juvenile probation officer for violation of dispositional order </a:t>
            </a:r>
          </a:p>
          <a:p>
            <a:pPr lvl="3"/>
            <a:r>
              <a:rPr lang="en-US" sz="2400" b="0" i="0" u="none" strike="noStrike" baseline="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*Reminder: taking a child into custody is not an “arrest,” per §232.149(1) </a:t>
            </a:r>
          </a:p>
        </p:txBody>
      </p:sp>
    </p:spTree>
    <p:extLst>
      <p:ext uri="{BB962C8B-B14F-4D97-AF65-F5344CB8AC3E}">
        <p14:creationId xmlns:p14="http://schemas.microsoft.com/office/powerpoint/2010/main" val="21137083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3006C702-E27A-FC35-4877-CA663BBEAA72}"/>
              </a:ext>
            </a:extLst>
          </p:cNvPr>
          <p:cNvSpPr>
            <a:spLocks noGrp="1" noChangeArrowheads="1"/>
          </p:cNvSpPr>
          <p:nvPr>
            <p:ph type="title"/>
          </p:nvPr>
        </p:nvSpPr>
        <p:spPr>
          <a:xfrm>
            <a:off x="457200" y="277813"/>
            <a:ext cx="8229600" cy="712787"/>
          </a:xfrm>
        </p:spPr>
        <p:txBody>
          <a:bodyPr>
            <a:normAutofit fontScale="90000"/>
          </a:bodyPr>
          <a:lstStyle/>
          <a:p>
            <a:pPr algn="ctr"/>
            <a:r>
              <a:rPr lang="en-US" altLang="en-US" sz="3100" b="1" dirty="0">
                <a:solidFill>
                  <a:schemeClr val="tx1"/>
                </a:solidFill>
              </a:rPr>
              <a:t>Use of Handcuffs and/or Restraints, 232.19(2)</a:t>
            </a:r>
            <a:r>
              <a:rPr lang="en-US" altLang="en-US" sz="3600" dirty="0">
                <a:solidFill>
                  <a:schemeClr val="tx1"/>
                </a:solidFill>
              </a:rPr>
              <a:t>		</a:t>
            </a:r>
            <a:endParaRPr lang="en-US" altLang="en-US" dirty="0">
              <a:solidFill>
                <a:schemeClr val="tx1"/>
              </a:solidFill>
            </a:endParaRPr>
          </a:p>
        </p:txBody>
      </p:sp>
      <p:sp>
        <p:nvSpPr>
          <p:cNvPr id="3" name="Content Placeholder 2">
            <a:extLst>
              <a:ext uri="{FF2B5EF4-FFF2-40B4-BE49-F238E27FC236}">
                <a16:creationId xmlns:a16="http://schemas.microsoft.com/office/drawing/2014/main" id="{0FAB520B-C784-D1F6-46D3-D2ECF414F326}"/>
              </a:ext>
            </a:extLst>
          </p:cNvPr>
          <p:cNvSpPr>
            <a:spLocks noGrp="1"/>
          </p:cNvSpPr>
          <p:nvPr>
            <p:ph idx="1"/>
          </p:nvPr>
        </p:nvSpPr>
        <p:spPr>
          <a:xfrm>
            <a:off x="628650" y="1143000"/>
            <a:ext cx="7886700" cy="5334000"/>
          </a:xfrm>
        </p:spPr>
        <p:txBody>
          <a:bodyPr>
            <a:normAutofit/>
          </a:bodyPr>
          <a:lstStyle/>
          <a:p>
            <a:pPr marL="0" indent="0">
              <a:buFont typeface="Wingdings" panose="05000000000000000000" pitchFamily="2" charset="2"/>
              <a:buNone/>
              <a:defRPr/>
            </a:pPr>
            <a:r>
              <a:rPr lang="en-US" sz="2400" dirty="0">
                <a:latin typeface="+mj-lt"/>
              </a:rPr>
              <a:t>Use of handcuffs and/or restraints by JCO/Law Enforcement on juvenile OK if:  </a:t>
            </a:r>
          </a:p>
          <a:p>
            <a:pPr lvl="1">
              <a:defRPr/>
            </a:pPr>
            <a:r>
              <a:rPr lang="en-US" sz="2400" dirty="0">
                <a:latin typeface="+mj-lt"/>
              </a:rPr>
              <a:t>physically resists</a:t>
            </a:r>
          </a:p>
          <a:p>
            <a:pPr lvl="1">
              <a:defRPr/>
            </a:pPr>
            <a:r>
              <a:rPr lang="en-US" sz="2400" dirty="0">
                <a:latin typeface="+mj-lt"/>
              </a:rPr>
              <a:t>threatens physical violence</a:t>
            </a:r>
          </a:p>
          <a:p>
            <a:pPr lvl="1">
              <a:defRPr/>
            </a:pPr>
            <a:r>
              <a:rPr lang="en-US" sz="2400" dirty="0">
                <a:latin typeface="+mj-lt"/>
              </a:rPr>
              <a:t>taken into custody for crime of violence against a person</a:t>
            </a:r>
          </a:p>
          <a:p>
            <a:pPr lvl="1">
              <a:defRPr/>
            </a:pPr>
            <a:r>
              <a:rPr lang="en-US" sz="2400" dirty="0">
                <a:latin typeface="+mj-lt"/>
              </a:rPr>
              <a:t>reasonable cause exists to believe child poses a danger to self/others</a:t>
            </a:r>
          </a:p>
          <a:p>
            <a:pPr lvl="1">
              <a:defRPr/>
            </a:pPr>
            <a:r>
              <a:rPr lang="en-US" sz="2400" dirty="0">
                <a:latin typeface="+mj-lt"/>
              </a:rPr>
              <a:t>child has known history of violence to others</a:t>
            </a:r>
          </a:p>
          <a:p>
            <a:pPr marL="342900" lvl="1" indent="0">
              <a:buFont typeface="Wingdings" panose="05000000000000000000" pitchFamily="2" charset="2"/>
              <a:buNone/>
              <a:defRPr/>
            </a:pPr>
            <a:endParaRPr lang="en-US" sz="2200" dirty="0"/>
          </a:p>
          <a:p>
            <a:pPr lvl="1">
              <a:defRPr/>
            </a:pPr>
            <a:endParaRPr lang="en-US" dirty="0"/>
          </a:p>
        </p:txBody>
      </p:sp>
      <p:pic>
        <p:nvPicPr>
          <p:cNvPr id="4" name="Picture 3" descr="A picture containing text, sign&#10;&#10;AI-generated content may be incorrect.">
            <a:extLst>
              <a:ext uri="{FF2B5EF4-FFF2-40B4-BE49-F238E27FC236}">
                <a16:creationId xmlns:a16="http://schemas.microsoft.com/office/drawing/2014/main" id="{A5594D4B-B397-501C-5340-B2D0361F2FB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080000" y="4299051"/>
            <a:ext cx="2768600" cy="2096776"/>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156C5-70FE-2487-6D30-0EC1A30AB469}"/>
              </a:ext>
            </a:extLst>
          </p:cNvPr>
          <p:cNvSpPr>
            <a:spLocks noGrp="1"/>
          </p:cNvSpPr>
          <p:nvPr>
            <p:ph type="title"/>
          </p:nvPr>
        </p:nvSpPr>
        <p:spPr/>
        <p:txBody>
          <a:bodyPr/>
          <a:lstStyle/>
          <a:p>
            <a:pPr algn="ctr"/>
            <a:r>
              <a:rPr lang="en-US" dirty="0"/>
              <a:t>Handcuffed during Court?</a:t>
            </a:r>
          </a:p>
        </p:txBody>
      </p:sp>
      <p:sp>
        <p:nvSpPr>
          <p:cNvPr id="3" name="Content Placeholder 2">
            <a:extLst>
              <a:ext uri="{FF2B5EF4-FFF2-40B4-BE49-F238E27FC236}">
                <a16:creationId xmlns:a16="http://schemas.microsoft.com/office/drawing/2014/main" id="{31608BCA-677C-D5EE-74B4-DCC28F6867E6}"/>
              </a:ext>
            </a:extLst>
          </p:cNvPr>
          <p:cNvSpPr>
            <a:spLocks noGrp="1"/>
          </p:cNvSpPr>
          <p:nvPr>
            <p:ph idx="1"/>
          </p:nvPr>
        </p:nvSpPr>
        <p:spPr/>
        <p:txBody>
          <a:bodyPr/>
          <a:lstStyle/>
          <a:p>
            <a:r>
              <a:rPr lang="en-US" sz="2400" u="sng" dirty="0">
                <a:latin typeface="+mj-lt"/>
              </a:rPr>
              <a:t>But See</a:t>
            </a:r>
            <a:r>
              <a:rPr lang="en-US" sz="2400" dirty="0">
                <a:latin typeface="+mj-lt"/>
              </a:rPr>
              <a:t> Iowa Rule of Juvenile Procedure 8.41: Use of handcuffs and/or restraints </a:t>
            </a:r>
            <a:r>
              <a:rPr lang="en-US" sz="2400" u="sng" dirty="0">
                <a:latin typeface="+mj-lt"/>
              </a:rPr>
              <a:t>during court proceedings is prohibited</a:t>
            </a:r>
            <a:r>
              <a:rPr lang="en-US" sz="2400" dirty="0">
                <a:latin typeface="+mj-lt"/>
              </a:rPr>
              <a:t>, unless upon written request and recommendation of JCO or CA, and after “hearing,” Court makes required findings and orders otherwise</a:t>
            </a:r>
          </a:p>
          <a:p>
            <a:endParaRPr lang="en-US" dirty="0"/>
          </a:p>
        </p:txBody>
      </p:sp>
      <p:pic>
        <p:nvPicPr>
          <p:cNvPr id="5" name="Picture 4">
            <a:extLst>
              <a:ext uri="{FF2B5EF4-FFF2-40B4-BE49-F238E27FC236}">
                <a16:creationId xmlns:a16="http://schemas.microsoft.com/office/drawing/2014/main" id="{B50A50FD-4320-745C-5768-40E2B710781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381302" y="3642326"/>
            <a:ext cx="1876497" cy="2949854"/>
          </a:xfrm>
          <a:prstGeom prst="rect">
            <a:avLst/>
          </a:prstGeom>
        </p:spPr>
      </p:pic>
    </p:spTree>
    <p:extLst>
      <p:ext uri="{BB962C8B-B14F-4D97-AF65-F5344CB8AC3E}">
        <p14:creationId xmlns:p14="http://schemas.microsoft.com/office/powerpoint/2010/main" val="2449026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93B4A-B71F-185C-D144-A8C5DB3CCC1A}"/>
              </a:ext>
            </a:extLst>
          </p:cNvPr>
          <p:cNvSpPr>
            <a:spLocks noGrp="1"/>
          </p:cNvSpPr>
          <p:nvPr>
            <p:ph type="title"/>
          </p:nvPr>
        </p:nvSpPr>
        <p:spPr/>
        <p:txBody>
          <a:bodyPr/>
          <a:lstStyle/>
          <a:p>
            <a:pPr algn="ctr"/>
            <a:r>
              <a:rPr lang="en-US" dirty="0"/>
              <a:t>Child in Need of Assistance Petition</a:t>
            </a:r>
            <a:br>
              <a:rPr lang="en-US" dirty="0"/>
            </a:br>
            <a:r>
              <a:rPr lang="en-US" dirty="0"/>
              <a:t>aka CINA</a:t>
            </a:r>
          </a:p>
        </p:txBody>
      </p:sp>
      <p:pic>
        <p:nvPicPr>
          <p:cNvPr id="5" name="Content Placeholder 4" descr="A picture containing text&#10;&#10;AI-generated content may be incorrect.">
            <a:extLst>
              <a:ext uri="{FF2B5EF4-FFF2-40B4-BE49-F238E27FC236}">
                <a16:creationId xmlns:a16="http://schemas.microsoft.com/office/drawing/2014/main" id="{1754B3C4-C594-E949-7A07-3C7E535F56F5}"/>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3032078" y="1825625"/>
            <a:ext cx="3079843" cy="4351338"/>
          </a:xfrm>
        </p:spPr>
      </p:pic>
    </p:spTree>
    <p:extLst>
      <p:ext uri="{BB962C8B-B14F-4D97-AF65-F5344CB8AC3E}">
        <p14:creationId xmlns:p14="http://schemas.microsoft.com/office/powerpoint/2010/main" val="35274431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1BDB1-F426-68EE-B50B-07C8F4A0BAC6}"/>
              </a:ext>
            </a:extLst>
          </p:cNvPr>
          <p:cNvSpPr>
            <a:spLocks noGrp="1"/>
          </p:cNvSpPr>
          <p:nvPr>
            <p:ph type="title"/>
          </p:nvPr>
        </p:nvSpPr>
        <p:spPr/>
        <p:txBody>
          <a:bodyPr/>
          <a:lstStyle/>
          <a:p>
            <a:pPr algn="ctr"/>
            <a:r>
              <a:rPr lang="en-US" dirty="0"/>
              <a:t>What happens after juvenile is charged?</a:t>
            </a:r>
          </a:p>
        </p:txBody>
      </p:sp>
      <p:pic>
        <p:nvPicPr>
          <p:cNvPr id="5" name="Content Placeholder 4" descr="Diagram&#10;&#10;AI-generated content may be incorrect.">
            <a:extLst>
              <a:ext uri="{FF2B5EF4-FFF2-40B4-BE49-F238E27FC236}">
                <a16:creationId xmlns:a16="http://schemas.microsoft.com/office/drawing/2014/main" id="{3942E1B7-975E-1C14-764C-BCF344AD5A10}"/>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flipH="1">
            <a:off x="6418021" y="4783667"/>
            <a:ext cx="1182190" cy="1393295"/>
          </a:xfrm>
        </p:spPr>
      </p:pic>
      <p:sp>
        <p:nvSpPr>
          <p:cNvPr id="6" name="TextBox 5">
            <a:extLst>
              <a:ext uri="{FF2B5EF4-FFF2-40B4-BE49-F238E27FC236}">
                <a16:creationId xmlns:a16="http://schemas.microsoft.com/office/drawing/2014/main" id="{A4306C3C-4258-2BEC-7841-F671A6E3873D}"/>
              </a:ext>
            </a:extLst>
          </p:cNvPr>
          <p:cNvSpPr txBox="1"/>
          <p:nvPr/>
        </p:nvSpPr>
        <p:spPr>
          <a:xfrm>
            <a:off x="1278467" y="2235199"/>
            <a:ext cx="6587066" cy="2585323"/>
          </a:xfrm>
          <a:prstGeom prst="rect">
            <a:avLst/>
          </a:prstGeom>
          <a:noFill/>
        </p:spPr>
        <p:txBody>
          <a:bodyPr wrap="square" rtlCol="0">
            <a:spAutoFit/>
          </a:bodyPr>
          <a:lstStyle/>
          <a:p>
            <a:r>
              <a:rPr lang="en-US" dirty="0">
                <a:latin typeface="+mj-lt"/>
              </a:rPr>
              <a:t>When a juvenile is charged with an offense they can be taken to detention or released to a parent, depending on the criminal charges and circumstances.  </a:t>
            </a:r>
          </a:p>
          <a:p>
            <a:endParaRPr lang="en-US" dirty="0">
              <a:latin typeface="+mj-lt"/>
            </a:endParaRPr>
          </a:p>
          <a:p>
            <a:r>
              <a:rPr lang="en-US" dirty="0">
                <a:latin typeface="+mj-lt"/>
              </a:rPr>
              <a:t>In adult court, once the officer completes a report/investigation, they submit a report to the County Attorney for review of charges.</a:t>
            </a:r>
          </a:p>
          <a:p>
            <a:endParaRPr lang="en-US" dirty="0">
              <a:latin typeface="+mj-lt"/>
            </a:endParaRPr>
          </a:p>
          <a:p>
            <a:r>
              <a:rPr lang="en-US" dirty="0">
                <a:latin typeface="+mj-lt"/>
              </a:rPr>
              <a:t>But, in juvenile court the process is different….</a:t>
            </a:r>
          </a:p>
          <a:p>
            <a:endParaRPr lang="en-US" dirty="0"/>
          </a:p>
        </p:txBody>
      </p:sp>
    </p:spTree>
    <p:extLst>
      <p:ext uri="{BB962C8B-B14F-4D97-AF65-F5344CB8AC3E}">
        <p14:creationId xmlns:p14="http://schemas.microsoft.com/office/powerpoint/2010/main" val="4774525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A7830-0109-C89F-BC69-23BDF4389454}"/>
              </a:ext>
            </a:extLst>
          </p:cNvPr>
          <p:cNvSpPr>
            <a:spLocks noGrp="1"/>
          </p:cNvSpPr>
          <p:nvPr>
            <p:ph type="title"/>
          </p:nvPr>
        </p:nvSpPr>
        <p:spPr>
          <a:xfrm>
            <a:off x="628650" y="297030"/>
            <a:ext cx="7886700" cy="1325563"/>
          </a:xfrm>
        </p:spPr>
        <p:txBody>
          <a:bodyPr/>
          <a:lstStyle/>
          <a:p>
            <a:pPr algn="ctr"/>
            <a:r>
              <a:rPr lang="en-US" dirty="0"/>
              <a:t>JCO Intake</a:t>
            </a:r>
          </a:p>
        </p:txBody>
      </p:sp>
      <p:sp>
        <p:nvSpPr>
          <p:cNvPr id="3" name="Content Placeholder 2">
            <a:extLst>
              <a:ext uri="{FF2B5EF4-FFF2-40B4-BE49-F238E27FC236}">
                <a16:creationId xmlns:a16="http://schemas.microsoft.com/office/drawing/2014/main" id="{70A3D7C7-48C3-F094-D521-C52166E228F7}"/>
              </a:ext>
            </a:extLst>
          </p:cNvPr>
          <p:cNvSpPr>
            <a:spLocks noGrp="1"/>
          </p:cNvSpPr>
          <p:nvPr>
            <p:ph idx="1"/>
          </p:nvPr>
        </p:nvSpPr>
        <p:spPr>
          <a:xfrm>
            <a:off x="628650" y="1274320"/>
            <a:ext cx="7886700" cy="4805363"/>
          </a:xfrm>
        </p:spPr>
        <p:txBody>
          <a:bodyPr>
            <a:noAutofit/>
          </a:bodyPr>
          <a:lstStyle/>
          <a:p>
            <a:r>
              <a:rPr lang="en-US" sz="2400" b="0" i="0" u="none" strike="noStrike" baseline="0" dirty="0">
                <a:solidFill>
                  <a:srgbClr val="000000"/>
                </a:solidFill>
                <a:latin typeface="+mj-lt"/>
              </a:rPr>
              <a:t>1. Law Enforcement sends complaint and reports to JCO</a:t>
            </a:r>
          </a:p>
          <a:p>
            <a:r>
              <a:rPr lang="en-US" sz="2400" b="0" i="0" u="none" strike="noStrike" baseline="0" dirty="0">
                <a:solidFill>
                  <a:srgbClr val="000000"/>
                </a:solidFill>
                <a:latin typeface="+mj-lt"/>
              </a:rPr>
              <a:t>2. JCO holds intake conference with child and parent </a:t>
            </a:r>
          </a:p>
          <a:p>
            <a:pPr lvl="1"/>
            <a:r>
              <a:rPr lang="en-US" sz="2400" dirty="0">
                <a:solidFill>
                  <a:srgbClr val="000000"/>
                </a:solidFill>
                <a:latin typeface="+mj-lt"/>
              </a:rPr>
              <a:t>pa</a:t>
            </a:r>
            <a:r>
              <a:rPr lang="en-US" sz="2400" b="0" i="0" u="none" strike="noStrike" baseline="0" dirty="0">
                <a:solidFill>
                  <a:srgbClr val="000000"/>
                </a:solidFill>
                <a:latin typeface="+mj-lt"/>
              </a:rPr>
              <a:t>rticipation is voluntary </a:t>
            </a:r>
          </a:p>
          <a:p>
            <a:pPr lvl="1"/>
            <a:r>
              <a:rPr lang="en-US" sz="2400" b="0" i="0" u="none" strike="noStrike" baseline="0" dirty="0">
                <a:solidFill>
                  <a:srgbClr val="000000"/>
                </a:solidFill>
                <a:latin typeface="+mj-lt"/>
              </a:rPr>
              <a:t>right to counsel applies </a:t>
            </a:r>
          </a:p>
          <a:p>
            <a:pPr lvl="1"/>
            <a:r>
              <a:rPr lang="en-US" sz="2400" b="0" i="0" u="none" strike="noStrike" baseline="0" dirty="0">
                <a:solidFill>
                  <a:srgbClr val="000000"/>
                </a:solidFill>
                <a:latin typeface="+mj-lt"/>
              </a:rPr>
              <a:t>right to remain silent applies </a:t>
            </a:r>
          </a:p>
          <a:p>
            <a:r>
              <a:rPr lang="en-US" sz="2400" b="0" i="0" u="none" strike="noStrike" baseline="0" dirty="0">
                <a:solidFill>
                  <a:srgbClr val="000000"/>
                </a:solidFill>
                <a:latin typeface="+mj-lt"/>
              </a:rPr>
              <a:t>3. Is complaint legally sufficient for filing of petition? </a:t>
            </a:r>
          </a:p>
          <a:p>
            <a:pPr lvl="1"/>
            <a:r>
              <a:rPr lang="en-US" sz="2400" b="0" i="0" u="none" strike="noStrike" baseline="0" dirty="0">
                <a:solidFill>
                  <a:srgbClr val="000000"/>
                </a:solidFill>
                <a:latin typeface="+mj-lt"/>
              </a:rPr>
              <a:t>juvenile court has jurisdiction </a:t>
            </a:r>
          </a:p>
          <a:p>
            <a:pPr lvl="1"/>
            <a:r>
              <a:rPr lang="en-US" sz="2400" b="0" i="0" u="none" strike="noStrike" baseline="0" dirty="0">
                <a:solidFill>
                  <a:srgbClr val="000000"/>
                </a:solidFill>
                <a:latin typeface="+mj-lt"/>
              </a:rPr>
              <a:t>probable cause exists to believe child has committed delinquent act </a:t>
            </a:r>
          </a:p>
          <a:p>
            <a:pPr lvl="1"/>
            <a:r>
              <a:rPr lang="en-US" sz="2400" b="0" i="0" u="none" strike="noStrike" baseline="0" dirty="0">
                <a:solidFill>
                  <a:srgbClr val="000000"/>
                </a:solidFill>
                <a:latin typeface="+mj-lt"/>
              </a:rPr>
              <a:t>if necessary, </a:t>
            </a:r>
            <a:r>
              <a:rPr lang="en-US" sz="2400" dirty="0">
                <a:solidFill>
                  <a:srgbClr val="000000"/>
                </a:solidFill>
                <a:latin typeface="+mj-lt"/>
              </a:rPr>
              <a:t>the JCO has the county attorney review the charges for sufficiency</a:t>
            </a:r>
            <a:endParaRPr lang="en-US" sz="2400" b="0" i="0" u="none" strike="noStrike" baseline="0" dirty="0">
              <a:solidFill>
                <a:srgbClr val="000000"/>
              </a:solidFill>
              <a:latin typeface="+mj-lt"/>
            </a:endParaRPr>
          </a:p>
          <a:p>
            <a:endParaRPr lang="en-US" sz="1800" dirty="0"/>
          </a:p>
        </p:txBody>
      </p:sp>
    </p:spTree>
    <p:extLst>
      <p:ext uri="{BB962C8B-B14F-4D97-AF65-F5344CB8AC3E}">
        <p14:creationId xmlns:p14="http://schemas.microsoft.com/office/powerpoint/2010/main" val="28400664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FBC925-D64F-F1C2-C195-E409893F4158}"/>
              </a:ext>
            </a:extLst>
          </p:cNvPr>
          <p:cNvSpPr>
            <a:spLocks noGrp="1"/>
          </p:cNvSpPr>
          <p:nvPr>
            <p:ph idx="1"/>
          </p:nvPr>
        </p:nvSpPr>
        <p:spPr>
          <a:xfrm>
            <a:off x="628650" y="418289"/>
            <a:ext cx="7886700" cy="5758674"/>
          </a:xfrm>
        </p:spPr>
        <p:txBody>
          <a:bodyPr>
            <a:normAutofit lnSpcReduction="10000"/>
          </a:bodyPr>
          <a:lstStyle/>
          <a:p>
            <a:pPr algn="l"/>
            <a:endParaRPr lang="en-US" sz="1800" b="0" i="0" u="none" strike="noStrike" baseline="0" dirty="0">
              <a:solidFill>
                <a:srgbClr val="000000"/>
              </a:solidFill>
              <a:latin typeface="Arial" panose="020B0604020202020204" pitchFamily="34" charset="0"/>
            </a:endParaRPr>
          </a:p>
          <a:p>
            <a:r>
              <a:rPr lang="en-US" sz="2200" b="0" i="0" u="none" strike="noStrike" baseline="0" dirty="0">
                <a:solidFill>
                  <a:srgbClr val="000000"/>
                </a:solidFill>
                <a:latin typeface="+mj-lt"/>
              </a:rPr>
              <a:t>4. If complaint is legally sufficient, then are best interests of child and public best served by: </a:t>
            </a:r>
          </a:p>
          <a:p>
            <a:pPr lvl="1"/>
            <a:r>
              <a:rPr lang="en-US" sz="2200" b="0" i="0" u="none" strike="noStrike" baseline="0" dirty="0">
                <a:solidFill>
                  <a:srgbClr val="000000"/>
                </a:solidFill>
                <a:latin typeface="+mj-lt"/>
              </a:rPr>
              <a:t>dismissal of complaint </a:t>
            </a:r>
          </a:p>
          <a:p>
            <a:pPr lvl="1"/>
            <a:r>
              <a:rPr lang="en-US" sz="2200" b="0" i="0" u="none" strike="noStrike" baseline="0" dirty="0">
                <a:solidFill>
                  <a:srgbClr val="000000"/>
                </a:solidFill>
                <a:latin typeface="+mj-lt"/>
              </a:rPr>
              <a:t>informal adjustment agreement (§232.29) </a:t>
            </a:r>
          </a:p>
          <a:p>
            <a:pPr lvl="2"/>
            <a:r>
              <a:rPr lang="en-US" sz="2200" b="0" i="0" u="none" strike="noStrike" baseline="0" dirty="0" err="1">
                <a:solidFill>
                  <a:srgbClr val="000000"/>
                </a:solidFill>
                <a:latin typeface="+mj-lt"/>
              </a:rPr>
              <a:t>i</a:t>
            </a:r>
            <a:r>
              <a:rPr lang="en-US" sz="2200" b="0" i="0" u="none" strike="noStrike" baseline="0" dirty="0">
                <a:solidFill>
                  <a:srgbClr val="000000"/>
                </a:solidFill>
                <a:latin typeface="+mj-lt"/>
              </a:rPr>
              <a:t>. requires admission by child </a:t>
            </a:r>
          </a:p>
          <a:p>
            <a:pPr lvl="2"/>
            <a:r>
              <a:rPr lang="en-US" sz="2200" b="0" i="0" u="none" strike="noStrike" baseline="0" dirty="0">
                <a:solidFill>
                  <a:srgbClr val="000000"/>
                </a:solidFill>
                <a:latin typeface="+mj-lt"/>
              </a:rPr>
              <a:t>ii. must be entered into voluntarily and intelligently by child with consent of parent or advice of counsel </a:t>
            </a:r>
          </a:p>
          <a:p>
            <a:pPr lvl="2"/>
            <a:r>
              <a:rPr lang="en-US" sz="2200" b="0" i="0" u="none" strike="noStrike" baseline="0" dirty="0">
                <a:solidFill>
                  <a:srgbClr val="000000"/>
                </a:solidFill>
                <a:latin typeface="+mj-lt"/>
              </a:rPr>
              <a:t>iii. maximum duration of six months </a:t>
            </a:r>
          </a:p>
          <a:p>
            <a:pPr lvl="2"/>
            <a:r>
              <a:rPr lang="en-US" sz="2200" b="0" i="0" u="none" strike="noStrike" baseline="0" dirty="0">
                <a:solidFill>
                  <a:srgbClr val="000000"/>
                </a:solidFill>
                <a:latin typeface="+mj-lt"/>
              </a:rPr>
              <a:t>iv. child and parent have right to terminate agreement at any time and demand filing of petition </a:t>
            </a:r>
          </a:p>
          <a:p>
            <a:pPr lvl="2"/>
            <a:r>
              <a:rPr lang="en-US" sz="2200" b="0" i="0" u="none" strike="noStrike" baseline="0" dirty="0">
                <a:solidFill>
                  <a:srgbClr val="000000"/>
                </a:solidFill>
                <a:latin typeface="+mj-lt"/>
              </a:rPr>
              <a:t>v. violation of agreement terms may result in referral to CA for filing of petition </a:t>
            </a:r>
          </a:p>
          <a:p>
            <a:pPr lvl="1"/>
            <a:r>
              <a:rPr lang="en-US" sz="2200" dirty="0">
                <a:solidFill>
                  <a:srgbClr val="000000"/>
                </a:solidFill>
                <a:latin typeface="+mj-lt"/>
              </a:rPr>
              <a:t>re</a:t>
            </a:r>
            <a:r>
              <a:rPr lang="en-US" sz="2200" b="0" i="0" u="none" strike="noStrike" baseline="0" dirty="0">
                <a:solidFill>
                  <a:srgbClr val="000000"/>
                </a:solidFill>
                <a:latin typeface="+mj-lt"/>
              </a:rPr>
              <a:t>ferring complaint to CA for filing of petition in juvenile court </a:t>
            </a:r>
          </a:p>
          <a:p>
            <a:endParaRPr lang="en-US" sz="2200" b="0" i="0" u="none" strike="noStrike" baseline="0" dirty="0">
              <a:solidFill>
                <a:srgbClr val="000000"/>
              </a:solidFill>
              <a:latin typeface="+mj-lt"/>
            </a:endParaRPr>
          </a:p>
          <a:p>
            <a:r>
              <a:rPr lang="en-US" sz="2200" b="0" i="0" u="none" strike="noStrike" baseline="0" dirty="0">
                <a:solidFill>
                  <a:srgbClr val="000000"/>
                </a:solidFill>
                <a:latin typeface="+mj-lt"/>
              </a:rPr>
              <a:t>5. If complaint is not legally sufficient </a:t>
            </a:r>
          </a:p>
          <a:p>
            <a:pPr lvl="1"/>
            <a:r>
              <a:rPr lang="en-US" sz="2200" b="0" i="0" u="none" strike="noStrike" baseline="0" dirty="0">
                <a:solidFill>
                  <a:srgbClr val="000000"/>
                </a:solidFill>
                <a:latin typeface="+mj-lt"/>
              </a:rPr>
              <a:t>dismissal by JCO </a:t>
            </a:r>
          </a:p>
          <a:p>
            <a:endParaRPr lang="en-US" dirty="0"/>
          </a:p>
        </p:txBody>
      </p:sp>
    </p:spTree>
    <p:extLst>
      <p:ext uri="{BB962C8B-B14F-4D97-AF65-F5344CB8AC3E}">
        <p14:creationId xmlns:p14="http://schemas.microsoft.com/office/powerpoint/2010/main" val="35507470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8B105-0535-FA75-9A1A-5605892B2F04}"/>
              </a:ext>
            </a:extLst>
          </p:cNvPr>
          <p:cNvSpPr>
            <a:spLocks noGrp="1"/>
          </p:cNvSpPr>
          <p:nvPr>
            <p:ph type="title"/>
          </p:nvPr>
        </p:nvSpPr>
        <p:spPr/>
        <p:txBody>
          <a:bodyPr/>
          <a:lstStyle/>
          <a:p>
            <a:r>
              <a:rPr lang="en-US" dirty="0"/>
              <a:t>That’s right: JCO is the Gatekeeper</a:t>
            </a:r>
          </a:p>
        </p:txBody>
      </p:sp>
      <p:pic>
        <p:nvPicPr>
          <p:cNvPr id="5122" name="Picture 2" descr="Heimdall | Movie Morgue Wiki | Fandom">
            <a:extLst>
              <a:ext uri="{FF2B5EF4-FFF2-40B4-BE49-F238E27FC236}">
                <a16:creationId xmlns:a16="http://schemas.microsoft.com/office/drawing/2014/main" id="{29DCCCBE-B3E8-D168-0E87-7F2FB4EAD3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875" y="1355388"/>
            <a:ext cx="7334250"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48772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0EFF6-73AB-9A7D-AAE4-D24E10B7D59E}"/>
              </a:ext>
            </a:extLst>
          </p:cNvPr>
          <p:cNvSpPr>
            <a:spLocks noGrp="1"/>
          </p:cNvSpPr>
          <p:nvPr>
            <p:ph type="title"/>
          </p:nvPr>
        </p:nvSpPr>
        <p:spPr/>
        <p:txBody>
          <a:bodyPr/>
          <a:lstStyle/>
          <a:p>
            <a:pPr algn="ctr"/>
            <a:r>
              <a:rPr lang="en-US" dirty="0"/>
              <a:t>Court process (upon filing of a petition)</a:t>
            </a:r>
          </a:p>
        </p:txBody>
      </p:sp>
      <p:sp>
        <p:nvSpPr>
          <p:cNvPr id="3" name="Content Placeholder 2">
            <a:extLst>
              <a:ext uri="{FF2B5EF4-FFF2-40B4-BE49-F238E27FC236}">
                <a16:creationId xmlns:a16="http://schemas.microsoft.com/office/drawing/2014/main" id="{CAA80D7A-B74D-3CDA-F0DA-226E6DE1FEF5}"/>
              </a:ext>
            </a:extLst>
          </p:cNvPr>
          <p:cNvSpPr>
            <a:spLocks noGrp="1"/>
          </p:cNvSpPr>
          <p:nvPr>
            <p:ph idx="1"/>
          </p:nvPr>
        </p:nvSpPr>
        <p:spPr>
          <a:xfrm>
            <a:off x="628650" y="1546860"/>
            <a:ext cx="7886700" cy="5209540"/>
          </a:xfrm>
        </p:spPr>
        <p:txBody>
          <a:bodyPr>
            <a:normAutofit fontScale="92500" lnSpcReduction="10000"/>
          </a:bodyPr>
          <a:lstStyle/>
          <a:p>
            <a:r>
              <a:rPr lang="en-US" sz="1800" dirty="0">
                <a:latin typeface="+mj-lt"/>
              </a:rPr>
              <a:t>State must prove that the child committed the delinquent act, beyond a reasonable doubt – no jury trials</a:t>
            </a:r>
          </a:p>
          <a:p>
            <a:r>
              <a:rPr lang="en-US" sz="1800" dirty="0">
                <a:latin typeface="+mj-lt"/>
              </a:rPr>
              <a:t>Dispositional outcomes (start with least restrictive possible)</a:t>
            </a:r>
            <a:endParaRPr lang="en-US" sz="1800" b="0" i="0" u="none" strike="noStrike" baseline="0" dirty="0">
              <a:solidFill>
                <a:srgbClr val="000000"/>
              </a:solidFill>
              <a:latin typeface="+mj-lt"/>
            </a:endParaRPr>
          </a:p>
          <a:p>
            <a:pPr lvl="1"/>
            <a:r>
              <a:rPr lang="en-US" b="0" i="0" u="none" strike="noStrike" baseline="0" dirty="0">
                <a:solidFill>
                  <a:srgbClr val="000000"/>
                </a:solidFill>
                <a:latin typeface="+mj-lt"/>
              </a:rPr>
              <a:t>Consent decree </a:t>
            </a:r>
          </a:p>
          <a:p>
            <a:pPr lvl="2"/>
            <a:r>
              <a:rPr lang="en-US" sz="1800" b="0" i="0" u="none" strike="noStrike" baseline="0" dirty="0">
                <a:solidFill>
                  <a:srgbClr val="000000"/>
                </a:solidFill>
                <a:latin typeface="+mj-lt"/>
              </a:rPr>
              <a:t>No adjudication</a:t>
            </a:r>
          </a:p>
          <a:p>
            <a:pPr lvl="2"/>
            <a:r>
              <a:rPr lang="en-US" sz="1800" dirty="0">
                <a:solidFill>
                  <a:srgbClr val="000000"/>
                </a:solidFill>
                <a:latin typeface="+mj-lt"/>
              </a:rPr>
              <a:t>Supervision of JCO</a:t>
            </a:r>
            <a:endParaRPr lang="en-US" sz="1800" b="0" i="0" u="none" strike="noStrike" baseline="0" dirty="0">
              <a:solidFill>
                <a:srgbClr val="000000"/>
              </a:solidFill>
              <a:latin typeface="+mj-lt"/>
            </a:endParaRPr>
          </a:p>
          <a:p>
            <a:pPr lvl="1"/>
            <a:r>
              <a:rPr lang="en-US" b="0" i="0" u="none" strike="noStrike" baseline="0" dirty="0">
                <a:solidFill>
                  <a:srgbClr val="000000"/>
                </a:solidFill>
                <a:latin typeface="+mj-lt"/>
              </a:rPr>
              <a:t>Adjudication and formal probation</a:t>
            </a:r>
          </a:p>
          <a:p>
            <a:pPr lvl="2"/>
            <a:r>
              <a:rPr lang="en-US" sz="1800" dirty="0">
                <a:solidFill>
                  <a:srgbClr val="000000"/>
                </a:solidFill>
                <a:latin typeface="+mj-lt"/>
              </a:rPr>
              <a:t>Supervision of JCO</a:t>
            </a:r>
            <a:endParaRPr lang="en-US" sz="1800" b="0" i="0" u="none" strike="noStrike" baseline="0" dirty="0">
              <a:solidFill>
                <a:srgbClr val="000000"/>
              </a:solidFill>
              <a:latin typeface="+mj-lt"/>
            </a:endParaRPr>
          </a:p>
          <a:p>
            <a:pPr lvl="1"/>
            <a:r>
              <a:rPr lang="en-US" b="0" i="0" u="none" strike="noStrike" baseline="0" dirty="0">
                <a:solidFill>
                  <a:srgbClr val="000000"/>
                </a:solidFill>
                <a:latin typeface="+mj-lt"/>
              </a:rPr>
              <a:t>Adjudication and out-of-home placement </a:t>
            </a:r>
          </a:p>
          <a:p>
            <a:pPr lvl="2"/>
            <a:r>
              <a:rPr lang="en-US" sz="1800" b="0" i="0" u="none" strike="noStrike" baseline="0" dirty="0" err="1">
                <a:solidFill>
                  <a:srgbClr val="000000"/>
                </a:solidFill>
                <a:latin typeface="+mj-lt"/>
              </a:rPr>
              <a:t>i</a:t>
            </a:r>
            <a:r>
              <a:rPr lang="en-US" sz="1800" b="0" i="0" u="none" strike="noStrike" baseline="0" dirty="0">
                <a:solidFill>
                  <a:srgbClr val="000000"/>
                </a:solidFill>
                <a:latin typeface="+mj-lt"/>
              </a:rPr>
              <a:t>. foster family home </a:t>
            </a:r>
          </a:p>
          <a:p>
            <a:pPr lvl="2"/>
            <a:r>
              <a:rPr lang="en-US" sz="1800" b="0" i="0" u="none" strike="noStrike" baseline="0" dirty="0">
                <a:solidFill>
                  <a:srgbClr val="000000"/>
                </a:solidFill>
                <a:latin typeface="+mj-lt"/>
              </a:rPr>
              <a:t>ii. relative or suitable adult placement </a:t>
            </a:r>
          </a:p>
          <a:p>
            <a:pPr lvl="2"/>
            <a:r>
              <a:rPr lang="en-US" sz="1800" b="0" i="0" u="none" strike="noStrike" baseline="0" dirty="0">
                <a:solidFill>
                  <a:srgbClr val="000000"/>
                </a:solidFill>
                <a:latin typeface="+mj-lt"/>
              </a:rPr>
              <a:t>iii. foster group home </a:t>
            </a:r>
          </a:p>
          <a:p>
            <a:pPr lvl="2"/>
            <a:r>
              <a:rPr lang="en-US" sz="1800" b="0" i="0" u="none" strike="noStrike" baseline="0" dirty="0">
                <a:solidFill>
                  <a:srgbClr val="000000"/>
                </a:solidFill>
                <a:latin typeface="+mj-lt"/>
              </a:rPr>
              <a:t>iv. drug treatment center </a:t>
            </a:r>
          </a:p>
          <a:p>
            <a:pPr lvl="2"/>
            <a:r>
              <a:rPr lang="en-US" sz="1800" b="0" i="0" u="none" strike="noStrike" baseline="0" dirty="0">
                <a:solidFill>
                  <a:srgbClr val="000000"/>
                </a:solidFill>
                <a:latin typeface="+mj-lt"/>
              </a:rPr>
              <a:t>v. residential treatment center </a:t>
            </a:r>
          </a:p>
          <a:p>
            <a:pPr lvl="2"/>
            <a:r>
              <a:rPr lang="en-US" sz="1800" b="0" i="0" u="none" strike="noStrike" baseline="0" dirty="0">
                <a:solidFill>
                  <a:srgbClr val="000000"/>
                </a:solidFill>
                <a:latin typeface="+mj-lt"/>
              </a:rPr>
              <a:t>vi. diagnostic/evaluation unit </a:t>
            </a:r>
          </a:p>
          <a:p>
            <a:pPr lvl="2"/>
            <a:r>
              <a:rPr lang="en-US" sz="1800" b="0" i="0" u="none" strike="noStrike" baseline="0" dirty="0">
                <a:solidFill>
                  <a:srgbClr val="000000"/>
                </a:solidFill>
                <a:latin typeface="+mj-lt"/>
              </a:rPr>
              <a:t>vii. </a:t>
            </a:r>
            <a:r>
              <a:rPr lang="en-US" sz="1800" b="1" i="0" u="sng" strike="noStrike" baseline="0" dirty="0">
                <a:solidFill>
                  <a:srgbClr val="000000"/>
                </a:solidFill>
                <a:latin typeface="+mj-lt"/>
              </a:rPr>
              <a:t>Boys</a:t>
            </a:r>
            <a:r>
              <a:rPr lang="en-US" sz="1800" b="0" i="0" u="none" strike="noStrike" baseline="0" dirty="0">
                <a:solidFill>
                  <a:srgbClr val="000000"/>
                </a:solidFill>
                <a:latin typeface="+mj-lt"/>
              </a:rPr>
              <a:t> state training school </a:t>
            </a:r>
          </a:p>
          <a:p>
            <a:r>
              <a:rPr lang="en-US" sz="1800" b="0" i="0" u="none" strike="noStrike" baseline="0" dirty="0">
                <a:solidFill>
                  <a:srgbClr val="000000"/>
                </a:solidFill>
                <a:latin typeface="+mj-lt"/>
              </a:rPr>
              <a:t>Other terms and conditions: community service, restitution, curfew, no access to firearms, no access to electronics, no unsupervised contact with children under 12…</a:t>
            </a:r>
          </a:p>
          <a:p>
            <a:r>
              <a:rPr lang="en-US" sz="1800" dirty="0">
                <a:solidFill>
                  <a:srgbClr val="000000"/>
                </a:solidFill>
                <a:latin typeface="+mj-lt"/>
              </a:rPr>
              <a:t>It is exceedingly rare for a dispositional placement to last beyond age 18. Only in extraordinary cases, placement at STS could last till 19 ½</a:t>
            </a:r>
            <a:endParaRPr lang="en-US" sz="1800" b="0" i="0" u="none" strike="noStrike" baseline="0" dirty="0">
              <a:solidFill>
                <a:srgbClr val="000000"/>
              </a:solidFill>
              <a:latin typeface="+mj-lt"/>
            </a:endParaRPr>
          </a:p>
          <a:p>
            <a:endParaRPr lang="en-US" sz="1800" b="0" i="0" u="none" strike="noStrike" baseline="0" dirty="0">
              <a:solidFill>
                <a:srgbClr val="000000"/>
              </a:solidFill>
              <a:latin typeface="Arial" panose="020B0604020202020204" pitchFamily="34" charset="0"/>
            </a:endParaRPr>
          </a:p>
        </p:txBody>
      </p:sp>
    </p:spTree>
    <p:extLst>
      <p:ext uri="{BB962C8B-B14F-4D97-AF65-F5344CB8AC3E}">
        <p14:creationId xmlns:p14="http://schemas.microsoft.com/office/powerpoint/2010/main" val="40501802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914CB-67F3-1AF4-68B7-6663A53A50B3}"/>
              </a:ext>
            </a:extLst>
          </p:cNvPr>
          <p:cNvSpPr>
            <a:spLocks noGrp="1"/>
          </p:cNvSpPr>
          <p:nvPr>
            <p:ph type="title"/>
          </p:nvPr>
        </p:nvSpPr>
        <p:spPr/>
        <p:txBody>
          <a:bodyPr/>
          <a:lstStyle/>
          <a:p>
            <a:pPr algn="ctr">
              <a:defRPr/>
            </a:pPr>
            <a:r>
              <a:rPr lang="en-US" b="1" dirty="0"/>
              <a:t> 	</a:t>
            </a:r>
            <a:r>
              <a:rPr lang="en-US" sz="3200" dirty="0">
                <a:solidFill>
                  <a:schemeClr val="tx1"/>
                </a:solidFill>
              </a:rPr>
              <a:t>Effect of Adjudication and Disposition</a:t>
            </a:r>
          </a:p>
        </p:txBody>
      </p:sp>
      <p:sp>
        <p:nvSpPr>
          <p:cNvPr id="3" name="Content Placeholder 2">
            <a:extLst>
              <a:ext uri="{FF2B5EF4-FFF2-40B4-BE49-F238E27FC236}">
                <a16:creationId xmlns:a16="http://schemas.microsoft.com/office/drawing/2014/main" id="{87EF471D-78DA-1309-6476-9DC76D390E0A}"/>
              </a:ext>
            </a:extLst>
          </p:cNvPr>
          <p:cNvSpPr>
            <a:spLocks noGrp="1"/>
          </p:cNvSpPr>
          <p:nvPr>
            <p:ph idx="1"/>
          </p:nvPr>
        </p:nvSpPr>
        <p:spPr>
          <a:xfrm>
            <a:off x="628650" y="1676400"/>
            <a:ext cx="7886700" cy="4495800"/>
          </a:xfrm>
        </p:spPr>
        <p:txBody>
          <a:bodyPr>
            <a:normAutofit fontScale="85000" lnSpcReduction="10000"/>
          </a:bodyPr>
          <a:lstStyle/>
          <a:p>
            <a:pPr>
              <a:defRPr/>
            </a:pPr>
            <a:r>
              <a:rPr lang="en-US" sz="3100" dirty="0">
                <a:latin typeface="+mj-lt"/>
              </a:rPr>
              <a:t>Not deemed conviction of a crime</a:t>
            </a:r>
          </a:p>
          <a:p>
            <a:pPr>
              <a:defRPr/>
            </a:pPr>
            <a:r>
              <a:rPr lang="en-US" sz="3100" dirty="0">
                <a:latin typeface="+mj-lt"/>
              </a:rPr>
              <a:t>However, may count as conviction for purposes of offense/penalty enhancement or for habitual offender status </a:t>
            </a:r>
            <a:r>
              <a:rPr lang="en-US" sz="3100" u="words" dirty="0">
                <a:latin typeface="+mj-lt"/>
              </a:rPr>
              <a:t>for OWIs, 321J.21 and 321A.32 DWLUS</a:t>
            </a:r>
            <a:r>
              <a:rPr lang="en-US" sz="3100" dirty="0">
                <a:latin typeface="+mj-lt"/>
              </a:rPr>
              <a:t> </a:t>
            </a:r>
            <a:r>
              <a:rPr lang="en-US" sz="3100" u="words" dirty="0">
                <a:latin typeface="+mj-lt"/>
              </a:rPr>
              <a:t>offenses, and certain Chapter 321 offenses</a:t>
            </a:r>
            <a:r>
              <a:rPr lang="en-US" sz="3100" dirty="0">
                <a:latin typeface="+mj-lt"/>
              </a:rPr>
              <a:t> (</a:t>
            </a:r>
            <a:r>
              <a:rPr lang="en-US" sz="3100" u="sng" dirty="0">
                <a:latin typeface="+mj-lt"/>
              </a:rPr>
              <a:t>See</a:t>
            </a:r>
            <a:r>
              <a:rPr lang="en-US" sz="3100" dirty="0">
                <a:latin typeface="+mj-lt"/>
              </a:rPr>
              <a:t>   321.213) </a:t>
            </a:r>
          </a:p>
          <a:p>
            <a:pPr>
              <a:defRPr/>
            </a:pPr>
            <a:r>
              <a:rPr lang="en-US" sz="3100" dirty="0">
                <a:latin typeface="+mj-lt"/>
              </a:rPr>
              <a:t>Adjudication for a felony (and certain misdemeanors) counts for charge of Felon in Possession of Firearm. 724.26</a:t>
            </a:r>
          </a:p>
          <a:p>
            <a:pPr>
              <a:defRPr/>
            </a:pPr>
            <a:r>
              <a:rPr lang="en-US" sz="3100" dirty="0">
                <a:latin typeface="+mj-lt"/>
              </a:rPr>
              <a:t>Not admissible as evidence against the person in any subsequent proceedings, e</a:t>
            </a:r>
            <a:r>
              <a:rPr lang="en-US" sz="3100" u="sng" dirty="0">
                <a:latin typeface="+mj-lt"/>
              </a:rPr>
              <a:t>xcept</a:t>
            </a:r>
            <a:r>
              <a:rPr lang="en-US" sz="3100" dirty="0">
                <a:latin typeface="+mj-lt"/>
              </a:rPr>
              <a:t>:</a:t>
            </a:r>
          </a:p>
          <a:p>
            <a:pPr lvl="1">
              <a:defRPr/>
            </a:pPr>
            <a:r>
              <a:rPr lang="en-US" sz="3100" dirty="0">
                <a:latin typeface="+mj-lt"/>
              </a:rPr>
              <a:t>Sentencing for aggravated misdemeanors and felonies</a:t>
            </a:r>
          </a:p>
          <a:p>
            <a:pPr lvl="1">
              <a:defRPr/>
            </a:pPr>
            <a:r>
              <a:rPr lang="en-US" sz="3100" dirty="0">
                <a:latin typeface="+mj-lt"/>
              </a:rPr>
              <a:t>May be included in PSI reports</a:t>
            </a:r>
          </a:p>
          <a:p>
            <a:pPr marL="0" indent="0">
              <a:buFont typeface="Wingdings" panose="05000000000000000000" pitchFamily="2" charset="2"/>
              <a:buNone/>
              <a:defRPr/>
            </a:pPr>
            <a:endParaRPr lang="en-US" sz="2800" dirty="0"/>
          </a:p>
          <a:p>
            <a:pPr>
              <a:defRPr/>
            </a:pPr>
            <a:endParaRPr lang="en-US" dirty="0"/>
          </a:p>
          <a:p>
            <a:pPr>
              <a:defRPr/>
            </a:pP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C1AD8-C4F7-9FD8-BCEB-DCD2B07DA1A9}"/>
              </a:ext>
            </a:extLst>
          </p:cNvPr>
          <p:cNvSpPr>
            <a:spLocks noGrp="1"/>
          </p:cNvSpPr>
          <p:nvPr>
            <p:ph type="title"/>
          </p:nvPr>
        </p:nvSpPr>
        <p:spPr/>
        <p:txBody>
          <a:bodyPr/>
          <a:lstStyle/>
          <a:p>
            <a:pPr algn="ctr"/>
            <a:r>
              <a:rPr lang="en-US" dirty="0"/>
              <a:t>What is Juvenile Court Confidentiality?</a:t>
            </a:r>
          </a:p>
        </p:txBody>
      </p:sp>
      <p:sp>
        <p:nvSpPr>
          <p:cNvPr id="3" name="Content Placeholder 2">
            <a:extLst>
              <a:ext uri="{FF2B5EF4-FFF2-40B4-BE49-F238E27FC236}">
                <a16:creationId xmlns:a16="http://schemas.microsoft.com/office/drawing/2014/main" id="{0B3AFCD2-ECB9-61D1-F087-741B02BB2CAD}"/>
              </a:ext>
            </a:extLst>
          </p:cNvPr>
          <p:cNvSpPr>
            <a:spLocks noGrp="1"/>
          </p:cNvSpPr>
          <p:nvPr>
            <p:ph idx="1"/>
          </p:nvPr>
        </p:nvSpPr>
        <p:spPr/>
        <p:txBody>
          <a:bodyPr>
            <a:normAutofit fontScale="92500" lnSpcReduction="20000"/>
          </a:bodyPr>
          <a:lstStyle/>
          <a:p>
            <a:r>
              <a:rPr lang="en-US" dirty="0">
                <a:latin typeface="+mj-lt"/>
              </a:rPr>
              <a:t>It’s complicated.</a:t>
            </a:r>
          </a:p>
          <a:p>
            <a:r>
              <a:rPr lang="en-US" dirty="0">
                <a:latin typeface="+mj-lt"/>
              </a:rPr>
              <a:t>Most things are confidential – except for cases alleging a forcible felony, all official juvenile court records in delinquency case are presumed confidential and no longer public records, including the law enforcement complaint.</a:t>
            </a:r>
          </a:p>
          <a:p>
            <a:r>
              <a:rPr lang="en-US" dirty="0">
                <a:latin typeface="+mj-lt"/>
              </a:rPr>
              <a:t>Who retains access?</a:t>
            </a:r>
          </a:p>
          <a:p>
            <a:pPr lvl="1"/>
            <a:r>
              <a:rPr lang="en-US" dirty="0">
                <a:latin typeface="+mj-lt"/>
              </a:rPr>
              <a:t>Judge, court staff, juvenile court officers</a:t>
            </a:r>
          </a:p>
          <a:p>
            <a:pPr lvl="1"/>
            <a:r>
              <a:rPr lang="en-US" dirty="0">
                <a:latin typeface="+mj-lt"/>
              </a:rPr>
              <a:t>The child defendant and his/her attorney</a:t>
            </a:r>
          </a:p>
          <a:p>
            <a:pPr lvl="1"/>
            <a:r>
              <a:rPr lang="en-US" dirty="0">
                <a:latin typeface="+mj-lt"/>
              </a:rPr>
              <a:t>The charged child’s parent(s), guardian, custodian, CASA, GAL, child advocacy board, foster care review board</a:t>
            </a:r>
          </a:p>
          <a:p>
            <a:pPr lvl="1"/>
            <a:r>
              <a:rPr lang="en-US" dirty="0">
                <a:latin typeface="+mj-lt"/>
              </a:rPr>
              <a:t>County attorney and assistant county attorneys</a:t>
            </a:r>
          </a:p>
          <a:p>
            <a:pPr lvl="1"/>
            <a:r>
              <a:rPr lang="en-US" dirty="0">
                <a:latin typeface="+mj-lt"/>
              </a:rPr>
              <a:t>The charged child’s foster parents or person providing pre-adoptive care</a:t>
            </a:r>
          </a:p>
          <a:p>
            <a:pPr lvl="1"/>
            <a:r>
              <a:rPr lang="en-US" dirty="0">
                <a:latin typeface="+mj-lt"/>
              </a:rPr>
              <a:t>Department of Corrections, Judicial department of correctional services</a:t>
            </a:r>
          </a:p>
          <a:p>
            <a:pPr lvl="1"/>
            <a:r>
              <a:rPr lang="en-US" dirty="0">
                <a:latin typeface="+mj-lt"/>
              </a:rPr>
              <a:t>Superintendent or superintendent’s designee of school district attended by the child</a:t>
            </a:r>
          </a:p>
          <a:p>
            <a:pPr lvl="1"/>
            <a:r>
              <a:rPr lang="en-US" dirty="0">
                <a:latin typeface="+mj-lt"/>
              </a:rPr>
              <a:t>Members of the armed services</a:t>
            </a:r>
          </a:p>
          <a:p>
            <a:pPr lvl="1"/>
            <a:r>
              <a:rPr lang="en-US" dirty="0">
                <a:latin typeface="+mj-lt"/>
              </a:rPr>
              <a:t>Law Enforcement agencies</a:t>
            </a:r>
          </a:p>
          <a:p>
            <a:pPr lvl="1"/>
            <a:r>
              <a:rPr lang="en-US" dirty="0">
                <a:latin typeface="+mj-lt"/>
              </a:rPr>
              <a:t>Victim of delinquent act</a:t>
            </a:r>
          </a:p>
          <a:p>
            <a:endParaRPr lang="en-US" dirty="0">
              <a:latin typeface="+mj-lt"/>
            </a:endParaRPr>
          </a:p>
        </p:txBody>
      </p:sp>
    </p:spTree>
    <p:extLst>
      <p:ext uri="{BB962C8B-B14F-4D97-AF65-F5344CB8AC3E}">
        <p14:creationId xmlns:p14="http://schemas.microsoft.com/office/powerpoint/2010/main" val="41889592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8B052-5E8C-5253-3D8A-A8E8F2675D9C}"/>
              </a:ext>
            </a:extLst>
          </p:cNvPr>
          <p:cNvSpPr>
            <a:spLocks noGrp="1"/>
          </p:cNvSpPr>
          <p:nvPr>
            <p:ph type="title"/>
          </p:nvPr>
        </p:nvSpPr>
        <p:spPr/>
        <p:txBody>
          <a:bodyPr/>
          <a:lstStyle/>
          <a:p>
            <a:pPr algn="ctr"/>
            <a:r>
              <a:rPr lang="en-US" dirty="0"/>
              <a:t>Confidentiality</a:t>
            </a:r>
          </a:p>
        </p:txBody>
      </p:sp>
      <p:sp>
        <p:nvSpPr>
          <p:cNvPr id="3" name="Content Placeholder 2">
            <a:extLst>
              <a:ext uri="{FF2B5EF4-FFF2-40B4-BE49-F238E27FC236}">
                <a16:creationId xmlns:a16="http://schemas.microsoft.com/office/drawing/2014/main" id="{D7AB0510-C383-A645-E55F-66135985A5C2}"/>
              </a:ext>
            </a:extLst>
          </p:cNvPr>
          <p:cNvSpPr>
            <a:spLocks noGrp="1"/>
          </p:cNvSpPr>
          <p:nvPr>
            <p:ph idx="1"/>
          </p:nvPr>
        </p:nvSpPr>
        <p:spPr/>
        <p:txBody>
          <a:bodyPr/>
          <a:lstStyle/>
          <a:p>
            <a:r>
              <a:rPr lang="en-US" dirty="0">
                <a:latin typeface="+mj-lt"/>
              </a:rPr>
              <a:t>Persons entitled to access delinquent information are prohibited from disclosing the contents of the confidential juvenile information unless required by law.</a:t>
            </a:r>
          </a:p>
          <a:p>
            <a:r>
              <a:rPr lang="en-US" dirty="0">
                <a:latin typeface="+mj-lt"/>
              </a:rPr>
              <a:t>Upon request of the victim, JCO shall disclose the complaint, the name and address of charged juvenile, the charge, and the disposition of the complaint to the victim.</a:t>
            </a:r>
          </a:p>
          <a:p>
            <a:r>
              <a:rPr lang="en-US" dirty="0">
                <a:latin typeface="+mj-lt"/>
              </a:rPr>
              <a:t>Juvenile Court hearings are public hearings, unless ordered closed by the Court.</a:t>
            </a:r>
          </a:p>
          <a:p>
            <a:r>
              <a:rPr lang="en-US" dirty="0">
                <a:latin typeface="+mj-lt"/>
              </a:rPr>
              <a:t>No delinquency records will be posted for public access on Iowa Courts Online/internet, unless and until adjudication enters, and either the juvenile court after hearing has ordered the confidential records be made public, or the charged delinquency is a forcible felony</a:t>
            </a:r>
          </a:p>
        </p:txBody>
      </p:sp>
    </p:spTree>
    <p:extLst>
      <p:ext uri="{BB962C8B-B14F-4D97-AF65-F5344CB8AC3E}">
        <p14:creationId xmlns:p14="http://schemas.microsoft.com/office/powerpoint/2010/main" val="23027840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BB14C-8DDC-75D8-779D-D136AB3A4735}"/>
              </a:ext>
            </a:extLst>
          </p:cNvPr>
          <p:cNvSpPr>
            <a:spLocks noGrp="1"/>
          </p:cNvSpPr>
          <p:nvPr>
            <p:ph type="title"/>
          </p:nvPr>
        </p:nvSpPr>
        <p:spPr/>
        <p:txBody>
          <a:bodyPr/>
          <a:lstStyle/>
          <a:p>
            <a:pPr algn="ctr"/>
            <a:r>
              <a:rPr lang="en-US" dirty="0"/>
              <a:t>JUVENILE COURT OVERVIEW</a:t>
            </a:r>
          </a:p>
        </p:txBody>
      </p:sp>
      <p:sp>
        <p:nvSpPr>
          <p:cNvPr id="4" name="Text Placeholder 3">
            <a:extLst>
              <a:ext uri="{FF2B5EF4-FFF2-40B4-BE49-F238E27FC236}">
                <a16:creationId xmlns:a16="http://schemas.microsoft.com/office/drawing/2014/main" id="{B1ED215E-0634-1EDC-D1A5-96B8E00EE06A}"/>
              </a:ext>
            </a:extLst>
          </p:cNvPr>
          <p:cNvSpPr>
            <a:spLocks noGrp="1"/>
          </p:cNvSpPr>
          <p:nvPr>
            <p:ph type="body" idx="1"/>
          </p:nvPr>
        </p:nvSpPr>
        <p:spPr/>
        <p:txBody>
          <a:bodyPr>
            <a:normAutofit/>
          </a:bodyPr>
          <a:lstStyle/>
          <a:p>
            <a:r>
              <a:rPr lang="en-US" sz="3200" dirty="0">
                <a:latin typeface="+mj-lt"/>
              </a:rPr>
              <a:t>CINA Court</a:t>
            </a:r>
          </a:p>
        </p:txBody>
      </p:sp>
      <p:sp>
        <p:nvSpPr>
          <p:cNvPr id="5" name="Content Placeholder 4">
            <a:extLst>
              <a:ext uri="{FF2B5EF4-FFF2-40B4-BE49-F238E27FC236}">
                <a16:creationId xmlns:a16="http://schemas.microsoft.com/office/drawing/2014/main" id="{F39051FA-9113-0F42-62A3-6FDC4430304B}"/>
              </a:ext>
            </a:extLst>
          </p:cNvPr>
          <p:cNvSpPr>
            <a:spLocks noGrp="1"/>
          </p:cNvSpPr>
          <p:nvPr>
            <p:ph sz="half" idx="2"/>
          </p:nvPr>
        </p:nvSpPr>
        <p:spPr/>
        <p:txBody>
          <a:bodyPr/>
          <a:lstStyle/>
          <a:p>
            <a:r>
              <a:rPr lang="en-US" dirty="0">
                <a:latin typeface="+mj-lt"/>
              </a:rPr>
              <a:t>You are working on helping families and children</a:t>
            </a:r>
          </a:p>
          <a:p>
            <a:r>
              <a:rPr lang="en-US" dirty="0">
                <a:latin typeface="+mj-lt"/>
              </a:rPr>
              <a:t>Less Adversarial/More collaborative – although there can be contested hearings/trials</a:t>
            </a:r>
          </a:p>
          <a:p>
            <a:r>
              <a:rPr lang="en-US" dirty="0">
                <a:latin typeface="+mj-lt"/>
              </a:rPr>
              <a:t>Every family and child is different, so no two cases are ever the same</a:t>
            </a:r>
          </a:p>
          <a:p>
            <a:endParaRPr lang="en-US" dirty="0">
              <a:latin typeface="+mj-lt"/>
            </a:endParaRPr>
          </a:p>
          <a:p>
            <a:endParaRPr lang="en-US" dirty="0">
              <a:latin typeface="+mj-lt"/>
            </a:endParaRPr>
          </a:p>
        </p:txBody>
      </p:sp>
      <p:sp>
        <p:nvSpPr>
          <p:cNvPr id="6" name="Text Placeholder 5">
            <a:extLst>
              <a:ext uri="{FF2B5EF4-FFF2-40B4-BE49-F238E27FC236}">
                <a16:creationId xmlns:a16="http://schemas.microsoft.com/office/drawing/2014/main" id="{A67B62DF-D2E2-E48B-D563-F00B8AE4FA07}"/>
              </a:ext>
            </a:extLst>
          </p:cNvPr>
          <p:cNvSpPr>
            <a:spLocks noGrp="1"/>
          </p:cNvSpPr>
          <p:nvPr>
            <p:ph type="body" sz="quarter" idx="3"/>
          </p:nvPr>
        </p:nvSpPr>
        <p:spPr/>
        <p:txBody>
          <a:bodyPr>
            <a:normAutofit/>
          </a:bodyPr>
          <a:lstStyle/>
          <a:p>
            <a:r>
              <a:rPr lang="en-US" sz="3200" dirty="0"/>
              <a:t>Delinquency Court</a:t>
            </a:r>
          </a:p>
        </p:txBody>
      </p:sp>
      <p:sp>
        <p:nvSpPr>
          <p:cNvPr id="7" name="Content Placeholder 6">
            <a:extLst>
              <a:ext uri="{FF2B5EF4-FFF2-40B4-BE49-F238E27FC236}">
                <a16:creationId xmlns:a16="http://schemas.microsoft.com/office/drawing/2014/main" id="{94AE1734-F7BA-D0BA-F575-DE3AD85B70FA}"/>
              </a:ext>
            </a:extLst>
          </p:cNvPr>
          <p:cNvSpPr>
            <a:spLocks noGrp="1"/>
          </p:cNvSpPr>
          <p:nvPr>
            <p:ph sz="quarter" idx="4"/>
          </p:nvPr>
        </p:nvSpPr>
        <p:spPr/>
        <p:txBody>
          <a:bodyPr/>
          <a:lstStyle/>
          <a:p>
            <a:r>
              <a:rPr lang="en-US" dirty="0">
                <a:latin typeface="+mj-lt"/>
              </a:rPr>
              <a:t>Not all criminal charges are handled formally in court</a:t>
            </a:r>
          </a:p>
          <a:p>
            <a:r>
              <a:rPr lang="en-US" dirty="0">
                <a:latin typeface="+mj-lt"/>
              </a:rPr>
              <a:t>The constitution applies to juveniles charged with crimes</a:t>
            </a:r>
          </a:p>
          <a:p>
            <a:r>
              <a:rPr lang="en-US" dirty="0">
                <a:latin typeface="+mj-lt"/>
              </a:rPr>
              <a:t>The disposition for child defendants are more rehabilitative than punitive</a:t>
            </a:r>
          </a:p>
        </p:txBody>
      </p:sp>
    </p:spTree>
    <p:extLst>
      <p:ext uri="{BB962C8B-B14F-4D97-AF65-F5344CB8AC3E}">
        <p14:creationId xmlns:p14="http://schemas.microsoft.com/office/powerpoint/2010/main" val="26417361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731A6C2-C73F-F5F2-297B-166403508787}"/>
              </a:ext>
            </a:extLst>
          </p:cNvPr>
          <p:cNvSpPr>
            <a:spLocks noGrp="1"/>
          </p:cNvSpPr>
          <p:nvPr>
            <p:ph type="title"/>
          </p:nvPr>
        </p:nvSpPr>
        <p:spPr/>
        <p:txBody>
          <a:bodyPr>
            <a:normAutofit/>
          </a:bodyPr>
          <a:lstStyle/>
          <a:p>
            <a:pPr algn="ctr"/>
            <a:r>
              <a:rPr lang="en-US" sz="1800" dirty="0"/>
              <a:t>Kelly Kaufman</a:t>
            </a:r>
            <a:br>
              <a:rPr lang="en-US" sz="1800" dirty="0"/>
            </a:br>
            <a:r>
              <a:rPr lang="en-US" sz="1800" dirty="0"/>
              <a:t>Assistant Linn County Attorney</a:t>
            </a:r>
            <a:br>
              <a:rPr lang="en-US" sz="1800" dirty="0"/>
            </a:br>
            <a:r>
              <a:rPr lang="en-US" sz="1800" dirty="0"/>
              <a:t>Cedar Rapids, Iowa </a:t>
            </a:r>
          </a:p>
        </p:txBody>
      </p:sp>
      <p:pic>
        <p:nvPicPr>
          <p:cNvPr id="14" name="Content Placeholder 13" descr="A picture containing dog, indoor, sitting, close&#10;&#10;AI-generated content may be incorrect.">
            <a:extLst>
              <a:ext uri="{FF2B5EF4-FFF2-40B4-BE49-F238E27FC236}">
                <a16:creationId xmlns:a16="http://schemas.microsoft.com/office/drawing/2014/main" id="{08E895E2-7C94-6396-D54A-8240783B1DF9}"/>
              </a:ext>
            </a:extLst>
          </p:cNvPr>
          <p:cNvPicPr>
            <a:picLocks noGrp="1" noChangeAspect="1"/>
          </p:cNvPicPr>
          <p:nvPr>
            <p:ph idx="1"/>
          </p:nvPr>
        </p:nvPicPr>
        <p:blipFill>
          <a:blip r:embed="rId2"/>
          <a:stretch>
            <a:fillRect/>
          </a:stretch>
        </p:blipFill>
        <p:spPr>
          <a:xfrm>
            <a:off x="3044952" y="1965229"/>
            <a:ext cx="3158799" cy="4211733"/>
          </a:xfrm>
        </p:spPr>
      </p:pic>
    </p:spTree>
    <p:extLst>
      <p:ext uri="{BB962C8B-B14F-4D97-AF65-F5344CB8AC3E}">
        <p14:creationId xmlns:p14="http://schemas.microsoft.com/office/powerpoint/2010/main" val="2359156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EEE80-C05C-926C-52C7-46464213E997}"/>
              </a:ext>
            </a:extLst>
          </p:cNvPr>
          <p:cNvSpPr>
            <a:spLocks noGrp="1"/>
          </p:cNvSpPr>
          <p:nvPr>
            <p:ph type="title"/>
          </p:nvPr>
        </p:nvSpPr>
        <p:spPr/>
        <p:txBody>
          <a:bodyPr/>
          <a:lstStyle/>
          <a:p>
            <a:pPr algn="ctr"/>
            <a:r>
              <a:rPr lang="en-US" dirty="0"/>
              <a:t>Court process</a:t>
            </a:r>
          </a:p>
        </p:txBody>
      </p:sp>
      <p:sp>
        <p:nvSpPr>
          <p:cNvPr id="3" name="Content Placeholder 2">
            <a:extLst>
              <a:ext uri="{FF2B5EF4-FFF2-40B4-BE49-F238E27FC236}">
                <a16:creationId xmlns:a16="http://schemas.microsoft.com/office/drawing/2014/main" id="{082BB799-C862-6470-ACE4-7B628CB6F5B8}"/>
              </a:ext>
            </a:extLst>
          </p:cNvPr>
          <p:cNvSpPr>
            <a:spLocks noGrp="1"/>
          </p:cNvSpPr>
          <p:nvPr>
            <p:ph idx="1"/>
          </p:nvPr>
        </p:nvSpPr>
        <p:spPr>
          <a:xfrm>
            <a:off x="628650" y="1429966"/>
            <a:ext cx="7886700" cy="5155660"/>
          </a:xfrm>
        </p:spPr>
        <p:txBody>
          <a:bodyPr>
            <a:noAutofit/>
          </a:bodyPr>
          <a:lstStyle/>
          <a:p>
            <a:r>
              <a:rPr lang="en-US" sz="1800" dirty="0">
                <a:latin typeface="+mj-lt"/>
              </a:rPr>
              <a:t>State files a petition alleging that child should be adjudicated a Child in Need of Assistance</a:t>
            </a:r>
          </a:p>
          <a:p>
            <a:r>
              <a:rPr lang="en-US" sz="1800" dirty="0">
                <a:latin typeface="+mj-lt"/>
              </a:rPr>
              <a:t>Due process:  State must serve all living parents, guardians of the children, custodians of the children, Guardian Ad Litem for children, </a:t>
            </a:r>
          </a:p>
          <a:p>
            <a:r>
              <a:rPr lang="en-US" sz="1800" dirty="0">
                <a:latin typeface="+mj-lt"/>
              </a:rPr>
              <a:t>Everyone gets a lawyer</a:t>
            </a:r>
          </a:p>
          <a:p>
            <a:pPr lvl="1"/>
            <a:r>
              <a:rPr lang="en-US" dirty="0">
                <a:latin typeface="+mj-lt"/>
              </a:rPr>
              <a:t>Child gets a Guardian ad Litem &amp; Attorney (usually same person does both)</a:t>
            </a:r>
          </a:p>
          <a:p>
            <a:pPr lvl="1"/>
            <a:r>
              <a:rPr lang="en-US" dirty="0">
                <a:latin typeface="+mj-lt"/>
              </a:rPr>
              <a:t>Parent(s) get Attorney</a:t>
            </a:r>
          </a:p>
          <a:p>
            <a:pPr lvl="1"/>
            <a:r>
              <a:rPr lang="en-US" dirty="0">
                <a:latin typeface="+mj-lt"/>
              </a:rPr>
              <a:t>County Attorney represents the State, and assists DHS</a:t>
            </a:r>
          </a:p>
          <a:p>
            <a:r>
              <a:rPr lang="en-US" sz="1800" dirty="0">
                <a:latin typeface="+mj-lt"/>
              </a:rPr>
              <a:t>Burden of proof is clear and convincing evidence</a:t>
            </a:r>
          </a:p>
          <a:p>
            <a:r>
              <a:rPr lang="en-US" sz="1800" dirty="0">
                <a:latin typeface="+mj-lt"/>
              </a:rPr>
              <a:t>CINA (Child in Need of Assistance) cases</a:t>
            </a:r>
          </a:p>
          <a:p>
            <a:pPr lvl="1"/>
            <a:r>
              <a:rPr lang="en-US" dirty="0">
                <a:latin typeface="+mj-lt"/>
              </a:rPr>
              <a:t>State must prove that the children should be adjudicated as CINA (there are multiple possible grounds) &amp; that Court supervision is necessary to ensure protection of the child</a:t>
            </a:r>
          </a:p>
          <a:p>
            <a:pPr lvl="1"/>
            <a:r>
              <a:rPr lang="en-US" dirty="0">
                <a:latin typeface="+mj-lt"/>
              </a:rPr>
              <a:t>Sometimes children are removed from parental care, and sometimes not</a:t>
            </a:r>
          </a:p>
          <a:p>
            <a:pPr lvl="1"/>
            <a:r>
              <a:rPr lang="en-US" dirty="0">
                <a:latin typeface="+mj-lt"/>
              </a:rPr>
              <a:t>Supervision and services – tailored specific to family needs</a:t>
            </a:r>
          </a:p>
          <a:p>
            <a:pPr lvl="2"/>
            <a:r>
              <a:rPr lang="en-US" sz="1400" dirty="0">
                <a:latin typeface="+mj-lt"/>
              </a:rPr>
              <a:t>Drug testing, drug treatment</a:t>
            </a:r>
          </a:p>
          <a:p>
            <a:pPr lvl="2"/>
            <a:r>
              <a:rPr lang="en-US" sz="1400" dirty="0">
                <a:latin typeface="+mj-lt"/>
              </a:rPr>
              <a:t>Mental health treatment</a:t>
            </a:r>
          </a:p>
          <a:p>
            <a:pPr lvl="2"/>
            <a:r>
              <a:rPr lang="en-US" sz="1400" dirty="0">
                <a:latin typeface="+mj-lt"/>
              </a:rPr>
              <a:t>Parenting classes</a:t>
            </a:r>
          </a:p>
          <a:p>
            <a:pPr marL="685800" lvl="2" indent="0">
              <a:buNone/>
            </a:pPr>
            <a:endParaRPr lang="en-US" sz="1800" dirty="0"/>
          </a:p>
        </p:txBody>
      </p:sp>
    </p:spTree>
    <p:extLst>
      <p:ext uri="{BB962C8B-B14F-4D97-AF65-F5344CB8AC3E}">
        <p14:creationId xmlns:p14="http://schemas.microsoft.com/office/powerpoint/2010/main" val="687869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D67F3-2686-AD01-04CA-93D1B6577140}"/>
              </a:ext>
            </a:extLst>
          </p:cNvPr>
          <p:cNvSpPr>
            <a:spLocks noGrp="1"/>
          </p:cNvSpPr>
          <p:nvPr>
            <p:ph type="title"/>
          </p:nvPr>
        </p:nvSpPr>
        <p:spPr/>
        <p:txBody>
          <a:bodyPr/>
          <a:lstStyle/>
          <a:p>
            <a:pPr algn="ctr"/>
            <a:r>
              <a:rPr lang="en-US" dirty="0"/>
              <a:t>People children have contact with can report child abuse concerns</a:t>
            </a:r>
          </a:p>
        </p:txBody>
      </p:sp>
      <p:pic>
        <p:nvPicPr>
          <p:cNvPr id="7" name="Picture 6" descr="A picture containing toy, doll&#10;&#10;AI-generated content may be incorrect.">
            <a:extLst>
              <a:ext uri="{FF2B5EF4-FFF2-40B4-BE49-F238E27FC236}">
                <a16:creationId xmlns:a16="http://schemas.microsoft.com/office/drawing/2014/main" id="{FAE1CD63-9337-037D-0931-D61F0ADD553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33400" y="1690689"/>
            <a:ext cx="2633133" cy="2633133"/>
          </a:xfrm>
          <a:prstGeom prst="rect">
            <a:avLst/>
          </a:prstGeom>
        </p:spPr>
      </p:pic>
      <p:pic>
        <p:nvPicPr>
          <p:cNvPr id="9" name="Picture 8" descr="A person standing in front of a chalkboard&#10;&#10;AI-generated content may be incorrect.">
            <a:extLst>
              <a:ext uri="{FF2B5EF4-FFF2-40B4-BE49-F238E27FC236}">
                <a16:creationId xmlns:a16="http://schemas.microsoft.com/office/drawing/2014/main" id="{19854719-FEA9-8027-065F-F20D56FD113A}"/>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5977469" y="2157598"/>
            <a:ext cx="1754622" cy="1699313"/>
          </a:xfrm>
          <a:prstGeom prst="rect">
            <a:avLst/>
          </a:prstGeom>
        </p:spPr>
      </p:pic>
      <p:pic>
        <p:nvPicPr>
          <p:cNvPr id="13" name="Content Placeholder 12" descr="Graphical user interface, application, icon&#10;&#10;AI-generated content may be incorrect.">
            <a:extLst>
              <a:ext uri="{FF2B5EF4-FFF2-40B4-BE49-F238E27FC236}">
                <a16:creationId xmlns:a16="http://schemas.microsoft.com/office/drawing/2014/main" id="{43457AF3-B7AC-8BF5-6E48-A5731CE067AE}"/>
              </a:ext>
            </a:extLst>
          </p:cNvPr>
          <p:cNvPicPr>
            <a:picLocks noGrp="1" noChangeAspect="1"/>
          </p:cNvPicPr>
          <p:nvPr>
            <p:ph idx="1"/>
          </p:nvPr>
        </p:nvPicPr>
        <p:blipFill>
          <a:blip r:embed="rId6">
            <a:extLst>
              <a:ext uri="{837473B0-CC2E-450A-ABE3-18F120FF3D39}">
                <a1611:picAttrSrcUrl xmlns:a1611="http://schemas.microsoft.com/office/drawing/2016/11/main" r:id="rId7"/>
              </a:ext>
            </a:extLst>
          </a:blip>
          <a:stretch>
            <a:fillRect/>
          </a:stretch>
        </p:blipFill>
        <p:spPr>
          <a:xfrm>
            <a:off x="1090930" y="4662751"/>
            <a:ext cx="2422737" cy="1514211"/>
          </a:xfrm>
        </p:spPr>
      </p:pic>
      <p:pic>
        <p:nvPicPr>
          <p:cNvPr id="15" name="Picture 14" descr="A person in a garment&#10;&#10;AI-generated content may be incorrect.">
            <a:extLst>
              <a:ext uri="{FF2B5EF4-FFF2-40B4-BE49-F238E27FC236}">
                <a16:creationId xmlns:a16="http://schemas.microsoft.com/office/drawing/2014/main" id="{322D7114-B66E-47C1-5E23-7C7549DE23AD}"/>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3859009" y="3762374"/>
            <a:ext cx="1955800" cy="2933700"/>
          </a:xfrm>
          <a:prstGeom prst="rect">
            <a:avLst/>
          </a:prstGeom>
        </p:spPr>
      </p:pic>
      <p:pic>
        <p:nvPicPr>
          <p:cNvPr id="17" name="Picture 16" descr="A picture containing text&#10;&#10;AI-generated content may be incorrect.">
            <a:extLst>
              <a:ext uri="{FF2B5EF4-FFF2-40B4-BE49-F238E27FC236}">
                <a16:creationId xmlns:a16="http://schemas.microsoft.com/office/drawing/2014/main" id="{23930437-48EA-3FE6-7CEA-C183BFC3ADBD}"/>
              </a:ext>
            </a:extLst>
          </p:cNvPr>
          <p:cNvPicPr>
            <a:picLocks noChangeAspect="1"/>
          </p:cNvPicPr>
          <p:nvPr/>
        </p:nvPicPr>
        <p:blipFill>
          <a:blip r:embed="rId10">
            <a:extLst>
              <a:ext uri="{837473B0-CC2E-450A-ABE3-18F120FF3D39}">
                <a1611:picAttrSrcUrl xmlns:a1611="http://schemas.microsoft.com/office/drawing/2016/11/main" r:id="rId11"/>
              </a:ext>
            </a:extLst>
          </a:blip>
          <a:stretch>
            <a:fillRect/>
          </a:stretch>
        </p:blipFill>
        <p:spPr>
          <a:xfrm>
            <a:off x="5794788" y="4371207"/>
            <a:ext cx="2792878" cy="1514211"/>
          </a:xfrm>
          <a:prstGeom prst="rect">
            <a:avLst/>
          </a:prstGeom>
        </p:spPr>
      </p:pic>
      <p:pic>
        <p:nvPicPr>
          <p:cNvPr id="24" name="Picture 23" descr="A picture containing text, vector graphics&#10;&#10;AI-generated content may be incorrect.">
            <a:extLst>
              <a:ext uri="{FF2B5EF4-FFF2-40B4-BE49-F238E27FC236}">
                <a16:creationId xmlns:a16="http://schemas.microsoft.com/office/drawing/2014/main" id="{903AEDFF-AB76-9E5B-E609-C648A4BAE66B}"/>
              </a:ext>
            </a:extLst>
          </p:cNvPr>
          <p:cNvPicPr>
            <a:picLocks noChangeAspect="1"/>
          </p:cNvPicPr>
          <p:nvPr/>
        </p:nvPicPr>
        <p:blipFill>
          <a:blip r:embed="rId12">
            <a:extLst>
              <a:ext uri="{837473B0-CC2E-450A-ABE3-18F120FF3D39}">
                <a1611:picAttrSrcUrl xmlns:a1611="http://schemas.microsoft.com/office/drawing/2016/11/main" r:id="rId13"/>
              </a:ext>
            </a:extLst>
          </a:blip>
          <a:stretch>
            <a:fillRect/>
          </a:stretch>
        </p:blipFill>
        <p:spPr>
          <a:xfrm>
            <a:off x="2687592" y="3095626"/>
            <a:ext cx="1323242" cy="1570225"/>
          </a:xfrm>
          <a:prstGeom prst="rect">
            <a:avLst/>
          </a:prstGeom>
        </p:spPr>
      </p:pic>
      <p:pic>
        <p:nvPicPr>
          <p:cNvPr id="26" name="Picture 25">
            <a:extLst>
              <a:ext uri="{FF2B5EF4-FFF2-40B4-BE49-F238E27FC236}">
                <a16:creationId xmlns:a16="http://schemas.microsoft.com/office/drawing/2014/main" id="{FA8A611D-B994-BDF4-8B25-8F639552E1BB}"/>
              </a:ext>
            </a:extLst>
          </p:cNvPr>
          <p:cNvPicPr>
            <a:picLocks noChangeAspect="1"/>
          </p:cNvPicPr>
          <p:nvPr/>
        </p:nvPicPr>
        <p:blipFill>
          <a:blip r:embed="rId14">
            <a:extLst>
              <a:ext uri="{837473B0-CC2E-450A-ABE3-18F120FF3D39}">
                <a1611:picAttrSrcUrl xmlns:a1611="http://schemas.microsoft.com/office/drawing/2016/11/main" r:id="rId15"/>
              </a:ext>
            </a:extLst>
          </a:blip>
          <a:stretch>
            <a:fillRect/>
          </a:stretch>
        </p:blipFill>
        <p:spPr>
          <a:xfrm>
            <a:off x="3859009" y="1732151"/>
            <a:ext cx="1872924" cy="1872924"/>
          </a:xfrm>
          <a:prstGeom prst="rect">
            <a:avLst/>
          </a:prstGeom>
        </p:spPr>
      </p:pic>
    </p:spTree>
    <p:extLst>
      <p:ext uri="{BB962C8B-B14F-4D97-AF65-F5344CB8AC3E}">
        <p14:creationId xmlns:p14="http://schemas.microsoft.com/office/powerpoint/2010/main" val="3841101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7E714-348B-65B9-2D2B-2CE4D5A6E1D3}"/>
              </a:ext>
            </a:extLst>
          </p:cNvPr>
          <p:cNvSpPr>
            <a:spLocks noGrp="1"/>
          </p:cNvSpPr>
          <p:nvPr>
            <p:ph type="title"/>
          </p:nvPr>
        </p:nvSpPr>
        <p:spPr/>
        <p:txBody>
          <a:bodyPr/>
          <a:lstStyle/>
          <a:p>
            <a:pPr algn="ctr"/>
            <a:r>
              <a:rPr lang="en-US" dirty="0"/>
              <a:t>How are at-risk children identified?</a:t>
            </a:r>
          </a:p>
        </p:txBody>
      </p:sp>
      <p:sp>
        <p:nvSpPr>
          <p:cNvPr id="4" name="Content Placeholder 3">
            <a:extLst>
              <a:ext uri="{FF2B5EF4-FFF2-40B4-BE49-F238E27FC236}">
                <a16:creationId xmlns:a16="http://schemas.microsoft.com/office/drawing/2014/main" id="{C55EB434-95F8-C380-40BE-90F0AA16F295}"/>
              </a:ext>
            </a:extLst>
          </p:cNvPr>
          <p:cNvSpPr>
            <a:spLocks noGrp="1"/>
          </p:cNvSpPr>
          <p:nvPr>
            <p:ph idx="1"/>
          </p:nvPr>
        </p:nvSpPr>
        <p:spPr/>
        <p:txBody>
          <a:bodyPr>
            <a:normAutofit/>
          </a:bodyPr>
          <a:lstStyle/>
          <a:p>
            <a:r>
              <a:rPr lang="en-US" sz="2400" dirty="0">
                <a:latin typeface="+mj-lt"/>
              </a:rPr>
              <a:t>Contact with someone who reports that children are in danger or at risk</a:t>
            </a:r>
          </a:p>
          <a:p>
            <a:r>
              <a:rPr lang="en-US" sz="2400" dirty="0">
                <a:latin typeface="+mj-lt"/>
              </a:rPr>
              <a:t>A report is made to Department of Health and Human Services (HHS) and they can initiate a child abuse assessment</a:t>
            </a:r>
          </a:p>
          <a:p>
            <a:r>
              <a:rPr lang="en-US" sz="2400" dirty="0">
                <a:latin typeface="+mj-lt"/>
              </a:rPr>
              <a:t>Through the assessment HHS determines whether the child meets the criteria for a CINA (meets the grounds &amp; court involvement necessary)</a:t>
            </a:r>
          </a:p>
          <a:p>
            <a:r>
              <a:rPr lang="en-US" sz="2400" dirty="0">
                <a:latin typeface="+mj-lt"/>
              </a:rPr>
              <a:t>They can also determine that a child is not safe and there is not time to file a CINA before requesting that a child be removed from the custody of a parent.</a:t>
            </a:r>
          </a:p>
        </p:txBody>
      </p:sp>
    </p:spTree>
    <p:extLst>
      <p:ext uri="{BB962C8B-B14F-4D97-AF65-F5344CB8AC3E}">
        <p14:creationId xmlns:p14="http://schemas.microsoft.com/office/powerpoint/2010/main" val="3319637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5" name="Google Shape;255;p29"/>
          <p:cNvSpPr txBox="1">
            <a:spLocks noGrp="1"/>
          </p:cNvSpPr>
          <p:nvPr>
            <p:ph idx="1"/>
          </p:nvPr>
        </p:nvSpPr>
        <p:spPr>
          <a:xfrm>
            <a:off x="628650" y="1196502"/>
            <a:ext cx="7886700" cy="4926721"/>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400"/>
              </a:spcBef>
              <a:spcAft>
                <a:spcPts val="0"/>
              </a:spcAft>
              <a:buClr>
                <a:schemeClr val="hlink"/>
              </a:buClr>
              <a:buSzPts val="1200"/>
              <a:buFont typeface="Noto Sans Symbols"/>
              <a:buChar char="■"/>
            </a:pPr>
            <a:r>
              <a:rPr lang="en-US" sz="2400" b="0" i="0" u="none" strike="noStrike" cap="none" dirty="0">
                <a:latin typeface="+mj-lt"/>
                <a:ea typeface="Verdana"/>
                <a:cs typeface="Verdana"/>
                <a:sym typeface="Verdana"/>
              </a:rPr>
              <a:t>A peace officer, JCO, or physician/PA may take custody of a child without court order or parental consent</a:t>
            </a:r>
          </a:p>
          <a:p>
            <a:pPr marL="685800" lvl="1" indent="-342900">
              <a:lnSpc>
                <a:spcPct val="100000"/>
              </a:lnSpc>
              <a:spcBef>
                <a:spcPts val="400"/>
              </a:spcBef>
              <a:buClr>
                <a:schemeClr val="hlink"/>
              </a:buClr>
              <a:buSzPts val="1200"/>
              <a:buFont typeface="Noto Sans Symbols"/>
              <a:buChar char="■"/>
            </a:pPr>
            <a:r>
              <a:rPr lang="en-US" sz="2400" b="1" dirty="0">
                <a:latin typeface="+mj-lt"/>
                <a:ea typeface="Verdana"/>
                <a:sym typeface="Verdana"/>
              </a:rPr>
              <a:t>imminent danger to child’s life or health</a:t>
            </a:r>
          </a:p>
          <a:p>
            <a:pPr marL="685800" lvl="1" indent="-342900">
              <a:lnSpc>
                <a:spcPct val="100000"/>
              </a:lnSpc>
              <a:spcBef>
                <a:spcPts val="400"/>
              </a:spcBef>
              <a:buClr>
                <a:schemeClr val="hlink"/>
              </a:buClr>
              <a:buSzPts val="1200"/>
              <a:buFont typeface="Noto Sans Symbols"/>
              <a:buChar char="■"/>
            </a:pPr>
            <a:r>
              <a:rPr lang="en-US" sz="2400" dirty="0">
                <a:latin typeface="+mj-lt"/>
                <a:ea typeface="Verdana"/>
                <a:sym typeface="Verdana"/>
              </a:rPr>
              <a:t>not enough time to get a court order</a:t>
            </a:r>
          </a:p>
          <a:p>
            <a:pPr marL="342900" marR="0" lvl="0" indent="-342900" algn="l" rtl="0">
              <a:lnSpc>
                <a:spcPct val="100000"/>
              </a:lnSpc>
              <a:spcBef>
                <a:spcPts val="400"/>
              </a:spcBef>
              <a:spcAft>
                <a:spcPts val="0"/>
              </a:spcAft>
              <a:buClr>
                <a:schemeClr val="hlink"/>
              </a:buClr>
              <a:buSzPts val="1200"/>
              <a:buFont typeface="Noto Sans Symbols"/>
              <a:buChar char="■"/>
            </a:pPr>
            <a:r>
              <a:rPr lang="en-US" sz="2400" dirty="0">
                <a:latin typeface="+mj-lt"/>
                <a:ea typeface="Verdana"/>
                <a:sym typeface="Verdana"/>
              </a:rPr>
              <a:t>Immediately orally inform the Court (usually through DHS)</a:t>
            </a:r>
          </a:p>
          <a:p>
            <a:pPr marL="342900" marR="0" lvl="0" indent="-342900" algn="l" rtl="0">
              <a:lnSpc>
                <a:spcPct val="100000"/>
              </a:lnSpc>
              <a:spcBef>
                <a:spcPts val="400"/>
              </a:spcBef>
              <a:spcAft>
                <a:spcPts val="0"/>
              </a:spcAft>
              <a:buClr>
                <a:schemeClr val="hlink"/>
              </a:buClr>
              <a:buSzPts val="1200"/>
              <a:buFont typeface="Noto Sans Symbols"/>
              <a:buChar char="■"/>
            </a:pPr>
            <a:r>
              <a:rPr lang="en-US" sz="2400" dirty="0">
                <a:latin typeface="+mj-lt"/>
                <a:ea typeface="Verdana"/>
                <a:sym typeface="Verdana"/>
              </a:rPr>
              <a:t>Within 24 hours, inform the Court in writing (usually through DHS)</a:t>
            </a:r>
          </a:p>
          <a:p>
            <a:pPr marL="342900" marR="0" lvl="0" indent="-342900" algn="l" rtl="0">
              <a:lnSpc>
                <a:spcPct val="100000"/>
              </a:lnSpc>
              <a:spcBef>
                <a:spcPts val="400"/>
              </a:spcBef>
              <a:spcAft>
                <a:spcPts val="0"/>
              </a:spcAft>
              <a:buClr>
                <a:schemeClr val="hlink"/>
              </a:buClr>
              <a:buSzPts val="1200"/>
              <a:buFont typeface="Noto Sans Symbols"/>
              <a:buChar char="■"/>
            </a:pPr>
            <a:r>
              <a:rPr lang="en-US" sz="2400" dirty="0">
                <a:latin typeface="+mj-lt"/>
                <a:ea typeface="Verdana"/>
                <a:sym typeface="Verdana"/>
              </a:rPr>
              <a:t>Immunity from liability when acting in good faith</a:t>
            </a:r>
          </a:p>
          <a:p>
            <a:pPr marL="342900" marR="0" lvl="0" indent="-342900" algn="l" rtl="0">
              <a:lnSpc>
                <a:spcPct val="100000"/>
              </a:lnSpc>
              <a:spcBef>
                <a:spcPts val="400"/>
              </a:spcBef>
              <a:spcAft>
                <a:spcPts val="0"/>
              </a:spcAft>
              <a:buClr>
                <a:schemeClr val="hlink"/>
              </a:buClr>
              <a:buSzPts val="1200"/>
              <a:buFont typeface="Noto Sans Symbols"/>
              <a:buChar char="■"/>
            </a:pPr>
            <a:r>
              <a:rPr lang="en-US" sz="2400" dirty="0">
                <a:latin typeface="+mj-lt"/>
                <a:ea typeface="Verdana"/>
                <a:sym typeface="Verdana"/>
              </a:rPr>
              <a:t>If a peace officer, JCO, or physician/PA have concerns with the safety of children but don’t believe that there is imminent risk, they are to report concerns to HHS via a Child abuse assessment</a:t>
            </a:r>
          </a:p>
          <a:p>
            <a:pPr marL="342900" marR="0" lvl="0" indent="-342900" algn="l" rtl="0">
              <a:lnSpc>
                <a:spcPct val="100000"/>
              </a:lnSpc>
              <a:spcBef>
                <a:spcPts val="400"/>
              </a:spcBef>
              <a:spcAft>
                <a:spcPts val="0"/>
              </a:spcAft>
              <a:buClr>
                <a:schemeClr val="hlink"/>
              </a:buClr>
              <a:buSzPts val="1200"/>
              <a:buFont typeface="Noto Sans Symbols"/>
              <a:buChar char="■"/>
            </a:pPr>
            <a:endParaRPr sz="2800" dirty="0">
              <a:latin typeface="+mj-lt"/>
            </a:endParaRPr>
          </a:p>
        </p:txBody>
      </p:sp>
      <p:sp>
        <p:nvSpPr>
          <p:cNvPr id="3" name="Title 2">
            <a:extLst>
              <a:ext uri="{FF2B5EF4-FFF2-40B4-BE49-F238E27FC236}">
                <a16:creationId xmlns:a16="http://schemas.microsoft.com/office/drawing/2014/main" id="{C9D1A8CA-256B-7FBB-5C0C-1C2E1867E151}"/>
              </a:ext>
            </a:extLst>
          </p:cNvPr>
          <p:cNvSpPr>
            <a:spLocks noGrp="1"/>
          </p:cNvSpPr>
          <p:nvPr>
            <p:ph type="title"/>
          </p:nvPr>
        </p:nvSpPr>
        <p:spPr>
          <a:xfrm>
            <a:off x="628650" y="-33711"/>
            <a:ext cx="7886700" cy="1325563"/>
          </a:xfrm>
        </p:spPr>
        <p:txBody>
          <a:bodyPr/>
          <a:lstStyle/>
          <a:p>
            <a:r>
              <a:rPr lang="en-US" dirty="0"/>
              <a:t>232.79 Custody without court order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C9BE2-FE7B-B881-D470-46D5A45BE44E}"/>
              </a:ext>
            </a:extLst>
          </p:cNvPr>
          <p:cNvSpPr>
            <a:spLocks noGrp="1"/>
          </p:cNvSpPr>
          <p:nvPr>
            <p:ph type="title"/>
          </p:nvPr>
        </p:nvSpPr>
        <p:spPr/>
        <p:txBody>
          <a:bodyPr/>
          <a:lstStyle/>
          <a:p>
            <a:r>
              <a:rPr lang="en-US" dirty="0"/>
              <a:t>232.79A Children without adult supervision.</a:t>
            </a:r>
          </a:p>
        </p:txBody>
      </p:sp>
      <p:sp>
        <p:nvSpPr>
          <p:cNvPr id="3" name="Content Placeholder 2">
            <a:extLst>
              <a:ext uri="{FF2B5EF4-FFF2-40B4-BE49-F238E27FC236}">
                <a16:creationId xmlns:a16="http://schemas.microsoft.com/office/drawing/2014/main" id="{5205FB2B-FD1D-DF2F-8F1E-7C1EA5DB6AC3}"/>
              </a:ext>
            </a:extLst>
          </p:cNvPr>
          <p:cNvSpPr>
            <a:spLocks noGrp="1"/>
          </p:cNvSpPr>
          <p:nvPr>
            <p:ph idx="1"/>
          </p:nvPr>
        </p:nvSpPr>
        <p:spPr>
          <a:xfrm>
            <a:off x="628649" y="1485157"/>
            <a:ext cx="8026555" cy="2409510"/>
          </a:xfrm>
        </p:spPr>
        <p:txBody>
          <a:bodyPr>
            <a:normAutofit lnSpcReduction="10000"/>
          </a:bodyPr>
          <a:lstStyle/>
          <a:p>
            <a:pPr algn="l"/>
            <a:endParaRPr lang="en-US" sz="1800" b="0" i="0" u="none" strike="noStrike" baseline="0" dirty="0">
              <a:solidFill>
                <a:srgbClr val="000000"/>
              </a:solidFill>
              <a:latin typeface="Calibri" panose="020F0502020204030204" pitchFamily="34" charset="0"/>
            </a:endParaRPr>
          </a:p>
          <a:p>
            <a:r>
              <a:rPr lang="en-US" sz="2400" b="0" u="none" strike="noStrike" baseline="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A peace officer </a:t>
            </a:r>
            <a:r>
              <a:rPr lang="en-US" sz="2400" b="0" i="0" u="none" strike="noStrike" baseline="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may place a child, who is without adult supervision because parent/guardian/caretaker has been arrested, detained or incapacitated, with an adult relative, or “fictive kin.” If requested, DHS is to assist with placement. The placement cannot last more than 24 hours, or the requirements of §232.79 (see previous slide) will apply. </a:t>
            </a:r>
          </a:p>
          <a:p>
            <a:endParaRPr lang="en-US" dirty="0"/>
          </a:p>
        </p:txBody>
      </p:sp>
      <p:sp>
        <p:nvSpPr>
          <p:cNvPr id="4" name="TextBox 3">
            <a:extLst>
              <a:ext uri="{FF2B5EF4-FFF2-40B4-BE49-F238E27FC236}">
                <a16:creationId xmlns:a16="http://schemas.microsoft.com/office/drawing/2014/main" id="{3A9EC3FB-7E92-40D6-7C3B-AF8E71E80BCF}"/>
              </a:ext>
            </a:extLst>
          </p:cNvPr>
          <p:cNvSpPr txBox="1"/>
          <p:nvPr/>
        </p:nvSpPr>
        <p:spPr>
          <a:xfrm>
            <a:off x="750290" y="4759456"/>
            <a:ext cx="8026556" cy="461665"/>
          </a:xfrm>
          <a:prstGeom prst="rect">
            <a:avLst/>
          </a:prstGeom>
          <a:noFill/>
        </p:spPr>
        <p:txBody>
          <a:bodyPr wrap="none" rtlCol="0">
            <a:spAutoFit/>
          </a:bodyPr>
          <a:lstStyle/>
          <a:p>
            <a:r>
              <a:rPr lang="en-US" sz="2400" dirty="0">
                <a:latin typeface="+mj-lt"/>
              </a:rPr>
              <a:t>You may be able to place a child in shelter, but beds are limited</a:t>
            </a:r>
          </a:p>
        </p:txBody>
      </p:sp>
      <p:pic>
        <p:nvPicPr>
          <p:cNvPr id="6" name="Picture 5" descr="A picture containing toy, doll&#10;&#10;AI-generated content may be incorrect.">
            <a:extLst>
              <a:ext uri="{FF2B5EF4-FFF2-40B4-BE49-F238E27FC236}">
                <a16:creationId xmlns:a16="http://schemas.microsoft.com/office/drawing/2014/main" id="{84CE9E9E-DBAF-4319-5401-CD7444AB656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767666" y="3613015"/>
            <a:ext cx="1111165" cy="1197241"/>
          </a:xfrm>
          <a:prstGeom prst="rect">
            <a:avLst/>
          </a:prstGeom>
        </p:spPr>
      </p:pic>
    </p:spTree>
    <p:extLst>
      <p:ext uri="{BB962C8B-B14F-4D97-AF65-F5344CB8AC3E}">
        <p14:creationId xmlns:p14="http://schemas.microsoft.com/office/powerpoint/2010/main" val="1436370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05E30-BF6F-2720-EC6B-A28F3AB75DC2}"/>
              </a:ext>
            </a:extLst>
          </p:cNvPr>
          <p:cNvSpPr>
            <a:spLocks noGrp="1"/>
          </p:cNvSpPr>
          <p:nvPr>
            <p:ph type="title"/>
          </p:nvPr>
        </p:nvSpPr>
        <p:spPr/>
        <p:txBody>
          <a:bodyPr/>
          <a:lstStyle/>
          <a:p>
            <a:r>
              <a:rPr lang="en-US" dirty="0"/>
              <a:t>232.69 Mandatory and permissive reporters — training required. </a:t>
            </a:r>
          </a:p>
        </p:txBody>
      </p:sp>
      <p:sp>
        <p:nvSpPr>
          <p:cNvPr id="3" name="Content Placeholder 2">
            <a:extLst>
              <a:ext uri="{FF2B5EF4-FFF2-40B4-BE49-F238E27FC236}">
                <a16:creationId xmlns:a16="http://schemas.microsoft.com/office/drawing/2014/main" id="{8835CFC1-7374-A0F8-FD37-938F35140AFE}"/>
              </a:ext>
            </a:extLst>
          </p:cNvPr>
          <p:cNvSpPr>
            <a:spLocks noGrp="1"/>
          </p:cNvSpPr>
          <p:nvPr>
            <p:ph idx="1"/>
          </p:nvPr>
        </p:nvSpPr>
        <p:spPr/>
        <p:txBody>
          <a:bodyPr>
            <a:normAutofit lnSpcReduction="10000"/>
          </a:bodyPr>
          <a:lstStyle/>
          <a:p>
            <a:r>
              <a:rPr lang="en-US" sz="2600" dirty="0">
                <a:latin typeface="+mj-lt"/>
              </a:rPr>
              <a:t>16 categories of mandatory reporters, including </a:t>
            </a:r>
            <a:r>
              <a:rPr lang="en-US" sz="2600" b="1" dirty="0">
                <a:latin typeface="+mj-lt"/>
              </a:rPr>
              <a:t>peace officers</a:t>
            </a:r>
            <a:r>
              <a:rPr lang="en-US" sz="2600" dirty="0">
                <a:latin typeface="+mj-lt"/>
              </a:rPr>
              <a:t>, teachers, social workers, healthcare providers</a:t>
            </a:r>
          </a:p>
          <a:p>
            <a:r>
              <a:rPr lang="en-US" sz="2600" dirty="0">
                <a:latin typeface="+mj-lt"/>
              </a:rPr>
              <a:t>11 types of child abuse (see </a:t>
            </a:r>
            <a:r>
              <a:rPr lang="en-US" sz="2600" b="0" i="0" u="none" strike="noStrike" baseline="0" dirty="0">
                <a:solidFill>
                  <a:srgbClr val="000000"/>
                </a:solidFill>
                <a:latin typeface="+mj-lt"/>
              </a:rPr>
              <a:t>§</a:t>
            </a:r>
            <a:r>
              <a:rPr lang="en-US" sz="2600" dirty="0">
                <a:latin typeface="+mj-lt"/>
              </a:rPr>
              <a:t>232.68)</a:t>
            </a:r>
          </a:p>
          <a:p>
            <a:r>
              <a:rPr lang="en-US" sz="2600" dirty="0">
                <a:latin typeface="+mj-lt"/>
              </a:rPr>
              <a:t>Training is required (</a:t>
            </a:r>
            <a:r>
              <a:rPr lang="en-US" sz="2600" i="1" dirty="0">
                <a:latin typeface="+mj-lt"/>
              </a:rPr>
              <a:t>this isn’t it</a:t>
            </a:r>
            <a:r>
              <a:rPr lang="en-US" sz="2600" dirty="0">
                <a:latin typeface="+mj-lt"/>
              </a:rPr>
              <a:t>)</a:t>
            </a:r>
          </a:p>
          <a:p>
            <a:r>
              <a:rPr lang="en-US" sz="2600" dirty="0">
                <a:latin typeface="+mj-lt"/>
              </a:rPr>
              <a:t>Other types of reporters are considered permissive (e.g., an Assistant County Attorney)</a:t>
            </a:r>
          </a:p>
          <a:p>
            <a:r>
              <a:rPr lang="en-US" sz="2600" dirty="0">
                <a:latin typeface="+mj-lt"/>
              </a:rPr>
              <a:t>If a permissive reporter makes a report to Law Enforcement, Law Enforcement must refer the report to DHS</a:t>
            </a:r>
          </a:p>
          <a:p>
            <a:r>
              <a:rPr lang="en-US" sz="2600" dirty="0">
                <a:latin typeface="+mj-lt"/>
              </a:rPr>
              <a:t>The identity of a reporter is protected (and in fact, permissive reporters may remain anonymous)</a:t>
            </a:r>
          </a:p>
          <a:p>
            <a:endParaRPr lang="en-US" dirty="0"/>
          </a:p>
        </p:txBody>
      </p:sp>
    </p:spTree>
    <p:extLst>
      <p:ext uri="{BB962C8B-B14F-4D97-AF65-F5344CB8AC3E}">
        <p14:creationId xmlns:p14="http://schemas.microsoft.com/office/powerpoint/2010/main" val="14555653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2324</TotalTime>
  <Words>2739</Words>
  <Application>Microsoft Office PowerPoint</Application>
  <PresentationFormat>On-screen Show (4:3)</PresentationFormat>
  <Paragraphs>282</Paragraphs>
  <Slides>39</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Calibri</vt:lpstr>
      <vt:lpstr>Calibri Light</vt:lpstr>
      <vt:lpstr>Noto Sans Symbols</vt:lpstr>
      <vt:lpstr>Verdana</vt:lpstr>
      <vt:lpstr>Wingdings</vt:lpstr>
      <vt:lpstr>Office Theme</vt:lpstr>
      <vt:lpstr>Juvenile Law</vt:lpstr>
      <vt:lpstr>Juvenile Court</vt:lpstr>
      <vt:lpstr>Child in Need of Assistance Petition aka CINA</vt:lpstr>
      <vt:lpstr>Court process</vt:lpstr>
      <vt:lpstr>People children have contact with can report child abuse concerns</vt:lpstr>
      <vt:lpstr>How are at-risk children identified?</vt:lpstr>
      <vt:lpstr>232.79 Custody without court order</vt:lpstr>
      <vt:lpstr>232.79A Children without adult supervision.</vt:lpstr>
      <vt:lpstr>232.69 Mandatory and permissive reporters — training required. </vt:lpstr>
      <vt:lpstr>Who’s who in the Court room?</vt:lpstr>
      <vt:lpstr>Role of Persons in Juvenile Court</vt:lpstr>
      <vt:lpstr>HHS Duties</vt:lpstr>
      <vt:lpstr>Hearings in a CINA case</vt:lpstr>
      <vt:lpstr>Family reunification is the goal – but what if that cannot happen?</vt:lpstr>
      <vt:lpstr>Termination of Parental Rights</vt:lpstr>
      <vt:lpstr>Juvenile Delinquency</vt:lpstr>
      <vt:lpstr>Philosophy</vt:lpstr>
      <vt:lpstr>Translations</vt:lpstr>
      <vt:lpstr>PowerPoint Presentation</vt:lpstr>
      <vt:lpstr>Waiver to District Court Section 232.45, R. Juv. Pro. 8.9 &amp; 8.10 </vt:lpstr>
      <vt:lpstr>Criteria for waiver Section 232.45(6) </vt:lpstr>
      <vt:lpstr>Factors to be considered in  making waiver decision Section 232.45(8) </vt:lpstr>
      <vt:lpstr>Reverse Waivers From District Court to Juvenile Court</vt:lpstr>
      <vt:lpstr> Right to Counsel and Miranda  </vt:lpstr>
      <vt:lpstr>Right to Counsel</vt:lpstr>
      <vt:lpstr>PowerPoint Presentation</vt:lpstr>
      <vt:lpstr>PowerPoint Presentation</vt:lpstr>
      <vt:lpstr>Use of Handcuffs and/or Restraints, 232.19(2)  </vt:lpstr>
      <vt:lpstr>Handcuffed during Court?</vt:lpstr>
      <vt:lpstr>What happens after juvenile is charged?</vt:lpstr>
      <vt:lpstr>JCO Intake</vt:lpstr>
      <vt:lpstr>PowerPoint Presentation</vt:lpstr>
      <vt:lpstr>That’s right: JCO is the Gatekeeper</vt:lpstr>
      <vt:lpstr>Court process (upon filing of a petition)</vt:lpstr>
      <vt:lpstr>  Effect of Adjudication and Disposition</vt:lpstr>
      <vt:lpstr>What is Juvenile Court Confidentiality?</vt:lpstr>
      <vt:lpstr>Confidentiality</vt:lpstr>
      <vt:lpstr>JUVENILE COURT OVERVIEW</vt:lpstr>
      <vt:lpstr>Kelly Kaufman Assistant Linn County Attorney Cedar Rapids, Iowa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JUVENILE LAW</dc:title>
  <dc:creator>Kaufman, Kelly</dc:creator>
  <cp:lastModifiedBy>Kaufman, Kelly</cp:lastModifiedBy>
  <cp:revision>134</cp:revision>
  <dcterms:modified xsi:type="dcterms:W3CDTF">2025-10-06T20:27:58Z</dcterms:modified>
</cp:coreProperties>
</file>