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5" r:id="rId1"/>
  </p:sldMasterIdLst>
  <p:notesMasterIdLst>
    <p:notesMasterId r:id="rId20"/>
  </p:notesMasterIdLst>
  <p:sldIdLst>
    <p:sldId id="256" r:id="rId2"/>
    <p:sldId id="269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71" r:id="rId11"/>
    <p:sldId id="266" r:id="rId12"/>
    <p:sldId id="272" r:id="rId13"/>
    <p:sldId id="265" r:id="rId14"/>
    <p:sldId id="264" r:id="rId15"/>
    <p:sldId id="267" r:id="rId16"/>
    <p:sldId id="268" r:id="rId17"/>
    <p:sldId id="263" r:id="rId18"/>
    <p:sldId id="273" r:id="rId19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me" initials="H" lastIdx="0" clrIdx="0">
    <p:extLst>
      <p:ext uri="{19B8F6BF-5375-455C-9EA6-DF929625EA0E}">
        <p15:presenceInfo xmlns:p15="http://schemas.microsoft.com/office/powerpoint/2012/main" userId="Hom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1" autoAdjust="0"/>
  </p:normalViewPr>
  <p:slideViewPr>
    <p:cSldViewPr>
      <p:cViewPr varScale="1">
        <p:scale>
          <a:sx n="97" d="100"/>
          <a:sy n="97" d="100"/>
        </p:scale>
        <p:origin x="78" y="24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01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pPr>
              <a:defRPr/>
            </a:pPr>
            <a:fld id="{D5D1FF94-183B-43F6-9571-0729BDD0C2D6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pPr>
              <a:defRPr/>
            </a:pPr>
            <a:fld id="{F2120105-077F-49D1-9A3A-A611CAA6D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23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Backdrop of more work for legal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046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614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judge in the Fifth District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023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Employment – steady</a:t>
            </a:r>
          </a:p>
          <a:p>
            <a:r>
              <a:rPr lang="en-US" dirty="0"/>
              <a:t>IP – the right of publicity</a:t>
            </a:r>
          </a:p>
          <a:p>
            <a:r>
              <a:rPr lang="en-US" dirty="0"/>
              <a:t>Immigration – 15 million Americans who are not legally authorized to be here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5671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Rock concerts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932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started practicing in Phoenix in 1980s.</a:t>
            </a:r>
          </a:p>
          <a:p>
            <a:r>
              <a:rPr lang="en-US" dirty="0"/>
              <a:t>Toyota Tercel</a:t>
            </a:r>
          </a:p>
          <a:p>
            <a:r>
              <a:rPr lang="en-US" dirty="0"/>
              <a:t>Miranda of “you have the right to remain silent” fame</a:t>
            </a:r>
          </a:p>
          <a:p>
            <a:r>
              <a:rPr lang="en-US" dirty="0"/>
              <a:t>Anyone been to Taliesin West</a:t>
            </a:r>
          </a:p>
          <a:p>
            <a:r>
              <a:rPr lang="en-US" dirty="0"/>
              <a:t>Inside of the offices were bright orange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39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Interactive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05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law firm, not very big, had a law librarian</a:t>
            </a:r>
          </a:p>
          <a:p>
            <a:r>
              <a:rPr lang="en-US" dirty="0"/>
              <a:t>Demonstration by IBM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09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Daubert - 1993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789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 v. Google – filed at end of first Trump Administration</a:t>
            </a:r>
          </a:p>
          <a:p>
            <a:r>
              <a:rPr lang="en-US" dirty="0"/>
              <a:t>Google pays Apple $20 billion a year so its search engine is the default search engine on iPhones</a:t>
            </a:r>
          </a:p>
          <a:p>
            <a:r>
              <a:rPr lang="en-US" dirty="0"/>
              <a:t>People aren’t doing searches anymore. They are asking for AI answers</a:t>
            </a:r>
          </a:p>
          <a:p>
            <a:r>
              <a:rPr lang="en-US" dirty="0"/>
              <a:t>Google is competing with Claude and Grok and ChatGPT</a:t>
            </a:r>
          </a:p>
          <a:p>
            <a:endParaRPr lang="en-US" dirty="0"/>
          </a:p>
          <a:p>
            <a:r>
              <a:rPr lang="en-US" dirty="0"/>
              <a:t>FTC v. Meta – another case filed at the tail end of the first Trump </a:t>
            </a:r>
            <a:r>
              <a:rPr lang="en-US" dirty="0" err="1"/>
              <a:t>Admn</a:t>
            </a:r>
            <a:endParaRPr lang="en-US" dirty="0"/>
          </a:p>
          <a:p>
            <a:r>
              <a:rPr lang="en-US" dirty="0"/>
              <a:t>Meta monopolizing social networking – acquiring WhatsApp</a:t>
            </a:r>
          </a:p>
          <a:p>
            <a:r>
              <a:rPr lang="en-US" dirty="0"/>
              <a:t>pp and Instagram</a:t>
            </a:r>
          </a:p>
          <a:p>
            <a:r>
              <a:rPr lang="en-US" dirty="0"/>
              <a:t>The judge just dismissed the case. People aren’t social networking anymore. They are watching </a:t>
            </a:r>
            <a:r>
              <a:rPr lang="en-US" dirty="0" err="1"/>
              <a:t>vshort</a:t>
            </a:r>
            <a:r>
              <a:rPr lang="en-US" dirty="0"/>
              <a:t> videos preselected by AI – TikTok, Instagram</a:t>
            </a:r>
          </a:p>
          <a:p>
            <a:endParaRPr lang="en-US" dirty="0"/>
          </a:p>
          <a:p>
            <a:r>
              <a:rPr lang="en-US" dirty="0"/>
              <a:t>Case was dismissed a few months </a:t>
            </a:r>
            <a:r>
              <a:rPr lang="en-US" dirty="0" err="1"/>
              <a:t>agto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251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 – different answer each time.</a:t>
            </a:r>
          </a:p>
          <a:p>
            <a:endParaRPr lang="en-US" dirty="0"/>
          </a:p>
          <a:p>
            <a:r>
              <a:rPr lang="en-US" dirty="0"/>
              <a:t>You guys are getting more important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57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more the clients do for themselves, the more we have to do for them.  They mess things up and then we have to help them.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33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Germany</a:t>
            </a:r>
          </a:p>
          <a:p>
            <a:endParaRPr lang="en-US" dirty="0"/>
          </a:p>
          <a:p>
            <a:r>
              <a:rPr lang="en-US" dirty="0"/>
              <a:t>Like 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20105-077F-49D1-9A3A-A611CAA6D9F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91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2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2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F06C6B7C-9A4B-46EA-A4F8-09A97AA4C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E02A7-E710-4E03-9B04-B7B753E38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6BA15-74B2-496B-A8CB-9BC05D3A1D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8AFD1-4A1D-4797-A32F-3AACE95D5F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1AC1E-6BE6-43EB-91D6-2D4AB05C1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2A81F-0117-4BFC-9D0A-7977B40BE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2B6F1-AB5B-4AC2-AABF-6AB1628DA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FC488-0B9A-4EC2-8C2B-51249A97F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3BF0B-799A-4146-A521-BDBCA2BB0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70BB4-A185-43D9-A00C-B1B462F4C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313F7-FF87-4BEE-9D0C-F079F86FC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24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4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24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4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0C9AF7F-A914-4C23-A32A-7F3AA7CB1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dward.mansfield@iowacourts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HOW LAW PRACTICE HAS CHANGED IN THE LAST 40 YEARS AND WHAT CHANGES MAY BE COMING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Ed Mansfield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Iowa Supreme Court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>
                <a:hlinkClick r:id="rId3"/>
              </a:rPr>
              <a:t>edward.mansfield@iowacourts.gov</a:t>
            </a: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515-490-6266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DF358-99B9-03CD-1BD6-D0C26A340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909CF-C380-170A-7AEC-39239AA91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1983 – 600K attorneys and 50K paralegals nationally</a:t>
            </a:r>
          </a:p>
          <a:p>
            <a:r>
              <a:rPr lang="en-US" dirty="0"/>
              <a:t>2025 – 1.3 million attorneys and 375K paralegals nationally</a:t>
            </a:r>
          </a:p>
          <a:p>
            <a:r>
              <a:rPr lang="en-US" dirty="0"/>
              <a:t>2X increase in attorneys, but a 7X increase in paralegals </a:t>
            </a:r>
          </a:p>
        </p:txBody>
      </p:sp>
    </p:spTree>
    <p:extLst>
      <p:ext uri="{BB962C8B-B14F-4D97-AF65-F5344CB8AC3E}">
        <p14:creationId xmlns:p14="http://schemas.microsoft.com/office/powerpoint/2010/main" val="2721063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8C0AD-4BA6-7E57-E866-2B2C69B99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8E92D-BDCE-5346-DDDE-156AA02DF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Historically technology hasn’t reduced the need for legal services; it has just reshaped how they are provided and what law firms do</a:t>
            </a:r>
          </a:p>
          <a:p>
            <a:r>
              <a:rPr lang="en-US" dirty="0"/>
              <a:t>The experience of my daughter the paralegal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95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D4B45-2C76-2B47-4A10-A958C3570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D5E09-A599-A861-E9B7-B48D060F5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 hypothesis – a wealthy country where the social fabric is fraying is more likely to utilize the legal system</a:t>
            </a:r>
          </a:p>
          <a:p>
            <a:r>
              <a:rPr lang="en-US" sz="2000" dirty="0"/>
              <a:t>We are a wealthy country, although it’s not evenly distributed and it’s tilted in favor of older Americans</a:t>
            </a:r>
          </a:p>
          <a:p>
            <a:r>
              <a:rPr lang="en-US" sz="2000" dirty="0"/>
              <a:t>Average net worth of a person aged 65 to 74 in the US in 2022?</a:t>
            </a:r>
          </a:p>
          <a:p>
            <a:pPr lvl="1"/>
            <a:r>
              <a:rPr lang="en-US" sz="2000" dirty="0"/>
              <a:t>$1.8 million – WSJ, Feb. 18, 2026</a:t>
            </a:r>
          </a:p>
          <a:p>
            <a:pPr lvl="1"/>
            <a:r>
              <a:rPr lang="en-US" sz="2000" dirty="0"/>
              <a:t>The median is far less; but still the number surprised me</a:t>
            </a:r>
          </a:p>
        </p:txBody>
      </p:sp>
    </p:spTree>
    <p:extLst>
      <p:ext uri="{BB962C8B-B14F-4D97-AF65-F5344CB8AC3E}">
        <p14:creationId xmlns:p14="http://schemas.microsoft.com/office/powerpoint/2010/main" val="96667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29EA4-FF57-CA6D-0B94-6400F7F4E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AAE4A-D36B-1B9A-1A4F-A28341FC2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fraying social fabric</a:t>
            </a:r>
          </a:p>
          <a:p>
            <a:r>
              <a:rPr lang="en-US" dirty="0"/>
              <a:t>Our country is becoming more libertarian at the same time it is adopting more laws/regulations/rules than ever</a:t>
            </a:r>
          </a:p>
          <a:p>
            <a:r>
              <a:rPr lang="en-US" dirty="0"/>
              <a:t>We are now up to 8 volumes of the Iowa Code</a:t>
            </a:r>
          </a:p>
          <a:p>
            <a:r>
              <a:rPr lang="en-US" dirty="0"/>
              <a:t>This means more work for the judicial system</a:t>
            </a:r>
          </a:p>
        </p:txBody>
      </p:sp>
    </p:spTree>
    <p:extLst>
      <p:ext uri="{BB962C8B-B14F-4D97-AF65-F5344CB8AC3E}">
        <p14:creationId xmlns:p14="http://schemas.microsoft.com/office/powerpoint/2010/main" val="196888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E8D4A-5A34-4DDA-FC3A-95C0770F4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B497C-2ADC-8454-4B49-95C723EB9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as judges are being overwhelmed.  Too much to read.</a:t>
            </a:r>
          </a:p>
          <a:p>
            <a:r>
              <a:rPr lang="en-US" dirty="0"/>
              <a:t>In particular, our court system will have to find a way to deal with the proliferation of pro se, AI-based filings</a:t>
            </a:r>
          </a:p>
          <a:p>
            <a:r>
              <a:rPr lang="en-US" dirty="0"/>
              <a:t>Some ideas:</a:t>
            </a:r>
          </a:p>
          <a:p>
            <a:pPr lvl="1"/>
            <a:r>
              <a:rPr lang="en-US" dirty="0"/>
              <a:t>Charge a fee for filings above a certain number</a:t>
            </a:r>
          </a:p>
          <a:p>
            <a:pPr lvl="1"/>
            <a:r>
              <a:rPr lang="en-US" dirty="0"/>
              <a:t>Have the litigants appear in person to argue their case, instead of making filings</a:t>
            </a:r>
          </a:p>
        </p:txBody>
      </p:sp>
    </p:spTree>
    <p:extLst>
      <p:ext uri="{BB962C8B-B14F-4D97-AF65-F5344CB8AC3E}">
        <p14:creationId xmlns:p14="http://schemas.microsoft.com/office/powerpoint/2010/main" val="365734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00C56-0A96-EBA5-E979-4E6567C92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4A466-73F3-8EB6-089E-1CBBD1CF3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Summarizing done by AI, but you will be able to do more with those summaries</a:t>
            </a:r>
          </a:p>
          <a:p>
            <a:r>
              <a:rPr lang="en-US" sz="2400" dirty="0"/>
              <a:t>Contract drafting will be done by AI, but then contracts will be more sophisticated and comprehensive</a:t>
            </a:r>
          </a:p>
          <a:p>
            <a:r>
              <a:rPr lang="en-US" sz="2400" dirty="0"/>
              <a:t>The use of statistical analyses in litigation, both to analyze events being litigated and litigation risk</a:t>
            </a:r>
          </a:p>
          <a:p>
            <a:r>
              <a:rPr lang="en-US" sz="2400" dirty="0"/>
              <a:t>What are the odds someone was going to be injured by that sidewalk?</a:t>
            </a:r>
          </a:p>
          <a:p>
            <a:r>
              <a:rPr lang="en-US" sz="2400" dirty="0"/>
              <a:t>What are the odds this judge will rule for me?</a:t>
            </a:r>
          </a:p>
          <a:p>
            <a:r>
              <a:rPr lang="en-US" sz="2400" dirty="0"/>
              <a:t>From fantasy football to fantasy judges</a:t>
            </a:r>
          </a:p>
        </p:txBody>
      </p:sp>
    </p:spTree>
    <p:extLst>
      <p:ext uri="{BB962C8B-B14F-4D97-AF65-F5344CB8AC3E}">
        <p14:creationId xmlns:p14="http://schemas.microsoft.com/office/powerpoint/2010/main" val="37081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1ED73-5741-F869-2D9F-0790B6CA3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79A3E-F29B-C2E1-1823-43A0BACDB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Growth areas within law:</a:t>
            </a:r>
          </a:p>
          <a:p>
            <a:pPr lvl="1"/>
            <a:r>
              <a:rPr lang="en-US" dirty="0"/>
              <a:t>Employment law</a:t>
            </a:r>
          </a:p>
          <a:p>
            <a:pPr lvl="1"/>
            <a:r>
              <a:rPr lang="en-US" dirty="0"/>
              <a:t>IP law (e.g., NIL)</a:t>
            </a:r>
          </a:p>
          <a:p>
            <a:pPr lvl="1"/>
            <a:r>
              <a:rPr lang="en-US" dirty="0"/>
              <a:t>Immigration law</a:t>
            </a:r>
          </a:p>
          <a:p>
            <a:pPr lvl="1"/>
            <a:r>
              <a:rPr lang="en-US" dirty="0"/>
              <a:t>Property and land use law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00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AF438-82A5-8910-DB01-E2D7AE952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0C163-484F-B980-1805-9C05FB97E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will always be a role for personal interaction</a:t>
            </a:r>
          </a:p>
          <a:p>
            <a:r>
              <a:rPr lang="en-US" dirty="0"/>
              <a:t>Most clients have no idea how good or bad your legal work is, but they know if you return calls and emails</a:t>
            </a:r>
          </a:p>
          <a:p>
            <a:r>
              <a:rPr lang="en-US" dirty="0"/>
              <a:t>Look at internet reviews of attorneys and see what they criticize law firms for</a:t>
            </a:r>
          </a:p>
          <a:p>
            <a:r>
              <a:rPr lang="en-US" dirty="0"/>
              <a:t>Young people crave personal interaction; they just get it in different ways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007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4FD7F-5049-BD82-1AB1-6C652057B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64A38-4A5B-B326-5933-DAF16A0E7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  <a:p>
            <a:r>
              <a:rPr lang="en-US" sz="2000" dirty="0"/>
              <a:t>“The web of our life is of a mingled yarn, good and ill together.”</a:t>
            </a:r>
          </a:p>
          <a:p>
            <a:r>
              <a:rPr lang="en-US" sz="2000" dirty="0"/>
              <a:t>Shakespeare, </a:t>
            </a:r>
            <a:r>
              <a:rPr lang="en-US" sz="2000" i="1" dirty="0"/>
              <a:t>All’s Well That Ends Well</a:t>
            </a:r>
            <a:r>
              <a:rPr lang="en-US" sz="2000" dirty="0"/>
              <a:t>, act IV, scene 3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192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24609-C56C-D610-48DE-7D9221E29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00A31-5C9D-A64B-01B4-F1B53DCF5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3313" y="4883307"/>
            <a:ext cx="2820776" cy="1155832"/>
          </a:xfrm>
        </p:spPr>
        <p:txBody>
          <a:bodyPr/>
          <a:lstStyle/>
          <a:p>
            <a:r>
              <a:rPr lang="en-US" dirty="0"/>
              <a:t>I started practicing law in 1983</a:t>
            </a:r>
          </a:p>
        </p:txBody>
      </p:sp>
      <p:pic>
        <p:nvPicPr>
          <p:cNvPr id="1026" name="Picture 2" descr="1982 Toyota Tercel">
            <a:extLst>
              <a:ext uri="{FF2B5EF4-FFF2-40B4-BE49-F238E27FC236}">
                <a16:creationId xmlns:a16="http://schemas.microsoft.com/office/drawing/2014/main" id="{FEF39E39-87E7-2A57-54D4-75DE0550D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908" y="3121544"/>
            <a:ext cx="5090530" cy="298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o photo description available.">
            <a:extLst>
              <a:ext uri="{FF2B5EF4-FFF2-40B4-BE49-F238E27FC236}">
                <a16:creationId xmlns:a16="http://schemas.microsoft.com/office/drawing/2014/main" id="{ECDF3D2A-A0FC-FC7A-574C-DEC97BA61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531" y="2494384"/>
            <a:ext cx="3179869" cy="398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3D Warehouse">
            <a:extLst>
              <a:ext uri="{FF2B5EF4-FFF2-40B4-BE49-F238E27FC236}">
                <a16:creationId xmlns:a16="http://schemas.microsoft.com/office/drawing/2014/main" id="{0E897084-AC1C-1E7A-EB7F-010295378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704" y="2380826"/>
            <a:ext cx="3768937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162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6603B-8686-54C6-D67C-284031B90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7307A-883D-37C6-7E81-73107FFC0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backward and then maybe forward</a:t>
            </a:r>
          </a:p>
          <a:p>
            <a:r>
              <a:rPr lang="en-US" dirty="0"/>
              <a:t>How our work has evolved</a:t>
            </a:r>
          </a:p>
          <a:p>
            <a:r>
              <a:rPr lang="en-US" dirty="0"/>
              <a:t>Maybe where we are heading</a:t>
            </a:r>
          </a:p>
          <a:p>
            <a:r>
              <a:rPr lang="en-US" dirty="0"/>
              <a:t>“Then 'tis like the breath of an </a:t>
            </a:r>
            <a:r>
              <a:rPr lang="en-US" dirty="0" err="1"/>
              <a:t>unfeed</a:t>
            </a:r>
            <a:r>
              <a:rPr lang="en-US" dirty="0"/>
              <a:t> lawyer- you gave me </a:t>
            </a:r>
            <a:br>
              <a:rPr lang="en-US" dirty="0"/>
            </a:br>
            <a:r>
              <a:rPr lang="en-US" dirty="0"/>
              <a:t>nothing </a:t>
            </a:r>
            <a:r>
              <a:rPr lang="en-US" dirty="0" err="1"/>
              <a:t>for’t</a:t>
            </a:r>
            <a:r>
              <a:rPr lang="en-US" dirty="0"/>
              <a:t>.” </a:t>
            </a:r>
          </a:p>
          <a:p>
            <a:r>
              <a:rPr lang="en-US" dirty="0"/>
              <a:t>Shakespeare, </a:t>
            </a:r>
            <a:r>
              <a:rPr lang="en-US" i="1" dirty="0"/>
              <a:t>King Lear</a:t>
            </a:r>
            <a:r>
              <a:rPr lang="en-US" dirty="0"/>
              <a:t>, act I, scene 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02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6EA99-CDD6-4D41-9E60-A8B7148F7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1980s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0D991-80CF-0CF3-E105-74241A868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Bankruptcy</a:t>
            </a:r>
          </a:p>
          <a:p>
            <a:r>
              <a:rPr lang="en-US" sz="2400" dirty="0"/>
              <a:t>Environmental law</a:t>
            </a:r>
          </a:p>
          <a:p>
            <a:r>
              <a:rPr lang="en-US" sz="2400" dirty="0"/>
              <a:t>Filings and correspondence are typed on a typewriter, not prepared on a PC, although the PC was starting to appear</a:t>
            </a:r>
          </a:p>
          <a:p>
            <a:r>
              <a:rPr lang="en-US" sz="2400" dirty="0"/>
              <a:t>Research by the book</a:t>
            </a:r>
          </a:p>
          <a:p>
            <a:r>
              <a:rPr lang="en-US" sz="2400" dirty="0"/>
              <a:t>“Go Fish” and “Come and get it” discovery</a:t>
            </a:r>
          </a:p>
          <a:p>
            <a:r>
              <a:rPr lang="en-US" sz="2400" dirty="0"/>
              <a:t>Lots and lots of depositions and trials</a:t>
            </a:r>
          </a:p>
          <a:p>
            <a:r>
              <a:rPr lang="en-US" sz="2400" dirty="0"/>
              <a:t>Lawyers had assistants answering their calls for them</a:t>
            </a:r>
          </a:p>
          <a:p>
            <a:r>
              <a:rPr lang="en-US" sz="2400" dirty="0"/>
              <a:t>The fax showed up (replacing the telex)</a:t>
            </a:r>
          </a:p>
        </p:txBody>
      </p:sp>
    </p:spTree>
    <p:extLst>
      <p:ext uri="{BB962C8B-B14F-4D97-AF65-F5344CB8AC3E}">
        <p14:creationId xmlns:p14="http://schemas.microsoft.com/office/powerpoint/2010/main" val="1348901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FF531-7E0C-7B04-8F87-46EC2CE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1990s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714AE-1398-22CA-D5AE-2F1319A6F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The rise of tort</a:t>
            </a:r>
          </a:p>
          <a:p>
            <a:r>
              <a:rPr lang="en-US" sz="2000" dirty="0"/>
              <a:t>Insurance disputes</a:t>
            </a:r>
          </a:p>
          <a:p>
            <a:r>
              <a:rPr lang="en-US" sz="2000" dirty="0"/>
              <a:t>Products liability</a:t>
            </a:r>
          </a:p>
          <a:p>
            <a:r>
              <a:rPr lang="en-US" sz="2000" dirty="0"/>
              <a:t>The rise of experts</a:t>
            </a:r>
          </a:p>
          <a:p>
            <a:r>
              <a:rPr lang="en-US" sz="2000" dirty="0"/>
              <a:t>Video depositions</a:t>
            </a:r>
          </a:p>
          <a:p>
            <a:r>
              <a:rPr lang="en-US" sz="2000" dirty="0"/>
              <a:t>Long-lasting depositions</a:t>
            </a:r>
          </a:p>
          <a:p>
            <a:r>
              <a:rPr lang="en-US" sz="2000" dirty="0"/>
              <a:t>Still mostly book research; LEXIS and Westlaw were too expensive</a:t>
            </a:r>
          </a:p>
          <a:p>
            <a:r>
              <a:rPr lang="en-US" sz="2000" dirty="0"/>
              <a:t>Pleadings and correspondence prepared on the PC; heavy use of the fax</a:t>
            </a:r>
          </a:p>
          <a:p>
            <a:r>
              <a:rPr lang="en-US" sz="2000" dirty="0"/>
              <a:t>Floppy disks</a:t>
            </a:r>
          </a:p>
          <a:p>
            <a:r>
              <a:rPr lang="en-US" sz="2000" dirty="0"/>
              <a:t>Lawyers using voicemail and </a:t>
            </a:r>
            <a:r>
              <a:rPr lang="en-US" sz="2000" dirty="0" err="1"/>
              <a:t>carphones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6672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C3408-2E6F-A63A-1246-2A1594F26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2000s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D1C8B-00BE-E7B8-574D-E63FAA03D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IP litigation</a:t>
            </a:r>
          </a:p>
          <a:p>
            <a:r>
              <a:rPr lang="en-US" sz="2400" dirty="0"/>
              <a:t>The rise of mediation; reduction in trials</a:t>
            </a:r>
          </a:p>
          <a:p>
            <a:r>
              <a:rPr lang="en-US" sz="2400" dirty="0"/>
              <a:t>Limits on discovery emerged</a:t>
            </a:r>
          </a:p>
          <a:p>
            <a:r>
              <a:rPr lang="en-US" sz="2400" dirty="0"/>
              <a:t>Email and e-discovery arrived; the end of the fax</a:t>
            </a:r>
          </a:p>
          <a:p>
            <a:r>
              <a:rPr lang="en-US" sz="2400" dirty="0"/>
              <a:t>LEXIS and Westlaw started to supplant book research</a:t>
            </a:r>
          </a:p>
          <a:p>
            <a:r>
              <a:rPr lang="en-US" sz="2400" dirty="0"/>
              <a:t>After-hours filing</a:t>
            </a:r>
          </a:p>
          <a:p>
            <a:r>
              <a:rPr lang="en-US" sz="2400" dirty="0"/>
              <a:t>The internet starting to thrive</a:t>
            </a:r>
          </a:p>
          <a:p>
            <a:r>
              <a:rPr lang="en-US" sz="2400" dirty="0"/>
              <a:t>Flip phones and Blackberries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313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8EBD5-50ED-7D52-6582-FF7709D9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2010s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906DD-C2F5-963B-E70E-CA429F299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Email </a:t>
            </a:r>
            <a:r>
              <a:rPr lang="en-US" i="1" dirty="0"/>
              <a:t>and</a:t>
            </a:r>
            <a:r>
              <a:rPr lang="en-US" dirty="0"/>
              <a:t> text</a:t>
            </a:r>
          </a:p>
          <a:p>
            <a:r>
              <a:rPr lang="en-US" dirty="0"/>
              <a:t>The internet booms</a:t>
            </a:r>
          </a:p>
          <a:p>
            <a:r>
              <a:rPr lang="en-US" dirty="0"/>
              <a:t>Scanning and PDFs</a:t>
            </a:r>
          </a:p>
          <a:p>
            <a:r>
              <a:rPr lang="en-US" dirty="0"/>
              <a:t>Electronic filing</a:t>
            </a:r>
          </a:p>
          <a:p>
            <a:r>
              <a:rPr lang="en-US" dirty="0"/>
              <a:t>E-discovery with search terms</a:t>
            </a:r>
          </a:p>
          <a:p>
            <a:r>
              <a:rPr lang="en-US" dirty="0"/>
              <a:t>Traditional law libraries are shrinking and disappearing</a:t>
            </a:r>
          </a:p>
          <a:p>
            <a:r>
              <a:rPr lang="en-US" dirty="0"/>
              <a:t>Social media emerges</a:t>
            </a:r>
          </a:p>
          <a:p>
            <a:r>
              <a:rPr lang="en-US" dirty="0"/>
              <a:t>Nobody is using the phone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81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36FAF-35A3-0F22-4D5E-AEAD3DC3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2020s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2D65A-9576-5C62-9178-5036A08EB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Litigation involving the government</a:t>
            </a:r>
          </a:p>
          <a:p>
            <a:r>
              <a:rPr lang="en-US" dirty="0"/>
              <a:t>Antitrust</a:t>
            </a:r>
          </a:p>
          <a:p>
            <a:r>
              <a:rPr lang="en-US" dirty="0"/>
              <a:t>COVID and the rise of remote meetings, depositions, and hearings</a:t>
            </a:r>
          </a:p>
          <a:p>
            <a:r>
              <a:rPr lang="en-US" dirty="0"/>
              <a:t>Everything is recorded somewhere</a:t>
            </a:r>
          </a:p>
          <a:p>
            <a:r>
              <a:rPr lang="en-US" dirty="0"/>
              <a:t>The rise of AI</a:t>
            </a:r>
          </a:p>
          <a:p>
            <a:r>
              <a:rPr lang="en-US" dirty="0"/>
              <a:t>E-discovery, research, and writing aided by AI</a:t>
            </a:r>
          </a:p>
          <a:p>
            <a:r>
              <a:rPr lang="en-US" dirty="0"/>
              <a:t>Pro se, aided by AI</a:t>
            </a:r>
          </a:p>
        </p:txBody>
      </p:sp>
    </p:spTree>
    <p:extLst>
      <p:ext uri="{BB962C8B-B14F-4D97-AF65-F5344CB8AC3E}">
        <p14:creationId xmlns:p14="http://schemas.microsoft.com/office/powerpoint/2010/main" val="216984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6886A-C0C4-B1E6-5CC5-C96C5CF69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LEGAL SYSTEM MOVES SLOWLY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27CC8-092C-4922-0896-95E6E8D5D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Lots of trends we don’t notice until they have already happened</a:t>
            </a:r>
          </a:p>
          <a:p>
            <a:r>
              <a:rPr lang="en-US" dirty="0"/>
              <a:t>Examples:</a:t>
            </a:r>
          </a:p>
          <a:p>
            <a:r>
              <a:rPr lang="en-US" i="1" dirty="0"/>
              <a:t>US v. Google</a:t>
            </a:r>
          </a:p>
          <a:p>
            <a:r>
              <a:rPr lang="en-US" i="1" dirty="0"/>
              <a:t>FTC v. Meta</a:t>
            </a:r>
          </a:p>
          <a:p>
            <a:r>
              <a:rPr lang="en-US" sz="2000" dirty="0"/>
              <a:t>“With lawyers in the vacation, for they sleep between</a:t>
            </a:r>
            <a:br>
              <a:rPr lang="en-US" sz="2000" dirty="0"/>
            </a:br>
            <a:r>
              <a:rPr lang="en-US" sz="2000" dirty="0"/>
              <a:t>term and term and then they perceive not how Time moves.”</a:t>
            </a:r>
          </a:p>
          <a:p>
            <a:r>
              <a:rPr lang="en-US" sz="2000" dirty="0"/>
              <a:t>Shakespeare, </a:t>
            </a:r>
            <a:r>
              <a:rPr lang="en-US" sz="2000" i="1" dirty="0"/>
              <a:t>As You Like It</a:t>
            </a:r>
            <a:r>
              <a:rPr lang="en-US" sz="2000" dirty="0"/>
              <a:t>, act III, scene 2</a:t>
            </a:r>
          </a:p>
        </p:txBody>
      </p:sp>
    </p:spTree>
    <p:extLst>
      <p:ext uri="{BB962C8B-B14F-4D97-AF65-F5344CB8AC3E}">
        <p14:creationId xmlns:p14="http://schemas.microsoft.com/office/powerpoint/2010/main" val="42183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psules">
  <a:themeElements>
    <a:clrScheme name="Custom 9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1B3A7E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FF9966"/>
      </a:hlink>
      <a:folHlink>
        <a:srgbClr val="666699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23061</TotalTime>
  <Words>1097</Words>
  <Application>Microsoft Office PowerPoint</Application>
  <PresentationFormat>On-screen Show (4:3)</PresentationFormat>
  <Paragraphs>160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Capsules</vt:lpstr>
      <vt:lpstr>HOW LAW PRACTICE HAS CHANGED IN THE LAST 40 YEARS AND WHAT CHANGES MAY BE COMING</vt:lpstr>
      <vt:lpstr>AGENDA</vt:lpstr>
      <vt:lpstr>THE AGENDA</vt:lpstr>
      <vt:lpstr>THE 1980s</vt:lpstr>
      <vt:lpstr>THE 1990s  </vt:lpstr>
      <vt:lpstr>THE 2000s</vt:lpstr>
      <vt:lpstr>THE 2010s</vt:lpstr>
      <vt:lpstr>THE 2020s</vt:lpstr>
      <vt:lpstr>THE LEGAL SYSTEM MOVES SLOWLY</vt:lpstr>
      <vt:lpstr>A COMPARISON</vt:lpstr>
      <vt:lpstr>WHAT’S NEXT</vt:lpstr>
      <vt:lpstr>WHAT’S NEXT</vt:lpstr>
      <vt:lpstr>WHAT’S NEXT</vt:lpstr>
      <vt:lpstr>WHAT’S NEXT</vt:lpstr>
      <vt:lpstr>WHAT’S NEXT</vt:lpstr>
      <vt:lpstr>WHAT’S NEXT</vt:lpstr>
      <vt:lpstr>WHAT’S NEXT</vt:lpstr>
      <vt:lpstr>CONCLUSION</vt:lpstr>
    </vt:vector>
  </TitlesOfParts>
  <Company>Belin Law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CHARITY VS. PRIVATE FOUNDATION STATUS</dc:title>
  <dc:creator>Edward M. Mansfield</dc:creator>
  <cp:lastModifiedBy>Edward Mansfield [JB]</cp:lastModifiedBy>
  <cp:revision>1926</cp:revision>
  <cp:lastPrinted>2024-12-02T21:42:02Z</cp:lastPrinted>
  <dcterms:created xsi:type="dcterms:W3CDTF">2007-08-30T19:57:56Z</dcterms:created>
  <dcterms:modified xsi:type="dcterms:W3CDTF">2026-04-30T21:39:25Z</dcterms:modified>
</cp:coreProperties>
</file>