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265" r:id="rId6"/>
    <p:sldId id="268" r:id="rId7"/>
    <p:sldId id="266" r:id="rId8"/>
    <p:sldId id="267" r:id="rId9"/>
    <p:sldId id="283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  <p:sldId id="286" r:id="rId20"/>
    <p:sldId id="280" r:id="rId21"/>
    <p:sldId id="281" r:id="rId22"/>
    <p:sldId id="284" r:id="rId23"/>
    <p:sldId id="282" r:id="rId24"/>
    <p:sldId id="285" r:id="rId25"/>
    <p:sldId id="287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336"/>
    <a:srgbClr val="F27025"/>
    <a:srgbClr val="694C5F"/>
    <a:srgbClr val="C5D466"/>
    <a:srgbClr val="36617B"/>
    <a:srgbClr val="18415C"/>
    <a:srgbClr val="07647B"/>
    <a:srgbClr val="2F6459"/>
    <a:srgbClr val="DFA527"/>
    <a:srgbClr val="114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2424" autoAdjust="0"/>
  </p:normalViewPr>
  <p:slideViewPr>
    <p:cSldViewPr snapToGrid="0">
      <p:cViewPr varScale="1">
        <p:scale>
          <a:sx n="80" d="100"/>
          <a:sy n="80" d="100"/>
        </p:scale>
        <p:origin x="175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5E9B5-E1C1-B73B-179E-C8C58A7A3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4869-37F8-F2B9-435A-301B53419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A639-9D14-4A93-9A5A-CFA61635F92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C93EF-C09E-3BF7-8DED-89B12E2CC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C371-CD2A-815A-318B-3D2BE6829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AB1C-F20A-4A1A-BB4C-B2144811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01D0-CEE3-4346-ADFC-4D2B01569CCE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5A86-CC8C-4E75-AC58-67A84FDAC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accepted coverage, we had a valuation done on the property to ensure the property was worth what was paid. Buyer paid $210,000 and valuation came back at $212,000 – 237,000.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5A86-CC8C-4E75-AC58-67A84FDACA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lot has been the target of more than 10 fraud attempts. </a:t>
            </a:r>
          </a:p>
          <a:p>
            <a:endParaRPr lang="en-US" dirty="0"/>
          </a:p>
          <a:p>
            <a:r>
              <a:rPr lang="en-US" dirty="0"/>
              <a:t>Real owner called 7 hours after it was listed.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5A86-CC8C-4E75-AC58-67A84FDACA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software verification, discuss need to verify photo with ID number and photo in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5A86-CC8C-4E75-AC58-67A84FDACA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5A86-CC8C-4E75-AC58-67A84FDACA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95A86-CC8C-4E75-AC58-67A84FDACA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212D3-A267-9CF5-8173-2654A0217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black square with white dots&#10;&#10;Description automatically generated">
            <a:extLst>
              <a:ext uri="{FF2B5EF4-FFF2-40B4-BE49-F238E27FC236}">
                <a16:creationId xmlns:a16="http://schemas.microsoft.com/office/drawing/2014/main" id="{A8DF0E18-E2DC-0FBC-AB18-6615DF6B0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B0F2CEE3-CB36-0194-B193-9F02C7E81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Te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CBE7ADF-55CC-5CA7-90E5-FFB0BBA8E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1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Tea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2341F473-8CEA-D04B-2CEB-93D6FA22D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fabric with small squares&#10;&#10;Description automatically generated with medium confidence">
            <a:extLst>
              <a:ext uri="{FF2B5EF4-FFF2-40B4-BE49-F238E27FC236}">
                <a16:creationId xmlns:a16="http://schemas.microsoft.com/office/drawing/2014/main" id="{269F328E-D72B-B4C0-12A3-F695369A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7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urface with white text&#10;&#10;Description automatically generated">
            <a:extLst>
              <a:ext uri="{FF2B5EF4-FFF2-40B4-BE49-F238E27FC236}">
                <a16:creationId xmlns:a16="http://schemas.microsoft.com/office/drawing/2014/main" id="{80F56843-8C35-57A9-09F5-D5C62FD8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8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366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le with small dots&#10;&#10;Description automatically generated">
            <a:extLst>
              <a:ext uri="{FF2B5EF4-FFF2-40B4-BE49-F238E27FC236}">
                <a16:creationId xmlns:a16="http://schemas.microsoft.com/office/drawing/2014/main" id="{BDB9D46F-5F94-C589-BF70-9C0252A8B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ky with no clouds&#10;&#10;Description automatically generated">
            <a:extLst>
              <a:ext uri="{FF2B5EF4-FFF2-40B4-BE49-F238E27FC236}">
                <a16:creationId xmlns:a16="http://schemas.microsoft.com/office/drawing/2014/main" id="{859DE53A-0CE0-40DA-9369-8A3741281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Reverse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D02CA-706C-A23A-3441-F26F1A4DE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5C67-73B5-7BAC-BCBF-3EBDE5EE0A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black and grey background&#10;&#10;Description automatically generated">
            <a:extLst>
              <a:ext uri="{FF2B5EF4-FFF2-40B4-BE49-F238E27FC236}">
                <a16:creationId xmlns:a16="http://schemas.microsoft.com/office/drawing/2014/main" id="{4EC82131-ABA0-489D-9736-3C038D4BC5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rectangular object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BC1587AB-5E20-F643-F507-2D5CCDF0D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6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F19650A7-5DAB-D8D8-AB27-35CBA8C2A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small dots&#10;&#10;Description automatically generated">
            <a:extLst>
              <a:ext uri="{FF2B5EF4-FFF2-40B4-BE49-F238E27FC236}">
                <a16:creationId xmlns:a16="http://schemas.microsoft.com/office/drawing/2014/main" id="{A1C551F5-6F03-84C6-B943-7625403FB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0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urface with a white logo&#10;&#10;Description automatically generated with medium confidence">
            <a:extLst>
              <a:ext uri="{FF2B5EF4-FFF2-40B4-BE49-F238E27FC236}">
                <a16:creationId xmlns:a16="http://schemas.microsoft.com/office/drawing/2014/main" id="{AFEA8ECD-6A07-80E9-8CD2-6F3F688E0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23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768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econdary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C551F5-6F03-84C6-B943-7625403FB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9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econdary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EA8ECD-6A07-80E9-8CD2-6F3F688E0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7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694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condary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square with white dots&#10;&#10;Description automatically generated">
            <a:extLst>
              <a:ext uri="{FF2B5EF4-FFF2-40B4-BE49-F238E27FC236}">
                <a16:creationId xmlns:a16="http://schemas.microsoft.com/office/drawing/2014/main" id="{8AFF6CA0-5A82-58B1-1ABE-A9DBF0FEF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1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4B7B-D04D-903E-B44A-BBA7D18F00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black square with white dots&#10;&#10;Description automatically generated">
            <a:extLst>
              <a:ext uri="{FF2B5EF4-FFF2-40B4-BE49-F238E27FC236}">
                <a16:creationId xmlns:a16="http://schemas.microsoft.com/office/drawing/2014/main" id="{5EAE1214-D2FC-86BA-44EC-0E8304EDED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condary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1C9A0E7D-5DDD-C3E7-2A72-FE35EDF5E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F270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27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econdary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FF6CA0-5A82-58B1-1ABE-A9DBF0FEF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econdaryGree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9A0E7D-5DDD-C3E7-2A72-FE35EDF5E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6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DB3521-7062-3E9A-BC87-07FF39EA7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7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6F860E-67AE-6DBD-48EC-078F2A669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3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6F860E-67AE-6DBD-48EC-078F2A669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6F014664-0E95-15AF-4F41-DB2A4E27A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Revers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F97EE-A032-4E82-3BF8-C778ACCEF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8C930-18FA-03EB-700B-3601B5E9A7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033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5368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black and grey background&#10;&#10;Description automatically generated">
            <a:extLst>
              <a:ext uri="{FF2B5EF4-FFF2-40B4-BE49-F238E27FC236}">
                <a16:creationId xmlns:a16="http://schemas.microsoft.com/office/drawing/2014/main" id="{4B3A0F8F-8EA4-EA25-AFF8-67CE32261B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6F860E-67AE-6DBD-48EC-078F2A669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2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6F860E-67AE-6DBD-48EC-078F2A669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3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B947A-E673-871B-2237-261EE7DDB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2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44F395-E7C5-CE61-59B4-7569D5C3D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3661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7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A20715-8511-04D5-6290-211CE6002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9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A20715-8511-04D5-6290-211CE6002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9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E43CF8-9DC0-CB7A-5FBB-02CF821F6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E43CF8-9DC0-CB7A-5FBB-02CF821F6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8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0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4CA668-DA39-E760-7BF8-B9C2980F0846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7683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9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1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0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4AC28A-A4B7-5BC3-78ED-233FF35E2E4D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694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4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7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ack and white clouds&#10;&#10;Description automatically generated with medium confidence">
            <a:extLst>
              <a:ext uri="{FF2B5EF4-FFF2-40B4-BE49-F238E27FC236}">
                <a16:creationId xmlns:a16="http://schemas.microsoft.com/office/drawing/2014/main" id="{F121E9F4-CDA9-78FD-61D1-0B11F5A55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0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1CB341-A3E6-4A2F-3FB3-A40926A8E13E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F270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7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2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6ED46-7FBE-FF93-F611-00288BF29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415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white background&#10;&#10;Description automatically generated">
            <a:extLst>
              <a:ext uri="{FF2B5EF4-FFF2-40B4-BE49-F238E27FC236}">
                <a16:creationId xmlns:a16="http://schemas.microsoft.com/office/drawing/2014/main" id="{2FB00412-C622-94D4-1770-F751CC8A9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squar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14B798FD-07A6-6B24-A61C-B447D82CB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0004-B53A-00E0-8C54-27051325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BBC5-2D14-0348-A40D-DB823823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67A9-5040-9CD9-17A3-CBC26D04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6D94-A7BD-4B6E-B753-79AAA3CCBF31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51D6-2FEA-F2D7-D332-1E8214DE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0B75-9038-36B8-AD02-C0A5B788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0" r:id="rId3"/>
    <p:sldLayoutId id="2147483690" r:id="rId4"/>
    <p:sldLayoutId id="2147483650" r:id="rId5"/>
    <p:sldLayoutId id="2147483693" r:id="rId6"/>
    <p:sldLayoutId id="2147483671" r:id="rId7"/>
    <p:sldLayoutId id="2147483695" r:id="rId8"/>
    <p:sldLayoutId id="2147483696" r:id="rId9"/>
    <p:sldLayoutId id="2147483717" r:id="rId10"/>
    <p:sldLayoutId id="2147483718" r:id="rId11"/>
    <p:sldLayoutId id="2147483719" r:id="rId12"/>
    <p:sldLayoutId id="2147483663" r:id="rId13"/>
    <p:sldLayoutId id="2147483697" r:id="rId14"/>
    <p:sldLayoutId id="2147483698" r:id="rId15"/>
    <p:sldLayoutId id="2147483667" r:id="rId16"/>
    <p:sldLayoutId id="2147483703" r:id="rId17"/>
    <p:sldLayoutId id="2147483704" r:id="rId18"/>
    <p:sldLayoutId id="2147483669" r:id="rId19"/>
    <p:sldLayoutId id="2147483700" r:id="rId20"/>
    <p:sldLayoutId id="2147483699" r:id="rId21"/>
    <p:sldLayoutId id="2147483673" r:id="rId22"/>
    <p:sldLayoutId id="2147483701" r:id="rId23"/>
    <p:sldLayoutId id="2147483702" r:id="rId24"/>
    <p:sldLayoutId id="2147483729" r:id="rId25"/>
    <p:sldLayoutId id="2147483730" r:id="rId26"/>
    <p:sldLayoutId id="2147483731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654" r:id="rId34"/>
    <p:sldLayoutId id="2147483707" r:id="rId35"/>
    <p:sldLayoutId id="2147483680" r:id="rId36"/>
    <p:sldLayoutId id="2147483705" r:id="rId37"/>
    <p:sldLayoutId id="2147483706" r:id="rId38"/>
    <p:sldLayoutId id="2147483720" r:id="rId39"/>
    <p:sldLayoutId id="2147483721" r:id="rId40"/>
    <p:sldLayoutId id="2147483722" r:id="rId41"/>
    <p:sldLayoutId id="2147483682" r:id="rId42"/>
    <p:sldLayoutId id="2147483709" r:id="rId43"/>
    <p:sldLayoutId id="2147483710" r:id="rId44"/>
    <p:sldLayoutId id="2147483684" r:id="rId45"/>
    <p:sldLayoutId id="2147483711" r:id="rId46"/>
    <p:sldLayoutId id="2147483712" r:id="rId47"/>
    <p:sldLayoutId id="2147483686" r:id="rId48"/>
    <p:sldLayoutId id="2147483713" r:id="rId49"/>
    <p:sldLayoutId id="2147483714" r:id="rId50"/>
    <p:sldLayoutId id="2147483688" r:id="rId51"/>
    <p:sldLayoutId id="2147483715" r:id="rId52"/>
    <p:sldLayoutId id="2147483716" r:id="rId53"/>
    <p:sldLayoutId id="2147483732" r:id="rId54"/>
    <p:sldLayoutId id="2147483733" r:id="rId55"/>
    <p:sldLayoutId id="2147483734" r:id="rId56"/>
    <p:sldLayoutId id="2147483735" r:id="rId57"/>
    <p:sldLayoutId id="2147483736" r:id="rId58"/>
    <p:sldLayoutId id="2147483737" r:id="rId59"/>
    <p:sldLayoutId id="2147483738" r:id="rId60"/>
    <p:sldLayoutId id="2147483739" r:id="rId61"/>
    <p:sldLayoutId id="2147483740" r:id="rId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140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panose="020B0604020202020204" pitchFamily="34" charset="0"/>
        <a:buChar char="○"/>
        <a:defRPr sz="2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speria.org/recorder/property_fraud_alert/" TargetMode="External"/><Relationship Id="rId2" Type="http://schemas.openxmlformats.org/officeDocument/2006/relationships/hyperlink" Target="https://www.polkcountyiowa.gov/county-recorder/news/sign-up-for-property-check-to-get-notifications/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74C-AB8A-4B28-63C0-C6C922031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ITG &amp; Title Theft Coverage—Introducing the ALTA 49 Endorsement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C5F9-0BA3-82CC-7135-E0FE7E1BD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Dillon D. Malone  |  Iowa Title Guaranty Director</a:t>
            </a:r>
          </a:p>
          <a:p>
            <a:r>
              <a:rPr lang="en-US" dirty="0"/>
              <a:t>Iowa Title Guaranty</a:t>
            </a:r>
          </a:p>
        </p:txBody>
      </p:sp>
    </p:spTree>
    <p:extLst>
      <p:ext uri="{BB962C8B-B14F-4D97-AF65-F5344CB8AC3E}">
        <p14:creationId xmlns:p14="http://schemas.microsoft.com/office/powerpoint/2010/main" val="2409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FB62-FFDB-C3F6-BCB1-67747307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8E1C-E9C6-8351-5E3B-5894BB0D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Examples—Iowa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71754-FC09-F196-1B10-29429E489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149" y="1418043"/>
            <a:ext cx="6841702" cy="52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B016-FE5D-A917-16A3-C06F4CED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F01131-6DB1-DFE5-D58C-2C36D316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4FD8B4-A2C3-DED8-C5AC-6D84D3372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ALTA Best Practices</a:t>
            </a:r>
          </a:p>
          <a:p>
            <a:r>
              <a:rPr lang="en-US" dirty="0"/>
              <a:t>Seller Letter</a:t>
            </a:r>
          </a:p>
          <a:p>
            <a:r>
              <a:rPr lang="en-US" dirty="0"/>
              <a:t>Notification Systems</a:t>
            </a:r>
          </a:p>
          <a:p>
            <a:r>
              <a:rPr lang="en-US" dirty="0"/>
              <a:t>ITG Coverage</a:t>
            </a:r>
          </a:p>
          <a:p>
            <a:r>
              <a:rPr lang="en-US" dirty="0"/>
              <a:t>Legislative Fix?</a:t>
            </a:r>
          </a:p>
        </p:txBody>
      </p:sp>
    </p:spTree>
    <p:extLst>
      <p:ext uri="{BB962C8B-B14F-4D97-AF65-F5344CB8AC3E}">
        <p14:creationId xmlns:p14="http://schemas.microsoft.com/office/powerpoint/2010/main" val="167780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990CA-D0FD-B9FB-0231-94DC09C9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4F81B-E7A9-B0CA-6904-01C5A958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E2F71F-2617-5608-818E-D571CFE8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“ALTA Best Practices Framework: Title Insurance and Settlement Company Best Practices”</a:t>
            </a:r>
          </a:p>
          <a:p>
            <a:pPr lvl="1"/>
            <a:r>
              <a:rPr lang="en-US" dirty="0"/>
              <a:t>Each participating abstractor, attorney, and independent closer with ITG agrees to be bound by ALTA Best Practices</a:t>
            </a:r>
          </a:p>
          <a:p>
            <a:pPr lvl="1"/>
            <a:r>
              <a:rPr lang="en-US" dirty="0"/>
              <a:t>Contains 7 Pillars</a:t>
            </a:r>
          </a:p>
          <a:p>
            <a:pPr lvl="2"/>
            <a:r>
              <a:rPr lang="en-US" dirty="0"/>
              <a:t>Licensure</a:t>
            </a:r>
          </a:p>
          <a:p>
            <a:pPr lvl="2"/>
            <a:r>
              <a:rPr lang="en-US" dirty="0"/>
              <a:t>Escrow controls</a:t>
            </a:r>
          </a:p>
          <a:p>
            <a:pPr lvl="2"/>
            <a:r>
              <a:rPr lang="en-US" dirty="0"/>
              <a:t>Written Information Security Plan (“WISP”)</a:t>
            </a:r>
          </a:p>
          <a:p>
            <a:pPr lvl="2"/>
            <a:r>
              <a:rPr lang="en-US" dirty="0"/>
              <a:t>Consumer financial protection laws and contractual obligations</a:t>
            </a:r>
          </a:p>
          <a:p>
            <a:pPr lvl="2"/>
            <a:r>
              <a:rPr lang="en-US" dirty="0"/>
              <a:t>Policy production</a:t>
            </a:r>
          </a:p>
          <a:p>
            <a:pPr lvl="2"/>
            <a:r>
              <a:rPr lang="en-US" dirty="0"/>
              <a:t>Insurance coverage</a:t>
            </a:r>
          </a:p>
          <a:p>
            <a:pPr lvl="2"/>
            <a:r>
              <a:rPr lang="en-US" dirty="0"/>
              <a:t>Consumer complaints</a:t>
            </a:r>
          </a:p>
        </p:txBody>
      </p:sp>
    </p:spTree>
    <p:extLst>
      <p:ext uri="{BB962C8B-B14F-4D97-AF65-F5344CB8AC3E}">
        <p14:creationId xmlns:p14="http://schemas.microsoft.com/office/powerpoint/2010/main" val="365246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38B15-50B1-C1B4-4F42-255B818C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C49E12-E20D-D625-4C99-6C12047E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Best Practices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44FD43-019C-2C8D-6875-35FCC2EC1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Pillar 4 was updated August 2025</a:t>
            </a:r>
          </a:p>
          <a:p>
            <a:pPr lvl="1"/>
            <a:r>
              <a:rPr lang="en-US" dirty="0"/>
              <a:t>Now requires “companies” to “create and implement an identity fraud prevention program”</a:t>
            </a:r>
          </a:p>
          <a:p>
            <a:pPr lvl="2"/>
            <a:r>
              <a:rPr lang="en-US" dirty="0"/>
              <a:t>Includes staff training, controls, ID validation</a:t>
            </a:r>
          </a:p>
          <a:p>
            <a:pPr lvl="1"/>
            <a:r>
              <a:rPr lang="en-US" dirty="0"/>
              <a:t>ALTA also published guidance on Identity Verification</a:t>
            </a:r>
          </a:p>
          <a:p>
            <a:pPr lvl="2"/>
            <a:r>
              <a:rPr lang="en-US" dirty="0"/>
              <a:t>Incorporates in-person verification and software verification</a:t>
            </a:r>
          </a:p>
        </p:txBody>
      </p:sp>
    </p:spTree>
    <p:extLst>
      <p:ext uri="{BB962C8B-B14F-4D97-AF65-F5344CB8AC3E}">
        <p14:creationId xmlns:p14="http://schemas.microsoft.com/office/powerpoint/2010/main" val="19377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4D6E-35C6-CBCB-7FBF-FE9CC3DB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DCCC-3CB2-7517-2AC4-2F8F39C4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Seller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575EE-F205-7F32-6853-C49EB712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questionable transaction, at the outset of the transaction, send a letter to the seller’s mailing address as shown on the County Assessor’s website</a:t>
            </a:r>
          </a:p>
          <a:p>
            <a:r>
              <a:rPr lang="en-US" dirty="0"/>
              <a:t>Gives notice to the seller that there is a pending transaction and to call your office if anything is false.</a:t>
            </a:r>
          </a:p>
        </p:txBody>
      </p:sp>
    </p:spTree>
    <p:extLst>
      <p:ext uri="{BB962C8B-B14F-4D97-AF65-F5344CB8AC3E}">
        <p14:creationId xmlns:p14="http://schemas.microsoft.com/office/powerpoint/2010/main" val="28374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C17D-B2A9-5AB2-2A89-BC32B0A8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923E-A562-4E21-34A0-3ACD1D43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C3C4-6F7D-5CF8-A683-CBB5C732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Lock</a:t>
            </a:r>
          </a:p>
          <a:p>
            <a:r>
              <a:rPr lang="en-US" dirty="0"/>
              <a:t>County Recorder Notification Systems</a:t>
            </a:r>
          </a:p>
          <a:p>
            <a:r>
              <a:rPr lang="en-US" dirty="0"/>
              <a:t>Notification systems will not stop fraud, but they can help stem the losses</a:t>
            </a:r>
          </a:p>
        </p:txBody>
      </p:sp>
    </p:spTree>
    <p:extLst>
      <p:ext uri="{BB962C8B-B14F-4D97-AF65-F5344CB8AC3E}">
        <p14:creationId xmlns:p14="http://schemas.microsoft.com/office/powerpoint/2010/main" val="249598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436B-4660-DCFC-6559-5DC661DE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Notifications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E091-B8A2-A01C-E2D1-081E3508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Polk County</a:t>
            </a:r>
          </a:p>
          <a:p>
            <a:pPr lvl="1"/>
            <a:r>
              <a:rPr lang="en-US" dirty="0">
                <a:hlinkClick r:id="rId2"/>
              </a:rPr>
              <a:t>Sign Up for Property Check to Get Notifications - Polk County Iowa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https://www.polkcountyiowa.gov/county-recorder/news/sign-up-for-property-check-to-get-notifications/</a:t>
            </a:r>
          </a:p>
          <a:p>
            <a:pPr lvl="1"/>
            <a:endParaRPr lang="en-US" dirty="0"/>
          </a:p>
          <a:p>
            <a:r>
              <a:rPr lang="en-US" dirty="0"/>
              <a:t>Jasper County</a:t>
            </a:r>
          </a:p>
          <a:p>
            <a:pPr lvl="1"/>
            <a:r>
              <a:rPr lang="en-US" dirty="0" err="1">
                <a:hlinkClick r:id="rId3"/>
              </a:rPr>
              <a:t>PropertyCheck</a:t>
            </a:r>
            <a:r>
              <a:rPr lang="en-US" dirty="0">
                <a:hlinkClick r:id="rId3"/>
              </a:rPr>
              <a:t> - Recorder - Jasper County Government, Iowa</a:t>
            </a:r>
            <a:endParaRPr lang="en-US" dirty="0"/>
          </a:p>
          <a:p>
            <a:pPr lvl="1"/>
            <a:r>
              <a:rPr lang="en-US" dirty="0"/>
              <a:t>https://www.jasperia.org/recorder/property_fraud_alert/</a:t>
            </a:r>
          </a:p>
        </p:txBody>
      </p:sp>
    </p:spTree>
    <p:extLst>
      <p:ext uri="{BB962C8B-B14F-4D97-AF65-F5344CB8AC3E}">
        <p14:creationId xmlns:p14="http://schemas.microsoft.com/office/powerpoint/2010/main" val="80349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38C38-14FF-F5C5-F776-7C2EA5320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778B-CD43-328A-CEA7-45C3EB79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ITG Coverage—Today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856E8-0260-7DE9-63E3-AE7583FE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2" y="1603262"/>
            <a:ext cx="7087589" cy="1619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49519-DE5A-8494-D545-3635E4AA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16" y="3222738"/>
            <a:ext cx="7116168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FFA6F-127A-9F2C-2ACC-0F990865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A693C7-AA07-49F5-046F-4AEC8E8D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49 Endorsement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6360D-908D-7749-5093-5CF88BE3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85" y="1441936"/>
            <a:ext cx="9655629" cy="53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5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8052-492A-A254-92AE-6B2EFD79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49 Underwriting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E907-6B40-AA61-93F3-A2C5D1F7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there is a 1-4 family residence on the property</a:t>
            </a:r>
          </a:p>
          <a:p>
            <a:r>
              <a:rPr lang="en-US" dirty="0"/>
              <a:t>Confirm the titleholders on Schedule A are an individual or estate planning entity</a:t>
            </a:r>
          </a:p>
          <a:p>
            <a:r>
              <a:rPr lang="en-US" dirty="0"/>
              <a:t>Ensure the titleholders have signed up for a property fraud alert, if available in their county</a:t>
            </a:r>
          </a:p>
          <a:p>
            <a:r>
              <a:rPr lang="en-US" dirty="0"/>
              <a:t>Obtain and review CMAs</a:t>
            </a:r>
          </a:p>
          <a:p>
            <a:r>
              <a:rPr lang="en-US" dirty="0"/>
              <a:t>Obtain and review the ALTA 49 Affidavit</a:t>
            </a:r>
          </a:p>
          <a:p>
            <a:r>
              <a:rPr lang="en-US" dirty="0"/>
              <a:t>Send the Seller Confirmation Letter</a:t>
            </a:r>
          </a:p>
        </p:txBody>
      </p:sp>
    </p:spTree>
    <p:extLst>
      <p:ext uri="{BB962C8B-B14F-4D97-AF65-F5344CB8AC3E}">
        <p14:creationId xmlns:p14="http://schemas.microsoft.com/office/powerpoint/2010/main" val="42150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39D6E1-58F5-CC43-5ED3-F1D70E13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Fraud—What is it?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6215FE-2306-9662-4D71-C1F20AA2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impersonates the true owner of property and seeks to sell the property to an otherwise legitimate buyer</a:t>
            </a:r>
          </a:p>
          <a:p>
            <a:pPr lvl="1"/>
            <a:r>
              <a:rPr lang="en-US" dirty="0"/>
              <a:t>Often involves an entity seller</a:t>
            </a:r>
          </a:p>
          <a:p>
            <a:pPr lvl="1"/>
            <a:r>
              <a:rPr lang="en-US" dirty="0"/>
              <a:t>Can involve vacant, unimproved land or non-owner-occupied property, sometimes even owner-occupied</a:t>
            </a:r>
          </a:p>
          <a:p>
            <a:pPr lvl="1"/>
            <a:r>
              <a:rPr lang="en-US" dirty="0"/>
              <a:t>Rarely involves property subject to a mortgage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called seller impersonation fraud, vacant land fraud, deed fraud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Though still very prevalent and important to keep an eye on, we are not discussing wire fraud today</a:t>
            </a:r>
          </a:p>
        </p:txBody>
      </p:sp>
    </p:spTree>
    <p:extLst>
      <p:ext uri="{BB962C8B-B14F-4D97-AF65-F5344CB8AC3E}">
        <p14:creationId xmlns:p14="http://schemas.microsoft.com/office/powerpoint/2010/main" val="268420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1F3A6-A141-76BB-7DA3-77A81FB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1ACCA-28F9-75B4-AB41-6BF16A0E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49.1 Endorsement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3593C-0D82-C4E2-2DE3-9C950711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81" y="1271765"/>
            <a:ext cx="7683992" cy="53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0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A1B0-4A1B-A49E-332B-0E958AFE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 49.1 Underwriting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1355F-72D0-7A41-B505-698E8C37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Review the public records from the Date of Certificate to Present to ensure</a:t>
            </a:r>
          </a:p>
          <a:p>
            <a:pPr lvl="1"/>
            <a:r>
              <a:rPr lang="en-US" dirty="0"/>
              <a:t>The parties in Schedule A are still the titleholders</a:t>
            </a:r>
          </a:p>
          <a:p>
            <a:pPr lvl="1"/>
            <a:r>
              <a:rPr lang="en-US" dirty="0"/>
              <a:t>There is nothing in the records indicating a present fraud/claim of ownership issue</a:t>
            </a:r>
          </a:p>
          <a:p>
            <a:pPr lvl="2"/>
            <a:r>
              <a:rPr lang="en-US" dirty="0"/>
              <a:t>If a lien appears, confirm with the titleholders that they placed it or were aware of it</a:t>
            </a:r>
          </a:p>
          <a:p>
            <a:r>
              <a:rPr lang="en-US" dirty="0"/>
              <a:t>Confirm there is a 1-4 family residence of the property</a:t>
            </a:r>
          </a:p>
          <a:p>
            <a:r>
              <a:rPr lang="en-US" dirty="0"/>
              <a:t>Confirm the titleholders on Schedule A are an individual or estate planning entity</a:t>
            </a:r>
          </a:p>
          <a:p>
            <a:r>
              <a:rPr lang="en-US" dirty="0"/>
              <a:t>Ensure the titleholders are signed up for a property fraud alert, if available in their county</a:t>
            </a:r>
          </a:p>
          <a:p>
            <a:r>
              <a:rPr lang="en-US" dirty="0"/>
              <a:t>Obtain and review Owner/Seller CMA from the Titleholders</a:t>
            </a:r>
          </a:p>
          <a:p>
            <a:r>
              <a:rPr lang="en-US" dirty="0"/>
              <a:t>Obtain and Review the ALTA 49.1 Affidavit</a:t>
            </a:r>
          </a:p>
        </p:txBody>
      </p:sp>
    </p:spTree>
    <p:extLst>
      <p:ext uri="{BB962C8B-B14F-4D97-AF65-F5344CB8AC3E}">
        <p14:creationId xmlns:p14="http://schemas.microsoft.com/office/powerpoint/2010/main" val="381258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AC9E-5323-095D-C116-C89BE933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Theft and Estate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6900-D59F-5337-80BC-7AC74161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let the fraudsters prevent you from adequate estate planning!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Estate planning + Insurance/coverage</a:t>
            </a:r>
          </a:p>
          <a:p>
            <a:pPr lvl="1"/>
            <a:r>
              <a:rPr lang="en-US" dirty="0"/>
              <a:t>Life insurance</a:t>
            </a:r>
          </a:p>
          <a:p>
            <a:pPr lvl="1"/>
            <a:r>
              <a:rPr lang="en-US" dirty="0"/>
              <a:t>Property insurance</a:t>
            </a:r>
          </a:p>
          <a:p>
            <a:pPr lvl="1"/>
            <a:r>
              <a:rPr lang="en-US" dirty="0"/>
              <a:t>Title insurance</a:t>
            </a:r>
          </a:p>
        </p:txBody>
      </p:sp>
    </p:spTree>
    <p:extLst>
      <p:ext uri="{BB962C8B-B14F-4D97-AF65-F5344CB8AC3E}">
        <p14:creationId xmlns:p14="http://schemas.microsoft.com/office/powerpoint/2010/main" val="367825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C99C-4CBF-BDAE-78D9-7DDA8448F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3D0C8-C3C5-E12D-569B-8F15DA04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Dillon D. Malone  |  Iowa Title Guaranty Director</a:t>
            </a:r>
          </a:p>
          <a:p>
            <a:r>
              <a:rPr lang="en-US" dirty="0"/>
              <a:t>Iowa Title Guaranty</a:t>
            </a:r>
          </a:p>
        </p:txBody>
      </p:sp>
    </p:spTree>
    <p:extLst>
      <p:ext uri="{BB962C8B-B14F-4D97-AF65-F5344CB8AC3E}">
        <p14:creationId xmlns:p14="http://schemas.microsoft.com/office/powerpoint/2010/main" val="3528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655F-FC18-5E50-CCA4-2F89825B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Fraud—Stats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60BC-9FAD-E219-B21D-32AE090A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28% of title insurance companies experienced at least one title fraud attempt</a:t>
            </a:r>
          </a:p>
          <a:p>
            <a:r>
              <a:rPr lang="en-US" dirty="0"/>
              <a:t>85% of companies reported that title fraud was “at least somewhat common” for vacant land transactions</a:t>
            </a:r>
          </a:p>
          <a:p>
            <a:pPr lvl="1"/>
            <a:r>
              <a:rPr lang="en-US" dirty="0"/>
              <a:t>Similar for all-cash transactions and mail-away signing transactions</a:t>
            </a:r>
          </a:p>
          <a:p>
            <a:r>
              <a:rPr lang="en-US" dirty="0"/>
              <a:t>26% of title fraud transactions were not caught until post-closing</a:t>
            </a:r>
          </a:p>
        </p:txBody>
      </p:sp>
    </p:spTree>
    <p:extLst>
      <p:ext uri="{BB962C8B-B14F-4D97-AF65-F5344CB8AC3E}">
        <p14:creationId xmlns:p14="http://schemas.microsoft.com/office/powerpoint/2010/main" val="404058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8EC2-77E0-463E-D7C1-3A31D858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Fraud—Stats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CD517-50B6-9CA1-3CB2-63425BC5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93" y="1447749"/>
            <a:ext cx="9198413" cy="47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1D6B-9EEE-E274-0654-33B93539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Fraud—Stats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ACC38-1EFD-0D74-F3C2-02A57CDF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56" y="1504076"/>
            <a:ext cx="7901088" cy="44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A7C2-F93A-B5E0-2841-2BCCEBA5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Association of Realtors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F35C4-F31F-2DD7-3525-C5A1C6905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2025 Study:</a:t>
            </a:r>
          </a:p>
          <a:p>
            <a:pPr lvl="1"/>
            <a:r>
              <a:rPr lang="en-US" dirty="0"/>
              <a:t>63% of all respondents said they were aware of instances of deed fraud in their state or area in the last 12 months</a:t>
            </a:r>
          </a:p>
          <a:p>
            <a:pPr lvl="2"/>
            <a:r>
              <a:rPr lang="en-US" dirty="0"/>
              <a:t>53% of Midwest respondents</a:t>
            </a:r>
          </a:p>
        </p:txBody>
      </p:sp>
    </p:spTree>
    <p:extLst>
      <p:ext uri="{BB962C8B-B14F-4D97-AF65-F5344CB8AC3E}">
        <p14:creationId xmlns:p14="http://schemas.microsoft.com/office/powerpoint/2010/main" val="100621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98987A-C2B5-FC53-6407-F57A5E5E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04A8A1-FA05-67A4-3E3F-D368FE34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ITG Claim</a:t>
            </a:r>
          </a:p>
          <a:p>
            <a:pPr lvl="1"/>
            <a:r>
              <a:rPr lang="en-US" dirty="0"/>
              <a:t>In May, Buyer purchases 4 acres of unimproved land from a seller, who is a trust. Pays $210,000.00.</a:t>
            </a:r>
          </a:p>
          <a:p>
            <a:pPr lvl="1"/>
            <a:r>
              <a:rPr lang="en-US" dirty="0"/>
              <a:t>In September, Trust calls the County Treasurer to ask why he hasn’t received the tax bill for his 4 acres. Treasurer informs him that it was sold in May. </a:t>
            </a:r>
          </a:p>
          <a:p>
            <a:pPr lvl="1"/>
            <a:r>
              <a:rPr lang="en-US" dirty="0"/>
              <a:t>Trust calls Buyer and Real Estate Agent, who promptly file a claim.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7A77A-FC99-33CF-0D85-BF09F655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Examples—ITG Claim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E8B43-A386-8CA6-5002-5D3C8701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5" y="1807072"/>
            <a:ext cx="9684767" cy="34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4F9D-737D-D9E6-8526-33534E907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0ED22C-82F9-DF72-9485-66D0DDD9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Examples—ITG Claim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B969C2-25C7-94D4-0F54-A76E3D67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 Resolution</a:t>
            </a:r>
          </a:p>
          <a:p>
            <a:pPr lvl="1"/>
            <a:r>
              <a:rPr lang="en-US" dirty="0"/>
              <a:t>Paid the Amount of Coverage to Buyer -- $210,000.00.</a:t>
            </a:r>
          </a:p>
          <a:p>
            <a:pPr lvl="1" algn="just"/>
            <a:r>
              <a:rPr lang="en-US" dirty="0"/>
              <a:t>Paid for the preparation of a Quit Claim Deed from Buyer to Trust, along with a title opinion and Owner’s Certificate for Trust. </a:t>
            </a:r>
          </a:p>
          <a:p>
            <a:pPr lvl="1" algn="just"/>
            <a:r>
              <a:rPr lang="en-US" dirty="0"/>
              <a:t>BUT, parties were not entirely made whole</a:t>
            </a:r>
          </a:p>
          <a:p>
            <a:pPr lvl="2" algn="just"/>
            <a:r>
              <a:rPr lang="en-US" dirty="0"/>
              <a:t>Tax proration</a:t>
            </a:r>
          </a:p>
          <a:p>
            <a:pPr lvl="2" algn="just"/>
            <a:r>
              <a:rPr lang="en-US" dirty="0"/>
              <a:t>Work done on the property</a:t>
            </a:r>
          </a:p>
          <a:p>
            <a:pPr lvl="2" algn="just"/>
            <a:r>
              <a:rPr lang="en-US" dirty="0"/>
              <a:t>Faith in the system?</a:t>
            </a:r>
          </a:p>
        </p:txBody>
      </p:sp>
    </p:spTree>
    <p:extLst>
      <p:ext uri="{BB962C8B-B14F-4D97-AF65-F5344CB8AC3E}">
        <p14:creationId xmlns:p14="http://schemas.microsoft.com/office/powerpoint/2010/main" val="343495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265D9C8320644B26F99052C4BB7A7" ma:contentTypeVersion="18" ma:contentTypeDescription="Create a new document." ma:contentTypeScope="" ma:versionID="d9577b32cb6d5991541aa782df043c75">
  <xsd:schema xmlns:xsd="http://www.w3.org/2001/XMLSchema" xmlns:xs="http://www.w3.org/2001/XMLSchema" xmlns:p="http://schemas.microsoft.com/office/2006/metadata/properties" xmlns:ns2="d2cbfc94-a69a-4175-9de2-749d5ca1cf7f" xmlns:ns3="1d9aa3b6-f5fb-4571-8701-56f20689897b" targetNamespace="http://schemas.microsoft.com/office/2006/metadata/properties" ma:root="true" ma:fieldsID="024aae0557a99bda112e1a9cf2050d1e" ns2:_="" ns3:_="">
    <xsd:import namespace="d2cbfc94-a69a-4175-9de2-749d5ca1cf7f"/>
    <xsd:import namespace="1d9aa3b6-f5fb-4571-8701-56f206898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bfc94-a69a-4175-9de2-749d5ca1c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aa3b6-f5fb-4571-8701-56f206898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966ee9-cfe5-4a60-8318-e588de7ec965}" ma:internalName="TaxCatchAll" ma:showField="CatchAllData" ma:web="1d9aa3b6-f5fb-4571-8701-56f206898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9aa3b6-f5fb-4571-8701-56f20689897b" xsi:nil="true"/>
    <lcf76f155ced4ddcb4097134ff3c332f xmlns="d2cbfc94-a69a-4175-9de2-749d5ca1cf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98588-C004-463C-AAF2-A1E88EB4B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cbfc94-a69a-4175-9de2-749d5ca1cf7f"/>
    <ds:schemaRef ds:uri="1d9aa3b6-f5fb-4571-8701-56f206898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DA9E3E-6653-45AC-909D-AC3F1ECF868A}">
  <ds:schemaRefs>
    <ds:schemaRef ds:uri="http://schemas.microsoft.com/office/2006/metadata/properties"/>
    <ds:schemaRef ds:uri="http://schemas.microsoft.com/office/infopath/2007/PartnerControls"/>
    <ds:schemaRef ds:uri="1d9aa3b6-f5fb-4571-8701-56f20689897b"/>
    <ds:schemaRef ds:uri="d2cbfc94-a69a-4175-9de2-749d5ca1cf7f"/>
  </ds:schemaRefs>
</ds:datastoreItem>
</file>

<file path=customXml/itemProps3.xml><?xml version="1.0" encoding="utf-8"?>
<ds:datastoreItem xmlns:ds="http://schemas.openxmlformats.org/officeDocument/2006/customXml" ds:itemID="{3A4F4BF7-8D73-4E14-A720-F3678C29B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909</Words>
  <Application>Microsoft Office PowerPoint</Application>
  <PresentationFormat>Widescreen</PresentationFormat>
  <Paragraphs>116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Office Theme</vt:lpstr>
      <vt:lpstr>ITG &amp; Title Theft Coverage—Introducing the ALTA 49 Endorsement Series</vt:lpstr>
      <vt:lpstr>Title Fraud—What is it? </vt:lpstr>
      <vt:lpstr>Title Fraud—Stats </vt:lpstr>
      <vt:lpstr>Title Fraud—Stats </vt:lpstr>
      <vt:lpstr>Title Fraud—Stats </vt:lpstr>
      <vt:lpstr>National Association of Realtors Data</vt:lpstr>
      <vt:lpstr>Examples</vt:lpstr>
      <vt:lpstr>Examples—ITG Claim</vt:lpstr>
      <vt:lpstr>Examples—ITG Claim</vt:lpstr>
      <vt:lpstr>Examples—Iowa City</vt:lpstr>
      <vt:lpstr>Prevention</vt:lpstr>
      <vt:lpstr>ALTA Best Practices</vt:lpstr>
      <vt:lpstr>ALTA Best Practices</vt:lpstr>
      <vt:lpstr>Seller Letter</vt:lpstr>
      <vt:lpstr>Notification Systems</vt:lpstr>
      <vt:lpstr>County Notifications System</vt:lpstr>
      <vt:lpstr>ITG Coverage—Today </vt:lpstr>
      <vt:lpstr>ALTA 49 Endorsement</vt:lpstr>
      <vt:lpstr>ALTA 49 Underwriting Requirements</vt:lpstr>
      <vt:lpstr>ALTA 49.1 Endorsement</vt:lpstr>
      <vt:lpstr>ALTA 49.1 Underwriting Requirements</vt:lpstr>
      <vt:lpstr>Title Theft and Estate Planning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Dillon Malone</cp:lastModifiedBy>
  <cp:revision>56</cp:revision>
  <dcterms:created xsi:type="dcterms:W3CDTF">2023-10-09T14:52:58Z</dcterms:created>
  <dcterms:modified xsi:type="dcterms:W3CDTF">2026-04-23T17:53:09Z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0x010100AD0265D9C8320644B26F99052C4BB7A7</vt:lpwstr>
  </property>
</Properties>
</file>