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95"/>
  </p:notesMasterIdLst>
  <p:sldIdLst>
    <p:sldId id="256" r:id="rId2"/>
    <p:sldId id="412" r:id="rId3"/>
    <p:sldId id="413" r:id="rId4"/>
    <p:sldId id="414" r:id="rId5"/>
    <p:sldId id="416" r:id="rId6"/>
    <p:sldId id="415" r:id="rId7"/>
    <p:sldId id="418" r:id="rId8"/>
    <p:sldId id="383" r:id="rId9"/>
    <p:sldId id="420" r:id="rId10"/>
    <p:sldId id="322" r:id="rId11"/>
    <p:sldId id="408" r:id="rId12"/>
    <p:sldId id="410" r:id="rId13"/>
    <p:sldId id="423" r:id="rId14"/>
    <p:sldId id="384" r:id="rId15"/>
    <p:sldId id="298" r:id="rId16"/>
    <p:sldId id="411" r:id="rId17"/>
    <p:sldId id="260" r:id="rId18"/>
    <p:sldId id="261" r:id="rId19"/>
    <p:sldId id="299" r:id="rId20"/>
    <p:sldId id="258" r:id="rId21"/>
    <p:sldId id="259" r:id="rId22"/>
    <p:sldId id="262" r:id="rId23"/>
    <p:sldId id="273" r:id="rId24"/>
    <p:sldId id="272" r:id="rId25"/>
    <p:sldId id="265" r:id="rId26"/>
    <p:sldId id="267" r:id="rId27"/>
    <p:sldId id="380" r:id="rId28"/>
    <p:sldId id="303" r:id="rId29"/>
    <p:sldId id="310" r:id="rId30"/>
    <p:sldId id="338" r:id="rId31"/>
    <p:sldId id="381" r:id="rId32"/>
    <p:sldId id="365" r:id="rId33"/>
    <p:sldId id="367" r:id="rId34"/>
    <p:sldId id="275" r:id="rId35"/>
    <p:sldId id="270" r:id="rId36"/>
    <p:sldId id="291" r:id="rId37"/>
    <p:sldId id="308" r:id="rId38"/>
    <p:sldId id="419" r:id="rId39"/>
    <p:sldId id="421" r:id="rId40"/>
    <p:sldId id="279" r:id="rId41"/>
    <p:sldId id="340" r:id="rId42"/>
    <p:sldId id="425" r:id="rId43"/>
    <p:sldId id="292" r:id="rId44"/>
    <p:sldId id="277" r:id="rId45"/>
    <p:sldId id="368" r:id="rId46"/>
    <p:sldId id="323" r:id="rId47"/>
    <p:sldId id="359" r:id="rId48"/>
    <p:sldId id="363" r:id="rId49"/>
    <p:sldId id="369" r:id="rId50"/>
    <p:sldId id="428" r:id="rId51"/>
    <p:sldId id="332" r:id="rId52"/>
    <p:sldId id="427" r:id="rId53"/>
    <p:sldId id="300" r:id="rId54"/>
    <p:sldId id="327" r:id="rId55"/>
    <p:sldId id="295" r:id="rId56"/>
    <p:sldId id="355" r:id="rId57"/>
    <p:sldId id="358" r:id="rId58"/>
    <p:sldId id="430" r:id="rId59"/>
    <p:sldId id="371" r:id="rId60"/>
    <p:sldId id="290" r:id="rId61"/>
    <p:sldId id="370" r:id="rId62"/>
    <p:sldId id="401" r:id="rId63"/>
    <p:sldId id="382" r:id="rId64"/>
    <p:sldId id="343" r:id="rId65"/>
    <p:sldId id="431" r:id="rId66"/>
    <p:sldId id="433" r:id="rId67"/>
    <p:sldId id="435" r:id="rId68"/>
    <p:sldId id="345" r:id="rId69"/>
    <p:sldId id="432" r:id="rId70"/>
    <p:sldId id="344" r:id="rId71"/>
    <p:sldId id="436" r:id="rId72"/>
    <p:sldId id="289" r:id="rId73"/>
    <p:sldId id="294" r:id="rId74"/>
    <p:sldId id="352" r:id="rId75"/>
    <p:sldId id="404" r:id="rId76"/>
    <p:sldId id="379" r:id="rId77"/>
    <p:sldId id="406" r:id="rId78"/>
    <p:sldId id="385" r:id="rId79"/>
    <p:sldId id="395" r:id="rId80"/>
    <p:sldId id="397" r:id="rId81"/>
    <p:sldId id="396" r:id="rId82"/>
    <p:sldId id="386" r:id="rId83"/>
    <p:sldId id="387" r:id="rId84"/>
    <p:sldId id="388" r:id="rId85"/>
    <p:sldId id="389" r:id="rId86"/>
    <p:sldId id="399" r:id="rId87"/>
    <p:sldId id="391" r:id="rId88"/>
    <p:sldId id="392" r:id="rId89"/>
    <p:sldId id="393" r:id="rId90"/>
    <p:sldId id="394" r:id="rId91"/>
    <p:sldId id="400" r:id="rId92"/>
    <p:sldId id="402" r:id="rId93"/>
    <p:sldId id="407" r:id="rId9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4D3E9D-30E6-493F-BC10-EC87C2400425}" v="66" dt="2026-10-02T14:33:51.0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42" autoAdjust="0"/>
    <p:restoredTop sz="52090" autoAdjust="0"/>
  </p:normalViewPr>
  <p:slideViewPr>
    <p:cSldViewPr snapToGrid="0">
      <p:cViewPr varScale="1">
        <p:scale>
          <a:sx n="49" d="100"/>
          <a:sy n="49" d="100"/>
        </p:scale>
        <p:origin x="173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0329F0-E8AD-4EB9-9C8C-2AC7AF78CF91}" type="doc">
      <dgm:prSet loTypeId="urn:microsoft.com/office/officeart/2005/8/layout/vProcess5" loCatId="process" qsTypeId="urn:microsoft.com/office/officeart/2005/8/quickstyle/simple4#1" qsCatId="simple" csTypeId="urn:microsoft.com/office/officeart/2005/8/colors/colorful1#1" csCatId="colorful" phldr="1"/>
      <dgm:spPr/>
      <dgm:t>
        <a:bodyPr/>
        <a:lstStyle/>
        <a:p>
          <a:endParaRPr lang="en-US"/>
        </a:p>
      </dgm:t>
    </dgm:pt>
    <dgm:pt modelId="{DDB28BD0-3375-48E9-9A6A-8D25D39D810E}">
      <dgm:prSet/>
      <dgm:spPr/>
      <dgm:t>
        <a:bodyPr/>
        <a:lstStyle/>
        <a:p>
          <a:r>
            <a:rPr lang="en-US" b="1" dirty="0"/>
            <a:t>There is some pattern of domestic abuse                          or power and control issues.</a:t>
          </a:r>
          <a:endParaRPr lang="en-US" dirty="0"/>
        </a:p>
      </dgm:t>
    </dgm:pt>
    <dgm:pt modelId="{6A765984-5640-40E5-80DB-3550FF00DB0A}" type="parTrans" cxnId="{056C7FA3-9D56-4F06-9E5A-9821D80F8306}">
      <dgm:prSet/>
      <dgm:spPr/>
      <dgm:t>
        <a:bodyPr/>
        <a:lstStyle/>
        <a:p>
          <a:endParaRPr lang="en-US"/>
        </a:p>
      </dgm:t>
    </dgm:pt>
    <dgm:pt modelId="{11537460-27A8-489A-A2EB-C523E551DA82}" type="sibTrans" cxnId="{056C7FA3-9D56-4F06-9E5A-9821D80F8306}">
      <dgm:prSet/>
      <dgm:spPr/>
      <dgm:t>
        <a:bodyPr/>
        <a:lstStyle/>
        <a:p>
          <a:endParaRPr lang="en-US" dirty="0"/>
        </a:p>
      </dgm:t>
    </dgm:pt>
    <dgm:pt modelId="{EC754A6C-6EB9-4896-ACE7-4937FB157C27}">
      <dgm:prSet/>
      <dgm:spPr/>
      <dgm:t>
        <a:bodyPr/>
        <a:lstStyle/>
        <a:p>
          <a:r>
            <a:rPr lang="en-US" b="1"/>
            <a:t>Multiple studies indicate domestic abuse is a reason women seek divorce.</a:t>
          </a:r>
          <a:endParaRPr lang="en-US"/>
        </a:p>
      </dgm:t>
    </dgm:pt>
    <dgm:pt modelId="{D75E234B-9C95-4B23-9C28-4D72E39447E8}" type="parTrans" cxnId="{78F70C48-D6DA-48CC-A2E8-B45B912A5B26}">
      <dgm:prSet/>
      <dgm:spPr/>
      <dgm:t>
        <a:bodyPr/>
        <a:lstStyle/>
        <a:p>
          <a:endParaRPr lang="en-US"/>
        </a:p>
      </dgm:t>
    </dgm:pt>
    <dgm:pt modelId="{2CEF2711-B25E-4C0B-BBE3-3F0519FE9AED}" type="sibTrans" cxnId="{78F70C48-D6DA-48CC-A2E8-B45B912A5B26}">
      <dgm:prSet/>
      <dgm:spPr/>
      <dgm:t>
        <a:bodyPr/>
        <a:lstStyle/>
        <a:p>
          <a:endParaRPr lang="en-US"/>
        </a:p>
      </dgm:t>
    </dgm:pt>
    <dgm:pt modelId="{0B42A465-A9DD-47AC-9F55-308045189881}" type="pres">
      <dgm:prSet presAssocID="{ED0329F0-E8AD-4EB9-9C8C-2AC7AF78CF91}" presName="outerComposite" presStyleCnt="0">
        <dgm:presLayoutVars>
          <dgm:chMax val="5"/>
          <dgm:dir/>
          <dgm:resizeHandles val="exact"/>
        </dgm:presLayoutVars>
      </dgm:prSet>
      <dgm:spPr/>
    </dgm:pt>
    <dgm:pt modelId="{0D61A5F2-F85A-402A-B771-B32ACE62D671}" type="pres">
      <dgm:prSet presAssocID="{ED0329F0-E8AD-4EB9-9C8C-2AC7AF78CF91}" presName="dummyMaxCanvas" presStyleCnt="0">
        <dgm:presLayoutVars/>
      </dgm:prSet>
      <dgm:spPr/>
    </dgm:pt>
    <dgm:pt modelId="{31C0946A-BFF1-4178-8592-5EFE5BB58F14}" type="pres">
      <dgm:prSet presAssocID="{ED0329F0-E8AD-4EB9-9C8C-2AC7AF78CF91}" presName="TwoNodes_1" presStyleLbl="node1" presStyleIdx="0" presStyleCnt="2" custScaleY="105755" custLinFactNeighborX="-1613" custLinFactNeighborY="-27566">
        <dgm:presLayoutVars>
          <dgm:bulletEnabled val="1"/>
        </dgm:presLayoutVars>
      </dgm:prSet>
      <dgm:spPr/>
    </dgm:pt>
    <dgm:pt modelId="{FFAF72E9-7486-4BDA-B1C3-82E4B1876EE7}" type="pres">
      <dgm:prSet presAssocID="{ED0329F0-E8AD-4EB9-9C8C-2AC7AF78CF91}" presName="TwoNodes_2" presStyleLbl="node1" presStyleIdx="1" presStyleCnt="2">
        <dgm:presLayoutVars>
          <dgm:bulletEnabled val="1"/>
        </dgm:presLayoutVars>
      </dgm:prSet>
      <dgm:spPr/>
    </dgm:pt>
    <dgm:pt modelId="{97EF4C71-57B1-47A1-BC44-000CAB5966E7}" type="pres">
      <dgm:prSet presAssocID="{ED0329F0-E8AD-4EB9-9C8C-2AC7AF78CF91}" presName="TwoConn_1-2" presStyleLbl="fgAccFollowNode1" presStyleIdx="0" presStyleCnt="1" custScaleX="59588" custScaleY="57243" custLinFactNeighborX="54933" custLinFactNeighborY="-10575">
        <dgm:presLayoutVars>
          <dgm:bulletEnabled val="1"/>
        </dgm:presLayoutVars>
      </dgm:prSet>
      <dgm:spPr/>
    </dgm:pt>
    <dgm:pt modelId="{95CC9376-EFE6-4898-9AFE-038A5AEC7F8A}" type="pres">
      <dgm:prSet presAssocID="{ED0329F0-E8AD-4EB9-9C8C-2AC7AF78CF91}" presName="TwoNodes_1_text" presStyleLbl="node1" presStyleIdx="1" presStyleCnt="2">
        <dgm:presLayoutVars>
          <dgm:bulletEnabled val="1"/>
        </dgm:presLayoutVars>
      </dgm:prSet>
      <dgm:spPr/>
    </dgm:pt>
    <dgm:pt modelId="{4DECE473-E597-47D7-A611-B3C660555068}" type="pres">
      <dgm:prSet presAssocID="{ED0329F0-E8AD-4EB9-9C8C-2AC7AF78CF91}" presName="TwoNodes_2_text" presStyleLbl="node1" presStyleIdx="1" presStyleCnt="2">
        <dgm:presLayoutVars>
          <dgm:bulletEnabled val="1"/>
        </dgm:presLayoutVars>
      </dgm:prSet>
      <dgm:spPr/>
    </dgm:pt>
  </dgm:ptLst>
  <dgm:cxnLst>
    <dgm:cxn modelId="{9AE19930-440B-4CEE-B72A-6275786E9FE5}" type="presOf" srcId="{EC754A6C-6EB9-4896-ACE7-4937FB157C27}" destId="{4DECE473-E597-47D7-A611-B3C660555068}" srcOrd="1" destOrd="0" presId="urn:microsoft.com/office/officeart/2005/8/layout/vProcess5"/>
    <dgm:cxn modelId="{E0259A43-A385-4410-ACD9-1F7180A49512}" type="presOf" srcId="{DDB28BD0-3375-48E9-9A6A-8D25D39D810E}" destId="{95CC9376-EFE6-4898-9AFE-038A5AEC7F8A}" srcOrd="1" destOrd="0" presId="urn:microsoft.com/office/officeart/2005/8/layout/vProcess5"/>
    <dgm:cxn modelId="{2B510367-9277-4082-91F0-EF2B0E8F6864}" type="presOf" srcId="{ED0329F0-E8AD-4EB9-9C8C-2AC7AF78CF91}" destId="{0B42A465-A9DD-47AC-9F55-308045189881}" srcOrd="0" destOrd="0" presId="urn:microsoft.com/office/officeart/2005/8/layout/vProcess5"/>
    <dgm:cxn modelId="{98A78767-EF63-4DA8-82D0-E667D09F97D8}" type="presOf" srcId="{11537460-27A8-489A-A2EB-C523E551DA82}" destId="{97EF4C71-57B1-47A1-BC44-000CAB5966E7}" srcOrd="0" destOrd="0" presId="urn:microsoft.com/office/officeart/2005/8/layout/vProcess5"/>
    <dgm:cxn modelId="{78F70C48-D6DA-48CC-A2E8-B45B912A5B26}" srcId="{ED0329F0-E8AD-4EB9-9C8C-2AC7AF78CF91}" destId="{EC754A6C-6EB9-4896-ACE7-4937FB157C27}" srcOrd="1" destOrd="0" parTransId="{D75E234B-9C95-4B23-9C28-4D72E39447E8}" sibTransId="{2CEF2711-B25E-4C0B-BBE3-3F0519FE9AED}"/>
    <dgm:cxn modelId="{511DF67F-0D8B-49ED-8E27-98D1F2133EDB}" type="presOf" srcId="{DDB28BD0-3375-48E9-9A6A-8D25D39D810E}" destId="{31C0946A-BFF1-4178-8592-5EFE5BB58F14}" srcOrd="0" destOrd="0" presId="urn:microsoft.com/office/officeart/2005/8/layout/vProcess5"/>
    <dgm:cxn modelId="{056C7FA3-9D56-4F06-9E5A-9821D80F8306}" srcId="{ED0329F0-E8AD-4EB9-9C8C-2AC7AF78CF91}" destId="{DDB28BD0-3375-48E9-9A6A-8D25D39D810E}" srcOrd="0" destOrd="0" parTransId="{6A765984-5640-40E5-80DB-3550FF00DB0A}" sibTransId="{11537460-27A8-489A-A2EB-C523E551DA82}"/>
    <dgm:cxn modelId="{C8ABC6DA-FB1D-4DBC-938F-074781A86C84}" type="presOf" srcId="{EC754A6C-6EB9-4896-ACE7-4937FB157C27}" destId="{FFAF72E9-7486-4BDA-B1C3-82E4B1876EE7}" srcOrd="0" destOrd="0" presId="urn:microsoft.com/office/officeart/2005/8/layout/vProcess5"/>
    <dgm:cxn modelId="{D7D17D6D-EA02-4257-AE33-134BE5B634F0}" type="presParOf" srcId="{0B42A465-A9DD-47AC-9F55-308045189881}" destId="{0D61A5F2-F85A-402A-B771-B32ACE62D671}" srcOrd="0" destOrd="0" presId="urn:microsoft.com/office/officeart/2005/8/layout/vProcess5"/>
    <dgm:cxn modelId="{948119A3-8B0C-49B4-9212-41F0878F46C0}" type="presParOf" srcId="{0B42A465-A9DD-47AC-9F55-308045189881}" destId="{31C0946A-BFF1-4178-8592-5EFE5BB58F14}" srcOrd="1" destOrd="0" presId="urn:microsoft.com/office/officeart/2005/8/layout/vProcess5"/>
    <dgm:cxn modelId="{6C1CD9EB-EE30-4040-B70C-8B1C3EE82103}" type="presParOf" srcId="{0B42A465-A9DD-47AC-9F55-308045189881}" destId="{FFAF72E9-7486-4BDA-B1C3-82E4B1876EE7}" srcOrd="2" destOrd="0" presId="urn:microsoft.com/office/officeart/2005/8/layout/vProcess5"/>
    <dgm:cxn modelId="{C3CAC3FD-1D08-42CC-B888-47445E0ECFA3}" type="presParOf" srcId="{0B42A465-A9DD-47AC-9F55-308045189881}" destId="{97EF4C71-57B1-47A1-BC44-000CAB5966E7}" srcOrd="3" destOrd="0" presId="urn:microsoft.com/office/officeart/2005/8/layout/vProcess5"/>
    <dgm:cxn modelId="{72E1DBC9-14A9-43CA-B2B3-5F42F0FCFE8D}" type="presParOf" srcId="{0B42A465-A9DD-47AC-9F55-308045189881}" destId="{95CC9376-EFE6-4898-9AFE-038A5AEC7F8A}" srcOrd="4" destOrd="0" presId="urn:microsoft.com/office/officeart/2005/8/layout/vProcess5"/>
    <dgm:cxn modelId="{D3256846-AA6E-43B5-8074-C06357F63A6D}" type="presParOf" srcId="{0B42A465-A9DD-47AC-9F55-308045189881}" destId="{4DECE473-E597-47D7-A611-B3C660555068}"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C72EC5-641B-4075-AFEB-FB7DAA3EF7E9}" type="doc">
      <dgm:prSet loTypeId="urn:microsoft.com/office/officeart/2024/3/layout/hArchList1" loCatId="List" qsTypeId="urn:microsoft.com/office/officeart/2005/8/quickstyle/simple1#1" qsCatId="simple" csTypeId="urn:microsoft.com/office/officeart/2005/8/colors/accent1_2#1" csCatId="accent1" phldr="1"/>
      <dgm:spPr/>
      <dgm:t>
        <a:bodyPr/>
        <a:lstStyle/>
        <a:p>
          <a:endParaRPr lang="en-US"/>
        </a:p>
      </dgm:t>
    </dgm:pt>
    <dgm:pt modelId="{8862734D-D94B-42D1-917E-7D2688D8D69E}">
      <dgm:prSet/>
      <dgm:spPr/>
      <dgm:t>
        <a:bodyPr/>
        <a:lstStyle/>
        <a:p>
          <a:pPr>
            <a:lnSpc>
              <a:spcPct val="100000"/>
            </a:lnSpc>
            <a:defRPr b="1"/>
          </a:pPr>
          <a:r>
            <a:rPr lang="en-US" b="1" i="0" dirty="0">
              <a:solidFill>
                <a:schemeClr val="bg1"/>
              </a:solidFill>
            </a:rPr>
            <a:t>Add a </a:t>
          </a:r>
          <a:r>
            <a:rPr lang="en-US" b="1" i="0" dirty="0" err="1">
              <a:solidFill>
                <a:srgbClr val="002060"/>
              </a:solidFill>
            </a:rPr>
            <a:t>subttle</a:t>
          </a:r>
          <a:r>
            <a:rPr lang="en-US" b="1" i="0" dirty="0">
              <a:solidFill>
                <a:schemeClr val="bg1"/>
              </a:solidFill>
            </a:rPr>
            <a:t>​</a:t>
          </a:r>
          <a:endParaRPr lang="en-US" b="1" dirty="0">
            <a:solidFill>
              <a:schemeClr val="bg1"/>
            </a:solidFill>
          </a:endParaRPr>
        </a:p>
      </dgm:t>
    </dgm:pt>
    <dgm:pt modelId="{52DB6874-DC2E-4530-8F24-5AB6CC2D0A82}" type="parTrans" cxnId="{8E7BEAD1-4799-418C-ABAB-1972874BA626}">
      <dgm:prSet/>
      <dgm:spPr/>
      <dgm:t>
        <a:bodyPr/>
        <a:lstStyle/>
        <a:p>
          <a:endParaRPr lang="en-US"/>
        </a:p>
      </dgm:t>
    </dgm:pt>
    <dgm:pt modelId="{DB084530-0C1D-409F-8B9E-360959A5C001}" type="sibTrans" cxnId="{8E7BEAD1-4799-418C-ABAB-1972874BA626}">
      <dgm:prSet/>
      <dgm:spPr/>
      <dgm:t>
        <a:bodyPr/>
        <a:lstStyle/>
        <a:p>
          <a:endParaRPr lang="en-US"/>
        </a:p>
      </dgm:t>
    </dgm:pt>
    <dgm:pt modelId="{8B3BB8AB-0843-4B76-B13F-4B139CCA68E4}">
      <dgm:prSet custT="1"/>
      <dgm:spPr/>
      <dgm:t>
        <a:bodyPr/>
        <a:lstStyle/>
        <a:p>
          <a:pPr>
            <a:lnSpc>
              <a:spcPct val="100000"/>
            </a:lnSpc>
          </a:pPr>
          <a:r>
            <a:rPr lang="en-US" sz="2400" b="1" dirty="0"/>
            <a:t>The batterer may be smooth, charming, ‘a great guy’, may express ‘concern’ about his partner, he may be a professional: YOU WILL PROBABLY EASILY CONNECT WITH HIM.</a:t>
          </a:r>
        </a:p>
        <a:p>
          <a:pPr>
            <a:lnSpc>
              <a:spcPct val="100000"/>
            </a:lnSpc>
          </a:pPr>
          <a:r>
            <a:rPr lang="en-US" sz="2400" b="1" dirty="0"/>
            <a:t>(Statistically, more abusers are male.)</a:t>
          </a:r>
        </a:p>
      </dgm:t>
    </dgm:pt>
    <dgm:pt modelId="{5CF9EBDA-12F5-4A46-AFD9-A641157BCC38}" type="sibTrans" cxnId="{00CD8D8E-545E-4BAA-87AC-42C4EBE262CF}">
      <dgm:prSet/>
      <dgm:spPr/>
      <dgm:t>
        <a:bodyPr/>
        <a:lstStyle/>
        <a:p>
          <a:endParaRPr lang="en-US"/>
        </a:p>
      </dgm:t>
    </dgm:pt>
    <dgm:pt modelId="{2147C9F6-2461-49B0-8C6B-8D09AC4FAF3A}" type="parTrans" cxnId="{00CD8D8E-545E-4BAA-87AC-42C4EBE262CF}">
      <dgm:prSet/>
      <dgm:spPr/>
      <dgm:t>
        <a:bodyPr/>
        <a:lstStyle/>
        <a:p>
          <a:endParaRPr lang="en-US"/>
        </a:p>
      </dgm:t>
    </dgm:pt>
    <dgm:pt modelId="{5D2A6BD8-49F4-4AB0-A78D-8F28E4515257}">
      <dgm:prSet/>
      <dgm:spPr/>
      <dgm:t>
        <a:bodyPr/>
        <a:lstStyle/>
        <a:p>
          <a:pPr>
            <a:lnSpc>
              <a:spcPct val="100000"/>
            </a:lnSpc>
          </a:pPr>
          <a:endParaRPr lang="en-US" b="1" dirty="0"/>
        </a:p>
      </dgm:t>
    </dgm:pt>
    <dgm:pt modelId="{7D383D3F-0CDE-46F3-85C6-11A5BE0642FB}" type="sibTrans" cxnId="{C5D07634-AA4D-4CB3-A005-BEA61446BBCC}">
      <dgm:prSet/>
      <dgm:spPr/>
      <dgm:t>
        <a:bodyPr/>
        <a:lstStyle/>
        <a:p>
          <a:endParaRPr lang="en-US"/>
        </a:p>
      </dgm:t>
    </dgm:pt>
    <dgm:pt modelId="{F9EB277F-F776-4114-AF3F-FBA07DD86ABA}" type="parTrans" cxnId="{C5D07634-AA4D-4CB3-A005-BEA61446BBCC}">
      <dgm:prSet/>
      <dgm:spPr/>
      <dgm:t>
        <a:bodyPr/>
        <a:lstStyle/>
        <a:p>
          <a:endParaRPr lang="en-US"/>
        </a:p>
      </dgm:t>
    </dgm:pt>
    <dgm:pt modelId="{B52F8F48-BF9F-42A3-9BCC-DCDAD8903285}">
      <dgm:prSet custT="1"/>
      <dgm:spPr/>
      <dgm:t>
        <a:bodyPr/>
        <a:lstStyle/>
        <a:p>
          <a:pPr>
            <a:lnSpc>
              <a:spcPct val="100000"/>
            </a:lnSpc>
          </a:pPr>
          <a:r>
            <a:rPr lang="en-US" sz="2400" b="1" dirty="0"/>
            <a:t>The survivor may be strident, shut down, depressed, anxious. SHE MAY BE HARD TO CONNECT WITH.</a:t>
          </a:r>
        </a:p>
      </dgm:t>
    </dgm:pt>
    <dgm:pt modelId="{6367BF73-5012-4333-9EDB-13D26848BF7C}" type="sibTrans" cxnId="{7B8E4232-0461-4202-903B-AB2EFD7B1878}">
      <dgm:prSet/>
      <dgm:spPr/>
      <dgm:t>
        <a:bodyPr/>
        <a:lstStyle/>
        <a:p>
          <a:endParaRPr lang="en-US"/>
        </a:p>
      </dgm:t>
    </dgm:pt>
    <dgm:pt modelId="{00CBFF45-7C6C-40C9-A11D-F41269BEDCE3}" type="parTrans" cxnId="{7B8E4232-0461-4202-903B-AB2EFD7B1878}">
      <dgm:prSet/>
      <dgm:spPr/>
      <dgm:t>
        <a:bodyPr/>
        <a:lstStyle/>
        <a:p>
          <a:endParaRPr lang="en-US"/>
        </a:p>
      </dgm:t>
    </dgm:pt>
    <dgm:pt modelId="{38E2CA61-82EF-461D-878C-71B1D5469F00}">
      <dgm:prSet/>
      <dgm:spPr/>
      <dgm:t>
        <a:bodyPr/>
        <a:lstStyle/>
        <a:p>
          <a:pPr>
            <a:lnSpc>
              <a:spcPct val="100000"/>
            </a:lnSpc>
            <a:defRPr b="1"/>
          </a:pPr>
          <a:r>
            <a:rPr lang="en-US" b="1" i="0" dirty="0">
              <a:solidFill>
                <a:schemeClr val="bg1"/>
              </a:solidFill>
            </a:rPr>
            <a:t>Add a subtitle</a:t>
          </a:r>
          <a:endParaRPr lang="en-US" b="1" dirty="0">
            <a:solidFill>
              <a:schemeClr val="bg1"/>
            </a:solidFill>
          </a:endParaRPr>
        </a:p>
      </dgm:t>
    </dgm:pt>
    <dgm:pt modelId="{72CB61A3-8E72-4A66-A8DC-B054ED5C13C8}" type="sibTrans" cxnId="{6CBCBB65-A487-4913-BB2A-0D79B76E366E}">
      <dgm:prSet/>
      <dgm:spPr/>
      <dgm:t>
        <a:bodyPr/>
        <a:lstStyle/>
        <a:p>
          <a:pPr>
            <a:lnSpc>
              <a:spcPct val="100000"/>
            </a:lnSpc>
            <a:defRPr b="1"/>
          </a:pPr>
          <a:endParaRPr lang="en-US"/>
        </a:p>
      </dgm:t>
    </dgm:pt>
    <dgm:pt modelId="{496C73B6-87B0-45F7-820A-3AFE82DFC338}" type="parTrans" cxnId="{6CBCBB65-A487-4913-BB2A-0D79B76E366E}">
      <dgm:prSet/>
      <dgm:spPr/>
      <dgm:t>
        <a:bodyPr/>
        <a:lstStyle/>
        <a:p>
          <a:endParaRPr lang="en-US"/>
        </a:p>
      </dgm:t>
    </dgm:pt>
    <dgm:pt modelId="{FF68EE5A-DE45-44A6-9388-359ABB9281F6}">
      <dgm:prSet/>
      <dgm:spPr/>
      <dgm:t>
        <a:bodyPr/>
        <a:lstStyle/>
        <a:p>
          <a:pPr>
            <a:lnSpc>
              <a:spcPct val="100000"/>
            </a:lnSpc>
            <a:defRPr b="1"/>
          </a:pPr>
          <a:r>
            <a:rPr lang="en-US" b="1" i="0" dirty="0">
              <a:solidFill>
                <a:schemeClr val="bg1"/>
              </a:solidFill>
            </a:rPr>
            <a:t>Add a subtitle</a:t>
          </a:r>
          <a:r>
            <a:rPr lang="en-US" b="1" i="0" dirty="0"/>
            <a:t>​</a:t>
          </a:r>
          <a:endParaRPr lang="en-US" b="1" dirty="0"/>
        </a:p>
      </dgm:t>
    </dgm:pt>
    <dgm:pt modelId="{933B41F8-8430-4A07-8FFD-218FDAE7A1BD}" type="sibTrans" cxnId="{19D74DDC-F6E2-4A9E-9199-F82B7D5F2E60}">
      <dgm:prSet/>
      <dgm:spPr/>
      <dgm:t>
        <a:bodyPr/>
        <a:lstStyle/>
        <a:p>
          <a:pPr>
            <a:lnSpc>
              <a:spcPct val="100000"/>
            </a:lnSpc>
            <a:defRPr b="1"/>
          </a:pPr>
          <a:endParaRPr lang="en-US"/>
        </a:p>
      </dgm:t>
    </dgm:pt>
    <dgm:pt modelId="{43104900-1BA8-4A10-828E-5DB53BE9AADE}" type="parTrans" cxnId="{19D74DDC-F6E2-4A9E-9199-F82B7D5F2E60}">
      <dgm:prSet/>
      <dgm:spPr/>
      <dgm:t>
        <a:bodyPr/>
        <a:lstStyle/>
        <a:p>
          <a:endParaRPr lang="en-US"/>
        </a:p>
      </dgm:t>
    </dgm:pt>
    <dgm:pt modelId="{0B9D589B-9B34-461B-BAF7-0E40B4B90084}" type="pres">
      <dgm:prSet presAssocID="{DCC72EC5-641B-4075-AFEB-FB7DAA3EF7E9}" presName="Name0" presStyleCnt="0">
        <dgm:presLayoutVars>
          <dgm:dir/>
          <dgm:resizeHandles val="exact"/>
        </dgm:presLayoutVars>
      </dgm:prSet>
      <dgm:spPr/>
    </dgm:pt>
    <dgm:pt modelId="{6716EDA0-C4F7-4659-81EB-BE689A1C0C75}" type="pres">
      <dgm:prSet presAssocID="{FF68EE5A-DE45-44A6-9388-359ABB9281F6}" presName="compNode" presStyleCnt="0"/>
      <dgm:spPr/>
    </dgm:pt>
    <dgm:pt modelId="{379235EB-5908-4EA9-9844-C7CF448DD019}" type="pres">
      <dgm:prSet presAssocID="{FF68EE5A-DE45-44A6-9388-359ABB9281F6}" presName="pictRect" presStyleLbl="revTx" presStyleIdx="0" presStyleCnt="6">
        <dgm:presLayoutVars>
          <dgm:chMax val="0"/>
          <dgm:bulletEnabled/>
        </dgm:presLayoutVars>
      </dgm:prSet>
      <dgm:spPr/>
    </dgm:pt>
    <dgm:pt modelId="{E9DDC31D-A001-4E2B-A806-78D060D8B085}" type="pres">
      <dgm:prSet presAssocID="{FF68EE5A-DE45-44A6-9388-359ABB9281F6}" presName="textRect" presStyleLbl="revTx" presStyleIdx="1" presStyleCnt="6" custScaleX="355170" custScaleY="111111">
        <dgm:presLayoutVars>
          <dgm:bulletEnabled/>
        </dgm:presLayoutVars>
      </dgm:prSet>
      <dgm:spPr/>
    </dgm:pt>
    <dgm:pt modelId="{26CDCE45-0953-4642-BB1D-46959859B9A7}" type="pres">
      <dgm:prSet presAssocID="{933B41F8-8430-4A07-8FFD-218FDAE7A1BD}" presName="sibTrans" presStyleLbl="sibTrans2D1" presStyleIdx="0" presStyleCnt="0"/>
      <dgm:spPr/>
    </dgm:pt>
    <dgm:pt modelId="{C1D7FB6B-8BBB-4EC6-A793-98E980FB1FC0}" type="pres">
      <dgm:prSet presAssocID="{38E2CA61-82EF-461D-878C-71B1D5469F00}" presName="compNode" presStyleCnt="0"/>
      <dgm:spPr/>
    </dgm:pt>
    <dgm:pt modelId="{8E504B69-44F6-4A5B-8260-9C2E39027648}" type="pres">
      <dgm:prSet presAssocID="{38E2CA61-82EF-461D-878C-71B1D5469F00}" presName="pictRect" presStyleLbl="revTx" presStyleIdx="2" presStyleCnt="6">
        <dgm:presLayoutVars>
          <dgm:chMax val="0"/>
          <dgm:bulletEnabled/>
        </dgm:presLayoutVars>
      </dgm:prSet>
      <dgm:spPr/>
    </dgm:pt>
    <dgm:pt modelId="{D9AD2820-D9DF-4F68-A4A2-EF53A78F99CB}" type="pres">
      <dgm:prSet presAssocID="{38E2CA61-82EF-461D-878C-71B1D5469F00}" presName="textRect" presStyleLbl="revTx" presStyleIdx="3" presStyleCnt="6">
        <dgm:presLayoutVars>
          <dgm:bulletEnabled/>
        </dgm:presLayoutVars>
      </dgm:prSet>
      <dgm:spPr/>
    </dgm:pt>
    <dgm:pt modelId="{2BCB791B-CF95-4E7E-A90E-80442C26C8E6}" type="pres">
      <dgm:prSet presAssocID="{72CB61A3-8E72-4A66-A8DC-B054ED5C13C8}" presName="sibTrans" presStyleLbl="sibTrans2D1" presStyleIdx="0" presStyleCnt="0"/>
      <dgm:spPr/>
    </dgm:pt>
    <dgm:pt modelId="{85B19704-8D05-4366-8945-F3A366DBB875}" type="pres">
      <dgm:prSet presAssocID="{8862734D-D94B-42D1-917E-7D2688D8D69E}" presName="compNode" presStyleCnt="0"/>
      <dgm:spPr/>
    </dgm:pt>
    <dgm:pt modelId="{62D05A4E-874F-41A4-820E-0C9F7622E767}" type="pres">
      <dgm:prSet presAssocID="{8862734D-D94B-42D1-917E-7D2688D8D69E}" presName="pictRect" presStyleLbl="revTx" presStyleIdx="4" presStyleCnt="6" custLinFactNeighborX="-53303" custLinFactNeighborY="-2518">
        <dgm:presLayoutVars>
          <dgm:chMax val="0"/>
          <dgm:bulletEnabled/>
        </dgm:presLayoutVars>
      </dgm:prSet>
      <dgm:spPr/>
    </dgm:pt>
    <dgm:pt modelId="{BFF0793A-1FCC-48F6-8A87-1A95108D87C9}" type="pres">
      <dgm:prSet presAssocID="{8862734D-D94B-42D1-917E-7D2688D8D69E}" presName="textRect" presStyleLbl="revTx" presStyleIdx="5" presStyleCnt="6" custScaleX="329070" custScaleY="111111">
        <dgm:presLayoutVars>
          <dgm:bulletEnabled/>
        </dgm:presLayoutVars>
      </dgm:prSet>
      <dgm:spPr/>
    </dgm:pt>
  </dgm:ptLst>
  <dgm:cxnLst>
    <dgm:cxn modelId="{08226316-E384-4AF3-82A2-61979915D31F}" type="presOf" srcId="{B52F8F48-BF9F-42A3-9BCC-DCDAD8903285}" destId="{BFF0793A-1FCC-48F6-8A87-1A95108D87C9}" srcOrd="0" destOrd="0" presId="urn:microsoft.com/office/officeart/2024/3/layout/hArchList1"/>
    <dgm:cxn modelId="{7B8E4232-0461-4202-903B-AB2EFD7B1878}" srcId="{8862734D-D94B-42D1-917E-7D2688D8D69E}" destId="{B52F8F48-BF9F-42A3-9BCC-DCDAD8903285}" srcOrd="0" destOrd="0" parTransId="{00CBFF45-7C6C-40C9-A11D-F41269BEDCE3}" sibTransId="{6367BF73-5012-4333-9EDB-13D26848BF7C}"/>
    <dgm:cxn modelId="{AF561A34-E4DC-47D7-A893-B4013E86BA3F}" type="presOf" srcId="{DCC72EC5-641B-4075-AFEB-FB7DAA3EF7E9}" destId="{0B9D589B-9B34-461B-BAF7-0E40B4B90084}" srcOrd="0" destOrd="0" presId="urn:microsoft.com/office/officeart/2024/3/layout/hArchList1"/>
    <dgm:cxn modelId="{C5D07634-AA4D-4CB3-A005-BEA61446BBCC}" srcId="{38E2CA61-82EF-461D-878C-71B1D5469F00}" destId="{5D2A6BD8-49F4-4AB0-A78D-8F28E4515257}" srcOrd="0" destOrd="0" parTransId="{F9EB277F-F776-4114-AF3F-FBA07DD86ABA}" sibTransId="{7D383D3F-0CDE-46F3-85C6-11A5BE0642FB}"/>
    <dgm:cxn modelId="{1C18EF3C-BC16-41A9-8E18-AB0E0B75644B}" type="presOf" srcId="{8B3BB8AB-0843-4B76-B13F-4B139CCA68E4}" destId="{E9DDC31D-A001-4E2B-A806-78D060D8B085}" srcOrd="0" destOrd="0" presId="urn:microsoft.com/office/officeart/2024/3/layout/hArchList1"/>
    <dgm:cxn modelId="{6CBCBB65-A487-4913-BB2A-0D79B76E366E}" srcId="{DCC72EC5-641B-4075-AFEB-FB7DAA3EF7E9}" destId="{38E2CA61-82EF-461D-878C-71B1D5469F00}" srcOrd="1" destOrd="0" parTransId="{496C73B6-87B0-45F7-820A-3AFE82DFC338}" sibTransId="{72CB61A3-8E72-4A66-A8DC-B054ED5C13C8}"/>
    <dgm:cxn modelId="{89DF797F-4016-49F4-891D-434806214B24}" type="presOf" srcId="{933B41F8-8430-4A07-8FFD-218FDAE7A1BD}" destId="{26CDCE45-0953-4642-BB1D-46959859B9A7}" srcOrd="0" destOrd="0" presId="urn:microsoft.com/office/officeart/2024/3/layout/hArchList1"/>
    <dgm:cxn modelId="{00CD8D8E-545E-4BAA-87AC-42C4EBE262CF}" srcId="{FF68EE5A-DE45-44A6-9388-359ABB9281F6}" destId="{8B3BB8AB-0843-4B76-B13F-4B139CCA68E4}" srcOrd="0" destOrd="0" parTransId="{2147C9F6-2461-49B0-8C6B-8D09AC4FAF3A}" sibTransId="{5CF9EBDA-12F5-4A46-AFD9-A641157BCC38}"/>
    <dgm:cxn modelId="{11AE69CA-52A4-4D01-97D1-35F020149457}" type="presOf" srcId="{FF68EE5A-DE45-44A6-9388-359ABB9281F6}" destId="{379235EB-5908-4EA9-9844-C7CF448DD019}" srcOrd="0" destOrd="0" presId="urn:microsoft.com/office/officeart/2024/3/layout/hArchList1"/>
    <dgm:cxn modelId="{8E7BEAD1-4799-418C-ABAB-1972874BA626}" srcId="{DCC72EC5-641B-4075-AFEB-FB7DAA3EF7E9}" destId="{8862734D-D94B-42D1-917E-7D2688D8D69E}" srcOrd="2" destOrd="0" parTransId="{52DB6874-DC2E-4530-8F24-5AB6CC2D0A82}" sibTransId="{DB084530-0C1D-409F-8B9E-360959A5C001}"/>
    <dgm:cxn modelId="{19D74DDC-F6E2-4A9E-9199-F82B7D5F2E60}" srcId="{DCC72EC5-641B-4075-AFEB-FB7DAA3EF7E9}" destId="{FF68EE5A-DE45-44A6-9388-359ABB9281F6}" srcOrd="0" destOrd="0" parTransId="{43104900-1BA8-4A10-828E-5DB53BE9AADE}" sibTransId="{933B41F8-8430-4A07-8FFD-218FDAE7A1BD}"/>
    <dgm:cxn modelId="{CB959ADD-021D-40C5-8B11-94967C579B87}" type="presOf" srcId="{72CB61A3-8E72-4A66-A8DC-B054ED5C13C8}" destId="{2BCB791B-CF95-4E7E-A90E-80442C26C8E6}" srcOrd="0" destOrd="0" presId="urn:microsoft.com/office/officeart/2024/3/layout/hArchList1"/>
    <dgm:cxn modelId="{DC5FD1DF-5723-43C2-92B3-697ED053C0E5}" type="presOf" srcId="{38E2CA61-82EF-461D-878C-71B1D5469F00}" destId="{8E504B69-44F6-4A5B-8260-9C2E39027648}" srcOrd="0" destOrd="0" presId="urn:microsoft.com/office/officeart/2024/3/layout/hArchList1"/>
    <dgm:cxn modelId="{A34FCDE2-490A-48BB-B80B-9DCA78198153}" type="presOf" srcId="{5D2A6BD8-49F4-4AB0-A78D-8F28E4515257}" destId="{D9AD2820-D9DF-4F68-A4A2-EF53A78F99CB}" srcOrd="0" destOrd="0" presId="urn:microsoft.com/office/officeart/2024/3/layout/hArchList1"/>
    <dgm:cxn modelId="{059CEFE6-B0AA-445E-8385-4FB417242924}" type="presOf" srcId="{8862734D-D94B-42D1-917E-7D2688D8D69E}" destId="{62D05A4E-874F-41A4-820E-0C9F7622E767}" srcOrd="0" destOrd="0" presId="urn:microsoft.com/office/officeart/2024/3/layout/hArchList1"/>
    <dgm:cxn modelId="{CC1C05E6-10C7-44A9-B475-0A4388FEA8B9}" type="presParOf" srcId="{0B9D589B-9B34-461B-BAF7-0E40B4B90084}" destId="{6716EDA0-C4F7-4659-81EB-BE689A1C0C75}" srcOrd="0" destOrd="0" presId="urn:microsoft.com/office/officeart/2024/3/layout/hArchList1"/>
    <dgm:cxn modelId="{FB75AE42-5788-47D1-9440-9DCB8F6751A2}" type="presParOf" srcId="{6716EDA0-C4F7-4659-81EB-BE689A1C0C75}" destId="{379235EB-5908-4EA9-9844-C7CF448DD019}" srcOrd="0" destOrd="0" presId="urn:microsoft.com/office/officeart/2024/3/layout/hArchList1"/>
    <dgm:cxn modelId="{31BC7C90-CF04-4D64-AC93-DD5607A8C9A4}" type="presParOf" srcId="{6716EDA0-C4F7-4659-81EB-BE689A1C0C75}" destId="{E9DDC31D-A001-4E2B-A806-78D060D8B085}" srcOrd="1" destOrd="0" presId="urn:microsoft.com/office/officeart/2024/3/layout/hArchList1"/>
    <dgm:cxn modelId="{CC0608DC-535E-4502-8F9C-775360BB2888}" type="presParOf" srcId="{0B9D589B-9B34-461B-BAF7-0E40B4B90084}" destId="{26CDCE45-0953-4642-BB1D-46959859B9A7}" srcOrd="1" destOrd="0" presId="urn:microsoft.com/office/officeart/2024/3/layout/hArchList1"/>
    <dgm:cxn modelId="{3FEBE20D-18F3-42D0-8DBA-3E95A62DF11F}" type="presParOf" srcId="{0B9D589B-9B34-461B-BAF7-0E40B4B90084}" destId="{C1D7FB6B-8BBB-4EC6-A793-98E980FB1FC0}" srcOrd="2" destOrd="0" presId="urn:microsoft.com/office/officeart/2024/3/layout/hArchList1"/>
    <dgm:cxn modelId="{A33A6B18-EC09-4F9C-8C4E-263917383767}" type="presParOf" srcId="{C1D7FB6B-8BBB-4EC6-A793-98E980FB1FC0}" destId="{8E504B69-44F6-4A5B-8260-9C2E39027648}" srcOrd="0" destOrd="0" presId="urn:microsoft.com/office/officeart/2024/3/layout/hArchList1"/>
    <dgm:cxn modelId="{7C824A92-4AA2-49F4-84FC-858AE996C598}" type="presParOf" srcId="{C1D7FB6B-8BBB-4EC6-A793-98E980FB1FC0}" destId="{D9AD2820-D9DF-4F68-A4A2-EF53A78F99CB}" srcOrd="1" destOrd="0" presId="urn:microsoft.com/office/officeart/2024/3/layout/hArchList1"/>
    <dgm:cxn modelId="{4D481C36-5D7B-41DE-8B52-B5FA10FDC678}" type="presParOf" srcId="{0B9D589B-9B34-461B-BAF7-0E40B4B90084}" destId="{2BCB791B-CF95-4E7E-A90E-80442C26C8E6}" srcOrd="3" destOrd="0" presId="urn:microsoft.com/office/officeart/2024/3/layout/hArchList1"/>
    <dgm:cxn modelId="{466F728B-91A3-4E81-905E-15207C4F673D}" type="presParOf" srcId="{0B9D589B-9B34-461B-BAF7-0E40B4B90084}" destId="{85B19704-8D05-4366-8945-F3A366DBB875}" srcOrd="4" destOrd="0" presId="urn:microsoft.com/office/officeart/2024/3/layout/hArchList1"/>
    <dgm:cxn modelId="{FB428F5F-5D71-4A24-87A6-6AD609976D52}" type="presParOf" srcId="{85B19704-8D05-4366-8945-F3A366DBB875}" destId="{62D05A4E-874F-41A4-820E-0C9F7622E767}" srcOrd="0" destOrd="0" presId="urn:microsoft.com/office/officeart/2024/3/layout/hArchList1"/>
    <dgm:cxn modelId="{72870586-2E28-4D09-BD45-4FA6E8F00DAA}" type="presParOf" srcId="{85B19704-8D05-4366-8945-F3A366DBB875}" destId="{BFF0793A-1FCC-48F6-8A87-1A95108D87C9}" srcOrd="1" destOrd="0" presId="urn:microsoft.com/office/officeart/2024/3/layout/hArc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DDB499-2CC5-4DE0-97DC-6C0EFFBBD80C}" type="doc">
      <dgm:prSet loTypeId="urn:microsoft.com/office/officeart/2008/layout/LinedList" loCatId="list" qsTypeId="urn:microsoft.com/office/officeart/2005/8/quickstyle/simple1#2" qsCatId="simple" csTypeId="urn:microsoft.com/office/officeart/2005/8/colors/colorful2#1" csCatId="colorful" phldr="1"/>
      <dgm:spPr/>
      <dgm:t>
        <a:bodyPr/>
        <a:lstStyle/>
        <a:p>
          <a:endParaRPr lang="en-US"/>
        </a:p>
      </dgm:t>
    </dgm:pt>
    <dgm:pt modelId="{115E7C70-6B4F-4B63-B09D-1968E287DF03}">
      <dgm:prSet custT="1"/>
      <dgm:spPr/>
      <dgm:t>
        <a:bodyPr/>
        <a:lstStyle/>
        <a:p>
          <a:r>
            <a:rPr lang="en-US" sz="2800" b="1" i="0" dirty="0"/>
            <a:t>They don’t have to be able to </a:t>
          </a:r>
        </a:p>
        <a:p>
          <a:r>
            <a:rPr lang="en-US" sz="2800" b="1" i="0" dirty="0"/>
            <a:t>prove it to you. </a:t>
          </a:r>
          <a:endParaRPr lang="en-US" sz="2800" dirty="0"/>
        </a:p>
      </dgm:t>
    </dgm:pt>
    <dgm:pt modelId="{FC05ABBA-8A47-467A-9A28-AF9200D86BF8}" type="parTrans" cxnId="{6024E06C-68AF-42F8-8306-F565F2A6FDF9}">
      <dgm:prSet/>
      <dgm:spPr/>
      <dgm:t>
        <a:bodyPr/>
        <a:lstStyle/>
        <a:p>
          <a:endParaRPr lang="en-US"/>
        </a:p>
      </dgm:t>
    </dgm:pt>
    <dgm:pt modelId="{F967DFC4-BE6E-4172-89B8-68748499103E}" type="sibTrans" cxnId="{6024E06C-68AF-42F8-8306-F565F2A6FDF9}">
      <dgm:prSet/>
      <dgm:spPr/>
      <dgm:t>
        <a:bodyPr/>
        <a:lstStyle/>
        <a:p>
          <a:endParaRPr lang="en-US"/>
        </a:p>
      </dgm:t>
    </dgm:pt>
    <dgm:pt modelId="{2A64F3EA-5EAD-4801-9D46-17B2F3F2EA69}">
      <dgm:prSet custT="1"/>
      <dgm:spPr/>
      <dgm:t>
        <a:bodyPr/>
        <a:lstStyle/>
        <a:p>
          <a:r>
            <a:rPr lang="en-US" sz="2800" b="1" i="0" dirty="0"/>
            <a:t>Take it seriously. Listen.</a:t>
          </a:r>
        </a:p>
        <a:p>
          <a:r>
            <a:rPr lang="en-US" sz="2800" b="1" i="0" dirty="0"/>
            <a:t>Follow up with questions.  </a:t>
          </a:r>
        </a:p>
        <a:p>
          <a:r>
            <a:rPr lang="en-US" sz="2800" b="1" dirty="0"/>
            <a:t>See if they want adaptations or a waiver</a:t>
          </a:r>
        </a:p>
      </dgm:t>
    </dgm:pt>
    <dgm:pt modelId="{49FF0C53-B195-4C72-91B2-E7E5459CEAAE}" type="parTrans" cxnId="{8158C674-A71C-40D2-BE7F-410457D26AA2}">
      <dgm:prSet/>
      <dgm:spPr/>
      <dgm:t>
        <a:bodyPr/>
        <a:lstStyle/>
        <a:p>
          <a:endParaRPr lang="en-US"/>
        </a:p>
      </dgm:t>
    </dgm:pt>
    <dgm:pt modelId="{0E9DD645-50D0-4551-B737-5FBF1D244BBB}" type="sibTrans" cxnId="{8158C674-A71C-40D2-BE7F-410457D26AA2}">
      <dgm:prSet/>
      <dgm:spPr/>
      <dgm:t>
        <a:bodyPr/>
        <a:lstStyle/>
        <a:p>
          <a:endParaRPr lang="en-US"/>
        </a:p>
      </dgm:t>
    </dgm:pt>
    <dgm:pt modelId="{96D9C035-9912-49D7-9B77-DC83091B59B4}">
      <dgm:prSet/>
      <dgm:spPr/>
      <dgm:t>
        <a:bodyPr/>
        <a:lstStyle/>
        <a:p>
          <a:r>
            <a:rPr lang="en-US" b="1" i="0" dirty="0"/>
            <a:t>ALSO, fear is often the best indicator of who is the primary aggressor: Who is afraid of whom?</a:t>
          </a:r>
          <a:endParaRPr lang="en-US" dirty="0"/>
        </a:p>
      </dgm:t>
    </dgm:pt>
    <dgm:pt modelId="{489E62E7-4094-4A0E-BA01-24215EBEC224}" type="parTrans" cxnId="{EF0896EF-8A65-49AD-9E20-A61091928D2E}">
      <dgm:prSet/>
      <dgm:spPr/>
      <dgm:t>
        <a:bodyPr/>
        <a:lstStyle/>
        <a:p>
          <a:endParaRPr lang="en-US"/>
        </a:p>
      </dgm:t>
    </dgm:pt>
    <dgm:pt modelId="{D79DAF98-59A1-4D5A-B6D9-4229F7B0D48D}" type="sibTrans" cxnId="{EF0896EF-8A65-49AD-9E20-A61091928D2E}">
      <dgm:prSet/>
      <dgm:spPr/>
      <dgm:t>
        <a:bodyPr/>
        <a:lstStyle/>
        <a:p>
          <a:endParaRPr lang="en-US"/>
        </a:p>
      </dgm:t>
    </dgm:pt>
    <dgm:pt modelId="{78CCF88E-302C-4231-B204-7A3C01ED2B10}" type="pres">
      <dgm:prSet presAssocID="{9EDDB499-2CC5-4DE0-97DC-6C0EFFBBD80C}" presName="vert0" presStyleCnt="0">
        <dgm:presLayoutVars>
          <dgm:dir/>
          <dgm:animOne val="branch"/>
          <dgm:animLvl val="lvl"/>
        </dgm:presLayoutVars>
      </dgm:prSet>
      <dgm:spPr/>
    </dgm:pt>
    <dgm:pt modelId="{3A49E2AF-8F5B-45FC-A710-911CF49857F8}" type="pres">
      <dgm:prSet presAssocID="{115E7C70-6B4F-4B63-B09D-1968E287DF03}" presName="thickLine" presStyleLbl="alignNode1" presStyleIdx="0" presStyleCnt="3"/>
      <dgm:spPr/>
    </dgm:pt>
    <dgm:pt modelId="{4789BC5F-C09B-43E7-84B2-22542A75BFA4}" type="pres">
      <dgm:prSet presAssocID="{115E7C70-6B4F-4B63-B09D-1968E287DF03}" presName="horz1" presStyleCnt="0"/>
      <dgm:spPr/>
    </dgm:pt>
    <dgm:pt modelId="{61F47BBC-77E8-4DF8-96AB-1D550835BCF1}" type="pres">
      <dgm:prSet presAssocID="{115E7C70-6B4F-4B63-B09D-1968E287DF03}" presName="tx1" presStyleLbl="revTx" presStyleIdx="0" presStyleCnt="3"/>
      <dgm:spPr/>
    </dgm:pt>
    <dgm:pt modelId="{6946269A-1CA8-454C-9497-60066DA9C74A}" type="pres">
      <dgm:prSet presAssocID="{115E7C70-6B4F-4B63-B09D-1968E287DF03}" presName="vert1" presStyleCnt="0"/>
      <dgm:spPr/>
    </dgm:pt>
    <dgm:pt modelId="{1734AA6F-35D1-4625-B706-13993B7D19EA}" type="pres">
      <dgm:prSet presAssocID="{2A64F3EA-5EAD-4801-9D46-17B2F3F2EA69}" presName="thickLine" presStyleLbl="alignNode1" presStyleIdx="1" presStyleCnt="3" custLinFactNeighborX="-1082" custLinFactNeighborY="-18572"/>
      <dgm:spPr/>
    </dgm:pt>
    <dgm:pt modelId="{14BAD3FE-AA28-445E-9291-1B23455CFE0F}" type="pres">
      <dgm:prSet presAssocID="{2A64F3EA-5EAD-4801-9D46-17B2F3F2EA69}" presName="horz1" presStyleCnt="0"/>
      <dgm:spPr/>
    </dgm:pt>
    <dgm:pt modelId="{1A521633-6B58-4466-8990-6150AAEA9D5D}" type="pres">
      <dgm:prSet presAssocID="{2A64F3EA-5EAD-4801-9D46-17B2F3F2EA69}" presName="tx1" presStyleLbl="revTx" presStyleIdx="1" presStyleCnt="3" custScaleY="114439"/>
      <dgm:spPr/>
    </dgm:pt>
    <dgm:pt modelId="{9F654A8D-D626-4A52-B69C-B0E90A37C0AD}" type="pres">
      <dgm:prSet presAssocID="{2A64F3EA-5EAD-4801-9D46-17B2F3F2EA69}" presName="vert1" presStyleCnt="0"/>
      <dgm:spPr/>
    </dgm:pt>
    <dgm:pt modelId="{E157422A-31D6-4603-AE86-B3073537C7DD}" type="pres">
      <dgm:prSet presAssocID="{96D9C035-9912-49D7-9B77-DC83091B59B4}" presName="thickLine" presStyleLbl="alignNode1" presStyleIdx="2" presStyleCnt="3"/>
      <dgm:spPr/>
    </dgm:pt>
    <dgm:pt modelId="{AB17D9B0-B095-46E9-960E-DB7AD3F27AD8}" type="pres">
      <dgm:prSet presAssocID="{96D9C035-9912-49D7-9B77-DC83091B59B4}" presName="horz1" presStyleCnt="0"/>
      <dgm:spPr/>
    </dgm:pt>
    <dgm:pt modelId="{0C93FF3B-9331-40EF-AF0B-994EA62E9DF4}" type="pres">
      <dgm:prSet presAssocID="{96D9C035-9912-49D7-9B77-DC83091B59B4}" presName="tx1" presStyleLbl="revTx" presStyleIdx="2" presStyleCnt="3"/>
      <dgm:spPr/>
    </dgm:pt>
    <dgm:pt modelId="{F7A2DBBB-9CD1-4DAD-980D-BEA614D8ABE8}" type="pres">
      <dgm:prSet presAssocID="{96D9C035-9912-49D7-9B77-DC83091B59B4}" presName="vert1" presStyleCnt="0"/>
      <dgm:spPr/>
    </dgm:pt>
  </dgm:ptLst>
  <dgm:cxnLst>
    <dgm:cxn modelId="{642FD212-0D05-47A4-9E26-1C0CF9FBF634}" type="presOf" srcId="{9EDDB499-2CC5-4DE0-97DC-6C0EFFBBD80C}" destId="{78CCF88E-302C-4231-B204-7A3C01ED2B10}" srcOrd="0" destOrd="0" presId="urn:microsoft.com/office/officeart/2008/layout/LinedList"/>
    <dgm:cxn modelId="{28E99A2B-718D-4A28-A588-2F2C3E2A0101}" type="presOf" srcId="{115E7C70-6B4F-4B63-B09D-1968E287DF03}" destId="{61F47BBC-77E8-4DF8-96AB-1D550835BCF1}" srcOrd="0" destOrd="0" presId="urn:microsoft.com/office/officeart/2008/layout/LinedList"/>
    <dgm:cxn modelId="{B2339A5B-F12B-4FB5-957F-1579941CDB37}" type="presOf" srcId="{2A64F3EA-5EAD-4801-9D46-17B2F3F2EA69}" destId="{1A521633-6B58-4466-8990-6150AAEA9D5D}" srcOrd="0" destOrd="0" presId="urn:microsoft.com/office/officeart/2008/layout/LinedList"/>
    <dgm:cxn modelId="{6024E06C-68AF-42F8-8306-F565F2A6FDF9}" srcId="{9EDDB499-2CC5-4DE0-97DC-6C0EFFBBD80C}" destId="{115E7C70-6B4F-4B63-B09D-1968E287DF03}" srcOrd="0" destOrd="0" parTransId="{FC05ABBA-8A47-467A-9A28-AF9200D86BF8}" sibTransId="{F967DFC4-BE6E-4172-89B8-68748499103E}"/>
    <dgm:cxn modelId="{8158C674-A71C-40D2-BE7F-410457D26AA2}" srcId="{9EDDB499-2CC5-4DE0-97DC-6C0EFFBBD80C}" destId="{2A64F3EA-5EAD-4801-9D46-17B2F3F2EA69}" srcOrd="1" destOrd="0" parTransId="{49FF0C53-B195-4C72-91B2-E7E5459CEAAE}" sibTransId="{0E9DD645-50D0-4551-B737-5FBF1D244BBB}"/>
    <dgm:cxn modelId="{EF0896EF-8A65-49AD-9E20-A61091928D2E}" srcId="{9EDDB499-2CC5-4DE0-97DC-6C0EFFBBD80C}" destId="{96D9C035-9912-49D7-9B77-DC83091B59B4}" srcOrd="2" destOrd="0" parTransId="{489E62E7-4094-4A0E-BA01-24215EBEC224}" sibTransId="{D79DAF98-59A1-4D5A-B6D9-4229F7B0D48D}"/>
    <dgm:cxn modelId="{F28346FD-5867-4CE6-B021-01ED30033162}" type="presOf" srcId="{96D9C035-9912-49D7-9B77-DC83091B59B4}" destId="{0C93FF3B-9331-40EF-AF0B-994EA62E9DF4}" srcOrd="0" destOrd="0" presId="urn:microsoft.com/office/officeart/2008/layout/LinedList"/>
    <dgm:cxn modelId="{8A548D83-A2DF-421D-8C64-22736939CF55}" type="presParOf" srcId="{78CCF88E-302C-4231-B204-7A3C01ED2B10}" destId="{3A49E2AF-8F5B-45FC-A710-911CF49857F8}" srcOrd="0" destOrd="0" presId="urn:microsoft.com/office/officeart/2008/layout/LinedList"/>
    <dgm:cxn modelId="{2A98B7BF-5F4B-4278-BABA-6911F78BDC9C}" type="presParOf" srcId="{78CCF88E-302C-4231-B204-7A3C01ED2B10}" destId="{4789BC5F-C09B-43E7-84B2-22542A75BFA4}" srcOrd="1" destOrd="0" presId="urn:microsoft.com/office/officeart/2008/layout/LinedList"/>
    <dgm:cxn modelId="{A924910A-04B9-4813-AF81-BA137820A8B3}" type="presParOf" srcId="{4789BC5F-C09B-43E7-84B2-22542A75BFA4}" destId="{61F47BBC-77E8-4DF8-96AB-1D550835BCF1}" srcOrd="0" destOrd="0" presId="urn:microsoft.com/office/officeart/2008/layout/LinedList"/>
    <dgm:cxn modelId="{57A5F99C-8E0F-48BE-8521-3087E0267473}" type="presParOf" srcId="{4789BC5F-C09B-43E7-84B2-22542A75BFA4}" destId="{6946269A-1CA8-454C-9497-60066DA9C74A}" srcOrd="1" destOrd="0" presId="urn:microsoft.com/office/officeart/2008/layout/LinedList"/>
    <dgm:cxn modelId="{6909C76E-5A08-447A-9970-3FCF7C1ACF46}" type="presParOf" srcId="{78CCF88E-302C-4231-B204-7A3C01ED2B10}" destId="{1734AA6F-35D1-4625-B706-13993B7D19EA}" srcOrd="2" destOrd="0" presId="urn:microsoft.com/office/officeart/2008/layout/LinedList"/>
    <dgm:cxn modelId="{5AE3CAB2-9057-4243-BA35-05AA5204A246}" type="presParOf" srcId="{78CCF88E-302C-4231-B204-7A3C01ED2B10}" destId="{14BAD3FE-AA28-445E-9291-1B23455CFE0F}" srcOrd="3" destOrd="0" presId="urn:microsoft.com/office/officeart/2008/layout/LinedList"/>
    <dgm:cxn modelId="{DC8C1270-E680-4BAB-877E-9C28EE6937E4}" type="presParOf" srcId="{14BAD3FE-AA28-445E-9291-1B23455CFE0F}" destId="{1A521633-6B58-4466-8990-6150AAEA9D5D}" srcOrd="0" destOrd="0" presId="urn:microsoft.com/office/officeart/2008/layout/LinedList"/>
    <dgm:cxn modelId="{A356E4D9-E5AB-4232-8510-D98AE9B85462}" type="presParOf" srcId="{14BAD3FE-AA28-445E-9291-1B23455CFE0F}" destId="{9F654A8D-D626-4A52-B69C-B0E90A37C0AD}" srcOrd="1" destOrd="0" presId="urn:microsoft.com/office/officeart/2008/layout/LinedList"/>
    <dgm:cxn modelId="{26D66D74-EB10-4453-B557-7794D0E3DFFC}" type="presParOf" srcId="{78CCF88E-302C-4231-B204-7A3C01ED2B10}" destId="{E157422A-31D6-4603-AE86-B3073537C7DD}" srcOrd="4" destOrd="0" presId="urn:microsoft.com/office/officeart/2008/layout/LinedList"/>
    <dgm:cxn modelId="{B08E8A43-754E-4F15-8288-E99185EF3B98}" type="presParOf" srcId="{78CCF88E-302C-4231-B204-7A3C01ED2B10}" destId="{AB17D9B0-B095-46E9-960E-DB7AD3F27AD8}" srcOrd="5" destOrd="0" presId="urn:microsoft.com/office/officeart/2008/layout/LinedList"/>
    <dgm:cxn modelId="{F4CE2F56-ABC3-4A14-8A85-610147EB924E}" type="presParOf" srcId="{AB17D9B0-B095-46E9-960E-DB7AD3F27AD8}" destId="{0C93FF3B-9331-40EF-AF0B-994EA62E9DF4}" srcOrd="0" destOrd="0" presId="urn:microsoft.com/office/officeart/2008/layout/LinedList"/>
    <dgm:cxn modelId="{83A8C731-0878-472D-9EC8-6E61F9C05061}" type="presParOf" srcId="{AB17D9B0-B095-46E9-960E-DB7AD3F27AD8}" destId="{F7A2DBBB-9CD1-4DAD-980D-BEA614D8ABE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3017704-6385-49B6-BBB3-150F1728020F}" type="doc">
      <dgm:prSet loTypeId="urn:microsoft.com/office/officeart/2024/3/layout/hArchList1" loCatId="List" qsTypeId="urn:microsoft.com/office/officeart/2005/8/quickstyle/simple1#3" qsCatId="simple" csTypeId="urn:microsoft.com/office/officeart/2005/8/colors/accent1_2#2" csCatId="accent1" phldr="1"/>
      <dgm:spPr/>
      <dgm:t>
        <a:bodyPr/>
        <a:lstStyle/>
        <a:p>
          <a:endParaRPr lang="en-US"/>
        </a:p>
      </dgm:t>
    </dgm:pt>
    <dgm:pt modelId="{DBDCE5BE-4435-4A28-8EC5-CEC307489CF6}">
      <dgm:prSet custT="1"/>
      <dgm:spPr/>
      <dgm:t>
        <a:bodyPr/>
        <a:lstStyle/>
        <a:p>
          <a:pPr>
            <a:lnSpc>
              <a:spcPct val="100000"/>
            </a:lnSpc>
            <a:defRPr b="1"/>
          </a:pPr>
          <a:r>
            <a:rPr lang="en-US" sz="2000" b="1" i="0" dirty="0"/>
            <a:t>VOLUNTARINESS</a:t>
          </a:r>
          <a:endParaRPr lang="en-US" sz="2000" b="1" dirty="0"/>
        </a:p>
      </dgm:t>
    </dgm:pt>
    <dgm:pt modelId="{145BFAF0-1755-4202-B4ED-6B7A972E511C}" type="parTrans" cxnId="{BBB3CA1F-2176-4294-B559-184970D67452}">
      <dgm:prSet/>
      <dgm:spPr/>
      <dgm:t>
        <a:bodyPr/>
        <a:lstStyle/>
        <a:p>
          <a:endParaRPr lang="en-US"/>
        </a:p>
      </dgm:t>
    </dgm:pt>
    <dgm:pt modelId="{FEC4B0C6-C3EA-4C14-911B-71D4969624FB}" type="sibTrans" cxnId="{BBB3CA1F-2176-4294-B559-184970D67452}">
      <dgm:prSet/>
      <dgm:spPr/>
      <dgm:t>
        <a:bodyPr/>
        <a:lstStyle/>
        <a:p>
          <a:pPr>
            <a:lnSpc>
              <a:spcPct val="100000"/>
            </a:lnSpc>
            <a:defRPr b="1"/>
          </a:pPr>
          <a:endParaRPr lang="en-US"/>
        </a:p>
      </dgm:t>
    </dgm:pt>
    <dgm:pt modelId="{AD2F811A-6442-4254-929D-6A8ACB1794A6}">
      <dgm:prSet custT="1"/>
      <dgm:spPr/>
      <dgm:t>
        <a:bodyPr/>
        <a:lstStyle/>
        <a:p>
          <a:pPr>
            <a:lnSpc>
              <a:spcPct val="100000"/>
            </a:lnSpc>
          </a:pPr>
          <a:r>
            <a:rPr lang="en-US" sz="2000" b="1" i="0" dirty="0"/>
            <a:t>All is voluntary in mediation: What you say, how long you stay, whether you reach an agreement or not. If you don’t reach agreement, the court will decide. </a:t>
          </a:r>
          <a:endParaRPr lang="en-US" sz="2000" b="1" dirty="0"/>
        </a:p>
      </dgm:t>
    </dgm:pt>
    <dgm:pt modelId="{B94E9E34-D8A0-4538-B6E2-FFD610807911}" type="parTrans" cxnId="{B01AFDEC-FF6E-41DC-838B-CED959641695}">
      <dgm:prSet/>
      <dgm:spPr/>
      <dgm:t>
        <a:bodyPr/>
        <a:lstStyle/>
        <a:p>
          <a:endParaRPr lang="en-US"/>
        </a:p>
      </dgm:t>
    </dgm:pt>
    <dgm:pt modelId="{4935048E-6D1E-4131-AD11-242246F83639}" type="sibTrans" cxnId="{B01AFDEC-FF6E-41DC-838B-CED959641695}">
      <dgm:prSet/>
      <dgm:spPr/>
      <dgm:t>
        <a:bodyPr/>
        <a:lstStyle/>
        <a:p>
          <a:endParaRPr lang="en-US"/>
        </a:p>
      </dgm:t>
    </dgm:pt>
    <dgm:pt modelId="{ADAD309C-0B1D-417A-8FA2-C77309AD33B0}">
      <dgm:prSet custT="1"/>
      <dgm:spPr/>
      <dgm:t>
        <a:bodyPr/>
        <a:lstStyle/>
        <a:p>
          <a:pPr>
            <a:lnSpc>
              <a:spcPct val="100000"/>
            </a:lnSpc>
            <a:defRPr b="1"/>
          </a:pPr>
          <a:r>
            <a:rPr lang="en-US" sz="2000" b="1" i="0" dirty="0"/>
            <a:t>SELF-DETERMINATION</a:t>
          </a:r>
        </a:p>
        <a:p>
          <a:pPr>
            <a:lnSpc>
              <a:spcPct val="100000"/>
            </a:lnSpc>
            <a:defRPr b="1"/>
          </a:pPr>
          <a:r>
            <a:rPr lang="en-US" sz="2000" b="1" dirty="0"/>
            <a:t>Can a party freely agree to an outcome if they only do so out of fear of financial, physical, or emotional harm? (Capacity and absence of fear)</a:t>
          </a:r>
          <a:endParaRPr lang="en-US" sz="2000" b="0" i="0" dirty="0"/>
        </a:p>
      </dgm:t>
    </dgm:pt>
    <dgm:pt modelId="{4DF33C91-3B47-442B-8D7A-5FBB2647CE5D}" type="parTrans" cxnId="{4A49DE09-C0F5-40E4-B180-97CD3A082F5E}">
      <dgm:prSet/>
      <dgm:spPr/>
      <dgm:t>
        <a:bodyPr/>
        <a:lstStyle/>
        <a:p>
          <a:endParaRPr lang="en-US"/>
        </a:p>
      </dgm:t>
    </dgm:pt>
    <dgm:pt modelId="{F30830A1-DFF9-4FA6-ACA4-470A671B5DAF}" type="sibTrans" cxnId="{4A49DE09-C0F5-40E4-B180-97CD3A082F5E}">
      <dgm:prSet/>
      <dgm:spPr/>
      <dgm:t>
        <a:bodyPr/>
        <a:lstStyle/>
        <a:p>
          <a:pPr>
            <a:lnSpc>
              <a:spcPct val="100000"/>
            </a:lnSpc>
            <a:defRPr b="1"/>
          </a:pPr>
          <a:endParaRPr lang="en-US"/>
        </a:p>
      </dgm:t>
    </dgm:pt>
    <dgm:pt modelId="{CA178A98-9DD9-407D-B123-7A284BE92762}">
      <dgm:prSet/>
      <dgm:spPr/>
      <dgm:t>
        <a:bodyPr/>
        <a:lstStyle/>
        <a:p>
          <a:pPr>
            <a:lnSpc>
              <a:spcPct val="100000"/>
            </a:lnSpc>
          </a:pPr>
          <a:endParaRPr lang="en-US" dirty="0"/>
        </a:p>
      </dgm:t>
    </dgm:pt>
    <dgm:pt modelId="{A81B4893-C684-421D-87EC-F2B0C8972AA7}" type="parTrans" cxnId="{5EB748FB-F039-4CC4-BA96-592401229551}">
      <dgm:prSet/>
      <dgm:spPr/>
      <dgm:t>
        <a:bodyPr/>
        <a:lstStyle/>
        <a:p>
          <a:endParaRPr lang="en-US"/>
        </a:p>
      </dgm:t>
    </dgm:pt>
    <dgm:pt modelId="{F92CB1DC-72DE-4390-85D1-9E1001000C37}" type="sibTrans" cxnId="{5EB748FB-F039-4CC4-BA96-592401229551}">
      <dgm:prSet/>
      <dgm:spPr/>
      <dgm:t>
        <a:bodyPr/>
        <a:lstStyle/>
        <a:p>
          <a:endParaRPr lang="en-US"/>
        </a:p>
      </dgm:t>
    </dgm:pt>
    <dgm:pt modelId="{FCE67E1E-95F0-46BB-896D-397427596046}">
      <dgm:prSet custT="1"/>
      <dgm:spPr/>
      <dgm:t>
        <a:bodyPr/>
        <a:lstStyle/>
        <a:p>
          <a:pPr>
            <a:lnSpc>
              <a:spcPct val="100000"/>
            </a:lnSpc>
            <a:defRPr b="1"/>
          </a:pPr>
          <a:r>
            <a:rPr lang="en-US" sz="2000" b="1" i="0" dirty="0"/>
            <a:t>KEEP THE GROUND RULES  </a:t>
          </a:r>
          <a:r>
            <a:rPr lang="en-US" sz="2000" b="0" i="0" dirty="0"/>
            <a:t>​</a:t>
          </a:r>
        </a:p>
        <a:p>
          <a:pPr>
            <a:lnSpc>
              <a:spcPct val="100000"/>
            </a:lnSpc>
            <a:defRPr b="1"/>
          </a:pPr>
          <a:r>
            <a:rPr lang="en-US" sz="2000" dirty="0"/>
            <a:t>In mediation, the ground rules are the same for both people.</a:t>
          </a:r>
        </a:p>
        <a:p>
          <a:pPr>
            <a:lnSpc>
              <a:spcPct val="100000"/>
            </a:lnSpc>
            <a:defRPr b="1"/>
          </a:pPr>
          <a:r>
            <a:rPr lang="en-US" sz="2000" dirty="0"/>
            <a:t>That is not the case in an abusive relationship - threats, blame, fear, harm, </a:t>
          </a:r>
          <a:r>
            <a:rPr lang="en-US" sz="2000" dirty="0" err="1"/>
            <a:t>etc</a:t>
          </a:r>
          <a:endParaRPr lang="en-US" sz="2000" dirty="0"/>
        </a:p>
      </dgm:t>
    </dgm:pt>
    <dgm:pt modelId="{9B96A872-EE5F-40E5-B058-779A4FC994F5}" type="parTrans" cxnId="{E8AB89C2-F66E-4443-98A6-B294827667CD}">
      <dgm:prSet/>
      <dgm:spPr/>
      <dgm:t>
        <a:bodyPr/>
        <a:lstStyle/>
        <a:p>
          <a:endParaRPr lang="en-US"/>
        </a:p>
      </dgm:t>
    </dgm:pt>
    <dgm:pt modelId="{3E00FCB3-8FC4-4EB8-982F-0BADC32AAE99}" type="sibTrans" cxnId="{E8AB89C2-F66E-4443-98A6-B294827667CD}">
      <dgm:prSet/>
      <dgm:spPr/>
      <dgm:t>
        <a:bodyPr/>
        <a:lstStyle/>
        <a:p>
          <a:endParaRPr lang="en-US"/>
        </a:p>
      </dgm:t>
    </dgm:pt>
    <dgm:pt modelId="{FAFFB942-D9F5-4124-A073-7DCC11F57D13}">
      <dgm:prSet custT="1"/>
      <dgm:spPr/>
      <dgm:t>
        <a:bodyPr/>
        <a:lstStyle/>
        <a:p>
          <a:pPr>
            <a:lnSpc>
              <a:spcPct val="100000"/>
            </a:lnSpc>
          </a:pPr>
          <a:r>
            <a:rPr lang="en-US" sz="2000" b="0" i="0" dirty="0"/>
            <a:t>.​</a:t>
          </a:r>
          <a:endParaRPr lang="en-US" sz="2000" dirty="0"/>
        </a:p>
      </dgm:t>
    </dgm:pt>
    <dgm:pt modelId="{4BA5FBF9-3290-4B9C-8323-1BEAF110F95F}" type="parTrans" cxnId="{3896A521-286E-4C23-9832-B42650D4E3CF}">
      <dgm:prSet/>
      <dgm:spPr/>
      <dgm:t>
        <a:bodyPr/>
        <a:lstStyle/>
        <a:p>
          <a:endParaRPr lang="en-US"/>
        </a:p>
      </dgm:t>
    </dgm:pt>
    <dgm:pt modelId="{B08DF16A-73F4-40B0-912D-6FE76B671A4C}" type="sibTrans" cxnId="{3896A521-286E-4C23-9832-B42650D4E3CF}">
      <dgm:prSet/>
      <dgm:spPr/>
      <dgm:t>
        <a:bodyPr/>
        <a:lstStyle/>
        <a:p>
          <a:endParaRPr lang="en-US"/>
        </a:p>
      </dgm:t>
    </dgm:pt>
    <dgm:pt modelId="{14BDA0A5-B81A-4E24-9C69-BED9E9ACD6A6}" type="pres">
      <dgm:prSet presAssocID="{E3017704-6385-49B6-BBB3-150F1728020F}" presName="Name0" presStyleCnt="0">
        <dgm:presLayoutVars>
          <dgm:dir/>
          <dgm:resizeHandles val="exact"/>
        </dgm:presLayoutVars>
      </dgm:prSet>
      <dgm:spPr/>
    </dgm:pt>
    <dgm:pt modelId="{03612D81-AFB6-4236-A56F-032468D435B3}" type="pres">
      <dgm:prSet presAssocID="{DBDCE5BE-4435-4A28-8EC5-CEC307489CF6}" presName="compNode" presStyleCnt="0"/>
      <dgm:spPr/>
    </dgm:pt>
    <dgm:pt modelId="{C272A8E3-4A1F-47AB-A63B-5C4AB206A447}" type="pres">
      <dgm:prSet presAssocID="{DBDCE5BE-4435-4A28-8EC5-CEC307489CF6}" presName="pictRect" presStyleLbl="revTx" presStyleIdx="0" presStyleCnt="6">
        <dgm:presLayoutVars>
          <dgm:chMax val="0"/>
          <dgm:bulletEnabled/>
        </dgm:presLayoutVars>
      </dgm:prSet>
      <dgm:spPr/>
    </dgm:pt>
    <dgm:pt modelId="{6127D863-5E47-438F-A531-F92E31CB533E}" type="pres">
      <dgm:prSet presAssocID="{DBDCE5BE-4435-4A28-8EC5-CEC307489CF6}" presName="textRect" presStyleLbl="revTx" presStyleIdx="1" presStyleCnt="6" custLinFactNeighborX="-898" custLinFactNeighborY="-35942">
        <dgm:presLayoutVars>
          <dgm:bulletEnabled/>
        </dgm:presLayoutVars>
      </dgm:prSet>
      <dgm:spPr/>
    </dgm:pt>
    <dgm:pt modelId="{7A2DE285-66CF-491B-B40C-763CB9381C5C}" type="pres">
      <dgm:prSet presAssocID="{FEC4B0C6-C3EA-4C14-911B-71D4969624FB}" presName="sibTrans" presStyleLbl="sibTrans2D1" presStyleIdx="0" presStyleCnt="0"/>
      <dgm:spPr/>
    </dgm:pt>
    <dgm:pt modelId="{6E4625B9-3184-4481-B56F-3F9D601834F1}" type="pres">
      <dgm:prSet presAssocID="{ADAD309C-0B1D-417A-8FA2-C77309AD33B0}" presName="compNode" presStyleCnt="0"/>
      <dgm:spPr/>
    </dgm:pt>
    <dgm:pt modelId="{AC82C189-66EE-4977-95B9-F8730C6721E8}" type="pres">
      <dgm:prSet presAssocID="{ADAD309C-0B1D-417A-8FA2-C77309AD33B0}" presName="pictRect" presStyleLbl="revTx" presStyleIdx="2" presStyleCnt="6" custLinFactNeighborX="-1861" custLinFactNeighborY="-50000">
        <dgm:presLayoutVars>
          <dgm:chMax val="0"/>
          <dgm:bulletEnabled/>
        </dgm:presLayoutVars>
      </dgm:prSet>
      <dgm:spPr/>
    </dgm:pt>
    <dgm:pt modelId="{6C51BDE1-1E08-47C9-B5A1-85AD0EE56F53}" type="pres">
      <dgm:prSet presAssocID="{ADAD309C-0B1D-417A-8FA2-C77309AD33B0}" presName="textRect" presStyleLbl="revTx" presStyleIdx="3" presStyleCnt="6">
        <dgm:presLayoutVars>
          <dgm:bulletEnabled/>
        </dgm:presLayoutVars>
      </dgm:prSet>
      <dgm:spPr/>
    </dgm:pt>
    <dgm:pt modelId="{951A55B9-6F79-4DCD-9AF5-F6D2CB2E1A74}" type="pres">
      <dgm:prSet presAssocID="{F30830A1-DFF9-4FA6-ACA4-470A671B5DAF}" presName="sibTrans" presStyleLbl="sibTrans2D1" presStyleIdx="0" presStyleCnt="0"/>
      <dgm:spPr/>
    </dgm:pt>
    <dgm:pt modelId="{987A5C38-59DE-4143-B4F4-4E278913001B}" type="pres">
      <dgm:prSet presAssocID="{FCE67E1E-95F0-46BB-896D-397427596046}" presName="compNode" presStyleCnt="0"/>
      <dgm:spPr/>
    </dgm:pt>
    <dgm:pt modelId="{5B913A77-90CB-45B3-B5A1-D5CDDE0805AA}" type="pres">
      <dgm:prSet presAssocID="{FCE67E1E-95F0-46BB-896D-397427596046}" presName="pictRect" presStyleLbl="revTx" presStyleIdx="4" presStyleCnt="6">
        <dgm:presLayoutVars>
          <dgm:chMax val="0"/>
          <dgm:bulletEnabled/>
        </dgm:presLayoutVars>
      </dgm:prSet>
      <dgm:spPr/>
    </dgm:pt>
    <dgm:pt modelId="{49C1B5B9-5E30-4746-ADBF-81C9C0325E3E}" type="pres">
      <dgm:prSet presAssocID="{FCE67E1E-95F0-46BB-896D-397427596046}" presName="textRect" presStyleLbl="revTx" presStyleIdx="5" presStyleCnt="6" custLinFactNeighborX="7012">
        <dgm:presLayoutVars>
          <dgm:bulletEnabled/>
        </dgm:presLayoutVars>
      </dgm:prSet>
      <dgm:spPr/>
    </dgm:pt>
  </dgm:ptLst>
  <dgm:cxnLst>
    <dgm:cxn modelId="{4A49DE09-C0F5-40E4-B180-97CD3A082F5E}" srcId="{E3017704-6385-49B6-BBB3-150F1728020F}" destId="{ADAD309C-0B1D-417A-8FA2-C77309AD33B0}" srcOrd="1" destOrd="0" parTransId="{4DF33C91-3B47-442B-8D7A-5FBB2647CE5D}" sibTransId="{F30830A1-DFF9-4FA6-ACA4-470A671B5DAF}"/>
    <dgm:cxn modelId="{BBB3CA1F-2176-4294-B559-184970D67452}" srcId="{E3017704-6385-49B6-BBB3-150F1728020F}" destId="{DBDCE5BE-4435-4A28-8EC5-CEC307489CF6}" srcOrd="0" destOrd="0" parTransId="{145BFAF0-1755-4202-B4ED-6B7A972E511C}" sibTransId="{FEC4B0C6-C3EA-4C14-911B-71D4969624FB}"/>
    <dgm:cxn modelId="{3896A521-286E-4C23-9832-B42650D4E3CF}" srcId="{FCE67E1E-95F0-46BB-896D-397427596046}" destId="{FAFFB942-D9F5-4124-A073-7DCC11F57D13}" srcOrd="0" destOrd="0" parTransId="{4BA5FBF9-3290-4B9C-8323-1BEAF110F95F}" sibTransId="{B08DF16A-73F4-40B0-912D-6FE76B671A4C}"/>
    <dgm:cxn modelId="{BF73973A-B7A6-438D-B0FB-BF30A88806B3}" type="presOf" srcId="{AD2F811A-6442-4254-929D-6A8ACB1794A6}" destId="{6127D863-5E47-438F-A531-F92E31CB533E}" srcOrd="0" destOrd="0" presId="urn:microsoft.com/office/officeart/2024/3/layout/hArchList1"/>
    <dgm:cxn modelId="{54B57D42-29B0-4835-84C3-DA82BEE01ABF}" type="presOf" srcId="{E3017704-6385-49B6-BBB3-150F1728020F}" destId="{14BDA0A5-B81A-4E24-9C69-BED9E9ACD6A6}" srcOrd="0" destOrd="0" presId="urn:microsoft.com/office/officeart/2024/3/layout/hArchList1"/>
    <dgm:cxn modelId="{C2055671-A4D3-4D23-BBE8-FC5F745D2707}" type="presOf" srcId="{ADAD309C-0B1D-417A-8FA2-C77309AD33B0}" destId="{AC82C189-66EE-4977-95B9-F8730C6721E8}" srcOrd="0" destOrd="0" presId="urn:microsoft.com/office/officeart/2024/3/layout/hArchList1"/>
    <dgm:cxn modelId="{2967D983-38E3-450C-BC62-D8EDA32BCEB1}" type="presOf" srcId="{FAFFB942-D9F5-4124-A073-7DCC11F57D13}" destId="{49C1B5B9-5E30-4746-ADBF-81C9C0325E3E}" srcOrd="0" destOrd="0" presId="urn:microsoft.com/office/officeart/2024/3/layout/hArchList1"/>
    <dgm:cxn modelId="{5A749891-A5E8-4DAF-9A15-D38F4CFB7885}" type="presOf" srcId="{DBDCE5BE-4435-4A28-8EC5-CEC307489CF6}" destId="{C272A8E3-4A1F-47AB-A63B-5C4AB206A447}" srcOrd="0" destOrd="0" presId="urn:microsoft.com/office/officeart/2024/3/layout/hArchList1"/>
    <dgm:cxn modelId="{D3E14096-6730-4D27-9EAA-62D11D3ADE86}" type="presOf" srcId="{F30830A1-DFF9-4FA6-ACA4-470A671B5DAF}" destId="{951A55B9-6F79-4DCD-9AF5-F6D2CB2E1A74}" srcOrd="0" destOrd="0" presId="urn:microsoft.com/office/officeart/2024/3/layout/hArchList1"/>
    <dgm:cxn modelId="{96EC3FA2-D29C-4C2B-A6F2-22F11D3089AD}" type="presOf" srcId="{FCE67E1E-95F0-46BB-896D-397427596046}" destId="{5B913A77-90CB-45B3-B5A1-D5CDDE0805AA}" srcOrd="0" destOrd="0" presId="urn:microsoft.com/office/officeart/2024/3/layout/hArchList1"/>
    <dgm:cxn modelId="{FFF668A4-0AEC-4106-A75E-7E11C175C3C2}" type="presOf" srcId="{CA178A98-9DD9-407D-B123-7A284BE92762}" destId="{6C51BDE1-1E08-47C9-B5A1-85AD0EE56F53}" srcOrd="0" destOrd="0" presId="urn:microsoft.com/office/officeart/2024/3/layout/hArchList1"/>
    <dgm:cxn modelId="{B0BF31C0-45AF-4C63-8318-0CBAA73AB561}" type="presOf" srcId="{FEC4B0C6-C3EA-4C14-911B-71D4969624FB}" destId="{7A2DE285-66CF-491B-B40C-763CB9381C5C}" srcOrd="0" destOrd="0" presId="urn:microsoft.com/office/officeart/2024/3/layout/hArchList1"/>
    <dgm:cxn modelId="{E8AB89C2-F66E-4443-98A6-B294827667CD}" srcId="{E3017704-6385-49B6-BBB3-150F1728020F}" destId="{FCE67E1E-95F0-46BB-896D-397427596046}" srcOrd="2" destOrd="0" parTransId="{9B96A872-EE5F-40E5-B058-779A4FC994F5}" sibTransId="{3E00FCB3-8FC4-4EB8-982F-0BADC32AAE99}"/>
    <dgm:cxn modelId="{B01AFDEC-FF6E-41DC-838B-CED959641695}" srcId="{DBDCE5BE-4435-4A28-8EC5-CEC307489CF6}" destId="{AD2F811A-6442-4254-929D-6A8ACB1794A6}" srcOrd="0" destOrd="0" parTransId="{B94E9E34-D8A0-4538-B6E2-FFD610807911}" sibTransId="{4935048E-6D1E-4131-AD11-242246F83639}"/>
    <dgm:cxn modelId="{5EB748FB-F039-4CC4-BA96-592401229551}" srcId="{ADAD309C-0B1D-417A-8FA2-C77309AD33B0}" destId="{CA178A98-9DD9-407D-B123-7A284BE92762}" srcOrd="0" destOrd="0" parTransId="{A81B4893-C684-421D-87EC-F2B0C8972AA7}" sibTransId="{F92CB1DC-72DE-4390-85D1-9E1001000C37}"/>
    <dgm:cxn modelId="{3AD2AE61-1784-428C-9C3E-E1C8BB581653}" type="presParOf" srcId="{14BDA0A5-B81A-4E24-9C69-BED9E9ACD6A6}" destId="{03612D81-AFB6-4236-A56F-032468D435B3}" srcOrd="0" destOrd="0" presId="urn:microsoft.com/office/officeart/2024/3/layout/hArchList1"/>
    <dgm:cxn modelId="{3D3CF6F1-1821-451C-A637-A04163BD39F6}" type="presParOf" srcId="{03612D81-AFB6-4236-A56F-032468D435B3}" destId="{C272A8E3-4A1F-47AB-A63B-5C4AB206A447}" srcOrd="0" destOrd="0" presId="urn:microsoft.com/office/officeart/2024/3/layout/hArchList1"/>
    <dgm:cxn modelId="{690917D5-1ABB-4066-8075-3E67480D0255}" type="presParOf" srcId="{03612D81-AFB6-4236-A56F-032468D435B3}" destId="{6127D863-5E47-438F-A531-F92E31CB533E}" srcOrd="1" destOrd="0" presId="urn:microsoft.com/office/officeart/2024/3/layout/hArchList1"/>
    <dgm:cxn modelId="{4ACB25BD-D444-4B91-9624-8D857252F0ED}" type="presParOf" srcId="{14BDA0A5-B81A-4E24-9C69-BED9E9ACD6A6}" destId="{7A2DE285-66CF-491B-B40C-763CB9381C5C}" srcOrd="1" destOrd="0" presId="urn:microsoft.com/office/officeart/2024/3/layout/hArchList1"/>
    <dgm:cxn modelId="{4909FB54-6E06-4CF9-B278-11FCE1C59270}" type="presParOf" srcId="{14BDA0A5-B81A-4E24-9C69-BED9E9ACD6A6}" destId="{6E4625B9-3184-4481-B56F-3F9D601834F1}" srcOrd="2" destOrd="0" presId="urn:microsoft.com/office/officeart/2024/3/layout/hArchList1"/>
    <dgm:cxn modelId="{4CFFCB4E-948C-46E5-9D7C-261E1A0F4DD7}" type="presParOf" srcId="{6E4625B9-3184-4481-B56F-3F9D601834F1}" destId="{AC82C189-66EE-4977-95B9-F8730C6721E8}" srcOrd="0" destOrd="0" presId="urn:microsoft.com/office/officeart/2024/3/layout/hArchList1"/>
    <dgm:cxn modelId="{FDFC24C9-89C5-4420-AFF4-ABF5C2ABC67D}" type="presParOf" srcId="{6E4625B9-3184-4481-B56F-3F9D601834F1}" destId="{6C51BDE1-1E08-47C9-B5A1-85AD0EE56F53}" srcOrd="1" destOrd="0" presId="urn:microsoft.com/office/officeart/2024/3/layout/hArchList1"/>
    <dgm:cxn modelId="{43FE52D1-EB8D-4F97-9E91-6C8C19CA374C}" type="presParOf" srcId="{14BDA0A5-B81A-4E24-9C69-BED9E9ACD6A6}" destId="{951A55B9-6F79-4DCD-9AF5-F6D2CB2E1A74}" srcOrd="3" destOrd="0" presId="urn:microsoft.com/office/officeart/2024/3/layout/hArchList1"/>
    <dgm:cxn modelId="{E647D53C-93EB-4F6E-A33C-DD0275E7B7A1}" type="presParOf" srcId="{14BDA0A5-B81A-4E24-9C69-BED9E9ACD6A6}" destId="{987A5C38-59DE-4143-B4F4-4E278913001B}" srcOrd="4" destOrd="0" presId="urn:microsoft.com/office/officeart/2024/3/layout/hArchList1"/>
    <dgm:cxn modelId="{270F1909-CEE9-41A6-9A95-CEFA9B71A3AA}" type="presParOf" srcId="{987A5C38-59DE-4143-B4F4-4E278913001B}" destId="{5B913A77-90CB-45B3-B5A1-D5CDDE0805AA}" srcOrd="0" destOrd="0" presId="urn:microsoft.com/office/officeart/2024/3/layout/hArchList1"/>
    <dgm:cxn modelId="{77806881-6279-4C33-A63D-615AC870A748}" type="presParOf" srcId="{987A5C38-59DE-4143-B4F4-4E278913001B}" destId="{49C1B5B9-5E30-4746-ADBF-81C9C0325E3E}" srcOrd="1" destOrd="0" presId="urn:microsoft.com/office/officeart/2024/3/layout/hArc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C0946A-BFF1-4178-8592-5EFE5BB58F14}">
      <dsp:nvSpPr>
        <dsp:cNvPr id="0" name=""/>
        <dsp:cNvSpPr/>
      </dsp:nvSpPr>
      <dsp:spPr>
        <a:xfrm>
          <a:off x="0" y="-24501"/>
          <a:ext cx="8181575" cy="180099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b="1" kern="1200" dirty="0"/>
            <a:t>There is some pattern of domestic abuse                          or power and control issues.</a:t>
          </a:r>
          <a:endParaRPr lang="en-US" sz="3100" kern="1200" dirty="0"/>
        </a:p>
      </dsp:txBody>
      <dsp:txXfrm>
        <a:off x="52749" y="28248"/>
        <a:ext cx="6415663" cy="1695498"/>
      </dsp:txXfrm>
    </dsp:sp>
    <dsp:sp modelId="{FFAF72E9-7486-4BDA-B1C3-82E4B1876EE7}">
      <dsp:nvSpPr>
        <dsp:cNvPr id="0" name=""/>
        <dsp:cNvSpPr/>
      </dsp:nvSpPr>
      <dsp:spPr>
        <a:xfrm>
          <a:off x="1443807" y="2105932"/>
          <a:ext cx="8181575" cy="1702989"/>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b="1" kern="1200"/>
            <a:t>Multiple studies indicate domestic abuse is a reason women seek divorce.</a:t>
          </a:r>
          <a:endParaRPr lang="en-US" sz="3100" kern="1200"/>
        </a:p>
      </dsp:txBody>
      <dsp:txXfrm>
        <a:off x="1493686" y="2155811"/>
        <a:ext cx="5531067" cy="1603231"/>
      </dsp:txXfrm>
    </dsp:sp>
    <dsp:sp modelId="{97EF4C71-57B1-47A1-BC44-000CAB5966E7}">
      <dsp:nvSpPr>
        <dsp:cNvPr id="0" name=""/>
        <dsp:cNvSpPr/>
      </dsp:nvSpPr>
      <dsp:spPr>
        <a:xfrm>
          <a:off x="7906378" y="1482828"/>
          <a:ext cx="659605" cy="633647"/>
        </a:xfrm>
        <a:prstGeom prst="downArrow">
          <a:avLst>
            <a:gd name="adj1" fmla="val 55000"/>
            <a:gd name="adj2" fmla="val 45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dirty="0"/>
        </a:p>
      </dsp:txBody>
      <dsp:txXfrm>
        <a:off x="8054789" y="1482828"/>
        <a:ext cx="362783" cy="4768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9235EB-5908-4EA9-9844-C7CF448DD019}">
      <dsp:nvSpPr>
        <dsp:cNvPr id="0" name=""/>
        <dsp:cNvSpPr/>
      </dsp:nvSpPr>
      <dsp:spPr>
        <a:xfrm>
          <a:off x="1273011" y="0"/>
          <a:ext cx="997775" cy="3991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970" rIns="13970" bIns="13970" numCol="1" spcCol="1270" anchor="t" anchorCtr="0">
          <a:noAutofit/>
        </a:bodyPr>
        <a:lstStyle/>
        <a:p>
          <a:pPr marL="0" lvl="0" indent="0" algn="l" defTabSz="488950">
            <a:lnSpc>
              <a:spcPct val="100000"/>
            </a:lnSpc>
            <a:spcBef>
              <a:spcPct val="0"/>
            </a:spcBef>
            <a:spcAft>
              <a:spcPct val="35000"/>
            </a:spcAft>
            <a:buNone/>
            <a:defRPr b="1"/>
          </a:pPr>
          <a:r>
            <a:rPr lang="en-US" sz="1100" b="1" i="0" kern="1200" dirty="0">
              <a:solidFill>
                <a:schemeClr val="bg1"/>
              </a:solidFill>
            </a:rPr>
            <a:t>Add a subtitle</a:t>
          </a:r>
          <a:r>
            <a:rPr lang="en-US" sz="1100" b="1" i="0" kern="1200" dirty="0"/>
            <a:t>​</a:t>
          </a:r>
          <a:endParaRPr lang="en-US" sz="1100" b="1" kern="1200" dirty="0"/>
        </a:p>
      </dsp:txBody>
      <dsp:txXfrm>
        <a:off x="1273011" y="0"/>
        <a:ext cx="997775" cy="399110"/>
      </dsp:txXfrm>
    </dsp:sp>
    <dsp:sp modelId="{E9DDC31D-A001-4E2B-A806-78D060D8B085}">
      <dsp:nvSpPr>
        <dsp:cNvPr id="0" name=""/>
        <dsp:cNvSpPr/>
      </dsp:nvSpPr>
      <dsp:spPr>
        <a:xfrm>
          <a:off x="0" y="187543"/>
          <a:ext cx="3543799" cy="4231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0480" rIns="30480" bIns="30480" numCol="1" spcCol="1270" anchor="t" anchorCtr="0">
          <a:noAutofit/>
        </a:bodyPr>
        <a:lstStyle/>
        <a:p>
          <a:pPr marL="0" lvl="0" indent="0" algn="l" defTabSz="1066800">
            <a:lnSpc>
              <a:spcPct val="100000"/>
            </a:lnSpc>
            <a:spcBef>
              <a:spcPct val="0"/>
            </a:spcBef>
            <a:spcAft>
              <a:spcPct val="35000"/>
            </a:spcAft>
            <a:buNone/>
          </a:pPr>
          <a:r>
            <a:rPr lang="en-US" sz="2400" b="1" kern="1200" dirty="0"/>
            <a:t>The batterer may be smooth, charming, ‘a great guy’, may express ‘concern’ about his partner, he may be a professional: YOU WILL PROBABLY EASILY CONNECT WITH HIM.</a:t>
          </a:r>
        </a:p>
        <a:p>
          <a:pPr marL="0" lvl="0" indent="0" algn="l" defTabSz="1066800">
            <a:lnSpc>
              <a:spcPct val="100000"/>
            </a:lnSpc>
            <a:spcBef>
              <a:spcPct val="0"/>
            </a:spcBef>
            <a:spcAft>
              <a:spcPct val="35000"/>
            </a:spcAft>
            <a:buNone/>
          </a:pPr>
          <a:r>
            <a:rPr lang="en-US" sz="2400" b="1" kern="1200" dirty="0"/>
            <a:t>(Statistically, more abusers are male.)</a:t>
          </a:r>
        </a:p>
      </dsp:txBody>
      <dsp:txXfrm>
        <a:off x="0" y="187543"/>
        <a:ext cx="3543799" cy="4231364"/>
      </dsp:txXfrm>
    </dsp:sp>
    <dsp:sp modelId="{8E504B69-44F6-4A5B-8260-9C2E39027648}">
      <dsp:nvSpPr>
        <dsp:cNvPr id="0" name=""/>
        <dsp:cNvSpPr/>
      </dsp:nvSpPr>
      <dsp:spPr>
        <a:xfrm>
          <a:off x="3643576" y="105783"/>
          <a:ext cx="997775" cy="3991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970" rIns="13970" bIns="13970" numCol="1" spcCol="1270" anchor="t" anchorCtr="0">
          <a:noAutofit/>
        </a:bodyPr>
        <a:lstStyle/>
        <a:p>
          <a:pPr marL="0" lvl="0" indent="0" algn="l" defTabSz="488950">
            <a:lnSpc>
              <a:spcPct val="100000"/>
            </a:lnSpc>
            <a:spcBef>
              <a:spcPct val="0"/>
            </a:spcBef>
            <a:spcAft>
              <a:spcPct val="35000"/>
            </a:spcAft>
            <a:buNone/>
            <a:defRPr b="1"/>
          </a:pPr>
          <a:r>
            <a:rPr lang="en-US" sz="1100" b="1" i="0" kern="1200" dirty="0">
              <a:solidFill>
                <a:schemeClr val="bg1"/>
              </a:solidFill>
            </a:rPr>
            <a:t>Add a subtitle</a:t>
          </a:r>
          <a:endParaRPr lang="en-US" sz="1100" b="1" kern="1200" dirty="0">
            <a:solidFill>
              <a:schemeClr val="bg1"/>
            </a:solidFill>
          </a:endParaRPr>
        </a:p>
      </dsp:txBody>
      <dsp:txXfrm>
        <a:off x="3643576" y="105783"/>
        <a:ext cx="997775" cy="399110"/>
      </dsp:txXfrm>
    </dsp:sp>
    <dsp:sp modelId="{D9AD2820-D9DF-4F68-A4A2-EF53A78F99CB}">
      <dsp:nvSpPr>
        <dsp:cNvPr id="0" name=""/>
        <dsp:cNvSpPr/>
      </dsp:nvSpPr>
      <dsp:spPr>
        <a:xfrm>
          <a:off x="3643576" y="504893"/>
          <a:ext cx="997775" cy="38082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0160" rIns="10160" bIns="10160" numCol="1" spcCol="1270" anchor="t" anchorCtr="0">
          <a:noAutofit/>
        </a:bodyPr>
        <a:lstStyle/>
        <a:p>
          <a:pPr marL="0" lvl="0" indent="0" algn="l" defTabSz="355600">
            <a:lnSpc>
              <a:spcPct val="100000"/>
            </a:lnSpc>
            <a:spcBef>
              <a:spcPct val="0"/>
            </a:spcBef>
            <a:spcAft>
              <a:spcPct val="35000"/>
            </a:spcAft>
            <a:buNone/>
          </a:pPr>
          <a:endParaRPr lang="en-US" sz="800" b="1" kern="1200" dirty="0"/>
        </a:p>
      </dsp:txBody>
      <dsp:txXfrm>
        <a:off x="3643576" y="504893"/>
        <a:ext cx="997775" cy="3808231"/>
      </dsp:txXfrm>
    </dsp:sp>
    <dsp:sp modelId="{62D05A4E-874F-41A4-820E-0C9F7622E767}">
      <dsp:nvSpPr>
        <dsp:cNvPr id="0" name=""/>
        <dsp:cNvSpPr/>
      </dsp:nvSpPr>
      <dsp:spPr>
        <a:xfrm>
          <a:off x="5352087" y="0"/>
          <a:ext cx="997775" cy="3991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970" rIns="13970" bIns="13970" numCol="1" spcCol="1270" anchor="t" anchorCtr="0">
          <a:noAutofit/>
        </a:bodyPr>
        <a:lstStyle/>
        <a:p>
          <a:pPr marL="0" lvl="0" indent="0" algn="l" defTabSz="488950">
            <a:lnSpc>
              <a:spcPct val="100000"/>
            </a:lnSpc>
            <a:spcBef>
              <a:spcPct val="0"/>
            </a:spcBef>
            <a:spcAft>
              <a:spcPct val="35000"/>
            </a:spcAft>
            <a:buNone/>
            <a:defRPr b="1"/>
          </a:pPr>
          <a:r>
            <a:rPr lang="en-US" sz="1100" b="1" i="0" kern="1200" dirty="0">
              <a:solidFill>
                <a:schemeClr val="bg1"/>
              </a:solidFill>
            </a:rPr>
            <a:t>Add a </a:t>
          </a:r>
          <a:r>
            <a:rPr lang="en-US" sz="1100" b="1" i="0" kern="1200" dirty="0" err="1">
              <a:solidFill>
                <a:srgbClr val="002060"/>
              </a:solidFill>
            </a:rPr>
            <a:t>subttle</a:t>
          </a:r>
          <a:r>
            <a:rPr lang="en-US" sz="1100" b="1" i="0" kern="1200" dirty="0">
              <a:solidFill>
                <a:schemeClr val="bg1"/>
              </a:solidFill>
            </a:rPr>
            <a:t>​</a:t>
          </a:r>
          <a:endParaRPr lang="en-US" sz="1100" b="1" kern="1200" dirty="0">
            <a:solidFill>
              <a:schemeClr val="bg1"/>
            </a:solidFill>
          </a:endParaRPr>
        </a:p>
      </dsp:txBody>
      <dsp:txXfrm>
        <a:off x="5352087" y="0"/>
        <a:ext cx="997775" cy="399110"/>
      </dsp:txXfrm>
    </dsp:sp>
    <dsp:sp modelId="{BFF0793A-1FCC-48F6-8A87-1A95108D87C9}">
      <dsp:nvSpPr>
        <dsp:cNvPr id="0" name=""/>
        <dsp:cNvSpPr/>
      </dsp:nvSpPr>
      <dsp:spPr>
        <a:xfrm>
          <a:off x="4741129" y="187543"/>
          <a:ext cx="3283379" cy="4231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0480" rIns="30480" bIns="30480" numCol="1" spcCol="1270" anchor="t" anchorCtr="0">
          <a:noAutofit/>
        </a:bodyPr>
        <a:lstStyle/>
        <a:p>
          <a:pPr marL="0" lvl="0" indent="0" algn="l" defTabSz="1066800">
            <a:lnSpc>
              <a:spcPct val="100000"/>
            </a:lnSpc>
            <a:spcBef>
              <a:spcPct val="0"/>
            </a:spcBef>
            <a:spcAft>
              <a:spcPct val="35000"/>
            </a:spcAft>
            <a:buNone/>
          </a:pPr>
          <a:r>
            <a:rPr lang="en-US" sz="2400" b="1" kern="1200" dirty="0"/>
            <a:t>The survivor may be strident, shut down, depressed, anxious. SHE MAY BE HARD TO CONNECT WITH.</a:t>
          </a:r>
        </a:p>
      </dsp:txBody>
      <dsp:txXfrm>
        <a:off x="4741129" y="187543"/>
        <a:ext cx="3283379" cy="42313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49E2AF-8F5B-45FC-A710-911CF49857F8}">
      <dsp:nvSpPr>
        <dsp:cNvPr id="0" name=""/>
        <dsp:cNvSpPr/>
      </dsp:nvSpPr>
      <dsp:spPr>
        <a:xfrm>
          <a:off x="0" y="1324"/>
          <a:ext cx="751235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F47BBC-77E8-4DF8-96AB-1D550835BCF1}">
      <dsp:nvSpPr>
        <dsp:cNvPr id="0" name=""/>
        <dsp:cNvSpPr/>
      </dsp:nvSpPr>
      <dsp:spPr>
        <a:xfrm>
          <a:off x="0" y="1324"/>
          <a:ext cx="7512351" cy="172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i="0" kern="1200" dirty="0"/>
            <a:t>They don’t have to be able to </a:t>
          </a:r>
        </a:p>
        <a:p>
          <a:pPr marL="0" lvl="0" indent="0" algn="l" defTabSz="1244600">
            <a:lnSpc>
              <a:spcPct val="90000"/>
            </a:lnSpc>
            <a:spcBef>
              <a:spcPct val="0"/>
            </a:spcBef>
            <a:spcAft>
              <a:spcPct val="35000"/>
            </a:spcAft>
            <a:buNone/>
          </a:pPr>
          <a:r>
            <a:rPr lang="en-US" sz="2800" b="1" i="0" kern="1200" dirty="0"/>
            <a:t>prove it to you. </a:t>
          </a:r>
          <a:endParaRPr lang="en-US" sz="2800" kern="1200" dirty="0"/>
        </a:p>
      </dsp:txBody>
      <dsp:txXfrm>
        <a:off x="0" y="1324"/>
        <a:ext cx="7512351" cy="1720937"/>
      </dsp:txXfrm>
    </dsp:sp>
    <dsp:sp modelId="{1734AA6F-35D1-4625-B706-13993B7D19EA}">
      <dsp:nvSpPr>
        <dsp:cNvPr id="0" name=""/>
        <dsp:cNvSpPr/>
      </dsp:nvSpPr>
      <dsp:spPr>
        <a:xfrm>
          <a:off x="0" y="1356500"/>
          <a:ext cx="7512351" cy="0"/>
        </a:xfrm>
        <a:prstGeom prst="line">
          <a:avLst/>
        </a:prstGeom>
        <a:solidFill>
          <a:schemeClr val="accent2">
            <a:hueOff val="3221807"/>
            <a:satOff val="-9246"/>
            <a:lumOff val="-14805"/>
            <a:alphaOff val="0"/>
          </a:schemeClr>
        </a:solidFill>
        <a:ln w="12700" cap="flat" cmpd="sng" algn="ctr">
          <a:solidFill>
            <a:schemeClr val="accent2">
              <a:hueOff val="3221807"/>
              <a:satOff val="-9246"/>
              <a:lumOff val="-148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521633-6B58-4466-8990-6150AAEA9D5D}">
      <dsp:nvSpPr>
        <dsp:cNvPr id="0" name=""/>
        <dsp:cNvSpPr/>
      </dsp:nvSpPr>
      <dsp:spPr>
        <a:xfrm>
          <a:off x="0" y="1722262"/>
          <a:ext cx="7505014" cy="1969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i="0" kern="1200" dirty="0"/>
            <a:t>Take it seriously. Listen.</a:t>
          </a:r>
        </a:p>
        <a:p>
          <a:pPr marL="0" lvl="0" indent="0" algn="l" defTabSz="1244600">
            <a:lnSpc>
              <a:spcPct val="90000"/>
            </a:lnSpc>
            <a:spcBef>
              <a:spcPct val="0"/>
            </a:spcBef>
            <a:spcAft>
              <a:spcPct val="35000"/>
            </a:spcAft>
            <a:buNone/>
          </a:pPr>
          <a:r>
            <a:rPr lang="en-US" sz="2800" b="1" i="0" kern="1200" dirty="0"/>
            <a:t>Follow up with questions.  </a:t>
          </a:r>
        </a:p>
        <a:p>
          <a:pPr marL="0" lvl="0" indent="0" algn="l" defTabSz="1244600">
            <a:lnSpc>
              <a:spcPct val="90000"/>
            </a:lnSpc>
            <a:spcBef>
              <a:spcPct val="0"/>
            </a:spcBef>
            <a:spcAft>
              <a:spcPct val="35000"/>
            </a:spcAft>
            <a:buNone/>
          </a:pPr>
          <a:r>
            <a:rPr lang="en-US" sz="2800" b="1" kern="1200" dirty="0"/>
            <a:t>See if they want adaptations or a waiver</a:t>
          </a:r>
        </a:p>
      </dsp:txBody>
      <dsp:txXfrm>
        <a:off x="0" y="1722262"/>
        <a:ext cx="7505014" cy="1969423"/>
      </dsp:txXfrm>
    </dsp:sp>
    <dsp:sp modelId="{E157422A-31D6-4603-AE86-B3073537C7DD}">
      <dsp:nvSpPr>
        <dsp:cNvPr id="0" name=""/>
        <dsp:cNvSpPr/>
      </dsp:nvSpPr>
      <dsp:spPr>
        <a:xfrm>
          <a:off x="0" y="3691685"/>
          <a:ext cx="7512351" cy="0"/>
        </a:xfrm>
        <a:prstGeom prst="line">
          <a:avLst/>
        </a:prstGeom>
        <a:solidFill>
          <a:schemeClr val="accent2">
            <a:hueOff val="6443614"/>
            <a:satOff val="-18493"/>
            <a:lumOff val="-29609"/>
            <a:alphaOff val="0"/>
          </a:schemeClr>
        </a:solidFill>
        <a:ln w="1270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3FF3B-9331-40EF-AF0B-994EA62E9DF4}">
      <dsp:nvSpPr>
        <dsp:cNvPr id="0" name=""/>
        <dsp:cNvSpPr/>
      </dsp:nvSpPr>
      <dsp:spPr>
        <a:xfrm>
          <a:off x="0" y="3691685"/>
          <a:ext cx="7512351" cy="1720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b="1" i="0" kern="1200" dirty="0"/>
            <a:t>ALSO, fear is often the best indicator of who is the primary aggressor: Who is afraid of whom?</a:t>
          </a:r>
          <a:endParaRPr lang="en-US" sz="3300" kern="1200" dirty="0"/>
        </a:p>
      </dsp:txBody>
      <dsp:txXfrm>
        <a:off x="0" y="3691685"/>
        <a:ext cx="7512351" cy="17209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72A8E3-4A1F-47AB-A63B-5C4AB206A447}">
      <dsp:nvSpPr>
        <dsp:cNvPr id="0" name=""/>
        <dsp:cNvSpPr/>
      </dsp:nvSpPr>
      <dsp:spPr>
        <a:xfrm>
          <a:off x="0" y="0"/>
          <a:ext cx="2937984" cy="1175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5400" rIns="25400" bIns="25400" numCol="1" spcCol="1270" anchor="t" anchorCtr="0">
          <a:noAutofit/>
        </a:bodyPr>
        <a:lstStyle/>
        <a:p>
          <a:pPr marL="0" lvl="0" indent="0" algn="l" defTabSz="889000">
            <a:lnSpc>
              <a:spcPct val="100000"/>
            </a:lnSpc>
            <a:spcBef>
              <a:spcPct val="0"/>
            </a:spcBef>
            <a:spcAft>
              <a:spcPct val="35000"/>
            </a:spcAft>
            <a:buNone/>
            <a:defRPr b="1"/>
          </a:pPr>
          <a:r>
            <a:rPr lang="en-US" sz="2000" b="1" i="0" kern="1200" dirty="0"/>
            <a:t>VOLUNTARINESS</a:t>
          </a:r>
          <a:endParaRPr lang="en-US" sz="2000" b="1" kern="1200" dirty="0"/>
        </a:p>
      </dsp:txBody>
      <dsp:txXfrm>
        <a:off x="0" y="0"/>
        <a:ext cx="2937984" cy="1175193"/>
      </dsp:txXfrm>
    </dsp:sp>
    <dsp:sp modelId="{6127D863-5E47-438F-A531-F92E31CB533E}">
      <dsp:nvSpPr>
        <dsp:cNvPr id="0" name=""/>
        <dsp:cNvSpPr/>
      </dsp:nvSpPr>
      <dsp:spPr>
        <a:xfrm>
          <a:off x="0" y="503145"/>
          <a:ext cx="2937984" cy="1869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5400" rIns="25400" bIns="25400" numCol="1" spcCol="1270" anchor="t" anchorCtr="0">
          <a:noAutofit/>
        </a:bodyPr>
        <a:lstStyle/>
        <a:p>
          <a:pPr marL="0" lvl="0" indent="0" algn="l" defTabSz="889000">
            <a:lnSpc>
              <a:spcPct val="100000"/>
            </a:lnSpc>
            <a:spcBef>
              <a:spcPct val="0"/>
            </a:spcBef>
            <a:spcAft>
              <a:spcPct val="35000"/>
            </a:spcAft>
            <a:buNone/>
          </a:pPr>
          <a:r>
            <a:rPr lang="en-US" sz="2000" b="1" i="0" kern="1200" dirty="0"/>
            <a:t>All is voluntary in mediation: What you say, how long you stay, whether you reach an agreement or not. If you don’t reach agreement, the court will decide. </a:t>
          </a:r>
          <a:endParaRPr lang="en-US" sz="2000" b="1" kern="1200" dirty="0"/>
        </a:p>
      </dsp:txBody>
      <dsp:txXfrm>
        <a:off x="0" y="503145"/>
        <a:ext cx="2937984" cy="1869814"/>
      </dsp:txXfrm>
    </dsp:sp>
    <dsp:sp modelId="{AC82C189-66EE-4977-95B9-F8730C6721E8}">
      <dsp:nvSpPr>
        <dsp:cNvPr id="0" name=""/>
        <dsp:cNvSpPr/>
      </dsp:nvSpPr>
      <dsp:spPr>
        <a:xfrm>
          <a:off x="3177107" y="0"/>
          <a:ext cx="2937984" cy="1175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5400" rIns="25400" bIns="25400" numCol="1" spcCol="1270" anchor="t" anchorCtr="0">
          <a:noAutofit/>
        </a:bodyPr>
        <a:lstStyle/>
        <a:p>
          <a:pPr marL="0" lvl="0" indent="0" algn="l" defTabSz="889000">
            <a:lnSpc>
              <a:spcPct val="100000"/>
            </a:lnSpc>
            <a:spcBef>
              <a:spcPct val="0"/>
            </a:spcBef>
            <a:spcAft>
              <a:spcPct val="35000"/>
            </a:spcAft>
            <a:buNone/>
            <a:defRPr b="1"/>
          </a:pPr>
          <a:r>
            <a:rPr lang="en-US" sz="2000" b="1" i="0" kern="1200" dirty="0"/>
            <a:t>SELF-DETERMINATION</a:t>
          </a:r>
        </a:p>
        <a:p>
          <a:pPr marL="0" lvl="0" indent="0" algn="l" defTabSz="889000">
            <a:lnSpc>
              <a:spcPct val="100000"/>
            </a:lnSpc>
            <a:spcBef>
              <a:spcPct val="0"/>
            </a:spcBef>
            <a:spcAft>
              <a:spcPct val="35000"/>
            </a:spcAft>
            <a:buNone/>
            <a:defRPr b="1"/>
          </a:pPr>
          <a:r>
            <a:rPr lang="en-US" sz="2000" b="1" kern="1200" dirty="0"/>
            <a:t>Can a party freely agree to an outcome if they only do so out of fear of financial, physical, or emotional harm? (Capacity and absence of fear)</a:t>
          </a:r>
          <a:endParaRPr lang="en-US" sz="2000" b="0" i="0" kern="1200" dirty="0"/>
        </a:p>
      </dsp:txBody>
      <dsp:txXfrm>
        <a:off x="3177107" y="0"/>
        <a:ext cx="2937984" cy="1175193"/>
      </dsp:txXfrm>
    </dsp:sp>
    <dsp:sp modelId="{6C51BDE1-1E08-47C9-B5A1-85AD0EE56F53}">
      <dsp:nvSpPr>
        <dsp:cNvPr id="0" name=""/>
        <dsp:cNvSpPr/>
      </dsp:nvSpPr>
      <dsp:spPr>
        <a:xfrm>
          <a:off x="3231783" y="1175193"/>
          <a:ext cx="2937984" cy="1869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endParaRPr lang="en-US" sz="1400" kern="1200" dirty="0"/>
        </a:p>
      </dsp:txBody>
      <dsp:txXfrm>
        <a:off x="3231783" y="1175193"/>
        <a:ext cx="2937984" cy="1869814"/>
      </dsp:txXfrm>
    </dsp:sp>
    <dsp:sp modelId="{5B913A77-90CB-45B3-B5A1-D5CDDE0805AA}">
      <dsp:nvSpPr>
        <dsp:cNvPr id="0" name=""/>
        <dsp:cNvSpPr/>
      </dsp:nvSpPr>
      <dsp:spPr>
        <a:xfrm>
          <a:off x="6463566" y="0"/>
          <a:ext cx="2937984" cy="1175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5400" rIns="25400" bIns="25400" numCol="1" spcCol="1270" anchor="t" anchorCtr="0">
          <a:noAutofit/>
        </a:bodyPr>
        <a:lstStyle/>
        <a:p>
          <a:pPr marL="0" lvl="0" indent="0" algn="l" defTabSz="889000">
            <a:lnSpc>
              <a:spcPct val="100000"/>
            </a:lnSpc>
            <a:spcBef>
              <a:spcPct val="0"/>
            </a:spcBef>
            <a:spcAft>
              <a:spcPct val="35000"/>
            </a:spcAft>
            <a:buNone/>
            <a:defRPr b="1"/>
          </a:pPr>
          <a:r>
            <a:rPr lang="en-US" sz="2000" b="1" i="0" kern="1200" dirty="0"/>
            <a:t>KEEP THE GROUND RULES  </a:t>
          </a:r>
          <a:r>
            <a:rPr lang="en-US" sz="2000" b="0" i="0" kern="1200" dirty="0"/>
            <a:t>​</a:t>
          </a:r>
        </a:p>
        <a:p>
          <a:pPr marL="0" lvl="0" indent="0" algn="l" defTabSz="889000">
            <a:lnSpc>
              <a:spcPct val="100000"/>
            </a:lnSpc>
            <a:spcBef>
              <a:spcPct val="0"/>
            </a:spcBef>
            <a:spcAft>
              <a:spcPct val="35000"/>
            </a:spcAft>
            <a:buNone/>
            <a:defRPr b="1"/>
          </a:pPr>
          <a:r>
            <a:rPr lang="en-US" sz="2000" kern="1200" dirty="0"/>
            <a:t>In mediation, the ground rules are the same for both people.</a:t>
          </a:r>
        </a:p>
        <a:p>
          <a:pPr marL="0" lvl="0" indent="0" algn="l" defTabSz="889000">
            <a:lnSpc>
              <a:spcPct val="100000"/>
            </a:lnSpc>
            <a:spcBef>
              <a:spcPct val="0"/>
            </a:spcBef>
            <a:spcAft>
              <a:spcPct val="35000"/>
            </a:spcAft>
            <a:buNone/>
            <a:defRPr b="1"/>
          </a:pPr>
          <a:r>
            <a:rPr lang="en-US" sz="2000" kern="1200" dirty="0"/>
            <a:t>That is not the case in an abusive relationship - threats, blame, fear, harm, </a:t>
          </a:r>
          <a:r>
            <a:rPr lang="en-US" sz="2000" kern="1200" dirty="0" err="1"/>
            <a:t>etc</a:t>
          </a:r>
          <a:endParaRPr lang="en-US" sz="2000" kern="1200" dirty="0"/>
        </a:p>
      </dsp:txBody>
      <dsp:txXfrm>
        <a:off x="6463566" y="0"/>
        <a:ext cx="2937984" cy="1175193"/>
      </dsp:txXfrm>
    </dsp:sp>
    <dsp:sp modelId="{49C1B5B9-5E30-4746-ADBF-81C9C0325E3E}">
      <dsp:nvSpPr>
        <dsp:cNvPr id="0" name=""/>
        <dsp:cNvSpPr/>
      </dsp:nvSpPr>
      <dsp:spPr>
        <a:xfrm>
          <a:off x="6472756" y="1175193"/>
          <a:ext cx="2937984" cy="1869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5400" rIns="25400" bIns="25400" numCol="1" spcCol="1270" anchor="t" anchorCtr="0">
          <a:noAutofit/>
        </a:bodyPr>
        <a:lstStyle/>
        <a:p>
          <a:pPr marL="0" lvl="0" indent="0" algn="l" defTabSz="889000">
            <a:lnSpc>
              <a:spcPct val="100000"/>
            </a:lnSpc>
            <a:spcBef>
              <a:spcPct val="0"/>
            </a:spcBef>
            <a:spcAft>
              <a:spcPct val="35000"/>
            </a:spcAft>
            <a:buNone/>
          </a:pPr>
          <a:r>
            <a:rPr lang="en-US" sz="2000" b="0" i="0" kern="1200" dirty="0"/>
            <a:t>.​</a:t>
          </a:r>
          <a:endParaRPr lang="en-US" sz="2000" kern="1200" dirty="0"/>
        </a:p>
      </dsp:txBody>
      <dsp:txXfrm>
        <a:off x="6472756" y="1175193"/>
        <a:ext cx="2937984" cy="186981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66FE15-0F52-4375-85B6-34A8FC945EAB}"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216110-C49B-4921-A670-57DDAE63718C}" type="slidenum">
              <a:rPr lang="en-US" smtClean="0"/>
              <a:t>‹#›</a:t>
            </a:fld>
            <a:endParaRPr lang="en-US"/>
          </a:p>
        </p:txBody>
      </p:sp>
    </p:spTree>
    <p:extLst>
      <p:ext uri="{BB962C8B-B14F-4D97-AF65-F5344CB8AC3E}">
        <p14:creationId xmlns:p14="http://schemas.microsoft.com/office/powerpoint/2010/main" val="1467298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1</a:t>
            </a:fld>
            <a:endParaRPr lang="en-US"/>
          </a:p>
        </p:txBody>
      </p:sp>
    </p:spTree>
    <p:extLst>
      <p:ext uri="{BB962C8B-B14F-4D97-AF65-F5344CB8AC3E}">
        <p14:creationId xmlns:p14="http://schemas.microsoft.com/office/powerpoint/2010/main" val="27493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2</a:t>
            </a:fld>
            <a:endParaRPr lang="en-US"/>
          </a:p>
        </p:txBody>
      </p:sp>
    </p:spTree>
    <p:extLst>
      <p:ext uri="{BB962C8B-B14F-4D97-AF65-F5344CB8AC3E}">
        <p14:creationId xmlns:p14="http://schemas.microsoft.com/office/powerpoint/2010/main" val="4283098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3</a:t>
            </a:fld>
            <a:endParaRPr lang="en-US"/>
          </a:p>
        </p:txBody>
      </p:sp>
    </p:spTree>
    <p:extLst>
      <p:ext uri="{BB962C8B-B14F-4D97-AF65-F5344CB8AC3E}">
        <p14:creationId xmlns:p14="http://schemas.microsoft.com/office/powerpoint/2010/main" val="2044171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4</a:t>
            </a:fld>
            <a:endParaRPr lang="en-US"/>
          </a:p>
        </p:txBody>
      </p:sp>
    </p:spTree>
    <p:extLst>
      <p:ext uri="{BB962C8B-B14F-4D97-AF65-F5344CB8AC3E}">
        <p14:creationId xmlns:p14="http://schemas.microsoft.com/office/powerpoint/2010/main" val="4202491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5</a:t>
            </a:fld>
            <a:endParaRPr lang="en-US"/>
          </a:p>
        </p:txBody>
      </p:sp>
    </p:spTree>
    <p:extLst>
      <p:ext uri="{BB962C8B-B14F-4D97-AF65-F5344CB8AC3E}">
        <p14:creationId xmlns:p14="http://schemas.microsoft.com/office/powerpoint/2010/main" val="1353173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6</a:t>
            </a:fld>
            <a:endParaRPr lang="en-US"/>
          </a:p>
        </p:txBody>
      </p:sp>
    </p:spTree>
    <p:extLst>
      <p:ext uri="{BB962C8B-B14F-4D97-AF65-F5344CB8AC3E}">
        <p14:creationId xmlns:p14="http://schemas.microsoft.com/office/powerpoint/2010/main" val="3544466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7</a:t>
            </a:fld>
            <a:endParaRPr lang="en-US"/>
          </a:p>
        </p:txBody>
      </p:sp>
    </p:spTree>
    <p:extLst>
      <p:ext uri="{BB962C8B-B14F-4D97-AF65-F5344CB8AC3E}">
        <p14:creationId xmlns:p14="http://schemas.microsoft.com/office/powerpoint/2010/main" val="879425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10</a:t>
            </a:fld>
            <a:endParaRPr lang="en-US"/>
          </a:p>
        </p:txBody>
      </p:sp>
    </p:spTree>
    <p:extLst>
      <p:ext uri="{BB962C8B-B14F-4D97-AF65-F5344CB8AC3E}">
        <p14:creationId xmlns:p14="http://schemas.microsoft.com/office/powerpoint/2010/main" val="4112544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5"/>
          </p:nvPr>
        </p:nvSpPr>
        <p:spPr/>
        <p:txBody>
          <a:bodyPr/>
          <a:lstStyle/>
          <a:p>
            <a:fld id="{4B216110-C49B-4921-A670-57DDAE63718C}" type="slidenum">
              <a:rPr lang="en-US" smtClean="0"/>
              <a:t>12</a:t>
            </a:fld>
            <a:endParaRPr lang="en-US"/>
          </a:p>
        </p:txBody>
      </p:sp>
    </p:spTree>
    <p:extLst>
      <p:ext uri="{BB962C8B-B14F-4D97-AF65-F5344CB8AC3E}">
        <p14:creationId xmlns:p14="http://schemas.microsoft.com/office/powerpoint/2010/main" val="230982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13</a:t>
            </a:fld>
            <a:endParaRPr lang="en-US"/>
          </a:p>
        </p:txBody>
      </p:sp>
    </p:spTree>
    <p:extLst>
      <p:ext uri="{BB962C8B-B14F-4D97-AF65-F5344CB8AC3E}">
        <p14:creationId xmlns:p14="http://schemas.microsoft.com/office/powerpoint/2010/main" val="1562783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14</a:t>
            </a:fld>
            <a:endParaRPr lang="en-US"/>
          </a:p>
        </p:txBody>
      </p:sp>
    </p:spTree>
    <p:extLst>
      <p:ext uri="{BB962C8B-B14F-4D97-AF65-F5344CB8AC3E}">
        <p14:creationId xmlns:p14="http://schemas.microsoft.com/office/powerpoint/2010/main" val="2894843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15</a:t>
            </a:fld>
            <a:endParaRPr lang="en-US"/>
          </a:p>
        </p:txBody>
      </p:sp>
    </p:spTree>
    <p:extLst>
      <p:ext uri="{BB962C8B-B14F-4D97-AF65-F5344CB8AC3E}">
        <p14:creationId xmlns:p14="http://schemas.microsoft.com/office/powerpoint/2010/main" val="96217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FE6F5F-8CA6-4ABE-BDB3-77C2A825469F}" type="slidenum">
              <a:rPr lang="en-US" smtClean="0"/>
              <a:t>16</a:t>
            </a:fld>
            <a:endParaRPr lang="en-US"/>
          </a:p>
        </p:txBody>
      </p:sp>
    </p:spTree>
    <p:extLst>
      <p:ext uri="{BB962C8B-B14F-4D97-AF65-F5344CB8AC3E}">
        <p14:creationId xmlns:p14="http://schemas.microsoft.com/office/powerpoint/2010/main" val="19485321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18</a:t>
            </a:fld>
            <a:endParaRPr lang="en-US"/>
          </a:p>
        </p:txBody>
      </p:sp>
    </p:spTree>
    <p:extLst>
      <p:ext uri="{BB962C8B-B14F-4D97-AF65-F5344CB8AC3E}">
        <p14:creationId xmlns:p14="http://schemas.microsoft.com/office/powerpoint/2010/main" val="14866022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FE6F5F-8CA6-4ABE-BDB3-77C2A825469F}" type="slidenum">
              <a:rPr lang="en-US" smtClean="0"/>
              <a:t>20</a:t>
            </a:fld>
            <a:endParaRPr lang="en-US"/>
          </a:p>
        </p:txBody>
      </p:sp>
    </p:spTree>
    <p:extLst>
      <p:ext uri="{BB962C8B-B14F-4D97-AF65-F5344CB8AC3E}">
        <p14:creationId xmlns:p14="http://schemas.microsoft.com/office/powerpoint/2010/main" val="15223299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FE6F5F-8CA6-4ABE-BDB3-77C2A825469F}" type="slidenum">
              <a:rPr lang="en-US" smtClean="0"/>
              <a:t>21</a:t>
            </a:fld>
            <a:endParaRPr lang="en-US"/>
          </a:p>
        </p:txBody>
      </p:sp>
    </p:spTree>
    <p:extLst>
      <p:ext uri="{BB962C8B-B14F-4D97-AF65-F5344CB8AC3E}">
        <p14:creationId xmlns:p14="http://schemas.microsoft.com/office/powerpoint/2010/main" val="38768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24</a:t>
            </a:fld>
            <a:endParaRPr lang="en-US"/>
          </a:p>
        </p:txBody>
      </p:sp>
    </p:spTree>
    <p:extLst>
      <p:ext uri="{BB962C8B-B14F-4D97-AF65-F5344CB8AC3E}">
        <p14:creationId xmlns:p14="http://schemas.microsoft.com/office/powerpoint/2010/main" val="36724558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FE6F5F-8CA6-4ABE-BDB3-77C2A825469F}" type="slidenum">
              <a:rPr lang="en-US" smtClean="0"/>
              <a:t>25</a:t>
            </a:fld>
            <a:endParaRPr lang="en-US"/>
          </a:p>
        </p:txBody>
      </p:sp>
    </p:spTree>
    <p:extLst>
      <p:ext uri="{BB962C8B-B14F-4D97-AF65-F5344CB8AC3E}">
        <p14:creationId xmlns:p14="http://schemas.microsoft.com/office/powerpoint/2010/main" val="31857550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t>Generated by Copilot</a:t>
            </a:r>
            <a:br>
              <a:rPr lang="en-US" dirty="0"/>
            </a:br>
            <a:br>
              <a:rPr lang="en-US" dirty="0"/>
            </a:br>
            <a:r>
              <a:rPr lang="en-US" dirty="0"/>
              <a:t>Zena </a:t>
            </a:r>
            <a:r>
              <a:rPr lang="en-US" dirty="0" err="1"/>
              <a:t>Zumeta</a:t>
            </a:r>
            <a:r>
              <a:rPr lang="en-US" dirty="0"/>
              <a:t>, an experienced attorney and nationally recognized family mediation trainer, highlights the critical importance of screening for domestic violence before mediation begins. Even when lawyers are involved and parties are separated into different Zoom breakout rooms, underlying power imbalances and trauma can still influence the process. Mediators must be vigilant and trained to recognize subtle, coded language that survivors might use to describe abuse, as these signs are often missed by attorneys who do not routinely screen for domestic violence. Survivors may also fear retaliation, making it essential to conduct thorough screenings to ensure their safety. This proactive approach helps create a safer, more effective mediation environment by addressing these dynamics upfront rather than allowing them to undermine the process later. </a:t>
            </a:r>
            <a:br>
              <a:rPr lang="en-US" dirty="0"/>
            </a:br>
            <a:endParaRPr lang="en-US" dirty="0"/>
          </a:p>
          <a:p>
            <a:pPr>
              <a:buNone/>
            </a:pPr>
            <a:r>
              <a:rPr lang="en-US" dirty="0"/>
              <a:t>______</a:t>
            </a:r>
          </a:p>
          <a:p>
            <a:pPr>
              <a:buNone/>
            </a:pPr>
            <a:br>
              <a:rPr lang="en-US" dirty="0"/>
            </a:br>
            <a:endParaRPr lang="en-US" dirty="0"/>
          </a:p>
        </p:txBody>
      </p:sp>
      <p:sp>
        <p:nvSpPr>
          <p:cNvPr id="4" name="Slide Number Placeholder 3"/>
          <p:cNvSpPr>
            <a:spLocks noGrp="1"/>
          </p:cNvSpPr>
          <p:nvPr>
            <p:ph type="sldNum" sz="quarter" idx="5"/>
          </p:nvPr>
        </p:nvSpPr>
        <p:spPr/>
        <p:txBody>
          <a:bodyPr/>
          <a:lstStyle/>
          <a:p>
            <a:fld id="{00FE6F5F-8CA6-4ABE-BDB3-77C2A825469F}" type="slidenum">
              <a:rPr lang="en-US" smtClean="0"/>
              <a:t>26</a:t>
            </a:fld>
            <a:endParaRPr lang="en-US"/>
          </a:p>
        </p:txBody>
      </p:sp>
    </p:spTree>
    <p:extLst>
      <p:ext uri="{BB962C8B-B14F-4D97-AF65-F5344CB8AC3E}">
        <p14:creationId xmlns:p14="http://schemas.microsoft.com/office/powerpoint/2010/main" val="30119437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28</a:t>
            </a:fld>
            <a:endParaRPr lang="en-US"/>
          </a:p>
        </p:txBody>
      </p:sp>
    </p:spTree>
    <p:extLst>
      <p:ext uri="{BB962C8B-B14F-4D97-AF65-F5344CB8AC3E}">
        <p14:creationId xmlns:p14="http://schemas.microsoft.com/office/powerpoint/2010/main" val="8250951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29</a:t>
            </a:fld>
            <a:endParaRPr lang="en-US"/>
          </a:p>
        </p:txBody>
      </p:sp>
    </p:spTree>
    <p:extLst>
      <p:ext uri="{BB962C8B-B14F-4D97-AF65-F5344CB8AC3E}">
        <p14:creationId xmlns:p14="http://schemas.microsoft.com/office/powerpoint/2010/main" val="16361592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30</a:t>
            </a:fld>
            <a:endParaRPr lang="en-US"/>
          </a:p>
        </p:txBody>
      </p:sp>
    </p:spTree>
    <p:extLst>
      <p:ext uri="{BB962C8B-B14F-4D97-AF65-F5344CB8AC3E}">
        <p14:creationId xmlns:p14="http://schemas.microsoft.com/office/powerpoint/2010/main" val="34814583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31</a:t>
            </a:fld>
            <a:endParaRPr lang="en-US"/>
          </a:p>
        </p:txBody>
      </p:sp>
    </p:spTree>
    <p:extLst>
      <p:ext uri="{BB962C8B-B14F-4D97-AF65-F5344CB8AC3E}">
        <p14:creationId xmlns:p14="http://schemas.microsoft.com/office/powerpoint/2010/main" val="3398606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34</a:t>
            </a:fld>
            <a:endParaRPr lang="en-US"/>
          </a:p>
        </p:txBody>
      </p:sp>
    </p:spTree>
    <p:extLst>
      <p:ext uri="{BB962C8B-B14F-4D97-AF65-F5344CB8AC3E}">
        <p14:creationId xmlns:p14="http://schemas.microsoft.com/office/powerpoint/2010/main" val="7758665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35</a:t>
            </a:fld>
            <a:endParaRPr lang="en-US"/>
          </a:p>
        </p:txBody>
      </p:sp>
    </p:spTree>
    <p:extLst>
      <p:ext uri="{BB962C8B-B14F-4D97-AF65-F5344CB8AC3E}">
        <p14:creationId xmlns:p14="http://schemas.microsoft.com/office/powerpoint/2010/main" val="3033350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36</a:t>
            </a:fld>
            <a:endParaRPr lang="en-US"/>
          </a:p>
        </p:txBody>
      </p:sp>
    </p:spTree>
    <p:extLst>
      <p:ext uri="{BB962C8B-B14F-4D97-AF65-F5344CB8AC3E}">
        <p14:creationId xmlns:p14="http://schemas.microsoft.com/office/powerpoint/2010/main" val="11888298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37</a:t>
            </a:fld>
            <a:endParaRPr lang="en-US"/>
          </a:p>
        </p:txBody>
      </p:sp>
    </p:spTree>
    <p:extLst>
      <p:ext uri="{BB962C8B-B14F-4D97-AF65-F5344CB8AC3E}">
        <p14:creationId xmlns:p14="http://schemas.microsoft.com/office/powerpoint/2010/main" val="29166434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38</a:t>
            </a:fld>
            <a:endParaRPr lang="en-US"/>
          </a:p>
        </p:txBody>
      </p:sp>
    </p:spTree>
    <p:extLst>
      <p:ext uri="{BB962C8B-B14F-4D97-AF65-F5344CB8AC3E}">
        <p14:creationId xmlns:p14="http://schemas.microsoft.com/office/powerpoint/2010/main" val="4200658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41</a:t>
            </a:fld>
            <a:endParaRPr lang="en-US"/>
          </a:p>
        </p:txBody>
      </p:sp>
    </p:spTree>
    <p:extLst>
      <p:ext uri="{BB962C8B-B14F-4D97-AF65-F5344CB8AC3E}">
        <p14:creationId xmlns:p14="http://schemas.microsoft.com/office/powerpoint/2010/main" val="554306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43</a:t>
            </a:fld>
            <a:endParaRPr lang="en-US"/>
          </a:p>
        </p:txBody>
      </p:sp>
    </p:spTree>
    <p:extLst>
      <p:ext uri="{BB962C8B-B14F-4D97-AF65-F5344CB8AC3E}">
        <p14:creationId xmlns:p14="http://schemas.microsoft.com/office/powerpoint/2010/main" val="15561712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44</a:t>
            </a:fld>
            <a:endParaRPr lang="en-US"/>
          </a:p>
        </p:txBody>
      </p:sp>
    </p:spTree>
    <p:extLst>
      <p:ext uri="{BB962C8B-B14F-4D97-AF65-F5344CB8AC3E}">
        <p14:creationId xmlns:p14="http://schemas.microsoft.com/office/powerpoint/2010/main" val="18171340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84028CD6-2386-FDDF-9CA1-AFE1651EC86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D1CE4C01-9FA2-3A52-E149-23222D7C46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124" name="Slide Number Placeholder 3">
            <a:extLst>
              <a:ext uri="{FF2B5EF4-FFF2-40B4-BE49-F238E27FC236}">
                <a16:creationId xmlns:a16="http://schemas.microsoft.com/office/drawing/2014/main" id="{2D40FC69-D7C5-3EF3-673E-FA6933F9D2F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4243" indent="-290093">
              <a:spcBef>
                <a:spcPct val="30000"/>
              </a:spcBef>
              <a:defRPr sz="1200">
                <a:solidFill>
                  <a:schemeClr val="tx1"/>
                </a:solidFill>
                <a:latin typeface="Calibri" panose="020F0502020204030204" pitchFamily="34" charset="0"/>
              </a:defRPr>
            </a:lvl2pPr>
            <a:lvl3pPr marL="1160374" indent="-232075">
              <a:spcBef>
                <a:spcPct val="30000"/>
              </a:spcBef>
              <a:defRPr sz="1200">
                <a:solidFill>
                  <a:schemeClr val="tx1"/>
                </a:solidFill>
                <a:latin typeface="Calibri" panose="020F0502020204030204" pitchFamily="34" charset="0"/>
              </a:defRPr>
            </a:lvl3pPr>
            <a:lvl4pPr marL="1624523" indent="-232075">
              <a:spcBef>
                <a:spcPct val="30000"/>
              </a:spcBef>
              <a:defRPr sz="1200">
                <a:solidFill>
                  <a:schemeClr val="tx1"/>
                </a:solidFill>
                <a:latin typeface="Calibri" panose="020F0502020204030204" pitchFamily="34" charset="0"/>
              </a:defRPr>
            </a:lvl4pPr>
            <a:lvl5pPr marL="2088672" indent="-232075">
              <a:spcBef>
                <a:spcPct val="30000"/>
              </a:spcBef>
              <a:defRPr sz="1200">
                <a:solidFill>
                  <a:schemeClr val="tx1"/>
                </a:solidFill>
                <a:latin typeface="Calibri" panose="020F0502020204030204" pitchFamily="34" charset="0"/>
              </a:defRPr>
            </a:lvl5pPr>
            <a:lvl6pPr marL="2552822" indent="-232075" eaLnBrk="0" fontAlgn="base" hangingPunct="0">
              <a:spcBef>
                <a:spcPct val="30000"/>
              </a:spcBef>
              <a:spcAft>
                <a:spcPct val="0"/>
              </a:spcAft>
              <a:defRPr sz="1200">
                <a:solidFill>
                  <a:schemeClr val="tx1"/>
                </a:solidFill>
                <a:latin typeface="Calibri" panose="020F0502020204030204" pitchFamily="34" charset="0"/>
              </a:defRPr>
            </a:lvl6pPr>
            <a:lvl7pPr marL="3016971" indent="-232075" eaLnBrk="0" fontAlgn="base" hangingPunct="0">
              <a:spcBef>
                <a:spcPct val="30000"/>
              </a:spcBef>
              <a:spcAft>
                <a:spcPct val="0"/>
              </a:spcAft>
              <a:defRPr sz="1200">
                <a:solidFill>
                  <a:schemeClr val="tx1"/>
                </a:solidFill>
                <a:latin typeface="Calibri" panose="020F0502020204030204" pitchFamily="34" charset="0"/>
              </a:defRPr>
            </a:lvl7pPr>
            <a:lvl8pPr marL="3481121" indent="-232075" eaLnBrk="0" fontAlgn="base" hangingPunct="0">
              <a:spcBef>
                <a:spcPct val="30000"/>
              </a:spcBef>
              <a:spcAft>
                <a:spcPct val="0"/>
              </a:spcAft>
              <a:defRPr sz="1200">
                <a:solidFill>
                  <a:schemeClr val="tx1"/>
                </a:solidFill>
                <a:latin typeface="Calibri" panose="020F0502020204030204" pitchFamily="34" charset="0"/>
              </a:defRPr>
            </a:lvl8pPr>
            <a:lvl9pPr marL="3945270" indent="-2320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681B266-D7CF-440E-B42B-E5CA0D529C1C}" type="slidenum">
              <a:rPr lang="en-US" altLang="en-US" smtClean="0"/>
              <a:pPr>
                <a:spcBef>
                  <a:spcPct val="0"/>
                </a:spcBef>
              </a:pPr>
              <a:t>46</a:t>
            </a:fld>
            <a:endParaRPr lang="en-US" altLang="en-US"/>
          </a:p>
        </p:txBody>
      </p:sp>
    </p:spTree>
    <p:extLst>
      <p:ext uri="{BB962C8B-B14F-4D97-AF65-F5344CB8AC3E}">
        <p14:creationId xmlns:p14="http://schemas.microsoft.com/office/powerpoint/2010/main" val="38778181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47</a:t>
            </a:fld>
            <a:endParaRPr lang="en-US"/>
          </a:p>
        </p:txBody>
      </p:sp>
    </p:spTree>
    <p:extLst>
      <p:ext uri="{BB962C8B-B14F-4D97-AF65-F5344CB8AC3E}">
        <p14:creationId xmlns:p14="http://schemas.microsoft.com/office/powerpoint/2010/main" val="5352885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t>
            </a:r>
          </a:p>
        </p:txBody>
      </p:sp>
      <p:sp>
        <p:nvSpPr>
          <p:cNvPr id="4" name="Slide Number Placeholder 3"/>
          <p:cNvSpPr>
            <a:spLocks noGrp="1"/>
          </p:cNvSpPr>
          <p:nvPr>
            <p:ph type="sldNum" sz="quarter" idx="5"/>
          </p:nvPr>
        </p:nvSpPr>
        <p:spPr/>
        <p:txBody>
          <a:bodyPr/>
          <a:lstStyle/>
          <a:p>
            <a:fld id="{4B216110-C49B-4921-A670-57DDAE63718C}" type="slidenum">
              <a:rPr lang="en-US" smtClean="0"/>
              <a:t>48</a:t>
            </a:fld>
            <a:endParaRPr lang="en-US"/>
          </a:p>
        </p:txBody>
      </p:sp>
    </p:spTree>
    <p:extLst>
      <p:ext uri="{BB962C8B-B14F-4D97-AF65-F5344CB8AC3E}">
        <p14:creationId xmlns:p14="http://schemas.microsoft.com/office/powerpoint/2010/main" val="25565169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51</a:t>
            </a:fld>
            <a:endParaRPr lang="en-US"/>
          </a:p>
        </p:txBody>
      </p:sp>
    </p:spTree>
    <p:extLst>
      <p:ext uri="{BB962C8B-B14F-4D97-AF65-F5344CB8AC3E}">
        <p14:creationId xmlns:p14="http://schemas.microsoft.com/office/powerpoint/2010/main" val="11748185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52</a:t>
            </a:fld>
            <a:endParaRPr lang="en-US"/>
          </a:p>
        </p:txBody>
      </p:sp>
    </p:spTree>
    <p:extLst>
      <p:ext uri="{BB962C8B-B14F-4D97-AF65-F5344CB8AC3E}">
        <p14:creationId xmlns:p14="http://schemas.microsoft.com/office/powerpoint/2010/main" val="33502335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53</a:t>
            </a:fld>
            <a:endParaRPr lang="en-US"/>
          </a:p>
        </p:txBody>
      </p:sp>
    </p:spTree>
    <p:extLst>
      <p:ext uri="{BB962C8B-B14F-4D97-AF65-F5344CB8AC3E}">
        <p14:creationId xmlns:p14="http://schemas.microsoft.com/office/powerpoint/2010/main" val="36861151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C28D8-87A3-B25C-7BF5-2F294DF182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08A193-BB13-7250-CC5E-D3F965AD00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CC1E45-F3EC-E0E3-A95F-E0B358CCD0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6F47BD-7B5D-16A5-7D77-83FCA965FEC0}"/>
              </a:ext>
            </a:extLst>
          </p:cNvPr>
          <p:cNvSpPr>
            <a:spLocks noGrp="1"/>
          </p:cNvSpPr>
          <p:nvPr>
            <p:ph type="sldNum" sz="quarter" idx="5"/>
          </p:nvPr>
        </p:nvSpPr>
        <p:spPr/>
        <p:txBody>
          <a:bodyPr/>
          <a:lstStyle/>
          <a:p>
            <a:fld id="{00FE6F5F-8CA6-4ABE-BDB3-77C2A825469F}" type="slidenum">
              <a:rPr lang="en-US" smtClean="0"/>
              <a:t>54</a:t>
            </a:fld>
            <a:endParaRPr lang="en-US"/>
          </a:p>
        </p:txBody>
      </p:sp>
    </p:spTree>
    <p:extLst>
      <p:ext uri="{BB962C8B-B14F-4D97-AF65-F5344CB8AC3E}">
        <p14:creationId xmlns:p14="http://schemas.microsoft.com/office/powerpoint/2010/main" val="17915499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55</a:t>
            </a:fld>
            <a:endParaRPr lang="en-US"/>
          </a:p>
        </p:txBody>
      </p:sp>
    </p:spTree>
    <p:extLst>
      <p:ext uri="{BB962C8B-B14F-4D97-AF65-F5344CB8AC3E}">
        <p14:creationId xmlns:p14="http://schemas.microsoft.com/office/powerpoint/2010/main" val="23391547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56</a:t>
            </a:fld>
            <a:endParaRPr lang="en-US"/>
          </a:p>
        </p:txBody>
      </p:sp>
    </p:spTree>
    <p:extLst>
      <p:ext uri="{BB962C8B-B14F-4D97-AF65-F5344CB8AC3E}">
        <p14:creationId xmlns:p14="http://schemas.microsoft.com/office/powerpoint/2010/main" val="22374185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57</a:t>
            </a:fld>
            <a:endParaRPr lang="en-US"/>
          </a:p>
        </p:txBody>
      </p:sp>
    </p:spTree>
    <p:extLst>
      <p:ext uri="{BB962C8B-B14F-4D97-AF65-F5344CB8AC3E}">
        <p14:creationId xmlns:p14="http://schemas.microsoft.com/office/powerpoint/2010/main" val="9018779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67F7E-A793-1CFB-E705-EA68BA6943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9B7235-D895-79C4-FB4F-7973FA6921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8C4FD0-F1D0-BF47-01D2-CB2DC5C047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1B72D3-D265-DFB0-BBB4-B265656BA875}"/>
              </a:ext>
            </a:extLst>
          </p:cNvPr>
          <p:cNvSpPr>
            <a:spLocks noGrp="1"/>
          </p:cNvSpPr>
          <p:nvPr>
            <p:ph type="sldNum" sz="quarter" idx="5"/>
          </p:nvPr>
        </p:nvSpPr>
        <p:spPr/>
        <p:txBody>
          <a:bodyPr/>
          <a:lstStyle/>
          <a:p>
            <a:fld id="{00FE6F5F-8CA6-4ABE-BDB3-77C2A825469F}" type="slidenum">
              <a:rPr lang="en-US" smtClean="0"/>
              <a:t>58</a:t>
            </a:fld>
            <a:endParaRPr lang="en-US"/>
          </a:p>
        </p:txBody>
      </p:sp>
    </p:spTree>
    <p:extLst>
      <p:ext uri="{BB962C8B-B14F-4D97-AF65-F5344CB8AC3E}">
        <p14:creationId xmlns:p14="http://schemas.microsoft.com/office/powerpoint/2010/main" val="13428566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60</a:t>
            </a:fld>
            <a:endParaRPr lang="en-US"/>
          </a:p>
        </p:txBody>
      </p:sp>
    </p:spTree>
    <p:extLst>
      <p:ext uri="{BB962C8B-B14F-4D97-AF65-F5344CB8AC3E}">
        <p14:creationId xmlns:p14="http://schemas.microsoft.com/office/powerpoint/2010/main" val="15603627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62</a:t>
            </a:fld>
            <a:endParaRPr lang="en-US"/>
          </a:p>
        </p:txBody>
      </p:sp>
    </p:spTree>
    <p:extLst>
      <p:ext uri="{BB962C8B-B14F-4D97-AF65-F5344CB8AC3E}">
        <p14:creationId xmlns:p14="http://schemas.microsoft.com/office/powerpoint/2010/main" val="21779040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63</a:t>
            </a:fld>
            <a:endParaRPr lang="en-US"/>
          </a:p>
        </p:txBody>
      </p:sp>
    </p:spTree>
    <p:extLst>
      <p:ext uri="{BB962C8B-B14F-4D97-AF65-F5344CB8AC3E}">
        <p14:creationId xmlns:p14="http://schemas.microsoft.com/office/powerpoint/2010/main" val="28422177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64</a:t>
            </a:fld>
            <a:endParaRPr lang="en-US"/>
          </a:p>
        </p:txBody>
      </p:sp>
    </p:spTree>
    <p:extLst>
      <p:ext uri="{BB962C8B-B14F-4D97-AF65-F5344CB8AC3E}">
        <p14:creationId xmlns:p14="http://schemas.microsoft.com/office/powerpoint/2010/main" val="4635684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67</a:t>
            </a:fld>
            <a:endParaRPr lang="en-US"/>
          </a:p>
        </p:txBody>
      </p:sp>
    </p:spTree>
    <p:extLst>
      <p:ext uri="{BB962C8B-B14F-4D97-AF65-F5344CB8AC3E}">
        <p14:creationId xmlns:p14="http://schemas.microsoft.com/office/powerpoint/2010/main" val="189921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68</a:t>
            </a:fld>
            <a:endParaRPr lang="en-US"/>
          </a:p>
        </p:txBody>
      </p:sp>
    </p:spTree>
    <p:extLst>
      <p:ext uri="{BB962C8B-B14F-4D97-AF65-F5344CB8AC3E}">
        <p14:creationId xmlns:p14="http://schemas.microsoft.com/office/powerpoint/2010/main" val="11556186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69</a:t>
            </a:fld>
            <a:endParaRPr lang="en-US"/>
          </a:p>
        </p:txBody>
      </p:sp>
    </p:spTree>
    <p:extLst>
      <p:ext uri="{BB962C8B-B14F-4D97-AF65-F5344CB8AC3E}">
        <p14:creationId xmlns:p14="http://schemas.microsoft.com/office/powerpoint/2010/main" val="41036147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70</a:t>
            </a:fld>
            <a:endParaRPr lang="en-US"/>
          </a:p>
        </p:txBody>
      </p:sp>
    </p:spTree>
    <p:extLst>
      <p:ext uri="{BB962C8B-B14F-4D97-AF65-F5344CB8AC3E}">
        <p14:creationId xmlns:p14="http://schemas.microsoft.com/office/powerpoint/2010/main" val="20304693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75</a:t>
            </a:fld>
            <a:endParaRPr lang="en-US"/>
          </a:p>
        </p:txBody>
      </p:sp>
    </p:spTree>
    <p:extLst>
      <p:ext uri="{BB962C8B-B14F-4D97-AF65-F5344CB8AC3E}">
        <p14:creationId xmlns:p14="http://schemas.microsoft.com/office/powerpoint/2010/main" val="7480149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76</a:t>
            </a:fld>
            <a:endParaRPr lang="en-US"/>
          </a:p>
        </p:txBody>
      </p:sp>
    </p:spTree>
    <p:extLst>
      <p:ext uri="{BB962C8B-B14F-4D97-AF65-F5344CB8AC3E}">
        <p14:creationId xmlns:p14="http://schemas.microsoft.com/office/powerpoint/2010/main" val="10812971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79</a:t>
            </a:fld>
            <a:endParaRPr lang="en-US"/>
          </a:p>
        </p:txBody>
      </p:sp>
    </p:spTree>
    <p:extLst>
      <p:ext uri="{BB962C8B-B14F-4D97-AF65-F5344CB8AC3E}">
        <p14:creationId xmlns:p14="http://schemas.microsoft.com/office/powerpoint/2010/main" val="5413860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81</a:t>
            </a:fld>
            <a:endParaRPr lang="en-US"/>
          </a:p>
        </p:txBody>
      </p:sp>
    </p:spTree>
    <p:extLst>
      <p:ext uri="{BB962C8B-B14F-4D97-AF65-F5344CB8AC3E}">
        <p14:creationId xmlns:p14="http://schemas.microsoft.com/office/powerpoint/2010/main" val="27115462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83</a:t>
            </a:fld>
            <a:endParaRPr lang="en-US"/>
          </a:p>
        </p:txBody>
      </p:sp>
    </p:spTree>
    <p:extLst>
      <p:ext uri="{BB962C8B-B14F-4D97-AF65-F5344CB8AC3E}">
        <p14:creationId xmlns:p14="http://schemas.microsoft.com/office/powerpoint/2010/main" val="12681653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86</a:t>
            </a:fld>
            <a:endParaRPr lang="en-US"/>
          </a:p>
        </p:txBody>
      </p:sp>
    </p:spTree>
    <p:extLst>
      <p:ext uri="{BB962C8B-B14F-4D97-AF65-F5344CB8AC3E}">
        <p14:creationId xmlns:p14="http://schemas.microsoft.com/office/powerpoint/2010/main" val="26882248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90</a:t>
            </a:fld>
            <a:endParaRPr lang="en-US"/>
          </a:p>
        </p:txBody>
      </p:sp>
    </p:spTree>
    <p:extLst>
      <p:ext uri="{BB962C8B-B14F-4D97-AF65-F5344CB8AC3E}">
        <p14:creationId xmlns:p14="http://schemas.microsoft.com/office/powerpoint/2010/main" val="5764174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91</a:t>
            </a:fld>
            <a:endParaRPr lang="en-US"/>
          </a:p>
        </p:txBody>
      </p:sp>
    </p:spTree>
    <p:extLst>
      <p:ext uri="{BB962C8B-B14F-4D97-AF65-F5344CB8AC3E}">
        <p14:creationId xmlns:p14="http://schemas.microsoft.com/office/powerpoint/2010/main" val="248815335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216110-C49B-4921-A670-57DDAE63718C}" type="slidenum">
              <a:rPr lang="en-US" smtClean="0"/>
              <a:t>93</a:t>
            </a:fld>
            <a:endParaRPr lang="en-US"/>
          </a:p>
        </p:txBody>
      </p:sp>
    </p:spTree>
    <p:extLst>
      <p:ext uri="{BB962C8B-B14F-4D97-AF65-F5344CB8AC3E}">
        <p14:creationId xmlns:p14="http://schemas.microsoft.com/office/powerpoint/2010/main" val="10207317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10" name="Picture 9" descr="A black circle in a purple and orange color&#10;&#10;AI-generated content may be incorrect.">
            <a:extLst>
              <a:ext uri="{FF2B5EF4-FFF2-40B4-BE49-F238E27FC236}">
                <a16:creationId xmlns:a16="http://schemas.microsoft.com/office/drawing/2014/main" id="{C8E832A1-AE20-595C-6C6A-C6CAD6D72233}"/>
              </a:ext>
            </a:extLst>
          </p:cNvPr>
          <p:cNvPicPr>
            <a:picLocks noChangeAspect="1"/>
          </p:cNvPicPr>
          <p:nvPr/>
        </p:nvPicPr>
        <p:blipFill>
          <a:blip r:embed="rId2">
            <a:extLst>
              <a:ext uri="{28A0092B-C50C-407E-A947-70E740481C1C}">
                <a14:useLocalDpi xmlns:a14="http://schemas.microsoft.com/office/drawing/2010/main" val="0"/>
              </a:ext>
            </a:extLst>
          </a:blip>
          <a:srcRect l="14059" t="1529" r="16895" b="27442"/>
          <a:stretch>
            <a:fillRect/>
          </a:stretch>
        </p:blipFill>
        <p:spPr>
          <a:xfrm flipH="1">
            <a:off x="-27432" y="0"/>
            <a:ext cx="12219432" cy="686571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95259" y="1820486"/>
            <a:ext cx="4800600" cy="2762187"/>
          </a:xfrm>
        </p:spPr>
        <p:txBody>
          <a:bodyPr vert="horz" lIns="91440" tIns="45720" rIns="91440" bIns="45720" rtlCol="0" anchor="b">
            <a:normAutofit/>
          </a:bodyPr>
          <a:lstStyle>
            <a:lvl1pPr>
              <a:defRPr lang="en-US" sz="4800" dirty="0">
                <a:solidFill>
                  <a:schemeClr val="tx1"/>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95260" y="4714821"/>
            <a:ext cx="3830874" cy="1496616"/>
          </a:xfrm>
        </p:spPr>
        <p:txBody>
          <a:bodyPr vert="horz" lIns="91440" tIns="45720" rIns="91440" bIns="45720" rtlCol="0" anchor="t">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295259" y="219456"/>
            <a:ext cx="2703777" cy="338328"/>
          </a:xfrm>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235440" y="219456"/>
            <a:ext cx="1495365" cy="338328"/>
          </a:xfrm>
        </p:spPr>
        <p:txBody>
          <a:bodyPr/>
          <a:lstStyle>
            <a:lvl1pPr>
              <a:defRPr>
                <a:solidFill>
                  <a:schemeClr val="tx1"/>
                </a:solidFill>
              </a:defRPr>
            </a:lvl1pPr>
          </a:lstStyle>
          <a:p>
            <a:fld id="{502E17FD-A7ED-43BE-A66B-39FBA56FD5F3}" type="datetimeFigureOut">
              <a:rPr lang="en-US" smtClean="0"/>
              <a:t>10/2/2026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6ECECC7A-7237-47D4-A9C4-FF32AC03C2B7}" type="slidenum">
              <a:rPr lang="en-US" smtClean="0"/>
              <a:t>‹#›</a:t>
            </a:fld>
            <a:endParaRPr lang="en-US"/>
          </a:p>
        </p:txBody>
      </p:sp>
    </p:spTree>
    <p:extLst>
      <p:ext uri="{BB962C8B-B14F-4D97-AF65-F5344CB8AC3E}">
        <p14:creationId xmlns:p14="http://schemas.microsoft.com/office/powerpoint/2010/main" val="2648161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217452" y="214858"/>
            <a:ext cx="1485900" cy="338328"/>
          </a:xfrm>
        </p:spPr>
        <p:txBody>
          <a:bodyPr/>
          <a:lstStyle>
            <a:lvl1pPr>
              <a:defRPr>
                <a:solidFill>
                  <a:schemeClr val="tx1"/>
                </a:solidFill>
              </a:defRPr>
            </a:lvl1pPr>
          </a:lstStyle>
          <a:p>
            <a:fld id="{502E17FD-A7ED-43BE-A66B-39FBA56FD5F3}" type="datetimeFigureOut">
              <a:rPr lang="en-US" smtClean="0"/>
              <a:t>10/2/2026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6ECECC7A-7237-47D4-A9C4-FF32AC03C2B7}" type="slidenum">
              <a:rPr lang="en-US" smtClean="0"/>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0271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2">
    <p:spTree>
      <p:nvGrpSpPr>
        <p:cNvPr id="1" name=""/>
        <p:cNvGrpSpPr/>
        <p:nvPr/>
      </p:nvGrpSpPr>
      <p:grpSpPr>
        <a:xfrm>
          <a:off x="0" y="0"/>
          <a:ext cx="0" cy="0"/>
          <a:chOff x="0" y="0"/>
          <a:chExt cx="0" cy="0"/>
        </a:xfrm>
      </p:grpSpPr>
      <p:pic>
        <p:nvPicPr>
          <p:cNvPr id="7" name="Picture 6" descr="A black circle in a purple and orange color&#10;&#10;AI-generated content may be incorrect.">
            <a:extLst>
              <a:ext uri="{FF2B5EF4-FFF2-40B4-BE49-F238E27FC236}">
                <a16:creationId xmlns:a16="http://schemas.microsoft.com/office/drawing/2014/main" id="{6AC85073-6D22-76C5-C752-C565E9FBCC84}"/>
              </a:ext>
            </a:extLst>
          </p:cNvPr>
          <p:cNvPicPr>
            <a:picLocks noChangeAspect="1"/>
          </p:cNvPicPr>
          <p:nvPr/>
        </p:nvPicPr>
        <p:blipFill>
          <a:blip r:embed="rId2">
            <a:extLst>
              <a:ext uri="{28A0092B-C50C-407E-A947-70E740481C1C}">
                <a14:useLocalDpi xmlns:a14="http://schemas.microsoft.com/office/drawing/2010/main" val="0"/>
              </a:ext>
            </a:extLst>
          </a:blip>
          <a:srcRect l="1146" t="10520" r="14652" b="11508"/>
          <a:stretch>
            <a:fillRect/>
          </a:stretch>
        </p:blipFill>
        <p:spPr>
          <a:xfrm flipH="1">
            <a:off x="-2" y="11899"/>
            <a:ext cx="12192001" cy="6865715"/>
          </a:xfrm>
          <a:prstGeom prst="rect">
            <a:avLst/>
          </a:prstGeom>
        </p:spPr>
      </p:pic>
      <p:sp>
        <p:nvSpPr>
          <p:cNvPr id="9" name="Title 8">
            <a:extLst>
              <a:ext uri="{FF2B5EF4-FFF2-40B4-BE49-F238E27FC236}">
                <a16:creationId xmlns:a16="http://schemas.microsoft.com/office/drawing/2014/main" id="{BF6CFC71-0CC0-F6AB-06FD-5F2DE2587092}"/>
              </a:ext>
            </a:extLst>
          </p:cNvPr>
          <p:cNvSpPr>
            <a:spLocks noGrp="1"/>
          </p:cNvSpPr>
          <p:nvPr>
            <p:ph type="title"/>
          </p:nvPr>
        </p:nvSpPr>
        <p:spPr>
          <a:xfrm>
            <a:off x="420792" y="459253"/>
            <a:ext cx="5658468" cy="2691359"/>
          </a:xfrm>
        </p:spPr>
        <p:txBody>
          <a:bodyPr/>
          <a:lstStyle>
            <a:lvl1pPr>
              <a:defRPr sz="4600"/>
            </a:lvl1pPr>
          </a:lstStyle>
          <a:p>
            <a:r>
              <a:rPr lang="en-US"/>
              <a:t>Click to edit Master title style</a:t>
            </a:r>
            <a:endParaRPr lang="en-US" dirty="0"/>
          </a:p>
        </p:txBody>
      </p:sp>
      <p:sp>
        <p:nvSpPr>
          <p:cNvPr id="11" name="Subtitle 2">
            <a:extLst>
              <a:ext uri="{FF2B5EF4-FFF2-40B4-BE49-F238E27FC236}">
                <a16:creationId xmlns:a16="http://schemas.microsoft.com/office/drawing/2014/main" id="{41932924-E87B-08A2-5EE3-BBA69699E24F}"/>
              </a:ext>
            </a:extLst>
          </p:cNvPr>
          <p:cNvSpPr>
            <a:spLocks noGrp="1"/>
          </p:cNvSpPr>
          <p:nvPr>
            <p:ph type="subTitle" idx="1"/>
          </p:nvPr>
        </p:nvSpPr>
        <p:spPr>
          <a:xfrm>
            <a:off x="7362264" y="516600"/>
            <a:ext cx="2593814" cy="1627886"/>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2265" y="219456"/>
            <a:ext cx="2504049" cy="338328"/>
          </a:xfrm>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363200" y="219456"/>
            <a:ext cx="1146383" cy="338328"/>
          </a:xfrm>
        </p:spPr>
        <p:txBody>
          <a:bodyPr/>
          <a:lstStyle>
            <a:lvl1pPr>
              <a:defRPr>
                <a:solidFill>
                  <a:schemeClr val="tx1"/>
                </a:solidFill>
              </a:defRPr>
            </a:lvl1pPr>
          </a:lstStyle>
          <a:p>
            <a:fld id="{502E17FD-A7ED-43BE-A66B-39FBA56FD5F3}" type="datetimeFigureOut">
              <a:rPr lang="en-US" smtClean="0"/>
              <a:t>10/2/2026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291657" y="219456"/>
            <a:ext cx="555948" cy="338328"/>
          </a:xfrm>
        </p:spPr>
        <p:txBody>
          <a:bodyPr/>
          <a:lstStyle>
            <a:lvl1pPr>
              <a:defRPr>
                <a:solidFill>
                  <a:schemeClr val="tx1"/>
                </a:solidFill>
              </a:defRPr>
            </a:lvl1pPr>
          </a:lstStyle>
          <a:p>
            <a:fld id="{6ECECC7A-7237-47D4-A9C4-FF32AC03C2B7}" type="slidenum">
              <a:rPr lang="en-US" smtClean="0"/>
              <a:t>‹#›</a:t>
            </a:fld>
            <a:endParaRPr lang="en-US"/>
          </a:p>
        </p:txBody>
      </p:sp>
    </p:spTree>
    <p:extLst>
      <p:ext uri="{BB962C8B-B14F-4D97-AF65-F5344CB8AC3E}">
        <p14:creationId xmlns:p14="http://schemas.microsoft.com/office/powerpoint/2010/main" val="83872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blip>
            <a:stretch>
              <a:fillRect/>
            </a:stretch>
          </a:blipFill>
        </p:spPr>
        <p:txBody>
          <a:bodyPr tIns="365760"/>
          <a:lstStyle>
            <a:lvl1pPr>
              <a:defRPr>
                <a:solidFill>
                  <a:schemeClr val="tx1"/>
                </a:solidFill>
              </a:defRPr>
            </a:lvl1pPr>
          </a:lstStyle>
          <a:p>
            <a:r>
              <a:rPr lang="en-US" dirty="0"/>
              <a:t>   </a:t>
            </a:r>
          </a:p>
        </p:txBody>
      </p:sp>
      <p:sp>
        <p:nvSpPr>
          <p:cNvPr id="15" name="Title 14">
            <a:extLst>
              <a:ext uri="{FF2B5EF4-FFF2-40B4-BE49-F238E27FC236}">
                <a16:creationId xmlns:a16="http://schemas.microsoft.com/office/drawing/2014/main" id="{7EB34FF5-770C-AA64-B806-5D6DED71138A}"/>
              </a:ext>
            </a:extLst>
          </p:cNvPr>
          <p:cNvSpPr>
            <a:spLocks noGrp="1"/>
          </p:cNvSpPr>
          <p:nvPr>
            <p:ph type="title"/>
          </p:nvPr>
        </p:nvSpPr>
        <p:spPr>
          <a:xfrm>
            <a:off x="0" y="4463843"/>
            <a:ext cx="12188952" cy="2394157"/>
          </a:xfrm>
          <a:gradFill>
            <a:gsLst>
              <a:gs pos="31000">
                <a:srgbClr val="000000">
                  <a:alpha val="30000"/>
                </a:srgbClr>
              </a:gs>
              <a:gs pos="87000">
                <a:srgbClr val="000000">
                  <a:alpha val="60000"/>
                </a:srgbClr>
              </a:gs>
              <a:gs pos="0">
                <a:srgbClr val="000000">
                  <a:alpha val="0"/>
                </a:srgbClr>
              </a:gs>
            </a:gsLst>
            <a:lin ang="5400000" scaled="0"/>
          </a:gradFill>
        </p:spPr>
        <p:txBody>
          <a:bodyPr lIns="502920" tIns="0" rIns="5029200" bIns="365760" anchor="b"/>
          <a:lstStyle>
            <a:lvl1pPr>
              <a:defRPr sz="4000">
                <a:solidFill>
                  <a:schemeClr val="tx1"/>
                </a:solidFill>
              </a:defRPr>
            </a:lvl1pPr>
          </a:lstStyle>
          <a:p>
            <a:r>
              <a:rPr lang="en-US"/>
              <a:t>Click to edit Master title style</a:t>
            </a:r>
            <a:endParaRPr lang="en-US" dirty="0"/>
          </a:p>
        </p:txBody>
      </p:sp>
      <p:sp>
        <p:nvSpPr>
          <p:cNvPr id="12" name="Subtitle 2">
            <a:extLst>
              <a:ext uri="{FF2B5EF4-FFF2-40B4-BE49-F238E27FC236}">
                <a16:creationId xmlns:a16="http://schemas.microsoft.com/office/drawing/2014/main" id="{49132BB0-A42B-7355-8046-F22B2344C64F}"/>
              </a:ext>
            </a:extLst>
          </p:cNvPr>
          <p:cNvSpPr>
            <a:spLocks noGrp="1"/>
          </p:cNvSpPr>
          <p:nvPr>
            <p:ph type="subTitle" idx="1"/>
          </p:nvPr>
        </p:nvSpPr>
        <p:spPr>
          <a:xfrm>
            <a:off x="8801099" y="4463843"/>
            <a:ext cx="3387853" cy="2394157"/>
          </a:xfrm>
        </p:spPr>
        <p:txBody>
          <a:bodyPr vert="horz" lIns="137160" tIns="365760" rIns="0" bIns="457200" rtlCol="0" anchor="b">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37656" y="219456"/>
            <a:ext cx="2740616" cy="365760"/>
          </a:xfrm>
        </p:spPr>
        <p:txBody>
          <a:bodyPr/>
          <a:lstStyle>
            <a:lvl1pPr>
              <a:defRPr>
                <a:solidFill>
                  <a:schemeClr val="tx1"/>
                </a:solidFill>
              </a:defRPr>
            </a:lvl1pPr>
          </a:lstStyle>
          <a:p>
            <a:endParaRPr lang="en-US"/>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66095" y="219456"/>
            <a:ext cx="1957990" cy="365760"/>
          </a:xfrm>
        </p:spPr>
        <p:txBody>
          <a:bodyPr/>
          <a:lstStyle>
            <a:lvl1pPr>
              <a:defRPr>
                <a:solidFill>
                  <a:schemeClr val="tx1"/>
                </a:solidFill>
              </a:defRPr>
            </a:lvl1pPr>
          </a:lstStyle>
          <a:p>
            <a:fld id="{502E17FD-A7ED-43BE-A66B-39FBA56FD5F3}" type="datetimeFigureOut">
              <a:rPr lang="en-US" smtClean="0"/>
              <a:t>10/2/2026</a:t>
            </a:fld>
            <a:endParaRPr lang="en-US"/>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362195" y="219456"/>
            <a:ext cx="448805" cy="365760"/>
          </a:xfrm>
        </p:spPr>
        <p:txBody>
          <a:bodyPr/>
          <a:lstStyle>
            <a:lvl1pPr>
              <a:defRPr>
                <a:solidFill>
                  <a:schemeClr val="tx1"/>
                </a:solidFill>
              </a:defRPr>
            </a:lvl1pPr>
          </a:lstStyle>
          <a:p>
            <a:fld id="{6ECECC7A-7237-47D4-A9C4-FF32AC03C2B7}" type="slidenum">
              <a:rPr lang="en-US" smtClean="0"/>
              <a:t>‹#›</a:t>
            </a:fld>
            <a:endParaRPr lang="en-US"/>
          </a:p>
        </p:txBody>
      </p:sp>
    </p:spTree>
    <p:extLst>
      <p:ext uri="{BB962C8B-B14F-4D97-AF65-F5344CB8AC3E}">
        <p14:creationId xmlns:p14="http://schemas.microsoft.com/office/powerpoint/2010/main" val="3192183883"/>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10" name="Picture 9" descr="A close up of a colorful background&#10;&#10;AI-generated content may be incorrect.">
            <a:extLst>
              <a:ext uri="{FF2B5EF4-FFF2-40B4-BE49-F238E27FC236}">
                <a16:creationId xmlns:a16="http://schemas.microsoft.com/office/drawing/2014/main" id="{6F838A51-B977-1664-089F-3B2250DFEF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81172" cy="6858000"/>
          </a:xfrm>
          <a:prstGeom prst="rect">
            <a:avLst/>
          </a:prstGeom>
        </p:spPr>
      </p:pic>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409980" y="4311805"/>
            <a:ext cx="8585337" cy="2368300"/>
          </a:xfrm>
        </p:spPr>
        <p:txBody>
          <a:bodyPr anchor="b">
            <a:normAutofit/>
          </a:bodyPr>
          <a:lstStyle>
            <a:lvl1pPr>
              <a:defRPr sz="6900">
                <a:solidFill>
                  <a:schemeClr val="tx1"/>
                </a:solidFill>
              </a:defRPr>
            </a:lvl1pPr>
          </a:lstStyle>
          <a:p>
            <a:r>
              <a:rPr lang="en-US" dirty="0"/>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419100" y="219456"/>
            <a:ext cx="2656178" cy="338328"/>
          </a:xfrm>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8801100" y="219456"/>
            <a:ext cx="1913256" cy="338328"/>
          </a:xfrm>
        </p:spPr>
        <p:txBody>
          <a:bodyPr/>
          <a:lstStyle>
            <a:lvl1pPr>
              <a:defRPr>
                <a:solidFill>
                  <a:schemeClr val="tx1"/>
                </a:solidFill>
              </a:defRPr>
            </a:lvl1pPr>
          </a:lstStyle>
          <a:p>
            <a:fld id="{502E17FD-A7ED-43BE-A66B-39FBA56FD5F3}" type="datetimeFigureOut">
              <a:rPr lang="en-US" smtClean="0"/>
              <a:t>10/2/2026</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291658" y="219456"/>
            <a:ext cx="555948" cy="338328"/>
          </a:xfrm>
        </p:spPr>
        <p:txBody>
          <a:bodyPr/>
          <a:lstStyle>
            <a:lvl1pPr>
              <a:defRPr>
                <a:solidFill>
                  <a:schemeClr val="tx1"/>
                </a:solidFill>
              </a:defRPr>
            </a:lvl1pPr>
          </a:lstStyle>
          <a:p>
            <a:fld id="{6ECECC7A-7237-47D4-A9C4-FF32AC03C2B7}" type="slidenum">
              <a:rPr lang="en-US" smtClean="0"/>
              <a:t>‹#›</a:t>
            </a:fld>
            <a:endParaRPr lang="en-US"/>
          </a:p>
        </p:txBody>
      </p:sp>
    </p:spTree>
    <p:extLst>
      <p:ext uri="{BB962C8B-B14F-4D97-AF65-F5344CB8AC3E}">
        <p14:creationId xmlns:p14="http://schemas.microsoft.com/office/powerpoint/2010/main" val="3494857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black background with a purple and orange light&#10;&#10;AI-generated content may be incorrect.">
            <a:extLst>
              <a:ext uri="{FF2B5EF4-FFF2-40B4-BE49-F238E27FC236}">
                <a16:creationId xmlns:a16="http://schemas.microsoft.com/office/drawing/2014/main" id="{D09BF41B-6D10-9A6E-03E4-5E7320A61D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0" y="-2"/>
            <a:ext cx="12192000" cy="2869093"/>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68368" y="2138776"/>
            <a:ext cx="6433266" cy="1962149"/>
          </a:xfrm>
        </p:spPr>
        <p:txBody>
          <a:bodyPr anchor="t">
            <a:normAutofit/>
          </a:bodyPr>
          <a:lstStyle>
            <a:lvl1pPr>
              <a:defRPr sz="8800" baseline="0">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353300" y="214858"/>
            <a:ext cx="1485900" cy="338328"/>
          </a:xfrm>
        </p:spPr>
        <p:txBody>
          <a:bodyPr/>
          <a:lstStyle>
            <a:lvl1pPr>
              <a:defRPr>
                <a:solidFill>
                  <a:schemeClr val="tx1"/>
                </a:solidFill>
              </a:defRPr>
            </a:lvl1pPr>
          </a:lstStyle>
          <a:p>
            <a:fld id="{502E17FD-A7ED-43BE-A66B-39FBA56FD5F3}" type="datetimeFigureOut">
              <a:rPr lang="en-US" smtClean="0"/>
              <a:t>10/2/2026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6ECECC7A-7237-47D4-A9C4-FF32AC03C2B7}" type="slidenum">
              <a:rPr lang="en-US" smtClean="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353301" y="2138776"/>
            <a:ext cx="3718420" cy="4109624"/>
          </a:xfrm>
        </p:spPr>
        <p:txBody>
          <a:bodyPr vert="horz" lIns="91440" tIns="45720" rIns="91440" bIns="45720" rtlCol="0" anchor="t">
            <a:normAutofit/>
          </a:bodyPr>
          <a:lstStyle>
            <a:lvl1pPr marL="457200" indent="-457200">
              <a:buFont typeface="+mj-lt"/>
              <a:buAutoNum type="arabicPeriod"/>
              <a:defRPr lang="en-US" sz="1400" dirty="0">
                <a:solidFill>
                  <a:schemeClr val="tx1"/>
                </a:solidFill>
              </a:defRPr>
            </a:lvl1pPr>
            <a:lvl2pPr marL="571500" indent="-342900">
              <a:buFont typeface="+mj-lt"/>
              <a:buAutoNum type="arabicPeriod"/>
              <a:defRPr lang="en-US" sz="1400" dirty="0">
                <a:solidFill>
                  <a:schemeClr val="tx1"/>
                </a:solidFill>
              </a:defRPr>
            </a:lvl2pPr>
            <a:lvl3pPr marL="800100" indent="-342900">
              <a:buFont typeface="+mj-lt"/>
              <a:buAutoNum type="arabicPeriod"/>
              <a:defRPr lang="en-US" sz="1400" dirty="0">
                <a:solidFill>
                  <a:schemeClr val="tx1"/>
                </a:solidFill>
              </a:defRPr>
            </a:lvl3pPr>
            <a:lvl4pPr>
              <a:buFont typeface="+mj-lt"/>
              <a:buAutoNum type="arabicPeriod"/>
              <a:defRPr lang="en-US" sz="1400" dirty="0">
                <a:solidFill>
                  <a:schemeClr val="tx1"/>
                </a:solidFill>
              </a:defRPr>
            </a:lvl4pPr>
            <a:lvl5pPr>
              <a:buFont typeface="+mj-lt"/>
              <a:buAutoNum type="arabicPeriod"/>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71536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bg>
      <p:bgPr>
        <a:solidFill>
          <a:srgbClr val="09090C"/>
        </a:solidFill>
        <a:effectLst/>
      </p:bgPr>
    </p:bg>
    <p:spTree>
      <p:nvGrpSpPr>
        <p:cNvPr id="1" name=""/>
        <p:cNvGrpSpPr/>
        <p:nvPr/>
      </p:nvGrpSpPr>
      <p:grpSpPr>
        <a:xfrm>
          <a:off x="0" y="0"/>
          <a:ext cx="0" cy="0"/>
          <a:chOff x="0" y="0"/>
          <a:chExt cx="0" cy="0"/>
        </a:xfrm>
      </p:grpSpPr>
      <p:pic>
        <p:nvPicPr>
          <p:cNvPr id="6" name="Picture 5" descr="A black background with a red and yellow light&#10;&#10;AI-generated content may be incorrect.">
            <a:extLst>
              <a:ext uri="{FF2B5EF4-FFF2-40B4-BE49-F238E27FC236}">
                <a16:creationId xmlns:a16="http://schemas.microsoft.com/office/drawing/2014/main" id="{BD349A90-08FB-AFC0-8649-56404DF7B8C2}"/>
              </a:ext>
            </a:extLst>
          </p:cNvPr>
          <p:cNvPicPr>
            <a:picLocks noChangeAspect="1"/>
          </p:cNvPicPr>
          <p:nvPr/>
        </p:nvPicPr>
        <p:blipFill>
          <a:blip r:embed="rId2">
            <a:extLst>
              <a:ext uri="{28A0092B-C50C-407E-A947-70E740481C1C}">
                <a14:useLocalDpi xmlns:a14="http://schemas.microsoft.com/office/drawing/2010/main" val="0"/>
              </a:ext>
            </a:extLst>
          </a:blip>
          <a:srcRect b="36109"/>
          <a:stretch>
            <a:fillRect/>
          </a:stretch>
        </p:blipFill>
        <p:spPr>
          <a:xfrm rot="10800000" flipH="1">
            <a:off x="-9982" y="2555751"/>
            <a:ext cx="12192000" cy="4343908"/>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90852" y="3481713"/>
            <a:ext cx="5496426" cy="2092272"/>
          </a:xfrm>
        </p:spPr>
        <p:txBody>
          <a:bodyPr anchor="t">
            <a:normAutofit/>
          </a:bodyPr>
          <a:lstStyle>
            <a:lvl1pPr>
              <a:defRPr sz="7600">
                <a:solidFill>
                  <a:schemeClr val="tx1"/>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743EA2DD-B019-E3AA-ACB7-13CC3353E8D4}"/>
              </a:ext>
            </a:extLst>
          </p:cNvPr>
          <p:cNvSpPr>
            <a:spLocks noGrp="1"/>
          </p:cNvSpPr>
          <p:nvPr>
            <p:ph type="pic" sz="quarter" idx="14" hasCustomPrompt="1"/>
          </p:nvPr>
        </p:nvSpPr>
        <p:spPr>
          <a:xfrm>
            <a:off x="0" y="0"/>
            <a:ext cx="12192000" cy="2555751"/>
          </a:xfrm>
          <a:blipFill>
            <a:blip r:embed="rId3">
              <a:alphaModFix amt="65000"/>
            </a:blip>
            <a:stretch>
              <a:fillRect/>
            </a:stretch>
          </a:blipFill>
        </p:spPr>
        <p:txBody>
          <a:bodyPr/>
          <a:lstStyle>
            <a:lvl1pPr>
              <a:defRPr>
                <a:solidFill>
                  <a:schemeClr val="tx1"/>
                </a:solidFill>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33660" y="2734068"/>
            <a:ext cx="2727331" cy="338328"/>
          </a:xfrm>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785567" y="2734068"/>
            <a:ext cx="1586711" cy="338328"/>
          </a:xfrm>
        </p:spPr>
        <p:txBody>
          <a:bodyPr/>
          <a:lstStyle>
            <a:lvl1pPr>
              <a:defRPr>
                <a:solidFill>
                  <a:schemeClr val="tx1"/>
                </a:solidFill>
              </a:defRPr>
            </a:lvl1pPr>
          </a:lstStyle>
          <a:p>
            <a:fld id="{502E17FD-A7ED-43BE-A66B-39FBA56FD5F3}" type="datetimeFigureOut">
              <a:rPr lang="en-US" smtClean="0"/>
              <a:t>10/2/2026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316614" y="2734068"/>
            <a:ext cx="526695" cy="338328"/>
          </a:xfrm>
        </p:spPr>
        <p:txBody>
          <a:bodyPr/>
          <a:lstStyle>
            <a:lvl1pPr>
              <a:defRPr>
                <a:solidFill>
                  <a:schemeClr val="tx1"/>
                </a:solidFill>
              </a:defRPr>
            </a:lvl1pPr>
          </a:lstStyle>
          <a:p>
            <a:fld id="{6ECECC7A-7237-47D4-A9C4-FF32AC03C2B7}" type="slidenum">
              <a:rPr lang="en-US" smtClean="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785567" y="3481713"/>
            <a:ext cx="3916103" cy="2765887"/>
          </a:xfrm>
        </p:spPr>
        <p:txBody>
          <a:bodyPr vert="horz" lIns="91440" tIns="45720" rIns="91440" bIns="45720" rtlCol="0">
            <a:normAutofit/>
          </a:bodyPr>
          <a:lstStyle>
            <a:lvl1pPr marL="342900" indent="-342900">
              <a:lnSpc>
                <a:spcPct val="130000"/>
              </a:lnSpc>
              <a:buFont typeface="+mj-lt"/>
              <a:buAutoNum type="arabicPeriod"/>
              <a:defRPr lang="en-US" sz="1400" dirty="0">
                <a:solidFill>
                  <a:schemeClr val="tx1"/>
                </a:solidFill>
              </a:defRPr>
            </a:lvl1pPr>
            <a:lvl2pPr marL="571500" indent="-342900">
              <a:lnSpc>
                <a:spcPct val="130000"/>
              </a:lnSpc>
              <a:buFont typeface="+mj-lt"/>
              <a:buAutoNum type="arabicPeriod"/>
              <a:defRPr lang="en-US" sz="1400" dirty="0">
                <a:solidFill>
                  <a:schemeClr val="tx1"/>
                </a:solidFill>
              </a:defRPr>
            </a:lvl2pPr>
            <a:lvl3pPr marL="800100" indent="-342900">
              <a:lnSpc>
                <a:spcPct val="130000"/>
              </a:lnSpc>
              <a:buFont typeface="+mj-lt"/>
              <a:buAutoNum type="arabicPeriod"/>
              <a:defRPr lang="en-US" sz="1400" dirty="0">
                <a:solidFill>
                  <a:schemeClr val="tx1"/>
                </a:solidFill>
              </a:defRPr>
            </a:lvl3pPr>
            <a:lvl4pPr>
              <a:lnSpc>
                <a:spcPct val="130000"/>
              </a:lnSpc>
              <a:buFont typeface="+mj-lt"/>
              <a:buAutoNum type="arabicPeriod"/>
              <a:defRPr lang="en-US" sz="1400" dirty="0">
                <a:solidFill>
                  <a:schemeClr val="tx1"/>
                </a:solidFill>
              </a:defRPr>
            </a:lvl4pPr>
            <a:lvl5pPr>
              <a:lnSpc>
                <a:spcPct val="130000"/>
              </a:lnSpc>
              <a:buFont typeface="+mj-lt"/>
              <a:buAutoNum type="arabicPeriod"/>
              <a:defRPr lang="en-US" sz="1400" dirty="0">
                <a:solidFill>
                  <a:schemeClr val="tx1"/>
                </a:solidFill>
              </a:defRPr>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endParaRPr lang="en-US" dirty="0"/>
          </a:p>
        </p:txBody>
      </p:sp>
    </p:spTree>
    <p:extLst>
      <p:ext uri="{BB962C8B-B14F-4D97-AF65-F5344CB8AC3E}">
        <p14:creationId xmlns:p14="http://schemas.microsoft.com/office/powerpoint/2010/main" val="4093576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pic>
        <p:nvPicPr>
          <p:cNvPr id="23" name="Picture 22" descr="A purple and black background&#10;&#10;AI-generated content may be incorrect.">
            <a:extLst>
              <a:ext uri="{FF2B5EF4-FFF2-40B4-BE49-F238E27FC236}">
                <a16:creationId xmlns:a16="http://schemas.microsoft.com/office/drawing/2014/main" id="{518E8C82-2B1B-76C7-A67D-099AEEEAD0DA}"/>
              </a:ext>
            </a:extLst>
          </p:cNvPr>
          <p:cNvPicPr>
            <a:picLocks noChangeAspect="1"/>
          </p:cNvPicPr>
          <p:nvPr/>
        </p:nvPicPr>
        <p:blipFill>
          <a:blip r:embed="rId2">
            <a:extLst>
              <a:ext uri="{28A0092B-C50C-407E-A947-70E740481C1C}">
                <a14:useLocalDpi xmlns:a14="http://schemas.microsoft.com/office/drawing/2010/main" val="0"/>
              </a:ext>
            </a:extLst>
          </a:blip>
          <a:srcRect l="11509"/>
          <a:stretch>
            <a:fillRect/>
          </a:stretch>
        </p:blipFill>
        <p:spPr>
          <a:xfrm>
            <a:off x="6324601" y="1"/>
            <a:ext cx="5881254"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18851" y="1276990"/>
            <a:ext cx="5378267" cy="985658"/>
          </a:xfrm>
        </p:spPr>
        <p:txBody>
          <a:bodyPr anchor="b"/>
          <a:lstStyle>
            <a:lvl1pPr>
              <a:defRPr>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8801100" y="214858"/>
            <a:ext cx="1941840" cy="338328"/>
          </a:xfrm>
        </p:spPr>
        <p:txBody>
          <a:bodyPr/>
          <a:lstStyle>
            <a:lvl1pPr>
              <a:defRPr>
                <a:solidFill>
                  <a:schemeClr val="tx1"/>
                </a:solidFill>
              </a:defRPr>
            </a:lvl1pPr>
          </a:lstStyle>
          <a:p>
            <a:fld id="{502E17FD-A7ED-43BE-A66B-39FBA56FD5F3}" type="datetimeFigureOut">
              <a:rPr lang="en-US" smtClean="0"/>
              <a:t>10/2/2026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0295" y="214858"/>
            <a:ext cx="555948" cy="338328"/>
          </a:xfrm>
        </p:spPr>
        <p:txBody>
          <a:bodyPr/>
          <a:lstStyle>
            <a:lvl1pPr>
              <a:defRPr>
                <a:solidFill>
                  <a:schemeClr val="tx1"/>
                </a:solidFill>
              </a:defRPr>
            </a:lvl1pPr>
          </a:lstStyle>
          <a:p>
            <a:fld id="{6ECECC7A-7237-47D4-A9C4-FF32AC03C2B7}" type="slidenum">
              <a:rPr lang="en-US" smtClean="0"/>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27477" y="2471736"/>
            <a:ext cx="5378268" cy="36627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3283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bg>
      <p:bgPr>
        <a:solidFill>
          <a:srgbClr val="09090C"/>
        </a:solidFill>
        <a:effectLst/>
      </p:bgPr>
    </p:bg>
    <p:spTree>
      <p:nvGrpSpPr>
        <p:cNvPr id="1" name=""/>
        <p:cNvGrpSpPr/>
        <p:nvPr/>
      </p:nvGrpSpPr>
      <p:grpSpPr>
        <a:xfrm>
          <a:off x="0" y="0"/>
          <a:ext cx="0" cy="0"/>
          <a:chOff x="0" y="0"/>
          <a:chExt cx="0" cy="0"/>
        </a:xfrm>
      </p:grpSpPr>
      <p:pic>
        <p:nvPicPr>
          <p:cNvPr id="9" name="Picture 8" descr="A black background with a purple and orange light&#10;&#10;AI-generated content may be incorrect.">
            <a:extLst>
              <a:ext uri="{FF2B5EF4-FFF2-40B4-BE49-F238E27FC236}">
                <a16:creationId xmlns:a16="http://schemas.microsoft.com/office/drawing/2014/main" id="{E41EB56E-DF88-E5AB-35AF-891395DCDB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4406900"/>
            <a:ext cx="9144000" cy="24511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899" y="1886712"/>
            <a:ext cx="3507989" cy="3233928"/>
          </a:xfrm>
        </p:spPr>
        <p:txBody>
          <a:bodyPr anchor="t">
            <a:normAutofit/>
          </a:bodyPr>
          <a:lstStyle>
            <a:lvl1pPr>
              <a:defRPr sz="3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19100" y="208394"/>
            <a:ext cx="2532118" cy="338328"/>
          </a:xfrm>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5867400" y="208394"/>
            <a:ext cx="2017548" cy="338328"/>
          </a:xfrm>
        </p:spPr>
        <p:txBody>
          <a:bodyPr/>
          <a:lstStyle>
            <a:lvl1pPr>
              <a:defRPr>
                <a:solidFill>
                  <a:schemeClr val="tx1"/>
                </a:solidFill>
              </a:defRPr>
            </a:lvl1pPr>
          </a:lstStyle>
          <a:p>
            <a:fld id="{502E17FD-A7ED-43BE-A66B-39FBA56FD5F3}" type="datetimeFigureOut">
              <a:rPr lang="en-US" smtClean="0"/>
              <a:t>10/2/2026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6588" y="208394"/>
            <a:ext cx="553156" cy="338328"/>
          </a:xfrm>
        </p:spPr>
        <p:txBody>
          <a:bodyPr/>
          <a:lstStyle>
            <a:lvl1pPr>
              <a:defRPr>
                <a:solidFill>
                  <a:schemeClr val="tx1"/>
                </a:solidFill>
              </a:defRPr>
            </a:lvl1pPr>
          </a:lstStyle>
          <a:p>
            <a:fld id="{6ECECC7A-7237-47D4-A9C4-FF32AC03C2B7}" type="slidenum">
              <a:rPr lang="en-US" smtClean="0"/>
              <a:t>‹#›</a:t>
            </a:fld>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867401" y="1886712"/>
            <a:ext cx="4495800" cy="3233928"/>
          </a:xfrm>
        </p:spPr>
        <p:txBody>
          <a:bodyPr vert="horz" lIns="91440" tIns="45720" rIns="91440" bIns="45720" rtlCol="0">
            <a:normAutofit/>
          </a:bodyPr>
          <a:lstStyle>
            <a:lvl1pPr>
              <a:defRPr lang="en-US">
                <a:solidFill>
                  <a:schemeClr val="tx1"/>
                </a:solidFill>
              </a:defRPr>
            </a:lvl1pPr>
            <a:lvl2pPr>
              <a:defRPr lang="en-US">
                <a:solidFill>
                  <a:schemeClr val="tx1"/>
                </a:solidFill>
              </a:defRPr>
            </a:lvl2pPr>
            <a:lvl3pPr>
              <a:defRPr lang="en-US">
                <a:solidFill>
                  <a:schemeClr val="tx1"/>
                </a:solidFill>
              </a:defRPr>
            </a:lvl3pPr>
            <a:lvl4pPr>
              <a:defRPr lang="en-US">
                <a:solidFill>
                  <a:schemeClr val="tx1"/>
                </a:solidFill>
              </a:defRPr>
            </a:lvl4pPr>
            <a:lvl5pPr>
              <a:defRPr lang="en-US">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23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8436" y="1115568"/>
            <a:ext cx="2505264" cy="1624122"/>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84048"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74064" y="215823"/>
            <a:ext cx="1485900" cy="338328"/>
          </a:xfrm>
        </p:spPr>
        <p:txBody>
          <a:bodyPr/>
          <a:lstStyle>
            <a:lvl1pPr>
              <a:defRPr>
                <a:solidFill>
                  <a:schemeClr val="tx1"/>
                </a:solidFill>
                <a:effectLst/>
              </a:defRPr>
            </a:lvl1pPr>
          </a:lstStyle>
          <a:p>
            <a:fld id="{502E17FD-A7ED-43BE-A66B-39FBA56FD5F3}" type="datetimeFigureOut">
              <a:rPr lang="en-US" smtClean="0"/>
              <a:t>10/2/2026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8242" y="215823"/>
            <a:ext cx="549272" cy="338328"/>
          </a:xfrm>
        </p:spPr>
        <p:txBody>
          <a:bodyPr/>
          <a:lstStyle/>
          <a:p>
            <a:fld id="{6ECECC7A-7237-47D4-A9C4-FF32AC03C2B7}"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8436" y="3028523"/>
            <a:ext cx="2505264" cy="3410378"/>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B2531DA-E07E-34C2-010B-27DB8B004926}"/>
              </a:ext>
            </a:extLst>
          </p:cNvPr>
          <p:cNvSpPr>
            <a:spLocks noGrp="1"/>
          </p:cNvSpPr>
          <p:nvPr>
            <p:ph type="pic" sz="quarter" idx="15" hasCustomPrompt="1"/>
          </p:nvPr>
        </p:nvSpPr>
        <p:spPr>
          <a:xfrm>
            <a:off x="3374064" y="1181100"/>
            <a:ext cx="8817936" cy="5676900"/>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675077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4000500" cy="1352516"/>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19456"/>
            <a:ext cx="2727930"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7899" y="219456"/>
            <a:ext cx="1747774" cy="338328"/>
          </a:xfrm>
        </p:spPr>
        <p:txBody>
          <a:bodyPr/>
          <a:lstStyle/>
          <a:p>
            <a:fld id="{502E17FD-A7ED-43BE-A66B-39FBA56FD5F3}" type="datetimeFigureOut">
              <a:rPr lang="en-US" smtClean="0"/>
              <a:t>10/2/2026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3948" y="216280"/>
            <a:ext cx="551113" cy="338328"/>
          </a:xfrm>
        </p:spPr>
        <p:txBody>
          <a:bodyPr/>
          <a:lstStyle/>
          <a:p>
            <a:fld id="{6ECECC7A-7237-47D4-A9C4-FF32AC03C2B7}"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7899" y="1104900"/>
            <a:ext cx="6925002" cy="1352516"/>
          </a:xfrm>
        </p:spPr>
        <p:txBody>
          <a:bodyPr>
            <a:normAutofit/>
          </a:bodyPr>
          <a:lstStyle>
            <a:lvl1pPr marL="285750" indent="-285750">
              <a:buFont typeface="Arial" panose="020B0604020202020204" pitchFamily="34" charset="0"/>
              <a:buNone/>
              <a:defRPr sz="1400"/>
            </a:lvl1pPr>
            <a:lvl2pPr marL="514350" indent="-285750">
              <a:buFont typeface="Arial" panose="020B0604020202020204" pitchFamily="34" charset="0"/>
              <a:buNone/>
              <a:defRPr sz="1400"/>
            </a:lvl2pPr>
            <a:lvl3pPr marL="742950" indent="-285750">
              <a:buFont typeface="Arial" panose="020B0604020202020204" pitchFamily="34" charset="0"/>
              <a:buNone/>
              <a:defRPr sz="1400"/>
            </a:lvl3pPr>
            <a:lvl4pPr marL="857250" indent="-171450">
              <a:buFont typeface="Arial" panose="020B0604020202020204" pitchFamily="34" charset="0"/>
              <a:buNone/>
              <a:defRPr sz="1400"/>
            </a:lvl4pPr>
            <a:lvl5pPr marL="1085850" indent="-17145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a:extLst>
              <a:ext uri="{FF2B5EF4-FFF2-40B4-BE49-F238E27FC236}">
                <a16:creationId xmlns:a16="http://schemas.microsoft.com/office/drawing/2014/main" id="{C346877B-7C99-D26C-DFEC-72A4289A8FAC}"/>
              </a:ext>
            </a:extLst>
          </p:cNvPr>
          <p:cNvSpPr>
            <a:spLocks noGrp="1"/>
          </p:cNvSpPr>
          <p:nvPr>
            <p:ph type="pic" sz="quarter" idx="15" hasCustomPrompt="1"/>
          </p:nvPr>
        </p:nvSpPr>
        <p:spPr>
          <a:xfrm>
            <a:off x="0" y="2938509"/>
            <a:ext cx="12192000" cy="3919491"/>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2331495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2514600" cy="2918919"/>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514600" cy="338328"/>
          </a:xfrm>
        </p:spPr>
        <p:txBody>
          <a:bodyPr/>
          <a:lstStyle>
            <a:lvl1pPr>
              <a:defRPr>
                <a:solidFill>
                  <a:schemeClr val="tx1"/>
                </a:solidFill>
                <a:effectLst/>
              </a:defRPr>
            </a:lvl1pPr>
          </a:lstStyle>
          <a:p>
            <a:endParaRPr lang="en-US"/>
          </a:p>
        </p:txBody>
      </p:sp>
      <p:sp>
        <p:nvSpPr>
          <p:cNvPr id="9" name="Picture Placeholder 8">
            <a:extLst>
              <a:ext uri="{FF2B5EF4-FFF2-40B4-BE49-F238E27FC236}">
                <a16:creationId xmlns:a16="http://schemas.microsoft.com/office/drawing/2014/main" id="{1EB6A322-B3CC-9AE7-DB63-8B433811BD63}"/>
              </a:ext>
            </a:extLst>
          </p:cNvPr>
          <p:cNvSpPr>
            <a:spLocks noGrp="1"/>
          </p:cNvSpPr>
          <p:nvPr>
            <p:ph type="pic" sz="quarter" idx="15" hasCustomPrompt="1"/>
          </p:nvPr>
        </p:nvSpPr>
        <p:spPr>
          <a:xfrm>
            <a:off x="3423747" y="0"/>
            <a:ext cx="8768253" cy="3985719"/>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800" y="4077628"/>
            <a:ext cx="1920240" cy="338328"/>
          </a:xfrm>
        </p:spPr>
        <p:txBody>
          <a:bodyPr/>
          <a:lstStyle/>
          <a:p>
            <a:fld id="{502E17FD-A7ED-43BE-A66B-39FBA56FD5F3}" type="datetimeFigureOut">
              <a:rPr lang="en-US" smtClean="0"/>
              <a:t>10/2/2026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4077628"/>
            <a:ext cx="555948" cy="338328"/>
          </a:xfrm>
        </p:spPr>
        <p:txBody>
          <a:bodyPr/>
          <a:lstStyle>
            <a:lvl1pPr>
              <a:defRPr>
                <a:solidFill>
                  <a:schemeClr val="tx1"/>
                </a:solidFill>
                <a:effectLst/>
              </a:defRPr>
            </a:lvl1pPr>
          </a:lstStyle>
          <a:p>
            <a:fld id="{6ECECC7A-7237-47D4-A9C4-FF32AC03C2B7}" type="slidenum">
              <a:rPr lang="en-US" smtClean="0"/>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352800" y="4423576"/>
            <a:ext cx="8420100" cy="1824824"/>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73332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881339" y="1115568"/>
            <a:ext cx="5247577" cy="994131"/>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933700"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896579" y="209088"/>
            <a:ext cx="1844044" cy="338328"/>
          </a:xfrm>
        </p:spPr>
        <p:txBody>
          <a:bodyPr/>
          <a:lstStyle>
            <a:lvl1pPr>
              <a:defRPr>
                <a:solidFill>
                  <a:schemeClr val="tx1"/>
                </a:solidFill>
                <a:effectLst/>
              </a:defRPr>
            </a:lvl1pPr>
          </a:lstStyle>
          <a:p>
            <a:fld id="{502E17FD-A7ED-43BE-A66B-39FBA56FD5F3}" type="datetimeFigureOut">
              <a:rPr lang="en-US" smtClean="0"/>
              <a:t>10/2/2026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34185" y="209088"/>
            <a:ext cx="555948" cy="338328"/>
          </a:xfrm>
        </p:spPr>
        <p:txBody>
          <a:bodyPr/>
          <a:lstStyle/>
          <a:p>
            <a:fld id="{6ECECC7A-7237-47D4-A9C4-FF32AC03C2B7}" type="slidenum">
              <a:rPr lang="en-US" smtClean="0"/>
              <a:t>‹#›</a:t>
            </a:fld>
            <a:endParaRPr lang="en-US"/>
          </a:p>
        </p:txBody>
      </p:sp>
      <p:sp>
        <p:nvSpPr>
          <p:cNvPr id="4" name="Picture Placeholder 3">
            <a:extLst>
              <a:ext uri="{FF2B5EF4-FFF2-40B4-BE49-F238E27FC236}">
                <a16:creationId xmlns:a16="http://schemas.microsoft.com/office/drawing/2014/main" id="{F3BFBE8F-8803-50FD-04BC-3A247F9767CF}"/>
              </a:ext>
            </a:extLst>
          </p:cNvPr>
          <p:cNvSpPr>
            <a:spLocks noGrp="1"/>
          </p:cNvSpPr>
          <p:nvPr>
            <p:ph type="pic" sz="quarter" idx="15" hasCustomPrompt="1"/>
          </p:nvPr>
        </p:nvSpPr>
        <p:spPr>
          <a:xfrm>
            <a:off x="0" y="1181100"/>
            <a:ext cx="5247577" cy="567690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5881339" y="2133600"/>
            <a:ext cx="5247577" cy="41148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169747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6057" y="1115568"/>
            <a:ext cx="3607670" cy="3170545"/>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4858"/>
            <a:ext cx="2597106"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5909" y="214858"/>
            <a:ext cx="1586711" cy="338328"/>
          </a:xfrm>
        </p:spPr>
        <p:txBody>
          <a:bodyPr/>
          <a:lstStyle/>
          <a:p>
            <a:fld id="{502E17FD-A7ED-43BE-A66B-39FBA56FD5F3}" type="datetimeFigureOut">
              <a:rPr lang="en-US" smtClean="0"/>
              <a:t>10/2/2026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7610" y="214858"/>
            <a:ext cx="555948" cy="338328"/>
          </a:xfrm>
        </p:spPr>
        <p:txBody>
          <a:bodyPr/>
          <a:lstStyle/>
          <a:p>
            <a:fld id="{6ECECC7A-7237-47D4-A9C4-FF32AC03C2B7}"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5909" y="1112672"/>
            <a:ext cx="6926991" cy="1967808"/>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121707E4-5122-AA3B-7CFC-6AF9C0BAC463}"/>
              </a:ext>
            </a:extLst>
          </p:cNvPr>
          <p:cNvSpPr>
            <a:spLocks noGrp="1"/>
          </p:cNvSpPr>
          <p:nvPr>
            <p:ph type="pic" sz="quarter" idx="15" hasCustomPrompt="1"/>
          </p:nvPr>
        </p:nvSpPr>
        <p:spPr>
          <a:xfrm>
            <a:off x="4903079" y="3500203"/>
            <a:ext cx="7288921" cy="3357797"/>
          </a:xfrm>
          <a:custGeom>
            <a:avLst/>
            <a:gdLst>
              <a:gd name="connsiteX0" fmla="*/ 0 w 7391400"/>
              <a:gd name="connsiteY0" fmla="*/ 0 h 3018269"/>
              <a:gd name="connsiteX1" fmla="*/ 7391400 w 7391400"/>
              <a:gd name="connsiteY1" fmla="*/ 0 h 3018269"/>
              <a:gd name="connsiteX2" fmla="*/ 7391400 w 7391400"/>
              <a:gd name="connsiteY2" fmla="*/ 3018269 h 3018269"/>
              <a:gd name="connsiteX3" fmla="*/ 0 w 7391400"/>
              <a:gd name="connsiteY3" fmla="*/ 3018269 h 3018269"/>
            </a:gdLst>
            <a:ahLst/>
            <a:cxnLst>
              <a:cxn ang="0">
                <a:pos x="connsiteX0" y="connsiteY0"/>
              </a:cxn>
              <a:cxn ang="0">
                <a:pos x="connsiteX1" y="connsiteY1"/>
              </a:cxn>
              <a:cxn ang="0">
                <a:pos x="connsiteX2" y="connsiteY2"/>
              </a:cxn>
              <a:cxn ang="0">
                <a:pos x="connsiteX3" y="connsiteY3"/>
              </a:cxn>
            </a:cxnLst>
            <a:rect l="l" t="t" r="r" b="b"/>
            <a:pathLst>
              <a:path w="7391400" h="3018269">
                <a:moveTo>
                  <a:pt x="0" y="0"/>
                </a:moveTo>
                <a:lnTo>
                  <a:pt x="7391400" y="0"/>
                </a:lnTo>
                <a:lnTo>
                  <a:pt x="7391400" y="3018269"/>
                </a:lnTo>
                <a:lnTo>
                  <a:pt x="0" y="3018269"/>
                </a:ln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746255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3429001"/>
            <a:ext cx="2501307" cy="2551982"/>
          </a:xfrm>
        </p:spPr>
        <p:txBody>
          <a:bodyPr anchor="t">
            <a:normAutofit/>
          </a:bodyPr>
          <a:lstStyle>
            <a:lvl1pPr>
              <a:defRPr sz="3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8402C8AD-A927-B946-5850-6500487D6883}"/>
              </a:ext>
            </a:extLst>
          </p:cNvPr>
          <p:cNvSpPr>
            <a:spLocks noGrp="1"/>
          </p:cNvSpPr>
          <p:nvPr>
            <p:ph type="pic" sz="quarter" idx="15" hasCustomPrompt="1"/>
          </p:nvPr>
        </p:nvSpPr>
        <p:spPr>
          <a:xfrm>
            <a:off x="0" y="1"/>
            <a:ext cx="12192000" cy="2705099"/>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865290"/>
            <a:ext cx="2726376"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799" y="2865290"/>
            <a:ext cx="1967345" cy="338328"/>
          </a:xfrm>
        </p:spPr>
        <p:txBody>
          <a:bodyPr/>
          <a:lstStyle/>
          <a:p>
            <a:fld id="{502E17FD-A7ED-43BE-A66B-39FBA56FD5F3}" type="datetimeFigureOut">
              <a:rPr lang="en-US" smtClean="0"/>
              <a:t>10/2/2026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2865290"/>
            <a:ext cx="555948" cy="338328"/>
          </a:xfrm>
        </p:spPr>
        <p:txBody>
          <a:bodyPr/>
          <a:lstStyle/>
          <a:p>
            <a:fld id="{6ECECC7A-7237-47D4-A9C4-FF32AC03C2B7}"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352800" y="3429000"/>
            <a:ext cx="8210204" cy="3009900"/>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38734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6230" y="1115568"/>
            <a:ext cx="3603256" cy="1409878"/>
          </a:xfrm>
        </p:spPr>
        <p:txBody>
          <a:bodyPr anchor="t"/>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38700" y="209088"/>
            <a:ext cx="2514600" cy="338328"/>
          </a:xfrm>
        </p:spPr>
        <p:txBody>
          <a:bodyPr/>
          <a:lstStyle/>
          <a:p>
            <a:fld id="{502E17FD-A7ED-43BE-A66B-39FBA56FD5F3}" type="datetimeFigureOut">
              <a:rPr lang="en-US" smtClean="0"/>
              <a:t>10/2/2026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86019" y="219456"/>
            <a:ext cx="564341" cy="338328"/>
          </a:xfrm>
        </p:spPr>
        <p:txBody>
          <a:bodyPr/>
          <a:lstStyle>
            <a:lvl1pPr>
              <a:defRPr>
                <a:solidFill>
                  <a:schemeClr val="tx1"/>
                </a:solidFill>
                <a:effectLst/>
              </a:defRPr>
            </a:lvl1pPr>
          </a:lstStyle>
          <a:p>
            <a:fld id="{6ECECC7A-7237-47D4-A9C4-FF32AC03C2B7}" type="slidenum">
              <a:rPr lang="en-US" smtClean="0"/>
              <a:t>‹#›</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46230" y="2705100"/>
            <a:ext cx="3603256" cy="36957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183D1CED-EDC4-B2B7-E11C-EF0ED41A9136}"/>
              </a:ext>
            </a:extLst>
          </p:cNvPr>
          <p:cNvSpPr>
            <a:spLocks noGrp="1"/>
          </p:cNvSpPr>
          <p:nvPr>
            <p:ph type="pic" sz="quarter" idx="15" hasCustomPrompt="1"/>
          </p:nvPr>
        </p:nvSpPr>
        <p:spPr>
          <a:xfrm>
            <a:off x="4935269" y="1175658"/>
            <a:ext cx="7256731" cy="5682342"/>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42648728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4607626"/>
            <a:ext cx="4419600" cy="1640774"/>
          </a:xfrm>
        </p:spPr>
        <p:txBody>
          <a:bodyPr anchor="t"/>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04508209-B462-E74A-288F-8910B06DE3A1}"/>
              </a:ext>
            </a:extLst>
          </p:cNvPr>
          <p:cNvSpPr>
            <a:spLocks noGrp="1"/>
          </p:cNvSpPr>
          <p:nvPr>
            <p:ph type="pic" sz="quarter" idx="15" hasCustomPrompt="1"/>
          </p:nvPr>
        </p:nvSpPr>
        <p:spPr>
          <a:xfrm>
            <a:off x="1914" y="0"/>
            <a:ext cx="4836786" cy="4214191"/>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541275" y="209088"/>
            <a:ext cx="2726376"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01100" y="214858"/>
            <a:ext cx="1905250" cy="338328"/>
          </a:xfrm>
        </p:spPr>
        <p:txBody>
          <a:bodyPr/>
          <a:lstStyle>
            <a:lvl1pPr>
              <a:defRPr>
                <a:solidFill>
                  <a:schemeClr val="tx1"/>
                </a:solidFill>
                <a:effectLst/>
              </a:defRPr>
            </a:lvl1pPr>
          </a:lstStyle>
          <a:p>
            <a:fld id="{502E17FD-A7ED-43BE-A66B-39FBA56FD5F3}" type="datetimeFigureOut">
              <a:rPr lang="en-US" smtClean="0"/>
              <a:t>10/2/2026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6ECECC7A-7237-47D4-A9C4-FF32AC03C2B7}" type="slidenum">
              <a:rPr lang="en-US" smtClean="0"/>
              <a:t>‹#›</a:t>
            </a:fld>
            <a:endParaRPr lang="en-US"/>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41276" y="1104900"/>
            <a:ext cx="5750381" cy="5143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557516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3105335" cy="1636510"/>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726376"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055522" y="214858"/>
            <a:ext cx="2536988" cy="338328"/>
          </a:xfrm>
        </p:spPr>
        <p:txBody>
          <a:bodyPr/>
          <a:lstStyle/>
          <a:p>
            <a:fld id="{502E17FD-A7ED-43BE-A66B-39FBA56FD5F3}" type="datetimeFigureOut">
              <a:rPr lang="en-US" smtClean="0"/>
              <a:t>10/2/2026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2840" y="214858"/>
            <a:ext cx="555948" cy="338328"/>
          </a:xfrm>
        </p:spPr>
        <p:txBody>
          <a:bodyPr/>
          <a:lstStyle/>
          <a:p>
            <a:fld id="{6ECECC7A-7237-47D4-A9C4-FF32AC03C2B7}" type="slidenum">
              <a:rPr lang="en-US" smtClean="0"/>
              <a:t>‹#›</a:t>
            </a:fld>
            <a:endParaRPr lang="en-US"/>
          </a:p>
        </p:txBody>
      </p:sp>
      <p:sp>
        <p:nvSpPr>
          <p:cNvPr id="4" name="Picture Placeholder 3">
            <a:extLst>
              <a:ext uri="{FF2B5EF4-FFF2-40B4-BE49-F238E27FC236}">
                <a16:creationId xmlns:a16="http://schemas.microsoft.com/office/drawing/2014/main" id="{EA8D0EC2-AB64-20F7-00E1-73B35DEAA2D7}"/>
              </a:ext>
            </a:extLst>
          </p:cNvPr>
          <p:cNvSpPr>
            <a:spLocks noGrp="1"/>
          </p:cNvSpPr>
          <p:nvPr>
            <p:ph type="pic" sz="quarter" idx="15" hasCustomPrompt="1"/>
          </p:nvPr>
        </p:nvSpPr>
        <p:spPr>
          <a:xfrm>
            <a:off x="1" y="3017520"/>
            <a:ext cx="3417902" cy="384048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055522" y="1104901"/>
            <a:ext cx="7476571" cy="5333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60202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C26FEAF5-B987-7B83-7D1F-A4C535E2B000}"/>
              </a:ext>
            </a:extLst>
          </p:cNvPr>
          <p:cNvPicPr>
            <a:picLocks noChangeAspect="1"/>
          </p:cNvPicPr>
          <p:nvPr/>
        </p:nvPicPr>
        <p:blipFill>
          <a:blip r:embed="rId2">
            <a:extLst>
              <a:ext uri="{28A0092B-C50C-407E-A947-70E740481C1C}">
                <a14:useLocalDpi xmlns:a14="http://schemas.microsoft.com/office/drawing/2010/main" val="0"/>
              </a:ext>
            </a:extLst>
          </a:blip>
          <a:srcRect t="17701" r="5781"/>
          <a:stretch>
            <a:fillRect/>
          </a:stretch>
        </p:blipFill>
        <p:spPr>
          <a:xfrm rot="10800000" flipH="1">
            <a:off x="0" y="-1"/>
            <a:ext cx="12192000" cy="6864096"/>
          </a:xfrm>
          <a:prstGeom prst="rect">
            <a:avLst/>
          </a:prstGeom>
        </p:spPr>
      </p:pic>
      <p:sp>
        <p:nvSpPr>
          <p:cNvPr id="9" name="Title 8">
            <a:extLst>
              <a:ext uri="{FF2B5EF4-FFF2-40B4-BE49-F238E27FC236}">
                <a16:creationId xmlns:a16="http://schemas.microsoft.com/office/drawing/2014/main" id="{E9DD887D-B316-418B-8AF4-4F941223A039}"/>
              </a:ext>
            </a:extLst>
          </p:cNvPr>
          <p:cNvSpPr>
            <a:spLocks noGrp="1"/>
          </p:cNvSpPr>
          <p:nvPr>
            <p:ph type="title"/>
          </p:nvPr>
        </p:nvSpPr>
        <p:spPr>
          <a:xfrm>
            <a:off x="7772400" y="5082379"/>
            <a:ext cx="4000500" cy="1169230"/>
          </a:xfrm>
        </p:spPr>
        <p:txBody>
          <a:bodyPr anchor="b">
            <a:normAutofit/>
          </a:bodyPr>
          <a:lstStyle>
            <a:lvl1pPr>
              <a:defRPr sz="2000" spc="-50" baseline="0"/>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7772400" y="209088"/>
            <a:ext cx="1970690" cy="338328"/>
          </a:xfrm>
        </p:spPr>
        <p:txBody>
          <a:bodyPr/>
          <a:lstStyle>
            <a:lvl1pPr>
              <a:defRPr>
                <a:solidFill>
                  <a:schemeClr val="tx1"/>
                </a:solidFill>
              </a:defRPr>
            </a:lvl1pPr>
          </a:lstStyle>
          <a:p>
            <a:fld id="{502E17FD-A7ED-43BE-A66B-39FBA56FD5F3}" type="datetimeFigureOut">
              <a:rPr lang="en-US" smtClean="0"/>
              <a:t>10/2/2026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6ECECC7A-7237-47D4-A9C4-FF32AC03C2B7}" type="slidenum">
              <a:rPr lang="en-US" smtClean="0"/>
              <a:t>‹#›</a:t>
            </a:fld>
            <a:endParaRPr lang="en-US"/>
          </a:p>
        </p:txBody>
      </p:sp>
      <p:sp>
        <p:nvSpPr>
          <p:cNvPr id="12" name="Content Placeholder 11">
            <a:extLst>
              <a:ext uri="{FF2B5EF4-FFF2-40B4-BE49-F238E27FC236}">
                <a16:creationId xmlns:a16="http://schemas.microsoft.com/office/drawing/2014/main" id="{942D9118-C154-84FE-9D86-92525287F07F}"/>
              </a:ext>
            </a:extLst>
          </p:cNvPr>
          <p:cNvSpPr>
            <a:spLocks noGrp="1"/>
          </p:cNvSpPr>
          <p:nvPr>
            <p:ph sz="quarter" idx="14" hasCustomPrompt="1"/>
          </p:nvPr>
        </p:nvSpPr>
        <p:spPr>
          <a:xfrm>
            <a:off x="280988" y="1063625"/>
            <a:ext cx="10428287" cy="3508375"/>
          </a:xfrm>
        </p:spPr>
        <p:txBody>
          <a:bodyPr>
            <a:noAutofit/>
          </a:bodyPr>
          <a:lstStyle>
            <a:lvl1pPr>
              <a:lnSpc>
                <a:spcPct val="80000"/>
              </a:lnSpc>
              <a:defRPr sz="26000"/>
            </a:lvl1pPr>
          </a:lstStyle>
          <a:p>
            <a:pPr lvl="0"/>
            <a:r>
              <a:rPr lang="en-US" dirty="0"/>
              <a:t>XX%</a:t>
            </a:r>
          </a:p>
        </p:txBody>
      </p:sp>
    </p:spTree>
    <p:extLst>
      <p:ext uri="{BB962C8B-B14F-4D97-AF65-F5344CB8AC3E}">
        <p14:creationId xmlns:p14="http://schemas.microsoft.com/office/powerpoint/2010/main" val="25689537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pic>
        <p:nvPicPr>
          <p:cNvPr id="6" name="Picture 5" descr="A red and purple light&#10;&#10;AI-generated content may be incorrect.">
            <a:extLst>
              <a:ext uri="{FF2B5EF4-FFF2-40B4-BE49-F238E27FC236}">
                <a16:creationId xmlns:a16="http://schemas.microsoft.com/office/drawing/2014/main" id="{27A6C04A-3EE2-7293-8111-E4CF6B18B2D4}"/>
              </a:ext>
            </a:extLst>
          </p:cNvPr>
          <p:cNvPicPr>
            <a:picLocks noChangeAspect="1"/>
          </p:cNvPicPr>
          <p:nvPr/>
        </p:nvPicPr>
        <p:blipFill>
          <a:blip r:embed="rId2">
            <a:extLst>
              <a:ext uri="{28A0092B-C50C-407E-A947-70E740481C1C}">
                <a14:useLocalDpi xmlns:a14="http://schemas.microsoft.com/office/drawing/2010/main" val="0"/>
              </a:ext>
            </a:extLst>
          </a:blip>
          <a:srcRect l="7784" t="57458" r="22221" b="1"/>
          <a:stretch>
            <a:fillRect/>
          </a:stretch>
        </p:blipFill>
        <p:spPr>
          <a:xfrm rot="10800000">
            <a:off x="0" y="0"/>
            <a:ext cx="12192000" cy="4802819"/>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502E17FD-A7ED-43BE-A66B-39FBA56FD5F3}" type="datetimeFigureOut">
              <a:rPr lang="en-US" smtClean="0"/>
              <a:t>10/2/2026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6ECECC7A-7237-47D4-A9C4-FF32AC03C2B7}" type="slidenum">
              <a:rPr lang="en-US" smtClean="0"/>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9099" y="2885606"/>
            <a:ext cx="8801101" cy="3553293"/>
          </a:xfrm>
        </p:spPr>
        <p:txBody>
          <a:bodyPr anchor="b">
            <a:normAutofit/>
          </a:bodyPr>
          <a:lstStyle>
            <a:lvl1pPr marL="0" indent="0">
              <a:lnSpc>
                <a:spcPct val="85000"/>
              </a:lnSpc>
              <a:buNone/>
              <a:defRPr sz="6000" b="0" spc="-50" baseline="0">
                <a:solidFill>
                  <a:schemeClr val="tx1"/>
                </a:solidFill>
              </a:defRPr>
            </a:lvl1pPr>
            <a:lvl2pPr marL="228600" indent="0">
              <a:lnSpc>
                <a:spcPct val="85000"/>
              </a:lnSpc>
              <a:buNone/>
              <a:defRPr sz="4400" b="0" spc="-50" baseline="0">
                <a:solidFill>
                  <a:schemeClr val="tx1"/>
                </a:solidFill>
              </a:defRPr>
            </a:lvl2pPr>
            <a:lvl3pPr marL="457200" indent="0">
              <a:lnSpc>
                <a:spcPct val="85000"/>
              </a:lnSpc>
              <a:buNone/>
              <a:defRPr sz="4000" b="0" spc="-50" baseline="0">
                <a:solidFill>
                  <a:schemeClr val="tx1"/>
                </a:solidFill>
              </a:defRPr>
            </a:lvl3pPr>
            <a:lvl4pPr marL="685800" indent="0">
              <a:lnSpc>
                <a:spcPct val="85000"/>
              </a:lnSpc>
              <a:buNone/>
              <a:defRPr sz="3600" b="0" spc="-50" baseline="0">
                <a:solidFill>
                  <a:schemeClr val="tx1"/>
                </a:solidFill>
              </a:defRPr>
            </a:lvl4pPr>
            <a:lvl5pPr marL="914400" indent="0">
              <a:lnSpc>
                <a:spcPct val="85000"/>
              </a:lnSpc>
              <a:buNone/>
              <a:defRPr sz="32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004933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56ABB8EC-1098-DCAC-E2E3-BCA53EEC625D}"/>
              </a:ext>
            </a:extLst>
          </p:cNvPr>
          <p:cNvPicPr>
            <a:picLocks noChangeAspect="1"/>
          </p:cNvPicPr>
          <p:nvPr/>
        </p:nvPicPr>
        <p:blipFill>
          <a:blip r:embed="rId2">
            <a:extLst>
              <a:ext uri="{28A0092B-C50C-407E-A947-70E740481C1C}">
                <a14:useLocalDpi xmlns:a14="http://schemas.microsoft.com/office/drawing/2010/main" val="0"/>
              </a:ext>
            </a:extLst>
          </a:blip>
          <a:srcRect l="1291" t="22024" r="10011"/>
          <a:stretch>
            <a:fillRect/>
          </a:stretch>
        </p:blipFill>
        <p:spPr>
          <a:xfrm rot="10800000" flipH="1">
            <a:off x="0" y="0"/>
            <a:ext cx="12192000" cy="6864096"/>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866899" y="4874218"/>
            <a:ext cx="8506567" cy="666427"/>
          </a:xfrm>
        </p:spPr>
        <p:txBody>
          <a:bodyPr anchor="ctr">
            <a:normAutofit/>
          </a:bodyPr>
          <a:lstStyle>
            <a:lvl1pPr algn="r">
              <a:lnSpc>
                <a:spcPct val="90000"/>
              </a:lnSpc>
              <a:defRPr sz="1400" b="0" cap="all" spc="10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fld id="{502E17FD-A7ED-43BE-A66B-39FBA56FD5F3}" type="datetimeFigureOut">
              <a:rPr lang="en-US" smtClean="0"/>
              <a:t>10/2/2026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6ECECC7A-7237-47D4-A9C4-FF32AC03C2B7}" type="slidenum">
              <a:rPr lang="en-US" smtClean="0"/>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866899" y="1856096"/>
            <a:ext cx="8506567" cy="2855388"/>
          </a:xfrm>
        </p:spPr>
        <p:txBody>
          <a:bodyPr anchor="ctr">
            <a:normAutofit/>
          </a:bodyPr>
          <a:lstStyle>
            <a:lvl1pPr marL="164592" indent="-164592">
              <a:lnSpc>
                <a:spcPct val="90000"/>
              </a:lnSpc>
              <a:spcBef>
                <a:spcPts val="0"/>
              </a:spcBef>
              <a:buFont typeface="Arial" panose="020B0604020202020204" pitchFamily="34" charset="0"/>
              <a:buNone/>
              <a:defRPr sz="5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7143114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8382000" cy="701657"/>
          </a:xfrm>
        </p:spPr>
        <p:txBody>
          <a:bodyPr/>
          <a:lstStyle>
            <a:lvl1pPr>
              <a:defRPr>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502E17FD-A7ED-43BE-A66B-39FBA56FD5F3}" type="datetimeFigureOut">
              <a:rPr lang="en-US" smtClean="0"/>
              <a:t>10/2/2026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6ECECC7A-7237-47D4-A9C4-FF32AC03C2B7}" type="slidenum">
              <a:rPr lang="en-US" smtClean="0"/>
              <a:t>‹#›</a:t>
            </a:fld>
            <a:endParaRPr lang="en-US"/>
          </a:p>
        </p:txBody>
      </p:sp>
      <p:sp>
        <p:nvSpPr>
          <p:cNvPr id="4" name="Content Placeholder 3">
            <a:extLst>
              <a:ext uri="{FF2B5EF4-FFF2-40B4-BE49-F238E27FC236}">
                <a16:creationId xmlns:a16="http://schemas.microsoft.com/office/drawing/2014/main" id="{704CA46A-141E-21AB-51BA-BA1F0F395708}"/>
              </a:ext>
            </a:extLst>
          </p:cNvPr>
          <p:cNvSpPr>
            <a:spLocks noGrp="1"/>
          </p:cNvSpPr>
          <p:nvPr>
            <p:ph sz="quarter" idx="15"/>
          </p:nvPr>
        </p:nvSpPr>
        <p:spPr>
          <a:xfrm>
            <a:off x="431800"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F8607D36-7013-02AC-69A9-8D38C5BBA7D0}"/>
              </a:ext>
            </a:extLst>
          </p:cNvPr>
          <p:cNvSpPr>
            <a:spLocks noGrp="1"/>
          </p:cNvSpPr>
          <p:nvPr>
            <p:ph sz="quarter" idx="16"/>
          </p:nvPr>
        </p:nvSpPr>
        <p:spPr>
          <a:xfrm>
            <a:off x="5878824"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99403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18655" y="932098"/>
            <a:ext cx="10835539" cy="704088"/>
          </a:xfrm>
        </p:spPr>
        <p:txBody>
          <a:bodyPr/>
          <a:lstStyle>
            <a:lvl1pPr>
              <a:defRPr>
                <a:solidFill>
                  <a:schemeClr val="tx1"/>
                </a:solidFill>
              </a:defRPr>
            </a:lvl1p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8801100" y="214858"/>
            <a:ext cx="1920240" cy="338328"/>
          </a:xfrm>
        </p:spPr>
        <p:txBody>
          <a:bodyPr/>
          <a:lstStyle>
            <a:lvl1pPr>
              <a:defRPr>
                <a:solidFill>
                  <a:schemeClr val="tx1"/>
                </a:solidFill>
              </a:defRPr>
            </a:lvl1pPr>
          </a:lstStyle>
          <a:p>
            <a:fld id="{502E17FD-A7ED-43BE-A66B-39FBA56FD5F3}" type="datetimeFigureOut">
              <a:rPr lang="en-US" smtClean="0"/>
              <a:t>10/2/2026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6ECECC7A-7237-47D4-A9C4-FF32AC03C2B7}" type="slidenum">
              <a:rPr lang="en-US" smtClean="0"/>
              <a:t>‹#›</a:t>
            </a:fld>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18654" y="1675614"/>
            <a:ext cx="4913919"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854769-C5D8-1BF0-C3A2-77216D6255DB}"/>
              </a:ext>
            </a:extLst>
          </p:cNvPr>
          <p:cNvSpPr>
            <a:spLocks noGrp="1"/>
          </p:cNvSpPr>
          <p:nvPr>
            <p:ph sz="quarter" idx="15"/>
          </p:nvPr>
        </p:nvSpPr>
        <p:spPr>
          <a:xfrm>
            <a:off x="431800" y="2285022"/>
            <a:ext cx="4900773"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500" y="1675614"/>
            <a:ext cx="4967694"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B3527224-4234-3620-766D-DCCA3AFDF896}"/>
              </a:ext>
            </a:extLst>
          </p:cNvPr>
          <p:cNvSpPr>
            <a:spLocks noGrp="1"/>
          </p:cNvSpPr>
          <p:nvPr>
            <p:ph sz="quarter" idx="16"/>
          </p:nvPr>
        </p:nvSpPr>
        <p:spPr>
          <a:xfrm>
            <a:off x="6279401" y="2285022"/>
            <a:ext cx="4982762"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954224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20791" y="1113510"/>
            <a:ext cx="8380309" cy="876193"/>
          </a:xfrm>
        </p:spPr>
        <p:txBody>
          <a:bodyPr/>
          <a:lstStyle>
            <a:lvl1pPr>
              <a:defRPr>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502E17FD-A7ED-43BE-A66B-39FBA56FD5F3}" type="datetimeFigureOut">
              <a:rPr lang="en-US" smtClean="0"/>
              <a:t>10/2/2026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6ECECC7A-7237-47D4-A9C4-FF32AC03C2B7}" type="slidenum">
              <a:rPr lang="en-US" smtClean="0"/>
              <a:t>‹#›</a:t>
            </a:fld>
            <a:endParaRPr lang="en-US"/>
          </a:p>
        </p:txBody>
      </p:sp>
    </p:spTree>
    <p:extLst>
      <p:ext uri="{BB962C8B-B14F-4D97-AF65-F5344CB8AC3E}">
        <p14:creationId xmlns:p14="http://schemas.microsoft.com/office/powerpoint/2010/main" val="39971654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502E17FD-A7ED-43BE-A66B-39FBA56FD5F3}" type="datetimeFigureOut">
              <a:rPr lang="en-US" smtClean="0"/>
              <a:t>10/2/2026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6ECECC7A-7237-47D4-A9C4-FF32AC03C2B7}" type="slidenum">
              <a:rPr lang="en-US" smtClean="0"/>
              <a:t>‹#›</a:t>
            </a:fld>
            <a:endParaRPr lang="en-US"/>
          </a:p>
        </p:txBody>
      </p:sp>
    </p:spTree>
    <p:extLst>
      <p:ext uri="{BB962C8B-B14F-4D97-AF65-F5344CB8AC3E}">
        <p14:creationId xmlns:p14="http://schemas.microsoft.com/office/powerpoint/2010/main" val="28123462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pic>
        <p:nvPicPr>
          <p:cNvPr id="7" name="Picture 6" descr="A red and purple light&#10;&#10;AI-generated content may be incorrect.">
            <a:extLst>
              <a:ext uri="{FF2B5EF4-FFF2-40B4-BE49-F238E27FC236}">
                <a16:creationId xmlns:a16="http://schemas.microsoft.com/office/drawing/2014/main" id="{CC69B319-31FA-514C-5A82-30B4D1B20A23}"/>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758952"/>
            <a:ext cx="7609668" cy="1734866"/>
          </a:xfrm>
        </p:spPr>
        <p:txBody>
          <a:bodyPr anchor="t">
            <a:noAutofit/>
          </a:bodyPr>
          <a:lstStyle>
            <a:lvl1pPr>
              <a:defRPr sz="7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502E17FD-A7ED-43BE-A66B-39FBA56FD5F3}" type="datetimeFigureOut">
              <a:rPr lang="en-US" smtClean="0"/>
              <a:t>10/2/2026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6ECECC7A-7237-47D4-A9C4-FF32AC03C2B7}" type="slidenum">
              <a:rPr lang="en-US" smtClean="0"/>
              <a:t>‹#›</a:t>
            </a:fld>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19100" y="2705101"/>
            <a:ext cx="8801100" cy="2947550"/>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23620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pic>
        <p:nvPicPr>
          <p:cNvPr id="3" name="Picture 2" descr="A red and purple light&#10;&#10;AI-generated content may be incorrect.">
            <a:extLst>
              <a:ext uri="{FF2B5EF4-FFF2-40B4-BE49-F238E27FC236}">
                <a16:creationId xmlns:a16="http://schemas.microsoft.com/office/drawing/2014/main" id="{86565871-9318-EC0D-5245-A159818CA83F}"/>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9" name="Title 8">
            <a:extLst>
              <a:ext uri="{FF2B5EF4-FFF2-40B4-BE49-F238E27FC236}">
                <a16:creationId xmlns:a16="http://schemas.microsoft.com/office/drawing/2014/main" id="{687F1B09-5020-D2DD-189E-7226AD232923}"/>
              </a:ext>
            </a:extLst>
          </p:cNvPr>
          <p:cNvSpPr>
            <a:spLocks noGrp="1"/>
          </p:cNvSpPr>
          <p:nvPr>
            <p:ph type="title"/>
          </p:nvPr>
        </p:nvSpPr>
        <p:spPr>
          <a:xfrm>
            <a:off x="420792" y="2704772"/>
            <a:ext cx="5465660" cy="2733384"/>
          </a:xfrm>
        </p:spPr>
        <p:txBody>
          <a:bodyPr/>
          <a:lstStyle>
            <a:lvl1pPr>
              <a:defRPr sz="7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502E17FD-A7ED-43BE-A66B-39FBA56FD5F3}" type="datetimeFigureOut">
              <a:rPr lang="en-US" smtClean="0"/>
              <a:t>10/2/2026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6ECECC7A-7237-47D4-A9C4-FF32AC03C2B7}" type="slidenum">
              <a:rPr lang="en-US" smtClean="0"/>
              <a:t>‹#›</a:t>
            </a:fld>
            <a:endParaRPr lang="en-US"/>
          </a:p>
        </p:txBody>
      </p:sp>
      <p:sp>
        <p:nvSpPr>
          <p:cNvPr id="12" name="Content Placeholder 11">
            <a:extLst>
              <a:ext uri="{FF2B5EF4-FFF2-40B4-BE49-F238E27FC236}">
                <a16:creationId xmlns:a16="http://schemas.microsoft.com/office/drawing/2014/main" id="{8492B719-9068-0A96-E408-4EB3E9F85BE9}"/>
              </a:ext>
            </a:extLst>
          </p:cNvPr>
          <p:cNvSpPr>
            <a:spLocks noGrp="1"/>
          </p:cNvSpPr>
          <p:nvPr>
            <p:ph sz="quarter" idx="15"/>
          </p:nvPr>
        </p:nvSpPr>
        <p:spPr>
          <a:xfrm>
            <a:off x="6305550" y="2705100"/>
            <a:ext cx="4410075" cy="15621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876234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51A81-A2F8-47A1-F021-AF4724545A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6F3985C-9E98-FEAF-4760-80CC265EE66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3B9413-6900-7770-923C-C72AF7E789A1}"/>
              </a:ext>
            </a:extLst>
          </p:cNvPr>
          <p:cNvSpPr>
            <a:spLocks noGrp="1"/>
          </p:cNvSpPr>
          <p:nvPr>
            <p:ph type="dt" sz="half" idx="10"/>
          </p:nvPr>
        </p:nvSpPr>
        <p:spPr/>
        <p:txBody>
          <a:bodyPr/>
          <a:lstStyle/>
          <a:p>
            <a:fld id="{502E17FD-A7ED-43BE-A66B-39FBA56FD5F3}" type="datetimeFigureOut">
              <a:rPr lang="en-US" smtClean="0"/>
              <a:t>10/2/2026</a:t>
            </a:fld>
            <a:endParaRPr lang="en-US"/>
          </a:p>
        </p:txBody>
      </p:sp>
      <p:sp>
        <p:nvSpPr>
          <p:cNvPr id="5" name="Footer Placeholder 4">
            <a:extLst>
              <a:ext uri="{FF2B5EF4-FFF2-40B4-BE49-F238E27FC236}">
                <a16:creationId xmlns:a16="http://schemas.microsoft.com/office/drawing/2014/main" id="{63F8DADE-9A0D-6E0F-8050-5FC4DA9B9A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B2EDF0-B7D5-274A-9146-43323B5EB787}"/>
              </a:ext>
            </a:extLst>
          </p:cNvPr>
          <p:cNvSpPr>
            <a:spLocks noGrp="1"/>
          </p:cNvSpPr>
          <p:nvPr>
            <p:ph type="sldNum" sz="quarter" idx="12"/>
          </p:nvPr>
        </p:nvSpPr>
        <p:spPr/>
        <p:txBody>
          <a:bodyPr/>
          <a:lstStyle/>
          <a:p>
            <a:fld id="{6ECECC7A-7237-47D4-A9C4-FF32AC03C2B7}" type="slidenum">
              <a:rPr lang="en-US" smtClean="0"/>
              <a:t>‹#›</a:t>
            </a:fld>
            <a:endParaRPr lang="en-US"/>
          </a:p>
        </p:txBody>
      </p:sp>
    </p:spTree>
    <p:extLst>
      <p:ext uri="{BB962C8B-B14F-4D97-AF65-F5344CB8AC3E}">
        <p14:creationId xmlns:p14="http://schemas.microsoft.com/office/powerpoint/2010/main" val="21570809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98378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0791" y="1113510"/>
            <a:ext cx="9942409" cy="876193"/>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417" y="2133600"/>
            <a:ext cx="9942409" cy="4305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432393" y="214858"/>
            <a:ext cx="2726376" cy="338328"/>
          </a:xfrm>
          <a:prstGeom prst="rect">
            <a:avLst/>
          </a:prstGeom>
        </p:spPr>
        <p:txBody>
          <a:bodyPr vert="horz" lIns="91440" tIns="45720" rIns="91440" bIns="45720" rtlCol="0" anchor="ctr"/>
          <a:lstStyle>
            <a:lvl1pPr algn="l" rtl="0">
              <a:defRPr sz="700" cap="all" baseline="0">
                <a:solidFill>
                  <a:schemeClr val="tx1"/>
                </a:solidFill>
              </a:defRPr>
            </a:lvl1pPr>
          </a:lstStyle>
          <a:p>
            <a:endParaRPr lang="en-US"/>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01100" y="214858"/>
            <a:ext cx="1920240" cy="338328"/>
          </a:xfrm>
          <a:prstGeom prst="rect">
            <a:avLst/>
          </a:prstGeom>
        </p:spPr>
        <p:txBody>
          <a:bodyPr vert="horz" lIns="91440" tIns="45720" rIns="91440" bIns="45720" rtlCol="0" anchor="ctr"/>
          <a:lstStyle>
            <a:lvl1pPr algn="l" rtl="0">
              <a:defRPr sz="700" cap="all" baseline="0">
                <a:solidFill>
                  <a:schemeClr val="tx1"/>
                </a:solidFill>
              </a:defRPr>
            </a:lvl1pPr>
          </a:lstStyle>
          <a:p>
            <a:fld id="{502E17FD-A7ED-43BE-A66B-39FBA56FD5F3}" type="datetimeFigureOut">
              <a:rPr lang="en-US" smtClean="0"/>
              <a:t>10/2/2026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291657" y="214858"/>
            <a:ext cx="555948" cy="338328"/>
          </a:xfrm>
          <a:prstGeom prst="rect">
            <a:avLst/>
          </a:prstGeom>
        </p:spPr>
        <p:txBody>
          <a:bodyPr vert="horz" lIns="91440" tIns="45720" rIns="91440" bIns="45720" rtlCol="0" anchor="ctr"/>
          <a:lstStyle>
            <a:lvl1pPr algn="r" rtl="0">
              <a:defRPr sz="700" cap="all" baseline="0">
                <a:solidFill>
                  <a:schemeClr val="tx1"/>
                </a:solidFill>
              </a:defRPr>
            </a:lvl1pPr>
          </a:lstStyle>
          <a:p>
            <a:fld id="{6ECECC7A-7237-47D4-A9C4-FF32AC03C2B7}" type="slidenum">
              <a:rPr lang="en-US" smtClean="0"/>
              <a:t>‹#›</a:t>
            </a:fld>
            <a:endParaRPr lang="en-US"/>
          </a:p>
        </p:txBody>
      </p:sp>
    </p:spTree>
    <p:extLst>
      <p:ext uri="{BB962C8B-B14F-4D97-AF65-F5344CB8AC3E}">
        <p14:creationId xmlns:p14="http://schemas.microsoft.com/office/powerpoint/2010/main" val="3248286126"/>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Lst>
  <p:txStyles>
    <p:title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64">
          <p15:clr>
            <a:srgbClr val="F26B43"/>
          </p15:clr>
        </p15:guide>
        <p15:guide id="4" orient="horz" pos="264">
          <p15:clr>
            <a:srgbClr val="F26B43"/>
          </p15:clr>
        </p15:guide>
        <p15:guide id="5" pos="7416">
          <p15:clr>
            <a:srgbClr val="F26B43"/>
          </p15:clr>
        </p15:guide>
        <p15:guide id="12" pos="4632">
          <p15:clr>
            <a:srgbClr val="F26B43"/>
          </p15:clr>
        </p15:guide>
        <p15:guide id="13" pos="5544">
          <p15:clr>
            <a:srgbClr val="F26B43"/>
          </p15:clr>
        </p15:guide>
        <p15:guide id="26" pos="2784">
          <p15:clr>
            <a:srgbClr val="F26B43"/>
          </p15:clr>
        </p15:guide>
        <p15:guide id="27" pos="3048">
          <p15:clr>
            <a:srgbClr val="F26B43"/>
          </p15:clr>
        </p15:guide>
        <p15:guide id="29" pos="3960">
          <p15:clr>
            <a:srgbClr val="F26B43"/>
          </p15:clr>
        </p15:guide>
        <p15:guide id="30" pos="1176">
          <p15:clr>
            <a:srgbClr val="F26B43"/>
          </p15:clr>
        </p15:guide>
        <p15:guide id="31" pos="912">
          <p15:clr>
            <a:srgbClr val="F26B43"/>
          </p15:clr>
        </p15:guide>
        <p15:guide id="32" pos="3696">
          <p15:clr>
            <a:srgbClr val="F26B43"/>
          </p15:clr>
        </p15:guide>
        <p15:guide id="33" pos="1848">
          <p15:clr>
            <a:srgbClr val="F26B43"/>
          </p15:clr>
        </p15:guide>
        <p15:guide id="34" pos="2112">
          <p15:clr>
            <a:srgbClr val="F26B43"/>
          </p15:clr>
        </p15:guide>
        <p15:guide id="36" pos="6528">
          <p15:clr>
            <a:srgbClr val="F26B43"/>
          </p15:clr>
        </p15:guide>
        <p15:guide id="37" pos="6744">
          <p15:clr>
            <a:srgbClr val="F26B43"/>
          </p15:clr>
        </p15:guide>
        <p15:guide id="42" orient="horz" pos="393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hyperlink" Target="http://search.legis.state.ia.us/nxt/gateway.dll?f=xhitlist$xhitlist_x=Advanced$xhitlist_vpc=first$xhitlist_vps=1$xhitlist_mh=1$xhitlist_xsl=querylink.xsl$xhitlist_sel=title;path;content-type;home-title;item-bookmark$xhitlist_d=%7bIowaCode%7d$xhitlist_q=%5bfield%20679C%5d"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earch.legis.state.ia.us/nxt/gateway.dll?f=xhitlist$xhitlist_x=Advanced$xhitlist_vpc=first$xhitlist_vps=1$xhitlist_mh=1$xhitlist_xsl=querylink.xsl$xhitlist_sel=title;path;content-type;home-title;item-bookmark$xhitlist_d=%7bIowaCode%7d$xhitlist_q=%5bfield%20679C.108%5d" TargetMode="External"/><Relationship Id="rId4" Type="http://schemas.openxmlformats.org/officeDocument/2006/relationships/hyperlink" Target="http://search.legis.state.ia.us/nxt/gateway.dll?f=xhitlist$xhitlist_x=Advanced$xhitlist_vpc=first$xhitlist_vps=1$xhitlist_mh=1$xhitlist_xsl=querylink.xsl$xhitlist_sel=title;path;content-type;home-title;item-bookmark$xhitlist_d=%7bIowaCode%7d$xhitlist_q=%5bfield%20679%5d"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earch.legis.state.ia.us/nxt/gateway.dll?f=xhitlist$xhitlist_x=Advanced$xhitlist_vpc=first$xhitlist_vps=1$xhitlist_mh=1$xhitlist_xsl=querylink.xsl$xhitlist_sel=title;path;content-type;home-title;item-bookmark$xhitlist_d=%7bIowaCode%7d$xhitlist_q=%5bfield%20679C.106%5d"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earch.legis.state.ia.us/nxt/gateway.dll?f=xhitlist$xhitlist_x=Advanced$xhitlist_vpc=first$xhitlist_vps=1$xhitlist_mh=1$xhitlist_xsl=querylink.xsl$xhitlist_sel=title;path;content-type;home-title;item-bookmark$xhitlist_d=%7bIowaCode%7d$xhitlist_q=%5bfield%20679C.105%5d" TargetMode="External"/><Relationship Id="rId4" Type="http://schemas.openxmlformats.org/officeDocument/2006/relationships/hyperlink" Target="http://search.legis.state.ia.us/nxt/gateway.dll?f=xhitlist$xhitlist_x=Advanced$xhitlist_vpc=first$xhitlist_vps=1$xhitlist_mh=1$xhitlist_xsl=querylink.xsl$xhitlist_sel=title;path;content-type;home-title;item-bookmark$xhitlist_d=%7bIowaCode%7d$xhitlist_q=%5bfield%20679C.104.2%5d"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0.xml"/><Relationship Id="rId1" Type="http://schemas.openxmlformats.org/officeDocument/2006/relationships/slideLayout" Target="../slideLayouts/slideLayout25.xml"/><Relationship Id="rId5" Type="http://schemas.openxmlformats.org/officeDocument/2006/relationships/hyperlink" Target="https://creativecommons.org/licenses/by-nc/3.0/" TargetMode="External"/><Relationship Id="rId4" Type="http://schemas.openxmlformats.org/officeDocument/2006/relationships/hyperlink" Target="https://ohiostate.pressbooks.pub/humantrafficking/chapter/chapter-1-social-work-social-justice-human-rights-and-human-trafficking/"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9.xml"/><Relationship Id="rId1" Type="http://schemas.openxmlformats.org/officeDocument/2006/relationships/slideLayout" Target="../slideLayouts/slideLayout2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9E139-A269-7FCD-DBFB-BFEBE3388BFE}"/>
              </a:ext>
            </a:extLst>
          </p:cNvPr>
          <p:cNvSpPr>
            <a:spLocks noGrp="1"/>
          </p:cNvSpPr>
          <p:nvPr>
            <p:ph type="ctrTitle"/>
          </p:nvPr>
        </p:nvSpPr>
        <p:spPr>
          <a:xfrm>
            <a:off x="1063256" y="1820486"/>
            <a:ext cx="10032603" cy="1608514"/>
          </a:xfrm>
        </p:spPr>
        <p:txBody>
          <a:bodyPr>
            <a:normAutofit/>
          </a:bodyPr>
          <a:lstStyle/>
          <a:p>
            <a:r>
              <a:rPr lang="en-US" sz="9600" dirty="0"/>
              <a:t>Mediation</a:t>
            </a:r>
          </a:p>
        </p:txBody>
      </p:sp>
    </p:spTree>
    <p:extLst>
      <p:ext uri="{BB962C8B-B14F-4D97-AF65-F5344CB8AC3E}">
        <p14:creationId xmlns:p14="http://schemas.microsoft.com/office/powerpoint/2010/main" val="2718690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DBEA46E-1F6C-F5F1-F6D9-7630103D61ED}"/>
              </a:ext>
            </a:extLst>
          </p:cNvPr>
          <p:cNvSpPr>
            <a:spLocks noGrp="1"/>
          </p:cNvSpPr>
          <p:nvPr>
            <p:ph type="title"/>
          </p:nvPr>
        </p:nvSpPr>
        <p:spPr>
          <a:xfrm>
            <a:off x="612648" y="-1133856"/>
            <a:ext cx="10652760" cy="914400"/>
          </a:xfrm>
        </p:spPr>
        <p:txBody>
          <a:bodyPr/>
          <a:lstStyle/>
          <a:p>
            <a:r>
              <a:rPr lang="en-US" dirty="0" err="1"/>
              <a:t>Wh</a:t>
            </a:r>
            <a:endParaRPr lang="en-US" dirty="0"/>
          </a:p>
        </p:txBody>
      </p:sp>
      <p:sp>
        <p:nvSpPr>
          <p:cNvPr id="3" name="Content Placeholder 2">
            <a:extLst>
              <a:ext uri="{FF2B5EF4-FFF2-40B4-BE49-F238E27FC236}">
                <a16:creationId xmlns:a16="http://schemas.microsoft.com/office/drawing/2014/main" id="{B1BEC1E8-1E4B-111A-128E-F9E6647E3FF2}"/>
              </a:ext>
            </a:extLst>
          </p:cNvPr>
          <p:cNvSpPr>
            <a:spLocks noGrp="1"/>
          </p:cNvSpPr>
          <p:nvPr>
            <p:ph sz="quarter" idx="13"/>
            <p:extLst>
              <p:ext uri="{E7BDC344-281C-4309-B0C6-D0EE65EED2A8}">
                <p202:designPr xmlns:p202="http://schemas.microsoft.com/office/powerpoint/2020/02/main">
                  <p202:designTagLst>
                    <p202:designTag name="ARCH:1:CLS" val="LargePlainText"/>
                  </p202:designTagLst>
                </p202:designPr>
              </p:ext>
            </p:extLst>
          </p:nvPr>
        </p:nvSpPr>
        <p:spPr>
          <a:xfrm>
            <a:off x="419099" y="1224643"/>
            <a:ext cx="8801101" cy="3184071"/>
          </a:xfrm>
        </p:spPr>
        <p:txBody>
          <a:bodyPr anchor="b">
            <a:normAutofit fontScale="92500" lnSpcReduction="10000"/>
          </a:bodyPr>
          <a:lstStyle/>
          <a:p>
            <a:pPr indent="0">
              <a:buNone/>
            </a:pPr>
            <a:r>
              <a:rPr lang="en-US" dirty="0"/>
              <a:t>What do </a:t>
            </a:r>
          </a:p>
          <a:p>
            <a:pPr indent="0">
              <a:buNone/>
            </a:pPr>
            <a:r>
              <a:rPr lang="en-US" dirty="0"/>
              <a:t>Mediators,</a:t>
            </a:r>
          </a:p>
          <a:p>
            <a:pPr indent="0">
              <a:buNone/>
            </a:pPr>
            <a:r>
              <a:rPr lang="en-US" dirty="0"/>
              <a:t>Attorneys, Paralegals and</a:t>
            </a:r>
          </a:p>
          <a:p>
            <a:pPr indent="0">
              <a:buNone/>
            </a:pPr>
            <a:r>
              <a:rPr lang="en-US" dirty="0"/>
              <a:t>Parties Need to Know?</a:t>
            </a:r>
          </a:p>
        </p:txBody>
      </p:sp>
    </p:spTree>
    <p:extLst>
      <p:ext uri="{BB962C8B-B14F-4D97-AF65-F5344CB8AC3E}">
        <p14:creationId xmlns:p14="http://schemas.microsoft.com/office/powerpoint/2010/main" val="902800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E1515-596D-99F2-AD2E-DA8430E52C8E}"/>
              </a:ext>
            </a:extLst>
          </p:cNvPr>
          <p:cNvSpPr>
            <a:spLocks noGrp="1"/>
          </p:cNvSpPr>
          <p:nvPr>
            <p:ph type="title"/>
          </p:nvPr>
        </p:nvSpPr>
        <p:spPr>
          <a:xfrm>
            <a:off x="648586" y="584791"/>
            <a:ext cx="9714614" cy="786809"/>
          </a:xfrm>
        </p:spPr>
        <p:txBody>
          <a:bodyPr>
            <a:normAutofit fontScale="90000"/>
          </a:bodyPr>
          <a:lstStyle/>
          <a:p>
            <a:r>
              <a:rPr lang="en-US" b="1" dirty="0"/>
              <a:t>CHAPTER 679C</a:t>
            </a:r>
            <a:br>
              <a:rPr lang="en-US" b="1" dirty="0"/>
            </a:br>
            <a:r>
              <a:rPr lang="en-US" b="1" dirty="0"/>
              <a:t>MEDIATION (Incorporates the Uniform Mediation Act)</a:t>
            </a:r>
            <a:br>
              <a:rPr lang="en-US" dirty="0"/>
            </a:br>
            <a:br>
              <a:rPr lang="en-US" sz="3200" dirty="0"/>
            </a:br>
            <a:endParaRPr lang="en-US" dirty="0"/>
          </a:p>
        </p:txBody>
      </p:sp>
      <p:sp>
        <p:nvSpPr>
          <p:cNvPr id="3" name="Content Placeholder 2">
            <a:extLst>
              <a:ext uri="{FF2B5EF4-FFF2-40B4-BE49-F238E27FC236}">
                <a16:creationId xmlns:a16="http://schemas.microsoft.com/office/drawing/2014/main" id="{CCC585E3-8AD5-90D5-AFA0-C4DB41AF456E}"/>
              </a:ext>
            </a:extLst>
          </p:cNvPr>
          <p:cNvSpPr>
            <a:spLocks noGrp="1"/>
          </p:cNvSpPr>
          <p:nvPr>
            <p:ph idx="1"/>
          </p:nvPr>
        </p:nvSpPr>
        <p:spPr>
          <a:xfrm>
            <a:off x="429417" y="1446029"/>
            <a:ext cx="11229183" cy="4992872"/>
          </a:xfrm>
        </p:spPr>
        <p:txBody>
          <a:bodyPr>
            <a:normAutofit fontScale="92500" lnSpcReduction="20000"/>
          </a:bodyPr>
          <a:lstStyle/>
          <a:p>
            <a:r>
              <a:rPr lang="en-US" sz="2400" b="1" dirty="0"/>
              <a:t>As used in </a:t>
            </a:r>
            <a:r>
              <a:rPr lang="en-US" sz="2400" b="1" dirty="0">
                <a:solidFill>
                  <a:srgbClr val="00B0F0"/>
                </a:solidFill>
                <a:hlinkClick r:id="rId3">
                  <a:extLst>
                    <a:ext uri="{A12FA001-AC4F-418D-AE19-62706E023703}">
                      <ahyp:hlinkClr xmlns:ahyp="http://schemas.microsoft.com/office/drawing/2018/hyperlinkcolor" val="tx"/>
                    </a:ext>
                  </a:extLst>
                </a:hlinkClick>
              </a:rPr>
              <a:t>this chapter</a:t>
            </a:r>
            <a:r>
              <a:rPr lang="en-US" sz="2400" b="1" dirty="0"/>
              <a:t>, unless the context otherwise requires:</a:t>
            </a:r>
          </a:p>
          <a:p>
            <a:r>
              <a:rPr lang="en-US" sz="2400" b="1" dirty="0"/>
              <a:t>1.  </a:t>
            </a:r>
            <a:r>
              <a:rPr lang="en-US" sz="2400" b="1" i="1" dirty="0"/>
              <a:t>“Mediation”</a:t>
            </a:r>
            <a:r>
              <a:rPr lang="en-US" sz="2400" b="1" dirty="0"/>
              <a:t> means a process in which a mediator facilitates communication and negotiation between parties to assist them in reaching a voluntary agreement regarding their dispute.</a:t>
            </a:r>
          </a:p>
          <a:p>
            <a:r>
              <a:rPr lang="en-US" sz="2400" b="1" dirty="0"/>
              <a:t>2.  </a:t>
            </a:r>
            <a:r>
              <a:rPr lang="en-US" sz="2400" b="1" i="1" dirty="0"/>
              <a:t>“Mediation communication”</a:t>
            </a:r>
            <a:r>
              <a:rPr lang="en-US" sz="2400" b="1" dirty="0"/>
              <a:t> means a statement, whether oral or in a record, verbal or nonverbal, that occurs during a mediation or is made for purposes of considering, conducting, participating in, initiating, continuing, or reconvening a mediation or retaining a mediator.</a:t>
            </a:r>
          </a:p>
          <a:p>
            <a:endParaRPr lang="en-US" sz="2400" b="1" dirty="0"/>
          </a:p>
          <a:p>
            <a:r>
              <a:rPr lang="en-US" sz="2400" b="1" dirty="0"/>
              <a:t>679.12  Confidentiality.</a:t>
            </a:r>
          </a:p>
          <a:p>
            <a:r>
              <a:rPr lang="en-US" sz="2400" b="1" dirty="0"/>
              <a:t>If mediation is conducted pursuant to </a:t>
            </a:r>
            <a:r>
              <a:rPr lang="en-US" sz="2400" b="1" dirty="0">
                <a:solidFill>
                  <a:srgbClr val="00B0F0"/>
                </a:solidFill>
                <a:hlinkClick r:id="rId4">
                  <a:extLst>
                    <a:ext uri="{A12FA001-AC4F-418D-AE19-62706E023703}">
                      <ahyp:hlinkClr xmlns:ahyp="http://schemas.microsoft.com/office/drawing/2018/hyperlinkcolor" val="tx"/>
                    </a:ext>
                  </a:extLst>
                </a:hlinkClick>
              </a:rPr>
              <a:t>this chapter</a:t>
            </a:r>
            <a:r>
              <a:rPr lang="en-US" sz="2400" b="1" dirty="0"/>
              <a:t>, the confidentiality of all mediation communications is protected as provided in </a:t>
            </a:r>
            <a:r>
              <a:rPr lang="en-US" sz="2400" b="1" dirty="0">
                <a:solidFill>
                  <a:srgbClr val="00B0F0"/>
                </a:solidFill>
                <a:hlinkClick r:id="rId5">
                  <a:extLst>
                    <a:ext uri="{A12FA001-AC4F-418D-AE19-62706E023703}">
                      <ahyp:hlinkClr xmlns:ahyp="http://schemas.microsoft.com/office/drawing/2018/hyperlinkcolor" val="tx"/>
                    </a:ext>
                  </a:extLst>
                </a:hlinkClick>
              </a:rPr>
              <a:t>section 679C.108</a:t>
            </a:r>
            <a:r>
              <a:rPr lang="en-US" sz="2400" b="1" dirty="0"/>
              <a:t>.</a:t>
            </a:r>
          </a:p>
          <a:p>
            <a:endParaRPr lang="en-US" sz="2000" dirty="0"/>
          </a:p>
        </p:txBody>
      </p:sp>
    </p:spTree>
    <p:extLst>
      <p:ext uri="{BB962C8B-B14F-4D97-AF65-F5344CB8AC3E}">
        <p14:creationId xmlns:p14="http://schemas.microsoft.com/office/powerpoint/2010/main" val="596311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1C2C2E-EDF0-C825-4334-E05C39363B7A}"/>
              </a:ext>
            </a:extLst>
          </p:cNvPr>
          <p:cNvSpPr>
            <a:spLocks noGrp="1"/>
          </p:cNvSpPr>
          <p:nvPr>
            <p:ph idx="1"/>
          </p:nvPr>
        </p:nvSpPr>
        <p:spPr>
          <a:xfrm>
            <a:off x="134472" y="277905"/>
            <a:ext cx="11230214" cy="6155551"/>
          </a:xfrm>
        </p:spPr>
        <p:txBody>
          <a:bodyPr>
            <a:normAutofit fontScale="92500" lnSpcReduction="20000"/>
          </a:bodyPr>
          <a:lstStyle/>
          <a:p>
            <a:r>
              <a:rPr lang="en-US" sz="2400" b="1" dirty="0"/>
              <a:t>679C.104  Privilege against disclosure — admissibility — discovery.</a:t>
            </a:r>
          </a:p>
          <a:p>
            <a:r>
              <a:rPr lang="en-US" sz="2400" b="1" dirty="0"/>
              <a:t>1.  Except as otherwise provided in </a:t>
            </a:r>
            <a:r>
              <a:rPr lang="en-US" sz="2400" b="1" dirty="0">
                <a:solidFill>
                  <a:srgbClr val="00B0F0"/>
                </a:solidFill>
                <a:hlinkClick r:id="rId3">
                  <a:extLst>
                    <a:ext uri="{A12FA001-AC4F-418D-AE19-62706E023703}">
                      <ahyp:hlinkClr xmlns:ahyp="http://schemas.microsoft.com/office/drawing/2018/hyperlinkcolor" val="tx"/>
                    </a:ext>
                  </a:extLst>
                </a:hlinkClick>
              </a:rPr>
              <a:t>section 679C.106</a:t>
            </a:r>
            <a:r>
              <a:rPr lang="en-US" sz="2400" b="1" dirty="0"/>
              <a:t>, a mediation communication is privileged  as provided in </a:t>
            </a:r>
            <a:r>
              <a:rPr lang="en-US" sz="2400" b="1" dirty="0">
                <a:solidFill>
                  <a:srgbClr val="00B0F0"/>
                </a:solidFill>
                <a:hlinkClick r:id="rId4">
                  <a:extLst>
                    <a:ext uri="{A12FA001-AC4F-418D-AE19-62706E023703}">
                      <ahyp:hlinkClr xmlns:ahyp="http://schemas.microsoft.com/office/drawing/2018/hyperlinkcolor" val="tx"/>
                    </a:ext>
                  </a:extLst>
                </a:hlinkClick>
              </a:rPr>
              <a:t>subsection 2</a:t>
            </a:r>
            <a:r>
              <a:rPr lang="en-US" sz="2400" b="1" dirty="0">
                <a:solidFill>
                  <a:srgbClr val="00B0F0"/>
                </a:solidFill>
              </a:rPr>
              <a:t> </a:t>
            </a:r>
            <a:r>
              <a:rPr lang="en-US" sz="2400" b="1" dirty="0"/>
              <a:t>and is not subject to discovery or admissible in evidence in a proceeding unless the privilege is waived or precluded as provided by </a:t>
            </a:r>
            <a:r>
              <a:rPr lang="en-US" sz="2400" b="1" dirty="0">
                <a:solidFill>
                  <a:srgbClr val="00B0F0"/>
                </a:solidFill>
                <a:hlinkClick r:id="rId5">
                  <a:extLst>
                    <a:ext uri="{A12FA001-AC4F-418D-AE19-62706E023703}">
                      <ahyp:hlinkClr xmlns:ahyp="http://schemas.microsoft.com/office/drawing/2018/hyperlinkcolor" val="tx"/>
                    </a:ext>
                  </a:extLst>
                </a:hlinkClick>
              </a:rPr>
              <a:t>section 679C.105</a:t>
            </a:r>
            <a:r>
              <a:rPr lang="en-US" sz="2400" b="1" dirty="0">
                <a:solidFill>
                  <a:srgbClr val="00B0F0"/>
                </a:solidFill>
              </a:rPr>
              <a:t>.</a:t>
            </a:r>
          </a:p>
          <a:p>
            <a:r>
              <a:rPr lang="en-US" sz="2400" b="1" dirty="0"/>
              <a:t>2.  In a proceeding, the following privileges shall apply:</a:t>
            </a:r>
          </a:p>
          <a:p>
            <a:pPr lvl="1"/>
            <a:r>
              <a:rPr lang="en-US" sz="2400" b="1" dirty="0"/>
              <a:t>a.  A mediation party may refuse to disclose, and may prevent any other person from disclosing, a mediation communication.</a:t>
            </a:r>
          </a:p>
          <a:p>
            <a:pPr lvl="1"/>
            <a:r>
              <a:rPr lang="en-US" sz="2400" b="1" dirty="0"/>
              <a:t>b.  A mediator may refuse to disclose a mediation communication, and may prevent any other person from disclosing a mediation communication of the mediator.</a:t>
            </a:r>
          </a:p>
          <a:p>
            <a:pPr lvl="1"/>
            <a:r>
              <a:rPr lang="en-US" sz="2400" b="1" dirty="0"/>
              <a:t>c.  A nonparty participant may refuse to disclose, and may prevent any other person from disclosing, a mediation communication of the nonparty participant.</a:t>
            </a:r>
          </a:p>
          <a:p>
            <a:r>
              <a:rPr lang="en-US" sz="2400" b="1" dirty="0"/>
              <a:t>3.  Evidence or information that is otherwise admissible or subject to discovery does not become inadmissible or protected from discovery solely by reason of its disclosure or use in a mediation.</a:t>
            </a:r>
          </a:p>
          <a:p>
            <a:endParaRPr lang="en-US" sz="600" dirty="0"/>
          </a:p>
        </p:txBody>
      </p:sp>
      <p:sp>
        <p:nvSpPr>
          <p:cNvPr id="2" name="TextBox 1">
            <a:extLst>
              <a:ext uri="{FF2B5EF4-FFF2-40B4-BE49-F238E27FC236}">
                <a16:creationId xmlns:a16="http://schemas.microsoft.com/office/drawing/2014/main" id="{C65352C6-D66E-36EF-75C5-FEDEEE42B0F1}"/>
              </a:ext>
            </a:extLst>
          </p:cNvPr>
          <p:cNvSpPr txBox="1"/>
          <p:nvPr/>
        </p:nvSpPr>
        <p:spPr>
          <a:xfrm>
            <a:off x="-5765800" y="787400"/>
            <a:ext cx="639919" cy="369332"/>
          </a:xfrm>
          <a:prstGeom prst="rect">
            <a:avLst/>
          </a:prstGeom>
          <a:noFill/>
        </p:spPr>
        <p:txBody>
          <a:bodyPr wrap="none" rtlCol="0">
            <a:spAutoFit/>
          </a:bodyPr>
          <a:lstStyle/>
          <a:p>
            <a:r>
              <a:rPr lang="en-US" dirty="0" err="1"/>
              <a:t>vvvv</a:t>
            </a:r>
            <a:endParaRPr lang="en-US" dirty="0"/>
          </a:p>
        </p:txBody>
      </p:sp>
    </p:spTree>
    <p:extLst>
      <p:ext uri="{BB962C8B-B14F-4D97-AF65-F5344CB8AC3E}">
        <p14:creationId xmlns:p14="http://schemas.microsoft.com/office/powerpoint/2010/main" val="3867365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17446B37-0E52-1BE9-F1AB-54BCAD9BB778}"/>
              </a:ext>
            </a:extLst>
          </p:cNvPr>
          <p:cNvSpPr txBox="1"/>
          <p:nvPr/>
        </p:nvSpPr>
        <p:spPr>
          <a:xfrm>
            <a:off x="152399" y="342900"/>
            <a:ext cx="11849101" cy="6309420"/>
          </a:xfrm>
          <a:prstGeom prst="rect">
            <a:avLst/>
          </a:prstGeom>
          <a:noFill/>
        </p:spPr>
        <p:txBody>
          <a:bodyPr wrap="square" rtlCol="0">
            <a:spAutoFit/>
          </a:bodyPr>
          <a:lstStyle/>
          <a:p>
            <a:r>
              <a:rPr lang="en-US" sz="2400" b="1" dirty="0"/>
              <a:t>Mediation: Core Principles and Tenets</a:t>
            </a:r>
          </a:p>
          <a:p>
            <a:endParaRPr lang="en-US" sz="2000" dirty="0"/>
          </a:p>
          <a:p>
            <a:pPr lvl="0"/>
            <a:r>
              <a:rPr lang="en-US" sz="2400" b="1" u="heavy" dirty="0">
                <a:solidFill>
                  <a:schemeClr val="bg1"/>
                </a:solidFill>
                <a:highlight>
                  <a:srgbClr val="00FFFF"/>
                </a:highlight>
              </a:rPr>
              <a:t>Voluntariness</a:t>
            </a:r>
            <a:r>
              <a:rPr lang="en-US" sz="2400" b="1" dirty="0">
                <a:solidFill>
                  <a:schemeClr val="bg1"/>
                </a:solidFill>
                <a:highlight>
                  <a:srgbClr val="00FFFF"/>
                </a:highlight>
              </a:rPr>
              <a:t>:  </a:t>
            </a:r>
            <a:r>
              <a:rPr lang="en-US" sz="2400" b="1" dirty="0"/>
              <a:t>Even when mediation is court-ordered, the process is entirely voluntary. Parties have the right to withdraw or stop at any time.  Parties can talk about anything they are both willing to talk about and don’t have to talk about anything they don’t want to talk about.</a:t>
            </a:r>
          </a:p>
          <a:p>
            <a:pPr lvl="0"/>
            <a:endParaRPr lang="en-US" sz="2400" dirty="0"/>
          </a:p>
          <a:p>
            <a:pPr lvl="0"/>
            <a:r>
              <a:rPr lang="en-US" sz="2400" b="1" u="sng" dirty="0">
                <a:solidFill>
                  <a:schemeClr val="bg1"/>
                </a:solidFill>
                <a:highlight>
                  <a:srgbClr val="00FFFF"/>
                </a:highlight>
              </a:rPr>
              <a:t>Impartiality, Neutrality, </a:t>
            </a:r>
            <a:r>
              <a:rPr lang="en-US" sz="2400" b="1" u="sng" dirty="0" err="1">
                <a:solidFill>
                  <a:schemeClr val="bg1"/>
                </a:solidFill>
                <a:highlight>
                  <a:srgbClr val="00FFFF"/>
                </a:highlight>
              </a:rPr>
              <a:t>Multipartiality</a:t>
            </a:r>
            <a:r>
              <a:rPr lang="en-US" sz="2400" b="1" dirty="0">
                <a:solidFill>
                  <a:schemeClr val="bg1"/>
                </a:solidFill>
                <a:highlight>
                  <a:srgbClr val="00FFFF"/>
                </a:highlight>
              </a:rPr>
              <a:t>: </a:t>
            </a:r>
            <a:r>
              <a:rPr lang="en-US" sz="2400" b="1" dirty="0"/>
              <a:t>The mediator does not take sides, judge </a:t>
            </a:r>
          </a:p>
          <a:p>
            <a:pPr lvl="0"/>
            <a:r>
              <a:rPr lang="en-US" sz="2400" b="1" dirty="0"/>
              <a:t>who is right or wrong, or impose a personal verdict. </a:t>
            </a:r>
            <a:r>
              <a:rPr lang="en-US" sz="2400" b="1" dirty="0" err="1"/>
              <a:t>Multipartiality</a:t>
            </a:r>
            <a:r>
              <a:rPr lang="en-US" sz="2400" b="1" dirty="0"/>
              <a:t> is when the mediator provides both parties with information on the process and otherwise supports both parties in their use of the process.</a:t>
            </a:r>
          </a:p>
          <a:p>
            <a:pPr lvl="0"/>
            <a:r>
              <a:rPr lang="en-US" sz="2400" b="1" dirty="0"/>
              <a:t>  </a:t>
            </a:r>
            <a:endParaRPr lang="en-US" sz="2400" b="1" dirty="0">
              <a:solidFill>
                <a:schemeClr val="bg1"/>
              </a:solidFill>
            </a:endParaRPr>
          </a:p>
          <a:p>
            <a:pPr lvl="0"/>
            <a:r>
              <a:rPr lang="en-US" sz="2400" b="1" u="sng" dirty="0">
                <a:solidFill>
                  <a:schemeClr val="bg1"/>
                </a:solidFill>
                <a:highlight>
                  <a:srgbClr val="00FFFF"/>
                </a:highlight>
              </a:rPr>
              <a:t>Self-Determination</a:t>
            </a:r>
            <a:r>
              <a:rPr lang="en-US" sz="2400" b="1" dirty="0">
                <a:solidFill>
                  <a:schemeClr val="bg1"/>
                </a:solidFill>
                <a:highlight>
                  <a:srgbClr val="00FFFF"/>
                </a:highlight>
              </a:rPr>
              <a:t>: </a:t>
            </a:r>
            <a:r>
              <a:rPr lang="en-US" sz="2400" b="1" dirty="0"/>
              <a:t>The participants—not the mediator—own the content of the discussion and fully control the final outcome. </a:t>
            </a:r>
          </a:p>
          <a:p>
            <a:pPr lvl="0"/>
            <a:endParaRPr lang="en-US" sz="2400" b="1" u="sng" dirty="0"/>
          </a:p>
          <a:p>
            <a:pPr lvl="0"/>
            <a:r>
              <a:rPr lang="en-US" sz="2400" b="1" u="sng" dirty="0">
                <a:solidFill>
                  <a:schemeClr val="bg1"/>
                </a:solidFill>
                <a:highlight>
                  <a:srgbClr val="00FFFF"/>
                </a:highlight>
              </a:rPr>
              <a:t>Confidentiality</a:t>
            </a:r>
            <a:r>
              <a:rPr lang="en-US" sz="2400" b="1" dirty="0">
                <a:solidFill>
                  <a:schemeClr val="bg1"/>
                </a:solidFill>
                <a:highlight>
                  <a:srgbClr val="00FFFF"/>
                </a:highlight>
              </a:rPr>
              <a:t>: </a:t>
            </a:r>
            <a:r>
              <a:rPr lang="en-US" sz="2400" b="1" dirty="0"/>
              <a:t>Discussions, private caucuses, and settlement proposals remain private and generally cannot be used in subsequent court proceedings.  </a:t>
            </a:r>
            <a:endParaRPr lang="en-US" sz="2400" kern="1200" dirty="0">
              <a:solidFill>
                <a:schemeClr val="tx1"/>
              </a:solidFill>
              <a:latin typeface="+mn-lt"/>
              <a:ea typeface="+mn-ea"/>
              <a:cs typeface="+mn-cs"/>
            </a:endParaRPr>
          </a:p>
        </p:txBody>
      </p:sp>
    </p:spTree>
    <p:extLst>
      <p:ext uri="{BB962C8B-B14F-4D97-AF65-F5344CB8AC3E}">
        <p14:creationId xmlns:p14="http://schemas.microsoft.com/office/powerpoint/2010/main" val="3734871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C9DB554E-504F-DD85-B2EB-98B2EBD610CD}"/>
              </a:ext>
            </a:extLst>
          </p:cNvPr>
          <p:cNvGraphicFramePr>
            <a:graphicFrameLocks noGrp="1"/>
          </p:cNvGraphicFramePr>
          <p:nvPr>
            <p:ph idx="1"/>
            <p:extLst>
              <p:ext uri="{D42A27DB-BD31-4B8C-83A1-F6EECF244321}">
                <p14:modId xmlns:p14="http://schemas.microsoft.com/office/powerpoint/2010/main" val="2698654510"/>
              </p:ext>
            </p:extLst>
          </p:nvPr>
        </p:nvGraphicFramePr>
        <p:xfrm>
          <a:off x="710453" y="819055"/>
          <a:ext cx="10771094" cy="5827460"/>
        </p:xfrm>
        <a:graphic>
          <a:graphicData uri="http://schemas.openxmlformats.org/drawingml/2006/table">
            <a:tbl>
              <a:tblPr firstRow="1" firstCol="1" bandRow="1">
                <a:tableStyleId>{5C22544A-7EE6-4342-B048-85BDC9FD1C3A}</a:tableStyleId>
              </a:tblPr>
              <a:tblGrid>
                <a:gridCol w="1665930">
                  <a:extLst>
                    <a:ext uri="{9D8B030D-6E8A-4147-A177-3AD203B41FA5}">
                      <a16:colId xmlns:a16="http://schemas.microsoft.com/office/drawing/2014/main" val="2594146286"/>
                    </a:ext>
                  </a:extLst>
                </a:gridCol>
                <a:gridCol w="1828613">
                  <a:extLst>
                    <a:ext uri="{9D8B030D-6E8A-4147-A177-3AD203B41FA5}">
                      <a16:colId xmlns:a16="http://schemas.microsoft.com/office/drawing/2014/main" val="3511298220"/>
                    </a:ext>
                  </a:extLst>
                </a:gridCol>
                <a:gridCol w="2379295">
                  <a:extLst>
                    <a:ext uri="{9D8B030D-6E8A-4147-A177-3AD203B41FA5}">
                      <a16:colId xmlns:a16="http://schemas.microsoft.com/office/drawing/2014/main" val="4189343308"/>
                    </a:ext>
                  </a:extLst>
                </a:gridCol>
                <a:gridCol w="2421728">
                  <a:extLst>
                    <a:ext uri="{9D8B030D-6E8A-4147-A177-3AD203B41FA5}">
                      <a16:colId xmlns:a16="http://schemas.microsoft.com/office/drawing/2014/main" val="3752433861"/>
                    </a:ext>
                  </a:extLst>
                </a:gridCol>
                <a:gridCol w="2475528">
                  <a:extLst>
                    <a:ext uri="{9D8B030D-6E8A-4147-A177-3AD203B41FA5}">
                      <a16:colId xmlns:a16="http://schemas.microsoft.com/office/drawing/2014/main" val="88173316"/>
                    </a:ext>
                  </a:extLst>
                </a:gridCol>
              </a:tblGrid>
              <a:tr h="1216991">
                <a:tc>
                  <a:txBody>
                    <a:bodyPr/>
                    <a:lstStyle/>
                    <a:p>
                      <a:pPr marL="0" marR="0">
                        <a:lnSpc>
                          <a:spcPct val="115000"/>
                        </a:lnSpc>
                        <a:spcAft>
                          <a:spcPts val="800"/>
                        </a:spcAft>
                        <a:buNone/>
                      </a:pPr>
                      <a:r>
                        <a:rPr lang="en-US" sz="2000" kern="100" dirty="0">
                          <a:effectLst/>
                        </a:rPr>
                        <a:t>MODEL OF MEDIATION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800" kern="100" dirty="0">
                          <a:effectLst/>
                        </a:rPr>
                        <a:t>MEDIATOR’S ROLE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800" kern="100" dirty="0">
                          <a:effectLst/>
                        </a:rPr>
                        <a:t>MEDIATOR’S</a:t>
                      </a:r>
                    </a:p>
                    <a:p>
                      <a:pPr marL="0" marR="0">
                        <a:lnSpc>
                          <a:spcPct val="115000"/>
                        </a:lnSpc>
                        <a:spcAft>
                          <a:spcPts val="800"/>
                        </a:spcAft>
                        <a:buNone/>
                      </a:pPr>
                      <a:r>
                        <a:rPr lang="en-US" sz="1800" kern="100" dirty="0">
                          <a:effectLst/>
                        </a:rPr>
                        <a:t>PRIMARY GOAL / FOCUS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600" kern="100" dirty="0">
                          <a:effectLst/>
                        </a:rPr>
                        <a:t>MEDIATOR’S</a:t>
                      </a:r>
                    </a:p>
                    <a:p>
                      <a:pPr marL="0" marR="0">
                        <a:lnSpc>
                          <a:spcPct val="115000"/>
                        </a:lnSpc>
                        <a:spcAft>
                          <a:spcPts val="800"/>
                        </a:spcAft>
                        <a:buNone/>
                      </a:pPr>
                      <a:r>
                        <a:rPr lang="en-US" sz="1600" kern="100" dirty="0">
                          <a:effectLst/>
                        </a:rPr>
                        <a:t>MAIN COMMUNICATION STYLE</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600" kern="100" dirty="0">
                          <a:effectLst/>
                        </a:rPr>
                        <a:t>BEST USED FOR (These are generalizations. Models can be used at any time.)</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36101557"/>
                  </a:ext>
                </a:extLst>
              </a:tr>
              <a:tr h="788199">
                <a:tc>
                  <a:txBody>
                    <a:bodyPr/>
                    <a:lstStyle/>
                    <a:p>
                      <a:pPr marL="0" marR="0">
                        <a:lnSpc>
                          <a:spcPct val="115000"/>
                        </a:lnSpc>
                        <a:spcAft>
                          <a:spcPts val="800"/>
                        </a:spcAft>
                        <a:buNone/>
                      </a:pPr>
                      <a:r>
                        <a:rPr lang="en-US" sz="1800" kern="100">
                          <a:effectLst/>
                        </a:rPr>
                        <a:t>Facilitative</a:t>
                      </a:r>
                    </a:p>
                    <a:p>
                      <a:pPr marL="0" marR="0">
                        <a:lnSpc>
                          <a:spcPct val="115000"/>
                        </a:lnSpc>
                        <a:spcAft>
                          <a:spcPts val="800"/>
                        </a:spcAft>
                        <a:buNone/>
                      </a:pPr>
                      <a:r>
                        <a:rPr lang="en-US" sz="1800" kern="100">
                          <a:effectLst/>
                        </a:rPr>
                        <a:t>Mediation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600" kern="100" dirty="0">
                          <a:effectLst/>
                        </a:rPr>
                        <a:t>Process manager and useful guide</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600" kern="100" dirty="0">
                          <a:effectLst/>
                        </a:rPr>
                        <a:t>Help parties communicate and find their own self-determined solution</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600" kern="100" dirty="0">
                          <a:effectLst/>
                        </a:rPr>
                        <a:t>Asking open-ended questions, usually joint sessions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600" kern="100" dirty="0">
                          <a:effectLst/>
                        </a:rPr>
                        <a:t>Standard workplace, commercial, or simple contractual disputes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1698147"/>
                  </a:ext>
                </a:extLst>
              </a:tr>
              <a:tr h="995463">
                <a:tc>
                  <a:txBody>
                    <a:bodyPr/>
                    <a:lstStyle/>
                    <a:p>
                      <a:pPr marL="0" marR="0">
                        <a:lnSpc>
                          <a:spcPct val="115000"/>
                        </a:lnSpc>
                        <a:spcAft>
                          <a:spcPts val="800"/>
                        </a:spcAft>
                        <a:buNone/>
                      </a:pPr>
                      <a:r>
                        <a:rPr lang="en-US" sz="1800" kern="100">
                          <a:effectLst/>
                        </a:rPr>
                        <a:t>Evaluative</a:t>
                      </a:r>
                    </a:p>
                    <a:p>
                      <a:pPr marL="0" marR="0">
                        <a:lnSpc>
                          <a:spcPct val="115000"/>
                        </a:lnSpc>
                        <a:spcAft>
                          <a:spcPts val="800"/>
                        </a:spcAft>
                        <a:buNone/>
                      </a:pPr>
                      <a:r>
                        <a:rPr lang="en-US" sz="1800" kern="100">
                          <a:effectLst/>
                        </a:rPr>
                        <a:t>Mediation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600" kern="100">
                          <a:effectLst/>
                        </a:rPr>
                        <a:t>Subject matter/legal expert</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600" kern="100">
                          <a:effectLst/>
                        </a:rPr>
                        <a:t>Assess (legal) strengths and weaknesses, predict court outcomes, offer recommendations</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600" kern="100" dirty="0">
                          <a:effectLst/>
                        </a:rPr>
                        <a:t>Direct steering, legal analysis, and shuttle diplomacy (separate caucuses)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600" kern="100" dirty="0">
                          <a:effectLst/>
                        </a:rPr>
                        <a:t>Cases requiring a realistic assessment of legal rights and financial risk</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82068501"/>
                  </a:ext>
                </a:extLst>
              </a:tr>
              <a:tr h="1462663">
                <a:tc>
                  <a:txBody>
                    <a:bodyPr/>
                    <a:lstStyle/>
                    <a:p>
                      <a:pPr marL="0" marR="0">
                        <a:lnSpc>
                          <a:spcPct val="115000"/>
                        </a:lnSpc>
                        <a:spcAft>
                          <a:spcPts val="800"/>
                        </a:spcAft>
                        <a:buNone/>
                      </a:pPr>
                      <a:r>
                        <a:rPr lang="en-US" sz="1800" kern="100" dirty="0" err="1">
                          <a:effectLst/>
                        </a:rPr>
                        <a:t>Transforma-tive</a:t>
                      </a:r>
                      <a:endParaRPr lang="en-US" sz="1800" kern="100" dirty="0">
                        <a:effectLst/>
                      </a:endParaRPr>
                    </a:p>
                    <a:p>
                      <a:pPr marL="0" marR="0">
                        <a:lnSpc>
                          <a:spcPct val="115000"/>
                        </a:lnSpc>
                        <a:spcAft>
                          <a:spcPts val="800"/>
                        </a:spcAft>
                        <a:buNone/>
                      </a:pPr>
                      <a:r>
                        <a:rPr lang="en-US" sz="1800" kern="100" dirty="0">
                          <a:effectLst/>
                        </a:rPr>
                        <a:t>Mediation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600" kern="100">
                          <a:effectLst/>
                        </a:rPr>
                        <a:t>Helping each be heard, helping ensure a setting where both can listen to each other.</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600" kern="100">
                          <a:effectLst/>
                        </a:rPr>
                        <a:t>Empower parties to define issues themselves and share the underlying concerns and recognize the other’s perspective</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600" kern="100" dirty="0">
                          <a:effectLst/>
                        </a:rPr>
                        <a:t>Reflective listening, supporting party-led dialogue and autonomy</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600" kern="100" dirty="0">
                          <a:effectLst/>
                        </a:rPr>
                        <a:t>Disputes involving ongoing personal or business relationships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17786735"/>
                  </a:ext>
                </a:extLst>
              </a:tr>
            </a:tbl>
          </a:graphicData>
        </a:graphic>
      </p:graphicFrame>
      <p:sp>
        <p:nvSpPr>
          <p:cNvPr id="7" name="TextBox 6">
            <a:extLst>
              <a:ext uri="{FF2B5EF4-FFF2-40B4-BE49-F238E27FC236}">
                <a16:creationId xmlns:a16="http://schemas.microsoft.com/office/drawing/2014/main" id="{BFC753BC-7826-E2D5-E31F-1B29526C209F}"/>
              </a:ext>
            </a:extLst>
          </p:cNvPr>
          <p:cNvSpPr txBox="1"/>
          <p:nvPr/>
        </p:nvSpPr>
        <p:spPr>
          <a:xfrm>
            <a:off x="960484" y="295835"/>
            <a:ext cx="8377517" cy="523220"/>
          </a:xfrm>
          <a:prstGeom prst="rect">
            <a:avLst/>
          </a:prstGeom>
          <a:noFill/>
        </p:spPr>
        <p:txBody>
          <a:bodyPr wrap="square" rtlCol="0">
            <a:spAutoFit/>
          </a:bodyPr>
          <a:lstStyle/>
          <a:p>
            <a:pPr algn="ctr"/>
            <a:r>
              <a:rPr lang="en-US" sz="2800" b="1" dirty="0"/>
              <a:t>Models of Mediation</a:t>
            </a:r>
          </a:p>
        </p:txBody>
      </p:sp>
    </p:spTree>
    <p:extLst>
      <p:ext uri="{BB962C8B-B14F-4D97-AF65-F5344CB8AC3E}">
        <p14:creationId xmlns:p14="http://schemas.microsoft.com/office/powerpoint/2010/main" val="3988791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CFB97-8038-DE0F-532E-5973403B39CF}"/>
              </a:ext>
            </a:extLst>
          </p:cNvPr>
          <p:cNvSpPr>
            <a:spLocks noGrp="1"/>
          </p:cNvSpPr>
          <p:nvPr>
            <p:ph type="title"/>
          </p:nvPr>
        </p:nvSpPr>
        <p:spPr>
          <a:xfrm>
            <a:off x="420791" y="419101"/>
            <a:ext cx="9942409" cy="903514"/>
          </a:xfrm>
        </p:spPr>
        <p:txBody>
          <a:bodyPr>
            <a:noAutofit/>
          </a:bodyPr>
          <a:lstStyle/>
          <a:p>
            <a:r>
              <a:rPr lang="en-US" sz="3600" b="1" dirty="0"/>
              <a:t>Why do mediators practice a particular model or blend of models? An opinion:</a:t>
            </a:r>
          </a:p>
        </p:txBody>
      </p:sp>
      <p:sp>
        <p:nvSpPr>
          <p:cNvPr id="3" name="Content Placeholder 2">
            <a:extLst>
              <a:ext uri="{FF2B5EF4-FFF2-40B4-BE49-F238E27FC236}">
                <a16:creationId xmlns:a16="http://schemas.microsoft.com/office/drawing/2014/main" id="{9234481D-529D-880E-83F4-FE904F668FD1}"/>
              </a:ext>
            </a:extLst>
          </p:cNvPr>
          <p:cNvSpPr>
            <a:spLocks noGrp="1"/>
          </p:cNvSpPr>
          <p:nvPr>
            <p:ph idx="1"/>
          </p:nvPr>
        </p:nvSpPr>
        <p:spPr>
          <a:xfrm>
            <a:off x="429417" y="1534886"/>
            <a:ext cx="11191969" cy="4904014"/>
          </a:xfrm>
        </p:spPr>
        <p:txBody>
          <a:bodyPr>
            <a:noAutofit/>
          </a:bodyPr>
          <a:lstStyle/>
          <a:p>
            <a:pPr marL="342900" indent="-342900">
              <a:buFont typeface="Arial" panose="020B0604020202020204" pitchFamily="34" charset="0"/>
              <a:buChar char="•"/>
            </a:pPr>
            <a:r>
              <a:rPr lang="en-US" sz="3000" b="1" dirty="0"/>
              <a:t>Some mediators choose a model because of:</a:t>
            </a:r>
          </a:p>
          <a:p>
            <a:pPr marL="342900" indent="-342900">
              <a:buFont typeface="Arial" panose="020B0604020202020204" pitchFamily="34" charset="0"/>
              <a:buChar char="•"/>
            </a:pPr>
            <a:r>
              <a:rPr lang="en-US" sz="3000" b="1" dirty="0"/>
              <a:t>Their training</a:t>
            </a:r>
          </a:p>
          <a:p>
            <a:pPr marL="342900" indent="-342900">
              <a:buFont typeface="Arial" panose="020B0604020202020204" pitchFamily="34" charset="0"/>
              <a:buChar char="•"/>
            </a:pPr>
            <a:r>
              <a:rPr lang="en-US" sz="3000" b="1" dirty="0"/>
              <a:t>Their profession</a:t>
            </a:r>
          </a:p>
          <a:p>
            <a:pPr marL="342900" indent="-342900">
              <a:buFont typeface="Arial" panose="020B0604020202020204" pitchFamily="34" charset="0"/>
              <a:buChar char="•"/>
            </a:pPr>
            <a:r>
              <a:rPr lang="en-US" sz="3000" b="1" dirty="0"/>
              <a:t>Their values or beliefs about people and/or conflict</a:t>
            </a:r>
          </a:p>
          <a:p>
            <a:pPr marL="342900" indent="-342900">
              <a:buFont typeface="Arial" panose="020B0604020202020204" pitchFamily="34" charset="0"/>
              <a:buChar char="•"/>
            </a:pPr>
            <a:r>
              <a:rPr lang="en-US" sz="3000" b="1" dirty="0"/>
              <a:t>Their temperament </a:t>
            </a:r>
          </a:p>
          <a:p>
            <a:pPr marL="342900" indent="-342900">
              <a:buFont typeface="Arial" panose="020B0604020202020204" pitchFamily="34" charset="0"/>
              <a:buChar char="•"/>
            </a:pPr>
            <a:r>
              <a:rPr lang="en-US" sz="3000" b="1" dirty="0"/>
              <a:t>Some choose the model they think will work best for the particular situation or parties, and may use multiple models in a session.</a:t>
            </a:r>
          </a:p>
        </p:txBody>
      </p:sp>
    </p:spTree>
    <p:extLst>
      <p:ext uri="{BB962C8B-B14F-4D97-AF65-F5344CB8AC3E}">
        <p14:creationId xmlns:p14="http://schemas.microsoft.com/office/powerpoint/2010/main" val="2387514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EC248-1D23-964C-64BB-60A93A5534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934700-DA9C-F251-1649-D80A383DB1DF}"/>
              </a:ext>
            </a:extLst>
          </p:cNvPr>
          <p:cNvSpPr>
            <a:spLocks noGrp="1"/>
          </p:cNvSpPr>
          <p:nvPr>
            <p:ph type="ctrTitle"/>
          </p:nvPr>
        </p:nvSpPr>
        <p:spPr>
          <a:xfrm>
            <a:off x="776111" y="567266"/>
            <a:ext cx="10182578" cy="4131733"/>
          </a:xfrm>
        </p:spPr>
        <p:txBody>
          <a:bodyPr>
            <a:normAutofit fontScale="90000"/>
          </a:bodyPr>
          <a:lstStyle/>
          <a:p>
            <a:pPr algn="ct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sz="4400" dirty="0"/>
            </a:br>
            <a:br>
              <a:rPr lang="en-US" dirty="0"/>
            </a:br>
            <a:r>
              <a:rPr lang="en-US" b="1" dirty="0"/>
              <a:t> </a:t>
            </a:r>
            <a:br>
              <a:rPr lang="en-US" b="1" dirty="0"/>
            </a:br>
            <a:br>
              <a:rPr lang="en-US" dirty="0"/>
            </a:br>
            <a:r>
              <a:rPr lang="en-US" b="1" dirty="0"/>
              <a:t>Mediation is not only about what the mediator does DURING mediation</a:t>
            </a:r>
            <a:br>
              <a:rPr lang="en-US" dirty="0"/>
            </a:br>
            <a:br>
              <a:rPr lang="en-US" b="1" dirty="0"/>
            </a:br>
            <a:r>
              <a:rPr lang="en-US" b="1" dirty="0"/>
              <a:t>It’s also about what the mediator does </a:t>
            </a:r>
            <a:r>
              <a:rPr lang="en-US" b="1" i="1" dirty="0"/>
              <a:t>before</a:t>
            </a:r>
            <a:r>
              <a:rPr lang="en-US" b="1" dirty="0"/>
              <a:t> </a:t>
            </a:r>
            <a:br>
              <a:rPr lang="en-US" b="1" dirty="0"/>
            </a:br>
            <a:r>
              <a:rPr lang="en-US" b="1" dirty="0"/>
              <a:t>mediation.</a:t>
            </a:r>
            <a:br>
              <a:rPr lang="en-US" b="1" dirty="0"/>
            </a:br>
            <a:endParaRPr lang="en-US" b="1" dirty="0"/>
          </a:p>
        </p:txBody>
      </p:sp>
    </p:spTree>
    <p:extLst>
      <p:ext uri="{BB962C8B-B14F-4D97-AF65-F5344CB8AC3E}">
        <p14:creationId xmlns:p14="http://schemas.microsoft.com/office/powerpoint/2010/main" val="1275739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3F7D3-BE93-1E03-81B9-543139FB6DB6}"/>
              </a:ext>
            </a:extLst>
          </p:cNvPr>
          <p:cNvSpPr>
            <a:spLocks noGrp="1"/>
          </p:cNvSpPr>
          <p:nvPr>
            <p:ph type="ctrTitle"/>
          </p:nvPr>
        </p:nvSpPr>
        <p:spPr>
          <a:xfrm>
            <a:off x="538843" y="391886"/>
            <a:ext cx="11266714" cy="5812970"/>
          </a:xfrm>
        </p:spPr>
        <p:txBody>
          <a:bodyPr>
            <a:normAutofit fontScale="90000"/>
          </a:bodyPr>
          <a:lstStyle/>
          <a:p>
            <a:r>
              <a:rPr lang="en-US" b="1" dirty="0"/>
              <a:t>Before mediation,  the mediator or a  trained employee:</a:t>
            </a:r>
            <a:br>
              <a:rPr lang="en-US" dirty="0"/>
            </a:br>
            <a:br>
              <a:rPr lang="en-US" dirty="0"/>
            </a:br>
            <a:r>
              <a:rPr lang="en-US" dirty="0"/>
              <a:t>1. Screens parties for safety and capacity, for appropriateness for mediation</a:t>
            </a:r>
            <a:br>
              <a:rPr lang="en-US" dirty="0"/>
            </a:br>
            <a:br>
              <a:rPr lang="en-US" dirty="0"/>
            </a:br>
            <a:r>
              <a:rPr lang="en-US" dirty="0"/>
              <a:t>2. If mediation IS appropriate, they explain mediation to the parties: How it works, Where it fits in, How to prepare, etc.</a:t>
            </a:r>
            <a:br>
              <a:rPr lang="en-US" dirty="0"/>
            </a:br>
            <a:r>
              <a:rPr lang="en-US" dirty="0"/>
              <a:t>   </a:t>
            </a:r>
          </a:p>
        </p:txBody>
      </p:sp>
    </p:spTree>
    <p:extLst>
      <p:ext uri="{BB962C8B-B14F-4D97-AF65-F5344CB8AC3E}">
        <p14:creationId xmlns:p14="http://schemas.microsoft.com/office/powerpoint/2010/main" val="125993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74129A-F1B8-D4D8-89E1-DF71C83E4705}"/>
              </a:ext>
            </a:extLst>
          </p:cNvPr>
          <p:cNvSpPr txBox="1"/>
          <p:nvPr/>
        </p:nvSpPr>
        <p:spPr>
          <a:xfrm>
            <a:off x="375816" y="179614"/>
            <a:ext cx="10165940" cy="5687786"/>
          </a:xfrm>
          <a:prstGeom prst="rect">
            <a:avLst/>
          </a:prstGeom>
        </p:spPr>
        <p:txBody>
          <a:bodyPr vert="horz" lIns="91440" tIns="45720" rIns="91440" bIns="45720" rtlCol="0" anchor="ctr">
            <a:normAutofit fontScale="25000" lnSpcReduction="20000"/>
          </a:bodyPr>
          <a:lstStyle/>
          <a:p>
            <a:pPr>
              <a:lnSpc>
                <a:spcPct val="120000"/>
              </a:lnSpc>
              <a:spcBef>
                <a:spcPts val="600"/>
              </a:spcBef>
              <a:buClr>
                <a:schemeClr val="accent1"/>
              </a:buClr>
              <a:buSzPct val="80000"/>
              <a:buFont typeface="Wingdings 3" charset="2"/>
              <a:buChar char=""/>
            </a:pPr>
            <a:endParaRPr lang="en-US" sz="7200" b="1" dirty="0"/>
          </a:p>
          <a:p>
            <a:pPr>
              <a:lnSpc>
                <a:spcPct val="120000"/>
              </a:lnSpc>
              <a:spcBef>
                <a:spcPts val="600"/>
              </a:spcBef>
              <a:buClr>
                <a:schemeClr val="accent1"/>
              </a:buClr>
              <a:buSzPct val="80000"/>
              <a:buFont typeface="Wingdings 3" charset="2"/>
              <a:buChar char=""/>
            </a:pPr>
            <a:endParaRPr lang="en-US" sz="7200" b="1" dirty="0"/>
          </a:p>
          <a:p>
            <a:pPr>
              <a:lnSpc>
                <a:spcPct val="120000"/>
              </a:lnSpc>
              <a:spcBef>
                <a:spcPts val="600"/>
              </a:spcBef>
              <a:buClr>
                <a:schemeClr val="accent1"/>
              </a:buClr>
              <a:buSzPct val="80000"/>
              <a:buFont typeface="Wingdings 3" charset="2"/>
              <a:buChar char=""/>
            </a:pPr>
            <a:r>
              <a:rPr lang="en-US" sz="8000" b="1" dirty="0"/>
              <a:t>FIRST: ABOUT LANGUAGE when there is a power imbalance and/or has been harm done.</a:t>
            </a:r>
          </a:p>
          <a:p>
            <a:pPr>
              <a:lnSpc>
                <a:spcPct val="120000"/>
              </a:lnSpc>
              <a:spcBef>
                <a:spcPts val="600"/>
              </a:spcBef>
              <a:buClr>
                <a:schemeClr val="accent1"/>
              </a:buClr>
              <a:buSzPct val="80000"/>
              <a:buFont typeface="Wingdings 3" charset="2"/>
              <a:buChar char=""/>
            </a:pPr>
            <a:r>
              <a:rPr lang="en-US" sz="8000" b="1" dirty="0"/>
              <a:t>‘Survivor’ vs ‘Victim’ vs ‘Person Harmed’ or ‘Targeted’</a:t>
            </a:r>
          </a:p>
          <a:p>
            <a:pPr lvl="1">
              <a:lnSpc>
                <a:spcPct val="120000"/>
              </a:lnSpc>
              <a:spcBef>
                <a:spcPts val="600"/>
              </a:spcBef>
              <a:buClr>
                <a:schemeClr val="accent1"/>
              </a:buClr>
              <a:buSzPct val="80000"/>
              <a:buFont typeface="Wingdings 3" charset="2"/>
              <a:buChar char=""/>
            </a:pPr>
            <a:r>
              <a:rPr lang="en-US" sz="8000" b="1" dirty="0"/>
              <a:t>Simply put: </a:t>
            </a:r>
          </a:p>
          <a:p>
            <a:pPr lvl="2">
              <a:lnSpc>
                <a:spcPct val="120000"/>
              </a:lnSpc>
              <a:spcBef>
                <a:spcPts val="600"/>
              </a:spcBef>
              <a:buClr>
                <a:schemeClr val="accent1"/>
              </a:buClr>
              <a:buSzPct val="80000"/>
              <a:buFont typeface="Wingdings 3" charset="2"/>
              <a:buChar char=""/>
            </a:pPr>
            <a:r>
              <a:rPr lang="en-US" sz="8000" b="1" dirty="0"/>
              <a:t>The word ‘victim’ focuses on the harm experienced, and implies that defines them.  </a:t>
            </a:r>
          </a:p>
          <a:p>
            <a:pPr lvl="2">
              <a:lnSpc>
                <a:spcPct val="120000"/>
              </a:lnSpc>
              <a:spcBef>
                <a:spcPts val="600"/>
              </a:spcBef>
              <a:buClr>
                <a:schemeClr val="accent1"/>
              </a:buClr>
              <a:buSzPct val="80000"/>
              <a:buFont typeface="Wingdings 3" charset="2"/>
              <a:buChar char=""/>
            </a:pPr>
            <a:r>
              <a:rPr lang="en-US" sz="8000" b="1" dirty="0"/>
              <a:t>Person Harmed or Person Targeted</a:t>
            </a:r>
          </a:p>
          <a:p>
            <a:pPr lvl="2">
              <a:lnSpc>
                <a:spcPct val="120000"/>
              </a:lnSpc>
              <a:spcBef>
                <a:spcPts val="600"/>
              </a:spcBef>
              <a:buClr>
                <a:schemeClr val="accent1"/>
              </a:buClr>
              <a:buSzPct val="80000"/>
              <a:buFont typeface="Wingdings 3" charset="2"/>
              <a:buChar char=""/>
            </a:pPr>
            <a:r>
              <a:rPr lang="en-US" sz="8000" b="1" dirty="0"/>
              <a:t>The word ‘Survivor’ focuses on the strengths they have always had and their ongoing resilience and agency as they move forward.</a:t>
            </a:r>
          </a:p>
          <a:p>
            <a:pPr>
              <a:lnSpc>
                <a:spcPct val="120000"/>
              </a:lnSpc>
              <a:spcBef>
                <a:spcPts val="600"/>
              </a:spcBef>
              <a:buClr>
                <a:schemeClr val="accent1"/>
              </a:buClr>
              <a:buSzPct val="80000"/>
              <a:buFont typeface="Wingdings 3" charset="2"/>
              <a:buChar char=""/>
            </a:pPr>
            <a:endParaRPr lang="en-US" sz="4200" b="1" dirty="0"/>
          </a:p>
          <a:p>
            <a:pPr>
              <a:lnSpc>
                <a:spcPct val="120000"/>
              </a:lnSpc>
              <a:spcBef>
                <a:spcPts val="600"/>
              </a:spcBef>
              <a:buClr>
                <a:schemeClr val="accent1"/>
              </a:buClr>
              <a:buSzPct val="80000"/>
              <a:buFont typeface="Wingdings 3" charset="2"/>
              <a:buChar char=""/>
            </a:pPr>
            <a:r>
              <a:rPr lang="en-US" sz="8000" b="1" dirty="0"/>
              <a:t>Identifying the abuser as ‘He.’ </a:t>
            </a:r>
          </a:p>
          <a:p>
            <a:pPr lvl="1">
              <a:lnSpc>
                <a:spcPct val="120000"/>
              </a:lnSpc>
              <a:spcBef>
                <a:spcPts val="600"/>
              </a:spcBef>
              <a:buClr>
                <a:schemeClr val="accent1"/>
              </a:buClr>
              <a:buSzPct val="80000"/>
              <a:buFont typeface="Wingdings 3" charset="2"/>
              <a:buChar char=""/>
            </a:pPr>
            <a:r>
              <a:rPr lang="en-US" sz="8000" b="1" dirty="0"/>
              <a:t>Statistically, most abusers are male. Some are female. We use ‘he’ or ‘they’. </a:t>
            </a:r>
          </a:p>
          <a:p>
            <a:pPr lvl="1">
              <a:lnSpc>
                <a:spcPct val="120000"/>
              </a:lnSpc>
              <a:spcBef>
                <a:spcPts val="600"/>
              </a:spcBef>
              <a:buClr>
                <a:schemeClr val="accent1"/>
              </a:buClr>
              <a:buSzPct val="80000"/>
            </a:pPr>
            <a:endParaRPr lang="en-US" sz="4200" b="1" dirty="0"/>
          </a:p>
          <a:p>
            <a:pPr>
              <a:lnSpc>
                <a:spcPct val="120000"/>
              </a:lnSpc>
              <a:spcBef>
                <a:spcPts val="600"/>
              </a:spcBef>
              <a:buClr>
                <a:schemeClr val="accent1"/>
              </a:buClr>
              <a:buSzPct val="80000"/>
              <a:buFont typeface="Wingdings 3" charset="2"/>
              <a:buChar char=""/>
            </a:pPr>
            <a:r>
              <a:rPr lang="en-US" sz="8000" b="1" dirty="0"/>
              <a:t>There is domestic violence in some same sex relationships.</a:t>
            </a:r>
          </a:p>
          <a:p>
            <a:pPr>
              <a:lnSpc>
                <a:spcPct val="120000"/>
              </a:lnSpc>
              <a:spcBef>
                <a:spcPts val="600"/>
              </a:spcBef>
              <a:buClr>
                <a:schemeClr val="accent1"/>
              </a:buClr>
              <a:buSzPct val="80000"/>
              <a:buFont typeface="Wingdings 3" charset="2"/>
              <a:buChar char=""/>
            </a:pPr>
            <a:endParaRPr lang="en-US" sz="4200" b="1" dirty="0"/>
          </a:p>
          <a:p>
            <a:pPr>
              <a:lnSpc>
                <a:spcPct val="120000"/>
              </a:lnSpc>
              <a:spcBef>
                <a:spcPts val="600"/>
              </a:spcBef>
              <a:buClr>
                <a:schemeClr val="accent1"/>
              </a:buClr>
              <a:buSzPct val="80000"/>
              <a:buFont typeface="Wingdings 3" charset="2"/>
              <a:buChar char=""/>
            </a:pPr>
            <a:r>
              <a:rPr lang="en-US" sz="8000" b="1" dirty="0"/>
              <a:t>Who is the aggressor and who is ‘fighting back’?</a:t>
            </a:r>
          </a:p>
          <a:p>
            <a:pPr lvl="1">
              <a:lnSpc>
                <a:spcPct val="120000"/>
              </a:lnSpc>
              <a:spcBef>
                <a:spcPts val="600"/>
              </a:spcBef>
              <a:buClr>
                <a:schemeClr val="accent1"/>
              </a:buClr>
              <a:buSzPct val="80000"/>
              <a:buFont typeface="Wingdings 3" charset="2"/>
              <a:buChar char=""/>
            </a:pPr>
            <a:r>
              <a:rPr lang="en-US" sz="8000" b="1" dirty="0"/>
              <a:t>Fear is often the best indicator of who is the primary physical aggressor: Who is afraid of whom?</a:t>
            </a:r>
          </a:p>
          <a:p>
            <a:pPr>
              <a:lnSpc>
                <a:spcPct val="90000"/>
              </a:lnSpc>
              <a:spcBef>
                <a:spcPts val="1000"/>
              </a:spcBef>
              <a:buClr>
                <a:schemeClr val="accent1"/>
              </a:buClr>
              <a:buSzPct val="80000"/>
              <a:buFont typeface="Wingdings 3" charset="2"/>
              <a:buChar char=""/>
            </a:pPr>
            <a:endParaRPr lang="en-US" sz="700" dirty="0"/>
          </a:p>
          <a:p>
            <a:pPr>
              <a:lnSpc>
                <a:spcPct val="90000"/>
              </a:lnSpc>
              <a:spcBef>
                <a:spcPts val="1000"/>
              </a:spcBef>
              <a:buClr>
                <a:schemeClr val="accent1"/>
              </a:buClr>
              <a:buSzPct val="80000"/>
              <a:buFont typeface="Wingdings 3" charset="2"/>
              <a:buChar char=""/>
            </a:pPr>
            <a:endParaRPr lang="en-US" sz="700" dirty="0"/>
          </a:p>
        </p:txBody>
      </p:sp>
    </p:spTree>
    <p:extLst>
      <p:ext uri="{BB962C8B-B14F-4D97-AF65-F5344CB8AC3E}">
        <p14:creationId xmlns:p14="http://schemas.microsoft.com/office/powerpoint/2010/main" val="1142370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E4AFE-75E7-D15F-EFEA-4DFF91543B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79165A-B3B6-151E-D722-0698774A5074}"/>
              </a:ext>
            </a:extLst>
          </p:cNvPr>
          <p:cNvSpPr>
            <a:spLocks noGrp="1"/>
          </p:cNvSpPr>
          <p:nvPr>
            <p:ph type="ctrTitle"/>
          </p:nvPr>
        </p:nvSpPr>
        <p:spPr>
          <a:xfrm>
            <a:off x="0" y="0"/>
            <a:ext cx="12006943" cy="8142513"/>
          </a:xfrm>
        </p:spPr>
        <p:txBody>
          <a:bodyPr>
            <a:normAutofit fontScale="90000"/>
          </a:bodyPr>
          <a:lstStyle/>
          <a:p>
            <a:pPr algn="ctr"/>
            <a:br>
              <a:rPr lang="en-US" dirty="0"/>
            </a:br>
            <a:br>
              <a:rPr lang="en-US" dirty="0"/>
            </a:br>
            <a:br>
              <a:rPr lang="en-US" dirty="0"/>
            </a:br>
            <a:br>
              <a:rPr lang="en-US" dirty="0"/>
            </a:br>
            <a:br>
              <a:rPr lang="en-US" dirty="0"/>
            </a:br>
            <a:br>
              <a:rPr lang="en-US" dirty="0"/>
            </a:br>
            <a:br>
              <a:rPr lang="en-US" dirty="0"/>
            </a:br>
            <a:br>
              <a:rPr lang="en-US" sz="1600" dirty="0"/>
            </a:br>
            <a:br>
              <a:rPr lang="en-US" sz="1600" dirty="0"/>
            </a:br>
            <a:br>
              <a:rPr lang="en-US" sz="1600" dirty="0"/>
            </a:br>
            <a:br>
              <a:rPr lang="en-US" sz="1600" dirty="0"/>
            </a:br>
            <a:br>
              <a:rPr lang="en-US" sz="1600" dirty="0"/>
            </a:br>
            <a:br>
              <a:rPr lang="en-US" sz="1600" dirty="0"/>
            </a:br>
            <a:br>
              <a:rPr lang="en-US" sz="1600" dirty="0"/>
            </a:br>
            <a:br>
              <a:rPr lang="en-US" sz="1600" dirty="0"/>
            </a:br>
            <a:br>
              <a:rPr lang="en-US" sz="2800" dirty="0"/>
            </a:br>
            <a:br>
              <a:rPr lang="en-US" sz="2800" dirty="0"/>
            </a:br>
            <a:br>
              <a:rPr lang="en-US" sz="2800" dirty="0"/>
            </a:br>
            <a:br>
              <a:rPr lang="en-US" sz="2800" dirty="0"/>
            </a:br>
            <a:br>
              <a:rPr lang="en-US" sz="2800" dirty="0"/>
            </a:br>
            <a:br>
              <a:rPr lang="en-US" sz="2800" dirty="0"/>
            </a:br>
            <a:br>
              <a:rPr lang="en-US" sz="2800" dirty="0"/>
            </a:br>
            <a:br>
              <a:rPr lang="en-US" sz="2800" dirty="0"/>
            </a:br>
            <a:br>
              <a:rPr lang="en-US" sz="2800" dirty="0"/>
            </a:br>
            <a:br>
              <a:rPr lang="en-US" sz="2800" dirty="0"/>
            </a:br>
            <a:br>
              <a:rPr lang="en-US" sz="2800" dirty="0"/>
            </a:br>
            <a:br>
              <a:rPr lang="en-US" sz="2800" dirty="0"/>
            </a:br>
            <a:br>
              <a:rPr lang="en-US" sz="2800" dirty="0"/>
            </a:br>
            <a:br>
              <a:rPr lang="en-US" sz="2800" dirty="0"/>
            </a:br>
            <a:r>
              <a:rPr lang="en-US" sz="3200" b="1" dirty="0"/>
              <a:t>Final Report of the Iowa Supreme Court Mediation and Domestic Violence Work Group</a:t>
            </a:r>
            <a:br>
              <a:rPr lang="en-US" sz="3200" b="1" dirty="0"/>
            </a:br>
            <a:r>
              <a:rPr lang="en-US" sz="2800" b="1" dirty="0"/>
              <a:t>December 1999</a:t>
            </a:r>
            <a:br>
              <a:rPr lang="en-US" sz="2800" b="1" dirty="0"/>
            </a:br>
            <a:br>
              <a:rPr lang="en-US" sz="2800" b="1" dirty="0"/>
            </a:br>
            <a:r>
              <a:rPr lang="en-US" sz="2800" b="1" dirty="0"/>
              <a:t>The work group was consisted of judges, attorneys, </a:t>
            </a:r>
            <a:br>
              <a:rPr lang="en-US" sz="2800" b="1" dirty="0"/>
            </a:br>
            <a:r>
              <a:rPr lang="en-US" sz="2800" b="1" dirty="0"/>
              <a:t>victim advocates and mediators</a:t>
            </a:r>
            <a:br>
              <a:rPr lang="en-US" sz="2800" b="1" dirty="0"/>
            </a:br>
            <a:br>
              <a:rPr lang="en-US" sz="2800" b="1" dirty="0"/>
            </a:br>
            <a:r>
              <a:rPr lang="en-US" sz="2800" b="1" dirty="0"/>
              <a:t> GUIDING PHILOSOPHY OF THE WORK GROUP :  </a:t>
            </a:r>
            <a:br>
              <a:rPr lang="en-US" sz="2800" b="1" dirty="0"/>
            </a:br>
            <a:br>
              <a:rPr lang="en-US" sz="2800" b="1" dirty="0"/>
            </a:br>
            <a:r>
              <a:rPr lang="en-US" sz="2800" b="1" dirty="0"/>
              <a:t>Mediation is an important aspect of conflict resolution with an </a:t>
            </a:r>
            <a:br>
              <a:rPr lang="en-US" sz="2800" b="1" dirty="0"/>
            </a:br>
            <a:r>
              <a:rPr lang="en-US" sz="2800" b="1" dirty="0"/>
              <a:t>emphasis on self-determination and corollary benefits including </a:t>
            </a:r>
            <a:br>
              <a:rPr lang="en-US" sz="2800" b="1" dirty="0"/>
            </a:br>
            <a:r>
              <a:rPr lang="en-US" sz="2800" b="1" dirty="0"/>
              <a:t>building individuals’ skills and enhancing relationships. </a:t>
            </a:r>
            <a:br>
              <a:rPr lang="en-US" sz="2800" b="1" dirty="0"/>
            </a:br>
            <a:br>
              <a:rPr lang="en-US" sz="2800" b="1" dirty="0"/>
            </a:br>
            <a:r>
              <a:rPr lang="en-US" sz="2800" b="1" dirty="0"/>
              <a:t>As the Work Group considered mediation with respect to </a:t>
            </a:r>
            <a:br>
              <a:rPr lang="en-US" sz="2800" b="1" dirty="0"/>
            </a:br>
            <a:r>
              <a:rPr lang="en-US" sz="2800" b="1" dirty="0"/>
              <a:t>domestic violence,</a:t>
            </a:r>
            <a:br>
              <a:rPr lang="en-US" sz="2800" b="1" dirty="0"/>
            </a:br>
            <a:r>
              <a:rPr lang="en-US" sz="2800" b="1" dirty="0"/>
              <a:t>one caution became the watchword, </a:t>
            </a:r>
            <a:br>
              <a:rPr lang="en-US" sz="2800" b="1" dirty="0"/>
            </a:br>
            <a:r>
              <a:rPr lang="en-US" sz="2800" b="1" dirty="0"/>
              <a:t>with the desired result to </a:t>
            </a:r>
            <a:br>
              <a:rPr lang="en-US" sz="2800" b="1" dirty="0"/>
            </a:br>
            <a:r>
              <a:rPr lang="en-US" sz="2800" b="1" dirty="0"/>
              <a:t>“do no harm.”</a:t>
            </a:r>
            <a:br>
              <a:rPr lang="en-US" sz="2800" b="1" dirty="0"/>
            </a:br>
            <a:br>
              <a:rPr lang="en-US" dirty="0"/>
            </a:br>
            <a:br>
              <a:rPr lang="en-US" b="1" dirty="0"/>
            </a:br>
            <a:endParaRPr lang="en-US" b="1" dirty="0"/>
          </a:p>
        </p:txBody>
      </p:sp>
    </p:spTree>
    <p:extLst>
      <p:ext uri="{BB962C8B-B14F-4D97-AF65-F5344CB8AC3E}">
        <p14:creationId xmlns:p14="http://schemas.microsoft.com/office/powerpoint/2010/main" val="187357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EB911-C072-4FD4-F302-B0D022BE39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49C998-F9C6-1402-A2C3-9ECA3BDCDAAC}"/>
              </a:ext>
            </a:extLst>
          </p:cNvPr>
          <p:cNvSpPr>
            <a:spLocks noGrp="1"/>
          </p:cNvSpPr>
          <p:nvPr>
            <p:ph type="ctrTitle"/>
          </p:nvPr>
        </p:nvSpPr>
        <p:spPr>
          <a:xfrm>
            <a:off x="0" y="522516"/>
            <a:ext cx="11805557" cy="6498770"/>
          </a:xfrm>
        </p:spPr>
        <p:txBody>
          <a:bodyPr>
            <a:normAutofit fontScale="90000"/>
          </a:bodyPr>
          <a:lstStyle/>
          <a:p>
            <a:pPr algn="ctr">
              <a:lnSpc>
                <a:spcPct val="100000"/>
              </a:lnSpc>
            </a:pPr>
            <a:br>
              <a:rPr lang="en-US" dirty="0"/>
            </a:br>
            <a:br>
              <a:rPr lang="en-US" dirty="0"/>
            </a:br>
            <a:br>
              <a:rPr lang="en-US" dirty="0"/>
            </a:br>
            <a:br>
              <a:rPr lang="en-US" dirty="0"/>
            </a:br>
            <a:br>
              <a:rPr lang="en-US" dirty="0"/>
            </a:br>
            <a:br>
              <a:rPr lang="en-US" dirty="0"/>
            </a:br>
            <a:br>
              <a:rPr lang="en-US" dirty="0"/>
            </a:br>
            <a:br>
              <a:rPr lang="en-US" sz="1600" dirty="0"/>
            </a:br>
            <a:br>
              <a:rPr lang="en-US" sz="1600" dirty="0"/>
            </a:br>
            <a:br>
              <a:rPr lang="en-US" sz="1600" dirty="0"/>
            </a:br>
            <a:br>
              <a:rPr lang="en-US" sz="1600" dirty="0"/>
            </a:br>
            <a:br>
              <a:rPr lang="en-US" sz="1600" dirty="0"/>
            </a:br>
            <a:br>
              <a:rPr lang="en-US" sz="1600" dirty="0"/>
            </a:br>
            <a:br>
              <a:rPr lang="en-US" sz="1600" dirty="0"/>
            </a:br>
            <a:br>
              <a:rPr lang="en-US" sz="1600" dirty="0"/>
            </a:br>
            <a:br>
              <a:rPr lang="en-US" sz="2800" dirty="0"/>
            </a:br>
            <a:br>
              <a:rPr lang="en-US" sz="2800" dirty="0"/>
            </a:br>
            <a:br>
              <a:rPr lang="en-US" sz="2800" dirty="0"/>
            </a:br>
            <a:br>
              <a:rPr lang="en-US" sz="2800" dirty="0"/>
            </a:br>
            <a:br>
              <a:rPr lang="en-US" sz="2800" dirty="0"/>
            </a:br>
            <a:br>
              <a:rPr lang="en-US" sz="2800" dirty="0"/>
            </a:br>
            <a:br>
              <a:rPr lang="en-US" sz="2800" dirty="0"/>
            </a:br>
            <a:br>
              <a:rPr lang="en-US" sz="2800" dirty="0"/>
            </a:br>
            <a:br>
              <a:rPr lang="en-US" sz="28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r>
              <a:rPr lang="en-US" sz="3600" b="1" dirty="0"/>
              <a:t>Iowa Supreme Court Work Group Findings re: </a:t>
            </a:r>
            <a:br>
              <a:rPr lang="en-US" sz="3600" b="1" dirty="0"/>
            </a:br>
            <a:r>
              <a:rPr lang="en-US" sz="4000" b="1" dirty="0"/>
              <a:t>Safety and Capacity</a:t>
            </a:r>
            <a:br>
              <a:rPr lang="en-US" sz="3600" dirty="0"/>
            </a:br>
            <a:br>
              <a:rPr lang="en-US" sz="3600" dirty="0"/>
            </a:br>
            <a:r>
              <a:rPr lang="en-US" sz="2700" b="1" dirty="0"/>
              <a:t>Safety of the parties and the mediator is a primary concern. </a:t>
            </a:r>
            <a:br>
              <a:rPr lang="en-US" sz="2700" b="1" dirty="0"/>
            </a:br>
            <a:br>
              <a:rPr lang="en-US" sz="2700" b="1" dirty="0"/>
            </a:br>
            <a:r>
              <a:rPr lang="en-US" sz="2700" b="1" dirty="0"/>
              <a:t>While absolute safety cannot be assured, the Work Group agreed upon, </a:t>
            </a:r>
            <a:br>
              <a:rPr lang="en-US" sz="2700" b="1" dirty="0"/>
            </a:br>
            <a:br>
              <a:rPr lang="en-US" sz="2700" b="1" dirty="0"/>
            </a:br>
            <a:r>
              <a:rPr lang="en-US" sz="2700" b="1" dirty="0"/>
              <a:t>two mechanisms that could be employed to maximize safety: </a:t>
            </a:r>
            <a:br>
              <a:rPr lang="en-US" sz="2700" b="1" dirty="0"/>
            </a:br>
            <a:br>
              <a:rPr lang="en-US" sz="2700" b="1" dirty="0"/>
            </a:br>
            <a:r>
              <a:rPr lang="en-US" sz="2700" b="1" dirty="0"/>
              <a:t>    (1) an assessment for capacity of the parties and </a:t>
            </a:r>
            <a:br>
              <a:rPr lang="en-US" sz="2700" b="1" dirty="0"/>
            </a:br>
            <a:br>
              <a:rPr lang="en-US" sz="2700" b="1" dirty="0"/>
            </a:br>
            <a:r>
              <a:rPr lang="en-US" sz="2700" b="1" dirty="0"/>
              <a:t>    (2) adapting the mediation process, for example, to minimize contact between the parties. </a:t>
            </a:r>
            <a:br>
              <a:rPr lang="en-US" sz="2400" b="1" dirty="0"/>
            </a:br>
            <a:br>
              <a:rPr lang="en-US" sz="2700" b="1" dirty="0"/>
            </a:br>
            <a:r>
              <a:rPr lang="en-US" sz="2900" b="1" dirty="0"/>
              <a:t>Capacity to mediate includes:</a:t>
            </a:r>
            <a:br>
              <a:rPr lang="en-US" sz="2900" b="1" dirty="0"/>
            </a:br>
            <a:r>
              <a:rPr lang="en-US" sz="2900" b="1" dirty="0"/>
              <a:t>* the mental ability to understand the nature and effects of one’s acts; </a:t>
            </a:r>
            <a:br>
              <a:rPr lang="en-US" sz="2900" b="1" dirty="0"/>
            </a:br>
            <a:r>
              <a:rPr lang="en-US" sz="2900" b="1" dirty="0"/>
              <a:t>* the fundamental ability and willingness to be accountable for one’s actions;  &amp; </a:t>
            </a:r>
            <a:br>
              <a:rPr lang="en-US" sz="2900" b="1" dirty="0"/>
            </a:br>
            <a:r>
              <a:rPr lang="en-US" sz="2900" b="1" dirty="0"/>
              <a:t>* the actual ability  &amp; willingness to express &amp; act upon one’s individual needs</a:t>
            </a:r>
            <a:r>
              <a:rPr lang="en-US" sz="2700" b="1" dirty="0"/>
              <a:t>. </a:t>
            </a:r>
            <a:br>
              <a:rPr lang="en-US" sz="2400" b="1" dirty="0"/>
            </a:br>
            <a:endParaRPr lang="en-US" sz="2400" b="1" dirty="0"/>
          </a:p>
        </p:txBody>
      </p:sp>
    </p:spTree>
    <p:extLst>
      <p:ext uri="{BB962C8B-B14F-4D97-AF65-F5344CB8AC3E}">
        <p14:creationId xmlns:p14="http://schemas.microsoft.com/office/powerpoint/2010/main" val="2752670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EAA638-7FAE-F459-7909-765D1EB24127}"/>
              </a:ext>
            </a:extLst>
          </p:cNvPr>
          <p:cNvSpPr txBox="1"/>
          <p:nvPr/>
        </p:nvSpPr>
        <p:spPr>
          <a:xfrm>
            <a:off x="1016001" y="880533"/>
            <a:ext cx="9821332" cy="3046988"/>
          </a:xfrm>
          <a:prstGeom prst="rect">
            <a:avLst/>
          </a:prstGeom>
          <a:noFill/>
        </p:spPr>
        <p:txBody>
          <a:bodyPr wrap="square" rtlCol="0">
            <a:spAutoFit/>
          </a:bodyPr>
          <a:lstStyle/>
          <a:p>
            <a:r>
              <a:rPr lang="en-US" sz="3200" b="1" dirty="0"/>
              <a:t>The assumption of mediation is that both parties have the capacity to advocate for their own needs, speak up and disagree with the other, or say no.</a:t>
            </a:r>
          </a:p>
          <a:p>
            <a:endParaRPr lang="en-US" sz="3200" b="1" dirty="0"/>
          </a:p>
          <a:p>
            <a:r>
              <a:rPr lang="en-US" sz="3200" b="1" dirty="0"/>
              <a:t>That is not always true.</a:t>
            </a:r>
          </a:p>
        </p:txBody>
      </p:sp>
    </p:spTree>
    <p:extLst>
      <p:ext uri="{BB962C8B-B14F-4D97-AF65-F5344CB8AC3E}">
        <p14:creationId xmlns:p14="http://schemas.microsoft.com/office/powerpoint/2010/main" val="30392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AD6C762-22CA-E699-E179-0DA34C8FAAE6}"/>
              </a:ext>
            </a:extLst>
          </p:cNvPr>
          <p:cNvSpPr>
            <a:spLocks noGrp="1"/>
          </p:cNvSpPr>
          <p:nvPr>
            <p:ph type="title"/>
          </p:nvPr>
        </p:nvSpPr>
        <p:spPr/>
        <p:txBody>
          <a:bodyPr>
            <a:normAutofit fontScale="90000"/>
          </a:bodyPr>
          <a:lstStyle/>
          <a:p>
            <a:pPr algn="ctr"/>
            <a:br>
              <a:rPr lang="en-US" sz="6000" b="1" dirty="0">
                <a:solidFill>
                  <a:schemeClr val="tx1"/>
                </a:solidFill>
              </a:rPr>
            </a:br>
            <a:br>
              <a:rPr lang="en-US" sz="6000" b="1" dirty="0">
                <a:solidFill>
                  <a:schemeClr val="tx1"/>
                </a:solidFill>
              </a:rPr>
            </a:br>
            <a:r>
              <a:rPr lang="en-US" sz="6000" b="1" dirty="0">
                <a:solidFill>
                  <a:schemeClr val="tx1"/>
                </a:solidFill>
              </a:rPr>
              <a:t>Background on Domestic Abuse</a:t>
            </a:r>
          </a:p>
        </p:txBody>
      </p:sp>
    </p:spTree>
    <p:extLst>
      <p:ext uri="{BB962C8B-B14F-4D97-AF65-F5344CB8AC3E}">
        <p14:creationId xmlns:p14="http://schemas.microsoft.com/office/powerpoint/2010/main" val="650916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2EB59-4D78-0A38-ED30-ED2D52391A65}"/>
              </a:ext>
            </a:extLst>
          </p:cNvPr>
          <p:cNvSpPr>
            <a:spLocks noGrp="1"/>
          </p:cNvSpPr>
          <p:nvPr>
            <p:ph type="ctrTitle"/>
          </p:nvPr>
        </p:nvSpPr>
        <p:spPr>
          <a:xfrm>
            <a:off x="4808323" y="728889"/>
            <a:ext cx="5730584" cy="5515391"/>
          </a:xfrm>
        </p:spPr>
        <p:txBody>
          <a:bodyPr anchor="ctr">
            <a:normAutofit fontScale="90000"/>
          </a:bodyPr>
          <a:lstStyle/>
          <a:p>
            <a:pPr>
              <a:lnSpc>
                <a:spcPct val="90000"/>
              </a:lnSpc>
            </a:pPr>
            <a:br>
              <a:rPr lang="en-US" sz="3000" b="1" dirty="0">
                <a:solidFill>
                  <a:schemeClr val="tx2"/>
                </a:solidFill>
              </a:rPr>
            </a:br>
            <a:r>
              <a:rPr lang="en-US" sz="3000" b="1" dirty="0">
                <a:solidFill>
                  <a:schemeClr val="tx2"/>
                </a:solidFill>
              </a:rPr>
              <a:t>Domestic abuse is a pattern of coercive and threatening behavior, including the use of violence, used by one intimate partner to control and dominate the other. It is beyond hitting, kicking or slapping, and includes emotional abuse, threats, using children as weapons of control, behaviors intended to isolate the victim, and actions intended to limit economic self-sufficiency. </a:t>
            </a:r>
            <a:br>
              <a:rPr lang="en-US" sz="3000" b="1" dirty="0">
                <a:solidFill>
                  <a:schemeClr val="tx2"/>
                </a:solidFill>
              </a:rPr>
            </a:br>
            <a:r>
              <a:rPr lang="en-US" sz="1400" b="1" dirty="0">
                <a:solidFill>
                  <a:schemeClr val="tx2"/>
                </a:solidFill>
              </a:rPr>
              <a:t>Kirsten Faisal, </a:t>
            </a:r>
            <a:r>
              <a:rPr lang="en-US" sz="1400" b="1" i="1" dirty="0">
                <a:solidFill>
                  <a:schemeClr val="tx2"/>
                </a:solidFill>
              </a:rPr>
              <a:t>Risky Business</a:t>
            </a:r>
            <a:r>
              <a:rPr lang="en-US" sz="1400" b="1" dirty="0">
                <a:solidFill>
                  <a:schemeClr val="tx2"/>
                </a:solidFill>
              </a:rPr>
              <a:t>, </a:t>
            </a:r>
            <a:r>
              <a:rPr lang="en-US" sz="1400" b="1" u="sng" dirty="0">
                <a:solidFill>
                  <a:schemeClr val="tx2"/>
                </a:solidFill>
              </a:rPr>
              <a:t>The Iowa Lawyer</a:t>
            </a:r>
            <a:r>
              <a:rPr lang="en-US" sz="1400" b="1" dirty="0">
                <a:solidFill>
                  <a:schemeClr val="tx2"/>
                </a:solidFill>
              </a:rPr>
              <a:t>, June 2011</a:t>
            </a:r>
            <a:endParaRPr lang="en-US" sz="3000" dirty="0">
              <a:solidFill>
                <a:schemeClr val="tx2"/>
              </a:solidFill>
            </a:endParaRPr>
          </a:p>
        </p:txBody>
      </p:sp>
      <p:sp>
        <p:nvSpPr>
          <p:cNvPr id="3" name="Subtitle 2">
            <a:extLst>
              <a:ext uri="{FF2B5EF4-FFF2-40B4-BE49-F238E27FC236}">
                <a16:creationId xmlns:a16="http://schemas.microsoft.com/office/drawing/2014/main" id="{BAAC3DB2-1A20-7329-20FF-89A49A19BFF9}"/>
              </a:ext>
            </a:extLst>
          </p:cNvPr>
          <p:cNvSpPr>
            <a:spLocks noGrp="1"/>
          </p:cNvSpPr>
          <p:nvPr>
            <p:ph type="subTitle" idx="1"/>
          </p:nvPr>
        </p:nvSpPr>
        <p:spPr>
          <a:xfrm>
            <a:off x="1154954" y="1377298"/>
            <a:ext cx="2869971" cy="4259443"/>
          </a:xfrm>
        </p:spPr>
        <p:txBody>
          <a:bodyPr anchor="ctr">
            <a:normAutofit/>
          </a:bodyPr>
          <a:lstStyle/>
          <a:p>
            <a:pPr algn="r"/>
            <a:endParaRPr lang="en-US" sz="2000">
              <a:solidFill>
                <a:schemeClr val="tx2"/>
              </a:solidFill>
            </a:endParaRPr>
          </a:p>
        </p:txBody>
      </p:sp>
      <p:pic>
        <p:nvPicPr>
          <p:cNvPr id="4" name="Picture 3" descr="A colorful swirls of paint&#10;&#10;AI-generated content may be incorrect.">
            <a:extLst>
              <a:ext uri="{FF2B5EF4-FFF2-40B4-BE49-F238E27FC236}">
                <a16:creationId xmlns:a16="http://schemas.microsoft.com/office/drawing/2014/main" id="{EC5F1AD9-E8ED-11FF-8934-59676B23939B}"/>
              </a:ext>
            </a:extLst>
          </p:cNvPr>
          <p:cNvPicPr>
            <a:picLocks noChangeAspect="1"/>
          </p:cNvPicPr>
          <p:nvPr/>
        </p:nvPicPr>
        <p:blipFill rotWithShape="1">
          <a:blip r:embed="rId3"/>
          <a:srcRect l="20080" r="30602" b="-1"/>
          <a:stretch/>
        </p:blipFill>
        <p:spPr>
          <a:xfrm>
            <a:off x="1314832" y="1309372"/>
            <a:ext cx="3465188" cy="4636997"/>
          </a:xfrm>
          <a:custGeom>
            <a:avLst/>
            <a:gdLst/>
            <a:ahLst/>
            <a:cxnLst/>
            <a:rect l="l" t="t" r="r" b="b"/>
            <a:pathLst>
              <a:path w="6832674" h="6858000">
                <a:moveTo>
                  <a:pt x="0" y="0"/>
                </a:moveTo>
                <a:lnTo>
                  <a:pt x="6832674" y="0"/>
                </a:lnTo>
                <a:lnTo>
                  <a:pt x="6749707" y="183520"/>
                </a:lnTo>
                <a:cubicBezTo>
                  <a:pt x="6327787" y="1181050"/>
                  <a:pt x="6094475" y="2277779"/>
                  <a:pt x="6094475" y="3429000"/>
                </a:cubicBezTo>
                <a:cubicBezTo>
                  <a:pt x="6094475" y="4580222"/>
                  <a:pt x="6327787" y="5676950"/>
                  <a:pt x="6749707" y="6674481"/>
                </a:cubicBezTo>
                <a:lnTo>
                  <a:pt x="6832674" y="6858000"/>
                </a:lnTo>
                <a:lnTo>
                  <a:pt x="0" y="6858000"/>
                </a:lnTo>
                <a:close/>
              </a:path>
            </a:pathLst>
          </a:custGeom>
        </p:spPr>
      </p:pic>
    </p:spTree>
    <p:extLst>
      <p:ext uri="{BB962C8B-B14F-4D97-AF65-F5344CB8AC3E}">
        <p14:creationId xmlns:p14="http://schemas.microsoft.com/office/powerpoint/2010/main" val="379230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C6C1D0A-0681-6A36-5C92-82E07420140A}"/>
              </a:ext>
            </a:extLst>
          </p:cNvPr>
          <p:cNvSpPr>
            <a:spLocks noGrp="1"/>
          </p:cNvSpPr>
          <p:nvPr>
            <p:ph type="title"/>
          </p:nvPr>
        </p:nvSpPr>
        <p:spPr>
          <a:xfrm>
            <a:off x="1154954" y="973668"/>
            <a:ext cx="9437702" cy="588004"/>
          </a:xfrm>
        </p:spPr>
        <p:txBody>
          <a:bodyPr>
            <a:normAutofit/>
          </a:bodyPr>
          <a:lstStyle/>
          <a:p>
            <a:r>
              <a:rPr lang="en-US" sz="3300" b="1" dirty="0">
                <a:solidFill>
                  <a:srgbClr val="FFFFFF"/>
                </a:solidFill>
              </a:rPr>
              <a:t>In up to 39% of divorce and custody cases:</a:t>
            </a:r>
          </a:p>
        </p:txBody>
      </p:sp>
      <p:graphicFrame>
        <p:nvGraphicFramePr>
          <p:cNvPr id="26" name="Content Placeholder 2">
            <a:extLst>
              <a:ext uri="{FF2B5EF4-FFF2-40B4-BE49-F238E27FC236}">
                <a16:creationId xmlns:a16="http://schemas.microsoft.com/office/drawing/2014/main" id="{25FD2FAB-E9D8-725A-9B6B-AB5F8DA628A4}"/>
              </a:ext>
            </a:extLst>
          </p:cNvPr>
          <p:cNvGraphicFramePr>
            <a:graphicFrameLocks noGrp="1"/>
          </p:cNvGraphicFramePr>
          <p:nvPr>
            <p:ph idx="1"/>
          </p:nvPr>
        </p:nvGraphicFramePr>
        <p:xfrm>
          <a:off x="1286934" y="1962364"/>
          <a:ext cx="9625383" cy="37844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1791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C1396-00A5-587D-02DD-3AE909A346F1}"/>
              </a:ext>
            </a:extLst>
          </p:cNvPr>
          <p:cNvSpPr>
            <a:spLocks noGrp="1"/>
          </p:cNvSpPr>
          <p:nvPr>
            <p:ph type="title"/>
          </p:nvPr>
        </p:nvSpPr>
        <p:spPr>
          <a:xfrm>
            <a:off x="2434975" y="1449324"/>
            <a:ext cx="6486603" cy="4189475"/>
          </a:xfrm>
        </p:spPr>
        <p:txBody>
          <a:bodyPr vert="horz" lIns="91440" tIns="45720" rIns="91440" bIns="45720" rtlCol="0" anchor="t">
            <a:normAutofit/>
          </a:bodyPr>
          <a:lstStyle/>
          <a:p>
            <a:r>
              <a:rPr lang="en-US" sz="5000" b="1" dirty="0">
                <a:solidFill>
                  <a:schemeClr val="tx1"/>
                </a:solidFill>
              </a:rPr>
              <a:t>In relationships with domestic abuse, </a:t>
            </a:r>
            <a:br>
              <a:rPr lang="en-US" sz="5000" b="1" dirty="0">
                <a:solidFill>
                  <a:schemeClr val="tx1"/>
                </a:solidFill>
              </a:rPr>
            </a:br>
            <a:r>
              <a:rPr lang="en-US" sz="5000" b="1" dirty="0">
                <a:solidFill>
                  <a:schemeClr val="tx1"/>
                </a:solidFill>
              </a:rPr>
              <a:t>the risk of serious violence is greatest at the time of separation.</a:t>
            </a:r>
          </a:p>
        </p:txBody>
      </p:sp>
    </p:spTree>
    <p:extLst>
      <p:ext uri="{BB962C8B-B14F-4D97-AF65-F5344CB8AC3E}">
        <p14:creationId xmlns:p14="http://schemas.microsoft.com/office/powerpoint/2010/main" val="131784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972CA99-BDDA-0C7A-A1D2-20B8EEAF2784}"/>
              </a:ext>
            </a:extLst>
          </p:cNvPr>
          <p:cNvSpPr>
            <a:spLocks noGrp="1"/>
          </p:cNvSpPr>
          <p:nvPr>
            <p:ph type="title"/>
          </p:nvPr>
        </p:nvSpPr>
        <p:spPr>
          <a:xfrm>
            <a:off x="1247421" y="903513"/>
            <a:ext cx="9417154" cy="5558931"/>
          </a:xfrm>
        </p:spPr>
        <p:txBody>
          <a:bodyPr/>
          <a:lstStyle/>
          <a:p>
            <a:r>
              <a:rPr lang="en-US" b="1" dirty="0">
                <a:solidFill>
                  <a:schemeClr val="tx1"/>
                </a:solidFill>
              </a:rPr>
              <a:t>The stakes are high:</a:t>
            </a:r>
            <a:br>
              <a:rPr lang="en-US" b="1" dirty="0">
                <a:solidFill>
                  <a:schemeClr val="tx1"/>
                </a:solidFill>
              </a:rPr>
            </a:br>
            <a:br>
              <a:rPr lang="en-US" b="1" dirty="0">
                <a:solidFill>
                  <a:schemeClr val="tx1"/>
                </a:solidFill>
              </a:rPr>
            </a:br>
            <a:r>
              <a:rPr lang="en-US" b="1" dirty="0">
                <a:solidFill>
                  <a:schemeClr val="tx1"/>
                </a:solidFill>
              </a:rPr>
              <a:t>Batterers are more likely to stalk, harass, batter, injure or kill intimate partners when the survivor takes steps to end the relationship.</a:t>
            </a:r>
            <a:br>
              <a:rPr lang="en-US" b="1" dirty="0">
                <a:solidFill>
                  <a:schemeClr val="tx1"/>
                </a:solidFill>
              </a:rPr>
            </a:br>
            <a:br>
              <a:rPr lang="en-US" b="1" dirty="0">
                <a:solidFill>
                  <a:schemeClr val="tx1"/>
                </a:solidFill>
              </a:rPr>
            </a:br>
            <a:r>
              <a:rPr lang="en-US" b="1" dirty="0">
                <a:solidFill>
                  <a:schemeClr val="tx1"/>
                </a:solidFill>
              </a:rPr>
              <a:t>         </a:t>
            </a:r>
            <a:br>
              <a:rPr lang="en-US" b="1" dirty="0">
                <a:solidFill>
                  <a:schemeClr val="tx1"/>
                </a:solidFill>
              </a:rPr>
            </a:br>
            <a:r>
              <a:rPr lang="en-US" b="1" dirty="0">
                <a:solidFill>
                  <a:schemeClr val="tx1"/>
                </a:solidFill>
              </a:rPr>
              <a:t>              That is when </a:t>
            </a:r>
            <a:r>
              <a:rPr lang="en-US" b="1" dirty="0"/>
              <a:t>parties</a:t>
            </a:r>
            <a:r>
              <a:rPr lang="en-US" b="1" dirty="0">
                <a:solidFill>
                  <a:schemeClr val="tx1"/>
                </a:solidFill>
              </a:rPr>
              <a:t> are ordered to mediate.</a:t>
            </a:r>
          </a:p>
        </p:txBody>
      </p:sp>
      <p:sp>
        <p:nvSpPr>
          <p:cNvPr id="2" name="Arrow: Right 1">
            <a:extLst>
              <a:ext uri="{FF2B5EF4-FFF2-40B4-BE49-F238E27FC236}">
                <a16:creationId xmlns:a16="http://schemas.microsoft.com/office/drawing/2014/main" id="{FE771D07-BA94-5AB5-65FD-9D117630AB57}"/>
              </a:ext>
            </a:extLst>
          </p:cNvPr>
          <p:cNvSpPr/>
          <p:nvPr/>
        </p:nvSpPr>
        <p:spPr>
          <a:xfrm flipV="1">
            <a:off x="450392" y="3429000"/>
            <a:ext cx="1438860" cy="801382"/>
          </a:xfrm>
          <a:prstGeom prst="rightArrow">
            <a:avLst>
              <a:gd name="adj1" fmla="val 50000"/>
              <a:gd name="adj2" fmla="val 57384"/>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724957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1C845-7FA0-84EA-0281-F09458F2A877}"/>
              </a:ext>
            </a:extLst>
          </p:cNvPr>
          <p:cNvSpPr>
            <a:spLocks noGrp="1"/>
          </p:cNvSpPr>
          <p:nvPr>
            <p:ph type="title"/>
          </p:nvPr>
        </p:nvSpPr>
        <p:spPr>
          <a:xfrm>
            <a:off x="823563" y="569225"/>
            <a:ext cx="9942409" cy="876193"/>
          </a:xfrm>
        </p:spPr>
        <p:txBody>
          <a:bodyPr/>
          <a:lstStyle/>
          <a:p>
            <a:r>
              <a:rPr lang="en-US" sz="4000" b="1" dirty="0"/>
              <a:t>         Intimate Partner Homicide in Iowa</a:t>
            </a:r>
          </a:p>
        </p:txBody>
      </p:sp>
      <p:sp>
        <p:nvSpPr>
          <p:cNvPr id="3" name="Content Placeholder 2">
            <a:extLst>
              <a:ext uri="{FF2B5EF4-FFF2-40B4-BE49-F238E27FC236}">
                <a16:creationId xmlns:a16="http://schemas.microsoft.com/office/drawing/2014/main" id="{957DADEE-4FE5-42FA-2AA1-BB244864CB24}"/>
              </a:ext>
            </a:extLst>
          </p:cNvPr>
          <p:cNvSpPr>
            <a:spLocks noGrp="1"/>
          </p:cNvSpPr>
          <p:nvPr>
            <p:ph idx="1"/>
          </p:nvPr>
        </p:nvSpPr>
        <p:spPr>
          <a:xfrm>
            <a:off x="660970" y="1445419"/>
            <a:ext cx="10870059" cy="4683238"/>
          </a:xfrm>
        </p:spPr>
        <p:txBody>
          <a:bodyPr>
            <a:normAutofit/>
          </a:bodyPr>
          <a:lstStyle/>
          <a:p>
            <a:r>
              <a:rPr lang="en-US" sz="3600" b="1" dirty="0"/>
              <a:t>62% Occurred when female partner ended relationship</a:t>
            </a:r>
          </a:p>
          <a:p>
            <a:r>
              <a:rPr lang="en-US" sz="3400" b="1" dirty="0"/>
              <a:t>50% Of those occurred within one month of separation</a:t>
            </a:r>
          </a:p>
          <a:p>
            <a:r>
              <a:rPr lang="en-US" sz="3400" b="1" dirty="0"/>
              <a:t>1/3 Of those occurred 7 months+ after separation</a:t>
            </a:r>
          </a:p>
          <a:p>
            <a:pPr marL="457200" lvl="1" indent="0">
              <a:buNone/>
            </a:pPr>
            <a:endParaRPr lang="en-US" sz="1700" b="1" dirty="0"/>
          </a:p>
          <a:p>
            <a:pPr marL="457200" lvl="1" indent="0">
              <a:buNone/>
            </a:pPr>
            <a:r>
              <a:rPr lang="en-US" sz="1700" b="1" dirty="0"/>
              <a:t>A</a:t>
            </a:r>
            <a:r>
              <a:rPr lang="en-US" sz="1700" b="1" u="sng" dirty="0"/>
              <a:t> Retrospective: Key Findings from Case Reviews 2000-2004</a:t>
            </a:r>
            <a:r>
              <a:rPr lang="en-US" sz="1700" b="1" dirty="0"/>
              <a:t>, Iowa Domestic Abuse Death Review Team, Iowa Dept. of Public Health</a:t>
            </a:r>
          </a:p>
          <a:p>
            <a:pPr marL="457200" lvl="1" indent="0">
              <a:buNone/>
            </a:pPr>
            <a:endParaRPr lang="en-US" sz="3400" b="1" dirty="0"/>
          </a:p>
        </p:txBody>
      </p:sp>
    </p:spTree>
    <p:extLst>
      <p:ext uri="{BB962C8B-B14F-4D97-AF65-F5344CB8AC3E}">
        <p14:creationId xmlns:p14="http://schemas.microsoft.com/office/powerpoint/2010/main" val="1684867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3055E-423C-77B3-BBEC-FD34BC8DB488}"/>
              </a:ext>
            </a:extLst>
          </p:cNvPr>
          <p:cNvSpPr>
            <a:spLocks noGrp="1"/>
          </p:cNvSpPr>
          <p:nvPr>
            <p:ph type="title"/>
          </p:nvPr>
        </p:nvSpPr>
        <p:spPr>
          <a:xfrm>
            <a:off x="2445250" y="273267"/>
            <a:ext cx="8890014" cy="2144112"/>
          </a:xfrm>
        </p:spPr>
        <p:txBody>
          <a:bodyPr>
            <a:normAutofit/>
          </a:bodyPr>
          <a:lstStyle/>
          <a:p>
            <a:r>
              <a:rPr lang="en-US" sz="3600" b="1" dirty="0"/>
              <a:t>The court knows that bringing </a:t>
            </a:r>
            <a:br>
              <a:rPr lang="en-US" sz="3600" b="1" dirty="0"/>
            </a:br>
            <a:r>
              <a:rPr lang="en-US" sz="3600" b="1" dirty="0"/>
              <a:t>people together for mediation</a:t>
            </a:r>
            <a:br>
              <a:rPr lang="en-US" sz="3600" b="1" dirty="0"/>
            </a:br>
            <a:r>
              <a:rPr lang="en-US" sz="3600" b="1" dirty="0"/>
              <a:t>is NOT appropriate in all cases</a:t>
            </a:r>
            <a:r>
              <a:rPr lang="en-US" sz="3600" dirty="0"/>
              <a:t>.</a:t>
            </a:r>
          </a:p>
        </p:txBody>
      </p:sp>
      <p:sp>
        <p:nvSpPr>
          <p:cNvPr id="3" name="Content Placeholder 2">
            <a:extLst>
              <a:ext uri="{FF2B5EF4-FFF2-40B4-BE49-F238E27FC236}">
                <a16:creationId xmlns:a16="http://schemas.microsoft.com/office/drawing/2014/main" id="{54993BC8-0349-3C6A-7B97-C952BFE57362}"/>
              </a:ext>
            </a:extLst>
          </p:cNvPr>
          <p:cNvSpPr>
            <a:spLocks noGrp="1"/>
          </p:cNvSpPr>
          <p:nvPr>
            <p:ph idx="1"/>
          </p:nvPr>
        </p:nvSpPr>
        <p:spPr>
          <a:xfrm>
            <a:off x="447869" y="1977657"/>
            <a:ext cx="11364686" cy="4466686"/>
          </a:xfrm>
        </p:spPr>
        <p:txBody>
          <a:bodyPr>
            <a:noAutofit/>
          </a:bodyPr>
          <a:lstStyle/>
          <a:p>
            <a:pPr marL="0" indent="0">
              <a:buNone/>
            </a:pPr>
            <a:r>
              <a:rPr lang="en-US" sz="4000" b="1" dirty="0"/>
              <a:t>But the court does not screen for appropriateness or safety in any way before they order parties in divorce and custody cases to mediation.</a:t>
            </a:r>
          </a:p>
          <a:p>
            <a:pPr marL="0" indent="0">
              <a:buNone/>
            </a:pPr>
            <a:r>
              <a:rPr lang="en-US" sz="4000" b="1" dirty="0"/>
              <a:t>In the 6JD the Court does provide a process for applying for a waiver of mediation.</a:t>
            </a:r>
          </a:p>
          <a:p>
            <a:pPr marL="0" indent="0">
              <a:buNone/>
            </a:pPr>
            <a:endParaRPr lang="en-US" sz="4000" b="1" dirty="0"/>
          </a:p>
        </p:txBody>
      </p:sp>
    </p:spTree>
    <p:extLst>
      <p:ext uri="{BB962C8B-B14F-4D97-AF65-F5344CB8AC3E}">
        <p14:creationId xmlns:p14="http://schemas.microsoft.com/office/powerpoint/2010/main" val="3602624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00848-B0DA-625C-9088-49213F318AA5}"/>
              </a:ext>
            </a:extLst>
          </p:cNvPr>
          <p:cNvSpPr>
            <a:spLocks noGrp="1"/>
          </p:cNvSpPr>
          <p:nvPr>
            <p:ph type="title"/>
          </p:nvPr>
        </p:nvSpPr>
        <p:spPr>
          <a:xfrm>
            <a:off x="1000497" y="735725"/>
            <a:ext cx="9230185" cy="5349766"/>
          </a:xfrm>
        </p:spPr>
        <p:txBody>
          <a:bodyPr>
            <a:normAutofit fontScale="90000"/>
          </a:bodyPr>
          <a:lstStyle/>
          <a:p>
            <a:r>
              <a:rPr lang="en-US" sz="4400" b="1" dirty="0">
                <a:solidFill>
                  <a:schemeClr val="tx1"/>
                </a:solidFill>
              </a:rPr>
              <a:t>There is abuse in up to 39% of your cases:</a:t>
            </a:r>
            <a:br>
              <a:rPr lang="en-US" sz="4400" b="1" dirty="0">
                <a:solidFill>
                  <a:schemeClr val="tx1"/>
                </a:solidFill>
              </a:rPr>
            </a:br>
            <a:br>
              <a:rPr lang="en-US" sz="4400" b="1" dirty="0">
                <a:solidFill>
                  <a:schemeClr val="tx1"/>
                </a:solidFill>
              </a:rPr>
            </a:br>
            <a:r>
              <a:rPr lang="en-US" sz="4400" b="1" dirty="0">
                <a:solidFill>
                  <a:schemeClr val="tx1"/>
                </a:solidFill>
              </a:rPr>
              <a:t>How will you determine whether it is safe for the parties, for your staff (if mediation is onsite) and for you </a:t>
            </a:r>
            <a:br>
              <a:rPr lang="en-US" sz="4400" b="1" dirty="0">
                <a:solidFill>
                  <a:schemeClr val="tx1"/>
                </a:solidFill>
              </a:rPr>
            </a:br>
            <a:r>
              <a:rPr lang="en-US" sz="4400" b="1" dirty="0">
                <a:solidFill>
                  <a:schemeClr val="tx1"/>
                </a:solidFill>
              </a:rPr>
              <a:t>to schedule a couple for mediation?</a:t>
            </a:r>
            <a:br>
              <a:rPr lang="en-US" sz="4400" b="1" dirty="0">
                <a:solidFill>
                  <a:schemeClr val="tx1"/>
                </a:solidFill>
              </a:rPr>
            </a:br>
            <a:br>
              <a:rPr lang="en-US" b="1" dirty="0">
                <a:solidFill>
                  <a:schemeClr val="tx1"/>
                </a:solidFill>
              </a:rPr>
            </a:br>
            <a:r>
              <a:rPr lang="en-US" b="1" dirty="0">
                <a:solidFill>
                  <a:schemeClr val="tx1"/>
                </a:solidFill>
              </a:rPr>
              <a:t> </a:t>
            </a:r>
          </a:p>
        </p:txBody>
      </p:sp>
    </p:spTree>
    <p:extLst>
      <p:ext uri="{BB962C8B-B14F-4D97-AF65-F5344CB8AC3E}">
        <p14:creationId xmlns:p14="http://schemas.microsoft.com/office/powerpoint/2010/main" val="2807295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B8E08-D765-1FC3-229F-248DACD7EFF0}"/>
              </a:ext>
            </a:extLst>
          </p:cNvPr>
          <p:cNvSpPr>
            <a:spLocks noGrp="1"/>
          </p:cNvSpPr>
          <p:nvPr>
            <p:ph type="title"/>
          </p:nvPr>
        </p:nvSpPr>
        <p:spPr>
          <a:xfrm>
            <a:off x="1128166" y="225779"/>
            <a:ext cx="9230185" cy="711199"/>
          </a:xfrm>
        </p:spPr>
        <p:txBody>
          <a:bodyPr>
            <a:normAutofit/>
          </a:bodyPr>
          <a:lstStyle/>
          <a:p>
            <a:r>
              <a:rPr lang="en-US" b="1" dirty="0">
                <a:solidFill>
                  <a:schemeClr val="tx1"/>
                </a:solidFill>
              </a:rPr>
              <a:t>You can’t go by your gut… WHY NOT?</a:t>
            </a:r>
          </a:p>
        </p:txBody>
      </p:sp>
      <p:graphicFrame>
        <p:nvGraphicFramePr>
          <p:cNvPr id="15" name="Content Placeholder 2">
            <a:extLst>
              <a:ext uri="{FF2B5EF4-FFF2-40B4-BE49-F238E27FC236}">
                <a16:creationId xmlns:a16="http://schemas.microsoft.com/office/drawing/2014/main" id="{299A6EC8-F95C-1F28-4F09-C0EB1F4A96C9}"/>
              </a:ext>
            </a:extLst>
          </p:cNvPr>
          <p:cNvGraphicFramePr>
            <a:graphicFrameLocks noGrp="1"/>
          </p:cNvGraphicFramePr>
          <p:nvPr>
            <p:ph idx="1"/>
            <p:extLst>
              <p:ext uri="{D42A27DB-BD31-4B8C-83A1-F6EECF244321}">
                <p14:modId xmlns:p14="http://schemas.microsoft.com/office/powerpoint/2010/main" val="2390861710"/>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1128166" y="1128890"/>
          <a:ext cx="8037099" cy="42077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5463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D8EAA-E713-B67C-5097-DEDCF7EB33CF}"/>
              </a:ext>
            </a:extLst>
          </p:cNvPr>
          <p:cNvSpPr>
            <a:spLocks noGrp="1"/>
          </p:cNvSpPr>
          <p:nvPr>
            <p:ph type="ctrTitle"/>
          </p:nvPr>
        </p:nvSpPr>
        <p:spPr>
          <a:xfrm>
            <a:off x="718457" y="816429"/>
            <a:ext cx="10145486" cy="5501688"/>
          </a:xfrm>
        </p:spPr>
        <p:txBody>
          <a:bodyPr>
            <a:normAutofit fontScale="90000"/>
          </a:bodyPr>
          <a:lstStyle/>
          <a:p>
            <a:br>
              <a:rPr lang="en-US" sz="2800" b="1" dirty="0"/>
            </a:br>
            <a:br>
              <a:rPr lang="en-US" sz="2800" b="1" dirty="0"/>
            </a:br>
            <a:br>
              <a:rPr lang="en-US" sz="2800" b="1" dirty="0"/>
            </a:br>
            <a:br>
              <a:rPr lang="en-US" sz="2800" b="1" dirty="0"/>
            </a:br>
            <a:br>
              <a:rPr lang="en-US" sz="2800" b="1" dirty="0"/>
            </a:br>
            <a:br>
              <a:rPr lang="en-US" sz="2800" b="1" dirty="0"/>
            </a:br>
            <a:br>
              <a:rPr lang="en-US" sz="2800" b="1" dirty="0"/>
            </a:br>
            <a:br>
              <a:rPr lang="en-US" sz="2800" b="1" dirty="0"/>
            </a:br>
            <a:br>
              <a:rPr lang="en-US" sz="2800" b="1" dirty="0"/>
            </a:br>
            <a:r>
              <a:rPr lang="en-US" sz="3600" b="1" dirty="0"/>
              <a:t>Survivors of domestic abuse are diverse: Every age, class, gender, race, religion and sexual orientation.</a:t>
            </a:r>
            <a:br>
              <a:rPr lang="en-US" sz="3600" b="1" dirty="0"/>
            </a:br>
            <a:br>
              <a:rPr lang="en-US" sz="3600" b="1" dirty="0"/>
            </a:br>
            <a:r>
              <a:rPr lang="en-US" sz="3600" b="1" dirty="0"/>
              <a:t>The abusers are also as diverse.</a:t>
            </a:r>
            <a:br>
              <a:rPr lang="en-US" sz="3600" b="1" dirty="0"/>
            </a:br>
            <a:br>
              <a:rPr lang="en-US" sz="3600" b="1" dirty="0"/>
            </a:br>
            <a:r>
              <a:rPr lang="en-US" sz="3600" b="1" dirty="0"/>
              <a:t>The stereotypes you have learned about abusers and survivors will not help you identify or recognize them.</a:t>
            </a:r>
            <a:br>
              <a:rPr lang="en-US" sz="3600" b="1" dirty="0"/>
            </a:br>
            <a:br>
              <a:rPr lang="en-US" sz="3600" b="1" dirty="0"/>
            </a:br>
            <a:br>
              <a:rPr lang="en-US" sz="3600" dirty="0"/>
            </a:br>
            <a:r>
              <a:rPr lang="en-US" sz="3600" b="1" dirty="0"/>
              <a:t>In fact, stereotypes will likely mislead you.</a:t>
            </a:r>
            <a:br>
              <a:rPr lang="en-US" sz="3600" dirty="0"/>
            </a:br>
            <a:br>
              <a:rPr lang="en-US" sz="3600" dirty="0"/>
            </a:br>
            <a:br>
              <a:rPr lang="en-US" sz="2400" dirty="0"/>
            </a:br>
            <a:endParaRPr lang="en-US" sz="2400" dirty="0"/>
          </a:p>
        </p:txBody>
      </p:sp>
    </p:spTree>
    <p:extLst>
      <p:ext uri="{BB962C8B-B14F-4D97-AF65-F5344CB8AC3E}">
        <p14:creationId xmlns:p14="http://schemas.microsoft.com/office/powerpoint/2010/main" val="4139812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EFC12-6996-3B81-C911-111407469281}"/>
              </a:ext>
            </a:extLst>
          </p:cNvPr>
          <p:cNvSpPr>
            <a:spLocks noGrp="1"/>
          </p:cNvSpPr>
          <p:nvPr>
            <p:ph type="title"/>
          </p:nvPr>
        </p:nvSpPr>
        <p:spPr>
          <a:xfrm>
            <a:off x="967563" y="158045"/>
            <a:ext cx="10037893" cy="1422400"/>
          </a:xfrm>
        </p:spPr>
        <p:txBody>
          <a:bodyPr>
            <a:noAutofit/>
          </a:bodyPr>
          <a:lstStyle/>
          <a:p>
            <a:r>
              <a:rPr lang="en-US" sz="3600" b="1" dirty="0"/>
              <a:t>Many professionals do not have direct experience with domestic abuse. </a:t>
            </a:r>
            <a:br>
              <a:rPr lang="en-US" sz="3600" b="1" dirty="0"/>
            </a:br>
            <a:r>
              <a:rPr lang="en-US" sz="3600" b="1" dirty="0"/>
              <a:t>They only know the stereotypes.</a:t>
            </a:r>
          </a:p>
        </p:txBody>
      </p:sp>
      <p:sp>
        <p:nvSpPr>
          <p:cNvPr id="3" name="Content Placeholder 2">
            <a:extLst>
              <a:ext uri="{FF2B5EF4-FFF2-40B4-BE49-F238E27FC236}">
                <a16:creationId xmlns:a16="http://schemas.microsoft.com/office/drawing/2014/main" id="{015F2778-0574-D4FC-709E-E0E7DB76A1AD}"/>
              </a:ext>
            </a:extLst>
          </p:cNvPr>
          <p:cNvSpPr>
            <a:spLocks noGrp="1"/>
          </p:cNvSpPr>
          <p:nvPr>
            <p:ph idx="1"/>
          </p:nvPr>
        </p:nvSpPr>
        <p:spPr>
          <a:xfrm>
            <a:off x="967563" y="1670756"/>
            <a:ext cx="10377377" cy="4900165"/>
          </a:xfrm>
        </p:spPr>
        <p:txBody>
          <a:bodyPr>
            <a:noAutofit/>
          </a:bodyPr>
          <a:lstStyle/>
          <a:p>
            <a:r>
              <a:rPr lang="en-US" sz="2400" b="1" dirty="0"/>
              <a:t>You need to know:</a:t>
            </a:r>
          </a:p>
          <a:p>
            <a:pPr>
              <a:buFont typeface="Arial" panose="020B0604020202020204" pitchFamily="34" charset="0"/>
              <a:buChar char="•"/>
            </a:pPr>
            <a:r>
              <a:rPr lang="en-US" sz="2400" b="1" dirty="0"/>
              <a:t>Information about domestic abuse</a:t>
            </a:r>
          </a:p>
          <a:p>
            <a:pPr>
              <a:buFont typeface="Arial" panose="020B0604020202020204" pitchFamily="34" charset="0"/>
              <a:buChar char="•"/>
            </a:pPr>
            <a:r>
              <a:rPr lang="en-US" sz="2400" b="1" dirty="0"/>
              <a:t>Tools to determine the safety and capacity of the people who contact you for mediation</a:t>
            </a:r>
          </a:p>
          <a:p>
            <a:pPr>
              <a:buFont typeface="Arial" panose="020B0604020202020204" pitchFamily="34" charset="0"/>
              <a:buChar char="•"/>
            </a:pPr>
            <a:r>
              <a:rPr lang="en-US" sz="2400" b="1" dirty="0"/>
              <a:t>Tools for determining whether mediation is appropriate</a:t>
            </a:r>
          </a:p>
          <a:p>
            <a:pPr>
              <a:buFont typeface="Arial" panose="020B0604020202020204" pitchFamily="34" charset="0"/>
              <a:buChar char="•"/>
            </a:pPr>
            <a:r>
              <a:rPr lang="en-US" sz="2400" b="1" dirty="0"/>
              <a:t>Tools for dealing with power imbalances during mediation</a:t>
            </a:r>
          </a:p>
          <a:p>
            <a:pPr>
              <a:buFont typeface="Arial" panose="020B0604020202020204" pitchFamily="34" charset="0"/>
              <a:buChar char="•"/>
            </a:pPr>
            <a:endParaRPr lang="en-US" sz="2400" b="1" dirty="0"/>
          </a:p>
        </p:txBody>
      </p:sp>
    </p:spTree>
    <p:extLst>
      <p:ext uri="{BB962C8B-B14F-4D97-AF65-F5344CB8AC3E}">
        <p14:creationId xmlns:p14="http://schemas.microsoft.com/office/powerpoint/2010/main" val="13023652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B3CE76-0B22-C2C8-9EF6-D0B2B4F8DB07}"/>
              </a:ext>
            </a:extLst>
          </p:cNvPr>
          <p:cNvSpPr>
            <a:spLocks noGrp="1"/>
          </p:cNvSpPr>
          <p:nvPr>
            <p:ph type="ctrTitle"/>
          </p:nvPr>
        </p:nvSpPr>
        <p:spPr>
          <a:xfrm>
            <a:off x="926355" y="1196217"/>
            <a:ext cx="8825658" cy="3946505"/>
          </a:xfrm>
        </p:spPr>
        <p:txBody>
          <a:bodyPr>
            <a:normAutofit fontScale="90000"/>
          </a:bodyPr>
          <a:lstStyle/>
          <a:p>
            <a:r>
              <a:rPr lang="en-US" sz="4400" b="1" dirty="0"/>
              <a:t>But what about zoom mediations where the parties are in separate breakout rooms with their attorneys? </a:t>
            </a:r>
            <a:br>
              <a:rPr lang="en-US" sz="4400" b="1" dirty="0"/>
            </a:br>
            <a:br>
              <a:rPr lang="en-US" sz="4400" b="1" dirty="0"/>
            </a:br>
            <a:r>
              <a:rPr lang="en-US" sz="4400" b="1" dirty="0"/>
              <a:t>Do I need to screen in those situations?</a:t>
            </a:r>
          </a:p>
        </p:txBody>
      </p:sp>
    </p:spTree>
    <p:extLst>
      <p:ext uri="{BB962C8B-B14F-4D97-AF65-F5344CB8AC3E}">
        <p14:creationId xmlns:p14="http://schemas.microsoft.com/office/powerpoint/2010/main" val="41052416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46B93-5326-2A8D-32D6-49988D193457}"/>
              </a:ext>
            </a:extLst>
          </p:cNvPr>
          <p:cNvSpPr>
            <a:spLocks noGrp="1"/>
          </p:cNvSpPr>
          <p:nvPr>
            <p:ph type="title"/>
          </p:nvPr>
        </p:nvSpPr>
        <p:spPr>
          <a:xfrm>
            <a:off x="161365" y="630363"/>
            <a:ext cx="3792070" cy="5326684"/>
          </a:xfrm>
        </p:spPr>
        <p:txBody>
          <a:bodyPr anchor="ctr">
            <a:normAutofit/>
          </a:bodyPr>
          <a:lstStyle/>
          <a:p>
            <a:r>
              <a:rPr lang="en-US" sz="2800" b="1" dirty="0">
                <a:solidFill>
                  <a:srgbClr val="EBEBEB"/>
                </a:solidFill>
              </a:rPr>
              <a:t>Zena </a:t>
            </a:r>
            <a:r>
              <a:rPr lang="en-US" sz="2800" b="1" dirty="0" err="1">
                <a:solidFill>
                  <a:srgbClr val="EBEBEB"/>
                </a:solidFill>
              </a:rPr>
              <a:t>Zumeta</a:t>
            </a:r>
            <a:r>
              <a:rPr lang="en-US" sz="2800" b="1" dirty="0">
                <a:solidFill>
                  <a:srgbClr val="EBEBEB"/>
                </a:solidFill>
              </a:rPr>
              <a:t>:</a:t>
            </a:r>
            <a:br>
              <a:rPr lang="en-US" sz="2800" b="1" dirty="0">
                <a:solidFill>
                  <a:srgbClr val="EBEBEB"/>
                </a:solidFill>
              </a:rPr>
            </a:br>
            <a:r>
              <a:rPr lang="en-US" sz="2800" b="1" dirty="0">
                <a:solidFill>
                  <a:srgbClr val="EBEBEB"/>
                </a:solidFill>
              </a:rPr>
              <a:t>Attorney, </a:t>
            </a:r>
            <a:br>
              <a:rPr lang="en-US" sz="2800" b="1" dirty="0">
                <a:solidFill>
                  <a:srgbClr val="EBEBEB"/>
                </a:solidFill>
              </a:rPr>
            </a:br>
            <a:r>
              <a:rPr lang="en-US" sz="2800" b="1" dirty="0">
                <a:solidFill>
                  <a:srgbClr val="EBEBEB"/>
                </a:solidFill>
              </a:rPr>
              <a:t>Divorce Mediator, Nationally-</a:t>
            </a:r>
            <a:br>
              <a:rPr lang="en-US" sz="2800" b="1" dirty="0">
                <a:solidFill>
                  <a:srgbClr val="EBEBEB"/>
                </a:solidFill>
              </a:rPr>
            </a:br>
            <a:r>
              <a:rPr lang="en-US" sz="2800" b="1" dirty="0">
                <a:solidFill>
                  <a:srgbClr val="EBEBEB"/>
                </a:solidFill>
              </a:rPr>
              <a:t>Recognized </a:t>
            </a:r>
            <a:br>
              <a:rPr lang="en-US" sz="2800" b="1" dirty="0">
                <a:solidFill>
                  <a:srgbClr val="EBEBEB"/>
                </a:solidFill>
              </a:rPr>
            </a:br>
            <a:r>
              <a:rPr lang="en-US" sz="2800" b="1" dirty="0">
                <a:solidFill>
                  <a:srgbClr val="EBEBEB"/>
                </a:solidFill>
              </a:rPr>
              <a:t>Family Mediation Trainer </a:t>
            </a:r>
            <a:br>
              <a:rPr lang="en-US" sz="2800" b="1" dirty="0">
                <a:solidFill>
                  <a:srgbClr val="EBEBEB"/>
                </a:solidFill>
              </a:rPr>
            </a:br>
            <a:r>
              <a:rPr lang="en-US" sz="2800" b="1" dirty="0">
                <a:solidFill>
                  <a:srgbClr val="EBEBEB"/>
                </a:solidFill>
              </a:rPr>
              <a:t>states:</a:t>
            </a:r>
          </a:p>
        </p:txBody>
      </p:sp>
      <p:sp>
        <p:nvSpPr>
          <p:cNvPr id="3" name="Content Placeholder 2">
            <a:extLst>
              <a:ext uri="{FF2B5EF4-FFF2-40B4-BE49-F238E27FC236}">
                <a16:creationId xmlns:a16="http://schemas.microsoft.com/office/drawing/2014/main" id="{5932EFCA-BF39-5562-575E-F6407F40F52D}"/>
              </a:ext>
            </a:extLst>
          </p:cNvPr>
          <p:cNvSpPr>
            <a:spLocks noGrp="1"/>
          </p:cNvSpPr>
          <p:nvPr>
            <p:ph idx="1"/>
          </p:nvPr>
        </p:nvSpPr>
        <p:spPr>
          <a:xfrm>
            <a:off x="3186952" y="451837"/>
            <a:ext cx="7906871" cy="5954325"/>
          </a:xfrm>
        </p:spPr>
        <p:txBody>
          <a:bodyPr anchor="ctr">
            <a:normAutofit fontScale="25000" lnSpcReduction="20000"/>
          </a:bodyPr>
          <a:lstStyle/>
          <a:p>
            <a:endParaRPr lang="en-US" sz="2000" b="1" dirty="0"/>
          </a:p>
          <a:p>
            <a:endParaRPr lang="en-US" sz="2000" b="1" dirty="0"/>
          </a:p>
          <a:p>
            <a:r>
              <a:rPr lang="en-US" sz="9600" b="1" dirty="0"/>
              <a:t>“I find that even with lawyers present and in separate zoom breakout rooms that the power and trauma dynamics can play themselves out. The more we’re aware, the more we can be of help: Mediators need to screen parties before mediation.”</a:t>
            </a:r>
          </a:p>
          <a:p>
            <a:pPr lvl="1"/>
            <a:r>
              <a:rPr lang="en-US" sz="9600" b="1" dirty="0"/>
              <a:t>* Attorneys don’t always screen for domestic violence. </a:t>
            </a:r>
          </a:p>
          <a:p>
            <a:pPr lvl="1"/>
            <a:r>
              <a:rPr lang="en-US" sz="9600" b="1" dirty="0"/>
              <a:t>* Parties don’t always tell people the same things.</a:t>
            </a:r>
          </a:p>
          <a:p>
            <a:pPr lvl="1"/>
            <a:r>
              <a:rPr lang="en-US" sz="9600" b="1" u="sng" dirty="0"/>
              <a:t>* During mediation</a:t>
            </a:r>
            <a:r>
              <a:rPr lang="en-US" sz="9600" b="1" dirty="0"/>
              <a:t>: Parties use </a:t>
            </a:r>
            <a:r>
              <a:rPr lang="en-US" sz="9600" b="1" u="sng" dirty="0"/>
              <a:t>coded language </a:t>
            </a:r>
            <a:r>
              <a:rPr lang="en-US" sz="9600" b="1" dirty="0"/>
              <a:t>that you won’t recognize that refers to abuse.</a:t>
            </a:r>
          </a:p>
          <a:p>
            <a:pPr lvl="1"/>
            <a:r>
              <a:rPr lang="en-US" sz="9600" b="1" u="sng"/>
              <a:t>* Afterwards</a:t>
            </a:r>
            <a:r>
              <a:rPr lang="en-US" sz="9600" b="1" u="sng" dirty="0"/>
              <a:t>: A survivor knows that the abuser knows where to find them if they want to retaliate</a:t>
            </a:r>
            <a:r>
              <a:rPr lang="en-US" sz="9600" b="1" dirty="0"/>
              <a:t>.</a:t>
            </a:r>
          </a:p>
          <a:p>
            <a:r>
              <a:rPr lang="en-US" sz="9600" b="1" dirty="0"/>
              <a:t>You (or your trained </a:t>
            </a:r>
            <a:r>
              <a:rPr lang="en-US" sz="9600" b="1" dirty="0" err="1"/>
              <a:t>staffperson</a:t>
            </a:r>
            <a:r>
              <a:rPr lang="en-US" sz="9600" b="1" dirty="0"/>
              <a:t>) need to screen for domestic abuse </a:t>
            </a:r>
            <a:r>
              <a:rPr lang="en-US" sz="9600" b="1" u="sng" dirty="0"/>
              <a:t>before scheduling the mediation.</a:t>
            </a:r>
            <a:endParaRPr lang="en-US" sz="9600" b="1" dirty="0"/>
          </a:p>
          <a:p>
            <a:endParaRPr lang="en-US" sz="2000" b="1" dirty="0"/>
          </a:p>
          <a:p>
            <a:endParaRPr lang="en-US" sz="2000" b="1" dirty="0"/>
          </a:p>
          <a:p>
            <a:endParaRPr lang="en-US" sz="2000" b="1" dirty="0"/>
          </a:p>
          <a:p>
            <a:endParaRPr lang="en-US" sz="2000" dirty="0"/>
          </a:p>
        </p:txBody>
      </p:sp>
    </p:spTree>
    <p:extLst>
      <p:ext uri="{BB962C8B-B14F-4D97-AF65-F5344CB8AC3E}">
        <p14:creationId xmlns:p14="http://schemas.microsoft.com/office/powerpoint/2010/main" val="13645373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38800-93CA-5A59-10C3-E14E33D8B3F4}"/>
              </a:ext>
            </a:extLst>
          </p:cNvPr>
          <p:cNvSpPr>
            <a:spLocks noGrp="1"/>
          </p:cNvSpPr>
          <p:nvPr>
            <p:ph type="ctrTitle"/>
          </p:nvPr>
        </p:nvSpPr>
        <p:spPr>
          <a:xfrm>
            <a:off x="784840" y="1132114"/>
            <a:ext cx="8825658" cy="4020047"/>
          </a:xfrm>
        </p:spPr>
        <p:txBody>
          <a:bodyPr>
            <a:normAutofit fontScale="90000"/>
          </a:bodyPr>
          <a:lstStyle/>
          <a:p>
            <a:r>
              <a:rPr lang="en-US" b="1" dirty="0"/>
              <a:t>Domestic Abuse:</a:t>
            </a:r>
            <a:br>
              <a:rPr lang="en-US" b="1" dirty="0"/>
            </a:br>
            <a:br>
              <a:rPr lang="en-US" b="1" dirty="0"/>
            </a:br>
            <a:r>
              <a:rPr lang="en-US" b="1" dirty="0"/>
              <a:t>* What it looks like</a:t>
            </a:r>
            <a:br>
              <a:rPr lang="en-US" b="1" dirty="0"/>
            </a:br>
            <a:br>
              <a:rPr lang="en-US" b="1" dirty="0"/>
            </a:br>
            <a:r>
              <a:rPr lang="en-US" b="1" dirty="0"/>
              <a:t>* What people are doing</a:t>
            </a:r>
            <a:br>
              <a:rPr lang="en-US" b="1" dirty="0"/>
            </a:br>
            <a:br>
              <a:rPr lang="en-US" b="1" dirty="0"/>
            </a:br>
            <a:r>
              <a:rPr lang="en-US" b="1" dirty="0"/>
              <a:t>* What people are living with</a:t>
            </a:r>
          </a:p>
        </p:txBody>
      </p:sp>
    </p:spTree>
    <p:extLst>
      <p:ext uri="{BB962C8B-B14F-4D97-AF65-F5344CB8AC3E}">
        <p14:creationId xmlns:p14="http://schemas.microsoft.com/office/powerpoint/2010/main" val="23007404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ircular diagram of violence and violence&#10;&#10;AI-generated content may be incorrect.">
            <a:extLst>
              <a:ext uri="{FF2B5EF4-FFF2-40B4-BE49-F238E27FC236}">
                <a16:creationId xmlns:a16="http://schemas.microsoft.com/office/drawing/2014/main" id="{F70DE087-4284-0D7A-654C-2972D397AB2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3062" y="230832"/>
            <a:ext cx="5402317" cy="6858000"/>
          </a:xfrm>
          <a:prstGeom prst="rect">
            <a:avLst/>
          </a:prstGeom>
        </p:spPr>
      </p:pic>
      <p:sp>
        <p:nvSpPr>
          <p:cNvPr id="5" name="TextBox 4">
            <a:extLst>
              <a:ext uri="{FF2B5EF4-FFF2-40B4-BE49-F238E27FC236}">
                <a16:creationId xmlns:a16="http://schemas.microsoft.com/office/drawing/2014/main" id="{1467802B-D786-B578-4015-724B12DF4041}"/>
              </a:ext>
            </a:extLst>
          </p:cNvPr>
          <p:cNvSpPr txBox="1"/>
          <p:nvPr/>
        </p:nvSpPr>
        <p:spPr>
          <a:xfrm>
            <a:off x="3446632" y="6858000"/>
            <a:ext cx="5298736" cy="230832"/>
          </a:xfrm>
          <a:prstGeom prst="rect">
            <a:avLst/>
          </a:prstGeom>
          <a:noFill/>
        </p:spPr>
        <p:txBody>
          <a:bodyPr wrap="square" rtlCol="0">
            <a:spAutoFit/>
          </a:bodyPr>
          <a:lstStyle/>
          <a:p>
            <a:r>
              <a:rPr lang="en-US" sz="900">
                <a:hlinkClick r:id="rId4" tooltip="https://ohiostate.pressbooks.pub/humantrafficking/chapter/chapter-1-social-work-social-justice-human-rights-and-human-trafficking/"/>
              </a:rPr>
              <a:t>This Photo</a:t>
            </a:r>
            <a:r>
              <a:rPr lang="en-US" sz="900"/>
              <a:t> by Unknown Author is licensed under </a:t>
            </a:r>
            <a:r>
              <a:rPr lang="en-US" sz="900">
                <a:hlinkClick r:id="rId5" tooltip="https://creativecommons.org/licenses/by-nc/3.0/"/>
              </a:rPr>
              <a:t>CC BY-NC</a:t>
            </a:r>
            <a:endParaRPr lang="en-US" sz="900"/>
          </a:p>
        </p:txBody>
      </p:sp>
      <p:sp>
        <p:nvSpPr>
          <p:cNvPr id="11" name="TextBox 10">
            <a:extLst>
              <a:ext uri="{FF2B5EF4-FFF2-40B4-BE49-F238E27FC236}">
                <a16:creationId xmlns:a16="http://schemas.microsoft.com/office/drawing/2014/main" id="{652E8683-853E-80EB-AA4C-5D49A08CFD16}"/>
              </a:ext>
            </a:extLst>
          </p:cNvPr>
          <p:cNvSpPr txBox="1"/>
          <p:nvPr/>
        </p:nvSpPr>
        <p:spPr>
          <a:xfrm>
            <a:off x="5465378" y="1490008"/>
            <a:ext cx="6421821" cy="5262979"/>
          </a:xfrm>
          <a:prstGeom prst="rect">
            <a:avLst/>
          </a:prstGeom>
          <a:noFill/>
        </p:spPr>
        <p:txBody>
          <a:bodyPr wrap="square" rtlCol="0">
            <a:spAutoFit/>
          </a:bodyPr>
          <a:lstStyle/>
          <a:p>
            <a:r>
              <a:rPr lang="en-US" sz="2800" b="1" dirty="0"/>
              <a:t>THE POWER AND CONTROL WHEEL</a:t>
            </a:r>
          </a:p>
          <a:p>
            <a:endParaRPr lang="en-US" sz="2800" b="1" dirty="0"/>
          </a:p>
          <a:p>
            <a:r>
              <a:rPr lang="en-US" sz="2800" b="1" dirty="0"/>
              <a:t>The segments of the circle indicate different areas of life and behaviors intended to intimidate, threaten or control one’s intimate partner.</a:t>
            </a:r>
          </a:p>
          <a:p>
            <a:endParaRPr lang="en-US" sz="2800" b="1" dirty="0"/>
          </a:p>
          <a:p>
            <a:endParaRPr lang="en-US" sz="2800" b="1" dirty="0"/>
          </a:p>
          <a:p>
            <a:endParaRPr lang="en-US" sz="2800" b="1" dirty="0"/>
          </a:p>
          <a:p>
            <a:endParaRPr lang="en-US" sz="2800" b="1" dirty="0"/>
          </a:p>
          <a:p>
            <a:endParaRPr lang="en-US" sz="2800" b="1" dirty="0"/>
          </a:p>
        </p:txBody>
      </p:sp>
      <p:sp>
        <p:nvSpPr>
          <p:cNvPr id="12" name="TextBox 11">
            <a:extLst>
              <a:ext uri="{FF2B5EF4-FFF2-40B4-BE49-F238E27FC236}">
                <a16:creationId xmlns:a16="http://schemas.microsoft.com/office/drawing/2014/main" id="{2C1A79BA-6614-8B26-71D7-02202D9AC675}"/>
              </a:ext>
            </a:extLst>
          </p:cNvPr>
          <p:cNvSpPr txBox="1"/>
          <p:nvPr/>
        </p:nvSpPr>
        <p:spPr>
          <a:xfrm>
            <a:off x="5465377" y="4833257"/>
            <a:ext cx="5298738" cy="1384995"/>
          </a:xfrm>
          <a:prstGeom prst="rect">
            <a:avLst/>
          </a:prstGeom>
          <a:noFill/>
        </p:spPr>
        <p:txBody>
          <a:bodyPr wrap="square" rtlCol="0">
            <a:spAutoFit/>
          </a:bodyPr>
          <a:lstStyle/>
          <a:p>
            <a:r>
              <a:rPr lang="en-US" sz="2800" b="1" dirty="0"/>
              <a:t>In the outer circle, p</a:t>
            </a:r>
            <a:r>
              <a:rPr lang="en-US" sz="2800" b="1" kern="1200" dirty="0">
                <a:solidFill>
                  <a:schemeClr val="tx1"/>
                </a:solidFill>
                <a:latin typeface="+mn-lt"/>
                <a:ea typeface="+mn-ea"/>
                <a:cs typeface="+mn-cs"/>
              </a:rPr>
              <a:t>hysical </a:t>
            </a:r>
            <a:r>
              <a:rPr lang="en-US" sz="2800" b="1" dirty="0"/>
              <a:t>and/or sexual violence reinforce the risk</a:t>
            </a:r>
            <a:r>
              <a:rPr lang="en-US" sz="2400" b="1" dirty="0"/>
              <a:t>.</a:t>
            </a:r>
            <a:endParaRPr lang="en-US" sz="2400" b="1" kern="1200" dirty="0">
              <a:solidFill>
                <a:schemeClr val="tx1"/>
              </a:solidFill>
              <a:latin typeface="+mn-lt"/>
              <a:ea typeface="+mn-ea"/>
              <a:cs typeface="+mn-cs"/>
            </a:endParaRPr>
          </a:p>
        </p:txBody>
      </p:sp>
    </p:spTree>
    <p:extLst>
      <p:ext uri="{BB962C8B-B14F-4D97-AF65-F5344CB8AC3E}">
        <p14:creationId xmlns:p14="http://schemas.microsoft.com/office/powerpoint/2010/main" val="3297328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907320-7508-54A5-E33B-BEFCDD1927E2}"/>
              </a:ext>
            </a:extLst>
          </p:cNvPr>
          <p:cNvSpPr txBox="1"/>
          <p:nvPr/>
        </p:nvSpPr>
        <p:spPr>
          <a:xfrm>
            <a:off x="487427" y="162065"/>
            <a:ext cx="9312676" cy="6124754"/>
          </a:xfrm>
          <a:prstGeom prst="rect">
            <a:avLst/>
          </a:prstGeom>
          <a:noFill/>
        </p:spPr>
        <p:txBody>
          <a:bodyPr wrap="square">
            <a:spAutoFit/>
          </a:bodyPr>
          <a:lstStyle/>
          <a:p>
            <a:r>
              <a:rPr lang="en-US" sz="2800" b="1" dirty="0"/>
              <a:t>Power and Control Wheel Behaviors - Examples</a:t>
            </a:r>
          </a:p>
          <a:p>
            <a:endParaRPr lang="en-US" sz="2800" b="1" dirty="0"/>
          </a:p>
          <a:p>
            <a:r>
              <a:rPr lang="en-US" sz="2800" b="1" dirty="0">
                <a:solidFill>
                  <a:schemeClr val="bg1"/>
                </a:solidFill>
                <a:highlight>
                  <a:srgbClr val="00FFFF"/>
                </a:highlight>
              </a:rPr>
              <a:t>Using Intimidation: </a:t>
            </a:r>
            <a:r>
              <a:rPr lang="en-US" sz="2800" dirty="0"/>
              <a:t>Using looks, actions, coercion and gestures to frighten her, abusing pets, destroying her property</a:t>
            </a:r>
          </a:p>
          <a:p>
            <a:r>
              <a:rPr lang="en-US" sz="2800" b="1" dirty="0">
                <a:solidFill>
                  <a:schemeClr val="bg1"/>
                </a:solidFill>
                <a:highlight>
                  <a:srgbClr val="00FFFF"/>
                </a:highlight>
              </a:rPr>
              <a:t>Using Emotional Abuse</a:t>
            </a:r>
            <a:r>
              <a:rPr lang="en-US" sz="2800" dirty="0">
                <a:solidFill>
                  <a:schemeClr val="bg1"/>
                </a:solidFill>
                <a:highlight>
                  <a:srgbClr val="00FFFF"/>
                </a:highlight>
              </a:rPr>
              <a:t>: </a:t>
            </a:r>
            <a:r>
              <a:rPr lang="en-US" sz="2800" dirty="0"/>
              <a:t>Putting her down, name-calling, humiliating her, playing mind games, gaslighting, creating self doubt</a:t>
            </a:r>
          </a:p>
          <a:p>
            <a:r>
              <a:rPr lang="en-US" sz="2800" b="1" dirty="0">
                <a:solidFill>
                  <a:schemeClr val="bg1"/>
                </a:solidFill>
                <a:highlight>
                  <a:srgbClr val="00FFFF"/>
                </a:highlight>
              </a:rPr>
              <a:t>Using Coercion &amp; Threats: </a:t>
            </a:r>
            <a:r>
              <a:rPr lang="en-US" sz="2800" dirty="0"/>
              <a:t>Threatening to do something to hurt her, threatening to leave, to commit suicide, to report her to welfare, making her do illegal things</a:t>
            </a:r>
          </a:p>
          <a:p>
            <a:r>
              <a:rPr lang="en-US" sz="2800" b="1" dirty="0">
                <a:solidFill>
                  <a:schemeClr val="bg1"/>
                </a:solidFill>
                <a:highlight>
                  <a:srgbClr val="00FFFF"/>
                </a:highlight>
              </a:rPr>
              <a:t>Minimizing, Denying and Blaming</a:t>
            </a:r>
            <a:r>
              <a:rPr lang="en-US" sz="2800" dirty="0">
                <a:solidFill>
                  <a:schemeClr val="bg1"/>
                </a:solidFill>
                <a:highlight>
                  <a:srgbClr val="00FFFF"/>
                </a:highlight>
              </a:rPr>
              <a:t>:</a:t>
            </a:r>
            <a:r>
              <a:rPr lang="en-US" sz="2800" b="1" dirty="0">
                <a:solidFill>
                  <a:schemeClr val="bg1"/>
                </a:solidFill>
                <a:highlight>
                  <a:srgbClr val="00FFFF"/>
                </a:highlight>
              </a:rPr>
              <a:t> </a:t>
            </a:r>
            <a:r>
              <a:rPr lang="en-US" sz="2800" dirty="0"/>
              <a:t>Making light of abuse, saying it didn’t happen, saying she caused it.</a:t>
            </a:r>
          </a:p>
        </p:txBody>
      </p:sp>
    </p:spTree>
    <p:extLst>
      <p:ext uri="{BB962C8B-B14F-4D97-AF65-F5344CB8AC3E}">
        <p14:creationId xmlns:p14="http://schemas.microsoft.com/office/powerpoint/2010/main" val="24218571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7EFA3F-07F1-F74F-4B38-F5271143E644}"/>
              </a:ext>
            </a:extLst>
          </p:cNvPr>
          <p:cNvSpPr txBox="1"/>
          <p:nvPr/>
        </p:nvSpPr>
        <p:spPr>
          <a:xfrm>
            <a:off x="514905" y="523782"/>
            <a:ext cx="9543495" cy="6401753"/>
          </a:xfrm>
          <a:prstGeom prst="rect">
            <a:avLst/>
          </a:prstGeom>
          <a:noFill/>
        </p:spPr>
        <p:txBody>
          <a:bodyPr wrap="square" rtlCol="0">
            <a:spAutoFit/>
          </a:bodyPr>
          <a:lstStyle/>
          <a:p>
            <a:r>
              <a:rPr lang="en-US" sz="2800" b="1" dirty="0"/>
              <a:t>More Power and Control Wheel Behaviors - Examples</a:t>
            </a:r>
          </a:p>
          <a:p>
            <a:endParaRPr lang="en-US" sz="2800" b="1" dirty="0"/>
          </a:p>
          <a:p>
            <a:r>
              <a:rPr lang="en-US" sz="2800" b="1" dirty="0">
                <a:solidFill>
                  <a:schemeClr val="bg1"/>
                </a:solidFill>
                <a:highlight>
                  <a:srgbClr val="00FFFF"/>
                </a:highlight>
              </a:rPr>
              <a:t>Using Children: </a:t>
            </a:r>
            <a:r>
              <a:rPr lang="en-US" sz="2800" dirty="0"/>
              <a:t>Making her feel guilty about the children, using the children to relay messages, using visitation to harass her, threatening to take the children away.</a:t>
            </a:r>
          </a:p>
          <a:p>
            <a:r>
              <a:rPr lang="en-US" sz="2800" b="1" kern="1200" dirty="0">
                <a:solidFill>
                  <a:schemeClr val="bg1"/>
                </a:solidFill>
                <a:highlight>
                  <a:srgbClr val="00FFFF"/>
                </a:highlight>
                <a:latin typeface="+mn-lt"/>
                <a:ea typeface="+mn-ea"/>
                <a:cs typeface="+mn-cs"/>
              </a:rPr>
              <a:t>Using Male Privilege</a:t>
            </a:r>
            <a:r>
              <a:rPr lang="en-US" sz="2800" kern="1200" dirty="0">
                <a:latin typeface="+mn-lt"/>
                <a:ea typeface="+mn-ea"/>
                <a:cs typeface="+mn-cs"/>
              </a:rPr>
              <a:t>: </a:t>
            </a:r>
            <a:r>
              <a:rPr lang="en-US" sz="2800" kern="1200" dirty="0">
                <a:solidFill>
                  <a:schemeClr val="tx1"/>
                </a:solidFill>
                <a:latin typeface="+mn-lt"/>
                <a:ea typeface="+mn-ea"/>
                <a:cs typeface="+mn-cs"/>
              </a:rPr>
              <a:t>Treating her like a servant, Making all the big decisions, being the one to define male and female roles, making </a:t>
            </a:r>
            <a:r>
              <a:rPr lang="en-US" sz="2800" dirty="0"/>
              <a:t>her ask for money, giving her an allowance, taking her money, not letting her know about or have access to family income.</a:t>
            </a:r>
          </a:p>
          <a:p>
            <a:r>
              <a:rPr lang="en-US" sz="2800" b="1" dirty="0">
                <a:solidFill>
                  <a:schemeClr val="bg1"/>
                </a:solidFill>
                <a:highlight>
                  <a:srgbClr val="00FFFF"/>
                </a:highlight>
              </a:rPr>
              <a:t>Using Isolation: </a:t>
            </a:r>
            <a:r>
              <a:rPr lang="en-US" sz="2800" dirty="0"/>
              <a:t>controlling what she does, who she sees and talks to, what she reads, where she goes, keeping her from supportive people</a:t>
            </a:r>
          </a:p>
          <a:p>
            <a:endParaRPr lang="en-US" sz="1800" kern="1200" dirty="0">
              <a:solidFill>
                <a:schemeClr val="tx1"/>
              </a:solidFill>
              <a:latin typeface="+mn-lt"/>
              <a:ea typeface="+mn-ea"/>
              <a:cs typeface="+mn-cs"/>
            </a:endParaRPr>
          </a:p>
        </p:txBody>
      </p:sp>
    </p:spTree>
    <p:extLst>
      <p:ext uri="{BB962C8B-B14F-4D97-AF65-F5344CB8AC3E}">
        <p14:creationId xmlns:p14="http://schemas.microsoft.com/office/powerpoint/2010/main" val="8123985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4C53F0-A027-12AD-7A7D-6834B65AB312}"/>
              </a:ext>
            </a:extLst>
          </p:cNvPr>
          <p:cNvSpPr txBox="1"/>
          <p:nvPr/>
        </p:nvSpPr>
        <p:spPr>
          <a:xfrm>
            <a:off x="476250" y="666750"/>
            <a:ext cx="9525000" cy="1815882"/>
          </a:xfrm>
          <a:prstGeom prst="rect">
            <a:avLst/>
          </a:prstGeom>
          <a:noFill/>
        </p:spPr>
        <p:txBody>
          <a:bodyPr wrap="square" rtlCol="0">
            <a:spAutoFit/>
          </a:bodyPr>
          <a:lstStyle/>
          <a:p>
            <a:r>
              <a:rPr lang="en-US" sz="2800" b="1" kern="1200" dirty="0">
                <a:solidFill>
                  <a:schemeClr val="bg1"/>
                </a:solidFill>
                <a:highlight>
                  <a:srgbClr val="00FFFF"/>
                </a:highlight>
                <a:latin typeface="+mn-lt"/>
                <a:ea typeface="+mn-ea"/>
                <a:cs typeface="+mn-cs"/>
              </a:rPr>
              <a:t>Using  Economic Abuse</a:t>
            </a:r>
          </a:p>
          <a:p>
            <a:r>
              <a:rPr lang="en-US" sz="2800" dirty="0"/>
              <a:t>Preventing her from getting or keeping a job, making her ask for money, giving her an allowance, taking her money, not letting her have access to family income</a:t>
            </a:r>
            <a:endParaRPr lang="en-US" sz="2800" kern="1200" dirty="0">
              <a:solidFill>
                <a:schemeClr val="tx1"/>
              </a:solidFill>
              <a:latin typeface="+mn-lt"/>
              <a:ea typeface="+mn-ea"/>
              <a:cs typeface="+mn-cs"/>
            </a:endParaRPr>
          </a:p>
        </p:txBody>
      </p:sp>
    </p:spTree>
    <p:extLst>
      <p:ext uri="{BB962C8B-B14F-4D97-AF65-F5344CB8AC3E}">
        <p14:creationId xmlns:p14="http://schemas.microsoft.com/office/powerpoint/2010/main" val="6623147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DE857-2C88-91CA-0131-2C884231EA4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7962AE7-D4E5-F4FC-6BA0-C57684EE3B35}"/>
              </a:ext>
            </a:extLst>
          </p:cNvPr>
          <p:cNvSpPr txBox="1"/>
          <p:nvPr/>
        </p:nvSpPr>
        <p:spPr>
          <a:xfrm>
            <a:off x="372862" y="355108"/>
            <a:ext cx="11301687" cy="6801862"/>
          </a:xfrm>
          <a:prstGeom prst="rect">
            <a:avLst/>
          </a:prstGeom>
          <a:noFill/>
        </p:spPr>
        <p:txBody>
          <a:bodyPr wrap="square" rtlCol="0">
            <a:spAutoFit/>
          </a:bodyPr>
          <a:lstStyle/>
          <a:p>
            <a:pPr algn="ctr"/>
            <a:r>
              <a:rPr lang="en-US" sz="2400" b="1" kern="1200" dirty="0">
                <a:solidFill>
                  <a:schemeClr val="tx1"/>
                </a:solidFill>
                <a:latin typeface="+mn-lt"/>
                <a:ea typeface="+mn-ea"/>
                <a:cs typeface="+mn-cs"/>
              </a:rPr>
              <a:t>High Lethality Behaviors</a:t>
            </a:r>
          </a:p>
          <a:p>
            <a:pPr algn="ctr"/>
            <a:r>
              <a:rPr lang="en-US" sz="2400" b="1" kern="1200" dirty="0">
                <a:solidFill>
                  <a:schemeClr val="tx1"/>
                </a:solidFill>
                <a:latin typeface="+mn-lt"/>
                <a:ea typeface="+mn-ea"/>
                <a:cs typeface="+mn-cs"/>
              </a:rPr>
              <a:t>Not all </a:t>
            </a:r>
            <a:r>
              <a:rPr lang="en-US" sz="2400" b="1" dirty="0"/>
              <a:t>abusive behaviors are equal</a:t>
            </a:r>
          </a:p>
          <a:p>
            <a:endParaRPr lang="en-US" dirty="0"/>
          </a:p>
          <a:p>
            <a:r>
              <a:rPr lang="en-US" sz="2000" b="1" dirty="0"/>
              <a:t>Ask about some of these during your screening conversation/prep call</a:t>
            </a:r>
          </a:p>
          <a:p>
            <a:endParaRPr lang="en-US" sz="2000" b="1" dirty="0"/>
          </a:p>
          <a:p>
            <a:r>
              <a:rPr lang="en-US" sz="2400" b="1" kern="1200" dirty="0">
                <a:solidFill>
                  <a:schemeClr val="tx1"/>
                </a:solidFill>
                <a:latin typeface="+mn-lt"/>
                <a:ea typeface="+mn-ea"/>
                <a:cs typeface="+mn-cs"/>
              </a:rPr>
              <a:t>Some </a:t>
            </a:r>
            <a:r>
              <a:rPr lang="en-US" sz="2400" b="1" dirty="0"/>
              <a:t>behaviors are indicators of high</a:t>
            </a:r>
            <a:r>
              <a:rPr lang="en-US" sz="2400" b="1" kern="1200" dirty="0">
                <a:solidFill>
                  <a:schemeClr val="tx1"/>
                </a:solidFill>
                <a:latin typeface="+mn-lt"/>
                <a:ea typeface="+mn-ea"/>
                <a:cs typeface="+mn-cs"/>
              </a:rPr>
              <a:t> lethality behaviors: HIGH RISK</a:t>
            </a:r>
          </a:p>
          <a:p>
            <a:endParaRPr lang="en-US" sz="2400" b="1" kern="1200" dirty="0">
              <a:solidFill>
                <a:schemeClr val="tx1"/>
              </a:solidFill>
              <a:latin typeface="+mn-lt"/>
              <a:ea typeface="+mn-ea"/>
              <a:cs typeface="+mn-cs"/>
            </a:endParaRPr>
          </a:p>
          <a:p>
            <a:pPr marL="285750" indent="-285750">
              <a:buFont typeface="Arial" panose="020B0604020202020204" pitchFamily="34" charset="0"/>
              <a:buChar char="•"/>
            </a:pPr>
            <a:r>
              <a:rPr lang="en-US" sz="2400" b="1" dirty="0"/>
              <a:t>Recent losses, recent escalation in severity or frequence of abuse</a:t>
            </a:r>
          </a:p>
          <a:p>
            <a:pPr marL="285750" indent="-285750">
              <a:buFont typeface="Arial" panose="020B0604020202020204" pitchFamily="34" charset="0"/>
              <a:buChar char="•"/>
            </a:pPr>
            <a:r>
              <a:rPr lang="en-US" sz="2400" b="1" kern="1200" dirty="0">
                <a:solidFill>
                  <a:schemeClr val="tx1"/>
                </a:solidFill>
                <a:latin typeface="+mn-lt"/>
                <a:ea typeface="+mn-ea"/>
                <a:cs typeface="+mn-cs"/>
              </a:rPr>
              <a:t>Forced </a:t>
            </a:r>
            <a:r>
              <a:rPr lang="en-US" sz="2400" b="1" dirty="0"/>
              <a:t>sex</a:t>
            </a:r>
          </a:p>
          <a:p>
            <a:pPr marL="285750" indent="-285750">
              <a:buFont typeface="Arial" panose="020B0604020202020204" pitchFamily="34" charset="0"/>
              <a:buChar char="•"/>
            </a:pPr>
            <a:r>
              <a:rPr lang="en-US" sz="2400" b="1" kern="1200" dirty="0">
                <a:solidFill>
                  <a:schemeClr val="tx1"/>
                </a:solidFill>
                <a:latin typeface="+mn-lt"/>
                <a:ea typeface="+mn-ea"/>
                <a:cs typeface="+mn-cs"/>
              </a:rPr>
              <a:t>Depression</a:t>
            </a:r>
          </a:p>
          <a:p>
            <a:pPr marL="285750" indent="-285750">
              <a:buFont typeface="Arial" panose="020B0604020202020204" pitchFamily="34" charset="0"/>
              <a:buChar char="•"/>
            </a:pPr>
            <a:r>
              <a:rPr lang="en-US" sz="2400" b="1" dirty="0"/>
              <a:t>Access to firearms, previous threats / use of a weapon</a:t>
            </a:r>
          </a:p>
          <a:p>
            <a:pPr marL="285750" indent="-285750">
              <a:buFont typeface="Arial" panose="020B0604020202020204" pitchFamily="34" charset="0"/>
              <a:buChar char="•"/>
            </a:pPr>
            <a:r>
              <a:rPr lang="en-US" sz="2400" b="1" kern="1200" dirty="0">
                <a:solidFill>
                  <a:schemeClr val="tx1"/>
                </a:solidFill>
                <a:latin typeface="+mn-lt"/>
                <a:ea typeface="+mn-ea"/>
                <a:cs typeface="+mn-cs"/>
              </a:rPr>
              <a:t>Stalking behaviors</a:t>
            </a:r>
          </a:p>
          <a:p>
            <a:pPr marL="285750" indent="-285750">
              <a:buFont typeface="Arial" panose="020B0604020202020204" pitchFamily="34" charset="0"/>
              <a:buChar char="•"/>
            </a:pPr>
            <a:r>
              <a:rPr lang="en-US" sz="2400" b="1" dirty="0"/>
              <a:t>Constant jealousy</a:t>
            </a:r>
          </a:p>
          <a:p>
            <a:pPr marL="285750" indent="-285750">
              <a:buFont typeface="Arial" panose="020B0604020202020204" pitchFamily="34" charset="0"/>
              <a:buChar char="•"/>
            </a:pPr>
            <a:r>
              <a:rPr lang="en-US" sz="2400" b="1" kern="1200" dirty="0">
                <a:solidFill>
                  <a:schemeClr val="tx1"/>
                </a:solidFill>
                <a:latin typeface="+mn-lt"/>
                <a:ea typeface="+mn-ea"/>
                <a:cs typeface="+mn-cs"/>
              </a:rPr>
              <a:t>Previous threats or attempts to kill</a:t>
            </a:r>
          </a:p>
          <a:p>
            <a:pPr marL="285750" indent="-285750">
              <a:buFont typeface="Arial" panose="020B0604020202020204" pitchFamily="34" charset="0"/>
              <a:buChar char="•"/>
            </a:pPr>
            <a:r>
              <a:rPr lang="en-US" sz="2400" b="1" dirty="0"/>
              <a:t>Strangulation</a:t>
            </a:r>
          </a:p>
          <a:p>
            <a:pPr marL="285750" indent="-285750">
              <a:buFont typeface="Arial" panose="020B0604020202020204" pitchFamily="34" charset="0"/>
              <a:buChar char="•"/>
            </a:pPr>
            <a:r>
              <a:rPr lang="en-US" sz="2400" b="1" kern="1200" dirty="0">
                <a:solidFill>
                  <a:schemeClr val="tx1"/>
                </a:solidFill>
                <a:latin typeface="+mn-lt"/>
                <a:ea typeface="+mn-ea"/>
                <a:cs typeface="+mn-cs"/>
              </a:rPr>
              <a:t>Frequent use/abuse of al</a:t>
            </a:r>
            <a:r>
              <a:rPr lang="en-US" sz="2400" b="1" dirty="0"/>
              <a:t>cohol or other drugs </a:t>
            </a:r>
            <a:r>
              <a:rPr lang="en-US" sz="2400" b="1" kern="1200" dirty="0">
                <a:solidFill>
                  <a:schemeClr val="tx1"/>
                </a:solidFill>
                <a:latin typeface="+mn-lt"/>
                <a:ea typeface="+mn-ea"/>
                <a:cs typeface="+mn-cs"/>
              </a:rPr>
              <a:t> </a:t>
            </a:r>
          </a:p>
          <a:p>
            <a:pPr marL="285750" indent="-285750">
              <a:buFont typeface="Arial" panose="020B0604020202020204" pitchFamily="34" charset="0"/>
              <a:buChar char="•"/>
            </a:pPr>
            <a:r>
              <a:rPr lang="en-US" sz="2400" b="1" dirty="0"/>
              <a:t>Suicidal batterer or victim</a:t>
            </a:r>
          </a:p>
          <a:p>
            <a:pPr marL="285750" indent="-285750">
              <a:buFont typeface="Arial" panose="020B0604020202020204" pitchFamily="34" charset="0"/>
              <a:buChar char="•"/>
            </a:pPr>
            <a:r>
              <a:rPr lang="en-US" sz="2400" b="1" kern="1200" dirty="0">
                <a:solidFill>
                  <a:schemeClr val="tx1"/>
                </a:solidFill>
                <a:latin typeface="+mn-lt"/>
                <a:ea typeface="+mn-ea"/>
                <a:cs typeface="+mn-cs"/>
              </a:rPr>
              <a:t>Homicidal batterer or victim</a:t>
            </a:r>
          </a:p>
          <a:p>
            <a:endParaRPr lang="en-US" dirty="0"/>
          </a:p>
        </p:txBody>
      </p:sp>
    </p:spTree>
    <p:extLst>
      <p:ext uri="{BB962C8B-B14F-4D97-AF65-F5344CB8AC3E}">
        <p14:creationId xmlns:p14="http://schemas.microsoft.com/office/powerpoint/2010/main" val="7202266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227D4-FB15-D8B5-4335-650A913268B3}"/>
              </a:ext>
            </a:extLst>
          </p:cNvPr>
          <p:cNvSpPr>
            <a:spLocks noGrp="1"/>
          </p:cNvSpPr>
          <p:nvPr>
            <p:ph type="ctrTitle"/>
          </p:nvPr>
        </p:nvSpPr>
        <p:spPr>
          <a:xfrm>
            <a:off x="1154955" y="1370685"/>
            <a:ext cx="8825658" cy="2677648"/>
          </a:xfrm>
        </p:spPr>
        <p:txBody>
          <a:bodyPr/>
          <a:lstStyle/>
          <a:p>
            <a:pPr algn="ctr"/>
            <a:r>
              <a:rPr lang="en-US" b="1" dirty="0"/>
              <a:t>Mediator Tools Before and During Mediation</a:t>
            </a:r>
          </a:p>
        </p:txBody>
      </p:sp>
    </p:spTree>
    <p:extLst>
      <p:ext uri="{BB962C8B-B14F-4D97-AF65-F5344CB8AC3E}">
        <p14:creationId xmlns:p14="http://schemas.microsoft.com/office/powerpoint/2010/main" val="38200570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180F2-D116-61DA-21C1-CFBC8721DD79}"/>
              </a:ext>
            </a:extLst>
          </p:cNvPr>
          <p:cNvSpPr>
            <a:spLocks noGrp="1"/>
          </p:cNvSpPr>
          <p:nvPr>
            <p:ph type="title"/>
          </p:nvPr>
        </p:nvSpPr>
        <p:spPr>
          <a:xfrm>
            <a:off x="642551" y="647271"/>
            <a:ext cx="9675341" cy="1109609"/>
          </a:xfrm>
        </p:spPr>
        <p:txBody>
          <a:bodyPr>
            <a:normAutofit fontScale="90000"/>
          </a:bodyPr>
          <a:lstStyle/>
          <a:p>
            <a:pPr algn="ctr"/>
            <a:r>
              <a:rPr lang="en-US" sz="3200" b="1" dirty="0"/>
              <a:t>Ethics Related to Screening:  </a:t>
            </a:r>
            <a:br>
              <a:rPr lang="en-US" sz="3200" b="1" dirty="0"/>
            </a:br>
            <a:r>
              <a:rPr lang="en-US" sz="3200" b="1" dirty="0"/>
              <a:t>Iowa Court Rules – Chapter 11</a:t>
            </a:r>
            <a:br>
              <a:rPr lang="en-US" sz="3200" b="1" dirty="0"/>
            </a:br>
            <a:r>
              <a:rPr lang="en-US" sz="3200" b="1" dirty="0"/>
              <a:t>Standards of Conduct for Mediators</a:t>
            </a:r>
          </a:p>
        </p:txBody>
      </p:sp>
      <p:sp>
        <p:nvSpPr>
          <p:cNvPr id="3" name="Content Placeholder 2">
            <a:extLst>
              <a:ext uri="{FF2B5EF4-FFF2-40B4-BE49-F238E27FC236}">
                <a16:creationId xmlns:a16="http://schemas.microsoft.com/office/drawing/2014/main" id="{1AE5CC25-4560-8F08-C170-3B96891248A5}"/>
              </a:ext>
            </a:extLst>
          </p:cNvPr>
          <p:cNvSpPr>
            <a:spLocks noGrp="1"/>
          </p:cNvSpPr>
          <p:nvPr>
            <p:ph idx="1"/>
          </p:nvPr>
        </p:nvSpPr>
        <p:spPr/>
        <p:txBody>
          <a:bodyPr/>
          <a:lstStyle/>
          <a:p>
            <a:r>
              <a:rPr lang="en-US" dirty="0"/>
              <a:t> </a:t>
            </a:r>
          </a:p>
        </p:txBody>
      </p:sp>
      <p:sp>
        <p:nvSpPr>
          <p:cNvPr id="5" name="TextBox 4">
            <a:extLst>
              <a:ext uri="{FF2B5EF4-FFF2-40B4-BE49-F238E27FC236}">
                <a16:creationId xmlns:a16="http://schemas.microsoft.com/office/drawing/2014/main" id="{BC8DA325-E8E9-5B40-187F-FC33B69861C7}"/>
              </a:ext>
            </a:extLst>
          </p:cNvPr>
          <p:cNvSpPr txBox="1"/>
          <p:nvPr/>
        </p:nvSpPr>
        <p:spPr>
          <a:xfrm>
            <a:off x="642551" y="2133600"/>
            <a:ext cx="10847084" cy="4462760"/>
          </a:xfrm>
          <a:prstGeom prst="rect">
            <a:avLst/>
          </a:prstGeom>
          <a:noFill/>
        </p:spPr>
        <p:txBody>
          <a:bodyPr wrap="square">
            <a:spAutoFit/>
          </a:bodyPr>
          <a:lstStyle/>
          <a:p>
            <a:r>
              <a:rPr lang="en-US" sz="2200" b="1" dirty="0"/>
              <a:t>Rule 11.2 </a:t>
            </a:r>
            <a:r>
              <a:rPr lang="en-US" sz="2200" b="1" u="sng" dirty="0"/>
              <a:t>Self-determination. </a:t>
            </a:r>
            <a:r>
              <a:rPr lang="en-US" sz="2200" b="1" dirty="0"/>
              <a:t>11.2 (1) A mediator shall conduct a </a:t>
            </a:r>
            <a:r>
              <a:rPr lang="en-US" sz="2200" b="1" u="sng" dirty="0"/>
              <a:t>mediation based on the principle of party self-determination</a:t>
            </a:r>
            <a:r>
              <a:rPr lang="en-US" sz="2200" b="1" dirty="0"/>
              <a:t>. Self-determination is the act of coming to a </a:t>
            </a:r>
            <a:r>
              <a:rPr lang="en-US" sz="2200" b="1" u="sng" dirty="0"/>
              <a:t>voluntary</a:t>
            </a:r>
            <a:r>
              <a:rPr lang="en-US" sz="2200" b="1" dirty="0"/>
              <a:t>, </a:t>
            </a:r>
            <a:r>
              <a:rPr lang="en-US" sz="2200" b="1" u="sng" dirty="0"/>
              <a:t>uncoerced decision </a:t>
            </a:r>
            <a:r>
              <a:rPr lang="en-US" sz="2200" b="1" dirty="0"/>
              <a:t>in which each party </a:t>
            </a:r>
            <a:r>
              <a:rPr lang="en-US" sz="2200" b="1" u="sng" dirty="0"/>
              <a:t>makes free and informed choices </a:t>
            </a:r>
            <a:r>
              <a:rPr lang="en-US" sz="2200" b="1" dirty="0"/>
              <a:t>as to </a:t>
            </a:r>
            <a:r>
              <a:rPr lang="en-US" sz="2200" b="1" u="sng" dirty="0"/>
              <a:t>process and outcome</a:t>
            </a:r>
            <a:r>
              <a:rPr lang="en-US" sz="2200" b="1" dirty="0"/>
              <a:t>. Parties may exercise self-determination at any stage of mediation, including mediator selection, process design, participation in or withdrawal from the process, and outcomes.</a:t>
            </a:r>
          </a:p>
          <a:p>
            <a:endParaRPr lang="en-US" sz="2000" b="1" dirty="0"/>
          </a:p>
          <a:p>
            <a:pPr marL="285750" indent="-285750">
              <a:buFont typeface="Arial" panose="020B0604020202020204" pitchFamily="34" charset="0"/>
              <a:buChar char="•"/>
            </a:pPr>
            <a:r>
              <a:rPr lang="en-US" sz="2200" b="1" dirty="0">
                <a:solidFill>
                  <a:schemeClr val="bg1"/>
                </a:solidFill>
                <a:highlight>
                  <a:srgbClr val="00FF00"/>
                </a:highlight>
              </a:rPr>
              <a:t>How do you know if a party feels like they can make ‘voluntary, uncoerced decisions’?  Or, ‘free and informed choices’?               </a:t>
            </a:r>
          </a:p>
          <a:p>
            <a:pPr marL="285750" indent="-285750">
              <a:buFont typeface="Arial" panose="020B0604020202020204" pitchFamily="34" charset="0"/>
              <a:buChar char="•"/>
            </a:pPr>
            <a:r>
              <a:rPr lang="en-US" sz="2200" b="1" dirty="0">
                <a:solidFill>
                  <a:schemeClr val="bg1"/>
                </a:solidFill>
                <a:highlight>
                  <a:srgbClr val="00FF00"/>
                </a:highlight>
              </a:rPr>
              <a:t>When do you need to know? When/who/how do you ask?</a:t>
            </a:r>
          </a:p>
          <a:p>
            <a:pPr marL="285750" indent="-285750">
              <a:buFont typeface="Arial" panose="020B0604020202020204" pitchFamily="34" charset="0"/>
              <a:buChar char="•"/>
            </a:pPr>
            <a:r>
              <a:rPr lang="en-US" sz="2200" b="1" dirty="0">
                <a:solidFill>
                  <a:schemeClr val="bg1"/>
                </a:solidFill>
                <a:highlight>
                  <a:srgbClr val="00FF00"/>
                </a:highlight>
              </a:rPr>
              <a:t>When does a party make decisions about ‘process’? EX: caucus or face to face, zoom or same location?   </a:t>
            </a:r>
          </a:p>
          <a:p>
            <a:pPr marL="285750" indent="-285750">
              <a:buFont typeface="Arial" panose="020B0604020202020204" pitchFamily="34" charset="0"/>
              <a:buChar char="•"/>
            </a:pPr>
            <a:r>
              <a:rPr lang="en-US" sz="2200" b="1" dirty="0">
                <a:solidFill>
                  <a:schemeClr val="bg1"/>
                </a:solidFill>
                <a:highlight>
                  <a:srgbClr val="00FF00"/>
                </a:highlight>
              </a:rPr>
              <a:t>TO FIND OUT, YOU SCREEN BEFORE MEDIATION</a:t>
            </a:r>
          </a:p>
        </p:txBody>
      </p:sp>
    </p:spTree>
    <p:extLst>
      <p:ext uri="{BB962C8B-B14F-4D97-AF65-F5344CB8AC3E}">
        <p14:creationId xmlns:p14="http://schemas.microsoft.com/office/powerpoint/2010/main" val="35803423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B1E48D-A418-2CC0-CA6B-0E043F158247}"/>
              </a:ext>
            </a:extLst>
          </p:cNvPr>
          <p:cNvSpPr>
            <a:spLocks noGrp="1"/>
          </p:cNvSpPr>
          <p:nvPr>
            <p:ph type="title"/>
          </p:nvPr>
        </p:nvSpPr>
        <p:spPr>
          <a:xfrm>
            <a:off x="420791" y="800100"/>
            <a:ext cx="9942409" cy="1189603"/>
          </a:xfrm>
        </p:spPr>
        <p:txBody>
          <a:bodyPr>
            <a:normAutofit/>
          </a:bodyPr>
          <a:lstStyle/>
          <a:p>
            <a:pPr algn="ctr"/>
            <a:r>
              <a:rPr lang="en-US" sz="3600" b="1" dirty="0"/>
              <a:t>Iowa Court Rules – Chapter 11</a:t>
            </a:r>
            <a:br>
              <a:rPr lang="en-US" sz="3600" b="1" dirty="0"/>
            </a:br>
            <a:r>
              <a:rPr lang="en-US" sz="3600" b="1" dirty="0"/>
              <a:t>Standards of Conduct for Mediators</a:t>
            </a:r>
            <a:endParaRPr lang="en-US" sz="3600" dirty="0"/>
          </a:p>
        </p:txBody>
      </p:sp>
      <p:sp>
        <p:nvSpPr>
          <p:cNvPr id="3" name="Content Placeholder 2">
            <a:extLst>
              <a:ext uri="{FF2B5EF4-FFF2-40B4-BE49-F238E27FC236}">
                <a16:creationId xmlns:a16="http://schemas.microsoft.com/office/drawing/2014/main" id="{91B557D0-6C71-F944-8DF0-4BF308C9CD55}"/>
              </a:ext>
            </a:extLst>
          </p:cNvPr>
          <p:cNvSpPr>
            <a:spLocks noGrp="1"/>
          </p:cNvSpPr>
          <p:nvPr>
            <p:ph idx="1"/>
          </p:nvPr>
        </p:nvSpPr>
        <p:spPr>
          <a:xfrm>
            <a:off x="1154954" y="1989704"/>
            <a:ext cx="8825659" cy="4185066"/>
          </a:xfrm>
        </p:spPr>
        <p:txBody>
          <a:bodyPr>
            <a:noAutofit/>
          </a:bodyPr>
          <a:lstStyle/>
          <a:p>
            <a:r>
              <a:rPr lang="en-US" sz="2800" b="1" dirty="0"/>
              <a:t>Rule 11.7 Quality of the process. </a:t>
            </a:r>
          </a:p>
          <a:p>
            <a:r>
              <a:rPr lang="en-US" sz="2800" b="1" dirty="0"/>
              <a:t>11.7(1) A mediator shall conduct a mediation in accordance with these standards and in a manner that promotes diligence, timeliness, </a:t>
            </a:r>
            <a:r>
              <a:rPr lang="en-US" sz="2800" b="1" dirty="0">
                <a:solidFill>
                  <a:schemeClr val="bg1"/>
                </a:solidFill>
                <a:highlight>
                  <a:srgbClr val="00FFFF"/>
                </a:highlight>
              </a:rPr>
              <a:t>safety</a:t>
            </a:r>
            <a:r>
              <a:rPr lang="en-US" sz="2800" b="1" dirty="0"/>
              <a:t>, presence of the appropriate participants, party participation</a:t>
            </a:r>
            <a:r>
              <a:rPr lang="en-US" sz="2800" b="1" dirty="0">
                <a:solidFill>
                  <a:schemeClr val="bg1"/>
                </a:solidFill>
                <a:highlight>
                  <a:srgbClr val="00FFFF"/>
                </a:highlight>
              </a:rPr>
              <a:t>, procedural fairness, party competency, and mutual respect among all participants.</a:t>
            </a:r>
          </a:p>
          <a:p>
            <a:endParaRPr lang="en-US" sz="2800" b="1" dirty="0">
              <a:highlight>
                <a:srgbClr val="00FFFF"/>
              </a:highlight>
            </a:endParaRPr>
          </a:p>
          <a:p>
            <a:endParaRPr lang="en-US" sz="2800" b="1" dirty="0">
              <a:highlight>
                <a:srgbClr val="00FFFF"/>
              </a:highlight>
            </a:endParaRPr>
          </a:p>
        </p:txBody>
      </p:sp>
    </p:spTree>
    <p:extLst>
      <p:ext uri="{BB962C8B-B14F-4D97-AF65-F5344CB8AC3E}">
        <p14:creationId xmlns:p14="http://schemas.microsoft.com/office/powerpoint/2010/main" val="32925560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0669F5B-A76A-41C1-5FE4-B960A8008C81}"/>
              </a:ext>
            </a:extLst>
          </p:cNvPr>
          <p:cNvSpPr txBox="1"/>
          <p:nvPr/>
        </p:nvSpPr>
        <p:spPr>
          <a:xfrm>
            <a:off x="1335640" y="951638"/>
            <a:ext cx="9102904" cy="4832092"/>
          </a:xfrm>
          <a:prstGeom prst="rect">
            <a:avLst/>
          </a:prstGeom>
          <a:noFill/>
        </p:spPr>
        <p:txBody>
          <a:bodyPr wrap="square">
            <a:spAutoFit/>
          </a:bodyPr>
          <a:lstStyle/>
          <a:p>
            <a:r>
              <a:rPr lang="en-US" sz="2800" b="1" dirty="0">
                <a:solidFill>
                  <a:schemeClr val="bg1"/>
                </a:solidFill>
                <a:highlight>
                  <a:srgbClr val="00FF00"/>
                </a:highlight>
              </a:rPr>
              <a:t>How do you know if people are or feel safe?</a:t>
            </a:r>
          </a:p>
          <a:p>
            <a:endParaRPr lang="en-US" sz="2800" b="1" dirty="0">
              <a:solidFill>
                <a:schemeClr val="bg1"/>
              </a:solidFill>
              <a:highlight>
                <a:srgbClr val="FFFF00"/>
              </a:highlight>
            </a:endParaRPr>
          </a:p>
          <a:p>
            <a:r>
              <a:rPr lang="en-US" sz="2800" b="1" dirty="0">
                <a:solidFill>
                  <a:schemeClr val="bg1"/>
                </a:solidFill>
                <a:highlight>
                  <a:srgbClr val="00FFFF"/>
                </a:highlight>
              </a:rPr>
              <a:t>What is ‘procedural fairness’ if you do not know a person feels at risk?</a:t>
            </a:r>
          </a:p>
          <a:p>
            <a:endParaRPr lang="en-US" sz="2800" b="1" dirty="0">
              <a:solidFill>
                <a:schemeClr val="bg1"/>
              </a:solidFill>
              <a:highlight>
                <a:srgbClr val="00FFFF"/>
              </a:highlight>
            </a:endParaRPr>
          </a:p>
          <a:p>
            <a:r>
              <a:rPr lang="en-US" sz="2800" b="1" dirty="0">
                <a:solidFill>
                  <a:schemeClr val="bg1"/>
                </a:solidFill>
                <a:highlight>
                  <a:srgbClr val="00FF00"/>
                </a:highlight>
              </a:rPr>
              <a:t>How do you know if the parties are competent enough to use the process? And what does that mean?</a:t>
            </a:r>
          </a:p>
          <a:p>
            <a:endParaRPr lang="en-US" sz="2800" b="1" dirty="0">
              <a:solidFill>
                <a:schemeClr val="bg1"/>
              </a:solidFill>
              <a:highlight>
                <a:srgbClr val="FFFF00"/>
              </a:highlight>
            </a:endParaRPr>
          </a:p>
          <a:p>
            <a:r>
              <a:rPr lang="en-US" sz="2800" b="1" dirty="0">
                <a:solidFill>
                  <a:schemeClr val="bg1"/>
                </a:solidFill>
                <a:highlight>
                  <a:srgbClr val="00FFFF"/>
                </a:highlight>
              </a:rPr>
              <a:t>When and how do you find out the answers to these questions?</a:t>
            </a:r>
          </a:p>
        </p:txBody>
      </p:sp>
    </p:spTree>
    <p:extLst>
      <p:ext uri="{BB962C8B-B14F-4D97-AF65-F5344CB8AC3E}">
        <p14:creationId xmlns:p14="http://schemas.microsoft.com/office/powerpoint/2010/main" val="13223461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A419B-02BE-89F1-ABA6-9E0F7C441B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5F9529-F401-EB8C-4FC6-732387FF40B0}"/>
              </a:ext>
            </a:extLst>
          </p:cNvPr>
          <p:cNvSpPr>
            <a:spLocks noGrp="1"/>
          </p:cNvSpPr>
          <p:nvPr>
            <p:ph type="title"/>
          </p:nvPr>
        </p:nvSpPr>
        <p:spPr>
          <a:xfrm>
            <a:off x="656811" y="576469"/>
            <a:ext cx="10528048" cy="1590261"/>
          </a:xfrm>
        </p:spPr>
        <p:txBody>
          <a:bodyPr>
            <a:noAutofit/>
          </a:bodyPr>
          <a:lstStyle/>
          <a:p>
            <a:r>
              <a:rPr lang="en-US" sz="3200" dirty="0"/>
              <a:t>Mediation is based on the principle of </a:t>
            </a:r>
            <a:r>
              <a:rPr lang="en-US" sz="3200" b="1" dirty="0"/>
              <a:t>self-determination.</a:t>
            </a:r>
            <a:r>
              <a:rPr lang="en-US" sz="3200" dirty="0"/>
              <a:t> Meaning parties make their own  voluntary and informed decisions – about the process and the outcome.</a:t>
            </a:r>
          </a:p>
        </p:txBody>
      </p:sp>
      <p:sp>
        <p:nvSpPr>
          <p:cNvPr id="3" name="Subtitle 2">
            <a:extLst>
              <a:ext uri="{FF2B5EF4-FFF2-40B4-BE49-F238E27FC236}">
                <a16:creationId xmlns:a16="http://schemas.microsoft.com/office/drawing/2014/main" id="{713BB080-8A51-B9E2-C6FD-62D9F93DABB7}"/>
              </a:ext>
            </a:extLst>
          </p:cNvPr>
          <p:cNvSpPr>
            <a:spLocks noGrp="1"/>
          </p:cNvSpPr>
          <p:nvPr>
            <p:ph sz="quarter" idx="13"/>
          </p:nvPr>
        </p:nvSpPr>
        <p:spPr>
          <a:xfrm>
            <a:off x="419100" y="2493818"/>
            <a:ext cx="11003470" cy="4066008"/>
          </a:xfrm>
        </p:spPr>
        <p:txBody>
          <a:bodyPr>
            <a:normAutofit fontScale="92500" lnSpcReduction="20000"/>
          </a:bodyPr>
          <a:lstStyle/>
          <a:p>
            <a:r>
              <a:rPr lang="en-US" sz="2800" b="1" dirty="0"/>
              <a:t>* Can a party make free and informed decisions if they are in fear of financial, physical or emotional harm?</a:t>
            </a:r>
          </a:p>
          <a:p>
            <a:r>
              <a:rPr lang="en-US" sz="2800" b="1" dirty="0"/>
              <a:t>* Even if their attorney is present in mediation, a vulnerable party knows their attorney will not be there when they get home.</a:t>
            </a:r>
          </a:p>
          <a:p>
            <a:r>
              <a:rPr lang="en-US" sz="2800" b="1" dirty="0"/>
              <a:t>* How will you know ahead of time – or during mediation – whether someone feels safe, whether someone can speak up?</a:t>
            </a:r>
          </a:p>
          <a:p>
            <a:r>
              <a:rPr lang="en-US" sz="2800" b="1" dirty="0"/>
              <a:t>* Self-determination requires the capacity to speak up.</a:t>
            </a:r>
          </a:p>
          <a:p>
            <a:r>
              <a:rPr lang="en-US" sz="2800" b="1" dirty="0"/>
              <a:t>* Safety and capacity of the parties:  You can’t go by your gut.</a:t>
            </a:r>
          </a:p>
          <a:p>
            <a:endParaRPr lang="en-US" sz="2800" b="1" dirty="0"/>
          </a:p>
          <a:p>
            <a:endParaRPr lang="en-US" b="1" dirty="0"/>
          </a:p>
          <a:p>
            <a:endParaRPr lang="en-US" dirty="0"/>
          </a:p>
        </p:txBody>
      </p:sp>
    </p:spTree>
    <p:extLst>
      <p:ext uri="{BB962C8B-B14F-4D97-AF65-F5344CB8AC3E}">
        <p14:creationId xmlns:p14="http://schemas.microsoft.com/office/powerpoint/2010/main" val="8631501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6FCAC-BB06-9FE3-AA8D-4445EE33BC18}"/>
              </a:ext>
            </a:extLst>
          </p:cNvPr>
          <p:cNvSpPr>
            <a:spLocks noGrp="1"/>
          </p:cNvSpPr>
          <p:nvPr>
            <p:ph type="ctrTitle"/>
          </p:nvPr>
        </p:nvSpPr>
        <p:spPr>
          <a:xfrm>
            <a:off x="604157" y="1053192"/>
            <a:ext cx="10580915" cy="4751615"/>
          </a:xfrm>
        </p:spPr>
        <p:txBody>
          <a:bodyPr>
            <a:normAutofit fontScale="90000"/>
          </a:bodyPr>
          <a:lstStyle/>
          <a:p>
            <a:r>
              <a:rPr lang="en-US" b="1" dirty="0"/>
              <a:t>Iowa Chapter 11.7(2) </a:t>
            </a:r>
            <a:br>
              <a:rPr lang="en-US" b="1" dirty="0"/>
            </a:br>
            <a:br>
              <a:rPr lang="en-US" b="1" dirty="0"/>
            </a:br>
            <a:r>
              <a:rPr lang="en-US" b="1" dirty="0"/>
              <a:t>If a mediator </a:t>
            </a:r>
            <a:r>
              <a:rPr lang="en-US" b="1" i="1" dirty="0"/>
              <a:t>is made aware of </a:t>
            </a:r>
            <a:r>
              <a:rPr lang="en-US" b="1" dirty="0"/>
              <a:t>domestic abuse or violence among the parties, the mediator shall take appropriate steps including, if necessary, postponing, withdrawing from, or terminating the mediation.</a:t>
            </a:r>
            <a:br>
              <a:rPr lang="en-US" b="1" dirty="0"/>
            </a:br>
            <a:br>
              <a:rPr lang="en-US" b="1" dirty="0"/>
            </a:br>
            <a:r>
              <a:rPr lang="en-US" b="1" dirty="0"/>
              <a:t>This language is passive. </a:t>
            </a:r>
          </a:p>
        </p:txBody>
      </p:sp>
    </p:spTree>
    <p:extLst>
      <p:ext uri="{BB962C8B-B14F-4D97-AF65-F5344CB8AC3E}">
        <p14:creationId xmlns:p14="http://schemas.microsoft.com/office/powerpoint/2010/main" val="42646936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810472-6F63-5724-FE5F-BAA539FD0C29}"/>
              </a:ext>
            </a:extLst>
          </p:cNvPr>
          <p:cNvSpPr txBox="1"/>
          <p:nvPr/>
        </p:nvSpPr>
        <p:spPr>
          <a:xfrm>
            <a:off x="3049361" y="2090172"/>
            <a:ext cx="6098720" cy="2677656"/>
          </a:xfrm>
          <a:prstGeom prst="rect">
            <a:avLst/>
          </a:prstGeom>
          <a:noFill/>
        </p:spPr>
        <p:txBody>
          <a:bodyPr wrap="square">
            <a:spAutoFit/>
          </a:bodyPr>
          <a:lstStyle/>
          <a:p>
            <a:r>
              <a:rPr lang="en-US" sz="2400" b="1" dirty="0">
                <a:solidFill>
                  <a:schemeClr val="bg1"/>
                </a:solidFill>
              </a:rPr>
              <a:t>Iowa Chapter 11.7(2) </a:t>
            </a:r>
          </a:p>
          <a:p>
            <a:r>
              <a:rPr lang="en-US" sz="2400" b="1" dirty="0">
                <a:solidFill>
                  <a:schemeClr val="bg1"/>
                </a:solidFill>
              </a:rPr>
              <a:t>If a mediator </a:t>
            </a:r>
            <a:r>
              <a:rPr lang="en-US" sz="2400" b="1" i="1" dirty="0">
                <a:solidFill>
                  <a:schemeClr val="bg1"/>
                </a:solidFill>
              </a:rPr>
              <a:t>is made aware of </a:t>
            </a:r>
            <a:r>
              <a:rPr lang="en-US" sz="2400" b="1" dirty="0">
                <a:solidFill>
                  <a:schemeClr val="bg1"/>
                </a:solidFill>
              </a:rPr>
              <a:t>domestic abuse or violence among the parties, the mediator shall take appropriate steps including, if necessary, postponing, withdrawing from, or terminating the mediation.</a:t>
            </a:r>
          </a:p>
        </p:txBody>
      </p:sp>
      <p:sp>
        <p:nvSpPr>
          <p:cNvPr id="4" name="TextBox 3">
            <a:extLst>
              <a:ext uri="{FF2B5EF4-FFF2-40B4-BE49-F238E27FC236}">
                <a16:creationId xmlns:a16="http://schemas.microsoft.com/office/drawing/2014/main" id="{7D1AAD77-85A7-1E79-5F6D-3D0B9A2E8424}"/>
              </a:ext>
            </a:extLst>
          </p:cNvPr>
          <p:cNvSpPr txBox="1"/>
          <p:nvPr/>
        </p:nvSpPr>
        <p:spPr>
          <a:xfrm>
            <a:off x="1387929" y="947056"/>
            <a:ext cx="9176656" cy="5355312"/>
          </a:xfrm>
          <a:prstGeom prst="rect">
            <a:avLst/>
          </a:prstGeom>
          <a:noFill/>
        </p:spPr>
        <p:txBody>
          <a:bodyPr wrap="square" rtlCol="0">
            <a:spAutoFit/>
          </a:bodyPr>
          <a:lstStyle/>
          <a:p>
            <a:r>
              <a:rPr lang="en-US" sz="3600" b="1" u="sng" dirty="0">
                <a:solidFill>
                  <a:srgbClr val="EBEBEB"/>
                </a:solidFill>
              </a:rPr>
              <a:t>How</a:t>
            </a:r>
            <a:r>
              <a:rPr lang="en-US" sz="3600" b="1" dirty="0">
                <a:solidFill>
                  <a:srgbClr val="EBEBEB"/>
                </a:solidFill>
              </a:rPr>
              <a:t> will you find out?</a:t>
            </a:r>
            <a:br>
              <a:rPr lang="en-US" sz="3600" b="1" dirty="0">
                <a:solidFill>
                  <a:srgbClr val="EBEBEB"/>
                </a:solidFill>
              </a:rPr>
            </a:br>
            <a:r>
              <a:rPr lang="en-US" sz="3600" b="1" u="sng" dirty="0">
                <a:solidFill>
                  <a:srgbClr val="EBEBEB"/>
                </a:solidFill>
              </a:rPr>
              <a:t>When</a:t>
            </a:r>
            <a:r>
              <a:rPr lang="en-US" sz="3600" b="1" dirty="0">
                <a:solidFill>
                  <a:srgbClr val="EBEBEB"/>
                </a:solidFill>
              </a:rPr>
              <a:t> will you find out?</a:t>
            </a:r>
            <a:br>
              <a:rPr lang="en-US" sz="3600" b="1" dirty="0">
                <a:solidFill>
                  <a:srgbClr val="EBEBEB"/>
                </a:solidFill>
              </a:rPr>
            </a:br>
            <a:endParaRPr lang="en-US" sz="3600" b="1" dirty="0">
              <a:solidFill>
                <a:srgbClr val="EBEBEB"/>
              </a:solidFill>
            </a:endParaRPr>
          </a:p>
          <a:p>
            <a:r>
              <a:rPr lang="en-US" sz="3600" b="1" dirty="0">
                <a:solidFill>
                  <a:srgbClr val="EBEBEB"/>
                </a:solidFill>
              </a:rPr>
              <a:t>BE PROACTIVE</a:t>
            </a:r>
            <a:br>
              <a:rPr lang="en-US" sz="3600" b="1" dirty="0">
                <a:solidFill>
                  <a:srgbClr val="EBEBEB"/>
                </a:solidFill>
              </a:rPr>
            </a:br>
            <a:r>
              <a:rPr lang="en-US" sz="3600" b="1" dirty="0">
                <a:solidFill>
                  <a:srgbClr val="EBEBEB"/>
                </a:solidFill>
              </a:rPr>
              <a:t>Talk with the parties</a:t>
            </a:r>
            <a:br>
              <a:rPr lang="en-US" sz="3600" b="1" dirty="0">
                <a:solidFill>
                  <a:srgbClr val="EBEBEB"/>
                </a:solidFill>
              </a:rPr>
            </a:br>
            <a:r>
              <a:rPr lang="en-US" sz="3600" b="1" dirty="0">
                <a:solidFill>
                  <a:srgbClr val="EBEBEB"/>
                </a:solidFill>
              </a:rPr>
              <a:t>separately, </a:t>
            </a:r>
            <a:r>
              <a:rPr lang="en-US" sz="3600" b="1" u="sng" dirty="0">
                <a:solidFill>
                  <a:srgbClr val="EBEBEB"/>
                </a:solidFill>
              </a:rPr>
              <a:t>before mediation and during</a:t>
            </a:r>
            <a:br>
              <a:rPr lang="en-US" sz="3600" b="1" u="sng" dirty="0">
                <a:solidFill>
                  <a:srgbClr val="EBEBEB"/>
                </a:solidFill>
              </a:rPr>
            </a:br>
            <a:r>
              <a:rPr lang="en-US" sz="3600" b="1" u="sng" dirty="0">
                <a:solidFill>
                  <a:srgbClr val="EBEBEB"/>
                </a:solidFill>
              </a:rPr>
              <a:t>mediation</a:t>
            </a:r>
            <a:r>
              <a:rPr lang="en-US" sz="3600" b="1" dirty="0">
                <a:solidFill>
                  <a:srgbClr val="EBEBEB"/>
                </a:solidFill>
              </a:rPr>
              <a:t>.</a:t>
            </a:r>
            <a:br>
              <a:rPr lang="en-US" sz="3600" dirty="0">
                <a:solidFill>
                  <a:srgbClr val="EBEBEB"/>
                </a:solidFill>
              </a:rPr>
            </a:br>
            <a:r>
              <a:rPr lang="en-US" sz="3600" dirty="0">
                <a:solidFill>
                  <a:srgbClr val="EBEBEB"/>
                </a:solidFill>
              </a:rPr>
              <a:t>**</a:t>
            </a:r>
            <a:r>
              <a:rPr lang="en-US" sz="3600" b="1" dirty="0">
                <a:solidFill>
                  <a:srgbClr val="EBEBEB"/>
                </a:solidFill>
              </a:rPr>
              <a:t>Screening is an ongoing process, not an event**</a:t>
            </a:r>
            <a:endParaRPr lang="en-US" sz="3600" dirty="0">
              <a:solidFill>
                <a:srgbClr val="EBEBEB"/>
              </a:solidFill>
            </a:endParaRPr>
          </a:p>
          <a:p>
            <a:endParaRPr lang="en-US" sz="1800" kern="1200" dirty="0">
              <a:solidFill>
                <a:schemeClr val="tx1"/>
              </a:solidFill>
              <a:latin typeface="+mn-lt"/>
              <a:ea typeface="+mn-ea"/>
              <a:cs typeface="+mn-cs"/>
            </a:endParaRPr>
          </a:p>
        </p:txBody>
      </p:sp>
    </p:spTree>
    <p:extLst>
      <p:ext uri="{BB962C8B-B14F-4D97-AF65-F5344CB8AC3E}">
        <p14:creationId xmlns:p14="http://schemas.microsoft.com/office/powerpoint/2010/main" val="2109618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07C1C-918E-DB67-8D3B-42F0E4A2A531}"/>
              </a:ext>
            </a:extLst>
          </p:cNvPr>
          <p:cNvSpPr>
            <a:spLocks noGrp="1"/>
          </p:cNvSpPr>
          <p:nvPr>
            <p:ph type="title"/>
          </p:nvPr>
        </p:nvSpPr>
        <p:spPr>
          <a:xfrm>
            <a:off x="548639" y="432262"/>
            <a:ext cx="11155681" cy="1113905"/>
          </a:xfrm>
        </p:spPr>
        <p:txBody>
          <a:bodyPr>
            <a:noAutofit/>
          </a:bodyPr>
          <a:lstStyle/>
          <a:p>
            <a:r>
              <a:rPr lang="en-US" sz="2600" b="1" dirty="0"/>
              <a:t>Michigan law is proactive re: screening for parties’ capacity for self-determination: </a:t>
            </a:r>
            <a:br>
              <a:rPr lang="en-US" sz="2600" b="1" dirty="0"/>
            </a:br>
            <a:br>
              <a:rPr lang="en-US" sz="2600" b="1" dirty="0"/>
            </a:br>
            <a:r>
              <a:rPr lang="en-US" sz="2600" b="1" dirty="0"/>
              <a:t>Ongoing screening is required, before &amp; during mediation</a:t>
            </a:r>
          </a:p>
        </p:txBody>
      </p:sp>
      <p:sp>
        <p:nvSpPr>
          <p:cNvPr id="3" name="Content Placeholder 2">
            <a:extLst>
              <a:ext uri="{FF2B5EF4-FFF2-40B4-BE49-F238E27FC236}">
                <a16:creationId xmlns:a16="http://schemas.microsoft.com/office/drawing/2014/main" id="{01BDE4A5-661F-D841-63EB-D401B8241D4C}"/>
              </a:ext>
            </a:extLst>
          </p:cNvPr>
          <p:cNvSpPr>
            <a:spLocks noGrp="1"/>
          </p:cNvSpPr>
          <p:nvPr>
            <p:ph idx="1"/>
          </p:nvPr>
        </p:nvSpPr>
        <p:spPr>
          <a:xfrm>
            <a:off x="548639" y="1812176"/>
            <a:ext cx="11006052" cy="5347040"/>
          </a:xfrm>
        </p:spPr>
        <p:txBody>
          <a:bodyPr>
            <a:noAutofit/>
          </a:bodyPr>
          <a:lstStyle/>
          <a:p>
            <a:r>
              <a:rPr lang="en-US" sz="2400" b="1" dirty="0"/>
              <a:t>“Self-determination in Mediation” @ mediate.com by Michigan attorney Bob Wright </a:t>
            </a:r>
          </a:p>
          <a:p>
            <a:r>
              <a:rPr lang="en-US" sz="1600" b="1" dirty="0"/>
              <a:t>https://mediate.com/self-determination-in-mediation/</a:t>
            </a:r>
          </a:p>
          <a:p>
            <a:r>
              <a:rPr lang="en-US" sz="2400" b="1" dirty="0"/>
              <a:t>Self-determination is a corner-stone &amp; goal of mediation</a:t>
            </a:r>
          </a:p>
          <a:p>
            <a:r>
              <a:rPr lang="en-US" sz="2400" b="1" dirty="0"/>
              <a:t>Re: Self-determination &amp; PARTY CAPACITY TO MEDIATE:</a:t>
            </a:r>
            <a:endParaRPr lang="en-US" sz="2400" dirty="0"/>
          </a:p>
          <a:p>
            <a:r>
              <a:rPr lang="en-US" sz="2000" b="1" dirty="0"/>
              <a:t>“Another obstacle to self-determination concerns the capacity of the parties to mediate. Can a party freely agree to an outcome if they only do so out of fear of financial, physical, or emotional harm? Can they effectively choose among diverse resolution options if they are subject to these fears? Often, they cannot.” </a:t>
            </a:r>
          </a:p>
          <a:p>
            <a:r>
              <a:rPr lang="en-US" sz="2000" b="1" dirty="0">
                <a:solidFill>
                  <a:schemeClr val="bg1"/>
                </a:solidFill>
                <a:highlight>
                  <a:srgbClr val="00FFFF"/>
                </a:highlight>
              </a:rPr>
              <a:t>What can mediators do to recognize of parties’ capacity to mediate?</a:t>
            </a:r>
          </a:p>
        </p:txBody>
      </p:sp>
    </p:spTree>
    <p:extLst>
      <p:ext uri="{BB962C8B-B14F-4D97-AF65-F5344CB8AC3E}">
        <p14:creationId xmlns:p14="http://schemas.microsoft.com/office/powerpoint/2010/main" val="39652848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EC082-5EFB-937A-E740-FE7405D4412A}"/>
              </a:ext>
            </a:extLst>
          </p:cNvPr>
          <p:cNvSpPr>
            <a:spLocks noGrp="1"/>
          </p:cNvSpPr>
          <p:nvPr>
            <p:ph type="title"/>
          </p:nvPr>
        </p:nvSpPr>
        <p:spPr>
          <a:xfrm>
            <a:off x="1154954" y="973668"/>
            <a:ext cx="8761413" cy="706964"/>
          </a:xfrm>
        </p:spPr>
        <p:txBody>
          <a:bodyPr>
            <a:noAutofit/>
          </a:bodyPr>
          <a:lstStyle/>
          <a:p>
            <a:pPr algn="ctr"/>
            <a:r>
              <a:rPr lang="en-US" sz="2800" b="1" dirty="0"/>
              <a:t>Self-determination requires capacity: </a:t>
            </a:r>
            <a:br>
              <a:rPr lang="en-US" sz="2800" b="1" dirty="0"/>
            </a:br>
            <a:br>
              <a:rPr lang="en-US" sz="2800" b="1" dirty="0"/>
            </a:br>
            <a:r>
              <a:rPr lang="en-US" sz="2800" b="1" dirty="0"/>
              <a:t>Michigan law now explicitly requires that mediators screen the parties, before and during mediation.</a:t>
            </a:r>
          </a:p>
        </p:txBody>
      </p:sp>
      <p:sp>
        <p:nvSpPr>
          <p:cNvPr id="5" name="TextBox 4">
            <a:extLst>
              <a:ext uri="{FF2B5EF4-FFF2-40B4-BE49-F238E27FC236}">
                <a16:creationId xmlns:a16="http://schemas.microsoft.com/office/drawing/2014/main" id="{25B25F15-559A-0E0D-423D-53B0AC952A9F}"/>
              </a:ext>
            </a:extLst>
          </p:cNvPr>
          <p:cNvSpPr txBox="1"/>
          <p:nvPr/>
        </p:nvSpPr>
        <p:spPr>
          <a:xfrm>
            <a:off x="267809" y="2763078"/>
            <a:ext cx="11718782" cy="4555093"/>
          </a:xfrm>
          <a:prstGeom prst="rect">
            <a:avLst/>
          </a:prstGeom>
          <a:noFill/>
        </p:spPr>
        <p:txBody>
          <a:bodyPr wrap="square" rtlCol="0">
            <a:spAutoFit/>
          </a:bodyPr>
          <a:lstStyle/>
          <a:p>
            <a:endParaRPr lang="en-US" b="1" dirty="0"/>
          </a:p>
          <a:p>
            <a:r>
              <a:rPr lang="en-US" sz="2600" b="1" dirty="0"/>
              <a:t>Michigan law now requires personal interviews of each party by the mediator in court-annexed family disputes falling under the heading of “domestic relations actions” (primarily, divorce, custody, and support matters). Michigan’s domestic relation mediators must “make reasonable inquiry as to whether either party has a history of a coercive or violent relationship with the other party.” Such inquiry may include “the use of the domestic violence screening protocol for mediation” developed by the State Court Administrative Office. MCL 600.1035(2) and MCR 3.216(H)(2). </a:t>
            </a:r>
          </a:p>
          <a:p>
            <a:endParaRPr lang="en-US" sz="2000" kern="1200" dirty="0">
              <a:solidFill>
                <a:schemeClr val="tx1"/>
              </a:solidFill>
              <a:latin typeface="+mn-lt"/>
              <a:ea typeface="+mn-ea"/>
              <a:cs typeface="+mn-cs"/>
            </a:endParaRPr>
          </a:p>
          <a:p>
            <a:endParaRPr lang="en-US" sz="1800" kern="1200" dirty="0">
              <a:solidFill>
                <a:schemeClr val="tx1"/>
              </a:solidFill>
              <a:latin typeface="+mn-lt"/>
              <a:ea typeface="+mn-ea"/>
              <a:cs typeface="+mn-cs"/>
            </a:endParaRPr>
          </a:p>
        </p:txBody>
      </p:sp>
    </p:spTree>
    <p:extLst>
      <p:ext uri="{BB962C8B-B14F-4D97-AF65-F5344CB8AC3E}">
        <p14:creationId xmlns:p14="http://schemas.microsoft.com/office/powerpoint/2010/main" val="23694030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48CFA2-2CD6-CDBF-D560-B3273BF92D7B}"/>
              </a:ext>
            </a:extLst>
          </p:cNvPr>
          <p:cNvSpPr>
            <a:spLocks noGrp="1"/>
          </p:cNvSpPr>
          <p:nvPr>
            <p:ph type="title"/>
          </p:nvPr>
        </p:nvSpPr>
        <p:spPr/>
        <p:txBody>
          <a:bodyPr/>
          <a:lstStyle/>
          <a:p>
            <a:endParaRPr lang="en-US"/>
          </a:p>
        </p:txBody>
      </p:sp>
      <p:sp>
        <p:nvSpPr>
          <p:cNvPr id="4" name="Content Placeholder 3">
            <a:extLst>
              <a:ext uri="{FF2B5EF4-FFF2-40B4-BE49-F238E27FC236}">
                <a16:creationId xmlns:a16="http://schemas.microsoft.com/office/drawing/2014/main" id="{40C79661-AE03-4188-1CB2-3D9230686AA6}"/>
              </a:ext>
            </a:extLst>
          </p:cNvPr>
          <p:cNvSpPr>
            <a:spLocks noGrp="1"/>
          </p:cNvSpPr>
          <p:nvPr>
            <p:ph sz="quarter" idx="13"/>
          </p:nvPr>
        </p:nvSpPr>
        <p:spPr>
          <a:xfrm>
            <a:off x="419099" y="1178560"/>
            <a:ext cx="11163301" cy="5260339"/>
          </a:xfrm>
        </p:spPr>
        <p:txBody>
          <a:bodyPr>
            <a:normAutofit fontScale="77500" lnSpcReduction="20000"/>
          </a:bodyPr>
          <a:lstStyle/>
          <a:p>
            <a:endParaRPr lang="en-US" sz="5100" b="1" dirty="0">
              <a:latin typeface="IBM Plex Serif" panose="020F0502020204030204" pitchFamily="18" charset="0"/>
            </a:endParaRPr>
          </a:p>
          <a:p>
            <a:r>
              <a:rPr lang="en-US" sz="5100" b="1" dirty="0">
                <a:latin typeface="IBM Plex Serif" panose="020F0502020204030204" pitchFamily="18" charset="0"/>
              </a:rPr>
              <a:t>IN MICHIGAN:</a:t>
            </a:r>
          </a:p>
          <a:p>
            <a:endParaRPr lang="en-US" sz="5100" b="1" dirty="0">
              <a:latin typeface="IBM Plex Serif" panose="020F0502020204030204" pitchFamily="18" charset="0"/>
            </a:endParaRPr>
          </a:p>
          <a:p>
            <a:r>
              <a:rPr lang="en-US" sz="5100" b="1" dirty="0">
                <a:latin typeface="IBM Plex Serif" panose="020F0502020204030204" pitchFamily="18" charset="0"/>
              </a:rPr>
              <a:t>Both the statute and court further require mediators make reasonable </a:t>
            </a:r>
            <a:r>
              <a:rPr lang="en-US" sz="5100" b="1" u="sng" dirty="0">
                <a:latin typeface="IBM Plex Serif" panose="020F0502020204030204" pitchFamily="18" charset="0"/>
              </a:rPr>
              <a:t>efforts throughout the mediation process </a:t>
            </a:r>
            <a:r>
              <a:rPr lang="en-US" sz="5100" b="1" dirty="0">
                <a:latin typeface="IBM Plex Serif" panose="020F0502020204030204" pitchFamily="18" charset="0"/>
              </a:rPr>
              <a:t>“to screen for the presence of coercion or violence that would make mediation physically or emotionally unsafe for any participant, or that would impede the achievement of a voluntary and safe resolution of issues.” MCL 600.1035(3) and MCR 3.216(H)(3).</a:t>
            </a:r>
          </a:p>
          <a:p>
            <a:endParaRPr lang="en-US" dirty="0"/>
          </a:p>
        </p:txBody>
      </p:sp>
    </p:spTree>
    <p:extLst>
      <p:ext uri="{BB962C8B-B14F-4D97-AF65-F5344CB8AC3E}">
        <p14:creationId xmlns:p14="http://schemas.microsoft.com/office/powerpoint/2010/main" val="4037219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A644B-B22F-74E9-CDEC-21A0FE630E3C}"/>
              </a:ext>
            </a:extLst>
          </p:cNvPr>
          <p:cNvSpPr>
            <a:spLocks noGrp="1"/>
          </p:cNvSpPr>
          <p:nvPr>
            <p:ph type="title"/>
          </p:nvPr>
        </p:nvSpPr>
        <p:spPr>
          <a:xfrm>
            <a:off x="579120" y="315685"/>
            <a:ext cx="11033760" cy="1089417"/>
          </a:xfrm>
        </p:spPr>
        <p:txBody>
          <a:bodyPr>
            <a:normAutofit/>
          </a:bodyPr>
          <a:lstStyle/>
          <a:p>
            <a:r>
              <a:rPr lang="en-US" sz="3200" b="1" dirty="0">
                <a:latin typeface="Aptos Black" panose="020B0004020202020204" pitchFamily="34" charset="0"/>
              </a:rPr>
              <a:t>In the 6JD, Roster Mediators, or their trained staff, are required to screen parties before they arrive at mediation.</a:t>
            </a:r>
          </a:p>
        </p:txBody>
      </p:sp>
      <p:sp>
        <p:nvSpPr>
          <p:cNvPr id="3" name="Content Placeholder 2">
            <a:extLst>
              <a:ext uri="{FF2B5EF4-FFF2-40B4-BE49-F238E27FC236}">
                <a16:creationId xmlns:a16="http://schemas.microsoft.com/office/drawing/2014/main" id="{0D38F80E-9875-D0D2-9760-CE11981AD493}"/>
              </a:ext>
            </a:extLst>
          </p:cNvPr>
          <p:cNvSpPr>
            <a:spLocks noGrp="1"/>
          </p:cNvSpPr>
          <p:nvPr>
            <p:ph idx="1"/>
          </p:nvPr>
        </p:nvSpPr>
        <p:spPr>
          <a:xfrm>
            <a:off x="568960" y="1596045"/>
            <a:ext cx="10749280" cy="4946270"/>
          </a:xfrm>
        </p:spPr>
        <p:txBody>
          <a:bodyPr>
            <a:noAutofit/>
          </a:bodyPr>
          <a:lstStyle/>
          <a:p>
            <a:r>
              <a:rPr lang="en-US" sz="2800" b="1" dirty="0">
                <a:latin typeface="Aptos Black" panose="020F0502020204030204" pitchFamily="34" charset="0"/>
              </a:rPr>
              <a:t>* Can’t rely on others to screen: Not all parties are represented by attorneys.</a:t>
            </a:r>
          </a:p>
          <a:p>
            <a:r>
              <a:rPr lang="en-US" sz="2800" b="1" dirty="0">
                <a:latin typeface="Aptos Black" panose="020F0502020204030204" pitchFamily="34" charset="0"/>
              </a:rPr>
              <a:t>* People tell different people different things at different times:       It’s NOT reliable to rely on another professional.</a:t>
            </a:r>
          </a:p>
          <a:p>
            <a:r>
              <a:rPr lang="en-US" sz="3200" b="1" dirty="0">
                <a:latin typeface="Aptos Black" panose="020F0502020204030204" pitchFamily="34" charset="0"/>
              </a:rPr>
              <a:t>* In 6JD the following require mediators to screen </a:t>
            </a:r>
            <a:r>
              <a:rPr lang="en-US" sz="3200" b="1" u="sng" dirty="0">
                <a:latin typeface="Aptos Black" panose="020F0502020204030204" pitchFamily="34" charset="0"/>
              </a:rPr>
              <a:t>before parties arrive at mediation</a:t>
            </a:r>
            <a:r>
              <a:rPr lang="en-US" sz="3200" b="1" dirty="0">
                <a:latin typeface="Aptos Black" panose="020F0502020204030204" pitchFamily="34" charset="0"/>
              </a:rPr>
              <a:t>:</a:t>
            </a:r>
          </a:p>
          <a:p>
            <a:pPr lvl="1"/>
            <a:r>
              <a:rPr lang="en-US" sz="2800" b="1" dirty="0">
                <a:latin typeface="Aptos Black" panose="020F0502020204030204" pitchFamily="34" charset="0"/>
              </a:rPr>
              <a:t>* The  6JD Program Document, page 6</a:t>
            </a:r>
          </a:p>
          <a:p>
            <a:pPr lvl="1"/>
            <a:r>
              <a:rPr lang="en-US" sz="2800" b="1" dirty="0">
                <a:latin typeface="Aptos Black" panose="020F0502020204030204" pitchFamily="34" charset="0"/>
              </a:rPr>
              <a:t>* ACR Standards of Practice, which 6JD mediators are required to abide by.</a:t>
            </a:r>
          </a:p>
          <a:p>
            <a:pPr lvl="2"/>
            <a:r>
              <a:rPr lang="en-US" sz="2800" b="1" dirty="0">
                <a:latin typeface="Aptos Black" panose="020F0502020204030204" pitchFamily="34" charset="0"/>
              </a:rPr>
              <a:t>Standard IX: A family mediator shall recognize a family situation involving domestic abuse </a:t>
            </a:r>
            <a:r>
              <a:rPr lang="en-US" sz="2800" b="1" u="sng" dirty="0">
                <a:latin typeface="Aptos Black" panose="020F0502020204030204" pitchFamily="34" charset="0"/>
              </a:rPr>
              <a:t>and take appropriate steps to shape the mediation process accordingly</a:t>
            </a:r>
            <a:r>
              <a:rPr lang="en-US" sz="2800" b="1" dirty="0">
                <a:latin typeface="Aptos Black" panose="020F0502020204030204" pitchFamily="34" charset="0"/>
              </a:rPr>
              <a:t>.</a:t>
            </a:r>
          </a:p>
        </p:txBody>
      </p:sp>
    </p:spTree>
    <p:extLst>
      <p:ext uri="{BB962C8B-B14F-4D97-AF65-F5344CB8AC3E}">
        <p14:creationId xmlns:p14="http://schemas.microsoft.com/office/powerpoint/2010/main" val="4162671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6ABA6-4723-E097-4039-830A2A6E8366}"/>
              </a:ext>
            </a:extLst>
          </p:cNvPr>
          <p:cNvSpPr>
            <a:spLocks noGrp="1"/>
          </p:cNvSpPr>
          <p:nvPr>
            <p:ph type="title"/>
          </p:nvPr>
        </p:nvSpPr>
        <p:spPr>
          <a:xfrm>
            <a:off x="435368" y="605510"/>
            <a:ext cx="9942409" cy="876193"/>
          </a:xfrm>
        </p:spPr>
        <p:txBody>
          <a:bodyPr/>
          <a:lstStyle/>
          <a:p>
            <a:r>
              <a:rPr lang="en-US" b="1" dirty="0"/>
              <a:t>6JD: More about ethics, process guidelines, and party capacity</a:t>
            </a:r>
          </a:p>
        </p:txBody>
      </p:sp>
      <p:sp>
        <p:nvSpPr>
          <p:cNvPr id="3" name="Content Placeholder 2">
            <a:extLst>
              <a:ext uri="{FF2B5EF4-FFF2-40B4-BE49-F238E27FC236}">
                <a16:creationId xmlns:a16="http://schemas.microsoft.com/office/drawing/2014/main" id="{52C2A14D-E8A2-6E77-239F-7844BA9B9DCE}"/>
              </a:ext>
            </a:extLst>
          </p:cNvPr>
          <p:cNvSpPr>
            <a:spLocks noGrp="1"/>
          </p:cNvSpPr>
          <p:nvPr>
            <p:ph idx="1"/>
          </p:nvPr>
        </p:nvSpPr>
        <p:spPr>
          <a:xfrm>
            <a:off x="435368" y="1481703"/>
            <a:ext cx="11321264" cy="5376297"/>
          </a:xfrm>
        </p:spPr>
        <p:txBody>
          <a:bodyPr>
            <a:normAutofit fontScale="92500" lnSpcReduction="20000"/>
          </a:bodyPr>
          <a:lstStyle/>
          <a:p>
            <a:r>
              <a:rPr lang="en-US" sz="2800" b="1" dirty="0"/>
              <a:t>Sixth Judicial District Family Mediation Program Document:</a:t>
            </a:r>
          </a:p>
          <a:p>
            <a:pPr lvl="1"/>
            <a:r>
              <a:rPr lang="en-US" sz="2800" b="1" dirty="0"/>
              <a:t>* No agreements are signed in mediation unless both parties are represented and their attorneys are present at mediation</a:t>
            </a:r>
            <a:r>
              <a:rPr lang="en-US" sz="2800" dirty="0"/>
              <a:t>. p. 5, #5</a:t>
            </a:r>
          </a:p>
          <a:p>
            <a:pPr lvl="1"/>
            <a:r>
              <a:rPr lang="en-US" sz="2800" dirty="0"/>
              <a:t>* </a:t>
            </a:r>
            <a:r>
              <a:rPr lang="en-US" sz="2800" b="1" dirty="0"/>
              <a:t>The Memorandum of Understanding is a draft and shall not be considered an agreement unless both parties have signed it outside the mediation session and preferably, after consultation with counsel</a:t>
            </a:r>
            <a:r>
              <a:rPr lang="en-US" sz="2800" dirty="0"/>
              <a:t>.</a:t>
            </a:r>
          </a:p>
          <a:p>
            <a:pPr lvl="1"/>
            <a:r>
              <a:rPr lang="en-US" sz="2800" b="1" dirty="0"/>
              <a:t>The Des Moines case that prompted this.</a:t>
            </a:r>
          </a:p>
          <a:p>
            <a:pPr marL="457200" lvl="1" indent="0">
              <a:buNone/>
            </a:pPr>
            <a:endParaRPr lang="en-US" sz="2800" dirty="0"/>
          </a:p>
          <a:p>
            <a:r>
              <a:rPr lang="en-US" sz="2800" b="1" dirty="0"/>
              <a:t>What is the effect of this on a survivor of domestic abuse?</a:t>
            </a:r>
          </a:p>
          <a:p>
            <a:r>
              <a:rPr lang="en-US" sz="2800" b="1" dirty="0"/>
              <a:t>What is the effect of this on an abuser?</a:t>
            </a:r>
          </a:p>
          <a:p>
            <a:pPr marL="0" indent="0">
              <a:buNone/>
            </a:pPr>
            <a:endParaRPr lang="en-US" dirty="0"/>
          </a:p>
        </p:txBody>
      </p:sp>
    </p:spTree>
    <p:extLst>
      <p:ext uri="{BB962C8B-B14F-4D97-AF65-F5344CB8AC3E}">
        <p14:creationId xmlns:p14="http://schemas.microsoft.com/office/powerpoint/2010/main" val="16576642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0EE89-80B8-11DB-68C1-B1E0B1AC9445}"/>
              </a:ext>
            </a:extLst>
          </p:cNvPr>
          <p:cNvSpPr>
            <a:spLocks noGrp="1"/>
          </p:cNvSpPr>
          <p:nvPr>
            <p:ph type="ctrTitle"/>
          </p:nvPr>
        </p:nvSpPr>
        <p:spPr>
          <a:xfrm>
            <a:off x="994317" y="1370684"/>
            <a:ext cx="8825658" cy="2677648"/>
          </a:xfrm>
        </p:spPr>
        <p:txBody>
          <a:bodyPr/>
          <a:lstStyle/>
          <a:p>
            <a:r>
              <a:rPr lang="en-US" b="1" dirty="0"/>
              <a:t>When is mediation appropriate?</a:t>
            </a:r>
            <a:br>
              <a:rPr lang="en-US" b="1" dirty="0"/>
            </a:br>
            <a:r>
              <a:rPr lang="en-US" b="1" dirty="0"/>
              <a:t>How is that determined?</a:t>
            </a:r>
          </a:p>
        </p:txBody>
      </p:sp>
    </p:spTree>
    <p:extLst>
      <p:ext uri="{BB962C8B-B14F-4D97-AF65-F5344CB8AC3E}">
        <p14:creationId xmlns:p14="http://schemas.microsoft.com/office/powerpoint/2010/main" val="9440990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E08D150F-6980-A329-BFA1-BBDA238DC490}"/>
              </a:ext>
            </a:extLst>
          </p:cNvPr>
          <p:cNvSpPr>
            <a:spLocks noGrp="1"/>
          </p:cNvSpPr>
          <p:nvPr>
            <p:ph type="ctrTitle"/>
          </p:nvPr>
        </p:nvSpPr>
        <p:spPr>
          <a:xfrm>
            <a:off x="625033" y="671332"/>
            <a:ext cx="10706582" cy="5382227"/>
          </a:xfrm>
        </p:spPr>
        <p:txBody>
          <a:bodyPr>
            <a:normAutofit/>
          </a:bodyPr>
          <a:lstStyle/>
          <a:p>
            <a:pPr eaLnBrk="1" hangingPunct="1">
              <a:lnSpc>
                <a:spcPct val="90000"/>
              </a:lnSpc>
            </a:pPr>
            <a:br>
              <a:rPr lang="en-US" altLang="en-US" sz="1800" b="1" dirty="0">
                <a:solidFill>
                  <a:schemeClr val="tx2">
                    <a:lumMod val="75000"/>
                  </a:schemeClr>
                </a:solidFill>
                <a:latin typeface="Arial" panose="020B0604020202020204" pitchFamily="34" charset="0"/>
                <a:cs typeface="Arial" panose="020B0604020202020204" pitchFamily="34" charset="0"/>
              </a:rPr>
            </a:br>
            <a:br>
              <a:rPr lang="en-US" altLang="en-US" sz="1800" b="1" dirty="0">
                <a:solidFill>
                  <a:schemeClr val="tx2">
                    <a:lumMod val="75000"/>
                  </a:schemeClr>
                </a:solidFill>
                <a:latin typeface="Arial" panose="020B0604020202020204" pitchFamily="34" charset="0"/>
                <a:cs typeface="Arial" panose="020B0604020202020204" pitchFamily="34" charset="0"/>
              </a:rPr>
            </a:br>
            <a:br>
              <a:rPr lang="en-US" altLang="en-US" sz="1800" b="1" dirty="0">
                <a:solidFill>
                  <a:schemeClr val="tx2">
                    <a:lumMod val="75000"/>
                  </a:schemeClr>
                </a:solidFill>
                <a:latin typeface="Arial" panose="020B0604020202020204" pitchFamily="34" charset="0"/>
                <a:cs typeface="Arial" panose="020B0604020202020204" pitchFamily="34" charset="0"/>
              </a:rPr>
            </a:br>
            <a:br>
              <a:rPr lang="en-US" altLang="en-US" sz="1800" b="1" dirty="0">
                <a:solidFill>
                  <a:schemeClr val="tx2">
                    <a:lumMod val="75000"/>
                  </a:schemeClr>
                </a:solidFill>
                <a:latin typeface="Arial" panose="020B0604020202020204" pitchFamily="34" charset="0"/>
                <a:cs typeface="Arial" panose="020B0604020202020204" pitchFamily="34" charset="0"/>
              </a:rPr>
            </a:br>
            <a:br>
              <a:rPr lang="en-US" altLang="en-US" sz="1800" b="1" dirty="0">
                <a:solidFill>
                  <a:schemeClr val="tx2">
                    <a:lumMod val="75000"/>
                  </a:schemeClr>
                </a:solidFill>
                <a:latin typeface="Arial" panose="020B0604020202020204" pitchFamily="34" charset="0"/>
                <a:cs typeface="Arial" panose="020B0604020202020204" pitchFamily="34" charset="0"/>
              </a:rPr>
            </a:br>
            <a:r>
              <a:rPr lang="en-US" altLang="en-US" sz="1800" b="1" dirty="0">
                <a:solidFill>
                  <a:schemeClr val="tx2">
                    <a:lumMod val="75000"/>
                  </a:schemeClr>
                </a:solidFill>
                <a:latin typeface="Arial" panose="020B0604020202020204" pitchFamily="34" charset="0"/>
                <a:cs typeface="Arial" panose="020B0604020202020204" pitchFamily="34" charset="0"/>
              </a:rPr>
              <a:t> </a:t>
            </a:r>
            <a:br>
              <a:rPr lang="en-US" altLang="en-US" sz="1800" b="1" dirty="0">
                <a:solidFill>
                  <a:schemeClr val="tx2">
                    <a:lumMod val="75000"/>
                  </a:schemeClr>
                </a:solidFill>
                <a:latin typeface="Arial" panose="020B0604020202020204" pitchFamily="34" charset="0"/>
                <a:cs typeface="Arial" panose="020B0604020202020204" pitchFamily="34" charset="0"/>
              </a:rPr>
            </a:br>
            <a:endParaRPr lang="en-US" altLang="en-US" sz="1800" b="1" dirty="0">
              <a:solidFill>
                <a:schemeClr val="tx2">
                  <a:lumMod val="75000"/>
                </a:schemeClr>
              </a:solidFill>
              <a:latin typeface="Arial" panose="020B0604020202020204" pitchFamily="34" charset="0"/>
              <a:cs typeface="Arial" panose="020B0604020202020204" pitchFamily="34" charset="0"/>
            </a:endParaRPr>
          </a:p>
        </p:txBody>
      </p:sp>
      <p:sp>
        <p:nvSpPr>
          <p:cNvPr id="4099" name="Subtitle 2">
            <a:extLst>
              <a:ext uri="{FF2B5EF4-FFF2-40B4-BE49-F238E27FC236}">
                <a16:creationId xmlns:a16="http://schemas.microsoft.com/office/drawing/2014/main" id="{D05FE7C1-4724-7D3F-6090-27503F722DE9}"/>
              </a:ext>
            </a:extLst>
          </p:cNvPr>
          <p:cNvSpPr>
            <a:spLocks noGrp="1"/>
          </p:cNvSpPr>
          <p:nvPr>
            <p:ph type="subTitle" idx="1"/>
          </p:nvPr>
        </p:nvSpPr>
        <p:spPr>
          <a:xfrm>
            <a:off x="1154955" y="4777380"/>
            <a:ext cx="8825658" cy="861420"/>
          </a:xfrm>
        </p:spPr>
        <p:txBody>
          <a:bodyPr>
            <a:normAutofit/>
          </a:bodyPr>
          <a:lstStyle/>
          <a:p>
            <a:pPr eaLnBrk="1" hangingPunct="1"/>
            <a:r>
              <a:rPr lang="en-US" altLang="en-US" b="1" dirty="0">
                <a:solidFill>
                  <a:schemeClr val="tx2"/>
                </a:solidFill>
              </a:rPr>
              <a:t> </a:t>
            </a:r>
          </a:p>
        </p:txBody>
      </p:sp>
      <p:sp>
        <p:nvSpPr>
          <p:cNvPr id="2" name="TextBox 1">
            <a:extLst>
              <a:ext uri="{FF2B5EF4-FFF2-40B4-BE49-F238E27FC236}">
                <a16:creationId xmlns:a16="http://schemas.microsoft.com/office/drawing/2014/main" id="{4C7328DC-4FFD-9983-C68E-79EF75AFACAC}"/>
              </a:ext>
            </a:extLst>
          </p:cNvPr>
          <p:cNvSpPr txBox="1"/>
          <p:nvPr/>
        </p:nvSpPr>
        <p:spPr>
          <a:xfrm>
            <a:off x="488661" y="574766"/>
            <a:ext cx="9822290" cy="5786199"/>
          </a:xfrm>
          <a:prstGeom prst="rect">
            <a:avLst/>
          </a:prstGeom>
          <a:noFill/>
        </p:spPr>
        <p:txBody>
          <a:bodyPr wrap="square" rtlCol="0">
            <a:spAutoFit/>
          </a:bodyPr>
          <a:lstStyle/>
          <a:p>
            <a:r>
              <a:rPr lang="en-US" sz="2400" b="1" dirty="0"/>
              <a:t>The premise of mediation is that you have two relative equals, who feel safe, not threatened or at risk, and who can speak up, disagree, advocate for themselves, and negotiate with the other person.  The premise includes that both take the other person  seriously and deal with their concerns.</a:t>
            </a:r>
          </a:p>
          <a:p>
            <a:endParaRPr lang="en-US" sz="2400" b="1" kern="1200" dirty="0">
              <a:solidFill>
                <a:schemeClr val="tx1"/>
              </a:solidFill>
              <a:latin typeface="+mn-lt"/>
              <a:ea typeface="+mn-ea"/>
              <a:cs typeface="+mn-cs"/>
            </a:endParaRPr>
          </a:p>
          <a:p>
            <a:r>
              <a:rPr lang="en-US" sz="2400" b="1" dirty="0"/>
              <a:t>If that isn’t true, if someone doesn’t feel safe or can’t speak honestly and disagree, or if one of the parties doesn’t accept the other’s right to self-determination and may harm them, mediation may not be appropriate.</a:t>
            </a:r>
          </a:p>
          <a:p>
            <a:endParaRPr lang="en-US" sz="900" b="1" kern="1200" dirty="0">
              <a:solidFill>
                <a:schemeClr val="tx1"/>
              </a:solidFill>
              <a:latin typeface="+mn-lt"/>
              <a:ea typeface="+mn-ea"/>
              <a:cs typeface="+mn-cs"/>
            </a:endParaRPr>
          </a:p>
          <a:p>
            <a:pPr algn="ctr"/>
            <a:r>
              <a:rPr lang="en-US" sz="2800" b="1" dirty="0"/>
              <a:t>How Do You Determine Whether Mediation is Appropriate </a:t>
            </a:r>
          </a:p>
          <a:p>
            <a:pPr algn="ctr"/>
            <a:r>
              <a:rPr lang="en-US" sz="2800" b="1" dirty="0"/>
              <a:t>in a Family Law Case?</a:t>
            </a:r>
          </a:p>
          <a:p>
            <a:pPr algn="ctr"/>
            <a:endParaRPr lang="en-US" sz="900" b="1" dirty="0"/>
          </a:p>
          <a:p>
            <a:pPr algn="ctr"/>
            <a:r>
              <a:rPr lang="en-US" sz="2800" b="1" dirty="0"/>
              <a:t>WHO Determines Whether Mediation is Appropriate?</a:t>
            </a:r>
            <a:endParaRPr lang="en-US" sz="2800" b="1" kern="1200" dirty="0">
              <a:solidFill>
                <a:schemeClr val="tx1"/>
              </a:solidFill>
              <a:latin typeface="+mn-lt"/>
              <a:ea typeface="+mn-ea"/>
              <a:cs typeface="+mn-cs"/>
            </a:endParaRPr>
          </a:p>
        </p:txBody>
      </p:sp>
    </p:spTree>
    <p:extLst>
      <p:ext uri="{BB962C8B-B14F-4D97-AF65-F5344CB8AC3E}">
        <p14:creationId xmlns:p14="http://schemas.microsoft.com/office/powerpoint/2010/main" val="2831930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4098"/>
                                        </p:tgtEl>
                                        <p:attrNameLst>
                                          <p:attrName>style.visibility</p:attrName>
                                        </p:attrNameLst>
                                      </p:cBhvr>
                                      <p:to>
                                        <p:strVal val="visible"/>
                                      </p:to>
                                    </p:set>
                                    <p:animEffect transition="in" filter="fade">
                                      <p:cBhvr>
                                        <p:cTn id="7" dur="700"/>
                                        <p:tgtEl>
                                          <p:spTgt spid="4098"/>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4099">
                                            <p:txEl>
                                              <p:pRg st="0" end="0"/>
                                            </p:txEl>
                                          </p:spTgt>
                                        </p:tgtEl>
                                        <p:attrNameLst>
                                          <p:attrName>style.visibility</p:attrName>
                                        </p:attrNameLst>
                                      </p:cBhvr>
                                      <p:to>
                                        <p:strVal val="visible"/>
                                      </p:to>
                                    </p:set>
                                    <p:animEffect transition="in" filter="fade">
                                      <p:cBhvr>
                                        <p:cTn id="10" dur="700"/>
                                        <p:tgtEl>
                                          <p:spTgt spid="40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5A7600-FC55-5CB5-DA04-5E3ADF867223}"/>
              </a:ext>
            </a:extLst>
          </p:cNvPr>
          <p:cNvSpPr txBox="1"/>
          <p:nvPr/>
        </p:nvSpPr>
        <p:spPr>
          <a:xfrm flipV="1">
            <a:off x="123566" y="444842"/>
            <a:ext cx="9601200" cy="369332"/>
          </a:xfrm>
          <a:prstGeom prst="rect">
            <a:avLst/>
          </a:prstGeom>
          <a:noFill/>
        </p:spPr>
        <p:txBody>
          <a:bodyPr wrap="square" rtlCol="0">
            <a:spAutoFit/>
          </a:bodyPr>
          <a:lstStyle/>
          <a:p>
            <a:r>
              <a:rPr lang="en-US" sz="1800" kern="1200" dirty="0">
                <a:solidFill>
                  <a:schemeClr val="tx1"/>
                </a:solidFill>
                <a:latin typeface="+mn-lt"/>
                <a:ea typeface="+mn-ea"/>
                <a:cs typeface="+mn-cs"/>
              </a:rPr>
              <a:t> </a:t>
            </a:r>
          </a:p>
        </p:txBody>
      </p:sp>
      <p:sp>
        <p:nvSpPr>
          <p:cNvPr id="3" name="TextBox 2">
            <a:extLst>
              <a:ext uri="{FF2B5EF4-FFF2-40B4-BE49-F238E27FC236}">
                <a16:creationId xmlns:a16="http://schemas.microsoft.com/office/drawing/2014/main" id="{EBBFA836-55A9-2069-0661-F224EA404E01}"/>
              </a:ext>
            </a:extLst>
          </p:cNvPr>
          <p:cNvSpPr txBox="1"/>
          <p:nvPr/>
        </p:nvSpPr>
        <p:spPr>
          <a:xfrm>
            <a:off x="123566" y="444844"/>
            <a:ext cx="11743313" cy="6924973"/>
          </a:xfrm>
          <a:prstGeom prst="rect">
            <a:avLst/>
          </a:prstGeom>
          <a:noFill/>
        </p:spPr>
        <p:txBody>
          <a:bodyPr wrap="square" rtlCol="0">
            <a:spAutoFit/>
          </a:bodyPr>
          <a:lstStyle/>
          <a:p>
            <a:r>
              <a:rPr lang="en-US" sz="2400" b="1" dirty="0"/>
              <a:t>Who Decides if Mediation is Appropriate?  You or the vulnerable party?</a:t>
            </a:r>
          </a:p>
          <a:p>
            <a:endParaRPr lang="en-US" b="1" dirty="0"/>
          </a:p>
          <a:p>
            <a:pPr marL="342900" indent="-342900">
              <a:buAutoNum type="arabicPeriod"/>
            </a:pPr>
            <a:r>
              <a:rPr lang="en-US" sz="2000" b="1" dirty="0"/>
              <a:t>RE: Self-determination: The survivor decides. </a:t>
            </a:r>
            <a:r>
              <a:rPr lang="en-US" sz="2000" b="1" u="sng" dirty="0"/>
              <a:t>It is up to the mediator and their attorney to provide enough information on the mediation process for a survivor to make their own decision.</a:t>
            </a:r>
            <a:r>
              <a:rPr lang="en-US" sz="2000" b="1" dirty="0"/>
              <a:t> To mediate or to request a waiver. Or to adapt the process. For example: attend mediation in zoom and breakout rooms and not stay.  (</a:t>
            </a:r>
            <a:r>
              <a:rPr lang="en-US" sz="2000" b="1" u="sng" dirty="0"/>
              <a:t>Susan Beckett’s research – all wanted more information so they could imagine what mediation would be like, so they were better informed and prepared</a:t>
            </a:r>
            <a:r>
              <a:rPr lang="en-US" sz="2000" b="1" dirty="0"/>
              <a:t>.)</a:t>
            </a:r>
          </a:p>
          <a:p>
            <a:pPr marL="342900" indent="-342900">
              <a:buAutoNum type="arabicPeriod"/>
            </a:pPr>
            <a:endParaRPr lang="en-US" sz="1400" dirty="0"/>
          </a:p>
          <a:p>
            <a:pPr marL="342900" indent="-342900">
              <a:buAutoNum type="arabicPeriod"/>
            </a:pPr>
            <a:r>
              <a:rPr lang="en-US" sz="2000" b="1" dirty="0"/>
              <a:t>There are those who say that a survivor should be respected to make their own decision on whether they can or will mediate, since they have not been able to experience full self-determination during this relationship. (not the mediator)</a:t>
            </a:r>
          </a:p>
          <a:p>
            <a:pPr marL="342900" indent="-342900">
              <a:buAutoNum type="arabicPeriod"/>
            </a:pPr>
            <a:endParaRPr lang="en-US" sz="1400" b="1" dirty="0"/>
          </a:p>
          <a:p>
            <a:pPr marL="342900" indent="-342900">
              <a:buAutoNum type="arabicPeriod"/>
            </a:pPr>
            <a:r>
              <a:rPr lang="en-US" sz="2000" b="1" dirty="0"/>
              <a:t>Mediator Ethics say:</a:t>
            </a:r>
          </a:p>
          <a:p>
            <a:pPr lvl="1"/>
            <a:r>
              <a:rPr lang="en-US" sz="2000" b="1" dirty="0"/>
              <a:t>Iowa Chapter 11.7(2) </a:t>
            </a:r>
          </a:p>
          <a:p>
            <a:pPr lvl="1"/>
            <a:r>
              <a:rPr lang="en-US" sz="2000" b="1" dirty="0"/>
              <a:t>If a mediator </a:t>
            </a:r>
            <a:r>
              <a:rPr lang="en-US" sz="2000" b="1" i="1" dirty="0"/>
              <a:t>is made aware of </a:t>
            </a:r>
            <a:r>
              <a:rPr lang="en-US" sz="2000" b="1" dirty="0"/>
              <a:t>domestic abuse or violence among the parties, the mediator shall take appropriate steps including, if necessary, postponing, withdrawing from, or terminating the mediation.</a:t>
            </a:r>
          </a:p>
          <a:p>
            <a:r>
              <a:rPr lang="en-US" sz="2000" b="1" dirty="0"/>
              <a:t>      * </a:t>
            </a:r>
            <a:r>
              <a:rPr lang="en-US" sz="2000" b="1" u="sng" dirty="0"/>
              <a:t>You have an ethical responsibility. You can choose to not mediate or to withdraw from or    </a:t>
            </a:r>
          </a:p>
          <a:p>
            <a:r>
              <a:rPr lang="en-US" sz="2000" b="1" dirty="0"/>
              <a:t>        </a:t>
            </a:r>
            <a:r>
              <a:rPr lang="en-US" sz="2000" b="1" u="sng" dirty="0"/>
              <a:t> terminate a mediation</a:t>
            </a:r>
            <a:r>
              <a:rPr lang="en-US" sz="2000" u="sng" dirty="0"/>
              <a:t>.</a:t>
            </a:r>
          </a:p>
          <a:p>
            <a:r>
              <a:rPr lang="en-US" u="sng" dirty="0"/>
              <a:t>      </a:t>
            </a:r>
          </a:p>
          <a:p>
            <a:endParaRPr lang="en-US" dirty="0"/>
          </a:p>
          <a:p>
            <a:endParaRPr lang="en-US" dirty="0"/>
          </a:p>
        </p:txBody>
      </p:sp>
    </p:spTree>
    <p:extLst>
      <p:ext uri="{BB962C8B-B14F-4D97-AF65-F5344CB8AC3E}">
        <p14:creationId xmlns:p14="http://schemas.microsoft.com/office/powerpoint/2010/main" val="13714868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50C815-8464-74E7-1127-DEB3C25F80E6}"/>
              </a:ext>
            </a:extLst>
          </p:cNvPr>
          <p:cNvSpPr txBox="1"/>
          <p:nvPr/>
        </p:nvSpPr>
        <p:spPr>
          <a:xfrm>
            <a:off x="0" y="243565"/>
            <a:ext cx="10367318" cy="6894195"/>
          </a:xfrm>
          <a:prstGeom prst="rect">
            <a:avLst/>
          </a:prstGeom>
          <a:noFill/>
        </p:spPr>
        <p:txBody>
          <a:bodyPr wrap="square" rtlCol="0">
            <a:spAutoFit/>
          </a:bodyPr>
          <a:lstStyle/>
          <a:p>
            <a:pPr fontAlgn="base"/>
            <a:r>
              <a:rPr lang="en-US" sz="2400" b="1" dirty="0"/>
              <a:t>The most important factor to consider in deciding whether to proceed with mediation is </a:t>
            </a:r>
            <a:r>
              <a:rPr lang="en-US" sz="2400" b="1" u="sng" dirty="0"/>
              <a:t>whether the abused or vulnerable party understands how mediation works and can make an informed decision and wants to mediate. Mediation should not proceed if the abused party does not wish to participate</a:t>
            </a:r>
            <a:r>
              <a:rPr lang="en-US" sz="2400" b="1" dirty="0"/>
              <a:t>. Other factors to consider are:</a:t>
            </a:r>
          </a:p>
          <a:p>
            <a:pPr fontAlgn="base"/>
            <a:endParaRPr lang="en-US" sz="2000" b="1" dirty="0"/>
          </a:p>
          <a:p>
            <a:pPr fontAlgn="base"/>
            <a:r>
              <a:rPr lang="en-US" sz="2000" b="1" dirty="0"/>
              <a:t>Ability to negotiate for oneself. </a:t>
            </a:r>
          </a:p>
          <a:p>
            <a:pPr fontAlgn="base"/>
            <a:endParaRPr lang="en-US" sz="2000" b="1" dirty="0"/>
          </a:p>
          <a:p>
            <a:pPr fontAlgn="base"/>
            <a:r>
              <a:rPr lang="en-US" sz="2000" b="1" dirty="0"/>
              <a:t>Physical safety of the mediation process for all concerned: before, during or after mediation. </a:t>
            </a:r>
          </a:p>
          <a:p>
            <a:pPr lvl="1" fontAlgn="base"/>
            <a:r>
              <a:rPr lang="en-US" sz="2000" b="1" dirty="0"/>
              <a:t>  *** Their perception of safety or risk is enough.</a:t>
            </a:r>
          </a:p>
          <a:p>
            <a:pPr lvl="1" fontAlgn="base"/>
            <a:endParaRPr lang="en-US" sz="2000" b="1" dirty="0"/>
          </a:p>
          <a:p>
            <a:pPr fontAlgn="base"/>
            <a:r>
              <a:rPr lang="en-US" sz="2000" b="1" dirty="0"/>
              <a:t>Ability to reach a voluntary, uncoerced agreement. </a:t>
            </a:r>
          </a:p>
          <a:p>
            <a:r>
              <a:rPr lang="en-US" sz="2000" b="1" dirty="0"/>
              <a:t> </a:t>
            </a:r>
          </a:p>
          <a:p>
            <a:r>
              <a:rPr lang="en-US" sz="2000" b="1" dirty="0"/>
              <a:t>Ability of the mediator to manage a case involving domestic violence. </a:t>
            </a:r>
          </a:p>
          <a:p>
            <a:r>
              <a:rPr lang="en-US" sz="2000" b="1" dirty="0"/>
              <a:t> </a:t>
            </a:r>
          </a:p>
          <a:p>
            <a:pPr fontAlgn="base"/>
            <a:r>
              <a:rPr lang="en-US" sz="2000" b="1" dirty="0"/>
              <a:t>*** Recognize: The likelihood that the abuser will use mediation to discover information that can later be used against the abused party, or to otherwise manipulate court processes.   (Michigan Protocol)</a:t>
            </a:r>
          </a:p>
          <a:p>
            <a:endParaRPr lang="en-US" sz="1800" kern="1200" dirty="0">
              <a:solidFill>
                <a:schemeClr val="tx1"/>
              </a:solidFill>
              <a:latin typeface="+mn-lt"/>
              <a:ea typeface="+mn-ea"/>
              <a:cs typeface="+mn-cs"/>
            </a:endParaRPr>
          </a:p>
        </p:txBody>
      </p:sp>
    </p:spTree>
    <p:extLst>
      <p:ext uri="{BB962C8B-B14F-4D97-AF65-F5344CB8AC3E}">
        <p14:creationId xmlns:p14="http://schemas.microsoft.com/office/powerpoint/2010/main" val="35826474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A8C0B-D31D-F072-388F-ECA86434C3A1}"/>
              </a:ext>
            </a:extLst>
          </p:cNvPr>
          <p:cNvSpPr>
            <a:spLocks noGrp="1"/>
          </p:cNvSpPr>
          <p:nvPr>
            <p:ph type="ctrTitle"/>
          </p:nvPr>
        </p:nvSpPr>
        <p:spPr>
          <a:xfrm>
            <a:off x="1076960" y="447040"/>
            <a:ext cx="9187858" cy="3976680"/>
          </a:xfrm>
        </p:spPr>
        <p:txBody>
          <a:bodyPr>
            <a:noAutofit/>
          </a:bodyPr>
          <a:lstStyle/>
          <a:p>
            <a:br>
              <a:rPr lang="en-US" sz="5400" b="1" dirty="0"/>
            </a:br>
            <a:br>
              <a:rPr lang="en-US" sz="5400" b="1" dirty="0"/>
            </a:br>
            <a:r>
              <a:rPr lang="en-US" sz="5400" b="1" dirty="0"/>
              <a:t>To Determine Whether Mediation is Appropriate,</a:t>
            </a:r>
            <a:br>
              <a:rPr lang="en-US" sz="5400" b="1" dirty="0"/>
            </a:br>
            <a:br>
              <a:rPr lang="en-US" sz="5400" b="1" dirty="0"/>
            </a:br>
            <a:r>
              <a:rPr lang="en-US" sz="5400" b="1" dirty="0"/>
              <a:t>Screen for Safety and Capacity</a:t>
            </a:r>
          </a:p>
        </p:txBody>
      </p:sp>
      <p:sp>
        <p:nvSpPr>
          <p:cNvPr id="3" name="Subtitle 2">
            <a:extLst>
              <a:ext uri="{FF2B5EF4-FFF2-40B4-BE49-F238E27FC236}">
                <a16:creationId xmlns:a16="http://schemas.microsoft.com/office/drawing/2014/main" id="{B81EF842-2A01-F135-161E-02944DC1358D}"/>
              </a:ext>
            </a:extLst>
          </p:cNvPr>
          <p:cNvSpPr>
            <a:spLocks noGrp="1"/>
          </p:cNvSpPr>
          <p:nvPr>
            <p:ph type="subTitle" idx="1"/>
          </p:nvPr>
        </p:nvSpPr>
        <p:spPr>
          <a:xfrm>
            <a:off x="1236235" y="1271373"/>
            <a:ext cx="8825658" cy="477382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903668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70788-F5EC-392D-889B-C8E5B18BCF24}"/>
              </a:ext>
            </a:extLst>
          </p:cNvPr>
          <p:cNvSpPr>
            <a:spLocks noGrp="1"/>
          </p:cNvSpPr>
          <p:nvPr>
            <p:ph type="title"/>
          </p:nvPr>
        </p:nvSpPr>
        <p:spPr>
          <a:xfrm>
            <a:off x="548862" y="831274"/>
            <a:ext cx="11094276" cy="4675908"/>
          </a:xfrm>
        </p:spPr>
        <p:txBody>
          <a:bodyPr>
            <a:normAutofit fontScale="90000"/>
          </a:bodyPr>
          <a:lstStyle/>
          <a:p>
            <a:r>
              <a:rPr lang="en-US" sz="4400" dirty="0">
                <a:latin typeface="Aptos Black" panose="020B0004020202020204" pitchFamily="34" charset="0"/>
              </a:rPr>
              <a:t>We have separate screening conversations with each party before scheduling to help determine each party’s perception of:</a:t>
            </a:r>
            <a:br>
              <a:rPr lang="en-US" sz="4400" dirty="0">
                <a:latin typeface="Aptos Black" panose="020B0004020202020204" pitchFamily="34" charset="0"/>
              </a:rPr>
            </a:br>
            <a:br>
              <a:rPr lang="en-US" sz="4400" dirty="0">
                <a:latin typeface="Aptos Black" panose="020B0004020202020204" pitchFamily="34" charset="0"/>
              </a:rPr>
            </a:br>
            <a:r>
              <a:rPr lang="en-US" sz="4400" dirty="0">
                <a:latin typeface="Aptos Black" panose="020B0004020202020204" pitchFamily="34" charset="0"/>
              </a:rPr>
              <a:t>* The dynamics</a:t>
            </a:r>
            <a:br>
              <a:rPr lang="en-US" sz="4400" dirty="0">
                <a:latin typeface="Aptos Black" panose="020B0004020202020204" pitchFamily="34" charset="0"/>
              </a:rPr>
            </a:br>
            <a:r>
              <a:rPr lang="en-US" sz="4400" dirty="0">
                <a:latin typeface="Aptos Black" panose="020B0004020202020204" pitchFamily="34" charset="0"/>
              </a:rPr>
              <a:t>* The presence of abuse or power imbalances</a:t>
            </a:r>
            <a:br>
              <a:rPr lang="en-US" sz="4400" dirty="0">
                <a:latin typeface="Aptos Black" panose="020B0004020202020204" pitchFamily="34" charset="0"/>
              </a:rPr>
            </a:br>
            <a:r>
              <a:rPr lang="en-US" sz="4400" dirty="0">
                <a:latin typeface="Aptos Black" panose="020B0004020202020204" pitchFamily="34" charset="0"/>
              </a:rPr>
              <a:t>* The perception of safety</a:t>
            </a:r>
            <a:br>
              <a:rPr lang="en-US" sz="4400" dirty="0">
                <a:latin typeface="Aptos Black" panose="020B0004020202020204" pitchFamily="34" charset="0"/>
              </a:rPr>
            </a:br>
            <a:r>
              <a:rPr lang="en-US" sz="4400" dirty="0">
                <a:latin typeface="Aptos Black" panose="020B0004020202020204" pitchFamily="34" charset="0"/>
              </a:rPr>
              <a:t>* The capacity to speak up or disagree or say no</a:t>
            </a:r>
            <a:br>
              <a:rPr lang="en-US" dirty="0"/>
            </a:br>
            <a:endParaRPr lang="en-US" dirty="0"/>
          </a:p>
        </p:txBody>
      </p:sp>
    </p:spTree>
    <p:extLst>
      <p:ext uri="{BB962C8B-B14F-4D97-AF65-F5344CB8AC3E}">
        <p14:creationId xmlns:p14="http://schemas.microsoft.com/office/powerpoint/2010/main" val="9885414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05329-247D-713E-B3D3-1C98837106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A07133-2BC4-53A7-D511-F7C59D7506CB}"/>
              </a:ext>
            </a:extLst>
          </p:cNvPr>
          <p:cNvSpPr txBox="1">
            <a:spLocks/>
          </p:cNvSpPr>
          <p:nvPr/>
        </p:nvSpPr>
        <p:spPr>
          <a:xfrm>
            <a:off x="659166" y="150634"/>
            <a:ext cx="8425249" cy="1951435"/>
          </a:xfrm>
          <a:prstGeom prst="rect">
            <a:avLst/>
          </a:prstGeom>
        </p:spPr>
        <p:txBody>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altLang="en-US" b="1" dirty="0"/>
              <a:t>  </a:t>
            </a:r>
            <a:r>
              <a:rPr lang="en-US" altLang="en-US" sz="2800" b="1" dirty="0">
                <a:solidFill>
                  <a:schemeClr val="tx1"/>
                </a:solidFill>
              </a:rPr>
              <a:t>Bottom Line: Talk with Both/All Parties </a:t>
            </a:r>
          </a:p>
          <a:p>
            <a:pPr algn="ctr"/>
            <a:r>
              <a:rPr lang="en-US" altLang="en-US" sz="2800" b="1" u="sng" dirty="0">
                <a:solidFill>
                  <a:schemeClr val="tx1"/>
                </a:solidFill>
              </a:rPr>
              <a:t>Separately</a:t>
            </a:r>
            <a:r>
              <a:rPr lang="en-US" altLang="en-US" sz="2800" b="1" dirty="0">
                <a:solidFill>
                  <a:schemeClr val="tx1"/>
                </a:solidFill>
              </a:rPr>
              <a:t> </a:t>
            </a:r>
            <a:r>
              <a:rPr lang="en-US" altLang="en-US" sz="2800" b="1" u="sng" dirty="0">
                <a:solidFill>
                  <a:schemeClr val="tx1"/>
                </a:solidFill>
              </a:rPr>
              <a:t>Before Scheduling</a:t>
            </a:r>
            <a:r>
              <a:rPr lang="en-US" altLang="en-US" sz="2800" b="1" dirty="0">
                <a:solidFill>
                  <a:schemeClr val="tx1"/>
                </a:solidFill>
              </a:rPr>
              <a:t> (or before they arrive at mediation) </a:t>
            </a:r>
          </a:p>
          <a:p>
            <a:pPr algn="ctr"/>
            <a:r>
              <a:rPr lang="en-US" altLang="en-US" sz="2800" b="1" dirty="0">
                <a:solidFill>
                  <a:schemeClr val="tx1"/>
                </a:solidFill>
              </a:rPr>
              <a:t>to Determine </a:t>
            </a:r>
            <a:r>
              <a:rPr lang="en-US" altLang="en-US" sz="2800" b="1" u="sng" dirty="0">
                <a:solidFill>
                  <a:schemeClr val="tx1"/>
                </a:solidFill>
              </a:rPr>
              <a:t>Safety</a:t>
            </a:r>
            <a:r>
              <a:rPr lang="en-US" altLang="en-US" sz="2800" b="1" dirty="0">
                <a:solidFill>
                  <a:schemeClr val="tx1"/>
                </a:solidFill>
              </a:rPr>
              <a:t> and </a:t>
            </a:r>
            <a:r>
              <a:rPr lang="en-US" altLang="en-US" sz="2800" b="1" u="sng" dirty="0">
                <a:solidFill>
                  <a:schemeClr val="tx1"/>
                </a:solidFill>
              </a:rPr>
              <a:t>Capacity</a:t>
            </a:r>
            <a:r>
              <a:rPr lang="en-US" altLang="en-US" sz="2800" b="1" dirty="0">
                <a:solidFill>
                  <a:schemeClr val="tx1"/>
                </a:solidFill>
              </a:rPr>
              <a:t>   </a:t>
            </a:r>
          </a:p>
        </p:txBody>
      </p:sp>
      <p:sp>
        <p:nvSpPr>
          <p:cNvPr id="3" name="Subtitle 2">
            <a:extLst>
              <a:ext uri="{FF2B5EF4-FFF2-40B4-BE49-F238E27FC236}">
                <a16:creationId xmlns:a16="http://schemas.microsoft.com/office/drawing/2014/main" id="{9E0D2741-1BC1-CE73-2411-FC663A2F4C5F}"/>
              </a:ext>
            </a:extLst>
          </p:cNvPr>
          <p:cNvSpPr txBox="1">
            <a:spLocks/>
          </p:cNvSpPr>
          <p:nvPr/>
        </p:nvSpPr>
        <p:spPr>
          <a:xfrm>
            <a:off x="978878" y="2102069"/>
            <a:ext cx="9310816" cy="4966946"/>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457200" indent="-457200">
              <a:buFont typeface="Arial" panose="020B0604020202020204" pitchFamily="34" charset="0"/>
              <a:buChar char="•"/>
              <a:defRPr/>
            </a:pPr>
            <a:r>
              <a:rPr lang="en-US" altLang="en-US" sz="2600" b="1" dirty="0">
                <a:solidFill>
                  <a:schemeClr val="tx1"/>
                </a:solidFill>
              </a:rPr>
              <a:t>Talk with each party separately </a:t>
            </a:r>
          </a:p>
          <a:p>
            <a:pPr marL="457200" indent="-457200">
              <a:buFont typeface="Arial" panose="020B0604020202020204" pitchFamily="34" charset="0"/>
              <a:buChar char="•"/>
              <a:defRPr/>
            </a:pPr>
            <a:r>
              <a:rPr lang="en-US" altLang="en-US" sz="2600" b="1" dirty="0">
                <a:solidFill>
                  <a:schemeClr val="tx1"/>
                </a:solidFill>
              </a:rPr>
              <a:t>Explain how mediation works</a:t>
            </a:r>
          </a:p>
          <a:p>
            <a:pPr marL="457200" indent="-457200">
              <a:buFont typeface="Arial" panose="020B0604020202020204" pitchFamily="34" charset="0"/>
              <a:buChar char="•"/>
              <a:defRPr/>
            </a:pPr>
            <a:r>
              <a:rPr lang="en-US" altLang="en-US" sz="2600" b="1" dirty="0">
                <a:solidFill>
                  <a:schemeClr val="tx1"/>
                </a:solidFill>
              </a:rPr>
              <a:t>Explain that in mediation, everything is voluntary</a:t>
            </a:r>
          </a:p>
          <a:p>
            <a:pPr marL="457200" indent="-457200">
              <a:buFont typeface="Arial" panose="020B0604020202020204" pitchFamily="34" charset="0"/>
              <a:buChar char="•"/>
              <a:defRPr/>
            </a:pPr>
            <a:r>
              <a:rPr lang="en-US" altLang="en-US" sz="2600" b="1" dirty="0">
                <a:solidFill>
                  <a:schemeClr val="tx1"/>
                </a:solidFill>
              </a:rPr>
              <a:t>Ask the </a:t>
            </a:r>
            <a:r>
              <a:rPr lang="en-US" altLang="en-US" sz="2600" b="1" u="sng" dirty="0">
                <a:solidFill>
                  <a:schemeClr val="tx1"/>
                </a:solidFill>
              </a:rPr>
              <a:t>Threshold Questions </a:t>
            </a:r>
            <a:r>
              <a:rPr lang="en-US" altLang="en-US" sz="2600" b="1" dirty="0">
                <a:solidFill>
                  <a:schemeClr val="tx1"/>
                </a:solidFill>
              </a:rPr>
              <a:t>&amp; about specific behaviors (power &amp; control, high lethality)</a:t>
            </a:r>
          </a:p>
          <a:p>
            <a:pPr marL="457200" indent="-457200">
              <a:buFont typeface="Arial" panose="020B0604020202020204" pitchFamily="34" charset="0"/>
              <a:buChar char="•"/>
              <a:defRPr/>
            </a:pPr>
            <a:r>
              <a:rPr lang="en-US" altLang="en-US" sz="2600" b="1" dirty="0">
                <a:solidFill>
                  <a:schemeClr val="tx1"/>
                </a:solidFill>
              </a:rPr>
              <a:t>Follow-up with questions before and during mediation:</a:t>
            </a:r>
          </a:p>
          <a:p>
            <a:pPr marL="457200" indent="-457200">
              <a:buFont typeface="Arial" panose="020B0604020202020204" pitchFamily="34" charset="0"/>
              <a:buChar char="•"/>
              <a:defRPr/>
            </a:pPr>
            <a:r>
              <a:rPr lang="en-US" altLang="en-US" sz="2600" b="1" dirty="0">
                <a:solidFill>
                  <a:schemeClr val="tx1"/>
                </a:solidFill>
                <a:cs typeface="Calibri"/>
              </a:rPr>
              <a:t>Screening is a process, not an event</a:t>
            </a:r>
            <a:endParaRPr lang="en-US" altLang="en-US" sz="2600" b="1" dirty="0">
              <a:solidFill>
                <a:srgbClr val="898989"/>
              </a:solidFill>
              <a:cs typeface="Calibri"/>
            </a:endParaRPr>
          </a:p>
          <a:p>
            <a:pPr>
              <a:defRPr/>
            </a:pPr>
            <a:r>
              <a:rPr lang="en-US" altLang="en-US" sz="2000" b="1" i="1" dirty="0">
                <a:solidFill>
                  <a:schemeClr val="tx1"/>
                </a:solidFill>
              </a:rPr>
              <a:t>Final Report of the Iowa Supreme Court Mediation and Domestic Violence Work Group, </a:t>
            </a:r>
            <a:r>
              <a:rPr lang="en-US" altLang="en-US" sz="2000" b="1" i="1" u="sng" dirty="0">
                <a:solidFill>
                  <a:schemeClr val="tx1"/>
                </a:solidFill>
              </a:rPr>
              <a:t>December 1999</a:t>
            </a:r>
          </a:p>
          <a:p>
            <a:pPr>
              <a:defRPr/>
            </a:pPr>
            <a:endParaRPr lang="en-US" altLang="en-US" b="1" dirty="0"/>
          </a:p>
          <a:p>
            <a:pPr>
              <a:defRPr/>
            </a:pPr>
            <a:endParaRPr lang="en-US" dirty="0"/>
          </a:p>
        </p:txBody>
      </p:sp>
      <p:sp>
        <p:nvSpPr>
          <p:cNvPr id="4" name="Arrow: Right 3">
            <a:extLst>
              <a:ext uri="{FF2B5EF4-FFF2-40B4-BE49-F238E27FC236}">
                <a16:creationId xmlns:a16="http://schemas.microsoft.com/office/drawing/2014/main" id="{8D6F0C97-2F43-9B0C-1830-2C46D459CF52}"/>
              </a:ext>
            </a:extLst>
          </p:cNvPr>
          <p:cNvSpPr/>
          <p:nvPr/>
        </p:nvSpPr>
        <p:spPr>
          <a:xfrm>
            <a:off x="266700" y="267831"/>
            <a:ext cx="977900" cy="48418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0341827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3301AE2-B315-E94B-F325-7265B24EF500}"/>
              </a:ext>
            </a:extLst>
          </p:cNvPr>
          <p:cNvSpPr>
            <a:spLocks noGrp="1"/>
          </p:cNvSpPr>
          <p:nvPr>
            <p:ph type="ctrTitle"/>
          </p:nvPr>
        </p:nvSpPr>
        <p:spPr>
          <a:xfrm>
            <a:off x="599440" y="0"/>
            <a:ext cx="10993120" cy="6317672"/>
          </a:xfrm>
        </p:spPr>
        <p:txBody>
          <a:bodyPr>
            <a:normAutofit fontScale="90000"/>
          </a:bodyPr>
          <a:lstStyle/>
          <a:p>
            <a:r>
              <a:rPr lang="en-US" dirty="0"/>
              <a:t> </a:t>
            </a:r>
            <a:br>
              <a:rPr lang="en-US" dirty="0"/>
            </a:br>
            <a:br>
              <a:rPr lang="en-US" dirty="0"/>
            </a:br>
            <a:br>
              <a:rPr lang="en-US" sz="2000" dirty="0"/>
            </a:br>
            <a:r>
              <a:rPr lang="en-US" sz="3200" dirty="0">
                <a:latin typeface="Aptos Black" panose="020B0004020202020204" pitchFamily="34" charset="0"/>
              </a:rPr>
              <a:t>THRESHOLD QUESTIONS: INITIAL QUESTIONS FOR SCREEENING</a:t>
            </a:r>
            <a:br>
              <a:rPr lang="en-US" sz="2000" dirty="0"/>
            </a:br>
            <a:br>
              <a:rPr lang="en-US" sz="3300" dirty="0"/>
            </a:br>
            <a:r>
              <a:rPr lang="en-US" sz="3300" b="1" dirty="0">
                <a:latin typeface="Aptos Black" panose="020B0004020202020204" pitchFamily="34" charset="0"/>
              </a:rPr>
              <a:t>Are you comfortable being in the same room /in a conversation with X? (Safety)</a:t>
            </a:r>
            <a:br>
              <a:rPr lang="en-US" sz="3300" b="1" dirty="0">
                <a:latin typeface="Aptos Black" panose="020B0004020202020204" pitchFamily="34" charset="0"/>
              </a:rPr>
            </a:br>
            <a:r>
              <a:rPr lang="en-US" sz="3300" b="1" dirty="0">
                <a:latin typeface="Aptos Black" panose="020B0004020202020204" pitchFamily="34" charset="0"/>
              </a:rPr>
              <a:t> </a:t>
            </a:r>
            <a:br>
              <a:rPr lang="en-US" sz="3300" b="1" dirty="0">
                <a:latin typeface="Aptos Black" panose="020B0004020202020204" pitchFamily="34" charset="0"/>
              </a:rPr>
            </a:br>
            <a:r>
              <a:rPr lang="en-US" sz="3300" b="1" dirty="0">
                <a:latin typeface="Aptos Black" panose="020B0004020202020204" pitchFamily="34" charset="0"/>
              </a:rPr>
              <a:t>If you disagree with something X is saying, will you be able to speak up and say so or disagree openly? (Capacity)</a:t>
            </a:r>
            <a:br>
              <a:rPr lang="en-US" sz="3300" b="1" dirty="0">
                <a:latin typeface="Aptos Black" panose="020B0004020202020204" pitchFamily="34" charset="0"/>
              </a:rPr>
            </a:br>
            <a:r>
              <a:rPr lang="en-US" sz="3300" b="1" dirty="0">
                <a:latin typeface="Aptos Black" panose="020B0004020202020204" pitchFamily="34" charset="0"/>
              </a:rPr>
              <a:t>	</a:t>
            </a:r>
            <a:br>
              <a:rPr lang="en-US" sz="3300" b="1" dirty="0">
                <a:latin typeface="Aptos Black" panose="020B0004020202020204" pitchFamily="34" charset="0"/>
              </a:rPr>
            </a:br>
            <a:r>
              <a:rPr lang="en-US" sz="3300" b="1" dirty="0">
                <a:latin typeface="Aptos Black" panose="020B0004020202020204" pitchFamily="34" charset="0"/>
              </a:rPr>
              <a:t>If you do openly disagree with X in mediation, are you concerned that you or your child(ren) might be harmed or disadvantaged later? (May silence her/himself out of fear of consequences, so not have the capacity to fully use the mediation process.)</a:t>
            </a:r>
            <a:br>
              <a:rPr lang="en-US" sz="3300" b="1" dirty="0">
                <a:latin typeface="Aptos Black" panose="020B0004020202020204" pitchFamily="34" charset="0"/>
              </a:rPr>
            </a:br>
            <a:r>
              <a:rPr lang="en-US" sz="3300" b="1" dirty="0">
                <a:latin typeface="Aptos Black" panose="020B0004020202020204" pitchFamily="34" charset="0"/>
              </a:rPr>
              <a:t> </a:t>
            </a:r>
            <a:br>
              <a:rPr lang="en-US" sz="3300" b="1" dirty="0">
                <a:latin typeface="Aptos Black" panose="020B0004020202020204" pitchFamily="34" charset="0"/>
              </a:rPr>
            </a:br>
            <a:r>
              <a:rPr lang="en-US" sz="3300" b="1" dirty="0">
                <a:latin typeface="Aptos Black" panose="020B0004020202020204" pitchFamily="34" charset="0"/>
              </a:rPr>
              <a:t>Will you be able to listen to X?  </a:t>
            </a:r>
            <a:br>
              <a:rPr lang="en-US" sz="3600" b="1" dirty="0">
                <a:latin typeface="Aptos Black" panose="020B0004020202020204" pitchFamily="34" charset="0"/>
              </a:rPr>
            </a:br>
            <a:endParaRPr lang="en-US" sz="3600" b="1" dirty="0">
              <a:latin typeface="Aptos Black" panose="020B0004020202020204" pitchFamily="34" charset="0"/>
            </a:endParaRPr>
          </a:p>
        </p:txBody>
      </p:sp>
    </p:spTree>
    <p:extLst>
      <p:ext uri="{BB962C8B-B14F-4D97-AF65-F5344CB8AC3E}">
        <p14:creationId xmlns:p14="http://schemas.microsoft.com/office/powerpoint/2010/main" val="26244859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4B58E-C624-92AF-045B-064F2D256F74}"/>
              </a:ext>
            </a:extLst>
          </p:cNvPr>
          <p:cNvSpPr>
            <a:spLocks noGrp="1"/>
          </p:cNvSpPr>
          <p:nvPr>
            <p:ph type="title"/>
          </p:nvPr>
        </p:nvSpPr>
        <p:spPr>
          <a:xfrm>
            <a:off x="290945" y="457200"/>
            <a:ext cx="3803073" cy="4693500"/>
          </a:xfrm>
        </p:spPr>
        <p:txBody>
          <a:bodyPr>
            <a:normAutofit/>
          </a:bodyPr>
          <a:lstStyle/>
          <a:p>
            <a:r>
              <a:rPr lang="en-US" sz="4000" b="1" dirty="0"/>
              <a:t>Purposes of Separate</a:t>
            </a:r>
            <a:br>
              <a:rPr lang="en-US" sz="4000" b="1" dirty="0"/>
            </a:br>
            <a:r>
              <a:rPr lang="en-US" sz="4000" b="1" dirty="0"/>
              <a:t>Pre-Mediation Conferences</a:t>
            </a:r>
            <a:br>
              <a:rPr lang="en-US" sz="4000" b="1" dirty="0"/>
            </a:br>
            <a:br>
              <a:rPr lang="en-US" sz="4000" b="1" dirty="0"/>
            </a:br>
            <a:r>
              <a:rPr lang="en-US" sz="4000" b="1" dirty="0"/>
              <a:t>AKA Screening</a:t>
            </a:r>
            <a:br>
              <a:rPr lang="en-US" sz="4000" b="1" dirty="0"/>
            </a:br>
            <a:br>
              <a:rPr lang="en-US" sz="4000" b="1" dirty="0"/>
            </a:br>
            <a:r>
              <a:rPr lang="en-US" sz="4000" b="1" dirty="0"/>
              <a:t>AKA Prep Calls</a:t>
            </a:r>
          </a:p>
        </p:txBody>
      </p:sp>
      <p:sp>
        <p:nvSpPr>
          <p:cNvPr id="3" name="Text Placeholder 2">
            <a:extLst>
              <a:ext uri="{FF2B5EF4-FFF2-40B4-BE49-F238E27FC236}">
                <a16:creationId xmlns:a16="http://schemas.microsoft.com/office/drawing/2014/main" id="{32A12818-E05E-D1D9-7662-0D48BC04803F}"/>
              </a:ext>
            </a:extLst>
          </p:cNvPr>
          <p:cNvSpPr>
            <a:spLocks noGrp="1"/>
          </p:cNvSpPr>
          <p:nvPr>
            <p:ph type="body" idx="1"/>
          </p:nvPr>
        </p:nvSpPr>
        <p:spPr>
          <a:xfrm>
            <a:off x="4260273" y="272812"/>
            <a:ext cx="7931727" cy="6294243"/>
          </a:xfrm>
        </p:spPr>
        <p:txBody>
          <a:bodyPr>
            <a:normAutofit/>
          </a:bodyPr>
          <a:lstStyle/>
          <a:p>
            <a:endParaRPr lang="en-US" sz="1100" b="1" dirty="0">
              <a:solidFill>
                <a:schemeClr val="tx1"/>
              </a:solidFill>
            </a:endParaRPr>
          </a:p>
          <a:p>
            <a:pPr marL="457200" indent="-457200">
              <a:buAutoNum type="arabicPeriod"/>
            </a:pPr>
            <a:r>
              <a:rPr lang="en-US" sz="2200" b="1" dirty="0">
                <a:solidFill>
                  <a:schemeClr val="tx1"/>
                </a:solidFill>
              </a:rPr>
              <a:t>To provide information about the mediation  process TO EACH PARTY:</a:t>
            </a:r>
          </a:p>
          <a:p>
            <a:pPr lvl="1"/>
            <a:r>
              <a:rPr lang="en-US" sz="2200" b="1" dirty="0">
                <a:solidFill>
                  <a:schemeClr val="tx1"/>
                </a:solidFill>
              </a:rPr>
              <a:t>* What you say &amp; do there is voluntary, </a:t>
            </a:r>
          </a:p>
          <a:p>
            <a:pPr lvl="1"/>
            <a:r>
              <a:rPr lang="en-US" sz="2200" b="1" dirty="0">
                <a:solidFill>
                  <a:schemeClr val="tx1"/>
                </a:solidFill>
              </a:rPr>
              <a:t>* YOU CAN LEAVE AT ANY TIME WITH NO NEGATIVE CONSEQUENCE,</a:t>
            </a:r>
          </a:p>
          <a:p>
            <a:pPr lvl="1"/>
            <a:r>
              <a:rPr lang="en-US" sz="2200" b="1" dirty="0">
                <a:solidFill>
                  <a:schemeClr val="tx1"/>
                </a:solidFill>
              </a:rPr>
              <a:t>* WHAT IS SAID OR DONE IN MEDIATION IS CONFIDENTIAL TO THE COURT,</a:t>
            </a:r>
          </a:p>
          <a:p>
            <a:pPr lvl="1"/>
            <a:r>
              <a:rPr lang="en-US" sz="2200" b="1" dirty="0">
                <a:solidFill>
                  <a:schemeClr val="tx1"/>
                </a:solidFill>
              </a:rPr>
              <a:t>* Can make informed choices about process &amp;   </a:t>
            </a:r>
          </a:p>
          <a:p>
            <a:pPr lvl="1"/>
            <a:r>
              <a:rPr lang="en-US" sz="2200" b="1" dirty="0">
                <a:solidFill>
                  <a:schemeClr val="tx1"/>
                </a:solidFill>
              </a:rPr>
              <a:t>    outcomes,</a:t>
            </a:r>
          </a:p>
          <a:p>
            <a:pPr marL="800100" lvl="1" indent="-342900">
              <a:buFont typeface="Arial" panose="020B0604020202020204" pitchFamily="34" charset="0"/>
              <a:buChar char="•"/>
            </a:pPr>
            <a:r>
              <a:rPr lang="en-US" sz="2200" b="1" dirty="0">
                <a:solidFill>
                  <a:schemeClr val="tx1"/>
                </a:solidFill>
              </a:rPr>
              <a:t>Goal is self-determination </a:t>
            </a:r>
          </a:p>
          <a:p>
            <a:pPr marL="800100" lvl="1" indent="-342900">
              <a:buFont typeface="Arial" panose="020B0604020202020204" pitchFamily="34" charset="0"/>
              <a:buChar char="•"/>
            </a:pPr>
            <a:r>
              <a:rPr lang="en-US" sz="2200" b="1" dirty="0">
                <a:solidFill>
                  <a:schemeClr val="tx1"/>
                </a:solidFill>
              </a:rPr>
              <a:t>Role of the mediator: they don’t decide or report contents to court</a:t>
            </a:r>
          </a:p>
          <a:p>
            <a:r>
              <a:rPr lang="en-US" sz="2200" b="1" dirty="0">
                <a:solidFill>
                  <a:schemeClr val="tx1"/>
                </a:solidFill>
              </a:rPr>
              <a:t>2.   To Determine Safety and Capacity of EACH party</a:t>
            </a:r>
          </a:p>
          <a:p>
            <a:endParaRPr lang="en-US" sz="2600" b="1" dirty="0">
              <a:solidFill>
                <a:schemeClr val="tx1"/>
              </a:solidFill>
            </a:endParaRPr>
          </a:p>
        </p:txBody>
      </p:sp>
    </p:spTree>
    <p:extLst>
      <p:ext uri="{BB962C8B-B14F-4D97-AF65-F5344CB8AC3E}">
        <p14:creationId xmlns:p14="http://schemas.microsoft.com/office/powerpoint/2010/main" val="9406445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559FA-1A26-1317-BB9A-C0869DBB2B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0FAC57-B8E9-BCB3-D12A-15DFA1B729A5}"/>
              </a:ext>
            </a:extLst>
          </p:cNvPr>
          <p:cNvSpPr>
            <a:spLocks noGrp="1"/>
          </p:cNvSpPr>
          <p:nvPr>
            <p:ph type="title"/>
          </p:nvPr>
        </p:nvSpPr>
        <p:spPr>
          <a:xfrm>
            <a:off x="558798" y="207819"/>
            <a:ext cx="11267441" cy="893617"/>
          </a:xfrm>
        </p:spPr>
        <p:txBody>
          <a:bodyPr>
            <a:noAutofit/>
          </a:bodyPr>
          <a:lstStyle/>
          <a:p>
            <a:pPr algn="ctr"/>
            <a:r>
              <a:rPr lang="en-US" sz="3200" b="1" dirty="0"/>
              <a:t>Prep Call or Pre-Mediation Conference: </a:t>
            </a:r>
            <a:br>
              <a:rPr lang="en-US" sz="3200" b="1" dirty="0"/>
            </a:br>
            <a:r>
              <a:rPr lang="en-US" sz="3200" b="1" dirty="0"/>
              <a:t>UNIVERSAL SCREENING</a:t>
            </a:r>
          </a:p>
        </p:txBody>
      </p:sp>
      <p:sp>
        <p:nvSpPr>
          <p:cNvPr id="3" name="Content Placeholder 2">
            <a:extLst>
              <a:ext uri="{FF2B5EF4-FFF2-40B4-BE49-F238E27FC236}">
                <a16:creationId xmlns:a16="http://schemas.microsoft.com/office/drawing/2014/main" id="{593CC859-39D3-0430-2302-951D91F011CB}"/>
              </a:ext>
            </a:extLst>
          </p:cNvPr>
          <p:cNvSpPr>
            <a:spLocks noGrp="1"/>
          </p:cNvSpPr>
          <p:nvPr>
            <p:ph idx="1"/>
          </p:nvPr>
        </p:nvSpPr>
        <p:spPr>
          <a:xfrm>
            <a:off x="207819" y="1101436"/>
            <a:ext cx="11618420" cy="5153333"/>
          </a:xfrm>
        </p:spPr>
        <p:txBody>
          <a:bodyPr>
            <a:noAutofit/>
          </a:bodyPr>
          <a:lstStyle/>
          <a:p>
            <a:r>
              <a:rPr lang="en-US" sz="2200" b="1" dirty="0"/>
              <a:t>Establish a consistent process for screening within your office:</a:t>
            </a:r>
          </a:p>
          <a:p>
            <a:pPr lvl="1"/>
            <a:r>
              <a:rPr lang="en-US" sz="2200" b="1" dirty="0"/>
              <a:t>Have more than one </a:t>
            </a:r>
            <a:r>
              <a:rPr lang="en-US" sz="2200" b="1" dirty="0" err="1"/>
              <a:t>staffperson</a:t>
            </a:r>
            <a:r>
              <a:rPr lang="en-US" sz="2200" b="1" dirty="0"/>
              <a:t> trained to screen and to know what behaviors to look for.  Have them attend trainings. Attorney or mediator will see their findings and FOLLOW UP THEMSELVES if any concerns or questions are revealed. </a:t>
            </a:r>
          </a:p>
          <a:p>
            <a:pPr lvl="1"/>
            <a:r>
              <a:rPr lang="en-US" sz="2200" b="1" dirty="0"/>
              <a:t>Can have initial screening be part of the initial intake. Concerns about written tools. </a:t>
            </a:r>
          </a:p>
          <a:p>
            <a:pPr lvl="1"/>
            <a:r>
              <a:rPr lang="en-US" sz="2200" b="1" dirty="0"/>
              <a:t>Or can bill the time as Prep Call or session as Administrative Fee. </a:t>
            </a:r>
          </a:p>
          <a:p>
            <a:r>
              <a:rPr lang="en-US" sz="2200" b="1" dirty="0"/>
              <a:t>Susan Beckett’s research: All women in abusive relationships who mediated wished the mediator had helped them fully understand how the process works, and imagine being in mediation with the other party, so they could make informed decisions about mediating.</a:t>
            </a:r>
          </a:p>
          <a:p>
            <a:r>
              <a:rPr lang="en-US" sz="2000" b="1" dirty="0"/>
              <a:t> </a:t>
            </a:r>
            <a:r>
              <a:rPr lang="en-US" sz="2400" b="1" dirty="0"/>
              <a:t>SCREEN BEFORE MEDIATION IS SCHEDULED or HELD. (and know parties’ needs)</a:t>
            </a:r>
          </a:p>
        </p:txBody>
      </p:sp>
    </p:spTree>
    <p:extLst>
      <p:ext uri="{BB962C8B-B14F-4D97-AF65-F5344CB8AC3E}">
        <p14:creationId xmlns:p14="http://schemas.microsoft.com/office/powerpoint/2010/main" val="25644989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5F518-ABD5-8B77-9417-2500B2615DE8}"/>
              </a:ext>
            </a:extLst>
          </p:cNvPr>
          <p:cNvSpPr>
            <a:spLocks noGrp="1"/>
          </p:cNvSpPr>
          <p:nvPr>
            <p:ph type="title"/>
          </p:nvPr>
        </p:nvSpPr>
        <p:spPr>
          <a:xfrm>
            <a:off x="415670" y="1012127"/>
            <a:ext cx="2942210" cy="4833745"/>
          </a:xfrm>
        </p:spPr>
        <p:txBody>
          <a:bodyPr vert="horz" lIns="91440" tIns="45720" rIns="91440" bIns="45720" rtlCol="0" anchor="ctr">
            <a:normAutofit/>
          </a:bodyPr>
          <a:lstStyle/>
          <a:p>
            <a:r>
              <a:rPr lang="en-US" sz="3600" b="1" dirty="0">
                <a:solidFill>
                  <a:srgbClr val="EBEBEB"/>
                </a:solidFill>
              </a:rPr>
              <a:t>If a party lets you know they don’t feel safe or feel threatened</a:t>
            </a:r>
          </a:p>
        </p:txBody>
      </p:sp>
      <p:graphicFrame>
        <p:nvGraphicFramePr>
          <p:cNvPr id="6" name="Text Placeholder 3">
            <a:extLst>
              <a:ext uri="{FF2B5EF4-FFF2-40B4-BE49-F238E27FC236}">
                <a16:creationId xmlns:a16="http://schemas.microsoft.com/office/drawing/2014/main" id="{06C47A4D-5B58-73BC-3187-5239A6571BBF}"/>
              </a:ext>
            </a:extLst>
          </p:cNvPr>
          <p:cNvGraphicFramePr/>
          <p:nvPr>
            <p:extLst>
              <p:ext uri="{D42A27DB-BD31-4B8C-83A1-F6EECF244321}">
                <p14:modId xmlns:p14="http://schemas.microsoft.com/office/powerpoint/2010/main" val="1888072600"/>
              </p:ext>
            </p:extLst>
          </p:nvPr>
        </p:nvGraphicFramePr>
        <p:xfrm>
          <a:off x="3921760" y="629921"/>
          <a:ext cx="7512351" cy="54139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47649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2AA3D-BCAD-9CC1-98DB-FBEB6947D7F5}"/>
              </a:ext>
            </a:extLst>
          </p:cNvPr>
          <p:cNvSpPr>
            <a:spLocks noGrp="1"/>
          </p:cNvSpPr>
          <p:nvPr>
            <p:ph type="title"/>
          </p:nvPr>
        </p:nvSpPr>
        <p:spPr>
          <a:xfrm>
            <a:off x="390772" y="467397"/>
            <a:ext cx="2819788" cy="5660133"/>
          </a:xfrm>
        </p:spPr>
        <p:txBody>
          <a:bodyPr anchor="ctr">
            <a:normAutofit/>
          </a:bodyPr>
          <a:lstStyle/>
          <a:p>
            <a:pPr algn="r">
              <a:spcAft>
                <a:spcPts val="600"/>
              </a:spcAft>
            </a:pPr>
            <a:r>
              <a:rPr lang="en-US" sz="3200" b="1" dirty="0">
                <a:solidFill>
                  <a:schemeClr val="tx1"/>
                </a:solidFill>
              </a:rPr>
              <a:t>The POWER of informing the parties about</a:t>
            </a:r>
            <a:br>
              <a:rPr lang="en-US" sz="3200" b="1" dirty="0">
                <a:solidFill>
                  <a:schemeClr val="tx1"/>
                </a:solidFill>
              </a:rPr>
            </a:br>
            <a:r>
              <a:rPr lang="en-US" sz="3200" b="1" dirty="0">
                <a:solidFill>
                  <a:schemeClr val="tx1"/>
                </a:solidFill>
              </a:rPr>
              <a:t>Mediation and How it Works: </a:t>
            </a:r>
            <a:br>
              <a:rPr lang="en-US" sz="3200" b="1" dirty="0">
                <a:solidFill>
                  <a:schemeClr val="tx1"/>
                </a:solidFill>
              </a:rPr>
            </a:br>
            <a:br>
              <a:rPr lang="en-US" sz="3200" b="1" dirty="0">
                <a:solidFill>
                  <a:schemeClr val="tx1"/>
                </a:solidFill>
              </a:rPr>
            </a:br>
            <a:r>
              <a:rPr lang="en-US" sz="3200" b="1" dirty="0">
                <a:solidFill>
                  <a:schemeClr val="tx1"/>
                </a:solidFill>
              </a:rPr>
              <a:t>Information &amp; Voluntariness Support Self-determination </a:t>
            </a:r>
          </a:p>
        </p:txBody>
      </p:sp>
      <p:sp>
        <p:nvSpPr>
          <p:cNvPr id="3" name="Content Placeholder 2">
            <a:extLst>
              <a:ext uri="{FF2B5EF4-FFF2-40B4-BE49-F238E27FC236}">
                <a16:creationId xmlns:a16="http://schemas.microsoft.com/office/drawing/2014/main" id="{A277ECAC-7A41-2CD9-A836-FBD892C28265}"/>
              </a:ext>
            </a:extLst>
          </p:cNvPr>
          <p:cNvSpPr>
            <a:spLocks noGrp="1"/>
          </p:cNvSpPr>
          <p:nvPr>
            <p:ph idx="1"/>
            <p:extLst>
              <p:ext uri="{E7BDC344-281C-4309-B0C6-D0EE65EED2A8}">
                <p202:designPr xmlns:p202="http://schemas.microsoft.com/office/powerpoint/2020/02/main">
                  <p202:designTagLst>
                    <p202:designTag name="ARCH:1:CLS" val="BulletedText"/>
                  </p202:designTagLst>
                </p202:designPr>
              </p:ext>
            </p:extLst>
          </p:nvPr>
        </p:nvSpPr>
        <p:spPr>
          <a:xfrm>
            <a:off x="3738880" y="467396"/>
            <a:ext cx="7762240" cy="6014683"/>
          </a:xfrm>
        </p:spPr>
        <p:txBody>
          <a:bodyPr anchor="ctr">
            <a:noAutofit/>
          </a:bodyPr>
          <a:lstStyle/>
          <a:p>
            <a:pPr>
              <a:buFont typeface="Arial" panose="020B0604020202020204" pitchFamily="34" charset="0"/>
              <a:buChar char="•"/>
            </a:pPr>
            <a:r>
              <a:rPr lang="en-US" sz="2000" b="1" dirty="0">
                <a:solidFill>
                  <a:schemeClr val="tx1"/>
                </a:solidFill>
              </a:rPr>
              <a:t>Parties find out their options and can make informed decisions about adapting the process based on </a:t>
            </a:r>
            <a:r>
              <a:rPr lang="en-US" sz="2000" b="1" i="1" dirty="0">
                <a:solidFill>
                  <a:schemeClr val="tx1"/>
                </a:solidFill>
              </a:rPr>
              <a:t>their</a:t>
            </a:r>
            <a:r>
              <a:rPr lang="en-US" sz="2000" b="1" dirty="0">
                <a:solidFill>
                  <a:schemeClr val="tx1"/>
                </a:solidFill>
              </a:rPr>
              <a:t> perception of their safety &amp; capacity. These decisions are part of self-determination.</a:t>
            </a:r>
          </a:p>
          <a:p>
            <a:pPr>
              <a:buFont typeface="Arial" panose="020B0604020202020204" pitchFamily="34" charset="0"/>
              <a:buChar char="•"/>
            </a:pPr>
            <a:r>
              <a:rPr lang="en-US" sz="2000" b="1" dirty="0">
                <a:solidFill>
                  <a:schemeClr val="tx1"/>
                </a:solidFill>
              </a:rPr>
              <a:t>Mediator is neutral AND ‘multi-partial’ – informing both parties so they can make choices related to mediation. (Working closely with a party as they think during Prep Call is not ‘taking sides’. It is being multi-partial and is consistent with the ethics of supporting self-determination for both.)</a:t>
            </a:r>
          </a:p>
          <a:p>
            <a:pPr>
              <a:buFont typeface="Arial" panose="020B0604020202020204" pitchFamily="34" charset="0"/>
              <a:buChar char="•"/>
            </a:pPr>
            <a:r>
              <a:rPr lang="en-US" sz="2000" b="1" dirty="0">
                <a:solidFill>
                  <a:schemeClr val="tx1"/>
                </a:solidFill>
              </a:rPr>
              <a:t>Sends the message: Mediation is not their usual conversation. I have parties make their own ground rules in mediation.</a:t>
            </a:r>
          </a:p>
          <a:p>
            <a:pPr>
              <a:buFont typeface="Arial" panose="020B0604020202020204" pitchFamily="34" charset="0"/>
              <a:buChar char="•"/>
            </a:pPr>
            <a:r>
              <a:rPr lang="en-US" sz="2000" b="1" dirty="0">
                <a:solidFill>
                  <a:schemeClr val="tx1"/>
                </a:solidFill>
              </a:rPr>
              <a:t>By having Prep Calls and supporting informed choices of both parties, the Mediator has developed a level or rapport can be better able to set limits on behaviors during mediation.</a:t>
            </a:r>
          </a:p>
        </p:txBody>
      </p:sp>
    </p:spTree>
    <p:extLst>
      <p:ext uri="{BB962C8B-B14F-4D97-AF65-F5344CB8AC3E}">
        <p14:creationId xmlns:p14="http://schemas.microsoft.com/office/powerpoint/2010/main" val="30208610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9A83C-43B8-29C7-9588-92C31E451F5E}"/>
              </a:ext>
            </a:extLst>
          </p:cNvPr>
          <p:cNvSpPr>
            <a:spLocks noGrp="1"/>
          </p:cNvSpPr>
          <p:nvPr>
            <p:ph type="title"/>
          </p:nvPr>
        </p:nvSpPr>
        <p:spPr>
          <a:xfrm>
            <a:off x="304800" y="788569"/>
            <a:ext cx="3129280" cy="5280861"/>
          </a:xfrm>
        </p:spPr>
        <p:txBody>
          <a:bodyPr anchor="ctr">
            <a:normAutofit/>
          </a:bodyPr>
          <a:lstStyle/>
          <a:p>
            <a:pPr algn="r"/>
            <a:r>
              <a:rPr lang="en-US" b="1" dirty="0">
                <a:solidFill>
                  <a:schemeClr val="tx1"/>
                </a:solidFill>
              </a:rPr>
              <a:t>Party Choices:</a:t>
            </a:r>
            <a:br>
              <a:rPr lang="en-US" b="1" dirty="0">
                <a:solidFill>
                  <a:schemeClr val="tx1"/>
                </a:solidFill>
              </a:rPr>
            </a:br>
            <a:br>
              <a:rPr lang="en-US" sz="3200" b="1" dirty="0">
                <a:solidFill>
                  <a:schemeClr val="tx1"/>
                </a:solidFill>
              </a:rPr>
            </a:br>
            <a:r>
              <a:rPr lang="en-US" sz="2700" b="1" dirty="0">
                <a:solidFill>
                  <a:schemeClr val="tx1"/>
                </a:solidFill>
              </a:rPr>
              <a:t> What are some of the ways the mediation process can be adapted to enhance safety and capacity?</a:t>
            </a:r>
            <a:br>
              <a:rPr lang="en-US" sz="2700" b="1" dirty="0">
                <a:solidFill>
                  <a:schemeClr val="tx1"/>
                </a:solidFill>
              </a:rPr>
            </a:br>
            <a:br>
              <a:rPr lang="en-US" sz="2700" b="1" dirty="0">
                <a:solidFill>
                  <a:schemeClr val="tx1"/>
                </a:solidFill>
              </a:rPr>
            </a:br>
            <a:r>
              <a:rPr lang="en-US" sz="2700" b="1" dirty="0">
                <a:solidFill>
                  <a:schemeClr val="tx1"/>
                </a:solidFill>
              </a:rPr>
              <a:t>Let the parties know their options before mediation.  </a:t>
            </a:r>
          </a:p>
        </p:txBody>
      </p:sp>
      <p:sp>
        <p:nvSpPr>
          <p:cNvPr id="3" name="Content Placeholder 2">
            <a:extLst>
              <a:ext uri="{FF2B5EF4-FFF2-40B4-BE49-F238E27FC236}">
                <a16:creationId xmlns:a16="http://schemas.microsoft.com/office/drawing/2014/main" id="{32705BCA-C941-490A-33D3-2E446DB6FC32}"/>
              </a:ext>
            </a:extLst>
          </p:cNvPr>
          <p:cNvSpPr>
            <a:spLocks noGrp="1"/>
          </p:cNvSpPr>
          <p:nvPr>
            <p:ph idx="1"/>
            <p:extLst>
              <p:ext uri="{E7BDC344-281C-4309-B0C6-D0EE65EED2A8}">
                <p202:designPr xmlns:p202="http://schemas.microsoft.com/office/powerpoint/2020/02/main">
                  <p202:designTagLst>
                    <p202:designTag name="ARCH:1:VSVAR" val="TitledTextBox"/>
                    <p202:designTag name="ARCH:1:CLS" val="InformationBlock"/>
                  </p202:designTagLst>
                </p202:designPr>
              </p:ext>
            </p:extLst>
          </p:nvPr>
        </p:nvSpPr>
        <p:spPr>
          <a:xfrm>
            <a:off x="3718560" y="406400"/>
            <a:ext cx="7985760" cy="6156960"/>
          </a:xfrm>
        </p:spPr>
        <p:txBody>
          <a:bodyPr>
            <a:normAutofit fontScale="85000" lnSpcReduction="20000"/>
          </a:bodyPr>
          <a:lstStyle/>
          <a:p>
            <a:pPr>
              <a:spcBef>
                <a:spcPts val="2500"/>
              </a:spcBef>
              <a:buFont typeface="Arial" panose="020B0604020202020204" pitchFamily="34" charset="0"/>
              <a:buChar char="•"/>
            </a:pPr>
            <a:r>
              <a:rPr lang="en-US" sz="2600" b="1" dirty="0">
                <a:solidFill>
                  <a:schemeClr val="tx1"/>
                </a:solidFill>
              </a:rPr>
              <a:t>In person face to face or Zoom face to face?</a:t>
            </a:r>
          </a:p>
          <a:p>
            <a:pPr>
              <a:spcBef>
                <a:spcPts val="2500"/>
              </a:spcBef>
              <a:buFont typeface="Arial" panose="020B0604020202020204" pitchFamily="34" charset="0"/>
              <a:buChar char="•"/>
            </a:pPr>
            <a:r>
              <a:rPr lang="en-US" sz="2600" b="1" dirty="0">
                <a:solidFill>
                  <a:schemeClr val="tx1"/>
                </a:solidFill>
              </a:rPr>
              <a:t>In same building shuttle mediation or Zoom breakout room mediation?</a:t>
            </a:r>
          </a:p>
          <a:p>
            <a:pPr>
              <a:spcBef>
                <a:spcPts val="2500"/>
              </a:spcBef>
              <a:buFont typeface="Arial" panose="020B0604020202020204" pitchFamily="34" charset="0"/>
              <a:buChar char="•"/>
            </a:pPr>
            <a:r>
              <a:rPr lang="en-US" sz="2600" b="1" dirty="0">
                <a:solidFill>
                  <a:schemeClr val="tx1"/>
                </a:solidFill>
              </a:rPr>
              <a:t>Conference call mediation</a:t>
            </a:r>
          </a:p>
          <a:p>
            <a:pPr>
              <a:spcBef>
                <a:spcPts val="2500"/>
              </a:spcBef>
              <a:buFont typeface="Arial" panose="020B0604020202020204" pitchFamily="34" charset="0"/>
              <a:buChar char="•"/>
            </a:pPr>
            <a:r>
              <a:rPr lang="en-US" sz="2600" b="1" dirty="0">
                <a:solidFill>
                  <a:schemeClr val="tx1"/>
                </a:solidFill>
              </a:rPr>
              <a:t>Have an attorney or support person with you</a:t>
            </a:r>
          </a:p>
          <a:p>
            <a:pPr>
              <a:spcBef>
                <a:spcPts val="2500"/>
              </a:spcBef>
              <a:buFont typeface="Arial" panose="020B0604020202020204" pitchFamily="34" charset="0"/>
              <a:buChar char="•"/>
            </a:pPr>
            <a:r>
              <a:rPr lang="en-US" sz="2600" b="1" dirty="0">
                <a:solidFill>
                  <a:schemeClr val="tx1"/>
                </a:solidFill>
              </a:rPr>
              <a:t>Inform an unrepresented party about Prep Session Attorneys (Family law attorneys who offer unbundled services of one meeting to provide legal advice at their hourly fee.) This can begin to level the playing field. It can also provide a realty check about the range of what the court might decide if the parties can’t, and can motivate them to work together.</a:t>
            </a:r>
          </a:p>
          <a:p>
            <a:pPr>
              <a:spcBef>
                <a:spcPts val="2500"/>
              </a:spcBef>
              <a:buFont typeface="Arial" panose="020B0604020202020204" pitchFamily="34" charset="0"/>
              <a:buChar char="•"/>
            </a:pPr>
            <a:r>
              <a:rPr lang="en-US" sz="2600" b="1" dirty="0">
                <a:solidFill>
                  <a:schemeClr val="tx1"/>
                </a:solidFill>
              </a:rPr>
              <a:t>How do these enhance safety and/or capacity?</a:t>
            </a:r>
          </a:p>
          <a:p>
            <a:pPr>
              <a:spcBef>
                <a:spcPts val="2500"/>
              </a:spcBef>
              <a:buFont typeface="Arial" panose="020B0604020202020204" pitchFamily="34" charset="0"/>
              <a:buChar char="•"/>
            </a:pPr>
            <a:endParaRPr lang="en-US" b="1" dirty="0">
              <a:solidFill>
                <a:schemeClr val="tx1"/>
              </a:solidFill>
            </a:endParaRPr>
          </a:p>
          <a:p>
            <a:pPr>
              <a:spcBef>
                <a:spcPts val="2500"/>
              </a:spcBef>
              <a:buFont typeface="Arial" panose="020B0604020202020204" pitchFamily="34" charset="0"/>
              <a:buChar char="•"/>
            </a:pPr>
            <a:endParaRPr lang="en-US" sz="1400" b="1" dirty="0">
              <a:solidFill>
                <a:schemeClr val="tx1"/>
              </a:solidFill>
            </a:endParaRPr>
          </a:p>
          <a:p>
            <a:pPr marL="0" lvl="1" indent="0">
              <a:buFont typeface="Arial" panose="020B0604020202020204" pitchFamily="34" charset="0"/>
              <a:buNone/>
            </a:pPr>
            <a:endParaRPr lang="en-US" sz="1400" dirty="0">
              <a:solidFill>
                <a:schemeClr val="tx1"/>
              </a:solidFill>
            </a:endParaRPr>
          </a:p>
        </p:txBody>
      </p:sp>
    </p:spTree>
    <p:extLst>
      <p:ext uri="{BB962C8B-B14F-4D97-AF65-F5344CB8AC3E}">
        <p14:creationId xmlns:p14="http://schemas.microsoft.com/office/powerpoint/2010/main" val="7383675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4F6BC-1BD1-A0C0-B665-6FECA29E1E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D6AEDA-705E-8D24-2BDF-20DE25714650}"/>
              </a:ext>
            </a:extLst>
          </p:cNvPr>
          <p:cNvSpPr>
            <a:spLocks noGrp="1"/>
          </p:cNvSpPr>
          <p:nvPr>
            <p:ph type="title"/>
          </p:nvPr>
        </p:nvSpPr>
        <p:spPr>
          <a:xfrm>
            <a:off x="0" y="259542"/>
            <a:ext cx="3560157" cy="5522437"/>
          </a:xfrm>
        </p:spPr>
        <p:txBody>
          <a:bodyPr anchor="ctr">
            <a:normAutofit/>
          </a:bodyPr>
          <a:lstStyle/>
          <a:p>
            <a:pPr algn="r">
              <a:lnSpc>
                <a:spcPct val="90000"/>
              </a:lnSpc>
            </a:pPr>
            <a:r>
              <a:rPr lang="en-US" sz="3200" b="1" dirty="0">
                <a:solidFill>
                  <a:schemeClr val="tx1"/>
                </a:solidFill>
              </a:rPr>
              <a:t>WHAT TO LOOK FOR</a:t>
            </a:r>
            <a:br>
              <a:rPr lang="en-US" sz="3200" b="1" dirty="0">
                <a:solidFill>
                  <a:schemeClr val="tx1"/>
                </a:solidFill>
              </a:rPr>
            </a:br>
            <a:br>
              <a:rPr lang="en-US" sz="3200" b="1" dirty="0">
                <a:solidFill>
                  <a:schemeClr val="tx1"/>
                </a:solidFill>
              </a:rPr>
            </a:br>
            <a:r>
              <a:rPr lang="en-US" sz="3200" b="1" dirty="0">
                <a:solidFill>
                  <a:schemeClr val="tx1"/>
                </a:solidFill>
              </a:rPr>
              <a:t> </a:t>
            </a:r>
            <a:r>
              <a:rPr lang="en-US" sz="2800" b="1" dirty="0">
                <a:solidFill>
                  <a:schemeClr val="tx1"/>
                </a:solidFill>
              </a:rPr>
              <a:t>Screening for Safety</a:t>
            </a:r>
            <a:br>
              <a:rPr lang="en-US" sz="2800" b="1" dirty="0">
                <a:solidFill>
                  <a:schemeClr val="tx1"/>
                </a:solidFill>
              </a:rPr>
            </a:br>
            <a:r>
              <a:rPr lang="en-US" sz="2800" b="1" dirty="0">
                <a:solidFill>
                  <a:schemeClr val="tx1"/>
                </a:solidFill>
              </a:rPr>
              <a:t>and </a:t>
            </a:r>
            <a:br>
              <a:rPr lang="en-US" sz="2800" b="1" dirty="0">
                <a:solidFill>
                  <a:schemeClr val="tx1"/>
                </a:solidFill>
              </a:rPr>
            </a:br>
            <a:r>
              <a:rPr lang="en-US" sz="2800" b="1" dirty="0">
                <a:solidFill>
                  <a:schemeClr val="tx1"/>
                </a:solidFill>
              </a:rPr>
              <a:t>Capacity of</a:t>
            </a:r>
            <a:r>
              <a:rPr lang="en-US" sz="3000" b="1" dirty="0">
                <a:solidFill>
                  <a:schemeClr val="tx1"/>
                </a:solidFill>
              </a:rPr>
              <a:t>:</a:t>
            </a:r>
            <a:br>
              <a:rPr lang="en-US" sz="3000" b="1" dirty="0">
                <a:solidFill>
                  <a:schemeClr val="tx1"/>
                </a:solidFill>
              </a:rPr>
            </a:br>
            <a:br>
              <a:rPr lang="en-US" sz="3200" b="1" dirty="0">
                <a:solidFill>
                  <a:schemeClr val="tx1"/>
                </a:solidFill>
              </a:rPr>
            </a:br>
            <a:r>
              <a:rPr lang="en-US" sz="3200" b="1" dirty="0">
                <a:solidFill>
                  <a:schemeClr val="tx1"/>
                </a:solidFill>
              </a:rPr>
              <a:t>A Vulnerable, </a:t>
            </a:r>
            <a:br>
              <a:rPr lang="en-US" sz="3200" b="1" dirty="0">
                <a:solidFill>
                  <a:schemeClr val="tx1"/>
                </a:solidFill>
              </a:rPr>
            </a:br>
            <a:r>
              <a:rPr lang="en-US" sz="3200" b="1" dirty="0">
                <a:solidFill>
                  <a:schemeClr val="tx1"/>
                </a:solidFill>
              </a:rPr>
              <a:t>Targeted, </a:t>
            </a:r>
            <a:br>
              <a:rPr lang="en-US" sz="3200" b="1" dirty="0">
                <a:solidFill>
                  <a:schemeClr val="tx1"/>
                </a:solidFill>
              </a:rPr>
            </a:br>
            <a:r>
              <a:rPr lang="en-US" sz="3200" b="1" dirty="0">
                <a:solidFill>
                  <a:schemeClr val="tx1"/>
                </a:solidFill>
              </a:rPr>
              <a:t>or Harmed Person</a:t>
            </a:r>
          </a:p>
        </p:txBody>
      </p:sp>
      <p:sp>
        <p:nvSpPr>
          <p:cNvPr id="3" name="Content Placeholder 2">
            <a:extLst>
              <a:ext uri="{FF2B5EF4-FFF2-40B4-BE49-F238E27FC236}">
                <a16:creationId xmlns:a16="http://schemas.microsoft.com/office/drawing/2014/main" id="{44C084FC-812E-C7A1-9F07-01032E4202EB}"/>
              </a:ext>
            </a:extLst>
          </p:cNvPr>
          <p:cNvSpPr>
            <a:spLocks noGrp="1"/>
          </p:cNvSpPr>
          <p:nvPr>
            <p:ph idx="1"/>
            <p:extLst>
              <p:ext uri="{E7BDC344-281C-4309-B0C6-D0EE65EED2A8}">
                <p202:designPr xmlns:p202="http://schemas.microsoft.com/office/powerpoint/2020/02/main">
                  <p202:designTagLst>
                    <p202:designTag name="ARCH:1:VSVAR" val="TitledTextBox"/>
                    <p202:designTag name="ARCH:1:CLS" val="InformationBlock"/>
                  </p202:designTagLst>
                </p202:designPr>
              </p:ext>
            </p:extLst>
          </p:nvPr>
        </p:nvSpPr>
        <p:spPr>
          <a:xfrm>
            <a:off x="3782290" y="259542"/>
            <a:ext cx="8062884" cy="6400800"/>
          </a:xfrm>
        </p:spPr>
        <p:txBody>
          <a:bodyPr>
            <a:noAutofit/>
          </a:bodyPr>
          <a:lstStyle/>
          <a:p>
            <a:pPr marL="0" indent="0">
              <a:spcBef>
                <a:spcPts val="2500"/>
              </a:spcBef>
              <a:buFont typeface="Arial" panose="020B0604020202020204" pitchFamily="34" charset="0"/>
              <a:buNone/>
            </a:pPr>
            <a:r>
              <a:rPr lang="en-US" sz="2800" b="1" dirty="0">
                <a:solidFill>
                  <a:schemeClr val="tx1"/>
                </a:solidFill>
              </a:rPr>
              <a:t>SAFETY​</a:t>
            </a:r>
          </a:p>
          <a:p>
            <a:pPr marL="0" lvl="1" indent="0">
              <a:buFont typeface="Arial" panose="020B0604020202020204" pitchFamily="34" charset="0"/>
              <a:buNone/>
            </a:pPr>
            <a:r>
              <a:rPr lang="en-US" sz="2800" b="1" dirty="0">
                <a:solidFill>
                  <a:schemeClr val="tx1"/>
                </a:solidFill>
              </a:rPr>
              <a:t>Is this person safe and do they feel safe or at risk (They do not need to prove it to you. The experience they represent is accepted, for the purpose of your mediation screening)</a:t>
            </a:r>
          </a:p>
          <a:p>
            <a:pPr marL="0" indent="0">
              <a:spcBef>
                <a:spcPts val="2500"/>
              </a:spcBef>
              <a:buFont typeface="Arial" panose="020B0604020202020204" pitchFamily="34" charset="0"/>
              <a:buNone/>
            </a:pPr>
            <a:r>
              <a:rPr lang="en-US" sz="2800" b="1" dirty="0">
                <a:solidFill>
                  <a:schemeClr val="tx1"/>
                </a:solidFill>
              </a:rPr>
              <a:t>CAPACITY</a:t>
            </a:r>
          </a:p>
          <a:p>
            <a:pPr marL="0" indent="0">
              <a:spcBef>
                <a:spcPts val="2500"/>
              </a:spcBef>
              <a:buFont typeface="Arial" panose="020B0604020202020204" pitchFamily="34" charset="0"/>
              <a:buNone/>
            </a:pPr>
            <a:r>
              <a:rPr lang="en-US" sz="2800" b="1" dirty="0">
                <a:solidFill>
                  <a:schemeClr val="tx1"/>
                </a:solidFill>
              </a:rPr>
              <a:t>Does this person have the ability to speak up or express disagreement to the other person without fear of harmful consequences? Can they speak from a position of autonomy and equality? Can they say what they want?</a:t>
            </a:r>
          </a:p>
          <a:p>
            <a:pPr marL="0" indent="0">
              <a:spcBef>
                <a:spcPts val="2500"/>
              </a:spcBef>
              <a:buFont typeface="Arial" panose="020B0604020202020204" pitchFamily="34" charset="0"/>
              <a:buNone/>
            </a:pPr>
            <a:endParaRPr lang="en-US" sz="2200" b="1" dirty="0">
              <a:solidFill>
                <a:schemeClr val="tx1"/>
              </a:solidFill>
            </a:endParaRPr>
          </a:p>
        </p:txBody>
      </p:sp>
    </p:spTree>
    <p:extLst>
      <p:ext uri="{BB962C8B-B14F-4D97-AF65-F5344CB8AC3E}">
        <p14:creationId xmlns:p14="http://schemas.microsoft.com/office/powerpoint/2010/main" val="40854193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C7CD6F-2172-D922-9CF3-1F07C4060ABE}"/>
              </a:ext>
            </a:extLst>
          </p:cNvPr>
          <p:cNvSpPr txBox="1"/>
          <p:nvPr/>
        </p:nvSpPr>
        <p:spPr>
          <a:xfrm>
            <a:off x="926759" y="2088292"/>
            <a:ext cx="8207974" cy="4324261"/>
          </a:xfrm>
          <a:prstGeom prst="rect">
            <a:avLst/>
          </a:prstGeom>
          <a:noFill/>
        </p:spPr>
        <p:txBody>
          <a:bodyPr wrap="square">
            <a:spAutoFit/>
          </a:bodyPr>
          <a:lstStyle/>
          <a:p>
            <a:pPr marL="457200" indent="-457200">
              <a:spcAft>
                <a:spcPts val="600"/>
              </a:spcAft>
              <a:buFont typeface="Arial" panose="020B0604020202020204" pitchFamily="34" charset="0"/>
              <a:buChar char="•"/>
            </a:pPr>
            <a:r>
              <a:rPr lang="en-US" altLang="en-US" sz="3000" b="1" dirty="0"/>
              <a:t>Level of fear</a:t>
            </a:r>
          </a:p>
          <a:p>
            <a:pPr marL="457200" indent="-457200">
              <a:spcAft>
                <a:spcPts val="600"/>
              </a:spcAft>
              <a:buFont typeface="Arial" panose="020B0604020202020204" pitchFamily="34" charset="0"/>
              <a:buChar char="•"/>
            </a:pPr>
            <a:r>
              <a:rPr lang="en-US" altLang="en-US" sz="3000" b="1" dirty="0"/>
              <a:t>Lack of social support (or isolation)</a:t>
            </a:r>
          </a:p>
          <a:p>
            <a:pPr marL="457200" indent="-457200">
              <a:spcAft>
                <a:spcPts val="600"/>
              </a:spcAft>
              <a:buFont typeface="Arial" panose="020B0604020202020204" pitchFamily="34" charset="0"/>
              <a:buChar char="•"/>
            </a:pPr>
            <a:r>
              <a:rPr lang="en-US" altLang="en-US" sz="3000" b="1" dirty="0"/>
              <a:t>Level of safety</a:t>
            </a:r>
          </a:p>
          <a:p>
            <a:pPr marL="457200" indent="-457200">
              <a:spcAft>
                <a:spcPts val="600"/>
              </a:spcAft>
              <a:buFont typeface="Arial" panose="020B0604020202020204" pitchFamily="34" charset="0"/>
              <a:buChar char="•"/>
            </a:pPr>
            <a:r>
              <a:rPr lang="en-US" altLang="en-US" sz="3000" b="1" dirty="0"/>
              <a:t>Intrusive trauma symptoms</a:t>
            </a:r>
          </a:p>
          <a:p>
            <a:pPr marL="457200" indent="-457200">
              <a:spcAft>
                <a:spcPts val="600"/>
              </a:spcAft>
              <a:buFont typeface="Arial" panose="020B0604020202020204" pitchFamily="34" charset="0"/>
              <a:buChar char="•"/>
            </a:pPr>
            <a:r>
              <a:rPr lang="en-US" altLang="en-US" sz="3000" b="1" dirty="0"/>
              <a:t>Victim-blaming</a:t>
            </a:r>
          </a:p>
          <a:p>
            <a:pPr marL="457200" indent="-457200">
              <a:spcAft>
                <a:spcPts val="600"/>
              </a:spcAft>
              <a:buFont typeface="Arial" panose="020B0604020202020204" pitchFamily="34" charset="0"/>
              <a:buChar char="•"/>
            </a:pPr>
            <a:r>
              <a:rPr lang="en-US" altLang="en-US" sz="3000" b="1" dirty="0"/>
              <a:t>Societal gender stereotyping </a:t>
            </a:r>
          </a:p>
          <a:p>
            <a:pPr>
              <a:spcAft>
                <a:spcPts val="600"/>
              </a:spcAft>
            </a:pPr>
            <a:r>
              <a:rPr lang="en-US" altLang="en-US" sz="3000" b="1" dirty="0"/>
              <a:t>	(ex: claiming abuse is a strategy)</a:t>
            </a:r>
          </a:p>
          <a:p>
            <a:pPr marL="457200" indent="-457200">
              <a:spcAft>
                <a:spcPts val="600"/>
              </a:spcAft>
              <a:buFont typeface="Arial" panose="020B0604020202020204" pitchFamily="34" charset="0"/>
              <a:buChar char="•"/>
            </a:pPr>
            <a:r>
              <a:rPr lang="en-US" altLang="en-US" sz="3000" b="1" dirty="0"/>
              <a:t>Financial vulnerability</a:t>
            </a:r>
            <a:endParaRPr lang="en-US" altLang="en-US" sz="3000" b="1" dirty="0">
              <a:cs typeface="Calibri"/>
            </a:endParaRPr>
          </a:p>
        </p:txBody>
      </p:sp>
      <p:sp>
        <p:nvSpPr>
          <p:cNvPr id="4" name="TextBox 3">
            <a:extLst>
              <a:ext uri="{FF2B5EF4-FFF2-40B4-BE49-F238E27FC236}">
                <a16:creationId xmlns:a16="http://schemas.microsoft.com/office/drawing/2014/main" id="{EDBDF0FC-6DFC-9795-BF96-1584A6B34093}"/>
              </a:ext>
            </a:extLst>
          </p:cNvPr>
          <p:cNvSpPr txBox="1"/>
          <p:nvPr/>
        </p:nvSpPr>
        <p:spPr>
          <a:xfrm>
            <a:off x="729050" y="321276"/>
            <a:ext cx="9106928" cy="1569660"/>
          </a:xfrm>
          <a:prstGeom prst="rect">
            <a:avLst/>
          </a:prstGeom>
          <a:noFill/>
        </p:spPr>
        <p:txBody>
          <a:bodyPr wrap="square" rtlCol="0">
            <a:spAutoFit/>
          </a:bodyPr>
          <a:lstStyle/>
          <a:p>
            <a:r>
              <a:rPr lang="en-US" sz="3200" b="1" dirty="0"/>
              <a:t>A Survivor, a person who is targeted…</a:t>
            </a:r>
          </a:p>
          <a:p>
            <a:r>
              <a:rPr lang="en-US" sz="3200" b="1" dirty="0"/>
              <a:t>These issues can compromise their capacity to use mediation:</a:t>
            </a:r>
          </a:p>
        </p:txBody>
      </p:sp>
    </p:spTree>
    <p:extLst>
      <p:ext uri="{BB962C8B-B14F-4D97-AF65-F5344CB8AC3E}">
        <p14:creationId xmlns:p14="http://schemas.microsoft.com/office/powerpoint/2010/main" val="20540784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C3DBD-29AD-0D0D-C28D-C6DD904F6B96}"/>
              </a:ext>
            </a:extLst>
          </p:cNvPr>
          <p:cNvSpPr>
            <a:spLocks noGrp="1"/>
          </p:cNvSpPr>
          <p:nvPr>
            <p:ph type="title"/>
          </p:nvPr>
        </p:nvSpPr>
        <p:spPr>
          <a:xfrm>
            <a:off x="355600" y="467397"/>
            <a:ext cx="3789680" cy="6149303"/>
          </a:xfrm>
        </p:spPr>
        <p:txBody>
          <a:bodyPr anchor="ctr">
            <a:normAutofit/>
          </a:bodyPr>
          <a:lstStyle/>
          <a:p>
            <a:pPr algn="r"/>
            <a:r>
              <a:rPr lang="en-US" sz="3100" b="1" dirty="0">
                <a:solidFill>
                  <a:schemeClr val="tx1"/>
                </a:solidFill>
              </a:rPr>
              <a:t>WHAT TO LOOK FOR:</a:t>
            </a:r>
            <a:br>
              <a:rPr lang="en-US" sz="3100" b="1" dirty="0">
                <a:solidFill>
                  <a:schemeClr val="tx1"/>
                </a:solidFill>
              </a:rPr>
            </a:br>
            <a:br>
              <a:rPr lang="en-US" sz="3200" b="1" dirty="0">
                <a:solidFill>
                  <a:schemeClr val="tx1"/>
                </a:solidFill>
              </a:rPr>
            </a:br>
            <a:r>
              <a:rPr lang="en-US" sz="3200" b="1" dirty="0">
                <a:solidFill>
                  <a:schemeClr val="tx1"/>
                </a:solidFill>
              </a:rPr>
              <a:t>Screening for Safety</a:t>
            </a:r>
            <a:br>
              <a:rPr lang="en-US" sz="3200" b="1" dirty="0">
                <a:solidFill>
                  <a:schemeClr val="tx1"/>
                </a:solidFill>
              </a:rPr>
            </a:br>
            <a:r>
              <a:rPr lang="en-US" sz="3200" b="1" dirty="0">
                <a:solidFill>
                  <a:schemeClr val="tx1"/>
                </a:solidFill>
              </a:rPr>
              <a:t>and </a:t>
            </a:r>
            <a:br>
              <a:rPr lang="en-US" sz="3200" b="1" dirty="0">
                <a:solidFill>
                  <a:schemeClr val="tx1"/>
                </a:solidFill>
              </a:rPr>
            </a:br>
            <a:r>
              <a:rPr lang="en-US" sz="3200" b="1" dirty="0">
                <a:solidFill>
                  <a:schemeClr val="tx1"/>
                </a:solidFill>
              </a:rPr>
              <a:t>Capacity of:</a:t>
            </a:r>
            <a:br>
              <a:rPr lang="en-US" sz="3200" b="1" dirty="0">
                <a:solidFill>
                  <a:schemeClr val="tx1"/>
                </a:solidFill>
              </a:rPr>
            </a:br>
            <a:br>
              <a:rPr lang="en-US" sz="3200" b="1" dirty="0">
                <a:solidFill>
                  <a:schemeClr val="tx1"/>
                </a:solidFill>
              </a:rPr>
            </a:br>
            <a:r>
              <a:rPr lang="en-US" b="1" dirty="0">
                <a:solidFill>
                  <a:schemeClr val="tx1"/>
                </a:solidFill>
              </a:rPr>
              <a:t>A Person Who Harms and/or Seeks Power and Control Over the Other</a:t>
            </a:r>
          </a:p>
        </p:txBody>
      </p:sp>
      <p:sp>
        <p:nvSpPr>
          <p:cNvPr id="3" name="Content Placeholder 2">
            <a:extLst>
              <a:ext uri="{FF2B5EF4-FFF2-40B4-BE49-F238E27FC236}">
                <a16:creationId xmlns:a16="http://schemas.microsoft.com/office/drawing/2014/main" id="{E2B5CD2F-8AD6-CA33-8CFE-7F1ED9BFDE51}"/>
              </a:ext>
            </a:extLst>
          </p:cNvPr>
          <p:cNvSpPr>
            <a:spLocks noGrp="1"/>
          </p:cNvSpPr>
          <p:nvPr>
            <p:ph idx="1"/>
            <p:extLst>
              <p:ext uri="{E7BDC344-281C-4309-B0C6-D0EE65EED2A8}">
                <p202:designPr xmlns:p202="http://schemas.microsoft.com/office/powerpoint/2020/02/main">
                  <p202:designTagLst>
                    <p202:designTag name="ARCH:1:CLS" val="LargePlainText"/>
                  </p202:designTagLst>
                </p202:designPr>
              </p:ext>
            </p:extLst>
          </p:nvPr>
        </p:nvSpPr>
        <p:spPr>
          <a:xfrm>
            <a:off x="4429760" y="237209"/>
            <a:ext cx="7406640" cy="6379491"/>
          </a:xfrm>
        </p:spPr>
        <p:txBody>
          <a:bodyPr anchor="ctr">
            <a:noAutofit/>
          </a:bodyPr>
          <a:lstStyle/>
          <a:p>
            <a:pPr indent="0">
              <a:buNone/>
            </a:pPr>
            <a:r>
              <a:rPr lang="en-US" sz="1800" b="1" dirty="0">
                <a:solidFill>
                  <a:schemeClr val="tx1"/>
                </a:solidFill>
              </a:rPr>
              <a:t>SAFETY:</a:t>
            </a:r>
          </a:p>
          <a:p>
            <a:pPr indent="0">
              <a:buNone/>
            </a:pPr>
            <a:r>
              <a:rPr lang="en-US" sz="1800" b="1" dirty="0">
                <a:solidFill>
                  <a:schemeClr val="tx1"/>
                </a:solidFill>
              </a:rPr>
              <a:t>D</a:t>
            </a:r>
            <a:r>
              <a:rPr lang="en-US" sz="1800" b="1" i="0" kern="1200" dirty="0">
                <a:solidFill>
                  <a:schemeClr val="tx1"/>
                </a:solidFill>
                <a:latin typeface="+mn-lt"/>
                <a:ea typeface="+mn-ea"/>
                <a:cs typeface="+mn-cs"/>
              </a:rPr>
              <a:t>oes this person feel safe?</a:t>
            </a:r>
            <a:r>
              <a:rPr lang="en-US" sz="1800" b="1" dirty="0">
                <a:solidFill>
                  <a:schemeClr val="tx1"/>
                </a:solidFill>
              </a:rPr>
              <a:t> </a:t>
            </a:r>
            <a:r>
              <a:rPr lang="en-US" sz="1800" b="1" i="0" kern="1200" dirty="0">
                <a:solidFill>
                  <a:schemeClr val="tx1"/>
                </a:solidFill>
                <a:latin typeface="+mn-lt"/>
                <a:ea typeface="+mn-ea"/>
                <a:cs typeface="+mn-cs"/>
              </a:rPr>
              <a:t>Can they speak up and disagree? Do they feel like, if they disagree, that they might be harmed later?</a:t>
            </a:r>
          </a:p>
          <a:p>
            <a:pPr indent="0">
              <a:buNone/>
            </a:pPr>
            <a:r>
              <a:rPr lang="en-US" sz="1800" b="1" i="0" kern="1200" dirty="0">
                <a:solidFill>
                  <a:schemeClr val="tx1"/>
                </a:solidFill>
                <a:latin typeface="+mn-lt"/>
                <a:ea typeface="+mn-ea"/>
                <a:cs typeface="+mn-cs"/>
              </a:rPr>
              <a:t>Abusers usually feel safe, can speak up and do not feel like they will be harmed later.</a:t>
            </a:r>
          </a:p>
          <a:p>
            <a:pPr indent="0">
              <a:buNone/>
            </a:pPr>
            <a:r>
              <a:rPr lang="en-US" sz="1800" b="1" dirty="0">
                <a:solidFill>
                  <a:schemeClr val="tx1"/>
                </a:solidFill>
              </a:rPr>
              <a:t>CAPACITY LIMITATIONS FOR</a:t>
            </a:r>
            <a:r>
              <a:rPr lang="en-US" sz="1800" b="1" i="0" kern="1200" dirty="0">
                <a:solidFill>
                  <a:schemeClr val="tx1"/>
                </a:solidFill>
                <a:latin typeface="+mn-lt"/>
                <a:ea typeface="+mn-ea"/>
                <a:cs typeface="+mn-cs"/>
              </a:rPr>
              <a:t> AN ABUSER WHO HARMS OR CONTROLS:</a:t>
            </a:r>
          </a:p>
          <a:p>
            <a:pPr indent="0">
              <a:buNone/>
            </a:pPr>
            <a:r>
              <a:rPr lang="en-US" sz="1800" b="1" i="0" kern="1200" dirty="0">
                <a:solidFill>
                  <a:schemeClr val="tx1"/>
                </a:solidFill>
                <a:latin typeface="+mn-lt"/>
                <a:ea typeface="+mn-ea"/>
                <a:cs typeface="+mn-cs"/>
              </a:rPr>
              <a:t>Entitled. Self-centered. </a:t>
            </a:r>
            <a:r>
              <a:rPr lang="en-US" sz="1800" b="1" i="0" u="sng" kern="1200" dirty="0">
                <a:solidFill>
                  <a:schemeClr val="tx1"/>
                </a:solidFill>
                <a:latin typeface="+mn-lt"/>
                <a:ea typeface="+mn-ea"/>
                <a:cs typeface="+mn-cs"/>
              </a:rPr>
              <a:t>Believes he is the victim</a:t>
            </a:r>
            <a:r>
              <a:rPr lang="en-US" sz="1800" b="1" i="0" kern="1200" dirty="0">
                <a:solidFill>
                  <a:schemeClr val="tx1"/>
                </a:solidFill>
                <a:latin typeface="+mn-lt"/>
                <a:ea typeface="+mn-ea"/>
                <a:cs typeface="+mn-cs"/>
              </a:rPr>
              <a:t>. </a:t>
            </a:r>
            <a:r>
              <a:rPr lang="en-US" sz="1800" b="1" dirty="0">
                <a:solidFill>
                  <a:schemeClr val="tx1"/>
                </a:solidFill>
              </a:rPr>
              <a:t>Manipulative. Able to create a good public image. Disrespectful. Superior. Punishing. Switch from charm to anger without warning. </a:t>
            </a:r>
            <a:endParaRPr lang="en-US" sz="1800" b="1" i="0" kern="1200" dirty="0">
              <a:solidFill>
                <a:schemeClr val="tx1"/>
              </a:solidFill>
              <a:latin typeface="+mn-lt"/>
              <a:ea typeface="+mn-ea"/>
              <a:cs typeface="+mn-cs"/>
            </a:endParaRPr>
          </a:p>
          <a:p>
            <a:pPr indent="0">
              <a:buNone/>
            </a:pPr>
            <a:r>
              <a:rPr lang="en-US" sz="1800" b="1" i="0" u="sng" kern="1200" dirty="0">
                <a:solidFill>
                  <a:schemeClr val="tx1"/>
                </a:solidFill>
                <a:latin typeface="+mn-lt"/>
                <a:ea typeface="+mn-ea"/>
                <a:cs typeface="+mn-cs"/>
              </a:rPr>
              <a:t>Does not have the ability to acknowledge the other’s right to self determination, does not take their stated needs/perspective seriously</a:t>
            </a:r>
            <a:r>
              <a:rPr lang="en-US" sz="1800" b="1" i="0" kern="1200" dirty="0">
                <a:solidFill>
                  <a:schemeClr val="tx1"/>
                </a:solidFill>
                <a:latin typeface="+mn-lt"/>
                <a:ea typeface="+mn-ea"/>
                <a:cs typeface="+mn-cs"/>
              </a:rPr>
              <a:t>. </a:t>
            </a:r>
          </a:p>
          <a:p>
            <a:pPr indent="0">
              <a:buNone/>
            </a:pPr>
            <a:r>
              <a:rPr lang="en-US" sz="1800" b="1" i="0" kern="1200" dirty="0">
                <a:solidFill>
                  <a:schemeClr val="tx1"/>
                </a:solidFill>
                <a:latin typeface="+mn-lt"/>
                <a:ea typeface="+mn-ea"/>
                <a:cs typeface="+mn-cs"/>
              </a:rPr>
              <a:t>Sense of entitlement.  Blames victim. Desire to punish, lack of acceptance of the end of the relationship, veiled threats, </a:t>
            </a:r>
          </a:p>
          <a:p>
            <a:pPr indent="0">
              <a:buNone/>
            </a:pPr>
            <a:r>
              <a:rPr lang="en-US" sz="1800" b="1" u="sng" dirty="0">
                <a:solidFill>
                  <a:schemeClr val="tx1"/>
                </a:solidFill>
              </a:rPr>
              <a:t>R</a:t>
            </a:r>
            <a:r>
              <a:rPr lang="en-US" sz="1800" b="1" i="0" u="sng" kern="1200" dirty="0">
                <a:solidFill>
                  <a:schemeClr val="tx1"/>
                </a:solidFill>
                <a:latin typeface="+mn-lt"/>
                <a:ea typeface="+mn-ea"/>
                <a:cs typeface="+mn-cs"/>
              </a:rPr>
              <a:t>efusal to accept responsibility for own actions or feelings</a:t>
            </a:r>
            <a:r>
              <a:rPr lang="en-US" sz="1800" b="1" i="0" kern="1200" dirty="0">
                <a:solidFill>
                  <a:schemeClr val="tx1"/>
                </a:solidFill>
                <a:latin typeface="+mn-lt"/>
                <a:ea typeface="+mn-ea"/>
                <a:cs typeface="+mn-cs"/>
              </a:rPr>
              <a:t>, refusal to support the others’ parenting, tries to erode the other’s relationship with the children.</a:t>
            </a:r>
            <a:endParaRPr lang="en-US" sz="1800" dirty="0">
              <a:solidFill>
                <a:schemeClr val="tx1"/>
              </a:solidFill>
            </a:endParaRPr>
          </a:p>
        </p:txBody>
      </p:sp>
    </p:spTree>
    <p:extLst>
      <p:ext uri="{BB962C8B-B14F-4D97-AF65-F5344CB8AC3E}">
        <p14:creationId xmlns:p14="http://schemas.microsoft.com/office/powerpoint/2010/main" val="27600768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796D67-71E6-10B5-1003-A343C5E3B06A}"/>
              </a:ext>
            </a:extLst>
          </p:cNvPr>
          <p:cNvSpPr txBox="1"/>
          <p:nvPr/>
        </p:nvSpPr>
        <p:spPr>
          <a:xfrm>
            <a:off x="358346" y="1742303"/>
            <a:ext cx="11417643" cy="4862870"/>
          </a:xfrm>
          <a:prstGeom prst="rect">
            <a:avLst/>
          </a:prstGeom>
          <a:noFill/>
        </p:spPr>
        <p:txBody>
          <a:bodyPr wrap="square" rtlCol="0">
            <a:spAutoFit/>
          </a:bodyPr>
          <a:lstStyle/>
          <a:p>
            <a:pPr>
              <a:spcAft>
                <a:spcPts val="600"/>
              </a:spcAft>
            </a:pPr>
            <a:r>
              <a:rPr lang="en-US" altLang="en-US" sz="3000" b="1" dirty="0"/>
              <a:t>* Sees self as entitled or feels entitled, is self-centered</a:t>
            </a:r>
          </a:p>
          <a:p>
            <a:pPr>
              <a:spcAft>
                <a:spcPts val="600"/>
              </a:spcAft>
            </a:pPr>
            <a:r>
              <a:rPr lang="en-US" altLang="en-US" sz="3000" b="1" dirty="0"/>
              <a:t>* Does not accept other’s right to self-determination</a:t>
            </a:r>
            <a:endParaRPr lang="en-US" altLang="en-US" sz="3000" b="1" dirty="0">
              <a:cs typeface="Calibri"/>
            </a:endParaRPr>
          </a:p>
          <a:p>
            <a:pPr>
              <a:spcAft>
                <a:spcPts val="600"/>
              </a:spcAft>
            </a:pPr>
            <a:r>
              <a:rPr lang="en-US" altLang="en-US" sz="3000" b="1" dirty="0"/>
              <a:t>* Believes they themselves are the victim</a:t>
            </a:r>
            <a:endParaRPr lang="en-US" altLang="en-US" sz="3000" b="1" dirty="0">
              <a:cs typeface="Calibri"/>
            </a:endParaRPr>
          </a:p>
          <a:p>
            <a:pPr>
              <a:spcAft>
                <a:spcPts val="600"/>
              </a:spcAft>
            </a:pPr>
            <a:r>
              <a:rPr lang="en-US" altLang="en-US" sz="3000" b="1" dirty="0"/>
              <a:t>* Blames others/blames the victim </a:t>
            </a:r>
            <a:endParaRPr lang="en-US" altLang="en-US" sz="3000" b="1" dirty="0">
              <a:cs typeface="Calibri"/>
            </a:endParaRPr>
          </a:p>
          <a:p>
            <a:pPr>
              <a:spcAft>
                <a:spcPts val="600"/>
              </a:spcAft>
            </a:pPr>
            <a:r>
              <a:rPr lang="en-US" altLang="en-US" sz="3000" b="1" dirty="0"/>
              <a:t>* Veiled threats, desire to punish</a:t>
            </a:r>
            <a:endParaRPr lang="en-US" altLang="en-US" sz="3000" b="1" dirty="0">
              <a:cs typeface="Calibri"/>
            </a:endParaRPr>
          </a:p>
          <a:p>
            <a:pPr>
              <a:spcAft>
                <a:spcPts val="600"/>
              </a:spcAft>
            </a:pPr>
            <a:r>
              <a:rPr lang="en-US" altLang="en-US" sz="3000" b="1" dirty="0"/>
              <a:t>* Manipulative (contrite, apologies, concerned)</a:t>
            </a:r>
            <a:endParaRPr lang="en-US" altLang="en-US" sz="3000" b="1" dirty="0">
              <a:cs typeface="Calibri"/>
            </a:endParaRPr>
          </a:p>
          <a:p>
            <a:pPr>
              <a:spcAft>
                <a:spcPts val="600"/>
              </a:spcAft>
            </a:pPr>
            <a:r>
              <a:rPr lang="en-US" altLang="en-US" sz="3000" b="1" dirty="0"/>
              <a:t>* Good public image, charming</a:t>
            </a:r>
            <a:endParaRPr lang="en-US" altLang="en-US" sz="3000" b="1" dirty="0">
              <a:cs typeface="Calibri"/>
            </a:endParaRPr>
          </a:p>
          <a:p>
            <a:pPr>
              <a:spcAft>
                <a:spcPts val="600"/>
              </a:spcAft>
            </a:pPr>
            <a:r>
              <a:rPr lang="en-US" altLang="en-US" sz="3000" b="1" dirty="0"/>
              <a:t>* Disrespectful, superior, depersonalizing</a:t>
            </a:r>
            <a:endParaRPr lang="en-US" altLang="en-US" sz="3000" b="1" dirty="0">
              <a:cs typeface="Calibri"/>
            </a:endParaRPr>
          </a:p>
          <a:p>
            <a:pPr>
              <a:spcAft>
                <a:spcPts val="600"/>
              </a:spcAft>
            </a:pPr>
            <a:r>
              <a:rPr lang="en-US" altLang="en-US" sz="3000" b="1" dirty="0"/>
              <a:t>* Refusal to accept responsibility for own actions or feelings</a:t>
            </a:r>
            <a:endParaRPr lang="en-US" altLang="en-US" sz="3000" b="1" dirty="0">
              <a:cs typeface="Calibri"/>
            </a:endParaRPr>
          </a:p>
        </p:txBody>
      </p:sp>
      <p:sp>
        <p:nvSpPr>
          <p:cNvPr id="4" name="TextBox 3">
            <a:extLst>
              <a:ext uri="{FF2B5EF4-FFF2-40B4-BE49-F238E27FC236}">
                <a16:creationId xmlns:a16="http://schemas.microsoft.com/office/drawing/2014/main" id="{F57AB83B-945D-C545-35AD-0C3FE45AC391}"/>
              </a:ext>
            </a:extLst>
          </p:cNvPr>
          <p:cNvSpPr txBox="1"/>
          <p:nvPr/>
        </p:nvSpPr>
        <p:spPr>
          <a:xfrm>
            <a:off x="358346" y="444843"/>
            <a:ext cx="9885405" cy="1077218"/>
          </a:xfrm>
          <a:prstGeom prst="rect">
            <a:avLst/>
          </a:prstGeom>
          <a:noFill/>
        </p:spPr>
        <p:txBody>
          <a:bodyPr wrap="square" rtlCol="0">
            <a:spAutoFit/>
          </a:bodyPr>
          <a:lstStyle/>
          <a:p>
            <a:r>
              <a:rPr lang="en-US" sz="3200" b="1" dirty="0"/>
              <a:t>A Batterer:  </a:t>
            </a:r>
            <a:r>
              <a:rPr lang="en-US" sz="3200" b="1" kern="1200" dirty="0">
                <a:solidFill>
                  <a:schemeClr val="tx1"/>
                </a:solidFill>
                <a:latin typeface="+mn-lt"/>
                <a:ea typeface="+mn-ea"/>
                <a:cs typeface="+mn-cs"/>
              </a:rPr>
              <a:t>These issues can compromise their capacity to use mediation.</a:t>
            </a:r>
          </a:p>
        </p:txBody>
      </p:sp>
    </p:spTree>
    <p:extLst>
      <p:ext uri="{BB962C8B-B14F-4D97-AF65-F5344CB8AC3E}">
        <p14:creationId xmlns:p14="http://schemas.microsoft.com/office/powerpoint/2010/main" val="23243053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00A4-E4B9-B119-E53F-E68144E117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52B0587-0DAF-C33C-C0AF-1E4CEF55CB11}"/>
              </a:ext>
            </a:extLst>
          </p:cNvPr>
          <p:cNvSpPr>
            <a:spLocks noGrp="1"/>
          </p:cNvSpPr>
          <p:nvPr>
            <p:ph type="ctrTitle"/>
          </p:nvPr>
        </p:nvSpPr>
        <p:spPr>
          <a:xfrm>
            <a:off x="1066800" y="1478410"/>
            <a:ext cx="10011508" cy="2448821"/>
          </a:xfrm>
        </p:spPr>
        <p:txBody>
          <a:bodyPr>
            <a:normAutofit/>
          </a:bodyPr>
          <a:lstStyle/>
          <a:p>
            <a:r>
              <a:rPr lang="en-US" b="1" dirty="0"/>
              <a:t>There are different methods for screening or ‘prep’ conversations.</a:t>
            </a:r>
          </a:p>
        </p:txBody>
      </p:sp>
    </p:spTree>
    <p:extLst>
      <p:ext uri="{BB962C8B-B14F-4D97-AF65-F5344CB8AC3E}">
        <p14:creationId xmlns:p14="http://schemas.microsoft.com/office/powerpoint/2010/main" val="30143227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EC884-3256-A396-EC64-D6F3F2B9C15F}"/>
              </a:ext>
            </a:extLst>
          </p:cNvPr>
          <p:cNvSpPr>
            <a:spLocks noGrp="1"/>
          </p:cNvSpPr>
          <p:nvPr>
            <p:ph type="ctrTitle"/>
          </p:nvPr>
        </p:nvSpPr>
        <p:spPr>
          <a:xfrm>
            <a:off x="1112864" y="2545773"/>
            <a:ext cx="9366432" cy="3855027"/>
          </a:xfrm>
        </p:spPr>
        <p:txBody>
          <a:bodyPr>
            <a:normAutofit fontScale="90000"/>
          </a:bodyPr>
          <a:lstStyle/>
          <a:p>
            <a:r>
              <a:rPr lang="en-US" sz="4800" b="1" dirty="0"/>
              <a:t>Screening that starts by: </a:t>
            </a:r>
            <a:br>
              <a:rPr lang="en-US" sz="4800" b="1" dirty="0"/>
            </a:br>
            <a:br>
              <a:rPr lang="en-US" sz="4800" b="1" dirty="0"/>
            </a:br>
            <a:r>
              <a:rPr lang="en-US" sz="4800" b="1" dirty="0"/>
              <a:t>Having a conversation that </a:t>
            </a:r>
            <a:br>
              <a:rPr lang="en-US" sz="4800" b="1" dirty="0"/>
            </a:br>
            <a:r>
              <a:rPr lang="en-US" sz="4800" b="1" dirty="0"/>
              <a:t>* answers their questions, </a:t>
            </a:r>
            <a:br>
              <a:rPr lang="en-US" sz="4800" b="1" dirty="0"/>
            </a:br>
            <a:r>
              <a:rPr lang="en-US" sz="4800" b="1" dirty="0"/>
              <a:t>* asks questions, </a:t>
            </a:r>
            <a:br>
              <a:rPr lang="en-US" b="1" dirty="0"/>
            </a:br>
            <a:r>
              <a:rPr lang="en-US" b="1" dirty="0"/>
              <a:t>* </a:t>
            </a:r>
            <a:r>
              <a:rPr lang="en-US" sz="4800" b="1" dirty="0"/>
              <a:t>provides them with the info they   </a:t>
            </a:r>
            <a:br>
              <a:rPr lang="en-US" sz="4800" b="1" dirty="0"/>
            </a:br>
            <a:r>
              <a:rPr lang="en-US" sz="4800" b="1" dirty="0"/>
              <a:t>   need about </a:t>
            </a:r>
            <a:r>
              <a:rPr lang="en-US" b="1" dirty="0"/>
              <a:t>the mediation process </a:t>
            </a:r>
            <a:br>
              <a:rPr lang="en-US" b="1" dirty="0"/>
            </a:br>
            <a:r>
              <a:rPr lang="en-US" b="1" dirty="0"/>
              <a:t>  and their options.</a:t>
            </a:r>
            <a:br>
              <a:rPr lang="en-US" b="1" dirty="0"/>
            </a:br>
            <a:br>
              <a:rPr lang="en-US" b="1" dirty="0"/>
            </a:br>
            <a:r>
              <a:rPr lang="en-US" b="1" dirty="0"/>
              <a:t>(Connects with the party and meets them where they are)</a:t>
            </a:r>
            <a:endParaRPr lang="en-US" sz="4800" b="1" dirty="0"/>
          </a:p>
        </p:txBody>
      </p:sp>
      <p:sp>
        <p:nvSpPr>
          <p:cNvPr id="3" name="TextBox 2">
            <a:extLst>
              <a:ext uri="{FF2B5EF4-FFF2-40B4-BE49-F238E27FC236}">
                <a16:creationId xmlns:a16="http://schemas.microsoft.com/office/drawing/2014/main" id="{344B5DC1-9D83-9F8A-3A9C-D276283C46B6}"/>
              </a:ext>
            </a:extLst>
          </p:cNvPr>
          <p:cNvSpPr txBox="1"/>
          <p:nvPr/>
        </p:nvSpPr>
        <p:spPr>
          <a:xfrm>
            <a:off x="2140527" y="-83127"/>
            <a:ext cx="2133918" cy="369332"/>
          </a:xfrm>
          <a:prstGeom prst="rect">
            <a:avLst/>
          </a:prstGeom>
          <a:noFill/>
        </p:spPr>
        <p:txBody>
          <a:bodyPr wrap="none" rtlCol="0">
            <a:spAutoFit/>
          </a:bodyPr>
          <a:lstStyle/>
          <a:p>
            <a:r>
              <a:rPr lang="en-US" dirty="0"/>
              <a:t>                                </a:t>
            </a:r>
          </a:p>
        </p:txBody>
      </p:sp>
    </p:spTree>
    <p:extLst>
      <p:ext uri="{BB962C8B-B14F-4D97-AF65-F5344CB8AC3E}">
        <p14:creationId xmlns:p14="http://schemas.microsoft.com/office/powerpoint/2010/main" val="35327480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F22465-F18F-3977-57FA-47114BFEF65F}"/>
              </a:ext>
            </a:extLst>
          </p:cNvPr>
          <p:cNvSpPr txBox="1"/>
          <p:nvPr/>
        </p:nvSpPr>
        <p:spPr>
          <a:xfrm>
            <a:off x="295075" y="283751"/>
            <a:ext cx="11601850" cy="7171194"/>
          </a:xfrm>
          <a:prstGeom prst="rect">
            <a:avLst/>
          </a:prstGeom>
          <a:noFill/>
        </p:spPr>
        <p:txBody>
          <a:bodyPr wrap="square">
            <a:spAutoFit/>
          </a:bodyPr>
          <a:lstStyle/>
          <a:p>
            <a:pPr algn="ctr"/>
            <a:r>
              <a:rPr lang="en-US" sz="3200" b="1" dirty="0"/>
              <a:t>THE PREP CALL  - FOLLOW THE PARTIES METHOD</a:t>
            </a:r>
          </a:p>
          <a:p>
            <a:endParaRPr lang="en-US" sz="1000" b="1" dirty="0">
              <a:highlight>
                <a:srgbClr val="000000"/>
              </a:highlight>
            </a:endParaRPr>
          </a:p>
          <a:p>
            <a:r>
              <a:rPr lang="en-US" sz="2000" b="1" dirty="0">
                <a:solidFill>
                  <a:srgbClr val="FFFF00"/>
                </a:solidFill>
                <a:highlight>
                  <a:srgbClr val="000000"/>
                </a:highlight>
              </a:rPr>
              <a:t>THE SET-UP FOR THE CALL:</a:t>
            </a:r>
          </a:p>
          <a:p>
            <a:endParaRPr lang="en-US" sz="2000" b="1" dirty="0"/>
          </a:p>
          <a:p>
            <a:r>
              <a:rPr lang="en-US" sz="2400" b="1" dirty="0"/>
              <a:t>WHAT I SAY: What you say here is confidential. I do not tell anyone else what you tell me, exceptions are if I hear:</a:t>
            </a:r>
          </a:p>
          <a:p>
            <a:r>
              <a:rPr lang="en-US" sz="2400" b="1" dirty="0"/>
              <a:t>	* allegations of child abuse or neglect</a:t>
            </a:r>
          </a:p>
          <a:p>
            <a:r>
              <a:rPr lang="en-US" sz="2400" b="1" dirty="0"/>
              <a:t>	* threat of bodily harm to another person</a:t>
            </a:r>
          </a:p>
          <a:p>
            <a:r>
              <a:rPr lang="en-US" sz="2400" b="1" dirty="0"/>
              <a:t>	* future criminal activity</a:t>
            </a:r>
          </a:p>
          <a:p>
            <a:r>
              <a:rPr lang="en-US" sz="2400" dirty="0"/>
              <a:t>	</a:t>
            </a:r>
          </a:p>
          <a:p>
            <a:r>
              <a:rPr lang="en-US" sz="2400" dirty="0"/>
              <a:t>	</a:t>
            </a:r>
            <a:r>
              <a:rPr lang="en-US" sz="2400" b="1" dirty="0">
                <a:highlight>
                  <a:srgbClr val="000000"/>
                </a:highlight>
              </a:rPr>
              <a:t>WHY: So they know this and can decide what they will tell me. </a:t>
            </a:r>
          </a:p>
          <a:p>
            <a:endParaRPr lang="en-US" sz="2400" dirty="0"/>
          </a:p>
          <a:p>
            <a:r>
              <a:rPr lang="en-US" sz="2400" b="1" dirty="0"/>
              <a:t>WHAT I SAY RIGHT AWAY:  I ask that they not talk about the other party or what they have said or done unless it is in answer to my specific questions.</a:t>
            </a:r>
          </a:p>
          <a:p>
            <a:endParaRPr lang="en-US" sz="2400" b="1" dirty="0"/>
          </a:p>
          <a:p>
            <a:r>
              <a:rPr lang="en-US" sz="2400" b="1" dirty="0"/>
              <a:t>	</a:t>
            </a:r>
            <a:r>
              <a:rPr lang="en-US" sz="2400" b="1" dirty="0">
                <a:highlight>
                  <a:srgbClr val="000000"/>
                </a:highlight>
              </a:rPr>
              <a:t>WHY: I don’t want them to worry about what the other said about them to me and 	wonder whether I believed it and can be impartial. Preventing distrust of the process</a:t>
            </a:r>
          </a:p>
          <a:p>
            <a:endParaRPr lang="en-US" sz="2400" b="1" dirty="0">
              <a:highlight>
                <a:srgbClr val="FFFF00"/>
              </a:highlight>
            </a:endParaRPr>
          </a:p>
          <a:p>
            <a:endParaRPr lang="en-US" sz="1800" kern="1200" dirty="0">
              <a:solidFill>
                <a:schemeClr val="tx1"/>
              </a:solidFill>
              <a:latin typeface="+mn-lt"/>
              <a:ea typeface="+mn-ea"/>
              <a:cs typeface="+mn-cs"/>
            </a:endParaRPr>
          </a:p>
        </p:txBody>
      </p:sp>
    </p:spTree>
    <p:extLst>
      <p:ext uri="{BB962C8B-B14F-4D97-AF65-F5344CB8AC3E}">
        <p14:creationId xmlns:p14="http://schemas.microsoft.com/office/powerpoint/2010/main" val="2906397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266EF-65A9-8D7F-7A4E-4EE81212D658}"/>
              </a:ext>
            </a:extLst>
          </p:cNvPr>
          <p:cNvSpPr>
            <a:spLocks noGrp="1"/>
          </p:cNvSpPr>
          <p:nvPr>
            <p:ph type="title"/>
          </p:nvPr>
        </p:nvSpPr>
        <p:spPr>
          <a:xfrm>
            <a:off x="363266" y="-1133856"/>
            <a:ext cx="10652760" cy="914400"/>
          </a:xfrm>
        </p:spPr>
        <p:txBody>
          <a:bodyPr/>
          <a:lstStyle/>
          <a:p>
            <a:endParaRPr lang="en-US"/>
          </a:p>
        </p:txBody>
      </p:sp>
      <p:sp>
        <p:nvSpPr>
          <p:cNvPr id="3" name="Content Placeholder 2">
            <a:extLst>
              <a:ext uri="{FF2B5EF4-FFF2-40B4-BE49-F238E27FC236}">
                <a16:creationId xmlns:a16="http://schemas.microsoft.com/office/drawing/2014/main" id="{9E490401-DEC4-3DB6-55DA-282A809B500C}"/>
              </a:ext>
            </a:extLst>
          </p:cNvPr>
          <p:cNvSpPr>
            <a:spLocks noGrp="1"/>
          </p:cNvSpPr>
          <p:nvPr>
            <p:ph sz="quarter" idx="13"/>
          </p:nvPr>
        </p:nvSpPr>
        <p:spPr>
          <a:xfrm>
            <a:off x="727364" y="477982"/>
            <a:ext cx="10288662" cy="5902035"/>
          </a:xfrm>
        </p:spPr>
        <p:txBody>
          <a:bodyPr>
            <a:normAutofit fontScale="55000" lnSpcReduction="20000"/>
          </a:bodyPr>
          <a:lstStyle/>
          <a:p>
            <a:r>
              <a:rPr lang="en-US" b="1" dirty="0">
                <a:solidFill>
                  <a:schemeClr val="bg1"/>
                </a:solidFill>
                <a:highlight>
                  <a:srgbClr val="FFFF00"/>
                </a:highlight>
              </a:rPr>
              <a:t>THEN I LET THEM KNOW ABOUT VOLUNTARINESS.</a:t>
            </a:r>
          </a:p>
          <a:p>
            <a:endParaRPr lang="en-US" sz="3200" b="1" dirty="0">
              <a:highlight>
                <a:srgbClr val="FFFF00"/>
              </a:highlight>
            </a:endParaRPr>
          </a:p>
          <a:p>
            <a:r>
              <a:rPr lang="en-US" b="1" dirty="0"/>
              <a:t>YOU ARE ORDERED TO MEDIATION BUT THE NATURE OF MEDIATION IS THAT EVERYTHING IS VOLUNTARY ONCE YOU ARE THERE.</a:t>
            </a:r>
          </a:p>
          <a:p>
            <a:endParaRPr lang="en-US" sz="3200" dirty="0"/>
          </a:p>
          <a:p>
            <a:r>
              <a:rPr lang="en-US" b="1" dirty="0"/>
              <a:t>You can talk about anything you both want to talk about and you don’t have to talk about anything you don’t want to talk about. And you can want to stop talking about something in the middle. And you don’t need an excuse.</a:t>
            </a:r>
          </a:p>
          <a:p>
            <a:endParaRPr lang="en-US" sz="3200" b="1" dirty="0"/>
          </a:p>
          <a:p>
            <a:endParaRPr lang="en-US" sz="4400" dirty="0"/>
          </a:p>
          <a:p>
            <a:r>
              <a:rPr lang="en-US" sz="6600" b="1" dirty="0"/>
              <a:t> </a:t>
            </a:r>
            <a:endParaRPr lang="en-US" dirty="0">
              <a:highlight>
                <a:srgbClr val="FFFF00"/>
              </a:highlight>
            </a:endParaRPr>
          </a:p>
        </p:txBody>
      </p:sp>
    </p:spTree>
    <p:extLst>
      <p:ext uri="{BB962C8B-B14F-4D97-AF65-F5344CB8AC3E}">
        <p14:creationId xmlns:p14="http://schemas.microsoft.com/office/powerpoint/2010/main" val="33081276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3941F-011E-00C1-6006-6B8CDB4C6B91}"/>
              </a:ext>
            </a:extLst>
          </p:cNvPr>
          <p:cNvSpPr>
            <a:spLocks noGrp="1"/>
          </p:cNvSpPr>
          <p:nvPr>
            <p:ph type="title"/>
          </p:nvPr>
        </p:nvSpPr>
        <p:spPr>
          <a:xfrm>
            <a:off x="306022" y="893620"/>
            <a:ext cx="11227887" cy="2722418"/>
          </a:xfrm>
        </p:spPr>
        <p:txBody>
          <a:bodyPr>
            <a:normAutofit fontScale="90000"/>
          </a:bodyPr>
          <a:lstStyle/>
          <a:p>
            <a:r>
              <a:rPr lang="en-US" sz="4400" b="1" dirty="0"/>
              <a:t>And I tell them they can leave mediation anytime they want.  Since what happens in mediation is confidential to the court, the other person cannot complain to the court that you left after five minutes and didn’t give it a chance.  </a:t>
            </a:r>
            <a:br>
              <a:rPr lang="en-US" sz="4400" b="1" dirty="0"/>
            </a:br>
            <a:br>
              <a:rPr lang="en-US" sz="4400" b="1" dirty="0"/>
            </a:br>
            <a:r>
              <a:rPr lang="en-US" sz="4400" b="1" dirty="0"/>
              <a:t>And, just by attending the mediation, I will file the Certificate of Attendance</a:t>
            </a:r>
            <a:r>
              <a:rPr lang="en-US" b="1" dirty="0"/>
              <a:t>.</a:t>
            </a:r>
          </a:p>
        </p:txBody>
      </p:sp>
    </p:spTree>
    <p:extLst>
      <p:ext uri="{BB962C8B-B14F-4D97-AF65-F5344CB8AC3E}">
        <p14:creationId xmlns:p14="http://schemas.microsoft.com/office/powerpoint/2010/main" val="12666798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54724-E436-DB92-E543-6CB1F437F5A4}"/>
              </a:ext>
            </a:extLst>
          </p:cNvPr>
          <p:cNvSpPr>
            <a:spLocks noGrp="1"/>
          </p:cNvSpPr>
          <p:nvPr>
            <p:ph type="title"/>
          </p:nvPr>
        </p:nvSpPr>
        <p:spPr>
          <a:xfrm>
            <a:off x="420791" y="955964"/>
            <a:ext cx="10905300" cy="5902036"/>
          </a:xfrm>
        </p:spPr>
        <p:txBody>
          <a:bodyPr>
            <a:normAutofit fontScale="90000"/>
          </a:bodyPr>
          <a:lstStyle/>
          <a:p>
            <a:r>
              <a:rPr lang="en-US" b="1" dirty="0"/>
              <a:t>Mediation is not your only chance at reaching agreement. You can continue to talk or email ideas for agreements back and forth after mediation. If you have attorneys, they can go back and forth with proposals for agreement.</a:t>
            </a:r>
            <a:br>
              <a:rPr lang="en-US" b="1" dirty="0"/>
            </a:br>
            <a:br>
              <a:rPr lang="en-US" b="1" dirty="0"/>
            </a:br>
            <a:br>
              <a:rPr lang="en-US" b="1" dirty="0"/>
            </a:br>
            <a:r>
              <a:rPr lang="en-US" b="1" dirty="0"/>
              <a:t>I also let any party who does not have an attorney know about </a:t>
            </a:r>
            <a:br>
              <a:rPr lang="en-US" b="1" dirty="0"/>
            </a:br>
            <a:r>
              <a:rPr lang="en-US" b="1" dirty="0"/>
              <a:t>attorneys who offer ‘unbundled services’ by having one appointment only with a party in a case, charging their hourly fee, and giving that party legal advice about their situation. A list of these attorneys can be found: Prep  Session Attorneys, at mediateiowa.org</a:t>
            </a:r>
            <a:br>
              <a:rPr lang="en-US" b="1" dirty="0"/>
            </a:br>
            <a:br>
              <a:rPr lang="en-US" b="1" dirty="0"/>
            </a:br>
            <a:r>
              <a:rPr lang="en-US" b="1" dirty="0"/>
              <a:t>Understanding what the law says is fair can be helpful. It can also be helpful for both parties to understand the range of what the court might decide if they can not reach their own decision in or after mediation. </a:t>
            </a:r>
            <a:br>
              <a:rPr lang="en-US" b="1" dirty="0"/>
            </a:br>
            <a:endParaRPr lang="en-US" dirty="0">
              <a:highlight>
                <a:srgbClr val="FFFF00"/>
              </a:highlight>
            </a:endParaRPr>
          </a:p>
        </p:txBody>
      </p:sp>
    </p:spTree>
    <p:extLst>
      <p:ext uri="{BB962C8B-B14F-4D97-AF65-F5344CB8AC3E}">
        <p14:creationId xmlns:p14="http://schemas.microsoft.com/office/powerpoint/2010/main" val="19931310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9607D9-863E-6334-FA36-88DD743085DB}"/>
              </a:ext>
            </a:extLst>
          </p:cNvPr>
          <p:cNvSpPr txBox="1"/>
          <p:nvPr/>
        </p:nvSpPr>
        <p:spPr>
          <a:xfrm>
            <a:off x="148803" y="-633651"/>
            <a:ext cx="9662746" cy="8125301"/>
          </a:xfrm>
          <a:prstGeom prst="rect">
            <a:avLst/>
          </a:prstGeom>
          <a:noFill/>
        </p:spPr>
        <p:txBody>
          <a:bodyPr wrap="square" rtlCol="0">
            <a:spAutoFit/>
          </a:bodyPr>
          <a:lstStyle/>
          <a:p>
            <a:r>
              <a:rPr lang="en-US" b="1" dirty="0"/>
              <a:t>And I tell them they can leave mediation anytime they want.  Since what happens in mediation is confidential to the court, the other person cannot complain to the court that you left after five minutes and didn’t give it a chance.  </a:t>
            </a:r>
          </a:p>
          <a:p>
            <a:endParaRPr lang="en-US" b="1" dirty="0"/>
          </a:p>
          <a:p>
            <a:r>
              <a:rPr lang="en-US" b="1" dirty="0"/>
              <a:t>And, just by attending the mediation, I will file the Certificate of Attendance.</a:t>
            </a:r>
          </a:p>
          <a:p>
            <a:endParaRPr lang="en-US" b="1" dirty="0"/>
          </a:p>
          <a:p>
            <a:r>
              <a:rPr lang="en-US" b="1" dirty="0"/>
              <a:t>AFTER THIS, I ASK if they have any questions re: mediation, how it works, how to prepare, etc.</a:t>
            </a:r>
          </a:p>
          <a:p>
            <a:endParaRPr lang="en-US" b="1" dirty="0">
              <a:highlight>
                <a:srgbClr val="FFFF00"/>
              </a:highlight>
            </a:endParaRPr>
          </a:p>
          <a:p>
            <a:r>
              <a:rPr lang="en-US" b="1" dirty="0"/>
              <a:t>	</a:t>
            </a:r>
            <a:r>
              <a:rPr lang="en-US" b="1" dirty="0">
                <a:highlight>
                  <a:srgbClr val="000000"/>
                </a:highlight>
              </a:rPr>
              <a:t>WHY: This question meets them where they are, addresses what they are thinking about or worried about. That builds trust in you and in the process. It also emphasizes choice and self-determination. And is empowering for informed decision-making.</a:t>
            </a:r>
            <a:endParaRPr lang="en-US" b="1" dirty="0">
              <a:solidFill>
                <a:schemeClr val="bg1"/>
              </a:solidFill>
              <a:highlight>
                <a:srgbClr val="000000"/>
              </a:highlight>
            </a:endParaRPr>
          </a:p>
          <a:p>
            <a:endParaRPr lang="en-US" b="1" dirty="0">
              <a:solidFill>
                <a:schemeClr val="bg1"/>
              </a:solidFill>
              <a:highlight>
                <a:srgbClr val="FFFF00"/>
              </a:highlight>
            </a:endParaRPr>
          </a:p>
          <a:p>
            <a:r>
              <a:rPr lang="en-US" b="1" dirty="0"/>
              <a:t>WHEN DONE WITH THEIR QUESTIONS, I BEGIN SCREENING BY ASKING THE FOUR THRESHHOLD QUESTIONS, AND FOLLOWING UP WITH QUESTIONS ABOUT POWER AND CONTROL ISSUES AND HIGH LETHALITY BEHAVIORS.  CAN USE THE (ABBREVIATED) </a:t>
            </a:r>
          </a:p>
          <a:p>
            <a:endParaRPr lang="en-US" dirty="0">
              <a:highlight>
                <a:srgbClr val="000000"/>
              </a:highlight>
            </a:endParaRPr>
          </a:p>
          <a:p>
            <a:r>
              <a:rPr lang="en-US" b="1" dirty="0">
                <a:highlight>
                  <a:srgbClr val="000000"/>
                </a:highlight>
              </a:rPr>
              <a:t>	I do not use the words: Domestic Violence or Domestic Abuse. I ask them about specific behaviors from the Power &amp; Control Wheel, and High lethality indicators.</a:t>
            </a:r>
          </a:p>
          <a:p>
            <a:r>
              <a:rPr lang="en-US" b="1" dirty="0">
                <a:highlight>
                  <a:srgbClr val="000000"/>
                </a:highlight>
              </a:rPr>
              <a:t>       (Neither one may think what is happening in their relationship is Domestic Abuse.)</a:t>
            </a:r>
          </a:p>
          <a:p>
            <a:endParaRPr lang="en-US" b="1" dirty="0">
              <a:highlight>
                <a:srgbClr val="FFFF00"/>
              </a:highlight>
            </a:endParaRPr>
          </a:p>
          <a:p>
            <a:r>
              <a:rPr lang="en-US" b="1" dirty="0"/>
              <a:t>Mediation is not your only chance at reaching agreement. You can continue to talk or email ideas for agreements back and forth after mediation. If you have attorneys, they can go back and forth with proposals for agreement.</a:t>
            </a:r>
          </a:p>
          <a:p>
            <a:endParaRPr lang="en-US" dirty="0">
              <a:highlight>
                <a:srgbClr val="FFFF00"/>
              </a:highlight>
            </a:endParaRPr>
          </a:p>
          <a:p>
            <a:endParaRPr lang="en-US" kern="1200" dirty="0">
              <a:solidFill>
                <a:schemeClr val="tx1"/>
              </a:solidFill>
              <a:latin typeface="+mn-lt"/>
              <a:ea typeface="+mn-ea"/>
              <a:cs typeface="+mn-cs"/>
            </a:endParaRPr>
          </a:p>
        </p:txBody>
      </p:sp>
    </p:spTree>
    <p:extLst>
      <p:ext uri="{BB962C8B-B14F-4D97-AF65-F5344CB8AC3E}">
        <p14:creationId xmlns:p14="http://schemas.microsoft.com/office/powerpoint/2010/main" val="34804902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7DEFB7-428C-D536-D110-C108321A3ACF}"/>
              </a:ext>
            </a:extLst>
          </p:cNvPr>
          <p:cNvSpPr txBox="1"/>
          <p:nvPr/>
        </p:nvSpPr>
        <p:spPr>
          <a:xfrm>
            <a:off x="6295259" y="1820486"/>
            <a:ext cx="4800600" cy="2762187"/>
          </a:xfrm>
          <a:prstGeom prst="rect">
            <a:avLst/>
          </a:prstGeom>
        </p:spPr>
        <p:txBody>
          <a:bodyPr vert="horz" lIns="91440" tIns="45720" rIns="91440" bIns="45720" rtlCol="0" anchor="b">
            <a:normAutofit/>
          </a:bodyPr>
          <a:lstStyle/>
          <a:p>
            <a:pPr>
              <a:lnSpc>
                <a:spcPct val="85000"/>
              </a:lnSpc>
              <a:spcBef>
                <a:spcPct val="0"/>
              </a:spcBef>
              <a:spcAft>
                <a:spcPts val="600"/>
              </a:spcAft>
            </a:pPr>
            <a:r>
              <a:rPr lang="en-US" sz="4800" b="0" kern="1200" spc="-110" baseline="0" dirty="0">
                <a:latin typeface="+mj-lt"/>
                <a:ea typeface="+mj-ea"/>
                <a:cs typeface="+mj-cs"/>
              </a:rPr>
              <a:t>Your text here</a:t>
            </a:r>
          </a:p>
        </p:txBody>
      </p:sp>
      <p:sp>
        <p:nvSpPr>
          <p:cNvPr id="7" name="Subtitle 2">
            <a:extLst>
              <a:ext uri="{FF2B5EF4-FFF2-40B4-BE49-F238E27FC236}">
                <a16:creationId xmlns:a16="http://schemas.microsoft.com/office/drawing/2014/main" id="{CA6668E4-8A19-D1B5-7CA2-FCBA8CE4098C}"/>
              </a:ext>
            </a:extLst>
          </p:cNvPr>
          <p:cNvSpPr>
            <a:spLocks noGrp="1"/>
          </p:cNvSpPr>
          <p:nvPr>
            <p:ph type="subTitle" idx="1"/>
          </p:nvPr>
        </p:nvSpPr>
        <p:spPr>
          <a:xfrm>
            <a:off x="1096141" y="1122218"/>
            <a:ext cx="9835095" cy="5089219"/>
          </a:xfrm>
        </p:spPr>
        <p:txBody>
          <a:bodyPr>
            <a:normAutofit fontScale="85000" lnSpcReduction="10000"/>
          </a:bodyPr>
          <a:lstStyle/>
          <a:p>
            <a:r>
              <a:rPr lang="en-US" sz="3600" b="1" dirty="0"/>
              <a:t>AFTER THIS, I ASK if they have any questions re: mediation, how it works, how to prepare, etc.</a:t>
            </a:r>
          </a:p>
          <a:p>
            <a:endParaRPr lang="en-US" sz="3600" b="1" dirty="0">
              <a:highlight>
                <a:srgbClr val="FFFF00"/>
              </a:highlight>
            </a:endParaRPr>
          </a:p>
          <a:p>
            <a:r>
              <a:rPr lang="en-US" sz="3600" b="1" dirty="0">
                <a:highlight>
                  <a:srgbClr val="000000"/>
                </a:highlight>
              </a:rPr>
              <a:t>WHY: This question meets them where they are, addresses what they are thinking about or worried about. That builds trust in you and in the process. It also emphasizes choice and self-determination. And is empowering for informed decision-making.</a:t>
            </a:r>
            <a:endParaRPr lang="en-US" sz="3600" b="1" dirty="0">
              <a:solidFill>
                <a:schemeClr val="bg1"/>
              </a:solidFill>
              <a:highlight>
                <a:srgbClr val="000000"/>
              </a:highlight>
            </a:endParaRPr>
          </a:p>
          <a:p>
            <a:endParaRPr lang="en-US" dirty="0"/>
          </a:p>
        </p:txBody>
      </p:sp>
    </p:spTree>
    <p:extLst>
      <p:ext uri="{BB962C8B-B14F-4D97-AF65-F5344CB8AC3E}">
        <p14:creationId xmlns:p14="http://schemas.microsoft.com/office/powerpoint/2010/main" val="42740597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549055-281C-CD64-5808-345854E8CF91}"/>
              </a:ext>
            </a:extLst>
          </p:cNvPr>
          <p:cNvSpPr txBox="1"/>
          <p:nvPr/>
        </p:nvSpPr>
        <p:spPr>
          <a:xfrm>
            <a:off x="422030" y="360486"/>
            <a:ext cx="9821008" cy="6524863"/>
          </a:xfrm>
          <a:prstGeom prst="rect">
            <a:avLst/>
          </a:prstGeom>
          <a:noFill/>
        </p:spPr>
        <p:txBody>
          <a:bodyPr wrap="square" rtlCol="0">
            <a:spAutoFit/>
          </a:bodyPr>
          <a:lstStyle/>
          <a:p>
            <a:pPr algn="ctr"/>
            <a:r>
              <a:rPr lang="en-US" sz="3200" b="1" dirty="0"/>
              <a:t>THE PREP CALL, continued</a:t>
            </a:r>
          </a:p>
          <a:p>
            <a:pPr algn="ctr"/>
            <a:endParaRPr lang="en-US" sz="3200" b="1" dirty="0"/>
          </a:p>
          <a:p>
            <a:r>
              <a:rPr lang="en-US" sz="2400" b="1" dirty="0"/>
              <a:t>OTHER INFORMATION ABOUT MEDIATION I WANT THEM TO KNOW AT SOME POINT IN THIS CONVERSATION:</a:t>
            </a:r>
          </a:p>
          <a:p>
            <a:endParaRPr lang="en-US" sz="1200" dirty="0"/>
          </a:p>
          <a:p>
            <a:pPr marL="342900" indent="-342900">
              <a:buAutoNum type="arabicPeriod"/>
            </a:pPr>
            <a:r>
              <a:rPr lang="en-US" sz="2800" b="1" dirty="0"/>
              <a:t>You do not sign anything in mediation: your agreements are tentative, they are not final. The court knows that people leave meetings and later have new ideas. </a:t>
            </a:r>
          </a:p>
          <a:p>
            <a:pPr marL="342900" indent="-342900">
              <a:buAutoNum type="arabicPeriod"/>
            </a:pPr>
            <a:endParaRPr lang="en-US" sz="2800" b="1" dirty="0"/>
          </a:p>
          <a:p>
            <a:r>
              <a:rPr lang="en-US" sz="2800" b="1" dirty="0"/>
              <a:t>2. The exception: If you both have attorneys and the attorneys are at mediation and you reach agreement on all issues, you CAN sign the mediated agreement in mediation.</a:t>
            </a:r>
          </a:p>
          <a:p>
            <a:endParaRPr lang="en-US" sz="1200" b="1" dirty="0"/>
          </a:p>
          <a:p>
            <a:endParaRPr lang="en-US" sz="1200" b="1" dirty="0"/>
          </a:p>
          <a:p>
            <a:endParaRPr lang="en-US" sz="1800" kern="1200" dirty="0">
              <a:solidFill>
                <a:schemeClr val="tx1"/>
              </a:solidFill>
              <a:latin typeface="+mn-lt"/>
              <a:ea typeface="+mn-ea"/>
              <a:cs typeface="+mn-cs"/>
            </a:endParaRPr>
          </a:p>
        </p:txBody>
      </p:sp>
    </p:spTree>
    <p:extLst>
      <p:ext uri="{BB962C8B-B14F-4D97-AF65-F5344CB8AC3E}">
        <p14:creationId xmlns:p14="http://schemas.microsoft.com/office/powerpoint/2010/main" val="27062908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18A03-364E-AAA9-67ED-CED988AB05DE}"/>
              </a:ext>
            </a:extLst>
          </p:cNvPr>
          <p:cNvSpPr>
            <a:spLocks noGrp="1"/>
          </p:cNvSpPr>
          <p:nvPr>
            <p:ph type="title"/>
          </p:nvPr>
        </p:nvSpPr>
        <p:spPr/>
        <p:txBody>
          <a:bodyPr>
            <a:normAutofit fontScale="90000"/>
          </a:bodyPr>
          <a:lstStyle/>
          <a:p>
            <a:r>
              <a:rPr lang="en-US" dirty="0"/>
              <a:t>After they have information </a:t>
            </a:r>
            <a:r>
              <a:rPr lang="en-US" dirty="0" err="1"/>
              <a:t>dI</a:t>
            </a:r>
            <a:r>
              <a:rPr lang="en-US" dirty="0"/>
              <a:t> ask the threshold questions.</a:t>
            </a:r>
            <a:br>
              <a:rPr lang="en-US" dirty="0"/>
            </a:br>
            <a:br>
              <a:rPr lang="en-US" dirty="0"/>
            </a:br>
            <a:r>
              <a:rPr lang="en-US" dirty="0"/>
              <a:t>I NEVER use the words Domestic Abuse, </a:t>
            </a:r>
            <a:r>
              <a:rPr lang="en-US" dirty="0" err="1"/>
              <a:t>Batterer,Domestic</a:t>
            </a:r>
            <a:r>
              <a:rPr lang="en-US" dirty="0"/>
              <a:t> Violence</a:t>
            </a:r>
            <a:br>
              <a:rPr lang="en-US" dirty="0"/>
            </a:br>
            <a:br>
              <a:rPr lang="en-US" dirty="0"/>
            </a:br>
            <a:r>
              <a:rPr lang="en-US" dirty="0"/>
              <a:t>Why?</a:t>
            </a:r>
          </a:p>
        </p:txBody>
      </p:sp>
    </p:spTree>
    <p:extLst>
      <p:ext uri="{BB962C8B-B14F-4D97-AF65-F5344CB8AC3E}">
        <p14:creationId xmlns:p14="http://schemas.microsoft.com/office/powerpoint/2010/main" val="1595041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92DB6-8AB0-C6F5-4DD6-C2397E132913}"/>
              </a:ext>
            </a:extLst>
          </p:cNvPr>
          <p:cNvSpPr>
            <a:spLocks noGrp="1"/>
          </p:cNvSpPr>
          <p:nvPr>
            <p:ph type="title"/>
          </p:nvPr>
        </p:nvSpPr>
        <p:spPr>
          <a:xfrm>
            <a:off x="1080309" y="626725"/>
            <a:ext cx="8761413" cy="1530848"/>
          </a:xfrm>
        </p:spPr>
        <p:txBody>
          <a:bodyPr/>
          <a:lstStyle/>
          <a:p>
            <a:pPr algn="ctr"/>
            <a:r>
              <a:rPr lang="en-US" b="1" dirty="0"/>
              <a:t>FOUR THRESHOLD QUESTIONS</a:t>
            </a:r>
            <a:br>
              <a:rPr lang="en-US" b="1" dirty="0"/>
            </a:br>
            <a:r>
              <a:rPr lang="en-US" b="1" dirty="0"/>
              <a:t>From Zena </a:t>
            </a:r>
            <a:r>
              <a:rPr lang="en-US" b="1" dirty="0" err="1"/>
              <a:t>Zumeta</a:t>
            </a:r>
            <a:endParaRPr lang="en-US" b="1" dirty="0"/>
          </a:p>
        </p:txBody>
      </p:sp>
      <p:sp>
        <p:nvSpPr>
          <p:cNvPr id="3" name="Content Placeholder 2">
            <a:extLst>
              <a:ext uri="{FF2B5EF4-FFF2-40B4-BE49-F238E27FC236}">
                <a16:creationId xmlns:a16="http://schemas.microsoft.com/office/drawing/2014/main" id="{C7A8169C-B939-69D7-0623-4855429ADD1C}"/>
              </a:ext>
            </a:extLst>
          </p:cNvPr>
          <p:cNvSpPr>
            <a:spLocks noGrp="1"/>
          </p:cNvSpPr>
          <p:nvPr>
            <p:ph idx="1"/>
          </p:nvPr>
        </p:nvSpPr>
        <p:spPr>
          <a:xfrm>
            <a:off x="439063" y="1781909"/>
            <a:ext cx="11168009" cy="5076092"/>
          </a:xfrm>
        </p:spPr>
        <p:txBody>
          <a:bodyPr>
            <a:normAutofit fontScale="77500" lnSpcReduction="20000"/>
          </a:bodyPr>
          <a:lstStyle/>
          <a:p>
            <a:r>
              <a:rPr lang="en-US" sz="2000" b="1" dirty="0"/>
              <a:t>1. </a:t>
            </a:r>
            <a:r>
              <a:rPr lang="en-US" sz="2800" b="1" dirty="0"/>
              <a:t>Are you comfortable discussing the issues of your case/ your situation with the other person in mediation?   (indicator of SAFETY AND CAPACITY)</a:t>
            </a:r>
          </a:p>
          <a:p>
            <a:endParaRPr lang="en-US" sz="2000" b="1" dirty="0"/>
          </a:p>
          <a:p>
            <a:r>
              <a:rPr lang="en-US" sz="2000" b="1" dirty="0"/>
              <a:t>2</a:t>
            </a:r>
            <a:r>
              <a:rPr lang="en-US" sz="2600" b="1" dirty="0"/>
              <a:t>. If you disagree with the other person in mediation, will you be able to speak up and say so? (indicator of CAPACITY)</a:t>
            </a:r>
          </a:p>
          <a:p>
            <a:endParaRPr lang="en-US" sz="2800" b="1" dirty="0"/>
          </a:p>
          <a:p>
            <a:r>
              <a:rPr lang="en-US" sz="2800" b="1" dirty="0"/>
              <a:t>3. If you do disagree with the other person in mediation, are you concerned that you (and/or your children) might be harmed later? (SAFETY)</a:t>
            </a:r>
          </a:p>
          <a:p>
            <a:endParaRPr lang="en-US" sz="2800" b="1" dirty="0"/>
          </a:p>
          <a:p>
            <a:r>
              <a:rPr lang="en-US" sz="2800" b="1" dirty="0"/>
              <a:t>4. Will you be able to listen to the other person?  (CAN BE CAPACITY)</a:t>
            </a:r>
          </a:p>
          <a:p>
            <a:r>
              <a:rPr lang="en-US" sz="2800" b="1" dirty="0"/>
              <a:t>LET THEM KNOW: WHAT IS SHARED WITH A MEDIATOR IS CONFIDENTIAL</a:t>
            </a:r>
            <a:r>
              <a:rPr lang="en-US" sz="2000" b="1" dirty="0"/>
              <a:t>.</a:t>
            </a:r>
          </a:p>
        </p:txBody>
      </p:sp>
    </p:spTree>
    <p:extLst>
      <p:ext uri="{BB962C8B-B14F-4D97-AF65-F5344CB8AC3E}">
        <p14:creationId xmlns:p14="http://schemas.microsoft.com/office/powerpoint/2010/main" val="5402122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34A8116E-4D09-0588-47FA-732C0D2A8582}"/>
              </a:ext>
            </a:extLst>
          </p:cNvPr>
          <p:cNvSpPr txBox="1"/>
          <p:nvPr/>
        </p:nvSpPr>
        <p:spPr>
          <a:xfrm>
            <a:off x="342900" y="302359"/>
            <a:ext cx="9935308" cy="6463308"/>
          </a:xfrm>
          <a:prstGeom prst="rect">
            <a:avLst/>
          </a:prstGeom>
          <a:noFill/>
        </p:spPr>
        <p:txBody>
          <a:bodyPr wrap="square" rtlCol="0">
            <a:spAutoFit/>
          </a:bodyPr>
          <a:lstStyle/>
          <a:p>
            <a:r>
              <a:rPr lang="en-US" sz="2800" b="1" dirty="0"/>
              <a:t>Listen. Follow-up each answer to Threshold Questions with:</a:t>
            </a:r>
          </a:p>
          <a:p>
            <a:endParaRPr lang="en-US" sz="2000" b="1" dirty="0"/>
          </a:p>
          <a:p>
            <a:pPr marL="285750" indent="-285750">
              <a:buFont typeface="Arial" panose="020B0604020202020204" pitchFamily="34" charset="0"/>
              <a:buChar char="•"/>
            </a:pPr>
            <a:r>
              <a:rPr lang="en-US" sz="2800" b="1" kern="1200" dirty="0">
                <a:solidFill>
                  <a:schemeClr val="tx1"/>
                </a:solidFill>
                <a:latin typeface="+mn-lt"/>
                <a:ea typeface="+mn-ea"/>
                <a:cs typeface="+mn-cs"/>
              </a:rPr>
              <a:t>Open-ended questions to encourage them to say more about why they answered the way they did. </a:t>
            </a:r>
          </a:p>
          <a:p>
            <a:pPr marL="285750" indent="-285750">
              <a:buFont typeface="Arial" panose="020B0604020202020204" pitchFamily="34" charset="0"/>
              <a:buChar char="•"/>
            </a:pPr>
            <a:endParaRPr lang="en-US" sz="2000" b="1" kern="1200" dirty="0">
              <a:solidFill>
                <a:schemeClr val="tx1"/>
              </a:solidFill>
              <a:latin typeface="+mn-lt"/>
              <a:ea typeface="+mn-ea"/>
              <a:cs typeface="+mn-cs"/>
            </a:endParaRPr>
          </a:p>
          <a:p>
            <a:pPr marL="285750" indent="-285750">
              <a:buFont typeface="Arial" panose="020B0604020202020204" pitchFamily="34" charset="0"/>
              <a:buChar char="•"/>
            </a:pPr>
            <a:r>
              <a:rPr lang="en-US" sz="2800" b="1" dirty="0"/>
              <a:t>Questions about specific behaviors (tactics from the Power and Control wheel)</a:t>
            </a:r>
          </a:p>
          <a:p>
            <a:pPr marL="285750" indent="-285750">
              <a:buFont typeface="Arial" panose="020B0604020202020204" pitchFamily="34" charset="0"/>
              <a:buChar char="•"/>
            </a:pPr>
            <a:endParaRPr lang="en-US" b="1" kern="1200" dirty="0">
              <a:solidFill>
                <a:schemeClr val="tx1"/>
              </a:solidFill>
              <a:latin typeface="+mn-lt"/>
              <a:ea typeface="+mn-ea"/>
              <a:cs typeface="+mn-cs"/>
            </a:endParaRPr>
          </a:p>
          <a:p>
            <a:pPr marL="285750" indent="-285750">
              <a:buFont typeface="Arial" panose="020B0604020202020204" pitchFamily="34" charset="0"/>
              <a:buChar char="•"/>
            </a:pPr>
            <a:r>
              <a:rPr lang="en-US" sz="2800" b="1" dirty="0"/>
              <a:t>For behavior-based questions to ask, see also:</a:t>
            </a:r>
          </a:p>
          <a:p>
            <a:pPr marL="742950" lvl="1" indent="-285750">
              <a:buFont typeface="Arial" panose="020B0604020202020204" pitchFamily="34" charset="0"/>
              <a:buChar char="•"/>
            </a:pPr>
            <a:r>
              <a:rPr lang="en-US" sz="2800" b="1" kern="1200" dirty="0">
                <a:solidFill>
                  <a:schemeClr val="tx1"/>
                </a:solidFill>
                <a:latin typeface="+mn-lt"/>
                <a:ea typeface="+mn-ea"/>
                <a:cs typeface="+mn-cs"/>
              </a:rPr>
              <a:t>Michigan Protocol</a:t>
            </a:r>
          </a:p>
          <a:p>
            <a:pPr marL="742950" lvl="1" indent="-285750">
              <a:buFont typeface="Arial" panose="020B0604020202020204" pitchFamily="34" charset="0"/>
              <a:buChar char="•"/>
            </a:pPr>
            <a:r>
              <a:rPr lang="en-US" sz="2800" b="1" dirty="0"/>
              <a:t>Michigan Protocol Abbreviated</a:t>
            </a:r>
          </a:p>
          <a:p>
            <a:pPr marL="742950" lvl="1" indent="-285750">
              <a:buFont typeface="Arial" panose="020B0604020202020204" pitchFamily="34" charset="0"/>
              <a:buChar char="•"/>
            </a:pPr>
            <a:r>
              <a:rPr lang="en-US" sz="2800" b="1" dirty="0"/>
              <a:t>High Lethality Behaviors handout</a:t>
            </a:r>
          </a:p>
          <a:p>
            <a:pPr marL="742950" lvl="1" indent="-285750">
              <a:buFont typeface="Arial" panose="020B0604020202020204" pitchFamily="34" charset="0"/>
              <a:buChar char="•"/>
            </a:pPr>
            <a:r>
              <a:rPr lang="en-US" sz="2800" b="1" kern="1200" dirty="0">
                <a:solidFill>
                  <a:schemeClr val="tx1"/>
                </a:solidFill>
                <a:latin typeface="+mn-lt"/>
                <a:ea typeface="+mn-ea"/>
                <a:cs typeface="+mn-cs"/>
              </a:rPr>
              <a:t>6JD questions</a:t>
            </a:r>
          </a:p>
          <a:p>
            <a:pPr marL="742950" lvl="1"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800" b="1" kern="1200" dirty="0">
                <a:solidFill>
                  <a:schemeClr val="tx1"/>
                </a:solidFill>
                <a:latin typeface="+mn-lt"/>
                <a:ea typeface="+mn-ea"/>
                <a:cs typeface="+mn-cs"/>
              </a:rPr>
              <a:t>D</a:t>
            </a:r>
            <a:r>
              <a:rPr lang="en-US" sz="2800" b="1" dirty="0"/>
              <a:t>O NOT </a:t>
            </a:r>
            <a:r>
              <a:rPr lang="en-US" sz="2800" b="1" kern="1200" dirty="0">
                <a:solidFill>
                  <a:schemeClr val="tx1"/>
                </a:solidFill>
                <a:latin typeface="+mn-lt"/>
                <a:ea typeface="+mn-ea"/>
                <a:cs typeface="+mn-cs"/>
              </a:rPr>
              <a:t>ask whether there is domestic abuse. </a:t>
            </a:r>
          </a:p>
        </p:txBody>
      </p:sp>
    </p:spTree>
    <p:extLst>
      <p:ext uri="{BB962C8B-B14F-4D97-AF65-F5344CB8AC3E}">
        <p14:creationId xmlns:p14="http://schemas.microsoft.com/office/powerpoint/2010/main" val="4214205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9AB5A8-35A3-E673-B829-1D628F709FAE}"/>
              </a:ext>
            </a:extLst>
          </p:cNvPr>
          <p:cNvSpPr txBox="1"/>
          <p:nvPr/>
        </p:nvSpPr>
        <p:spPr>
          <a:xfrm>
            <a:off x="415637" y="284721"/>
            <a:ext cx="11118272" cy="6370975"/>
          </a:xfrm>
          <a:prstGeom prst="rect">
            <a:avLst/>
          </a:prstGeom>
          <a:noFill/>
        </p:spPr>
        <p:txBody>
          <a:bodyPr wrap="square" rtlCol="0">
            <a:spAutoFit/>
          </a:bodyPr>
          <a:lstStyle/>
          <a:p>
            <a:r>
              <a:rPr lang="en-US" sz="2400" b="1" dirty="0"/>
              <a:t>Hear their concerns. Support their self-determination and informed decision-making. You are being multi-partial: supporting both parties in their informed self-determination.</a:t>
            </a:r>
          </a:p>
          <a:p>
            <a:endParaRPr lang="en-US" sz="2400" b="1" dirty="0"/>
          </a:p>
          <a:p>
            <a:r>
              <a:rPr lang="en-US" sz="2400" b="1" dirty="0"/>
              <a:t>Remind them of their options:</a:t>
            </a:r>
          </a:p>
          <a:p>
            <a:endParaRPr lang="en-US" sz="2400" b="1" dirty="0"/>
          </a:p>
          <a:p>
            <a:r>
              <a:rPr lang="en-US" sz="2400" b="1" dirty="0"/>
              <a:t>	* Adapt the process (Zoom, breakout rooms, f2f, etc.)</a:t>
            </a:r>
          </a:p>
          <a:p>
            <a:endParaRPr lang="en-US" sz="2400" b="1" dirty="0"/>
          </a:p>
          <a:p>
            <a:r>
              <a:rPr lang="en-US" sz="2400" b="1" dirty="0"/>
              <a:t>	* Do they want to apply for a waiver?</a:t>
            </a:r>
          </a:p>
          <a:p>
            <a:endParaRPr lang="en-US" sz="2400" b="1" dirty="0"/>
          </a:p>
          <a:p>
            <a:r>
              <a:rPr lang="en-US" sz="2400" b="1" dirty="0"/>
              <a:t>	* Do they want their attorney present?</a:t>
            </a:r>
          </a:p>
          <a:p>
            <a:endParaRPr lang="en-US" sz="2400" b="1" dirty="0"/>
          </a:p>
          <a:p>
            <a:r>
              <a:rPr lang="en-US" sz="2400" b="1" dirty="0"/>
              <a:t>	* Do they want a Prep Session Attorney (unbundled services)</a:t>
            </a:r>
          </a:p>
          <a:p>
            <a:r>
              <a:rPr lang="en-US" sz="2400" b="1" dirty="0"/>
              <a:t>	</a:t>
            </a:r>
          </a:p>
          <a:p>
            <a:r>
              <a:rPr lang="en-US" sz="2400" b="1" dirty="0"/>
              <a:t>Your role is to hear them and inform them of their  process options so they can make informed choices. Help them get clear on what they want to do</a:t>
            </a:r>
            <a:r>
              <a:rPr lang="en-US" dirty="0"/>
              <a:t>.</a:t>
            </a:r>
          </a:p>
        </p:txBody>
      </p:sp>
    </p:spTree>
    <p:extLst>
      <p:ext uri="{BB962C8B-B14F-4D97-AF65-F5344CB8AC3E}">
        <p14:creationId xmlns:p14="http://schemas.microsoft.com/office/powerpoint/2010/main" val="13008497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629BE-6AB3-FCB1-7B9F-979711CEA18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216D26B-2319-9CD9-E9BE-7EE4411F395D}"/>
              </a:ext>
            </a:extLst>
          </p:cNvPr>
          <p:cNvSpPr txBox="1"/>
          <p:nvPr/>
        </p:nvSpPr>
        <p:spPr>
          <a:xfrm>
            <a:off x="750277" y="954898"/>
            <a:ext cx="10691446" cy="4401205"/>
          </a:xfrm>
          <a:prstGeom prst="rect">
            <a:avLst/>
          </a:prstGeom>
          <a:noFill/>
        </p:spPr>
        <p:txBody>
          <a:bodyPr wrap="square" rtlCol="0">
            <a:spAutoFit/>
          </a:bodyPr>
          <a:lstStyle/>
          <a:p>
            <a:r>
              <a:rPr lang="en-US" sz="2800" b="1" dirty="0"/>
              <a:t>An unexpected benefit of providing a prep session with the screening:</a:t>
            </a:r>
          </a:p>
          <a:p>
            <a:endParaRPr lang="en-US" sz="2800" b="1" kern="1200" dirty="0">
              <a:solidFill>
                <a:schemeClr val="tx1"/>
              </a:solidFill>
              <a:latin typeface="+mn-lt"/>
              <a:ea typeface="+mn-ea"/>
              <a:cs typeface="+mn-cs"/>
            </a:endParaRPr>
          </a:p>
          <a:p>
            <a:r>
              <a:rPr lang="en-US" sz="2800" b="1" kern="1200" dirty="0">
                <a:solidFill>
                  <a:schemeClr val="tx1"/>
                </a:solidFill>
                <a:latin typeface="+mn-lt"/>
                <a:ea typeface="+mn-ea"/>
                <a:cs typeface="+mn-cs"/>
              </a:rPr>
              <a:t>You have taken time to answer their questions, and you have let them know that you do this to help them feel ready. </a:t>
            </a:r>
          </a:p>
          <a:p>
            <a:endParaRPr lang="en-US" sz="2800" b="1" dirty="0"/>
          </a:p>
          <a:p>
            <a:r>
              <a:rPr lang="en-US" sz="2800" b="1" kern="1200" dirty="0">
                <a:solidFill>
                  <a:schemeClr val="tx1"/>
                </a:solidFill>
                <a:latin typeface="+mn-lt"/>
                <a:ea typeface="+mn-ea"/>
                <a:cs typeface="+mn-cs"/>
              </a:rPr>
              <a:t>Because of that time spent, if sh</a:t>
            </a:r>
            <a:r>
              <a:rPr lang="en-US" sz="2800" b="1" dirty="0"/>
              <a:t>e/he acts up during mediation, you will feel more able to call them in about disruptive behaviors.  Joe: Remember you both agreed to be respectful. </a:t>
            </a:r>
            <a:endParaRPr lang="en-US" sz="2800" b="1" kern="1200" dirty="0">
              <a:solidFill>
                <a:schemeClr val="tx1"/>
              </a:solidFill>
              <a:latin typeface="+mn-lt"/>
              <a:ea typeface="+mn-ea"/>
              <a:cs typeface="+mn-cs"/>
            </a:endParaRPr>
          </a:p>
        </p:txBody>
      </p:sp>
    </p:spTree>
    <p:extLst>
      <p:ext uri="{BB962C8B-B14F-4D97-AF65-F5344CB8AC3E}">
        <p14:creationId xmlns:p14="http://schemas.microsoft.com/office/powerpoint/2010/main" val="17003539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A1255-2882-CD2F-B23F-09794832FAAC}"/>
              </a:ext>
            </a:extLst>
          </p:cNvPr>
          <p:cNvSpPr>
            <a:spLocks noGrp="1"/>
          </p:cNvSpPr>
          <p:nvPr>
            <p:ph type="ctrTitle"/>
          </p:nvPr>
        </p:nvSpPr>
        <p:spPr>
          <a:xfrm>
            <a:off x="1029909" y="602673"/>
            <a:ext cx="8825658" cy="4945006"/>
          </a:xfrm>
        </p:spPr>
        <p:txBody>
          <a:bodyPr>
            <a:normAutofit fontScale="90000"/>
          </a:bodyPr>
          <a:lstStyle/>
          <a:p>
            <a:br>
              <a:rPr lang="en-US" sz="3600" dirty="0"/>
            </a:br>
            <a:r>
              <a:rPr lang="en-US" sz="4000" b="1" dirty="0"/>
              <a:t>Or:</a:t>
            </a:r>
            <a:br>
              <a:rPr lang="en-US" sz="4000" dirty="0"/>
            </a:br>
            <a:r>
              <a:rPr lang="en-US" sz="4000" b="1" dirty="0"/>
              <a:t>Follow a prescribed script of questions about dynamics of the relationship, specific behaviors, tactics of abuse, etc. And provides information about mediation and their choices.</a:t>
            </a:r>
            <a:br>
              <a:rPr lang="en-US" sz="4000" b="1" dirty="0"/>
            </a:br>
            <a:br>
              <a:rPr lang="en-US" sz="4000" b="1" dirty="0"/>
            </a:br>
            <a:r>
              <a:rPr lang="en-US" sz="4000" b="1" dirty="0"/>
              <a:t>For example: </a:t>
            </a:r>
            <a:br>
              <a:rPr lang="en-US" sz="4000" b="1" dirty="0"/>
            </a:br>
            <a:r>
              <a:rPr lang="en-US" sz="4000" b="1" dirty="0"/>
              <a:t>Michigan Domestic Violence Screening Protocol Document, p. 8</a:t>
            </a:r>
            <a:endParaRPr lang="en-US" sz="3600" b="1" dirty="0"/>
          </a:p>
        </p:txBody>
      </p:sp>
    </p:spTree>
    <p:extLst>
      <p:ext uri="{BB962C8B-B14F-4D97-AF65-F5344CB8AC3E}">
        <p14:creationId xmlns:p14="http://schemas.microsoft.com/office/powerpoint/2010/main" val="314819700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5CA08-E437-660C-2DE9-2535B241556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D765309-E448-557A-2ACB-24679A83E939}"/>
              </a:ext>
            </a:extLst>
          </p:cNvPr>
          <p:cNvSpPr>
            <a:spLocks noGrp="1"/>
          </p:cNvSpPr>
          <p:nvPr>
            <p:ph type="ctrTitle"/>
          </p:nvPr>
        </p:nvSpPr>
        <p:spPr>
          <a:xfrm>
            <a:off x="602672" y="1350818"/>
            <a:ext cx="10619509" cy="4966854"/>
          </a:xfrm>
        </p:spPr>
        <p:txBody>
          <a:bodyPr>
            <a:normAutofit fontScale="90000"/>
          </a:bodyPr>
          <a:lstStyle/>
          <a:p>
            <a:br>
              <a:rPr lang="en-US" sz="3200" dirty="0"/>
            </a:br>
            <a:br>
              <a:rPr lang="en-US" sz="3200" dirty="0"/>
            </a:br>
            <a:br>
              <a:rPr lang="en-US" sz="3600" dirty="0">
                <a:latin typeface="Aptos Black" panose="020B0004020202020204" pitchFamily="34" charset="0"/>
              </a:rPr>
            </a:br>
            <a:r>
              <a:rPr lang="en-US" sz="3600" b="1" dirty="0">
                <a:latin typeface="Aptos Black" panose="020B0004020202020204" pitchFamily="34" charset="0"/>
              </a:rPr>
              <a:t>Termination Plan</a:t>
            </a:r>
            <a:r>
              <a:rPr lang="en-US" sz="3600" dirty="0">
                <a:latin typeface="Aptos Black" panose="020B0004020202020204" pitchFamily="34" charset="0"/>
              </a:rPr>
              <a:t>: (If there is a face to face mediation)</a:t>
            </a:r>
            <a:br>
              <a:rPr lang="en-US" sz="3600" dirty="0">
                <a:latin typeface="Aptos Black" panose="020B0004020202020204" pitchFamily="34" charset="0"/>
              </a:rPr>
            </a:br>
            <a:br>
              <a:rPr lang="en-US" sz="3600" dirty="0">
                <a:latin typeface="Aptos Black" panose="020B0004020202020204" pitchFamily="34" charset="0"/>
              </a:rPr>
            </a:br>
            <a:r>
              <a:rPr lang="en-US" sz="3600" dirty="0">
                <a:latin typeface="Aptos Black" panose="020B0004020202020204" pitchFamily="34" charset="0"/>
              </a:rPr>
              <a:t>You can make a termination  plan with survivor during Prep Call.</a:t>
            </a:r>
            <a:br>
              <a:rPr lang="en-US" sz="3600" dirty="0">
                <a:latin typeface="Aptos Black" panose="020B0004020202020204" pitchFamily="34" charset="0"/>
              </a:rPr>
            </a:br>
            <a:r>
              <a:rPr lang="en-US" sz="3600" dirty="0">
                <a:latin typeface="Aptos Black" panose="020B0004020202020204" pitchFamily="34" charset="0"/>
              </a:rPr>
              <a:t>For (her) to possibly give a signal when she wants to go.</a:t>
            </a:r>
            <a:br>
              <a:rPr lang="en-US" sz="3600" dirty="0">
                <a:latin typeface="Aptos Black" panose="020B0004020202020204" pitchFamily="34" charset="0"/>
              </a:rPr>
            </a:br>
            <a:r>
              <a:rPr lang="en-US" sz="3600" dirty="0">
                <a:latin typeface="Aptos Black" panose="020B0004020202020204" pitchFamily="34" charset="0"/>
              </a:rPr>
              <a:t>When I see the signal, I can say: “ You are both working hard but I have been doing this a long time and I think you are not going to reach an agreement. I suggest you save your time and money and end this mediation now. I will file the Certificate of Attendance with the court so you will get credit for this. Thank you both for your hard work.”</a:t>
            </a:r>
            <a:br>
              <a:rPr lang="en-US" sz="3600" dirty="0">
                <a:latin typeface="Aptos Black" panose="020B0004020202020204" pitchFamily="34" charset="0"/>
              </a:rPr>
            </a:br>
            <a:r>
              <a:rPr lang="en-US" sz="3600" dirty="0">
                <a:latin typeface="Aptos Black" panose="020B0004020202020204" pitchFamily="34" charset="0"/>
              </a:rPr>
              <a:t>Then I turn to the abuser and ask: How did this go for you? (He will stay to answer while S gets to car and drives away.)</a:t>
            </a:r>
          </a:p>
        </p:txBody>
      </p:sp>
    </p:spTree>
    <p:extLst>
      <p:ext uri="{BB962C8B-B14F-4D97-AF65-F5344CB8AC3E}">
        <p14:creationId xmlns:p14="http://schemas.microsoft.com/office/powerpoint/2010/main" val="24002822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906E0-4EA0-47F1-C891-EBF775EFC0FA}"/>
              </a:ext>
            </a:extLst>
          </p:cNvPr>
          <p:cNvSpPr>
            <a:spLocks noGrp="1"/>
          </p:cNvSpPr>
          <p:nvPr>
            <p:ph type="ctrTitle"/>
          </p:nvPr>
        </p:nvSpPr>
        <p:spPr>
          <a:xfrm>
            <a:off x="1154955" y="1140177"/>
            <a:ext cx="8825658" cy="2677648"/>
          </a:xfrm>
        </p:spPr>
        <p:txBody>
          <a:bodyPr/>
          <a:lstStyle/>
          <a:p>
            <a:pPr algn="ctr"/>
            <a:r>
              <a:rPr lang="en-US" b="1" dirty="0"/>
              <a:t>Mediator Tools to Use DURING Mediation</a:t>
            </a:r>
          </a:p>
        </p:txBody>
      </p:sp>
    </p:spTree>
    <p:extLst>
      <p:ext uri="{BB962C8B-B14F-4D97-AF65-F5344CB8AC3E}">
        <p14:creationId xmlns:p14="http://schemas.microsoft.com/office/powerpoint/2010/main" val="22020573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CC4B4-1EED-5837-8EF9-3D8AC2E0FB30}"/>
              </a:ext>
            </a:extLst>
          </p:cNvPr>
          <p:cNvSpPr>
            <a:spLocks noGrp="1"/>
          </p:cNvSpPr>
          <p:nvPr>
            <p:ph type="title"/>
          </p:nvPr>
        </p:nvSpPr>
        <p:spPr>
          <a:xfrm>
            <a:off x="8160773" y="1113062"/>
            <a:ext cx="3382297" cy="3916138"/>
          </a:xfrm>
        </p:spPr>
        <p:txBody>
          <a:bodyPr vert="horz" lIns="91440" tIns="45720" rIns="91440" bIns="45720" rtlCol="0" anchor="b">
            <a:noAutofit/>
          </a:bodyPr>
          <a:lstStyle/>
          <a:p>
            <a:pPr>
              <a:lnSpc>
                <a:spcPct val="90000"/>
              </a:lnSpc>
            </a:pPr>
            <a:r>
              <a:rPr lang="en-US" sz="3600" b="1" i="0" kern="1200" dirty="0">
                <a:solidFill>
                  <a:srgbClr val="EBEBEB"/>
                </a:solidFill>
                <a:latin typeface="Aptos Black" panose="020B0004020202020204" pitchFamily="34" charset="0"/>
              </a:rPr>
              <a:t>Mediation: Getting Beneath the Positions to the Underlying Interests and Concerns </a:t>
            </a:r>
          </a:p>
        </p:txBody>
      </p:sp>
      <p:sp>
        <p:nvSpPr>
          <p:cNvPr id="3" name="Content Placeholder 2">
            <a:extLst>
              <a:ext uri="{FF2B5EF4-FFF2-40B4-BE49-F238E27FC236}">
                <a16:creationId xmlns:a16="http://schemas.microsoft.com/office/drawing/2014/main" id="{098C0635-BE61-07D1-183D-F55A6E6F853F}"/>
              </a:ext>
            </a:extLst>
          </p:cNvPr>
          <p:cNvSpPr>
            <a:spLocks noGrp="1"/>
          </p:cNvSpPr>
          <p:nvPr>
            <p:ph idx="1"/>
          </p:nvPr>
        </p:nvSpPr>
        <p:spPr>
          <a:xfrm>
            <a:off x="8160773" y="4591665"/>
            <a:ext cx="3382298" cy="1150156"/>
          </a:xfrm>
        </p:spPr>
        <p:txBody>
          <a:bodyPr vert="horz" lIns="91440" tIns="45720" rIns="91440" bIns="45720" rtlCol="0" anchor="t">
            <a:normAutofit/>
          </a:bodyPr>
          <a:lstStyle/>
          <a:p>
            <a:pPr marL="0" indent="0">
              <a:buNone/>
            </a:pPr>
            <a:r>
              <a:rPr lang="en-US" b="0" i="0" kern="1200" cap="all" dirty="0">
                <a:solidFill>
                  <a:schemeClr val="accent1">
                    <a:lumMod val="60000"/>
                    <a:lumOff val="40000"/>
                  </a:schemeClr>
                </a:solidFill>
                <a:latin typeface="+mn-lt"/>
                <a:ea typeface="+mn-ea"/>
                <a:cs typeface="+mn-cs"/>
              </a:rPr>
              <a:t> </a:t>
            </a:r>
          </a:p>
        </p:txBody>
      </p:sp>
      <p:pic>
        <p:nvPicPr>
          <p:cNvPr id="1026" name="Picture 2" descr="Iceberg Below Images – Browse 753,829 Stock Photos, Vectors ...">
            <a:extLst>
              <a:ext uri="{FF2B5EF4-FFF2-40B4-BE49-F238E27FC236}">
                <a16:creationId xmlns:a16="http://schemas.microsoft.com/office/drawing/2014/main" id="{B2EA4E12-E799-60F9-82AB-E061D03D23D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09763" y="1564224"/>
            <a:ext cx="6470907" cy="3726436"/>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51580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6C5B8F-4671-B95B-8F11-E563A7B95107}"/>
              </a:ext>
            </a:extLst>
          </p:cNvPr>
          <p:cNvSpPr txBox="1"/>
          <p:nvPr/>
        </p:nvSpPr>
        <p:spPr>
          <a:xfrm>
            <a:off x="820615" y="1286933"/>
            <a:ext cx="10061874" cy="3231654"/>
          </a:xfrm>
          <a:prstGeom prst="rect">
            <a:avLst/>
          </a:prstGeom>
          <a:noFill/>
        </p:spPr>
        <p:txBody>
          <a:bodyPr wrap="square" rtlCol="0">
            <a:spAutoFit/>
          </a:bodyPr>
          <a:lstStyle/>
          <a:p>
            <a:endParaRPr lang="en-US" sz="3600" b="1" dirty="0"/>
          </a:p>
          <a:p>
            <a:r>
              <a:rPr lang="en-US" sz="4400" b="1" dirty="0"/>
              <a:t>MOST OF THESE TOOLS ARE EFFECTIVE IN BOTH FACE-TO-FACE MEDIATION AND IN CAUCUS MEDIATION.</a:t>
            </a:r>
          </a:p>
          <a:p>
            <a:endParaRPr lang="en-US" sz="3600" b="1" kern="1200" dirty="0">
              <a:solidFill>
                <a:schemeClr val="tx1"/>
              </a:solidFill>
              <a:latin typeface="+mn-lt"/>
              <a:ea typeface="+mn-ea"/>
              <a:cs typeface="+mn-cs"/>
            </a:endParaRPr>
          </a:p>
        </p:txBody>
      </p:sp>
    </p:spTree>
    <p:extLst>
      <p:ext uri="{BB962C8B-B14F-4D97-AF65-F5344CB8AC3E}">
        <p14:creationId xmlns:p14="http://schemas.microsoft.com/office/powerpoint/2010/main" val="37168173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437CA-038D-F981-D1EA-0ECFB39B2DA8}"/>
              </a:ext>
            </a:extLst>
          </p:cNvPr>
          <p:cNvSpPr>
            <a:spLocks noGrp="1"/>
          </p:cNvSpPr>
          <p:nvPr>
            <p:ph type="title"/>
          </p:nvPr>
        </p:nvSpPr>
        <p:spPr>
          <a:xfrm>
            <a:off x="291881" y="1039341"/>
            <a:ext cx="3034580" cy="4438087"/>
          </a:xfrm>
        </p:spPr>
        <p:txBody>
          <a:bodyPr anchor="ctr">
            <a:normAutofit/>
          </a:bodyPr>
          <a:lstStyle/>
          <a:p>
            <a:pPr algn="r"/>
            <a:r>
              <a:rPr lang="en-US" sz="3200" b="1" dirty="0">
                <a:solidFill>
                  <a:schemeClr val="tx1"/>
                </a:solidFill>
              </a:rPr>
              <a:t>HELP PARTIES EXPRESS AND FOCUS ON THEIR</a:t>
            </a:r>
            <a:br>
              <a:rPr lang="en-US" sz="3200" b="1" dirty="0">
                <a:solidFill>
                  <a:schemeClr val="tx1"/>
                </a:solidFill>
              </a:rPr>
            </a:br>
            <a:r>
              <a:rPr lang="en-US" sz="3200" b="1" dirty="0">
                <a:solidFill>
                  <a:schemeClr val="tx1"/>
                </a:solidFill>
              </a:rPr>
              <a:t>UNDERLYING INTERESTS AND CONCERNS</a:t>
            </a:r>
          </a:p>
        </p:txBody>
      </p:sp>
      <p:sp>
        <p:nvSpPr>
          <p:cNvPr id="3" name="Content Placeholder 2">
            <a:extLst>
              <a:ext uri="{FF2B5EF4-FFF2-40B4-BE49-F238E27FC236}">
                <a16:creationId xmlns:a16="http://schemas.microsoft.com/office/drawing/2014/main" id="{F0A6CF02-30AE-FAE0-7E13-A16CA4934921}"/>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532910" y="436419"/>
            <a:ext cx="7372156" cy="5950094"/>
          </a:xfrm>
        </p:spPr>
        <p:txBody>
          <a:bodyPr>
            <a:noAutofit/>
          </a:bodyPr>
          <a:lstStyle/>
          <a:p>
            <a:pPr marL="0" indent="0">
              <a:spcBef>
                <a:spcPts val="2500"/>
              </a:spcBef>
              <a:buFont typeface="Arial" panose="020B0604020202020204" pitchFamily="34" charset="0"/>
              <a:buNone/>
            </a:pPr>
            <a:r>
              <a:rPr lang="en-US" sz="2800" b="1" u="sng" dirty="0">
                <a:solidFill>
                  <a:schemeClr val="tx1"/>
                </a:solidFill>
              </a:rPr>
              <a:t>POSITION</a:t>
            </a:r>
            <a:r>
              <a:rPr lang="en-US" sz="2800" b="1" dirty="0">
                <a:solidFill>
                  <a:schemeClr val="tx1"/>
                </a:solidFill>
              </a:rPr>
              <a:t>: WHAT PEOPLE SAY THEY WANT</a:t>
            </a:r>
          </a:p>
          <a:p>
            <a:pPr marL="0" indent="0">
              <a:spcBef>
                <a:spcPts val="2500"/>
              </a:spcBef>
              <a:buFont typeface="Arial" panose="020B0604020202020204" pitchFamily="34" charset="0"/>
              <a:buNone/>
            </a:pPr>
            <a:r>
              <a:rPr lang="en-US" sz="2800" b="1" u="sng" dirty="0">
                <a:solidFill>
                  <a:schemeClr val="tx1"/>
                </a:solidFill>
              </a:rPr>
              <a:t>INTERESTS AND CONCERNS</a:t>
            </a:r>
            <a:r>
              <a:rPr lang="en-US" sz="2800" b="1" dirty="0">
                <a:solidFill>
                  <a:schemeClr val="tx1"/>
                </a:solidFill>
              </a:rPr>
              <a:t>: </a:t>
            </a:r>
            <a:r>
              <a:rPr lang="en-US" sz="2800" b="1" i="1" dirty="0">
                <a:solidFill>
                  <a:schemeClr val="tx1"/>
                </a:solidFill>
              </a:rPr>
              <a:t>WHY </a:t>
            </a:r>
            <a:r>
              <a:rPr lang="en-US" sz="2800" b="1" dirty="0">
                <a:solidFill>
                  <a:schemeClr val="tx1"/>
                </a:solidFill>
              </a:rPr>
              <a:t>PEOPLE WANT THINGS THAT WAY</a:t>
            </a:r>
          </a:p>
          <a:p>
            <a:pPr marL="0" indent="0">
              <a:spcBef>
                <a:spcPts val="2500"/>
              </a:spcBef>
              <a:buFont typeface="Arial" panose="020B0604020202020204" pitchFamily="34" charset="0"/>
              <a:buNone/>
            </a:pPr>
            <a:r>
              <a:rPr lang="en-US" sz="2800" b="1" dirty="0">
                <a:solidFill>
                  <a:schemeClr val="tx1"/>
                </a:solidFill>
              </a:rPr>
              <a:t>BENEFITS OF ENCOURAGING PEOPLE TO EXPRESS THEIR INTERESTS AND CONCERNS.</a:t>
            </a:r>
          </a:p>
          <a:p>
            <a:pPr>
              <a:spcBef>
                <a:spcPts val="2500"/>
              </a:spcBef>
              <a:buFont typeface="Arial" panose="020B0604020202020204" pitchFamily="34" charset="0"/>
              <a:buChar char="•"/>
            </a:pPr>
            <a:r>
              <a:rPr lang="en-US" sz="2800" b="1" dirty="0">
                <a:solidFill>
                  <a:schemeClr val="tx1"/>
                </a:solidFill>
              </a:rPr>
              <a:t>PEOPLE OFTEN DISAGREE ON WHAT THEY SAY THEY WANT, THE DECISIONS THEY WANT.</a:t>
            </a:r>
          </a:p>
          <a:p>
            <a:pPr>
              <a:spcBef>
                <a:spcPts val="2500"/>
              </a:spcBef>
              <a:buFont typeface="Arial" panose="020B0604020202020204" pitchFamily="34" charset="0"/>
              <a:buChar char="•"/>
            </a:pPr>
            <a:r>
              <a:rPr lang="en-US" sz="2800" b="1" dirty="0">
                <a:solidFill>
                  <a:schemeClr val="tx1"/>
                </a:solidFill>
              </a:rPr>
              <a:t>THEY OFTEN HAVE THE SAME OR SIMILAR INTERESTS OR CONCERNS</a:t>
            </a:r>
            <a:r>
              <a:rPr lang="en-US" sz="2800" b="1" i="1" dirty="0">
                <a:solidFill>
                  <a:schemeClr val="tx1"/>
                </a:solidFill>
              </a:rPr>
              <a:t>: WHY </a:t>
            </a:r>
            <a:r>
              <a:rPr lang="en-US" sz="2800" b="1" dirty="0">
                <a:solidFill>
                  <a:schemeClr val="tx1"/>
                </a:solidFill>
              </a:rPr>
              <a:t>IT IS IMPORTANT TO THEM</a:t>
            </a:r>
          </a:p>
          <a:p>
            <a:pPr marL="0" indent="0">
              <a:spcBef>
                <a:spcPts val="2500"/>
              </a:spcBef>
              <a:buNone/>
            </a:pPr>
            <a:r>
              <a:rPr lang="en-US" sz="2800" b="1" dirty="0">
                <a:solidFill>
                  <a:schemeClr val="tx1"/>
                </a:solidFill>
              </a:rPr>
              <a:t>WHEN THEY FOCUS ON THEIR INTERESTS. THEY ARE MORE LIKELY TO BE ABLE TO BUILD A DECISION THAT ADDRESSES THOSE COMMON INTERESTS AND CONCERNS AND THEN MORE LIKELY TO BE ABLE TO BUILD IN DECISIONS THAT ALSO ADDRESS SOME OF WHAT THEY DON’T AGREE ON.</a:t>
            </a:r>
            <a:endParaRPr sz="2800" b="1" dirty="0">
              <a:solidFill>
                <a:schemeClr val="tx1"/>
              </a:solidFill>
            </a:endParaRPr>
          </a:p>
        </p:txBody>
      </p:sp>
    </p:spTree>
    <p:extLst>
      <p:ext uri="{BB962C8B-B14F-4D97-AF65-F5344CB8AC3E}">
        <p14:creationId xmlns:p14="http://schemas.microsoft.com/office/powerpoint/2010/main" val="9280869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0CBDD-74A7-EAAA-150D-F957E6913C23}"/>
              </a:ext>
            </a:extLst>
          </p:cNvPr>
          <p:cNvSpPr>
            <a:spLocks noGrp="1"/>
          </p:cNvSpPr>
          <p:nvPr>
            <p:ph type="title"/>
          </p:nvPr>
        </p:nvSpPr>
        <p:spPr>
          <a:xfrm>
            <a:off x="145473" y="561109"/>
            <a:ext cx="3304309" cy="5086935"/>
          </a:xfrm>
        </p:spPr>
        <p:txBody>
          <a:bodyPr anchor="ctr">
            <a:normAutofit/>
          </a:bodyPr>
          <a:lstStyle/>
          <a:p>
            <a:pPr algn="r"/>
            <a:r>
              <a:rPr lang="en-US" sz="3200" b="1" dirty="0">
                <a:solidFill>
                  <a:schemeClr val="tx1"/>
                </a:solidFill>
              </a:rPr>
              <a:t>USE ACTIVE LISTENING SKILLS</a:t>
            </a:r>
            <a:br>
              <a:rPr lang="en-US" sz="3200" b="1" dirty="0">
                <a:solidFill>
                  <a:schemeClr val="tx1"/>
                </a:solidFill>
              </a:rPr>
            </a:br>
            <a:br>
              <a:rPr lang="en-US" sz="3200" b="1" dirty="0">
                <a:solidFill>
                  <a:schemeClr val="tx1"/>
                </a:solidFill>
              </a:rPr>
            </a:br>
            <a:r>
              <a:rPr lang="en-US" sz="3200" b="1" dirty="0">
                <a:solidFill>
                  <a:schemeClr val="tx1"/>
                </a:solidFill>
              </a:rPr>
              <a:t>TO HELP PEOPLE FEEL HEARD AND TO REVEAL UNDERLYING INTERESTS AND CONCERNS</a:t>
            </a:r>
          </a:p>
        </p:txBody>
      </p:sp>
      <p:sp>
        <p:nvSpPr>
          <p:cNvPr id="3" name="Content Placeholder 2">
            <a:extLst>
              <a:ext uri="{FF2B5EF4-FFF2-40B4-BE49-F238E27FC236}">
                <a16:creationId xmlns:a16="http://schemas.microsoft.com/office/drawing/2014/main" id="{99A01FA0-F893-0BC1-7832-F0C7923A27B5}"/>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657600" y="332509"/>
            <a:ext cx="8188036" cy="5922818"/>
          </a:xfrm>
        </p:spPr>
        <p:txBody>
          <a:bodyPr>
            <a:normAutofit lnSpcReduction="10000"/>
          </a:bodyPr>
          <a:lstStyle/>
          <a:p>
            <a:pPr marL="0" indent="0">
              <a:lnSpc>
                <a:spcPct val="90000"/>
              </a:lnSpc>
              <a:spcBef>
                <a:spcPts val="2500"/>
              </a:spcBef>
              <a:buFont typeface="Arial" panose="020B0604020202020204" pitchFamily="34" charset="0"/>
              <a:buNone/>
            </a:pPr>
            <a:r>
              <a:rPr lang="en-US" sz="2400" b="1" dirty="0">
                <a:solidFill>
                  <a:schemeClr val="tx1"/>
                </a:solidFill>
              </a:rPr>
              <a:t>RESTATE EACH PARTY’S CONTENT AND CHECK IN ABOUT THEIR FEELINGS AND CONCERNS:</a:t>
            </a:r>
          </a:p>
          <a:p>
            <a:pPr marL="0" lvl="2" indent="0">
              <a:lnSpc>
                <a:spcPct val="90000"/>
              </a:lnSpc>
              <a:buNone/>
            </a:pPr>
            <a:r>
              <a:rPr lang="en-US" sz="2400" b="1" dirty="0">
                <a:solidFill>
                  <a:schemeClr val="tx1"/>
                </a:solidFill>
              </a:rPr>
              <a:t>Helps people feel heard</a:t>
            </a:r>
          </a:p>
          <a:p>
            <a:pPr marL="0" lvl="2" indent="0">
              <a:lnSpc>
                <a:spcPct val="90000"/>
              </a:lnSpc>
              <a:buNone/>
            </a:pPr>
            <a:r>
              <a:rPr lang="en-US" sz="2400" b="1" dirty="0">
                <a:solidFill>
                  <a:schemeClr val="tx1"/>
                </a:solidFill>
              </a:rPr>
              <a:t>Slows things down</a:t>
            </a:r>
          </a:p>
          <a:p>
            <a:pPr marL="0" lvl="2" indent="0">
              <a:lnSpc>
                <a:spcPct val="90000"/>
              </a:lnSpc>
              <a:buNone/>
            </a:pPr>
            <a:r>
              <a:rPr lang="en-US" sz="2400" b="1" dirty="0">
                <a:solidFill>
                  <a:schemeClr val="tx1"/>
                </a:solidFill>
              </a:rPr>
              <a:t>Gives people a second chance to hear what the other person said and </a:t>
            </a:r>
            <a:r>
              <a:rPr lang="en-US" sz="2400" b="1" i="1" dirty="0">
                <a:solidFill>
                  <a:schemeClr val="tx1"/>
                </a:solidFill>
              </a:rPr>
              <a:t>have it said by someone else. </a:t>
            </a:r>
          </a:p>
          <a:p>
            <a:pPr marL="0" lvl="1" indent="0">
              <a:lnSpc>
                <a:spcPct val="90000"/>
              </a:lnSpc>
              <a:buFont typeface="Arial" panose="020B0604020202020204" pitchFamily="34" charset="0"/>
              <a:buNone/>
            </a:pPr>
            <a:r>
              <a:rPr lang="en-US" sz="2400" dirty="0">
                <a:solidFill>
                  <a:schemeClr val="tx1"/>
                </a:solidFill>
              </a:rPr>
              <a:t>​</a:t>
            </a:r>
          </a:p>
          <a:p>
            <a:pPr marL="0" lvl="1" indent="0">
              <a:lnSpc>
                <a:spcPct val="90000"/>
              </a:lnSpc>
              <a:buFont typeface="Arial" panose="020B0604020202020204" pitchFamily="34" charset="0"/>
              <a:buNone/>
            </a:pPr>
            <a:r>
              <a:rPr lang="en-US" sz="2400" b="1" dirty="0">
                <a:solidFill>
                  <a:schemeClr val="tx1"/>
                </a:solidFill>
              </a:rPr>
              <a:t>WHEN PARTIES ARE STUCK: SUMMARIZE WHAT EACH PARTY SAID AND THEIR CONCERNS. </a:t>
            </a:r>
          </a:p>
          <a:p>
            <a:pPr marL="0" lvl="1" indent="0">
              <a:lnSpc>
                <a:spcPct val="90000"/>
              </a:lnSpc>
              <a:buFont typeface="Arial" panose="020B0604020202020204" pitchFamily="34" charset="0"/>
              <a:buNone/>
            </a:pPr>
            <a:r>
              <a:rPr lang="en-US" sz="2400" b="1" dirty="0">
                <a:solidFill>
                  <a:schemeClr val="tx1"/>
                </a:solidFill>
              </a:rPr>
              <a:t>THEN ASK: WHAT WOULD BE HELPFUL?</a:t>
            </a:r>
          </a:p>
          <a:p>
            <a:pPr marL="0" lvl="1" indent="0">
              <a:lnSpc>
                <a:spcPct val="90000"/>
              </a:lnSpc>
              <a:buFont typeface="Arial" panose="020B0604020202020204" pitchFamily="34" charset="0"/>
              <a:buNone/>
            </a:pPr>
            <a:endParaRPr lang="en-US" sz="2400" b="1" dirty="0">
              <a:solidFill>
                <a:schemeClr val="tx1"/>
              </a:solidFill>
            </a:endParaRPr>
          </a:p>
          <a:p>
            <a:pPr marL="0" lvl="1" indent="0">
              <a:lnSpc>
                <a:spcPct val="90000"/>
              </a:lnSpc>
              <a:buFont typeface="Arial" panose="020B0604020202020204" pitchFamily="34" charset="0"/>
              <a:buNone/>
            </a:pPr>
            <a:r>
              <a:rPr lang="en-US" sz="2400" b="1" dirty="0">
                <a:solidFill>
                  <a:schemeClr val="tx1"/>
                </a:solidFill>
              </a:rPr>
              <a:t>FOLLOW UP ON A WORD ONE PARTY USES: </a:t>
            </a:r>
          </a:p>
          <a:p>
            <a:pPr marL="0" lvl="1" indent="0">
              <a:lnSpc>
                <a:spcPct val="90000"/>
              </a:lnSpc>
              <a:buFont typeface="Arial" panose="020B0604020202020204" pitchFamily="34" charset="0"/>
              <a:buNone/>
            </a:pPr>
            <a:r>
              <a:rPr lang="en-US" sz="2400" b="1" dirty="0">
                <a:solidFill>
                  <a:schemeClr val="tx1"/>
                </a:solidFill>
              </a:rPr>
              <a:t>  If someone says: “This is a hard conversation.”</a:t>
            </a:r>
          </a:p>
          <a:p>
            <a:pPr marL="0" lvl="1" indent="0">
              <a:lnSpc>
                <a:spcPct val="90000"/>
              </a:lnSpc>
              <a:buFont typeface="Arial" panose="020B0604020202020204" pitchFamily="34" charset="0"/>
              <a:buNone/>
            </a:pPr>
            <a:r>
              <a:rPr lang="en-US" sz="2400" b="1" dirty="0">
                <a:solidFill>
                  <a:schemeClr val="tx1"/>
                </a:solidFill>
              </a:rPr>
              <a:t>  You can ask: “What makes it hard for you?”​</a:t>
            </a:r>
          </a:p>
          <a:p>
            <a:pPr marL="0" indent="0">
              <a:lnSpc>
                <a:spcPct val="90000"/>
              </a:lnSpc>
              <a:spcBef>
                <a:spcPts val="2500"/>
              </a:spcBef>
              <a:buFont typeface="Arial" panose="020B0604020202020204" pitchFamily="34" charset="0"/>
              <a:buNone/>
            </a:pPr>
            <a:r>
              <a:rPr lang="en-US" sz="2400" b="1" dirty="0">
                <a:solidFill>
                  <a:schemeClr val="tx1"/>
                </a:solidFill>
              </a:rPr>
              <a:t>ASK OPEN-ENDED QUESTIONS: Questions that can’t be answered with a “YES” or “NO</a:t>
            </a:r>
            <a:r>
              <a:rPr lang="en-US" sz="1400" b="1" dirty="0">
                <a:solidFill>
                  <a:schemeClr val="tx1"/>
                </a:solidFill>
              </a:rPr>
              <a:t>”.   </a:t>
            </a:r>
          </a:p>
        </p:txBody>
      </p:sp>
    </p:spTree>
    <p:extLst>
      <p:ext uri="{BB962C8B-B14F-4D97-AF65-F5344CB8AC3E}">
        <p14:creationId xmlns:p14="http://schemas.microsoft.com/office/powerpoint/2010/main" val="28753363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0DABE-9995-9595-D4AC-3753CA9C3B49}"/>
              </a:ext>
            </a:extLst>
          </p:cNvPr>
          <p:cNvSpPr>
            <a:spLocks noGrp="1"/>
          </p:cNvSpPr>
          <p:nvPr>
            <p:ph type="title"/>
          </p:nvPr>
        </p:nvSpPr>
        <p:spPr>
          <a:xfrm>
            <a:off x="311728" y="644237"/>
            <a:ext cx="1899660" cy="5003808"/>
          </a:xfrm>
        </p:spPr>
        <p:txBody>
          <a:bodyPr anchor="ctr">
            <a:normAutofit/>
          </a:bodyPr>
          <a:lstStyle/>
          <a:p>
            <a:pPr algn="r"/>
            <a:r>
              <a:rPr lang="en-US" sz="3200" b="1" dirty="0">
                <a:solidFill>
                  <a:schemeClr val="tx1"/>
                </a:solidFill>
              </a:rPr>
              <a:t>MORE TOOLS </a:t>
            </a:r>
          </a:p>
        </p:txBody>
      </p:sp>
      <p:sp>
        <p:nvSpPr>
          <p:cNvPr id="3" name="Content Placeholder 2">
            <a:extLst>
              <a:ext uri="{FF2B5EF4-FFF2-40B4-BE49-F238E27FC236}">
                <a16:creationId xmlns:a16="http://schemas.microsoft.com/office/drawing/2014/main" id="{F99546F5-00CF-D61E-B72E-BB7E67C3A58D}"/>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784764" y="145473"/>
            <a:ext cx="8146472" cy="6130636"/>
          </a:xfrm>
        </p:spPr>
        <p:txBody>
          <a:bodyPr>
            <a:normAutofit fontScale="85000" lnSpcReduction="20000"/>
          </a:bodyPr>
          <a:lstStyle/>
          <a:p>
            <a:pPr marL="0" indent="0">
              <a:spcBef>
                <a:spcPts val="2500"/>
              </a:spcBef>
              <a:buFont typeface="Arial" panose="020B0604020202020204" pitchFamily="34" charset="0"/>
              <a:buNone/>
            </a:pPr>
            <a:r>
              <a:rPr lang="en-US" sz="3500" b="1" dirty="0">
                <a:solidFill>
                  <a:schemeClr val="tx1"/>
                </a:solidFill>
              </a:rPr>
              <a:t>ASK:</a:t>
            </a:r>
          </a:p>
          <a:p>
            <a:pPr marL="0" indent="0">
              <a:spcBef>
                <a:spcPts val="2500"/>
              </a:spcBef>
              <a:buFont typeface="Arial" panose="020B0604020202020204" pitchFamily="34" charset="0"/>
              <a:buNone/>
            </a:pPr>
            <a:r>
              <a:rPr lang="en-US" sz="3500" b="1" dirty="0">
                <a:solidFill>
                  <a:schemeClr val="tx1"/>
                </a:solidFill>
              </a:rPr>
              <a:t>“What is important about that from your point of view?”</a:t>
            </a:r>
          </a:p>
          <a:p>
            <a:pPr marL="0" indent="0">
              <a:spcBef>
                <a:spcPts val="2500"/>
              </a:spcBef>
              <a:buFont typeface="Arial" panose="020B0604020202020204" pitchFamily="34" charset="0"/>
              <a:buNone/>
            </a:pPr>
            <a:r>
              <a:rPr lang="en-US" sz="3500" b="1" dirty="0">
                <a:solidFill>
                  <a:schemeClr val="tx1"/>
                </a:solidFill>
              </a:rPr>
              <a:t>“What do you wish (the other person) understood about this, from your point of view?</a:t>
            </a:r>
          </a:p>
          <a:p>
            <a:pPr marL="0" indent="0">
              <a:spcBef>
                <a:spcPts val="2500"/>
              </a:spcBef>
              <a:buFont typeface="Arial" panose="020B0604020202020204" pitchFamily="34" charset="0"/>
              <a:buNone/>
            </a:pPr>
            <a:r>
              <a:rPr lang="en-US" sz="3500" b="1" dirty="0">
                <a:solidFill>
                  <a:schemeClr val="tx1"/>
                </a:solidFill>
              </a:rPr>
              <a:t>“What are you concerned or worried about, regarding this?”</a:t>
            </a:r>
          </a:p>
          <a:p>
            <a:pPr marL="0" indent="0">
              <a:spcBef>
                <a:spcPts val="2500"/>
              </a:spcBef>
              <a:buFont typeface="Arial" panose="020B0604020202020204" pitchFamily="34" charset="0"/>
              <a:buNone/>
            </a:pPr>
            <a:r>
              <a:rPr lang="en-US" sz="3500" b="1" dirty="0">
                <a:solidFill>
                  <a:schemeClr val="tx1"/>
                </a:solidFill>
              </a:rPr>
              <a:t>“Is there anything else?”</a:t>
            </a:r>
          </a:p>
          <a:p>
            <a:pPr marL="0" lvl="1" indent="0">
              <a:buFont typeface="Arial" panose="020B0604020202020204" pitchFamily="34" charset="0"/>
              <a:buNone/>
            </a:pPr>
            <a:r>
              <a:rPr lang="en-US" sz="3200" dirty="0">
                <a:solidFill>
                  <a:schemeClr val="tx1"/>
                </a:solidFill>
              </a:rPr>
              <a:t> </a:t>
            </a:r>
          </a:p>
        </p:txBody>
      </p:sp>
    </p:spTree>
    <p:extLst>
      <p:ext uri="{BB962C8B-B14F-4D97-AF65-F5344CB8AC3E}">
        <p14:creationId xmlns:p14="http://schemas.microsoft.com/office/powerpoint/2010/main" val="40753783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BF556-0CBC-45C5-183F-C686B2669EE4}"/>
              </a:ext>
            </a:extLst>
          </p:cNvPr>
          <p:cNvSpPr>
            <a:spLocks noGrp="1"/>
          </p:cNvSpPr>
          <p:nvPr>
            <p:ph type="title"/>
          </p:nvPr>
        </p:nvSpPr>
        <p:spPr>
          <a:xfrm>
            <a:off x="415637" y="544939"/>
            <a:ext cx="1704109" cy="4438087"/>
          </a:xfrm>
        </p:spPr>
        <p:txBody>
          <a:bodyPr anchor="ctr">
            <a:normAutofit/>
          </a:bodyPr>
          <a:lstStyle/>
          <a:p>
            <a:pPr algn="r"/>
            <a:r>
              <a:rPr lang="en-US" sz="3200" b="1" dirty="0">
                <a:solidFill>
                  <a:schemeClr val="tx1"/>
                </a:solidFill>
              </a:rPr>
              <a:t> MORE TOOLS</a:t>
            </a:r>
          </a:p>
        </p:txBody>
      </p:sp>
      <p:sp>
        <p:nvSpPr>
          <p:cNvPr id="3" name="Content Placeholder 2">
            <a:extLst>
              <a:ext uri="{FF2B5EF4-FFF2-40B4-BE49-F238E27FC236}">
                <a16:creationId xmlns:a16="http://schemas.microsoft.com/office/drawing/2014/main" id="{9B28BB1F-683D-B943-EE7B-6A617A2C7703}"/>
              </a:ext>
            </a:extLst>
          </p:cNvPr>
          <p:cNvSpPr>
            <a:spLocks noGrp="1"/>
          </p:cNvSpPr>
          <p:nvPr>
            <p:ph idx="1"/>
            <p:extLst>
              <p:ext uri="{E7BDC344-281C-4309-B0C6-D0EE65EED2A8}">
                <p202:designPr xmlns:p202="http://schemas.microsoft.com/office/powerpoint/2020/02/main">
                  <p202:designTagLst>
                    <p202:designTag name="ARCH:1:CLS" val="BulletedText"/>
                  </p202:designTagLst>
                </p202:designPr>
              </p:ext>
            </p:extLst>
          </p:nvPr>
        </p:nvSpPr>
        <p:spPr>
          <a:xfrm>
            <a:off x="2369127" y="544938"/>
            <a:ext cx="9407236" cy="6084461"/>
          </a:xfrm>
        </p:spPr>
        <p:txBody>
          <a:bodyPr anchor="ctr">
            <a:noAutofit/>
          </a:bodyPr>
          <a:lstStyle/>
          <a:p>
            <a:pPr>
              <a:buFont typeface="Arial" panose="020B0604020202020204" pitchFamily="34" charset="0"/>
              <a:buChar char="•"/>
            </a:pPr>
            <a:r>
              <a:rPr lang="en-US" sz="3000" b="1" dirty="0">
                <a:solidFill>
                  <a:schemeClr val="tx1"/>
                </a:solidFill>
              </a:rPr>
              <a:t>F2F:  TAKE A BREAK: Tell them for how long.</a:t>
            </a:r>
          </a:p>
          <a:p>
            <a:pPr>
              <a:buFont typeface="Arial" panose="020B0604020202020204" pitchFamily="34" charset="0"/>
              <a:buChar char="•"/>
            </a:pPr>
            <a:r>
              <a:rPr lang="en-US" sz="3000" b="1" dirty="0">
                <a:solidFill>
                  <a:schemeClr val="tx1"/>
                </a:solidFill>
              </a:rPr>
              <a:t>Gives them a break</a:t>
            </a:r>
          </a:p>
          <a:p>
            <a:pPr>
              <a:buFont typeface="Arial" panose="020B0604020202020204" pitchFamily="34" charset="0"/>
              <a:buChar char="•"/>
            </a:pPr>
            <a:r>
              <a:rPr lang="en-US" sz="3000" b="1" dirty="0">
                <a:solidFill>
                  <a:schemeClr val="tx1"/>
                </a:solidFill>
              </a:rPr>
              <a:t>Gives them down time, a chance to think</a:t>
            </a:r>
          </a:p>
          <a:p>
            <a:pPr>
              <a:buFont typeface="Arial" panose="020B0604020202020204" pitchFamily="34" charset="0"/>
              <a:buChar char="•"/>
            </a:pPr>
            <a:r>
              <a:rPr lang="en-US" sz="3000" b="1" dirty="0">
                <a:solidFill>
                  <a:schemeClr val="tx1"/>
                </a:solidFill>
              </a:rPr>
              <a:t>Gives mediator a chance to check in with each of them</a:t>
            </a:r>
          </a:p>
          <a:p>
            <a:pPr lvl="1">
              <a:buFont typeface="Arial" panose="020B0604020202020204" pitchFamily="34" charset="0"/>
              <a:buChar char="•"/>
            </a:pPr>
            <a:r>
              <a:rPr lang="en-US" sz="3000" b="1" dirty="0">
                <a:solidFill>
                  <a:schemeClr val="tx1"/>
                </a:solidFill>
              </a:rPr>
              <a:t>Always check in with both</a:t>
            </a:r>
          </a:p>
          <a:p>
            <a:pPr lvl="1">
              <a:buFont typeface="Arial" panose="020B0604020202020204" pitchFamily="34" charset="0"/>
              <a:buChar char="•"/>
            </a:pPr>
            <a:r>
              <a:rPr lang="en-US" sz="3000" b="1" dirty="0">
                <a:solidFill>
                  <a:schemeClr val="tx1"/>
                </a:solidFill>
              </a:rPr>
              <a:t>For comparable amounts of time</a:t>
            </a:r>
          </a:p>
          <a:p>
            <a:pPr lvl="1">
              <a:buFont typeface="Arial" panose="020B0604020202020204" pitchFamily="34" charset="0"/>
              <a:buChar char="•"/>
            </a:pPr>
            <a:r>
              <a:rPr lang="en-US" sz="3000" b="1" dirty="0">
                <a:solidFill>
                  <a:schemeClr val="tx1"/>
                </a:solidFill>
              </a:rPr>
              <a:t>Meet with vulnerable person first, if there is one</a:t>
            </a:r>
          </a:p>
          <a:p>
            <a:pPr>
              <a:buFont typeface="Arial" panose="020B0604020202020204" pitchFamily="34" charset="0"/>
              <a:buChar char="•"/>
            </a:pPr>
            <a:r>
              <a:rPr lang="en-US" sz="3000" b="1" dirty="0">
                <a:solidFill>
                  <a:schemeClr val="tx1"/>
                </a:solidFill>
              </a:rPr>
              <a:t> A break changes the energy</a:t>
            </a:r>
          </a:p>
        </p:txBody>
      </p:sp>
    </p:spTree>
    <p:extLst>
      <p:ext uri="{BB962C8B-B14F-4D97-AF65-F5344CB8AC3E}">
        <p14:creationId xmlns:p14="http://schemas.microsoft.com/office/powerpoint/2010/main" val="552972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tones balancing on a wood">
            <a:extLst>
              <a:ext uri="{FF2B5EF4-FFF2-40B4-BE49-F238E27FC236}">
                <a16:creationId xmlns:a16="http://schemas.microsoft.com/office/drawing/2014/main" id="{6181E5B1-95BA-CCEC-A965-CFB682EDE0F6}"/>
              </a:ext>
            </a:extLst>
          </p:cNvPr>
          <p:cNvPicPr>
            <a:picLocks noChangeAspect="1"/>
          </p:cNvPicPr>
          <p:nvPr/>
        </p:nvPicPr>
        <p:blipFill>
          <a:blip r:embed="rId2"/>
          <a:srcRect t="19978" r="-1" b="11677"/>
          <a:stretch>
            <a:fillRect/>
          </a:stretch>
        </p:blipFill>
        <p:spPr>
          <a:xfrm>
            <a:off x="1" y="-5"/>
            <a:ext cx="12191695" cy="5020241"/>
          </a:xfrm>
          <a:custGeom>
            <a:avLst/>
            <a:gdLst/>
            <a:ahLst/>
            <a:cxnLst/>
            <a:rect l="l" t="t" r="r" b="b"/>
            <a:pathLst>
              <a:path w="12191695" h="5020241">
                <a:moveTo>
                  <a:pt x="0" y="0"/>
                </a:moveTo>
                <a:lnTo>
                  <a:pt x="12191695" y="0"/>
                </a:lnTo>
                <a:lnTo>
                  <a:pt x="12191695" y="4057991"/>
                </a:lnTo>
                <a:lnTo>
                  <a:pt x="11914945" y="4110187"/>
                </a:lnTo>
                <a:lnTo>
                  <a:pt x="11639412" y="4159931"/>
                </a:lnTo>
                <a:lnTo>
                  <a:pt x="11362661" y="4208624"/>
                </a:lnTo>
                <a:lnTo>
                  <a:pt x="11084690" y="4250310"/>
                </a:lnTo>
                <a:lnTo>
                  <a:pt x="10807939" y="4292347"/>
                </a:lnTo>
                <a:lnTo>
                  <a:pt x="10529968" y="4331582"/>
                </a:lnTo>
                <a:lnTo>
                  <a:pt x="10255655" y="4365211"/>
                </a:lnTo>
                <a:lnTo>
                  <a:pt x="9977684" y="4397089"/>
                </a:lnTo>
                <a:lnTo>
                  <a:pt x="9700933" y="4426165"/>
                </a:lnTo>
                <a:lnTo>
                  <a:pt x="9429058" y="4451387"/>
                </a:lnTo>
                <a:lnTo>
                  <a:pt x="9153526" y="4476609"/>
                </a:lnTo>
                <a:lnTo>
                  <a:pt x="8881651" y="4497628"/>
                </a:lnTo>
                <a:lnTo>
                  <a:pt x="8609776" y="4514092"/>
                </a:lnTo>
                <a:lnTo>
                  <a:pt x="8339121" y="4531258"/>
                </a:lnTo>
                <a:lnTo>
                  <a:pt x="8070903" y="4545620"/>
                </a:lnTo>
                <a:lnTo>
                  <a:pt x="7805124" y="4555779"/>
                </a:lnTo>
                <a:lnTo>
                  <a:pt x="7539345" y="4564537"/>
                </a:lnTo>
                <a:lnTo>
                  <a:pt x="7276005" y="4572944"/>
                </a:lnTo>
                <a:lnTo>
                  <a:pt x="7016322" y="4576798"/>
                </a:lnTo>
                <a:lnTo>
                  <a:pt x="6756639" y="4581001"/>
                </a:lnTo>
                <a:lnTo>
                  <a:pt x="6500613" y="4583103"/>
                </a:lnTo>
                <a:lnTo>
                  <a:pt x="6247026"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p:spPr>
      </p:pic>
      <p:sp>
        <p:nvSpPr>
          <p:cNvPr id="2" name="Title 1">
            <a:extLst>
              <a:ext uri="{FF2B5EF4-FFF2-40B4-BE49-F238E27FC236}">
                <a16:creationId xmlns:a16="http://schemas.microsoft.com/office/drawing/2014/main" id="{FEDAC3B0-F731-1933-DFE8-C66BC5F3764B}"/>
              </a:ext>
            </a:extLst>
          </p:cNvPr>
          <p:cNvSpPr>
            <a:spLocks noGrp="1"/>
          </p:cNvSpPr>
          <p:nvPr>
            <p:ph type="ctrTitle"/>
          </p:nvPr>
        </p:nvSpPr>
        <p:spPr>
          <a:xfrm>
            <a:off x="1163132" y="4765196"/>
            <a:ext cx="10407602" cy="1488848"/>
          </a:xfrm>
        </p:spPr>
        <p:txBody>
          <a:bodyPr>
            <a:noAutofit/>
          </a:bodyPr>
          <a:lstStyle/>
          <a:p>
            <a:pPr algn="ctr">
              <a:lnSpc>
                <a:spcPct val="90000"/>
              </a:lnSpc>
            </a:pPr>
            <a:r>
              <a:rPr lang="en-US" sz="3200" b="1" dirty="0">
                <a:solidFill>
                  <a:srgbClr val="EBEBEB"/>
                </a:solidFill>
              </a:rPr>
              <a:t>MORE TOOLS FOR DEALING ACTIVELY WITH </a:t>
            </a:r>
            <a:br>
              <a:rPr lang="en-US" sz="3200" b="1" dirty="0">
                <a:solidFill>
                  <a:srgbClr val="EBEBEB"/>
                </a:solidFill>
              </a:rPr>
            </a:br>
            <a:r>
              <a:rPr lang="en-US" sz="3200" b="1" dirty="0">
                <a:solidFill>
                  <a:srgbClr val="EBEBEB"/>
                </a:solidFill>
              </a:rPr>
              <a:t>POWER IMBALANCES </a:t>
            </a:r>
            <a:br>
              <a:rPr lang="en-US" sz="3200" b="1" dirty="0">
                <a:solidFill>
                  <a:srgbClr val="EBEBEB"/>
                </a:solidFill>
              </a:rPr>
            </a:br>
            <a:r>
              <a:rPr lang="en-US" sz="3200" b="1" dirty="0">
                <a:solidFill>
                  <a:srgbClr val="EBEBEB"/>
                </a:solidFill>
              </a:rPr>
              <a:t>IN MEDIATION</a:t>
            </a:r>
          </a:p>
        </p:txBody>
      </p:sp>
    </p:spTree>
    <p:extLst>
      <p:ext uri="{BB962C8B-B14F-4D97-AF65-F5344CB8AC3E}">
        <p14:creationId xmlns:p14="http://schemas.microsoft.com/office/powerpoint/2010/main" val="16494327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9EB06-21D6-2533-44B5-7431C3AB435D}"/>
              </a:ext>
            </a:extLst>
          </p:cNvPr>
          <p:cNvSpPr>
            <a:spLocks noGrp="1"/>
          </p:cNvSpPr>
          <p:nvPr>
            <p:ph type="title"/>
          </p:nvPr>
        </p:nvSpPr>
        <p:spPr>
          <a:xfrm>
            <a:off x="1154954" y="415636"/>
            <a:ext cx="8761413" cy="602673"/>
          </a:xfrm>
        </p:spPr>
        <p:txBody>
          <a:bodyPr>
            <a:normAutofit/>
          </a:bodyPr>
          <a:lstStyle/>
          <a:p>
            <a:r>
              <a:rPr lang="en-US" b="1" dirty="0">
                <a:solidFill>
                  <a:srgbClr val="FFFFFF"/>
                </a:solidFill>
              </a:rPr>
              <a:t>REMEMBER: BE GUIDED BY THE BASICS</a:t>
            </a:r>
          </a:p>
        </p:txBody>
      </p:sp>
      <p:graphicFrame>
        <p:nvGraphicFramePr>
          <p:cNvPr id="5" name="Content Placeholder 4">
            <a:extLst>
              <a:ext uri="{FF2B5EF4-FFF2-40B4-BE49-F238E27FC236}">
                <a16:creationId xmlns:a16="http://schemas.microsoft.com/office/drawing/2014/main" id="{A44563A3-3B8F-43EF-8E4D-EBC66FA44EC1}"/>
              </a:ext>
            </a:extLst>
          </p:cNvPr>
          <p:cNvGraphicFramePr>
            <a:graphicFrameLocks noGrp="1"/>
          </p:cNvGraphicFramePr>
          <p:nvPr>
            <p:ph idx="1"/>
            <p:extLst>
              <p:ext uri="{D42A27DB-BD31-4B8C-83A1-F6EECF244321}">
                <p14:modId xmlns:p14="http://schemas.microsoft.com/office/powerpoint/2010/main" val="3584580703"/>
              </p:ext>
              <p:ext uri="{E7BDC344-281C-4309-B0C6-D0EE65EED2A8}">
                <p202:designPr xmlns:p202="http://schemas.microsoft.com/office/powerpoint/2020/02/main">
                  <p202:designTagLst>
                    <p202:designTag name="ARCH:1:CLS" val="StackedKeyContentTable"/>
                  </p202:designTagLst>
                </p202:designPr>
              </p:ext>
            </p:extLst>
          </p:nvPr>
        </p:nvGraphicFramePr>
        <p:xfrm>
          <a:off x="318654" y="1018309"/>
          <a:ext cx="11554691" cy="5623588"/>
        </p:xfrm>
        <a:graphic>
          <a:graphicData uri="http://schemas.openxmlformats.org/drawingml/2006/table">
            <a:tbl>
              <a:tblPr firstRow="1" bandRow="1">
                <a:noFill/>
                <a:tableStyleId>{5C22544A-7EE6-4342-B048-85BDC9FD1C3A}</a:tableStyleId>
              </a:tblPr>
              <a:tblGrid>
                <a:gridCol w="2998521">
                  <a:extLst>
                    <a:ext uri="{9D8B030D-6E8A-4147-A177-3AD203B41FA5}">
                      <a16:colId xmlns:a16="http://schemas.microsoft.com/office/drawing/2014/main" val="3915049900"/>
                    </a:ext>
                  </a:extLst>
                </a:gridCol>
                <a:gridCol w="8556170">
                  <a:extLst>
                    <a:ext uri="{9D8B030D-6E8A-4147-A177-3AD203B41FA5}">
                      <a16:colId xmlns:a16="http://schemas.microsoft.com/office/drawing/2014/main" val="3304668256"/>
                    </a:ext>
                  </a:extLst>
                </a:gridCol>
              </a:tblGrid>
              <a:tr h="929291">
                <a:tc>
                  <a:txBody>
                    <a:bodyPr/>
                    <a:lstStyle/>
                    <a:p>
                      <a:pPr>
                        <a:buNone/>
                      </a:pPr>
                      <a:r>
                        <a:rPr lang="en-US" sz="2400" b="1" cap="none" spc="0" dirty="0">
                          <a:solidFill>
                            <a:schemeClr val="tx1"/>
                          </a:solidFill>
                        </a:rPr>
                        <a:t>BE RESPECTFUL OF BOTH PARTIES</a:t>
                      </a:r>
                    </a:p>
                  </a:txBody>
                  <a:tcPr marL="102000" marR="102000" marT="102000" marB="102000">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lgn="l">
                        <a:buNone/>
                      </a:pPr>
                      <a:r>
                        <a:rPr lang="en-US" sz="2800" b="1" i="0" cap="none" spc="0" dirty="0">
                          <a:solidFill>
                            <a:schemeClr val="tx1"/>
                          </a:solidFill>
                        </a:rPr>
                        <a:t>IN FACE TO FACE </a:t>
                      </a:r>
                      <a:r>
                        <a:rPr lang="en-US" sz="2800" b="1" i="0" u="sng" cap="none" spc="0" dirty="0">
                          <a:solidFill>
                            <a:schemeClr val="tx1"/>
                          </a:solidFill>
                        </a:rPr>
                        <a:t>AND</a:t>
                      </a:r>
                      <a:r>
                        <a:rPr lang="en-US" sz="2800" b="1" i="0" cap="none" spc="0" dirty="0">
                          <a:solidFill>
                            <a:schemeClr val="tx1"/>
                          </a:solidFill>
                        </a:rPr>
                        <a:t> CAUCUS.</a:t>
                      </a:r>
                    </a:p>
                  </a:txBody>
                  <a:tcPr marL="102000" marR="102000" marT="102000" marB="102000"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3395033863"/>
                  </a:ext>
                </a:extLst>
              </a:tr>
              <a:tr h="1973716">
                <a:tc>
                  <a:txBody>
                    <a:bodyPr/>
                    <a:lstStyle/>
                    <a:p>
                      <a:pPr>
                        <a:buNone/>
                      </a:pPr>
                      <a:r>
                        <a:rPr lang="en-US" sz="2400" b="1" cap="none" spc="0" dirty="0">
                          <a:solidFill>
                            <a:schemeClr val="tx1"/>
                          </a:solidFill>
                        </a:rPr>
                        <a:t>ASK THEM QUESTIONS TO GET TO THEIR UNDERLYING CONCERNS</a:t>
                      </a:r>
                    </a:p>
                  </a:txBody>
                  <a:tcPr marL="102000" marR="102000" marT="102000" marB="102000">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lgn="l">
                        <a:buNone/>
                      </a:pPr>
                      <a:r>
                        <a:rPr lang="en-US" sz="2800" b="1" i="0" cap="none" spc="0" dirty="0">
                          <a:solidFill>
                            <a:schemeClr val="tx1"/>
                          </a:solidFill>
                        </a:rPr>
                        <a:t>Ex: Remember the iceberg. In caucus mediation: Bring information about the parties’ underlying concerns back and forth.</a:t>
                      </a:r>
                    </a:p>
                  </a:txBody>
                  <a:tcPr marL="102000" marR="102000" marT="102000" marB="102000"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4154876137"/>
                  </a:ext>
                </a:extLst>
              </a:tr>
              <a:tr h="1277433">
                <a:tc>
                  <a:txBody>
                    <a:bodyPr/>
                    <a:lstStyle/>
                    <a:p>
                      <a:pPr>
                        <a:buNone/>
                      </a:pPr>
                      <a:r>
                        <a:rPr lang="en-US" sz="2400" b="1" cap="none" spc="0" dirty="0">
                          <a:solidFill>
                            <a:schemeClr val="tx1"/>
                          </a:solidFill>
                        </a:rPr>
                        <a:t>REMIND THEM OF THEIR PROCESS OPTIONS</a:t>
                      </a:r>
                    </a:p>
                  </a:txBody>
                  <a:tcPr marL="102000" marR="102000" marT="102000" marB="102000">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lgn="l">
                        <a:buNone/>
                      </a:pPr>
                      <a:r>
                        <a:rPr lang="en-US" sz="2800" b="1" i="0" cap="none" spc="0" dirty="0">
                          <a:solidFill>
                            <a:schemeClr val="tx1"/>
                          </a:solidFill>
                        </a:rPr>
                        <a:t>Ex: Can continue working on solutions between mediation and a trial date.</a:t>
                      </a:r>
                    </a:p>
                  </a:txBody>
                  <a:tcPr marL="102000" marR="102000" marT="102000" marB="102000"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2687219367"/>
                  </a:ext>
                </a:extLst>
              </a:tr>
              <a:tr h="494114">
                <a:tc>
                  <a:txBody>
                    <a:bodyPr/>
                    <a:lstStyle/>
                    <a:p>
                      <a:pPr>
                        <a:buNone/>
                      </a:pPr>
                      <a:endParaRPr lang="en-US" sz="1500" b="1" cap="none" spc="0" dirty="0">
                        <a:solidFill>
                          <a:schemeClr val="tx1"/>
                        </a:solidFill>
                      </a:endParaRPr>
                    </a:p>
                  </a:txBody>
                  <a:tcPr marL="102000" marR="102000" marT="102000" marB="102000">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lgn="l">
                        <a:buNone/>
                      </a:pPr>
                      <a:endParaRPr lang="en-US" sz="1500" b="0" cap="none" spc="0" dirty="0">
                        <a:solidFill>
                          <a:schemeClr val="tx1"/>
                        </a:solidFill>
                      </a:endParaRPr>
                    </a:p>
                  </a:txBody>
                  <a:tcPr marL="102000" marR="102000" marT="102000" marB="102000"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224065530"/>
                  </a:ext>
                </a:extLst>
              </a:tr>
              <a:tr h="494114">
                <a:tc>
                  <a:txBody>
                    <a:bodyPr/>
                    <a:lstStyle/>
                    <a:p>
                      <a:pPr>
                        <a:buNone/>
                      </a:pPr>
                      <a:endParaRPr lang="en-US" sz="1500" b="1" cap="none" spc="0" dirty="0">
                        <a:solidFill>
                          <a:schemeClr val="tx1"/>
                        </a:solidFill>
                      </a:endParaRPr>
                    </a:p>
                  </a:txBody>
                  <a:tcPr marL="102000" marR="102000" marT="102000" marB="102000">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lgn="l">
                        <a:buNone/>
                      </a:pPr>
                      <a:endParaRPr lang="en-US" sz="1500" b="0" cap="none" spc="0" dirty="0">
                        <a:solidFill>
                          <a:schemeClr val="tx1"/>
                        </a:solidFill>
                      </a:endParaRPr>
                    </a:p>
                  </a:txBody>
                  <a:tcPr marL="102000" marR="102000" marT="102000" marB="102000"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4266028040"/>
                  </a:ext>
                </a:extLst>
              </a:tr>
            </a:tbl>
          </a:graphicData>
        </a:graphic>
      </p:graphicFrame>
    </p:spTree>
    <p:extLst>
      <p:ext uri="{BB962C8B-B14F-4D97-AF65-F5344CB8AC3E}">
        <p14:creationId xmlns:p14="http://schemas.microsoft.com/office/powerpoint/2010/main" val="253959306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DA7DD-F183-CBB3-D8FB-F81885035D28}"/>
              </a:ext>
            </a:extLst>
          </p:cNvPr>
          <p:cNvSpPr>
            <a:spLocks noGrp="1"/>
          </p:cNvSpPr>
          <p:nvPr>
            <p:ph type="title"/>
          </p:nvPr>
        </p:nvSpPr>
        <p:spPr>
          <a:xfrm>
            <a:off x="812800" y="821095"/>
            <a:ext cx="9922933" cy="1371120"/>
          </a:xfrm>
        </p:spPr>
        <p:txBody>
          <a:bodyPr>
            <a:normAutofit fontScale="90000"/>
          </a:bodyPr>
          <a:lstStyle/>
          <a:p>
            <a:pPr algn="ctr"/>
            <a:r>
              <a:rPr lang="en-US" sz="3200" b="1" dirty="0">
                <a:solidFill>
                  <a:schemeClr val="tx1"/>
                </a:solidFill>
              </a:rPr>
              <a:t>REMIND THE PARTIES OF HOW MEDIATION WORKS</a:t>
            </a:r>
            <a:br>
              <a:rPr lang="en-US" sz="3200" b="1" dirty="0">
                <a:solidFill>
                  <a:schemeClr val="tx1"/>
                </a:solidFill>
              </a:rPr>
            </a:br>
            <a:br>
              <a:rPr lang="en-US" sz="2700" b="1" dirty="0">
                <a:solidFill>
                  <a:schemeClr val="tx1"/>
                </a:solidFill>
              </a:rPr>
            </a:br>
            <a:r>
              <a:rPr lang="en-US" sz="3200" b="1" dirty="0">
                <a:solidFill>
                  <a:schemeClr val="tx1"/>
                </a:solidFill>
              </a:rPr>
              <a:t>(Sends the message: Mediation may be different from your usual interactions.)</a:t>
            </a:r>
          </a:p>
        </p:txBody>
      </p:sp>
      <p:graphicFrame>
        <p:nvGraphicFramePr>
          <p:cNvPr id="15" name="Content Placeholder 2">
            <a:extLst>
              <a:ext uri="{FF2B5EF4-FFF2-40B4-BE49-F238E27FC236}">
                <a16:creationId xmlns:a16="http://schemas.microsoft.com/office/drawing/2014/main" id="{48BF9FE5-4546-5AC6-E969-22452F49FD76}"/>
              </a:ext>
            </a:extLst>
          </p:cNvPr>
          <p:cNvGraphicFramePr>
            <a:graphicFrameLocks noGrp="1"/>
          </p:cNvGraphicFrame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1128166" y="2664177"/>
          <a:ext cx="9410741" cy="30461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054123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BCC0B-7A5C-ED51-C256-BDD735BEB8B4}"/>
              </a:ext>
            </a:extLst>
          </p:cNvPr>
          <p:cNvSpPr>
            <a:spLocks noGrp="1"/>
          </p:cNvSpPr>
          <p:nvPr>
            <p:ph type="title"/>
          </p:nvPr>
        </p:nvSpPr>
        <p:spPr/>
        <p:txBody>
          <a:bodyPr/>
          <a:lstStyle/>
          <a:p>
            <a:pPr algn="ctr"/>
            <a:r>
              <a:rPr lang="en-US" b="1" dirty="0"/>
              <a:t>Remind them: Mediated Agreements are not finalized in mediation, unless</a:t>
            </a:r>
          </a:p>
        </p:txBody>
      </p:sp>
      <p:sp>
        <p:nvSpPr>
          <p:cNvPr id="3" name="Content Placeholder 2">
            <a:extLst>
              <a:ext uri="{FF2B5EF4-FFF2-40B4-BE49-F238E27FC236}">
                <a16:creationId xmlns:a16="http://schemas.microsoft.com/office/drawing/2014/main" id="{27CE3406-F57E-8D23-D72B-086145080B0B}"/>
              </a:ext>
            </a:extLst>
          </p:cNvPr>
          <p:cNvSpPr>
            <a:spLocks noGrp="1"/>
          </p:cNvSpPr>
          <p:nvPr>
            <p:ph idx="1"/>
          </p:nvPr>
        </p:nvSpPr>
        <p:spPr>
          <a:xfrm>
            <a:off x="947264" y="2369128"/>
            <a:ext cx="9942409" cy="4073236"/>
          </a:xfrm>
        </p:spPr>
        <p:txBody>
          <a:bodyPr>
            <a:noAutofit/>
          </a:bodyPr>
          <a:lstStyle/>
          <a:p>
            <a:r>
              <a:rPr lang="en-US" sz="2400" b="1" dirty="0"/>
              <a:t>Unless both parties are represented by attorneys and they are both present in mediation. THEN a mediated agreement can be finalized in mediation.</a:t>
            </a:r>
          </a:p>
          <a:p>
            <a:r>
              <a:rPr lang="en-US" sz="2400" b="1" dirty="0"/>
              <a:t>This prevents an unrepresented party from ‘going along to get along’ or agreeing simply to prevent future harms or repercussions.</a:t>
            </a:r>
          </a:p>
          <a:p>
            <a:r>
              <a:rPr lang="en-US" sz="2400" b="1" dirty="0"/>
              <a:t>Normalize this: Let both parties know ahead of mediation.</a:t>
            </a:r>
          </a:p>
          <a:p>
            <a:r>
              <a:rPr lang="en-US" sz="2400" b="1" dirty="0"/>
              <a:t>This is intended to prevent coercion or threats influencing mediation</a:t>
            </a:r>
            <a:r>
              <a:rPr lang="en-US" sz="2400" dirty="0"/>
              <a:t>.</a:t>
            </a:r>
          </a:p>
        </p:txBody>
      </p:sp>
    </p:spTree>
    <p:extLst>
      <p:ext uri="{BB962C8B-B14F-4D97-AF65-F5344CB8AC3E}">
        <p14:creationId xmlns:p14="http://schemas.microsoft.com/office/powerpoint/2010/main" val="36595069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09792-1066-2564-7075-C50E3A20C5D8}"/>
              </a:ext>
            </a:extLst>
          </p:cNvPr>
          <p:cNvSpPr>
            <a:spLocks noGrp="1"/>
          </p:cNvSpPr>
          <p:nvPr>
            <p:ph type="title"/>
          </p:nvPr>
        </p:nvSpPr>
        <p:spPr>
          <a:xfrm>
            <a:off x="1154954" y="465668"/>
            <a:ext cx="9275979" cy="1072188"/>
          </a:xfrm>
        </p:spPr>
        <p:txBody>
          <a:bodyPr>
            <a:normAutofit/>
          </a:bodyPr>
          <a:lstStyle/>
          <a:p>
            <a:pPr algn="ctr"/>
            <a:r>
              <a:rPr lang="en-US" b="1" dirty="0"/>
              <a:t>NORMALIZE DIFFERENCES, </a:t>
            </a:r>
            <a:br>
              <a:rPr lang="en-US" b="1" dirty="0"/>
            </a:br>
            <a:r>
              <a:rPr lang="en-US" b="1" dirty="0"/>
              <a:t>REMIND THEM OF THEIR OTHER OPTIONS</a:t>
            </a:r>
          </a:p>
        </p:txBody>
      </p:sp>
      <p:sp>
        <p:nvSpPr>
          <p:cNvPr id="3" name="Content Placeholder 2">
            <a:extLst>
              <a:ext uri="{FF2B5EF4-FFF2-40B4-BE49-F238E27FC236}">
                <a16:creationId xmlns:a16="http://schemas.microsoft.com/office/drawing/2014/main" id="{1C4AC2BD-7373-C091-51D1-4553324B2BB4}"/>
              </a:ext>
            </a:extLst>
          </p:cNvPr>
          <p:cNvSpPr>
            <a:spLocks noGrp="1"/>
          </p:cNvSpPr>
          <p:nvPr>
            <p:ph idx="1"/>
          </p:nvPr>
        </p:nvSpPr>
        <p:spPr>
          <a:xfrm>
            <a:off x="432826" y="1537856"/>
            <a:ext cx="11326347" cy="4759036"/>
          </a:xfrm>
        </p:spPr>
        <p:txBody>
          <a:bodyPr>
            <a:noAutofit/>
          </a:bodyPr>
          <a:lstStyle/>
          <a:p>
            <a:r>
              <a:rPr lang="en-US" sz="2800" b="1" dirty="0">
                <a:latin typeface="Aptos" panose="020B0004020202020204" pitchFamily="34" charset="0"/>
              </a:rPr>
              <a:t>* DISAGREEMENT AND DIFFERENCE (“It’s normal for people to disagree and see things differently”….</a:t>
            </a:r>
          </a:p>
          <a:p>
            <a:pPr lvl="1"/>
            <a:r>
              <a:rPr lang="en-US" sz="2800" b="1" dirty="0">
                <a:latin typeface="Aptos" panose="020B0004020202020204" pitchFamily="34" charset="0"/>
              </a:rPr>
              <a:t>* This can diminish their blame of the other person</a:t>
            </a:r>
          </a:p>
          <a:p>
            <a:r>
              <a:rPr lang="en-US" sz="2800" b="1" dirty="0">
                <a:latin typeface="Aptos" panose="020B0004020202020204" pitchFamily="34" charset="0"/>
              </a:rPr>
              <a:t>   * Ask questions to get to their underlying interests and concerns</a:t>
            </a:r>
          </a:p>
          <a:p>
            <a:r>
              <a:rPr lang="en-US" sz="2800" b="1" dirty="0">
                <a:latin typeface="Aptos" panose="020B0004020202020204" pitchFamily="34" charset="0"/>
              </a:rPr>
              <a:t>      What is important about this from your </a:t>
            </a:r>
            <a:r>
              <a:rPr lang="en-US" sz="2800" b="1" dirty="0" err="1">
                <a:latin typeface="Aptos" panose="020B0004020202020204" pitchFamily="34" charset="0"/>
              </a:rPr>
              <a:t>pov</a:t>
            </a:r>
            <a:r>
              <a:rPr lang="en-US" sz="2800" b="1" dirty="0">
                <a:latin typeface="Aptos" panose="020B0004020202020204" pitchFamily="34" charset="0"/>
              </a:rPr>
              <a:t>? </a:t>
            </a:r>
          </a:p>
          <a:p>
            <a:r>
              <a:rPr lang="en-US" sz="2800" b="1" dirty="0">
                <a:latin typeface="Aptos" panose="020B0004020202020204" pitchFamily="34" charset="0"/>
              </a:rPr>
              <a:t>   * Provide other decision-making options: If you don’t reach                           agreement here, you  (or your attorneys) can still work on creating an agreement before the trial date.    If you reach an agreement then, you can sign and file it.</a:t>
            </a:r>
          </a:p>
          <a:p>
            <a:r>
              <a:rPr lang="en-US" sz="2800" b="1" dirty="0">
                <a:latin typeface="Aptos" panose="020B0004020202020204" pitchFamily="34" charset="0"/>
              </a:rPr>
              <a:t>* If you can’t reach agreement, the court will decide. There will be a decision on this.</a:t>
            </a:r>
          </a:p>
        </p:txBody>
      </p:sp>
    </p:spTree>
    <p:extLst>
      <p:ext uri="{BB962C8B-B14F-4D97-AF65-F5344CB8AC3E}">
        <p14:creationId xmlns:p14="http://schemas.microsoft.com/office/powerpoint/2010/main" val="3189726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33ABE-FA3D-6DAE-E346-074DB9F9D420}"/>
              </a:ext>
            </a:extLst>
          </p:cNvPr>
          <p:cNvSpPr>
            <a:spLocks noGrp="1"/>
          </p:cNvSpPr>
          <p:nvPr>
            <p:ph type="title"/>
          </p:nvPr>
        </p:nvSpPr>
        <p:spPr>
          <a:xfrm>
            <a:off x="420791" y="411391"/>
            <a:ext cx="9942409" cy="876193"/>
          </a:xfrm>
        </p:spPr>
        <p:txBody>
          <a:bodyPr/>
          <a:lstStyle/>
          <a:p>
            <a:r>
              <a:rPr lang="en-US" b="1" dirty="0"/>
              <a:t>TOOLS IN FACE-TO-FACE MEDIATION</a:t>
            </a:r>
          </a:p>
        </p:txBody>
      </p:sp>
      <p:sp>
        <p:nvSpPr>
          <p:cNvPr id="3" name="Content Placeholder 2">
            <a:extLst>
              <a:ext uri="{FF2B5EF4-FFF2-40B4-BE49-F238E27FC236}">
                <a16:creationId xmlns:a16="http://schemas.microsoft.com/office/drawing/2014/main" id="{1CA54587-6500-9F4D-DC1C-5A091238D805}"/>
              </a:ext>
            </a:extLst>
          </p:cNvPr>
          <p:cNvSpPr>
            <a:spLocks noGrp="1"/>
          </p:cNvSpPr>
          <p:nvPr>
            <p:ph idx="1"/>
          </p:nvPr>
        </p:nvSpPr>
        <p:spPr>
          <a:xfrm>
            <a:off x="420791" y="1079766"/>
            <a:ext cx="10905067" cy="3416300"/>
          </a:xfrm>
        </p:spPr>
        <p:txBody>
          <a:bodyPr>
            <a:normAutofit fontScale="25000" lnSpcReduction="20000"/>
          </a:bodyPr>
          <a:lstStyle/>
          <a:p>
            <a:r>
              <a:rPr lang="en-US" sz="9600" b="1" dirty="0"/>
              <a:t>* </a:t>
            </a:r>
            <a:r>
              <a:rPr lang="en-US" sz="9600" b="1" u="sng" dirty="0"/>
              <a:t>If one party is dominating the conversation</a:t>
            </a:r>
            <a:r>
              <a:rPr lang="en-US" sz="9600" b="1" dirty="0"/>
              <a:t>, Mediator can restate them briefly then turn to the other party and ask for their thoughts and concerns about that issue or ask an open-ended question about another issue or concern, or ask them both a question about the process.</a:t>
            </a:r>
          </a:p>
          <a:p>
            <a:r>
              <a:rPr lang="en-US" sz="9600" b="1" u="sng" dirty="0"/>
              <a:t>* If the batterer is challenging the survivor</a:t>
            </a:r>
            <a:r>
              <a:rPr lang="en-US" sz="9600" b="1" dirty="0"/>
              <a:t>, the mediator can focus on restating the batterer, which puts the batterer’s attention on what he is saying rather than him focusing on the survivor. When the Mediator is restating, the conversation is between the Mediator and the batterer, and that can provide a mini-break for the survivor.</a:t>
            </a:r>
          </a:p>
          <a:p>
            <a:endParaRPr lang="en-US" sz="9600" b="1" dirty="0"/>
          </a:p>
          <a:p>
            <a:r>
              <a:rPr lang="en-US" sz="9600" b="1" dirty="0"/>
              <a:t>REMEMBER: Summarizing the concerns of  both parties gives both a break, has both of them be heard, and then you can ask an open-ended question like: What would be helpful now? What concerns do you share?</a:t>
            </a:r>
          </a:p>
          <a:p>
            <a:endParaRPr lang="en-US" dirty="0"/>
          </a:p>
          <a:p>
            <a:pPr marL="0" indent="0">
              <a:buNone/>
            </a:pPr>
            <a:r>
              <a:rPr lang="en-US" dirty="0"/>
              <a:t>     </a:t>
            </a:r>
          </a:p>
        </p:txBody>
      </p:sp>
    </p:spTree>
    <p:extLst>
      <p:ext uri="{BB962C8B-B14F-4D97-AF65-F5344CB8AC3E}">
        <p14:creationId xmlns:p14="http://schemas.microsoft.com/office/powerpoint/2010/main" val="42394992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4CDED-314F-D1C5-32E8-B471EB3EE2E5}"/>
              </a:ext>
            </a:extLst>
          </p:cNvPr>
          <p:cNvSpPr>
            <a:spLocks noGrp="1"/>
          </p:cNvSpPr>
          <p:nvPr>
            <p:ph type="title"/>
          </p:nvPr>
        </p:nvSpPr>
        <p:spPr>
          <a:xfrm>
            <a:off x="1124795" y="561110"/>
            <a:ext cx="9942409" cy="602672"/>
          </a:xfrm>
        </p:spPr>
        <p:txBody>
          <a:bodyPr>
            <a:normAutofit/>
          </a:bodyPr>
          <a:lstStyle/>
          <a:p>
            <a:pPr algn="ctr"/>
            <a:r>
              <a:rPr lang="en-US" sz="3600" b="1" dirty="0">
                <a:latin typeface="Aptos Black" panose="020B0004020202020204" pitchFamily="34" charset="0"/>
              </a:rPr>
              <a:t>Trauma-Informed Practices</a:t>
            </a:r>
          </a:p>
        </p:txBody>
      </p:sp>
      <p:sp>
        <p:nvSpPr>
          <p:cNvPr id="3" name="Content Placeholder 2">
            <a:extLst>
              <a:ext uri="{FF2B5EF4-FFF2-40B4-BE49-F238E27FC236}">
                <a16:creationId xmlns:a16="http://schemas.microsoft.com/office/drawing/2014/main" id="{06B861A1-3280-FD13-1366-3ED0E693A03A}"/>
              </a:ext>
            </a:extLst>
          </p:cNvPr>
          <p:cNvSpPr>
            <a:spLocks noGrp="1"/>
          </p:cNvSpPr>
          <p:nvPr>
            <p:ph idx="1"/>
          </p:nvPr>
        </p:nvSpPr>
        <p:spPr>
          <a:xfrm>
            <a:off x="566419" y="1371600"/>
            <a:ext cx="11112963" cy="5133109"/>
          </a:xfrm>
        </p:spPr>
        <p:txBody>
          <a:bodyPr>
            <a:normAutofit lnSpcReduction="10000"/>
          </a:bodyPr>
          <a:lstStyle/>
          <a:p>
            <a:endParaRPr lang="en-US" dirty="0"/>
          </a:p>
          <a:p>
            <a:r>
              <a:rPr lang="en-US" sz="3600" b="1" dirty="0">
                <a:latin typeface="Aptos Black" panose="020B0004020202020204" pitchFamily="34" charset="0"/>
              </a:rPr>
              <a:t>Tell and remind the parties how the process works and what their choices are.  </a:t>
            </a:r>
          </a:p>
          <a:p>
            <a:r>
              <a:rPr lang="en-US" sz="3600" b="1" dirty="0">
                <a:latin typeface="Aptos Black" panose="020B0004020202020204" pitchFamily="34" charset="0"/>
              </a:rPr>
              <a:t>Assume all of the parties are traumatized in some way. </a:t>
            </a:r>
          </a:p>
          <a:p>
            <a:r>
              <a:rPr lang="en-US" sz="3600" b="1" dirty="0">
                <a:latin typeface="Aptos Black" panose="020B0004020202020204" pitchFamily="34" charset="0"/>
              </a:rPr>
              <a:t>Be respectful to all parties.</a:t>
            </a:r>
          </a:p>
          <a:p>
            <a:r>
              <a:rPr lang="en-US" sz="3600" b="1" dirty="0">
                <a:latin typeface="Aptos Black" panose="020B0004020202020204" pitchFamily="34" charset="0"/>
              </a:rPr>
              <a:t>(Bill Eddy) High Conflict Personalities: Be respectful (but do not agree with them.)</a:t>
            </a:r>
          </a:p>
          <a:p>
            <a:pPr marL="0" indent="0">
              <a:buNone/>
            </a:pPr>
            <a:endParaRPr lang="en-US" sz="3200" b="1" dirty="0"/>
          </a:p>
          <a:p>
            <a:endParaRPr lang="en-US" sz="3200" b="1" dirty="0"/>
          </a:p>
        </p:txBody>
      </p:sp>
    </p:spTree>
    <p:extLst>
      <p:ext uri="{BB962C8B-B14F-4D97-AF65-F5344CB8AC3E}">
        <p14:creationId xmlns:p14="http://schemas.microsoft.com/office/powerpoint/2010/main" val="34196890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177B2-6601-6475-C8C7-059D7083A62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F8D2B6E-1596-A4DF-76B6-5D1B33EB68EC}"/>
              </a:ext>
            </a:extLst>
          </p:cNvPr>
          <p:cNvSpPr>
            <a:spLocks noGrp="1"/>
          </p:cNvSpPr>
          <p:nvPr>
            <p:ph type="title"/>
          </p:nvPr>
        </p:nvSpPr>
        <p:spPr>
          <a:xfrm>
            <a:off x="436419" y="540327"/>
            <a:ext cx="11097490" cy="872837"/>
          </a:xfrm>
        </p:spPr>
        <p:txBody>
          <a:bodyPr>
            <a:noAutofit/>
          </a:bodyPr>
          <a:lstStyle/>
          <a:p>
            <a:r>
              <a:rPr lang="en-US" sz="3600" b="1" dirty="0"/>
              <a:t>Remember: You will ‘</a:t>
            </a:r>
            <a:r>
              <a:rPr lang="en-US" sz="3600" b="1" dirty="0" err="1"/>
              <a:t>miss’</a:t>
            </a:r>
            <a:r>
              <a:rPr lang="en-US" sz="3600" b="1" dirty="0"/>
              <a:t> some putdowns or abusive comments</a:t>
            </a:r>
          </a:p>
        </p:txBody>
      </p:sp>
      <p:sp>
        <p:nvSpPr>
          <p:cNvPr id="3" name="Content Placeholder 2">
            <a:extLst>
              <a:ext uri="{FF2B5EF4-FFF2-40B4-BE49-F238E27FC236}">
                <a16:creationId xmlns:a16="http://schemas.microsoft.com/office/drawing/2014/main" id="{635F590F-5418-6B62-1A31-02599586A9A6}"/>
              </a:ext>
            </a:extLst>
          </p:cNvPr>
          <p:cNvSpPr>
            <a:spLocks noGrp="1"/>
          </p:cNvSpPr>
          <p:nvPr>
            <p:ph idx="1"/>
          </p:nvPr>
        </p:nvSpPr>
        <p:spPr>
          <a:xfrm>
            <a:off x="1404335" y="1413164"/>
            <a:ext cx="8825659" cy="4178212"/>
          </a:xfrm>
        </p:spPr>
        <p:txBody>
          <a:bodyPr>
            <a:normAutofit fontScale="92500" lnSpcReduction="20000"/>
          </a:bodyPr>
          <a:lstStyle/>
          <a:p>
            <a:endParaRPr lang="en-US" dirty="0"/>
          </a:p>
          <a:p>
            <a:r>
              <a:rPr lang="en-US" sz="3200" b="1" dirty="0"/>
              <a:t>You will inevitably miss some interactions (facial expressions, glances, gestures) between the parties</a:t>
            </a:r>
          </a:p>
          <a:p>
            <a:r>
              <a:rPr lang="en-US" sz="3200" b="1" dirty="0"/>
              <a:t>Private references unrecognizable for what they mean to the parties. (canned tomatoes)</a:t>
            </a:r>
          </a:p>
          <a:p>
            <a:r>
              <a:rPr lang="en-US" sz="3200" b="1" dirty="0"/>
              <a:t>Be vigilant. (And remember: that’s why agreements are only tentative)</a:t>
            </a:r>
          </a:p>
          <a:p>
            <a:endParaRPr lang="en-US" sz="3200" b="1" dirty="0"/>
          </a:p>
        </p:txBody>
      </p:sp>
    </p:spTree>
    <p:extLst>
      <p:ext uri="{BB962C8B-B14F-4D97-AF65-F5344CB8AC3E}">
        <p14:creationId xmlns:p14="http://schemas.microsoft.com/office/powerpoint/2010/main" val="41852556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5CA08-E437-660C-2DE9-2535B241556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DF9F550-8011-E5F3-9430-3E3BCFEDED12}"/>
              </a:ext>
            </a:extLst>
          </p:cNvPr>
          <p:cNvSpPr>
            <a:spLocks noGrp="1"/>
          </p:cNvSpPr>
          <p:nvPr>
            <p:ph type="ctrTitle"/>
          </p:nvPr>
        </p:nvSpPr>
        <p:spPr>
          <a:xfrm>
            <a:off x="1307355" y="4278922"/>
            <a:ext cx="8825658" cy="1881781"/>
          </a:xfrm>
        </p:spPr>
        <p:txBody>
          <a:bodyPr>
            <a:noAutofit/>
          </a:bodyPr>
          <a:lstStyle/>
          <a:p>
            <a:r>
              <a:rPr lang="en-US" sz="2800" b="1" dirty="0"/>
              <a:t>ACR Standards of Practice </a:t>
            </a:r>
            <a:br>
              <a:rPr lang="en-US" sz="2800" b="1" dirty="0"/>
            </a:br>
            <a:r>
              <a:rPr lang="en-US" sz="2800" b="1" dirty="0"/>
              <a:t>Terminating the mediation:</a:t>
            </a:r>
            <a:br>
              <a:rPr lang="en-US" sz="2800" dirty="0"/>
            </a:br>
            <a:r>
              <a:rPr lang="en-US" sz="2800" b="1" dirty="0"/>
              <a:t>A family mediator shall suspend or terminate the </a:t>
            </a:r>
            <a:r>
              <a:rPr lang="en-US" sz="2800" b="1" dirty="0" err="1"/>
              <a:t>mediaton</a:t>
            </a:r>
            <a:r>
              <a:rPr lang="en-US" sz="2800" b="1" dirty="0"/>
              <a:t> process when the mediator reasonably believes that a participant is unable to effectively participate or for other compelling reason.</a:t>
            </a:r>
            <a:br>
              <a:rPr lang="en-US" sz="2800" b="1" dirty="0"/>
            </a:br>
            <a:br>
              <a:rPr lang="en-US" sz="2800" b="1" dirty="0"/>
            </a:br>
            <a:r>
              <a:rPr lang="en-US" sz="2800" b="1" dirty="0"/>
              <a:t>I have been doing this a long time. You two are working hard, but I think you should save your time and money and end mediation. I will file your Certificate of Attendance with the court so you will get credit for your hard work here. </a:t>
            </a:r>
            <a:br>
              <a:rPr lang="en-US" sz="2800" b="1" dirty="0"/>
            </a:br>
            <a:br>
              <a:rPr lang="en-US" sz="2800" b="1" dirty="0"/>
            </a:br>
            <a:r>
              <a:rPr lang="en-US" sz="2800" b="1" dirty="0"/>
              <a:t>Turn to the abuser and ask how mediation went for them….</a:t>
            </a:r>
          </a:p>
        </p:txBody>
      </p:sp>
    </p:spTree>
    <p:extLst>
      <p:ext uri="{BB962C8B-B14F-4D97-AF65-F5344CB8AC3E}">
        <p14:creationId xmlns:p14="http://schemas.microsoft.com/office/powerpoint/2010/main" val="3981826916"/>
      </p:ext>
    </p:extLst>
  </p:cSld>
  <p:clrMapOvr>
    <a:masterClrMapping/>
  </p:clrMapOvr>
</p:sld>
</file>

<file path=ppt/theme/theme1.xml><?xml version="1.0" encoding="utf-8"?>
<a:theme xmlns:a="http://schemas.openxmlformats.org/drawingml/2006/main" name="Film Bur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lm burn" id="{4524321E-1019-4E52-AA1C-5D37B75CD749}" vid="{4A46179B-AA1B-40E1-9320-430DA2EBD8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Bjorn</Template>
  <TotalTime>2856</TotalTime>
  <Words>8378</Words>
  <Application>Microsoft Office PowerPoint</Application>
  <PresentationFormat>Widescreen</PresentationFormat>
  <Paragraphs>605</Paragraphs>
  <Slides>93</Slides>
  <Notes>59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93</vt:i4>
      </vt:variant>
    </vt:vector>
  </HeadingPairs>
  <TitlesOfParts>
    <vt:vector size="101" baseType="lpstr">
      <vt:lpstr>Aptos</vt:lpstr>
      <vt:lpstr>Aptos Black</vt:lpstr>
      <vt:lpstr>Arial</vt:lpstr>
      <vt:lpstr>Calibri</vt:lpstr>
      <vt:lpstr>IBM Plex Serif</vt:lpstr>
      <vt:lpstr>Neue Haas Grotesk Text Pro</vt:lpstr>
      <vt:lpstr>Wingdings 3</vt:lpstr>
      <vt:lpstr>Film Burn</vt:lpstr>
      <vt:lpstr>Mediation</vt:lpstr>
      <vt:lpstr>Wh</vt:lpstr>
      <vt:lpstr>CHAPTER 679C MEDIATION (Incorporates the Uniform Mediation Act)  </vt:lpstr>
      <vt:lpstr>PowerPoint Presentation</vt:lpstr>
      <vt:lpstr>PowerPoint Presentation</vt:lpstr>
      <vt:lpstr>PowerPoint Presentation</vt:lpstr>
      <vt:lpstr>Why do mediators practice a particular model or blend of models? An opinion:</vt:lpstr>
      <vt:lpstr>                Mediation is not only about what the mediator does DURING mediation  It’s also about what the mediator does before  mediation. </vt:lpstr>
      <vt:lpstr>Before mediation,  the mediator or a  trained employee:  1. Screens parties for safety and capacity, for appropriateness for mediation  2. If mediation IS appropriate, they explain mediation to the parties: How it works, Where it fits in, How to prepare, etc.    </vt:lpstr>
      <vt:lpstr>PowerPoint Presentation</vt:lpstr>
      <vt:lpstr>                             Final Report of the Iowa Supreme Court Mediation and Domestic Violence Work Group December 1999  The work group was consisted of judges, attorneys,  victim advocates and mediators   GUIDING PHILOSOPHY OF THE WORK GROUP :    Mediation is an important aspect of conflict resolution with an  emphasis on self-determination and corollary benefits including  building individuals’ skills and enhancing relationships.   As the Work Group considered mediation with respect to  domestic violence, one caution became the watchword,  with the desired result to  “do no harm.”   </vt:lpstr>
      <vt:lpstr>                                    Iowa Supreme Court Work Group Findings re:  Safety and Capacity  Safety of the parties and the mediator is a primary concern.   While absolute safety cannot be assured, the Work Group agreed upon,   two mechanisms that could be employed to maximize safety:       (1) an assessment for capacity of the parties and       (2) adapting the mediation process, for example, to minimize contact between the parties.   Capacity to mediate includes: * the mental ability to understand the nature and effects of one’s acts;  * the fundamental ability and willingness to be accountable for one’s actions;  &amp;  * the actual ability  &amp; willingness to express &amp; act upon one’s individual needs.  </vt:lpstr>
      <vt:lpstr>PowerPoint Presentation</vt:lpstr>
      <vt:lpstr>  Background on Domestic Abuse</vt:lpstr>
      <vt:lpstr> Domestic abuse is a pattern of coercive and threatening behavior, including the use of violence, used by one intimate partner to control and dominate the other. It is beyond hitting, kicking or slapping, and includes emotional abuse, threats, using children as weapons of control, behaviors intended to isolate the victim, and actions intended to limit economic self-sufficiency.  Kirsten Faisal, Risky Business, The Iowa Lawyer, June 2011</vt:lpstr>
      <vt:lpstr>In up to 39% of divorce and custody cases:</vt:lpstr>
      <vt:lpstr>In relationships with domestic abuse,  the risk of serious violence is greatest at the time of separation.</vt:lpstr>
      <vt:lpstr>The stakes are high:  Batterers are more likely to stalk, harass, batter, injure or kill intimate partners when the survivor takes steps to end the relationship.                          That is when parties are ordered to mediate.</vt:lpstr>
      <vt:lpstr>         Intimate Partner Homicide in Iowa</vt:lpstr>
      <vt:lpstr>The court knows that bringing  people together for mediation is NOT appropriate in all cases.</vt:lpstr>
      <vt:lpstr>There is abuse in up to 39% of your cases:  How will you determine whether it is safe for the parties, for your staff (if mediation is onsite) and for you  to schedule a couple for mediation?   </vt:lpstr>
      <vt:lpstr>You can’t go by your gut… WHY NOT?</vt:lpstr>
      <vt:lpstr>         Survivors of domestic abuse are diverse: Every age, class, gender, race, religion and sexual orientation.  The abusers are also as diverse.  The stereotypes you have learned about abusers and survivors will not help you identify or recognize them.   In fact, stereotypes will likely mislead you.   </vt:lpstr>
      <vt:lpstr>Many professionals do not have direct experience with domestic abuse.  They only know the stereotypes.</vt:lpstr>
      <vt:lpstr>But what about zoom mediations where the parties are in separate breakout rooms with their attorneys?   Do I need to screen in those situations?</vt:lpstr>
      <vt:lpstr>Zena Zumeta: Attorney,  Divorce Mediator, Nationally- Recognized  Family Mediation Trainer  states:</vt:lpstr>
      <vt:lpstr>Domestic Abuse:  * What it looks like  * What people are doing  * What people are living with</vt:lpstr>
      <vt:lpstr>PowerPoint Presentation</vt:lpstr>
      <vt:lpstr>PowerPoint Presentation</vt:lpstr>
      <vt:lpstr>PowerPoint Presentation</vt:lpstr>
      <vt:lpstr>PowerPoint Presentation</vt:lpstr>
      <vt:lpstr>PowerPoint Presentation</vt:lpstr>
      <vt:lpstr>Mediator Tools Before and During Mediation</vt:lpstr>
      <vt:lpstr>Ethics Related to Screening:   Iowa Court Rules – Chapter 11 Standards of Conduct for Mediators</vt:lpstr>
      <vt:lpstr>Iowa Court Rules – Chapter 11 Standards of Conduct for Mediators</vt:lpstr>
      <vt:lpstr>PowerPoint Presentation</vt:lpstr>
      <vt:lpstr>Mediation is based on the principle of self-determination. Meaning parties make their own  voluntary and informed decisions – about the process and the outcome.</vt:lpstr>
      <vt:lpstr>Iowa Chapter 11.7(2)   If a mediator is made aware of domestic abuse or violence among the parties, the mediator shall take appropriate steps including, if necessary, postponing, withdrawing from, or terminating the mediation.  This language is passive. </vt:lpstr>
      <vt:lpstr>PowerPoint Presentation</vt:lpstr>
      <vt:lpstr>Michigan law is proactive re: screening for parties’ capacity for self-determination:   Ongoing screening is required, before &amp; during mediation</vt:lpstr>
      <vt:lpstr>Self-determination requires capacity:   Michigan law now explicitly requires that mediators screen the parties, before and during mediation.</vt:lpstr>
      <vt:lpstr>PowerPoint Presentation</vt:lpstr>
      <vt:lpstr>In the 6JD, Roster Mediators, or their trained staff, are required to screen parties before they arrive at mediation.</vt:lpstr>
      <vt:lpstr>6JD: More about ethics, process guidelines, and party capacity</vt:lpstr>
      <vt:lpstr>When is mediation appropriate? How is that determined?</vt:lpstr>
      <vt:lpstr>       </vt:lpstr>
      <vt:lpstr>PowerPoint Presentation</vt:lpstr>
      <vt:lpstr>PowerPoint Presentation</vt:lpstr>
      <vt:lpstr>  To Determine Whether Mediation is Appropriate,  Screen for Safety and Capacity</vt:lpstr>
      <vt:lpstr>We have separate screening conversations with each party before scheduling to help determine each party’s perception of:  * The dynamics * The presence of abuse or power imbalances * The perception of safety * The capacity to speak up or disagree or say no </vt:lpstr>
      <vt:lpstr>PowerPoint Presentation</vt:lpstr>
      <vt:lpstr>    THRESHOLD QUESTIONS: INITIAL QUESTIONS FOR SCREEENING  Are you comfortable being in the same room /in a conversation with X? (Safety)   If you disagree with something X is saying, will you be able to speak up and say so or disagree openly? (Capacity)   If you do openly disagree with X in mediation, are you concerned that you or your child(ren) might be harmed or disadvantaged later? (May silence her/himself out of fear of consequences, so not have the capacity to fully use the mediation process.)   Will you be able to listen to X?   </vt:lpstr>
      <vt:lpstr>Purposes of Separate Pre-Mediation Conferences  AKA Screening  AKA Prep Calls</vt:lpstr>
      <vt:lpstr>Prep Call or Pre-Mediation Conference:  UNIVERSAL SCREENING</vt:lpstr>
      <vt:lpstr>If a party lets you know they don’t feel safe or feel threatened</vt:lpstr>
      <vt:lpstr>The POWER of informing the parties about Mediation and How it Works:   Information &amp; Voluntariness Support Self-determination </vt:lpstr>
      <vt:lpstr>Party Choices:   What are some of the ways the mediation process can be adapted to enhance safety and capacity?  Let the parties know their options before mediation.  </vt:lpstr>
      <vt:lpstr>WHAT TO LOOK FOR   Screening for Safety and  Capacity of:  A Vulnerable,  Targeted,  or Harmed Person</vt:lpstr>
      <vt:lpstr>PowerPoint Presentation</vt:lpstr>
      <vt:lpstr>WHAT TO LOOK FOR:  Screening for Safety and  Capacity of:  A Person Who Harms and/or Seeks Power and Control Over the Other</vt:lpstr>
      <vt:lpstr>PowerPoint Presentation</vt:lpstr>
      <vt:lpstr>There are different methods for screening or ‘prep’ conversations.</vt:lpstr>
      <vt:lpstr>Screening that starts by:   Having a conversation that  * answers their questions,  * asks questions,  * provides them with the info they       need about the mediation process    and their options.  (Connects with the party and meets them where they are)</vt:lpstr>
      <vt:lpstr>PowerPoint Presentation</vt:lpstr>
      <vt:lpstr>PowerPoint Presentation</vt:lpstr>
      <vt:lpstr>And I tell them they can leave mediation anytime they want.  Since what happens in mediation is confidential to the court, the other person cannot complain to the court that you left after five minutes and didn’t give it a chance.    And, just by attending the mediation, I will file the Certificate of Attendance.</vt:lpstr>
      <vt:lpstr>Mediation is not your only chance at reaching agreement. You can continue to talk or email ideas for agreements back and forth after mediation. If you have attorneys, they can go back and forth with proposals for agreement.   I also let any party who does not have an attorney know about  attorneys who offer ‘unbundled services’ by having one appointment only with a party in a case, charging their hourly fee, and giving that party legal advice about their situation. A list of these attorneys can be found: Prep  Session Attorneys, at mediateiowa.org  Understanding what the law says is fair can be helpful. It can also be helpful for both parties to understand the range of what the court might decide if they can not reach their own decision in or after mediation.  </vt:lpstr>
      <vt:lpstr>PowerPoint Presentation</vt:lpstr>
      <vt:lpstr>PowerPoint Presentation</vt:lpstr>
      <vt:lpstr>PowerPoint Presentation</vt:lpstr>
      <vt:lpstr>After they have information dI ask the threshold questions.  I NEVER use the words Domestic Abuse, Batterer,Domestic Violence  Why?</vt:lpstr>
      <vt:lpstr>FOUR THRESHOLD QUESTIONS From Zena Zumeta</vt:lpstr>
      <vt:lpstr>PowerPoint Presentation</vt:lpstr>
      <vt:lpstr>PowerPoint Presentation</vt:lpstr>
      <vt:lpstr>PowerPoint Presentation</vt:lpstr>
      <vt:lpstr> Or: Follow a prescribed script of questions about dynamics of the relationship, specific behaviors, tactics of abuse, etc. And provides information about mediation and their choices.  For example:  Michigan Domestic Violence Screening Protocol Document, p. 8</vt:lpstr>
      <vt:lpstr>   Termination Plan: (If there is a face to face mediation)  You can make a termination  plan with survivor during Prep Call. For (her) to possibly give a signal when she wants to go. When I see the signal, I can say: “ You are both working hard but I have been doing this a long time and I think you are not going to reach an agreement. I suggest you save your time and money and end this mediation now. I will file the Certificate of Attendance with the court so you will get credit for this. Thank you both for your hard work.” Then I turn to the abuser and ask: How did this go for you? (He will stay to answer while S gets to car and drives away.)</vt:lpstr>
      <vt:lpstr>Mediator Tools to Use DURING Mediation</vt:lpstr>
      <vt:lpstr>Mediation: Getting Beneath the Positions to the Underlying Interests and Concerns </vt:lpstr>
      <vt:lpstr>PowerPoint Presentation</vt:lpstr>
      <vt:lpstr>HELP PARTIES EXPRESS AND FOCUS ON THEIR UNDERLYING INTERESTS AND CONCERNS</vt:lpstr>
      <vt:lpstr>USE ACTIVE LISTENING SKILLS  TO HELP PEOPLE FEEL HEARD AND TO REVEAL UNDERLYING INTERESTS AND CONCERNS</vt:lpstr>
      <vt:lpstr>MORE TOOLS </vt:lpstr>
      <vt:lpstr> MORE TOOLS</vt:lpstr>
      <vt:lpstr>MORE TOOLS FOR DEALING ACTIVELY WITH  POWER IMBALANCES  IN MEDIATION</vt:lpstr>
      <vt:lpstr>REMEMBER: BE GUIDED BY THE BASICS</vt:lpstr>
      <vt:lpstr>REMIND THE PARTIES OF HOW MEDIATION WORKS  (Sends the message: Mediation may be different from your usual interactions.)</vt:lpstr>
      <vt:lpstr>Remind them: Mediated Agreements are not finalized in mediation, unless</vt:lpstr>
      <vt:lpstr>NORMALIZE DIFFERENCES,  REMIND THEM OF THEIR OTHER OPTIONS</vt:lpstr>
      <vt:lpstr>TOOLS IN FACE-TO-FACE MEDIATION</vt:lpstr>
      <vt:lpstr>Trauma-Informed Practices</vt:lpstr>
      <vt:lpstr>Remember: You will ‘miss’ some putdowns or abusive comments</vt:lpstr>
      <vt:lpstr>ACR Standards of Practice  Terminating the mediation: A family mediator shall suspend or terminate the mediaton process when the mediator reasonably believes that a participant is unable to effectively participate or for other compelling reason.  I have been doing this a long time. You two are working hard, but I think you should save your time and money and end mediation. I will file your Certificate of Attendance with the court so you will get credit for your hard work here.   Turn to the abuser and ask how mediation went for them….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Annie Tucker</dc:creator>
  <cp:lastModifiedBy>Annie Tucker</cp:lastModifiedBy>
  <cp:revision>2</cp:revision>
  <dcterms:created xsi:type="dcterms:W3CDTF">2026-09-23T21:05:54Z</dcterms:created>
  <dcterms:modified xsi:type="dcterms:W3CDTF">2026-10-03T01:47:35Z</dcterms:modified>
</cp:coreProperties>
</file>