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2"/>
  </p:sldMasterIdLst>
  <p:notesMasterIdLst>
    <p:notesMasterId r:id="rId26"/>
  </p:notesMasterIdLst>
  <p:sldIdLst>
    <p:sldId id="256" r:id="rId3"/>
    <p:sldId id="261" r:id="rId4"/>
    <p:sldId id="270" r:id="rId5"/>
    <p:sldId id="266" r:id="rId6"/>
    <p:sldId id="272" r:id="rId7"/>
    <p:sldId id="271" r:id="rId8"/>
    <p:sldId id="265" r:id="rId9"/>
    <p:sldId id="262" r:id="rId10"/>
    <p:sldId id="267" r:id="rId11"/>
    <p:sldId id="263" r:id="rId12"/>
    <p:sldId id="264" r:id="rId13"/>
    <p:sldId id="273" r:id="rId14"/>
    <p:sldId id="274" r:id="rId15"/>
    <p:sldId id="275" r:id="rId16"/>
    <p:sldId id="276" r:id="rId17"/>
    <p:sldId id="277" r:id="rId18"/>
    <p:sldId id="278" r:id="rId19"/>
    <p:sldId id="279" r:id="rId20"/>
    <p:sldId id="269" r:id="rId21"/>
    <p:sldId id="280" r:id="rId22"/>
    <p:sldId id="281" r:id="rId23"/>
    <p:sldId id="282" r:id="rId24"/>
    <p:sldId id="283"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2341"/>
    <a:srgbClr val="C689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1" autoAdjust="0"/>
    <p:restoredTop sz="94660"/>
  </p:normalViewPr>
  <p:slideViewPr>
    <p:cSldViewPr snapToGrid="0">
      <p:cViewPr varScale="1">
        <p:scale>
          <a:sx n="76" d="100"/>
          <a:sy n="76" d="100"/>
        </p:scale>
        <p:origin x="43"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BE388-60A7-4272-90C9-9D1324A76D99}" type="datetimeFigureOut">
              <a:rPr lang="en-US" smtClean="0"/>
              <a:t>9/19/2026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4C0BAC-C39F-4E8D-94A4-DCAC0B7824E6}" type="slidenum">
              <a:rPr lang="en-US" smtClean="0"/>
              <a:t>‹#›</a:t>
            </a:fld>
            <a:endParaRPr lang="en-US"/>
          </a:p>
        </p:txBody>
      </p:sp>
    </p:spTree>
    <p:extLst>
      <p:ext uri="{BB962C8B-B14F-4D97-AF65-F5344CB8AC3E}">
        <p14:creationId xmlns:p14="http://schemas.microsoft.com/office/powerpoint/2010/main" val="2474324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4C0BAC-C39F-4E8D-94A4-DCAC0B7824E6}" type="slidenum">
              <a:rPr lang="en-US" smtClean="0"/>
              <a:t>1</a:t>
            </a:fld>
            <a:endParaRPr lang="en-US"/>
          </a:p>
        </p:txBody>
      </p:sp>
    </p:spTree>
    <p:extLst>
      <p:ext uri="{BB962C8B-B14F-4D97-AF65-F5344CB8AC3E}">
        <p14:creationId xmlns:p14="http://schemas.microsoft.com/office/powerpoint/2010/main" val="2417759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4C0BAC-C39F-4E8D-94A4-DCAC0B7824E6}" type="slidenum">
              <a:rPr lang="en-US" smtClean="0"/>
              <a:t>2</a:t>
            </a:fld>
            <a:endParaRPr lang="en-US"/>
          </a:p>
        </p:txBody>
      </p:sp>
    </p:spTree>
    <p:extLst>
      <p:ext uri="{BB962C8B-B14F-4D97-AF65-F5344CB8AC3E}">
        <p14:creationId xmlns:p14="http://schemas.microsoft.com/office/powerpoint/2010/main" val="2050835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09B45-B91C-3C49-3D6D-914519874F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A0CA7-A845-EDA0-BEBB-B675415B6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8DF73-2BA7-3AF3-55B8-6C04789AA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A3ECBF-0EF8-4BB6-B773-B52F26C07739}"/>
              </a:ext>
            </a:extLst>
          </p:cNvPr>
          <p:cNvSpPr>
            <a:spLocks noGrp="1"/>
          </p:cNvSpPr>
          <p:nvPr>
            <p:ph type="sldNum" sz="quarter" idx="5"/>
          </p:nvPr>
        </p:nvSpPr>
        <p:spPr/>
        <p:txBody>
          <a:bodyPr/>
          <a:lstStyle/>
          <a:p>
            <a:fld id="{7B4C0BAC-C39F-4E8D-94A4-DCAC0B7824E6}" type="slidenum">
              <a:rPr lang="en-US" smtClean="0"/>
              <a:t>3</a:t>
            </a:fld>
            <a:endParaRPr lang="en-US"/>
          </a:p>
        </p:txBody>
      </p:sp>
    </p:spTree>
    <p:extLst>
      <p:ext uri="{BB962C8B-B14F-4D97-AF65-F5344CB8AC3E}">
        <p14:creationId xmlns:p14="http://schemas.microsoft.com/office/powerpoint/2010/main" val="4232896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4C0BAC-C39F-4E8D-94A4-DCAC0B7824E6}" type="slidenum">
              <a:rPr lang="en-US" smtClean="0"/>
              <a:t>4</a:t>
            </a:fld>
            <a:endParaRPr lang="en-US"/>
          </a:p>
        </p:txBody>
      </p:sp>
    </p:spTree>
    <p:extLst>
      <p:ext uri="{BB962C8B-B14F-4D97-AF65-F5344CB8AC3E}">
        <p14:creationId xmlns:p14="http://schemas.microsoft.com/office/powerpoint/2010/main" val="4242148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57EA3-CF47-CD9F-9067-2620B313E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7D6BB9-9A7A-F9AD-0D24-3B8E13D62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A1FCFD-822D-8578-BA29-5746B9C148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BA9BAA-511E-5B9B-FA5E-2547C219F79F}"/>
              </a:ext>
            </a:extLst>
          </p:cNvPr>
          <p:cNvSpPr>
            <a:spLocks noGrp="1"/>
          </p:cNvSpPr>
          <p:nvPr>
            <p:ph type="sldNum" sz="quarter" idx="5"/>
          </p:nvPr>
        </p:nvSpPr>
        <p:spPr/>
        <p:txBody>
          <a:bodyPr/>
          <a:lstStyle/>
          <a:p>
            <a:fld id="{7B4C0BAC-C39F-4E8D-94A4-DCAC0B7824E6}" type="slidenum">
              <a:rPr lang="en-US" smtClean="0"/>
              <a:t>5</a:t>
            </a:fld>
            <a:endParaRPr lang="en-US"/>
          </a:p>
        </p:txBody>
      </p:sp>
    </p:spTree>
    <p:extLst>
      <p:ext uri="{BB962C8B-B14F-4D97-AF65-F5344CB8AC3E}">
        <p14:creationId xmlns:p14="http://schemas.microsoft.com/office/powerpoint/2010/main" val="1956225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6439F-35A1-BC20-DE4A-089AF6ED0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6E56D9-9163-CF78-D613-3639B3003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0F14A-9625-9678-2810-C947A12C8E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C63973-F8DB-373D-CDBE-033038D311CB}"/>
              </a:ext>
            </a:extLst>
          </p:cNvPr>
          <p:cNvSpPr>
            <a:spLocks noGrp="1"/>
          </p:cNvSpPr>
          <p:nvPr>
            <p:ph type="sldNum" sz="quarter" idx="5"/>
          </p:nvPr>
        </p:nvSpPr>
        <p:spPr/>
        <p:txBody>
          <a:bodyPr/>
          <a:lstStyle/>
          <a:p>
            <a:fld id="{7B4C0BAC-C39F-4E8D-94A4-DCAC0B7824E6}" type="slidenum">
              <a:rPr lang="en-US" smtClean="0"/>
              <a:t>6</a:t>
            </a:fld>
            <a:endParaRPr lang="en-US"/>
          </a:p>
        </p:txBody>
      </p:sp>
    </p:spTree>
    <p:extLst>
      <p:ext uri="{BB962C8B-B14F-4D97-AF65-F5344CB8AC3E}">
        <p14:creationId xmlns:p14="http://schemas.microsoft.com/office/powerpoint/2010/main" val="2731823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4422DA-29D1-4007-8E97-3BC93FEEA434}" type="datetime1">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CCA08-87B7-478C-BBD5-77DB1AEA9C20}" type="slidenum">
              <a:rPr lang="en-US" smtClean="0"/>
              <a:pPr/>
              <a:t>‹#›</a:t>
            </a:fld>
            <a:endParaRPr lang="en-US" dirty="0"/>
          </a:p>
        </p:txBody>
      </p:sp>
      <p:pic>
        <p:nvPicPr>
          <p:cNvPr id="7" name="Picture 6" descr="A blue background with black lines&#10;&#10;Description automatically generated">
            <a:extLst>
              <a:ext uri="{FF2B5EF4-FFF2-40B4-BE49-F238E27FC236}">
                <a16:creationId xmlns:a16="http://schemas.microsoft.com/office/drawing/2014/main" id="{930955F3-3E40-E0C7-6AB1-CCFF382D5561}"/>
              </a:ext>
            </a:extLst>
          </p:cNvPr>
          <p:cNvPicPr>
            <a:picLocks noChangeAspect="1"/>
          </p:cNvPicPr>
          <p:nvPr userDrawn="1"/>
        </p:nvPicPr>
        <p:blipFill>
          <a:blip r:embed="rId2"/>
          <a:stretch>
            <a:fillRect/>
          </a:stretch>
        </p:blipFill>
        <p:spPr>
          <a:xfrm>
            <a:off x="12701" y="0"/>
            <a:ext cx="12179303" cy="6858000"/>
          </a:xfrm>
          <a:prstGeom prst="rect">
            <a:avLst/>
          </a:prstGeom>
        </p:spPr>
      </p:pic>
    </p:spTree>
    <p:extLst>
      <p:ext uri="{BB962C8B-B14F-4D97-AF65-F5344CB8AC3E}">
        <p14:creationId xmlns:p14="http://schemas.microsoft.com/office/powerpoint/2010/main" val="3378864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FF1FC9-EC9A-45FA-818F-C5B68C6479D8}" type="datetime1">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CCA08-87B7-478C-BBD5-77DB1AEA9C20}" type="slidenum">
              <a:rPr lang="en-US" smtClean="0"/>
              <a:pPr/>
              <a:t>‹#›</a:t>
            </a:fld>
            <a:endParaRPr lang="en-US" dirty="0"/>
          </a:p>
        </p:txBody>
      </p:sp>
      <p:pic>
        <p:nvPicPr>
          <p:cNvPr id="7" name="Picture 6" descr="A blue background with black lines&#10;&#10;Description automatically generated">
            <a:extLst>
              <a:ext uri="{FF2B5EF4-FFF2-40B4-BE49-F238E27FC236}">
                <a16:creationId xmlns:a16="http://schemas.microsoft.com/office/drawing/2014/main" id="{1EDB50A2-A2C3-3C60-7FC5-2A1671B9A7DF}"/>
              </a:ext>
            </a:extLst>
          </p:cNvPr>
          <p:cNvPicPr>
            <a:picLocks noChangeAspect="1"/>
          </p:cNvPicPr>
          <p:nvPr userDrawn="1"/>
        </p:nvPicPr>
        <p:blipFill>
          <a:blip r:embed="rId2"/>
          <a:srcRect t="90069"/>
          <a:stretch>
            <a:fillRect/>
          </a:stretch>
        </p:blipFill>
        <p:spPr>
          <a:xfrm>
            <a:off x="12701" y="6176968"/>
            <a:ext cx="12179303" cy="681037"/>
          </a:xfrm>
          <a:prstGeom prst="rect">
            <a:avLst/>
          </a:prstGeom>
        </p:spPr>
      </p:pic>
    </p:spTree>
    <p:extLst>
      <p:ext uri="{BB962C8B-B14F-4D97-AF65-F5344CB8AC3E}">
        <p14:creationId xmlns:p14="http://schemas.microsoft.com/office/powerpoint/2010/main" val="4111504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828DD2-3F22-4F00-AF80-2EE430AF5F94}" type="datetime1">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254913812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828DD2-3F22-4F00-AF80-2EE430AF5F94}" type="datetime1">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118592558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828DD2-3F22-4F00-AF80-2EE430AF5F94}" type="datetime1">
              <a:rPr lang="en-US" smtClean="0"/>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389158046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828DD2-3F22-4F00-AF80-2EE430AF5F94}" type="datetime1">
              <a:rPr lang="en-US" smtClean="0"/>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192209222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28DD2-3F22-4F00-AF80-2EE430AF5F94}" type="datetime1">
              <a:rPr lang="en-US" smtClean="0"/>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131580933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828DD2-3F22-4F00-AF80-2EE430AF5F94}" type="datetime1">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203212570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828DD2-3F22-4F00-AF80-2EE430AF5F94}" type="datetime1">
              <a:rPr lang="en-US" smtClean="0"/>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272380559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828DD2-3F22-4F00-AF80-2EE430AF5F94}" type="datetime1">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202266787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828DD2-3F22-4F00-AF80-2EE430AF5F94}" type="datetime1">
              <a:rPr lang="en-US" smtClean="0"/>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6CCA08-87B7-478C-BBD5-77DB1AEA9C20}" type="slidenum">
              <a:rPr lang="en-US" smtClean="0"/>
              <a:t>‹#›</a:t>
            </a:fld>
            <a:endParaRPr lang="en-US"/>
          </a:p>
        </p:txBody>
      </p:sp>
    </p:spTree>
    <p:extLst>
      <p:ext uri="{BB962C8B-B14F-4D97-AF65-F5344CB8AC3E}">
        <p14:creationId xmlns:p14="http://schemas.microsoft.com/office/powerpoint/2010/main" val="153281333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C8A50-4898-FF66-00F3-A7AD1FED490B}"/>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C3495B-58D0-7E7C-6926-7D5243329A3D}"/>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DE9227-F459-1F6E-79CD-FFF5C198393A}"/>
              </a:ext>
            </a:extLst>
          </p:cNvPr>
          <p:cNvSpPr>
            <a:spLocks noGrp="1"/>
          </p:cNvSpPr>
          <p:nvPr>
            <p:ph type="dt" sz="half" idx="10"/>
          </p:nvPr>
        </p:nvSpPr>
        <p:spPr/>
        <p:txBody>
          <a:bodyPr/>
          <a:lstStyle/>
          <a:p>
            <a:fld id="{6B04DA2D-0A16-49F3-9DFC-54E67910426C}" type="datetime1">
              <a:rPr lang="en-US" smtClean="0"/>
              <a:t>9/19/2026</a:t>
            </a:fld>
            <a:endParaRPr lang="en-US"/>
          </a:p>
        </p:txBody>
      </p:sp>
      <p:sp>
        <p:nvSpPr>
          <p:cNvPr id="5" name="Footer Placeholder 4">
            <a:extLst>
              <a:ext uri="{FF2B5EF4-FFF2-40B4-BE49-F238E27FC236}">
                <a16:creationId xmlns:a16="http://schemas.microsoft.com/office/drawing/2014/main" id="{AD440D72-A058-E3BE-CC2F-126481EB4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52A74E-2B9E-4A0D-A49F-83A3F10F0747}"/>
              </a:ext>
            </a:extLst>
          </p:cNvPr>
          <p:cNvSpPr>
            <a:spLocks noGrp="1"/>
          </p:cNvSpPr>
          <p:nvPr>
            <p:ph type="sldNum" sz="quarter" idx="12"/>
          </p:nvPr>
        </p:nvSpPr>
        <p:spPr/>
        <p:txBody>
          <a:bodyPr/>
          <a:lstStyle/>
          <a:p>
            <a:fld id="{CF6CCA08-87B7-478C-BBD5-77DB1AEA9C20}" type="slidenum">
              <a:rPr lang="en-US" smtClean="0"/>
              <a:t>‹#›</a:t>
            </a:fld>
            <a:endParaRPr lang="en-US"/>
          </a:p>
        </p:txBody>
      </p:sp>
      <p:pic>
        <p:nvPicPr>
          <p:cNvPr id="7" name="Picture 6" descr="A blue background with black lines&#10;&#10;Description automatically generated">
            <a:extLst>
              <a:ext uri="{FF2B5EF4-FFF2-40B4-BE49-F238E27FC236}">
                <a16:creationId xmlns:a16="http://schemas.microsoft.com/office/drawing/2014/main" id="{FA1D5AA6-9112-FB43-9DED-782308F54BB9}"/>
              </a:ext>
            </a:extLst>
          </p:cNvPr>
          <p:cNvPicPr>
            <a:picLocks noChangeAspect="1"/>
          </p:cNvPicPr>
          <p:nvPr userDrawn="1"/>
        </p:nvPicPr>
        <p:blipFill>
          <a:blip r:embed="rId2"/>
          <a:stretch>
            <a:fillRect/>
          </a:stretch>
        </p:blipFill>
        <p:spPr>
          <a:xfrm>
            <a:off x="12705" y="0"/>
            <a:ext cx="12179303" cy="6858000"/>
          </a:xfrm>
          <a:prstGeom prst="rect">
            <a:avLst/>
          </a:prstGeom>
        </p:spPr>
      </p:pic>
      <p:sp>
        <p:nvSpPr>
          <p:cNvPr id="8" name="Title 1">
            <a:extLst>
              <a:ext uri="{FF2B5EF4-FFF2-40B4-BE49-F238E27FC236}">
                <a16:creationId xmlns:a16="http://schemas.microsoft.com/office/drawing/2014/main" id="{33943440-64C0-DE19-823E-AF99A9B3EE65}"/>
              </a:ext>
            </a:extLst>
          </p:cNvPr>
          <p:cNvSpPr txBox="1">
            <a:spLocks/>
          </p:cNvSpPr>
          <p:nvPr userDrawn="1"/>
        </p:nvSpPr>
        <p:spPr>
          <a:xfrm>
            <a:off x="1524000" y="1122363"/>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000"/>
              <a:t>Click to edit Master title style</a:t>
            </a:r>
            <a:endParaRPr lang="en-US" sz="6000" dirty="0"/>
          </a:p>
        </p:txBody>
      </p:sp>
      <p:sp>
        <p:nvSpPr>
          <p:cNvPr id="9" name="Subtitle 2">
            <a:extLst>
              <a:ext uri="{FF2B5EF4-FFF2-40B4-BE49-F238E27FC236}">
                <a16:creationId xmlns:a16="http://schemas.microsoft.com/office/drawing/2014/main" id="{13A88142-0CA5-185E-58DA-39BB515C76A4}"/>
              </a:ext>
            </a:extLst>
          </p:cNvPr>
          <p:cNvSpPr>
            <a:spLocks noGrp="1"/>
          </p:cNvSpPr>
          <p:nvPr>
            <p:ph type="subTitle" idx="13"/>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0" name="Date Placeholder 3">
            <a:extLst>
              <a:ext uri="{FF2B5EF4-FFF2-40B4-BE49-F238E27FC236}">
                <a16:creationId xmlns:a16="http://schemas.microsoft.com/office/drawing/2014/main" id="{9FFCADEC-EA57-9D0B-9698-98DB20DBAE0C}"/>
              </a:ext>
            </a:extLst>
          </p:cNvPr>
          <p:cNvSpPr txBox="1">
            <a:spLocks/>
          </p:cNvSpPr>
          <p:nvPr userDrawn="1"/>
        </p:nvSpPr>
        <p:spPr>
          <a:xfrm>
            <a:off x="838200" y="6356362"/>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DF6FEA-3E6E-4631-8019-BE5497A6B77A}" type="datetimeFigureOut">
              <a:rPr lang="en-US" sz="1200" smtClean="0"/>
              <a:pPr/>
              <a:t>9/19/2026</a:t>
            </a:fld>
            <a:endParaRPr lang="en-US" sz="1200"/>
          </a:p>
        </p:txBody>
      </p:sp>
      <p:sp>
        <p:nvSpPr>
          <p:cNvPr id="11" name="Slide Number Placeholder 5">
            <a:extLst>
              <a:ext uri="{FF2B5EF4-FFF2-40B4-BE49-F238E27FC236}">
                <a16:creationId xmlns:a16="http://schemas.microsoft.com/office/drawing/2014/main" id="{8F85746A-09CF-F6A9-71A4-FFFA52D9A17B}"/>
              </a:ext>
            </a:extLst>
          </p:cNvPr>
          <p:cNvSpPr txBox="1">
            <a:spLocks/>
          </p:cNvSpPr>
          <p:nvPr userDrawn="1"/>
        </p:nvSpPr>
        <p:spPr>
          <a:xfrm>
            <a:off x="8610601" y="6356362"/>
            <a:ext cx="3184003"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rgbClr val="C6894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6CCA08-87B7-478C-BBD5-77DB1AEA9C20}" type="slidenum">
              <a:rPr lang="en-US" sz="1400" smtClean="0"/>
              <a:pPr/>
              <a:t>‹#›</a:t>
            </a:fld>
            <a:endParaRPr lang="en-US" sz="1400" dirty="0"/>
          </a:p>
        </p:txBody>
      </p:sp>
    </p:spTree>
    <p:extLst>
      <p:ext uri="{BB962C8B-B14F-4D97-AF65-F5344CB8AC3E}">
        <p14:creationId xmlns:p14="http://schemas.microsoft.com/office/powerpoint/2010/main" val="225411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828DD2-3F22-4F00-AF80-2EE430AF5F94}" type="datetime1">
              <a:rPr lang="en-US" smtClean="0"/>
              <a:t>9/19/2026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6CCA08-87B7-478C-BBD5-77DB1AEA9C20}" type="slidenum">
              <a:rPr lang="en-US" smtClean="0"/>
              <a:t>‹#›</a:t>
            </a:fld>
            <a:endParaRPr lang="en-US"/>
          </a:p>
        </p:txBody>
      </p:sp>
    </p:spTree>
    <p:extLst>
      <p:ext uri="{BB962C8B-B14F-4D97-AF65-F5344CB8AC3E}">
        <p14:creationId xmlns:p14="http://schemas.microsoft.com/office/powerpoint/2010/main" val="374693281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59"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mailto:rkinkead@sp.law"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9114CA5-52FD-A6EB-A256-1CC03436A6CC}"/>
              </a:ext>
            </a:extLst>
          </p:cNvPr>
          <p:cNvSpPr txBox="1">
            <a:spLocks/>
          </p:cNvSpPr>
          <p:nvPr/>
        </p:nvSpPr>
        <p:spPr>
          <a:xfrm>
            <a:off x="786083" y="495067"/>
            <a:ext cx="10520625" cy="140407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5400" b="0" i="0" kern="1200">
                <a:solidFill>
                  <a:schemeClr val="bg1"/>
                </a:solidFill>
                <a:latin typeface="Segoe UI Light" panose="020B0502040204020203" pitchFamily="34" charset="0"/>
                <a:ea typeface="+mj-ea"/>
                <a:cs typeface="Segoe UI Light" panose="020B0502040204020203" pitchFamily="34" charset="0"/>
              </a:defRPr>
            </a:lvl1pPr>
          </a:lstStyle>
          <a:p>
            <a:r>
              <a:rPr lang="en-US" sz="4800" b="1" dirty="0">
                <a:latin typeface="Segoe UI Semibold" panose="020B0502040204020203" pitchFamily="34" charset="0"/>
                <a:cs typeface="Segoe UI Semibold" panose="020B0502040204020203" pitchFamily="34" charset="0"/>
              </a:rPr>
              <a:t>It Takes a Village….and a Worksheet</a:t>
            </a:r>
          </a:p>
        </p:txBody>
      </p:sp>
      <p:sp>
        <p:nvSpPr>
          <p:cNvPr id="12" name="TextBox 11">
            <a:extLst>
              <a:ext uri="{FF2B5EF4-FFF2-40B4-BE49-F238E27FC236}">
                <a16:creationId xmlns:a16="http://schemas.microsoft.com/office/drawing/2014/main" id="{BF0052BB-8A70-4064-C16E-04BA347A8822}"/>
              </a:ext>
            </a:extLst>
          </p:cNvPr>
          <p:cNvSpPr txBox="1"/>
          <p:nvPr/>
        </p:nvSpPr>
        <p:spPr>
          <a:xfrm>
            <a:off x="579610" y="5762769"/>
            <a:ext cx="8082847" cy="600164"/>
          </a:xfrm>
          <a:prstGeom prst="rect">
            <a:avLst/>
          </a:prstGeom>
          <a:noFill/>
        </p:spPr>
        <p:txBody>
          <a:bodyPr wrap="square" rtlCol="0">
            <a:spAutoFit/>
          </a:bodyPr>
          <a:lstStyle/>
          <a:p>
            <a:pPr>
              <a:spcAft>
                <a:spcPts val="600"/>
              </a:spcAft>
            </a:pPr>
            <a:r>
              <a:rPr lang="en-US" sz="1400" b="1" dirty="0">
                <a:solidFill>
                  <a:srgbClr val="FFFFFF"/>
                </a:solidFill>
                <a:latin typeface="Segoe UI Semibold" panose="020B0502040204020203" pitchFamily="34" charset="0"/>
                <a:cs typeface="Segoe UI Semibold" panose="020B0502040204020203" pitchFamily="34" charset="0"/>
              </a:rPr>
              <a:t>115 3rd Street SE, Suite 1200  |  Cedar Rapids, IA 52401  |  319.366.7641</a:t>
            </a:r>
          </a:p>
          <a:p>
            <a:pPr>
              <a:spcAft>
                <a:spcPts val="600"/>
              </a:spcAft>
            </a:pPr>
            <a:r>
              <a:rPr lang="en-US" sz="1400" b="1" dirty="0">
                <a:solidFill>
                  <a:srgbClr val="FFFFFF"/>
                </a:solidFill>
                <a:latin typeface="Segoe UI Semibold" panose="020B0502040204020203" pitchFamily="34" charset="0"/>
                <a:cs typeface="Segoe UI Semibold" panose="020B0502040204020203" pitchFamily="34" charset="0"/>
              </a:rPr>
              <a:t>1150 5th Street, Suite 170  |  Coralville, IA 52241  |  319.354.1019</a:t>
            </a:r>
          </a:p>
        </p:txBody>
      </p:sp>
      <p:sp>
        <p:nvSpPr>
          <p:cNvPr id="14" name="TextBox 13">
            <a:extLst>
              <a:ext uri="{FF2B5EF4-FFF2-40B4-BE49-F238E27FC236}">
                <a16:creationId xmlns:a16="http://schemas.microsoft.com/office/drawing/2014/main" id="{D9B42CF6-30E9-B76E-8CC5-02F2051E0B81}"/>
              </a:ext>
            </a:extLst>
          </p:cNvPr>
          <p:cNvSpPr txBox="1"/>
          <p:nvPr/>
        </p:nvSpPr>
        <p:spPr>
          <a:xfrm>
            <a:off x="9711163" y="5862796"/>
            <a:ext cx="8417091" cy="400110"/>
          </a:xfrm>
          <a:prstGeom prst="rect">
            <a:avLst/>
          </a:prstGeom>
          <a:noFill/>
        </p:spPr>
        <p:txBody>
          <a:bodyPr wrap="square" rtlCol="0">
            <a:spAutoFit/>
          </a:bodyPr>
          <a:lstStyle/>
          <a:p>
            <a:r>
              <a:rPr lang="en-US" sz="2000" dirty="0">
                <a:solidFill>
                  <a:srgbClr val="C68945"/>
                </a:solidFill>
                <a:latin typeface="Segoe UI" panose="020B0502040204020203" pitchFamily="34" charset="0"/>
                <a:cs typeface="Segoe UI" panose="020B0502040204020203" pitchFamily="34" charset="0"/>
              </a:rPr>
              <a:t>www.sp.law</a:t>
            </a:r>
          </a:p>
        </p:txBody>
      </p:sp>
      <p:pic>
        <p:nvPicPr>
          <p:cNvPr id="15" name="Picture 14" descr="A black and white logo with a lion head&#10;&#10;AI-generated content may be incorrect.">
            <a:extLst>
              <a:ext uri="{FF2B5EF4-FFF2-40B4-BE49-F238E27FC236}">
                <a16:creationId xmlns:a16="http://schemas.microsoft.com/office/drawing/2014/main" id="{A8F00F2C-A876-FBFA-1CA1-74F8A121A2E8}"/>
              </a:ext>
            </a:extLst>
          </p:cNvPr>
          <p:cNvPicPr>
            <a:picLocks noChangeAspect="1"/>
          </p:cNvPicPr>
          <p:nvPr/>
        </p:nvPicPr>
        <p:blipFill>
          <a:blip r:embed="rId3"/>
          <a:stretch>
            <a:fillRect/>
          </a:stretch>
        </p:blipFill>
        <p:spPr>
          <a:xfrm>
            <a:off x="4621033" y="4391372"/>
            <a:ext cx="2850726" cy="808837"/>
          </a:xfrm>
          <a:prstGeom prst="rect">
            <a:avLst/>
          </a:prstGeom>
        </p:spPr>
      </p:pic>
      <p:sp>
        <p:nvSpPr>
          <p:cNvPr id="2" name="TextBox 1">
            <a:extLst>
              <a:ext uri="{FF2B5EF4-FFF2-40B4-BE49-F238E27FC236}">
                <a16:creationId xmlns:a16="http://schemas.microsoft.com/office/drawing/2014/main" id="{4A290060-ABCB-1207-9116-F35234250FB5}"/>
              </a:ext>
            </a:extLst>
          </p:cNvPr>
          <p:cNvSpPr txBox="1"/>
          <p:nvPr/>
        </p:nvSpPr>
        <p:spPr>
          <a:xfrm>
            <a:off x="1961740" y="1526705"/>
            <a:ext cx="8169310" cy="523220"/>
          </a:xfrm>
          <a:prstGeom prst="rect">
            <a:avLst/>
          </a:prstGeom>
          <a:noFill/>
        </p:spPr>
        <p:txBody>
          <a:bodyPr wrap="square" rtlCol="0">
            <a:spAutoFit/>
          </a:bodyPr>
          <a:lstStyle/>
          <a:p>
            <a:r>
              <a:rPr lang="en-US" sz="2800" dirty="0">
                <a:solidFill>
                  <a:schemeClr val="bg1"/>
                </a:solidFill>
              </a:rPr>
              <a:t>Daycare Costs Under Iowa Child Support Guidelines</a:t>
            </a:r>
          </a:p>
        </p:txBody>
      </p:sp>
      <p:sp>
        <p:nvSpPr>
          <p:cNvPr id="3" name="TextBox 2">
            <a:extLst>
              <a:ext uri="{FF2B5EF4-FFF2-40B4-BE49-F238E27FC236}">
                <a16:creationId xmlns:a16="http://schemas.microsoft.com/office/drawing/2014/main" id="{35270EFB-BD7F-333E-298B-A2E9C1F4B12C}"/>
              </a:ext>
            </a:extLst>
          </p:cNvPr>
          <p:cNvSpPr txBox="1"/>
          <p:nvPr/>
        </p:nvSpPr>
        <p:spPr>
          <a:xfrm>
            <a:off x="9465259" y="5438115"/>
            <a:ext cx="2210926" cy="523220"/>
          </a:xfrm>
          <a:prstGeom prst="rect">
            <a:avLst/>
          </a:prstGeom>
          <a:noFill/>
        </p:spPr>
        <p:txBody>
          <a:bodyPr wrap="none" rtlCol="0">
            <a:spAutoFit/>
          </a:bodyPr>
          <a:lstStyle/>
          <a:p>
            <a:r>
              <a:rPr lang="en-US" sz="2800" b="1" dirty="0">
                <a:solidFill>
                  <a:schemeClr val="bg1"/>
                </a:solidFill>
              </a:rPr>
              <a:t>Rae Kinkead</a:t>
            </a:r>
          </a:p>
        </p:txBody>
      </p:sp>
    </p:spTree>
    <p:extLst>
      <p:ext uri="{BB962C8B-B14F-4D97-AF65-F5344CB8AC3E}">
        <p14:creationId xmlns:p14="http://schemas.microsoft.com/office/powerpoint/2010/main" val="3305611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8C18F-6B51-CFAF-1766-7CF4C710B6BB}"/>
              </a:ext>
            </a:extLst>
          </p:cNvPr>
          <p:cNvSpPr txBox="1">
            <a:spLocks/>
          </p:cNvSpPr>
          <p:nvPr/>
        </p:nvSpPr>
        <p:spPr>
          <a:xfrm>
            <a:off x="1723707" y="438912"/>
            <a:ext cx="8576291" cy="6353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Former Rule 9.11A</a:t>
            </a:r>
          </a:p>
        </p:txBody>
      </p:sp>
      <p:sp>
        <p:nvSpPr>
          <p:cNvPr id="3" name="TextBox 2">
            <a:extLst>
              <a:ext uri="{FF2B5EF4-FFF2-40B4-BE49-F238E27FC236}">
                <a16:creationId xmlns:a16="http://schemas.microsoft.com/office/drawing/2014/main" id="{E0FC4757-C86E-5FFC-D9A0-00E7A9C44D0C}"/>
              </a:ext>
            </a:extLst>
          </p:cNvPr>
          <p:cNvSpPr txBox="1"/>
          <p:nvPr/>
        </p:nvSpPr>
        <p:spPr>
          <a:xfrm>
            <a:off x="463296" y="1857438"/>
            <a:ext cx="11265408" cy="4401205"/>
          </a:xfrm>
          <a:prstGeom prst="rect">
            <a:avLst/>
          </a:prstGeom>
          <a:noFill/>
        </p:spPr>
        <p:txBody>
          <a:bodyPr wrap="square" rtlCol="0">
            <a:spAutoFit/>
          </a:bodyPr>
          <a:lstStyle/>
          <a:p>
            <a:r>
              <a:rPr lang="en-US" sz="2800" b="0" i="0" dirty="0">
                <a:solidFill>
                  <a:schemeClr val="bg1"/>
                </a:solidFill>
                <a:effectLst/>
                <a:latin typeface="Source Sans Pro" panose="020B0503030403020204" pitchFamily="34" charset="0"/>
              </a:rPr>
              <a:t>Because the cost of child care is not included in the economic data used to establish the support amounts in the Schedule of Basic Support Obligations, the custodial parent's child care expenses constitute grounds for requesting an upward variance from the amount of child support that would result from application of the guidelines. If a party requests a variance under this rule, the court must first determine the amount of the custodial parent's child care expenses and then determine the amount of the variance, if any. A variance for child care expenses should be liberally granted and must be supported by written findings in accordance with rule 9.11.</a:t>
            </a:r>
            <a:endParaRPr lang="en-US" sz="2800" dirty="0">
              <a:solidFill>
                <a:schemeClr val="bg1"/>
              </a:solidFill>
            </a:endParaRPr>
          </a:p>
        </p:txBody>
      </p:sp>
    </p:spTree>
    <p:extLst>
      <p:ext uri="{BB962C8B-B14F-4D97-AF65-F5344CB8AC3E}">
        <p14:creationId xmlns:p14="http://schemas.microsoft.com/office/powerpoint/2010/main" val="53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CED35-7B8E-4B4A-2F29-06E0E477D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083825-5157-F4B1-1845-367E1BAA418B}"/>
              </a:ext>
            </a:extLst>
          </p:cNvPr>
          <p:cNvSpPr txBox="1">
            <a:spLocks/>
          </p:cNvSpPr>
          <p:nvPr/>
        </p:nvSpPr>
        <p:spPr>
          <a:xfrm>
            <a:off x="1723707" y="438912"/>
            <a:ext cx="8576291" cy="6353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Former Rule 9.11A</a:t>
            </a:r>
          </a:p>
        </p:txBody>
      </p:sp>
      <p:sp>
        <p:nvSpPr>
          <p:cNvPr id="3" name="TextBox 2">
            <a:extLst>
              <a:ext uri="{FF2B5EF4-FFF2-40B4-BE49-F238E27FC236}">
                <a16:creationId xmlns:a16="http://schemas.microsoft.com/office/drawing/2014/main" id="{E15C224F-C1AD-B2A2-546B-A1AEE2CA008E}"/>
              </a:ext>
            </a:extLst>
          </p:cNvPr>
          <p:cNvSpPr txBox="1"/>
          <p:nvPr/>
        </p:nvSpPr>
        <p:spPr>
          <a:xfrm>
            <a:off x="463296" y="2521059"/>
            <a:ext cx="11265408" cy="1815882"/>
          </a:xfrm>
          <a:prstGeom prst="rect">
            <a:avLst/>
          </a:prstGeom>
          <a:noFill/>
        </p:spPr>
        <p:txBody>
          <a:bodyPr wrap="square" rtlCol="0">
            <a:spAutoFit/>
          </a:bodyPr>
          <a:lstStyle/>
          <a:p>
            <a:r>
              <a:rPr lang="en-US" sz="2800" b="0" i="0" dirty="0">
                <a:solidFill>
                  <a:schemeClr val="bg1"/>
                </a:solidFill>
                <a:effectLst/>
                <a:latin typeface="Source Sans Pro" panose="020B0503030403020204" pitchFamily="34" charset="0"/>
              </a:rPr>
              <a:t>9.11A(3) In determining the amount of the variance, the court may consider each parent's proportional share of income. The amount of the child care expense variance allowed should not exceed the noncustodial parent's proportional share of income. …</a:t>
            </a:r>
            <a:endParaRPr lang="en-US" sz="2800" dirty="0">
              <a:solidFill>
                <a:schemeClr val="bg1"/>
              </a:solidFill>
            </a:endParaRPr>
          </a:p>
        </p:txBody>
      </p:sp>
    </p:spTree>
    <p:extLst>
      <p:ext uri="{BB962C8B-B14F-4D97-AF65-F5344CB8AC3E}">
        <p14:creationId xmlns:p14="http://schemas.microsoft.com/office/powerpoint/2010/main" val="4269302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1AD6F-57E4-0D5C-8B63-316191163C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CBBCA-AD3F-BE8A-CE6C-AE65C9D27C9C}"/>
              </a:ext>
            </a:extLst>
          </p:cNvPr>
          <p:cNvSpPr txBox="1">
            <a:spLocks/>
          </p:cNvSpPr>
          <p:nvPr/>
        </p:nvSpPr>
        <p:spPr>
          <a:xfrm>
            <a:off x="1741995" y="0"/>
            <a:ext cx="8576291" cy="6353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New Rule 9.11A</a:t>
            </a:r>
          </a:p>
        </p:txBody>
      </p:sp>
      <p:sp>
        <p:nvSpPr>
          <p:cNvPr id="3" name="TextBox 2">
            <a:extLst>
              <a:ext uri="{FF2B5EF4-FFF2-40B4-BE49-F238E27FC236}">
                <a16:creationId xmlns:a16="http://schemas.microsoft.com/office/drawing/2014/main" id="{6222D7C6-A446-B8D8-8824-87A6F4125693}"/>
              </a:ext>
            </a:extLst>
          </p:cNvPr>
          <p:cNvSpPr txBox="1"/>
          <p:nvPr/>
        </p:nvSpPr>
        <p:spPr>
          <a:xfrm>
            <a:off x="961644" y="1608764"/>
            <a:ext cx="10268712" cy="2677656"/>
          </a:xfrm>
          <a:prstGeom prst="rect">
            <a:avLst/>
          </a:prstGeom>
          <a:noFill/>
        </p:spPr>
        <p:txBody>
          <a:bodyPr wrap="square" rtlCol="0">
            <a:spAutoFit/>
          </a:bodyPr>
          <a:lstStyle/>
          <a:p>
            <a:r>
              <a:rPr lang="en-US" sz="2800" b="0" i="0" dirty="0">
                <a:solidFill>
                  <a:schemeClr val="bg1"/>
                </a:solidFill>
                <a:effectLst/>
                <a:latin typeface="Source Sans Pro" panose="020B0503030403020204" pitchFamily="34" charset="0"/>
              </a:rPr>
              <a:t>Because the cost of child care is not included in the economic data used to establish the support amounts in the Schedule of Basic Support Obligations, this rule will apply when determining the child care expense add-on, if any, to the guideline amount of child support to account for the noncustodial parent's share of the child care expenses incurred by the custodial parent.</a:t>
            </a:r>
            <a:endParaRPr lang="en-US" sz="2800" dirty="0">
              <a:solidFill>
                <a:schemeClr val="bg1"/>
              </a:solidFill>
            </a:endParaRPr>
          </a:p>
        </p:txBody>
      </p:sp>
    </p:spTree>
    <p:extLst>
      <p:ext uri="{BB962C8B-B14F-4D97-AF65-F5344CB8AC3E}">
        <p14:creationId xmlns:p14="http://schemas.microsoft.com/office/powerpoint/2010/main" val="231497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A976-315B-CE19-4020-8AD769456B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AD1A5-62DF-2AC0-5810-62A4085C18F3}"/>
              </a:ext>
            </a:extLst>
          </p:cNvPr>
          <p:cNvSpPr txBox="1">
            <a:spLocks/>
          </p:cNvSpPr>
          <p:nvPr/>
        </p:nvSpPr>
        <p:spPr>
          <a:xfrm>
            <a:off x="1741995" y="0"/>
            <a:ext cx="8576291" cy="6353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New Rule 9.11A</a:t>
            </a:r>
          </a:p>
        </p:txBody>
      </p:sp>
      <p:sp>
        <p:nvSpPr>
          <p:cNvPr id="3" name="TextBox 2">
            <a:extLst>
              <a:ext uri="{FF2B5EF4-FFF2-40B4-BE49-F238E27FC236}">
                <a16:creationId xmlns:a16="http://schemas.microsoft.com/office/drawing/2014/main" id="{F95C32E5-CED0-62E4-BF55-3BB17D2C82AC}"/>
              </a:ext>
            </a:extLst>
          </p:cNvPr>
          <p:cNvSpPr txBox="1"/>
          <p:nvPr/>
        </p:nvSpPr>
        <p:spPr>
          <a:xfrm>
            <a:off x="961644" y="2044005"/>
            <a:ext cx="10268712" cy="1384995"/>
          </a:xfrm>
          <a:prstGeom prst="rect">
            <a:avLst/>
          </a:prstGeom>
          <a:noFill/>
        </p:spPr>
        <p:txBody>
          <a:bodyPr wrap="square" rtlCol="0">
            <a:spAutoFit/>
          </a:bodyPr>
          <a:lstStyle/>
          <a:p>
            <a:pPr algn="ctr"/>
            <a:r>
              <a:rPr lang="en-US" sz="2800" b="0" i="0" dirty="0">
                <a:solidFill>
                  <a:schemeClr val="bg1"/>
                </a:solidFill>
                <a:effectLst/>
                <a:latin typeface="Source Sans Pro" panose="020B0503030403020204" pitchFamily="34" charset="0"/>
              </a:rPr>
              <a:t>There is a rebuttable presumption that there will be no add-on for child care expenses attributable to a child upon the child's 13th birthday.</a:t>
            </a:r>
            <a:endParaRPr lang="en-US" sz="2800" dirty="0">
              <a:solidFill>
                <a:schemeClr val="bg1"/>
              </a:solidFill>
            </a:endParaRPr>
          </a:p>
        </p:txBody>
      </p:sp>
    </p:spTree>
    <p:extLst>
      <p:ext uri="{BB962C8B-B14F-4D97-AF65-F5344CB8AC3E}">
        <p14:creationId xmlns:p14="http://schemas.microsoft.com/office/powerpoint/2010/main" val="54047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D678C-837F-BD0A-E98A-9F9C6D7DC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889E7-BF8E-1298-5930-B1E030AFB9AC}"/>
              </a:ext>
            </a:extLst>
          </p:cNvPr>
          <p:cNvSpPr txBox="1">
            <a:spLocks/>
          </p:cNvSpPr>
          <p:nvPr/>
        </p:nvSpPr>
        <p:spPr>
          <a:xfrm>
            <a:off x="1741995" y="0"/>
            <a:ext cx="8576291" cy="6353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Exceptions to New Rule 9.11A</a:t>
            </a:r>
          </a:p>
        </p:txBody>
      </p:sp>
      <p:sp>
        <p:nvSpPr>
          <p:cNvPr id="3" name="TextBox 2">
            <a:extLst>
              <a:ext uri="{FF2B5EF4-FFF2-40B4-BE49-F238E27FC236}">
                <a16:creationId xmlns:a16="http://schemas.microsoft.com/office/drawing/2014/main" id="{A999C032-691C-E4DB-D601-5575C4620209}"/>
              </a:ext>
            </a:extLst>
          </p:cNvPr>
          <p:cNvSpPr txBox="1"/>
          <p:nvPr/>
        </p:nvSpPr>
        <p:spPr>
          <a:xfrm>
            <a:off x="1069848" y="1371020"/>
            <a:ext cx="10268712" cy="3970318"/>
          </a:xfrm>
          <a:prstGeom prst="rect">
            <a:avLst/>
          </a:prstGeom>
          <a:noFill/>
        </p:spPr>
        <p:txBody>
          <a:bodyPr wrap="square" rtlCol="0">
            <a:spAutoFit/>
          </a:bodyPr>
          <a:lstStyle/>
          <a:p>
            <a:pPr marL="514350" indent="-514350">
              <a:buAutoNum type="arabicPeriod"/>
            </a:pPr>
            <a:r>
              <a:rPr lang="en-US" sz="2800" b="0" i="0" dirty="0">
                <a:solidFill>
                  <a:schemeClr val="bg1"/>
                </a:solidFill>
                <a:effectLst/>
                <a:latin typeface="Source Sans Pro" panose="020B0503030403020204" pitchFamily="34" charset="0"/>
              </a:rPr>
              <a:t>The parties have otherwise agreed on the payment of child care expenses</a:t>
            </a:r>
          </a:p>
          <a:p>
            <a:pPr marL="514350" indent="-514350">
              <a:buAutoNum type="arabicPeriod"/>
            </a:pPr>
            <a:r>
              <a:rPr lang="en-US" sz="2800" dirty="0">
                <a:solidFill>
                  <a:schemeClr val="bg1"/>
                </a:solidFill>
                <a:latin typeface="Source Sans Pro" panose="020B0503030403020204" pitchFamily="34" charset="0"/>
              </a:rPr>
              <a:t>Custodial parent fails to provide the necessary information</a:t>
            </a:r>
          </a:p>
          <a:p>
            <a:pPr marL="514350" indent="-514350">
              <a:buAutoNum type="arabicPeriod"/>
            </a:pPr>
            <a:r>
              <a:rPr lang="en-US" sz="2800" dirty="0">
                <a:solidFill>
                  <a:schemeClr val="bg1"/>
                </a:solidFill>
                <a:latin typeface="Source Sans Pro" panose="020B0503030403020204" pitchFamily="34" charset="0"/>
              </a:rPr>
              <a:t>Joint physical care arrangements </a:t>
            </a:r>
          </a:p>
          <a:p>
            <a:pPr marL="514350" indent="-514350">
              <a:buAutoNum type="arabicPeriod"/>
            </a:pPr>
            <a:r>
              <a:rPr lang="en-US" sz="2800" dirty="0">
                <a:solidFill>
                  <a:schemeClr val="bg1"/>
                </a:solidFill>
                <a:latin typeface="Source Sans Pro" panose="020B0503030403020204" pitchFamily="34" charset="0"/>
              </a:rPr>
              <a:t>Noncustodial parent is low income </a:t>
            </a:r>
          </a:p>
          <a:p>
            <a:pPr marL="971550" lvl="1" indent="-514350">
              <a:buFont typeface="Arial" panose="020B0604020202020204" pitchFamily="34" charset="0"/>
              <a:buChar char="•"/>
            </a:pPr>
            <a:r>
              <a:rPr lang="en-US" sz="2800" dirty="0">
                <a:solidFill>
                  <a:schemeClr val="bg1"/>
                </a:solidFill>
                <a:latin typeface="Source Sans Pro" panose="020B0503030403020204" pitchFamily="34" charset="0"/>
              </a:rPr>
              <a:t>For 1 child: below $1,801/month </a:t>
            </a:r>
          </a:p>
          <a:p>
            <a:pPr marL="971550" lvl="1" indent="-514350">
              <a:buFont typeface="Arial" panose="020B0604020202020204" pitchFamily="34" charset="0"/>
              <a:buChar char="•"/>
            </a:pPr>
            <a:r>
              <a:rPr lang="en-US" sz="2800" dirty="0">
                <a:solidFill>
                  <a:schemeClr val="bg1"/>
                </a:solidFill>
                <a:latin typeface="Source Sans Pro" panose="020B0503030403020204" pitchFamily="34" charset="0"/>
              </a:rPr>
              <a:t>For 2 children: below $2,201/month</a:t>
            </a:r>
          </a:p>
          <a:p>
            <a:pPr marL="971550" lvl="1" indent="-514350">
              <a:buFont typeface="Arial" panose="020B0604020202020204" pitchFamily="34" charset="0"/>
              <a:buChar char="•"/>
            </a:pPr>
            <a:r>
              <a:rPr lang="en-US" sz="2800" dirty="0">
                <a:solidFill>
                  <a:schemeClr val="bg1"/>
                </a:solidFill>
                <a:latin typeface="Source Sans Pro" panose="020B0503030403020204" pitchFamily="34" charset="0"/>
              </a:rPr>
              <a:t>For 3 or 4 children: below $2,551/month</a:t>
            </a:r>
          </a:p>
          <a:p>
            <a:pPr marL="971550" lvl="1" indent="-514350">
              <a:buFont typeface="Arial" panose="020B0604020202020204" pitchFamily="34" charset="0"/>
              <a:buChar char="•"/>
            </a:pPr>
            <a:r>
              <a:rPr lang="en-US" sz="2800" dirty="0">
                <a:solidFill>
                  <a:schemeClr val="bg1"/>
                </a:solidFill>
                <a:latin typeface="Source Sans Pro" panose="020B0503030403020204" pitchFamily="34" charset="0"/>
              </a:rPr>
              <a:t>For 5+ children: below $2,651/month </a:t>
            </a:r>
          </a:p>
        </p:txBody>
      </p:sp>
    </p:spTree>
    <p:extLst>
      <p:ext uri="{BB962C8B-B14F-4D97-AF65-F5344CB8AC3E}">
        <p14:creationId xmlns:p14="http://schemas.microsoft.com/office/powerpoint/2010/main" val="80932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DFA21-DDCA-C123-7E7F-CE27D475F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48127-F886-5C33-191A-EB1201601F97}"/>
              </a:ext>
            </a:extLst>
          </p:cNvPr>
          <p:cNvSpPr txBox="1">
            <a:spLocks/>
          </p:cNvSpPr>
          <p:nvPr/>
        </p:nvSpPr>
        <p:spPr>
          <a:xfrm>
            <a:off x="1807854" y="168750"/>
            <a:ext cx="8576291" cy="59237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What is Child Care? </a:t>
            </a:r>
          </a:p>
        </p:txBody>
      </p:sp>
      <p:sp>
        <p:nvSpPr>
          <p:cNvPr id="3" name="TextBox 2">
            <a:extLst>
              <a:ext uri="{FF2B5EF4-FFF2-40B4-BE49-F238E27FC236}">
                <a16:creationId xmlns:a16="http://schemas.microsoft.com/office/drawing/2014/main" id="{6751FD95-9B88-8D57-F303-68AAE0A9DD1C}"/>
              </a:ext>
            </a:extLst>
          </p:cNvPr>
          <p:cNvSpPr txBox="1"/>
          <p:nvPr/>
        </p:nvSpPr>
        <p:spPr>
          <a:xfrm>
            <a:off x="950976" y="1465023"/>
            <a:ext cx="10799064" cy="3108543"/>
          </a:xfrm>
          <a:prstGeom prst="rect">
            <a:avLst/>
          </a:prstGeom>
          <a:noFill/>
        </p:spPr>
        <p:txBody>
          <a:bodyPr wrap="square" rtlCol="0">
            <a:spAutoFit/>
          </a:bodyPr>
          <a:lstStyle/>
          <a:p>
            <a:r>
              <a:rPr lang="en-US" sz="2800" b="0" i="0" dirty="0">
                <a:solidFill>
                  <a:schemeClr val="bg1"/>
                </a:solidFill>
                <a:effectLst/>
                <a:latin typeface="Source Sans Pro" panose="020B0503030403020204" pitchFamily="34" charset="0"/>
              </a:rPr>
              <a:t>For purposes of this rule, “child care expenses” means actual, annualized child care expenses the custodial parent pays for the child(ren) in the pending matter, excluding any third party reimbursements and reduced by estimated state and federal child care tax credits, that are reasonably necessary to enable the parent to be employed, attend education or training activities, or conduct a job search.</a:t>
            </a:r>
            <a:endParaRPr lang="en-US" sz="2800" dirty="0">
              <a:solidFill>
                <a:schemeClr val="bg1"/>
              </a:solidFill>
            </a:endParaRPr>
          </a:p>
        </p:txBody>
      </p:sp>
    </p:spTree>
    <p:extLst>
      <p:ext uri="{BB962C8B-B14F-4D97-AF65-F5344CB8AC3E}">
        <p14:creationId xmlns:p14="http://schemas.microsoft.com/office/powerpoint/2010/main" val="45294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810C0-5DAE-05E6-F006-42581C8E454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F35ED9-3ED5-70D2-BB5A-C86A71014C53}"/>
              </a:ext>
            </a:extLst>
          </p:cNvPr>
          <p:cNvSpPr txBox="1"/>
          <p:nvPr/>
        </p:nvSpPr>
        <p:spPr>
          <a:xfrm>
            <a:off x="877824" y="786384"/>
            <a:ext cx="4626864"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chemeClr val="bg1"/>
                </a:solidFill>
              </a:rPr>
              <a:t>Before and After School Program </a:t>
            </a:r>
          </a:p>
          <a:p>
            <a:pPr marL="285750" indent="-285750">
              <a:buFont typeface="Arial" panose="020B0604020202020204" pitchFamily="34" charset="0"/>
              <a:buChar char="•"/>
            </a:pPr>
            <a:r>
              <a:rPr lang="en-US" sz="2800" dirty="0">
                <a:solidFill>
                  <a:schemeClr val="bg1"/>
                </a:solidFill>
              </a:rPr>
              <a:t>In-home Daycare </a:t>
            </a:r>
          </a:p>
          <a:p>
            <a:pPr marL="285750" indent="-285750">
              <a:buFont typeface="Arial" panose="020B0604020202020204" pitchFamily="34" charset="0"/>
              <a:buChar char="•"/>
            </a:pPr>
            <a:r>
              <a:rPr lang="en-US" sz="2800" dirty="0">
                <a:solidFill>
                  <a:schemeClr val="bg1"/>
                </a:solidFill>
              </a:rPr>
              <a:t>Dependent Care Center</a:t>
            </a:r>
          </a:p>
          <a:p>
            <a:pPr marL="285750" indent="-285750">
              <a:buFont typeface="Arial" panose="020B0604020202020204" pitchFamily="34" charset="0"/>
              <a:buChar char="•"/>
            </a:pPr>
            <a:r>
              <a:rPr lang="en-US" sz="2800" dirty="0">
                <a:solidFill>
                  <a:schemeClr val="bg1"/>
                </a:solidFill>
              </a:rPr>
              <a:t>Qualifying person who regularly spends at least 8 hours/day in your home </a:t>
            </a:r>
          </a:p>
          <a:p>
            <a:pPr marL="285750" indent="-285750">
              <a:buFont typeface="Arial" panose="020B0604020202020204" pitchFamily="34" charset="0"/>
              <a:buChar char="•"/>
            </a:pPr>
            <a:r>
              <a:rPr lang="en-US" sz="2800" dirty="0">
                <a:solidFill>
                  <a:schemeClr val="bg1"/>
                </a:solidFill>
              </a:rPr>
              <a:t>Day camp, even if for a particular activity (soccer, computers, music) </a:t>
            </a:r>
          </a:p>
        </p:txBody>
      </p:sp>
      <p:sp>
        <p:nvSpPr>
          <p:cNvPr id="4" name="TextBox 3">
            <a:extLst>
              <a:ext uri="{FF2B5EF4-FFF2-40B4-BE49-F238E27FC236}">
                <a16:creationId xmlns:a16="http://schemas.microsoft.com/office/drawing/2014/main" id="{996AC1A5-AD43-B71A-3083-166273FDD751}"/>
              </a:ext>
            </a:extLst>
          </p:cNvPr>
          <p:cNvSpPr txBox="1"/>
          <p:nvPr/>
        </p:nvSpPr>
        <p:spPr>
          <a:xfrm>
            <a:off x="6574536" y="786384"/>
            <a:ext cx="4855464" cy="5262979"/>
          </a:xfrm>
          <a:prstGeom prst="rect">
            <a:avLst/>
          </a:prstGeom>
          <a:noFill/>
        </p:spPr>
        <p:txBody>
          <a:bodyPr wrap="square" rtlCol="0">
            <a:spAutoFit/>
          </a:bodyPr>
          <a:lstStyle/>
          <a:p>
            <a:pPr marL="285750" indent="-285750">
              <a:buFont typeface="Aptos" panose="020B0004020202020204" pitchFamily="34" charset="0"/>
              <a:buChar char="―"/>
            </a:pPr>
            <a:r>
              <a:rPr lang="en-US" sz="2800" dirty="0">
                <a:solidFill>
                  <a:srgbClr val="FF0000"/>
                </a:solidFill>
              </a:rPr>
              <a:t>Overnight Camp</a:t>
            </a:r>
          </a:p>
          <a:p>
            <a:pPr marL="285750" indent="-285750">
              <a:buFont typeface="Aptos" panose="020B0004020202020204" pitchFamily="34" charset="0"/>
              <a:buChar char="―"/>
            </a:pPr>
            <a:r>
              <a:rPr lang="en-US" sz="2800" dirty="0">
                <a:solidFill>
                  <a:srgbClr val="FF0000"/>
                </a:solidFill>
              </a:rPr>
              <a:t>Summer School</a:t>
            </a:r>
          </a:p>
          <a:p>
            <a:pPr marL="285750" indent="-285750">
              <a:buFont typeface="Aptos" panose="020B0004020202020204" pitchFamily="34" charset="0"/>
              <a:buChar char="―"/>
            </a:pPr>
            <a:r>
              <a:rPr lang="en-US" sz="2800" dirty="0">
                <a:solidFill>
                  <a:srgbClr val="FF0000"/>
                </a:solidFill>
              </a:rPr>
              <a:t>Tutoring program </a:t>
            </a:r>
          </a:p>
          <a:p>
            <a:pPr marL="285750" indent="-285750">
              <a:buFont typeface="Aptos" panose="020B0004020202020204" pitchFamily="34" charset="0"/>
              <a:buChar char="―"/>
            </a:pPr>
            <a:r>
              <a:rPr lang="en-US" sz="2800" dirty="0">
                <a:solidFill>
                  <a:srgbClr val="FF0000"/>
                </a:solidFill>
              </a:rPr>
              <a:t>Cost of schooling for child in Kindergarten or above </a:t>
            </a:r>
          </a:p>
          <a:p>
            <a:pPr marL="285750" indent="-285750">
              <a:buFont typeface="Aptos" panose="020B0004020202020204" pitchFamily="34" charset="0"/>
              <a:buChar char="―"/>
            </a:pPr>
            <a:r>
              <a:rPr lang="en-US" sz="2800" dirty="0">
                <a:solidFill>
                  <a:srgbClr val="FF0000"/>
                </a:solidFill>
              </a:rPr>
              <a:t>Care provided by parent of qualifying child or spouse or another dependent </a:t>
            </a:r>
          </a:p>
          <a:p>
            <a:pPr marL="285750" indent="-285750">
              <a:buFont typeface="Aptos" panose="020B0004020202020204" pitchFamily="34" charset="0"/>
              <a:buChar char="―"/>
            </a:pPr>
            <a:r>
              <a:rPr lang="en-US" sz="2800" dirty="0">
                <a:solidFill>
                  <a:srgbClr val="FF0000"/>
                </a:solidFill>
              </a:rPr>
              <a:t>Family member providing free babysitting</a:t>
            </a:r>
          </a:p>
          <a:p>
            <a:pPr marL="285750" indent="-285750">
              <a:buFont typeface="Aptos" panose="020B0004020202020204" pitchFamily="34" charset="0"/>
              <a:buChar char="―"/>
            </a:pPr>
            <a:r>
              <a:rPr lang="en-US" sz="2800" dirty="0">
                <a:solidFill>
                  <a:srgbClr val="FF0000"/>
                </a:solidFill>
              </a:rPr>
              <a:t>Babysitter for date night or vacation or volunteering </a:t>
            </a:r>
          </a:p>
        </p:txBody>
      </p:sp>
    </p:spTree>
    <p:extLst>
      <p:ext uri="{BB962C8B-B14F-4D97-AF65-F5344CB8AC3E}">
        <p14:creationId xmlns:p14="http://schemas.microsoft.com/office/powerpoint/2010/main" val="90403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fade">
                                      <p:cBhvr>
                                        <p:cTn id="33" dur="500"/>
                                        <p:tgtEl>
                                          <p:spTgt spid="4">
                                            <p:txEl>
                                              <p:pRg st="1" end="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fade">
                                      <p:cBhvr>
                                        <p:cTn id="36" dur="500"/>
                                        <p:tgtEl>
                                          <p:spTgt spid="4">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Effect transition="in" filter="fade">
                                      <p:cBhvr>
                                        <p:cTn id="39" dur="500"/>
                                        <p:tgtEl>
                                          <p:spTgt spid="4">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fade">
                                      <p:cBhvr>
                                        <p:cTn id="44" dur="500"/>
                                        <p:tgtEl>
                                          <p:spTgt spid="4">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5" end="5"/>
                                            </p:txEl>
                                          </p:spTgt>
                                        </p:tgtEl>
                                        <p:attrNameLst>
                                          <p:attrName>style.visibility</p:attrName>
                                        </p:attrNameLst>
                                      </p:cBhvr>
                                      <p:to>
                                        <p:strVal val="visible"/>
                                      </p:to>
                                    </p:set>
                                    <p:animEffect transition="in" filter="fade">
                                      <p:cBhvr>
                                        <p:cTn id="49" dur="500"/>
                                        <p:tgtEl>
                                          <p:spTgt spid="4">
                                            <p:txEl>
                                              <p:pRg st="5" end="5"/>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
                                            <p:txEl>
                                              <p:pRg st="6" end="6"/>
                                            </p:txEl>
                                          </p:spTgt>
                                        </p:tgtEl>
                                        <p:attrNameLst>
                                          <p:attrName>style.visibility</p:attrName>
                                        </p:attrNameLst>
                                      </p:cBhvr>
                                      <p:to>
                                        <p:strVal val="visible"/>
                                      </p:to>
                                    </p:set>
                                    <p:animEffect transition="in" filter="fade">
                                      <p:cBhvr>
                                        <p:cTn id="5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1B458-7139-BD29-C10E-16124F7BFC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ADF07-325E-FD8F-727A-864FB02845E7}"/>
              </a:ext>
            </a:extLst>
          </p:cNvPr>
          <p:cNvSpPr txBox="1">
            <a:spLocks/>
          </p:cNvSpPr>
          <p:nvPr/>
        </p:nvSpPr>
        <p:spPr>
          <a:xfrm>
            <a:off x="1807852" y="73854"/>
            <a:ext cx="8576291" cy="5127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bg1"/>
                </a:solidFill>
                <a:latin typeface="Segoe UI" panose="020B0502040204020203" pitchFamily="34" charset="0"/>
                <a:cs typeface="Segoe UI" panose="020B0502040204020203" pitchFamily="34" charset="0"/>
              </a:rPr>
              <a:t>Determining the Cost </a:t>
            </a:r>
          </a:p>
        </p:txBody>
      </p:sp>
      <p:sp>
        <p:nvSpPr>
          <p:cNvPr id="3" name="TextBox 2">
            <a:extLst>
              <a:ext uri="{FF2B5EF4-FFF2-40B4-BE49-F238E27FC236}">
                <a16:creationId xmlns:a16="http://schemas.microsoft.com/office/drawing/2014/main" id="{5B466973-283C-018A-079D-A53614AB434E}"/>
              </a:ext>
            </a:extLst>
          </p:cNvPr>
          <p:cNvSpPr txBox="1"/>
          <p:nvPr/>
        </p:nvSpPr>
        <p:spPr>
          <a:xfrm>
            <a:off x="614079" y="1563907"/>
            <a:ext cx="11242245" cy="4524315"/>
          </a:xfrm>
          <a:prstGeom prst="rect">
            <a:avLst/>
          </a:prstGeom>
          <a:noFill/>
        </p:spPr>
        <p:txBody>
          <a:bodyPr wrap="none" rtlCol="0">
            <a:spAutoFit/>
          </a:bodyPr>
          <a:lstStyle/>
          <a:p>
            <a:pPr marL="342900" indent="-342900">
              <a:buAutoNum type="arabicPeriod"/>
            </a:pPr>
            <a:r>
              <a:rPr lang="en-US" sz="3200" dirty="0">
                <a:solidFill>
                  <a:schemeClr val="bg1"/>
                </a:solidFill>
              </a:rPr>
              <a:t>What are the annual costs? </a:t>
            </a:r>
          </a:p>
          <a:p>
            <a:pPr marL="342900" indent="-342900">
              <a:buAutoNum type="arabicPeriod"/>
            </a:pPr>
            <a:endParaRPr lang="en-US" sz="3200" dirty="0">
              <a:solidFill>
                <a:schemeClr val="bg1"/>
              </a:solidFill>
            </a:endParaRPr>
          </a:p>
          <a:p>
            <a:pPr marL="342900" indent="-342900">
              <a:buAutoNum type="arabicPeriod"/>
            </a:pPr>
            <a:r>
              <a:rPr lang="en-US" sz="3200" dirty="0">
                <a:solidFill>
                  <a:schemeClr val="bg1"/>
                </a:solidFill>
              </a:rPr>
              <a:t>Exclude any third party reimbursements</a:t>
            </a:r>
          </a:p>
          <a:p>
            <a:pPr marL="342900" indent="-342900">
              <a:buAutoNum type="arabicPeriod"/>
            </a:pPr>
            <a:endParaRPr lang="en-US" sz="3200" dirty="0">
              <a:solidFill>
                <a:schemeClr val="bg1"/>
              </a:solidFill>
            </a:endParaRPr>
          </a:p>
          <a:p>
            <a:pPr marL="342900" indent="-342900">
              <a:buAutoNum type="arabicPeriod"/>
            </a:pPr>
            <a:r>
              <a:rPr lang="en-US" sz="3200" dirty="0">
                <a:solidFill>
                  <a:schemeClr val="bg1"/>
                </a:solidFill>
              </a:rPr>
              <a:t>Reduce by estimated state and federal child care tax credits: </a:t>
            </a:r>
          </a:p>
          <a:p>
            <a:r>
              <a:rPr lang="en-US" sz="3200" dirty="0">
                <a:solidFill>
                  <a:schemeClr val="bg1"/>
                </a:solidFill>
              </a:rPr>
              <a:t> 	Rule 9.11A(1)(a):  estimated at 25% of the actual expenses </a:t>
            </a:r>
          </a:p>
          <a:p>
            <a:r>
              <a:rPr lang="en-US" sz="3200" dirty="0">
                <a:solidFill>
                  <a:schemeClr val="bg1"/>
                </a:solidFill>
              </a:rPr>
              <a:t>	up to the maximum expense limitation under federal law</a:t>
            </a:r>
          </a:p>
          <a:p>
            <a:r>
              <a:rPr lang="en-US" sz="3200" dirty="0">
                <a:solidFill>
                  <a:schemeClr val="bg1"/>
                </a:solidFill>
              </a:rPr>
              <a:t>	Rule 9.11A(1)(b): no estimated tax credit for </a:t>
            </a:r>
          </a:p>
          <a:p>
            <a:r>
              <a:rPr lang="en-US" sz="3200" dirty="0">
                <a:solidFill>
                  <a:schemeClr val="bg1"/>
                </a:solidFill>
              </a:rPr>
              <a:t>							    low-income parents</a:t>
            </a:r>
          </a:p>
        </p:txBody>
      </p:sp>
    </p:spTree>
    <p:extLst>
      <p:ext uri="{BB962C8B-B14F-4D97-AF65-F5344CB8AC3E}">
        <p14:creationId xmlns:p14="http://schemas.microsoft.com/office/powerpoint/2010/main" val="98852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9E126-44C1-E635-0580-505224063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3ABEA-B110-42C6-04AA-56ABF70836E0}"/>
              </a:ext>
            </a:extLst>
          </p:cNvPr>
          <p:cNvSpPr txBox="1">
            <a:spLocks/>
          </p:cNvSpPr>
          <p:nvPr/>
        </p:nvSpPr>
        <p:spPr>
          <a:xfrm>
            <a:off x="1807854" y="222258"/>
            <a:ext cx="8576291" cy="65220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Segoe UI" panose="020B0502040204020203" pitchFamily="34" charset="0"/>
                <a:cs typeface="Segoe UI" panose="020B0502040204020203" pitchFamily="34" charset="0"/>
              </a:rPr>
              <a:t>Tax considerations </a:t>
            </a:r>
          </a:p>
        </p:txBody>
      </p:sp>
      <p:sp>
        <p:nvSpPr>
          <p:cNvPr id="3" name="TextBox 2">
            <a:extLst>
              <a:ext uri="{FF2B5EF4-FFF2-40B4-BE49-F238E27FC236}">
                <a16:creationId xmlns:a16="http://schemas.microsoft.com/office/drawing/2014/main" id="{B9125B92-2DF0-4546-8D85-61820FCD092F}"/>
              </a:ext>
            </a:extLst>
          </p:cNvPr>
          <p:cNvSpPr txBox="1"/>
          <p:nvPr/>
        </p:nvSpPr>
        <p:spPr>
          <a:xfrm>
            <a:off x="1033272" y="1353312"/>
            <a:ext cx="9692640"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bg1"/>
                </a:solidFill>
              </a:rPr>
              <a:t>Must have earned income</a:t>
            </a:r>
          </a:p>
          <a:p>
            <a:pPr marL="285750" indent="-285750">
              <a:buFont typeface="Arial" panose="020B0604020202020204" pitchFamily="34" charset="0"/>
              <a:buChar char="•"/>
            </a:pPr>
            <a:r>
              <a:rPr lang="en-US" sz="3200" dirty="0">
                <a:solidFill>
                  <a:schemeClr val="bg1"/>
                </a:solidFill>
              </a:rPr>
              <a:t>May not qualify if filing as Married Filing Separately</a:t>
            </a:r>
          </a:p>
          <a:p>
            <a:pPr marL="285750" indent="-285750">
              <a:buFont typeface="Arial" panose="020B0604020202020204" pitchFamily="34" charset="0"/>
              <a:buChar char="•"/>
            </a:pPr>
            <a:r>
              <a:rPr lang="en-US" sz="3200" dirty="0">
                <a:solidFill>
                  <a:schemeClr val="bg1"/>
                </a:solidFill>
              </a:rPr>
              <a:t>Must have a qualifying person or child </a:t>
            </a:r>
          </a:p>
          <a:p>
            <a:pPr marL="285750" indent="-285750">
              <a:buFont typeface="Arial" panose="020B0604020202020204" pitchFamily="34" charset="0"/>
              <a:buChar char="•"/>
            </a:pPr>
            <a:r>
              <a:rPr lang="en-US" sz="3200" dirty="0">
                <a:solidFill>
                  <a:schemeClr val="bg1"/>
                </a:solidFill>
              </a:rPr>
              <a:t>Expense limits: </a:t>
            </a:r>
          </a:p>
          <a:p>
            <a:pPr marL="742950" lvl="1" indent="-285750">
              <a:buFont typeface="Arial" panose="020B0604020202020204" pitchFamily="34" charset="0"/>
              <a:buChar char="•"/>
            </a:pPr>
            <a:r>
              <a:rPr lang="en-US" sz="3200" dirty="0">
                <a:solidFill>
                  <a:schemeClr val="bg1"/>
                </a:solidFill>
              </a:rPr>
              <a:t>$3,000 for one qualifying person</a:t>
            </a:r>
          </a:p>
          <a:p>
            <a:pPr marL="742950" lvl="1" indent="-285750">
              <a:buFont typeface="Arial" panose="020B0604020202020204" pitchFamily="34" charset="0"/>
              <a:buChar char="•"/>
            </a:pPr>
            <a:r>
              <a:rPr lang="en-US" sz="3200" dirty="0">
                <a:solidFill>
                  <a:schemeClr val="bg1"/>
                </a:solidFill>
              </a:rPr>
              <a:t>$6,000 for 2 or more qualifying persons </a:t>
            </a:r>
          </a:p>
        </p:txBody>
      </p:sp>
    </p:spTree>
    <p:extLst>
      <p:ext uri="{BB962C8B-B14F-4D97-AF65-F5344CB8AC3E}">
        <p14:creationId xmlns:p14="http://schemas.microsoft.com/office/powerpoint/2010/main" val="282903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9AB48-E12D-812E-FC49-AF1FFA89D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79077-9855-B109-C841-638ED2D65687}"/>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672B9EE3-9F15-31A3-8201-FE38B1902DBF}"/>
              </a:ext>
            </a:extLst>
          </p:cNvPr>
          <p:cNvSpPr txBox="1"/>
          <p:nvPr/>
        </p:nvSpPr>
        <p:spPr>
          <a:xfrm>
            <a:off x="3274142" y="619432"/>
            <a:ext cx="5862443" cy="646331"/>
          </a:xfrm>
          <a:prstGeom prst="rect">
            <a:avLst/>
          </a:prstGeom>
          <a:noFill/>
        </p:spPr>
        <p:txBody>
          <a:bodyPr wrap="square" rtlCol="0">
            <a:spAutoFit/>
          </a:bodyPr>
          <a:lstStyle/>
          <a:p>
            <a:r>
              <a:rPr lang="en-US" sz="3600" b="1" dirty="0">
                <a:solidFill>
                  <a:schemeClr val="bg1"/>
                </a:solidFill>
              </a:rPr>
              <a:t>How much is the Add on? </a:t>
            </a:r>
          </a:p>
        </p:txBody>
      </p:sp>
      <p:sp>
        <p:nvSpPr>
          <p:cNvPr id="4" name="TextBox 3">
            <a:extLst>
              <a:ext uri="{FF2B5EF4-FFF2-40B4-BE49-F238E27FC236}">
                <a16:creationId xmlns:a16="http://schemas.microsoft.com/office/drawing/2014/main" id="{F7000B20-BCAD-4FD6-24A7-02AAB77C9963}"/>
              </a:ext>
            </a:extLst>
          </p:cNvPr>
          <p:cNvSpPr txBox="1"/>
          <p:nvPr/>
        </p:nvSpPr>
        <p:spPr>
          <a:xfrm>
            <a:off x="978408" y="1728216"/>
            <a:ext cx="10277856" cy="3539430"/>
          </a:xfrm>
          <a:prstGeom prst="rect">
            <a:avLst/>
          </a:prstGeom>
          <a:noFill/>
        </p:spPr>
        <p:txBody>
          <a:bodyPr wrap="square" rtlCol="0">
            <a:spAutoFit/>
          </a:bodyPr>
          <a:lstStyle/>
          <a:p>
            <a:r>
              <a:rPr lang="en-US" sz="2800" dirty="0">
                <a:solidFill>
                  <a:schemeClr val="bg1"/>
                </a:solidFill>
              </a:rPr>
              <a:t>Multiply the noncustodial parent's proportional share of income by the amount of child care expenses. </a:t>
            </a:r>
          </a:p>
          <a:p>
            <a:endParaRPr lang="en-US" sz="2800" dirty="0">
              <a:solidFill>
                <a:schemeClr val="bg1"/>
              </a:solidFill>
            </a:endParaRPr>
          </a:p>
          <a:p>
            <a:r>
              <a:rPr lang="en-US" sz="2800" dirty="0">
                <a:solidFill>
                  <a:schemeClr val="bg1"/>
                </a:solidFill>
              </a:rPr>
              <a:t>For purposes of this subrule only, the noncustodial parent's proportional share of income is determined using the noncustodial parent's adjusted net monthly income less the amount of child support to be paid by the noncustodial parent in the pending matter.</a:t>
            </a:r>
          </a:p>
        </p:txBody>
      </p:sp>
    </p:spTree>
    <p:extLst>
      <p:ext uri="{BB962C8B-B14F-4D97-AF65-F5344CB8AC3E}">
        <p14:creationId xmlns:p14="http://schemas.microsoft.com/office/powerpoint/2010/main" val="250814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6B4F3-7F8B-BCAF-D9D7-21121A847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AD1E0B-54C8-6BDD-64DA-A16C4BCE2EE3}"/>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3D657AA1-F087-E105-9740-7765A4B01A2B}"/>
              </a:ext>
            </a:extLst>
          </p:cNvPr>
          <p:cNvSpPr txBox="1"/>
          <p:nvPr/>
        </p:nvSpPr>
        <p:spPr>
          <a:xfrm>
            <a:off x="3274142" y="619432"/>
            <a:ext cx="5862443" cy="646331"/>
          </a:xfrm>
          <a:prstGeom prst="rect">
            <a:avLst/>
          </a:prstGeom>
          <a:noFill/>
        </p:spPr>
        <p:txBody>
          <a:bodyPr wrap="square" rtlCol="0">
            <a:spAutoFit/>
          </a:bodyPr>
          <a:lstStyle/>
          <a:p>
            <a:r>
              <a:rPr lang="en-US" sz="3600" b="1" dirty="0">
                <a:solidFill>
                  <a:schemeClr val="bg1"/>
                </a:solidFill>
              </a:rPr>
              <a:t>How much is the Add on? </a:t>
            </a:r>
          </a:p>
        </p:txBody>
      </p:sp>
      <p:sp>
        <p:nvSpPr>
          <p:cNvPr id="4" name="TextBox 3">
            <a:extLst>
              <a:ext uri="{FF2B5EF4-FFF2-40B4-BE49-F238E27FC236}">
                <a16:creationId xmlns:a16="http://schemas.microsoft.com/office/drawing/2014/main" id="{1FCA936A-EC4B-6CC3-E855-2BD2FD320E26}"/>
              </a:ext>
            </a:extLst>
          </p:cNvPr>
          <p:cNvSpPr txBox="1"/>
          <p:nvPr/>
        </p:nvSpPr>
        <p:spPr>
          <a:xfrm>
            <a:off x="957071" y="2048256"/>
            <a:ext cx="10277856" cy="2246769"/>
          </a:xfrm>
          <a:prstGeom prst="rect">
            <a:avLst/>
          </a:prstGeom>
          <a:noFill/>
        </p:spPr>
        <p:txBody>
          <a:bodyPr wrap="square" rtlCol="0">
            <a:spAutoFit/>
          </a:bodyPr>
          <a:lstStyle/>
          <a:p>
            <a:r>
              <a:rPr lang="en-US" sz="2800" dirty="0">
                <a:solidFill>
                  <a:schemeClr val="bg1"/>
                </a:solidFill>
              </a:rPr>
              <a:t>Multiply the noncustodial parent's disposable income by .5 and then subtract the guideline amount of child support and any cash medical support to be paid in the pending matter as well as the full amount of any health insurance premiums actually paid by the noncustodial parent</a:t>
            </a:r>
          </a:p>
        </p:txBody>
      </p:sp>
    </p:spTree>
    <p:extLst>
      <p:ext uri="{BB962C8B-B14F-4D97-AF65-F5344CB8AC3E}">
        <p14:creationId xmlns:p14="http://schemas.microsoft.com/office/powerpoint/2010/main" val="127325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87008-2195-92BF-52B7-38AC73A3C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D297D-F54D-9D8B-6390-9D65298EF744}"/>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1BB2F67C-791A-F596-3CAB-3873DC4DAC36}"/>
              </a:ext>
            </a:extLst>
          </p:cNvPr>
          <p:cNvSpPr txBox="1"/>
          <p:nvPr/>
        </p:nvSpPr>
        <p:spPr>
          <a:xfrm>
            <a:off x="3237566" y="37054"/>
            <a:ext cx="5862443" cy="646331"/>
          </a:xfrm>
          <a:prstGeom prst="rect">
            <a:avLst/>
          </a:prstGeom>
          <a:noFill/>
        </p:spPr>
        <p:txBody>
          <a:bodyPr wrap="square" rtlCol="0">
            <a:spAutoFit/>
          </a:bodyPr>
          <a:lstStyle/>
          <a:p>
            <a:pPr algn="ctr"/>
            <a:r>
              <a:rPr lang="en-US" sz="3600" b="1" dirty="0">
                <a:solidFill>
                  <a:schemeClr val="bg1"/>
                </a:solidFill>
              </a:rPr>
              <a:t>Example 1</a:t>
            </a:r>
          </a:p>
        </p:txBody>
      </p:sp>
      <p:sp>
        <p:nvSpPr>
          <p:cNvPr id="4" name="TextBox 3">
            <a:extLst>
              <a:ext uri="{FF2B5EF4-FFF2-40B4-BE49-F238E27FC236}">
                <a16:creationId xmlns:a16="http://schemas.microsoft.com/office/drawing/2014/main" id="{6EC431C9-65F0-6844-678A-23CE341DEA7D}"/>
              </a:ext>
            </a:extLst>
          </p:cNvPr>
          <p:cNvSpPr txBox="1"/>
          <p:nvPr/>
        </p:nvSpPr>
        <p:spPr>
          <a:xfrm>
            <a:off x="957071" y="683385"/>
            <a:ext cx="10277856" cy="5909310"/>
          </a:xfrm>
          <a:prstGeom prst="rect">
            <a:avLst/>
          </a:prstGeom>
          <a:noFill/>
        </p:spPr>
        <p:txBody>
          <a:bodyPr wrap="square" rtlCol="0">
            <a:spAutoFit/>
          </a:bodyPr>
          <a:lstStyle/>
          <a:p>
            <a:r>
              <a:rPr lang="en-US" dirty="0">
                <a:solidFill>
                  <a:schemeClr val="bg1"/>
                </a:solidFill>
              </a:rPr>
              <a:t>Calculation one: Proportional share of income</a:t>
            </a:r>
          </a:p>
          <a:p>
            <a:endParaRPr lang="en-US" dirty="0">
              <a:solidFill>
                <a:schemeClr val="bg1"/>
              </a:solidFill>
            </a:endParaRPr>
          </a:p>
          <a:p>
            <a:r>
              <a:rPr lang="en-US" dirty="0">
                <a:solidFill>
                  <a:schemeClr val="bg1"/>
                </a:solidFill>
              </a:rPr>
              <a:t>a. 	CP's annualized child care expenses	$13,400.00</a:t>
            </a:r>
          </a:p>
          <a:p>
            <a:endParaRPr lang="en-US" dirty="0">
              <a:solidFill>
                <a:schemeClr val="bg1"/>
              </a:solidFill>
            </a:endParaRPr>
          </a:p>
          <a:p>
            <a:r>
              <a:rPr lang="en-US" dirty="0">
                <a:solidFill>
                  <a:schemeClr val="bg1"/>
                </a:solidFill>
              </a:rPr>
              <a:t>b. 	Estimated child care tax credit 0.25 x $6,000.00 	$1,500.00</a:t>
            </a:r>
          </a:p>
          <a:p>
            <a:r>
              <a:rPr lang="en-US" dirty="0">
                <a:solidFill>
                  <a:schemeClr val="bg1"/>
                </a:solidFill>
              </a:rPr>
              <a:t> </a:t>
            </a:r>
          </a:p>
          <a:p>
            <a:r>
              <a:rPr lang="en-US" dirty="0">
                <a:solidFill>
                  <a:schemeClr val="bg1"/>
                </a:solidFill>
              </a:rPr>
              <a:t>c. 	Net annualized child care expenses	$11,900.00</a:t>
            </a:r>
          </a:p>
          <a:p>
            <a:endParaRPr lang="en-US" dirty="0">
              <a:solidFill>
                <a:schemeClr val="bg1"/>
              </a:solidFill>
            </a:endParaRPr>
          </a:p>
          <a:p>
            <a:r>
              <a:rPr lang="en-US" dirty="0">
                <a:solidFill>
                  <a:schemeClr val="bg1"/>
                </a:solidFill>
              </a:rPr>
              <a:t>d. 	Net monthly child care expenses subject to apportionment	$991.67</a:t>
            </a:r>
          </a:p>
          <a:p>
            <a:endParaRPr lang="en-US" dirty="0">
              <a:solidFill>
                <a:schemeClr val="bg1"/>
              </a:solidFill>
            </a:endParaRPr>
          </a:p>
          <a:p>
            <a:r>
              <a:rPr lang="en-US" dirty="0">
                <a:solidFill>
                  <a:schemeClr val="bg1"/>
                </a:solidFill>
              </a:rPr>
              <a:t>e. 	NCP's adjusted net monthly income			$5,102.53</a:t>
            </a:r>
          </a:p>
          <a:p>
            <a:endParaRPr lang="en-US" dirty="0">
              <a:solidFill>
                <a:schemeClr val="bg1"/>
              </a:solidFill>
            </a:endParaRPr>
          </a:p>
          <a:p>
            <a:r>
              <a:rPr lang="en-US" dirty="0">
                <a:solidFill>
                  <a:schemeClr val="bg1"/>
                </a:solidFill>
              </a:rPr>
              <a:t>f. 	NCP's guideline amount of support			$1,241.70</a:t>
            </a:r>
          </a:p>
          <a:p>
            <a:endParaRPr lang="en-US" dirty="0">
              <a:solidFill>
                <a:schemeClr val="bg1"/>
              </a:solidFill>
            </a:endParaRPr>
          </a:p>
          <a:p>
            <a:r>
              <a:rPr lang="en-US" dirty="0">
                <a:solidFill>
                  <a:schemeClr val="bg1"/>
                </a:solidFill>
              </a:rPr>
              <a:t>g. 	NCP's modified adjusted net monthly income			$3,860.83</a:t>
            </a:r>
          </a:p>
          <a:p>
            <a:endParaRPr lang="en-US" dirty="0">
              <a:solidFill>
                <a:schemeClr val="bg1"/>
              </a:solidFill>
            </a:endParaRPr>
          </a:p>
          <a:p>
            <a:r>
              <a:rPr lang="en-US" dirty="0">
                <a:solidFill>
                  <a:schemeClr val="bg1"/>
                </a:solidFill>
              </a:rPr>
              <a:t>h. 	Modified net monthly income of each parent	$5,289.94		$3,860.83</a:t>
            </a:r>
          </a:p>
          <a:p>
            <a:endParaRPr lang="en-US" dirty="0">
              <a:solidFill>
                <a:schemeClr val="bg1"/>
              </a:solidFill>
            </a:endParaRPr>
          </a:p>
          <a:p>
            <a:r>
              <a:rPr lang="en-US" dirty="0" err="1">
                <a:solidFill>
                  <a:schemeClr val="bg1"/>
                </a:solidFill>
              </a:rPr>
              <a:t>i</a:t>
            </a:r>
            <a:r>
              <a:rPr lang="en-US" dirty="0">
                <a:solidFill>
                  <a:schemeClr val="bg1"/>
                </a:solidFill>
              </a:rPr>
              <a:t>. 	Modified proportional share of income	.9017%		49.0983%		100% </a:t>
            </a:r>
          </a:p>
          <a:p>
            <a:endParaRPr lang="en-US" dirty="0">
              <a:solidFill>
                <a:schemeClr val="bg1"/>
              </a:solidFill>
            </a:endParaRPr>
          </a:p>
          <a:p>
            <a:r>
              <a:rPr lang="en-US" dirty="0">
                <a:solidFill>
                  <a:schemeClr val="bg1"/>
                </a:solidFill>
              </a:rPr>
              <a:t> j. 	Each parent's proportional share of child care expenses	$504.77		</a:t>
            </a:r>
            <a:r>
              <a:rPr lang="en-US" b="1" dirty="0">
                <a:solidFill>
                  <a:srgbClr val="FF0000"/>
                </a:solidFill>
              </a:rPr>
              <a:t>$486.89</a:t>
            </a:r>
          </a:p>
        </p:txBody>
      </p:sp>
    </p:spTree>
    <p:extLst>
      <p:ext uri="{BB962C8B-B14F-4D97-AF65-F5344CB8AC3E}">
        <p14:creationId xmlns:p14="http://schemas.microsoft.com/office/powerpoint/2010/main" val="408196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53F7F-BC2D-A064-BC4D-C0F81038B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A54CD-D7F3-1577-A900-DD55A09EBE29}"/>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4737B1C9-DF62-D9C0-F352-E30AD1CF8F8A}"/>
              </a:ext>
            </a:extLst>
          </p:cNvPr>
          <p:cNvSpPr txBox="1"/>
          <p:nvPr/>
        </p:nvSpPr>
        <p:spPr>
          <a:xfrm>
            <a:off x="3237566" y="0"/>
            <a:ext cx="5862443" cy="646331"/>
          </a:xfrm>
          <a:prstGeom prst="rect">
            <a:avLst/>
          </a:prstGeom>
          <a:noFill/>
        </p:spPr>
        <p:txBody>
          <a:bodyPr wrap="square" rtlCol="0">
            <a:spAutoFit/>
          </a:bodyPr>
          <a:lstStyle/>
          <a:p>
            <a:pPr algn="ctr"/>
            <a:r>
              <a:rPr lang="en-US" sz="3600" b="1" dirty="0">
                <a:solidFill>
                  <a:schemeClr val="bg1"/>
                </a:solidFill>
              </a:rPr>
              <a:t>Example 1</a:t>
            </a:r>
          </a:p>
        </p:txBody>
      </p:sp>
      <p:sp>
        <p:nvSpPr>
          <p:cNvPr id="4" name="TextBox 3">
            <a:extLst>
              <a:ext uri="{FF2B5EF4-FFF2-40B4-BE49-F238E27FC236}">
                <a16:creationId xmlns:a16="http://schemas.microsoft.com/office/drawing/2014/main" id="{6B96D799-CC42-312F-4E1D-603F6E21EE32}"/>
              </a:ext>
            </a:extLst>
          </p:cNvPr>
          <p:cNvSpPr txBox="1"/>
          <p:nvPr/>
        </p:nvSpPr>
        <p:spPr>
          <a:xfrm>
            <a:off x="957071" y="546225"/>
            <a:ext cx="10277856" cy="6186309"/>
          </a:xfrm>
          <a:prstGeom prst="rect">
            <a:avLst/>
          </a:prstGeom>
          <a:noFill/>
        </p:spPr>
        <p:txBody>
          <a:bodyPr wrap="square" rtlCol="0">
            <a:spAutoFit/>
          </a:bodyPr>
          <a:lstStyle/>
          <a:p>
            <a:r>
              <a:rPr lang="en-US" dirty="0">
                <a:solidFill>
                  <a:schemeClr val="bg1"/>
                </a:solidFill>
              </a:rPr>
              <a:t>Calculation two: Child care add-on cap based on 50% of NCP's disposable income</a:t>
            </a:r>
          </a:p>
          <a:p>
            <a:r>
              <a:rPr lang="en-US" dirty="0">
                <a:solidFill>
                  <a:schemeClr val="bg1"/>
                </a:solidFill>
              </a:rPr>
              <a:t>k. 	NCP's gross annual income			$75,000.00</a:t>
            </a:r>
          </a:p>
          <a:p>
            <a:endParaRPr lang="en-US" dirty="0">
              <a:solidFill>
                <a:schemeClr val="bg1"/>
              </a:solidFill>
            </a:endParaRPr>
          </a:p>
          <a:p>
            <a:r>
              <a:rPr lang="en-US" dirty="0">
                <a:solidFill>
                  <a:schemeClr val="bg1"/>
                </a:solidFill>
              </a:rPr>
              <a:t>l. 	NCP's Federal income tax deduction			$5,470.00</a:t>
            </a:r>
          </a:p>
          <a:p>
            <a:endParaRPr lang="en-US" dirty="0">
              <a:solidFill>
                <a:schemeClr val="bg1"/>
              </a:solidFill>
            </a:endParaRPr>
          </a:p>
          <a:p>
            <a:r>
              <a:rPr lang="en-US" dirty="0">
                <a:solidFill>
                  <a:schemeClr val="bg1"/>
                </a:solidFill>
              </a:rPr>
              <a:t>m. 	NCP's State income tax deduction			$2,562.14</a:t>
            </a:r>
          </a:p>
          <a:p>
            <a:endParaRPr lang="en-US" dirty="0">
              <a:solidFill>
                <a:schemeClr val="bg1"/>
              </a:solidFill>
            </a:endParaRPr>
          </a:p>
          <a:p>
            <a:r>
              <a:rPr lang="en-US" dirty="0">
                <a:solidFill>
                  <a:schemeClr val="bg1"/>
                </a:solidFill>
              </a:rPr>
              <a:t>n. 	NCP's Social Security and Medicare tax deduction			$5,737.50</a:t>
            </a:r>
          </a:p>
          <a:p>
            <a:endParaRPr lang="en-US" dirty="0">
              <a:solidFill>
                <a:schemeClr val="bg1"/>
              </a:solidFill>
            </a:endParaRPr>
          </a:p>
          <a:p>
            <a:r>
              <a:rPr lang="en-US" dirty="0">
                <a:solidFill>
                  <a:schemeClr val="bg1"/>
                </a:solidFill>
              </a:rPr>
              <a:t>o. 	NCP's net disposable annual income			$61,230.36</a:t>
            </a:r>
          </a:p>
          <a:p>
            <a:endParaRPr lang="en-US" dirty="0">
              <a:solidFill>
                <a:schemeClr val="bg1"/>
              </a:solidFill>
            </a:endParaRPr>
          </a:p>
          <a:p>
            <a:r>
              <a:rPr lang="en-US" dirty="0">
                <a:solidFill>
                  <a:schemeClr val="bg1"/>
                </a:solidFill>
              </a:rPr>
              <a:t>p. 	NCP's net disposable monthly income			$5,102.53</a:t>
            </a:r>
          </a:p>
          <a:p>
            <a:endParaRPr lang="en-US" dirty="0">
              <a:solidFill>
                <a:schemeClr val="bg1"/>
              </a:solidFill>
            </a:endParaRPr>
          </a:p>
          <a:p>
            <a:r>
              <a:rPr lang="en-US" dirty="0">
                <a:solidFill>
                  <a:schemeClr val="bg1"/>
                </a:solidFill>
              </a:rPr>
              <a:t>q. 	50% of NCP's net disposable income subject to child care add-on limitation	$2,551.26</a:t>
            </a:r>
          </a:p>
          <a:p>
            <a:endParaRPr lang="en-US" dirty="0">
              <a:solidFill>
                <a:schemeClr val="bg1"/>
              </a:solidFill>
            </a:endParaRPr>
          </a:p>
          <a:p>
            <a:r>
              <a:rPr lang="en-US" dirty="0">
                <a:solidFill>
                  <a:schemeClr val="bg1"/>
                </a:solidFill>
              </a:rPr>
              <a:t> r. 	NCP's health insurance premium actually paid or to be paid based upon the medical support order </a:t>
            </a:r>
          </a:p>
          <a:p>
            <a:r>
              <a:rPr lang="en-US" dirty="0">
                <a:solidFill>
                  <a:schemeClr val="bg1"/>
                </a:solidFill>
              </a:rPr>
              <a:t>	to be entered in this case			$0.00</a:t>
            </a:r>
          </a:p>
          <a:p>
            <a:r>
              <a:rPr lang="en-US" dirty="0">
                <a:solidFill>
                  <a:schemeClr val="bg1"/>
                </a:solidFill>
              </a:rPr>
              <a:t>s. 	Any cash medical support NCP will be ordered to pay in this action			$0.00</a:t>
            </a:r>
          </a:p>
          <a:p>
            <a:endParaRPr lang="en-US" dirty="0">
              <a:solidFill>
                <a:schemeClr val="bg1"/>
              </a:solidFill>
            </a:endParaRPr>
          </a:p>
          <a:p>
            <a:r>
              <a:rPr lang="en-US" dirty="0">
                <a:solidFill>
                  <a:schemeClr val="bg1"/>
                </a:solidFill>
              </a:rPr>
              <a:t>t. 	NCP's guideline amount of support in this action			$1,241.70</a:t>
            </a:r>
          </a:p>
          <a:p>
            <a:endParaRPr lang="en-US" dirty="0">
              <a:solidFill>
                <a:schemeClr val="bg1"/>
              </a:solidFill>
            </a:endParaRPr>
          </a:p>
          <a:p>
            <a:r>
              <a:rPr lang="en-US" dirty="0">
                <a:solidFill>
                  <a:schemeClr val="bg1"/>
                </a:solidFill>
              </a:rPr>
              <a:t>u. 	Amount available for child care add-on after allowed deductions			</a:t>
            </a:r>
            <a:r>
              <a:rPr lang="en-US" dirty="0">
                <a:solidFill>
                  <a:srgbClr val="FF0000"/>
                </a:solidFill>
              </a:rPr>
              <a:t>$1,309.56</a:t>
            </a:r>
          </a:p>
        </p:txBody>
      </p:sp>
    </p:spTree>
    <p:extLst>
      <p:ext uri="{BB962C8B-B14F-4D97-AF65-F5344CB8AC3E}">
        <p14:creationId xmlns:p14="http://schemas.microsoft.com/office/powerpoint/2010/main" val="3323207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DD238-F629-8C44-39A6-ACB362353D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11B31-E642-5725-CC3A-FB9525CD2FEC}"/>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D121A43C-BE37-D37A-349E-9642BD8C5447}"/>
              </a:ext>
            </a:extLst>
          </p:cNvPr>
          <p:cNvSpPr txBox="1"/>
          <p:nvPr/>
        </p:nvSpPr>
        <p:spPr>
          <a:xfrm>
            <a:off x="3237566" y="0"/>
            <a:ext cx="5862443" cy="646331"/>
          </a:xfrm>
          <a:prstGeom prst="rect">
            <a:avLst/>
          </a:prstGeom>
          <a:noFill/>
        </p:spPr>
        <p:txBody>
          <a:bodyPr wrap="square" rtlCol="0">
            <a:spAutoFit/>
          </a:bodyPr>
          <a:lstStyle/>
          <a:p>
            <a:pPr algn="ctr"/>
            <a:r>
              <a:rPr lang="en-US" sz="3600" b="1" dirty="0">
                <a:solidFill>
                  <a:schemeClr val="bg1"/>
                </a:solidFill>
              </a:rPr>
              <a:t>Example 1</a:t>
            </a:r>
          </a:p>
        </p:txBody>
      </p:sp>
      <p:sp>
        <p:nvSpPr>
          <p:cNvPr id="4" name="TextBox 3">
            <a:extLst>
              <a:ext uri="{FF2B5EF4-FFF2-40B4-BE49-F238E27FC236}">
                <a16:creationId xmlns:a16="http://schemas.microsoft.com/office/drawing/2014/main" id="{81960A62-F05D-B01A-21C2-1170F4AE9F0D}"/>
              </a:ext>
            </a:extLst>
          </p:cNvPr>
          <p:cNvSpPr txBox="1"/>
          <p:nvPr/>
        </p:nvSpPr>
        <p:spPr>
          <a:xfrm>
            <a:off x="957071" y="1661793"/>
            <a:ext cx="10277856" cy="2585323"/>
          </a:xfrm>
          <a:prstGeom prst="rect">
            <a:avLst/>
          </a:prstGeom>
          <a:noFill/>
        </p:spPr>
        <p:txBody>
          <a:bodyPr wrap="square" rtlCol="0">
            <a:spAutoFit/>
          </a:bodyPr>
          <a:lstStyle/>
          <a:p>
            <a:r>
              <a:rPr lang="en-US" dirty="0">
                <a:solidFill>
                  <a:schemeClr val="bg1"/>
                </a:solidFill>
              </a:rPr>
              <a:t>Itemization of NCP's combined support obligation </a:t>
            </a:r>
          </a:p>
          <a:p>
            <a:endParaRPr lang="en-US" dirty="0">
              <a:solidFill>
                <a:schemeClr val="bg1"/>
              </a:solidFill>
            </a:endParaRPr>
          </a:p>
          <a:p>
            <a:r>
              <a:rPr lang="en-US" dirty="0">
                <a:solidFill>
                  <a:schemeClr val="bg1"/>
                </a:solidFill>
              </a:rPr>
              <a:t>P. 	NCP’s basic support obligation before child care add-on 			$1,241.70</a:t>
            </a:r>
          </a:p>
          <a:p>
            <a:endParaRPr lang="en-US" dirty="0">
              <a:solidFill>
                <a:schemeClr val="bg1"/>
              </a:solidFill>
            </a:endParaRPr>
          </a:p>
          <a:p>
            <a:r>
              <a:rPr lang="en-US" dirty="0">
                <a:solidFill>
                  <a:schemeClr val="bg1"/>
                </a:solidFill>
              </a:rPr>
              <a:t>Q. 	Amount of NCP's child care add-on 			</a:t>
            </a:r>
            <a:r>
              <a:rPr lang="en-US" dirty="0">
                <a:solidFill>
                  <a:srgbClr val="FF0000"/>
                </a:solidFill>
              </a:rPr>
              <a:t>$486.89</a:t>
            </a:r>
          </a:p>
          <a:p>
            <a:endParaRPr lang="en-US" dirty="0">
              <a:solidFill>
                <a:schemeClr val="bg1"/>
              </a:solidFill>
            </a:endParaRPr>
          </a:p>
          <a:p>
            <a:r>
              <a:rPr lang="en-US" dirty="0">
                <a:solidFill>
                  <a:schemeClr val="bg1"/>
                </a:solidFill>
              </a:rPr>
              <a:t>R. 	Combined amount of NCP's basic support obligation</a:t>
            </a:r>
          </a:p>
          <a:p>
            <a:r>
              <a:rPr lang="en-US" dirty="0">
                <a:solidFill>
                  <a:schemeClr val="bg1"/>
                </a:solidFill>
              </a:rPr>
              <a:t>	and NCP's child care add-on 			$1,728.59</a:t>
            </a:r>
          </a:p>
          <a:p>
            <a:endParaRPr lang="en-US" dirty="0">
              <a:solidFill>
                <a:schemeClr val="bg1"/>
              </a:solidFill>
            </a:endParaRPr>
          </a:p>
        </p:txBody>
      </p:sp>
    </p:spTree>
    <p:extLst>
      <p:ext uri="{BB962C8B-B14F-4D97-AF65-F5344CB8AC3E}">
        <p14:creationId xmlns:p14="http://schemas.microsoft.com/office/powerpoint/2010/main" val="1115459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C7F97-9175-C516-B55D-CFBFCAE75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E162C-54C2-F0FC-195A-BA66661067E3}"/>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09E17206-F193-6E59-E2BC-E5CDCAB602C8}"/>
              </a:ext>
            </a:extLst>
          </p:cNvPr>
          <p:cNvSpPr txBox="1"/>
          <p:nvPr/>
        </p:nvSpPr>
        <p:spPr>
          <a:xfrm>
            <a:off x="3237566" y="0"/>
            <a:ext cx="5862443" cy="646331"/>
          </a:xfrm>
          <a:prstGeom prst="rect">
            <a:avLst/>
          </a:prstGeom>
          <a:noFill/>
        </p:spPr>
        <p:txBody>
          <a:bodyPr wrap="square" rtlCol="0">
            <a:spAutoFit/>
          </a:bodyPr>
          <a:lstStyle/>
          <a:p>
            <a:pPr algn="ctr"/>
            <a:r>
              <a:rPr lang="en-US" sz="3600" b="1" dirty="0">
                <a:solidFill>
                  <a:schemeClr val="bg1"/>
                </a:solidFill>
              </a:rPr>
              <a:t>Example 2</a:t>
            </a:r>
          </a:p>
        </p:txBody>
      </p:sp>
      <p:sp>
        <p:nvSpPr>
          <p:cNvPr id="4" name="TextBox 3">
            <a:extLst>
              <a:ext uri="{FF2B5EF4-FFF2-40B4-BE49-F238E27FC236}">
                <a16:creationId xmlns:a16="http://schemas.microsoft.com/office/drawing/2014/main" id="{044056FC-C8ED-F4CE-422E-BB5285FF62B2}"/>
              </a:ext>
            </a:extLst>
          </p:cNvPr>
          <p:cNvSpPr txBox="1"/>
          <p:nvPr/>
        </p:nvSpPr>
        <p:spPr>
          <a:xfrm>
            <a:off x="838199" y="527937"/>
            <a:ext cx="10277856" cy="6186309"/>
          </a:xfrm>
          <a:prstGeom prst="rect">
            <a:avLst/>
          </a:prstGeom>
          <a:noFill/>
        </p:spPr>
        <p:txBody>
          <a:bodyPr wrap="square" rtlCol="0">
            <a:spAutoFit/>
          </a:bodyPr>
          <a:lstStyle/>
          <a:p>
            <a:r>
              <a:rPr lang="en-US" dirty="0">
                <a:solidFill>
                  <a:schemeClr val="bg1"/>
                </a:solidFill>
              </a:rPr>
              <a:t>Calculation one: Proportional share of income</a:t>
            </a:r>
          </a:p>
          <a:p>
            <a:endParaRPr lang="en-US" dirty="0">
              <a:solidFill>
                <a:schemeClr val="bg1"/>
              </a:solidFill>
            </a:endParaRPr>
          </a:p>
          <a:p>
            <a:r>
              <a:rPr lang="en-US" dirty="0">
                <a:solidFill>
                  <a:schemeClr val="bg1"/>
                </a:solidFill>
              </a:rPr>
              <a:t>a. 	CP's annualized child care expenses	$10,400.00</a:t>
            </a:r>
          </a:p>
          <a:p>
            <a:endParaRPr lang="en-US" dirty="0">
              <a:solidFill>
                <a:schemeClr val="bg1"/>
              </a:solidFill>
            </a:endParaRPr>
          </a:p>
          <a:p>
            <a:r>
              <a:rPr lang="en-US" dirty="0">
                <a:solidFill>
                  <a:schemeClr val="bg1"/>
                </a:solidFill>
              </a:rPr>
              <a:t>b. 	Estimated child care tax credit 0.25 x $6,000.00 	$1,500.00</a:t>
            </a:r>
          </a:p>
          <a:p>
            <a:r>
              <a:rPr lang="en-US" dirty="0">
                <a:solidFill>
                  <a:schemeClr val="bg1"/>
                </a:solidFill>
              </a:rPr>
              <a:t> </a:t>
            </a:r>
          </a:p>
          <a:p>
            <a:r>
              <a:rPr lang="en-US" dirty="0">
                <a:solidFill>
                  <a:schemeClr val="bg1"/>
                </a:solidFill>
              </a:rPr>
              <a:t>c. 	Net annualized child care expenses	$8,900.00</a:t>
            </a:r>
          </a:p>
          <a:p>
            <a:endParaRPr lang="en-US" dirty="0">
              <a:solidFill>
                <a:schemeClr val="bg1"/>
              </a:solidFill>
            </a:endParaRPr>
          </a:p>
          <a:p>
            <a:r>
              <a:rPr lang="en-US" dirty="0">
                <a:solidFill>
                  <a:schemeClr val="bg1"/>
                </a:solidFill>
              </a:rPr>
              <a:t>d. 	Net monthly child care expenses subject to apportionment	$741.67</a:t>
            </a:r>
          </a:p>
          <a:p>
            <a:endParaRPr lang="en-US" dirty="0">
              <a:solidFill>
                <a:schemeClr val="bg1"/>
              </a:solidFill>
            </a:endParaRPr>
          </a:p>
          <a:p>
            <a:r>
              <a:rPr lang="en-US" dirty="0">
                <a:solidFill>
                  <a:schemeClr val="bg1"/>
                </a:solidFill>
              </a:rPr>
              <a:t>e. 	NCP's adjusted net monthly income			$6,506.40</a:t>
            </a:r>
          </a:p>
          <a:p>
            <a:endParaRPr lang="en-US" dirty="0">
              <a:solidFill>
                <a:schemeClr val="bg1"/>
              </a:solidFill>
            </a:endParaRPr>
          </a:p>
          <a:p>
            <a:r>
              <a:rPr lang="en-US" dirty="0">
                <a:solidFill>
                  <a:schemeClr val="bg1"/>
                </a:solidFill>
              </a:rPr>
              <a:t>f. 	NCP's guideline amount of support			$1,500.04</a:t>
            </a:r>
          </a:p>
          <a:p>
            <a:endParaRPr lang="en-US" dirty="0">
              <a:solidFill>
                <a:schemeClr val="bg1"/>
              </a:solidFill>
            </a:endParaRPr>
          </a:p>
          <a:p>
            <a:r>
              <a:rPr lang="en-US" dirty="0">
                <a:solidFill>
                  <a:schemeClr val="bg1"/>
                </a:solidFill>
              </a:rPr>
              <a:t>g. 	NCP's modified adjusted net monthly income			$5,006.36</a:t>
            </a:r>
          </a:p>
          <a:p>
            <a:endParaRPr lang="en-US" dirty="0">
              <a:solidFill>
                <a:schemeClr val="bg1"/>
              </a:solidFill>
            </a:endParaRPr>
          </a:p>
          <a:p>
            <a:r>
              <a:rPr lang="en-US" dirty="0">
                <a:solidFill>
                  <a:schemeClr val="bg1"/>
                </a:solidFill>
              </a:rPr>
              <a:t>h. 	Modified net monthly income of each parent	$4,558.24		$5,006.36</a:t>
            </a:r>
          </a:p>
          <a:p>
            <a:endParaRPr lang="en-US" dirty="0">
              <a:solidFill>
                <a:schemeClr val="bg1"/>
              </a:solidFill>
            </a:endParaRPr>
          </a:p>
          <a:p>
            <a:r>
              <a:rPr lang="en-US" dirty="0" err="1">
                <a:solidFill>
                  <a:schemeClr val="bg1"/>
                </a:solidFill>
              </a:rPr>
              <a:t>i</a:t>
            </a:r>
            <a:r>
              <a:rPr lang="en-US" dirty="0">
                <a:solidFill>
                  <a:schemeClr val="bg1"/>
                </a:solidFill>
              </a:rPr>
              <a:t>. 	Modified proportional share of income	.1965%		58.8035%		100% </a:t>
            </a:r>
          </a:p>
          <a:p>
            <a:endParaRPr lang="en-US" dirty="0">
              <a:solidFill>
                <a:schemeClr val="bg1"/>
              </a:solidFill>
            </a:endParaRPr>
          </a:p>
          <a:p>
            <a:r>
              <a:rPr lang="en-US" dirty="0">
                <a:solidFill>
                  <a:schemeClr val="bg1"/>
                </a:solidFill>
              </a:rPr>
              <a:t> j. 	Each parent's proportional share of child care expenses	$305.54		</a:t>
            </a:r>
            <a:r>
              <a:rPr lang="en-US" dirty="0">
                <a:solidFill>
                  <a:srgbClr val="FF0000"/>
                </a:solidFill>
              </a:rPr>
              <a:t>$436.13</a:t>
            </a:r>
          </a:p>
          <a:p>
            <a:endParaRPr lang="en-US" dirty="0">
              <a:solidFill>
                <a:schemeClr val="bg1"/>
              </a:solidFill>
            </a:endParaRPr>
          </a:p>
        </p:txBody>
      </p:sp>
    </p:spTree>
    <p:extLst>
      <p:ext uri="{BB962C8B-B14F-4D97-AF65-F5344CB8AC3E}">
        <p14:creationId xmlns:p14="http://schemas.microsoft.com/office/powerpoint/2010/main" val="3364536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B3E74-91E6-5BCB-1A4E-36E029CEE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1AACCE-284D-8276-A72F-824967A5E008}"/>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971BC683-8C77-325B-8BDE-E3A4671E162F}"/>
              </a:ext>
            </a:extLst>
          </p:cNvPr>
          <p:cNvSpPr txBox="1"/>
          <p:nvPr/>
        </p:nvSpPr>
        <p:spPr>
          <a:xfrm>
            <a:off x="3237566" y="0"/>
            <a:ext cx="5862443" cy="646331"/>
          </a:xfrm>
          <a:prstGeom prst="rect">
            <a:avLst/>
          </a:prstGeom>
          <a:noFill/>
        </p:spPr>
        <p:txBody>
          <a:bodyPr wrap="square" rtlCol="0">
            <a:spAutoFit/>
          </a:bodyPr>
          <a:lstStyle/>
          <a:p>
            <a:pPr algn="ctr"/>
            <a:r>
              <a:rPr lang="en-US" sz="3600" b="1" dirty="0">
                <a:solidFill>
                  <a:schemeClr val="bg1"/>
                </a:solidFill>
              </a:rPr>
              <a:t>Example 2</a:t>
            </a:r>
          </a:p>
        </p:txBody>
      </p:sp>
      <p:sp>
        <p:nvSpPr>
          <p:cNvPr id="4" name="TextBox 3">
            <a:extLst>
              <a:ext uri="{FF2B5EF4-FFF2-40B4-BE49-F238E27FC236}">
                <a16:creationId xmlns:a16="http://schemas.microsoft.com/office/drawing/2014/main" id="{E3D9D78D-2F79-3107-7E16-D94CEEEC2D60}"/>
              </a:ext>
            </a:extLst>
          </p:cNvPr>
          <p:cNvSpPr txBox="1"/>
          <p:nvPr/>
        </p:nvSpPr>
        <p:spPr>
          <a:xfrm>
            <a:off x="838199" y="527937"/>
            <a:ext cx="10277856" cy="6463308"/>
          </a:xfrm>
          <a:prstGeom prst="rect">
            <a:avLst/>
          </a:prstGeom>
          <a:noFill/>
        </p:spPr>
        <p:txBody>
          <a:bodyPr wrap="square" rtlCol="0">
            <a:spAutoFit/>
          </a:bodyPr>
          <a:lstStyle/>
          <a:p>
            <a:r>
              <a:rPr lang="en-US" dirty="0">
                <a:solidFill>
                  <a:schemeClr val="bg1"/>
                </a:solidFill>
              </a:rPr>
              <a:t>Calculation two: Child care add-on cap based on 50% of NCP's disposable income</a:t>
            </a:r>
          </a:p>
          <a:p>
            <a:r>
              <a:rPr lang="en-US" dirty="0">
                <a:solidFill>
                  <a:schemeClr val="bg1"/>
                </a:solidFill>
              </a:rPr>
              <a:t>k. 	NCP's gross annual income			$100,000.00</a:t>
            </a:r>
          </a:p>
          <a:p>
            <a:r>
              <a:rPr lang="en-US" dirty="0">
                <a:solidFill>
                  <a:schemeClr val="bg1"/>
                </a:solidFill>
              </a:rPr>
              <a:t>l. 	NCP's Federal income tax deduction			$10,970.00</a:t>
            </a:r>
          </a:p>
          <a:p>
            <a:endParaRPr lang="en-US" dirty="0">
              <a:solidFill>
                <a:schemeClr val="bg1"/>
              </a:solidFill>
            </a:endParaRPr>
          </a:p>
          <a:p>
            <a:r>
              <a:rPr lang="en-US" dirty="0">
                <a:solidFill>
                  <a:schemeClr val="bg1"/>
                </a:solidFill>
              </a:rPr>
              <a:t>m. 	NCP's State income tax deduction			$3,303.14</a:t>
            </a:r>
          </a:p>
          <a:p>
            <a:endParaRPr lang="en-US" dirty="0">
              <a:solidFill>
                <a:schemeClr val="bg1"/>
              </a:solidFill>
            </a:endParaRPr>
          </a:p>
          <a:p>
            <a:r>
              <a:rPr lang="en-US" dirty="0">
                <a:solidFill>
                  <a:schemeClr val="bg1"/>
                </a:solidFill>
              </a:rPr>
              <a:t>n. 	NCP's Social Security and Medicare tax deduction			$7,650.00</a:t>
            </a:r>
          </a:p>
          <a:p>
            <a:endParaRPr lang="en-US" dirty="0">
              <a:solidFill>
                <a:schemeClr val="bg1"/>
              </a:solidFill>
            </a:endParaRPr>
          </a:p>
          <a:p>
            <a:r>
              <a:rPr lang="en-US" dirty="0">
                <a:solidFill>
                  <a:schemeClr val="bg1"/>
                </a:solidFill>
              </a:rPr>
              <a:t>o. 	NCP's net disposable annual income			$78,076.86</a:t>
            </a:r>
          </a:p>
          <a:p>
            <a:endParaRPr lang="en-US" dirty="0">
              <a:solidFill>
                <a:schemeClr val="bg1"/>
              </a:solidFill>
            </a:endParaRPr>
          </a:p>
          <a:p>
            <a:r>
              <a:rPr lang="en-US" dirty="0">
                <a:solidFill>
                  <a:schemeClr val="bg1"/>
                </a:solidFill>
              </a:rPr>
              <a:t>p. 	NCP's net disposable monthly income			$6,506.40</a:t>
            </a:r>
          </a:p>
          <a:p>
            <a:endParaRPr lang="en-US" dirty="0">
              <a:solidFill>
                <a:schemeClr val="bg1"/>
              </a:solidFill>
            </a:endParaRPr>
          </a:p>
          <a:p>
            <a:r>
              <a:rPr lang="en-US" dirty="0">
                <a:solidFill>
                  <a:schemeClr val="bg1"/>
                </a:solidFill>
              </a:rPr>
              <a:t>q. 	50% of NCP's net disposable income subject to child care add-on limitation	$3,253.20</a:t>
            </a:r>
          </a:p>
          <a:p>
            <a:endParaRPr lang="en-US" dirty="0">
              <a:solidFill>
                <a:schemeClr val="bg1"/>
              </a:solidFill>
            </a:endParaRPr>
          </a:p>
          <a:p>
            <a:r>
              <a:rPr lang="en-US" dirty="0">
                <a:solidFill>
                  <a:schemeClr val="bg1"/>
                </a:solidFill>
              </a:rPr>
              <a:t> r. 	NCP's health insurance premium actually paid or to be paid based upon the medical support order </a:t>
            </a:r>
          </a:p>
          <a:p>
            <a:r>
              <a:rPr lang="en-US" dirty="0">
                <a:solidFill>
                  <a:schemeClr val="bg1"/>
                </a:solidFill>
              </a:rPr>
              <a:t>	to be entered in this case			$100.00</a:t>
            </a:r>
          </a:p>
          <a:p>
            <a:endParaRPr lang="en-US" dirty="0">
              <a:solidFill>
                <a:schemeClr val="bg1"/>
              </a:solidFill>
            </a:endParaRPr>
          </a:p>
          <a:p>
            <a:r>
              <a:rPr lang="en-US" dirty="0">
                <a:solidFill>
                  <a:schemeClr val="bg1"/>
                </a:solidFill>
              </a:rPr>
              <a:t>s. 	Any cash medical support NCP will be ordered to pay in this action			$0.00</a:t>
            </a:r>
          </a:p>
          <a:p>
            <a:endParaRPr lang="en-US" dirty="0">
              <a:solidFill>
                <a:schemeClr val="bg1"/>
              </a:solidFill>
            </a:endParaRPr>
          </a:p>
          <a:p>
            <a:r>
              <a:rPr lang="en-US" dirty="0">
                <a:solidFill>
                  <a:schemeClr val="bg1"/>
                </a:solidFill>
              </a:rPr>
              <a:t>t. 	NCP's guideline amount of support in this action			$1,500.04</a:t>
            </a:r>
          </a:p>
          <a:p>
            <a:endParaRPr lang="en-US" dirty="0">
              <a:solidFill>
                <a:schemeClr val="bg1"/>
              </a:solidFill>
            </a:endParaRPr>
          </a:p>
          <a:p>
            <a:r>
              <a:rPr lang="en-US" dirty="0">
                <a:solidFill>
                  <a:schemeClr val="bg1"/>
                </a:solidFill>
              </a:rPr>
              <a:t>u. 	Amount available for child care add-on after allowed deductions			</a:t>
            </a:r>
            <a:r>
              <a:rPr lang="en-US" dirty="0">
                <a:solidFill>
                  <a:srgbClr val="FF0000"/>
                </a:solidFill>
              </a:rPr>
              <a:t>$1,653.16</a:t>
            </a:r>
          </a:p>
          <a:p>
            <a:endParaRPr lang="en-US" dirty="0">
              <a:solidFill>
                <a:schemeClr val="bg1"/>
              </a:solidFill>
            </a:endParaRPr>
          </a:p>
        </p:txBody>
      </p:sp>
    </p:spTree>
    <p:extLst>
      <p:ext uri="{BB962C8B-B14F-4D97-AF65-F5344CB8AC3E}">
        <p14:creationId xmlns:p14="http://schemas.microsoft.com/office/powerpoint/2010/main" val="2979875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9557E-1324-BE0E-5549-23D922EDF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2A874-CDD0-1993-7180-9B2A7B3486F6}"/>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0AC418A-1C8F-9B1E-89DC-0A135FD1310E}"/>
              </a:ext>
            </a:extLst>
          </p:cNvPr>
          <p:cNvSpPr txBox="1"/>
          <p:nvPr/>
        </p:nvSpPr>
        <p:spPr>
          <a:xfrm>
            <a:off x="3237566" y="0"/>
            <a:ext cx="5862443" cy="646331"/>
          </a:xfrm>
          <a:prstGeom prst="rect">
            <a:avLst/>
          </a:prstGeom>
          <a:noFill/>
        </p:spPr>
        <p:txBody>
          <a:bodyPr wrap="square" rtlCol="0">
            <a:spAutoFit/>
          </a:bodyPr>
          <a:lstStyle/>
          <a:p>
            <a:pPr algn="ctr"/>
            <a:r>
              <a:rPr lang="en-US" sz="3600" b="1" dirty="0">
                <a:solidFill>
                  <a:schemeClr val="bg1"/>
                </a:solidFill>
              </a:rPr>
              <a:t>Example 2</a:t>
            </a:r>
          </a:p>
        </p:txBody>
      </p:sp>
      <p:sp>
        <p:nvSpPr>
          <p:cNvPr id="4" name="TextBox 3">
            <a:extLst>
              <a:ext uri="{FF2B5EF4-FFF2-40B4-BE49-F238E27FC236}">
                <a16:creationId xmlns:a16="http://schemas.microsoft.com/office/drawing/2014/main" id="{54E61AFA-B9FF-FC2E-11DD-E671C8D4BA17}"/>
              </a:ext>
            </a:extLst>
          </p:cNvPr>
          <p:cNvSpPr txBox="1"/>
          <p:nvPr/>
        </p:nvSpPr>
        <p:spPr>
          <a:xfrm>
            <a:off x="856487" y="1552065"/>
            <a:ext cx="10277856" cy="2585323"/>
          </a:xfrm>
          <a:prstGeom prst="rect">
            <a:avLst/>
          </a:prstGeom>
          <a:noFill/>
        </p:spPr>
        <p:txBody>
          <a:bodyPr wrap="square" rtlCol="0">
            <a:spAutoFit/>
          </a:bodyPr>
          <a:lstStyle/>
          <a:p>
            <a:r>
              <a:rPr lang="en-US" dirty="0">
                <a:solidFill>
                  <a:schemeClr val="bg1"/>
                </a:solidFill>
              </a:rPr>
              <a:t>Itemization of NCP's combined support obligation </a:t>
            </a:r>
          </a:p>
          <a:p>
            <a:endParaRPr lang="en-US" dirty="0">
              <a:solidFill>
                <a:schemeClr val="bg1"/>
              </a:solidFill>
            </a:endParaRPr>
          </a:p>
          <a:p>
            <a:r>
              <a:rPr lang="en-US" dirty="0">
                <a:solidFill>
                  <a:schemeClr val="bg1"/>
                </a:solidFill>
              </a:rPr>
              <a:t>P. 	NCP’s basic support obligation before child care add-on 			$1,500.04</a:t>
            </a:r>
          </a:p>
          <a:p>
            <a:endParaRPr lang="en-US" dirty="0">
              <a:solidFill>
                <a:schemeClr val="bg1"/>
              </a:solidFill>
            </a:endParaRPr>
          </a:p>
          <a:p>
            <a:r>
              <a:rPr lang="en-US" dirty="0">
                <a:solidFill>
                  <a:schemeClr val="bg1"/>
                </a:solidFill>
              </a:rPr>
              <a:t>Q. 	Amount of NCP's child care add-on 			</a:t>
            </a:r>
            <a:r>
              <a:rPr lang="en-US" dirty="0">
                <a:solidFill>
                  <a:srgbClr val="FF0000"/>
                </a:solidFill>
              </a:rPr>
              <a:t>$436.13</a:t>
            </a:r>
          </a:p>
          <a:p>
            <a:endParaRPr lang="en-US" dirty="0">
              <a:solidFill>
                <a:schemeClr val="bg1"/>
              </a:solidFill>
            </a:endParaRPr>
          </a:p>
          <a:p>
            <a:r>
              <a:rPr lang="en-US" dirty="0">
                <a:solidFill>
                  <a:schemeClr val="bg1"/>
                </a:solidFill>
              </a:rPr>
              <a:t>R. 	Combined amount of NCP's basic support obligation</a:t>
            </a:r>
          </a:p>
          <a:p>
            <a:r>
              <a:rPr lang="en-US" dirty="0">
                <a:solidFill>
                  <a:schemeClr val="bg1"/>
                </a:solidFill>
              </a:rPr>
              <a:t>	and NCP's child care add-on 			$1,936.17</a:t>
            </a:r>
          </a:p>
          <a:p>
            <a:endParaRPr lang="en-US" dirty="0">
              <a:solidFill>
                <a:schemeClr val="bg1"/>
              </a:solidFill>
            </a:endParaRPr>
          </a:p>
        </p:txBody>
      </p:sp>
    </p:spTree>
    <p:extLst>
      <p:ext uri="{BB962C8B-B14F-4D97-AF65-F5344CB8AC3E}">
        <p14:creationId xmlns:p14="http://schemas.microsoft.com/office/powerpoint/2010/main" val="3025073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91D55-2FB1-8DA6-119B-380F95D8F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1A069C-0730-1EDB-348B-09107B9BEBB2}"/>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8AB2D449-A1DB-4CBE-AED9-40B6753D2971}"/>
              </a:ext>
            </a:extLst>
          </p:cNvPr>
          <p:cNvSpPr txBox="1"/>
          <p:nvPr/>
        </p:nvSpPr>
        <p:spPr>
          <a:xfrm>
            <a:off x="2542509" y="541898"/>
            <a:ext cx="7106980" cy="646331"/>
          </a:xfrm>
          <a:prstGeom prst="rect">
            <a:avLst/>
          </a:prstGeom>
          <a:noFill/>
        </p:spPr>
        <p:txBody>
          <a:bodyPr wrap="square" rtlCol="0">
            <a:spAutoFit/>
          </a:bodyPr>
          <a:lstStyle/>
          <a:p>
            <a:pPr algn="ctr"/>
            <a:r>
              <a:rPr lang="en-US" sz="3600" dirty="0">
                <a:solidFill>
                  <a:schemeClr val="bg1"/>
                </a:solidFill>
              </a:rPr>
              <a:t>SAMPLE LANGUAGE FOR ADD ON</a:t>
            </a:r>
          </a:p>
        </p:txBody>
      </p:sp>
      <p:sp>
        <p:nvSpPr>
          <p:cNvPr id="4" name="TextBox 3">
            <a:extLst>
              <a:ext uri="{FF2B5EF4-FFF2-40B4-BE49-F238E27FC236}">
                <a16:creationId xmlns:a16="http://schemas.microsoft.com/office/drawing/2014/main" id="{83E9A4A4-E6AC-0098-B3D1-D621C4ED5364}"/>
              </a:ext>
            </a:extLst>
          </p:cNvPr>
          <p:cNvSpPr txBox="1"/>
          <p:nvPr/>
        </p:nvSpPr>
        <p:spPr>
          <a:xfrm>
            <a:off x="1135770" y="1609344"/>
            <a:ext cx="9920458" cy="3785652"/>
          </a:xfrm>
          <a:prstGeom prst="rect">
            <a:avLst/>
          </a:prstGeom>
          <a:noFill/>
        </p:spPr>
        <p:txBody>
          <a:bodyPr wrap="square" rtlCol="0">
            <a:spAutoFit/>
          </a:bodyPr>
          <a:lstStyle/>
          <a:p>
            <a:r>
              <a:rPr lang="en-US" sz="2000" dirty="0">
                <a:solidFill>
                  <a:schemeClr val="bg1"/>
                </a:solidFill>
              </a:rPr>
              <a:t>PARENT B shall pay to PARENT A as child support the sum of $300.00 per month and a childcare add on of $46.33 per month, for a combined monthly child support obligation of $346.33 per month. Child support shall commence on the first day of the month following entry of the Decree and continuing to become due on the first day of each month thereafter until such time as a child marries, dies, is emancipated, or reaches the age of 18, whichever occurs first; however, support for a child between the ages of 18 and 19 shall continue if and only if said child is still engaged, full-time, in completing high school graduation or equivalency requirements in a manner reasonably expected to result in completion of the requirements prior to the child reaching 19 years of age. Such child support is in substantial compliance with the Iowa Child Support Guidelines. </a:t>
            </a:r>
          </a:p>
          <a:p>
            <a:endParaRPr lang="en-US" sz="2000" dirty="0">
              <a:solidFill>
                <a:schemeClr val="bg1"/>
              </a:solidFill>
            </a:endParaRPr>
          </a:p>
          <a:p>
            <a:r>
              <a:rPr lang="en-US" sz="2000" dirty="0">
                <a:solidFill>
                  <a:schemeClr val="bg1"/>
                </a:solidFill>
              </a:rPr>
              <a:t>The childcare add-on shall be paid through August 2030. </a:t>
            </a:r>
          </a:p>
        </p:txBody>
      </p:sp>
    </p:spTree>
    <p:extLst>
      <p:ext uri="{BB962C8B-B14F-4D97-AF65-F5344CB8AC3E}">
        <p14:creationId xmlns:p14="http://schemas.microsoft.com/office/powerpoint/2010/main" val="294793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0E448-275B-8A40-49DE-3BD3AAC41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CEE3A-5525-89F2-BFAA-FB9E61FCD5A2}"/>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B20CEEC9-562A-8114-FBED-E3C373532874}"/>
              </a:ext>
            </a:extLst>
          </p:cNvPr>
          <p:cNvSpPr txBox="1"/>
          <p:nvPr/>
        </p:nvSpPr>
        <p:spPr>
          <a:xfrm>
            <a:off x="1463040" y="434308"/>
            <a:ext cx="9009409" cy="1200329"/>
          </a:xfrm>
          <a:prstGeom prst="rect">
            <a:avLst/>
          </a:prstGeom>
          <a:noFill/>
        </p:spPr>
        <p:txBody>
          <a:bodyPr wrap="square" rtlCol="0">
            <a:spAutoFit/>
          </a:bodyPr>
          <a:lstStyle/>
          <a:p>
            <a:pPr algn="ctr"/>
            <a:r>
              <a:rPr lang="en-US" sz="3600" dirty="0">
                <a:solidFill>
                  <a:schemeClr val="bg1"/>
                </a:solidFill>
              </a:rPr>
              <a:t>SAMPLE LANGUAGE FOR REIMBURSEMENT TO CUSTODIAL PARENT</a:t>
            </a:r>
          </a:p>
        </p:txBody>
      </p:sp>
      <p:sp>
        <p:nvSpPr>
          <p:cNvPr id="4" name="TextBox 3">
            <a:extLst>
              <a:ext uri="{FF2B5EF4-FFF2-40B4-BE49-F238E27FC236}">
                <a16:creationId xmlns:a16="http://schemas.microsoft.com/office/drawing/2014/main" id="{045729EC-D9CC-468B-5B95-E1A1DD52FAF1}"/>
              </a:ext>
            </a:extLst>
          </p:cNvPr>
          <p:cNvSpPr txBox="1"/>
          <p:nvPr/>
        </p:nvSpPr>
        <p:spPr>
          <a:xfrm>
            <a:off x="1135770" y="2459504"/>
            <a:ext cx="9920458" cy="1938992"/>
          </a:xfrm>
          <a:prstGeom prst="rect">
            <a:avLst/>
          </a:prstGeom>
          <a:noFill/>
        </p:spPr>
        <p:txBody>
          <a:bodyPr wrap="square" rtlCol="0">
            <a:spAutoFit/>
          </a:bodyPr>
          <a:lstStyle/>
          <a:p>
            <a:r>
              <a:rPr lang="en-US" sz="2000" dirty="0">
                <a:solidFill>
                  <a:schemeClr val="bg1"/>
                </a:solidFill>
              </a:rPr>
              <a:t>PARENT B shall pay 40.00% of the expenses associated with the child’s daycare until such time as the child reaches age thirteen (13). PARENT B shall provide the funds to PARENT A, who will in turn provide them to the childcare provider. PARENT B shall provide the funds to PARENT A in the same frequency as the childcare provider invoices PARENT A, i.e. if childcare expenses are to be paid weekly, PARENT B shall provide funds to PARENT A each week for such expenses. </a:t>
            </a:r>
          </a:p>
        </p:txBody>
      </p:sp>
    </p:spTree>
    <p:extLst>
      <p:ext uri="{BB962C8B-B14F-4D97-AF65-F5344CB8AC3E}">
        <p14:creationId xmlns:p14="http://schemas.microsoft.com/office/powerpoint/2010/main" val="79848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6181F-1939-0AB4-3484-FA4E64D2E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81CD5-2637-6E95-5658-6A23F404A68E}"/>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4ED56C02-90B3-3EDB-8D6E-9EEC45964666}"/>
              </a:ext>
            </a:extLst>
          </p:cNvPr>
          <p:cNvSpPr txBox="1"/>
          <p:nvPr/>
        </p:nvSpPr>
        <p:spPr>
          <a:xfrm>
            <a:off x="1463040" y="434308"/>
            <a:ext cx="9009409" cy="1200329"/>
          </a:xfrm>
          <a:prstGeom prst="rect">
            <a:avLst/>
          </a:prstGeom>
          <a:noFill/>
        </p:spPr>
        <p:txBody>
          <a:bodyPr wrap="square" rtlCol="0">
            <a:spAutoFit/>
          </a:bodyPr>
          <a:lstStyle/>
          <a:p>
            <a:pPr algn="ctr"/>
            <a:r>
              <a:rPr lang="en-US" sz="3600" dirty="0">
                <a:solidFill>
                  <a:schemeClr val="bg1"/>
                </a:solidFill>
              </a:rPr>
              <a:t>SAMPLE LANGUAGE FOR PAYMENT TO PROVIDER</a:t>
            </a:r>
          </a:p>
        </p:txBody>
      </p:sp>
      <p:sp>
        <p:nvSpPr>
          <p:cNvPr id="4" name="TextBox 3">
            <a:extLst>
              <a:ext uri="{FF2B5EF4-FFF2-40B4-BE49-F238E27FC236}">
                <a16:creationId xmlns:a16="http://schemas.microsoft.com/office/drawing/2014/main" id="{D66856A8-082C-EEA7-25AA-248B59CE6471}"/>
              </a:ext>
            </a:extLst>
          </p:cNvPr>
          <p:cNvSpPr txBox="1"/>
          <p:nvPr/>
        </p:nvSpPr>
        <p:spPr>
          <a:xfrm>
            <a:off x="1135770" y="2194560"/>
            <a:ext cx="9920458" cy="2246769"/>
          </a:xfrm>
          <a:prstGeom prst="rect">
            <a:avLst/>
          </a:prstGeom>
          <a:noFill/>
        </p:spPr>
        <p:txBody>
          <a:bodyPr wrap="square" rtlCol="0">
            <a:spAutoFit/>
          </a:bodyPr>
          <a:lstStyle/>
          <a:p>
            <a:r>
              <a:rPr lang="en-US" sz="2000" dirty="0">
                <a:solidFill>
                  <a:schemeClr val="bg1"/>
                </a:solidFill>
              </a:rPr>
              <a:t>The parties shall share equally in the cost of all childcare required to allow either of them to work, including daycare/preschool, before- and after-school care, and summer day camps, until such time as each child reaches age thirteen (13). The parties shall mutually select the childcare providers for the child(ren). To the extent possible the parties shall each pay the childcare provider directly. If such care is provided sporadically, the party incurring the cost shall submit proof of the expense to the other party who shall reimburse the paying parent for the cost within seven (7) days. </a:t>
            </a:r>
          </a:p>
        </p:txBody>
      </p:sp>
    </p:spTree>
    <p:extLst>
      <p:ext uri="{BB962C8B-B14F-4D97-AF65-F5344CB8AC3E}">
        <p14:creationId xmlns:p14="http://schemas.microsoft.com/office/powerpoint/2010/main" val="96655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25ED4-97D2-998C-440E-B24707FBB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D7B19-A75E-64C0-33F4-535ADEB197B6}"/>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B90DF580-ADAA-4D72-CB36-53E380574589}"/>
              </a:ext>
            </a:extLst>
          </p:cNvPr>
          <p:cNvSpPr txBox="1"/>
          <p:nvPr/>
        </p:nvSpPr>
        <p:spPr>
          <a:xfrm>
            <a:off x="1463040" y="434308"/>
            <a:ext cx="9009409" cy="1200329"/>
          </a:xfrm>
          <a:prstGeom prst="rect">
            <a:avLst/>
          </a:prstGeom>
          <a:noFill/>
        </p:spPr>
        <p:txBody>
          <a:bodyPr wrap="square" rtlCol="0">
            <a:spAutoFit/>
          </a:bodyPr>
          <a:lstStyle/>
          <a:p>
            <a:pPr algn="ctr"/>
            <a:r>
              <a:rPr lang="en-US" sz="3600" dirty="0">
                <a:solidFill>
                  <a:schemeClr val="bg1"/>
                </a:solidFill>
              </a:rPr>
              <a:t>SAMPLE LANGUAGE FOR NO CONTRIBUTION</a:t>
            </a:r>
          </a:p>
        </p:txBody>
      </p:sp>
      <p:sp>
        <p:nvSpPr>
          <p:cNvPr id="4" name="TextBox 3">
            <a:extLst>
              <a:ext uri="{FF2B5EF4-FFF2-40B4-BE49-F238E27FC236}">
                <a16:creationId xmlns:a16="http://schemas.microsoft.com/office/drawing/2014/main" id="{9CB9091F-D0C6-C1FC-7C87-D7312261C470}"/>
              </a:ext>
            </a:extLst>
          </p:cNvPr>
          <p:cNvSpPr txBox="1"/>
          <p:nvPr/>
        </p:nvSpPr>
        <p:spPr>
          <a:xfrm>
            <a:off x="1135770" y="2194560"/>
            <a:ext cx="9920458" cy="2554545"/>
          </a:xfrm>
          <a:prstGeom prst="rect">
            <a:avLst/>
          </a:prstGeom>
          <a:noFill/>
        </p:spPr>
        <p:txBody>
          <a:bodyPr wrap="square" rtlCol="0">
            <a:spAutoFit/>
          </a:bodyPr>
          <a:lstStyle/>
          <a:p>
            <a:r>
              <a:rPr lang="en-US" sz="2000" dirty="0">
                <a:solidFill>
                  <a:schemeClr val="bg1"/>
                </a:solidFill>
              </a:rPr>
              <a:t>There are no child care expenses at this time. </a:t>
            </a:r>
          </a:p>
          <a:p>
            <a:endParaRPr lang="en-US" sz="2000" dirty="0">
              <a:solidFill>
                <a:schemeClr val="bg1"/>
              </a:solidFill>
            </a:endParaRPr>
          </a:p>
          <a:p>
            <a:r>
              <a:rPr lang="en-US" sz="2000" dirty="0">
                <a:solidFill>
                  <a:schemeClr val="bg1"/>
                </a:solidFill>
              </a:rPr>
              <a:t>PARENT B is not ordered to contribute towards the child care expenses at this time, as PARENT B’s adjusted net monthly income is in an income range which correlates with the shaded area of the schedule in rule 9.26. </a:t>
            </a:r>
          </a:p>
          <a:p>
            <a:endParaRPr lang="en-US" sz="2000" dirty="0">
              <a:solidFill>
                <a:schemeClr val="bg1"/>
              </a:solidFill>
            </a:endParaRPr>
          </a:p>
          <a:p>
            <a:r>
              <a:rPr lang="en-US" sz="2000" dirty="0">
                <a:solidFill>
                  <a:schemeClr val="bg1"/>
                </a:solidFill>
              </a:rPr>
              <a:t>The parties agree PARENT A shall be solely responsible for all costs associated with the child(ren)’s child care. </a:t>
            </a:r>
          </a:p>
        </p:txBody>
      </p:sp>
    </p:spTree>
    <p:extLst>
      <p:ext uri="{BB962C8B-B14F-4D97-AF65-F5344CB8AC3E}">
        <p14:creationId xmlns:p14="http://schemas.microsoft.com/office/powerpoint/2010/main" val="136977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3A965-511F-404C-BB02-3F1DA6A3A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8E90D-2065-1D55-A1D0-B0B6B21E12BB}"/>
              </a:ext>
            </a:extLst>
          </p:cNvPr>
          <p:cNvSpPr txBox="1">
            <a:spLocks/>
          </p:cNvSpPr>
          <p:nvPr/>
        </p:nvSpPr>
        <p:spPr>
          <a:xfrm>
            <a:off x="1807854" y="360220"/>
            <a:ext cx="8576291" cy="6742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3600" b="1" dirty="0">
              <a:solidFill>
                <a:schemeClr val="bg1"/>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CFA7DD4D-13E7-60E4-8D1F-76F0131438A8}"/>
              </a:ext>
            </a:extLst>
          </p:cNvPr>
          <p:cNvSpPr txBox="1"/>
          <p:nvPr/>
        </p:nvSpPr>
        <p:spPr>
          <a:xfrm>
            <a:off x="1374736" y="1871394"/>
            <a:ext cx="9009409" cy="646331"/>
          </a:xfrm>
          <a:prstGeom prst="rect">
            <a:avLst/>
          </a:prstGeom>
          <a:noFill/>
        </p:spPr>
        <p:txBody>
          <a:bodyPr wrap="square" rtlCol="0">
            <a:spAutoFit/>
          </a:bodyPr>
          <a:lstStyle/>
          <a:p>
            <a:pPr algn="ctr"/>
            <a:r>
              <a:rPr lang="en-US" sz="3600" dirty="0">
                <a:solidFill>
                  <a:schemeClr val="bg1"/>
                </a:solidFill>
              </a:rPr>
              <a:t>Questions or comments? </a:t>
            </a:r>
          </a:p>
        </p:txBody>
      </p:sp>
      <p:sp>
        <p:nvSpPr>
          <p:cNvPr id="5" name="TextBox 4">
            <a:extLst>
              <a:ext uri="{FF2B5EF4-FFF2-40B4-BE49-F238E27FC236}">
                <a16:creationId xmlns:a16="http://schemas.microsoft.com/office/drawing/2014/main" id="{9941A0AD-FEF3-DE92-D306-1D13057DEAB3}"/>
              </a:ext>
            </a:extLst>
          </p:cNvPr>
          <p:cNvSpPr txBox="1"/>
          <p:nvPr/>
        </p:nvSpPr>
        <p:spPr>
          <a:xfrm>
            <a:off x="4165092" y="3941064"/>
            <a:ext cx="3063240" cy="1200329"/>
          </a:xfrm>
          <a:prstGeom prst="rect">
            <a:avLst/>
          </a:prstGeom>
          <a:noFill/>
        </p:spPr>
        <p:txBody>
          <a:bodyPr wrap="square" rtlCol="0">
            <a:spAutoFit/>
          </a:bodyPr>
          <a:lstStyle/>
          <a:p>
            <a:pPr algn="ctr"/>
            <a:r>
              <a:rPr lang="en-US" sz="2400" dirty="0">
                <a:solidFill>
                  <a:schemeClr val="bg1"/>
                </a:solidFill>
              </a:rPr>
              <a:t>Rae M. Kinkead</a:t>
            </a:r>
          </a:p>
          <a:p>
            <a:pPr algn="ctr"/>
            <a:r>
              <a:rPr lang="en-US" sz="2400" dirty="0" err="1">
                <a:solidFill>
                  <a:schemeClr val="bg1"/>
                </a:solidFill>
                <a:hlinkClick r:id="rId2">
                  <a:extLst>
                    <a:ext uri="{A12FA001-AC4F-418D-AE19-62706E023703}">
                      <ahyp:hlinkClr xmlns:ahyp="http://schemas.microsoft.com/office/drawing/2018/hyperlinkcolor" val="tx"/>
                    </a:ext>
                  </a:extLst>
                </a:hlinkClick>
              </a:rPr>
              <a:t>rkinkead@sp.law</a:t>
            </a:r>
            <a:endParaRPr lang="en-US" sz="2400" dirty="0">
              <a:solidFill>
                <a:schemeClr val="bg1"/>
              </a:solidFill>
            </a:endParaRPr>
          </a:p>
          <a:p>
            <a:pPr algn="ctr"/>
            <a:r>
              <a:rPr lang="en-US" sz="2400" dirty="0">
                <a:solidFill>
                  <a:schemeClr val="bg1"/>
                </a:solidFill>
              </a:rPr>
              <a:t>319-896-4128</a:t>
            </a:r>
          </a:p>
        </p:txBody>
      </p:sp>
    </p:spTree>
    <p:extLst>
      <p:ext uri="{BB962C8B-B14F-4D97-AF65-F5344CB8AC3E}">
        <p14:creationId xmlns:p14="http://schemas.microsoft.com/office/powerpoint/2010/main" val="27815185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roperties xmlns="http://www.imanage.com/work/xmlschema">
  <documentid>SPMB!9448265.1</documentid>
  <senderid>RKINKEAD</senderid>
  <senderemail>RKINKEAD@SPMBLAW.COM</senderemail>
  <lastmodified>2026-04-03T06:09:22.0000000-05:00</lastmodified>
  <database>SPMB</database>
</properties>
</file>

<file path=customXml/itemProps1.xml><?xml version="1.0" encoding="utf-8"?>
<ds:datastoreItem xmlns:ds="http://schemas.openxmlformats.org/officeDocument/2006/customXml" ds:itemID="{64727A7D-9803-4F08-B292-1182F9DB1E1B}">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539</TotalTime>
  <Words>2111</Words>
  <Application>Microsoft Office PowerPoint</Application>
  <PresentationFormat>Widescreen</PresentationFormat>
  <Paragraphs>192</Paragraphs>
  <Slides>23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Aptos Display</vt:lpstr>
      <vt:lpstr>Arial</vt:lpstr>
      <vt:lpstr>Segoe UI</vt:lpstr>
      <vt:lpstr>Segoe UI Semibold</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 Gotto</dc:creator>
  <cp:lastModifiedBy>Jill Moomey</cp:lastModifiedBy>
  <cp:revision>35</cp:revision>
  <dcterms:created xsi:type="dcterms:W3CDTF">2025-09-27T14:13:23Z</dcterms:created>
  <dcterms:modified xsi:type="dcterms:W3CDTF">2026-09-19T13:13:50Z</dcterms:modified>
</cp:coreProperties>
</file>