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3" r:id="rId1"/>
  </p:sldMasterIdLst>
  <p:notesMasterIdLst>
    <p:notesMasterId r:id="rId48"/>
  </p:notesMasterIdLst>
  <p:handoutMasterIdLst>
    <p:handoutMasterId r:id="rId49"/>
  </p:handoutMasterIdLst>
  <p:sldIdLst>
    <p:sldId id="256" r:id="rId2"/>
    <p:sldId id="279" r:id="rId3"/>
    <p:sldId id="258" r:id="rId4"/>
    <p:sldId id="359" r:id="rId5"/>
    <p:sldId id="361" r:id="rId6"/>
    <p:sldId id="362" r:id="rId7"/>
    <p:sldId id="363" r:id="rId8"/>
    <p:sldId id="364" r:id="rId9"/>
    <p:sldId id="365" r:id="rId10"/>
    <p:sldId id="366" r:id="rId11"/>
    <p:sldId id="360" r:id="rId12"/>
    <p:sldId id="367" r:id="rId13"/>
    <p:sldId id="310" r:id="rId14"/>
    <p:sldId id="347" r:id="rId15"/>
    <p:sldId id="322" r:id="rId16"/>
    <p:sldId id="348" r:id="rId17"/>
    <p:sldId id="312" r:id="rId18"/>
    <p:sldId id="314" r:id="rId19"/>
    <p:sldId id="315" r:id="rId20"/>
    <p:sldId id="316" r:id="rId21"/>
    <p:sldId id="329" r:id="rId22"/>
    <p:sldId id="323" r:id="rId23"/>
    <p:sldId id="294" r:id="rId24"/>
    <p:sldId id="324" r:id="rId25"/>
    <p:sldId id="325" r:id="rId26"/>
    <p:sldId id="326" r:id="rId27"/>
    <p:sldId id="331" r:id="rId28"/>
    <p:sldId id="338" r:id="rId29"/>
    <p:sldId id="368" r:id="rId30"/>
    <p:sldId id="306" r:id="rId31"/>
    <p:sldId id="301" r:id="rId32"/>
    <p:sldId id="349" r:id="rId33"/>
    <p:sldId id="340" r:id="rId34"/>
    <p:sldId id="344" r:id="rId35"/>
    <p:sldId id="353" r:id="rId36"/>
    <p:sldId id="354" r:id="rId37"/>
    <p:sldId id="351" r:id="rId38"/>
    <p:sldId id="352" r:id="rId39"/>
    <p:sldId id="350" r:id="rId40"/>
    <p:sldId id="356" r:id="rId41"/>
    <p:sldId id="355" r:id="rId42"/>
    <p:sldId id="357" r:id="rId43"/>
    <p:sldId id="369" r:id="rId44"/>
    <p:sldId id="358" r:id="rId45"/>
    <p:sldId id="303" r:id="rId46"/>
    <p:sldId id="286" r:id="rId47"/>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74697" autoAdjust="0"/>
  </p:normalViewPr>
  <p:slideViewPr>
    <p:cSldViewPr>
      <p:cViewPr varScale="1">
        <p:scale>
          <a:sx n="82" d="100"/>
          <a:sy n="82" d="100"/>
        </p:scale>
        <p:origin x="2454"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image" Target="../media/image1.svg"/><Relationship Id="rId5" Type="http://schemas.openxmlformats.org/officeDocument/2006/relationships/image" Target="../media/image5.svg"/><Relationship Id="rId4" Type="http://schemas.openxmlformats.org/officeDocument/2006/relationships/image" Target="../media/image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image" Target="../media/image1.svg"/><Relationship Id="rId5" Type="http://schemas.openxmlformats.org/officeDocument/2006/relationships/image" Target="../media/image5.sv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36EDDF-E104-4240-869B-9A495B6FC319}" type="doc">
      <dgm:prSet loTypeId="urn:microsoft.com/office/officeart/2018/2/layout/IconVerticalSolidList" loCatId="icon" qsTypeId="urn:microsoft.com/office/officeart/2005/8/quickstyle/simple1#1" qsCatId="simple" csTypeId="urn:microsoft.com/office/officeart/2005/8/colors/accent1_2#1" csCatId="accent1" phldr="1"/>
      <dgm:spPr/>
      <dgm:t>
        <a:bodyPr/>
        <a:lstStyle/>
        <a:p>
          <a:endParaRPr lang="en-US"/>
        </a:p>
      </dgm:t>
    </dgm:pt>
    <dgm:pt modelId="{9D69E693-D283-4989-AD40-81C327A203B5}">
      <dgm:prSet/>
      <dgm:spPr/>
      <dgm:t>
        <a:bodyPr/>
        <a:lstStyle/>
        <a:p>
          <a:pPr>
            <a:lnSpc>
              <a:spcPct val="100000"/>
            </a:lnSpc>
          </a:pPr>
          <a:r>
            <a:rPr lang="en-US"/>
            <a:t>Iowa Court Rules - Chapter 49</a:t>
          </a:r>
        </a:p>
      </dgm:t>
    </dgm:pt>
    <dgm:pt modelId="{32D69E9F-10D6-4D8F-A658-CB9B95EE28BD}" type="parTrans" cxnId="{46A39699-4D2F-4D4A-9644-414948579329}">
      <dgm:prSet/>
      <dgm:spPr/>
      <dgm:t>
        <a:bodyPr/>
        <a:lstStyle/>
        <a:p>
          <a:endParaRPr lang="en-US"/>
        </a:p>
      </dgm:t>
    </dgm:pt>
    <dgm:pt modelId="{2610B8E4-8F17-4A7C-9866-1308062A0349}" type="sibTrans" cxnId="{46A39699-4D2F-4D4A-9644-414948579329}">
      <dgm:prSet/>
      <dgm:spPr/>
      <dgm:t>
        <a:bodyPr/>
        <a:lstStyle/>
        <a:p>
          <a:endParaRPr lang="en-US"/>
        </a:p>
      </dgm:t>
    </dgm:pt>
    <dgm:pt modelId="{FA91AE79-C3BD-4326-A845-FCCC4514A2AF}">
      <dgm:prSet/>
      <dgm:spPr/>
      <dgm:t>
        <a:bodyPr/>
        <a:lstStyle/>
        <a:p>
          <a:pPr>
            <a:lnSpc>
              <a:spcPct val="100000"/>
            </a:lnSpc>
          </a:pPr>
          <a:r>
            <a:rPr lang="en-US"/>
            <a:t>Oversight of attorneys and certified shorthand reporters</a:t>
          </a:r>
        </a:p>
      </dgm:t>
    </dgm:pt>
    <dgm:pt modelId="{559C09BF-14E4-49CA-B8DE-3EAC9103E14A}" type="parTrans" cxnId="{78178EAB-7FCF-484F-8C2C-81552BCB1CCC}">
      <dgm:prSet/>
      <dgm:spPr/>
      <dgm:t>
        <a:bodyPr/>
        <a:lstStyle/>
        <a:p>
          <a:endParaRPr lang="en-US"/>
        </a:p>
      </dgm:t>
    </dgm:pt>
    <dgm:pt modelId="{D7CC6338-EF43-4641-8993-2A7025519F3D}" type="sibTrans" cxnId="{78178EAB-7FCF-484F-8C2C-81552BCB1CCC}">
      <dgm:prSet/>
      <dgm:spPr/>
      <dgm:t>
        <a:bodyPr/>
        <a:lstStyle/>
        <a:p>
          <a:endParaRPr lang="en-US"/>
        </a:p>
      </dgm:t>
    </dgm:pt>
    <dgm:pt modelId="{23F7EC37-D866-4FB7-8D5B-CFBC5B7F5569}">
      <dgm:prSet/>
      <dgm:spPr/>
      <dgm:t>
        <a:bodyPr/>
        <a:lstStyle/>
        <a:p>
          <a:pPr>
            <a:lnSpc>
              <a:spcPct val="100000"/>
            </a:lnSpc>
          </a:pPr>
          <a:r>
            <a:rPr lang="en-US"/>
            <a:t>Commissions and boards: judges, attorneys, and lay members</a:t>
          </a:r>
        </a:p>
      </dgm:t>
    </dgm:pt>
    <dgm:pt modelId="{C3AD9024-1019-4E52-B82E-B02803757574}" type="parTrans" cxnId="{B7636A56-437A-4259-9F74-26F990E47AEA}">
      <dgm:prSet/>
      <dgm:spPr/>
      <dgm:t>
        <a:bodyPr/>
        <a:lstStyle/>
        <a:p>
          <a:endParaRPr lang="en-US"/>
        </a:p>
      </dgm:t>
    </dgm:pt>
    <dgm:pt modelId="{8251C820-4FAA-40B4-B9FB-DF16D469E4ED}" type="sibTrans" cxnId="{B7636A56-437A-4259-9F74-26F990E47AEA}">
      <dgm:prSet/>
      <dgm:spPr/>
      <dgm:t>
        <a:bodyPr/>
        <a:lstStyle/>
        <a:p>
          <a:endParaRPr lang="en-US"/>
        </a:p>
      </dgm:t>
    </dgm:pt>
    <dgm:pt modelId="{FCDDC26E-9DF2-4701-AB81-67D1587B5287}">
      <dgm:prSet/>
      <dgm:spPr/>
      <dgm:t>
        <a:bodyPr/>
        <a:lstStyle/>
        <a:p>
          <a:pPr>
            <a:lnSpc>
              <a:spcPct val="100000"/>
            </a:lnSpc>
          </a:pPr>
          <a:r>
            <a:rPr lang="en-US"/>
            <a:t>Financially supported by attorneys</a:t>
          </a:r>
        </a:p>
      </dgm:t>
    </dgm:pt>
    <dgm:pt modelId="{1F809856-DE65-4038-9E4C-375FA3BE0EEC}" type="parTrans" cxnId="{C346AE5A-25A9-4A75-8B05-3FEC18650943}">
      <dgm:prSet/>
      <dgm:spPr/>
      <dgm:t>
        <a:bodyPr/>
        <a:lstStyle/>
        <a:p>
          <a:endParaRPr lang="en-US"/>
        </a:p>
      </dgm:t>
    </dgm:pt>
    <dgm:pt modelId="{1BCB99ED-5DF7-4DAC-ABED-0A9B11537130}" type="sibTrans" cxnId="{C346AE5A-25A9-4A75-8B05-3FEC18650943}">
      <dgm:prSet/>
      <dgm:spPr/>
      <dgm:t>
        <a:bodyPr/>
        <a:lstStyle/>
        <a:p>
          <a:endParaRPr lang="en-US"/>
        </a:p>
      </dgm:t>
    </dgm:pt>
    <dgm:pt modelId="{5AE3725D-DA14-43E8-A66F-A44D7DC2F2A4}">
      <dgm:prSet/>
      <dgm:spPr/>
      <dgm:t>
        <a:bodyPr/>
        <a:lstStyle/>
        <a:p>
          <a:pPr>
            <a:lnSpc>
              <a:spcPct val="100000"/>
            </a:lnSpc>
          </a:pPr>
          <a:r>
            <a:rPr lang="en-US"/>
            <a:t>Over 9,400 active Iowa attorneys</a:t>
          </a:r>
        </a:p>
      </dgm:t>
    </dgm:pt>
    <dgm:pt modelId="{99DD1791-4D76-42A0-A259-D38423EF3A5E}" type="parTrans" cxnId="{CB907447-2D1F-4A96-9CC4-AD94B68433D9}">
      <dgm:prSet/>
      <dgm:spPr/>
      <dgm:t>
        <a:bodyPr/>
        <a:lstStyle/>
        <a:p>
          <a:endParaRPr lang="en-US"/>
        </a:p>
      </dgm:t>
    </dgm:pt>
    <dgm:pt modelId="{EBC5AAB2-FACA-4FEB-B1DF-5CC8927A2381}" type="sibTrans" cxnId="{CB907447-2D1F-4A96-9CC4-AD94B68433D9}">
      <dgm:prSet/>
      <dgm:spPr/>
      <dgm:t>
        <a:bodyPr/>
        <a:lstStyle/>
        <a:p>
          <a:endParaRPr lang="en-US"/>
        </a:p>
      </dgm:t>
    </dgm:pt>
    <dgm:pt modelId="{1A94FEA7-364D-4E51-944B-3B338DB7F348}" type="pres">
      <dgm:prSet presAssocID="{0936EDDF-E104-4240-869B-9A495B6FC319}" presName="root" presStyleCnt="0">
        <dgm:presLayoutVars>
          <dgm:dir/>
          <dgm:resizeHandles val="exact"/>
        </dgm:presLayoutVars>
      </dgm:prSet>
      <dgm:spPr/>
    </dgm:pt>
    <dgm:pt modelId="{05BBDAB2-52CC-49AF-8A63-BBBE547DF127}" type="pres">
      <dgm:prSet presAssocID="{9D69E693-D283-4989-AD40-81C327A203B5}" presName="compNode" presStyleCnt="0"/>
      <dgm:spPr/>
    </dgm:pt>
    <dgm:pt modelId="{31965DC2-C20B-4499-A70E-BD268B21F236}" type="pres">
      <dgm:prSet presAssocID="{9D69E693-D283-4989-AD40-81C327A203B5}" presName="bgRect" presStyleLbl="bgShp" presStyleIdx="0" presStyleCnt="5"/>
      <dgm:spPr/>
    </dgm:pt>
    <dgm:pt modelId="{60B13F35-C509-47A1-9996-C634EFACA3E4}" type="pres">
      <dgm:prSet presAssocID="{9D69E693-D283-4989-AD40-81C327A203B5}"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Gavel"/>
        </a:ext>
      </dgm:extLst>
    </dgm:pt>
    <dgm:pt modelId="{FBC05890-4463-42E5-8272-1811AE9D7993}" type="pres">
      <dgm:prSet presAssocID="{9D69E693-D283-4989-AD40-81C327A203B5}" presName="spaceRect" presStyleCnt="0"/>
      <dgm:spPr/>
    </dgm:pt>
    <dgm:pt modelId="{A1C76DA8-8ED9-4D0F-943F-DFAAF6FA4F02}" type="pres">
      <dgm:prSet presAssocID="{9D69E693-D283-4989-AD40-81C327A203B5}" presName="parTx" presStyleLbl="revTx" presStyleIdx="0" presStyleCnt="5">
        <dgm:presLayoutVars>
          <dgm:chMax val="0"/>
          <dgm:chPref val="0"/>
        </dgm:presLayoutVars>
      </dgm:prSet>
      <dgm:spPr/>
    </dgm:pt>
    <dgm:pt modelId="{5F86928D-FD39-4DA4-9D71-D3565288B7A7}" type="pres">
      <dgm:prSet presAssocID="{2610B8E4-8F17-4A7C-9866-1308062A0349}" presName="sibTrans" presStyleCnt="0"/>
      <dgm:spPr/>
    </dgm:pt>
    <dgm:pt modelId="{5BA9B766-B05A-4E0A-8E33-BBBFDBAAC5B2}" type="pres">
      <dgm:prSet presAssocID="{FA91AE79-C3BD-4326-A845-FCCC4514A2AF}" presName="compNode" presStyleCnt="0"/>
      <dgm:spPr/>
    </dgm:pt>
    <dgm:pt modelId="{7D5551CD-7403-42A7-B50E-CE14BA75B6A6}" type="pres">
      <dgm:prSet presAssocID="{FA91AE79-C3BD-4326-A845-FCCC4514A2AF}" presName="bgRect" presStyleLbl="bgShp" presStyleIdx="1" presStyleCnt="5"/>
      <dgm:spPr/>
    </dgm:pt>
    <dgm:pt modelId="{A70D16A4-C940-4786-824E-7A085E60B5FE}" type="pres">
      <dgm:prSet presAssocID="{FA91AE79-C3BD-4326-A845-FCCC4514A2AF}"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cales of Justice"/>
        </a:ext>
      </dgm:extLst>
    </dgm:pt>
    <dgm:pt modelId="{51335FBE-D79D-4C32-AE79-0387A83E1A92}" type="pres">
      <dgm:prSet presAssocID="{FA91AE79-C3BD-4326-A845-FCCC4514A2AF}" presName="spaceRect" presStyleCnt="0"/>
      <dgm:spPr/>
    </dgm:pt>
    <dgm:pt modelId="{657D7FB5-74EF-4778-8584-859067431B50}" type="pres">
      <dgm:prSet presAssocID="{FA91AE79-C3BD-4326-A845-FCCC4514A2AF}" presName="parTx" presStyleLbl="revTx" presStyleIdx="1" presStyleCnt="5">
        <dgm:presLayoutVars>
          <dgm:chMax val="0"/>
          <dgm:chPref val="0"/>
        </dgm:presLayoutVars>
      </dgm:prSet>
      <dgm:spPr/>
    </dgm:pt>
    <dgm:pt modelId="{71908741-0907-4E81-BD3E-742FB98C194E}" type="pres">
      <dgm:prSet presAssocID="{D7CC6338-EF43-4641-8993-2A7025519F3D}" presName="sibTrans" presStyleCnt="0"/>
      <dgm:spPr/>
    </dgm:pt>
    <dgm:pt modelId="{C6FE439B-1941-47F6-BCCF-A1C6A7C5FAB2}" type="pres">
      <dgm:prSet presAssocID="{23F7EC37-D866-4FB7-8D5B-CFBC5B7F5569}" presName="compNode" presStyleCnt="0"/>
      <dgm:spPr/>
    </dgm:pt>
    <dgm:pt modelId="{B001E519-54E3-46F9-AB85-42AEEB3D35CB}" type="pres">
      <dgm:prSet presAssocID="{23F7EC37-D866-4FB7-8D5B-CFBC5B7F5569}" presName="bgRect" presStyleLbl="bgShp" presStyleIdx="2" presStyleCnt="5"/>
      <dgm:spPr/>
    </dgm:pt>
    <dgm:pt modelId="{51AB2848-2927-4032-84DE-3EED905D78A3}" type="pres">
      <dgm:prSet presAssocID="{23F7EC37-D866-4FB7-8D5B-CFBC5B7F5569}"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Judge"/>
        </a:ext>
      </dgm:extLst>
    </dgm:pt>
    <dgm:pt modelId="{DF187813-8BAF-4206-A0A7-7563433CB129}" type="pres">
      <dgm:prSet presAssocID="{23F7EC37-D866-4FB7-8D5B-CFBC5B7F5569}" presName="spaceRect" presStyleCnt="0"/>
      <dgm:spPr/>
    </dgm:pt>
    <dgm:pt modelId="{9FFCDB43-C9EB-4D9C-B468-B4D6FE91CA5C}" type="pres">
      <dgm:prSet presAssocID="{23F7EC37-D866-4FB7-8D5B-CFBC5B7F5569}" presName="parTx" presStyleLbl="revTx" presStyleIdx="2" presStyleCnt="5">
        <dgm:presLayoutVars>
          <dgm:chMax val="0"/>
          <dgm:chPref val="0"/>
        </dgm:presLayoutVars>
      </dgm:prSet>
      <dgm:spPr/>
    </dgm:pt>
    <dgm:pt modelId="{402345DF-A19A-4D0A-9B0D-2CEBCC6076CC}" type="pres">
      <dgm:prSet presAssocID="{8251C820-4FAA-40B4-B9FB-DF16D469E4ED}" presName="sibTrans" presStyleCnt="0"/>
      <dgm:spPr/>
    </dgm:pt>
    <dgm:pt modelId="{992809B2-9A30-40E7-B72B-87900C9F4A2D}" type="pres">
      <dgm:prSet presAssocID="{FCDDC26E-9DF2-4701-AB81-67D1587B5287}" presName="compNode" presStyleCnt="0"/>
      <dgm:spPr/>
    </dgm:pt>
    <dgm:pt modelId="{4E040D30-F64F-44A6-9EBC-10B3A3A38FEE}" type="pres">
      <dgm:prSet presAssocID="{FCDDC26E-9DF2-4701-AB81-67D1587B5287}" presName="bgRect" presStyleLbl="bgShp" presStyleIdx="3" presStyleCnt="5"/>
      <dgm:spPr/>
    </dgm:pt>
    <dgm:pt modelId="{7CDEB3F2-647D-4E0B-A667-88086EEA560B}" type="pres">
      <dgm:prSet presAssocID="{FCDDC26E-9DF2-4701-AB81-67D1587B5287}"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oney"/>
        </a:ext>
      </dgm:extLst>
    </dgm:pt>
    <dgm:pt modelId="{0F254C74-DA4A-49EC-A757-F6139C674482}" type="pres">
      <dgm:prSet presAssocID="{FCDDC26E-9DF2-4701-AB81-67D1587B5287}" presName="spaceRect" presStyleCnt="0"/>
      <dgm:spPr/>
    </dgm:pt>
    <dgm:pt modelId="{74E699FD-128E-4318-83CE-28D7991E82BE}" type="pres">
      <dgm:prSet presAssocID="{FCDDC26E-9DF2-4701-AB81-67D1587B5287}" presName="parTx" presStyleLbl="revTx" presStyleIdx="3" presStyleCnt="5">
        <dgm:presLayoutVars>
          <dgm:chMax val="0"/>
          <dgm:chPref val="0"/>
        </dgm:presLayoutVars>
      </dgm:prSet>
      <dgm:spPr/>
    </dgm:pt>
    <dgm:pt modelId="{A66A4D74-9CC6-4BA5-A105-A061AC51AF4F}" type="pres">
      <dgm:prSet presAssocID="{1BCB99ED-5DF7-4DAC-ABED-0A9B11537130}" presName="sibTrans" presStyleCnt="0"/>
      <dgm:spPr/>
    </dgm:pt>
    <dgm:pt modelId="{EC561C6A-08D3-463F-BE10-6BBD207CED61}" type="pres">
      <dgm:prSet presAssocID="{5AE3725D-DA14-43E8-A66F-A44D7DC2F2A4}" presName="compNode" presStyleCnt="0"/>
      <dgm:spPr/>
    </dgm:pt>
    <dgm:pt modelId="{C0DB3E74-D781-4CEB-B384-A06FF5FFDD4B}" type="pres">
      <dgm:prSet presAssocID="{5AE3725D-DA14-43E8-A66F-A44D7DC2F2A4}" presName="bgRect" presStyleLbl="bgShp" presStyleIdx="4" presStyleCnt="5"/>
      <dgm:spPr/>
    </dgm:pt>
    <dgm:pt modelId="{1B59B18E-8987-44F9-B648-D989AE68DEC5}" type="pres">
      <dgm:prSet presAssocID="{5AE3725D-DA14-43E8-A66F-A44D7DC2F2A4}"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Checkmark"/>
        </a:ext>
      </dgm:extLst>
    </dgm:pt>
    <dgm:pt modelId="{E49705A8-2055-4F72-AE0A-01D2B3244C8A}" type="pres">
      <dgm:prSet presAssocID="{5AE3725D-DA14-43E8-A66F-A44D7DC2F2A4}" presName="spaceRect" presStyleCnt="0"/>
      <dgm:spPr/>
    </dgm:pt>
    <dgm:pt modelId="{824A613A-C9FE-4A66-998F-F73DD94EDC66}" type="pres">
      <dgm:prSet presAssocID="{5AE3725D-DA14-43E8-A66F-A44D7DC2F2A4}" presName="parTx" presStyleLbl="revTx" presStyleIdx="4" presStyleCnt="5">
        <dgm:presLayoutVars>
          <dgm:chMax val="0"/>
          <dgm:chPref val="0"/>
        </dgm:presLayoutVars>
      </dgm:prSet>
      <dgm:spPr/>
    </dgm:pt>
  </dgm:ptLst>
  <dgm:cxnLst>
    <dgm:cxn modelId="{AEBE0214-46CD-4F08-848C-82843A5721CF}" type="presOf" srcId="{9D69E693-D283-4989-AD40-81C327A203B5}" destId="{A1C76DA8-8ED9-4D0F-943F-DFAAF6FA4F02}" srcOrd="0" destOrd="0" presId="urn:microsoft.com/office/officeart/2018/2/layout/IconVerticalSolidList"/>
    <dgm:cxn modelId="{328A6314-CC07-482C-B8C3-2A2A6B8215DE}" type="presOf" srcId="{0936EDDF-E104-4240-869B-9A495B6FC319}" destId="{1A94FEA7-364D-4E51-944B-3B338DB7F348}" srcOrd="0" destOrd="0" presId="urn:microsoft.com/office/officeart/2018/2/layout/IconVerticalSolidList"/>
    <dgm:cxn modelId="{CB907447-2D1F-4A96-9CC4-AD94B68433D9}" srcId="{0936EDDF-E104-4240-869B-9A495B6FC319}" destId="{5AE3725D-DA14-43E8-A66F-A44D7DC2F2A4}" srcOrd="4" destOrd="0" parTransId="{99DD1791-4D76-42A0-A259-D38423EF3A5E}" sibTransId="{EBC5AAB2-FACA-4FEB-B1DF-5CC8927A2381}"/>
    <dgm:cxn modelId="{B7636A56-437A-4259-9F74-26F990E47AEA}" srcId="{0936EDDF-E104-4240-869B-9A495B6FC319}" destId="{23F7EC37-D866-4FB7-8D5B-CFBC5B7F5569}" srcOrd="2" destOrd="0" parTransId="{C3AD9024-1019-4E52-B82E-B02803757574}" sibTransId="{8251C820-4FAA-40B4-B9FB-DF16D469E4ED}"/>
    <dgm:cxn modelId="{C346AE5A-25A9-4A75-8B05-3FEC18650943}" srcId="{0936EDDF-E104-4240-869B-9A495B6FC319}" destId="{FCDDC26E-9DF2-4701-AB81-67D1587B5287}" srcOrd="3" destOrd="0" parTransId="{1F809856-DE65-4038-9E4C-375FA3BE0EEC}" sibTransId="{1BCB99ED-5DF7-4DAC-ABED-0A9B11537130}"/>
    <dgm:cxn modelId="{3150C27F-3123-4B5E-904A-F48D99D6D9DC}" type="presOf" srcId="{FA91AE79-C3BD-4326-A845-FCCC4514A2AF}" destId="{657D7FB5-74EF-4778-8584-859067431B50}" srcOrd="0" destOrd="0" presId="urn:microsoft.com/office/officeart/2018/2/layout/IconVerticalSolidList"/>
    <dgm:cxn modelId="{46A39699-4D2F-4D4A-9644-414948579329}" srcId="{0936EDDF-E104-4240-869B-9A495B6FC319}" destId="{9D69E693-D283-4989-AD40-81C327A203B5}" srcOrd="0" destOrd="0" parTransId="{32D69E9F-10D6-4D8F-A658-CB9B95EE28BD}" sibTransId="{2610B8E4-8F17-4A7C-9866-1308062A0349}"/>
    <dgm:cxn modelId="{49E3099D-4C07-4FB6-85FD-2602F0C86C43}" type="presOf" srcId="{FCDDC26E-9DF2-4701-AB81-67D1587B5287}" destId="{74E699FD-128E-4318-83CE-28D7991E82BE}" srcOrd="0" destOrd="0" presId="urn:microsoft.com/office/officeart/2018/2/layout/IconVerticalSolidList"/>
    <dgm:cxn modelId="{94A5F4A2-FA5A-47B1-AD94-9F4755E9E579}" type="presOf" srcId="{5AE3725D-DA14-43E8-A66F-A44D7DC2F2A4}" destId="{824A613A-C9FE-4A66-998F-F73DD94EDC66}" srcOrd="0" destOrd="0" presId="urn:microsoft.com/office/officeart/2018/2/layout/IconVerticalSolidList"/>
    <dgm:cxn modelId="{78178EAB-7FCF-484F-8C2C-81552BCB1CCC}" srcId="{0936EDDF-E104-4240-869B-9A495B6FC319}" destId="{FA91AE79-C3BD-4326-A845-FCCC4514A2AF}" srcOrd="1" destOrd="0" parTransId="{559C09BF-14E4-49CA-B8DE-3EAC9103E14A}" sibTransId="{D7CC6338-EF43-4641-8993-2A7025519F3D}"/>
    <dgm:cxn modelId="{4AE513B6-7E82-4E82-B33C-ED4107A54E60}" type="presOf" srcId="{23F7EC37-D866-4FB7-8D5B-CFBC5B7F5569}" destId="{9FFCDB43-C9EB-4D9C-B468-B4D6FE91CA5C}" srcOrd="0" destOrd="0" presId="urn:microsoft.com/office/officeart/2018/2/layout/IconVerticalSolidList"/>
    <dgm:cxn modelId="{4B822900-C4EF-4629-AC67-E93EF0B5A9BC}" type="presParOf" srcId="{1A94FEA7-364D-4E51-944B-3B338DB7F348}" destId="{05BBDAB2-52CC-49AF-8A63-BBBE547DF127}" srcOrd="0" destOrd="0" presId="urn:microsoft.com/office/officeart/2018/2/layout/IconVerticalSolidList"/>
    <dgm:cxn modelId="{3961509A-9933-476C-B399-6200F98D2BB1}" type="presParOf" srcId="{05BBDAB2-52CC-49AF-8A63-BBBE547DF127}" destId="{31965DC2-C20B-4499-A70E-BD268B21F236}" srcOrd="0" destOrd="0" presId="urn:microsoft.com/office/officeart/2018/2/layout/IconVerticalSolidList"/>
    <dgm:cxn modelId="{62B39B78-BEF8-4D4E-8AAD-76B010B2983B}" type="presParOf" srcId="{05BBDAB2-52CC-49AF-8A63-BBBE547DF127}" destId="{60B13F35-C509-47A1-9996-C634EFACA3E4}" srcOrd="1" destOrd="0" presId="urn:microsoft.com/office/officeart/2018/2/layout/IconVerticalSolidList"/>
    <dgm:cxn modelId="{514A6F5A-64D9-4589-9059-4818583FFC3F}" type="presParOf" srcId="{05BBDAB2-52CC-49AF-8A63-BBBE547DF127}" destId="{FBC05890-4463-42E5-8272-1811AE9D7993}" srcOrd="2" destOrd="0" presId="urn:microsoft.com/office/officeart/2018/2/layout/IconVerticalSolidList"/>
    <dgm:cxn modelId="{0B30BC64-F62D-466E-BE46-06EAEFD0121B}" type="presParOf" srcId="{05BBDAB2-52CC-49AF-8A63-BBBE547DF127}" destId="{A1C76DA8-8ED9-4D0F-943F-DFAAF6FA4F02}" srcOrd="3" destOrd="0" presId="urn:microsoft.com/office/officeart/2018/2/layout/IconVerticalSolidList"/>
    <dgm:cxn modelId="{88CC2A06-B06A-4C21-9A26-66E00346D18A}" type="presParOf" srcId="{1A94FEA7-364D-4E51-944B-3B338DB7F348}" destId="{5F86928D-FD39-4DA4-9D71-D3565288B7A7}" srcOrd="1" destOrd="0" presId="urn:microsoft.com/office/officeart/2018/2/layout/IconVerticalSolidList"/>
    <dgm:cxn modelId="{684A54F9-5BF7-444D-8D7E-45DE1AFFDF5E}" type="presParOf" srcId="{1A94FEA7-364D-4E51-944B-3B338DB7F348}" destId="{5BA9B766-B05A-4E0A-8E33-BBBFDBAAC5B2}" srcOrd="2" destOrd="0" presId="urn:microsoft.com/office/officeart/2018/2/layout/IconVerticalSolidList"/>
    <dgm:cxn modelId="{B8D59801-288A-4BC3-B53A-3F1CFBF667CE}" type="presParOf" srcId="{5BA9B766-B05A-4E0A-8E33-BBBFDBAAC5B2}" destId="{7D5551CD-7403-42A7-B50E-CE14BA75B6A6}" srcOrd="0" destOrd="0" presId="urn:microsoft.com/office/officeart/2018/2/layout/IconVerticalSolidList"/>
    <dgm:cxn modelId="{CE4CACF0-2299-4874-BD7E-47121CC8B81A}" type="presParOf" srcId="{5BA9B766-B05A-4E0A-8E33-BBBFDBAAC5B2}" destId="{A70D16A4-C940-4786-824E-7A085E60B5FE}" srcOrd="1" destOrd="0" presId="urn:microsoft.com/office/officeart/2018/2/layout/IconVerticalSolidList"/>
    <dgm:cxn modelId="{083435CB-F80F-4FB0-8444-440E44966A04}" type="presParOf" srcId="{5BA9B766-B05A-4E0A-8E33-BBBFDBAAC5B2}" destId="{51335FBE-D79D-4C32-AE79-0387A83E1A92}" srcOrd="2" destOrd="0" presId="urn:microsoft.com/office/officeart/2018/2/layout/IconVerticalSolidList"/>
    <dgm:cxn modelId="{735D3D5B-BAC7-44AD-AFE4-A13DD76ACA8A}" type="presParOf" srcId="{5BA9B766-B05A-4E0A-8E33-BBBFDBAAC5B2}" destId="{657D7FB5-74EF-4778-8584-859067431B50}" srcOrd="3" destOrd="0" presId="urn:microsoft.com/office/officeart/2018/2/layout/IconVerticalSolidList"/>
    <dgm:cxn modelId="{7060EEB4-EC2C-49E5-A83D-12EDA398C704}" type="presParOf" srcId="{1A94FEA7-364D-4E51-944B-3B338DB7F348}" destId="{71908741-0907-4E81-BD3E-742FB98C194E}" srcOrd="3" destOrd="0" presId="urn:microsoft.com/office/officeart/2018/2/layout/IconVerticalSolidList"/>
    <dgm:cxn modelId="{C92259D6-0070-4672-9B39-A2CDCE875A8F}" type="presParOf" srcId="{1A94FEA7-364D-4E51-944B-3B338DB7F348}" destId="{C6FE439B-1941-47F6-BCCF-A1C6A7C5FAB2}" srcOrd="4" destOrd="0" presId="urn:microsoft.com/office/officeart/2018/2/layout/IconVerticalSolidList"/>
    <dgm:cxn modelId="{B50798DF-0080-4B48-B241-865E9E18B438}" type="presParOf" srcId="{C6FE439B-1941-47F6-BCCF-A1C6A7C5FAB2}" destId="{B001E519-54E3-46F9-AB85-42AEEB3D35CB}" srcOrd="0" destOrd="0" presId="urn:microsoft.com/office/officeart/2018/2/layout/IconVerticalSolidList"/>
    <dgm:cxn modelId="{F42B4F31-1F15-4FD1-8E4A-F6E0FF8E5157}" type="presParOf" srcId="{C6FE439B-1941-47F6-BCCF-A1C6A7C5FAB2}" destId="{51AB2848-2927-4032-84DE-3EED905D78A3}" srcOrd="1" destOrd="0" presId="urn:microsoft.com/office/officeart/2018/2/layout/IconVerticalSolidList"/>
    <dgm:cxn modelId="{7ABF083F-1196-4543-8BAF-7654137B2B10}" type="presParOf" srcId="{C6FE439B-1941-47F6-BCCF-A1C6A7C5FAB2}" destId="{DF187813-8BAF-4206-A0A7-7563433CB129}" srcOrd="2" destOrd="0" presId="urn:microsoft.com/office/officeart/2018/2/layout/IconVerticalSolidList"/>
    <dgm:cxn modelId="{5163D2D6-13A2-4344-BFB0-7B6168BDCF99}" type="presParOf" srcId="{C6FE439B-1941-47F6-BCCF-A1C6A7C5FAB2}" destId="{9FFCDB43-C9EB-4D9C-B468-B4D6FE91CA5C}" srcOrd="3" destOrd="0" presId="urn:microsoft.com/office/officeart/2018/2/layout/IconVerticalSolidList"/>
    <dgm:cxn modelId="{7603B4FC-B37B-4E3E-B072-B38B8F847273}" type="presParOf" srcId="{1A94FEA7-364D-4E51-944B-3B338DB7F348}" destId="{402345DF-A19A-4D0A-9B0D-2CEBCC6076CC}" srcOrd="5" destOrd="0" presId="urn:microsoft.com/office/officeart/2018/2/layout/IconVerticalSolidList"/>
    <dgm:cxn modelId="{60E0DB11-D4A1-4C49-BEDE-3FDFFBC93448}" type="presParOf" srcId="{1A94FEA7-364D-4E51-944B-3B338DB7F348}" destId="{992809B2-9A30-40E7-B72B-87900C9F4A2D}" srcOrd="6" destOrd="0" presId="urn:microsoft.com/office/officeart/2018/2/layout/IconVerticalSolidList"/>
    <dgm:cxn modelId="{C5335E03-FC6B-415F-B78E-DEF28AB75BB1}" type="presParOf" srcId="{992809B2-9A30-40E7-B72B-87900C9F4A2D}" destId="{4E040D30-F64F-44A6-9EBC-10B3A3A38FEE}" srcOrd="0" destOrd="0" presId="urn:microsoft.com/office/officeart/2018/2/layout/IconVerticalSolidList"/>
    <dgm:cxn modelId="{F4DCFBD4-E82A-4BA0-8630-BBDAB72544C3}" type="presParOf" srcId="{992809B2-9A30-40E7-B72B-87900C9F4A2D}" destId="{7CDEB3F2-647D-4E0B-A667-88086EEA560B}" srcOrd="1" destOrd="0" presId="urn:microsoft.com/office/officeart/2018/2/layout/IconVerticalSolidList"/>
    <dgm:cxn modelId="{CE3A4918-91FD-4D1D-B04C-0585004F1686}" type="presParOf" srcId="{992809B2-9A30-40E7-B72B-87900C9F4A2D}" destId="{0F254C74-DA4A-49EC-A757-F6139C674482}" srcOrd="2" destOrd="0" presId="urn:microsoft.com/office/officeart/2018/2/layout/IconVerticalSolidList"/>
    <dgm:cxn modelId="{4E4CA491-96CE-4701-82E3-4BF19A4F7E8B}" type="presParOf" srcId="{992809B2-9A30-40E7-B72B-87900C9F4A2D}" destId="{74E699FD-128E-4318-83CE-28D7991E82BE}" srcOrd="3" destOrd="0" presId="urn:microsoft.com/office/officeart/2018/2/layout/IconVerticalSolidList"/>
    <dgm:cxn modelId="{624E5DF8-5166-4B2E-BDD8-9A919C8F4B85}" type="presParOf" srcId="{1A94FEA7-364D-4E51-944B-3B338DB7F348}" destId="{A66A4D74-9CC6-4BA5-A105-A061AC51AF4F}" srcOrd="7" destOrd="0" presId="urn:microsoft.com/office/officeart/2018/2/layout/IconVerticalSolidList"/>
    <dgm:cxn modelId="{A619AD75-1A5D-465A-9CCD-7CB78D38D326}" type="presParOf" srcId="{1A94FEA7-364D-4E51-944B-3B338DB7F348}" destId="{EC561C6A-08D3-463F-BE10-6BBD207CED61}" srcOrd="8" destOrd="0" presId="urn:microsoft.com/office/officeart/2018/2/layout/IconVerticalSolidList"/>
    <dgm:cxn modelId="{7430E1D4-8878-4EA4-B3AD-0BC43AA77D26}" type="presParOf" srcId="{EC561C6A-08D3-463F-BE10-6BBD207CED61}" destId="{C0DB3E74-D781-4CEB-B384-A06FF5FFDD4B}" srcOrd="0" destOrd="0" presId="urn:microsoft.com/office/officeart/2018/2/layout/IconVerticalSolidList"/>
    <dgm:cxn modelId="{B23D31CB-C631-46E5-AB03-FDAC65C3E92E}" type="presParOf" srcId="{EC561C6A-08D3-463F-BE10-6BBD207CED61}" destId="{1B59B18E-8987-44F9-B648-D989AE68DEC5}" srcOrd="1" destOrd="0" presId="urn:microsoft.com/office/officeart/2018/2/layout/IconVerticalSolidList"/>
    <dgm:cxn modelId="{1A1BD358-6B63-4924-9844-8C4C3BC64193}" type="presParOf" srcId="{EC561C6A-08D3-463F-BE10-6BBD207CED61}" destId="{E49705A8-2055-4F72-AE0A-01D2B3244C8A}" srcOrd="2" destOrd="0" presId="urn:microsoft.com/office/officeart/2018/2/layout/IconVerticalSolidList"/>
    <dgm:cxn modelId="{B1ED2E7C-2ADC-42DB-9AF1-4A5F049E9A89}" type="presParOf" srcId="{EC561C6A-08D3-463F-BE10-6BBD207CED61}" destId="{824A613A-C9FE-4A66-998F-F73DD94EDC6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965DC2-C20B-4499-A70E-BD268B21F236}">
      <dsp:nvSpPr>
        <dsp:cNvPr id="0" name=""/>
        <dsp:cNvSpPr/>
      </dsp:nvSpPr>
      <dsp:spPr>
        <a:xfrm>
          <a:off x="0" y="2341"/>
          <a:ext cx="7166922" cy="4986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B13F35-C509-47A1-9996-C634EFACA3E4}">
      <dsp:nvSpPr>
        <dsp:cNvPr id="0" name=""/>
        <dsp:cNvSpPr/>
      </dsp:nvSpPr>
      <dsp:spPr>
        <a:xfrm>
          <a:off x="150844" y="114539"/>
          <a:ext cx="274263" cy="2742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C76DA8-8ED9-4D0F-943F-DFAAF6FA4F02}">
      <dsp:nvSpPr>
        <dsp:cNvPr id="0" name=""/>
        <dsp:cNvSpPr/>
      </dsp:nvSpPr>
      <dsp:spPr>
        <a:xfrm>
          <a:off x="575952" y="2341"/>
          <a:ext cx="6590969" cy="498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775" tIns="52775" rIns="52775" bIns="52775" numCol="1" spcCol="1270" anchor="ctr" anchorCtr="0">
          <a:noAutofit/>
        </a:bodyPr>
        <a:lstStyle/>
        <a:p>
          <a:pPr marL="0" lvl="0" indent="0" algn="l" defTabSz="844550">
            <a:lnSpc>
              <a:spcPct val="100000"/>
            </a:lnSpc>
            <a:spcBef>
              <a:spcPct val="0"/>
            </a:spcBef>
            <a:spcAft>
              <a:spcPct val="35000"/>
            </a:spcAft>
            <a:buNone/>
          </a:pPr>
          <a:r>
            <a:rPr lang="en-US" sz="1900" kern="1200"/>
            <a:t>Iowa Court Rules - Chapter 49</a:t>
          </a:r>
        </a:p>
      </dsp:txBody>
      <dsp:txXfrm>
        <a:off x="575952" y="2341"/>
        <a:ext cx="6590969" cy="498660"/>
      </dsp:txXfrm>
    </dsp:sp>
    <dsp:sp modelId="{7D5551CD-7403-42A7-B50E-CE14BA75B6A6}">
      <dsp:nvSpPr>
        <dsp:cNvPr id="0" name=""/>
        <dsp:cNvSpPr/>
      </dsp:nvSpPr>
      <dsp:spPr>
        <a:xfrm>
          <a:off x="0" y="625666"/>
          <a:ext cx="7166922" cy="4986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0D16A4-C940-4786-824E-7A085E60B5FE}">
      <dsp:nvSpPr>
        <dsp:cNvPr id="0" name=""/>
        <dsp:cNvSpPr/>
      </dsp:nvSpPr>
      <dsp:spPr>
        <a:xfrm>
          <a:off x="150844" y="737865"/>
          <a:ext cx="274263" cy="2742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7D7FB5-74EF-4778-8584-859067431B50}">
      <dsp:nvSpPr>
        <dsp:cNvPr id="0" name=""/>
        <dsp:cNvSpPr/>
      </dsp:nvSpPr>
      <dsp:spPr>
        <a:xfrm>
          <a:off x="575952" y="625666"/>
          <a:ext cx="6590969" cy="498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775" tIns="52775" rIns="52775" bIns="52775" numCol="1" spcCol="1270" anchor="ctr" anchorCtr="0">
          <a:noAutofit/>
        </a:bodyPr>
        <a:lstStyle/>
        <a:p>
          <a:pPr marL="0" lvl="0" indent="0" algn="l" defTabSz="844550">
            <a:lnSpc>
              <a:spcPct val="100000"/>
            </a:lnSpc>
            <a:spcBef>
              <a:spcPct val="0"/>
            </a:spcBef>
            <a:spcAft>
              <a:spcPct val="35000"/>
            </a:spcAft>
            <a:buNone/>
          </a:pPr>
          <a:r>
            <a:rPr lang="en-US" sz="1900" kern="1200"/>
            <a:t>Oversight of attorneys and certified shorthand reporters</a:t>
          </a:r>
        </a:p>
      </dsp:txBody>
      <dsp:txXfrm>
        <a:off x="575952" y="625666"/>
        <a:ext cx="6590969" cy="498660"/>
      </dsp:txXfrm>
    </dsp:sp>
    <dsp:sp modelId="{B001E519-54E3-46F9-AB85-42AEEB3D35CB}">
      <dsp:nvSpPr>
        <dsp:cNvPr id="0" name=""/>
        <dsp:cNvSpPr/>
      </dsp:nvSpPr>
      <dsp:spPr>
        <a:xfrm>
          <a:off x="0" y="1248991"/>
          <a:ext cx="7166922" cy="4986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AB2848-2927-4032-84DE-3EED905D78A3}">
      <dsp:nvSpPr>
        <dsp:cNvPr id="0" name=""/>
        <dsp:cNvSpPr/>
      </dsp:nvSpPr>
      <dsp:spPr>
        <a:xfrm>
          <a:off x="150844" y="1361190"/>
          <a:ext cx="274263" cy="2742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FCDB43-C9EB-4D9C-B468-B4D6FE91CA5C}">
      <dsp:nvSpPr>
        <dsp:cNvPr id="0" name=""/>
        <dsp:cNvSpPr/>
      </dsp:nvSpPr>
      <dsp:spPr>
        <a:xfrm>
          <a:off x="575952" y="1248991"/>
          <a:ext cx="6590969" cy="498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775" tIns="52775" rIns="52775" bIns="52775" numCol="1" spcCol="1270" anchor="ctr" anchorCtr="0">
          <a:noAutofit/>
        </a:bodyPr>
        <a:lstStyle/>
        <a:p>
          <a:pPr marL="0" lvl="0" indent="0" algn="l" defTabSz="844550">
            <a:lnSpc>
              <a:spcPct val="100000"/>
            </a:lnSpc>
            <a:spcBef>
              <a:spcPct val="0"/>
            </a:spcBef>
            <a:spcAft>
              <a:spcPct val="35000"/>
            </a:spcAft>
            <a:buNone/>
          </a:pPr>
          <a:r>
            <a:rPr lang="en-US" sz="1900" kern="1200"/>
            <a:t>Commissions and boards: judges, attorneys, and lay members</a:t>
          </a:r>
        </a:p>
      </dsp:txBody>
      <dsp:txXfrm>
        <a:off x="575952" y="1248991"/>
        <a:ext cx="6590969" cy="498660"/>
      </dsp:txXfrm>
    </dsp:sp>
    <dsp:sp modelId="{4E040D30-F64F-44A6-9EBC-10B3A3A38FEE}">
      <dsp:nvSpPr>
        <dsp:cNvPr id="0" name=""/>
        <dsp:cNvSpPr/>
      </dsp:nvSpPr>
      <dsp:spPr>
        <a:xfrm>
          <a:off x="0" y="1872317"/>
          <a:ext cx="7166922" cy="4986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DEB3F2-647D-4E0B-A667-88086EEA560B}">
      <dsp:nvSpPr>
        <dsp:cNvPr id="0" name=""/>
        <dsp:cNvSpPr/>
      </dsp:nvSpPr>
      <dsp:spPr>
        <a:xfrm>
          <a:off x="150844" y="1984515"/>
          <a:ext cx="274263" cy="2742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E699FD-128E-4318-83CE-28D7991E82BE}">
      <dsp:nvSpPr>
        <dsp:cNvPr id="0" name=""/>
        <dsp:cNvSpPr/>
      </dsp:nvSpPr>
      <dsp:spPr>
        <a:xfrm>
          <a:off x="575952" y="1872317"/>
          <a:ext cx="6590969" cy="498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775" tIns="52775" rIns="52775" bIns="52775" numCol="1" spcCol="1270" anchor="ctr" anchorCtr="0">
          <a:noAutofit/>
        </a:bodyPr>
        <a:lstStyle/>
        <a:p>
          <a:pPr marL="0" lvl="0" indent="0" algn="l" defTabSz="844550">
            <a:lnSpc>
              <a:spcPct val="100000"/>
            </a:lnSpc>
            <a:spcBef>
              <a:spcPct val="0"/>
            </a:spcBef>
            <a:spcAft>
              <a:spcPct val="35000"/>
            </a:spcAft>
            <a:buNone/>
          </a:pPr>
          <a:r>
            <a:rPr lang="en-US" sz="1900" kern="1200"/>
            <a:t>Financially supported by attorneys</a:t>
          </a:r>
        </a:p>
      </dsp:txBody>
      <dsp:txXfrm>
        <a:off x="575952" y="1872317"/>
        <a:ext cx="6590969" cy="498660"/>
      </dsp:txXfrm>
    </dsp:sp>
    <dsp:sp modelId="{C0DB3E74-D781-4CEB-B384-A06FF5FFDD4B}">
      <dsp:nvSpPr>
        <dsp:cNvPr id="0" name=""/>
        <dsp:cNvSpPr/>
      </dsp:nvSpPr>
      <dsp:spPr>
        <a:xfrm>
          <a:off x="0" y="2495642"/>
          <a:ext cx="7166922" cy="4986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59B18E-8987-44F9-B648-D989AE68DEC5}">
      <dsp:nvSpPr>
        <dsp:cNvPr id="0" name=""/>
        <dsp:cNvSpPr/>
      </dsp:nvSpPr>
      <dsp:spPr>
        <a:xfrm>
          <a:off x="150844" y="2607841"/>
          <a:ext cx="274263" cy="2742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4A613A-C9FE-4A66-998F-F73DD94EDC66}">
      <dsp:nvSpPr>
        <dsp:cNvPr id="0" name=""/>
        <dsp:cNvSpPr/>
      </dsp:nvSpPr>
      <dsp:spPr>
        <a:xfrm>
          <a:off x="575952" y="2495642"/>
          <a:ext cx="6590969" cy="498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775" tIns="52775" rIns="52775" bIns="52775" numCol="1" spcCol="1270" anchor="ctr" anchorCtr="0">
          <a:noAutofit/>
        </a:bodyPr>
        <a:lstStyle/>
        <a:p>
          <a:pPr marL="0" lvl="0" indent="0" algn="l" defTabSz="844550">
            <a:lnSpc>
              <a:spcPct val="100000"/>
            </a:lnSpc>
            <a:spcBef>
              <a:spcPct val="0"/>
            </a:spcBef>
            <a:spcAft>
              <a:spcPct val="35000"/>
            </a:spcAft>
            <a:buNone/>
          </a:pPr>
          <a:r>
            <a:rPr lang="en-US" sz="1900" kern="1200"/>
            <a:t>Over 9,400 active Iowa attorneys</a:t>
          </a:r>
        </a:p>
      </dsp:txBody>
      <dsp:txXfrm>
        <a:off x="575952" y="2495642"/>
        <a:ext cx="6590969" cy="49866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170583" cy="480225"/>
          </a:xfrm>
          <a:prstGeom prst="rect">
            <a:avLst/>
          </a:prstGeom>
        </p:spPr>
        <p:txBody>
          <a:bodyPr vert="horz" lIns="94851" tIns="47425" rIns="94851" bIns="47425" rtlCol="0"/>
          <a:lstStyle>
            <a:lvl1pPr algn="l">
              <a:defRPr sz="1200"/>
            </a:lvl1pPr>
          </a:lstStyle>
          <a:p>
            <a:endParaRPr lang="en-US"/>
          </a:p>
        </p:txBody>
      </p:sp>
      <p:sp>
        <p:nvSpPr>
          <p:cNvPr id="3" name="Date Placeholder 2"/>
          <p:cNvSpPr>
            <a:spLocks noGrp="1"/>
          </p:cNvSpPr>
          <p:nvPr>
            <p:ph type="dt" sz="quarter" idx="1"/>
          </p:nvPr>
        </p:nvSpPr>
        <p:spPr>
          <a:xfrm>
            <a:off x="4142964" y="1"/>
            <a:ext cx="3170583" cy="480225"/>
          </a:xfrm>
          <a:prstGeom prst="rect">
            <a:avLst/>
          </a:prstGeom>
        </p:spPr>
        <p:txBody>
          <a:bodyPr vert="horz" lIns="94851" tIns="47425" rIns="94851" bIns="47425" rtlCol="0"/>
          <a:lstStyle>
            <a:lvl1pPr algn="r">
              <a:defRPr sz="1200"/>
            </a:lvl1pPr>
          </a:lstStyle>
          <a:p>
            <a:fld id="{4668E96B-E7AF-4DEC-B387-C613BBC13024}" type="datetimeFigureOut">
              <a:rPr lang="en-US" smtClean="0"/>
              <a:t>9/21/2026</a:t>
            </a:fld>
            <a:endParaRPr lang="en-US"/>
          </a:p>
        </p:txBody>
      </p:sp>
      <p:sp>
        <p:nvSpPr>
          <p:cNvPr id="4" name="Footer Placeholder 3"/>
          <p:cNvSpPr>
            <a:spLocks noGrp="1"/>
          </p:cNvSpPr>
          <p:nvPr>
            <p:ph type="ftr" sz="quarter" idx="2"/>
          </p:nvPr>
        </p:nvSpPr>
        <p:spPr>
          <a:xfrm>
            <a:off x="2" y="9119326"/>
            <a:ext cx="3170583" cy="480225"/>
          </a:xfrm>
          <a:prstGeom prst="rect">
            <a:avLst/>
          </a:prstGeom>
        </p:spPr>
        <p:txBody>
          <a:bodyPr vert="horz" lIns="94851" tIns="47425" rIns="94851" bIns="47425" rtlCol="0" anchor="b"/>
          <a:lstStyle>
            <a:lvl1pPr algn="l">
              <a:defRPr sz="1200"/>
            </a:lvl1pPr>
          </a:lstStyle>
          <a:p>
            <a:endParaRPr lang="en-US"/>
          </a:p>
        </p:txBody>
      </p:sp>
      <p:sp>
        <p:nvSpPr>
          <p:cNvPr id="5" name="Slide Number Placeholder 4"/>
          <p:cNvSpPr>
            <a:spLocks noGrp="1"/>
          </p:cNvSpPr>
          <p:nvPr>
            <p:ph type="sldNum" sz="quarter" idx="3"/>
          </p:nvPr>
        </p:nvSpPr>
        <p:spPr>
          <a:xfrm>
            <a:off x="4142964" y="9119326"/>
            <a:ext cx="3170583" cy="480225"/>
          </a:xfrm>
          <a:prstGeom prst="rect">
            <a:avLst/>
          </a:prstGeom>
        </p:spPr>
        <p:txBody>
          <a:bodyPr vert="horz" lIns="94851" tIns="47425" rIns="94851" bIns="47425" rtlCol="0" anchor="b"/>
          <a:lstStyle>
            <a:lvl1pPr algn="r">
              <a:defRPr sz="1200"/>
            </a:lvl1pPr>
          </a:lstStyle>
          <a:p>
            <a:fld id="{F5A82E7C-882A-4AD7-8D45-ACB9084E67B8}" type="slidenum">
              <a:rPr lang="en-US" smtClean="0"/>
              <a:t>‹#›</a:t>
            </a:fld>
            <a:endParaRPr lang="en-US"/>
          </a:p>
        </p:txBody>
      </p:sp>
    </p:spTree>
    <p:extLst>
      <p:ext uri="{BB962C8B-B14F-4D97-AF65-F5344CB8AC3E}">
        <p14:creationId xmlns:p14="http://schemas.microsoft.com/office/powerpoint/2010/main" val="21816895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170583" cy="480225"/>
          </a:xfrm>
          <a:prstGeom prst="rect">
            <a:avLst/>
          </a:prstGeom>
        </p:spPr>
        <p:txBody>
          <a:bodyPr vert="horz" lIns="94851" tIns="47425" rIns="94851" bIns="47425" rtlCol="0"/>
          <a:lstStyle>
            <a:lvl1pPr algn="l">
              <a:defRPr sz="1200"/>
            </a:lvl1pPr>
          </a:lstStyle>
          <a:p>
            <a:endParaRPr lang="en-US"/>
          </a:p>
        </p:txBody>
      </p:sp>
      <p:sp>
        <p:nvSpPr>
          <p:cNvPr id="3" name="Date Placeholder 2"/>
          <p:cNvSpPr>
            <a:spLocks noGrp="1"/>
          </p:cNvSpPr>
          <p:nvPr>
            <p:ph type="dt" idx="1"/>
          </p:nvPr>
        </p:nvSpPr>
        <p:spPr>
          <a:xfrm>
            <a:off x="4142964" y="1"/>
            <a:ext cx="3170583" cy="480225"/>
          </a:xfrm>
          <a:prstGeom prst="rect">
            <a:avLst/>
          </a:prstGeom>
        </p:spPr>
        <p:txBody>
          <a:bodyPr vert="horz" lIns="94851" tIns="47425" rIns="94851" bIns="47425" rtlCol="0"/>
          <a:lstStyle>
            <a:lvl1pPr algn="r">
              <a:defRPr sz="1200"/>
            </a:lvl1pPr>
          </a:lstStyle>
          <a:p>
            <a:fld id="{175A8D74-DF55-4844-941A-3E39381FC73A}" type="datetimeFigureOut">
              <a:rPr lang="en-US" smtClean="0"/>
              <a:t>9/21/2026</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4851" tIns="47425" rIns="94851" bIns="47425" rtlCol="0" anchor="ctr"/>
          <a:lstStyle/>
          <a:p>
            <a:endParaRPr lang="en-US"/>
          </a:p>
        </p:txBody>
      </p:sp>
      <p:sp>
        <p:nvSpPr>
          <p:cNvPr id="5" name="Notes Placeholder 4"/>
          <p:cNvSpPr>
            <a:spLocks noGrp="1"/>
          </p:cNvSpPr>
          <p:nvPr>
            <p:ph type="body" sz="quarter" idx="3"/>
          </p:nvPr>
        </p:nvSpPr>
        <p:spPr>
          <a:xfrm>
            <a:off x="732183" y="4561313"/>
            <a:ext cx="5850835" cy="4320375"/>
          </a:xfrm>
          <a:prstGeom prst="rect">
            <a:avLst/>
          </a:prstGeom>
        </p:spPr>
        <p:txBody>
          <a:bodyPr vert="horz" lIns="94851" tIns="47425" rIns="94851" bIns="4742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9119326"/>
            <a:ext cx="3170583" cy="480225"/>
          </a:xfrm>
          <a:prstGeom prst="rect">
            <a:avLst/>
          </a:prstGeom>
        </p:spPr>
        <p:txBody>
          <a:bodyPr vert="horz" lIns="94851" tIns="47425" rIns="94851" bIns="47425" rtlCol="0" anchor="b"/>
          <a:lstStyle>
            <a:lvl1pPr algn="l">
              <a:defRPr sz="1200"/>
            </a:lvl1pPr>
          </a:lstStyle>
          <a:p>
            <a:endParaRPr lang="en-US"/>
          </a:p>
        </p:txBody>
      </p:sp>
      <p:sp>
        <p:nvSpPr>
          <p:cNvPr id="7" name="Slide Number Placeholder 6"/>
          <p:cNvSpPr>
            <a:spLocks noGrp="1"/>
          </p:cNvSpPr>
          <p:nvPr>
            <p:ph type="sldNum" sz="quarter" idx="5"/>
          </p:nvPr>
        </p:nvSpPr>
        <p:spPr>
          <a:xfrm>
            <a:off x="4142964" y="9119326"/>
            <a:ext cx="3170583" cy="480225"/>
          </a:xfrm>
          <a:prstGeom prst="rect">
            <a:avLst/>
          </a:prstGeom>
        </p:spPr>
        <p:txBody>
          <a:bodyPr vert="horz" lIns="94851" tIns="47425" rIns="94851" bIns="47425" rtlCol="0" anchor="b"/>
          <a:lstStyle>
            <a:lvl1pPr algn="r">
              <a:defRPr sz="1200"/>
            </a:lvl1pPr>
          </a:lstStyle>
          <a:p>
            <a:fld id="{11FA83D3-DB32-41F5-B646-DD5E934E4A44}" type="slidenum">
              <a:rPr lang="en-US" smtClean="0"/>
              <a:t>‹#›</a:t>
            </a:fld>
            <a:endParaRPr lang="en-US"/>
          </a:p>
        </p:txBody>
      </p:sp>
    </p:spTree>
    <p:extLst>
      <p:ext uri="{BB962C8B-B14F-4D97-AF65-F5344CB8AC3E}">
        <p14:creationId xmlns:p14="http://schemas.microsoft.com/office/powerpoint/2010/main" val="2158220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iowacourts.gov/opr/about-opr/commission-on-continuing-legal-education/"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iowacourts.gov/opr/about-opr/client-security-commission/"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iowacourts.gov/opr/about-opr/lawyers-trust-account-commission/"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iowacourts.gov/opr/about-opr/board-of-law-examiner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iowacourts.gov/opr/certified-shorthand-reporters/board-of-shorthand-reporter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iowacourts.gov/opr/about-opr/attorney-disciplinary-board/"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iowacourts.gov/opr/about-opr/the-grievance-commission/"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1</a:t>
            </a:fld>
            <a:endParaRPr lang="en-US"/>
          </a:p>
        </p:txBody>
      </p:sp>
    </p:spTree>
    <p:extLst>
      <p:ext uri="{BB962C8B-B14F-4D97-AF65-F5344CB8AC3E}">
        <p14:creationId xmlns:p14="http://schemas.microsoft.com/office/powerpoint/2010/main" val="899938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2</a:t>
            </a:fld>
            <a:endParaRPr lang="en-US"/>
          </a:p>
        </p:txBody>
      </p:sp>
    </p:spTree>
    <p:extLst>
      <p:ext uri="{BB962C8B-B14F-4D97-AF65-F5344CB8AC3E}">
        <p14:creationId xmlns:p14="http://schemas.microsoft.com/office/powerpoint/2010/main" val="4079074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03550" y="530225"/>
            <a:ext cx="3533775" cy="2651125"/>
          </a:xfrm>
        </p:spPr>
      </p:sp>
      <p:sp>
        <p:nvSpPr>
          <p:cNvPr id="3" name="Notes Placeholder 2"/>
          <p:cNvSpPr>
            <a:spLocks noGrp="1"/>
          </p:cNvSpPr>
          <p:nvPr>
            <p:ph type="body" idx="1"/>
          </p:nvPr>
        </p:nvSpPr>
        <p:spPr/>
        <p:txBody>
          <a:bodyPr/>
          <a:lstStyle/>
          <a:p>
            <a:pPr marL="177845" indent="-177845">
              <a:buFont typeface="Arial" panose="020B0604020202020204" pitchFamily="34" charset="0"/>
              <a:buChar char="•"/>
            </a:pPr>
            <a:r>
              <a:rPr lang="en-US" dirty="0">
                <a:solidFill>
                  <a:schemeClr val="tx1">
                    <a:lumMod val="75000"/>
                    <a:lumOff val="25000"/>
                  </a:schemeClr>
                </a:solidFill>
                <a:latin typeface="+mn-lt"/>
              </a:rPr>
              <a:t>OPR was</a:t>
            </a:r>
            <a:r>
              <a:rPr lang="en-US" baseline="0" dirty="0">
                <a:solidFill>
                  <a:schemeClr val="tx1">
                    <a:lumMod val="75000"/>
                    <a:lumOff val="25000"/>
                  </a:schemeClr>
                </a:solidFill>
                <a:latin typeface="+mn-lt"/>
              </a:rPr>
              <a:t> e</a:t>
            </a:r>
            <a:r>
              <a:rPr lang="en-US" dirty="0">
                <a:solidFill>
                  <a:schemeClr val="tx1">
                    <a:lumMod val="75000"/>
                    <a:lumOff val="25000"/>
                  </a:schemeClr>
                </a:solidFill>
                <a:latin typeface="+mn-lt"/>
              </a:rPr>
              <a:t>stablished by Chapter 49 of the Iowa Court Rules</a:t>
            </a:r>
          </a:p>
          <a:p>
            <a:pPr marL="177845" indent="-177845">
              <a:buFont typeface="Arial" panose="020B0604020202020204" pitchFamily="34" charset="0"/>
              <a:buChar char="•"/>
            </a:pPr>
            <a:r>
              <a:rPr lang="en-US" dirty="0">
                <a:solidFill>
                  <a:schemeClr val="tx1">
                    <a:lumMod val="75000"/>
                    <a:lumOff val="25000"/>
                  </a:schemeClr>
                </a:solidFill>
                <a:latin typeface="+mn-lt"/>
              </a:rPr>
              <a:t>OPR has the responsibility to administer the functions of the various boards and commissions of the Iowa Supreme Court. </a:t>
            </a:r>
          </a:p>
          <a:p>
            <a:pPr marL="177845" indent="-177845">
              <a:buFont typeface="Arial" panose="020B0604020202020204" pitchFamily="34" charset="0"/>
              <a:buChar char="•"/>
            </a:pPr>
            <a:r>
              <a:rPr lang="en-US" dirty="0">
                <a:solidFill>
                  <a:schemeClr val="tx1">
                    <a:lumMod val="75000"/>
                    <a:lumOff val="25000"/>
                  </a:schemeClr>
                </a:solidFill>
                <a:latin typeface="+mn-lt"/>
              </a:rPr>
              <a:t>Oversight of attorneys and certified shorthand reporters</a:t>
            </a:r>
            <a:r>
              <a:rPr lang="en-US" baseline="0" dirty="0">
                <a:solidFill>
                  <a:schemeClr val="tx1">
                    <a:lumMod val="75000"/>
                    <a:lumOff val="25000"/>
                  </a:schemeClr>
                </a:solidFill>
                <a:latin typeface="+mn-lt"/>
              </a:rPr>
              <a:t> </a:t>
            </a:r>
          </a:p>
          <a:p>
            <a:pPr marL="177845" indent="-177845">
              <a:buFont typeface="Arial" panose="020B0604020202020204" pitchFamily="34" charset="0"/>
              <a:buChar char="•"/>
            </a:pPr>
            <a:r>
              <a:rPr lang="en-US" dirty="0">
                <a:solidFill>
                  <a:schemeClr val="tx1">
                    <a:lumMod val="75000"/>
                    <a:lumOff val="25000"/>
                  </a:schemeClr>
                </a:solidFill>
                <a:latin typeface="+mn-lt"/>
              </a:rPr>
              <a:t>Commissions and boards administered</a:t>
            </a:r>
            <a:r>
              <a:rPr lang="en-US" baseline="0" dirty="0">
                <a:solidFill>
                  <a:schemeClr val="tx1">
                    <a:lumMod val="75000"/>
                    <a:lumOff val="25000"/>
                  </a:schemeClr>
                </a:solidFill>
                <a:latin typeface="+mn-lt"/>
              </a:rPr>
              <a:t> by our office</a:t>
            </a:r>
            <a:r>
              <a:rPr lang="en-US" dirty="0">
                <a:solidFill>
                  <a:schemeClr val="tx1">
                    <a:lumMod val="75000"/>
                    <a:lumOff val="25000"/>
                  </a:schemeClr>
                </a:solidFill>
                <a:latin typeface="+mn-lt"/>
              </a:rPr>
              <a:t> are a key vehicle for supervision of Iowa attorneys</a:t>
            </a:r>
          </a:p>
          <a:p>
            <a:pPr marL="177845" indent="-177845">
              <a:buFont typeface="Arial" panose="020B0604020202020204" pitchFamily="34" charset="0"/>
              <a:buChar char="•"/>
            </a:pPr>
            <a:r>
              <a:rPr lang="en-US" dirty="0">
                <a:solidFill>
                  <a:schemeClr val="tx1">
                    <a:lumMod val="75000"/>
                    <a:lumOff val="25000"/>
                  </a:schemeClr>
                </a:solidFill>
                <a:latin typeface="+mn-lt"/>
              </a:rPr>
              <a:t>The Commissions and boards are comprised of judges, attorneys and lay persons</a:t>
            </a:r>
          </a:p>
          <a:p>
            <a:pPr marL="177845" indent="-177845">
              <a:buFont typeface="Arial" panose="020B0604020202020204" pitchFamily="34" charset="0"/>
              <a:buChar char="•"/>
            </a:pPr>
            <a:r>
              <a:rPr lang="en-US" dirty="0">
                <a:solidFill>
                  <a:schemeClr val="tx1">
                    <a:lumMod val="75000"/>
                    <a:lumOff val="25000"/>
                  </a:schemeClr>
                </a:solidFill>
                <a:latin typeface="+mn-lt"/>
              </a:rPr>
              <a:t>Financially supported primarily by attorneys, completely without resort to tax dollars</a:t>
            </a:r>
          </a:p>
          <a:p>
            <a:pPr marL="177845" indent="-177845">
              <a:buFont typeface="Arial" panose="020B0604020202020204" pitchFamily="34" charset="0"/>
              <a:buChar char="•"/>
            </a:pPr>
            <a:r>
              <a:rPr lang="en-US" dirty="0">
                <a:solidFill>
                  <a:schemeClr val="tx1">
                    <a:lumMod val="75000"/>
                    <a:lumOff val="25000"/>
                  </a:schemeClr>
                </a:solidFill>
                <a:latin typeface="+mn-lt"/>
              </a:rPr>
              <a:t>Oversight of over 9,400 active Iowa attorneys – number fluctuates as attorneys retire and join the profession, but this is roughly the number</a:t>
            </a:r>
            <a:endParaRPr lang="en-US" dirty="0"/>
          </a:p>
          <a:p>
            <a:r>
              <a:rPr lang="en-US" dirty="0"/>
              <a:t>…</a:t>
            </a:r>
          </a:p>
          <a:p>
            <a:r>
              <a:rPr lang="en-US" dirty="0"/>
              <a:t>Principle</a:t>
            </a:r>
            <a:r>
              <a:rPr lang="en-US" baseline="0" dirty="0"/>
              <a:t> Objectives of OPR:</a:t>
            </a:r>
          </a:p>
          <a:p>
            <a:r>
              <a:rPr lang="en-US" dirty="0"/>
              <a:t>Maintain and enhance the professional responsibility and professional competence of Iowa attorneys</a:t>
            </a:r>
            <a:br>
              <a:rPr lang="en-US" dirty="0"/>
            </a:br>
            <a:r>
              <a:rPr lang="en-US" dirty="0"/>
              <a:t>Compensate persons monetarily damaged through dishonesty of Iowa attorneys</a:t>
            </a:r>
            <a:br>
              <a:rPr lang="en-US" dirty="0"/>
            </a:br>
            <a:r>
              <a:rPr lang="en-US" dirty="0"/>
              <a:t>Help support legal services for low-income persons and law-related education</a:t>
            </a:r>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328672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u="none" dirty="0"/>
          </a:p>
        </p:txBody>
      </p:sp>
      <p:sp>
        <p:nvSpPr>
          <p:cNvPr id="4" name="Slide Number Placeholder 3"/>
          <p:cNvSpPr>
            <a:spLocks noGrp="1"/>
          </p:cNvSpPr>
          <p:nvPr>
            <p:ph type="sldNum" sz="quarter" idx="10"/>
          </p:nvPr>
        </p:nvSpPr>
        <p:spPr/>
        <p:txBody>
          <a:bodyPr/>
          <a:lstStyle/>
          <a:p>
            <a:fld id="{11FA83D3-DB32-41F5-B646-DD5E934E4A44}" type="slidenum">
              <a:rPr lang="en-US" smtClean="0"/>
              <a:t>4</a:t>
            </a:fld>
            <a:endParaRPr lang="en-US"/>
          </a:p>
        </p:txBody>
      </p:sp>
    </p:spTree>
    <p:extLst>
      <p:ext uri="{BB962C8B-B14F-4D97-AF65-F5344CB8AC3E}">
        <p14:creationId xmlns:p14="http://schemas.microsoft.com/office/powerpoint/2010/main" val="193356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b="1" u="sng" dirty="0"/>
              <a:t>CLE</a:t>
            </a:r>
          </a:p>
          <a:p>
            <a:pPr defTabSz="948507">
              <a:defRPr/>
            </a:pPr>
            <a:r>
              <a:rPr lang="en-US" dirty="0"/>
              <a:t>The CLE Commission administers the continuing education program for Iowa attorneys.  </a:t>
            </a:r>
          </a:p>
          <a:p>
            <a:pPr defTabSz="948507">
              <a:defRPr/>
            </a:pPr>
            <a:endParaRPr lang="en-US" dirty="0"/>
          </a:p>
          <a:p>
            <a:pPr defTabSz="948507">
              <a:defRPr/>
            </a:pPr>
            <a:r>
              <a:rPr lang="en-US" dirty="0"/>
              <a:t>The </a:t>
            </a:r>
            <a:r>
              <a:rPr lang="en-US" dirty="0">
                <a:hlinkClick r:id="rId3"/>
              </a:rPr>
              <a:t>Commission on Continuing Legal Education</a:t>
            </a:r>
            <a:r>
              <a:rPr lang="en-US" dirty="0"/>
              <a:t> (CLE) is made up of 10 attys and 2 lay members appointed by the Court. Can serve 2 3-year terms</a:t>
            </a:r>
          </a:p>
          <a:p>
            <a:pPr defTabSz="948507">
              <a:defRPr/>
            </a:pPr>
            <a:endParaRPr lang="en-US" dirty="0"/>
          </a:p>
          <a:p>
            <a:pPr defTabSz="948507">
              <a:defRPr/>
            </a:pPr>
            <a:r>
              <a:rPr lang="en-US" dirty="0"/>
              <a:t>The Commission’s staff reviews and approves every CLE event submitted for approval in Iowa.  </a:t>
            </a:r>
          </a:p>
          <a:p>
            <a:pPr defTabSz="948507">
              <a:defRPr/>
            </a:pPr>
            <a:r>
              <a:rPr lang="en-US" dirty="0"/>
              <a:t>More than 13,000 CLE events are reviewed each year. </a:t>
            </a:r>
          </a:p>
          <a:p>
            <a:pPr defTabSz="948507">
              <a:defRPr/>
            </a:pPr>
            <a:r>
              <a:rPr lang="en-US" dirty="0"/>
              <a:t>If a program is denied, the</a:t>
            </a:r>
            <a:r>
              <a:rPr lang="en-US" baseline="0" dirty="0"/>
              <a:t> decision can be appealed to the commission. The commission will review and make a final decision on accreditation. </a:t>
            </a:r>
            <a:endParaRPr lang="en-US" dirty="0"/>
          </a:p>
          <a:p>
            <a:pPr defTabSz="948507">
              <a:defRPr/>
            </a:pPr>
            <a:r>
              <a:rPr lang="en-US" dirty="0"/>
              <a:t>The Commission meets twice per year.</a:t>
            </a:r>
            <a:endParaRPr lang="en-US" dirty="0">
              <a:solidFill>
                <a:schemeClr val="tx1">
                  <a:lumMod val="75000"/>
                  <a:lumOff val="25000"/>
                </a:schemeClr>
              </a:solidFill>
              <a:latin typeface="+mn-lt"/>
            </a:endParaRPr>
          </a:p>
          <a:p>
            <a:endParaRPr lang="en-US" b="0" u="none" dirty="0"/>
          </a:p>
        </p:txBody>
      </p:sp>
      <p:sp>
        <p:nvSpPr>
          <p:cNvPr id="4" name="Slide Number Placeholder 3"/>
          <p:cNvSpPr>
            <a:spLocks noGrp="1"/>
          </p:cNvSpPr>
          <p:nvPr>
            <p:ph type="sldNum" sz="quarter" idx="10"/>
          </p:nvPr>
        </p:nvSpPr>
        <p:spPr/>
        <p:txBody>
          <a:bodyPr/>
          <a:lstStyle/>
          <a:p>
            <a:fld id="{11FA83D3-DB32-41F5-B646-DD5E934E4A44}" type="slidenum">
              <a:rPr lang="en-US" smtClean="0"/>
              <a:t>5</a:t>
            </a:fld>
            <a:endParaRPr lang="en-US"/>
          </a:p>
        </p:txBody>
      </p:sp>
    </p:spTree>
    <p:extLst>
      <p:ext uri="{BB962C8B-B14F-4D97-AF65-F5344CB8AC3E}">
        <p14:creationId xmlns:p14="http://schemas.microsoft.com/office/powerpoint/2010/main" val="2856079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Client Security</a:t>
            </a:r>
          </a:p>
          <a:p>
            <a:pPr defTabSz="948507">
              <a:defRPr/>
            </a:pPr>
            <a:r>
              <a:rPr lang="en-US" dirty="0"/>
              <a:t>The CS Commission administers the Client Security Trust Fund, which is totally attorney-funded.  </a:t>
            </a:r>
          </a:p>
          <a:p>
            <a:pPr defTabSz="948507">
              <a:defRPr/>
            </a:pPr>
            <a:endParaRPr lang="en-US" dirty="0"/>
          </a:p>
          <a:p>
            <a:pPr defTabSz="948507">
              <a:defRPr/>
            </a:pPr>
            <a:r>
              <a:rPr lang="en-US" dirty="0"/>
              <a:t>The </a:t>
            </a:r>
            <a:r>
              <a:rPr lang="en-US" dirty="0">
                <a:hlinkClick r:id="rId3"/>
              </a:rPr>
              <a:t>Client Security Commission</a:t>
            </a:r>
            <a:r>
              <a:rPr lang="en-US" dirty="0"/>
              <a:t> is comprised of 5 attorneys and 2 lay members</a:t>
            </a:r>
          </a:p>
          <a:p>
            <a:pPr defTabSz="948507">
              <a:defRPr/>
            </a:pPr>
            <a:endParaRPr lang="en-US" dirty="0"/>
          </a:p>
          <a:p>
            <a:pPr defTabSz="948507">
              <a:defRPr/>
            </a:pPr>
            <a:r>
              <a:rPr lang="en-US" dirty="0"/>
              <a:t>The Client Security Trust Fund reimburses claims based on dishonesty of Iowa attorneys engaged in practice or fiduciary duties, subject to certain limits and the discretion of the commission.  </a:t>
            </a:r>
          </a:p>
          <a:p>
            <a:pPr defTabSz="948507">
              <a:defRPr/>
            </a:pPr>
            <a:r>
              <a:rPr lang="en-US" dirty="0"/>
              <a:t>The fund does not cover malpractice, fee disputes, or quality or quantity of service issues.  </a:t>
            </a:r>
          </a:p>
          <a:p>
            <a:pPr defTabSz="948507">
              <a:defRPr/>
            </a:pPr>
            <a:r>
              <a:rPr lang="en-US" dirty="0"/>
              <a:t>Trust account auditors employed by the commission perform regular periodic and on-demand special audits of all attorney trust accounts in Iowa. </a:t>
            </a:r>
          </a:p>
          <a:p>
            <a:pPr defTabSz="948507">
              <a:defRPr/>
            </a:pPr>
            <a:r>
              <a:rPr lang="en-US" dirty="0"/>
              <a:t>The Commission meets twice per year.</a:t>
            </a:r>
          </a:p>
          <a:p>
            <a:endParaRPr lang="en-US" b="0" u="none" dirty="0"/>
          </a:p>
        </p:txBody>
      </p:sp>
      <p:sp>
        <p:nvSpPr>
          <p:cNvPr id="4" name="Slide Number Placeholder 3"/>
          <p:cNvSpPr>
            <a:spLocks noGrp="1"/>
          </p:cNvSpPr>
          <p:nvPr>
            <p:ph type="sldNum" sz="quarter" idx="10"/>
          </p:nvPr>
        </p:nvSpPr>
        <p:spPr/>
        <p:txBody>
          <a:bodyPr/>
          <a:lstStyle/>
          <a:p>
            <a:fld id="{11FA83D3-DB32-41F5-B646-DD5E934E4A44}" type="slidenum">
              <a:rPr lang="en-US" smtClean="0"/>
              <a:t>6</a:t>
            </a:fld>
            <a:endParaRPr lang="en-US"/>
          </a:p>
        </p:txBody>
      </p:sp>
    </p:spTree>
    <p:extLst>
      <p:ext uri="{BB962C8B-B14F-4D97-AF65-F5344CB8AC3E}">
        <p14:creationId xmlns:p14="http://schemas.microsoft.com/office/powerpoint/2010/main" val="3937688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Lawyers Trust Account Commission</a:t>
            </a:r>
          </a:p>
          <a:p>
            <a:pPr defTabSz="948507">
              <a:defRPr/>
            </a:pPr>
            <a:r>
              <a:rPr lang="en-US" dirty="0"/>
              <a:t>The </a:t>
            </a:r>
            <a:r>
              <a:rPr lang="en-US" dirty="0">
                <a:hlinkClick r:id="rId3"/>
              </a:rPr>
              <a:t>Lawyer Trust Account Commission</a:t>
            </a:r>
            <a:r>
              <a:rPr lang="en-US" dirty="0"/>
              <a:t> administers the Interest on Lawyer Trust Account (IOLTA) program.  </a:t>
            </a:r>
          </a:p>
          <a:p>
            <a:pPr defTabSz="948507">
              <a:defRPr/>
            </a:pPr>
            <a:endParaRPr lang="en-US" dirty="0"/>
          </a:p>
          <a:p>
            <a:pPr defTabSz="948507">
              <a:defRPr/>
            </a:pPr>
            <a:r>
              <a:rPr lang="en-US" dirty="0"/>
              <a:t>The IOLTA program produces interest income from pooled trust accounts that were not interest-bearing prior to initiation of the program.  </a:t>
            </a:r>
          </a:p>
          <a:p>
            <a:pPr defTabSz="948507">
              <a:defRPr/>
            </a:pPr>
            <a:endParaRPr lang="en-US" dirty="0"/>
          </a:p>
          <a:p>
            <a:pPr defTabSz="948507">
              <a:defRPr/>
            </a:pPr>
            <a:r>
              <a:rPr lang="en-US" dirty="0"/>
              <a:t>Banks forward interest on pooled trust accounts to the commission no less often than quarterly.  </a:t>
            </a:r>
          </a:p>
          <a:p>
            <a:pPr defTabSz="948507">
              <a:defRPr/>
            </a:pPr>
            <a:endParaRPr lang="en-US" dirty="0"/>
          </a:p>
          <a:p>
            <a:pPr defTabSz="948507">
              <a:defRPr/>
            </a:pPr>
            <a:r>
              <a:rPr lang="en-US" dirty="0"/>
              <a:t>The Supreme Court approves grants from IOLTA funds each year to help support legal services to the poor and law-related education.  </a:t>
            </a:r>
          </a:p>
          <a:p>
            <a:pPr defTabSz="948507">
              <a:defRPr/>
            </a:pPr>
            <a:endParaRPr lang="en-US" dirty="0"/>
          </a:p>
          <a:p>
            <a:pPr defTabSz="948507">
              <a:defRPr/>
            </a:pPr>
            <a:r>
              <a:rPr lang="en-US" dirty="0"/>
              <a:t>Receipts of over $25 million have been distributed since the commission's founding in 1985. </a:t>
            </a:r>
          </a:p>
          <a:p>
            <a:pPr defTabSz="948507">
              <a:defRPr/>
            </a:pPr>
            <a:endParaRPr lang="en-US" dirty="0"/>
          </a:p>
          <a:p>
            <a:pPr defTabSz="948507">
              <a:defRPr/>
            </a:pPr>
            <a:r>
              <a:rPr lang="en-US" dirty="0"/>
              <a:t>The Commission meets twice per year.</a:t>
            </a:r>
            <a:endParaRPr lang="en-US" dirty="0">
              <a:solidFill>
                <a:schemeClr val="tx1">
                  <a:lumMod val="75000"/>
                  <a:lumOff val="25000"/>
                </a:schemeClr>
              </a:solidFill>
              <a:latin typeface="+mn-lt"/>
            </a:endParaRPr>
          </a:p>
          <a:p>
            <a:endParaRPr lang="en-US" b="0" u="none" dirty="0"/>
          </a:p>
        </p:txBody>
      </p:sp>
      <p:sp>
        <p:nvSpPr>
          <p:cNvPr id="4" name="Slide Number Placeholder 3"/>
          <p:cNvSpPr>
            <a:spLocks noGrp="1"/>
          </p:cNvSpPr>
          <p:nvPr>
            <p:ph type="sldNum" sz="quarter" idx="10"/>
          </p:nvPr>
        </p:nvSpPr>
        <p:spPr/>
        <p:txBody>
          <a:bodyPr/>
          <a:lstStyle/>
          <a:p>
            <a:fld id="{11FA83D3-DB32-41F5-B646-DD5E934E4A44}" type="slidenum">
              <a:rPr lang="en-US" smtClean="0"/>
              <a:t>7</a:t>
            </a:fld>
            <a:endParaRPr lang="en-US"/>
          </a:p>
        </p:txBody>
      </p:sp>
    </p:spTree>
    <p:extLst>
      <p:ext uri="{BB962C8B-B14F-4D97-AF65-F5344CB8AC3E}">
        <p14:creationId xmlns:p14="http://schemas.microsoft.com/office/powerpoint/2010/main" val="3650503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Board of Law Examiners</a:t>
            </a:r>
          </a:p>
          <a:p>
            <a:pPr defTabSz="948507">
              <a:defRPr/>
            </a:pPr>
            <a:endParaRPr lang="en-US" dirty="0"/>
          </a:p>
          <a:p>
            <a:pPr defTabSz="948507">
              <a:defRPr/>
            </a:pPr>
            <a:r>
              <a:rPr lang="en-US" dirty="0"/>
              <a:t>The </a:t>
            </a:r>
            <a:r>
              <a:rPr lang="en-US" dirty="0">
                <a:hlinkClick r:id="rId3"/>
              </a:rPr>
              <a:t>Board of Law Examiners</a:t>
            </a:r>
            <a:r>
              <a:rPr lang="en-US" dirty="0"/>
              <a:t> reviews the qualifications of law school graduates seeking admission to practice law in Iowa.   </a:t>
            </a:r>
          </a:p>
          <a:p>
            <a:pPr defTabSz="948507">
              <a:defRPr/>
            </a:pPr>
            <a:endParaRPr lang="en-US" dirty="0"/>
          </a:p>
          <a:p>
            <a:pPr defTabSz="948507">
              <a:defRPr/>
            </a:pPr>
            <a:r>
              <a:rPr lang="en-US" dirty="0"/>
              <a:t>The board administers the Iowa Bar Examination to assess the legal knowledge and skills of bar applicants.  </a:t>
            </a:r>
          </a:p>
          <a:p>
            <a:pPr defTabSz="948507">
              <a:defRPr/>
            </a:pPr>
            <a:endParaRPr lang="en-US" dirty="0"/>
          </a:p>
          <a:p>
            <a:pPr defTabSz="948507">
              <a:defRPr/>
            </a:pPr>
            <a:r>
              <a:rPr lang="en-US" dirty="0"/>
              <a:t>The board supervises the grading of the examination and recommends to the Supreme Court all applicants who pass the examination and who meet the character and fitness requirements. </a:t>
            </a:r>
          </a:p>
          <a:p>
            <a:endParaRPr lang="en-US" b="0" u="none" dirty="0"/>
          </a:p>
        </p:txBody>
      </p:sp>
      <p:sp>
        <p:nvSpPr>
          <p:cNvPr id="4" name="Slide Number Placeholder 3"/>
          <p:cNvSpPr>
            <a:spLocks noGrp="1"/>
          </p:cNvSpPr>
          <p:nvPr>
            <p:ph type="sldNum" sz="quarter" idx="10"/>
          </p:nvPr>
        </p:nvSpPr>
        <p:spPr/>
        <p:txBody>
          <a:bodyPr/>
          <a:lstStyle/>
          <a:p>
            <a:fld id="{11FA83D3-DB32-41F5-B646-DD5E934E4A44}" type="slidenum">
              <a:rPr lang="en-US" smtClean="0"/>
              <a:t>8</a:t>
            </a:fld>
            <a:endParaRPr lang="en-US"/>
          </a:p>
        </p:txBody>
      </p:sp>
    </p:spTree>
    <p:extLst>
      <p:ext uri="{BB962C8B-B14F-4D97-AF65-F5344CB8AC3E}">
        <p14:creationId xmlns:p14="http://schemas.microsoft.com/office/powerpoint/2010/main" val="1875448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b="1" u="sng" dirty="0"/>
              <a:t>Board of Examiners of Shorthand Reporters</a:t>
            </a:r>
          </a:p>
          <a:p>
            <a:pPr defTabSz="948507">
              <a:defRPr/>
            </a:pPr>
            <a:endParaRPr lang="en-US" dirty="0"/>
          </a:p>
          <a:p>
            <a:pPr defTabSz="948507">
              <a:defRPr/>
            </a:pPr>
            <a:r>
              <a:rPr lang="en-US" dirty="0"/>
              <a:t>The </a:t>
            </a:r>
            <a:r>
              <a:rPr lang="en-US" dirty="0">
                <a:hlinkClick r:id="rId3"/>
              </a:rPr>
              <a:t>Board of Examiners of Shorthand Reporters</a:t>
            </a:r>
            <a:r>
              <a:rPr lang="en-US" dirty="0"/>
              <a:t> administers the examination and certification process for shorthand reporters in Iowa. </a:t>
            </a:r>
          </a:p>
          <a:p>
            <a:pPr defTabSz="948507">
              <a:defRPr/>
            </a:pPr>
            <a:endParaRPr lang="en-US" dirty="0"/>
          </a:p>
          <a:p>
            <a:pPr defTabSz="948507">
              <a:defRPr/>
            </a:pPr>
            <a:r>
              <a:rPr lang="en-US" dirty="0"/>
              <a:t>The board also administers continuing education requirements and disciplinary actions with respect to shorthand reporters. </a:t>
            </a:r>
          </a:p>
          <a:p>
            <a:pPr defTabSz="948507">
              <a:defRPr/>
            </a:pPr>
            <a:endParaRPr lang="en-US" dirty="0"/>
          </a:p>
          <a:p>
            <a:pPr defTabSz="948507">
              <a:defRPr/>
            </a:pPr>
            <a:r>
              <a:rPr lang="en-US" dirty="0"/>
              <a:t>The board advises the court on policies regarding shorthand reporting in Iowa. </a:t>
            </a:r>
          </a:p>
          <a:p>
            <a:pPr defTabSz="948507">
              <a:defRPr/>
            </a:pPr>
            <a:endParaRPr lang="en-US" dirty="0"/>
          </a:p>
          <a:p>
            <a:pPr defTabSz="948507">
              <a:defRPr/>
            </a:pPr>
            <a:r>
              <a:rPr lang="en-US" dirty="0"/>
              <a:t>The Board meets twice per year.</a:t>
            </a:r>
            <a:endParaRPr lang="en-US" dirty="0">
              <a:solidFill>
                <a:schemeClr val="tx1">
                  <a:lumMod val="75000"/>
                  <a:lumOff val="25000"/>
                </a:schemeClr>
              </a:solidFill>
              <a:latin typeface="+mn-lt"/>
            </a:endParaRPr>
          </a:p>
          <a:p>
            <a:pPr defTabSz="948507">
              <a:defRPr/>
            </a:pPr>
            <a:endParaRPr lang="en-US" dirty="0"/>
          </a:p>
          <a:p>
            <a:endParaRPr lang="en-US" b="0" u="none" dirty="0"/>
          </a:p>
        </p:txBody>
      </p:sp>
      <p:sp>
        <p:nvSpPr>
          <p:cNvPr id="4" name="Slide Number Placeholder 3"/>
          <p:cNvSpPr>
            <a:spLocks noGrp="1"/>
          </p:cNvSpPr>
          <p:nvPr>
            <p:ph type="sldNum" sz="quarter" idx="10"/>
          </p:nvPr>
        </p:nvSpPr>
        <p:spPr/>
        <p:txBody>
          <a:bodyPr/>
          <a:lstStyle/>
          <a:p>
            <a:fld id="{11FA83D3-DB32-41F5-B646-DD5E934E4A44}" type="slidenum">
              <a:rPr lang="en-US" smtClean="0"/>
              <a:t>9</a:t>
            </a:fld>
            <a:endParaRPr lang="en-US"/>
          </a:p>
        </p:txBody>
      </p:sp>
    </p:spTree>
    <p:extLst>
      <p:ext uri="{BB962C8B-B14F-4D97-AF65-F5344CB8AC3E}">
        <p14:creationId xmlns:p14="http://schemas.microsoft.com/office/powerpoint/2010/main" val="35224029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turn to attorney discipline, which includes the ADB and GC, so we’ll talk about them together.</a:t>
            </a:r>
            <a:endParaRPr lang="en-US" b="0" u="none" dirty="0"/>
          </a:p>
        </p:txBody>
      </p:sp>
      <p:sp>
        <p:nvSpPr>
          <p:cNvPr id="4" name="Slide Number Placeholder 3"/>
          <p:cNvSpPr>
            <a:spLocks noGrp="1"/>
          </p:cNvSpPr>
          <p:nvPr>
            <p:ph type="sldNum" sz="quarter" idx="10"/>
          </p:nvPr>
        </p:nvSpPr>
        <p:spPr/>
        <p:txBody>
          <a:bodyPr/>
          <a:lstStyle/>
          <a:p>
            <a:fld id="{11FA83D3-DB32-41F5-B646-DD5E934E4A44}" type="slidenum">
              <a:rPr lang="en-US" smtClean="0"/>
              <a:t>10</a:t>
            </a:fld>
            <a:endParaRPr lang="en-US"/>
          </a:p>
        </p:txBody>
      </p:sp>
    </p:spTree>
    <p:extLst>
      <p:ext uri="{BB962C8B-B14F-4D97-AF65-F5344CB8AC3E}">
        <p14:creationId xmlns:p14="http://schemas.microsoft.com/office/powerpoint/2010/main" val="41362820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Attorney Disciplinary Board</a:t>
            </a:r>
          </a:p>
          <a:p>
            <a:endParaRPr lang="en-US" b="1" u="sng" dirty="0"/>
          </a:p>
          <a:p>
            <a:pPr defTabSz="948507">
              <a:defRPr/>
            </a:pPr>
            <a:r>
              <a:rPr lang="en-US" dirty="0"/>
              <a:t>The </a:t>
            </a:r>
            <a:r>
              <a:rPr lang="en-US" dirty="0">
                <a:hlinkClick r:id="rId3"/>
              </a:rPr>
              <a:t>Attorney Disciplinary Board</a:t>
            </a:r>
            <a:r>
              <a:rPr lang="en-US" dirty="0"/>
              <a:t> receives and investigates complaints of alleged unethical conduct by Iowa attorneys and attorneys practicing in Iowa (includes pro hac, out of state attorneys)</a:t>
            </a:r>
          </a:p>
          <a:p>
            <a:pPr marL="410032" indent="-400152">
              <a:lnSpc>
                <a:spcPct val="120000"/>
              </a:lnSpc>
              <a:buClr>
                <a:srgbClr val="0070C0"/>
              </a:buClr>
            </a:pPr>
            <a:endParaRPr lang="en-US" dirty="0">
              <a:solidFill>
                <a:schemeClr val="tx1">
                  <a:lumMod val="75000"/>
                  <a:lumOff val="25000"/>
                </a:schemeClr>
              </a:solidFill>
            </a:endParaRPr>
          </a:p>
          <a:p>
            <a:pPr marL="410032" indent="-400152">
              <a:lnSpc>
                <a:spcPct val="120000"/>
              </a:lnSpc>
              <a:buClr>
                <a:srgbClr val="0070C0"/>
              </a:buClr>
            </a:pPr>
            <a:r>
              <a:rPr lang="en-US" dirty="0">
                <a:solidFill>
                  <a:schemeClr val="tx1">
                    <a:lumMod val="75000"/>
                    <a:lumOff val="25000"/>
                  </a:schemeClr>
                </a:solidFill>
              </a:rPr>
              <a:t>If ADB determines there is any merit to the complaint, the attorney will get a chance to respond. </a:t>
            </a:r>
          </a:p>
          <a:p>
            <a:pPr marL="410032" indent="-400152">
              <a:lnSpc>
                <a:spcPct val="120000"/>
              </a:lnSpc>
              <a:buClr>
                <a:srgbClr val="0070C0"/>
              </a:buClr>
            </a:pPr>
            <a:endParaRPr lang="en-US" dirty="0">
              <a:solidFill>
                <a:schemeClr val="tx1">
                  <a:lumMod val="75000"/>
                  <a:lumOff val="25000"/>
                </a:schemeClr>
              </a:solidFill>
            </a:endParaRPr>
          </a:p>
          <a:p>
            <a:pPr marL="410032" indent="-400152">
              <a:lnSpc>
                <a:spcPct val="120000"/>
              </a:lnSpc>
              <a:buClr>
                <a:srgbClr val="0070C0"/>
              </a:buClr>
            </a:pPr>
            <a:r>
              <a:rPr lang="en-US" dirty="0">
                <a:solidFill>
                  <a:schemeClr val="tx1">
                    <a:lumMod val="75000"/>
                    <a:lumOff val="25000"/>
                  </a:schemeClr>
                </a:solidFill>
              </a:rPr>
              <a:t>Board meets quarterly to review complaints and make determinations</a:t>
            </a:r>
          </a:p>
          <a:p>
            <a:pPr marL="410032" indent="-400152">
              <a:lnSpc>
                <a:spcPct val="120000"/>
              </a:lnSpc>
              <a:buClr>
                <a:srgbClr val="0070C0"/>
              </a:buClr>
            </a:pPr>
            <a:endParaRPr lang="en-US" dirty="0">
              <a:solidFill>
                <a:schemeClr val="tx1">
                  <a:lumMod val="75000"/>
                  <a:lumOff val="25000"/>
                </a:schemeClr>
              </a:solidFill>
            </a:endParaRPr>
          </a:p>
          <a:p>
            <a:pPr marL="410032" indent="-400152">
              <a:lnSpc>
                <a:spcPct val="120000"/>
              </a:lnSpc>
              <a:buClr>
                <a:srgbClr val="0070C0"/>
              </a:buClr>
            </a:pPr>
            <a:r>
              <a:rPr lang="en-US" dirty="0">
                <a:solidFill>
                  <a:schemeClr val="tx1">
                    <a:lumMod val="75000"/>
                    <a:lumOff val="25000"/>
                  </a:schemeClr>
                </a:solidFill>
              </a:rPr>
              <a:t>Many complaints are resolved at the ADB level. A small fraction go to Grievance. </a:t>
            </a:r>
            <a:endParaRPr lang="en-US" dirty="0"/>
          </a:p>
          <a:p>
            <a:pPr defTabSz="948507">
              <a:defRPr/>
            </a:pPr>
            <a:endParaRPr lang="en-US" dirty="0"/>
          </a:p>
          <a:p>
            <a:pPr defTabSz="948507">
              <a:defRPr/>
            </a:pPr>
            <a:r>
              <a:rPr lang="en-US" dirty="0"/>
              <a:t>The Board may dismiss, admonish, reprimand (with Court concurrence), or prosecute a complaint before the Grievance Commission. </a:t>
            </a:r>
          </a:p>
          <a:p>
            <a:endParaRPr lang="en-US" b="1" u="sng" dirty="0"/>
          </a:p>
          <a:p>
            <a:r>
              <a:rPr lang="en-US" b="1" u="sng" dirty="0"/>
              <a:t>Grievance Commission</a:t>
            </a:r>
          </a:p>
          <a:p>
            <a:endParaRPr lang="en-US" dirty="0"/>
          </a:p>
          <a:p>
            <a:pPr defTabSz="948507">
              <a:defRPr/>
            </a:pPr>
            <a:r>
              <a:rPr lang="en-US" dirty="0"/>
              <a:t>The </a:t>
            </a:r>
            <a:r>
              <a:rPr lang="en-US" dirty="0">
                <a:hlinkClick r:id="rId4"/>
              </a:rPr>
              <a:t>Grievance Commission</a:t>
            </a:r>
            <a:r>
              <a:rPr lang="en-US" dirty="0"/>
              <a:t> hears the ethics complaints formally prosecuted by the Attorney Disciplinary Board.  </a:t>
            </a:r>
          </a:p>
          <a:p>
            <a:pPr defTabSz="948507">
              <a:defRPr/>
            </a:pPr>
            <a:endParaRPr lang="en-US" dirty="0"/>
          </a:p>
          <a:p>
            <a:pPr defTabSz="948507">
              <a:defRPr/>
            </a:pPr>
            <a:r>
              <a:rPr lang="en-US" dirty="0"/>
              <a:t>Over 125 unpaid volunteers, appointed by the court. The GC is physically and operationally separate from the ADB. </a:t>
            </a:r>
          </a:p>
          <a:p>
            <a:pPr defTabSz="948507">
              <a:defRPr/>
            </a:pPr>
            <a:endParaRPr lang="en-US" dirty="0"/>
          </a:p>
          <a:p>
            <a:pPr marL="410032" indent="-400152">
              <a:lnSpc>
                <a:spcPct val="120000"/>
              </a:lnSpc>
              <a:buClr>
                <a:srgbClr val="0070C0"/>
              </a:buClr>
            </a:pPr>
            <a:r>
              <a:rPr lang="en-US" dirty="0">
                <a:solidFill>
                  <a:schemeClr val="tx1">
                    <a:lumMod val="75000"/>
                    <a:lumOff val="25000"/>
                  </a:schemeClr>
                </a:solidFill>
              </a:rPr>
              <a:t>GC holds fact-finding hearings on ethical complaints not able to be resolved through the ADB process</a:t>
            </a:r>
          </a:p>
          <a:p>
            <a:pPr marL="365570">
              <a:lnSpc>
                <a:spcPct val="120000"/>
              </a:lnSpc>
              <a:buClr>
                <a:srgbClr val="0070C0"/>
              </a:buClr>
            </a:pPr>
            <a:r>
              <a:rPr lang="en-US" dirty="0">
                <a:solidFill>
                  <a:schemeClr val="tx1">
                    <a:lumMod val="75000"/>
                    <a:lumOff val="25000"/>
                  </a:schemeClr>
                </a:solidFill>
              </a:rPr>
              <a:t>Accepts complaints only from the ADB ethics counsel</a:t>
            </a:r>
          </a:p>
          <a:p>
            <a:pPr defTabSz="948507">
              <a:defRPr/>
            </a:pPr>
            <a:endParaRPr lang="en-US" dirty="0"/>
          </a:p>
          <a:p>
            <a:pPr defTabSz="948507">
              <a:defRPr/>
            </a:pPr>
            <a:r>
              <a:rPr lang="en-US" dirty="0"/>
              <a:t>The Grievance Commission may dismiss, admonish, or recommend discipline to the Supreme Court. </a:t>
            </a:r>
          </a:p>
          <a:p>
            <a:pPr defTabSz="948507">
              <a:defRPr/>
            </a:pPr>
            <a:endParaRPr lang="en-US" dirty="0"/>
          </a:p>
          <a:p>
            <a:pPr defTabSz="948507">
              <a:defRPr/>
            </a:pPr>
            <a:r>
              <a:rPr lang="en-US" dirty="0"/>
              <a:t>There is no set schedule of meetings for the Grievance Commission as they are convened on an "as needed" basis. </a:t>
            </a:r>
          </a:p>
          <a:p>
            <a:pPr defTabSz="948507">
              <a:defRPr/>
            </a:pPr>
            <a:endParaRPr lang="en-US" dirty="0">
              <a:solidFill>
                <a:schemeClr val="tx1">
                  <a:lumMod val="75000"/>
                  <a:lumOff val="25000"/>
                </a:schemeClr>
              </a:solidFill>
            </a:endParaRPr>
          </a:p>
          <a:p>
            <a:pPr>
              <a:buClr>
                <a:srgbClr val="0070C0"/>
              </a:buClr>
            </a:pPr>
            <a:r>
              <a:rPr lang="en-US" dirty="0"/>
              <a:t>-Clerk of the Grievance Commission maintains the case docket, serves as “trial court” clerk </a:t>
            </a:r>
          </a:p>
          <a:p>
            <a:pPr>
              <a:buClr>
                <a:srgbClr val="0070C0"/>
              </a:buClr>
            </a:pPr>
            <a:endParaRPr lang="en-US" dirty="0"/>
          </a:p>
          <a:p>
            <a:pPr>
              <a:buClr>
                <a:srgbClr val="0070C0"/>
              </a:buClr>
            </a:pPr>
            <a:r>
              <a:rPr lang="en-US" dirty="0"/>
              <a:t>-Chair of the Grievance Commission appoints a Division (5 members + 2 alternates) to hear the case, designates a President</a:t>
            </a:r>
          </a:p>
          <a:p>
            <a:pPr>
              <a:buClr>
                <a:srgbClr val="0070C0"/>
              </a:buClr>
            </a:pPr>
            <a:endParaRPr lang="en-US" dirty="0"/>
          </a:p>
          <a:p>
            <a:pPr>
              <a:buClr>
                <a:srgbClr val="0070C0"/>
              </a:buClr>
            </a:pPr>
            <a:r>
              <a:rPr lang="en-US" dirty="0"/>
              <a:t>-Division President rules on motions, issues orders</a:t>
            </a:r>
          </a:p>
          <a:p>
            <a:r>
              <a:rPr lang="en-US" b="1" dirty="0">
                <a:solidFill>
                  <a:srgbClr val="0070C0"/>
                </a:solidFill>
              </a:rPr>
              <a:t>Rules of Civil Procedure apply</a:t>
            </a:r>
          </a:p>
          <a:p>
            <a:pPr>
              <a:buClr>
                <a:srgbClr val="0070C0"/>
              </a:buClr>
            </a:pPr>
            <a:endParaRPr lang="en-US" dirty="0"/>
          </a:p>
          <a:p>
            <a:pPr>
              <a:buClr>
                <a:srgbClr val="0070C0"/>
              </a:buClr>
            </a:pPr>
            <a:r>
              <a:rPr lang="en-US" dirty="0"/>
              <a:t>-Hearings are closed, filings are confidential </a:t>
            </a:r>
          </a:p>
          <a:p>
            <a:pPr defTabSz="948507">
              <a:buClr>
                <a:srgbClr val="0070C0"/>
              </a:buClr>
              <a:defRPr/>
            </a:pPr>
            <a:r>
              <a:rPr lang="en-US" dirty="0"/>
              <a:t>	Filings are confidential unless the commission ultimately recommends public discipline, in which case complaint and report become public</a:t>
            </a:r>
          </a:p>
          <a:p>
            <a:pPr defTabSz="948507">
              <a:defRPr/>
            </a:pPr>
            <a:endParaRPr lang="en-US" dirty="0">
              <a:solidFill>
                <a:schemeClr val="tx1">
                  <a:lumMod val="75000"/>
                  <a:lumOff val="25000"/>
                </a:schemeClr>
              </a:solidFill>
            </a:endParaRPr>
          </a:p>
          <a:p>
            <a:pPr eaLnBrk="1" hangingPunct="1">
              <a:defRPr/>
            </a:pPr>
            <a:endParaRPr lang="en-US" b="1" cap="all" dirty="0"/>
          </a:p>
          <a:p>
            <a:pPr eaLnBrk="1" hangingPunct="1">
              <a:lnSpc>
                <a:spcPct val="80000"/>
              </a:lnSpc>
              <a:buClr>
                <a:srgbClr val="0070C0"/>
              </a:buClr>
              <a:buFont typeface="Wingdings" pitchFamily="2" charset="2"/>
              <a:buChar char="§"/>
            </a:pPr>
            <a:r>
              <a:rPr lang="en-US" dirty="0"/>
              <a:t>Division may dismiss; issue private admonishment; or recommend public reprimand, suspension or revocation of license</a:t>
            </a:r>
          </a:p>
          <a:p>
            <a:pPr marL="474254" lvl="1" defTabSz="948507">
              <a:lnSpc>
                <a:spcPct val="80000"/>
              </a:lnSpc>
              <a:buClr>
                <a:srgbClr val="0070C0"/>
              </a:buClr>
              <a:buFont typeface="Wingdings" pitchFamily="2" charset="2"/>
              <a:buChar char="§"/>
              <a:defRPr/>
            </a:pPr>
            <a:r>
              <a:rPr lang="en-US" b="1" dirty="0">
                <a:solidFill>
                  <a:srgbClr val="0070C0"/>
                </a:solidFill>
              </a:rPr>
              <a:t>Majority vote of division controls; dissenting opinions are permitted</a:t>
            </a:r>
          </a:p>
          <a:p>
            <a:pPr defTabSz="948507">
              <a:defRPr/>
            </a:pPr>
            <a:endParaRPr lang="en-US" dirty="0">
              <a:solidFill>
                <a:schemeClr val="tx1">
                  <a:lumMod val="75000"/>
                  <a:lumOff val="25000"/>
                </a:schemeClr>
              </a:solidFill>
            </a:endParaRPr>
          </a:p>
          <a:p>
            <a:pPr defTabSz="948507">
              <a:defRPr/>
            </a:pPr>
            <a:r>
              <a:rPr lang="en-US" b="1" u="sng" dirty="0"/>
              <a:t>Supreme Court Review &amp; Action</a:t>
            </a:r>
          </a:p>
          <a:p>
            <a:pPr defTabSz="948507">
              <a:defRPr/>
            </a:pPr>
            <a:endParaRPr lang="en-US" dirty="0"/>
          </a:p>
          <a:p>
            <a:pPr eaLnBrk="1" hangingPunct="1">
              <a:lnSpc>
                <a:spcPct val="80000"/>
              </a:lnSpc>
              <a:buClr>
                <a:srgbClr val="0070C0"/>
              </a:buClr>
            </a:pPr>
            <a:r>
              <a:rPr lang="en-US" dirty="0">
                <a:solidFill>
                  <a:srgbClr val="000000"/>
                </a:solidFill>
              </a:rPr>
              <a:t>Court may impose a lesser or greater sanction than recommended by the division</a:t>
            </a:r>
          </a:p>
          <a:p>
            <a:pPr lvl="1" eaLnBrk="1" hangingPunct="1">
              <a:lnSpc>
                <a:spcPct val="80000"/>
              </a:lnSpc>
              <a:defRPr/>
            </a:pPr>
            <a:endParaRPr lang="en-US" dirty="0">
              <a:solidFill>
                <a:srgbClr val="000000"/>
              </a:solidFill>
            </a:endParaRPr>
          </a:p>
          <a:p>
            <a:pPr lvl="1" eaLnBrk="1" hangingPunct="1">
              <a:lnSpc>
                <a:spcPct val="80000"/>
              </a:lnSpc>
              <a:defRPr/>
            </a:pPr>
            <a:r>
              <a:rPr lang="en-US" dirty="0">
                <a:solidFill>
                  <a:srgbClr val="000000"/>
                </a:solidFill>
              </a:rPr>
              <a:t>Disposition may range from dismissal of charges through revocation of license</a:t>
            </a:r>
          </a:p>
          <a:p>
            <a:pPr lvl="1" eaLnBrk="1" hangingPunct="1">
              <a:lnSpc>
                <a:spcPct val="80000"/>
              </a:lnSpc>
              <a:defRPr/>
            </a:pPr>
            <a:r>
              <a:rPr lang="en-US" dirty="0">
                <a:solidFill>
                  <a:srgbClr val="000000"/>
                </a:solidFill>
              </a:rPr>
              <a:t>Suspensions usually range from one month to three years</a:t>
            </a:r>
          </a:p>
          <a:p>
            <a:pPr lvl="1" eaLnBrk="1" hangingPunct="1">
              <a:lnSpc>
                <a:spcPct val="80000"/>
              </a:lnSpc>
              <a:defRPr/>
            </a:pPr>
            <a:r>
              <a:rPr lang="en-US" dirty="0">
                <a:solidFill>
                  <a:srgbClr val="000000"/>
                </a:solidFill>
              </a:rPr>
              <a:t>Revocation – may apply for readmission after 5 years.</a:t>
            </a:r>
            <a:endParaRPr lang="en-US" dirty="0"/>
          </a:p>
          <a:p>
            <a:endParaRPr lang="en-US" dirty="0"/>
          </a:p>
        </p:txBody>
      </p:sp>
      <p:sp>
        <p:nvSpPr>
          <p:cNvPr id="4" name="Slide Number Placeholder 3"/>
          <p:cNvSpPr>
            <a:spLocks noGrp="1"/>
          </p:cNvSpPr>
          <p:nvPr>
            <p:ph type="sldNum" sz="quarter" idx="5"/>
          </p:nvPr>
        </p:nvSpPr>
        <p:spPr/>
        <p:txBody>
          <a:bodyPr/>
          <a:lstStyle/>
          <a:p>
            <a:fld id="{11FA83D3-DB32-41F5-B646-DD5E934E4A44}" type="slidenum">
              <a:rPr lang="en-US" smtClean="0"/>
              <a:t>11</a:t>
            </a:fld>
            <a:endParaRPr lang="en-US"/>
          </a:p>
        </p:txBody>
      </p:sp>
    </p:spTree>
    <p:extLst>
      <p:ext uri="{BB962C8B-B14F-4D97-AF65-F5344CB8AC3E}">
        <p14:creationId xmlns:p14="http://schemas.microsoft.com/office/powerpoint/2010/main" val="1580575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dirty="0"/>
              <a:t>Moving on now to the main attraction: the Unauthorized Practice of Law</a:t>
            </a:r>
          </a:p>
          <a:p>
            <a:endParaRPr lang="en-US" b="0" u="none" dirty="0"/>
          </a:p>
        </p:txBody>
      </p:sp>
      <p:sp>
        <p:nvSpPr>
          <p:cNvPr id="4" name="Slide Number Placeholder 3"/>
          <p:cNvSpPr>
            <a:spLocks noGrp="1"/>
          </p:cNvSpPr>
          <p:nvPr>
            <p:ph type="sldNum" sz="quarter" idx="10"/>
          </p:nvPr>
        </p:nvSpPr>
        <p:spPr/>
        <p:txBody>
          <a:bodyPr/>
          <a:lstStyle/>
          <a:p>
            <a:fld id="{11FA83D3-DB32-41F5-B646-DD5E934E4A44}" type="slidenum">
              <a:rPr lang="en-US" smtClean="0"/>
              <a:t>12</a:t>
            </a:fld>
            <a:endParaRPr lang="en-US"/>
          </a:p>
        </p:txBody>
      </p:sp>
    </p:spTree>
    <p:extLst>
      <p:ext uri="{BB962C8B-B14F-4D97-AF65-F5344CB8AC3E}">
        <p14:creationId xmlns:p14="http://schemas.microsoft.com/office/powerpoint/2010/main" val="1066504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13</a:t>
            </a:fld>
            <a:endParaRPr lang="en-US"/>
          </a:p>
        </p:txBody>
      </p:sp>
    </p:spTree>
    <p:extLst>
      <p:ext uri="{BB962C8B-B14F-4D97-AF65-F5344CB8AC3E}">
        <p14:creationId xmlns:p14="http://schemas.microsoft.com/office/powerpoint/2010/main" val="27620579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14</a:t>
            </a:fld>
            <a:endParaRPr lang="en-US"/>
          </a:p>
        </p:txBody>
      </p:sp>
    </p:spTree>
    <p:extLst>
      <p:ext uri="{BB962C8B-B14F-4D97-AF65-F5344CB8AC3E}">
        <p14:creationId xmlns:p14="http://schemas.microsoft.com/office/powerpoint/2010/main" val="11098777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baseline="0" dirty="0"/>
              <a:t>Not easy to define. This is why we have an entire commission dedicated to reviewing complaints. </a:t>
            </a:r>
            <a:endParaRPr lang="en-US" dirty="0"/>
          </a:p>
          <a:p>
            <a:pPr defTabSz="948507">
              <a:defRPr/>
            </a:pPr>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15</a:t>
            </a:fld>
            <a:endParaRPr lang="en-US"/>
          </a:p>
        </p:txBody>
      </p:sp>
    </p:spTree>
    <p:extLst>
      <p:ext uri="{BB962C8B-B14F-4D97-AF65-F5344CB8AC3E}">
        <p14:creationId xmlns:p14="http://schemas.microsoft.com/office/powerpoint/2010/main" val="291973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endParaRPr lang="en-US" dirty="0"/>
          </a:p>
          <a:p>
            <a:pPr defTabSz="948507">
              <a:defRPr/>
            </a:pPr>
            <a:r>
              <a:rPr lang="en-US" b="1" dirty="0"/>
              <a:t>Goal – protect the public</a:t>
            </a:r>
          </a:p>
          <a:p>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16</a:t>
            </a:fld>
            <a:endParaRPr lang="en-US"/>
          </a:p>
        </p:txBody>
      </p:sp>
    </p:spTree>
    <p:extLst>
      <p:ext uri="{BB962C8B-B14F-4D97-AF65-F5344CB8AC3E}">
        <p14:creationId xmlns:p14="http://schemas.microsoft.com/office/powerpoint/2010/main" val="7784830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a:t>
            </a:r>
            <a:r>
              <a:rPr lang="en-US" dirty="0"/>
              <a:t>Rule deals with CLE</a:t>
            </a:r>
            <a:r>
              <a:rPr lang="en-US" baseline="0" dirty="0"/>
              <a:t> </a:t>
            </a:r>
            <a:r>
              <a:rPr lang="en-US" dirty="0"/>
              <a:t>reciprocity</a:t>
            </a:r>
            <a:r>
              <a:rPr lang="en-US" baseline="0" dirty="0"/>
              <a:t> for out-of-state attendance of equivalent hours for attorneys not practicing law in Iowa. Very similar language appears in Iowa Court Rule 34.23(4), which lists activities suspended attorneys must refrain from performing.</a:t>
            </a:r>
          </a:p>
          <a:p>
            <a:endParaRPr lang="en-US" baseline="0" dirty="0"/>
          </a:p>
        </p:txBody>
      </p:sp>
      <p:sp>
        <p:nvSpPr>
          <p:cNvPr id="4" name="Slide Number Placeholder 3"/>
          <p:cNvSpPr>
            <a:spLocks noGrp="1"/>
          </p:cNvSpPr>
          <p:nvPr>
            <p:ph type="sldNum" sz="quarter" idx="10"/>
          </p:nvPr>
        </p:nvSpPr>
        <p:spPr/>
        <p:txBody>
          <a:bodyPr/>
          <a:lstStyle/>
          <a:p>
            <a:fld id="{11FA83D3-DB32-41F5-B646-DD5E934E4A44}" type="slidenum">
              <a:rPr lang="en-US" smtClean="0"/>
              <a:t>17</a:t>
            </a:fld>
            <a:endParaRPr lang="en-US"/>
          </a:p>
        </p:txBody>
      </p:sp>
    </p:spTree>
    <p:extLst>
      <p:ext uri="{BB962C8B-B14F-4D97-AF65-F5344CB8AC3E}">
        <p14:creationId xmlns:p14="http://schemas.microsoft.com/office/powerpoint/2010/main" val="2090477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dirty="0"/>
              <a:t>Essentially, do not apply law to the facts of the case, and do not give directions of what should be done in any aspect of the legal process</a:t>
            </a:r>
          </a:p>
          <a:p>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18</a:t>
            </a:fld>
            <a:endParaRPr lang="en-US"/>
          </a:p>
        </p:txBody>
      </p:sp>
    </p:spTree>
    <p:extLst>
      <p:ext uri="{BB962C8B-B14F-4D97-AF65-F5344CB8AC3E}">
        <p14:creationId xmlns:p14="http://schemas.microsoft.com/office/powerpoint/2010/main" val="8914528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Iowa</a:t>
            </a:r>
            <a:r>
              <a:rPr lang="en-US" baseline="0" dirty="0"/>
              <a:t> Attorneys with an active license (not inactive/exempt, suspended, retired, or revoked). </a:t>
            </a:r>
          </a:p>
          <a:p>
            <a:endParaRPr lang="en-US" baseline="0" dirty="0"/>
          </a:p>
          <a:p>
            <a:r>
              <a:rPr lang="en-US" baseline="0" dirty="0"/>
              <a:t>Attorneys licensed in another jurisdiction – limited practice</a:t>
            </a:r>
          </a:p>
          <a:p>
            <a:r>
              <a:rPr lang="en-US" baseline="0" dirty="0"/>
              <a:t>Emeritus – could be exempt, retired, or admitted in another jurisdiction; legal services only, supervised (exception for </a:t>
            </a:r>
            <a:r>
              <a:rPr lang="en-US" baseline="0" dirty="0" err="1"/>
              <a:t>COVID</a:t>
            </a:r>
            <a:r>
              <a:rPr lang="en-US" baseline="0" dirty="0"/>
              <a:t> hotline)</a:t>
            </a:r>
          </a:p>
          <a:p>
            <a:endParaRPr lang="en-US" baseline="0" dirty="0"/>
          </a:p>
          <a:p>
            <a:r>
              <a:rPr lang="en-US" baseline="0" dirty="0"/>
              <a:t>Non-attorneys – non-exhaustive list (</a:t>
            </a:r>
            <a:r>
              <a:rPr lang="en-US" baseline="0" dirty="0" err="1"/>
              <a:t>USPTO</a:t>
            </a:r>
            <a:r>
              <a:rPr lang="en-US" baseline="0" dirty="0"/>
              <a:t>, bankruptcy, other federal entities)</a:t>
            </a:r>
          </a:p>
          <a:p>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19</a:t>
            </a:fld>
            <a:endParaRPr lang="en-US"/>
          </a:p>
        </p:txBody>
      </p:sp>
    </p:spTree>
    <p:extLst>
      <p:ext uri="{BB962C8B-B14F-4D97-AF65-F5344CB8AC3E}">
        <p14:creationId xmlns:p14="http://schemas.microsoft.com/office/powerpoint/2010/main" val="6286493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20</a:t>
            </a:fld>
            <a:endParaRPr lang="en-US"/>
          </a:p>
        </p:txBody>
      </p:sp>
    </p:spTree>
    <p:extLst>
      <p:ext uri="{BB962C8B-B14F-4D97-AF65-F5344CB8AC3E}">
        <p14:creationId xmlns:p14="http://schemas.microsoft.com/office/powerpoint/2010/main" val="522735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a:t>
            </a:r>
            <a:r>
              <a:rPr lang="en-US" baseline="0" dirty="0"/>
              <a:t> about selecting the forms? Does a person walk into an office and say “I need you to complete the following immigration forms for me?” Not likely. </a:t>
            </a:r>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21</a:t>
            </a:fld>
            <a:endParaRPr lang="en-US"/>
          </a:p>
        </p:txBody>
      </p:sp>
    </p:spTree>
    <p:extLst>
      <p:ext uri="{BB962C8B-B14F-4D97-AF65-F5344CB8AC3E}">
        <p14:creationId xmlns:p14="http://schemas.microsoft.com/office/powerpoint/2010/main" val="7465308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Makeup of the Commission (7 attorneys, 2</a:t>
            </a:r>
            <a:r>
              <a:rPr lang="en-US" baseline="0" dirty="0"/>
              <a:t> laypeople)</a:t>
            </a:r>
          </a:p>
          <a:p>
            <a:r>
              <a:rPr lang="en-US" baseline="0" dirty="0"/>
              <a:t>Meet 4 times a year</a:t>
            </a:r>
          </a:p>
          <a:p>
            <a:r>
              <a:rPr lang="en-US" baseline="0" dirty="0"/>
              <a:t>My job as administrator</a:t>
            </a:r>
          </a:p>
          <a:p>
            <a:r>
              <a:rPr lang="en-US" baseline="0" dirty="0"/>
              <a:t>	---investigation process, approval by commission—ultimately the commission directs me after I make recommendations</a:t>
            </a:r>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22</a:t>
            </a:fld>
            <a:endParaRPr lang="en-US"/>
          </a:p>
        </p:txBody>
      </p:sp>
    </p:spTree>
    <p:extLst>
      <p:ext uri="{BB962C8B-B14F-4D97-AF65-F5344CB8AC3E}">
        <p14:creationId xmlns:p14="http://schemas.microsoft.com/office/powerpoint/2010/main" val="15252302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Injunction – commission reviews a number of factors</a:t>
            </a:r>
            <a:r>
              <a:rPr lang="en-US" baseline="0" dirty="0"/>
              <a:t> (harm to public, number of complaints, foreseeable to continue in the future, likelihood of success in court).</a:t>
            </a:r>
          </a:p>
          <a:p>
            <a:endParaRPr lang="en-US" dirty="0"/>
          </a:p>
          <a:p>
            <a:r>
              <a:rPr lang="en-US" dirty="0"/>
              <a:t>Letter of inquiry to respondent – sometimes this is enough</a:t>
            </a:r>
          </a:p>
          <a:p>
            <a:endParaRPr lang="en-US" dirty="0"/>
          </a:p>
          <a:p>
            <a:r>
              <a:rPr lang="en-US" dirty="0"/>
              <a:t>Inquiries from complainants</a:t>
            </a:r>
            <a:r>
              <a:rPr lang="en-US" baseline="0" dirty="0"/>
              <a:t> – investigation – follow up with complainants or other witnesses</a:t>
            </a:r>
          </a:p>
          <a:p>
            <a:endParaRPr lang="en-US" baseline="0" dirty="0"/>
          </a:p>
          <a:p>
            <a:r>
              <a:rPr lang="en-US" baseline="0" dirty="0"/>
              <a:t>Refer to other agencies – AG consumer protection – they have more powerful tools (Online Divorce Technology– form-filling software instructing people to file documents on paper after </a:t>
            </a:r>
            <a:r>
              <a:rPr lang="en-US" baseline="0" dirty="0" err="1"/>
              <a:t>EDMS</a:t>
            </a:r>
            <a:r>
              <a:rPr lang="en-US" baseline="0" dirty="0"/>
              <a:t>, so people were paying them and they were doing it wrong, also charging for monthly subscription service; AG got settlement for 200 Iowans)</a:t>
            </a:r>
          </a:p>
          <a:p>
            <a:endParaRPr lang="en-US" baseline="0" dirty="0"/>
          </a:p>
          <a:p>
            <a:r>
              <a:rPr lang="en-US" baseline="0" dirty="0"/>
              <a:t>Press releases – Law grad </a:t>
            </a:r>
            <a:r>
              <a:rPr lang="en-US" baseline="0" dirty="0" err="1"/>
              <a:t>UPLing</a:t>
            </a:r>
            <a:r>
              <a:rPr lang="en-US" baseline="0" dirty="0"/>
              <a:t> in Fairfield – had worked in law office and was taking people’s money</a:t>
            </a:r>
          </a:p>
        </p:txBody>
      </p:sp>
      <p:sp>
        <p:nvSpPr>
          <p:cNvPr id="4" name="Slide Number Placeholder 3"/>
          <p:cNvSpPr>
            <a:spLocks noGrp="1"/>
          </p:cNvSpPr>
          <p:nvPr>
            <p:ph type="sldNum" sz="quarter" idx="10"/>
          </p:nvPr>
        </p:nvSpPr>
        <p:spPr/>
        <p:txBody>
          <a:bodyPr/>
          <a:lstStyle/>
          <a:p>
            <a:fld id="{11FA83D3-DB32-41F5-B646-DD5E934E4A44}" type="slidenum">
              <a:rPr lang="en-US" smtClean="0"/>
              <a:t>23</a:t>
            </a:fld>
            <a:endParaRPr lang="en-US"/>
          </a:p>
        </p:txBody>
      </p:sp>
    </p:spTree>
    <p:extLst>
      <p:ext uri="{BB962C8B-B14F-4D97-AF65-F5344CB8AC3E}">
        <p14:creationId xmlns:p14="http://schemas.microsoft.com/office/powerpoint/2010/main" val="41778643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Commission can make a finding under this rule</a:t>
            </a:r>
          </a:p>
          <a:p>
            <a:endParaRPr lang="en-US" baseline="0" dirty="0"/>
          </a:p>
          <a:p>
            <a:pPr defTabSz="948507">
              <a:defRPr/>
            </a:pPr>
            <a:r>
              <a:rPr lang="en-US" dirty="0"/>
              <a:t>Practical</a:t>
            </a:r>
            <a:r>
              <a:rPr lang="en-US" baseline="0" dirty="0"/>
              <a:t> effect of the injunction: watch yourself!</a:t>
            </a:r>
            <a:endParaRPr lang="en-US" dirty="0"/>
          </a:p>
          <a:p>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24</a:t>
            </a:fld>
            <a:endParaRPr lang="en-US"/>
          </a:p>
        </p:txBody>
      </p:sp>
    </p:spTree>
    <p:extLst>
      <p:ext uri="{BB962C8B-B14F-4D97-AF65-F5344CB8AC3E}">
        <p14:creationId xmlns:p14="http://schemas.microsoft.com/office/powerpoint/2010/main" val="16811516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a:t>
            </a:r>
            <a:r>
              <a:rPr lang="en-US" baseline="0" dirty="0"/>
              <a:t> injunction entered, </a:t>
            </a:r>
            <a:r>
              <a:rPr lang="en-US" baseline="0" dirty="0" err="1"/>
              <a:t>UPLer</a:t>
            </a:r>
            <a:r>
              <a:rPr lang="en-US" baseline="0" dirty="0"/>
              <a:t> could be held in contempt for violation of a court order. Need to bring a contempt (show cause) action, hold hearing. </a:t>
            </a:r>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25</a:t>
            </a:fld>
            <a:endParaRPr lang="en-US"/>
          </a:p>
        </p:txBody>
      </p:sp>
    </p:spTree>
    <p:extLst>
      <p:ext uri="{BB962C8B-B14F-4D97-AF65-F5344CB8AC3E}">
        <p14:creationId xmlns:p14="http://schemas.microsoft.com/office/powerpoint/2010/main" val="27944267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a:t>
            </a:r>
            <a:r>
              <a:rPr lang="en-US" baseline="0" dirty="0"/>
              <a:t> type of contempt – </a:t>
            </a:r>
            <a:r>
              <a:rPr lang="en-US" baseline="0" dirty="0" err="1"/>
              <a:t>sua</a:t>
            </a:r>
            <a:r>
              <a:rPr lang="en-US" baseline="0" dirty="0"/>
              <a:t> </a:t>
            </a:r>
            <a:r>
              <a:rPr lang="en-US" baseline="0" dirty="0" err="1"/>
              <a:t>sponte</a:t>
            </a:r>
            <a:r>
              <a:rPr lang="en-US" baseline="0" dirty="0"/>
              <a:t> by judge. </a:t>
            </a:r>
          </a:p>
          <a:p>
            <a:endParaRPr lang="en-US" baseline="0" dirty="0"/>
          </a:p>
          <a:p>
            <a:r>
              <a:rPr lang="en-US" baseline="0" dirty="0"/>
              <a:t>Comes up when someone appears in court – it happens, and sometimes we get complaints from judges or attorneys (but not always).</a:t>
            </a:r>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26</a:t>
            </a:fld>
            <a:endParaRPr lang="en-US"/>
          </a:p>
        </p:txBody>
      </p:sp>
    </p:spTree>
    <p:extLst>
      <p:ext uri="{BB962C8B-B14F-4D97-AF65-F5344CB8AC3E}">
        <p14:creationId xmlns:p14="http://schemas.microsoft.com/office/powerpoint/2010/main" val="236184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may file a complaint and never hear what</a:t>
            </a:r>
            <a:r>
              <a:rPr lang="en-US" baseline="0" dirty="0"/>
              <a:t> the outcome is. </a:t>
            </a:r>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27</a:t>
            </a:fld>
            <a:endParaRPr lang="en-US"/>
          </a:p>
        </p:txBody>
      </p:sp>
    </p:spTree>
    <p:extLst>
      <p:ext uri="{BB962C8B-B14F-4D97-AF65-F5344CB8AC3E}">
        <p14:creationId xmlns:p14="http://schemas.microsoft.com/office/powerpoint/2010/main" val="22329851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FA83D3-DB32-41F5-B646-DD5E934E4A44}" type="slidenum">
              <a:rPr lang="en-US" smtClean="0"/>
              <a:t>28</a:t>
            </a:fld>
            <a:endParaRPr lang="en-US"/>
          </a:p>
        </p:txBody>
      </p:sp>
    </p:spTree>
    <p:extLst>
      <p:ext uri="{BB962C8B-B14F-4D97-AF65-F5344CB8AC3E}">
        <p14:creationId xmlns:p14="http://schemas.microsoft.com/office/powerpoint/2010/main" val="38177566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Char char="§"/>
            </a:pPr>
            <a:r>
              <a:rPr lang="en-US" dirty="0"/>
              <a:t>Legal Information is a written or oral statement that describes and explains court procedures, the law, legal terminology and options available to court users without interpretation, reference or application to a specific actual or potential case or situation.</a:t>
            </a:r>
          </a:p>
          <a:p>
            <a:endParaRPr lang="en-US" dirty="0"/>
          </a:p>
          <a:p>
            <a:pPr>
              <a:buFont typeface="Wingdings" panose="05000000000000000000" pitchFamily="2" charset="2"/>
              <a:buChar char="§"/>
            </a:pPr>
            <a:r>
              <a:rPr lang="en-US" dirty="0"/>
              <a:t>For paralegals specifically – inform clients. I’m sure I’m missing lots of things a paralegal does</a:t>
            </a:r>
          </a:p>
          <a:p>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29</a:t>
            </a:fld>
            <a:endParaRPr lang="en-US"/>
          </a:p>
        </p:txBody>
      </p:sp>
    </p:spTree>
    <p:extLst>
      <p:ext uri="{BB962C8B-B14F-4D97-AF65-F5344CB8AC3E}">
        <p14:creationId xmlns:p14="http://schemas.microsoft.com/office/powerpoint/2010/main" val="40207984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Char char="§"/>
            </a:pPr>
            <a:r>
              <a:rPr lang="en-US" dirty="0"/>
              <a:t>Legal Advice is a written or oral statement that applies or interprets the law as it relates to an actual or potential case or situation and/or recommends a specific course of action for the case or situation. </a:t>
            </a:r>
          </a:p>
          <a:p>
            <a:pPr>
              <a:buFont typeface="Wingdings" panose="05000000000000000000" pitchFamily="2" charset="2"/>
              <a:buChar char="§"/>
            </a:pPr>
            <a:r>
              <a:rPr lang="en-US" dirty="0"/>
              <a:t>Generally, questions seeking legal advice contain the words “should I” or “whether.”</a:t>
            </a:r>
          </a:p>
          <a:p>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30</a:t>
            </a:fld>
            <a:endParaRPr lang="en-US"/>
          </a:p>
        </p:txBody>
      </p:sp>
    </p:spTree>
    <p:extLst>
      <p:ext uri="{BB962C8B-B14F-4D97-AF65-F5344CB8AC3E}">
        <p14:creationId xmlns:p14="http://schemas.microsoft.com/office/powerpoint/2010/main" val="24768085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baseline="0" dirty="0"/>
              <a:t>Many of the canons address UPL, but Canon 1 focuses on it specifically (canon 1 – duties of attorneys; canon 2 – delegation and supervision).</a:t>
            </a:r>
          </a:p>
          <a:p>
            <a:pPr defTabSz="948507">
              <a:defRPr/>
            </a:pPr>
            <a:endParaRPr lang="en-US" baseline="0" dirty="0"/>
          </a:p>
          <a:p>
            <a:pPr marL="237127" indent="-237127" defTabSz="948507">
              <a:buFontTx/>
              <a:buAutoNum type="arabicPeriod"/>
              <a:defRPr/>
            </a:pPr>
            <a:r>
              <a:rPr lang="en-US" baseline="0" dirty="0"/>
              <a:t>No UPL!</a:t>
            </a:r>
          </a:p>
          <a:p>
            <a:pPr marL="237127" indent="-237127" defTabSz="948507">
              <a:buFontTx/>
              <a:buAutoNum type="arabicPeriod"/>
              <a:defRPr/>
            </a:pPr>
            <a:r>
              <a:rPr lang="en-US" baseline="0" dirty="0"/>
              <a:t>No attorney-client relationship</a:t>
            </a:r>
          </a:p>
          <a:p>
            <a:pPr marL="237127" indent="-237127" defTabSz="948507">
              <a:buFontTx/>
              <a:buAutoNum type="arabicPeriod"/>
              <a:defRPr/>
            </a:pPr>
            <a:r>
              <a:rPr lang="en-US" baseline="0" dirty="0"/>
              <a:t>No setting fees</a:t>
            </a:r>
          </a:p>
          <a:p>
            <a:pPr marL="237127" indent="-237127" defTabSz="948507">
              <a:buFontTx/>
              <a:buAutoNum type="arabicPeriod"/>
              <a:defRPr/>
            </a:pPr>
            <a:r>
              <a:rPr lang="en-US" baseline="0" dirty="0"/>
              <a:t>No legal opinions or advice</a:t>
            </a:r>
          </a:p>
          <a:p>
            <a:pPr marL="237127" indent="-237127" defTabSz="948507">
              <a:buFontTx/>
              <a:buAutoNum type="arabicPeriod"/>
              <a:defRPr/>
            </a:pPr>
            <a:r>
              <a:rPr lang="en-US" baseline="0" dirty="0"/>
              <a:t>No representation before court or agency (unless permitted)</a:t>
            </a:r>
          </a:p>
          <a:p>
            <a:pPr marL="237127" indent="-237127" defTabSz="948507">
              <a:buFontTx/>
              <a:buAutoNum type="arabicPeriod"/>
              <a:defRPr/>
            </a:pPr>
            <a:r>
              <a:rPr lang="en-US" baseline="0" dirty="0"/>
              <a:t>No assisting atty in violating ethics or giving appearance of professional impropriety</a:t>
            </a:r>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31</a:t>
            </a:fld>
            <a:endParaRPr lang="en-US"/>
          </a:p>
        </p:txBody>
      </p:sp>
    </p:spTree>
    <p:extLst>
      <p:ext uri="{BB962C8B-B14F-4D97-AF65-F5344CB8AC3E}">
        <p14:creationId xmlns:p14="http://schemas.microsoft.com/office/powerpoint/2010/main" val="3832546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baseline="0" dirty="0"/>
              <a:t>2. Resources include pertinent statutes, Judicial Branch Forms, </a:t>
            </a:r>
            <a:r>
              <a:rPr lang="en-US" baseline="0" dirty="0" err="1"/>
              <a:t>ISBA</a:t>
            </a:r>
            <a:r>
              <a:rPr lang="en-US" baseline="0" dirty="0"/>
              <a:t> forms,—direct to attorney</a:t>
            </a:r>
          </a:p>
          <a:p>
            <a:r>
              <a:rPr lang="en-US" dirty="0"/>
              <a:t>3. Looking back to the definition</a:t>
            </a:r>
            <a:r>
              <a:rPr lang="en-US" baseline="0" dirty="0"/>
              <a:t> of what constitutes UPL—examples, who to sue, how much to ask for, theories, </a:t>
            </a:r>
          </a:p>
          <a:p>
            <a:r>
              <a:rPr lang="en-US" baseline="0" dirty="0"/>
              <a:t>4. Attorneys really shouldn’t even make guarantees. But you also don’t want to say “in your situation, a judge is likely do this” Why not? Applying law to facts.</a:t>
            </a:r>
          </a:p>
          <a:p>
            <a:endParaRPr lang="en-US" baseline="0" dirty="0"/>
          </a:p>
          <a:p>
            <a:r>
              <a:rPr lang="en-US" baseline="0" dirty="0"/>
              <a:t> Be like a mall directory: there are shoe stores here, but don’t say which shoes to buy…or be like Siri—shows a list of restaurants, but won’t tell you what to eat, or even to eat</a:t>
            </a:r>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32</a:t>
            </a:fld>
            <a:endParaRPr lang="en-US"/>
          </a:p>
        </p:txBody>
      </p:sp>
    </p:spTree>
    <p:extLst>
      <p:ext uri="{BB962C8B-B14F-4D97-AF65-F5344CB8AC3E}">
        <p14:creationId xmlns:p14="http://schemas.microsoft.com/office/powerpoint/2010/main" val="29846789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33</a:t>
            </a:fld>
            <a:endParaRPr lang="en-US"/>
          </a:p>
        </p:txBody>
      </p:sp>
    </p:spTree>
    <p:extLst>
      <p:ext uri="{BB962C8B-B14F-4D97-AF65-F5344CB8AC3E}">
        <p14:creationId xmlns:p14="http://schemas.microsoft.com/office/powerpoint/2010/main" val="10475979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3821" defTabSz="948507">
              <a:defRPr/>
            </a:pPr>
            <a:r>
              <a:rPr lang="en-US" dirty="0"/>
              <a:t>“nonlawyer” is word used in the rules – presumably to cover all non-attorney staff</a:t>
            </a:r>
          </a:p>
          <a:p>
            <a:pPr marL="113821"/>
            <a:endParaRPr lang="en-US" dirty="0"/>
          </a:p>
          <a:p>
            <a:pPr marL="469511" indent="-355690">
              <a:buFont typeface="Wingdings" panose="05000000000000000000" pitchFamily="2" charset="2"/>
              <a:buChar char="§"/>
            </a:pPr>
            <a:r>
              <a:rPr lang="en-US" dirty="0"/>
              <a:t>Managing attorneys – ensure firm has measures in effect (internal policies)</a:t>
            </a:r>
          </a:p>
          <a:p>
            <a:pPr marL="469511" indent="-355690">
              <a:buFont typeface="Wingdings" panose="05000000000000000000" pitchFamily="2" charset="2"/>
              <a:buChar char="§"/>
            </a:pPr>
            <a:r>
              <a:rPr lang="en-US" dirty="0"/>
              <a:t>Any attorney having direct supervisory authority over a </a:t>
            </a:r>
            <a:r>
              <a:rPr lang="en-US" dirty="0" err="1"/>
              <a:t>nonlawyer</a:t>
            </a:r>
            <a:r>
              <a:rPr lang="en-US" dirty="0"/>
              <a:t> must ensure that person’s conduct is compatible with professional obligations.</a:t>
            </a:r>
          </a:p>
          <a:p>
            <a:pPr marL="469511" indent="-355690">
              <a:buFont typeface="Wingdings" panose="05000000000000000000" pitchFamily="2" charset="2"/>
              <a:buChar char="§"/>
            </a:pPr>
            <a:r>
              <a:rPr lang="en-US" dirty="0"/>
              <a:t>A supervising attorney is ultimately responsible for a </a:t>
            </a:r>
            <a:r>
              <a:rPr lang="en-US" dirty="0" err="1"/>
              <a:t>nonlawyer’s</a:t>
            </a:r>
            <a:r>
              <a:rPr lang="en-US" dirty="0"/>
              <a:t> violation of the rules of professional conduct if the attorney orders or ratifies the specific conduct, or knows of conduct but fails to take action when consequences could have been avoided. </a:t>
            </a:r>
          </a:p>
          <a:p>
            <a:pPr defTabSz="948507">
              <a:defRPr/>
            </a:pPr>
            <a:endParaRPr lang="en-US" dirty="0"/>
          </a:p>
          <a:p>
            <a:pPr defTabSz="948507">
              <a:defRPr/>
            </a:pPr>
            <a:endParaRPr lang="en-US" baseline="0" dirty="0"/>
          </a:p>
        </p:txBody>
      </p:sp>
      <p:sp>
        <p:nvSpPr>
          <p:cNvPr id="4" name="Slide Number Placeholder 3"/>
          <p:cNvSpPr>
            <a:spLocks noGrp="1"/>
          </p:cNvSpPr>
          <p:nvPr>
            <p:ph type="sldNum" sz="quarter" idx="10"/>
          </p:nvPr>
        </p:nvSpPr>
        <p:spPr/>
        <p:txBody>
          <a:bodyPr/>
          <a:lstStyle/>
          <a:p>
            <a:fld id="{11FA83D3-DB32-41F5-B646-DD5E934E4A44}" type="slidenum">
              <a:rPr lang="en-US" smtClean="0"/>
              <a:t>34</a:t>
            </a:fld>
            <a:endParaRPr lang="en-US"/>
          </a:p>
        </p:txBody>
      </p:sp>
    </p:spTree>
    <p:extLst>
      <p:ext uri="{BB962C8B-B14F-4D97-AF65-F5344CB8AC3E}">
        <p14:creationId xmlns:p14="http://schemas.microsoft.com/office/powerpoint/2010/main" val="21925419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9511" indent="-355690">
              <a:buFont typeface="Wingdings" panose="05000000000000000000" pitchFamily="2" charset="2"/>
              <a:buChar char="§"/>
            </a:pPr>
            <a:r>
              <a:rPr lang="en-US" dirty="0"/>
              <a:t>Within the firm</a:t>
            </a:r>
          </a:p>
          <a:p>
            <a:pPr marL="943765" lvl="1" indent="-355690">
              <a:buFont typeface="Wingdings" panose="05000000000000000000" pitchFamily="2" charset="2"/>
              <a:buChar char="§"/>
            </a:pPr>
            <a:r>
              <a:rPr lang="en-US" dirty="0"/>
              <a:t>Lawyer must give appropriate instruction and supervision concerning ethical aspects of their employment, particularly regarding the obligation not to disclose information (confidentiality)</a:t>
            </a:r>
          </a:p>
          <a:p>
            <a:pPr marL="943765" lvl="1" indent="-355690">
              <a:buFont typeface="Wingdings" panose="05000000000000000000" pitchFamily="2" charset="2"/>
              <a:buChar char="§"/>
            </a:pPr>
            <a:r>
              <a:rPr lang="en-US" dirty="0"/>
              <a:t>Lawyer is responsible for work product</a:t>
            </a:r>
          </a:p>
          <a:p>
            <a:pPr marL="943765" lvl="1" indent="-355690">
              <a:buFont typeface="Wingdings" panose="05000000000000000000" pitchFamily="2" charset="2"/>
              <a:buChar char="§"/>
            </a:pPr>
            <a:r>
              <a:rPr lang="en-US" dirty="0"/>
              <a:t>Do not have legal training (maybe not exactly true for paralegals, law grads)</a:t>
            </a:r>
          </a:p>
          <a:p>
            <a:pPr marL="943765" lvl="1" indent="-355690">
              <a:buFont typeface="Wingdings" panose="05000000000000000000" pitchFamily="2" charset="2"/>
              <a:buChar char="§"/>
            </a:pPr>
            <a:r>
              <a:rPr lang="en-US" dirty="0"/>
              <a:t>Not subject to discipline</a:t>
            </a:r>
          </a:p>
          <a:p>
            <a:pPr marL="469511" indent="-355690">
              <a:buFont typeface="Wingdings" panose="05000000000000000000" pitchFamily="2" charset="2"/>
              <a:buChar char="§"/>
            </a:pPr>
            <a:r>
              <a:rPr lang="en-US" dirty="0"/>
              <a:t>Within firm allows for closer supervision (ideally)</a:t>
            </a:r>
          </a:p>
        </p:txBody>
      </p:sp>
      <p:sp>
        <p:nvSpPr>
          <p:cNvPr id="4" name="Slide Number Placeholder 3"/>
          <p:cNvSpPr>
            <a:spLocks noGrp="1"/>
          </p:cNvSpPr>
          <p:nvPr>
            <p:ph type="sldNum" sz="quarter" idx="10"/>
          </p:nvPr>
        </p:nvSpPr>
        <p:spPr/>
        <p:txBody>
          <a:bodyPr/>
          <a:lstStyle/>
          <a:p>
            <a:fld id="{11FA83D3-DB32-41F5-B646-DD5E934E4A44}" type="slidenum">
              <a:rPr lang="en-US" smtClean="0"/>
              <a:t>35</a:t>
            </a:fld>
            <a:endParaRPr lang="en-US"/>
          </a:p>
        </p:txBody>
      </p:sp>
    </p:spTree>
    <p:extLst>
      <p:ext uri="{BB962C8B-B14F-4D97-AF65-F5344CB8AC3E}">
        <p14:creationId xmlns:p14="http://schemas.microsoft.com/office/powerpoint/2010/main" val="7677710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9511" indent="-355690">
              <a:buFont typeface="Wingdings" panose="05000000000000000000" pitchFamily="2" charset="2"/>
              <a:buChar char="§"/>
            </a:pPr>
            <a:r>
              <a:rPr lang="en-US" dirty="0">
                <a:solidFill>
                  <a:srgbClr val="000000"/>
                </a:solidFill>
                <a:latin typeface="TimesNewRoman"/>
              </a:rPr>
              <a:t>Examples include the retention of an investigative or paraprofessional service, hiring a document management company to create and maintain a database for complex litigation, sending client documents to a third party for printing or scanning, and using an Internet-based service to store client information. </a:t>
            </a:r>
          </a:p>
          <a:p>
            <a:pPr marL="469511" indent="-355690">
              <a:buFont typeface="Wingdings" panose="05000000000000000000" pitchFamily="2" charset="2"/>
              <a:buChar char="§"/>
            </a:pPr>
            <a:r>
              <a:rPr lang="en-US" i="1" dirty="0">
                <a:solidFill>
                  <a:srgbClr val="000000"/>
                </a:solidFill>
                <a:latin typeface="TimesNewRoman"/>
              </a:rPr>
              <a:t>See also </a:t>
            </a:r>
            <a:r>
              <a:rPr lang="en-US" dirty="0">
                <a:solidFill>
                  <a:srgbClr val="000000"/>
                </a:solidFill>
                <a:latin typeface="TimesNewRoman"/>
              </a:rPr>
              <a:t>rules 32:1.1 (competence), 32:1.2 (allocation of authority), 32:1.4 (communication with client), 32:1.6 (confidentiality), 32:5.4(a) (professional independence of the lawyer), and 32:5.5(a) (unauthorized practice of law). </a:t>
            </a:r>
          </a:p>
          <a:p>
            <a:pPr marL="469511" indent="-355690">
              <a:buFont typeface="Wingdings" panose="05000000000000000000" pitchFamily="2" charset="2"/>
              <a:buChar char="§"/>
            </a:pPr>
            <a:endParaRPr lang="en-US" dirty="0">
              <a:solidFill>
                <a:srgbClr val="000000"/>
              </a:solidFill>
              <a:latin typeface="TimesNewRoman"/>
            </a:endParaRPr>
          </a:p>
          <a:p>
            <a:pPr marL="469511" indent="-355690">
              <a:buFont typeface="Wingdings" panose="05000000000000000000" pitchFamily="2" charset="2"/>
              <a:buChar char="§"/>
            </a:pPr>
            <a:r>
              <a:rPr lang="en-US" dirty="0">
                <a:solidFill>
                  <a:srgbClr val="000000"/>
                </a:solidFill>
                <a:latin typeface="TimesNewRoman"/>
              </a:rPr>
              <a:t>Importance of clear communication to ensure conduct is compatible with lawyer’s professional obligations.</a:t>
            </a:r>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36</a:t>
            </a:fld>
            <a:endParaRPr lang="en-US"/>
          </a:p>
        </p:txBody>
      </p:sp>
    </p:spTree>
    <p:extLst>
      <p:ext uri="{BB962C8B-B14F-4D97-AF65-F5344CB8AC3E}">
        <p14:creationId xmlns:p14="http://schemas.microsoft.com/office/powerpoint/2010/main" val="26977642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9511" indent="-355690">
              <a:buFont typeface="Wingdings" panose="05000000000000000000" pitchFamily="2" charset="2"/>
              <a:buChar char="§"/>
            </a:pPr>
            <a:r>
              <a:rPr lang="en-US" b="0" i="0" dirty="0">
                <a:solidFill>
                  <a:srgbClr val="3D3D3D"/>
                </a:solidFill>
                <a:effectLst/>
                <a:latin typeface="Source Sans Pro" panose="020B0604020202020204" pitchFamily="34" charset="0"/>
              </a:rPr>
              <a:t>Multiple ethical violations alleged (violation of court order, competence, trust accounting, communication…), including 32:5.3</a:t>
            </a:r>
          </a:p>
          <a:p>
            <a:pPr marL="469511" indent="-355690">
              <a:buFont typeface="Wingdings" panose="05000000000000000000" pitchFamily="2" charset="2"/>
              <a:buChar char="§"/>
            </a:pPr>
            <a:endParaRPr lang="en-US" b="0" i="0" dirty="0">
              <a:solidFill>
                <a:srgbClr val="3D3D3D"/>
              </a:solidFill>
              <a:effectLst/>
              <a:latin typeface="Source Sans Pro" panose="020B0604020202020204" pitchFamily="34" charset="0"/>
            </a:endParaRPr>
          </a:p>
          <a:p>
            <a:pPr marL="469511" indent="-355690">
              <a:buFont typeface="Wingdings" panose="05000000000000000000" pitchFamily="2" charset="2"/>
              <a:buChar char="§"/>
            </a:pPr>
            <a:r>
              <a:rPr lang="en-US" b="0" i="0" dirty="0">
                <a:solidFill>
                  <a:srgbClr val="3D3D3D"/>
                </a:solidFill>
                <a:effectLst/>
                <a:latin typeface="Source Sans Pro" panose="020B0604020202020204" pitchFamily="34" charset="0"/>
              </a:rPr>
              <a:t>Client called the office after not receiving documents the attorney promised to send. Talked to assistant who mistakenly told them they needed to pay $1200 to file a bankruptcy petition.</a:t>
            </a:r>
          </a:p>
          <a:p>
            <a:pPr marL="469511" indent="-355690">
              <a:buFont typeface="Wingdings" panose="05000000000000000000" pitchFamily="2" charset="2"/>
              <a:buChar char="§"/>
            </a:pPr>
            <a:endParaRPr lang="en-US" b="0" i="0" dirty="0">
              <a:solidFill>
                <a:srgbClr val="3D3D3D"/>
              </a:solidFill>
              <a:effectLst/>
              <a:latin typeface="Source Sans Pro" panose="020B0604020202020204" pitchFamily="34" charset="0"/>
            </a:endParaRPr>
          </a:p>
          <a:p>
            <a:pPr marL="469511" indent="-355690">
              <a:buFont typeface="Wingdings" panose="05000000000000000000" pitchFamily="2" charset="2"/>
              <a:buChar char="§"/>
            </a:pPr>
            <a:r>
              <a:rPr lang="en-US" b="0" i="0" dirty="0">
                <a:solidFill>
                  <a:srgbClr val="3D3D3D"/>
                </a:solidFill>
                <a:effectLst/>
                <a:latin typeface="Source Sans Pro" panose="020B0604020202020204" pitchFamily="34" charset="0"/>
              </a:rPr>
              <a:t>Court found that it was plausible the assistant simply made a mistake that was not a direct consequence of inattentive instruction or supervision by </a:t>
            </a:r>
            <a:r>
              <a:rPr lang="en-US" b="0" i="0" dirty="0" err="1">
                <a:solidFill>
                  <a:srgbClr val="3D3D3D"/>
                </a:solidFill>
                <a:effectLst/>
                <a:latin typeface="Source Sans Pro" panose="020B0604020202020204" pitchFamily="34" charset="0"/>
              </a:rPr>
              <a:t>Dunahoo</a:t>
            </a:r>
            <a:r>
              <a:rPr lang="en-US" b="0" i="0" dirty="0">
                <a:solidFill>
                  <a:srgbClr val="3D3D3D"/>
                </a:solidFill>
                <a:effectLst/>
                <a:latin typeface="Source Sans Pro" panose="020B0604020202020204" pitchFamily="34" charset="0"/>
              </a:rPr>
              <a:t>. The Court found insufficient evidence </a:t>
            </a:r>
            <a:r>
              <a:rPr lang="en-US" b="0" i="0" dirty="0" err="1">
                <a:solidFill>
                  <a:srgbClr val="3D3D3D"/>
                </a:solidFill>
                <a:effectLst/>
                <a:latin typeface="Source Sans Pro" panose="020B0604020202020204" pitchFamily="34" charset="0"/>
              </a:rPr>
              <a:t>Dunahoo</a:t>
            </a:r>
            <a:r>
              <a:rPr lang="en-US" b="0" i="0" dirty="0">
                <a:solidFill>
                  <a:srgbClr val="3D3D3D"/>
                </a:solidFill>
                <a:effectLst/>
                <a:latin typeface="Source Sans Pro" panose="020B0604020202020204" pitchFamily="34" charset="0"/>
              </a:rPr>
              <a:t> failed to make “reasonable efforts” to prevent this incorrect billing communication.</a:t>
            </a:r>
          </a:p>
          <a:p>
            <a:pPr marL="469511" indent="-355690">
              <a:buFont typeface="Wingdings" panose="05000000000000000000" pitchFamily="2" charset="2"/>
              <a:buChar char="§"/>
            </a:pPr>
            <a:r>
              <a:rPr lang="en-US" b="0" i="0" dirty="0">
                <a:solidFill>
                  <a:srgbClr val="3D3D3D"/>
                </a:solidFill>
                <a:effectLst/>
                <a:latin typeface="Source Sans Pro" panose="020B0604020202020204" pitchFamily="34" charset="0"/>
              </a:rPr>
              <a:t>He was suspended for one year for all of the other ethical violations.</a:t>
            </a:r>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37</a:t>
            </a:fld>
            <a:endParaRPr lang="en-US"/>
          </a:p>
        </p:txBody>
      </p:sp>
    </p:spTree>
    <p:extLst>
      <p:ext uri="{BB962C8B-B14F-4D97-AF65-F5344CB8AC3E}">
        <p14:creationId xmlns:p14="http://schemas.microsoft.com/office/powerpoint/2010/main" val="23023657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845" indent="-177845" fontAlgn="base">
              <a:buFont typeface="Arial" panose="020B0604020202020204" pitchFamily="34" charset="0"/>
              <a:buChar char="•"/>
            </a:pPr>
            <a:r>
              <a:rPr lang="en-US" b="0" i="0" dirty="0">
                <a:solidFill>
                  <a:srgbClr val="3D3D3D"/>
                </a:solidFill>
                <a:effectLst/>
                <a:latin typeface="Source Sans Pro" panose="020B0503030403020204" pitchFamily="34" charset="0"/>
              </a:rPr>
              <a:t>Barnhill had supervisory authority over her employee and was </a:t>
            </a:r>
            <a:r>
              <a:rPr lang="en-US" b="1" i="0" dirty="0">
                <a:solidFill>
                  <a:srgbClr val="3D3D3D"/>
                </a:solidFill>
                <a:effectLst/>
                <a:latin typeface="Source Sans Pro" panose="020B0503030403020204" pitchFamily="34" charset="0"/>
              </a:rPr>
              <a:t>aware her employee had previously embezzled </a:t>
            </a:r>
            <a:r>
              <a:rPr lang="en-US" b="0" i="0" dirty="0">
                <a:solidFill>
                  <a:srgbClr val="3D3D3D"/>
                </a:solidFill>
                <a:effectLst/>
                <a:latin typeface="Source Sans Pro" panose="020B0503030403020204" pitchFamily="34" charset="0"/>
              </a:rPr>
              <a:t>money from the law firm. </a:t>
            </a:r>
          </a:p>
          <a:p>
            <a:pPr marL="177845" indent="-177845" fontAlgn="base">
              <a:buFont typeface="Arial" panose="020B0604020202020204" pitchFamily="34" charset="0"/>
              <a:buChar char="•"/>
            </a:pPr>
            <a:endParaRPr lang="en-US" b="0" i="0" dirty="0">
              <a:solidFill>
                <a:srgbClr val="3D3D3D"/>
              </a:solidFill>
              <a:effectLst/>
              <a:latin typeface="Source Sans Pro" panose="020B0503030403020204" pitchFamily="34" charset="0"/>
            </a:endParaRPr>
          </a:p>
          <a:p>
            <a:pPr marL="177845" indent="-177845" fontAlgn="base">
              <a:buFont typeface="Arial" panose="020B0604020202020204" pitchFamily="34" charset="0"/>
              <a:buChar char="•"/>
            </a:pPr>
            <a:r>
              <a:rPr lang="en-US" b="0" i="0" dirty="0">
                <a:solidFill>
                  <a:srgbClr val="3D3D3D"/>
                </a:solidFill>
                <a:effectLst/>
                <a:latin typeface="Source Sans Pro" panose="020B0503030403020204" pitchFamily="34" charset="0"/>
              </a:rPr>
              <a:t>Barnhill specifically authorized and directed the employee to handle money </a:t>
            </a:r>
            <a:r>
              <a:rPr lang="en-US" b="1" i="0" dirty="0">
                <a:solidFill>
                  <a:srgbClr val="3D3D3D"/>
                </a:solidFill>
                <a:effectLst/>
                <a:latin typeface="Source Sans Pro" panose="020B0503030403020204" pitchFamily="34" charset="0"/>
              </a:rPr>
              <a:t>and continued to allow the employee to sign Barnhill's name on trust account checks.</a:t>
            </a:r>
            <a:r>
              <a:rPr lang="en-US" b="0" i="0" dirty="0">
                <a:solidFill>
                  <a:srgbClr val="3D3D3D"/>
                </a:solidFill>
                <a:effectLst/>
                <a:latin typeface="Source Sans Pro" panose="020B0503030403020204" pitchFamily="34" charset="0"/>
              </a:rPr>
              <a:t> The employee completed these acts without Barnhill's supervision. The employee subsequently wrote at least one check payable to herself from the trust account, and Barnhill eventually fired her for her unauthorized use of the law firm's line of credit.</a:t>
            </a:r>
          </a:p>
          <a:p>
            <a:pPr marL="177845" indent="-177845" fontAlgn="base">
              <a:buFont typeface="Arial" panose="020B0604020202020204" pitchFamily="34" charset="0"/>
              <a:buChar char="•"/>
            </a:pPr>
            <a:endParaRPr lang="en-US" b="0" i="0" dirty="0">
              <a:solidFill>
                <a:srgbClr val="3D3D3D"/>
              </a:solidFill>
              <a:effectLst/>
              <a:latin typeface="Source Sans Pro" panose="020B0503030403020204" pitchFamily="34" charset="0"/>
            </a:endParaRPr>
          </a:p>
          <a:p>
            <a:pPr marL="177845" indent="-177845" fontAlgn="base">
              <a:buFont typeface="Arial" panose="020B0604020202020204" pitchFamily="34" charset="0"/>
              <a:buChar char="•"/>
            </a:pPr>
            <a:r>
              <a:rPr lang="en-US" b="0" i="0" dirty="0">
                <a:solidFill>
                  <a:srgbClr val="3D3D3D"/>
                </a:solidFill>
                <a:effectLst/>
                <a:latin typeface="Source Sans Pro" panose="020B0503030403020204" pitchFamily="34" charset="0"/>
              </a:rPr>
              <a:t>Court noted that Barnhill attempted to supervise her employee. However, these </a:t>
            </a:r>
            <a:r>
              <a:rPr lang="en-US" b="1" i="0" dirty="0">
                <a:solidFill>
                  <a:srgbClr val="3D3D3D"/>
                </a:solidFill>
                <a:effectLst/>
                <a:latin typeface="Source Sans Pro" panose="020B0503030403020204" pitchFamily="34" charset="0"/>
              </a:rPr>
              <a:t>measures were inadequate</a:t>
            </a:r>
            <a:r>
              <a:rPr lang="en-US" b="0" i="0" dirty="0">
                <a:solidFill>
                  <a:srgbClr val="3D3D3D"/>
                </a:solidFill>
                <a:effectLst/>
                <a:latin typeface="Source Sans Pro" panose="020B0503030403020204" pitchFamily="34" charset="0"/>
              </a:rPr>
              <a:t>. Barnhill failed to reasonably supervise her employee. She could have prevented the employee's conduct of stealing money from the trust account with reasonable supervision, particularly when she was aware of her employee's prior embezzlement. Thus, the court found that Barnhill violated the rule and suspended for 60 days.</a:t>
            </a:r>
          </a:p>
          <a:p>
            <a:pPr marL="469511" indent="-355690">
              <a:buFont typeface="Wingdings" panose="05000000000000000000" pitchFamily="2" charset="2"/>
              <a:buChar char="§"/>
            </a:pPr>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38</a:t>
            </a:fld>
            <a:endParaRPr lang="en-US"/>
          </a:p>
        </p:txBody>
      </p:sp>
    </p:spTree>
    <p:extLst>
      <p:ext uri="{BB962C8B-B14F-4D97-AF65-F5344CB8AC3E}">
        <p14:creationId xmlns:p14="http://schemas.microsoft.com/office/powerpoint/2010/main" val="3183913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endParaRPr lang="en-US" dirty="0"/>
          </a:p>
          <a:p>
            <a:pPr defTabSz="948507">
              <a:defRPr/>
            </a:pPr>
            <a:r>
              <a:rPr lang="en-US" dirty="0" err="1"/>
              <a:t>Mathahs</a:t>
            </a:r>
            <a:r>
              <a:rPr lang="en-US" dirty="0"/>
              <a:t> – attorney overbilled</a:t>
            </a:r>
            <a:r>
              <a:rPr lang="en-US" baseline="0" dirty="0"/>
              <a:t> SPD, explained that errors were due to his secretary’s inattentiveness. Secretary was struggling in the aftermath of her ex-husband’s murder. AG found errors were accidental and not theft, but Court  still found violation of 5.3(b) and suspended for 60 days. </a:t>
            </a:r>
          </a:p>
          <a:p>
            <a:pPr defTabSz="948507">
              <a:defRPr/>
            </a:pPr>
            <a:endParaRPr lang="en-US" baseline="0" dirty="0"/>
          </a:p>
        </p:txBody>
      </p:sp>
      <p:sp>
        <p:nvSpPr>
          <p:cNvPr id="4" name="Slide Number Placeholder 3"/>
          <p:cNvSpPr>
            <a:spLocks noGrp="1"/>
          </p:cNvSpPr>
          <p:nvPr>
            <p:ph type="sldNum" sz="quarter" idx="10"/>
          </p:nvPr>
        </p:nvSpPr>
        <p:spPr/>
        <p:txBody>
          <a:bodyPr/>
          <a:lstStyle/>
          <a:p>
            <a:fld id="{11FA83D3-DB32-41F5-B646-DD5E934E4A44}" type="slidenum">
              <a:rPr lang="en-US" smtClean="0"/>
              <a:t>39</a:t>
            </a:fld>
            <a:endParaRPr lang="en-US"/>
          </a:p>
        </p:txBody>
      </p:sp>
    </p:spTree>
    <p:extLst>
      <p:ext uri="{BB962C8B-B14F-4D97-AF65-F5344CB8AC3E}">
        <p14:creationId xmlns:p14="http://schemas.microsoft.com/office/powerpoint/2010/main" val="673654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3821"/>
            <a:r>
              <a:rPr lang="en-US" dirty="0"/>
              <a:t>(Unpublished PR)</a:t>
            </a:r>
          </a:p>
          <a:p>
            <a:pPr marL="469511" indent="-355690">
              <a:buFont typeface="Wingdings" panose="05000000000000000000" pitchFamily="2" charset="2"/>
              <a:buChar char="§"/>
            </a:pPr>
            <a:r>
              <a:rPr lang="en-US" dirty="0"/>
              <a:t>Issue of </a:t>
            </a:r>
            <a:r>
              <a:rPr lang="en-US" dirty="0" err="1"/>
              <a:t>nonattorney</a:t>
            </a:r>
            <a:r>
              <a:rPr lang="en-US" dirty="0"/>
              <a:t> using attorney’s EDMS account for personal matters</a:t>
            </a:r>
          </a:p>
          <a:p>
            <a:pPr marL="469511" indent="-355690">
              <a:buFont typeface="Wingdings" panose="05000000000000000000" pitchFamily="2" charset="2"/>
              <a:buChar char="§"/>
            </a:pPr>
            <a:r>
              <a:rPr lang="en-US" dirty="0"/>
              <a:t>Employee files guardianship; two years later, biological parents find out about it because they were never provided proper notice. Judge asks atty to come to hearing where she claimed to not know about it. </a:t>
            </a:r>
          </a:p>
          <a:p>
            <a:pPr marL="469511" indent="-355690">
              <a:buFont typeface="Wingdings" panose="05000000000000000000" pitchFamily="2" charset="2"/>
              <a:buChar char="§"/>
            </a:pPr>
            <a:r>
              <a:rPr lang="en-US" dirty="0"/>
              <a:t>Texts b/t atty and employee show she advised her</a:t>
            </a:r>
          </a:p>
          <a:p>
            <a:pPr marL="469511" indent="-355690">
              <a:buFont typeface="Wingdings" panose="05000000000000000000" pitchFamily="2" charset="2"/>
              <a:buChar char="§"/>
            </a:pPr>
            <a:r>
              <a:rPr lang="en-US" dirty="0"/>
              <a:t>Other violations for misconduct, deceptive acts</a:t>
            </a:r>
          </a:p>
        </p:txBody>
      </p:sp>
      <p:sp>
        <p:nvSpPr>
          <p:cNvPr id="4" name="Slide Number Placeholder 3"/>
          <p:cNvSpPr>
            <a:spLocks noGrp="1"/>
          </p:cNvSpPr>
          <p:nvPr>
            <p:ph type="sldNum" sz="quarter" idx="10"/>
          </p:nvPr>
        </p:nvSpPr>
        <p:spPr/>
        <p:txBody>
          <a:bodyPr/>
          <a:lstStyle/>
          <a:p>
            <a:fld id="{11FA83D3-DB32-41F5-B646-DD5E934E4A44}" type="slidenum">
              <a:rPr lang="en-US" smtClean="0"/>
              <a:t>40</a:t>
            </a:fld>
            <a:endParaRPr lang="en-US"/>
          </a:p>
        </p:txBody>
      </p:sp>
    </p:spTree>
    <p:extLst>
      <p:ext uri="{BB962C8B-B14F-4D97-AF65-F5344CB8AC3E}">
        <p14:creationId xmlns:p14="http://schemas.microsoft.com/office/powerpoint/2010/main" val="19043309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9511" indent="-355690">
              <a:buFont typeface="Wingdings" panose="05000000000000000000" pitchFamily="2" charset="2"/>
              <a:buChar char="§"/>
            </a:pPr>
            <a:r>
              <a:rPr lang="en-US" dirty="0"/>
              <a:t>Rogue paralegal (UPL got injunction) – last heard he was in Utah practicing medicine</a:t>
            </a:r>
          </a:p>
          <a:p>
            <a:pPr marL="469511" indent="-355690">
              <a:buFont typeface="Wingdings" panose="05000000000000000000" pitchFamily="2" charset="2"/>
              <a:buChar char="§"/>
            </a:pPr>
            <a:r>
              <a:rPr lang="en-US" dirty="0"/>
              <a:t>Paralegal was holding self out, filing in court, preparing pleadings, negotiating settlements with opposing counsel</a:t>
            </a:r>
          </a:p>
          <a:p>
            <a:pPr marL="469511" indent="-355690">
              <a:buFont typeface="Wingdings" panose="05000000000000000000" pitchFamily="2" charset="2"/>
              <a:buChar char="§"/>
            </a:pPr>
            <a:r>
              <a:rPr lang="en-US" dirty="0"/>
              <a:t>UPL got injunction and sent out press releases, media covered</a:t>
            </a:r>
          </a:p>
          <a:p>
            <a:pPr marL="469511" indent="-355690">
              <a:buFont typeface="Wingdings" panose="05000000000000000000" pitchFamily="2" charset="2"/>
              <a:buChar char="§"/>
            </a:pPr>
            <a:endParaRPr lang="en-US" dirty="0"/>
          </a:p>
          <a:p>
            <a:pPr marL="469511" indent="-355690">
              <a:buFont typeface="Wingdings" panose="05000000000000000000" pitchFamily="2" charset="2"/>
              <a:buChar char="§"/>
            </a:pPr>
            <a:r>
              <a:rPr lang="en-US" dirty="0"/>
              <a:t>2019: Atty admitted he did not understand his own accounting system.</a:t>
            </a:r>
          </a:p>
          <a:p>
            <a:pPr marL="469511" indent="-355690">
              <a:buFont typeface="Wingdings" panose="05000000000000000000" pitchFamily="2" charset="2"/>
              <a:buChar char="§"/>
            </a:pPr>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41</a:t>
            </a:fld>
            <a:endParaRPr lang="en-US"/>
          </a:p>
        </p:txBody>
      </p:sp>
    </p:spTree>
    <p:extLst>
      <p:ext uri="{BB962C8B-B14F-4D97-AF65-F5344CB8AC3E}">
        <p14:creationId xmlns:p14="http://schemas.microsoft.com/office/powerpoint/2010/main" val="41656483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9511" indent="-355690">
              <a:buFont typeface="Wingdings" panose="05000000000000000000" pitchFamily="2" charset="2"/>
              <a:buChar char="§"/>
            </a:pPr>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42</a:t>
            </a:fld>
            <a:endParaRPr lang="en-US"/>
          </a:p>
        </p:txBody>
      </p:sp>
    </p:spTree>
    <p:extLst>
      <p:ext uri="{BB962C8B-B14F-4D97-AF65-F5344CB8AC3E}">
        <p14:creationId xmlns:p14="http://schemas.microsoft.com/office/powerpoint/2010/main" val="12753704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B3BCD-0781-77B8-C599-8AB3FDBC1F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92FB5C-8066-95D2-6116-96669D11DF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CFC2D8-ABF7-CE29-BC1A-A5DE74B2F708}"/>
              </a:ext>
            </a:extLst>
          </p:cNvPr>
          <p:cNvSpPr>
            <a:spLocks noGrp="1"/>
          </p:cNvSpPr>
          <p:nvPr>
            <p:ph type="body" idx="1"/>
          </p:nvPr>
        </p:nvSpPr>
        <p:spPr/>
        <p:txBody>
          <a:bodyPr/>
          <a:lstStyle/>
          <a:p>
            <a:pPr marL="469511" indent="-355690">
              <a:buFont typeface="Wingdings" panose="05000000000000000000" pitchFamily="2" charset="2"/>
              <a:buChar char="§"/>
            </a:pPr>
            <a:endParaRPr lang="en-US" dirty="0"/>
          </a:p>
        </p:txBody>
      </p:sp>
      <p:sp>
        <p:nvSpPr>
          <p:cNvPr id="4" name="Slide Number Placeholder 3">
            <a:extLst>
              <a:ext uri="{FF2B5EF4-FFF2-40B4-BE49-F238E27FC236}">
                <a16:creationId xmlns:a16="http://schemas.microsoft.com/office/drawing/2014/main" id="{F5A001E9-8140-9A74-7E3F-122EF338034A}"/>
              </a:ext>
            </a:extLst>
          </p:cNvPr>
          <p:cNvSpPr>
            <a:spLocks noGrp="1"/>
          </p:cNvSpPr>
          <p:nvPr>
            <p:ph type="sldNum" sz="quarter" idx="10"/>
          </p:nvPr>
        </p:nvSpPr>
        <p:spPr/>
        <p:txBody>
          <a:bodyPr/>
          <a:lstStyle/>
          <a:p>
            <a:fld id="{11FA83D3-DB32-41F5-B646-DD5E934E4A44}" type="slidenum">
              <a:rPr lang="en-US" smtClean="0"/>
              <a:t>43</a:t>
            </a:fld>
            <a:endParaRPr lang="en-US"/>
          </a:p>
        </p:txBody>
      </p:sp>
    </p:spTree>
    <p:extLst>
      <p:ext uri="{BB962C8B-B14F-4D97-AF65-F5344CB8AC3E}">
        <p14:creationId xmlns:p14="http://schemas.microsoft.com/office/powerpoint/2010/main" val="34418057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FA83D3-DB32-41F5-B646-DD5E934E4A44}" type="slidenum">
              <a:rPr lang="en-US" smtClean="0"/>
              <a:t>44</a:t>
            </a:fld>
            <a:endParaRPr lang="en-US"/>
          </a:p>
        </p:txBody>
      </p:sp>
    </p:spTree>
    <p:extLst>
      <p:ext uri="{BB962C8B-B14F-4D97-AF65-F5344CB8AC3E}">
        <p14:creationId xmlns:p14="http://schemas.microsoft.com/office/powerpoint/2010/main" val="36929508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45</a:t>
            </a:fld>
            <a:endParaRPr lang="en-US"/>
          </a:p>
        </p:txBody>
      </p:sp>
    </p:spTree>
    <p:extLst>
      <p:ext uri="{BB962C8B-B14F-4D97-AF65-F5344CB8AC3E}">
        <p14:creationId xmlns:p14="http://schemas.microsoft.com/office/powerpoint/2010/main" val="3832546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FA83D3-DB32-41F5-B646-DD5E934E4A44}" type="slidenum">
              <a:rPr lang="en-US" smtClean="0"/>
              <a:t>46</a:t>
            </a:fld>
            <a:endParaRPr lang="en-US"/>
          </a:p>
        </p:txBody>
      </p:sp>
    </p:spTree>
    <p:extLst>
      <p:ext uri="{BB962C8B-B14F-4D97-AF65-F5344CB8AC3E}">
        <p14:creationId xmlns:p14="http://schemas.microsoft.com/office/powerpoint/2010/main" val="1843898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4245246-D43F-4FD7-BA47-D9FB45D8E607}"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6DE46F-B733-4113-8657-9861BA6C1FCD}"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131337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245246-D43F-4FD7-BA47-D9FB45D8E607}"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6DE46F-B733-4113-8657-9861BA6C1FCD}" type="slidenum">
              <a:rPr lang="en-US" smtClean="0"/>
              <a:t>‹#›</a:t>
            </a:fld>
            <a:endParaRPr lang="en-US"/>
          </a:p>
        </p:txBody>
      </p:sp>
    </p:spTree>
    <p:extLst>
      <p:ext uri="{BB962C8B-B14F-4D97-AF65-F5344CB8AC3E}">
        <p14:creationId xmlns:p14="http://schemas.microsoft.com/office/powerpoint/2010/main" val="165470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245246-D43F-4FD7-BA47-D9FB45D8E607}"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6DE46F-B733-4113-8657-9861BA6C1FCD}"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7419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4245246-D43F-4FD7-BA47-D9FB45D8E607}"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6DE46F-B733-4113-8657-9861BA6C1FCD}" type="slidenum">
              <a:rPr lang="en-US" smtClean="0"/>
              <a:t>‹#›</a:t>
            </a:fld>
            <a:endParaRPr lang="en-US"/>
          </a:p>
        </p:txBody>
      </p:sp>
    </p:spTree>
    <p:extLst>
      <p:ext uri="{BB962C8B-B14F-4D97-AF65-F5344CB8AC3E}">
        <p14:creationId xmlns:p14="http://schemas.microsoft.com/office/powerpoint/2010/main" val="4041582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4245246-D43F-4FD7-BA47-D9FB45D8E607}" type="datetimeFigureOut">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6DE46F-B733-4113-8657-9861BA6C1FCD}" type="slidenum">
              <a:rPr lang="en-US" smtClean="0"/>
              <a:t>‹#›</a:t>
            </a:fld>
            <a:endParaRPr lang="en-US"/>
          </a:p>
        </p:txBody>
      </p:sp>
    </p:spTree>
    <p:extLst>
      <p:ext uri="{BB962C8B-B14F-4D97-AF65-F5344CB8AC3E}">
        <p14:creationId xmlns:p14="http://schemas.microsoft.com/office/powerpoint/2010/main" val="2252407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4245246-D43F-4FD7-BA47-D9FB45D8E607}" type="datetimeFigureOut">
              <a:rPr lang="en-US" smtClean="0"/>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6DE46F-B733-4113-8657-9861BA6C1FCD}" type="slidenum">
              <a:rPr lang="en-US" smtClean="0"/>
              <a:t>‹#›</a:t>
            </a:fld>
            <a:endParaRPr lang="en-US"/>
          </a:p>
        </p:txBody>
      </p:sp>
    </p:spTree>
    <p:extLst>
      <p:ext uri="{BB962C8B-B14F-4D97-AF65-F5344CB8AC3E}">
        <p14:creationId xmlns:p14="http://schemas.microsoft.com/office/powerpoint/2010/main" val="1971875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4245246-D43F-4FD7-BA47-D9FB45D8E607}" type="datetimeFigureOut">
              <a:rPr lang="en-US" smtClean="0"/>
              <a:t>9/21/2026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6A6DE46F-B733-4113-8657-9861BA6C1FCD}" type="slidenum">
              <a:rPr lang="en-US" smtClean="0"/>
              <a:t>‹#›</a:t>
            </a:fld>
            <a:endParaRPr lang="en-US"/>
          </a:p>
        </p:txBody>
      </p:sp>
    </p:spTree>
    <p:extLst>
      <p:ext uri="{BB962C8B-B14F-4D97-AF65-F5344CB8AC3E}">
        <p14:creationId xmlns:p14="http://schemas.microsoft.com/office/powerpoint/2010/main" val="373059036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E4245246-D43F-4FD7-BA47-D9FB45D8E607}" type="datetimeFigureOut">
              <a:rPr lang="en-US" smtClean="0"/>
              <a:t>9/21/2026</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A6DE46F-B733-4113-8657-9861BA6C1FCD}" type="slidenum">
              <a:rPr lang="en-US" smtClean="0"/>
              <a:t>‹#›</a:t>
            </a:fld>
            <a:endParaRPr lang="en-US"/>
          </a:p>
        </p:txBody>
      </p:sp>
    </p:spTree>
    <p:extLst>
      <p:ext uri="{BB962C8B-B14F-4D97-AF65-F5344CB8AC3E}">
        <p14:creationId xmlns:p14="http://schemas.microsoft.com/office/powerpoint/2010/main" val="187573648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4245246-D43F-4FD7-BA47-D9FB45D8E607}"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A6DE46F-B733-4113-8657-9861BA6C1FCD}" type="slidenum">
              <a:rPr lang="en-US" smtClean="0"/>
              <a:t>‹#›</a:t>
            </a:fld>
            <a:endParaRPr lang="en-US"/>
          </a:p>
        </p:txBody>
      </p:sp>
    </p:spTree>
    <p:extLst>
      <p:ext uri="{BB962C8B-B14F-4D97-AF65-F5344CB8AC3E}">
        <p14:creationId xmlns:p14="http://schemas.microsoft.com/office/powerpoint/2010/main" val="898909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245246-D43F-4FD7-BA47-D9FB45D8E607}"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6DE46F-B733-4113-8657-9861BA6C1FCD}" type="slidenum">
              <a:rPr lang="en-US" smtClean="0"/>
              <a:t>‹#›</a:t>
            </a:fld>
            <a:endParaRPr lang="en-US"/>
          </a:p>
        </p:txBody>
      </p:sp>
    </p:spTree>
    <p:extLst>
      <p:ext uri="{BB962C8B-B14F-4D97-AF65-F5344CB8AC3E}">
        <p14:creationId xmlns:p14="http://schemas.microsoft.com/office/powerpoint/2010/main" val="575083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245246-D43F-4FD7-BA47-D9FB45D8E607}"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6DE46F-B733-4113-8657-9861BA6C1FCD}" type="slidenum">
              <a:rPr lang="en-US" smtClean="0"/>
              <a:t>‹#›</a:t>
            </a:fld>
            <a:endParaRPr lang="en-US"/>
          </a:p>
        </p:txBody>
      </p:sp>
    </p:spTree>
    <p:extLst>
      <p:ext uri="{BB962C8B-B14F-4D97-AF65-F5344CB8AC3E}">
        <p14:creationId xmlns:p14="http://schemas.microsoft.com/office/powerpoint/2010/main" val="4129150293"/>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E4245246-D43F-4FD7-BA47-D9FB45D8E607}" type="datetimeFigureOut">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6DE46F-B733-4113-8657-9861BA6C1FCD}" type="slidenum">
              <a:rPr lang="en-US" smtClean="0"/>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0163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E4245246-D43F-4FD7-BA47-D9FB45D8E607}" type="datetimeFigureOut">
              <a:rPr lang="en-US" smtClean="0"/>
              <a:t>9/21/2026</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6A6DE46F-B733-4113-8657-9861BA6C1FCD}"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4666915"/>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UPL@IowaCourts.gov"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3723" y="1143000"/>
            <a:ext cx="7086600" cy="2819400"/>
          </a:xfrm>
        </p:spPr>
        <p:txBody>
          <a:bodyPr>
            <a:noAutofit/>
          </a:bodyPr>
          <a:lstStyle/>
          <a:p>
            <a:pPr algn="l"/>
            <a:r>
              <a:rPr lang="en-US" sz="6000" b="1" dirty="0"/>
              <a:t>Office of Professional Regulation </a:t>
            </a:r>
            <a:r>
              <a:rPr lang="en-US" sz="4000" dirty="0"/>
              <a:t>and the </a:t>
            </a:r>
            <a:r>
              <a:rPr lang="en-US" sz="6000" b="1" dirty="0"/>
              <a:t>Unauthorized </a:t>
            </a:r>
            <a:br>
              <a:rPr lang="en-US" sz="6000" b="1" dirty="0"/>
            </a:br>
            <a:r>
              <a:rPr lang="en-US" sz="6000" b="1" dirty="0"/>
              <a:t>Practice of Law</a:t>
            </a:r>
          </a:p>
        </p:txBody>
      </p:sp>
      <p:sp>
        <p:nvSpPr>
          <p:cNvPr id="3" name="Subtitle 2"/>
          <p:cNvSpPr>
            <a:spLocks noGrp="1"/>
          </p:cNvSpPr>
          <p:nvPr>
            <p:ph type="subTitle" idx="1"/>
          </p:nvPr>
        </p:nvSpPr>
        <p:spPr>
          <a:xfrm>
            <a:off x="738554" y="4419600"/>
            <a:ext cx="8001000" cy="1981200"/>
          </a:xfrm>
        </p:spPr>
        <p:txBody>
          <a:bodyPr>
            <a:normAutofit fontScale="85000" lnSpcReduction="20000"/>
          </a:bodyPr>
          <a:lstStyle/>
          <a:p>
            <a:pPr lvl="0">
              <a:buClr>
                <a:srgbClr val="AD84C6"/>
              </a:buClr>
            </a:pPr>
            <a:r>
              <a:rPr lang="en-US" b="1" dirty="0">
                <a:solidFill>
                  <a:srgbClr val="373545"/>
                </a:solidFill>
              </a:rPr>
              <a:t>ALLISON A. SCHMIDT</a:t>
            </a:r>
          </a:p>
          <a:p>
            <a:pPr>
              <a:buClr>
                <a:srgbClr val="AD84C6"/>
              </a:buClr>
            </a:pPr>
            <a:r>
              <a:rPr lang="en-US" b="1" dirty="0">
                <a:solidFill>
                  <a:srgbClr val="373545"/>
                </a:solidFill>
              </a:rPr>
              <a:t>DEPUTY DIRECTOR, ATTORNEY DISCIPLINARY BOARD</a:t>
            </a:r>
          </a:p>
          <a:p>
            <a:pPr lvl="0">
              <a:buClr>
                <a:srgbClr val="AD84C6"/>
              </a:buClr>
            </a:pPr>
            <a:r>
              <a:rPr lang="en-US" b="1" dirty="0">
                <a:solidFill>
                  <a:srgbClr val="373545"/>
                </a:solidFill>
              </a:rPr>
              <a:t>ADMINISTRATOR, UNAUTHORIZED PRACTICE OF LAW COMMISSION</a:t>
            </a:r>
          </a:p>
          <a:p>
            <a:pPr lvl="0">
              <a:buClr>
                <a:srgbClr val="AD84C6"/>
              </a:buClr>
            </a:pPr>
            <a:r>
              <a:rPr lang="en-US" sz="1600" dirty="0">
                <a:solidFill>
                  <a:srgbClr val="373545"/>
                </a:solidFill>
              </a:rPr>
              <a:t>Iowa Supreme Court</a:t>
            </a:r>
          </a:p>
          <a:p>
            <a:pPr lvl="0">
              <a:buClr>
                <a:srgbClr val="AD84C6"/>
              </a:buClr>
            </a:pPr>
            <a:r>
              <a:rPr lang="en-US" sz="1600" dirty="0">
                <a:solidFill>
                  <a:srgbClr val="373545"/>
                </a:solidFill>
              </a:rPr>
              <a:t>Office of Professional Regulation</a:t>
            </a:r>
          </a:p>
        </p:txBody>
      </p:sp>
    </p:spTree>
    <p:extLst>
      <p:ext uri="{BB962C8B-B14F-4D97-AF65-F5344CB8AC3E}">
        <p14:creationId xmlns:p14="http://schemas.microsoft.com/office/powerpoint/2010/main" val="714621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a:t>Agenda</a:t>
            </a:r>
          </a:p>
        </p:txBody>
      </p:sp>
      <p:sp>
        <p:nvSpPr>
          <p:cNvPr id="3" name="Content Placeholder 2"/>
          <p:cNvSpPr>
            <a:spLocks noGrp="1"/>
          </p:cNvSpPr>
          <p:nvPr>
            <p:ph idx="1"/>
          </p:nvPr>
        </p:nvSpPr>
        <p:spPr>
          <a:xfrm>
            <a:off x="685800" y="2133600"/>
            <a:ext cx="8001000" cy="3680012"/>
          </a:xfrm>
        </p:spPr>
        <p:txBody>
          <a:bodyPr>
            <a:normAutofit lnSpcReduction="10000"/>
          </a:bodyPr>
          <a:lstStyle/>
          <a:p>
            <a:pPr>
              <a:buFont typeface="Wingdings" panose="05000000000000000000" pitchFamily="2" charset="2"/>
              <a:buChar char="§"/>
            </a:pPr>
            <a:r>
              <a:rPr lang="en-US" sz="2800" b="1" dirty="0"/>
              <a:t> Overview of the Office of Professional Regulation (OPR)</a:t>
            </a:r>
          </a:p>
          <a:p>
            <a:pPr>
              <a:buFont typeface="Wingdings" panose="05000000000000000000" pitchFamily="2" charset="2"/>
              <a:buChar char="§"/>
            </a:pPr>
            <a:r>
              <a:rPr lang="en-US" sz="2800" b="1" dirty="0"/>
              <a:t> What is the Unauthorized Practice of Law?</a:t>
            </a:r>
          </a:p>
          <a:p>
            <a:pPr>
              <a:buFont typeface="Wingdings" panose="05000000000000000000" pitchFamily="2" charset="2"/>
              <a:buChar char="§"/>
            </a:pPr>
            <a:r>
              <a:rPr lang="en-US" sz="2800" b="1" dirty="0"/>
              <a:t> What is the difference between legal information and legal advice? </a:t>
            </a:r>
          </a:p>
          <a:p>
            <a:pPr>
              <a:buFont typeface="Wingdings" panose="05000000000000000000" pitchFamily="2" charset="2"/>
              <a:buChar char="§"/>
            </a:pPr>
            <a:r>
              <a:rPr lang="en-US" sz="2800" b="1" dirty="0"/>
              <a:t>How can paralegals and other non-attorneys avoid UPL?</a:t>
            </a:r>
          </a:p>
          <a:p>
            <a:pPr>
              <a:buFont typeface="Wingdings" panose="05000000000000000000" pitchFamily="2" charset="2"/>
              <a:buChar char="§"/>
            </a:pPr>
            <a:r>
              <a:rPr lang="en-US" sz="2800" b="1" dirty="0"/>
              <a:t>What are the ethical implications for attorneys?</a:t>
            </a:r>
          </a:p>
        </p:txBody>
      </p:sp>
    </p:spTree>
    <p:extLst>
      <p:ext uri="{BB962C8B-B14F-4D97-AF65-F5344CB8AC3E}">
        <p14:creationId xmlns:p14="http://schemas.microsoft.com/office/powerpoint/2010/main" val="831643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36D16D1E-4205-49F5-BD2A-DA769947C1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9" name="Rectangle 28">
            <a:extLst>
              <a:ext uri="{FF2B5EF4-FFF2-40B4-BE49-F238E27FC236}">
                <a16:creationId xmlns:a16="http://schemas.microsoft.com/office/drawing/2014/main" id="{012FD100-C039-4E03-B5E4-2EDFA7290A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41936"/>
            <a:ext cx="9144000"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1" name="Straight Connector 30">
            <a:extLst>
              <a:ext uri="{FF2B5EF4-FFF2-40B4-BE49-F238E27FC236}">
                <a16:creationId xmlns:a16="http://schemas.microsoft.com/office/drawing/2014/main" id="{4418FCD2-8448-4A81-8EB4-72250F7827B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TextBox 10"/>
          <p:cNvSpPr txBox="1"/>
          <p:nvPr/>
        </p:nvSpPr>
        <p:spPr>
          <a:xfrm>
            <a:off x="822960" y="286603"/>
            <a:ext cx="7543800" cy="1450757"/>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lang="en-US" sz="6600" spc="-50" dirty="0">
                <a:solidFill>
                  <a:schemeClr val="tx1">
                    <a:lumMod val="75000"/>
                    <a:lumOff val="25000"/>
                  </a:schemeClr>
                </a:solidFill>
                <a:latin typeface="+mj-lt"/>
                <a:ea typeface="+mj-ea"/>
                <a:cs typeface="+mj-cs"/>
              </a:rPr>
              <a:t>Overview of OPR</a:t>
            </a:r>
          </a:p>
        </p:txBody>
      </p:sp>
      <p:graphicFrame>
        <p:nvGraphicFramePr>
          <p:cNvPr id="22" name="TextBox 15">
            <a:extLst>
              <a:ext uri="{FF2B5EF4-FFF2-40B4-BE49-F238E27FC236}">
                <a16:creationId xmlns:a16="http://schemas.microsoft.com/office/drawing/2014/main" id="{EC74B863-85BD-CE31-C8F8-F6B87B53568A}"/>
              </a:ext>
            </a:extLst>
          </p:cNvPr>
          <p:cNvGraphicFramePr/>
          <p:nvPr>
            <p:extLst>
              <p:ext uri="{D42A27DB-BD31-4B8C-83A1-F6EECF244321}">
                <p14:modId xmlns:p14="http://schemas.microsoft.com/office/powerpoint/2010/main" val="877105633"/>
              </p:ext>
            </p:extLst>
          </p:nvPr>
        </p:nvGraphicFramePr>
        <p:xfrm>
          <a:off x="1199600" y="2493233"/>
          <a:ext cx="7166922" cy="29966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circl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200" dirty="0"/>
              <a:t>OPR Boards &amp; Commissions</a:t>
            </a:r>
          </a:p>
        </p:txBody>
      </p:sp>
      <p:pic>
        <p:nvPicPr>
          <p:cNvPr id="120" name="Picture 119">
            <a:extLst>
              <a:ext uri="{FF2B5EF4-FFF2-40B4-BE49-F238E27FC236}">
                <a16:creationId xmlns:a16="http://schemas.microsoft.com/office/drawing/2014/main" id="{71AC1E89-44AB-B111-9685-80CF365E82ED}"/>
              </a:ext>
            </a:extLst>
          </p:cNvPr>
          <p:cNvPicPr>
            <a:picLocks noChangeAspect="1"/>
          </p:cNvPicPr>
          <p:nvPr/>
        </p:nvPicPr>
        <p:blipFill>
          <a:blip r:embed="rId3"/>
          <a:stretch>
            <a:fillRect/>
          </a:stretch>
        </p:blipFill>
        <p:spPr>
          <a:xfrm>
            <a:off x="495300" y="2209800"/>
            <a:ext cx="8153400" cy="3281484"/>
          </a:xfrm>
          <a:prstGeom prst="rect">
            <a:avLst/>
          </a:prstGeom>
        </p:spPr>
      </p:pic>
    </p:spTree>
    <p:extLst>
      <p:ext uri="{BB962C8B-B14F-4D97-AF65-F5344CB8AC3E}">
        <p14:creationId xmlns:p14="http://schemas.microsoft.com/office/powerpoint/2010/main" val="3054546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200" dirty="0"/>
              <a:t>OPR Boards &amp; Commissions</a:t>
            </a:r>
          </a:p>
        </p:txBody>
      </p:sp>
      <p:pic>
        <p:nvPicPr>
          <p:cNvPr id="120" name="Picture 119">
            <a:extLst>
              <a:ext uri="{FF2B5EF4-FFF2-40B4-BE49-F238E27FC236}">
                <a16:creationId xmlns:a16="http://schemas.microsoft.com/office/drawing/2014/main" id="{71AC1E89-44AB-B111-9685-80CF365E82ED}"/>
              </a:ext>
            </a:extLst>
          </p:cNvPr>
          <p:cNvPicPr>
            <a:picLocks noChangeAspect="1"/>
          </p:cNvPicPr>
          <p:nvPr/>
        </p:nvPicPr>
        <p:blipFill>
          <a:blip r:embed="rId3"/>
          <a:stretch>
            <a:fillRect/>
          </a:stretch>
        </p:blipFill>
        <p:spPr>
          <a:xfrm>
            <a:off x="495300" y="2209800"/>
            <a:ext cx="8153400" cy="3281484"/>
          </a:xfrm>
          <a:prstGeom prst="rect">
            <a:avLst/>
          </a:prstGeom>
        </p:spPr>
      </p:pic>
      <p:sp>
        <p:nvSpPr>
          <p:cNvPr id="4" name="Oval 3">
            <a:extLst>
              <a:ext uri="{FF2B5EF4-FFF2-40B4-BE49-F238E27FC236}">
                <a16:creationId xmlns:a16="http://schemas.microsoft.com/office/drawing/2014/main" id="{10302655-8EE6-F696-C85B-954DFED8B42E}"/>
              </a:ext>
            </a:extLst>
          </p:cNvPr>
          <p:cNvSpPr/>
          <p:nvPr/>
        </p:nvSpPr>
        <p:spPr>
          <a:xfrm>
            <a:off x="304800" y="2209800"/>
            <a:ext cx="2209800" cy="1219200"/>
          </a:xfrm>
          <a:prstGeom prst="ellipse">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9207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200" dirty="0"/>
              <a:t>OPR Boards &amp; Commissions</a:t>
            </a:r>
          </a:p>
        </p:txBody>
      </p:sp>
      <p:pic>
        <p:nvPicPr>
          <p:cNvPr id="120" name="Picture 119">
            <a:extLst>
              <a:ext uri="{FF2B5EF4-FFF2-40B4-BE49-F238E27FC236}">
                <a16:creationId xmlns:a16="http://schemas.microsoft.com/office/drawing/2014/main" id="{71AC1E89-44AB-B111-9685-80CF365E82ED}"/>
              </a:ext>
            </a:extLst>
          </p:cNvPr>
          <p:cNvPicPr>
            <a:picLocks noChangeAspect="1"/>
          </p:cNvPicPr>
          <p:nvPr/>
        </p:nvPicPr>
        <p:blipFill>
          <a:blip r:embed="rId3"/>
          <a:stretch>
            <a:fillRect/>
          </a:stretch>
        </p:blipFill>
        <p:spPr>
          <a:xfrm>
            <a:off x="495300" y="2209800"/>
            <a:ext cx="8153400" cy="3281484"/>
          </a:xfrm>
          <a:prstGeom prst="rect">
            <a:avLst/>
          </a:prstGeom>
        </p:spPr>
      </p:pic>
      <p:pic>
        <p:nvPicPr>
          <p:cNvPr id="3" name="Picture 2">
            <a:extLst>
              <a:ext uri="{FF2B5EF4-FFF2-40B4-BE49-F238E27FC236}">
                <a16:creationId xmlns:a16="http://schemas.microsoft.com/office/drawing/2014/main" id="{6317120A-AF67-5C54-91DA-0D9A60B620E8}"/>
              </a:ext>
            </a:extLst>
          </p:cNvPr>
          <p:cNvPicPr>
            <a:picLocks noChangeAspect="1"/>
          </p:cNvPicPr>
          <p:nvPr/>
        </p:nvPicPr>
        <p:blipFill>
          <a:blip r:embed="rId4"/>
          <a:stretch>
            <a:fillRect/>
          </a:stretch>
        </p:blipFill>
        <p:spPr>
          <a:xfrm>
            <a:off x="2438400" y="2145679"/>
            <a:ext cx="2292295" cy="1298561"/>
          </a:xfrm>
          <a:prstGeom prst="rect">
            <a:avLst/>
          </a:prstGeom>
        </p:spPr>
      </p:pic>
    </p:spTree>
    <p:extLst>
      <p:ext uri="{BB962C8B-B14F-4D97-AF65-F5344CB8AC3E}">
        <p14:creationId xmlns:p14="http://schemas.microsoft.com/office/powerpoint/2010/main" val="1862378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200" dirty="0"/>
              <a:t>OPR Boards &amp; Commissions</a:t>
            </a:r>
          </a:p>
        </p:txBody>
      </p:sp>
      <p:pic>
        <p:nvPicPr>
          <p:cNvPr id="120" name="Picture 119">
            <a:extLst>
              <a:ext uri="{FF2B5EF4-FFF2-40B4-BE49-F238E27FC236}">
                <a16:creationId xmlns:a16="http://schemas.microsoft.com/office/drawing/2014/main" id="{71AC1E89-44AB-B111-9685-80CF365E82ED}"/>
              </a:ext>
            </a:extLst>
          </p:cNvPr>
          <p:cNvPicPr>
            <a:picLocks noChangeAspect="1"/>
          </p:cNvPicPr>
          <p:nvPr/>
        </p:nvPicPr>
        <p:blipFill>
          <a:blip r:embed="rId3"/>
          <a:stretch>
            <a:fillRect/>
          </a:stretch>
        </p:blipFill>
        <p:spPr>
          <a:xfrm>
            <a:off x="495300" y="2209800"/>
            <a:ext cx="8153400" cy="3281484"/>
          </a:xfrm>
          <a:prstGeom prst="rect">
            <a:avLst/>
          </a:prstGeom>
        </p:spPr>
      </p:pic>
      <p:pic>
        <p:nvPicPr>
          <p:cNvPr id="3" name="Picture 2">
            <a:extLst>
              <a:ext uri="{FF2B5EF4-FFF2-40B4-BE49-F238E27FC236}">
                <a16:creationId xmlns:a16="http://schemas.microsoft.com/office/drawing/2014/main" id="{2808AD09-BDAC-859F-1D81-445AA846F137}"/>
              </a:ext>
            </a:extLst>
          </p:cNvPr>
          <p:cNvPicPr>
            <a:picLocks noChangeAspect="1"/>
          </p:cNvPicPr>
          <p:nvPr/>
        </p:nvPicPr>
        <p:blipFill>
          <a:blip r:embed="rId4"/>
          <a:stretch>
            <a:fillRect/>
          </a:stretch>
        </p:blipFill>
        <p:spPr>
          <a:xfrm>
            <a:off x="2438400" y="3858162"/>
            <a:ext cx="2292295" cy="1298561"/>
          </a:xfrm>
          <a:prstGeom prst="rect">
            <a:avLst/>
          </a:prstGeom>
        </p:spPr>
      </p:pic>
    </p:spTree>
    <p:extLst>
      <p:ext uri="{BB962C8B-B14F-4D97-AF65-F5344CB8AC3E}">
        <p14:creationId xmlns:p14="http://schemas.microsoft.com/office/powerpoint/2010/main" val="2863162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200" dirty="0"/>
              <a:t>OPR Boards &amp; Commissions</a:t>
            </a:r>
          </a:p>
        </p:txBody>
      </p:sp>
      <p:pic>
        <p:nvPicPr>
          <p:cNvPr id="120" name="Picture 119">
            <a:extLst>
              <a:ext uri="{FF2B5EF4-FFF2-40B4-BE49-F238E27FC236}">
                <a16:creationId xmlns:a16="http://schemas.microsoft.com/office/drawing/2014/main" id="{71AC1E89-44AB-B111-9685-80CF365E82ED}"/>
              </a:ext>
            </a:extLst>
          </p:cNvPr>
          <p:cNvPicPr>
            <a:picLocks noChangeAspect="1"/>
          </p:cNvPicPr>
          <p:nvPr/>
        </p:nvPicPr>
        <p:blipFill>
          <a:blip r:embed="rId3"/>
          <a:stretch>
            <a:fillRect/>
          </a:stretch>
        </p:blipFill>
        <p:spPr>
          <a:xfrm>
            <a:off x="495300" y="2209800"/>
            <a:ext cx="8153400" cy="3281484"/>
          </a:xfrm>
          <a:prstGeom prst="rect">
            <a:avLst/>
          </a:prstGeom>
        </p:spPr>
      </p:pic>
      <p:sp>
        <p:nvSpPr>
          <p:cNvPr id="3" name="Oval 2">
            <a:extLst>
              <a:ext uri="{FF2B5EF4-FFF2-40B4-BE49-F238E27FC236}">
                <a16:creationId xmlns:a16="http://schemas.microsoft.com/office/drawing/2014/main" id="{81860AA3-4CDB-9D9F-54DF-FDAA8EB0CCEE}"/>
              </a:ext>
            </a:extLst>
          </p:cNvPr>
          <p:cNvSpPr/>
          <p:nvPr/>
        </p:nvSpPr>
        <p:spPr>
          <a:xfrm>
            <a:off x="4572000" y="3865782"/>
            <a:ext cx="2209800" cy="1219200"/>
          </a:xfrm>
          <a:prstGeom prst="ellipse">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4093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200" dirty="0"/>
              <a:t>OPR Boards &amp; Commissions</a:t>
            </a:r>
          </a:p>
        </p:txBody>
      </p:sp>
      <p:pic>
        <p:nvPicPr>
          <p:cNvPr id="120" name="Picture 119">
            <a:extLst>
              <a:ext uri="{FF2B5EF4-FFF2-40B4-BE49-F238E27FC236}">
                <a16:creationId xmlns:a16="http://schemas.microsoft.com/office/drawing/2014/main" id="{71AC1E89-44AB-B111-9685-80CF365E82ED}"/>
              </a:ext>
            </a:extLst>
          </p:cNvPr>
          <p:cNvPicPr>
            <a:picLocks noChangeAspect="1"/>
          </p:cNvPicPr>
          <p:nvPr/>
        </p:nvPicPr>
        <p:blipFill>
          <a:blip r:embed="rId3"/>
          <a:stretch>
            <a:fillRect/>
          </a:stretch>
        </p:blipFill>
        <p:spPr>
          <a:xfrm>
            <a:off x="495300" y="2209800"/>
            <a:ext cx="8153400" cy="3281484"/>
          </a:xfrm>
          <a:prstGeom prst="rect">
            <a:avLst/>
          </a:prstGeom>
        </p:spPr>
      </p:pic>
      <p:sp>
        <p:nvSpPr>
          <p:cNvPr id="3" name="Oval 2">
            <a:extLst>
              <a:ext uri="{FF2B5EF4-FFF2-40B4-BE49-F238E27FC236}">
                <a16:creationId xmlns:a16="http://schemas.microsoft.com/office/drawing/2014/main" id="{48F5E7BB-B958-0D75-7A99-630EF680B0B1}"/>
              </a:ext>
            </a:extLst>
          </p:cNvPr>
          <p:cNvSpPr/>
          <p:nvPr/>
        </p:nvSpPr>
        <p:spPr>
          <a:xfrm>
            <a:off x="6629400" y="3962400"/>
            <a:ext cx="2209800" cy="1219200"/>
          </a:xfrm>
          <a:prstGeom prst="ellipse">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93985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200" dirty="0"/>
              <a:t>OPR Boards &amp; Commissions</a:t>
            </a:r>
          </a:p>
        </p:txBody>
      </p:sp>
      <p:pic>
        <p:nvPicPr>
          <p:cNvPr id="120" name="Picture 119">
            <a:extLst>
              <a:ext uri="{FF2B5EF4-FFF2-40B4-BE49-F238E27FC236}">
                <a16:creationId xmlns:a16="http://schemas.microsoft.com/office/drawing/2014/main" id="{71AC1E89-44AB-B111-9685-80CF365E82ED}"/>
              </a:ext>
            </a:extLst>
          </p:cNvPr>
          <p:cNvPicPr>
            <a:picLocks noChangeAspect="1"/>
          </p:cNvPicPr>
          <p:nvPr/>
        </p:nvPicPr>
        <p:blipFill>
          <a:blip r:embed="rId3"/>
          <a:stretch>
            <a:fillRect/>
          </a:stretch>
        </p:blipFill>
        <p:spPr>
          <a:xfrm>
            <a:off x="495300" y="2209800"/>
            <a:ext cx="8153400" cy="3281484"/>
          </a:xfrm>
          <a:prstGeom prst="rect">
            <a:avLst/>
          </a:prstGeom>
        </p:spPr>
      </p:pic>
      <p:sp>
        <p:nvSpPr>
          <p:cNvPr id="3" name="Oval 2">
            <a:extLst>
              <a:ext uri="{FF2B5EF4-FFF2-40B4-BE49-F238E27FC236}">
                <a16:creationId xmlns:a16="http://schemas.microsoft.com/office/drawing/2014/main" id="{C4E23741-D79F-238D-9309-54A206D70862}"/>
              </a:ext>
            </a:extLst>
          </p:cNvPr>
          <p:cNvSpPr/>
          <p:nvPr/>
        </p:nvSpPr>
        <p:spPr>
          <a:xfrm>
            <a:off x="4541520" y="2213611"/>
            <a:ext cx="2209800" cy="1219200"/>
          </a:xfrm>
          <a:prstGeom prst="ellipse">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5643F2AD-ACB9-321B-D54E-EC7EC471D1B0}"/>
              </a:ext>
            </a:extLst>
          </p:cNvPr>
          <p:cNvSpPr/>
          <p:nvPr/>
        </p:nvSpPr>
        <p:spPr>
          <a:xfrm>
            <a:off x="6629400" y="2205990"/>
            <a:ext cx="2209800" cy="1219200"/>
          </a:xfrm>
          <a:prstGeom prst="ellipse">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137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C0CE5-DFF6-A236-AA6E-FBD444BD32BF}"/>
              </a:ext>
            </a:extLst>
          </p:cNvPr>
          <p:cNvSpPr>
            <a:spLocks noGrp="1"/>
          </p:cNvSpPr>
          <p:nvPr>
            <p:ph type="title"/>
          </p:nvPr>
        </p:nvSpPr>
        <p:spPr/>
        <p:txBody>
          <a:bodyPr>
            <a:normAutofit/>
          </a:bodyPr>
          <a:lstStyle/>
          <a:p>
            <a:r>
              <a:rPr lang="en-US" sz="6600" dirty="0"/>
              <a:t>Attorney Discipline</a:t>
            </a:r>
          </a:p>
        </p:txBody>
      </p:sp>
      <p:pic>
        <p:nvPicPr>
          <p:cNvPr id="3" name="Picture 2">
            <a:extLst>
              <a:ext uri="{FF2B5EF4-FFF2-40B4-BE49-F238E27FC236}">
                <a16:creationId xmlns:a16="http://schemas.microsoft.com/office/drawing/2014/main" id="{9C684B80-ED17-B114-8AC2-4D3E9002E889}"/>
              </a:ext>
            </a:extLst>
          </p:cNvPr>
          <p:cNvPicPr>
            <a:picLocks noChangeAspect="1"/>
          </p:cNvPicPr>
          <p:nvPr/>
        </p:nvPicPr>
        <p:blipFill>
          <a:blip r:embed="rId3"/>
          <a:stretch>
            <a:fillRect/>
          </a:stretch>
        </p:blipFill>
        <p:spPr>
          <a:xfrm>
            <a:off x="861060" y="2438400"/>
            <a:ext cx="7467600" cy="2482445"/>
          </a:xfrm>
          <a:prstGeom prst="rect">
            <a:avLst/>
          </a:prstGeom>
        </p:spPr>
      </p:pic>
    </p:spTree>
    <p:extLst>
      <p:ext uri="{BB962C8B-B14F-4D97-AF65-F5344CB8AC3E}">
        <p14:creationId xmlns:p14="http://schemas.microsoft.com/office/powerpoint/2010/main" val="1352665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200" dirty="0"/>
              <a:t>OPR Boards &amp; Commissions</a:t>
            </a:r>
          </a:p>
        </p:txBody>
      </p:sp>
      <p:pic>
        <p:nvPicPr>
          <p:cNvPr id="120" name="Picture 119">
            <a:extLst>
              <a:ext uri="{FF2B5EF4-FFF2-40B4-BE49-F238E27FC236}">
                <a16:creationId xmlns:a16="http://schemas.microsoft.com/office/drawing/2014/main" id="{71AC1E89-44AB-B111-9685-80CF365E82ED}"/>
              </a:ext>
            </a:extLst>
          </p:cNvPr>
          <p:cNvPicPr>
            <a:picLocks noChangeAspect="1"/>
          </p:cNvPicPr>
          <p:nvPr/>
        </p:nvPicPr>
        <p:blipFill>
          <a:blip r:embed="rId3"/>
          <a:stretch>
            <a:fillRect/>
          </a:stretch>
        </p:blipFill>
        <p:spPr>
          <a:xfrm>
            <a:off x="495300" y="2209800"/>
            <a:ext cx="8153400" cy="3281484"/>
          </a:xfrm>
          <a:prstGeom prst="rect">
            <a:avLst/>
          </a:prstGeom>
        </p:spPr>
      </p:pic>
      <p:sp>
        <p:nvSpPr>
          <p:cNvPr id="3" name="Oval 2">
            <a:extLst>
              <a:ext uri="{FF2B5EF4-FFF2-40B4-BE49-F238E27FC236}">
                <a16:creationId xmlns:a16="http://schemas.microsoft.com/office/drawing/2014/main" id="{2FEA55D5-5989-4361-284C-5398E4572B39}"/>
              </a:ext>
            </a:extLst>
          </p:cNvPr>
          <p:cNvSpPr/>
          <p:nvPr/>
        </p:nvSpPr>
        <p:spPr>
          <a:xfrm>
            <a:off x="304800" y="3962400"/>
            <a:ext cx="2209800" cy="1219200"/>
          </a:xfrm>
          <a:prstGeom prst="ellipse">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9572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Commission on the Unauthorized Practice of Law</a:t>
            </a:r>
          </a:p>
        </p:txBody>
      </p:sp>
      <p:pic>
        <p:nvPicPr>
          <p:cNvPr id="4" name="Picture 3"/>
          <p:cNvPicPr>
            <a:picLocks noChangeAspect="1"/>
          </p:cNvPicPr>
          <p:nvPr/>
        </p:nvPicPr>
        <p:blipFill>
          <a:blip r:embed="rId3"/>
          <a:stretch>
            <a:fillRect/>
          </a:stretch>
        </p:blipFill>
        <p:spPr>
          <a:xfrm>
            <a:off x="1356360" y="1828800"/>
            <a:ext cx="6477000" cy="4286250"/>
          </a:xfrm>
          <a:prstGeom prst="rect">
            <a:avLst/>
          </a:prstGeom>
        </p:spPr>
      </p:pic>
    </p:spTree>
    <p:extLst>
      <p:ext uri="{BB962C8B-B14F-4D97-AF65-F5344CB8AC3E}">
        <p14:creationId xmlns:p14="http://schemas.microsoft.com/office/powerpoint/2010/main" val="4032352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the unauthorized practice of law (</a:t>
            </a:r>
            <a:r>
              <a:rPr lang="en-US" dirty="0" err="1"/>
              <a:t>UPL</a:t>
            </a:r>
            <a:r>
              <a:rPr lang="en-US" dirty="0"/>
              <a:t>)?</a:t>
            </a:r>
          </a:p>
        </p:txBody>
      </p:sp>
      <p:sp>
        <p:nvSpPr>
          <p:cNvPr id="3" name="Text Placeholder 2"/>
          <p:cNvSpPr>
            <a:spLocks noGrp="1"/>
          </p:cNvSpPr>
          <p:nvPr>
            <p:ph type="body" idx="4294967295"/>
          </p:nvPr>
        </p:nvSpPr>
        <p:spPr>
          <a:xfrm>
            <a:off x="2354263" y="2286000"/>
            <a:ext cx="6789737" cy="3038475"/>
          </a:xfrm>
        </p:spPr>
        <p:txBody>
          <a:bodyPr>
            <a:normAutofit/>
          </a:bodyPr>
          <a:lstStyle/>
          <a:p>
            <a:r>
              <a:rPr lang="en-US" sz="3200" dirty="0"/>
              <a:t>First, we must ask:</a:t>
            </a:r>
          </a:p>
          <a:p>
            <a:pPr lvl="1"/>
            <a:r>
              <a:rPr lang="en-US" sz="2800" dirty="0"/>
              <a:t>What is the </a:t>
            </a:r>
            <a:r>
              <a:rPr lang="en-US" sz="2800" i="1" dirty="0"/>
              <a:t>practice of law</a:t>
            </a:r>
            <a:r>
              <a:rPr lang="en-US" sz="2800" dirty="0"/>
              <a:t>?</a:t>
            </a:r>
          </a:p>
          <a:p>
            <a:pPr lvl="1"/>
            <a:r>
              <a:rPr lang="en-US" sz="2800" dirty="0"/>
              <a:t>Who is </a:t>
            </a:r>
            <a:r>
              <a:rPr lang="en-US" sz="2800" i="1" dirty="0"/>
              <a:t>authorized</a:t>
            </a:r>
            <a:r>
              <a:rPr lang="en-US" sz="2800" dirty="0"/>
              <a:t>?</a:t>
            </a:r>
          </a:p>
          <a:p>
            <a:pPr lvl="1"/>
            <a:r>
              <a:rPr lang="en-US" sz="2800" dirty="0"/>
              <a:t>Who is </a:t>
            </a:r>
            <a:r>
              <a:rPr lang="en-US" sz="2800" i="1" dirty="0"/>
              <a:t>not authorized</a:t>
            </a:r>
            <a:r>
              <a:rPr lang="en-US" sz="2800" dirty="0"/>
              <a:t>?</a:t>
            </a:r>
          </a:p>
          <a:p>
            <a:pPr lvl="2"/>
            <a:r>
              <a:rPr lang="en-US" sz="2600" dirty="0"/>
              <a:t>(and why not?!)</a:t>
            </a:r>
          </a:p>
        </p:txBody>
      </p:sp>
    </p:spTree>
    <p:extLst>
      <p:ext uri="{BB962C8B-B14F-4D97-AF65-F5344CB8AC3E}">
        <p14:creationId xmlns:p14="http://schemas.microsoft.com/office/powerpoint/2010/main" val="1820212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382000" cy="670561"/>
          </a:xfrm>
        </p:spPr>
        <p:txBody>
          <a:bodyPr>
            <a:normAutofit/>
          </a:bodyPr>
          <a:lstStyle/>
          <a:p>
            <a:r>
              <a:rPr lang="en-US" sz="4000" dirty="0"/>
              <a:t>What does “practice of law” even </a:t>
            </a:r>
            <a:r>
              <a:rPr lang="en-US" sz="4000" i="1" dirty="0"/>
              <a:t>mean</a:t>
            </a:r>
            <a:r>
              <a:rPr lang="en-US" sz="4000" dirty="0"/>
              <a:t>?</a:t>
            </a:r>
          </a:p>
        </p:txBody>
      </p:sp>
      <p:pic>
        <p:nvPicPr>
          <p:cNvPr id="4" name="Content Placeholder 3"/>
          <p:cNvPicPr>
            <a:picLocks noGrp="1" noChangeAspect="1"/>
          </p:cNvPicPr>
          <p:nvPr>
            <p:ph idx="1"/>
          </p:nvPr>
        </p:nvPicPr>
        <p:blipFill>
          <a:blip r:embed="rId3"/>
          <a:stretch>
            <a:fillRect/>
          </a:stretch>
        </p:blipFill>
        <p:spPr>
          <a:xfrm>
            <a:off x="1752600" y="1828800"/>
            <a:ext cx="5833584" cy="3873500"/>
          </a:xfrm>
          <a:prstGeom prst="rect">
            <a:avLst/>
          </a:prstGeom>
        </p:spPr>
      </p:pic>
      <p:sp>
        <p:nvSpPr>
          <p:cNvPr id="10" name="TextBox 9"/>
          <p:cNvSpPr txBox="1"/>
          <p:nvPr/>
        </p:nvSpPr>
        <p:spPr>
          <a:xfrm>
            <a:off x="2459592" y="5837673"/>
            <a:ext cx="4419600" cy="369332"/>
          </a:xfrm>
          <a:prstGeom prst="rect">
            <a:avLst/>
          </a:prstGeom>
          <a:noFill/>
        </p:spPr>
        <p:txBody>
          <a:bodyPr wrap="square" rtlCol="0">
            <a:spAutoFit/>
          </a:bodyPr>
          <a:lstStyle/>
          <a:p>
            <a:r>
              <a:rPr lang="en-US" dirty="0"/>
              <a:t>I don’t know how to be any clearer, David.</a:t>
            </a:r>
          </a:p>
        </p:txBody>
      </p:sp>
    </p:spTree>
    <p:extLst>
      <p:ext uri="{BB962C8B-B14F-4D97-AF65-F5344CB8AC3E}">
        <p14:creationId xmlns:p14="http://schemas.microsoft.com/office/powerpoint/2010/main" val="181339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Practice of Law</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dirty="0"/>
              <a:t> Baker (1992) “It is neither necessary nor desirable to attempt the formulation of a single, specific definition of what constitutes the practice of law.”</a:t>
            </a:r>
          </a:p>
          <a:p>
            <a:pPr>
              <a:buFont typeface="Wingdings" panose="05000000000000000000" pitchFamily="2" charset="2"/>
              <a:buChar char="§"/>
            </a:pPr>
            <a:r>
              <a:rPr lang="en-US" dirty="0"/>
              <a:t> ABA Task Force on the Model Definition of the Practice of Law (2003) declined to adopt a model definition</a:t>
            </a:r>
          </a:p>
          <a:p>
            <a:pPr lvl="1"/>
            <a:r>
              <a:rPr lang="en-US" dirty="0"/>
              <a:t>Provided guidance and encouraged states to craft their own</a:t>
            </a:r>
          </a:p>
          <a:p>
            <a:pPr>
              <a:buFont typeface="Wingdings" panose="05000000000000000000" pitchFamily="2" charset="2"/>
              <a:buChar char="§"/>
            </a:pPr>
            <a:r>
              <a:rPr lang="en-US" dirty="0"/>
              <a:t> Iowa Court Rule 32:5.5, comment 2: </a:t>
            </a:r>
          </a:p>
          <a:p>
            <a:pPr marL="0" indent="0">
              <a:buNone/>
            </a:pPr>
            <a:r>
              <a:rPr lang="en-US" dirty="0"/>
              <a:t>“The definition of the practice of law is established by law and varies from one jurisdiction to another. Whatever the definition, limiting the practice of law to members of the bar </a:t>
            </a:r>
            <a:r>
              <a:rPr lang="en-US" b="1" dirty="0"/>
              <a:t>protects the public </a:t>
            </a:r>
            <a:r>
              <a:rPr lang="en-US" dirty="0"/>
              <a:t>against rendition of legal services by unqualified persons.”</a:t>
            </a:r>
          </a:p>
          <a:p>
            <a:pPr marL="0" indent="0">
              <a:buNone/>
            </a:pPr>
            <a:endParaRPr lang="en-US" dirty="0"/>
          </a:p>
        </p:txBody>
      </p:sp>
    </p:spTree>
    <p:extLst>
      <p:ext uri="{BB962C8B-B14F-4D97-AF65-F5344CB8AC3E}">
        <p14:creationId xmlns:p14="http://schemas.microsoft.com/office/powerpoint/2010/main" val="1490833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4"/>
            <a:ext cx="7543800" cy="1559130"/>
          </a:xfrm>
        </p:spPr>
        <p:txBody>
          <a:bodyPr>
            <a:normAutofit/>
          </a:bodyPr>
          <a:lstStyle/>
          <a:p>
            <a:r>
              <a:rPr lang="en-US" sz="5400" dirty="0"/>
              <a:t>One Definition in the </a:t>
            </a:r>
            <a:br>
              <a:rPr lang="en-US" sz="5400" dirty="0"/>
            </a:br>
            <a:r>
              <a:rPr lang="en-US" sz="5400" dirty="0"/>
              <a:t>Iowa Court Rules</a:t>
            </a:r>
          </a:p>
        </p:txBody>
      </p:sp>
      <p:sp>
        <p:nvSpPr>
          <p:cNvPr id="3" name="Content Placeholder 2"/>
          <p:cNvSpPr>
            <a:spLocks noGrp="1"/>
          </p:cNvSpPr>
          <p:nvPr>
            <p:ph idx="1"/>
          </p:nvPr>
        </p:nvSpPr>
        <p:spPr/>
        <p:txBody>
          <a:bodyPr>
            <a:normAutofit/>
          </a:bodyPr>
          <a:lstStyle/>
          <a:p>
            <a:endParaRPr lang="en-US" i="1" dirty="0"/>
          </a:p>
          <a:p>
            <a:r>
              <a:rPr lang="en-US" i="1" dirty="0"/>
              <a:t>Rule 41.9(3):</a:t>
            </a:r>
            <a:r>
              <a:rPr lang="en-US" dirty="0"/>
              <a:t> “The practice of law as that term is employed in this rule includes: the examination of abstracts; consummation of real estate transactions; preparation of legal briefs, deeds, buy and sell agreements, contracts, wills, and tax returns; representation of others in any Iowa courts; regular preparation of legal instruments, securing of legal rights, </a:t>
            </a:r>
            <a:r>
              <a:rPr lang="en-US" b="1" i="1" dirty="0"/>
              <a:t>advising others as to their legal rights or the effect of contemplated actions upon their legal rights, or holding oneself out to so do; instructing others in legal rights</a:t>
            </a:r>
            <a:r>
              <a:rPr lang="en-US" dirty="0"/>
              <a:t>; being a judge or one who rules upon the legal rights of others unless neither the state nor federal law requires the person so judging or ruling to hold a license to practice law.”</a:t>
            </a:r>
          </a:p>
          <a:p>
            <a:pPr marL="0" indent="0">
              <a:buNone/>
            </a:pPr>
            <a:endParaRPr lang="en-US" dirty="0"/>
          </a:p>
        </p:txBody>
      </p:sp>
    </p:spTree>
    <p:extLst>
      <p:ext uri="{BB962C8B-B14F-4D97-AF65-F5344CB8AC3E}">
        <p14:creationId xmlns:p14="http://schemas.microsoft.com/office/powerpoint/2010/main" val="3773247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 practical definition</a:t>
            </a:r>
          </a:p>
        </p:txBody>
      </p:sp>
      <p:sp>
        <p:nvSpPr>
          <p:cNvPr id="3" name="Content Placeholder 2"/>
          <p:cNvSpPr>
            <a:spLocks noGrp="1"/>
          </p:cNvSpPr>
          <p:nvPr>
            <p:ph idx="1"/>
          </p:nvPr>
        </p:nvSpPr>
        <p:spPr>
          <a:xfrm>
            <a:off x="822959" y="1845734"/>
            <a:ext cx="7543801" cy="1888066"/>
          </a:xfrm>
        </p:spPr>
        <p:txBody>
          <a:bodyPr/>
          <a:lstStyle/>
          <a:p>
            <a:r>
              <a:rPr lang="en-US" dirty="0"/>
              <a:t>“Practically speaking, </a:t>
            </a:r>
            <a:r>
              <a:rPr lang="en-US" b="1" dirty="0"/>
              <a:t>professional judgment </a:t>
            </a:r>
            <a:r>
              <a:rPr lang="en-US" dirty="0"/>
              <a:t>lies at the core of the practice of law. When lawyers use their educated ability to </a:t>
            </a:r>
            <a:r>
              <a:rPr lang="en-US" b="1" dirty="0"/>
              <a:t>apply an area of the law to solve a specific problem </a:t>
            </a:r>
            <a:r>
              <a:rPr lang="en-US" dirty="0"/>
              <a:t>of a client, they are exercising professional judgement.” </a:t>
            </a:r>
            <a:r>
              <a:rPr lang="en-US" i="1" dirty="0"/>
              <a:t>Comm’n on </a:t>
            </a:r>
            <a:r>
              <a:rPr lang="en-US" i="1" dirty="0" err="1"/>
              <a:t>Prof’l</a:t>
            </a:r>
            <a:r>
              <a:rPr lang="en-US" i="1" dirty="0"/>
              <a:t> Ethics &amp; Conduct v. Baker</a:t>
            </a:r>
            <a:r>
              <a:rPr lang="en-US" dirty="0"/>
              <a:t>, 492 N.W.2d 695, 701 (Iowa 1992).</a:t>
            </a:r>
          </a:p>
          <a:p>
            <a:endParaRPr lang="en-US" dirty="0"/>
          </a:p>
        </p:txBody>
      </p:sp>
      <p:sp>
        <p:nvSpPr>
          <p:cNvPr id="6" name="Rounded Rectangle 5"/>
          <p:cNvSpPr/>
          <p:nvPr/>
        </p:nvSpPr>
        <p:spPr>
          <a:xfrm>
            <a:off x="1242059" y="4114800"/>
            <a:ext cx="6705599" cy="1385994"/>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buAutoNum type="arabicPeriod"/>
            </a:pPr>
            <a:r>
              <a:rPr lang="en-US" sz="2400" b="1" dirty="0">
                <a:solidFill>
                  <a:schemeClr val="tx1"/>
                </a:solidFill>
              </a:rPr>
              <a:t>Professional judgment </a:t>
            </a:r>
          </a:p>
          <a:p>
            <a:pPr marL="514350" indent="-514350">
              <a:buAutoNum type="arabicPeriod"/>
            </a:pPr>
            <a:r>
              <a:rPr lang="en-US" sz="2400" b="1" dirty="0">
                <a:solidFill>
                  <a:schemeClr val="tx1"/>
                </a:solidFill>
              </a:rPr>
              <a:t>Applying the law to solve a specific problem</a:t>
            </a:r>
          </a:p>
        </p:txBody>
      </p:sp>
    </p:spTree>
    <p:extLst>
      <p:ext uri="{BB962C8B-B14F-4D97-AF65-F5344CB8AC3E}">
        <p14:creationId xmlns:p14="http://schemas.microsoft.com/office/powerpoint/2010/main" val="2981099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is “authorized”?</a:t>
            </a:r>
          </a:p>
        </p:txBody>
      </p:sp>
      <p:sp>
        <p:nvSpPr>
          <p:cNvPr id="3" name="Content Placeholder 2"/>
          <p:cNvSpPr>
            <a:spLocks noGrp="1"/>
          </p:cNvSpPr>
          <p:nvPr>
            <p:ph idx="1"/>
          </p:nvPr>
        </p:nvSpPr>
        <p:spPr/>
        <p:txBody>
          <a:bodyPr>
            <a:normAutofit fontScale="85000" lnSpcReduction="20000"/>
          </a:bodyPr>
          <a:lstStyle/>
          <a:p>
            <a:r>
              <a:rPr lang="en-US" u="sng" dirty="0"/>
              <a:t>Iowa Attorneys (with an active license)</a:t>
            </a:r>
          </a:p>
          <a:p>
            <a:r>
              <a:rPr lang="en-US" u="sng" dirty="0"/>
              <a:t>Non-Iowa Attorneys</a:t>
            </a:r>
          </a:p>
          <a:p>
            <a:pPr lvl="1"/>
            <a:r>
              <a:rPr lang="en-US" dirty="0"/>
              <a:t>Multi-Jurisdictional Practice – Rule 32:5.5</a:t>
            </a:r>
          </a:p>
          <a:p>
            <a:pPr lvl="1"/>
            <a:r>
              <a:rPr lang="en-US" dirty="0"/>
              <a:t>Emeritus Attorney – Rule 31.19</a:t>
            </a:r>
          </a:p>
          <a:p>
            <a:pPr lvl="1"/>
            <a:r>
              <a:rPr lang="en-US" dirty="0"/>
              <a:t>Emergency Services – Rule 31.17 </a:t>
            </a:r>
          </a:p>
          <a:p>
            <a:pPr lvl="1"/>
            <a:r>
              <a:rPr lang="en-US" dirty="0"/>
              <a:t>Pro Hac Vice – Rule 31.14</a:t>
            </a:r>
          </a:p>
          <a:p>
            <a:pPr lvl="1"/>
            <a:r>
              <a:rPr lang="en-US" dirty="0"/>
              <a:t>Some Admin. Proceedings – Rule 31.14</a:t>
            </a:r>
          </a:p>
          <a:p>
            <a:pPr lvl="1"/>
            <a:r>
              <a:rPr lang="en-US" dirty="0"/>
              <a:t>In-House Counsel – Rule 31.16</a:t>
            </a:r>
          </a:p>
          <a:p>
            <a:r>
              <a:rPr lang="en-US" u="sng" dirty="0"/>
              <a:t>Non-attorneys</a:t>
            </a:r>
          </a:p>
          <a:p>
            <a:pPr lvl="1"/>
            <a:r>
              <a:rPr lang="en-US" dirty="0"/>
              <a:t>Domestic Violence and Sexual Assault Victim Counselors – Rule 37.4</a:t>
            </a:r>
          </a:p>
          <a:p>
            <a:pPr lvl="1"/>
            <a:r>
              <a:rPr lang="en-US" dirty="0"/>
              <a:t>Limited Real Estate Practice – Rule 37.5</a:t>
            </a:r>
          </a:p>
          <a:p>
            <a:pPr lvl="1"/>
            <a:r>
              <a:rPr lang="en-US" dirty="0"/>
              <a:t>Law Students/Recent Grads – Rule 31.15</a:t>
            </a:r>
          </a:p>
          <a:p>
            <a:pPr lvl="1"/>
            <a:r>
              <a:rPr lang="en-US" dirty="0"/>
              <a:t>Accredited Representatives – 8 CFR § 292.2</a:t>
            </a:r>
          </a:p>
          <a:p>
            <a:pPr lvl="1"/>
            <a:r>
              <a:rPr lang="en-US" dirty="0"/>
              <a:t>Small Claims Exception - Iowa Code § 631.14(1)</a:t>
            </a:r>
          </a:p>
          <a:p>
            <a:pPr lvl="1"/>
            <a:r>
              <a:rPr lang="en-US" dirty="0"/>
              <a:t>Property Management – Iowa Code § 631.14(2)</a:t>
            </a:r>
          </a:p>
          <a:p>
            <a:pPr lvl="1"/>
            <a:endParaRPr lang="en-US" dirty="0"/>
          </a:p>
          <a:p>
            <a:pPr lvl="1"/>
            <a:endParaRPr lang="en-US" dirty="0"/>
          </a:p>
        </p:txBody>
      </p:sp>
    </p:spTree>
    <p:extLst>
      <p:ext uri="{BB962C8B-B14F-4D97-AF65-F5344CB8AC3E}">
        <p14:creationId xmlns:p14="http://schemas.microsoft.com/office/powerpoint/2010/main" val="3918933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1000"/>
                                        <p:tgtEl>
                                          <p:spTgt spid="3">
                                            <p:txEl>
                                              <p:pRg st="6" end="6"/>
                                            </p:txEl>
                                          </p:spTgt>
                                        </p:tgtEl>
                                      </p:cBhvr>
                                    </p:animEffect>
                                    <p:anim calcmode="lin" valueType="num">
                                      <p:cBhvr>
                                        <p:cTn id="4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1000"/>
                                        <p:tgtEl>
                                          <p:spTgt spid="3">
                                            <p:txEl>
                                              <p:pRg st="7" end="7"/>
                                            </p:txEl>
                                          </p:spTgt>
                                        </p:tgtEl>
                                      </p:cBhvr>
                                    </p:animEffect>
                                    <p:anim calcmode="lin" valueType="num">
                                      <p:cBhvr>
                                        <p:cTn id="4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fade">
                                      <p:cBhvr>
                                        <p:cTn id="51" dur="1000"/>
                                        <p:tgtEl>
                                          <p:spTgt spid="3">
                                            <p:txEl>
                                              <p:pRg st="8" end="8"/>
                                            </p:txEl>
                                          </p:spTgt>
                                        </p:tgtEl>
                                      </p:cBhvr>
                                    </p:animEffect>
                                    <p:anim calcmode="lin" valueType="num">
                                      <p:cBhvr>
                                        <p:cTn id="5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Effect transition="in" filter="fade">
                                      <p:cBhvr>
                                        <p:cTn id="61" dur="1000"/>
                                        <p:tgtEl>
                                          <p:spTgt spid="3">
                                            <p:txEl>
                                              <p:pRg st="10" end="10"/>
                                            </p:txEl>
                                          </p:spTgt>
                                        </p:tgtEl>
                                      </p:cBhvr>
                                    </p:animEffect>
                                    <p:anim calcmode="lin" valueType="num">
                                      <p:cBhvr>
                                        <p:cTn id="6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3">
                                            <p:txEl>
                                              <p:pRg st="11" end="11"/>
                                            </p:txEl>
                                          </p:spTgt>
                                        </p:tgtEl>
                                        <p:attrNameLst>
                                          <p:attrName>style.visibility</p:attrName>
                                        </p:attrNameLst>
                                      </p:cBhvr>
                                      <p:to>
                                        <p:strVal val="visible"/>
                                      </p:to>
                                    </p:set>
                                    <p:animEffect transition="in" filter="fade">
                                      <p:cBhvr>
                                        <p:cTn id="66" dur="1000"/>
                                        <p:tgtEl>
                                          <p:spTgt spid="3">
                                            <p:txEl>
                                              <p:pRg st="11" end="11"/>
                                            </p:txEl>
                                          </p:spTgt>
                                        </p:tgtEl>
                                      </p:cBhvr>
                                    </p:animEffect>
                                    <p:anim calcmode="lin" valueType="num">
                                      <p:cBhvr>
                                        <p:cTn id="67"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8" dur="1000" fill="hold"/>
                                        <p:tgtEl>
                                          <p:spTgt spid="3">
                                            <p:txEl>
                                              <p:pRg st="11" end="11"/>
                                            </p:txEl>
                                          </p:spTgt>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3">
                                            <p:txEl>
                                              <p:pRg st="12" end="12"/>
                                            </p:txEl>
                                          </p:spTgt>
                                        </p:tgtEl>
                                        <p:attrNameLst>
                                          <p:attrName>style.visibility</p:attrName>
                                        </p:attrNameLst>
                                      </p:cBhvr>
                                      <p:to>
                                        <p:strVal val="visible"/>
                                      </p:to>
                                    </p:set>
                                    <p:animEffect transition="in" filter="fade">
                                      <p:cBhvr>
                                        <p:cTn id="71" dur="1000"/>
                                        <p:tgtEl>
                                          <p:spTgt spid="3">
                                            <p:txEl>
                                              <p:pRg st="12" end="12"/>
                                            </p:txEl>
                                          </p:spTgt>
                                        </p:tgtEl>
                                      </p:cBhvr>
                                    </p:animEffect>
                                    <p:anim calcmode="lin" valueType="num">
                                      <p:cBhvr>
                                        <p:cTn id="72"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73" dur="1000" fill="hold"/>
                                        <p:tgtEl>
                                          <p:spTgt spid="3">
                                            <p:txEl>
                                              <p:pRg st="12" end="12"/>
                                            </p:txEl>
                                          </p:spTgt>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3">
                                            <p:txEl>
                                              <p:pRg st="13" end="13"/>
                                            </p:txEl>
                                          </p:spTgt>
                                        </p:tgtEl>
                                        <p:attrNameLst>
                                          <p:attrName>style.visibility</p:attrName>
                                        </p:attrNameLst>
                                      </p:cBhvr>
                                      <p:to>
                                        <p:strVal val="visible"/>
                                      </p:to>
                                    </p:set>
                                    <p:animEffect transition="in" filter="fade">
                                      <p:cBhvr>
                                        <p:cTn id="76" dur="1000"/>
                                        <p:tgtEl>
                                          <p:spTgt spid="3">
                                            <p:txEl>
                                              <p:pRg st="13" end="13"/>
                                            </p:txEl>
                                          </p:spTgt>
                                        </p:tgtEl>
                                      </p:cBhvr>
                                    </p:animEffect>
                                    <p:anim calcmode="lin" valueType="num">
                                      <p:cBhvr>
                                        <p:cTn id="77"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78" dur="1000" fill="hold"/>
                                        <p:tgtEl>
                                          <p:spTgt spid="3">
                                            <p:txEl>
                                              <p:pRg st="13" end="13"/>
                                            </p:txEl>
                                          </p:spTgt>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3">
                                            <p:txEl>
                                              <p:pRg st="14" end="14"/>
                                            </p:txEl>
                                          </p:spTgt>
                                        </p:tgtEl>
                                        <p:attrNameLst>
                                          <p:attrName>style.visibility</p:attrName>
                                        </p:attrNameLst>
                                      </p:cBhvr>
                                      <p:to>
                                        <p:strVal val="visible"/>
                                      </p:to>
                                    </p:set>
                                    <p:animEffect transition="in" filter="fade">
                                      <p:cBhvr>
                                        <p:cTn id="81" dur="1000"/>
                                        <p:tgtEl>
                                          <p:spTgt spid="3">
                                            <p:txEl>
                                              <p:pRg st="14" end="14"/>
                                            </p:txEl>
                                          </p:spTgt>
                                        </p:tgtEl>
                                      </p:cBhvr>
                                    </p:animEffect>
                                    <p:anim calcmode="lin" valueType="num">
                                      <p:cBhvr>
                                        <p:cTn id="82"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83"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Small Claims Exception</a:t>
            </a:r>
          </a:p>
        </p:txBody>
      </p:sp>
      <p:sp>
        <p:nvSpPr>
          <p:cNvPr id="3" name="Content Placeholder 2"/>
          <p:cNvSpPr>
            <a:spLocks noGrp="1"/>
          </p:cNvSpPr>
          <p:nvPr>
            <p:ph idx="1"/>
          </p:nvPr>
        </p:nvSpPr>
        <p:spPr/>
        <p:txBody>
          <a:bodyPr>
            <a:normAutofit/>
          </a:bodyPr>
          <a:lstStyle/>
          <a:p>
            <a:r>
              <a:rPr lang="en-US" dirty="0"/>
              <a:t>Iowa Code § 631.14(1):</a:t>
            </a:r>
          </a:p>
          <a:p>
            <a:pPr marL="365760" lvl="1" indent="0">
              <a:buNone/>
            </a:pPr>
            <a:endParaRPr lang="en-US" dirty="0"/>
          </a:p>
          <a:p>
            <a:pPr marL="365760" lvl="1" indent="0">
              <a:buNone/>
            </a:pPr>
            <a:r>
              <a:rPr lang="en-US" dirty="0"/>
              <a:t>“Actions constituting small claims may be brought or defended by an individual, partnership, association, corporation, or other entity. </a:t>
            </a:r>
            <a:r>
              <a:rPr lang="en-US" b="1" dirty="0"/>
              <a:t>In actions in which a person other than an individual is a party, that person may be represented by an officer or an employee.”</a:t>
            </a:r>
          </a:p>
          <a:p>
            <a:endParaRPr lang="en-US" dirty="0"/>
          </a:p>
          <a:p>
            <a:r>
              <a:rPr lang="en-US" dirty="0"/>
              <a:t>Iowa Code § 631.14(2):</a:t>
            </a:r>
          </a:p>
          <a:p>
            <a:pPr lvl="1"/>
            <a:r>
              <a:rPr lang="en-US" sz="2000" dirty="0"/>
              <a:t>Residential Rental Property</a:t>
            </a:r>
          </a:p>
          <a:p>
            <a:pPr lvl="1"/>
            <a:r>
              <a:rPr lang="en-US" sz="2000" dirty="0"/>
              <a:t>Employee of titled owner OR property management employee/officer</a:t>
            </a:r>
          </a:p>
          <a:p>
            <a:pPr marL="365760" lvl="1" indent="0">
              <a:buNone/>
            </a:pPr>
            <a:endParaRPr lang="en-US" b="1" dirty="0"/>
          </a:p>
        </p:txBody>
      </p:sp>
    </p:spTree>
    <p:extLst>
      <p:ext uri="{BB962C8B-B14F-4D97-AF65-F5344CB8AC3E}">
        <p14:creationId xmlns:p14="http://schemas.microsoft.com/office/powerpoint/2010/main" val="42421654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Document Preparers</a:t>
            </a:r>
          </a:p>
        </p:txBody>
      </p:sp>
      <p:sp>
        <p:nvSpPr>
          <p:cNvPr id="3" name="Text Placeholder 2"/>
          <p:cNvSpPr>
            <a:spLocks noGrp="1"/>
          </p:cNvSpPr>
          <p:nvPr>
            <p:ph type="body" idx="1"/>
          </p:nvPr>
        </p:nvSpPr>
        <p:spPr>
          <a:xfrm>
            <a:off x="1298448" y="1993043"/>
            <a:ext cx="2939521" cy="820208"/>
          </a:xfrm>
        </p:spPr>
        <p:txBody>
          <a:bodyPr/>
          <a:lstStyle/>
          <a:p>
            <a:r>
              <a:rPr lang="en-US" dirty="0"/>
              <a:t>Non-UPL</a:t>
            </a:r>
          </a:p>
        </p:txBody>
      </p:sp>
      <p:sp>
        <p:nvSpPr>
          <p:cNvPr id="4" name="Text Placeholder 3"/>
          <p:cNvSpPr>
            <a:spLocks noGrp="1"/>
          </p:cNvSpPr>
          <p:nvPr>
            <p:ph type="body" sz="quarter" idx="3"/>
          </p:nvPr>
        </p:nvSpPr>
        <p:spPr>
          <a:xfrm>
            <a:off x="4786883" y="1993043"/>
            <a:ext cx="2944368" cy="822960"/>
          </a:xfrm>
        </p:spPr>
        <p:txBody>
          <a:bodyPr/>
          <a:lstStyle/>
          <a:p>
            <a:r>
              <a:rPr lang="en-US" dirty="0"/>
              <a:t>Potential </a:t>
            </a:r>
            <a:r>
              <a:rPr lang="en-US" dirty="0" err="1"/>
              <a:t>UPL</a:t>
            </a:r>
            <a:endParaRPr lang="en-US" dirty="0"/>
          </a:p>
        </p:txBody>
      </p:sp>
      <p:sp>
        <p:nvSpPr>
          <p:cNvPr id="5" name="Content Placeholder 4"/>
          <p:cNvSpPr>
            <a:spLocks noGrp="1"/>
          </p:cNvSpPr>
          <p:nvPr>
            <p:ph sz="quarter" idx="13"/>
          </p:nvPr>
        </p:nvSpPr>
        <p:spPr/>
        <p:txBody>
          <a:bodyPr/>
          <a:lstStyle/>
          <a:p>
            <a:pPr>
              <a:buFont typeface="Wingdings" panose="05000000000000000000" pitchFamily="2" charset="2"/>
              <a:buChar char="§"/>
            </a:pPr>
            <a:r>
              <a:rPr lang="en-US" dirty="0"/>
              <a:t>Provide legal forms but don’t provide assistance in completing the forms</a:t>
            </a:r>
          </a:p>
        </p:txBody>
      </p:sp>
      <p:sp>
        <p:nvSpPr>
          <p:cNvPr id="6" name="Content Placeholder 5"/>
          <p:cNvSpPr>
            <a:spLocks noGrp="1"/>
          </p:cNvSpPr>
          <p:nvPr>
            <p:ph sz="quarter" idx="14"/>
          </p:nvPr>
        </p:nvSpPr>
        <p:spPr>
          <a:xfrm>
            <a:off x="5128042" y="2944368"/>
            <a:ext cx="3227832" cy="2779776"/>
          </a:xfrm>
        </p:spPr>
        <p:txBody>
          <a:bodyPr/>
          <a:lstStyle/>
          <a:p>
            <a:pPr>
              <a:buFont typeface="Wingdings" panose="05000000000000000000" pitchFamily="2" charset="2"/>
              <a:buChar char="§"/>
            </a:pPr>
            <a:r>
              <a:rPr lang="en-US" dirty="0"/>
              <a:t>Provide legal forms AND provide assistance/advice on how to complete the forms</a:t>
            </a:r>
          </a:p>
          <a:p>
            <a:pPr>
              <a:buFont typeface="Wingdings" panose="05000000000000000000" pitchFamily="2" charset="2"/>
              <a:buChar char="§"/>
            </a:pPr>
            <a:r>
              <a:rPr lang="en-US" dirty="0"/>
              <a:t>File forms</a:t>
            </a:r>
          </a:p>
        </p:txBody>
      </p:sp>
      <p:sp>
        <p:nvSpPr>
          <p:cNvPr id="7" name="TextBox 6"/>
          <p:cNvSpPr txBox="1"/>
          <p:nvPr/>
        </p:nvSpPr>
        <p:spPr>
          <a:xfrm>
            <a:off x="1447800" y="5181539"/>
            <a:ext cx="6137706" cy="369332"/>
          </a:xfrm>
          <a:prstGeom prst="rect">
            <a:avLst/>
          </a:prstGeom>
          <a:noFill/>
        </p:spPr>
        <p:txBody>
          <a:bodyPr wrap="none" rtlCol="0">
            <a:spAutoFit/>
          </a:bodyPr>
          <a:lstStyle/>
          <a:p>
            <a:r>
              <a:rPr lang="en-US" dirty="0"/>
              <a:t>Fact question: How much assistance is too much assistance?</a:t>
            </a:r>
          </a:p>
        </p:txBody>
      </p:sp>
    </p:spTree>
    <p:extLst>
      <p:ext uri="{BB962C8B-B14F-4D97-AF65-F5344CB8AC3E}">
        <p14:creationId xmlns:p14="http://schemas.microsoft.com/office/powerpoint/2010/main" val="1718568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UPL Commission</a:t>
            </a:r>
          </a:p>
        </p:txBody>
      </p:sp>
      <p:sp>
        <p:nvSpPr>
          <p:cNvPr id="3" name="Content Placeholder 2"/>
          <p:cNvSpPr>
            <a:spLocks noGrp="1"/>
          </p:cNvSpPr>
          <p:nvPr>
            <p:ph idx="1"/>
          </p:nvPr>
        </p:nvSpPr>
        <p:spPr/>
        <p:txBody>
          <a:bodyPr>
            <a:normAutofit/>
          </a:bodyPr>
          <a:lstStyle/>
          <a:p>
            <a:endParaRPr lang="en-US" sz="2800" dirty="0"/>
          </a:p>
          <a:p>
            <a:pPr>
              <a:buFont typeface="Wingdings" panose="05000000000000000000" pitchFamily="2" charset="2"/>
              <a:buChar char="§"/>
            </a:pPr>
            <a:r>
              <a:rPr lang="en-US" sz="2800" dirty="0"/>
              <a:t>Commission of the Iowa Supreme Court</a:t>
            </a:r>
          </a:p>
          <a:p>
            <a:pPr>
              <a:buFont typeface="Wingdings" panose="05000000000000000000" pitchFamily="2" charset="2"/>
              <a:buChar char="§"/>
            </a:pPr>
            <a:r>
              <a:rPr lang="en-US" sz="2800" dirty="0"/>
              <a:t>Considering, investigating, and seeking prohibition of </a:t>
            </a:r>
            <a:r>
              <a:rPr lang="en-US" sz="2800" dirty="0" err="1"/>
              <a:t>UPL</a:t>
            </a:r>
            <a:r>
              <a:rPr lang="en-US" sz="2800" dirty="0"/>
              <a:t> matters</a:t>
            </a:r>
          </a:p>
          <a:p>
            <a:pPr>
              <a:buFont typeface="Wingdings" panose="05000000000000000000" pitchFamily="2" charset="2"/>
              <a:buChar char="§"/>
            </a:pPr>
            <a:r>
              <a:rPr lang="en-US" sz="2800" dirty="0"/>
              <a:t>Prosecuting alleged offenders</a:t>
            </a:r>
          </a:p>
          <a:p>
            <a:pPr marL="0" indent="0">
              <a:buNone/>
            </a:pPr>
            <a:endParaRPr lang="en-US" dirty="0"/>
          </a:p>
          <a:p>
            <a:pPr marL="0" indent="0">
              <a:buNone/>
            </a:pPr>
            <a:r>
              <a:rPr lang="en-US" dirty="0"/>
              <a:t>Iowa Court Rule 38.1</a:t>
            </a:r>
          </a:p>
        </p:txBody>
      </p:sp>
    </p:spTree>
    <p:extLst>
      <p:ext uri="{BB962C8B-B14F-4D97-AF65-F5344CB8AC3E}">
        <p14:creationId xmlns:p14="http://schemas.microsoft.com/office/powerpoint/2010/main" val="3836265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726" y="762000"/>
            <a:ext cx="7543800" cy="1450757"/>
          </a:xfrm>
        </p:spPr>
        <p:txBody>
          <a:bodyPr>
            <a:normAutofit/>
          </a:bodyPr>
          <a:lstStyle/>
          <a:p>
            <a:r>
              <a:rPr lang="en-US" dirty="0"/>
              <a:t>The UPL Commission Toolbox</a:t>
            </a:r>
            <a:br>
              <a:rPr lang="en-US" dirty="0"/>
            </a:br>
            <a:endParaRPr lang="en-US" dirty="0"/>
          </a:p>
        </p:txBody>
      </p:sp>
      <p:sp>
        <p:nvSpPr>
          <p:cNvPr id="3" name="Content Placeholder 2"/>
          <p:cNvSpPr>
            <a:spLocks noGrp="1"/>
          </p:cNvSpPr>
          <p:nvPr>
            <p:ph idx="1"/>
          </p:nvPr>
        </p:nvSpPr>
        <p:spPr>
          <a:xfrm>
            <a:off x="654795" y="2057400"/>
            <a:ext cx="7696200" cy="4483291"/>
          </a:xfrm>
        </p:spPr>
        <p:txBody>
          <a:bodyPr>
            <a:normAutofit/>
          </a:bodyPr>
          <a:lstStyle/>
          <a:p>
            <a:pPr>
              <a:buFont typeface="Wingdings" panose="05000000000000000000" pitchFamily="2" charset="2"/>
              <a:buChar char="§"/>
            </a:pPr>
            <a:r>
              <a:rPr lang="en-US" sz="3200" dirty="0"/>
              <a:t>Injunction/Contempt </a:t>
            </a:r>
          </a:p>
          <a:p>
            <a:pPr>
              <a:buFont typeface="Wingdings" panose="05000000000000000000" pitchFamily="2" charset="2"/>
              <a:buChar char="§"/>
            </a:pPr>
            <a:r>
              <a:rPr lang="en-US" sz="3200" dirty="0"/>
              <a:t>Letter of Inquiry</a:t>
            </a:r>
          </a:p>
          <a:p>
            <a:pPr>
              <a:buFont typeface="Wingdings" panose="05000000000000000000" pitchFamily="2" charset="2"/>
              <a:buChar char="§"/>
            </a:pPr>
            <a:r>
              <a:rPr lang="en-US" sz="3200" dirty="0"/>
              <a:t>Other Inquiries</a:t>
            </a:r>
          </a:p>
          <a:p>
            <a:pPr>
              <a:buFont typeface="Wingdings" panose="05000000000000000000" pitchFamily="2" charset="2"/>
              <a:buChar char="§"/>
            </a:pPr>
            <a:r>
              <a:rPr lang="en-US" sz="3200" dirty="0"/>
              <a:t>Refer to Other Agencies</a:t>
            </a:r>
          </a:p>
          <a:p>
            <a:pPr>
              <a:buFont typeface="Wingdings" panose="05000000000000000000" pitchFamily="2" charset="2"/>
              <a:buChar char="§"/>
            </a:pPr>
            <a:r>
              <a:rPr lang="en-US" sz="3200" dirty="0"/>
              <a:t>Public Announcement </a:t>
            </a:r>
          </a:p>
          <a:p>
            <a:pPr marL="566928" indent="-457200">
              <a:buFont typeface="Wingdings" panose="05000000000000000000" pitchFamily="2" charset="2"/>
              <a:buChar char="§"/>
            </a:pPr>
            <a:endParaRPr lang="en-US" sz="3200" dirty="0"/>
          </a:p>
        </p:txBody>
      </p:sp>
    </p:spTree>
    <p:extLst>
      <p:ext uri="{BB962C8B-B14F-4D97-AF65-F5344CB8AC3E}">
        <p14:creationId xmlns:p14="http://schemas.microsoft.com/office/powerpoint/2010/main" val="3610506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Rule 37.2(1) Injunction</a:t>
            </a:r>
          </a:p>
        </p:txBody>
      </p:sp>
      <p:sp>
        <p:nvSpPr>
          <p:cNvPr id="3" name="Content Placeholder 2"/>
          <p:cNvSpPr>
            <a:spLocks noGrp="1"/>
          </p:cNvSpPr>
          <p:nvPr>
            <p:ph idx="1"/>
          </p:nvPr>
        </p:nvSpPr>
        <p:spPr>
          <a:xfrm>
            <a:off x="1463040" y="2119257"/>
            <a:ext cx="6233159" cy="3603812"/>
          </a:xfrm>
        </p:spPr>
        <p:txBody>
          <a:bodyPr>
            <a:normAutofit/>
          </a:bodyPr>
          <a:lstStyle/>
          <a:p>
            <a:r>
              <a:rPr lang="en-US" dirty="0"/>
              <a:t>Reasonable belief someone is:</a:t>
            </a:r>
          </a:p>
          <a:p>
            <a:pPr lvl="1"/>
            <a:r>
              <a:rPr lang="en-US" b="1" u="sng" dirty="0"/>
              <a:t>Engaging</a:t>
            </a:r>
            <a:r>
              <a:rPr lang="en-US" dirty="0"/>
              <a:t> in the practice of law; or</a:t>
            </a:r>
          </a:p>
          <a:p>
            <a:pPr lvl="1"/>
            <a:r>
              <a:rPr lang="en-US" b="1" u="sng" dirty="0"/>
              <a:t>Holding out</a:t>
            </a:r>
            <a:r>
              <a:rPr lang="en-US" u="sng" dirty="0"/>
              <a:t> </a:t>
            </a:r>
            <a:r>
              <a:rPr lang="en-US" dirty="0"/>
              <a:t>as qualified to provide services constituting the practice of law in this state….</a:t>
            </a:r>
          </a:p>
          <a:p>
            <a:r>
              <a:rPr lang="en-US" dirty="0"/>
              <a:t>Could result in a permanent injunction</a:t>
            </a:r>
          </a:p>
        </p:txBody>
      </p:sp>
    </p:spTree>
    <p:extLst>
      <p:ext uri="{BB962C8B-B14F-4D97-AF65-F5344CB8AC3E}">
        <p14:creationId xmlns:p14="http://schemas.microsoft.com/office/powerpoint/2010/main" val="15383918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 Contempt!</a:t>
            </a:r>
          </a:p>
        </p:txBody>
      </p:sp>
      <p:pic>
        <p:nvPicPr>
          <p:cNvPr id="2050" name="Picture 2" descr="C:\Users\saar00\AppData\Local\Microsoft\Windows\Temporary Internet Files\Content.IE5\LEN95VS1\judgeharm001[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905000"/>
            <a:ext cx="3886200" cy="3321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97471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665.3(2) Contempt</a:t>
            </a:r>
          </a:p>
        </p:txBody>
      </p:sp>
      <p:sp>
        <p:nvSpPr>
          <p:cNvPr id="3" name="Content Placeholder 2"/>
          <p:cNvSpPr>
            <a:spLocks noGrp="1"/>
          </p:cNvSpPr>
          <p:nvPr>
            <p:ph idx="1"/>
          </p:nvPr>
        </p:nvSpPr>
        <p:spPr/>
        <p:txBody>
          <a:bodyPr/>
          <a:lstStyle/>
          <a:p>
            <a:r>
              <a:rPr lang="en-US" dirty="0"/>
              <a:t>…any court of record may punish the following acts or omissions as contempts:</a:t>
            </a:r>
          </a:p>
          <a:p>
            <a:pPr marL="0" indent="0">
              <a:buNone/>
            </a:pPr>
            <a:r>
              <a:rPr lang="en-US" b="1" dirty="0"/>
              <a:t>	Assuming to be an officer, attorney, or counselor of the court, and acting as such without authority.</a:t>
            </a:r>
          </a:p>
          <a:p>
            <a:pPr marL="0" indent="0" algn="ctr">
              <a:buNone/>
            </a:pPr>
            <a:endParaRPr lang="en-US" dirty="0"/>
          </a:p>
          <a:p>
            <a:pPr marL="0" indent="0" algn="ctr">
              <a:buNone/>
            </a:pPr>
            <a:r>
              <a:rPr lang="en-US" dirty="0"/>
              <a:t>Not initiated by the UPL Commission but </a:t>
            </a:r>
            <a:r>
              <a:rPr lang="en-US" i="1" dirty="0" err="1"/>
              <a:t>sua</a:t>
            </a:r>
            <a:r>
              <a:rPr lang="en-US" i="1" dirty="0"/>
              <a:t> </a:t>
            </a:r>
            <a:r>
              <a:rPr lang="en-US" i="1" dirty="0" err="1"/>
              <a:t>sponte</a:t>
            </a:r>
            <a:r>
              <a:rPr lang="en-US" i="1" dirty="0"/>
              <a:t> </a:t>
            </a:r>
            <a:r>
              <a:rPr lang="en-US" dirty="0"/>
              <a:t>by the court.</a:t>
            </a:r>
          </a:p>
        </p:txBody>
      </p:sp>
    </p:spTree>
    <p:extLst>
      <p:ext uri="{BB962C8B-B14F-4D97-AF65-F5344CB8AC3E}">
        <p14:creationId xmlns:p14="http://schemas.microsoft.com/office/powerpoint/2010/main" val="9305378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file a complaint</a:t>
            </a:r>
          </a:p>
        </p:txBody>
      </p:sp>
      <p:sp>
        <p:nvSpPr>
          <p:cNvPr id="3" name="Content Placeholder 2"/>
          <p:cNvSpPr>
            <a:spLocks noGrp="1"/>
          </p:cNvSpPr>
          <p:nvPr>
            <p:ph idx="1"/>
          </p:nvPr>
        </p:nvSpPr>
        <p:spPr/>
        <p:txBody>
          <a:bodyPr/>
          <a:lstStyle/>
          <a:p>
            <a:endParaRPr lang="en-US" dirty="0"/>
          </a:p>
          <a:p>
            <a:r>
              <a:rPr lang="en-US" dirty="0"/>
              <a:t>Send UPL complaint form via mail or email to: </a:t>
            </a:r>
            <a:r>
              <a:rPr lang="en-US" dirty="0">
                <a:hlinkClick r:id="rId3"/>
              </a:rPr>
              <a:t>UPL@IowaCourts.gov</a:t>
            </a:r>
            <a:endParaRPr lang="en-US" dirty="0"/>
          </a:p>
          <a:p>
            <a:r>
              <a:rPr lang="en-US" dirty="0"/>
              <a:t>All complaints are confidential – no copy sent to the respondent unlike attorney discipline</a:t>
            </a:r>
          </a:p>
          <a:p>
            <a:pPr lvl="1"/>
            <a:r>
              <a:rPr lang="en-US" dirty="0"/>
              <a:t>Note: if injunction sought, filed docs are public under the rules</a:t>
            </a:r>
          </a:p>
          <a:p>
            <a:r>
              <a:rPr lang="en-US" dirty="0"/>
              <a:t>Remedy: Injunction = prevent future action</a:t>
            </a:r>
          </a:p>
          <a:p>
            <a:r>
              <a:rPr lang="en-US" dirty="0"/>
              <a:t>Goal of protecting the public</a:t>
            </a:r>
          </a:p>
        </p:txBody>
      </p:sp>
    </p:spTree>
    <p:extLst>
      <p:ext uri="{BB962C8B-B14F-4D97-AF65-F5344CB8AC3E}">
        <p14:creationId xmlns:p14="http://schemas.microsoft.com/office/powerpoint/2010/main" val="42388500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non-attorneys </a:t>
            </a:r>
            <a:br>
              <a:rPr lang="en-US" dirty="0"/>
            </a:br>
            <a:r>
              <a:rPr lang="en-US" dirty="0"/>
              <a:t>avoid </a:t>
            </a:r>
            <a:r>
              <a:rPr lang="en-US" dirty="0" err="1"/>
              <a:t>UPL</a:t>
            </a:r>
            <a:r>
              <a:rPr lang="en-US" dirty="0"/>
              <a:t>?</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82862" y="1846263"/>
            <a:ext cx="4022725" cy="4022725"/>
          </a:xfrm>
        </p:spPr>
      </p:pic>
    </p:spTree>
    <p:extLst>
      <p:ext uri="{BB962C8B-B14F-4D97-AF65-F5344CB8AC3E}">
        <p14:creationId xmlns:p14="http://schemas.microsoft.com/office/powerpoint/2010/main" val="5953366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a:t>Legal Information</a:t>
            </a:r>
          </a:p>
        </p:txBody>
      </p:sp>
      <p:sp>
        <p:nvSpPr>
          <p:cNvPr id="3" name="Content Placeholder 2"/>
          <p:cNvSpPr>
            <a:spLocks noGrp="1"/>
          </p:cNvSpPr>
          <p:nvPr>
            <p:ph idx="1"/>
          </p:nvPr>
        </p:nvSpPr>
        <p:spPr>
          <a:xfrm>
            <a:off x="685800" y="2119257"/>
            <a:ext cx="8153400" cy="3603812"/>
          </a:xfrm>
        </p:spPr>
        <p:txBody>
          <a:bodyPr>
            <a:normAutofit/>
          </a:bodyPr>
          <a:lstStyle/>
          <a:p>
            <a:pPr>
              <a:buFont typeface="Wingdings" panose="05000000000000000000" pitchFamily="2" charset="2"/>
              <a:buChar char="§"/>
            </a:pPr>
            <a:r>
              <a:rPr lang="en-US" sz="2400" dirty="0"/>
              <a:t>Generally:</a:t>
            </a:r>
          </a:p>
          <a:p>
            <a:pPr lvl="1">
              <a:buFont typeface="Wingdings" panose="05000000000000000000" pitchFamily="2" charset="2"/>
              <a:buChar char="§"/>
            </a:pPr>
            <a:r>
              <a:rPr lang="en-US" sz="2200" dirty="0"/>
              <a:t>Describe and explain court procedures, the law, or legal terminology </a:t>
            </a:r>
            <a:r>
              <a:rPr lang="en-US" sz="2200" b="1" dirty="0"/>
              <a:t>without interpretation, reference or application</a:t>
            </a:r>
            <a:r>
              <a:rPr lang="en-US" sz="2200" dirty="0"/>
              <a:t> to a specific actual or potential case or situation.</a:t>
            </a:r>
          </a:p>
          <a:p>
            <a:pPr>
              <a:buFont typeface="Wingdings" panose="05000000000000000000" pitchFamily="2" charset="2"/>
              <a:buChar char="§"/>
            </a:pPr>
            <a:r>
              <a:rPr lang="en-US" sz="2400" dirty="0"/>
              <a:t>For paralegals:</a:t>
            </a:r>
          </a:p>
          <a:p>
            <a:pPr lvl="1">
              <a:buFont typeface="Wingdings" panose="05000000000000000000" pitchFamily="2" charset="2"/>
              <a:buChar char="§"/>
            </a:pPr>
            <a:r>
              <a:rPr lang="en-US" sz="2200" dirty="0"/>
              <a:t>Inform clients of the date of a hearing or deadline.</a:t>
            </a:r>
          </a:p>
          <a:p>
            <a:pPr lvl="1">
              <a:buFont typeface="Wingdings" panose="05000000000000000000" pitchFamily="2" charset="2"/>
              <a:buChar char="§"/>
            </a:pPr>
            <a:r>
              <a:rPr lang="en-US" sz="2200" dirty="0"/>
              <a:t>Inform clients of the next step in the legal process.</a:t>
            </a:r>
          </a:p>
          <a:p>
            <a:pPr marL="0" indent="0">
              <a:buNone/>
            </a:pPr>
            <a:endParaRPr lang="en-US" sz="2400" dirty="0"/>
          </a:p>
          <a:p>
            <a:pPr>
              <a:buFont typeface="Wingdings" panose="05000000000000000000" pitchFamily="2" charset="2"/>
              <a:buChar char="§"/>
            </a:pPr>
            <a:endParaRPr lang="en-US" sz="2400" dirty="0"/>
          </a:p>
        </p:txBody>
      </p:sp>
    </p:spTree>
    <p:extLst>
      <p:ext uri="{BB962C8B-B14F-4D97-AF65-F5344CB8AC3E}">
        <p14:creationId xmlns:p14="http://schemas.microsoft.com/office/powerpoint/2010/main" val="39362027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a:t>Legal Advice</a:t>
            </a:r>
          </a:p>
        </p:txBody>
      </p:sp>
      <p:sp>
        <p:nvSpPr>
          <p:cNvPr id="3" name="Content Placeholder 2"/>
          <p:cNvSpPr>
            <a:spLocks noGrp="1"/>
          </p:cNvSpPr>
          <p:nvPr>
            <p:ph idx="1"/>
          </p:nvPr>
        </p:nvSpPr>
        <p:spPr>
          <a:xfrm>
            <a:off x="685800" y="2119257"/>
            <a:ext cx="8153400" cy="3603812"/>
          </a:xfrm>
        </p:spPr>
        <p:txBody>
          <a:bodyPr>
            <a:normAutofit/>
          </a:bodyPr>
          <a:lstStyle/>
          <a:p>
            <a:pPr>
              <a:buFont typeface="Wingdings" panose="05000000000000000000" pitchFamily="2" charset="2"/>
              <a:buChar char="§"/>
            </a:pPr>
            <a:r>
              <a:rPr lang="en-US" sz="2800" dirty="0"/>
              <a:t>Applies or interprets the law as it relates to an actual or potential case or situation and/or recommends a specific course of action for the case or situation. </a:t>
            </a:r>
          </a:p>
          <a:p>
            <a:pPr>
              <a:buFont typeface="Wingdings" panose="05000000000000000000" pitchFamily="2" charset="2"/>
              <a:buChar char="§"/>
            </a:pPr>
            <a:r>
              <a:rPr lang="en-US" sz="2800" dirty="0"/>
              <a:t>Telling a client what their chances are of winning.</a:t>
            </a:r>
          </a:p>
          <a:p>
            <a:pPr>
              <a:buFont typeface="Wingdings" panose="05000000000000000000" pitchFamily="2" charset="2"/>
              <a:buChar char="§"/>
            </a:pPr>
            <a:r>
              <a:rPr lang="en-US" sz="2800" dirty="0"/>
              <a:t>Formulating a legal strategy for client.</a:t>
            </a:r>
          </a:p>
          <a:p>
            <a:pPr>
              <a:buFont typeface="Wingdings" panose="05000000000000000000" pitchFamily="2" charset="2"/>
              <a:buChar char="§"/>
            </a:pPr>
            <a:r>
              <a:rPr lang="en-US" sz="2800" dirty="0"/>
              <a:t>Drafting documents/letters without an attorney’s review.</a:t>
            </a:r>
          </a:p>
        </p:txBody>
      </p:sp>
    </p:spTree>
    <p:extLst>
      <p:ext uri="{BB962C8B-B14F-4D97-AF65-F5344CB8AC3E}">
        <p14:creationId xmlns:p14="http://schemas.microsoft.com/office/powerpoint/2010/main" val="26918992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Ethical Obligations</a:t>
            </a:r>
          </a:p>
        </p:txBody>
      </p:sp>
      <p:sp>
        <p:nvSpPr>
          <p:cNvPr id="3" name="Content Placeholder 2"/>
          <p:cNvSpPr>
            <a:spLocks noGrp="1"/>
          </p:cNvSpPr>
          <p:nvPr>
            <p:ph idx="1"/>
          </p:nvPr>
        </p:nvSpPr>
        <p:spPr>
          <a:xfrm>
            <a:off x="457200" y="2133600"/>
            <a:ext cx="8229600" cy="4191000"/>
          </a:xfrm>
        </p:spPr>
        <p:txBody>
          <a:bodyPr/>
          <a:lstStyle/>
          <a:p>
            <a:r>
              <a:rPr lang="en-US" sz="2800" b="1" dirty="0"/>
              <a:t>NALA Code of Ethics and Professional Responsibility</a:t>
            </a:r>
          </a:p>
          <a:p>
            <a:r>
              <a:rPr lang="en-US" sz="2800" b="1" dirty="0"/>
              <a:t>Canon 1</a:t>
            </a:r>
            <a:endParaRPr lang="en-US" sz="2800" dirty="0"/>
          </a:p>
          <a:p>
            <a:r>
              <a:rPr lang="en-US" sz="2200" dirty="0"/>
              <a:t>A paralegal must not: (a) engage in, encourage, or contribute to any act which could constitute the unauthorized practice of law; and (b) establish attorney-client relation­ships, set fees, give legal opinions or advice or represent a client before a court or agency unless so authorized by that court or agency; and (c) engage in conduct or take any action which would assist or involve the attorney in a violation of professional ethics or give the appearance of professional impropriety.</a:t>
            </a:r>
          </a:p>
          <a:p>
            <a:pPr marL="109728" indent="0">
              <a:buNone/>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p:txBody>
      </p:sp>
    </p:spTree>
    <p:extLst>
      <p:ext uri="{BB962C8B-B14F-4D97-AF65-F5344CB8AC3E}">
        <p14:creationId xmlns:p14="http://schemas.microsoft.com/office/powerpoint/2010/main" val="37260793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Tips for Avoiding UPL</a:t>
            </a:r>
          </a:p>
        </p:txBody>
      </p:sp>
      <p:sp>
        <p:nvSpPr>
          <p:cNvPr id="3" name="Content Placeholder 2"/>
          <p:cNvSpPr>
            <a:spLocks noGrp="1"/>
          </p:cNvSpPr>
          <p:nvPr>
            <p:ph idx="1"/>
          </p:nvPr>
        </p:nvSpPr>
        <p:spPr>
          <a:xfrm>
            <a:off x="457200" y="2133600"/>
            <a:ext cx="8229600" cy="4191000"/>
          </a:xfrm>
        </p:spPr>
        <p:txBody>
          <a:bodyPr/>
          <a:lstStyle/>
          <a:p>
            <a:pPr marL="624078" indent="-514350">
              <a:buFont typeface="+mj-lt"/>
              <a:buAutoNum type="arabicPeriod"/>
            </a:pPr>
            <a:r>
              <a:rPr lang="en-US" dirty="0"/>
              <a:t>Do not apply law to specific facts</a:t>
            </a:r>
          </a:p>
          <a:p>
            <a:pPr marL="624078" indent="-514350">
              <a:buFont typeface="+mj-lt"/>
              <a:buAutoNum type="arabicPeriod"/>
            </a:pPr>
            <a:r>
              <a:rPr lang="en-US" dirty="0"/>
              <a:t>You may:</a:t>
            </a:r>
          </a:p>
          <a:p>
            <a:pPr marL="880110" lvl="1" indent="-514350"/>
            <a:r>
              <a:rPr lang="en-US" dirty="0"/>
              <a:t>Direct to resources</a:t>
            </a:r>
          </a:p>
          <a:p>
            <a:pPr marL="880110" lvl="1" indent="-514350"/>
            <a:r>
              <a:rPr lang="en-US" dirty="0"/>
              <a:t>Define common legal terms</a:t>
            </a:r>
          </a:p>
          <a:p>
            <a:pPr marL="880110" lvl="1" indent="-514350"/>
            <a:r>
              <a:rPr lang="en-US" dirty="0"/>
              <a:t>Recite common court rules/procedures</a:t>
            </a:r>
          </a:p>
          <a:p>
            <a:pPr marL="624078" indent="-514350">
              <a:buFont typeface="+mj-lt"/>
              <a:buAutoNum type="arabicPeriod"/>
            </a:pPr>
            <a:r>
              <a:rPr lang="en-US" dirty="0"/>
              <a:t>Don’t recommend specific action</a:t>
            </a:r>
          </a:p>
          <a:p>
            <a:pPr marL="624078" indent="-514350">
              <a:buFont typeface="+mj-lt"/>
              <a:buAutoNum type="arabicPeriod"/>
            </a:pPr>
            <a:r>
              <a:rPr lang="en-US" dirty="0"/>
              <a:t>Don’t make guarantees</a:t>
            </a:r>
          </a:p>
          <a:p>
            <a:pPr marL="624078" indent="-514350">
              <a:buFont typeface="+mj-lt"/>
              <a:buAutoNum type="arabicPeriod"/>
            </a:pPr>
            <a:r>
              <a:rPr lang="en-US" dirty="0"/>
              <a:t>Stick to a script or pre-approved responses for individual legal issues</a:t>
            </a:r>
          </a:p>
          <a:p>
            <a:pPr marL="624078" indent="-514350">
              <a:buFont typeface="+mj-lt"/>
              <a:buAutoNum type="arabicPeriod"/>
            </a:pPr>
            <a:r>
              <a:rPr lang="en-US" dirty="0"/>
              <a:t>When in doubt, ask a supervisor or say you can’t give legal advice but an attorney will get back to them</a:t>
            </a:r>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p:txBody>
      </p:sp>
    </p:spTree>
    <p:extLst>
      <p:ext uri="{BB962C8B-B14F-4D97-AF65-F5344CB8AC3E}">
        <p14:creationId xmlns:p14="http://schemas.microsoft.com/office/powerpoint/2010/main" val="435446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Tips for Avoiding UPL</a:t>
            </a:r>
          </a:p>
        </p:txBody>
      </p:sp>
      <p:sp>
        <p:nvSpPr>
          <p:cNvPr id="3" name="Content Placeholder 2"/>
          <p:cNvSpPr>
            <a:spLocks noGrp="1"/>
          </p:cNvSpPr>
          <p:nvPr>
            <p:ph idx="1"/>
          </p:nvPr>
        </p:nvSpPr>
        <p:spPr>
          <a:xfrm>
            <a:off x="457200" y="2133600"/>
            <a:ext cx="8229600" cy="4191000"/>
          </a:xfrm>
        </p:spPr>
        <p:txBody>
          <a:bodyPr/>
          <a:lstStyle/>
          <a:p>
            <a:pPr marL="109728" indent="0">
              <a:buNone/>
            </a:pPr>
            <a:endParaRPr lang="en-US" u="sng" dirty="0"/>
          </a:p>
          <a:p>
            <a:pPr marL="452628" indent="-342900">
              <a:buFont typeface="Wingdings" panose="05000000000000000000" pitchFamily="2" charset="2"/>
              <a:buChar char="§"/>
            </a:pPr>
            <a:r>
              <a:rPr lang="en-US" dirty="0"/>
              <a:t>Do not provide legal advice, draft documents, etc. unless you are working under the direct supervision of an attorney licensed in Iowa and have been instructed to do so. </a:t>
            </a:r>
          </a:p>
          <a:p>
            <a:pPr marL="109728" indent="0">
              <a:buNone/>
            </a:pPr>
            <a:endParaRPr lang="en-US" dirty="0"/>
          </a:p>
          <a:p>
            <a:pPr marL="452628" indent="-342900">
              <a:buFont typeface="Wingdings" panose="05000000000000000000" pitchFamily="2" charset="2"/>
              <a:buChar char="§"/>
            </a:pPr>
            <a:r>
              <a:rPr lang="en-US" dirty="0"/>
              <a:t>Important to have good communication between non-attorney staff and supervising attorney.</a:t>
            </a:r>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p:txBody>
      </p:sp>
    </p:spTree>
    <p:extLst>
      <p:ext uri="{BB962C8B-B14F-4D97-AF65-F5344CB8AC3E}">
        <p14:creationId xmlns:p14="http://schemas.microsoft.com/office/powerpoint/2010/main" val="2775878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109728" indent="0">
              <a:buNone/>
            </a:pPr>
            <a:r>
              <a:rPr lang="en-US" sz="4000" dirty="0"/>
              <a:t>Rule 32:5.3 Responsibilities Regarding Nonlawyer Assistance</a:t>
            </a:r>
          </a:p>
        </p:txBody>
      </p:sp>
      <p:sp>
        <p:nvSpPr>
          <p:cNvPr id="3" name="Content Placeholder 2"/>
          <p:cNvSpPr>
            <a:spLocks noGrp="1"/>
          </p:cNvSpPr>
          <p:nvPr>
            <p:ph idx="1"/>
          </p:nvPr>
        </p:nvSpPr>
        <p:spPr>
          <a:xfrm>
            <a:off x="457200" y="2286000"/>
            <a:ext cx="8229600" cy="3139440"/>
          </a:xfrm>
        </p:spPr>
        <p:txBody>
          <a:bodyPr>
            <a:normAutofit lnSpcReduction="10000"/>
          </a:bodyPr>
          <a:lstStyle/>
          <a:p>
            <a:pPr marL="452628" indent="-342900">
              <a:buClrTx/>
              <a:buFont typeface="Wingdings" panose="05000000000000000000" pitchFamily="2" charset="2"/>
              <a:buChar char="§"/>
            </a:pPr>
            <a:r>
              <a:rPr lang="en-US" dirty="0"/>
              <a:t>Managing attorneys must make reasonable efforts to ensure the firm has measures in effect giving assurances that nonlawyer conduct is compatible with the professional obligations of the lawyer.</a:t>
            </a:r>
          </a:p>
          <a:p>
            <a:pPr marL="452628" indent="-342900">
              <a:buClrTx/>
              <a:buFont typeface="Wingdings" panose="05000000000000000000" pitchFamily="2" charset="2"/>
              <a:buChar char="§"/>
            </a:pPr>
            <a:r>
              <a:rPr lang="en-US" u="sng" dirty="0"/>
              <a:t>Any attorney </a:t>
            </a:r>
            <a:r>
              <a:rPr lang="en-US" dirty="0"/>
              <a:t>having direct supervisory authority over a </a:t>
            </a:r>
            <a:r>
              <a:rPr lang="en-US" dirty="0" err="1"/>
              <a:t>nonlawyer</a:t>
            </a:r>
            <a:r>
              <a:rPr lang="en-US" dirty="0"/>
              <a:t> must ensure that person’s conduct is compatible with professional obligations.</a:t>
            </a:r>
          </a:p>
          <a:p>
            <a:pPr marL="452628" indent="-342900">
              <a:buClrTx/>
              <a:buFont typeface="Wingdings" panose="05000000000000000000" pitchFamily="2" charset="2"/>
              <a:buChar char="§"/>
            </a:pPr>
            <a:r>
              <a:rPr lang="en-US" dirty="0"/>
              <a:t>An attorney is ultimately responsible for a nonlawyer’s violation of the rules of professional conduct if:</a:t>
            </a:r>
          </a:p>
          <a:p>
            <a:pPr marL="745236" lvl="1" indent="-342900">
              <a:buClrTx/>
              <a:buFont typeface="Wingdings" panose="05000000000000000000" pitchFamily="2" charset="2"/>
              <a:buChar char="§"/>
            </a:pPr>
            <a:r>
              <a:rPr lang="en-US" dirty="0"/>
              <a:t>1) the attorney orders or ratifies the specific conduct; or</a:t>
            </a:r>
          </a:p>
          <a:p>
            <a:pPr marL="745236" lvl="1" indent="-342900">
              <a:buClrTx/>
              <a:buFont typeface="Wingdings" panose="05000000000000000000" pitchFamily="2" charset="2"/>
              <a:buChar char="§"/>
            </a:pPr>
            <a:r>
              <a:rPr lang="en-US" dirty="0"/>
              <a:t>2) knows of conduct but fails to take action when consequences could have been avoided. </a:t>
            </a:r>
          </a:p>
          <a:p>
            <a:pPr marL="452628" indent="-342900">
              <a:buFont typeface="Arial" panose="020B0604020202020204" pitchFamily="34" charset="0"/>
              <a:buChar char="•"/>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p:txBody>
      </p:sp>
    </p:spTree>
    <p:extLst>
      <p:ext uri="{BB962C8B-B14F-4D97-AF65-F5344CB8AC3E}">
        <p14:creationId xmlns:p14="http://schemas.microsoft.com/office/powerpoint/2010/main" val="13676607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109728" indent="0">
              <a:buNone/>
            </a:pPr>
            <a:r>
              <a:rPr lang="en-US" sz="4000" dirty="0"/>
              <a:t>Rule 32:5.3, Comment 2</a:t>
            </a:r>
          </a:p>
        </p:txBody>
      </p:sp>
      <p:sp>
        <p:nvSpPr>
          <p:cNvPr id="3" name="Content Placeholder 2"/>
          <p:cNvSpPr>
            <a:spLocks noGrp="1"/>
          </p:cNvSpPr>
          <p:nvPr>
            <p:ph idx="1"/>
          </p:nvPr>
        </p:nvSpPr>
        <p:spPr>
          <a:xfrm>
            <a:off x="480060" y="2057400"/>
            <a:ext cx="8229600" cy="3505200"/>
          </a:xfrm>
        </p:spPr>
        <p:txBody>
          <a:bodyPr>
            <a:normAutofit/>
          </a:bodyPr>
          <a:lstStyle/>
          <a:p>
            <a:pPr algn="l"/>
            <a:r>
              <a:rPr lang="en-US" sz="2000" b="0" i="1" u="none" strike="noStrike" baseline="0" dirty="0">
                <a:solidFill>
                  <a:srgbClr val="000000"/>
                </a:solidFill>
              </a:rPr>
              <a:t>Nonlawyers Within the Firm</a:t>
            </a:r>
          </a:p>
          <a:p>
            <a:pPr algn="l"/>
            <a:r>
              <a:rPr lang="en-US" b="0" i="0" u="none" strike="noStrike" baseline="0" dirty="0">
                <a:solidFill>
                  <a:srgbClr val="000000"/>
                </a:solidFill>
              </a:rPr>
              <a:t>[2] Lawyers generally employ assistants in their practice </a:t>
            </a:r>
            <a:r>
              <a:rPr lang="en-US" dirty="0">
                <a:solidFill>
                  <a:srgbClr val="000000"/>
                </a:solidFill>
              </a:rPr>
              <a:t>[…]</a:t>
            </a:r>
            <a:r>
              <a:rPr lang="en-US" sz="2000" b="0" i="0" u="none" strike="noStrike" baseline="0" dirty="0">
                <a:solidFill>
                  <a:srgbClr val="000000"/>
                </a:solidFill>
              </a:rPr>
              <a:t> A lawyer must give such assistants </a:t>
            </a:r>
            <a:r>
              <a:rPr lang="en-US" sz="2000" b="1" i="0" u="none" strike="noStrike" baseline="0" dirty="0">
                <a:solidFill>
                  <a:srgbClr val="000000"/>
                </a:solidFill>
              </a:rPr>
              <a:t>appropriate instruction and supervision </a:t>
            </a:r>
            <a:r>
              <a:rPr lang="en-US" sz="2000" b="0" i="0" u="none" strike="noStrike" baseline="0" dirty="0">
                <a:solidFill>
                  <a:srgbClr val="000000"/>
                </a:solidFill>
              </a:rPr>
              <a:t>concerning the </a:t>
            </a:r>
            <a:r>
              <a:rPr lang="en-US" sz="2000" b="1" i="0" u="none" strike="noStrike" baseline="0" dirty="0">
                <a:solidFill>
                  <a:srgbClr val="000000"/>
                </a:solidFill>
              </a:rPr>
              <a:t>ethical aspects </a:t>
            </a:r>
            <a:r>
              <a:rPr lang="en-US" sz="2000" b="0" i="0" u="none" strike="noStrike" baseline="0" dirty="0">
                <a:solidFill>
                  <a:srgbClr val="000000"/>
                </a:solidFill>
              </a:rPr>
              <a:t>of their employment, particularly regarding the </a:t>
            </a:r>
            <a:r>
              <a:rPr lang="en-US" sz="2000" b="1" i="0" u="none" strike="noStrike" baseline="0" dirty="0">
                <a:solidFill>
                  <a:srgbClr val="000000"/>
                </a:solidFill>
              </a:rPr>
              <a:t>obligation not to disclose information </a:t>
            </a:r>
            <a:r>
              <a:rPr lang="en-US" sz="2000" b="0" i="0" u="none" strike="noStrike" baseline="0" dirty="0">
                <a:solidFill>
                  <a:srgbClr val="000000"/>
                </a:solidFill>
              </a:rPr>
              <a:t>relating to representation of the client, and should be responsible for their work product. The measures employed in supervising nonlawyers should take account of the fact that they </a:t>
            </a:r>
            <a:r>
              <a:rPr lang="en-US" sz="2000" b="1" i="0" u="none" strike="noStrike" baseline="0" dirty="0">
                <a:solidFill>
                  <a:srgbClr val="000000"/>
                </a:solidFill>
              </a:rPr>
              <a:t>do not have legal training </a:t>
            </a:r>
            <a:r>
              <a:rPr lang="en-US" sz="2000" b="0" i="0" u="none" strike="noStrike" baseline="0" dirty="0">
                <a:solidFill>
                  <a:srgbClr val="000000"/>
                </a:solidFill>
              </a:rPr>
              <a:t>and are </a:t>
            </a:r>
            <a:r>
              <a:rPr lang="en-US" sz="2000" b="1" i="0" u="none" strike="noStrike" baseline="0" dirty="0">
                <a:solidFill>
                  <a:srgbClr val="000000"/>
                </a:solidFill>
              </a:rPr>
              <a:t>not subject to professional discipline.</a:t>
            </a:r>
          </a:p>
          <a:p>
            <a:pPr marL="452628" indent="-342900">
              <a:buFont typeface="Arial" panose="020B0604020202020204" pitchFamily="34" charset="0"/>
              <a:buChar char="•"/>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p:txBody>
      </p:sp>
    </p:spTree>
    <p:extLst>
      <p:ext uri="{BB962C8B-B14F-4D97-AF65-F5344CB8AC3E}">
        <p14:creationId xmlns:p14="http://schemas.microsoft.com/office/powerpoint/2010/main" val="20335339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109728" indent="0">
              <a:buNone/>
            </a:pPr>
            <a:r>
              <a:rPr lang="en-US" sz="4000" dirty="0"/>
              <a:t>Rule 32:5.3, Comment 3</a:t>
            </a:r>
          </a:p>
        </p:txBody>
      </p:sp>
      <p:sp>
        <p:nvSpPr>
          <p:cNvPr id="3" name="Content Placeholder 2"/>
          <p:cNvSpPr>
            <a:spLocks noGrp="1"/>
          </p:cNvSpPr>
          <p:nvPr>
            <p:ph idx="1"/>
          </p:nvPr>
        </p:nvSpPr>
        <p:spPr>
          <a:xfrm>
            <a:off x="480060" y="1905000"/>
            <a:ext cx="8359140" cy="4038600"/>
          </a:xfrm>
        </p:spPr>
        <p:txBody>
          <a:bodyPr>
            <a:normAutofit/>
          </a:bodyPr>
          <a:lstStyle/>
          <a:p>
            <a:pPr algn="l"/>
            <a:r>
              <a:rPr lang="en-US" sz="1800" b="0" i="1" u="none" strike="noStrike" baseline="0" dirty="0">
                <a:solidFill>
                  <a:srgbClr val="000000"/>
                </a:solidFill>
              </a:rPr>
              <a:t>Nonlawyers Outside the Firm</a:t>
            </a:r>
          </a:p>
          <a:p>
            <a:pPr algn="l"/>
            <a:r>
              <a:rPr lang="en-US" sz="1800" b="0" i="0" u="none" strike="noStrike" baseline="0" dirty="0">
                <a:solidFill>
                  <a:srgbClr val="000000"/>
                </a:solidFill>
              </a:rPr>
              <a:t>[3] A lawyer may use nonlawyers outside the firm to assist the lawyer in rendering legal services to the client. […] When using such services outside the firm, a lawyer must make reasonable efforts to ensure that the services are provided in a manner that is </a:t>
            </a:r>
            <a:r>
              <a:rPr lang="en-US" sz="1800" b="1" i="0" u="none" strike="noStrike" baseline="0" dirty="0">
                <a:solidFill>
                  <a:srgbClr val="000000"/>
                </a:solidFill>
              </a:rPr>
              <a:t>compatible with the lawyer’s professional obligations</a:t>
            </a:r>
            <a:r>
              <a:rPr lang="en-US" sz="1800" b="0" i="0" u="none" strike="noStrike" baseline="0" dirty="0">
                <a:solidFill>
                  <a:srgbClr val="000000"/>
                </a:solidFill>
              </a:rPr>
              <a:t>. […]When retaining or directing a nonlawyer outside the firm, a lawyer should </a:t>
            </a:r>
            <a:r>
              <a:rPr lang="en-US" sz="1800" b="1" i="0" u="none" strike="noStrike" baseline="0" dirty="0">
                <a:solidFill>
                  <a:srgbClr val="000000"/>
                </a:solidFill>
              </a:rPr>
              <a:t>communicate directions appropriate under the circumstances </a:t>
            </a:r>
            <a:r>
              <a:rPr lang="en-US" sz="1800" b="0" i="0" u="none" strike="noStrike" baseline="0" dirty="0">
                <a:solidFill>
                  <a:srgbClr val="000000"/>
                </a:solidFill>
              </a:rPr>
              <a:t>to give reasonable assurance that the nonlawyer’s conduct is compatible with the professional obligations of the lawyer.</a:t>
            </a:r>
          </a:p>
          <a:p>
            <a:pPr algn="l"/>
            <a:endParaRPr lang="en-US" sz="1800" b="0" i="0" u="none" strike="noStrike" baseline="0" dirty="0">
              <a:solidFill>
                <a:srgbClr val="000000"/>
              </a:solidFill>
              <a:latin typeface="TimesNewRoman"/>
            </a:endParaRPr>
          </a:p>
          <a:p>
            <a:pPr marL="452628" indent="-342900">
              <a:buFont typeface="Arial" panose="020B0604020202020204" pitchFamily="34" charset="0"/>
              <a:buChar char="•"/>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p:txBody>
      </p:sp>
    </p:spTree>
    <p:extLst>
      <p:ext uri="{BB962C8B-B14F-4D97-AF65-F5344CB8AC3E}">
        <p14:creationId xmlns:p14="http://schemas.microsoft.com/office/powerpoint/2010/main" val="30118402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Attorney Disciplinary Cases</a:t>
            </a:r>
          </a:p>
        </p:txBody>
      </p:sp>
      <p:sp>
        <p:nvSpPr>
          <p:cNvPr id="3" name="Content Placeholder 2"/>
          <p:cNvSpPr>
            <a:spLocks noGrp="1"/>
          </p:cNvSpPr>
          <p:nvPr>
            <p:ph idx="1"/>
          </p:nvPr>
        </p:nvSpPr>
        <p:spPr>
          <a:xfrm>
            <a:off x="480060" y="1981200"/>
            <a:ext cx="8229600" cy="4191000"/>
          </a:xfrm>
        </p:spPr>
        <p:txBody>
          <a:bodyPr/>
          <a:lstStyle/>
          <a:p>
            <a:pPr marL="109728" indent="0">
              <a:buClrTx/>
              <a:buNone/>
            </a:pPr>
            <a:r>
              <a:rPr lang="en-US" i="1" u="sng" dirty="0" err="1"/>
              <a:t>Dunahoo</a:t>
            </a:r>
            <a:r>
              <a:rPr lang="en-US" dirty="0"/>
              <a:t> (2011)</a:t>
            </a:r>
          </a:p>
          <a:p>
            <a:pPr lvl="1">
              <a:lnSpc>
                <a:spcPct val="150000"/>
              </a:lnSpc>
              <a:buFont typeface="Wingdings" panose="05000000000000000000" pitchFamily="2" charset="2"/>
              <a:buChar char="§"/>
            </a:pPr>
            <a:r>
              <a:rPr lang="en-US" sz="2000" dirty="0"/>
              <a:t>Multiple ethical violations alleged.</a:t>
            </a:r>
          </a:p>
          <a:p>
            <a:pPr lvl="1">
              <a:lnSpc>
                <a:spcPct val="150000"/>
              </a:lnSpc>
              <a:buFont typeface="Wingdings" panose="05000000000000000000" pitchFamily="2" charset="2"/>
              <a:buChar char="§"/>
            </a:pPr>
            <a:r>
              <a:rPr lang="en-US" sz="2000" dirty="0"/>
              <a:t>Assistant mistakenly told client they needed to pay a $1200 fee.</a:t>
            </a:r>
          </a:p>
          <a:p>
            <a:pPr lvl="1">
              <a:lnSpc>
                <a:spcPct val="150000"/>
              </a:lnSpc>
              <a:buFont typeface="Wingdings" panose="05000000000000000000" pitchFamily="2" charset="2"/>
              <a:buChar char="§"/>
            </a:pPr>
            <a:r>
              <a:rPr lang="en-US" sz="2000" dirty="0"/>
              <a:t>When a nonlawyer makes a mistake that is not a direct consequence of the attorney’s inattentive supervision, the attorney does not violate rule 32:5.3.</a:t>
            </a:r>
          </a:p>
          <a:p>
            <a:pPr lvl="1">
              <a:lnSpc>
                <a:spcPct val="150000"/>
              </a:lnSpc>
              <a:buFont typeface="Wingdings" panose="05000000000000000000" pitchFamily="2" charset="2"/>
              <a:buChar char="§"/>
            </a:pPr>
            <a:r>
              <a:rPr lang="en-US" sz="2000" dirty="0"/>
              <a:t>No finding of violation of 32:5.3.  </a:t>
            </a:r>
          </a:p>
          <a:p>
            <a:pPr marL="201168" lvl="1" indent="0">
              <a:lnSpc>
                <a:spcPct val="150000"/>
              </a:lnSpc>
              <a:buNone/>
            </a:pPr>
            <a:endParaRPr lang="en-US" i="1" dirty="0"/>
          </a:p>
          <a:p>
            <a:pPr marL="201168" lvl="1" indent="0">
              <a:lnSpc>
                <a:spcPct val="150000"/>
              </a:lnSpc>
              <a:buNone/>
            </a:pPr>
            <a:r>
              <a:rPr lang="en-US" i="1" dirty="0"/>
              <a:t>Iowa Sup. Ct. </a:t>
            </a:r>
            <a:r>
              <a:rPr lang="en-US" i="1" dirty="0" err="1"/>
              <a:t>Att’y</a:t>
            </a:r>
            <a:r>
              <a:rPr lang="en-US" i="1" dirty="0"/>
              <a:t> Disciplinary Bd. v. </a:t>
            </a:r>
            <a:r>
              <a:rPr lang="en-US" i="1" dirty="0" err="1"/>
              <a:t>Dunahoo</a:t>
            </a:r>
            <a:r>
              <a:rPr lang="en-US" dirty="0"/>
              <a:t>, 799 N.W.2d 524, 534 (Iowa 2011).</a:t>
            </a:r>
          </a:p>
          <a:p>
            <a:pPr marL="452628" indent="-342900">
              <a:buFont typeface="Arial" panose="020B0604020202020204" pitchFamily="34" charset="0"/>
              <a:buChar char="•"/>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p:txBody>
      </p:sp>
    </p:spTree>
    <p:extLst>
      <p:ext uri="{BB962C8B-B14F-4D97-AF65-F5344CB8AC3E}">
        <p14:creationId xmlns:p14="http://schemas.microsoft.com/office/powerpoint/2010/main" val="19873170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Attorney Disciplinary Cases</a:t>
            </a:r>
          </a:p>
        </p:txBody>
      </p:sp>
      <p:sp>
        <p:nvSpPr>
          <p:cNvPr id="3" name="Content Placeholder 2"/>
          <p:cNvSpPr>
            <a:spLocks noGrp="1"/>
          </p:cNvSpPr>
          <p:nvPr>
            <p:ph idx="1"/>
          </p:nvPr>
        </p:nvSpPr>
        <p:spPr>
          <a:xfrm>
            <a:off x="304800" y="1905000"/>
            <a:ext cx="8610600" cy="4191000"/>
          </a:xfrm>
        </p:spPr>
        <p:txBody>
          <a:bodyPr>
            <a:normAutofit/>
          </a:bodyPr>
          <a:lstStyle/>
          <a:p>
            <a:pPr marL="109728" indent="0">
              <a:buClrTx/>
              <a:buNone/>
            </a:pPr>
            <a:r>
              <a:rPr lang="en-US" i="1" u="sng" dirty="0"/>
              <a:t>Barnhill</a:t>
            </a:r>
            <a:r>
              <a:rPr lang="en-US" dirty="0"/>
              <a:t> (2014)</a:t>
            </a:r>
          </a:p>
          <a:p>
            <a:pPr lvl="1">
              <a:lnSpc>
                <a:spcPct val="150000"/>
              </a:lnSpc>
              <a:buFont typeface="Wingdings" panose="05000000000000000000" pitchFamily="2" charset="2"/>
              <a:buChar char="§"/>
            </a:pPr>
            <a:r>
              <a:rPr lang="en-US" sz="2000" dirty="0"/>
              <a:t>Multiple ethical violations.</a:t>
            </a:r>
          </a:p>
          <a:p>
            <a:pPr lvl="1">
              <a:lnSpc>
                <a:spcPct val="150000"/>
              </a:lnSpc>
              <a:buFont typeface="Wingdings" panose="05000000000000000000" pitchFamily="2" charset="2"/>
              <a:buChar char="§"/>
            </a:pPr>
            <a:r>
              <a:rPr lang="en-US" sz="2000" dirty="0"/>
              <a:t>Employee had previously embezzled money from the law firm.</a:t>
            </a:r>
          </a:p>
          <a:p>
            <a:pPr lvl="1">
              <a:lnSpc>
                <a:spcPct val="150000"/>
              </a:lnSpc>
              <a:buFont typeface="Wingdings" panose="05000000000000000000" pitchFamily="2" charset="2"/>
              <a:buChar char="§"/>
            </a:pPr>
            <a:r>
              <a:rPr lang="en-US" sz="2000" dirty="0"/>
              <a:t>Attorney allowed employee to continue handling money, including client funds, and to sign the attorney’s name on trust account checks.</a:t>
            </a:r>
          </a:p>
          <a:p>
            <a:pPr lvl="1">
              <a:lnSpc>
                <a:spcPct val="150000"/>
              </a:lnSpc>
              <a:buFont typeface="Wingdings" panose="05000000000000000000" pitchFamily="2" charset="2"/>
              <a:buChar char="§"/>
            </a:pPr>
            <a:r>
              <a:rPr lang="en-US" sz="2000" dirty="0"/>
              <a:t>Attorney took some measures, but not enough. Employee stole again.</a:t>
            </a:r>
          </a:p>
          <a:p>
            <a:pPr lvl="1">
              <a:lnSpc>
                <a:spcPct val="150000"/>
              </a:lnSpc>
              <a:buFont typeface="Wingdings" panose="05000000000000000000" pitchFamily="2" charset="2"/>
              <a:buChar char="§"/>
            </a:pPr>
            <a:r>
              <a:rPr lang="en-US" sz="2000" dirty="0"/>
              <a:t>Attorney suspended for sixty days.</a:t>
            </a:r>
            <a:r>
              <a:rPr lang="en-US" sz="2000" i="1" dirty="0"/>
              <a:t> </a:t>
            </a:r>
          </a:p>
          <a:p>
            <a:pPr marL="0" indent="0">
              <a:lnSpc>
                <a:spcPct val="150000"/>
              </a:lnSpc>
              <a:buNone/>
            </a:pPr>
            <a:r>
              <a:rPr lang="en-US" sz="1800" i="1" dirty="0"/>
              <a:t>Iowa Sup. Ct. Att’y Disciplinary Bd.  v. Barnhill</a:t>
            </a:r>
            <a:r>
              <a:rPr lang="en-US" sz="1800" dirty="0"/>
              <a:t>, 847 N.W.2d 466 (Iowa 2014).</a:t>
            </a:r>
          </a:p>
          <a:p>
            <a:pPr lvl="1">
              <a:lnSpc>
                <a:spcPct val="150000"/>
              </a:lnSpc>
              <a:buFont typeface="Wingdings" panose="05000000000000000000" pitchFamily="2" charset="2"/>
              <a:buChar char="§"/>
            </a:pPr>
            <a:endParaRPr lang="en-US" dirty="0"/>
          </a:p>
          <a:p>
            <a:pPr marL="452628" indent="-342900">
              <a:buFont typeface="Arial" panose="020B0604020202020204" pitchFamily="34" charset="0"/>
              <a:buChar char="•"/>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p:txBody>
      </p:sp>
    </p:spTree>
    <p:extLst>
      <p:ext uri="{BB962C8B-B14F-4D97-AF65-F5344CB8AC3E}">
        <p14:creationId xmlns:p14="http://schemas.microsoft.com/office/powerpoint/2010/main" val="15493033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Attorney Disciplinary Cases</a:t>
            </a:r>
          </a:p>
        </p:txBody>
      </p:sp>
      <p:sp>
        <p:nvSpPr>
          <p:cNvPr id="3" name="Content Placeholder 2"/>
          <p:cNvSpPr>
            <a:spLocks noGrp="1"/>
          </p:cNvSpPr>
          <p:nvPr>
            <p:ph idx="1"/>
          </p:nvPr>
        </p:nvSpPr>
        <p:spPr>
          <a:xfrm>
            <a:off x="228600" y="1981200"/>
            <a:ext cx="8915400" cy="4191000"/>
          </a:xfrm>
        </p:spPr>
        <p:txBody>
          <a:bodyPr>
            <a:normAutofit lnSpcReduction="10000"/>
          </a:bodyPr>
          <a:lstStyle/>
          <a:p>
            <a:pPr marL="109728" indent="0">
              <a:buClrTx/>
              <a:buNone/>
            </a:pPr>
            <a:r>
              <a:rPr lang="en-US" i="1" u="sng" dirty="0" err="1"/>
              <a:t>Mathahs</a:t>
            </a:r>
            <a:r>
              <a:rPr lang="en-US" dirty="0"/>
              <a:t> (2018)</a:t>
            </a:r>
          </a:p>
          <a:p>
            <a:pPr marL="452628" indent="-342900">
              <a:buClrTx/>
              <a:buFont typeface="Wingdings" panose="05000000000000000000" pitchFamily="2" charset="2"/>
              <a:buChar char="§"/>
            </a:pPr>
            <a:r>
              <a:rPr lang="en-US" dirty="0"/>
              <a:t>Attorney overbilled the State Public Defender (hours, mileage).</a:t>
            </a:r>
          </a:p>
          <a:p>
            <a:pPr marL="452628" indent="-342900">
              <a:buClrTx/>
              <a:buFont typeface="Wingdings" panose="05000000000000000000" pitchFamily="2" charset="2"/>
              <a:buChar char="§"/>
            </a:pPr>
            <a:r>
              <a:rPr lang="en-US" dirty="0"/>
              <a:t>Relied on secretary to interpret and transcribe his dictation.</a:t>
            </a:r>
          </a:p>
          <a:p>
            <a:pPr marL="452628" indent="-342900">
              <a:buClrTx/>
              <a:buFont typeface="Wingdings" panose="05000000000000000000" pitchFamily="2" charset="2"/>
              <a:buChar char="§"/>
            </a:pPr>
            <a:r>
              <a:rPr lang="en-US" dirty="0"/>
              <a:t>Knew of her lack of attentiveness and diminished mental state.</a:t>
            </a:r>
          </a:p>
          <a:p>
            <a:pPr marL="452628" indent="-342900">
              <a:buClrTx/>
              <a:buFont typeface="Wingdings" panose="05000000000000000000" pitchFamily="2" charset="2"/>
              <a:buChar char="§"/>
            </a:pPr>
            <a:r>
              <a:rPr lang="en-US" dirty="0"/>
              <a:t>Found billing errors but continued to allow her to prepare expense forms.</a:t>
            </a:r>
          </a:p>
          <a:p>
            <a:pPr marL="452628" indent="-342900">
              <a:buClrTx/>
              <a:buFont typeface="Wingdings" panose="05000000000000000000" pitchFamily="2" charset="2"/>
              <a:buChar char="§"/>
            </a:pPr>
            <a:r>
              <a:rPr lang="en-US" dirty="0"/>
              <a:t>Should have taken more care to supervise.</a:t>
            </a:r>
          </a:p>
          <a:p>
            <a:pPr marL="452628" indent="-342900">
              <a:buClrTx/>
              <a:buFont typeface="Wingdings" panose="05000000000000000000" pitchFamily="2" charset="2"/>
              <a:buChar char="§"/>
            </a:pPr>
            <a:r>
              <a:rPr lang="en-US" dirty="0"/>
              <a:t>Attorney ultimately failed to ensure the accuracy of the expense forms his secretary completed.</a:t>
            </a:r>
          </a:p>
          <a:p>
            <a:pPr marL="452628" indent="-342900">
              <a:buClrTx/>
              <a:buFont typeface="Wingdings" panose="05000000000000000000" pitchFamily="2" charset="2"/>
              <a:buChar char="§"/>
            </a:pPr>
            <a:r>
              <a:rPr lang="en-US" dirty="0"/>
              <a:t>Attorney suspended for sixty days.</a:t>
            </a:r>
          </a:p>
          <a:p>
            <a:pPr marL="109728" indent="0">
              <a:buClrTx/>
              <a:buNone/>
            </a:pPr>
            <a:r>
              <a:rPr lang="en-US" sz="1800" i="1" dirty="0"/>
              <a:t>Iowa Sup. Ct. Att’y Disciplinary Bd.  v. </a:t>
            </a:r>
            <a:r>
              <a:rPr lang="en-US" sz="1800" i="1" dirty="0" err="1"/>
              <a:t>Mathahs</a:t>
            </a:r>
            <a:r>
              <a:rPr lang="en-US" sz="1800" dirty="0"/>
              <a:t>, 918 N.W.2d 487 (Iowa 2018).</a:t>
            </a:r>
          </a:p>
          <a:p>
            <a:pPr marL="452628" indent="-342900">
              <a:buFont typeface="Arial" panose="020B0604020202020204" pitchFamily="34" charset="0"/>
              <a:buChar char="•"/>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p:txBody>
      </p:sp>
    </p:spTree>
    <p:extLst>
      <p:ext uri="{BB962C8B-B14F-4D97-AF65-F5344CB8AC3E}">
        <p14:creationId xmlns:p14="http://schemas.microsoft.com/office/powerpoint/2010/main" val="18923518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Attorney Disciplinary Cases</a:t>
            </a:r>
          </a:p>
        </p:txBody>
      </p:sp>
      <p:sp>
        <p:nvSpPr>
          <p:cNvPr id="3" name="Content Placeholder 2"/>
          <p:cNvSpPr>
            <a:spLocks noGrp="1"/>
          </p:cNvSpPr>
          <p:nvPr>
            <p:ph idx="1"/>
          </p:nvPr>
        </p:nvSpPr>
        <p:spPr>
          <a:xfrm>
            <a:off x="480060" y="1981200"/>
            <a:ext cx="8229600" cy="4191000"/>
          </a:xfrm>
        </p:spPr>
        <p:txBody>
          <a:bodyPr>
            <a:normAutofit lnSpcReduction="10000"/>
          </a:bodyPr>
          <a:lstStyle/>
          <a:p>
            <a:pPr marL="109728" indent="0">
              <a:buClrTx/>
              <a:buNone/>
            </a:pPr>
            <a:r>
              <a:rPr lang="en-US" i="1" u="sng" dirty="0"/>
              <a:t>Pauly</a:t>
            </a:r>
            <a:r>
              <a:rPr lang="en-US" dirty="0"/>
              <a:t> (2019) </a:t>
            </a:r>
          </a:p>
          <a:p>
            <a:pPr marL="452628" indent="-342900">
              <a:buClrTx/>
              <a:buFont typeface="Wingdings" panose="05000000000000000000" pitchFamily="2" charset="2"/>
              <a:buChar char="§"/>
            </a:pPr>
            <a:r>
              <a:rPr lang="en-US" dirty="0"/>
              <a:t>Attorney’s employee filed guardianship petition with herself as proposed guardian, using attorney’s EDMS account.</a:t>
            </a:r>
          </a:p>
          <a:p>
            <a:pPr marL="452628" indent="-342900">
              <a:buClrTx/>
              <a:buFont typeface="Wingdings" panose="05000000000000000000" pitchFamily="2" charset="2"/>
              <a:buChar char="§"/>
            </a:pPr>
            <a:r>
              <a:rPr lang="en-US" dirty="0"/>
              <a:t>Attorney knew employee intended to file and advised her regarding guardianship. Attorney claimed she did not know that employee used her EDMS account.</a:t>
            </a:r>
          </a:p>
          <a:p>
            <a:pPr marL="452628" indent="-342900">
              <a:buClrTx/>
              <a:buFont typeface="Wingdings" panose="05000000000000000000" pitchFamily="2" charset="2"/>
              <a:buChar char="§"/>
            </a:pPr>
            <a:r>
              <a:rPr lang="en-US" dirty="0"/>
              <a:t>Attorney attempted to absolve herself by saying that she “can’t protect herself from things that have been hidden from her.” Board noted that attorney has an ongoing obligation to monitor the cases in her account.</a:t>
            </a:r>
          </a:p>
          <a:p>
            <a:pPr marL="452628" indent="-342900">
              <a:buClrTx/>
              <a:buFont typeface="Wingdings" panose="05000000000000000000" pitchFamily="2" charset="2"/>
              <a:buChar char="§"/>
            </a:pPr>
            <a:r>
              <a:rPr lang="en-US" dirty="0"/>
              <a:t>Board found multiple violations, including 32:5.3 for failing to monitor her EDMS account. </a:t>
            </a:r>
          </a:p>
          <a:p>
            <a:pPr marL="452628" indent="-342900">
              <a:buClrTx/>
              <a:buFont typeface="Wingdings" panose="05000000000000000000" pitchFamily="2" charset="2"/>
              <a:buChar char="§"/>
            </a:pPr>
            <a:r>
              <a:rPr lang="en-US" dirty="0"/>
              <a:t>Result: public reprimand.</a:t>
            </a:r>
          </a:p>
          <a:p>
            <a:pPr marL="452628" indent="-342900">
              <a:buClrTx/>
            </a:pPr>
            <a:endParaRPr lang="en-US" dirty="0"/>
          </a:p>
          <a:p>
            <a:pPr lvl="1">
              <a:lnSpc>
                <a:spcPct val="150000"/>
              </a:lnSpc>
              <a:buFont typeface="Wingdings" panose="05000000000000000000" pitchFamily="2" charset="2"/>
              <a:buChar char="§"/>
            </a:pPr>
            <a:endParaRPr lang="en-US" dirty="0"/>
          </a:p>
          <a:p>
            <a:pPr marL="452628" indent="-342900">
              <a:buFont typeface="Arial" panose="020B0604020202020204" pitchFamily="34" charset="0"/>
              <a:buChar char="•"/>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p:txBody>
      </p:sp>
    </p:spTree>
    <p:extLst>
      <p:ext uri="{BB962C8B-B14F-4D97-AF65-F5344CB8AC3E}">
        <p14:creationId xmlns:p14="http://schemas.microsoft.com/office/powerpoint/2010/main" val="34278682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Attorney Disciplinary Cases</a:t>
            </a:r>
          </a:p>
        </p:txBody>
      </p:sp>
      <p:sp>
        <p:nvSpPr>
          <p:cNvPr id="3" name="Content Placeholder 2"/>
          <p:cNvSpPr>
            <a:spLocks noGrp="1"/>
          </p:cNvSpPr>
          <p:nvPr>
            <p:ph idx="1"/>
          </p:nvPr>
        </p:nvSpPr>
        <p:spPr>
          <a:xfrm>
            <a:off x="480060" y="1981200"/>
            <a:ext cx="8229600" cy="4191000"/>
          </a:xfrm>
        </p:spPr>
        <p:txBody>
          <a:bodyPr>
            <a:normAutofit lnSpcReduction="10000"/>
          </a:bodyPr>
          <a:lstStyle/>
          <a:p>
            <a:pPr marL="109728" indent="0">
              <a:buClrTx/>
              <a:buNone/>
            </a:pPr>
            <a:r>
              <a:rPr lang="en-US" i="1" u="sng" dirty="0"/>
              <a:t>Noyes</a:t>
            </a:r>
            <a:r>
              <a:rPr lang="en-US" dirty="0"/>
              <a:t> (2016 and 2019) </a:t>
            </a:r>
          </a:p>
          <a:p>
            <a:pPr marL="452628" indent="-342900">
              <a:buClrTx/>
              <a:buFont typeface="Wingdings" panose="05000000000000000000" pitchFamily="2" charset="2"/>
              <a:buChar char="§"/>
            </a:pPr>
            <a:r>
              <a:rPr lang="en-US" dirty="0"/>
              <a:t>Law grad/paralegal in firm holding self out as attorney (UPL Commission handled him separately).</a:t>
            </a:r>
          </a:p>
          <a:p>
            <a:pPr marL="452628" indent="-342900">
              <a:buClrTx/>
              <a:buFont typeface="Wingdings" panose="05000000000000000000" pitchFamily="2" charset="2"/>
              <a:buChar char="§"/>
            </a:pPr>
            <a:r>
              <a:rPr lang="en-US" dirty="0"/>
              <a:t>Attorney received public reprimand in 2016 for failing to supervise.</a:t>
            </a:r>
          </a:p>
          <a:p>
            <a:pPr marL="452628" indent="-342900">
              <a:buClrTx/>
              <a:buFont typeface="Wingdings" panose="05000000000000000000" pitchFamily="2" charset="2"/>
              <a:buChar char="§"/>
            </a:pPr>
            <a:r>
              <a:rPr lang="en-US" dirty="0"/>
              <a:t>After audit of the firm’s client trust account, multiple negative balances and accounting errors were found.</a:t>
            </a:r>
          </a:p>
          <a:p>
            <a:pPr marL="452628" indent="-342900">
              <a:buClrTx/>
              <a:buFont typeface="Wingdings" panose="05000000000000000000" pitchFamily="2" charset="2"/>
              <a:buChar char="§"/>
            </a:pPr>
            <a:r>
              <a:rPr lang="en-US" dirty="0"/>
              <a:t>Attorney relied on office manager, who was not sufficiently trained.</a:t>
            </a:r>
          </a:p>
          <a:p>
            <a:pPr marL="452628" indent="-342900">
              <a:buClrTx/>
              <a:buFont typeface="Wingdings" panose="05000000000000000000" pitchFamily="2" charset="2"/>
              <a:buChar char="§"/>
            </a:pPr>
            <a:r>
              <a:rPr lang="en-US" dirty="0"/>
              <a:t>Court found violation of 32:5.3(a), by failing to put in place measures sufficient to ensure his client trust accounts were managed in accord with the rules of professional conduct.</a:t>
            </a:r>
          </a:p>
          <a:p>
            <a:pPr marL="201168" marR="0" lvl="1" indent="0" algn="l" defTabSz="914400" rtl="0" eaLnBrk="1" fontAlgn="auto" latinLnBrk="0" hangingPunct="1">
              <a:lnSpc>
                <a:spcPct val="90000"/>
              </a:lnSpc>
              <a:spcBef>
                <a:spcPts val="200"/>
              </a:spcBef>
              <a:spcAft>
                <a:spcPts val="400"/>
              </a:spcAft>
              <a:buClr>
                <a:srgbClr val="AD84C6"/>
              </a:buClr>
              <a:buSzTx/>
              <a:buFont typeface="Calibri" pitchFamily="34" charset="0"/>
              <a:buNone/>
              <a:tabLst/>
              <a:defRPr/>
            </a:pPr>
            <a:endParaRPr kumimoji="0" lang="en-US" sz="1800" b="0" i="1" u="none" strike="noStrike" kern="1200" cap="none" spc="0" normalizeH="0" baseline="0" noProof="0" dirty="0">
              <a:ln>
                <a:noFill/>
              </a:ln>
              <a:solidFill>
                <a:srgbClr val="000000"/>
              </a:solidFill>
              <a:effectLst/>
              <a:uLnTx/>
              <a:uFillTx/>
              <a:latin typeface="Calibri" panose="020F0502020204030204"/>
              <a:ea typeface="+mn-ea"/>
              <a:cs typeface="+mn-cs"/>
            </a:endParaRPr>
          </a:p>
          <a:p>
            <a:pPr marL="201168" marR="0" lvl="1" indent="0" algn="l" defTabSz="914400" rtl="0" eaLnBrk="1" fontAlgn="auto" latinLnBrk="0" hangingPunct="1">
              <a:lnSpc>
                <a:spcPct val="90000"/>
              </a:lnSpc>
              <a:spcBef>
                <a:spcPts val="200"/>
              </a:spcBef>
              <a:spcAft>
                <a:spcPts val="400"/>
              </a:spcAft>
              <a:buClr>
                <a:srgbClr val="AD84C6"/>
              </a:buClr>
              <a:buSzTx/>
              <a:buFont typeface="Calibri" pitchFamily="34" charset="0"/>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a:ea typeface="+mn-ea"/>
                <a:cs typeface="+mn-cs"/>
              </a:rPr>
              <a:t>Iowa Sup. Ct. </a:t>
            </a:r>
            <a:r>
              <a:rPr kumimoji="0" lang="en-US" sz="1800" b="0" i="1" u="none" strike="noStrike" kern="1200" cap="none" spc="0" normalizeH="0" baseline="0" noProof="0" dirty="0" err="1">
                <a:ln>
                  <a:noFill/>
                </a:ln>
                <a:solidFill>
                  <a:srgbClr val="000000"/>
                </a:solidFill>
                <a:effectLst/>
                <a:uLnTx/>
                <a:uFillTx/>
                <a:latin typeface="Calibri" panose="020F0502020204030204"/>
                <a:ea typeface="+mn-ea"/>
                <a:cs typeface="+mn-cs"/>
              </a:rPr>
              <a:t>Att'y</a:t>
            </a:r>
            <a:r>
              <a:rPr kumimoji="0" lang="en-US" sz="1800" b="0" i="1" u="none" strike="noStrike" kern="1200" cap="none" spc="0" normalizeH="0" baseline="0" noProof="0" dirty="0">
                <a:ln>
                  <a:noFill/>
                </a:ln>
                <a:solidFill>
                  <a:srgbClr val="000000"/>
                </a:solidFill>
                <a:effectLst/>
                <a:uLnTx/>
                <a:uFillTx/>
                <a:latin typeface="Calibri" panose="020F0502020204030204"/>
                <a:ea typeface="+mn-ea"/>
                <a:cs typeface="+mn-cs"/>
              </a:rPr>
              <a:t> Disciplinary Bd. v. Noyes</a:t>
            </a: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 936 N.W.2d 440 (Iowa 2019)</a:t>
            </a:r>
          </a:p>
          <a:p>
            <a:pPr marL="109728" indent="0">
              <a:buClrTx/>
              <a:buNone/>
            </a:pPr>
            <a:endParaRPr lang="en-US" dirty="0"/>
          </a:p>
          <a:p>
            <a:pPr lvl="1">
              <a:lnSpc>
                <a:spcPct val="150000"/>
              </a:lnSpc>
              <a:buFont typeface="Wingdings" panose="05000000000000000000" pitchFamily="2" charset="2"/>
              <a:buChar char="§"/>
            </a:pPr>
            <a:endParaRPr lang="en-US" dirty="0"/>
          </a:p>
          <a:p>
            <a:pPr marL="452628" indent="-342900">
              <a:buFont typeface="Arial" panose="020B0604020202020204" pitchFamily="34" charset="0"/>
              <a:buChar char="•"/>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p:txBody>
      </p:sp>
    </p:spTree>
    <p:extLst>
      <p:ext uri="{BB962C8B-B14F-4D97-AF65-F5344CB8AC3E}">
        <p14:creationId xmlns:p14="http://schemas.microsoft.com/office/powerpoint/2010/main" val="338656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Attorney Disciplinary Cases</a:t>
            </a:r>
          </a:p>
        </p:txBody>
      </p:sp>
      <p:sp>
        <p:nvSpPr>
          <p:cNvPr id="3" name="Content Placeholder 2"/>
          <p:cNvSpPr>
            <a:spLocks noGrp="1"/>
          </p:cNvSpPr>
          <p:nvPr>
            <p:ph idx="1"/>
          </p:nvPr>
        </p:nvSpPr>
        <p:spPr>
          <a:xfrm>
            <a:off x="480060" y="1905000"/>
            <a:ext cx="7978140" cy="4267200"/>
          </a:xfrm>
        </p:spPr>
        <p:txBody>
          <a:bodyPr>
            <a:normAutofit/>
          </a:bodyPr>
          <a:lstStyle/>
          <a:p>
            <a:pPr marL="109728" indent="0">
              <a:buClrTx/>
              <a:buNone/>
            </a:pPr>
            <a:r>
              <a:rPr lang="en-US" i="1" u="sng" dirty="0"/>
              <a:t>Noyes</a:t>
            </a:r>
            <a:r>
              <a:rPr lang="en-US" dirty="0"/>
              <a:t> (continued) </a:t>
            </a:r>
          </a:p>
          <a:p>
            <a:pPr marL="201168" lvl="1" indent="0">
              <a:buNone/>
            </a:pPr>
            <a:r>
              <a:rPr lang="en-US" b="0" i="0" u="none" strike="noStrike" baseline="0" dirty="0">
                <a:solidFill>
                  <a:srgbClr val="000000"/>
                </a:solidFill>
              </a:rPr>
              <a:t>	</a:t>
            </a:r>
          </a:p>
          <a:p>
            <a:pPr marL="201168" lvl="1" indent="0">
              <a:buNone/>
            </a:pPr>
            <a:r>
              <a:rPr lang="en-US" b="0" i="0" u="none" strike="noStrike" baseline="0" dirty="0">
                <a:solidFill>
                  <a:srgbClr val="000000"/>
                </a:solidFill>
              </a:rPr>
              <a:t>	“Blaming an office manager for trust account violations is ‘view[ed] with 	</a:t>
            </a:r>
            <a:r>
              <a:rPr lang="en-US" b="1" i="0" u="none" strike="noStrike" baseline="0" dirty="0">
                <a:solidFill>
                  <a:srgbClr val="000000"/>
                </a:solidFill>
              </a:rPr>
              <a:t>unbounded skepticism, and never with admiration</a:t>
            </a:r>
            <a:r>
              <a:rPr lang="en-US" b="0" i="0" u="none" strike="noStrike" baseline="0" dirty="0">
                <a:solidFill>
                  <a:srgbClr val="000000"/>
                </a:solidFill>
              </a:rPr>
              <a:t>.’ </a:t>
            </a:r>
            <a:r>
              <a:rPr lang="en-US" b="0" i="1" u="none" strike="noStrike" baseline="0" dirty="0">
                <a:solidFill>
                  <a:srgbClr val="000000"/>
                </a:solidFill>
              </a:rPr>
              <a:t>Comm. on </a:t>
            </a:r>
            <a:r>
              <a:rPr lang="en-US" b="0" i="1" u="none" strike="noStrike" baseline="0" dirty="0" err="1">
                <a:solidFill>
                  <a:srgbClr val="000000"/>
                </a:solidFill>
              </a:rPr>
              <a:t>Prof’l</a:t>
            </a:r>
            <a:r>
              <a:rPr lang="en-US" b="0" i="1" u="none" strike="noStrike" baseline="0" dirty="0">
                <a:solidFill>
                  <a:srgbClr val="000000"/>
                </a:solidFill>
              </a:rPr>
              <a:t> Ethics 	&amp; Conduct v. Postma, </a:t>
            </a:r>
            <a:r>
              <a:rPr lang="en-US" b="0" i="0" u="none" strike="noStrike" baseline="0" dirty="0">
                <a:solidFill>
                  <a:srgbClr val="000000"/>
                </a:solidFill>
              </a:rPr>
              <a:t>430 N.W.2d 387, 389 (Iowa 1988). ‘[W]e have a strong 	negative reaction to a lawyer’s attempt to </a:t>
            </a:r>
            <a:r>
              <a:rPr lang="en-US" b="1" i="0" u="none" strike="noStrike" baseline="0" dirty="0">
                <a:solidFill>
                  <a:srgbClr val="000000"/>
                </a:solidFill>
              </a:rPr>
              <a:t>blame professional shortcomings 	on an employee</a:t>
            </a:r>
            <a:r>
              <a:rPr lang="en-US" b="0" i="0" u="none" strike="noStrike" baseline="0" dirty="0">
                <a:solidFill>
                  <a:srgbClr val="000000"/>
                </a:solidFill>
              </a:rPr>
              <a:t>.’ </a:t>
            </a:r>
            <a:r>
              <a:rPr lang="en-US" b="0" i="1" u="none" strike="noStrike" baseline="0" dirty="0">
                <a:solidFill>
                  <a:srgbClr val="000000"/>
                </a:solidFill>
              </a:rPr>
              <a:t>Herrera, </a:t>
            </a:r>
            <a:r>
              <a:rPr lang="en-US" b="0" i="0" u="none" strike="noStrike" baseline="0" dirty="0">
                <a:solidFill>
                  <a:srgbClr val="000000"/>
                </a:solidFill>
              </a:rPr>
              <a:t>560 N.W.2d at 595. ‘Nothing commands our 	attention 	more quickly than when a lawyer mishandles a client’s money. 	Our cases are clear that an attorney who does so </a:t>
            </a:r>
            <a:r>
              <a:rPr lang="en-US" b="1" i="0" u="none" strike="noStrike" baseline="0" dirty="0">
                <a:solidFill>
                  <a:srgbClr val="000000"/>
                </a:solidFill>
              </a:rPr>
              <a:t>will not be excused . . . by 	blaming the mishandling on an employee</a:t>
            </a:r>
            <a:r>
              <a:rPr lang="en-US" b="0" i="0" u="none" strike="noStrike" baseline="0" dirty="0">
                <a:solidFill>
                  <a:srgbClr val="000000"/>
                </a:solidFill>
              </a:rPr>
              <a:t>.’ </a:t>
            </a:r>
            <a:r>
              <a:rPr lang="en-US" b="0" i="1" u="none" strike="noStrike" baseline="0" dirty="0">
                <a:solidFill>
                  <a:srgbClr val="000000"/>
                </a:solidFill>
              </a:rPr>
              <a:t>Id. </a:t>
            </a:r>
            <a:r>
              <a:rPr lang="en-US" b="0" i="0" u="none" strike="noStrike" baseline="0" dirty="0">
                <a:solidFill>
                  <a:srgbClr val="000000"/>
                </a:solidFill>
              </a:rPr>
              <a:t>at 593.”</a:t>
            </a:r>
          </a:p>
          <a:p>
            <a:pPr marL="201168" lvl="1" indent="0">
              <a:buNone/>
            </a:pPr>
            <a:br>
              <a:rPr lang="en-US" dirty="0"/>
            </a:br>
            <a:r>
              <a:rPr lang="en-US" dirty="0"/>
              <a:t>						</a:t>
            </a:r>
            <a:r>
              <a:rPr lang="en-US" sz="1800" b="0" i="1" dirty="0">
                <a:solidFill>
                  <a:srgbClr val="000000"/>
                </a:solidFill>
                <a:effectLst/>
              </a:rPr>
              <a:t>Noyes</a:t>
            </a:r>
            <a:r>
              <a:rPr lang="en-US" dirty="0">
                <a:solidFill>
                  <a:srgbClr val="000000"/>
                </a:solidFill>
              </a:rPr>
              <a:t> at </a:t>
            </a:r>
            <a:r>
              <a:rPr lang="en-US" sz="1800" b="0" i="0" dirty="0">
                <a:solidFill>
                  <a:srgbClr val="000000"/>
                </a:solidFill>
                <a:effectLst/>
              </a:rPr>
              <a:t>447. </a:t>
            </a:r>
            <a:endParaRPr lang="en-US" dirty="0"/>
          </a:p>
          <a:p>
            <a:pPr lvl="1">
              <a:lnSpc>
                <a:spcPct val="150000"/>
              </a:lnSpc>
              <a:buFont typeface="Wingdings" panose="05000000000000000000" pitchFamily="2" charset="2"/>
              <a:buChar char="§"/>
            </a:pPr>
            <a:endParaRPr lang="en-US" dirty="0"/>
          </a:p>
          <a:p>
            <a:pPr marL="452628" indent="-342900">
              <a:buFont typeface="Arial" panose="020B0604020202020204" pitchFamily="34" charset="0"/>
              <a:buChar char="•"/>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p:txBody>
      </p:sp>
    </p:spTree>
    <p:extLst>
      <p:ext uri="{BB962C8B-B14F-4D97-AF65-F5344CB8AC3E}">
        <p14:creationId xmlns:p14="http://schemas.microsoft.com/office/powerpoint/2010/main" val="27230752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3405D-72BF-1DD5-8E99-88846CADC1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F4C654-6F71-C66D-B78C-7056E5DD5633}"/>
              </a:ext>
            </a:extLst>
          </p:cNvPr>
          <p:cNvSpPr>
            <a:spLocks noGrp="1"/>
          </p:cNvSpPr>
          <p:nvPr>
            <p:ph type="title"/>
          </p:nvPr>
        </p:nvSpPr>
        <p:spPr/>
        <p:txBody>
          <a:bodyPr>
            <a:normAutofit/>
          </a:bodyPr>
          <a:lstStyle/>
          <a:p>
            <a:r>
              <a:rPr lang="en-US" sz="5400" dirty="0"/>
              <a:t>Attorney Disciplinary Cases</a:t>
            </a:r>
          </a:p>
        </p:txBody>
      </p:sp>
      <p:sp>
        <p:nvSpPr>
          <p:cNvPr id="3" name="Content Placeholder 2">
            <a:extLst>
              <a:ext uri="{FF2B5EF4-FFF2-40B4-BE49-F238E27FC236}">
                <a16:creationId xmlns:a16="http://schemas.microsoft.com/office/drawing/2014/main" id="{4D70EF3F-051E-B065-9EAF-25BDDF99875F}"/>
              </a:ext>
            </a:extLst>
          </p:cNvPr>
          <p:cNvSpPr>
            <a:spLocks noGrp="1"/>
          </p:cNvSpPr>
          <p:nvPr>
            <p:ph idx="1"/>
          </p:nvPr>
        </p:nvSpPr>
        <p:spPr>
          <a:xfrm>
            <a:off x="480060" y="1981200"/>
            <a:ext cx="8229600" cy="4191000"/>
          </a:xfrm>
        </p:spPr>
        <p:txBody>
          <a:bodyPr>
            <a:normAutofit/>
          </a:bodyPr>
          <a:lstStyle/>
          <a:p>
            <a:pPr marL="109728" indent="0">
              <a:buClrTx/>
              <a:buNone/>
            </a:pPr>
            <a:r>
              <a:rPr lang="en-US" i="1" u="sng" dirty="0"/>
              <a:t>Pazdernik</a:t>
            </a:r>
            <a:r>
              <a:rPr lang="en-US" dirty="0"/>
              <a:t> (2025) </a:t>
            </a:r>
          </a:p>
          <a:p>
            <a:pPr marL="452628" indent="-342900">
              <a:buClrTx/>
              <a:buFont typeface="Wingdings" panose="05000000000000000000" pitchFamily="2" charset="2"/>
              <a:buChar char="§"/>
            </a:pPr>
            <a:r>
              <a:rPr lang="en-US" dirty="0"/>
              <a:t>Attorney filed a brief containing cited cases that did not stand for asserted propositions, incorrect citations, and entirely fictitious citations. </a:t>
            </a:r>
          </a:p>
          <a:p>
            <a:pPr marL="452628" indent="-342900">
              <a:buClrTx/>
              <a:buFont typeface="Wingdings" panose="05000000000000000000" pitchFamily="2" charset="2"/>
              <a:buChar char="§"/>
            </a:pPr>
            <a:r>
              <a:rPr lang="en-US" dirty="0"/>
              <a:t>After the court ordered the attorney to provide it with copies of the cited cases, the attorney claimed that the brief contained transcription errors, but in reality, the attorney knew that the issues arose from his staff’s use of AI in editing the brief.</a:t>
            </a:r>
          </a:p>
          <a:p>
            <a:pPr marL="452628" indent="-342900">
              <a:buClrTx/>
              <a:buFont typeface="Wingdings" panose="05000000000000000000" pitchFamily="2" charset="2"/>
              <a:buChar char="§"/>
            </a:pPr>
            <a:r>
              <a:rPr lang="en-US" dirty="0"/>
              <a:t>Attorney filed an amended brief that contained similar citation problems.</a:t>
            </a:r>
          </a:p>
          <a:p>
            <a:pPr marL="452628" indent="-342900">
              <a:buClrTx/>
              <a:buFont typeface="Wingdings" panose="05000000000000000000" pitchFamily="2" charset="2"/>
              <a:buChar char="§"/>
            </a:pPr>
            <a:r>
              <a:rPr lang="en-US" dirty="0"/>
              <a:t>Board found multiple violations, including 32:5.3 for failing to supervise his staff and failing to check citations before filing documents.</a:t>
            </a:r>
          </a:p>
          <a:p>
            <a:pPr marL="452628" indent="-342900">
              <a:buClrTx/>
              <a:buFont typeface="Wingdings" panose="05000000000000000000" pitchFamily="2" charset="2"/>
              <a:buChar char="§"/>
            </a:pPr>
            <a:r>
              <a:rPr lang="en-US" dirty="0"/>
              <a:t>Result: public reprimand.</a:t>
            </a:r>
          </a:p>
          <a:p>
            <a:pPr marL="201168" marR="0" lvl="1" indent="0" algn="l" defTabSz="914400" rtl="0" eaLnBrk="1" fontAlgn="auto" latinLnBrk="0" hangingPunct="1">
              <a:lnSpc>
                <a:spcPct val="90000"/>
              </a:lnSpc>
              <a:spcBef>
                <a:spcPts val="200"/>
              </a:spcBef>
              <a:spcAft>
                <a:spcPts val="400"/>
              </a:spcAft>
              <a:buClr>
                <a:srgbClr val="AD84C6"/>
              </a:buClr>
              <a:buSzTx/>
              <a:buFont typeface="Calibri" pitchFamily="34" charset="0"/>
              <a:buNone/>
              <a:tabLst/>
              <a:defRPr/>
            </a:pPr>
            <a:endParaRPr kumimoji="0" lang="en-US" sz="1800" b="0" i="1" u="none" strike="noStrike" kern="1200" cap="none" spc="0" normalizeH="0" baseline="0" noProof="0" dirty="0">
              <a:ln>
                <a:noFill/>
              </a:ln>
              <a:solidFill>
                <a:srgbClr val="000000"/>
              </a:solidFill>
              <a:effectLst/>
              <a:uLnTx/>
              <a:uFillTx/>
              <a:latin typeface="Calibri" panose="020F0502020204030204"/>
              <a:ea typeface="+mn-ea"/>
              <a:cs typeface="+mn-cs"/>
            </a:endParaRPr>
          </a:p>
          <a:p>
            <a:pPr marL="109728" indent="0">
              <a:buClrTx/>
              <a:buNone/>
            </a:pPr>
            <a:endParaRPr lang="en-US" dirty="0"/>
          </a:p>
          <a:p>
            <a:pPr lvl="1">
              <a:lnSpc>
                <a:spcPct val="150000"/>
              </a:lnSpc>
              <a:buFont typeface="Wingdings" panose="05000000000000000000" pitchFamily="2" charset="2"/>
              <a:buChar char="§"/>
            </a:pPr>
            <a:endParaRPr lang="en-US" dirty="0"/>
          </a:p>
          <a:p>
            <a:pPr marL="452628" indent="-342900">
              <a:buFont typeface="Arial" panose="020B0604020202020204" pitchFamily="34" charset="0"/>
              <a:buChar char="•"/>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p:txBody>
      </p:sp>
    </p:spTree>
    <p:extLst>
      <p:ext uri="{BB962C8B-B14F-4D97-AF65-F5344CB8AC3E}">
        <p14:creationId xmlns:p14="http://schemas.microsoft.com/office/powerpoint/2010/main" val="29087750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A07F28E-0919-4388-A826-B2047AF9A4C3}"/>
              </a:ext>
            </a:extLst>
          </p:cNvPr>
          <p:cNvPicPr>
            <a:picLocks noChangeAspect="1"/>
          </p:cNvPicPr>
          <p:nvPr/>
        </p:nvPicPr>
        <p:blipFill>
          <a:blip r:embed="rId3"/>
          <a:stretch>
            <a:fillRect/>
          </a:stretch>
        </p:blipFill>
        <p:spPr>
          <a:xfrm>
            <a:off x="1124177" y="1295400"/>
            <a:ext cx="6895646" cy="3874477"/>
          </a:xfrm>
          <a:prstGeom prst="rect">
            <a:avLst/>
          </a:prstGeom>
        </p:spPr>
      </p:pic>
    </p:spTree>
    <p:extLst>
      <p:ext uri="{BB962C8B-B14F-4D97-AF65-F5344CB8AC3E}">
        <p14:creationId xmlns:p14="http://schemas.microsoft.com/office/powerpoint/2010/main" val="6770133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 me: </a:t>
            </a:r>
          </a:p>
        </p:txBody>
      </p:sp>
      <p:sp>
        <p:nvSpPr>
          <p:cNvPr id="3" name="Content Placeholder 2"/>
          <p:cNvSpPr>
            <a:spLocks noGrp="1"/>
          </p:cNvSpPr>
          <p:nvPr>
            <p:ph idx="1"/>
          </p:nvPr>
        </p:nvSpPr>
        <p:spPr>
          <a:xfrm>
            <a:off x="609600" y="2114730"/>
            <a:ext cx="4495800" cy="4759036"/>
          </a:xfrm>
        </p:spPr>
        <p:txBody>
          <a:bodyPr/>
          <a:lstStyle/>
          <a:p>
            <a:pPr marL="109728" indent="0">
              <a:buNone/>
            </a:pPr>
            <a:r>
              <a:rPr lang="en-US" dirty="0"/>
              <a:t>allison.schmidt@iowacourts.gov</a:t>
            </a:r>
          </a:p>
          <a:p>
            <a:pPr marL="109728" indent="0">
              <a:buNone/>
            </a:pPr>
            <a:r>
              <a:rPr lang="en-US" dirty="0"/>
              <a:t>515-348-4685</a:t>
            </a:r>
          </a:p>
          <a:p>
            <a:pPr marL="109728" indent="0">
              <a:buNone/>
            </a:pPr>
            <a:endParaRPr lang="en-US" dirty="0"/>
          </a:p>
          <a:p>
            <a:pPr marL="109728" indent="0">
              <a:buNone/>
            </a:pPr>
            <a:endParaRPr lang="en-US" dirty="0"/>
          </a:p>
          <a:p>
            <a:pPr marL="109728" indent="0">
              <a:buNone/>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a:p>
            <a:pPr marL="624078" indent="-514350">
              <a:buFont typeface="+mj-lt"/>
              <a:buAutoNum type="arabicPeriod"/>
            </a:pPr>
            <a:endParaRPr lang="en-US" dirty="0"/>
          </a:p>
        </p:txBody>
      </p:sp>
    </p:spTree>
    <p:extLst>
      <p:ext uri="{BB962C8B-B14F-4D97-AF65-F5344CB8AC3E}">
        <p14:creationId xmlns:p14="http://schemas.microsoft.com/office/powerpoint/2010/main" val="28587845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Questions?</a:t>
            </a:r>
          </a:p>
        </p:txBody>
      </p:sp>
    </p:spTree>
    <p:extLst>
      <p:ext uri="{BB962C8B-B14F-4D97-AF65-F5344CB8AC3E}">
        <p14:creationId xmlns:p14="http://schemas.microsoft.com/office/powerpoint/2010/main" val="219652084"/>
      </p:ext>
    </p:extLst>
  </p:cSld>
  <p:clrMapOvr>
    <a:masterClrMapping/>
  </p:clrMapOvr>
</p:sld>
</file>

<file path=ppt/theme/theme1.xml><?xml version="1.0" encoding="utf-8"?>
<a:theme xmlns:a="http://schemas.openxmlformats.org/drawingml/2006/main" name="Retrospect">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25963</TotalTime>
  <Words>4902</Words>
  <Application>Microsoft Office PowerPoint</Application>
  <PresentationFormat>On-screen Show (4:3)</PresentationFormat>
  <Paragraphs>505</Paragraphs>
  <Slides>46</Slides>
  <Notes>46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Arial</vt:lpstr>
      <vt:lpstr>Calibri</vt:lpstr>
      <vt:lpstr>Calibri Light</vt:lpstr>
      <vt:lpstr>Source Sans Pro</vt:lpstr>
      <vt:lpstr>TimesNewRoman</vt:lpstr>
      <vt:lpstr>Wingdings</vt:lpstr>
      <vt:lpstr>Retrospect</vt:lpstr>
      <vt:lpstr>Office of Professional Regulation and the Unauthorized  Practice of Law</vt:lpstr>
      <vt:lpstr>Agenda</vt:lpstr>
      <vt:lpstr>PowerPoint Presentation</vt:lpstr>
      <vt:lpstr>OPR Boards &amp; Commissions</vt:lpstr>
      <vt:lpstr>OPR Boards &amp; Commissions</vt:lpstr>
      <vt:lpstr>OPR Boards &amp; Commissions</vt:lpstr>
      <vt:lpstr>OPR Boards &amp; Commissions</vt:lpstr>
      <vt:lpstr>OPR Boards &amp; Commissions</vt:lpstr>
      <vt:lpstr>OPR Boards &amp; Commissions</vt:lpstr>
      <vt:lpstr>OPR Boards &amp; Commissions</vt:lpstr>
      <vt:lpstr>Attorney Discipline</vt:lpstr>
      <vt:lpstr>OPR Boards &amp; Commissions</vt:lpstr>
      <vt:lpstr>Commission on the Unauthorized Practice of Law</vt:lpstr>
      <vt:lpstr>What is the unauthorized practice of law (UPL)?</vt:lpstr>
      <vt:lpstr>What does “practice of law” even mean?</vt:lpstr>
      <vt:lpstr>Practice of Law</vt:lpstr>
      <vt:lpstr>One Definition in the  Iowa Court Rules</vt:lpstr>
      <vt:lpstr>A practical definition</vt:lpstr>
      <vt:lpstr>Who is “authorized”?</vt:lpstr>
      <vt:lpstr>Small Claims Exception</vt:lpstr>
      <vt:lpstr>Document Preparers</vt:lpstr>
      <vt:lpstr>UPL Commission</vt:lpstr>
      <vt:lpstr>The UPL Commission Toolbox </vt:lpstr>
      <vt:lpstr>Rule 37.2(1) Injunction</vt:lpstr>
      <vt:lpstr>Next Step: Contempt!</vt:lpstr>
      <vt:lpstr>§ 665.3(2) Contempt</vt:lpstr>
      <vt:lpstr>How to file a complaint</vt:lpstr>
      <vt:lpstr>How can non-attorneys  avoid UPL?</vt:lpstr>
      <vt:lpstr>Legal Information</vt:lpstr>
      <vt:lpstr>Legal Advice</vt:lpstr>
      <vt:lpstr>Ethical Obligations</vt:lpstr>
      <vt:lpstr>Tips for Avoiding UPL</vt:lpstr>
      <vt:lpstr>Tips for Avoiding UPL</vt:lpstr>
      <vt:lpstr>Rule 32:5.3 Responsibilities Regarding Nonlawyer Assistance</vt:lpstr>
      <vt:lpstr>Rule 32:5.3, Comment 2</vt:lpstr>
      <vt:lpstr>Rule 32:5.3, Comment 3</vt:lpstr>
      <vt:lpstr>Attorney Disciplinary Cases</vt:lpstr>
      <vt:lpstr>Attorney Disciplinary Cases</vt:lpstr>
      <vt:lpstr>Attorney Disciplinary Cases</vt:lpstr>
      <vt:lpstr>Attorney Disciplinary Cases</vt:lpstr>
      <vt:lpstr>Attorney Disciplinary Cases</vt:lpstr>
      <vt:lpstr>Attorney Disciplinary Cases</vt:lpstr>
      <vt:lpstr>Attorney Disciplinary Cases</vt:lpstr>
      <vt:lpstr>PowerPoint Presentation</vt:lpstr>
      <vt:lpstr>Contact me: </vt:lpstr>
      <vt:lpstr>Questions?</vt:lpstr>
    </vt:vector>
  </TitlesOfParts>
  <Company>State of Iowa Judicial Branch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UPL in Iowa</dc:title>
  <dc:creator>Critelli III, Nicholas [JB]</dc:creator>
  <cp:lastModifiedBy>Allison Schmidt [JB]</cp:lastModifiedBy>
  <cp:revision>251</cp:revision>
  <cp:lastPrinted>2025-02-03T16:38:07Z</cp:lastPrinted>
  <dcterms:created xsi:type="dcterms:W3CDTF">2015-09-09T19:40:55Z</dcterms:created>
  <dcterms:modified xsi:type="dcterms:W3CDTF">2026-09-21T15:34:35Z</dcterms:modified>
</cp:coreProperties>
</file>