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462" r:id="rId3"/>
    <p:sldId id="451" r:id="rId4"/>
    <p:sldId id="483" r:id="rId5"/>
    <p:sldId id="452" r:id="rId6"/>
    <p:sldId id="469" r:id="rId7"/>
    <p:sldId id="477" r:id="rId8"/>
    <p:sldId id="526" r:id="rId9"/>
    <p:sldId id="468" r:id="rId10"/>
    <p:sldId id="453" r:id="rId11"/>
    <p:sldId id="528" r:id="rId12"/>
    <p:sldId id="474" r:id="rId13"/>
    <p:sldId id="478" r:id="rId14"/>
    <p:sldId id="486" r:id="rId15"/>
    <p:sldId id="529" r:id="rId16"/>
    <p:sldId id="476" r:id="rId17"/>
    <p:sldId id="479" r:id="rId18"/>
    <p:sldId id="487" r:id="rId19"/>
    <p:sldId id="488" r:id="rId20"/>
    <p:sldId id="491" r:id="rId21"/>
    <p:sldId id="532" r:id="rId22"/>
    <p:sldId id="510" r:id="rId23"/>
    <p:sldId id="514" r:id="rId24"/>
    <p:sldId id="533" r:id="rId25"/>
    <p:sldId id="525" r:id="rId26"/>
    <p:sldId id="515" r:id="rId27"/>
    <p:sldId id="534" r:id="rId2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00"/>
    <a:srgbClr val="FFFF99"/>
    <a:srgbClr val="0066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8" autoAdjust="0"/>
    <p:restoredTop sz="95414" autoAdjust="0"/>
  </p:normalViewPr>
  <p:slideViewPr>
    <p:cSldViewPr>
      <p:cViewPr varScale="1">
        <p:scale>
          <a:sx n="106" d="100"/>
          <a:sy n="106" d="100"/>
        </p:scale>
        <p:origin x="-169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dirty="0">
                  <a:cs typeface="Arial" pitchFamily="34" charset="0"/>
                </a:endParaRPr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dirty="0">
                  <a:cs typeface="Arial" pitchFamily="34" charset="0"/>
                </a:endParaRPr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dirty="0">
                <a:cs typeface="Arial" pitchFamily="34" charset="0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dirty="0">
                <a:cs typeface="Arial" pitchFamily="34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dirty="0">
                <a:cs typeface="Arial" pitchFamily="34" charset="0"/>
              </a:endParaRPr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dirty="0">
                  <a:cs typeface="Arial" pitchFamily="34" charset="0"/>
                </a:endParaRPr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dirty="0">
                  <a:cs typeface="Arial" pitchFamily="34" charset="0"/>
                </a:endParaRPr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dirty="0">
                  <a:cs typeface="Arial" pitchFamily="34" charset="0"/>
                </a:endParaRPr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dirty="0">
                  <a:cs typeface="Arial" pitchFamily="34" charset="0"/>
                </a:endParaRPr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dirty="0">
                  <a:cs typeface="Arial" pitchFamily="34" charset="0"/>
                </a:endParaRPr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dirty="0">
                  <a:cs typeface="Arial" pitchFamily="34" charset="0"/>
                </a:endParaRPr>
              </a:p>
            </p:txBody>
          </p:sp>
        </p:grpSp>
      </p:grpSp>
      <p:sp>
        <p:nvSpPr>
          <p:cNvPr id="513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49A0E-15B7-4E6A-B203-78179E3C6C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52569-DFBB-4C6B-8616-6D1C89818E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9D8E5-F9DC-4BD6-9D56-502F2BAD48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183436-BD7D-497A-825A-336F87F963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91957-AA07-4936-ADFB-3FB5A96111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5FF01-083E-4689-93CF-F3BDA23A37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2950B-1218-496D-96EF-70A3EDF511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CEDDD-D06C-4AA8-B4A0-79CADEC70E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89292-35A5-4801-AA55-83ADE8DD16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14D8E-89AB-4F17-A3B4-45F073B01A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179D7-F3E1-462F-B017-E0BA0750E0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8CA02-7758-4AAD-BDDB-276E25EC81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dirty="0">
                <a:cs typeface="Arial" pitchFamily="34" charset="0"/>
              </a:endParaRPr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dirty="0">
                <a:cs typeface="Arial" pitchFamily="34" charset="0"/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4102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dirty="0">
                  <a:cs typeface="Arial" pitchFamily="34" charset="0"/>
                </a:endParaRPr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dirty="0">
                  <a:cs typeface="Arial" pitchFamily="34" charset="0"/>
                </a:endParaRPr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dirty="0">
                  <a:cs typeface="Arial" pitchFamily="34" charset="0"/>
                </a:endParaRPr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dirty="0">
                  <a:cs typeface="Arial" pitchFamily="34" charset="0"/>
                </a:endParaRPr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dirty="0">
                  <a:cs typeface="Arial" pitchFamily="34" charset="0"/>
                </a:endParaRPr>
              </a:p>
            </p:txBody>
          </p:sp>
          <p:sp>
            <p:nvSpPr>
              <p:cNvPr id="410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dirty="0">
                  <a:cs typeface="Arial" pitchFamily="34" charset="0"/>
                </a:endParaRPr>
              </a:p>
            </p:txBody>
          </p:sp>
          <p:sp>
            <p:nvSpPr>
              <p:cNvPr id="4108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dirty="0">
                  <a:cs typeface="Arial" pitchFamily="34" charset="0"/>
                </a:endParaRPr>
              </a:p>
            </p:txBody>
          </p:sp>
          <p:sp>
            <p:nvSpPr>
              <p:cNvPr id="4109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dirty="0">
                  <a:cs typeface="Arial" pitchFamily="34" charset="0"/>
                </a:endParaRPr>
              </a:p>
            </p:txBody>
          </p:sp>
          <p:sp>
            <p:nvSpPr>
              <p:cNvPr id="411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dirty="0">
                  <a:cs typeface="Arial" pitchFamily="34" charset="0"/>
                </a:endParaRPr>
              </a:p>
            </p:txBody>
          </p:sp>
        </p:grpSp>
      </p:grpSp>
      <p:sp>
        <p:nvSpPr>
          <p:cNvPr id="411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1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1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defRPr>
            </a:lvl1pPr>
          </a:lstStyle>
          <a:p>
            <a:pPr>
              <a:defRPr/>
            </a:pPr>
            <a:fld id="{15663970-13B4-48EA-BB27-E88336A987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9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2057400"/>
            <a:ext cx="7543800" cy="14319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Pancreatic Cystic Lesions: What are They and When do I Need to Worry?</a:t>
            </a:r>
            <a:endParaRPr lang="en-US" sz="3600" dirty="0" smtClean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886200"/>
            <a:ext cx="7086600" cy="1752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2000" dirty="0" smtClean="0"/>
              <a:t>Nuzhat A. Ahmad, MD</a:t>
            </a:r>
          </a:p>
          <a:p>
            <a:pPr algn="ctr" eaLnBrk="1" hangingPunct="1">
              <a:defRPr/>
            </a:pPr>
            <a:r>
              <a:rPr lang="en-US" sz="2000" dirty="0" smtClean="0"/>
              <a:t>Associate Professor of Medicine</a:t>
            </a:r>
          </a:p>
          <a:p>
            <a:pPr algn="ctr" eaLnBrk="1" hangingPunct="1">
              <a:defRPr/>
            </a:pPr>
            <a:r>
              <a:rPr lang="en-US" sz="2000" dirty="0" smtClean="0"/>
              <a:t>Associate Director of Endoscopy</a:t>
            </a:r>
          </a:p>
          <a:p>
            <a:pPr algn="ctr" eaLnBrk="1" hangingPunct="1">
              <a:defRPr/>
            </a:pPr>
            <a:r>
              <a:rPr lang="en-US" sz="2000" dirty="0" smtClean="0"/>
              <a:t>Director, PENN Pancreatic </a:t>
            </a:r>
            <a:r>
              <a:rPr lang="en-US" sz="2000" dirty="0" smtClean="0"/>
              <a:t>C</a:t>
            </a:r>
            <a:r>
              <a:rPr lang="en-US" sz="2000" dirty="0" smtClean="0"/>
              <a:t>yst Program</a:t>
            </a:r>
          </a:p>
          <a:p>
            <a:pPr algn="ctr" eaLnBrk="1" hangingPunct="1">
              <a:defRPr/>
            </a:pPr>
            <a:r>
              <a:rPr lang="en-US" sz="2000" dirty="0" smtClean="0"/>
              <a:t>University of Pennsylvania, Perelman School of Medicine </a:t>
            </a:r>
            <a:endParaRPr lang="en-US" sz="2000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Introduction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5720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Most pancreatic cystic lesions are detected incidentally</a:t>
            </a:r>
          </a:p>
          <a:p>
            <a:pPr lvl="1" eaLnBrk="1" hangingPunct="1">
              <a:defRPr/>
            </a:pPr>
            <a:r>
              <a:rPr lang="en-US" sz="2000" dirty="0" smtClean="0"/>
              <a:t>~1.2% of patients undergoing abdominal CT or MRI </a:t>
            </a:r>
            <a:r>
              <a:rPr lang="en-US" sz="1800" dirty="0" smtClean="0"/>
              <a:t>(Spinelli. Ann Surg 2004;239:651-7)</a:t>
            </a:r>
          </a:p>
          <a:p>
            <a:pPr lvl="1" eaLnBrk="1" hangingPunct="1">
              <a:defRPr/>
            </a:pPr>
            <a:r>
              <a:rPr lang="en-US" sz="2000" dirty="0" smtClean="0"/>
              <a:t>20% prevalence of cysts in patients undergoing abdominal MRI for other indications (Radiology 2002;223:547-53)</a:t>
            </a:r>
          </a:p>
          <a:p>
            <a:pPr eaLnBrk="1" hangingPunct="1">
              <a:defRPr/>
            </a:pPr>
            <a:r>
              <a:rPr lang="en-US" sz="2400" dirty="0" smtClean="0"/>
              <a:t>More than half of incidental cysts are neoplastic </a:t>
            </a:r>
            <a:r>
              <a:rPr lang="en-US" sz="1800" dirty="0" smtClean="0"/>
              <a:t>(Spinelli. Ann Surg 2004;239:651-7)</a:t>
            </a:r>
          </a:p>
          <a:p>
            <a:pPr eaLnBrk="1" hangingPunct="1">
              <a:defRPr/>
            </a:pPr>
            <a:r>
              <a:rPr lang="en-US" sz="2400" dirty="0" smtClean="0"/>
              <a:t>Autopsy series </a:t>
            </a:r>
            <a:r>
              <a:rPr lang="en-US" sz="1800" dirty="0" smtClean="0"/>
              <a:t>(Kimura W. Int J Pancreatol 1995;18:197-206)</a:t>
            </a:r>
          </a:p>
          <a:p>
            <a:pPr lvl="1" eaLnBrk="1" hangingPunct="1">
              <a:defRPr/>
            </a:pPr>
            <a:r>
              <a:rPr lang="en-US" sz="1800" dirty="0" smtClean="0"/>
              <a:t>16% with “atypical” epithelium</a:t>
            </a:r>
          </a:p>
          <a:p>
            <a:pPr lvl="1" eaLnBrk="1" hangingPunct="1">
              <a:defRPr/>
            </a:pPr>
            <a:r>
              <a:rPr lang="en-US" sz="1800" dirty="0" smtClean="0"/>
              <a:t>3% with carcinoma </a:t>
            </a:r>
            <a:r>
              <a:rPr lang="en-US" sz="1800" i="1" dirty="0" smtClean="0"/>
              <a:t>in situ</a:t>
            </a:r>
            <a:r>
              <a:rPr lang="en-US" sz="1800" dirty="0" smtClean="0"/>
              <a:t> (high grade dysplasia)</a:t>
            </a:r>
          </a:p>
          <a:p>
            <a:pPr eaLnBrk="1" hangingPunct="1">
              <a:defRPr/>
            </a:pPr>
            <a:r>
              <a:rPr lang="en-US" sz="2400" dirty="0" smtClean="0"/>
              <a:t>Up to 1/6 of lesions may be malignant</a:t>
            </a:r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800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Classification of Pancreatic Cysts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572000"/>
          </a:xfrm>
        </p:spPr>
        <p:txBody>
          <a:bodyPr/>
          <a:lstStyle/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800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8393655"/>
              </p:ext>
            </p:extLst>
          </p:nvPr>
        </p:nvGraphicFramePr>
        <p:xfrm>
          <a:off x="914400" y="1905001"/>
          <a:ext cx="8229600" cy="4721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14800"/>
                <a:gridCol w="4114800"/>
              </a:tblGrid>
              <a:tr h="45301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FF99"/>
                          </a:solidFill>
                        </a:rPr>
                        <a:t>Non-neoplastic</a:t>
                      </a:r>
                      <a:endParaRPr lang="en-US" sz="1800" dirty="0">
                        <a:solidFill>
                          <a:srgbClr val="FFFF99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rgbClr val="FFFF99"/>
                          </a:solidFill>
                          <a:latin typeface="+mn-lt"/>
                          <a:ea typeface="+mn-ea"/>
                          <a:cs typeface="+mn-cs"/>
                        </a:rPr>
                        <a:t>Neoplastic</a:t>
                      </a:r>
                    </a:p>
                  </a:txBody>
                  <a:tcPr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</a:tr>
              <a:tr h="453018">
                <a:tc>
                  <a:txBody>
                    <a:bodyPr/>
                    <a:lstStyle/>
                    <a:p>
                      <a:r>
                        <a:rPr lang="en-US" sz="1800" baseline="0" dirty="0" smtClean="0">
                          <a:solidFill>
                            <a:srgbClr val="FFFF66"/>
                          </a:solidFill>
                        </a:rPr>
                        <a:t>Pseudocysts</a:t>
                      </a:r>
                      <a:endParaRPr lang="en-US" sz="1800" baseline="0" dirty="0">
                        <a:solidFill>
                          <a:srgbClr val="FFFF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rgbClr val="FFFF66"/>
                          </a:solidFill>
                          <a:latin typeface="+mn-lt"/>
                          <a:ea typeface="+mn-ea"/>
                          <a:cs typeface="+mn-cs"/>
                        </a:rPr>
                        <a:t>Pancreatic Cystic Neoplasms</a:t>
                      </a:r>
                    </a:p>
                  </a:txBody>
                  <a:tcPr/>
                </a:tc>
              </a:tr>
              <a:tr h="453018">
                <a:tc>
                  <a:txBody>
                    <a:bodyPr/>
                    <a:lstStyle/>
                    <a:p>
                      <a:r>
                        <a:rPr lang="en-US" sz="1800" baseline="0" dirty="0" smtClean="0">
                          <a:solidFill>
                            <a:srgbClr val="FFFF66"/>
                          </a:solidFill>
                        </a:rPr>
                        <a:t>Non-Neoplastic Pancreatic Cysts</a:t>
                      </a:r>
                      <a:endParaRPr lang="en-US" sz="1800" baseline="0" dirty="0">
                        <a:solidFill>
                          <a:srgbClr val="FFFF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82880">
                        <a:spcBef>
                          <a:spcPts val="1800"/>
                        </a:spcBef>
                        <a:buFont typeface="Wingdings" pitchFamily="2" charset="2"/>
                        <a:buChar char="§"/>
                      </a:pPr>
                      <a:r>
                        <a:rPr lang="en-US" sz="1800" dirty="0" smtClean="0"/>
                        <a:t>Serous cystic tumors</a:t>
                      </a:r>
                      <a:endParaRPr lang="en-US" sz="1800" dirty="0"/>
                    </a:p>
                  </a:txBody>
                  <a:tcPr/>
                </a:tc>
              </a:tr>
              <a:tr h="453018">
                <a:tc>
                  <a:txBody>
                    <a:bodyPr/>
                    <a:lstStyle/>
                    <a:p>
                      <a:pPr marL="0" indent="182880">
                        <a:buFont typeface="Wingdings" pitchFamily="2" charset="2"/>
                        <a:buChar char="§"/>
                      </a:pPr>
                      <a:r>
                        <a:rPr lang="en-US" sz="1800" dirty="0" smtClean="0"/>
                        <a:t>True cysts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800" dirty="0" smtClean="0"/>
                        <a:t>Solid pseudopapillary</a:t>
                      </a:r>
                      <a:r>
                        <a:rPr lang="en-US" sz="1800" baseline="0" dirty="0" smtClean="0"/>
                        <a:t> neoplasms</a:t>
                      </a:r>
                    </a:p>
                  </a:txBody>
                  <a:tcPr/>
                </a:tc>
              </a:tr>
              <a:tr h="453018">
                <a:tc>
                  <a:txBody>
                    <a:bodyPr/>
                    <a:lstStyle/>
                    <a:p>
                      <a:pPr marL="0" indent="182880">
                        <a:buFont typeface="Wingdings" pitchFamily="2" charset="2"/>
                        <a:buChar char="§"/>
                      </a:pPr>
                      <a:r>
                        <a:rPr lang="en-US" sz="1800" dirty="0" smtClean="0"/>
                        <a:t>Retention cysts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82880">
                        <a:spcBef>
                          <a:spcPts val="1800"/>
                        </a:spcBef>
                        <a:buFont typeface="Wingdings" pitchFamily="2" charset="2"/>
                        <a:buChar char="§"/>
                      </a:pPr>
                      <a:r>
                        <a:rPr lang="en-US" sz="1800" dirty="0" smtClean="0"/>
                        <a:t>Mucinous cystic neoplasms</a:t>
                      </a:r>
                      <a:endParaRPr lang="en-US" sz="1800" dirty="0"/>
                    </a:p>
                  </a:txBody>
                  <a:tcPr/>
                </a:tc>
              </a:tr>
              <a:tr h="634226">
                <a:tc>
                  <a:txBody>
                    <a:bodyPr/>
                    <a:lstStyle/>
                    <a:p>
                      <a:pPr marL="0" indent="182880">
                        <a:buFont typeface="Wingdings" pitchFamily="2" charset="2"/>
                        <a:buChar char="§"/>
                      </a:pPr>
                      <a:r>
                        <a:rPr lang="en-US" sz="1800" dirty="0" smtClean="0"/>
                        <a:t>Lymphoepithelial</a:t>
                      </a:r>
                      <a:r>
                        <a:rPr lang="en-US" sz="1800" baseline="0" dirty="0" smtClean="0"/>
                        <a:t> cysts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82880">
                        <a:spcBef>
                          <a:spcPts val="1800"/>
                        </a:spcBef>
                        <a:buFont typeface="Wingdings" pitchFamily="2" charset="2"/>
                        <a:buChar char="§"/>
                      </a:pPr>
                      <a:r>
                        <a:rPr lang="en-US" sz="1800" dirty="0" smtClean="0"/>
                        <a:t>Intraductal papillary</a:t>
                      </a:r>
                      <a:r>
                        <a:rPr lang="en-US" sz="1800" baseline="0" dirty="0" smtClean="0"/>
                        <a:t> mucinous      neoplasms</a:t>
                      </a:r>
                      <a:endParaRPr lang="en-US" sz="18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baseline="0" dirty="0" smtClean="0">
                          <a:solidFill>
                            <a:srgbClr val="FFFF66"/>
                          </a:solidFill>
                          <a:latin typeface="+mn-lt"/>
                          <a:ea typeface="+mn-ea"/>
                          <a:cs typeface="+mn-cs"/>
                        </a:rPr>
                        <a:t>Cystic Degeneration of Solid Tumors</a:t>
                      </a:r>
                    </a:p>
                  </a:txBody>
                  <a:tcPr/>
                </a:tc>
              </a:tr>
              <a:tr h="453018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82880">
                        <a:buFont typeface="Wingdings" pitchFamily="2" charset="2"/>
                        <a:buChar char="§"/>
                      </a:pPr>
                      <a:r>
                        <a:rPr lang="en-US" sz="1800" dirty="0" smtClean="0"/>
                        <a:t>Endocrine tumors</a:t>
                      </a:r>
                      <a:endParaRPr lang="en-US" sz="1800" dirty="0"/>
                    </a:p>
                  </a:txBody>
                  <a:tcPr/>
                </a:tc>
              </a:tr>
              <a:tr h="453018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82880">
                        <a:buFont typeface="Wingdings" pitchFamily="2" charset="2"/>
                        <a:buChar char="§"/>
                      </a:pPr>
                      <a:r>
                        <a:rPr lang="en-US" sz="1800" dirty="0" smtClean="0"/>
                        <a:t>Ductal carcinoma</a:t>
                      </a:r>
                      <a:endParaRPr lang="en-US" sz="1800" dirty="0"/>
                    </a:p>
                  </a:txBody>
                  <a:tcPr/>
                </a:tc>
              </a:tr>
              <a:tr h="453018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82880">
                        <a:buFont typeface="Wingdings" pitchFamily="2" charset="2"/>
                        <a:buChar char="§"/>
                      </a:pPr>
                      <a:r>
                        <a:rPr lang="en-US" sz="1800" dirty="0" smtClean="0"/>
                        <a:t>Acinar cell carcinoma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Questions for the clinician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828800"/>
            <a:ext cx="7543800" cy="4876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2800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800" dirty="0" smtClean="0"/>
              <a:t>Is this a malignancy?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2800" dirty="0" smtClean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800" dirty="0" smtClean="0"/>
              <a:t>What is this malignant potential of this cystic neoplasm?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2800" dirty="0" smtClean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800" dirty="0" smtClean="0"/>
              <a:t>Can this cyst be observed, or does this lesion need to be operatively resected?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4634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200" dirty="0" smtClean="0"/>
              <a:t>WHO Histological Classification of Pancreatic Cystic Neoplasms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572000"/>
          </a:xfrm>
        </p:spPr>
        <p:txBody>
          <a:bodyPr/>
          <a:lstStyle/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800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1905000"/>
          <a:ext cx="4000500" cy="42976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0500"/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rgbClr val="FFFF66"/>
                          </a:solidFill>
                          <a:latin typeface="+mn-lt"/>
                          <a:ea typeface="+mn-ea"/>
                          <a:cs typeface="+mn-cs"/>
                        </a:rPr>
                        <a:t>Serous</a:t>
                      </a:r>
                      <a:r>
                        <a:rPr lang="en-US" sz="2000" kern="1200" baseline="0" dirty="0" smtClean="0">
                          <a:solidFill>
                            <a:srgbClr val="FFFF66"/>
                          </a:solidFill>
                          <a:latin typeface="+mn-lt"/>
                          <a:ea typeface="+mn-ea"/>
                          <a:cs typeface="+mn-cs"/>
                        </a:rPr>
                        <a:t> cystic tumors</a:t>
                      </a:r>
                      <a:endParaRPr lang="en-US" sz="2000" kern="1200" dirty="0" smtClean="0">
                        <a:solidFill>
                          <a:srgbClr val="FFFF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indent="182880">
                        <a:spcBef>
                          <a:spcPts val="1800"/>
                        </a:spcBef>
                        <a:buFont typeface="Wingdings" pitchFamily="2" charset="2"/>
                        <a:buChar char="§"/>
                      </a:pPr>
                      <a:r>
                        <a:rPr lang="en-US" sz="1800" dirty="0" smtClean="0"/>
                        <a:t>Serous cystadenoma</a:t>
                      </a:r>
                      <a:endParaRPr lang="en-US" sz="18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marL="0" marR="0" indent="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800" dirty="0" smtClean="0"/>
                        <a:t>Serous cystadenocarcinoma</a:t>
                      </a:r>
                      <a:endParaRPr lang="en-US" sz="1800" baseline="0" dirty="0" smtClean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indent="0">
                        <a:buFontTx/>
                        <a:buNone/>
                      </a:pPr>
                      <a:r>
                        <a:rPr lang="en-US" sz="2000" kern="1200" baseline="0" dirty="0" smtClean="0">
                          <a:solidFill>
                            <a:srgbClr val="FFFF66"/>
                          </a:solidFill>
                          <a:latin typeface="+mn-lt"/>
                          <a:ea typeface="+mn-ea"/>
                          <a:cs typeface="+mn-cs"/>
                        </a:rPr>
                        <a:t>Mucinous cystic tumors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indent="182880">
                        <a:buFont typeface="Wingdings" pitchFamily="2" charset="2"/>
                        <a:buChar char="§"/>
                      </a:pPr>
                      <a:r>
                        <a:rPr lang="en-US" sz="1800" dirty="0" smtClean="0"/>
                        <a:t>Mucinous</a:t>
                      </a:r>
                      <a:r>
                        <a:rPr lang="en-US" sz="1800" baseline="0" dirty="0" smtClean="0"/>
                        <a:t> cystadenoma</a:t>
                      </a:r>
                      <a:endParaRPr lang="en-US" sz="18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indent="182880">
                        <a:buFont typeface="Wingdings" pitchFamily="2" charset="2"/>
                        <a:buChar char="§"/>
                      </a:pPr>
                      <a:r>
                        <a:rPr lang="en-US" sz="1800" dirty="0" smtClean="0"/>
                        <a:t>Mucinous cystadenoma</a:t>
                      </a:r>
                      <a:r>
                        <a:rPr lang="en-US" sz="1800" baseline="0" dirty="0" smtClean="0"/>
                        <a:t> with moderate dysplasia</a:t>
                      </a:r>
                      <a:endParaRPr lang="en-US" sz="18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indent="182880">
                        <a:buFont typeface="Wingdings" pitchFamily="2" charset="2"/>
                        <a:buChar char="§"/>
                      </a:pPr>
                      <a:r>
                        <a:rPr lang="en-US" sz="1800" dirty="0" smtClean="0"/>
                        <a:t>Mucinous cystadenocarcinoma</a:t>
                      </a:r>
                    </a:p>
                    <a:p>
                      <a:pPr lvl="1" indent="182880">
                        <a:buFontTx/>
                        <a:buNone/>
                      </a:pPr>
                      <a:r>
                        <a:rPr lang="en-US" sz="1800" dirty="0" smtClean="0"/>
                        <a:t>Noninfiltrating</a:t>
                      </a:r>
                    </a:p>
                    <a:p>
                      <a:pPr lvl="1" indent="182880">
                        <a:buFontTx/>
                        <a:buNone/>
                      </a:pPr>
                      <a:r>
                        <a:rPr lang="en-US" sz="1800" dirty="0" smtClean="0"/>
                        <a:t>Infiltrating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800600" y="1889760"/>
          <a:ext cx="4000500" cy="481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0500"/>
              </a:tblGrid>
              <a:tr h="457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baseline="0" dirty="0" smtClean="0">
                          <a:solidFill>
                            <a:srgbClr val="FFFF66"/>
                          </a:solidFill>
                          <a:latin typeface="+mn-lt"/>
                          <a:ea typeface="+mn-ea"/>
                          <a:cs typeface="+mn-cs"/>
                        </a:rPr>
                        <a:t>Solid pseudopapillary tumors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endParaRPr lang="en-US" baseline="0" dirty="0">
                        <a:solidFill>
                          <a:srgbClr val="FFFF66"/>
                        </a:solidFill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ts val="1800"/>
                        </a:spcBef>
                        <a:buFontTx/>
                        <a:buNone/>
                      </a:pPr>
                      <a:r>
                        <a:rPr lang="en-US" sz="2000" kern="1200" baseline="0" dirty="0" smtClean="0">
                          <a:solidFill>
                            <a:srgbClr val="FFFF66"/>
                          </a:solidFill>
                          <a:latin typeface="+mn-lt"/>
                          <a:ea typeface="+mn-ea"/>
                          <a:cs typeface="+mn-cs"/>
                        </a:rPr>
                        <a:t>Intraductal papillary mucinous      tumors</a:t>
                      </a:r>
                      <a:endParaRPr lang="en-US" sz="2000" kern="1200" baseline="0" dirty="0">
                        <a:solidFill>
                          <a:srgbClr val="FFFF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marL="0" marR="0" indent="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Intraductal papillary mucinous adenoma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marL="0" marR="0" indent="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IPMN with moderate dysplasia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marL="0" marR="0" indent="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Intraductal papillary mucinous carcinoma</a:t>
                      </a:r>
                    </a:p>
                    <a:p>
                      <a:pPr marL="457200" marR="0" lvl="1" indent="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Noninfiltrating</a:t>
                      </a:r>
                    </a:p>
                    <a:p>
                      <a:pPr marL="457200" marR="0" lvl="1" indent="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Infiltrating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kern="1200" dirty="0" smtClean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Serous Cystadenoma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828800"/>
            <a:ext cx="7543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1200"/>
              </a:spcAft>
              <a:defRPr/>
            </a:pPr>
            <a:endParaRPr lang="en-US" sz="2600" dirty="0" smtClean="0"/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defRPr/>
            </a:pPr>
            <a:r>
              <a:rPr lang="en-US" sz="2600" dirty="0" smtClean="0"/>
              <a:t>Considered benign neoplasms originating from centro-acinar cells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defRPr/>
            </a:pPr>
            <a:r>
              <a:rPr lang="en-US" sz="2600" dirty="0" smtClean="0"/>
              <a:t>Comprised of multiple fluid-filled cysts (microcystic adenoma)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defRPr/>
            </a:pPr>
            <a:r>
              <a:rPr lang="en-US" sz="2600" dirty="0" smtClean="0"/>
              <a:t>Historically found in women in seventh decade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defRPr/>
            </a:pPr>
            <a:r>
              <a:rPr lang="en-US" sz="2600" dirty="0" smtClean="0"/>
              <a:t>Arise in any region of the pancreas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SCA Imaging features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5257800"/>
            <a:ext cx="4419600" cy="160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Focal, well-demarcated lesion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20% have a central scar or “sunburst” calcification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286000"/>
            <a:ext cx="3961952" cy="296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752600" y="1828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CT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019800" y="1828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EUS</a:t>
            </a:r>
            <a:endParaRPr lang="en-US" sz="2800" dirty="0"/>
          </a:p>
        </p:txBody>
      </p:sp>
      <p:pic>
        <p:nvPicPr>
          <p:cNvPr id="8" name="Picture 2" descr="Unfortunately we are unable to provide accessible alternative text for this. If you require assistance to access this image, please contact help@nature.com or the autho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2286000"/>
            <a:ext cx="3952853" cy="2975621"/>
          </a:xfrm>
          <a:prstGeom prst="rect">
            <a:avLst/>
          </a:prstGeom>
          <a:noFill/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029200" y="5257800"/>
            <a:ext cx="3200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Lobular </a:t>
            </a:r>
            <a:r>
              <a:rPr lang="en-US" sz="2400" dirty="0"/>
              <a:t>macro- and microcystic lesion with a honeycomb </a:t>
            </a:r>
            <a:r>
              <a:rPr lang="en-US" sz="2400" dirty="0" smtClean="0"/>
              <a:t>appearance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52805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Serous Cystadenoma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828800"/>
            <a:ext cx="7543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600" dirty="0" smtClean="0"/>
              <a:t>Very low malignant potential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 dirty="0" smtClean="0"/>
              <a:t>Series of 257 patients with operatively resected SCAs </a:t>
            </a:r>
            <a:r>
              <a:rPr lang="en-US" sz="2000" dirty="0" smtClean="0"/>
              <a:t>(Khashab. Am J Gastroenterol 2011;106:1521-6)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 dirty="0" smtClean="0"/>
              <a:t>14 with locally advanced tumors: Large tumor size and HOP location were independent predictors of aggressive behavior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FFFF66"/>
                </a:solidFill>
              </a:rPr>
              <a:t>Management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 dirty="0" smtClean="0"/>
              <a:t>Asymptomatic lesions can be observed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 dirty="0" smtClean="0"/>
              <a:t>Resection for symptoms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Solid Pseudopapillary Tumors 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828800"/>
            <a:ext cx="7543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800" dirty="0" smtClean="0"/>
              <a:t>Rare neoplasms – malignant potential has not been well studied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800" dirty="0" smtClean="0"/>
              <a:t>Growth rate can be dramatic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800" dirty="0" smtClean="0"/>
              <a:t>Historically diagnosed in women in their 20’s-30’s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800" dirty="0" smtClean="0"/>
              <a:t>Typical presentation: abdominal mass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800" dirty="0" smtClean="0"/>
              <a:t>Solid and cystic mass lesion with occasional calcifications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Solid Pseudopapillary Imaging features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5562600"/>
            <a:ext cx="8001000" cy="160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Solid and cystic mass with occasional calcifications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752600" y="1828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CT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019800" y="1828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EUS</a:t>
            </a:r>
            <a:endParaRPr 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343150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 l="21936" t="26614" r="22580" b="11967"/>
          <a:stretch>
            <a:fillRect/>
          </a:stretch>
        </p:blipFill>
        <p:spPr bwMode="auto">
          <a:xfrm>
            <a:off x="726440" y="2362200"/>
            <a:ext cx="415036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Solid Pseudopapillary Tumors 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828800"/>
            <a:ext cx="7543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600" dirty="0" smtClean="0"/>
              <a:t>Series of 62 consecutive patients undergoing resection </a:t>
            </a:r>
            <a:r>
              <a:rPr lang="en-US" sz="2000" dirty="0" smtClean="0"/>
              <a:t>(Arch Surg. 2008;143(12):1218-1221)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/>
              <a:t>47 adults, 15 children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/>
              <a:t>Most common presentation in adults: incidental mass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/>
              <a:t>Lesion identified in 67% in HOP in children; 88% in body/tail in adults (P=.001)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/>
              <a:t>9 patients (14.5%) with malignant tumors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000" dirty="0" smtClean="0"/>
              <a:t>No clinical factor that was predictive of malignancy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000" dirty="0" smtClean="0"/>
              <a:t>No tumor-related deaths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FFFF66"/>
                </a:solidFill>
              </a:rPr>
              <a:t>Management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With the excellent prolonged survival and chance for cure along with the inability to reliably predict malignancy, operative resection is recommended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endParaRPr lang="en-US" sz="2400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Mucinous Cystic Neoplasms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057400"/>
            <a:ext cx="7543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Neoplasm that secretes mucin, but does not communicate with the pancreatic duct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Demonstrates ovarian-like stroma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Affects women, usually in the 5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to 7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decade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Predominantly in the body/tail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11591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MCN Imaging features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5257800"/>
            <a:ext cx="7696200" cy="160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Unilocular or septated cyst that may include wall calcifications typically in the body/tail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752600" y="1828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CT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019800" y="1828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EUS</a:t>
            </a:r>
            <a:endParaRPr lang="en-US" sz="280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927" y="2496038"/>
            <a:ext cx="3987407" cy="2555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604" y="2514600"/>
            <a:ext cx="4002191" cy="2668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7428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MCN malignant potential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057400"/>
            <a:ext cx="7543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Actual malignant potential unclear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Confusion with the definition: mucinous lesion that does not communicate with PD vs. ovarian-type stroma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Malignant potential ranges from 6-36%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800" dirty="0"/>
              <a:t>	</a:t>
            </a:r>
            <a:r>
              <a:rPr lang="en-US" sz="1800" dirty="0" smtClean="0"/>
              <a:t>Reddy. Clin Gastroenterol Hepatol 2004;2:1026-31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1800" dirty="0" smtClean="0"/>
              <a:t>	Thompson. Am J Surg Pathol 1999;23:1-16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1800" dirty="0" smtClean="0"/>
              <a:t>	Zamboni. Am J Surg Pathol 1999;23:410-22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80003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Mucinous Cystic Neoplasms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057400"/>
            <a:ext cx="7543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FFFF66"/>
                </a:solidFill>
              </a:rPr>
              <a:t>Management</a:t>
            </a:r>
          </a:p>
          <a:p>
            <a:pPr lvl="1" eaLnBrk="1" hangingPunct="1">
              <a:lnSpc>
                <a:spcPct val="90000"/>
              </a:lnSpc>
              <a:spcAft>
                <a:spcPts val="1200"/>
              </a:spcAft>
              <a:defRPr/>
            </a:pPr>
            <a:r>
              <a:rPr lang="en-US" sz="2600" dirty="0" smtClean="0"/>
              <a:t>For patients deemed at appropriate surgical risk, operative resection is recommended due to the risk of malignancy</a:t>
            </a:r>
          </a:p>
          <a:p>
            <a:pPr lvl="1" eaLnBrk="1" hangingPunct="1">
              <a:lnSpc>
                <a:spcPct val="90000"/>
              </a:lnSpc>
              <a:spcAft>
                <a:spcPts val="1200"/>
              </a:spcAft>
              <a:defRPr/>
            </a:pPr>
            <a:r>
              <a:rPr lang="en-US" sz="2600" dirty="0" smtClean="0"/>
              <a:t>Surveillance is not recommended after resection</a:t>
            </a:r>
          </a:p>
          <a:p>
            <a:pPr lvl="1" eaLnBrk="1" hangingPunct="1">
              <a:lnSpc>
                <a:spcPct val="90000"/>
              </a:lnSpc>
              <a:spcAft>
                <a:spcPts val="1200"/>
              </a:spcAft>
              <a:defRPr/>
            </a:pPr>
            <a:r>
              <a:rPr lang="en-US" sz="2600" dirty="0" smtClean="0"/>
              <a:t>For small lesions in patients deemed to be at a higher surgical risk, follow-up is not recommended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26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sz="2600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11591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IPMN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828800"/>
            <a:ext cx="7543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Mucin-secreting neoplasms in communication with the pancreatic duct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Male &gt; Female distribution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Historically patients are in the 5</a:t>
            </a:r>
            <a:r>
              <a:rPr lang="en-US" sz="2800" baseline="30000" dirty="0" smtClean="0"/>
              <a:t>th</a:t>
            </a:r>
            <a:r>
              <a:rPr lang="en-US" sz="2800" dirty="0"/>
              <a:t>-</a:t>
            </a:r>
            <a:r>
              <a:rPr lang="en-US" sz="2800" dirty="0" smtClean="0"/>
              <a:t>7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decade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Often multifocal or diffuse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Results in dilation of the pancreatic ducts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Main duct IPMN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Branch duct IPMN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Mixed-type IPMN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1716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Main Duct IPMN Imaging features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5257800"/>
            <a:ext cx="7086600" cy="160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Focal or diffuse dilation of the main PD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752600" y="1828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CT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019800" y="1828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EUS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362200"/>
            <a:ext cx="3998205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t="55984" r="-637"/>
          <a:stretch>
            <a:fillRect/>
          </a:stretch>
        </p:blipFill>
        <p:spPr bwMode="auto">
          <a:xfrm>
            <a:off x="5029200" y="2286000"/>
            <a:ext cx="4038600" cy="2773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3149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Branch Duct IPMN Imaging features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5486400"/>
            <a:ext cx="7239000" cy="160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Single or multiple dilated PD side branches “cluster of grapes”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752600" y="1828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CT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019800" y="1828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MRI</a:t>
            </a:r>
            <a:endParaRPr lang="en-US" sz="2800" dirty="0"/>
          </a:p>
        </p:txBody>
      </p:sp>
      <p:pic>
        <p:nvPicPr>
          <p:cNvPr id="35842" name="Picture 2" descr="http://www.sciencedirect.com/cache/MiamiImageURL/1-s2.0-S2210740111000738-gr1.jpg/0?wchp=dGLzVlk-zSkW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438400"/>
            <a:ext cx="4030133" cy="24384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2286000"/>
            <a:ext cx="4014286" cy="306804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44110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Malignancy arising from IPMNs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057400"/>
            <a:ext cx="7543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Believed to be an adenoma to carcinoma sequence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Risk of Malignancy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Main Duct IPMN: Mean 61.6%, range 36-100%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Branch Duct IPMN: Mean 25.5%, range 6-46%</a:t>
            </a: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r>
              <a:rPr lang="en-US" sz="2400" dirty="0"/>
              <a:t>	</a:t>
            </a:r>
            <a:r>
              <a:rPr lang="en-US" sz="1800" dirty="0" smtClean="0"/>
              <a:t>Tanaka. Pancreatology 2012;12:183-197.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7669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EUS-FNA for assessing IPMN Malignant potential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828800"/>
            <a:ext cx="7543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400" dirty="0" smtClean="0"/>
              <a:t>Although CEA can discriminate mucinous from non-mucinous pancreatic lesions, CEA level does not predict malignancy </a:t>
            </a:r>
            <a:r>
              <a:rPr lang="en-US" sz="1800" dirty="0" smtClean="0"/>
              <a:t>(Gastro 2004;126:1330-6 ; Gastrointest Endosc 2009;69:1106-10; Gastrointest Endosc 2009;69:1095-102)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400" dirty="0" smtClean="0"/>
              <a:t>Similarly, presence of K-ras mutation is useful for identifying mucinous lesions, but is not associated with IPMN histologic progression </a:t>
            </a:r>
            <a:r>
              <a:rPr lang="en-US" sz="1800" dirty="0" smtClean="0"/>
              <a:t>(Gastrointest Endosc 2009;69:1095-102)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400" dirty="0" smtClean="0"/>
              <a:t>Elevated amounts of cyst fluid DNA and high-amplitude mutations are associated with malignant IPMN </a:t>
            </a:r>
            <a:r>
              <a:rPr lang="en-US" sz="1800" dirty="0" smtClean="0"/>
              <a:t>(Gastrointest Endosc 2009;69:1095-102) 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400" dirty="0" smtClean="0"/>
              <a:t>hTERT (human telomerase reverse transcriptase) has a strong association with malignant IPMN </a:t>
            </a:r>
            <a:r>
              <a:rPr lang="en-US" sz="1800" dirty="0" smtClean="0"/>
              <a:t>(Pancreas 2012. Epub)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03169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IPMN subtypes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828800"/>
            <a:ext cx="7924800" cy="4876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2400" dirty="0" smtClean="0"/>
              <a:t>Based on the cell lineage of the “papillary component” </a:t>
            </a:r>
          </a:p>
          <a:p>
            <a:pPr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 smtClean="0"/>
              <a:t>Gastric type</a:t>
            </a:r>
          </a:p>
          <a:p>
            <a:pPr lvl="1"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000" dirty="0" smtClean="0"/>
              <a:t>Majority of BD-IPMNs</a:t>
            </a:r>
          </a:p>
          <a:p>
            <a:pPr lvl="1"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000" dirty="0" smtClean="0"/>
              <a:t>Low grade with small % developing into carcinoma (tubular)</a:t>
            </a:r>
          </a:p>
          <a:p>
            <a:pPr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 smtClean="0"/>
              <a:t>Intestinal type</a:t>
            </a:r>
          </a:p>
          <a:p>
            <a:pPr lvl="1"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000" dirty="0" smtClean="0"/>
              <a:t>Large intestinal-type IPMNs can have invasive carcinoma with indolent behavior (colloid)</a:t>
            </a:r>
          </a:p>
          <a:p>
            <a:pPr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 smtClean="0"/>
              <a:t>Oncocytic type</a:t>
            </a:r>
          </a:p>
          <a:p>
            <a:pPr lvl="1"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000" dirty="0" smtClean="0"/>
              <a:t>Large IPMNs with relatively uncommon and limited invasion</a:t>
            </a:r>
          </a:p>
          <a:p>
            <a:pPr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 smtClean="0"/>
              <a:t>Pancreatobiliary type</a:t>
            </a:r>
            <a:endParaRPr lang="en-US" sz="1400" dirty="0"/>
          </a:p>
          <a:p>
            <a:pPr lvl="1"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000" dirty="0" smtClean="0"/>
              <a:t>Least common, thought to be a high-grade version of the gastric-type (tubular)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2123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Sendai Consensus Guidelines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828800"/>
            <a:ext cx="7543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Operative Resection recommended for all MD-IPMN and BD-IPMN for the following conditions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2400" dirty="0" smtClean="0"/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Symptoms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PD dilation &gt;6 mm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Mural nodules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Positive cytology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Size &gt;30 mm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371600" y="6214646"/>
            <a:ext cx="632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l"/>
            <a:r>
              <a:rPr lang="en-US" sz="1600" dirty="0" smtClean="0"/>
              <a:t>Tanaka. Pancreatology 2006;6:17-32.</a:t>
            </a:r>
          </a:p>
        </p:txBody>
      </p:sp>
    </p:spTree>
    <p:extLst>
      <p:ext uri="{BB962C8B-B14F-4D97-AF65-F5344CB8AC3E}">
        <p14:creationId xmlns:p14="http://schemas.microsoft.com/office/powerpoint/2010/main" val="236007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Natural History of IPMN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828800"/>
            <a:ext cx="7543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2400" dirty="0" smtClean="0"/>
              <a:t>In a retrospective multicenter study of 349 patients with BD-IPMN without nodules, 320 (91.7%) were followed without an operation over a range of 1-16.3 years (median 3.7 years)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2400" dirty="0" smtClean="0"/>
              <a:t>	</a:t>
            </a:r>
            <a:r>
              <a:rPr lang="en-US" sz="1600" dirty="0" smtClean="0"/>
              <a:t>Maguchi. Pancreas 2011;40:364-70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Reinforces the fact that BD-IPMN can be followed with continued surveillance without operative intervention, regardless of size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2400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007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Fukuoka 2012 Consensus Guidelines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828800"/>
            <a:ext cx="80010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MD-IPMN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Operative Resection recommended for all MD-IPMN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Threshold has been lowered to &gt;5 mm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BD-IPMN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/>
              <a:t>Introduction of “High Risk Stigmata” vs “worrisome features”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/>
              <a:t>Patients with high risk stigmata are recommended to have an operation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/>
              <a:t>Patients with worrisome features are recommended to undergo EUS</a:t>
            </a:r>
            <a:endParaRPr lang="en-US" sz="2400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371600" y="6214646"/>
            <a:ext cx="632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l"/>
            <a:r>
              <a:rPr lang="en-US" sz="1600" dirty="0" smtClean="0"/>
              <a:t>Tanaka. Pancreatology 2012;12:183-197.</a:t>
            </a:r>
          </a:p>
        </p:txBody>
      </p:sp>
    </p:spTree>
    <p:extLst>
      <p:ext uri="{BB962C8B-B14F-4D97-AF65-F5344CB8AC3E}">
        <p14:creationId xmlns:p14="http://schemas.microsoft.com/office/powerpoint/2010/main" val="1848446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/>
              <a:t>Fukuoka 2012 Consensus Guidelines</a:t>
            </a:r>
            <a:endParaRPr lang="en-US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05000"/>
            <a:ext cx="7169075" cy="4828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007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Management after resection for IPMN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828800"/>
            <a:ext cx="7543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400" dirty="0" smtClean="0"/>
              <a:t>Noninvasive IPMN (adenoma, dysplasia, HGD), 0-10% risk of recurrence in remnant gland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400" dirty="0" smtClean="0"/>
              <a:t>Invasive IPMN, risk of recurrence is 50-90% </a:t>
            </a:r>
            <a:r>
              <a:rPr lang="en-US" sz="1800" dirty="0" smtClean="0"/>
              <a:t>(Sakorafas. Surg  Oncology 2011;20:e109-18.)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400" dirty="0" smtClean="0"/>
              <a:t>Recurrence rates are similar for invasive IPMN after partial pancreatectomy (67%) or total pancreatectomy (62%) (</a:t>
            </a:r>
            <a:r>
              <a:rPr lang="en-US" sz="1800" dirty="0" smtClean="0"/>
              <a:t>Chari. Gastro 2002;123:1500-7)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endParaRPr lang="en-US" sz="2400" dirty="0" smtClean="0"/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en-US" sz="2400" dirty="0" smtClean="0">
                <a:solidFill>
                  <a:srgbClr val="FFFF00"/>
                </a:solidFill>
              </a:rPr>
              <a:t>Surveillance needs to be performed after resection of IPMNs, but the interval and modality remains unclear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endParaRPr lang="en-US" sz="2000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819775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007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3124200"/>
            <a:ext cx="1371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44612196"/>
      </p:ext>
    </p:extLst>
  </p:cSld>
  <p:clrMapOvr>
    <a:masterClrMapping/>
  </p:clrMapOvr>
</p:sld>
</file>

<file path=ppt/theme/theme1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Arial" pitchFamily="34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8913</TotalTime>
  <Words>1286</Words>
  <Application>Microsoft Macintosh PowerPoint</Application>
  <PresentationFormat>On-screen Show (4:3)</PresentationFormat>
  <Paragraphs>198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Shimmer</vt:lpstr>
      <vt:lpstr>Pancreatic Cystic Lesions: What are They and When do I Need to Worry?</vt:lpstr>
      <vt:lpstr>Introduction</vt:lpstr>
      <vt:lpstr>Classification of Pancreatic Cysts</vt:lpstr>
      <vt:lpstr>Questions for the clinician</vt:lpstr>
      <vt:lpstr>WHO Histological Classification of Pancreatic Cystic Neoplasms</vt:lpstr>
      <vt:lpstr>Serous Cystadenoma</vt:lpstr>
      <vt:lpstr>SCA Imaging features</vt:lpstr>
      <vt:lpstr>Serous Cystadenoma</vt:lpstr>
      <vt:lpstr>Solid Pseudopapillary Tumors  </vt:lpstr>
      <vt:lpstr>Solid Pseudopapillary Imaging features</vt:lpstr>
      <vt:lpstr>Solid Pseudopapillary Tumors  </vt:lpstr>
      <vt:lpstr>Mucinous Cystic Neoplasms</vt:lpstr>
      <vt:lpstr>MCN Imaging features</vt:lpstr>
      <vt:lpstr>MCN malignant potential</vt:lpstr>
      <vt:lpstr>Mucinous Cystic Neoplasms</vt:lpstr>
      <vt:lpstr>IPMN</vt:lpstr>
      <vt:lpstr>Main Duct IPMN Imaging features</vt:lpstr>
      <vt:lpstr>Branch Duct IPMN Imaging features</vt:lpstr>
      <vt:lpstr>Malignancy arising from IPMNs</vt:lpstr>
      <vt:lpstr>EUS-FNA for assessing IPMN Malignant potential</vt:lpstr>
      <vt:lpstr>IPMN subtypes</vt:lpstr>
      <vt:lpstr>Sendai Consensus Guidelines</vt:lpstr>
      <vt:lpstr>Natural History of IPMN</vt:lpstr>
      <vt:lpstr>Fukuoka 2012 Consensus Guidelines</vt:lpstr>
      <vt:lpstr>Fukuoka 2012 Consensus Guidelines</vt:lpstr>
      <vt:lpstr>Management after resection for IPMN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Hepatitis in a recent traveler from Asia</dc:title>
  <dc:creator>Vinay</dc:creator>
  <cp:lastModifiedBy>nuzhat ahmad</cp:lastModifiedBy>
  <cp:revision>455</cp:revision>
  <dcterms:created xsi:type="dcterms:W3CDTF">2007-10-08T01:04:28Z</dcterms:created>
  <dcterms:modified xsi:type="dcterms:W3CDTF">2014-06-27T01:50:01Z</dcterms:modified>
</cp:coreProperties>
</file>