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90" r:id="rId3"/>
    <p:sldId id="291" r:id="rId4"/>
    <p:sldId id="258" r:id="rId5"/>
    <p:sldId id="259" r:id="rId6"/>
    <p:sldId id="260" r:id="rId7"/>
    <p:sldId id="261" r:id="rId8"/>
    <p:sldId id="262" r:id="rId9"/>
    <p:sldId id="263" r:id="rId10"/>
    <p:sldId id="274" r:id="rId11"/>
    <p:sldId id="278" r:id="rId12"/>
    <p:sldId id="279" r:id="rId13"/>
    <p:sldId id="280" r:id="rId14"/>
    <p:sldId id="275" r:id="rId15"/>
    <p:sldId id="276" r:id="rId16"/>
    <p:sldId id="277" r:id="rId17"/>
    <p:sldId id="281" r:id="rId18"/>
    <p:sldId id="282" r:id="rId19"/>
    <p:sldId id="295" r:id="rId20"/>
    <p:sldId id="266" r:id="rId21"/>
    <p:sldId id="267" r:id="rId22"/>
    <p:sldId id="268" r:id="rId23"/>
    <p:sldId id="269" r:id="rId24"/>
    <p:sldId id="292" r:id="rId25"/>
    <p:sldId id="272" r:id="rId26"/>
    <p:sldId id="293" r:id="rId27"/>
    <p:sldId id="273" r:id="rId28"/>
    <p:sldId id="294" r:id="rId29"/>
    <p:sldId id="283" r:id="rId30"/>
    <p:sldId id="284" r:id="rId31"/>
    <p:sldId id="285" r:id="rId32"/>
    <p:sldId id="286" r:id="rId33"/>
    <p:sldId id="287" r:id="rId34"/>
    <p:sldId id="296" r:id="rId35"/>
    <p:sldId id="297" r:id="rId36"/>
    <p:sldId id="301" r:id="rId37"/>
    <p:sldId id="302" r:id="rId38"/>
    <p:sldId id="303" r:id="rId39"/>
    <p:sldId id="289" r:id="rId4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80"/>
    </p:cViewPr>
  </p:sorterViewPr>
  <p:notesViewPr>
    <p:cSldViewPr snapToGrid="0" snapToObjects="1">
      <p:cViewPr varScale="1">
        <p:scale>
          <a:sx n="87" d="100"/>
          <a:sy n="87" d="100"/>
        </p:scale>
        <p:origin x="-2176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FECFA94-5254-4ED4-B169-ADBE30889FF0}" type="datetimeFigureOut">
              <a:rPr lang="en-US"/>
              <a:pPr>
                <a:defRPr/>
              </a:pPr>
              <a:t>4/22/2014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312282-6C76-4581-8197-DC8B2520D2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DDE04F-883A-499A-9190-DCA50B3F4FDF}" type="slidenum">
              <a:rPr lang="en-US"/>
              <a:pPr>
                <a:defRPr/>
              </a:pPr>
              <a:t>37</a:t>
            </a:fld>
            <a:endParaRPr lang="en-US"/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 w="9525">
            <a:noFill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13732"/>
            <a:ext cx="4038600" cy="46898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13733"/>
            <a:ext cx="4038600" cy="46898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22677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60105"/>
            <a:ext cx="4040188" cy="39658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22677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60104"/>
            <a:ext cx="4041775" cy="39658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4417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2796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39199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4EF31-7DCB-4F15-99F7-6CA9076DF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PPT_APO_whitebg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14413"/>
            <a:ext cx="8229600" cy="458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ambria"/>
          <a:ea typeface="Cambria" pitchFamily="18" charset="0"/>
          <a:cs typeface="Cambri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  <a:ea typeface="Cambria" pitchFamily="18" charset="0"/>
          <a:cs typeface="Cambria" pitchFamily="1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  <a:ea typeface="Cambria" pitchFamily="18" charset="0"/>
          <a:cs typeface="Cambria" pitchFamily="1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  <a:ea typeface="Cambria" pitchFamily="18" charset="0"/>
          <a:cs typeface="Cambria" pitchFamily="1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  <a:ea typeface="Cambria" pitchFamily="18" charset="0"/>
          <a:cs typeface="Cambria" pitchFamily="1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  <a:ea typeface="Cambria" pitchFamily="18" charset="0"/>
          <a:cs typeface="Cambria" pitchFamily="18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  <a:ea typeface="Cambria" pitchFamily="18" charset="0"/>
          <a:cs typeface="Cambria" pitchFamily="18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  <a:ea typeface="Cambria" pitchFamily="18" charset="0"/>
          <a:cs typeface="Cambria" pitchFamily="18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  <a:ea typeface="Cambria" pitchFamily="18" charset="0"/>
          <a:cs typeface="Cambria" pitchFamily="18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ambria"/>
          <a:ea typeface="Cambria" pitchFamily="18" charset="0"/>
          <a:cs typeface="Cambri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ambria"/>
          <a:ea typeface="Cambria" pitchFamily="18" charset="0"/>
          <a:cs typeface="Cambri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ambria"/>
          <a:ea typeface="Cambria" pitchFamily="18" charset="0"/>
          <a:cs typeface="Cambri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ambria"/>
          <a:ea typeface="Cambria" pitchFamily="18" charset="0"/>
          <a:cs typeface="Cambri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ambria"/>
          <a:ea typeface="Cambria" pitchFamily="18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788988"/>
            <a:ext cx="7772400" cy="2308225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Diagnostic Testing: </a:t>
            </a:r>
            <a:br>
              <a:rPr lang="en-US" smtClean="0">
                <a:latin typeface="Cambria" pitchFamily="18" charset="0"/>
                <a:cs typeface="Cambria" pitchFamily="18" charset="0"/>
              </a:rPr>
            </a:br>
            <a:r>
              <a:rPr lang="en-US" smtClean="0">
                <a:latin typeface="Cambria" pitchFamily="18" charset="0"/>
                <a:cs typeface="Cambria" pitchFamily="18" charset="0"/>
              </a:rPr>
              <a:t>What I Need to Know and When to Order Studies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488" y="3886200"/>
            <a:ext cx="8732837" cy="1752600"/>
          </a:xfrm>
        </p:spPr>
        <p:txBody>
          <a:bodyPr rtlCol="0"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dirty="0" smtClean="0"/>
              <a:t>David C. Metz, MD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 smtClean="0"/>
              <a:t>Prof. Medicine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 smtClean="0"/>
              <a:t>Division of Gastroenterology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 smtClean="0"/>
              <a:t>University of Pennsylvania School of Medicine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>
              <a:ea typeface="+mn-ea"/>
            </a:endParaRPr>
          </a:p>
        </p:txBody>
      </p:sp>
      <p:pic>
        <p:nvPicPr>
          <p:cNvPr id="4100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71550"/>
          </a:xfrm>
        </p:spPr>
        <p:txBody>
          <a:bodyPr/>
          <a:lstStyle/>
          <a:p>
            <a:r>
              <a:rPr lang="en-US" smtClean="0">
                <a:latin typeface="Cambria" pitchFamily="18" charset="0"/>
                <a:cs typeface="Cambria" pitchFamily="18" charset="0"/>
              </a:rPr>
              <a:t>35 Year old Woman with “Refractory GERD”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239713" y="1382713"/>
            <a:ext cx="8664575" cy="4221162"/>
          </a:xfrm>
        </p:spPr>
        <p:txBody>
          <a:bodyPr/>
          <a:lstStyle/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35 year old F with 3 yr history of postprandial heartburn and regurgitation, intermittent dysphagia for solids&gt;liquids and mild weight loss</a:t>
            </a:r>
          </a:p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Initially treated with once daily PPI by her PCP but failed to respond.</a:t>
            </a:r>
          </a:p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UGI Xray was normal and her PPI dose was increased to BID with only a marginal improvement</a:t>
            </a:r>
          </a:p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EGD with biopsies excluded EoE (and PPI-responsive eophageal eosinophilia) and she is now referred to you for “PPI-refractory GERD”</a:t>
            </a:r>
          </a:p>
        </p:txBody>
      </p:sp>
      <p:pic>
        <p:nvPicPr>
          <p:cNvPr id="5124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1588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20675" y="604838"/>
            <a:ext cx="8366125" cy="660400"/>
          </a:xfrm>
        </p:spPr>
        <p:txBody>
          <a:bodyPr/>
          <a:lstStyle/>
          <a:p>
            <a:r>
              <a:rPr lang="en-US" smtClean="0">
                <a:latin typeface="Cambria" pitchFamily="18" charset="0"/>
                <a:cs typeface="Cambria" pitchFamily="18" charset="0"/>
              </a:rPr>
              <a:t>What Could this be and How can Physiology Testing help?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63575" y="1965325"/>
            <a:ext cx="7726363" cy="3638550"/>
          </a:xfrm>
        </p:spPr>
        <p:txBody>
          <a:bodyPr/>
          <a:lstStyle/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Dyspepsia – all in the history (not addressed)</a:t>
            </a:r>
          </a:p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Inadequately treated GERD –Bravo or catheter-based (imp)/pHmetry</a:t>
            </a:r>
          </a:p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Achalasia – Hi Res Manometry</a:t>
            </a:r>
          </a:p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Functional esophageal disease – diagnosis of exclusion</a:t>
            </a:r>
          </a:p>
        </p:txBody>
      </p:sp>
      <p:pic>
        <p:nvPicPr>
          <p:cNvPr id="6148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1588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88"/>
            <a:ext cx="8229600" cy="776287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UGI Physiology Studies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77875"/>
            <a:ext cx="8610600" cy="5729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Cambria" pitchFamily="18" charset="0"/>
                <a:cs typeface="Cambria" pitchFamily="18" charset="0"/>
              </a:rPr>
              <a:t>Ambulatory pH testing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latin typeface="Cambria" pitchFamily="18" charset="0"/>
                <a:cs typeface="Cambria" pitchFamily="18" charset="0"/>
              </a:rPr>
              <a:t>Catheter (pH plus impedance)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latin typeface="Cambria" pitchFamily="18" charset="0"/>
                <a:cs typeface="Cambria" pitchFamily="18" charset="0"/>
              </a:rPr>
              <a:t>Bravo (wireless, pH only)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Cambria" pitchFamily="18" charset="0"/>
                <a:cs typeface="Cambria" pitchFamily="18" charset="0"/>
              </a:rPr>
              <a:t>High resolution manometry with impedance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Cambria" pitchFamily="18" charset="0"/>
                <a:cs typeface="Cambria" pitchFamily="18" charset="0"/>
              </a:rPr>
              <a:t>Hydrogen breath testing (with methane)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latin typeface="Cambria" pitchFamily="18" charset="0"/>
                <a:cs typeface="Cambria" pitchFamily="18" charset="0"/>
              </a:rPr>
              <a:t>Overgrowth (Lactulose)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latin typeface="Cambria" pitchFamily="18" charset="0"/>
                <a:cs typeface="Cambria" pitchFamily="18" charset="0"/>
              </a:rPr>
              <a:t>Dissaccharidase deficiency (Lactose, Fructose, Sucrose)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Cambria" pitchFamily="18" charset="0"/>
                <a:cs typeface="Cambria" pitchFamily="18" charset="0"/>
              </a:rPr>
              <a:t>Urea breath testing (14C-Urea)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Cambria" pitchFamily="18" charset="0"/>
                <a:cs typeface="Cambria" pitchFamily="18" charset="0"/>
              </a:rPr>
              <a:t>Others: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Cambria" pitchFamily="18" charset="0"/>
                <a:cs typeface="Cambria" pitchFamily="18" charset="0"/>
              </a:rPr>
              <a:t>Gastric emptying and Smart Pill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Cambria" pitchFamily="18" charset="0"/>
                <a:cs typeface="Cambria" pitchFamily="18" charset="0"/>
              </a:rPr>
              <a:t>Gastric analysis and secretin testing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Cambria" pitchFamily="18" charset="0"/>
                <a:cs typeface="Cambria" pitchFamily="18" charset="0"/>
              </a:rPr>
              <a:t>Small bowel  and anal manometry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chemeClr val="bg1"/>
                </a:solidFill>
                <a:latin typeface="Cambria" pitchFamily="18" charset="0"/>
                <a:cs typeface="Cambria" pitchFamily="18" charset="0"/>
              </a:rPr>
              <a:t>Endoflip </a:t>
            </a:r>
          </a:p>
        </p:txBody>
      </p:sp>
      <p:pic>
        <p:nvPicPr>
          <p:cNvPr id="7172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1588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Impedance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458200" cy="22098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Cambria" pitchFamily="18" charset="0"/>
                <a:cs typeface="Cambria" pitchFamily="18" charset="0"/>
              </a:rPr>
              <a:t>Measurement of resistance to flow of current (in Ohms) between adjacent electrodes along a catheter</a:t>
            </a:r>
          </a:p>
          <a:p>
            <a:pPr eaLnBrk="1" hangingPunct="1"/>
            <a:r>
              <a:rPr lang="en-US" sz="2800" smtClean="0">
                <a:latin typeface="Cambria" pitchFamily="18" charset="0"/>
                <a:cs typeface="Cambria" pitchFamily="18" charset="0"/>
              </a:rPr>
              <a:t>Tolerability similar to standard pHmetry catheters</a:t>
            </a:r>
          </a:p>
        </p:txBody>
      </p:sp>
      <p:pic>
        <p:nvPicPr>
          <p:cNvPr id="8196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640013"/>
            <a:ext cx="685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876800" y="1600200"/>
            <a:ext cx="39624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8" tIns="44445" rIns="90478" bIns="44445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1400" b="1">
                <a:effectLst>
                  <a:outerShdw blurRad="38100" dist="38100" dir="2700000" algn="tl">
                    <a:srgbClr val="000000"/>
                  </a:outerShdw>
                </a:effectLst>
              </a:rPr>
              <a:t>No bolus = few ions = high impedance 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4724400" y="3733800"/>
            <a:ext cx="396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sz="1400" b="1">
                <a:effectLst>
                  <a:outerShdw blurRad="38100" dist="38100" dir="2700000" algn="tl">
                    <a:srgbClr val="000000"/>
                  </a:outerShdw>
                </a:effectLst>
              </a:rPr>
              <a:t>Bolus present = many ions = low impedance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572000" y="2209800"/>
            <a:ext cx="4238625" cy="533400"/>
            <a:chOff x="1056" y="1536"/>
            <a:chExt cx="3342" cy="435"/>
          </a:xfrm>
        </p:grpSpPr>
        <p:sp>
          <p:nvSpPr>
            <p:cNvPr id="9299" name="Rectangle 7"/>
            <p:cNvSpPr>
              <a:spLocks noChangeArrowheads="1"/>
            </p:cNvSpPr>
            <p:nvPr/>
          </p:nvSpPr>
          <p:spPr bwMode="auto">
            <a:xfrm flipV="1">
              <a:off x="1596" y="1543"/>
              <a:ext cx="2240" cy="428"/>
            </a:xfrm>
            <a:prstGeom prst="rect">
              <a:avLst/>
            </a:prstGeom>
            <a:solidFill>
              <a:srgbClr val="FF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0" name="Line 8"/>
            <p:cNvSpPr>
              <a:spLocks noChangeShapeType="1"/>
            </p:cNvSpPr>
            <p:nvPr/>
          </p:nvSpPr>
          <p:spPr bwMode="auto">
            <a:xfrm flipV="1">
              <a:off x="1606" y="1965"/>
              <a:ext cx="220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1" name="Line 9"/>
            <p:cNvSpPr>
              <a:spLocks noChangeShapeType="1"/>
            </p:cNvSpPr>
            <p:nvPr/>
          </p:nvSpPr>
          <p:spPr bwMode="auto">
            <a:xfrm flipV="1">
              <a:off x="1601" y="1536"/>
              <a:ext cx="22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2" name="Oval 10"/>
            <p:cNvSpPr>
              <a:spLocks noChangeArrowheads="1"/>
            </p:cNvSpPr>
            <p:nvPr/>
          </p:nvSpPr>
          <p:spPr bwMode="auto">
            <a:xfrm flipV="1">
              <a:off x="2333" y="1658"/>
              <a:ext cx="687" cy="199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3" name="Oval 11"/>
            <p:cNvSpPr>
              <a:spLocks noChangeArrowheads="1"/>
            </p:cNvSpPr>
            <p:nvPr/>
          </p:nvSpPr>
          <p:spPr bwMode="auto">
            <a:xfrm flipV="1">
              <a:off x="2333" y="1608"/>
              <a:ext cx="687" cy="299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4" name="Oval 12"/>
            <p:cNvSpPr>
              <a:spLocks noChangeArrowheads="1"/>
            </p:cNvSpPr>
            <p:nvPr/>
          </p:nvSpPr>
          <p:spPr bwMode="auto">
            <a:xfrm flipV="1">
              <a:off x="2333" y="1560"/>
              <a:ext cx="687" cy="388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5" name="Oval 13"/>
            <p:cNvSpPr>
              <a:spLocks noChangeArrowheads="1"/>
            </p:cNvSpPr>
            <p:nvPr/>
          </p:nvSpPr>
          <p:spPr bwMode="auto">
            <a:xfrm flipH="1" flipV="1">
              <a:off x="3694" y="1536"/>
              <a:ext cx="242" cy="432"/>
            </a:xfrm>
            <a:prstGeom prst="ellipse">
              <a:avLst/>
            </a:prstGeom>
            <a:solidFill>
              <a:srgbClr val="FF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6" name="Rectangle 14"/>
            <p:cNvSpPr>
              <a:spLocks noChangeArrowheads="1"/>
            </p:cNvSpPr>
            <p:nvPr/>
          </p:nvSpPr>
          <p:spPr bwMode="auto">
            <a:xfrm flipV="1">
              <a:off x="3915" y="1728"/>
              <a:ext cx="483" cy="84"/>
            </a:xfrm>
            <a:prstGeom prst="rect">
              <a:avLst/>
            </a:prstGeom>
            <a:gradFill rotWithShape="1">
              <a:gsLst>
                <a:gs pos="0">
                  <a:srgbClr val="525252"/>
                </a:gs>
                <a:gs pos="50000">
                  <a:srgbClr val="B2B2B2"/>
                </a:gs>
                <a:gs pos="100000">
                  <a:srgbClr val="525252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7" name="Oval 15"/>
            <p:cNvSpPr>
              <a:spLocks noChangeArrowheads="1"/>
            </p:cNvSpPr>
            <p:nvPr/>
          </p:nvSpPr>
          <p:spPr bwMode="auto">
            <a:xfrm flipV="1">
              <a:off x="1442" y="1538"/>
              <a:ext cx="305" cy="427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8" name="Rectangle 16"/>
            <p:cNvSpPr>
              <a:spLocks noChangeArrowheads="1"/>
            </p:cNvSpPr>
            <p:nvPr/>
          </p:nvSpPr>
          <p:spPr bwMode="auto">
            <a:xfrm flipV="1">
              <a:off x="1445" y="1728"/>
              <a:ext cx="2491" cy="81"/>
            </a:xfrm>
            <a:prstGeom prst="rect">
              <a:avLst/>
            </a:prstGeom>
            <a:solidFill>
              <a:srgbClr val="FFCCCC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9" name="Rectangle 17"/>
            <p:cNvSpPr>
              <a:spLocks noChangeArrowheads="1"/>
            </p:cNvSpPr>
            <p:nvPr/>
          </p:nvSpPr>
          <p:spPr bwMode="auto">
            <a:xfrm flipV="1">
              <a:off x="2285" y="1725"/>
              <a:ext cx="96" cy="84"/>
            </a:xfrm>
            <a:prstGeom prst="rect">
              <a:avLst/>
            </a:prstGeom>
            <a:gradFill rotWithShape="1">
              <a:gsLst>
                <a:gs pos="0">
                  <a:srgbClr val="762F00"/>
                </a:gs>
                <a:gs pos="50000">
                  <a:srgbClr val="FF6600"/>
                </a:gs>
                <a:gs pos="100000">
                  <a:srgbClr val="762F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0" name="Rectangle 18"/>
            <p:cNvSpPr>
              <a:spLocks noChangeArrowheads="1"/>
            </p:cNvSpPr>
            <p:nvPr/>
          </p:nvSpPr>
          <p:spPr bwMode="auto">
            <a:xfrm flipV="1">
              <a:off x="2952" y="1725"/>
              <a:ext cx="96" cy="84"/>
            </a:xfrm>
            <a:prstGeom prst="rect">
              <a:avLst/>
            </a:prstGeom>
            <a:gradFill rotWithShape="1">
              <a:gsLst>
                <a:gs pos="0">
                  <a:srgbClr val="762F00"/>
                </a:gs>
                <a:gs pos="50000">
                  <a:srgbClr val="FF6600"/>
                </a:gs>
                <a:gs pos="100000">
                  <a:srgbClr val="762F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1" name="Rectangle 19"/>
            <p:cNvSpPr>
              <a:spLocks noChangeArrowheads="1"/>
            </p:cNvSpPr>
            <p:nvPr/>
          </p:nvSpPr>
          <p:spPr bwMode="auto">
            <a:xfrm flipV="1">
              <a:off x="1056" y="1728"/>
              <a:ext cx="672" cy="76"/>
            </a:xfrm>
            <a:prstGeom prst="rect">
              <a:avLst/>
            </a:prstGeom>
            <a:gradFill rotWithShape="1">
              <a:gsLst>
                <a:gs pos="0">
                  <a:srgbClr val="525252"/>
                </a:gs>
                <a:gs pos="50000">
                  <a:srgbClr val="B2B2B2"/>
                </a:gs>
                <a:gs pos="100000">
                  <a:srgbClr val="525252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4795838" y="4343400"/>
            <a:ext cx="4348162" cy="914400"/>
            <a:chOff x="1149" y="2880"/>
            <a:chExt cx="3507" cy="912"/>
          </a:xfrm>
        </p:grpSpPr>
        <p:sp>
          <p:nvSpPr>
            <p:cNvPr id="9276" name="Oval 21"/>
            <p:cNvSpPr>
              <a:spLocks noChangeArrowheads="1"/>
            </p:cNvSpPr>
            <p:nvPr/>
          </p:nvSpPr>
          <p:spPr bwMode="auto">
            <a:xfrm>
              <a:off x="2072" y="2880"/>
              <a:ext cx="1301" cy="912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7" name="Line 22"/>
            <p:cNvSpPr>
              <a:spLocks noChangeShapeType="1"/>
            </p:cNvSpPr>
            <p:nvPr/>
          </p:nvSpPr>
          <p:spPr bwMode="auto">
            <a:xfrm flipV="1">
              <a:off x="1663" y="3071"/>
              <a:ext cx="21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8" name="Line 23"/>
            <p:cNvSpPr>
              <a:spLocks noChangeShapeType="1"/>
            </p:cNvSpPr>
            <p:nvPr/>
          </p:nvSpPr>
          <p:spPr bwMode="auto">
            <a:xfrm flipV="1">
              <a:off x="1684" y="3621"/>
              <a:ext cx="21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9" name="Rectangle 24"/>
            <p:cNvSpPr>
              <a:spLocks noChangeArrowheads="1"/>
            </p:cNvSpPr>
            <p:nvPr/>
          </p:nvSpPr>
          <p:spPr bwMode="auto">
            <a:xfrm flipV="1">
              <a:off x="1675" y="3075"/>
              <a:ext cx="2180" cy="544"/>
            </a:xfrm>
            <a:prstGeom prst="rect">
              <a:avLst/>
            </a:prstGeom>
            <a:solidFill>
              <a:srgbClr val="FF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0" name="Oval 25"/>
            <p:cNvSpPr>
              <a:spLocks noChangeArrowheads="1"/>
            </p:cNvSpPr>
            <p:nvPr/>
          </p:nvSpPr>
          <p:spPr bwMode="auto">
            <a:xfrm>
              <a:off x="2048" y="2942"/>
              <a:ext cx="1351" cy="790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1" name="Oval 26"/>
            <p:cNvSpPr>
              <a:spLocks noChangeArrowheads="1"/>
            </p:cNvSpPr>
            <p:nvPr/>
          </p:nvSpPr>
          <p:spPr bwMode="auto">
            <a:xfrm flipV="1">
              <a:off x="3695" y="3077"/>
              <a:ext cx="297" cy="544"/>
            </a:xfrm>
            <a:prstGeom prst="ellipse">
              <a:avLst/>
            </a:prstGeom>
            <a:solidFill>
              <a:srgbClr val="FF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2" name="Rectangle 27"/>
            <p:cNvSpPr>
              <a:spLocks noChangeArrowheads="1"/>
            </p:cNvSpPr>
            <p:nvPr/>
          </p:nvSpPr>
          <p:spPr bwMode="auto">
            <a:xfrm flipV="1">
              <a:off x="3980" y="3321"/>
              <a:ext cx="676" cy="70"/>
            </a:xfrm>
            <a:prstGeom prst="rect">
              <a:avLst/>
            </a:prstGeom>
            <a:gradFill rotWithShape="1">
              <a:gsLst>
                <a:gs pos="0">
                  <a:srgbClr val="525252"/>
                </a:gs>
                <a:gs pos="50000">
                  <a:srgbClr val="B2B2B2"/>
                </a:gs>
                <a:gs pos="100000">
                  <a:srgbClr val="525252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3" name="Rectangle 28"/>
            <p:cNvSpPr>
              <a:spLocks noChangeArrowheads="1"/>
            </p:cNvSpPr>
            <p:nvPr/>
          </p:nvSpPr>
          <p:spPr bwMode="auto">
            <a:xfrm>
              <a:off x="2051" y="3313"/>
              <a:ext cx="1339" cy="75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4" name="Oval 29"/>
            <p:cNvSpPr>
              <a:spLocks noChangeArrowheads="1"/>
            </p:cNvSpPr>
            <p:nvPr/>
          </p:nvSpPr>
          <p:spPr bwMode="auto">
            <a:xfrm flipV="1">
              <a:off x="2385" y="3090"/>
              <a:ext cx="668" cy="521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5" name="Oval 30"/>
            <p:cNvSpPr>
              <a:spLocks noChangeArrowheads="1"/>
            </p:cNvSpPr>
            <p:nvPr/>
          </p:nvSpPr>
          <p:spPr bwMode="auto">
            <a:xfrm flipV="1">
              <a:off x="2392" y="3263"/>
              <a:ext cx="669" cy="167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6" name="Oval 31"/>
            <p:cNvSpPr>
              <a:spLocks noChangeArrowheads="1"/>
            </p:cNvSpPr>
            <p:nvPr/>
          </p:nvSpPr>
          <p:spPr bwMode="auto">
            <a:xfrm flipV="1">
              <a:off x="2392" y="3221"/>
              <a:ext cx="669" cy="250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7" name="Oval 32"/>
            <p:cNvSpPr>
              <a:spLocks noChangeArrowheads="1"/>
            </p:cNvSpPr>
            <p:nvPr/>
          </p:nvSpPr>
          <p:spPr bwMode="auto">
            <a:xfrm flipV="1">
              <a:off x="2392" y="3180"/>
              <a:ext cx="669" cy="326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8" name="Oval 33"/>
            <p:cNvSpPr>
              <a:spLocks noChangeArrowheads="1"/>
            </p:cNvSpPr>
            <p:nvPr/>
          </p:nvSpPr>
          <p:spPr bwMode="auto">
            <a:xfrm flipV="1">
              <a:off x="2390" y="3140"/>
              <a:ext cx="668" cy="406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9" name="Oval 34"/>
            <p:cNvSpPr>
              <a:spLocks noChangeArrowheads="1"/>
            </p:cNvSpPr>
            <p:nvPr/>
          </p:nvSpPr>
          <p:spPr bwMode="auto">
            <a:xfrm flipV="1">
              <a:off x="2390" y="3116"/>
              <a:ext cx="668" cy="470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0" name="Oval 35"/>
            <p:cNvSpPr>
              <a:spLocks noChangeArrowheads="1"/>
            </p:cNvSpPr>
            <p:nvPr/>
          </p:nvSpPr>
          <p:spPr bwMode="auto">
            <a:xfrm flipV="1">
              <a:off x="2382" y="2952"/>
              <a:ext cx="669" cy="790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1" name="Oval 36"/>
            <p:cNvSpPr>
              <a:spLocks noChangeArrowheads="1"/>
            </p:cNvSpPr>
            <p:nvPr/>
          </p:nvSpPr>
          <p:spPr bwMode="auto">
            <a:xfrm flipV="1">
              <a:off x="2380" y="3060"/>
              <a:ext cx="669" cy="587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2" name="Oval 37"/>
            <p:cNvSpPr>
              <a:spLocks noChangeArrowheads="1"/>
            </p:cNvSpPr>
            <p:nvPr/>
          </p:nvSpPr>
          <p:spPr bwMode="auto">
            <a:xfrm flipV="1">
              <a:off x="2380" y="3023"/>
              <a:ext cx="669" cy="654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3" name="Oval 38"/>
            <p:cNvSpPr>
              <a:spLocks noChangeArrowheads="1"/>
            </p:cNvSpPr>
            <p:nvPr/>
          </p:nvSpPr>
          <p:spPr bwMode="auto">
            <a:xfrm flipV="1">
              <a:off x="2382" y="2981"/>
              <a:ext cx="669" cy="729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4" name="Oval 39"/>
            <p:cNvSpPr>
              <a:spLocks noChangeArrowheads="1"/>
            </p:cNvSpPr>
            <p:nvPr/>
          </p:nvSpPr>
          <p:spPr bwMode="auto">
            <a:xfrm flipV="1">
              <a:off x="1525" y="3077"/>
              <a:ext cx="297" cy="544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5" name="Rectangle 40"/>
            <p:cNvSpPr>
              <a:spLocks noChangeArrowheads="1"/>
            </p:cNvSpPr>
            <p:nvPr/>
          </p:nvSpPr>
          <p:spPr bwMode="auto">
            <a:xfrm flipV="1">
              <a:off x="1528" y="3323"/>
              <a:ext cx="2474" cy="66"/>
            </a:xfrm>
            <a:prstGeom prst="rect">
              <a:avLst/>
            </a:prstGeom>
            <a:solidFill>
              <a:srgbClr val="FFCCCC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6" name="Rectangle 41"/>
            <p:cNvSpPr>
              <a:spLocks noChangeArrowheads="1"/>
            </p:cNvSpPr>
            <p:nvPr/>
          </p:nvSpPr>
          <p:spPr bwMode="auto">
            <a:xfrm flipV="1">
              <a:off x="2345" y="3319"/>
              <a:ext cx="94" cy="70"/>
            </a:xfrm>
            <a:prstGeom prst="rect">
              <a:avLst/>
            </a:prstGeom>
            <a:gradFill rotWithShape="1">
              <a:gsLst>
                <a:gs pos="0">
                  <a:srgbClr val="762F00"/>
                </a:gs>
                <a:gs pos="50000">
                  <a:srgbClr val="FF6600"/>
                </a:gs>
                <a:gs pos="100000">
                  <a:srgbClr val="762F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7" name="Rectangle 42"/>
            <p:cNvSpPr>
              <a:spLocks noChangeArrowheads="1"/>
            </p:cNvSpPr>
            <p:nvPr/>
          </p:nvSpPr>
          <p:spPr bwMode="auto">
            <a:xfrm flipV="1">
              <a:off x="2994" y="3319"/>
              <a:ext cx="94" cy="70"/>
            </a:xfrm>
            <a:prstGeom prst="rect">
              <a:avLst/>
            </a:prstGeom>
            <a:gradFill rotWithShape="1">
              <a:gsLst>
                <a:gs pos="0">
                  <a:srgbClr val="762F00"/>
                </a:gs>
                <a:gs pos="50000">
                  <a:srgbClr val="FF6600"/>
                </a:gs>
                <a:gs pos="100000">
                  <a:srgbClr val="762F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8" name="Rectangle 43"/>
            <p:cNvSpPr>
              <a:spLocks noChangeArrowheads="1"/>
            </p:cNvSpPr>
            <p:nvPr/>
          </p:nvSpPr>
          <p:spPr bwMode="auto">
            <a:xfrm flipV="1">
              <a:off x="1149" y="3312"/>
              <a:ext cx="675" cy="73"/>
            </a:xfrm>
            <a:prstGeom prst="rect">
              <a:avLst/>
            </a:prstGeom>
            <a:gradFill rotWithShape="1">
              <a:gsLst>
                <a:gs pos="0">
                  <a:srgbClr val="525252"/>
                </a:gs>
                <a:gs pos="50000">
                  <a:srgbClr val="B2B2B2"/>
                </a:gs>
                <a:gs pos="100000">
                  <a:srgbClr val="525252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222" name="Picture 4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Rectangle 45"/>
          <p:cNvSpPr>
            <a:spLocks noChangeArrowheads="1"/>
          </p:cNvSpPr>
          <p:nvPr/>
        </p:nvSpPr>
        <p:spPr bwMode="auto">
          <a:xfrm>
            <a:off x="381000" y="1676400"/>
            <a:ext cx="3316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A Voltage Is Applied Across Ring Set</a:t>
            </a:r>
          </a:p>
        </p:txBody>
      </p:sp>
      <p:sp>
        <p:nvSpPr>
          <p:cNvPr id="9224" name="Rectangle 46"/>
          <p:cNvSpPr>
            <a:spLocks noChangeArrowheads="1"/>
          </p:cNvSpPr>
          <p:nvPr/>
        </p:nvSpPr>
        <p:spPr bwMode="auto">
          <a:xfrm>
            <a:off x="381000" y="3733800"/>
            <a:ext cx="3473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Intraluminal Ions Support Current Flow</a:t>
            </a:r>
          </a:p>
        </p:txBody>
      </p:sp>
      <p:grpSp>
        <p:nvGrpSpPr>
          <p:cNvPr id="9225" name="Group 47"/>
          <p:cNvGrpSpPr>
            <a:grpSpLocks/>
          </p:cNvGrpSpPr>
          <p:nvPr/>
        </p:nvGrpSpPr>
        <p:grpSpPr bwMode="auto">
          <a:xfrm>
            <a:off x="304800" y="2133600"/>
            <a:ext cx="2971800" cy="1066800"/>
            <a:chOff x="1536" y="816"/>
            <a:chExt cx="2592" cy="926"/>
          </a:xfrm>
        </p:grpSpPr>
        <p:sp>
          <p:nvSpPr>
            <p:cNvPr id="9262" name="Rectangle 48"/>
            <p:cNvSpPr>
              <a:spLocks noChangeArrowheads="1"/>
            </p:cNvSpPr>
            <p:nvPr/>
          </p:nvSpPr>
          <p:spPr bwMode="auto">
            <a:xfrm>
              <a:off x="1733" y="935"/>
              <a:ext cx="2231" cy="118"/>
            </a:xfrm>
            <a:prstGeom prst="rect">
              <a:avLst/>
            </a:prstGeom>
            <a:gradFill rotWithShape="1">
              <a:gsLst>
                <a:gs pos="0">
                  <a:srgbClr val="525252"/>
                </a:gs>
                <a:gs pos="50000">
                  <a:srgbClr val="B2B2B2"/>
                </a:gs>
                <a:gs pos="100000">
                  <a:srgbClr val="525252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3" name="Rectangle 49"/>
            <p:cNvSpPr>
              <a:spLocks noChangeArrowheads="1"/>
            </p:cNvSpPr>
            <p:nvPr/>
          </p:nvSpPr>
          <p:spPr bwMode="auto">
            <a:xfrm>
              <a:off x="2356" y="935"/>
              <a:ext cx="197" cy="118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="1"/>
            </a:p>
          </p:txBody>
        </p:sp>
        <p:sp>
          <p:nvSpPr>
            <p:cNvPr id="9264" name="Rectangle 50"/>
            <p:cNvSpPr>
              <a:spLocks noChangeArrowheads="1"/>
            </p:cNvSpPr>
            <p:nvPr/>
          </p:nvSpPr>
          <p:spPr bwMode="auto">
            <a:xfrm>
              <a:off x="3111" y="935"/>
              <a:ext cx="197" cy="118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="1"/>
            </a:p>
          </p:txBody>
        </p:sp>
        <p:sp>
          <p:nvSpPr>
            <p:cNvPr id="9265" name="Line 51"/>
            <p:cNvSpPr>
              <a:spLocks noChangeShapeType="1"/>
            </p:cNvSpPr>
            <p:nvPr/>
          </p:nvSpPr>
          <p:spPr bwMode="auto">
            <a:xfrm flipH="1">
              <a:off x="1536" y="994"/>
              <a:ext cx="8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6" name="Line 52"/>
            <p:cNvSpPr>
              <a:spLocks noChangeShapeType="1"/>
            </p:cNvSpPr>
            <p:nvPr/>
          </p:nvSpPr>
          <p:spPr bwMode="auto">
            <a:xfrm flipH="1">
              <a:off x="3308" y="994"/>
              <a:ext cx="8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7" name="Line 53"/>
            <p:cNvSpPr>
              <a:spLocks noChangeShapeType="1"/>
            </p:cNvSpPr>
            <p:nvPr/>
          </p:nvSpPr>
          <p:spPr bwMode="auto">
            <a:xfrm>
              <a:off x="1536" y="994"/>
              <a:ext cx="0" cy="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8" name="Line 54"/>
            <p:cNvSpPr>
              <a:spLocks noChangeShapeType="1"/>
            </p:cNvSpPr>
            <p:nvPr/>
          </p:nvSpPr>
          <p:spPr bwMode="auto">
            <a:xfrm>
              <a:off x="4128" y="994"/>
              <a:ext cx="0" cy="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9" name="Line 55"/>
            <p:cNvSpPr>
              <a:spLocks noChangeShapeType="1"/>
            </p:cNvSpPr>
            <p:nvPr/>
          </p:nvSpPr>
          <p:spPr bwMode="auto">
            <a:xfrm>
              <a:off x="1536" y="1290"/>
              <a:ext cx="10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0" name="Line 56"/>
            <p:cNvSpPr>
              <a:spLocks noChangeShapeType="1"/>
            </p:cNvSpPr>
            <p:nvPr/>
          </p:nvSpPr>
          <p:spPr bwMode="auto">
            <a:xfrm>
              <a:off x="3111" y="1290"/>
              <a:ext cx="101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1" name="Rectangle 57"/>
            <p:cNvSpPr>
              <a:spLocks noChangeArrowheads="1"/>
            </p:cNvSpPr>
            <p:nvPr/>
          </p:nvSpPr>
          <p:spPr bwMode="auto">
            <a:xfrm>
              <a:off x="2400" y="1296"/>
              <a:ext cx="936" cy="446"/>
            </a:xfrm>
            <a:prstGeom prst="rect">
              <a:avLst/>
            </a:prstGeom>
            <a:solidFill>
              <a:srgbClr val="B2B2B2"/>
            </a:solidFill>
            <a:ln w="12700">
              <a:solidFill>
                <a:srgbClr val="0099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9272" name="Rectangle 58"/>
            <p:cNvSpPr>
              <a:spLocks noChangeArrowheads="1"/>
            </p:cNvSpPr>
            <p:nvPr/>
          </p:nvSpPr>
          <p:spPr bwMode="auto">
            <a:xfrm>
              <a:off x="2553" y="1271"/>
              <a:ext cx="66" cy="59"/>
            </a:xfrm>
            <a:prstGeom prst="rect">
              <a:avLst/>
            </a:prstGeom>
            <a:solidFill>
              <a:srgbClr val="B2B2B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3" name="Rectangle 59"/>
            <p:cNvSpPr>
              <a:spLocks noChangeArrowheads="1"/>
            </p:cNvSpPr>
            <p:nvPr/>
          </p:nvSpPr>
          <p:spPr bwMode="auto">
            <a:xfrm>
              <a:off x="3073" y="1271"/>
              <a:ext cx="65" cy="59"/>
            </a:xfrm>
            <a:prstGeom prst="rect">
              <a:avLst/>
            </a:prstGeom>
            <a:solidFill>
              <a:srgbClr val="B2B2B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4" name="Text Box 60"/>
            <p:cNvSpPr txBox="1">
              <a:spLocks noChangeArrowheads="1"/>
            </p:cNvSpPr>
            <p:nvPr/>
          </p:nvSpPr>
          <p:spPr bwMode="auto">
            <a:xfrm>
              <a:off x="2353" y="1358"/>
              <a:ext cx="1008" cy="2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200" b="1"/>
            </a:p>
          </p:txBody>
        </p:sp>
        <p:sp>
          <p:nvSpPr>
            <p:cNvPr id="9275" name="AutoShape 61"/>
            <p:cNvSpPr>
              <a:spLocks noChangeArrowheads="1"/>
            </p:cNvSpPr>
            <p:nvPr/>
          </p:nvSpPr>
          <p:spPr bwMode="auto">
            <a:xfrm>
              <a:off x="2533" y="816"/>
              <a:ext cx="590" cy="59"/>
            </a:xfrm>
            <a:prstGeom prst="leftRightArrow">
              <a:avLst>
                <a:gd name="adj1" fmla="val 50000"/>
                <a:gd name="adj2" fmla="val 200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26" name="Group 62"/>
          <p:cNvGrpSpPr>
            <a:grpSpLocks/>
          </p:cNvGrpSpPr>
          <p:nvPr/>
        </p:nvGrpSpPr>
        <p:grpSpPr bwMode="auto">
          <a:xfrm>
            <a:off x="228600" y="4572000"/>
            <a:ext cx="3367088" cy="631825"/>
            <a:chOff x="1392" y="2551"/>
            <a:chExt cx="2793" cy="649"/>
          </a:xfrm>
        </p:grpSpPr>
        <p:sp>
          <p:nvSpPr>
            <p:cNvPr id="9232" name="Line 63"/>
            <p:cNvSpPr>
              <a:spLocks noChangeShapeType="1"/>
            </p:cNvSpPr>
            <p:nvPr/>
          </p:nvSpPr>
          <p:spPr bwMode="auto">
            <a:xfrm>
              <a:off x="1392" y="3141"/>
              <a:ext cx="11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" name="Line 64"/>
            <p:cNvSpPr>
              <a:spLocks noChangeShapeType="1"/>
            </p:cNvSpPr>
            <p:nvPr/>
          </p:nvSpPr>
          <p:spPr bwMode="auto">
            <a:xfrm>
              <a:off x="3089" y="3141"/>
              <a:ext cx="10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4" name="Rectangle 65"/>
            <p:cNvSpPr>
              <a:spLocks noChangeArrowheads="1"/>
            </p:cNvSpPr>
            <p:nvPr/>
          </p:nvSpPr>
          <p:spPr bwMode="auto">
            <a:xfrm>
              <a:off x="2276" y="2658"/>
              <a:ext cx="212" cy="161"/>
            </a:xfrm>
            <a:prstGeom prst="rect">
              <a:avLst/>
            </a:prstGeom>
            <a:solidFill>
              <a:srgbClr val="4D4D4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="1"/>
            </a:p>
          </p:txBody>
        </p:sp>
        <p:sp>
          <p:nvSpPr>
            <p:cNvPr id="9235" name="Rectangle 66"/>
            <p:cNvSpPr>
              <a:spLocks noChangeArrowheads="1"/>
            </p:cNvSpPr>
            <p:nvPr/>
          </p:nvSpPr>
          <p:spPr bwMode="auto">
            <a:xfrm>
              <a:off x="3089" y="2658"/>
              <a:ext cx="212" cy="161"/>
            </a:xfrm>
            <a:prstGeom prst="rect">
              <a:avLst/>
            </a:prstGeom>
            <a:solidFill>
              <a:srgbClr val="4D4D4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="1"/>
            </a:p>
          </p:txBody>
        </p:sp>
        <p:sp>
          <p:nvSpPr>
            <p:cNvPr id="9236" name="Rectangle 67"/>
            <p:cNvSpPr>
              <a:spLocks noChangeArrowheads="1"/>
            </p:cNvSpPr>
            <p:nvPr/>
          </p:nvSpPr>
          <p:spPr bwMode="auto">
            <a:xfrm flipV="1">
              <a:off x="1957" y="2551"/>
              <a:ext cx="1650" cy="363"/>
            </a:xfrm>
            <a:prstGeom prst="rect">
              <a:avLst/>
            </a:prstGeom>
            <a:solidFill>
              <a:srgbClr val="FF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Oval 68"/>
            <p:cNvSpPr>
              <a:spLocks noChangeArrowheads="1"/>
            </p:cNvSpPr>
            <p:nvPr/>
          </p:nvSpPr>
          <p:spPr bwMode="auto">
            <a:xfrm flipV="1">
              <a:off x="2493" y="2568"/>
              <a:ext cx="504" cy="346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Line 69"/>
            <p:cNvSpPr>
              <a:spLocks noChangeShapeType="1"/>
            </p:cNvSpPr>
            <p:nvPr/>
          </p:nvSpPr>
          <p:spPr bwMode="auto">
            <a:xfrm>
              <a:off x="4185" y="2738"/>
              <a:ext cx="0" cy="4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Line 70"/>
            <p:cNvSpPr>
              <a:spLocks noChangeShapeType="1"/>
            </p:cNvSpPr>
            <p:nvPr/>
          </p:nvSpPr>
          <p:spPr bwMode="auto">
            <a:xfrm flipH="1">
              <a:off x="1392" y="2738"/>
              <a:ext cx="19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Line 71"/>
            <p:cNvSpPr>
              <a:spLocks noChangeShapeType="1"/>
            </p:cNvSpPr>
            <p:nvPr/>
          </p:nvSpPr>
          <p:spPr bwMode="auto">
            <a:xfrm>
              <a:off x="1392" y="2738"/>
              <a:ext cx="0" cy="4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Oval 72"/>
            <p:cNvSpPr>
              <a:spLocks noChangeArrowheads="1"/>
            </p:cNvSpPr>
            <p:nvPr/>
          </p:nvSpPr>
          <p:spPr bwMode="auto">
            <a:xfrm flipV="1">
              <a:off x="1841" y="2559"/>
              <a:ext cx="225" cy="362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2" name="Rectangle 73"/>
            <p:cNvSpPr>
              <a:spLocks noChangeArrowheads="1"/>
            </p:cNvSpPr>
            <p:nvPr/>
          </p:nvSpPr>
          <p:spPr bwMode="auto">
            <a:xfrm flipV="1">
              <a:off x="1557" y="2722"/>
              <a:ext cx="507" cy="43"/>
            </a:xfrm>
            <a:prstGeom prst="rect">
              <a:avLst/>
            </a:prstGeom>
            <a:gradFill rotWithShape="1">
              <a:gsLst>
                <a:gs pos="0">
                  <a:srgbClr val="525252"/>
                </a:gs>
                <a:gs pos="50000">
                  <a:srgbClr val="B2B2B2"/>
                </a:gs>
                <a:gs pos="100000">
                  <a:srgbClr val="525252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3" name="Oval 74"/>
            <p:cNvSpPr>
              <a:spLocks noChangeArrowheads="1"/>
            </p:cNvSpPr>
            <p:nvPr/>
          </p:nvSpPr>
          <p:spPr bwMode="auto">
            <a:xfrm flipV="1">
              <a:off x="2498" y="2683"/>
              <a:ext cx="506" cy="111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4" name="Oval 75"/>
            <p:cNvSpPr>
              <a:spLocks noChangeArrowheads="1"/>
            </p:cNvSpPr>
            <p:nvPr/>
          </p:nvSpPr>
          <p:spPr bwMode="auto">
            <a:xfrm flipV="1">
              <a:off x="2498" y="2655"/>
              <a:ext cx="506" cy="167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Oval 76"/>
            <p:cNvSpPr>
              <a:spLocks noChangeArrowheads="1"/>
            </p:cNvSpPr>
            <p:nvPr/>
          </p:nvSpPr>
          <p:spPr bwMode="auto">
            <a:xfrm flipV="1">
              <a:off x="2498" y="2628"/>
              <a:ext cx="506" cy="217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Oval 77"/>
            <p:cNvSpPr>
              <a:spLocks noChangeArrowheads="1"/>
            </p:cNvSpPr>
            <p:nvPr/>
          </p:nvSpPr>
          <p:spPr bwMode="auto">
            <a:xfrm flipV="1">
              <a:off x="2496" y="2601"/>
              <a:ext cx="506" cy="271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Oval 78"/>
            <p:cNvSpPr>
              <a:spLocks noChangeArrowheads="1"/>
            </p:cNvSpPr>
            <p:nvPr/>
          </p:nvSpPr>
          <p:spPr bwMode="auto">
            <a:xfrm flipV="1">
              <a:off x="2496" y="2585"/>
              <a:ext cx="506" cy="313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Rectangle 79"/>
            <p:cNvSpPr>
              <a:spLocks noChangeArrowheads="1"/>
            </p:cNvSpPr>
            <p:nvPr/>
          </p:nvSpPr>
          <p:spPr bwMode="auto">
            <a:xfrm flipV="1">
              <a:off x="2462" y="2720"/>
              <a:ext cx="71" cy="47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Rectangle 80"/>
            <p:cNvSpPr>
              <a:spLocks noChangeArrowheads="1"/>
            </p:cNvSpPr>
            <p:nvPr/>
          </p:nvSpPr>
          <p:spPr bwMode="auto">
            <a:xfrm flipV="1">
              <a:off x="2953" y="2720"/>
              <a:ext cx="71" cy="47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50" name="Group 81"/>
            <p:cNvGrpSpPr>
              <a:grpSpLocks/>
            </p:cNvGrpSpPr>
            <p:nvPr/>
          </p:nvGrpSpPr>
          <p:grpSpPr bwMode="auto">
            <a:xfrm>
              <a:off x="2448" y="3120"/>
              <a:ext cx="697" cy="80"/>
              <a:chOff x="1536" y="3225"/>
              <a:chExt cx="697" cy="80"/>
            </a:xfrm>
          </p:grpSpPr>
          <p:sp>
            <p:nvSpPr>
              <p:cNvPr id="9260" name="Rectangle 82"/>
              <p:cNvSpPr>
                <a:spLocks noChangeArrowheads="1"/>
              </p:cNvSpPr>
              <p:nvPr/>
            </p:nvSpPr>
            <p:spPr bwMode="auto">
              <a:xfrm>
                <a:off x="1536" y="3225"/>
                <a:ext cx="78" cy="80"/>
              </a:xfrm>
              <a:prstGeom prst="rect">
                <a:avLst/>
              </a:prstGeom>
              <a:solidFill>
                <a:srgbClr val="B2B2B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61" name="Rectangle 83"/>
              <p:cNvSpPr>
                <a:spLocks noChangeArrowheads="1"/>
              </p:cNvSpPr>
              <p:nvPr/>
            </p:nvSpPr>
            <p:spPr bwMode="auto">
              <a:xfrm>
                <a:off x="2155" y="3225"/>
                <a:ext cx="78" cy="80"/>
              </a:xfrm>
              <a:prstGeom prst="rect">
                <a:avLst/>
              </a:prstGeom>
              <a:solidFill>
                <a:srgbClr val="B2B2B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51" name="Oval 84"/>
            <p:cNvSpPr>
              <a:spLocks noChangeArrowheads="1"/>
            </p:cNvSpPr>
            <p:nvPr/>
          </p:nvSpPr>
          <p:spPr bwMode="auto">
            <a:xfrm flipV="1">
              <a:off x="3513" y="2551"/>
              <a:ext cx="226" cy="362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2" name="Line 85"/>
            <p:cNvSpPr>
              <a:spLocks noChangeShapeType="1"/>
            </p:cNvSpPr>
            <p:nvPr/>
          </p:nvSpPr>
          <p:spPr bwMode="auto">
            <a:xfrm flipV="1">
              <a:off x="1958" y="2555"/>
              <a:ext cx="16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Line 86"/>
            <p:cNvSpPr>
              <a:spLocks noChangeShapeType="1"/>
            </p:cNvSpPr>
            <p:nvPr/>
          </p:nvSpPr>
          <p:spPr bwMode="auto">
            <a:xfrm flipV="1">
              <a:off x="1972" y="2920"/>
              <a:ext cx="16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Rectangle 87"/>
            <p:cNvSpPr>
              <a:spLocks noChangeArrowheads="1"/>
            </p:cNvSpPr>
            <p:nvPr/>
          </p:nvSpPr>
          <p:spPr bwMode="auto">
            <a:xfrm>
              <a:off x="3442" y="2564"/>
              <a:ext cx="212" cy="348"/>
            </a:xfrm>
            <a:prstGeom prst="rect">
              <a:avLst/>
            </a:prstGeom>
            <a:solidFill>
              <a:srgbClr val="FF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solidFill>
                  <a:srgbClr val="FFCCCC"/>
                </a:solidFill>
              </a:endParaRPr>
            </a:p>
          </p:txBody>
        </p:sp>
        <p:sp>
          <p:nvSpPr>
            <p:cNvPr id="9255" name="Rectangle 88"/>
            <p:cNvSpPr>
              <a:spLocks noChangeArrowheads="1"/>
            </p:cNvSpPr>
            <p:nvPr/>
          </p:nvSpPr>
          <p:spPr bwMode="auto">
            <a:xfrm>
              <a:off x="3627" y="2691"/>
              <a:ext cx="105" cy="92"/>
            </a:xfrm>
            <a:prstGeom prst="rect">
              <a:avLst/>
            </a:prstGeom>
            <a:solidFill>
              <a:srgbClr val="FF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6" name="Line 89"/>
            <p:cNvSpPr>
              <a:spLocks noChangeShapeType="1"/>
            </p:cNvSpPr>
            <p:nvPr/>
          </p:nvSpPr>
          <p:spPr bwMode="auto">
            <a:xfrm flipV="1">
              <a:off x="2073" y="2761"/>
              <a:ext cx="1663" cy="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Line 90"/>
            <p:cNvSpPr>
              <a:spLocks noChangeShapeType="1"/>
            </p:cNvSpPr>
            <p:nvPr/>
          </p:nvSpPr>
          <p:spPr bwMode="auto">
            <a:xfrm>
              <a:off x="2067" y="2725"/>
              <a:ext cx="1675" cy="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8" name="Line 91"/>
            <p:cNvSpPr>
              <a:spLocks noChangeShapeType="1"/>
            </p:cNvSpPr>
            <p:nvPr/>
          </p:nvSpPr>
          <p:spPr bwMode="auto">
            <a:xfrm flipH="1">
              <a:off x="3301" y="2738"/>
              <a:ext cx="8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9" name="Rectangle 92"/>
            <p:cNvSpPr>
              <a:spLocks noChangeArrowheads="1"/>
            </p:cNvSpPr>
            <p:nvPr/>
          </p:nvSpPr>
          <p:spPr bwMode="auto">
            <a:xfrm flipV="1">
              <a:off x="3742" y="2722"/>
              <a:ext cx="257" cy="46"/>
            </a:xfrm>
            <a:prstGeom prst="rect">
              <a:avLst/>
            </a:prstGeom>
            <a:gradFill rotWithShape="1">
              <a:gsLst>
                <a:gs pos="0">
                  <a:srgbClr val="525252"/>
                </a:gs>
                <a:gs pos="50000">
                  <a:srgbClr val="B2B2B2"/>
                </a:gs>
                <a:gs pos="100000">
                  <a:srgbClr val="525252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7" name="Text Box 124"/>
          <p:cNvSpPr txBox="1">
            <a:spLocks noChangeArrowheads="1"/>
          </p:cNvSpPr>
          <p:nvPr/>
        </p:nvSpPr>
        <p:spPr bwMode="auto">
          <a:xfrm>
            <a:off x="1371600" y="5105400"/>
            <a:ext cx="11572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/>
              <a:t>AC</a:t>
            </a:r>
            <a:r>
              <a:rPr lang="en-US" sz="1200" b="1">
                <a:solidFill>
                  <a:srgbClr val="FF3300"/>
                </a:solidFill>
              </a:rPr>
              <a:t>  </a:t>
            </a:r>
            <a:r>
              <a:rPr lang="en-US" sz="1200" b="1"/>
              <a:t>Generator</a:t>
            </a:r>
          </a:p>
        </p:txBody>
      </p:sp>
      <p:sp>
        <p:nvSpPr>
          <p:cNvPr id="9228" name="Rectangle 125"/>
          <p:cNvSpPr>
            <a:spLocks noChangeArrowheads="1"/>
          </p:cNvSpPr>
          <p:nvPr/>
        </p:nvSpPr>
        <p:spPr bwMode="auto">
          <a:xfrm>
            <a:off x="1371600" y="5105400"/>
            <a:ext cx="11430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Rectangle 127"/>
          <p:cNvSpPr>
            <a:spLocks noChangeArrowheads="1"/>
          </p:cNvSpPr>
          <p:nvPr/>
        </p:nvSpPr>
        <p:spPr bwMode="auto">
          <a:xfrm>
            <a:off x="1219200" y="2743200"/>
            <a:ext cx="1166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/>
              <a:t>AC</a:t>
            </a:r>
            <a:r>
              <a:rPr lang="en-US" sz="1200" b="1">
                <a:solidFill>
                  <a:srgbClr val="FF3300"/>
                </a:solidFill>
              </a:rPr>
              <a:t>  </a:t>
            </a:r>
            <a:r>
              <a:rPr lang="en-US" sz="1200" b="1"/>
              <a:t>Generator</a:t>
            </a:r>
          </a:p>
        </p:txBody>
      </p:sp>
      <p:sp>
        <p:nvSpPr>
          <p:cNvPr id="9230" name="Rectangle 128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Impedance:  Physics</a:t>
            </a:r>
          </a:p>
        </p:txBody>
      </p:sp>
      <p:sp>
        <p:nvSpPr>
          <p:cNvPr id="9231" name="Rectangle 1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Cambria" pitchFamily="18" charset="0"/>
                <a:cs typeface="Cambria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905000" y="4572000"/>
            <a:ext cx="25908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CC0000"/>
                </a:solidFill>
              </a:rPr>
              <a:t>Gastric Juice</a:t>
            </a:r>
            <a:endParaRPr lang="en-US" sz="1400" b="1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905000" y="2971800"/>
            <a:ext cx="47244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9966"/>
                </a:solidFill>
              </a:rPr>
              <a:t>Mucosa</a:t>
            </a:r>
            <a:endParaRPr lang="en-US" sz="1400" b="1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371600" y="4495800"/>
            <a:ext cx="533400" cy="5334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800" b="1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371600" y="3962400"/>
            <a:ext cx="533400" cy="533400"/>
          </a:xfrm>
          <a:prstGeom prst="rect">
            <a:avLst/>
          </a:prstGeom>
          <a:solidFill>
            <a:srgbClr val="99663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371600" y="2895600"/>
            <a:ext cx="533400" cy="533400"/>
          </a:xfrm>
          <a:prstGeom prst="rect">
            <a:avLst/>
          </a:prstGeom>
          <a:solidFill>
            <a:srgbClr val="FF99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371600" y="3429000"/>
            <a:ext cx="533400" cy="533400"/>
          </a:xfrm>
          <a:prstGeom prst="rect">
            <a:avLst/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1371600" y="2362200"/>
            <a:ext cx="533400" cy="533400"/>
          </a:xfrm>
          <a:prstGeom prst="rect">
            <a:avLst/>
          </a:prstGeom>
          <a:solidFill>
            <a:srgbClr val="99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1981200" y="4038600"/>
            <a:ext cx="20574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996633"/>
                </a:solidFill>
              </a:rPr>
              <a:t>Food</a:t>
            </a:r>
            <a:endParaRPr lang="en-US" sz="1400" b="1">
              <a:solidFill>
                <a:srgbClr val="777777"/>
              </a:solidFill>
            </a:endParaRP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1905000" y="3505200"/>
            <a:ext cx="22860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C0C0C0"/>
                </a:solidFill>
              </a:rPr>
              <a:t>Saliva</a:t>
            </a:r>
            <a:endParaRPr lang="en-US" sz="1400" b="1">
              <a:solidFill>
                <a:srgbClr val="FFFF66"/>
              </a:solidFill>
            </a:endParaRP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1905000" y="2438400"/>
            <a:ext cx="22098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99CCFF"/>
                </a:solidFill>
              </a:rPr>
              <a:t>Air</a:t>
            </a:r>
            <a:endParaRPr lang="en-US" sz="1400" b="1">
              <a:solidFill>
                <a:srgbClr val="CCCCFF"/>
              </a:solidFill>
            </a:endParaRP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228600" y="1600200"/>
            <a:ext cx="5257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Low Conductivity</a:t>
            </a:r>
            <a:endParaRPr lang="en-US" sz="2400" b="1">
              <a:solidFill>
                <a:schemeClr val="accent1"/>
              </a:solidFill>
            </a:endParaRP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52400" y="5181600"/>
            <a:ext cx="4572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High Conductivity</a:t>
            </a:r>
            <a:endParaRPr lang="en-US" sz="2400" b="1">
              <a:solidFill>
                <a:schemeClr val="accent1"/>
              </a:solidFill>
            </a:endParaRPr>
          </a:p>
        </p:txBody>
      </p:sp>
      <p:sp>
        <p:nvSpPr>
          <p:cNvPr id="82958" name="AutoShape 14"/>
          <p:cNvSpPr>
            <a:spLocks noChangeArrowheads="1"/>
          </p:cNvSpPr>
          <p:nvPr/>
        </p:nvSpPr>
        <p:spPr bwMode="auto">
          <a:xfrm>
            <a:off x="228600" y="2133600"/>
            <a:ext cx="762000" cy="2819400"/>
          </a:xfrm>
          <a:prstGeom prst="upArrow">
            <a:avLst>
              <a:gd name="adj1" fmla="val 50000"/>
              <a:gd name="adj2" fmla="val 92500"/>
            </a:avLst>
          </a:prstGeom>
          <a:gradFill rotWithShape="1">
            <a:gsLst>
              <a:gs pos="0">
                <a:schemeClr val="bg1"/>
              </a:gs>
              <a:gs pos="5000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457200" y="2819400"/>
            <a:ext cx="304800" cy="2006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Impedance</a:t>
            </a:r>
          </a:p>
        </p:txBody>
      </p:sp>
      <p:pic>
        <p:nvPicPr>
          <p:cNvPr id="10256" name="Picture 17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7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1970088"/>
            <a:ext cx="6248400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8" name="Rectangle 19"/>
          <p:cNvSpPr>
            <a:spLocks noGrp="1" noRot="1" noChangeArrowheads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Impedance During a Normal Swallow</a:t>
            </a:r>
          </a:p>
        </p:txBody>
      </p:sp>
      <p:sp>
        <p:nvSpPr>
          <p:cNvPr id="10259" name="Rectangle 2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Cambria" pitchFamily="18" charset="0"/>
                <a:cs typeface="Cambria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Measuring Bolus Transit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latin typeface="Cambria" pitchFamily="18" charset="0"/>
                <a:cs typeface="Cambria" pitchFamily="18" charset="0"/>
              </a:rPr>
              <a:t>By dispersing electrodes along the catheter can determine: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Cambria" pitchFamily="18" charset="0"/>
              </a:rPr>
              <a:t>Direction of bolus transit (anterograde/retrograde)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Cambria" pitchFamily="18" charset="0"/>
              </a:rPr>
              <a:t>Bolus clearance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Cambria" pitchFamily="18" charset="0"/>
              </a:rPr>
              <a:t>Transit time</a:t>
            </a:r>
          </a:p>
          <a:p>
            <a:pPr eaLnBrk="1" hangingPunct="1"/>
            <a:r>
              <a:rPr lang="en-US" sz="2800" smtClean="0">
                <a:latin typeface="Cambria" pitchFamily="18" charset="0"/>
                <a:cs typeface="Cambria" pitchFamily="18" charset="0"/>
              </a:rPr>
              <a:t>By convention liquid bolus entry is signaled by 50% drop in impedance at the recording site and exit by return </a:t>
            </a:r>
            <a:r>
              <a:rPr lang="en-US" sz="2800" smtClean="0">
                <a:latin typeface="Cambria" pitchFamily="18" charset="0"/>
                <a:cs typeface="Arial" charset="0"/>
              </a:rPr>
              <a:t>≥50% of baseline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Arial" charset="0"/>
              </a:rPr>
              <a:t>Validate with studies using videofluoroscopy and barium esophagram</a:t>
            </a:r>
          </a:p>
        </p:txBody>
      </p:sp>
      <p:pic>
        <p:nvPicPr>
          <p:cNvPr id="11268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1588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165725" y="5818188"/>
            <a:ext cx="27225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Simren et al. Gut 2003</a:t>
            </a:r>
          </a:p>
          <a:p>
            <a:r>
              <a:rPr lang="en-US">
                <a:solidFill>
                  <a:schemeClr val="bg1"/>
                </a:solidFill>
              </a:rPr>
              <a:t>Sifrim et al. Gut 2004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" y="1006475"/>
            <a:ext cx="3838575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006475"/>
            <a:ext cx="3810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609600" y="473075"/>
            <a:ext cx="30480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/>
              <a:t>Antegrade (swallow)</a:t>
            </a: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5018088" y="457200"/>
            <a:ext cx="3668712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/>
              <a:t>Retrograde (reflux)</a:t>
            </a:r>
          </a:p>
        </p:txBody>
      </p:sp>
      <p:pic>
        <p:nvPicPr>
          <p:cNvPr id="12294" name="Picture 8" descr="shiel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67675" y="-9525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Ambulatory Impedance-pH Testing: Reflux Types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>
                <a:latin typeface="Cambria" pitchFamily="18" charset="0"/>
                <a:cs typeface="Cambria" pitchFamily="18" charset="0"/>
              </a:rPr>
              <a:t> 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475" y="1417638"/>
            <a:ext cx="8366125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 Impedance/pH vs. Bravo</a:t>
            </a:r>
          </a:p>
        </p:txBody>
      </p:sp>
      <p:graphicFrame>
        <p:nvGraphicFramePr>
          <p:cNvPr id="57392" name="Group 48"/>
          <p:cNvGraphicFramePr>
            <a:graphicFrameLocks noGrp="1"/>
          </p:cNvGraphicFramePr>
          <p:nvPr>
            <p:ph type="tbl" idx="1"/>
          </p:nvPr>
        </p:nvGraphicFramePr>
        <p:xfrm>
          <a:off x="228600" y="1447800"/>
          <a:ext cx="8763000" cy="5029200"/>
        </p:xfrm>
        <a:graphic>
          <a:graphicData uri="http://schemas.openxmlformats.org/drawingml/2006/table">
            <a:tbl>
              <a:tblPr/>
              <a:tblGrid>
                <a:gridCol w="2819400"/>
                <a:gridCol w="3200400"/>
                <a:gridCol w="2743200"/>
              </a:tblGrid>
              <a:tr h="784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Chemical Properties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Acid / weak acid / nonacid</a:t>
                      </a:r>
                      <a:endParaRPr kumimoji="0" lang="en-US" sz="20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Acid / weak acid only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Physical Properties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Liquid / gas / mix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8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Bolus direction/ presence/height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Tolerability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More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Duration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Shorter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Longer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Therapy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On or Off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Off (or On)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4369" name="Picture 36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Ambulatory pH </a:t>
            </a:r>
            <a:br>
              <a:rPr lang="en-US" smtClean="0">
                <a:latin typeface="Cambria" pitchFamily="18" charset="0"/>
                <a:cs typeface="Cambria" pitchFamily="18" charset="0"/>
              </a:rPr>
            </a:br>
            <a:r>
              <a:rPr lang="en-US" smtClean="0">
                <a:latin typeface="Cambria" pitchFamily="18" charset="0"/>
                <a:cs typeface="Cambria" pitchFamily="18" charset="0"/>
              </a:rPr>
              <a:t>Testing:  Bravo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8382000" cy="4572000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Catheter free reflux monitoring (wireless telemetry)</a:t>
            </a:r>
          </a:p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Contraindicated with implanted electrical devices, prior bowel resection</a:t>
            </a:r>
          </a:p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Probe placed 6 cm above the GE junction</a:t>
            </a:r>
          </a:p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Detects changes in pH only</a:t>
            </a:r>
          </a:p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48 to 96 hour study (generally 48 hour)</a:t>
            </a:r>
          </a:p>
          <a:p>
            <a:pPr eaLnBrk="1" hangingPunct="1"/>
            <a:r>
              <a:rPr lang="en-US" smtClean="0">
                <a:solidFill>
                  <a:schemeClr val="bg1"/>
                </a:solidFill>
                <a:latin typeface="Cambria" pitchFamily="18" charset="0"/>
                <a:cs typeface="Cambria" pitchFamily="18" charset="0"/>
              </a:rPr>
              <a:t>Risks: pain, obstruct, no MRI for 4 weeks</a:t>
            </a:r>
          </a:p>
        </p:txBody>
      </p:sp>
      <p:pic>
        <p:nvPicPr>
          <p:cNvPr id="15364" name="Picture 6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pH catheters 0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2725" y="274638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0938" y="274638"/>
            <a:ext cx="1836737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74638"/>
            <a:ext cx="8686800" cy="658812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Ambulatory pH Testing: Bravo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33450"/>
            <a:ext cx="8229600" cy="4987925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Advantages of Bravo</a:t>
            </a:r>
          </a:p>
          <a:p>
            <a:pPr lvl="1"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Patient preference</a:t>
            </a:r>
          </a:p>
          <a:p>
            <a:pPr lvl="2"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87% of patients preferred Bravo</a:t>
            </a:r>
            <a:r>
              <a:rPr lang="en-US" baseline="30000" smtClean="0">
                <a:latin typeface="Cambria" pitchFamily="18" charset="0"/>
                <a:cs typeface="Cambria" pitchFamily="18" charset="0"/>
              </a:rPr>
              <a:t>1</a:t>
            </a:r>
          </a:p>
          <a:p>
            <a:pPr lvl="1"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Tolerability</a:t>
            </a:r>
          </a:p>
          <a:p>
            <a:pPr lvl="2"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Less interference with work &amp; daily life</a:t>
            </a:r>
            <a:r>
              <a:rPr lang="en-US" baseline="30000" smtClean="0">
                <a:latin typeface="Cambria" pitchFamily="18" charset="0"/>
                <a:cs typeface="Cambria" pitchFamily="18" charset="0"/>
              </a:rPr>
              <a:t>1,2</a:t>
            </a:r>
          </a:p>
          <a:p>
            <a:pPr lvl="1"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Prolonged measurement</a:t>
            </a:r>
          </a:p>
          <a:p>
            <a:pPr lvl="2"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Day to day variation; improvement in diagnostic sensitivity</a:t>
            </a:r>
            <a:r>
              <a:rPr lang="en-US" baseline="30000" smtClean="0">
                <a:latin typeface="Cambria" pitchFamily="18" charset="0"/>
                <a:cs typeface="Cambria" pitchFamily="18" charset="0"/>
              </a:rPr>
              <a:t>3</a:t>
            </a:r>
          </a:p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Disadvantages</a:t>
            </a:r>
          </a:p>
          <a:p>
            <a:pPr lvl="1"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Only measures acid; Less useful ON therapy</a:t>
            </a:r>
          </a:p>
          <a:p>
            <a:pPr lvl="2" eaLnBrk="1" hangingPunct="1">
              <a:buFont typeface="Wingdings" pitchFamily="2" charset="2"/>
              <a:buNone/>
            </a:pPr>
            <a:endParaRPr lang="en-US" baseline="30000" smtClean="0">
              <a:latin typeface="Cambria" pitchFamily="18" charset="0"/>
              <a:cs typeface="Cambria" pitchFamily="18" charset="0"/>
            </a:endParaRPr>
          </a:p>
        </p:txBody>
      </p:sp>
      <p:pic>
        <p:nvPicPr>
          <p:cNvPr id="16388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908425" y="5921375"/>
            <a:ext cx="39211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aseline="30000">
                <a:solidFill>
                  <a:schemeClr val="bg1"/>
                </a:solidFill>
              </a:rPr>
              <a:t>1</a:t>
            </a:r>
            <a:r>
              <a:rPr lang="en-US">
                <a:solidFill>
                  <a:schemeClr val="bg1"/>
                </a:solidFill>
              </a:rPr>
              <a:t> Wenner et al. AJG 2007  </a:t>
            </a:r>
            <a:r>
              <a:rPr lang="en-US" baseline="30000">
                <a:solidFill>
                  <a:schemeClr val="bg1"/>
                </a:solidFill>
              </a:rPr>
              <a:t>2</a:t>
            </a:r>
            <a:r>
              <a:rPr lang="en-US">
                <a:solidFill>
                  <a:schemeClr val="bg1"/>
                </a:solidFill>
              </a:rPr>
              <a:t> </a:t>
            </a:r>
          </a:p>
          <a:p>
            <a:r>
              <a:rPr lang="en-US">
                <a:solidFill>
                  <a:schemeClr val="bg1"/>
                </a:solidFill>
              </a:rPr>
              <a:t>Grigolon et al. Dig and Liv Dis 2007</a:t>
            </a:r>
          </a:p>
          <a:p>
            <a:r>
              <a:rPr lang="en-US" baseline="30000"/>
              <a:t>3</a:t>
            </a:r>
            <a:r>
              <a:rPr lang="en-US"/>
              <a:t> Fox et al. AJG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Impedance-pH Testing: </a:t>
            </a:r>
            <a:br>
              <a:rPr lang="en-US" sz="4000" smtClean="0">
                <a:latin typeface="Cambria" pitchFamily="18" charset="0"/>
                <a:cs typeface="Cambria" pitchFamily="18" charset="0"/>
              </a:rPr>
            </a:br>
            <a:r>
              <a:rPr lang="en-US" sz="4000" smtClean="0">
                <a:latin typeface="Cambria" pitchFamily="18" charset="0"/>
                <a:cs typeface="Cambria" pitchFamily="18" charset="0"/>
              </a:rPr>
              <a:t>Off Therapy Positive</a:t>
            </a:r>
          </a:p>
        </p:txBody>
      </p:sp>
      <p:sp>
        <p:nvSpPr>
          <p:cNvPr id="1741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>
                <a:latin typeface="Cambria" pitchFamily="18" charset="0"/>
                <a:cs typeface="Cambria" pitchFamily="18" charset="0"/>
              </a:rPr>
              <a:t> </a:t>
            </a:r>
          </a:p>
        </p:txBody>
      </p:sp>
      <p:pic>
        <p:nvPicPr>
          <p:cNvPr id="17412" name="Picture 8" descr="scan0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28800"/>
            <a:ext cx="9144000" cy="407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Impedance-pH Testing: </a:t>
            </a:r>
            <a:br>
              <a:rPr lang="en-US" sz="4000" smtClean="0">
                <a:latin typeface="Cambria" pitchFamily="18" charset="0"/>
                <a:cs typeface="Cambria" pitchFamily="18" charset="0"/>
              </a:rPr>
            </a:br>
            <a:r>
              <a:rPr lang="en-US" sz="4000" smtClean="0">
                <a:latin typeface="Cambria" pitchFamily="18" charset="0"/>
                <a:cs typeface="Cambria" pitchFamily="18" charset="0"/>
              </a:rPr>
              <a:t>On Therapy Positive</a:t>
            </a:r>
          </a:p>
        </p:txBody>
      </p:sp>
      <p:pic>
        <p:nvPicPr>
          <p:cNvPr id="18435" name="Picture 3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>
                <a:latin typeface="Cambria" pitchFamily="18" charset="0"/>
                <a:cs typeface="Cambria" pitchFamily="18" charset="0"/>
              </a:rPr>
              <a:t> 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05000"/>
            <a:ext cx="914400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Impedance-pH Testing: </a:t>
            </a:r>
            <a:br>
              <a:rPr lang="en-US" sz="4000" smtClean="0">
                <a:latin typeface="Cambria" pitchFamily="18" charset="0"/>
                <a:cs typeface="Cambria" pitchFamily="18" charset="0"/>
              </a:rPr>
            </a:br>
            <a:r>
              <a:rPr lang="en-US" sz="4000" smtClean="0">
                <a:latin typeface="Cambria" pitchFamily="18" charset="0"/>
                <a:cs typeface="Cambria" pitchFamily="18" charset="0"/>
              </a:rPr>
              <a:t>Off Therapy Negative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057400"/>
            <a:ext cx="9144000" cy="3763963"/>
          </a:xfrm>
        </p:spPr>
      </p:pic>
      <p:pic>
        <p:nvPicPr>
          <p:cNvPr id="19460" name="Picture 5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Bravo Off Therapy: Negative</a:t>
            </a:r>
          </a:p>
        </p:txBody>
      </p:sp>
      <p:pic>
        <p:nvPicPr>
          <p:cNvPr id="20483" name="Picture 2" descr="E:\New Bitmap Image (2)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1020763"/>
            <a:ext cx="7145338" cy="5357812"/>
          </a:xfrm>
          <a:noFill/>
        </p:spPr>
      </p:pic>
      <p:pic>
        <p:nvPicPr>
          <p:cNvPr id="20484" name="Picture 5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1588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685800" y="1828800"/>
            <a:ext cx="1219200" cy="2286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Bravo Off Therapy: Positive</a:t>
            </a:r>
          </a:p>
        </p:txBody>
      </p:sp>
      <p:pic>
        <p:nvPicPr>
          <p:cNvPr id="21507" name="Picture 2" descr="E:\New Bitmap Image (3)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074738"/>
            <a:ext cx="7086600" cy="5313362"/>
          </a:xfrm>
          <a:noFill/>
        </p:spPr>
      </p:pic>
      <p:pic>
        <p:nvPicPr>
          <p:cNvPr id="21508" name="Picture 5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1588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685800" y="1828800"/>
            <a:ext cx="1295400" cy="1524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604838"/>
            <a:ext cx="8229600" cy="660400"/>
          </a:xfrm>
        </p:spPr>
        <p:txBody>
          <a:bodyPr/>
          <a:lstStyle/>
          <a:p>
            <a:r>
              <a:rPr lang="en-US" smtClean="0">
                <a:latin typeface="Cambria" pitchFamily="18" charset="0"/>
                <a:cs typeface="Cambria" pitchFamily="18" charset="0"/>
              </a:rPr>
              <a:t>You elect for an Imp/pHmetry </a:t>
            </a:r>
            <a:br>
              <a:rPr lang="en-US" smtClean="0">
                <a:latin typeface="Cambria" pitchFamily="18" charset="0"/>
                <a:cs typeface="Cambria" pitchFamily="18" charset="0"/>
              </a:rPr>
            </a:br>
            <a:r>
              <a:rPr lang="en-US" smtClean="0">
                <a:latin typeface="Cambria" pitchFamily="18" charset="0"/>
                <a:cs typeface="Cambria" pitchFamily="18" charset="0"/>
              </a:rPr>
              <a:t>ON Twice daily PPI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228600" y="1646238"/>
            <a:ext cx="8458200" cy="3957637"/>
          </a:xfrm>
        </p:spPr>
        <p:txBody>
          <a:bodyPr/>
          <a:lstStyle/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Esophageal acid exposure is virtually absent</a:t>
            </a:r>
          </a:p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Gastric acidity is appropriately suppressed</a:t>
            </a:r>
          </a:p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Non-acidic reflux episodes are well within normal limits</a:t>
            </a:r>
          </a:p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The Symptom index is NEGATIVE </a:t>
            </a:r>
          </a:p>
          <a:p>
            <a:pPr lvl="1"/>
            <a:r>
              <a:rPr lang="en-US" sz="2400" smtClean="0">
                <a:latin typeface="Cambria" pitchFamily="18" charset="0"/>
                <a:cs typeface="Cambria" pitchFamily="18" charset="0"/>
              </a:rPr>
              <a:t>many symptom episodes UNRELATED to GER events </a:t>
            </a:r>
          </a:p>
          <a:p>
            <a:endParaRPr lang="en-US" sz="1800" smtClean="0">
              <a:latin typeface="Cambria" pitchFamily="18" charset="0"/>
              <a:cs typeface="Cambria" pitchFamily="18" charset="0"/>
            </a:endParaRPr>
          </a:p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This is NOT refractory GERD </a:t>
            </a:r>
          </a:p>
          <a:p>
            <a:r>
              <a:rPr lang="en-US" sz="2800" smtClean="0">
                <a:latin typeface="Cambria" pitchFamily="18" charset="0"/>
                <a:cs typeface="Cambria" pitchFamily="18" charset="0"/>
              </a:rPr>
              <a:t>Could she have achalasia?</a:t>
            </a:r>
          </a:p>
        </p:txBody>
      </p:sp>
      <p:pic>
        <p:nvPicPr>
          <p:cNvPr id="22532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High Resolution Manometry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Cambria" pitchFamily="18" charset="0"/>
                <a:cs typeface="Cambria" pitchFamily="18" charset="0"/>
              </a:rPr>
              <a:t>36 channel catheter spanning entire esophagus to study all anatomic zones from pharynx to stomach</a:t>
            </a:r>
          </a:p>
          <a:p>
            <a:pPr eaLnBrk="1" hangingPunct="1"/>
            <a:r>
              <a:rPr lang="en-US" sz="2800" smtClean="0">
                <a:latin typeface="Cambria" pitchFamily="18" charset="0"/>
                <a:cs typeface="Cambria" pitchFamily="18" charset="0"/>
              </a:rPr>
              <a:t>Converts waveform to topographic display</a:t>
            </a:r>
          </a:p>
          <a:p>
            <a:pPr eaLnBrk="1" hangingPunct="1"/>
            <a:r>
              <a:rPr lang="en-US" sz="2800" smtClean="0">
                <a:latin typeface="Cambria" pitchFamily="18" charset="0"/>
                <a:cs typeface="Cambria" pitchFamily="18" charset="0"/>
              </a:rPr>
              <a:t>Combined with impedance</a:t>
            </a:r>
          </a:p>
        </p:txBody>
      </p:sp>
      <p:pic>
        <p:nvPicPr>
          <p:cNvPr id="23556" name="Picture 4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752600"/>
            <a:ext cx="4419600" cy="33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1588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High Resolution Manometry Plot</a:t>
            </a: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7772400" cy="559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5" descr="shield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067675" y="0"/>
            <a:ext cx="1076325" cy="9334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4638"/>
            <a:ext cx="8991600" cy="792162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Hi. Res. Manometry with Impedance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Cambria" pitchFamily="18" charset="0"/>
              <a:cs typeface="Cambria" pitchFamily="18" charset="0"/>
            </a:endParaRPr>
          </a:p>
        </p:txBody>
      </p:sp>
      <p:pic>
        <p:nvPicPr>
          <p:cNvPr id="25604" name="Picture 5" descr="HRM-Z-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58850"/>
            <a:ext cx="7832725" cy="559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Normal Swallow Followed by a TLESR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>
                <a:latin typeface="Cambria" pitchFamily="18" charset="0"/>
                <a:cs typeface="Cambria" pitchFamily="18" charset="0"/>
              </a:rPr>
              <a:t> </a:t>
            </a:r>
          </a:p>
        </p:txBody>
      </p:sp>
      <p:pic>
        <p:nvPicPr>
          <p:cNvPr id="26628" name="Picture 6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466850"/>
            <a:ext cx="71882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6248400" y="6477000"/>
            <a:ext cx="1066800" cy="2286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mbria" pitchFamily="18" charset="0"/>
                <a:cs typeface="Cambria" pitchFamily="18" charset="0"/>
              </a:rPr>
              <a:t>Back to our Patient: Hi Res Mano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239713" y="949325"/>
            <a:ext cx="8697912" cy="45894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Cambria" pitchFamily="18" charset="0"/>
                <a:cs typeface="Cambria" pitchFamily="18" charset="0"/>
              </a:rPr>
              <a:t>Type 1: Classical Achalasia</a:t>
            </a:r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92263"/>
            <a:ext cx="6072188" cy="471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Box 4"/>
          <p:cNvSpPr txBox="1">
            <a:spLocks noChangeArrowheads="1"/>
          </p:cNvSpPr>
          <p:nvPr/>
        </p:nvSpPr>
        <p:spPr bwMode="auto">
          <a:xfrm>
            <a:off x="6926263" y="2320925"/>
            <a:ext cx="21463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Absent peristalsis</a:t>
            </a:r>
          </a:p>
          <a:p>
            <a:endParaRPr lang="en-US"/>
          </a:p>
          <a:p>
            <a:r>
              <a:rPr lang="en-US"/>
              <a:t>LES non-relaxation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235325" y="3243263"/>
            <a:ext cx="3690938" cy="14430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235325" y="2503488"/>
            <a:ext cx="3690938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656" name="Picture 4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5181600" y="5932488"/>
            <a:ext cx="1066800" cy="2286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54013"/>
            <a:ext cx="8229600" cy="660400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Type 2:Achalasia with Pan-Esophageal Pressurization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>
                <a:latin typeface="Cambria" pitchFamily="18" charset="0"/>
                <a:cs typeface="Cambria" pitchFamily="18" charset="0"/>
              </a:rPr>
              <a:t> </a:t>
            </a:r>
          </a:p>
        </p:txBody>
      </p:sp>
      <p:pic>
        <p:nvPicPr>
          <p:cNvPr id="28676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654175"/>
            <a:ext cx="6351588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TextBox 6"/>
          <p:cNvSpPr txBox="1">
            <a:spLocks noChangeArrowheads="1"/>
          </p:cNvSpPr>
          <p:nvPr/>
        </p:nvSpPr>
        <p:spPr bwMode="auto">
          <a:xfrm>
            <a:off x="6961188" y="2400300"/>
            <a:ext cx="22177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Pan-esophageal </a:t>
            </a:r>
          </a:p>
          <a:p>
            <a:r>
              <a:rPr lang="en-US"/>
              <a:t>Pressurization</a:t>
            </a:r>
          </a:p>
          <a:p>
            <a:endParaRPr lang="en-US"/>
          </a:p>
          <a:p>
            <a:r>
              <a:rPr lang="en-US"/>
              <a:t>LES non-relaxation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720975" y="2754313"/>
            <a:ext cx="4240213" cy="9493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720975" y="3406775"/>
            <a:ext cx="4240213" cy="11080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5562600" y="6042025"/>
            <a:ext cx="1066800" cy="2286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54013"/>
            <a:ext cx="8229600" cy="660400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Type 3:Achalasia with Esophageal Spasm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35788" y="2960688"/>
            <a:ext cx="2263775" cy="3905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1800" smtClean="0">
                <a:latin typeface="Arial" charset="0"/>
                <a:ea typeface="Arial Unicode MS" pitchFamily="34" charset="-128"/>
                <a:cs typeface="Arial" charset="0"/>
              </a:rPr>
              <a:t>LES non-relaxation</a:t>
            </a:r>
          </a:p>
        </p:txBody>
      </p:sp>
      <p:pic>
        <p:nvPicPr>
          <p:cNvPr id="29700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Box 6"/>
          <p:cNvSpPr txBox="1">
            <a:spLocks noChangeArrowheads="1"/>
          </p:cNvSpPr>
          <p:nvPr/>
        </p:nvSpPr>
        <p:spPr bwMode="auto">
          <a:xfrm>
            <a:off x="6935788" y="2400300"/>
            <a:ext cx="19542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Spasm</a:t>
            </a:r>
          </a:p>
          <a:p>
            <a:endParaRPr lang="en-US"/>
          </a:p>
          <a:p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432050" y="2584450"/>
            <a:ext cx="4503738" cy="11191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628900" y="3165475"/>
            <a:ext cx="4306888" cy="13382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6625" y="1416050"/>
            <a:ext cx="5999163" cy="450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Arrow Connector 11"/>
          <p:cNvCxnSpPr/>
          <p:nvPr/>
        </p:nvCxnSpPr>
        <p:spPr>
          <a:xfrm flipH="1">
            <a:off x="3121025" y="3165475"/>
            <a:ext cx="3814763" cy="8699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457700" y="2584450"/>
            <a:ext cx="2478088" cy="5810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 bwMode="auto">
          <a:xfrm>
            <a:off x="5868988" y="5464175"/>
            <a:ext cx="1066800" cy="2286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Simplified Chicago Classification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763000" cy="4754563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Cambria" pitchFamily="18" charset="0"/>
                <a:cs typeface="Cambria" pitchFamily="18" charset="0"/>
              </a:rPr>
              <a:t>Impaired EGJ relaxation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Cambria" pitchFamily="18" charset="0"/>
              </a:rPr>
              <a:t>Classical Achalasia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Cambria" pitchFamily="18" charset="0"/>
              </a:rPr>
              <a:t>Achalasia with esophageal pressurization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Cambria" pitchFamily="18" charset="0"/>
              </a:rPr>
              <a:t>Achalasia with spasm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Cambria" pitchFamily="18" charset="0"/>
              </a:rPr>
              <a:t>Functional EGJ obstruction (normal peristalsis)</a:t>
            </a:r>
          </a:p>
          <a:p>
            <a:pPr eaLnBrk="1" hangingPunct="1"/>
            <a:r>
              <a:rPr lang="en-US" sz="2800" smtClean="0">
                <a:latin typeface="Cambria" pitchFamily="18" charset="0"/>
                <a:cs typeface="Cambria" pitchFamily="18" charset="0"/>
              </a:rPr>
              <a:t>Normal EGJ relaxation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Cambria" pitchFamily="18" charset="0"/>
              </a:rPr>
              <a:t>Absent peristalsis (scleroderma, Rxed achalasia)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Cambria" pitchFamily="18" charset="0"/>
              </a:rPr>
              <a:t>Hypotensive peristalsis (IEM, GERD, connective tissue)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Cambria" pitchFamily="18" charset="0"/>
              </a:rPr>
              <a:t>Hypertensive peristalsis (nutcracker esophagus)</a:t>
            </a:r>
          </a:p>
          <a:p>
            <a:pPr lvl="1" eaLnBrk="1" hangingPunct="1"/>
            <a:r>
              <a:rPr lang="en-US" sz="2400" smtClean="0">
                <a:latin typeface="Cambria" pitchFamily="18" charset="0"/>
                <a:cs typeface="Cambria" pitchFamily="18" charset="0"/>
              </a:rPr>
              <a:t>Spasm </a:t>
            </a:r>
          </a:p>
        </p:txBody>
      </p:sp>
      <p:pic>
        <p:nvPicPr>
          <p:cNvPr id="30724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782638" y="6115050"/>
            <a:ext cx="72850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Modified from Pandolfino JE, et al. Am J gastroenterol  2007;102:1-11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mbria" pitchFamily="18" charset="0"/>
                <a:cs typeface="Cambria" pitchFamily="18" charset="0"/>
              </a:rPr>
              <a:t>But the Mano is normal too……..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Cambria" pitchFamily="18" charset="0"/>
                <a:cs typeface="Cambria" pitchFamily="18" charset="0"/>
              </a:rPr>
              <a:t>Refractory GERD is out</a:t>
            </a:r>
          </a:p>
          <a:p>
            <a:r>
              <a:rPr lang="en-US" smtClean="0">
                <a:latin typeface="Cambria" pitchFamily="18" charset="0"/>
                <a:cs typeface="Cambria" pitchFamily="18" charset="0"/>
              </a:rPr>
              <a:t>Achalasia is unlikely too</a:t>
            </a:r>
          </a:p>
          <a:p>
            <a:r>
              <a:rPr lang="en-US" smtClean="0">
                <a:latin typeface="Cambria" pitchFamily="18" charset="0"/>
                <a:cs typeface="Cambria" pitchFamily="18" charset="0"/>
              </a:rPr>
              <a:t>Double back and RECONSIDER</a:t>
            </a:r>
          </a:p>
          <a:p>
            <a:pPr lvl="1"/>
            <a:r>
              <a:rPr lang="en-US" smtClean="0">
                <a:latin typeface="Cambria" pitchFamily="18" charset="0"/>
                <a:cs typeface="Cambria" pitchFamily="18" charset="0"/>
              </a:rPr>
              <a:t>EoE</a:t>
            </a:r>
          </a:p>
          <a:p>
            <a:pPr lvl="1"/>
            <a:r>
              <a:rPr lang="en-US" smtClean="0">
                <a:latin typeface="Cambria" pitchFamily="18" charset="0"/>
                <a:cs typeface="Cambria" pitchFamily="18" charset="0"/>
              </a:rPr>
              <a:t>Dyspepsia</a:t>
            </a:r>
          </a:p>
          <a:p>
            <a:r>
              <a:rPr lang="en-US" smtClean="0">
                <a:latin typeface="Cambria" pitchFamily="18" charset="0"/>
                <a:cs typeface="Cambria" pitchFamily="18" charset="0"/>
              </a:rPr>
              <a:t>If all excluded, need to consider functional heartburn</a:t>
            </a:r>
          </a:p>
          <a:p>
            <a:pPr lvl="1"/>
            <a:endParaRPr lang="en-US" smtClean="0">
              <a:latin typeface="Cambria" pitchFamily="18" charset="0"/>
              <a:cs typeface="Cambria" pitchFamily="18" charset="0"/>
            </a:endParaRPr>
          </a:p>
        </p:txBody>
      </p:sp>
      <p:pic>
        <p:nvPicPr>
          <p:cNvPr id="31748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Breath Testing</a:t>
            </a:r>
          </a:p>
        </p:txBody>
      </p:sp>
      <p:pic>
        <p:nvPicPr>
          <p:cNvPr id="32771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1588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25713" y="1219200"/>
            <a:ext cx="3863975" cy="5410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Hydrogen Breath Testing: Normal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Cambria" pitchFamily="18" charset="0"/>
              <a:cs typeface="Cambria" pitchFamily="18" charset="0"/>
            </a:endParaRPr>
          </a:p>
        </p:txBody>
      </p:sp>
      <p:pic>
        <p:nvPicPr>
          <p:cNvPr id="33796" name="Picture 9" descr="scan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Line 10"/>
          <p:cNvSpPr>
            <a:spLocks noChangeShapeType="1"/>
          </p:cNvSpPr>
          <p:nvPr/>
        </p:nvSpPr>
        <p:spPr bwMode="auto">
          <a:xfrm>
            <a:off x="1295400" y="4114800"/>
            <a:ext cx="0" cy="91440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8" name="Text Box 11"/>
          <p:cNvSpPr txBox="1">
            <a:spLocks noChangeArrowheads="1"/>
          </p:cNvSpPr>
          <p:nvPr/>
        </p:nvSpPr>
        <p:spPr bwMode="auto">
          <a:xfrm>
            <a:off x="1219200" y="3657600"/>
            <a:ext cx="1125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Lactulose</a:t>
            </a:r>
            <a:endParaRPr lang="en-US"/>
          </a:p>
        </p:txBody>
      </p:sp>
      <p:sp>
        <p:nvSpPr>
          <p:cNvPr id="33799" name="Line 13"/>
          <p:cNvSpPr>
            <a:spLocks noChangeShapeType="1"/>
          </p:cNvSpPr>
          <p:nvPr/>
        </p:nvSpPr>
        <p:spPr bwMode="auto">
          <a:xfrm>
            <a:off x="1295400" y="2971800"/>
            <a:ext cx="4038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Text Box 14"/>
          <p:cNvSpPr txBox="1">
            <a:spLocks noChangeArrowheads="1"/>
          </p:cNvSpPr>
          <p:nvPr/>
        </p:nvSpPr>
        <p:spPr bwMode="auto">
          <a:xfrm>
            <a:off x="2057400" y="2487613"/>
            <a:ext cx="3124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Oro-cecal transit time</a:t>
            </a:r>
            <a:endParaRPr lang="en-US"/>
          </a:p>
        </p:txBody>
      </p:sp>
      <p:sp>
        <p:nvSpPr>
          <p:cNvPr id="33801" name="Line 16"/>
          <p:cNvSpPr>
            <a:spLocks noChangeShapeType="1"/>
          </p:cNvSpPr>
          <p:nvPr/>
        </p:nvSpPr>
        <p:spPr bwMode="auto">
          <a:xfrm>
            <a:off x="5486400" y="2209800"/>
            <a:ext cx="0" cy="2971800"/>
          </a:xfrm>
          <a:prstGeom prst="line">
            <a:avLst/>
          </a:prstGeom>
          <a:noFill/>
          <a:ln w="9525">
            <a:solidFill>
              <a:schemeClr val="bg2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3802" name="Picture 17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Hydrogen Breath Testing: Overgrowth (Lactulose)</a:t>
            </a:r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Cambria" pitchFamily="18" charset="0"/>
              <a:cs typeface="Cambria" pitchFamily="18" charset="0"/>
            </a:endParaRPr>
          </a:p>
        </p:txBody>
      </p:sp>
      <p:pic>
        <p:nvPicPr>
          <p:cNvPr id="34820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9144000" cy="474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Line 10"/>
          <p:cNvSpPr>
            <a:spLocks noChangeShapeType="1"/>
          </p:cNvSpPr>
          <p:nvPr/>
        </p:nvSpPr>
        <p:spPr bwMode="auto">
          <a:xfrm>
            <a:off x="1219200" y="2971800"/>
            <a:ext cx="0" cy="106680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22" name="Text Box 11"/>
          <p:cNvSpPr txBox="1">
            <a:spLocks noChangeArrowheads="1"/>
          </p:cNvSpPr>
          <p:nvPr/>
        </p:nvSpPr>
        <p:spPr bwMode="auto">
          <a:xfrm>
            <a:off x="974725" y="2398713"/>
            <a:ext cx="125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Lactulose</a:t>
            </a:r>
          </a:p>
        </p:txBody>
      </p:sp>
      <p:pic>
        <p:nvPicPr>
          <p:cNvPr id="34823" name="Picture 12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latin typeface="Cambria" pitchFamily="18" charset="0"/>
                <a:cs typeface="Cambria" pitchFamily="18" charset="0"/>
              </a:rPr>
              <a:t>Hydrogen Breath Testing: Dissaccharidase Deficiency</a:t>
            </a:r>
          </a:p>
        </p:txBody>
      </p:sp>
      <p:sp>
        <p:nvSpPr>
          <p:cNvPr id="358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676400" y="2819400"/>
            <a:ext cx="6019800" cy="2133600"/>
          </a:xfrm>
        </p:spPr>
        <p:txBody>
          <a:bodyPr/>
          <a:lstStyle/>
          <a:p>
            <a:pPr eaLnBrk="1" hangingPunct="1"/>
            <a:endParaRPr lang="en-US" smtClean="0">
              <a:latin typeface="Cambria" pitchFamily="18" charset="0"/>
              <a:cs typeface="Cambria" pitchFamily="18" charset="0"/>
            </a:endParaRPr>
          </a:p>
        </p:txBody>
      </p:sp>
      <p:pic>
        <p:nvPicPr>
          <p:cNvPr id="3584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9144000" cy="473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Line 9"/>
          <p:cNvSpPr>
            <a:spLocks noChangeShapeType="1"/>
          </p:cNvSpPr>
          <p:nvPr/>
        </p:nvSpPr>
        <p:spPr bwMode="auto">
          <a:xfrm>
            <a:off x="1371600" y="3886200"/>
            <a:ext cx="0" cy="91440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46" name="Text Box 10"/>
          <p:cNvSpPr txBox="1">
            <a:spLocks noChangeArrowheads="1"/>
          </p:cNvSpPr>
          <p:nvPr/>
        </p:nvSpPr>
        <p:spPr bwMode="auto">
          <a:xfrm>
            <a:off x="1143000" y="3352800"/>
            <a:ext cx="104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Lactose</a:t>
            </a:r>
          </a:p>
        </p:txBody>
      </p:sp>
      <p:pic>
        <p:nvPicPr>
          <p:cNvPr id="35847" name="Picture 11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1588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Urea Breath Testing (14C-Urea)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>
                <a:latin typeface="Cambria" pitchFamily="18" charset="0"/>
                <a:cs typeface="Cambria" pitchFamily="18" charset="0"/>
              </a:rPr>
              <a:t> </a:t>
            </a:r>
          </a:p>
        </p:txBody>
      </p:sp>
      <p:pic>
        <p:nvPicPr>
          <p:cNvPr id="36868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0"/>
            <a:ext cx="63246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5275" y="2159000"/>
            <a:ext cx="2041525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mbria" pitchFamily="18" charset="0"/>
                <a:cs typeface="Cambria" pitchFamily="18" charset="0"/>
              </a:rPr>
              <a:t>Change in Guidelines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611313"/>
            <a:ext cx="8229600" cy="3992562"/>
          </a:xfrm>
        </p:spPr>
        <p:txBody>
          <a:bodyPr/>
          <a:lstStyle/>
          <a:p>
            <a:r>
              <a:rPr lang="en-US" i="1" smtClean="0">
                <a:latin typeface="Cambria" pitchFamily="18" charset="0"/>
                <a:cs typeface="Cambria" pitchFamily="18" charset="0"/>
              </a:rPr>
              <a:t>All </a:t>
            </a:r>
            <a:r>
              <a:rPr lang="en-US" smtClean="0">
                <a:latin typeface="Cambria" pitchFamily="18" charset="0"/>
                <a:cs typeface="Cambria" pitchFamily="18" charset="0"/>
              </a:rPr>
              <a:t>patients treated for </a:t>
            </a:r>
            <a:r>
              <a:rPr lang="en-US" i="1" smtClean="0">
                <a:latin typeface="Cambria" pitchFamily="18" charset="0"/>
                <a:cs typeface="Cambria" pitchFamily="18" charset="0"/>
              </a:rPr>
              <a:t>H. pylori </a:t>
            </a:r>
            <a:r>
              <a:rPr lang="en-US" smtClean="0">
                <a:latin typeface="Cambria" pitchFamily="18" charset="0"/>
                <a:cs typeface="Cambria" pitchFamily="18" charset="0"/>
              </a:rPr>
              <a:t>infection require post treatment testing to document cure status</a:t>
            </a:r>
          </a:p>
          <a:p>
            <a:r>
              <a:rPr lang="en-US" smtClean="0">
                <a:latin typeface="Cambria" pitchFamily="18" charset="0"/>
                <a:cs typeface="Cambria" pitchFamily="18" charset="0"/>
              </a:rPr>
              <a:t>Options:</a:t>
            </a:r>
          </a:p>
          <a:p>
            <a:pPr lvl="1"/>
            <a:r>
              <a:rPr lang="en-US" smtClean="0">
                <a:latin typeface="Cambria" pitchFamily="18" charset="0"/>
                <a:cs typeface="Cambria" pitchFamily="18" charset="0"/>
              </a:rPr>
              <a:t>Non-invasive: UBT, HpSA</a:t>
            </a:r>
          </a:p>
          <a:p>
            <a:pPr lvl="1"/>
            <a:r>
              <a:rPr lang="en-US" smtClean="0">
                <a:latin typeface="Cambria" pitchFamily="18" charset="0"/>
                <a:cs typeface="Cambria" pitchFamily="18" charset="0"/>
              </a:rPr>
              <a:t>Invasive: Endoscopy and Bx (H+E, IHC, Culture)</a:t>
            </a:r>
          </a:p>
          <a:p>
            <a:pPr lvl="1"/>
            <a:r>
              <a:rPr lang="en-US" smtClean="0">
                <a:latin typeface="Cambria" pitchFamily="18" charset="0"/>
                <a:cs typeface="Cambria" pitchFamily="18" charset="0"/>
              </a:rPr>
              <a:t>Antibody testing is no longer acceptable (serologic scar)</a:t>
            </a:r>
          </a:p>
        </p:txBody>
      </p:sp>
      <p:pic>
        <p:nvPicPr>
          <p:cNvPr id="37892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mbria" pitchFamily="18" charset="0"/>
                <a:cs typeface="Cambria" pitchFamily="18" charset="0"/>
              </a:rPr>
              <a:t>Tests of Gastric Emptying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39863"/>
            <a:ext cx="8077200" cy="46561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latin typeface="Cambria" pitchFamily="18" charset="0"/>
                <a:cs typeface="Cambria" pitchFamily="18" charset="0"/>
              </a:rPr>
              <a:t>UGI / endoscopy inaccurate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latin typeface="Cambria" pitchFamily="18" charset="0"/>
                <a:cs typeface="Cambria" pitchFamily="18" charset="0"/>
              </a:rPr>
              <a:t>Radio-opaque markers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latin typeface="Cambria" pitchFamily="18" charset="0"/>
                <a:cs typeface="Cambria" pitchFamily="18" charset="0"/>
              </a:rPr>
              <a:t>Radiolabelled solid scintigraphy “gold standard”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latin typeface="Cambria" pitchFamily="18" charset="0"/>
                <a:cs typeface="Cambria" pitchFamily="18" charset="0"/>
              </a:rPr>
              <a:t>“Smart Pill”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latin typeface="Cambria" pitchFamily="18" charset="0"/>
                <a:cs typeface="Cambria" pitchFamily="18" charset="0"/>
              </a:rPr>
              <a:t>Gastroduodenal manometry, octanoic acid, and ultrasound measures of emptying are investigational / research techniques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latin typeface="Cambria" pitchFamily="18" charset="0"/>
                <a:cs typeface="Cambria" pitchFamily="18" charset="0"/>
              </a:rPr>
              <a:t>Electrogastrography measures gastric rhythm (also investigational / research uses)</a:t>
            </a:r>
          </a:p>
        </p:txBody>
      </p:sp>
      <p:pic>
        <p:nvPicPr>
          <p:cNvPr id="38916" name="Picture 3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" y="381000"/>
            <a:ext cx="8629650" cy="1143000"/>
          </a:xfrm>
        </p:spPr>
        <p:txBody>
          <a:bodyPr/>
          <a:lstStyle/>
          <a:p>
            <a:r>
              <a:rPr lang="en-US" smtClean="0">
                <a:latin typeface="Cambria" pitchFamily="18" charset="0"/>
                <a:cs typeface="Cambria" pitchFamily="18" charset="0"/>
              </a:rPr>
              <a:t>Gastric Emptying Scan:</a:t>
            </a:r>
            <a:br>
              <a:rPr lang="en-US" smtClean="0">
                <a:latin typeface="Cambria" pitchFamily="18" charset="0"/>
                <a:cs typeface="Cambria" pitchFamily="18" charset="0"/>
              </a:rPr>
            </a:br>
            <a:r>
              <a:rPr lang="en-US" smtClean="0">
                <a:latin typeface="Cambria" pitchFamily="18" charset="0"/>
                <a:cs typeface="Cambria" pitchFamily="18" charset="0"/>
              </a:rPr>
              <a:t>Gold Standard is a Four Hour Test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6375" y="1706563"/>
            <a:ext cx="5889625" cy="4133850"/>
          </a:xfrm>
        </p:spPr>
      </p:pic>
      <p:sp>
        <p:nvSpPr>
          <p:cNvPr id="39940" name="TextBox 3"/>
          <p:cNvSpPr txBox="1">
            <a:spLocks noChangeArrowheads="1"/>
          </p:cNvSpPr>
          <p:nvPr/>
        </p:nvSpPr>
        <p:spPr bwMode="auto">
          <a:xfrm>
            <a:off x="5407025" y="2511425"/>
            <a:ext cx="3429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Normal residual is </a:t>
            </a:r>
          </a:p>
          <a:p>
            <a:r>
              <a:rPr lang="en-US" sz="2400"/>
              <a:t>&lt;10% of a standardized</a:t>
            </a:r>
          </a:p>
          <a:p>
            <a:r>
              <a:rPr lang="en-US" sz="2400"/>
              <a:t>meal at four hours</a:t>
            </a:r>
          </a:p>
        </p:txBody>
      </p:sp>
      <p:pic>
        <p:nvPicPr>
          <p:cNvPr id="39941" name="Picture 4" descr="shie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S02456-046-f0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8550" y="674688"/>
            <a:ext cx="6350000" cy="4581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611188" y="5876925"/>
            <a:ext cx="7848600" cy="215900"/>
          </a:xfrm>
          <a:prstGeom prst="rect">
            <a:avLst/>
          </a:prstGeom>
          <a:solidFill>
            <a:schemeClr val="bg1">
              <a:alpha val="38039"/>
            </a:schemeClr>
          </a:solidFill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en-US" sz="800"/>
          </a:p>
        </p:txBody>
      </p:sp>
      <p:sp>
        <p:nvSpPr>
          <p:cNvPr id="40964" name="Rectangle 7"/>
          <p:cNvSpPr>
            <a:spLocks noChangeArrowheads="1"/>
          </p:cNvSpPr>
          <p:nvPr/>
        </p:nvSpPr>
        <p:spPr bwMode="auto">
          <a:xfrm>
            <a:off x="2438400" y="5410200"/>
            <a:ext cx="419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Text Box 8"/>
          <p:cNvSpPr txBox="1">
            <a:spLocks noChangeArrowheads="1"/>
          </p:cNvSpPr>
          <p:nvPr/>
        </p:nvSpPr>
        <p:spPr bwMode="auto">
          <a:xfrm>
            <a:off x="1668463" y="6218238"/>
            <a:ext cx="74755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i="1"/>
              <a:t>Feldman, M.  Sleisenger &amp; Fordtran's Gastrointestinal and Liver Disease; 2007</a:t>
            </a:r>
          </a:p>
        </p:txBody>
      </p:sp>
      <p:pic>
        <p:nvPicPr>
          <p:cNvPr id="40966" name="Picture 5" descr="shiel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sz="3600" smtClean="0">
                <a:latin typeface="Cambria" pitchFamily="18" charset="0"/>
                <a:cs typeface="Cambria" pitchFamily="18" charset="0"/>
              </a:rPr>
              <a:t>SmartPill</a:t>
            </a:r>
            <a:r>
              <a:rPr lang="en-US" sz="3600" i="1" baseline="30000" smtClean="0">
                <a:latin typeface="Cambria" pitchFamily="18" charset="0"/>
                <a:cs typeface="Cambria" pitchFamily="18" charset="0"/>
              </a:rPr>
              <a:t>TM</a:t>
            </a:r>
            <a:r>
              <a:rPr lang="en-US" sz="3600" smtClean="0">
                <a:latin typeface="Cambria" pitchFamily="18" charset="0"/>
                <a:cs typeface="Cambria" pitchFamily="18" charset="0"/>
              </a:rPr>
              <a:t> for Gastric Emptying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4735513" y="5984875"/>
            <a:ext cx="3262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Courtesy Henry Parkman, MD</a:t>
            </a:r>
          </a:p>
        </p:txBody>
      </p:sp>
      <p:pic>
        <p:nvPicPr>
          <p:cNvPr id="1029" name="Picture 5" descr="Gastric Emptying 202502"/>
          <p:cNvPicPr>
            <a:picLocks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92275"/>
            <a:ext cx="6392863" cy="3995738"/>
          </a:xfrm>
          <a:noFill/>
        </p:spPr>
      </p:pic>
      <p:graphicFrame>
        <p:nvGraphicFramePr>
          <p:cNvPr id="1026" name="Object 2"/>
          <p:cNvGraphicFramePr>
            <a:graphicFrameLocks noChangeAspect="1"/>
          </p:cNvGraphicFramePr>
          <p:nvPr>
            <p:ph idx="1"/>
          </p:nvPr>
        </p:nvGraphicFramePr>
        <p:xfrm>
          <a:off x="6515100" y="3135313"/>
          <a:ext cx="2628900" cy="1606550"/>
        </p:xfrm>
        <a:graphic>
          <a:graphicData uri="http://schemas.openxmlformats.org/presentationml/2006/ole">
            <p:oleObj spid="_x0000_s1026" name="Photo Editor Photo" r:id="rId4" imgW="6373115" imgH="3409524" progId="MSPhotoEd.3">
              <p:embed/>
            </p:oleObj>
          </a:graphicData>
        </a:graphic>
      </p:graphicFrame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304800" y="990600"/>
            <a:ext cx="861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Ingestible capsule that measures pH, pressure and temperature using miniaturized wireless sensor technology – measures whole gut transit</a:t>
            </a:r>
          </a:p>
        </p:txBody>
      </p:sp>
      <p:pic>
        <p:nvPicPr>
          <p:cNvPr id="1031" name="Picture 6" descr="shiel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Conclusions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GI Physiology testing helps in the diagnosis and management of patients with non-structural diseases of the upper (and lower) GI tract</a:t>
            </a:r>
          </a:p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In general should be performed AFTER (normal) structural studies have been done</a:t>
            </a:r>
          </a:p>
          <a:p>
            <a:pPr eaLnBrk="1" hangingPunct="1"/>
            <a:r>
              <a:rPr lang="en-US" smtClean="0">
                <a:latin typeface="Cambria" pitchFamily="18" charset="0"/>
                <a:cs typeface="Cambria" pitchFamily="18" charset="0"/>
              </a:rPr>
              <a:t>Best to target testing to presenting symptoms</a:t>
            </a:r>
          </a:p>
          <a:p>
            <a:pPr eaLnBrk="1" hangingPunct="1">
              <a:buFont typeface="Arial" charset="0"/>
              <a:buNone/>
            </a:pPr>
            <a:endParaRPr lang="en-US" smtClean="0">
              <a:latin typeface="Cambria" pitchFamily="18" charset="0"/>
              <a:cs typeface="Cambria" pitchFamily="18" charset="0"/>
            </a:endParaRPr>
          </a:p>
          <a:p>
            <a:pPr eaLnBrk="1" hangingPunct="1"/>
            <a:endParaRPr lang="en-US" smtClean="0">
              <a:latin typeface="Cambria" pitchFamily="18" charset="0"/>
              <a:cs typeface="Cambria" pitchFamily="18" charset="0"/>
            </a:endParaRPr>
          </a:p>
        </p:txBody>
      </p:sp>
      <p:pic>
        <p:nvPicPr>
          <p:cNvPr id="41988" name="Picture 4" descr="shie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7675" y="0"/>
            <a:ext cx="10763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A_Institute_Program Of_White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AGA_Institute_Program Of_White Background</Template>
  <TotalTime>216</TotalTime>
  <Words>1019</Words>
  <Application>Microsoft Office PowerPoint</Application>
  <PresentationFormat>On-screen Show (4:3)</PresentationFormat>
  <Paragraphs>195</Paragraphs>
  <Slides>39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Cambria</vt:lpstr>
      <vt:lpstr>Calibri</vt:lpstr>
      <vt:lpstr>Wingdings</vt:lpstr>
      <vt:lpstr>Arial Unicode MS</vt:lpstr>
      <vt:lpstr>AGA_Institute_Program Of_White Background</vt:lpstr>
      <vt:lpstr>Microsoft Photo Editor 3.0 Photo</vt:lpstr>
      <vt:lpstr>Diagnostic Testing:  What I Need to Know and When to Order Studies</vt:lpstr>
      <vt:lpstr>35 Year old Woman with “Refractory GERD”</vt:lpstr>
      <vt:lpstr>What Could this be and How can Physiology Testing help?</vt:lpstr>
      <vt:lpstr>UGI Physiology Studies</vt:lpstr>
      <vt:lpstr>Impedance</vt:lpstr>
      <vt:lpstr>Impedance:  Physics</vt:lpstr>
      <vt:lpstr>Impedance During a Normal Swallow</vt:lpstr>
      <vt:lpstr>Measuring Bolus Transit</vt:lpstr>
      <vt:lpstr>Slide 9</vt:lpstr>
      <vt:lpstr>Ambulatory Impedance-pH Testing: Reflux Types</vt:lpstr>
      <vt:lpstr> Impedance/pH vs. Bravo</vt:lpstr>
      <vt:lpstr>Ambulatory pH  Testing:  Bravo</vt:lpstr>
      <vt:lpstr>Ambulatory pH Testing: Bravo</vt:lpstr>
      <vt:lpstr>Impedance-pH Testing:  Off Therapy Positive</vt:lpstr>
      <vt:lpstr>Impedance-pH Testing:  On Therapy Positive</vt:lpstr>
      <vt:lpstr>Impedance-pH Testing:  Off Therapy Negative</vt:lpstr>
      <vt:lpstr>Bravo Off Therapy: Negative</vt:lpstr>
      <vt:lpstr>Bravo Off Therapy: Positive</vt:lpstr>
      <vt:lpstr>You elect for an Imp/pHmetry  ON Twice daily PPI</vt:lpstr>
      <vt:lpstr>High Resolution Manometry</vt:lpstr>
      <vt:lpstr>High Resolution Manometry Plot</vt:lpstr>
      <vt:lpstr>Hi. Res. Manometry with Impedance</vt:lpstr>
      <vt:lpstr>Normal Swallow Followed by a TLESR</vt:lpstr>
      <vt:lpstr>Back to our Patient: Hi Res Mano</vt:lpstr>
      <vt:lpstr>Type 2:Achalasia with Pan-Esophageal Pressurization</vt:lpstr>
      <vt:lpstr>Type 3:Achalasia with Esophageal Spasm</vt:lpstr>
      <vt:lpstr>Simplified Chicago Classification</vt:lpstr>
      <vt:lpstr>But the Mano is normal too……..</vt:lpstr>
      <vt:lpstr>Breath Testing</vt:lpstr>
      <vt:lpstr>Hydrogen Breath Testing: Normal</vt:lpstr>
      <vt:lpstr>Hydrogen Breath Testing: Overgrowth (Lactulose)</vt:lpstr>
      <vt:lpstr>Hydrogen Breath Testing: Dissaccharidase Deficiency</vt:lpstr>
      <vt:lpstr>Urea Breath Testing (14C-Urea)</vt:lpstr>
      <vt:lpstr>Change in Guidelines</vt:lpstr>
      <vt:lpstr>Tests of Gastric Emptying</vt:lpstr>
      <vt:lpstr>Gastric Emptying Scan: Gold Standard is a Four Hour Test</vt:lpstr>
      <vt:lpstr>Slide 37</vt:lpstr>
      <vt:lpstr>SmartPillTM for Gastric Emptying</vt:lpstr>
      <vt:lpstr>Conclusions</vt:lpstr>
    </vt:vector>
  </TitlesOfParts>
  <Company>AGA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 Jones</dc:creator>
  <cp:lastModifiedBy>metzd</cp:lastModifiedBy>
  <cp:revision>53</cp:revision>
  <dcterms:created xsi:type="dcterms:W3CDTF">2013-06-09T23:04:45Z</dcterms:created>
  <dcterms:modified xsi:type="dcterms:W3CDTF">2014-04-22T12:00:11Z</dcterms:modified>
</cp:coreProperties>
</file>