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347" r:id="rId3"/>
    <p:sldId id="416" r:id="rId4"/>
    <p:sldId id="420" r:id="rId5"/>
    <p:sldId id="421" r:id="rId6"/>
    <p:sldId id="304" r:id="rId7"/>
    <p:sldId id="350" r:id="rId8"/>
    <p:sldId id="351" r:id="rId9"/>
    <p:sldId id="352" r:id="rId10"/>
    <p:sldId id="353" r:id="rId11"/>
    <p:sldId id="422" r:id="rId12"/>
    <p:sldId id="415" r:id="rId13"/>
    <p:sldId id="363" r:id="rId14"/>
    <p:sldId id="361" r:id="rId15"/>
    <p:sldId id="362" r:id="rId16"/>
    <p:sldId id="390" r:id="rId17"/>
    <p:sldId id="391" r:id="rId18"/>
    <p:sldId id="358" r:id="rId19"/>
    <p:sldId id="423" r:id="rId20"/>
    <p:sldId id="426" r:id="rId21"/>
    <p:sldId id="405" r:id="rId22"/>
    <p:sldId id="406" r:id="rId23"/>
    <p:sldId id="395" r:id="rId24"/>
    <p:sldId id="346" r:id="rId25"/>
    <p:sldId id="360" r:id="rId26"/>
    <p:sldId id="424" r:id="rId27"/>
    <p:sldId id="425" r:id="rId28"/>
    <p:sldId id="3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1C28"/>
    <a:srgbClr val="263D87"/>
    <a:srgbClr val="40BFED"/>
    <a:srgbClr val="3555A6"/>
    <a:srgbClr val="888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0"/>
    <p:restoredTop sz="87394"/>
  </p:normalViewPr>
  <p:slideViewPr>
    <p:cSldViewPr snapToGrid="0" snapToObjects="1">
      <p:cViewPr varScale="1">
        <p:scale>
          <a:sx n="107" d="100"/>
          <a:sy n="107" d="100"/>
        </p:scale>
        <p:origin x="4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paulscharre/Desktop/Tech%20investment%20strategy/Defense%20Technology%20Paper%20/Latest%20paper%20version/US%20Defense%20Technology%20Strategy%20Graphs_9-2-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aulscharre/Desktop/Tech%20investment%20strategy/Defense%20Technology%20Paper%20/Latest%20paper%20version/US%20Defense%20Technology%20Strategy%20Graphs_9-2-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aulscharre/Desktop/Tech%20investment%20strategy/Defense%20Technology%20Paper%20/Latest%20paper%20version/US%20Defense%20Technology%20Strategy%20Graphs_9-2-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aulscharre/Desktop/Tech%20investment%20strategy/Defense%20Technology%20Paper%20/Latest%20paper%20version/US%20Defense%20Technology%20Strategy%20Graphs_9-2-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aulscharre/Desktop/Tech%20investment%20strategy/Global%20IT%20spending%20vs%20military%20spending.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5D-7E40-AD45-9CD6AF0B08C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955D-7E40-AD45-9CD6AF0B08C4}"/>
              </c:ext>
            </c:extLst>
          </c:dPt>
          <c:dLbls>
            <c:dLbl>
              <c:idx val="0"/>
              <c:layout>
                <c:manualLayout>
                  <c:x val="-0.2427701224846894"/>
                  <c:y val="-0.2021317939653148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5D-7E40-AD45-9CD6AF0B08C4}"/>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 2.1 - Global R&amp;D 1960'!$A$3:$A$4</c:f>
              <c:strCache>
                <c:ptCount val="2"/>
                <c:pt idx="0">
                  <c:v>United States</c:v>
                </c:pt>
                <c:pt idx="1">
                  <c:v>Rest of World</c:v>
                </c:pt>
              </c:strCache>
            </c:strRef>
          </c:cat>
          <c:val>
            <c:numRef>
              <c:f>'Fig 2.1 - Global R&amp;D 1960'!$B$3:$B$4</c:f>
              <c:numCache>
                <c:formatCode>0%</c:formatCode>
                <c:ptCount val="2"/>
                <c:pt idx="0">
                  <c:v>0.69299999999999995</c:v>
                </c:pt>
                <c:pt idx="1">
                  <c:v>0.307</c:v>
                </c:pt>
              </c:numCache>
            </c:numRef>
          </c:val>
          <c:extLst>
            <c:ext xmlns:c16="http://schemas.microsoft.com/office/drawing/2014/chart" uri="{C3380CC4-5D6E-409C-BE32-E72D297353CC}">
              <c16:uniqueId val="{00000004-955D-7E40-AD45-9CD6AF0B08C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D0-5848-A267-2C4356CFA95D}"/>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4D0-5848-A267-2C4356CFA95D}"/>
              </c:ext>
            </c:extLst>
          </c:dPt>
          <c:dLbls>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 2.2 - Global R&amp;D 2018'!$D$14:$D$15</c:f>
              <c:strCache>
                <c:ptCount val="2"/>
                <c:pt idx="0">
                  <c:v>United States</c:v>
                </c:pt>
                <c:pt idx="1">
                  <c:v>Rest of World</c:v>
                </c:pt>
              </c:strCache>
            </c:strRef>
          </c:cat>
          <c:val>
            <c:numRef>
              <c:f>'Fig 2.2 - Global R&amp;D 2018'!$E$14:$E$15</c:f>
              <c:numCache>
                <c:formatCode>General</c:formatCode>
                <c:ptCount val="2"/>
                <c:pt idx="0">
                  <c:v>551517.74520405696</c:v>
                </c:pt>
                <c:pt idx="1">
                  <c:v>1385781.6416353104</c:v>
                </c:pt>
              </c:numCache>
            </c:numRef>
          </c:val>
          <c:extLst>
            <c:ext xmlns:c16="http://schemas.microsoft.com/office/drawing/2014/chart" uri="{C3380CC4-5D6E-409C-BE32-E72D297353CC}">
              <c16:uniqueId val="{00000004-C4D0-5848-A267-2C4356CFA9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AB-114A-88D2-162AC0AA5119}"/>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3EAB-114A-88D2-162AC0AA51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AB-114A-88D2-162AC0AA5119}"/>
              </c:ext>
            </c:extLst>
          </c:dPt>
          <c:dPt>
            <c:idx val="3"/>
            <c:bubble3D val="0"/>
            <c:spPr>
              <a:solidFill>
                <a:schemeClr val="tx1">
                  <a:lumMod val="50000"/>
                  <a:lumOff val="50000"/>
                </a:schemeClr>
              </a:solidFill>
              <a:ln w="19050">
                <a:solidFill>
                  <a:srgbClr val="FFFFFF"/>
                </a:solidFill>
              </a:ln>
              <a:effectLst/>
            </c:spPr>
            <c:extLst>
              <c:ext xmlns:c16="http://schemas.microsoft.com/office/drawing/2014/chart" uri="{C3380CC4-5D6E-409C-BE32-E72D297353CC}">
                <c16:uniqueId val="{00000007-3EAB-114A-88D2-162AC0AA5119}"/>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3EAB-114A-88D2-162AC0AA5119}"/>
              </c:ext>
            </c:extLst>
          </c:dPt>
          <c:dLbls>
            <c:dLbl>
              <c:idx val="1"/>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3EAB-114A-88D2-162AC0AA5119}"/>
                </c:ext>
              </c:extLst>
            </c:dLbl>
            <c:dLbl>
              <c:idx val="2"/>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5-3EAB-114A-88D2-162AC0AA5119}"/>
                </c:ext>
              </c:extLst>
            </c:dLbl>
            <c:dLbl>
              <c:idx val="3"/>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3EAB-114A-88D2-162AC0AA511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 2.1 - Global R&amp;D 1960'!$K$1:$K$5</c:f>
              <c:strCache>
                <c:ptCount val="5"/>
                <c:pt idx="0">
                  <c:v>Defense funded R&amp;D</c:v>
                </c:pt>
                <c:pt idx="1">
                  <c:v>Non-defense federally funded R&amp;D</c:v>
                </c:pt>
                <c:pt idx="2">
                  <c:v>Business funded R&amp;D</c:v>
                </c:pt>
                <c:pt idx="3">
                  <c:v>Non-federally funded R&amp;D</c:v>
                </c:pt>
                <c:pt idx="4">
                  <c:v>Rest of World</c:v>
                </c:pt>
              </c:strCache>
            </c:strRef>
          </c:cat>
          <c:val>
            <c:numRef>
              <c:f>'Fig 2.1 - Global R&amp;D 1960'!$L$1:$L$5</c:f>
              <c:numCache>
                <c:formatCode>0.00</c:formatCode>
                <c:ptCount val="5"/>
                <c:pt idx="0">
                  <c:v>0.36</c:v>
                </c:pt>
                <c:pt idx="1">
                  <c:v>8.9217391304347804E-2</c:v>
                </c:pt>
                <c:pt idx="2">
                  <c:v>0.2273478260869565</c:v>
                </c:pt>
                <c:pt idx="3">
                  <c:v>1.3695652173913045E-2</c:v>
                </c:pt>
                <c:pt idx="4">
                  <c:v>0.307</c:v>
                </c:pt>
              </c:numCache>
            </c:numRef>
          </c:val>
          <c:extLst>
            <c:ext xmlns:c16="http://schemas.microsoft.com/office/drawing/2014/chart" uri="{C3380CC4-5D6E-409C-BE32-E72D297353CC}">
              <c16:uniqueId val="{0000000A-3EAB-114A-88D2-162AC0AA51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A6-234E-9A39-E3485608669A}"/>
              </c:ext>
            </c:extLst>
          </c:dPt>
          <c:dPt>
            <c:idx val="1"/>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11A6-234E-9A39-E348560866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A6-234E-9A39-E3485608669A}"/>
              </c:ext>
            </c:extLst>
          </c:dPt>
          <c:dPt>
            <c:idx val="3"/>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7-11A6-234E-9A39-E3485608669A}"/>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9-11A6-234E-9A39-E3485608669A}"/>
              </c:ext>
            </c:extLst>
          </c:dPt>
          <c:dLbls>
            <c:dLbl>
              <c:idx val="0"/>
              <c:layout>
                <c:manualLayout>
                  <c:x val="-0.29360658102599385"/>
                  <c:y val="7.5595598074276542E-4"/>
                </c:manualLayout>
              </c:layout>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A6-234E-9A39-E3485608669A}"/>
                </c:ext>
              </c:extLst>
            </c:dLbl>
            <c:dLbl>
              <c:idx val="1"/>
              <c:layout>
                <c:manualLayout>
                  <c:x val="0.19888727735179559"/>
                  <c:y val="0.130780384668498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A6-234E-9A39-E3485608669A}"/>
                </c:ext>
              </c:extLst>
            </c:dLbl>
            <c:dLbl>
              <c:idx val="4"/>
              <c:layout>
                <c:manualLayout>
                  <c:x val="0.22594559360980646"/>
                  <c:y val="-0.19381544674022258"/>
                </c:manualLayout>
              </c:layout>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A6-234E-9A39-E3485608669A}"/>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'Fig 2.2 - Global R&amp;D 2018'!$J$14:$N$14</c:f>
              <c:strCache>
                <c:ptCount val="5"/>
                <c:pt idx="0">
                  <c:v>Defense funded</c:v>
                </c:pt>
                <c:pt idx="1">
                  <c:v>Non-defense federally funded</c:v>
                </c:pt>
                <c:pt idx="2">
                  <c:v>Business funded</c:v>
                </c:pt>
                <c:pt idx="3">
                  <c:v>Other non-federally funded</c:v>
                </c:pt>
                <c:pt idx="4">
                  <c:v>Rest of World</c:v>
                </c:pt>
              </c:strCache>
            </c:strRef>
          </c:cat>
          <c:val>
            <c:numRef>
              <c:f>'Fig 2.2 - Global R&amp;D 2018'!$J$17:$N$17</c:f>
              <c:numCache>
                <c:formatCode>0.00</c:formatCode>
                <c:ptCount val="5"/>
                <c:pt idx="0">
                  <c:v>3.041876655533431E-2</c:v>
                </c:pt>
                <c:pt idx="1">
                  <c:v>3.2171288085271268E-2</c:v>
                </c:pt>
                <c:pt idx="2">
                  <c:v>0.19786533402514023</c:v>
                </c:pt>
                <c:pt idx="3">
                  <c:v>2.4228408247976351E-2</c:v>
                </c:pt>
                <c:pt idx="4">
                  <c:v>0.71531620308627775</c:v>
                </c:pt>
              </c:numCache>
            </c:numRef>
          </c:val>
          <c:extLst>
            <c:ext xmlns:c16="http://schemas.microsoft.com/office/drawing/2014/chart" uri="{C3380CC4-5D6E-409C-BE32-E72D297353CC}">
              <c16:uniqueId val="{0000000A-11A6-234E-9A39-E348560866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68037138484162"/>
          <c:y val="5.0925925925925923E-2"/>
          <c:w val="0.81031962861515827"/>
          <c:h val="0.75849327761811514"/>
        </c:manualLayout>
      </c:layout>
      <c:barChart>
        <c:barDir val="col"/>
        <c:grouping val="clustered"/>
        <c:varyColors val="0"/>
        <c:ser>
          <c:idx val="0"/>
          <c:order val="0"/>
          <c:spPr>
            <a:solidFill>
              <a:schemeClr val="accent6"/>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A937-8E40-B177-E59474553479}"/>
              </c:ext>
            </c:extLst>
          </c:dPt>
          <c:cat>
            <c:strRef>
              <c:f>'2019'!$D$6:$D$7</c:f>
              <c:strCache>
                <c:ptCount val="2"/>
                <c:pt idx="0">
                  <c:v>Global IT spending</c:v>
                </c:pt>
                <c:pt idx="1">
                  <c:v>Global military spending</c:v>
                </c:pt>
              </c:strCache>
            </c:strRef>
          </c:cat>
          <c:val>
            <c:numRef>
              <c:f>'2019'!$E$6:$E$7</c:f>
              <c:numCache>
                <c:formatCode>General</c:formatCode>
                <c:ptCount val="2"/>
                <c:pt idx="0">
                  <c:v>3.7370000000000001</c:v>
                </c:pt>
                <c:pt idx="1">
                  <c:v>1.917</c:v>
                </c:pt>
              </c:numCache>
            </c:numRef>
          </c:val>
          <c:extLst>
            <c:ext xmlns:c16="http://schemas.microsoft.com/office/drawing/2014/chart" uri="{C3380CC4-5D6E-409C-BE32-E72D297353CC}">
              <c16:uniqueId val="{00000002-A937-8E40-B177-E59474553479}"/>
            </c:ext>
          </c:extLst>
        </c:ser>
        <c:dLbls>
          <c:showLegendKey val="0"/>
          <c:showVal val="0"/>
          <c:showCatName val="0"/>
          <c:showSerName val="0"/>
          <c:showPercent val="0"/>
          <c:showBubbleSize val="0"/>
        </c:dLbls>
        <c:gapWidth val="219"/>
        <c:overlap val="-27"/>
        <c:axId val="1490902895"/>
        <c:axId val="1490903279"/>
      </c:barChart>
      <c:catAx>
        <c:axId val="1490902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90903279"/>
        <c:crosses val="autoZero"/>
        <c:auto val="1"/>
        <c:lblAlgn val="ctr"/>
        <c:lblOffset val="100"/>
        <c:noMultiLvlLbl val="0"/>
      </c:catAx>
      <c:valAx>
        <c:axId val="1490903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Dollars in Trillions</a:t>
                </a:r>
              </a:p>
            </c:rich>
          </c:tx>
          <c:layout>
            <c:manualLayout>
              <c:xMode val="edge"/>
              <c:yMode val="edge"/>
              <c:x val="2.7812734152482047E-2"/>
              <c:y val="0.29747127902807124"/>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out"/>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90902895"/>
        <c:crosses val="autoZero"/>
        <c:crossBetween val="between"/>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1361E-A166-F742-9F67-11708963B24D}" type="datetimeFigureOut">
              <a:rPr lang="en-US" smtClean="0"/>
              <a:t>7/23/22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1DE6B-FC19-6B4C-B983-3E0F5F263C4B}" type="slidenum">
              <a:rPr lang="en-US" smtClean="0"/>
              <a:t>‹#›</a:t>
            </a:fld>
            <a:endParaRPr lang="en-US"/>
          </a:p>
        </p:txBody>
      </p:sp>
    </p:spTree>
    <p:extLst>
      <p:ext uri="{BB962C8B-B14F-4D97-AF65-F5344CB8AC3E}">
        <p14:creationId xmlns:p14="http://schemas.microsoft.com/office/powerpoint/2010/main" val="49391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a:t>
            </a:fld>
            <a:endParaRPr lang="en-US"/>
          </a:p>
        </p:txBody>
      </p:sp>
    </p:spTree>
    <p:extLst>
      <p:ext uri="{BB962C8B-B14F-4D97-AF65-F5344CB8AC3E}">
        <p14:creationId xmlns:p14="http://schemas.microsoft.com/office/powerpoint/2010/main" val="118717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14</a:t>
            </a:fld>
            <a:endParaRPr lang="en-US"/>
          </a:p>
        </p:txBody>
      </p:sp>
    </p:spTree>
    <p:extLst>
      <p:ext uri="{BB962C8B-B14F-4D97-AF65-F5344CB8AC3E}">
        <p14:creationId xmlns:p14="http://schemas.microsoft.com/office/powerpoint/2010/main" val="204287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15</a:t>
            </a:fld>
            <a:endParaRPr lang="en-US"/>
          </a:p>
        </p:txBody>
      </p:sp>
    </p:spTree>
    <p:extLst>
      <p:ext uri="{BB962C8B-B14F-4D97-AF65-F5344CB8AC3E}">
        <p14:creationId xmlns:p14="http://schemas.microsoft.com/office/powerpoint/2010/main" val="191431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16</a:t>
            </a:fld>
            <a:endParaRPr lang="en-US"/>
          </a:p>
        </p:txBody>
      </p:sp>
    </p:spTree>
    <p:extLst>
      <p:ext uri="{BB962C8B-B14F-4D97-AF65-F5344CB8AC3E}">
        <p14:creationId xmlns:p14="http://schemas.microsoft.com/office/powerpoint/2010/main" val="97105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17</a:t>
            </a:fld>
            <a:endParaRPr lang="en-US"/>
          </a:p>
        </p:txBody>
      </p:sp>
    </p:spTree>
    <p:extLst>
      <p:ext uri="{BB962C8B-B14F-4D97-AF65-F5344CB8AC3E}">
        <p14:creationId xmlns:p14="http://schemas.microsoft.com/office/powerpoint/2010/main" val="279029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18</a:t>
            </a:fld>
            <a:endParaRPr lang="en-US"/>
          </a:p>
        </p:txBody>
      </p:sp>
    </p:spTree>
    <p:extLst>
      <p:ext uri="{BB962C8B-B14F-4D97-AF65-F5344CB8AC3E}">
        <p14:creationId xmlns:p14="http://schemas.microsoft.com/office/powerpoint/2010/main" val="4170118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19</a:t>
            </a:fld>
            <a:endParaRPr lang="en-US"/>
          </a:p>
        </p:txBody>
      </p:sp>
    </p:spTree>
    <p:extLst>
      <p:ext uri="{BB962C8B-B14F-4D97-AF65-F5344CB8AC3E}">
        <p14:creationId xmlns:p14="http://schemas.microsoft.com/office/powerpoint/2010/main" val="428261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20</a:t>
            </a:fld>
            <a:endParaRPr lang="en-US"/>
          </a:p>
        </p:txBody>
      </p:sp>
    </p:spTree>
    <p:extLst>
      <p:ext uri="{BB962C8B-B14F-4D97-AF65-F5344CB8AC3E}">
        <p14:creationId xmlns:p14="http://schemas.microsoft.com/office/powerpoint/2010/main" val="4248605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21</a:t>
            </a:fld>
            <a:endParaRPr lang="en-US"/>
          </a:p>
        </p:txBody>
      </p:sp>
    </p:spTree>
    <p:extLst>
      <p:ext uri="{BB962C8B-B14F-4D97-AF65-F5344CB8AC3E}">
        <p14:creationId xmlns:p14="http://schemas.microsoft.com/office/powerpoint/2010/main" val="4068045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24</a:t>
            </a:fld>
            <a:endParaRPr lang="en-US"/>
          </a:p>
        </p:txBody>
      </p:sp>
    </p:spTree>
    <p:extLst>
      <p:ext uri="{BB962C8B-B14F-4D97-AF65-F5344CB8AC3E}">
        <p14:creationId xmlns:p14="http://schemas.microsoft.com/office/powerpoint/2010/main" val="2658991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Anish </a:t>
            </a:r>
            <a:r>
              <a:rPr lang="en-US" sz="1200" b="0" i="0" kern="1200" dirty="0" err="1">
                <a:solidFill>
                  <a:schemeClr val="tx1"/>
                </a:solidFill>
                <a:effectLst/>
                <a:latin typeface="+mn-lt"/>
                <a:ea typeface="+mn-ea"/>
                <a:cs typeface="+mn-cs"/>
              </a:rPr>
              <a:t>Athalye</a:t>
            </a:r>
            <a:r>
              <a:rPr lang="en-US" sz="1200" b="0" i="0" kern="1200" dirty="0">
                <a:solidFill>
                  <a:schemeClr val="tx1"/>
                </a:solidFill>
                <a:effectLst/>
                <a:latin typeface="+mn-lt"/>
                <a:ea typeface="+mn-ea"/>
                <a:cs typeface="+mn-cs"/>
              </a:rPr>
              <a:t>, Logan Engstrom, Andrew Ilyas, Kevin Kwok, “Synthesizing Robust Adversarial Examples,” </a:t>
            </a:r>
            <a:r>
              <a:rPr lang="en-US" sz="1200" b="0" i="1" kern="1200" dirty="0">
                <a:solidFill>
                  <a:schemeClr val="tx1"/>
                </a:solidFill>
                <a:effectLst/>
                <a:latin typeface="+mn-lt"/>
                <a:ea typeface="+mn-ea"/>
                <a:cs typeface="+mn-cs"/>
              </a:rPr>
              <a:t>Proceedings of the 35th International Conference on Machine Learning</a:t>
            </a:r>
            <a:r>
              <a:rPr lang="en-US" sz="1200" b="0" i="0" kern="1200" dirty="0">
                <a:solidFill>
                  <a:schemeClr val="tx1"/>
                </a:solidFill>
                <a:effectLst/>
                <a:latin typeface="+mn-lt"/>
                <a:ea typeface="+mn-ea"/>
                <a:cs typeface="+mn-cs"/>
              </a:rPr>
              <a:t>, PMLR 80:284-293, 2018, http://</a:t>
            </a:r>
            <a:r>
              <a:rPr lang="en-US" sz="1200" b="0" i="0" kern="1200" dirty="0" err="1">
                <a:solidFill>
                  <a:schemeClr val="tx1"/>
                </a:solidFill>
                <a:effectLst/>
                <a:latin typeface="+mn-lt"/>
                <a:ea typeface="+mn-ea"/>
                <a:cs typeface="+mn-cs"/>
              </a:rPr>
              <a:t>proceedings.mlr.press</a:t>
            </a:r>
            <a:r>
              <a:rPr lang="en-US" sz="1200" b="0" i="0" kern="1200" dirty="0">
                <a:solidFill>
                  <a:schemeClr val="tx1"/>
                </a:solidFill>
                <a:effectLst/>
                <a:latin typeface="+mn-lt"/>
                <a:ea typeface="+mn-ea"/>
                <a:cs typeface="+mn-cs"/>
              </a:rPr>
              <a:t>/v80/athalye18b/athalye18b.pdf </a:t>
            </a:r>
          </a:p>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25</a:t>
            </a:fld>
            <a:endParaRPr lang="en-US"/>
          </a:p>
        </p:txBody>
      </p:sp>
    </p:spTree>
    <p:extLst>
      <p:ext uri="{BB962C8B-B14F-4D97-AF65-F5344CB8AC3E}">
        <p14:creationId xmlns:p14="http://schemas.microsoft.com/office/powerpoint/2010/main" val="242261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2</a:t>
            </a:fld>
            <a:endParaRPr lang="en-US"/>
          </a:p>
        </p:txBody>
      </p:sp>
    </p:spTree>
    <p:extLst>
      <p:ext uri="{BB962C8B-B14F-4D97-AF65-F5344CB8AC3E}">
        <p14:creationId xmlns:p14="http://schemas.microsoft.com/office/powerpoint/2010/main" val="429038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26</a:t>
            </a:fld>
            <a:endParaRPr lang="en-US"/>
          </a:p>
        </p:txBody>
      </p:sp>
    </p:spTree>
    <p:extLst>
      <p:ext uri="{BB962C8B-B14F-4D97-AF65-F5344CB8AC3E}">
        <p14:creationId xmlns:p14="http://schemas.microsoft.com/office/powerpoint/2010/main" val="1344222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27</a:t>
            </a:fld>
            <a:endParaRPr lang="en-US"/>
          </a:p>
        </p:txBody>
      </p:sp>
    </p:spTree>
    <p:extLst>
      <p:ext uri="{BB962C8B-B14F-4D97-AF65-F5344CB8AC3E}">
        <p14:creationId xmlns:p14="http://schemas.microsoft.com/office/powerpoint/2010/main" val="32437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6</a:t>
            </a:fld>
            <a:endParaRPr lang="en-US"/>
          </a:p>
        </p:txBody>
      </p:sp>
    </p:spTree>
    <p:extLst>
      <p:ext uri="{BB962C8B-B14F-4D97-AF65-F5344CB8AC3E}">
        <p14:creationId xmlns:p14="http://schemas.microsoft.com/office/powerpoint/2010/main" val="118622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7</a:t>
            </a:fld>
            <a:endParaRPr lang="en-US"/>
          </a:p>
        </p:txBody>
      </p:sp>
    </p:spTree>
    <p:extLst>
      <p:ext uri="{BB962C8B-B14F-4D97-AF65-F5344CB8AC3E}">
        <p14:creationId xmlns:p14="http://schemas.microsoft.com/office/powerpoint/2010/main" val="343011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8</a:t>
            </a:fld>
            <a:endParaRPr lang="en-US"/>
          </a:p>
        </p:txBody>
      </p:sp>
    </p:spTree>
    <p:extLst>
      <p:ext uri="{BB962C8B-B14F-4D97-AF65-F5344CB8AC3E}">
        <p14:creationId xmlns:p14="http://schemas.microsoft.com/office/powerpoint/2010/main" val="265140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give a sense of scale, if the amount of data transmitted through global networks every day in 2020 were represented on paper, it would be a stack of paper that would stretch from the earth to the sun and back. Every day. By 2022, that stack of paper would have grown roughly 50 percent taller, doing one and a half round trips from the earth to the sun every day.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9</a:t>
            </a:fld>
            <a:endParaRPr lang="en-US"/>
          </a:p>
        </p:txBody>
      </p:sp>
    </p:spTree>
    <p:extLst>
      <p:ext uri="{BB962C8B-B14F-4D97-AF65-F5344CB8AC3E}">
        <p14:creationId xmlns:p14="http://schemas.microsoft.com/office/powerpoint/2010/main" val="310222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10</a:t>
            </a:fld>
            <a:endParaRPr lang="en-US"/>
          </a:p>
        </p:txBody>
      </p:sp>
    </p:spTree>
    <p:extLst>
      <p:ext uri="{BB962C8B-B14F-4D97-AF65-F5344CB8AC3E}">
        <p14:creationId xmlns:p14="http://schemas.microsoft.com/office/powerpoint/2010/main" val="166671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11</a:t>
            </a:fld>
            <a:endParaRPr lang="en-US"/>
          </a:p>
        </p:txBody>
      </p:sp>
    </p:spTree>
    <p:extLst>
      <p:ext uri="{BB962C8B-B14F-4D97-AF65-F5344CB8AC3E}">
        <p14:creationId xmlns:p14="http://schemas.microsoft.com/office/powerpoint/2010/main" val="362173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41DE6B-FC19-6B4C-B983-3E0F5F263C4B}" type="slidenum">
              <a:rPr lang="en-US" smtClean="0"/>
              <a:t>13</a:t>
            </a:fld>
            <a:endParaRPr lang="en-US"/>
          </a:p>
        </p:txBody>
      </p:sp>
    </p:spTree>
    <p:extLst>
      <p:ext uri="{BB962C8B-B14F-4D97-AF65-F5344CB8AC3E}">
        <p14:creationId xmlns:p14="http://schemas.microsoft.com/office/powerpoint/2010/main" val="1589271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l">
              <a:defRPr sz="7200" b="1" baseline="0">
                <a:solidFill>
                  <a:srgbClr val="263D87"/>
                </a:solidFill>
                <a:latin typeface="Helvetica" charset="0"/>
                <a:ea typeface="Helvetica" charset="0"/>
                <a:cs typeface="Helvetica" charset="0"/>
              </a:defRPr>
            </a:lvl1pPr>
          </a:lstStyle>
          <a:p>
            <a:r>
              <a:rPr lang="en-US" dirty="0"/>
              <a:t>Add Main </a:t>
            </a:r>
            <a:br>
              <a:rPr lang="en-US" dirty="0"/>
            </a:br>
            <a:r>
              <a:rPr lang="en-US" dirty="0"/>
              <a:t>Title Here </a:t>
            </a:r>
          </a:p>
        </p:txBody>
      </p:sp>
      <p:sp>
        <p:nvSpPr>
          <p:cNvPr id="3" name="Subtitle 2"/>
          <p:cNvSpPr>
            <a:spLocks noGrp="1"/>
          </p:cNvSpPr>
          <p:nvPr>
            <p:ph type="subTitle" idx="1"/>
          </p:nvPr>
        </p:nvSpPr>
        <p:spPr>
          <a:xfrm>
            <a:off x="1524000" y="4575040"/>
            <a:ext cx="9144000" cy="1655762"/>
          </a:xfrm>
        </p:spPr>
        <p:txBody>
          <a:bodyPr>
            <a:normAutofit/>
          </a:bodyPr>
          <a:lstStyle>
            <a:lvl1pPr marL="0" indent="0" algn="l">
              <a:buNone/>
              <a:defRPr sz="1800" cap="all" baseline="0">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5" name="Picture 4">
            <a:extLst>
              <a:ext uri="{FF2B5EF4-FFF2-40B4-BE49-F238E27FC236}">
                <a16:creationId xmlns:a16="http://schemas.microsoft.com/office/drawing/2014/main" id="{49588FB1-DEFD-FC40-82DE-181F901C8557}"/>
              </a:ext>
            </a:extLst>
          </p:cNvPr>
          <p:cNvPicPr>
            <a:picLocks noChangeAspect="1"/>
          </p:cNvPicPr>
          <p:nvPr userDrawn="1"/>
        </p:nvPicPr>
        <p:blipFill>
          <a:blip r:embed="rId2"/>
          <a:stretch>
            <a:fillRect/>
          </a:stretch>
        </p:blipFill>
        <p:spPr>
          <a:xfrm>
            <a:off x="-161097" y="-57148"/>
            <a:ext cx="12396695" cy="6972300"/>
          </a:xfrm>
          <a:prstGeom prst="rect">
            <a:avLst/>
          </a:prstGeom>
        </p:spPr>
      </p:pic>
    </p:spTree>
    <p:extLst>
      <p:ext uri="{BB962C8B-B14F-4D97-AF65-F5344CB8AC3E}">
        <p14:creationId xmlns:p14="http://schemas.microsoft.com/office/powerpoint/2010/main" val="144996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193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icture Placeholder 2"/>
          <p:cNvSpPr>
            <a:spLocks noGrp="1"/>
          </p:cNvSpPr>
          <p:nvPr>
            <p:ph type="pic" sz="quarter" idx="10"/>
          </p:nvPr>
        </p:nvSpPr>
        <p:spPr>
          <a:xfrm>
            <a:off x="1754003" y="1258888"/>
            <a:ext cx="2682875" cy="2833687"/>
          </a:xfrm>
        </p:spPr>
        <p:txBody>
          <a:bodyPr/>
          <a:lstStyle/>
          <a:p>
            <a:endParaRPr lang="en-US"/>
          </a:p>
        </p:txBody>
      </p:sp>
      <p:sp>
        <p:nvSpPr>
          <p:cNvPr id="5" name="Picture Placeholder 2"/>
          <p:cNvSpPr>
            <a:spLocks noGrp="1"/>
          </p:cNvSpPr>
          <p:nvPr>
            <p:ph type="pic" sz="quarter" idx="11"/>
          </p:nvPr>
        </p:nvSpPr>
        <p:spPr>
          <a:xfrm>
            <a:off x="4762315" y="1258888"/>
            <a:ext cx="2682875" cy="2833687"/>
          </a:xfrm>
        </p:spPr>
        <p:txBody>
          <a:bodyPr/>
          <a:lstStyle/>
          <a:p>
            <a:endParaRPr lang="en-US"/>
          </a:p>
        </p:txBody>
      </p:sp>
      <p:sp>
        <p:nvSpPr>
          <p:cNvPr id="6" name="Picture Placeholder 2"/>
          <p:cNvSpPr>
            <a:spLocks noGrp="1"/>
          </p:cNvSpPr>
          <p:nvPr>
            <p:ph type="pic" sz="quarter" idx="12"/>
          </p:nvPr>
        </p:nvSpPr>
        <p:spPr>
          <a:xfrm>
            <a:off x="7770627" y="1258887"/>
            <a:ext cx="2682875" cy="2833687"/>
          </a:xfrm>
        </p:spPr>
        <p:txBody>
          <a:bodyPr/>
          <a:lstStyle/>
          <a:p>
            <a:endParaRPr lang="en-US"/>
          </a:p>
        </p:txBody>
      </p:sp>
      <p:sp>
        <p:nvSpPr>
          <p:cNvPr id="7" name="Text Placeholder 6"/>
          <p:cNvSpPr>
            <a:spLocks noGrp="1"/>
          </p:cNvSpPr>
          <p:nvPr>
            <p:ph type="body" sz="quarter" idx="13"/>
          </p:nvPr>
        </p:nvSpPr>
        <p:spPr>
          <a:xfrm>
            <a:off x="928688" y="5725903"/>
            <a:ext cx="9788525" cy="960437"/>
          </a:xfrm>
        </p:spPr>
        <p:txBody>
          <a:bodyPr>
            <a:normAutofit/>
          </a:bodyPr>
          <a:lstStyle>
            <a:lvl1pPr marL="0" indent="0">
              <a:buNone/>
              <a:defRPr sz="4800" b="1">
                <a:solidFill>
                  <a:srgbClr val="263D87"/>
                </a:solidFill>
                <a:latin typeface="Helvetica" charset="0"/>
                <a:ea typeface="Helvetica" charset="0"/>
                <a:cs typeface="Helvetica" charset="0"/>
              </a:defRPr>
            </a:lvl1pPr>
          </a:lstStyle>
          <a:p>
            <a:pPr lvl="0"/>
            <a:r>
              <a:rPr lang="en-US" dirty="0"/>
              <a:t>Click to edit Master text styles</a:t>
            </a:r>
          </a:p>
        </p:txBody>
      </p:sp>
      <p:sp>
        <p:nvSpPr>
          <p:cNvPr id="10" name="Text Placeholder 9"/>
          <p:cNvSpPr>
            <a:spLocks noGrp="1"/>
          </p:cNvSpPr>
          <p:nvPr>
            <p:ph type="body" sz="quarter" idx="14"/>
          </p:nvPr>
        </p:nvSpPr>
        <p:spPr>
          <a:xfrm>
            <a:off x="1754188" y="4092575"/>
            <a:ext cx="2682875" cy="809209"/>
          </a:xfrm>
        </p:spPr>
        <p:txBody>
          <a:bodyPr>
            <a:normAutofit/>
          </a:bodyPr>
          <a:lstStyle>
            <a:lvl1pPr marL="0" indent="0">
              <a:buNone/>
              <a:defRPr sz="2000">
                <a:latin typeface="Helvetica" charset="0"/>
                <a:ea typeface="Helvetica" charset="0"/>
                <a:cs typeface="Helvetica"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1" name="Text Placeholder 9"/>
          <p:cNvSpPr>
            <a:spLocks noGrp="1"/>
          </p:cNvSpPr>
          <p:nvPr>
            <p:ph type="body" sz="quarter" idx="15"/>
          </p:nvPr>
        </p:nvSpPr>
        <p:spPr>
          <a:xfrm>
            <a:off x="4762315" y="4107485"/>
            <a:ext cx="2682875" cy="809209"/>
          </a:xfrm>
        </p:spPr>
        <p:txBody>
          <a:bodyPr>
            <a:normAutofit/>
          </a:bodyPr>
          <a:lstStyle>
            <a:lvl1pPr marL="0" indent="0">
              <a:buNone/>
              <a:defRPr sz="2000">
                <a:latin typeface="Helvetica" charset="0"/>
                <a:ea typeface="Helvetica" charset="0"/>
                <a:cs typeface="Helvetica"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Text Placeholder 9"/>
          <p:cNvSpPr>
            <a:spLocks noGrp="1"/>
          </p:cNvSpPr>
          <p:nvPr>
            <p:ph type="body" sz="quarter" idx="16"/>
          </p:nvPr>
        </p:nvSpPr>
        <p:spPr>
          <a:xfrm>
            <a:off x="7770442" y="4092574"/>
            <a:ext cx="2682875" cy="809209"/>
          </a:xfrm>
        </p:spPr>
        <p:txBody>
          <a:bodyPr>
            <a:normAutofit/>
          </a:bodyPr>
          <a:lstStyle>
            <a:lvl1pPr marL="0" indent="0">
              <a:buNone/>
              <a:defRPr sz="2000">
                <a:latin typeface="Helvetica" charset="0"/>
                <a:ea typeface="Helvetica" charset="0"/>
                <a:cs typeface="Helvetica"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30790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ontent Placeholder 2"/>
          <p:cNvSpPr>
            <a:spLocks noGrp="1"/>
          </p:cNvSpPr>
          <p:nvPr>
            <p:ph idx="1" hasCustomPrompt="1"/>
          </p:nvPr>
        </p:nvSpPr>
        <p:spPr>
          <a:xfrm>
            <a:off x="4552946" y="2028825"/>
            <a:ext cx="7234241" cy="4657727"/>
          </a:xfr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400" baseline="0">
                <a:latin typeface="Helvetica" charset="0"/>
                <a:ea typeface="Helvetica" charset="0"/>
                <a:cs typeface="Helvetica"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Chart Body/Description Text</a:t>
            </a:r>
          </a:p>
          <a:p>
            <a:pPr lvl="0"/>
            <a:endParaRPr lang="en-US" dirty="0"/>
          </a:p>
          <a:p>
            <a:pPr lvl="0"/>
            <a:endParaRPr lang="en-US" dirty="0"/>
          </a:p>
        </p:txBody>
      </p:sp>
      <p:sp>
        <p:nvSpPr>
          <p:cNvPr id="9" name="Title 1"/>
          <p:cNvSpPr>
            <a:spLocks noGrp="1"/>
          </p:cNvSpPr>
          <p:nvPr>
            <p:ph type="title" hasCustomPrompt="1"/>
          </p:nvPr>
        </p:nvSpPr>
        <p:spPr>
          <a:xfrm>
            <a:off x="4552946" y="93763"/>
            <a:ext cx="7234241" cy="1892202"/>
          </a:xfrm>
        </p:spPr>
        <p:txBody>
          <a:bodyPr anchor="b">
            <a:noAutofit/>
          </a:bodyPr>
          <a:lstStyle>
            <a:lvl1pPr>
              <a:defRPr sz="4400" b="1" baseline="0">
                <a:solidFill>
                  <a:srgbClr val="40BFED"/>
                </a:solidFill>
                <a:latin typeface="Helvetica" charset="0"/>
                <a:ea typeface="Helvetica" charset="0"/>
                <a:cs typeface="Helvetica" charset="0"/>
              </a:defRPr>
            </a:lvl1pPr>
          </a:lstStyle>
          <a:p>
            <a:r>
              <a:rPr lang="en-US" dirty="0"/>
              <a:t>Chart/Image Title</a:t>
            </a:r>
          </a:p>
        </p:txBody>
      </p:sp>
    </p:spTree>
    <p:extLst>
      <p:ext uri="{BB962C8B-B14F-4D97-AF65-F5344CB8AC3E}">
        <p14:creationId xmlns:p14="http://schemas.microsoft.com/office/powerpoint/2010/main" val="359615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able of Cont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88"/>
            <a:ext cx="12192000" cy="685800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3" name="Content Placeholder 2"/>
          <p:cNvSpPr>
            <a:spLocks noGrp="1"/>
          </p:cNvSpPr>
          <p:nvPr>
            <p:ph idx="1"/>
          </p:nvPr>
        </p:nvSpPr>
        <p:spPr>
          <a:xfrm>
            <a:off x="395284" y="3186115"/>
            <a:ext cx="10515600" cy="3148016"/>
          </a:xfr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400">
                <a:latin typeface="Helvetica" charset="0"/>
                <a:ea typeface="Helvetica" charset="0"/>
                <a:cs typeface="Helvetica"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a:p>
            <a:pPr lvl="0"/>
            <a:endParaRPr lang="en-US" dirty="0"/>
          </a:p>
        </p:txBody>
      </p:sp>
      <p:sp>
        <p:nvSpPr>
          <p:cNvPr id="2" name="Title 1"/>
          <p:cNvSpPr>
            <a:spLocks noGrp="1"/>
          </p:cNvSpPr>
          <p:nvPr>
            <p:ph type="title" hasCustomPrompt="1"/>
          </p:nvPr>
        </p:nvSpPr>
        <p:spPr>
          <a:xfrm>
            <a:off x="395284" y="85727"/>
            <a:ext cx="4491038" cy="3100387"/>
          </a:xfrm>
        </p:spPr>
        <p:txBody>
          <a:bodyPr anchor="b">
            <a:noAutofit/>
          </a:bodyPr>
          <a:lstStyle>
            <a:lvl1pPr>
              <a:defRPr sz="7200" b="1" baseline="0">
                <a:solidFill>
                  <a:srgbClr val="263D87"/>
                </a:solidFill>
                <a:latin typeface="Helvetica" charset="0"/>
                <a:ea typeface="Helvetica" charset="0"/>
                <a:cs typeface="Helvetica" charset="0"/>
              </a:defRPr>
            </a:lvl1pPr>
          </a:lstStyle>
          <a:p>
            <a:r>
              <a:rPr lang="en-US" dirty="0"/>
              <a:t>Table of</a:t>
            </a:r>
            <a:br>
              <a:rPr lang="en-US" dirty="0"/>
            </a:br>
            <a:r>
              <a:rPr lang="en-US" dirty="0"/>
              <a:t>Contents</a:t>
            </a:r>
          </a:p>
        </p:txBody>
      </p:sp>
    </p:spTree>
    <p:extLst>
      <p:ext uri="{BB962C8B-B14F-4D97-AF65-F5344CB8AC3E}">
        <p14:creationId xmlns:p14="http://schemas.microsoft.com/office/powerpoint/2010/main" val="209064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 Section Intro P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291" cy="6858000"/>
          </a:xfrm>
          <a:prstGeom prst="rect">
            <a:avLst/>
          </a:prstGeom>
        </p:spPr>
      </p:pic>
      <p:sp>
        <p:nvSpPr>
          <p:cNvPr id="2" name="Title 1"/>
          <p:cNvSpPr>
            <a:spLocks noGrp="1"/>
          </p:cNvSpPr>
          <p:nvPr>
            <p:ph type="title" hasCustomPrompt="1"/>
          </p:nvPr>
        </p:nvSpPr>
        <p:spPr>
          <a:xfrm>
            <a:off x="2940050" y="466722"/>
            <a:ext cx="1646238" cy="1076325"/>
          </a:xfrm>
        </p:spPr>
        <p:txBody>
          <a:bodyPr anchor="b">
            <a:noAutofit/>
          </a:bodyPr>
          <a:lstStyle>
            <a:lvl1pPr>
              <a:defRPr sz="9600" b="1">
                <a:solidFill>
                  <a:srgbClr val="40BFED"/>
                </a:solidFill>
              </a:defRPr>
            </a:lvl1pPr>
          </a:lstStyle>
          <a:p>
            <a:r>
              <a:rPr lang="en-US" dirty="0"/>
              <a:t>01</a:t>
            </a:r>
          </a:p>
        </p:txBody>
      </p:sp>
      <p:sp>
        <p:nvSpPr>
          <p:cNvPr id="3" name="Text Placeholder 2"/>
          <p:cNvSpPr>
            <a:spLocks noGrp="1"/>
          </p:cNvSpPr>
          <p:nvPr>
            <p:ph type="body" idx="1"/>
          </p:nvPr>
        </p:nvSpPr>
        <p:spPr>
          <a:xfrm>
            <a:off x="838201" y="3171825"/>
            <a:ext cx="10515599" cy="1857375"/>
          </a:xfrm>
        </p:spPr>
        <p:txBody>
          <a:bodyPr>
            <a:normAutofit/>
          </a:bodyPr>
          <a:lstStyle>
            <a:lvl1pPr marL="0" indent="0" algn="ctr">
              <a:buNone/>
              <a:defRPr sz="4000" b="1">
                <a:solidFill>
                  <a:srgbClr val="263D87"/>
                </a:solidFill>
                <a:latin typeface="Helvetica" charset="0"/>
                <a:ea typeface="Helvetica" charset="0"/>
                <a:cs typeface="Helvetic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056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 Title and Bullet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291" cy="6858000"/>
          </a:xfrm>
          <a:prstGeom prst="rect">
            <a:avLst/>
          </a:prstGeom>
        </p:spPr>
      </p:pic>
      <p:sp>
        <p:nvSpPr>
          <p:cNvPr id="3" name="Content Placeholder 2"/>
          <p:cNvSpPr>
            <a:spLocks noGrp="1"/>
          </p:cNvSpPr>
          <p:nvPr>
            <p:ph idx="1"/>
          </p:nvPr>
        </p:nvSpPr>
        <p:spPr>
          <a:xfrm>
            <a:off x="838200" y="2000250"/>
            <a:ext cx="10515600" cy="4176713"/>
          </a:xfrm>
        </p:spPr>
        <p:txBody>
          <a:bodyPr/>
          <a:lstStyle>
            <a:lvl1pPr marL="514350" marR="0" indent="-514350" algn="l" defTabSz="914400" rtl="0" eaLnBrk="1" fontAlgn="auto" latinLnBrk="0" hangingPunct="1">
              <a:lnSpc>
                <a:spcPct val="90000"/>
              </a:lnSpc>
              <a:spcBef>
                <a:spcPts val="1000"/>
              </a:spcBef>
              <a:spcAft>
                <a:spcPts val="0"/>
              </a:spcAft>
              <a:buClrTx/>
              <a:buSzTx/>
              <a:buFont typeface="Wingdings" charset="2"/>
              <a:buChar char="§"/>
              <a:tabLst/>
              <a:defRPr sz="2400">
                <a:solidFill>
                  <a:schemeClr val="bg1"/>
                </a:solidFill>
                <a:latin typeface="Helvetica" charset="0"/>
                <a:ea typeface="Helvetica" charset="0"/>
                <a:cs typeface="Helvetica" charset="0"/>
              </a:defRPr>
            </a:lvl1pPr>
            <a:lvl2pPr marL="914400" indent="-457200">
              <a:buFont typeface="Wingdings" charset="2"/>
              <a:buChar char="§"/>
              <a:defRPr sz="2000" baseline="0">
                <a:solidFill>
                  <a:schemeClr val="bg1"/>
                </a:solidFill>
                <a:latin typeface="Helvetica" charset="0"/>
                <a:ea typeface="Helvetica" charset="0"/>
                <a:cs typeface="Helvetica" charset="0"/>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lvl="1"/>
            <a:r>
              <a:rPr lang="en-US" dirty="0"/>
              <a:t>Click to edit sub bullet</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lvl="0"/>
            <a:endParaRPr lang="en-US" dirty="0"/>
          </a:p>
          <a:p>
            <a:pPr lvl="0"/>
            <a:endParaRPr lang="en-US" dirty="0"/>
          </a:p>
        </p:txBody>
      </p:sp>
      <p:sp>
        <p:nvSpPr>
          <p:cNvPr id="6" name="Slide Number Placeholder 5"/>
          <p:cNvSpPr>
            <a:spLocks noGrp="1"/>
          </p:cNvSpPr>
          <p:nvPr>
            <p:ph type="sldNum" sz="quarter" idx="12"/>
          </p:nvPr>
        </p:nvSpPr>
        <p:spPr>
          <a:xfrm>
            <a:off x="180975" y="6334919"/>
            <a:ext cx="2743200" cy="365125"/>
          </a:xfrm>
        </p:spPr>
        <p:txBody>
          <a:bodyPr/>
          <a:lstStyle>
            <a:lvl1pPr algn="l">
              <a:defRPr>
                <a:solidFill>
                  <a:schemeClr val="bg1"/>
                </a:solidFill>
                <a:latin typeface="Helvetica" charset="0"/>
                <a:ea typeface="Helvetica" charset="0"/>
                <a:cs typeface="Helvetica" charset="0"/>
              </a:defRPr>
            </a:lvl1pPr>
          </a:lstStyle>
          <a:p>
            <a:fld id="{D7532B18-2371-DF45-8C11-EB637BBC36BB}" type="slidenum">
              <a:rPr lang="en-US" smtClean="0"/>
              <a:pPr/>
              <a:t>‹#›</a:t>
            </a:fld>
            <a:endParaRPr lang="en-US" dirty="0"/>
          </a:p>
        </p:txBody>
      </p:sp>
      <p:sp>
        <p:nvSpPr>
          <p:cNvPr id="2" name="Title 1"/>
          <p:cNvSpPr>
            <a:spLocks noGrp="1"/>
          </p:cNvSpPr>
          <p:nvPr>
            <p:ph type="title" hasCustomPrompt="1"/>
          </p:nvPr>
        </p:nvSpPr>
        <p:spPr>
          <a:xfrm>
            <a:off x="0" y="0"/>
            <a:ext cx="12191999" cy="1585913"/>
          </a:xfrm>
        </p:spPr>
        <p:txBody>
          <a:bodyPr>
            <a:noAutofit/>
          </a:bodyPr>
          <a:lstStyle>
            <a:lvl1pPr algn="ctr">
              <a:defRPr sz="6600" b="1" baseline="0">
                <a:solidFill>
                  <a:schemeClr val="bg1"/>
                </a:solidFill>
                <a:latin typeface="Helvetica" charset="0"/>
                <a:ea typeface="Helvetica" charset="0"/>
                <a:cs typeface="Helvetica" charset="0"/>
              </a:defRPr>
            </a:lvl1pPr>
          </a:lstStyle>
          <a:p>
            <a:r>
              <a:rPr lang="en-US" dirty="0"/>
              <a:t>Slide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 Title and Bullet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3" name="Content Placeholder 2"/>
          <p:cNvSpPr>
            <a:spLocks noGrp="1"/>
          </p:cNvSpPr>
          <p:nvPr>
            <p:ph idx="1"/>
          </p:nvPr>
        </p:nvSpPr>
        <p:spPr>
          <a:xfrm>
            <a:off x="838200" y="2000250"/>
            <a:ext cx="10515600" cy="4176713"/>
          </a:xfrm>
        </p:spPr>
        <p:txBody>
          <a:bodyPr/>
          <a:lstStyle>
            <a:lvl1pPr marL="514350" marR="0" indent="-514350" algn="l" defTabSz="914400" rtl="0" eaLnBrk="1" fontAlgn="auto" latinLnBrk="0" hangingPunct="1">
              <a:lnSpc>
                <a:spcPct val="90000"/>
              </a:lnSpc>
              <a:spcBef>
                <a:spcPts val="1000"/>
              </a:spcBef>
              <a:spcAft>
                <a:spcPts val="0"/>
              </a:spcAft>
              <a:buClrTx/>
              <a:buSzTx/>
              <a:buFont typeface="Wingdings" charset="2"/>
              <a:buChar char="§"/>
              <a:tabLst/>
              <a:defRPr sz="2400">
                <a:solidFill>
                  <a:schemeClr val="tx1"/>
                </a:solidFill>
                <a:latin typeface="Helvetica" charset="0"/>
                <a:ea typeface="Helvetica" charset="0"/>
                <a:cs typeface="Helvetica" charset="0"/>
              </a:defRPr>
            </a:lvl1pPr>
            <a:lvl2pPr marL="914400" indent="-457200">
              <a:buFont typeface="Wingdings" charset="2"/>
              <a:buChar char="§"/>
              <a:defRPr sz="2000" baseline="0">
                <a:latin typeface="Helvetica" charset="0"/>
                <a:ea typeface="Helvetica" charset="0"/>
                <a:cs typeface="Helvetica" charset="0"/>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marL="914400" marR="0" lvl="1" indent="-514350" algn="l" defTabSz="914400" rtl="0" eaLnBrk="1" fontAlgn="auto" latinLnBrk="0" hangingPunct="1">
              <a:lnSpc>
                <a:spcPct val="90000"/>
              </a:lnSpc>
              <a:spcBef>
                <a:spcPts val="1000"/>
              </a:spcBef>
              <a:spcAft>
                <a:spcPts val="0"/>
              </a:spcAft>
              <a:buClrTx/>
              <a:buSzTx/>
              <a:tabLst/>
              <a:defRPr/>
            </a:pPr>
            <a:r>
              <a:rPr lang="en-US" dirty="0"/>
              <a:t>Click to edit Sub bullet</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tabLst/>
              <a:defRPr/>
            </a:pPr>
            <a:r>
              <a:rPr lang="en-US" dirty="0"/>
              <a:t>Click to edit Master text styles</a:t>
            </a:r>
          </a:p>
          <a:p>
            <a:pPr lvl="0"/>
            <a:endParaRPr lang="en-US" dirty="0"/>
          </a:p>
          <a:p>
            <a:pPr lvl="0"/>
            <a:endParaRPr lang="en-US" dirty="0"/>
          </a:p>
        </p:txBody>
      </p:sp>
      <p:sp>
        <p:nvSpPr>
          <p:cNvPr id="2" name="Title 1"/>
          <p:cNvSpPr>
            <a:spLocks noGrp="1"/>
          </p:cNvSpPr>
          <p:nvPr>
            <p:ph type="title" hasCustomPrompt="1"/>
          </p:nvPr>
        </p:nvSpPr>
        <p:spPr>
          <a:xfrm>
            <a:off x="0" y="0"/>
            <a:ext cx="12191999" cy="1585913"/>
          </a:xfrm>
        </p:spPr>
        <p:txBody>
          <a:bodyPr>
            <a:noAutofit/>
          </a:bodyPr>
          <a:lstStyle>
            <a:lvl1pPr algn="ctr">
              <a:defRPr sz="6600" b="1" baseline="0">
                <a:solidFill>
                  <a:srgbClr val="263D87"/>
                </a:solidFill>
                <a:latin typeface="Helvetica" charset="0"/>
                <a:ea typeface="Helvetica" charset="0"/>
                <a:cs typeface="Helvetica" charset="0"/>
              </a:defRPr>
            </a:lvl1pPr>
          </a:lstStyle>
          <a:p>
            <a:r>
              <a:rPr lang="en-US" dirty="0"/>
              <a:t>Slide Title</a:t>
            </a:r>
          </a:p>
        </p:txBody>
      </p:sp>
      <p:sp>
        <p:nvSpPr>
          <p:cNvPr id="7" name="Slide Number Placeholder 5"/>
          <p:cNvSpPr txBox="1">
            <a:spLocks/>
          </p:cNvSpPr>
          <p:nvPr userDrawn="1"/>
        </p:nvSpPr>
        <p:spPr>
          <a:xfrm>
            <a:off x="18097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532B18-2371-DF45-8C11-EB637BBC36BB}" type="slidenum">
              <a:rPr lang="en-US" smtClean="0">
                <a:solidFill>
                  <a:srgbClr val="888A8C"/>
                </a:solidFill>
              </a:rPr>
              <a:pPr/>
              <a:t>‹#›</a:t>
            </a:fld>
            <a:endParaRPr lang="en-US" dirty="0">
              <a:solidFill>
                <a:srgbClr val="888A8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Chart &amp; Chart Descri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815" cy="6858000"/>
          </a:xfrm>
          <a:prstGeom prst="rect">
            <a:avLst/>
          </a:prstGeom>
        </p:spPr>
      </p:pic>
      <p:sp>
        <p:nvSpPr>
          <p:cNvPr id="3" name="Content Placeholder 2"/>
          <p:cNvSpPr>
            <a:spLocks noGrp="1"/>
          </p:cNvSpPr>
          <p:nvPr>
            <p:ph idx="1" hasCustomPrompt="1"/>
          </p:nvPr>
        </p:nvSpPr>
        <p:spPr>
          <a:xfrm>
            <a:off x="452434" y="2028827"/>
            <a:ext cx="4491038" cy="4572000"/>
          </a:xfr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400" baseline="0">
                <a:latin typeface="Helvetica" charset="0"/>
                <a:ea typeface="Helvetica" charset="0"/>
                <a:cs typeface="Helvetica"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Chart Body/Description Text</a:t>
            </a:r>
          </a:p>
          <a:p>
            <a:pPr lvl="0"/>
            <a:endParaRPr lang="en-US" dirty="0"/>
          </a:p>
          <a:p>
            <a:pPr lvl="0"/>
            <a:endParaRPr lang="en-US" dirty="0"/>
          </a:p>
        </p:txBody>
      </p:sp>
      <p:sp>
        <p:nvSpPr>
          <p:cNvPr id="2" name="Title 1"/>
          <p:cNvSpPr>
            <a:spLocks noGrp="1"/>
          </p:cNvSpPr>
          <p:nvPr>
            <p:ph type="title" hasCustomPrompt="1"/>
          </p:nvPr>
        </p:nvSpPr>
        <p:spPr>
          <a:xfrm>
            <a:off x="452434" y="42864"/>
            <a:ext cx="4491038" cy="1857375"/>
          </a:xfrm>
        </p:spPr>
        <p:txBody>
          <a:bodyPr anchor="b">
            <a:noAutofit/>
          </a:bodyPr>
          <a:lstStyle>
            <a:lvl1pPr>
              <a:defRPr sz="4400" b="1" baseline="0">
                <a:solidFill>
                  <a:srgbClr val="40BFED"/>
                </a:solidFill>
                <a:latin typeface="Helvetica" charset="0"/>
                <a:ea typeface="Helvetica" charset="0"/>
                <a:cs typeface="Helvetica" charset="0"/>
              </a:defRPr>
            </a:lvl1pPr>
          </a:lstStyle>
          <a:p>
            <a:r>
              <a:rPr lang="en-US" dirty="0"/>
              <a:t>Chart/Image Title</a:t>
            </a:r>
          </a:p>
        </p:txBody>
      </p:sp>
      <p:sp>
        <p:nvSpPr>
          <p:cNvPr id="7" name="Content Placeholder 2"/>
          <p:cNvSpPr>
            <a:spLocks noGrp="1"/>
          </p:cNvSpPr>
          <p:nvPr>
            <p:ph idx="13"/>
          </p:nvPr>
        </p:nvSpPr>
        <p:spPr>
          <a:xfrm>
            <a:off x="5329238" y="0"/>
            <a:ext cx="6862762" cy="6858000"/>
          </a:xfr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sz="2400">
                <a:latin typeface="Helvetica" charset="0"/>
                <a:ea typeface="Helvetica" charset="0"/>
                <a:cs typeface="Helvetica"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endParaRPr lang="en-US" dirty="0"/>
          </a:p>
          <a:p>
            <a:pPr lvl="0"/>
            <a:endParaRPr lang="en-US" dirty="0"/>
          </a:p>
        </p:txBody>
      </p:sp>
      <p:sp>
        <p:nvSpPr>
          <p:cNvPr id="9" name="Slide Number Placeholder 5"/>
          <p:cNvSpPr>
            <a:spLocks noGrp="1"/>
          </p:cNvSpPr>
          <p:nvPr>
            <p:ph type="sldNum" sz="quarter" idx="12"/>
          </p:nvPr>
        </p:nvSpPr>
        <p:spPr>
          <a:xfrm>
            <a:off x="180975" y="6334919"/>
            <a:ext cx="2743200" cy="365125"/>
          </a:xfrm>
        </p:spPr>
        <p:txBody>
          <a:bodyPr/>
          <a:lstStyle>
            <a:lvl1pPr algn="l">
              <a:defRPr>
                <a:solidFill>
                  <a:srgbClr val="888A8C"/>
                </a:solidFill>
                <a:latin typeface="Helvetica" charset="0"/>
                <a:ea typeface="Helvetica" charset="0"/>
                <a:cs typeface="Helvetica" charset="0"/>
              </a:defRPr>
            </a:lvl1pPr>
          </a:lstStyle>
          <a:p>
            <a:fld id="{D7532B18-2371-DF45-8C11-EB637BBC36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e Section Intr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2649935"/>
            <a:ext cx="10515600" cy="1835150"/>
          </a:xfrm>
        </p:spPr>
        <p:txBody>
          <a:bodyPr>
            <a:noAutofit/>
          </a:bodyPr>
          <a:lstStyle>
            <a:lvl1pPr algn="ctr">
              <a:defRPr sz="7200" b="1">
                <a:solidFill>
                  <a:schemeClr val="bg1"/>
                </a:solidFill>
              </a:defRPr>
            </a:lvl1pPr>
          </a:lstStyle>
          <a:p>
            <a:r>
              <a:rPr lang="en-US" dirty="0"/>
              <a:t>Click to edit Master </a:t>
            </a:r>
            <a:br>
              <a:rPr lang="en-US" dirty="0"/>
            </a:br>
            <a:r>
              <a:rPr lang="en-US" dirty="0"/>
              <a:t>title style</a:t>
            </a:r>
          </a:p>
        </p:txBody>
      </p:sp>
      <p:sp>
        <p:nvSpPr>
          <p:cNvPr id="10" name="Slide Number Placeholder 5"/>
          <p:cNvSpPr txBox="1">
            <a:spLocks/>
          </p:cNvSpPr>
          <p:nvPr userDrawn="1"/>
        </p:nvSpPr>
        <p:spPr>
          <a:xfrm>
            <a:off x="18097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532B18-2371-DF45-8C11-EB637BBC36BB}" type="slidenum">
              <a:rPr lang="en-US" smtClean="0"/>
              <a:pPr/>
              <a:t>‹#›</a:t>
            </a:fld>
            <a:endParaRPr lang="en-US" dirty="0"/>
          </a:p>
        </p:txBody>
      </p:sp>
    </p:spTree>
    <p:extLst>
      <p:ext uri="{BB962C8B-B14F-4D97-AF65-F5344CB8AC3E}">
        <p14:creationId xmlns:p14="http://schemas.microsoft.com/office/powerpoint/2010/main" val="77717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 Quote Slide ">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263D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291" cy="6858000"/>
          </a:xfrm>
          <a:prstGeom prst="rect">
            <a:avLst/>
          </a:prstGeom>
        </p:spPr>
      </p:pic>
      <p:sp>
        <p:nvSpPr>
          <p:cNvPr id="5" name="Text Placeholder 4"/>
          <p:cNvSpPr>
            <a:spLocks noGrp="1"/>
          </p:cNvSpPr>
          <p:nvPr>
            <p:ph type="body" sz="quarter" idx="3"/>
          </p:nvPr>
        </p:nvSpPr>
        <p:spPr>
          <a:xfrm>
            <a:off x="836051" y="1925111"/>
            <a:ext cx="10517188" cy="2030588"/>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4000" b="1" i="0">
                <a:solidFill>
                  <a:schemeClr val="bg1"/>
                </a:solidFill>
                <a:latin typeface="Cambria" charset="0"/>
                <a:ea typeface="Cambria" charset="0"/>
                <a:cs typeface="Cambri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Click to edit Master text styles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dirty="0"/>
              <a:t>Click to edit Master text styles</a:t>
            </a:r>
          </a:p>
          <a:p>
            <a:pPr lvl="0"/>
            <a:endParaRPr lang="en-US" dirty="0"/>
          </a:p>
        </p:txBody>
      </p:sp>
      <p:sp>
        <p:nvSpPr>
          <p:cNvPr id="11" name="TextBox 10"/>
          <p:cNvSpPr txBox="1"/>
          <p:nvPr userDrawn="1"/>
        </p:nvSpPr>
        <p:spPr>
          <a:xfrm>
            <a:off x="5560219" y="471485"/>
            <a:ext cx="1071562" cy="2400657"/>
          </a:xfrm>
          <a:prstGeom prst="rect">
            <a:avLst/>
          </a:prstGeom>
          <a:noFill/>
        </p:spPr>
        <p:txBody>
          <a:bodyPr wrap="square" rtlCol="0">
            <a:spAutoFit/>
          </a:bodyPr>
          <a:lstStyle/>
          <a:p>
            <a:r>
              <a:rPr lang="en-US" sz="15000" b="1" dirty="0">
                <a:solidFill>
                  <a:srgbClr val="ED1C28"/>
                </a:solidFill>
                <a:latin typeface="Helvetica" charset="0"/>
                <a:ea typeface="Helvetica" charset="0"/>
                <a:cs typeface="Helvetica" charset="0"/>
              </a:rPr>
              <a:t>“</a:t>
            </a:r>
          </a:p>
        </p:txBody>
      </p:sp>
      <p:sp>
        <p:nvSpPr>
          <p:cNvPr id="14" name="TextBox 13"/>
          <p:cNvSpPr txBox="1"/>
          <p:nvPr userDrawn="1"/>
        </p:nvSpPr>
        <p:spPr>
          <a:xfrm>
            <a:off x="5560219" y="3848276"/>
            <a:ext cx="1071562" cy="2400657"/>
          </a:xfrm>
          <a:prstGeom prst="rect">
            <a:avLst/>
          </a:prstGeom>
          <a:noFill/>
        </p:spPr>
        <p:txBody>
          <a:bodyPr wrap="square" rtlCol="0">
            <a:spAutoFit/>
          </a:bodyPr>
          <a:lstStyle/>
          <a:p>
            <a:r>
              <a:rPr lang="en-US" sz="15000" b="1" dirty="0">
                <a:solidFill>
                  <a:srgbClr val="ED1C28"/>
                </a:solidFill>
                <a:latin typeface="Helvetica" charset="0"/>
                <a:ea typeface="Helvetica" charset="0"/>
                <a:cs typeface="Helvetica" charset="0"/>
              </a:rPr>
              <a:t>”</a:t>
            </a:r>
          </a:p>
        </p:txBody>
      </p:sp>
      <p:sp>
        <p:nvSpPr>
          <p:cNvPr id="15" name="Slide Number Placeholder 5"/>
          <p:cNvSpPr txBox="1">
            <a:spLocks/>
          </p:cNvSpPr>
          <p:nvPr userDrawn="1"/>
        </p:nvSpPr>
        <p:spPr>
          <a:xfrm>
            <a:off x="180975" y="633491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532B18-2371-DF45-8C11-EB637BBC36BB}"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03001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291" cy="6858000"/>
          </a:xfrm>
          <a:prstGeom prst="rect">
            <a:avLst/>
          </a:prstGeom>
        </p:spPr>
      </p:pic>
      <p:sp>
        <p:nvSpPr>
          <p:cNvPr id="8" name="Title 1"/>
          <p:cNvSpPr>
            <a:spLocks noGrp="1"/>
          </p:cNvSpPr>
          <p:nvPr>
            <p:ph type="title" hasCustomPrompt="1"/>
          </p:nvPr>
        </p:nvSpPr>
        <p:spPr>
          <a:xfrm>
            <a:off x="4629150" y="2704305"/>
            <a:ext cx="6639951" cy="667546"/>
          </a:xfrm>
        </p:spPr>
        <p:txBody>
          <a:bodyPr anchor="t">
            <a:noAutofit/>
          </a:bodyPr>
          <a:lstStyle>
            <a:lvl1pPr algn="l">
              <a:defRPr sz="4400" b="1">
                <a:solidFill>
                  <a:srgbClr val="40BFED"/>
                </a:solidFill>
              </a:defRPr>
            </a:lvl1pPr>
          </a:lstStyle>
          <a:p>
            <a:r>
              <a:rPr lang="en-US" dirty="0"/>
              <a:t>Thank You.</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1900" y="2563199"/>
            <a:ext cx="857250" cy="865997"/>
          </a:xfrm>
          <a:prstGeom prst="rect">
            <a:avLst/>
          </a:prstGeom>
        </p:spPr>
      </p:pic>
      <p:sp>
        <p:nvSpPr>
          <p:cNvPr id="3" name="Text Placeholder 2"/>
          <p:cNvSpPr>
            <a:spLocks noGrp="1"/>
          </p:cNvSpPr>
          <p:nvPr>
            <p:ph type="body" sz="quarter" idx="10" hasCustomPrompt="1"/>
          </p:nvPr>
        </p:nvSpPr>
        <p:spPr>
          <a:xfrm>
            <a:off x="4629150" y="3597275"/>
            <a:ext cx="4679950" cy="2189163"/>
          </a:xfrm>
        </p:spPr>
        <p:txBody>
          <a:bodyPr/>
          <a:lstStyle>
            <a:lvl1pPr marL="0" indent="0">
              <a:lnSpc>
                <a:spcPct val="100000"/>
              </a:lnSpc>
              <a:buNone/>
              <a:defRPr sz="2800" b="1">
                <a:latin typeface="Helvetica" charset="0"/>
                <a:ea typeface="Helvetica" charset="0"/>
                <a:cs typeface="Helvetica" charset="0"/>
              </a:defRPr>
            </a:lvl1pPr>
          </a:lstStyle>
          <a:p>
            <a:pPr algn="just">
              <a:lnSpc>
                <a:spcPct val="150000"/>
              </a:lnSpc>
            </a:pPr>
            <a:r>
              <a:rPr lang="en-US" sz="2000" dirty="0">
                <a:solidFill>
                  <a:schemeClr val="tx1"/>
                </a:solidFill>
              </a:rPr>
              <a:t>Questions?</a:t>
            </a:r>
          </a:p>
          <a:p>
            <a:pPr algn="just">
              <a:lnSpc>
                <a:spcPct val="150000"/>
              </a:lnSpc>
            </a:pPr>
            <a:r>
              <a:rPr lang="en-US" sz="2000" b="0" baseline="0" dirty="0">
                <a:solidFill>
                  <a:schemeClr val="tx1"/>
                </a:solidFill>
              </a:rPr>
              <a:t>First &amp; Last</a:t>
            </a:r>
          </a:p>
          <a:p>
            <a:pPr algn="just">
              <a:lnSpc>
                <a:spcPct val="150000"/>
              </a:lnSpc>
            </a:pPr>
            <a:r>
              <a:rPr lang="en-US" sz="2000" b="0" baseline="0" dirty="0">
                <a:solidFill>
                  <a:schemeClr val="tx1"/>
                </a:solidFill>
              </a:rPr>
              <a:t>Email and/or phone</a:t>
            </a:r>
          </a:p>
          <a:p>
            <a:pPr lvl="0"/>
            <a:endParaRPr lang="en-US" dirty="0"/>
          </a:p>
        </p:txBody>
      </p:sp>
    </p:spTree>
    <p:extLst>
      <p:ext uri="{BB962C8B-B14F-4D97-AF65-F5344CB8AC3E}">
        <p14:creationId xmlns:p14="http://schemas.microsoft.com/office/powerpoint/2010/main" val="55314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A2615-C696-0E4E-B738-D72FE270FCEB}" type="datetimeFigureOut">
              <a:rPr lang="en-US" smtClean="0"/>
              <a:t>7/23/22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32B18-2371-DF45-8C11-EB637BBC36BB}" type="slidenum">
              <a:rPr lang="en-US" smtClean="0"/>
              <a:t>‹#›</a:t>
            </a:fld>
            <a:endParaRPr lang="en-US"/>
          </a:p>
        </p:txBody>
      </p:sp>
    </p:spTree>
    <p:extLst>
      <p:ext uri="{BB962C8B-B14F-4D97-AF65-F5344CB8AC3E}">
        <p14:creationId xmlns:p14="http://schemas.microsoft.com/office/powerpoint/2010/main" val="272243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76" r:id="rId5"/>
    <p:sldLayoutId id="2147483672" r:id="rId6"/>
    <p:sldLayoutId id="2147483664" r:id="rId7"/>
    <p:sldLayoutId id="2147483665" r:id="rId8"/>
    <p:sldLayoutId id="2147483666" r:id="rId9"/>
    <p:sldLayoutId id="2147483668" r:id="rId10"/>
    <p:sldLayoutId id="2147483669"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314" y="592488"/>
            <a:ext cx="11208588" cy="3125389"/>
          </a:xfrm>
        </p:spPr>
        <p:txBody>
          <a:bodyPr>
            <a:noAutofit/>
          </a:bodyPr>
          <a:lstStyle/>
          <a:p>
            <a:pPr algn="ctr"/>
            <a:r>
              <a:rPr lang="en-US" dirty="0"/>
              <a:t>Artificial Intelligence </a:t>
            </a:r>
            <a:br>
              <a:rPr lang="en-US" dirty="0"/>
            </a:br>
            <a:r>
              <a:rPr lang="en-US" dirty="0"/>
              <a:t>and the Future of War</a:t>
            </a:r>
            <a:endParaRPr lang="en-US" dirty="0">
              <a:solidFill>
                <a:srgbClr val="263D87"/>
              </a:solidFill>
            </a:endParaRPr>
          </a:p>
        </p:txBody>
      </p:sp>
      <p:sp>
        <p:nvSpPr>
          <p:cNvPr id="7" name="Subtitle 2">
            <a:extLst>
              <a:ext uri="{FF2B5EF4-FFF2-40B4-BE49-F238E27FC236}">
                <a16:creationId xmlns:a16="http://schemas.microsoft.com/office/drawing/2014/main" id="{93B005F9-2E59-BD45-A1E0-9A2DFAFD12DE}"/>
              </a:ext>
            </a:extLst>
          </p:cNvPr>
          <p:cNvSpPr>
            <a:spLocks noGrp="1"/>
          </p:cNvSpPr>
          <p:nvPr>
            <p:ph type="subTitle" idx="1"/>
          </p:nvPr>
        </p:nvSpPr>
        <p:spPr>
          <a:xfrm>
            <a:off x="1524000" y="4491480"/>
            <a:ext cx="9144000" cy="1655762"/>
          </a:xfrm>
        </p:spPr>
        <p:txBody>
          <a:bodyPr>
            <a:normAutofit/>
          </a:bodyPr>
          <a:lstStyle/>
          <a:p>
            <a:r>
              <a:rPr lang="en-US" sz="2400" dirty="0"/>
              <a:t>Paul Scharre </a:t>
            </a:r>
          </a:p>
          <a:p>
            <a:r>
              <a:rPr lang="en-US" sz="2400" dirty="0"/>
              <a:t>Vice President and director of studies</a:t>
            </a:r>
          </a:p>
          <a:p>
            <a:r>
              <a:rPr lang="en-US" sz="2400" dirty="0"/>
              <a:t>Center for a New American Security</a:t>
            </a:r>
          </a:p>
        </p:txBody>
      </p:sp>
    </p:spTree>
    <p:extLst>
      <p:ext uri="{BB962C8B-B14F-4D97-AF65-F5344CB8AC3E}">
        <p14:creationId xmlns:p14="http://schemas.microsoft.com/office/powerpoint/2010/main" val="161213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Tsunami of Data</a:t>
            </a:r>
          </a:p>
        </p:txBody>
      </p:sp>
      <p:sp>
        <p:nvSpPr>
          <p:cNvPr id="5" name="Content Placeholder 1"/>
          <p:cNvSpPr>
            <a:spLocks noGrp="1"/>
          </p:cNvSpPr>
          <p:nvPr>
            <p:ph idx="1"/>
          </p:nvPr>
        </p:nvSpPr>
        <p:spPr>
          <a:xfrm>
            <a:off x="900112" y="1585913"/>
            <a:ext cx="10754613" cy="5041144"/>
          </a:xfrm>
        </p:spPr>
        <p:txBody>
          <a:bodyPr>
            <a:normAutofit/>
          </a:bodyPr>
          <a:lstStyle/>
          <a:p>
            <a:pPr>
              <a:lnSpc>
                <a:spcPct val="120000"/>
              </a:lnSpc>
            </a:pPr>
            <a:r>
              <a:rPr lang="en-US" sz="2800" dirty="0"/>
              <a:t>In the past few years, more data has been created than the past 5,000 years of recorded human history</a:t>
            </a:r>
          </a:p>
          <a:p>
            <a:pPr>
              <a:lnSpc>
                <a:spcPct val="120000"/>
              </a:lnSpc>
            </a:pPr>
            <a:r>
              <a:rPr lang="en-US" sz="2800" dirty="0"/>
              <a:t>Data is quantifying human behavior, preferences, and genetics</a:t>
            </a:r>
          </a:p>
          <a:p>
            <a:pPr>
              <a:lnSpc>
                <a:spcPct val="120000"/>
              </a:lnSpc>
            </a:pPr>
            <a:r>
              <a:rPr lang="en-US" sz="2800" dirty="0"/>
              <a:t>Much of this data is unstructured and unlabeled, requiring new artificial intelligence tools to sort, analyze, and make sense of it</a:t>
            </a:r>
          </a:p>
          <a:p>
            <a:pPr>
              <a:lnSpc>
                <a:spcPct val="120000"/>
              </a:lnSpc>
            </a:pPr>
            <a:r>
              <a:rPr lang="en-US" sz="2800" dirty="0"/>
              <a:t>Larger, more diverse datasets are fueling more powerful AI models</a:t>
            </a:r>
          </a:p>
        </p:txBody>
      </p:sp>
    </p:spTree>
    <p:extLst>
      <p:ext uri="{BB962C8B-B14F-4D97-AF65-F5344CB8AC3E}">
        <p14:creationId xmlns:p14="http://schemas.microsoft.com/office/powerpoint/2010/main" val="316302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17A0F-9800-3D40-AECA-94D8F035A107}"/>
              </a:ext>
            </a:extLst>
          </p:cNvPr>
          <p:cNvSpPr>
            <a:spLocks noGrp="1"/>
          </p:cNvSpPr>
          <p:nvPr>
            <p:ph idx="1"/>
          </p:nvPr>
        </p:nvSpPr>
        <p:spPr>
          <a:xfrm>
            <a:off x="838200" y="1504634"/>
            <a:ext cx="11126492" cy="4997766"/>
          </a:xfrm>
        </p:spPr>
        <p:txBody>
          <a:bodyPr>
            <a:normAutofit lnSpcReduction="10000"/>
          </a:bodyPr>
          <a:lstStyle/>
          <a:p>
            <a:pPr>
              <a:lnSpc>
                <a:spcPct val="110000"/>
              </a:lnSpc>
              <a:spcBef>
                <a:spcPts val="1200"/>
              </a:spcBef>
            </a:pPr>
            <a:r>
              <a:rPr lang="en-US" sz="3200" dirty="0"/>
              <a:t>An </a:t>
            </a:r>
            <a:r>
              <a:rPr lang="en-US" sz="3200" b="1" dirty="0"/>
              <a:t>explosion in artificial intelligence </a:t>
            </a:r>
            <a:r>
              <a:rPr lang="en-US" sz="3200" dirty="0"/>
              <a:t>and machine learning (AI/ML) since 2012</a:t>
            </a:r>
          </a:p>
          <a:p>
            <a:pPr>
              <a:lnSpc>
                <a:spcPct val="110000"/>
              </a:lnSpc>
              <a:spcBef>
                <a:spcPts val="1200"/>
              </a:spcBef>
            </a:pPr>
            <a:r>
              <a:rPr lang="en-US" sz="3200" dirty="0"/>
              <a:t>Large datasets + increased computing power (“compute”) = </a:t>
            </a:r>
            <a:r>
              <a:rPr lang="en-US" sz="3200" b="1" dirty="0"/>
              <a:t>train machines to learn from data</a:t>
            </a:r>
          </a:p>
          <a:p>
            <a:pPr>
              <a:lnSpc>
                <a:spcPct val="110000"/>
              </a:lnSpc>
              <a:spcBef>
                <a:spcPts val="1200"/>
              </a:spcBef>
            </a:pPr>
            <a:r>
              <a:rPr lang="en-US" sz="3200" b="1" dirty="0"/>
              <a:t>Machine learning </a:t>
            </a:r>
            <a:r>
              <a:rPr lang="en-US" sz="3200" dirty="0"/>
              <a:t>is one AI method to build intelligence machines</a:t>
            </a:r>
          </a:p>
          <a:p>
            <a:pPr>
              <a:lnSpc>
                <a:spcPct val="110000"/>
              </a:lnSpc>
              <a:spcBef>
                <a:spcPts val="1200"/>
              </a:spcBef>
            </a:pPr>
            <a:r>
              <a:rPr lang="en-US" sz="3200" dirty="0"/>
              <a:t>Today’s AI systems exhibit </a:t>
            </a:r>
            <a:r>
              <a:rPr lang="en-US" sz="3200" b="1" dirty="0"/>
              <a:t>”narrow” or task-specific </a:t>
            </a:r>
            <a:r>
              <a:rPr lang="en-US" sz="3200" dirty="0"/>
              <a:t>intelligence. Machines are still a far cry from the generalizability of human intelligence.</a:t>
            </a:r>
          </a:p>
          <a:p>
            <a:pPr>
              <a:lnSpc>
                <a:spcPct val="110000"/>
              </a:lnSpc>
              <a:spcBef>
                <a:spcPts val="1200"/>
              </a:spcBef>
            </a:pPr>
            <a:endParaRPr lang="en-US" sz="3200" dirty="0"/>
          </a:p>
          <a:p>
            <a:pPr>
              <a:lnSpc>
                <a:spcPct val="110000"/>
              </a:lnSpc>
              <a:spcBef>
                <a:spcPts val="1200"/>
              </a:spcBef>
            </a:pPr>
            <a:endParaRPr lang="en-US" sz="3200" dirty="0"/>
          </a:p>
          <a:p>
            <a:pPr>
              <a:lnSpc>
                <a:spcPct val="110000"/>
              </a:lnSpc>
              <a:spcBef>
                <a:spcPts val="1200"/>
              </a:spcBef>
            </a:pPr>
            <a:endParaRPr lang="en-US" sz="3200" dirty="0"/>
          </a:p>
          <a:p>
            <a:pPr>
              <a:lnSpc>
                <a:spcPct val="110000"/>
              </a:lnSpc>
              <a:spcBef>
                <a:spcPts val="1200"/>
              </a:spcBef>
            </a:pPr>
            <a:endParaRPr lang="en-US" sz="3200" dirty="0"/>
          </a:p>
        </p:txBody>
      </p:sp>
      <p:sp>
        <p:nvSpPr>
          <p:cNvPr id="3" name="Title 2">
            <a:extLst>
              <a:ext uri="{FF2B5EF4-FFF2-40B4-BE49-F238E27FC236}">
                <a16:creationId xmlns:a16="http://schemas.microsoft.com/office/drawing/2014/main" id="{9317CEE6-80FC-4144-9940-B9A34CF996E7}"/>
              </a:ext>
            </a:extLst>
          </p:cNvPr>
          <p:cNvSpPr>
            <a:spLocks noGrp="1"/>
          </p:cNvSpPr>
          <p:nvPr>
            <p:ph type="title"/>
          </p:nvPr>
        </p:nvSpPr>
        <p:spPr/>
        <p:txBody>
          <a:bodyPr/>
          <a:lstStyle/>
          <a:p>
            <a:r>
              <a:rPr lang="en-US" dirty="0"/>
              <a:t>The AI Revolution</a:t>
            </a:r>
          </a:p>
        </p:txBody>
      </p:sp>
    </p:spTree>
    <p:extLst>
      <p:ext uri="{BB962C8B-B14F-4D97-AF65-F5344CB8AC3E}">
        <p14:creationId xmlns:p14="http://schemas.microsoft.com/office/powerpoint/2010/main" val="287222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2941C1-1C1A-2F4C-A12E-69C7B3BE999B}"/>
              </a:ext>
            </a:extLst>
          </p:cNvPr>
          <p:cNvSpPr txBox="1">
            <a:spLocks/>
          </p:cNvSpPr>
          <p:nvPr/>
        </p:nvSpPr>
        <p:spPr>
          <a:xfrm>
            <a:off x="0" y="42203"/>
            <a:ext cx="12192000" cy="92621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600" b="1" kern="1200" baseline="0">
                <a:solidFill>
                  <a:srgbClr val="263D87"/>
                </a:solidFill>
                <a:latin typeface="Helvetica" charset="0"/>
                <a:ea typeface="Helvetica" charset="0"/>
                <a:cs typeface="Helvetica" charset="0"/>
              </a:defRPr>
            </a:lvl1pPr>
          </a:lstStyle>
          <a:p>
            <a:r>
              <a:rPr lang="en-US" sz="3200"/>
              <a:t>Dominant Global Tech Trend is the Information Revolution</a:t>
            </a:r>
            <a:endParaRPr lang="en-US" sz="3200" dirty="0"/>
          </a:p>
        </p:txBody>
      </p:sp>
      <p:pic>
        <p:nvPicPr>
          <p:cNvPr id="5" name="Picture 4">
            <a:extLst>
              <a:ext uri="{FF2B5EF4-FFF2-40B4-BE49-F238E27FC236}">
                <a16:creationId xmlns:a16="http://schemas.microsoft.com/office/drawing/2014/main" id="{C6DCE5F4-14A6-1C45-8739-09856BB8E6EC}"/>
              </a:ext>
            </a:extLst>
          </p:cNvPr>
          <p:cNvPicPr>
            <a:picLocks noChangeAspect="1"/>
          </p:cNvPicPr>
          <p:nvPr/>
        </p:nvPicPr>
        <p:blipFill>
          <a:blip r:embed="rId2"/>
          <a:stretch>
            <a:fillRect/>
          </a:stretch>
        </p:blipFill>
        <p:spPr>
          <a:xfrm>
            <a:off x="0" y="991682"/>
            <a:ext cx="7680280" cy="6016219"/>
          </a:xfrm>
          <a:prstGeom prst="rect">
            <a:avLst/>
          </a:prstGeom>
        </p:spPr>
      </p:pic>
      <p:sp>
        <p:nvSpPr>
          <p:cNvPr id="6" name="Content Placeholder 2">
            <a:extLst>
              <a:ext uri="{FF2B5EF4-FFF2-40B4-BE49-F238E27FC236}">
                <a16:creationId xmlns:a16="http://schemas.microsoft.com/office/drawing/2014/main" id="{381F07C0-AFA6-2343-A6BA-4CE32CE6ACA4}"/>
              </a:ext>
            </a:extLst>
          </p:cNvPr>
          <p:cNvSpPr txBox="1">
            <a:spLocks/>
          </p:cNvSpPr>
          <p:nvPr/>
        </p:nvSpPr>
        <p:spPr>
          <a:xfrm>
            <a:off x="7498080" y="1160525"/>
            <a:ext cx="4693920" cy="5655271"/>
          </a:xfrm>
          <a:prstGeom prst="rect">
            <a:avLst/>
          </a:prstGeom>
        </p:spPr>
        <p:txBody>
          <a:bodyPr vert="horz" lIns="91440" tIns="45720" rIns="91440" bIns="45720" rtlCol="0">
            <a:normAutofit/>
          </a:bodyPr>
          <a:lstStyle>
            <a:lvl1pPr marL="514350" marR="0" indent="-514350" algn="l" defTabSz="914400" rtl="0" eaLnBrk="1" fontAlgn="auto" latinLnBrk="0" hangingPunct="1">
              <a:lnSpc>
                <a:spcPct val="90000"/>
              </a:lnSpc>
              <a:spcBef>
                <a:spcPts val="1000"/>
              </a:spcBef>
              <a:spcAft>
                <a:spcPts val="0"/>
              </a:spcAft>
              <a:buClrTx/>
              <a:buSzTx/>
              <a:buFont typeface="Wingdings" charset="2"/>
              <a:buChar char="§"/>
              <a:tabLst/>
              <a:defRPr sz="2400" kern="1200">
                <a:solidFill>
                  <a:schemeClr val="tx1"/>
                </a:solidFill>
                <a:latin typeface="Helvetica" charset="0"/>
                <a:ea typeface="Helvetica" charset="0"/>
                <a:cs typeface="Helvetica" charset="0"/>
              </a:defRPr>
            </a:lvl1pPr>
            <a:lvl2pPr marL="914400" indent="-457200" algn="l" defTabSz="914400" rtl="0" eaLnBrk="1" latinLnBrk="0" hangingPunct="1">
              <a:lnSpc>
                <a:spcPct val="90000"/>
              </a:lnSpc>
              <a:spcBef>
                <a:spcPts val="500"/>
              </a:spcBef>
              <a:buFont typeface="Wingdings" charset="2"/>
              <a:buChar char="§"/>
              <a:defRPr sz="2000" kern="1200" baseline="0">
                <a:solidFill>
                  <a:schemeClr val="tx1"/>
                </a:solidFill>
                <a:latin typeface="Helvetica" charset="0"/>
                <a:ea typeface="Helvetica" charset="0"/>
                <a:cs typeface="Helvetica" charset="0"/>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Exponential growth in information technology. 300,000-fold increase in the amount of computing power (“compute”) used in major AI research projects from 2012 to 2019 (doubling every 3.4 months). </a:t>
            </a:r>
          </a:p>
          <a:p>
            <a:r>
              <a:rPr lang="en-US" dirty="0"/>
              <a:t>Exponential growth in information tech (data, bandwidth, compute) contrasts with incremental growth in physical attributes (speed, range, payload). </a:t>
            </a:r>
          </a:p>
        </p:txBody>
      </p:sp>
      <p:sp>
        <p:nvSpPr>
          <p:cNvPr id="7" name="TextBox 6">
            <a:extLst>
              <a:ext uri="{FF2B5EF4-FFF2-40B4-BE49-F238E27FC236}">
                <a16:creationId xmlns:a16="http://schemas.microsoft.com/office/drawing/2014/main" id="{84F609D0-95CF-0D44-BC4A-A57245F2F5D2}"/>
              </a:ext>
            </a:extLst>
          </p:cNvPr>
          <p:cNvSpPr txBox="1"/>
          <p:nvPr/>
        </p:nvSpPr>
        <p:spPr>
          <a:xfrm>
            <a:off x="0" y="6446464"/>
            <a:ext cx="886781" cy="369332"/>
          </a:xfrm>
          <a:prstGeom prst="rect">
            <a:avLst/>
          </a:prstGeom>
          <a:noFill/>
        </p:spPr>
        <p:txBody>
          <a:bodyPr wrap="none" rtlCol="0">
            <a:spAutoFit/>
          </a:bodyPr>
          <a:lstStyle/>
          <a:p>
            <a:r>
              <a:rPr lang="en-US" dirty="0" err="1"/>
              <a:t>OpenAI</a:t>
            </a:r>
            <a:endParaRPr lang="en-US" dirty="0"/>
          </a:p>
        </p:txBody>
      </p:sp>
    </p:spTree>
    <p:extLst>
      <p:ext uri="{BB962C8B-B14F-4D97-AF65-F5344CB8AC3E}">
        <p14:creationId xmlns:p14="http://schemas.microsoft.com/office/powerpoint/2010/main" val="242795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3536" y="1660348"/>
            <a:ext cx="11454433" cy="5227290"/>
          </a:xfrm>
        </p:spPr>
        <p:txBody>
          <a:bodyPr>
            <a:normAutofit/>
          </a:bodyPr>
          <a:lstStyle/>
          <a:p>
            <a:pPr marL="0" indent="0">
              <a:lnSpc>
                <a:spcPct val="120000"/>
              </a:lnSpc>
              <a:buNone/>
            </a:pPr>
            <a:r>
              <a:rPr lang="en-US" sz="3800" dirty="0"/>
              <a:t>Most dramatic changes likely in digital technologies</a:t>
            </a:r>
          </a:p>
          <a:p>
            <a:pPr>
              <a:lnSpc>
                <a:spcPct val="120000"/>
              </a:lnSpc>
            </a:pPr>
            <a:r>
              <a:rPr lang="en-US" sz="3600" dirty="0"/>
              <a:t>Networking</a:t>
            </a:r>
          </a:p>
          <a:p>
            <a:pPr>
              <a:lnSpc>
                <a:spcPct val="120000"/>
              </a:lnSpc>
            </a:pPr>
            <a:r>
              <a:rPr lang="en-US" sz="3600" dirty="0"/>
              <a:t>Sensors</a:t>
            </a:r>
          </a:p>
          <a:p>
            <a:pPr>
              <a:lnSpc>
                <a:spcPct val="120000"/>
              </a:lnSpc>
            </a:pPr>
            <a:r>
              <a:rPr lang="en-US" sz="3600" dirty="0"/>
              <a:t>Data integration</a:t>
            </a:r>
          </a:p>
          <a:p>
            <a:pPr>
              <a:lnSpc>
                <a:spcPct val="120000"/>
              </a:lnSpc>
            </a:pPr>
            <a:r>
              <a:rPr lang="en-US" sz="3600" dirty="0"/>
              <a:t>Artificial intelligence</a:t>
            </a:r>
          </a:p>
          <a:p>
            <a:pPr>
              <a:lnSpc>
                <a:spcPct val="120000"/>
              </a:lnSpc>
            </a:pPr>
            <a:r>
              <a:rPr lang="en-US" sz="3600" dirty="0"/>
              <a:t>Autonomy</a:t>
            </a:r>
          </a:p>
          <a:p>
            <a:pPr>
              <a:lnSpc>
                <a:spcPct val="120000"/>
              </a:lnSpc>
            </a:pPr>
            <a:endParaRPr lang="en-US" sz="3600" dirty="0"/>
          </a:p>
        </p:txBody>
      </p:sp>
      <p:sp>
        <p:nvSpPr>
          <p:cNvPr id="3" name="Title 2"/>
          <p:cNvSpPr>
            <a:spLocks noGrp="1"/>
          </p:cNvSpPr>
          <p:nvPr>
            <p:ph type="title"/>
          </p:nvPr>
        </p:nvSpPr>
        <p:spPr>
          <a:xfrm>
            <a:off x="0" y="234167"/>
            <a:ext cx="12191999" cy="1585913"/>
          </a:xfrm>
        </p:spPr>
        <p:txBody>
          <a:bodyPr/>
          <a:lstStyle/>
          <a:p>
            <a:r>
              <a:rPr lang="en-US" dirty="0"/>
              <a:t>Key Defense Tech Areas</a:t>
            </a:r>
          </a:p>
        </p:txBody>
      </p:sp>
      <p:sp>
        <p:nvSpPr>
          <p:cNvPr id="4" name="Content Placeholder 1">
            <a:extLst>
              <a:ext uri="{FF2B5EF4-FFF2-40B4-BE49-F238E27FC236}">
                <a16:creationId xmlns:a16="http://schemas.microsoft.com/office/drawing/2014/main" id="{583C4606-3BE7-5947-98A0-131A2662CAFF}"/>
              </a:ext>
            </a:extLst>
          </p:cNvPr>
          <p:cNvSpPr txBox="1">
            <a:spLocks/>
          </p:cNvSpPr>
          <p:nvPr/>
        </p:nvSpPr>
        <p:spPr>
          <a:xfrm>
            <a:off x="6070934" y="1673266"/>
            <a:ext cx="5188149" cy="5227290"/>
          </a:xfrm>
          <a:prstGeom prst="rect">
            <a:avLst/>
          </a:prstGeom>
        </p:spPr>
        <p:txBody>
          <a:bodyPr vert="horz" lIns="91440" tIns="45720" rIns="91440" bIns="45720" rtlCol="0">
            <a:normAutofit/>
          </a:bodyPr>
          <a:lstStyle>
            <a:lvl1pPr marL="514350" marR="0" indent="-514350" algn="l" defTabSz="914400" rtl="0" eaLnBrk="1" fontAlgn="auto" latinLnBrk="0" hangingPunct="1">
              <a:lnSpc>
                <a:spcPct val="90000"/>
              </a:lnSpc>
              <a:spcBef>
                <a:spcPts val="1000"/>
              </a:spcBef>
              <a:spcAft>
                <a:spcPts val="0"/>
              </a:spcAft>
              <a:buClrTx/>
              <a:buSzTx/>
              <a:buFont typeface="Wingdings" charset="2"/>
              <a:buChar char="§"/>
              <a:tabLst/>
              <a:defRPr sz="2400" kern="1200">
                <a:solidFill>
                  <a:schemeClr val="tx1"/>
                </a:solidFill>
                <a:latin typeface="Helvetica" charset="0"/>
                <a:ea typeface="Helvetica" charset="0"/>
                <a:cs typeface="Helvetica" charset="0"/>
              </a:defRPr>
            </a:lvl1pPr>
            <a:lvl2pPr marL="914400" indent="-457200" algn="l" defTabSz="914400" rtl="0" eaLnBrk="1" latinLnBrk="0" hangingPunct="1">
              <a:lnSpc>
                <a:spcPct val="90000"/>
              </a:lnSpc>
              <a:spcBef>
                <a:spcPts val="500"/>
              </a:spcBef>
              <a:buFont typeface="Wingdings" charset="2"/>
              <a:buChar char="§"/>
              <a:defRPr sz="2000" kern="1200" baseline="0">
                <a:solidFill>
                  <a:schemeClr val="tx1"/>
                </a:solidFill>
                <a:latin typeface="Helvetica" charset="0"/>
                <a:ea typeface="Helvetica" charset="0"/>
                <a:cs typeface="Helvetica" charset="0"/>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endParaRPr lang="en-US" sz="3600" dirty="0"/>
          </a:p>
          <a:p>
            <a:pPr>
              <a:lnSpc>
                <a:spcPct val="120000"/>
              </a:lnSpc>
            </a:pPr>
            <a:r>
              <a:rPr lang="en-US" sz="3600" dirty="0"/>
              <a:t>Electronic warfare</a:t>
            </a:r>
          </a:p>
          <a:p>
            <a:pPr>
              <a:lnSpc>
                <a:spcPct val="120000"/>
              </a:lnSpc>
            </a:pPr>
            <a:r>
              <a:rPr lang="en-US" sz="3600" dirty="0"/>
              <a:t>Cyber</a:t>
            </a:r>
          </a:p>
          <a:p>
            <a:pPr>
              <a:lnSpc>
                <a:spcPct val="120000"/>
              </a:lnSpc>
            </a:pPr>
            <a:r>
              <a:rPr lang="en-US" sz="3600" dirty="0"/>
              <a:t>Information warfare</a:t>
            </a:r>
          </a:p>
          <a:p>
            <a:pPr>
              <a:lnSpc>
                <a:spcPct val="120000"/>
              </a:lnSpc>
            </a:pPr>
            <a:r>
              <a:rPr lang="en-US" sz="3600" dirty="0"/>
              <a:t>Human-machine integration</a:t>
            </a:r>
          </a:p>
        </p:txBody>
      </p:sp>
    </p:spTree>
    <p:extLst>
      <p:ext uri="{BB962C8B-B14F-4D97-AF65-F5344CB8AC3E}">
        <p14:creationId xmlns:p14="http://schemas.microsoft.com/office/powerpoint/2010/main" val="14944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17A0F-9800-3D40-AECA-94D8F035A107}"/>
              </a:ext>
            </a:extLst>
          </p:cNvPr>
          <p:cNvSpPr>
            <a:spLocks noGrp="1"/>
          </p:cNvSpPr>
          <p:nvPr>
            <p:ph idx="1"/>
          </p:nvPr>
        </p:nvSpPr>
        <p:spPr>
          <a:xfrm>
            <a:off x="838199" y="1504634"/>
            <a:ext cx="10785529" cy="4997766"/>
          </a:xfrm>
        </p:spPr>
        <p:txBody>
          <a:bodyPr>
            <a:normAutofit/>
          </a:bodyPr>
          <a:lstStyle/>
          <a:p>
            <a:pPr>
              <a:lnSpc>
                <a:spcPct val="100000"/>
              </a:lnSpc>
            </a:pPr>
            <a:r>
              <a:rPr lang="en-US" sz="3200" dirty="0"/>
              <a:t>Historical examples of disruptive shifts in the way militaries fight (“</a:t>
            </a:r>
            <a:r>
              <a:rPr lang="en-US" sz="3200" b="1" dirty="0"/>
              <a:t>revolutions in warfare</a:t>
            </a:r>
            <a:r>
              <a:rPr lang="en-US" sz="3200" dirty="0"/>
              <a:t>”)</a:t>
            </a:r>
          </a:p>
          <a:p>
            <a:pPr>
              <a:lnSpc>
                <a:spcPct val="100000"/>
              </a:lnSpc>
            </a:pPr>
            <a:r>
              <a:rPr lang="en-US" sz="3200" dirty="0"/>
              <a:t>During periods of disruptive change, the </a:t>
            </a:r>
            <a:r>
              <a:rPr lang="en-US" sz="3200" b="1" dirty="0"/>
              <a:t>metrics for combat power change </a:t>
            </a:r>
            <a:endParaRPr lang="en-US" sz="3200" dirty="0"/>
          </a:p>
          <a:p>
            <a:pPr>
              <a:lnSpc>
                <a:spcPct val="100000"/>
              </a:lnSpc>
            </a:pPr>
            <a:r>
              <a:rPr lang="en-US" sz="3200" dirty="0"/>
              <a:t>We are in a period of similar disruptive change today</a:t>
            </a:r>
          </a:p>
          <a:p>
            <a:pPr>
              <a:lnSpc>
                <a:spcPct val="100000"/>
              </a:lnSpc>
            </a:pPr>
            <a:r>
              <a:rPr lang="en-US" sz="3200" dirty="0"/>
              <a:t>The most important metrics for power are no longer physical attributes of military systems, but </a:t>
            </a:r>
            <a:r>
              <a:rPr lang="en-US" sz="3200" b="1" dirty="0"/>
              <a:t>digital ones</a:t>
            </a:r>
          </a:p>
          <a:p>
            <a:pPr>
              <a:lnSpc>
                <a:spcPct val="100000"/>
              </a:lnSpc>
            </a:pPr>
            <a:r>
              <a:rPr lang="en-US" sz="3200" dirty="0"/>
              <a:t>Smarter weapons &gt; bigger, faster dumb weapons</a:t>
            </a:r>
          </a:p>
          <a:p>
            <a:pPr>
              <a:lnSpc>
                <a:spcPct val="100000"/>
              </a:lnSpc>
            </a:pPr>
            <a:endParaRPr lang="en-US" sz="3200" dirty="0"/>
          </a:p>
        </p:txBody>
      </p:sp>
      <p:sp>
        <p:nvSpPr>
          <p:cNvPr id="3" name="Title 2">
            <a:extLst>
              <a:ext uri="{FF2B5EF4-FFF2-40B4-BE49-F238E27FC236}">
                <a16:creationId xmlns:a16="http://schemas.microsoft.com/office/drawing/2014/main" id="{9317CEE6-80FC-4144-9940-B9A34CF996E7}"/>
              </a:ext>
            </a:extLst>
          </p:cNvPr>
          <p:cNvSpPr>
            <a:spLocks noGrp="1"/>
          </p:cNvSpPr>
          <p:nvPr>
            <p:ph type="title"/>
          </p:nvPr>
        </p:nvSpPr>
        <p:spPr/>
        <p:txBody>
          <a:bodyPr/>
          <a:lstStyle/>
          <a:p>
            <a:r>
              <a:rPr lang="en-US" dirty="0"/>
              <a:t>Disruptive Change in Warfare</a:t>
            </a:r>
          </a:p>
        </p:txBody>
      </p:sp>
    </p:spTree>
    <p:extLst>
      <p:ext uri="{BB962C8B-B14F-4D97-AF65-F5344CB8AC3E}">
        <p14:creationId xmlns:p14="http://schemas.microsoft.com/office/powerpoint/2010/main" val="1940046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17A0F-9800-3D40-AECA-94D8F035A107}"/>
              </a:ext>
            </a:extLst>
          </p:cNvPr>
          <p:cNvSpPr>
            <a:spLocks noGrp="1"/>
          </p:cNvSpPr>
          <p:nvPr>
            <p:ph idx="1"/>
          </p:nvPr>
        </p:nvSpPr>
        <p:spPr>
          <a:xfrm>
            <a:off x="838199" y="1521887"/>
            <a:ext cx="10785529" cy="4997766"/>
          </a:xfrm>
        </p:spPr>
        <p:txBody>
          <a:bodyPr>
            <a:normAutofit/>
          </a:bodyPr>
          <a:lstStyle/>
          <a:p>
            <a:pPr>
              <a:lnSpc>
                <a:spcPct val="100000"/>
              </a:lnSpc>
            </a:pPr>
            <a:r>
              <a:rPr lang="en-US" sz="3600" dirty="0"/>
              <a:t>The winners during periods of disruptive change are not those who invent the technology first or have the best technology, but </a:t>
            </a:r>
            <a:r>
              <a:rPr lang="en-US" sz="3600" b="1" dirty="0"/>
              <a:t>those who come up with the best ways of using it. </a:t>
            </a:r>
          </a:p>
          <a:p>
            <a:pPr>
              <a:lnSpc>
                <a:spcPct val="100000"/>
              </a:lnSpc>
            </a:pPr>
            <a:endParaRPr lang="en-US" sz="1800" b="1" dirty="0"/>
          </a:p>
          <a:p>
            <a:pPr>
              <a:lnSpc>
                <a:spcPct val="100000"/>
              </a:lnSpc>
            </a:pPr>
            <a:r>
              <a:rPr lang="en-US" sz="3600" dirty="0"/>
              <a:t>Competitive advantage today, for companies and nations, will come from </a:t>
            </a:r>
            <a:r>
              <a:rPr lang="en-US" sz="3600" b="1" u="sng" dirty="0"/>
              <a:t>rapidly</a:t>
            </a:r>
            <a:r>
              <a:rPr lang="en-US" sz="3600" dirty="0"/>
              <a:t> integrating </a:t>
            </a:r>
            <a:r>
              <a:rPr lang="en-US" sz="3600" b="1" u="sng" dirty="0"/>
              <a:t>digital</a:t>
            </a:r>
            <a:r>
              <a:rPr lang="en-US" sz="3600" dirty="0"/>
              <a:t> technologies to </a:t>
            </a:r>
            <a:r>
              <a:rPr lang="en-US" sz="3600" b="1" u="sng" dirty="0"/>
              <a:t>change how militaries fight</a:t>
            </a:r>
            <a:r>
              <a:rPr lang="en-US" sz="3600" dirty="0"/>
              <a:t>. </a:t>
            </a:r>
          </a:p>
          <a:p>
            <a:pPr>
              <a:lnSpc>
                <a:spcPct val="100000"/>
              </a:lnSpc>
            </a:pPr>
            <a:endParaRPr lang="en-US" sz="3600" dirty="0"/>
          </a:p>
        </p:txBody>
      </p:sp>
      <p:sp>
        <p:nvSpPr>
          <p:cNvPr id="3" name="Title 2">
            <a:extLst>
              <a:ext uri="{FF2B5EF4-FFF2-40B4-BE49-F238E27FC236}">
                <a16:creationId xmlns:a16="http://schemas.microsoft.com/office/drawing/2014/main" id="{9317CEE6-80FC-4144-9940-B9A34CF996E7}"/>
              </a:ext>
            </a:extLst>
          </p:cNvPr>
          <p:cNvSpPr>
            <a:spLocks noGrp="1"/>
          </p:cNvSpPr>
          <p:nvPr>
            <p:ph type="title"/>
          </p:nvPr>
        </p:nvSpPr>
        <p:spPr/>
        <p:txBody>
          <a:bodyPr/>
          <a:lstStyle/>
          <a:p>
            <a:r>
              <a:rPr lang="en-US" dirty="0"/>
              <a:t>Lessons from History</a:t>
            </a:r>
          </a:p>
        </p:txBody>
      </p:sp>
    </p:spTree>
    <p:extLst>
      <p:ext uri="{BB962C8B-B14F-4D97-AF65-F5344CB8AC3E}">
        <p14:creationId xmlns:p14="http://schemas.microsoft.com/office/powerpoint/2010/main" val="2398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248" y="1630711"/>
            <a:ext cx="11696167" cy="5227290"/>
          </a:xfrm>
        </p:spPr>
        <p:txBody>
          <a:bodyPr>
            <a:normAutofit fontScale="85000" lnSpcReduction="20000"/>
          </a:bodyPr>
          <a:lstStyle/>
          <a:p>
            <a:pPr>
              <a:lnSpc>
                <a:spcPct val="130000"/>
              </a:lnSpc>
            </a:pPr>
            <a:r>
              <a:rPr lang="en-US" sz="3600" dirty="0"/>
              <a:t>Artificial intelligence is an enabling technology, like electricity. The AI revolution is likely to change warfare as much as past industrial revolutions. </a:t>
            </a:r>
          </a:p>
          <a:p>
            <a:pPr>
              <a:lnSpc>
                <a:spcPct val="130000"/>
              </a:lnSpc>
            </a:pPr>
            <a:r>
              <a:rPr lang="en-US" sz="3600" dirty="0"/>
              <a:t>Prior industrial revolutions led to the creation of machines that were </a:t>
            </a:r>
            <a:r>
              <a:rPr lang="en-US" sz="3600" b="1" dirty="0"/>
              <a:t>stronger</a:t>
            </a:r>
            <a:r>
              <a:rPr lang="en-US" sz="3600" dirty="0"/>
              <a:t> than people. These machines were then used in war (locomotive, airplane, tank, submarine.)</a:t>
            </a:r>
          </a:p>
          <a:p>
            <a:pPr>
              <a:lnSpc>
                <a:spcPct val="130000"/>
              </a:lnSpc>
            </a:pPr>
            <a:r>
              <a:rPr lang="en-US" sz="3600" dirty="0"/>
              <a:t>AI enables machines that are </a:t>
            </a:r>
            <a:r>
              <a:rPr lang="en-US" sz="3600" b="1" dirty="0"/>
              <a:t>smarter</a:t>
            </a:r>
            <a:r>
              <a:rPr lang="en-US" sz="3600" dirty="0"/>
              <a:t> than humans for narrow tasks. This will likely change human society in profound and unexpected ways.</a:t>
            </a:r>
          </a:p>
          <a:p>
            <a:pPr>
              <a:lnSpc>
                <a:spcPct val="130000"/>
              </a:lnSpc>
            </a:pPr>
            <a:endParaRPr lang="en-US" sz="3600" dirty="0"/>
          </a:p>
        </p:txBody>
      </p:sp>
      <p:sp>
        <p:nvSpPr>
          <p:cNvPr id="3" name="Title 2"/>
          <p:cNvSpPr>
            <a:spLocks noGrp="1"/>
          </p:cNvSpPr>
          <p:nvPr>
            <p:ph type="title"/>
          </p:nvPr>
        </p:nvSpPr>
        <p:spPr>
          <a:xfrm>
            <a:off x="0" y="234167"/>
            <a:ext cx="12191999" cy="1585913"/>
          </a:xfrm>
        </p:spPr>
        <p:txBody>
          <a:bodyPr/>
          <a:lstStyle/>
          <a:p>
            <a:r>
              <a:rPr lang="en-US" dirty="0"/>
              <a:t>AI and Global Security</a:t>
            </a:r>
          </a:p>
        </p:txBody>
      </p:sp>
    </p:spTree>
    <p:extLst>
      <p:ext uri="{BB962C8B-B14F-4D97-AF65-F5344CB8AC3E}">
        <p14:creationId xmlns:p14="http://schemas.microsoft.com/office/powerpoint/2010/main" val="1595216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30710"/>
            <a:ext cx="10712476" cy="5069334"/>
          </a:xfrm>
        </p:spPr>
        <p:txBody>
          <a:bodyPr>
            <a:noAutofit/>
          </a:bodyPr>
          <a:lstStyle/>
          <a:p>
            <a:pPr>
              <a:lnSpc>
                <a:spcPct val="110000"/>
              </a:lnSpc>
            </a:pPr>
            <a:r>
              <a:rPr lang="en-US" sz="3200" dirty="0"/>
              <a:t>More broadly, the AI revolution is likely to change international relations and security in profound and unexpected ways, as did prior industrial revolutions.</a:t>
            </a:r>
          </a:p>
          <a:p>
            <a:pPr>
              <a:lnSpc>
                <a:spcPct val="110000"/>
              </a:lnSpc>
            </a:pPr>
            <a:r>
              <a:rPr lang="en-US" sz="3200" dirty="0"/>
              <a:t>Shifts in </a:t>
            </a:r>
            <a:r>
              <a:rPr lang="en-US" sz="3200" b="1" dirty="0"/>
              <a:t>balances of power </a:t>
            </a:r>
            <a:r>
              <a:rPr lang="en-US" sz="3200" dirty="0"/>
              <a:t>among global actors</a:t>
            </a:r>
          </a:p>
          <a:p>
            <a:pPr>
              <a:lnSpc>
                <a:spcPct val="110000"/>
              </a:lnSpc>
            </a:pPr>
            <a:r>
              <a:rPr lang="en-US" sz="3200" dirty="0"/>
              <a:t>Changes in the </a:t>
            </a:r>
            <a:r>
              <a:rPr lang="en-US" sz="3200" b="1" dirty="0"/>
              <a:t>key drivers of power </a:t>
            </a:r>
            <a:r>
              <a:rPr lang="en-US" sz="3200" dirty="0"/>
              <a:t>and competitive advantage (data, compute, talent, institutions)</a:t>
            </a:r>
          </a:p>
          <a:p>
            <a:pPr>
              <a:lnSpc>
                <a:spcPct val="110000"/>
              </a:lnSpc>
            </a:pPr>
            <a:r>
              <a:rPr lang="en-US" sz="3200" dirty="0"/>
              <a:t>Global</a:t>
            </a:r>
            <a:r>
              <a:rPr lang="en-US" sz="3200" b="1" dirty="0"/>
              <a:t> stability dynamics</a:t>
            </a:r>
            <a:r>
              <a:rPr lang="en-US" sz="3200" dirty="0"/>
              <a:t> (example, “race to the bottom” on AI safety) </a:t>
            </a:r>
          </a:p>
          <a:p>
            <a:pPr>
              <a:lnSpc>
                <a:spcPct val="110000"/>
              </a:lnSpc>
            </a:pPr>
            <a:endParaRPr lang="en-US" sz="3200" dirty="0"/>
          </a:p>
        </p:txBody>
      </p:sp>
      <p:sp>
        <p:nvSpPr>
          <p:cNvPr id="3" name="Title 2"/>
          <p:cNvSpPr>
            <a:spLocks noGrp="1"/>
          </p:cNvSpPr>
          <p:nvPr>
            <p:ph type="title"/>
          </p:nvPr>
        </p:nvSpPr>
        <p:spPr>
          <a:xfrm>
            <a:off x="1" y="76158"/>
            <a:ext cx="12191999" cy="1585913"/>
          </a:xfrm>
        </p:spPr>
        <p:txBody>
          <a:bodyPr/>
          <a:lstStyle/>
          <a:p>
            <a:r>
              <a:rPr lang="en-US" sz="6000" dirty="0"/>
              <a:t>AI Revolution &amp; Int’l Security</a:t>
            </a:r>
          </a:p>
        </p:txBody>
      </p:sp>
      <p:sp>
        <p:nvSpPr>
          <p:cNvPr id="6" name="Slide Number Placeholder 5"/>
          <p:cNvSpPr>
            <a:spLocks noGrp="1"/>
          </p:cNvSpPr>
          <p:nvPr>
            <p:ph type="sldNum" sz="quarter" idx="12"/>
          </p:nvPr>
        </p:nvSpPr>
        <p:spPr/>
        <p:txBody>
          <a:bodyPr/>
          <a:lstStyle/>
          <a:p>
            <a:fld id="{D7532B18-2371-DF45-8C11-EB637BBC36BB}" type="slidenum">
              <a:rPr lang="en-US" smtClean="0"/>
              <a:pPr/>
              <a:t>17</a:t>
            </a:fld>
            <a:endParaRPr lang="en-US" dirty="0"/>
          </a:p>
        </p:txBody>
      </p:sp>
    </p:spTree>
    <p:extLst>
      <p:ext uri="{BB962C8B-B14F-4D97-AF65-F5344CB8AC3E}">
        <p14:creationId xmlns:p14="http://schemas.microsoft.com/office/powerpoint/2010/main" val="287566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248" y="1630711"/>
            <a:ext cx="11696167" cy="5227290"/>
          </a:xfrm>
        </p:spPr>
        <p:txBody>
          <a:bodyPr>
            <a:normAutofit lnSpcReduction="10000"/>
          </a:bodyPr>
          <a:lstStyle/>
          <a:p>
            <a:pPr>
              <a:lnSpc>
                <a:spcPct val="120000"/>
              </a:lnSpc>
            </a:pPr>
            <a:r>
              <a:rPr lang="en-US" sz="3600" dirty="0"/>
              <a:t>There will be many national security-relevant uses of AI by states, non-state groups, and individuals.</a:t>
            </a:r>
          </a:p>
          <a:p>
            <a:pPr>
              <a:lnSpc>
                <a:spcPct val="120000"/>
              </a:lnSpc>
            </a:pPr>
            <a:r>
              <a:rPr lang="en-US" sz="3600" b="1" dirty="0"/>
              <a:t>Military</a:t>
            </a:r>
            <a:r>
              <a:rPr lang="en-US" sz="3600" dirty="0"/>
              <a:t>: robots, swarms, autonomous weapons</a:t>
            </a:r>
          </a:p>
          <a:p>
            <a:pPr>
              <a:lnSpc>
                <a:spcPct val="120000"/>
              </a:lnSpc>
            </a:pPr>
            <a:r>
              <a:rPr lang="en-US" sz="3600" b="1" dirty="0"/>
              <a:t>Intelligence</a:t>
            </a:r>
            <a:r>
              <a:rPr lang="en-US" sz="3600" dirty="0"/>
              <a:t>: surveillance, collection, analysis</a:t>
            </a:r>
          </a:p>
          <a:p>
            <a:pPr>
              <a:lnSpc>
                <a:spcPct val="120000"/>
              </a:lnSpc>
            </a:pPr>
            <a:r>
              <a:rPr lang="en-US" sz="3600" b="1" dirty="0"/>
              <a:t>Information</a:t>
            </a:r>
            <a:r>
              <a:rPr lang="en-US" sz="3600" dirty="0"/>
              <a:t>: propaganda, influence</a:t>
            </a:r>
          </a:p>
          <a:p>
            <a:pPr>
              <a:lnSpc>
                <a:spcPct val="120000"/>
              </a:lnSpc>
            </a:pPr>
            <a:r>
              <a:rPr lang="en-US" sz="3600" b="1" dirty="0"/>
              <a:t>Economic</a:t>
            </a:r>
            <a:r>
              <a:rPr lang="en-US" sz="3600" dirty="0"/>
              <a:t>: financial warfare, destabilize economies</a:t>
            </a:r>
          </a:p>
          <a:p>
            <a:pPr>
              <a:lnSpc>
                <a:spcPct val="120000"/>
              </a:lnSpc>
            </a:pPr>
            <a:r>
              <a:rPr lang="en-US" sz="3600" b="1" dirty="0"/>
              <a:t>Political</a:t>
            </a:r>
            <a:r>
              <a:rPr lang="en-US" sz="3600" dirty="0"/>
              <a:t>: decision-making </a:t>
            </a:r>
          </a:p>
          <a:p>
            <a:pPr>
              <a:lnSpc>
                <a:spcPct val="120000"/>
              </a:lnSpc>
            </a:pPr>
            <a:endParaRPr lang="en-US" sz="3600" dirty="0"/>
          </a:p>
        </p:txBody>
      </p:sp>
      <p:sp>
        <p:nvSpPr>
          <p:cNvPr id="3" name="Title 2"/>
          <p:cNvSpPr>
            <a:spLocks noGrp="1"/>
          </p:cNvSpPr>
          <p:nvPr>
            <p:ph type="title"/>
          </p:nvPr>
        </p:nvSpPr>
        <p:spPr>
          <a:xfrm>
            <a:off x="0" y="234167"/>
            <a:ext cx="12191999" cy="1585913"/>
          </a:xfrm>
        </p:spPr>
        <p:txBody>
          <a:bodyPr/>
          <a:lstStyle/>
          <a:p>
            <a:r>
              <a:rPr lang="en-US" dirty="0"/>
              <a:t>National Security Uses of AI</a:t>
            </a:r>
          </a:p>
        </p:txBody>
      </p:sp>
    </p:spTree>
    <p:extLst>
      <p:ext uri="{BB962C8B-B14F-4D97-AF65-F5344CB8AC3E}">
        <p14:creationId xmlns:p14="http://schemas.microsoft.com/office/powerpoint/2010/main" val="271335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248" y="1630711"/>
            <a:ext cx="11696167" cy="5227290"/>
          </a:xfrm>
        </p:spPr>
        <p:txBody>
          <a:bodyPr>
            <a:normAutofit/>
          </a:bodyPr>
          <a:lstStyle/>
          <a:p>
            <a:pPr>
              <a:lnSpc>
                <a:spcPct val="130000"/>
              </a:lnSpc>
            </a:pPr>
            <a:r>
              <a:rPr lang="en-US" sz="3600" dirty="0"/>
              <a:t>AI will empower militaries with greater situational awareness, precision, coordination, and speed </a:t>
            </a:r>
          </a:p>
          <a:p>
            <a:pPr>
              <a:lnSpc>
                <a:spcPct val="130000"/>
              </a:lnSpc>
            </a:pPr>
            <a:r>
              <a:rPr lang="en-US" sz="3600" dirty="0"/>
              <a:t>Likely to lead to a battlefield that is faster paced, more transparent (harder to hide), and more lethal</a:t>
            </a:r>
          </a:p>
          <a:p>
            <a:pPr>
              <a:lnSpc>
                <a:spcPct val="130000"/>
              </a:lnSpc>
            </a:pPr>
            <a:r>
              <a:rPr lang="en-US" sz="3600" dirty="0"/>
              <a:t>New tactics will be needed as a result</a:t>
            </a:r>
          </a:p>
          <a:p>
            <a:pPr>
              <a:lnSpc>
                <a:spcPct val="130000"/>
              </a:lnSpc>
            </a:pPr>
            <a:r>
              <a:rPr lang="en-US" sz="3600" dirty="0"/>
              <a:t>AI will dramatically change command-and-control</a:t>
            </a:r>
          </a:p>
          <a:p>
            <a:pPr>
              <a:lnSpc>
                <a:spcPct val="130000"/>
              </a:lnSpc>
            </a:pPr>
            <a:endParaRPr lang="en-US" sz="3600" dirty="0"/>
          </a:p>
        </p:txBody>
      </p:sp>
      <p:sp>
        <p:nvSpPr>
          <p:cNvPr id="3" name="Title 2"/>
          <p:cNvSpPr>
            <a:spLocks noGrp="1"/>
          </p:cNvSpPr>
          <p:nvPr>
            <p:ph type="title"/>
          </p:nvPr>
        </p:nvSpPr>
        <p:spPr>
          <a:xfrm>
            <a:off x="0" y="234167"/>
            <a:ext cx="12191999" cy="1585913"/>
          </a:xfrm>
        </p:spPr>
        <p:txBody>
          <a:bodyPr/>
          <a:lstStyle/>
          <a:p>
            <a:r>
              <a:rPr lang="en-US" dirty="0"/>
              <a:t>AI + War</a:t>
            </a:r>
          </a:p>
        </p:txBody>
      </p:sp>
    </p:spTree>
    <p:extLst>
      <p:ext uri="{BB962C8B-B14F-4D97-AF65-F5344CB8AC3E}">
        <p14:creationId xmlns:p14="http://schemas.microsoft.com/office/powerpoint/2010/main" val="109941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17A0F-9800-3D40-AECA-94D8F035A107}"/>
              </a:ext>
            </a:extLst>
          </p:cNvPr>
          <p:cNvSpPr>
            <a:spLocks noGrp="1"/>
          </p:cNvSpPr>
          <p:nvPr>
            <p:ph idx="1"/>
          </p:nvPr>
        </p:nvSpPr>
        <p:spPr>
          <a:xfrm>
            <a:off x="838199" y="1504634"/>
            <a:ext cx="10979990" cy="4997766"/>
          </a:xfrm>
        </p:spPr>
        <p:txBody>
          <a:bodyPr>
            <a:normAutofit/>
          </a:bodyPr>
          <a:lstStyle/>
          <a:p>
            <a:r>
              <a:rPr lang="en-US" sz="3200" dirty="0"/>
              <a:t>The United States was a first-mover in the information revolution, using sensors, stealth, networks, &amp; guided munitions to gain a decisive advantage over others. </a:t>
            </a:r>
          </a:p>
          <a:p>
            <a:r>
              <a:rPr lang="en-US" sz="3200" dirty="0"/>
              <a:t>That advantage has waned as the technology has proliferated and others can turn it against us (i.e., “anti-access” capabilities).</a:t>
            </a:r>
          </a:p>
          <a:p>
            <a:r>
              <a:rPr lang="en-US" sz="3200" dirty="0"/>
              <a:t>At the same time, the information revolution continues to evolve, but now much more globalized.</a:t>
            </a:r>
          </a:p>
          <a:p>
            <a:r>
              <a:rPr lang="en-US" sz="3200" b="1" dirty="0"/>
              <a:t>The winners will be those who can rapidly adapt </a:t>
            </a:r>
            <a:r>
              <a:rPr lang="en-US" sz="3200" b="1" u="sng" dirty="0"/>
              <a:t>digital technologies</a:t>
            </a:r>
            <a:r>
              <a:rPr lang="en-US" sz="3200" b="1" dirty="0"/>
              <a:t> to military advantage. </a:t>
            </a:r>
          </a:p>
          <a:p>
            <a:endParaRPr lang="en-US" sz="3200" dirty="0"/>
          </a:p>
          <a:p>
            <a:endParaRPr lang="en-US" sz="3200" dirty="0"/>
          </a:p>
        </p:txBody>
      </p:sp>
      <p:sp>
        <p:nvSpPr>
          <p:cNvPr id="3" name="Title 2">
            <a:extLst>
              <a:ext uri="{FF2B5EF4-FFF2-40B4-BE49-F238E27FC236}">
                <a16:creationId xmlns:a16="http://schemas.microsoft.com/office/drawing/2014/main" id="{9317CEE6-80FC-4144-9940-B9A34CF996E7}"/>
              </a:ext>
            </a:extLst>
          </p:cNvPr>
          <p:cNvSpPr>
            <a:spLocks noGrp="1"/>
          </p:cNvSpPr>
          <p:nvPr>
            <p:ph type="title"/>
          </p:nvPr>
        </p:nvSpPr>
        <p:spPr/>
        <p:txBody>
          <a:bodyPr/>
          <a:lstStyle/>
          <a:p>
            <a:r>
              <a:rPr lang="en-US" dirty="0"/>
              <a:t>The Information Revolution</a:t>
            </a:r>
          </a:p>
        </p:txBody>
      </p:sp>
    </p:spTree>
    <p:extLst>
      <p:ext uri="{BB962C8B-B14F-4D97-AF65-F5344CB8AC3E}">
        <p14:creationId xmlns:p14="http://schemas.microsoft.com/office/powerpoint/2010/main" val="2962298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915" y="1630710"/>
            <a:ext cx="11696167" cy="5227290"/>
          </a:xfrm>
        </p:spPr>
        <p:txBody>
          <a:bodyPr>
            <a:normAutofit/>
          </a:bodyPr>
          <a:lstStyle/>
          <a:p>
            <a:pPr>
              <a:lnSpc>
                <a:spcPct val="130000"/>
              </a:lnSpc>
            </a:pPr>
            <a:r>
              <a:rPr lang="en-US" sz="2800" dirty="0"/>
              <a:t>In chess, </a:t>
            </a:r>
            <a:r>
              <a:rPr lang="en-US" sz="2800" i="1" dirty="0"/>
              <a:t>go</a:t>
            </a:r>
            <a:r>
              <a:rPr lang="en-US" sz="2800" dirty="0"/>
              <a:t>, poker, </a:t>
            </a:r>
            <a:r>
              <a:rPr lang="en-US" sz="2800" dirty="0" err="1"/>
              <a:t>Starcraft</a:t>
            </a:r>
            <a:r>
              <a:rPr lang="en-US" sz="2800" dirty="0"/>
              <a:t> II, Dota2, capture-the-flag, etc. AI agents have demonstrated not only superhuman performance, but the ability to play </a:t>
            </a:r>
            <a:r>
              <a:rPr lang="en-US" sz="2800" i="1" dirty="0"/>
              <a:t>differently </a:t>
            </a:r>
            <a:r>
              <a:rPr lang="en-US" sz="2800" dirty="0"/>
              <a:t>than humans</a:t>
            </a:r>
          </a:p>
          <a:p>
            <a:pPr lvl="1">
              <a:lnSpc>
                <a:spcPct val="130000"/>
              </a:lnSpc>
            </a:pPr>
            <a:r>
              <a:rPr lang="en-US" sz="2800" dirty="0"/>
              <a:t>Faster reflexes and superior reaction times</a:t>
            </a:r>
          </a:p>
          <a:p>
            <a:pPr lvl="1">
              <a:lnSpc>
                <a:spcPct val="130000"/>
              </a:lnSpc>
            </a:pPr>
            <a:r>
              <a:rPr lang="en-US" sz="2800" dirty="0"/>
              <a:t>Greater holistic situational awareness across space and time</a:t>
            </a:r>
          </a:p>
          <a:p>
            <a:pPr lvl="1">
              <a:lnSpc>
                <a:spcPct val="130000"/>
              </a:lnSpc>
            </a:pPr>
            <a:r>
              <a:rPr lang="en-US" sz="2800" dirty="0"/>
              <a:t>Superior coordination among multiple agents</a:t>
            </a:r>
          </a:p>
          <a:p>
            <a:pPr lvl="1">
              <a:lnSpc>
                <a:spcPct val="130000"/>
              </a:lnSpc>
            </a:pPr>
            <a:r>
              <a:rPr lang="en-US" sz="2800" dirty="0"/>
              <a:t>Superior ability to manage resources</a:t>
            </a:r>
          </a:p>
          <a:p>
            <a:pPr lvl="1">
              <a:lnSpc>
                <a:spcPct val="130000"/>
              </a:lnSpc>
            </a:pPr>
            <a:r>
              <a:rPr lang="en-US" sz="2800" dirty="0"/>
              <a:t>Ability to radically change risk-taking and aggression</a:t>
            </a:r>
          </a:p>
          <a:p>
            <a:pPr>
              <a:lnSpc>
                <a:spcPct val="130000"/>
              </a:lnSpc>
            </a:pPr>
            <a:endParaRPr lang="en-US" sz="2800" dirty="0"/>
          </a:p>
        </p:txBody>
      </p:sp>
      <p:sp>
        <p:nvSpPr>
          <p:cNvPr id="3" name="Title 2"/>
          <p:cNvSpPr>
            <a:spLocks noGrp="1"/>
          </p:cNvSpPr>
          <p:nvPr>
            <p:ph type="title"/>
          </p:nvPr>
        </p:nvSpPr>
        <p:spPr>
          <a:xfrm>
            <a:off x="0" y="234167"/>
            <a:ext cx="12191999" cy="1585913"/>
          </a:xfrm>
        </p:spPr>
        <p:txBody>
          <a:bodyPr/>
          <a:lstStyle/>
          <a:p>
            <a:r>
              <a:rPr lang="en-US" dirty="0"/>
              <a:t>AI Agent Tactics</a:t>
            </a:r>
          </a:p>
        </p:txBody>
      </p:sp>
    </p:spTree>
    <p:extLst>
      <p:ext uri="{BB962C8B-B14F-4D97-AF65-F5344CB8AC3E}">
        <p14:creationId xmlns:p14="http://schemas.microsoft.com/office/powerpoint/2010/main" val="331314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4" y="1899850"/>
            <a:ext cx="11696167" cy="5227290"/>
          </a:xfrm>
        </p:spPr>
        <p:txBody>
          <a:bodyPr>
            <a:normAutofit/>
          </a:bodyPr>
          <a:lstStyle/>
          <a:p>
            <a:pPr>
              <a:lnSpc>
                <a:spcPct val="120000"/>
              </a:lnSpc>
            </a:pPr>
            <a:r>
              <a:rPr lang="en-US" sz="3600" dirty="0"/>
              <a:t>Inability to understand context</a:t>
            </a:r>
          </a:p>
          <a:p>
            <a:pPr>
              <a:lnSpc>
                <a:spcPct val="120000"/>
              </a:lnSpc>
            </a:pPr>
            <a:r>
              <a:rPr lang="en-US" sz="3600" dirty="0"/>
              <a:t>Brittleness / lack of robustness</a:t>
            </a:r>
          </a:p>
          <a:p>
            <a:pPr>
              <a:lnSpc>
                <a:spcPct val="120000"/>
              </a:lnSpc>
            </a:pPr>
            <a:r>
              <a:rPr lang="en-US" sz="3600" dirty="0"/>
              <a:t>Learning / goal-driven failure modes</a:t>
            </a:r>
          </a:p>
          <a:p>
            <a:pPr>
              <a:lnSpc>
                <a:spcPct val="120000"/>
              </a:lnSpc>
            </a:pPr>
            <a:r>
              <a:rPr lang="en-US" sz="3600" dirty="0"/>
              <a:t>Vulnerabilities to hacking, poisoning, manipulation</a:t>
            </a:r>
            <a:endParaRPr lang="en-US" sz="3200" dirty="0"/>
          </a:p>
        </p:txBody>
      </p:sp>
      <p:sp>
        <p:nvSpPr>
          <p:cNvPr id="3" name="Title 2"/>
          <p:cNvSpPr>
            <a:spLocks noGrp="1"/>
          </p:cNvSpPr>
          <p:nvPr>
            <p:ph type="title"/>
          </p:nvPr>
        </p:nvSpPr>
        <p:spPr>
          <a:xfrm>
            <a:off x="0" y="234167"/>
            <a:ext cx="12191999" cy="1585913"/>
          </a:xfrm>
        </p:spPr>
        <p:txBody>
          <a:bodyPr/>
          <a:lstStyle/>
          <a:p>
            <a:r>
              <a:rPr lang="en-US" dirty="0"/>
              <a:t>Limitations of AI</a:t>
            </a:r>
          </a:p>
        </p:txBody>
      </p:sp>
    </p:spTree>
    <p:extLst>
      <p:ext uri="{BB962C8B-B14F-4D97-AF65-F5344CB8AC3E}">
        <p14:creationId xmlns:p14="http://schemas.microsoft.com/office/powerpoint/2010/main" val="373390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09 at 12.59.07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8735" y="1206513"/>
            <a:ext cx="10594786" cy="5651487"/>
          </a:xfrm>
          <a:prstGeom prst="rect">
            <a:avLst/>
          </a:prstGeom>
        </p:spPr>
      </p:pic>
      <p:sp>
        <p:nvSpPr>
          <p:cNvPr id="3" name="Title 2"/>
          <p:cNvSpPr>
            <a:spLocks noGrp="1"/>
          </p:cNvSpPr>
          <p:nvPr>
            <p:ph type="title"/>
          </p:nvPr>
        </p:nvSpPr>
        <p:spPr/>
        <p:txBody>
          <a:bodyPr/>
          <a:lstStyle/>
          <a:p>
            <a:r>
              <a:rPr kumimoji="1" lang="en-US" altLang="zh-CN" dirty="0"/>
              <a:t>Understanding Context</a:t>
            </a:r>
            <a:endParaRPr kumimoji="1" lang="zh-CN" altLang="en-US" dirty="0"/>
          </a:p>
        </p:txBody>
      </p:sp>
    </p:spTree>
    <p:extLst>
      <p:ext uri="{BB962C8B-B14F-4D97-AF65-F5344CB8AC3E}">
        <p14:creationId xmlns:p14="http://schemas.microsoft.com/office/powerpoint/2010/main" val="147749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558" y="1585913"/>
            <a:ext cx="11655010" cy="4875265"/>
          </a:xfrm>
        </p:spPr>
        <p:txBody>
          <a:bodyPr>
            <a:noAutofit/>
          </a:bodyPr>
          <a:lstStyle/>
          <a:p>
            <a:pPr>
              <a:lnSpc>
                <a:spcPct val="110000"/>
              </a:lnSpc>
            </a:pPr>
            <a:r>
              <a:rPr lang="en-US" altLang="zh-CN" sz="3200" dirty="0"/>
              <a:t>Today’s AI-enabled systems are “brittle.” They can often achieve super-human performance in narrow domains. When pushed outside the boundaries of their programming, however, they can fail – and fail badly. </a:t>
            </a:r>
          </a:p>
          <a:p>
            <a:pPr>
              <a:lnSpc>
                <a:spcPct val="110000"/>
              </a:lnSpc>
            </a:pPr>
            <a:r>
              <a:rPr lang="en-US" altLang="zh-CN" sz="3200" dirty="0"/>
              <a:t>They can go from super smart to super dumb in an instant. </a:t>
            </a:r>
          </a:p>
          <a:p>
            <a:pPr>
              <a:lnSpc>
                <a:spcPct val="110000"/>
              </a:lnSpc>
            </a:pPr>
            <a:r>
              <a:rPr lang="en-US" altLang="zh-CN" sz="3200" dirty="0"/>
              <a:t>Unlike humans, machines cannot flexibly adapt to novel situations. They will do precisely what they are programmed to do. </a:t>
            </a:r>
          </a:p>
          <a:p>
            <a:pPr>
              <a:lnSpc>
                <a:spcPct val="110000"/>
              </a:lnSpc>
            </a:pPr>
            <a:endParaRPr kumimoji="1" lang="zh-CN" altLang="en-US" sz="3200" dirty="0"/>
          </a:p>
        </p:txBody>
      </p:sp>
      <p:sp>
        <p:nvSpPr>
          <p:cNvPr id="3" name="Title 2"/>
          <p:cNvSpPr>
            <a:spLocks noGrp="1"/>
          </p:cNvSpPr>
          <p:nvPr>
            <p:ph type="title"/>
          </p:nvPr>
        </p:nvSpPr>
        <p:spPr/>
        <p:txBody>
          <a:bodyPr/>
          <a:lstStyle/>
          <a:p>
            <a:r>
              <a:rPr kumimoji="1" lang="en-US" altLang="zh-CN" dirty="0"/>
              <a:t>Brittleness</a:t>
            </a:r>
            <a:endParaRPr kumimoji="1" lang="zh-CN" altLang="en-US" dirty="0"/>
          </a:p>
        </p:txBody>
      </p:sp>
    </p:spTree>
    <p:extLst>
      <p:ext uri="{BB962C8B-B14F-4D97-AF65-F5344CB8AC3E}">
        <p14:creationId xmlns:p14="http://schemas.microsoft.com/office/powerpoint/2010/main" val="220292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248" y="1781119"/>
            <a:ext cx="11696167" cy="5227290"/>
          </a:xfrm>
        </p:spPr>
        <p:txBody>
          <a:bodyPr>
            <a:normAutofit/>
          </a:bodyPr>
          <a:lstStyle/>
          <a:p>
            <a:pPr>
              <a:lnSpc>
                <a:spcPct val="120000"/>
              </a:lnSpc>
            </a:pPr>
            <a:r>
              <a:rPr lang="en-US" sz="3600" dirty="0"/>
              <a:t>AI-enabled systems will introduce their own vulnerabilities that could be new vectors for attacks:</a:t>
            </a:r>
          </a:p>
          <a:p>
            <a:pPr lvl="1">
              <a:lnSpc>
                <a:spcPct val="120000"/>
              </a:lnSpc>
            </a:pPr>
            <a:r>
              <a:rPr lang="en-US" sz="3200" dirty="0"/>
              <a:t>Data theft / poisoning </a:t>
            </a:r>
          </a:p>
          <a:p>
            <a:pPr lvl="1">
              <a:lnSpc>
                <a:spcPct val="120000"/>
              </a:lnSpc>
            </a:pPr>
            <a:r>
              <a:rPr lang="en-US" sz="3200" dirty="0"/>
              <a:t>Altering reward function</a:t>
            </a:r>
          </a:p>
          <a:p>
            <a:pPr lvl="1">
              <a:lnSpc>
                <a:spcPct val="120000"/>
              </a:lnSpc>
            </a:pPr>
            <a:r>
              <a:rPr lang="en-US" sz="3200" dirty="0"/>
              <a:t>Manipulating behavior</a:t>
            </a:r>
          </a:p>
          <a:p>
            <a:pPr lvl="1">
              <a:lnSpc>
                <a:spcPct val="120000"/>
              </a:lnSpc>
            </a:pPr>
            <a:r>
              <a:rPr lang="en-US" sz="3200" dirty="0"/>
              <a:t>Adversarial data (spoofing attacks)</a:t>
            </a:r>
          </a:p>
        </p:txBody>
      </p:sp>
      <p:sp>
        <p:nvSpPr>
          <p:cNvPr id="3" name="Title 2"/>
          <p:cNvSpPr>
            <a:spLocks noGrp="1"/>
          </p:cNvSpPr>
          <p:nvPr>
            <p:ph type="title"/>
          </p:nvPr>
        </p:nvSpPr>
        <p:spPr>
          <a:xfrm>
            <a:off x="0" y="234167"/>
            <a:ext cx="12191999" cy="1585913"/>
          </a:xfrm>
        </p:spPr>
        <p:txBody>
          <a:bodyPr/>
          <a:lstStyle/>
          <a:p>
            <a:r>
              <a:rPr lang="en-US" dirty="0"/>
              <a:t>AI Vulnerabilities</a:t>
            </a:r>
          </a:p>
        </p:txBody>
      </p:sp>
    </p:spTree>
    <p:extLst>
      <p:ext uri="{BB962C8B-B14F-4D97-AF65-F5344CB8AC3E}">
        <p14:creationId xmlns:p14="http://schemas.microsoft.com/office/powerpoint/2010/main" val="1887916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34168"/>
            <a:ext cx="12191999" cy="888780"/>
          </a:xfrm>
        </p:spPr>
        <p:txBody>
          <a:bodyPr/>
          <a:lstStyle/>
          <a:p>
            <a:r>
              <a:rPr lang="en-US" dirty="0"/>
              <a:t>Cognitive Hacking</a:t>
            </a:r>
          </a:p>
        </p:txBody>
      </p:sp>
      <p:pic>
        <p:nvPicPr>
          <p:cNvPr id="4" name="Picture 3">
            <a:extLst>
              <a:ext uri="{FF2B5EF4-FFF2-40B4-BE49-F238E27FC236}">
                <a16:creationId xmlns:a16="http://schemas.microsoft.com/office/drawing/2014/main" id="{24297DAC-8EB2-C94E-AAA5-401A7DB10494}"/>
              </a:ext>
            </a:extLst>
          </p:cNvPr>
          <p:cNvPicPr>
            <a:picLocks noChangeAspect="1"/>
          </p:cNvPicPr>
          <p:nvPr/>
        </p:nvPicPr>
        <p:blipFill>
          <a:blip r:embed="rId3"/>
          <a:stretch>
            <a:fillRect/>
          </a:stretch>
        </p:blipFill>
        <p:spPr>
          <a:xfrm>
            <a:off x="978569" y="1102895"/>
            <a:ext cx="10234862" cy="5757110"/>
          </a:xfrm>
          <a:prstGeom prst="rect">
            <a:avLst/>
          </a:prstGeom>
        </p:spPr>
      </p:pic>
      <p:sp>
        <p:nvSpPr>
          <p:cNvPr id="5" name="TextBox 4">
            <a:extLst>
              <a:ext uri="{FF2B5EF4-FFF2-40B4-BE49-F238E27FC236}">
                <a16:creationId xmlns:a16="http://schemas.microsoft.com/office/drawing/2014/main" id="{E09070B5-B268-BF8E-A141-F1A36C47E7E8}"/>
              </a:ext>
            </a:extLst>
          </p:cNvPr>
          <p:cNvSpPr txBox="1"/>
          <p:nvPr/>
        </p:nvSpPr>
        <p:spPr>
          <a:xfrm>
            <a:off x="11263328" y="6334780"/>
            <a:ext cx="878774" cy="523220"/>
          </a:xfrm>
          <a:prstGeom prst="rect">
            <a:avLst/>
          </a:prstGeom>
          <a:solidFill>
            <a:schemeClr val="bg1"/>
          </a:solidFill>
        </p:spPr>
        <p:txBody>
          <a:bodyPr wrap="square">
            <a:spAutoFit/>
          </a:bodyPr>
          <a:lstStyle/>
          <a:p>
            <a:r>
              <a:rPr lang="en-US" sz="1400" b="0" i="0" kern="1200" dirty="0" err="1">
                <a:solidFill>
                  <a:schemeClr val="tx1"/>
                </a:solidFill>
                <a:effectLst/>
                <a:latin typeface="+mn-lt"/>
                <a:ea typeface="+mn-ea"/>
                <a:cs typeface="+mn-cs"/>
              </a:rPr>
              <a:t>Athalye</a:t>
            </a:r>
            <a:r>
              <a:rPr lang="en-US" sz="1400" b="0" i="0" kern="1200" dirty="0">
                <a:solidFill>
                  <a:schemeClr val="tx1"/>
                </a:solidFill>
                <a:effectLst/>
                <a:latin typeface="+mn-lt"/>
                <a:ea typeface="+mn-ea"/>
                <a:cs typeface="+mn-cs"/>
              </a:rPr>
              <a:t> et al. </a:t>
            </a:r>
            <a:endParaRPr lang="en-US" sz="1400" dirty="0"/>
          </a:p>
        </p:txBody>
      </p:sp>
    </p:spTree>
    <p:extLst>
      <p:ext uri="{BB962C8B-B14F-4D97-AF65-F5344CB8AC3E}">
        <p14:creationId xmlns:p14="http://schemas.microsoft.com/office/powerpoint/2010/main" val="86033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9248" y="1781119"/>
            <a:ext cx="11696167" cy="5227290"/>
          </a:xfrm>
        </p:spPr>
        <p:txBody>
          <a:bodyPr>
            <a:normAutofit/>
          </a:bodyPr>
          <a:lstStyle/>
          <a:p>
            <a:pPr marL="0" indent="0">
              <a:lnSpc>
                <a:spcPct val="120000"/>
              </a:lnSpc>
              <a:buNone/>
            </a:pPr>
            <a:r>
              <a:rPr lang="en-US" sz="2800" b="1" dirty="0"/>
              <a:t>Ensuring effective human-machine teaming</a:t>
            </a:r>
          </a:p>
          <a:p>
            <a:pPr>
              <a:lnSpc>
                <a:spcPct val="120000"/>
              </a:lnSpc>
            </a:pPr>
            <a:r>
              <a:rPr lang="en-US" sz="2800" dirty="0"/>
              <a:t>How do we build AI systems that are robust, reliable, and secure? </a:t>
            </a:r>
          </a:p>
          <a:p>
            <a:pPr>
              <a:lnSpc>
                <a:spcPct val="120000"/>
              </a:lnSpc>
            </a:pPr>
            <a:r>
              <a:rPr lang="en-US" sz="2800" dirty="0"/>
              <a:t>How do we establish well-calibrated trust in AI systems?</a:t>
            </a:r>
          </a:p>
          <a:p>
            <a:pPr>
              <a:lnSpc>
                <a:spcPct val="120000"/>
              </a:lnSpc>
            </a:pPr>
            <a:r>
              <a:rPr lang="en-US" sz="2800" dirty="0"/>
              <a:t>How do we manage the possibility of surprise by AI systems?</a:t>
            </a:r>
          </a:p>
          <a:p>
            <a:pPr>
              <a:lnSpc>
                <a:spcPct val="120000"/>
              </a:lnSpc>
            </a:pPr>
            <a:r>
              <a:rPr lang="en-US" sz="2800" dirty="0"/>
              <a:t>Which tasks should be done by humans and which by machines?</a:t>
            </a:r>
          </a:p>
          <a:p>
            <a:pPr>
              <a:lnSpc>
                <a:spcPct val="120000"/>
              </a:lnSpc>
            </a:pPr>
            <a:r>
              <a:rPr lang="en-US" sz="2800" dirty="0"/>
              <a:t>How do we manage the fact that this line will shift over time?</a:t>
            </a:r>
          </a:p>
          <a:p>
            <a:pPr>
              <a:lnSpc>
                <a:spcPct val="120000"/>
              </a:lnSpc>
            </a:pPr>
            <a:r>
              <a:rPr lang="en-US" sz="2800" dirty="0"/>
              <a:t>What tasks in war require uniquely human judgment, and why? </a:t>
            </a:r>
          </a:p>
          <a:p>
            <a:pPr>
              <a:lnSpc>
                <a:spcPct val="120000"/>
              </a:lnSpc>
            </a:pPr>
            <a:endParaRPr lang="en-US" sz="2800" dirty="0"/>
          </a:p>
          <a:p>
            <a:pPr>
              <a:lnSpc>
                <a:spcPct val="120000"/>
              </a:lnSpc>
            </a:pPr>
            <a:endParaRPr lang="en-US" sz="2800" dirty="0"/>
          </a:p>
          <a:p>
            <a:pPr marL="0" indent="0">
              <a:lnSpc>
                <a:spcPct val="120000"/>
              </a:lnSpc>
              <a:buNone/>
            </a:pPr>
            <a:endParaRPr lang="en-US" sz="2800" dirty="0"/>
          </a:p>
        </p:txBody>
      </p:sp>
      <p:sp>
        <p:nvSpPr>
          <p:cNvPr id="3" name="Title 2"/>
          <p:cNvSpPr>
            <a:spLocks noGrp="1"/>
          </p:cNvSpPr>
          <p:nvPr>
            <p:ph type="title"/>
          </p:nvPr>
        </p:nvSpPr>
        <p:spPr>
          <a:xfrm>
            <a:off x="0" y="234167"/>
            <a:ext cx="12191999" cy="1585913"/>
          </a:xfrm>
        </p:spPr>
        <p:txBody>
          <a:bodyPr/>
          <a:lstStyle/>
          <a:p>
            <a:r>
              <a:rPr lang="en-US" dirty="0"/>
              <a:t>Challenges Ahead</a:t>
            </a:r>
          </a:p>
        </p:txBody>
      </p:sp>
    </p:spTree>
    <p:extLst>
      <p:ext uri="{BB962C8B-B14F-4D97-AF65-F5344CB8AC3E}">
        <p14:creationId xmlns:p14="http://schemas.microsoft.com/office/powerpoint/2010/main" val="16305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6749" y="1630710"/>
            <a:ext cx="11696167" cy="5227290"/>
          </a:xfrm>
        </p:spPr>
        <p:txBody>
          <a:bodyPr>
            <a:normAutofit/>
          </a:bodyPr>
          <a:lstStyle/>
          <a:p>
            <a:pPr marL="0" indent="0">
              <a:lnSpc>
                <a:spcPct val="120000"/>
              </a:lnSpc>
              <a:buNone/>
            </a:pPr>
            <a:r>
              <a:rPr lang="en-US" sz="2800" b="1" dirty="0"/>
              <a:t>Strategic stability</a:t>
            </a:r>
          </a:p>
          <a:p>
            <a:pPr>
              <a:lnSpc>
                <a:spcPct val="120000"/>
              </a:lnSpc>
            </a:pPr>
            <a:r>
              <a:rPr lang="en-US" dirty="0"/>
              <a:t>How do we avoid a “race to the bottom” on AI safety in a rush to deploy insufficiently tested AI systems?</a:t>
            </a:r>
          </a:p>
          <a:p>
            <a:pPr>
              <a:lnSpc>
                <a:spcPct val="120000"/>
              </a:lnSpc>
            </a:pPr>
            <a:r>
              <a:rPr lang="en-US" dirty="0"/>
              <a:t>How do we manage risks of accidental escalation (“flash war”) from AI-enabled / autonomous weapons? </a:t>
            </a:r>
          </a:p>
          <a:p>
            <a:pPr>
              <a:lnSpc>
                <a:spcPct val="120000"/>
              </a:lnSpc>
            </a:pPr>
            <a:r>
              <a:rPr lang="en-US" dirty="0"/>
              <a:t>How do we manage risks of an accelerating tempo of war: a “battlefield singularity” in which the pace of war eclipses the speed of human reaction time?</a:t>
            </a:r>
          </a:p>
          <a:p>
            <a:pPr>
              <a:lnSpc>
                <a:spcPct val="120000"/>
              </a:lnSpc>
            </a:pPr>
            <a:r>
              <a:rPr lang="en-US" dirty="0"/>
              <a:t>Where is human control needed in war and how do we ensure it?</a:t>
            </a:r>
          </a:p>
          <a:p>
            <a:pPr>
              <a:lnSpc>
                <a:spcPct val="120000"/>
              </a:lnSpc>
            </a:pPr>
            <a:r>
              <a:rPr lang="en-US" dirty="0"/>
              <a:t>What confidence-building measures could states adopt to mitigate these risks?</a:t>
            </a:r>
          </a:p>
        </p:txBody>
      </p:sp>
      <p:sp>
        <p:nvSpPr>
          <p:cNvPr id="3" name="Title 2"/>
          <p:cNvSpPr>
            <a:spLocks noGrp="1"/>
          </p:cNvSpPr>
          <p:nvPr>
            <p:ph type="title"/>
          </p:nvPr>
        </p:nvSpPr>
        <p:spPr>
          <a:xfrm>
            <a:off x="0" y="234167"/>
            <a:ext cx="12191999" cy="1585913"/>
          </a:xfrm>
        </p:spPr>
        <p:txBody>
          <a:bodyPr/>
          <a:lstStyle/>
          <a:p>
            <a:r>
              <a:rPr lang="en-US" dirty="0"/>
              <a:t>Challenges Ahead</a:t>
            </a:r>
          </a:p>
        </p:txBody>
      </p:sp>
    </p:spTree>
    <p:extLst>
      <p:ext uri="{BB962C8B-B14F-4D97-AF65-F5344CB8AC3E}">
        <p14:creationId xmlns:p14="http://schemas.microsoft.com/office/powerpoint/2010/main" val="274104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5136845" y="2073795"/>
            <a:ext cx="7234241" cy="4657727"/>
          </a:xfrm>
        </p:spPr>
        <p:txBody>
          <a:bodyPr>
            <a:normAutofit/>
          </a:bodyPr>
          <a:lstStyle/>
          <a:p>
            <a:pPr>
              <a:lnSpc>
                <a:spcPct val="120000"/>
              </a:lnSpc>
            </a:pPr>
            <a:r>
              <a:rPr lang="en-US" altLang="zh-CN" sz="3200" dirty="0"/>
              <a:t>Paul Scharre</a:t>
            </a:r>
          </a:p>
          <a:p>
            <a:pPr>
              <a:lnSpc>
                <a:spcPct val="120000"/>
              </a:lnSpc>
            </a:pPr>
            <a:r>
              <a:rPr lang="en-US" altLang="zh-CN" sz="3200" dirty="0"/>
              <a:t>Email: pscharre@cnas.org</a:t>
            </a:r>
          </a:p>
          <a:p>
            <a:pPr>
              <a:lnSpc>
                <a:spcPct val="120000"/>
              </a:lnSpc>
            </a:pPr>
            <a:r>
              <a:rPr lang="en-US" altLang="zh-CN" sz="3200" dirty="0"/>
              <a:t>Twitter: @</a:t>
            </a:r>
            <a:r>
              <a:rPr lang="en-US" altLang="zh-CN" sz="3200" dirty="0" err="1"/>
              <a:t>paul_scharre</a:t>
            </a:r>
            <a:endParaRPr lang="en-US" altLang="zh-CN" sz="3200" dirty="0"/>
          </a:p>
          <a:p>
            <a:pPr>
              <a:lnSpc>
                <a:spcPct val="120000"/>
              </a:lnSpc>
            </a:pPr>
            <a:r>
              <a:rPr lang="en-US" altLang="zh-CN" sz="3200" dirty="0"/>
              <a:t>Web: </a:t>
            </a:r>
            <a:r>
              <a:rPr lang="en-US" altLang="zh-CN" sz="3200" dirty="0" err="1"/>
              <a:t>paulscharre.com</a:t>
            </a:r>
            <a:endParaRPr lang="en-US" altLang="zh-CN" sz="3200" dirty="0"/>
          </a:p>
          <a:p>
            <a:pPr>
              <a:lnSpc>
                <a:spcPct val="120000"/>
              </a:lnSpc>
            </a:pPr>
            <a:endParaRPr lang="en-US" altLang="zh-CN" sz="3200" dirty="0"/>
          </a:p>
          <a:p>
            <a:pPr>
              <a:lnSpc>
                <a:spcPct val="120000"/>
              </a:lnSpc>
            </a:pPr>
            <a:endParaRPr lang="en-US" altLang="zh-CN" sz="3200" dirty="0"/>
          </a:p>
        </p:txBody>
      </p:sp>
      <p:sp>
        <p:nvSpPr>
          <p:cNvPr id="6" name="Title 2"/>
          <p:cNvSpPr>
            <a:spLocks noGrp="1"/>
          </p:cNvSpPr>
          <p:nvPr>
            <p:ph type="title"/>
          </p:nvPr>
        </p:nvSpPr>
        <p:spPr>
          <a:xfrm>
            <a:off x="5136845" y="138733"/>
            <a:ext cx="7234241" cy="1892202"/>
          </a:xfrm>
        </p:spPr>
        <p:txBody>
          <a:bodyPr/>
          <a:lstStyle/>
          <a:p>
            <a:r>
              <a:rPr kumimoji="1" lang="en-US" altLang="zh-CN" dirty="0"/>
              <a:t>Thank you. Questions?</a:t>
            </a:r>
            <a:endParaRPr kumimoji="1" lang="zh-CN" altLang="en-US" dirty="0"/>
          </a:p>
        </p:txBody>
      </p:sp>
      <p:pic>
        <p:nvPicPr>
          <p:cNvPr id="7" name="Picture 6" descr="Army of Non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2278" y="152159"/>
            <a:ext cx="4338724" cy="6594861"/>
          </a:xfrm>
          <a:prstGeom prst="rect">
            <a:avLst/>
          </a:prstGeom>
          <a:ln w="19050">
            <a:solidFill>
              <a:schemeClr val="tx1"/>
            </a:solidFill>
          </a:ln>
        </p:spPr>
      </p:pic>
    </p:spTree>
    <p:extLst>
      <p:ext uri="{BB962C8B-B14F-4D97-AF65-F5344CB8AC3E}">
        <p14:creationId xmlns:p14="http://schemas.microsoft.com/office/powerpoint/2010/main" val="369774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21695E-EF76-464C-9175-C814421C882A}"/>
              </a:ext>
            </a:extLst>
          </p:cNvPr>
          <p:cNvSpPr>
            <a:spLocks noGrp="1"/>
          </p:cNvSpPr>
          <p:nvPr>
            <p:ph type="title"/>
          </p:nvPr>
        </p:nvSpPr>
        <p:spPr>
          <a:xfrm>
            <a:off x="0" y="0"/>
            <a:ext cx="12192000" cy="918246"/>
          </a:xfrm>
        </p:spPr>
        <p:txBody>
          <a:bodyPr>
            <a:noAutofit/>
          </a:bodyPr>
          <a:lstStyle/>
          <a:p>
            <a:pPr algn="ctr"/>
            <a:r>
              <a:rPr lang="en-US" sz="3600" b="1" dirty="0"/>
              <a:t>DoD Must Adapt to a Changing Technology Landscape</a:t>
            </a:r>
          </a:p>
        </p:txBody>
      </p:sp>
      <p:pic>
        <p:nvPicPr>
          <p:cNvPr id="5" name="Picture 4">
            <a:extLst>
              <a:ext uri="{FF2B5EF4-FFF2-40B4-BE49-F238E27FC236}">
                <a16:creationId xmlns:a16="http://schemas.microsoft.com/office/drawing/2014/main" id="{6225FD0E-706C-014D-866C-FBE2D9976565}"/>
              </a:ext>
            </a:extLst>
          </p:cNvPr>
          <p:cNvPicPr>
            <a:picLocks noChangeAspect="1"/>
          </p:cNvPicPr>
          <p:nvPr/>
        </p:nvPicPr>
        <p:blipFill>
          <a:blip r:embed="rId2"/>
          <a:stretch>
            <a:fillRect/>
          </a:stretch>
        </p:blipFill>
        <p:spPr>
          <a:xfrm>
            <a:off x="160310" y="1295554"/>
            <a:ext cx="8523497" cy="5514247"/>
          </a:xfrm>
          <a:prstGeom prst="rect">
            <a:avLst/>
          </a:prstGeom>
        </p:spPr>
      </p:pic>
      <p:sp>
        <p:nvSpPr>
          <p:cNvPr id="6" name="TextBox 5">
            <a:extLst>
              <a:ext uri="{FF2B5EF4-FFF2-40B4-BE49-F238E27FC236}">
                <a16:creationId xmlns:a16="http://schemas.microsoft.com/office/drawing/2014/main" id="{569DF360-2A55-6841-8DBE-B30368AC2841}"/>
              </a:ext>
            </a:extLst>
          </p:cNvPr>
          <p:cNvSpPr txBox="1"/>
          <p:nvPr/>
        </p:nvSpPr>
        <p:spPr>
          <a:xfrm>
            <a:off x="1330569" y="1118322"/>
            <a:ext cx="6650603" cy="400110"/>
          </a:xfrm>
          <a:prstGeom prst="rect">
            <a:avLst/>
          </a:prstGeom>
          <a:noFill/>
        </p:spPr>
        <p:txBody>
          <a:bodyPr wrap="none" rtlCol="0">
            <a:spAutoFit/>
          </a:bodyPr>
          <a:lstStyle/>
          <a:p>
            <a:r>
              <a:rPr lang="en-US" sz="2000" b="1" dirty="0"/>
              <a:t>U.S. R&amp;D Funding as a Percentage of Gross Domestic Product</a:t>
            </a:r>
          </a:p>
        </p:txBody>
      </p:sp>
      <p:sp>
        <p:nvSpPr>
          <p:cNvPr id="7" name="TextBox 6">
            <a:extLst>
              <a:ext uri="{FF2B5EF4-FFF2-40B4-BE49-F238E27FC236}">
                <a16:creationId xmlns:a16="http://schemas.microsoft.com/office/drawing/2014/main" id="{0AC71F22-754B-8743-A19A-61338842E43F}"/>
              </a:ext>
            </a:extLst>
          </p:cNvPr>
          <p:cNvSpPr txBox="1"/>
          <p:nvPr/>
        </p:nvSpPr>
        <p:spPr>
          <a:xfrm>
            <a:off x="9077739" y="6467061"/>
            <a:ext cx="2863926" cy="369332"/>
          </a:xfrm>
          <a:prstGeom prst="rect">
            <a:avLst/>
          </a:prstGeom>
          <a:noFill/>
        </p:spPr>
        <p:txBody>
          <a:bodyPr wrap="none" rtlCol="0">
            <a:spAutoFit/>
          </a:bodyPr>
          <a:lstStyle/>
          <a:p>
            <a:r>
              <a:rPr lang="en-US" dirty="0"/>
              <a:t>National Science Foundation</a:t>
            </a:r>
          </a:p>
        </p:txBody>
      </p:sp>
      <p:sp>
        <p:nvSpPr>
          <p:cNvPr id="8" name="Content Placeholder 2">
            <a:extLst>
              <a:ext uri="{FF2B5EF4-FFF2-40B4-BE49-F238E27FC236}">
                <a16:creationId xmlns:a16="http://schemas.microsoft.com/office/drawing/2014/main" id="{635FF299-4988-E743-BBB6-EAEDA41398EF}"/>
              </a:ext>
            </a:extLst>
          </p:cNvPr>
          <p:cNvSpPr>
            <a:spLocks noGrp="1"/>
          </p:cNvSpPr>
          <p:nvPr>
            <p:ph idx="1"/>
          </p:nvPr>
        </p:nvSpPr>
        <p:spPr>
          <a:xfrm>
            <a:off x="8544393" y="1174595"/>
            <a:ext cx="3647607" cy="5092389"/>
          </a:xfrm>
        </p:spPr>
        <p:txBody>
          <a:bodyPr>
            <a:normAutofit/>
          </a:bodyPr>
          <a:lstStyle/>
          <a:p>
            <a:r>
              <a:rPr lang="en-US" dirty="0"/>
              <a:t>In the 1960s, the federal government funded two-thirds of U.S. R&amp;D. Today, that has declined to less than one quarter with the private sector filling the gap. </a:t>
            </a:r>
          </a:p>
          <a:p>
            <a:r>
              <a:rPr lang="en-US" dirty="0"/>
              <a:t>DoD must adapt to a technology landscape where the bulk of technological innovation will happen outside DoD. </a:t>
            </a:r>
          </a:p>
        </p:txBody>
      </p:sp>
    </p:spTree>
    <p:extLst>
      <p:ext uri="{BB962C8B-B14F-4D97-AF65-F5344CB8AC3E}">
        <p14:creationId xmlns:p14="http://schemas.microsoft.com/office/powerpoint/2010/main" val="3338198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367C-1951-E241-A524-E63F4A32F5DC}"/>
              </a:ext>
            </a:extLst>
          </p:cNvPr>
          <p:cNvSpPr>
            <a:spLocks noGrp="1"/>
          </p:cNvSpPr>
          <p:nvPr>
            <p:ph type="title"/>
          </p:nvPr>
        </p:nvSpPr>
        <p:spPr>
          <a:xfrm>
            <a:off x="0" y="0"/>
            <a:ext cx="12192000" cy="892938"/>
          </a:xfrm>
        </p:spPr>
        <p:txBody>
          <a:bodyPr>
            <a:noAutofit/>
          </a:bodyPr>
          <a:lstStyle/>
          <a:p>
            <a:pPr algn="ctr"/>
            <a:r>
              <a:rPr lang="en-US" sz="3600" b="1" dirty="0"/>
              <a:t>U.S. is No Longer the Driver of Global Tech Innovation</a:t>
            </a:r>
          </a:p>
        </p:txBody>
      </p:sp>
      <p:sp>
        <p:nvSpPr>
          <p:cNvPr id="4" name="TextBox 3">
            <a:extLst>
              <a:ext uri="{FF2B5EF4-FFF2-40B4-BE49-F238E27FC236}">
                <a16:creationId xmlns:a16="http://schemas.microsoft.com/office/drawing/2014/main" id="{C63D84E6-1BC5-F442-A279-861F901AD22C}"/>
              </a:ext>
            </a:extLst>
          </p:cNvPr>
          <p:cNvSpPr txBox="1"/>
          <p:nvPr/>
        </p:nvSpPr>
        <p:spPr>
          <a:xfrm>
            <a:off x="4017753" y="785443"/>
            <a:ext cx="3601331" cy="461665"/>
          </a:xfrm>
          <a:prstGeom prst="rect">
            <a:avLst/>
          </a:prstGeom>
          <a:noFill/>
        </p:spPr>
        <p:txBody>
          <a:bodyPr wrap="square" rtlCol="0">
            <a:spAutoFit/>
          </a:bodyPr>
          <a:lstStyle/>
          <a:p>
            <a:r>
              <a:rPr lang="en-US" sz="2400" b="1" dirty="0"/>
              <a:t>U.S. Share of Global R&amp;D</a:t>
            </a:r>
          </a:p>
        </p:txBody>
      </p:sp>
      <p:sp>
        <p:nvSpPr>
          <p:cNvPr id="5" name="TextBox 4">
            <a:extLst>
              <a:ext uri="{FF2B5EF4-FFF2-40B4-BE49-F238E27FC236}">
                <a16:creationId xmlns:a16="http://schemas.microsoft.com/office/drawing/2014/main" id="{7F7FBF18-7AE0-6D43-9641-4609889ADA16}"/>
              </a:ext>
            </a:extLst>
          </p:cNvPr>
          <p:cNvSpPr txBox="1"/>
          <p:nvPr/>
        </p:nvSpPr>
        <p:spPr>
          <a:xfrm>
            <a:off x="112540" y="5511208"/>
            <a:ext cx="12079460" cy="954107"/>
          </a:xfrm>
          <a:prstGeom prst="rect">
            <a:avLst/>
          </a:prstGeom>
          <a:noFill/>
        </p:spPr>
        <p:txBody>
          <a:bodyPr wrap="square" rtlCol="0">
            <a:spAutoFit/>
          </a:bodyPr>
          <a:lstStyle/>
          <a:p>
            <a:r>
              <a:rPr lang="en-US" sz="2800" b="1" i="1" dirty="0"/>
              <a:t>The same is true on a larger scale globally. DoD is not in a position to drive the shape of global tech development. </a:t>
            </a:r>
          </a:p>
        </p:txBody>
      </p:sp>
      <p:graphicFrame>
        <p:nvGraphicFramePr>
          <p:cNvPr id="7" name="Chart 6">
            <a:extLst>
              <a:ext uri="{FF2B5EF4-FFF2-40B4-BE49-F238E27FC236}">
                <a16:creationId xmlns:a16="http://schemas.microsoft.com/office/drawing/2014/main" id="{3D29F9A3-41D0-1447-977D-E8092B4FFB95}"/>
              </a:ext>
            </a:extLst>
          </p:cNvPr>
          <p:cNvGraphicFramePr>
            <a:graphicFrameLocks/>
          </p:cNvGraphicFramePr>
          <p:nvPr>
            <p:extLst>
              <p:ext uri="{D42A27DB-BD31-4B8C-83A1-F6EECF244321}">
                <p14:modId xmlns:p14="http://schemas.microsoft.com/office/powerpoint/2010/main" val="1560574233"/>
              </p:ext>
            </p:extLst>
          </p:nvPr>
        </p:nvGraphicFramePr>
        <p:xfrm>
          <a:off x="1297650" y="1448573"/>
          <a:ext cx="4114800" cy="4044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331DE3E-A69D-3542-9359-0F53A49067C1}"/>
              </a:ext>
            </a:extLst>
          </p:cNvPr>
          <p:cNvSpPr txBox="1"/>
          <p:nvPr/>
        </p:nvSpPr>
        <p:spPr>
          <a:xfrm>
            <a:off x="2649348" y="1266995"/>
            <a:ext cx="1411403" cy="461665"/>
          </a:xfrm>
          <a:prstGeom prst="rect">
            <a:avLst/>
          </a:prstGeom>
          <a:noFill/>
        </p:spPr>
        <p:txBody>
          <a:bodyPr wrap="square" rtlCol="0">
            <a:spAutoFit/>
          </a:bodyPr>
          <a:lstStyle/>
          <a:p>
            <a:pPr algn="ctr"/>
            <a:r>
              <a:rPr lang="en-US" sz="2400" b="1" dirty="0"/>
              <a:t>1960</a:t>
            </a:r>
          </a:p>
        </p:txBody>
      </p:sp>
      <p:graphicFrame>
        <p:nvGraphicFramePr>
          <p:cNvPr id="9" name="Chart 8">
            <a:extLst>
              <a:ext uri="{FF2B5EF4-FFF2-40B4-BE49-F238E27FC236}">
                <a16:creationId xmlns:a16="http://schemas.microsoft.com/office/drawing/2014/main" id="{52127044-5785-594A-8245-D5C55BA9CE68}"/>
              </a:ext>
            </a:extLst>
          </p:cNvPr>
          <p:cNvGraphicFramePr>
            <a:graphicFrameLocks/>
          </p:cNvGraphicFramePr>
          <p:nvPr>
            <p:extLst>
              <p:ext uri="{D42A27DB-BD31-4B8C-83A1-F6EECF244321}">
                <p14:modId xmlns:p14="http://schemas.microsoft.com/office/powerpoint/2010/main" val="3584322359"/>
              </p:ext>
            </p:extLst>
          </p:nvPr>
        </p:nvGraphicFramePr>
        <p:xfrm>
          <a:off x="5853125" y="1659350"/>
          <a:ext cx="4413268" cy="36126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1EE9FB8-32C3-8F4A-96CF-5E452FCB0B37}"/>
              </a:ext>
            </a:extLst>
          </p:cNvPr>
          <p:cNvSpPr txBox="1"/>
          <p:nvPr/>
        </p:nvSpPr>
        <p:spPr>
          <a:xfrm>
            <a:off x="7293435" y="1266995"/>
            <a:ext cx="1411403" cy="461665"/>
          </a:xfrm>
          <a:prstGeom prst="rect">
            <a:avLst/>
          </a:prstGeom>
          <a:noFill/>
        </p:spPr>
        <p:txBody>
          <a:bodyPr wrap="square" rtlCol="0">
            <a:spAutoFit/>
          </a:bodyPr>
          <a:lstStyle/>
          <a:p>
            <a:pPr algn="ctr"/>
            <a:r>
              <a:rPr lang="en-US" sz="2400" b="1" dirty="0"/>
              <a:t>2018</a:t>
            </a:r>
          </a:p>
        </p:txBody>
      </p:sp>
    </p:spTree>
    <p:extLst>
      <p:ext uri="{BB962C8B-B14F-4D97-AF65-F5344CB8AC3E}">
        <p14:creationId xmlns:p14="http://schemas.microsoft.com/office/powerpoint/2010/main" val="413716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367C-1951-E241-A524-E63F4A32F5DC}"/>
              </a:ext>
            </a:extLst>
          </p:cNvPr>
          <p:cNvSpPr>
            <a:spLocks noGrp="1"/>
          </p:cNvSpPr>
          <p:nvPr>
            <p:ph type="title"/>
          </p:nvPr>
        </p:nvSpPr>
        <p:spPr>
          <a:xfrm>
            <a:off x="0" y="0"/>
            <a:ext cx="12192000" cy="892938"/>
          </a:xfrm>
        </p:spPr>
        <p:txBody>
          <a:bodyPr>
            <a:noAutofit/>
          </a:bodyPr>
          <a:lstStyle/>
          <a:p>
            <a:pPr algn="ctr"/>
            <a:r>
              <a:rPr lang="en-US" sz="3600" b="1" dirty="0"/>
              <a:t>DoD is Not in the Driver’s Seat for Technology Trends</a:t>
            </a:r>
          </a:p>
        </p:txBody>
      </p:sp>
      <p:sp>
        <p:nvSpPr>
          <p:cNvPr id="4" name="TextBox 3">
            <a:extLst>
              <a:ext uri="{FF2B5EF4-FFF2-40B4-BE49-F238E27FC236}">
                <a16:creationId xmlns:a16="http://schemas.microsoft.com/office/drawing/2014/main" id="{C63D84E6-1BC5-F442-A279-861F901AD22C}"/>
              </a:ext>
            </a:extLst>
          </p:cNvPr>
          <p:cNvSpPr txBox="1"/>
          <p:nvPr/>
        </p:nvSpPr>
        <p:spPr>
          <a:xfrm>
            <a:off x="4017753" y="785443"/>
            <a:ext cx="3601331" cy="461665"/>
          </a:xfrm>
          <a:prstGeom prst="rect">
            <a:avLst/>
          </a:prstGeom>
          <a:noFill/>
        </p:spPr>
        <p:txBody>
          <a:bodyPr wrap="square" rtlCol="0">
            <a:spAutoFit/>
          </a:bodyPr>
          <a:lstStyle/>
          <a:p>
            <a:r>
              <a:rPr lang="en-US" sz="2400" b="1" dirty="0"/>
              <a:t>U.S. Share of Global R&amp;D</a:t>
            </a:r>
          </a:p>
        </p:txBody>
      </p:sp>
      <p:sp>
        <p:nvSpPr>
          <p:cNvPr id="5" name="TextBox 4">
            <a:extLst>
              <a:ext uri="{FF2B5EF4-FFF2-40B4-BE49-F238E27FC236}">
                <a16:creationId xmlns:a16="http://schemas.microsoft.com/office/drawing/2014/main" id="{7F7FBF18-7AE0-6D43-9641-4609889ADA16}"/>
              </a:ext>
            </a:extLst>
          </p:cNvPr>
          <p:cNvSpPr txBox="1"/>
          <p:nvPr/>
        </p:nvSpPr>
        <p:spPr>
          <a:xfrm>
            <a:off x="112540" y="5709514"/>
            <a:ext cx="12079460" cy="954107"/>
          </a:xfrm>
          <a:prstGeom prst="rect">
            <a:avLst/>
          </a:prstGeom>
          <a:noFill/>
        </p:spPr>
        <p:txBody>
          <a:bodyPr wrap="square" rtlCol="0">
            <a:spAutoFit/>
          </a:bodyPr>
          <a:lstStyle/>
          <a:p>
            <a:r>
              <a:rPr lang="en-US" sz="2800" b="1" i="1" dirty="0"/>
              <a:t>DoD must adapt to exogenous tech trends and import tech developed outside the defense sector faster than competitors.</a:t>
            </a:r>
          </a:p>
        </p:txBody>
      </p:sp>
      <p:sp>
        <p:nvSpPr>
          <p:cNvPr id="8" name="TextBox 7">
            <a:extLst>
              <a:ext uri="{FF2B5EF4-FFF2-40B4-BE49-F238E27FC236}">
                <a16:creationId xmlns:a16="http://schemas.microsoft.com/office/drawing/2014/main" id="{C331DE3E-A69D-3542-9359-0F53A49067C1}"/>
              </a:ext>
            </a:extLst>
          </p:cNvPr>
          <p:cNvSpPr txBox="1"/>
          <p:nvPr/>
        </p:nvSpPr>
        <p:spPr>
          <a:xfrm>
            <a:off x="2649348" y="1266995"/>
            <a:ext cx="1411403" cy="461665"/>
          </a:xfrm>
          <a:prstGeom prst="rect">
            <a:avLst/>
          </a:prstGeom>
          <a:noFill/>
        </p:spPr>
        <p:txBody>
          <a:bodyPr wrap="square" rtlCol="0">
            <a:spAutoFit/>
          </a:bodyPr>
          <a:lstStyle/>
          <a:p>
            <a:pPr algn="ctr"/>
            <a:r>
              <a:rPr lang="en-US" sz="2400" b="1" dirty="0"/>
              <a:t>1960</a:t>
            </a:r>
          </a:p>
        </p:txBody>
      </p:sp>
      <p:sp>
        <p:nvSpPr>
          <p:cNvPr id="10" name="TextBox 9">
            <a:extLst>
              <a:ext uri="{FF2B5EF4-FFF2-40B4-BE49-F238E27FC236}">
                <a16:creationId xmlns:a16="http://schemas.microsoft.com/office/drawing/2014/main" id="{F1EE9FB8-32C3-8F4A-96CF-5E452FCB0B37}"/>
              </a:ext>
            </a:extLst>
          </p:cNvPr>
          <p:cNvSpPr txBox="1"/>
          <p:nvPr/>
        </p:nvSpPr>
        <p:spPr>
          <a:xfrm>
            <a:off x="7293435" y="1266995"/>
            <a:ext cx="1411403" cy="461665"/>
          </a:xfrm>
          <a:prstGeom prst="rect">
            <a:avLst/>
          </a:prstGeom>
          <a:noFill/>
        </p:spPr>
        <p:txBody>
          <a:bodyPr wrap="square" rtlCol="0">
            <a:spAutoFit/>
          </a:bodyPr>
          <a:lstStyle/>
          <a:p>
            <a:pPr algn="ctr"/>
            <a:r>
              <a:rPr lang="en-US" sz="2400" b="1" dirty="0"/>
              <a:t>2018</a:t>
            </a:r>
          </a:p>
        </p:txBody>
      </p:sp>
      <p:graphicFrame>
        <p:nvGraphicFramePr>
          <p:cNvPr id="11" name="Chart 10">
            <a:extLst>
              <a:ext uri="{FF2B5EF4-FFF2-40B4-BE49-F238E27FC236}">
                <a16:creationId xmlns:a16="http://schemas.microsoft.com/office/drawing/2014/main" id="{52DCDEA1-9D5E-8549-85AD-391E29A1EEF6}"/>
              </a:ext>
            </a:extLst>
          </p:cNvPr>
          <p:cNvGraphicFramePr>
            <a:graphicFrameLocks/>
          </p:cNvGraphicFramePr>
          <p:nvPr>
            <p:extLst>
              <p:ext uri="{D42A27DB-BD31-4B8C-83A1-F6EECF244321}">
                <p14:modId xmlns:p14="http://schemas.microsoft.com/office/powerpoint/2010/main" val="1554470892"/>
              </p:ext>
            </p:extLst>
          </p:nvPr>
        </p:nvGraphicFramePr>
        <p:xfrm>
          <a:off x="1146672" y="1391025"/>
          <a:ext cx="4416753" cy="41999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11DD5AC6-E229-F946-B393-3DA157555376}"/>
              </a:ext>
            </a:extLst>
          </p:cNvPr>
          <p:cNvGraphicFramePr>
            <a:graphicFrameLocks/>
          </p:cNvGraphicFramePr>
          <p:nvPr>
            <p:extLst>
              <p:ext uri="{D42A27DB-BD31-4B8C-83A1-F6EECF244321}">
                <p14:modId xmlns:p14="http://schemas.microsoft.com/office/powerpoint/2010/main" val="2584558592"/>
              </p:ext>
            </p:extLst>
          </p:nvPr>
        </p:nvGraphicFramePr>
        <p:xfrm>
          <a:off x="5177813" y="1496153"/>
          <a:ext cx="5642646" cy="4199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40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F7435D-E3DB-47B1-BA61-B00ACC83A9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04932" y="359763"/>
            <a:ext cx="5681272" cy="6310859"/>
          </a:xfrm>
        </p:spPr>
        <p:txBody>
          <a:bodyPr>
            <a:normAutofit lnSpcReduction="10000"/>
          </a:bodyPr>
          <a:lstStyle/>
          <a:p>
            <a:pPr>
              <a:lnSpc>
                <a:spcPct val="140000"/>
              </a:lnSpc>
            </a:pPr>
            <a:r>
              <a:rPr lang="en-US" sz="2800" dirty="0"/>
              <a:t>Global IT spending is nearly 2X military spending</a:t>
            </a:r>
          </a:p>
          <a:p>
            <a:pPr>
              <a:lnSpc>
                <a:spcPct val="140000"/>
              </a:lnSpc>
            </a:pPr>
            <a:r>
              <a:rPr lang="en-US" sz="2800" dirty="0"/>
              <a:t>Many ”spin-in” applications to defense (computers, networks)</a:t>
            </a:r>
          </a:p>
          <a:p>
            <a:pPr>
              <a:lnSpc>
                <a:spcPct val="140000"/>
              </a:lnSpc>
            </a:pPr>
            <a:r>
              <a:rPr lang="en-US" sz="2800" dirty="0"/>
              <a:t>New opportunities in defense and security </a:t>
            </a:r>
            <a:r>
              <a:rPr lang="en-US" sz="2800" b="1" dirty="0"/>
              <a:t>and</a:t>
            </a:r>
            <a:r>
              <a:rPr lang="en-US" sz="2800" dirty="0"/>
              <a:t> vulnerabilities (cyber, social media)</a:t>
            </a:r>
          </a:p>
          <a:p>
            <a:pPr>
              <a:lnSpc>
                <a:spcPct val="140000"/>
              </a:lnSpc>
            </a:pPr>
            <a:r>
              <a:rPr lang="en-US" sz="2800" b="1" i="1" dirty="0"/>
              <a:t>Technological art of the possible is constantly changing</a:t>
            </a:r>
          </a:p>
          <a:p>
            <a:pPr>
              <a:lnSpc>
                <a:spcPct val="140000"/>
              </a:lnSpc>
            </a:pPr>
            <a:endParaRPr lang="en-US" sz="2800" dirty="0"/>
          </a:p>
        </p:txBody>
      </p:sp>
      <p:graphicFrame>
        <p:nvGraphicFramePr>
          <p:cNvPr id="6" name="Chart 5">
            <a:extLst>
              <a:ext uri="{FF2B5EF4-FFF2-40B4-BE49-F238E27FC236}">
                <a16:creationId xmlns:a16="http://schemas.microsoft.com/office/drawing/2014/main" id="{A6CE1C9B-541E-1A47-BF2D-6726B8948DE6}"/>
              </a:ext>
            </a:extLst>
          </p:cNvPr>
          <p:cNvGraphicFramePr>
            <a:graphicFrameLocks/>
          </p:cNvGraphicFramePr>
          <p:nvPr>
            <p:extLst>
              <p:ext uri="{D42A27DB-BD31-4B8C-83A1-F6EECF244321}">
                <p14:modId xmlns:p14="http://schemas.microsoft.com/office/powerpoint/2010/main" val="285973648"/>
              </p:ext>
            </p:extLst>
          </p:nvPr>
        </p:nvGraphicFramePr>
        <p:xfrm>
          <a:off x="6577582" y="484633"/>
          <a:ext cx="5130204" cy="5739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034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17A0F-9800-3D40-AECA-94D8F035A107}"/>
              </a:ext>
            </a:extLst>
          </p:cNvPr>
          <p:cNvSpPr>
            <a:spLocks noGrp="1"/>
          </p:cNvSpPr>
          <p:nvPr>
            <p:ph idx="1"/>
          </p:nvPr>
        </p:nvSpPr>
        <p:spPr>
          <a:xfrm>
            <a:off x="2402236" y="1427144"/>
            <a:ext cx="6912245" cy="4997766"/>
          </a:xfrm>
        </p:spPr>
        <p:txBody>
          <a:bodyPr>
            <a:normAutofit/>
          </a:bodyPr>
          <a:lstStyle/>
          <a:p>
            <a:pPr marL="0" indent="0">
              <a:lnSpc>
                <a:spcPct val="150000"/>
              </a:lnSpc>
              <a:buNone/>
            </a:pPr>
            <a:r>
              <a:rPr lang="en-US" sz="4800" dirty="0"/>
              <a:t>Exponential growth in:</a:t>
            </a:r>
          </a:p>
          <a:p>
            <a:pPr>
              <a:lnSpc>
                <a:spcPct val="150000"/>
              </a:lnSpc>
            </a:pPr>
            <a:r>
              <a:rPr lang="en-US" sz="4800" b="1" dirty="0"/>
              <a:t>Networking</a:t>
            </a:r>
          </a:p>
          <a:p>
            <a:pPr>
              <a:lnSpc>
                <a:spcPct val="150000"/>
              </a:lnSpc>
            </a:pPr>
            <a:r>
              <a:rPr lang="en-US" sz="4800" b="1" dirty="0"/>
              <a:t>Data</a:t>
            </a:r>
          </a:p>
          <a:p>
            <a:pPr>
              <a:lnSpc>
                <a:spcPct val="150000"/>
              </a:lnSpc>
            </a:pPr>
            <a:r>
              <a:rPr lang="en-US" sz="4800" b="1" dirty="0"/>
              <a:t>Computing power</a:t>
            </a:r>
          </a:p>
          <a:p>
            <a:pPr>
              <a:lnSpc>
                <a:spcPct val="150000"/>
              </a:lnSpc>
            </a:pPr>
            <a:endParaRPr lang="en-US" sz="4800" dirty="0"/>
          </a:p>
          <a:p>
            <a:pPr>
              <a:lnSpc>
                <a:spcPct val="150000"/>
              </a:lnSpc>
            </a:pPr>
            <a:endParaRPr lang="en-US" sz="4800" dirty="0"/>
          </a:p>
          <a:p>
            <a:pPr>
              <a:lnSpc>
                <a:spcPct val="150000"/>
              </a:lnSpc>
            </a:pPr>
            <a:endParaRPr lang="en-US" sz="4800" dirty="0"/>
          </a:p>
        </p:txBody>
      </p:sp>
      <p:sp>
        <p:nvSpPr>
          <p:cNvPr id="3" name="Title 2">
            <a:extLst>
              <a:ext uri="{FF2B5EF4-FFF2-40B4-BE49-F238E27FC236}">
                <a16:creationId xmlns:a16="http://schemas.microsoft.com/office/drawing/2014/main" id="{9317CEE6-80FC-4144-9940-B9A34CF996E7}"/>
              </a:ext>
            </a:extLst>
          </p:cNvPr>
          <p:cNvSpPr>
            <a:spLocks noGrp="1"/>
          </p:cNvSpPr>
          <p:nvPr>
            <p:ph type="title"/>
          </p:nvPr>
        </p:nvSpPr>
        <p:spPr/>
        <p:txBody>
          <a:bodyPr/>
          <a:lstStyle/>
          <a:p>
            <a:r>
              <a:rPr lang="en-US" dirty="0"/>
              <a:t>Digital Systems</a:t>
            </a:r>
          </a:p>
        </p:txBody>
      </p:sp>
    </p:spTree>
    <p:extLst>
      <p:ext uri="{BB962C8B-B14F-4D97-AF65-F5344CB8AC3E}">
        <p14:creationId xmlns:p14="http://schemas.microsoft.com/office/powerpoint/2010/main" val="246978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Networks of People</a:t>
            </a:r>
          </a:p>
        </p:txBody>
      </p:sp>
      <p:sp>
        <p:nvSpPr>
          <p:cNvPr id="5" name="Content Placeholder 1"/>
          <p:cNvSpPr>
            <a:spLocks noGrp="1"/>
          </p:cNvSpPr>
          <p:nvPr>
            <p:ph idx="1"/>
          </p:nvPr>
        </p:nvSpPr>
        <p:spPr>
          <a:xfrm>
            <a:off x="900112" y="1585913"/>
            <a:ext cx="11164069" cy="5041144"/>
          </a:xfrm>
        </p:spPr>
        <p:txBody>
          <a:bodyPr>
            <a:normAutofit/>
          </a:bodyPr>
          <a:lstStyle/>
          <a:p>
            <a:pPr marL="0" indent="0">
              <a:lnSpc>
                <a:spcPct val="120000"/>
              </a:lnSpc>
              <a:buNone/>
            </a:pPr>
            <a:r>
              <a:rPr lang="en-US" sz="3200" b="1" dirty="0"/>
              <a:t>The rest of the world is coming online</a:t>
            </a:r>
          </a:p>
          <a:p>
            <a:pPr>
              <a:lnSpc>
                <a:spcPct val="120000"/>
              </a:lnSpc>
            </a:pPr>
            <a:r>
              <a:rPr lang="en-US" sz="2800" dirty="0"/>
              <a:t>Active internet users: </a:t>
            </a:r>
            <a:r>
              <a:rPr lang="en-US" sz="2800" b="1" dirty="0"/>
              <a:t>5.3 billion </a:t>
            </a:r>
            <a:r>
              <a:rPr lang="en-US" sz="2800" dirty="0"/>
              <a:t>(over 2/3 of world’s population)</a:t>
            </a:r>
          </a:p>
          <a:p>
            <a:pPr>
              <a:lnSpc>
                <a:spcPct val="120000"/>
              </a:lnSpc>
            </a:pPr>
            <a:r>
              <a:rPr lang="en-US" sz="2800" dirty="0"/>
              <a:t>Every day, more than a million people join social media</a:t>
            </a:r>
          </a:p>
          <a:p>
            <a:pPr>
              <a:lnSpc>
                <a:spcPct val="120000"/>
              </a:lnSpc>
            </a:pPr>
            <a:r>
              <a:rPr lang="en-US" sz="2800" dirty="0"/>
              <a:t>As more people come online, </a:t>
            </a:r>
            <a:r>
              <a:rPr lang="en-US" sz="2800" b="1" dirty="0"/>
              <a:t>their data comes online </a:t>
            </a:r>
            <a:r>
              <a:rPr lang="en-US" sz="2800" dirty="0"/>
              <a:t>as well. Their lives become digitized (email, text, search history, location data, etc.)</a:t>
            </a:r>
          </a:p>
          <a:p>
            <a:pPr>
              <a:lnSpc>
                <a:spcPct val="120000"/>
              </a:lnSpc>
            </a:pPr>
            <a:endParaRPr lang="en-US" dirty="0"/>
          </a:p>
        </p:txBody>
      </p:sp>
    </p:spTree>
    <p:extLst>
      <p:ext uri="{BB962C8B-B14F-4D97-AF65-F5344CB8AC3E}">
        <p14:creationId xmlns:p14="http://schemas.microsoft.com/office/powerpoint/2010/main" val="244074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Networks of Things</a:t>
            </a:r>
          </a:p>
        </p:txBody>
      </p:sp>
      <p:sp>
        <p:nvSpPr>
          <p:cNvPr id="5" name="Content Placeholder 1"/>
          <p:cNvSpPr>
            <a:spLocks noGrp="1"/>
          </p:cNvSpPr>
          <p:nvPr>
            <p:ph idx="1"/>
          </p:nvPr>
        </p:nvSpPr>
        <p:spPr>
          <a:xfrm>
            <a:off x="900112" y="1585913"/>
            <a:ext cx="10957591" cy="5041144"/>
          </a:xfrm>
        </p:spPr>
        <p:txBody>
          <a:bodyPr>
            <a:normAutofit fontScale="85000" lnSpcReduction="20000"/>
          </a:bodyPr>
          <a:lstStyle/>
          <a:p>
            <a:pPr marL="0" indent="0">
              <a:lnSpc>
                <a:spcPct val="120000"/>
              </a:lnSpc>
              <a:buNone/>
            </a:pPr>
            <a:r>
              <a:rPr lang="en-US" sz="3200" b="1" dirty="0"/>
              <a:t>The internet is colonizing the physical world</a:t>
            </a:r>
          </a:p>
          <a:p>
            <a:pPr>
              <a:lnSpc>
                <a:spcPct val="120000"/>
              </a:lnSpc>
            </a:pPr>
            <a:r>
              <a:rPr lang="en-US" sz="2800" dirty="0"/>
              <a:t>Estimated </a:t>
            </a:r>
            <a:r>
              <a:rPr lang="en-US" sz="2800" b="1" dirty="0"/>
              <a:t>24 billion </a:t>
            </a:r>
            <a:r>
              <a:rPr lang="en-US" sz="2800" dirty="0"/>
              <a:t>connected devices, growing 10% annually to an estimated nearly 30 billion by 2023</a:t>
            </a:r>
          </a:p>
          <a:p>
            <a:pPr>
              <a:lnSpc>
                <a:spcPct val="120000"/>
              </a:lnSpc>
            </a:pPr>
            <a:r>
              <a:rPr lang="en-US" sz="2800" b="1" dirty="0"/>
              <a:t>Internet of Things (IoT) </a:t>
            </a:r>
            <a:r>
              <a:rPr lang="en-US" sz="2800" dirty="0"/>
              <a:t>devices (smart meters, medical devices, home appliances, industrial applications) will account for over half of all connected devices by 2023</a:t>
            </a:r>
          </a:p>
          <a:p>
            <a:pPr>
              <a:lnSpc>
                <a:spcPct val="120000"/>
              </a:lnSpc>
            </a:pPr>
            <a:r>
              <a:rPr lang="en-US" sz="2800" b="1" dirty="0"/>
              <a:t>250 exabytes (10^18 bytes) of data </a:t>
            </a:r>
            <a:r>
              <a:rPr lang="en-US" sz="2800" dirty="0"/>
              <a:t>transmitted per month in 2020</a:t>
            </a:r>
          </a:p>
          <a:p>
            <a:pPr>
              <a:lnSpc>
                <a:spcPct val="120000"/>
              </a:lnSpc>
            </a:pPr>
            <a:r>
              <a:rPr lang="en-US" sz="2800" dirty="0"/>
              <a:t>Global internet traffic </a:t>
            </a:r>
            <a:r>
              <a:rPr lang="en-US" sz="2800" b="1" dirty="0"/>
              <a:t>growing 26% per year, </a:t>
            </a:r>
            <a:r>
              <a:rPr lang="en-US" sz="2800" dirty="0"/>
              <a:t>projected to hit nearly </a:t>
            </a:r>
            <a:r>
              <a:rPr lang="en-US" sz="2800" b="1" dirty="0"/>
              <a:t>400 exabytes</a:t>
            </a:r>
            <a:r>
              <a:rPr lang="en-US" sz="2800" dirty="0"/>
              <a:t> of data per month in 2022</a:t>
            </a:r>
          </a:p>
          <a:p>
            <a:pPr>
              <a:lnSpc>
                <a:spcPct val="120000"/>
              </a:lnSpc>
            </a:pPr>
            <a:r>
              <a:rPr lang="en-US" sz="2800" b="1" dirty="0"/>
              <a:t>Broadband speeds </a:t>
            </a:r>
            <a:r>
              <a:rPr lang="en-US" sz="2800" dirty="0"/>
              <a:t>to double and wireless speeds to triple from 2018 to 2023</a:t>
            </a:r>
          </a:p>
          <a:p>
            <a:pPr>
              <a:lnSpc>
                <a:spcPct val="120000"/>
              </a:lnSpc>
            </a:pPr>
            <a:endParaRPr lang="en-US" dirty="0"/>
          </a:p>
        </p:txBody>
      </p:sp>
    </p:spTree>
    <p:extLst>
      <p:ext uri="{BB962C8B-B14F-4D97-AF65-F5344CB8AC3E}">
        <p14:creationId xmlns:p14="http://schemas.microsoft.com/office/powerpoint/2010/main" val="19379999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5921</TotalTime>
  <Words>1709</Words>
  <Application>Microsoft Macintosh PowerPoint</Application>
  <PresentationFormat>Widescreen</PresentationFormat>
  <Paragraphs>183</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Helvetica</vt:lpstr>
      <vt:lpstr>Wingdings</vt:lpstr>
      <vt:lpstr>Custom Design</vt:lpstr>
      <vt:lpstr>Artificial Intelligence  and the Future of War</vt:lpstr>
      <vt:lpstr>The Information Revolution</vt:lpstr>
      <vt:lpstr>DoD Must Adapt to a Changing Technology Landscape</vt:lpstr>
      <vt:lpstr>U.S. is No Longer the Driver of Global Tech Innovation</vt:lpstr>
      <vt:lpstr>DoD is Not in the Driver’s Seat for Technology Trends</vt:lpstr>
      <vt:lpstr>PowerPoint Presentation</vt:lpstr>
      <vt:lpstr>Digital Systems</vt:lpstr>
      <vt:lpstr>Networks of People</vt:lpstr>
      <vt:lpstr>Networks of Things</vt:lpstr>
      <vt:lpstr>A Tsunami of Data</vt:lpstr>
      <vt:lpstr>The AI Revolution</vt:lpstr>
      <vt:lpstr>PowerPoint Presentation</vt:lpstr>
      <vt:lpstr>Key Defense Tech Areas</vt:lpstr>
      <vt:lpstr>Disruptive Change in Warfare</vt:lpstr>
      <vt:lpstr>Lessons from History</vt:lpstr>
      <vt:lpstr>AI and Global Security</vt:lpstr>
      <vt:lpstr>AI Revolution &amp; Int’l Security</vt:lpstr>
      <vt:lpstr>National Security Uses of AI</vt:lpstr>
      <vt:lpstr>AI + War</vt:lpstr>
      <vt:lpstr>AI Agent Tactics</vt:lpstr>
      <vt:lpstr>Limitations of AI</vt:lpstr>
      <vt:lpstr>Understanding Context</vt:lpstr>
      <vt:lpstr>Brittleness</vt:lpstr>
      <vt:lpstr>AI Vulnerabilities</vt:lpstr>
      <vt:lpstr>Cognitive Hacking</vt:lpstr>
      <vt:lpstr>Challenges Ahead</vt:lpstr>
      <vt:lpstr>Challenges Ahead</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of Your Presentation Here</dc:title>
  <dc:creator>Melody Cook</dc:creator>
  <cp:lastModifiedBy>Paul Scharre</cp:lastModifiedBy>
  <cp:revision>204</cp:revision>
  <cp:lastPrinted>2018-10-10T02:00:46Z</cp:lastPrinted>
  <dcterms:created xsi:type="dcterms:W3CDTF">2017-01-19T13:16:12Z</dcterms:created>
  <dcterms:modified xsi:type="dcterms:W3CDTF">2022-07-23T18:07:03Z</dcterms:modified>
</cp:coreProperties>
</file>