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1"/>
  </p:notesMasterIdLst>
  <p:handoutMasterIdLst>
    <p:handoutMasterId r:id="rId72"/>
  </p:handoutMasterIdLst>
  <p:sldIdLst>
    <p:sldId id="514" r:id="rId2"/>
    <p:sldId id="458" r:id="rId3"/>
    <p:sldId id="460" r:id="rId4"/>
    <p:sldId id="461" r:id="rId5"/>
    <p:sldId id="462" r:id="rId6"/>
    <p:sldId id="463" r:id="rId7"/>
    <p:sldId id="464" r:id="rId8"/>
    <p:sldId id="465" r:id="rId9"/>
    <p:sldId id="466" r:id="rId10"/>
    <p:sldId id="467" r:id="rId11"/>
    <p:sldId id="468" r:id="rId12"/>
    <p:sldId id="469" r:id="rId13"/>
    <p:sldId id="470" r:id="rId14"/>
    <p:sldId id="471" r:id="rId15"/>
    <p:sldId id="472" r:id="rId16"/>
    <p:sldId id="473" r:id="rId17"/>
    <p:sldId id="513" r:id="rId18"/>
    <p:sldId id="474" r:id="rId19"/>
    <p:sldId id="475" r:id="rId20"/>
    <p:sldId id="476" r:id="rId21"/>
    <p:sldId id="477" r:id="rId22"/>
    <p:sldId id="478" r:id="rId23"/>
    <p:sldId id="479" r:id="rId24"/>
    <p:sldId id="480" r:id="rId25"/>
    <p:sldId id="481" r:id="rId26"/>
    <p:sldId id="482" r:id="rId27"/>
    <p:sldId id="483" r:id="rId28"/>
    <p:sldId id="484" r:id="rId29"/>
    <p:sldId id="485" r:id="rId30"/>
    <p:sldId id="486" r:id="rId31"/>
    <p:sldId id="487" r:id="rId32"/>
    <p:sldId id="488" r:id="rId33"/>
    <p:sldId id="538" r:id="rId34"/>
    <p:sldId id="539" r:id="rId35"/>
    <p:sldId id="489" r:id="rId36"/>
    <p:sldId id="490" r:id="rId37"/>
    <p:sldId id="526" r:id="rId38"/>
    <p:sldId id="527" r:id="rId39"/>
    <p:sldId id="528" r:id="rId40"/>
    <p:sldId id="532" r:id="rId41"/>
    <p:sldId id="535" r:id="rId42"/>
    <p:sldId id="536" r:id="rId43"/>
    <p:sldId id="534" r:id="rId44"/>
    <p:sldId id="537" r:id="rId45"/>
    <p:sldId id="533" r:id="rId46"/>
    <p:sldId id="491" r:id="rId47"/>
    <p:sldId id="492" r:id="rId48"/>
    <p:sldId id="493" r:id="rId49"/>
    <p:sldId id="494" r:id="rId50"/>
    <p:sldId id="495" r:id="rId51"/>
    <p:sldId id="496" r:id="rId52"/>
    <p:sldId id="497" r:id="rId53"/>
    <p:sldId id="498" r:id="rId54"/>
    <p:sldId id="499" r:id="rId55"/>
    <p:sldId id="500" r:id="rId56"/>
    <p:sldId id="503" r:id="rId57"/>
    <p:sldId id="501" r:id="rId58"/>
    <p:sldId id="502" r:id="rId59"/>
    <p:sldId id="523" r:id="rId60"/>
    <p:sldId id="504" r:id="rId61"/>
    <p:sldId id="505" r:id="rId62"/>
    <p:sldId id="506" r:id="rId63"/>
    <p:sldId id="507" r:id="rId64"/>
    <p:sldId id="508" r:id="rId65"/>
    <p:sldId id="509" r:id="rId66"/>
    <p:sldId id="510" r:id="rId67"/>
    <p:sldId id="511" r:id="rId68"/>
    <p:sldId id="512" r:id="rId69"/>
    <p:sldId id="522" r:id="rId7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4559" autoAdjust="0"/>
  </p:normalViewPr>
  <p:slideViewPr>
    <p:cSldViewPr>
      <p:cViewPr>
        <p:scale>
          <a:sx n="95" d="100"/>
          <a:sy n="95" d="100"/>
        </p:scale>
        <p:origin x="-1140" y="-60"/>
      </p:cViewPr>
      <p:guideLst>
        <p:guide orient="horz" pos="2160"/>
        <p:guide pos="2880"/>
      </p:guideLst>
    </p:cSldViewPr>
  </p:slideViewPr>
  <p:outlineViewPr>
    <p:cViewPr>
      <p:scale>
        <a:sx n="33" d="100"/>
        <a:sy n="33" d="100"/>
      </p:scale>
      <p:origin x="0" y="5379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a:latin typeface="Calibri" pitchFamily="34" charset="0"/>
                <a:cs typeface="+mn-cs"/>
              </a:defRPr>
            </a:lvl1pPr>
          </a:lstStyle>
          <a:p>
            <a:pPr>
              <a:defRPr/>
            </a:pPr>
            <a:fld id="{ADD30BE8-720B-4A20-91CB-70C4D7D4BD38}" type="datetime1">
              <a:rPr lang="en-US"/>
              <a:pPr>
                <a:defRPr/>
              </a:pPr>
              <a:t>7/10/2018</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pitchFamily="34" charset="0"/>
                <a:cs typeface="+mn-cs"/>
              </a:defRPr>
            </a:lvl1pPr>
          </a:lstStyle>
          <a:p>
            <a:pPr>
              <a:defRPr/>
            </a:pPr>
            <a:fld id="{08ED2DFF-17D3-4786-AE6E-03006D6DF77A}" type="slidenum">
              <a:rPr lang="en-US"/>
              <a:pPr>
                <a:defRPr/>
              </a:pPr>
              <a:t>‹#›</a:t>
            </a:fld>
            <a:endParaRPr lang="en-US" dirty="0"/>
          </a:p>
        </p:txBody>
      </p:sp>
    </p:spTree>
    <p:extLst>
      <p:ext uri="{BB962C8B-B14F-4D97-AF65-F5344CB8AC3E}">
        <p14:creationId xmlns:p14="http://schemas.microsoft.com/office/powerpoint/2010/main" val="2499131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a:latin typeface="Calibri" pitchFamily="34" charset="0"/>
                <a:cs typeface="+mn-cs"/>
              </a:defRPr>
            </a:lvl1pPr>
          </a:lstStyle>
          <a:p>
            <a:pPr>
              <a:defRPr/>
            </a:pPr>
            <a:fld id="{DFB48D4C-02DD-4CC9-AF4B-0D9BD6FB5537}" type="datetime1">
              <a:rPr lang="en-US"/>
              <a:pPr>
                <a:defRPr/>
              </a:pPr>
              <a:t>7/10/2018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pitchFamily="34" charset="0"/>
                <a:cs typeface="+mn-cs"/>
              </a:defRPr>
            </a:lvl1pPr>
          </a:lstStyle>
          <a:p>
            <a:pPr>
              <a:defRPr/>
            </a:pPr>
            <a:fld id="{7EFE1BF0-750A-412B-AB31-932FEEEBDEC3}" type="slidenum">
              <a:rPr lang="en-US"/>
              <a:pPr>
                <a:defRPr/>
              </a:pPr>
              <a:t>‹#›</a:t>
            </a:fld>
            <a:endParaRPr lang="en-US" dirty="0"/>
          </a:p>
        </p:txBody>
      </p:sp>
    </p:spTree>
    <p:extLst>
      <p:ext uri="{BB962C8B-B14F-4D97-AF65-F5344CB8AC3E}">
        <p14:creationId xmlns:p14="http://schemas.microsoft.com/office/powerpoint/2010/main" val="12809495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0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ea typeface="ＭＳ Ｐゴシック" charset="-128"/>
            </a:endParaRPr>
          </a:p>
        </p:txBody>
      </p:sp>
      <p:sp>
        <p:nvSpPr>
          <p:cNvPr id="20483" name="Slide Number Placeholder 3"/>
          <p:cNvSpPr>
            <a:spLocks noGrp="1"/>
          </p:cNvSpPr>
          <p:nvPr>
            <p:ph type="sldNum" sz="quarter" idx="5"/>
          </p:nvPr>
        </p:nvSpPr>
        <p:spPr bwMode="auto">
          <a:noFill/>
          <a:ln>
            <a:miter lim="800000"/>
            <a:headEnd/>
            <a:tailEnd/>
          </a:ln>
        </p:spPr>
        <p:txBody>
          <a:bodyPr/>
          <a:lstStyle/>
          <a:p>
            <a:fld id="{E6579CD4-8CF1-4969-A274-6DAF720D053E}" type="slidenum">
              <a:rPr lang="en-US"/>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is A</a:t>
            </a:r>
          </a:p>
        </p:txBody>
      </p:sp>
      <p:sp>
        <p:nvSpPr>
          <p:cNvPr id="4" name="Slide Number Placeholder 3"/>
          <p:cNvSpPr>
            <a:spLocks noGrp="1"/>
          </p:cNvSpPr>
          <p:nvPr>
            <p:ph type="sldNum" sz="quarter" idx="10"/>
          </p:nvPr>
        </p:nvSpPr>
        <p:spPr/>
        <p:txBody>
          <a:bodyPr/>
          <a:lstStyle/>
          <a:p>
            <a:pPr>
              <a:defRPr/>
            </a:pPr>
            <a:fld id="{7EFE1BF0-750A-412B-AB31-932FEEEBDEC3}" type="slidenum">
              <a:rPr lang="en-US" smtClean="0"/>
              <a:pPr>
                <a:defRPr/>
              </a:pPr>
              <a:t>59</a:t>
            </a:fld>
            <a:endParaRPr lang="en-US" dirty="0"/>
          </a:p>
        </p:txBody>
      </p:sp>
    </p:spTree>
    <p:extLst>
      <p:ext uri="{BB962C8B-B14F-4D97-AF65-F5344CB8AC3E}">
        <p14:creationId xmlns:p14="http://schemas.microsoft.com/office/powerpoint/2010/main" val="38668328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
            </a:r>
          </a:p>
        </p:txBody>
      </p:sp>
      <p:sp>
        <p:nvSpPr>
          <p:cNvPr id="4" name="Slide Number Placeholder 3"/>
          <p:cNvSpPr>
            <a:spLocks noGrp="1"/>
          </p:cNvSpPr>
          <p:nvPr>
            <p:ph type="sldNum" sz="quarter" idx="10"/>
          </p:nvPr>
        </p:nvSpPr>
        <p:spPr/>
        <p:txBody>
          <a:bodyPr/>
          <a:lstStyle/>
          <a:p>
            <a:pPr>
              <a:defRPr/>
            </a:pPr>
            <a:fld id="{7EFE1BF0-750A-412B-AB31-932FEEEBDEC3}" type="slidenum">
              <a:rPr lang="en-US" smtClean="0"/>
              <a:pPr>
                <a:defRPr/>
              </a:pPr>
              <a:t>60</a:t>
            </a:fld>
            <a:endParaRPr lang="en-US" dirty="0"/>
          </a:p>
        </p:txBody>
      </p:sp>
    </p:spTree>
    <p:extLst>
      <p:ext uri="{BB962C8B-B14F-4D97-AF65-F5344CB8AC3E}">
        <p14:creationId xmlns:p14="http://schemas.microsoft.com/office/powerpoint/2010/main" val="891852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t>
            </a:r>
          </a:p>
        </p:txBody>
      </p:sp>
      <p:sp>
        <p:nvSpPr>
          <p:cNvPr id="4" name="Slide Number Placeholder 3"/>
          <p:cNvSpPr>
            <a:spLocks noGrp="1"/>
          </p:cNvSpPr>
          <p:nvPr>
            <p:ph type="sldNum" sz="quarter" idx="10"/>
          </p:nvPr>
        </p:nvSpPr>
        <p:spPr/>
        <p:txBody>
          <a:bodyPr/>
          <a:lstStyle/>
          <a:p>
            <a:pPr>
              <a:defRPr/>
            </a:pPr>
            <a:fld id="{7EFE1BF0-750A-412B-AB31-932FEEEBDEC3}" type="slidenum">
              <a:rPr lang="en-US" smtClean="0"/>
              <a:pPr>
                <a:defRPr/>
              </a:pPr>
              <a:t>61</a:t>
            </a:fld>
            <a:endParaRPr lang="en-US" dirty="0"/>
          </a:p>
        </p:txBody>
      </p:sp>
    </p:spTree>
    <p:extLst>
      <p:ext uri="{BB962C8B-B14F-4D97-AF65-F5344CB8AC3E}">
        <p14:creationId xmlns:p14="http://schemas.microsoft.com/office/powerpoint/2010/main" val="13786858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
            </a:r>
          </a:p>
        </p:txBody>
      </p:sp>
      <p:sp>
        <p:nvSpPr>
          <p:cNvPr id="4" name="Slide Number Placeholder 3"/>
          <p:cNvSpPr>
            <a:spLocks noGrp="1"/>
          </p:cNvSpPr>
          <p:nvPr>
            <p:ph type="sldNum" sz="quarter" idx="10"/>
          </p:nvPr>
        </p:nvSpPr>
        <p:spPr/>
        <p:txBody>
          <a:bodyPr/>
          <a:lstStyle/>
          <a:p>
            <a:pPr>
              <a:defRPr/>
            </a:pPr>
            <a:fld id="{7EFE1BF0-750A-412B-AB31-932FEEEBDEC3}" type="slidenum">
              <a:rPr lang="en-US" smtClean="0"/>
              <a:pPr>
                <a:defRPr/>
              </a:pPr>
              <a:t>62</a:t>
            </a:fld>
            <a:endParaRPr lang="en-US" dirty="0"/>
          </a:p>
        </p:txBody>
      </p:sp>
    </p:spTree>
    <p:extLst>
      <p:ext uri="{BB962C8B-B14F-4D97-AF65-F5344CB8AC3E}">
        <p14:creationId xmlns:p14="http://schemas.microsoft.com/office/powerpoint/2010/main" val="16680848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t>
            </a:r>
          </a:p>
        </p:txBody>
      </p:sp>
      <p:sp>
        <p:nvSpPr>
          <p:cNvPr id="4" name="Slide Number Placeholder 3"/>
          <p:cNvSpPr>
            <a:spLocks noGrp="1"/>
          </p:cNvSpPr>
          <p:nvPr>
            <p:ph type="sldNum" sz="quarter" idx="10"/>
          </p:nvPr>
        </p:nvSpPr>
        <p:spPr/>
        <p:txBody>
          <a:bodyPr/>
          <a:lstStyle/>
          <a:p>
            <a:pPr>
              <a:defRPr/>
            </a:pPr>
            <a:fld id="{7EFE1BF0-750A-412B-AB31-932FEEEBDEC3}" type="slidenum">
              <a:rPr lang="en-US" smtClean="0"/>
              <a:pPr>
                <a:defRPr/>
              </a:pPr>
              <a:t>63</a:t>
            </a:fld>
            <a:endParaRPr lang="en-US" dirty="0"/>
          </a:p>
        </p:txBody>
      </p:sp>
    </p:spTree>
    <p:extLst>
      <p:ext uri="{BB962C8B-B14F-4D97-AF65-F5344CB8AC3E}">
        <p14:creationId xmlns:p14="http://schemas.microsoft.com/office/powerpoint/2010/main" val="21043626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p>
        </p:txBody>
      </p:sp>
      <p:sp>
        <p:nvSpPr>
          <p:cNvPr id="4" name="Slide Number Placeholder 3"/>
          <p:cNvSpPr>
            <a:spLocks noGrp="1"/>
          </p:cNvSpPr>
          <p:nvPr>
            <p:ph type="sldNum" sz="quarter" idx="10"/>
          </p:nvPr>
        </p:nvSpPr>
        <p:spPr/>
        <p:txBody>
          <a:bodyPr/>
          <a:lstStyle/>
          <a:p>
            <a:pPr>
              <a:defRPr/>
            </a:pPr>
            <a:fld id="{7EFE1BF0-750A-412B-AB31-932FEEEBDEC3}" type="slidenum">
              <a:rPr lang="en-US" smtClean="0"/>
              <a:pPr>
                <a:defRPr/>
              </a:pPr>
              <a:t>64</a:t>
            </a:fld>
            <a:endParaRPr lang="en-US" dirty="0"/>
          </a:p>
        </p:txBody>
      </p:sp>
    </p:spTree>
    <p:extLst>
      <p:ext uri="{BB962C8B-B14F-4D97-AF65-F5344CB8AC3E}">
        <p14:creationId xmlns:p14="http://schemas.microsoft.com/office/powerpoint/2010/main" val="38320395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p>
        </p:txBody>
      </p:sp>
      <p:sp>
        <p:nvSpPr>
          <p:cNvPr id="4" name="Slide Number Placeholder 3"/>
          <p:cNvSpPr>
            <a:spLocks noGrp="1"/>
          </p:cNvSpPr>
          <p:nvPr>
            <p:ph type="sldNum" sz="quarter" idx="10"/>
          </p:nvPr>
        </p:nvSpPr>
        <p:spPr/>
        <p:txBody>
          <a:bodyPr/>
          <a:lstStyle/>
          <a:p>
            <a:pPr>
              <a:defRPr/>
            </a:pPr>
            <a:fld id="{7EFE1BF0-750A-412B-AB31-932FEEEBDEC3}" type="slidenum">
              <a:rPr lang="en-US" smtClean="0"/>
              <a:pPr>
                <a:defRPr/>
              </a:pPr>
              <a:t>65</a:t>
            </a:fld>
            <a:endParaRPr lang="en-US" dirty="0"/>
          </a:p>
        </p:txBody>
      </p:sp>
    </p:spTree>
    <p:extLst>
      <p:ext uri="{BB962C8B-B14F-4D97-AF65-F5344CB8AC3E}">
        <p14:creationId xmlns:p14="http://schemas.microsoft.com/office/powerpoint/2010/main" val="24421416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t>
            </a:r>
          </a:p>
        </p:txBody>
      </p:sp>
      <p:sp>
        <p:nvSpPr>
          <p:cNvPr id="4" name="Slide Number Placeholder 3"/>
          <p:cNvSpPr>
            <a:spLocks noGrp="1"/>
          </p:cNvSpPr>
          <p:nvPr>
            <p:ph type="sldNum" sz="quarter" idx="10"/>
          </p:nvPr>
        </p:nvSpPr>
        <p:spPr/>
        <p:txBody>
          <a:bodyPr/>
          <a:lstStyle/>
          <a:p>
            <a:pPr>
              <a:defRPr/>
            </a:pPr>
            <a:fld id="{7EFE1BF0-750A-412B-AB31-932FEEEBDEC3}" type="slidenum">
              <a:rPr lang="en-US" smtClean="0"/>
              <a:pPr>
                <a:defRPr/>
              </a:pPr>
              <a:t>66</a:t>
            </a:fld>
            <a:endParaRPr lang="en-US" dirty="0"/>
          </a:p>
        </p:txBody>
      </p:sp>
    </p:spTree>
    <p:extLst>
      <p:ext uri="{BB962C8B-B14F-4D97-AF65-F5344CB8AC3E}">
        <p14:creationId xmlns:p14="http://schemas.microsoft.com/office/powerpoint/2010/main" val="20095306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
            </a:r>
          </a:p>
        </p:txBody>
      </p:sp>
      <p:sp>
        <p:nvSpPr>
          <p:cNvPr id="4" name="Slide Number Placeholder 3"/>
          <p:cNvSpPr>
            <a:spLocks noGrp="1"/>
          </p:cNvSpPr>
          <p:nvPr>
            <p:ph type="sldNum" sz="quarter" idx="10"/>
          </p:nvPr>
        </p:nvSpPr>
        <p:spPr/>
        <p:txBody>
          <a:bodyPr/>
          <a:lstStyle/>
          <a:p>
            <a:pPr>
              <a:defRPr/>
            </a:pPr>
            <a:fld id="{7EFE1BF0-750A-412B-AB31-932FEEEBDEC3}" type="slidenum">
              <a:rPr lang="en-US" smtClean="0"/>
              <a:pPr>
                <a:defRPr/>
              </a:pPr>
              <a:t>67</a:t>
            </a:fld>
            <a:endParaRPr lang="en-US" dirty="0"/>
          </a:p>
        </p:txBody>
      </p:sp>
    </p:spTree>
    <p:extLst>
      <p:ext uri="{BB962C8B-B14F-4D97-AF65-F5344CB8AC3E}">
        <p14:creationId xmlns:p14="http://schemas.microsoft.com/office/powerpoint/2010/main" val="14263124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
            </a:r>
          </a:p>
        </p:txBody>
      </p:sp>
      <p:sp>
        <p:nvSpPr>
          <p:cNvPr id="4" name="Slide Number Placeholder 3"/>
          <p:cNvSpPr>
            <a:spLocks noGrp="1"/>
          </p:cNvSpPr>
          <p:nvPr>
            <p:ph type="sldNum" sz="quarter" idx="10"/>
          </p:nvPr>
        </p:nvSpPr>
        <p:spPr/>
        <p:txBody>
          <a:bodyPr/>
          <a:lstStyle/>
          <a:p>
            <a:pPr>
              <a:defRPr/>
            </a:pPr>
            <a:fld id="{7EFE1BF0-750A-412B-AB31-932FEEEBDEC3}" type="slidenum">
              <a:rPr lang="en-US" smtClean="0"/>
              <a:pPr>
                <a:defRPr/>
              </a:pPr>
              <a:t>68</a:t>
            </a:fld>
            <a:endParaRPr lang="en-US" dirty="0"/>
          </a:p>
        </p:txBody>
      </p:sp>
    </p:spTree>
    <p:extLst>
      <p:ext uri="{BB962C8B-B14F-4D97-AF65-F5344CB8AC3E}">
        <p14:creationId xmlns:p14="http://schemas.microsoft.com/office/powerpoint/2010/main" val="4005905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txBox="1">
            <a:spLocks noGrp="1" noChangeArrowheads="1"/>
          </p:cNvSpPr>
          <p:nvPr/>
        </p:nvSpPr>
        <p:spPr bwMode="auto">
          <a:xfrm>
            <a:off x="3970339"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nchor="b"/>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0185B080-3794-46EB-9113-35E31A0B65F6}" type="slidenum">
              <a:rPr lang="en-US" sz="1200">
                <a:solidFill>
                  <a:srgbClr val="000000"/>
                </a:solidFill>
              </a:rPr>
              <a:pPr algn="r" eaLnBrk="1" hangingPunct="1"/>
              <a:t>22</a:t>
            </a:fld>
            <a:endParaRPr lang="en-US" sz="1200" dirty="0">
              <a:solidFill>
                <a:srgbClr val="000000"/>
              </a:solidFill>
            </a:endParaRPr>
          </a:p>
        </p:txBody>
      </p:sp>
      <p:sp>
        <p:nvSpPr>
          <p:cNvPr id="131075" name="Slide Image Placeholder 1"/>
          <p:cNvSpPr>
            <a:spLocks noGrp="1" noRot="1" noChangeAspect="1" noTextEdit="1"/>
          </p:cNvSpPr>
          <p:nvPr>
            <p:ph type="sldImg"/>
          </p:nvPr>
        </p:nvSpPr>
        <p:spPr>
          <a:ln/>
        </p:spPr>
      </p:sp>
      <p:sp>
        <p:nvSpPr>
          <p:cNvPr id="13107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4" rIns="91430" bIns="45714"/>
          <a:lstStyle/>
          <a:p>
            <a:pPr marL="0" lvl="1"/>
            <a:r>
              <a:rPr lang="en-US" b="1" dirty="0">
                <a:solidFill>
                  <a:schemeClr val="bg1"/>
                </a:solidFill>
                <a:latin typeface="Arial" pitchFamily="34" charset="0"/>
                <a:ea typeface="ＭＳ Ｐゴシック" pitchFamily="34" charset="-128"/>
              </a:rPr>
              <a:t>2. (Roles or departments, not names of people)</a:t>
            </a:r>
            <a:r>
              <a:rPr lang="en-US" dirty="0">
                <a:latin typeface="Arial" pitchFamily="34" charset="0"/>
                <a:ea typeface="ＭＳ Ｐゴシック" pitchFamily="34" charset="-128"/>
              </a:rPr>
              <a:t> Identify the relevant departments that play a part of the process flow and include their input into development of the map</a:t>
            </a:r>
          </a:p>
          <a:p>
            <a:pPr marL="0" lvl="1"/>
            <a:r>
              <a:rPr lang="en-US" dirty="0">
                <a:latin typeface="Arial" pitchFamily="34" charset="0"/>
                <a:ea typeface="ＭＳ Ｐゴシック" pitchFamily="34" charset="-128"/>
              </a:rPr>
              <a:t>3. List the activities/steps in the process at a level appropriate for the level of analysis you are trying to accomplish</a:t>
            </a:r>
          </a:p>
          <a:p>
            <a:pPr marL="0" lvl="1"/>
            <a:r>
              <a:rPr lang="en-US" dirty="0">
                <a:latin typeface="Arial" pitchFamily="34" charset="0"/>
                <a:ea typeface="ＭＳ Ｐゴシック" pitchFamily="34" charset="-128"/>
              </a:rPr>
              <a:t>5. Show opportunities for improvement by placing a Kaizen burst near the area</a:t>
            </a:r>
          </a:p>
          <a:p>
            <a:pPr marL="0" lvl="1"/>
            <a:endParaRPr lang="en-US" dirty="0">
              <a:latin typeface="Arial" pitchFamily="34" charset="0"/>
              <a:ea typeface="ＭＳ Ｐゴシック" pitchFamily="34" charset="-128"/>
            </a:endParaRPr>
          </a:p>
          <a:p>
            <a:pPr marL="0" lvl="1"/>
            <a:endParaRPr lang="en-US" dirty="0">
              <a:latin typeface="Arial" pitchFamily="34" charset="0"/>
              <a:ea typeface="ＭＳ Ｐゴシック" pitchFamily="34" charset="-128"/>
            </a:endParaRPr>
          </a:p>
          <a:p>
            <a:endParaRPr lang="en-US" b="1" dirty="0">
              <a:solidFill>
                <a:schemeClr val="bg1"/>
              </a:solidFill>
              <a:latin typeface="Arial" pitchFamily="34" charset="0"/>
              <a:ea typeface="ＭＳ Ｐゴシック" pitchFamily="34" charset="-128"/>
            </a:endParaRPr>
          </a:p>
          <a:p>
            <a:endParaRPr lang="en-US" b="1" dirty="0">
              <a:solidFill>
                <a:schemeClr val="bg1"/>
              </a:solidFill>
              <a:latin typeface="Arial" pitchFamily="34" charset="0"/>
              <a:ea typeface="ＭＳ Ｐゴシック" pitchFamily="34" charset="-128"/>
            </a:endParaRPr>
          </a:p>
          <a:p>
            <a:endParaRPr lang="en-US" dirty="0">
              <a:latin typeface="Arial" pitchFamily="34" charset="0"/>
              <a:ea typeface="ＭＳ Ｐゴシック" pitchFamily="34" charset="-128"/>
            </a:endParaRPr>
          </a:p>
        </p:txBody>
      </p:sp>
      <p:sp>
        <p:nvSpPr>
          <p:cNvPr id="131077" name="Slide Number Placeholder 3"/>
          <p:cNvSpPr txBox="1">
            <a:spLocks noGrp="1"/>
          </p:cNvSpPr>
          <p:nvPr/>
        </p:nvSpPr>
        <p:spPr bwMode="auto">
          <a:xfrm>
            <a:off x="3970339"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4" rIns="91430" bIns="45714" anchor="b"/>
          <a:lstStyle>
            <a:lvl1pPr defTabSz="912813" eaLnBrk="0" hangingPunct="0">
              <a:defRPr>
                <a:solidFill>
                  <a:schemeClr val="tx1"/>
                </a:solidFill>
                <a:latin typeface="Arial" pitchFamily="34" charset="0"/>
                <a:ea typeface="ＭＳ Ｐゴシック" pitchFamily="34" charset="-128"/>
              </a:defRPr>
            </a:lvl1pPr>
            <a:lvl2pPr marL="742950" indent="-285750" defTabSz="912813" eaLnBrk="0" hangingPunct="0">
              <a:defRPr>
                <a:solidFill>
                  <a:schemeClr val="tx1"/>
                </a:solidFill>
                <a:latin typeface="Arial" pitchFamily="34" charset="0"/>
                <a:ea typeface="ＭＳ Ｐゴシック" pitchFamily="34" charset="-128"/>
              </a:defRPr>
            </a:lvl2pPr>
            <a:lvl3pPr marL="1143000" indent="-228600" defTabSz="912813" eaLnBrk="0" hangingPunct="0">
              <a:defRPr>
                <a:solidFill>
                  <a:schemeClr val="tx1"/>
                </a:solidFill>
                <a:latin typeface="Arial" pitchFamily="34" charset="0"/>
                <a:ea typeface="ＭＳ Ｐゴシック" pitchFamily="34" charset="-128"/>
              </a:defRPr>
            </a:lvl3pPr>
            <a:lvl4pPr marL="1600200" indent="-228600" defTabSz="912813" eaLnBrk="0" hangingPunct="0">
              <a:defRPr>
                <a:solidFill>
                  <a:schemeClr val="tx1"/>
                </a:solidFill>
                <a:latin typeface="Arial" pitchFamily="34" charset="0"/>
                <a:ea typeface="ＭＳ Ｐゴシック" pitchFamily="34" charset="-128"/>
              </a:defRPr>
            </a:lvl4pPr>
            <a:lvl5pPr marL="2057400" indent="-228600" defTabSz="912813" eaLnBrk="0" hangingPunct="0">
              <a:defRPr>
                <a:solidFill>
                  <a:schemeClr val="tx1"/>
                </a:solidFill>
                <a:latin typeface="Arial" pitchFamily="34" charset="0"/>
                <a:ea typeface="ＭＳ Ｐゴシック" pitchFamily="34" charset="-128"/>
              </a:defRPr>
            </a:lvl5pPr>
            <a:lvl6pPr marL="2514600" indent="-228600" defTabSz="912813"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912813"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912813"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912813"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FC7F900F-C71A-431B-A9E3-D5BD350FA4BC}" type="slidenum">
              <a:rPr lang="en-US" sz="1200">
                <a:solidFill>
                  <a:srgbClr val="000000"/>
                </a:solidFill>
              </a:rPr>
              <a:pPr algn="r" eaLnBrk="1" hangingPunct="1"/>
              <a:t>22</a:t>
            </a:fld>
            <a:endParaRPr lang="en-US" sz="1200" dirty="0">
              <a:solidFill>
                <a:srgbClr val="000000"/>
              </a:solidFill>
            </a:endParaRPr>
          </a:p>
        </p:txBody>
      </p:sp>
    </p:spTree>
    <p:extLst>
      <p:ext uri="{BB962C8B-B14F-4D97-AF65-F5344CB8AC3E}">
        <p14:creationId xmlns:p14="http://schemas.microsoft.com/office/powerpoint/2010/main" val="434556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val="2983720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p:spPr>
        <p:txBody>
          <a:bodyPr/>
          <a:lstStyle/>
          <a:p>
            <a:fld id="{C08DA81A-F0C5-4773-BDFC-B727E7D5BE69}" type="slidenum">
              <a:rPr lang="en-US" smtClean="0"/>
              <a:pPr/>
              <a:t>34</a:t>
            </a:fld>
            <a:endParaRPr lang="en-US" dirty="0"/>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396560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Slide Image Placeholder 1"/>
          <p:cNvSpPr>
            <a:spLocks noGrp="1" noRot="1" noChangeAspect="1" noTextEdit="1"/>
          </p:cNvSpPr>
          <p:nvPr>
            <p:ph type="sldImg"/>
          </p:nvPr>
        </p:nvSpPr>
        <p:spPr>
          <a:ln/>
        </p:spPr>
      </p:sp>
      <p:sp>
        <p:nvSpPr>
          <p:cNvPr id="338947" name="Notes Placeholder 2"/>
          <p:cNvSpPr>
            <a:spLocks noGrp="1"/>
          </p:cNvSpPr>
          <p:nvPr>
            <p:ph type="body" idx="1"/>
          </p:nvPr>
        </p:nvSpPr>
        <p:spPr>
          <a:noFill/>
          <a:ln/>
        </p:spPr>
        <p:txBody>
          <a:bodyPr/>
          <a:lstStyle/>
          <a:p>
            <a:pPr eaLnBrk="1" hangingPunct="1"/>
            <a:endParaRPr lang="en-US" dirty="0"/>
          </a:p>
        </p:txBody>
      </p:sp>
      <p:sp>
        <p:nvSpPr>
          <p:cNvPr id="338948"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a:fld id="{D30D67CB-7EFB-4159-859C-1D99FD3E6964}" type="slidenum">
              <a:rPr lang="en-US" sz="1200"/>
              <a:pPr algn="r" defTabSz="931863"/>
              <a:t>40</a:t>
            </a:fld>
            <a:endParaRPr lang="en-US" sz="1200" dirty="0"/>
          </a:p>
        </p:txBody>
      </p:sp>
    </p:spTree>
    <p:extLst>
      <p:ext uri="{BB962C8B-B14F-4D97-AF65-F5344CB8AC3E}">
        <p14:creationId xmlns:p14="http://schemas.microsoft.com/office/powerpoint/2010/main" val="113476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Slide Image Placeholder 1"/>
          <p:cNvSpPr>
            <a:spLocks noGrp="1" noRot="1" noChangeAspect="1" noTextEdit="1"/>
          </p:cNvSpPr>
          <p:nvPr>
            <p:ph type="sldImg"/>
          </p:nvPr>
        </p:nvSpPr>
        <p:spPr>
          <a:ln/>
        </p:spPr>
      </p:sp>
      <p:sp>
        <p:nvSpPr>
          <p:cNvPr id="338947" name="Notes Placeholder 2"/>
          <p:cNvSpPr>
            <a:spLocks noGrp="1"/>
          </p:cNvSpPr>
          <p:nvPr>
            <p:ph type="body" idx="1"/>
          </p:nvPr>
        </p:nvSpPr>
        <p:spPr>
          <a:noFill/>
          <a:ln/>
        </p:spPr>
        <p:txBody>
          <a:bodyPr/>
          <a:lstStyle/>
          <a:p>
            <a:pPr eaLnBrk="1" hangingPunct="1"/>
            <a:endParaRPr lang="en-US" dirty="0"/>
          </a:p>
        </p:txBody>
      </p:sp>
      <p:sp>
        <p:nvSpPr>
          <p:cNvPr id="338948"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a:fld id="{D30D67CB-7EFB-4159-859C-1D99FD3E6964}" type="slidenum">
              <a:rPr lang="en-US" sz="1200"/>
              <a:pPr algn="r" defTabSz="931863"/>
              <a:t>41</a:t>
            </a:fld>
            <a:endParaRPr lang="en-US" sz="1200" dirty="0"/>
          </a:p>
        </p:txBody>
      </p:sp>
    </p:spTree>
    <p:extLst>
      <p:ext uri="{BB962C8B-B14F-4D97-AF65-F5344CB8AC3E}">
        <p14:creationId xmlns:p14="http://schemas.microsoft.com/office/powerpoint/2010/main" val="3660818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Slide Image Placeholder 1"/>
          <p:cNvSpPr>
            <a:spLocks noGrp="1" noRot="1" noChangeAspect="1" noTextEdit="1"/>
          </p:cNvSpPr>
          <p:nvPr>
            <p:ph type="sldImg"/>
          </p:nvPr>
        </p:nvSpPr>
        <p:spPr>
          <a:ln/>
        </p:spPr>
      </p:sp>
      <p:sp>
        <p:nvSpPr>
          <p:cNvPr id="338947" name="Notes Placeholder 2"/>
          <p:cNvSpPr>
            <a:spLocks noGrp="1"/>
          </p:cNvSpPr>
          <p:nvPr>
            <p:ph type="body" idx="1"/>
          </p:nvPr>
        </p:nvSpPr>
        <p:spPr>
          <a:noFill/>
          <a:ln/>
        </p:spPr>
        <p:txBody>
          <a:bodyPr/>
          <a:lstStyle/>
          <a:p>
            <a:pPr eaLnBrk="1" hangingPunct="1"/>
            <a:endParaRPr lang="en-US" dirty="0"/>
          </a:p>
        </p:txBody>
      </p:sp>
      <p:sp>
        <p:nvSpPr>
          <p:cNvPr id="338948"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a:fld id="{D30D67CB-7EFB-4159-859C-1D99FD3E6964}" type="slidenum">
              <a:rPr lang="en-US" sz="1200"/>
              <a:pPr algn="r" defTabSz="931863"/>
              <a:t>42</a:t>
            </a:fld>
            <a:endParaRPr lang="en-US" sz="1200" dirty="0"/>
          </a:p>
        </p:txBody>
      </p:sp>
    </p:spTree>
    <p:extLst>
      <p:ext uri="{BB962C8B-B14F-4D97-AF65-F5344CB8AC3E}">
        <p14:creationId xmlns:p14="http://schemas.microsoft.com/office/powerpoint/2010/main" val="200245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Slide Image Placeholder 1"/>
          <p:cNvSpPr>
            <a:spLocks noGrp="1" noRot="1" noChangeAspect="1" noTextEdit="1"/>
          </p:cNvSpPr>
          <p:nvPr>
            <p:ph type="sldImg"/>
          </p:nvPr>
        </p:nvSpPr>
        <p:spPr>
          <a:ln/>
        </p:spPr>
      </p:sp>
      <p:sp>
        <p:nvSpPr>
          <p:cNvPr id="338947" name="Notes Placeholder 2"/>
          <p:cNvSpPr>
            <a:spLocks noGrp="1"/>
          </p:cNvSpPr>
          <p:nvPr>
            <p:ph type="body" idx="1"/>
          </p:nvPr>
        </p:nvSpPr>
        <p:spPr>
          <a:noFill/>
          <a:ln/>
        </p:spPr>
        <p:txBody>
          <a:bodyPr/>
          <a:lstStyle/>
          <a:p>
            <a:pPr eaLnBrk="1" hangingPunct="1"/>
            <a:endParaRPr lang="en-US" dirty="0"/>
          </a:p>
        </p:txBody>
      </p:sp>
      <p:sp>
        <p:nvSpPr>
          <p:cNvPr id="338948"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a:fld id="{D30D67CB-7EFB-4159-859C-1D99FD3E6964}" type="slidenum">
              <a:rPr lang="en-US" sz="1200"/>
              <a:pPr algn="r" defTabSz="931863"/>
              <a:t>43</a:t>
            </a:fld>
            <a:endParaRPr lang="en-US" sz="1200" dirty="0"/>
          </a:p>
        </p:txBody>
      </p:sp>
    </p:spTree>
    <p:extLst>
      <p:ext uri="{BB962C8B-B14F-4D97-AF65-F5344CB8AC3E}">
        <p14:creationId xmlns:p14="http://schemas.microsoft.com/office/powerpoint/2010/main" val="2041183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Slide Image Placeholder 1"/>
          <p:cNvSpPr>
            <a:spLocks noGrp="1" noRot="1" noChangeAspect="1" noTextEdit="1"/>
          </p:cNvSpPr>
          <p:nvPr>
            <p:ph type="sldImg"/>
          </p:nvPr>
        </p:nvSpPr>
        <p:spPr>
          <a:ln/>
        </p:spPr>
      </p:sp>
      <p:sp>
        <p:nvSpPr>
          <p:cNvPr id="338947" name="Notes Placeholder 2"/>
          <p:cNvSpPr>
            <a:spLocks noGrp="1"/>
          </p:cNvSpPr>
          <p:nvPr>
            <p:ph type="body" idx="1"/>
          </p:nvPr>
        </p:nvSpPr>
        <p:spPr>
          <a:noFill/>
          <a:ln/>
        </p:spPr>
        <p:txBody>
          <a:bodyPr/>
          <a:lstStyle/>
          <a:p>
            <a:pPr eaLnBrk="1" hangingPunct="1"/>
            <a:endParaRPr lang="en-US" dirty="0"/>
          </a:p>
        </p:txBody>
      </p:sp>
      <p:sp>
        <p:nvSpPr>
          <p:cNvPr id="338948"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a:fld id="{D30D67CB-7EFB-4159-859C-1D99FD3E6964}" type="slidenum">
              <a:rPr lang="en-US" sz="1200"/>
              <a:pPr algn="r" defTabSz="931863"/>
              <a:t>44</a:t>
            </a:fld>
            <a:endParaRPr lang="en-US" sz="1200" dirty="0"/>
          </a:p>
        </p:txBody>
      </p:sp>
    </p:spTree>
    <p:extLst>
      <p:ext uri="{BB962C8B-B14F-4D97-AF65-F5344CB8AC3E}">
        <p14:creationId xmlns:p14="http://schemas.microsoft.com/office/powerpoint/2010/main" val="20597705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Rectangle 20"/>
          <p:cNvSpPr>
            <a:spLocks noChangeArrowheads="1"/>
          </p:cNvSpPr>
          <p:nvPr/>
        </p:nvSpPr>
        <p:spPr bwMode="auto">
          <a:xfrm>
            <a:off x="0" y="5181600"/>
            <a:ext cx="9144000" cy="1676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pic>
        <p:nvPicPr>
          <p:cNvPr id="3" name="Picture 7" descr="Title_Background.jpg                                           002A4EBCMacintosh HD                   C2F910B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
          <p:cNvSpPr>
            <a:spLocks noGrp="1" noChangeArrowheads="1"/>
          </p:cNvSpPr>
          <p:nvPr>
            <p:ph type="dt" sz="half" idx="10"/>
          </p:nvPr>
        </p:nvSpPr>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Tree>
    <p:extLst>
      <p:ext uri="{BB962C8B-B14F-4D97-AF65-F5344CB8AC3E}">
        <p14:creationId xmlns:p14="http://schemas.microsoft.com/office/powerpoint/2010/main" val="800995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rgbClr val="660066"/>
                </a:solidFill>
              </a:defRPr>
            </a:lvl1pPr>
          </a:lstStyle>
          <a:p>
            <a:r>
              <a:rPr lang="en-US" dirty="0"/>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a:xfrm>
            <a:off x="6553200" y="6096000"/>
            <a:ext cx="2133600" cy="476250"/>
          </a:xfrm>
        </p:spPr>
        <p:txBody>
          <a:bodyPr/>
          <a:lstStyle>
            <a:lvl1pPr>
              <a:defRPr/>
            </a:lvl1pPr>
          </a:lstStyle>
          <a:p>
            <a:pPr>
              <a:defRPr/>
            </a:pPr>
            <a:fld id="{758DD8C3-1A14-48C6-AE45-81E8D9C46F36}" type="slidenum">
              <a:rPr lang="en-US"/>
              <a:pPr>
                <a:defRPr/>
              </a:pPr>
              <a:t>‹#›</a:t>
            </a:fld>
            <a:endParaRPr lang="en-US" dirty="0"/>
          </a:p>
        </p:txBody>
      </p:sp>
    </p:spTree>
    <p:extLst>
      <p:ext uri="{BB962C8B-B14F-4D97-AF65-F5344CB8AC3E}">
        <p14:creationId xmlns:p14="http://schemas.microsoft.com/office/powerpoint/2010/main" val="1000301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solidFill>
                  <a:srgbClr val="660066"/>
                </a:solidFill>
              </a:defRPr>
            </a:lvl1pPr>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a:xfrm>
            <a:off x="6553200" y="6076950"/>
            <a:ext cx="2133600" cy="476250"/>
          </a:xfrm>
        </p:spPr>
        <p:txBody>
          <a:bodyPr/>
          <a:lstStyle>
            <a:lvl1pPr>
              <a:defRPr/>
            </a:lvl1pPr>
          </a:lstStyle>
          <a:p>
            <a:pPr>
              <a:defRPr/>
            </a:pPr>
            <a:fld id="{E0E1EB51-912E-4887-BBAB-B343B8CAD0B2}" type="slidenum">
              <a:rPr lang="en-US"/>
              <a:pPr>
                <a:defRPr/>
              </a:pPr>
              <a:t>‹#›</a:t>
            </a:fld>
            <a:endParaRPr lang="en-US" dirty="0"/>
          </a:p>
        </p:txBody>
      </p:sp>
    </p:spTree>
    <p:extLst>
      <p:ext uri="{BB962C8B-B14F-4D97-AF65-F5344CB8AC3E}">
        <p14:creationId xmlns:p14="http://schemas.microsoft.com/office/powerpoint/2010/main" val="23537656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solidFill>
                  <a:srgbClr val="660066"/>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Slide Number Placeholder 5"/>
          <p:cNvSpPr>
            <a:spLocks noGrp="1"/>
          </p:cNvSpPr>
          <p:nvPr>
            <p:ph type="sldNum" sz="quarter" idx="10"/>
          </p:nvPr>
        </p:nvSpPr>
        <p:spPr>
          <a:xfrm>
            <a:off x="6553200" y="6096000"/>
            <a:ext cx="2133600" cy="476250"/>
          </a:xfrm>
        </p:spPr>
        <p:txBody>
          <a:bodyPr/>
          <a:lstStyle>
            <a:lvl1pPr>
              <a:defRPr/>
            </a:lvl1pPr>
          </a:lstStyle>
          <a:p>
            <a:pPr>
              <a:defRPr/>
            </a:pPr>
            <a:fld id="{57FE4C71-FBA0-4BCF-AABB-8202167C0F15}" type="slidenum">
              <a:rPr lang="en-US"/>
              <a:pPr>
                <a:defRPr/>
              </a:pPr>
              <a:t>‹#›</a:t>
            </a:fld>
            <a:endParaRPr lang="en-US" dirty="0"/>
          </a:p>
        </p:txBody>
      </p:sp>
    </p:spTree>
    <p:extLst>
      <p:ext uri="{BB962C8B-B14F-4D97-AF65-F5344CB8AC3E}">
        <p14:creationId xmlns:p14="http://schemas.microsoft.com/office/powerpoint/2010/main" val="1864301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b="1" cap="none" spc="0">
                <a:ln w="1905"/>
                <a:solidFill>
                  <a:srgbClr val="660066"/>
                </a:solidFill>
                <a:effectLst>
                  <a:innerShdw blurRad="69850" dist="43180" dir="5400000">
                    <a:srgbClr val="000000">
                      <a:alpha val="65000"/>
                    </a:srgbClr>
                  </a:innerShdw>
                </a:effectLst>
              </a:defRPr>
            </a:lvl1pPr>
          </a:lstStyle>
          <a:p>
            <a:r>
              <a:rPr lang="en-US" dirty="0"/>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a:xfrm>
            <a:off x="6553200" y="6096000"/>
            <a:ext cx="2133600" cy="476250"/>
          </a:xfrm>
        </p:spPr>
        <p:txBody>
          <a:bodyPr/>
          <a:lstStyle>
            <a:lvl1pPr>
              <a:defRPr b="1">
                <a:solidFill>
                  <a:schemeClr val="bg1"/>
                </a:solidFill>
              </a:defRPr>
            </a:lvl1pPr>
          </a:lstStyle>
          <a:p>
            <a:pPr>
              <a:defRPr/>
            </a:pPr>
            <a:fld id="{597D82AD-E675-4543-BE36-3BDC70215C18}" type="slidenum">
              <a:rPr lang="en-US"/>
              <a:pPr>
                <a:defRPr/>
              </a:pPr>
              <a:t>‹#›</a:t>
            </a:fld>
            <a:endParaRPr lang="en-US" dirty="0"/>
          </a:p>
        </p:txBody>
      </p:sp>
    </p:spTree>
    <p:extLst>
      <p:ext uri="{BB962C8B-B14F-4D97-AF65-F5344CB8AC3E}">
        <p14:creationId xmlns:p14="http://schemas.microsoft.com/office/powerpoint/2010/main" val="2100713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rgbClr val="660066"/>
                </a:solidFill>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5"/>
          <p:cNvSpPr>
            <a:spLocks noGrp="1"/>
          </p:cNvSpPr>
          <p:nvPr>
            <p:ph type="sldNum" sz="quarter" idx="10"/>
          </p:nvPr>
        </p:nvSpPr>
        <p:spPr>
          <a:xfrm>
            <a:off x="6553200" y="6076950"/>
            <a:ext cx="2133600" cy="476250"/>
          </a:xfrm>
        </p:spPr>
        <p:txBody>
          <a:bodyPr/>
          <a:lstStyle>
            <a:lvl1pPr>
              <a:defRPr b="1">
                <a:solidFill>
                  <a:schemeClr val="bg1"/>
                </a:solidFill>
              </a:defRPr>
            </a:lvl1pPr>
          </a:lstStyle>
          <a:p>
            <a:pPr>
              <a:defRPr/>
            </a:pPr>
            <a:fld id="{8B2C8270-9005-4EBD-869C-EB298533F754}" type="slidenum">
              <a:rPr lang="en-US"/>
              <a:pPr>
                <a:defRPr/>
              </a:pPr>
              <a:t>‹#›</a:t>
            </a:fld>
            <a:endParaRPr lang="en-US" dirty="0"/>
          </a:p>
        </p:txBody>
      </p:sp>
    </p:spTree>
    <p:extLst>
      <p:ext uri="{BB962C8B-B14F-4D97-AF65-F5344CB8AC3E}">
        <p14:creationId xmlns:p14="http://schemas.microsoft.com/office/powerpoint/2010/main" val="2114944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rgbClr val="660066"/>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p:cNvSpPr>
            <a:spLocks noGrp="1"/>
          </p:cNvSpPr>
          <p:nvPr>
            <p:ph type="sldNum" sz="quarter" idx="10"/>
          </p:nvPr>
        </p:nvSpPr>
        <p:spPr>
          <a:xfrm>
            <a:off x="6553200" y="6096000"/>
            <a:ext cx="2133600" cy="476250"/>
          </a:xfrm>
        </p:spPr>
        <p:txBody>
          <a:bodyPr/>
          <a:lstStyle>
            <a:lvl1pPr>
              <a:defRPr/>
            </a:lvl1pPr>
          </a:lstStyle>
          <a:p>
            <a:pPr>
              <a:defRPr/>
            </a:pPr>
            <a:fld id="{547F0E33-F5E4-4925-8BE5-868BC21D270B}" type="slidenum">
              <a:rPr lang="en-US"/>
              <a:pPr>
                <a:defRPr/>
              </a:pPr>
              <a:t>‹#›</a:t>
            </a:fld>
            <a:endParaRPr lang="en-US" dirty="0"/>
          </a:p>
        </p:txBody>
      </p:sp>
    </p:spTree>
    <p:extLst>
      <p:ext uri="{BB962C8B-B14F-4D97-AF65-F5344CB8AC3E}">
        <p14:creationId xmlns:p14="http://schemas.microsoft.com/office/powerpoint/2010/main" val="2121826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rgbClr val="660066"/>
                </a:solidFill>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8"/>
          <p:cNvSpPr>
            <a:spLocks noGrp="1"/>
          </p:cNvSpPr>
          <p:nvPr>
            <p:ph type="sldNum" sz="quarter" idx="10"/>
          </p:nvPr>
        </p:nvSpPr>
        <p:spPr>
          <a:xfrm>
            <a:off x="6553200" y="6096000"/>
            <a:ext cx="2133600" cy="476250"/>
          </a:xfrm>
        </p:spPr>
        <p:txBody>
          <a:bodyPr/>
          <a:lstStyle>
            <a:lvl1pPr>
              <a:defRPr/>
            </a:lvl1pPr>
          </a:lstStyle>
          <a:p>
            <a:pPr>
              <a:defRPr/>
            </a:pPr>
            <a:fld id="{191F1BA7-C69E-4AA6-8E79-963583F60FB9}" type="slidenum">
              <a:rPr lang="en-US"/>
              <a:pPr>
                <a:defRPr/>
              </a:pPr>
              <a:t>‹#›</a:t>
            </a:fld>
            <a:endParaRPr lang="en-US" dirty="0"/>
          </a:p>
        </p:txBody>
      </p:sp>
    </p:spTree>
    <p:extLst>
      <p:ext uri="{BB962C8B-B14F-4D97-AF65-F5344CB8AC3E}">
        <p14:creationId xmlns:p14="http://schemas.microsoft.com/office/powerpoint/2010/main" val="2664880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rgbClr val="660066"/>
                </a:solidFill>
              </a:defRPr>
            </a:lvl1pPr>
          </a:lstStyle>
          <a:p>
            <a:r>
              <a:rPr lang="en-US" dirty="0"/>
              <a:t>Click to edit Master title style</a:t>
            </a:r>
          </a:p>
        </p:txBody>
      </p:sp>
      <p:sp>
        <p:nvSpPr>
          <p:cNvPr id="3" name="Slide Number Placeholder 4"/>
          <p:cNvSpPr>
            <a:spLocks noGrp="1"/>
          </p:cNvSpPr>
          <p:nvPr>
            <p:ph type="sldNum" sz="quarter" idx="10"/>
          </p:nvPr>
        </p:nvSpPr>
        <p:spPr>
          <a:xfrm>
            <a:off x="6553200" y="6096000"/>
            <a:ext cx="2133600" cy="476250"/>
          </a:xfrm>
        </p:spPr>
        <p:txBody>
          <a:bodyPr/>
          <a:lstStyle>
            <a:lvl1pPr>
              <a:defRPr/>
            </a:lvl1pPr>
          </a:lstStyle>
          <a:p>
            <a:pPr>
              <a:defRPr/>
            </a:pPr>
            <a:fld id="{B609E2B5-94FD-4C1F-85C0-F186BFC9DF90}" type="slidenum">
              <a:rPr lang="en-US"/>
              <a:pPr>
                <a:defRPr/>
              </a:pPr>
              <a:t>‹#›</a:t>
            </a:fld>
            <a:endParaRPr lang="en-US" dirty="0"/>
          </a:p>
        </p:txBody>
      </p:sp>
    </p:spTree>
    <p:extLst>
      <p:ext uri="{BB962C8B-B14F-4D97-AF65-F5344CB8AC3E}">
        <p14:creationId xmlns:p14="http://schemas.microsoft.com/office/powerpoint/2010/main" val="37252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a:xfrm>
            <a:off x="6553200" y="6096000"/>
            <a:ext cx="2133600" cy="476250"/>
          </a:xfrm>
        </p:spPr>
        <p:txBody>
          <a:bodyPr/>
          <a:lstStyle>
            <a:lvl1pPr>
              <a:defRPr b="1">
                <a:solidFill>
                  <a:schemeClr val="bg1"/>
                </a:solidFill>
              </a:defRPr>
            </a:lvl1pPr>
          </a:lstStyle>
          <a:p>
            <a:pPr>
              <a:defRPr/>
            </a:pPr>
            <a:fld id="{97931183-7E3D-451A-91A9-C053D127A7EE}" type="slidenum">
              <a:rPr lang="en-US"/>
              <a:pPr>
                <a:defRPr/>
              </a:pPr>
              <a:t>‹#›</a:t>
            </a:fld>
            <a:endParaRPr lang="en-US" dirty="0"/>
          </a:p>
        </p:txBody>
      </p:sp>
    </p:spTree>
    <p:extLst>
      <p:ext uri="{BB962C8B-B14F-4D97-AF65-F5344CB8AC3E}">
        <p14:creationId xmlns:p14="http://schemas.microsoft.com/office/powerpoint/2010/main" val="709136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solidFill>
                  <a:srgbClr val="660066"/>
                </a:solidFill>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6"/>
          <p:cNvSpPr>
            <a:spLocks noGrp="1"/>
          </p:cNvSpPr>
          <p:nvPr>
            <p:ph type="sldNum" sz="quarter" idx="10"/>
          </p:nvPr>
        </p:nvSpPr>
        <p:spPr>
          <a:xfrm>
            <a:off x="6553200" y="6096000"/>
            <a:ext cx="2133600" cy="476250"/>
          </a:xfrm>
        </p:spPr>
        <p:txBody>
          <a:bodyPr/>
          <a:lstStyle>
            <a:lvl1pPr>
              <a:defRPr/>
            </a:lvl1pPr>
          </a:lstStyle>
          <a:p>
            <a:pPr>
              <a:defRPr/>
            </a:pPr>
            <a:fld id="{AD00A42E-164F-48D0-8D04-9DF9D6B5C9F9}" type="slidenum">
              <a:rPr lang="en-US"/>
              <a:pPr>
                <a:defRPr/>
              </a:pPr>
              <a:t>‹#›</a:t>
            </a:fld>
            <a:endParaRPr lang="en-US" dirty="0"/>
          </a:p>
        </p:txBody>
      </p:sp>
    </p:spTree>
    <p:extLst>
      <p:ext uri="{BB962C8B-B14F-4D97-AF65-F5344CB8AC3E}">
        <p14:creationId xmlns:p14="http://schemas.microsoft.com/office/powerpoint/2010/main" val="901312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solidFill>
                  <a:srgbClr val="660066"/>
                </a:solidFill>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6"/>
          <p:cNvSpPr>
            <a:spLocks noGrp="1"/>
          </p:cNvSpPr>
          <p:nvPr>
            <p:ph type="sldNum" sz="quarter" idx="10"/>
          </p:nvPr>
        </p:nvSpPr>
        <p:spPr>
          <a:xfrm>
            <a:off x="6553200" y="6096000"/>
            <a:ext cx="2133600" cy="476250"/>
          </a:xfrm>
        </p:spPr>
        <p:txBody>
          <a:bodyPr/>
          <a:lstStyle>
            <a:lvl1pPr>
              <a:defRPr/>
            </a:lvl1pPr>
          </a:lstStyle>
          <a:p>
            <a:pPr>
              <a:defRPr/>
            </a:pPr>
            <a:fld id="{A99DB753-7847-496A-A470-34BC54572B08}" type="slidenum">
              <a:rPr lang="en-US"/>
              <a:pPr>
                <a:defRPr/>
              </a:pPr>
              <a:t>‹#›</a:t>
            </a:fld>
            <a:endParaRPr lang="en-US" dirty="0"/>
          </a:p>
        </p:txBody>
      </p:sp>
    </p:spTree>
    <p:extLst>
      <p:ext uri="{BB962C8B-B14F-4D97-AF65-F5344CB8AC3E}">
        <p14:creationId xmlns:p14="http://schemas.microsoft.com/office/powerpoint/2010/main" val="1514728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ea typeface="+mn-ea"/>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C3F716AA-B25F-4E01-BD0D-FF7A4976D6D8}" type="slidenum">
              <a:rPr lang="en-US"/>
              <a:pPr>
                <a:defRPr/>
              </a:pPr>
              <a:t>‹#›</a:t>
            </a:fld>
            <a:endParaRPr lang="en-US" dirty="0"/>
          </a:p>
        </p:txBody>
      </p:sp>
      <p:pic>
        <p:nvPicPr>
          <p:cNvPr id="2" name="Picture 9" descr="Page_Background.jpg                                            002A4EBCMacintosh HD                   C2F910BE:"/>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 id="2147483936" r:id="rId12"/>
  </p:sldLayoutIdLst>
  <p:hf hdr="0" ftr="0" dt="0"/>
  <p:txStyles>
    <p:titleStyle>
      <a:lvl1pPr algn="l" rtl="0" eaLnBrk="0" fontAlgn="base" hangingPunct="0">
        <a:spcBef>
          <a:spcPct val="0"/>
        </a:spcBef>
        <a:spcAft>
          <a:spcPct val="0"/>
        </a:spcAft>
        <a:defRPr sz="4400">
          <a:solidFill>
            <a:srgbClr val="0D5295"/>
          </a:solidFill>
          <a:latin typeface="+mj-lt"/>
          <a:ea typeface="ＭＳ Ｐゴシック" pitchFamily="34" charset="-128"/>
          <a:cs typeface="+mj-cs"/>
        </a:defRPr>
      </a:lvl1pPr>
      <a:lvl2pPr algn="l" rtl="0" eaLnBrk="0" fontAlgn="base" hangingPunct="0">
        <a:spcBef>
          <a:spcPct val="0"/>
        </a:spcBef>
        <a:spcAft>
          <a:spcPct val="0"/>
        </a:spcAft>
        <a:defRPr sz="4400">
          <a:solidFill>
            <a:srgbClr val="0D5295"/>
          </a:solidFill>
          <a:latin typeface="Arial" charset="0"/>
          <a:ea typeface="ＭＳ Ｐゴシック" pitchFamily="34" charset="-128"/>
        </a:defRPr>
      </a:lvl2pPr>
      <a:lvl3pPr algn="l" rtl="0" eaLnBrk="0" fontAlgn="base" hangingPunct="0">
        <a:spcBef>
          <a:spcPct val="0"/>
        </a:spcBef>
        <a:spcAft>
          <a:spcPct val="0"/>
        </a:spcAft>
        <a:defRPr sz="4400">
          <a:solidFill>
            <a:srgbClr val="0D5295"/>
          </a:solidFill>
          <a:latin typeface="Arial" charset="0"/>
          <a:ea typeface="ＭＳ Ｐゴシック" pitchFamily="34" charset="-128"/>
        </a:defRPr>
      </a:lvl3pPr>
      <a:lvl4pPr algn="l" rtl="0" eaLnBrk="0" fontAlgn="base" hangingPunct="0">
        <a:spcBef>
          <a:spcPct val="0"/>
        </a:spcBef>
        <a:spcAft>
          <a:spcPct val="0"/>
        </a:spcAft>
        <a:defRPr sz="4400">
          <a:solidFill>
            <a:srgbClr val="0D5295"/>
          </a:solidFill>
          <a:latin typeface="Arial" charset="0"/>
          <a:ea typeface="ＭＳ Ｐゴシック" pitchFamily="34" charset="-128"/>
        </a:defRPr>
      </a:lvl4pPr>
      <a:lvl5pPr algn="l" rtl="0" eaLnBrk="0" fontAlgn="base" hangingPunct="0">
        <a:spcBef>
          <a:spcPct val="0"/>
        </a:spcBef>
        <a:spcAft>
          <a:spcPct val="0"/>
        </a:spcAft>
        <a:defRPr sz="4400">
          <a:solidFill>
            <a:srgbClr val="0D5295"/>
          </a:solidFill>
          <a:latin typeface="Arial" charset="0"/>
          <a:ea typeface="ＭＳ Ｐゴシック" pitchFamily="34" charset="-128"/>
        </a:defRPr>
      </a:lvl5pPr>
      <a:lvl6pPr marL="457200" algn="l" rtl="0" eaLnBrk="1" fontAlgn="base" hangingPunct="1">
        <a:spcBef>
          <a:spcPct val="0"/>
        </a:spcBef>
        <a:spcAft>
          <a:spcPct val="0"/>
        </a:spcAft>
        <a:defRPr sz="4400">
          <a:solidFill>
            <a:srgbClr val="0D5295"/>
          </a:solidFill>
          <a:latin typeface="Arial" charset="0"/>
        </a:defRPr>
      </a:lvl6pPr>
      <a:lvl7pPr marL="914400" algn="l" rtl="0" eaLnBrk="1" fontAlgn="base" hangingPunct="1">
        <a:spcBef>
          <a:spcPct val="0"/>
        </a:spcBef>
        <a:spcAft>
          <a:spcPct val="0"/>
        </a:spcAft>
        <a:defRPr sz="4400">
          <a:solidFill>
            <a:srgbClr val="0D5295"/>
          </a:solidFill>
          <a:latin typeface="Arial" charset="0"/>
        </a:defRPr>
      </a:lvl7pPr>
      <a:lvl8pPr marL="1371600" algn="l" rtl="0" eaLnBrk="1" fontAlgn="base" hangingPunct="1">
        <a:spcBef>
          <a:spcPct val="0"/>
        </a:spcBef>
        <a:spcAft>
          <a:spcPct val="0"/>
        </a:spcAft>
        <a:defRPr sz="4400">
          <a:solidFill>
            <a:srgbClr val="0D5295"/>
          </a:solidFill>
          <a:latin typeface="Arial" charset="0"/>
        </a:defRPr>
      </a:lvl8pPr>
      <a:lvl9pPr marL="1828800" algn="l" rtl="0" eaLnBrk="1" fontAlgn="base" hangingPunct="1">
        <a:spcBef>
          <a:spcPct val="0"/>
        </a:spcBef>
        <a:spcAft>
          <a:spcPct val="0"/>
        </a:spcAft>
        <a:defRPr sz="4400">
          <a:solidFill>
            <a:srgbClr val="0D529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8"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0.emf"/><Relationship Id="rId4" Type="http://schemas.openxmlformats.org/officeDocument/2006/relationships/package" Target="../embeddings/Microsoft_Excel_Worksheet1.xlsx"/></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www.hospitalcompare.hhs.gov/"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www.jointcommission.org/core_measure_set/"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www.jointcommission.org/core_measure_set/"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www.jointcommission.org/core_measure_set/"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www.jointcommission.org/"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www.ahrq.gov/qual/pay4per.htm"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health.howstuffworks.com/medicine/healthcare/insurance/utilization-review.htm"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Placeholder 2"/>
          <p:cNvSpPr>
            <a:spLocks noGrp="1"/>
          </p:cNvSpPr>
          <p:nvPr>
            <p:ph type="body" idx="1"/>
          </p:nvPr>
        </p:nvSpPr>
        <p:spPr bwMode="auto">
          <a:xfrm>
            <a:off x="762000" y="2286000"/>
            <a:ext cx="7772400" cy="1881188"/>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4000" b="1" dirty="0">
                <a:solidFill>
                  <a:srgbClr val="660066"/>
                </a:solidFill>
                <a:ea typeface="ＭＳ Ｐゴシック" charset="-128"/>
              </a:rPr>
              <a:t>Quality and </a:t>
            </a:r>
          </a:p>
          <a:p>
            <a:pPr eaLnBrk="1" hangingPunct="1"/>
            <a:r>
              <a:rPr lang="en-US" sz="4000" b="1" dirty="0">
                <a:solidFill>
                  <a:srgbClr val="660066"/>
                </a:solidFill>
                <a:ea typeface="ＭＳ Ｐゴシック" charset="-128"/>
              </a:rPr>
              <a:t>Performance Improvement</a:t>
            </a:r>
          </a:p>
          <a:p>
            <a:pPr>
              <a:spcBef>
                <a:spcPct val="0"/>
              </a:spcBef>
            </a:pPr>
            <a:endParaRPr lang="en-US" sz="4000" b="1" dirty="0">
              <a:solidFill>
                <a:schemeClr val="accent2"/>
              </a:solidFill>
              <a:ea typeface="ＭＳ Ｐゴシック" charset="-128"/>
            </a:endParaRPr>
          </a:p>
        </p:txBody>
      </p:sp>
      <p:sp>
        <p:nvSpPr>
          <p:cNvPr id="19458" name="Slide Number Placeholder 2"/>
          <p:cNvSpPr>
            <a:spLocks noGrp="1"/>
          </p:cNvSpPr>
          <p:nvPr>
            <p:ph type="sldNum" sz="quarter" idx="10"/>
          </p:nvPr>
        </p:nvSpPr>
        <p:spPr>
          <a:xfrm>
            <a:off x="6553200" y="6096000"/>
            <a:ext cx="2133600" cy="476250"/>
          </a:xfrm>
          <a:noFill/>
        </p:spPr>
        <p:txBody>
          <a:bodyPr/>
          <a:lstStyle/>
          <a:p>
            <a:fld id="{7EBA7D26-7D4A-4B8A-B6E3-0EA48133EE3A}" type="slidenum">
              <a:rPr lang="en-US"/>
              <a:pPr/>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10600" cy="1143000"/>
          </a:xfrm>
        </p:spPr>
        <p:txBody>
          <a:bodyPr rtlCol="0">
            <a:noAutofit/>
          </a:bodyPr>
          <a:lstStyle/>
          <a:p>
            <a:pPr fontAlgn="auto">
              <a:spcAft>
                <a:spcPts val="0"/>
              </a:spcAft>
              <a:defRPr/>
            </a:pPr>
            <a:r>
              <a:rPr lang="en-US" sz="3600" dirty="0"/>
              <a:t>Evolution of Health Care QI Programs</a:t>
            </a:r>
            <a:endParaRPr lang="en-US" sz="3600" u="sng" dirty="0"/>
          </a:p>
        </p:txBody>
      </p:sp>
      <p:sp>
        <p:nvSpPr>
          <p:cNvPr id="23555" name="Content Placeholder 2"/>
          <p:cNvSpPr>
            <a:spLocks noGrp="1"/>
          </p:cNvSpPr>
          <p:nvPr>
            <p:ph idx="1"/>
          </p:nvPr>
        </p:nvSpPr>
        <p:spPr bwMode="auto">
          <a:xfrm>
            <a:off x="762000" y="1219200"/>
            <a:ext cx="7924800" cy="4830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Tx/>
              <a:buNone/>
            </a:pPr>
            <a:r>
              <a:rPr lang="en-US" sz="1600" b="1" dirty="0"/>
              <a:t>Peer Review</a:t>
            </a:r>
            <a:endParaRPr lang="en-US" sz="1600" b="1" i="1" dirty="0"/>
          </a:p>
          <a:p>
            <a:pPr lvl="1"/>
            <a:r>
              <a:rPr lang="en-US" sz="1400" dirty="0">
                <a:ea typeface="ＭＳ Ｐゴシック" pitchFamily="34" charset="-128"/>
              </a:rPr>
              <a:t>Medicare mandated, medical staff performance-oriented.</a:t>
            </a:r>
          </a:p>
          <a:p>
            <a:pPr>
              <a:buFontTx/>
              <a:buNone/>
            </a:pPr>
            <a:r>
              <a:rPr lang="en-US" sz="1400" dirty="0"/>
              <a:t> </a:t>
            </a:r>
            <a:r>
              <a:rPr lang="en-US" sz="1600" b="1" dirty="0"/>
              <a:t>Quality Assurance (QA)</a:t>
            </a:r>
            <a:endParaRPr lang="en-US" sz="1600" dirty="0"/>
          </a:p>
          <a:p>
            <a:pPr lvl="1"/>
            <a:r>
              <a:rPr lang="en-US" sz="1400" dirty="0">
                <a:ea typeface="ＭＳ Ｐゴシック" pitchFamily="34" charset="-128"/>
              </a:rPr>
              <a:t>Reliance on inspection in the form of retrospective review without system-wide improvement techniques.</a:t>
            </a:r>
          </a:p>
          <a:p>
            <a:pPr>
              <a:buFontTx/>
              <a:buNone/>
            </a:pPr>
            <a:r>
              <a:rPr lang="en-US" sz="1400" dirty="0"/>
              <a:t> </a:t>
            </a:r>
            <a:r>
              <a:rPr lang="en-US" sz="1600" b="1" dirty="0"/>
              <a:t>Quality Improvement (QI)</a:t>
            </a:r>
          </a:p>
          <a:p>
            <a:pPr lvl="1"/>
            <a:r>
              <a:rPr lang="en-US" sz="1400" dirty="0">
                <a:ea typeface="ＭＳ Ｐゴシック" pitchFamily="34" charset="-128"/>
              </a:rPr>
              <a:t>Health care begins to recognize the advantage of systematic improvement with cooperation from different disciplines. (Interdisciplinary cooperation mandated in some areas by regulatory agencies).</a:t>
            </a:r>
          </a:p>
          <a:p>
            <a:pPr>
              <a:buFontTx/>
              <a:buNone/>
            </a:pPr>
            <a:r>
              <a:rPr lang="en-US" sz="1400" dirty="0"/>
              <a:t> </a:t>
            </a:r>
            <a:r>
              <a:rPr lang="en-US" sz="1600" b="1" dirty="0"/>
              <a:t>Total Quality Management (TQM)</a:t>
            </a:r>
            <a:endParaRPr lang="en-US" sz="1600" dirty="0"/>
          </a:p>
          <a:p>
            <a:pPr lvl="1"/>
            <a:r>
              <a:rPr lang="en-US" sz="1400" dirty="0">
                <a:ea typeface="ＭＳ Ｐゴシック" pitchFamily="34" charset="-128"/>
              </a:rPr>
              <a:t>The role of leadership is included in the regulatory QI standards.  TQM was widely being used in other industries.</a:t>
            </a:r>
          </a:p>
          <a:p>
            <a:pPr>
              <a:buFontTx/>
              <a:buNone/>
            </a:pPr>
            <a:r>
              <a:rPr lang="en-US" sz="1400" dirty="0"/>
              <a:t> </a:t>
            </a:r>
            <a:r>
              <a:rPr lang="en-US" sz="1600" b="1" dirty="0"/>
              <a:t>Continuous Quality Improvement (CQI)</a:t>
            </a:r>
            <a:endParaRPr lang="en-US" sz="1600" dirty="0"/>
          </a:p>
          <a:p>
            <a:pPr lvl="1"/>
            <a:r>
              <a:rPr lang="en-US" sz="1400" dirty="0">
                <a:ea typeface="ＭＳ Ｐゴシック" pitchFamily="34" charset="-128"/>
              </a:rPr>
              <a:t>QI models (Plan, Do, Check, Act cycle) were adopted to appease regulators that a systematic quality program is in place. Industry begins to look at  "outcomes” measurement.</a:t>
            </a:r>
          </a:p>
          <a:p>
            <a:pPr>
              <a:buFontTx/>
              <a:buNone/>
            </a:pPr>
            <a:r>
              <a:rPr lang="en-US" sz="1400" dirty="0"/>
              <a:t> </a:t>
            </a:r>
            <a:r>
              <a:rPr lang="en-US" sz="1600" b="1" dirty="0"/>
              <a:t>Performance Improvement (PI)</a:t>
            </a:r>
          </a:p>
          <a:p>
            <a:pPr lvl="1"/>
            <a:r>
              <a:rPr lang="en-US" sz="1400" dirty="0">
                <a:ea typeface="ＭＳ Ｐゴシック" pitchFamily="34" charset="-128"/>
              </a:rPr>
              <a:t>Accrediting bodies broaden the concepts of QI and require benchmarking to meet the standard.</a:t>
            </a:r>
          </a:p>
          <a:p>
            <a:pPr>
              <a:buFontTx/>
              <a:buNone/>
            </a:pPr>
            <a:r>
              <a:rPr lang="en-US" sz="1400" dirty="0"/>
              <a:t> </a:t>
            </a:r>
          </a:p>
          <a:p>
            <a:endParaRPr lang="en-US" sz="1400" dirty="0"/>
          </a:p>
        </p:txBody>
      </p:sp>
      <p:sp>
        <p:nvSpPr>
          <p:cNvPr id="6" name="Slide Number Placeholder 2"/>
          <p:cNvSpPr>
            <a:spLocks noGrp="1"/>
          </p:cNvSpPr>
          <p:nvPr>
            <p:ph type="sldNum"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fld id="{B6AB40B5-ADA3-42E0-950C-07E54AA79BCA}" type="slidenum">
              <a:rPr lang="en-US" smtClean="0">
                <a:solidFill>
                  <a:schemeClr val="bg1"/>
                </a:solidFill>
              </a:rPr>
              <a:pPr eaLnBrk="1" hangingPunct="1">
                <a:defRPr/>
              </a:pPr>
              <a:t>10</a:t>
            </a:fld>
            <a:endParaRPr lang="en-US" dirty="0">
              <a:solidFill>
                <a:schemeClr val="bg1"/>
              </a:solidFill>
            </a:endParaRPr>
          </a:p>
        </p:txBody>
      </p:sp>
      <p:sp>
        <p:nvSpPr>
          <p:cNvPr id="3" name="Down Arrow 2"/>
          <p:cNvSpPr/>
          <p:nvPr/>
        </p:nvSpPr>
        <p:spPr>
          <a:xfrm>
            <a:off x="76200" y="1219200"/>
            <a:ext cx="228600" cy="449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190500" y="1764268"/>
            <a:ext cx="723900" cy="369332"/>
          </a:xfrm>
          <a:prstGeom prst="rect">
            <a:avLst/>
          </a:prstGeom>
          <a:noFill/>
        </p:spPr>
        <p:txBody>
          <a:bodyPr wrap="square" rtlCol="0">
            <a:spAutoFit/>
          </a:bodyPr>
          <a:lstStyle/>
          <a:p>
            <a:r>
              <a:rPr lang="en-US" b="1" dirty="0">
                <a:solidFill>
                  <a:schemeClr val="accent1">
                    <a:lumMod val="50000"/>
                  </a:schemeClr>
                </a:solidFill>
              </a:rPr>
              <a:t>1979</a:t>
            </a:r>
          </a:p>
        </p:txBody>
      </p:sp>
      <p:sp>
        <p:nvSpPr>
          <p:cNvPr id="7" name="TextBox 6"/>
          <p:cNvSpPr txBox="1"/>
          <p:nvPr/>
        </p:nvSpPr>
        <p:spPr>
          <a:xfrm>
            <a:off x="190500" y="3974068"/>
            <a:ext cx="723900" cy="369332"/>
          </a:xfrm>
          <a:prstGeom prst="rect">
            <a:avLst/>
          </a:prstGeom>
          <a:noFill/>
        </p:spPr>
        <p:txBody>
          <a:bodyPr wrap="square" rtlCol="0">
            <a:spAutoFit/>
          </a:bodyPr>
          <a:lstStyle/>
          <a:p>
            <a:r>
              <a:rPr lang="en-US" b="1" dirty="0">
                <a:solidFill>
                  <a:schemeClr val="accent1">
                    <a:lumMod val="50000"/>
                  </a:schemeClr>
                </a:solidFill>
              </a:rPr>
              <a:t>1986</a:t>
            </a:r>
          </a:p>
        </p:txBody>
      </p:sp>
      <p:sp>
        <p:nvSpPr>
          <p:cNvPr id="8" name="TextBox 7"/>
          <p:cNvSpPr txBox="1"/>
          <p:nvPr/>
        </p:nvSpPr>
        <p:spPr>
          <a:xfrm>
            <a:off x="190500" y="5269468"/>
            <a:ext cx="723900" cy="369332"/>
          </a:xfrm>
          <a:prstGeom prst="rect">
            <a:avLst/>
          </a:prstGeom>
          <a:noFill/>
        </p:spPr>
        <p:txBody>
          <a:bodyPr wrap="square" rtlCol="0">
            <a:spAutoFit/>
          </a:bodyPr>
          <a:lstStyle/>
          <a:p>
            <a:r>
              <a:rPr lang="en-US" b="1" dirty="0">
                <a:solidFill>
                  <a:schemeClr val="accent1">
                    <a:lumMod val="50000"/>
                  </a:schemeClr>
                </a:solidFill>
              </a:rPr>
              <a:t>1993</a:t>
            </a:r>
          </a:p>
        </p:txBody>
      </p:sp>
      <p:sp>
        <p:nvSpPr>
          <p:cNvPr id="9" name="TextBox 8"/>
          <p:cNvSpPr txBox="1"/>
          <p:nvPr/>
        </p:nvSpPr>
        <p:spPr>
          <a:xfrm>
            <a:off x="152400" y="914400"/>
            <a:ext cx="952500" cy="369332"/>
          </a:xfrm>
          <a:prstGeom prst="rect">
            <a:avLst/>
          </a:prstGeom>
          <a:noFill/>
        </p:spPr>
        <p:txBody>
          <a:bodyPr wrap="square" rtlCol="0">
            <a:spAutoFit/>
          </a:bodyPr>
          <a:lstStyle/>
          <a:p>
            <a:r>
              <a:rPr lang="en-US" b="1" dirty="0">
                <a:solidFill>
                  <a:schemeClr val="accent1">
                    <a:lumMod val="50000"/>
                  </a:schemeClr>
                </a:solidFill>
              </a:rPr>
              <a:t>900 AD</a:t>
            </a:r>
          </a:p>
        </p:txBody>
      </p:sp>
    </p:spTree>
    <p:extLst>
      <p:ext uri="{BB962C8B-B14F-4D97-AF65-F5344CB8AC3E}">
        <p14:creationId xmlns:p14="http://schemas.microsoft.com/office/powerpoint/2010/main" val="4154364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a:defRPr/>
            </a:pPr>
            <a:r>
              <a:rPr lang="en-US" sz="3600" dirty="0"/>
              <a:t>Quality Improvement – Current State</a:t>
            </a:r>
          </a:p>
        </p:txBody>
      </p:sp>
      <p:sp>
        <p:nvSpPr>
          <p:cNvPr id="24579" name="Content Placeholder 2"/>
          <p:cNvSpPr>
            <a:spLocks noGrp="1"/>
          </p:cNvSpPr>
          <p:nvPr>
            <p:ph idx="1"/>
          </p:nvPr>
        </p:nvSpPr>
        <p:spPr bwMode="auto">
          <a:xfrm>
            <a:off x="457200" y="1219200"/>
            <a:ext cx="8229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Tx/>
              <a:buNone/>
            </a:pPr>
            <a:r>
              <a:rPr lang="en-US" sz="1200" dirty="0"/>
              <a:t>	QI has been used as both a management philosophy and a scientific methodology with systematic data collection and analysis at its core.  Any model of QI must be believable, sustainable and replicable, as is the case in the traditional scientific method of observation, hypothesis, testing, and conclusion.</a:t>
            </a:r>
          </a:p>
          <a:p>
            <a:pPr>
              <a:buFontTx/>
              <a:buNone/>
            </a:pPr>
            <a:endParaRPr lang="en-US" sz="1200" dirty="0"/>
          </a:p>
          <a:p>
            <a:r>
              <a:rPr lang="en-US" sz="1200" b="1" i="1" dirty="0"/>
              <a:t>Evidenced Based Practice (EBM)</a:t>
            </a:r>
            <a:r>
              <a:rPr lang="en-US" sz="1200" b="1" dirty="0"/>
              <a:t>  </a:t>
            </a:r>
            <a:r>
              <a:rPr lang="en-US" sz="1200" dirty="0"/>
              <a:t>–  Evidenced Based Medicine, is the latest model of clinical improvement to become popular in Healthcare delivery systems.  The principle methodology of EBM works toward the same goals as quality improvement processes in terms of basing decisions on systematically collected and analyzed data.  The EBM methodology considers not only the most effective clinical intervention, but also the most economical. This approach is closely related to the CQI process.</a:t>
            </a:r>
          </a:p>
          <a:p>
            <a:pPr>
              <a:buFontTx/>
              <a:buNone/>
            </a:pPr>
            <a:r>
              <a:rPr lang="en-US" sz="1200" i="1" dirty="0"/>
              <a:t> </a:t>
            </a:r>
            <a:endParaRPr lang="en-US" sz="1200" dirty="0"/>
          </a:p>
          <a:p>
            <a:r>
              <a:rPr lang="en-US" sz="1200" b="1" i="1" dirty="0"/>
              <a:t>Malcolm Baldrige</a:t>
            </a:r>
            <a:r>
              <a:rPr lang="en-US" sz="1200" b="1" dirty="0"/>
              <a:t> </a:t>
            </a:r>
            <a:r>
              <a:rPr lang="en-US" sz="1200" b="1" i="1" dirty="0"/>
              <a:t>Criteria for Performance Excellence in Healthcare</a:t>
            </a:r>
            <a:r>
              <a:rPr lang="en-US" sz="1200" b="1" dirty="0"/>
              <a:t> </a:t>
            </a:r>
            <a:r>
              <a:rPr lang="en-US" sz="1200" dirty="0"/>
              <a:t>– The Baldridge criteria for performance excellence has been in existence for over a decade.  More recently criteria were developed for health care.  If used, these criteria encourage overall organizational assessment, facilitate the use of best practices and work toward improved organizational performance through the use of QI principles.  The criteria can be used as a systemwide model for performance improvement.</a:t>
            </a:r>
          </a:p>
          <a:p>
            <a:pPr>
              <a:buFontTx/>
              <a:buNone/>
            </a:pPr>
            <a:r>
              <a:rPr lang="en-US" sz="1200" dirty="0"/>
              <a:t> </a:t>
            </a:r>
          </a:p>
          <a:p>
            <a:r>
              <a:rPr lang="en-US" sz="1200" b="1" i="1" dirty="0"/>
              <a:t>Six Sigma</a:t>
            </a:r>
            <a:r>
              <a:rPr lang="en-US" sz="1200" b="1" dirty="0"/>
              <a:t> </a:t>
            </a:r>
            <a:r>
              <a:rPr lang="en-US" sz="1200" dirty="0"/>
              <a:t>– This method is based on a structured, disciplined approach using steps known as DMAIC.  DMAIC is an acronym meaning Define, Measure, Analyze, Improve, and Control.  The goal of using this methodology is to achieve “Six Sigma” or 3.4 defects per million opportunities.  It is just beginning to be utilized in healthcare.</a:t>
            </a:r>
          </a:p>
          <a:p>
            <a:endParaRPr lang="en-US" sz="1200" dirty="0"/>
          </a:p>
          <a:p>
            <a:r>
              <a:rPr lang="en-US" sz="1200" b="1" i="1" dirty="0"/>
              <a:t>PDCA</a:t>
            </a:r>
            <a:r>
              <a:rPr lang="en-US" sz="1200" dirty="0"/>
              <a:t> – While a number of QI approaches exist, one of the most widely adopted is the PDCA method. The “Plan, Do, Check, Act” framework was developed by Walter Shewhart and can be known as the Shewhart model of improvement.  </a:t>
            </a:r>
          </a:p>
        </p:txBody>
      </p:sp>
      <p:sp>
        <p:nvSpPr>
          <p:cNvPr id="4" name="Footer Placeholder 3"/>
          <p:cNvSpPr>
            <a:spLocks noGrp="1"/>
          </p:cNvSpPr>
          <p:nvPr>
            <p:ph type="ftr" sz="quarter" idx="4294967295"/>
          </p:nvPr>
        </p:nvSpPr>
        <p:spPr>
          <a:xfrm>
            <a:off x="3124200" y="6356350"/>
            <a:ext cx="2895600" cy="365125"/>
          </a:xfrm>
        </p:spPr>
        <p:txBody>
          <a:bodyPr/>
          <a:lstStyle/>
          <a:p>
            <a:pPr>
              <a:defRPr/>
            </a:pPr>
            <a:r>
              <a:rPr lang="en-US" sz="1050" b="1" dirty="0"/>
              <a:t>Quality Improvement Guidebook</a:t>
            </a:r>
            <a:endParaRPr lang="en-US" sz="1050" dirty="0"/>
          </a:p>
          <a:p>
            <a:pPr>
              <a:defRPr/>
            </a:pPr>
            <a:r>
              <a:rPr lang="en-US" sz="1050" dirty="0"/>
              <a:t>© 2003, 2005 by Quality and Operations Support, The Permanente Medical Group</a:t>
            </a:r>
          </a:p>
          <a:p>
            <a:pPr>
              <a:defRPr/>
            </a:pPr>
            <a:endParaRPr lang="en-US" sz="1050" dirty="0"/>
          </a:p>
        </p:txBody>
      </p:sp>
      <p:sp>
        <p:nvSpPr>
          <p:cNvPr id="6" name="Slide Number Placeholder 2"/>
          <p:cNvSpPr>
            <a:spLocks noGrp="1"/>
          </p:cNvSpPr>
          <p:nvPr>
            <p:ph type="sldNum"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fld id="{EDB8DFC9-08E8-4731-B9B3-846DB1F30E00}" type="slidenum">
              <a:rPr lang="en-US" smtClean="0">
                <a:solidFill>
                  <a:schemeClr val="bg1"/>
                </a:solidFill>
              </a:rPr>
              <a:pPr eaLnBrk="1" hangingPunct="1">
                <a:defRPr/>
              </a:pPr>
              <a:t>11</a:t>
            </a:fld>
            <a:endParaRPr lang="en-US" dirty="0">
              <a:solidFill>
                <a:schemeClr val="bg1"/>
              </a:solidFill>
            </a:endParaRPr>
          </a:p>
        </p:txBody>
      </p:sp>
    </p:spTree>
    <p:extLst>
      <p:ext uri="{BB962C8B-B14F-4D97-AF65-F5344CB8AC3E}">
        <p14:creationId xmlns:p14="http://schemas.microsoft.com/office/powerpoint/2010/main" val="798040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a:defRPr/>
            </a:pPr>
            <a:r>
              <a:rPr lang="en-US" sz="3600" dirty="0"/>
              <a:t>What is Lean?</a:t>
            </a:r>
          </a:p>
        </p:txBody>
      </p:sp>
      <p:sp>
        <p:nvSpPr>
          <p:cNvPr id="25603" name="Content Placeholder 2"/>
          <p:cNvSpPr>
            <a:spLocks noGrp="1"/>
          </p:cNvSpPr>
          <p:nvPr>
            <p:ph idx="1"/>
          </p:nvPr>
        </p:nvSpPr>
        <p:spPr bwMode="auto">
          <a:xfrm>
            <a:off x="457200" y="1143000"/>
            <a:ext cx="8229600" cy="4754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dirty="0"/>
          </a:p>
          <a:p>
            <a:pPr>
              <a:buClr>
                <a:srgbClr val="660066"/>
              </a:buClr>
              <a:buFont typeface="Wingdings" pitchFamily="2" charset="2"/>
              <a:buChar char="§"/>
            </a:pPr>
            <a:r>
              <a:rPr lang="en-US" sz="1800" dirty="0"/>
              <a:t>Lean is a systematic approach to </a:t>
            </a:r>
            <a:r>
              <a:rPr lang="en-US" sz="1800" b="1" dirty="0"/>
              <a:t>identify and eliminate waste</a:t>
            </a:r>
            <a:r>
              <a:rPr lang="en-US" sz="1800" dirty="0"/>
              <a:t> or non-value-added activities in a supply chain or process by </a:t>
            </a:r>
            <a:r>
              <a:rPr lang="en-US" sz="1800" b="1" dirty="0"/>
              <a:t>continuous improvement</a:t>
            </a:r>
            <a:r>
              <a:rPr lang="en-US" sz="1800" dirty="0"/>
              <a:t> through </a:t>
            </a:r>
            <a:r>
              <a:rPr lang="en-US" sz="1800" b="1" dirty="0"/>
              <a:t>participation of all employees</a:t>
            </a:r>
          </a:p>
          <a:p>
            <a:pPr>
              <a:buClr>
                <a:srgbClr val="660066"/>
              </a:buClr>
              <a:buFont typeface="Wingdings" pitchFamily="2" charset="2"/>
              <a:buChar char="§"/>
            </a:pPr>
            <a:endParaRPr lang="en-US" sz="1800" dirty="0"/>
          </a:p>
          <a:p>
            <a:pPr>
              <a:buClr>
                <a:srgbClr val="660066"/>
              </a:buClr>
              <a:buFont typeface="Wingdings" pitchFamily="2" charset="2"/>
              <a:buChar char="§"/>
            </a:pPr>
            <a:r>
              <a:rPr lang="en-US" sz="1800" dirty="0"/>
              <a:t>Lean strives for perfection by providing a defect-free product/service, one request at a time, when wanted and needed, safely and with no waste</a:t>
            </a:r>
          </a:p>
          <a:p>
            <a:pPr lvl="1">
              <a:buClr>
                <a:srgbClr val="660066"/>
              </a:buClr>
              <a:buFont typeface="Wingdings" pitchFamily="2" charset="2"/>
              <a:buChar char="§"/>
            </a:pPr>
            <a:endParaRPr lang="en-US" sz="1800" b="1" i="1" dirty="0">
              <a:ea typeface="ＭＳ Ｐゴシック" pitchFamily="34" charset="-128"/>
            </a:endParaRPr>
          </a:p>
          <a:p>
            <a:pPr>
              <a:buClr>
                <a:srgbClr val="660066"/>
              </a:buClr>
              <a:buFont typeface="Wingdings" pitchFamily="2" charset="2"/>
              <a:buChar char="§"/>
            </a:pPr>
            <a:r>
              <a:rPr lang="en-US" sz="1800" dirty="0"/>
              <a:t>Provide the right </a:t>
            </a:r>
            <a:r>
              <a:rPr lang="en-US" sz="1800" b="1" dirty="0"/>
              <a:t>products or services, at the right time, at the highest possible quality, and at the lowest possible cost. </a:t>
            </a:r>
          </a:p>
          <a:p>
            <a:pPr>
              <a:buClr>
                <a:srgbClr val="660066"/>
              </a:buClr>
              <a:buFont typeface="Wingdings" pitchFamily="2" charset="2"/>
              <a:buChar char="§"/>
            </a:pPr>
            <a:endParaRPr lang="en-US" sz="1800" b="1" dirty="0"/>
          </a:p>
          <a:p>
            <a:pPr>
              <a:buClr>
                <a:srgbClr val="660066"/>
              </a:buClr>
              <a:buFont typeface="Wingdings" pitchFamily="2" charset="2"/>
              <a:buChar char="§"/>
            </a:pPr>
            <a:r>
              <a:rPr lang="en-US" sz="1800" dirty="0"/>
              <a:t>Doing what the customer needs, when it is needed, the right way, the first time</a:t>
            </a:r>
          </a:p>
        </p:txBody>
      </p:sp>
      <p:sp>
        <p:nvSpPr>
          <p:cNvPr id="5" name="Footer Placeholder 4"/>
          <p:cNvSpPr>
            <a:spLocks noGrp="1"/>
          </p:cNvSpPr>
          <p:nvPr>
            <p:ph type="ftr" sz="quarter" idx="4294967295"/>
          </p:nvPr>
        </p:nvSpPr>
        <p:spPr>
          <a:xfrm>
            <a:off x="3124200" y="6356350"/>
            <a:ext cx="2895600" cy="365125"/>
          </a:xfrm>
        </p:spPr>
        <p:txBody>
          <a:bodyPr/>
          <a:lstStyle/>
          <a:p>
            <a:pPr>
              <a:defRPr/>
            </a:pPr>
            <a:r>
              <a:rPr lang="en-US" sz="1050" dirty="0"/>
              <a:t>Ortho Clinical Diagnostics</a:t>
            </a:r>
          </a:p>
          <a:p>
            <a:pPr>
              <a:defRPr/>
            </a:pPr>
            <a:r>
              <a:rPr lang="en-US" sz="1050" dirty="0"/>
              <a:t>A Johnson &amp; Johnson company</a:t>
            </a:r>
          </a:p>
          <a:p>
            <a:pPr>
              <a:defRPr/>
            </a:pPr>
            <a:endParaRPr lang="en-US" sz="1050" dirty="0"/>
          </a:p>
        </p:txBody>
      </p:sp>
      <p:sp>
        <p:nvSpPr>
          <p:cNvPr id="6" name="Slide Number Placeholder 2"/>
          <p:cNvSpPr>
            <a:spLocks noGrp="1"/>
          </p:cNvSpPr>
          <p:nvPr>
            <p:ph type="sldNum"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fld id="{AC39D421-1D10-475C-8DA1-5ECAC66D74CE}" type="slidenum">
              <a:rPr lang="en-US" smtClean="0">
                <a:solidFill>
                  <a:schemeClr val="bg1"/>
                </a:solidFill>
              </a:rPr>
              <a:pPr eaLnBrk="1" hangingPunct="1">
                <a:defRPr/>
              </a:pPr>
              <a:t>12</a:t>
            </a:fld>
            <a:endParaRPr lang="en-US" dirty="0">
              <a:solidFill>
                <a:schemeClr val="bg1"/>
              </a:solidFill>
            </a:endParaRPr>
          </a:p>
        </p:txBody>
      </p:sp>
    </p:spTree>
    <p:extLst>
      <p:ext uri="{BB962C8B-B14F-4D97-AF65-F5344CB8AC3E}">
        <p14:creationId xmlns:p14="http://schemas.microsoft.com/office/powerpoint/2010/main" val="4003676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a:defRPr/>
            </a:pPr>
            <a:r>
              <a:rPr lang="en-US" sz="3600" dirty="0"/>
              <a:t>Value-Added and Waste</a:t>
            </a:r>
          </a:p>
        </p:txBody>
      </p:sp>
      <p:sp>
        <p:nvSpPr>
          <p:cNvPr id="30723" name="Content Placeholder 2"/>
          <p:cNvSpPr>
            <a:spLocks noGrp="1"/>
          </p:cNvSpPr>
          <p:nvPr>
            <p:ph idx="1"/>
          </p:nvPr>
        </p:nvSpPr>
        <p:spPr bwMode="auto">
          <a:xfrm>
            <a:off x="457200" y="1295400"/>
            <a:ext cx="8229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1600" dirty="0"/>
              <a:t>“Value-Added” is from the customer’s perspective.</a:t>
            </a:r>
          </a:p>
          <a:p>
            <a:pPr lvl="1"/>
            <a:r>
              <a:rPr lang="en-US" sz="1600" dirty="0">
                <a:ea typeface="ＭＳ Ｐゴシック" pitchFamily="34" charset="-128"/>
              </a:rPr>
              <a:t>Who is your customer?</a:t>
            </a:r>
          </a:p>
          <a:p>
            <a:pPr lvl="1"/>
            <a:r>
              <a:rPr lang="en-US" sz="1600" dirty="0">
                <a:ea typeface="ＭＳ Ｐゴシック" pitchFamily="34" charset="-128"/>
              </a:rPr>
              <a:t>What is your product?</a:t>
            </a:r>
          </a:p>
          <a:p>
            <a:endParaRPr lang="en-US" sz="1600" b="1" dirty="0"/>
          </a:p>
          <a:p>
            <a:r>
              <a:rPr lang="en-US" sz="1600" b="1" dirty="0"/>
              <a:t>Value</a:t>
            </a:r>
            <a:r>
              <a:rPr lang="en-US" sz="1600" dirty="0"/>
              <a:t> - Activities that contributes to what your customers want our of your product or service</a:t>
            </a:r>
          </a:p>
          <a:p>
            <a:endParaRPr lang="en-US" sz="1600" b="1" dirty="0"/>
          </a:p>
          <a:p>
            <a:r>
              <a:rPr lang="en-US" sz="1600" b="1" dirty="0"/>
              <a:t>Non-Value or Waste </a:t>
            </a:r>
            <a:r>
              <a:rPr lang="en-US" sz="1600" dirty="0"/>
              <a:t>- Work that adds no value in the eyes of your customers – think of “TRIMWOOD”</a:t>
            </a:r>
          </a:p>
          <a:p>
            <a:pPr lvl="2"/>
            <a:r>
              <a:rPr lang="en-US" sz="1200" dirty="0">
                <a:ea typeface="ＭＳ Ｐゴシック" pitchFamily="34" charset="-128"/>
              </a:rPr>
              <a:t>Waste of </a:t>
            </a:r>
            <a:r>
              <a:rPr lang="en-US" sz="1200" u="sng" dirty="0">
                <a:ea typeface="ＭＳ Ｐゴシック" pitchFamily="34" charset="-128"/>
              </a:rPr>
              <a:t>T</a:t>
            </a:r>
            <a:r>
              <a:rPr lang="en-US" sz="1200" dirty="0">
                <a:ea typeface="ＭＳ Ｐゴシック" pitchFamily="34" charset="-128"/>
              </a:rPr>
              <a:t>ransportation</a:t>
            </a:r>
          </a:p>
          <a:p>
            <a:pPr lvl="2"/>
            <a:r>
              <a:rPr lang="en-US" sz="1200" dirty="0">
                <a:ea typeface="ＭＳ Ｐゴシック" pitchFamily="34" charset="-128"/>
              </a:rPr>
              <a:t>Waste of </a:t>
            </a:r>
            <a:r>
              <a:rPr lang="en-US" sz="1200" u="sng" dirty="0">
                <a:ea typeface="ＭＳ Ｐゴシック" pitchFamily="34" charset="-128"/>
              </a:rPr>
              <a:t>R</a:t>
            </a:r>
            <a:r>
              <a:rPr lang="en-US" sz="1200" dirty="0">
                <a:ea typeface="ＭＳ Ｐゴシック" pitchFamily="34" charset="-128"/>
              </a:rPr>
              <a:t>esources</a:t>
            </a:r>
          </a:p>
          <a:p>
            <a:pPr lvl="2"/>
            <a:r>
              <a:rPr lang="en-US" sz="1200" dirty="0">
                <a:ea typeface="ＭＳ Ｐゴシック" pitchFamily="34" charset="-128"/>
              </a:rPr>
              <a:t>Waste of </a:t>
            </a:r>
            <a:r>
              <a:rPr lang="en-US" sz="1200" u="sng" dirty="0">
                <a:ea typeface="ＭＳ Ｐゴシック" pitchFamily="34" charset="-128"/>
              </a:rPr>
              <a:t>I</a:t>
            </a:r>
            <a:r>
              <a:rPr lang="en-US" sz="1200" dirty="0">
                <a:ea typeface="ＭＳ Ｐゴシック" pitchFamily="34" charset="-128"/>
              </a:rPr>
              <a:t>nventory</a:t>
            </a:r>
          </a:p>
          <a:p>
            <a:pPr lvl="2"/>
            <a:r>
              <a:rPr lang="en-US" sz="1200" dirty="0">
                <a:ea typeface="ＭＳ Ｐゴシック" pitchFamily="34" charset="-128"/>
              </a:rPr>
              <a:t>Waste of </a:t>
            </a:r>
            <a:r>
              <a:rPr lang="en-US" sz="1200" u="sng" dirty="0">
                <a:ea typeface="ＭＳ Ｐゴシック" pitchFamily="34" charset="-128"/>
              </a:rPr>
              <a:t>M</a:t>
            </a:r>
            <a:r>
              <a:rPr lang="en-US" sz="1200" dirty="0">
                <a:ea typeface="ＭＳ Ｐゴシック" pitchFamily="34" charset="-128"/>
              </a:rPr>
              <a:t>otion</a:t>
            </a:r>
          </a:p>
          <a:p>
            <a:pPr lvl="2"/>
            <a:r>
              <a:rPr lang="en-US" sz="1200" dirty="0">
                <a:ea typeface="ＭＳ Ｐゴシック" pitchFamily="34" charset="-128"/>
              </a:rPr>
              <a:t>Waste of </a:t>
            </a:r>
            <a:r>
              <a:rPr lang="en-US" sz="1200" u="sng" dirty="0">
                <a:ea typeface="ＭＳ Ｐゴシック" pitchFamily="34" charset="-128"/>
              </a:rPr>
              <a:t>W</a:t>
            </a:r>
            <a:r>
              <a:rPr lang="en-US" sz="1200" dirty="0">
                <a:ea typeface="ＭＳ Ｐゴシック" pitchFamily="34" charset="-128"/>
              </a:rPr>
              <a:t>aiting</a:t>
            </a:r>
          </a:p>
          <a:p>
            <a:pPr lvl="2"/>
            <a:r>
              <a:rPr lang="en-US" sz="1200" dirty="0">
                <a:ea typeface="ＭＳ Ｐゴシック" pitchFamily="34" charset="-128"/>
              </a:rPr>
              <a:t>Waste of </a:t>
            </a:r>
            <a:r>
              <a:rPr lang="en-US" sz="1200" u="sng" dirty="0">
                <a:ea typeface="ＭＳ Ｐゴシック" pitchFamily="34" charset="-128"/>
              </a:rPr>
              <a:t>O</a:t>
            </a:r>
            <a:r>
              <a:rPr lang="en-US" sz="1200" dirty="0">
                <a:ea typeface="ＭＳ Ｐゴシック" pitchFamily="34" charset="-128"/>
              </a:rPr>
              <a:t>verproduction</a:t>
            </a:r>
          </a:p>
          <a:p>
            <a:pPr lvl="2"/>
            <a:r>
              <a:rPr lang="en-US" sz="1200" dirty="0">
                <a:ea typeface="ＭＳ Ｐゴシック" pitchFamily="34" charset="-128"/>
              </a:rPr>
              <a:t>Waste of </a:t>
            </a:r>
            <a:r>
              <a:rPr lang="en-US" sz="1200" u="sng" dirty="0">
                <a:ea typeface="ＭＳ Ｐゴシック" pitchFamily="34" charset="-128"/>
              </a:rPr>
              <a:t>O</a:t>
            </a:r>
            <a:r>
              <a:rPr lang="en-US" sz="1200" dirty="0">
                <a:ea typeface="ＭＳ Ｐゴシック" pitchFamily="34" charset="-128"/>
              </a:rPr>
              <a:t>verprocessing</a:t>
            </a:r>
          </a:p>
          <a:p>
            <a:pPr lvl="2"/>
            <a:r>
              <a:rPr lang="en-US" sz="1200" dirty="0">
                <a:ea typeface="ＭＳ Ｐゴシック" pitchFamily="34" charset="-128"/>
              </a:rPr>
              <a:t>Waste of </a:t>
            </a:r>
            <a:r>
              <a:rPr lang="en-US" sz="1200" u="sng" dirty="0">
                <a:ea typeface="ＭＳ Ｐゴシック" pitchFamily="34" charset="-128"/>
              </a:rPr>
              <a:t>D</a:t>
            </a:r>
            <a:r>
              <a:rPr lang="en-US" sz="1200" dirty="0">
                <a:ea typeface="ＭＳ Ｐゴシック" pitchFamily="34" charset="-128"/>
              </a:rPr>
              <a:t>efects (6 sigma)</a:t>
            </a:r>
          </a:p>
          <a:p>
            <a:pPr lvl="2"/>
            <a:endParaRPr lang="en-US" sz="1200" dirty="0">
              <a:ea typeface="ＭＳ Ｐゴシック" pitchFamily="34" charset="-128"/>
            </a:endParaRPr>
          </a:p>
          <a:p>
            <a:r>
              <a:rPr lang="en-US" sz="1600" i="1" dirty="0"/>
              <a:t>Goal = Continuous flow of value-added steps</a:t>
            </a:r>
          </a:p>
          <a:p>
            <a:pPr>
              <a:buFontTx/>
              <a:buNone/>
            </a:pPr>
            <a:endParaRPr lang="en-US" sz="1600" i="1" dirty="0"/>
          </a:p>
          <a:p>
            <a:pPr>
              <a:buFontTx/>
              <a:buNone/>
            </a:pPr>
            <a:endParaRPr lang="en-US" sz="1600" dirty="0"/>
          </a:p>
        </p:txBody>
      </p:sp>
      <p:sp>
        <p:nvSpPr>
          <p:cNvPr id="7" name="Slide Number Placeholder 2"/>
          <p:cNvSpPr>
            <a:spLocks noGrp="1"/>
          </p:cNvSpPr>
          <p:nvPr>
            <p:ph type="sldNum"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fld id="{28862050-CDE8-47F2-BD30-A5015AE2B2C6}" type="slidenum">
              <a:rPr lang="en-US" smtClean="0">
                <a:solidFill>
                  <a:schemeClr val="bg1"/>
                </a:solidFill>
              </a:rPr>
              <a:pPr eaLnBrk="1" hangingPunct="1">
                <a:defRPr/>
              </a:pPr>
              <a:t>13</a:t>
            </a:fld>
            <a:endParaRPr lang="en-US" dirty="0">
              <a:solidFill>
                <a:schemeClr val="bg1"/>
              </a:solidFill>
            </a:endParaRPr>
          </a:p>
        </p:txBody>
      </p:sp>
    </p:spTree>
    <p:extLst>
      <p:ext uri="{BB962C8B-B14F-4D97-AF65-F5344CB8AC3E}">
        <p14:creationId xmlns:p14="http://schemas.microsoft.com/office/powerpoint/2010/main" val="16757305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274638"/>
            <a:ext cx="8534400" cy="1143000"/>
          </a:xfrm>
        </p:spPr>
        <p:txBody>
          <a:bodyPr/>
          <a:lstStyle/>
          <a:p>
            <a:pPr>
              <a:defRPr/>
            </a:pPr>
            <a:r>
              <a:rPr lang="en-US" sz="3600" dirty="0"/>
              <a:t>Technology is Not the Solution</a:t>
            </a:r>
          </a:p>
        </p:txBody>
      </p:sp>
      <p:sp>
        <p:nvSpPr>
          <p:cNvPr id="3" name="Content Placeholder 2"/>
          <p:cNvSpPr>
            <a:spLocks noGrp="1"/>
          </p:cNvSpPr>
          <p:nvPr>
            <p:ph idx="1"/>
          </p:nvPr>
        </p:nvSpPr>
        <p:spPr>
          <a:xfrm>
            <a:off x="228600" y="1295400"/>
            <a:ext cx="8686800" cy="4221163"/>
          </a:xfrm>
        </p:spPr>
        <p:txBody>
          <a:bodyPr rtlCol="0">
            <a:normAutofit fontScale="70000" lnSpcReduction="20000"/>
          </a:bodyPr>
          <a:lstStyle/>
          <a:p>
            <a:pPr algn="ctr" fontAlgn="auto">
              <a:lnSpc>
                <a:spcPct val="120000"/>
              </a:lnSpc>
              <a:spcBef>
                <a:spcPts val="0"/>
              </a:spcBef>
              <a:spcAft>
                <a:spcPts val="600"/>
              </a:spcAft>
              <a:buFont typeface="Arial" pitchFamily="34" charset="0"/>
              <a:buNone/>
              <a:defRPr/>
            </a:pPr>
            <a:r>
              <a:rPr lang="en-US" dirty="0"/>
              <a:t>	“Errors won't go away just because it seems logical that there should be fewer errors with more expensive equipment, more computerization, and more automation…</a:t>
            </a:r>
          </a:p>
          <a:p>
            <a:pPr algn="ctr" fontAlgn="auto">
              <a:lnSpc>
                <a:spcPct val="120000"/>
              </a:lnSpc>
              <a:spcBef>
                <a:spcPts val="0"/>
              </a:spcBef>
              <a:spcAft>
                <a:spcPts val="600"/>
              </a:spcAft>
              <a:buFont typeface="Arial" pitchFamily="34" charset="0"/>
              <a:buNone/>
              <a:defRPr/>
            </a:pPr>
            <a:r>
              <a:rPr lang="en-US" dirty="0"/>
              <a:t>	</a:t>
            </a:r>
          </a:p>
          <a:p>
            <a:pPr algn="ctr" fontAlgn="auto">
              <a:lnSpc>
                <a:spcPct val="120000"/>
              </a:lnSpc>
              <a:spcBef>
                <a:spcPts val="0"/>
              </a:spcBef>
              <a:spcAft>
                <a:spcPts val="600"/>
              </a:spcAft>
              <a:buFont typeface="Arial" pitchFamily="34" charset="0"/>
              <a:buNone/>
              <a:defRPr/>
            </a:pPr>
            <a:r>
              <a:rPr lang="en-US" dirty="0"/>
              <a:t>	Orderly processes, when operated in an environment of disorder, will still be subject to errors. All errors are important and we must start by eliminating those most directly under our control.”</a:t>
            </a:r>
          </a:p>
          <a:p>
            <a:pPr fontAlgn="auto">
              <a:spcAft>
                <a:spcPts val="0"/>
              </a:spcAft>
              <a:defRPr/>
            </a:pPr>
            <a:endParaRPr lang="en-US" dirty="0"/>
          </a:p>
          <a:p>
            <a:pPr fontAlgn="auto">
              <a:spcAft>
                <a:spcPts val="0"/>
              </a:spcAft>
              <a:buFont typeface="Arial" pitchFamily="34" charset="0"/>
              <a:buNone/>
              <a:defRPr/>
            </a:pPr>
            <a:r>
              <a:rPr lang="en-US" sz="2000" dirty="0">
                <a:solidFill>
                  <a:srgbClr val="949699"/>
                </a:solidFill>
              </a:rPr>
              <a:t>				</a:t>
            </a:r>
            <a:r>
              <a:rPr lang="en-US" sz="2000" dirty="0">
                <a:solidFill>
                  <a:schemeClr val="accent2"/>
                </a:solidFill>
              </a:rPr>
              <a:t>James O. Westgard, PhD,</a:t>
            </a:r>
          </a:p>
          <a:p>
            <a:pPr fontAlgn="auto">
              <a:spcAft>
                <a:spcPts val="0"/>
              </a:spcAft>
              <a:buFont typeface="Arial" pitchFamily="34" charset="0"/>
              <a:buNone/>
              <a:defRPr/>
            </a:pPr>
            <a:r>
              <a:rPr lang="en-US" sz="2000" dirty="0">
                <a:solidFill>
                  <a:schemeClr val="accent2"/>
                </a:solidFill>
              </a:rPr>
              <a:t>				Professor of Pathology and Laboratory Medicine</a:t>
            </a:r>
          </a:p>
          <a:p>
            <a:pPr fontAlgn="auto">
              <a:spcAft>
                <a:spcPts val="0"/>
              </a:spcAft>
              <a:buFont typeface="Arial" pitchFamily="34" charset="0"/>
              <a:buNone/>
              <a:defRPr/>
            </a:pPr>
            <a:r>
              <a:rPr lang="en-US" sz="2000" dirty="0">
                <a:solidFill>
                  <a:schemeClr val="accent2"/>
                </a:solidFill>
              </a:rPr>
              <a:t>				University of Wisconsin Medical School, Madison</a:t>
            </a:r>
          </a:p>
          <a:p>
            <a:pPr fontAlgn="auto">
              <a:spcAft>
                <a:spcPts val="0"/>
              </a:spcAft>
              <a:buFont typeface="Arial" pitchFamily="34" charset="0"/>
              <a:buNone/>
              <a:defRPr/>
            </a:pPr>
            <a:r>
              <a:rPr lang="en-US" sz="2000" dirty="0">
                <a:solidFill>
                  <a:schemeClr val="accent2"/>
                </a:solidFill>
              </a:rPr>
              <a:t>				President QC Inc</a:t>
            </a:r>
          </a:p>
        </p:txBody>
      </p:sp>
      <p:sp>
        <p:nvSpPr>
          <p:cNvPr id="5" name="Footer Placeholder 4"/>
          <p:cNvSpPr>
            <a:spLocks noGrp="1"/>
          </p:cNvSpPr>
          <p:nvPr>
            <p:ph type="ftr" sz="quarter" idx="4294967295"/>
          </p:nvPr>
        </p:nvSpPr>
        <p:spPr>
          <a:xfrm>
            <a:off x="3124200" y="6356350"/>
            <a:ext cx="2895600" cy="365125"/>
          </a:xfrm>
        </p:spPr>
        <p:txBody>
          <a:bodyPr/>
          <a:lstStyle/>
          <a:p>
            <a:pPr>
              <a:defRPr/>
            </a:pPr>
            <a:r>
              <a:rPr lang="en-US" sz="1050" dirty="0"/>
              <a:t>Ortho Clinical Diagnostics</a:t>
            </a:r>
          </a:p>
          <a:p>
            <a:pPr>
              <a:defRPr/>
            </a:pPr>
            <a:r>
              <a:rPr lang="en-US" sz="1050" dirty="0"/>
              <a:t>A Johnson &amp; Johnson company</a:t>
            </a:r>
          </a:p>
          <a:p>
            <a:pPr>
              <a:defRPr/>
            </a:pPr>
            <a:endParaRPr lang="en-US" sz="1050" dirty="0"/>
          </a:p>
        </p:txBody>
      </p:sp>
      <p:sp>
        <p:nvSpPr>
          <p:cNvPr id="6" name="Slide Number Placeholder 2"/>
          <p:cNvSpPr>
            <a:spLocks noGrp="1"/>
          </p:cNvSpPr>
          <p:nvPr>
            <p:ph type="sldNum"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fld id="{819DA8FC-B2A1-4496-93FB-B50200D2EE1A}" type="slidenum">
              <a:rPr lang="en-US" smtClean="0">
                <a:solidFill>
                  <a:schemeClr val="bg1"/>
                </a:solidFill>
              </a:rPr>
              <a:pPr eaLnBrk="1" hangingPunct="1">
                <a:defRPr/>
              </a:pPr>
              <a:t>14</a:t>
            </a:fld>
            <a:endParaRPr lang="en-US" dirty="0">
              <a:solidFill>
                <a:schemeClr val="bg1"/>
              </a:solidFill>
            </a:endParaRPr>
          </a:p>
        </p:txBody>
      </p:sp>
    </p:spTree>
    <p:extLst>
      <p:ext uri="{BB962C8B-B14F-4D97-AF65-F5344CB8AC3E}">
        <p14:creationId xmlns:p14="http://schemas.microsoft.com/office/powerpoint/2010/main" val="2601442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90600"/>
            <a:ext cx="5181600" cy="5181600"/>
          </a:xfrm>
        </p:spPr>
        <p:txBody>
          <a:bodyPr rtlCol="0">
            <a:normAutofit/>
          </a:bodyPr>
          <a:lstStyle/>
          <a:p>
            <a:pPr fontAlgn="auto">
              <a:spcAft>
                <a:spcPts val="0"/>
              </a:spcAft>
              <a:defRPr/>
            </a:pPr>
            <a:r>
              <a:rPr lang="en-US" sz="1600" b="1" dirty="0"/>
              <a:t>Step 1: Plan</a:t>
            </a:r>
          </a:p>
          <a:p>
            <a:pPr lvl="1" fontAlgn="auto">
              <a:spcAft>
                <a:spcPts val="0"/>
              </a:spcAft>
              <a:defRPr/>
            </a:pPr>
            <a:r>
              <a:rPr lang="en-US" sz="1600" dirty="0"/>
              <a:t>Problem Identification</a:t>
            </a:r>
          </a:p>
          <a:p>
            <a:pPr lvl="1" fontAlgn="auto">
              <a:spcAft>
                <a:spcPts val="0"/>
              </a:spcAft>
              <a:defRPr/>
            </a:pPr>
            <a:r>
              <a:rPr lang="en-US" sz="1600" dirty="0"/>
              <a:t>Role Identification and Team Selection</a:t>
            </a:r>
          </a:p>
          <a:p>
            <a:pPr lvl="1" fontAlgn="auto">
              <a:spcAft>
                <a:spcPts val="0"/>
              </a:spcAft>
              <a:defRPr/>
            </a:pPr>
            <a:r>
              <a:rPr lang="en-US" sz="1600" dirty="0"/>
              <a:t>Understand Current Process</a:t>
            </a:r>
          </a:p>
          <a:p>
            <a:pPr lvl="1" fontAlgn="auto">
              <a:spcAft>
                <a:spcPts val="0"/>
              </a:spcAft>
              <a:defRPr/>
            </a:pPr>
            <a:r>
              <a:rPr lang="en-US" sz="1600" dirty="0"/>
              <a:t>Define Problems and Set Measurable Goals</a:t>
            </a:r>
          </a:p>
          <a:p>
            <a:pPr fontAlgn="auto">
              <a:spcAft>
                <a:spcPts val="0"/>
              </a:spcAft>
              <a:defRPr/>
            </a:pPr>
            <a:r>
              <a:rPr lang="en-US" sz="1600" b="1" dirty="0"/>
              <a:t>Step 2: Do</a:t>
            </a:r>
          </a:p>
          <a:p>
            <a:pPr lvl="1" fontAlgn="auto">
              <a:spcAft>
                <a:spcPts val="0"/>
              </a:spcAft>
              <a:defRPr/>
            </a:pPr>
            <a:r>
              <a:rPr lang="en-US" sz="1600" dirty="0"/>
              <a:t>Establish Criteria for Solution</a:t>
            </a:r>
          </a:p>
          <a:p>
            <a:pPr lvl="1" fontAlgn="auto">
              <a:spcAft>
                <a:spcPts val="0"/>
              </a:spcAft>
              <a:defRPr/>
            </a:pPr>
            <a:r>
              <a:rPr lang="en-US" sz="1600" dirty="0"/>
              <a:t>Develop and Analyze Potential Solutions</a:t>
            </a:r>
          </a:p>
          <a:p>
            <a:pPr lvl="1" fontAlgn="auto">
              <a:spcAft>
                <a:spcPts val="0"/>
              </a:spcAft>
              <a:defRPr/>
            </a:pPr>
            <a:r>
              <a:rPr lang="en-US" sz="1600" dirty="0"/>
              <a:t>Select a Solution</a:t>
            </a:r>
          </a:p>
          <a:p>
            <a:pPr lvl="1" fontAlgn="auto">
              <a:spcAft>
                <a:spcPts val="0"/>
              </a:spcAft>
              <a:defRPr/>
            </a:pPr>
            <a:r>
              <a:rPr lang="en-US" sz="1600" dirty="0"/>
              <a:t>Act on Solution</a:t>
            </a:r>
          </a:p>
        </p:txBody>
      </p:sp>
      <p:sp>
        <p:nvSpPr>
          <p:cNvPr id="4" name="Footer Placeholder 3"/>
          <p:cNvSpPr>
            <a:spLocks noGrp="1"/>
          </p:cNvSpPr>
          <p:nvPr>
            <p:ph type="ftr" sz="quarter" idx="4294967295"/>
          </p:nvPr>
        </p:nvSpPr>
        <p:spPr>
          <a:xfrm>
            <a:off x="2667000" y="6324600"/>
            <a:ext cx="2895600" cy="365125"/>
          </a:xfrm>
        </p:spPr>
        <p:txBody>
          <a:bodyPr/>
          <a:lstStyle/>
          <a:p>
            <a:pPr>
              <a:defRPr/>
            </a:pPr>
            <a:r>
              <a:rPr lang="en-US" sz="1200" i="1" dirty="0">
                <a:solidFill>
                  <a:schemeClr val="accent2"/>
                </a:solidFill>
              </a:rPr>
              <a:t>Walter Shewhart</a:t>
            </a:r>
            <a:r>
              <a:rPr lang="en-US" sz="1200" dirty="0">
                <a:solidFill>
                  <a:schemeClr val="accent2"/>
                </a:solidFill>
              </a:rPr>
              <a:t>, the originator of the “Plan, Do, Study, and Act” process</a:t>
            </a:r>
          </a:p>
        </p:txBody>
      </p:sp>
      <p:graphicFrame>
        <p:nvGraphicFramePr>
          <p:cNvPr id="28676" name="Object 2"/>
          <p:cNvGraphicFramePr>
            <a:graphicFrameLocks noChangeAspect="1"/>
          </p:cNvGraphicFramePr>
          <p:nvPr>
            <p:extLst/>
          </p:nvPr>
        </p:nvGraphicFramePr>
        <p:xfrm>
          <a:off x="6019800" y="1066799"/>
          <a:ext cx="2576513" cy="2514600"/>
        </p:xfrm>
        <a:graphic>
          <a:graphicData uri="http://schemas.openxmlformats.org/presentationml/2006/ole">
            <mc:AlternateContent xmlns:mc="http://schemas.openxmlformats.org/markup-compatibility/2006">
              <mc:Choice xmlns:v="urn:schemas-microsoft-com:vml" Requires="v">
                <p:oleObj spid="_x0000_s38930" name="Picture" r:id="rId3" imgW="4023447" imgH="3927520" progId="Word.Picture.8">
                  <p:embed/>
                </p:oleObj>
              </mc:Choice>
              <mc:Fallback>
                <p:oleObj name="Picture" r:id="rId3" imgW="4023447" imgH="3927520" progId="Word.Picture.8">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1066799"/>
                        <a:ext cx="2576513" cy="2514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lide Number Placeholder 2"/>
          <p:cNvSpPr>
            <a:spLocks noGrp="1"/>
          </p:cNvSpPr>
          <p:nvPr>
            <p:ph type="sldNum"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fld id="{D4BE5D05-EE63-44CE-8B7A-89D8D967F477}" type="slidenum">
              <a:rPr lang="en-US" smtClean="0">
                <a:solidFill>
                  <a:schemeClr val="bg1"/>
                </a:solidFill>
              </a:rPr>
              <a:pPr eaLnBrk="1" hangingPunct="1">
                <a:defRPr/>
              </a:pPr>
              <a:t>15</a:t>
            </a:fld>
            <a:endParaRPr lang="en-US" dirty="0">
              <a:solidFill>
                <a:schemeClr val="bg1"/>
              </a:solidFill>
            </a:endParaRPr>
          </a:p>
        </p:txBody>
      </p:sp>
      <p:sp>
        <p:nvSpPr>
          <p:cNvPr id="7" name="Title 1"/>
          <p:cNvSpPr>
            <a:spLocks noGrp="1"/>
          </p:cNvSpPr>
          <p:nvPr>
            <p:ph type="title"/>
          </p:nvPr>
        </p:nvSpPr>
        <p:spPr>
          <a:xfrm>
            <a:off x="457200" y="274638"/>
            <a:ext cx="8229600" cy="1143000"/>
          </a:xfrm>
        </p:spPr>
        <p:txBody>
          <a:bodyPr/>
          <a:lstStyle/>
          <a:p>
            <a:pPr>
              <a:defRPr/>
            </a:pPr>
            <a:r>
              <a:rPr lang="en-US" sz="3600" dirty="0"/>
              <a:t>Deming Wheel or Shewhart Cycle</a:t>
            </a:r>
          </a:p>
        </p:txBody>
      </p:sp>
      <p:sp>
        <p:nvSpPr>
          <p:cNvPr id="8" name="Content Placeholder 2"/>
          <p:cNvSpPr txBox="1">
            <a:spLocks/>
          </p:cNvSpPr>
          <p:nvPr/>
        </p:nvSpPr>
        <p:spPr>
          <a:xfrm>
            <a:off x="4114800" y="3657599"/>
            <a:ext cx="4648200" cy="2895601"/>
          </a:xfrm>
          <a:prstGeom prst="rect">
            <a:avLst/>
          </a:prstGeom>
        </p:spPr>
        <p:txBody>
          <a:bodyPr rtlCol="0">
            <a:norm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8"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fontAlgn="auto">
              <a:spcAft>
                <a:spcPts val="0"/>
              </a:spcAft>
              <a:defRPr/>
            </a:pPr>
            <a:r>
              <a:rPr lang="en-US" sz="1600" b="1" dirty="0"/>
              <a:t>Step 3: Check</a:t>
            </a:r>
          </a:p>
          <a:p>
            <a:pPr lvl="1" fontAlgn="auto">
              <a:spcAft>
                <a:spcPts val="0"/>
              </a:spcAft>
              <a:defRPr/>
            </a:pPr>
            <a:r>
              <a:rPr lang="en-US" sz="1600" dirty="0"/>
              <a:t>Analyze Results</a:t>
            </a:r>
          </a:p>
          <a:p>
            <a:pPr lvl="1" fontAlgn="auto">
              <a:spcAft>
                <a:spcPts val="0"/>
              </a:spcAft>
              <a:defRPr/>
            </a:pPr>
            <a:r>
              <a:rPr lang="en-US" sz="1600" dirty="0"/>
              <a:t>Monitor and Report Results</a:t>
            </a:r>
          </a:p>
          <a:p>
            <a:pPr fontAlgn="auto">
              <a:spcAft>
                <a:spcPts val="0"/>
              </a:spcAft>
              <a:defRPr/>
            </a:pPr>
            <a:r>
              <a:rPr lang="en-US" sz="1600" b="1" dirty="0"/>
              <a:t>Step 4: Act</a:t>
            </a:r>
          </a:p>
          <a:p>
            <a:pPr lvl="1" fontAlgn="auto">
              <a:spcAft>
                <a:spcPts val="0"/>
              </a:spcAft>
              <a:defRPr/>
            </a:pPr>
            <a:r>
              <a:rPr lang="en-US" sz="1600" dirty="0"/>
              <a:t>Standardize the Solution</a:t>
            </a:r>
          </a:p>
          <a:p>
            <a:pPr lvl="1" fontAlgn="auto">
              <a:spcAft>
                <a:spcPts val="0"/>
              </a:spcAft>
              <a:defRPr/>
            </a:pPr>
            <a:r>
              <a:rPr lang="en-US" sz="1600" dirty="0"/>
              <a:t>Adopt a System-wide Implementation </a:t>
            </a:r>
          </a:p>
          <a:p>
            <a:pPr lvl="1" fontAlgn="auto">
              <a:spcAft>
                <a:spcPts val="0"/>
              </a:spcAft>
              <a:defRPr/>
            </a:pPr>
            <a:r>
              <a:rPr lang="en-US" sz="1600" dirty="0"/>
              <a:t>Plan for Ongoing Monitoring</a:t>
            </a:r>
          </a:p>
          <a:p>
            <a:pPr lvl="1" fontAlgn="auto">
              <a:spcAft>
                <a:spcPts val="0"/>
              </a:spcAft>
              <a:defRPr/>
            </a:pPr>
            <a:r>
              <a:rPr lang="en-US" sz="1600" dirty="0"/>
              <a:t>Disseminate Information</a:t>
            </a:r>
          </a:p>
          <a:p>
            <a:pPr lvl="1" fontAlgn="auto">
              <a:spcAft>
                <a:spcPts val="0"/>
              </a:spcAft>
              <a:defRPr/>
            </a:pPr>
            <a:r>
              <a:rPr lang="en-US" sz="1600" dirty="0"/>
              <a:t>Look for Other Opportunities</a:t>
            </a:r>
          </a:p>
        </p:txBody>
      </p:sp>
      <p:pic>
        <p:nvPicPr>
          <p:cNvPr id="28743" name="Picture 71"/>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30698"/>
          <a:stretch/>
        </p:blipFill>
        <p:spPr bwMode="auto">
          <a:xfrm>
            <a:off x="428625" y="4143375"/>
            <a:ext cx="2590800" cy="17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0409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a:defRPr/>
            </a:pPr>
            <a:r>
              <a:rPr lang="en-US" sz="3600" dirty="0"/>
              <a:t>Value Equation of Health Care</a:t>
            </a:r>
          </a:p>
        </p:txBody>
      </p:sp>
      <p:sp>
        <p:nvSpPr>
          <p:cNvPr id="29699" name="Content Placeholder 2"/>
          <p:cNvSpPr>
            <a:spLocks noGrp="1"/>
          </p:cNvSpPr>
          <p:nvPr>
            <p:ph idx="1"/>
          </p:nvPr>
        </p:nvSpPr>
        <p:spPr bwMode="auto">
          <a:xfrm>
            <a:off x="381000" y="1219200"/>
            <a:ext cx="8305800" cy="4754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Tx/>
              <a:buNone/>
            </a:pPr>
            <a:r>
              <a:rPr lang="en-US" sz="1800" dirty="0"/>
              <a:t>	</a:t>
            </a:r>
            <a:r>
              <a:rPr lang="en-US" sz="1400" b="1" dirty="0">
                <a:solidFill>
                  <a:schemeClr val="accent2"/>
                </a:solidFill>
              </a:rPr>
              <a:t>“Total quality activity can begin only if top management is conscious of the critical need for companywide commitment to quality and its own responsibility for introducing such activity”  </a:t>
            </a:r>
            <a:r>
              <a:rPr lang="en-US" sz="1400" dirty="0">
                <a:solidFill>
                  <a:schemeClr val="accent2"/>
                </a:solidFill>
              </a:rPr>
              <a:t>-</a:t>
            </a:r>
            <a:r>
              <a:rPr lang="en-US" sz="1400" b="1" dirty="0">
                <a:solidFill>
                  <a:schemeClr val="accent2"/>
                </a:solidFill>
              </a:rPr>
              <a:t> </a:t>
            </a:r>
            <a:r>
              <a:rPr lang="en-US" sz="1200" dirty="0">
                <a:solidFill>
                  <a:schemeClr val="accent2"/>
                </a:solidFill>
              </a:rPr>
              <a:t>Noriaki Kano </a:t>
            </a:r>
          </a:p>
          <a:p>
            <a:pPr>
              <a:buFontTx/>
              <a:buNone/>
            </a:pPr>
            <a:r>
              <a:rPr lang="en-US" sz="1800" dirty="0">
                <a:solidFill>
                  <a:schemeClr val="accent2"/>
                </a:solidFill>
              </a:rPr>
              <a:t>	</a:t>
            </a:r>
          </a:p>
          <a:p>
            <a:pPr>
              <a:buFontTx/>
              <a:buNone/>
            </a:pPr>
            <a:r>
              <a:rPr lang="en-US" sz="1800" dirty="0"/>
              <a:t>	</a:t>
            </a:r>
            <a:r>
              <a:rPr lang="en-US" sz="1800" b="1" dirty="0">
                <a:solidFill>
                  <a:schemeClr val="accent2"/>
                </a:solidFill>
              </a:rPr>
              <a:t>VALUE = QUALITY / COST</a:t>
            </a:r>
          </a:p>
          <a:p>
            <a:pPr>
              <a:buFontTx/>
              <a:buNone/>
            </a:pPr>
            <a:r>
              <a:rPr lang="en-US" sz="1800" dirty="0"/>
              <a:t>	</a:t>
            </a:r>
          </a:p>
          <a:p>
            <a:pPr>
              <a:buFontTx/>
              <a:buNone/>
            </a:pPr>
            <a:r>
              <a:rPr lang="en-US" sz="1800" dirty="0"/>
              <a:t>	Although there are many strategies for reducing waste and enhancing value in health care, they tend to be isolated in focus and frequently do not address the system dynamics of health care.</a:t>
            </a:r>
          </a:p>
          <a:p>
            <a:pPr>
              <a:buFontTx/>
              <a:buNone/>
            </a:pPr>
            <a:endParaRPr lang="en-US" sz="1800" dirty="0">
              <a:solidFill>
                <a:srgbClr val="949699"/>
              </a:solidFill>
            </a:endParaRPr>
          </a:p>
          <a:p>
            <a:pPr>
              <a:buFontTx/>
              <a:buNone/>
            </a:pPr>
            <a:r>
              <a:rPr lang="en-US" sz="1800" dirty="0"/>
              <a:t>	Noriako Kano outlines three possible approaches to improving the quality of product or service – and thereby increasing value:</a:t>
            </a:r>
          </a:p>
          <a:p>
            <a:pPr lvl="1">
              <a:buFontTx/>
              <a:buAutoNum type="arabicPeriod"/>
            </a:pPr>
            <a:r>
              <a:rPr lang="en-US" sz="1400" dirty="0">
                <a:ea typeface="ＭＳ Ｐゴシック" pitchFamily="34" charset="-128"/>
              </a:rPr>
              <a:t>Eliminate the quality problems that arise because the customers expectations are not met</a:t>
            </a:r>
          </a:p>
          <a:p>
            <a:pPr lvl="1">
              <a:buFontTx/>
              <a:buAutoNum type="arabicPeriod"/>
            </a:pPr>
            <a:r>
              <a:rPr lang="en-US" sz="1400" dirty="0">
                <a:ea typeface="ＭＳ Ｐゴシック" pitchFamily="34" charset="-128"/>
              </a:rPr>
              <a:t>Reduce cost significantly while maintaining or improving quality</a:t>
            </a:r>
          </a:p>
          <a:p>
            <a:pPr lvl="1">
              <a:buFontTx/>
              <a:buAutoNum type="arabicPeriod"/>
            </a:pPr>
            <a:r>
              <a:rPr lang="en-US" sz="1400" dirty="0">
                <a:ea typeface="ＭＳ Ｐゴシック" pitchFamily="34" charset="-128"/>
              </a:rPr>
              <a:t>Expand customers’ expectations by providing products and services perceived as unusually high in value.</a:t>
            </a:r>
          </a:p>
          <a:p>
            <a:pPr>
              <a:buFontTx/>
              <a:buNone/>
            </a:pPr>
            <a:endParaRPr lang="en-US" sz="1400" dirty="0">
              <a:solidFill>
                <a:srgbClr val="949699"/>
              </a:solidFill>
            </a:endParaRPr>
          </a:p>
        </p:txBody>
      </p:sp>
      <p:sp>
        <p:nvSpPr>
          <p:cNvPr id="5" name="Footer Placeholder 4"/>
          <p:cNvSpPr>
            <a:spLocks noGrp="1"/>
          </p:cNvSpPr>
          <p:nvPr>
            <p:ph type="ftr" sz="quarter" idx="4294967295"/>
          </p:nvPr>
        </p:nvSpPr>
        <p:spPr>
          <a:xfrm>
            <a:off x="2971800" y="6356350"/>
            <a:ext cx="3581400" cy="365125"/>
          </a:xfrm>
        </p:spPr>
        <p:txBody>
          <a:bodyPr/>
          <a:lstStyle/>
          <a:p>
            <a:pPr>
              <a:defRPr/>
            </a:pPr>
            <a:r>
              <a:rPr lang="en-US" sz="1050" dirty="0"/>
              <a:t>“Finding the Balance Between Quality and cost” </a:t>
            </a:r>
          </a:p>
          <a:p>
            <a:pPr>
              <a:defRPr/>
            </a:pPr>
            <a:r>
              <a:rPr lang="en-US" sz="1050" dirty="0"/>
              <a:t>HFM, April 2006</a:t>
            </a:r>
          </a:p>
        </p:txBody>
      </p:sp>
      <p:sp>
        <p:nvSpPr>
          <p:cNvPr id="6" name="Slide Number Placeholder 2"/>
          <p:cNvSpPr>
            <a:spLocks noGrp="1"/>
          </p:cNvSpPr>
          <p:nvPr>
            <p:ph type="sldNum"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fld id="{9530D9E2-B44A-4996-9E76-49CBCAE74264}" type="slidenum">
              <a:rPr lang="en-US" smtClean="0">
                <a:solidFill>
                  <a:schemeClr val="bg1"/>
                </a:solidFill>
              </a:rPr>
              <a:pPr eaLnBrk="1" hangingPunct="1">
                <a:defRPr/>
              </a:pPr>
              <a:t>16</a:t>
            </a:fld>
            <a:endParaRPr lang="en-US" dirty="0">
              <a:solidFill>
                <a:schemeClr val="bg1"/>
              </a:solidFill>
            </a:endParaRPr>
          </a:p>
        </p:txBody>
      </p:sp>
    </p:spTree>
    <p:extLst>
      <p:ext uri="{BB962C8B-B14F-4D97-AF65-F5344CB8AC3E}">
        <p14:creationId xmlns:p14="http://schemas.microsoft.com/office/powerpoint/2010/main" val="3628973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a:defRPr/>
            </a:pPr>
            <a:r>
              <a:rPr lang="en-US" sz="3600" dirty="0"/>
              <a:t>Kano Model</a:t>
            </a:r>
          </a:p>
        </p:txBody>
      </p:sp>
      <p:sp>
        <p:nvSpPr>
          <p:cNvPr id="5" name="Footer Placeholder 4"/>
          <p:cNvSpPr>
            <a:spLocks noGrp="1"/>
          </p:cNvSpPr>
          <p:nvPr>
            <p:ph type="ftr" sz="quarter" idx="4294967295"/>
          </p:nvPr>
        </p:nvSpPr>
        <p:spPr>
          <a:xfrm>
            <a:off x="2971800" y="6356350"/>
            <a:ext cx="3581400" cy="365125"/>
          </a:xfrm>
        </p:spPr>
        <p:txBody>
          <a:bodyPr/>
          <a:lstStyle/>
          <a:p>
            <a:pPr>
              <a:defRPr/>
            </a:pPr>
            <a:r>
              <a:rPr lang="en-US" sz="1050" dirty="0"/>
              <a:t>www.mindtools.com</a:t>
            </a:r>
          </a:p>
        </p:txBody>
      </p:sp>
      <p:sp>
        <p:nvSpPr>
          <p:cNvPr id="6" name="Slide Number Placeholder 2"/>
          <p:cNvSpPr>
            <a:spLocks noGrp="1"/>
          </p:cNvSpPr>
          <p:nvPr>
            <p:ph type="sldNum"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fld id="{9530D9E2-B44A-4996-9E76-49CBCAE74264}" type="slidenum">
              <a:rPr lang="en-US" smtClean="0">
                <a:solidFill>
                  <a:schemeClr val="bg1"/>
                </a:solidFill>
              </a:rPr>
              <a:pPr eaLnBrk="1" hangingPunct="1">
                <a:defRPr/>
              </a:pPr>
              <a:t>17</a:t>
            </a:fld>
            <a:endParaRPr lang="en-US" dirty="0">
              <a:solidFill>
                <a:schemeClr val="bg1"/>
              </a:solidFill>
            </a:endParaRPr>
          </a:p>
        </p:txBody>
      </p:sp>
      <p:pic>
        <p:nvPicPr>
          <p:cNvPr id="9" name="Picture 8" descr="Kano Model.jpg"/>
          <p:cNvPicPr>
            <a:picLocks noChangeAspect="1"/>
          </p:cNvPicPr>
          <p:nvPr/>
        </p:nvPicPr>
        <p:blipFill>
          <a:blip r:embed="rId2" cstate="print"/>
          <a:stretch>
            <a:fillRect/>
          </a:stretch>
        </p:blipFill>
        <p:spPr>
          <a:xfrm>
            <a:off x="2057400" y="838200"/>
            <a:ext cx="5638800" cy="5469636"/>
          </a:xfrm>
          <a:prstGeom prst="rect">
            <a:avLst/>
          </a:prstGeom>
        </p:spPr>
      </p:pic>
    </p:spTree>
    <p:extLst>
      <p:ext uri="{BB962C8B-B14F-4D97-AF65-F5344CB8AC3E}">
        <p14:creationId xmlns:p14="http://schemas.microsoft.com/office/powerpoint/2010/main" val="36289735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200400"/>
            <a:ext cx="8229600" cy="1143000"/>
          </a:xfrm>
        </p:spPr>
        <p:txBody>
          <a:bodyPr/>
          <a:lstStyle/>
          <a:p>
            <a:r>
              <a:rPr lang="en-US" dirty="0"/>
              <a:t>Process Improvement Toolkit</a:t>
            </a:r>
          </a:p>
        </p:txBody>
      </p:sp>
      <p:sp>
        <p:nvSpPr>
          <p:cNvPr id="4" name="Slide Number Placeholder 3"/>
          <p:cNvSpPr>
            <a:spLocks noGrp="1"/>
          </p:cNvSpPr>
          <p:nvPr>
            <p:ph type="sldNum" sz="quarter" idx="10"/>
          </p:nvPr>
        </p:nvSpPr>
        <p:spPr/>
        <p:txBody>
          <a:bodyPr/>
          <a:lstStyle/>
          <a:p>
            <a:pPr>
              <a:defRPr/>
            </a:pPr>
            <a:fld id="{597D82AD-E675-4543-BE36-3BDC70215C18}" type="slidenum">
              <a:rPr lang="en-US" smtClean="0"/>
              <a:pPr>
                <a:defRPr/>
              </a:pPr>
              <a:t>18</a:t>
            </a:fld>
            <a:endParaRPr lang="en-US" dirty="0"/>
          </a:p>
        </p:txBody>
      </p:sp>
    </p:spTree>
    <p:extLst>
      <p:ext uri="{BB962C8B-B14F-4D97-AF65-F5344CB8AC3E}">
        <p14:creationId xmlns:p14="http://schemas.microsoft.com/office/powerpoint/2010/main" val="27733593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a:t>Process Improvement Toolkit:</a:t>
            </a:r>
            <a:br>
              <a:rPr lang="en-US" dirty="0"/>
            </a:br>
            <a:r>
              <a:rPr lang="en-US" sz="3600" dirty="0"/>
              <a:t>Gantt Chart/ Project Plan</a:t>
            </a:r>
          </a:p>
        </p:txBody>
      </p:sp>
      <p:sp>
        <p:nvSpPr>
          <p:cNvPr id="3" name="Content Placeholder 2"/>
          <p:cNvSpPr>
            <a:spLocks noGrp="1"/>
          </p:cNvSpPr>
          <p:nvPr>
            <p:ph idx="1"/>
          </p:nvPr>
        </p:nvSpPr>
        <p:spPr>
          <a:xfrm>
            <a:off x="457200" y="1752600"/>
            <a:ext cx="8229600" cy="1828800"/>
          </a:xfrm>
        </p:spPr>
        <p:txBody>
          <a:bodyPr rtlCol="0">
            <a:normAutofit fontScale="62500" lnSpcReduction="20000"/>
          </a:bodyPr>
          <a:lstStyle/>
          <a:p>
            <a:pPr fontAlgn="auto">
              <a:spcAft>
                <a:spcPts val="0"/>
              </a:spcAft>
              <a:defRPr/>
            </a:pPr>
            <a:r>
              <a:rPr lang="en-US" dirty="0"/>
              <a:t>Action Plan/Project Plan/Gantt Chart</a:t>
            </a:r>
          </a:p>
          <a:p>
            <a:pPr lvl="1" fontAlgn="auto">
              <a:spcAft>
                <a:spcPts val="0"/>
              </a:spcAft>
              <a:defRPr/>
            </a:pPr>
            <a:r>
              <a:rPr lang="en-US" dirty="0"/>
              <a:t>An action plan is a list of activities needed to clearly indicate the who, what, where, when and how of the improvement process.  This is needed to implement and monitor progress on the solution.</a:t>
            </a:r>
          </a:p>
          <a:p>
            <a:pPr lvl="1" fontAlgn="auto">
              <a:spcAft>
                <a:spcPts val="0"/>
              </a:spcAft>
              <a:defRPr/>
            </a:pPr>
            <a:r>
              <a:rPr lang="en-US" dirty="0"/>
              <a:t>Gantt Chart is a visual tool that tracks progress against plan and display relationship against different tasks.</a:t>
            </a:r>
          </a:p>
          <a:p>
            <a:pPr lvl="1" fontAlgn="auto">
              <a:spcAft>
                <a:spcPts val="0"/>
              </a:spcAft>
              <a:buFont typeface="Arial" pitchFamily="34" charset="0"/>
              <a:buNone/>
              <a:defRPr/>
            </a:pPr>
            <a:r>
              <a:rPr lang="en-US" dirty="0"/>
              <a:t>  </a:t>
            </a:r>
          </a:p>
          <a:p>
            <a:pPr fontAlgn="auto">
              <a:spcAft>
                <a:spcPts val="0"/>
              </a:spcAft>
              <a:defRPr/>
            </a:pPr>
            <a:endParaRPr lang="en-US" dirty="0"/>
          </a:p>
          <a:p>
            <a:pPr fontAlgn="auto">
              <a:spcAft>
                <a:spcPts val="0"/>
              </a:spcAft>
              <a:defRPr/>
            </a:pPr>
            <a:endParaRPr lang="en-US" dirty="0"/>
          </a:p>
          <a:p>
            <a:pPr fontAlgn="auto">
              <a:spcAft>
                <a:spcPts val="0"/>
              </a:spcAft>
              <a:defRPr/>
            </a:pPr>
            <a:endParaRPr lang="en-US" dirty="0"/>
          </a:p>
          <a:p>
            <a:pPr fontAlgn="auto">
              <a:spcAft>
                <a:spcPts val="0"/>
              </a:spcAft>
              <a:buFont typeface="Arial" pitchFamily="34" charset="0"/>
              <a:buNone/>
              <a:defRPr/>
            </a:pPr>
            <a:endParaRPr lang="en-US" dirty="0"/>
          </a:p>
          <a:p>
            <a:pPr fontAlgn="auto">
              <a:spcAft>
                <a:spcPts val="0"/>
              </a:spcAft>
              <a:defRPr/>
            </a:pPr>
            <a:endParaRPr lang="en-US" dirty="0"/>
          </a:p>
          <a:p>
            <a:pPr lvl="1" fontAlgn="auto">
              <a:spcAft>
                <a:spcPts val="0"/>
              </a:spcAft>
              <a:buFont typeface="Arial" pitchFamily="34" charset="0"/>
              <a:buNone/>
              <a:defRPr/>
            </a:pPr>
            <a:endParaRPr lang="en-US" dirty="0"/>
          </a:p>
          <a:p>
            <a:pPr fontAlgn="auto">
              <a:spcAft>
                <a:spcPts val="0"/>
              </a:spcAft>
              <a:defRPr/>
            </a:pPr>
            <a:endParaRPr lang="en-US" dirty="0"/>
          </a:p>
          <a:p>
            <a:pPr lvl="1" fontAlgn="auto">
              <a:spcAft>
                <a:spcPts val="0"/>
              </a:spcAft>
              <a:defRPr/>
            </a:pPr>
            <a:endParaRPr lang="en-US" dirty="0"/>
          </a:p>
        </p:txBody>
      </p:sp>
      <p:sp>
        <p:nvSpPr>
          <p:cNvPr id="4" name="Footer Placeholder 3"/>
          <p:cNvSpPr>
            <a:spLocks noGrp="1"/>
          </p:cNvSpPr>
          <p:nvPr>
            <p:ph type="ftr" sz="quarter" idx="4294967295"/>
          </p:nvPr>
        </p:nvSpPr>
        <p:spPr>
          <a:xfrm>
            <a:off x="3124200" y="6356350"/>
            <a:ext cx="2895600" cy="365125"/>
          </a:xfrm>
        </p:spPr>
        <p:txBody>
          <a:bodyPr/>
          <a:lstStyle/>
          <a:p>
            <a:pPr>
              <a:defRPr/>
            </a:pPr>
            <a:r>
              <a:rPr lang="en-US" sz="1050" b="1" dirty="0"/>
              <a:t>Quality Improvement Guidebook</a:t>
            </a:r>
            <a:endParaRPr lang="en-US" sz="1050" dirty="0"/>
          </a:p>
          <a:p>
            <a:pPr>
              <a:defRPr/>
            </a:pPr>
            <a:r>
              <a:rPr lang="en-US" sz="1050" dirty="0"/>
              <a:t>© 2003, 2005 by Quality and Operations Support, The Permanente Medical Group</a:t>
            </a:r>
          </a:p>
          <a:p>
            <a:pPr>
              <a:defRPr/>
            </a:pPr>
            <a:endParaRPr lang="en-US" sz="1050" dirty="0"/>
          </a:p>
        </p:txBody>
      </p:sp>
      <p:pic>
        <p:nvPicPr>
          <p:cNvPr id="31749" name="Picture 6" descr="http://careconnect.uclahealth.org/images/pagephotos/HighLevelRoadmap6-27-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3600" y="3429000"/>
            <a:ext cx="5257800" cy="272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2"/>
          <p:cNvSpPr>
            <a:spLocks noGrp="1"/>
          </p:cNvSpPr>
          <p:nvPr>
            <p:ph type="sldNum"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fld id="{4B040714-DBA2-47C9-BC8E-8C17E0E562FE}" type="slidenum">
              <a:rPr lang="en-US" smtClean="0">
                <a:solidFill>
                  <a:schemeClr val="bg1"/>
                </a:solidFill>
              </a:rPr>
              <a:pPr eaLnBrk="1" hangingPunct="1">
                <a:defRPr/>
              </a:pPr>
              <a:t>19</a:t>
            </a:fld>
            <a:endParaRPr lang="en-US" dirty="0">
              <a:solidFill>
                <a:schemeClr val="bg1"/>
              </a:solidFill>
            </a:endParaRPr>
          </a:p>
        </p:txBody>
      </p:sp>
    </p:spTree>
    <p:extLst>
      <p:ext uri="{BB962C8B-B14F-4D97-AF65-F5344CB8AC3E}">
        <p14:creationId xmlns:p14="http://schemas.microsoft.com/office/powerpoint/2010/main" val="1816328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txBox="1">
            <a:spLocks/>
          </p:cNvSpPr>
          <p:nvPr/>
        </p:nvSpPr>
        <p:spPr bwMode="auto">
          <a:xfrm>
            <a:off x="381000" y="274638"/>
            <a:ext cx="876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3200" b="1" dirty="0">
                <a:solidFill>
                  <a:srgbClr val="660066"/>
                </a:solidFill>
              </a:rPr>
              <a:t>Quality/ Performance Improvement Topic</a:t>
            </a:r>
          </a:p>
        </p:txBody>
      </p:sp>
      <p:sp>
        <p:nvSpPr>
          <p:cNvPr id="18435" name="Slide Number Placeholder 2"/>
          <p:cNvSpPr>
            <a:spLocks noGrp="1"/>
          </p:cNvSpPr>
          <p:nvPr>
            <p:ph type="sldNum"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fld id="{BE6A7260-E84E-4494-8F36-4D17171718F0}" type="slidenum">
              <a:rPr lang="en-US" smtClean="0">
                <a:solidFill>
                  <a:schemeClr val="bg1"/>
                </a:solidFill>
              </a:rPr>
              <a:pPr eaLnBrk="1" hangingPunct="1">
                <a:defRPr/>
              </a:pPr>
              <a:t>2</a:t>
            </a:fld>
            <a:endParaRPr lang="en-US" dirty="0">
              <a:solidFill>
                <a:schemeClr val="bg1"/>
              </a:solidFill>
            </a:endParaRPr>
          </a:p>
        </p:txBody>
      </p:sp>
      <p:sp>
        <p:nvSpPr>
          <p:cNvPr id="5" name="Rectangle 25"/>
          <p:cNvSpPr>
            <a:spLocks noChangeArrowheads="1"/>
          </p:cNvSpPr>
          <p:nvPr/>
        </p:nvSpPr>
        <p:spPr bwMode="auto">
          <a:xfrm>
            <a:off x="4495800" y="1219200"/>
            <a:ext cx="4495800" cy="523220"/>
          </a:xfrm>
          <a:prstGeom prst="rect">
            <a:avLst/>
          </a:prstGeom>
          <a:noFill/>
          <a:ln>
            <a:noFill/>
          </a:ln>
          <a:extLst/>
        </p:spPr>
        <p:txBody>
          <a:bodyPr wrap="square">
            <a:spAutoFit/>
          </a:bodyPr>
          <a:lstStyle/>
          <a:p>
            <a:pPr marL="285750" indent="-285750">
              <a:buFont typeface="Arial" pitchFamily="34" charset="0"/>
              <a:buChar char="•"/>
            </a:pPr>
            <a:r>
              <a:rPr lang="en-US" sz="1400" b="1" dirty="0"/>
              <a:t>20 Questions, 10% of the Exam</a:t>
            </a:r>
          </a:p>
          <a:p>
            <a:endParaRPr lang="en-US" sz="1400" b="1"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1665" t="21333" r="31642" b="47733"/>
          <a:stretch/>
        </p:blipFill>
        <p:spPr bwMode="auto">
          <a:xfrm>
            <a:off x="304800" y="1143976"/>
            <a:ext cx="4195354" cy="282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1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1250" t="21919" r="28993" b="51917"/>
          <a:stretch/>
        </p:blipFill>
        <p:spPr bwMode="auto">
          <a:xfrm>
            <a:off x="4500154" y="1669872"/>
            <a:ext cx="4643846" cy="2444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05289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40350" y="2286000"/>
            <a:ext cx="3770313"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28600" y="274638"/>
            <a:ext cx="8763000" cy="1143000"/>
          </a:xfrm>
        </p:spPr>
        <p:txBody>
          <a:bodyPr rtlCol="0">
            <a:normAutofit fontScale="90000"/>
          </a:bodyPr>
          <a:lstStyle/>
          <a:p>
            <a:pPr fontAlgn="auto">
              <a:spcAft>
                <a:spcPts val="0"/>
              </a:spcAft>
              <a:defRPr/>
            </a:pPr>
            <a:r>
              <a:rPr lang="en-US" dirty="0"/>
              <a:t>Process Improvement Toolkit:</a:t>
            </a:r>
            <a:br>
              <a:rPr lang="en-US" dirty="0"/>
            </a:br>
            <a:r>
              <a:rPr lang="en-US" sz="3600" dirty="0"/>
              <a:t>Process Flow Chart &amp; Value Stream Map</a:t>
            </a:r>
          </a:p>
        </p:txBody>
      </p:sp>
      <p:sp>
        <p:nvSpPr>
          <p:cNvPr id="32772" name="Content Placeholder 2"/>
          <p:cNvSpPr>
            <a:spLocks noGrp="1"/>
          </p:cNvSpPr>
          <p:nvPr>
            <p:ph idx="1"/>
          </p:nvPr>
        </p:nvSpPr>
        <p:spPr bwMode="auto">
          <a:xfrm>
            <a:off x="228600" y="2209800"/>
            <a:ext cx="5105400" cy="3916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1400" dirty="0"/>
              <a:t>A process flow diagram, often called a flow chart, is a graphic representation of the sequence of steps performed in producing some output. </a:t>
            </a:r>
          </a:p>
          <a:p>
            <a:pPr>
              <a:buFontTx/>
              <a:buNone/>
            </a:pPr>
            <a:r>
              <a:rPr lang="en-US" sz="1400" dirty="0"/>
              <a:t> </a:t>
            </a:r>
          </a:p>
          <a:p>
            <a:r>
              <a:rPr lang="en-US" sz="1400" dirty="0"/>
              <a:t>A value stream map accomplishes the following:</a:t>
            </a:r>
          </a:p>
          <a:p>
            <a:pPr lvl="1"/>
            <a:r>
              <a:rPr lang="en-US" sz="1400" dirty="0">
                <a:ea typeface="ＭＳ Ｐゴシック" pitchFamily="34" charset="-128"/>
              </a:rPr>
              <a:t>Enables an organization to understand its current process</a:t>
            </a:r>
          </a:p>
          <a:p>
            <a:pPr lvl="1"/>
            <a:r>
              <a:rPr lang="en-US" sz="1400" dirty="0">
                <a:ea typeface="ＭＳ Ｐゴシック" pitchFamily="34" charset="-128"/>
              </a:rPr>
              <a:t>Creates a common vision of what is achievable with quantifiable gains for everyone who is connected to the targeted value stream</a:t>
            </a:r>
          </a:p>
          <a:p>
            <a:pPr lvl="1"/>
            <a:r>
              <a:rPr lang="en-US" sz="1400" dirty="0">
                <a:ea typeface="ＭＳ Ｐゴシック" pitchFamily="34" charset="-128"/>
              </a:rPr>
              <a:t>Provides a plan with quantifiable gains to aim for in the short, medium, and long term</a:t>
            </a:r>
          </a:p>
          <a:p>
            <a:pPr lvl="1"/>
            <a:r>
              <a:rPr lang="en-US" sz="1400" dirty="0">
                <a:ea typeface="ＭＳ Ｐゴシック" pitchFamily="34" charset="-128"/>
              </a:rPr>
              <a:t>Provides visual roadmap for the team to allocate the appropriate resources</a:t>
            </a:r>
          </a:p>
          <a:p>
            <a:endParaRPr lang="en-US" sz="1400" dirty="0"/>
          </a:p>
        </p:txBody>
      </p:sp>
      <p:sp>
        <p:nvSpPr>
          <p:cNvPr id="4" name="Footer Placeholder 3"/>
          <p:cNvSpPr>
            <a:spLocks noGrp="1"/>
          </p:cNvSpPr>
          <p:nvPr>
            <p:ph type="ftr" sz="quarter" idx="4294967295"/>
          </p:nvPr>
        </p:nvSpPr>
        <p:spPr>
          <a:xfrm>
            <a:off x="3124200" y="6356350"/>
            <a:ext cx="2895600" cy="365125"/>
          </a:xfrm>
        </p:spPr>
        <p:txBody>
          <a:bodyPr/>
          <a:lstStyle/>
          <a:p>
            <a:pPr>
              <a:defRPr/>
            </a:pPr>
            <a:r>
              <a:rPr lang="en-US" sz="1050" b="1" dirty="0"/>
              <a:t>Quality Improvement Guidebook</a:t>
            </a:r>
            <a:endParaRPr lang="en-US" sz="1050" dirty="0"/>
          </a:p>
          <a:p>
            <a:pPr>
              <a:defRPr/>
            </a:pPr>
            <a:r>
              <a:rPr lang="en-US" sz="1050" dirty="0"/>
              <a:t>© 2003, 2005 by Quality and Operations Support, The Permanente Medical Group</a:t>
            </a:r>
          </a:p>
          <a:p>
            <a:pPr>
              <a:defRPr/>
            </a:pPr>
            <a:endParaRPr lang="en-US" sz="1050" dirty="0"/>
          </a:p>
        </p:txBody>
      </p:sp>
      <p:sp>
        <p:nvSpPr>
          <p:cNvPr id="7" name="Slide Number Placeholder 2"/>
          <p:cNvSpPr>
            <a:spLocks noGrp="1"/>
          </p:cNvSpPr>
          <p:nvPr>
            <p:ph type="sldNum"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fld id="{2CFFFD43-9510-402C-B56B-7488A343847A}" type="slidenum">
              <a:rPr lang="en-US" smtClean="0">
                <a:solidFill>
                  <a:schemeClr val="bg1"/>
                </a:solidFill>
              </a:rPr>
              <a:pPr eaLnBrk="1" hangingPunct="1">
                <a:defRPr/>
              </a:pPr>
              <a:t>20</a:t>
            </a:fld>
            <a:endParaRPr lang="en-US" dirty="0">
              <a:solidFill>
                <a:schemeClr val="bg1"/>
              </a:solidFill>
            </a:endParaRPr>
          </a:p>
        </p:txBody>
      </p:sp>
    </p:spTree>
    <p:extLst>
      <p:ext uri="{BB962C8B-B14F-4D97-AF65-F5344CB8AC3E}">
        <p14:creationId xmlns:p14="http://schemas.microsoft.com/office/powerpoint/2010/main" val="37143823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Value Stream Map Example</a:t>
            </a:r>
          </a:p>
        </p:txBody>
      </p:sp>
      <p:sp>
        <p:nvSpPr>
          <p:cNvPr id="4" name="Slide Number Placeholder 3"/>
          <p:cNvSpPr>
            <a:spLocks noGrp="1"/>
          </p:cNvSpPr>
          <p:nvPr>
            <p:ph type="sldNum" sz="quarter" idx="10"/>
          </p:nvPr>
        </p:nvSpPr>
        <p:spPr/>
        <p:txBody>
          <a:bodyPr/>
          <a:lstStyle/>
          <a:p>
            <a:pPr>
              <a:defRPr/>
            </a:pPr>
            <a:fld id="{597D82AD-E675-4543-BE36-3BDC70215C18}" type="slidenum">
              <a:rPr lang="en-US" smtClean="0"/>
              <a:pPr>
                <a:defRPr/>
              </a:pPr>
              <a:t>21</a:t>
            </a:fld>
            <a:endParaRPr lang="en-US" dirty="0"/>
          </a:p>
        </p:txBody>
      </p:sp>
      <p:graphicFrame>
        <p:nvGraphicFramePr>
          <p:cNvPr id="5" name="Object 4"/>
          <p:cNvGraphicFramePr>
            <a:graphicFrameLocks noChangeAspect="1"/>
          </p:cNvGraphicFramePr>
          <p:nvPr>
            <p:extLst/>
          </p:nvPr>
        </p:nvGraphicFramePr>
        <p:xfrm>
          <a:off x="32745" y="1600200"/>
          <a:ext cx="9009349" cy="3505200"/>
        </p:xfrm>
        <a:graphic>
          <a:graphicData uri="http://schemas.openxmlformats.org/presentationml/2006/ole">
            <mc:AlternateContent xmlns:mc="http://schemas.openxmlformats.org/markup-compatibility/2006">
              <mc:Choice xmlns:v="urn:schemas-microsoft-com:vml" Requires="v">
                <p:oleObj spid="_x0000_s39954" name="Worksheet" r:id="rId4" imgW="20373967" imgH="7924770" progId="Excel.Sheet.12">
                  <p:embed/>
                </p:oleObj>
              </mc:Choice>
              <mc:Fallback>
                <p:oleObj name="Worksheet" r:id="rId4" imgW="20373967" imgH="7924770" progId="Excel.Sheet.12">
                  <p:embed/>
                  <p:pic>
                    <p:nvPicPr>
                      <p:cNvPr id="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45" y="1600200"/>
                        <a:ext cx="9009349" cy="350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2836845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idx="4294967295"/>
          </p:nvPr>
        </p:nvSpPr>
        <p:spPr>
          <a:xfrm>
            <a:off x="457200" y="-228600"/>
            <a:ext cx="8229600" cy="1057275"/>
          </a:xfrm>
          <a:prstGeom prst="rect">
            <a:avLst/>
          </a:prstGeom>
        </p:spPr>
        <p:txBody>
          <a:bodyPr lIns="0" tIns="0" rIns="0" bIns="0" anchor="b"/>
          <a:lstStyle/>
          <a:p>
            <a:pPr eaLnBrk="1" hangingPunct="1"/>
            <a:r>
              <a:rPr lang="en-US" dirty="0">
                <a:ea typeface="ＭＳ Ｐゴシック" pitchFamily="34" charset="-128"/>
              </a:rPr>
              <a:t>How to  Draw a Process Map</a:t>
            </a:r>
          </a:p>
        </p:txBody>
      </p:sp>
      <p:sp>
        <p:nvSpPr>
          <p:cNvPr id="91139" name="Slide Number Placeholder 3"/>
          <p:cNvSpPr txBox="1">
            <a:spLocks noGrp="1"/>
          </p:cNvSpPr>
          <p:nvPr/>
        </p:nvSpPr>
        <p:spPr bwMode="auto">
          <a:xfrm>
            <a:off x="7083425" y="6588125"/>
            <a:ext cx="182880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EBCFF911-B90E-4AD4-98A4-578FF582C2F6}" type="slidenum">
              <a:rPr lang="en-US" sz="1000">
                <a:solidFill>
                  <a:srgbClr val="000000"/>
                </a:solidFill>
                <a:latin typeface="Calibri" pitchFamily="34" charset="0"/>
              </a:rPr>
              <a:pPr algn="r" eaLnBrk="1" hangingPunct="1"/>
              <a:t>22</a:t>
            </a:fld>
            <a:endParaRPr lang="en-US" sz="1000" dirty="0">
              <a:solidFill>
                <a:srgbClr val="000000"/>
              </a:solidFill>
              <a:latin typeface="Calibri" pitchFamily="34" charset="0"/>
            </a:endParaRPr>
          </a:p>
        </p:txBody>
      </p:sp>
      <p:cxnSp>
        <p:nvCxnSpPr>
          <p:cNvPr id="5" name="Straight Connector 4"/>
          <p:cNvCxnSpPr/>
          <p:nvPr/>
        </p:nvCxnSpPr>
        <p:spPr>
          <a:xfrm rot="16200000" flipH="1">
            <a:off x="673894" y="4812506"/>
            <a:ext cx="3200400" cy="1428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10800000">
            <a:off x="1177925" y="3484563"/>
            <a:ext cx="636905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1177924" y="4103688"/>
            <a:ext cx="6369051" cy="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0800000">
            <a:off x="1177925" y="4789488"/>
            <a:ext cx="636905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177925" y="6113463"/>
            <a:ext cx="636905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0800000">
            <a:off x="1177925" y="5459413"/>
            <a:ext cx="636905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320800" y="3554413"/>
            <a:ext cx="868363" cy="503237"/>
          </a:xfrm>
          <a:prstGeom prst="rect">
            <a:avLst/>
          </a:prstGeom>
          <a:solidFill>
            <a:schemeClr val="accent6">
              <a:lumMod val="60000"/>
              <a:lumOff val="4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rgbClr val="000000"/>
                </a:solidFill>
              </a:rPr>
              <a:t>Patient</a:t>
            </a:r>
          </a:p>
        </p:txBody>
      </p:sp>
      <p:sp>
        <p:nvSpPr>
          <p:cNvPr id="12" name="Rectangle 11"/>
          <p:cNvSpPr/>
          <p:nvPr/>
        </p:nvSpPr>
        <p:spPr>
          <a:xfrm>
            <a:off x="1320800" y="4210050"/>
            <a:ext cx="868363" cy="503238"/>
          </a:xfrm>
          <a:prstGeom prst="rect">
            <a:avLst/>
          </a:prstGeom>
          <a:solidFill>
            <a:schemeClr val="accent6">
              <a:lumMod val="60000"/>
              <a:lumOff val="4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rgbClr val="000000"/>
                </a:solidFill>
              </a:rPr>
              <a:t>Front Desk</a:t>
            </a:r>
          </a:p>
        </p:txBody>
      </p:sp>
      <p:sp>
        <p:nvSpPr>
          <p:cNvPr id="13" name="Rectangle 12"/>
          <p:cNvSpPr/>
          <p:nvPr/>
        </p:nvSpPr>
        <p:spPr>
          <a:xfrm>
            <a:off x="1320800" y="5534025"/>
            <a:ext cx="868363" cy="503238"/>
          </a:xfrm>
          <a:prstGeom prst="rect">
            <a:avLst/>
          </a:prstGeom>
          <a:solidFill>
            <a:schemeClr val="accent6">
              <a:lumMod val="60000"/>
              <a:lumOff val="4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rgbClr val="000000"/>
                </a:solidFill>
              </a:rPr>
              <a:t>Physician</a:t>
            </a:r>
          </a:p>
        </p:txBody>
      </p:sp>
      <p:sp>
        <p:nvSpPr>
          <p:cNvPr id="14" name="Rectangle 13"/>
          <p:cNvSpPr/>
          <p:nvPr/>
        </p:nvSpPr>
        <p:spPr>
          <a:xfrm>
            <a:off x="1320800" y="4876800"/>
            <a:ext cx="871538" cy="503238"/>
          </a:xfrm>
          <a:prstGeom prst="rect">
            <a:avLst/>
          </a:prstGeom>
          <a:solidFill>
            <a:schemeClr val="accent6">
              <a:lumMod val="60000"/>
              <a:lumOff val="4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rgbClr val="000000"/>
                </a:solidFill>
              </a:rPr>
              <a:t>Nurse</a:t>
            </a:r>
          </a:p>
        </p:txBody>
      </p:sp>
      <p:sp>
        <p:nvSpPr>
          <p:cNvPr id="15" name="TextBox 14"/>
          <p:cNvSpPr txBox="1">
            <a:spLocks noChangeArrowheads="1"/>
          </p:cNvSpPr>
          <p:nvPr/>
        </p:nvSpPr>
        <p:spPr bwMode="auto">
          <a:xfrm>
            <a:off x="2301875" y="6134100"/>
            <a:ext cx="3733800" cy="276225"/>
          </a:xfrm>
          <a:prstGeom prst="rect">
            <a:avLst/>
          </a:prstGeom>
          <a:noFill/>
          <a:ln w="9525">
            <a:noFill/>
            <a:miter lim="800000"/>
            <a:headEnd/>
            <a:tailEnd/>
          </a:ln>
        </p:spPr>
        <p:txBody>
          <a:bodyPr>
            <a:spAutoFit/>
          </a:bodyPr>
          <a:lstStyle/>
          <a:p>
            <a:pPr>
              <a:defRPr/>
            </a:pPr>
            <a:r>
              <a:rPr lang="en-US" sz="1200" dirty="0">
                <a:solidFill>
                  <a:srgbClr val="000000"/>
                </a:solidFill>
                <a:latin typeface="Arial" charset="0"/>
                <a:ea typeface="+mn-ea"/>
              </a:rPr>
              <a:t>1. 20% of co-pays are not collected</a:t>
            </a:r>
          </a:p>
        </p:txBody>
      </p:sp>
      <p:sp>
        <p:nvSpPr>
          <p:cNvPr id="20495" name="TextBox 15"/>
          <p:cNvSpPr txBox="1">
            <a:spLocks noChangeArrowheads="1"/>
          </p:cNvSpPr>
          <p:nvPr/>
        </p:nvSpPr>
        <p:spPr bwMode="auto">
          <a:xfrm>
            <a:off x="1143000" y="6134100"/>
            <a:ext cx="1168400" cy="276225"/>
          </a:xfrm>
          <a:prstGeom prst="rect">
            <a:avLst/>
          </a:prstGeom>
          <a:noFill/>
          <a:ln w="9525">
            <a:noFill/>
            <a:miter lim="800000"/>
            <a:headEnd/>
            <a:tailEnd/>
          </a:ln>
        </p:spPr>
        <p:txBody>
          <a:bodyPr>
            <a:spAutoFit/>
          </a:bodyPr>
          <a:lstStyle/>
          <a:p>
            <a:pPr>
              <a:defRPr/>
            </a:pPr>
            <a:r>
              <a:rPr lang="en-US" sz="1200" dirty="0">
                <a:solidFill>
                  <a:srgbClr val="000000"/>
                </a:solidFill>
                <a:latin typeface="Arial" charset="0"/>
                <a:ea typeface="+mn-ea"/>
              </a:rPr>
              <a:t>Opportunities</a:t>
            </a:r>
          </a:p>
        </p:txBody>
      </p:sp>
      <p:sp>
        <p:nvSpPr>
          <p:cNvPr id="20496" name="TextBox 16"/>
          <p:cNvSpPr txBox="1">
            <a:spLocks noChangeArrowheads="1"/>
          </p:cNvSpPr>
          <p:nvPr/>
        </p:nvSpPr>
        <p:spPr bwMode="auto">
          <a:xfrm>
            <a:off x="1254125" y="3228975"/>
            <a:ext cx="1066800" cy="246063"/>
          </a:xfrm>
          <a:prstGeom prst="rect">
            <a:avLst/>
          </a:prstGeom>
          <a:noFill/>
          <a:ln w="9525">
            <a:noFill/>
            <a:miter lim="800000"/>
            <a:headEnd/>
            <a:tailEnd/>
          </a:ln>
        </p:spPr>
        <p:txBody>
          <a:bodyPr>
            <a:spAutoFit/>
          </a:bodyPr>
          <a:lstStyle/>
          <a:p>
            <a:pPr algn="ctr">
              <a:defRPr/>
            </a:pPr>
            <a:r>
              <a:rPr lang="en-US" sz="1000" dirty="0">
                <a:solidFill>
                  <a:srgbClr val="000000"/>
                </a:solidFill>
                <a:latin typeface="Arial" charset="0"/>
                <a:ea typeface="+mn-ea"/>
              </a:rPr>
              <a:t>Timeline</a:t>
            </a:r>
          </a:p>
        </p:txBody>
      </p:sp>
      <p:sp>
        <p:nvSpPr>
          <p:cNvPr id="18" name="Rectangle 17"/>
          <p:cNvSpPr/>
          <p:nvPr/>
        </p:nvSpPr>
        <p:spPr>
          <a:xfrm>
            <a:off x="6238875" y="4191000"/>
            <a:ext cx="685800" cy="438150"/>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solidFill>
                  <a:srgbClr val="000000"/>
                </a:solidFill>
              </a:rPr>
              <a:t>Collect Co-pay</a:t>
            </a:r>
          </a:p>
        </p:txBody>
      </p:sp>
      <p:sp>
        <p:nvSpPr>
          <p:cNvPr id="19" name="Rectangle 18"/>
          <p:cNvSpPr/>
          <p:nvPr/>
        </p:nvSpPr>
        <p:spPr>
          <a:xfrm>
            <a:off x="5553075" y="4886325"/>
            <a:ext cx="704850" cy="447675"/>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solidFill>
                  <a:srgbClr val="000000"/>
                </a:solidFill>
              </a:rPr>
              <a:t>Draw Blood</a:t>
            </a:r>
          </a:p>
        </p:txBody>
      </p:sp>
      <p:cxnSp>
        <p:nvCxnSpPr>
          <p:cNvPr id="20" name="Shape 53"/>
          <p:cNvCxnSpPr>
            <a:stCxn id="27" idx="3"/>
            <a:endCxn id="18" idx="2"/>
          </p:cNvCxnSpPr>
          <p:nvPr/>
        </p:nvCxnSpPr>
        <p:spPr>
          <a:xfrm flipV="1">
            <a:off x="6486525" y="4629150"/>
            <a:ext cx="95250" cy="1157288"/>
          </a:xfrm>
          <a:prstGeom prst="bentConnector2">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7191375" y="3552825"/>
            <a:ext cx="790575" cy="43815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dirty="0">
                <a:solidFill>
                  <a:srgbClr val="000000"/>
                </a:solidFill>
              </a:rPr>
              <a:t>Pt Exits Clinic</a:t>
            </a:r>
          </a:p>
        </p:txBody>
      </p:sp>
      <p:sp>
        <p:nvSpPr>
          <p:cNvPr id="22" name="TextBox 21"/>
          <p:cNvSpPr txBox="1">
            <a:spLocks noChangeArrowheads="1"/>
          </p:cNvSpPr>
          <p:nvPr/>
        </p:nvSpPr>
        <p:spPr bwMode="auto">
          <a:xfrm>
            <a:off x="6257925" y="5514975"/>
            <a:ext cx="381000" cy="276225"/>
          </a:xfrm>
          <a:prstGeom prst="rect">
            <a:avLst/>
          </a:prstGeom>
          <a:noFill/>
          <a:ln w="9525">
            <a:noFill/>
            <a:miter lim="800000"/>
            <a:headEnd/>
            <a:tailEnd/>
          </a:ln>
        </p:spPr>
        <p:txBody>
          <a:bodyPr wrap="none">
            <a:spAutoFit/>
          </a:bodyPr>
          <a:lstStyle/>
          <a:p>
            <a:pPr>
              <a:defRPr/>
            </a:pPr>
            <a:r>
              <a:rPr lang="en-US" sz="1200" dirty="0">
                <a:solidFill>
                  <a:srgbClr val="000000"/>
                </a:solidFill>
                <a:latin typeface="Arial" charset="0"/>
                <a:ea typeface="+mn-ea"/>
              </a:rPr>
              <a:t>No</a:t>
            </a:r>
          </a:p>
        </p:txBody>
      </p:sp>
      <p:sp>
        <p:nvSpPr>
          <p:cNvPr id="23" name="TextBox 22"/>
          <p:cNvSpPr txBox="1">
            <a:spLocks noChangeArrowheads="1"/>
          </p:cNvSpPr>
          <p:nvPr/>
        </p:nvSpPr>
        <p:spPr bwMode="auto">
          <a:xfrm>
            <a:off x="5400675" y="5391150"/>
            <a:ext cx="590550" cy="276225"/>
          </a:xfrm>
          <a:prstGeom prst="rect">
            <a:avLst/>
          </a:prstGeom>
          <a:noFill/>
          <a:ln w="9525">
            <a:noFill/>
            <a:miter lim="800000"/>
            <a:headEnd/>
            <a:tailEnd/>
          </a:ln>
        </p:spPr>
        <p:txBody>
          <a:bodyPr>
            <a:spAutoFit/>
          </a:bodyPr>
          <a:lstStyle/>
          <a:p>
            <a:pPr>
              <a:defRPr/>
            </a:pPr>
            <a:r>
              <a:rPr lang="en-US" sz="1200" dirty="0">
                <a:solidFill>
                  <a:srgbClr val="000000"/>
                </a:solidFill>
                <a:latin typeface="Arial" charset="0"/>
                <a:ea typeface="+mn-ea"/>
              </a:rPr>
              <a:t>Yes</a:t>
            </a:r>
          </a:p>
        </p:txBody>
      </p:sp>
      <p:sp>
        <p:nvSpPr>
          <p:cNvPr id="24" name="Oval 23"/>
          <p:cNvSpPr/>
          <p:nvPr/>
        </p:nvSpPr>
        <p:spPr>
          <a:xfrm>
            <a:off x="2324100" y="3562350"/>
            <a:ext cx="771525" cy="4572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dirty="0">
                <a:solidFill>
                  <a:srgbClr val="000000"/>
                </a:solidFill>
              </a:rPr>
              <a:t>Pt Enters Clinic</a:t>
            </a:r>
          </a:p>
        </p:txBody>
      </p:sp>
      <p:sp>
        <p:nvSpPr>
          <p:cNvPr id="25" name="Rectangle 24"/>
          <p:cNvSpPr/>
          <p:nvPr/>
        </p:nvSpPr>
        <p:spPr>
          <a:xfrm>
            <a:off x="3286125" y="4191000"/>
            <a:ext cx="676275" cy="485775"/>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solidFill>
                  <a:srgbClr val="000000"/>
                </a:solidFill>
              </a:rPr>
              <a:t>Check-in Patient</a:t>
            </a:r>
          </a:p>
        </p:txBody>
      </p:sp>
      <p:sp>
        <p:nvSpPr>
          <p:cNvPr id="26" name="Rectangle 25"/>
          <p:cNvSpPr/>
          <p:nvPr/>
        </p:nvSpPr>
        <p:spPr>
          <a:xfrm>
            <a:off x="4133850" y="5543550"/>
            <a:ext cx="676275" cy="484188"/>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solidFill>
                  <a:srgbClr val="000000"/>
                </a:solidFill>
              </a:rPr>
              <a:t>Exam Patient</a:t>
            </a:r>
          </a:p>
        </p:txBody>
      </p:sp>
      <p:sp>
        <p:nvSpPr>
          <p:cNvPr id="27" name="Diamond 26"/>
          <p:cNvSpPr/>
          <p:nvPr/>
        </p:nvSpPr>
        <p:spPr>
          <a:xfrm>
            <a:off x="5324475" y="5505450"/>
            <a:ext cx="1162050" cy="561975"/>
          </a:xfrm>
          <a:prstGeom prst="diamon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dirty="0">
                <a:solidFill>
                  <a:srgbClr val="000000"/>
                </a:solidFill>
              </a:rPr>
              <a:t>Patient need lab work?</a:t>
            </a:r>
          </a:p>
        </p:txBody>
      </p:sp>
      <p:sp>
        <p:nvSpPr>
          <p:cNvPr id="28" name="Explosion 1 27"/>
          <p:cNvSpPr/>
          <p:nvPr/>
        </p:nvSpPr>
        <p:spPr>
          <a:xfrm>
            <a:off x="6048375" y="3895725"/>
            <a:ext cx="371475" cy="485775"/>
          </a:xfrm>
          <a:prstGeom prst="irregularSeal1">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50" b="1" dirty="0">
                <a:solidFill>
                  <a:srgbClr val="000000"/>
                </a:solidFill>
              </a:rPr>
              <a:t>1</a:t>
            </a:r>
          </a:p>
        </p:txBody>
      </p:sp>
      <p:cxnSp>
        <p:nvCxnSpPr>
          <p:cNvPr id="29" name="Shape 53"/>
          <p:cNvCxnSpPr>
            <a:stCxn id="24" idx="4"/>
            <a:endCxn id="25" idx="1"/>
          </p:cNvCxnSpPr>
          <p:nvPr/>
        </p:nvCxnSpPr>
        <p:spPr>
          <a:xfrm rot="16200000" flipH="1">
            <a:off x="2790825" y="3938588"/>
            <a:ext cx="414338" cy="576262"/>
          </a:xfrm>
          <a:prstGeom prst="bentConnector2">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hape 53"/>
          <p:cNvCxnSpPr>
            <a:stCxn id="25" idx="2"/>
            <a:endCxn id="39" idx="0"/>
          </p:cNvCxnSpPr>
          <p:nvPr/>
        </p:nvCxnSpPr>
        <p:spPr>
          <a:xfrm rot="5400000">
            <a:off x="3520282" y="4782344"/>
            <a:ext cx="209550" cy="1587"/>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hape 53"/>
          <p:cNvCxnSpPr>
            <a:stCxn id="26" idx="3"/>
            <a:endCxn id="27" idx="1"/>
          </p:cNvCxnSpPr>
          <p:nvPr/>
        </p:nvCxnSpPr>
        <p:spPr>
          <a:xfrm>
            <a:off x="4810125" y="5786438"/>
            <a:ext cx="514350" cy="0"/>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hape 53"/>
          <p:cNvCxnSpPr>
            <a:stCxn id="18" idx="3"/>
            <a:endCxn id="21" idx="4"/>
          </p:cNvCxnSpPr>
          <p:nvPr/>
        </p:nvCxnSpPr>
        <p:spPr>
          <a:xfrm flipV="1">
            <a:off x="6924675" y="3990975"/>
            <a:ext cx="661988" cy="419100"/>
          </a:xfrm>
          <a:prstGeom prst="bentConnector2">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hape 53"/>
          <p:cNvCxnSpPr>
            <a:stCxn id="19" idx="0"/>
            <a:endCxn id="18" idx="1"/>
          </p:cNvCxnSpPr>
          <p:nvPr/>
        </p:nvCxnSpPr>
        <p:spPr>
          <a:xfrm rot="5400000" flipH="1" flipV="1">
            <a:off x="5834063" y="4481512"/>
            <a:ext cx="476250" cy="333375"/>
          </a:xfrm>
          <a:prstGeom prst="bentConnector2">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Rectangle 33"/>
          <p:cNvSpPr>
            <a:spLocks noChangeArrowheads="1"/>
          </p:cNvSpPr>
          <p:nvPr/>
        </p:nvSpPr>
        <p:spPr bwMode="auto">
          <a:xfrm>
            <a:off x="3221038" y="3216275"/>
            <a:ext cx="568325" cy="246063"/>
          </a:xfrm>
          <a:prstGeom prst="rect">
            <a:avLst/>
          </a:prstGeom>
          <a:noFill/>
          <a:ln w="9525">
            <a:noFill/>
            <a:miter lim="800000"/>
            <a:headEnd/>
            <a:tailEnd/>
          </a:ln>
        </p:spPr>
        <p:txBody>
          <a:bodyPr wrap="none">
            <a:spAutoFit/>
          </a:bodyPr>
          <a:lstStyle/>
          <a:p>
            <a:pPr algn="ctr">
              <a:defRPr/>
            </a:pPr>
            <a:r>
              <a:rPr lang="en-US" sz="1000" dirty="0">
                <a:solidFill>
                  <a:srgbClr val="000000"/>
                </a:solidFill>
                <a:latin typeface="Arial" charset="0"/>
                <a:ea typeface="+mn-ea"/>
              </a:rPr>
              <a:t>10 min</a:t>
            </a:r>
          </a:p>
        </p:txBody>
      </p:sp>
      <p:sp>
        <p:nvSpPr>
          <p:cNvPr id="35" name="Rectangle 34"/>
          <p:cNvSpPr>
            <a:spLocks noChangeArrowheads="1"/>
          </p:cNvSpPr>
          <p:nvPr/>
        </p:nvSpPr>
        <p:spPr bwMode="auto">
          <a:xfrm>
            <a:off x="4030663" y="3216275"/>
            <a:ext cx="568325" cy="246063"/>
          </a:xfrm>
          <a:prstGeom prst="rect">
            <a:avLst/>
          </a:prstGeom>
          <a:noFill/>
          <a:ln w="9525">
            <a:noFill/>
            <a:miter lim="800000"/>
            <a:headEnd/>
            <a:tailEnd/>
          </a:ln>
        </p:spPr>
        <p:txBody>
          <a:bodyPr wrap="none">
            <a:spAutoFit/>
          </a:bodyPr>
          <a:lstStyle/>
          <a:p>
            <a:pPr algn="ctr">
              <a:defRPr/>
            </a:pPr>
            <a:r>
              <a:rPr lang="en-US" sz="1000" dirty="0">
                <a:solidFill>
                  <a:srgbClr val="000000"/>
                </a:solidFill>
                <a:latin typeface="Arial" charset="0"/>
                <a:ea typeface="+mn-ea"/>
              </a:rPr>
              <a:t>20 min</a:t>
            </a:r>
          </a:p>
        </p:txBody>
      </p:sp>
      <p:sp>
        <p:nvSpPr>
          <p:cNvPr id="36" name="Rectangle 35"/>
          <p:cNvSpPr>
            <a:spLocks noChangeArrowheads="1"/>
          </p:cNvSpPr>
          <p:nvPr/>
        </p:nvSpPr>
        <p:spPr bwMode="auto">
          <a:xfrm>
            <a:off x="4897438" y="3206750"/>
            <a:ext cx="568325" cy="246063"/>
          </a:xfrm>
          <a:prstGeom prst="rect">
            <a:avLst/>
          </a:prstGeom>
          <a:noFill/>
          <a:ln w="9525">
            <a:noFill/>
            <a:miter lim="800000"/>
            <a:headEnd/>
            <a:tailEnd/>
          </a:ln>
        </p:spPr>
        <p:txBody>
          <a:bodyPr wrap="none">
            <a:spAutoFit/>
          </a:bodyPr>
          <a:lstStyle/>
          <a:p>
            <a:pPr algn="ctr">
              <a:defRPr/>
            </a:pPr>
            <a:r>
              <a:rPr lang="en-US" sz="1000" dirty="0">
                <a:solidFill>
                  <a:srgbClr val="000000"/>
                </a:solidFill>
                <a:latin typeface="Arial" charset="0"/>
                <a:ea typeface="+mn-ea"/>
              </a:rPr>
              <a:t>30 min</a:t>
            </a:r>
          </a:p>
        </p:txBody>
      </p:sp>
      <p:sp>
        <p:nvSpPr>
          <p:cNvPr id="37" name="Rectangle 36"/>
          <p:cNvSpPr>
            <a:spLocks noChangeArrowheads="1"/>
          </p:cNvSpPr>
          <p:nvPr/>
        </p:nvSpPr>
        <p:spPr bwMode="auto">
          <a:xfrm>
            <a:off x="5849938" y="3206750"/>
            <a:ext cx="568325" cy="246063"/>
          </a:xfrm>
          <a:prstGeom prst="rect">
            <a:avLst/>
          </a:prstGeom>
          <a:noFill/>
          <a:ln w="9525">
            <a:noFill/>
            <a:miter lim="800000"/>
            <a:headEnd/>
            <a:tailEnd/>
          </a:ln>
        </p:spPr>
        <p:txBody>
          <a:bodyPr wrap="none">
            <a:spAutoFit/>
          </a:bodyPr>
          <a:lstStyle/>
          <a:p>
            <a:pPr algn="ctr">
              <a:defRPr/>
            </a:pPr>
            <a:r>
              <a:rPr lang="en-US" sz="1000" dirty="0">
                <a:solidFill>
                  <a:srgbClr val="000000"/>
                </a:solidFill>
                <a:latin typeface="Arial" charset="0"/>
                <a:ea typeface="+mn-ea"/>
              </a:rPr>
              <a:t>40 min</a:t>
            </a:r>
          </a:p>
        </p:txBody>
      </p:sp>
      <p:sp>
        <p:nvSpPr>
          <p:cNvPr id="38" name="Rectangle 37"/>
          <p:cNvSpPr>
            <a:spLocks noChangeArrowheads="1"/>
          </p:cNvSpPr>
          <p:nvPr/>
        </p:nvSpPr>
        <p:spPr bwMode="auto">
          <a:xfrm>
            <a:off x="6724650" y="3206750"/>
            <a:ext cx="533400" cy="246063"/>
          </a:xfrm>
          <a:prstGeom prst="rect">
            <a:avLst/>
          </a:prstGeom>
          <a:noFill/>
          <a:ln w="9525">
            <a:noFill/>
            <a:miter lim="800000"/>
            <a:headEnd/>
            <a:tailEnd/>
          </a:ln>
        </p:spPr>
        <p:txBody>
          <a:bodyPr wrap="none">
            <a:spAutoFit/>
          </a:bodyPr>
          <a:lstStyle/>
          <a:p>
            <a:pPr algn="ctr">
              <a:defRPr/>
            </a:pPr>
            <a:r>
              <a:rPr lang="en-US" sz="1000" dirty="0">
                <a:solidFill>
                  <a:srgbClr val="000000"/>
                </a:solidFill>
                <a:latin typeface="Arial" charset="0"/>
                <a:ea typeface="+mn-ea"/>
              </a:rPr>
              <a:t>50min</a:t>
            </a:r>
          </a:p>
        </p:txBody>
      </p:sp>
      <p:sp>
        <p:nvSpPr>
          <p:cNvPr id="39" name="Rectangle 38"/>
          <p:cNvSpPr/>
          <p:nvPr/>
        </p:nvSpPr>
        <p:spPr>
          <a:xfrm>
            <a:off x="3286125" y="4886325"/>
            <a:ext cx="676275" cy="485775"/>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solidFill>
                  <a:srgbClr val="000000"/>
                </a:solidFill>
              </a:rPr>
              <a:t>Room Patient</a:t>
            </a:r>
          </a:p>
        </p:txBody>
      </p:sp>
      <p:sp>
        <p:nvSpPr>
          <p:cNvPr id="40" name="Rectangle 39"/>
          <p:cNvSpPr/>
          <p:nvPr/>
        </p:nvSpPr>
        <p:spPr>
          <a:xfrm>
            <a:off x="4133850" y="4886325"/>
            <a:ext cx="676275" cy="485775"/>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solidFill>
                  <a:srgbClr val="000000"/>
                </a:solidFill>
              </a:rPr>
              <a:t>Take Vitals</a:t>
            </a:r>
          </a:p>
        </p:txBody>
      </p:sp>
      <p:cxnSp>
        <p:nvCxnSpPr>
          <p:cNvPr id="41" name="Shape 53"/>
          <p:cNvCxnSpPr>
            <a:stCxn id="39" idx="3"/>
            <a:endCxn id="40" idx="1"/>
          </p:cNvCxnSpPr>
          <p:nvPr/>
        </p:nvCxnSpPr>
        <p:spPr>
          <a:xfrm>
            <a:off x="3962400" y="5129213"/>
            <a:ext cx="171450" cy="1587"/>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hape 53"/>
          <p:cNvCxnSpPr>
            <a:stCxn id="27" idx="0"/>
            <a:endCxn id="19" idx="2"/>
          </p:cNvCxnSpPr>
          <p:nvPr/>
        </p:nvCxnSpPr>
        <p:spPr>
          <a:xfrm rot="5400000" flipH="1" flipV="1">
            <a:off x="5819775" y="5419725"/>
            <a:ext cx="171450" cy="0"/>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hape 53"/>
          <p:cNvCxnSpPr>
            <a:stCxn id="40" idx="2"/>
            <a:endCxn id="26" idx="0"/>
          </p:cNvCxnSpPr>
          <p:nvPr/>
        </p:nvCxnSpPr>
        <p:spPr>
          <a:xfrm rot="5400000">
            <a:off x="4386263" y="5457825"/>
            <a:ext cx="171450" cy="0"/>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44" name="Picture 4"/>
          <p:cNvPicPr>
            <a:picLocks noChangeAspect="1" noChangeArrowheads="1"/>
          </p:cNvPicPr>
          <p:nvPr/>
        </p:nvPicPr>
        <p:blipFill>
          <a:blip r:embed="rId3" cstate="print">
            <a:duotone>
              <a:schemeClr val="bg2">
                <a:shade val="45000"/>
                <a:satMod val="135000"/>
              </a:schemeClr>
              <a:prstClr val="white"/>
            </a:duotone>
          </a:blip>
          <a:srcRect l="13571"/>
          <a:stretch>
            <a:fillRect/>
          </a:stretch>
        </p:blipFill>
        <p:spPr bwMode="gray">
          <a:xfrm>
            <a:off x="419099" y="923925"/>
            <a:ext cx="2914651" cy="2181225"/>
          </a:xfrm>
          <a:prstGeom prst="rect">
            <a:avLst/>
          </a:prstGeom>
          <a:noFill/>
          <a:ln w="9525">
            <a:noFill/>
            <a:miter lim="800000"/>
            <a:headEnd/>
            <a:tailEnd/>
          </a:ln>
        </p:spPr>
      </p:pic>
      <p:sp>
        <p:nvSpPr>
          <p:cNvPr id="20524" name="AutoShape 5"/>
          <p:cNvSpPr>
            <a:spLocks noChangeArrowheads="1"/>
          </p:cNvSpPr>
          <p:nvPr/>
        </p:nvSpPr>
        <p:spPr bwMode="gray">
          <a:xfrm>
            <a:off x="539750" y="1060450"/>
            <a:ext cx="3575050" cy="557213"/>
          </a:xfrm>
          <a:prstGeom prst="roundRect">
            <a:avLst>
              <a:gd name="adj" fmla="val 50000"/>
            </a:avLst>
          </a:prstGeom>
          <a:solidFill>
            <a:srgbClr val="0070C0"/>
          </a:solidFill>
          <a:ln w="28575">
            <a:solidFill>
              <a:schemeClr val="bg1"/>
            </a:solidFill>
            <a:round/>
            <a:headEnd/>
            <a:tailEnd/>
          </a:ln>
        </p:spPr>
        <p:txBody>
          <a:bodyPr wrap="none" anchor="ctr"/>
          <a:lstStyle/>
          <a:p>
            <a:pPr>
              <a:defRPr/>
            </a:pPr>
            <a:endParaRPr lang="en-US" dirty="0">
              <a:solidFill>
                <a:srgbClr val="000000"/>
              </a:solidFill>
              <a:latin typeface="Arial" charset="0"/>
              <a:ea typeface="+mn-ea"/>
            </a:endParaRPr>
          </a:p>
        </p:txBody>
      </p:sp>
      <p:sp>
        <p:nvSpPr>
          <p:cNvPr id="46" name="Rectangle 6"/>
          <p:cNvSpPr>
            <a:spLocks noChangeArrowheads="1"/>
          </p:cNvSpPr>
          <p:nvPr/>
        </p:nvSpPr>
        <p:spPr bwMode="gray">
          <a:xfrm>
            <a:off x="793750" y="1127125"/>
            <a:ext cx="3206750" cy="400050"/>
          </a:xfrm>
          <a:prstGeom prst="rect">
            <a:avLst/>
          </a:prstGeom>
          <a:noFill/>
          <a:ln w="9525">
            <a:noFill/>
            <a:miter lim="800000"/>
            <a:headEnd/>
            <a:tailEnd/>
          </a:ln>
          <a:effectLst>
            <a:outerShdw dist="17961" dir="2700000" algn="ctr" rotWithShape="0">
              <a:schemeClr val="tx1"/>
            </a:outerShdw>
          </a:effectLst>
        </p:spPr>
        <p:txBody>
          <a:bodyPr lIns="0" tIns="0" rIns="0" bIns="0">
            <a:spAutoFit/>
          </a:bodyPr>
          <a:lstStyle/>
          <a:p>
            <a:pPr>
              <a:defRPr/>
            </a:pPr>
            <a:r>
              <a:rPr lang="en-US" sz="1400" b="1" dirty="0">
                <a:solidFill>
                  <a:srgbClr val="FFFFFF"/>
                </a:solidFill>
                <a:ea typeface="+mn-ea"/>
              </a:rPr>
              <a:t>Define Boundaries </a:t>
            </a:r>
          </a:p>
          <a:p>
            <a:pPr>
              <a:defRPr/>
            </a:pPr>
            <a:r>
              <a:rPr lang="en-US" sz="1200" b="1" dirty="0">
                <a:solidFill>
                  <a:srgbClr val="FFFFFF"/>
                </a:solidFill>
                <a:ea typeface="+mn-ea"/>
              </a:rPr>
              <a:t>(Where the process starts and stops)</a:t>
            </a:r>
          </a:p>
        </p:txBody>
      </p:sp>
      <p:sp>
        <p:nvSpPr>
          <p:cNvPr id="20526" name="AutoShape 7"/>
          <p:cNvSpPr>
            <a:spLocks noChangeArrowheads="1"/>
          </p:cNvSpPr>
          <p:nvPr/>
        </p:nvSpPr>
        <p:spPr bwMode="gray">
          <a:xfrm>
            <a:off x="539750" y="1727200"/>
            <a:ext cx="3575050" cy="557213"/>
          </a:xfrm>
          <a:prstGeom prst="roundRect">
            <a:avLst>
              <a:gd name="adj" fmla="val 50000"/>
            </a:avLst>
          </a:prstGeom>
          <a:solidFill>
            <a:srgbClr val="0070C0"/>
          </a:solidFill>
          <a:ln w="28575">
            <a:solidFill>
              <a:schemeClr val="bg1"/>
            </a:solidFill>
            <a:round/>
            <a:headEnd/>
            <a:tailEnd/>
          </a:ln>
        </p:spPr>
        <p:txBody>
          <a:bodyPr wrap="none" anchor="ctr"/>
          <a:lstStyle/>
          <a:p>
            <a:pPr>
              <a:defRPr/>
            </a:pPr>
            <a:endParaRPr lang="en-US" dirty="0">
              <a:solidFill>
                <a:srgbClr val="000000"/>
              </a:solidFill>
              <a:latin typeface="Arial" charset="0"/>
              <a:ea typeface="+mn-ea"/>
            </a:endParaRPr>
          </a:p>
        </p:txBody>
      </p:sp>
      <p:sp>
        <p:nvSpPr>
          <p:cNvPr id="20527" name="AutoShape 8"/>
          <p:cNvSpPr>
            <a:spLocks noChangeArrowheads="1"/>
          </p:cNvSpPr>
          <p:nvPr/>
        </p:nvSpPr>
        <p:spPr bwMode="gray">
          <a:xfrm>
            <a:off x="539750" y="2392363"/>
            <a:ext cx="3575050" cy="557212"/>
          </a:xfrm>
          <a:prstGeom prst="roundRect">
            <a:avLst>
              <a:gd name="adj" fmla="val 50000"/>
            </a:avLst>
          </a:prstGeom>
          <a:solidFill>
            <a:srgbClr val="0070C0"/>
          </a:solidFill>
          <a:ln w="28575">
            <a:solidFill>
              <a:schemeClr val="bg1"/>
            </a:solidFill>
            <a:round/>
            <a:headEnd/>
            <a:tailEnd/>
          </a:ln>
        </p:spPr>
        <p:txBody>
          <a:bodyPr wrap="none" anchor="ctr"/>
          <a:lstStyle/>
          <a:p>
            <a:pPr>
              <a:defRPr/>
            </a:pPr>
            <a:endParaRPr lang="en-US" sz="1400" dirty="0">
              <a:solidFill>
                <a:srgbClr val="000000"/>
              </a:solidFill>
              <a:latin typeface="Arial" charset="0"/>
              <a:ea typeface="+mn-ea"/>
            </a:endParaRPr>
          </a:p>
        </p:txBody>
      </p:sp>
      <p:sp>
        <p:nvSpPr>
          <p:cNvPr id="49" name="Oval 13"/>
          <p:cNvSpPr>
            <a:spLocks noChangeArrowheads="1"/>
          </p:cNvSpPr>
          <p:nvPr/>
        </p:nvSpPr>
        <p:spPr bwMode="invGray">
          <a:xfrm>
            <a:off x="493713" y="1028700"/>
            <a:ext cx="228600" cy="265113"/>
          </a:xfrm>
          <a:prstGeom prst="ellipse">
            <a:avLst/>
          </a:prstGeom>
          <a:solidFill>
            <a:srgbClr val="00B050"/>
          </a:solidFill>
          <a:ln w="9525">
            <a:solidFill>
              <a:schemeClr val="accent1"/>
            </a:solidFill>
            <a:round/>
            <a:headEnd/>
            <a:tailEnd/>
          </a:ln>
          <a:effectLst>
            <a:outerShdw dist="40161" dir="4293903" algn="ctr" rotWithShape="0">
              <a:schemeClr val="bg2"/>
            </a:outerShdw>
          </a:effectLst>
        </p:spPr>
        <p:txBody>
          <a:bodyPr wrap="none" lIns="93296" tIns="46648" rIns="93296" bIns="46648" anchor="ctr"/>
          <a:lstStyle/>
          <a:p>
            <a:pPr algn="ctr" defTabSz="933450">
              <a:defRPr/>
            </a:pPr>
            <a:r>
              <a:rPr lang="en-US" sz="1600" b="1" dirty="0">
                <a:solidFill>
                  <a:srgbClr val="FFFFFF"/>
                </a:solidFill>
                <a:ea typeface="+mn-ea"/>
              </a:rPr>
              <a:t>1</a:t>
            </a:r>
          </a:p>
        </p:txBody>
      </p:sp>
      <p:sp>
        <p:nvSpPr>
          <p:cNvPr id="50" name="Oval 14"/>
          <p:cNvSpPr>
            <a:spLocks noChangeArrowheads="1"/>
          </p:cNvSpPr>
          <p:nvPr/>
        </p:nvSpPr>
        <p:spPr bwMode="invGray">
          <a:xfrm>
            <a:off x="493713" y="1662113"/>
            <a:ext cx="228600" cy="265112"/>
          </a:xfrm>
          <a:prstGeom prst="ellipse">
            <a:avLst/>
          </a:prstGeom>
          <a:solidFill>
            <a:srgbClr val="00B050"/>
          </a:solidFill>
          <a:ln w="9525">
            <a:solidFill>
              <a:schemeClr val="accent1"/>
            </a:solidFill>
            <a:round/>
            <a:headEnd/>
            <a:tailEnd/>
          </a:ln>
          <a:effectLst>
            <a:outerShdw dist="40161" dir="4293903" algn="ctr" rotWithShape="0">
              <a:schemeClr val="bg2"/>
            </a:outerShdw>
          </a:effectLst>
        </p:spPr>
        <p:txBody>
          <a:bodyPr wrap="none" lIns="93296" tIns="46648" rIns="93296" bIns="46648" anchor="ctr"/>
          <a:lstStyle/>
          <a:p>
            <a:pPr algn="ctr" defTabSz="933450">
              <a:defRPr/>
            </a:pPr>
            <a:r>
              <a:rPr lang="en-US" sz="1600" b="1" dirty="0">
                <a:solidFill>
                  <a:srgbClr val="FFFFFF"/>
                </a:solidFill>
                <a:ea typeface="+mn-ea"/>
              </a:rPr>
              <a:t>2</a:t>
            </a:r>
          </a:p>
        </p:txBody>
      </p:sp>
      <p:sp>
        <p:nvSpPr>
          <p:cNvPr id="51" name="Oval 15"/>
          <p:cNvSpPr>
            <a:spLocks noChangeArrowheads="1"/>
          </p:cNvSpPr>
          <p:nvPr/>
        </p:nvSpPr>
        <p:spPr bwMode="invGray">
          <a:xfrm>
            <a:off x="493713" y="2336800"/>
            <a:ext cx="228600" cy="266700"/>
          </a:xfrm>
          <a:prstGeom prst="ellipse">
            <a:avLst/>
          </a:prstGeom>
          <a:solidFill>
            <a:srgbClr val="00B050"/>
          </a:solidFill>
          <a:ln w="9525">
            <a:solidFill>
              <a:schemeClr val="accent1"/>
            </a:solidFill>
            <a:round/>
            <a:headEnd/>
            <a:tailEnd/>
          </a:ln>
          <a:effectLst>
            <a:outerShdw dist="40161" dir="4293903" algn="ctr" rotWithShape="0">
              <a:schemeClr val="bg2"/>
            </a:outerShdw>
          </a:effectLst>
        </p:spPr>
        <p:txBody>
          <a:bodyPr wrap="none" lIns="93296" tIns="46648" rIns="93296" bIns="46648" anchor="ctr"/>
          <a:lstStyle/>
          <a:p>
            <a:pPr algn="ctr" defTabSz="933450">
              <a:defRPr/>
            </a:pPr>
            <a:r>
              <a:rPr lang="en-US" sz="1600" b="1" dirty="0">
                <a:solidFill>
                  <a:srgbClr val="FFFFFF"/>
                </a:solidFill>
                <a:ea typeface="+mn-ea"/>
              </a:rPr>
              <a:t>3</a:t>
            </a:r>
          </a:p>
        </p:txBody>
      </p:sp>
      <p:sp>
        <p:nvSpPr>
          <p:cNvPr id="52" name="Rectangle 20"/>
          <p:cNvSpPr>
            <a:spLocks noChangeArrowheads="1"/>
          </p:cNvSpPr>
          <p:nvPr/>
        </p:nvSpPr>
        <p:spPr bwMode="gray">
          <a:xfrm>
            <a:off x="812800" y="1865313"/>
            <a:ext cx="3416300" cy="215900"/>
          </a:xfrm>
          <a:prstGeom prst="rect">
            <a:avLst/>
          </a:prstGeom>
          <a:noFill/>
          <a:ln w="9525">
            <a:noFill/>
            <a:miter lim="800000"/>
            <a:headEnd/>
            <a:tailEnd/>
          </a:ln>
          <a:effectLst>
            <a:outerShdw dist="17961" dir="2700000" algn="ctr" rotWithShape="0">
              <a:schemeClr val="tx1"/>
            </a:outerShdw>
          </a:effectLst>
        </p:spPr>
        <p:txBody>
          <a:bodyPr lIns="0" tIns="0" rIns="0" bIns="0">
            <a:spAutoFit/>
          </a:bodyPr>
          <a:lstStyle/>
          <a:p>
            <a:pPr>
              <a:defRPr/>
            </a:pPr>
            <a:r>
              <a:rPr lang="en-US" sz="1400" b="1" dirty="0">
                <a:solidFill>
                  <a:srgbClr val="FFFFFF"/>
                </a:solidFill>
                <a:ea typeface="+mn-ea"/>
              </a:rPr>
              <a:t>Engage staff to List Functions </a:t>
            </a:r>
          </a:p>
        </p:txBody>
      </p:sp>
      <p:sp>
        <p:nvSpPr>
          <p:cNvPr id="53" name="Rectangle 21"/>
          <p:cNvSpPr>
            <a:spLocks noChangeArrowheads="1"/>
          </p:cNvSpPr>
          <p:nvPr/>
        </p:nvSpPr>
        <p:spPr bwMode="gray">
          <a:xfrm>
            <a:off x="793750" y="2473325"/>
            <a:ext cx="3036888" cy="430213"/>
          </a:xfrm>
          <a:prstGeom prst="rect">
            <a:avLst/>
          </a:prstGeom>
          <a:noFill/>
          <a:ln w="9525">
            <a:noFill/>
            <a:miter lim="800000"/>
            <a:headEnd/>
            <a:tailEnd/>
          </a:ln>
          <a:effectLst>
            <a:outerShdw dist="17961" dir="2700000" algn="ctr" rotWithShape="0">
              <a:schemeClr val="tx1"/>
            </a:outerShdw>
          </a:effectLst>
        </p:spPr>
        <p:txBody>
          <a:bodyPr lIns="0" tIns="0" rIns="0" bIns="0">
            <a:spAutoFit/>
          </a:bodyPr>
          <a:lstStyle/>
          <a:p>
            <a:pPr>
              <a:defRPr/>
            </a:pPr>
            <a:r>
              <a:rPr lang="en-US" sz="1400" b="1" dirty="0">
                <a:solidFill>
                  <a:srgbClr val="FFFFFF"/>
                </a:solidFill>
                <a:ea typeface="+mn-ea"/>
              </a:rPr>
              <a:t>List Process Steps According to the Staff that Performs It </a:t>
            </a:r>
          </a:p>
        </p:txBody>
      </p:sp>
      <p:pic>
        <p:nvPicPr>
          <p:cNvPr id="54" name="Picture 4"/>
          <p:cNvPicPr>
            <a:picLocks noChangeAspect="1" noChangeArrowheads="1"/>
          </p:cNvPicPr>
          <p:nvPr/>
        </p:nvPicPr>
        <p:blipFill>
          <a:blip r:embed="rId3" cstate="print">
            <a:duotone>
              <a:schemeClr val="bg2">
                <a:shade val="45000"/>
                <a:satMod val="135000"/>
              </a:schemeClr>
              <a:prstClr val="white"/>
            </a:duotone>
          </a:blip>
          <a:srcRect l="13571"/>
          <a:stretch>
            <a:fillRect/>
          </a:stretch>
        </p:blipFill>
        <p:spPr bwMode="gray">
          <a:xfrm>
            <a:off x="5248274" y="981076"/>
            <a:ext cx="2914651" cy="1466850"/>
          </a:xfrm>
          <a:prstGeom prst="rect">
            <a:avLst/>
          </a:prstGeom>
          <a:noFill/>
          <a:ln w="9525">
            <a:noFill/>
            <a:miter lim="800000"/>
            <a:headEnd/>
            <a:tailEnd/>
          </a:ln>
        </p:spPr>
      </p:pic>
      <p:sp>
        <p:nvSpPr>
          <p:cNvPr id="20534" name="AutoShape 9"/>
          <p:cNvSpPr>
            <a:spLocks noChangeArrowheads="1"/>
          </p:cNvSpPr>
          <p:nvPr/>
        </p:nvSpPr>
        <p:spPr bwMode="gray">
          <a:xfrm>
            <a:off x="5378450" y="1089025"/>
            <a:ext cx="3575050" cy="557213"/>
          </a:xfrm>
          <a:prstGeom prst="roundRect">
            <a:avLst>
              <a:gd name="adj" fmla="val 50000"/>
            </a:avLst>
          </a:prstGeom>
          <a:solidFill>
            <a:srgbClr val="0070C0"/>
          </a:solidFill>
          <a:ln w="28575">
            <a:solidFill>
              <a:schemeClr val="bg1"/>
            </a:solidFill>
            <a:round/>
            <a:headEnd/>
            <a:tailEnd/>
          </a:ln>
        </p:spPr>
        <p:txBody>
          <a:bodyPr wrap="none" anchor="ctr"/>
          <a:lstStyle/>
          <a:p>
            <a:pPr>
              <a:defRPr/>
            </a:pPr>
            <a:endParaRPr lang="en-US" dirty="0">
              <a:solidFill>
                <a:srgbClr val="000000"/>
              </a:solidFill>
              <a:latin typeface="Arial" charset="0"/>
              <a:ea typeface="+mn-ea"/>
            </a:endParaRPr>
          </a:p>
        </p:txBody>
      </p:sp>
      <p:sp>
        <p:nvSpPr>
          <p:cNvPr id="20535" name="AutoShape 10"/>
          <p:cNvSpPr>
            <a:spLocks noChangeArrowheads="1"/>
          </p:cNvSpPr>
          <p:nvPr/>
        </p:nvSpPr>
        <p:spPr bwMode="gray">
          <a:xfrm>
            <a:off x="5378450" y="1754188"/>
            <a:ext cx="3575050" cy="557212"/>
          </a:xfrm>
          <a:prstGeom prst="roundRect">
            <a:avLst>
              <a:gd name="adj" fmla="val 50000"/>
            </a:avLst>
          </a:prstGeom>
          <a:solidFill>
            <a:srgbClr val="0070C0"/>
          </a:solidFill>
          <a:ln w="28575">
            <a:solidFill>
              <a:schemeClr val="bg1"/>
            </a:solidFill>
            <a:round/>
            <a:headEnd/>
            <a:tailEnd/>
          </a:ln>
        </p:spPr>
        <p:txBody>
          <a:bodyPr wrap="none" anchor="ctr"/>
          <a:lstStyle/>
          <a:p>
            <a:pPr>
              <a:defRPr/>
            </a:pPr>
            <a:endParaRPr lang="en-US" dirty="0">
              <a:solidFill>
                <a:srgbClr val="000000"/>
              </a:solidFill>
              <a:latin typeface="Arial" charset="0"/>
              <a:ea typeface="+mn-ea"/>
            </a:endParaRPr>
          </a:p>
        </p:txBody>
      </p:sp>
      <p:sp>
        <p:nvSpPr>
          <p:cNvPr id="58" name="Oval 16"/>
          <p:cNvSpPr>
            <a:spLocks noChangeArrowheads="1"/>
          </p:cNvSpPr>
          <p:nvPr/>
        </p:nvSpPr>
        <p:spPr bwMode="invGray">
          <a:xfrm>
            <a:off x="5332413" y="1030288"/>
            <a:ext cx="228600" cy="265112"/>
          </a:xfrm>
          <a:prstGeom prst="ellipse">
            <a:avLst/>
          </a:prstGeom>
          <a:solidFill>
            <a:srgbClr val="00B050"/>
          </a:solidFill>
          <a:ln w="9525">
            <a:solidFill>
              <a:schemeClr val="accent1"/>
            </a:solidFill>
            <a:round/>
            <a:headEnd/>
            <a:tailEnd/>
          </a:ln>
          <a:effectLst>
            <a:outerShdw dist="40161" dir="4293903" algn="ctr" rotWithShape="0">
              <a:schemeClr val="bg2"/>
            </a:outerShdw>
          </a:effectLst>
        </p:spPr>
        <p:txBody>
          <a:bodyPr wrap="none" lIns="93296" tIns="46648" rIns="93296" bIns="46648" anchor="ctr"/>
          <a:lstStyle/>
          <a:p>
            <a:pPr algn="ctr" defTabSz="933450">
              <a:defRPr/>
            </a:pPr>
            <a:r>
              <a:rPr lang="en-US" sz="1600" b="1" dirty="0">
                <a:solidFill>
                  <a:srgbClr val="FFFFFF"/>
                </a:solidFill>
                <a:ea typeface="+mn-ea"/>
              </a:rPr>
              <a:t>4</a:t>
            </a:r>
          </a:p>
        </p:txBody>
      </p:sp>
      <p:sp>
        <p:nvSpPr>
          <p:cNvPr id="59" name="Oval 17"/>
          <p:cNvSpPr>
            <a:spLocks noChangeArrowheads="1"/>
          </p:cNvSpPr>
          <p:nvPr/>
        </p:nvSpPr>
        <p:spPr bwMode="invGray">
          <a:xfrm>
            <a:off x="5332413" y="1695450"/>
            <a:ext cx="228600" cy="266700"/>
          </a:xfrm>
          <a:prstGeom prst="ellipse">
            <a:avLst/>
          </a:prstGeom>
          <a:solidFill>
            <a:srgbClr val="00B050"/>
          </a:solidFill>
          <a:ln w="9525">
            <a:solidFill>
              <a:schemeClr val="accent1"/>
            </a:solidFill>
            <a:round/>
            <a:headEnd/>
            <a:tailEnd/>
          </a:ln>
          <a:effectLst>
            <a:outerShdw dist="40161" dir="4293903" algn="ctr" rotWithShape="0">
              <a:schemeClr val="bg2"/>
            </a:outerShdw>
          </a:effectLst>
        </p:spPr>
        <p:txBody>
          <a:bodyPr wrap="none" lIns="93296" tIns="46648" rIns="93296" bIns="46648" anchor="ctr"/>
          <a:lstStyle/>
          <a:p>
            <a:pPr algn="ctr" defTabSz="933450">
              <a:defRPr/>
            </a:pPr>
            <a:r>
              <a:rPr lang="en-US" sz="1600" b="1" dirty="0">
                <a:solidFill>
                  <a:srgbClr val="FFFFFF"/>
                </a:solidFill>
                <a:ea typeface="+mn-ea"/>
              </a:rPr>
              <a:t>5</a:t>
            </a:r>
          </a:p>
        </p:txBody>
      </p:sp>
      <p:sp>
        <p:nvSpPr>
          <p:cNvPr id="61" name="Rectangle 23"/>
          <p:cNvSpPr>
            <a:spLocks noChangeArrowheads="1"/>
          </p:cNvSpPr>
          <p:nvPr/>
        </p:nvSpPr>
        <p:spPr bwMode="gray">
          <a:xfrm>
            <a:off x="5632450" y="1157288"/>
            <a:ext cx="2705100" cy="430212"/>
          </a:xfrm>
          <a:prstGeom prst="rect">
            <a:avLst/>
          </a:prstGeom>
          <a:noFill/>
          <a:ln w="9525">
            <a:noFill/>
            <a:miter lim="800000"/>
            <a:headEnd/>
            <a:tailEnd/>
          </a:ln>
          <a:effectLst>
            <a:outerShdw dist="17961" dir="2700000" algn="ctr" rotWithShape="0">
              <a:schemeClr val="tx1"/>
            </a:outerShdw>
          </a:effectLst>
        </p:spPr>
        <p:txBody>
          <a:bodyPr lIns="0" tIns="0" rIns="0" bIns="0">
            <a:spAutoFit/>
          </a:bodyPr>
          <a:lstStyle/>
          <a:p>
            <a:pPr>
              <a:buFont typeface="Times New Roman" pitchFamily="18" charset="0"/>
              <a:buNone/>
              <a:defRPr/>
            </a:pPr>
            <a:r>
              <a:rPr lang="en-US" sz="1400" b="1" dirty="0">
                <a:solidFill>
                  <a:srgbClr val="FFFFFF"/>
                </a:solidFill>
                <a:ea typeface="+mn-ea"/>
              </a:rPr>
              <a:t>List Key Milestones or Running Time Across the Top </a:t>
            </a:r>
          </a:p>
        </p:txBody>
      </p:sp>
      <p:sp>
        <p:nvSpPr>
          <p:cNvPr id="63" name="Rectangle 25"/>
          <p:cNvSpPr>
            <a:spLocks noChangeArrowheads="1"/>
          </p:cNvSpPr>
          <p:nvPr/>
        </p:nvSpPr>
        <p:spPr bwMode="gray">
          <a:xfrm>
            <a:off x="5632450" y="1898650"/>
            <a:ext cx="2540000" cy="215900"/>
          </a:xfrm>
          <a:prstGeom prst="rect">
            <a:avLst/>
          </a:prstGeom>
          <a:noFill/>
          <a:ln w="9525">
            <a:noFill/>
            <a:miter lim="800000"/>
            <a:headEnd/>
            <a:tailEnd/>
          </a:ln>
          <a:effectLst>
            <a:outerShdw dist="17961" dir="2700000" algn="ctr" rotWithShape="0">
              <a:schemeClr val="tx1"/>
            </a:outerShdw>
          </a:effectLst>
        </p:spPr>
        <p:txBody>
          <a:bodyPr lIns="0" tIns="0" rIns="0" bIns="0">
            <a:spAutoFit/>
          </a:bodyPr>
          <a:lstStyle/>
          <a:p>
            <a:pPr>
              <a:buFont typeface="Times New Roman" pitchFamily="18" charset="0"/>
              <a:buNone/>
              <a:defRPr/>
            </a:pPr>
            <a:r>
              <a:rPr lang="en-US" sz="1400" b="1" dirty="0">
                <a:solidFill>
                  <a:srgbClr val="FFFFFF"/>
                </a:solidFill>
                <a:ea typeface="+mn-ea"/>
              </a:rPr>
              <a:t>Identify Opportunities</a:t>
            </a:r>
          </a:p>
        </p:txBody>
      </p:sp>
    </p:spTree>
    <p:extLst>
      <p:ext uri="{BB962C8B-B14F-4D97-AF65-F5344CB8AC3E}">
        <p14:creationId xmlns:p14="http://schemas.microsoft.com/office/powerpoint/2010/main" val="23694611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3"/>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5"/>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4"/>
                                        </p:tgtEl>
                                        <p:attrNameLst>
                                          <p:attrName>style.visibility</p:attrName>
                                        </p:attrNameLst>
                                      </p:cBhvr>
                                      <p:to>
                                        <p:strVal val="visible"/>
                                      </p:to>
                                    </p:set>
                                  </p:childTnLst>
                                </p:cTn>
                              </p:par>
                            </p:childTnLst>
                          </p:cTn>
                        </p:par>
                      </p:childTnLst>
                    </p:cTn>
                  </p:par>
                  <p:par>
                    <p:cTn id="77" fill="hold" nodeType="clickPar">
                      <p:stCondLst>
                        <p:cond delay="indefinite"/>
                      </p:stCondLst>
                      <p:childTnLst>
                        <p:par>
                          <p:cTn id="78" fill="hold" nodeType="withGroup">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63"/>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8"/>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p:bldP spid="18" grpId="0" animBg="1"/>
      <p:bldP spid="19" grpId="0" animBg="1"/>
      <p:bldP spid="21" grpId="0" animBg="1"/>
      <p:bldP spid="22" grpId="0"/>
      <p:bldP spid="23" grpId="0"/>
      <p:bldP spid="24" grpId="0" animBg="1"/>
      <p:bldP spid="25" grpId="0" animBg="1"/>
      <p:bldP spid="26" grpId="0" animBg="1"/>
      <p:bldP spid="27" grpId="0" animBg="1"/>
      <p:bldP spid="28" grpId="0" animBg="1"/>
      <p:bldP spid="34" grpId="0"/>
      <p:bldP spid="35" grpId="0"/>
      <p:bldP spid="36" grpId="0"/>
      <p:bldP spid="37" grpId="0"/>
      <p:bldP spid="38" grpId="0"/>
      <p:bldP spid="39" grpId="0" animBg="1"/>
      <p:bldP spid="40" grpId="0" animBg="1"/>
      <p:bldP spid="46" grpId="0"/>
      <p:bldP spid="52" grpId="0"/>
      <p:bldP spid="53" grpId="0"/>
      <p:bldP spid="61" grpId="0"/>
      <p:bldP spid="6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a:t>Process Improvement Toolkit:</a:t>
            </a:r>
            <a:br>
              <a:rPr lang="en-US" dirty="0"/>
            </a:br>
            <a:r>
              <a:rPr lang="en-US" sz="3600" dirty="0"/>
              <a:t>Control Chart</a:t>
            </a:r>
          </a:p>
        </p:txBody>
      </p:sp>
      <p:sp>
        <p:nvSpPr>
          <p:cNvPr id="4" name="Footer Placeholder 3"/>
          <p:cNvSpPr>
            <a:spLocks noGrp="1"/>
          </p:cNvSpPr>
          <p:nvPr>
            <p:ph type="ftr" sz="quarter" idx="4294967295"/>
          </p:nvPr>
        </p:nvSpPr>
        <p:spPr>
          <a:xfrm>
            <a:off x="3124200" y="6356350"/>
            <a:ext cx="2895600" cy="365125"/>
          </a:xfrm>
        </p:spPr>
        <p:txBody>
          <a:bodyPr/>
          <a:lstStyle/>
          <a:p>
            <a:pPr>
              <a:defRPr/>
            </a:pPr>
            <a:endParaRPr lang="en-US" dirty="0"/>
          </a:p>
        </p:txBody>
      </p:sp>
      <p:pic>
        <p:nvPicPr>
          <p:cNvPr id="3379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3429000"/>
            <a:ext cx="6157913" cy="3387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Rectangle 7"/>
          <p:cNvSpPr>
            <a:spLocks noChangeArrowheads="1"/>
          </p:cNvSpPr>
          <p:nvPr/>
        </p:nvSpPr>
        <p:spPr bwMode="auto">
          <a:xfrm>
            <a:off x="228600" y="1427163"/>
            <a:ext cx="8763000" cy="207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spcBef>
                <a:spcPct val="20000"/>
              </a:spcBef>
              <a:buFont typeface="Arial" charset="0"/>
              <a:buChar char="•"/>
            </a:pPr>
            <a:r>
              <a:rPr lang="en-US" dirty="0">
                <a:solidFill>
                  <a:srgbClr val="000000"/>
                </a:solidFill>
                <a:latin typeface="Calibri" pitchFamily="34" charset="0"/>
              </a:rPr>
              <a:t>Control Chart</a:t>
            </a:r>
          </a:p>
          <a:p>
            <a:pPr marL="742950" lvl="1" indent="-285750">
              <a:spcBef>
                <a:spcPct val="20000"/>
              </a:spcBef>
              <a:buFont typeface="Arial" charset="0"/>
              <a:buChar char="–"/>
            </a:pPr>
            <a:r>
              <a:rPr lang="en-US" sz="1500" dirty="0">
                <a:solidFill>
                  <a:srgbClr val="000000"/>
                </a:solidFill>
                <a:latin typeface="Calibri" pitchFamily="34" charset="0"/>
              </a:rPr>
              <a:t>A control chart is a quantitative display tool to track performance over time by studying process variation and its source.  It is a common language for discussing process performance.  It measures the stability of the process and evaluates the progress after process change.  It also distinguishes the special cause variation from the common cause variation.  It is a visual way to identify acceptable and unacceptable trends.</a:t>
            </a:r>
          </a:p>
          <a:p>
            <a:pPr marL="742950" lvl="1" indent="-285750">
              <a:spcBef>
                <a:spcPct val="20000"/>
              </a:spcBef>
              <a:buFont typeface="Arial" charset="0"/>
              <a:buChar char="–"/>
            </a:pPr>
            <a:r>
              <a:rPr lang="en-US" sz="1500" dirty="0">
                <a:solidFill>
                  <a:srgbClr val="000000"/>
                </a:solidFill>
                <a:latin typeface="Calibri" pitchFamily="34" charset="0"/>
              </a:rPr>
              <a:t>Generally, control limits are established at three standard deviations from the mean--indication that 99.75 percent of the points will fall between the upper and lower control limits.</a:t>
            </a:r>
          </a:p>
        </p:txBody>
      </p:sp>
      <p:sp>
        <p:nvSpPr>
          <p:cNvPr id="7" name="Slide Number Placeholder 2"/>
          <p:cNvSpPr>
            <a:spLocks noGrp="1"/>
          </p:cNvSpPr>
          <p:nvPr>
            <p:ph type="sldNum"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fld id="{D366B64D-2743-4240-AFD0-D56A7837A724}" type="slidenum">
              <a:rPr lang="en-US" smtClean="0">
                <a:solidFill>
                  <a:schemeClr val="bg1"/>
                </a:solidFill>
              </a:rPr>
              <a:pPr eaLnBrk="1" hangingPunct="1">
                <a:defRPr/>
              </a:pPr>
              <a:t>23</a:t>
            </a:fld>
            <a:endParaRPr lang="en-US" dirty="0">
              <a:solidFill>
                <a:schemeClr val="bg1"/>
              </a:solidFill>
            </a:endParaRPr>
          </a:p>
        </p:txBody>
      </p:sp>
    </p:spTree>
    <p:extLst>
      <p:ext uri="{BB962C8B-B14F-4D97-AF65-F5344CB8AC3E}">
        <p14:creationId xmlns:p14="http://schemas.microsoft.com/office/powerpoint/2010/main" val="22144669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idx="4294967295"/>
          </p:nvPr>
        </p:nvSpPr>
        <p:spPr>
          <a:xfrm>
            <a:off x="684213" y="174625"/>
            <a:ext cx="7769225" cy="677863"/>
          </a:xfrm>
          <a:prstGeom prst="rect">
            <a:avLst/>
          </a:prstGeom>
        </p:spPr>
        <p:txBody>
          <a:bodyPr/>
          <a:lstStyle/>
          <a:p>
            <a:pPr eaLnBrk="1" hangingPunct="1"/>
            <a:r>
              <a:rPr lang="en-US" sz="2800" dirty="0"/>
              <a:t>Control Chart Example:</a:t>
            </a:r>
            <a:br>
              <a:rPr lang="en-US" sz="2800" dirty="0"/>
            </a:br>
            <a:r>
              <a:rPr lang="en-US" sz="2800" dirty="0"/>
              <a:t>Percent of Patients Who Left Without Being Registered (LWBR) in a Hospital ED</a:t>
            </a:r>
          </a:p>
        </p:txBody>
      </p:sp>
      <p:sp>
        <p:nvSpPr>
          <p:cNvPr id="6149" name="Rectangle 5"/>
          <p:cNvSpPr>
            <a:spLocks noChangeArrowheads="1"/>
          </p:cNvSpPr>
          <p:nvPr/>
        </p:nvSpPr>
        <p:spPr bwMode="auto">
          <a:xfrm>
            <a:off x="2514600" y="5791200"/>
            <a:ext cx="4038600" cy="685800"/>
          </a:xfrm>
          <a:prstGeom prst="rect">
            <a:avLst/>
          </a:prstGeom>
          <a:solidFill>
            <a:schemeClr val="accent1"/>
          </a:solidFill>
          <a:ln w="9525">
            <a:solidFill>
              <a:schemeClr val="tx1"/>
            </a:solidFill>
            <a:miter lim="800000"/>
            <a:headEnd/>
            <a:tailEnd/>
          </a:ln>
        </p:spPr>
        <p:txBody>
          <a:bodyPr wrap="none" lIns="91418" tIns="45709" rIns="91418" bIns="45709" anchor="ctr"/>
          <a:lstStyle/>
          <a:p>
            <a:pPr algn="ctr"/>
            <a:r>
              <a:rPr lang="en-US" sz="3200" b="1" dirty="0">
                <a:cs typeface="Arial" pitchFamily="34" charset="0"/>
              </a:rPr>
              <a:t>Did they improve?</a:t>
            </a:r>
          </a:p>
        </p:txBody>
      </p:sp>
      <p:pic>
        <p:nvPicPr>
          <p:cNvPr id="40970" name="Picture 10"/>
          <p:cNvPicPr>
            <a:picLocks noChangeAspect="1" noChangeArrowheads="1"/>
          </p:cNvPicPr>
          <p:nvPr/>
        </p:nvPicPr>
        <p:blipFill>
          <a:blip r:embed="rId3" cstate="print"/>
          <a:srcRect/>
          <a:stretch>
            <a:fillRect/>
          </a:stretch>
        </p:blipFill>
        <p:spPr bwMode="auto">
          <a:xfrm>
            <a:off x="627573" y="1600200"/>
            <a:ext cx="7906827" cy="3810000"/>
          </a:xfrm>
          <a:prstGeom prst="rect">
            <a:avLst/>
          </a:prstGeom>
          <a:noFill/>
          <a:ln w="9525">
            <a:noFill/>
            <a:miter lim="800000"/>
            <a:headEnd/>
            <a:tailEnd/>
          </a:ln>
        </p:spPr>
      </p:pic>
    </p:spTree>
    <p:extLst>
      <p:ext uri="{BB962C8B-B14F-4D97-AF65-F5344CB8AC3E}">
        <p14:creationId xmlns:p14="http://schemas.microsoft.com/office/powerpoint/2010/main" val="16199785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a:t>Process Improvement Toolkit: </a:t>
            </a:r>
            <a:r>
              <a:rPr lang="en-US" sz="3600" dirty="0"/>
              <a:t>Fishbone Diagram</a:t>
            </a:r>
          </a:p>
        </p:txBody>
      </p:sp>
      <p:sp>
        <p:nvSpPr>
          <p:cNvPr id="34819"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1600" dirty="0"/>
              <a:t>Fishbone diagram</a:t>
            </a:r>
          </a:p>
          <a:p>
            <a:pPr lvl="1"/>
            <a:r>
              <a:rPr lang="en-US" sz="1600" dirty="0">
                <a:ea typeface="ＭＳ Ｐゴシック" pitchFamily="34" charset="-128"/>
              </a:rPr>
              <a:t>The “fishbone” diagram is also called the cause and effect or Ishikawa diagram.  The diagram helps to organize and display various ideas for the potential causes of a problem. Although it lists all the possible factors and the possible relationships between the cause, it does not show the magnitude of each possible cause.  It creates a snapshot of the team’s collective knowledge by focusing on the causes not the symptoms.  It also stimulates thinking during a brainstorming session when looking for potential causes. This also helps to discourage the jumping to an obvious solution.</a:t>
            </a:r>
          </a:p>
          <a:p>
            <a:pPr lvl="1"/>
            <a:endParaRPr lang="en-US" sz="1600" dirty="0">
              <a:ea typeface="ＭＳ Ｐゴシック" pitchFamily="34" charset="-128"/>
            </a:endParaRPr>
          </a:p>
          <a:p>
            <a:endParaRPr lang="en-US" sz="1600" dirty="0"/>
          </a:p>
        </p:txBody>
      </p:sp>
      <p:sp>
        <p:nvSpPr>
          <p:cNvPr id="4" name="Footer Placeholder 3"/>
          <p:cNvSpPr>
            <a:spLocks noGrp="1"/>
          </p:cNvSpPr>
          <p:nvPr>
            <p:ph type="ftr" sz="quarter" idx="4294967295"/>
          </p:nvPr>
        </p:nvSpPr>
        <p:spPr>
          <a:xfrm>
            <a:off x="3124200" y="6356350"/>
            <a:ext cx="2895600" cy="365125"/>
          </a:xfrm>
        </p:spPr>
        <p:txBody>
          <a:bodyPr/>
          <a:lstStyle/>
          <a:p>
            <a:pPr>
              <a:defRPr/>
            </a:pPr>
            <a:r>
              <a:rPr lang="en-US" sz="1050" b="1" dirty="0"/>
              <a:t>Quality Improvement Guidebook</a:t>
            </a:r>
            <a:endParaRPr lang="en-US" sz="1050" dirty="0"/>
          </a:p>
          <a:p>
            <a:pPr>
              <a:defRPr/>
            </a:pPr>
            <a:r>
              <a:rPr lang="en-US" sz="1050" dirty="0"/>
              <a:t>© 2003, 2005 by Quality and Operations Support, The Permanente Medical Group</a:t>
            </a:r>
          </a:p>
          <a:p>
            <a:pPr>
              <a:defRPr/>
            </a:pPr>
            <a:endParaRPr lang="en-US" sz="1050" dirty="0"/>
          </a:p>
        </p:txBody>
      </p:sp>
      <p:grpSp>
        <p:nvGrpSpPr>
          <p:cNvPr id="34821" name="Group 2"/>
          <p:cNvGrpSpPr>
            <a:grpSpLocks/>
          </p:cNvGrpSpPr>
          <p:nvPr/>
        </p:nvGrpSpPr>
        <p:grpSpPr bwMode="auto">
          <a:xfrm>
            <a:off x="762000" y="4114800"/>
            <a:ext cx="7162800" cy="1981200"/>
            <a:chOff x="1440" y="4464"/>
            <a:chExt cx="9648" cy="2160"/>
          </a:xfrm>
        </p:grpSpPr>
        <p:sp>
          <p:nvSpPr>
            <p:cNvPr id="34823" name="Line 3"/>
            <p:cNvSpPr>
              <a:spLocks noChangeShapeType="1"/>
            </p:cNvSpPr>
            <p:nvPr/>
          </p:nvSpPr>
          <p:spPr bwMode="auto">
            <a:xfrm>
              <a:off x="3600" y="5472"/>
              <a:ext cx="6336" cy="0"/>
            </a:xfrm>
            <a:prstGeom prst="line">
              <a:avLst/>
            </a:prstGeom>
            <a:noFill/>
            <a:ln w="57150">
              <a:solidFill>
                <a:srgbClr val="00808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4824" name="Line 4"/>
            <p:cNvSpPr>
              <a:spLocks noChangeShapeType="1"/>
            </p:cNvSpPr>
            <p:nvPr/>
          </p:nvSpPr>
          <p:spPr bwMode="auto">
            <a:xfrm flipH="1">
              <a:off x="7056" y="5472"/>
              <a:ext cx="864" cy="720"/>
            </a:xfrm>
            <a:prstGeom prst="line">
              <a:avLst/>
            </a:prstGeom>
            <a:noFill/>
            <a:ln w="38100">
              <a:solidFill>
                <a:srgbClr val="00808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4825" name="Line 5"/>
            <p:cNvSpPr>
              <a:spLocks noChangeShapeType="1"/>
            </p:cNvSpPr>
            <p:nvPr/>
          </p:nvSpPr>
          <p:spPr bwMode="auto">
            <a:xfrm flipH="1" flipV="1">
              <a:off x="6912" y="4896"/>
              <a:ext cx="1008" cy="576"/>
            </a:xfrm>
            <a:prstGeom prst="line">
              <a:avLst/>
            </a:prstGeom>
            <a:noFill/>
            <a:ln w="38100">
              <a:solidFill>
                <a:srgbClr val="00808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4826" name="Line 6"/>
            <p:cNvSpPr>
              <a:spLocks noChangeShapeType="1"/>
            </p:cNvSpPr>
            <p:nvPr/>
          </p:nvSpPr>
          <p:spPr bwMode="auto">
            <a:xfrm flipH="1">
              <a:off x="2736" y="5472"/>
              <a:ext cx="864" cy="720"/>
            </a:xfrm>
            <a:prstGeom prst="line">
              <a:avLst/>
            </a:prstGeom>
            <a:noFill/>
            <a:ln w="38100">
              <a:solidFill>
                <a:srgbClr val="00808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4827" name="Line 7"/>
            <p:cNvSpPr>
              <a:spLocks noChangeShapeType="1"/>
            </p:cNvSpPr>
            <p:nvPr/>
          </p:nvSpPr>
          <p:spPr bwMode="auto">
            <a:xfrm flipH="1" flipV="1">
              <a:off x="2736" y="4896"/>
              <a:ext cx="1008" cy="576"/>
            </a:xfrm>
            <a:prstGeom prst="line">
              <a:avLst/>
            </a:prstGeom>
            <a:noFill/>
            <a:ln w="38100">
              <a:solidFill>
                <a:srgbClr val="00808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4828" name="Line 8"/>
            <p:cNvSpPr>
              <a:spLocks noChangeShapeType="1"/>
            </p:cNvSpPr>
            <p:nvPr/>
          </p:nvSpPr>
          <p:spPr bwMode="auto">
            <a:xfrm>
              <a:off x="3024" y="5040"/>
              <a:ext cx="1584" cy="0"/>
            </a:xfrm>
            <a:prstGeom prst="line">
              <a:avLst/>
            </a:prstGeom>
            <a:noFill/>
            <a:ln w="95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4829" name="Line 9"/>
            <p:cNvSpPr>
              <a:spLocks noChangeShapeType="1"/>
            </p:cNvSpPr>
            <p:nvPr/>
          </p:nvSpPr>
          <p:spPr bwMode="auto">
            <a:xfrm flipH="1" flipV="1">
              <a:off x="3744" y="4464"/>
              <a:ext cx="864" cy="576"/>
            </a:xfrm>
            <a:prstGeom prst="line">
              <a:avLst/>
            </a:prstGeom>
            <a:noFill/>
            <a:ln w="95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4830" name="Line 10"/>
            <p:cNvSpPr>
              <a:spLocks noChangeShapeType="1"/>
            </p:cNvSpPr>
            <p:nvPr/>
          </p:nvSpPr>
          <p:spPr bwMode="auto">
            <a:xfrm flipH="1">
              <a:off x="3888" y="5040"/>
              <a:ext cx="432" cy="288"/>
            </a:xfrm>
            <a:prstGeom prst="line">
              <a:avLst/>
            </a:prstGeom>
            <a:noFill/>
            <a:ln w="95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4831" name="Text Box 11"/>
            <p:cNvSpPr txBox="1">
              <a:spLocks noChangeArrowheads="1"/>
            </p:cNvSpPr>
            <p:nvPr/>
          </p:nvSpPr>
          <p:spPr bwMode="auto">
            <a:xfrm>
              <a:off x="2016" y="4464"/>
              <a:ext cx="1440" cy="432"/>
            </a:xfrm>
            <a:prstGeom prst="rect">
              <a:avLst/>
            </a:prstGeom>
            <a:solidFill>
              <a:srgbClr val="FFFFFF"/>
            </a:solidFill>
            <a:ln w="9525">
              <a:solidFill>
                <a:srgbClr val="008080"/>
              </a:solidFill>
              <a:miter lim="800000"/>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spcAft>
                  <a:spcPts val="1000"/>
                </a:spcAft>
              </a:pPr>
              <a:r>
                <a:rPr lang="en-US" sz="1100" dirty="0">
                  <a:latin typeface="Calibri" pitchFamily="34" charset="0"/>
                </a:rPr>
                <a:t>Machine</a:t>
              </a:r>
              <a:endParaRPr lang="en-US" dirty="0"/>
            </a:p>
          </p:txBody>
        </p:sp>
        <p:sp>
          <p:nvSpPr>
            <p:cNvPr id="34832" name="Line 12"/>
            <p:cNvSpPr>
              <a:spLocks noChangeShapeType="1"/>
            </p:cNvSpPr>
            <p:nvPr/>
          </p:nvSpPr>
          <p:spPr bwMode="auto">
            <a:xfrm flipH="1">
              <a:off x="1584" y="5184"/>
              <a:ext cx="1728" cy="0"/>
            </a:xfrm>
            <a:prstGeom prst="line">
              <a:avLst/>
            </a:prstGeom>
            <a:noFill/>
            <a:ln w="95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4833" name="Line 13"/>
            <p:cNvSpPr>
              <a:spLocks noChangeShapeType="1"/>
            </p:cNvSpPr>
            <p:nvPr/>
          </p:nvSpPr>
          <p:spPr bwMode="auto">
            <a:xfrm flipH="1">
              <a:off x="2016" y="5184"/>
              <a:ext cx="720" cy="576"/>
            </a:xfrm>
            <a:prstGeom prst="line">
              <a:avLst/>
            </a:prstGeom>
            <a:noFill/>
            <a:ln w="95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4834" name="Line 14"/>
            <p:cNvSpPr>
              <a:spLocks noChangeShapeType="1"/>
            </p:cNvSpPr>
            <p:nvPr/>
          </p:nvSpPr>
          <p:spPr bwMode="auto">
            <a:xfrm flipH="1">
              <a:off x="1440" y="5184"/>
              <a:ext cx="576" cy="432"/>
            </a:xfrm>
            <a:prstGeom prst="line">
              <a:avLst/>
            </a:prstGeom>
            <a:noFill/>
            <a:ln w="95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4835" name="Line 15"/>
            <p:cNvSpPr>
              <a:spLocks noChangeShapeType="1"/>
            </p:cNvSpPr>
            <p:nvPr/>
          </p:nvSpPr>
          <p:spPr bwMode="auto">
            <a:xfrm>
              <a:off x="3312" y="5760"/>
              <a:ext cx="864" cy="0"/>
            </a:xfrm>
            <a:prstGeom prst="line">
              <a:avLst/>
            </a:prstGeom>
            <a:noFill/>
            <a:ln w="95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4836" name="Line 16"/>
            <p:cNvSpPr>
              <a:spLocks noChangeShapeType="1"/>
            </p:cNvSpPr>
            <p:nvPr/>
          </p:nvSpPr>
          <p:spPr bwMode="auto">
            <a:xfrm flipH="1">
              <a:off x="3456" y="5760"/>
              <a:ext cx="576" cy="432"/>
            </a:xfrm>
            <a:prstGeom prst="line">
              <a:avLst/>
            </a:prstGeom>
            <a:noFill/>
            <a:ln w="95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4837" name="Text Box 17"/>
            <p:cNvSpPr txBox="1">
              <a:spLocks noChangeArrowheads="1"/>
            </p:cNvSpPr>
            <p:nvPr/>
          </p:nvSpPr>
          <p:spPr bwMode="auto">
            <a:xfrm>
              <a:off x="2016" y="6048"/>
              <a:ext cx="2160" cy="432"/>
            </a:xfrm>
            <a:prstGeom prst="rect">
              <a:avLst/>
            </a:prstGeom>
            <a:solidFill>
              <a:srgbClr val="FFFFFF"/>
            </a:solidFill>
            <a:ln w="9525">
              <a:solidFill>
                <a:srgbClr val="008080"/>
              </a:solidFill>
              <a:miter lim="800000"/>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spcAft>
                  <a:spcPts val="1000"/>
                </a:spcAft>
              </a:pPr>
              <a:r>
                <a:rPr lang="en-US" sz="1100" dirty="0">
                  <a:latin typeface="Calibri" pitchFamily="34" charset="0"/>
                </a:rPr>
                <a:t>Information</a:t>
              </a:r>
              <a:endParaRPr lang="en-US" dirty="0"/>
            </a:p>
          </p:txBody>
        </p:sp>
        <p:sp>
          <p:nvSpPr>
            <p:cNvPr id="34838" name="Line 18"/>
            <p:cNvSpPr>
              <a:spLocks noChangeShapeType="1"/>
            </p:cNvSpPr>
            <p:nvPr/>
          </p:nvSpPr>
          <p:spPr bwMode="auto">
            <a:xfrm>
              <a:off x="7200" y="5040"/>
              <a:ext cx="1872" cy="0"/>
            </a:xfrm>
            <a:prstGeom prst="line">
              <a:avLst/>
            </a:prstGeom>
            <a:noFill/>
            <a:ln w="95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4839" name="Line 19"/>
            <p:cNvSpPr>
              <a:spLocks noChangeShapeType="1"/>
            </p:cNvSpPr>
            <p:nvPr/>
          </p:nvSpPr>
          <p:spPr bwMode="auto">
            <a:xfrm flipH="1" flipV="1">
              <a:off x="8064" y="4464"/>
              <a:ext cx="720" cy="576"/>
            </a:xfrm>
            <a:prstGeom prst="line">
              <a:avLst/>
            </a:prstGeom>
            <a:noFill/>
            <a:ln w="95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4840" name="Line 20"/>
            <p:cNvSpPr>
              <a:spLocks noChangeShapeType="1"/>
            </p:cNvSpPr>
            <p:nvPr/>
          </p:nvSpPr>
          <p:spPr bwMode="auto">
            <a:xfrm flipH="1" flipV="1">
              <a:off x="7488" y="4464"/>
              <a:ext cx="720" cy="576"/>
            </a:xfrm>
            <a:prstGeom prst="line">
              <a:avLst/>
            </a:prstGeom>
            <a:noFill/>
            <a:ln w="95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4841" name="Text Box 21"/>
            <p:cNvSpPr txBox="1">
              <a:spLocks noChangeArrowheads="1"/>
            </p:cNvSpPr>
            <p:nvPr/>
          </p:nvSpPr>
          <p:spPr bwMode="auto">
            <a:xfrm>
              <a:off x="5616" y="4464"/>
              <a:ext cx="1728" cy="432"/>
            </a:xfrm>
            <a:prstGeom prst="rect">
              <a:avLst/>
            </a:prstGeom>
            <a:solidFill>
              <a:srgbClr val="FFFFFF"/>
            </a:solidFill>
            <a:ln w="9525">
              <a:solidFill>
                <a:srgbClr val="008080"/>
              </a:solidFill>
              <a:miter lim="800000"/>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spcAft>
                  <a:spcPts val="1000"/>
                </a:spcAft>
              </a:pPr>
              <a:r>
                <a:rPr lang="en-US" sz="1100" dirty="0">
                  <a:latin typeface="Calibri" pitchFamily="34" charset="0"/>
                </a:rPr>
                <a:t>Manpower</a:t>
              </a:r>
              <a:endParaRPr lang="en-US" dirty="0"/>
            </a:p>
          </p:txBody>
        </p:sp>
        <p:sp>
          <p:nvSpPr>
            <p:cNvPr id="34842" name="Line 22"/>
            <p:cNvSpPr>
              <a:spLocks noChangeShapeType="1"/>
            </p:cNvSpPr>
            <p:nvPr/>
          </p:nvSpPr>
          <p:spPr bwMode="auto">
            <a:xfrm>
              <a:off x="7344" y="5904"/>
              <a:ext cx="1584" cy="0"/>
            </a:xfrm>
            <a:prstGeom prst="line">
              <a:avLst/>
            </a:prstGeom>
            <a:noFill/>
            <a:ln w="95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4843" name="Line 23"/>
            <p:cNvSpPr>
              <a:spLocks noChangeShapeType="1"/>
            </p:cNvSpPr>
            <p:nvPr/>
          </p:nvSpPr>
          <p:spPr bwMode="auto">
            <a:xfrm flipH="1">
              <a:off x="8208" y="5904"/>
              <a:ext cx="576" cy="432"/>
            </a:xfrm>
            <a:prstGeom prst="line">
              <a:avLst/>
            </a:prstGeom>
            <a:noFill/>
            <a:ln w="9525">
              <a:solidFill>
                <a:srgbClr val="00808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4844" name="Text Box 24"/>
            <p:cNvSpPr txBox="1">
              <a:spLocks noChangeArrowheads="1"/>
            </p:cNvSpPr>
            <p:nvPr/>
          </p:nvSpPr>
          <p:spPr bwMode="auto">
            <a:xfrm>
              <a:off x="6480" y="6192"/>
              <a:ext cx="1440" cy="432"/>
            </a:xfrm>
            <a:prstGeom prst="rect">
              <a:avLst/>
            </a:prstGeom>
            <a:solidFill>
              <a:srgbClr val="FFFFFF"/>
            </a:solidFill>
            <a:ln w="9525">
              <a:solidFill>
                <a:srgbClr val="008080"/>
              </a:solidFill>
              <a:miter lim="800000"/>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spcAft>
                  <a:spcPts val="1000"/>
                </a:spcAft>
              </a:pPr>
              <a:r>
                <a:rPr lang="en-US" sz="1100" dirty="0">
                  <a:latin typeface="Calibri" pitchFamily="34" charset="0"/>
                </a:rPr>
                <a:t>Methods</a:t>
              </a:r>
              <a:endParaRPr lang="en-US" dirty="0"/>
            </a:p>
          </p:txBody>
        </p:sp>
        <p:sp>
          <p:nvSpPr>
            <p:cNvPr id="34845" name="Text Box 25"/>
            <p:cNvSpPr txBox="1">
              <a:spLocks noChangeArrowheads="1"/>
            </p:cNvSpPr>
            <p:nvPr/>
          </p:nvSpPr>
          <p:spPr bwMode="auto">
            <a:xfrm>
              <a:off x="9504" y="5040"/>
              <a:ext cx="1584" cy="1296"/>
            </a:xfrm>
            <a:prstGeom prst="rect">
              <a:avLst/>
            </a:prstGeom>
            <a:solidFill>
              <a:srgbClr val="FFFFFF"/>
            </a:solidFill>
            <a:ln w="9525">
              <a:solidFill>
                <a:srgbClr val="008080"/>
              </a:solidFill>
              <a:miter lim="800000"/>
              <a:headEnd/>
              <a:tailEnd/>
            </a:ln>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sz="1100" dirty="0">
                  <a:latin typeface="Trebuchet MS" pitchFamily="34" charset="0"/>
                </a:rPr>
                <a:t>Name of problem or effect being analyzed</a:t>
              </a:r>
              <a:endParaRPr lang="en-US" dirty="0"/>
            </a:p>
          </p:txBody>
        </p:sp>
      </p:grpSp>
      <p:sp>
        <p:nvSpPr>
          <p:cNvPr id="30" name="Slide Number Placeholder 2"/>
          <p:cNvSpPr>
            <a:spLocks noGrp="1"/>
          </p:cNvSpPr>
          <p:nvPr>
            <p:ph type="sldNum"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fld id="{90E3219A-A8F9-4726-8712-0AAD948D4079}" type="slidenum">
              <a:rPr lang="en-US" smtClean="0">
                <a:solidFill>
                  <a:schemeClr val="bg1"/>
                </a:solidFill>
              </a:rPr>
              <a:pPr eaLnBrk="1" hangingPunct="1">
                <a:defRPr/>
              </a:pPr>
              <a:t>25</a:t>
            </a:fld>
            <a:endParaRPr lang="en-US" dirty="0">
              <a:solidFill>
                <a:schemeClr val="bg1"/>
              </a:solidFill>
            </a:endParaRPr>
          </a:p>
        </p:txBody>
      </p:sp>
    </p:spTree>
    <p:extLst>
      <p:ext uri="{BB962C8B-B14F-4D97-AF65-F5344CB8AC3E}">
        <p14:creationId xmlns:p14="http://schemas.microsoft.com/office/powerpoint/2010/main" val="3764299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Modeling </a:t>
            </a:r>
          </a:p>
        </p:txBody>
      </p:sp>
      <p:sp>
        <p:nvSpPr>
          <p:cNvPr id="4" name="Slide Number Placeholder 3"/>
          <p:cNvSpPr>
            <a:spLocks noGrp="1"/>
          </p:cNvSpPr>
          <p:nvPr>
            <p:ph type="sldNum" sz="quarter" idx="10"/>
          </p:nvPr>
        </p:nvSpPr>
        <p:spPr/>
        <p:txBody>
          <a:bodyPr/>
          <a:lstStyle/>
          <a:p>
            <a:pPr>
              <a:defRPr/>
            </a:pPr>
            <a:fld id="{597D82AD-E675-4543-BE36-3BDC70215C18}" type="slidenum">
              <a:rPr lang="en-US" smtClean="0"/>
              <a:pPr>
                <a:defRPr/>
              </a:pPr>
              <a:t>26</a:t>
            </a:fld>
            <a:endParaRPr lang="en-US" dirty="0"/>
          </a:p>
        </p:txBody>
      </p:sp>
      <p:sp>
        <p:nvSpPr>
          <p:cNvPr id="5" name="Rectangle 4"/>
          <p:cNvSpPr/>
          <p:nvPr/>
        </p:nvSpPr>
        <p:spPr>
          <a:xfrm>
            <a:off x="381000" y="1676400"/>
            <a:ext cx="8153400" cy="4524315"/>
          </a:xfrm>
          <a:prstGeom prst="rect">
            <a:avLst/>
          </a:prstGeom>
        </p:spPr>
        <p:txBody>
          <a:bodyPr wrap="square">
            <a:spAutoFit/>
          </a:bodyPr>
          <a:lstStyle/>
          <a:p>
            <a:pPr marL="457200" indent="-457200">
              <a:buAutoNum type="alphaLcPeriod"/>
            </a:pPr>
            <a:r>
              <a:rPr lang="en-US" b="1" u="sng" dirty="0"/>
              <a:t>PERT Charting </a:t>
            </a:r>
            <a:r>
              <a:rPr lang="en-US" dirty="0"/>
              <a:t>– </a:t>
            </a:r>
          </a:p>
          <a:p>
            <a:pPr marL="914400" lvl="1" indent="-457200">
              <a:buFont typeface="Arial" pitchFamily="34" charset="0"/>
              <a:buChar char="•"/>
            </a:pPr>
            <a:r>
              <a:rPr lang="en-US" b="1" dirty="0"/>
              <a:t>Program Evaluation and Review Technique</a:t>
            </a:r>
            <a:r>
              <a:rPr lang="en-US" dirty="0"/>
              <a:t> is a method to analyze the involved tasks in completing a given project, especially the time needed to complete each task, and to identify the minimum time needed to complete the total project.</a:t>
            </a:r>
          </a:p>
          <a:p>
            <a:pPr marL="457200" indent="-457200">
              <a:buAutoNum type="alphaLcPeriod"/>
            </a:pPr>
            <a:endParaRPr lang="en-US" dirty="0"/>
          </a:p>
          <a:p>
            <a:r>
              <a:rPr lang="en-US" dirty="0"/>
              <a:t>b. </a:t>
            </a:r>
            <a:r>
              <a:rPr lang="en-US" b="1" u="sng" dirty="0"/>
              <a:t>Stochastic Modeling </a:t>
            </a:r>
            <a:r>
              <a:rPr lang="en-US" dirty="0"/>
              <a:t>– </a:t>
            </a:r>
          </a:p>
          <a:p>
            <a:pPr marL="742950" lvl="1" indent="-285750">
              <a:buFont typeface="Arial" pitchFamily="34" charset="0"/>
              <a:buChar char="•"/>
            </a:pPr>
            <a:r>
              <a:rPr lang="en-US" dirty="0"/>
              <a:t>Stochastic modeling is a technique of presenting data or predicting outcomes that takes into account a certain degree of randomness, or unpredictability.</a:t>
            </a:r>
          </a:p>
          <a:p>
            <a:endParaRPr lang="en-US" dirty="0"/>
          </a:p>
          <a:p>
            <a:r>
              <a:rPr lang="en-US" dirty="0"/>
              <a:t>c. </a:t>
            </a:r>
            <a:r>
              <a:rPr lang="en-US" b="1" u="sng" dirty="0"/>
              <a:t>Monte Carlo Simulation </a:t>
            </a:r>
            <a:r>
              <a:rPr lang="en-US" dirty="0"/>
              <a:t>– </a:t>
            </a:r>
          </a:p>
          <a:p>
            <a:pPr marL="742950" lvl="1" indent="-285750">
              <a:buFont typeface="Arial" pitchFamily="34" charset="0"/>
              <a:buChar char="•"/>
            </a:pPr>
            <a:r>
              <a:rPr lang="en-US" dirty="0"/>
              <a:t>A problem solving technique used to approximate the probability of certain outcomes by running multiple trial runs, called </a:t>
            </a:r>
            <a:r>
              <a:rPr lang="en-US" b="1" dirty="0"/>
              <a:t>simulations</a:t>
            </a:r>
            <a:r>
              <a:rPr lang="en-US" dirty="0"/>
              <a:t>, using random variables.</a:t>
            </a:r>
          </a:p>
          <a:p>
            <a:pPr marL="742950" lvl="1" indent="-285750">
              <a:buFont typeface="Arial" pitchFamily="34" charset="0"/>
              <a:buChar char="•"/>
            </a:pPr>
            <a:endParaRPr lang="en-US" b="1" dirty="0">
              <a:solidFill>
                <a:schemeClr val="accent2"/>
              </a:solidFill>
            </a:endParaRPr>
          </a:p>
        </p:txBody>
      </p:sp>
    </p:spTree>
    <p:extLst>
      <p:ext uri="{BB962C8B-B14F-4D97-AF65-F5344CB8AC3E}">
        <p14:creationId xmlns:p14="http://schemas.microsoft.com/office/powerpoint/2010/main" val="3288411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a:t>Process Improvement Toolkit:</a:t>
            </a:r>
            <a:br>
              <a:rPr lang="en-US" dirty="0"/>
            </a:br>
            <a:r>
              <a:rPr lang="en-US" sz="3600" dirty="0"/>
              <a:t>Histogram</a:t>
            </a:r>
          </a:p>
        </p:txBody>
      </p:sp>
      <p:sp>
        <p:nvSpPr>
          <p:cNvPr id="35843" name="Content Placeholder 2"/>
          <p:cNvSpPr>
            <a:spLocks noGrp="1"/>
          </p:cNvSpPr>
          <p:nvPr>
            <p:ph idx="1"/>
          </p:nvPr>
        </p:nvSpPr>
        <p:spPr bwMode="auto">
          <a:xfrm>
            <a:off x="457200" y="1600200"/>
            <a:ext cx="8229600" cy="472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1600" dirty="0"/>
              <a:t>A histogram is a quantitative data display tool that summarizes data from a process that has been collected over a period of time.  It graphically presents and analyzes data as a frequency distribution and variance. Information is presented in bar graphs to make it easier to identify distribution patterns.  It provides useful information for predicting future performance and helps to identify possible changes in the process. The tool may help to facilitate root cause analysis or to determine if the process is capable of meeting customer needs.</a:t>
            </a:r>
          </a:p>
          <a:p>
            <a:endParaRPr lang="en-US" sz="1600" dirty="0"/>
          </a:p>
          <a:p>
            <a:endParaRPr lang="en-US" sz="1400" dirty="0"/>
          </a:p>
        </p:txBody>
      </p:sp>
      <p:sp>
        <p:nvSpPr>
          <p:cNvPr id="4" name="Footer Placeholder 3"/>
          <p:cNvSpPr>
            <a:spLocks noGrp="1"/>
          </p:cNvSpPr>
          <p:nvPr>
            <p:ph type="ftr" sz="quarter" idx="4294967295"/>
          </p:nvPr>
        </p:nvSpPr>
        <p:spPr>
          <a:xfrm>
            <a:off x="3124200" y="6356350"/>
            <a:ext cx="2895600" cy="365125"/>
          </a:xfrm>
        </p:spPr>
        <p:txBody>
          <a:bodyPr/>
          <a:lstStyle/>
          <a:p>
            <a:pPr>
              <a:defRPr/>
            </a:pPr>
            <a:r>
              <a:rPr lang="en-US" sz="1050" b="1" dirty="0"/>
              <a:t>Quality Improvement Guidebook</a:t>
            </a:r>
            <a:endParaRPr lang="en-US" sz="1050" dirty="0"/>
          </a:p>
          <a:p>
            <a:pPr>
              <a:defRPr/>
            </a:pPr>
            <a:r>
              <a:rPr lang="en-US" sz="1050" dirty="0"/>
              <a:t>© 2003, 2005 by Quality and Operations Support, The Permanente Medical Group</a:t>
            </a:r>
          </a:p>
          <a:p>
            <a:pPr>
              <a:defRPr/>
            </a:pPr>
            <a:endParaRPr lang="en-US" sz="1050" dirty="0"/>
          </a:p>
        </p:txBody>
      </p:sp>
      <p:sp>
        <p:nvSpPr>
          <p:cNvPr id="8" name="Slide Number Placeholder 2"/>
          <p:cNvSpPr>
            <a:spLocks noGrp="1"/>
          </p:cNvSpPr>
          <p:nvPr>
            <p:ph type="sldNum"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fld id="{9DD7E5F2-3D5F-4FFD-A667-62CE0B490981}" type="slidenum">
              <a:rPr lang="en-US" smtClean="0">
                <a:solidFill>
                  <a:schemeClr val="bg1"/>
                </a:solidFill>
              </a:rPr>
              <a:pPr eaLnBrk="1" hangingPunct="1">
                <a:defRPr/>
              </a:pPr>
              <a:t>27</a:t>
            </a:fld>
            <a:endParaRPr lang="en-US" dirty="0">
              <a:solidFill>
                <a:schemeClr val="bg1"/>
              </a:solidFill>
            </a:endParaRPr>
          </a:p>
        </p:txBody>
      </p:sp>
      <p:pic>
        <p:nvPicPr>
          <p:cNvPr id="41995" name="Picture 11"/>
          <p:cNvPicPr>
            <a:picLocks noChangeAspect="1" noChangeArrowheads="1"/>
          </p:cNvPicPr>
          <p:nvPr/>
        </p:nvPicPr>
        <p:blipFill>
          <a:blip r:embed="rId2" cstate="print"/>
          <a:srcRect/>
          <a:stretch>
            <a:fillRect/>
          </a:stretch>
        </p:blipFill>
        <p:spPr bwMode="auto">
          <a:xfrm>
            <a:off x="2819400" y="3429000"/>
            <a:ext cx="3362325" cy="2803876"/>
          </a:xfrm>
          <a:prstGeom prst="rect">
            <a:avLst/>
          </a:prstGeom>
          <a:noFill/>
          <a:ln w="9525">
            <a:noFill/>
            <a:miter lim="800000"/>
            <a:headEnd/>
            <a:tailEnd/>
          </a:ln>
          <a:effectLst/>
        </p:spPr>
      </p:pic>
    </p:spTree>
    <p:extLst>
      <p:ext uri="{BB962C8B-B14F-4D97-AF65-F5344CB8AC3E}">
        <p14:creationId xmlns:p14="http://schemas.microsoft.com/office/powerpoint/2010/main" val="14210761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a:t>Process Improvement Toolkit:</a:t>
            </a:r>
            <a:br>
              <a:rPr lang="en-US" dirty="0"/>
            </a:br>
            <a:r>
              <a:rPr lang="en-US" sz="3600" dirty="0"/>
              <a:t>Pareto Analysis</a:t>
            </a:r>
          </a:p>
        </p:txBody>
      </p:sp>
      <p:sp>
        <p:nvSpPr>
          <p:cNvPr id="36867"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1600" dirty="0"/>
              <a:t>A Pareto Analysis is a quantitative data display tool that shows relative frequency or size in a bar graph allowing determination of the most important issues.  It displays the pattern of occurrence for a problem by ranking the most-frequently to the least-frequently occurring issues. The tool helps to select and define the “vital few” improvements that will give the biggest yield.  It can also help to build consensus in the group.</a:t>
            </a:r>
          </a:p>
          <a:p>
            <a:endParaRPr lang="en-US" sz="1600" dirty="0"/>
          </a:p>
        </p:txBody>
      </p:sp>
      <p:sp>
        <p:nvSpPr>
          <p:cNvPr id="4" name="Footer Placeholder 3"/>
          <p:cNvSpPr>
            <a:spLocks noGrp="1"/>
          </p:cNvSpPr>
          <p:nvPr>
            <p:ph type="ftr" sz="quarter" idx="4294967295"/>
          </p:nvPr>
        </p:nvSpPr>
        <p:spPr>
          <a:xfrm>
            <a:off x="3124200" y="6356350"/>
            <a:ext cx="2895600" cy="365125"/>
          </a:xfrm>
        </p:spPr>
        <p:txBody>
          <a:bodyPr/>
          <a:lstStyle/>
          <a:p>
            <a:pPr>
              <a:defRPr/>
            </a:pPr>
            <a:r>
              <a:rPr lang="en-US" sz="1050" b="1" dirty="0"/>
              <a:t>Quality Improvement Guidebook</a:t>
            </a:r>
            <a:endParaRPr lang="en-US" sz="1050" dirty="0"/>
          </a:p>
          <a:p>
            <a:pPr>
              <a:defRPr/>
            </a:pPr>
            <a:r>
              <a:rPr lang="en-US" sz="1050" dirty="0"/>
              <a:t>© 2003, 2005 by Quality and Operations Support, The Permanente Medical Group</a:t>
            </a:r>
          </a:p>
          <a:p>
            <a:pPr>
              <a:defRPr/>
            </a:pPr>
            <a:endParaRPr lang="en-US" sz="1050" dirty="0"/>
          </a:p>
        </p:txBody>
      </p:sp>
      <p:sp>
        <p:nvSpPr>
          <p:cNvPr id="7" name="Slide Number Placeholder 2"/>
          <p:cNvSpPr>
            <a:spLocks noGrp="1"/>
          </p:cNvSpPr>
          <p:nvPr>
            <p:ph type="sldNum"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fld id="{B15F475F-CA6D-41FF-ABE3-9B6C7FF3E159}" type="slidenum">
              <a:rPr lang="en-US" smtClean="0">
                <a:solidFill>
                  <a:schemeClr val="bg1"/>
                </a:solidFill>
              </a:rPr>
              <a:pPr eaLnBrk="1" hangingPunct="1">
                <a:defRPr/>
              </a:pPr>
              <a:t>28</a:t>
            </a:fld>
            <a:endParaRPr lang="en-US" dirty="0">
              <a:solidFill>
                <a:schemeClr val="bg1"/>
              </a:solidFill>
            </a:endParaRPr>
          </a:p>
        </p:txBody>
      </p:sp>
      <p:pic>
        <p:nvPicPr>
          <p:cNvPr id="153602" name="Picture 2"/>
          <p:cNvPicPr>
            <a:picLocks noChangeAspect="1" noChangeArrowheads="1"/>
          </p:cNvPicPr>
          <p:nvPr/>
        </p:nvPicPr>
        <p:blipFill>
          <a:blip r:embed="rId2" cstate="print"/>
          <a:srcRect/>
          <a:stretch>
            <a:fillRect/>
          </a:stretch>
        </p:blipFill>
        <p:spPr bwMode="auto">
          <a:xfrm>
            <a:off x="2057400" y="2895600"/>
            <a:ext cx="5105400" cy="3505200"/>
          </a:xfrm>
          <a:prstGeom prst="rect">
            <a:avLst/>
          </a:prstGeom>
          <a:noFill/>
          <a:ln w="9525">
            <a:noFill/>
            <a:miter lim="800000"/>
            <a:headEnd/>
            <a:tailEnd/>
          </a:ln>
        </p:spPr>
      </p:pic>
    </p:spTree>
    <p:extLst>
      <p:ext uri="{BB962C8B-B14F-4D97-AF65-F5344CB8AC3E}">
        <p14:creationId xmlns:p14="http://schemas.microsoft.com/office/powerpoint/2010/main" val="33874779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a:t>Process Improvement Toolkit:</a:t>
            </a:r>
            <a:br>
              <a:rPr lang="en-US" dirty="0"/>
            </a:br>
            <a:r>
              <a:rPr lang="en-US" sz="3600" dirty="0"/>
              <a:t>Benchmarking (1 of 2)</a:t>
            </a:r>
          </a:p>
        </p:txBody>
      </p:sp>
      <p:sp>
        <p:nvSpPr>
          <p:cNvPr id="3" name="Content Placeholder 2"/>
          <p:cNvSpPr>
            <a:spLocks noGrp="1"/>
          </p:cNvSpPr>
          <p:nvPr>
            <p:ph idx="1"/>
          </p:nvPr>
        </p:nvSpPr>
        <p:spPr>
          <a:xfrm>
            <a:off x="304800" y="1600200"/>
            <a:ext cx="8610600" cy="3124200"/>
          </a:xfrm>
        </p:spPr>
        <p:txBody>
          <a:bodyPr rtlCol="0">
            <a:normAutofit fontScale="55000" lnSpcReduction="20000"/>
          </a:bodyPr>
          <a:lstStyle/>
          <a:p>
            <a:pPr fontAlgn="auto">
              <a:spcAft>
                <a:spcPts val="0"/>
              </a:spcAft>
              <a:defRPr/>
            </a:pPr>
            <a:r>
              <a:rPr lang="en-US" dirty="0"/>
              <a:t>Benchmarking</a:t>
            </a:r>
          </a:p>
          <a:p>
            <a:pPr lvl="1" fontAlgn="auto">
              <a:spcAft>
                <a:spcPts val="0"/>
              </a:spcAft>
              <a:defRPr/>
            </a:pPr>
            <a:r>
              <a:rPr lang="en-US" dirty="0"/>
              <a:t>Benchmarking is a tool used to measure your process against best practices.   It specifies processes and results that represent best practices and excellent performance in similar activities, inside and outside of the organization.  It adds objectivity to assumptions regarding the performance excellence since most people believe they are doing excellent work.</a:t>
            </a:r>
          </a:p>
          <a:p>
            <a:pPr lvl="2" fontAlgn="auto">
              <a:spcAft>
                <a:spcPts val="0"/>
              </a:spcAft>
              <a:defRPr/>
            </a:pPr>
            <a:r>
              <a:rPr lang="en-US" i="1" dirty="0"/>
              <a:t>Internal Benchmarking </a:t>
            </a:r>
            <a:r>
              <a:rPr lang="en-US" dirty="0"/>
              <a:t>– Compare within the organization for similar process, product or service. </a:t>
            </a:r>
          </a:p>
          <a:p>
            <a:pPr lvl="2" fontAlgn="auto">
              <a:spcAft>
                <a:spcPts val="0"/>
              </a:spcAft>
              <a:defRPr/>
            </a:pPr>
            <a:r>
              <a:rPr lang="en-US" i="1" dirty="0"/>
              <a:t>Competitive Benchmarking </a:t>
            </a:r>
            <a:r>
              <a:rPr lang="en-US" dirty="0"/>
              <a:t>– Compare your organization against your toughest and best competitor.</a:t>
            </a:r>
          </a:p>
          <a:p>
            <a:pPr lvl="2" fontAlgn="auto">
              <a:spcAft>
                <a:spcPts val="0"/>
              </a:spcAft>
              <a:defRPr/>
            </a:pPr>
            <a:r>
              <a:rPr lang="en-US" i="1" dirty="0"/>
              <a:t>Functional Benchmarking </a:t>
            </a:r>
            <a:r>
              <a:rPr lang="en-US" dirty="0"/>
              <a:t>– Compare your organization to a “world-class” organization in the same industry.</a:t>
            </a:r>
          </a:p>
          <a:p>
            <a:pPr lvl="2" fontAlgn="auto">
              <a:spcAft>
                <a:spcPts val="0"/>
              </a:spcAft>
              <a:defRPr/>
            </a:pPr>
            <a:r>
              <a:rPr lang="en-US" i="1" dirty="0"/>
              <a:t>Generic benchmarking </a:t>
            </a:r>
            <a:r>
              <a:rPr lang="en-US" dirty="0"/>
              <a:t>– Compare yourself to a “world-class” organization not in the same industry but using similar processes</a:t>
            </a:r>
          </a:p>
          <a:p>
            <a:pPr fontAlgn="auto">
              <a:spcAft>
                <a:spcPts val="0"/>
              </a:spcAft>
              <a:defRPr/>
            </a:pPr>
            <a:endParaRPr lang="en-US" dirty="0"/>
          </a:p>
        </p:txBody>
      </p:sp>
      <p:sp>
        <p:nvSpPr>
          <p:cNvPr id="4" name="Footer Placeholder 3"/>
          <p:cNvSpPr>
            <a:spLocks noGrp="1"/>
          </p:cNvSpPr>
          <p:nvPr>
            <p:ph type="ftr" sz="quarter" idx="4294967295"/>
          </p:nvPr>
        </p:nvSpPr>
        <p:spPr>
          <a:xfrm>
            <a:off x="3124200" y="6356350"/>
            <a:ext cx="2895600" cy="365125"/>
          </a:xfrm>
        </p:spPr>
        <p:txBody>
          <a:bodyPr/>
          <a:lstStyle/>
          <a:p>
            <a:pPr>
              <a:defRPr/>
            </a:pPr>
            <a:r>
              <a:rPr lang="en-US" sz="1050" b="1" dirty="0"/>
              <a:t>Quality Improvement Guidebook</a:t>
            </a:r>
            <a:endParaRPr lang="en-US" sz="1050" dirty="0"/>
          </a:p>
          <a:p>
            <a:pPr>
              <a:defRPr/>
            </a:pPr>
            <a:r>
              <a:rPr lang="en-US" sz="1050" dirty="0"/>
              <a:t>© 2003, 2005 by Quality and Operations Support, The Permanente Medical Group</a:t>
            </a:r>
          </a:p>
          <a:p>
            <a:pPr>
              <a:defRPr/>
            </a:pPr>
            <a:endParaRPr lang="en-US" sz="1050" dirty="0"/>
          </a:p>
        </p:txBody>
      </p:sp>
      <p:graphicFrame>
        <p:nvGraphicFramePr>
          <p:cNvPr id="7" name="Table 6"/>
          <p:cNvGraphicFramePr>
            <a:graphicFrameLocks noGrp="1"/>
          </p:cNvGraphicFramePr>
          <p:nvPr/>
        </p:nvGraphicFramePr>
        <p:xfrm>
          <a:off x="2133600" y="4191000"/>
          <a:ext cx="5715002" cy="2024064"/>
        </p:xfrm>
        <a:graphic>
          <a:graphicData uri="http://schemas.openxmlformats.org/drawingml/2006/table">
            <a:tbl>
              <a:tblPr/>
              <a:tblGrid>
                <a:gridCol w="1352133">
                  <a:extLst>
                    <a:ext uri="{9D8B030D-6E8A-4147-A177-3AD203B41FA5}">
                      <a16:colId xmlns:a16="http://schemas.microsoft.com/office/drawing/2014/main" xmlns="" val="20000"/>
                    </a:ext>
                  </a:extLst>
                </a:gridCol>
                <a:gridCol w="368286">
                  <a:extLst>
                    <a:ext uri="{9D8B030D-6E8A-4147-A177-3AD203B41FA5}">
                      <a16:colId xmlns:a16="http://schemas.microsoft.com/office/drawing/2014/main" xmlns="" val="20001"/>
                    </a:ext>
                  </a:extLst>
                </a:gridCol>
                <a:gridCol w="320934">
                  <a:extLst>
                    <a:ext uri="{9D8B030D-6E8A-4147-A177-3AD203B41FA5}">
                      <a16:colId xmlns:a16="http://schemas.microsoft.com/office/drawing/2014/main" xmlns="" val="20002"/>
                    </a:ext>
                  </a:extLst>
                </a:gridCol>
                <a:gridCol w="295943">
                  <a:extLst>
                    <a:ext uri="{9D8B030D-6E8A-4147-A177-3AD203B41FA5}">
                      <a16:colId xmlns:a16="http://schemas.microsoft.com/office/drawing/2014/main" xmlns="" val="20003"/>
                    </a:ext>
                  </a:extLst>
                </a:gridCol>
                <a:gridCol w="326196">
                  <a:extLst>
                    <a:ext uri="{9D8B030D-6E8A-4147-A177-3AD203B41FA5}">
                      <a16:colId xmlns:a16="http://schemas.microsoft.com/office/drawing/2014/main" xmlns="" val="20004"/>
                    </a:ext>
                  </a:extLst>
                </a:gridCol>
                <a:gridCol w="305151">
                  <a:extLst>
                    <a:ext uri="{9D8B030D-6E8A-4147-A177-3AD203B41FA5}">
                      <a16:colId xmlns:a16="http://schemas.microsoft.com/office/drawing/2014/main" xmlns="" val="20005"/>
                    </a:ext>
                  </a:extLst>
                </a:gridCol>
                <a:gridCol w="305151">
                  <a:extLst>
                    <a:ext uri="{9D8B030D-6E8A-4147-A177-3AD203B41FA5}">
                      <a16:colId xmlns:a16="http://schemas.microsoft.com/office/drawing/2014/main" xmlns="" val="20006"/>
                    </a:ext>
                  </a:extLst>
                </a:gridCol>
                <a:gridCol w="305151">
                  <a:extLst>
                    <a:ext uri="{9D8B030D-6E8A-4147-A177-3AD203B41FA5}">
                      <a16:colId xmlns:a16="http://schemas.microsoft.com/office/drawing/2014/main" xmlns="" val="20007"/>
                    </a:ext>
                  </a:extLst>
                </a:gridCol>
                <a:gridCol w="305151">
                  <a:extLst>
                    <a:ext uri="{9D8B030D-6E8A-4147-A177-3AD203B41FA5}">
                      <a16:colId xmlns:a16="http://schemas.microsoft.com/office/drawing/2014/main" xmlns="" val="20008"/>
                    </a:ext>
                  </a:extLst>
                </a:gridCol>
                <a:gridCol w="305151">
                  <a:extLst>
                    <a:ext uri="{9D8B030D-6E8A-4147-A177-3AD203B41FA5}">
                      <a16:colId xmlns:a16="http://schemas.microsoft.com/office/drawing/2014/main" xmlns="" val="20009"/>
                    </a:ext>
                  </a:extLst>
                </a:gridCol>
                <a:gridCol w="305151">
                  <a:extLst>
                    <a:ext uri="{9D8B030D-6E8A-4147-A177-3AD203B41FA5}">
                      <a16:colId xmlns:a16="http://schemas.microsoft.com/office/drawing/2014/main" xmlns="" val="20010"/>
                    </a:ext>
                  </a:extLst>
                </a:gridCol>
                <a:gridCol w="305151">
                  <a:extLst>
                    <a:ext uri="{9D8B030D-6E8A-4147-A177-3AD203B41FA5}">
                      <a16:colId xmlns:a16="http://schemas.microsoft.com/office/drawing/2014/main" xmlns="" val="20011"/>
                    </a:ext>
                  </a:extLst>
                </a:gridCol>
                <a:gridCol w="305151">
                  <a:extLst>
                    <a:ext uri="{9D8B030D-6E8A-4147-A177-3AD203B41FA5}">
                      <a16:colId xmlns:a16="http://schemas.microsoft.com/office/drawing/2014/main" xmlns="" val="20012"/>
                    </a:ext>
                  </a:extLst>
                </a:gridCol>
                <a:gridCol w="305151">
                  <a:extLst>
                    <a:ext uri="{9D8B030D-6E8A-4147-A177-3AD203B41FA5}">
                      <a16:colId xmlns:a16="http://schemas.microsoft.com/office/drawing/2014/main" xmlns="" val="20013"/>
                    </a:ext>
                  </a:extLst>
                </a:gridCol>
                <a:gridCol w="305151">
                  <a:extLst>
                    <a:ext uri="{9D8B030D-6E8A-4147-A177-3AD203B41FA5}">
                      <a16:colId xmlns:a16="http://schemas.microsoft.com/office/drawing/2014/main" xmlns="" val="20014"/>
                    </a:ext>
                  </a:extLst>
                </a:gridCol>
              </a:tblGrid>
              <a:tr h="80429">
                <a:tc>
                  <a:txBody>
                    <a:bodyPr/>
                    <a:lstStyle/>
                    <a:p>
                      <a:pPr algn="l" fontAlgn="ctr"/>
                      <a:r>
                        <a:rPr lang="en-US" sz="500" b="1" i="0" u="none" strike="noStrike" dirty="0">
                          <a:latin typeface="Arial"/>
                        </a:rPr>
                        <a:t>Service Access Metrics</a:t>
                      </a:r>
                    </a:p>
                  </a:txBody>
                  <a:tcPr marL="4210" marR="4210" marT="4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ctr"/>
                      <a:r>
                        <a:rPr lang="en-US" sz="500" b="1" i="0" u="none" strike="noStrike" dirty="0">
                          <a:latin typeface="Arial"/>
                        </a:rPr>
                        <a:t>Goal</a:t>
                      </a:r>
                    </a:p>
                  </a:txBody>
                  <a:tcPr marL="4210" marR="4210" marT="4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US" sz="500" b="1" i="0" u="none" strike="noStrike" dirty="0">
                          <a:solidFill>
                            <a:srgbClr val="000000"/>
                          </a:solidFill>
                          <a:latin typeface="Arial"/>
                        </a:rPr>
                        <a:t>11-Mar</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US" sz="500" b="1" i="0" u="none" strike="noStrike" dirty="0">
                          <a:solidFill>
                            <a:srgbClr val="000000"/>
                          </a:solidFill>
                          <a:latin typeface="Arial"/>
                        </a:rPr>
                        <a:t>18-Mar</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US" sz="500" b="1" i="0" u="none" strike="noStrike" dirty="0">
                          <a:solidFill>
                            <a:srgbClr val="000000"/>
                          </a:solidFill>
                          <a:latin typeface="Arial"/>
                        </a:rPr>
                        <a:t>25-Mar</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US" sz="500" b="1" i="0" u="none" strike="noStrike" dirty="0">
                          <a:solidFill>
                            <a:srgbClr val="000000"/>
                          </a:solidFill>
                          <a:latin typeface="Arial"/>
                        </a:rPr>
                        <a:t>1-Apr</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US" sz="500" b="1" i="0" u="none" strike="noStrike" dirty="0">
                          <a:solidFill>
                            <a:srgbClr val="000000"/>
                          </a:solidFill>
                          <a:latin typeface="Arial"/>
                        </a:rPr>
                        <a:t>8-Apr</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US" sz="500" b="1" i="0" u="none" strike="noStrike" dirty="0">
                          <a:solidFill>
                            <a:srgbClr val="000000"/>
                          </a:solidFill>
                          <a:latin typeface="Arial"/>
                        </a:rPr>
                        <a:t>15-Apr</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US" sz="500" b="1" i="0" u="none" strike="noStrike" dirty="0">
                          <a:solidFill>
                            <a:srgbClr val="000000"/>
                          </a:solidFill>
                          <a:latin typeface="Arial"/>
                        </a:rPr>
                        <a:t>22-Apr</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US" sz="500" b="1" i="0" u="none" strike="noStrike" dirty="0">
                          <a:solidFill>
                            <a:srgbClr val="000000"/>
                          </a:solidFill>
                          <a:latin typeface="Arial"/>
                        </a:rPr>
                        <a:t>29-Apr</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US" sz="500" b="1" i="0" u="none" strike="noStrike" dirty="0">
                          <a:solidFill>
                            <a:srgbClr val="000000"/>
                          </a:solidFill>
                          <a:latin typeface="Arial"/>
                        </a:rPr>
                        <a:t>6-May</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US" sz="500" b="1" i="0" u="none" strike="noStrike" dirty="0">
                          <a:solidFill>
                            <a:srgbClr val="000000"/>
                          </a:solidFill>
                          <a:latin typeface="Arial"/>
                        </a:rPr>
                        <a:t>13-May</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US" sz="500" b="1" i="0" u="none" strike="noStrike" dirty="0">
                          <a:solidFill>
                            <a:srgbClr val="000000"/>
                          </a:solidFill>
                          <a:latin typeface="Arial"/>
                        </a:rPr>
                        <a:t>20-May</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US" sz="500" b="1" i="0" u="none" strike="noStrike" dirty="0">
                          <a:solidFill>
                            <a:srgbClr val="000000"/>
                          </a:solidFill>
                          <a:latin typeface="Arial"/>
                        </a:rPr>
                        <a:t>27-May</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US" sz="500" b="1" i="0" u="none" strike="noStrike" dirty="0">
                          <a:solidFill>
                            <a:srgbClr val="000000"/>
                          </a:solidFill>
                          <a:latin typeface="Arial"/>
                        </a:rPr>
                        <a:t>3-Jun</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extLst>
                  <a:ext uri="{0D108BD9-81ED-4DB2-BD59-A6C34878D82A}">
                    <a16:rowId xmlns:a16="http://schemas.microsoft.com/office/drawing/2014/main" xmlns="" val="10000"/>
                  </a:ext>
                </a:extLst>
              </a:tr>
              <a:tr h="80429">
                <a:tc>
                  <a:txBody>
                    <a:bodyPr/>
                    <a:lstStyle/>
                    <a:p>
                      <a:pPr algn="l" fontAlgn="ctr"/>
                      <a:r>
                        <a:rPr lang="en-US" sz="500" b="1" i="1" u="none" strike="noStrike" dirty="0">
                          <a:latin typeface="Arial"/>
                        </a:rPr>
                        <a:t>6ICU</a:t>
                      </a:r>
                    </a:p>
                  </a:txBody>
                  <a:tcPr marL="4210" marR="4210" marT="4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500" b="0" i="0" u="none" strike="noStrike" dirty="0">
                          <a:latin typeface="Arial"/>
                        </a:rPr>
                        <a:t> </a:t>
                      </a:r>
                    </a:p>
                  </a:txBody>
                  <a:tcPr marL="4210" marR="4210" marT="4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500" b="0" i="0" u="none" strike="noStrike" dirty="0">
                          <a:solidFill>
                            <a:srgbClr val="000000"/>
                          </a:solidFill>
                          <a:latin typeface="Arial"/>
                        </a:rPr>
                        <a:t> </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500" b="0" i="0" u="none" strike="noStrike" dirty="0">
                          <a:solidFill>
                            <a:srgbClr val="000000"/>
                          </a:solidFill>
                          <a:latin typeface="Arial"/>
                        </a:rPr>
                        <a:t> </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500" b="0" i="0" u="none" strike="noStrike" dirty="0">
                          <a:solidFill>
                            <a:srgbClr val="000000"/>
                          </a:solidFill>
                          <a:latin typeface="Arial"/>
                        </a:rPr>
                        <a:t> </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500" b="0" i="0" u="none" strike="noStrike" dirty="0">
                          <a:solidFill>
                            <a:srgbClr val="000000"/>
                          </a:solidFill>
                          <a:latin typeface="Arial"/>
                        </a:rPr>
                        <a:t> </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500" b="0" i="0" u="none" strike="noStrike" dirty="0">
                          <a:solidFill>
                            <a:srgbClr val="000000"/>
                          </a:solidFill>
                          <a:latin typeface="Arial"/>
                        </a:rPr>
                        <a:t> </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500" b="0" i="0" u="none" strike="noStrike" dirty="0">
                          <a:solidFill>
                            <a:srgbClr val="000000"/>
                          </a:solidFill>
                          <a:latin typeface="Arial"/>
                        </a:rPr>
                        <a:t> </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500" b="0" i="0" u="none" strike="noStrike" dirty="0">
                          <a:solidFill>
                            <a:srgbClr val="000000"/>
                          </a:solidFill>
                          <a:latin typeface="Arial"/>
                        </a:rPr>
                        <a:t> </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500" b="0" i="0" u="none" strike="noStrike" dirty="0">
                          <a:solidFill>
                            <a:srgbClr val="000000"/>
                          </a:solidFill>
                          <a:latin typeface="Arial"/>
                        </a:rPr>
                        <a:t> </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500" b="0" i="0" u="none" strike="noStrike" dirty="0">
                          <a:solidFill>
                            <a:srgbClr val="000000"/>
                          </a:solidFill>
                          <a:latin typeface="Arial"/>
                        </a:rPr>
                        <a:t> </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500" b="0" i="0" u="none" strike="noStrike" dirty="0">
                          <a:solidFill>
                            <a:srgbClr val="000000"/>
                          </a:solidFill>
                          <a:latin typeface="Arial"/>
                        </a:rPr>
                        <a:t> </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500" b="0" i="0" u="none" strike="noStrike" dirty="0">
                          <a:solidFill>
                            <a:srgbClr val="000000"/>
                          </a:solidFill>
                          <a:latin typeface="Arial"/>
                        </a:rPr>
                        <a:t> </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500" b="0" i="0" u="none" strike="noStrike" dirty="0">
                          <a:solidFill>
                            <a:srgbClr val="000000"/>
                          </a:solidFill>
                          <a:latin typeface="Arial"/>
                        </a:rPr>
                        <a:t> </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500" b="0" i="0" u="none" strike="noStrike" dirty="0">
                          <a:solidFill>
                            <a:srgbClr val="000000"/>
                          </a:solidFill>
                          <a:latin typeface="Arial"/>
                        </a:rPr>
                        <a:t> </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extLst>
                  <a:ext uri="{0D108BD9-81ED-4DB2-BD59-A6C34878D82A}">
                    <a16:rowId xmlns:a16="http://schemas.microsoft.com/office/drawing/2014/main" xmlns="" val="10001"/>
                  </a:ext>
                </a:extLst>
              </a:tr>
              <a:tr h="80429">
                <a:tc>
                  <a:txBody>
                    <a:bodyPr/>
                    <a:lstStyle/>
                    <a:p>
                      <a:pPr algn="l" fontAlgn="ctr"/>
                      <a:r>
                        <a:rPr lang="en-US" sz="500" b="1" i="0" u="none" strike="noStrike" dirty="0">
                          <a:latin typeface="Arial"/>
                        </a:rPr>
                        <a:t>ED Green Light Placement Times</a:t>
                      </a:r>
                    </a:p>
                  </a:txBody>
                  <a:tcPr marL="4210" marR="4210" marT="4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dirty="0">
                          <a:latin typeface="Arial"/>
                        </a:rPr>
                        <a:t>1:00</a:t>
                      </a:r>
                    </a:p>
                  </a:txBody>
                  <a:tcPr marL="4210" marR="4210" marT="4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500" b="0" i="0" u="none" strike="noStrike" dirty="0">
                          <a:latin typeface="Arial"/>
                        </a:rPr>
                        <a:t>1:25</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dirty="0">
                          <a:latin typeface="Arial"/>
                        </a:rPr>
                        <a:t>1:14</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dirty="0">
                          <a:latin typeface="Arial"/>
                        </a:rPr>
                        <a:t>1:14</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dirty="0">
                          <a:latin typeface="Arial"/>
                        </a:rPr>
                        <a:t>0:54</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r" fontAlgn="b"/>
                      <a:r>
                        <a:rPr lang="en-US" sz="500" b="0" i="0" u="none" strike="noStrike" dirty="0">
                          <a:latin typeface="Arial"/>
                        </a:rPr>
                        <a:t>0:50</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r" fontAlgn="b"/>
                      <a:r>
                        <a:rPr lang="en-US" sz="500" b="0" i="0" u="none" strike="noStrike" dirty="0">
                          <a:solidFill>
                            <a:srgbClr val="000000"/>
                          </a:solidFill>
                          <a:latin typeface="Arial"/>
                        </a:rPr>
                        <a:t>1:16</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dirty="0">
                          <a:solidFill>
                            <a:srgbClr val="000000"/>
                          </a:solidFill>
                          <a:latin typeface="Arial"/>
                        </a:rPr>
                        <a:t>0:44</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r" fontAlgn="b"/>
                      <a:r>
                        <a:rPr lang="en-US" sz="500" b="0" i="0" u="none" strike="noStrike" dirty="0">
                          <a:solidFill>
                            <a:srgbClr val="000000"/>
                          </a:solidFill>
                          <a:latin typeface="Arial"/>
                        </a:rPr>
                        <a:t>1:02</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dirty="0">
                          <a:solidFill>
                            <a:srgbClr val="000000"/>
                          </a:solidFill>
                          <a:latin typeface="Arial"/>
                        </a:rPr>
                        <a:t>1:04</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dirty="0">
                          <a:latin typeface="Arial"/>
                        </a:rPr>
                        <a:t>1:26</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dirty="0">
                          <a:latin typeface="Arial"/>
                        </a:rPr>
                        <a:t>1:11</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dirty="0">
                          <a:latin typeface="Arial"/>
                        </a:rPr>
                        <a:t>1:16</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dirty="0">
                          <a:latin typeface="Arial"/>
                        </a:rPr>
                        <a:t>1:18</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0002"/>
                  </a:ext>
                </a:extLst>
              </a:tr>
              <a:tr h="80429">
                <a:tc>
                  <a:txBody>
                    <a:bodyPr/>
                    <a:lstStyle/>
                    <a:p>
                      <a:pPr algn="l" fontAlgn="ctr"/>
                      <a:r>
                        <a:rPr lang="en-US" sz="500" b="1" i="0" u="none" strike="noStrike" dirty="0">
                          <a:latin typeface="Arial"/>
                        </a:rPr>
                        <a:t>ED Request to Patient Ready</a:t>
                      </a:r>
                    </a:p>
                  </a:txBody>
                  <a:tcPr marL="4210" marR="4210" marT="4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dirty="0">
                          <a:latin typeface="Arial"/>
                        </a:rPr>
                        <a:t>1:00</a:t>
                      </a:r>
                    </a:p>
                  </a:txBody>
                  <a:tcPr marL="4210" marR="4210" marT="4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500" b="0" i="0" u="none" strike="noStrike" dirty="0">
                          <a:latin typeface="Arial"/>
                        </a:rPr>
                        <a:t>0:45</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r" fontAlgn="b"/>
                      <a:r>
                        <a:rPr lang="en-US" sz="500" b="0" i="0" u="none" strike="noStrike" dirty="0">
                          <a:latin typeface="Arial"/>
                        </a:rPr>
                        <a:t>2:20</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US" sz="500" b="0" i="0" u="none" strike="noStrike" dirty="0">
                          <a:latin typeface="Arial"/>
                        </a:rPr>
                        <a:t>1:07</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dirty="0">
                          <a:latin typeface="Arial"/>
                        </a:rPr>
                        <a:t>1:14</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dirty="0">
                          <a:latin typeface="Arial"/>
                        </a:rPr>
                        <a:t>1:14</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dirty="0">
                          <a:solidFill>
                            <a:srgbClr val="000000"/>
                          </a:solidFill>
                          <a:latin typeface="Arial"/>
                        </a:rPr>
                        <a:t>0:55</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r" fontAlgn="b"/>
                      <a:r>
                        <a:rPr lang="en-US" sz="500" b="0" i="0" u="none" strike="noStrike" dirty="0">
                          <a:solidFill>
                            <a:srgbClr val="000000"/>
                          </a:solidFill>
                          <a:latin typeface="Arial"/>
                        </a:rPr>
                        <a:t>2:12</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US" sz="500" b="0" i="0" u="none" strike="noStrike" dirty="0">
                          <a:solidFill>
                            <a:srgbClr val="000000"/>
                          </a:solidFill>
                          <a:latin typeface="Arial"/>
                        </a:rPr>
                        <a:t>1:01</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dirty="0">
                          <a:solidFill>
                            <a:srgbClr val="000000"/>
                          </a:solidFill>
                          <a:latin typeface="Arial"/>
                        </a:rPr>
                        <a:t>0:47</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r" fontAlgn="b"/>
                      <a:r>
                        <a:rPr lang="en-US" sz="500" b="0" i="0" u="none" strike="noStrike" dirty="0">
                          <a:latin typeface="Arial"/>
                        </a:rPr>
                        <a:t>0:42</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r" fontAlgn="b"/>
                      <a:r>
                        <a:rPr lang="en-US" sz="500" b="0" i="0" u="none" strike="noStrike" dirty="0">
                          <a:latin typeface="Arial"/>
                        </a:rPr>
                        <a:t>1:17</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dirty="0">
                          <a:latin typeface="Arial"/>
                        </a:rPr>
                        <a:t>1:18</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dirty="0">
                          <a:latin typeface="Arial"/>
                        </a:rPr>
                        <a:t>0:44</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extLst>
                  <a:ext uri="{0D108BD9-81ED-4DB2-BD59-A6C34878D82A}">
                    <a16:rowId xmlns:a16="http://schemas.microsoft.com/office/drawing/2014/main" xmlns="" val="10003"/>
                  </a:ext>
                </a:extLst>
              </a:tr>
              <a:tr h="80429">
                <a:tc>
                  <a:txBody>
                    <a:bodyPr/>
                    <a:lstStyle/>
                    <a:p>
                      <a:pPr algn="l" fontAlgn="ctr"/>
                      <a:r>
                        <a:rPr lang="en-US" sz="500" b="1" i="0" u="none" strike="noStrike" dirty="0">
                          <a:latin typeface="Arial"/>
                        </a:rPr>
                        <a:t>PACU Green Light Placement Times</a:t>
                      </a:r>
                    </a:p>
                  </a:txBody>
                  <a:tcPr marL="4210" marR="4210" marT="4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dirty="0">
                          <a:latin typeface="Arial"/>
                        </a:rPr>
                        <a:t>1:00</a:t>
                      </a:r>
                    </a:p>
                  </a:txBody>
                  <a:tcPr marL="4210" marR="4210" marT="4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500" b="0" i="0" u="none" strike="noStrike" dirty="0">
                          <a:latin typeface="Arial"/>
                        </a:rPr>
                        <a:t>0:50</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r" fontAlgn="b"/>
                      <a:r>
                        <a:rPr lang="en-US" sz="500" b="0" i="0" u="none" strike="noStrike" dirty="0">
                          <a:latin typeface="Arial"/>
                        </a:rPr>
                        <a:t>1:31</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US" sz="500" b="0" i="0" u="none" strike="noStrike" dirty="0">
                          <a:latin typeface="Arial"/>
                        </a:rPr>
                        <a:t>0:50</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r" fontAlgn="b"/>
                      <a:r>
                        <a:rPr lang="en-US" sz="500" b="0" i="0" u="none" strike="noStrike" dirty="0">
                          <a:latin typeface="Arial"/>
                        </a:rPr>
                        <a:t>0:51</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r" fontAlgn="b"/>
                      <a:r>
                        <a:rPr lang="en-US" sz="500" b="0" i="0" u="none" strike="noStrike" dirty="0">
                          <a:latin typeface="Arial"/>
                        </a:rPr>
                        <a:t>1:29</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dirty="0">
                          <a:solidFill>
                            <a:srgbClr val="000000"/>
                          </a:solidFill>
                          <a:latin typeface="Arial"/>
                        </a:rPr>
                        <a:t>0:41</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r" fontAlgn="b"/>
                      <a:r>
                        <a:rPr lang="en-US" sz="500" b="0" i="0" u="none" strike="noStrike" dirty="0">
                          <a:solidFill>
                            <a:srgbClr val="000000"/>
                          </a:solidFill>
                          <a:latin typeface="Arial"/>
                        </a:rPr>
                        <a:t>0:40</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r" fontAlgn="b"/>
                      <a:r>
                        <a:rPr lang="en-US" sz="500" b="0" i="0" u="none" strike="noStrike" dirty="0">
                          <a:solidFill>
                            <a:srgbClr val="000000"/>
                          </a:solidFill>
                          <a:latin typeface="Arial"/>
                        </a:rPr>
                        <a:t>0:56</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r" fontAlgn="b"/>
                      <a:r>
                        <a:rPr lang="en-US" sz="500" b="0" i="0" u="none" strike="noStrike" dirty="0">
                          <a:solidFill>
                            <a:srgbClr val="000000"/>
                          </a:solidFill>
                          <a:latin typeface="Arial"/>
                        </a:rPr>
                        <a:t>0:59</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r" fontAlgn="b"/>
                      <a:r>
                        <a:rPr lang="en-US" sz="500" b="0" i="0" u="none" strike="noStrike" dirty="0">
                          <a:latin typeface="Arial"/>
                        </a:rPr>
                        <a:t>0:51</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r" fontAlgn="b"/>
                      <a:r>
                        <a:rPr lang="en-US" sz="500" b="0" i="0" u="none" strike="noStrike" dirty="0">
                          <a:latin typeface="Arial"/>
                        </a:rPr>
                        <a:t>1:51</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US" sz="500" b="0" i="0" u="none" strike="noStrike" dirty="0">
                          <a:latin typeface="Arial"/>
                        </a:rPr>
                        <a:t>1:06</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dirty="0">
                          <a:latin typeface="Arial"/>
                        </a:rPr>
                        <a:t>0:44</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extLst>
                  <a:ext uri="{0D108BD9-81ED-4DB2-BD59-A6C34878D82A}">
                    <a16:rowId xmlns:a16="http://schemas.microsoft.com/office/drawing/2014/main" xmlns="" val="10004"/>
                  </a:ext>
                </a:extLst>
              </a:tr>
              <a:tr h="80429">
                <a:tc>
                  <a:txBody>
                    <a:bodyPr/>
                    <a:lstStyle/>
                    <a:p>
                      <a:pPr algn="l" fontAlgn="ctr"/>
                      <a:r>
                        <a:rPr lang="en-US" sz="500" b="1" i="0" u="none" strike="noStrike" dirty="0">
                          <a:latin typeface="Arial"/>
                        </a:rPr>
                        <a:t>PACU Request to Patient Ready</a:t>
                      </a:r>
                    </a:p>
                  </a:txBody>
                  <a:tcPr marL="4210" marR="4210" marT="4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dirty="0">
                          <a:latin typeface="Arial"/>
                        </a:rPr>
                        <a:t>1:00</a:t>
                      </a:r>
                    </a:p>
                  </a:txBody>
                  <a:tcPr marL="4210" marR="4210" marT="4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500" b="0" i="0" u="none" strike="noStrike" dirty="0">
                          <a:latin typeface="Arial"/>
                        </a:rPr>
                        <a:t>1:35</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US" sz="500" b="0" i="0" u="none" strike="noStrike" dirty="0">
                          <a:latin typeface="Arial"/>
                        </a:rPr>
                        <a:t>0:53</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r" fontAlgn="b"/>
                      <a:r>
                        <a:rPr lang="en-US" sz="500" b="0" i="0" u="none" strike="noStrike" dirty="0">
                          <a:latin typeface="Arial"/>
                        </a:rPr>
                        <a:t>1:24</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dirty="0">
                          <a:latin typeface="Arial"/>
                        </a:rPr>
                        <a:t>1:57</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US" sz="500" b="0" i="0" u="none" strike="noStrike" dirty="0">
                          <a:latin typeface="Arial"/>
                        </a:rPr>
                        <a:t>0:45</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r" fontAlgn="b"/>
                      <a:r>
                        <a:rPr lang="en-US" sz="500" b="0" i="0" u="none" strike="noStrike" dirty="0">
                          <a:solidFill>
                            <a:srgbClr val="000000"/>
                          </a:solidFill>
                          <a:latin typeface="Arial"/>
                        </a:rPr>
                        <a:t>1:11</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dirty="0">
                          <a:latin typeface="Arial"/>
                        </a:rPr>
                        <a:t>1:25</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dirty="0">
                          <a:solidFill>
                            <a:srgbClr val="000000"/>
                          </a:solidFill>
                          <a:latin typeface="Arial"/>
                        </a:rPr>
                        <a:t>1:17</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r" fontAlgn="b"/>
                      <a:r>
                        <a:rPr lang="en-US" sz="500" b="0" i="0" u="none" strike="noStrike" dirty="0">
                          <a:latin typeface="Arial"/>
                        </a:rPr>
                        <a:t>1:00</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r" fontAlgn="b"/>
                      <a:r>
                        <a:rPr lang="en-US" sz="500" b="0" i="0" u="none" strike="noStrike" dirty="0">
                          <a:solidFill>
                            <a:srgbClr val="000000"/>
                          </a:solidFill>
                          <a:latin typeface="Arial"/>
                        </a:rPr>
                        <a:t>1:05</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dirty="0">
                          <a:solidFill>
                            <a:srgbClr val="000000"/>
                          </a:solidFill>
                          <a:latin typeface="Arial"/>
                        </a:rPr>
                        <a:t>0:44</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r" fontAlgn="b"/>
                      <a:r>
                        <a:rPr lang="en-US" sz="500" b="0" i="0" u="none" strike="noStrike" dirty="0">
                          <a:solidFill>
                            <a:srgbClr val="000000"/>
                          </a:solidFill>
                          <a:latin typeface="Arial"/>
                        </a:rPr>
                        <a:t>1:21</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dirty="0">
                          <a:solidFill>
                            <a:srgbClr val="000000"/>
                          </a:solidFill>
                          <a:latin typeface="Arial"/>
                        </a:rPr>
                        <a:t>0:59</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extLst>
                  <a:ext uri="{0D108BD9-81ED-4DB2-BD59-A6C34878D82A}">
                    <a16:rowId xmlns:a16="http://schemas.microsoft.com/office/drawing/2014/main" xmlns="" val="10005"/>
                  </a:ext>
                </a:extLst>
              </a:tr>
              <a:tr h="80429">
                <a:tc>
                  <a:txBody>
                    <a:bodyPr/>
                    <a:lstStyle/>
                    <a:p>
                      <a:pPr algn="l" fontAlgn="ctr"/>
                      <a:r>
                        <a:rPr lang="en-US" sz="500" b="1" i="1" u="none" strike="noStrike" dirty="0">
                          <a:latin typeface="Arial"/>
                        </a:rPr>
                        <a:t>6N</a:t>
                      </a:r>
                    </a:p>
                  </a:txBody>
                  <a:tcPr marL="4210" marR="4210" marT="4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500" b="0" i="1" u="none" strike="noStrike" dirty="0">
                          <a:latin typeface="Arial"/>
                        </a:rPr>
                        <a:t> </a:t>
                      </a:r>
                    </a:p>
                  </a:txBody>
                  <a:tcPr marL="4210" marR="4210" marT="4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500" b="0" i="1" u="none" strike="noStrike" dirty="0">
                          <a:solidFill>
                            <a:srgbClr val="000000"/>
                          </a:solidFill>
                          <a:latin typeface="Arial"/>
                        </a:rPr>
                        <a:t> </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500" b="0" i="1" u="none" strike="noStrike" dirty="0">
                          <a:solidFill>
                            <a:srgbClr val="000000"/>
                          </a:solidFill>
                          <a:latin typeface="Arial"/>
                        </a:rPr>
                        <a:t> </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500" b="0" i="1" u="none" strike="noStrike" dirty="0">
                          <a:solidFill>
                            <a:srgbClr val="000000"/>
                          </a:solidFill>
                          <a:latin typeface="Arial"/>
                        </a:rPr>
                        <a:t> </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500" b="0" i="1" u="none" strike="noStrike" dirty="0">
                          <a:solidFill>
                            <a:srgbClr val="000000"/>
                          </a:solidFill>
                          <a:latin typeface="Arial"/>
                        </a:rPr>
                        <a:t> </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500" b="0" i="1" u="none" strike="noStrike" dirty="0">
                          <a:solidFill>
                            <a:srgbClr val="000000"/>
                          </a:solidFill>
                          <a:latin typeface="Arial"/>
                        </a:rPr>
                        <a:t> </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500" b="0" i="0" u="none" strike="noStrike" dirty="0">
                          <a:solidFill>
                            <a:srgbClr val="000000"/>
                          </a:solidFill>
                          <a:latin typeface="Arial"/>
                        </a:rPr>
                        <a:t> </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400" b="0" i="0" u="none" strike="noStrike" dirty="0">
                          <a:latin typeface="Arial"/>
                        </a:rPr>
                        <a:t> </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400" b="0" i="0" u="none" strike="noStrike" dirty="0">
                          <a:latin typeface="Arial"/>
                        </a:rPr>
                        <a:t> </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400" b="0" i="0" u="none" strike="noStrike" dirty="0">
                          <a:latin typeface="Arial"/>
                        </a:rPr>
                        <a:t> </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400" b="0" i="0" u="none" strike="noStrike" dirty="0">
                          <a:latin typeface="Arial"/>
                        </a:rPr>
                        <a:t> </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400" b="0" i="0" u="none" strike="noStrike" dirty="0">
                          <a:latin typeface="Arial"/>
                        </a:rPr>
                        <a:t> </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400" b="0" i="0" u="none" strike="noStrike" dirty="0">
                          <a:latin typeface="Arial"/>
                        </a:rPr>
                        <a:t> </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en-US" sz="400" b="0" i="0" u="none" strike="noStrike" dirty="0">
                          <a:latin typeface="Arial"/>
                        </a:rPr>
                        <a:t> </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extLst>
                  <a:ext uri="{0D108BD9-81ED-4DB2-BD59-A6C34878D82A}">
                    <a16:rowId xmlns:a16="http://schemas.microsoft.com/office/drawing/2014/main" xmlns="" val="10006"/>
                  </a:ext>
                </a:extLst>
              </a:tr>
              <a:tr h="80429">
                <a:tc>
                  <a:txBody>
                    <a:bodyPr/>
                    <a:lstStyle/>
                    <a:p>
                      <a:pPr algn="l" fontAlgn="ctr"/>
                      <a:r>
                        <a:rPr lang="en-US" sz="500" b="1" i="0" u="none" strike="noStrike" dirty="0">
                          <a:latin typeface="Arial"/>
                        </a:rPr>
                        <a:t>ED Green Light Placement Times</a:t>
                      </a:r>
                    </a:p>
                  </a:txBody>
                  <a:tcPr marL="4210" marR="4210" marT="4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dirty="0">
                          <a:latin typeface="Arial"/>
                        </a:rPr>
                        <a:t>1:00</a:t>
                      </a:r>
                    </a:p>
                  </a:txBody>
                  <a:tcPr marL="4210" marR="4210" marT="4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500" b="0" i="0" u="none" strike="noStrike" dirty="0">
                          <a:latin typeface="Arial"/>
                        </a:rPr>
                        <a:t>0:47</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r" fontAlgn="b"/>
                      <a:r>
                        <a:rPr lang="en-US" sz="500" b="0" i="0" u="none" strike="noStrike" dirty="0">
                          <a:latin typeface="Arial"/>
                        </a:rPr>
                        <a:t>1:06</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dirty="0">
                          <a:latin typeface="Arial"/>
                        </a:rPr>
                        <a:t>1:24</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dirty="0">
                          <a:latin typeface="Arial"/>
                        </a:rPr>
                        <a:t>1:30</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dirty="0">
                          <a:latin typeface="Arial"/>
                        </a:rPr>
                        <a:t>1:14</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dirty="0">
                          <a:solidFill>
                            <a:srgbClr val="000000"/>
                          </a:solidFill>
                          <a:latin typeface="Arial"/>
                        </a:rPr>
                        <a:t>1:27</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dirty="0">
                          <a:solidFill>
                            <a:srgbClr val="000000"/>
                          </a:solidFill>
                          <a:latin typeface="Arial"/>
                        </a:rPr>
                        <a:t>0:57</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r" fontAlgn="b"/>
                      <a:r>
                        <a:rPr lang="en-US" sz="500" b="0" i="0" u="none" strike="noStrike" dirty="0">
                          <a:solidFill>
                            <a:srgbClr val="000000"/>
                          </a:solidFill>
                          <a:latin typeface="Arial"/>
                        </a:rPr>
                        <a:t>1:05</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dirty="0">
                          <a:solidFill>
                            <a:srgbClr val="000000"/>
                          </a:solidFill>
                          <a:latin typeface="Arial"/>
                        </a:rPr>
                        <a:t>0:57</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r" fontAlgn="b"/>
                      <a:r>
                        <a:rPr lang="en-US" sz="500" b="0" i="0" u="none" strike="noStrike" dirty="0">
                          <a:latin typeface="Arial"/>
                        </a:rPr>
                        <a:t>1:26</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dirty="0">
                          <a:latin typeface="Arial"/>
                        </a:rPr>
                        <a:t>1:12</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dirty="0">
                          <a:latin typeface="Arial"/>
                        </a:rPr>
                        <a:t>1:11</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dirty="0">
                          <a:latin typeface="Arial"/>
                        </a:rPr>
                        <a:t>0:46</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extLst>
                  <a:ext uri="{0D108BD9-81ED-4DB2-BD59-A6C34878D82A}">
                    <a16:rowId xmlns:a16="http://schemas.microsoft.com/office/drawing/2014/main" xmlns="" val="10007"/>
                  </a:ext>
                </a:extLst>
              </a:tr>
              <a:tr h="80429">
                <a:tc>
                  <a:txBody>
                    <a:bodyPr/>
                    <a:lstStyle/>
                    <a:p>
                      <a:pPr algn="l" fontAlgn="ctr"/>
                      <a:r>
                        <a:rPr lang="en-US" sz="500" b="1" i="0" u="none" strike="noStrike" dirty="0">
                          <a:latin typeface="Arial"/>
                        </a:rPr>
                        <a:t>ED Request to Patient Ready</a:t>
                      </a:r>
                    </a:p>
                  </a:txBody>
                  <a:tcPr marL="4210" marR="4210" marT="4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dirty="0">
                          <a:latin typeface="Arial"/>
                        </a:rPr>
                        <a:t>1:00</a:t>
                      </a:r>
                    </a:p>
                  </a:txBody>
                  <a:tcPr marL="4210" marR="4210" marT="4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500" b="0" i="0" u="none" strike="noStrike" dirty="0">
                          <a:latin typeface="Arial"/>
                        </a:rPr>
                        <a:t>1:34</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US" sz="500" b="0" i="0" u="none" strike="noStrike" dirty="0">
                          <a:latin typeface="Arial"/>
                        </a:rPr>
                        <a:t>2:10</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US" sz="500" b="0" i="0" u="none" strike="noStrike" dirty="0">
                          <a:latin typeface="Arial"/>
                        </a:rPr>
                        <a:t>1:08</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dirty="0">
                          <a:latin typeface="Arial"/>
                        </a:rPr>
                        <a:t>1:01</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dirty="0">
                          <a:latin typeface="Arial"/>
                        </a:rPr>
                        <a:t>1:40</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US" sz="500" b="0" i="0" u="none" strike="noStrike" dirty="0">
                          <a:solidFill>
                            <a:srgbClr val="000000"/>
                          </a:solidFill>
                          <a:latin typeface="Arial"/>
                        </a:rPr>
                        <a:t>1:16</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dirty="0">
                          <a:solidFill>
                            <a:srgbClr val="000000"/>
                          </a:solidFill>
                          <a:latin typeface="Arial"/>
                        </a:rPr>
                        <a:t>1:28</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dirty="0">
                          <a:solidFill>
                            <a:srgbClr val="000000"/>
                          </a:solidFill>
                          <a:latin typeface="Arial"/>
                        </a:rPr>
                        <a:t>1:48</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dirty="0">
                          <a:solidFill>
                            <a:srgbClr val="000000"/>
                          </a:solidFill>
                          <a:latin typeface="Arial"/>
                        </a:rPr>
                        <a:t>1:24</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dirty="0">
                          <a:latin typeface="Arial"/>
                        </a:rPr>
                        <a:t>0:42</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r" fontAlgn="b"/>
                      <a:r>
                        <a:rPr lang="en-US" sz="500" b="0" i="0" u="none" strike="noStrike" dirty="0">
                          <a:latin typeface="Arial"/>
                        </a:rPr>
                        <a:t>1:20</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dirty="0">
                          <a:latin typeface="Arial"/>
                        </a:rPr>
                        <a:t>1:00</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r" fontAlgn="b"/>
                      <a:r>
                        <a:rPr lang="en-US" sz="500" b="0" i="0" u="none" strike="noStrike" dirty="0">
                          <a:latin typeface="Arial"/>
                        </a:rPr>
                        <a:t>2:01</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0008"/>
                  </a:ext>
                </a:extLst>
              </a:tr>
              <a:tr h="80429">
                <a:tc>
                  <a:txBody>
                    <a:bodyPr/>
                    <a:lstStyle/>
                    <a:p>
                      <a:pPr algn="l" fontAlgn="ctr"/>
                      <a:r>
                        <a:rPr lang="en-US" sz="500" b="1" i="0" u="none" strike="noStrike" dirty="0">
                          <a:latin typeface="Arial"/>
                        </a:rPr>
                        <a:t>PACU Green Light Placement Times</a:t>
                      </a:r>
                    </a:p>
                  </a:txBody>
                  <a:tcPr marL="4210" marR="4210" marT="4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dirty="0">
                          <a:latin typeface="Arial"/>
                        </a:rPr>
                        <a:t>1:00</a:t>
                      </a:r>
                    </a:p>
                  </a:txBody>
                  <a:tcPr marL="4210" marR="4210" marT="4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500" b="0" i="0" u="none" strike="noStrike" dirty="0">
                          <a:latin typeface="Arial"/>
                        </a:rPr>
                        <a:t>1:21</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dirty="0">
                          <a:latin typeface="Arial"/>
                        </a:rPr>
                        <a:t>1:02</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dirty="0">
                          <a:latin typeface="Arial"/>
                        </a:rPr>
                        <a:t>1:08</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dirty="0">
                          <a:latin typeface="Arial"/>
                        </a:rPr>
                        <a:t>0:52</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r" fontAlgn="b"/>
                      <a:r>
                        <a:rPr lang="en-US" sz="500" b="0" i="0" u="none" strike="noStrike" dirty="0">
                          <a:latin typeface="Arial"/>
                        </a:rPr>
                        <a:t>1:09</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500" b="0" i="0" u="none" strike="noStrike" dirty="0">
                          <a:latin typeface="Arial"/>
                        </a:rPr>
                        <a:t>0:59</a:t>
                      </a:r>
                    </a:p>
                  </a:txBody>
                  <a:tcPr marL="4210" marR="4210" marT="4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r" fontAlgn="ctr"/>
                      <a:r>
                        <a:rPr lang="en-US" sz="500" b="0" i="0" u="none" strike="noStrike" dirty="0">
                          <a:latin typeface="Arial"/>
                        </a:rPr>
                        <a:t>0:48</a:t>
                      </a:r>
                    </a:p>
                  </a:txBody>
                  <a:tcPr marL="4210" marR="4210" marT="4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r" fontAlgn="ctr"/>
                      <a:r>
                        <a:rPr lang="en-US" sz="500" b="0" i="0" u="none" strike="noStrike" dirty="0">
                          <a:latin typeface="Arial"/>
                        </a:rPr>
                        <a:t>0:47</a:t>
                      </a:r>
                    </a:p>
                  </a:txBody>
                  <a:tcPr marL="4210" marR="4210" marT="4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r" fontAlgn="ctr"/>
                      <a:r>
                        <a:rPr lang="en-US" sz="500" b="0" i="0" u="none" strike="noStrike" dirty="0">
                          <a:latin typeface="Arial"/>
                        </a:rPr>
                        <a:t>1:11</a:t>
                      </a:r>
                    </a:p>
                  </a:txBody>
                  <a:tcPr marL="4210" marR="4210" marT="4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dirty="0">
                          <a:latin typeface="Arial"/>
                        </a:rPr>
                        <a:t>1:03</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dirty="0">
                          <a:latin typeface="Arial"/>
                        </a:rPr>
                        <a:t>0:50</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r" fontAlgn="b"/>
                      <a:r>
                        <a:rPr lang="en-US" sz="500" b="0" i="0" u="none" strike="noStrike" dirty="0">
                          <a:latin typeface="Arial"/>
                        </a:rPr>
                        <a:t>1:11</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dirty="0">
                          <a:latin typeface="Arial"/>
                        </a:rPr>
                        <a:t>0:43</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extLst>
                  <a:ext uri="{0D108BD9-81ED-4DB2-BD59-A6C34878D82A}">
                    <a16:rowId xmlns:a16="http://schemas.microsoft.com/office/drawing/2014/main" xmlns="" val="10009"/>
                  </a:ext>
                </a:extLst>
              </a:tr>
              <a:tr h="80429">
                <a:tc>
                  <a:txBody>
                    <a:bodyPr/>
                    <a:lstStyle/>
                    <a:p>
                      <a:pPr algn="l" fontAlgn="ctr"/>
                      <a:r>
                        <a:rPr lang="en-US" sz="500" b="1" i="0" u="none" strike="noStrike" dirty="0">
                          <a:latin typeface="Arial"/>
                        </a:rPr>
                        <a:t>PACU Request to Patient Ready</a:t>
                      </a:r>
                    </a:p>
                  </a:txBody>
                  <a:tcPr marL="4210" marR="4210" marT="4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dirty="0">
                          <a:latin typeface="Arial"/>
                        </a:rPr>
                        <a:t>1:00</a:t>
                      </a:r>
                    </a:p>
                  </a:txBody>
                  <a:tcPr marL="4210" marR="4210" marT="4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500" b="0" i="0" u="none" strike="noStrike" dirty="0">
                          <a:latin typeface="Arial"/>
                        </a:rPr>
                        <a:t>1:21</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dirty="0">
                          <a:latin typeface="Arial"/>
                        </a:rPr>
                        <a:t>1:05</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dirty="0">
                          <a:latin typeface="Arial"/>
                        </a:rPr>
                        <a:t>1:35</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US" sz="500" b="0" i="0" u="none" strike="noStrike" dirty="0">
                          <a:latin typeface="Arial"/>
                        </a:rPr>
                        <a:t>1:16</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dirty="0">
                          <a:latin typeface="Arial"/>
                        </a:rPr>
                        <a:t>0:34</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ctr"/>
                      <a:r>
                        <a:rPr lang="en-US" sz="500" b="0" i="0" u="none" strike="noStrike" dirty="0">
                          <a:latin typeface="Arial"/>
                        </a:rPr>
                        <a:t>1:06</a:t>
                      </a:r>
                    </a:p>
                  </a:txBody>
                  <a:tcPr marL="4210" marR="4210" marT="4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500" b="0" i="0" u="none" strike="noStrike" dirty="0">
                          <a:latin typeface="Arial"/>
                        </a:rPr>
                        <a:t>1:35</a:t>
                      </a:r>
                    </a:p>
                  </a:txBody>
                  <a:tcPr marL="4210" marR="4210" marT="4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en-US" sz="500" b="0" i="0" u="none" strike="noStrike" dirty="0">
                          <a:solidFill>
                            <a:srgbClr val="000000"/>
                          </a:solidFill>
                          <a:latin typeface="Arial"/>
                        </a:rPr>
                        <a:t>1:11</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dirty="0">
                          <a:solidFill>
                            <a:srgbClr val="000000"/>
                          </a:solidFill>
                          <a:latin typeface="Arial"/>
                        </a:rPr>
                        <a:t>1:16</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dirty="0">
                          <a:latin typeface="Arial"/>
                        </a:rPr>
                        <a:t>0:52</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r" fontAlgn="b"/>
                      <a:r>
                        <a:rPr lang="en-US" sz="500" b="0" i="0" u="none" strike="noStrike" dirty="0">
                          <a:latin typeface="Arial"/>
                        </a:rPr>
                        <a:t>1:23</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dirty="0">
                          <a:latin typeface="Arial"/>
                        </a:rPr>
                        <a:t>0:41</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r" fontAlgn="b"/>
                      <a:r>
                        <a:rPr lang="en-US" sz="500" b="0" i="0" u="none" strike="noStrike" dirty="0">
                          <a:latin typeface="Arial"/>
                        </a:rPr>
                        <a:t>1:14</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0010"/>
                  </a:ext>
                </a:extLst>
              </a:tr>
              <a:tr h="174197">
                <a:tc>
                  <a:txBody>
                    <a:bodyPr/>
                    <a:lstStyle/>
                    <a:p>
                      <a:pPr algn="l" fontAlgn="ctr"/>
                      <a:r>
                        <a:rPr lang="en-US" sz="500" b="1" i="0" u="none" strike="noStrike" dirty="0">
                          <a:latin typeface="Arial"/>
                        </a:rPr>
                        <a:t>Infection Control</a:t>
                      </a:r>
                    </a:p>
                  </a:txBody>
                  <a:tcPr marL="4210" marR="4210" marT="4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ctr"/>
                      <a:r>
                        <a:rPr lang="en-US" sz="500" b="1" i="0" u="none" strike="noStrike" dirty="0">
                          <a:latin typeface="Arial"/>
                        </a:rPr>
                        <a:t>Target</a:t>
                      </a:r>
                    </a:p>
                  </a:txBody>
                  <a:tcPr marL="4210" marR="4210" marT="4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ctr"/>
                      <a:r>
                        <a:rPr lang="en-US" sz="500" b="1" i="0" u="none" strike="noStrike" dirty="0">
                          <a:latin typeface="Arial"/>
                        </a:rPr>
                        <a:t>Jan-Mar 2010</a:t>
                      </a:r>
                    </a:p>
                  </a:txBody>
                  <a:tcPr marL="4210" marR="4210" marT="421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gridSpan="3">
                  <a:txBody>
                    <a:bodyPr/>
                    <a:lstStyle/>
                    <a:p>
                      <a:pPr algn="ctr" fontAlgn="ctr"/>
                      <a:r>
                        <a:rPr lang="en-US" sz="500" b="1" i="0" u="none" strike="noStrike" dirty="0">
                          <a:latin typeface="Arial"/>
                        </a:rPr>
                        <a:t>Apr-Jun 2010</a:t>
                      </a:r>
                    </a:p>
                  </a:txBody>
                  <a:tcPr marL="4210" marR="4210" marT="421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hMerge="1">
                  <a:txBody>
                    <a:bodyPr/>
                    <a:lstStyle/>
                    <a:p>
                      <a:endParaRPr lang="en-US"/>
                    </a:p>
                  </a:txBody>
                  <a:tcPr/>
                </a:tc>
                <a:tc hMerge="1">
                  <a:txBody>
                    <a:bodyPr/>
                    <a:lstStyle/>
                    <a:p>
                      <a:endParaRPr lang="en-US"/>
                    </a:p>
                  </a:txBody>
                  <a:tcPr/>
                </a:tc>
                <a:tc gridSpan="3">
                  <a:txBody>
                    <a:bodyPr/>
                    <a:lstStyle/>
                    <a:p>
                      <a:pPr algn="ctr" fontAlgn="ctr"/>
                      <a:r>
                        <a:rPr lang="en-US" sz="500" b="1" i="0" u="none" strike="noStrike" dirty="0">
                          <a:latin typeface="Arial"/>
                        </a:rPr>
                        <a:t>Jul-Sep 2010</a:t>
                      </a:r>
                    </a:p>
                  </a:txBody>
                  <a:tcPr marL="4210" marR="4210" marT="4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hMerge="1">
                  <a:txBody>
                    <a:bodyPr/>
                    <a:lstStyle/>
                    <a:p>
                      <a:endParaRPr lang="en-US"/>
                    </a:p>
                  </a:txBody>
                  <a:tcPr/>
                </a:tc>
                <a:tc hMerge="1">
                  <a:txBody>
                    <a:bodyPr/>
                    <a:lstStyle/>
                    <a:p>
                      <a:endParaRPr lang="en-US"/>
                    </a:p>
                  </a:txBody>
                  <a:tcPr/>
                </a:tc>
                <a:tc gridSpan="3">
                  <a:txBody>
                    <a:bodyPr/>
                    <a:lstStyle/>
                    <a:p>
                      <a:pPr algn="ctr" fontAlgn="ctr"/>
                      <a:r>
                        <a:rPr lang="en-US" sz="500" b="1" i="0" u="none" strike="noStrike" dirty="0">
                          <a:latin typeface="Arial"/>
                        </a:rPr>
                        <a:t>Oct-Dec 2010</a:t>
                      </a:r>
                    </a:p>
                  </a:txBody>
                  <a:tcPr marL="4210" marR="4210" marT="4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hMerge="1">
                  <a:txBody>
                    <a:bodyPr/>
                    <a:lstStyle/>
                    <a:p>
                      <a:endParaRPr lang="en-US"/>
                    </a:p>
                  </a:txBody>
                  <a:tcPr/>
                </a:tc>
                <a:tc hMerge="1">
                  <a:txBody>
                    <a:bodyPr/>
                    <a:lstStyle/>
                    <a:p>
                      <a:endParaRPr lang="en-US"/>
                    </a:p>
                  </a:txBody>
                  <a:tcPr/>
                </a:tc>
                <a:tc gridSpan="3">
                  <a:txBody>
                    <a:bodyPr/>
                    <a:lstStyle/>
                    <a:p>
                      <a:pPr algn="ctr" fontAlgn="ctr"/>
                      <a:r>
                        <a:rPr lang="en-US" sz="500" b="1" i="0" u="none" strike="noStrike" dirty="0">
                          <a:latin typeface="Arial"/>
                        </a:rPr>
                        <a:t>Jan-Mar 2011</a:t>
                      </a:r>
                    </a:p>
                  </a:txBody>
                  <a:tcPr marL="4210" marR="4210" marT="4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11"/>
                  </a:ext>
                </a:extLst>
              </a:tr>
              <a:tr h="80429">
                <a:tc>
                  <a:txBody>
                    <a:bodyPr/>
                    <a:lstStyle/>
                    <a:p>
                      <a:pPr algn="l" fontAlgn="ctr"/>
                      <a:r>
                        <a:rPr lang="en-US" sz="500" b="1" i="0" u="none" strike="noStrike" dirty="0">
                          <a:latin typeface="Arial"/>
                        </a:rPr>
                        <a:t>6 ICU</a:t>
                      </a:r>
                    </a:p>
                  </a:txBody>
                  <a:tcPr marL="4210" marR="4210" marT="4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500" b="0" i="0" u="none" strike="noStrike" dirty="0">
                          <a:latin typeface="Arial"/>
                        </a:rPr>
                        <a:t> </a:t>
                      </a:r>
                    </a:p>
                  </a:txBody>
                  <a:tcPr marL="4210" marR="4210" marT="4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500" b="0" i="0" u="none" strike="noStrike" dirty="0">
                          <a:latin typeface="Arial"/>
                        </a:rPr>
                        <a:t> </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gridSpan="3">
                  <a:txBody>
                    <a:bodyPr/>
                    <a:lstStyle/>
                    <a:p>
                      <a:pPr algn="ctr" fontAlgn="b"/>
                      <a:r>
                        <a:rPr lang="en-US" sz="500" b="0" i="0" u="none" strike="noStrike" dirty="0">
                          <a:latin typeface="Arial"/>
                        </a:rPr>
                        <a:t> </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en-US"/>
                    </a:p>
                  </a:txBody>
                  <a:tcPr/>
                </a:tc>
                <a:tc hMerge="1">
                  <a:txBody>
                    <a:bodyPr/>
                    <a:lstStyle/>
                    <a:p>
                      <a:endParaRPr lang="en-US"/>
                    </a:p>
                  </a:txBody>
                  <a:tcPr/>
                </a:tc>
                <a:tc gridSpan="3">
                  <a:txBody>
                    <a:bodyPr/>
                    <a:lstStyle/>
                    <a:p>
                      <a:pPr algn="ctr" fontAlgn="b"/>
                      <a:r>
                        <a:rPr lang="en-US" sz="500" b="0" i="0" u="none" strike="noStrike" dirty="0">
                          <a:latin typeface="Arial"/>
                        </a:rPr>
                        <a:t> </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en-US"/>
                    </a:p>
                  </a:txBody>
                  <a:tcPr/>
                </a:tc>
                <a:tc hMerge="1">
                  <a:txBody>
                    <a:bodyPr/>
                    <a:lstStyle/>
                    <a:p>
                      <a:endParaRPr lang="en-US"/>
                    </a:p>
                  </a:txBody>
                  <a:tcPr/>
                </a:tc>
                <a:tc gridSpan="3">
                  <a:txBody>
                    <a:bodyPr/>
                    <a:lstStyle/>
                    <a:p>
                      <a:pPr algn="ctr" fontAlgn="ctr"/>
                      <a:r>
                        <a:rPr lang="en-US" sz="500" b="0" i="0" u="none" strike="noStrike" dirty="0">
                          <a:latin typeface="Arial"/>
                        </a:rPr>
                        <a:t> </a:t>
                      </a:r>
                    </a:p>
                  </a:txBody>
                  <a:tcPr marL="4210" marR="4210" marT="4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en-US"/>
                    </a:p>
                  </a:txBody>
                  <a:tcPr/>
                </a:tc>
                <a:tc hMerge="1">
                  <a:txBody>
                    <a:bodyPr/>
                    <a:lstStyle/>
                    <a:p>
                      <a:endParaRPr lang="en-US"/>
                    </a:p>
                  </a:txBody>
                  <a:tcPr/>
                </a:tc>
                <a:tc gridSpan="3">
                  <a:txBody>
                    <a:bodyPr/>
                    <a:lstStyle/>
                    <a:p>
                      <a:pPr algn="ctr" fontAlgn="b"/>
                      <a:r>
                        <a:rPr lang="en-US" sz="500" b="0" i="0" u="none" strike="noStrike" dirty="0">
                          <a:latin typeface="Arial"/>
                        </a:rPr>
                        <a:t> </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12"/>
                  </a:ext>
                </a:extLst>
              </a:tr>
              <a:tr h="80429">
                <a:tc>
                  <a:txBody>
                    <a:bodyPr/>
                    <a:lstStyle/>
                    <a:p>
                      <a:pPr algn="l" fontAlgn="ctr"/>
                      <a:r>
                        <a:rPr lang="en-US" sz="500" b="1" i="0" u="none" strike="noStrike" dirty="0">
                          <a:latin typeface="Arial"/>
                        </a:rPr>
                        <a:t>CA-BSI (rate per 1,000 pt days)</a:t>
                      </a:r>
                    </a:p>
                  </a:txBody>
                  <a:tcPr marL="4210" marR="4210" marT="4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dirty="0">
                          <a:latin typeface="Arial"/>
                        </a:rPr>
                        <a:t>2.66</a:t>
                      </a:r>
                    </a:p>
                  </a:txBody>
                  <a:tcPr marL="4210" marR="4210" marT="4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0" i="0" u="none" strike="noStrike" dirty="0">
                          <a:latin typeface="Arial"/>
                        </a:rPr>
                        <a:t>0.70</a:t>
                      </a:r>
                    </a:p>
                  </a:txBody>
                  <a:tcPr marL="4210" marR="4210" marT="421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gridSpan="3">
                  <a:txBody>
                    <a:bodyPr/>
                    <a:lstStyle/>
                    <a:p>
                      <a:pPr algn="ctr" fontAlgn="b"/>
                      <a:r>
                        <a:rPr lang="en-US" sz="500" b="0" i="0" u="none" strike="noStrike" dirty="0">
                          <a:latin typeface="Arial"/>
                        </a:rPr>
                        <a:t>0.00</a:t>
                      </a:r>
                    </a:p>
                  </a:txBody>
                  <a:tcPr marL="4210" marR="4210" marT="421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hMerge="1">
                  <a:txBody>
                    <a:bodyPr/>
                    <a:lstStyle/>
                    <a:p>
                      <a:endParaRPr lang="en-US"/>
                    </a:p>
                  </a:txBody>
                  <a:tcPr/>
                </a:tc>
                <a:tc hMerge="1">
                  <a:txBody>
                    <a:bodyPr/>
                    <a:lstStyle/>
                    <a:p>
                      <a:endParaRPr lang="en-US"/>
                    </a:p>
                  </a:txBody>
                  <a:tcPr/>
                </a:tc>
                <a:tc gridSpan="3">
                  <a:txBody>
                    <a:bodyPr/>
                    <a:lstStyle/>
                    <a:p>
                      <a:pPr algn="ctr" fontAlgn="b"/>
                      <a:r>
                        <a:rPr lang="en-US" sz="500" b="0" i="0" u="none" strike="noStrike" dirty="0">
                          <a:latin typeface="Arial"/>
                        </a:rPr>
                        <a:t>1.80</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hMerge="1">
                  <a:txBody>
                    <a:bodyPr/>
                    <a:lstStyle/>
                    <a:p>
                      <a:endParaRPr lang="en-US"/>
                    </a:p>
                  </a:txBody>
                  <a:tcPr/>
                </a:tc>
                <a:tc hMerge="1">
                  <a:txBody>
                    <a:bodyPr/>
                    <a:lstStyle/>
                    <a:p>
                      <a:endParaRPr lang="en-US"/>
                    </a:p>
                  </a:txBody>
                  <a:tcPr/>
                </a:tc>
                <a:tc gridSpan="3">
                  <a:txBody>
                    <a:bodyPr/>
                    <a:lstStyle/>
                    <a:p>
                      <a:pPr algn="ctr" fontAlgn="b"/>
                      <a:r>
                        <a:rPr lang="en-US" sz="500" b="0" i="0" u="none" strike="noStrike" dirty="0">
                          <a:latin typeface="Arial"/>
                        </a:rPr>
                        <a:t>0.00</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hMerge="1">
                  <a:txBody>
                    <a:bodyPr/>
                    <a:lstStyle/>
                    <a:p>
                      <a:endParaRPr lang="en-US"/>
                    </a:p>
                  </a:txBody>
                  <a:tcPr/>
                </a:tc>
                <a:tc hMerge="1">
                  <a:txBody>
                    <a:bodyPr/>
                    <a:lstStyle/>
                    <a:p>
                      <a:endParaRPr lang="en-US"/>
                    </a:p>
                  </a:txBody>
                  <a:tcPr/>
                </a:tc>
                <a:tc gridSpan="3">
                  <a:txBody>
                    <a:bodyPr/>
                    <a:lstStyle/>
                    <a:p>
                      <a:pPr algn="ctr" fontAlgn="b"/>
                      <a:r>
                        <a:rPr lang="en-US" sz="500" b="0" i="0" u="none" strike="noStrike" dirty="0">
                          <a:latin typeface="Arial"/>
                        </a:rPr>
                        <a:t>0.00</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13"/>
                  </a:ext>
                </a:extLst>
              </a:tr>
              <a:tr h="80429">
                <a:tc>
                  <a:txBody>
                    <a:bodyPr/>
                    <a:lstStyle/>
                    <a:p>
                      <a:pPr algn="l" fontAlgn="ctr"/>
                      <a:r>
                        <a:rPr lang="en-US" sz="500" b="1" i="0" u="none" strike="noStrike" dirty="0">
                          <a:latin typeface="Arial"/>
                        </a:rPr>
                        <a:t>C-Diff (rate per 1,000 pt days)</a:t>
                      </a:r>
                    </a:p>
                  </a:txBody>
                  <a:tcPr marL="4210" marR="4210" marT="4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dirty="0">
                          <a:latin typeface="Arial"/>
                        </a:rPr>
                        <a:t>1.20</a:t>
                      </a:r>
                    </a:p>
                  </a:txBody>
                  <a:tcPr marL="4210" marR="4210" marT="4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0" i="0" u="none" strike="noStrike" dirty="0">
                          <a:latin typeface="Arial"/>
                        </a:rPr>
                        <a:t>2.09</a:t>
                      </a:r>
                    </a:p>
                  </a:txBody>
                  <a:tcPr marL="4210" marR="4210" marT="421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3">
                  <a:txBody>
                    <a:bodyPr/>
                    <a:lstStyle/>
                    <a:p>
                      <a:pPr algn="ctr" fontAlgn="b"/>
                      <a:r>
                        <a:rPr lang="en-US" sz="500" b="0" i="0" u="none" strike="noStrike" dirty="0">
                          <a:latin typeface="Arial"/>
                        </a:rPr>
                        <a:t>0.00</a:t>
                      </a:r>
                    </a:p>
                  </a:txBody>
                  <a:tcPr marL="4210" marR="4210" marT="421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hMerge="1">
                  <a:txBody>
                    <a:bodyPr/>
                    <a:lstStyle/>
                    <a:p>
                      <a:endParaRPr lang="en-US"/>
                    </a:p>
                  </a:txBody>
                  <a:tcPr/>
                </a:tc>
                <a:tc hMerge="1">
                  <a:txBody>
                    <a:bodyPr/>
                    <a:lstStyle/>
                    <a:p>
                      <a:endParaRPr lang="en-US"/>
                    </a:p>
                  </a:txBody>
                  <a:tcPr/>
                </a:tc>
                <a:tc gridSpan="3">
                  <a:txBody>
                    <a:bodyPr/>
                    <a:lstStyle/>
                    <a:p>
                      <a:pPr algn="ctr" fontAlgn="b"/>
                      <a:r>
                        <a:rPr lang="en-US" sz="500" b="0" i="0" u="none" strike="noStrike" dirty="0">
                          <a:latin typeface="Arial"/>
                        </a:rPr>
                        <a:t>1.40</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gridSpan="3">
                  <a:txBody>
                    <a:bodyPr/>
                    <a:lstStyle/>
                    <a:p>
                      <a:pPr algn="ctr" fontAlgn="b"/>
                      <a:r>
                        <a:rPr lang="en-US" sz="500" b="0" i="0" u="none" strike="noStrike" dirty="0">
                          <a:latin typeface="Arial"/>
                        </a:rPr>
                        <a:t>0.50</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hMerge="1">
                  <a:txBody>
                    <a:bodyPr/>
                    <a:lstStyle/>
                    <a:p>
                      <a:endParaRPr lang="en-US"/>
                    </a:p>
                  </a:txBody>
                  <a:tcPr/>
                </a:tc>
                <a:tc hMerge="1">
                  <a:txBody>
                    <a:bodyPr/>
                    <a:lstStyle/>
                    <a:p>
                      <a:endParaRPr lang="en-US"/>
                    </a:p>
                  </a:txBody>
                  <a:tcPr/>
                </a:tc>
                <a:tc gridSpan="3">
                  <a:txBody>
                    <a:bodyPr/>
                    <a:lstStyle/>
                    <a:p>
                      <a:pPr algn="ctr" fontAlgn="b"/>
                      <a:r>
                        <a:rPr lang="en-US" sz="500" b="0" i="0" u="none" strike="noStrike" dirty="0">
                          <a:latin typeface="Arial"/>
                        </a:rPr>
                        <a:t>0.00</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14"/>
                  </a:ext>
                </a:extLst>
              </a:tr>
              <a:tr h="80429">
                <a:tc>
                  <a:txBody>
                    <a:bodyPr/>
                    <a:lstStyle/>
                    <a:p>
                      <a:pPr algn="l" fontAlgn="ctr"/>
                      <a:r>
                        <a:rPr lang="en-US" sz="500" b="1" i="0" u="none" strike="noStrike" dirty="0">
                          <a:latin typeface="Arial"/>
                        </a:rPr>
                        <a:t>MRSA (rate per 1,000 pt days)</a:t>
                      </a:r>
                    </a:p>
                  </a:txBody>
                  <a:tcPr marL="4210" marR="4210" marT="4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dirty="0">
                          <a:latin typeface="Arial"/>
                        </a:rPr>
                        <a:t>0.00</a:t>
                      </a:r>
                    </a:p>
                  </a:txBody>
                  <a:tcPr marL="4210" marR="4210" marT="4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0" i="0" u="none" strike="noStrike" dirty="0">
                          <a:latin typeface="Arial"/>
                        </a:rPr>
                        <a:t>0.00</a:t>
                      </a:r>
                    </a:p>
                  </a:txBody>
                  <a:tcPr marL="4210" marR="4210" marT="421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gridSpan="3">
                  <a:txBody>
                    <a:bodyPr/>
                    <a:lstStyle/>
                    <a:p>
                      <a:pPr algn="ctr" fontAlgn="b"/>
                      <a:r>
                        <a:rPr lang="en-US" sz="500" b="0" i="0" u="none" strike="noStrike" dirty="0">
                          <a:latin typeface="Arial"/>
                        </a:rPr>
                        <a:t>0.50</a:t>
                      </a:r>
                    </a:p>
                  </a:txBody>
                  <a:tcPr marL="4210" marR="4210" marT="421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gridSpan="3">
                  <a:txBody>
                    <a:bodyPr/>
                    <a:lstStyle/>
                    <a:p>
                      <a:pPr algn="ctr" fontAlgn="b"/>
                      <a:r>
                        <a:rPr lang="en-US" sz="500" b="0" i="0" u="none" strike="noStrike" dirty="0">
                          <a:latin typeface="Arial"/>
                        </a:rPr>
                        <a:t>0.00</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hMerge="1">
                  <a:txBody>
                    <a:bodyPr/>
                    <a:lstStyle/>
                    <a:p>
                      <a:endParaRPr lang="en-US"/>
                    </a:p>
                  </a:txBody>
                  <a:tcPr/>
                </a:tc>
                <a:tc hMerge="1">
                  <a:txBody>
                    <a:bodyPr/>
                    <a:lstStyle/>
                    <a:p>
                      <a:endParaRPr lang="en-US"/>
                    </a:p>
                  </a:txBody>
                  <a:tcPr/>
                </a:tc>
                <a:tc gridSpan="3">
                  <a:txBody>
                    <a:bodyPr/>
                    <a:lstStyle/>
                    <a:p>
                      <a:pPr algn="ctr" fontAlgn="b"/>
                      <a:r>
                        <a:rPr lang="en-US" sz="500" b="0" i="0" u="none" strike="noStrike" dirty="0">
                          <a:latin typeface="Arial"/>
                        </a:rPr>
                        <a:t>0.00</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hMerge="1">
                  <a:txBody>
                    <a:bodyPr/>
                    <a:lstStyle/>
                    <a:p>
                      <a:endParaRPr lang="en-US"/>
                    </a:p>
                  </a:txBody>
                  <a:tcPr/>
                </a:tc>
                <a:tc hMerge="1">
                  <a:txBody>
                    <a:bodyPr/>
                    <a:lstStyle/>
                    <a:p>
                      <a:endParaRPr lang="en-US"/>
                    </a:p>
                  </a:txBody>
                  <a:tcPr/>
                </a:tc>
                <a:tc gridSpan="3">
                  <a:txBody>
                    <a:bodyPr/>
                    <a:lstStyle/>
                    <a:p>
                      <a:pPr algn="ctr" fontAlgn="b"/>
                      <a:r>
                        <a:rPr lang="en-US" sz="500" b="0" i="0" u="none" strike="noStrike" dirty="0">
                          <a:latin typeface="Arial"/>
                        </a:rPr>
                        <a:t>0.00</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15"/>
                  </a:ext>
                </a:extLst>
              </a:tr>
              <a:tr h="80429">
                <a:tc>
                  <a:txBody>
                    <a:bodyPr/>
                    <a:lstStyle/>
                    <a:p>
                      <a:pPr algn="l" fontAlgn="ctr"/>
                      <a:r>
                        <a:rPr lang="en-US" sz="500" b="1" i="0" u="none" strike="noStrike" dirty="0">
                          <a:latin typeface="Arial"/>
                        </a:rPr>
                        <a:t>VAP (rate per 1,000 pt days)</a:t>
                      </a:r>
                    </a:p>
                  </a:txBody>
                  <a:tcPr marL="4210" marR="4210" marT="4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dirty="0">
                          <a:latin typeface="Arial"/>
                        </a:rPr>
                        <a:t>1.94</a:t>
                      </a:r>
                    </a:p>
                  </a:txBody>
                  <a:tcPr marL="4210" marR="4210" marT="4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0" i="0" u="none" strike="noStrike" dirty="0">
                          <a:latin typeface="Arial"/>
                        </a:rPr>
                        <a:t>1.00</a:t>
                      </a:r>
                    </a:p>
                  </a:txBody>
                  <a:tcPr marL="4210" marR="4210" marT="421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gridSpan="3">
                  <a:txBody>
                    <a:bodyPr/>
                    <a:lstStyle/>
                    <a:p>
                      <a:pPr algn="ctr" fontAlgn="b"/>
                      <a:r>
                        <a:rPr lang="en-US" sz="500" b="0" i="0" u="none" strike="noStrike" dirty="0">
                          <a:latin typeface="Arial"/>
                        </a:rPr>
                        <a:t>0.00</a:t>
                      </a:r>
                    </a:p>
                  </a:txBody>
                  <a:tcPr marL="4210" marR="4210" marT="421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hMerge="1">
                  <a:txBody>
                    <a:bodyPr/>
                    <a:lstStyle/>
                    <a:p>
                      <a:endParaRPr lang="en-US"/>
                    </a:p>
                  </a:txBody>
                  <a:tcPr/>
                </a:tc>
                <a:tc hMerge="1">
                  <a:txBody>
                    <a:bodyPr/>
                    <a:lstStyle/>
                    <a:p>
                      <a:endParaRPr lang="en-US"/>
                    </a:p>
                  </a:txBody>
                  <a:tcPr/>
                </a:tc>
                <a:tc gridSpan="3">
                  <a:txBody>
                    <a:bodyPr/>
                    <a:lstStyle/>
                    <a:p>
                      <a:pPr algn="ctr" fontAlgn="b"/>
                      <a:r>
                        <a:rPr lang="en-US" sz="500" b="0" i="0" u="none" strike="noStrike" dirty="0">
                          <a:latin typeface="Arial"/>
                        </a:rPr>
                        <a:t>1.40</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hMerge="1">
                  <a:txBody>
                    <a:bodyPr/>
                    <a:lstStyle/>
                    <a:p>
                      <a:endParaRPr lang="en-US"/>
                    </a:p>
                  </a:txBody>
                  <a:tcPr/>
                </a:tc>
                <a:tc hMerge="1">
                  <a:txBody>
                    <a:bodyPr/>
                    <a:lstStyle/>
                    <a:p>
                      <a:endParaRPr lang="en-US"/>
                    </a:p>
                  </a:txBody>
                  <a:tcPr/>
                </a:tc>
                <a:tc gridSpan="3">
                  <a:txBody>
                    <a:bodyPr/>
                    <a:lstStyle/>
                    <a:p>
                      <a:pPr algn="ctr" fontAlgn="b"/>
                      <a:r>
                        <a:rPr lang="en-US" sz="500" b="0" i="0" u="none" strike="noStrike" dirty="0">
                          <a:latin typeface="Arial"/>
                        </a:rPr>
                        <a:t>0.80</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hMerge="1">
                  <a:txBody>
                    <a:bodyPr/>
                    <a:lstStyle/>
                    <a:p>
                      <a:endParaRPr lang="en-US"/>
                    </a:p>
                  </a:txBody>
                  <a:tcPr/>
                </a:tc>
                <a:tc hMerge="1">
                  <a:txBody>
                    <a:bodyPr/>
                    <a:lstStyle/>
                    <a:p>
                      <a:endParaRPr lang="en-US"/>
                    </a:p>
                  </a:txBody>
                  <a:tcPr/>
                </a:tc>
                <a:tc gridSpan="3">
                  <a:txBody>
                    <a:bodyPr/>
                    <a:lstStyle/>
                    <a:p>
                      <a:pPr algn="ctr" fontAlgn="b"/>
                      <a:r>
                        <a:rPr lang="en-US" sz="500" b="0" i="0" u="none" strike="noStrike" dirty="0">
                          <a:latin typeface="Arial"/>
                        </a:rPr>
                        <a:t>0.00</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16"/>
                  </a:ext>
                </a:extLst>
              </a:tr>
              <a:tr h="80429">
                <a:tc>
                  <a:txBody>
                    <a:bodyPr/>
                    <a:lstStyle/>
                    <a:p>
                      <a:pPr algn="l" fontAlgn="ctr"/>
                      <a:r>
                        <a:rPr lang="en-US" sz="500" b="1" i="0" u="none" strike="noStrike" dirty="0">
                          <a:latin typeface="Arial"/>
                        </a:rPr>
                        <a:t>VRE (rate per 1,000 pt days)</a:t>
                      </a:r>
                    </a:p>
                  </a:txBody>
                  <a:tcPr marL="4210" marR="4210" marT="4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dirty="0">
                          <a:latin typeface="Arial"/>
                        </a:rPr>
                        <a:t>0.85</a:t>
                      </a:r>
                    </a:p>
                  </a:txBody>
                  <a:tcPr marL="4210" marR="4210" marT="4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0" i="0" u="none" strike="noStrike" dirty="0">
                          <a:latin typeface="Arial"/>
                        </a:rPr>
                        <a:t>0.00</a:t>
                      </a:r>
                    </a:p>
                  </a:txBody>
                  <a:tcPr marL="4210" marR="4210" marT="421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gridSpan="3">
                  <a:txBody>
                    <a:bodyPr/>
                    <a:lstStyle/>
                    <a:p>
                      <a:pPr algn="ctr" fontAlgn="b"/>
                      <a:r>
                        <a:rPr lang="en-US" sz="500" b="0" i="0" u="none" strike="noStrike" dirty="0">
                          <a:latin typeface="Arial"/>
                        </a:rPr>
                        <a:t>0.00</a:t>
                      </a:r>
                    </a:p>
                  </a:txBody>
                  <a:tcPr marL="4210" marR="4210" marT="421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hMerge="1">
                  <a:txBody>
                    <a:bodyPr/>
                    <a:lstStyle/>
                    <a:p>
                      <a:endParaRPr lang="en-US"/>
                    </a:p>
                  </a:txBody>
                  <a:tcPr/>
                </a:tc>
                <a:tc hMerge="1">
                  <a:txBody>
                    <a:bodyPr/>
                    <a:lstStyle/>
                    <a:p>
                      <a:endParaRPr lang="en-US"/>
                    </a:p>
                  </a:txBody>
                  <a:tcPr/>
                </a:tc>
                <a:tc gridSpan="3">
                  <a:txBody>
                    <a:bodyPr/>
                    <a:lstStyle/>
                    <a:p>
                      <a:pPr algn="ctr" fontAlgn="b"/>
                      <a:r>
                        <a:rPr lang="en-US" sz="500" b="0" i="0" u="none" strike="noStrike" dirty="0">
                          <a:latin typeface="Arial"/>
                        </a:rPr>
                        <a:t>0.50</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hMerge="1">
                  <a:txBody>
                    <a:bodyPr/>
                    <a:lstStyle/>
                    <a:p>
                      <a:endParaRPr lang="en-US"/>
                    </a:p>
                  </a:txBody>
                  <a:tcPr/>
                </a:tc>
                <a:tc hMerge="1">
                  <a:txBody>
                    <a:bodyPr/>
                    <a:lstStyle/>
                    <a:p>
                      <a:endParaRPr lang="en-US"/>
                    </a:p>
                  </a:txBody>
                  <a:tcPr/>
                </a:tc>
                <a:tc gridSpan="3">
                  <a:txBody>
                    <a:bodyPr/>
                    <a:lstStyle/>
                    <a:p>
                      <a:pPr algn="ctr" fontAlgn="b"/>
                      <a:r>
                        <a:rPr lang="en-US" sz="500" b="0" i="0" u="none" strike="noStrike" dirty="0">
                          <a:latin typeface="Arial"/>
                        </a:rPr>
                        <a:t>0.50</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hMerge="1">
                  <a:txBody>
                    <a:bodyPr/>
                    <a:lstStyle/>
                    <a:p>
                      <a:endParaRPr lang="en-US"/>
                    </a:p>
                  </a:txBody>
                  <a:tcPr/>
                </a:tc>
                <a:tc hMerge="1">
                  <a:txBody>
                    <a:bodyPr/>
                    <a:lstStyle/>
                    <a:p>
                      <a:endParaRPr lang="en-US"/>
                    </a:p>
                  </a:txBody>
                  <a:tcPr/>
                </a:tc>
                <a:tc gridSpan="3">
                  <a:txBody>
                    <a:bodyPr/>
                    <a:lstStyle/>
                    <a:p>
                      <a:pPr algn="ctr" fontAlgn="b"/>
                      <a:r>
                        <a:rPr lang="en-US" sz="500" b="0" i="0" u="none" strike="noStrike" dirty="0">
                          <a:latin typeface="Arial"/>
                        </a:rPr>
                        <a:t>1.00</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17"/>
                  </a:ext>
                </a:extLst>
              </a:tr>
              <a:tr h="80429">
                <a:tc>
                  <a:txBody>
                    <a:bodyPr/>
                    <a:lstStyle/>
                    <a:p>
                      <a:pPr algn="l" fontAlgn="ctr"/>
                      <a:r>
                        <a:rPr lang="en-US" sz="500" b="1" i="0" u="none" strike="noStrike" dirty="0">
                          <a:latin typeface="Arial"/>
                        </a:rPr>
                        <a:t>Handwashing MAPS Audits</a:t>
                      </a:r>
                    </a:p>
                  </a:txBody>
                  <a:tcPr marL="4210" marR="4210" marT="4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dirty="0">
                          <a:latin typeface="Arial"/>
                        </a:rPr>
                        <a:t>100%</a:t>
                      </a:r>
                    </a:p>
                  </a:txBody>
                  <a:tcPr marL="4210" marR="4210" marT="4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0" i="0" u="none" strike="noStrike" dirty="0">
                          <a:latin typeface="Arial"/>
                        </a:rPr>
                        <a:t>98%</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US" sz="500" b="0" i="0" u="none" strike="noStrike" dirty="0">
                          <a:latin typeface="Arial"/>
                        </a:rPr>
                        <a:t>96%</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US" sz="500" b="0" i="0" u="none" strike="noStrike" dirty="0">
                          <a:latin typeface="Arial"/>
                        </a:rPr>
                        <a:t>81%</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500" b="0" i="0" u="none" strike="noStrike" dirty="0">
                          <a:latin typeface="Arial"/>
                        </a:rPr>
                        <a:t>83%</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500" b="0" i="0" u="none" strike="noStrike" dirty="0">
                          <a:latin typeface="Arial"/>
                        </a:rPr>
                        <a:t>77%</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500" b="0" i="0" u="none" strike="noStrike" dirty="0">
                          <a:latin typeface="Arial"/>
                        </a:rPr>
                        <a:t>94%</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500" b="0" i="0" u="none" strike="noStrike" dirty="0">
                          <a:latin typeface="Arial"/>
                        </a:rPr>
                        <a:t>93%</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500" b="0" i="0" u="none" strike="noStrike" dirty="0">
                          <a:latin typeface="Arial"/>
                        </a:rPr>
                        <a:t>98%</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US" sz="500" b="0" i="0" u="none" strike="noStrike" dirty="0">
                          <a:latin typeface="Arial"/>
                        </a:rPr>
                        <a:t>96%</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US" sz="500" b="0" i="0" u="none" strike="noStrike" dirty="0">
                          <a:latin typeface="Arial"/>
                        </a:rPr>
                        <a:t>96%</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US" sz="500" b="0" i="0" u="none" strike="noStrike" dirty="0">
                          <a:latin typeface="Arial"/>
                        </a:rPr>
                        <a:t>92%</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500" b="0" i="0" u="none" strike="noStrike" dirty="0">
                          <a:latin typeface="Arial"/>
                        </a:rPr>
                        <a:t>95%</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US" sz="500" b="0" i="0" u="none" strike="noStrike" dirty="0">
                          <a:latin typeface="Arial"/>
                        </a:rPr>
                        <a:t>97%</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extLst>
                  <a:ext uri="{0D108BD9-81ED-4DB2-BD59-A6C34878D82A}">
                    <a16:rowId xmlns:a16="http://schemas.microsoft.com/office/drawing/2014/main" xmlns="" val="10018"/>
                  </a:ext>
                </a:extLst>
              </a:tr>
              <a:tr h="80429">
                <a:tc>
                  <a:txBody>
                    <a:bodyPr/>
                    <a:lstStyle/>
                    <a:p>
                      <a:pPr algn="l" fontAlgn="ctr"/>
                      <a:r>
                        <a:rPr lang="en-US" sz="500" b="1" i="0" u="none" strike="noStrike" dirty="0">
                          <a:latin typeface="Arial"/>
                        </a:rPr>
                        <a:t>6N</a:t>
                      </a:r>
                    </a:p>
                  </a:txBody>
                  <a:tcPr marL="4210" marR="4210" marT="4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500" b="0" i="0" u="none" strike="noStrike" dirty="0">
                          <a:latin typeface="Arial"/>
                        </a:rPr>
                        <a:t> </a:t>
                      </a:r>
                    </a:p>
                  </a:txBody>
                  <a:tcPr marL="4210" marR="4210" marT="4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500" b="0" i="0" u="none" strike="noStrike" dirty="0">
                          <a:latin typeface="Arial"/>
                        </a:rPr>
                        <a:t> </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gridSpan="3">
                  <a:txBody>
                    <a:bodyPr/>
                    <a:lstStyle/>
                    <a:p>
                      <a:pPr algn="ctr" fontAlgn="b"/>
                      <a:r>
                        <a:rPr lang="en-US" sz="500" b="0" i="0" u="none" strike="noStrike" dirty="0">
                          <a:latin typeface="Arial"/>
                        </a:rPr>
                        <a:t> </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en-US"/>
                    </a:p>
                  </a:txBody>
                  <a:tcPr/>
                </a:tc>
                <a:tc hMerge="1">
                  <a:txBody>
                    <a:bodyPr/>
                    <a:lstStyle/>
                    <a:p>
                      <a:endParaRPr lang="en-US"/>
                    </a:p>
                  </a:txBody>
                  <a:tcPr/>
                </a:tc>
                <a:tc gridSpan="3">
                  <a:txBody>
                    <a:bodyPr/>
                    <a:lstStyle/>
                    <a:p>
                      <a:pPr algn="ctr" fontAlgn="b"/>
                      <a:r>
                        <a:rPr lang="en-US" sz="500" b="0" i="0" u="none" strike="noStrike" dirty="0">
                          <a:latin typeface="Arial"/>
                        </a:rPr>
                        <a:t> </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en-US"/>
                    </a:p>
                  </a:txBody>
                  <a:tcPr/>
                </a:tc>
                <a:tc hMerge="1">
                  <a:txBody>
                    <a:bodyPr/>
                    <a:lstStyle/>
                    <a:p>
                      <a:endParaRPr lang="en-US"/>
                    </a:p>
                  </a:txBody>
                  <a:tcPr/>
                </a:tc>
                <a:tc gridSpan="3">
                  <a:txBody>
                    <a:bodyPr/>
                    <a:lstStyle/>
                    <a:p>
                      <a:pPr algn="ctr" fontAlgn="b"/>
                      <a:r>
                        <a:rPr lang="en-US" sz="500" b="0" i="0" u="none" strike="noStrike" dirty="0">
                          <a:latin typeface="Arial"/>
                        </a:rPr>
                        <a:t> </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en-US"/>
                    </a:p>
                  </a:txBody>
                  <a:tcPr/>
                </a:tc>
                <a:tc hMerge="1">
                  <a:txBody>
                    <a:bodyPr/>
                    <a:lstStyle/>
                    <a:p>
                      <a:endParaRPr lang="en-US"/>
                    </a:p>
                  </a:txBody>
                  <a:tcPr/>
                </a:tc>
                <a:tc gridSpan="3">
                  <a:txBody>
                    <a:bodyPr/>
                    <a:lstStyle/>
                    <a:p>
                      <a:pPr algn="ctr" fontAlgn="b"/>
                      <a:r>
                        <a:rPr lang="en-US" sz="500" b="0" i="0" u="none" strike="noStrike" dirty="0">
                          <a:latin typeface="Arial"/>
                        </a:rPr>
                        <a:t> </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19"/>
                  </a:ext>
                </a:extLst>
              </a:tr>
              <a:tr h="80429">
                <a:tc>
                  <a:txBody>
                    <a:bodyPr/>
                    <a:lstStyle/>
                    <a:p>
                      <a:pPr algn="l" fontAlgn="ctr"/>
                      <a:r>
                        <a:rPr lang="en-US" sz="500" b="1" i="0" u="none" strike="noStrike" dirty="0">
                          <a:latin typeface="Arial"/>
                        </a:rPr>
                        <a:t>MRSA (rate per 1,000 pt days)</a:t>
                      </a:r>
                    </a:p>
                  </a:txBody>
                  <a:tcPr marL="4210" marR="4210" marT="4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dirty="0">
                          <a:latin typeface="Arial"/>
                        </a:rPr>
                        <a:t>0.41</a:t>
                      </a:r>
                    </a:p>
                  </a:txBody>
                  <a:tcPr marL="4210" marR="4210" marT="4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0" i="0" u="none" strike="noStrike" dirty="0">
                          <a:latin typeface="Arial"/>
                        </a:rPr>
                        <a:t>0.49</a:t>
                      </a:r>
                    </a:p>
                  </a:txBody>
                  <a:tcPr marL="4210" marR="4210" marT="421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3">
                  <a:txBody>
                    <a:bodyPr/>
                    <a:lstStyle/>
                    <a:p>
                      <a:pPr algn="ctr" fontAlgn="b"/>
                      <a:r>
                        <a:rPr lang="en-US" sz="500" b="0" i="0" u="none" strike="noStrike" dirty="0">
                          <a:latin typeface="Arial"/>
                        </a:rPr>
                        <a:t>0.00</a:t>
                      </a:r>
                    </a:p>
                  </a:txBody>
                  <a:tcPr marL="4210" marR="4210" marT="421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hMerge="1">
                  <a:txBody>
                    <a:bodyPr/>
                    <a:lstStyle/>
                    <a:p>
                      <a:endParaRPr lang="en-US"/>
                    </a:p>
                  </a:txBody>
                  <a:tcPr/>
                </a:tc>
                <a:tc hMerge="1">
                  <a:txBody>
                    <a:bodyPr/>
                    <a:lstStyle/>
                    <a:p>
                      <a:endParaRPr lang="en-US"/>
                    </a:p>
                  </a:txBody>
                  <a:tcPr/>
                </a:tc>
                <a:tc gridSpan="3">
                  <a:txBody>
                    <a:bodyPr/>
                    <a:lstStyle/>
                    <a:p>
                      <a:pPr algn="ctr" fontAlgn="b"/>
                      <a:r>
                        <a:rPr lang="en-US" sz="500" b="0" i="0" u="none" strike="noStrike" dirty="0">
                          <a:latin typeface="Arial"/>
                        </a:rPr>
                        <a:t>0.00</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hMerge="1">
                  <a:txBody>
                    <a:bodyPr/>
                    <a:lstStyle/>
                    <a:p>
                      <a:endParaRPr lang="en-US"/>
                    </a:p>
                  </a:txBody>
                  <a:tcPr/>
                </a:tc>
                <a:tc hMerge="1">
                  <a:txBody>
                    <a:bodyPr/>
                    <a:lstStyle/>
                    <a:p>
                      <a:endParaRPr lang="en-US"/>
                    </a:p>
                  </a:txBody>
                  <a:tcPr/>
                </a:tc>
                <a:tc gridSpan="3">
                  <a:txBody>
                    <a:bodyPr/>
                    <a:lstStyle/>
                    <a:p>
                      <a:pPr algn="ctr" fontAlgn="b"/>
                      <a:r>
                        <a:rPr lang="en-US" sz="500" b="0" i="0" u="none" strike="noStrike" dirty="0">
                          <a:latin typeface="Arial"/>
                        </a:rPr>
                        <a:t>0.00</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hMerge="1">
                  <a:txBody>
                    <a:bodyPr/>
                    <a:lstStyle/>
                    <a:p>
                      <a:endParaRPr lang="en-US"/>
                    </a:p>
                  </a:txBody>
                  <a:tcPr/>
                </a:tc>
                <a:tc hMerge="1">
                  <a:txBody>
                    <a:bodyPr/>
                    <a:lstStyle/>
                    <a:p>
                      <a:endParaRPr lang="en-US"/>
                    </a:p>
                  </a:txBody>
                  <a:tcPr/>
                </a:tc>
                <a:tc gridSpan="3">
                  <a:txBody>
                    <a:bodyPr/>
                    <a:lstStyle/>
                    <a:p>
                      <a:pPr algn="ctr" fontAlgn="b"/>
                      <a:r>
                        <a:rPr lang="en-US" sz="500" b="0" i="0" u="none" strike="noStrike" dirty="0">
                          <a:latin typeface="Arial"/>
                        </a:rPr>
                        <a:t>1.40</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20"/>
                  </a:ext>
                </a:extLst>
              </a:tr>
              <a:tr h="80429">
                <a:tc>
                  <a:txBody>
                    <a:bodyPr/>
                    <a:lstStyle/>
                    <a:p>
                      <a:pPr algn="l" fontAlgn="ctr"/>
                      <a:r>
                        <a:rPr lang="en-US" sz="500" b="1" i="0" u="none" strike="noStrike" dirty="0">
                          <a:latin typeface="Arial"/>
                        </a:rPr>
                        <a:t>VRE (rate per 1,000 pt days)</a:t>
                      </a:r>
                    </a:p>
                  </a:txBody>
                  <a:tcPr marL="4210" marR="4210" marT="4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dirty="0">
                          <a:latin typeface="Arial"/>
                        </a:rPr>
                        <a:t>0.20</a:t>
                      </a:r>
                    </a:p>
                  </a:txBody>
                  <a:tcPr marL="4210" marR="4210" marT="4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0" i="0" u="none" strike="noStrike" dirty="0">
                          <a:latin typeface="Arial"/>
                        </a:rPr>
                        <a:t>0.00</a:t>
                      </a:r>
                    </a:p>
                  </a:txBody>
                  <a:tcPr marL="4210" marR="4210" marT="421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gridSpan="3">
                  <a:txBody>
                    <a:bodyPr/>
                    <a:lstStyle/>
                    <a:p>
                      <a:pPr algn="ctr" fontAlgn="b"/>
                      <a:r>
                        <a:rPr lang="en-US" sz="500" b="0" i="0" u="none" strike="noStrike" dirty="0">
                          <a:latin typeface="Arial"/>
                        </a:rPr>
                        <a:t>0.50</a:t>
                      </a:r>
                    </a:p>
                  </a:txBody>
                  <a:tcPr marL="4210" marR="4210" marT="421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gridSpan="3">
                  <a:txBody>
                    <a:bodyPr/>
                    <a:lstStyle/>
                    <a:p>
                      <a:pPr algn="ctr" fontAlgn="b"/>
                      <a:r>
                        <a:rPr lang="en-US" sz="500" b="0" i="0" u="none" strike="noStrike" dirty="0">
                          <a:latin typeface="Arial"/>
                        </a:rPr>
                        <a:t>0.50</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gridSpan="3">
                  <a:txBody>
                    <a:bodyPr/>
                    <a:lstStyle/>
                    <a:p>
                      <a:pPr algn="ctr" fontAlgn="b"/>
                      <a:r>
                        <a:rPr lang="en-US" sz="500" b="0" i="0" u="none" strike="noStrike" dirty="0">
                          <a:latin typeface="Arial"/>
                        </a:rPr>
                        <a:t>0.00</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hMerge="1">
                  <a:txBody>
                    <a:bodyPr/>
                    <a:lstStyle/>
                    <a:p>
                      <a:endParaRPr lang="en-US"/>
                    </a:p>
                  </a:txBody>
                  <a:tcPr/>
                </a:tc>
                <a:tc hMerge="1">
                  <a:txBody>
                    <a:bodyPr/>
                    <a:lstStyle/>
                    <a:p>
                      <a:endParaRPr lang="en-US"/>
                    </a:p>
                  </a:txBody>
                  <a:tcPr/>
                </a:tc>
                <a:tc gridSpan="3">
                  <a:txBody>
                    <a:bodyPr/>
                    <a:lstStyle/>
                    <a:p>
                      <a:pPr algn="ctr" fontAlgn="b"/>
                      <a:r>
                        <a:rPr lang="en-US" sz="500" b="0" i="0" u="none" strike="noStrike" dirty="0">
                          <a:latin typeface="Arial"/>
                        </a:rPr>
                        <a:t>0.50</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21"/>
                  </a:ext>
                </a:extLst>
              </a:tr>
              <a:tr h="80429">
                <a:tc>
                  <a:txBody>
                    <a:bodyPr/>
                    <a:lstStyle/>
                    <a:p>
                      <a:pPr algn="l" fontAlgn="ctr"/>
                      <a:r>
                        <a:rPr lang="en-US" sz="500" b="1" i="0" u="none" strike="noStrike" dirty="0">
                          <a:latin typeface="Arial"/>
                        </a:rPr>
                        <a:t>C-Diff (rate per 1,000 pt days)</a:t>
                      </a:r>
                    </a:p>
                  </a:txBody>
                  <a:tcPr marL="4210" marR="4210" marT="4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dirty="0">
                          <a:latin typeface="Arial"/>
                        </a:rPr>
                        <a:t>0.51</a:t>
                      </a:r>
                    </a:p>
                  </a:txBody>
                  <a:tcPr marL="4210" marR="4210" marT="4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0" i="0" u="none" strike="noStrike" dirty="0">
                          <a:latin typeface="Arial"/>
                        </a:rPr>
                        <a:t>0.00</a:t>
                      </a:r>
                    </a:p>
                  </a:txBody>
                  <a:tcPr marL="4210" marR="4210" marT="421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gridSpan="3">
                  <a:txBody>
                    <a:bodyPr/>
                    <a:lstStyle/>
                    <a:p>
                      <a:pPr algn="ctr" fontAlgn="b"/>
                      <a:r>
                        <a:rPr lang="en-US" sz="500" b="0" i="0" u="none" strike="noStrike" dirty="0">
                          <a:latin typeface="Arial"/>
                        </a:rPr>
                        <a:t>0.00</a:t>
                      </a:r>
                    </a:p>
                  </a:txBody>
                  <a:tcPr marL="4210" marR="4210" marT="421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hMerge="1">
                  <a:txBody>
                    <a:bodyPr/>
                    <a:lstStyle/>
                    <a:p>
                      <a:endParaRPr lang="en-US"/>
                    </a:p>
                  </a:txBody>
                  <a:tcPr/>
                </a:tc>
                <a:tc hMerge="1">
                  <a:txBody>
                    <a:bodyPr/>
                    <a:lstStyle/>
                    <a:p>
                      <a:endParaRPr lang="en-US"/>
                    </a:p>
                  </a:txBody>
                  <a:tcPr/>
                </a:tc>
                <a:tc gridSpan="3">
                  <a:txBody>
                    <a:bodyPr/>
                    <a:lstStyle/>
                    <a:p>
                      <a:pPr algn="ctr" fontAlgn="b"/>
                      <a:r>
                        <a:rPr lang="en-US" sz="500" b="0" i="0" u="none" strike="noStrike" dirty="0">
                          <a:latin typeface="Arial"/>
                        </a:rPr>
                        <a:t>0.90</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gridSpan="3">
                  <a:txBody>
                    <a:bodyPr/>
                    <a:lstStyle/>
                    <a:p>
                      <a:pPr algn="ctr" fontAlgn="b"/>
                      <a:r>
                        <a:rPr lang="en-US" sz="500" b="0" i="0" u="none" strike="noStrike" dirty="0">
                          <a:latin typeface="Arial"/>
                        </a:rPr>
                        <a:t>1.40</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gridSpan="3">
                  <a:txBody>
                    <a:bodyPr/>
                    <a:lstStyle/>
                    <a:p>
                      <a:pPr algn="ctr" fontAlgn="b"/>
                      <a:r>
                        <a:rPr lang="en-US" sz="500" b="0" i="0" u="none" strike="noStrike" dirty="0">
                          <a:latin typeface="Arial"/>
                        </a:rPr>
                        <a:t>0.47</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22"/>
                  </a:ext>
                </a:extLst>
              </a:tr>
              <a:tr h="80429">
                <a:tc>
                  <a:txBody>
                    <a:bodyPr/>
                    <a:lstStyle/>
                    <a:p>
                      <a:pPr algn="l" fontAlgn="ctr"/>
                      <a:r>
                        <a:rPr lang="en-US" sz="500" b="1" i="0" u="none" strike="noStrike" dirty="0">
                          <a:latin typeface="Arial"/>
                        </a:rPr>
                        <a:t>Handwashing MAPS Audits</a:t>
                      </a:r>
                    </a:p>
                  </a:txBody>
                  <a:tcPr marL="4210" marR="4210" marT="4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dirty="0">
                          <a:latin typeface="Arial"/>
                        </a:rPr>
                        <a:t>100%</a:t>
                      </a:r>
                    </a:p>
                  </a:txBody>
                  <a:tcPr marL="4210" marR="4210" marT="42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0" i="0" u="none" strike="noStrike" dirty="0">
                          <a:latin typeface="Arial"/>
                        </a:rPr>
                        <a:t>95%</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US" sz="500" b="0" i="0" u="none" strike="noStrike" dirty="0">
                          <a:latin typeface="Arial"/>
                        </a:rPr>
                        <a:t>86%</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500" b="0" i="0" u="none" strike="noStrike" dirty="0">
                          <a:latin typeface="Arial"/>
                        </a:rPr>
                        <a:t>95%</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US" sz="500" b="0" i="0" u="none" strike="noStrike" dirty="0">
                          <a:latin typeface="Arial"/>
                        </a:rPr>
                        <a:t>86%</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500" b="0" i="0" u="none" strike="noStrike" dirty="0">
                          <a:latin typeface="Arial"/>
                        </a:rPr>
                        <a:t>96%</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US" sz="500" b="0" i="0" u="none" strike="noStrike" dirty="0">
                          <a:latin typeface="Arial"/>
                        </a:rPr>
                        <a:t>86%</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500" b="0" i="0" u="none" strike="noStrike" dirty="0">
                          <a:latin typeface="Arial"/>
                        </a:rPr>
                        <a:t>94%</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500" b="0" i="0" u="none" strike="noStrike" dirty="0">
                          <a:latin typeface="Arial"/>
                        </a:rPr>
                        <a:t>89%</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500" b="0" i="0" u="none" strike="noStrike" dirty="0">
                          <a:latin typeface="Arial"/>
                        </a:rPr>
                        <a:t>97%</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US" sz="500" b="0" i="0" u="none" strike="noStrike" dirty="0">
                          <a:latin typeface="Arial"/>
                        </a:rPr>
                        <a:t>NA</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500" b="0" i="0" u="none" strike="noStrike" dirty="0">
                          <a:latin typeface="Arial"/>
                        </a:rPr>
                        <a:t>97%</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US" sz="500" b="0" i="0" u="none" strike="noStrike" dirty="0">
                          <a:latin typeface="Arial"/>
                        </a:rPr>
                        <a:t>97%</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b"/>
                      <a:r>
                        <a:rPr lang="en-US" sz="500" b="0" i="0" u="none" strike="noStrike" dirty="0">
                          <a:latin typeface="Arial"/>
                        </a:rPr>
                        <a:t>96%</a:t>
                      </a:r>
                    </a:p>
                  </a:txBody>
                  <a:tcPr marL="4210" marR="4210" marT="421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extLst>
                  <a:ext uri="{0D108BD9-81ED-4DB2-BD59-A6C34878D82A}">
                    <a16:rowId xmlns:a16="http://schemas.microsoft.com/office/drawing/2014/main" xmlns="" val="10023"/>
                  </a:ext>
                </a:extLst>
              </a:tr>
            </a:tbl>
          </a:graphicData>
        </a:graphic>
      </p:graphicFrame>
      <p:sp>
        <p:nvSpPr>
          <p:cNvPr id="8" name="Slide Number Placeholder 2"/>
          <p:cNvSpPr>
            <a:spLocks noGrp="1"/>
          </p:cNvSpPr>
          <p:nvPr>
            <p:ph type="sldNum"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fld id="{DD5BABF4-C130-4DCE-AFA5-9DBA347A0A24}" type="slidenum">
              <a:rPr lang="en-US" smtClean="0">
                <a:solidFill>
                  <a:schemeClr val="bg1"/>
                </a:solidFill>
              </a:rPr>
              <a:pPr eaLnBrk="1" hangingPunct="1">
                <a:defRPr/>
              </a:pPr>
              <a:t>29</a:t>
            </a:fld>
            <a:endParaRPr lang="en-US" dirty="0">
              <a:solidFill>
                <a:schemeClr val="bg1"/>
              </a:solidFill>
            </a:endParaRPr>
          </a:p>
        </p:txBody>
      </p:sp>
    </p:spTree>
    <p:extLst>
      <p:ext uri="{BB962C8B-B14F-4D97-AF65-F5344CB8AC3E}">
        <p14:creationId xmlns:p14="http://schemas.microsoft.com/office/powerpoint/2010/main" val="840253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txBox="1">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3600" b="1" dirty="0">
                <a:solidFill>
                  <a:srgbClr val="660066"/>
                </a:solidFill>
              </a:rPr>
              <a:t>Introduction of Faculty/ Presenter</a:t>
            </a:r>
          </a:p>
        </p:txBody>
      </p:sp>
      <p:sp>
        <p:nvSpPr>
          <p:cNvPr id="18435" name="Slide Number Placeholder 2"/>
          <p:cNvSpPr>
            <a:spLocks noGrp="1"/>
          </p:cNvSpPr>
          <p:nvPr>
            <p:ph type="sldNum"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fld id="{BE6A7260-E84E-4494-8F36-4D17171718F0}" type="slidenum">
              <a:rPr lang="en-US" smtClean="0">
                <a:solidFill>
                  <a:schemeClr val="bg1"/>
                </a:solidFill>
              </a:rPr>
              <a:pPr eaLnBrk="1" hangingPunct="1">
                <a:defRPr/>
              </a:pPr>
              <a:t>3</a:t>
            </a:fld>
            <a:endParaRPr lang="en-US" dirty="0">
              <a:solidFill>
                <a:schemeClr val="bg1"/>
              </a:solidFill>
            </a:endParaRPr>
          </a:p>
        </p:txBody>
      </p:sp>
      <p:sp>
        <p:nvSpPr>
          <p:cNvPr id="6" name="Rectangle 25">
            <a:extLst>
              <a:ext uri="{FF2B5EF4-FFF2-40B4-BE49-F238E27FC236}">
                <a16:creationId xmlns:a16="http://schemas.microsoft.com/office/drawing/2014/main" xmlns="" id="{F9752767-FB1E-4A03-9554-E878F5145DE0}"/>
              </a:ext>
            </a:extLst>
          </p:cNvPr>
          <p:cNvSpPr>
            <a:spLocks noChangeArrowheads="1"/>
          </p:cNvSpPr>
          <p:nvPr/>
        </p:nvSpPr>
        <p:spPr bwMode="auto">
          <a:xfrm>
            <a:off x="457200" y="1143000"/>
            <a:ext cx="8534400" cy="4647426"/>
          </a:xfrm>
          <a:prstGeom prst="rect">
            <a:avLst/>
          </a:prstGeom>
          <a:noFill/>
          <a:ln>
            <a:noFill/>
          </a:ln>
          <a:extLst/>
        </p:spPr>
        <p:txBody>
          <a:bodyPr>
            <a:spAutoFit/>
          </a:bodyPr>
          <a:lstStyle/>
          <a:p>
            <a:pPr marL="0" lvl="0" indent="0">
              <a:lnSpc>
                <a:spcPts val="2200"/>
              </a:lnSpc>
              <a:spcBef>
                <a:spcPts val="0"/>
              </a:spcBef>
              <a:spcAft>
                <a:spcPts val="600"/>
              </a:spcAft>
              <a:buNone/>
            </a:pPr>
            <a:r>
              <a:rPr lang="en-US" b="1" dirty="0"/>
              <a:t>Michelle Adzhemyan, MHA, FACHE</a:t>
            </a:r>
          </a:p>
          <a:p>
            <a:pPr>
              <a:lnSpc>
                <a:spcPts val="2200"/>
              </a:lnSpc>
              <a:spcBef>
                <a:spcPts val="0"/>
              </a:spcBef>
              <a:spcAft>
                <a:spcPts val="600"/>
              </a:spcAft>
            </a:pPr>
            <a:r>
              <a:rPr lang="en-US" i="1" dirty="0"/>
              <a:t>Senior Consultant, Acute Care Services, The Southeast Permanente Medical Group (TSPMG) </a:t>
            </a:r>
          </a:p>
          <a:p>
            <a:pPr marL="285750" indent="-285750">
              <a:lnSpc>
                <a:spcPct val="120000"/>
              </a:lnSpc>
              <a:spcBef>
                <a:spcPts val="0"/>
              </a:spcBef>
              <a:spcAft>
                <a:spcPts val="600"/>
              </a:spcAft>
              <a:buClr>
                <a:schemeClr val="accent2"/>
              </a:buClr>
              <a:buFont typeface="Arial" panose="020B0604020202020204" pitchFamily="34" charset="0"/>
              <a:buChar char="•"/>
            </a:pPr>
            <a:r>
              <a:rPr lang="en-US" sz="1600" dirty="0"/>
              <a:t>Has spent career working with hospital departments and medical groups to make improvements to patient throughput and satisfaction through application of Lean, Six Sigma, and Innovation tools</a:t>
            </a:r>
          </a:p>
          <a:p>
            <a:pPr marL="285750" indent="-285750">
              <a:lnSpc>
                <a:spcPct val="120000"/>
              </a:lnSpc>
              <a:spcBef>
                <a:spcPts val="0"/>
              </a:spcBef>
              <a:spcAft>
                <a:spcPts val="600"/>
              </a:spcAft>
              <a:buClr>
                <a:schemeClr val="accent2"/>
              </a:buClr>
              <a:buFont typeface="Arial" panose="020B0604020202020204" pitchFamily="34" charset="0"/>
              <a:buChar char="•"/>
            </a:pPr>
            <a:r>
              <a:rPr lang="en-US" sz="1600" dirty="0"/>
              <a:t>Prior to move to Georgia in 2016, worked for a number of large health care systems in California, including Dignity Health, Providence Health &amp; Services, and Sutter Health</a:t>
            </a:r>
          </a:p>
          <a:p>
            <a:pPr marL="285750" indent="-285750">
              <a:lnSpc>
                <a:spcPct val="120000"/>
              </a:lnSpc>
              <a:spcBef>
                <a:spcPts val="0"/>
              </a:spcBef>
              <a:spcAft>
                <a:spcPts val="600"/>
              </a:spcAft>
              <a:buClr>
                <a:schemeClr val="accent2"/>
              </a:buClr>
              <a:buFont typeface="Arial" panose="020B0604020202020204" pitchFamily="34" charset="0"/>
              <a:buChar char="•"/>
            </a:pPr>
            <a:r>
              <a:rPr lang="en-US" sz="1600" dirty="0"/>
              <a:t>Received her FACHE in 2013 and her Black Belt Certification in 2010</a:t>
            </a:r>
          </a:p>
          <a:p>
            <a:pPr marL="285750" indent="-285750">
              <a:lnSpc>
                <a:spcPct val="120000"/>
              </a:lnSpc>
              <a:spcBef>
                <a:spcPts val="0"/>
              </a:spcBef>
              <a:spcAft>
                <a:spcPts val="600"/>
              </a:spcAft>
              <a:buClr>
                <a:schemeClr val="accent2"/>
              </a:buClr>
              <a:buFont typeface="Arial" panose="020B0604020202020204" pitchFamily="34" charset="0"/>
              <a:buChar char="•"/>
            </a:pPr>
            <a:r>
              <a:rPr lang="en-US" sz="1600" dirty="0"/>
              <a:t>Received her Master in Healthcare Administration from the University of Minnesota in 2006 and Bachelor Degrees in Psychology and Biology from St. Olaf College in 2004</a:t>
            </a:r>
          </a:p>
          <a:p>
            <a:pPr marL="285750" indent="-285750">
              <a:lnSpc>
                <a:spcPct val="120000"/>
              </a:lnSpc>
              <a:spcBef>
                <a:spcPts val="0"/>
              </a:spcBef>
              <a:spcAft>
                <a:spcPts val="600"/>
              </a:spcAft>
              <a:buClr>
                <a:schemeClr val="accent2"/>
              </a:buClr>
              <a:buFont typeface="Arial" panose="020B0604020202020204" pitchFamily="34" charset="0"/>
              <a:buChar char="•"/>
            </a:pPr>
            <a:r>
              <a:rPr lang="en-US" sz="1600" dirty="0"/>
              <a:t>Taught the Quality and Performance Improvement BOG content to FACHE students in Southern California for 2 ½ years</a:t>
            </a:r>
          </a:p>
          <a:p>
            <a:pPr>
              <a:defRPr/>
            </a:pPr>
            <a:endParaRPr lang="en-US" sz="1400" dirty="0"/>
          </a:p>
        </p:txBody>
      </p:sp>
    </p:spTree>
    <p:extLst>
      <p:ext uri="{BB962C8B-B14F-4D97-AF65-F5344CB8AC3E}">
        <p14:creationId xmlns:p14="http://schemas.microsoft.com/office/powerpoint/2010/main" val="13416090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l="63461" t="12279" r="14201" b="35345"/>
          <a:stretch>
            <a:fillRect/>
          </a:stretch>
        </p:blipFill>
        <p:spPr bwMode="auto">
          <a:xfrm>
            <a:off x="4419600" y="2590800"/>
            <a:ext cx="42672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rtlCol="0">
            <a:normAutofit fontScale="90000"/>
          </a:bodyPr>
          <a:lstStyle/>
          <a:p>
            <a:pPr fontAlgn="auto">
              <a:spcAft>
                <a:spcPts val="0"/>
              </a:spcAft>
              <a:defRPr/>
            </a:pPr>
            <a:r>
              <a:rPr lang="en-US" dirty="0"/>
              <a:t>Process Improvement Toolkit:</a:t>
            </a:r>
            <a:br>
              <a:rPr lang="en-US" dirty="0"/>
            </a:br>
            <a:r>
              <a:rPr lang="en-US" sz="3600" dirty="0"/>
              <a:t>Benchmarking (2 of 2)</a:t>
            </a:r>
          </a:p>
        </p:txBody>
      </p:sp>
      <p:sp>
        <p:nvSpPr>
          <p:cNvPr id="38916" name="Content Placeholder 2"/>
          <p:cNvSpPr>
            <a:spLocks noGrp="1"/>
          </p:cNvSpPr>
          <p:nvPr>
            <p:ph idx="1"/>
          </p:nvPr>
        </p:nvSpPr>
        <p:spPr bwMode="auto">
          <a:xfrm>
            <a:off x="304800" y="1524000"/>
            <a:ext cx="8686800" cy="4602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1600" dirty="0"/>
              <a:t>HCAHPS - Hospital Consumer Assessment of Healthcare Providers &amp; Systems</a:t>
            </a:r>
          </a:p>
          <a:p>
            <a:pPr lvl="1"/>
            <a:r>
              <a:rPr lang="en-US" sz="1200" dirty="0">
                <a:ea typeface="ＭＳ Ｐゴシック" pitchFamily="34" charset="-128"/>
              </a:rPr>
              <a:t>The intent of the HCAHPS initiative is to provide a standardized survey instrument and data collection methodology for measuring patients' perspectives on hospital care. While many hospitals have collected information on patient satisfaction, prior to HCAHPS there was no national standard for collecting or publicly reporting</a:t>
            </a:r>
            <a:endParaRPr lang="en-US" sz="1600" dirty="0"/>
          </a:p>
        </p:txBody>
      </p:sp>
      <p:sp>
        <p:nvSpPr>
          <p:cNvPr id="4" name="Footer Placeholder 3"/>
          <p:cNvSpPr>
            <a:spLocks noGrp="1"/>
          </p:cNvSpPr>
          <p:nvPr>
            <p:ph type="ftr" sz="quarter" idx="4294967295"/>
          </p:nvPr>
        </p:nvSpPr>
        <p:spPr>
          <a:xfrm>
            <a:off x="3124200" y="6356350"/>
            <a:ext cx="2895600" cy="365125"/>
          </a:xfrm>
        </p:spPr>
        <p:txBody>
          <a:bodyPr/>
          <a:lstStyle/>
          <a:p>
            <a:pPr>
              <a:defRPr/>
            </a:pPr>
            <a:endParaRPr lang="en-US" dirty="0"/>
          </a:p>
        </p:txBody>
      </p:sp>
      <p:sp>
        <p:nvSpPr>
          <p:cNvPr id="11" name="TextBox 10"/>
          <p:cNvSpPr txBox="1"/>
          <p:nvPr/>
        </p:nvSpPr>
        <p:spPr>
          <a:xfrm>
            <a:off x="222849" y="2462462"/>
            <a:ext cx="4419600" cy="3533275"/>
          </a:xfrm>
          <a:prstGeom prst="rect">
            <a:avLst/>
          </a:prstGeom>
          <a:noFill/>
        </p:spPr>
        <p:txBody>
          <a:bodyPr>
            <a:spAutoFit/>
          </a:bodyPr>
          <a:lstStyle/>
          <a:p>
            <a:pPr marL="342900" indent="-342900" eaLnBrk="0" hangingPunct="0">
              <a:spcBef>
                <a:spcPct val="20000"/>
              </a:spcBef>
              <a:buFontTx/>
              <a:buChar char="•"/>
              <a:defRPr/>
            </a:pPr>
            <a:r>
              <a:rPr lang="en-US" sz="1600" kern="0" dirty="0">
                <a:solidFill>
                  <a:srgbClr val="000000"/>
                </a:solidFill>
                <a:latin typeface="Arial"/>
              </a:rPr>
              <a:t>Public Reporting</a:t>
            </a:r>
          </a:p>
          <a:p>
            <a:pPr marL="742950" lvl="1" indent="-285750" eaLnBrk="0" hangingPunct="0">
              <a:spcBef>
                <a:spcPct val="20000"/>
              </a:spcBef>
              <a:buFontTx/>
              <a:buChar char="–"/>
              <a:defRPr/>
            </a:pPr>
            <a:r>
              <a:rPr lang="en-US" sz="1200" kern="0" dirty="0">
                <a:solidFill>
                  <a:srgbClr val="000000"/>
                </a:solidFill>
                <a:latin typeface="Arial"/>
                <a:ea typeface="ＭＳ Ｐゴシック" pitchFamily="-108" charset="-128"/>
                <a:cs typeface="Arial" charset="0"/>
                <a:hlinkClick r:id="rId3"/>
              </a:rPr>
              <a:t>www.hospitalcompare.hhs.gov</a:t>
            </a:r>
            <a:r>
              <a:rPr lang="en-US" sz="1200" kern="0" dirty="0">
                <a:solidFill>
                  <a:srgbClr val="000000"/>
                </a:solidFill>
                <a:latin typeface="Arial"/>
                <a:ea typeface="ＭＳ Ｐゴシック" pitchFamily="-108" charset="-128"/>
                <a:cs typeface="Arial" charset="0"/>
              </a:rPr>
              <a:t> </a:t>
            </a:r>
          </a:p>
          <a:p>
            <a:pPr marL="742950" lvl="1" indent="-285750" eaLnBrk="0" hangingPunct="0">
              <a:spcBef>
                <a:spcPct val="20000"/>
              </a:spcBef>
              <a:buFontTx/>
              <a:buChar char="–"/>
              <a:defRPr/>
            </a:pPr>
            <a:endParaRPr lang="en-US" sz="1200" kern="0" dirty="0">
              <a:solidFill>
                <a:srgbClr val="000000"/>
              </a:solidFill>
              <a:latin typeface="Arial"/>
              <a:ea typeface="ＭＳ Ｐゴシック" pitchFamily="-108" charset="-128"/>
              <a:cs typeface="Arial" charset="0"/>
            </a:endParaRPr>
          </a:p>
          <a:p>
            <a:pPr marL="342900" indent="-342900" eaLnBrk="0" hangingPunct="0">
              <a:spcBef>
                <a:spcPct val="20000"/>
              </a:spcBef>
              <a:buFontTx/>
              <a:buChar char="•"/>
              <a:defRPr/>
            </a:pPr>
            <a:r>
              <a:rPr lang="en-US" sz="1600" kern="0" dirty="0">
                <a:solidFill>
                  <a:srgbClr val="000000"/>
                </a:solidFill>
                <a:latin typeface="Arial"/>
              </a:rPr>
              <a:t>Press-Ganey &amp; Gallup</a:t>
            </a:r>
          </a:p>
          <a:p>
            <a:pPr marL="800100" lvl="1" indent="-342900" eaLnBrk="0" hangingPunct="0">
              <a:spcBef>
                <a:spcPct val="20000"/>
              </a:spcBef>
              <a:buFontTx/>
              <a:buChar char="•"/>
              <a:defRPr/>
            </a:pPr>
            <a:r>
              <a:rPr lang="en-US" sz="1400" kern="0" dirty="0">
                <a:solidFill>
                  <a:srgbClr val="000000"/>
                </a:solidFill>
                <a:latin typeface="Arial"/>
                <a:ea typeface="ＭＳ Ｐゴシック" pitchFamily="-108" charset="-128"/>
                <a:cs typeface="Arial" charset="0"/>
              </a:rPr>
              <a:t>Patient, Employee &amp; Physician satisfaction</a:t>
            </a:r>
          </a:p>
          <a:p>
            <a:pPr marL="742950" lvl="1" indent="-285750" eaLnBrk="0" hangingPunct="0">
              <a:spcBef>
                <a:spcPct val="20000"/>
              </a:spcBef>
              <a:buFontTx/>
              <a:buChar char="–"/>
              <a:defRPr/>
            </a:pPr>
            <a:endParaRPr lang="en-US" sz="1600" kern="0" dirty="0">
              <a:solidFill>
                <a:srgbClr val="000000"/>
              </a:solidFill>
              <a:latin typeface="Arial"/>
              <a:ea typeface="ＭＳ Ｐゴシック" pitchFamily="-108" charset="-128"/>
              <a:cs typeface="Arial" charset="0"/>
            </a:endParaRPr>
          </a:p>
          <a:p>
            <a:pPr marL="342900" indent="-342900" eaLnBrk="0" hangingPunct="0">
              <a:spcBef>
                <a:spcPct val="20000"/>
              </a:spcBef>
              <a:buFontTx/>
              <a:buChar char="•"/>
              <a:defRPr/>
            </a:pPr>
            <a:r>
              <a:rPr lang="en-US" sz="1600" kern="0" dirty="0">
                <a:solidFill>
                  <a:srgbClr val="000000"/>
                </a:solidFill>
                <a:latin typeface="Arial"/>
              </a:rPr>
              <a:t>Leapfrog Group</a:t>
            </a:r>
          </a:p>
          <a:p>
            <a:pPr marL="800100" lvl="1" indent="-342900" eaLnBrk="0" hangingPunct="0">
              <a:spcBef>
                <a:spcPct val="20000"/>
              </a:spcBef>
              <a:buFontTx/>
              <a:buChar char="•"/>
              <a:defRPr/>
            </a:pPr>
            <a:r>
              <a:rPr lang="en-US" sz="1400" kern="0" dirty="0">
                <a:solidFill>
                  <a:srgbClr val="000000"/>
                </a:solidFill>
                <a:latin typeface="Arial"/>
                <a:ea typeface="ＭＳ Ｐゴシック" pitchFamily="-108" charset="-128"/>
                <a:cs typeface="Arial" charset="0"/>
              </a:rPr>
              <a:t>Consortium of businesses represents 40 million people</a:t>
            </a:r>
          </a:p>
          <a:p>
            <a:pPr marL="285750" indent="-285750" eaLnBrk="0" hangingPunct="0">
              <a:spcBef>
                <a:spcPct val="20000"/>
              </a:spcBef>
              <a:buFont typeface="Arial" pitchFamily="34" charset="0"/>
              <a:buChar char="•"/>
              <a:defRPr/>
            </a:pPr>
            <a:r>
              <a:rPr lang="en-US" sz="1600" kern="0" dirty="0">
                <a:solidFill>
                  <a:srgbClr val="000000"/>
                </a:solidFill>
                <a:latin typeface="Arial"/>
              </a:rPr>
              <a:t>Institute for Healthcare Improvement (IHI) </a:t>
            </a:r>
          </a:p>
          <a:p>
            <a:pPr marL="742950" lvl="1" indent="-285750" eaLnBrk="0" hangingPunct="0">
              <a:spcBef>
                <a:spcPct val="20000"/>
              </a:spcBef>
              <a:buFont typeface="Arial" pitchFamily="34" charset="0"/>
              <a:buChar char="•"/>
              <a:defRPr/>
            </a:pPr>
            <a:r>
              <a:rPr lang="en-US" sz="1600" kern="0" dirty="0">
                <a:solidFill>
                  <a:srgbClr val="000000"/>
                </a:solidFill>
                <a:latin typeface="Arial"/>
              </a:rPr>
              <a:t>5 million lives campaign</a:t>
            </a:r>
          </a:p>
          <a:p>
            <a:pPr marL="742950" lvl="1" indent="-285750" eaLnBrk="0" hangingPunct="0">
              <a:spcBef>
                <a:spcPct val="20000"/>
              </a:spcBef>
              <a:buFont typeface="Arial" pitchFamily="34" charset="0"/>
              <a:buChar char="•"/>
              <a:defRPr/>
            </a:pPr>
            <a:r>
              <a:rPr lang="en-US" sz="1600" kern="0" dirty="0">
                <a:solidFill>
                  <a:srgbClr val="000000"/>
                </a:solidFill>
                <a:latin typeface="Arial"/>
                <a:cs typeface="Arial" charset="0"/>
              </a:rPr>
              <a:t>Providing leadership in evidence-based best practices</a:t>
            </a:r>
            <a:endParaRPr lang="en-US" dirty="0">
              <a:cs typeface="Arial" charset="0"/>
            </a:endParaRPr>
          </a:p>
        </p:txBody>
      </p:sp>
      <p:sp>
        <p:nvSpPr>
          <p:cNvPr id="8" name="Slide Number Placeholder 2"/>
          <p:cNvSpPr>
            <a:spLocks noGrp="1"/>
          </p:cNvSpPr>
          <p:nvPr>
            <p:ph type="sldNum"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fld id="{10BE68A7-57B5-42F1-8CC3-01F334781A90}" type="slidenum">
              <a:rPr lang="en-US" smtClean="0">
                <a:solidFill>
                  <a:schemeClr val="bg1"/>
                </a:solidFill>
              </a:rPr>
              <a:pPr eaLnBrk="1" hangingPunct="1">
                <a:defRPr/>
              </a:pPr>
              <a:t>30</a:t>
            </a:fld>
            <a:endParaRPr lang="en-US" dirty="0">
              <a:solidFill>
                <a:schemeClr val="bg1"/>
              </a:solidFill>
            </a:endParaRPr>
          </a:p>
        </p:txBody>
      </p:sp>
    </p:spTree>
    <p:extLst>
      <p:ext uri="{BB962C8B-B14F-4D97-AF65-F5344CB8AC3E}">
        <p14:creationId xmlns:p14="http://schemas.microsoft.com/office/powerpoint/2010/main" val="5583046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5600"/>
            <a:ext cx="8229600" cy="1143000"/>
          </a:xfrm>
        </p:spPr>
        <p:txBody>
          <a:bodyPr/>
          <a:lstStyle/>
          <a:p>
            <a:r>
              <a:rPr lang="en-US" dirty="0"/>
              <a:t>Risk, Regulation &amp; Reporting:</a:t>
            </a:r>
            <a:br>
              <a:rPr lang="en-US" dirty="0"/>
            </a:br>
            <a:r>
              <a:rPr lang="en-US" sz="2800" dirty="0"/>
              <a:t>Quality Assurance &amp; Clinical Review</a:t>
            </a:r>
          </a:p>
        </p:txBody>
      </p:sp>
      <p:sp>
        <p:nvSpPr>
          <p:cNvPr id="4" name="Slide Number Placeholder 3"/>
          <p:cNvSpPr>
            <a:spLocks noGrp="1"/>
          </p:cNvSpPr>
          <p:nvPr>
            <p:ph type="sldNum" sz="quarter" idx="10"/>
          </p:nvPr>
        </p:nvSpPr>
        <p:spPr/>
        <p:txBody>
          <a:bodyPr/>
          <a:lstStyle/>
          <a:p>
            <a:pPr>
              <a:defRPr/>
            </a:pPr>
            <a:fld id="{597D82AD-E675-4543-BE36-3BDC70215C18}" type="slidenum">
              <a:rPr lang="en-US" smtClean="0"/>
              <a:pPr>
                <a:defRPr/>
              </a:pPr>
              <a:t>31</a:t>
            </a:fld>
            <a:endParaRPr lang="en-US" dirty="0"/>
          </a:p>
        </p:txBody>
      </p:sp>
    </p:spTree>
    <p:extLst>
      <p:ext uri="{BB962C8B-B14F-4D97-AF65-F5344CB8AC3E}">
        <p14:creationId xmlns:p14="http://schemas.microsoft.com/office/powerpoint/2010/main" val="6920346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97931183-7E3D-451A-91A9-C053D127A7EE}" type="slidenum">
              <a:rPr lang="en-US" smtClean="0"/>
              <a:pPr>
                <a:defRPr/>
              </a:pPr>
              <a:t>32</a:t>
            </a:fld>
            <a:endParaRPr lang="en-US" dirty="0"/>
          </a:p>
        </p:txBody>
      </p:sp>
      <p:sp>
        <p:nvSpPr>
          <p:cNvPr id="3" name="Rectangle 2"/>
          <p:cNvSpPr/>
          <p:nvPr/>
        </p:nvSpPr>
        <p:spPr>
          <a:xfrm>
            <a:off x="304800" y="1143000"/>
            <a:ext cx="8610600" cy="4770537"/>
          </a:xfrm>
          <a:prstGeom prst="rect">
            <a:avLst/>
          </a:prstGeom>
        </p:spPr>
        <p:txBody>
          <a:bodyPr wrap="square">
            <a:spAutoFit/>
          </a:bodyPr>
          <a:lstStyle/>
          <a:p>
            <a:r>
              <a:rPr lang="en-US" sz="1600" dirty="0"/>
              <a:t>The </a:t>
            </a:r>
            <a:r>
              <a:rPr lang="en-US" sz="1600" b="1" dirty="0"/>
              <a:t>primary </a:t>
            </a:r>
            <a:r>
              <a:rPr lang="en-US" sz="1600" dirty="0"/>
              <a:t>purpose of the quality assurance/risk management program is to: </a:t>
            </a:r>
            <a:r>
              <a:rPr lang="en-US" sz="1600" b="1" dirty="0"/>
              <a:t>monitor, control and direct the institution’s efforts toward achieving delivery of the optimal level of care.</a:t>
            </a:r>
          </a:p>
          <a:p>
            <a:endParaRPr lang="en-US" sz="1600" dirty="0">
              <a:cs typeface="Arial" charset="0"/>
            </a:endParaRPr>
          </a:p>
          <a:p>
            <a:r>
              <a:rPr lang="en-US" sz="1600" dirty="0"/>
              <a:t>To increase the level of involvement among management personnel in quality assessment and assurance: </a:t>
            </a:r>
            <a:r>
              <a:rPr lang="en-US" sz="1600" b="1" dirty="0"/>
              <a:t>Develop an in-house program using trained key personnel for presenting and discussing quality assurance and its implications for the organization.</a:t>
            </a:r>
          </a:p>
          <a:p>
            <a:endParaRPr lang="en-US" sz="1600" b="1" dirty="0"/>
          </a:p>
          <a:p>
            <a:r>
              <a:rPr lang="en-US" sz="1600" dirty="0"/>
              <a:t>The governing body of a healthcare institution meets its responsibility for the quality of patient care by: </a:t>
            </a:r>
            <a:r>
              <a:rPr lang="en-US" sz="1600" b="1" dirty="0"/>
              <a:t>establishing, maintaining and supporting through the medical/professional staff and management staff an ongoing program of review and evaluation of patient/client care and action on findings.</a:t>
            </a:r>
          </a:p>
          <a:p>
            <a:endParaRPr lang="en-US" sz="1600" b="1" dirty="0"/>
          </a:p>
          <a:p>
            <a:r>
              <a:rPr lang="en-US" sz="1600" b="1" dirty="0"/>
              <a:t>Continuous Quality Improvement (CQI): The reiterative process of improving stems from a philosophy that suggests quality is not something attained, but rather continually sought.  The status quo is not sufficient.</a:t>
            </a:r>
          </a:p>
          <a:p>
            <a:endParaRPr lang="en-US" sz="1600" b="1" dirty="0">
              <a:cs typeface="Arial" charset="0"/>
            </a:endParaRPr>
          </a:p>
          <a:p>
            <a:endParaRPr lang="en-US" sz="1600" dirty="0">
              <a:cs typeface="Arial" charset="0"/>
            </a:endParaRPr>
          </a:p>
          <a:p>
            <a:endParaRPr lang="en-US" sz="1600" dirty="0">
              <a:cs typeface="Arial" charset="0"/>
            </a:endParaRPr>
          </a:p>
        </p:txBody>
      </p:sp>
      <p:sp>
        <p:nvSpPr>
          <p:cNvPr id="4" name="Title 1"/>
          <p:cNvSpPr txBox="1">
            <a:spLocks/>
          </p:cNvSpPr>
          <p:nvPr/>
        </p:nvSpPr>
        <p:spPr>
          <a:xfrm>
            <a:off x="457200" y="274638"/>
            <a:ext cx="8229600" cy="1143000"/>
          </a:xfrm>
          <a:prstGeom prst="rect">
            <a:avLst/>
          </a:prstGeom>
        </p:spPr>
        <p:txBody>
          <a:bodyPr/>
          <a:lstStyle/>
          <a:p>
            <a:pPr eaLnBrk="0" hangingPunct="0">
              <a:defRPr/>
            </a:pPr>
            <a:r>
              <a:rPr lang="en-US" sz="3600" b="1" dirty="0">
                <a:ln w="1905"/>
                <a:solidFill>
                  <a:srgbClr val="660066"/>
                </a:solidFill>
                <a:effectLst>
                  <a:innerShdw blurRad="69850" dist="43180" dir="5400000">
                    <a:srgbClr val="000000">
                      <a:alpha val="65000"/>
                    </a:srgbClr>
                  </a:innerShdw>
                </a:effectLst>
                <a:latin typeface="+mj-lt"/>
                <a:cs typeface="+mj-cs"/>
              </a:rPr>
              <a:t>Quality Assurance</a:t>
            </a:r>
          </a:p>
        </p:txBody>
      </p:sp>
    </p:spTree>
    <p:extLst>
      <p:ext uri="{BB962C8B-B14F-4D97-AF65-F5344CB8AC3E}">
        <p14:creationId xmlns:p14="http://schemas.microsoft.com/office/powerpoint/2010/main" val="15874849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308402B-71D9-477B-9DF3-17B276DC5429}" type="slidenum">
              <a:rPr lang="en-US" smtClean="0"/>
              <a:pPr/>
              <a:t>33</a:t>
            </a:fld>
            <a:endParaRPr lang="en-US" dirty="0"/>
          </a:p>
        </p:txBody>
      </p:sp>
      <p:pic>
        <p:nvPicPr>
          <p:cNvPr id="5"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947" t="10292" r="19868" b="5030"/>
          <a:stretch/>
        </p:blipFill>
        <p:spPr bwMode="auto">
          <a:xfrm>
            <a:off x="228600" y="1381435"/>
            <a:ext cx="3709610" cy="2590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104" t="11808" r="15299" b="7794"/>
          <a:stretch/>
        </p:blipFill>
        <p:spPr bwMode="auto">
          <a:xfrm>
            <a:off x="4281946" y="3972235"/>
            <a:ext cx="4495800" cy="2743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0167" r="11194" b="37694"/>
          <a:stretch/>
        </p:blipFill>
        <p:spPr bwMode="auto">
          <a:xfrm>
            <a:off x="4146296" y="1381435"/>
            <a:ext cx="4638824" cy="1361765"/>
          </a:xfrm>
          <a:prstGeom prst="rect">
            <a:avLst/>
          </a:prstGeom>
          <a:noFill/>
          <a:ln w="9525">
            <a:solidFill>
              <a:srgbClr val="0070C0"/>
            </a:solidFill>
            <a:miter lim="800000"/>
            <a:headEnd/>
            <a:tailEnd/>
          </a:ln>
          <a:extLst>
            <a:ext uri="{909E8E84-426E-40DD-AFC4-6F175D3DCCD1}">
              <a14:hiddenFill xmlns:a14="http://schemas.microsoft.com/office/drawing/2010/main">
                <a:solidFill>
                  <a:schemeClr val="accent1"/>
                </a:solidFill>
              </a14:hiddenFill>
            </a:ext>
          </a:extLst>
        </p:spPr>
      </p:pic>
      <p:pic>
        <p:nvPicPr>
          <p:cNvPr id="8"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4115" t="13900" r="24115" b="7743"/>
          <a:stretch/>
        </p:blipFill>
        <p:spPr bwMode="auto">
          <a:xfrm>
            <a:off x="251755" y="3808128"/>
            <a:ext cx="3862010" cy="292522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9" name="Picture 8"/>
          <p:cNvPicPr>
            <a:picLocks noChangeAspect="1" noChangeArrowheads="1"/>
          </p:cNvPicPr>
          <p:nvPr/>
        </p:nvPicPr>
        <p:blipFill rotWithShape="1">
          <a:blip r:embed="rId6">
            <a:extLst>
              <a:ext uri="{28A0092B-C50C-407E-A947-70E740481C1C}">
                <a14:useLocalDpi xmlns:a14="http://schemas.microsoft.com/office/drawing/2010/main" val="0"/>
              </a:ext>
            </a:extLst>
          </a:blip>
          <a:srcRect l="22985" t="10033" r="24328" b="67405"/>
          <a:stretch/>
        </p:blipFill>
        <p:spPr bwMode="auto">
          <a:xfrm>
            <a:off x="4146296" y="2774930"/>
            <a:ext cx="4638824" cy="113718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 name="TextBox 9"/>
          <p:cNvSpPr txBox="1"/>
          <p:nvPr/>
        </p:nvSpPr>
        <p:spPr>
          <a:xfrm>
            <a:off x="304800" y="457200"/>
            <a:ext cx="8382000" cy="687867"/>
          </a:xfrm>
          <a:prstGeom prst="rect">
            <a:avLst/>
          </a:prstGeom>
          <a:noFill/>
          <a:ln w="9525">
            <a:noFill/>
            <a:miter lim="800000"/>
            <a:headEnd/>
            <a:tailEnd/>
          </a:ln>
          <a:extLst/>
        </p:spPr>
        <p:txBody>
          <a:bodyPr vert="horz" wrap="square" lIns="91440" tIns="45720" rIns="91440" bIns="45720" numCol="1" anchor="ctr" anchorCtr="0" compatLnSpc="1">
            <a:prstTxWarp prst="textNoShape">
              <a:avLst/>
            </a:prstTxWarp>
          </a:bodyPr>
          <a:lstStyle>
            <a:lvl1pPr algn="ctr" eaLnBrk="0" hangingPunct="0">
              <a:defRPr sz="3600">
                <a:solidFill>
                  <a:schemeClr val="tx2"/>
                </a:solidFill>
                <a:latin typeface="+mj-lt"/>
                <a:ea typeface="+mj-ea"/>
                <a:cs typeface="+mj-cs"/>
              </a:defRPr>
            </a:lvl1pPr>
            <a:lvl2pPr algn="ctr" eaLnBrk="0" hangingPunct="0">
              <a:defRPr sz="4400">
                <a:solidFill>
                  <a:schemeClr val="tx2"/>
                </a:solidFill>
              </a:defRPr>
            </a:lvl2pPr>
            <a:lvl3pPr algn="ctr" eaLnBrk="0" hangingPunct="0">
              <a:defRPr sz="4400">
                <a:solidFill>
                  <a:schemeClr val="tx2"/>
                </a:solidFill>
              </a:defRPr>
            </a:lvl3pPr>
            <a:lvl4pPr algn="ctr" eaLnBrk="0" hangingPunct="0">
              <a:defRPr sz="4400">
                <a:solidFill>
                  <a:schemeClr val="tx2"/>
                </a:solidFill>
              </a:defRPr>
            </a:lvl4pPr>
            <a:lvl5pPr algn="ctr" eaLnBrk="0" hangingPunct="0">
              <a:defRPr sz="4400">
                <a:solidFill>
                  <a:schemeClr val="tx2"/>
                </a:solidFill>
              </a:defRPr>
            </a:lvl5pPr>
            <a:lvl6pPr marL="457200" algn="ctr" fontAlgn="base">
              <a:spcBef>
                <a:spcPct val="0"/>
              </a:spcBef>
              <a:spcAft>
                <a:spcPct val="0"/>
              </a:spcAft>
              <a:defRPr sz="4400">
                <a:solidFill>
                  <a:schemeClr val="tx2"/>
                </a:solidFill>
              </a:defRPr>
            </a:lvl6pPr>
            <a:lvl7pPr marL="914400" algn="ctr" fontAlgn="base">
              <a:spcBef>
                <a:spcPct val="0"/>
              </a:spcBef>
              <a:spcAft>
                <a:spcPct val="0"/>
              </a:spcAft>
              <a:defRPr sz="4400">
                <a:solidFill>
                  <a:schemeClr val="tx2"/>
                </a:solidFill>
              </a:defRPr>
            </a:lvl7pPr>
            <a:lvl8pPr marL="1371600" algn="ctr" fontAlgn="base">
              <a:spcBef>
                <a:spcPct val="0"/>
              </a:spcBef>
              <a:spcAft>
                <a:spcPct val="0"/>
              </a:spcAft>
              <a:defRPr sz="4400">
                <a:solidFill>
                  <a:schemeClr val="tx2"/>
                </a:solidFill>
              </a:defRPr>
            </a:lvl8pPr>
            <a:lvl9pPr marL="1828800" algn="ctr" fontAlgn="base">
              <a:spcBef>
                <a:spcPct val="0"/>
              </a:spcBef>
              <a:spcAft>
                <a:spcPct val="0"/>
              </a:spcAft>
              <a:defRPr sz="4400">
                <a:solidFill>
                  <a:schemeClr val="tx2"/>
                </a:solidFill>
              </a:defRPr>
            </a:lvl9pPr>
          </a:lstStyle>
          <a:p>
            <a:pPr algn="l">
              <a:defRPr/>
            </a:pPr>
            <a:r>
              <a:rPr lang="en-US" b="1" dirty="0">
                <a:ln w="1905"/>
                <a:solidFill>
                  <a:srgbClr val="660066"/>
                </a:solidFill>
                <a:effectLst>
                  <a:innerShdw blurRad="69850" dist="43180" dir="5400000">
                    <a:srgbClr val="000000">
                      <a:alpha val="65000"/>
                    </a:srgbClr>
                  </a:innerShdw>
                </a:effectLst>
                <a:ea typeface="ＭＳ Ｐゴシック" pitchFamily="34" charset="-128"/>
              </a:rPr>
              <a:t>Public Reporting and Ranking</a:t>
            </a:r>
          </a:p>
        </p:txBody>
      </p:sp>
    </p:spTree>
    <p:extLst>
      <p:ext uri="{BB962C8B-B14F-4D97-AF65-F5344CB8AC3E}">
        <p14:creationId xmlns:p14="http://schemas.microsoft.com/office/powerpoint/2010/main" val="29597012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10"/>
          </p:nvPr>
        </p:nvSpPr>
        <p:spPr>
          <a:ln/>
        </p:spPr>
        <p:txBody>
          <a:bodyPr/>
          <a:lstStyle/>
          <a:p>
            <a:fld id="{F514EEE8-01E8-4562-8812-81572398D7A6}" type="slidenum">
              <a:rPr lang="en-US"/>
              <a:pPr/>
              <a:t>34</a:t>
            </a:fld>
            <a:endParaRPr lang="en-US" dirty="0"/>
          </a:p>
        </p:txBody>
      </p:sp>
      <p:sp>
        <p:nvSpPr>
          <p:cNvPr id="59394" name="Rectangle 2"/>
          <p:cNvSpPr>
            <a:spLocks noGrp="1" noChangeArrowheads="1"/>
          </p:cNvSpPr>
          <p:nvPr>
            <p:ph type="body" idx="1"/>
          </p:nvPr>
        </p:nvSpPr>
        <p:spPr>
          <a:xfrm>
            <a:off x="142875" y="1676400"/>
            <a:ext cx="8991600" cy="4800600"/>
          </a:xfrm>
        </p:spPr>
        <p:txBody>
          <a:bodyPr/>
          <a:lstStyle/>
          <a:p>
            <a:pPr eaLnBrk="1" hangingPunct="1">
              <a:buFontTx/>
              <a:buNone/>
            </a:pPr>
            <a:r>
              <a:rPr lang="en-US" sz="2800" dirty="0"/>
              <a:t>National organizations that focus on improving healthcare quality (examples):</a:t>
            </a:r>
          </a:p>
          <a:p>
            <a:pPr marL="166688" indent="-166688" eaLnBrk="1" hangingPunct="1"/>
            <a:endParaRPr lang="en-US" sz="2800" dirty="0"/>
          </a:p>
          <a:p>
            <a:pPr marL="166688" indent="-166688" eaLnBrk="1" hangingPunct="1"/>
            <a:r>
              <a:rPr lang="en-US" sz="2800" dirty="0"/>
              <a:t>  Centers for Medicare &amp; Medicaid Services (CMS)</a:t>
            </a:r>
          </a:p>
          <a:p>
            <a:pPr marL="166688" indent="-166688" eaLnBrk="1" hangingPunct="1"/>
            <a:r>
              <a:rPr lang="en-US" sz="2800" dirty="0"/>
              <a:t>  The Joint Commission</a:t>
            </a:r>
          </a:p>
          <a:p>
            <a:pPr marL="166688" indent="-166688" eaLnBrk="1" hangingPunct="1"/>
            <a:r>
              <a:rPr lang="en-US" sz="2800" dirty="0"/>
              <a:t>  The Institute for Healthcare Improvement (IHI)</a:t>
            </a:r>
          </a:p>
          <a:p>
            <a:pPr marL="166688" indent="-166688" eaLnBrk="1" hangingPunct="1"/>
            <a:r>
              <a:rPr lang="en-US" sz="2800" dirty="0"/>
              <a:t>  Leapfrog Group</a:t>
            </a:r>
          </a:p>
          <a:p>
            <a:pPr marL="166688" indent="-166688" eaLnBrk="1" hangingPunct="1"/>
            <a:r>
              <a:rPr lang="en-US" sz="2800" dirty="0"/>
              <a:t>  National Committee for Quality Assurance </a:t>
            </a:r>
          </a:p>
          <a:p>
            <a:pPr eaLnBrk="1" hangingPunct="1">
              <a:buFontTx/>
              <a:buNone/>
            </a:pPr>
            <a:endParaRPr lang="en-US" sz="3000" dirty="0"/>
          </a:p>
          <a:p>
            <a:pPr eaLnBrk="1" hangingPunct="1">
              <a:buFontTx/>
              <a:buNone/>
            </a:pPr>
            <a:endParaRPr lang="en-US" sz="3000" dirty="0"/>
          </a:p>
          <a:p>
            <a:pPr eaLnBrk="1" hangingPunct="1">
              <a:buFontTx/>
              <a:buNone/>
            </a:pPr>
            <a:endParaRPr lang="en-US" sz="3000" dirty="0"/>
          </a:p>
        </p:txBody>
      </p:sp>
      <p:sp>
        <p:nvSpPr>
          <p:cNvPr id="6" name="Rectangle 3"/>
          <p:cNvSpPr txBox="1">
            <a:spLocks noChangeArrowheads="1"/>
          </p:cNvSpPr>
          <p:nvPr/>
        </p:nvSpPr>
        <p:spPr bwMode="auto">
          <a:xfrm>
            <a:off x="228600" y="152400"/>
            <a:ext cx="7467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a:defRPr/>
            </a:pPr>
            <a:r>
              <a:rPr lang="en-US" sz="3600" b="1" dirty="0">
                <a:ln w="1905"/>
                <a:solidFill>
                  <a:srgbClr val="660066"/>
                </a:solidFill>
                <a:effectLst>
                  <a:innerShdw blurRad="69850" dist="43180" dir="5400000">
                    <a:srgbClr val="000000">
                      <a:alpha val="65000"/>
                    </a:srgbClr>
                  </a:innerShdw>
                </a:effectLst>
                <a:ea typeface="ＭＳ Ｐゴシック" pitchFamily="34" charset="-128"/>
              </a:rPr>
              <a:t>Quality-Focused Organizations</a:t>
            </a:r>
          </a:p>
        </p:txBody>
      </p:sp>
    </p:spTree>
    <p:extLst>
      <p:ext uri="{BB962C8B-B14F-4D97-AF65-F5344CB8AC3E}">
        <p14:creationId xmlns:p14="http://schemas.microsoft.com/office/powerpoint/2010/main" val="37709145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rtlCol="0">
            <a:normAutofit fontScale="90000"/>
          </a:bodyPr>
          <a:lstStyle/>
          <a:p>
            <a:pPr fontAlgn="auto">
              <a:spcAft>
                <a:spcPts val="0"/>
              </a:spcAft>
              <a:defRPr/>
            </a:pPr>
            <a:r>
              <a:rPr lang="en-US" dirty="0"/>
              <a:t>The Joint Commission: </a:t>
            </a:r>
            <a:br>
              <a:rPr lang="en-US" dirty="0"/>
            </a:br>
            <a:r>
              <a:rPr lang="en-US" sz="3600" dirty="0"/>
              <a:t>National Patient Safety Goals</a:t>
            </a:r>
          </a:p>
        </p:txBody>
      </p:sp>
      <p:sp>
        <p:nvSpPr>
          <p:cNvPr id="39939" name="Content Placeholder 2"/>
          <p:cNvSpPr>
            <a:spLocks noGrp="1"/>
          </p:cNvSpPr>
          <p:nvPr>
            <p:ph idx="1"/>
          </p:nvPr>
        </p:nvSpPr>
        <p:spPr bwMode="auto">
          <a:xfrm>
            <a:off x="457200" y="1570037"/>
            <a:ext cx="8229600" cy="4221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1400" dirty="0"/>
              <a:t>In 2002, The Joint Commission established its National Patient Safety Goals (NPSGs) program; the first set of NPSGs was effective January 1, 2003. The NPSGs were established to help accredited organizations address specific areas of concern in regards to patient safety.</a:t>
            </a:r>
          </a:p>
          <a:p>
            <a:endParaRPr lang="en-US" sz="1600" dirty="0"/>
          </a:p>
          <a:p>
            <a:r>
              <a:rPr lang="en-US" sz="1400" dirty="0"/>
              <a:t>2018 National Patient Safety Goal categories (16 goals in total):</a:t>
            </a:r>
          </a:p>
          <a:p>
            <a:pPr lvl="1"/>
            <a:r>
              <a:rPr lang="en-US" sz="1200" dirty="0">
                <a:ea typeface="ＭＳ Ｐゴシック" pitchFamily="34" charset="-128"/>
              </a:rPr>
              <a:t>Identifying patients correctly</a:t>
            </a:r>
          </a:p>
          <a:p>
            <a:pPr lvl="1"/>
            <a:r>
              <a:rPr lang="en-US" sz="1200" dirty="0">
                <a:ea typeface="ＭＳ Ｐゴシック" pitchFamily="34" charset="-128"/>
              </a:rPr>
              <a:t>Improving staff communication</a:t>
            </a:r>
          </a:p>
          <a:p>
            <a:pPr lvl="1"/>
            <a:r>
              <a:rPr lang="en-US" sz="1200" dirty="0">
                <a:ea typeface="ＭＳ Ｐゴシック" pitchFamily="34" charset="-128"/>
              </a:rPr>
              <a:t>Using medicines safely</a:t>
            </a:r>
          </a:p>
          <a:p>
            <a:pPr lvl="1"/>
            <a:r>
              <a:rPr lang="en-US" sz="1200" dirty="0">
                <a:ea typeface="ＭＳ Ｐゴシック" pitchFamily="34" charset="-128"/>
              </a:rPr>
              <a:t>Using alarms safely</a:t>
            </a:r>
          </a:p>
          <a:p>
            <a:pPr lvl="1"/>
            <a:r>
              <a:rPr lang="en-US" sz="1200" dirty="0">
                <a:ea typeface="ＭＳ Ｐゴシック" pitchFamily="34" charset="-128"/>
              </a:rPr>
              <a:t>Preventing infection</a:t>
            </a:r>
          </a:p>
          <a:p>
            <a:pPr lvl="1"/>
            <a:r>
              <a:rPr lang="en-US" sz="1200" dirty="0">
                <a:ea typeface="ＭＳ Ｐゴシック" pitchFamily="34" charset="-128"/>
              </a:rPr>
              <a:t>Identifying patient safety risks</a:t>
            </a:r>
          </a:p>
          <a:p>
            <a:pPr lvl="1"/>
            <a:r>
              <a:rPr lang="en-US" sz="1200" dirty="0">
                <a:ea typeface="ＭＳ Ｐゴシック" pitchFamily="34" charset="-128"/>
              </a:rPr>
              <a:t>Preventing mistakes in surgery</a:t>
            </a:r>
            <a:endParaRPr lang="en-US" sz="1200" dirty="0"/>
          </a:p>
          <a:p>
            <a:endParaRPr lang="en-US" sz="1600" dirty="0"/>
          </a:p>
          <a:p>
            <a:r>
              <a:rPr lang="en-US" sz="1400" dirty="0"/>
              <a:t>A panel of widely recognized patient safety experts advise The Joint Commission on the development and updating of NPSGs. </a:t>
            </a:r>
          </a:p>
          <a:p>
            <a:pPr lvl="1"/>
            <a:r>
              <a:rPr lang="en-US" sz="1200" dirty="0"/>
              <a:t>This panel, called the Patient Safety Advisory Group, is composed of nurses, physicians, pharmacists, risk managers, clinical engineers and other professionals who have hands-on experience in addressing patient safety issues in a wide variety of health care settings.</a:t>
            </a:r>
          </a:p>
          <a:p>
            <a:endParaRPr lang="en-US" sz="1600" dirty="0"/>
          </a:p>
        </p:txBody>
      </p:sp>
      <p:sp>
        <p:nvSpPr>
          <p:cNvPr id="5" name="Footer Placeholder 4"/>
          <p:cNvSpPr>
            <a:spLocks noGrp="1"/>
          </p:cNvSpPr>
          <p:nvPr>
            <p:ph type="ftr" sz="quarter" idx="4294967295"/>
          </p:nvPr>
        </p:nvSpPr>
        <p:spPr>
          <a:xfrm>
            <a:off x="1981200" y="6151562"/>
            <a:ext cx="5638800" cy="365125"/>
          </a:xfrm>
        </p:spPr>
        <p:txBody>
          <a:bodyPr/>
          <a:lstStyle/>
          <a:p>
            <a:pPr>
              <a:defRPr/>
            </a:pPr>
            <a:r>
              <a:rPr lang="en-US" sz="1050" dirty="0"/>
              <a:t>https://www.jointcommission.org/facts_about_the_national_patient_safety_goals/</a:t>
            </a:r>
          </a:p>
        </p:txBody>
      </p:sp>
      <p:sp>
        <p:nvSpPr>
          <p:cNvPr id="6" name="Slide Number Placeholder 2"/>
          <p:cNvSpPr>
            <a:spLocks noGrp="1"/>
          </p:cNvSpPr>
          <p:nvPr>
            <p:ph type="sldNum"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fld id="{2AC1052F-790A-40A7-AF19-A232FE00E48B}" type="slidenum">
              <a:rPr lang="en-US" smtClean="0">
                <a:solidFill>
                  <a:schemeClr val="bg1"/>
                </a:solidFill>
              </a:rPr>
              <a:pPr eaLnBrk="1" hangingPunct="1">
                <a:defRPr/>
              </a:pPr>
              <a:t>35</a:t>
            </a:fld>
            <a:endParaRPr lang="en-US" dirty="0">
              <a:solidFill>
                <a:schemeClr val="bg1"/>
              </a:solidFill>
            </a:endParaRPr>
          </a:p>
        </p:txBody>
      </p:sp>
    </p:spTree>
    <p:extLst>
      <p:ext uri="{BB962C8B-B14F-4D97-AF65-F5344CB8AC3E}">
        <p14:creationId xmlns:p14="http://schemas.microsoft.com/office/powerpoint/2010/main" val="20668256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91600" cy="1143000"/>
          </a:xfrm>
        </p:spPr>
        <p:txBody>
          <a:bodyPr rtlCol="0">
            <a:normAutofit fontScale="90000"/>
          </a:bodyPr>
          <a:lstStyle/>
          <a:p>
            <a:pPr fontAlgn="auto">
              <a:spcAft>
                <a:spcPts val="0"/>
              </a:spcAft>
              <a:defRPr/>
            </a:pPr>
            <a:r>
              <a:rPr lang="en-US" dirty="0"/>
              <a:t>The Joint Commission: </a:t>
            </a:r>
            <a:br>
              <a:rPr lang="en-US" dirty="0"/>
            </a:br>
            <a:r>
              <a:rPr lang="en-US" sz="3600" dirty="0"/>
              <a:t>Quality</a:t>
            </a:r>
            <a:r>
              <a:rPr lang="en-US" dirty="0"/>
              <a:t> </a:t>
            </a:r>
            <a:r>
              <a:rPr lang="en-US" sz="3600" dirty="0"/>
              <a:t>Improvement Core Outcomes</a:t>
            </a:r>
          </a:p>
        </p:txBody>
      </p:sp>
      <p:sp>
        <p:nvSpPr>
          <p:cNvPr id="40963" name="Content Placeholder 2"/>
          <p:cNvSpPr>
            <a:spLocks noGrp="1"/>
          </p:cNvSpPr>
          <p:nvPr>
            <p:ph idx="1"/>
          </p:nvPr>
        </p:nvSpPr>
        <p:spPr bwMode="auto">
          <a:xfrm>
            <a:off x="457200" y="1828800"/>
            <a:ext cx="8229600" cy="4221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1400" dirty="0"/>
              <a:t>In May 2001, the Joint Commission announced four initial core measurement areas for hospitals, which included acute myocardial infarction (AMI) and heart failure (HF).  </a:t>
            </a:r>
          </a:p>
          <a:p>
            <a:endParaRPr lang="en-US" sz="1400" dirty="0"/>
          </a:p>
          <a:p>
            <a:r>
              <a:rPr lang="en-US" sz="1400" dirty="0"/>
              <a:t>In November of 2003, CMS and The Joint Commission began to work to precisely and completely align these common measures so that they are identical between the two organizations.  This resulted in the creation of one common set of measure specifications documentation known as the Specifications Manual for National Hospital Inpatient Quality Measures to be used by both organizations.  Core Measure Sets Include:</a:t>
            </a:r>
          </a:p>
          <a:p>
            <a:pPr lvl="1"/>
            <a:r>
              <a:rPr lang="en-US" sz="1200" dirty="0">
                <a:ea typeface="ＭＳ Ｐゴシック" pitchFamily="34" charset="-128"/>
              </a:rPr>
              <a:t>Acute Myocardial Infarction (AMI)</a:t>
            </a:r>
          </a:p>
          <a:p>
            <a:pPr lvl="1"/>
            <a:r>
              <a:rPr lang="en-US" sz="1200" dirty="0">
                <a:ea typeface="ＭＳ Ｐゴシック" pitchFamily="34" charset="-128"/>
              </a:rPr>
              <a:t>Children's Asthma Care (CAC)</a:t>
            </a:r>
          </a:p>
          <a:p>
            <a:pPr lvl="1"/>
            <a:r>
              <a:rPr lang="en-US" sz="1200" dirty="0">
                <a:ea typeface="ＭＳ Ｐゴシック" pitchFamily="34" charset="-128"/>
              </a:rPr>
              <a:t>Heart Failure (HF)</a:t>
            </a:r>
          </a:p>
          <a:p>
            <a:pPr lvl="1"/>
            <a:r>
              <a:rPr lang="en-US" sz="1200" dirty="0">
                <a:ea typeface="ＭＳ Ｐゴシック" pitchFamily="34" charset="-128"/>
              </a:rPr>
              <a:t>Hospital Based Inpatient Psychiatric Services (HBIPS)</a:t>
            </a:r>
          </a:p>
          <a:p>
            <a:pPr lvl="1"/>
            <a:r>
              <a:rPr lang="en-US" sz="1200" dirty="0">
                <a:ea typeface="ＭＳ Ｐゴシック" pitchFamily="34" charset="-128"/>
              </a:rPr>
              <a:t>Hospital Outpatient Department Measures</a:t>
            </a:r>
          </a:p>
          <a:p>
            <a:pPr lvl="1"/>
            <a:r>
              <a:rPr lang="en-US" sz="1200" dirty="0">
                <a:ea typeface="ＭＳ Ｐゴシック" pitchFamily="34" charset="-128"/>
              </a:rPr>
              <a:t>Perinatal Care (PC)</a:t>
            </a:r>
          </a:p>
          <a:p>
            <a:pPr lvl="1"/>
            <a:r>
              <a:rPr lang="en-US" sz="1200" dirty="0">
                <a:ea typeface="ＭＳ Ｐゴシック" pitchFamily="34" charset="-128"/>
              </a:rPr>
              <a:t>Pneumonia (PN)</a:t>
            </a:r>
          </a:p>
          <a:p>
            <a:pPr lvl="1"/>
            <a:r>
              <a:rPr lang="en-US" sz="1200" dirty="0">
                <a:ea typeface="ＭＳ Ｐゴシック" pitchFamily="34" charset="-128"/>
              </a:rPr>
              <a:t>Stroke (STK)</a:t>
            </a:r>
          </a:p>
          <a:p>
            <a:pPr lvl="1"/>
            <a:r>
              <a:rPr lang="en-US" sz="1200" dirty="0">
                <a:ea typeface="ＭＳ Ｐゴシック" pitchFamily="34" charset="-128"/>
              </a:rPr>
              <a:t>Surgical Care Improvement Project (SCIP)</a:t>
            </a:r>
          </a:p>
          <a:p>
            <a:pPr lvl="1"/>
            <a:r>
              <a:rPr lang="en-US" sz="1200" dirty="0">
                <a:ea typeface="ＭＳ Ｐゴシック" pitchFamily="34" charset="-128"/>
              </a:rPr>
              <a:t>Venous Thromboembolism (VTE)</a:t>
            </a:r>
          </a:p>
          <a:p>
            <a:endParaRPr lang="en-US" sz="1200" dirty="0"/>
          </a:p>
          <a:p>
            <a:endParaRPr lang="en-US" sz="1200" dirty="0"/>
          </a:p>
        </p:txBody>
      </p:sp>
      <p:sp>
        <p:nvSpPr>
          <p:cNvPr id="4" name="Footer Placeholder 3"/>
          <p:cNvSpPr>
            <a:spLocks noGrp="1"/>
          </p:cNvSpPr>
          <p:nvPr>
            <p:ph type="ftr" sz="quarter" idx="4294967295"/>
          </p:nvPr>
        </p:nvSpPr>
        <p:spPr>
          <a:xfrm>
            <a:off x="2743200" y="6356350"/>
            <a:ext cx="3276600" cy="365125"/>
          </a:xfrm>
        </p:spPr>
        <p:txBody>
          <a:bodyPr/>
          <a:lstStyle/>
          <a:p>
            <a:pPr>
              <a:defRPr/>
            </a:pPr>
            <a:r>
              <a:rPr lang="en-US" sz="1050" dirty="0">
                <a:hlinkClick r:id="rId2"/>
              </a:rPr>
              <a:t>http://www.jointcommission.org/core_measure_set/</a:t>
            </a:r>
            <a:endParaRPr lang="en-US" sz="1050" dirty="0"/>
          </a:p>
        </p:txBody>
      </p:sp>
      <p:sp>
        <p:nvSpPr>
          <p:cNvPr id="6" name="Slide Number Placeholder 2"/>
          <p:cNvSpPr>
            <a:spLocks noGrp="1"/>
          </p:cNvSpPr>
          <p:nvPr>
            <p:ph type="sldNum"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fld id="{8AFBCEC7-9BCC-40B0-8BE0-284E3CC492D6}" type="slidenum">
              <a:rPr lang="en-US" smtClean="0">
                <a:solidFill>
                  <a:schemeClr val="bg1"/>
                </a:solidFill>
              </a:rPr>
              <a:pPr eaLnBrk="1" hangingPunct="1">
                <a:defRPr/>
              </a:pPr>
              <a:t>36</a:t>
            </a:fld>
            <a:endParaRPr lang="en-US" dirty="0">
              <a:solidFill>
                <a:schemeClr val="bg1"/>
              </a:solidFill>
            </a:endParaRPr>
          </a:p>
        </p:txBody>
      </p:sp>
    </p:spTree>
    <p:extLst>
      <p:ext uri="{BB962C8B-B14F-4D97-AF65-F5344CB8AC3E}">
        <p14:creationId xmlns:p14="http://schemas.microsoft.com/office/powerpoint/2010/main" val="12300349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91600" cy="1143000"/>
          </a:xfrm>
        </p:spPr>
        <p:txBody>
          <a:bodyPr rtlCol="0">
            <a:normAutofit fontScale="90000"/>
          </a:bodyPr>
          <a:lstStyle/>
          <a:p>
            <a:pPr fontAlgn="auto">
              <a:spcAft>
                <a:spcPts val="0"/>
              </a:spcAft>
              <a:defRPr/>
            </a:pPr>
            <a:r>
              <a:rPr lang="en-US" sz="3600" dirty="0"/>
              <a:t>Center for Medicare &amp; Medicaid Services: Conditions of Participation</a:t>
            </a:r>
          </a:p>
        </p:txBody>
      </p:sp>
      <p:sp>
        <p:nvSpPr>
          <p:cNvPr id="40963" name="Content Placeholder 2"/>
          <p:cNvSpPr>
            <a:spLocks noGrp="1"/>
          </p:cNvSpPr>
          <p:nvPr>
            <p:ph idx="1"/>
          </p:nvPr>
        </p:nvSpPr>
        <p:spPr bwMode="auto">
          <a:xfrm>
            <a:off x="457200" y="1295400"/>
            <a:ext cx="8229600" cy="4221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None/>
            </a:pPr>
            <a:r>
              <a:rPr lang="en-US" sz="1600" dirty="0"/>
              <a:t>CMS:  Conditions of Participation</a:t>
            </a:r>
          </a:p>
          <a:p>
            <a:pPr eaLnBrk="1" hangingPunct="1"/>
            <a:r>
              <a:rPr lang="en-US" sz="1600" dirty="0"/>
              <a:t>Conditions of Participation (CoPs) and Conditions for Coverage (CfCs) that health care organizations must meet in order to begin and continue participating in the Medicare &amp; Medicaid programs</a:t>
            </a:r>
          </a:p>
          <a:p>
            <a:pPr eaLnBrk="1" hangingPunct="1"/>
            <a:r>
              <a:rPr lang="en-US" sz="1600" dirty="0"/>
              <a:t>These minimum health and safety standards (24 conditions with 75 specific standards) are the foundation for improving quality and protecting the health and safety of beneficiaries</a:t>
            </a:r>
          </a:p>
          <a:p>
            <a:pPr eaLnBrk="1" hangingPunct="1"/>
            <a:r>
              <a:rPr lang="en-US" sz="1600" dirty="0"/>
              <a:t>CMS also ensures that the standards of accrediting organizations recognized by CMS (through a process called “deeming”) meet or exceed the Medicare standards set forth in the CoPs/CfCs.</a:t>
            </a:r>
          </a:p>
          <a:p>
            <a:pPr marL="0" indent="0">
              <a:buNone/>
            </a:pPr>
            <a:endParaRPr lang="en-US" sz="1400" dirty="0"/>
          </a:p>
          <a:p>
            <a:pPr marL="0" indent="0">
              <a:buNone/>
            </a:pPr>
            <a:r>
              <a:rPr lang="en-US" sz="1400" dirty="0"/>
              <a:t>Examples of Conditions of Participation:</a:t>
            </a:r>
          </a:p>
          <a:p>
            <a:pPr eaLnBrk="1" hangingPunct="1"/>
            <a:r>
              <a:rPr lang="en-US" sz="1400" dirty="0"/>
              <a:t>Compliance with Federal, State and local laws</a:t>
            </a:r>
          </a:p>
          <a:p>
            <a:pPr eaLnBrk="1" hangingPunct="1"/>
            <a:r>
              <a:rPr lang="en-US" sz="1400" dirty="0"/>
              <a:t>Governing body</a:t>
            </a:r>
          </a:p>
          <a:p>
            <a:pPr eaLnBrk="1" hangingPunct="1"/>
            <a:r>
              <a:rPr lang="en-US" sz="1400" dirty="0"/>
              <a:t>Physical environment</a:t>
            </a:r>
          </a:p>
          <a:p>
            <a:pPr eaLnBrk="1" hangingPunct="1"/>
            <a:r>
              <a:rPr lang="en-US" sz="1400" dirty="0"/>
              <a:t>Quality assurance</a:t>
            </a:r>
          </a:p>
          <a:p>
            <a:pPr eaLnBrk="1" hangingPunct="1"/>
            <a:r>
              <a:rPr lang="en-US" sz="1400" dirty="0"/>
              <a:t>Medical staff and nursing services</a:t>
            </a:r>
          </a:p>
          <a:p>
            <a:endParaRPr lang="en-US" sz="1200" dirty="0"/>
          </a:p>
          <a:p>
            <a:endParaRPr lang="en-US" sz="1200" dirty="0"/>
          </a:p>
        </p:txBody>
      </p:sp>
      <p:sp>
        <p:nvSpPr>
          <p:cNvPr id="4" name="Footer Placeholder 3"/>
          <p:cNvSpPr>
            <a:spLocks noGrp="1"/>
          </p:cNvSpPr>
          <p:nvPr>
            <p:ph type="ftr" sz="quarter" idx="4294967295"/>
          </p:nvPr>
        </p:nvSpPr>
        <p:spPr>
          <a:xfrm>
            <a:off x="2743200" y="6356350"/>
            <a:ext cx="3276600" cy="365125"/>
          </a:xfrm>
        </p:spPr>
        <p:txBody>
          <a:bodyPr/>
          <a:lstStyle/>
          <a:p>
            <a:pPr>
              <a:defRPr/>
            </a:pPr>
            <a:r>
              <a:rPr lang="en-US" sz="1050" dirty="0">
                <a:hlinkClick r:id="rId2"/>
              </a:rPr>
              <a:t>http://www.jointcommission.org/core_measure_set/</a:t>
            </a:r>
            <a:endParaRPr lang="en-US" sz="1050" dirty="0"/>
          </a:p>
        </p:txBody>
      </p:sp>
      <p:sp>
        <p:nvSpPr>
          <p:cNvPr id="6" name="Slide Number Placeholder 2"/>
          <p:cNvSpPr>
            <a:spLocks noGrp="1"/>
          </p:cNvSpPr>
          <p:nvPr>
            <p:ph type="sldNum"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fld id="{8AFBCEC7-9BCC-40B0-8BE0-284E3CC492D6}" type="slidenum">
              <a:rPr lang="en-US" smtClean="0">
                <a:solidFill>
                  <a:schemeClr val="bg1"/>
                </a:solidFill>
              </a:rPr>
              <a:pPr eaLnBrk="1" hangingPunct="1">
                <a:defRPr/>
              </a:pPr>
              <a:t>37</a:t>
            </a:fld>
            <a:endParaRPr lang="en-US" dirty="0">
              <a:solidFill>
                <a:schemeClr val="bg1"/>
              </a:solidFill>
            </a:endParaRPr>
          </a:p>
        </p:txBody>
      </p:sp>
    </p:spTree>
    <p:extLst>
      <p:ext uri="{BB962C8B-B14F-4D97-AF65-F5344CB8AC3E}">
        <p14:creationId xmlns:p14="http://schemas.microsoft.com/office/powerpoint/2010/main" val="35617245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91600" cy="1143000"/>
          </a:xfrm>
        </p:spPr>
        <p:txBody>
          <a:bodyPr rtlCol="0">
            <a:normAutofit fontScale="90000"/>
          </a:bodyPr>
          <a:lstStyle/>
          <a:p>
            <a:pPr fontAlgn="auto">
              <a:spcAft>
                <a:spcPts val="0"/>
              </a:spcAft>
              <a:defRPr/>
            </a:pPr>
            <a:r>
              <a:rPr lang="en-US" sz="3600" dirty="0"/>
              <a:t>Center for Medicare &amp; Medicaid Services: </a:t>
            </a:r>
            <a:br>
              <a:rPr lang="en-US" sz="3600" dirty="0"/>
            </a:br>
            <a:r>
              <a:rPr lang="en-US" sz="3600" dirty="0"/>
              <a:t>H-CAHPS</a:t>
            </a:r>
          </a:p>
        </p:txBody>
      </p:sp>
      <p:sp>
        <p:nvSpPr>
          <p:cNvPr id="40963" name="Content Placeholder 2"/>
          <p:cNvSpPr>
            <a:spLocks noGrp="1"/>
          </p:cNvSpPr>
          <p:nvPr>
            <p:ph idx="1"/>
          </p:nvPr>
        </p:nvSpPr>
        <p:spPr bwMode="auto">
          <a:xfrm>
            <a:off x="457200" y="1295400"/>
            <a:ext cx="8229600" cy="4221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1600" dirty="0"/>
              <a:t>Consumer Assessment of Healthcare Providers and Systems, Hospital Survey</a:t>
            </a:r>
          </a:p>
          <a:p>
            <a:pPr eaLnBrk="1" hangingPunct="1"/>
            <a:r>
              <a:rPr lang="en-US" sz="1600" dirty="0"/>
              <a:t>Collect and compare self-reported patient satisfaction</a:t>
            </a:r>
          </a:p>
          <a:p>
            <a:pPr eaLnBrk="1" hangingPunct="1"/>
            <a:r>
              <a:rPr lang="en-US" sz="1600" dirty="0"/>
              <a:t>Data available on CMS website (https://www.medicare.gov/hospitalcompare/search.html?)</a:t>
            </a:r>
          </a:p>
          <a:p>
            <a:pPr marL="0" indent="0">
              <a:buNone/>
            </a:pPr>
            <a:endParaRPr lang="en-US" sz="1400" dirty="0"/>
          </a:p>
          <a:p>
            <a:pPr marL="0" indent="0">
              <a:buNone/>
            </a:pPr>
            <a:r>
              <a:rPr lang="en-US" sz="1600" dirty="0"/>
              <a:t>Focus Areas of Survey:</a:t>
            </a:r>
          </a:p>
          <a:p>
            <a:pPr eaLnBrk="1" hangingPunct="1"/>
            <a:r>
              <a:rPr lang="en-US" sz="1600" dirty="0"/>
              <a:t>Nursing Care</a:t>
            </a:r>
          </a:p>
          <a:p>
            <a:pPr eaLnBrk="1" hangingPunct="1"/>
            <a:r>
              <a:rPr lang="en-US" sz="1600" dirty="0"/>
              <a:t>Physician Care</a:t>
            </a:r>
          </a:p>
          <a:p>
            <a:pPr eaLnBrk="1" hangingPunct="1"/>
            <a:r>
              <a:rPr lang="en-US" sz="1600" dirty="0"/>
              <a:t>Hospital Environment</a:t>
            </a:r>
          </a:p>
          <a:p>
            <a:pPr eaLnBrk="1" hangingPunct="1"/>
            <a:r>
              <a:rPr lang="en-US" sz="1600" dirty="0"/>
              <a:t>Hospital Experience</a:t>
            </a:r>
          </a:p>
          <a:p>
            <a:pPr eaLnBrk="1" hangingPunct="1"/>
            <a:r>
              <a:rPr lang="en-US" sz="1600" dirty="0"/>
              <a:t>Leaving the Hospital</a:t>
            </a:r>
          </a:p>
          <a:p>
            <a:pPr eaLnBrk="1" hangingPunct="1"/>
            <a:r>
              <a:rPr lang="en-US" sz="1600" dirty="0"/>
              <a:t>Overall Hospital Rating</a:t>
            </a:r>
          </a:p>
          <a:p>
            <a:pPr eaLnBrk="1" hangingPunct="1"/>
            <a:r>
              <a:rPr lang="en-US" sz="1600" dirty="0"/>
              <a:t>Understanding Your Care When You Left the Hospital</a:t>
            </a:r>
          </a:p>
          <a:p>
            <a:endParaRPr lang="en-US" sz="1200" dirty="0"/>
          </a:p>
          <a:p>
            <a:endParaRPr lang="en-US" sz="1200" dirty="0"/>
          </a:p>
        </p:txBody>
      </p:sp>
      <p:sp>
        <p:nvSpPr>
          <p:cNvPr id="4" name="Footer Placeholder 3"/>
          <p:cNvSpPr>
            <a:spLocks noGrp="1"/>
          </p:cNvSpPr>
          <p:nvPr>
            <p:ph type="ftr" sz="quarter" idx="4294967295"/>
          </p:nvPr>
        </p:nvSpPr>
        <p:spPr>
          <a:xfrm>
            <a:off x="2743200" y="6356350"/>
            <a:ext cx="3276600" cy="365125"/>
          </a:xfrm>
        </p:spPr>
        <p:txBody>
          <a:bodyPr/>
          <a:lstStyle/>
          <a:p>
            <a:pPr>
              <a:defRPr/>
            </a:pPr>
            <a:r>
              <a:rPr lang="en-US" sz="1050" dirty="0">
                <a:hlinkClick r:id="rId2"/>
              </a:rPr>
              <a:t>http://www.jointcommission.org/core_measure_set/</a:t>
            </a:r>
            <a:endParaRPr lang="en-US" sz="1050" dirty="0"/>
          </a:p>
        </p:txBody>
      </p:sp>
      <p:sp>
        <p:nvSpPr>
          <p:cNvPr id="6" name="Slide Number Placeholder 2"/>
          <p:cNvSpPr>
            <a:spLocks noGrp="1"/>
          </p:cNvSpPr>
          <p:nvPr>
            <p:ph type="sldNum"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fld id="{8AFBCEC7-9BCC-40B0-8BE0-284E3CC492D6}" type="slidenum">
              <a:rPr lang="en-US" smtClean="0">
                <a:solidFill>
                  <a:schemeClr val="bg1"/>
                </a:solidFill>
              </a:rPr>
              <a:pPr eaLnBrk="1" hangingPunct="1">
                <a:defRPr/>
              </a:pPr>
              <a:t>38</a:t>
            </a:fld>
            <a:endParaRPr lang="en-US" dirty="0">
              <a:solidFill>
                <a:schemeClr val="bg1"/>
              </a:solidFill>
            </a:endParaRPr>
          </a:p>
        </p:txBody>
      </p:sp>
    </p:spTree>
    <p:extLst>
      <p:ext uri="{BB962C8B-B14F-4D97-AF65-F5344CB8AC3E}">
        <p14:creationId xmlns:p14="http://schemas.microsoft.com/office/powerpoint/2010/main" val="18828459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200400"/>
            <a:ext cx="8229600" cy="1143000"/>
          </a:xfrm>
        </p:spPr>
        <p:txBody>
          <a:bodyPr/>
          <a:lstStyle/>
          <a:p>
            <a:r>
              <a:rPr lang="en-US" dirty="0"/>
              <a:t>Medical Staff</a:t>
            </a:r>
          </a:p>
        </p:txBody>
      </p:sp>
      <p:sp>
        <p:nvSpPr>
          <p:cNvPr id="4" name="Slide Number Placeholder 3"/>
          <p:cNvSpPr>
            <a:spLocks noGrp="1"/>
          </p:cNvSpPr>
          <p:nvPr>
            <p:ph type="sldNum" sz="quarter" idx="10"/>
          </p:nvPr>
        </p:nvSpPr>
        <p:spPr/>
        <p:txBody>
          <a:bodyPr/>
          <a:lstStyle/>
          <a:p>
            <a:pPr>
              <a:defRPr/>
            </a:pPr>
            <a:fld id="{597D82AD-E675-4543-BE36-3BDC70215C18}" type="slidenum">
              <a:rPr lang="en-US" smtClean="0"/>
              <a:pPr>
                <a:defRPr/>
              </a:pPr>
              <a:t>39</a:t>
            </a:fld>
            <a:endParaRPr lang="en-US" dirty="0"/>
          </a:p>
        </p:txBody>
      </p:sp>
    </p:spTree>
    <p:extLst>
      <p:ext uri="{BB962C8B-B14F-4D97-AF65-F5344CB8AC3E}">
        <p14:creationId xmlns:p14="http://schemas.microsoft.com/office/powerpoint/2010/main" val="4211000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5"/>
          <p:cNvSpPr>
            <a:spLocks noChangeArrowheads="1"/>
          </p:cNvSpPr>
          <p:nvPr/>
        </p:nvSpPr>
        <p:spPr bwMode="auto">
          <a:xfrm>
            <a:off x="533400" y="1066800"/>
            <a:ext cx="8534400" cy="6601807"/>
          </a:xfrm>
          <a:prstGeom prst="rect">
            <a:avLst/>
          </a:prstGeom>
          <a:noFill/>
          <a:ln>
            <a:noFill/>
          </a:ln>
          <a:extLst/>
        </p:spPr>
        <p:txBody>
          <a:bodyPr>
            <a:spAutoFit/>
          </a:bodyPr>
          <a:lstStyle/>
          <a:p>
            <a:pPr marL="285750" indent="-285750">
              <a:spcAft>
                <a:spcPts val="600"/>
              </a:spcAft>
              <a:buFont typeface="Wingdings" pitchFamily="2" charset="2"/>
              <a:buChar char="§"/>
              <a:defRPr/>
            </a:pPr>
            <a:r>
              <a:rPr lang="en-US" sz="2000" dirty="0"/>
              <a:t>The Quality Definition</a:t>
            </a:r>
          </a:p>
          <a:p>
            <a:pPr marL="285750" indent="-285750">
              <a:spcAft>
                <a:spcPts val="600"/>
              </a:spcAft>
              <a:buFont typeface="Wingdings" pitchFamily="2" charset="2"/>
              <a:buChar char="§"/>
              <a:defRPr/>
            </a:pPr>
            <a:r>
              <a:rPr lang="en-US" sz="2000" dirty="0"/>
              <a:t>Quality Improvement</a:t>
            </a:r>
          </a:p>
          <a:p>
            <a:pPr marL="800100" lvl="1" indent="-342900">
              <a:spcAft>
                <a:spcPts val="600"/>
              </a:spcAft>
              <a:buFont typeface="Verdana" pitchFamily="34" charset="0"/>
              <a:buChar char="─"/>
              <a:defRPr/>
            </a:pPr>
            <a:r>
              <a:rPr lang="en-US" sz="2000" dirty="0">
                <a:cs typeface="Arial" charset="0"/>
              </a:rPr>
              <a:t>Foundation</a:t>
            </a:r>
          </a:p>
          <a:p>
            <a:pPr marL="800100" lvl="1" indent="-342900">
              <a:spcAft>
                <a:spcPts val="600"/>
              </a:spcAft>
              <a:buFont typeface="Verdana" pitchFamily="34" charset="0"/>
              <a:buChar char="─"/>
              <a:defRPr/>
            </a:pPr>
            <a:r>
              <a:rPr lang="en-US" sz="2000" dirty="0"/>
              <a:t>Evolution</a:t>
            </a:r>
          </a:p>
          <a:p>
            <a:pPr marL="800100" lvl="1" indent="-342900">
              <a:spcAft>
                <a:spcPts val="600"/>
              </a:spcAft>
              <a:buFont typeface="Verdana" pitchFamily="34" charset="0"/>
              <a:buChar char="─"/>
              <a:defRPr/>
            </a:pPr>
            <a:r>
              <a:rPr lang="en-US" sz="2000" dirty="0"/>
              <a:t>Types</a:t>
            </a:r>
          </a:p>
          <a:p>
            <a:pPr marL="800100" lvl="1" indent="-342900">
              <a:spcAft>
                <a:spcPts val="600"/>
              </a:spcAft>
              <a:buFont typeface="Verdana" pitchFamily="34" charset="0"/>
              <a:buChar char="─"/>
              <a:defRPr/>
            </a:pPr>
            <a:r>
              <a:rPr lang="en-US" sz="2000" dirty="0"/>
              <a:t>Lean</a:t>
            </a:r>
          </a:p>
          <a:p>
            <a:pPr marL="800100" lvl="1" indent="-342900">
              <a:spcAft>
                <a:spcPts val="600"/>
              </a:spcAft>
              <a:buFont typeface="Verdana" pitchFamily="34" charset="0"/>
              <a:buChar char="─"/>
              <a:defRPr/>
            </a:pPr>
            <a:r>
              <a:rPr lang="en-US" sz="2000" dirty="0"/>
              <a:t>PDCA (Shewhart cycle or Deming Wheel)</a:t>
            </a:r>
          </a:p>
          <a:p>
            <a:pPr marL="800100" lvl="1" indent="-342900">
              <a:spcAft>
                <a:spcPts val="600"/>
              </a:spcAft>
              <a:buFont typeface="Verdana" pitchFamily="34" charset="0"/>
              <a:buChar char="─"/>
              <a:defRPr/>
            </a:pPr>
            <a:r>
              <a:rPr lang="en-US" sz="2000" dirty="0"/>
              <a:t>Value vs. Waste</a:t>
            </a:r>
          </a:p>
          <a:p>
            <a:pPr marL="285750" indent="-285750">
              <a:spcAft>
                <a:spcPts val="600"/>
              </a:spcAft>
              <a:buFont typeface="Wingdings" pitchFamily="2" charset="2"/>
              <a:buChar char="§"/>
              <a:defRPr/>
            </a:pPr>
            <a:r>
              <a:rPr lang="en-US" sz="2000" dirty="0"/>
              <a:t>Process Improvement Toolkit</a:t>
            </a:r>
          </a:p>
          <a:p>
            <a:pPr marL="285750" indent="-285750">
              <a:spcAft>
                <a:spcPts val="600"/>
              </a:spcAft>
              <a:buFont typeface="Wingdings" pitchFamily="2" charset="2"/>
              <a:buChar char="§"/>
              <a:defRPr/>
            </a:pPr>
            <a:r>
              <a:rPr lang="en-US" sz="2000" dirty="0"/>
              <a:t>Risk, Regulation &amp; Reporting</a:t>
            </a:r>
          </a:p>
          <a:p>
            <a:pPr marL="285750" indent="-285750">
              <a:spcAft>
                <a:spcPts val="600"/>
              </a:spcAft>
              <a:buFont typeface="Wingdings" pitchFamily="2" charset="2"/>
              <a:buChar char="§"/>
              <a:defRPr/>
            </a:pPr>
            <a:r>
              <a:rPr lang="en-US" sz="2000" dirty="0"/>
              <a:t>Medical Staff</a:t>
            </a:r>
          </a:p>
          <a:p>
            <a:pPr marL="285750" indent="-285750">
              <a:spcAft>
                <a:spcPts val="600"/>
              </a:spcAft>
              <a:buFont typeface="Wingdings" pitchFamily="2" charset="2"/>
              <a:buChar char="§"/>
              <a:defRPr/>
            </a:pPr>
            <a:r>
              <a:rPr lang="en-US" sz="2000" dirty="0"/>
              <a:t>Quality and Reimbursement</a:t>
            </a:r>
          </a:p>
          <a:p>
            <a:pPr marL="285750" indent="-285750">
              <a:spcAft>
                <a:spcPts val="600"/>
              </a:spcAft>
              <a:buFont typeface="Wingdings" pitchFamily="2" charset="2"/>
              <a:buChar char="§"/>
              <a:defRPr/>
            </a:pPr>
            <a:r>
              <a:rPr lang="en-US" sz="2000" dirty="0"/>
              <a:t>Review – 20 Practice Exam Questions</a:t>
            </a:r>
          </a:p>
          <a:p>
            <a:pPr marL="742950" lvl="1" indent="-285750">
              <a:spcAft>
                <a:spcPts val="0"/>
              </a:spcAft>
              <a:buFont typeface="Wingdings" pitchFamily="2" charset="2"/>
              <a:buChar char="§"/>
              <a:defRPr/>
            </a:pPr>
            <a:endParaRPr lang="en-US" sz="2000" dirty="0"/>
          </a:p>
          <a:p>
            <a:pPr marL="742950" lvl="1" indent="-285750">
              <a:spcAft>
                <a:spcPts val="0"/>
              </a:spcAft>
              <a:buFont typeface="Wingdings" pitchFamily="2" charset="2"/>
              <a:buChar char="§"/>
              <a:defRPr/>
            </a:pPr>
            <a:endParaRPr lang="en-US" sz="2000" dirty="0"/>
          </a:p>
          <a:p>
            <a:pPr marL="285750" indent="-285750">
              <a:spcAft>
                <a:spcPts val="0"/>
              </a:spcAft>
              <a:buFont typeface="Wingdings" pitchFamily="2" charset="2"/>
              <a:buChar char="§"/>
              <a:defRPr/>
            </a:pPr>
            <a:endParaRPr lang="en-US" sz="2000" dirty="0"/>
          </a:p>
          <a:p>
            <a:pPr marL="285750" indent="-285750">
              <a:spcAft>
                <a:spcPts val="0"/>
              </a:spcAft>
              <a:buFont typeface="Wingdings" pitchFamily="2" charset="2"/>
              <a:buChar char="§"/>
              <a:defRPr/>
            </a:pPr>
            <a:endParaRPr lang="en-US" sz="2000" dirty="0"/>
          </a:p>
          <a:p>
            <a:pPr>
              <a:defRPr/>
            </a:pPr>
            <a:endParaRPr lang="en-US" dirty="0"/>
          </a:p>
        </p:txBody>
      </p:sp>
      <p:sp>
        <p:nvSpPr>
          <p:cNvPr id="17411" name="Title 1"/>
          <p:cNvSpPr txBox="1">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3600" b="1" dirty="0">
                <a:solidFill>
                  <a:srgbClr val="660066"/>
                </a:solidFill>
              </a:rPr>
              <a:t>Today’s Agenda</a:t>
            </a:r>
          </a:p>
        </p:txBody>
      </p:sp>
      <p:sp>
        <p:nvSpPr>
          <p:cNvPr id="17412" name="Slide Number Placeholder 2"/>
          <p:cNvSpPr>
            <a:spLocks noGrp="1"/>
          </p:cNvSpPr>
          <p:nvPr>
            <p:ph type="sldNum"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fld id="{EFB72B46-F73F-47DC-A94C-8FBFB66EAD7E}" type="slidenum">
              <a:rPr lang="en-US" smtClean="0">
                <a:solidFill>
                  <a:schemeClr val="bg1"/>
                </a:solidFill>
              </a:rPr>
              <a:pPr eaLnBrk="1" hangingPunct="1">
                <a:defRPr/>
              </a:pPr>
              <a:t>4</a:t>
            </a:fld>
            <a:endParaRPr lang="en-US" dirty="0">
              <a:solidFill>
                <a:schemeClr val="bg1"/>
              </a:solidFill>
            </a:endParaRPr>
          </a:p>
        </p:txBody>
      </p:sp>
    </p:spTree>
    <p:extLst>
      <p:ext uri="{BB962C8B-B14F-4D97-AF65-F5344CB8AC3E}">
        <p14:creationId xmlns:p14="http://schemas.microsoft.com/office/powerpoint/2010/main" val="24173422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10"/>
          </p:nvPr>
        </p:nvSpPr>
        <p:spPr>
          <a:ln/>
        </p:spPr>
        <p:txBody>
          <a:bodyPr/>
          <a:lstStyle/>
          <a:p>
            <a:fld id="{6AF988B2-2859-4C47-92C7-5E9A1814C77F}" type="slidenum">
              <a:rPr lang="en-US"/>
              <a:pPr/>
              <a:t>40</a:t>
            </a:fld>
            <a:endParaRPr lang="en-US" dirty="0"/>
          </a:p>
        </p:txBody>
      </p:sp>
      <p:sp>
        <p:nvSpPr>
          <p:cNvPr id="5" name="Title 1"/>
          <p:cNvSpPr txBox="1">
            <a:spLocks/>
          </p:cNvSpPr>
          <p:nvPr/>
        </p:nvSpPr>
        <p:spPr bwMode="auto">
          <a:xfrm>
            <a:off x="381000" y="304800"/>
            <a:ext cx="8763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eaLnBrk="0" hangingPunct="0">
              <a:buFontTx/>
              <a:buNone/>
            </a:pPr>
            <a:r>
              <a:rPr lang="en-US" sz="4000" b="1" dirty="0">
                <a:ln w="1905"/>
                <a:solidFill>
                  <a:srgbClr val="660066"/>
                </a:solidFill>
                <a:effectLst>
                  <a:innerShdw blurRad="69850" dist="43180" dir="5400000">
                    <a:srgbClr val="000000">
                      <a:alpha val="65000"/>
                    </a:srgbClr>
                  </a:innerShdw>
                </a:effectLst>
                <a:latin typeface="+mj-lt"/>
                <a:cs typeface="+mj-cs"/>
              </a:rPr>
              <a:t>TJC Standards:  Medical Staff</a:t>
            </a:r>
          </a:p>
        </p:txBody>
      </p:sp>
      <p:sp>
        <p:nvSpPr>
          <p:cNvPr id="6" name="Content Placeholder 2">
            <a:extLst>
              <a:ext uri="{FF2B5EF4-FFF2-40B4-BE49-F238E27FC236}">
                <a16:creationId xmlns:a16="http://schemas.microsoft.com/office/drawing/2014/main" xmlns="" id="{3EE80D7B-1CDA-46A4-A2E4-9F06FE554114}"/>
              </a:ext>
            </a:extLst>
          </p:cNvPr>
          <p:cNvSpPr>
            <a:spLocks noGrp="1"/>
          </p:cNvSpPr>
          <p:nvPr/>
        </p:nvSpPr>
        <p:spPr bwMode="auto">
          <a:xfrm>
            <a:off x="457200" y="14478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eaLnBrk="1" hangingPunct="1"/>
            <a:r>
              <a:rPr lang="en-US" sz="2400" dirty="0"/>
              <a:t>The </a:t>
            </a:r>
            <a:r>
              <a:rPr lang="en-US" sz="2400" u="sng" dirty="0"/>
              <a:t>self-governing organized</a:t>
            </a:r>
            <a:r>
              <a:rPr lang="en-US" sz="2400" dirty="0"/>
              <a:t> medical staff provides oversight of the quality of care, treatment, and services delivered by practitioners who are credentialed and privileged through the medical staff process</a:t>
            </a:r>
          </a:p>
          <a:p>
            <a:pPr eaLnBrk="1" hangingPunct="1"/>
            <a:r>
              <a:rPr lang="en-US" sz="2400" dirty="0"/>
              <a:t>The organized medical staff is also responsible for the</a:t>
            </a:r>
          </a:p>
          <a:p>
            <a:pPr lvl="1" eaLnBrk="1" hangingPunct="1"/>
            <a:r>
              <a:rPr lang="en-US" sz="2000" dirty="0"/>
              <a:t>Ongoing professional practice evaluation (OPPE) of the competency of practitioners who are privileged</a:t>
            </a:r>
          </a:p>
          <a:p>
            <a:pPr lvl="1" eaLnBrk="1" hangingPunct="1"/>
            <a:r>
              <a:rPr lang="en-US" sz="2000" dirty="0"/>
              <a:t>Delineating the scope of privileges that will be granted to practitioners</a:t>
            </a:r>
          </a:p>
          <a:p>
            <a:pPr lvl="1" eaLnBrk="1" hangingPunct="1"/>
            <a:r>
              <a:rPr lang="en-US" sz="2000" dirty="0"/>
              <a:t>Providing leadership in performance improvement activities within the organization</a:t>
            </a:r>
          </a:p>
        </p:txBody>
      </p:sp>
    </p:spTree>
    <p:extLst>
      <p:ext uri="{BB962C8B-B14F-4D97-AF65-F5344CB8AC3E}">
        <p14:creationId xmlns:p14="http://schemas.microsoft.com/office/powerpoint/2010/main" val="27908959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10"/>
          </p:nvPr>
        </p:nvSpPr>
        <p:spPr>
          <a:ln/>
        </p:spPr>
        <p:txBody>
          <a:bodyPr/>
          <a:lstStyle/>
          <a:p>
            <a:fld id="{6AF988B2-2859-4C47-92C7-5E9A1814C77F}" type="slidenum">
              <a:rPr lang="en-US"/>
              <a:pPr/>
              <a:t>41</a:t>
            </a:fld>
            <a:endParaRPr lang="en-US" dirty="0"/>
          </a:p>
        </p:txBody>
      </p:sp>
      <p:sp>
        <p:nvSpPr>
          <p:cNvPr id="5" name="Title 1"/>
          <p:cNvSpPr txBox="1">
            <a:spLocks/>
          </p:cNvSpPr>
          <p:nvPr/>
        </p:nvSpPr>
        <p:spPr bwMode="auto">
          <a:xfrm>
            <a:off x="152400" y="304800"/>
            <a:ext cx="8991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eaLnBrk="0" hangingPunct="0">
              <a:buFontTx/>
              <a:buNone/>
            </a:pPr>
            <a:r>
              <a:rPr lang="en-US" sz="4000" b="1" dirty="0">
                <a:ln w="1905"/>
                <a:solidFill>
                  <a:srgbClr val="660066"/>
                </a:solidFill>
                <a:effectLst>
                  <a:innerShdw blurRad="69850" dist="43180" dir="5400000">
                    <a:srgbClr val="000000">
                      <a:alpha val="65000"/>
                    </a:srgbClr>
                  </a:innerShdw>
                </a:effectLst>
                <a:latin typeface="+mj-lt"/>
                <a:cs typeface="+mj-cs"/>
              </a:rPr>
              <a:t>TJC Standards:  Medical Staff Bylaws</a:t>
            </a:r>
          </a:p>
        </p:txBody>
      </p:sp>
      <p:sp>
        <p:nvSpPr>
          <p:cNvPr id="7" name="Content Placeholder 2">
            <a:extLst>
              <a:ext uri="{FF2B5EF4-FFF2-40B4-BE49-F238E27FC236}">
                <a16:creationId xmlns:a16="http://schemas.microsoft.com/office/drawing/2014/main" xmlns="" id="{DFCA1B64-079A-4534-8DAE-3FBF6FBB9C3C}"/>
              </a:ext>
            </a:extLst>
          </p:cNvPr>
          <p:cNvSpPr>
            <a:spLocks noGrp="1"/>
          </p:cNvSpPr>
          <p:nvPr/>
        </p:nvSpPr>
        <p:spPr bwMode="auto">
          <a:xfrm>
            <a:off x="447368"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eaLnBrk="1" hangingPunct="1"/>
            <a:r>
              <a:rPr lang="en-US" sz="2400" dirty="0"/>
              <a:t>The organized medical staff must create and maintain a </a:t>
            </a:r>
            <a:r>
              <a:rPr lang="en-US" sz="2400" u="sng" dirty="0"/>
              <a:t>set of bylaws</a:t>
            </a:r>
            <a:r>
              <a:rPr lang="en-US" sz="2400" dirty="0"/>
              <a:t> that define its role within the context of a hospital setting and responsibilities in the oversight of care, treatment, and services</a:t>
            </a:r>
          </a:p>
          <a:p>
            <a:pPr eaLnBrk="1" hangingPunct="1">
              <a:buFontTx/>
              <a:buNone/>
            </a:pPr>
            <a:endParaRPr lang="en-US" sz="2400" dirty="0"/>
          </a:p>
          <a:p>
            <a:pPr eaLnBrk="1" hangingPunct="1"/>
            <a:r>
              <a:rPr lang="en-US" sz="2400" dirty="0"/>
              <a:t>The medical staff bylaws, </a:t>
            </a:r>
            <a:r>
              <a:rPr lang="en-US" sz="2400" u="sng" dirty="0"/>
              <a:t>rules, and regulations</a:t>
            </a:r>
            <a:r>
              <a:rPr lang="en-US" sz="2400" dirty="0"/>
              <a:t> create a framework within which medical staff members can act with a reasonable degree of freedom and confidence</a:t>
            </a:r>
            <a:endParaRPr lang="en-US" sz="2000" dirty="0"/>
          </a:p>
        </p:txBody>
      </p:sp>
    </p:spTree>
    <p:extLst>
      <p:ext uri="{BB962C8B-B14F-4D97-AF65-F5344CB8AC3E}">
        <p14:creationId xmlns:p14="http://schemas.microsoft.com/office/powerpoint/2010/main" val="29488496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10"/>
          </p:nvPr>
        </p:nvSpPr>
        <p:spPr>
          <a:ln/>
        </p:spPr>
        <p:txBody>
          <a:bodyPr/>
          <a:lstStyle/>
          <a:p>
            <a:fld id="{6AF988B2-2859-4C47-92C7-5E9A1814C77F}" type="slidenum">
              <a:rPr lang="en-US"/>
              <a:pPr/>
              <a:t>42</a:t>
            </a:fld>
            <a:endParaRPr lang="en-US" dirty="0"/>
          </a:p>
        </p:txBody>
      </p:sp>
      <p:sp>
        <p:nvSpPr>
          <p:cNvPr id="5" name="Title 1"/>
          <p:cNvSpPr txBox="1">
            <a:spLocks/>
          </p:cNvSpPr>
          <p:nvPr/>
        </p:nvSpPr>
        <p:spPr bwMode="auto">
          <a:xfrm>
            <a:off x="152400" y="304800"/>
            <a:ext cx="8991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eaLnBrk="0" hangingPunct="0">
              <a:buFontTx/>
              <a:buNone/>
            </a:pPr>
            <a:r>
              <a:rPr lang="en-US" sz="4000" b="1" dirty="0">
                <a:ln w="1905"/>
                <a:solidFill>
                  <a:srgbClr val="660066"/>
                </a:solidFill>
                <a:effectLst>
                  <a:innerShdw blurRad="69850" dist="43180" dir="5400000">
                    <a:srgbClr val="000000">
                      <a:alpha val="65000"/>
                    </a:srgbClr>
                  </a:innerShdw>
                </a:effectLst>
                <a:latin typeface="+mj-lt"/>
                <a:cs typeface="+mj-cs"/>
              </a:rPr>
              <a:t>TJC Standards:  Medical Staff Structure</a:t>
            </a:r>
          </a:p>
        </p:txBody>
      </p:sp>
      <p:sp>
        <p:nvSpPr>
          <p:cNvPr id="6" name="Content Placeholder 2">
            <a:extLst>
              <a:ext uri="{FF2B5EF4-FFF2-40B4-BE49-F238E27FC236}">
                <a16:creationId xmlns:a16="http://schemas.microsoft.com/office/drawing/2014/main" xmlns="" id="{C10FB128-F68E-4709-A974-2925FF066F36}"/>
              </a:ext>
            </a:extLst>
          </p:cNvPr>
          <p:cNvSpPr txBox="1">
            <a:spLocks/>
          </p:cNvSpPr>
          <p:nvPr/>
        </p:nvSpPr>
        <p:spPr>
          <a:xfrm>
            <a:off x="457200" y="1600200"/>
            <a:ext cx="8229600"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8"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eaLnBrk="1" hangingPunct="1"/>
            <a:r>
              <a:rPr lang="en-US" sz="2400" kern="0" dirty="0"/>
              <a:t>The organized medical staff must be structured using the following guiding principles:</a:t>
            </a:r>
          </a:p>
          <a:p>
            <a:pPr lvl="1" eaLnBrk="1" hangingPunct="1"/>
            <a:r>
              <a:rPr lang="en-US" sz="2400" kern="0" dirty="0"/>
              <a:t>Designated members of the organized medical staff who have </a:t>
            </a:r>
            <a:r>
              <a:rPr lang="en-US" sz="2400" u="sng" kern="0" dirty="0"/>
              <a:t>independent privileges</a:t>
            </a:r>
            <a:r>
              <a:rPr lang="en-US" sz="2400" kern="0" dirty="0"/>
              <a:t> provide oversight of care, treatment, and services provided by practitioners with privileges</a:t>
            </a:r>
          </a:p>
          <a:p>
            <a:pPr lvl="1" eaLnBrk="1" hangingPunct="1"/>
            <a:r>
              <a:rPr lang="en-US" sz="2400" kern="0" dirty="0"/>
              <a:t>The organized medical staff is responsible for structuring itself to provide a uniform standard of quality patient care, treatment, and services</a:t>
            </a:r>
          </a:p>
          <a:p>
            <a:pPr lvl="1" eaLnBrk="1" hangingPunct="1"/>
            <a:r>
              <a:rPr lang="en-US" sz="2400" kern="0" dirty="0"/>
              <a:t>The organized medical staff is </a:t>
            </a:r>
            <a:r>
              <a:rPr lang="en-US" sz="2400" b="1" u="sng" kern="0" dirty="0"/>
              <a:t>accountable to the governing body</a:t>
            </a:r>
          </a:p>
        </p:txBody>
      </p:sp>
    </p:spTree>
    <p:extLst>
      <p:ext uri="{BB962C8B-B14F-4D97-AF65-F5344CB8AC3E}">
        <p14:creationId xmlns:p14="http://schemas.microsoft.com/office/powerpoint/2010/main" val="12929426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10"/>
          </p:nvPr>
        </p:nvSpPr>
        <p:spPr>
          <a:ln/>
        </p:spPr>
        <p:txBody>
          <a:bodyPr/>
          <a:lstStyle/>
          <a:p>
            <a:fld id="{6AF988B2-2859-4C47-92C7-5E9A1814C77F}" type="slidenum">
              <a:rPr lang="en-US"/>
              <a:pPr/>
              <a:t>43</a:t>
            </a:fld>
            <a:endParaRPr lang="en-US" dirty="0"/>
          </a:p>
        </p:txBody>
      </p:sp>
      <p:sp>
        <p:nvSpPr>
          <p:cNvPr id="337922" name="Content Placeholder 2"/>
          <p:cNvSpPr>
            <a:spLocks noGrp="1"/>
          </p:cNvSpPr>
          <p:nvPr>
            <p:ph idx="4294967295"/>
          </p:nvPr>
        </p:nvSpPr>
        <p:spPr>
          <a:xfrm>
            <a:off x="152400" y="1600200"/>
            <a:ext cx="8763000" cy="5029200"/>
          </a:xfrm>
        </p:spPr>
        <p:txBody>
          <a:bodyPr/>
          <a:lstStyle/>
          <a:p>
            <a:pPr eaLnBrk="1" hangingPunct="1">
              <a:buFontTx/>
              <a:buNone/>
            </a:pPr>
            <a:endParaRPr lang="en-US" sz="1200" b="1" dirty="0"/>
          </a:p>
          <a:p>
            <a:pPr eaLnBrk="1" hangingPunct="1"/>
            <a:r>
              <a:rPr lang="en-US" sz="2400" dirty="0"/>
              <a:t>The hospital’s governing body has the </a:t>
            </a:r>
            <a:r>
              <a:rPr lang="en-US" sz="2400" b="1" i="1" dirty="0"/>
              <a:t>ultimate</a:t>
            </a:r>
            <a:r>
              <a:rPr lang="en-US" sz="2400" dirty="0"/>
              <a:t> authority and responsibility for the oversight and delivery of health care rendered by licensed independent practitioners (LIP), and other practitioners credentialed and privileged through the medical staff process or any equivalent process</a:t>
            </a:r>
          </a:p>
          <a:p>
            <a:pPr eaLnBrk="1" hangingPunct="1"/>
            <a:r>
              <a:rPr lang="en-US" sz="2400" b="1" u="sng" dirty="0"/>
              <a:t>Governing board is accountable for the quality of care</a:t>
            </a:r>
          </a:p>
        </p:txBody>
      </p:sp>
      <p:sp>
        <p:nvSpPr>
          <p:cNvPr id="5" name="Title 1"/>
          <p:cNvSpPr txBox="1">
            <a:spLocks/>
          </p:cNvSpPr>
          <p:nvPr/>
        </p:nvSpPr>
        <p:spPr bwMode="auto">
          <a:xfrm>
            <a:off x="381000" y="304800"/>
            <a:ext cx="8763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eaLnBrk="0" hangingPunct="0">
              <a:buFontTx/>
              <a:buNone/>
            </a:pPr>
            <a:r>
              <a:rPr lang="en-US" sz="4000" b="1" dirty="0">
                <a:ln w="1905"/>
                <a:solidFill>
                  <a:srgbClr val="660066"/>
                </a:solidFill>
                <a:effectLst>
                  <a:innerShdw blurRad="69850" dist="43180" dir="5400000">
                    <a:srgbClr val="000000">
                      <a:alpha val="65000"/>
                    </a:srgbClr>
                  </a:innerShdw>
                </a:effectLst>
                <a:latin typeface="+mj-lt"/>
                <a:cs typeface="+mj-cs"/>
              </a:rPr>
              <a:t>TJC Standards:  Medical Staff &amp; Leadership (Governing Board)</a:t>
            </a:r>
          </a:p>
        </p:txBody>
      </p:sp>
    </p:spTree>
    <p:extLst>
      <p:ext uri="{BB962C8B-B14F-4D97-AF65-F5344CB8AC3E}">
        <p14:creationId xmlns:p14="http://schemas.microsoft.com/office/powerpoint/2010/main" val="22389763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10"/>
          </p:nvPr>
        </p:nvSpPr>
        <p:spPr>
          <a:ln/>
        </p:spPr>
        <p:txBody>
          <a:bodyPr/>
          <a:lstStyle/>
          <a:p>
            <a:fld id="{6AF988B2-2859-4C47-92C7-5E9A1814C77F}" type="slidenum">
              <a:rPr lang="en-US"/>
              <a:pPr/>
              <a:t>44</a:t>
            </a:fld>
            <a:endParaRPr lang="en-US" dirty="0"/>
          </a:p>
        </p:txBody>
      </p:sp>
      <p:sp>
        <p:nvSpPr>
          <p:cNvPr id="5" name="Title 1"/>
          <p:cNvSpPr txBox="1">
            <a:spLocks/>
          </p:cNvSpPr>
          <p:nvPr/>
        </p:nvSpPr>
        <p:spPr bwMode="auto">
          <a:xfrm>
            <a:off x="381000" y="304800"/>
            <a:ext cx="8763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eaLnBrk="0" hangingPunct="0">
              <a:buFontTx/>
              <a:buNone/>
            </a:pPr>
            <a:r>
              <a:rPr lang="en-US" sz="4000" b="1" dirty="0">
                <a:ln w="1905"/>
                <a:solidFill>
                  <a:srgbClr val="660066"/>
                </a:solidFill>
                <a:effectLst>
                  <a:innerShdw blurRad="69850" dist="43180" dir="5400000">
                    <a:srgbClr val="000000">
                      <a:alpha val="65000"/>
                    </a:srgbClr>
                  </a:innerShdw>
                </a:effectLst>
                <a:latin typeface="+mj-lt"/>
                <a:cs typeface="+mj-cs"/>
              </a:rPr>
              <a:t>TJC Standards:  Ensuring Quality of the Medical Staff</a:t>
            </a:r>
          </a:p>
        </p:txBody>
      </p:sp>
      <p:sp>
        <p:nvSpPr>
          <p:cNvPr id="6" name="Content Placeholder 2">
            <a:extLst>
              <a:ext uri="{FF2B5EF4-FFF2-40B4-BE49-F238E27FC236}">
                <a16:creationId xmlns:a16="http://schemas.microsoft.com/office/drawing/2014/main" xmlns="" id="{69938F9C-AAA0-4F65-BDE1-249EA04075DA}"/>
              </a:ext>
            </a:extLst>
          </p:cNvPr>
          <p:cNvSpPr txBox="1">
            <a:spLocks/>
          </p:cNvSpPr>
          <p:nvPr/>
        </p:nvSpPr>
        <p:spPr>
          <a:xfrm>
            <a:off x="457200" y="1600200"/>
            <a:ext cx="8229600"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8"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eaLnBrk="1" hangingPunct="1"/>
            <a:r>
              <a:rPr lang="en-US" sz="2000" b="1" kern="0" dirty="0"/>
              <a:t>Credentialing</a:t>
            </a:r>
            <a:r>
              <a:rPr lang="en-US" sz="2000" kern="0" dirty="0"/>
              <a:t> – the process of obtaining, verifying, and assessing the qualifications of a health care practitioner to provide patient care services in or for a health care organization</a:t>
            </a:r>
          </a:p>
          <a:p>
            <a:pPr eaLnBrk="1" hangingPunct="1"/>
            <a:r>
              <a:rPr lang="en-US" sz="2000" b="1" kern="0" dirty="0"/>
              <a:t>Privileging</a:t>
            </a:r>
            <a:r>
              <a:rPr lang="en-US" sz="2000" kern="0" dirty="0"/>
              <a:t> – the process whereby a specific scope and content of patient care services (clinical privileges) are authorized for a health care practitioner by a health care organization, based on evaluation of the individual’s credentials and performance</a:t>
            </a:r>
          </a:p>
          <a:p>
            <a:pPr eaLnBrk="1" hangingPunct="1"/>
            <a:r>
              <a:rPr lang="en-US" sz="2000" b="1" kern="0" dirty="0"/>
              <a:t>Peer recommendation </a:t>
            </a:r>
            <a:r>
              <a:rPr lang="en-US" sz="2000" kern="0" dirty="0"/>
              <a:t>– information submitted by individuals in the same professional discipline as the applicant reflecting their perception of the practitioner’s clinical practice, ability to work as part of a team, and ethical behavior or the documented peer evaluation of practitioner specific data collected from various sources for the purpose of evaluating current competence</a:t>
            </a:r>
          </a:p>
        </p:txBody>
      </p:sp>
    </p:spTree>
    <p:extLst>
      <p:ext uri="{BB962C8B-B14F-4D97-AF65-F5344CB8AC3E}">
        <p14:creationId xmlns:p14="http://schemas.microsoft.com/office/powerpoint/2010/main" val="41227893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sldNum" sz="quarter" idx="10"/>
          </p:nvPr>
        </p:nvSpPr>
        <p:spPr>
          <a:ln/>
        </p:spPr>
        <p:txBody>
          <a:bodyPr/>
          <a:lstStyle/>
          <a:p>
            <a:fld id="{A060E414-591C-4111-9AB2-61E09F33241A}" type="slidenum">
              <a:rPr lang="en-US"/>
              <a:pPr/>
              <a:t>45</a:t>
            </a:fld>
            <a:endParaRPr lang="en-US" dirty="0"/>
          </a:p>
        </p:txBody>
      </p:sp>
      <p:sp>
        <p:nvSpPr>
          <p:cNvPr id="368642" name="Rectangle 2"/>
          <p:cNvSpPr>
            <a:spLocks noGrp="1" noChangeArrowheads="1"/>
          </p:cNvSpPr>
          <p:nvPr>
            <p:ph type="title"/>
          </p:nvPr>
        </p:nvSpPr>
        <p:spPr>
          <a:xfrm>
            <a:off x="381000" y="228600"/>
            <a:ext cx="8229600" cy="1143000"/>
          </a:xfrm>
        </p:spPr>
        <p:txBody>
          <a:bodyPr/>
          <a:lstStyle/>
          <a:p>
            <a:r>
              <a:rPr lang="en-US" sz="4000" dirty="0"/>
              <a:t>Accountability for Hospital Quality</a:t>
            </a:r>
          </a:p>
        </p:txBody>
      </p:sp>
      <p:sp>
        <p:nvSpPr>
          <p:cNvPr id="368643" name="Rectangle 3"/>
          <p:cNvSpPr>
            <a:spLocks noGrp="1" noChangeArrowheads="1"/>
          </p:cNvSpPr>
          <p:nvPr>
            <p:ph type="body" idx="1"/>
          </p:nvPr>
        </p:nvSpPr>
        <p:spPr>
          <a:xfrm>
            <a:off x="228600" y="1752600"/>
            <a:ext cx="8610600" cy="4343400"/>
          </a:xfrm>
        </p:spPr>
        <p:txBody>
          <a:bodyPr/>
          <a:lstStyle/>
          <a:p>
            <a:pPr>
              <a:buFontTx/>
              <a:buNone/>
            </a:pPr>
            <a:r>
              <a:rPr lang="en-US" sz="2800" u="sng" dirty="0"/>
              <a:t>Hospital Board’s delegation</a:t>
            </a:r>
          </a:p>
          <a:p>
            <a:pPr>
              <a:buFontTx/>
              <a:buNone/>
            </a:pPr>
            <a:endParaRPr lang="en-US" sz="2800" dirty="0"/>
          </a:p>
          <a:p>
            <a:r>
              <a:rPr lang="en-US" sz="2800" dirty="0"/>
              <a:t>Hospital management</a:t>
            </a:r>
          </a:p>
          <a:p>
            <a:pPr>
              <a:buFontTx/>
              <a:buNone/>
            </a:pPr>
            <a:r>
              <a:rPr lang="en-US" sz="2800" dirty="0"/>
              <a:t>   -</a:t>
            </a:r>
            <a:r>
              <a:rPr lang="en-US" sz="2000" dirty="0"/>
              <a:t>System performance improvement</a:t>
            </a:r>
          </a:p>
          <a:p>
            <a:endParaRPr lang="en-US" sz="2000" dirty="0"/>
          </a:p>
          <a:p>
            <a:r>
              <a:rPr lang="en-US" sz="2800" dirty="0"/>
              <a:t>Medical staff</a:t>
            </a:r>
          </a:p>
          <a:p>
            <a:pPr>
              <a:buFontTx/>
              <a:buNone/>
            </a:pPr>
            <a:r>
              <a:rPr lang="en-US" sz="2800" dirty="0"/>
              <a:t>   -</a:t>
            </a:r>
            <a:r>
              <a:rPr lang="en-US" sz="2000" dirty="0"/>
              <a:t>Individual &amp; aggregate physician performance improvement</a:t>
            </a:r>
          </a:p>
        </p:txBody>
      </p:sp>
    </p:spTree>
    <p:extLst>
      <p:ext uri="{BB962C8B-B14F-4D97-AF65-F5344CB8AC3E}">
        <p14:creationId xmlns:p14="http://schemas.microsoft.com/office/powerpoint/2010/main" val="22588316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defRPr/>
            </a:pPr>
            <a:r>
              <a:rPr lang="en-US" sz="3600" dirty="0"/>
              <a:t>Peer Review</a:t>
            </a:r>
          </a:p>
        </p:txBody>
      </p:sp>
      <p:sp>
        <p:nvSpPr>
          <p:cNvPr id="43011" name="Content Placeholder 2"/>
          <p:cNvSpPr>
            <a:spLocks noGrp="1"/>
          </p:cNvSpPr>
          <p:nvPr>
            <p:ph idx="1"/>
          </p:nvPr>
        </p:nvSpPr>
        <p:spPr bwMode="auto">
          <a:xfrm>
            <a:off x="152400" y="1219200"/>
            <a:ext cx="8763000"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1200" b="1" dirty="0"/>
              <a:t>Morbidity &amp; Mortality (M&amp;M)  </a:t>
            </a:r>
            <a:r>
              <a:rPr lang="en-US" sz="1200" dirty="0"/>
              <a:t>– The objectives of a well-run M&amp;M conference are to learn from complications and errors, to modify behavior and judgment based on previous experiences, and to prevent repetition of errors leading to complications.</a:t>
            </a:r>
            <a:r>
              <a:rPr lang="en-US" sz="1200" baseline="30000" dirty="0"/>
              <a:t> </a:t>
            </a:r>
            <a:r>
              <a:rPr lang="en-US" sz="1200" dirty="0"/>
              <a:t> Conferences are non-punitive and focus on the goal of improved patient care. The proceedings are generally kept confidential by law. </a:t>
            </a:r>
          </a:p>
          <a:p>
            <a:endParaRPr lang="en-US" sz="1200" b="1" dirty="0"/>
          </a:p>
          <a:p>
            <a:r>
              <a:rPr lang="en-US" sz="1200" b="1" dirty="0"/>
              <a:t>Peer review</a:t>
            </a:r>
            <a:r>
              <a:rPr lang="en-US" sz="1200" dirty="0"/>
              <a:t> is the process by which a committee of physicians examines the work of a peer and determines whether the physician under review has met accepted standards of care in rendering medical services.</a:t>
            </a:r>
          </a:p>
          <a:p>
            <a:endParaRPr lang="en-US" sz="1200" dirty="0"/>
          </a:p>
          <a:p>
            <a:r>
              <a:rPr lang="en-US" sz="1200" b="1" dirty="0"/>
              <a:t>Sentinel Event </a:t>
            </a:r>
            <a:r>
              <a:rPr lang="en-US" sz="1200" dirty="0"/>
              <a:t>is an unexpected occurrence involving death or serious physical or psychological injury, or the risk thereof. Serious injury specifically includes loss of limb or function. The phrase “or the risk thereof” includes any process variation for which a recurrence would carry a significant chance of a serious adverse outcome.</a:t>
            </a:r>
          </a:p>
          <a:p>
            <a:pPr lvl="1"/>
            <a:r>
              <a:rPr lang="en-US" sz="1100" dirty="0">
                <a:ea typeface="ＭＳ Ｐゴシック" pitchFamily="34" charset="-128"/>
              </a:rPr>
              <a:t>Such events are called “sentinel” because they signal the need for immediate investigation and response.</a:t>
            </a:r>
          </a:p>
          <a:p>
            <a:pPr lvl="1"/>
            <a:r>
              <a:rPr lang="en-US" sz="1100" dirty="0">
                <a:ea typeface="ＭＳ Ｐゴシック" pitchFamily="34" charset="-128"/>
              </a:rPr>
              <a:t>The terms “sentinel event” and “medical error” are not synonymous; not all sentinel events occur because of an error and not all errors result in sentinel events.</a:t>
            </a:r>
          </a:p>
          <a:p>
            <a:pPr lvl="1"/>
            <a:endParaRPr lang="en-US" sz="1200" dirty="0">
              <a:ea typeface="ＭＳ Ｐゴシック" pitchFamily="34" charset="-128"/>
            </a:endParaRPr>
          </a:p>
          <a:p>
            <a:r>
              <a:rPr lang="en-US" sz="1200" b="1" dirty="0"/>
              <a:t>Root Cause Analysis:</a:t>
            </a:r>
          </a:p>
          <a:p>
            <a:pPr lvl="1"/>
            <a:r>
              <a:rPr lang="en-US" sz="1100" dirty="0">
                <a:ea typeface="ＭＳ Ｐゴシック" pitchFamily="34" charset="-128"/>
              </a:rPr>
              <a:t>What happened?</a:t>
            </a:r>
          </a:p>
          <a:p>
            <a:pPr lvl="1"/>
            <a:r>
              <a:rPr lang="en-US" sz="1100" dirty="0">
                <a:ea typeface="ＭＳ Ｐゴシック" pitchFamily="34" charset="-128"/>
              </a:rPr>
              <a:t>Why did it happen?</a:t>
            </a:r>
          </a:p>
          <a:p>
            <a:pPr lvl="1"/>
            <a:r>
              <a:rPr lang="en-US" sz="1100" dirty="0">
                <a:ea typeface="ＭＳ Ｐゴシック" pitchFamily="34" charset="-128"/>
              </a:rPr>
              <a:t>What are the steps in the process, as designed? (A flow diagram may be helpful here)</a:t>
            </a:r>
          </a:p>
          <a:p>
            <a:pPr lvl="1"/>
            <a:r>
              <a:rPr lang="en-US" sz="1100" dirty="0">
                <a:ea typeface="ＭＳ Ｐゴシック" pitchFamily="34" charset="-128"/>
              </a:rPr>
              <a:t>What were the most proximate factors?</a:t>
            </a:r>
          </a:p>
          <a:p>
            <a:pPr lvl="1"/>
            <a:r>
              <a:rPr lang="en-US" sz="1100" dirty="0">
                <a:ea typeface="ＭＳ Ｐゴシック" pitchFamily="34" charset="-128"/>
              </a:rPr>
              <a:t>What steps were involved in (contributed to) the event?</a:t>
            </a:r>
          </a:p>
          <a:p>
            <a:pPr lvl="1"/>
            <a:r>
              <a:rPr lang="en-US" sz="1100" b="1" dirty="0">
                <a:ea typeface="ＭＳ Ｐゴシック" pitchFamily="34" charset="-128"/>
              </a:rPr>
              <a:t>What systems and processes underlie those proximate factors?</a:t>
            </a:r>
          </a:p>
          <a:p>
            <a:pPr lvl="1"/>
            <a:r>
              <a:rPr lang="en-US" sz="1100" dirty="0">
                <a:ea typeface="ＭＳ Ｐゴシック" pitchFamily="34" charset="-128"/>
              </a:rPr>
              <a:t>Improvements to reduce risk should ultimately be implemented in all areas where applicable, not just where the event occurred.</a:t>
            </a:r>
          </a:p>
          <a:p>
            <a:pPr lvl="1"/>
            <a:endParaRPr lang="en-US" sz="1200" dirty="0">
              <a:ea typeface="ＭＳ Ｐゴシック" pitchFamily="34" charset="-128"/>
            </a:endParaRPr>
          </a:p>
          <a:p>
            <a:pPr>
              <a:buFontTx/>
              <a:buNone/>
            </a:pPr>
            <a:endParaRPr lang="en-US" sz="1200" dirty="0"/>
          </a:p>
          <a:p>
            <a:endParaRPr lang="en-US" sz="1200" dirty="0"/>
          </a:p>
        </p:txBody>
      </p:sp>
      <p:sp>
        <p:nvSpPr>
          <p:cNvPr id="4" name="Footer Placeholder 3"/>
          <p:cNvSpPr>
            <a:spLocks noGrp="1"/>
          </p:cNvSpPr>
          <p:nvPr>
            <p:ph type="ftr" sz="quarter" idx="4294967295"/>
          </p:nvPr>
        </p:nvSpPr>
        <p:spPr>
          <a:xfrm>
            <a:off x="3124200" y="6356350"/>
            <a:ext cx="2895600" cy="365125"/>
          </a:xfrm>
        </p:spPr>
        <p:txBody>
          <a:bodyPr/>
          <a:lstStyle/>
          <a:p>
            <a:pPr>
              <a:defRPr/>
            </a:pPr>
            <a:r>
              <a:rPr lang="en-US" dirty="0">
                <a:hlinkClick r:id="rId2"/>
              </a:rPr>
              <a:t>www.jointcommission.org</a:t>
            </a:r>
            <a:r>
              <a:rPr lang="en-US" dirty="0"/>
              <a:t> </a:t>
            </a:r>
          </a:p>
        </p:txBody>
      </p:sp>
      <p:sp>
        <p:nvSpPr>
          <p:cNvPr id="6" name="Slide Number Placeholder 2"/>
          <p:cNvSpPr>
            <a:spLocks noGrp="1"/>
          </p:cNvSpPr>
          <p:nvPr>
            <p:ph type="sldNum"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fld id="{8CB53E0D-3A6F-4A6C-95B5-22502450B7B0}" type="slidenum">
              <a:rPr lang="en-US" smtClean="0">
                <a:solidFill>
                  <a:schemeClr val="bg1"/>
                </a:solidFill>
              </a:rPr>
              <a:pPr eaLnBrk="1" hangingPunct="1">
                <a:defRPr/>
              </a:pPr>
              <a:t>46</a:t>
            </a:fld>
            <a:endParaRPr lang="en-US" dirty="0">
              <a:solidFill>
                <a:schemeClr val="bg1"/>
              </a:solidFill>
            </a:endParaRPr>
          </a:p>
        </p:txBody>
      </p:sp>
    </p:spTree>
    <p:extLst>
      <p:ext uri="{BB962C8B-B14F-4D97-AF65-F5344CB8AC3E}">
        <p14:creationId xmlns:p14="http://schemas.microsoft.com/office/powerpoint/2010/main" val="21903280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5600"/>
            <a:ext cx="8229600" cy="1143000"/>
          </a:xfrm>
        </p:spPr>
        <p:txBody>
          <a:bodyPr/>
          <a:lstStyle/>
          <a:p>
            <a:r>
              <a:rPr lang="en-US" dirty="0"/>
              <a:t>Quality &amp; Reimbursement</a:t>
            </a:r>
            <a:endParaRPr lang="en-US" sz="2800" dirty="0"/>
          </a:p>
        </p:txBody>
      </p:sp>
      <p:sp>
        <p:nvSpPr>
          <p:cNvPr id="4" name="Slide Number Placeholder 3"/>
          <p:cNvSpPr>
            <a:spLocks noGrp="1"/>
          </p:cNvSpPr>
          <p:nvPr>
            <p:ph type="sldNum" sz="quarter" idx="10"/>
          </p:nvPr>
        </p:nvSpPr>
        <p:spPr/>
        <p:txBody>
          <a:bodyPr/>
          <a:lstStyle/>
          <a:p>
            <a:pPr>
              <a:defRPr/>
            </a:pPr>
            <a:fld id="{597D82AD-E675-4543-BE36-3BDC70215C18}" type="slidenum">
              <a:rPr lang="en-US" smtClean="0">
                <a:solidFill>
                  <a:srgbClr val="FFFFFF"/>
                </a:solidFill>
              </a:rPr>
              <a:pPr>
                <a:defRPr/>
              </a:pPr>
              <a:t>47</a:t>
            </a:fld>
            <a:endParaRPr lang="en-US" dirty="0">
              <a:solidFill>
                <a:srgbClr val="FFFFFF"/>
              </a:solidFill>
            </a:endParaRPr>
          </a:p>
        </p:txBody>
      </p:sp>
    </p:spTree>
    <p:extLst>
      <p:ext uri="{BB962C8B-B14F-4D97-AF65-F5344CB8AC3E}">
        <p14:creationId xmlns:p14="http://schemas.microsoft.com/office/powerpoint/2010/main" val="22576490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a:defRPr/>
            </a:pPr>
            <a:r>
              <a:rPr lang="en-US" sz="3600" dirty="0"/>
              <a:t>Quality &amp; Reimbursement</a:t>
            </a:r>
          </a:p>
        </p:txBody>
      </p:sp>
      <p:sp>
        <p:nvSpPr>
          <p:cNvPr id="44035" name="Content Placeholder 2"/>
          <p:cNvSpPr>
            <a:spLocks noGrp="1"/>
          </p:cNvSpPr>
          <p:nvPr>
            <p:ph idx="1"/>
          </p:nvPr>
        </p:nvSpPr>
        <p:spPr bwMode="auto">
          <a:xfrm>
            <a:off x="304800" y="1219200"/>
            <a:ext cx="8534400" cy="4906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b="1" dirty="0"/>
          </a:p>
          <a:p>
            <a:r>
              <a:rPr lang="en-US" sz="1600" b="1" dirty="0"/>
              <a:t>Pay for Performance (P4P) </a:t>
            </a:r>
            <a:r>
              <a:rPr lang="en-US" sz="1600" dirty="0"/>
              <a:t>- P4P programs are designed to offer financial incentives to physicians and other health care providers to meet defined quality, efficiency, or other targets. Examples of recent P4P research and tools supported by the Agency for Healthcare Research and Quality (AHRQ) are briefly summarized here: </a:t>
            </a:r>
            <a:r>
              <a:rPr lang="en-US" sz="1600" dirty="0">
                <a:hlinkClick r:id="rId2"/>
              </a:rPr>
              <a:t>http://www.ahrq.gov/qual/pay4per.htm</a:t>
            </a:r>
            <a:endParaRPr lang="en-US" sz="1600" dirty="0"/>
          </a:p>
          <a:p>
            <a:endParaRPr lang="en-US" sz="1600" dirty="0"/>
          </a:p>
          <a:p>
            <a:endParaRPr lang="en-US" sz="1600" b="1" dirty="0"/>
          </a:p>
          <a:p>
            <a:r>
              <a:rPr lang="en-US" sz="1600" b="1" dirty="0"/>
              <a:t>Transparency</a:t>
            </a:r>
            <a:r>
              <a:rPr lang="en-US" sz="1600" dirty="0"/>
              <a:t> – Transparency is a broad-scale initiative enabling consumers to compare the quality and price of health care services, so they can make informed choices among doctors and hospitals. In cooperation with America's largest employers and the medical profession, this initiative is laying the foundation for pooling and analyzing information about procedures, hospitals and physician services. When this data foundation is in place, regional health information alliances will turn the raw data into useful information for consumers.</a:t>
            </a:r>
          </a:p>
          <a:p>
            <a:endParaRPr lang="en-US" sz="1600" dirty="0"/>
          </a:p>
          <a:p>
            <a:pPr marL="0" indent="0">
              <a:buNone/>
            </a:pPr>
            <a:endParaRPr lang="en-US" sz="1600" dirty="0"/>
          </a:p>
        </p:txBody>
      </p:sp>
      <p:sp>
        <p:nvSpPr>
          <p:cNvPr id="4" name="Footer Placeholder 3"/>
          <p:cNvSpPr>
            <a:spLocks noGrp="1"/>
          </p:cNvSpPr>
          <p:nvPr>
            <p:ph type="ftr" sz="quarter" idx="4294967295"/>
          </p:nvPr>
        </p:nvSpPr>
        <p:spPr>
          <a:xfrm>
            <a:off x="3124200" y="6356350"/>
            <a:ext cx="2895600" cy="365125"/>
          </a:xfrm>
        </p:spPr>
        <p:txBody>
          <a:bodyPr/>
          <a:lstStyle/>
          <a:p>
            <a:pPr>
              <a:defRPr/>
            </a:pPr>
            <a:r>
              <a:rPr lang="en-US" sz="1050" dirty="0"/>
              <a:t>CMS, AHRQ, HHS</a:t>
            </a:r>
          </a:p>
        </p:txBody>
      </p:sp>
      <p:sp>
        <p:nvSpPr>
          <p:cNvPr id="6" name="Slide Number Placeholder 2"/>
          <p:cNvSpPr>
            <a:spLocks noGrp="1"/>
          </p:cNvSpPr>
          <p:nvPr>
            <p:ph type="sldNum"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fld id="{DE91595B-A672-4E7E-BB4D-852EFC4079EA}" type="slidenum">
              <a:rPr lang="en-US" smtClean="0">
                <a:solidFill>
                  <a:schemeClr val="bg1"/>
                </a:solidFill>
              </a:rPr>
              <a:pPr eaLnBrk="1" hangingPunct="1">
                <a:defRPr/>
              </a:pPr>
              <a:t>48</a:t>
            </a:fld>
            <a:endParaRPr lang="en-US" dirty="0">
              <a:solidFill>
                <a:schemeClr val="bg1"/>
              </a:solidFill>
            </a:endParaRPr>
          </a:p>
        </p:txBody>
      </p:sp>
    </p:spTree>
    <p:extLst>
      <p:ext uri="{BB962C8B-B14F-4D97-AF65-F5344CB8AC3E}">
        <p14:creationId xmlns:p14="http://schemas.microsoft.com/office/powerpoint/2010/main" val="7824763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a:defRPr/>
            </a:pPr>
            <a:r>
              <a:rPr lang="en-US" sz="3600" dirty="0"/>
              <a:t>Quality &amp; Reimbursement</a:t>
            </a:r>
          </a:p>
        </p:txBody>
      </p:sp>
      <p:sp>
        <p:nvSpPr>
          <p:cNvPr id="44035" name="Content Placeholder 2"/>
          <p:cNvSpPr>
            <a:spLocks noGrp="1"/>
          </p:cNvSpPr>
          <p:nvPr>
            <p:ph idx="1"/>
          </p:nvPr>
        </p:nvSpPr>
        <p:spPr bwMode="auto">
          <a:xfrm>
            <a:off x="304800" y="1219200"/>
            <a:ext cx="8534400" cy="4906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b="1" dirty="0"/>
          </a:p>
          <a:p>
            <a:r>
              <a:rPr lang="en-US" sz="1600" b="1" dirty="0"/>
              <a:t>Physician Quality Reporting System (PQRS) </a:t>
            </a:r>
            <a:r>
              <a:rPr lang="en-US" sz="1600" dirty="0"/>
              <a:t>-  was established by the 2006 Tax Relief and Health Care Act (TRHCA).  Currently, PQRS is an incentive payment for eligible professionals who satisfactorily report data on quality measures for covered professional services furnished to Medicare beneficiaries during the second half of 2007.</a:t>
            </a:r>
          </a:p>
          <a:p>
            <a:endParaRPr lang="en-US" sz="1600" dirty="0"/>
          </a:p>
          <a:p>
            <a:r>
              <a:rPr lang="en-US" sz="1600" b="1" dirty="0"/>
              <a:t>Value-Based Purchasing </a:t>
            </a:r>
            <a:r>
              <a:rPr lang="en-US" sz="1600" dirty="0"/>
              <a:t>-  The Centers for Medicare &amp; Medicaid Services proposal, issued January 2012, incorporates 17 clinical process-of-care measures used in five health categories, acute myocardial infarction, heart failure, pneumonia, healthcare associated infections and surgical care improvement. It also will use eight measures from the </a:t>
            </a:r>
            <a:r>
              <a:rPr lang="en-US" sz="1600" b="1" dirty="0"/>
              <a:t>Hospital - Consumer Assessment of Healthcare Providers and Systems (HCAHPS) </a:t>
            </a:r>
            <a:r>
              <a:rPr lang="en-US" sz="1600" dirty="0"/>
              <a:t>survey that reflects how patients view their care experiences. </a:t>
            </a:r>
          </a:p>
          <a:p>
            <a:pPr lvl="1"/>
            <a:r>
              <a:rPr lang="en-US" sz="1600" dirty="0"/>
              <a:t>These 25 measures will be used to generate FY 2013 DRG payments.</a:t>
            </a:r>
          </a:p>
          <a:p>
            <a:pPr lvl="1"/>
            <a:r>
              <a:rPr lang="en-US" sz="1600" dirty="0"/>
              <a:t>Hospitals have their funding reduced starting with 1% in fiscal year 2013, rising to 2% by FY 2017, but will have a chance to earn that money back, and perhaps more, under the incentives algorithm</a:t>
            </a:r>
          </a:p>
        </p:txBody>
      </p:sp>
      <p:sp>
        <p:nvSpPr>
          <p:cNvPr id="4" name="Footer Placeholder 3"/>
          <p:cNvSpPr>
            <a:spLocks noGrp="1"/>
          </p:cNvSpPr>
          <p:nvPr>
            <p:ph type="ftr" sz="quarter" idx="4294967295"/>
          </p:nvPr>
        </p:nvSpPr>
        <p:spPr>
          <a:xfrm>
            <a:off x="3124200" y="6356350"/>
            <a:ext cx="2895600" cy="365125"/>
          </a:xfrm>
        </p:spPr>
        <p:txBody>
          <a:bodyPr/>
          <a:lstStyle/>
          <a:p>
            <a:pPr>
              <a:defRPr/>
            </a:pPr>
            <a:r>
              <a:rPr lang="en-US" sz="1050" dirty="0"/>
              <a:t>CMS, AHRQ, HHS</a:t>
            </a:r>
          </a:p>
        </p:txBody>
      </p:sp>
      <p:sp>
        <p:nvSpPr>
          <p:cNvPr id="6" name="Slide Number Placeholder 2"/>
          <p:cNvSpPr>
            <a:spLocks noGrp="1"/>
          </p:cNvSpPr>
          <p:nvPr>
            <p:ph type="sldNum"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fld id="{DE91595B-A672-4E7E-BB4D-852EFC4079EA}" type="slidenum">
              <a:rPr lang="en-US" smtClean="0">
                <a:solidFill>
                  <a:schemeClr val="bg1"/>
                </a:solidFill>
              </a:rPr>
              <a:pPr eaLnBrk="1" hangingPunct="1">
                <a:defRPr/>
              </a:pPr>
              <a:t>49</a:t>
            </a:fld>
            <a:endParaRPr lang="en-US" dirty="0">
              <a:solidFill>
                <a:schemeClr val="bg1"/>
              </a:solidFill>
            </a:endParaRPr>
          </a:p>
        </p:txBody>
      </p:sp>
    </p:spTree>
    <p:extLst>
      <p:ext uri="{BB962C8B-B14F-4D97-AF65-F5344CB8AC3E}">
        <p14:creationId xmlns:p14="http://schemas.microsoft.com/office/powerpoint/2010/main" val="3730424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274638"/>
            <a:ext cx="8534400" cy="1143000"/>
          </a:xfrm>
        </p:spPr>
        <p:txBody>
          <a:bodyPr/>
          <a:lstStyle/>
          <a:p>
            <a:pPr>
              <a:defRPr/>
            </a:pPr>
            <a:r>
              <a:rPr lang="en-US" sz="3600" dirty="0"/>
              <a:t>Culture of Performance Improvement</a:t>
            </a:r>
          </a:p>
        </p:txBody>
      </p:sp>
      <p:sp>
        <p:nvSpPr>
          <p:cNvPr id="20483" name="Content Placeholder 2"/>
          <p:cNvSpPr>
            <a:spLocks noGrp="1"/>
          </p:cNvSpPr>
          <p:nvPr>
            <p:ph idx="1"/>
          </p:nvPr>
        </p:nvSpPr>
        <p:spPr bwMode="auto">
          <a:xfrm>
            <a:off x="457200" y="1524000"/>
            <a:ext cx="8229600" cy="4068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buFontTx/>
              <a:buNone/>
            </a:pPr>
            <a:r>
              <a:rPr lang="en-US" dirty="0"/>
              <a:t>	“What determines how great a healthcare organization will become is how well its leadership system creates a culture of excellence and safety, improves the enterprise system and effectively implements best practices.”</a:t>
            </a:r>
          </a:p>
          <a:p>
            <a:pPr>
              <a:buFontTx/>
              <a:buNone/>
            </a:pPr>
            <a:r>
              <a:rPr lang="en-US" sz="1400" dirty="0">
                <a:solidFill>
                  <a:srgbClr val="949699"/>
                </a:solidFill>
              </a:rPr>
              <a:t>					</a:t>
            </a:r>
          </a:p>
          <a:p>
            <a:pPr algn="r">
              <a:buFontTx/>
              <a:buNone/>
            </a:pPr>
            <a:r>
              <a:rPr lang="en-US" sz="1400" i="1" dirty="0">
                <a:solidFill>
                  <a:schemeClr val="accent2"/>
                </a:solidFill>
              </a:rPr>
              <a:t>“Change Healthcare Organizations from Good to Great”</a:t>
            </a:r>
          </a:p>
          <a:p>
            <a:pPr>
              <a:buFontTx/>
              <a:buNone/>
            </a:pPr>
            <a:r>
              <a:rPr lang="en-US" sz="1400" i="1" dirty="0">
                <a:solidFill>
                  <a:schemeClr val="accent2"/>
                </a:solidFill>
              </a:rPr>
              <a:t>					American Society for Quality 11/2005</a:t>
            </a:r>
          </a:p>
        </p:txBody>
      </p:sp>
      <p:sp>
        <p:nvSpPr>
          <p:cNvPr id="5" name="Footer Placeholder 4"/>
          <p:cNvSpPr>
            <a:spLocks noGrp="1"/>
          </p:cNvSpPr>
          <p:nvPr>
            <p:ph type="ftr" sz="quarter" idx="4294967295"/>
          </p:nvPr>
        </p:nvSpPr>
        <p:spPr>
          <a:xfrm>
            <a:off x="3124200" y="6356350"/>
            <a:ext cx="2895600" cy="365125"/>
          </a:xfrm>
        </p:spPr>
        <p:txBody>
          <a:bodyPr/>
          <a:lstStyle/>
          <a:p>
            <a:pPr>
              <a:defRPr/>
            </a:pPr>
            <a:r>
              <a:rPr lang="en-US" sz="1050" dirty="0"/>
              <a:t>Ortho Clinical Diagnostics</a:t>
            </a:r>
          </a:p>
          <a:p>
            <a:pPr>
              <a:defRPr/>
            </a:pPr>
            <a:r>
              <a:rPr lang="en-US" sz="1050" dirty="0"/>
              <a:t>A Johnson &amp; Johnson company</a:t>
            </a:r>
          </a:p>
        </p:txBody>
      </p:sp>
      <p:sp>
        <p:nvSpPr>
          <p:cNvPr id="6" name="Slide Number Placeholder 2"/>
          <p:cNvSpPr>
            <a:spLocks noGrp="1"/>
          </p:cNvSpPr>
          <p:nvPr>
            <p:ph type="sldNum"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fld id="{AB36386F-EF69-4B26-A704-68CF4F814396}" type="slidenum">
              <a:rPr lang="en-US" smtClean="0">
                <a:solidFill>
                  <a:schemeClr val="bg1"/>
                </a:solidFill>
              </a:rPr>
              <a:pPr eaLnBrk="1" hangingPunct="1">
                <a:defRPr/>
              </a:pPr>
              <a:t>5</a:t>
            </a:fld>
            <a:endParaRPr lang="en-US" dirty="0">
              <a:solidFill>
                <a:schemeClr val="bg1"/>
              </a:solidFill>
            </a:endParaRPr>
          </a:p>
        </p:txBody>
      </p:sp>
    </p:spTree>
    <p:extLst>
      <p:ext uri="{BB962C8B-B14F-4D97-AF65-F5344CB8AC3E}">
        <p14:creationId xmlns:p14="http://schemas.microsoft.com/office/powerpoint/2010/main" val="17493795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a:defRPr/>
            </a:pPr>
            <a:r>
              <a:rPr lang="en-US" sz="3600" dirty="0"/>
              <a:t>Utilization Review</a:t>
            </a:r>
          </a:p>
        </p:txBody>
      </p:sp>
      <p:sp>
        <p:nvSpPr>
          <p:cNvPr id="45059"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1600" dirty="0"/>
              <a:t>Utilization review is a payor’s opportunity to review a request for medical treatment. The purpose of the review is to confirm that the plan provides coverage for a plan member’s medical services. It also helps the payor minimize costs and determine if the recommended treatment is appropriate. A utilization review also gives the patient the opportunity to confirm that their health plan provides adequate coverage for their particular condition. If the company denies coverage as a result of a utilization review, the patient can always appeal the decision.</a:t>
            </a:r>
          </a:p>
          <a:p>
            <a:endParaRPr lang="en-US" sz="1600" dirty="0"/>
          </a:p>
          <a:p>
            <a:r>
              <a:rPr lang="en-US" sz="1600" dirty="0"/>
              <a:t>Most health plans have predetermined criteria or clinical guidelines of care for a given condition. Once a precertification request is submitted to an insurance company, a committee reviews these guidelines and determines if the patient has met the criteria for coverage. If necessary, the committee may contact your health care provider. </a:t>
            </a:r>
          </a:p>
        </p:txBody>
      </p:sp>
      <p:sp>
        <p:nvSpPr>
          <p:cNvPr id="4" name="Footer Placeholder 3"/>
          <p:cNvSpPr>
            <a:spLocks noGrp="1"/>
          </p:cNvSpPr>
          <p:nvPr>
            <p:ph type="ftr" sz="quarter" idx="4294967295"/>
          </p:nvPr>
        </p:nvSpPr>
        <p:spPr>
          <a:xfrm>
            <a:off x="3124200" y="6356350"/>
            <a:ext cx="2895600" cy="365125"/>
          </a:xfrm>
        </p:spPr>
        <p:txBody>
          <a:bodyPr/>
          <a:lstStyle/>
          <a:p>
            <a:pPr>
              <a:defRPr/>
            </a:pPr>
            <a:r>
              <a:rPr lang="en-US" sz="1050" dirty="0">
                <a:hlinkClick r:id="rId2"/>
              </a:rPr>
              <a:t>http://health.howstuffworks.com/medicine/healthcare/insurance/utilization-review.htm</a:t>
            </a:r>
            <a:endParaRPr lang="en-US" sz="1050" dirty="0"/>
          </a:p>
        </p:txBody>
      </p:sp>
      <p:sp>
        <p:nvSpPr>
          <p:cNvPr id="6" name="Slide Number Placeholder 2"/>
          <p:cNvSpPr>
            <a:spLocks noGrp="1"/>
          </p:cNvSpPr>
          <p:nvPr>
            <p:ph type="sldNum"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fld id="{AE08DB85-B000-4701-92DD-8DD614FC97AD}" type="slidenum">
              <a:rPr lang="en-US" smtClean="0">
                <a:solidFill>
                  <a:schemeClr val="bg1"/>
                </a:solidFill>
              </a:rPr>
              <a:pPr eaLnBrk="1" hangingPunct="1">
                <a:defRPr/>
              </a:pPr>
              <a:t>50</a:t>
            </a:fld>
            <a:endParaRPr lang="en-US" dirty="0">
              <a:solidFill>
                <a:schemeClr val="bg1"/>
              </a:solidFill>
            </a:endParaRPr>
          </a:p>
        </p:txBody>
      </p:sp>
    </p:spTree>
    <p:extLst>
      <p:ext uri="{BB962C8B-B14F-4D97-AF65-F5344CB8AC3E}">
        <p14:creationId xmlns:p14="http://schemas.microsoft.com/office/powerpoint/2010/main" val="32087030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Placeholder 2"/>
          <p:cNvSpPr>
            <a:spLocks noGrp="1"/>
          </p:cNvSpPr>
          <p:nvPr>
            <p:ph type="body" idx="1"/>
          </p:nvPr>
        </p:nvSpPr>
        <p:spPr bwMode="auto">
          <a:xfrm>
            <a:off x="685800" y="2895600"/>
            <a:ext cx="7772400" cy="4243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sz="4000" b="1" dirty="0">
                <a:solidFill>
                  <a:schemeClr val="accent2"/>
                </a:solidFill>
              </a:rPr>
              <a:t>Questions/ Discussion</a:t>
            </a:r>
          </a:p>
          <a:p>
            <a:endParaRPr lang="en-US" sz="4000" b="1" dirty="0">
              <a:solidFill>
                <a:schemeClr val="accent2"/>
              </a:solidFill>
            </a:endParaRPr>
          </a:p>
          <a:p>
            <a:endParaRPr lang="en-US" sz="4000" b="1" dirty="0">
              <a:solidFill>
                <a:schemeClr val="accent2"/>
              </a:solidFill>
            </a:endParaRPr>
          </a:p>
          <a:p>
            <a:endParaRPr lang="en-US" sz="4000" b="1" dirty="0">
              <a:solidFill>
                <a:schemeClr val="accent2"/>
              </a:solidFill>
            </a:endParaRPr>
          </a:p>
          <a:p>
            <a:endParaRPr lang="en-US" sz="4000" b="1" dirty="0">
              <a:solidFill>
                <a:schemeClr val="accent2"/>
              </a:solidFill>
            </a:endParaRPr>
          </a:p>
          <a:p>
            <a:endParaRPr lang="en-US" sz="4000" b="1" dirty="0">
              <a:solidFill>
                <a:schemeClr val="accent2"/>
              </a:solidFill>
            </a:endParaRPr>
          </a:p>
        </p:txBody>
      </p:sp>
      <p:sp>
        <p:nvSpPr>
          <p:cNvPr id="4" name="Slide Number Placeholder 2"/>
          <p:cNvSpPr>
            <a:spLocks noGrp="1"/>
          </p:cNvSpPr>
          <p:nvPr>
            <p:ph type="sldNum" sz="quarter" idx="10"/>
          </p:nvPr>
        </p:nvSpPr>
        <p:spPr>
          <a:xfrm>
            <a:off x="6553200" y="6096000"/>
            <a:ext cx="2133600" cy="4762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fld id="{06FAB282-5C22-4A72-8F61-F50F397EE461}" type="slidenum">
              <a:rPr lang="en-US" smtClean="0">
                <a:solidFill>
                  <a:schemeClr val="bg1"/>
                </a:solidFill>
              </a:rPr>
              <a:pPr eaLnBrk="1" hangingPunct="1">
                <a:defRPr/>
              </a:pPr>
              <a:t>51</a:t>
            </a:fld>
            <a:endParaRPr lang="en-US" dirty="0">
              <a:solidFill>
                <a:schemeClr val="bg1"/>
              </a:solidFill>
            </a:endParaRPr>
          </a:p>
        </p:txBody>
      </p:sp>
    </p:spTree>
    <p:extLst>
      <p:ext uri="{BB962C8B-B14F-4D97-AF65-F5344CB8AC3E}">
        <p14:creationId xmlns:p14="http://schemas.microsoft.com/office/powerpoint/2010/main" val="40046090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304800" y="2667000"/>
            <a:ext cx="8229600" cy="1143000"/>
          </a:xfrm>
        </p:spPr>
        <p:txBody>
          <a:bodyPr/>
          <a:lstStyle/>
          <a:p>
            <a:pPr>
              <a:defRPr/>
            </a:pPr>
            <a:r>
              <a:rPr lang="en-US" dirty="0"/>
              <a:t>Appendix: References</a:t>
            </a:r>
          </a:p>
        </p:txBody>
      </p:sp>
      <p:sp>
        <p:nvSpPr>
          <p:cNvPr id="5" name="Slide Number Placeholder 2"/>
          <p:cNvSpPr>
            <a:spLocks noGrp="1"/>
          </p:cNvSpPr>
          <p:nvPr>
            <p:ph type="sldNum"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fld id="{8500086F-F7D2-408E-91C7-3803272AA807}" type="slidenum">
              <a:rPr lang="en-US" smtClean="0">
                <a:solidFill>
                  <a:schemeClr val="bg1"/>
                </a:solidFill>
              </a:rPr>
              <a:pPr eaLnBrk="1" hangingPunct="1">
                <a:defRPr/>
              </a:pPr>
              <a:t>52</a:t>
            </a:fld>
            <a:endParaRPr lang="en-US" dirty="0">
              <a:solidFill>
                <a:schemeClr val="bg1"/>
              </a:solidFill>
            </a:endParaRPr>
          </a:p>
        </p:txBody>
      </p:sp>
    </p:spTree>
    <p:extLst>
      <p:ext uri="{BB962C8B-B14F-4D97-AF65-F5344CB8AC3E}">
        <p14:creationId xmlns:p14="http://schemas.microsoft.com/office/powerpoint/2010/main" val="7784232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
          <p:cNvSpPr>
            <a:spLocks noChangeArrowheads="1"/>
          </p:cNvSpPr>
          <p:nvPr/>
        </p:nvSpPr>
        <p:spPr bwMode="auto">
          <a:xfrm>
            <a:off x="152400" y="942975"/>
            <a:ext cx="8994775" cy="449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tabLst>
                <a:tab pos="2743200" algn="ctr"/>
                <a:tab pos="5486400" algn="r"/>
              </a:tabLst>
            </a:pPr>
            <a:r>
              <a:rPr lang="en-US" sz="1100" dirty="0">
                <a:cs typeface="Times New Roman" pitchFamily="18" charset="0"/>
              </a:rPr>
              <a:t>Arthur, J., </a:t>
            </a:r>
            <a:r>
              <a:rPr lang="en-US" sz="1100" i="1" dirty="0">
                <a:cs typeface="Times New Roman" pitchFamily="18" charset="0"/>
              </a:rPr>
              <a:t>Six Sigma Simplified Quantum Improvement Made Easy</a:t>
            </a:r>
            <a:r>
              <a:rPr lang="en-US" sz="1100" dirty="0">
                <a:cs typeface="Times New Roman" pitchFamily="18" charset="0"/>
              </a:rPr>
              <a:t>, Lifestar, Denver Colorado, 2001.</a:t>
            </a:r>
          </a:p>
          <a:p>
            <a:pPr eaLnBrk="0" hangingPunct="0">
              <a:tabLst>
                <a:tab pos="2743200" algn="ctr"/>
                <a:tab pos="5486400" algn="r"/>
              </a:tabLst>
            </a:pPr>
            <a:endParaRPr lang="en-US" sz="1100" dirty="0">
              <a:cs typeface="Times New Roman" pitchFamily="18" charset="0"/>
            </a:endParaRPr>
          </a:p>
          <a:p>
            <a:pPr eaLnBrk="0" hangingPunct="0">
              <a:tabLst>
                <a:tab pos="2743200" algn="ctr"/>
                <a:tab pos="5486400" algn="r"/>
              </a:tabLst>
            </a:pPr>
            <a:r>
              <a:rPr lang="en-US" sz="1100" dirty="0">
                <a:cs typeface="Times New Roman" pitchFamily="18" charset="0"/>
              </a:rPr>
              <a:t>Balestracci, D. &amp; Barlow, J.L., MPH </a:t>
            </a:r>
            <a:r>
              <a:rPr lang="en-US" sz="1100" i="1" dirty="0">
                <a:cs typeface="Times New Roman" pitchFamily="18" charset="0"/>
              </a:rPr>
              <a:t>Quality Improvement, Practical Applications for Medical Group Practice, Center for Research in Ambulatory Health Care Administration</a:t>
            </a:r>
            <a:r>
              <a:rPr lang="en-US" sz="1100" dirty="0">
                <a:cs typeface="Times New Roman" pitchFamily="18" charset="0"/>
              </a:rPr>
              <a:t>, Englewood, Colorado, 1996.</a:t>
            </a:r>
          </a:p>
          <a:p>
            <a:pPr eaLnBrk="0" hangingPunct="0">
              <a:tabLst>
                <a:tab pos="2743200" algn="ctr"/>
                <a:tab pos="5486400" algn="r"/>
              </a:tabLst>
            </a:pPr>
            <a:endParaRPr lang="en-US" sz="1100" dirty="0">
              <a:cs typeface="Times New Roman" pitchFamily="18" charset="0"/>
            </a:endParaRPr>
          </a:p>
          <a:p>
            <a:pPr eaLnBrk="0" hangingPunct="0">
              <a:tabLst>
                <a:tab pos="2743200" algn="ctr"/>
                <a:tab pos="5486400" algn="r"/>
              </a:tabLst>
            </a:pPr>
            <a:r>
              <a:rPr lang="en-US" sz="1100" dirty="0">
                <a:cs typeface="Times New Roman" pitchFamily="18" charset="0"/>
              </a:rPr>
              <a:t>Baxter, </a:t>
            </a:r>
            <a:r>
              <a:rPr lang="en-US" sz="1100" i="1" dirty="0">
                <a:cs typeface="Times New Roman" pitchFamily="18" charset="0"/>
              </a:rPr>
              <a:t>Quality Leadership Process, Meeting Customer Requirements</a:t>
            </a:r>
            <a:r>
              <a:rPr lang="en-US" sz="1100" dirty="0">
                <a:cs typeface="Times New Roman" pitchFamily="18" charset="0"/>
              </a:rPr>
              <a:t>,</a:t>
            </a:r>
            <a:endParaRPr lang="en-US" sz="1100" dirty="0"/>
          </a:p>
          <a:p>
            <a:pPr eaLnBrk="0" hangingPunct="0">
              <a:tabLst>
                <a:tab pos="2743200" algn="ctr"/>
                <a:tab pos="5486400" algn="r"/>
              </a:tabLst>
            </a:pPr>
            <a:r>
              <a:rPr lang="en-US" sz="1100" dirty="0">
                <a:cs typeface="Times New Roman" pitchFamily="18" charset="0"/>
              </a:rPr>
              <a:t>Baxter Healthcare Corporation, 1991.</a:t>
            </a:r>
            <a:endParaRPr lang="en-US" sz="1100" dirty="0"/>
          </a:p>
          <a:p>
            <a:pPr eaLnBrk="0" hangingPunct="0">
              <a:tabLst>
                <a:tab pos="2743200" algn="ctr"/>
                <a:tab pos="5486400" algn="r"/>
              </a:tabLst>
            </a:pPr>
            <a:endParaRPr lang="en-US" sz="1100" dirty="0">
              <a:cs typeface="Times New Roman" pitchFamily="18" charset="0"/>
            </a:endParaRPr>
          </a:p>
          <a:p>
            <a:pPr eaLnBrk="0" hangingPunct="0">
              <a:tabLst>
                <a:tab pos="2743200" algn="ctr"/>
                <a:tab pos="5486400" algn="r"/>
              </a:tabLst>
            </a:pPr>
            <a:r>
              <a:rPr lang="en-US" sz="1100" dirty="0">
                <a:cs typeface="Times New Roman" pitchFamily="18" charset="0"/>
              </a:rPr>
              <a:t>Bemowski, K., </a:t>
            </a:r>
            <a:r>
              <a:rPr lang="en-US" sz="1100" i="1" dirty="0">
                <a:cs typeface="Times New Roman" pitchFamily="18" charset="0"/>
              </a:rPr>
              <a:t>TQM: Flimsy Footing or Firm Foundation</a:t>
            </a:r>
            <a:r>
              <a:rPr lang="en-US" sz="1100" dirty="0">
                <a:cs typeface="Times New Roman" pitchFamily="18" charset="0"/>
              </a:rPr>
              <a:t>, Quality Progress, July 1995, pp 272.</a:t>
            </a:r>
            <a:endParaRPr lang="en-US" sz="1100" dirty="0"/>
          </a:p>
          <a:p>
            <a:pPr eaLnBrk="0" hangingPunct="0">
              <a:tabLst>
                <a:tab pos="2743200" algn="ctr"/>
                <a:tab pos="5486400" algn="r"/>
              </a:tabLst>
            </a:pPr>
            <a:endParaRPr lang="en-US" sz="1100" dirty="0">
              <a:cs typeface="Times New Roman" pitchFamily="18" charset="0"/>
            </a:endParaRPr>
          </a:p>
          <a:p>
            <a:pPr eaLnBrk="0" hangingPunct="0">
              <a:tabLst>
                <a:tab pos="2743200" algn="ctr"/>
                <a:tab pos="5486400" algn="r"/>
              </a:tabLst>
            </a:pPr>
            <a:r>
              <a:rPr lang="en-US" sz="1100" dirty="0">
                <a:cs typeface="Times New Roman" pitchFamily="18" charset="0"/>
              </a:rPr>
              <a:t>Berwick, D. A., </a:t>
            </a:r>
            <a:r>
              <a:rPr lang="en-US" sz="1100" i="1" dirty="0">
                <a:cs typeface="Times New Roman" pitchFamily="18" charset="0"/>
              </a:rPr>
              <a:t>Escape Fire, Plenary Address for the Eleventh Annual, National Forum on Quality Improvement in Health Care</a:t>
            </a:r>
            <a:r>
              <a:rPr lang="en-US" sz="1100" dirty="0">
                <a:cs typeface="Times New Roman" pitchFamily="18" charset="0"/>
              </a:rPr>
              <a:t>, New Orleans, December, 1999.</a:t>
            </a:r>
            <a:endParaRPr lang="en-US" sz="1100" dirty="0"/>
          </a:p>
          <a:p>
            <a:pPr eaLnBrk="0" hangingPunct="0">
              <a:tabLst>
                <a:tab pos="2743200" algn="ctr"/>
                <a:tab pos="5486400" algn="r"/>
              </a:tabLst>
            </a:pPr>
            <a:endParaRPr lang="en-US" sz="1100" dirty="0">
              <a:cs typeface="Times New Roman" pitchFamily="18" charset="0"/>
            </a:endParaRPr>
          </a:p>
          <a:p>
            <a:pPr eaLnBrk="0" hangingPunct="0">
              <a:tabLst>
                <a:tab pos="2743200" algn="ctr"/>
                <a:tab pos="5486400" algn="r"/>
              </a:tabLst>
            </a:pPr>
            <a:r>
              <a:rPr lang="en-US" sz="1100" dirty="0">
                <a:cs typeface="Times New Roman" pitchFamily="18" charset="0"/>
              </a:rPr>
              <a:t>Berwick, D.,  “Quality Leadership: Sustaining Your Connection,” </a:t>
            </a:r>
            <a:r>
              <a:rPr lang="en-US" sz="1100" i="1" dirty="0">
                <a:cs typeface="Times New Roman" pitchFamily="18" charset="0"/>
              </a:rPr>
              <a:t>The Healthcare forum on Quality Improvement Network Strategy,</a:t>
            </a:r>
            <a:r>
              <a:rPr lang="en-US" sz="1100" dirty="0">
                <a:cs typeface="Times New Roman" pitchFamily="18" charset="0"/>
              </a:rPr>
              <a:t> April 1993.</a:t>
            </a:r>
            <a:endParaRPr lang="en-US" sz="1100" dirty="0"/>
          </a:p>
          <a:p>
            <a:pPr eaLnBrk="0" hangingPunct="0">
              <a:tabLst>
                <a:tab pos="2743200" algn="ctr"/>
                <a:tab pos="5486400" algn="r"/>
              </a:tabLst>
            </a:pPr>
            <a:endParaRPr lang="en-US" sz="1100" dirty="0">
              <a:cs typeface="Times New Roman" pitchFamily="18" charset="0"/>
            </a:endParaRPr>
          </a:p>
          <a:p>
            <a:pPr eaLnBrk="0" hangingPunct="0">
              <a:tabLst>
                <a:tab pos="2743200" algn="ctr"/>
                <a:tab pos="5486400" algn="r"/>
              </a:tabLst>
            </a:pPr>
            <a:r>
              <a:rPr lang="en-US" sz="1100" dirty="0">
                <a:cs typeface="Times New Roman" pitchFamily="18" charset="0"/>
              </a:rPr>
              <a:t>Berwick, D., </a:t>
            </a:r>
            <a:r>
              <a:rPr lang="en-US" sz="1100" i="1" dirty="0">
                <a:cs typeface="Times New Roman" pitchFamily="18" charset="0"/>
              </a:rPr>
              <a:t>Improving Health Care Quality, A Comprehensive Curriculum for Kaiser Permanente Health Care Executives, Managers and Physician Leaders</a:t>
            </a:r>
            <a:r>
              <a:rPr lang="en-US" sz="1100" dirty="0">
                <a:cs typeface="Times New Roman" pitchFamily="18" charset="0"/>
              </a:rPr>
              <a:t>, March, 1991.</a:t>
            </a:r>
            <a:endParaRPr lang="en-US" sz="1100" dirty="0"/>
          </a:p>
          <a:p>
            <a:pPr eaLnBrk="0" hangingPunct="0">
              <a:tabLst>
                <a:tab pos="2743200" algn="ctr"/>
                <a:tab pos="5486400" algn="r"/>
              </a:tabLst>
            </a:pPr>
            <a:endParaRPr lang="en-US" sz="1100" dirty="0">
              <a:cs typeface="Times New Roman" pitchFamily="18" charset="0"/>
            </a:endParaRPr>
          </a:p>
          <a:p>
            <a:pPr eaLnBrk="0" hangingPunct="0">
              <a:tabLst>
                <a:tab pos="2743200" algn="ctr"/>
                <a:tab pos="5486400" algn="r"/>
              </a:tabLst>
            </a:pPr>
            <a:r>
              <a:rPr lang="en-US" sz="1100" dirty="0">
                <a:cs typeface="Times New Roman" pitchFamily="18" charset="0"/>
              </a:rPr>
              <a:t>Berwick, D., “Continuous Improvement as an Ideal in Health Care,” </a:t>
            </a:r>
            <a:r>
              <a:rPr lang="en-US" sz="1100" i="1" dirty="0">
                <a:cs typeface="Times New Roman" pitchFamily="18" charset="0"/>
              </a:rPr>
              <a:t>New England Journal of Medicine</a:t>
            </a:r>
            <a:r>
              <a:rPr lang="en-US" sz="1100" dirty="0">
                <a:cs typeface="Times New Roman" pitchFamily="18" charset="0"/>
              </a:rPr>
              <a:t>, 320:53-56, January 5, 1989.</a:t>
            </a:r>
            <a:endParaRPr lang="en-US" sz="1100" dirty="0"/>
          </a:p>
          <a:p>
            <a:pPr eaLnBrk="0" hangingPunct="0">
              <a:tabLst>
                <a:tab pos="2743200" algn="ctr"/>
                <a:tab pos="5486400" algn="r"/>
              </a:tabLst>
            </a:pPr>
            <a:endParaRPr lang="en-US" sz="1100" dirty="0">
              <a:cs typeface="Times New Roman" pitchFamily="18" charset="0"/>
            </a:endParaRPr>
          </a:p>
          <a:p>
            <a:pPr eaLnBrk="0" hangingPunct="0">
              <a:tabLst>
                <a:tab pos="2743200" algn="ctr"/>
                <a:tab pos="5486400" algn="r"/>
              </a:tabLst>
            </a:pPr>
            <a:r>
              <a:rPr lang="en-US" sz="1100" dirty="0">
                <a:cs typeface="Times New Roman" pitchFamily="18" charset="0"/>
              </a:rPr>
              <a:t>Cole, R. E.,  “From Continuous Improvement to Continuous Innovation</a:t>
            </a:r>
            <a:r>
              <a:rPr lang="en-US" sz="1100" i="1" dirty="0">
                <a:cs typeface="Times New Roman" pitchFamily="18" charset="0"/>
              </a:rPr>
              <a:t>,” Quality Management Journal</a:t>
            </a:r>
            <a:r>
              <a:rPr lang="en-US" sz="1100" dirty="0">
                <a:cs typeface="Times New Roman" pitchFamily="18" charset="0"/>
              </a:rPr>
              <a:t>, Vol. 8, Issue 4, October, 2001, pp 7-21.</a:t>
            </a:r>
            <a:endParaRPr lang="en-US" sz="1100" dirty="0"/>
          </a:p>
          <a:p>
            <a:pPr eaLnBrk="0" hangingPunct="0">
              <a:tabLst>
                <a:tab pos="2743200" algn="ctr"/>
                <a:tab pos="5486400" algn="r"/>
              </a:tabLst>
            </a:pPr>
            <a:endParaRPr lang="en-US" sz="1100" dirty="0">
              <a:cs typeface="Times New Roman" pitchFamily="18" charset="0"/>
            </a:endParaRPr>
          </a:p>
          <a:p>
            <a:pPr eaLnBrk="0" hangingPunct="0">
              <a:tabLst>
                <a:tab pos="2743200" algn="ctr"/>
                <a:tab pos="5486400" algn="r"/>
              </a:tabLst>
            </a:pPr>
            <a:r>
              <a:rPr lang="en-US" sz="1100" dirty="0">
                <a:cs typeface="Times New Roman" pitchFamily="18" charset="0"/>
              </a:rPr>
              <a:t>Crouch, M., “Quality for One: What You Can Do to Improve Quality,” </a:t>
            </a:r>
            <a:r>
              <a:rPr lang="en-US" sz="1100" i="1" dirty="0">
                <a:cs typeface="Times New Roman" pitchFamily="18" charset="0"/>
              </a:rPr>
              <a:t>Quality Digest</a:t>
            </a:r>
            <a:r>
              <a:rPr lang="en-US" sz="1100" dirty="0">
                <a:cs typeface="Times New Roman" pitchFamily="18" charset="0"/>
              </a:rPr>
              <a:t>, July 1997.</a:t>
            </a:r>
            <a:endParaRPr lang="en-US" sz="1100" dirty="0"/>
          </a:p>
          <a:p>
            <a:pPr eaLnBrk="0" hangingPunct="0">
              <a:tabLst>
                <a:tab pos="2743200" algn="ctr"/>
                <a:tab pos="5486400" algn="r"/>
              </a:tabLst>
            </a:pPr>
            <a:endParaRPr lang="en-US" sz="1100" dirty="0">
              <a:cs typeface="Times New Roman" pitchFamily="18" charset="0"/>
            </a:endParaRPr>
          </a:p>
          <a:p>
            <a:pPr eaLnBrk="0" hangingPunct="0">
              <a:tabLst>
                <a:tab pos="2743200" algn="ctr"/>
                <a:tab pos="5486400" algn="r"/>
              </a:tabLst>
            </a:pPr>
            <a:r>
              <a:rPr lang="en-US" sz="1100" dirty="0">
                <a:cs typeface="Times New Roman" pitchFamily="18" charset="0"/>
              </a:rPr>
              <a:t>Deming, W. E., </a:t>
            </a:r>
            <a:r>
              <a:rPr lang="en-US" sz="1100" i="1" dirty="0">
                <a:cs typeface="Times New Roman" pitchFamily="18" charset="0"/>
              </a:rPr>
              <a:t>Notes on Management in a Hospital by Me</a:t>
            </a:r>
            <a:r>
              <a:rPr lang="en-US" sz="1100" dirty="0">
                <a:cs typeface="Times New Roman" pitchFamily="18" charset="0"/>
              </a:rPr>
              <a:t>, September, 1987.</a:t>
            </a:r>
            <a:endParaRPr lang="en-US" sz="1100" dirty="0"/>
          </a:p>
          <a:p>
            <a:pPr eaLnBrk="0" hangingPunct="0">
              <a:tabLst>
                <a:tab pos="2743200" algn="ctr"/>
                <a:tab pos="5486400" algn="r"/>
              </a:tabLst>
            </a:pPr>
            <a:endParaRPr lang="en-US" sz="1100" dirty="0">
              <a:cs typeface="Times New Roman" pitchFamily="18" charset="0"/>
            </a:endParaRPr>
          </a:p>
        </p:txBody>
      </p:sp>
      <p:sp>
        <p:nvSpPr>
          <p:cNvPr id="5" name="Slide Number Placeholder 2"/>
          <p:cNvSpPr>
            <a:spLocks noGrp="1"/>
          </p:cNvSpPr>
          <p:nvPr>
            <p:ph type="sldNum"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fld id="{90EA03DA-7F7B-49FA-8A77-D83BB9A9FDBA}" type="slidenum">
              <a:rPr lang="en-US" smtClean="0">
                <a:solidFill>
                  <a:schemeClr val="bg1"/>
                </a:solidFill>
              </a:rPr>
              <a:pPr eaLnBrk="1" hangingPunct="1">
                <a:defRPr/>
              </a:pPr>
              <a:t>53</a:t>
            </a:fld>
            <a:endParaRPr lang="en-US" dirty="0">
              <a:solidFill>
                <a:schemeClr val="bg1"/>
              </a:solidFill>
            </a:endParaRPr>
          </a:p>
        </p:txBody>
      </p:sp>
    </p:spTree>
    <p:extLst>
      <p:ext uri="{BB962C8B-B14F-4D97-AF65-F5344CB8AC3E}">
        <p14:creationId xmlns:p14="http://schemas.microsoft.com/office/powerpoint/2010/main" val="7312645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81000"/>
            <a:ext cx="8915400" cy="5440363"/>
          </a:xfrm>
        </p:spPr>
        <p:txBody>
          <a:bodyPr rtlCol="0">
            <a:noAutofit/>
          </a:bodyPr>
          <a:lstStyle/>
          <a:p>
            <a:pPr marL="0" indent="0">
              <a:spcBef>
                <a:spcPct val="0"/>
              </a:spcBef>
              <a:buFont typeface="Arial" pitchFamily="34" charset="0"/>
              <a:buNone/>
              <a:tabLst>
                <a:tab pos="2743200" algn="ctr"/>
                <a:tab pos="5486400" algn="r"/>
              </a:tabLst>
              <a:defRPr/>
            </a:pPr>
            <a:r>
              <a:rPr lang="en-US" sz="1100" dirty="0">
                <a:ea typeface="Times New Roman" pitchFamily="18" charset="0"/>
                <a:cs typeface="Arial" pitchFamily="34" charset="0"/>
              </a:rPr>
              <a:t>Deming, W. E., </a:t>
            </a:r>
            <a:r>
              <a:rPr lang="en-US" sz="1100" i="1" dirty="0">
                <a:ea typeface="Times New Roman" pitchFamily="18" charset="0"/>
                <a:cs typeface="Arial" pitchFamily="34" charset="0"/>
              </a:rPr>
              <a:t>Out of Crisis</a:t>
            </a:r>
            <a:r>
              <a:rPr lang="en-US" sz="1100" dirty="0">
                <a:ea typeface="Times New Roman" pitchFamily="18" charset="0"/>
                <a:cs typeface="Arial" pitchFamily="34" charset="0"/>
              </a:rPr>
              <a:t>, Cambridge, MA: MIT Press, 1986.</a:t>
            </a:r>
          </a:p>
          <a:p>
            <a:pPr marL="0" indent="0">
              <a:spcBef>
                <a:spcPct val="0"/>
              </a:spcBef>
              <a:buFont typeface="Arial" pitchFamily="34" charset="0"/>
              <a:buNone/>
              <a:tabLst>
                <a:tab pos="2743200" algn="ctr"/>
                <a:tab pos="5486400" algn="r"/>
              </a:tabLst>
              <a:defRPr/>
            </a:pPr>
            <a:endParaRPr lang="en-US" sz="1100" dirty="0">
              <a:cs typeface="Arial" pitchFamily="34" charset="0"/>
            </a:endParaRPr>
          </a:p>
          <a:p>
            <a:pPr marL="0" indent="0">
              <a:spcBef>
                <a:spcPct val="0"/>
              </a:spcBef>
              <a:buFont typeface="Arial" pitchFamily="34" charset="0"/>
              <a:buNone/>
              <a:tabLst>
                <a:tab pos="2743200" algn="ctr"/>
                <a:tab pos="5486400" algn="r"/>
              </a:tabLst>
              <a:defRPr/>
            </a:pPr>
            <a:r>
              <a:rPr lang="en-US" sz="1100" dirty="0">
                <a:cs typeface="Arial" pitchFamily="34" charset="0"/>
              </a:rPr>
              <a:t>Franklin, D.W.  </a:t>
            </a:r>
            <a:r>
              <a:rPr lang="en-US" sz="1100" i="1" dirty="0">
                <a:cs typeface="Arial" pitchFamily="34" charset="0"/>
              </a:rPr>
              <a:t>Quality &amp; Performance Improvement, </a:t>
            </a:r>
            <a:r>
              <a:rPr lang="en-US" sz="1100" dirty="0">
                <a:cs typeface="Arial" pitchFamily="34" charset="0"/>
              </a:rPr>
              <a:t>Fundamentals of Healthcare Management for FACHE Georgia Class, 2017.</a:t>
            </a:r>
          </a:p>
          <a:p>
            <a:pPr marL="0" indent="0">
              <a:spcBef>
                <a:spcPct val="0"/>
              </a:spcBef>
              <a:buFont typeface="Arial" pitchFamily="34" charset="0"/>
              <a:buNone/>
              <a:tabLst>
                <a:tab pos="2743200" algn="ctr"/>
                <a:tab pos="5486400" algn="r"/>
              </a:tabLst>
              <a:defRPr/>
            </a:pPr>
            <a:endParaRPr lang="en-US" sz="1100" dirty="0">
              <a:ea typeface="Times New Roman" pitchFamily="18" charset="0"/>
              <a:cs typeface="Arial" pitchFamily="34" charset="0"/>
            </a:endParaRPr>
          </a:p>
          <a:p>
            <a:pPr marL="0" indent="0">
              <a:spcBef>
                <a:spcPct val="0"/>
              </a:spcBef>
              <a:buFont typeface="Arial" pitchFamily="34" charset="0"/>
              <a:buNone/>
              <a:tabLst>
                <a:tab pos="2743200" algn="ctr"/>
                <a:tab pos="5486400" algn="r"/>
              </a:tabLst>
              <a:defRPr/>
            </a:pPr>
            <a:r>
              <a:rPr lang="en-US" sz="1100" dirty="0">
                <a:ea typeface="Times New Roman" pitchFamily="18" charset="0"/>
                <a:cs typeface="Arial" pitchFamily="34" charset="0"/>
              </a:rPr>
              <a:t>Goonan, K.J., </a:t>
            </a:r>
            <a:r>
              <a:rPr lang="en-US" sz="1100" i="1" dirty="0">
                <a:ea typeface="Times New Roman" pitchFamily="18" charset="0"/>
                <a:cs typeface="Arial" pitchFamily="34" charset="0"/>
              </a:rPr>
              <a:t>The Juran Prescription Clinical Quality Management</a:t>
            </a:r>
            <a:r>
              <a:rPr lang="en-US" sz="1100" dirty="0">
                <a:ea typeface="Times New Roman" pitchFamily="18" charset="0"/>
                <a:cs typeface="Arial" pitchFamily="34" charset="0"/>
              </a:rPr>
              <a:t>, Jossey-Bass, Inc., 1995.</a:t>
            </a:r>
            <a:endParaRPr lang="en-US" sz="1100" dirty="0">
              <a:cs typeface="Arial" pitchFamily="34" charset="0"/>
            </a:endParaRPr>
          </a:p>
          <a:p>
            <a:pPr marL="0" indent="0">
              <a:spcBef>
                <a:spcPct val="0"/>
              </a:spcBef>
              <a:buFont typeface="Arial" pitchFamily="34" charset="0"/>
              <a:buNone/>
              <a:tabLst>
                <a:tab pos="2743200" algn="ctr"/>
                <a:tab pos="5486400" algn="r"/>
              </a:tabLst>
              <a:defRPr/>
            </a:pPr>
            <a:endParaRPr lang="en-US" sz="1100" dirty="0">
              <a:ea typeface="Times New Roman" pitchFamily="18" charset="0"/>
              <a:cs typeface="Arial" pitchFamily="34" charset="0"/>
            </a:endParaRPr>
          </a:p>
          <a:p>
            <a:pPr marL="0" indent="0">
              <a:spcBef>
                <a:spcPct val="0"/>
              </a:spcBef>
              <a:buFont typeface="Arial" pitchFamily="34" charset="0"/>
              <a:buNone/>
              <a:tabLst>
                <a:tab pos="2743200" algn="ctr"/>
                <a:tab pos="5486400" algn="r"/>
              </a:tabLst>
              <a:defRPr/>
            </a:pPr>
            <a:r>
              <a:rPr lang="en-US" sz="1100" dirty="0">
                <a:ea typeface="Times New Roman" pitchFamily="18" charset="0"/>
                <a:cs typeface="Arial" pitchFamily="34" charset="0"/>
              </a:rPr>
              <a:t>Hardie, N., “The Effects of quality on Business performance,” </a:t>
            </a:r>
            <a:r>
              <a:rPr lang="en-US" sz="1100" i="1" dirty="0">
                <a:ea typeface="Times New Roman" pitchFamily="18" charset="0"/>
                <a:cs typeface="Arial" pitchFamily="34" charset="0"/>
              </a:rPr>
              <a:t>Quality Management Journal,</a:t>
            </a:r>
            <a:r>
              <a:rPr lang="en-US" sz="1100" dirty="0">
                <a:ea typeface="Times New Roman" pitchFamily="18" charset="0"/>
                <a:cs typeface="Arial" pitchFamily="34" charset="0"/>
              </a:rPr>
              <a:t> Vol. 5, Issue 3, 1998, pp 65-83.</a:t>
            </a:r>
            <a:endParaRPr lang="en-US" sz="1100" dirty="0">
              <a:cs typeface="Arial" pitchFamily="34" charset="0"/>
            </a:endParaRPr>
          </a:p>
          <a:p>
            <a:pPr marL="0" indent="0">
              <a:spcBef>
                <a:spcPct val="0"/>
              </a:spcBef>
              <a:buFont typeface="Arial" pitchFamily="34" charset="0"/>
              <a:buNone/>
              <a:tabLst>
                <a:tab pos="2743200" algn="ctr"/>
                <a:tab pos="5486400" algn="r"/>
              </a:tabLst>
              <a:defRPr/>
            </a:pPr>
            <a:endParaRPr lang="en-US" sz="1100" dirty="0">
              <a:ea typeface="Times New Roman" pitchFamily="18" charset="0"/>
              <a:cs typeface="Arial" pitchFamily="34" charset="0"/>
            </a:endParaRPr>
          </a:p>
          <a:p>
            <a:pPr marL="0" indent="0">
              <a:spcBef>
                <a:spcPct val="0"/>
              </a:spcBef>
              <a:buFont typeface="Arial" pitchFamily="34" charset="0"/>
              <a:buNone/>
              <a:tabLst>
                <a:tab pos="2743200" algn="ctr"/>
                <a:tab pos="5486400" algn="r"/>
              </a:tabLst>
              <a:defRPr/>
            </a:pPr>
            <a:r>
              <a:rPr lang="en-US" sz="1100" dirty="0">
                <a:ea typeface="Times New Roman" pitchFamily="18" charset="0"/>
                <a:cs typeface="Arial" pitchFamily="34" charset="0"/>
              </a:rPr>
              <a:t>Horn, S.  &amp; Hopkins, D., </a:t>
            </a:r>
            <a:r>
              <a:rPr lang="en-US" sz="1100" i="1" dirty="0">
                <a:ea typeface="Times New Roman" pitchFamily="18" charset="0"/>
                <a:cs typeface="Arial" pitchFamily="34" charset="0"/>
              </a:rPr>
              <a:t>Clinical Practice Improvement: A Technology for Developing Cost-Effective Quality Heath Care</a:t>
            </a:r>
            <a:r>
              <a:rPr lang="en-US" sz="1100" dirty="0">
                <a:ea typeface="Times New Roman" pitchFamily="18" charset="0"/>
                <a:cs typeface="Arial" pitchFamily="34" charset="0"/>
              </a:rPr>
              <a:t>, Faulknes &amp; Gray’s Medical Outcomes and Practice Guideline Library, Vol. 1, 1994.</a:t>
            </a:r>
            <a:endParaRPr lang="en-US" sz="1100" dirty="0">
              <a:cs typeface="Arial" pitchFamily="34" charset="0"/>
            </a:endParaRPr>
          </a:p>
          <a:p>
            <a:pPr marL="0" indent="0">
              <a:spcBef>
                <a:spcPct val="0"/>
              </a:spcBef>
              <a:buFont typeface="Arial" pitchFamily="34" charset="0"/>
              <a:buNone/>
              <a:tabLst>
                <a:tab pos="2743200" algn="ctr"/>
                <a:tab pos="5486400" algn="r"/>
              </a:tabLst>
              <a:defRPr/>
            </a:pPr>
            <a:endParaRPr lang="en-US" sz="1100" dirty="0">
              <a:ea typeface="Times New Roman" pitchFamily="18" charset="0"/>
              <a:cs typeface="Arial" pitchFamily="34" charset="0"/>
            </a:endParaRPr>
          </a:p>
          <a:p>
            <a:pPr marL="0" indent="0">
              <a:spcBef>
                <a:spcPct val="0"/>
              </a:spcBef>
              <a:buFont typeface="Arial" pitchFamily="34" charset="0"/>
              <a:buNone/>
              <a:tabLst>
                <a:tab pos="2743200" algn="ctr"/>
                <a:tab pos="5486400" algn="r"/>
              </a:tabLst>
              <a:defRPr/>
            </a:pPr>
            <a:r>
              <a:rPr lang="en-US" sz="1100" dirty="0">
                <a:ea typeface="Times New Roman" pitchFamily="18" charset="0"/>
                <a:cs typeface="Arial" pitchFamily="34" charset="0"/>
              </a:rPr>
              <a:t>Horn, S &amp; Hoplins, D., </a:t>
            </a:r>
            <a:r>
              <a:rPr lang="en-US" sz="1100" i="1" dirty="0">
                <a:ea typeface="Times New Roman" pitchFamily="18" charset="0"/>
                <a:cs typeface="Arial" pitchFamily="34" charset="0"/>
              </a:rPr>
              <a:t>Clinical Practice Improvement: A New Technology for Developing Cost Effective Quality Health Care</a:t>
            </a:r>
            <a:r>
              <a:rPr lang="en-US" sz="1100" dirty="0">
                <a:ea typeface="Times New Roman" pitchFamily="18" charset="0"/>
                <a:cs typeface="Arial" pitchFamily="34" charset="0"/>
              </a:rPr>
              <a:t>, Faulkner &amp; Gray, 1994.</a:t>
            </a:r>
            <a:endParaRPr lang="en-US" sz="1100" dirty="0">
              <a:cs typeface="Arial" pitchFamily="34" charset="0"/>
            </a:endParaRPr>
          </a:p>
          <a:p>
            <a:pPr marL="0" indent="0">
              <a:spcBef>
                <a:spcPct val="0"/>
              </a:spcBef>
              <a:buFont typeface="Arial" pitchFamily="34" charset="0"/>
              <a:buNone/>
              <a:tabLst>
                <a:tab pos="2743200" algn="ctr"/>
                <a:tab pos="5486400" algn="r"/>
              </a:tabLst>
              <a:defRPr/>
            </a:pPr>
            <a:endParaRPr lang="en-US" sz="1100" dirty="0">
              <a:ea typeface="Times New Roman" pitchFamily="18" charset="0"/>
              <a:cs typeface="Arial" pitchFamily="34" charset="0"/>
            </a:endParaRPr>
          </a:p>
          <a:p>
            <a:pPr marL="0" indent="0">
              <a:spcBef>
                <a:spcPct val="0"/>
              </a:spcBef>
              <a:buFont typeface="Arial" pitchFamily="34" charset="0"/>
              <a:buNone/>
              <a:tabLst>
                <a:tab pos="2743200" algn="ctr"/>
                <a:tab pos="5486400" algn="r"/>
              </a:tabLst>
              <a:defRPr/>
            </a:pPr>
            <a:r>
              <a:rPr lang="en-US" sz="1100" dirty="0">
                <a:ea typeface="Times New Roman" pitchFamily="18" charset="0"/>
                <a:cs typeface="Arial" pitchFamily="34" charset="0"/>
              </a:rPr>
              <a:t>Hoyer, R.W. &amp; Brooks, B.Y., “What is quality?” </a:t>
            </a:r>
            <a:r>
              <a:rPr lang="en-US" sz="1100" i="1" dirty="0">
                <a:ea typeface="Times New Roman" pitchFamily="18" charset="0"/>
                <a:cs typeface="Arial" pitchFamily="34" charset="0"/>
              </a:rPr>
              <a:t>Quality Progress</a:t>
            </a:r>
            <a:r>
              <a:rPr lang="en-US" sz="1100" dirty="0">
                <a:ea typeface="Times New Roman" pitchFamily="18" charset="0"/>
                <a:cs typeface="Arial" pitchFamily="34" charset="0"/>
              </a:rPr>
              <a:t>, July 2001, pp 53-62.</a:t>
            </a:r>
            <a:endParaRPr lang="en-US" sz="1100" dirty="0">
              <a:cs typeface="Arial" pitchFamily="34" charset="0"/>
            </a:endParaRPr>
          </a:p>
          <a:p>
            <a:pPr marL="0" indent="0">
              <a:spcBef>
                <a:spcPct val="0"/>
              </a:spcBef>
              <a:buFont typeface="Arial" pitchFamily="34" charset="0"/>
              <a:buNone/>
              <a:tabLst>
                <a:tab pos="2743200" algn="ctr"/>
                <a:tab pos="5486400" algn="r"/>
              </a:tabLst>
              <a:defRPr/>
            </a:pPr>
            <a:endParaRPr lang="en-US" sz="1100" dirty="0">
              <a:ea typeface="Times New Roman" pitchFamily="18" charset="0"/>
              <a:cs typeface="Arial" pitchFamily="34" charset="0"/>
            </a:endParaRPr>
          </a:p>
          <a:p>
            <a:pPr marL="0" indent="0">
              <a:spcBef>
                <a:spcPct val="0"/>
              </a:spcBef>
              <a:buFont typeface="Arial" pitchFamily="34" charset="0"/>
              <a:buNone/>
              <a:tabLst>
                <a:tab pos="2743200" algn="ctr"/>
                <a:tab pos="5486400" algn="r"/>
              </a:tabLst>
              <a:defRPr/>
            </a:pPr>
            <a:r>
              <a:rPr lang="en-US" sz="1100" dirty="0">
                <a:ea typeface="Times New Roman" pitchFamily="18" charset="0"/>
                <a:cs typeface="Arial" pitchFamily="34" charset="0"/>
              </a:rPr>
              <a:t>Joiner, B. L. &amp; Gaudard, M.A., “Variation, Management and W. Edwards Deming,”  </a:t>
            </a:r>
            <a:r>
              <a:rPr lang="en-US" sz="1100" i="1" dirty="0">
                <a:ea typeface="Times New Roman" pitchFamily="18" charset="0"/>
                <a:cs typeface="Arial" pitchFamily="34" charset="0"/>
              </a:rPr>
              <a:t>Quality Progress</a:t>
            </a:r>
            <a:r>
              <a:rPr lang="en-US" sz="1100" dirty="0">
                <a:ea typeface="Times New Roman" pitchFamily="18" charset="0"/>
                <a:cs typeface="Arial" pitchFamily="34" charset="0"/>
              </a:rPr>
              <a:t>, December 1990, pp 29-37.</a:t>
            </a:r>
            <a:endParaRPr lang="en-US" sz="1100" dirty="0">
              <a:cs typeface="Arial" pitchFamily="34" charset="0"/>
            </a:endParaRPr>
          </a:p>
          <a:p>
            <a:pPr marL="0" indent="0">
              <a:spcBef>
                <a:spcPct val="0"/>
              </a:spcBef>
              <a:buFont typeface="Arial" pitchFamily="34" charset="0"/>
              <a:buNone/>
              <a:tabLst>
                <a:tab pos="2743200" algn="ctr"/>
                <a:tab pos="5486400" algn="r"/>
              </a:tabLst>
              <a:defRPr/>
            </a:pPr>
            <a:endParaRPr lang="en-US" sz="1100" dirty="0">
              <a:ea typeface="Times New Roman" pitchFamily="18" charset="0"/>
              <a:cs typeface="Arial" pitchFamily="34" charset="0"/>
            </a:endParaRPr>
          </a:p>
          <a:p>
            <a:pPr marL="0" indent="0">
              <a:spcBef>
                <a:spcPct val="0"/>
              </a:spcBef>
              <a:buFont typeface="Arial" pitchFamily="34" charset="0"/>
              <a:buNone/>
              <a:tabLst>
                <a:tab pos="2743200" algn="ctr"/>
                <a:tab pos="5486400" algn="r"/>
              </a:tabLst>
              <a:defRPr/>
            </a:pPr>
            <a:r>
              <a:rPr lang="en-US" sz="1100" dirty="0">
                <a:ea typeface="Times New Roman" pitchFamily="18" charset="0"/>
                <a:cs typeface="Arial" pitchFamily="34" charset="0"/>
              </a:rPr>
              <a:t>Kaiser Permanente, </a:t>
            </a:r>
            <a:r>
              <a:rPr lang="en-US" sz="1100" i="1" dirty="0">
                <a:ea typeface="Times New Roman" pitchFamily="18" charset="0"/>
                <a:cs typeface="Arial" pitchFamily="34" charset="0"/>
              </a:rPr>
              <a:t>Toolbox</a:t>
            </a:r>
            <a:r>
              <a:rPr lang="en-US" sz="1100" dirty="0">
                <a:ea typeface="Times New Roman" pitchFamily="18" charset="0"/>
                <a:cs typeface="Arial" pitchFamily="34" charset="0"/>
              </a:rPr>
              <a:t>, Kaiser Permanente, Version 2.0 4/7/95.</a:t>
            </a:r>
            <a:endParaRPr lang="en-US" sz="1100" dirty="0">
              <a:cs typeface="Arial" pitchFamily="34" charset="0"/>
            </a:endParaRPr>
          </a:p>
          <a:p>
            <a:pPr marL="0" indent="0">
              <a:spcBef>
                <a:spcPct val="0"/>
              </a:spcBef>
              <a:buFont typeface="Arial" pitchFamily="34" charset="0"/>
              <a:buNone/>
              <a:tabLst>
                <a:tab pos="2743200" algn="ctr"/>
                <a:tab pos="5486400" algn="r"/>
              </a:tabLst>
              <a:defRPr/>
            </a:pPr>
            <a:endParaRPr lang="en-US" sz="1100" dirty="0">
              <a:ea typeface="Times New Roman" pitchFamily="18" charset="0"/>
              <a:cs typeface="Arial" pitchFamily="34" charset="0"/>
            </a:endParaRPr>
          </a:p>
          <a:p>
            <a:pPr marL="0" indent="0">
              <a:spcBef>
                <a:spcPct val="0"/>
              </a:spcBef>
              <a:buFont typeface="Arial" pitchFamily="34" charset="0"/>
              <a:buNone/>
              <a:tabLst>
                <a:tab pos="2743200" algn="ctr"/>
                <a:tab pos="5486400" algn="r"/>
              </a:tabLst>
              <a:defRPr/>
            </a:pPr>
            <a:r>
              <a:rPr lang="en-US" sz="1100" dirty="0">
                <a:ea typeface="Times New Roman" pitchFamily="18" charset="0"/>
                <a:cs typeface="Arial" pitchFamily="34" charset="0"/>
              </a:rPr>
              <a:t>Kelley, D. L., “More New Twists on Traditional Quality Tools and Techniques, “ </a:t>
            </a:r>
            <a:r>
              <a:rPr lang="en-US" sz="1100" i="1" dirty="0">
                <a:ea typeface="Times New Roman" pitchFamily="18" charset="0"/>
                <a:cs typeface="Arial" pitchFamily="34" charset="0"/>
              </a:rPr>
              <a:t>The Journal for Quality and Participation</a:t>
            </a:r>
            <a:r>
              <a:rPr lang="en-US" sz="1100" dirty="0">
                <a:ea typeface="Times New Roman" pitchFamily="18" charset="0"/>
                <a:cs typeface="Arial" pitchFamily="34" charset="0"/>
              </a:rPr>
              <a:t>, Fall 2000, pp 30-31.</a:t>
            </a:r>
          </a:p>
          <a:p>
            <a:pPr marL="0" indent="0">
              <a:spcBef>
                <a:spcPct val="0"/>
              </a:spcBef>
              <a:buFont typeface="Arial" pitchFamily="34" charset="0"/>
              <a:buNone/>
              <a:tabLst>
                <a:tab pos="2743200" algn="ctr"/>
                <a:tab pos="5486400" algn="r"/>
              </a:tabLst>
              <a:defRPr/>
            </a:pPr>
            <a:endParaRPr lang="en-US" sz="1100" dirty="0">
              <a:cs typeface="Arial" pitchFamily="34" charset="0"/>
            </a:endParaRPr>
          </a:p>
          <a:p>
            <a:pPr marL="0" indent="0">
              <a:spcBef>
                <a:spcPct val="0"/>
              </a:spcBef>
              <a:buFont typeface="Arial" pitchFamily="34" charset="0"/>
              <a:buNone/>
              <a:tabLst>
                <a:tab pos="2743200" algn="ctr"/>
                <a:tab pos="5486400" algn="r"/>
              </a:tabLst>
              <a:defRPr/>
            </a:pPr>
            <a:r>
              <a:rPr lang="en-US" sz="1100" dirty="0">
                <a:cs typeface="Arial" pitchFamily="34" charset="0"/>
              </a:rPr>
              <a:t>Kohn, L.T., Corrigan, J.M. &amp; Donaldson, M.S. (Editors), To Err is Human: Building a Safe Health System, Committee on the Quality of Health Care in America, Institute of Medicine, National Academy of Sciences, 2000.</a:t>
            </a:r>
          </a:p>
          <a:p>
            <a:pPr marL="0" indent="0">
              <a:spcBef>
                <a:spcPct val="0"/>
              </a:spcBef>
              <a:buFont typeface="Arial" pitchFamily="34" charset="0"/>
              <a:buNone/>
              <a:tabLst>
                <a:tab pos="2743200" algn="ctr"/>
                <a:tab pos="5486400" algn="r"/>
              </a:tabLst>
              <a:defRPr/>
            </a:pPr>
            <a:endParaRPr lang="en-US" sz="1100" dirty="0">
              <a:cs typeface="Arial" pitchFamily="34" charset="0"/>
            </a:endParaRPr>
          </a:p>
          <a:p>
            <a:pPr marL="0" indent="0">
              <a:spcBef>
                <a:spcPct val="0"/>
              </a:spcBef>
              <a:buFont typeface="Arial" pitchFamily="34" charset="0"/>
              <a:buNone/>
              <a:tabLst>
                <a:tab pos="2743200" algn="ctr"/>
                <a:tab pos="5486400" algn="r"/>
              </a:tabLst>
              <a:defRPr/>
            </a:pPr>
            <a:r>
              <a:rPr lang="en-US" sz="1100" dirty="0">
                <a:cs typeface="Arial" pitchFamily="34" charset="0"/>
              </a:rPr>
              <a:t>Langley, G.J., Nolan, K.M., Nolan, T.W., Norman, C.L. &amp; Provost, L.P., The Improvement Guide, A Practical Approach to Enhancing Organizational Performance, Josey-Bass, 1996.</a:t>
            </a:r>
          </a:p>
          <a:p>
            <a:pPr marL="0" indent="0">
              <a:spcBef>
                <a:spcPct val="0"/>
              </a:spcBef>
              <a:buFont typeface="Arial" pitchFamily="34" charset="0"/>
              <a:buNone/>
              <a:tabLst>
                <a:tab pos="2743200" algn="ctr"/>
                <a:tab pos="5486400" algn="r"/>
              </a:tabLst>
              <a:defRPr/>
            </a:pPr>
            <a:endParaRPr lang="en-US" sz="1100" dirty="0">
              <a:cs typeface="Arial" pitchFamily="34" charset="0"/>
            </a:endParaRPr>
          </a:p>
          <a:p>
            <a:pPr marL="0" indent="0">
              <a:spcBef>
                <a:spcPct val="0"/>
              </a:spcBef>
              <a:buFont typeface="Arial" pitchFamily="34" charset="0"/>
              <a:buNone/>
              <a:tabLst>
                <a:tab pos="2743200" algn="ctr"/>
                <a:tab pos="5486400" algn="r"/>
              </a:tabLst>
              <a:defRPr/>
            </a:pPr>
            <a:r>
              <a:rPr lang="en-US" sz="1100" dirty="0">
                <a:cs typeface="Arial" pitchFamily="34" charset="0"/>
              </a:rPr>
              <a:t>Lawson, R.L., Creating a Customer-Centered Culture Leadership in Quality Innovation and Speed,  ASQC Quality Press, Milwaukee, Wisconsin, 1993.</a:t>
            </a:r>
          </a:p>
          <a:p>
            <a:pPr marL="0" indent="0">
              <a:spcBef>
                <a:spcPct val="0"/>
              </a:spcBef>
              <a:buFont typeface="Arial" pitchFamily="34" charset="0"/>
              <a:buNone/>
              <a:tabLst>
                <a:tab pos="2743200" algn="ctr"/>
                <a:tab pos="5486400" algn="r"/>
              </a:tabLst>
              <a:defRPr/>
            </a:pPr>
            <a:endParaRPr lang="en-US" sz="1100" dirty="0">
              <a:cs typeface="Arial" pitchFamily="34" charset="0"/>
            </a:endParaRPr>
          </a:p>
          <a:p>
            <a:pPr marL="0" indent="0">
              <a:spcBef>
                <a:spcPct val="0"/>
              </a:spcBef>
              <a:buFont typeface="Arial" pitchFamily="34" charset="0"/>
              <a:buNone/>
              <a:tabLst>
                <a:tab pos="2743200" algn="ctr"/>
                <a:tab pos="5486400" algn="r"/>
              </a:tabLst>
              <a:defRPr/>
            </a:pPr>
            <a:r>
              <a:rPr lang="en-US" sz="1100" dirty="0">
                <a:cs typeface="Arial" pitchFamily="34" charset="0"/>
              </a:rPr>
              <a:t>Lynn, M. L., “Deming's Quality Principles: A Health Care Application,” Hospital and HealthSservices Administration, Spring 1991, 36:1, pp 112-120.</a:t>
            </a:r>
          </a:p>
          <a:p>
            <a:pPr marL="0" indent="0">
              <a:spcBef>
                <a:spcPct val="0"/>
              </a:spcBef>
              <a:buFont typeface="Arial" pitchFamily="34" charset="0"/>
              <a:buNone/>
              <a:tabLst>
                <a:tab pos="2743200" algn="ctr"/>
                <a:tab pos="5486400" algn="r"/>
              </a:tabLst>
              <a:defRPr/>
            </a:pPr>
            <a:endParaRPr lang="en-US" sz="1100" dirty="0">
              <a:cs typeface="Arial" pitchFamily="34" charset="0"/>
            </a:endParaRPr>
          </a:p>
          <a:p>
            <a:pPr fontAlgn="auto">
              <a:spcAft>
                <a:spcPts val="0"/>
              </a:spcAft>
              <a:defRPr/>
            </a:pPr>
            <a:endParaRPr lang="en-US" sz="1100" dirty="0"/>
          </a:p>
        </p:txBody>
      </p:sp>
      <p:sp>
        <p:nvSpPr>
          <p:cNvPr id="5" name="Slide Number Placeholder 2"/>
          <p:cNvSpPr>
            <a:spLocks noGrp="1"/>
          </p:cNvSpPr>
          <p:nvPr>
            <p:ph type="sldNum"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fld id="{87EA317A-69AF-4AFF-A8A7-2EA3FE84F882}" type="slidenum">
              <a:rPr lang="en-US" smtClean="0">
                <a:solidFill>
                  <a:schemeClr val="bg1"/>
                </a:solidFill>
              </a:rPr>
              <a:pPr eaLnBrk="1" hangingPunct="1">
                <a:defRPr/>
              </a:pPr>
              <a:t>54</a:t>
            </a:fld>
            <a:endParaRPr lang="en-US" dirty="0">
              <a:solidFill>
                <a:schemeClr val="bg1"/>
              </a:solidFill>
            </a:endParaRPr>
          </a:p>
        </p:txBody>
      </p:sp>
    </p:spTree>
    <p:extLst>
      <p:ext uri="{BB962C8B-B14F-4D97-AF65-F5344CB8AC3E}">
        <p14:creationId xmlns:p14="http://schemas.microsoft.com/office/powerpoint/2010/main" val="36080038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5"/>
          <p:cNvSpPr>
            <a:spLocks noChangeArrowheads="1"/>
          </p:cNvSpPr>
          <p:nvPr/>
        </p:nvSpPr>
        <p:spPr bwMode="auto">
          <a:xfrm>
            <a:off x="152400" y="381000"/>
            <a:ext cx="8839200" cy="567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tabLst>
                <a:tab pos="2743200" algn="ctr"/>
                <a:tab pos="5486400" algn="r"/>
              </a:tabLst>
            </a:pPr>
            <a:endParaRPr lang="en-US" sz="1100" dirty="0">
              <a:cs typeface="Times New Roman" pitchFamily="18" charset="0"/>
            </a:endParaRPr>
          </a:p>
          <a:p>
            <a:pPr eaLnBrk="0" hangingPunct="0">
              <a:tabLst>
                <a:tab pos="2743200" algn="ctr"/>
                <a:tab pos="5486400" algn="r"/>
              </a:tabLst>
            </a:pPr>
            <a:r>
              <a:rPr lang="en-US" sz="1100" dirty="0">
                <a:cs typeface="Times New Roman" pitchFamily="18" charset="0"/>
              </a:rPr>
              <a:t>Masters, R.J., “Overcoming the Barriers to TQM's Success,” </a:t>
            </a:r>
            <a:r>
              <a:rPr lang="en-US" sz="1100" i="1" dirty="0">
                <a:cs typeface="Times New Roman" pitchFamily="18" charset="0"/>
              </a:rPr>
              <a:t>Quality Progress</a:t>
            </a:r>
            <a:r>
              <a:rPr lang="en-US" sz="1100" dirty="0">
                <a:cs typeface="Times New Roman" pitchFamily="18" charset="0"/>
              </a:rPr>
              <a:t>, May 1996, pp 53-55.</a:t>
            </a:r>
          </a:p>
          <a:p>
            <a:pPr eaLnBrk="0" hangingPunct="0">
              <a:tabLst>
                <a:tab pos="2743200" algn="ctr"/>
                <a:tab pos="5486400" algn="r"/>
              </a:tabLst>
            </a:pPr>
            <a:r>
              <a:rPr lang="en-US" sz="1100" i="1" dirty="0">
                <a:cs typeface="Times New Roman" pitchFamily="18" charset="0"/>
              </a:rPr>
              <a:t>National Institute of Science and Technology, Criteria for Performance Excellence in Healthcare, 2001</a:t>
            </a:r>
            <a:r>
              <a:rPr lang="en-US" sz="1100" dirty="0">
                <a:cs typeface="Times New Roman" pitchFamily="18" charset="0"/>
              </a:rPr>
              <a:t>.</a:t>
            </a:r>
          </a:p>
          <a:p>
            <a:pPr eaLnBrk="0" hangingPunct="0">
              <a:tabLst>
                <a:tab pos="2743200" algn="ctr"/>
                <a:tab pos="5486400" algn="r"/>
              </a:tabLst>
            </a:pPr>
            <a:endParaRPr lang="en-US" sz="1100" dirty="0">
              <a:cs typeface="Times New Roman" pitchFamily="18" charset="0"/>
            </a:endParaRPr>
          </a:p>
          <a:p>
            <a:pPr eaLnBrk="0" hangingPunct="0">
              <a:tabLst>
                <a:tab pos="2743200" algn="ctr"/>
                <a:tab pos="5486400" algn="r"/>
              </a:tabLst>
            </a:pPr>
            <a:r>
              <a:rPr lang="en-US" sz="1100" dirty="0">
                <a:cs typeface="Times New Roman" pitchFamily="18" charset="0"/>
              </a:rPr>
              <a:t>Noguchi, J., “The Legacy of W. Edwards Deming,” Quality Progress, December1995, pp. 35-37.</a:t>
            </a:r>
            <a:endParaRPr lang="en-US" sz="1100" dirty="0"/>
          </a:p>
          <a:p>
            <a:pPr eaLnBrk="0" hangingPunct="0">
              <a:tabLst>
                <a:tab pos="2743200" algn="ctr"/>
                <a:tab pos="5486400" algn="r"/>
              </a:tabLst>
            </a:pPr>
            <a:endParaRPr lang="en-US" sz="1100" dirty="0">
              <a:cs typeface="Times New Roman" pitchFamily="18" charset="0"/>
            </a:endParaRPr>
          </a:p>
          <a:p>
            <a:pPr eaLnBrk="0" hangingPunct="0">
              <a:tabLst>
                <a:tab pos="2743200" algn="ctr"/>
                <a:tab pos="5486400" algn="r"/>
              </a:tabLst>
            </a:pPr>
            <a:r>
              <a:rPr lang="en-US" sz="1100" dirty="0">
                <a:cs typeface="Times New Roman" pitchFamily="18" charset="0"/>
              </a:rPr>
              <a:t>Pearson, T., “A Measuring for Six Sigma Success,” </a:t>
            </a:r>
            <a:r>
              <a:rPr lang="en-US" sz="1100" i="1" dirty="0">
                <a:cs typeface="Times New Roman" pitchFamily="18" charset="0"/>
              </a:rPr>
              <a:t>Quality Progress</a:t>
            </a:r>
            <a:r>
              <a:rPr lang="en-US" sz="1100" dirty="0">
                <a:cs typeface="Times New Roman" pitchFamily="18" charset="0"/>
              </a:rPr>
              <a:t>, February 2001.</a:t>
            </a:r>
            <a:endParaRPr lang="en-US" sz="1100" dirty="0"/>
          </a:p>
          <a:p>
            <a:pPr eaLnBrk="0" hangingPunct="0">
              <a:tabLst>
                <a:tab pos="2743200" algn="ctr"/>
                <a:tab pos="5486400" algn="r"/>
              </a:tabLst>
            </a:pPr>
            <a:endParaRPr lang="en-US" sz="1100" dirty="0">
              <a:cs typeface="Times New Roman" pitchFamily="18" charset="0"/>
            </a:endParaRPr>
          </a:p>
          <a:p>
            <a:pPr eaLnBrk="0" hangingPunct="0">
              <a:tabLst>
                <a:tab pos="2743200" algn="ctr"/>
                <a:tab pos="5486400" algn="r"/>
              </a:tabLst>
            </a:pPr>
            <a:r>
              <a:rPr lang="en-US" sz="1100" dirty="0">
                <a:cs typeface="Times New Roman" pitchFamily="18" charset="0"/>
              </a:rPr>
              <a:t>Peters, T., </a:t>
            </a:r>
            <a:r>
              <a:rPr lang="en-US" sz="1100" i="1" dirty="0">
                <a:cs typeface="Times New Roman" pitchFamily="18" charset="0"/>
              </a:rPr>
              <a:t>Rule #3 Leadership is Confusing as Hell, Fast Company</a:t>
            </a:r>
            <a:r>
              <a:rPr lang="en-US" sz="1100" dirty="0">
                <a:cs typeface="Times New Roman" pitchFamily="18" charset="0"/>
              </a:rPr>
              <a:t>, March 2001, pp124-140.</a:t>
            </a:r>
            <a:endParaRPr lang="en-US" sz="1100" dirty="0"/>
          </a:p>
          <a:p>
            <a:pPr eaLnBrk="0" hangingPunct="0">
              <a:tabLst>
                <a:tab pos="2743200" algn="ctr"/>
                <a:tab pos="5486400" algn="r"/>
              </a:tabLst>
            </a:pPr>
            <a:endParaRPr lang="en-US" sz="1100" dirty="0">
              <a:cs typeface="Times New Roman" pitchFamily="18" charset="0"/>
            </a:endParaRPr>
          </a:p>
          <a:p>
            <a:pPr eaLnBrk="0" hangingPunct="0">
              <a:tabLst>
                <a:tab pos="2743200" algn="ctr"/>
                <a:tab pos="5486400" algn="r"/>
              </a:tabLst>
            </a:pPr>
            <a:r>
              <a:rPr lang="en-US" sz="1100" dirty="0">
                <a:cs typeface="Times New Roman" pitchFamily="18" charset="0"/>
              </a:rPr>
              <a:t>Phillips-Donaldson, D., “Champions of Quality: the New Breed,” </a:t>
            </a:r>
            <a:r>
              <a:rPr lang="en-US" sz="1100" i="1" dirty="0">
                <a:cs typeface="Times New Roman" pitchFamily="18" charset="0"/>
              </a:rPr>
              <a:t>Quality Progress</a:t>
            </a:r>
            <a:r>
              <a:rPr lang="en-US" sz="1100" dirty="0">
                <a:cs typeface="Times New Roman" pitchFamily="18" charset="0"/>
              </a:rPr>
              <a:t>, November 2001, pp 35-39.</a:t>
            </a:r>
            <a:endParaRPr lang="en-US" sz="1100" dirty="0"/>
          </a:p>
          <a:p>
            <a:pPr eaLnBrk="0" hangingPunct="0">
              <a:tabLst>
                <a:tab pos="2743200" algn="ctr"/>
                <a:tab pos="5486400" algn="r"/>
              </a:tabLst>
            </a:pPr>
            <a:endParaRPr lang="en-US" sz="1100" dirty="0">
              <a:cs typeface="Times New Roman" pitchFamily="18" charset="0"/>
            </a:endParaRPr>
          </a:p>
          <a:p>
            <a:pPr eaLnBrk="0" hangingPunct="0">
              <a:tabLst>
                <a:tab pos="2743200" algn="ctr"/>
                <a:tab pos="5486400" algn="r"/>
              </a:tabLst>
            </a:pPr>
            <a:r>
              <a:rPr lang="en-US" sz="1100" dirty="0">
                <a:cs typeface="Times New Roman" pitchFamily="18" charset="0"/>
              </a:rPr>
              <a:t>Plsek, P.  </a:t>
            </a:r>
            <a:r>
              <a:rPr lang="en-US" sz="1100" i="1" dirty="0">
                <a:cs typeface="Times New Roman" pitchFamily="18" charset="0"/>
              </a:rPr>
              <a:t>Creativity, Innovation and Quality</a:t>
            </a:r>
            <a:r>
              <a:rPr lang="en-US" sz="1100" dirty="0">
                <a:cs typeface="Times New Roman" pitchFamily="18" charset="0"/>
              </a:rPr>
              <a:t>.  ASQ Quality Press, Milwaukee, Wisconsin, 1997.</a:t>
            </a:r>
            <a:endParaRPr lang="en-US" sz="1100" dirty="0"/>
          </a:p>
          <a:p>
            <a:pPr eaLnBrk="0" hangingPunct="0">
              <a:tabLst>
                <a:tab pos="2743200" algn="ctr"/>
                <a:tab pos="5486400" algn="r"/>
              </a:tabLst>
            </a:pPr>
            <a:endParaRPr lang="en-US" sz="1100" dirty="0">
              <a:cs typeface="Times New Roman" pitchFamily="18" charset="0"/>
            </a:endParaRPr>
          </a:p>
          <a:p>
            <a:pPr eaLnBrk="0" hangingPunct="0">
              <a:tabLst>
                <a:tab pos="2743200" algn="ctr"/>
                <a:tab pos="5486400" algn="r"/>
              </a:tabLst>
            </a:pPr>
            <a:r>
              <a:rPr lang="en-US" sz="1100" dirty="0">
                <a:cs typeface="Times New Roman" pitchFamily="18" charset="0"/>
              </a:rPr>
              <a:t>Plsek, P., </a:t>
            </a:r>
            <a:r>
              <a:rPr lang="en-US" sz="1100" i="1" dirty="0">
                <a:cs typeface="Times New Roman" pitchFamily="18" charset="0"/>
              </a:rPr>
              <a:t>Innovation Through Reengineering</a:t>
            </a:r>
            <a:r>
              <a:rPr lang="en-US" sz="1100" dirty="0">
                <a:cs typeface="Times New Roman" pitchFamily="18" charset="0"/>
              </a:rPr>
              <a:t>, Kaiser Permanente Operations and Support Services, 1995.</a:t>
            </a:r>
            <a:endParaRPr lang="en-US" sz="1100" dirty="0"/>
          </a:p>
          <a:p>
            <a:pPr eaLnBrk="0" hangingPunct="0">
              <a:tabLst>
                <a:tab pos="2743200" algn="ctr"/>
                <a:tab pos="5486400" algn="r"/>
              </a:tabLst>
            </a:pPr>
            <a:endParaRPr lang="en-US" sz="1100" dirty="0">
              <a:cs typeface="Times New Roman" pitchFamily="18" charset="0"/>
            </a:endParaRPr>
          </a:p>
          <a:p>
            <a:pPr eaLnBrk="0" hangingPunct="0">
              <a:tabLst>
                <a:tab pos="2743200" algn="ctr"/>
                <a:tab pos="5486400" algn="r"/>
              </a:tabLst>
            </a:pPr>
            <a:r>
              <a:rPr lang="en-US" sz="1100" dirty="0">
                <a:cs typeface="Times New Roman" pitchFamily="18" charset="0"/>
              </a:rPr>
              <a:t>Provost, L. P. &amp; Langley, G. J.,  “The Importance of Concepts in Creativity and Improvement,” </a:t>
            </a:r>
            <a:r>
              <a:rPr lang="en-US" sz="1100" i="1" dirty="0">
                <a:cs typeface="Times New Roman" pitchFamily="18" charset="0"/>
              </a:rPr>
              <a:t>Quality Progress</a:t>
            </a:r>
            <a:r>
              <a:rPr lang="en-US" sz="1100" dirty="0">
                <a:cs typeface="Times New Roman" pitchFamily="18" charset="0"/>
              </a:rPr>
              <a:t>, March 1998, pp 31-38.</a:t>
            </a:r>
            <a:endParaRPr lang="en-US" sz="1100" dirty="0"/>
          </a:p>
          <a:p>
            <a:pPr eaLnBrk="0" hangingPunct="0">
              <a:tabLst>
                <a:tab pos="2743200" algn="ctr"/>
                <a:tab pos="5486400" algn="r"/>
              </a:tabLst>
            </a:pPr>
            <a:endParaRPr lang="en-US" sz="1100" dirty="0">
              <a:cs typeface="Times New Roman" pitchFamily="18" charset="0"/>
            </a:endParaRPr>
          </a:p>
          <a:p>
            <a:pPr eaLnBrk="0" hangingPunct="0">
              <a:tabLst>
                <a:tab pos="2743200" algn="ctr"/>
                <a:tab pos="5486400" algn="r"/>
              </a:tabLst>
            </a:pPr>
            <a:r>
              <a:rPr lang="en-US" sz="1100" dirty="0">
                <a:cs typeface="Times New Roman" pitchFamily="18" charset="0"/>
              </a:rPr>
              <a:t>Schroer, B.J., Adams, M., Stewart, S. &amp; Componations, P.J., “Continuous Process Improvement the Quick Step Way,” </a:t>
            </a:r>
            <a:r>
              <a:rPr lang="en-US" sz="1100" i="1" dirty="0">
                <a:cs typeface="Times New Roman" pitchFamily="18" charset="0"/>
              </a:rPr>
              <a:t>Quality Progress</a:t>
            </a:r>
            <a:r>
              <a:rPr lang="en-US" sz="1100" dirty="0">
                <a:cs typeface="Times New Roman" pitchFamily="18" charset="0"/>
              </a:rPr>
              <a:t>, February 1998, pp 85-89.</a:t>
            </a:r>
            <a:endParaRPr lang="en-US" sz="1100" dirty="0"/>
          </a:p>
          <a:p>
            <a:pPr eaLnBrk="0" hangingPunct="0">
              <a:tabLst>
                <a:tab pos="2743200" algn="ctr"/>
                <a:tab pos="5486400" algn="r"/>
              </a:tabLst>
            </a:pPr>
            <a:endParaRPr lang="en-US" sz="1100" dirty="0">
              <a:cs typeface="Times New Roman" pitchFamily="18" charset="0"/>
            </a:endParaRPr>
          </a:p>
          <a:p>
            <a:pPr eaLnBrk="0" hangingPunct="0">
              <a:tabLst>
                <a:tab pos="2743200" algn="ctr"/>
                <a:tab pos="5486400" algn="r"/>
              </a:tabLst>
            </a:pPr>
            <a:r>
              <a:rPr lang="en-US" sz="1100" dirty="0">
                <a:cs typeface="Times New Roman" pitchFamily="18" charset="0"/>
              </a:rPr>
              <a:t>Sivaram, C. A. &amp; Tan, M. W., “Donald Berwick on American Healthcare and the Institute for Health Care Improvement,” </a:t>
            </a:r>
            <a:r>
              <a:rPr lang="en-US" sz="1100" i="1" dirty="0">
                <a:cs typeface="Times New Roman" pitchFamily="18" charset="0"/>
              </a:rPr>
              <a:t>Journal for Health Care Quality</a:t>
            </a:r>
            <a:r>
              <a:rPr lang="en-US" sz="1100" dirty="0">
                <a:cs typeface="Times New Roman" pitchFamily="18" charset="0"/>
              </a:rPr>
              <a:t>, Vol. 23, No. 1, January/February 2001.</a:t>
            </a:r>
            <a:endParaRPr lang="en-US" sz="1100" dirty="0"/>
          </a:p>
          <a:p>
            <a:pPr eaLnBrk="0" hangingPunct="0">
              <a:tabLst>
                <a:tab pos="2743200" algn="ctr"/>
                <a:tab pos="5486400" algn="r"/>
              </a:tabLst>
            </a:pPr>
            <a:endParaRPr lang="en-US" sz="1100" dirty="0">
              <a:cs typeface="Times New Roman" pitchFamily="18" charset="0"/>
            </a:endParaRPr>
          </a:p>
          <a:p>
            <a:pPr eaLnBrk="0" hangingPunct="0">
              <a:tabLst>
                <a:tab pos="2743200" algn="ctr"/>
                <a:tab pos="5486400" algn="r"/>
              </a:tabLst>
            </a:pPr>
            <a:r>
              <a:rPr lang="en-US" sz="1100" dirty="0">
                <a:cs typeface="Times New Roman" pitchFamily="18" charset="0"/>
              </a:rPr>
              <a:t>Sloan, D. M., </a:t>
            </a:r>
            <a:r>
              <a:rPr lang="en-US" sz="1100" i="1" dirty="0">
                <a:cs typeface="Times New Roman" pitchFamily="18" charset="0"/>
              </a:rPr>
              <a:t>How to Lower Health Care Costs by Improving Health Care Quality Results Based Continuous Quality Improvement</a:t>
            </a:r>
            <a:r>
              <a:rPr lang="en-US" sz="1100" dirty="0">
                <a:cs typeface="Times New Roman" pitchFamily="18" charset="0"/>
              </a:rPr>
              <a:t>, ASQC </a:t>
            </a:r>
          </a:p>
          <a:p>
            <a:pPr eaLnBrk="0" hangingPunct="0">
              <a:tabLst>
                <a:tab pos="2743200" algn="ctr"/>
                <a:tab pos="5486400" algn="r"/>
              </a:tabLst>
            </a:pPr>
            <a:r>
              <a:rPr lang="en-US" sz="1100" dirty="0">
                <a:cs typeface="Times New Roman" pitchFamily="18" charset="0"/>
              </a:rPr>
              <a:t>Quality Press, Milwaukee, Wisconsin, 1994.</a:t>
            </a:r>
            <a:endParaRPr lang="en-US" sz="1100" dirty="0"/>
          </a:p>
          <a:p>
            <a:pPr eaLnBrk="0" hangingPunct="0">
              <a:tabLst>
                <a:tab pos="2743200" algn="ctr"/>
                <a:tab pos="5486400" algn="r"/>
              </a:tabLst>
            </a:pPr>
            <a:endParaRPr lang="en-US" sz="1100" dirty="0">
              <a:cs typeface="Times New Roman" pitchFamily="18" charset="0"/>
            </a:endParaRPr>
          </a:p>
          <a:p>
            <a:pPr eaLnBrk="0" hangingPunct="0">
              <a:tabLst>
                <a:tab pos="2743200" algn="ctr"/>
                <a:tab pos="5486400" algn="r"/>
              </a:tabLst>
            </a:pPr>
            <a:r>
              <a:rPr lang="en-US" sz="1100" dirty="0">
                <a:cs typeface="Times New Roman" pitchFamily="18" charset="0"/>
              </a:rPr>
              <a:t>US Department of Health and Human Services</a:t>
            </a:r>
            <a:r>
              <a:rPr lang="en-US" sz="1100" i="1" dirty="0">
                <a:cs typeface="Times New Roman" pitchFamily="18" charset="0"/>
              </a:rPr>
              <a:t>, A Leadership Guide to Quality Improvement for Emergency Services</a:t>
            </a:r>
            <a:r>
              <a:rPr lang="en-US" sz="1100" dirty="0">
                <a:cs typeface="Times New Roman" pitchFamily="18" charset="0"/>
              </a:rPr>
              <a:t>, July 1997.</a:t>
            </a:r>
            <a:endParaRPr lang="en-US" sz="1100" dirty="0"/>
          </a:p>
          <a:p>
            <a:pPr eaLnBrk="0" hangingPunct="0">
              <a:tabLst>
                <a:tab pos="2743200" algn="ctr"/>
                <a:tab pos="5486400" algn="r"/>
              </a:tabLst>
            </a:pPr>
            <a:endParaRPr lang="en-US" sz="1100" dirty="0">
              <a:cs typeface="Times New Roman" pitchFamily="18" charset="0"/>
            </a:endParaRPr>
          </a:p>
          <a:p>
            <a:pPr eaLnBrk="0" hangingPunct="0">
              <a:tabLst>
                <a:tab pos="2743200" algn="ctr"/>
                <a:tab pos="5486400" algn="r"/>
              </a:tabLst>
            </a:pPr>
            <a:r>
              <a:rPr lang="en-US" sz="1100" dirty="0">
                <a:cs typeface="Times New Roman" pitchFamily="18" charset="0"/>
              </a:rPr>
              <a:t>Whitacre, T. A., “A Message for Everyone, Here's How to Get Your Organization to See Why Quality is a Part of Their Jobs, Too,“ </a:t>
            </a:r>
            <a:r>
              <a:rPr lang="en-US" sz="1100" i="1" dirty="0">
                <a:cs typeface="Times New Roman" pitchFamily="18" charset="0"/>
              </a:rPr>
              <a:t>Quality Progress</a:t>
            </a:r>
            <a:r>
              <a:rPr lang="en-US" sz="1100" dirty="0">
                <a:cs typeface="Times New Roman" pitchFamily="18" charset="0"/>
              </a:rPr>
              <a:t>, November 2001, pp 31-33.</a:t>
            </a:r>
            <a:endParaRPr lang="en-US" sz="1100" dirty="0"/>
          </a:p>
          <a:p>
            <a:pPr eaLnBrk="0" hangingPunct="0">
              <a:tabLst>
                <a:tab pos="2743200" algn="ctr"/>
                <a:tab pos="5486400" algn="r"/>
              </a:tabLst>
            </a:pPr>
            <a:endParaRPr lang="en-US" sz="1100" dirty="0">
              <a:cs typeface="Times New Roman" pitchFamily="18" charset="0"/>
            </a:endParaRPr>
          </a:p>
          <a:p>
            <a:pPr eaLnBrk="0" hangingPunct="0">
              <a:tabLst>
                <a:tab pos="2743200" algn="ctr"/>
                <a:tab pos="5486400" algn="r"/>
              </a:tabLst>
            </a:pPr>
            <a:r>
              <a:rPr lang="en-US" sz="1100" dirty="0">
                <a:cs typeface="Times New Roman" pitchFamily="18" charset="0"/>
              </a:rPr>
              <a:t>Whiteley, R. &amp; Hessan, D., </a:t>
            </a:r>
            <a:r>
              <a:rPr lang="en-US" sz="1100" i="1" dirty="0">
                <a:cs typeface="Times New Roman" pitchFamily="18" charset="0"/>
              </a:rPr>
              <a:t>Customer Centered Growth</a:t>
            </a:r>
            <a:r>
              <a:rPr lang="en-US" sz="1100" dirty="0">
                <a:cs typeface="Times New Roman" pitchFamily="18" charset="0"/>
              </a:rPr>
              <a:t>, Addison-Wesley Publishing Company, New York, 1966. </a:t>
            </a:r>
            <a:endParaRPr lang="en-US" sz="1100" dirty="0"/>
          </a:p>
        </p:txBody>
      </p:sp>
      <p:sp>
        <p:nvSpPr>
          <p:cNvPr id="5" name="Slide Number Placeholder 2"/>
          <p:cNvSpPr>
            <a:spLocks noGrp="1"/>
          </p:cNvSpPr>
          <p:nvPr>
            <p:ph type="sldNum"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fld id="{B876D712-6BBC-468E-BC42-5901A8DDD1B0}" type="slidenum">
              <a:rPr lang="en-US" smtClean="0">
                <a:solidFill>
                  <a:schemeClr val="bg1"/>
                </a:solidFill>
              </a:rPr>
              <a:pPr eaLnBrk="1" hangingPunct="1">
                <a:defRPr/>
              </a:pPr>
              <a:t>55</a:t>
            </a:fld>
            <a:endParaRPr lang="en-US" dirty="0">
              <a:solidFill>
                <a:schemeClr val="bg1"/>
              </a:solidFill>
            </a:endParaRPr>
          </a:p>
        </p:txBody>
      </p:sp>
    </p:spTree>
    <p:extLst>
      <p:ext uri="{BB962C8B-B14F-4D97-AF65-F5344CB8AC3E}">
        <p14:creationId xmlns:p14="http://schemas.microsoft.com/office/powerpoint/2010/main" val="4080873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600200"/>
            <a:ext cx="7772400" cy="4243387"/>
          </a:xfrm>
        </p:spPr>
        <p:txBody>
          <a:bodyPr/>
          <a:lstStyle/>
          <a:p>
            <a:pPr lvl="0"/>
            <a:endParaRPr lang="en-US" sz="4000" b="1" dirty="0">
              <a:solidFill>
                <a:schemeClr val="accent2"/>
              </a:solidFill>
            </a:endParaRPr>
          </a:p>
          <a:p>
            <a:pPr lvl="0"/>
            <a:endParaRPr lang="en-US" sz="4000" b="1" dirty="0">
              <a:solidFill>
                <a:schemeClr val="accent2"/>
              </a:solidFill>
            </a:endParaRPr>
          </a:p>
          <a:p>
            <a:pPr lvl="0"/>
            <a:endParaRPr lang="en-US" sz="4000" b="1" dirty="0">
              <a:solidFill>
                <a:schemeClr val="accent2"/>
              </a:solidFill>
            </a:endParaRPr>
          </a:p>
          <a:p>
            <a:pPr lvl="0"/>
            <a:endParaRPr lang="en-US" sz="4000" b="1" dirty="0">
              <a:solidFill>
                <a:schemeClr val="accent2"/>
              </a:solidFill>
            </a:endParaRPr>
          </a:p>
        </p:txBody>
      </p:sp>
      <p:sp>
        <p:nvSpPr>
          <p:cNvPr id="5" name="Slide Number Placeholder 2"/>
          <p:cNvSpPr>
            <a:spLocks noGrp="1"/>
          </p:cNvSpPr>
          <p:nvPr>
            <p:ph type="sldNum" sz="quarter" idx="10"/>
          </p:nvPr>
        </p:nvSpPr>
        <p:spPr>
          <a:xfrm>
            <a:off x="6553200" y="6096000"/>
            <a:ext cx="2133600" cy="476250"/>
          </a:xfrm>
        </p:spPr>
        <p:txBody>
          <a:bodyPr/>
          <a:lstStyle/>
          <a:p>
            <a:fld id="{08902EB5-939E-4225-8160-0901205DE25E}" type="slidenum">
              <a:rPr lang="en-US" smtClean="0"/>
              <a:pPr/>
              <a:t>56</a:t>
            </a:fld>
            <a:endParaRPr lang="en-US" dirty="0"/>
          </a:p>
        </p:txBody>
      </p:sp>
      <p:sp>
        <p:nvSpPr>
          <p:cNvPr id="2" name="Rectangle 1"/>
          <p:cNvSpPr/>
          <p:nvPr/>
        </p:nvSpPr>
        <p:spPr>
          <a:xfrm>
            <a:off x="381000" y="1405348"/>
            <a:ext cx="8610600" cy="4431983"/>
          </a:xfrm>
          <a:prstGeom prst="rect">
            <a:avLst/>
          </a:prstGeom>
        </p:spPr>
        <p:txBody>
          <a:bodyPr wrap="square">
            <a:spAutoFit/>
          </a:bodyPr>
          <a:lstStyle/>
          <a:p>
            <a:pPr>
              <a:buFont typeface="Arial" pitchFamily="34" charset="0"/>
              <a:buChar char="•"/>
            </a:pPr>
            <a:r>
              <a:rPr lang="en-US" sz="2000" dirty="0"/>
              <a:t> Participated in Spring 2013 BOG Study Series</a:t>
            </a:r>
          </a:p>
          <a:p>
            <a:pPr>
              <a:buFont typeface="Arial" pitchFamily="34" charset="0"/>
              <a:buChar char="•"/>
            </a:pPr>
            <a:r>
              <a:rPr lang="en-US" sz="2000" dirty="0"/>
              <a:t> Spent two months after series ended preparing for exam</a:t>
            </a:r>
          </a:p>
          <a:p>
            <a:pPr lvl="1">
              <a:buFont typeface="Arial" pitchFamily="34" charset="0"/>
              <a:buChar char="•"/>
            </a:pPr>
            <a:r>
              <a:rPr lang="en-US" dirty="0"/>
              <a:t> Exam date:  August 17, 2013</a:t>
            </a:r>
          </a:p>
          <a:p>
            <a:pPr>
              <a:buFont typeface="Arial" pitchFamily="34" charset="0"/>
              <a:buChar char="•"/>
            </a:pPr>
            <a:r>
              <a:rPr lang="en-US" sz="2000" dirty="0"/>
              <a:t> Did in-depth research in all areas of BOG study materials where I wasn’t      comfortable and/or got test prep questions wrong</a:t>
            </a:r>
          </a:p>
          <a:p>
            <a:pPr lvl="1">
              <a:buFont typeface="Arial" pitchFamily="34" charset="0"/>
              <a:buChar char="•"/>
            </a:pPr>
            <a:r>
              <a:rPr lang="en-US" sz="2000" dirty="0"/>
              <a:t> Ended up with a list of 125 topics to review</a:t>
            </a:r>
          </a:p>
          <a:p>
            <a:pPr lvl="1">
              <a:buFont typeface="Arial" pitchFamily="34" charset="0"/>
              <a:buChar char="•"/>
            </a:pPr>
            <a:r>
              <a:rPr lang="en-US" sz="2000" dirty="0"/>
              <a:t> Used mostly Google, Wikipedia, and HFMA</a:t>
            </a:r>
          </a:p>
          <a:p>
            <a:pPr>
              <a:buFont typeface="Arial" pitchFamily="34" charset="0"/>
              <a:buChar char="•"/>
            </a:pPr>
            <a:r>
              <a:rPr lang="en-US" sz="2000" dirty="0"/>
              <a:t> Did not read “The Well Managed Health-Care Organization” at all (tried referencing a few topics but did not find answers in the book)</a:t>
            </a:r>
          </a:p>
          <a:p>
            <a:pPr>
              <a:buFont typeface="Arial" pitchFamily="34" charset="0"/>
              <a:buChar char="•"/>
            </a:pPr>
            <a:r>
              <a:rPr lang="en-US" sz="2000" dirty="0"/>
              <a:t> Spent 1-7 hours studying every weekend</a:t>
            </a:r>
          </a:p>
          <a:p>
            <a:pPr>
              <a:buFont typeface="Arial" pitchFamily="34" charset="0"/>
              <a:buChar char="•"/>
            </a:pPr>
            <a:r>
              <a:rPr lang="en-US" sz="2000" dirty="0"/>
              <a:t> Passed with highest scores being in Quality &amp; PI (91%) &amp; Finance (85%); lowest scores were in HR, Governance, &amp; Laws &amp; Regulations (scored in 60s for all three)</a:t>
            </a:r>
          </a:p>
          <a:p>
            <a:pPr>
              <a:buFont typeface="Arial" pitchFamily="34" charset="0"/>
              <a:buChar char="•"/>
            </a:pPr>
            <a:endParaRPr lang="en-US" sz="2200" b="1" dirty="0"/>
          </a:p>
        </p:txBody>
      </p:sp>
      <p:sp>
        <p:nvSpPr>
          <p:cNvPr id="6" name="Title 1"/>
          <p:cNvSpPr>
            <a:spLocks noGrp="1"/>
          </p:cNvSpPr>
          <p:nvPr>
            <p:ph type="title"/>
          </p:nvPr>
        </p:nvSpPr>
        <p:spPr>
          <a:xfrm>
            <a:off x="457200" y="274638"/>
            <a:ext cx="8229600" cy="1143000"/>
          </a:xfrm>
        </p:spPr>
        <p:txBody>
          <a:bodyPr/>
          <a:lstStyle/>
          <a:p>
            <a:r>
              <a:rPr lang="en-US" cap="none" dirty="0"/>
              <a:t>My BOG Test-Taking Strategies</a:t>
            </a:r>
          </a:p>
        </p:txBody>
      </p:sp>
    </p:spTree>
    <p:extLst>
      <p:ext uri="{BB962C8B-B14F-4D97-AF65-F5344CB8AC3E}">
        <p14:creationId xmlns:p14="http://schemas.microsoft.com/office/powerpoint/2010/main" val="11149602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304800" y="2590800"/>
            <a:ext cx="8229600" cy="1219200"/>
          </a:xfrm>
        </p:spPr>
        <p:txBody>
          <a:bodyPr/>
          <a:lstStyle/>
          <a:p>
            <a:pPr>
              <a:defRPr/>
            </a:pPr>
            <a:r>
              <a:rPr lang="en-US" dirty="0"/>
              <a:t>Practice Exam Questions</a:t>
            </a:r>
            <a:br>
              <a:rPr lang="en-US" dirty="0"/>
            </a:br>
            <a:endParaRPr lang="en-US" dirty="0"/>
          </a:p>
        </p:txBody>
      </p:sp>
      <p:sp>
        <p:nvSpPr>
          <p:cNvPr id="5" name="Slide Number Placeholder 2"/>
          <p:cNvSpPr>
            <a:spLocks noGrp="1"/>
          </p:cNvSpPr>
          <p:nvPr>
            <p:ph type="sldNum"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fld id="{8500086F-F7D2-408E-91C7-3803272AA807}" type="slidenum">
              <a:rPr lang="en-US" smtClean="0">
                <a:solidFill>
                  <a:schemeClr val="bg1"/>
                </a:solidFill>
              </a:rPr>
              <a:pPr eaLnBrk="1" hangingPunct="1">
                <a:defRPr/>
              </a:pPr>
              <a:t>57</a:t>
            </a:fld>
            <a:endParaRPr lang="en-US" dirty="0">
              <a:solidFill>
                <a:schemeClr val="bg1"/>
              </a:solidFill>
            </a:endParaRPr>
          </a:p>
        </p:txBody>
      </p:sp>
    </p:spTree>
    <p:extLst>
      <p:ext uri="{BB962C8B-B14F-4D97-AF65-F5344CB8AC3E}">
        <p14:creationId xmlns:p14="http://schemas.microsoft.com/office/powerpoint/2010/main" val="21917730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Preparing For The Exam</a:t>
            </a:r>
          </a:p>
        </p:txBody>
      </p:sp>
      <p:sp>
        <p:nvSpPr>
          <p:cNvPr id="3" name="Slide Number Placeholder 2"/>
          <p:cNvSpPr>
            <a:spLocks noGrp="1"/>
          </p:cNvSpPr>
          <p:nvPr>
            <p:ph type="sldNum" sz="quarter" idx="10"/>
          </p:nvPr>
        </p:nvSpPr>
        <p:spPr/>
        <p:txBody>
          <a:bodyPr/>
          <a:lstStyle/>
          <a:p>
            <a:pPr>
              <a:defRPr/>
            </a:pPr>
            <a:fld id="{B609E2B5-94FD-4C1F-85C0-F186BFC9DF90}" type="slidenum">
              <a:rPr lang="en-US" smtClean="0"/>
              <a:pPr>
                <a:defRPr/>
              </a:pPr>
              <a:t>58</a:t>
            </a:fld>
            <a:endParaRPr lang="en-US" dirty="0"/>
          </a:p>
        </p:txBody>
      </p:sp>
      <p:sp>
        <p:nvSpPr>
          <p:cNvPr id="4" name="TextBox 3"/>
          <p:cNvSpPr txBox="1"/>
          <p:nvPr/>
        </p:nvSpPr>
        <p:spPr>
          <a:xfrm>
            <a:off x="533400" y="914400"/>
            <a:ext cx="2743200" cy="3416320"/>
          </a:xfrm>
          <a:prstGeom prst="rect">
            <a:avLst/>
          </a:prstGeom>
          <a:noFill/>
        </p:spPr>
        <p:txBody>
          <a:bodyPr wrap="square" rtlCol="0">
            <a:spAutoFit/>
          </a:bodyPr>
          <a:lstStyle/>
          <a:p>
            <a:endParaRPr lang="en-US" sz="2400" b="1" dirty="0"/>
          </a:p>
          <a:p>
            <a:endParaRPr lang="en-US" sz="2400" b="1" dirty="0"/>
          </a:p>
          <a:p>
            <a:r>
              <a:rPr lang="en-US" sz="2400" b="1" dirty="0"/>
              <a:t>Refer to the</a:t>
            </a:r>
          </a:p>
          <a:p>
            <a:r>
              <a:rPr lang="en-US" sz="2400" b="1" dirty="0"/>
              <a:t>Following</a:t>
            </a:r>
          </a:p>
          <a:p>
            <a:r>
              <a:rPr lang="en-US" sz="2400" b="1" dirty="0"/>
              <a:t>Questions</a:t>
            </a:r>
          </a:p>
          <a:p>
            <a:endParaRPr lang="en-US" sz="2400" b="1" dirty="0"/>
          </a:p>
          <a:p>
            <a:pPr>
              <a:buFont typeface="Wingdings" pitchFamily="2" charset="2"/>
              <a:buChar char="§"/>
            </a:pPr>
            <a:r>
              <a:rPr lang="en-US" sz="2400" dirty="0"/>
              <a:t> 2, 56, 75, 77, 109, 135, 162,</a:t>
            </a:r>
          </a:p>
          <a:p>
            <a:r>
              <a:rPr lang="en-US" sz="2400" dirty="0"/>
              <a:t>190, 191, 194</a:t>
            </a:r>
          </a:p>
        </p:txBody>
      </p:sp>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5369" t="12267" r="23279" b="4236"/>
          <a:stretch/>
        </p:blipFill>
        <p:spPr bwMode="auto">
          <a:xfrm>
            <a:off x="3886200" y="1219200"/>
            <a:ext cx="3797987" cy="4940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46965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600200"/>
            <a:ext cx="7772400" cy="4243387"/>
          </a:xfrm>
        </p:spPr>
        <p:txBody>
          <a:bodyPr/>
          <a:lstStyle/>
          <a:p>
            <a:pPr lvl="0"/>
            <a:endParaRPr lang="en-US" sz="4000" b="1" dirty="0">
              <a:solidFill>
                <a:schemeClr val="accent2"/>
              </a:solidFill>
            </a:endParaRPr>
          </a:p>
          <a:p>
            <a:pPr lvl="0"/>
            <a:endParaRPr lang="en-US" sz="4000" b="1" dirty="0">
              <a:solidFill>
                <a:schemeClr val="accent2"/>
              </a:solidFill>
            </a:endParaRPr>
          </a:p>
          <a:p>
            <a:pPr lvl="0"/>
            <a:endParaRPr lang="en-US" sz="4000" b="1" dirty="0">
              <a:solidFill>
                <a:schemeClr val="accent2"/>
              </a:solidFill>
            </a:endParaRPr>
          </a:p>
          <a:p>
            <a:pPr lvl="0"/>
            <a:endParaRPr lang="en-US" sz="4000" b="1" dirty="0">
              <a:solidFill>
                <a:schemeClr val="accent2"/>
              </a:solidFill>
            </a:endParaRPr>
          </a:p>
        </p:txBody>
      </p:sp>
      <p:sp>
        <p:nvSpPr>
          <p:cNvPr id="5" name="Slide Number Placeholder 2"/>
          <p:cNvSpPr>
            <a:spLocks noGrp="1"/>
          </p:cNvSpPr>
          <p:nvPr>
            <p:ph type="sldNum" sz="quarter" idx="10"/>
          </p:nvPr>
        </p:nvSpPr>
        <p:spPr>
          <a:xfrm>
            <a:off x="6553200" y="6096000"/>
            <a:ext cx="2133600" cy="476250"/>
          </a:xfrm>
        </p:spPr>
        <p:txBody>
          <a:bodyPr/>
          <a:lstStyle/>
          <a:p>
            <a:fld id="{08902EB5-939E-4225-8160-0901205DE25E}" type="slidenum">
              <a:rPr lang="en-US" smtClean="0"/>
              <a:pPr/>
              <a:t>59</a:t>
            </a:fld>
            <a:endParaRPr lang="en-US" dirty="0"/>
          </a:p>
        </p:txBody>
      </p:sp>
      <p:sp>
        <p:nvSpPr>
          <p:cNvPr id="2" name="Rectangle 1"/>
          <p:cNvSpPr/>
          <p:nvPr/>
        </p:nvSpPr>
        <p:spPr>
          <a:xfrm>
            <a:off x="457200" y="1371600"/>
            <a:ext cx="8610600" cy="4154984"/>
          </a:xfrm>
          <a:prstGeom prst="rect">
            <a:avLst/>
          </a:prstGeom>
        </p:spPr>
        <p:txBody>
          <a:bodyPr wrap="square">
            <a:spAutoFit/>
          </a:bodyPr>
          <a:lstStyle/>
          <a:p>
            <a:r>
              <a:rPr lang="en-US" sz="2200" b="1" dirty="0"/>
              <a:t>The principles of quality improvement require that healthcare executives change their philosophy from:</a:t>
            </a:r>
          </a:p>
          <a:p>
            <a:endParaRPr lang="en-US" sz="2200" b="1" dirty="0"/>
          </a:p>
          <a:p>
            <a:pPr marL="457200" indent="-457200">
              <a:buAutoNum type="alphaLcPeriod"/>
            </a:pPr>
            <a:r>
              <a:rPr lang="en-US" sz="2200" dirty="0"/>
              <a:t>Finding fault with employees to finding problems in processes.</a:t>
            </a:r>
          </a:p>
          <a:p>
            <a:pPr marL="457200" indent="-457200">
              <a:buAutoNum type="alphaLcPeriod"/>
            </a:pPr>
            <a:endParaRPr lang="en-US" sz="2200" dirty="0"/>
          </a:p>
          <a:p>
            <a:r>
              <a:rPr lang="en-US" sz="2200" dirty="0"/>
              <a:t>b.  Finding fault with employees to involving them in the improvement of processes.</a:t>
            </a:r>
          </a:p>
          <a:p>
            <a:endParaRPr lang="en-US" sz="2200" dirty="0"/>
          </a:p>
          <a:p>
            <a:r>
              <a:rPr lang="en-US" sz="2200" dirty="0"/>
              <a:t>c. Focusing on enhanced inspection techniques to focusing on variance.</a:t>
            </a:r>
          </a:p>
          <a:p>
            <a:endParaRPr lang="en-US" sz="2200" dirty="0"/>
          </a:p>
          <a:p>
            <a:r>
              <a:rPr lang="en-US" sz="2200" dirty="0"/>
              <a:t>d. Focusing on employees’ roles to focusing on process outcomes.</a:t>
            </a:r>
            <a:endParaRPr lang="en-US" sz="2200" b="1" dirty="0">
              <a:solidFill>
                <a:schemeClr val="accent2"/>
              </a:solidFill>
            </a:endParaRPr>
          </a:p>
        </p:txBody>
      </p:sp>
      <p:sp>
        <p:nvSpPr>
          <p:cNvPr id="6" name="Title 1"/>
          <p:cNvSpPr>
            <a:spLocks noGrp="1"/>
          </p:cNvSpPr>
          <p:nvPr>
            <p:ph type="title"/>
          </p:nvPr>
        </p:nvSpPr>
        <p:spPr>
          <a:xfrm>
            <a:off x="457200" y="274638"/>
            <a:ext cx="8229600" cy="1143000"/>
          </a:xfrm>
        </p:spPr>
        <p:txBody>
          <a:bodyPr/>
          <a:lstStyle/>
          <a:p>
            <a:r>
              <a:rPr lang="en-US" cap="none" dirty="0"/>
              <a:t>Question #2</a:t>
            </a:r>
          </a:p>
        </p:txBody>
      </p:sp>
    </p:spTree>
    <p:extLst>
      <p:ext uri="{BB962C8B-B14F-4D97-AF65-F5344CB8AC3E}">
        <p14:creationId xmlns:p14="http://schemas.microsoft.com/office/powerpoint/2010/main" val="1114960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1"/>
          <p:cNvSpPr>
            <a:spLocks noGrp="1"/>
          </p:cNvSpPr>
          <p:nvPr>
            <p:ph type="sldNum"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fld id="{AD863C6D-7E43-4820-9CEF-3FB1AB74C8D3}" type="slidenum">
              <a:rPr lang="en-US" smtClean="0">
                <a:solidFill>
                  <a:schemeClr val="bg1"/>
                </a:solidFill>
              </a:rPr>
              <a:pPr eaLnBrk="1" hangingPunct="1">
                <a:defRPr/>
              </a:pPr>
              <a:t>6</a:t>
            </a:fld>
            <a:endParaRPr lang="en-US" dirty="0">
              <a:solidFill>
                <a:schemeClr val="bg1"/>
              </a:solidFill>
            </a:endParaRPr>
          </a:p>
        </p:txBody>
      </p:sp>
      <p:sp>
        <p:nvSpPr>
          <p:cNvPr id="3" name="Rectangle 2"/>
          <p:cNvSpPr/>
          <p:nvPr/>
        </p:nvSpPr>
        <p:spPr>
          <a:xfrm>
            <a:off x="304800" y="1143000"/>
            <a:ext cx="8610600" cy="4716676"/>
          </a:xfrm>
          <a:prstGeom prst="rect">
            <a:avLst/>
          </a:prstGeom>
        </p:spPr>
        <p:txBody>
          <a:bodyPr wrap="square">
            <a:spAutoFit/>
          </a:bodyPr>
          <a:lstStyle/>
          <a:p>
            <a:pPr>
              <a:defRPr/>
            </a:pPr>
            <a:r>
              <a:rPr lang="en-US" sz="1600" dirty="0">
                <a:cs typeface="Arial" charset="0"/>
              </a:rPr>
              <a:t>In Crossing the Quality Chasm, the Institute of Medicine (IOM) provided </a:t>
            </a:r>
          </a:p>
          <a:p>
            <a:pPr>
              <a:defRPr/>
            </a:pPr>
            <a:r>
              <a:rPr lang="en-US" sz="1600" dirty="0">
                <a:cs typeface="Arial" charset="0"/>
              </a:rPr>
              <a:t>a six-part definition of health care quality that some view as the emerging standard. </a:t>
            </a:r>
          </a:p>
          <a:p>
            <a:pPr>
              <a:defRPr/>
            </a:pPr>
            <a:endParaRPr lang="en-US" sz="1600" dirty="0">
              <a:cs typeface="Arial" charset="0"/>
            </a:endParaRPr>
          </a:p>
          <a:p>
            <a:pPr>
              <a:defRPr/>
            </a:pPr>
            <a:r>
              <a:rPr lang="en-US" sz="1600" dirty="0">
                <a:cs typeface="Arial" charset="0"/>
              </a:rPr>
              <a:t>According to the IOM, health care should be: </a:t>
            </a:r>
          </a:p>
          <a:p>
            <a:pPr>
              <a:defRPr/>
            </a:pPr>
            <a:endParaRPr lang="en-US" sz="1600" dirty="0">
              <a:cs typeface="Arial" charset="0"/>
            </a:endParaRPr>
          </a:p>
          <a:p>
            <a:pPr marL="342900" indent="-342900">
              <a:spcAft>
                <a:spcPts val="300"/>
              </a:spcAft>
              <a:buFont typeface="+mj-lt"/>
              <a:buAutoNum type="arabicPeriod"/>
              <a:defRPr/>
            </a:pPr>
            <a:r>
              <a:rPr lang="en-US" sz="1600" b="1" dirty="0">
                <a:cs typeface="Arial" charset="0"/>
              </a:rPr>
              <a:t>Safe</a:t>
            </a:r>
            <a:r>
              <a:rPr lang="en-US" sz="1600" dirty="0">
                <a:cs typeface="Arial" charset="0"/>
              </a:rPr>
              <a:t> – avoiding injuries to patients from the care that is intended to help them; </a:t>
            </a:r>
          </a:p>
          <a:p>
            <a:pPr marL="342900" indent="-342900">
              <a:spcAft>
                <a:spcPts val="300"/>
              </a:spcAft>
              <a:buFont typeface="+mj-lt"/>
              <a:buAutoNum type="arabicPeriod"/>
              <a:defRPr/>
            </a:pPr>
            <a:r>
              <a:rPr lang="en-US" sz="1600" b="1" dirty="0">
                <a:cs typeface="Arial" charset="0"/>
              </a:rPr>
              <a:t>Effective</a:t>
            </a:r>
            <a:r>
              <a:rPr lang="en-US" sz="1600" dirty="0">
                <a:cs typeface="Arial" charset="0"/>
              </a:rPr>
              <a:t> – providing services based on scientific knowledge to all who could benefit and refraining from providing services to those not likely to benefit (avoiding underuse and overuse, respectively); </a:t>
            </a:r>
          </a:p>
          <a:p>
            <a:pPr marL="342900" indent="-342900">
              <a:spcAft>
                <a:spcPts val="300"/>
              </a:spcAft>
              <a:buFont typeface="+mj-lt"/>
              <a:buAutoNum type="arabicPeriod"/>
              <a:defRPr/>
            </a:pPr>
            <a:r>
              <a:rPr lang="en-US" sz="1600" b="1" dirty="0">
                <a:cs typeface="Arial" charset="0"/>
              </a:rPr>
              <a:t>Patient-centered</a:t>
            </a:r>
            <a:r>
              <a:rPr lang="en-US" sz="1600" dirty="0">
                <a:cs typeface="Arial" charset="0"/>
              </a:rPr>
              <a:t> – providing care that is respectful of and responsive to individual patient preferences, needs, and values and ensuring that patient values guide all clinical decisions; </a:t>
            </a:r>
          </a:p>
          <a:p>
            <a:pPr marL="342900" indent="-342900">
              <a:spcAft>
                <a:spcPts val="300"/>
              </a:spcAft>
              <a:buFont typeface="+mj-lt"/>
              <a:buAutoNum type="arabicPeriod"/>
              <a:defRPr/>
            </a:pPr>
            <a:r>
              <a:rPr lang="en-US" sz="1600" b="1" dirty="0">
                <a:cs typeface="Arial" charset="0"/>
              </a:rPr>
              <a:t>Timely</a:t>
            </a:r>
            <a:r>
              <a:rPr lang="en-US" sz="1600" dirty="0">
                <a:cs typeface="Arial" charset="0"/>
              </a:rPr>
              <a:t> – reducing waits and sometimes harmful delays for both those who receive and those who give care; </a:t>
            </a:r>
          </a:p>
          <a:p>
            <a:pPr marL="342900" indent="-342900">
              <a:spcAft>
                <a:spcPts val="300"/>
              </a:spcAft>
              <a:buFont typeface="+mj-lt"/>
              <a:buAutoNum type="arabicPeriod"/>
              <a:defRPr/>
            </a:pPr>
            <a:r>
              <a:rPr lang="en-US" sz="1600" b="1" dirty="0">
                <a:cs typeface="Arial" charset="0"/>
              </a:rPr>
              <a:t>Efficient</a:t>
            </a:r>
            <a:r>
              <a:rPr lang="en-US" sz="1600" dirty="0">
                <a:cs typeface="Arial" charset="0"/>
              </a:rPr>
              <a:t> – avoiding waste, including waste of equipment, supplies, ideas, and energy; and </a:t>
            </a:r>
          </a:p>
          <a:p>
            <a:pPr marL="342900" indent="-342900">
              <a:spcAft>
                <a:spcPts val="300"/>
              </a:spcAft>
              <a:buFont typeface="+mj-lt"/>
              <a:buAutoNum type="arabicPeriod"/>
              <a:defRPr/>
            </a:pPr>
            <a:r>
              <a:rPr lang="en-US" sz="1600" b="1" dirty="0">
                <a:cs typeface="Arial" charset="0"/>
              </a:rPr>
              <a:t>Equitable</a:t>
            </a:r>
            <a:r>
              <a:rPr lang="en-US" sz="1600" dirty="0">
                <a:cs typeface="Arial" charset="0"/>
              </a:rPr>
              <a:t> – providing care that does not vary in quality because of personal characteristics such as gender, ethnicity, geographic location, and socio-economic status</a:t>
            </a:r>
          </a:p>
        </p:txBody>
      </p:sp>
      <p:sp>
        <p:nvSpPr>
          <p:cNvPr id="4" name="Title 1"/>
          <p:cNvSpPr txBox="1">
            <a:spLocks/>
          </p:cNvSpPr>
          <p:nvPr/>
        </p:nvSpPr>
        <p:spPr>
          <a:xfrm>
            <a:off x="457200" y="274638"/>
            <a:ext cx="8229600" cy="1143000"/>
          </a:xfrm>
          <a:prstGeom prst="rect">
            <a:avLst/>
          </a:prstGeom>
        </p:spPr>
        <p:txBody>
          <a:bodyPr/>
          <a:lstStyle/>
          <a:p>
            <a:pPr eaLnBrk="0" hangingPunct="0">
              <a:defRPr/>
            </a:pPr>
            <a:r>
              <a:rPr lang="en-US" sz="3600" b="1" dirty="0">
                <a:ln w="1905"/>
                <a:solidFill>
                  <a:srgbClr val="660066"/>
                </a:solidFill>
                <a:effectLst>
                  <a:innerShdw blurRad="69850" dist="43180" dir="5400000">
                    <a:srgbClr val="000000">
                      <a:alpha val="65000"/>
                    </a:srgbClr>
                  </a:innerShdw>
                </a:effectLst>
                <a:latin typeface="+mj-lt"/>
                <a:cs typeface="+mj-cs"/>
              </a:rPr>
              <a:t>The Quality Definition</a:t>
            </a:r>
          </a:p>
        </p:txBody>
      </p:sp>
      <p:sp>
        <p:nvSpPr>
          <p:cNvPr id="5" name="Footer Placeholder 4"/>
          <p:cNvSpPr txBox="1">
            <a:spLocks/>
          </p:cNvSpPr>
          <p:nvPr/>
        </p:nvSpPr>
        <p:spPr bwMode="auto">
          <a:xfrm>
            <a:off x="3124200" y="6356350"/>
            <a:ext cx="2895600" cy="365125"/>
          </a:xfrm>
          <a:prstGeom prst="rect">
            <a:avLst/>
          </a:prstGeom>
          <a:noFill/>
          <a:ln w="9525">
            <a:noFill/>
            <a:miter lim="800000"/>
            <a:headEnd/>
            <a:tailEnd/>
          </a:ln>
          <a:effectLst/>
        </p:spPr>
        <p:txBody>
          <a:bodyPr/>
          <a:lstStyle/>
          <a:p>
            <a:pPr algn="ctr" fontAlgn="auto">
              <a:spcBef>
                <a:spcPts val="0"/>
              </a:spcBef>
              <a:spcAft>
                <a:spcPts val="0"/>
              </a:spcAft>
              <a:defRPr/>
            </a:pPr>
            <a:r>
              <a:rPr lang="en-US" sz="1050" dirty="0">
                <a:latin typeface="+mn-lt"/>
                <a:ea typeface="+mn-ea"/>
              </a:rPr>
              <a:t>Crossing the Quality Chasm, Institute of Medicine, 2001</a:t>
            </a:r>
          </a:p>
        </p:txBody>
      </p:sp>
    </p:spTree>
    <p:extLst>
      <p:ext uri="{BB962C8B-B14F-4D97-AF65-F5344CB8AC3E}">
        <p14:creationId xmlns:p14="http://schemas.microsoft.com/office/powerpoint/2010/main" val="32416700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600200"/>
            <a:ext cx="7772400" cy="4243387"/>
          </a:xfrm>
        </p:spPr>
        <p:txBody>
          <a:bodyPr/>
          <a:lstStyle/>
          <a:p>
            <a:pPr lvl="0"/>
            <a:endParaRPr lang="en-US" sz="4000" b="1" dirty="0">
              <a:solidFill>
                <a:schemeClr val="accent2"/>
              </a:solidFill>
            </a:endParaRPr>
          </a:p>
          <a:p>
            <a:pPr lvl="0"/>
            <a:endParaRPr lang="en-US" sz="4000" b="1" dirty="0">
              <a:solidFill>
                <a:schemeClr val="accent2"/>
              </a:solidFill>
            </a:endParaRPr>
          </a:p>
          <a:p>
            <a:pPr lvl="0"/>
            <a:endParaRPr lang="en-US" sz="4000" b="1" dirty="0">
              <a:solidFill>
                <a:schemeClr val="accent2"/>
              </a:solidFill>
            </a:endParaRPr>
          </a:p>
          <a:p>
            <a:pPr lvl="0"/>
            <a:endParaRPr lang="en-US" sz="4000" b="1" dirty="0">
              <a:solidFill>
                <a:schemeClr val="accent2"/>
              </a:solidFill>
            </a:endParaRPr>
          </a:p>
        </p:txBody>
      </p:sp>
      <p:sp>
        <p:nvSpPr>
          <p:cNvPr id="5" name="Slide Number Placeholder 2"/>
          <p:cNvSpPr>
            <a:spLocks noGrp="1"/>
          </p:cNvSpPr>
          <p:nvPr>
            <p:ph type="sldNum" sz="quarter" idx="10"/>
          </p:nvPr>
        </p:nvSpPr>
        <p:spPr>
          <a:xfrm>
            <a:off x="6553200" y="6096000"/>
            <a:ext cx="2133600" cy="476250"/>
          </a:xfrm>
        </p:spPr>
        <p:txBody>
          <a:bodyPr/>
          <a:lstStyle/>
          <a:p>
            <a:fld id="{08902EB5-939E-4225-8160-0901205DE25E}" type="slidenum">
              <a:rPr lang="en-US" smtClean="0"/>
              <a:pPr/>
              <a:t>60</a:t>
            </a:fld>
            <a:endParaRPr lang="en-US" dirty="0"/>
          </a:p>
        </p:txBody>
      </p:sp>
      <p:sp>
        <p:nvSpPr>
          <p:cNvPr id="2" name="Rectangle 1"/>
          <p:cNvSpPr/>
          <p:nvPr/>
        </p:nvSpPr>
        <p:spPr>
          <a:xfrm>
            <a:off x="457200" y="1371600"/>
            <a:ext cx="8610600" cy="3139321"/>
          </a:xfrm>
          <a:prstGeom prst="rect">
            <a:avLst/>
          </a:prstGeom>
        </p:spPr>
        <p:txBody>
          <a:bodyPr wrap="square">
            <a:spAutoFit/>
          </a:bodyPr>
          <a:lstStyle/>
          <a:p>
            <a:r>
              <a:rPr lang="en-US" sz="2200" b="1" dirty="0"/>
              <a:t>Continuous quality improvement assumes that:</a:t>
            </a:r>
          </a:p>
          <a:p>
            <a:endParaRPr lang="en-US" sz="2200" b="1" dirty="0"/>
          </a:p>
          <a:p>
            <a:r>
              <a:rPr lang="en-US" sz="2200" dirty="0"/>
              <a:t>a. Achievement will be rewarded.</a:t>
            </a:r>
          </a:p>
          <a:p>
            <a:pPr marL="457200" indent="-457200">
              <a:buAutoNum type="alphaLcPeriod"/>
            </a:pPr>
            <a:endParaRPr lang="en-US" sz="2200" dirty="0"/>
          </a:p>
          <a:p>
            <a:r>
              <a:rPr lang="en-US" sz="2200" dirty="0"/>
              <a:t>b. There is direction from top management.</a:t>
            </a:r>
          </a:p>
          <a:p>
            <a:endParaRPr lang="en-US" sz="2200" dirty="0"/>
          </a:p>
          <a:p>
            <a:r>
              <a:rPr lang="en-US" sz="2200" dirty="0"/>
              <a:t>c. There is no upper limit to excellence.</a:t>
            </a:r>
          </a:p>
          <a:p>
            <a:endParaRPr lang="en-US" sz="2200" dirty="0"/>
          </a:p>
          <a:p>
            <a:r>
              <a:rPr lang="en-US" sz="2200" dirty="0"/>
              <a:t>d. Interconnected work teams are in place.</a:t>
            </a:r>
            <a:endParaRPr lang="en-US" sz="2200" b="1" dirty="0">
              <a:solidFill>
                <a:schemeClr val="accent2"/>
              </a:solidFill>
            </a:endParaRPr>
          </a:p>
        </p:txBody>
      </p:sp>
      <p:sp>
        <p:nvSpPr>
          <p:cNvPr id="6" name="Title 1"/>
          <p:cNvSpPr>
            <a:spLocks noGrp="1"/>
          </p:cNvSpPr>
          <p:nvPr>
            <p:ph type="title"/>
          </p:nvPr>
        </p:nvSpPr>
        <p:spPr>
          <a:xfrm>
            <a:off x="457200" y="274638"/>
            <a:ext cx="8229600" cy="1143000"/>
          </a:xfrm>
        </p:spPr>
        <p:txBody>
          <a:bodyPr/>
          <a:lstStyle/>
          <a:p>
            <a:r>
              <a:rPr lang="en-US" cap="none" dirty="0"/>
              <a:t>Question #56</a:t>
            </a:r>
          </a:p>
        </p:txBody>
      </p:sp>
    </p:spTree>
    <p:extLst>
      <p:ext uri="{BB962C8B-B14F-4D97-AF65-F5344CB8AC3E}">
        <p14:creationId xmlns:p14="http://schemas.microsoft.com/office/powerpoint/2010/main" val="31361050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600200"/>
            <a:ext cx="7772400" cy="4243387"/>
          </a:xfrm>
        </p:spPr>
        <p:txBody>
          <a:bodyPr/>
          <a:lstStyle/>
          <a:p>
            <a:pPr lvl="0"/>
            <a:endParaRPr lang="en-US" sz="4000" b="1" dirty="0">
              <a:solidFill>
                <a:schemeClr val="accent2"/>
              </a:solidFill>
            </a:endParaRPr>
          </a:p>
          <a:p>
            <a:pPr lvl="0"/>
            <a:endParaRPr lang="en-US" sz="4000" b="1" dirty="0">
              <a:solidFill>
                <a:schemeClr val="accent2"/>
              </a:solidFill>
            </a:endParaRPr>
          </a:p>
          <a:p>
            <a:pPr lvl="0"/>
            <a:endParaRPr lang="en-US" sz="4000" b="1" dirty="0">
              <a:solidFill>
                <a:schemeClr val="accent2"/>
              </a:solidFill>
            </a:endParaRPr>
          </a:p>
          <a:p>
            <a:pPr lvl="0"/>
            <a:endParaRPr lang="en-US" sz="4000" b="1" dirty="0">
              <a:solidFill>
                <a:schemeClr val="accent2"/>
              </a:solidFill>
            </a:endParaRPr>
          </a:p>
        </p:txBody>
      </p:sp>
      <p:sp>
        <p:nvSpPr>
          <p:cNvPr id="5" name="Slide Number Placeholder 2"/>
          <p:cNvSpPr>
            <a:spLocks noGrp="1"/>
          </p:cNvSpPr>
          <p:nvPr>
            <p:ph type="sldNum" sz="quarter" idx="10"/>
          </p:nvPr>
        </p:nvSpPr>
        <p:spPr>
          <a:xfrm>
            <a:off x="6553200" y="6096000"/>
            <a:ext cx="2133600" cy="476250"/>
          </a:xfrm>
        </p:spPr>
        <p:txBody>
          <a:bodyPr/>
          <a:lstStyle/>
          <a:p>
            <a:fld id="{08902EB5-939E-4225-8160-0901205DE25E}" type="slidenum">
              <a:rPr lang="en-US" smtClean="0"/>
              <a:pPr/>
              <a:t>61</a:t>
            </a:fld>
            <a:endParaRPr lang="en-US" dirty="0"/>
          </a:p>
        </p:txBody>
      </p:sp>
      <p:sp>
        <p:nvSpPr>
          <p:cNvPr id="2" name="Rectangle 1"/>
          <p:cNvSpPr/>
          <p:nvPr/>
        </p:nvSpPr>
        <p:spPr>
          <a:xfrm>
            <a:off x="457200" y="1371600"/>
            <a:ext cx="8610600" cy="3139321"/>
          </a:xfrm>
          <a:prstGeom prst="rect">
            <a:avLst/>
          </a:prstGeom>
        </p:spPr>
        <p:txBody>
          <a:bodyPr wrap="square">
            <a:spAutoFit/>
          </a:bodyPr>
          <a:lstStyle/>
          <a:p>
            <a:r>
              <a:rPr lang="en-US" sz="2200" b="1" dirty="0"/>
              <a:t>Performance improvement teams should consist of:</a:t>
            </a:r>
          </a:p>
          <a:p>
            <a:endParaRPr lang="en-US" sz="2200" b="1" dirty="0"/>
          </a:p>
          <a:p>
            <a:r>
              <a:rPr lang="en-US" sz="2200" dirty="0"/>
              <a:t>a. Experts in process management.</a:t>
            </a:r>
          </a:p>
          <a:p>
            <a:pPr marL="457200" indent="-457200">
              <a:buAutoNum type="alphaLcPeriod"/>
            </a:pPr>
            <a:endParaRPr lang="en-US" sz="2200" dirty="0"/>
          </a:p>
          <a:p>
            <a:r>
              <a:rPr lang="en-US" sz="2200" dirty="0"/>
              <a:t>b. Members from the involved Microsystems.</a:t>
            </a:r>
          </a:p>
          <a:p>
            <a:endParaRPr lang="en-US" sz="2200" dirty="0"/>
          </a:p>
          <a:p>
            <a:r>
              <a:rPr lang="en-US" sz="2200" dirty="0"/>
              <a:t>c. Middle managers with experience.</a:t>
            </a:r>
          </a:p>
          <a:p>
            <a:endParaRPr lang="en-US" sz="2200" dirty="0"/>
          </a:p>
          <a:p>
            <a:r>
              <a:rPr lang="en-US" sz="2200" dirty="0"/>
              <a:t>d. Physicians and other users.</a:t>
            </a:r>
            <a:endParaRPr lang="en-US" sz="2200" b="1" dirty="0">
              <a:solidFill>
                <a:schemeClr val="accent2"/>
              </a:solidFill>
            </a:endParaRPr>
          </a:p>
        </p:txBody>
      </p:sp>
      <p:sp>
        <p:nvSpPr>
          <p:cNvPr id="6" name="Title 1"/>
          <p:cNvSpPr>
            <a:spLocks noGrp="1"/>
          </p:cNvSpPr>
          <p:nvPr>
            <p:ph type="title"/>
          </p:nvPr>
        </p:nvSpPr>
        <p:spPr>
          <a:xfrm>
            <a:off x="457200" y="274638"/>
            <a:ext cx="8229600" cy="1143000"/>
          </a:xfrm>
        </p:spPr>
        <p:txBody>
          <a:bodyPr/>
          <a:lstStyle/>
          <a:p>
            <a:r>
              <a:rPr lang="en-US" cap="none" dirty="0"/>
              <a:t>Question #75</a:t>
            </a:r>
          </a:p>
        </p:txBody>
      </p:sp>
    </p:spTree>
    <p:extLst>
      <p:ext uri="{BB962C8B-B14F-4D97-AF65-F5344CB8AC3E}">
        <p14:creationId xmlns:p14="http://schemas.microsoft.com/office/powerpoint/2010/main" val="8527939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0"/>
          </p:nvPr>
        </p:nvSpPr>
        <p:spPr>
          <a:xfrm>
            <a:off x="6553200" y="6096000"/>
            <a:ext cx="2133600" cy="476250"/>
          </a:xfrm>
        </p:spPr>
        <p:txBody>
          <a:bodyPr/>
          <a:lstStyle/>
          <a:p>
            <a:fld id="{08902EB5-939E-4225-8160-0901205DE25E}" type="slidenum">
              <a:rPr lang="en-US" smtClean="0"/>
              <a:pPr/>
              <a:t>62</a:t>
            </a:fld>
            <a:endParaRPr lang="en-US" dirty="0"/>
          </a:p>
        </p:txBody>
      </p:sp>
      <p:sp>
        <p:nvSpPr>
          <p:cNvPr id="2" name="Rectangle 1"/>
          <p:cNvSpPr/>
          <p:nvPr/>
        </p:nvSpPr>
        <p:spPr>
          <a:xfrm>
            <a:off x="381000" y="1219200"/>
            <a:ext cx="8610600" cy="4185761"/>
          </a:xfrm>
          <a:prstGeom prst="rect">
            <a:avLst/>
          </a:prstGeom>
        </p:spPr>
        <p:txBody>
          <a:bodyPr wrap="square">
            <a:spAutoFit/>
          </a:bodyPr>
          <a:lstStyle/>
          <a:p>
            <a:r>
              <a:rPr lang="en-US" sz="2200" b="1" dirty="0"/>
              <a:t>A bar chart format, with the items rank ordered on a dependent variable, such as cost, profit, or satisfaction that Examines the components of a problem in terms of their contribution to it is known as:</a:t>
            </a:r>
          </a:p>
          <a:p>
            <a:endParaRPr lang="en-US" sz="2400" b="1" dirty="0"/>
          </a:p>
          <a:p>
            <a:pPr marL="457200" indent="-457200"/>
            <a:r>
              <a:rPr lang="en-US" sz="2200" dirty="0"/>
              <a:t>a. A run chart.</a:t>
            </a:r>
          </a:p>
          <a:p>
            <a:pPr marL="457200" indent="-457200">
              <a:buAutoNum type="alphaLcPeriod"/>
            </a:pPr>
            <a:endParaRPr lang="en-US" sz="2200" dirty="0"/>
          </a:p>
          <a:p>
            <a:r>
              <a:rPr lang="en-US" sz="2200" dirty="0"/>
              <a:t>b. A frequency table.</a:t>
            </a:r>
          </a:p>
          <a:p>
            <a:endParaRPr lang="en-US" sz="2200" dirty="0"/>
          </a:p>
          <a:p>
            <a:r>
              <a:rPr lang="en-US" sz="2200" dirty="0"/>
              <a:t>c. Pareto analysis.</a:t>
            </a:r>
          </a:p>
          <a:p>
            <a:endParaRPr lang="en-US" sz="2200" dirty="0"/>
          </a:p>
          <a:p>
            <a:r>
              <a:rPr lang="en-US" sz="2200" dirty="0"/>
              <a:t>d. Deming cycle.</a:t>
            </a:r>
            <a:endParaRPr lang="en-US" sz="2200" b="1" dirty="0">
              <a:solidFill>
                <a:schemeClr val="accent2"/>
              </a:solidFill>
            </a:endParaRPr>
          </a:p>
        </p:txBody>
      </p:sp>
      <p:sp>
        <p:nvSpPr>
          <p:cNvPr id="6" name="Title 1"/>
          <p:cNvSpPr>
            <a:spLocks noGrp="1"/>
          </p:cNvSpPr>
          <p:nvPr>
            <p:ph type="title"/>
          </p:nvPr>
        </p:nvSpPr>
        <p:spPr>
          <a:xfrm>
            <a:off x="457200" y="274638"/>
            <a:ext cx="8229600" cy="1143000"/>
          </a:xfrm>
        </p:spPr>
        <p:txBody>
          <a:bodyPr/>
          <a:lstStyle/>
          <a:p>
            <a:r>
              <a:rPr lang="en-US" cap="none" dirty="0"/>
              <a:t>Question #77</a:t>
            </a:r>
          </a:p>
        </p:txBody>
      </p:sp>
    </p:spTree>
    <p:extLst>
      <p:ext uri="{BB962C8B-B14F-4D97-AF65-F5344CB8AC3E}">
        <p14:creationId xmlns:p14="http://schemas.microsoft.com/office/powerpoint/2010/main" val="29106824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600200"/>
            <a:ext cx="7772400" cy="4243387"/>
          </a:xfrm>
        </p:spPr>
        <p:txBody>
          <a:bodyPr/>
          <a:lstStyle/>
          <a:p>
            <a:pPr lvl="0"/>
            <a:endParaRPr lang="en-US" sz="4000" b="1" dirty="0">
              <a:solidFill>
                <a:schemeClr val="accent2"/>
              </a:solidFill>
            </a:endParaRPr>
          </a:p>
          <a:p>
            <a:pPr lvl="0"/>
            <a:endParaRPr lang="en-US" sz="4000" b="1" dirty="0">
              <a:solidFill>
                <a:schemeClr val="accent2"/>
              </a:solidFill>
            </a:endParaRPr>
          </a:p>
          <a:p>
            <a:pPr lvl="0"/>
            <a:endParaRPr lang="en-US" sz="4000" b="1" dirty="0">
              <a:solidFill>
                <a:schemeClr val="accent2"/>
              </a:solidFill>
            </a:endParaRPr>
          </a:p>
          <a:p>
            <a:pPr lvl="0"/>
            <a:endParaRPr lang="en-US" sz="4000" b="1" dirty="0">
              <a:solidFill>
                <a:schemeClr val="accent2"/>
              </a:solidFill>
            </a:endParaRPr>
          </a:p>
        </p:txBody>
      </p:sp>
      <p:sp>
        <p:nvSpPr>
          <p:cNvPr id="5" name="Slide Number Placeholder 2"/>
          <p:cNvSpPr>
            <a:spLocks noGrp="1"/>
          </p:cNvSpPr>
          <p:nvPr>
            <p:ph type="sldNum" sz="quarter" idx="10"/>
          </p:nvPr>
        </p:nvSpPr>
        <p:spPr>
          <a:xfrm>
            <a:off x="6553200" y="6096000"/>
            <a:ext cx="2133600" cy="476250"/>
          </a:xfrm>
        </p:spPr>
        <p:txBody>
          <a:bodyPr/>
          <a:lstStyle/>
          <a:p>
            <a:fld id="{08902EB5-939E-4225-8160-0901205DE25E}" type="slidenum">
              <a:rPr lang="en-US" smtClean="0"/>
              <a:pPr/>
              <a:t>63</a:t>
            </a:fld>
            <a:endParaRPr lang="en-US" dirty="0"/>
          </a:p>
        </p:txBody>
      </p:sp>
      <p:sp>
        <p:nvSpPr>
          <p:cNvPr id="2" name="Rectangle 1"/>
          <p:cNvSpPr/>
          <p:nvPr/>
        </p:nvSpPr>
        <p:spPr>
          <a:xfrm>
            <a:off x="457200" y="1371600"/>
            <a:ext cx="8610600" cy="3139321"/>
          </a:xfrm>
          <a:prstGeom prst="rect">
            <a:avLst/>
          </a:prstGeom>
        </p:spPr>
        <p:txBody>
          <a:bodyPr wrap="square">
            <a:spAutoFit/>
          </a:bodyPr>
          <a:lstStyle/>
          <a:p>
            <a:r>
              <a:rPr lang="en-US" sz="2200" b="1" dirty="0"/>
              <a:t>Which is the Shewhart process for performance improvement:</a:t>
            </a:r>
          </a:p>
          <a:p>
            <a:endParaRPr lang="en-US" sz="2200" b="1" dirty="0"/>
          </a:p>
          <a:p>
            <a:r>
              <a:rPr lang="en-US" sz="2200" dirty="0"/>
              <a:t>a. Plan, check, do, act.</a:t>
            </a:r>
          </a:p>
          <a:p>
            <a:pPr marL="457200" indent="-457200">
              <a:buAutoNum type="alphaLcPeriod"/>
            </a:pPr>
            <a:endParaRPr lang="en-US" sz="2200" dirty="0"/>
          </a:p>
          <a:p>
            <a:r>
              <a:rPr lang="en-US" sz="2200" dirty="0"/>
              <a:t>b. Plan, do, check, act.</a:t>
            </a:r>
          </a:p>
          <a:p>
            <a:endParaRPr lang="en-US" sz="2200" dirty="0"/>
          </a:p>
          <a:p>
            <a:r>
              <a:rPr lang="en-US" sz="2200" dirty="0"/>
              <a:t>c. Analyze, formulate, implement, evaluate.</a:t>
            </a:r>
          </a:p>
          <a:p>
            <a:endParaRPr lang="en-US" sz="2200" dirty="0"/>
          </a:p>
          <a:p>
            <a:r>
              <a:rPr lang="en-US" sz="2200" dirty="0"/>
              <a:t>d. Analyze, implement, control, evaluate.</a:t>
            </a:r>
            <a:endParaRPr lang="en-US" sz="2200" b="1" dirty="0">
              <a:solidFill>
                <a:schemeClr val="accent2"/>
              </a:solidFill>
            </a:endParaRPr>
          </a:p>
        </p:txBody>
      </p:sp>
      <p:sp>
        <p:nvSpPr>
          <p:cNvPr id="6" name="Title 1"/>
          <p:cNvSpPr>
            <a:spLocks noGrp="1"/>
          </p:cNvSpPr>
          <p:nvPr>
            <p:ph type="title"/>
          </p:nvPr>
        </p:nvSpPr>
        <p:spPr>
          <a:xfrm>
            <a:off x="457200" y="274638"/>
            <a:ext cx="8229600" cy="1143000"/>
          </a:xfrm>
        </p:spPr>
        <p:txBody>
          <a:bodyPr/>
          <a:lstStyle/>
          <a:p>
            <a:r>
              <a:rPr lang="en-US" cap="none" dirty="0"/>
              <a:t>Question #109</a:t>
            </a:r>
          </a:p>
        </p:txBody>
      </p:sp>
    </p:spTree>
    <p:extLst>
      <p:ext uri="{BB962C8B-B14F-4D97-AF65-F5344CB8AC3E}">
        <p14:creationId xmlns:p14="http://schemas.microsoft.com/office/powerpoint/2010/main" val="94792628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600200"/>
            <a:ext cx="7772400" cy="4243387"/>
          </a:xfrm>
        </p:spPr>
        <p:txBody>
          <a:bodyPr/>
          <a:lstStyle/>
          <a:p>
            <a:pPr lvl="0"/>
            <a:endParaRPr lang="en-US" sz="4000" b="1" dirty="0">
              <a:solidFill>
                <a:schemeClr val="accent2"/>
              </a:solidFill>
            </a:endParaRPr>
          </a:p>
          <a:p>
            <a:pPr lvl="0"/>
            <a:endParaRPr lang="en-US" sz="4000" b="1" dirty="0">
              <a:solidFill>
                <a:schemeClr val="accent2"/>
              </a:solidFill>
            </a:endParaRPr>
          </a:p>
          <a:p>
            <a:pPr lvl="0"/>
            <a:endParaRPr lang="en-US" sz="4000" b="1" dirty="0">
              <a:solidFill>
                <a:schemeClr val="accent2"/>
              </a:solidFill>
            </a:endParaRPr>
          </a:p>
          <a:p>
            <a:pPr lvl="0"/>
            <a:endParaRPr lang="en-US" sz="4000" b="1" dirty="0">
              <a:solidFill>
                <a:schemeClr val="accent2"/>
              </a:solidFill>
            </a:endParaRPr>
          </a:p>
        </p:txBody>
      </p:sp>
      <p:sp>
        <p:nvSpPr>
          <p:cNvPr id="5" name="Slide Number Placeholder 2"/>
          <p:cNvSpPr>
            <a:spLocks noGrp="1"/>
          </p:cNvSpPr>
          <p:nvPr>
            <p:ph type="sldNum" sz="quarter" idx="10"/>
          </p:nvPr>
        </p:nvSpPr>
        <p:spPr>
          <a:xfrm>
            <a:off x="6553200" y="6096000"/>
            <a:ext cx="2133600" cy="476250"/>
          </a:xfrm>
        </p:spPr>
        <p:txBody>
          <a:bodyPr/>
          <a:lstStyle/>
          <a:p>
            <a:fld id="{08902EB5-939E-4225-8160-0901205DE25E}" type="slidenum">
              <a:rPr lang="en-US" smtClean="0"/>
              <a:pPr/>
              <a:t>64</a:t>
            </a:fld>
            <a:endParaRPr lang="en-US" dirty="0"/>
          </a:p>
        </p:txBody>
      </p:sp>
      <p:sp>
        <p:nvSpPr>
          <p:cNvPr id="2" name="Rectangle 1"/>
          <p:cNvSpPr/>
          <p:nvPr/>
        </p:nvSpPr>
        <p:spPr>
          <a:xfrm>
            <a:off x="457200" y="1371600"/>
            <a:ext cx="8610600" cy="3477875"/>
          </a:xfrm>
          <a:prstGeom prst="rect">
            <a:avLst/>
          </a:prstGeom>
        </p:spPr>
        <p:txBody>
          <a:bodyPr wrap="square">
            <a:spAutoFit/>
          </a:bodyPr>
          <a:lstStyle/>
          <a:p>
            <a:r>
              <a:rPr lang="en-US" sz="2200" b="1" dirty="0"/>
              <a:t>Which of the following would be a discrete measure in continuous improvement:</a:t>
            </a:r>
          </a:p>
          <a:p>
            <a:endParaRPr lang="en-US" sz="2200" b="1" dirty="0"/>
          </a:p>
          <a:p>
            <a:r>
              <a:rPr lang="en-US" sz="2200" dirty="0"/>
              <a:t>a. Gender.</a:t>
            </a:r>
          </a:p>
          <a:p>
            <a:pPr marL="457200" indent="-457200">
              <a:buAutoNum type="alphaLcPeriod"/>
            </a:pPr>
            <a:endParaRPr lang="en-US" sz="2200" dirty="0"/>
          </a:p>
          <a:p>
            <a:r>
              <a:rPr lang="en-US" sz="2200" dirty="0"/>
              <a:t>b. Weight.</a:t>
            </a:r>
          </a:p>
          <a:p>
            <a:endParaRPr lang="en-US" sz="2200" dirty="0"/>
          </a:p>
          <a:p>
            <a:r>
              <a:rPr lang="en-US" sz="2200" dirty="0"/>
              <a:t>c. Height.</a:t>
            </a:r>
          </a:p>
          <a:p>
            <a:endParaRPr lang="en-US" sz="2200" dirty="0"/>
          </a:p>
          <a:p>
            <a:r>
              <a:rPr lang="en-US" sz="2200" dirty="0"/>
              <a:t>d. Temperature.</a:t>
            </a:r>
            <a:endParaRPr lang="en-US" sz="2200" b="1" dirty="0">
              <a:solidFill>
                <a:schemeClr val="accent2"/>
              </a:solidFill>
            </a:endParaRPr>
          </a:p>
        </p:txBody>
      </p:sp>
      <p:sp>
        <p:nvSpPr>
          <p:cNvPr id="6" name="Title 1"/>
          <p:cNvSpPr>
            <a:spLocks noGrp="1"/>
          </p:cNvSpPr>
          <p:nvPr>
            <p:ph type="title"/>
          </p:nvPr>
        </p:nvSpPr>
        <p:spPr>
          <a:xfrm>
            <a:off x="457200" y="274638"/>
            <a:ext cx="8229600" cy="1143000"/>
          </a:xfrm>
        </p:spPr>
        <p:txBody>
          <a:bodyPr/>
          <a:lstStyle/>
          <a:p>
            <a:r>
              <a:rPr lang="en-US" cap="none" dirty="0"/>
              <a:t>Question #135</a:t>
            </a:r>
          </a:p>
        </p:txBody>
      </p:sp>
    </p:spTree>
    <p:extLst>
      <p:ext uri="{BB962C8B-B14F-4D97-AF65-F5344CB8AC3E}">
        <p14:creationId xmlns:p14="http://schemas.microsoft.com/office/powerpoint/2010/main" val="3360425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600200"/>
            <a:ext cx="7772400" cy="4243387"/>
          </a:xfrm>
        </p:spPr>
        <p:txBody>
          <a:bodyPr/>
          <a:lstStyle/>
          <a:p>
            <a:pPr lvl="0"/>
            <a:endParaRPr lang="en-US" sz="4000" b="1" dirty="0">
              <a:solidFill>
                <a:schemeClr val="accent2"/>
              </a:solidFill>
            </a:endParaRPr>
          </a:p>
          <a:p>
            <a:pPr lvl="0"/>
            <a:endParaRPr lang="en-US" sz="4000" b="1" dirty="0">
              <a:solidFill>
                <a:schemeClr val="accent2"/>
              </a:solidFill>
            </a:endParaRPr>
          </a:p>
          <a:p>
            <a:pPr lvl="0"/>
            <a:endParaRPr lang="en-US" sz="4000" b="1" dirty="0">
              <a:solidFill>
                <a:schemeClr val="accent2"/>
              </a:solidFill>
            </a:endParaRPr>
          </a:p>
          <a:p>
            <a:pPr lvl="0"/>
            <a:endParaRPr lang="en-US" sz="4000" b="1" dirty="0">
              <a:solidFill>
                <a:schemeClr val="accent2"/>
              </a:solidFill>
            </a:endParaRPr>
          </a:p>
        </p:txBody>
      </p:sp>
      <p:sp>
        <p:nvSpPr>
          <p:cNvPr id="5" name="Slide Number Placeholder 2"/>
          <p:cNvSpPr>
            <a:spLocks noGrp="1"/>
          </p:cNvSpPr>
          <p:nvPr>
            <p:ph type="sldNum" sz="quarter" idx="10"/>
          </p:nvPr>
        </p:nvSpPr>
        <p:spPr>
          <a:xfrm>
            <a:off x="6553200" y="6096000"/>
            <a:ext cx="2133600" cy="476250"/>
          </a:xfrm>
        </p:spPr>
        <p:txBody>
          <a:bodyPr/>
          <a:lstStyle/>
          <a:p>
            <a:fld id="{08902EB5-939E-4225-8160-0901205DE25E}" type="slidenum">
              <a:rPr lang="en-US" smtClean="0"/>
              <a:pPr/>
              <a:t>65</a:t>
            </a:fld>
            <a:endParaRPr lang="en-US" dirty="0"/>
          </a:p>
        </p:txBody>
      </p:sp>
      <p:sp>
        <p:nvSpPr>
          <p:cNvPr id="2" name="Rectangle 1"/>
          <p:cNvSpPr/>
          <p:nvPr/>
        </p:nvSpPr>
        <p:spPr>
          <a:xfrm>
            <a:off x="457200" y="1371600"/>
            <a:ext cx="8610600" cy="4493538"/>
          </a:xfrm>
          <a:prstGeom prst="rect">
            <a:avLst/>
          </a:prstGeom>
        </p:spPr>
        <p:txBody>
          <a:bodyPr wrap="square">
            <a:spAutoFit/>
          </a:bodyPr>
          <a:lstStyle/>
          <a:p>
            <a:r>
              <a:rPr lang="en-US" sz="2200" b="1" dirty="0"/>
              <a:t>In a hospital setting, a critical pathway is best described as:</a:t>
            </a:r>
          </a:p>
          <a:p>
            <a:endParaRPr lang="en-US" sz="2200" b="1" dirty="0"/>
          </a:p>
          <a:p>
            <a:r>
              <a:rPr lang="en-US" sz="2200" dirty="0"/>
              <a:t>a. A document that focuses on efficiency and describes a standard set of activities to be performed for a defined category of patients.</a:t>
            </a:r>
          </a:p>
          <a:p>
            <a:pPr marL="457200" indent="-457200">
              <a:buAutoNum type="alphaLcPeriod"/>
            </a:pPr>
            <a:endParaRPr lang="en-US" sz="2200" dirty="0"/>
          </a:p>
          <a:p>
            <a:r>
              <a:rPr lang="en-US" sz="2200" dirty="0"/>
              <a:t>b. A set of guidelines that focus on identifying those decision points which should lead to the consistent provision of appropriate clinical practice.</a:t>
            </a:r>
          </a:p>
          <a:p>
            <a:endParaRPr lang="en-US" sz="2200" dirty="0"/>
          </a:p>
          <a:p>
            <a:r>
              <a:rPr lang="en-US" sz="2200" dirty="0"/>
              <a:t>c. Any attempt to standardize clinical activities based upon diagnostic categories and projected outcomes.</a:t>
            </a:r>
          </a:p>
          <a:p>
            <a:endParaRPr lang="en-US" sz="2200" dirty="0"/>
          </a:p>
          <a:p>
            <a:r>
              <a:rPr lang="en-US" sz="2200" dirty="0"/>
              <a:t>d. Decision tree that focuses on physician decision making.</a:t>
            </a:r>
            <a:endParaRPr lang="en-US" sz="2200" b="1" dirty="0">
              <a:solidFill>
                <a:schemeClr val="accent2"/>
              </a:solidFill>
            </a:endParaRPr>
          </a:p>
        </p:txBody>
      </p:sp>
      <p:sp>
        <p:nvSpPr>
          <p:cNvPr id="6" name="Title 1"/>
          <p:cNvSpPr>
            <a:spLocks noGrp="1"/>
          </p:cNvSpPr>
          <p:nvPr>
            <p:ph type="title"/>
          </p:nvPr>
        </p:nvSpPr>
        <p:spPr>
          <a:xfrm>
            <a:off x="457200" y="274638"/>
            <a:ext cx="8229600" cy="1143000"/>
          </a:xfrm>
        </p:spPr>
        <p:txBody>
          <a:bodyPr/>
          <a:lstStyle/>
          <a:p>
            <a:r>
              <a:rPr lang="en-US" cap="none" dirty="0"/>
              <a:t>Question #162</a:t>
            </a:r>
          </a:p>
        </p:txBody>
      </p:sp>
    </p:spTree>
    <p:extLst>
      <p:ext uri="{BB962C8B-B14F-4D97-AF65-F5344CB8AC3E}">
        <p14:creationId xmlns:p14="http://schemas.microsoft.com/office/powerpoint/2010/main" val="25658032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600200"/>
            <a:ext cx="7772400" cy="4243387"/>
          </a:xfrm>
        </p:spPr>
        <p:txBody>
          <a:bodyPr/>
          <a:lstStyle/>
          <a:p>
            <a:pPr lvl="0"/>
            <a:endParaRPr lang="en-US" sz="4000" b="1" dirty="0">
              <a:solidFill>
                <a:schemeClr val="accent2"/>
              </a:solidFill>
            </a:endParaRPr>
          </a:p>
          <a:p>
            <a:pPr lvl="0"/>
            <a:endParaRPr lang="en-US" sz="4000" b="1" dirty="0">
              <a:solidFill>
                <a:schemeClr val="accent2"/>
              </a:solidFill>
            </a:endParaRPr>
          </a:p>
          <a:p>
            <a:pPr lvl="0"/>
            <a:endParaRPr lang="en-US" sz="4000" b="1" dirty="0">
              <a:solidFill>
                <a:schemeClr val="accent2"/>
              </a:solidFill>
            </a:endParaRPr>
          </a:p>
          <a:p>
            <a:pPr lvl="0"/>
            <a:endParaRPr lang="en-US" sz="4000" b="1" dirty="0">
              <a:solidFill>
                <a:schemeClr val="accent2"/>
              </a:solidFill>
            </a:endParaRPr>
          </a:p>
        </p:txBody>
      </p:sp>
      <p:sp>
        <p:nvSpPr>
          <p:cNvPr id="5" name="Slide Number Placeholder 2"/>
          <p:cNvSpPr>
            <a:spLocks noGrp="1"/>
          </p:cNvSpPr>
          <p:nvPr>
            <p:ph type="sldNum" sz="quarter" idx="10"/>
          </p:nvPr>
        </p:nvSpPr>
        <p:spPr>
          <a:xfrm>
            <a:off x="6553200" y="6096000"/>
            <a:ext cx="2133600" cy="476250"/>
          </a:xfrm>
        </p:spPr>
        <p:txBody>
          <a:bodyPr/>
          <a:lstStyle/>
          <a:p>
            <a:fld id="{08902EB5-939E-4225-8160-0901205DE25E}" type="slidenum">
              <a:rPr lang="en-US" smtClean="0"/>
              <a:pPr/>
              <a:t>66</a:t>
            </a:fld>
            <a:endParaRPr lang="en-US" dirty="0"/>
          </a:p>
        </p:txBody>
      </p:sp>
      <p:sp>
        <p:nvSpPr>
          <p:cNvPr id="2" name="Rectangle 1"/>
          <p:cNvSpPr/>
          <p:nvPr/>
        </p:nvSpPr>
        <p:spPr>
          <a:xfrm>
            <a:off x="457200" y="1371600"/>
            <a:ext cx="8610600" cy="3816429"/>
          </a:xfrm>
          <a:prstGeom prst="rect">
            <a:avLst/>
          </a:prstGeom>
        </p:spPr>
        <p:txBody>
          <a:bodyPr wrap="square">
            <a:spAutoFit/>
          </a:bodyPr>
          <a:lstStyle/>
          <a:p>
            <a:r>
              <a:rPr lang="en-US" sz="2200" b="1" dirty="0"/>
              <a:t>The arrival of women for obstetrical deliveries or patient flow in an emergency department can best be analyzed through the use of which technique?</a:t>
            </a:r>
          </a:p>
          <a:p>
            <a:endParaRPr lang="en-US" sz="2200" b="1" dirty="0"/>
          </a:p>
          <a:p>
            <a:pPr marL="457200" indent="-457200"/>
            <a:r>
              <a:rPr lang="en-US" sz="2200" dirty="0"/>
              <a:t>a. Pert Charting</a:t>
            </a:r>
          </a:p>
          <a:p>
            <a:pPr marL="457200" indent="-457200">
              <a:buAutoNum type="alphaLcPeriod"/>
            </a:pPr>
            <a:endParaRPr lang="en-US" sz="2200" dirty="0"/>
          </a:p>
          <a:p>
            <a:r>
              <a:rPr lang="en-US" sz="2200" dirty="0"/>
              <a:t>b. Stochastic Modeling.</a:t>
            </a:r>
          </a:p>
          <a:p>
            <a:endParaRPr lang="en-US" sz="2200" dirty="0"/>
          </a:p>
          <a:p>
            <a:r>
              <a:rPr lang="en-US" sz="2200" dirty="0"/>
              <a:t>c. Gant Charting.</a:t>
            </a:r>
          </a:p>
          <a:p>
            <a:endParaRPr lang="en-US" sz="2200" dirty="0"/>
          </a:p>
          <a:p>
            <a:r>
              <a:rPr lang="en-US" sz="2200" dirty="0"/>
              <a:t>d. Monte Carlo Simulation.</a:t>
            </a:r>
            <a:endParaRPr lang="en-US" sz="2200" b="1" dirty="0">
              <a:solidFill>
                <a:schemeClr val="accent2"/>
              </a:solidFill>
            </a:endParaRPr>
          </a:p>
        </p:txBody>
      </p:sp>
      <p:sp>
        <p:nvSpPr>
          <p:cNvPr id="6" name="Title 1"/>
          <p:cNvSpPr>
            <a:spLocks noGrp="1"/>
          </p:cNvSpPr>
          <p:nvPr>
            <p:ph type="title"/>
          </p:nvPr>
        </p:nvSpPr>
        <p:spPr>
          <a:xfrm>
            <a:off x="457200" y="274638"/>
            <a:ext cx="8229600" cy="1143000"/>
          </a:xfrm>
        </p:spPr>
        <p:txBody>
          <a:bodyPr/>
          <a:lstStyle/>
          <a:p>
            <a:r>
              <a:rPr lang="en-US" cap="none" dirty="0"/>
              <a:t>Question #190</a:t>
            </a:r>
          </a:p>
        </p:txBody>
      </p:sp>
    </p:spTree>
    <p:extLst>
      <p:ext uri="{BB962C8B-B14F-4D97-AF65-F5344CB8AC3E}">
        <p14:creationId xmlns:p14="http://schemas.microsoft.com/office/powerpoint/2010/main" val="4365789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600200"/>
            <a:ext cx="7772400" cy="4243387"/>
          </a:xfrm>
        </p:spPr>
        <p:txBody>
          <a:bodyPr/>
          <a:lstStyle/>
          <a:p>
            <a:pPr lvl="0"/>
            <a:endParaRPr lang="en-US" sz="4000" b="1" dirty="0">
              <a:solidFill>
                <a:schemeClr val="accent2"/>
              </a:solidFill>
            </a:endParaRPr>
          </a:p>
          <a:p>
            <a:pPr lvl="0"/>
            <a:endParaRPr lang="en-US" sz="4000" b="1" dirty="0">
              <a:solidFill>
                <a:schemeClr val="accent2"/>
              </a:solidFill>
            </a:endParaRPr>
          </a:p>
          <a:p>
            <a:pPr lvl="0"/>
            <a:endParaRPr lang="en-US" sz="4000" b="1" dirty="0">
              <a:solidFill>
                <a:schemeClr val="accent2"/>
              </a:solidFill>
            </a:endParaRPr>
          </a:p>
          <a:p>
            <a:pPr lvl="0"/>
            <a:endParaRPr lang="en-US" sz="4000" b="1" dirty="0">
              <a:solidFill>
                <a:schemeClr val="accent2"/>
              </a:solidFill>
            </a:endParaRPr>
          </a:p>
        </p:txBody>
      </p:sp>
      <p:sp>
        <p:nvSpPr>
          <p:cNvPr id="5" name="Slide Number Placeholder 2"/>
          <p:cNvSpPr>
            <a:spLocks noGrp="1"/>
          </p:cNvSpPr>
          <p:nvPr>
            <p:ph type="sldNum" sz="quarter" idx="10"/>
          </p:nvPr>
        </p:nvSpPr>
        <p:spPr>
          <a:xfrm>
            <a:off x="6553200" y="6096000"/>
            <a:ext cx="2133600" cy="476250"/>
          </a:xfrm>
        </p:spPr>
        <p:txBody>
          <a:bodyPr/>
          <a:lstStyle/>
          <a:p>
            <a:fld id="{08902EB5-939E-4225-8160-0901205DE25E}" type="slidenum">
              <a:rPr lang="en-US" smtClean="0"/>
              <a:pPr/>
              <a:t>67</a:t>
            </a:fld>
            <a:endParaRPr lang="en-US" dirty="0"/>
          </a:p>
        </p:txBody>
      </p:sp>
      <p:sp>
        <p:nvSpPr>
          <p:cNvPr id="2" name="Rectangle 1"/>
          <p:cNvSpPr/>
          <p:nvPr/>
        </p:nvSpPr>
        <p:spPr>
          <a:xfrm>
            <a:off x="457200" y="1371600"/>
            <a:ext cx="8610600" cy="3477875"/>
          </a:xfrm>
          <a:prstGeom prst="rect">
            <a:avLst/>
          </a:prstGeom>
        </p:spPr>
        <p:txBody>
          <a:bodyPr wrap="square">
            <a:spAutoFit/>
          </a:bodyPr>
          <a:lstStyle/>
          <a:p>
            <a:r>
              <a:rPr lang="en-US" sz="2200" b="1" dirty="0"/>
              <a:t>One approach for measuring technical quality of clinical support services is:</a:t>
            </a:r>
          </a:p>
          <a:p>
            <a:endParaRPr lang="en-US" sz="2200" b="1" dirty="0"/>
          </a:p>
          <a:p>
            <a:r>
              <a:rPr lang="en-US" sz="2200" dirty="0"/>
              <a:t>a. Patient satisfaction scores.</a:t>
            </a:r>
          </a:p>
          <a:p>
            <a:pPr marL="457200" indent="-457200">
              <a:buAutoNum type="alphaLcPeriod"/>
            </a:pPr>
            <a:endParaRPr lang="en-US" sz="2200" dirty="0"/>
          </a:p>
          <a:p>
            <a:r>
              <a:rPr lang="en-US" sz="2200" dirty="0"/>
              <a:t>b. Degree of continuity of care.</a:t>
            </a:r>
          </a:p>
          <a:p>
            <a:endParaRPr lang="en-US" sz="2200" dirty="0"/>
          </a:p>
          <a:p>
            <a:r>
              <a:rPr lang="en-US" sz="2200" dirty="0"/>
              <a:t>c. Appropriateness testing.</a:t>
            </a:r>
          </a:p>
          <a:p>
            <a:endParaRPr lang="en-US" sz="2200" dirty="0"/>
          </a:p>
          <a:p>
            <a:r>
              <a:rPr lang="en-US" sz="2200" dirty="0"/>
              <a:t>d. Process review.</a:t>
            </a:r>
            <a:endParaRPr lang="en-US" sz="2200" b="1" dirty="0">
              <a:solidFill>
                <a:schemeClr val="accent2"/>
              </a:solidFill>
            </a:endParaRPr>
          </a:p>
        </p:txBody>
      </p:sp>
      <p:sp>
        <p:nvSpPr>
          <p:cNvPr id="6" name="Title 1"/>
          <p:cNvSpPr>
            <a:spLocks noGrp="1"/>
          </p:cNvSpPr>
          <p:nvPr>
            <p:ph type="title"/>
          </p:nvPr>
        </p:nvSpPr>
        <p:spPr>
          <a:xfrm>
            <a:off x="457200" y="274638"/>
            <a:ext cx="8229600" cy="1143000"/>
          </a:xfrm>
        </p:spPr>
        <p:txBody>
          <a:bodyPr/>
          <a:lstStyle/>
          <a:p>
            <a:r>
              <a:rPr lang="en-US" cap="none" dirty="0"/>
              <a:t>Question #191</a:t>
            </a:r>
          </a:p>
        </p:txBody>
      </p:sp>
    </p:spTree>
    <p:extLst>
      <p:ext uri="{BB962C8B-B14F-4D97-AF65-F5344CB8AC3E}">
        <p14:creationId xmlns:p14="http://schemas.microsoft.com/office/powerpoint/2010/main" val="235234339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600200"/>
            <a:ext cx="7772400" cy="4243387"/>
          </a:xfrm>
        </p:spPr>
        <p:txBody>
          <a:bodyPr/>
          <a:lstStyle/>
          <a:p>
            <a:pPr lvl="0"/>
            <a:endParaRPr lang="en-US" sz="4000" b="1" dirty="0">
              <a:solidFill>
                <a:schemeClr val="accent2"/>
              </a:solidFill>
            </a:endParaRPr>
          </a:p>
          <a:p>
            <a:pPr lvl="0"/>
            <a:endParaRPr lang="en-US" sz="4000" b="1" dirty="0">
              <a:solidFill>
                <a:schemeClr val="accent2"/>
              </a:solidFill>
            </a:endParaRPr>
          </a:p>
          <a:p>
            <a:pPr lvl="0"/>
            <a:endParaRPr lang="en-US" sz="4000" b="1" dirty="0">
              <a:solidFill>
                <a:schemeClr val="accent2"/>
              </a:solidFill>
            </a:endParaRPr>
          </a:p>
          <a:p>
            <a:pPr lvl="0"/>
            <a:endParaRPr lang="en-US" sz="4000" b="1" dirty="0">
              <a:solidFill>
                <a:schemeClr val="accent2"/>
              </a:solidFill>
            </a:endParaRPr>
          </a:p>
        </p:txBody>
      </p:sp>
      <p:sp>
        <p:nvSpPr>
          <p:cNvPr id="5" name="Slide Number Placeholder 2"/>
          <p:cNvSpPr>
            <a:spLocks noGrp="1"/>
          </p:cNvSpPr>
          <p:nvPr>
            <p:ph type="sldNum" sz="quarter" idx="10"/>
          </p:nvPr>
        </p:nvSpPr>
        <p:spPr>
          <a:xfrm>
            <a:off x="6553200" y="6096000"/>
            <a:ext cx="2133600" cy="476250"/>
          </a:xfrm>
        </p:spPr>
        <p:txBody>
          <a:bodyPr/>
          <a:lstStyle/>
          <a:p>
            <a:fld id="{08902EB5-939E-4225-8160-0901205DE25E}" type="slidenum">
              <a:rPr lang="en-US" smtClean="0"/>
              <a:pPr/>
              <a:t>68</a:t>
            </a:fld>
            <a:endParaRPr lang="en-US" dirty="0"/>
          </a:p>
        </p:txBody>
      </p:sp>
      <p:sp>
        <p:nvSpPr>
          <p:cNvPr id="2" name="Rectangle 1"/>
          <p:cNvSpPr/>
          <p:nvPr/>
        </p:nvSpPr>
        <p:spPr>
          <a:xfrm>
            <a:off x="457200" y="1371600"/>
            <a:ext cx="8610600" cy="3477875"/>
          </a:xfrm>
          <a:prstGeom prst="rect">
            <a:avLst/>
          </a:prstGeom>
        </p:spPr>
        <p:txBody>
          <a:bodyPr wrap="square">
            <a:spAutoFit/>
          </a:bodyPr>
          <a:lstStyle/>
          <a:p>
            <a:r>
              <a:rPr lang="en-US" sz="2200" b="1" dirty="0"/>
              <a:t>The applicability of continuous improvement in healthcare organizations assumes:</a:t>
            </a:r>
          </a:p>
          <a:p>
            <a:endParaRPr lang="en-US" sz="2200" b="1" dirty="0"/>
          </a:p>
          <a:p>
            <a:r>
              <a:rPr lang="en-US" sz="2200" dirty="0"/>
              <a:t>a. An upper limit of improvement.</a:t>
            </a:r>
          </a:p>
          <a:p>
            <a:pPr marL="457200" indent="-457200">
              <a:buAutoNum type="alphaLcPeriod"/>
            </a:pPr>
            <a:endParaRPr lang="en-US" sz="2200" dirty="0"/>
          </a:p>
          <a:p>
            <a:r>
              <a:rPr lang="en-US" sz="2200" dirty="0"/>
              <a:t>b. The physician’s perspective is dominant.</a:t>
            </a:r>
          </a:p>
          <a:p>
            <a:endParaRPr lang="en-US" sz="2200" dirty="0"/>
          </a:p>
          <a:p>
            <a:r>
              <a:rPr lang="en-US" sz="2200" dirty="0"/>
              <a:t>c. An organizational commitment.</a:t>
            </a:r>
          </a:p>
          <a:p>
            <a:endParaRPr lang="en-US" sz="2200" dirty="0"/>
          </a:p>
          <a:p>
            <a:r>
              <a:rPr lang="en-US" sz="2200" dirty="0"/>
              <a:t>d. The elimination of outliers.</a:t>
            </a:r>
            <a:endParaRPr lang="en-US" sz="2200" b="1" dirty="0">
              <a:solidFill>
                <a:schemeClr val="accent2"/>
              </a:solidFill>
            </a:endParaRPr>
          </a:p>
        </p:txBody>
      </p:sp>
      <p:sp>
        <p:nvSpPr>
          <p:cNvPr id="6" name="Title 1"/>
          <p:cNvSpPr>
            <a:spLocks noGrp="1"/>
          </p:cNvSpPr>
          <p:nvPr>
            <p:ph type="title"/>
          </p:nvPr>
        </p:nvSpPr>
        <p:spPr>
          <a:xfrm>
            <a:off x="457200" y="274638"/>
            <a:ext cx="8229600" cy="1143000"/>
          </a:xfrm>
        </p:spPr>
        <p:txBody>
          <a:bodyPr/>
          <a:lstStyle/>
          <a:p>
            <a:r>
              <a:rPr lang="en-US" cap="none" dirty="0"/>
              <a:t>Question #194</a:t>
            </a:r>
          </a:p>
        </p:txBody>
      </p:sp>
    </p:spTree>
    <p:extLst>
      <p:ext uri="{BB962C8B-B14F-4D97-AF65-F5344CB8AC3E}">
        <p14:creationId xmlns:p14="http://schemas.microsoft.com/office/powerpoint/2010/main" val="41924980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4000" dirty="0"/>
              <a:t>Questions/ Contact Information</a:t>
            </a:r>
          </a:p>
        </p:txBody>
      </p:sp>
      <p:sp>
        <p:nvSpPr>
          <p:cNvPr id="35843" name="Content Placeholder 2"/>
          <p:cNvSpPr>
            <a:spLocks noGrp="1"/>
          </p:cNvSpPr>
          <p:nvPr>
            <p:ph idx="1"/>
          </p:nvPr>
        </p:nvSpPr>
        <p:spPr bwMode="auto">
          <a:xfrm>
            <a:off x="457200" y="1143000"/>
            <a:ext cx="8229600" cy="49831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spcBef>
                <a:spcPct val="0"/>
              </a:spcBef>
              <a:spcAft>
                <a:spcPts val="1800"/>
              </a:spcAft>
              <a:buFontTx/>
              <a:buNone/>
              <a:defRPr/>
            </a:pPr>
            <a:endParaRPr lang="en-US" sz="1800" b="1" dirty="0"/>
          </a:p>
          <a:p>
            <a:pPr marL="0" indent="0" eaLnBrk="1" hangingPunct="1">
              <a:spcBef>
                <a:spcPct val="0"/>
              </a:spcBef>
              <a:spcAft>
                <a:spcPts val="1800"/>
              </a:spcAft>
              <a:buFontTx/>
              <a:buNone/>
              <a:defRPr/>
            </a:pPr>
            <a:endParaRPr lang="en-US" sz="1800" b="1" dirty="0"/>
          </a:p>
          <a:p>
            <a:pPr marL="0" indent="0" eaLnBrk="1" hangingPunct="1">
              <a:spcBef>
                <a:spcPct val="0"/>
              </a:spcBef>
              <a:spcAft>
                <a:spcPts val="1800"/>
              </a:spcAft>
              <a:buFontTx/>
              <a:buNone/>
              <a:defRPr/>
            </a:pPr>
            <a:endParaRPr lang="en-US" sz="2000" b="1" dirty="0"/>
          </a:p>
          <a:p>
            <a:pPr marL="0" indent="0" eaLnBrk="1" hangingPunct="1">
              <a:spcBef>
                <a:spcPct val="0"/>
              </a:spcBef>
              <a:spcAft>
                <a:spcPts val="1800"/>
              </a:spcAft>
              <a:buFontTx/>
              <a:buNone/>
              <a:defRPr/>
            </a:pPr>
            <a:r>
              <a:rPr lang="en-US" sz="2000" b="1" dirty="0"/>
              <a:t>Michelle Adzhemyan</a:t>
            </a:r>
          </a:p>
          <a:p>
            <a:pPr marL="400050" lvl="1" indent="0" eaLnBrk="1" hangingPunct="1">
              <a:spcBef>
                <a:spcPct val="0"/>
              </a:spcBef>
              <a:spcAft>
                <a:spcPts val="1800"/>
              </a:spcAft>
              <a:buFontTx/>
              <a:buNone/>
              <a:defRPr/>
            </a:pPr>
            <a:r>
              <a:rPr lang="en-US" sz="2000" dirty="0"/>
              <a:t>(404) 279-4677, michelle.d.adzhemyan@kp.org</a:t>
            </a:r>
          </a:p>
          <a:p>
            <a:pPr marL="400050" lvl="1" indent="0" eaLnBrk="1" hangingPunct="1">
              <a:lnSpc>
                <a:spcPts val="2400"/>
              </a:lnSpc>
              <a:spcBef>
                <a:spcPct val="0"/>
              </a:spcBef>
              <a:spcAft>
                <a:spcPts val="1200"/>
              </a:spcAft>
              <a:buFontTx/>
              <a:buNone/>
              <a:defRPr/>
            </a:pPr>
            <a:endParaRPr lang="en-US" sz="1400" dirty="0"/>
          </a:p>
          <a:p>
            <a:pPr marL="0" indent="0" eaLnBrk="1" hangingPunct="1">
              <a:lnSpc>
                <a:spcPts val="2400"/>
              </a:lnSpc>
              <a:spcBef>
                <a:spcPct val="0"/>
              </a:spcBef>
              <a:spcAft>
                <a:spcPts val="1200"/>
              </a:spcAft>
              <a:buFontTx/>
              <a:buNone/>
              <a:defRPr/>
            </a:pPr>
            <a:endParaRPr lang="en-US" sz="1800" dirty="0"/>
          </a:p>
          <a:p>
            <a:pPr eaLnBrk="1" hangingPunct="1">
              <a:lnSpc>
                <a:spcPts val="2400"/>
              </a:lnSpc>
              <a:spcBef>
                <a:spcPct val="0"/>
              </a:spcBef>
              <a:spcAft>
                <a:spcPts val="1200"/>
              </a:spcAft>
              <a:buFont typeface="Wingdings" pitchFamily="2" charset="2"/>
              <a:buChar char="§"/>
              <a:defRPr/>
            </a:pPr>
            <a:endParaRPr lang="en-US" sz="1800" dirty="0"/>
          </a:p>
          <a:p>
            <a:pPr eaLnBrk="1" hangingPunct="1">
              <a:defRPr/>
            </a:pPr>
            <a:endParaRPr lang="en-US" sz="2400" dirty="0"/>
          </a:p>
        </p:txBody>
      </p:sp>
      <p:sp>
        <p:nvSpPr>
          <p:cNvPr id="156675" name="Slide Number Placeholder 2"/>
          <p:cNvSpPr>
            <a:spLocks noGrp="1"/>
          </p:cNvSpPr>
          <p:nvPr>
            <p:ph type="sldNum" sz="quarter" idx="10"/>
          </p:nvPr>
        </p:nvSpPr>
        <p:spPr>
          <a:noFill/>
        </p:spPr>
        <p:txBody>
          <a:bodyPr/>
          <a:lstStyle/>
          <a:p>
            <a:fld id="{320FFFC6-A3BF-49A9-ABA9-45FC3A63210B}" type="slidenum">
              <a:rPr lang="en-US"/>
              <a:pPr/>
              <a:t>69</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a:defRPr/>
            </a:pPr>
            <a:r>
              <a:rPr lang="en-US" sz="3600" dirty="0"/>
              <a:t>The Quality Improvement Definition</a:t>
            </a:r>
          </a:p>
        </p:txBody>
      </p:sp>
      <p:sp>
        <p:nvSpPr>
          <p:cNvPr id="3" name="Content Placeholder 2"/>
          <p:cNvSpPr>
            <a:spLocks noGrp="1"/>
          </p:cNvSpPr>
          <p:nvPr>
            <p:ph idx="1"/>
          </p:nvPr>
        </p:nvSpPr>
        <p:spPr>
          <a:xfrm>
            <a:off x="457200" y="1493837"/>
            <a:ext cx="8229600" cy="4297363"/>
          </a:xfrm>
        </p:spPr>
        <p:txBody>
          <a:bodyPr rtlCol="0">
            <a:noAutofit/>
          </a:bodyPr>
          <a:lstStyle/>
          <a:p>
            <a:pPr fontAlgn="auto">
              <a:spcBef>
                <a:spcPts val="0"/>
              </a:spcBef>
              <a:spcAft>
                <a:spcPts val="600"/>
              </a:spcAft>
              <a:buClr>
                <a:srgbClr val="660066"/>
              </a:buClr>
              <a:buFont typeface="Wingdings" pitchFamily="2" charset="2"/>
              <a:buChar char="§"/>
              <a:defRPr/>
            </a:pPr>
            <a:r>
              <a:rPr lang="en-US" sz="1800" dirty="0"/>
              <a:t>Quality Improvement (QI) is a term used to describe a body of knowledge, which consists of the processes and tools needed to continuously improve quality of services and products within organizations. </a:t>
            </a:r>
          </a:p>
          <a:p>
            <a:pPr lvl="1" fontAlgn="auto">
              <a:spcBef>
                <a:spcPts val="0"/>
              </a:spcBef>
              <a:spcAft>
                <a:spcPts val="600"/>
              </a:spcAft>
              <a:buClr>
                <a:srgbClr val="660066"/>
              </a:buClr>
              <a:buFont typeface="Wingdings" pitchFamily="2" charset="2"/>
              <a:buChar char="§"/>
              <a:defRPr/>
            </a:pPr>
            <a:r>
              <a:rPr lang="en-US" sz="1600" dirty="0"/>
              <a:t>QI techniques and practices have become known to the business world under many different names (CQI - continuous quality improvement, TQM - total quality management, Six Sigma, etc.) but are all built on the same foundation of </a:t>
            </a:r>
            <a:r>
              <a:rPr lang="en-US" sz="1600" b="1" dirty="0"/>
              <a:t>customer requirements, statistical measurement, top down support and employee participation</a:t>
            </a:r>
            <a:r>
              <a:rPr lang="en-US" sz="1600" dirty="0"/>
              <a:t>.</a:t>
            </a:r>
          </a:p>
          <a:p>
            <a:pPr fontAlgn="auto">
              <a:spcBef>
                <a:spcPts val="0"/>
              </a:spcBef>
              <a:spcAft>
                <a:spcPts val="600"/>
              </a:spcAft>
              <a:buClr>
                <a:srgbClr val="660066"/>
              </a:buClr>
              <a:buFont typeface="Wingdings" pitchFamily="2" charset="2"/>
              <a:buChar char="§"/>
              <a:defRPr/>
            </a:pPr>
            <a:endParaRPr lang="en-US" sz="1800" dirty="0"/>
          </a:p>
          <a:p>
            <a:pPr fontAlgn="auto">
              <a:spcBef>
                <a:spcPts val="0"/>
              </a:spcBef>
              <a:spcAft>
                <a:spcPts val="600"/>
              </a:spcAft>
              <a:buClr>
                <a:srgbClr val="660066"/>
              </a:buClr>
              <a:buFont typeface="Wingdings" pitchFamily="2" charset="2"/>
              <a:buChar char="§"/>
              <a:defRPr/>
            </a:pPr>
            <a:r>
              <a:rPr lang="en-US" sz="1800" dirty="0"/>
              <a:t>Very simply, </a:t>
            </a:r>
            <a:r>
              <a:rPr lang="en-US" sz="1800" b="1" dirty="0"/>
              <a:t>Quality Improvement strives to reduce (if not eliminate) and prevent defects in the flow of work that will decrease costs, enhance the work environment, reduce errors, and improve results in the form of products, services and outcomes</a:t>
            </a:r>
            <a:r>
              <a:rPr lang="en-US" sz="1800" dirty="0"/>
              <a:t>.</a:t>
            </a:r>
            <a:endParaRPr lang="en-US" sz="1800" b="1" i="1" dirty="0"/>
          </a:p>
          <a:p>
            <a:pPr fontAlgn="auto">
              <a:spcBef>
                <a:spcPts val="0"/>
              </a:spcBef>
              <a:spcAft>
                <a:spcPts val="600"/>
              </a:spcAft>
              <a:buClr>
                <a:srgbClr val="660066"/>
              </a:buClr>
              <a:buFont typeface="Wingdings" pitchFamily="2" charset="2"/>
              <a:buChar char="§"/>
              <a:defRPr/>
            </a:pPr>
            <a:endParaRPr lang="en-US" sz="1800" dirty="0"/>
          </a:p>
        </p:txBody>
      </p:sp>
      <p:sp>
        <p:nvSpPr>
          <p:cNvPr id="4" name="Footer Placeholder 3"/>
          <p:cNvSpPr>
            <a:spLocks noGrp="1"/>
          </p:cNvSpPr>
          <p:nvPr>
            <p:ph type="ftr" sz="quarter" idx="4294967295"/>
          </p:nvPr>
        </p:nvSpPr>
        <p:spPr>
          <a:xfrm>
            <a:off x="3124200" y="6248400"/>
            <a:ext cx="3352800" cy="473075"/>
          </a:xfrm>
        </p:spPr>
        <p:txBody>
          <a:bodyPr/>
          <a:lstStyle/>
          <a:p>
            <a:pPr>
              <a:defRPr/>
            </a:pPr>
            <a:r>
              <a:rPr lang="en-US" sz="1050" b="1" dirty="0"/>
              <a:t>Quality Improvement Guidebook</a:t>
            </a:r>
            <a:endParaRPr lang="en-US" sz="1050" dirty="0"/>
          </a:p>
          <a:p>
            <a:pPr>
              <a:defRPr/>
            </a:pPr>
            <a:r>
              <a:rPr lang="en-US" sz="1050" dirty="0"/>
              <a:t>© 2003, 2005 by Quality and Operations Support, The Permanente Medical Group</a:t>
            </a:r>
          </a:p>
        </p:txBody>
      </p:sp>
      <p:sp>
        <p:nvSpPr>
          <p:cNvPr id="6" name="Slide Number Placeholder 2"/>
          <p:cNvSpPr>
            <a:spLocks noGrp="1"/>
          </p:cNvSpPr>
          <p:nvPr>
            <p:ph type="sldNum"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fld id="{0D417E0C-5CA5-448E-A4A8-A6F6B4001DA9}" type="slidenum">
              <a:rPr lang="en-US" smtClean="0">
                <a:solidFill>
                  <a:schemeClr val="bg1"/>
                </a:solidFill>
              </a:rPr>
              <a:pPr eaLnBrk="1" hangingPunct="1">
                <a:defRPr/>
              </a:pPr>
              <a:t>7</a:t>
            </a:fld>
            <a:endParaRPr lang="en-US" dirty="0">
              <a:solidFill>
                <a:schemeClr val="bg1"/>
              </a:solidFill>
            </a:endParaRPr>
          </a:p>
        </p:txBody>
      </p:sp>
    </p:spTree>
    <p:extLst>
      <p:ext uri="{BB962C8B-B14F-4D97-AF65-F5344CB8AC3E}">
        <p14:creationId xmlns:p14="http://schemas.microsoft.com/office/powerpoint/2010/main" val="3502937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1143000"/>
          </a:xfrm>
        </p:spPr>
        <p:txBody>
          <a:bodyPr/>
          <a:lstStyle/>
          <a:p>
            <a:r>
              <a:rPr lang="en-US" sz="3600" dirty="0"/>
              <a:t>Foundation of Quality Improvement</a:t>
            </a:r>
            <a:br>
              <a:rPr lang="en-US" sz="3600" dirty="0"/>
            </a:br>
            <a:endParaRPr lang="en-US" sz="3600" dirty="0"/>
          </a:p>
        </p:txBody>
      </p:sp>
      <p:sp>
        <p:nvSpPr>
          <p:cNvPr id="3" name="Content Placeholder 2"/>
          <p:cNvSpPr>
            <a:spLocks noGrp="1"/>
          </p:cNvSpPr>
          <p:nvPr>
            <p:ph idx="1"/>
          </p:nvPr>
        </p:nvSpPr>
        <p:spPr>
          <a:xfrm>
            <a:off x="381000" y="990600"/>
            <a:ext cx="8229600" cy="4830763"/>
          </a:xfrm>
        </p:spPr>
        <p:txBody>
          <a:bodyPr/>
          <a:lstStyle/>
          <a:p>
            <a:pPr marL="0" indent="0" algn="ctr" eaLnBrk="1" hangingPunct="1">
              <a:spcBef>
                <a:spcPct val="0"/>
              </a:spcBef>
              <a:buNone/>
            </a:pPr>
            <a:r>
              <a:rPr lang="en-US" sz="1600" dirty="0"/>
              <a:t>All QI approaches share a common base of knowledge and principles despite some differences in technique or vocabulary.</a:t>
            </a:r>
          </a:p>
          <a:p>
            <a:pPr marL="0" indent="0" eaLnBrk="1" hangingPunct="1">
              <a:spcBef>
                <a:spcPct val="0"/>
              </a:spcBef>
              <a:buNone/>
            </a:pPr>
            <a:r>
              <a:rPr lang="en-US" sz="1600" b="1" dirty="0">
                <a:ln w="1905"/>
                <a:solidFill>
                  <a:srgbClr val="660066"/>
                </a:solidFill>
                <a:effectLst>
                  <a:innerShdw blurRad="69850" dist="43180" dir="5400000">
                    <a:srgbClr val="000000">
                      <a:alpha val="65000"/>
                    </a:srgbClr>
                  </a:innerShdw>
                </a:effectLst>
                <a:latin typeface="+mj-lt"/>
                <a:cs typeface="+mj-cs"/>
              </a:rPr>
              <a:t>Process–Oriented Thinking</a:t>
            </a:r>
          </a:p>
          <a:p>
            <a:pPr eaLnBrk="1" hangingPunct="1">
              <a:spcBef>
                <a:spcPct val="0"/>
              </a:spcBef>
            </a:pPr>
            <a:endParaRPr lang="en-US" sz="1600" b="1" kern="1200" dirty="0">
              <a:solidFill>
                <a:srgbClr val="000000"/>
              </a:solidFill>
              <a:latin typeface="Arial" charset="0"/>
            </a:endParaRPr>
          </a:p>
          <a:p>
            <a:pPr eaLnBrk="1" hangingPunct="1">
              <a:spcBef>
                <a:spcPct val="0"/>
              </a:spcBef>
            </a:pPr>
            <a:r>
              <a:rPr lang="en-US" sz="1600" b="1" kern="1200" dirty="0">
                <a:solidFill>
                  <a:srgbClr val="000000"/>
                </a:solidFill>
                <a:latin typeface="Arial" charset="0"/>
              </a:rPr>
              <a:t>Continuous Quality Improvement (CQI): The reiterative process of improving stems from a philosophy that suggests quality is not something attained, but rather continually sought.  The status quo is not sufficient.</a:t>
            </a:r>
          </a:p>
          <a:p>
            <a:pPr eaLnBrk="1" hangingPunct="1">
              <a:spcBef>
                <a:spcPct val="0"/>
              </a:spcBef>
            </a:pPr>
            <a:endParaRPr lang="en-US" sz="1600" b="1" kern="1200" dirty="0">
              <a:solidFill>
                <a:srgbClr val="000000"/>
              </a:solidFill>
              <a:latin typeface="Arial" charset="0"/>
            </a:endParaRPr>
          </a:p>
          <a:p>
            <a:pPr eaLnBrk="1" hangingPunct="1">
              <a:spcBef>
                <a:spcPct val="0"/>
              </a:spcBef>
            </a:pPr>
            <a:r>
              <a:rPr lang="en-US" sz="1600" b="1" kern="1200" dirty="0">
                <a:solidFill>
                  <a:srgbClr val="000000"/>
                </a:solidFill>
                <a:latin typeface="Arial" charset="0"/>
              </a:rPr>
              <a:t>There is an interconnectivity of processes and systems; as one part of the system is improved, the relationship or functioning between parts of the system can also be improved as a result.</a:t>
            </a:r>
          </a:p>
          <a:p>
            <a:pPr eaLnBrk="1" hangingPunct="1">
              <a:spcBef>
                <a:spcPct val="0"/>
              </a:spcBef>
            </a:pPr>
            <a:endParaRPr lang="en-US" sz="1600" b="1" kern="1200" dirty="0">
              <a:solidFill>
                <a:srgbClr val="000000"/>
              </a:solidFill>
              <a:latin typeface="Arial" charset="0"/>
            </a:endParaRPr>
          </a:p>
          <a:p>
            <a:pPr eaLnBrk="1" hangingPunct="1">
              <a:spcBef>
                <a:spcPct val="0"/>
              </a:spcBef>
            </a:pPr>
            <a:r>
              <a:rPr lang="en-US" sz="1600" b="1" kern="1200" dirty="0">
                <a:solidFill>
                  <a:srgbClr val="000000"/>
                </a:solidFill>
                <a:latin typeface="Arial" charset="0"/>
              </a:rPr>
              <a:t>Better decisions are made when they are:</a:t>
            </a:r>
          </a:p>
          <a:p>
            <a:pPr lvl="1" eaLnBrk="1" hangingPunct="1">
              <a:spcBef>
                <a:spcPct val="0"/>
              </a:spcBef>
            </a:pPr>
            <a:r>
              <a:rPr lang="en-US" sz="1400" b="1" kern="1200" dirty="0">
                <a:solidFill>
                  <a:srgbClr val="000000"/>
                </a:solidFill>
                <a:latin typeface="Arial" charset="0"/>
              </a:rPr>
              <a:t>Based on data, with proper analysis (not based on intuition/subjectivity)</a:t>
            </a:r>
          </a:p>
          <a:p>
            <a:pPr lvl="1" eaLnBrk="1" hangingPunct="1">
              <a:spcBef>
                <a:spcPct val="0"/>
              </a:spcBef>
            </a:pPr>
            <a:r>
              <a:rPr lang="en-US" sz="1400" b="1" kern="1200" dirty="0">
                <a:solidFill>
                  <a:srgbClr val="000000"/>
                </a:solidFill>
                <a:latin typeface="Arial" charset="0"/>
              </a:rPr>
              <a:t>Empower stakeholders/staff by including them  in the decision-making process, without fear.</a:t>
            </a:r>
          </a:p>
          <a:p>
            <a:pPr lvl="1" eaLnBrk="1" hangingPunct="1">
              <a:spcBef>
                <a:spcPct val="0"/>
              </a:spcBef>
            </a:pPr>
            <a:r>
              <a:rPr lang="en-US" sz="1400" b="1" kern="1200" dirty="0">
                <a:solidFill>
                  <a:srgbClr val="000000"/>
                </a:solidFill>
                <a:latin typeface="Arial" charset="0"/>
              </a:rPr>
              <a:t>Managers relinquish historic unilateral decision-making</a:t>
            </a:r>
          </a:p>
          <a:p>
            <a:pPr lvl="1" eaLnBrk="1" hangingPunct="1">
              <a:spcBef>
                <a:spcPct val="0"/>
              </a:spcBef>
            </a:pPr>
            <a:endParaRPr lang="en-US" sz="1400" b="1" kern="1200" dirty="0">
              <a:solidFill>
                <a:srgbClr val="000000"/>
              </a:solidFill>
              <a:latin typeface="Arial" charset="0"/>
            </a:endParaRPr>
          </a:p>
          <a:p>
            <a:pPr eaLnBrk="1" hangingPunct="1">
              <a:spcBef>
                <a:spcPct val="0"/>
              </a:spcBef>
            </a:pPr>
            <a:r>
              <a:rPr lang="en-US" sz="1600" b="1" kern="1200" dirty="0">
                <a:solidFill>
                  <a:srgbClr val="000000"/>
                </a:solidFill>
                <a:latin typeface="Arial" charset="0"/>
              </a:rPr>
              <a:t>The Process Improvement toolkit can be used to improve the measurement, analysis and reliability of data.</a:t>
            </a:r>
          </a:p>
          <a:p>
            <a:pPr lvl="1" eaLnBrk="1" hangingPunct="1">
              <a:spcBef>
                <a:spcPct val="0"/>
              </a:spcBef>
            </a:pPr>
            <a:endParaRPr lang="en-US" sz="1400" b="1" kern="1200" dirty="0">
              <a:solidFill>
                <a:srgbClr val="000000"/>
              </a:solidFill>
              <a:latin typeface="Arial" charset="0"/>
            </a:endParaRPr>
          </a:p>
          <a:p>
            <a:pPr eaLnBrk="1" hangingPunct="1">
              <a:spcBef>
                <a:spcPct val="0"/>
              </a:spcBef>
            </a:pPr>
            <a:endParaRPr lang="en-US" sz="1800" b="1" kern="1200" dirty="0">
              <a:solidFill>
                <a:srgbClr val="000000"/>
              </a:solidFill>
              <a:latin typeface="Arial" charset="0"/>
            </a:endParaRPr>
          </a:p>
          <a:p>
            <a:endParaRPr lang="en-US" dirty="0"/>
          </a:p>
        </p:txBody>
      </p:sp>
      <p:sp>
        <p:nvSpPr>
          <p:cNvPr id="4" name="Slide Number Placeholder 3"/>
          <p:cNvSpPr>
            <a:spLocks noGrp="1"/>
          </p:cNvSpPr>
          <p:nvPr>
            <p:ph type="sldNum" sz="quarter" idx="10"/>
          </p:nvPr>
        </p:nvSpPr>
        <p:spPr/>
        <p:txBody>
          <a:bodyPr/>
          <a:lstStyle/>
          <a:p>
            <a:pPr>
              <a:defRPr/>
            </a:pPr>
            <a:fld id="{597D82AD-E675-4543-BE36-3BDC70215C18}" type="slidenum">
              <a:rPr lang="en-US" smtClean="0"/>
              <a:pPr>
                <a:defRPr/>
              </a:pPr>
              <a:t>8</a:t>
            </a:fld>
            <a:endParaRPr lang="en-US" dirty="0"/>
          </a:p>
        </p:txBody>
      </p:sp>
    </p:spTree>
    <p:extLst>
      <p:ext uri="{BB962C8B-B14F-4D97-AF65-F5344CB8AC3E}">
        <p14:creationId xmlns:p14="http://schemas.microsoft.com/office/powerpoint/2010/main" val="1080156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fontAlgn="auto">
              <a:spcAft>
                <a:spcPts val="0"/>
              </a:spcAft>
              <a:defRPr/>
            </a:pPr>
            <a:r>
              <a:rPr lang="en-US" sz="3600" dirty="0"/>
              <a:t>Foundation of Quality Improvement</a:t>
            </a:r>
          </a:p>
        </p:txBody>
      </p:sp>
      <p:sp>
        <p:nvSpPr>
          <p:cNvPr id="3" name="Content Placeholder 2"/>
          <p:cNvSpPr>
            <a:spLocks noGrp="1"/>
          </p:cNvSpPr>
          <p:nvPr>
            <p:ph idx="1"/>
          </p:nvPr>
        </p:nvSpPr>
        <p:spPr>
          <a:xfrm>
            <a:off x="457200" y="1143000"/>
            <a:ext cx="8229600" cy="4648200"/>
          </a:xfrm>
        </p:spPr>
        <p:txBody>
          <a:bodyPr rtlCol="0">
            <a:normAutofit fontScale="40000" lnSpcReduction="20000"/>
          </a:bodyPr>
          <a:lstStyle/>
          <a:p>
            <a:pPr algn="ctr" fontAlgn="auto">
              <a:lnSpc>
                <a:spcPct val="120000"/>
              </a:lnSpc>
              <a:spcBef>
                <a:spcPts val="0"/>
              </a:spcBef>
              <a:spcAft>
                <a:spcPts val="600"/>
              </a:spcAft>
              <a:buFont typeface="Arial" pitchFamily="34" charset="0"/>
              <a:buNone/>
              <a:defRPr/>
            </a:pPr>
            <a:r>
              <a:rPr lang="en-US" sz="4500" dirty="0"/>
              <a:t>All QI approaches share a common base of knowledge and principles despite some differences in technique or vocabulary.</a:t>
            </a:r>
          </a:p>
          <a:p>
            <a:pPr fontAlgn="auto">
              <a:lnSpc>
                <a:spcPct val="120000"/>
              </a:lnSpc>
              <a:spcBef>
                <a:spcPts val="0"/>
              </a:spcBef>
              <a:spcAft>
                <a:spcPts val="600"/>
              </a:spcAft>
              <a:buFont typeface="Arial" pitchFamily="34" charset="0"/>
              <a:buNone/>
              <a:defRPr/>
            </a:pPr>
            <a:r>
              <a:rPr lang="en-US" dirty="0"/>
              <a:t> </a:t>
            </a:r>
          </a:p>
          <a:p>
            <a:pPr fontAlgn="auto">
              <a:lnSpc>
                <a:spcPct val="120000"/>
              </a:lnSpc>
              <a:spcBef>
                <a:spcPts val="0"/>
              </a:spcBef>
              <a:spcAft>
                <a:spcPts val="1200"/>
              </a:spcAft>
              <a:buFont typeface="Arial" pitchFamily="34" charset="0"/>
              <a:buNone/>
              <a:defRPr/>
            </a:pPr>
            <a:r>
              <a:rPr lang="en-US" sz="3800" b="1" dirty="0">
                <a:solidFill>
                  <a:schemeClr val="accent2"/>
                </a:solidFill>
              </a:rPr>
              <a:t>Customer Requirements </a:t>
            </a:r>
          </a:p>
          <a:p>
            <a:pPr fontAlgn="auto">
              <a:lnSpc>
                <a:spcPct val="120000"/>
              </a:lnSpc>
              <a:spcBef>
                <a:spcPts val="0"/>
              </a:spcBef>
              <a:spcAft>
                <a:spcPts val="1200"/>
              </a:spcAft>
              <a:buClr>
                <a:srgbClr val="660066"/>
              </a:buClr>
              <a:buFont typeface="Wingdings" pitchFamily="2" charset="2"/>
              <a:buChar char="§"/>
              <a:defRPr/>
            </a:pPr>
            <a:r>
              <a:rPr lang="en-US" dirty="0"/>
              <a:t>There is a customer and a supplier in every step of every process both internally and externally.</a:t>
            </a:r>
          </a:p>
          <a:p>
            <a:pPr fontAlgn="auto">
              <a:lnSpc>
                <a:spcPct val="120000"/>
              </a:lnSpc>
              <a:spcBef>
                <a:spcPts val="0"/>
              </a:spcBef>
              <a:spcAft>
                <a:spcPts val="1200"/>
              </a:spcAft>
              <a:buFont typeface="Arial" pitchFamily="34" charset="0"/>
              <a:buNone/>
              <a:defRPr/>
            </a:pPr>
            <a:r>
              <a:rPr lang="en-US" b="1" i="1" dirty="0"/>
              <a:t> </a:t>
            </a:r>
            <a:r>
              <a:rPr lang="en-US" sz="3800" b="1" dirty="0">
                <a:solidFill>
                  <a:schemeClr val="accent2"/>
                </a:solidFill>
              </a:rPr>
              <a:t>Process</a:t>
            </a:r>
          </a:p>
          <a:p>
            <a:pPr fontAlgn="auto">
              <a:lnSpc>
                <a:spcPct val="120000"/>
              </a:lnSpc>
              <a:spcBef>
                <a:spcPts val="0"/>
              </a:spcBef>
              <a:spcAft>
                <a:spcPts val="1200"/>
              </a:spcAft>
              <a:buClr>
                <a:srgbClr val="660066"/>
              </a:buClr>
              <a:buFont typeface="Wingdings" pitchFamily="2" charset="2"/>
              <a:buChar char="§"/>
              <a:defRPr/>
            </a:pPr>
            <a:r>
              <a:rPr lang="en-US" dirty="0"/>
              <a:t>All work, no matter how simple, is part of a process that can be defined and mapped, step-by-step.</a:t>
            </a:r>
          </a:p>
          <a:p>
            <a:pPr fontAlgn="auto">
              <a:lnSpc>
                <a:spcPct val="120000"/>
              </a:lnSpc>
              <a:spcBef>
                <a:spcPts val="0"/>
              </a:spcBef>
              <a:spcAft>
                <a:spcPts val="1200"/>
              </a:spcAft>
              <a:buFont typeface="Arial" pitchFamily="34" charset="0"/>
              <a:buNone/>
              <a:defRPr/>
            </a:pPr>
            <a:r>
              <a:rPr lang="en-US" b="1" i="1" dirty="0"/>
              <a:t> </a:t>
            </a:r>
            <a:r>
              <a:rPr lang="en-US" sz="3800" b="1" dirty="0">
                <a:solidFill>
                  <a:schemeClr val="accent2"/>
                </a:solidFill>
              </a:rPr>
              <a:t>Continuous</a:t>
            </a:r>
          </a:p>
          <a:p>
            <a:pPr fontAlgn="auto">
              <a:lnSpc>
                <a:spcPct val="120000"/>
              </a:lnSpc>
              <a:spcBef>
                <a:spcPts val="0"/>
              </a:spcBef>
              <a:spcAft>
                <a:spcPts val="1200"/>
              </a:spcAft>
              <a:buClr>
                <a:srgbClr val="660066"/>
              </a:buClr>
              <a:buFont typeface="Wingdings" pitchFamily="2" charset="2"/>
              <a:buChar char="§"/>
              <a:defRPr/>
            </a:pPr>
            <a:r>
              <a:rPr lang="en-US" dirty="0"/>
              <a:t>QI is a continuous cycle that requires the discipline to apply the techniques over and over.  Steps toward the desired goal are measured, monitored and adjusted, then re-measured to determine the best plan to minimize variation.</a:t>
            </a:r>
          </a:p>
          <a:p>
            <a:pPr fontAlgn="auto">
              <a:lnSpc>
                <a:spcPct val="120000"/>
              </a:lnSpc>
              <a:spcBef>
                <a:spcPts val="0"/>
              </a:spcBef>
              <a:spcAft>
                <a:spcPts val="1200"/>
              </a:spcAft>
              <a:buFont typeface="Arial" pitchFamily="34" charset="0"/>
              <a:buNone/>
              <a:defRPr/>
            </a:pPr>
            <a:r>
              <a:rPr lang="en-US" b="1" i="1" dirty="0"/>
              <a:t> </a:t>
            </a:r>
            <a:r>
              <a:rPr lang="en-US" sz="3800" b="1" dirty="0">
                <a:solidFill>
                  <a:schemeClr val="accent2"/>
                </a:solidFill>
              </a:rPr>
              <a:t>Variation</a:t>
            </a:r>
          </a:p>
          <a:p>
            <a:pPr fontAlgn="auto">
              <a:lnSpc>
                <a:spcPct val="120000"/>
              </a:lnSpc>
              <a:spcBef>
                <a:spcPts val="0"/>
              </a:spcBef>
              <a:spcAft>
                <a:spcPts val="1200"/>
              </a:spcAft>
              <a:buClr>
                <a:srgbClr val="660066"/>
              </a:buClr>
              <a:buFont typeface="Wingdings" pitchFamily="2" charset="2"/>
              <a:buChar char="§"/>
              <a:defRPr/>
            </a:pPr>
            <a:r>
              <a:rPr lang="en-US" dirty="0"/>
              <a:t>All work processes, from the most simple to the most elegantly automated, are subject to variation and reducing variation makes improvement.</a:t>
            </a:r>
          </a:p>
          <a:p>
            <a:pPr fontAlgn="auto">
              <a:spcAft>
                <a:spcPts val="0"/>
              </a:spcAft>
              <a:defRPr/>
            </a:pPr>
            <a:endParaRPr lang="en-US" dirty="0"/>
          </a:p>
        </p:txBody>
      </p:sp>
      <p:sp>
        <p:nvSpPr>
          <p:cNvPr id="4" name="Footer Placeholder 3"/>
          <p:cNvSpPr>
            <a:spLocks noGrp="1"/>
          </p:cNvSpPr>
          <p:nvPr>
            <p:ph type="ftr" sz="quarter" idx="4294967295"/>
          </p:nvPr>
        </p:nvSpPr>
        <p:spPr>
          <a:xfrm>
            <a:off x="3124200" y="6356350"/>
            <a:ext cx="2895600" cy="365125"/>
          </a:xfrm>
        </p:spPr>
        <p:txBody>
          <a:bodyPr/>
          <a:lstStyle/>
          <a:p>
            <a:pPr>
              <a:defRPr/>
            </a:pPr>
            <a:r>
              <a:rPr lang="en-US" sz="1050" b="1" dirty="0"/>
              <a:t>Quality Improvement Guidebook</a:t>
            </a:r>
            <a:endParaRPr lang="en-US" sz="1050" dirty="0"/>
          </a:p>
          <a:p>
            <a:pPr>
              <a:defRPr/>
            </a:pPr>
            <a:r>
              <a:rPr lang="en-US" sz="1050" dirty="0"/>
              <a:t>© 2003, 2005 by Quality and Operations Support, The Permanente Medical Group</a:t>
            </a:r>
          </a:p>
          <a:p>
            <a:pPr>
              <a:defRPr/>
            </a:pPr>
            <a:endParaRPr lang="en-US" sz="1050" dirty="0"/>
          </a:p>
        </p:txBody>
      </p:sp>
      <p:sp>
        <p:nvSpPr>
          <p:cNvPr id="6" name="Slide Number Placeholder 2"/>
          <p:cNvSpPr>
            <a:spLocks noGrp="1"/>
          </p:cNvSpPr>
          <p:nvPr>
            <p:ph type="sldNum"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fld id="{1ADFB605-E4F8-47F7-B3E2-3D842167B03B}" type="slidenum">
              <a:rPr lang="en-US" smtClean="0">
                <a:solidFill>
                  <a:schemeClr val="bg1"/>
                </a:solidFill>
              </a:rPr>
              <a:pPr eaLnBrk="1" hangingPunct="1">
                <a:defRPr/>
              </a:pPr>
              <a:t>9</a:t>
            </a:fld>
            <a:endParaRPr lang="en-US" dirty="0">
              <a:solidFill>
                <a:schemeClr val="bg1"/>
              </a:solidFill>
            </a:endParaRPr>
          </a:p>
        </p:txBody>
      </p:sp>
    </p:spTree>
    <p:extLst>
      <p:ext uri="{BB962C8B-B14F-4D97-AF65-F5344CB8AC3E}">
        <p14:creationId xmlns:p14="http://schemas.microsoft.com/office/powerpoint/2010/main" val="2463106977"/>
      </p:ext>
    </p:extLst>
  </p:cSld>
  <p:clrMapOvr>
    <a:masterClrMapping/>
  </p:clrMapOvr>
</p:sld>
</file>

<file path=ppt/theme/theme1.xml><?xml version="1.0" encoding="utf-8"?>
<a:theme xmlns:a="http://schemas.openxmlformats.org/drawingml/2006/main" name="FACHE_Theme">
  <a:themeElements>
    <a:clrScheme name="Custom 1">
      <a:dk1>
        <a:srgbClr val="000000"/>
      </a:dk1>
      <a:lt1>
        <a:srgbClr val="FFFFFF"/>
      </a:lt1>
      <a:dk2>
        <a:srgbClr val="000000"/>
      </a:dk2>
      <a:lt2>
        <a:srgbClr val="808080"/>
      </a:lt2>
      <a:accent1>
        <a:srgbClr val="BCABDD"/>
      </a:accent1>
      <a:accent2>
        <a:srgbClr val="660066"/>
      </a:accent2>
      <a:accent3>
        <a:srgbClr val="753E86"/>
      </a:accent3>
      <a:accent4>
        <a:srgbClr val="583A6E"/>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FACHE_Theme</Template>
  <TotalTime>1898</TotalTime>
  <Words>5842</Words>
  <Application>Microsoft Office PowerPoint</Application>
  <PresentationFormat>On-screen Show (4:3)</PresentationFormat>
  <Paragraphs>1063</Paragraphs>
  <Slides>69</Slides>
  <Notes>19</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69</vt:i4>
      </vt:variant>
    </vt:vector>
  </HeadingPairs>
  <TitlesOfParts>
    <vt:vector size="72" baseType="lpstr">
      <vt:lpstr>FACHE_Theme</vt:lpstr>
      <vt:lpstr>Picture</vt:lpstr>
      <vt:lpstr>Worksheet</vt:lpstr>
      <vt:lpstr>PowerPoint Presentation</vt:lpstr>
      <vt:lpstr>PowerPoint Presentation</vt:lpstr>
      <vt:lpstr>PowerPoint Presentation</vt:lpstr>
      <vt:lpstr>PowerPoint Presentation</vt:lpstr>
      <vt:lpstr>Culture of Performance Improvement</vt:lpstr>
      <vt:lpstr>PowerPoint Presentation</vt:lpstr>
      <vt:lpstr>The Quality Improvement Definition</vt:lpstr>
      <vt:lpstr>Foundation of Quality Improvement </vt:lpstr>
      <vt:lpstr>Foundation of Quality Improvement</vt:lpstr>
      <vt:lpstr>Evolution of Health Care QI Programs</vt:lpstr>
      <vt:lpstr>Quality Improvement – Current State</vt:lpstr>
      <vt:lpstr>What is Lean?</vt:lpstr>
      <vt:lpstr>Value-Added and Waste</vt:lpstr>
      <vt:lpstr>Technology is Not the Solution</vt:lpstr>
      <vt:lpstr>Deming Wheel or Shewhart Cycle</vt:lpstr>
      <vt:lpstr>Value Equation of Health Care</vt:lpstr>
      <vt:lpstr>Kano Model</vt:lpstr>
      <vt:lpstr>Process Improvement Toolkit</vt:lpstr>
      <vt:lpstr>Process Improvement Toolkit: Gantt Chart/ Project Plan</vt:lpstr>
      <vt:lpstr>Process Improvement Toolkit: Process Flow Chart &amp; Value Stream Map</vt:lpstr>
      <vt:lpstr>Value Stream Map Example</vt:lpstr>
      <vt:lpstr>How to  Draw a Process Map</vt:lpstr>
      <vt:lpstr>Process Improvement Toolkit: Control Chart</vt:lpstr>
      <vt:lpstr>Control Chart Example: Percent of Patients Who Left Without Being Registered (LWBR) in a Hospital ED</vt:lpstr>
      <vt:lpstr>Process Improvement Toolkit: Fishbone Diagram</vt:lpstr>
      <vt:lpstr>Modeling </vt:lpstr>
      <vt:lpstr>Process Improvement Toolkit: Histogram</vt:lpstr>
      <vt:lpstr>Process Improvement Toolkit: Pareto Analysis</vt:lpstr>
      <vt:lpstr>Process Improvement Toolkit: Benchmarking (1 of 2)</vt:lpstr>
      <vt:lpstr>Process Improvement Toolkit: Benchmarking (2 of 2)</vt:lpstr>
      <vt:lpstr>Risk, Regulation &amp; Reporting: Quality Assurance &amp; Clinical Review</vt:lpstr>
      <vt:lpstr>PowerPoint Presentation</vt:lpstr>
      <vt:lpstr>PowerPoint Presentation</vt:lpstr>
      <vt:lpstr>PowerPoint Presentation</vt:lpstr>
      <vt:lpstr>The Joint Commission:  National Patient Safety Goals</vt:lpstr>
      <vt:lpstr>The Joint Commission:  Quality Improvement Core Outcomes</vt:lpstr>
      <vt:lpstr>Center for Medicare &amp; Medicaid Services: Conditions of Participation</vt:lpstr>
      <vt:lpstr>Center for Medicare &amp; Medicaid Services:  H-CAHPS</vt:lpstr>
      <vt:lpstr>Medical Staff</vt:lpstr>
      <vt:lpstr>PowerPoint Presentation</vt:lpstr>
      <vt:lpstr>PowerPoint Presentation</vt:lpstr>
      <vt:lpstr>PowerPoint Presentation</vt:lpstr>
      <vt:lpstr>PowerPoint Presentation</vt:lpstr>
      <vt:lpstr>PowerPoint Presentation</vt:lpstr>
      <vt:lpstr>Accountability for Hospital Quality</vt:lpstr>
      <vt:lpstr>Peer Review</vt:lpstr>
      <vt:lpstr>Quality &amp; Reimbursement</vt:lpstr>
      <vt:lpstr>Quality &amp; Reimbursement</vt:lpstr>
      <vt:lpstr>Quality &amp; Reimbursement</vt:lpstr>
      <vt:lpstr>Utilization Review</vt:lpstr>
      <vt:lpstr>PowerPoint Presentation</vt:lpstr>
      <vt:lpstr>Appendix: References</vt:lpstr>
      <vt:lpstr>PowerPoint Presentation</vt:lpstr>
      <vt:lpstr>PowerPoint Presentation</vt:lpstr>
      <vt:lpstr>PowerPoint Presentation</vt:lpstr>
      <vt:lpstr>My BOG Test-Taking Strategies</vt:lpstr>
      <vt:lpstr>Practice Exam Questions </vt:lpstr>
      <vt:lpstr>Preparing For The Exam</vt:lpstr>
      <vt:lpstr>Question #2</vt:lpstr>
      <vt:lpstr>Question #56</vt:lpstr>
      <vt:lpstr>Question #75</vt:lpstr>
      <vt:lpstr>Question #77</vt:lpstr>
      <vt:lpstr>Question #109</vt:lpstr>
      <vt:lpstr>Question #135</vt:lpstr>
      <vt:lpstr>Question #162</vt:lpstr>
      <vt:lpstr>Question #190</vt:lpstr>
      <vt:lpstr>Question #191</vt:lpstr>
      <vt:lpstr>Question #194</vt:lpstr>
      <vt:lpstr>Questions/ Contact Information</vt:lpstr>
    </vt:vector>
  </TitlesOfParts>
  <Company>American College of Healthcare Executives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ACHE</dc:creator>
  <cp:lastModifiedBy>Karen</cp:lastModifiedBy>
  <cp:revision>339</cp:revision>
  <cp:lastPrinted>2013-04-02T17:54:58Z</cp:lastPrinted>
  <dcterms:created xsi:type="dcterms:W3CDTF">2013-09-06T22:41:33Z</dcterms:created>
  <dcterms:modified xsi:type="dcterms:W3CDTF">2018-07-11T02:35:02Z</dcterms:modified>
</cp:coreProperties>
</file>