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67" r:id="rId1"/>
  </p:sldMasterIdLst>
  <p:notesMasterIdLst>
    <p:notesMasterId r:id="rId38"/>
  </p:notesMasterIdLst>
  <p:handoutMasterIdLst>
    <p:handoutMasterId r:id="rId39"/>
  </p:handoutMasterIdLst>
  <p:sldIdLst>
    <p:sldId id="368" r:id="rId2"/>
    <p:sldId id="366" r:id="rId3"/>
    <p:sldId id="390" r:id="rId4"/>
    <p:sldId id="389" r:id="rId5"/>
    <p:sldId id="397" r:id="rId6"/>
    <p:sldId id="398" r:id="rId7"/>
    <p:sldId id="399" r:id="rId8"/>
    <p:sldId id="400" r:id="rId9"/>
    <p:sldId id="401" r:id="rId10"/>
    <p:sldId id="402" r:id="rId11"/>
    <p:sldId id="403" r:id="rId12"/>
    <p:sldId id="404" r:id="rId13"/>
    <p:sldId id="405" r:id="rId14"/>
    <p:sldId id="406" r:id="rId15"/>
    <p:sldId id="407" r:id="rId16"/>
    <p:sldId id="395" r:id="rId17"/>
    <p:sldId id="396" r:id="rId18"/>
    <p:sldId id="378" r:id="rId19"/>
    <p:sldId id="383" r:id="rId20"/>
    <p:sldId id="384" r:id="rId21"/>
    <p:sldId id="385" r:id="rId22"/>
    <p:sldId id="386" r:id="rId23"/>
    <p:sldId id="391" r:id="rId24"/>
    <p:sldId id="388" r:id="rId25"/>
    <p:sldId id="392" r:id="rId26"/>
    <p:sldId id="343" r:id="rId27"/>
    <p:sldId id="369" r:id="rId28"/>
    <p:sldId id="370" r:id="rId29"/>
    <p:sldId id="371" r:id="rId30"/>
    <p:sldId id="372" r:id="rId31"/>
    <p:sldId id="358" r:id="rId32"/>
    <p:sldId id="319" r:id="rId33"/>
    <p:sldId id="355" r:id="rId34"/>
    <p:sldId id="356" r:id="rId35"/>
    <p:sldId id="357" r:id="rId36"/>
    <p:sldId id="328" r:id="rId37"/>
  </p:sldIdLst>
  <p:sldSz cx="9144000" cy="6858000" type="letter"/>
  <p:notesSz cx="7010400" cy="9296400"/>
  <p:defaultTextStyle>
    <a:defPPr>
      <a:defRPr lang="en-US"/>
    </a:defPPr>
    <a:lvl1pPr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2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2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56" y="93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3038155" cy="4654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defRPr sz="1200" dirty="0">
                <a:latin typeface="Times New Roman" pitchFamily="18" charset="0"/>
                <a:ea typeface="+mn-ea"/>
              </a:defRPr>
            </a:lvl1pPr>
          </a:lstStyle>
          <a:p>
            <a:pPr>
              <a:defRPr/>
            </a:pPr>
            <a:endParaRPr lang="en-US" dirty="0"/>
          </a:p>
        </p:txBody>
      </p:sp>
      <p:sp>
        <p:nvSpPr>
          <p:cNvPr id="197635" name="Rectangle 3"/>
          <p:cNvSpPr>
            <a:spLocks noGrp="1" noChangeArrowheads="1"/>
          </p:cNvSpPr>
          <p:nvPr>
            <p:ph type="dt" sz="quarter" idx="1"/>
          </p:nvPr>
        </p:nvSpPr>
        <p:spPr bwMode="auto">
          <a:xfrm>
            <a:off x="3970673" y="0"/>
            <a:ext cx="3038155" cy="4654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defRPr sz="1200" dirty="0">
                <a:latin typeface="Times New Roman" pitchFamily="18" charset="0"/>
                <a:ea typeface="+mn-ea"/>
              </a:defRPr>
            </a:lvl1pPr>
          </a:lstStyle>
          <a:p>
            <a:pPr>
              <a:defRPr/>
            </a:pPr>
            <a:endParaRPr lang="en-US" dirty="0"/>
          </a:p>
        </p:txBody>
      </p:sp>
      <p:sp>
        <p:nvSpPr>
          <p:cNvPr id="197636" name="Rectangle 4"/>
          <p:cNvSpPr>
            <a:spLocks noGrp="1" noChangeArrowheads="1"/>
          </p:cNvSpPr>
          <p:nvPr>
            <p:ph type="ftr" sz="quarter" idx="2"/>
          </p:nvPr>
        </p:nvSpPr>
        <p:spPr bwMode="auto">
          <a:xfrm>
            <a:off x="0" y="8829286"/>
            <a:ext cx="3038155" cy="4654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defRPr sz="1200" dirty="0">
                <a:latin typeface="Times New Roman" pitchFamily="18" charset="0"/>
                <a:ea typeface="+mn-ea"/>
              </a:defRPr>
            </a:lvl1pPr>
          </a:lstStyle>
          <a:p>
            <a:pPr>
              <a:defRPr/>
            </a:pPr>
            <a:endParaRPr lang="en-US" dirty="0"/>
          </a:p>
        </p:txBody>
      </p:sp>
      <p:sp>
        <p:nvSpPr>
          <p:cNvPr id="197637" name="Rectangle 5"/>
          <p:cNvSpPr>
            <a:spLocks noGrp="1" noChangeArrowheads="1"/>
          </p:cNvSpPr>
          <p:nvPr>
            <p:ph type="sldNum" sz="quarter" idx="3"/>
          </p:nvPr>
        </p:nvSpPr>
        <p:spPr bwMode="auto">
          <a:xfrm>
            <a:off x="3970673" y="8829286"/>
            <a:ext cx="3038155" cy="4654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vl1pPr>
          </a:lstStyle>
          <a:p>
            <a:fld id="{DFC83B6B-E8C0-4175-A193-A0DB1056C37E}" type="slidenum">
              <a:rPr lang="en-US" altLang="en-US"/>
              <a:pPr/>
              <a:t>‹#›</a:t>
            </a:fld>
            <a:endParaRPr lang="en-US" altLang="en-US" dirty="0"/>
          </a:p>
        </p:txBody>
      </p:sp>
    </p:spTree>
    <p:extLst>
      <p:ext uri="{BB962C8B-B14F-4D97-AF65-F5344CB8AC3E}">
        <p14:creationId xmlns:p14="http://schemas.microsoft.com/office/powerpoint/2010/main" val="3531837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155" cy="465476"/>
          </a:xfrm>
          <a:prstGeom prst="rect">
            <a:avLst/>
          </a:prstGeom>
          <a:noFill/>
          <a:ln w="12700" cap="sq">
            <a:noFill/>
            <a:miter lim="800000"/>
            <a:headEnd type="none" w="sm" len="sm"/>
            <a:tailEnd type="none" w="sm" len="sm"/>
          </a:ln>
          <a:effectLst/>
        </p:spPr>
        <p:txBody>
          <a:bodyPr vert="horz" wrap="square" lIns="91746" tIns="45873" rIns="91746" bIns="45873" numCol="1" anchor="t" anchorCtr="0" compatLnSpc="1">
            <a:prstTxWarp prst="textNoShape">
              <a:avLst/>
            </a:prstTxWarp>
          </a:bodyPr>
          <a:lstStyle>
            <a:lvl1pPr defTabSz="917575" eaLnBrk="0" hangingPunct="0">
              <a:spcBef>
                <a:spcPct val="0"/>
              </a:spcBef>
              <a:buClrTx/>
              <a:defRPr sz="1200" dirty="0">
                <a:latin typeface="Times New Roman" pitchFamily="18" charset="0"/>
                <a:ea typeface="+mn-ea"/>
              </a:defRPr>
            </a:lvl1pPr>
          </a:lstStyle>
          <a:p>
            <a:pPr>
              <a:defRPr/>
            </a:pPr>
            <a:endParaRPr lang="en-US" dirty="0"/>
          </a:p>
        </p:txBody>
      </p:sp>
      <p:sp>
        <p:nvSpPr>
          <p:cNvPr id="47107" name="Rectangle 3"/>
          <p:cNvSpPr>
            <a:spLocks noGrp="1" noChangeArrowheads="1"/>
          </p:cNvSpPr>
          <p:nvPr>
            <p:ph type="dt" idx="1"/>
          </p:nvPr>
        </p:nvSpPr>
        <p:spPr bwMode="auto">
          <a:xfrm>
            <a:off x="3972245" y="0"/>
            <a:ext cx="3038155" cy="465476"/>
          </a:xfrm>
          <a:prstGeom prst="rect">
            <a:avLst/>
          </a:prstGeom>
          <a:noFill/>
          <a:ln w="12700" cap="sq">
            <a:noFill/>
            <a:miter lim="800000"/>
            <a:headEnd type="none" w="sm" len="sm"/>
            <a:tailEnd type="none" w="sm" len="sm"/>
          </a:ln>
          <a:effectLst/>
        </p:spPr>
        <p:txBody>
          <a:bodyPr vert="horz" wrap="square" lIns="91746" tIns="45873" rIns="91746" bIns="45873" numCol="1" anchor="t" anchorCtr="0" compatLnSpc="1">
            <a:prstTxWarp prst="textNoShape">
              <a:avLst/>
            </a:prstTxWarp>
          </a:bodyPr>
          <a:lstStyle>
            <a:lvl1pPr algn="r" defTabSz="917575" eaLnBrk="0" hangingPunct="0">
              <a:spcBef>
                <a:spcPct val="0"/>
              </a:spcBef>
              <a:buClrTx/>
              <a:defRPr sz="1200" dirty="0">
                <a:latin typeface="Times New Roman" pitchFamily="18" charset="0"/>
                <a:ea typeface="+mn-ea"/>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35664" y="4417102"/>
            <a:ext cx="5139073" cy="4592474"/>
          </a:xfrm>
          <a:prstGeom prst="rect">
            <a:avLst/>
          </a:prstGeom>
          <a:noFill/>
          <a:ln w="12700" cap="sq">
            <a:noFill/>
            <a:miter lim="800000"/>
            <a:headEnd type="none" w="sm" len="sm"/>
            <a:tailEnd type="none" w="sm" len="sm"/>
          </a:ln>
          <a:effectLst/>
        </p:spPr>
        <p:txBody>
          <a:bodyPr vert="horz" wrap="square" lIns="91746" tIns="45873" rIns="91746" bIns="45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9153808"/>
            <a:ext cx="3038155" cy="142592"/>
          </a:xfrm>
          <a:prstGeom prst="rect">
            <a:avLst/>
          </a:prstGeom>
          <a:noFill/>
          <a:ln w="12700" cap="sq">
            <a:noFill/>
            <a:miter lim="800000"/>
            <a:headEnd type="none" w="sm" len="sm"/>
            <a:tailEnd type="none" w="sm" len="sm"/>
          </a:ln>
          <a:effectLst/>
        </p:spPr>
        <p:txBody>
          <a:bodyPr vert="horz" wrap="square" lIns="91746" tIns="45873" rIns="91746" bIns="45873" numCol="1" anchor="b" anchorCtr="0" compatLnSpc="1">
            <a:prstTxWarp prst="textNoShape">
              <a:avLst/>
            </a:prstTxWarp>
          </a:bodyPr>
          <a:lstStyle>
            <a:lvl1pPr defTabSz="917575" eaLnBrk="0" hangingPunct="0">
              <a:spcBef>
                <a:spcPct val="0"/>
              </a:spcBef>
              <a:buClrTx/>
              <a:defRPr sz="1200" dirty="0">
                <a:latin typeface="Times New Roman" pitchFamily="18" charset="0"/>
                <a:ea typeface="+mn-ea"/>
              </a:defRPr>
            </a:lvl1pPr>
          </a:lstStyle>
          <a:p>
            <a:pPr>
              <a:defRPr/>
            </a:pPr>
            <a:endParaRPr lang="en-US" dirty="0"/>
          </a:p>
        </p:txBody>
      </p:sp>
      <p:sp>
        <p:nvSpPr>
          <p:cNvPr id="47111" name="Rectangle 7"/>
          <p:cNvSpPr>
            <a:spLocks noGrp="1" noChangeArrowheads="1"/>
          </p:cNvSpPr>
          <p:nvPr>
            <p:ph type="sldNum" sz="quarter" idx="5"/>
          </p:nvPr>
        </p:nvSpPr>
        <p:spPr bwMode="auto">
          <a:xfrm>
            <a:off x="3972245" y="9191504"/>
            <a:ext cx="3038155" cy="104896"/>
          </a:xfrm>
          <a:prstGeom prst="rect">
            <a:avLst/>
          </a:prstGeom>
          <a:noFill/>
          <a:ln w="12700" cap="sq">
            <a:noFill/>
            <a:miter lim="800000"/>
            <a:headEnd type="none" w="sm" len="sm"/>
            <a:tailEnd type="none" w="sm" len="sm"/>
          </a:ln>
          <a:effectLst/>
        </p:spPr>
        <p:txBody>
          <a:bodyPr vert="horz" wrap="square" lIns="91746" tIns="45873" rIns="91746" bIns="45873" numCol="1" anchor="b" anchorCtr="0" compatLnSpc="1">
            <a:prstTxWarp prst="textNoShape">
              <a:avLst/>
            </a:prstTxWarp>
          </a:bodyPr>
          <a:lstStyle>
            <a:lvl1pPr algn="r" defTabSz="917575" eaLnBrk="0" hangingPunct="0">
              <a:spcBef>
                <a:spcPct val="0"/>
              </a:spcBef>
              <a:buClrTx/>
              <a:defRPr sz="1200"/>
            </a:lvl1pPr>
          </a:lstStyle>
          <a:p>
            <a:fld id="{067AED04-3B77-4540-8E34-45ECD18A6999}" type="slidenum">
              <a:rPr lang="en-US" altLang="en-US"/>
              <a:pPr/>
              <a:t>‹#›</a:t>
            </a:fld>
            <a:endParaRPr lang="en-US" altLang="en-US" dirty="0"/>
          </a:p>
        </p:txBody>
      </p:sp>
    </p:spTree>
    <p:extLst>
      <p:ext uri="{BB962C8B-B14F-4D97-AF65-F5344CB8AC3E}">
        <p14:creationId xmlns:p14="http://schemas.microsoft.com/office/powerpoint/2010/main" val="40400073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b="1"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400" b="1"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a:ln/>
        </p:spPr>
      </p:sp>
      <p:sp>
        <p:nvSpPr>
          <p:cNvPr id="51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512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DDC0C9D-A481-4E05-B2BB-56CD3775189F}" type="slidenum">
              <a:rPr lang="en-US" altLang="en-US" sz="1200"/>
              <a:pPr/>
              <a:t>1</a:t>
            </a:fld>
            <a:endParaRPr lang="en-US" altLang="en-US" sz="1200" dirty="0"/>
          </a:p>
        </p:txBody>
      </p:sp>
    </p:spTree>
    <p:extLst>
      <p:ext uri="{BB962C8B-B14F-4D97-AF65-F5344CB8AC3E}">
        <p14:creationId xmlns:p14="http://schemas.microsoft.com/office/powerpoint/2010/main" val="351693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11</a:t>
            </a:fld>
            <a:endParaRPr lang="en-US" altLang="en-US" sz="1200" dirty="0"/>
          </a:p>
        </p:txBody>
      </p:sp>
    </p:spTree>
    <p:extLst>
      <p:ext uri="{BB962C8B-B14F-4D97-AF65-F5344CB8AC3E}">
        <p14:creationId xmlns:p14="http://schemas.microsoft.com/office/powerpoint/2010/main" val="208888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12</a:t>
            </a:fld>
            <a:endParaRPr lang="en-US" altLang="en-US" sz="1200" dirty="0"/>
          </a:p>
        </p:txBody>
      </p:sp>
    </p:spTree>
    <p:extLst>
      <p:ext uri="{BB962C8B-B14F-4D97-AF65-F5344CB8AC3E}">
        <p14:creationId xmlns:p14="http://schemas.microsoft.com/office/powerpoint/2010/main" val="2803421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13</a:t>
            </a:fld>
            <a:endParaRPr lang="en-US" altLang="en-US" sz="1200" dirty="0"/>
          </a:p>
        </p:txBody>
      </p:sp>
    </p:spTree>
    <p:extLst>
      <p:ext uri="{BB962C8B-B14F-4D97-AF65-F5344CB8AC3E}">
        <p14:creationId xmlns:p14="http://schemas.microsoft.com/office/powerpoint/2010/main" val="188752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14</a:t>
            </a:fld>
            <a:endParaRPr lang="en-US" altLang="en-US" sz="1200" dirty="0"/>
          </a:p>
        </p:txBody>
      </p:sp>
    </p:spTree>
    <p:extLst>
      <p:ext uri="{BB962C8B-B14F-4D97-AF65-F5344CB8AC3E}">
        <p14:creationId xmlns:p14="http://schemas.microsoft.com/office/powerpoint/2010/main" val="271007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15</a:t>
            </a:fld>
            <a:endParaRPr lang="en-US" altLang="en-US" sz="1200" dirty="0"/>
          </a:p>
        </p:txBody>
      </p:sp>
    </p:spTree>
    <p:extLst>
      <p:ext uri="{BB962C8B-B14F-4D97-AF65-F5344CB8AC3E}">
        <p14:creationId xmlns:p14="http://schemas.microsoft.com/office/powerpoint/2010/main" val="142648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1638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46CD975F-319A-43F3-97C5-D95F9251BEC2}" type="slidenum">
              <a:rPr lang="en-US" altLang="en-US" sz="1200"/>
              <a:pPr/>
              <a:t>16</a:t>
            </a:fld>
            <a:endParaRPr lang="en-US" altLang="en-US" sz="1200" dirty="0"/>
          </a:p>
        </p:txBody>
      </p:sp>
    </p:spTree>
    <p:extLst>
      <p:ext uri="{BB962C8B-B14F-4D97-AF65-F5344CB8AC3E}">
        <p14:creationId xmlns:p14="http://schemas.microsoft.com/office/powerpoint/2010/main" val="856861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1843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2D70A9BB-D775-4717-8F21-BEA2C7A00F68}" type="slidenum">
              <a:rPr lang="en-US" altLang="en-US" sz="1200"/>
              <a:pPr/>
              <a:t>17</a:t>
            </a:fld>
            <a:endParaRPr lang="en-US" altLang="en-US" sz="1200" dirty="0"/>
          </a:p>
        </p:txBody>
      </p:sp>
    </p:spTree>
    <p:extLst>
      <p:ext uri="{BB962C8B-B14F-4D97-AF65-F5344CB8AC3E}">
        <p14:creationId xmlns:p14="http://schemas.microsoft.com/office/powerpoint/2010/main" val="1815625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2048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B6A9663B-DBC6-4890-BFBE-8D7376414FBA}" type="slidenum">
              <a:rPr lang="en-US" altLang="en-US" sz="1200"/>
              <a:pPr/>
              <a:t>18</a:t>
            </a:fld>
            <a:endParaRPr lang="en-US" altLang="en-US" sz="1200" dirty="0"/>
          </a:p>
        </p:txBody>
      </p:sp>
    </p:spTree>
    <p:extLst>
      <p:ext uri="{BB962C8B-B14F-4D97-AF65-F5344CB8AC3E}">
        <p14:creationId xmlns:p14="http://schemas.microsoft.com/office/powerpoint/2010/main" val="32528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2253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9490E3DD-9429-4413-946C-3043872B1079}" type="slidenum">
              <a:rPr lang="en-US" altLang="en-US" sz="1200"/>
              <a:pPr/>
              <a:t>19</a:t>
            </a:fld>
            <a:endParaRPr lang="en-US" altLang="en-US" sz="1200" dirty="0"/>
          </a:p>
        </p:txBody>
      </p:sp>
    </p:spTree>
    <p:extLst>
      <p:ext uri="{BB962C8B-B14F-4D97-AF65-F5344CB8AC3E}">
        <p14:creationId xmlns:p14="http://schemas.microsoft.com/office/powerpoint/2010/main" val="1458922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a:ln/>
        </p:spPr>
      </p:sp>
      <p:sp>
        <p:nvSpPr>
          <p:cNvPr id="2457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2255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921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83DCDB67-98BF-4B68-8A42-5D4ABF53FDE8}" type="slidenum">
              <a:rPr lang="en-US" altLang="en-US" sz="1200"/>
              <a:pPr/>
              <a:t>2</a:t>
            </a:fld>
            <a:endParaRPr lang="en-US" altLang="en-US" sz="1200" dirty="0"/>
          </a:p>
        </p:txBody>
      </p:sp>
    </p:spTree>
    <p:extLst>
      <p:ext uri="{BB962C8B-B14F-4D97-AF65-F5344CB8AC3E}">
        <p14:creationId xmlns:p14="http://schemas.microsoft.com/office/powerpoint/2010/main" val="203323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a:ln/>
        </p:spPr>
      </p:sp>
      <p:sp>
        <p:nvSpPr>
          <p:cNvPr id="26626"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83460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a:ln/>
        </p:spPr>
      </p:sp>
      <p:sp>
        <p:nvSpPr>
          <p:cNvPr id="2867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65476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p:txBody>
      </p:sp>
      <p:sp>
        <p:nvSpPr>
          <p:cNvPr id="3174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A8D1B1C0-7747-4488-B3E8-4FFB0B15B130}" type="slidenum">
              <a:rPr lang="en-US" altLang="en-US" sz="1200"/>
              <a:pPr/>
              <a:t>24</a:t>
            </a:fld>
            <a:endParaRPr lang="en-US" altLang="en-US" sz="1200" dirty="0"/>
          </a:p>
        </p:txBody>
      </p:sp>
    </p:spTree>
    <p:extLst>
      <p:ext uri="{BB962C8B-B14F-4D97-AF65-F5344CB8AC3E}">
        <p14:creationId xmlns:p14="http://schemas.microsoft.com/office/powerpoint/2010/main" val="228863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p:txBody>
      </p:sp>
      <p:sp>
        <p:nvSpPr>
          <p:cNvPr id="3379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E159F0B1-F57C-47B4-BC6A-552A69714883}" type="slidenum">
              <a:rPr lang="en-US" altLang="en-US" sz="1200"/>
              <a:pPr/>
              <a:t>25</a:t>
            </a:fld>
            <a:endParaRPr lang="en-US" altLang="en-US" sz="1200" dirty="0"/>
          </a:p>
        </p:txBody>
      </p:sp>
    </p:spTree>
    <p:extLst>
      <p:ext uri="{BB962C8B-B14F-4D97-AF65-F5344CB8AC3E}">
        <p14:creationId xmlns:p14="http://schemas.microsoft.com/office/powerpoint/2010/main" val="280191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3584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715EB20D-F9F5-43D0-A7A6-8947612A42A8}" type="slidenum">
              <a:rPr lang="en-US" altLang="en-US" sz="1200"/>
              <a:pPr/>
              <a:t>26</a:t>
            </a:fld>
            <a:endParaRPr lang="en-US" altLang="en-US" sz="1200" dirty="0"/>
          </a:p>
        </p:txBody>
      </p:sp>
    </p:spTree>
    <p:extLst>
      <p:ext uri="{BB962C8B-B14F-4D97-AF65-F5344CB8AC3E}">
        <p14:creationId xmlns:p14="http://schemas.microsoft.com/office/powerpoint/2010/main" val="3148490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4198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AC22DA82-951F-4C26-97D7-0E6334D4C7EB}" type="slidenum">
              <a:rPr lang="en-US" altLang="en-US" sz="1200"/>
              <a:pPr/>
              <a:t>31</a:t>
            </a:fld>
            <a:endParaRPr lang="en-US" altLang="en-US" sz="1200" dirty="0"/>
          </a:p>
        </p:txBody>
      </p:sp>
    </p:spTree>
    <p:extLst>
      <p:ext uri="{BB962C8B-B14F-4D97-AF65-F5344CB8AC3E}">
        <p14:creationId xmlns:p14="http://schemas.microsoft.com/office/powerpoint/2010/main" val="327882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58A8A7CA-6588-45BE-AA5E-37FD3FE43310}" type="slidenum">
              <a:rPr lang="en-US" altLang="en-US" sz="1200"/>
              <a:pPr/>
              <a:t>32</a:t>
            </a:fld>
            <a:endParaRPr lang="en-US" altLang="en-US" sz="1200"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lnSpc>
                <a:spcPct val="130000"/>
              </a:lnSpc>
            </a:pPr>
            <a:r>
              <a:rPr lang="en-US" altLang="en-US" dirty="0" smtClean="0">
                <a:latin typeface="Arial" panose="020B0604020202020204" pitchFamily="34" charset="0"/>
              </a:rPr>
              <a:t>You must wait 60 days prior to retaking the exam at a computer-based testing site. Your application is only valid for three years, so be sure to schedule within the timeframe allotted. There will be a $200 fee to retake the exam. </a:t>
            </a:r>
          </a:p>
          <a:p>
            <a:pPr>
              <a:lnSpc>
                <a:spcPct val="130000"/>
              </a:lnSpc>
            </a:pPr>
            <a:endParaRPr lang="en-US" altLang="en-US" dirty="0" smtClean="0">
              <a:latin typeface="Arial" panose="020B0604020202020204" pitchFamily="34" charset="0"/>
            </a:endParaRPr>
          </a:p>
          <a:p>
            <a:pPr>
              <a:lnSpc>
                <a:spcPct val="130000"/>
              </a:lnSpc>
            </a:pPr>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07561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4608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673E5F2D-45E4-42D3-8752-75117A1FAAF9}" type="slidenum">
              <a:rPr lang="en-US" altLang="en-US" sz="1200"/>
              <a:pPr/>
              <a:t>33</a:t>
            </a:fld>
            <a:endParaRPr lang="en-US" altLang="en-US" sz="1200" dirty="0"/>
          </a:p>
        </p:txBody>
      </p:sp>
    </p:spTree>
    <p:extLst>
      <p:ext uri="{BB962C8B-B14F-4D97-AF65-F5344CB8AC3E}">
        <p14:creationId xmlns:p14="http://schemas.microsoft.com/office/powerpoint/2010/main" val="3250180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4813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A1A24FCA-B91E-475D-BCA5-D83FC03449E3}" type="slidenum">
              <a:rPr lang="en-US" altLang="en-US" sz="1200"/>
              <a:pPr/>
              <a:t>34</a:t>
            </a:fld>
            <a:endParaRPr lang="en-US" altLang="en-US" sz="1200" dirty="0"/>
          </a:p>
        </p:txBody>
      </p:sp>
    </p:spTree>
    <p:extLst>
      <p:ext uri="{BB962C8B-B14F-4D97-AF65-F5344CB8AC3E}">
        <p14:creationId xmlns:p14="http://schemas.microsoft.com/office/powerpoint/2010/main" val="1583307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smtClean="0">
              <a:latin typeface="Arial" panose="020B0604020202020204" pitchFamily="34" charset="0"/>
            </a:endParaRPr>
          </a:p>
        </p:txBody>
      </p:sp>
      <p:sp>
        <p:nvSpPr>
          <p:cNvPr id="5017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61867D54-364E-47C6-BB25-A65B1B4DB087}" type="slidenum">
              <a:rPr lang="en-US" altLang="en-US" sz="1200"/>
              <a:pPr/>
              <a:t>35</a:t>
            </a:fld>
            <a:endParaRPr lang="en-US" altLang="en-US" sz="1200" dirty="0"/>
          </a:p>
        </p:txBody>
      </p:sp>
    </p:spTree>
    <p:extLst>
      <p:ext uri="{BB962C8B-B14F-4D97-AF65-F5344CB8AC3E}">
        <p14:creationId xmlns:p14="http://schemas.microsoft.com/office/powerpoint/2010/main" val="205069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4</a:t>
            </a:fld>
            <a:endParaRPr lang="en-US" altLang="en-US" sz="1200" dirty="0"/>
          </a:p>
        </p:txBody>
      </p:sp>
    </p:spTree>
    <p:extLst>
      <p:ext uri="{BB962C8B-B14F-4D97-AF65-F5344CB8AC3E}">
        <p14:creationId xmlns:p14="http://schemas.microsoft.com/office/powerpoint/2010/main" val="1804436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5ECA4617-F157-47B3-8A90-EAAD11B157C6}" type="slidenum">
              <a:rPr lang="en-US" altLang="en-US" sz="1200"/>
              <a:pPr/>
              <a:t>36</a:t>
            </a:fld>
            <a:endParaRPr lang="en-US" altLang="en-US" sz="1200"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If you have any questions or would like additional information, please contact ACHE’s Membership Division.  You may call us at (312)424-9400, e-mail the Membership Division at membership1@ache.org, or visit our web site  www.ache.org and click on the link “Credentialing”.</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2280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5</a:t>
            </a:fld>
            <a:endParaRPr lang="en-US" altLang="en-US" sz="1200" dirty="0"/>
          </a:p>
        </p:txBody>
      </p:sp>
    </p:spTree>
    <p:extLst>
      <p:ext uri="{BB962C8B-B14F-4D97-AF65-F5344CB8AC3E}">
        <p14:creationId xmlns:p14="http://schemas.microsoft.com/office/powerpoint/2010/main" val="159232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6</a:t>
            </a:fld>
            <a:endParaRPr lang="en-US" altLang="en-US" sz="1200" dirty="0"/>
          </a:p>
        </p:txBody>
      </p:sp>
    </p:spTree>
    <p:extLst>
      <p:ext uri="{BB962C8B-B14F-4D97-AF65-F5344CB8AC3E}">
        <p14:creationId xmlns:p14="http://schemas.microsoft.com/office/powerpoint/2010/main" val="383829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7</a:t>
            </a:fld>
            <a:endParaRPr lang="en-US" altLang="en-US" sz="1200" dirty="0"/>
          </a:p>
        </p:txBody>
      </p:sp>
    </p:spTree>
    <p:extLst>
      <p:ext uri="{BB962C8B-B14F-4D97-AF65-F5344CB8AC3E}">
        <p14:creationId xmlns:p14="http://schemas.microsoft.com/office/powerpoint/2010/main" val="204016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8</a:t>
            </a:fld>
            <a:endParaRPr lang="en-US" altLang="en-US" sz="1200" dirty="0"/>
          </a:p>
        </p:txBody>
      </p:sp>
    </p:spTree>
    <p:extLst>
      <p:ext uri="{BB962C8B-B14F-4D97-AF65-F5344CB8AC3E}">
        <p14:creationId xmlns:p14="http://schemas.microsoft.com/office/powerpoint/2010/main" val="6594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9</a:t>
            </a:fld>
            <a:endParaRPr lang="en-US" altLang="en-US" sz="1200" dirty="0"/>
          </a:p>
        </p:txBody>
      </p:sp>
    </p:spTree>
    <p:extLst>
      <p:ext uri="{BB962C8B-B14F-4D97-AF65-F5344CB8AC3E}">
        <p14:creationId xmlns:p14="http://schemas.microsoft.com/office/powerpoint/2010/main" val="266038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 </a:t>
            </a:r>
          </a:p>
          <a:p>
            <a:endParaRPr lang="en-US" altLang="en-US" dirty="0" smtClean="0">
              <a:latin typeface="Arial" panose="020B0604020202020204" pitchFamily="34" charset="0"/>
            </a:endParaRPr>
          </a:p>
        </p:txBody>
      </p:sp>
      <p:sp>
        <p:nvSpPr>
          <p:cNvPr id="122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7575"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defTabSz="917575"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defTabSz="917575"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defTabSz="917575"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defTabSz="917575"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defTabSz="917575"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fld id="{F68C27E9-36C5-4363-944B-346B78872DC8}" type="slidenum">
              <a:rPr lang="en-US" altLang="en-US" sz="1200"/>
              <a:pPr/>
              <a:t>10</a:t>
            </a:fld>
            <a:endParaRPr lang="en-US" altLang="en-US" sz="1200" dirty="0"/>
          </a:p>
        </p:txBody>
      </p:sp>
    </p:spTree>
    <p:extLst>
      <p:ext uri="{BB962C8B-B14F-4D97-AF65-F5344CB8AC3E}">
        <p14:creationId xmlns:p14="http://schemas.microsoft.com/office/powerpoint/2010/main" val="102296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dirty="0"/>
          </a:p>
        </p:txBody>
      </p:sp>
      <p:sp>
        <p:nvSpPr>
          <p:cNvPr id="7" name="TextBox 10"/>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5400" b="1" dirty="0">
                <a:solidFill>
                  <a:srgbClr val="6FB7D7"/>
                </a:solidFill>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B3DC94CA-39AF-469C-8AD6-61E08CDA99C6}" type="datetime1">
              <a:rPr lang="en-US" altLang="en-US" smtClean="0"/>
              <a:t>7/10/2018</a:t>
            </a:fld>
            <a:endParaRPr lang="en-US" alt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dirty="0"/>
            </a:lvl1pPr>
          </a:lstStyle>
          <a:p>
            <a:pPr>
              <a:defRPr/>
            </a:pPr>
            <a:endParaRPr lang="en-US" dirty="0"/>
          </a:p>
        </p:txBody>
      </p:sp>
    </p:spTree>
    <p:extLst>
      <p:ext uri="{BB962C8B-B14F-4D97-AF65-F5344CB8AC3E}">
        <p14:creationId xmlns:p14="http://schemas.microsoft.com/office/powerpoint/2010/main" val="383566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8"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fld id="{EF036857-610C-4DCC-93A4-64A7C68957C3}" type="datetime1">
              <a:rPr lang="en-US" altLang="en-US" smtClean="0"/>
              <a:t>7/10/2018</a:t>
            </a:fld>
            <a:endParaRPr lang="en-US" altLang="en-US" sz="800" dirty="0">
              <a:solidFill>
                <a:schemeClr val="accent2"/>
              </a:solidFill>
            </a:endParaRPr>
          </a:p>
        </p:txBody>
      </p:sp>
      <p:sp>
        <p:nvSpPr>
          <p:cNvPr id="10" name="Footer Placeholder 5"/>
          <p:cNvSpPr>
            <a:spLocks noGrp="1"/>
          </p:cNvSpPr>
          <p:nvPr>
            <p:ph type="ftr" sz="quarter" idx="20"/>
          </p:nvPr>
        </p:nvSpPr>
        <p:spPr/>
        <p:txBody>
          <a:bodyPr/>
          <a:lstStyle>
            <a:lvl1pPr>
              <a:defRPr/>
            </a:lvl1pPr>
          </a:lstStyle>
          <a:p>
            <a:pPr>
              <a:defRPr/>
            </a:pPr>
            <a:endParaRPr lang="en-US" dirty="0"/>
          </a:p>
        </p:txBody>
      </p:sp>
      <p:sp>
        <p:nvSpPr>
          <p:cNvPr id="11" name="Slide Number Placeholder 6"/>
          <p:cNvSpPr>
            <a:spLocks noGrp="1"/>
          </p:cNvSpPr>
          <p:nvPr>
            <p:ph type="sldNum" sz="quarter" idx="21"/>
          </p:nvPr>
        </p:nvSpPr>
        <p:spPr/>
        <p:txBody>
          <a:bodyPr/>
          <a:lstStyle>
            <a:lvl1pPr>
              <a:defRPr/>
            </a:lvl1pPr>
          </a:lstStyle>
          <a:p>
            <a:fld id="{0237F6DE-2F2F-46B3-A12D-D816D0363618}" type="slidenum">
              <a:rPr lang="en-US" altLang="en-US"/>
              <a:pPr/>
              <a:t>‹#›</a:t>
            </a:fld>
            <a:endParaRPr lang="en-US" altLang="en-US" sz="1800" dirty="0"/>
          </a:p>
        </p:txBody>
      </p:sp>
      <p:sp>
        <p:nvSpPr>
          <p:cNvPr id="13" name="Slide Number Placeholder 5"/>
          <p:cNvSpPr txBox="1">
            <a:spLocks/>
          </p:cNvSpPr>
          <p:nvPr userDrawn="1"/>
        </p:nvSpPr>
        <p:spPr>
          <a:xfrm>
            <a:off x="8305800" y="6248400"/>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20000"/>
              </a:spcBef>
              <a:spcAft>
                <a:spcPct val="0"/>
              </a:spcAft>
              <a:buClr>
                <a:srgbClr val="1041A5"/>
              </a:buClr>
              <a:defRPr sz="1000" kern="1200">
                <a:solidFill>
                  <a:srgbClr val="FFC000"/>
                </a:solidFill>
                <a:latin typeface="+mj-lt"/>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53098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4"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fld id="{A7DC6C25-FC5B-47C6-BDAC-5FCD528D5866}" type="datetime1">
              <a:rPr lang="en-US" altLang="en-US" smtClean="0"/>
              <a:t>7/10/2018</a:t>
            </a:fld>
            <a:endParaRPr lang="en-US" alt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5E4AD5B7-A0D0-4BFF-80D0-4DE531051653}" type="slidenum">
              <a:rPr lang="en-US" altLang="en-US"/>
              <a:pPr/>
              <a:t>‹#›</a:t>
            </a:fld>
            <a:endParaRPr lang="en-US" altLang="en-US" dirty="0"/>
          </a:p>
        </p:txBody>
      </p:sp>
      <p:sp>
        <p:nvSpPr>
          <p:cNvPr id="8" name="Slide Number Placeholder 5"/>
          <p:cNvSpPr txBox="1">
            <a:spLocks/>
          </p:cNvSpPr>
          <p:nvPr userDrawn="1"/>
        </p:nvSpPr>
        <p:spPr>
          <a:xfrm>
            <a:off x="8305800" y="6248400"/>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20000"/>
              </a:spcBef>
              <a:spcAft>
                <a:spcPct val="0"/>
              </a:spcAft>
              <a:buClr>
                <a:srgbClr val="1041A5"/>
              </a:buClr>
              <a:defRPr sz="1000" kern="1200">
                <a:solidFill>
                  <a:srgbClr val="FFC000"/>
                </a:solidFill>
                <a:latin typeface="+mj-lt"/>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86705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3" name="Date Placeholder 1"/>
          <p:cNvSpPr>
            <a:spLocks noGrp="1"/>
          </p:cNvSpPr>
          <p:nvPr>
            <p:ph type="dt" sz="half" idx="10"/>
          </p:nvPr>
        </p:nvSpPr>
        <p:spPr/>
        <p:txBody>
          <a:bodyPr/>
          <a:lstStyle>
            <a:lvl1pPr>
              <a:defRPr/>
            </a:lvl1pPr>
          </a:lstStyle>
          <a:p>
            <a:fld id="{5D29CFC0-5FCF-43C3-A234-BB045E5CDB55}" type="datetime1">
              <a:rPr lang="en-US" altLang="en-US" smtClean="0"/>
              <a:t>7/10/2018</a:t>
            </a:fld>
            <a:endParaRPr lang="en-US" alt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A486C98F-BA4F-4EEF-84DA-7D238D4C1CD3}" type="slidenum">
              <a:rPr lang="en-US" altLang="en-US"/>
              <a:pPr/>
              <a:t>‹#›</a:t>
            </a:fld>
            <a:endParaRPr lang="en-US" altLang="en-US" dirty="0"/>
          </a:p>
        </p:txBody>
      </p:sp>
      <p:sp>
        <p:nvSpPr>
          <p:cNvPr id="6" name="Slide Number Placeholder 5"/>
          <p:cNvSpPr txBox="1">
            <a:spLocks/>
          </p:cNvSpPr>
          <p:nvPr userDrawn="1"/>
        </p:nvSpPr>
        <p:spPr>
          <a:xfrm>
            <a:off x="8305800" y="6248400"/>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20000"/>
              </a:spcBef>
              <a:spcAft>
                <a:spcPct val="0"/>
              </a:spcAft>
              <a:buClr>
                <a:srgbClr val="1041A5"/>
              </a:buClr>
              <a:defRPr sz="1000" kern="1200">
                <a:solidFill>
                  <a:srgbClr val="FFC000"/>
                </a:solidFill>
                <a:latin typeface="+mj-lt"/>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365821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5400" b="1" dirty="0">
                <a:solidFill>
                  <a:srgbClr val="6FB7D7"/>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fld id="{554EA1BE-5F93-460C-A5AC-119104F5B468}" type="datetime1">
              <a:rPr lang="en-US" altLang="en-US" smtClean="0"/>
              <a:t>7/10/2018</a:t>
            </a:fld>
            <a:endParaRPr lang="en-US" altLang="en-US" dirty="0"/>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8305800" y="6248400"/>
            <a:ext cx="554038" cy="365125"/>
          </a:xfrm>
        </p:spPr>
        <p:txBody>
          <a:bodyPr/>
          <a:lstStyle>
            <a:lvl1pPr>
              <a:defRPr sz="1000">
                <a:solidFill>
                  <a:srgbClr val="FFC000"/>
                </a:solidFill>
                <a:latin typeface="+mj-lt"/>
              </a:defRPr>
            </a:lvl1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1417011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TextBox 8"/>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b="1" dirty="0">
                <a:solidFill>
                  <a:srgbClr val="6FB7D7"/>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fld id="{AE326230-9FCA-4876-AF1A-DEDAB845FC37}" type="datetime1">
              <a:rPr lang="en-US" altLang="en-US" smtClean="0"/>
              <a:t>7/10/2018</a:t>
            </a:fld>
            <a:endParaRPr lang="en-US" altLang="en-US" dirty="0"/>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10539508-82F0-441D-8E34-1D37FE7C5BF5}" type="slidenum">
              <a:rPr lang="en-US" altLang="en-US"/>
              <a:pPr/>
              <a:t>‹#›</a:t>
            </a:fld>
            <a:endParaRPr lang="en-US" altLang="en-US" dirty="0"/>
          </a:p>
        </p:txBody>
      </p:sp>
    </p:spTree>
    <p:extLst>
      <p:ext uri="{BB962C8B-B14F-4D97-AF65-F5344CB8AC3E}">
        <p14:creationId xmlns:p14="http://schemas.microsoft.com/office/powerpoint/2010/main" val="410377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7" name="TextBox 9"/>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b="1" dirty="0">
                <a:solidFill>
                  <a:srgbClr val="6FB7D7"/>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A9AEA82A-903C-4250-86EA-FA99029237F3}" type="datetime1">
              <a:rPr lang="en-US" altLang="en-US" smtClean="0"/>
              <a:t>7/10/2018</a:t>
            </a:fld>
            <a:endParaRPr lang="en-US" altLang="en-US" sz="800" dirty="0">
              <a:solidFill>
                <a:schemeClr val="accent2"/>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fld id="{88032DE5-B2FF-411A-965D-7538D5B1BE73}" type="slidenum">
              <a:rPr lang="en-US" altLang="en-US"/>
              <a:pPr/>
              <a:t>‹#›</a:t>
            </a:fld>
            <a:endParaRPr lang="en-US" altLang="en-US" sz="1800" dirty="0"/>
          </a:p>
        </p:txBody>
      </p:sp>
    </p:spTree>
    <p:extLst>
      <p:ext uri="{BB962C8B-B14F-4D97-AF65-F5344CB8AC3E}">
        <p14:creationId xmlns:p14="http://schemas.microsoft.com/office/powerpoint/2010/main" val="11905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7"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5400" b="1" dirty="0">
                <a:solidFill>
                  <a:srgbClr val="6FB7D7"/>
                </a:solidFill>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fld id="{E64DDE03-A6EB-43F7-8CCE-13E9C2B691C4}" type="datetime1">
              <a:rPr lang="en-US" altLang="en-US" smtClean="0"/>
              <a:t>7/10/2018</a:t>
            </a:fld>
            <a:endParaRPr lang="en-US" altLang="en-US" sz="800" dirty="0">
              <a:solidFill>
                <a:schemeClr val="accent2"/>
              </a:solidFill>
            </a:endParaRPr>
          </a:p>
        </p:txBody>
      </p:sp>
      <p:sp>
        <p:nvSpPr>
          <p:cNvPr id="10" name="Footer Placeholder 5"/>
          <p:cNvSpPr>
            <a:spLocks noGrp="1"/>
          </p:cNvSpPr>
          <p:nvPr>
            <p:ph type="ftr" sz="quarter" idx="16"/>
          </p:nvPr>
        </p:nvSpPr>
        <p:spPr>
          <a:xfrm>
            <a:off x="381000" y="6235700"/>
            <a:ext cx="4648200" cy="365125"/>
          </a:xfrm>
        </p:spPr>
        <p:txBody>
          <a:bodyPr/>
          <a:lstStyle>
            <a:lvl1pPr>
              <a:defRPr dirty="0">
                <a:solidFill>
                  <a:schemeClr val="bg1"/>
                </a:solidFill>
              </a:defRPr>
            </a:lvl1pPr>
          </a:lstStyle>
          <a:p>
            <a:pPr>
              <a:defRPr/>
            </a:pPr>
            <a:endParaRPr lang="en-US" dirty="0"/>
          </a:p>
        </p:txBody>
      </p:sp>
      <p:sp>
        <p:nvSpPr>
          <p:cNvPr id="11" name="Slide Number Placeholder 6"/>
          <p:cNvSpPr>
            <a:spLocks noGrp="1"/>
          </p:cNvSpPr>
          <p:nvPr>
            <p:ph type="sldNum" sz="quarter" idx="17"/>
          </p:nvPr>
        </p:nvSpPr>
        <p:spPr/>
        <p:txBody>
          <a:bodyPr/>
          <a:lstStyle>
            <a:lvl1pPr>
              <a:defRPr/>
            </a:lvl1pPr>
          </a:lstStyle>
          <a:p>
            <a:fld id="{3066CC93-15F0-404F-B778-23E97109CF79}" type="slidenum">
              <a:rPr lang="en-US" altLang="en-US"/>
              <a:pPr/>
              <a:t>‹#›</a:t>
            </a:fld>
            <a:endParaRPr lang="en-US" altLang="en-US" sz="1800" dirty="0"/>
          </a:p>
        </p:txBody>
      </p:sp>
    </p:spTree>
    <p:extLst>
      <p:ext uri="{BB962C8B-B14F-4D97-AF65-F5344CB8AC3E}">
        <p14:creationId xmlns:p14="http://schemas.microsoft.com/office/powerpoint/2010/main" val="1759078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8"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5400" b="1" dirty="0">
                <a:solidFill>
                  <a:srgbClr val="6FB7D7"/>
                </a:solidFill>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fld id="{3B32ACE4-00CD-423E-91B8-D4784C0E1180}" type="datetime1">
              <a:rPr lang="en-US" altLang="en-US" smtClean="0"/>
              <a:t>7/10/2018</a:t>
            </a:fld>
            <a:endParaRPr lang="en-US" altLang="en-US" sz="800" dirty="0">
              <a:solidFill>
                <a:schemeClr val="accent2"/>
              </a:solidFill>
            </a:endParaRPr>
          </a:p>
        </p:txBody>
      </p:sp>
      <p:sp>
        <p:nvSpPr>
          <p:cNvPr id="15" name="Footer Placeholder 5"/>
          <p:cNvSpPr>
            <a:spLocks noGrp="1"/>
          </p:cNvSpPr>
          <p:nvPr>
            <p:ph type="ftr" sz="quarter" idx="17"/>
          </p:nvPr>
        </p:nvSpPr>
        <p:spPr>
          <a:xfrm>
            <a:off x="381000" y="6235700"/>
            <a:ext cx="2590800" cy="365125"/>
          </a:xfrm>
        </p:spPr>
        <p:txBody>
          <a:bodyPr/>
          <a:lstStyle>
            <a:lvl1pPr>
              <a:defRPr dirty="0">
                <a:solidFill>
                  <a:schemeClr val="bg1"/>
                </a:solidFill>
              </a:defRPr>
            </a:lvl1pPr>
          </a:lstStyle>
          <a:p>
            <a:pPr>
              <a:defRPr/>
            </a:pPr>
            <a:endParaRPr lang="en-US" dirty="0"/>
          </a:p>
        </p:txBody>
      </p:sp>
      <p:sp>
        <p:nvSpPr>
          <p:cNvPr id="16" name="Slide Number Placeholder 6"/>
          <p:cNvSpPr>
            <a:spLocks noGrp="1"/>
          </p:cNvSpPr>
          <p:nvPr>
            <p:ph type="sldNum" sz="quarter" idx="18"/>
          </p:nvPr>
        </p:nvSpPr>
        <p:spPr/>
        <p:txBody>
          <a:bodyPr/>
          <a:lstStyle>
            <a:lvl1pPr>
              <a:defRPr/>
            </a:lvl1pPr>
          </a:lstStyle>
          <a:p>
            <a:fld id="{1659E69D-C876-427A-9196-59099F8F447B}" type="slidenum">
              <a:rPr lang="en-US" altLang="en-US"/>
              <a:pPr/>
              <a:t>‹#›</a:t>
            </a:fld>
            <a:endParaRPr lang="en-US" altLang="en-US" sz="1800" dirty="0"/>
          </a:p>
        </p:txBody>
      </p:sp>
    </p:spTree>
    <p:extLst>
      <p:ext uri="{BB962C8B-B14F-4D97-AF65-F5344CB8AC3E}">
        <p14:creationId xmlns:p14="http://schemas.microsoft.com/office/powerpoint/2010/main" val="1672641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8" name="TextBox 8"/>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b="1" dirty="0">
                <a:solidFill>
                  <a:srgbClr val="6FB7D7"/>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9" name="Date Placeholder 4"/>
          <p:cNvSpPr>
            <a:spLocks noGrp="1"/>
          </p:cNvSpPr>
          <p:nvPr>
            <p:ph type="dt" sz="half" idx="15"/>
          </p:nvPr>
        </p:nvSpPr>
        <p:spPr>
          <a:xfrm>
            <a:off x="7391400" y="6423025"/>
            <a:ext cx="1536700" cy="365125"/>
          </a:xfrm>
        </p:spPr>
        <p:txBody>
          <a:bodyPr/>
          <a:lstStyle>
            <a:lvl1pPr>
              <a:defRPr/>
            </a:lvl1pPr>
          </a:lstStyle>
          <a:p>
            <a:fld id="{57B48B7B-1EE4-4F5F-8D75-E95026CB69C6}" type="datetime1">
              <a:rPr lang="en-US" altLang="en-US" smtClean="0"/>
              <a:t>7/10/2018</a:t>
            </a:fld>
            <a:endParaRPr lang="en-US" altLang="en-US" sz="800" dirty="0">
              <a:solidFill>
                <a:schemeClr val="accent2"/>
              </a:solidFill>
            </a:endParaRPr>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dirty="0"/>
          </a:p>
        </p:txBody>
      </p:sp>
      <p:sp>
        <p:nvSpPr>
          <p:cNvPr id="11" name="Slide Number Placeholder 6"/>
          <p:cNvSpPr>
            <a:spLocks noGrp="1"/>
          </p:cNvSpPr>
          <p:nvPr>
            <p:ph type="sldNum" sz="quarter" idx="17"/>
          </p:nvPr>
        </p:nvSpPr>
        <p:spPr/>
        <p:txBody>
          <a:bodyPr/>
          <a:lstStyle>
            <a:lvl1pPr>
              <a:defRPr/>
            </a:lvl1pPr>
          </a:lstStyle>
          <a:p>
            <a:fld id="{0B3530B4-5FB2-45D5-B11E-BE8205471127}" type="slidenum">
              <a:rPr lang="en-US" altLang="en-US"/>
              <a:pPr/>
              <a:t>‹#›</a:t>
            </a:fld>
            <a:endParaRPr lang="en-US" altLang="en-US" sz="1800" dirty="0"/>
          </a:p>
        </p:txBody>
      </p:sp>
    </p:spTree>
    <p:extLst>
      <p:ext uri="{BB962C8B-B14F-4D97-AF65-F5344CB8AC3E}">
        <p14:creationId xmlns:p14="http://schemas.microsoft.com/office/powerpoint/2010/main" val="379444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5"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fld id="{87CF9CF0-D6D5-49D8-9BBA-63A80C923442}" type="datetime1">
              <a:rPr lang="en-US" altLang="en-US" smtClean="0"/>
              <a:t>7/10/2018</a:t>
            </a:fld>
            <a:endParaRPr lang="en-US" alt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9A024B09-1BC4-405A-A206-D8AB8892D49E}" type="slidenum">
              <a:rPr lang="en-US" altLang="en-US"/>
              <a:pPr/>
              <a:t>‹#›</a:t>
            </a:fld>
            <a:endParaRPr lang="en-US" altLang="en-US" dirty="0"/>
          </a:p>
        </p:txBody>
      </p:sp>
    </p:spTree>
    <p:extLst>
      <p:ext uri="{BB962C8B-B14F-4D97-AF65-F5344CB8AC3E}">
        <p14:creationId xmlns:p14="http://schemas.microsoft.com/office/powerpoint/2010/main" val="50908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5"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fld id="{E5D9F98B-8EDB-4AD3-83D9-30FA33CFD9EC}" type="datetime1">
              <a:rPr lang="en-US" altLang="en-US" smtClean="0"/>
              <a:t>7/10/2018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D284B58B-4845-4770-A3DE-EBC30DE91C96}" type="slidenum">
              <a:rPr lang="en-US" altLang="en-US"/>
              <a:pPr/>
              <a:t>‹#›</a:t>
            </a:fld>
            <a:endParaRPr lang="en-US" altLang="en-US" dirty="0"/>
          </a:p>
        </p:txBody>
      </p:sp>
    </p:spTree>
    <p:extLst>
      <p:ext uri="{BB962C8B-B14F-4D97-AF65-F5344CB8AC3E}">
        <p14:creationId xmlns:p14="http://schemas.microsoft.com/office/powerpoint/2010/main" val="3054404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5" name="TextBox 8"/>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fld id="{05A4C11E-95ED-41E0-96D2-FE15466F2712}" type="datetime1">
              <a:rPr lang="en-US" altLang="en-US" smtClean="0"/>
              <a:t>7/10/2018</a:t>
            </a:fld>
            <a:endParaRPr lang="en-US" alt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43F89EA5-413E-43F8-A46F-459751B53673}" type="slidenum">
              <a:rPr lang="en-US" altLang="en-US"/>
              <a:pPr/>
              <a:t>‹#›</a:t>
            </a:fld>
            <a:endParaRPr lang="en-US" altLang="en-US" dirty="0"/>
          </a:p>
        </p:txBody>
      </p:sp>
    </p:spTree>
    <p:extLst>
      <p:ext uri="{BB962C8B-B14F-4D97-AF65-F5344CB8AC3E}">
        <p14:creationId xmlns:p14="http://schemas.microsoft.com/office/powerpoint/2010/main" val="65771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065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152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CE534009-FFA7-4328-87DA-0B845D4FA232}" type="datetime1">
              <a:rPr lang="en-US" altLang="en-US" smtClean="0"/>
              <a:t>7/10/2018</a:t>
            </a:fld>
            <a:endParaRPr lang="en-US" altLang="en-US" sz="800" dirty="0">
              <a:solidFill>
                <a:schemeClr val="accent2"/>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4B4F6CCE-9B2B-432C-B7B4-A96A3EC46D67}" type="slidenum">
              <a:rPr lang="en-US" altLang="en-US"/>
              <a:pPr/>
              <a:t>‹#›</a:t>
            </a:fld>
            <a:endParaRPr lang="en-US" altLang="en-US" sz="1800" dirty="0"/>
          </a:p>
        </p:txBody>
      </p:sp>
    </p:spTree>
    <p:extLst>
      <p:ext uri="{BB962C8B-B14F-4D97-AF65-F5344CB8AC3E}">
        <p14:creationId xmlns:p14="http://schemas.microsoft.com/office/powerpoint/2010/main" val="362387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10" name="TextBox 10"/>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5400" b="1" dirty="0">
                <a:solidFill>
                  <a:srgbClr val="6FB7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dirty="0" smtClean="0"/>
              <a:t>Drag picture to placeholder or click icon to add</a:t>
            </a:r>
            <a:endParaRPr noProof="0" dirty="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fld id="{9C1A3E7B-6EB9-493E-833E-75C3E6546A09}" type="datetime1">
              <a:rPr lang="en-US" altLang="en-US" smtClean="0"/>
              <a:t>7/10/2018</a:t>
            </a:fld>
            <a:endParaRPr lang="en-US" altLang="en-US" sz="800" dirty="0">
              <a:solidFill>
                <a:schemeClr val="accent2"/>
              </a:solidFill>
            </a:endParaRPr>
          </a:p>
        </p:txBody>
      </p:sp>
      <p:sp>
        <p:nvSpPr>
          <p:cNvPr id="12" name="Footer Placeholder 4"/>
          <p:cNvSpPr>
            <a:spLocks noGrp="1"/>
          </p:cNvSpPr>
          <p:nvPr>
            <p:ph type="ftr" sz="quarter" idx="15"/>
          </p:nvPr>
        </p:nvSpPr>
        <p:spPr>
          <a:xfrm>
            <a:off x="6311900" y="6426200"/>
            <a:ext cx="2616200" cy="365125"/>
          </a:xfrm>
        </p:spPr>
        <p:txBody>
          <a:bodyPr/>
          <a:lstStyle>
            <a:lvl1pPr algn="r">
              <a:defRPr dirty="0"/>
            </a:lvl1pPr>
          </a:lstStyle>
          <a:p>
            <a:pPr>
              <a:defRPr/>
            </a:pPr>
            <a:endParaRPr lang="en-US" dirty="0"/>
          </a:p>
        </p:txBody>
      </p:sp>
    </p:spTree>
    <p:extLst>
      <p:ext uri="{BB962C8B-B14F-4D97-AF65-F5344CB8AC3E}">
        <p14:creationId xmlns:p14="http://schemas.microsoft.com/office/powerpoint/2010/main" val="135876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5" name="TextBox 8"/>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4000" b="1" dirty="0">
                <a:solidFill>
                  <a:srgbClr val="6FB7D7"/>
                </a:solidFill>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fld id="{C254C07E-9191-49D2-A3BE-AD8E30574B21}" type="datetime1">
              <a:rPr lang="en-US" altLang="en-US" smtClean="0"/>
              <a:t>7/10/2018</a:t>
            </a:fld>
            <a:endParaRPr lang="en-US" altLang="en-US" dirty="0"/>
          </a:p>
        </p:txBody>
      </p:sp>
      <p:sp>
        <p:nvSpPr>
          <p:cNvPr id="8" name="Footer Placeholder 4"/>
          <p:cNvSpPr>
            <a:spLocks noGrp="1"/>
          </p:cNvSpPr>
          <p:nvPr>
            <p:ph type="ftr" sz="quarter" idx="11"/>
          </p:nvPr>
        </p:nvSpPr>
        <p:spPr>
          <a:xfrm>
            <a:off x="2286000" y="6248400"/>
            <a:ext cx="5638800" cy="365125"/>
          </a:xfrm>
        </p:spPr>
        <p:txBody>
          <a:bodyPr/>
          <a:lstStyle>
            <a:lvl1pPr>
              <a:defRPr dirty="0">
                <a:solidFill>
                  <a:schemeClr val="bg1"/>
                </a:solidFill>
              </a:defRPr>
            </a:lvl1pPr>
          </a:lstStyle>
          <a:p>
            <a:pPr>
              <a:defRPr/>
            </a:pPr>
            <a:endParaRPr lang="en-US" dirty="0"/>
          </a:p>
        </p:txBody>
      </p:sp>
      <p:sp>
        <p:nvSpPr>
          <p:cNvPr id="9" name="Slide Number Placeholder 5"/>
          <p:cNvSpPr>
            <a:spLocks noGrp="1"/>
          </p:cNvSpPr>
          <p:nvPr>
            <p:ph type="sldNum" sz="quarter" idx="12"/>
          </p:nvPr>
        </p:nvSpPr>
        <p:spPr>
          <a:xfrm>
            <a:off x="8305800" y="6248400"/>
            <a:ext cx="554038" cy="365125"/>
          </a:xfrm>
        </p:spPr>
        <p:txBody>
          <a:bodyPr/>
          <a:lstStyle>
            <a:lvl1pPr>
              <a:defRPr sz="1000">
                <a:solidFill>
                  <a:srgbClr val="FFC000"/>
                </a:solidFill>
                <a:latin typeface="+mj-lt"/>
              </a:defRPr>
            </a:lvl1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155556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7"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fld id="{CA293D6D-60B2-44B3-9E71-FA27D72788BC}" type="datetime1">
              <a:rPr lang="en-US" altLang="en-US" smtClean="0"/>
              <a:t>7/10/2018</a:t>
            </a:fld>
            <a:endParaRPr lang="en-US" alt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fld id="{1111D0AD-BE30-414D-8568-47701C14A5FB}" type="slidenum">
              <a:rPr lang="en-US" altLang="en-US"/>
              <a:pPr/>
              <a:t>‹#›</a:t>
            </a:fld>
            <a:endParaRPr lang="en-US" altLang="en-US" dirty="0"/>
          </a:p>
        </p:txBody>
      </p:sp>
      <p:sp>
        <p:nvSpPr>
          <p:cNvPr id="11" name="Slide Number Placeholder 5"/>
          <p:cNvSpPr txBox="1">
            <a:spLocks/>
          </p:cNvSpPr>
          <p:nvPr userDrawn="1"/>
        </p:nvSpPr>
        <p:spPr>
          <a:xfrm>
            <a:off x="8305800" y="6248400"/>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20000"/>
              </a:spcBef>
              <a:spcAft>
                <a:spcPct val="0"/>
              </a:spcAft>
              <a:buClr>
                <a:srgbClr val="1041A5"/>
              </a:buClr>
              <a:defRPr sz="1000" kern="1200">
                <a:solidFill>
                  <a:srgbClr val="FFC000"/>
                </a:solidFill>
                <a:latin typeface="+mj-lt"/>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81641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8"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fld id="{AF4F39A9-1F88-4C73-B9BA-F5EA59C110FD}" type="datetime1">
              <a:rPr lang="en-US" altLang="en-US" smtClean="0"/>
              <a:t>7/10/2018</a:t>
            </a:fld>
            <a:endParaRPr lang="en-US" altLang="en-US" dirty="0"/>
          </a:p>
        </p:txBody>
      </p:sp>
      <p:sp>
        <p:nvSpPr>
          <p:cNvPr id="10" name="Footer Placeholder 7"/>
          <p:cNvSpPr>
            <a:spLocks noGrp="1"/>
          </p:cNvSpPr>
          <p:nvPr>
            <p:ph type="ftr" sz="quarter" idx="11"/>
          </p:nvPr>
        </p:nvSpPr>
        <p:spPr/>
        <p:txBody>
          <a:bodyPr/>
          <a:lstStyle>
            <a:lvl1pPr>
              <a:defRPr/>
            </a:lvl1pPr>
          </a:lstStyle>
          <a:p>
            <a:pPr>
              <a:defRPr/>
            </a:pPr>
            <a:endParaRPr lang="en-US" dirty="0"/>
          </a:p>
        </p:txBody>
      </p:sp>
      <p:sp>
        <p:nvSpPr>
          <p:cNvPr id="11" name="Slide Number Placeholder 8"/>
          <p:cNvSpPr>
            <a:spLocks noGrp="1"/>
          </p:cNvSpPr>
          <p:nvPr>
            <p:ph type="sldNum" sz="quarter" idx="12"/>
          </p:nvPr>
        </p:nvSpPr>
        <p:spPr/>
        <p:txBody>
          <a:bodyPr/>
          <a:lstStyle>
            <a:lvl1pPr>
              <a:defRPr/>
            </a:lvl1pPr>
          </a:lstStyle>
          <a:p>
            <a:fld id="{A8DB2484-8218-4E55-A6AC-C2B965E0D7B7}" type="slidenum">
              <a:rPr lang="en-US" altLang="en-US"/>
              <a:pPr/>
              <a:t>‹#›</a:t>
            </a:fld>
            <a:endParaRPr lang="en-US" altLang="en-US" dirty="0"/>
          </a:p>
        </p:txBody>
      </p:sp>
      <p:sp>
        <p:nvSpPr>
          <p:cNvPr id="12" name="Slide Number Placeholder 5"/>
          <p:cNvSpPr txBox="1">
            <a:spLocks/>
          </p:cNvSpPr>
          <p:nvPr userDrawn="1"/>
        </p:nvSpPr>
        <p:spPr>
          <a:xfrm>
            <a:off x="8305800" y="6248400"/>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20000"/>
              </a:spcBef>
              <a:spcAft>
                <a:spcPct val="0"/>
              </a:spcAft>
              <a:buClr>
                <a:srgbClr val="1041A5"/>
              </a:buClr>
              <a:defRPr sz="1000" kern="1200">
                <a:solidFill>
                  <a:srgbClr val="FFC000"/>
                </a:solidFill>
                <a:latin typeface="+mj-lt"/>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197796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fld id="{6778BAA6-DA71-44B6-8EC1-BEEE5D067F20}" type="datetime1">
              <a:rPr lang="en-US" altLang="en-US" smtClean="0"/>
              <a:t>7/10/2018</a:t>
            </a:fld>
            <a:endParaRPr lang="en-US" altLang="en-US" sz="800" dirty="0">
              <a:solidFill>
                <a:schemeClr val="accent2"/>
              </a:solidFill>
            </a:endParaRPr>
          </a:p>
        </p:txBody>
      </p:sp>
      <p:sp>
        <p:nvSpPr>
          <p:cNvPr id="8" name="Footer Placeholder 5"/>
          <p:cNvSpPr>
            <a:spLocks noGrp="1"/>
          </p:cNvSpPr>
          <p:nvPr>
            <p:ph type="ftr" sz="quarter" idx="16"/>
          </p:nvPr>
        </p:nvSpPr>
        <p:spPr/>
        <p:txBody>
          <a:bodyPr/>
          <a:lstStyle>
            <a:lvl1pPr>
              <a:defRPr/>
            </a:lvl1pPr>
          </a:lstStyle>
          <a:p>
            <a:pPr>
              <a:defRPr/>
            </a:pPr>
            <a:endParaRPr lang="en-US" dirty="0"/>
          </a:p>
        </p:txBody>
      </p:sp>
      <p:sp>
        <p:nvSpPr>
          <p:cNvPr id="9" name="Slide Number Placeholder 6"/>
          <p:cNvSpPr>
            <a:spLocks noGrp="1"/>
          </p:cNvSpPr>
          <p:nvPr>
            <p:ph type="sldNum" sz="quarter" idx="17"/>
          </p:nvPr>
        </p:nvSpPr>
        <p:spPr/>
        <p:txBody>
          <a:bodyPr/>
          <a:lstStyle>
            <a:lvl1pPr>
              <a:defRPr/>
            </a:lvl1pPr>
          </a:lstStyle>
          <a:p>
            <a:fld id="{50882732-D38F-43A7-8D60-CEEBF8BD228C}" type="slidenum">
              <a:rPr lang="en-US" altLang="en-US"/>
              <a:pPr/>
              <a:t>‹#›</a:t>
            </a:fld>
            <a:endParaRPr lang="en-US" altLang="en-US" sz="1800" dirty="0"/>
          </a:p>
        </p:txBody>
      </p:sp>
      <p:sp>
        <p:nvSpPr>
          <p:cNvPr id="10" name="Slide Number Placeholder 5"/>
          <p:cNvSpPr txBox="1">
            <a:spLocks/>
          </p:cNvSpPr>
          <p:nvPr userDrawn="1"/>
        </p:nvSpPr>
        <p:spPr>
          <a:xfrm>
            <a:off x="8305800" y="6248400"/>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20000"/>
              </a:spcBef>
              <a:spcAft>
                <a:spcPct val="0"/>
              </a:spcAft>
              <a:buClr>
                <a:srgbClr val="1041A5"/>
              </a:buClr>
              <a:defRPr sz="1000" kern="1200">
                <a:solidFill>
                  <a:srgbClr val="FFC000"/>
                </a:solidFill>
                <a:latin typeface="+mj-lt"/>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3749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7"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3600" b="1" dirty="0">
                <a:solidFill>
                  <a:srgbClr val="6FB7D7"/>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fld id="{23CDC64B-D860-4B25-9D0F-E834C169A040}" type="datetime1">
              <a:rPr lang="en-US" altLang="en-US" smtClean="0"/>
              <a:t>7/10/2018</a:t>
            </a:fld>
            <a:endParaRPr lang="en-US" altLang="en-US" sz="800" dirty="0">
              <a:solidFill>
                <a:schemeClr val="accent2"/>
              </a:solidFill>
            </a:endParaRPr>
          </a:p>
        </p:txBody>
      </p:sp>
      <p:sp>
        <p:nvSpPr>
          <p:cNvPr id="9" name="Footer Placeholder 5"/>
          <p:cNvSpPr>
            <a:spLocks noGrp="1"/>
          </p:cNvSpPr>
          <p:nvPr>
            <p:ph type="ftr" sz="quarter" idx="18"/>
          </p:nvPr>
        </p:nvSpPr>
        <p:spPr/>
        <p:txBody>
          <a:bodyPr/>
          <a:lstStyle>
            <a:lvl1pPr>
              <a:defRPr/>
            </a:lvl1pPr>
          </a:lstStyle>
          <a:p>
            <a:pPr>
              <a:defRPr/>
            </a:pPr>
            <a:endParaRPr lang="en-US" dirty="0"/>
          </a:p>
        </p:txBody>
      </p:sp>
      <p:sp>
        <p:nvSpPr>
          <p:cNvPr id="10" name="Slide Number Placeholder 6"/>
          <p:cNvSpPr>
            <a:spLocks noGrp="1"/>
          </p:cNvSpPr>
          <p:nvPr>
            <p:ph type="sldNum" sz="quarter" idx="19"/>
          </p:nvPr>
        </p:nvSpPr>
        <p:spPr/>
        <p:txBody>
          <a:bodyPr/>
          <a:lstStyle>
            <a:lvl1pPr>
              <a:defRPr/>
            </a:lvl1pPr>
          </a:lstStyle>
          <a:p>
            <a:fld id="{75117794-6B58-4F86-9677-48F39E62578F}" type="slidenum">
              <a:rPr lang="en-US" altLang="en-US"/>
              <a:pPr/>
              <a:t>‹#›</a:t>
            </a:fld>
            <a:endParaRPr lang="en-US" altLang="en-US" sz="1800" dirty="0"/>
          </a:p>
        </p:txBody>
      </p:sp>
      <p:sp>
        <p:nvSpPr>
          <p:cNvPr id="12" name="Slide Number Placeholder 5"/>
          <p:cNvSpPr txBox="1">
            <a:spLocks/>
          </p:cNvSpPr>
          <p:nvPr userDrawn="1"/>
        </p:nvSpPr>
        <p:spPr>
          <a:xfrm>
            <a:off x="8305800" y="6248400"/>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20000"/>
              </a:spcBef>
              <a:spcAft>
                <a:spcPct val="0"/>
              </a:spcAft>
              <a:buClr>
                <a:srgbClr val="1041A5"/>
              </a:buClr>
              <a:defRPr sz="1000" kern="1200">
                <a:solidFill>
                  <a:srgbClr val="FFC000"/>
                </a:solidFill>
                <a:latin typeface="+mj-lt"/>
                <a:ea typeface="MS PGothic" panose="020B0600070205080204" pitchFamily="34" charset="-128"/>
                <a:cs typeface="+mn-cs"/>
              </a:defRPr>
            </a:lvl1pPr>
            <a:lvl2pPr marL="4572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20000"/>
              </a:spcBef>
              <a:spcAft>
                <a:spcPct val="0"/>
              </a:spcAft>
              <a:buClr>
                <a:srgbClr val="1041A5"/>
              </a:buClr>
              <a:defRPr sz="3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New Roman" panose="02020603050405020304" pitchFamily="18" charset="0"/>
                <a:ea typeface="MS PGothic" panose="020B0600070205080204" pitchFamily="34" charset="-128"/>
                <a:cs typeface="+mn-cs"/>
              </a:defRPr>
            </a:lvl9pPr>
          </a:lstStyle>
          <a:p>
            <a:fld id="{2BAB7DEE-4EED-4951-82F1-4605A0FFB73B}" type="slidenum">
              <a:rPr lang="en-US" altLang="en-US" smtClean="0"/>
              <a:pPr/>
              <a:t>‹#›</a:t>
            </a:fld>
            <a:endParaRPr lang="en-US" altLang="en-US" dirty="0"/>
          </a:p>
        </p:txBody>
      </p:sp>
    </p:spTree>
    <p:extLst>
      <p:ext uri="{BB962C8B-B14F-4D97-AF65-F5344CB8AC3E}">
        <p14:creationId xmlns:p14="http://schemas.microsoft.com/office/powerpoint/2010/main" val="379927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fld id="{F27856CA-F7DF-40AF-ACA9-E0308FEF5E12}" type="datetime1">
              <a:rPr lang="en-US" altLang="en-US" smtClean="0"/>
              <a:t>7/10/2018</a:t>
            </a:fld>
            <a:endParaRPr lang="en-US" altLang="en-US" sz="800" dirty="0">
              <a:solidFill>
                <a:schemeClr val="accent2"/>
              </a:solidFill>
            </a:endParaRPr>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a:defRPr sz="1100" dirty="0">
                <a:solidFill>
                  <a:schemeClr val="tx1">
                    <a:lumMod val="65000"/>
                    <a:lumOff val="35000"/>
                  </a:schemeClr>
                </a:solidFill>
                <a:latin typeface="Times New Roman" charset="0"/>
                <a:ea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fld id="{59FD3086-23E1-433A-B889-F9629CBFEA1A}" type="slidenum">
              <a:rPr lang="en-US" altLang="en-US"/>
              <a:pPr/>
              <a:t>‹#›</a:t>
            </a:fld>
            <a:endParaRPr lang="en-US" altLang="en-US" sz="1800" dirty="0"/>
          </a:p>
        </p:txBody>
      </p:sp>
      <p:sp>
        <p:nvSpPr>
          <p:cNvPr id="1031" name="Right Triangle 13"/>
          <p:cNvSpPr>
            <a:spLocks noChangeArrowheads="1"/>
          </p:cNvSpPr>
          <p:nvPr userDrawn="1"/>
        </p:nvSpPr>
        <p:spPr bwMode="auto">
          <a:xfrm>
            <a:off x="685800" y="609600"/>
            <a:ext cx="1447800" cy="1524000"/>
          </a:xfrm>
          <a:prstGeom prst="r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dirty="0"/>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Lst>
  <p:hf hdr="0" ftr="0" dt="0"/>
  <p:txStyles>
    <p:titleStyle>
      <a:lvl1pPr algn="l" rtl="0" fontAlgn="base">
        <a:spcBef>
          <a:spcPct val="0"/>
        </a:spcBef>
        <a:spcAft>
          <a:spcPct val="0"/>
        </a:spcAft>
        <a:defRPr sz="3600" kern="1200">
          <a:solidFill>
            <a:schemeClr val="accent1"/>
          </a:solidFill>
          <a:latin typeface="+mj-lt"/>
          <a:ea typeface="MS PGothic" panose="020B0600070205080204" pitchFamily="34" charset="-128"/>
          <a:cs typeface="+mj-cs"/>
        </a:defRPr>
      </a:lvl1pPr>
      <a:lvl2pPr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2pPr>
      <a:lvl3pPr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3pPr>
      <a:lvl4pPr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4pPr>
      <a:lvl5pPr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5pPr>
      <a:lvl6pPr marL="4572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6pPr>
      <a:lvl7pPr marL="9144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7pPr>
      <a:lvl8pPr marL="13716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8pPr>
      <a:lvl9pPr marL="18288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9pPr>
    </p:titleStyle>
    <p:bodyStyle>
      <a:lvl1pPr marL="228600" indent="-228600" algn="l" rtl="0" fontAlgn="base">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n-cs"/>
        </a:defRPr>
      </a:lvl1pPr>
      <a:lvl2pPr marL="457200" indent="-228600" algn="l" rtl="0" fontAlgn="base">
        <a:spcBef>
          <a:spcPts val="600"/>
        </a:spcBef>
        <a:spcAft>
          <a:spcPct val="0"/>
        </a:spcAft>
        <a:buClr>
          <a:srgbClr val="6FB7D7"/>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2pPr>
      <a:lvl3pPr marL="685800" indent="-228600" algn="l" rtl="0" fontAlgn="base">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3pPr>
      <a:lvl4pPr marL="914400" indent="-228600" algn="l" rtl="0" fontAlgn="base">
        <a:spcBef>
          <a:spcPts val="600"/>
        </a:spcBef>
        <a:spcAft>
          <a:spcPct val="0"/>
        </a:spcAft>
        <a:buClr>
          <a:srgbClr val="6FB7D7"/>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4pPr>
      <a:lvl5pPr marL="1143000" indent="-228600" algn="l" rtl="0" fontAlgn="base">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securereg3.prometric.com/Dispatch.aspx"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ache.org/mbership/credentialing/EXAM/prometric.c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he.org/mbership/credentialing/EXAM/exam.cfm#ste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ache.org/events/BoG_Online_Community.aspx"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he.org/mbership/credentialing/EXAM/scoring.cf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ontact@ach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ach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1143000" y="2133600"/>
            <a:ext cx="7239000" cy="2286000"/>
          </a:xfrm>
        </p:spPr>
        <p:txBody>
          <a:bodyPr>
            <a:normAutofit fontScale="90000"/>
          </a:bodyPr>
          <a:lstStyle/>
          <a:p>
            <a:pPr algn="ctr"/>
            <a:r>
              <a:rPr lang="en-US" altLang="en-US" sz="4000" dirty="0" smtClean="0"/>
              <a:t>GAHE Fellow Exam Tutorial </a:t>
            </a:r>
            <a:br>
              <a:rPr lang="en-US" altLang="en-US" sz="4000" dirty="0" smtClean="0"/>
            </a:br>
            <a:r>
              <a:rPr lang="en-US" altLang="en-US" sz="4000" dirty="0" smtClean="0"/>
              <a:t>2018</a:t>
            </a:r>
            <a:br>
              <a:rPr lang="en-US" altLang="en-US" sz="4000" dirty="0" smtClean="0"/>
            </a:br>
            <a:r>
              <a:rPr lang="en-US" altLang="en-US" sz="4000" dirty="0" smtClean="0"/>
              <a:t/>
            </a:r>
            <a:br>
              <a:rPr lang="en-US" altLang="en-US" sz="4000" dirty="0" smtClean="0"/>
            </a:br>
            <a:r>
              <a:rPr lang="en-US" altLang="en-US" sz="4000" dirty="0" smtClean="0"/>
              <a:t>Logistics and Exam Overview</a:t>
            </a:r>
          </a:p>
        </p:txBody>
      </p:sp>
      <p:sp>
        <p:nvSpPr>
          <p:cNvPr id="4098" name="Rectangle 3"/>
          <p:cNvSpPr>
            <a:spLocks noGrp="1" noChangeArrowheads="1"/>
          </p:cNvSpPr>
          <p:nvPr>
            <p:ph type="body" idx="1"/>
          </p:nvPr>
        </p:nvSpPr>
        <p:spPr>
          <a:xfrm>
            <a:off x="1066800" y="4495800"/>
            <a:ext cx="7391400" cy="1500188"/>
          </a:xfrm>
        </p:spPr>
        <p:txBody>
          <a:bodyPr>
            <a:normAutofit fontScale="77500" lnSpcReduction="20000"/>
          </a:bodyPr>
          <a:lstStyle/>
          <a:p>
            <a:pPr algn="ctr">
              <a:lnSpc>
                <a:spcPct val="90000"/>
              </a:lnSpc>
            </a:pPr>
            <a:r>
              <a:rPr lang="en-US" altLang="en-US" sz="2400" dirty="0" smtClean="0"/>
              <a:t>Presented by</a:t>
            </a:r>
          </a:p>
          <a:p>
            <a:pPr algn="ctr">
              <a:lnSpc>
                <a:spcPct val="90000"/>
              </a:lnSpc>
            </a:pPr>
            <a:r>
              <a:rPr lang="en-US" altLang="en-US" sz="2400" dirty="0" smtClean="0"/>
              <a:t>Matt Jernigan, MBA, FACHE</a:t>
            </a:r>
          </a:p>
          <a:p>
            <a:pPr algn="ctr">
              <a:lnSpc>
                <a:spcPct val="90000"/>
              </a:lnSpc>
            </a:pPr>
            <a:r>
              <a:rPr lang="en-US" altLang="en-US" sz="2400" dirty="0" smtClean="0"/>
              <a:t>Prepared by</a:t>
            </a:r>
          </a:p>
          <a:p>
            <a:pPr algn="ctr">
              <a:lnSpc>
                <a:spcPct val="90000"/>
              </a:lnSpc>
            </a:pPr>
            <a:r>
              <a:rPr lang="en-US" altLang="en-US" sz="2400" dirty="0" smtClean="0"/>
              <a:t>Kimberly G. Bell, MHA, FACHE</a:t>
            </a:r>
          </a:p>
          <a:p>
            <a:pPr algn="ctr">
              <a:lnSpc>
                <a:spcPct val="90000"/>
              </a:lnSpc>
            </a:pPr>
            <a:r>
              <a:rPr lang="en-US" altLang="en-US" sz="2400" dirty="0" smtClean="0"/>
              <a:t>Past President - GAHE and </a:t>
            </a:r>
          </a:p>
          <a:p>
            <a:pPr algn="ctr">
              <a:lnSpc>
                <a:spcPct val="90000"/>
              </a:lnSpc>
            </a:pPr>
            <a:r>
              <a:rPr lang="en-US" altLang="en-US" sz="2400" dirty="0" smtClean="0"/>
              <a:t>Past Member - Regent’s Advisory Council</a:t>
            </a:r>
          </a:p>
          <a:p>
            <a:pPr>
              <a:lnSpc>
                <a:spcPct val="90000"/>
              </a:lnSpc>
            </a:pPr>
            <a:endParaRPr lang="en-US" alt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149" t="18828" r="22133" b="8455"/>
          <a:stretch/>
        </p:blipFill>
        <p:spPr>
          <a:xfrm>
            <a:off x="498475" y="1283531"/>
            <a:ext cx="7426325" cy="4981047"/>
          </a:xfrm>
          <a:prstGeom prst="rect">
            <a:avLst/>
          </a:prstGeom>
        </p:spPr>
      </p:pic>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10</a:t>
            </a:fld>
            <a:endParaRPr lang="en-US" altLang="en-US" sz="1200" dirty="0">
              <a:solidFill>
                <a:srgbClr val="646268"/>
              </a:solidFill>
            </a:endParaRPr>
          </a:p>
        </p:txBody>
      </p:sp>
      <p:sp>
        <p:nvSpPr>
          <p:cNvPr id="7" name="TextBox 6"/>
          <p:cNvSpPr txBox="1"/>
          <p:nvPr/>
        </p:nvSpPr>
        <p:spPr>
          <a:xfrm>
            <a:off x="4876800" y="56388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19049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11</a:t>
            </a:fld>
            <a:endParaRPr lang="en-US" altLang="en-US" sz="1200" dirty="0">
              <a:solidFill>
                <a:srgbClr val="646268"/>
              </a:solidFill>
            </a:endParaRPr>
          </a:p>
        </p:txBody>
      </p:sp>
      <p:pic>
        <p:nvPicPr>
          <p:cNvPr id="2" name="Picture 1"/>
          <p:cNvPicPr>
            <a:picLocks noChangeAspect="1"/>
          </p:cNvPicPr>
          <p:nvPr/>
        </p:nvPicPr>
        <p:blipFill rotWithShape="1">
          <a:blip r:embed="rId3"/>
          <a:srcRect l="25023" t="40223" r="26368" b="5555"/>
          <a:stretch/>
        </p:blipFill>
        <p:spPr>
          <a:xfrm>
            <a:off x="217170" y="1295400"/>
            <a:ext cx="7772400" cy="4876800"/>
          </a:xfrm>
          <a:prstGeom prst="rect">
            <a:avLst/>
          </a:prstGeom>
        </p:spPr>
      </p:pic>
      <p:sp>
        <p:nvSpPr>
          <p:cNvPr id="8" name="TextBox 7"/>
          <p:cNvSpPr txBox="1"/>
          <p:nvPr/>
        </p:nvSpPr>
        <p:spPr>
          <a:xfrm>
            <a:off x="5585460" y="61722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2381338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12</a:t>
            </a:fld>
            <a:endParaRPr lang="en-US" altLang="en-US" sz="1200" dirty="0">
              <a:solidFill>
                <a:srgbClr val="646268"/>
              </a:solidFill>
            </a:endParaRPr>
          </a:p>
        </p:txBody>
      </p:sp>
      <p:pic>
        <p:nvPicPr>
          <p:cNvPr id="2" name="Picture 1"/>
          <p:cNvPicPr>
            <a:picLocks noChangeAspect="1"/>
          </p:cNvPicPr>
          <p:nvPr/>
        </p:nvPicPr>
        <p:blipFill rotWithShape="1">
          <a:blip r:embed="rId3"/>
          <a:srcRect l="25007" t="16306" r="25760" b="18398"/>
          <a:stretch/>
        </p:blipFill>
        <p:spPr>
          <a:xfrm>
            <a:off x="506094" y="1219200"/>
            <a:ext cx="7342505" cy="5477742"/>
          </a:xfrm>
          <a:prstGeom prst="rect">
            <a:avLst/>
          </a:prstGeom>
        </p:spPr>
      </p:pic>
      <p:sp>
        <p:nvSpPr>
          <p:cNvPr id="6" name="TextBox 5"/>
          <p:cNvSpPr txBox="1"/>
          <p:nvPr/>
        </p:nvSpPr>
        <p:spPr>
          <a:xfrm>
            <a:off x="4876800" y="60198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3265330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13</a:t>
            </a:fld>
            <a:endParaRPr lang="en-US" altLang="en-US" sz="1200" dirty="0">
              <a:solidFill>
                <a:srgbClr val="646268"/>
              </a:solidFill>
            </a:endParaRPr>
          </a:p>
        </p:txBody>
      </p:sp>
      <p:pic>
        <p:nvPicPr>
          <p:cNvPr id="2" name="Picture 1"/>
          <p:cNvPicPr>
            <a:picLocks noChangeAspect="1"/>
          </p:cNvPicPr>
          <p:nvPr/>
        </p:nvPicPr>
        <p:blipFill rotWithShape="1">
          <a:blip r:embed="rId3"/>
          <a:srcRect l="24226" t="14090" r="25628" b="19049"/>
          <a:stretch/>
        </p:blipFill>
        <p:spPr>
          <a:xfrm>
            <a:off x="609600" y="1219199"/>
            <a:ext cx="7315200" cy="5486399"/>
          </a:xfrm>
          <a:prstGeom prst="rect">
            <a:avLst/>
          </a:prstGeom>
        </p:spPr>
      </p:pic>
      <p:sp>
        <p:nvSpPr>
          <p:cNvPr id="6" name="TextBox 5"/>
          <p:cNvSpPr txBox="1"/>
          <p:nvPr/>
        </p:nvSpPr>
        <p:spPr>
          <a:xfrm>
            <a:off x="4953000" y="59436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2190129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14</a:t>
            </a:fld>
            <a:endParaRPr lang="en-US" altLang="en-US" sz="1200" dirty="0">
              <a:solidFill>
                <a:srgbClr val="646268"/>
              </a:solidFill>
            </a:endParaRPr>
          </a:p>
        </p:txBody>
      </p:sp>
      <p:pic>
        <p:nvPicPr>
          <p:cNvPr id="2" name="Picture 1"/>
          <p:cNvPicPr>
            <a:picLocks noChangeAspect="1"/>
          </p:cNvPicPr>
          <p:nvPr/>
        </p:nvPicPr>
        <p:blipFill rotWithShape="1">
          <a:blip r:embed="rId3"/>
          <a:srcRect l="24530" t="24060" r="25564" b="9775"/>
          <a:stretch/>
        </p:blipFill>
        <p:spPr>
          <a:xfrm>
            <a:off x="498475" y="1143000"/>
            <a:ext cx="7502525" cy="5595102"/>
          </a:xfrm>
          <a:prstGeom prst="rect">
            <a:avLst/>
          </a:prstGeom>
        </p:spPr>
      </p:pic>
      <p:sp>
        <p:nvSpPr>
          <p:cNvPr id="5" name="TextBox 4"/>
          <p:cNvSpPr txBox="1"/>
          <p:nvPr/>
        </p:nvSpPr>
        <p:spPr>
          <a:xfrm>
            <a:off x="5029200" y="60198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1016950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4914" t="23283" r="25868" b="11439"/>
          <a:stretch/>
        </p:blipFill>
        <p:spPr>
          <a:xfrm>
            <a:off x="609599" y="1143000"/>
            <a:ext cx="7354109" cy="5486400"/>
          </a:xfrm>
          <a:prstGeom prst="rect">
            <a:avLst/>
          </a:prstGeom>
        </p:spPr>
      </p:pic>
      <p:sp>
        <p:nvSpPr>
          <p:cNvPr id="4" name="TextBox 3"/>
          <p:cNvSpPr txBox="1"/>
          <p:nvPr/>
        </p:nvSpPr>
        <p:spPr>
          <a:xfrm>
            <a:off x="2895600" y="5352493"/>
            <a:ext cx="4114800" cy="1175706"/>
          </a:xfrm>
          <a:prstGeom prst="rect">
            <a:avLst/>
          </a:prstGeom>
          <a:solidFill>
            <a:srgbClr val="FFFFFF"/>
          </a:solidFill>
        </p:spPr>
        <p:txBody>
          <a:bodyPr wrap="square" rtlCol="0">
            <a:spAutoFit/>
          </a:bodyPr>
          <a:lstStyle/>
          <a:p>
            <a:r>
              <a:rPr lang="en-US" dirty="0" smtClean="0"/>
              <a:t>  </a:t>
            </a:r>
          </a:p>
          <a:p>
            <a:endParaRPr lang="en-US" dirty="0"/>
          </a:p>
        </p:txBody>
      </p:sp>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15</a:t>
            </a:fld>
            <a:endParaRPr lang="en-US" altLang="en-US" sz="1200" dirty="0">
              <a:solidFill>
                <a:srgbClr val="646268"/>
              </a:solidFill>
            </a:endParaRPr>
          </a:p>
        </p:txBody>
      </p:sp>
      <p:sp>
        <p:nvSpPr>
          <p:cNvPr id="5" name="TextBox 4"/>
          <p:cNvSpPr txBox="1"/>
          <p:nvPr/>
        </p:nvSpPr>
        <p:spPr>
          <a:xfrm>
            <a:off x="5048654" y="5940346"/>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2090913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p:txBody>
          <a:bodyPr/>
          <a:lstStyle/>
          <a:p>
            <a:r>
              <a:rPr lang="en-US" altLang="en-US" dirty="0" smtClean="0">
                <a:latin typeface="Calibri" panose="020F0502020204030204" pitchFamily="34" charset="0"/>
              </a:rPr>
              <a:t>Testing Sites</a:t>
            </a:r>
          </a:p>
        </p:txBody>
      </p:sp>
      <p:sp>
        <p:nvSpPr>
          <p:cNvPr id="4" name="Content Placeholder 3"/>
          <p:cNvSpPr>
            <a:spLocks noGrp="1"/>
          </p:cNvSpPr>
          <p:nvPr>
            <p:ph sz="half" idx="1"/>
          </p:nvPr>
        </p:nvSpPr>
        <p:spPr>
          <a:xfrm>
            <a:off x="304800" y="1295400"/>
            <a:ext cx="7696200" cy="1524000"/>
          </a:xfrm>
        </p:spPr>
        <p:txBody>
          <a:bodyPr rtlCol="0"/>
          <a:lstStyle/>
          <a:p>
            <a:pPr marL="0" indent="0" fontAlgn="auto">
              <a:spcBef>
                <a:spcPts val="0"/>
              </a:spcBef>
              <a:spcAft>
                <a:spcPts val="0"/>
              </a:spcAft>
              <a:buFont typeface="Wingdings" panose="05000000000000000000" pitchFamily="2" charset="2"/>
              <a:buNone/>
              <a:defRPr/>
            </a:pPr>
            <a:r>
              <a:rPr lang="en-US" sz="1900" b="1" dirty="0" smtClean="0">
                <a:solidFill>
                  <a:schemeClr val="tx1">
                    <a:lumMod val="65000"/>
                    <a:lumOff val="35000"/>
                  </a:schemeClr>
                </a:solidFill>
                <a:ea typeface="+mn-ea"/>
              </a:rPr>
              <a:t>Two Options</a:t>
            </a:r>
          </a:p>
          <a:p>
            <a:pPr marL="0" indent="0" fontAlgn="auto">
              <a:spcBef>
                <a:spcPts val="0"/>
              </a:spcBef>
              <a:spcAft>
                <a:spcPts val="0"/>
              </a:spcAft>
              <a:buFont typeface="Wingdings" panose="05000000000000000000" pitchFamily="2" charset="2"/>
              <a:buNone/>
              <a:defRPr/>
            </a:pPr>
            <a:endParaRPr lang="en-US" sz="1900" b="1" dirty="0" smtClean="0">
              <a:solidFill>
                <a:schemeClr val="tx1">
                  <a:lumMod val="65000"/>
                  <a:lumOff val="35000"/>
                </a:schemeClr>
              </a:solidFill>
              <a:ea typeface="+mn-ea"/>
            </a:endParaRPr>
          </a:p>
          <a:p>
            <a:pPr marL="342900" indent="-342900" fontAlgn="auto">
              <a:spcBef>
                <a:spcPts val="0"/>
              </a:spcBef>
              <a:spcAft>
                <a:spcPts val="0"/>
              </a:spcAft>
              <a:buFont typeface="+mj-lt"/>
              <a:buAutoNum type="arabicPeriod"/>
              <a:defRPr/>
            </a:pPr>
            <a:r>
              <a:rPr lang="en-US" sz="1700" dirty="0" smtClean="0">
                <a:solidFill>
                  <a:schemeClr val="tx1">
                    <a:lumMod val="65000"/>
                    <a:lumOff val="35000"/>
                  </a:schemeClr>
                </a:solidFill>
                <a:ea typeface="+mn-ea"/>
              </a:rPr>
              <a:t>Offered </a:t>
            </a:r>
            <a:r>
              <a:rPr lang="en-US" sz="1700" dirty="0">
                <a:solidFill>
                  <a:schemeClr val="tx1">
                    <a:lumMod val="65000"/>
                    <a:lumOff val="35000"/>
                  </a:schemeClr>
                </a:solidFill>
                <a:ea typeface="+mn-ea"/>
              </a:rPr>
              <a:t>at Prometric computer testing sites located </a:t>
            </a:r>
            <a:r>
              <a:rPr lang="en-US" sz="1700" dirty="0" smtClean="0">
                <a:solidFill>
                  <a:schemeClr val="tx1">
                    <a:lumMod val="65000"/>
                    <a:lumOff val="35000"/>
                  </a:schemeClr>
                </a:solidFill>
                <a:ea typeface="+mn-ea"/>
              </a:rPr>
              <a:t>throughout the </a:t>
            </a:r>
            <a:r>
              <a:rPr lang="en-US" sz="1700" dirty="0">
                <a:solidFill>
                  <a:schemeClr val="tx1">
                    <a:lumMod val="65000"/>
                    <a:lumOff val="35000"/>
                  </a:schemeClr>
                </a:solidFill>
                <a:ea typeface="+mn-ea"/>
              </a:rPr>
              <a:t>United </a:t>
            </a:r>
            <a:r>
              <a:rPr lang="en-US" sz="1700" dirty="0" smtClean="0">
                <a:solidFill>
                  <a:schemeClr val="tx1">
                    <a:lumMod val="65000"/>
                    <a:lumOff val="35000"/>
                  </a:schemeClr>
                </a:solidFill>
                <a:ea typeface="+mn-ea"/>
              </a:rPr>
              <a:t>States (immediate scoring)</a:t>
            </a:r>
          </a:p>
          <a:p>
            <a:pPr marL="342900" indent="-342900" fontAlgn="auto">
              <a:spcBef>
                <a:spcPts val="0"/>
              </a:spcBef>
              <a:spcAft>
                <a:spcPts val="0"/>
              </a:spcAft>
              <a:buFont typeface="+mj-lt"/>
              <a:buAutoNum type="arabicPeriod"/>
              <a:defRPr/>
            </a:pPr>
            <a:r>
              <a:rPr lang="en-US" sz="1700" dirty="0" smtClean="0">
                <a:solidFill>
                  <a:schemeClr val="tx1">
                    <a:lumMod val="65000"/>
                    <a:lumOff val="35000"/>
                  </a:schemeClr>
                </a:solidFill>
                <a:ea typeface="+mn-ea"/>
              </a:rPr>
              <a:t>Paper </a:t>
            </a:r>
            <a:r>
              <a:rPr lang="en-US" sz="1700" dirty="0">
                <a:solidFill>
                  <a:schemeClr val="tx1">
                    <a:lumMod val="65000"/>
                    <a:lumOff val="35000"/>
                  </a:schemeClr>
                </a:solidFill>
                <a:ea typeface="+mn-ea"/>
              </a:rPr>
              <a:t>and pencil at Congress in </a:t>
            </a:r>
            <a:r>
              <a:rPr lang="en-US" sz="1700" dirty="0" smtClean="0">
                <a:solidFill>
                  <a:schemeClr val="tx1">
                    <a:lumMod val="65000"/>
                    <a:lumOff val="35000"/>
                  </a:schemeClr>
                </a:solidFill>
                <a:ea typeface="+mn-ea"/>
              </a:rPr>
              <a:t>March (Scoring = 8-10 weeks)</a:t>
            </a:r>
            <a:endParaRPr lang="en-US" sz="1700" dirty="0">
              <a:solidFill>
                <a:schemeClr val="tx1">
                  <a:lumMod val="65000"/>
                  <a:lumOff val="35000"/>
                </a:schemeClr>
              </a:solidFill>
              <a:ea typeface="+mn-ea"/>
            </a:endParaRPr>
          </a:p>
          <a:p>
            <a:pPr fontAlgn="auto">
              <a:spcAft>
                <a:spcPts val="0"/>
              </a:spcAft>
              <a:defRPr/>
            </a:pPr>
            <a:endParaRPr lang="en-US" dirty="0">
              <a:solidFill>
                <a:schemeClr val="tx1">
                  <a:lumMod val="65000"/>
                  <a:lumOff val="35000"/>
                </a:schemeClr>
              </a:solidFill>
              <a:ea typeface="+mn-ea"/>
            </a:endParaRPr>
          </a:p>
        </p:txBody>
      </p:sp>
      <p:pic>
        <p:nvPicPr>
          <p:cNvPr id="15363" name="Content Placeholder 7" descr="Screen Shot 2015-07-01 at 11.00.54 AM.png"/>
          <p:cNvPicPr>
            <a:picLocks noGrp="1" noChangeAspect="1"/>
          </p:cNvPicPr>
          <p:nvPr>
            <p:ph sz="half" idx="2"/>
          </p:nvPr>
        </p:nvPicPr>
        <p:blipFill>
          <a:blip r:embed="rId3">
            <a:extLst>
              <a:ext uri="{28A0092B-C50C-407E-A947-70E740481C1C}">
                <a14:useLocalDpi xmlns:a14="http://schemas.microsoft.com/office/drawing/2010/main" val="0"/>
              </a:ext>
            </a:extLst>
          </a:blip>
          <a:srcRect l="29277" t="37923" r="14664" b="19746"/>
          <a:stretch>
            <a:fillRect/>
          </a:stretch>
        </p:blipFill>
        <p:spPr>
          <a:xfrm>
            <a:off x="3352800" y="2895600"/>
            <a:ext cx="5654675" cy="3416300"/>
          </a:xfrm>
        </p:spPr>
      </p:pic>
      <p:sp>
        <p:nvSpPr>
          <p:cNvPr id="15364" name="Slide Number Placeholder 6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A2A323D1-E6A7-454F-BE9E-BABF93B64307}" type="slidenum">
              <a:rPr lang="en-US" altLang="en-US" sz="1200">
                <a:solidFill>
                  <a:srgbClr val="646268"/>
                </a:solidFill>
              </a:rPr>
              <a:pPr eaLnBrk="1" hangingPunct="1"/>
              <a:t>16</a:t>
            </a:fld>
            <a:endParaRPr lang="en-US" altLang="en-US" sz="1200" dirty="0">
              <a:solidFill>
                <a:srgbClr val="646268"/>
              </a:solidFill>
            </a:endParaRPr>
          </a:p>
        </p:txBody>
      </p:sp>
      <p:pic>
        <p:nvPicPr>
          <p:cNvPr id="153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5200"/>
            <a:ext cx="29940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8"/>
          <p:cNvSpPr>
            <a:spLocks noChangeArrowheads="1"/>
          </p:cNvSpPr>
          <p:nvPr/>
        </p:nvSpPr>
        <p:spPr bwMode="auto">
          <a:xfrm>
            <a:off x="4343400" y="6248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algn="r" eaLnBrk="1" hangingPunct="1"/>
            <a:r>
              <a:rPr lang="en-US" altLang="en-US" sz="1800" dirty="0">
                <a:hlinkClick r:id="rId5"/>
              </a:rPr>
              <a:t>Prometric Test Centers</a:t>
            </a:r>
            <a:endParaRPr lang="en-US" alt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04800"/>
            <a:ext cx="8229600" cy="1143000"/>
          </a:xfrm>
        </p:spPr>
        <p:txBody>
          <a:bodyPr/>
          <a:lstStyle/>
          <a:p>
            <a:r>
              <a:rPr lang="en-US" altLang="en-US" dirty="0" smtClean="0">
                <a:latin typeface="Calibri" panose="020F0502020204030204" pitchFamily="34" charset="0"/>
              </a:rPr>
              <a:t>Registering for the Exam</a:t>
            </a:r>
          </a:p>
        </p:txBody>
      </p:sp>
      <p:sp>
        <p:nvSpPr>
          <p:cNvPr id="3" name="Content Placeholder 2"/>
          <p:cNvSpPr>
            <a:spLocks noGrp="1"/>
          </p:cNvSpPr>
          <p:nvPr>
            <p:ph idx="1"/>
          </p:nvPr>
        </p:nvSpPr>
        <p:spPr>
          <a:xfrm>
            <a:off x="457200" y="1752600"/>
            <a:ext cx="8229600" cy="4800600"/>
          </a:xfrm>
        </p:spPr>
        <p:txBody>
          <a:bodyPr rtlCol="0">
            <a:normAutofit fontScale="92500" lnSpcReduction="10000"/>
          </a:bodyPr>
          <a:lstStyle/>
          <a:p>
            <a:pPr marL="182563" indent="-182563" fontAlgn="auto">
              <a:lnSpc>
                <a:spcPct val="90000"/>
              </a:lnSpc>
              <a:spcAft>
                <a:spcPts val="0"/>
              </a:spcAft>
              <a:defRPr/>
            </a:pPr>
            <a:r>
              <a:rPr lang="en-US" sz="2400" dirty="0">
                <a:solidFill>
                  <a:schemeClr val="tx1">
                    <a:lumMod val="65000"/>
                    <a:lumOff val="35000"/>
                  </a:schemeClr>
                </a:solidFill>
                <a:latin typeface="Constantia" charset="0"/>
                <a:ea typeface="+mn-ea"/>
              </a:rPr>
              <a:t>After your application for Fellow status is accepted, you will receive an </a:t>
            </a:r>
            <a:r>
              <a:rPr lang="en-US" sz="2400" dirty="0" smtClean="0">
                <a:solidFill>
                  <a:schemeClr val="tx1">
                    <a:lumMod val="65000"/>
                    <a:lumOff val="35000"/>
                  </a:schemeClr>
                </a:solidFill>
                <a:latin typeface="Constantia" charset="0"/>
                <a:ea typeface="+mn-ea"/>
              </a:rPr>
              <a:t>exam registration form</a:t>
            </a:r>
            <a:endParaRPr lang="en-US" sz="2400" dirty="0">
              <a:solidFill>
                <a:schemeClr val="tx1">
                  <a:lumMod val="65000"/>
                  <a:lumOff val="35000"/>
                </a:schemeClr>
              </a:solidFill>
              <a:latin typeface="Constantia" charset="0"/>
              <a:ea typeface="+mn-ea"/>
            </a:endParaRPr>
          </a:p>
          <a:p>
            <a:pPr marL="182563" indent="-182563" fontAlgn="auto">
              <a:lnSpc>
                <a:spcPct val="90000"/>
              </a:lnSpc>
              <a:spcAft>
                <a:spcPts val="0"/>
              </a:spcAft>
              <a:defRPr/>
            </a:pPr>
            <a:r>
              <a:rPr lang="en-US" sz="2400" dirty="0">
                <a:solidFill>
                  <a:schemeClr val="tx1">
                    <a:lumMod val="65000"/>
                    <a:lumOff val="35000"/>
                  </a:schemeClr>
                </a:solidFill>
                <a:latin typeface="Constantia" charset="0"/>
                <a:ea typeface="+mn-ea"/>
              </a:rPr>
              <a:t>Return the exam registration form to ACHE along with your exam registration fee or coupon</a:t>
            </a:r>
          </a:p>
          <a:p>
            <a:pPr marL="182563" indent="-182563" fontAlgn="auto">
              <a:lnSpc>
                <a:spcPct val="90000"/>
              </a:lnSpc>
              <a:spcAft>
                <a:spcPts val="0"/>
              </a:spcAft>
              <a:defRPr/>
            </a:pPr>
            <a:r>
              <a:rPr lang="en-US" sz="2400" dirty="0">
                <a:solidFill>
                  <a:schemeClr val="tx1">
                    <a:lumMod val="65000"/>
                    <a:lumOff val="35000"/>
                  </a:schemeClr>
                </a:solidFill>
                <a:latin typeface="Constantia" charset="0"/>
                <a:ea typeface="+mn-ea"/>
              </a:rPr>
              <a:t>Select an exam </a:t>
            </a:r>
            <a:r>
              <a:rPr lang="en-US" sz="2400" dirty="0" smtClean="0">
                <a:solidFill>
                  <a:schemeClr val="tx1">
                    <a:lumMod val="65000"/>
                    <a:lumOff val="35000"/>
                  </a:schemeClr>
                </a:solidFill>
                <a:latin typeface="Constantia" charset="0"/>
                <a:ea typeface="+mn-ea"/>
              </a:rPr>
              <a:t>site</a:t>
            </a:r>
            <a:endParaRPr lang="en-US" sz="2400" dirty="0">
              <a:solidFill>
                <a:schemeClr val="tx1">
                  <a:lumMod val="65000"/>
                  <a:lumOff val="35000"/>
                </a:schemeClr>
              </a:solidFill>
              <a:latin typeface="Constantia" charset="0"/>
              <a:ea typeface="+mn-ea"/>
            </a:endParaRPr>
          </a:p>
          <a:p>
            <a:pPr marL="182563" indent="-182563" fontAlgn="auto">
              <a:lnSpc>
                <a:spcPct val="90000"/>
              </a:lnSpc>
              <a:spcAft>
                <a:spcPts val="0"/>
              </a:spcAft>
              <a:defRPr/>
            </a:pPr>
            <a:r>
              <a:rPr lang="en-US" sz="2400" dirty="0">
                <a:solidFill>
                  <a:schemeClr val="tx1">
                    <a:lumMod val="65000"/>
                    <a:lumOff val="35000"/>
                  </a:schemeClr>
                </a:solidFill>
                <a:latin typeface="Constantia" charset="0"/>
                <a:ea typeface="+mn-ea"/>
              </a:rPr>
              <a:t>Follow directions on your confirmation letter to register at the desired </a:t>
            </a:r>
            <a:r>
              <a:rPr lang="en-US" sz="2400" dirty="0" smtClean="0">
                <a:solidFill>
                  <a:schemeClr val="tx1">
                    <a:lumMod val="65000"/>
                    <a:lumOff val="35000"/>
                  </a:schemeClr>
                </a:solidFill>
                <a:latin typeface="Constantia" charset="0"/>
                <a:ea typeface="+mn-ea"/>
              </a:rPr>
              <a:t>site</a:t>
            </a:r>
          </a:p>
          <a:p>
            <a:pPr marL="182563" indent="-182563" fontAlgn="auto">
              <a:lnSpc>
                <a:spcPct val="90000"/>
              </a:lnSpc>
              <a:spcAft>
                <a:spcPts val="0"/>
              </a:spcAft>
              <a:defRPr/>
            </a:pPr>
            <a:r>
              <a:rPr lang="en-US" sz="2400" dirty="0" smtClean="0">
                <a:solidFill>
                  <a:schemeClr val="tx1">
                    <a:lumMod val="65000"/>
                    <a:lumOff val="35000"/>
                  </a:schemeClr>
                </a:solidFill>
                <a:latin typeface="Constantia" charset="0"/>
                <a:ea typeface="+mn-ea"/>
                <a:hlinkClick r:id="rId3"/>
              </a:rPr>
              <a:t>Prometric FAQs</a:t>
            </a:r>
            <a:endParaRPr lang="en-US" sz="2400" dirty="0">
              <a:solidFill>
                <a:schemeClr val="tx1">
                  <a:lumMod val="65000"/>
                  <a:lumOff val="35000"/>
                </a:schemeClr>
              </a:solidFill>
              <a:latin typeface="Constantia" charset="0"/>
              <a:ea typeface="+mn-ea"/>
            </a:endParaRPr>
          </a:p>
          <a:p>
            <a:pPr marL="182563" indent="-182563" fontAlgn="auto">
              <a:lnSpc>
                <a:spcPct val="90000"/>
              </a:lnSpc>
              <a:spcAft>
                <a:spcPts val="0"/>
              </a:spcAft>
              <a:buFontTx/>
              <a:buNone/>
              <a:defRPr/>
            </a:pPr>
            <a:endParaRPr lang="en-US" sz="1600" i="1" dirty="0">
              <a:solidFill>
                <a:schemeClr val="tx1">
                  <a:lumMod val="65000"/>
                  <a:lumOff val="35000"/>
                </a:schemeClr>
              </a:solidFill>
              <a:latin typeface="Constantia" charset="0"/>
              <a:ea typeface="+mn-ea"/>
            </a:endParaRPr>
          </a:p>
          <a:p>
            <a:pPr marL="182563" indent="-182563" algn="r" fontAlgn="auto">
              <a:lnSpc>
                <a:spcPct val="90000"/>
              </a:lnSpc>
              <a:spcAft>
                <a:spcPts val="0"/>
              </a:spcAft>
              <a:buFontTx/>
              <a:buNone/>
              <a:defRPr/>
            </a:pPr>
            <a:r>
              <a:rPr lang="en-US" sz="1800" i="1" dirty="0">
                <a:solidFill>
                  <a:schemeClr val="tx1">
                    <a:lumMod val="65000"/>
                    <a:lumOff val="35000"/>
                  </a:schemeClr>
                </a:solidFill>
                <a:latin typeface="Constantia" charset="0"/>
                <a:ea typeface="+mn-ea"/>
              </a:rPr>
              <a:t>* Please pay close attention to the Prometric rules which are included in your confirmation as well as at the online Prometric site. They are very specific and Prometric will not deviate from them.</a:t>
            </a:r>
          </a:p>
          <a:p>
            <a:pPr marL="182563" indent="-182563" fontAlgn="auto">
              <a:lnSpc>
                <a:spcPct val="90000"/>
              </a:lnSpc>
              <a:spcBef>
                <a:spcPct val="0"/>
              </a:spcBef>
              <a:spcAft>
                <a:spcPct val="35000"/>
              </a:spcAft>
              <a:defRPr/>
            </a:pPr>
            <a:endParaRPr lang="en-US" sz="1800" dirty="0">
              <a:solidFill>
                <a:schemeClr val="tx1">
                  <a:lumMod val="65000"/>
                  <a:lumOff val="35000"/>
                </a:schemeClr>
              </a:solidFill>
              <a:latin typeface="Constantia" charset="0"/>
              <a:ea typeface="+mn-ea"/>
            </a:endParaRPr>
          </a:p>
          <a:p>
            <a:pPr marL="182563" indent="-182563" fontAlgn="auto">
              <a:spcAft>
                <a:spcPts val="0"/>
              </a:spcAft>
              <a:defRPr/>
            </a:pPr>
            <a:endParaRPr lang="en-US" sz="2800" dirty="0">
              <a:solidFill>
                <a:schemeClr val="tx1">
                  <a:lumMod val="65000"/>
                  <a:lumOff val="35000"/>
                </a:schemeClr>
              </a:solidFill>
              <a:latin typeface="Constantia" charset="0"/>
              <a:ea typeface="+mn-ea"/>
            </a:endParaRP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C3B79226-102B-4193-83A9-292893E3CCEE}" type="slidenum">
              <a:rPr lang="en-US" altLang="en-US" sz="1200">
                <a:solidFill>
                  <a:srgbClr val="646268"/>
                </a:solidFill>
              </a:rPr>
              <a:pPr eaLnBrk="1" hangingPunct="1"/>
              <a:t>17</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362200" y="2895600"/>
            <a:ext cx="6400800" cy="1524000"/>
          </a:xfrm>
        </p:spPr>
        <p:txBody>
          <a:bodyPr/>
          <a:lstStyle/>
          <a:p>
            <a:r>
              <a:rPr lang="en-US" altLang="en-US" sz="4000" dirty="0" smtClean="0">
                <a:latin typeface="Calibri" panose="020F0502020204030204" pitchFamily="34" charset="0"/>
              </a:rPr>
              <a:t>Preparing for the </a:t>
            </a:r>
            <a:br>
              <a:rPr lang="en-US" altLang="en-US" sz="4000" dirty="0" smtClean="0">
                <a:latin typeface="Calibri" panose="020F0502020204030204" pitchFamily="34" charset="0"/>
              </a:rPr>
            </a:br>
            <a:r>
              <a:rPr lang="en-US" altLang="en-US" sz="4000" dirty="0" smtClean="0">
                <a:latin typeface="Calibri" panose="020F0502020204030204" pitchFamily="34" charset="0"/>
              </a:rPr>
              <a:t>Board of Governors Exam</a:t>
            </a:r>
          </a:p>
        </p:txBody>
      </p:sp>
      <p:sp>
        <p:nvSpPr>
          <p:cNvPr id="194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66E19E2F-F639-4090-AA69-1775B927A53B}" type="slidenum">
              <a:rPr lang="en-US" altLang="en-US" sz="1200">
                <a:solidFill>
                  <a:srgbClr val="646268"/>
                </a:solidFill>
              </a:rPr>
              <a:pPr eaLnBrk="1" hangingPunct="1"/>
              <a:t>18</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dirty="0" smtClean="0">
                <a:latin typeface="Calibri" panose="020F0502020204030204" pitchFamily="34" charset="0"/>
              </a:rPr>
              <a:t>Exam Preparation</a:t>
            </a:r>
          </a:p>
        </p:txBody>
      </p:sp>
      <p:sp>
        <p:nvSpPr>
          <p:cNvPr id="26627" name="Content Placeholder 2"/>
          <p:cNvSpPr>
            <a:spLocks noGrp="1"/>
          </p:cNvSpPr>
          <p:nvPr>
            <p:ph idx="1"/>
          </p:nvPr>
        </p:nvSpPr>
        <p:spPr/>
        <p:txBody>
          <a:bodyPr>
            <a:normAutofit/>
          </a:bodyPr>
          <a:lstStyle/>
          <a:p>
            <a:pPr>
              <a:lnSpc>
                <a:spcPct val="80000"/>
              </a:lnSpc>
              <a:spcBef>
                <a:spcPct val="0"/>
              </a:spcBef>
              <a:spcAft>
                <a:spcPct val="35000"/>
              </a:spcAft>
            </a:pPr>
            <a:r>
              <a:rPr lang="en-US" altLang="en-US" sz="2400" dirty="0" smtClean="0">
                <a:latin typeface="Constantia" panose="02030602050306030303" pitchFamily="18" charset="0"/>
              </a:rPr>
              <a:t>Allow 3-6 months to prepare, depending on expertise </a:t>
            </a:r>
            <a:br>
              <a:rPr lang="en-US" altLang="en-US" sz="2400" dirty="0" smtClean="0">
                <a:latin typeface="Constantia" panose="02030602050306030303" pitchFamily="18" charset="0"/>
              </a:rPr>
            </a:br>
            <a:r>
              <a:rPr lang="en-US" altLang="en-US" sz="2400" dirty="0" smtClean="0">
                <a:latin typeface="Constantia" panose="02030602050306030303" pitchFamily="18" charset="0"/>
              </a:rPr>
              <a:t>and experience</a:t>
            </a:r>
          </a:p>
          <a:p>
            <a:pPr>
              <a:lnSpc>
                <a:spcPct val="80000"/>
              </a:lnSpc>
              <a:spcBef>
                <a:spcPct val="0"/>
              </a:spcBef>
              <a:spcAft>
                <a:spcPct val="35000"/>
              </a:spcAft>
            </a:pPr>
            <a:r>
              <a:rPr lang="en-US" altLang="en-US" sz="2400" dirty="0" smtClean="0">
                <a:latin typeface="Constantia" panose="02030602050306030303" pitchFamily="18" charset="0"/>
              </a:rPr>
              <a:t>Determine your most effective study style</a:t>
            </a:r>
          </a:p>
          <a:p>
            <a:pPr>
              <a:lnSpc>
                <a:spcPct val="80000"/>
              </a:lnSpc>
              <a:spcBef>
                <a:spcPct val="0"/>
              </a:spcBef>
              <a:spcAft>
                <a:spcPct val="35000"/>
              </a:spcAft>
            </a:pPr>
            <a:r>
              <a:rPr lang="en-US" altLang="en-US" sz="2400" dirty="0" smtClean="0">
                <a:latin typeface="Constantia" panose="02030602050306030303" pitchFamily="18" charset="0"/>
              </a:rPr>
              <a:t>Know the 10 key knowledge areas</a:t>
            </a:r>
          </a:p>
          <a:p>
            <a:pPr>
              <a:lnSpc>
                <a:spcPct val="80000"/>
              </a:lnSpc>
              <a:spcBef>
                <a:spcPct val="0"/>
              </a:spcBef>
              <a:spcAft>
                <a:spcPct val="35000"/>
              </a:spcAft>
            </a:pPr>
            <a:r>
              <a:rPr lang="en-US" altLang="en-US" sz="2400" dirty="0" smtClean="0">
                <a:latin typeface="Constantia" panose="02030602050306030303" pitchFamily="18" charset="0"/>
              </a:rPr>
              <a:t>Consider enrolling in the BOG Exam Review course or Online Tutorial course </a:t>
            </a:r>
          </a:p>
          <a:p>
            <a:pPr>
              <a:lnSpc>
                <a:spcPct val="80000"/>
              </a:lnSpc>
              <a:spcBef>
                <a:spcPct val="0"/>
              </a:spcBef>
              <a:spcAft>
                <a:spcPct val="35000"/>
              </a:spcAft>
            </a:pPr>
            <a:r>
              <a:rPr lang="en-US" altLang="en-US" sz="2400" dirty="0" smtClean="0">
                <a:latin typeface="Constantia" panose="02030602050306030303" pitchFamily="18" charset="0"/>
              </a:rPr>
              <a:t>Visit the Credentialing area of </a:t>
            </a:r>
            <a:r>
              <a:rPr lang="en-US" altLang="en-US" sz="2400" b="1" dirty="0" smtClean="0">
                <a:latin typeface="Constantia" panose="02030602050306030303" pitchFamily="18" charset="0"/>
              </a:rPr>
              <a:t>ache.org </a:t>
            </a:r>
            <a:r>
              <a:rPr lang="en-US" altLang="en-US" sz="2400" dirty="0" smtClean="0">
                <a:latin typeface="Constantia" panose="02030602050306030303" pitchFamily="18" charset="0"/>
              </a:rPr>
              <a:t>at</a:t>
            </a:r>
            <a:r>
              <a:rPr lang="en-US" altLang="en-US" sz="2400" b="1" dirty="0" smtClean="0">
                <a:latin typeface="Constantia" panose="02030602050306030303" pitchFamily="18" charset="0"/>
              </a:rPr>
              <a:t> </a:t>
            </a:r>
            <a:r>
              <a:rPr lang="en-US" altLang="en-US" sz="2400" b="1" dirty="0" smtClean="0">
                <a:latin typeface="Constantia" panose="02030602050306030303" pitchFamily="18" charset="0"/>
                <a:hlinkClick r:id="rId3"/>
              </a:rPr>
              <a:t>ACHE Credentialing</a:t>
            </a:r>
            <a:r>
              <a:rPr lang="en-US" altLang="en-US" sz="2400" b="1" dirty="0" smtClean="0">
                <a:latin typeface="Constantia" panose="02030602050306030303" pitchFamily="18" charset="0"/>
              </a:rPr>
              <a:t> </a:t>
            </a:r>
            <a:r>
              <a:rPr lang="en-US" altLang="en-US" sz="2400" dirty="0" smtClean="0">
                <a:latin typeface="Constantia" panose="02030602050306030303" pitchFamily="18" charset="0"/>
              </a:rPr>
              <a:t>for additional resources (FAQs, videos/webinars, documents)</a:t>
            </a:r>
          </a:p>
          <a:p>
            <a:pPr>
              <a:lnSpc>
                <a:spcPct val="80000"/>
              </a:lnSpc>
              <a:spcBef>
                <a:spcPct val="0"/>
              </a:spcBef>
              <a:spcAft>
                <a:spcPct val="35000"/>
              </a:spcAft>
            </a:pPr>
            <a:endParaRPr lang="en-US" altLang="en-US" sz="2400" b="1" dirty="0" smtClean="0">
              <a:solidFill>
                <a:schemeClr val="accent2"/>
              </a:solidFill>
              <a:latin typeface="Constantia" panose="02030602050306030303" pitchFamily="18" charset="0"/>
            </a:endParaRPr>
          </a:p>
          <a:p>
            <a:pPr>
              <a:lnSpc>
                <a:spcPct val="90000"/>
              </a:lnSpc>
            </a:pPr>
            <a:endParaRPr lang="en-US" altLang="en-US" sz="2400" dirty="0" smtClean="0">
              <a:latin typeface="Constantia" panose="02030602050306030303" pitchFamily="18" charset="0"/>
            </a:endParaRPr>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6944D4FA-5531-40C2-A83C-2C9B3F176719}" type="slidenum">
              <a:rPr lang="en-US" altLang="en-US" sz="1200">
                <a:solidFill>
                  <a:srgbClr val="646268"/>
                </a:solidFill>
              </a:rPr>
              <a:pPr eaLnBrk="1" hangingPunct="1"/>
              <a:t>19</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dirty="0" smtClean="0">
                <a:latin typeface="Calibri" panose="020F0502020204030204" pitchFamily="34" charset="0"/>
              </a:rPr>
              <a:t>DISCLAIMERS</a:t>
            </a:r>
          </a:p>
        </p:txBody>
      </p:sp>
      <p:sp>
        <p:nvSpPr>
          <p:cNvPr id="8195" name="Content Placeholder 2"/>
          <p:cNvSpPr>
            <a:spLocks noGrp="1"/>
          </p:cNvSpPr>
          <p:nvPr>
            <p:ph idx="1"/>
          </p:nvPr>
        </p:nvSpPr>
        <p:spPr>
          <a:xfrm>
            <a:off x="381000" y="1447800"/>
            <a:ext cx="7556500" cy="4144963"/>
          </a:xfrm>
        </p:spPr>
        <p:txBody>
          <a:bodyPr>
            <a:normAutofit/>
          </a:bodyPr>
          <a:lstStyle/>
          <a:p>
            <a:pPr marL="609600" indent="-609600">
              <a:buFontTx/>
              <a:buAutoNum type="arabicPeriod"/>
            </a:pPr>
            <a:r>
              <a:rPr lang="en-US" altLang="en-US" sz="2200" dirty="0" smtClean="0">
                <a:solidFill>
                  <a:srgbClr val="4F5E3C"/>
                </a:solidFill>
              </a:rPr>
              <a:t>Although the content of this course was derived from ACHE materials, ACHE was not involved with the development or in the presentation of this course, and it does not guarantee that completion of this course will ensure passing results on the Board of Governors (BOG) Exam.</a:t>
            </a:r>
          </a:p>
          <a:p>
            <a:pPr marL="609600" indent="-609600">
              <a:buFontTx/>
              <a:buAutoNum type="arabicPeriod"/>
            </a:pPr>
            <a:r>
              <a:rPr lang="en-US" altLang="en-US" sz="2200" dirty="0" smtClean="0">
                <a:solidFill>
                  <a:srgbClr val="4F5E3C"/>
                </a:solidFill>
              </a:rPr>
              <a:t>Completion of this course </a:t>
            </a:r>
            <a:r>
              <a:rPr lang="en-US" altLang="en-US" sz="2200" b="1" dirty="0" smtClean="0">
                <a:solidFill>
                  <a:srgbClr val="4F5E3C"/>
                </a:solidFill>
              </a:rPr>
              <a:t>alone</a:t>
            </a:r>
            <a:r>
              <a:rPr lang="en-US" altLang="en-US" sz="2200" dirty="0" smtClean="0">
                <a:solidFill>
                  <a:srgbClr val="4F5E3C"/>
                </a:solidFill>
              </a:rPr>
              <a:t> </a:t>
            </a:r>
            <a:r>
              <a:rPr lang="en-US" altLang="en-US" sz="2200" b="1" dirty="0" smtClean="0">
                <a:solidFill>
                  <a:srgbClr val="4F5E3C"/>
                </a:solidFill>
              </a:rPr>
              <a:t>will </a:t>
            </a:r>
            <a:r>
              <a:rPr lang="en-US" altLang="en-US" sz="2200" b="1" i="1" u="sng" dirty="0" smtClean="0">
                <a:solidFill>
                  <a:srgbClr val="4F5E3C"/>
                </a:solidFill>
                <a:effectLst>
                  <a:outerShdw blurRad="38100" dist="38100" dir="2700000" algn="tl">
                    <a:srgbClr val="C0C0C0"/>
                  </a:outerShdw>
                </a:effectLst>
              </a:rPr>
              <a:t>NOT</a:t>
            </a:r>
            <a:r>
              <a:rPr lang="en-US" altLang="en-US" sz="2200" b="1" dirty="0" smtClean="0">
                <a:solidFill>
                  <a:srgbClr val="4F5E3C"/>
                </a:solidFill>
              </a:rPr>
              <a:t> result in a passing score on the ACHE BOG Exam</a:t>
            </a:r>
            <a:r>
              <a:rPr lang="en-US" altLang="en-US" sz="2200" dirty="0" smtClean="0">
                <a:solidFill>
                  <a:srgbClr val="4F5E3C"/>
                </a:solidFill>
              </a:rPr>
              <a:t>.  Instead, it is meant to provide tools, resources and information to assist you as you prepare and study to sit for the exam.</a:t>
            </a:r>
          </a:p>
          <a:p>
            <a:pPr marL="609600" indent="-609600">
              <a:buFontTx/>
              <a:buAutoNum type="arabicPeriod"/>
            </a:pPr>
            <a:endParaRPr lang="en-US" altLang="en-US" sz="2200" dirty="0" smtClean="0">
              <a:latin typeface="Constantia" panose="02030602050306030303" pitchFamily="18" charset="0"/>
            </a:endParaRPr>
          </a:p>
        </p:txBody>
      </p:sp>
      <p:sp>
        <p:nvSpPr>
          <p:cNvPr id="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5DF3D3D9-6A5C-438D-8DB5-08D32CE3CEB8}" type="slidenum">
              <a:rPr lang="en-US" altLang="en-US" sz="1200">
                <a:solidFill>
                  <a:srgbClr val="646268"/>
                </a:solidFill>
              </a:rPr>
              <a:pPr eaLnBrk="1" hangingPunct="1"/>
              <a:t>2</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r>
              <a:rPr lang="en-US" altLang="en-US" dirty="0" smtClean="0">
                <a:latin typeface="Calibri" panose="020F0502020204030204" pitchFamily="34" charset="0"/>
              </a:rPr>
              <a:t>ACHE BOG Exam Review Course</a:t>
            </a:r>
          </a:p>
        </p:txBody>
      </p:sp>
      <p:sp>
        <p:nvSpPr>
          <p:cNvPr id="23555" name="Content Placeholder 3"/>
          <p:cNvSpPr>
            <a:spLocks noGrp="1"/>
          </p:cNvSpPr>
          <p:nvPr>
            <p:ph sz="half" idx="2"/>
          </p:nvPr>
        </p:nvSpPr>
        <p:spPr>
          <a:xfrm>
            <a:off x="5714999" y="1985963"/>
            <a:ext cx="3106761" cy="4140200"/>
          </a:xfrm>
        </p:spPr>
        <p:txBody>
          <a:bodyPr/>
          <a:lstStyle/>
          <a:p>
            <a:r>
              <a:rPr lang="en-US" altLang="en-US" dirty="0" smtClean="0">
                <a:latin typeface="Constantia" panose="02030602050306030303" pitchFamily="18" charset="0"/>
              </a:rPr>
              <a:t>Exam Review Course: </a:t>
            </a:r>
          </a:p>
          <a:p>
            <a:pPr lvl="1"/>
            <a:r>
              <a:rPr lang="en-US" altLang="en-US" dirty="0" smtClean="0">
                <a:latin typeface="Constantia" panose="02030602050306030303" pitchFamily="18" charset="0"/>
              </a:rPr>
              <a:t>2 ½ day in-person taught by the experts</a:t>
            </a:r>
          </a:p>
          <a:p>
            <a:pPr lvl="1"/>
            <a:r>
              <a:rPr lang="en-US" altLang="en-US" b="1" dirty="0" smtClean="0">
                <a:latin typeface="Constantia" panose="02030602050306030303" pitchFamily="18" charset="0"/>
              </a:rPr>
              <a:t>$1,425 Tuition</a:t>
            </a:r>
          </a:p>
          <a:p>
            <a:pPr lvl="2"/>
            <a:r>
              <a:rPr lang="en-US" altLang="en-US" dirty="0" smtClean="0">
                <a:latin typeface="Constantia" panose="02030602050306030303" pitchFamily="18" charset="0"/>
              </a:rPr>
              <a:t>$200 Exam Fee WAIVED </a:t>
            </a:r>
            <a:r>
              <a:rPr lang="en-US" altLang="en-US" sz="1200" dirty="0" smtClean="0">
                <a:latin typeface="Constantia" panose="02030602050306030303" pitchFamily="18" charset="0"/>
              </a:rPr>
              <a:t>(if exam taken within 6 months)</a:t>
            </a:r>
          </a:p>
          <a:p>
            <a:pPr lvl="1"/>
            <a:r>
              <a:rPr lang="en-US" altLang="en-US" dirty="0" smtClean="0">
                <a:latin typeface="Constantia" panose="02030602050306030303" pitchFamily="18" charset="0"/>
              </a:rPr>
              <a:t>19 ACHE Face-to-Face credits</a:t>
            </a:r>
          </a:p>
          <a:p>
            <a:pPr lvl="1"/>
            <a:r>
              <a:rPr lang="en-US" altLang="en-US" b="1" i="1" dirty="0" smtClean="0">
                <a:solidFill>
                  <a:schemeClr val="accent3">
                    <a:lumMod val="75000"/>
                  </a:schemeClr>
                </a:solidFill>
                <a:latin typeface="Constantia" panose="02030602050306030303" pitchFamily="18" charset="0"/>
              </a:rPr>
              <a:t>October 15-17, 2017 in Scottsdale, AZ</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F614DC04-7AD0-4C13-B061-DD1B91D90CFE}" type="slidenum">
              <a:rPr lang="en-US" altLang="en-US" sz="1200">
                <a:solidFill>
                  <a:srgbClr val="646268"/>
                </a:solidFill>
              </a:rPr>
              <a:pPr eaLnBrk="1" hangingPunct="1"/>
              <a:t>20</a:t>
            </a:fld>
            <a:endParaRPr lang="en-US" altLang="en-US" sz="1200" dirty="0">
              <a:solidFill>
                <a:srgbClr val="646268"/>
              </a:solidFill>
            </a:endParaRPr>
          </a:p>
        </p:txBody>
      </p:sp>
      <p:sp>
        <p:nvSpPr>
          <p:cNvPr id="23557" name="Rectangle 1"/>
          <p:cNvSpPr>
            <a:spLocks noChangeArrowheads="1"/>
          </p:cNvSpPr>
          <p:nvPr/>
        </p:nvSpPr>
        <p:spPr bwMode="auto">
          <a:xfrm>
            <a:off x="457200" y="3962400"/>
            <a:ext cx="82296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dirty="0"/>
          </a:p>
          <a:p>
            <a:pPr eaLnBrk="1" hangingPunct="1"/>
            <a:endParaRPr lang="en-US" altLang="en-US" dirty="0"/>
          </a:p>
        </p:txBody>
      </p:sp>
      <p:pic>
        <p:nvPicPr>
          <p:cNvPr id="2" name="Picture 1"/>
          <p:cNvPicPr>
            <a:picLocks noChangeAspect="1"/>
          </p:cNvPicPr>
          <p:nvPr/>
        </p:nvPicPr>
        <p:blipFill>
          <a:blip r:embed="rId3"/>
          <a:stretch>
            <a:fillRect/>
          </a:stretch>
        </p:blipFill>
        <p:spPr>
          <a:xfrm>
            <a:off x="304800" y="1143000"/>
            <a:ext cx="4724400" cy="3162438"/>
          </a:xfrm>
          <a:prstGeom prst="rect">
            <a:avLst/>
          </a:prstGeom>
          <a:ln w="63500" cmpd="thinThick">
            <a:solidFill>
              <a:schemeClr val="tx1"/>
            </a:solidFill>
          </a:ln>
        </p:spPr>
      </p:pic>
      <p:pic>
        <p:nvPicPr>
          <p:cNvPr id="4" name="Picture 3"/>
          <p:cNvPicPr>
            <a:picLocks noChangeAspect="1"/>
          </p:cNvPicPr>
          <p:nvPr/>
        </p:nvPicPr>
        <p:blipFill>
          <a:blip r:embed="rId4"/>
          <a:stretch>
            <a:fillRect/>
          </a:stretch>
        </p:blipFill>
        <p:spPr>
          <a:xfrm>
            <a:off x="2035417" y="4149058"/>
            <a:ext cx="3298583" cy="2502497"/>
          </a:xfrm>
          <a:prstGeom prst="rect">
            <a:avLst/>
          </a:prstGeom>
          <a:ln w="63500" cmpd="thinThick">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lstStyle/>
          <a:p>
            <a:r>
              <a:rPr lang="en-US" altLang="en-US" dirty="0" smtClean="0">
                <a:latin typeface="Calibri" panose="020F0502020204030204" pitchFamily="34" charset="0"/>
              </a:rPr>
              <a:t>Online Tutorial</a:t>
            </a:r>
          </a:p>
        </p:txBody>
      </p:sp>
      <p:sp>
        <p:nvSpPr>
          <p:cNvPr id="3" name="Content Placeholder 2"/>
          <p:cNvSpPr>
            <a:spLocks noGrp="1"/>
          </p:cNvSpPr>
          <p:nvPr>
            <p:ph sz="half" idx="2"/>
          </p:nvPr>
        </p:nvSpPr>
        <p:spPr>
          <a:xfrm>
            <a:off x="4634181" y="1981200"/>
            <a:ext cx="4210050" cy="4572000"/>
          </a:xfrm>
        </p:spPr>
        <p:txBody>
          <a:bodyPr>
            <a:normAutofit/>
          </a:bodyPr>
          <a:lstStyle/>
          <a:p>
            <a:pPr marL="342900">
              <a:lnSpc>
                <a:spcPct val="80000"/>
              </a:lnSpc>
              <a:spcBef>
                <a:spcPct val="0"/>
              </a:spcBef>
              <a:spcAft>
                <a:spcPct val="35000"/>
              </a:spcAft>
            </a:pPr>
            <a:r>
              <a:rPr lang="en-US" altLang="en-US" sz="2400" dirty="0" smtClean="0">
                <a:latin typeface="Constantia" panose="02030602050306030303" pitchFamily="18" charset="0"/>
              </a:rPr>
              <a:t>Upcoming 12-week sessions: </a:t>
            </a:r>
          </a:p>
          <a:p>
            <a:pPr lvl="1"/>
            <a:r>
              <a:rPr lang="en-US" sz="2400" dirty="0" smtClean="0">
                <a:latin typeface="Constantia" panose="02030602050306030303" pitchFamily="18" charset="0"/>
              </a:rPr>
              <a:t>August 15 – November 13, 2018</a:t>
            </a:r>
            <a:endParaRPr lang="en-US" sz="2400" dirty="0">
              <a:latin typeface="Constantia" panose="02030602050306030303" pitchFamily="18" charset="0"/>
            </a:endParaRPr>
          </a:p>
          <a:p>
            <a:pPr lvl="1"/>
            <a:r>
              <a:rPr lang="en-US" sz="2400" dirty="0" smtClean="0">
                <a:latin typeface="Constantia" panose="02030602050306030303" pitchFamily="18" charset="0"/>
              </a:rPr>
              <a:t>December 12, 2018 – March 19, 2019</a:t>
            </a:r>
            <a:endParaRPr lang="en-US" sz="2400" dirty="0">
              <a:latin typeface="Constantia" panose="02030602050306030303" pitchFamily="18" charset="0"/>
            </a:endParaRPr>
          </a:p>
          <a:p>
            <a:pPr lvl="1"/>
            <a:r>
              <a:rPr lang="en-US" altLang="en-US" sz="2400" b="1" dirty="0" smtClean="0">
                <a:latin typeface="Constantia" panose="02030602050306030303" pitchFamily="18" charset="0"/>
              </a:rPr>
              <a:t>$495 </a:t>
            </a:r>
            <a:r>
              <a:rPr lang="en-US" altLang="en-US" sz="2000" dirty="0" smtClean="0">
                <a:latin typeface="Constantia" panose="02030602050306030303" pitchFamily="18" charset="0"/>
              </a:rPr>
              <a:t>($410 if you have latest</a:t>
            </a:r>
          </a:p>
          <a:p>
            <a:pPr marL="571500" lvl="1">
              <a:lnSpc>
                <a:spcPct val="80000"/>
              </a:lnSpc>
              <a:spcBef>
                <a:spcPct val="0"/>
              </a:spcBef>
              <a:spcAft>
                <a:spcPct val="35000"/>
              </a:spcAft>
              <a:buFont typeface="Wingdings" panose="05000000000000000000" pitchFamily="2" charset="2"/>
              <a:buNone/>
            </a:pPr>
            <a:r>
              <a:rPr lang="en-US" altLang="en-US" sz="2000" dirty="0" smtClean="0">
                <a:latin typeface="Constantia" panose="02030602050306030303" pitchFamily="18" charset="0"/>
              </a:rPr>
              <a:t>   edition of </a:t>
            </a:r>
            <a:r>
              <a:rPr lang="en-US" altLang="en-US" sz="2000" i="1" dirty="0" smtClean="0">
                <a:latin typeface="Constantia" panose="02030602050306030303" pitchFamily="18" charset="0"/>
              </a:rPr>
              <a:t>Well-Managed  </a:t>
            </a:r>
          </a:p>
          <a:p>
            <a:pPr marL="571500" lvl="1">
              <a:lnSpc>
                <a:spcPct val="80000"/>
              </a:lnSpc>
              <a:spcBef>
                <a:spcPct val="0"/>
              </a:spcBef>
              <a:spcAft>
                <a:spcPct val="35000"/>
              </a:spcAft>
              <a:buFont typeface="Wingdings" panose="05000000000000000000" pitchFamily="2" charset="2"/>
              <a:buNone/>
            </a:pPr>
            <a:r>
              <a:rPr lang="en-US" altLang="en-US" sz="2000" i="1" dirty="0" smtClean="0">
                <a:latin typeface="Constantia" panose="02030602050306030303" pitchFamily="18" charset="0"/>
              </a:rPr>
              <a:t>   Healthcare Organization</a:t>
            </a:r>
            <a:r>
              <a:rPr lang="en-US" altLang="en-US" sz="2000" dirty="0" smtClean="0">
                <a:latin typeface="Constantia" panose="02030602050306030303" pitchFamily="18" charset="0"/>
              </a:rPr>
              <a:t>)</a:t>
            </a:r>
          </a:p>
          <a:p>
            <a:pPr marL="342900">
              <a:lnSpc>
                <a:spcPct val="80000"/>
              </a:lnSpc>
              <a:spcBef>
                <a:spcPct val="0"/>
              </a:spcBef>
              <a:spcAft>
                <a:spcPct val="35000"/>
              </a:spcAft>
            </a:pPr>
            <a:r>
              <a:rPr lang="en-US" altLang="en-US" sz="2400" dirty="0" smtClean="0">
                <a:latin typeface="Constantia" panose="02030602050306030303" pitchFamily="18" charset="0"/>
              </a:rPr>
              <a:t>6 ACHE Qualified Education credits</a:t>
            </a:r>
          </a:p>
          <a:p>
            <a:pPr marL="342900">
              <a:lnSpc>
                <a:spcPct val="80000"/>
              </a:lnSpc>
              <a:spcBef>
                <a:spcPct val="0"/>
              </a:spcBef>
              <a:spcAft>
                <a:spcPct val="35000"/>
              </a:spcAft>
            </a:pPr>
            <a:endParaRPr lang="en-US" altLang="en-US" sz="2400" dirty="0" smtClean="0">
              <a:latin typeface="Constantia" panose="02030602050306030303" pitchFamily="18" charset="0"/>
            </a:endParaRPr>
          </a:p>
          <a:p>
            <a:pPr marL="342900"/>
            <a:endParaRPr lang="en-US" altLang="en-US" dirty="0" smtClean="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BBCCBD96-911F-46A3-B777-58C91DAC6EEC}" type="slidenum">
              <a:rPr lang="en-US" altLang="en-US" sz="1200">
                <a:solidFill>
                  <a:srgbClr val="646268"/>
                </a:solidFill>
              </a:rPr>
              <a:pPr eaLnBrk="1" hangingPunct="1"/>
              <a:t>21</a:t>
            </a:fld>
            <a:endParaRPr lang="en-US" altLang="en-US" sz="1200" dirty="0">
              <a:solidFill>
                <a:srgbClr val="646268"/>
              </a:solidFill>
            </a:endParaRPr>
          </a:p>
        </p:txBody>
      </p:sp>
      <p:pic>
        <p:nvPicPr>
          <p:cNvPr id="2" name="Picture 1"/>
          <p:cNvPicPr>
            <a:picLocks noChangeAspect="1"/>
          </p:cNvPicPr>
          <p:nvPr/>
        </p:nvPicPr>
        <p:blipFill>
          <a:blip r:embed="rId3"/>
          <a:stretch>
            <a:fillRect/>
          </a:stretch>
        </p:blipFill>
        <p:spPr>
          <a:xfrm>
            <a:off x="218555" y="1600200"/>
            <a:ext cx="4352543" cy="4114604"/>
          </a:xfrm>
          <a:prstGeom prst="rect">
            <a:avLst/>
          </a:prstGeom>
          <a:ln w="63500" cmpd="thinThick">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r>
              <a:rPr lang="en-US" altLang="en-US" dirty="0" smtClean="0">
                <a:latin typeface="Calibri" panose="020F0502020204030204" pitchFamily="34" charset="0"/>
              </a:rPr>
              <a:t>Online Community</a:t>
            </a:r>
          </a:p>
        </p:txBody>
      </p:sp>
      <p:sp>
        <p:nvSpPr>
          <p:cNvPr id="27650" name="Content Placeholder 2"/>
          <p:cNvSpPr>
            <a:spLocks noGrp="1"/>
          </p:cNvSpPr>
          <p:nvPr>
            <p:ph sz="half" idx="1"/>
          </p:nvPr>
        </p:nvSpPr>
        <p:spPr>
          <a:xfrm>
            <a:off x="152400" y="1752600"/>
            <a:ext cx="3181628" cy="4338270"/>
          </a:xfrm>
        </p:spPr>
        <p:txBody>
          <a:bodyPr>
            <a:normAutofit/>
          </a:bodyPr>
          <a:lstStyle/>
          <a:p>
            <a:pPr marL="457200" indent="-342900">
              <a:lnSpc>
                <a:spcPct val="80000"/>
              </a:lnSpc>
              <a:spcBef>
                <a:spcPct val="0"/>
              </a:spcBef>
              <a:spcAft>
                <a:spcPct val="35000"/>
              </a:spcAft>
            </a:pPr>
            <a:r>
              <a:rPr lang="en-US" altLang="en-US" sz="2000" i="1" dirty="0">
                <a:latin typeface="Constantia" panose="02030602050306030303" pitchFamily="18" charset="0"/>
              </a:rPr>
              <a:t>ACHE Community Announcements</a:t>
            </a:r>
          </a:p>
          <a:p>
            <a:pPr marL="457200" indent="-342900">
              <a:lnSpc>
                <a:spcPct val="80000"/>
              </a:lnSpc>
              <a:spcBef>
                <a:spcPct val="0"/>
              </a:spcBef>
              <a:spcAft>
                <a:spcPct val="35000"/>
              </a:spcAft>
            </a:pPr>
            <a:r>
              <a:rPr lang="en-US" altLang="en-US" sz="2000" i="1" dirty="0">
                <a:latin typeface="Constantia" panose="02030602050306030303" pitchFamily="18" charset="0"/>
              </a:rPr>
              <a:t>Resource links</a:t>
            </a:r>
          </a:p>
          <a:p>
            <a:pPr marL="457200" indent="-342900">
              <a:lnSpc>
                <a:spcPct val="80000"/>
              </a:lnSpc>
              <a:spcBef>
                <a:spcPct val="0"/>
              </a:spcBef>
              <a:spcAft>
                <a:spcPct val="35000"/>
              </a:spcAft>
            </a:pPr>
            <a:r>
              <a:rPr lang="en-US" altLang="en-US" sz="2000" i="1" dirty="0">
                <a:latin typeface="Constantia" panose="02030602050306030303" pitchFamily="18" charset="0"/>
              </a:rPr>
              <a:t>Events</a:t>
            </a:r>
          </a:p>
          <a:p>
            <a:pPr marL="457200" indent="-342900">
              <a:lnSpc>
                <a:spcPct val="80000"/>
              </a:lnSpc>
              <a:spcBef>
                <a:spcPct val="0"/>
              </a:spcBef>
              <a:spcAft>
                <a:spcPct val="35000"/>
              </a:spcAft>
            </a:pPr>
            <a:r>
              <a:rPr lang="en-US" altLang="en-US" sz="2000" i="1" dirty="0">
                <a:latin typeface="Constantia" panose="02030602050306030303" pitchFamily="18" charset="0"/>
              </a:rPr>
              <a:t>Study Groups</a:t>
            </a:r>
          </a:p>
          <a:p>
            <a:pPr marL="457200" indent="-342900">
              <a:lnSpc>
                <a:spcPct val="80000"/>
              </a:lnSpc>
              <a:spcBef>
                <a:spcPct val="0"/>
              </a:spcBef>
              <a:spcAft>
                <a:spcPct val="35000"/>
              </a:spcAft>
            </a:pPr>
            <a:r>
              <a:rPr lang="en-US" altLang="en-US" sz="2000" i="1" dirty="0">
                <a:latin typeface="Constantia" panose="02030602050306030303" pitchFamily="18" charset="0"/>
              </a:rPr>
              <a:t>Ask ACHE</a:t>
            </a:r>
          </a:p>
          <a:p>
            <a:pPr marL="457200" indent="-342900">
              <a:lnSpc>
                <a:spcPct val="80000"/>
              </a:lnSpc>
              <a:spcBef>
                <a:spcPct val="0"/>
              </a:spcBef>
              <a:spcAft>
                <a:spcPct val="35000"/>
              </a:spcAft>
            </a:pPr>
            <a:r>
              <a:rPr lang="en-US" altLang="en-US" sz="2000" i="1" dirty="0">
                <a:latin typeface="Constantia" panose="02030602050306030303" pitchFamily="18" charset="0"/>
              </a:rPr>
              <a:t>Discussion Areas</a:t>
            </a:r>
          </a:p>
          <a:p>
            <a:pPr marL="457200" indent="-342900">
              <a:lnSpc>
                <a:spcPct val="80000"/>
              </a:lnSpc>
              <a:spcBef>
                <a:spcPct val="0"/>
              </a:spcBef>
              <a:spcAft>
                <a:spcPct val="35000"/>
              </a:spcAft>
            </a:pPr>
            <a:r>
              <a:rPr lang="en-US" altLang="en-US" sz="2000" i="1" dirty="0">
                <a:latin typeface="Constantia" panose="02030602050306030303" pitchFamily="18" charset="0"/>
                <a:hlinkClick r:id="rId3"/>
              </a:rPr>
              <a:t>ACHE BOG Exam Online Community</a:t>
            </a:r>
            <a:endParaRPr lang="en-US" altLang="en-US" sz="2000" i="1" dirty="0">
              <a:latin typeface="Constantia" panose="02030602050306030303" pitchFamily="18" charset="0"/>
            </a:endParaRP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896298D0-B3AB-4664-BB8F-FA5A7111CCFF}" type="slidenum">
              <a:rPr lang="en-US" altLang="en-US" sz="1200">
                <a:solidFill>
                  <a:srgbClr val="646268"/>
                </a:solidFill>
              </a:rPr>
              <a:pPr eaLnBrk="1" hangingPunct="1"/>
              <a:t>22</a:t>
            </a:fld>
            <a:endParaRPr lang="en-US" altLang="en-US" sz="1200" dirty="0">
              <a:solidFill>
                <a:srgbClr val="646268"/>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209800"/>
            <a:ext cx="5525810" cy="309020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438400" y="2438400"/>
            <a:ext cx="5943600" cy="1362075"/>
          </a:xfrm>
        </p:spPr>
        <p:txBody>
          <a:bodyPr/>
          <a:lstStyle/>
          <a:p>
            <a:r>
              <a:rPr lang="en-US" altLang="en-US" dirty="0" smtClean="0"/>
              <a:t>Exam Overview</a:t>
            </a:r>
          </a:p>
        </p:txBody>
      </p:sp>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38235682-9E90-4E0D-A767-71EC32824B36}" type="slidenum">
              <a:rPr lang="en-US" altLang="en-US" sz="1200">
                <a:solidFill>
                  <a:srgbClr val="C0B9C7"/>
                </a:solidFill>
              </a:rPr>
              <a:pPr eaLnBrk="1" hangingPunct="1"/>
              <a:t>23</a:t>
            </a:fld>
            <a:endParaRPr lang="en-US" altLang="en-US" sz="1200" dirty="0">
              <a:solidFill>
                <a:srgbClr val="C0B9C7"/>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dirty="0" smtClean="0">
                <a:latin typeface="Calibri" panose="020F0502020204030204" pitchFamily="34" charset="0"/>
              </a:rPr>
              <a:t>Taking the Exam</a:t>
            </a:r>
          </a:p>
        </p:txBody>
      </p:sp>
      <p:sp>
        <p:nvSpPr>
          <p:cNvPr id="30722" name="Content Placeholder 2"/>
          <p:cNvSpPr>
            <a:spLocks noGrp="1"/>
          </p:cNvSpPr>
          <p:nvPr>
            <p:ph sz="half" idx="1"/>
          </p:nvPr>
        </p:nvSpPr>
        <p:spPr>
          <a:xfrm>
            <a:off x="3200400" y="1981200"/>
            <a:ext cx="5659438" cy="4495800"/>
          </a:xfrm>
        </p:spPr>
        <p:txBody>
          <a:bodyPr>
            <a:normAutofit lnSpcReduction="10000"/>
          </a:bodyPr>
          <a:lstStyle/>
          <a:p>
            <a:pPr>
              <a:lnSpc>
                <a:spcPct val="80000"/>
              </a:lnSpc>
              <a:spcBef>
                <a:spcPct val="0"/>
              </a:spcBef>
              <a:spcAft>
                <a:spcPct val="35000"/>
              </a:spcAft>
            </a:pPr>
            <a:r>
              <a:rPr lang="en-US" altLang="en-US" sz="2400" b="1" dirty="0" smtClean="0">
                <a:solidFill>
                  <a:schemeClr val="accent3">
                    <a:lumMod val="75000"/>
                  </a:schemeClr>
                </a:solidFill>
              </a:rPr>
              <a:t>6 hours </a:t>
            </a:r>
            <a:r>
              <a:rPr lang="en-US" altLang="en-US" sz="2400" dirty="0" smtClean="0"/>
              <a:t>to complete the exam </a:t>
            </a:r>
          </a:p>
          <a:p>
            <a:pPr>
              <a:lnSpc>
                <a:spcPct val="80000"/>
              </a:lnSpc>
              <a:spcBef>
                <a:spcPct val="0"/>
              </a:spcBef>
              <a:spcAft>
                <a:spcPct val="35000"/>
              </a:spcAft>
            </a:pPr>
            <a:r>
              <a:rPr lang="en-US" altLang="en-US" sz="2400" dirty="0"/>
              <a:t>C</a:t>
            </a:r>
            <a:r>
              <a:rPr lang="en-US" altLang="en-US" sz="2400" dirty="0" smtClean="0"/>
              <a:t>omputer testing is easy to navigate</a:t>
            </a:r>
          </a:p>
          <a:p>
            <a:pPr lvl="1">
              <a:lnSpc>
                <a:spcPct val="80000"/>
              </a:lnSpc>
              <a:spcBef>
                <a:spcPct val="0"/>
              </a:spcBef>
              <a:spcAft>
                <a:spcPct val="35000"/>
              </a:spcAft>
            </a:pPr>
            <a:r>
              <a:rPr lang="en-US" altLang="en-US" sz="2400" dirty="0"/>
              <a:t>Y</a:t>
            </a:r>
            <a:r>
              <a:rPr lang="en-US" altLang="en-US" sz="2400" dirty="0" smtClean="0"/>
              <a:t>ou will have the ability to mark items to which you wish to return</a:t>
            </a:r>
          </a:p>
          <a:p>
            <a:pPr>
              <a:lnSpc>
                <a:spcPct val="80000"/>
              </a:lnSpc>
              <a:spcBef>
                <a:spcPct val="0"/>
              </a:spcBef>
              <a:spcAft>
                <a:spcPct val="35000"/>
              </a:spcAft>
            </a:pPr>
            <a:r>
              <a:rPr lang="en-US" altLang="en-US" sz="2400" dirty="0" smtClean="0"/>
              <a:t>At the conclusion of the exam, you will receive a printout stating whether or not you passed the exam</a:t>
            </a:r>
          </a:p>
          <a:p>
            <a:pPr>
              <a:lnSpc>
                <a:spcPct val="80000"/>
              </a:lnSpc>
              <a:spcBef>
                <a:spcPct val="0"/>
              </a:spcBef>
              <a:spcAft>
                <a:spcPct val="35000"/>
              </a:spcAft>
            </a:pPr>
            <a:r>
              <a:rPr lang="en-US" altLang="en-US" sz="2400" dirty="0"/>
              <a:t>P</a:t>
            </a:r>
            <a:r>
              <a:rPr lang="en-US" altLang="en-US" sz="2400" dirty="0" smtClean="0"/>
              <a:t>rintout includes a breakdown of the 10 knowledge areas and the percent of questions answered correctly in each area</a:t>
            </a:r>
          </a:p>
          <a:p>
            <a:endParaRPr lang="en-US" altLang="en-US" sz="2400" dirty="0" smtClean="0">
              <a:latin typeface="Constantia" panose="02030602050306030303" pitchFamily="18" charset="0"/>
            </a:endParaRPr>
          </a:p>
        </p:txBody>
      </p:sp>
      <p:sp>
        <p:nvSpPr>
          <p:cNvPr id="307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1AFAFD9E-ACF4-4CBA-BE67-1C63DA180B94}" type="slidenum">
              <a:rPr lang="en-US" altLang="en-US" sz="1200">
                <a:solidFill>
                  <a:srgbClr val="646268"/>
                </a:solidFill>
              </a:rPr>
              <a:pPr eaLnBrk="1" hangingPunct="1"/>
              <a:t>24</a:t>
            </a:fld>
            <a:endParaRPr lang="en-US" altLang="en-US" sz="1200" dirty="0">
              <a:solidFill>
                <a:srgbClr val="646268"/>
              </a:solidFill>
            </a:endParaRPr>
          </a:p>
        </p:txBody>
      </p:sp>
      <p:pic>
        <p:nvPicPr>
          <p:cNvPr id="3" name="Picture 2"/>
          <p:cNvPicPr>
            <a:picLocks noChangeAspect="1"/>
          </p:cNvPicPr>
          <p:nvPr/>
        </p:nvPicPr>
        <p:blipFill>
          <a:blip r:embed="rId3"/>
          <a:stretch>
            <a:fillRect/>
          </a:stretch>
        </p:blipFill>
        <p:spPr>
          <a:xfrm flipH="1">
            <a:off x="498475" y="4191000"/>
            <a:ext cx="2892269" cy="1917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304800"/>
            <a:ext cx="8229600" cy="1143000"/>
          </a:xfrm>
        </p:spPr>
        <p:txBody>
          <a:bodyPr/>
          <a:lstStyle/>
          <a:p>
            <a:r>
              <a:rPr lang="en-US" altLang="en-US" dirty="0" smtClean="0">
                <a:latin typeface="Calibri" panose="020F0502020204030204" pitchFamily="34" charset="0"/>
              </a:rPr>
              <a:t>Taking the Exam (con’d)</a:t>
            </a:r>
          </a:p>
        </p:txBody>
      </p:sp>
      <p:sp>
        <p:nvSpPr>
          <p:cNvPr id="38915" name="Content Placeholder 2"/>
          <p:cNvSpPr>
            <a:spLocks noGrp="1"/>
          </p:cNvSpPr>
          <p:nvPr>
            <p:ph idx="1"/>
          </p:nvPr>
        </p:nvSpPr>
        <p:spPr>
          <a:xfrm>
            <a:off x="457200" y="1447800"/>
            <a:ext cx="8458200" cy="4389438"/>
          </a:xfrm>
        </p:spPr>
        <p:txBody>
          <a:bodyPr rtlCol="0">
            <a:normAutofit fontScale="70000" lnSpcReduction="20000"/>
          </a:bodyPr>
          <a:lstStyle/>
          <a:p>
            <a:pPr>
              <a:spcBef>
                <a:spcPct val="0"/>
              </a:spcBef>
              <a:spcAft>
                <a:spcPct val="35000"/>
              </a:spcAft>
              <a:defRPr/>
            </a:pPr>
            <a:r>
              <a:rPr lang="en-US" sz="3100" dirty="0"/>
              <a:t>Short biographical data questionnaire </a:t>
            </a:r>
          </a:p>
          <a:p>
            <a:pPr>
              <a:spcBef>
                <a:spcPct val="0"/>
              </a:spcBef>
              <a:spcAft>
                <a:spcPct val="35000"/>
              </a:spcAft>
              <a:defRPr/>
            </a:pPr>
            <a:r>
              <a:rPr lang="en-US" sz="3100" dirty="0"/>
              <a:t>230 questions: </a:t>
            </a:r>
          </a:p>
          <a:p>
            <a:pPr lvl="1">
              <a:spcBef>
                <a:spcPct val="0"/>
              </a:spcBef>
              <a:spcAft>
                <a:spcPct val="35000"/>
              </a:spcAft>
              <a:buClr>
                <a:schemeClr val="accent1">
                  <a:lumMod val="60000"/>
                  <a:lumOff val="40000"/>
                </a:schemeClr>
              </a:buClr>
              <a:defRPr/>
            </a:pPr>
            <a:r>
              <a:rPr lang="en-US" sz="3100" dirty="0"/>
              <a:t>200 scored</a:t>
            </a:r>
          </a:p>
          <a:p>
            <a:pPr lvl="1">
              <a:spcBef>
                <a:spcPct val="0"/>
              </a:spcBef>
              <a:spcAft>
                <a:spcPct val="35000"/>
              </a:spcAft>
              <a:buClr>
                <a:schemeClr val="accent1">
                  <a:lumMod val="60000"/>
                  <a:lumOff val="40000"/>
                </a:schemeClr>
              </a:buClr>
              <a:defRPr/>
            </a:pPr>
            <a:r>
              <a:rPr lang="en-US" sz="3100" dirty="0"/>
              <a:t>30 pretest questions</a:t>
            </a:r>
          </a:p>
          <a:p>
            <a:pPr lvl="2">
              <a:spcBef>
                <a:spcPct val="0"/>
              </a:spcBef>
              <a:spcAft>
                <a:spcPct val="35000"/>
              </a:spcAft>
              <a:buFont typeface="Arial" panose="020B0604020202020204" pitchFamily="34" charset="0"/>
              <a:buChar char="•"/>
              <a:defRPr/>
            </a:pPr>
            <a:r>
              <a:rPr lang="en-US" sz="3100" dirty="0"/>
              <a:t>Do not affect score</a:t>
            </a:r>
          </a:p>
          <a:p>
            <a:pPr lvl="2">
              <a:spcBef>
                <a:spcPct val="0"/>
              </a:spcBef>
              <a:spcAft>
                <a:spcPct val="35000"/>
              </a:spcAft>
              <a:buFont typeface="Arial" panose="020B0604020202020204" pitchFamily="34" charset="0"/>
              <a:buChar char="•"/>
              <a:defRPr/>
            </a:pPr>
            <a:r>
              <a:rPr lang="en-US" sz="3100" dirty="0"/>
              <a:t>Placed throughout the examination/cannot be identified</a:t>
            </a:r>
          </a:p>
          <a:p>
            <a:pPr lvl="1">
              <a:spcBef>
                <a:spcPct val="0"/>
              </a:spcBef>
              <a:spcAft>
                <a:spcPct val="35000"/>
              </a:spcAft>
              <a:buClr>
                <a:schemeClr val="accent1">
                  <a:lumMod val="60000"/>
                  <a:lumOff val="40000"/>
                </a:schemeClr>
              </a:buClr>
              <a:defRPr/>
            </a:pPr>
            <a:r>
              <a:rPr lang="en-US" sz="3100" dirty="0"/>
              <a:t>4 possible answers</a:t>
            </a:r>
          </a:p>
          <a:p>
            <a:pPr>
              <a:spcBef>
                <a:spcPct val="0"/>
              </a:spcBef>
              <a:spcAft>
                <a:spcPct val="35000"/>
              </a:spcAft>
              <a:defRPr/>
            </a:pPr>
            <a:r>
              <a:rPr lang="en-US" sz="3100" dirty="0"/>
              <a:t>No penalty for incorrect answers = Answer every question!</a:t>
            </a:r>
          </a:p>
          <a:p>
            <a:pPr>
              <a:spcBef>
                <a:spcPct val="0"/>
              </a:spcBef>
              <a:spcAft>
                <a:spcPct val="35000"/>
              </a:spcAft>
              <a:defRPr/>
            </a:pPr>
            <a:r>
              <a:rPr lang="en-US" sz="3100" dirty="0"/>
              <a:t>No credit  for questions with more than one response</a:t>
            </a:r>
          </a:p>
          <a:p>
            <a:pPr>
              <a:spcBef>
                <a:spcPct val="0"/>
              </a:spcBef>
              <a:spcAft>
                <a:spcPct val="35000"/>
              </a:spcAft>
              <a:defRPr/>
            </a:pPr>
            <a:r>
              <a:rPr lang="en-US" sz="3100" dirty="0">
                <a:hlinkClick r:id="rId3"/>
              </a:rPr>
              <a:t>BOG Exam Scoring</a:t>
            </a:r>
            <a:endParaRPr lang="en-US" sz="3100" dirty="0"/>
          </a:p>
          <a:p>
            <a:pPr fontAlgn="auto">
              <a:spcAft>
                <a:spcPts val="0"/>
              </a:spcAft>
              <a:buFont typeface="Wingdings 2" pitchFamily="18" charset="2"/>
              <a:buChar char=""/>
              <a:defRPr/>
            </a:pPr>
            <a:endParaRPr lang="en-US" sz="2400" dirty="0" smtClean="0">
              <a:solidFill>
                <a:schemeClr val="tx1">
                  <a:lumMod val="65000"/>
                  <a:lumOff val="35000"/>
                </a:schemeClr>
              </a:solidFill>
              <a:ea typeface="+mn-ea"/>
            </a:endParaRPr>
          </a:p>
          <a:p>
            <a:pPr fontAlgn="auto">
              <a:spcAft>
                <a:spcPts val="0"/>
              </a:spcAft>
              <a:buFont typeface="Wingdings 2" pitchFamily="18" charset="2"/>
              <a:buChar char=""/>
              <a:defRPr/>
            </a:pPr>
            <a:endParaRPr lang="en-US" sz="2400" dirty="0" smtClean="0">
              <a:solidFill>
                <a:schemeClr val="tx1">
                  <a:lumMod val="65000"/>
                  <a:lumOff val="35000"/>
                </a:schemeClr>
              </a:solidFill>
              <a:ea typeface="+mn-ea"/>
            </a:endParaRPr>
          </a:p>
        </p:txBody>
      </p:sp>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3B2995CE-3318-4897-A742-6E933231DE32}" type="slidenum">
              <a:rPr lang="en-US" altLang="en-US" sz="1200">
                <a:solidFill>
                  <a:srgbClr val="646268"/>
                </a:solidFill>
              </a:rPr>
              <a:pPr eaLnBrk="1" hangingPunct="1"/>
              <a:t>25</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457200" y="3657600"/>
            <a:ext cx="8229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buFontTx/>
              <a:buChar char="•"/>
            </a:pPr>
            <a:endParaRPr lang="en-US" altLang="en-US" sz="4000" i="1" dirty="0"/>
          </a:p>
        </p:txBody>
      </p:sp>
      <p:sp>
        <p:nvSpPr>
          <p:cNvPr id="37891" name="Rectangle 5"/>
          <p:cNvSpPr>
            <a:spLocks noChangeArrowheads="1"/>
          </p:cNvSpPr>
          <p:nvPr/>
        </p:nvSpPr>
        <p:spPr bwMode="auto">
          <a:xfrm>
            <a:off x="277019" y="1905000"/>
            <a:ext cx="8305800" cy="4495800"/>
          </a:xfrm>
          <a:prstGeom prst="rect">
            <a:avLst/>
          </a:prstGeom>
          <a:noFill/>
          <a:ln w="9525">
            <a:noFill/>
            <a:miter lim="800000"/>
            <a:headEnd/>
            <a:tailEnd/>
          </a:ln>
        </p:spPr>
        <p:txBody>
          <a:bodyPr/>
          <a:lstStyle/>
          <a:p>
            <a:pPr marL="342900" indent="-342900">
              <a:lnSpc>
                <a:spcPct val="110000"/>
              </a:lnSpc>
              <a:defRPr/>
            </a:pPr>
            <a:r>
              <a:rPr lang="en-US" sz="2000" b="1" u="sng" dirty="0">
                <a:solidFill>
                  <a:srgbClr val="595959"/>
                </a:solidFill>
                <a:latin typeface="+mn-lt"/>
              </a:rPr>
              <a:t>Knowledge Area</a:t>
            </a:r>
            <a:r>
              <a:rPr lang="en-US" sz="2000" b="1" dirty="0">
                <a:solidFill>
                  <a:srgbClr val="595959"/>
                </a:solidFill>
                <a:latin typeface="+mn-lt"/>
              </a:rPr>
              <a:t>		</a:t>
            </a:r>
            <a:r>
              <a:rPr lang="en-US" sz="1800" b="1" u="sng" dirty="0" smtClean="0">
                <a:solidFill>
                  <a:srgbClr val="595959"/>
                </a:solidFill>
                <a:latin typeface="+mn-lt"/>
              </a:rPr>
              <a:t># of questions</a:t>
            </a:r>
            <a:r>
              <a:rPr lang="en-US" sz="2000" b="1" dirty="0">
                <a:solidFill>
                  <a:srgbClr val="595959"/>
                </a:solidFill>
                <a:latin typeface="+mn-lt"/>
              </a:rPr>
              <a:t>	</a:t>
            </a:r>
            <a:r>
              <a:rPr lang="en-US" sz="1600" b="1" u="sng" dirty="0">
                <a:solidFill>
                  <a:srgbClr val="595959"/>
                </a:solidFill>
                <a:latin typeface="+mn-lt"/>
              </a:rPr>
              <a:t>% of 200 scored </a:t>
            </a:r>
            <a:r>
              <a:rPr lang="en-US" sz="1600" b="1" u="sng" dirty="0" smtClean="0">
                <a:solidFill>
                  <a:srgbClr val="595959"/>
                </a:solidFill>
                <a:latin typeface="+mn-lt"/>
              </a:rPr>
              <a:t>questions</a:t>
            </a:r>
            <a:endParaRPr lang="en-US" sz="1600" b="1" u="sng" dirty="0">
              <a:solidFill>
                <a:srgbClr val="595959"/>
              </a:solidFill>
              <a:latin typeface="+mn-lt"/>
            </a:endParaRP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Healthcare Knowledge	36		 18%</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Management Knowledge	30		 15%</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Human Resources		22		 11%</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Business Knowledge	</a:t>
            </a:r>
            <a:r>
              <a:rPr lang="en-US" sz="2000" dirty="0" smtClean="0">
                <a:solidFill>
                  <a:srgbClr val="595959"/>
                </a:solidFill>
                <a:latin typeface="+mn-lt"/>
              </a:rPr>
              <a:t>20</a:t>
            </a:r>
            <a:r>
              <a:rPr lang="en-US" sz="2000" dirty="0">
                <a:solidFill>
                  <a:srgbClr val="595959"/>
                </a:solidFill>
                <a:latin typeface="+mn-lt"/>
              </a:rPr>
              <a:t>		 10%</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Financial Knowledge	</a:t>
            </a:r>
            <a:r>
              <a:rPr lang="en-US" sz="2000" dirty="0" smtClean="0">
                <a:solidFill>
                  <a:srgbClr val="595959"/>
                </a:solidFill>
                <a:latin typeface="+mn-lt"/>
              </a:rPr>
              <a:t>20</a:t>
            </a:r>
            <a:r>
              <a:rPr lang="en-US" sz="2000" dirty="0">
                <a:solidFill>
                  <a:srgbClr val="595959"/>
                </a:solidFill>
                <a:latin typeface="+mn-lt"/>
              </a:rPr>
              <a:t>		 10%</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Quality &amp; PI		</a:t>
            </a:r>
            <a:r>
              <a:rPr lang="en-US" sz="2000" dirty="0" smtClean="0">
                <a:solidFill>
                  <a:srgbClr val="595959"/>
                </a:solidFill>
                <a:latin typeface="+mn-lt"/>
              </a:rPr>
              <a:t>20</a:t>
            </a:r>
            <a:r>
              <a:rPr lang="en-US" sz="2000" dirty="0">
                <a:solidFill>
                  <a:srgbClr val="595959"/>
                </a:solidFill>
                <a:latin typeface="+mn-lt"/>
              </a:rPr>
              <a:t>		 10%</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Laws &amp; Regulations	</a:t>
            </a:r>
            <a:r>
              <a:rPr lang="en-US" sz="2000" dirty="0" smtClean="0">
                <a:solidFill>
                  <a:srgbClr val="595959"/>
                </a:solidFill>
                <a:latin typeface="+mn-lt"/>
              </a:rPr>
              <a:t>16</a:t>
            </a:r>
            <a:r>
              <a:rPr lang="en-US" sz="2000" dirty="0">
                <a:solidFill>
                  <a:srgbClr val="595959"/>
                </a:solidFill>
                <a:latin typeface="+mn-lt"/>
              </a:rPr>
              <a:t>	 	   8%</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Professionalism &amp; Ethics	16	 	   8%</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Govt. &amp; Org. Structure	10	  	   5%</a:t>
            </a:r>
          </a:p>
          <a:p>
            <a:pPr lvl="1" indent="-228600">
              <a:lnSpc>
                <a:spcPct val="90000"/>
              </a:lnSpc>
              <a:spcBef>
                <a:spcPts val="600"/>
              </a:spcBef>
              <a:buClr>
                <a:srgbClr val="6FB7D7"/>
              </a:buClr>
              <a:buSzPct val="75000"/>
              <a:buFont typeface="Wingdings" panose="05000000000000000000" pitchFamily="2" charset="2"/>
              <a:buChar char="n"/>
              <a:defRPr/>
            </a:pPr>
            <a:r>
              <a:rPr lang="en-US" sz="2000" dirty="0">
                <a:solidFill>
                  <a:srgbClr val="595959"/>
                </a:solidFill>
                <a:latin typeface="+mn-lt"/>
              </a:rPr>
              <a:t>Healthcare Tech &amp; Info	10	 	   5%</a:t>
            </a:r>
          </a:p>
          <a:p>
            <a:pPr marL="342900" indent="-342900">
              <a:lnSpc>
                <a:spcPct val="110000"/>
              </a:lnSpc>
              <a:buFontTx/>
              <a:buChar char="•"/>
              <a:defRPr/>
            </a:pPr>
            <a:endParaRPr lang="en-US" sz="2400" dirty="0">
              <a:solidFill>
                <a:schemeClr val="accent2"/>
              </a:solidFill>
              <a:ea typeface="+mn-ea"/>
            </a:endParaRPr>
          </a:p>
        </p:txBody>
      </p:sp>
      <p:sp>
        <p:nvSpPr>
          <p:cNvPr id="34819" name="Title 9"/>
          <p:cNvSpPr>
            <a:spLocks noGrp="1"/>
          </p:cNvSpPr>
          <p:nvPr>
            <p:ph type="title"/>
          </p:nvPr>
        </p:nvSpPr>
        <p:spPr/>
        <p:txBody>
          <a:bodyPr/>
          <a:lstStyle/>
          <a:p>
            <a:r>
              <a:rPr lang="en-US" altLang="en-US" dirty="0" smtClean="0"/>
              <a:t>10 Core Knowledge Areas</a:t>
            </a: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0C133348-FCC2-45D8-9AE1-BB91CB986A11}" type="slidenum">
              <a:rPr lang="en-US" altLang="en-US" sz="1200">
                <a:solidFill>
                  <a:srgbClr val="646268"/>
                </a:solidFill>
              </a:rPr>
              <a:pPr eaLnBrk="1" hangingPunct="1"/>
              <a:t>26</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100" dirty="0" smtClean="0">
                <a:latin typeface="Calibri" panose="020F0502020204030204" pitchFamily="34" charset="0"/>
              </a:rPr>
              <a:t>10 Core Knowledge Areas (con’d)</a:t>
            </a:r>
          </a:p>
        </p:txBody>
      </p:sp>
      <p:sp>
        <p:nvSpPr>
          <p:cNvPr id="30723" name="Content Placeholder 3"/>
          <p:cNvSpPr>
            <a:spLocks noGrp="1"/>
          </p:cNvSpPr>
          <p:nvPr>
            <p:ph idx="1"/>
          </p:nvPr>
        </p:nvSpPr>
        <p:spPr>
          <a:xfrm>
            <a:off x="533400" y="1600200"/>
            <a:ext cx="7556500" cy="4724400"/>
          </a:xfrm>
        </p:spPr>
        <p:txBody>
          <a:bodyPr rtlCol="0">
            <a:normAutofit fontScale="92500" lnSpcReduction="10000"/>
          </a:bodyPr>
          <a:lstStyle/>
          <a:p>
            <a:pPr marL="457200" indent="-457200" fontAlgn="auto">
              <a:spcAft>
                <a:spcPts val="0"/>
              </a:spcAft>
              <a:buClr>
                <a:schemeClr val="accent3"/>
              </a:buClr>
              <a:buFont typeface="Wingdings 2" pitchFamily="18" charset="2"/>
              <a:buNone/>
              <a:defRPr/>
            </a:pPr>
            <a:r>
              <a:rPr lang="en-US" sz="2100" b="1" dirty="0" smtClean="0">
                <a:solidFill>
                  <a:schemeClr val="tx1">
                    <a:lumMod val="65000"/>
                    <a:lumOff val="35000"/>
                  </a:schemeClr>
                </a:solidFill>
                <a:ea typeface="+mn-ea"/>
              </a:rPr>
              <a:t>Healthcare</a:t>
            </a:r>
          </a:p>
          <a:p>
            <a:pPr lvl="1">
              <a:buFont typeface="Arial" panose="020B0604020202020204" pitchFamily="34" charset="0"/>
              <a:buChar char="•"/>
              <a:defRPr/>
            </a:pPr>
            <a:r>
              <a:rPr lang="en-US" dirty="0"/>
              <a:t>Broad range of organizations and professions involved in the delivery of healthcare. </a:t>
            </a:r>
          </a:p>
          <a:p>
            <a:pPr lvl="1">
              <a:buFont typeface="Arial" panose="020B0604020202020204" pitchFamily="34" charset="0"/>
              <a:buChar char="•"/>
              <a:defRPr/>
            </a:pPr>
            <a:r>
              <a:rPr lang="en-US" dirty="0"/>
              <a:t>Includes managed care models, healthcare trends and ancillary services provided.</a:t>
            </a:r>
          </a:p>
          <a:p>
            <a:pPr marL="457200" indent="-457200" fontAlgn="auto">
              <a:spcAft>
                <a:spcPts val="0"/>
              </a:spcAft>
              <a:buClr>
                <a:schemeClr val="accent3"/>
              </a:buClr>
              <a:buFont typeface="Wingdings 2" pitchFamily="18" charset="2"/>
              <a:buNone/>
              <a:defRPr/>
            </a:pPr>
            <a:r>
              <a:rPr lang="en-US" sz="2100" b="1" dirty="0" smtClean="0">
                <a:solidFill>
                  <a:schemeClr val="tx1">
                    <a:lumMod val="65000"/>
                    <a:lumOff val="35000"/>
                  </a:schemeClr>
                </a:solidFill>
                <a:ea typeface="+mn-ea"/>
              </a:rPr>
              <a:t>Management</a:t>
            </a:r>
          </a:p>
          <a:p>
            <a:pPr lvl="1">
              <a:buFont typeface="Arial" panose="020B0604020202020204" pitchFamily="34" charset="0"/>
              <a:buChar char="•"/>
              <a:defRPr/>
            </a:pPr>
            <a:r>
              <a:rPr lang="en-US" dirty="0"/>
              <a:t>General management principles (planning, organizing, directing and controlling) to address overall organizational objectives.</a:t>
            </a:r>
          </a:p>
          <a:p>
            <a:pPr marL="457200" indent="-457200" fontAlgn="auto">
              <a:spcAft>
                <a:spcPts val="0"/>
              </a:spcAft>
              <a:buClr>
                <a:schemeClr val="accent3"/>
              </a:buClr>
              <a:buFont typeface="Wingdings 2" pitchFamily="18" charset="2"/>
              <a:buNone/>
              <a:defRPr/>
            </a:pPr>
            <a:r>
              <a:rPr lang="en-US" sz="2100" b="1" dirty="0" smtClean="0">
                <a:solidFill>
                  <a:schemeClr val="tx1">
                    <a:lumMod val="65000"/>
                    <a:lumOff val="35000"/>
                  </a:schemeClr>
                </a:solidFill>
                <a:ea typeface="+mn-ea"/>
              </a:rPr>
              <a:t>Human Resources</a:t>
            </a:r>
          </a:p>
          <a:p>
            <a:pPr lvl="1">
              <a:buFont typeface="Arial" panose="020B0604020202020204" pitchFamily="34" charset="0"/>
              <a:buChar char="•"/>
              <a:defRPr/>
            </a:pPr>
            <a:r>
              <a:rPr lang="en-US" dirty="0"/>
              <a:t>Assessing the need for and the supply of professional staff and other personnel:</a:t>
            </a:r>
          </a:p>
          <a:p>
            <a:pPr lvl="2">
              <a:buFont typeface="Arial" panose="020B0604020202020204" pitchFamily="34" charset="0"/>
              <a:buChar char="•"/>
              <a:defRPr/>
            </a:pPr>
            <a:r>
              <a:rPr lang="en-US" dirty="0"/>
              <a:t>recruitment, selection, training, compensation and evaluation of such personnel</a:t>
            </a:r>
          </a:p>
          <a:p>
            <a:pPr lvl="2">
              <a:buFont typeface="Arial" panose="020B0604020202020204" pitchFamily="34" charset="0"/>
              <a:buChar char="•"/>
              <a:defRPr/>
            </a:pPr>
            <a:r>
              <a:rPr lang="en-US" dirty="0"/>
              <a:t>how to examine ways of evaluating productivity and monitory accountability for results</a:t>
            </a:r>
          </a:p>
          <a:p>
            <a:pPr marL="457200" indent="-457200" fontAlgn="auto">
              <a:spcAft>
                <a:spcPts val="0"/>
              </a:spcAft>
              <a:buFont typeface="Calibri" pitchFamily="34" charset="0"/>
              <a:buAutoNum type="arabicPeriod"/>
              <a:defRPr/>
            </a:pPr>
            <a:endParaRPr lang="en-US" sz="1800" dirty="0" smtClean="0">
              <a:solidFill>
                <a:schemeClr val="tx1">
                  <a:lumMod val="65000"/>
                  <a:lumOff val="35000"/>
                </a:schemeClr>
              </a:solidFill>
              <a:ea typeface="+mn-ea"/>
            </a:endParaRPr>
          </a:p>
        </p:txBody>
      </p:sp>
      <p:sp>
        <p:nvSpPr>
          <p:cNvPr id="368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7C1778E0-4104-4236-B67A-A712651129CE}" type="slidenum">
              <a:rPr lang="en-US" altLang="en-US" sz="1200">
                <a:solidFill>
                  <a:srgbClr val="646268"/>
                </a:solidFill>
              </a:rPr>
              <a:pPr eaLnBrk="1" hangingPunct="1"/>
              <a:t>27</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100" dirty="0" smtClean="0">
                <a:latin typeface="Calibri" panose="020F0502020204030204" pitchFamily="34" charset="0"/>
              </a:rPr>
              <a:t>10 Core Knowledge Areas (con’d)</a:t>
            </a:r>
          </a:p>
        </p:txBody>
      </p:sp>
      <p:sp>
        <p:nvSpPr>
          <p:cNvPr id="37890" name="Content Placeholder 3"/>
          <p:cNvSpPr>
            <a:spLocks noGrp="1"/>
          </p:cNvSpPr>
          <p:nvPr>
            <p:ph idx="1"/>
          </p:nvPr>
        </p:nvSpPr>
        <p:spPr>
          <a:xfrm>
            <a:off x="533400" y="1371600"/>
            <a:ext cx="7556500" cy="4144963"/>
          </a:xfrm>
        </p:spPr>
        <p:txBody>
          <a:bodyPr/>
          <a:lstStyle/>
          <a:p>
            <a:pPr marL="457200" indent="-457200">
              <a:buFont typeface="Wingdings 2" panose="05020102010507070707" pitchFamily="18" charset="2"/>
              <a:buNone/>
            </a:pPr>
            <a:r>
              <a:rPr lang="en-US" altLang="en-US" b="1" dirty="0" smtClean="0"/>
              <a:t>Business</a:t>
            </a:r>
          </a:p>
          <a:p>
            <a:pPr lvl="1">
              <a:buFont typeface="Arial" panose="020B0604020202020204" pitchFamily="34" charset="0"/>
              <a:buChar char="•"/>
            </a:pPr>
            <a:r>
              <a:rPr lang="en-US" altLang="en-US" dirty="0" smtClean="0"/>
              <a:t>Specific areas/concepts of the organization (e.g., marketing, business planning, strategic planning).</a:t>
            </a:r>
          </a:p>
          <a:p>
            <a:pPr marL="457200" indent="-457200">
              <a:buFont typeface="Wingdings 2" panose="05020102010507070707" pitchFamily="18" charset="2"/>
              <a:buNone/>
            </a:pPr>
            <a:r>
              <a:rPr lang="en-US" altLang="en-US" b="1" dirty="0" smtClean="0"/>
              <a:t>Finance</a:t>
            </a:r>
          </a:p>
          <a:p>
            <a:pPr lvl="1">
              <a:buFont typeface="Arial" panose="020B0604020202020204" pitchFamily="34" charset="0"/>
              <a:buChar char="•"/>
            </a:pPr>
            <a:r>
              <a:rPr lang="en-US" altLang="en-US" dirty="0" smtClean="0"/>
              <a:t>Planning, development, establishment, analysis and assessment of financial management processes for an organization</a:t>
            </a:r>
            <a:r>
              <a:rPr lang="en-US" altLang="en-US" dirty="0" smtClean="0">
                <a:ea typeface="MS Gothic" panose="020B0609070205080204" pitchFamily="49" charset="-128"/>
              </a:rPr>
              <a:t>’</a:t>
            </a:r>
            <a:r>
              <a:rPr lang="en-US" altLang="ja-JP" dirty="0" smtClean="0"/>
              <a:t>s capital, budget, accounting and related reporting systems.</a:t>
            </a:r>
          </a:p>
          <a:p>
            <a:pPr marL="457200" indent="-457200">
              <a:buFont typeface="Wingdings 2" panose="05020102010507070707" pitchFamily="18" charset="2"/>
              <a:buNone/>
            </a:pPr>
            <a:r>
              <a:rPr lang="en-US" altLang="en-US" b="1" dirty="0" smtClean="0"/>
              <a:t>Quality and Performance Improvement</a:t>
            </a:r>
          </a:p>
          <a:p>
            <a:pPr lvl="1">
              <a:buFont typeface="Arial" panose="020B0604020202020204" pitchFamily="34" charset="0"/>
              <a:buChar char="•"/>
            </a:pPr>
            <a:r>
              <a:rPr lang="en-US" altLang="en-US" dirty="0" smtClean="0"/>
              <a:t>Development, implementation and evaluation of organizational accountability, including quality improvement theories and frameworks , quality assessment and assurance philosophies, policies, programs and procedures.</a:t>
            </a:r>
            <a:endParaRPr lang="en-US" altLang="en-US" dirty="0" smtClean="0">
              <a:latin typeface="Constantia" panose="02030602050306030303" pitchFamily="18" charset="0"/>
            </a:endParaRPr>
          </a:p>
          <a:p>
            <a:pPr lvl="1"/>
            <a:endParaRPr lang="en-US" altLang="en-US" sz="1600" dirty="0" smtClean="0"/>
          </a:p>
          <a:p>
            <a:pPr marL="457200" indent="-457200"/>
            <a:endParaRPr lang="en-US" altLang="en-US" dirty="0" smtClean="0"/>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0ADF92C1-9729-43FD-AACD-3555DAAAAAF4}" type="slidenum">
              <a:rPr lang="en-US" altLang="en-US" sz="1200">
                <a:solidFill>
                  <a:srgbClr val="646268"/>
                </a:solidFill>
              </a:rPr>
              <a:pPr eaLnBrk="1" hangingPunct="1"/>
              <a:t>28</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100" dirty="0" smtClean="0">
                <a:latin typeface="Calibri" panose="020F0502020204030204" pitchFamily="34" charset="0"/>
              </a:rPr>
              <a:t>10 Core Knowledge Areas (con’d)</a:t>
            </a:r>
          </a:p>
        </p:txBody>
      </p:sp>
      <p:sp>
        <p:nvSpPr>
          <p:cNvPr id="4" name="Content Placeholder 3"/>
          <p:cNvSpPr>
            <a:spLocks noGrp="1"/>
          </p:cNvSpPr>
          <p:nvPr>
            <p:ph idx="1"/>
          </p:nvPr>
        </p:nvSpPr>
        <p:spPr>
          <a:xfrm>
            <a:off x="228600" y="1295400"/>
            <a:ext cx="8229600" cy="5334000"/>
          </a:xfrm>
        </p:spPr>
        <p:txBody>
          <a:bodyPr rtlCol="0">
            <a:noAutofit/>
          </a:bodyPr>
          <a:lstStyle/>
          <a:p>
            <a:pPr marL="457200" indent="-457200" fontAlgn="auto">
              <a:spcAft>
                <a:spcPts val="0"/>
              </a:spcAft>
              <a:buClr>
                <a:schemeClr val="accent3"/>
              </a:buClr>
              <a:buFont typeface="Wingdings 2" pitchFamily="18" charset="2"/>
              <a:buNone/>
              <a:defRPr/>
            </a:pPr>
            <a:r>
              <a:rPr lang="en-US" b="1" dirty="0" smtClean="0">
                <a:solidFill>
                  <a:schemeClr val="tx1">
                    <a:lumMod val="65000"/>
                    <a:lumOff val="35000"/>
                  </a:schemeClr>
                </a:solidFill>
                <a:ea typeface="+mn-ea"/>
              </a:rPr>
              <a:t>Laws and Regulations</a:t>
            </a:r>
          </a:p>
          <a:p>
            <a:pPr lvl="1">
              <a:buFont typeface="Arial" panose="020B0604020202020204" pitchFamily="34" charset="0"/>
              <a:buChar char="•"/>
              <a:defRPr/>
            </a:pPr>
            <a:r>
              <a:rPr lang="en-US" sz="1600" dirty="0"/>
              <a:t>Identifying and interpreting the impact of government regulations </a:t>
            </a:r>
            <a:endParaRPr lang="en-US" sz="1600" dirty="0" smtClean="0"/>
          </a:p>
          <a:p>
            <a:pPr marL="228600" lvl="1" indent="0">
              <a:buNone/>
              <a:defRPr/>
            </a:pPr>
            <a:r>
              <a:rPr lang="en-US" sz="1600" dirty="0" smtClean="0"/>
              <a:t>    and </a:t>
            </a:r>
            <a:r>
              <a:rPr lang="en-US" sz="1600" dirty="0"/>
              <a:t>law on the organization:</a:t>
            </a:r>
          </a:p>
          <a:p>
            <a:pPr lvl="2">
              <a:buFont typeface="Arial" panose="020B0604020202020204" pitchFamily="34" charset="0"/>
              <a:buChar char="•"/>
              <a:defRPr/>
            </a:pPr>
            <a:r>
              <a:rPr lang="en-US" sz="1600" dirty="0"/>
              <a:t>identifying the need for and working with others to develop new regulations and laws</a:t>
            </a:r>
          </a:p>
          <a:p>
            <a:pPr lvl="2">
              <a:buFont typeface="Arial" panose="020B0604020202020204" pitchFamily="34" charset="0"/>
              <a:buChar char="•"/>
              <a:defRPr/>
            </a:pPr>
            <a:r>
              <a:rPr lang="en-US" sz="1600" dirty="0"/>
              <a:t>investigating, monitoring, documenting and enforcing existing statutes</a:t>
            </a:r>
          </a:p>
          <a:p>
            <a:pPr lvl="2">
              <a:buFont typeface="Arial" panose="020B0604020202020204" pitchFamily="34" charset="0"/>
              <a:buChar char="•"/>
              <a:defRPr/>
            </a:pPr>
            <a:r>
              <a:rPr lang="en-US" sz="1600" dirty="0"/>
              <a:t>maintaining communication and cooperation with both public and private organizations</a:t>
            </a:r>
          </a:p>
          <a:p>
            <a:pPr marL="457200" indent="-457200" fontAlgn="auto">
              <a:spcAft>
                <a:spcPts val="0"/>
              </a:spcAft>
              <a:buClr>
                <a:schemeClr val="accent3"/>
              </a:buClr>
              <a:buFont typeface="Wingdings 2" pitchFamily="18" charset="2"/>
              <a:buNone/>
              <a:defRPr/>
            </a:pPr>
            <a:r>
              <a:rPr lang="en-US" b="1" dirty="0" smtClean="0">
                <a:solidFill>
                  <a:schemeClr val="tx1">
                    <a:lumMod val="65000"/>
                    <a:lumOff val="35000"/>
                  </a:schemeClr>
                </a:solidFill>
                <a:ea typeface="+mn-ea"/>
              </a:rPr>
              <a:t>Professionalism and Ethics</a:t>
            </a:r>
          </a:p>
          <a:p>
            <a:pPr lvl="1">
              <a:buFont typeface="Arial" panose="020B0604020202020204" pitchFamily="34" charset="0"/>
              <a:buChar char="•"/>
              <a:defRPr/>
            </a:pPr>
            <a:r>
              <a:rPr lang="en-US" sz="1600" dirty="0"/>
              <a:t>Development, monitoring and maintenance of procedures to ensure the needs of professional staff are met.  Ethics includes:</a:t>
            </a:r>
          </a:p>
          <a:p>
            <a:pPr lvl="2">
              <a:buFont typeface="Arial" panose="020B0604020202020204" pitchFamily="34" charset="0"/>
              <a:buChar char="•"/>
              <a:defRPr/>
            </a:pPr>
            <a:r>
              <a:rPr lang="en-US" sz="1600" dirty="0"/>
              <a:t>identifying, monitoring and disseminating codes of professional conduct</a:t>
            </a:r>
          </a:p>
          <a:p>
            <a:pPr lvl="2">
              <a:buFont typeface="Arial" panose="020B0604020202020204" pitchFamily="34" charset="0"/>
              <a:buChar char="•"/>
              <a:defRPr/>
            </a:pPr>
            <a:r>
              <a:rPr lang="en-US" sz="1600" dirty="0"/>
              <a:t>understanding the implications of ethical decisions</a:t>
            </a:r>
          </a:p>
          <a:p>
            <a:pPr lvl="2">
              <a:buFont typeface="Arial" panose="020B0604020202020204" pitchFamily="34" charset="0"/>
              <a:buChar char="•"/>
              <a:defRPr/>
            </a:pPr>
            <a:r>
              <a:rPr lang="en-US" sz="1600" dirty="0"/>
              <a:t>providing procedures to monitor standards of behavior within the organization</a:t>
            </a:r>
          </a:p>
          <a:p>
            <a:pPr lvl="2">
              <a:buFont typeface="Arial" panose="020B0604020202020204" pitchFamily="34" charset="0"/>
              <a:buChar char="•"/>
              <a:defRPr/>
            </a:pPr>
            <a:r>
              <a:rPr lang="en-US" sz="1600" dirty="0"/>
              <a:t>determining, maintaining and monitoring accountability procedures</a:t>
            </a:r>
          </a:p>
          <a:p>
            <a:pPr lvl="1" fontAlgn="auto">
              <a:spcAft>
                <a:spcPts val="0"/>
              </a:spcAft>
              <a:buClr>
                <a:schemeClr val="accent1">
                  <a:lumMod val="60000"/>
                  <a:lumOff val="40000"/>
                </a:schemeClr>
              </a:buClr>
              <a:buFont typeface="Wingdings 2" pitchFamily="18" charset="2"/>
              <a:buChar char=""/>
              <a:defRPr/>
            </a:pPr>
            <a:endParaRPr lang="en-US" sz="1500" dirty="0" smtClean="0">
              <a:solidFill>
                <a:schemeClr val="tx1">
                  <a:lumMod val="65000"/>
                  <a:lumOff val="35000"/>
                </a:schemeClr>
              </a:solidFill>
              <a:ea typeface="+mn-ea"/>
            </a:endParaRPr>
          </a:p>
          <a:p>
            <a:pPr marL="274320" indent="-274320" fontAlgn="auto">
              <a:spcAft>
                <a:spcPts val="0"/>
              </a:spcAft>
              <a:buClr>
                <a:schemeClr val="accent3"/>
              </a:buClr>
              <a:buFont typeface="Wingdings 2"/>
              <a:buChar char=""/>
              <a:defRPr/>
            </a:pPr>
            <a:endParaRPr lang="en-US" dirty="0">
              <a:solidFill>
                <a:schemeClr val="tx1">
                  <a:lumMod val="65000"/>
                  <a:lumOff val="35000"/>
                </a:schemeClr>
              </a:solidFill>
              <a:ea typeface="+mn-ea"/>
            </a:endParaRPr>
          </a:p>
        </p:txBody>
      </p:sp>
      <p:sp>
        <p:nvSpPr>
          <p:cNvPr id="389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BE68FB09-3212-4D73-A748-4D5FFC02128B}" type="slidenum">
              <a:rPr lang="en-US" altLang="en-US" sz="1200">
                <a:solidFill>
                  <a:srgbClr val="646268"/>
                </a:solidFill>
              </a:rPr>
              <a:pPr eaLnBrk="1" hangingPunct="1"/>
              <a:t>29</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362200" y="2438400"/>
            <a:ext cx="5943600" cy="1362075"/>
          </a:xfrm>
        </p:spPr>
        <p:txBody>
          <a:bodyPr/>
          <a:lstStyle/>
          <a:p>
            <a:r>
              <a:rPr lang="en-US" altLang="en-US" sz="4400" dirty="0" smtClean="0"/>
              <a:t>Logistics</a:t>
            </a:r>
          </a:p>
        </p:txBody>
      </p:sp>
      <p:sp>
        <p:nvSpPr>
          <p:cNvPr id="10242" name="Text Placeholder 2"/>
          <p:cNvSpPr>
            <a:spLocks noGrp="1"/>
          </p:cNvSpPr>
          <p:nvPr>
            <p:ph type="body" idx="1"/>
          </p:nvPr>
        </p:nvSpPr>
        <p:spPr>
          <a:xfrm>
            <a:off x="2286000" y="4495800"/>
            <a:ext cx="5638800" cy="1500188"/>
          </a:xfrm>
        </p:spPr>
        <p:txBody>
          <a:bodyPr/>
          <a:lstStyle/>
          <a:p>
            <a:endParaRPr lang="en-US" altLang="en-US" dirty="0" smtClean="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100" dirty="0" smtClean="0">
                <a:latin typeface="Calibri" panose="020F0502020204030204" pitchFamily="34" charset="0"/>
              </a:rPr>
              <a:t>10 Core Knowledge Areas (con’d)</a:t>
            </a:r>
          </a:p>
        </p:txBody>
      </p:sp>
      <p:sp>
        <p:nvSpPr>
          <p:cNvPr id="4" name="Content Placeholder 3"/>
          <p:cNvSpPr>
            <a:spLocks noGrp="1"/>
          </p:cNvSpPr>
          <p:nvPr>
            <p:ph idx="1"/>
          </p:nvPr>
        </p:nvSpPr>
        <p:spPr>
          <a:xfrm>
            <a:off x="540553" y="1295400"/>
            <a:ext cx="7543800" cy="5562600"/>
          </a:xfrm>
        </p:spPr>
        <p:txBody>
          <a:bodyPr rtlCol="0">
            <a:noAutofit/>
          </a:bodyPr>
          <a:lstStyle/>
          <a:p>
            <a:pPr marL="457200" indent="-457200" fontAlgn="auto">
              <a:spcAft>
                <a:spcPts val="0"/>
              </a:spcAft>
              <a:buFont typeface="Wingdings" panose="05000000000000000000" pitchFamily="2" charset="2"/>
              <a:buNone/>
              <a:defRPr/>
            </a:pPr>
            <a:r>
              <a:rPr lang="en-US" b="1" dirty="0">
                <a:solidFill>
                  <a:schemeClr val="tx1">
                    <a:lumMod val="65000"/>
                    <a:lumOff val="35000"/>
                  </a:schemeClr>
                </a:solidFill>
                <a:ea typeface="+mn-ea"/>
              </a:rPr>
              <a:t>Governance and Organizational Structure</a:t>
            </a:r>
          </a:p>
          <a:p>
            <a:pPr lvl="1"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Development and analysis of the organizational structure and with delineating responsibility, authority and accountability at all levels of the organization. </a:t>
            </a:r>
          </a:p>
          <a:p>
            <a:pPr lvl="1"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Functions include the development and implementation of policies and procedures for the governance process. </a:t>
            </a:r>
          </a:p>
          <a:p>
            <a:pPr fontAlgn="auto">
              <a:spcAft>
                <a:spcPts val="0"/>
              </a:spcAft>
              <a:buFont typeface="Wingdings" panose="05000000000000000000" pitchFamily="2" charset="2"/>
              <a:buNone/>
              <a:defRPr/>
            </a:pPr>
            <a:r>
              <a:rPr lang="en-US" b="1" dirty="0">
                <a:solidFill>
                  <a:schemeClr val="tx1">
                    <a:lumMod val="65000"/>
                    <a:lumOff val="35000"/>
                  </a:schemeClr>
                </a:solidFill>
                <a:ea typeface="+mn-ea"/>
              </a:rPr>
              <a:t>Healthcare Technology and Information Management</a:t>
            </a:r>
          </a:p>
          <a:p>
            <a:pPr marL="678942" lvl="1" indent="-285750"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Management information and clinical information systems such </a:t>
            </a:r>
            <a:r>
              <a:rPr lang="en-US" dirty="0" smtClean="0">
                <a:solidFill>
                  <a:schemeClr val="tx1">
                    <a:lumMod val="65000"/>
                    <a:lumOff val="35000"/>
                  </a:schemeClr>
                </a:solidFill>
                <a:ea typeface="+mn-ea"/>
              </a:rPr>
              <a:t>as:</a:t>
            </a:r>
            <a:endParaRPr lang="en-US" dirty="0">
              <a:solidFill>
                <a:schemeClr val="tx1">
                  <a:lumMod val="65000"/>
                  <a:lumOff val="35000"/>
                </a:schemeClr>
              </a:solidFill>
              <a:ea typeface="+mn-ea"/>
            </a:endParaRPr>
          </a:p>
          <a:p>
            <a:pPr marL="907542" lvl="2" indent="-285750"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computer-based support for management</a:t>
            </a:r>
          </a:p>
          <a:p>
            <a:pPr marL="907542" lvl="2" indent="-285750"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assessing how current technologies and major innovations are changing the way healthcare executives manage</a:t>
            </a:r>
          </a:p>
          <a:p>
            <a:pPr marL="907542" lvl="2" indent="-285750"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using information systems for short-and long-range planning</a:t>
            </a:r>
          </a:p>
          <a:p>
            <a:pPr marL="907542" lvl="2" indent="-285750"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using clinical information systems</a:t>
            </a:r>
          </a:p>
          <a:p>
            <a:pPr marL="907542" lvl="2" indent="-285750" fontAlgn="auto">
              <a:spcAft>
                <a:spcPts val="0"/>
              </a:spcAft>
              <a:buClr>
                <a:schemeClr val="accent1">
                  <a:lumMod val="60000"/>
                  <a:lumOff val="40000"/>
                </a:schemeClr>
              </a:buClr>
              <a:buFont typeface="Arial" panose="020B0604020202020204" pitchFamily="34" charset="0"/>
              <a:buChar char="•"/>
              <a:defRPr/>
            </a:pPr>
            <a:r>
              <a:rPr lang="en-US" dirty="0">
                <a:solidFill>
                  <a:schemeClr val="tx1">
                    <a:lumMod val="65000"/>
                    <a:lumOff val="35000"/>
                  </a:schemeClr>
                </a:solidFill>
                <a:ea typeface="+mn-ea"/>
              </a:rPr>
              <a:t>acquiring information systems</a:t>
            </a:r>
          </a:p>
          <a:p>
            <a:pPr marL="457200" indent="-457200" fontAlgn="auto">
              <a:spcAft>
                <a:spcPts val="0"/>
              </a:spcAft>
              <a:buFont typeface="Wingdings 2" pitchFamily="18" charset="2"/>
              <a:buNone/>
              <a:defRPr/>
            </a:pPr>
            <a:endParaRPr lang="en-US" dirty="0">
              <a:solidFill>
                <a:schemeClr val="tx1">
                  <a:lumMod val="65000"/>
                  <a:lumOff val="35000"/>
                </a:schemeClr>
              </a:solidFill>
              <a:ea typeface="+mn-ea"/>
            </a:endParaRPr>
          </a:p>
        </p:txBody>
      </p:sp>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FD2C77BE-6540-40B7-B39D-A7B3879A5802}" type="slidenum">
              <a:rPr lang="en-US" altLang="en-US" sz="1200">
                <a:solidFill>
                  <a:srgbClr val="646268"/>
                </a:solidFill>
              </a:rPr>
              <a:pPr eaLnBrk="1" hangingPunct="1"/>
              <a:t>30</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98475" y="304800"/>
            <a:ext cx="7556500" cy="762000"/>
          </a:xfrm>
        </p:spPr>
        <p:txBody>
          <a:bodyPr/>
          <a:lstStyle/>
          <a:p>
            <a:r>
              <a:rPr lang="en-US" altLang="en-US" dirty="0" smtClean="0"/>
              <a:t>Score Printout</a:t>
            </a:r>
          </a:p>
        </p:txBody>
      </p:sp>
      <p:graphicFrame>
        <p:nvGraphicFramePr>
          <p:cNvPr id="40962" name="Object 4"/>
          <p:cNvGraphicFramePr>
            <a:graphicFrameLocks noGrp="1" noChangeAspect="1"/>
          </p:cNvGraphicFramePr>
          <p:nvPr>
            <p:ph idx="1"/>
          </p:nvPr>
        </p:nvGraphicFramePr>
        <p:xfrm>
          <a:off x="2514600" y="914400"/>
          <a:ext cx="4408488" cy="5718175"/>
        </p:xfrm>
        <a:graphic>
          <a:graphicData uri="http://schemas.openxmlformats.org/presentationml/2006/ole">
            <mc:AlternateContent xmlns:mc="http://schemas.openxmlformats.org/markup-compatibility/2006">
              <mc:Choice xmlns:v="urn:schemas-microsoft-com:vml" Requires="v">
                <p:oleObj spid="_x0000_s41024" name="Acrobat Document" r:id="rId4" imgW="5816600" imgH="7543800" progId="AcroExch.Document.7">
                  <p:embed/>
                </p:oleObj>
              </mc:Choice>
              <mc:Fallback>
                <p:oleObj name="Acrobat Document" r:id="rId4" imgW="5816600" imgH="7543800" progId="AcroExch.Document.7">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914400"/>
                        <a:ext cx="440848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3A4CB4F9-A282-4DEF-BD9C-7DD8C49332E6}" type="slidenum">
              <a:rPr lang="en-US" altLang="en-US" sz="1200">
                <a:solidFill>
                  <a:srgbClr val="646268"/>
                </a:solidFill>
              </a:rPr>
              <a:pPr eaLnBrk="1" hangingPunct="1"/>
              <a:t>31</a:t>
            </a:fld>
            <a:endParaRPr lang="en-US" altLang="en-US" sz="1200" dirty="0">
              <a:solidFill>
                <a:srgbClr val="646268"/>
              </a:solidFill>
            </a:endParaRPr>
          </a:p>
        </p:txBody>
      </p:sp>
      <p:sp>
        <p:nvSpPr>
          <p:cNvPr id="5" name="Rectangle 4"/>
          <p:cNvSpPr/>
          <p:nvPr/>
        </p:nvSpPr>
        <p:spPr>
          <a:xfrm>
            <a:off x="2438400" y="5257800"/>
            <a:ext cx="3276600" cy="304800"/>
          </a:xfrm>
          <a:prstGeom prst="rect">
            <a:avLst/>
          </a:prstGeom>
          <a:solidFill>
            <a:srgbClr val="FFFFFF">
              <a:alpha val="0"/>
            </a:srgbClr>
          </a:solidFill>
          <a:ln w="28575" cmpd="sng">
            <a:solidFill>
              <a:schemeClr val="accent3"/>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pic>
        <p:nvPicPr>
          <p:cNvPr id="7" name="Picture 2" descr="C:\Documents and Settings\PXG\My Documents\My Pictures\Microsoft Clip Organizer\j04434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7200" y="1371600"/>
            <a:ext cx="22860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ltLang="en-US" dirty="0" smtClean="0">
                <a:latin typeface="Calibri" panose="020F0502020204030204" pitchFamily="34" charset="0"/>
              </a:rPr>
              <a:t>Exam Retakes</a:t>
            </a:r>
          </a:p>
        </p:txBody>
      </p:sp>
      <p:sp>
        <p:nvSpPr>
          <p:cNvPr id="44035" name="Rectangle 3"/>
          <p:cNvSpPr>
            <a:spLocks noGrp="1" noChangeArrowheads="1"/>
          </p:cNvSpPr>
          <p:nvPr>
            <p:ph idx="1"/>
          </p:nvPr>
        </p:nvSpPr>
        <p:spPr/>
        <p:txBody>
          <a:bodyPr rtlCol="0">
            <a:normAutofit/>
          </a:bodyPr>
          <a:lstStyle/>
          <a:p>
            <a:pPr>
              <a:lnSpc>
                <a:spcPct val="80000"/>
              </a:lnSpc>
              <a:spcBef>
                <a:spcPct val="0"/>
              </a:spcBef>
              <a:spcAft>
                <a:spcPct val="35000"/>
              </a:spcAft>
              <a:defRPr/>
            </a:pPr>
            <a:r>
              <a:rPr lang="en-US" altLang="en-US" sz="2200" dirty="0"/>
              <a:t>Must retake exam at a scheduled site or at a computer-based testing site</a:t>
            </a:r>
          </a:p>
          <a:p>
            <a:pPr>
              <a:lnSpc>
                <a:spcPct val="80000"/>
              </a:lnSpc>
              <a:spcBef>
                <a:spcPct val="0"/>
              </a:spcBef>
              <a:spcAft>
                <a:spcPct val="35000"/>
              </a:spcAft>
              <a:defRPr/>
            </a:pPr>
            <a:r>
              <a:rPr lang="en-US" altLang="en-US" sz="2200" dirty="0"/>
              <a:t>Retake fee of $200</a:t>
            </a:r>
          </a:p>
          <a:p>
            <a:pPr>
              <a:lnSpc>
                <a:spcPct val="80000"/>
              </a:lnSpc>
              <a:spcBef>
                <a:spcPct val="0"/>
              </a:spcBef>
              <a:spcAft>
                <a:spcPct val="35000"/>
              </a:spcAft>
              <a:defRPr/>
            </a:pPr>
            <a:r>
              <a:rPr lang="en-US" altLang="en-US" sz="2200" dirty="0"/>
              <a:t>Application is only valid for 3 years</a:t>
            </a:r>
          </a:p>
          <a:p>
            <a:pPr>
              <a:lnSpc>
                <a:spcPct val="80000"/>
              </a:lnSpc>
              <a:spcBef>
                <a:spcPct val="0"/>
              </a:spcBef>
              <a:spcAft>
                <a:spcPct val="35000"/>
              </a:spcAft>
              <a:defRPr/>
            </a:pPr>
            <a:r>
              <a:rPr lang="en-US" altLang="en-US" sz="2200" dirty="0"/>
              <a:t>You must wait 60 days before retaking the exam at a computer-based testing site</a:t>
            </a: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445D056D-EE44-46ED-BCC8-4A1B217E5C76}" type="slidenum">
              <a:rPr lang="en-US" altLang="en-US" sz="1200">
                <a:solidFill>
                  <a:srgbClr val="646268"/>
                </a:solidFill>
              </a:rPr>
              <a:pPr eaLnBrk="1" hangingPunct="1"/>
              <a:t>32</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457200" y="3657600"/>
            <a:ext cx="8229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buFontTx/>
              <a:buChar char="•"/>
            </a:pPr>
            <a:endParaRPr lang="en-US" altLang="en-US" sz="4000" i="1" dirty="0"/>
          </a:p>
        </p:txBody>
      </p:sp>
      <p:sp>
        <p:nvSpPr>
          <p:cNvPr id="45058" name="Rectangle 6"/>
          <p:cNvSpPr>
            <a:spLocks noChangeArrowheads="1"/>
          </p:cNvSpPr>
          <p:nvPr/>
        </p:nvSpPr>
        <p:spPr bwMode="auto">
          <a:xfrm>
            <a:off x="381000" y="19050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lnSpc>
                <a:spcPct val="110000"/>
              </a:lnSpc>
              <a:buFontTx/>
              <a:buChar char="•"/>
            </a:pPr>
            <a:endParaRPr lang="en-US" altLang="en-US" sz="2100" dirty="0">
              <a:solidFill>
                <a:srgbClr val="4F5E3C"/>
              </a:solidFill>
              <a:latin typeface="Century Gothic" panose="020B0502020202020204" pitchFamily="34" charset="0"/>
            </a:endParaRPr>
          </a:p>
        </p:txBody>
      </p:sp>
      <p:sp>
        <p:nvSpPr>
          <p:cNvPr id="45059" name="Title 4"/>
          <p:cNvSpPr>
            <a:spLocks noGrp="1"/>
          </p:cNvSpPr>
          <p:nvPr>
            <p:ph type="title"/>
          </p:nvPr>
        </p:nvSpPr>
        <p:spPr/>
        <p:txBody>
          <a:bodyPr/>
          <a:lstStyle/>
          <a:p>
            <a:r>
              <a:rPr lang="en-US" altLang="en-US" dirty="0" smtClean="0">
                <a:latin typeface="Calibri" panose="020F0502020204030204" pitchFamily="34" charset="0"/>
              </a:rPr>
              <a:t>Study Hints &amp; Practical Tips</a:t>
            </a:r>
          </a:p>
        </p:txBody>
      </p:sp>
      <p:sp>
        <p:nvSpPr>
          <p:cNvPr id="2" name="Content Placeholder 1"/>
          <p:cNvSpPr>
            <a:spLocks noGrp="1"/>
          </p:cNvSpPr>
          <p:nvPr>
            <p:ph idx="1"/>
          </p:nvPr>
        </p:nvSpPr>
        <p:spPr/>
        <p:txBody>
          <a:bodyPr>
            <a:normAutofit/>
          </a:bodyPr>
          <a:lstStyle/>
          <a:p>
            <a:pPr>
              <a:lnSpc>
                <a:spcPct val="80000"/>
              </a:lnSpc>
              <a:spcBef>
                <a:spcPct val="0"/>
              </a:spcBef>
              <a:spcAft>
                <a:spcPct val="35000"/>
              </a:spcAft>
              <a:defRPr/>
            </a:pPr>
            <a:r>
              <a:rPr lang="en-US" altLang="en-US" sz="2200" dirty="0"/>
              <a:t>Be sure to read each question carefully</a:t>
            </a:r>
          </a:p>
          <a:p>
            <a:pPr>
              <a:lnSpc>
                <a:spcPct val="80000"/>
              </a:lnSpc>
              <a:spcBef>
                <a:spcPct val="0"/>
              </a:spcBef>
              <a:spcAft>
                <a:spcPct val="35000"/>
              </a:spcAft>
              <a:defRPr/>
            </a:pPr>
            <a:r>
              <a:rPr lang="en-US" altLang="en-US" sz="2200" dirty="0"/>
              <a:t>Read all responses for each question before selecting answer</a:t>
            </a:r>
          </a:p>
          <a:p>
            <a:pPr>
              <a:lnSpc>
                <a:spcPct val="80000"/>
              </a:lnSpc>
              <a:spcBef>
                <a:spcPct val="0"/>
              </a:spcBef>
              <a:spcAft>
                <a:spcPct val="35000"/>
              </a:spcAft>
              <a:defRPr/>
            </a:pPr>
            <a:r>
              <a:rPr lang="en-US" altLang="en-US" sz="2200" dirty="0"/>
              <a:t>Mark one answer – multiple answers are invalid</a:t>
            </a:r>
          </a:p>
          <a:p>
            <a:pPr>
              <a:lnSpc>
                <a:spcPct val="80000"/>
              </a:lnSpc>
              <a:spcBef>
                <a:spcPct val="0"/>
              </a:spcBef>
              <a:spcAft>
                <a:spcPct val="35000"/>
              </a:spcAft>
              <a:defRPr/>
            </a:pPr>
            <a:r>
              <a:rPr lang="en-US" altLang="en-US" sz="2200" dirty="0"/>
              <a:t>No penalty for guessing, so </a:t>
            </a:r>
            <a:r>
              <a:rPr lang="en-US" altLang="en-US" sz="2200" b="1" dirty="0">
                <a:solidFill>
                  <a:schemeClr val="accent3">
                    <a:lumMod val="75000"/>
                  </a:schemeClr>
                </a:solidFill>
              </a:rPr>
              <a:t>answer every question</a:t>
            </a:r>
          </a:p>
          <a:p>
            <a:pPr>
              <a:lnSpc>
                <a:spcPct val="80000"/>
              </a:lnSpc>
              <a:spcBef>
                <a:spcPct val="0"/>
              </a:spcBef>
              <a:spcAft>
                <a:spcPct val="35000"/>
              </a:spcAft>
              <a:defRPr/>
            </a:pPr>
            <a:r>
              <a:rPr lang="en-US" altLang="en-US" sz="2200" dirty="0"/>
              <a:t>Skip difficult questions and return to them later</a:t>
            </a:r>
          </a:p>
          <a:p>
            <a:pPr>
              <a:lnSpc>
                <a:spcPct val="80000"/>
              </a:lnSpc>
              <a:spcBef>
                <a:spcPct val="0"/>
              </a:spcBef>
              <a:spcAft>
                <a:spcPct val="35000"/>
              </a:spcAft>
              <a:defRPr/>
            </a:pPr>
            <a:r>
              <a:rPr lang="en-US" altLang="en-US" sz="2200" dirty="0"/>
              <a:t>Do not go back and change answers – your first </a:t>
            </a:r>
            <a:r>
              <a:rPr lang="ja-JP" altLang="en-US" sz="2200" dirty="0"/>
              <a:t>“</a:t>
            </a:r>
            <a:r>
              <a:rPr lang="en-US" altLang="ja-JP" sz="2200" dirty="0"/>
              <a:t>hunch</a:t>
            </a:r>
            <a:r>
              <a:rPr lang="ja-JP" altLang="en-US" sz="2200" dirty="0"/>
              <a:t>”</a:t>
            </a:r>
            <a:r>
              <a:rPr lang="en-US" altLang="ja-JP" sz="2200" dirty="0"/>
              <a:t> is most often correct</a:t>
            </a:r>
          </a:p>
          <a:p>
            <a:pPr>
              <a:lnSpc>
                <a:spcPct val="80000"/>
              </a:lnSpc>
              <a:spcBef>
                <a:spcPct val="0"/>
              </a:spcBef>
              <a:spcAft>
                <a:spcPct val="35000"/>
              </a:spcAft>
              <a:defRPr/>
            </a:pPr>
            <a:r>
              <a:rPr lang="en-US" altLang="en-US" sz="2200" b="1" dirty="0">
                <a:solidFill>
                  <a:schemeClr val="accent3">
                    <a:lumMod val="75000"/>
                  </a:schemeClr>
                </a:solidFill>
              </a:rPr>
              <a:t>Evaluate questions from a general healthcare management perspective</a:t>
            </a:r>
            <a:r>
              <a:rPr lang="en-US" altLang="en-US" sz="2200" dirty="0"/>
              <a:t>.  The correct response will apply equally to all healthcare organizations, regardless of type, size or location.</a:t>
            </a:r>
          </a:p>
          <a:p>
            <a:pPr marL="342900" indent="-342900">
              <a:lnSpc>
                <a:spcPct val="80000"/>
              </a:lnSpc>
            </a:pPr>
            <a:endParaRPr lang="en-US" altLang="en-US" sz="1700" dirty="0" smtClean="0"/>
          </a:p>
        </p:txBody>
      </p:sp>
      <p:sp>
        <p:nvSpPr>
          <p:cNvPr id="450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D5BDE729-38BD-48CD-9F91-F87104DBB550}" type="slidenum">
              <a:rPr lang="en-US" altLang="en-US" sz="1200">
                <a:solidFill>
                  <a:srgbClr val="646268"/>
                </a:solidFill>
              </a:rPr>
              <a:pPr eaLnBrk="1" hangingPunct="1"/>
              <a:t>33</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457200" y="3657600"/>
            <a:ext cx="8229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buFontTx/>
              <a:buChar char="•"/>
            </a:pPr>
            <a:endParaRPr lang="en-US" altLang="en-US" sz="4000" i="1" dirty="0"/>
          </a:p>
        </p:txBody>
      </p:sp>
      <p:sp>
        <p:nvSpPr>
          <p:cNvPr id="47106" name="Rectangle 6"/>
          <p:cNvSpPr>
            <a:spLocks noChangeArrowheads="1"/>
          </p:cNvSpPr>
          <p:nvPr/>
        </p:nvSpPr>
        <p:spPr bwMode="auto">
          <a:xfrm>
            <a:off x="457200" y="1828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lnSpc>
                <a:spcPct val="110000"/>
              </a:lnSpc>
            </a:pPr>
            <a:endParaRPr lang="en-US" altLang="en-US" sz="2400" dirty="0">
              <a:solidFill>
                <a:schemeClr val="accent2"/>
              </a:solidFill>
            </a:endParaRPr>
          </a:p>
        </p:txBody>
      </p:sp>
      <p:sp>
        <p:nvSpPr>
          <p:cNvPr id="5" name="Title 4"/>
          <p:cNvSpPr>
            <a:spLocks noGrp="1"/>
          </p:cNvSpPr>
          <p:nvPr>
            <p:ph type="title"/>
          </p:nvPr>
        </p:nvSpPr>
        <p:spPr/>
        <p:txBody>
          <a:bodyPr>
            <a:normAutofit/>
          </a:bodyPr>
          <a:lstStyle/>
          <a:p>
            <a:r>
              <a:rPr lang="en-US" altLang="en-US" sz="4100" dirty="0" smtClean="0">
                <a:latin typeface="Calibri" panose="020F0502020204030204" pitchFamily="34" charset="0"/>
              </a:rPr>
              <a:t>Study Hints &amp; Practical Tips (con’d)</a:t>
            </a:r>
          </a:p>
        </p:txBody>
      </p:sp>
      <p:sp>
        <p:nvSpPr>
          <p:cNvPr id="2" name="Content Placeholder 1"/>
          <p:cNvSpPr>
            <a:spLocks noGrp="1"/>
          </p:cNvSpPr>
          <p:nvPr>
            <p:ph idx="1"/>
          </p:nvPr>
        </p:nvSpPr>
        <p:spPr/>
        <p:txBody>
          <a:bodyPr>
            <a:normAutofit lnSpcReduction="10000"/>
          </a:bodyPr>
          <a:lstStyle/>
          <a:p>
            <a:pPr>
              <a:lnSpc>
                <a:spcPct val="80000"/>
              </a:lnSpc>
              <a:spcBef>
                <a:spcPct val="0"/>
              </a:spcBef>
              <a:spcAft>
                <a:spcPct val="35000"/>
              </a:spcAft>
              <a:defRPr/>
            </a:pPr>
            <a:r>
              <a:rPr lang="en-US" altLang="en-US" sz="2200" dirty="0"/>
              <a:t>Remember the exam is </a:t>
            </a:r>
            <a:r>
              <a:rPr lang="en-US" altLang="en-US" sz="2200" b="1" dirty="0">
                <a:solidFill>
                  <a:schemeClr val="accent3">
                    <a:lumMod val="75000"/>
                  </a:schemeClr>
                </a:solidFill>
              </a:rPr>
              <a:t>national in scope </a:t>
            </a:r>
            <a:r>
              <a:rPr lang="en-US" altLang="en-US" sz="2200" dirty="0"/>
              <a:t>and is not defined in terms of individual states and their laws and regulations</a:t>
            </a:r>
          </a:p>
          <a:p>
            <a:pPr>
              <a:lnSpc>
                <a:spcPct val="80000"/>
              </a:lnSpc>
              <a:spcBef>
                <a:spcPct val="0"/>
              </a:spcBef>
              <a:spcAft>
                <a:spcPct val="35000"/>
              </a:spcAft>
              <a:defRPr/>
            </a:pPr>
            <a:r>
              <a:rPr lang="en-US" altLang="en-US" sz="2200" dirty="0"/>
              <a:t>The </a:t>
            </a:r>
            <a:r>
              <a:rPr lang="en-US" altLang="en-US" sz="2200" b="1" dirty="0">
                <a:solidFill>
                  <a:schemeClr val="accent3">
                    <a:lumMod val="75000"/>
                  </a:schemeClr>
                </a:solidFill>
              </a:rPr>
              <a:t>most inclusive answer </a:t>
            </a:r>
            <a:r>
              <a:rPr lang="en-US" altLang="en-US" sz="2200" dirty="0"/>
              <a:t>is usually the correct answer.  However, </a:t>
            </a:r>
            <a:r>
              <a:rPr lang="en-US" altLang="en-US" sz="2200" b="1" dirty="0">
                <a:solidFill>
                  <a:schemeClr val="accent3">
                    <a:lumMod val="75000"/>
                  </a:schemeClr>
                </a:solidFill>
              </a:rPr>
              <a:t>if the question includes </a:t>
            </a:r>
            <a:r>
              <a:rPr lang="en-US" altLang="en-US" sz="2200" dirty="0"/>
              <a:t>a qualifier (</a:t>
            </a:r>
            <a:r>
              <a:rPr lang="en-US" altLang="en-US" sz="2200" b="1" dirty="0">
                <a:solidFill>
                  <a:schemeClr val="accent3">
                    <a:lumMod val="75000"/>
                  </a:schemeClr>
                </a:solidFill>
              </a:rPr>
              <a:t>words such as except or least</a:t>
            </a:r>
            <a:r>
              <a:rPr lang="en-US" altLang="en-US" sz="2200" dirty="0"/>
              <a:t>, generally printed in italics) </a:t>
            </a:r>
            <a:r>
              <a:rPr lang="en-US" altLang="en-US" sz="2200" b="1" dirty="0">
                <a:solidFill>
                  <a:schemeClr val="accent3">
                    <a:lumMod val="75000"/>
                  </a:schemeClr>
                </a:solidFill>
              </a:rPr>
              <a:t>then the most specific </a:t>
            </a:r>
            <a:r>
              <a:rPr lang="en-US" altLang="en-US" sz="2200" dirty="0"/>
              <a:t>answer is usually the correct choice.</a:t>
            </a:r>
          </a:p>
          <a:p>
            <a:pPr>
              <a:lnSpc>
                <a:spcPct val="80000"/>
              </a:lnSpc>
              <a:spcBef>
                <a:spcPct val="0"/>
              </a:spcBef>
              <a:spcAft>
                <a:spcPct val="35000"/>
              </a:spcAft>
              <a:defRPr/>
            </a:pPr>
            <a:r>
              <a:rPr lang="en-US" altLang="en-US" sz="2200" dirty="0"/>
              <a:t>For Congress paper &amp; pencil test - Write in the test booklet if you feel it will help you.  Circle key words.  Cross off poor answers to help you focus on the best answer.</a:t>
            </a:r>
          </a:p>
          <a:p>
            <a:pPr>
              <a:lnSpc>
                <a:spcPct val="80000"/>
              </a:lnSpc>
              <a:spcBef>
                <a:spcPct val="0"/>
              </a:spcBef>
              <a:spcAft>
                <a:spcPct val="35000"/>
              </a:spcAft>
              <a:defRPr/>
            </a:pPr>
            <a:r>
              <a:rPr lang="en-US" altLang="en-US" sz="2200" dirty="0"/>
              <a:t>For Prometric Centers – you will be given blank paper and a pencil to write notes on.  You cannot take the paper with you.</a:t>
            </a:r>
          </a:p>
          <a:p>
            <a:pPr marL="342900" indent="-342900">
              <a:lnSpc>
                <a:spcPct val="80000"/>
              </a:lnSpc>
            </a:pPr>
            <a:endParaRPr lang="en-US" altLang="en-US" sz="1900" dirty="0" smtClean="0"/>
          </a:p>
        </p:txBody>
      </p:sp>
      <p:sp>
        <p:nvSpPr>
          <p:cNvPr id="471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CF3EB3D8-305B-439C-859D-33D75B4C5087}" type="slidenum">
              <a:rPr lang="en-US" altLang="en-US" sz="1200">
                <a:solidFill>
                  <a:srgbClr val="646268"/>
                </a:solidFill>
              </a:rPr>
              <a:pPr eaLnBrk="1" hangingPunct="1"/>
              <a:t>34</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ChangeArrowheads="1"/>
          </p:cNvSpPr>
          <p:nvPr/>
        </p:nvSpPr>
        <p:spPr bwMode="auto">
          <a:xfrm>
            <a:off x="381000" y="13716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lnSpc>
                <a:spcPct val="110000"/>
              </a:lnSpc>
              <a:buFontTx/>
              <a:buChar char="•"/>
            </a:pPr>
            <a:endParaRPr lang="en-US" altLang="en-US" sz="2400" dirty="0">
              <a:solidFill>
                <a:schemeClr val="accent2"/>
              </a:solidFill>
            </a:endParaRPr>
          </a:p>
        </p:txBody>
      </p:sp>
      <p:sp>
        <p:nvSpPr>
          <p:cNvPr id="5" name="Title 4"/>
          <p:cNvSpPr>
            <a:spLocks noGrp="1"/>
          </p:cNvSpPr>
          <p:nvPr>
            <p:ph type="title"/>
          </p:nvPr>
        </p:nvSpPr>
        <p:spPr/>
        <p:txBody>
          <a:bodyPr>
            <a:normAutofit/>
          </a:bodyPr>
          <a:lstStyle/>
          <a:p>
            <a:r>
              <a:rPr lang="en-US" altLang="en-US" sz="4100" dirty="0" smtClean="0">
                <a:latin typeface="Calibri" panose="020F0502020204030204" pitchFamily="34" charset="0"/>
              </a:rPr>
              <a:t>Study Hints &amp; Practical Tips (con’d)</a:t>
            </a:r>
          </a:p>
        </p:txBody>
      </p:sp>
      <p:sp>
        <p:nvSpPr>
          <p:cNvPr id="2" name="Content Placeholder 1"/>
          <p:cNvSpPr>
            <a:spLocks noGrp="1"/>
          </p:cNvSpPr>
          <p:nvPr>
            <p:ph idx="1"/>
          </p:nvPr>
        </p:nvSpPr>
        <p:spPr>
          <a:xfrm>
            <a:off x="530608" y="1722437"/>
            <a:ext cx="7556500" cy="4144963"/>
          </a:xfrm>
        </p:spPr>
        <p:txBody>
          <a:bodyPr>
            <a:normAutofit/>
          </a:bodyPr>
          <a:lstStyle/>
          <a:p>
            <a:pPr>
              <a:lnSpc>
                <a:spcPct val="80000"/>
              </a:lnSpc>
              <a:spcBef>
                <a:spcPct val="0"/>
              </a:spcBef>
              <a:spcAft>
                <a:spcPct val="35000"/>
              </a:spcAft>
              <a:defRPr/>
            </a:pPr>
            <a:r>
              <a:rPr lang="en-US" altLang="en-US" sz="2200" dirty="0"/>
              <a:t>If you want to return to a question on the computerized exam, you may </a:t>
            </a:r>
            <a:r>
              <a:rPr lang="ja-JP" altLang="en-US" sz="2200" dirty="0"/>
              <a:t>“</a:t>
            </a:r>
            <a:r>
              <a:rPr lang="en-US" altLang="ja-JP" sz="2200" dirty="0"/>
              <a:t>mark</a:t>
            </a:r>
            <a:r>
              <a:rPr lang="ja-JP" altLang="en-US" sz="2200" dirty="0"/>
              <a:t>”</a:t>
            </a:r>
            <a:r>
              <a:rPr lang="en-US" altLang="ja-JP" sz="2200" dirty="0"/>
              <a:t> it.  The </a:t>
            </a:r>
            <a:r>
              <a:rPr lang="en-US" altLang="ja-JP" sz="2200" b="1" dirty="0">
                <a:solidFill>
                  <a:schemeClr val="accent3">
                    <a:lumMod val="75000"/>
                  </a:schemeClr>
                </a:solidFill>
              </a:rPr>
              <a:t>computer will keep track of your </a:t>
            </a:r>
            <a:r>
              <a:rPr lang="ja-JP" altLang="en-US" sz="2200" b="1" dirty="0">
                <a:solidFill>
                  <a:schemeClr val="accent3">
                    <a:lumMod val="75000"/>
                  </a:schemeClr>
                </a:solidFill>
              </a:rPr>
              <a:t>“</a:t>
            </a:r>
            <a:r>
              <a:rPr lang="en-US" altLang="ja-JP" sz="2200" b="1" dirty="0">
                <a:solidFill>
                  <a:schemeClr val="accent3">
                    <a:lumMod val="75000"/>
                  </a:schemeClr>
                </a:solidFill>
              </a:rPr>
              <a:t>marked</a:t>
            </a:r>
            <a:r>
              <a:rPr lang="ja-JP" altLang="en-US" sz="2200" b="1" dirty="0">
                <a:solidFill>
                  <a:schemeClr val="accent3">
                    <a:lumMod val="75000"/>
                  </a:schemeClr>
                </a:solidFill>
              </a:rPr>
              <a:t>”</a:t>
            </a:r>
            <a:r>
              <a:rPr lang="en-US" altLang="ja-JP" sz="2200" b="1" dirty="0">
                <a:solidFill>
                  <a:schemeClr val="accent3">
                    <a:lumMod val="75000"/>
                  </a:schemeClr>
                </a:solidFill>
              </a:rPr>
              <a:t> questions</a:t>
            </a:r>
            <a:r>
              <a:rPr lang="en-US" altLang="ja-JP" sz="2200" dirty="0"/>
              <a:t>, and you may return to them.</a:t>
            </a:r>
          </a:p>
          <a:p>
            <a:pPr>
              <a:lnSpc>
                <a:spcPct val="80000"/>
              </a:lnSpc>
              <a:spcBef>
                <a:spcPct val="0"/>
              </a:spcBef>
              <a:spcAft>
                <a:spcPct val="35000"/>
              </a:spcAft>
              <a:defRPr/>
            </a:pPr>
            <a:r>
              <a:rPr lang="en-US" altLang="en-US" sz="2200" dirty="0"/>
              <a:t>Do not become discouraged by difficult or complex questions.  If a question confuses you, it will probably confuse other examinees as well.  The exam pass point is set with the expectation that candidates will score higher on some areas than in others.  This is a general knowledge exam, and you are not expected to be an expert in every area.</a:t>
            </a:r>
          </a:p>
          <a:p>
            <a:pPr marL="342900" indent="-342900"/>
            <a:endParaRPr lang="en-US" altLang="en-US" dirty="0" smtClean="0"/>
          </a:p>
        </p:txBody>
      </p:sp>
      <p:sp>
        <p:nvSpPr>
          <p:cNvPr id="491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06F6D22-9C85-4C58-B66C-F6EE67BEF325}" type="slidenum">
              <a:rPr lang="en-US" altLang="en-US" sz="1200">
                <a:solidFill>
                  <a:srgbClr val="646268"/>
                </a:solidFill>
              </a:rPr>
              <a:pPr eaLnBrk="1" hangingPunct="1"/>
              <a:t>35</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altLang="en-US" dirty="0" smtClean="0">
                <a:latin typeface="Calibri" panose="020F0502020204030204" pitchFamily="34" charset="0"/>
              </a:rPr>
              <a:t>If You Have Questions -</a:t>
            </a:r>
          </a:p>
        </p:txBody>
      </p:sp>
      <p:sp>
        <p:nvSpPr>
          <p:cNvPr id="49155" name="Rectangle 3"/>
          <p:cNvSpPr>
            <a:spLocks noGrp="1" noChangeArrowheads="1"/>
          </p:cNvSpPr>
          <p:nvPr>
            <p:ph idx="1"/>
          </p:nvPr>
        </p:nvSpPr>
        <p:spPr/>
        <p:txBody>
          <a:bodyPr rtlCol="0">
            <a:normAutofit/>
          </a:bodyPr>
          <a:lstStyle/>
          <a:p>
            <a:pPr>
              <a:lnSpc>
                <a:spcPct val="80000"/>
              </a:lnSpc>
              <a:spcBef>
                <a:spcPct val="0"/>
              </a:spcBef>
              <a:spcAft>
                <a:spcPct val="35000"/>
              </a:spcAft>
              <a:defRPr/>
            </a:pPr>
            <a:r>
              <a:rPr lang="en-US" sz="2200" dirty="0"/>
              <a:t>Call Membership at 312.424.9400 </a:t>
            </a:r>
          </a:p>
          <a:p>
            <a:pPr>
              <a:lnSpc>
                <a:spcPct val="80000"/>
              </a:lnSpc>
              <a:spcBef>
                <a:spcPct val="0"/>
              </a:spcBef>
              <a:spcAft>
                <a:spcPct val="35000"/>
              </a:spcAft>
              <a:defRPr/>
            </a:pPr>
            <a:r>
              <a:rPr lang="en-US" sz="2200" dirty="0"/>
              <a:t>E-mail membership </a:t>
            </a:r>
            <a:r>
              <a:rPr lang="en-US" sz="2200" dirty="0" smtClean="0">
                <a:hlinkClick r:id="rId3"/>
              </a:rPr>
              <a:t>contact@ache.org</a:t>
            </a:r>
            <a:endParaRPr lang="en-US" sz="2200" dirty="0" smtClean="0"/>
          </a:p>
          <a:p>
            <a:pPr>
              <a:lnSpc>
                <a:spcPct val="80000"/>
              </a:lnSpc>
              <a:spcBef>
                <a:spcPct val="0"/>
              </a:spcBef>
              <a:spcAft>
                <a:spcPct val="35000"/>
              </a:spcAft>
              <a:defRPr/>
            </a:pPr>
            <a:r>
              <a:rPr lang="en-US" sz="2200" dirty="0" smtClean="0"/>
              <a:t>Visit </a:t>
            </a:r>
            <a:r>
              <a:rPr lang="en-US" sz="2200" dirty="0"/>
              <a:t>the web site </a:t>
            </a:r>
            <a:r>
              <a:rPr lang="en-US" sz="2200" dirty="0">
                <a:hlinkClick r:id="rId4"/>
              </a:rPr>
              <a:t>www.ache.org</a:t>
            </a:r>
            <a:endParaRPr lang="en-US" sz="2200" dirty="0"/>
          </a:p>
          <a:p>
            <a:pPr marL="274320" indent="-274320" fontAlgn="auto">
              <a:spcAft>
                <a:spcPts val="0"/>
              </a:spcAft>
              <a:buClr>
                <a:schemeClr val="accent3"/>
              </a:buClr>
              <a:buFont typeface="Wingdings 2"/>
              <a:buChar char=""/>
              <a:defRPr/>
            </a:pPr>
            <a:endParaRPr lang="en-US" dirty="0" smtClean="0">
              <a:solidFill>
                <a:schemeClr val="tx1">
                  <a:lumMod val="65000"/>
                  <a:lumOff val="35000"/>
                </a:schemeClr>
              </a:solidFill>
              <a:ea typeface="+mn-ea"/>
            </a:endParaRPr>
          </a:p>
          <a:p>
            <a:pPr marL="274320" indent="-274320" fontAlgn="auto">
              <a:spcAft>
                <a:spcPts val="0"/>
              </a:spcAft>
              <a:buClr>
                <a:schemeClr val="accent3"/>
              </a:buClr>
              <a:buFont typeface="Wingdings 2"/>
              <a:buChar char=""/>
              <a:defRPr/>
            </a:pPr>
            <a:endParaRPr lang="en-US" dirty="0" smtClean="0">
              <a:solidFill>
                <a:schemeClr val="tx1">
                  <a:lumMod val="65000"/>
                  <a:lumOff val="35000"/>
                </a:schemeClr>
              </a:solidFill>
              <a:ea typeface="+mn-ea"/>
            </a:endParaRPr>
          </a:p>
        </p:txBody>
      </p:sp>
      <p:sp>
        <p:nvSpPr>
          <p:cNvPr id="512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609BD2AF-6374-4076-8503-B2661191285E}" type="slidenum">
              <a:rPr lang="en-US" altLang="en-US" sz="1200">
                <a:solidFill>
                  <a:srgbClr val="646268"/>
                </a:solidFill>
              </a:rPr>
              <a:pPr eaLnBrk="1" hangingPunct="1"/>
              <a:t>36</a:t>
            </a:fld>
            <a:endParaRPr lang="en-US" altLang="en-US" sz="1200" dirty="0">
              <a:solidFill>
                <a:srgbClr val="646268"/>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a:t>
            </a: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4</a:t>
            </a:fld>
            <a:endParaRPr lang="en-US" altLang="en-US" sz="1200" dirty="0">
              <a:solidFill>
                <a:srgbClr val="646268"/>
              </a:solidFill>
            </a:endParaRPr>
          </a:p>
        </p:txBody>
      </p:sp>
      <p:pic>
        <p:nvPicPr>
          <p:cNvPr id="4" name="Picture 3"/>
          <p:cNvPicPr>
            <a:picLocks noChangeAspect="1"/>
          </p:cNvPicPr>
          <p:nvPr/>
        </p:nvPicPr>
        <p:blipFill>
          <a:blip r:embed="rId3"/>
          <a:stretch>
            <a:fillRect/>
          </a:stretch>
        </p:blipFill>
        <p:spPr>
          <a:xfrm>
            <a:off x="733518" y="1143000"/>
            <a:ext cx="7115082" cy="5329843"/>
          </a:xfrm>
          <a:prstGeom prst="rect">
            <a:avLst/>
          </a:prstGeom>
        </p:spPr>
      </p:pic>
      <p:sp>
        <p:nvSpPr>
          <p:cNvPr id="2" name="TextBox 1"/>
          <p:cNvSpPr txBox="1"/>
          <p:nvPr/>
        </p:nvSpPr>
        <p:spPr>
          <a:xfrm>
            <a:off x="4343400" y="57912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5</a:t>
            </a:fld>
            <a:endParaRPr lang="en-US" altLang="en-US" sz="1200" dirty="0">
              <a:solidFill>
                <a:srgbClr val="646268"/>
              </a:solidFill>
            </a:endParaRPr>
          </a:p>
        </p:txBody>
      </p:sp>
      <p:pic>
        <p:nvPicPr>
          <p:cNvPr id="2" name="Picture 1"/>
          <p:cNvPicPr>
            <a:picLocks noChangeAspect="1"/>
          </p:cNvPicPr>
          <p:nvPr/>
        </p:nvPicPr>
        <p:blipFill rotWithShape="1">
          <a:blip r:embed="rId3"/>
          <a:srcRect l="22564" t="17192" r="23583" b="10602"/>
          <a:stretch/>
        </p:blipFill>
        <p:spPr>
          <a:xfrm>
            <a:off x="792162" y="1295400"/>
            <a:ext cx="6969125" cy="5256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953000" y="59436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246105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6</a:t>
            </a:fld>
            <a:endParaRPr lang="en-US" altLang="en-US" sz="1200" dirty="0">
              <a:solidFill>
                <a:srgbClr val="646268"/>
              </a:solidFill>
            </a:endParaRPr>
          </a:p>
        </p:txBody>
      </p:sp>
      <p:pic>
        <p:nvPicPr>
          <p:cNvPr id="3" name="Picture 2"/>
          <p:cNvPicPr>
            <a:picLocks noChangeAspect="1"/>
          </p:cNvPicPr>
          <p:nvPr/>
        </p:nvPicPr>
        <p:blipFill rotWithShape="1">
          <a:blip r:embed="rId3"/>
          <a:srcRect l="25333" t="22519" r="26667" b="13482"/>
          <a:stretch/>
        </p:blipFill>
        <p:spPr>
          <a:xfrm>
            <a:off x="609600" y="1143000"/>
            <a:ext cx="7330333" cy="549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105400" y="60198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1502212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104" t="12064" r="20047" b="4916"/>
          <a:stretch/>
        </p:blipFill>
        <p:spPr>
          <a:xfrm>
            <a:off x="609600" y="1173125"/>
            <a:ext cx="7010400" cy="5380075"/>
          </a:xfrm>
          <a:prstGeom prst="rect">
            <a:avLst/>
          </a:prstGeom>
        </p:spPr>
      </p:pic>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7</a:t>
            </a:fld>
            <a:endParaRPr lang="en-US" altLang="en-US" sz="1200" dirty="0">
              <a:solidFill>
                <a:srgbClr val="646268"/>
              </a:solidFill>
            </a:endParaRPr>
          </a:p>
        </p:txBody>
      </p:sp>
      <p:sp>
        <p:nvSpPr>
          <p:cNvPr id="6" name="TextBox 5"/>
          <p:cNvSpPr txBox="1"/>
          <p:nvPr/>
        </p:nvSpPr>
        <p:spPr>
          <a:xfrm>
            <a:off x="4724400" y="57912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187761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221" t="15721" r="22316" b="10507"/>
          <a:stretch/>
        </p:blipFill>
        <p:spPr>
          <a:xfrm>
            <a:off x="609600" y="1219199"/>
            <a:ext cx="7239000" cy="5320229"/>
          </a:xfrm>
          <a:prstGeom prst="rect">
            <a:avLst/>
          </a:prstGeom>
        </p:spPr>
      </p:pic>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8</a:t>
            </a:fld>
            <a:endParaRPr lang="en-US" altLang="en-US" sz="1200" dirty="0">
              <a:solidFill>
                <a:srgbClr val="646268"/>
              </a:solidFill>
            </a:endParaRPr>
          </a:p>
        </p:txBody>
      </p:sp>
      <p:sp>
        <p:nvSpPr>
          <p:cNvPr id="6" name="TextBox 5"/>
          <p:cNvSpPr txBox="1"/>
          <p:nvPr/>
        </p:nvSpPr>
        <p:spPr>
          <a:xfrm>
            <a:off x="4876800" y="58674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35934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500" t="10666" r="22500" b="14667"/>
          <a:stretch/>
        </p:blipFill>
        <p:spPr>
          <a:xfrm>
            <a:off x="605736" y="1143000"/>
            <a:ext cx="7338060" cy="5503545"/>
          </a:xfrm>
          <a:prstGeom prst="rect">
            <a:avLst/>
          </a:prstGeom>
        </p:spPr>
      </p:pic>
      <p:sp>
        <p:nvSpPr>
          <p:cNvPr id="11265" name="Title 1"/>
          <p:cNvSpPr>
            <a:spLocks noGrp="1"/>
          </p:cNvSpPr>
          <p:nvPr>
            <p:ph type="title"/>
          </p:nvPr>
        </p:nvSpPr>
        <p:spPr/>
        <p:txBody>
          <a:bodyPr/>
          <a:lstStyle/>
          <a:p>
            <a:r>
              <a:rPr lang="en-US" altLang="en-US" sz="4000" dirty="0" smtClean="0">
                <a:latin typeface="Calibri" panose="020F0502020204030204" pitchFamily="34" charset="0"/>
              </a:rPr>
              <a:t>Advancement Requirements (con’d)</a:t>
            </a:r>
            <a:br>
              <a:rPr lang="en-US" altLang="en-US" sz="4000" dirty="0" smtClean="0">
                <a:latin typeface="Calibri" panose="020F0502020204030204" pitchFamily="34" charset="0"/>
              </a:rPr>
            </a:br>
            <a:endParaRPr lang="en-US" altLang="en-US" sz="4000" dirty="0" smtClean="0">
              <a:latin typeface="Calibri" panose="020F0502020204030204" pitchFamily="34" charset="0"/>
            </a:endParaRPr>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3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3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3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3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1041A5"/>
              </a:buClr>
              <a:defRPr sz="3200">
                <a:solidFill>
                  <a:schemeClr val="tx1"/>
                </a:solidFill>
                <a:latin typeface="Times New Roman" panose="02020603050405020304" pitchFamily="18" charset="0"/>
                <a:ea typeface="MS PGothic" panose="020B0600070205080204" pitchFamily="34" charset="-128"/>
              </a:defRPr>
            </a:lvl9pPr>
          </a:lstStyle>
          <a:p>
            <a:pPr eaLnBrk="1" hangingPunct="1"/>
            <a:fld id="{EA9AB5C1-A6F1-428E-ACCB-6FD7B8A25666}" type="slidenum">
              <a:rPr lang="en-US" altLang="en-US" sz="1200">
                <a:solidFill>
                  <a:srgbClr val="646268"/>
                </a:solidFill>
              </a:rPr>
              <a:pPr eaLnBrk="1" hangingPunct="1"/>
              <a:t>9</a:t>
            </a:fld>
            <a:endParaRPr lang="en-US" altLang="en-US" sz="1200" dirty="0">
              <a:solidFill>
                <a:srgbClr val="646268"/>
              </a:solidFill>
            </a:endParaRPr>
          </a:p>
        </p:txBody>
      </p:sp>
      <p:sp>
        <p:nvSpPr>
          <p:cNvPr id="6" name="TextBox 5"/>
          <p:cNvSpPr txBox="1"/>
          <p:nvPr/>
        </p:nvSpPr>
        <p:spPr>
          <a:xfrm>
            <a:off x="4953000" y="5943600"/>
            <a:ext cx="2438400" cy="246221"/>
          </a:xfrm>
          <a:prstGeom prst="rect">
            <a:avLst/>
          </a:prstGeom>
          <a:solidFill>
            <a:srgbClr val="672D6D"/>
          </a:solidFill>
        </p:spPr>
        <p:txBody>
          <a:bodyPr wrap="square" rtlCol="0">
            <a:spAutoFit/>
          </a:bodyPr>
          <a:lstStyle/>
          <a:p>
            <a:pPr algn="r"/>
            <a:r>
              <a:rPr lang="en-US" sz="1000" i="1" dirty="0" smtClean="0">
                <a:solidFill>
                  <a:srgbClr val="FFFFFF"/>
                </a:solidFill>
                <a:latin typeface="+mj-lt"/>
              </a:rPr>
              <a:t>Source: ACHE, December 8, 2016</a:t>
            </a:r>
            <a:endParaRPr lang="en-US" sz="1000" i="1" dirty="0">
              <a:solidFill>
                <a:srgbClr val="FFFFFF"/>
              </a:solidFill>
              <a:latin typeface="+mj-lt"/>
            </a:endParaRPr>
          </a:p>
        </p:txBody>
      </p:sp>
    </p:spTree>
    <p:extLst>
      <p:ext uri="{BB962C8B-B14F-4D97-AF65-F5344CB8AC3E}">
        <p14:creationId xmlns:p14="http://schemas.microsoft.com/office/powerpoint/2010/main" val="3329145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13435</TotalTime>
  <Words>1593</Words>
  <Application>Microsoft Office PowerPoint</Application>
  <PresentationFormat>Letter Paper (8.5x11 in)</PresentationFormat>
  <Paragraphs>256</Paragraphs>
  <Slides>36</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Advantage</vt:lpstr>
      <vt:lpstr>Acrobat Document</vt:lpstr>
      <vt:lpstr>GAHE Fellow Exam Tutorial  2018  Logistics and Exam Overview</vt:lpstr>
      <vt:lpstr>DISCLAIMERS</vt:lpstr>
      <vt:lpstr>Logistics</vt:lpstr>
      <vt:lpstr>Advancement Requirements</vt:lpstr>
      <vt:lpstr>Advancement Requirements (con’d) </vt:lpstr>
      <vt:lpstr>Advancement Requirements (con’d) </vt:lpstr>
      <vt:lpstr>Advancement Requirements (con’d) </vt:lpstr>
      <vt:lpstr>Advancement Requirements (con’d) </vt:lpstr>
      <vt:lpstr>Advancement Requirements (con’d) </vt:lpstr>
      <vt:lpstr>Advancement Requirements (con’d) </vt:lpstr>
      <vt:lpstr>Advancement Requirements (con’d) </vt:lpstr>
      <vt:lpstr>Advancement Requirements (con’d) </vt:lpstr>
      <vt:lpstr>Advancement Requirements (con’d) </vt:lpstr>
      <vt:lpstr>Advancement Requirements (con’d) </vt:lpstr>
      <vt:lpstr>Advancement Requirements (con’d) </vt:lpstr>
      <vt:lpstr>Testing Sites</vt:lpstr>
      <vt:lpstr>Registering for the Exam</vt:lpstr>
      <vt:lpstr>Preparing for the  Board of Governors Exam</vt:lpstr>
      <vt:lpstr>Exam Preparation</vt:lpstr>
      <vt:lpstr>ACHE BOG Exam Review Course</vt:lpstr>
      <vt:lpstr>Online Tutorial</vt:lpstr>
      <vt:lpstr>Online Community</vt:lpstr>
      <vt:lpstr>Exam Overview</vt:lpstr>
      <vt:lpstr>Taking the Exam</vt:lpstr>
      <vt:lpstr>Taking the Exam (con’d)</vt:lpstr>
      <vt:lpstr>10 Core Knowledge Areas</vt:lpstr>
      <vt:lpstr>10 Core Knowledge Areas (con’d)</vt:lpstr>
      <vt:lpstr>10 Core Knowledge Areas (con’d)</vt:lpstr>
      <vt:lpstr>10 Core Knowledge Areas (con’d)</vt:lpstr>
      <vt:lpstr>10 Core Knowledge Areas (con’d)</vt:lpstr>
      <vt:lpstr>Score Printout</vt:lpstr>
      <vt:lpstr>Exam Retakes</vt:lpstr>
      <vt:lpstr>Study Hints &amp; Practical Tips</vt:lpstr>
      <vt:lpstr>Study Hints &amp; Practical Tips (con’d)</vt:lpstr>
      <vt:lpstr>Study Hints &amp; Practical Tips (con’d)</vt:lpstr>
      <vt:lpstr>If You Have Questions -</vt:lpstr>
    </vt:vector>
  </TitlesOfParts>
  <Company>ACHE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Advancement to Diplomate</dc:title>
  <dc:creator>Ellen Rietz</dc:creator>
  <cp:lastModifiedBy>Karen</cp:lastModifiedBy>
  <cp:revision>736</cp:revision>
  <cp:lastPrinted>2017-07-07T15:26:03Z</cp:lastPrinted>
  <dcterms:created xsi:type="dcterms:W3CDTF">1998-12-15T19:34:58Z</dcterms:created>
  <dcterms:modified xsi:type="dcterms:W3CDTF">2018-07-11T02:32:31Z</dcterms:modified>
</cp:coreProperties>
</file>