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5" r:id="rId1"/>
    <p:sldMasterId id="2147483913" r:id="rId2"/>
    <p:sldMasterId id="2147483900" r:id="rId3"/>
    <p:sldMasterId id="2147483887" r:id="rId4"/>
  </p:sldMasterIdLst>
  <p:notesMasterIdLst>
    <p:notesMasterId r:id="rId71"/>
  </p:notesMasterIdLst>
  <p:handoutMasterIdLst>
    <p:handoutMasterId r:id="rId72"/>
  </p:handoutMasterIdLst>
  <p:sldIdLst>
    <p:sldId id="524" r:id="rId5"/>
    <p:sldId id="525" r:id="rId6"/>
    <p:sldId id="461" r:id="rId7"/>
    <p:sldId id="520" r:id="rId8"/>
    <p:sldId id="529" r:id="rId9"/>
    <p:sldId id="462" r:id="rId10"/>
    <p:sldId id="463" r:id="rId11"/>
    <p:sldId id="464" r:id="rId12"/>
    <p:sldId id="465" r:id="rId13"/>
    <p:sldId id="466" r:id="rId14"/>
    <p:sldId id="467" r:id="rId15"/>
    <p:sldId id="521" r:id="rId16"/>
    <p:sldId id="523" r:id="rId17"/>
    <p:sldId id="468" r:id="rId18"/>
    <p:sldId id="469" r:id="rId19"/>
    <p:sldId id="470" r:id="rId20"/>
    <p:sldId id="471" r:id="rId21"/>
    <p:sldId id="472" r:id="rId22"/>
    <p:sldId id="473" r:id="rId23"/>
    <p:sldId id="519" r:id="rId24"/>
    <p:sldId id="474" r:id="rId25"/>
    <p:sldId id="475" r:id="rId26"/>
    <p:sldId id="476" r:id="rId27"/>
    <p:sldId id="477" r:id="rId28"/>
    <p:sldId id="478" r:id="rId29"/>
    <p:sldId id="479" r:id="rId30"/>
    <p:sldId id="480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89" r:id="rId40"/>
    <p:sldId id="490" r:id="rId41"/>
    <p:sldId id="491" r:id="rId42"/>
    <p:sldId id="492" r:id="rId43"/>
    <p:sldId id="493" r:id="rId44"/>
    <p:sldId id="494" r:id="rId45"/>
    <p:sldId id="495" r:id="rId46"/>
    <p:sldId id="496" r:id="rId47"/>
    <p:sldId id="497" r:id="rId48"/>
    <p:sldId id="498" r:id="rId49"/>
    <p:sldId id="528" r:id="rId50"/>
    <p:sldId id="499" r:id="rId51"/>
    <p:sldId id="500" r:id="rId52"/>
    <p:sldId id="501" r:id="rId53"/>
    <p:sldId id="502" r:id="rId54"/>
    <p:sldId id="503" r:id="rId55"/>
    <p:sldId id="517" r:id="rId56"/>
    <p:sldId id="518" r:id="rId57"/>
    <p:sldId id="505" r:id="rId58"/>
    <p:sldId id="506" r:id="rId59"/>
    <p:sldId id="507" r:id="rId60"/>
    <p:sldId id="508" r:id="rId61"/>
    <p:sldId id="509" r:id="rId62"/>
    <p:sldId id="514" r:id="rId63"/>
    <p:sldId id="515" r:id="rId64"/>
    <p:sldId id="516" r:id="rId65"/>
    <p:sldId id="510" r:id="rId66"/>
    <p:sldId id="526" r:id="rId67"/>
    <p:sldId id="527" r:id="rId68"/>
    <p:sldId id="511" r:id="rId69"/>
    <p:sldId id="512" r:id="rId7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0"/>
  </p:normalViewPr>
  <p:slideViewPr>
    <p:cSldViewPr>
      <p:cViewPr>
        <p:scale>
          <a:sx n="95" d="100"/>
          <a:sy n="95" d="100"/>
        </p:scale>
        <p:origin x="-128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06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704376238684457E-2"/>
          <c:y val="2.622070267532349E-2"/>
          <c:w val="0.85519430606888447"/>
          <c:h val="0.58415573053368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82%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Finance </c:v>
                </c:pt>
                <c:pt idx="1">
                  <c:v>Quality</c:v>
                </c:pt>
                <c:pt idx="2">
                  <c:v>Executive</c:v>
                </c:pt>
                <c:pt idx="3">
                  <c:v>Governance/Nominating</c:v>
                </c:pt>
                <c:pt idx="4">
                  <c:v>Audit/Compliance</c:v>
                </c:pt>
                <c:pt idx="5">
                  <c:v>Strategic Planning</c:v>
                </c:pt>
                <c:pt idx="6">
                  <c:v>Exec. Compensation</c:v>
                </c:pt>
                <c:pt idx="7">
                  <c:v>Physician Relations (2011)</c:v>
                </c:pt>
                <c:pt idx="8">
                  <c:v>Fundraising/Dev.</c:v>
                </c:pt>
                <c:pt idx="9">
                  <c:v>Community Benefit/Mission</c:v>
                </c:pt>
                <c:pt idx="10">
                  <c:v>Government Relations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82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9A-490F-8645-3947B09B2B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80%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Finance </c:v>
                </c:pt>
                <c:pt idx="1">
                  <c:v>Quality</c:v>
                </c:pt>
                <c:pt idx="2">
                  <c:v>Executive</c:v>
                </c:pt>
                <c:pt idx="3">
                  <c:v>Governance/Nominating</c:v>
                </c:pt>
                <c:pt idx="4">
                  <c:v>Audit/Compliance</c:v>
                </c:pt>
                <c:pt idx="5">
                  <c:v>Strategic Planning</c:v>
                </c:pt>
                <c:pt idx="6">
                  <c:v>Exec. Compensation</c:v>
                </c:pt>
                <c:pt idx="7">
                  <c:v>Physician Relations (2011)</c:v>
                </c:pt>
                <c:pt idx="8">
                  <c:v>Fundraising/Dev.</c:v>
                </c:pt>
                <c:pt idx="9">
                  <c:v>Community Benefit/Mission</c:v>
                </c:pt>
                <c:pt idx="10">
                  <c:v>Government Relations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9A-490F-8645-3947B09B2B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66%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Finance </c:v>
                </c:pt>
                <c:pt idx="1">
                  <c:v>Quality</c:v>
                </c:pt>
                <c:pt idx="2">
                  <c:v>Executive</c:v>
                </c:pt>
                <c:pt idx="3">
                  <c:v>Governance/Nominating</c:v>
                </c:pt>
                <c:pt idx="4">
                  <c:v>Audit/Compliance</c:v>
                </c:pt>
                <c:pt idx="5">
                  <c:v>Strategic Planning</c:v>
                </c:pt>
                <c:pt idx="6">
                  <c:v>Exec. Compensation</c:v>
                </c:pt>
                <c:pt idx="7">
                  <c:v>Physician Relations (2011)</c:v>
                </c:pt>
                <c:pt idx="8">
                  <c:v>Fundraising/Dev.</c:v>
                </c:pt>
                <c:pt idx="9">
                  <c:v>Community Benefit/Mission</c:v>
                </c:pt>
                <c:pt idx="10">
                  <c:v>Government Relations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2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9A-490F-8645-3947B09B2BE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60%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Finance </c:v>
                </c:pt>
                <c:pt idx="1">
                  <c:v>Quality</c:v>
                </c:pt>
                <c:pt idx="2">
                  <c:v>Executive</c:v>
                </c:pt>
                <c:pt idx="3">
                  <c:v>Governance/Nominating</c:v>
                </c:pt>
                <c:pt idx="4">
                  <c:v>Audit/Compliance</c:v>
                </c:pt>
                <c:pt idx="5">
                  <c:v>Strategic Planning</c:v>
                </c:pt>
                <c:pt idx="6">
                  <c:v>Exec. Compensation</c:v>
                </c:pt>
                <c:pt idx="7">
                  <c:v>Physician Relations (2011)</c:v>
                </c:pt>
                <c:pt idx="8">
                  <c:v>Fundraising/Dev.</c:v>
                </c:pt>
                <c:pt idx="9">
                  <c:v>Community Benefit/Mission</c:v>
                </c:pt>
                <c:pt idx="10">
                  <c:v>Government Relations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3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9A-490F-8645-3947B09B2BE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52%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Finance </c:v>
                </c:pt>
                <c:pt idx="1">
                  <c:v>Quality</c:v>
                </c:pt>
                <c:pt idx="2">
                  <c:v>Executive</c:v>
                </c:pt>
                <c:pt idx="3">
                  <c:v>Governance/Nominating</c:v>
                </c:pt>
                <c:pt idx="4">
                  <c:v>Audit/Compliance</c:v>
                </c:pt>
                <c:pt idx="5">
                  <c:v>Strategic Planning</c:v>
                </c:pt>
                <c:pt idx="6">
                  <c:v>Exec. Compensation</c:v>
                </c:pt>
                <c:pt idx="7">
                  <c:v>Physician Relations (2011)</c:v>
                </c:pt>
                <c:pt idx="8">
                  <c:v>Fundraising/Dev.</c:v>
                </c:pt>
                <c:pt idx="9">
                  <c:v>Community Benefit/Mission</c:v>
                </c:pt>
                <c:pt idx="10">
                  <c:v>Government Relations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4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9A-490F-8645-3947B09B2BE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42%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Finance </c:v>
                </c:pt>
                <c:pt idx="1">
                  <c:v>Quality</c:v>
                </c:pt>
                <c:pt idx="2">
                  <c:v>Executive</c:v>
                </c:pt>
                <c:pt idx="3">
                  <c:v>Governance/Nominating</c:v>
                </c:pt>
                <c:pt idx="4">
                  <c:v>Audit/Compliance</c:v>
                </c:pt>
                <c:pt idx="5">
                  <c:v>Strategic Planning</c:v>
                </c:pt>
                <c:pt idx="6">
                  <c:v>Exec. Compensation</c:v>
                </c:pt>
                <c:pt idx="7">
                  <c:v>Physician Relations (2011)</c:v>
                </c:pt>
                <c:pt idx="8">
                  <c:v>Fundraising/Dev.</c:v>
                </c:pt>
                <c:pt idx="9">
                  <c:v>Community Benefit/Mission</c:v>
                </c:pt>
                <c:pt idx="10">
                  <c:v>Government Relations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9A-490F-8645-3947B09B2BE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37%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Finance </c:v>
                </c:pt>
                <c:pt idx="1">
                  <c:v>Quality</c:v>
                </c:pt>
                <c:pt idx="2">
                  <c:v>Executive</c:v>
                </c:pt>
                <c:pt idx="3">
                  <c:v>Governance/Nominating</c:v>
                </c:pt>
                <c:pt idx="4">
                  <c:v>Audit/Compliance</c:v>
                </c:pt>
                <c:pt idx="5">
                  <c:v>Strategic Planning</c:v>
                </c:pt>
                <c:pt idx="6">
                  <c:v>Exec. Compensation</c:v>
                </c:pt>
                <c:pt idx="7">
                  <c:v>Physician Relations (2011)</c:v>
                </c:pt>
                <c:pt idx="8">
                  <c:v>Fundraising/Dev.</c:v>
                </c:pt>
                <c:pt idx="9">
                  <c:v>Community Benefit/Mission</c:v>
                </c:pt>
                <c:pt idx="10">
                  <c:v>Government Relations</c:v>
                </c:pt>
              </c:strCache>
            </c:strRef>
          </c:cat>
          <c:val>
            <c:numRef>
              <c:f>Sheet1!$H$2:$H$12</c:f>
              <c:numCache>
                <c:formatCode>General</c:formatCode>
                <c:ptCount val="11"/>
                <c:pt idx="6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59A-490F-8645-3947B09B2BE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35%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Finance </c:v>
                </c:pt>
                <c:pt idx="1">
                  <c:v>Quality</c:v>
                </c:pt>
                <c:pt idx="2">
                  <c:v>Executive</c:v>
                </c:pt>
                <c:pt idx="3">
                  <c:v>Governance/Nominating</c:v>
                </c:pt>
                <c:pt idx="4">
                  <c:v>Audit/Compliance</c:v>
                </c:pt>
                <c:pt idx="5">
                  <c:v>Strategic Planning</c:v>
                </c:pt>
                <c:pt idx="6">
                  <c:v>Exec. Compensation</c:v>
                </c:pt>
                <c:pt idx="7">
                  <c:v>Physician Relations (2011)</c:v>
                </c:pt>
                <c:pt idx="8">
                  <c:v>Fundraising/Dev.</c:v>
                </c:pt>
                <c:pt idx="9">
                  <c:v>Community Benefit/Mission</c:v>
                </c:pt>
                <c:pt idx="10">
                  <c:v>Government Relations</c:v>
                </c:pt>
              </c:strCache>
            </c:strRef>
          </c:cat>
          <c:val>
            <c:numRef>
              <c:f>Sheet1!$I$2:$I$12</c:f>
              <c:numCache>
                <c:formatCode>General</c:formatCode>
                <c:ptCount val="11"/>
                <c:pt idx="7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59A-490F-8645-3947B09B2BEA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19%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Finance </c:v>
                </c:pt>
                <c:pt idx="1">
                  <c:v>Quality</c:v>
                </c:pt>
                <c:pt idx="2">
                  <c:v>Executive</c:v>
                </c:pt>
                <c:pt idx="3">
                  <c:v>Governance/Nominating</c:v>
                </c:pt>
                <c:pt idx="4">
                  <c:v>Audit/Compliance</c:v>
                </c:pt>
                <c:pt idx="5">
                  <c:v>Strategic Planning</c:v>
                </c:pt>
                <c:pt idx="6">
                  <c:v>Exec. Compensation</c:v>
                </c:pt>
                <c:pt idx="7">
                  <c:v>Physician Relations (2011)</c:v>
                </c:pt>
                <c:pt idx="8">
                  <c:v>Fundraising/Dev.</c:v>
                </c:pt>
                <c:pt idx="9">
                  <c:v>Community Benefit/Mission</c:v>
                </c:pt>
                <c:pt idx="10">
                  <c:v>Government Relations</c:v>
                </c:pt>
              </c:strCache>
            </c:strRef>
          </c:cat>
          <c:val>
            <c:numRef>
              <c:f>Sheet1!$J$2:$J$12</c:f>
              <c:numCache>
                <c:formatCode>General</c:formatCode>
                <c:ptCount val="11"/>
                <c:pt idx="8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59A-490F-8645-3947B09B2BEA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17%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Finance </c:v>
                </c:pt>
                <c:pt idx="1">
                  <c:v>Quality</c:v>
                </c:pt>
                <c:pt idx="2">
                  <c:v>Executive</c:v>
                </c:pt>
                <c:pt idx="3">
                  <c:v>Governance/Nominating</c:v>
                </c:pt>
                <c:pt idx="4">
                  <c:v>Audit/Compliance</c:v>
                </c:pt>
                <c:pt idx="5">
                  <c:v>Strategic Planning</c:v>
                </c:pt>
                <c:pt idx="6">
                  <c:v>Exec. Compensation</c:v>
                </c:pt>
                <c:pt idx="7">
                  <c:v>Physician Relations (2011)</c:v>
                </c:pt>
                <c:pt idx="8">
                  <c:v>Fundraising/Dev.</c:v>
                </c:pt>
                <c:pt idx="9">
                  <c:v>Community Benefit/Mission</c:v>
                </c:pt>
                <c:pt idx="10">
                  <c:v>Government Relations</c:v>
                </c:pt>
              </c:strCache>
            </c:strRef>
          </c:cat>
          <c:val>
            <c:numRef>
              <c:f>Sheet1!$K$2:$K$12</c:f>
              <c:numCache>
                <c:formatCode>General</c:formatCode>
                <c:ptCount val="11"/>
                <c:pt idx="9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59A-490F-8645-3947B09B2BEA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6%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Finance </c:v>
                </c:pt>
                <c:pt idx="1">
                  <c:v>Quality</c:v>
                </c:pt>
                <c:pt idx="2">
                  <c:v>Executive</c:v>
                </c:pt>
                <c:pt idx="3">
                  <c:v>Governance/Nominating</c:v>
                </c:pt>
                <c:pt idx="4">
                  <c:v>Audit/Compliance</c:v>
                </c:pt>
                <c:pt idx="5">
                  <c:v>Strategic Planning</c:v>
                </c:pt>
                <c:pt idx="6">
                  <c:v>Exec. Compensation</c:v>
                </c:pt>
                <c:pt idx="7">
                  <c:v>Physician Relations (2011)</c:v>
                </c:pt>
                <c:pt idx="8">
                  <c:v>Fundraising/Dev.</c:v>
                </c:pt>
                <c:pt idx="9">
                  <c:v>Community Benefit/Mission</c:v>
                </c:pt>
                <c:pt idx="10">
                  <c:v>Government Relations</c:v>
                </c:pt>
              </c:strCache>
            </c:strRef>
          </c:cat>
          <c:val>
            <c:numRef>
              <c:f>Sheet1!$L$2:$L$12</c:f>
              <c:numCache>
                <c:formatCode>General</c:formatCode>
                <c:ptCount val="11"/>
                <c:pt idx="1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59A-490F-8645-3947B09B2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19936"/>
        <c:axId val="82517312"/>
      </c:barChart>
      <c:catAx>
        <c:axId val="3811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82517312"/>
        <c:crosses val="autoZero"/>
        <c:auto val="1"/>
        <c:lblAlgn val="ctr"/>
        <c:lblOffset val="100"/>
        <c:noMultiLvlLbl val="0"/>
      </c:catAx>
      <c:valAx>
        <c:axId val="8251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3811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145581802274713"/>
          <c:y val="2.452747754485126E-2"/>
          <c:w val="6.5189753066580966E-2"/>
          <c:h val="0.58535348404030141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80F6327-B9A7-41F6-A008-EA627F28BF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69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60A84731-9222-45BF-A239-71FB57062525}" type="datetimeFigureOut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2BA70CB8-A5DA-402A-9F7A-04635D2ED1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9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58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1201712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58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3105210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32" tIns="47415" rIns="94832" bIns="47415" anchor="b"/>
          <a:lstStyle/>
          <a:p>
            <a:pPr algn="r" defTabSz="914266">
              <a:defRPr/>
            </a:pPr>
            <a:fld id="{6B8E9E8C-D964-4C10-B6D0-300905FED73A}" type="slidenum">
              <a:rPr lang="en-US" sz="1200" kern="0">
                <a:solidFill>
                  <a:sysClr val="windowText" lastClr="000000"/>
                </a:solidFill>
                <a:latin typeface="Arial" charset="0"/>
              </a:rPr>
              <a:pPr algn="r" defTabSz="914266">
                <a:defRPr/>
              </a:pPr>
              <a:t>18</a:t>
            </a:fld>
            <a:endParaRPr lang="en-US" sz="12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1228"/>
            <a:ext cx="5852160" cy="431857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23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14266">
              <a:defRPr/>
            </a:pPr>
            <a:fld id="{E656C2DA-C465-4B31-B3A5-F562DF36E82E}" type="slidenum">
              <a:rPr lang="en-US" sz="1800" kern="0">
                <a:solidFill>
                  <a:sysClr val="windowText" lastClr="000000"/>
                </a:solidFill>
              </a:rPr>
              <a:pPr defTabSz="914266">
                <a:defRPr/>
              </a:pPr>
              <a:t>19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13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14266">
              <a:defRPr/>
            </a:pPr>
            <a:fld id="{E656C2DA-C465-4B31-B3A5-F562DF36E82E}" type="slidenum">
              <a:rPr lang="en-US" sz="1800" kern="0">
                <a:solidFill>
                  <a:sysClr val="windowText" lastClr="000000"/>
                </a:solidFill>
              </a:rPr>
              <a:pPr defTabSz="914266">
                <a:defRPr/>
              </a:pPr>
              <a:t>20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12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2806606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6">
              <a:defRPr/>
            </a:pPr>
            <a:fld id="{2BA70CB8-A5DA-402A-9F7A-04635D2ED133}" type="slidenum">
              <a:rPr lang="en-US" sz="1800" kern="0">
                <a:solidFill>
                  <a:sysClr val="windowText" lastClr="000000"/>
                </a:solidFill>
              </a:rPr>
              <a:pPr defTabSz="914266">
                <a:defRPr/>
              </a:pPr>
              <a:t>29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86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54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4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1913131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7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3266833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86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8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3245629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20725"/>
            <a:ext cx="4802187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9" y="4562475"/>
            <a:ext cx="5851525" cy="431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553" tIns="48777" rIns="97553" bIns="4877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1026777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20725"/>
            <a:ext cx="4802187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9" y="4562475"/>
            <a:ext cx="5851525" cy="431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553" tIns="48777" rIns="97553" bIns="4877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2780739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20725"/>
            <a:ext cx="4802187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9" y="4562475"/>
            <a:ext cx="5851525" cy="431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553" tIns="48777" rIns="97553" bIns="4877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25909859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58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9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4101834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636115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0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70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192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2294140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266" fontAlgn="base">
              <a:spcBef>
                <a:spcPct val="0"/>
              </a:spcBef>
              <a:spcAft>
                <a:spcPct val="0"/>
              </a:spcAft>
              <a:defRPr/>
            </a:pPr>
            <a:fld id="{CF6101D0-D8EB-4F95-B05A-1E251A90E41C}" type="slidenum">
              <a:rPr lang="en-US" altLang="es-US" sz="1800" kern="0">
                <a:latin typeface="Calibri" panose="020F0502020204030204" pitchFamily="34" charset="0"/>
              </a:rPr>
              <a:pPr defTabSz="914266"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altLang="es-US" sz="1800" kern="0">
              <a:latin typeface="Calibri" panose="020F0502020204030204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19636626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266" fontAlgn="base">
              <a:spcBef>
                <a:spcPct val="0"/>
              </a:spcBef>
              <a:spcAft>
                <a:spcPct val="0"/>
              </a:spcAft>
              <a:defRPr/>
            </a:pPr>
            <a:fld id="{D13E8B8A-AED4-45F7-AD9D-86657B7398AC}" type="slidenum">
              <a:rPr lang="en-US" altLang="es-US" sz="1800" kern="0">
                <a:latin typeface="Calibri" panose="020F0502020204030204" pitchFamily="34" charset="0"/>
              </a:rPr>
              <a:pPr defTabSz="914266"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altLang="es-US" sz="1800" kern="0">
              <a:latin typeface="Calibri" panose="020F050202020403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3031420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266" fontAlgn="base">
              <a:spcBef>
                <a:spcPct val="0"/>
              </a:spcBef>
              <a:spcAft>
                <a:spcPct val="0"/>
              </a:spcAft>
              <a:defRPr/>
            </a:pPr>
            <a:fld id="{D13E8B8A-AED4-45F7-AD9D-86657B7398AC}" type="slidenum">
              <a:rPr lang="en-US" altLang="es-US" sz="1800" kern="0">
                <a:latin typeface="Calibri" panose="020F0502020204030204" pitchFamily="34" charset="0"/>
              </a:rPr>
              <a:pPr defTabSz="914266"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altLang="es-US" sz="1800" kern="0">
              <a:latin typeface="Calibri" panose="020F050202020403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30031733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266" fontAlgn="base">
              <a:spcBef>
                <a:spcPct val="0"/>
              </a:spcBef>
              <a:spcAft>
                <a:spcPct val="0"/>
              </a:spcAft>
              <a:defRPr/>
            </a:pPr>
            <a:fld id="{D13E8B8A-AED4-45F7-AD9D-86657B7398AC}" type="slidenum">
              <a:rPr lang="en-US" altLang="es-US" sz="1800" kern="0">
                <a:latin typeface="Calibri" panose="020F0502020204030204" pitchFamily="34" charset="0"/>
              </a:rPr>
              <a:pPr defTabSz="914266"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altLang="es-US" sz="1800" kern="0">
              <a:latin typeface="Calibri" panose="020F050202020403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28158965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266" fontAlgn="base">
              <a:spcBef>
                <a:spcPct val="0"/>
              </a:spcBef>
              <a:spcAft>
                <a:spcPct val="0"/>
              </a:spcAft>
              <a:defRPr/>
            </a:pPr>
            <a:fld id="{D13E8B8A-AED4-45F7-AD9D-86657B7398AC}" type="slidenum">
              <a:rPr lang="en-US" altLang="es-US" sz="1800" kern="0">
                <a:latin typeface="Calibri" panose="020F0502020204030204" pitchFamily="34" charset="0"/>
              </a:rPr>
              <a:pPr defTabSz="914266"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altLang="es-US" sz="1800" kern="0">
              <a:latin typeface="Calibri" panose="020F050202020403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2419933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3509121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35778781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121018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90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114514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3077605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426991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5" name="Picture 26" descr="ACHE-titleHeader.psd                                           002AC750Macintosh HD                   C2F910BE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ACHE-titleFooter.psd                                           002AC750Macintosh HD                   C2F910BE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8825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2438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8305800" cy="2057400"/>
          </a:xfrm>
        </p:spPr>
        <p:txBody>
          <a:bodyPr anchor="b"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FE35-59EF-4035-AE02-85EFD63E3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5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560A0-CF8A-437E-AA9F-7351EE8B8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5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17B7D-D34D-4ED7-A20F-29A3D6133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45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D2987-992A-4664-A70B-374E0FDF8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8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46502-EDB1-429D-89AD-ADD1570CD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11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231F-996E-43A6-9D90-9D375F4FD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62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4CDF-66EE-403C-A755-3DB77ED5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96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46E3E-0298-4F2D-97A8-5B8C4BC8A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24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6407-4989-4BDF-9AE4-C6ECEE950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32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CB76D-480E-433B-9B69-04606D2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05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28502-2377-4BB0-BBEA-B8D731C06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3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B857D-AD75-4077-B8A0-4BC84F3EB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7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6BEB0-BC2F-4856-B764-FCB97D28C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77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FBAD-E587-48BF-8396-906B91C72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0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19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C40FE-E7C7-4121-A935-03EC85BAE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5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1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291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FBDFC-FB3B-4C79-8E39-A4436070E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79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D2987-992A-4664-A70B-374E0FDF8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74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46502-EDB1-429D-89AD-ADD1570CD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23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231F-996E-43A6-9D90-9D375F4FD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24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4CDF-66EE-403C-A755-3DB77ED5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9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46E3E-0298-4F2D-97A8-5B8C4BC8A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85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6407-4989-4BDF-9AE4-C6ECEE950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B5452-FFF8-4C52-95B5-7AE05821E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35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CB76D-480E-433B-9B69-04606D2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8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28502-2377-4BB0-BBEA-B8D731C06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76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6BEB0-BC2F-4856-B764-FCB97D28C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47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FBAD-E587-48BF-8396-906B91C72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19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C40FE-E7C7-4121-A935-03EC85BAE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20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1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291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FBDFC-FB3B-4C79-8E39-A4436070E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79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D2987-992A-4664-A70B-374E0FDF8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94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46502-EDB1-429D-89AD-ADD1570CD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34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231F-996E-43A6-9D90-9D375F4FD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76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4CDF-66EE-403C-A755-3DB77ED5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AE1DC-8314-43C9-90EE-07C32BCE2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41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46E3E-0298-4F2D-97A8-5B8C4BC8A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5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6407-4989-4BDF-9AE4-C6ECEE950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88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CB76D-480E-433B-9B69-04606D2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59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28502-2377-4BB0-BBEA-B8D731C06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87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6BEB0-BC2F-4856-B764-FCB97D28C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93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FBAD-E587-48BF-8396-906B91C72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941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19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C40FE-E7C7-4121-A935-03EC85BAE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09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1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291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FBDFC-FB3B-4C79-8E39-A4436070E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8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A65FF-D32F-4FF2-803F-0482288A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6B389-8944-4633-A8CA-ADE6E9F15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6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014E-0D6D-4DD3-AF96-6719A88B5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4A826-D87B-417E-80EB-B62BF8A31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7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08337-318C-4030-9E52-788ECA99E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8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537325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fld id="{A84F534D-A4B2-4E7B-80B7-FD01D495C6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5" name="Rectangle 7"/>
          <p:cNvSpPr txBox="1">
            <a:spLocks noChangeArrowheads="1"/>
          </p:cNvSpPr>
          <p:nvPr userDrawn="1"/>
        </p:nvSpPr>
        <p:spPr bwMode="auto">
          <a:xfrm>
            <a:off x="228600" y="6324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accent2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American College of Healthcare Executives</a:t>
            </a:r>
          </a:p>
        </p:txBody>
      </p:sp>
      <p:sp>
        <p:nvSpPr>
          <p:cNvPr id="17" name="Line 11"/>
          <p:cNvSpPr>
            <a:spLocks noChangeShapeType="1"/>
          </p:cNvSpPr>
          <p:nvPr userDrawn="1"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"/>
            </a:endParaRPr>
          </a:p>
        </p:txBody>
      </p:sp>
      <p:pic>
        <p:nvPicPr>
          <p:cNvPr id="18" name="Picture 13" descr="BOG_pptimage.png                                               0037C04DACHE_02.MAC                    C262BBD3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52400"/>
            <a:ext cx="1581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6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D529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D529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D529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D529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D529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D529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D529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D529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324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chemeClr val="accent2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521450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"/>
              </a:defRPr>
            </a:lvl1pPr>
          </a:lstStyle>
          <a:p>
            <a:pPr>
              <a:defRPr/>
            </a:pPr>
            <a:fld id="{420DE5BF-5112-45D5-812A-38118BD46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/>
            </a:endParaRPr>
          </a:p>
        </p:txBody>
      </p:sp>
      <p:pic>
        <p:nvPicPr>
          <p:cNvPr id="1031" name="Picture 13" descr="BOG_pptimage.png                                               0037C04DACHE_02.MAC                    C262BBD3: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52400"/>
            <a:ext cx="1581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44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25000"/>
        </a:spcAft>
        <a:buClr>
          <a:srgbClr val="1041A5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25000"/>
        </a:spcAft>
        <a:buClr>
          <a:srgbClr val="1041A5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324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chemeClr val="accent2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American College of Healthcare Executives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521450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"/>
              </a:defRPr>
            </a:lvl1pPr>
          </a:lstStyle>
          <a:p>
            <a:pPr>
              <a:defRPr/>
            </a:pPr>
            <a:fld id="{420DE5BF-5112-45D5-812A-38118BD46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/>
            </a:endParaRPr>
          </a:p>
        </p:txBody>
      </p:sp>
      <p:pic>
        <p:nvPicPr>
          <p:cNvPr id="1031" name="Picture 13" descr="BOG_pptimage.png                                               0037C04DACHE_02.MAC                    C262BBD3: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52400"/>
            <a:ext cx="1581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08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25000"/>
        </a:spcAft>
        <a:buClr>
          <a:srgbClr val="1041A5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25000"/>
        </a:spcAft>
        <a:buClr>
          <a:srgbClr val="1041A5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324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chemeClr val="accent2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American College of Healthcare Executives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521450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"/>
              </a:defRPr>
            </a:lvl1pPr>
          </a:lstStyle>
          <a:p>
            <a:pPr>
              <a:defRPr/>
            </a:pPr>
            <a:fld id="{420DE5BF-5112-45D5-812A-38118BD46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/>
            </a:endParaRPr>
          </a:p>
        </p:txBody>
      </p:sp>
      <p:pic>
        <p:nvPicPr>
          <p:cNvPr id="1031" name="Picture 13" descr="BOG_pptimage.png                                               0037C04DACHE_02.MAC                    C262BBD3: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52400"/>
            <a:ext cx="1581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59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25000"/>
        </a:spcAft>
        <a:buClr>
          <a:srgbClr val="1041A5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25000"/>
        </a:spcAft>
        <a:buClr>
          <a:srgbClr val="1041A5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Charities-&amp;-Non-Profits/Charitable-Organizations/Intermediate-Sanction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ticalgovernancegroup.com/" TargetMode="External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/practicalgovernancegroup" TargetMode="External"/><Relationship Id="rId5" Type="http://schemas.openxmlformats.org/officeDocument/2006/relationships/hyperlink" Target="http://www.jlarrytyler.com/" TargetMode="External"/><Relationship Id="rId4" Type="http://schemas.openxmlformats.org/officeDocument/2006/relationships/hyperlink" Target="mailto:ltyler@pgghealthcare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4352"/>
            <a:ext cx="7772400" cy="1470025"/>
          </a:xfrm>
        </p:spPr>
        <p:txBody>
          <a:bodyPr/>
          <a:lstStyle/>
          <a:p>
            <a:pPr algn="ctr"/>
            <a:r>
              <a:rPr lang="en-US" sz="4400" dirty="0"/>
              <a:t>Governance and Organizational Structure</a:t>
            </a:r>
          </a:p>
        </p:txBody>
      </p:sp>
      <p:sp>
        <p:nvSpPr>
          <p:cNvPr id="5124" name="Footer Placeholder 3"/>
          <p:cNvSpPr txBox="1">
            <a:spLocks noGrp="1"/>
          </p:cNvSpPr>
          <p:nvPr/>
        </p:nvSpPr>
        <p:spPr bwMode="auto">
          <a:xfrm>
            <a:off x="228600" y="63246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American College of Healthcare Executives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089031"/>
            <a:ext cx="8686800" cy="2743200"/>
          </a:xfrm>
        </p:spPr>
        <p:txBody>
          <a:bodyPr/>
          <a:lstStyle/>
          <a:p>
            <a:r>
              <a:rPr lang="en-US" altLang="es-US" sz="2400" b="1" dirty="0"/>
              <a:t>J. Larry Tyler, FACHE, FHFMA, CMPE</a:t>
            </a:r>
          </a:p>
          <a:p>
            <a:r>
              <a:rPr lang="en-US" altLang="es-US" sz="2000" dirty="0"/>
              <a:t>Chairman and CEO, Practical Governance Group</a:t>
            </a:r>
          </a:p>
          <a:p>
            <a:r>
              <a:rPr lang="en-US" altLang="es-US" sz="2000" dirty="0"/>
              <a:t>Chairman Emeritus, Tyler &amp; Company</a:t>
            </a:r>
          </a:p>
          <a:p>
            <a:endParaRPr lang="en-US" altLang="es-US" sz="2500" dirty="0"/>
          </a:p>
          <a:p>
            <a:endParaRPr lang="en-US" altLang="es-US" sz="2800" dirty="0"/>
          </a:p>
        </p:txBody>
      </p:sp>
    </p:spTree>
    <p:extLst>
      <p:ext uri="{BB962C8B-B14F-4D97-AF65-F5344CB8AC3E}">
        <p14:creationId xmlns:p14="http://schemas.microsoft.com/office/powerpoint/2010/main" val="256141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/>
              <a:t>Duty of Obedience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38" y="1752600"/>
            <a:ext cx="4038600" cy="4525962"/>
          </a:xfrm>
        </p:spPr>
        <p:txBody>
          <a:bodyPr>
            <a:normAutofit/>
          </a:bodyPr>
          <a:lstStyle/>
          <a:p>
            <a:pPr marL="0" indent="0" algn="ctr" eaLnBrk="1" hangingPunct="1">
              <a:buSzPct val="100000"/>
              <a:buFontTx/>
              <a:buNone/>
              <a:defRPr/>
            </a:pPr>
            <a:r>
              <a:rPr lang="en-US" sz="2600" b="1" dirty="0"/>
              <a:t>Actions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Follow all laws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Follow all regulations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Follow the board’s bylaws</a:t>
            </a:r>
          </a:p>
        </p:txBody>
      </p:sp>
      <p:pic>
        <p:nvPicPr>
          <p:cNvPr id="4710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762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612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2093"/>
            <a:ext cx="8229600" cy="1143000"/>
          </a:xfrm>
        </p:spPr>
        <p:txBody>
          <a:bodyPr/>
          <a:lstStyle/>
          <a:p>
            <a:r>
              <a:rPr lang="en-US" sz="3400" b="1" dirty="0"/>
              <a:t>Business Judgement Rule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600" i="1" dirty="0"/>
              <a:t>This rule </a:t>
            </a:r>
            <a:r>
              <a:rPr lang="en-US" sz="2600" dirty="0"/>
              <a:t>p</a:t>
            </a:r>
            <a:r>
              <a:rPr lang="en-US" sz="2600" i="1" dirty="0"/>
              <a:t>rotects a disinterested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600" i="1" dirty="0"/>
              <a:t>director from personal liability if the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600" i="1" dirty="0"/>
              <a:t>decision that the director approved is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600" i="1" dirty="0"/>
              <a:t>a mistake.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en-US" sz="2600" i="1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dirty="0"/>
              <a:t>Presumes the director acted in an informed and good-faith basis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dirty="0"/>
              <a:t>Presumes the director firmly believed the decision was the best for the organization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084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18" y="3404816"/>
            <a:ext cx="27733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/>
              <a:t>Confidentiality Rule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534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s-US" sz="3400" i="1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2800" i="1" dirty="0"/>
              <a:t>Director must keep confidential all matters involving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2800" i="1" dirty="0"/>
              <a:t>the organization that have not been disclosed to the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2800" i="1" dirty="0"/>
              <a:t>general public</a:t>
            </a:r>
            <a:r>
              <a:rPr lang="en-US" altLang="es-US" sz="2400" i="1" dirty="0"/>
              <a:t>.</a:t>
            </a:r>
          </a:p>
          <a:p>
            <a:pPr algn="ctr" eaLnBrk="1" hangingPunct="1">
              <a:buFontTx/>
              <a:buNone/>
            </a:pPr>
            <a:endParaRPr lang="en-US" altLang="es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8501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5721"/>
            <a:ext cx="8686800" cy="1401763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Functions of the Governing</a:t>
            </a:r>
            <a:br>
              <a:rPr lang="en-US" altLang="es-US" sz="3400" b="1" dirty="0"/>
            </a:br>
            <a:r>
              <a:rPr lang="en-US" altLang="es-US" sz="3400" b="1" dirty="0"/>
              <a:t>Board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8229600" cy="3763963"/>
          </a:xfrm>
        </p:spPr>
        <p:txBody>
          <a:bodyPr/>
          <a:lstStyle/>
          <a:p>
            <a:pPr eaLnBrk="1" hangingPunct="1"/>
            <a:r>
              <a:rPr lang="en-US" altLang="es-US" sz="2600" dirty="0"/>
              <a:t>Maintain management capability</a:t>
            </a:r>
          </a:p>
          <a:p>
            <a:pPr eaLnBrk="1" hangingPunct="1"/>
            <a:r>
              <a:rPr lang="en-US" altLang="es-US" sz="2600" dirty="0"/>
              <a:t>Establish the mission, vision, and values</a:t>
            </a:r>
          </a:p>
          <a:p>
            <a:pPr eaLnBrk="1" hangingPunct="1"/>
            <a:r>
              <a:rPr lang="en-US" altLang="es-US" sz="2600" dirty="0"/>
              <a:t>Approve corporate strategy and annual implementation</a:t>
            </a:r>
          </a:p>
          <a:p>
            <a:pPr eaLnBrk="1" hangingPunct="1"/>
            <a:r>
              <a:rPr lang="en-US" altLang="es-US" sz="2600" dirty="0"/>
              <a:t>Ensure quality of clinical care</a:t>
            </a:r>
          </a:p>
          <a:p>
            <a:pPr eaLnBrk="1" hangingPunct="1"/>
            <a:r>
              <a:rPr lang="en-US" altLang="es-US" sz="2600" dirty="0"/>
              <a:t>Monitor performance against plans and budgets</a:t>
            </a:r>
          </a:p>
          <a:p>
            <a:pPr eaLnBrk="1" hangingPunct="1"/>
            <a:r>
              <a:rPr lang="en-US" altLang="es-US" sz="2600" dirty="0"/>
              <a:t>Improve board performance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06301" y="5257800"/>
            <a:ext cx="8001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s-US" sz="1700" dirty="0">
                <a:latin typeface="Tahoma" panose="020B0604030504040204" pitchFamily="34" charset="0"/>
              </a:rPr>
              <a:t>Source: White, K. and Griffith, J. 2016. </a:t>
            </a:r>
            <a:r>
              <a:rPr lang="en-US" altLang="es-US" sz="1700" i="1" dirty="0">
                <a:latin typeface="Tahoma" panose="020B0604030504040204" pitchFamily="34" charset="0"/>
              </a:rPr>
              <a:t>The Well-managed Healthcare Organization </a:t>
            </a:r>
            <a:r>
              <a:rPr lang="en-US" altLang="es-US" sz="1700" dirty="0">
                <a:latin typeface="Tahoma" panose="020B0604030504040204" pitchFamily="34" charset="0"/>
              </a:rPr>
              <a:t>(8th ed.). Chicago, Ill.: Health Administration Press.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594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b="1" dirty="0"/>
              <a:t>Five Responsibilities of a </a:t>
            </a:r>
            <a:br>
              <a:rPr lang="en-US" sz="3400" b="1" dirty="0"/>
            </a:br>
            <a:r>
              <a:rPr lang="en-US" sz="3400" b="1" dirty="0"/>
              <a:t>Governing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 marL="685800" indent="-685800">
              <a:lnSpc>
                <a:spcPct val="90000"/>
              </a:lnSpc>
              <a:spcBef>
                <a:spcPct val="100000"/>
              </a:spcBef>
              <a:buFont typeface="Wingdings" pitchFamily="2" charset="2"/>
              <a:buAutoNum type="arabicPeriod"/>
            </a:pPr>
            <a:r>
              <a:rPr lang="en-US" sz="2600" dirty="0"/>
              <a:t>The Board has the ultimate responsibility for envisioning and formulating the organization’s </a:t>
            </a:r>
            <a:r>
              <a:rPr lang="en-US" sz="2600" i="1" u="sng" dirty="0"/>
              <a:t>mission</a:t>
            </a:r>
            <a:r>
              <a:rPr lang="en-US" sz="2600" dirty="0"/>
              <a:t>, vision, and goals and strategy.</a:t>
            </a:r>
          </a:p>
          <a:p>
            <a:pPr marL="685800" indent="-685800">
              <a:lnSpc>
                <a:spcPct val="90000"/>
              </a:lnSpc>
              <a:spcBef>
                <a:spcPct val="100000"/>
              </a:spcBef>
              <a:buFont typeface="Wingdings" pitchFamily="2" charset="2"/>
              <a:buAutoNum type="arabicPeriod"/>
            </a:pPr>
            <a:r>
              <a:rPr lang="en-US" sz="2600" dirty="0"/>
              <a:t>To select, encourage, advise, evaluate, and if need be, replace CEO.  A Board must assume ultimate responsibility for ensuring high levels of executive management performance by focusing its attention on the CEO.</a:t>
            </a:r>
          </a:p>
          <a:p>
            <a:pPr>
              <a:buNone/>
            </a:pPr>
            <a:endParaRPr lang="en-US" sz="2000" i="1" dirty="0"/>
          </a:p>
          <a:p>
            <a:pPr>
              <a:buNone/>
            </a:pPr>
            <a:r>
              <a:rPr lang="en-US" sz="2000" i="1" dirty="0"/>
              <a:t>					            </a:t>
            </a:r>
            <a:r>
              <a:rPr lang="en-US" sz="1700" i="1" dirty="0"/>
              <a:t>Source: Practical Governance Group</a:t>
            </a:r>
          </a:p>
          <a:p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3584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Five Responsibilities of a </a:t>
            </a:r>
            <a:br>
              <a:rPr lang="en-US" sz="3400" b="1" dirty="0"/>
            </a:br>
            <a:r>
              <a:rPr lang="en-US" sz="3400" b="1" dirty="0"/>
              <a:t>Governing Board (cont.)</a:t>
            </a:r>
            <a:endParaRPr lang="en-US" sz="3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Autofit/>
          </a:bodyPr>
          <a:lstStyle/>
          <a:p>
            <a:pPr marL="609600" indent="-609600">
              <a:spcBef>
                <a:spcPct val="100000"/>
              </a:spcBef>
              <a:buFont typeface="Wingdings" pitchFamily="2" charset="2"/>
              <a:buAutoNum type="arabicPeriod" startAt="3"/>
            </a:pPr>
            <a:r>
              <a:rPr lang="en-US" sz="2600" dirty="0"/>
              <a:t>A Board must assume ultimate responsibility for ensuring the </a:t>
            </a:r>
            <a:r>
              <a:rPr lang="en-US" sz="2600" i="1" u="sng" dirty="0"/>
              <a:t>quality and safety</a:t>
            </a:r>
            <a:r>
              <a:rPr lang="en-US" sz="2600" dirty="0"/>
              <a:t> of the service of the organization and operating efficiency.</a:t>
            </a:r>
          </a:p>
          <a:p>
            <a:pPr marL="609600" indent="-609600">
              <a:spcBef>
                <a:spcPct val="100000"/>
              </a:spcBef>
              <a:buFont typeface="Wingdings" pitchFamily="2" charset="2"/>
              <a:buAutoNum type="arabicPeriod" startAt="3"/>
            </a:pPr>
            <a:r>
              <a:rPr lang="en-US" sz="2600" dirty="0"/>
              <a:t>A Board must assume ultimate responsibility for ensuring the organization’s </a:t>
            </a:r>
            <a:r>
              <a:rPr lang="en-US" sz="2600" i="1" u="sng" dirty="0"/>
              <a:t>financial</a:t>
            </a:r>
            <a:r>
              <a:rPr lang="en-US" sz="2600" dirty="0"/>
              <a:t> health.</a:t>
            </a:r>
          </a:p>
          <a:p>
            <a:pPr marL="609600" indent="-609600">
              <a:spcBef>
                <a:spcPct val="100000"/>
              </a:spcBef>
              <a:buFont typeface="Wingdings" pitchFamily="2" charset="2"/>
              <a:buAutoNum type="arabicPeriod" startAt="3"/>
            </a:pPr>
            <a:r>
              <a:rPr lang="en-US" sz="2600" dirty="0"/>
              <a:t>A Board must assume responsibility </a:t>
            </a:r>
            <a:br>
              <a:rPr lang="en-US" sz="2600" dirty="0"/>
            </a:br>
            <a:r>
              <a:rPr lang="en-US" sz="2600" dirty="0"/>
              <a:t>for </a:t>
            </a:r>
            <a:r>
              <a:rPr lang="en-US" sz="2600" i="1" u="sng" dirty="0"/>
              <a:t>itself</a:t>
            </a:r>
            <a:r>
              <a:rPr lang="en-US" sz="2600" dirty="0"/>
              <a:t>.</a:t>
            </a:r>
          </a:p>
          <a:p>
            <a:pPr>
              <a:buNone/>
            </a:pPr>
            <a:endParaRPr lang="en-US" sz="2000" i="1" dirty="0"/>
          </a:p>
          <a:p>
            <a:pPr>
              <a:buNone/>
            </a:pPr>
            <a:r>
              <a:rPr lang="en-US" sz="2000" i="1" dirty="0"/>
              <a:t>					            </a:t>
            </a:r>
            <a:r>
              <a:rPr lang="en-US" sz="1700" i="1" dirty="0"/>
              <a:t>Source: Practical Governance Group</a:t>
            </a:r>
          </a:p>
          <a:p>
            <a:endParaRPr lang="en-US" sz="24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534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917006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228600" y="18989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Board Job Descriptions </a:t>
            </a:r>
          </a:p>
        </p:txBody>
      </p:sp>
      <p:sp>
        <p:nvSpPr>
          <p:cNvPr id="56324" name="Content Placeholder 2"/>
          <p:cNvSpPr>
            <a:spLocks noGrp="1"/>
          </p:cNvSpPr>
          <p:nvPr>
            <p:ph idx="1"/>
          </p:nvPr>
        </p:nvSpPr>
        <p:spPr>
          <a:xfrm>
            <a:off x="4067175" y="2296868"/>
            <a:ext cx="49720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s-US" sz="3000" dirty="0"/>
              <a:t>	Job descriptions </a:t>
            </a:r>
            <a:br>
              <a:rPr lang="en-US" altLang="es-US" sz="3000" dirty="0"/>
            </a:br>
            <a:r>
              <a:rPr lang="en-US" altLang="es-US" sz="3000" dirty="0"/>
              <a:t>should be required for </a:t>
            </a:r>
            <a:br>
              <a:rPr lang="en-US" altLang="es-US" sz="3000" dirty="0"/>
            </a:br>
            <a:r>
              <a:rPr lang="en-US" altLang="es-US" sz="3000" dirty="0"/>
              <a:t>chair, vice-chair and </a:t>
            </a:r>
            <a:br>
              <a:rPr lang="en-US" altLang="es-US" sz="3000" dirty="0"/>
            </a:br>
            <a:r>
              <a:rPr lang="en-US" altLang="es-US" sz="3000" dirty="0"/>
              <a:t>all board members.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5270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98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Board terms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1493838"/>
            <a:ext cx="5334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US" sz="2400" dirty="0"/>
              <a:t>Board terms usually last three years with option to renew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US" sz="2400" dirty="0"/>
              <a:t>Term limits can remove poorly functioning Board members, but also remove highly functioning members as well</a:t>
            </a:r>
          </a:p>
          <a:p>
            <a:pPr>
              <a:lnSpc>
                <a:spcPct val="90000"/>
              </a:lnSpc>
            </a:pPr>
            <a:r>
              <a:rPr lang="en-US" altLang="es-US" sz="2400" dirty="0"/>
              <a:t>“Could rob the Board of critical expertise” </a:t>
            </a:r>
          </a:p>
          <a:p>
            <a:pPr lvl="1">
              <a:lnSpc>
                <a:spcPct val="90000"/>
              </a:lnSpc>
            </a:pPr>
            <a:r>
              <a:rPr lang="en-US" altLang="es-US" sz="2000" dirty="0"/>
              <a:t>Council of Institutional Investors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US" sz="2400" dirty="0"/>
              <a:t>Board self-evaluations are important</a:t>
            </a:r>
          </a:p>
        </p:txBody>
      </p:sp>
      <p:pic>
        <p:nvPicPr>
          <p:cNvPr id="57349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286000" cy="236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171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6053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400" b="1" dirty="0" err="1"/>
              <a:t>RiskMetrics</a:t>
            </a:r>
            <a:r>
              <a:rPr lang="en-US" sz="3400" b="1" dirty="0"/>
              <a:t> group comments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dirty="0"/>
              <a:t>“There is no research or evidence that the</a:t>
            </a:r>
          </a:p>
          <a:p>
            <a:pPr eaLnBrk="1" hangingPunct="1">
              <a:buFontTx/>
              <a:buNone/>
            </a:pPr>
            <a:r>
              <a:rPr lang="en-US" sz="2800" dirty="0"/>
              <a:t>existence of director term limits or retirement ages</a:t>
            </a:r>
          </a:p>
          <a:p>
            <a:pPr eaLnBrk="1" hangingPunct="1">
              <a:buFontTx/>
              <a:buNone/>
            </a:pPr>
            <a:r>
              <a:rPr lang="en-US" sz="2800" dirty="0"/>
              <a:t>improves performance. It’s time to kick these</a:t>
            </a:r>
          </a:p>
          <a:p>
            <a:pPr eaLnBrk="1" hangingPunct="1">
              <a:buFontTx/>
              <a:buNone/>
            </a:pPr>
            <a:r>
              <a:rPr lang="en-US" sz="2800" dirty="0"/>
              <a:t>crutches aside.”</a:t>
            </a:r>
          </a:p>
          <a:p>
            <a:pPr eaLnBrk="1" hangingPunct="1">
              <a:buFontTx/>
              <a:buNone/>
            </a:pPr>
            <a:r>
              <a:rPr lang="en-US" sz="2800" dirty="0"/>
              <a:t>		</a:t>
            </a:r>
            <a:r>
              <a:rPr lang="en-US" sz="2800" i="1" dirty="0"/>
              <a:t>				</a:t>
            </a:r>
            <a:r>
              <a:rPr lang="en-US" sz="2000" i="1" dirty="0"/>
              <a:t>Patrick </a:t>
            </a:r>
            <a:r>
              <a:rPr lang="en-US" sz="2000" i="1" dirty="0" err="1"/>
              <a:t>McGurn</a:t>
            </a:r>
            <a:r>
              <a:rPr lang="en-US" sz="2000" i="1" dirty="0"/>
              <a:t>, JD</a:t>
            </a:r>
          </a:p>
          <a:p>
            <a:pPr eaLnBrk="1" hangingPunct="1">
              <a:buFontTx/>
              <a:buNone/>
            </a:pPr>
            <a:r>
              <a:rPr lang="en-US" sz="2000" i="1" dirty="0"/>
              <a:t>						EVP – Special Counsel</a:t>
            </a:r>
          </a:p>
          <a:p>
            <a:pPr eaLnBrk="1" hangingPunct="1">
              <a:buFontTx/>
              <a:buNone/>
            </a:pPr>
            <a:r>
              <a:rPr lang="en-US" sz="2000" i="1" dirty="0"/>
              <a:t>						ISS/</a:t>
            </a:r>
            <a:r>
              <a:rPr lang="en-US" sz="2000" i="1" dirty="0" err="1"/>
              <a:t>RiskMetrics</a:t>
            </a:r>
            <a:endParaRPr lang="en-US" sz="2000" i="1" dirty="0"/>
          </a:p>
          <a:p>
            <a:pPr eaLnBrk="1" hangingPunct="1">
              <a:buFontTx/>
              <a:buNone/>
            </a:pPr>
            <a:r>
              <a:rPr lang="en-US" sz="1800" b="1" dirty="0"/>
              <a:t>							</a:t>
            </a:r>
          </a:p>
          <a:p>
            <a:pPr eaLnBrk="1" hangingPunct="1">
              <a:buFontTx/>
              <a:buNone/>
            </a:pPr>
            <a:r>
              <a:rPr lang="en-US" sz="1800" b="1" dirty="0"/>
              <a:t>								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451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8682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Mission statement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0"/>
              </a:spcBef>
              <a:buSzPct val="100000"/>
              <a:buFont typeface="Trebuchet MS" panose="020B0603020202020204" pitchFamily="34" charset="0"/>
              <a:buChar char="•"/>
            </a:pPr>
            <a:r>
              <a:rPr lang="en-US" sz="2800" dirty="0"/>
              <a:t>Mission, vision and values drive everything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100000"/>
              <a:buFont typeface="Trebuchet MS" panose="020B0603020202020204" pitchFamily="34" charset="0"/>
              <a:buChar char="•"/>
            </a:pPr>
            <a:r>
              <a:rPr lang="en-US" sz="2800" dirty="0"/>
              <a:t>Mission, vision and values should be printed on cards, board agendas, payroll deposit slips and all around the hospital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Wingdings" pitchFamily="2" charset="2"/>
              <a:buNone/>
            </a:pPr>
            <a:r>
              <a:rPr lang="en-US" b="1" dirty="0"/>
              <a:t>  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888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143000"/>
          </a:xfrm>
        </p:spPr>
        <p:txBody>
          <a:bodyPr/>
          <a:lstStyle/>
          <a:p>
            <a:r>
              <a:rPr lang="en-US" sz="3400" b="1" dirty="0"/>
              <a:t>Governance and Organizational</a:t>
            </a:r>
            <a:br>
              <a:rPr lang="en-US" sz="3400" b="1" dirty="0"/>
            </a:br>
            <a:r>
              <a:rPr lang="en-US" sz="3400" b="1" dirty="0"/>
              <a:t>Structure Knowledge Area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783359"/>
              </p:ext>
            </p:extLst>
          </p:nvPr>
        </p:nvGraphicFramePr>
        <p:xfrm>
          <a:off x="761999" y="1752604"/>
          <a:ext cx="7391401" cy="4038594"/>
        </p:xfrm>
        <a:graphic>
          <a:graphicData uri="http://schemas.openxmlformats.org/drawingml/2006/table">
            <a:tbl>
              <a:tblPr/>
              <a:tblGrid>
                <a:gridCol w="3621211">
                  <a:extLst>
                    <a:ext uri="{9D8B030D-6E8A-4147-A177-3AD203B41FA5}">
                      <a16:colId xmlns:a16="http://schemas.microsoft.com/office/drawing/2014/main" xmlns="" val="1324602300"/>
                    </a:ext>
                  </a:extLst>
                </a:gridCol>
                <a:gridCol w="189858">
                  <a:extLst>
                    <a:ext uri="{9D8B030D-6E8A-4147-A177-3AD203B41FA5}">
                      <a16:colId xmlns:a16="http://schemas.microsoft.com/office/drawing/2014/main" xmlns="" val="4247089807"/>
                    </a:ext>
                  </a:extLst>
                </a:gridCol>
                <a:gridCol w="1149726">
                  <a:extLst>
                    <a:ext uri="{9D8B030D-6E8A-4147-A177-3AD203B41FA5}">
                      <a16:colId xmlns:a16="http://schemas.microsoft.com/office/drawing/2014/main" xmlns="" val="2548078762"/>
                    </a:ext>
                  </a:extLst>
                </a:gridCol>
                <a:gridCol w="2430606">
                  <a:extLst>
                    <a:ext uri="{9D8B030D-6E8A-4147-A177-3AD203B41FA5}">
                      <a16:colId xmlns:a16="http://schemas.microsoft.com/office/drawing/2014/main" xmlns="" val="248165314"/>
                    </a:ext>
                  </a:extLst>
                </a:gridCol>
              </a:tblGrid>
              <a:tr h="75723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Percentage and Number of Exam Questions in Each Knowledge Area Knowledge Area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Percentage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Number of Questions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5914719"/>
                  </a:ext>
                </a:extLst>
              </a:tr>
              <a:tr h="2524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Healthcare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17%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34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281176"/>
                  </a:ext>
                </a:extLst>
              </a:tr>
              <a:tr h="2524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Management and Leadership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15%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30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2086025"/>
                  </a:ext>
                </a:extLst>
              </a:tr>
              <a:tr h="2524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Human Resources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11%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7117396"/>
                  </a:ext>
                </a:extLst>
              </a:tr>
              <a:tr h="2524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Finance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11%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5971895"/>
                  </a:ext>
                </a:extLst>
              </a:tr>
              <a:tr h="2524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Quality and Performance Management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10%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5304043"/>
                  </a:ext>
                </a:extLst>
              </a:tr>
              <a:tr h="2524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Business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1228981"/>
                  </a:ext>
                </a:extLst>
              </a:tr>
              <a:tr h="2524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Professionalism and Ethics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8%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7092033"/>
                  </a:ext>
                </a:extLst>
              </a:tr>
              <a:tr h="2524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Laws and Regulations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571781"/>
                  </a:ext>
                </a:extLst>
              </a:tr>
              <a:tr h="2524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Governance and Organizational Structure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6%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6577879"/>
                  </a:ext>
                </a:extLst>
              </a:tr>
              <a:tr h="5048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Healthcare Technology &amp; Information Management Knowledge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6%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1663175"/>
                  </a:ext>
                </a:extLst>
              </a:tr>
              <a:tr h="2524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5093307"/>
                  </a:ext>
                </a:extLst>
              </a:tr>
              <a:tr h="2524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566522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B857D-AD75-4077-B8A0-4BC84F3EB6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29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3158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b="1" dirty="0"/>
              <a:t>Sample mission statements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520944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Emory Healthcare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800" dirty="0"/>
              <a:t>To serve humanity by improving health through integration of education, discovery and health care.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en-US" sz="3100" dirty="0"/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Gwinnett Health System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800" dirty="0"/>
              <a:t>We exist to provide quality health services to our community.</a:t>
            </a:r>
            <a:r>
              <a:rPr lang="en-US" sz="2800" b="1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en-US" sz="31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schemeClr val="bg2">
                    <a:lumMod val="75000"/>
                  </a:schemeClr>
                </a:solidFill>
              </a:rPr>
              <a:t>Navicent</a:t>
            </a:r>
            <a:r>
              <a:rPr lang="en-US" sz="3100" dirty="0">
                <a:solidFill>
                  <a:schemeClr val="bg2">
                    <a:lumMod val="75000"/>
                  </a:schemeClr>
                </a:solidFill>
              </a:rPr>
              <a:t> Health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800" dirty="0"/>
              <a:t>To provide a comprehensive range of high-quality, reasonably priced health care services to the central and south Georgia community.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en-US" sz="2800" dirty="0"/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2">
                    <a:lumMod val="75000"/>
                  </a:schemeClr>
                </a:solidFill>
              </a:rPr>
              <a:t>Southeast Georgia Health System </a:t>
            </a:r>
            <a:r>
              <a:rPr lang="en-US" dirty="0"/>
              <a:t/>
            </a:r>
            <a:br>
              <a:rPr lang="en-US" dirty="0"/>
            </a:br>
            <a:r>
              <a:rPr lang="en-US" sz="2900" dirty="0"/>
              <a:t>To provide safe, quality, accessible, and cost-effective care to meet the health needs of the people and communities it serves.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endParaRPr lang="en-US" sz="2400" b="1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2462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b="1" dirty="0"/>
              <a:t>Working together as a board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Board size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dirty="0"/>
              <a:t>8 or fewer			Too small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5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dirty="0"/>
              <a:t>20 or more 			Too large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5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dirty="0"/>
              <a:t>9 to 19				Ideal size	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5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dirty="0"/>
              <a:t>Relationship to Executive Committee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8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i="1" dirty="0"/>
              <a:t>Source: Practical Governance Group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0465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5800" y="1413627"/>
          <a:ext cx="7239000" cy="3767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6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2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6274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Average numbers </a:t>
                      </a:r>
                    </a:p>
                    <a:p>
                      <a:pPr algn="ctr"/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of board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326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9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Freestanding 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9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9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Hospital subsidiary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9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6274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9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System headquarters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9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2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</a:rPr>
                        <a:t>2014 Average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</a:rPr>
                        <a:t> all respondents = 13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0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</a:rPr>
                        <a:t>2011 Average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</a:rPr>
                        <a:t> all respondents = 12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175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36923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Current board sizes</a:t>
            </a:r>
          </a:p>
        </p:txBody>
      </p:sp>
      <p:sp>
        <p:nvSpPr>
          <p:cNvPr id="31758" name="TextBox 6"/>
          <p:cNvSpPr txBox="1">
            <a:spLocks noChangeArrowheads="1"/>
          </p:cNvSpPr>
          <p:nvPr/>
        </p:nvSpPr>
        <p:spPr bwMode="auto">
          <a:xfrm>
            <a:off x="381000" y="5611813"/>
            <a:ext cx="6718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ahoma" pitchFamily="34" charset="0"/>
              </a:rPr>
              <a:t>Source: 2014 National Health Care Governance Survey Report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Tahoma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394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4059"/>
            <a:ext cx="38576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400" b="1" dirty="0"/>
              <a:t>Purpose of board self-</a:t>
            </a:r>
            <a:br>
              <a:rPr lang="en-US" sz="3400" b="1" dirty="0"/>
            </a:br>
            <a:r>
              <a:rPr lang="en-US" sz="3400" b="1" dirty="0"/>
              <a:t>assessments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48200" y="1495459"/>
            <a:ext cx="4114800" cy="4525962"/>
          </a:xfrm>
        </p:spPr>
        <p:txBody>
          <a:bodyPr>
            <a:normAutofit lnSpcReduction="10000"/>
          </a:bodyPr>
          <a:lstStyle/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Characteristic of good governance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Self-assessment appears on lists for outside evaluation; </a:t>
            </a:r>
            <a:br>
              <a:rPr lang="en-US" sz="2600" dirty="0"/>
            </a:br>
            <a:r>
              <a:rPr lang="en-US" sz="2600" dirty="0"/>
              <a:t>i.e., rating agencies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Allows the board to begin dialogue leading to more open discussion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Eliminates the need for board term limits</a:t>
            </a:r>
          </a:p>
          <a:p>
            <a:pPr eaLnBrk="1" hangingPunct="1">
              <a:buFontTx/>
              <a:buNone/>
              <a:defRPr/>
            </a:pPr>
            <a:endParaRPr lang="en-US" sz="26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6482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106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400" b="1" dirty="0"/>
              <a:t>Purpose of board self-</a:t>
            </a:r>
            <a:br>
              <a:rPr lang="en-US" sz="3400" b="1" dirty="0"/>
            </a:br>
            <a:r>
              <a:rPr lang="en-US" sz="3400" b="1" dirty="0"/>
              <a:t>assessments (cont.)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eaLnBrk="1" hangingPunct="1"/>
            <a:r>
              <a:rPr lang="en-US" altLang="es-US" sz="2800" dirty="0"/>
              <a:t>Refresh the board’s understanding of its role and responsibilities</a:t>
            </a:r>
          </a:p>
          <a:p>
            <a:pPr eaLnBrk="1" hangingPunct="1"/>
            <a:r>
              <a:rPr lang="en-US" altLang="es-US" sz="2800" dirty="0"/>
              <a:t>Identify important areas of board operation that need attention or improvement</a:t>
            </a:r>
          </a:p>
          <a:p>
            <a:pPr eaLnBrk="1" hangingPunct="1"/>
            <a:r>
              <a:rPr lang="en-US" altLang="es-US" sz="2800" dirty="0"/>
              <a:t>Measure progress toward existing plans, goals and objectives</a:t>
            </a:r>
          </a:p>
          <a:p>
            <a:pPr eaLnBrk="1" hangingPunct="1">
              <a:buFontTx/>
              <a:buNone/>
            </a:pPr>
            <a:endParaRPr lang="en-US" altLang="es-US" sz="2800" dirty="0"/>
          </a:p>
        </p:txBody>
      </p:sp>
      <p:pic>
        <p:nvPicPr>
          <p:cNvPr id="6861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0603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32238"/>
            <a:ext cx="6350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400" b="1" dirty="0"/>
              <a:t>Purpose of board self- </a:t>
            </a:r>
            <a:br>
              <a:rPr lang="en-US" sz="3400" b="1" dirty="0"/>
            </a:br>
            <a:r>
              <a:rPr lang="en-US" sz="3400" b="1" dirty="0"/>
              <a:t>assessments (cont.)</a:t>
            </a:r>
          </a:p>
        </p:txBody>
      </p:sp>
      <p:sp>
        <p:nvSpPr>
          <p:cNvPr id="69636" name="Content Placeholder 2"/>
          <p:cNvSpPr>
            <a:spLocks noGrp="1"/>
          </p:cNvSpPr>
          <p:nvPr>
            <p:ph idx="1"/>
          </p:nvPr>
        </p:nvSpPr>
        <p:spPr>
          <a:xfrm>
            <a:off x="381000" y="163195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US" sz="2400" dirty="0"/>
              <a:t>Define the criteria for an effective and successful board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US" sz="2400" dirty="0"/>
              <a:t>Build trust, respect and communication among </a:t>
            </a:r>
            <a:br>
              <a:rPr lang="en-US" altLang="es-US" sz="2400" dirty="0"/>
            </a:br>
            <a:r>
              <a:rPr lang="en-US" altLang="es-US" sz="2400" dirty="0"/>
              <a:t>board members and the President/CEO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US" sz="2400" dirty="0"/>
              <a:t>Enable individual board members to assess their own contributions and work more effectively as part of a team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7219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3400" b="1" dirty="0"/>
              <a:t>Summary of responses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(Self-assessment for Board of Directors)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19800"/>
            <a:ext cx="2133600" cy="4762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542288"/>
            <a:ext cx="9144000" cy="5315712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	             					Strongly 	   			Somewhat</a:t>
            </a:r>
            <a:b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7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QUESTION	                       	Agree 		Agree		Disagree		Disagree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Familiar with mission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2. Mission appropriate    	     	3/15     		2/15		6/15             4/15</a:t>
            </a:r>
            <a:b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						(20%)    		(13%)    		(40%)           (26%)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3. Board adopted plan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4. Concept of “co-opetition” 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5. Physician participation 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6. Board open to physicians 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7. Reappointment of medical 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8. Review of quality reports 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9. Board adopts budget 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10. Board adopts financial ratios 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11. Capital expenditure plan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12. Selecting new members  		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13. Board performance  		2/15    		6/15     		3/15	   	4/15         			             	           		(13%)     		(40%)    		(20%)	   	(26%)</a:t>
            </a:r>
            <a:b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14. Board reviews structure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553200" y="63817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29090C4-EE0C-4138-83F3-0C94501F01E8}" type="slidenum">
              <a:rPr lang="en-US" altLang="en-US" sz="1500" kern="0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66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What can we do as a board to ensure that our decisions are consistent with our mission?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2444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81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Common board committees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altLang="es-US" sz="2800" dirty="0"/>
              <a:t>Executive Committee</a:t>
            </a:r>
          </a:p>
          <a:p>
            <a:pPr eaLnBrk="1" hangingPunct="1"/>
            <a:r>
              <a:rPr lang="en-US" altLang="es-US" sz="2800" dirty="0"/>
              <a:t>Strategic Planning Committee</a:t>
            </a:r>
          </a:p>
          <a:p>
            <a:pPr eaLnBrk="1" hangingPunct="1"/>
            <a:r>
              <a:rPr lang="en-US" altLang="es-US" sz="2800" dirty="0"/>
              <a:t>Finance Committee</a:t>
            </a:r>
          </a:p>
          <a:p>
            <a:pPr eaLnBrk="1" hangingPunct="1"/>
            <a:r>
              <a:rPr lang="en-US" altLang="es-US" sz="2800" dirty="0"/>
              <a:t>Quality and Safety Committee</a:t>
            </a:r>
          </a:p>
          <a:p>
            <a:pPr eaLnBrk="1" hangingPunct="1"/>
            <a:r>
              <a:rPr lang="en-US" altLang="es-US" sz="2800" dirty="0"/>
              <a:t>Audit Committee</a:t>
            </a:r>
          </a:p>
          <a:p>
            <a:pPr eaLnBrk="1" hangingPunct="1"/>
            <a:r>
              <a:rPr lang="en-US" altLang="es-US" sz="2800" dirty="0"/>
              <a:t>Governance Committee</a:t>
            </a:r>
          </a:p>
        </p:txBody>
      </p:sp>
      <p:pic>
        <p:nvPicPr>
          <p:cNvPr id="7270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19812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1129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/>
          </p:nvPr>
        </p:nvGraphicFramePr>
        <p:xfrm>
          <a:off x="0" y="6081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4401" y="6550223"/>
            <a:ext cx="441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2014 AHA Health Care Governance Survey Report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/>
              <a:t>Common board committees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7127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Governing Boards</a:t>
            </a:r>
            <a:endParaRPr lang="es-US" altLang="es-US" sz="34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0654" y="1524000"/>
            <a:ext cx="7951346" cy="3880773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1.41 million nonprofits registered with IRS</a:t>
            </a:r>
          </a:p>
          <a:p>
            <a: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Public charities make up &gt;75% of 501(c)(3) revenues and expenses</a:t>
            </a:r>
          </a:p>
          <a:p>
            <a: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Health care organizations (~13% of reporting public charities), account for nearly 3/5 of public charity revenues and expenses</a:t>
            </a:r>
          </a:p>
          <a:p>
            <a:pPr marL="0" indent="0">
              <a:spcBef>
                <a:spcPts val="2000"/>
              </a:spcBef>
              <a:buSzPct val="100000"/>
              <a:buNone/>
            </a:pPr>
            <a:endParaRPr lang="en-US" sz="2800" dirty="0"/>
          </a:p>
          <a:p>
            <a:pPr algn="r">
              <a:buNone/>
            </a:pPr>
            <a:r>
              <a:rPr lang="en-US" sz="2000" i="1" dirty="0">
                <a:latin typeface="Tahoma" pitchFamily="34" charset="0"/>
              </a:rPr>
              <a:t>Source: Data for 2013, Urban Institute,</a:t>
            </a:r>
            <a:br>
              <a:rPr lang="en-US" sz="2000" i="1" dirty="0">
                <a:latin typeface="Tahoma" pitchFamily="34" charset="0"/>
              </a:rPr>
            </a:br>
            <a:r>
              <a:rPr lang="en-US" sz="2000" i="1" dirty="0">
                <a:latin typeface="Tahoma" pitchFamily="34" charset="0"/>
              </a:rPr>
              <a:t>“The Nonprofit Sector in Brief 2015”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7786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59163"/>
            <a:ext cx="40068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21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Finance Committee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Focuses on financial health of the organization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Duties include budget review, approval of financing mechanisms, and investment philosophy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8005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29407"/>
            <a:ext cx="8229600" cy="1143000"/>
          </a:xfrm>
        </p:spPr>
        <p:txBody>
          <a:bodyPr/>
          <a:lstStyle/>
          <a:p>
            <a:r>
              <a:rPr lang="en-US" altLang="es-US" sz="3400" b="1" dirty="0"/>
              <a:t>Quality and Safety Committee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s-US" sz="3000" dirty="0"/>
              <a:t>Responsible for analyzing the quality of care and patient safety of the facility’s population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s-US" sz="3000" dirty="0"/>
              <a:t>Must be active in obtaining data reports and benchmarks against other facilities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s-US" sz="3000" dirty="0"/>
              <a:t>Must be diligent in staying ahead of benchmarks recommended by outside organizations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89193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1098"/>
            <a:ext cx="8229600" cy="1143000"/>
          </a:xfrm>
        </p:spPr>
        <p:txBody>
          <a:bodyPr/>
          <a:lstStyle/>
          <a:p>
            <a:r>
              <a:rPr lang="en-US" altLang="es-US" sz="3400" b="1" dirty="0"/>
              <a:t>Executive Committee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Made up of the board officers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Should be used sparingly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Often handles issues such as CEO performance appraisals and compensation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On large boards, the Executive Committee can make many decisions alone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2786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252663"/>
            <a:ext cx="3810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757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Governance Committee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 eaLnBrk="1" hangingPunct="1"/>
            <a:r>
              <a:rPr lang="en-US" altLang="es-US" sz="3000" dirty="0"/>
              <a:t>Once called the Nominating Committee or Bylaws Committee</a:t>
            </a:r>
          </a:p>
          <a:p>
            <a:pPr eaLnBrk="1" hangingPunct="1"/>
            <a:r>
              <a:rPr lang="en-US" altLang="es-US" sz="3000" dirty="0"/>
              <a:t>Oversees board member recruiting, training, continuing education and </a:t>
            </a:r>
            <a:br>
              <a:rPr lang="en-US" altLang="es-US" sz="3000" dirty="0"/>
            </a:br>
            <a:r>
              <a:rPr lang="en-US" altLang="es-US" sz="3000" dirty="0"/>
              <a:t>self-evaluation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3935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564"/>
            <a:ext cx="8229600" cy="1143000"/>
          </a:xfrm>
        </p:spPr>
        <p:txBody>
          <a:bodyPr/>
          <a:lstStyle/>
          <a:p>
            <a:r>
              <a:rPr lang="en-US" sz="3400" b="1" dirty="0"/>
              <a:t>Governance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900" dirty="0"/>
              <a:t>Improves board’s own functioning</a:t>
            </a:r>
          </a:p>
          <a:p>
            <a:pPr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900" dirty="0"/>
              <a:t>Reviews the board’s structure and composition</a:t>
            </a:r>
          </a:p>
          <a:p>
            <a:pPr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900" dirty="0"/>
              <a:t>Makes nominations for new members </a:t>
            </a:r>
          </a:p>
          <a:p>
            <a:pPr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900" dirty="0"/>
              <a:t>Directs the board’s continuing education programs </a:t>
            </a:r>
          </a:p>
          <a:p>
            <a:pPr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900" dirty="0"/>
              <a:t>Designs new member orientation program</a:t>
            </a:r>
          </a:p>
          <a:p>
            <a:pPr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900" dirty="0"/>
              <a:t>Directs the board’s self-assessment process</a:t>
            </a:r>
          </a:p>
          <a:p>
            <a:pPr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900" dirty="0"/>
              <a:t>Plans the annual board retreat</a:t>
            </a:r>
          </a:p>
          <a:p>
            <a:pPr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900" dirty="0"/>
              <a:t>Reviews bylaws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061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Audit and Compliance Committee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1611313"/>
            <a:ext cx="5791200" cy="45259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Works with outside auditors to ensure financial statements are accurate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Now separate from the Finance Committee because of Sarbanes-Oxley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Works with Chief Compliance Officer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s-US" dirty="0"/>
          </a:p>
        </p:txBody>
      </p:sp>
      <p:pic>
        <p:nvPicPr>
          <p:cNvPr id="86021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93850"/>
            <a:ext cx="266382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5517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Strategic Planning Committee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53686"/>
            <a:ext cx="5175250" cy="452596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Focused on the future of the organization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Responsible for program and building planning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Strategic plans are usually three to five years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Monitors plan and progress on plan</a:t>
            </a:r>
          </a:p>
        </p:txBody>
      </p:sp>
      <p:pic>
        <p:nvPicPr>
          <p:cNvPr id="88069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704499"/>
            <a:ext cx="29273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66510"/>
            <a:ext cx="2133600" cy="4762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3028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1600200"/>
            <a:ext cx="5080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Executive Compensation </a:t>
            </a:r>
            <a:br>
              <a:rPr lang="en-US" altLang="es-US" sz="3400" b="1" dirty="0"/>
            </a:br>
            <a:r>
              <a:rPr lang="en-US" altLang="es-US" sz="3400" b="1" dirty="0"/>
              <a:t>Committee</a:t>
            </a:r>
          </a:p>
        </p:txBody>
      </p:sp>
      <p:sp>
        <p:nvSpPr>
          <p:cNvPr id="9011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altLang="es-US" sz="2900" dirty="0"/>
              <a:t>Sets parameters for </a:t>
            </a:r>
            <a:br>
              <a:rPr lang="en-US" altLang="es-US" sz="2900" dirty="0"/>
            </a:br>
            <a:r>
              <a:rPr lang="en-US" altLang="es-US" sz="2900" dirty="0"/>
              <a:t>C-suite</a:t>
            </a:r>
          </a:p>
          <a:p>
            <a:pPr eaLnBrk="1" hangingPunct="1"/>
            <a:r>
              <a:rPr lang="en-US" altLang="es-US" sz="2900" dirty="0"/>
              <a:t>Works with outside compensation experts</a:t>
            </a:r>
          </a:p>
          <a:p>
            <a:pPr eaLnBrk="1" hangingPunct="1"/>
            <a:r>
              <a:rPr lang="en-US" altLang="es-US" sz="2900" dirty="0"/>
              <a:t>Reviews and sets bonus for C-suite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3254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3994387"/>
            <a:ext cx="3225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itle 1"/>
          <p:cNvSpPr>
            <a:spLocks noGrp="1"/>
          </p:cNvSpPr>
          <p:nvPr>
            <p:ph type="title"/>
          </p:nvPr>
        </p:nvSpPr>
        <p:spPr>
          <a:xfrm>
            <a:off x="152400" y="19653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Fundraising/Development </a:t>
            </a:r>
            <a:br>
              <a:rPr lang="en-US" altLang="es-US" sz="3400" b="1" dirty="0"/>
            </a:br>
            <a:r>
              <a:rPr lang="en-US" altLang="es-US" sz="3400" b="1" dirty="0"/>
              <a:t>Committee</a:t>
            </a:r>
          </a:p>
        </p:txBody>
      </p:sp>
      <p:sp>
        <p:nvSpPr>
          <p:cNvPr id="911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s-US" dirty="0"/>
              <a:t>Raises funds for the healthcare organization</a:t>
            </a:r>
          </a:p>
          <a:p>
            <a:pPr eaLnBrk="1" hangingPunct="1"/>
            <a:r>
              <a:rPr lang="en-US" altLang="es-US" dirty="0"/>
              <a:t>Many organizations have a separate foundation and foundation board for fundraising efforts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8058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altLang="es-US" sz="3400" b="1" dirty="0"/>
              <a:t>Community Benefit/Mission </a:t>
            </a:r>
            <a:br>
              <a:rPr lang="en-US" altLang="es-US" sz="3400" b="1" dirty="0"/>
            </a:br>
            <a:r>
              <a:rPr lang="en-US" altLang="es-US" sz="3400" b="1" dirty="0"/>
              <a:t>Committee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429000"/>
          </a:xfrm>
        </p:spPr>
        <p:txBody>
          <a:bodyPr/>
          <a:lstStyle/>
          <a:p>
            <a:r>
              <a:rPr lang="en-US" altLang="es-US" sz="2900" dirty="0"/>
              <a:t>Sets goal and initiates projects to further the mission</a:t>
            </a:r>
          </a:p>
          <a:p>
            <a:r>
              <a:rPr lang="en-US" altLang="es-US" sz="2900" dirty="0"/>
              <a:t>Prepares community benefit statement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266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What is a fiduciary?</a:t>
            </a:r>
            <a:endParaRPr lang="es-US" altLang="es-US" sz="3400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s-US" sz="2800" dirty="0"/>
              <a:t>A legal obligation of one party to act in the best interest of another. The obligated party is typically a fiduciary; that is, sometime entrusted with the care of money or property.</a:t>
            </a:r>
          </a:p>
        </p:txBody>
      </p:sp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4800" y="5110500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kumimoji="0" lang="en-US" altLang="es-US" sz="20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Source: </a:t>
            </a:r>
            <a:r>
              <a:rPr lang="en-US" altLang="es-US" sz="2000" kern="0" dirty="0"/>
              <a:t>Employee fiduciary responsibility and fraud. (n.d.). Retrieved March 9, 2018, from https://www.financierworldwide.com/employee-fiduciary-responsibility-and-fraud/#.WqbYX2rwavE</a:t>
            </a:r>
            <a:endParaRPr kumimoji="0" lang="en-US" altLang="es-US" sz="20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5950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228600" y="2016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Government Relations Committee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s-US" sz="2900" dirty="0"/>
              <a:t>Interfaces with public officials</a:t>
            </a:r>
          </a:p>
          <a:p>
            <a:pPr eaLnBrk="1" hangingPunct="1"/>
            <a:r>
              <a:rPr lang="en-US" altLang="es-US" sz="2900" dirty="0"/>
              <a:t>Explains issues to public officials</a:t>
            </a:r>
          </a:p>
        </p:txBody>
      </p:sp>
      <p:pic>
        <p:nvPicPr>
          <p:cNvPr id="9318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833688"/>
            <a:ext cx="476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348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3114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400" b="1" dirty="0"/>
              <a:t>Appointing committee members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s-US" sz="2900" dirty="0"/>
              <a:t>Members are generally appointed by the </a:t>
            </a:r>
            <a:br>
              <a:rPr lang="en-US" altLang="es-US" sz="2900" dirty="0"/>
            </a:br>
            <a:r>
              <a:rPr lang="en-US" altLang="es-US" sz="2900" dirty="0"/>
              <a:t>Chair of the Committee with concurrence of Executive Committee</a:t>
            </a:r>
          </a:p>
          <a:p>
            <a:pPr eaLnBrk="1" hangingPunct="1">
              <a:buFontTx/>
              <a:buNone/>
            </a:pPr>
            <a:endParaRPr lang="en-US" altLang="es-US" sz="2800" dirty="0"/>
          </a:p>
        </p:txBody>
      </p:sp>
      <p:pic>
        <p:nvPicPr>
          <p:cNvPr id="9421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30480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0103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" y="2016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>
                <a:cs typeface="Arial" panose="020B0604020202020204" pitchFamily="34" charset="0"/>
              </a:rPr>
              <a:t>Selection process for physician </a:t>
            </a:r>
            <a:br>
              <a:rPr lang="en-US" altLang="es-US" sz="3400" b="1" dirty="0">
                <a:cs typeface="Arial" panose="020B0604020202020204" pitchFamily="34" charset="0"/>
              </a:rPr>
            </a:br>
            <a:r>
              <a:rPr lang="en-US" altLang="es-US" sz="3400" b="1" dirty="0">
                <a:cs typeface="Arial" panose="020B0604020202020204" pitchFamily="34" charset="0"/>
              </a:rPr>
              <a:t>Board members</a:t>
            </a:r>
          </a:p>
        </p:txBody>
      </p:sp>
      <p:sp>
        <p:nvSpPr>
          <p:cNvPr id="39939" name="Text Box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Be aware of physicians with potential conflicts of interest and carefully evaluate</a:t>
            </a:r>
            <a:endParaRPr lang="es-US" sz="2800" dirty="0"/>
          </a:p>
          <a:p>
            <a:pPr marL="0" indent="0">
              <a:buFontTx/>
              <a:buNone/>
              <a:defRPr/>
            </a:pPr>
            <a:endParaRPr lang="es-US" dirty="0"/>
          </a:p>
        </p:txBody>
      </p:sp>
      <p:sp>
        <p:nvSpPr>
          <p:cNvPr id="22532" name="Footer Placeholder 4"/>
          <p:cNvSpPr txBox="1">
            <a:spLocks noGrp="1"/>
          </p:cNvSpPr>
          <p:nvPr/>
        </p:nvSpPr>
        <p:spPr bwMode="auto">
          <a:xfrm>
            <a:off x="152400" y="6400800"/>
            <a:ext cx="701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altLang="es-US" sz="1600" b="1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2253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1" y="2743200"/>
            <a:ext cx="7205289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3947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9286"/>
            <a:ext cx="6858000" cy="1143000"/>
          </a:xfrm>
        </p:spPr>
        <p:txBody>
          <a:bodyPr>
            <a:noAutofit/>
          </a:bodyPr>
          <a:lstStyle/>
          <a:p>
            <a:r>
              <a:rPr lang="en-US" sz="3400" b="1" dirty="0"/>
              <a:t>Selection process for physician Board members (cont.)</a:t>
            </a:r>
            <a:endParaRPr lang="en-US" sz="3400" b="1" i="1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229600" cy="3611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Look for experience on other boards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DO NOT ask medical staff for recommendations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Review additional educational achievements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Consider physicians from outside community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Use same criteria for selecting other </a:t>
            </a:r>
            <a:br>
              <a:rPr lang="en-US" sz="2800" dirty="0"/>
            </a:br>
            <a:r>
              <a:rPr lang="en-US" sz="2800" dirty="0"/>
              <a:t>board members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4309"/>
            <a:ext cx="2155100" cy="115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6532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16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>
                <a:cs typeface="Arial" panose="020B0604020202020204" pitchFamily="34" charset="0"/>
              </a:rPr>
              <a:t>Physician input into Governance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s-US" sz="2700" dirty="0"/>
              <a:t>President of medical staff should be a voting member of the board</a:t>
            </a:r>
            <a:endParaRPr lang="es-US" altLang="es-US" sz="2700" dirty="0"/>
          </a:p>
          <a:p>
            <a:r>
              <a:rPr lang="en-US" altLang="es-US" sz="2700" dirty="0"/>
              <a:t>President-elect or next in rotation attends board meetings, with or without vote</a:t>
            </a:r>
            <a:endParaRPr lang="es-US" altLang="es-US" sz="2700" dirty="0"/>
          </a:p>
          <a:p>
            <a:r>
              <a:rPr lang="en-US" altLang="es-US" sz="2700" dirty="0"/>
              <a:t>Physicians serve on various committees</a:t>
            </a:r>
          </a:p>
          <a:p>
            <a:pPr lvl="1"/>
            <a:r>
              <a:rPr lang="en-US" altLang="es-US" sz="2700" dirty="0"/>
              <a:t>Schedule mindfully </a:t>
            </a:r>
            <a:endParaRPr lang="es-US" altLang="es-US" sz="2700" dirty="0"/>
          </a:p>
          <a:p>
            <a:r>
              <a:rPr lang="en-US" altLang="es-US" sz="2700" dirty="0"/>
              <a:t>Other physicians serving on board provide physician perspective, and </a:t>
            </a:r>
            <a:r>
              <a:rPr lang="en-US" altLang="es-US" sz="2700" b="1" u="sng" dirty="0"/>
              <a:t>do not</a:t>
            </a:r>
            <a:r>
              <a:rPr lang="en-US" altLang="es-US" sz="2700" b="1" dirty="0"/>
              <a:t> </a:t>
            </a:r>
            <a:r>
              <a:rPr lang="en-US" altLang="es-US" sz="2700" dirty="0"/>
              <a:t>speak for the collective medical staff</a:t>
            </a:r>
            <a:endParaRPr lang="es-US" altLang="es-US" sz="2700" dirty="0"/>
          </a:p>
        </p:txBody>
      </p:sp>
      <p:sp>
        <p:nvSpPr>
          <p:cNvPr id="26628" name="Footer Placeholder 4"/>
          <p:cNvSpPr txBox="1">
            <a:spLocks noGrp="1"/>
          </p:cNvSpPr>
          <p:nvPr/>
        </p:nvSpPr>
        <p:spPr bwMode="auto">
          <a:xfrm>
            <a:off x="152400" y="6400800"/>
            <a:ext cx="701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altLang="es-US" sz="1600" b="1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7675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1613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Physician input into Governance (cont.)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Other physicians go through same nomination process as non-physicians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No hospital-based physicians or those with significant hospital contracts, especially in board leadership positions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Governance education for physicians going onto board is essential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5301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" y="2016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>
                <a:cs typeface="Arial" panose="020B0604020202020204" pitchFamily="34" charset="0"/>
              </a:rPr>
              <a:t>How some physicians make </a:t>
            </a:r>
            <a:br>
              <a:rPr lang="en-US" altLang="es-US" sz="3400" b="1" dirty="0">
                <a:cs typeface="Arial" panose="020B0604020202020204" pitchFamily="34" charset="0"/>
              </a:rPr>
            </a:br>
            <a:r>
              <a:rPr lang="en-US" altLang="es-US" sz="3400" b="1" dirty="0">
                <a:cs typeface="Arial" panose="020B0604020202020204" pitchFamily="34" charset="0"/>
              </a:rPr>
              <a:t>decisions</a:t>
            </a:r>
          </a:p>
        </p:txBody>
      </p:sp>
      <p:sp>
        <p:nvSpPr>
          <p:cNvPr id="22532" name="Footer Placeholder 4"/>
          <p:cNvSpPr txBox="1">
            <a:spLocks noGrp="1"/>
          </p:cNvSpPr>
          <p:nvPr/>
        </p:nvSpPr>
        <p:spPr bwMode="auto">
          <a:xfrm>
            <a:off x="152400" y="6400800"/>
            <a:ext cx="701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altLang="es-US" sz="1600" b="1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46111E-4156-4E34-9708-8B4320F53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6329363" cy="45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9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9574" y="209569"/>
            <a:ext cx="8229600" cy="1143000"/>
          </a:xfrm>
        </p:spPr>
        <p:txBody>
          <a:bodyPr/>
          <a:lstStyle/>
          <a:p>
            <a:r>
              <a:rPr lang="en-US" altLang="es-US" sz="3400" b="1" dirty="0"/>
              <a:t>Role of the CEO in Governance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s-US" sz="2800" dirty="0"/>
              <a:t>Make sure the board is fully informed as it makes decisions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s-US" sz="2800" dirty="0"/>
              <a:t>Provide timely information to the board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s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3200400"/>
            <a:ext cx="6367463" cy="2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6934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1613"/>
            <a:ext cx="8229600" cy="1143000"/>
          </a:xfrm>
        </p:spPr>
        <p:txBody>
          <a:bodyPr/>
          <a:lstStyle/>
          <a:p>
            <a:r>
              <a:rPr lang="en-US" altLang="es-US" sz="3400" b="1" dirty="0"/>
              <a:t>Role of the CEO in Governance </a:t>
            </a:r>
            <a:br>
              <a:rPr lang="en-US" altLang="es-US" sz="3400" b="1" dirty="0"/>
            </a:br>
            <a:r>
              <a:rPr lang="en-US" altLang="es-US" sz="3400" b="1" dirty="0"/>
              <a:t>(cont.)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Never surprise the board; give it a “heads up” on potentially negative information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Help recruit new board members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Ensure the board stays involved in governance, not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s-US" sz="2900" dirty="0"/>
              <a:t>Help actuate annual board retreats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6986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29407"/>
            <a:ext cx="8229600" cy="1143000"/>
          </a:xfrm>
        </p:spPr>
        <p:txBody>
          <a:bodyPr/>
          <a:lstStyle/>
          <a:p>
            <a:r>
              <a:rPr lang="en-US" sz="3400" b="1" dirty="0"/>
              <a:t>CEO as member of board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46% of hospital CEOs are board members </a:t>
            </a:r>
            <a:r>
              <a:rPr lang="en-US" sz="2000" i="1" dirty="0"/>
              <a:t>(Governance Institute Study, 2013)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17% are non-voting members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Helps strategic partnership with board</a:t>
            </a:r>
          </a:p>
          <a:p>
            <a:endParaRPr lang="en-US" sz="28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519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Fiduciary Duties </a:t>
            </a:r>
            <a:endParaRPr lang="es-US" altLang="es-US" sz="3400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s-US" sz="2800" dirty="0"/>
              <a:t>Duty of Care</a:t>
            </a:r>
          </a:p>
          <a:p>
            <a:pPr eaLnBrk="1" hangingPunct="1"/>
            <a:r>
              <a:rPr lang="en-US" altLang="es-US" sz="2800" dirty="0"/>
              <a:t>Duty of Loyalty</a:t>
            </a:r>
          </a:p>
          <a:p>
            <a:pPr eaLnBrk="1" hangingPunct="1"/>
            <a:r>
              <a:rPr lang="en-US" altLang="es-US" sz="2800" dirty="0"/>
              <a:t>Duty of Disclosure</a:t>
            </a:r>
          </a:p>
          <a:p>
            <a:pPr eaLnBrk="1" hangingPunct="1"/>
            <a:r>
              <a:rPr lang="en-US" altLang="es-US" sz="2800" dirty="0"/>
              <a:t>Duty of Obedience</a:t>
            </a:r>
          </a:p>
          <a:p>
            <a:pPr eaLnBrk="1" hangingPunct="1"/>
            <a:r>
              <a:rPr lang="en-US" altLang="es-US" sz="2800" dirty="0"/>
              <a:t>Business Judgment Rule</a:t>
            </a:r>
          </a:p>
          <a:p>
            <a:pPr eaLnBrk="1" hangingPunct="1"/>
            <a:r>
              <a:rPr lang="en-US" altLang="es-US" sz="2800" dirty="0"/>
              <a:t>Confidentiality </a:t>
            </a:r>
          </a:p>
        </p:txBody>
      </p:sp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533400" y="5397500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Source: </a:t>
            </a:r>
            <a:r>
              <a:rPr kumimoji="0" lang="en-US" altLang="es-US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Corporate director's guidebook </a:t>
            </a:r>
            <a:r>
              <a:rPr kumimoji="0" lang="en-US" altLang="es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(6th ed.). 2011. Chicago, IL: American Bar Association, Section of Business Law.</a:t>
            </a:r>
          </a:p>
        </p:txBody>
      </p:sp>
      <p:pic>
        <p:nvPicPr>
          <p:cNvPr id="38918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7638"/>
            <a:ext cx="356076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14397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Board retreat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4114800" cy="4525963"/>
          </a:xfrm>
        </p:spPr>
        <p:txBody>
          <a:bodyPr>
            <a:noAutofit/>
          </a:bodyPr>
          <a:lstStyle/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500" dirty="0"/>
              <a:t>Review mission, vision, and values of the organization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500" dirty="0"/>
              <a:t>Board should review strategic plan and progress on the plan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500" dirty="0"/>
              <a:t>Provide governance education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500" dirty="0"/>
              <a:t>Invite non-members to the retreat to hear new opinions</a:t>
            </a:r>
          </a:p>
        </p:txBody>
      </p:sp>
      <p:pic>
        <p:nvPicPr>
          <p:cNvPr id="10035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8100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4114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92" y="457199"/>
            <a:ext cx="7188708" cy="1074737"/>
          </a:xfrm>
        </p:spPr>
        <p:txBody>
          <a:bodyPr>
            <a:noAutofit/>
          </a:bodyPr>
          <a:lstStyle/>
          <a:p>
            <a:r>
              <a:rPr lang="en-US" sz="3400" b="1" dirty="0"/>
              <a:t>Governance vs. management:</a:t>
            </a:r>
            <a:br>
              <a:rPr lang="en-US" sz="3400" b="1" dirty="0"/>
            </a:br>
            <a:r>
              <a:rPr lang="en-US" sz="3400" b="1" dirty="0"/>
              <a:t>Why Boards micromanage (cont.)</a:t>
            </a:r>
            <a:endParaRPr lang="en-US" sz="3400" b="1" i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92" y="1970087"/>
            <a:ext cx="8229600" cy="39735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No job descriptions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Specialized knowledge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Directors have special interests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Pride and emotional connection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No effective orientation program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40030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4182"/>
            <a:ext cx="8229600" cy="1143000"/>
          </a:xfrm>
        </p:spPr>
        <p:txBody>
          <a:bodyPr/>
          <a:lstStyle/>
          <a:p>
            <a:r>
              <a:rPr lang="en-US" sz="3400" b="1" dirty="0"/>
              <a:t>Governance vs. management:</a:t>
            </a:r>
            <a:br>
              <a:rPr lang="en-US" sz="3400" b="1" dirty="0"/>
            </a:br>
            <a:r>
              <a:rPr lang="en-US" sz="3400" b="1" dirty="0"/>
              <a:t>Why Boards micromanage (cont.)</a:t>
            </a:r>
            <a:endParaRPr lang="es-US" sz="2000" b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60117"/>
            <a:ext cx="8229600" cy="3821113"/>
          </a:xfrm>
        </p:spPr>
        <p:txBody>
          <a:bodyPr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Board manages when given management </a:t>
            </a:r>
            <a:br>
              <a:rPr lang="en-US" sz="2800" dirty="0"/>
            </a:br>
            <a:r>
              <a:rPr lang="en-US" sz="2800" dirty="0"/>
              <a:t>(as opposed to governance) information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Crisis arises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Management ineffective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0967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63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800" b="1" dirty="0"/>
              <a:t>Frequency of Board </a:t>
            </a:r>
            <a:br>
              <a:rPr lang="en-US" sz="3800" b="1" dirty="0"/>
            </a:br>
            <a:r>
              <a:rPr lang="en-US" sz="3800" b="1" dirty="0"/>
              <a:t>meetings</a:t>
            </a:r>
            <a:r>
              <a:rPr lang="en-US" b="1" dirty="0"/>
              <a:t/>
            </a:r>
            <a:br>
              <a:rPr lang="en-US" b="1" dirty="0"/>
            </a:br>
            <a:endParaRPr lang="en-US" sz="2800" b="1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03628"/>
              </p:ext>
            </p:extLst>
          </p:nvPr>
        </p:nvGraphicFramePr>
        <p:xfrm>
          <a:off x="914400" y="1087815"/>
          <a:ext cx="6591300" cy="4958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2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8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855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sng" dirty="0">
                          <a:solidFill>
                            <a:schemeClr val="tx1"/>
                          </a:solidFill>
                        </a:rPr>
                        <a:t>Average number of board</a:t>
                      </a:r>
                      <a:r>
                        <a:rPr lang="en-US" sz="1600" b="0" u="sng" baseline="0" dirty="0">
                          <a:solidFill>
                            <a:schemeClr val="tx1"/>
                          </a:solidFill>
                        </a:rPr>
                        <a:t> meetings</a:t>
                      </a:r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74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Freestanding hospital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58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Hospital subsidiary board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64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Local hospital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board with limited authority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5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Local hospital board with no fiduciary duties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364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Local hospital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board with significant authority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74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System headquarters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7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D4095"/>
                          </a:solidFill>
                        </a:rPr>
                        <a:t>       Average all respondents</a:t>
                      </a:r>
                      <a:r>
                        <a:rPr lang="en-US" sz="1600" baseline="0" dirty="0">
                          <a:solidFill>
                            <a:srgbClr val="1D4095"/>
                          </a:solidFill>
                        </a:rPr>
                        <a:t> = 9</a:t>
                      </a:r>
                      <a:endParaRPr lang="en-US" sz="1600" dirty="0">
                        <a:solidFill>
                          <a:srgbClr val="1D4095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7363" name="TextBox 6"/>
          <p:cNvSpPr txBox="1">
            <a:spLocks noChangeArrowheads="1"/>
          </p:cNvSpPr>
          <p:nvPr/>
        </p:nvSpPr>
        <p:spPr bwMode="auto">
          <a:xfrm>
            <a:off x="1828800" y="5958900"/>
            <a:ext cx="5295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Source: 2014 National Health Care Governance Survey Report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8488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 b="26755"/>
          <a:stretch/>
        </p:blipFill>
        <p:spPr>
          <a:xfrm>
            <a:off x="2438400" y="4319322"/>
            <a:ext cx="4588680" cy="1806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1098"/>
            <a:ext cx="8229600" cy="1143000"/>
          </a:xfrm>
        </p:spPr>
        <p:txBody>
          <a:bodyPr/>
          <a:lstStyle/>
          <a:p>
            <a:r>
              <a:rPr lang="en-US" sz="3400" b="1" dirty="0"/>
              <a:t>CEO succession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500" dirty="0"/>
              <a:t>Should be a top priority for boards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500" dirty="0"/>
              <a:t>Board driven, collaborative process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500" dirty="0"/>
              <a:t>Involves identifying (and developing) several leaders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500" dirty="0"/>
              <a:t>Assures key stakeholders of leadership continuity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500" dirty="0"/>
              <a:t>Internal candidates get generally better results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78581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55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Intermediate sanctions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534400" cy="45259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s-US" sz="2700" dirty="0"/>
              <a:t>Not-for-profit directors can cause organization to lose non-profit status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s-US" sz="2700" dirty="0"/>
              <a:t>Intermediate Sanctions have caused directors to be liable for their actions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s-US" sz="2700" dirty="0"/>
              <a:t>Sanctions are brought when transactions involve “disqualified persons,” or an individual who is in position to exercise substantial influence over the organization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s-US" sz="2700" dirty="0"/>
              <a:t>See </a:t>
            </a:r>
            <a:r>
              <a:rPr lang="en-US" altLang="es-US" sz="1600" dirty="0">
                <a:hlinkClick r:id="rId3"/>
              </a:rPr>
              <a:t>www.irs.gov/Charities-&amp;-Non-Profits/Charitable-Organizations/Intermediate-Sanctions</a:t>
            </a:r>
            <a:r>
              <a:rPr lang="en-US" altLang="es-US" sz="1600" dirty="0"/>
              <a:t>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altLang="es-US" sz="30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7100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1613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400" b="1" dirty="0"/>
              <a:t>Actions resulting in intermediate sanctions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Paying unreasonable compensation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Paying revenue-based compensation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Participating in bargain sales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2645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3657600"/>
            <a:ext cx="376555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78278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800" b="1" dirty="0"/>
              <a:t>Basics for a “good” Board</a:t>
            </a:r>
            <a:r>
              <a:rPr lang="en-US" sz="3400" dirty="0"/>
              <a:t/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s-US" sz="2800" dirty="0"/>
              <a:t>Job descriptions for Board </a:t>
            </a:r>
            <a:br>
              <a:rPr lang="en-US" altLang="es-US" sz="2800" dirty="0"/>
            </a:br>
            <a:r>
              <a:rPr lang="en-US" altLang="es-US" sz="2800" dirty="0"/>
              <a:t>and Board officers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s-US" sz="2800" dirty="0"/>
              <a:t>Up-to-date bylaws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s-US" sz="2800" dirty="0"/>
              <a:t>Board self-evaluations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s-US" sz="2800" dirty="0"/>
              <a:t>Conflict of interest policies enforced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s-US" sz="2800" dirty="0"/>
              <a:t>Good relationship with CEO, but not in CEO’s pocket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s-US" sz="2800" dirty="0"/>
          </a:p>
        </p:txBody>
      </p:sp>
      <p:pic>
        <p:nvPicPr>
          <p:cNvPr id="11469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62413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177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Basics for a “good” Board (cont.)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s-US" sz="2800" dirty="0"/>
              <a:t>Effective orientation for new Board members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s-US" sz="2800" dirty="0"/>
              <a:t>Board is into policy setting, not operations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s-US" sz="2800" dirty="0"/>
              <a:t>Annual Board retreats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s-US" sz="2800" dirty="0"/>
              <a:t>Up-to-date strategic plan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s-US" sz="2800" dirty="0"/>
              <a:t>CEO evaluation annually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14770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70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Characteristics of an advanced</a:t>
            </a:r>
            <a:br>
              <a:rPr lang="en-US" altLang="es-US" sz="3400" b="1" dirty="0"/>
            </a:br>
            <a:r>
              <a:rPr lang="en-US" altLang="es-US" sz="3400" b="1" dirty="0"/>
              <a:t>Board</a:t>
            </a:r>
            <a:endParaRPr lang="en-US" altLang="es-US" sz="3400" b="1" i="1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5787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s-US" sz="2800" dirty="0"/>
              <a:t>Eliminate term limits and age limits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US" sz="2800" dirty="0"/>
              <a:t>Individual Board evaluations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US" sz="2800" dirty="0"/>
              <a:t>No monthly board meetings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US" sz="2800" dirty="0"/>
              <a:t>Spend as much time on quality as on finance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US" sz="2800" dirty="0"/>
              <a:t>Engaged in public policy initiatives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US" sz="2800" dirty="0"/>
              <a:t>Board members self-identify conflicts early and recuse themselves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797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29407"/>
            <a:ext cx="8229600" cy="1143000"/>
          </a:xfrm>
        </p:spPr>
        <p:txBody>
          <a:bodyPr/>
          <a:lstStyle/>
          <a:p>
            <a:r>
              <a:rPr lang="en-US" sz="3400" b="1" dirty="0"/>
              <a:t>Duty of Care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2400" i="1" dirty="0"/>
              <a:t>Directors exercise appropriate diligence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i="1" dirty="0"/>
              <a:t>in good faith to become informed in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i="1" dirty="0"/>
              <a:t>making decisions and overseeing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i="1" dirty="0"/>
              <a:t>management.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2400" b="1" dirty="0"/>
              <a:t>Actions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Attend and actively participate in meetings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Require management to provide adequate reports concerning the facility’s operation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Diligently inquire about any potential problems they see that could arise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553200" y="63817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29090C4-EE0C-4138-83F3-0C94501F01E8}" type="slidenum">
              <a:rPr lang="en-US" altLang="en-US" sz="1500" kern="0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456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16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Characteristics of an advanced </a:t>
            </a:r>
            <a:br>
              <a:rPr lang="en-US" altLang="es-US" sz="3400" b="1" dirty="0"/>
            </a:br>
            <a:r>
              <a:rPr lang="en-US" altLang="es-US" sz="3400" b="1" dirty="0"/>
              <a:t>Board (cont.)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s-US" sz="2800" dirty="0"/>
              <a:t>Board member automatically resigns over continuing conflicts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US" sz="2800" dirty="0"/>
              <a:t>Board has dealt with “physician member” issues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US" sz="2800" dirty="0"/>
              <a:t>Board has added members outside of the community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US" sz="2800" dirty="0"/>
              <a:t>Ask members to leave the board for good reason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11123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Characteristics of an advanced </a:t>
            </a:r>
            <a:br>
              <a:rPr lang="en-US" altLang="es-US" sz="3400" b="1" dirty="0"/>
            </a:br>
            <a:r>
              <a:rPr lang="en-US" altLang="es-US" sz="3400" b="1" dirty="0"/>
              <a:t>board (cont.)</a:t>
            </a:r>
            <a:endParaRPr lang="en-US" altLang="es-US" sz="2500" b="1" i="1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05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s-US" sz="2800" dirty="0"/>
              <a:t>Reputation of board is so good people ask to join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US" sz="2800" dirty="0"/>
              <a:t>CEO succession plan in place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US" sz="2800" dirty="0"/>
              <a:t>Board members are engaged in continuing education on governance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08" y="3840163"/>
            <a:ext cx="470718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030271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109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Governance websites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s-US" sz="2700" dirty="0"/>
              <a:t>Compensationstandards.com</a:t>
            </a:r>
          </a:p>
          <a:p>
            <a:pPr eaLnBrk="1" hangingPunct="1"/>
            <a:r>
              <a:rPr lang="en-US" altLang="es-US" sz="2700" dirty="0"/>
              <a:t>NACDonline.org</a:t>
            </a:r>
          </a:p>
          <a:p>
            <a:pPr eaLnBrk="1" hangingPunct="1"/>
            <a:r>
              <a:rPr lang="en-US" altLang="es-US" sz="2700" dirty="0"/>
              <a:t>Boardsource.org</a:t>
            </a:r>
          </a:p>
          <a:p>
            <a:pPr eaLnBrk="1" hangingPunct="1"/>
            <a:r>
              <a:rPr lang="en-US" altLang="es-US" sz="2700" dirty="0"/>
              <a:t>Thecorporatelibrary.net</a:t>
            </a:r>
          </a:p>
          <a:p>
            <a:pPr eaLnBrk="1" hangingPunct="1"/>
            <a:r>
              <a:rPr lang="en-US" altLang="es-US" sz="2700" dirty="0"/>
              <a:t>Greatboards.org</a:t>
            </a:r>
          </a:p>
          <a:p>
            <a:pPr eaLnBrk="1" hangingPunct="1"/>
            <a:r>
              <a:rPr lang="en-US" altLang="es-US" sz="2700" dirty="0"/>
              <a:t>Healthpolicyinstitute.pitt.edu</a:t>
            </a:r>
          </a:p>
          <a:p>
            <a:pPr eaLnBrk="1" hangingPunct="1"/>
            <a:r>
              <a:rPr lang="en-US" altLang="es-US" sz="2700" dirty="0"/>
              <a:t>Trustees.aha.org</a:t>
            </a:r>
          </a:p>
          <a:p>
            <a:pPr eaLnBrk="1" hangingPunct="1"/>
            <a:r>
              <a:rPr lang="en-US" altLang="es-US" sz="2700" dirty="0"/>
              <a:t>Practicalgovernancegroup.com</a:t>
            </a:r>
          </a:p>
          <a:p>
            <a:pPr eaLnBrk="1" hangingPunct="1">
              <a:buFontTx/>
              <a:buNone/>
            </a:pPr>
            <a:endParaRPr lang="en-US" altLang="es-US" sz="2800" dirty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endParaRPr lang="en-US" altLang="es-US" sz="2800" dirty="0">
              <a:solidFill>
                <a:srgbClr val="0070C0"/>
              </a:solidFill>
            </a:endParaRPr>
          </a:p>
          <a:p>
            <a:pPr eaLnBrk="1" hangingPunct="1"/>
            <a:endParaRPr lang="en-US" altLang="es-US" sz="2800" dirty="0"/>
          </a:p>
          <a:p>
            <a:pPr eaLnBrk="1" hangingPunct="1">
              <a:buFontTx/>
              <a:buNone/>
            </a:pPr>
            <a:endParaRPr lang="en-US" altLang="es-US" sz="2800" dirty="0"/>
          </a:p>
          <a:p>
            <a:pPr eaLnBrk="1" hangingPunct="1"/>
            <a:endParaRPr lang="en-US" altLang="es-US" sz="2800" dirty="0"/>
          </a:p>
          <a:p>
            <a:pPr eaLnBrk="1" hangingPunct="1">
              <a:buFontTx/>
              <a:buNone/>
            </a:pPr>
            <a:endParaRPr lang="en-US" altLang="es-US" sz="2800" dirty="0"/>
          </a:p>
          <a:p>
            <a:pPr eaLnBrk="1" hangingPunct="1">
              <a:buFontTx/>
              <a:buNone/>
            </a:pPr>
            <a:endParaRPr lang="en-US" altLang="es-US" sz="2800" dirty="0"/>
          </a:p>
          <a:p>
            <a:pPr eaLnBrk="1" hangingPunct="1"/>
            <a:endParaRPr lang="en-US" altLang="es-US" sz="2800" dirty="0"/>
          </a:p>
        </p:txBody>
      </p:sp>
      <p:pic>
        <p:nvPicPr>
          <p:cNvPr id="123909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31384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4106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1619"/>
            <a:ext cx="8229600" cy="1143000"/>
          </a:xfrm>
        </p:spPr>
        <p:txBody>
          <a:bodyPr/>
          <a:lstStyle/>
          <a:p>
            <a:r>
              <a:rPr lang="en-US" sz="3400" b="1" dirty="0"/>
              <a:t>Key terms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619"/>
            <a:ext cx="8229600" cy="4525963"/>
          </a:xfrm>
        </p:spPr>
        <p:txBody>
          <a:bodyPr/>
          <a:lstStyle/>
          <a:p>
            <a:r>
              <a:rPr lang="en-US" dirty="0"/>
              <a:t>Board of directors</a:t>
            </a:r>
          </a:p>
          <a:p>
            <a:r>
              <a:rPr lang="en-US" dirty="0"/>
              <a:t>Fiduciary duties</a:t>
            </a:r>
          </a:p>
          <a:p>
            <a:r>
              <a:rPr lang="en-US" dirty="0"/>
              <a:t>Confidentiality Rule</a:t>
            </a:r>
          </a:p>
          <a:p>
            <a:r>
              <a:rPr lang="en-US" dirty="0"/>
              <a:t>Board responsibilities</a:t>
            </a:r>
          </a:p>
          <a:p>
            <a:r>
              <a:rPr lang="en-US" dirty="0"/>
              <a:t>Bylaws</a:t>
            </a:r>
          </a:p>
          <a:p>
            <a:r>
              <a:rPr lang="en-US" dirty="0"/>
              <a:t>Business Judgement Rule</a:t>
            </a:r>
          </a:p>
          <a:p>
            <a:r>
              <a:rPr lang="en-US" dirty="0"/>
              <a:t>Intermediate sanctions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B857D-AD75-4077-B8A0-4BC84F3EB6B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317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1619"/>
            <a:ext cx="8229600" cy="1143000"/>
          </a:xfrm>
        </p:spPr>
        <p:txBody>
          <a:bodyPr/>
          <a:lstStyle/>
          <a:p>
            <a:r>
              <a:rPr lang="en-US" sz="3400" b="1" dirty="0"/>
              <a:t>Key terms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619"/>
            <a:ext cx="8229600" cy="4525963"/>
          </a:xfrm>
        </p:spPr>
        <p:txBody>
          <a:bodyPr/>
          <a:lstStyle/>
          <a:p>
            <a:r>
              <a:rPr lang="en-US" dirty="0"/>
              <a:t>Board committees</a:t>
            </a:r>
          </a:p>
          <a:p>
            <a:r>
              <a:rPr lang="en-US" dirty="0"/>
              <a:t>Executive sessions</a:t>
            </a:r>
          </a:p>
          <a:p>
            <a:r>
              <a:rPr lang="en-US" dirty="0"/>
              <a:t>Board retreat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B857D-AD75-4077-B8A0-4BC84F3EB6B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611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sz="3400" b="1" dirty="0"/>
              <a:t>Questions</a:t>
            </a:r>
          </a:p>
        </p:txBody>
      </p:sp>
      <p:pic>
        <p:nvPicPr>
          <p:cNvPr id="4" name="Picture 9" descr="question_mark_3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15263" y="2593351"/>
            <a:ext cx="1313474" cy="2539661"/>
          </a:xfrm>
        </p:spPr>
      </p:pic>
      <p:pic>
        <p:nvPicPr>
          <p:cNvPr id="5" name="Picture 9" descr="question_mark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739106"/>
            <a:ext cx="1220788" cy="2362200"/>
          </a:xfrm>
          <a:prstGeom prst="rect">
            <a:avLst/>
          </a:prstGeom>
        </p:spPr>
      </p:pic>
      <p:pic>
        <p:nvPicPr>
          <p:cNvPr id="6" name="Picture 9" descr="question_mark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61212" y="1704276"/>
            <a:ext cx="1220788" cy="2362200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755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Contact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570038"/>
            <a:ext cx="6858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US" sz="2400" b="1" dirty="0"/>
              <a:t>J. Larry Tyler, </a:t>
            </a:r>
            <a:r>
              <a:rPr lang="en-US" altLang="es-US" sz="2400" dirty="0"/>
              <a:t>FACHE, FHFMA, CMPE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US" sz="2000" dirty="0"/>
              <a:t>Chairman and CEO, Practical Governance Group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US" sz="2000" dirty="0"/>
              <a:t>Chairman Emeritus, Tyler &amp; Company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s-US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s-US" sz="2000" i="1" dirty="0">
                <a:solidFill>
                  <a:srgbClr val="000000"/>
                </a:solidFill>
              </a:rPr>
              <a:t>Contact</a:t>
            </a:r>
            <a:endParaRPr lang="en-US" altLang="es-US" sz="2000" i="1" dirty="0">
              <a:hlinkClick r:id="rId3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US" sz="2000" dirty="0"/>
              <a:t>678-296-6775 (phone)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US" sz="2000" dirty="0">
                <a:hlinkClick r:id="rId4"/>
              </a:rPr>
              <a:t>ltyler@pgghealthcare.com</a:t>
            </a:r>
            <a:r>
              <a:rPr lang="en-US" altLang="es-US" sz="2000" dirty="0"/>
              <a:t> (email)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US" sz="2000" dirty="0">
                <a:hlinkClick r:id="rId5"/>
              </a:rPr>
              <a:t>www.JLarryTyler.com</a:t>
            </a:r>
            <a:r>
              <a:rPr lang="en-US" altLang="es-US" sz="2000" dirty="0"/>
              <a:t> (LinkedIn)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s-US" sz="2000" dirty="0">
              <a:hlinkClick r:id="rId3"/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lang="en-US" altLang="es-US" sz="2000" i="1" dirty="0">
                <a:solidFill>
                  <a:srgbClr val="000000"/>
                </a:solidFill>
              </a:rPr>
              <a:t>Insight</a:t>
            </a:r>
            <a:endParaRPr lang="en-US" altLang="es-US" sz="2000" i="1" dirty="0">
              <a:hlinkClick r:id="rId3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US" sz="2000" dirty="0">
                <a:hlinkClick r:id="rId3"/>
              </a:rPr>
              <a:t>practicalgovernancegroup.com</a:t>
            </a:r>
            <a:r>
              <a:rPr lang="en-US" altLang="es-US" sz="2000" dirty="0"/>
              <a:t> (website)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US" sz="2000" dirty="0">
                <a:hlinkClick r:id="rId6"/>
              </a:rPr>
              <a:t>Youtube.com/practicalgovernancegroup</a:t>
            </a:r>
            <a:r>
              <a:rPr lang="en-US" altLang="es-US" sz="2000" dirty="0"/>
              <a:t> (YouTube)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US" sz="2000" dirty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s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US" sz="2200" dirty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US" sz="24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s-US" sz="2400" dirty="0"/>
          </a:p>
        </p:txBody>
      </p:sp>
      <p:pic>
        <p:nvPicPr>
          <p:cNvPr id="126981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70038"/>
            <a:ext cx="160020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2655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93825"/>
            <a:ext cx="28194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031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Duty of Loyalty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S" sz="2600" i="1" dirty="0"/>
              <a:t>A director’s conduct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S" sz="2600" i="1" dirty="0"/>
              <a:t>must be in the best interest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S" sz="2600" b="1" i="1" dirty="0"/>
              <a:t>of the organization.</a:t>
            </a:r>
          </a:p>
          <a:p>
            <a:pPr eaLnBrk="1" hangingPunct="1">
              <a:buFontTx/>
              <a:buNone/>
            </a:pPr>
            <a:endParaRPr lang="en-US" altLang="es-US" sz="2600" i="1" dirty="0"/>
          </a:p>
          <a:p>
            <a:pPr algn="ctr" eaLnBrk="1" hangingPunct="1">
              <a:buFontTx/>
              <a:buNone/>
            </a:pPr>
            <a:r>
              <a:rPr lang="en-US" altLang="es-US" sz="2600" b="1" dirty="0"/>
              <a:t>Actions</a:t>
            </a:r>
          </a:p>
          <a:p>
            <a:pPr eaLnBrk="1" hangingPunct="1"/>
            <a:r>
              <a:rPr lang="en-US" altLang="es-US" sz="2600" dirty="0"/>
              <a:t>Disclose conflicts of interest</a:t>
            </a:r>
          </a:p>
          <a:p>
            <a:pPr eaLnBrk="1" hangingPunct="1"/>
            <a:r>
              <a:rPr lang="en-US" altLang="es-US" sz="2600" dirty="0"/>
              <a:t>Reveal any related business opportunities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5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23988"/>
            <a:ext cx="48260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09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Conflicts of interest</a:t>
            </a:r>
            <a:r>
              <a:rPr lang="en-US" altLang="es-US" b="1" dirty="0"/>
              <a:t>	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384800" y="1676400"/>
            <a:ext cx="3505200" cy="4525962"/>
          </a:xfrm>
        </p:spPr>
        <p:txBody>
          <a:bodyPr>
            <a:noAutofit/>
          </a:bodyPr>
          <a:lstStyle/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Annually sign conflict statement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Recuse themselves from any decision in which they are conflicted	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Hold others accountable for conflicts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Avoid even the appearance of conflicts of interest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1727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US" sz="3400" b="1" dirty="0"/>
              <a:t>Duty of Disclosure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S" sz="2800" i="1" dirty="0"/>
              <a:t>Directors inform fellow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S" sz="2800" i="1" dirty="0"/>
              <a:t>directors and management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S" sz="2800" i="1" dirty="0"/>
              <a:t>of information known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S" sz="2800" i="1" dirty="0"/>
              <a:t>the director that is material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S" sz="2800" i="1" dirty="0"/>
              <a:t>to corporate decisions.</a:t>
            </a:r>
          </a:p>
        </p:txBody>
      </p:sp>
      <p:pic>
        <p:nvPicPr>
          <p:cNvPr id="4505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6417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238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090C4-EE0C-4138-83F3-0C94501F01E8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1388570"/>
      </p:ext>
    </p:extLst>
  </p:cSld>
  <p:clrMapOvr>
    <a:masterClrMapping/>
  </p:clrMapOvr>
</p:sld>
</file>

<file path=ppt/theme/theme1.xml><?xml version="1.0" encoding="utf-8"?>
<a:theme xmlns:a="http://schemas.openxmlformats.org/drawingml/2006/main" name="ACHE_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CHE Tutorial 2011 - presentation version">
  <a:themeElements>
    <a:clrScheme name="ACHE_Ar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HE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ACHE_Ar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E_Ar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E_Ar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E_Ar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E_Ar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E_Ar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CHE Tutorial 2011 - presentation version">
  <a:themeElements>
    <a:clrScheme name="ACHE_Ar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HE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ACHE_Ar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E_Ar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E_Ar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E_Ar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E_Ar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E_Ar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CHE Tutorial 2011 - presentation version">
  <a:themeElements>
    <a:clrScheme name="ACHE_Ar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HE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ACHE_Ar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E_Ar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E_Ar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E_Ar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E_Ar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E_Ar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E_Ar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Facet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</TotalTime>
  <Words>1974</Words>
  <Application>Microsoft Office PowerPoint</Application>
  <PresentationFormat>On-screen Show (4:3)</PresentationFormat>
  <Paragraphs>492</Paragraphs>
  <Slides>66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ACHE_Theme</vt:lpstr>
      <vt:lpstr>2_ACHE Tutorial 2011 - presentation version</vt:lpstr>
      <vt:lpstr>1_ACHE Tutorial 2011 - presentation version</vt:lpstr>
      <vt:lpstr>ACHE Tutorial 2011 - presentation version</vt:lpstr>
      <vt:lpstr>Governance and Organizational Structure</vt:lpstr>
      <vt:lpstr>Governance and Organizational Structure Knowledge Area</vt:lpstr>
      <vt:lpstr>Governing Boards</vt:lpstr>
      <vt:lpstr>What is a fiduciary?</vt:lpstr>
      <vt:lpstr>Fiduciary Duties </vt:lpstr>
      <vt:lpstr>Duty of Care</vt:lpstr>
      <vt:lpstr>Duty of Loyalty</vt:lpstr>
      <vt:lpstr>Conflicts of interest </vt:lpstr>
      <vt:lpstr>Duty of Disclosure</vt:lpstr>
      <vt:lpstr>Duty of Obedience</vt:lpstr>
      <vt:lpstr>Business Judgement Rule</vt:lpstr>
      <vt:lpstr>Confidentiality Rule</vt:lpstr>
      <vt:lpstr>Functions of the Governing Board</vt:lpstr>
      <vt:lpstr>Five Responsibilities of a  Governing Board</vt:lpstr>
      <vt:lpstr>Five Responsibilities of a  Governing Board (cont.)</vt:lpstr>
      <vt:lpstr>Board Job Descriptions </vt:lpstr>
      <vt:lpstr>Board terms</vt:lpstr>
      <vt:lpstr>RiskMetrics group comments</vt:lpstr>
      <vt:lpstr>Mission statement</vt:lpstr>
      <vt:lpstr>Sample mission statements</vt:lpstr>
      <vt:lpstr>Working together as a board</vt:lpstr>
      <vt:lpstr>Current board sizes</vt:lpstr>
      <vt:lpstr>Purpose of board self- assessments</vt:lpstr>
      <vt:lpstr>Purpose of board self- assessments (cont.)</vt:lpstr>
      <vt:lpstr>Purpose of board self-  assessments (cont.)</vt:lpstr>
      <vt:lpstr>Summary of responses (Self-assessment for Board of Directors)</vt:lpstr>
      <vt:lpstr>What can we do as a board to ensure that our decisions are consistent with our mission? </vt:lpstr>
      <vt:lpstr>Common board committees</vt:lpstr>
      <vt:lpstr>Common board committees</vt:lpstr>
      <vt:lpstr>Finance Committee</vt:lpstr>
      <vt:lpstr>Quality and Safety Committee</vt:lpstr>
      <vt:lpstr>Executive Committee</vt:lpstr>
      <vt:lpstr>Governance Committee</vt:lpstr>
      <vt:lpstr>Governance Committee</vt:lpstr>
      <vt:lpstr>Audit and Compliance Committee</vt:lpstr>
      <vt:lpstr>Strategic Planning Committee</vt:lpstr>
      <vt:lpstr>Executive Compensation  Committee</vt:lpstr>
      <vt:lpstr>Fundraising/Development  Committee</vt:lpstr>
      <vt:lpstr>Community Benefit/Mission  Committee</vt:lpstr>
      <vt:lpstr>Government Relations Committee</vt:lpstr>
      <vt:lpstr>Appointing committee members</vt:lpstr>
      <vt:lpstr>Selection process for physician  Board members</vt:lpstr>
      <vt:lpstr>Selection process for physician Board members (cont.)</vt:lpstr>
      <vt:lpstr>Physician input into Governance </vt:lpstr>
      <vt:lpstr>Physician input into Governance (cont.)</vt:lpstr>
      <vt:lpstr>How some physicians make  decisions</vt:lpstr>
      <vt:lpstr>Role of the CEO in Governance</vt:lpstr>
      <vt:lpstr>Role of the CEO in Governance  (cont.)</vt:lpstr>
      <vt:lpstr>CEO as member of board</vt:lpstr>
      <vt:lpstr>Board retreat</vt:lpstr>
      <vt:lpstr>Governance vs. management: Why Boards micromanage (cont.)</vt:lpstr>
      <vt:lpstr>Governance vs. management: Why Boards micromanage (cont.)</vt:lpstr>
      <vt:lpstr>Frequency of Board  meetings </vt:lpstr>
      <vt:lpstr>CEO succession plan</vt:lpstr>
      <vt:lpstr>Intermediate sanctions</vt:lpstr>
      <vt:lpstr>Actions resulting in intermediate sanctions</vt:lpstr>
      <vt:lpstr>Basics for a “good” Board </vt:lpstr>
      <vt:lpstr>Basics for a “good” Board (cont.)</vt:lpstr>
      <vt:lpstr>Characteristics of an advanced Board</vt:lpstr>
      <vt:lpstr>Characteristics of an advanced  Board (cont.)</vt:lpstr>
      <vt:lpstr>Characteristics of an advanced  board (cont.)</vt:lpstr>
      <vt:lpstr>Governance websites</vt:lpstr>
      <vt:lpstr>Key terms </vt:lpstr>
      <vt:lpstr>Key terms (cont.) </vt:lpstr>
      <vt:lpstr>Questions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cleon@tylerandco.com</dc:creator>
  <cp:lastModifiedBy>Karen</cp:lastModifiedBy>
  <cp:revision>215</cp:revision>
  <cp:lastPrinted>2018-03-12T20:46:39Z</cp:lastPrinted>
  <dcterms:created xsi:type="dcterms:W3CDTF">2010-12-27T16:31:48Z</dcterms:created>
  <dcterms:modified xsi:type="dcterms:W3CDTF">2018-07-11T16:09:18Z</dcterms:modified>
</cp:coreProperties>
</file>