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7" r:id="rId30"/>
    <p:sldId id="289" r:id="rId31"/>
    <p:sldId id="288" r:id="rId32"/>
    <p:sldId id="290" r:id="rId33"/>
    <p:sldId id="291" r:id="rId34"/>
    <p:sldId id="28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254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b="0" dirty="0"/>
              <a:t>Percentage of </a:t>
            </a:r>
            <a:r>
              <a:rPr lang="en-US" sz="2000" b="0" dirty="0" smtClean="0"/>
              <a:t>the 200 Exam </a:t>
            </a:r>
            <a:r>
              <a:rPr lang="en-US" sz="2000" b="0" dirty="0"/>
              <a:t>Questions for Each Knowledge Area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Exam Questions for Each Knowledge Area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Governance &amp; Organizational Structure</c:v>
                </c:pt>
                <c:pt idx="1">
                  <c:v>Human Resources</c:v>
                </c:pt>
                <c:pt idx="2">
                  <c:v>Financial</c:v>
                </c:pt>
                <c:pt idx="3">
                  <c:v>Healthcare Technology &amp; Information Management</c:v>
                </c:pt>
                <c:pt idx="4">
                  <c:v>Quality &amp; Performance Improvement</c:v>
                </c:pt>
                <c:pt idx="5">
                  <c:v>Laws &amp; Regualtions</c:v>
                </c:pt>
                <c:pt idx="6">
                  <c:v>Professionalism &amp; Ethics</c:v>
                </c:pt>
                <c:pt idx="7">
                  <c:v>Healthcare</c:v>
                </c:pt>
                <c:pt idx="8">
                  <c:v>Management</c:v>
                </c:pt>
                <c:pt idx="9">
                  <c:v>Business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</c:v>
                </c:pt>
                <c:pt idx="1">
                  <c:v>11</c:v>
                </c:pt>
                <c:pt idx="2">
                  <c:v>10</c:v>
                </c:pt>
                <c:pt idx="3">
                  <c:v>5</c:v>
                </c:pt>
                <c:pt idx="4">
                  <c:v>10</c:v>
                </c:pt>
                <c:pt idx="5">
                  <c:v>8</c:v>
                </c:pt>
                <c:pt idx="6">
                  <c:v>8</c:v>
                </c:pt>
                <c:pt idx="7">
                  <c:v>18</c:v>
                </c:pt>
                <c:pt idx="8">
                  <c:v>15</c:v>
                </c:pt>
                <c:pt idx="9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Sheet1!$A$2:$A$11</c:f>
              <c:strCache>
                <c:ptCount val="10"/>
                <c:pt idx="0">
                  <c:v>Governance &amp; Organizational Structure</c:v>
                </c:pt>
                <c:pt idx="1">
                  <c:v>Human Resources</c:v>
                </c:pt>
                <c:pt idx="2">
                  <c:v>Financial</c:v>
                </c:pt>
                <c:pt idx="3">
                  <c:v>Healthcare Technology &amp; Information Management</c:v>
                </c:pt>
                <c:pt idx="4">
                  <c:v>Quality &amp; Performance Improvement</c:v>
                </c:pt>
                <c:pt idx="5">
                  <c:v>Laws &amp; Regualtions</c:v>
                </c:pt>
                <c:pt idx="6">
                  <c:v>Professionalism &amp; Ethics</c:v>
                </c:pt>
                <c:pt idx="7">
                  <c:v>Healthcare</c:v>
                </c:pt>
                <c:pt idx="8">
                  <c:v>Management</c:v>
                </c:pt>
                <c:pt idx="9">
                  <c:v>Business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703971605822"/>
          <c:y val="0.10808035534019786"/>
          <c:w val="0.326572536387497"/>
          <c:h val="0.89191964465980211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0.02727</cdr:x>
      <cdr:y>0.95775</cdr:y>
    </cdr:from>
    <cdr:to>
      <cdr:x>0.61818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0" y="5181600"/>
          <a:ext cx="49530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 ACHE Board of Governors Examination Reference Manual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359F9-6D3D-4DFE-86D5-CA10774BBA13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A5BD9-8594-4546-91D6-94876796A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9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Business questions</a:t>
            </a:r>
            <a:r>
              <a:rPr lang="en-US" baseline="0" dirty="0" smtClean="0"/>
              <a:t> are 10% of total questions; i.e., 20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009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organization has a culture; either by design or by default.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720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Hierarchical with increased specificity.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58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Strategic planning</a:t>
            </a:r>
            <a:r>
              <a:rPr lang="en-US" baseline="0" dirty="0" smtClean="0"/>
              <a:t> + marketing + business plan development and execution = Strategic Management.  Strategic goals cascade down into marketing efforts and business plans.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6367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Market</a:t>
            </a:r>
            <a:r>
              <a:rPr lang="en-US" baseline="0" dirty="0" smtClean="0"/>
              <a:t> research help you understand the socioeconomic environment in which your organization operates.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23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r>
              <a:rPr lang="en-US" baseline="0" dirty="0" smtClean="0"/>
              <a:t> A decision to start or expand a medical service requires the commitment of financial commitment, staffing, medical staff, and IT support.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15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will spend</a:t>
            </a:r>
            <a:r>
              <a:rPr lang="en-US" baseline="0" dirty="0" smtClean="0"/>
              <a:t> more time on Marketing since the objective is to have knowledge of both the principles and the tools.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190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Strategic</a:t>
            </a:r>
            <a:r>
              <a:rPr lang="en-US" baseline="0" dirty="0" smtClean="0"/>
              <a:t> assessment.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787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When Emory Healthcare expanded its Orthopedic</a:t>
            </a:r>
            <a:r>
              <a:rPr lang="en-US" baseline="0" dirty="0" smtClean="0"/>
              <a:t> services accessibility was a major consideration. The Orthopedic and Spine Center was located off the main campus adjacent to I-85 and the Orthopedic and Spine Hospital was opened at a location adjacent to I-285; avoiding the congestion of the Emory main campus.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083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Promotion ties</a:t>
            </a:r>
            <a:r>
              <a:rPr lang="en-US" baseline="0" dirty="0" smtClean="0"/>
              <a:t> to the business plan for the respective service.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27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</a:t>
            </a:r>
            <a:r>
              <a:rPr lang="en-US" baseline="0" dirty="0" smtClean="0"/>
              <a:t> is what the organization is perceived to be versus Reputation which is based on what the organization actually does.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EA5BD9-8594-4546-91D6-94876796A72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19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6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9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1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5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6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6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38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4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05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45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4584-99AA-48C0-8639-BECCE16D6385}" type="datetimeFigureOut">
              <a:rPr lang="en-US" smtClean="0"/>
              <a:t>7/10/2018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F702A-3464-45CD-8D71-0986F97FC7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98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133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American College of Healthcare Executives</a:t>
            </a:r>
            <a:br>
              <a:rPr lang="en-US" sz="28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70C0"/>
                </a:solidFill>
              </a:rPr>
              <a:t>Board of Governors Examination Tutorial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r>
              <a:rPr lang="en-US" sz="6000" dirty="0" smtClean="0"/>
              <a:t>Business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Sponsored by</a:t>
            </a:r>
          </a:p>
          <a:p>
            <a:r>
              <a:rPr lang="en-US" sz="2000" dirty="0" smtClean="0"/>
              <a:t>Georgia Association of Healthcare Executives</a:t>
            </a:r>
          </a:p>
          <a:p>
            <a:endParaRPr lang="en-US" sz="2000" dirty="0"/>
          </a:p>
          <a:p>
            <a:r>
              <a:rPr lang="en-US" sz="2000" dirty="0" smtClean="0"/>
              <a:t>July 2018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9198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Planning Phase IV-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45000"/>
              </a:spcBef>
            </a:pPr>
            <a:r>
              <a:rPr lang="en-US" dirty="0" smtClean="0"/>
              <a:t>Evaluation of performance against the plan</a:t>
            </a:r>
          </a:p>
          <a:p>
            <a:pPr>
              <a:spcBef>
                <a:spcPct val="45000"/>
              </a:spcBef>
            </a:pPr>
            <a:r>
              <a:rPr lang="en-US" dirty="0" smtClean="0"/>
              <a:t>Identify variations in performance (+/-) and determine the cause.</a:t>
            </a:r>
          </a:p>
          <a:p>
            <a:pPr>
              <a:spcBef>
                <a:spcPct val="45000"/>
              </a:spcBef>
            </a:pPr>
            <a:r>
              <a:rPr lang="en-US" dirty="0" smtClean="0"/>
              <a:t>Make adjustments to improve performance when needed.</a:t>
            </a:r>
          </a:p>
          <a:p>
            <a:pPr>
              <a:spcBef>
                <a:spcPct val="45000"/>
              </a:spcBef>
            </a:pPr>
            <a:r>
              <a:rPr lang="en-US" dirty="0" smtClean="0"/>
              <a:t>Learn from failures and successes.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40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charset="0"/>
              </a:rPr>
              <a:t>Marketing is integral to both strategic planning and business plan development.</a:t>
            </a:r>
          </a:p>
          <a:p>
            <a:endParaRPr lang="en-US" dirty="0" smtClean="0">
              <a:cs typeface="Times New Roman" charset="0"/>
            </a:endParaRPr>
          </a:p>
          <a:p>
            <a:r>
              <a:rPr lang="en-US" dirty="0" smtClean="0">
                <a:cs typeface="Times New Roman" charset="0"/>
              </a:rPr>
              <a:t>Marketing addresses </a:t>
            </a: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cs typeface="Times New Roman" charset="0"/>
              </a:rPr>
              <a:t>  product</a:t>
            </a:r>
            <a:r>
              <a:rPr lang="en-US" dirty="0" smtClean="0">
                <a:cs typeface="Times New Roman" charset="0"/>
              </a:rPr>
              <a:t> (or service)</a:t>
            </a:r>
            <a:r>
              <a:rPr lang="en-US" b="1" dirty="0" smtClean="0">
                <a:cs typeface="Times New Roman" charset="0"/>
              </a:rPr>
              <a:t>, </a:t>
            </a: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cs typeface="Times New Roman" charset="0"/>
              </a:rPr>
              <a:t>  place, </a:t>
            </a: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cs typeface="Times New Roman" charset="0"/>
              </a:rPr>
              <a:t>  price</a:t>
            </a:r>
            <a:r>
              <a:rPr lang="en-US" dirty="0" smtClean="0">
                <a:cs typeface="Times New Roman" charset="0"/>
              </a:rPr>
              <a:t> and</a:t>
            </a:r>
            <a:r>
              <a:rPr lang="en-US" b="1" dirty="0" smtClean="0">
                <a:cs typeface="Times New Roman" charset="0"/>
              </a:rPr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en-US" b="1" dirty="0" smtClean="0">
                <a:cs typeface="Times New Roman" charset="0"/>
              </a:rPr>
              <a:t>  promotion</a:t>
            </a:r>
            <a:r>
              <a:rPr lang="en-US" dirty="0" smtClean="0">
                <a:cs typeface="Times New Roman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057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-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Market Research: </a:t>
            </a:r>
          </a:p>
          <a:p>
            <a:pPr marL="0" lvl="0" indent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what services may be provided comes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from an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analysis of existing or potential 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customers, </a:t>
            </a:r>
            <a:r>
              <a:rPr lang="en-US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determining </a:t>
            </a:r>
            <a:r>
              <a:rPr lang="en-US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customer needs and </a:t>
            </a:r>
            <a:r>
              <a:rPr lang="en-US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wants</a:t>
            </a:r>
            <a:r>
              <a:rPr lang="en-US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and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purchasing behavior.</a:t>
            </a:r>
            <a:r>
              <a:rPr lang="en-US" dirty="0">
                <a:solidFill>
                  <a:srgbClr val="000000"/>
                </a:solidFill>
                <a:latin typeface="Times New Roman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85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- Place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371600"/>
            <a:ext cx="70104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>
                <a:cs typeface="Times New Roman" charset="0"/>
              </a:rPr>
              <a:t>Decisions </a:t>
            </a:r>
            <a:r>
              <a:rPr lang="en-US" sz="2800" dirty="0">
                <a:cs typeface="Times New Roman" charset="0"/>
              </a:rPr>
              <a:t>must be made about </a:t>
            </a:r>
            <a:r>
              <a:rPr lang="en-US" sz="2800" dirty="0">
                <a:solidFill>
                  <a:srgbClr val="0070C0"/>
                </a:solidFill>
                <a:cs typeface="Times New Roman" charset="0"/>
              </a:rPr>
              <a:t>where </a:t>
            </a:r>
            <a:r>
              <a:rPr lang="en-US" sz="2800" dirty="0" smtClean="0">
                <a:solidFill>
                  <a:srgbClr val="0070C0"/>
                </a:solidFill>
                <a:cs typeface="Times New Roman" charset="0"/>
              </a:rPr>
              <a:t>and in </a:t>
            </a:r>
            <a:r>
              <a:rPr lang="en-US" sz="2800" dirty="0">
                <a:solidFill>
                  <a:srgbClr val="0070C0"/>
                </a:solidFill>
                <a:cs typeface="Times New Roman" charset="0"/>
              </a:rPr>
              <a:t>what settings services are provided </a:t>
            </a:r>
            <a:r>
              <a:rPr lang="en-US" sz="2800" dirty="0">
                <a:cs typeface="Times New Roman" charset="0"/>
              </a:rPr>
              <a:t>to </a:t>
            </a:r>
            <a:r>
              <a:rPr lang="en-US" sz="2800" dirty="0" smtClean="0">
                <a:cs typeface="Times New Roman" charset="0"/>
              </a:rPr>
              <a:t>ensure they </a:t>
            </a:r>
            <a:r>
              <a:rPr lang="en-US" sz="2800" dirty="0">
                <a:cs typeface="Times New Roman" charset="0"/>
              </a:rPr>
              <a:t>are </a:t>
            </a:r>
            <a:r>
              <a:rPr lang="en-US" sz="2800" dirty="0" smtClean="0">
                <a:cs typeface="Times New Roman" charset="0"/>
              </a:rPr>
              <a:t>accessible </a:t>
            </a:r>
            <a:r>
              <a:rPr lang="en-US" sz="2800" dirty="0">
                <a:cs typeface="Times New Roman" charset="0"/>
              </a:rPr>
              <a:t>and most likely to be </a:t>
            </a:r>
            <a:r>
              <a:rPr lang="en-US" sz="2800" dirty="0" smtClean="0">
                <a:cs typeface="Times New Roman" charset="0"/>
              </a:rPr>
              <a:t>used by </a:t>
            </a:r>
            <a:r>
              <a:rPr lang="en-US" sz="2800" dirty="0">
                <a:cs typeface="Times New Roman" charset="0"/>
              </a:rPr>
              <a:t>customers (e.g., hospital-based, </a:t>
            </a:r>
            <a:r>
              <a:rPr lang="en-US" sz="2800" dirty="0" smtClean="0">
                <a:cs typeface="Times New Roman" charset="0"/>
              </a:rPr>
              <a:t>clinic-based, community </a:t>
            </a:r>
            <a:r>
              <a:rPr lang="en-US" sz="2800" dirty="0">
                <a:cs typeface="Times New Roman" charset="0"/>
              </a:rPr>
              <a:t>outreach, etc.)</a:t>
            </a:r>
            <a:r>
              <a:rPr lang="en-US" sz="28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05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– Price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cs typeface="Times New Roman" charset="0"/>
              </a:rPr>
              <a:t>services should be </a:t>
            </a:r>
            <a:r>
              <a:rPr lang="en-US" dirty="0">
                <a:solidFill>
                  <a:srgbClr val="00B050"/>
                </a:solidFill>
                <a:cs typeface="Times New Roman" charset="0"/>
              </a:rPr>
              <a:t>priced to be financially viable whenever possible </a:t>
            </a:r>
            <a:r>
              <a:rPr lang="en-US" dirty="0">
                <a:cs typeface="Times New Roman" charset="0"/>
              </a:rPr>
              <a:t>(</a:t>
            </a:r>
            <a:r>
              <a:rPr lang="en-US" i="1" dirty="0">
                <a:cs typeface="Times New Roman" charset="0"/>
              </a:rPr>
              <a:t>breakeven analysis and cost-benefit analysis</a:t>
            </a:r>
            <a:r>
              <a:rPr lang="en-US" dirty="0">
                <a:cs typeface="Times New Roman" charset="0"/>
              </a:rPr>
              <a:t>)</a:t>
            </a:r>
          </a:p>
          <a:p>
            <a:r>
              <a:rPr lang="en-US" dirty="0">
                <a:solidFill>
                  <a:srgbClr val="0070C0"/>
                </a:solidFill>
                <a:cs typeface="Times New Roman" charset="0"/>
              </a:rPr>
              <a:t>overall pricing </a:t>
            </a:r>
            <a:r>
              <a:rPr lang="en-US" dirty="0">
                <a:cs typeface="Times New Roman" charset="0"/>
              </a:rPr>
              <a:t>of services and </a:t>
            </a:r>
            <a:r>
              <a:rPr lang="en-US" dirty="0">
                <a:solidFill>
                  <a:srgbClr val="0070C0"/>
                </a:solidFill>
                <a:cs typeface="Times New Roman" charset="0"/>
              </a:rPr>
              <a:t>resulting income must exceed the cost of services </a:t>
            </a:r>
            <a:r>
              <a:rPr lang="en-US" dirty="0">
                <a:cs typeface="Times New Roman" charset="0"/>
              </a:rPr>
              <a:t>(</a:t>
            </a:r>
            <a:r>
              <a:rPr lang="en-US" i="1" dirty="0">
                <a:cs typeface="Times New Roman" charset="0"/>
              </a:rPr>
              <a:t>cross subsidization</a:t>
            </a:r>
            <a:r>
              <a:rPr lang="en-US" dirty="0">
                <a:cs typeface="Times New Roman" charset="0"/>
              </a:rPr>
              <a:t>)</a:t>
            </a:r>
          </a:p>
          <a:p>
            <a:r>
              <a:rPr lang="en-US" dirty="0">
                <a:cs typeface="Times New Roman" charset="0"/>
              </a:rPr>
              <a:t>Pricing </a:t>
            </a:r>
            <a:r>
              <a:rPr lang="en-US" dirty="0">
                <a:solidFill>
                  <a:schemeClr val="accent6"/>
                </a:solidFill>
                <a:cs typeface="Times New Roman" charset="0"/>
              </a:rPr>
              <a:t>potential is best </a:t>
            </a:r>
            <a:r>
              <a:rPr lang="en-US" dirty="0">
                <a:cs typeface="Times New Roman" charset="0"/>
              </a:rPr>
              <a:t>in those services </a:t>
            </a:r>
            <a:r>
              <a:rPr lang="en-US" dirty="0">
                <a:solidFill>
                  <a:schemeClr val="accent6"/>
                </a:solidFill>
                <a:cs typeface="Times New Roman" charset="0"/>
              </a:rPr>
              <a:t>where patients are willing to use discretionary income to pay </a:t>
            </a:r>
            <a:r>
              <a:rPr lang="en-US" dirty="0">
                <a:cs typeface="Times New Roman" charset="0"/>
              </a:rPr>
              <a:t>(</a:t>
            </a:r>
            <a:r>
              <a:rPr lang="en-US" i="1" dirty="0">
                <a:cs typeface="Times New Roman" charset="0"/>
              </a:rPr>
              <a:t>demand-oriented pricing</a:t>
            </a:r>
            <a:r>
              <a:rPr lang="en-US" dirty="0">
                <a:cs typeface="Times New Roman" charset="0"/>
              </a:rPr>
              <a:t>) 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32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- Promotion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7848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Promotion is a process of communicating to </a:t>
            </a:r>
          </a:p>
          <a:p>
            <a:r>
              <a:rPr lang="en-US" sz="2800" dirty="0"/>
              <a:t>customers and prospective customers about</a:t>
            </a:r>
          </a:p>
          <a:p>
            <a:r>
              <a:rPr lang="en-US" sz="2800" dirty="0"/>
              <a:t>your organization and its services using a variety</a:t>
            </a:r>
          </a:p>
          <a:p>
            <a:r>
              <a:rPr lang="en-US" sz="2800" dirty="0"/>
              <a:t>of promotional tools that can be grouped as:</a:t>
            </a:r>
          </a:p>
          <a:p>
            <a:endParaRPr lang="en-US" sz="2800" dirty="0"/>
          </a:p>
          <a:p>
            <a:pPr>
              <a:buFontTx/>
              <a:buChar char="•"/>
            </a:pPr>
            <a:r>
              <a:rPr lang="en-US" sz="2800" dirty="0"/>
              <a:t>Advertising</a:t>
            </a:r>
          </a:p>
          <a:p>
            <a:pPr>
              <a:buFontTx/>
              <a:buChar char="•"/>
            </a:pPr>
            <a:r>
              <a:rPr lang="en-US" sz="2800" dirty="0"/>
              <a:t>Sales promotion</a:t>
            </a:r>
          </a:p>
          <a:p>
            <a:pPr>
              <a:buFontTx/>
              <a:buChar char="•"/>
            </a:pPr>
            <a:r>
              <a:rPr lang="en-US" sz="2800" dirty="0"/>
              <a:t>Personal selling</a:t>
            </a:r>
          </a:p>
          <a:p>
            <a:pPr>
              <a:buFontTx/>
              <a:buChar char="•"/>
            </a:pPr>
            <a:r>
              <a:rPr lang="en-US" sz="2800" dirty="0"/>
              <a:t>Publicity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4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– Promotion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Advertising</a:t>
            </a:r>
            <a:r>
              <a:rPr lang="en-US" dirty="0"/>
              <a:t>- non-personal forms of communication conducted through paid media.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92D050"/>
                </a:solidFill>
              </a:rPr>
              <a:t>Sales promotion</a:t>
            </a:r>
            <a:r>
              <a:rPr lang="en-US" dirty="0"/>
              <a:t>- tactical, short term incentives designed to stimulate target market response.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chemeClr val="accent6"/>
                </a:solidFill>
              </a:rPr>
              <a:t>Personal selling</a:t>
            </a:r>
            <a:r>
              <a:rPr lang="en-US" i="1" dirty="0"/>
              <a:t>-</a:t>
            </a:r>
            <a:r>
              <a:rPr lang="en-US" dirty="0"/>
              <a:t> oral presentation with one or more prospective purchasers.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7030A0"/>
                </a:solidFill>
              </a:rPr>
              <a:t>Publicity</a:t>
            </a:r>
            <a:r>
              <a:rPr lang="en-US" i="1" dirty="0"/>
              <a:t>-</a:t>
            </a:r>
            <a:r>
              <a:rPr lang="en-US" dirty="0"/>
              <a:t> planting commercially significant news about the organization or its services in a published media or on radio or television that is not paid for by the sponsor. 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67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– Promotion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295400"/>
            <a:ext cx="80010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 </a:t>
            </a:r>
            <a:r>
              <a:rPr lang="en-US" sz="3200" i="1" dirty="0" smtClean="0"/>
              <a:t>  Media </a:t>
            </a:r>
            <a:r>
              <a:rPr lang="en-US" sz="3200" i="1" dirty="0"/>
              <a:t>Selection</a:t>
            </a:r>
            <a:endParaRPr lang="en-US" sz="3200" dirty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359007"/>
              </p:ext>
            </p:extLst>
          </p:nvPr>
        </p:nvGraphicFramePr>
        <p:xfrm>
          <a:off x="990600" y="2057400"/>
          <a:ext cx="6934200" cy="371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Worksheet" r:id="rId4" imgW="5191222" imgH="2781292" progId="Excel.Sheet.8">
                  <p:embed/>
                </p:oleObj>
              </mc:Choice>
              <mc:Fallback>
                <p:oleObj name="Worksheet" r:id="rId4" imgW="5191222" imgH="2781292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057400"/>
                        <a:ext cx="6934200" cy="371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56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- Budget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75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0070C0"/>
                </a:solidFill>
              </a:rPr>
              <a:t>How much to spend on marketing</a:t>
            </a:r>
            <a:r>
              <a:rPr lang="en-US" sz="3600" i="1" dirty="0" smtClean="0"/>
              <a:t>?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i="1" dirty="0" smtClean="0"/>
              <a:t>Historical method</a:t>
            </a:r>
            <a:endParaRPr lang="en-US" sz="3600" i="1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i="1" dirty="0"/>
              <a:t>Affordable method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i="1" dirty="0"/>
              <a:t>Percentage of sales method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i="1" dirty="0"/>
              <a:t>Competitive-based method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i="1" dirty="0"/>
              <a:t>Objective and task method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600" i="1" dirty="0"/>
              <a:t>Sales response optimization method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498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– Product Life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i="1" dirty="0">
                <a:solidFill>
                  <a:schemeClr val="accent6"/>
                </a:solidFill>
              </a:rPr>
              <a:t>Introduction</a:t>
            </a:r>
            <a:r>
              <a:rPr lang="en-US" i="1" dirty="0"/>
              <a:t>: </a:t>
            </a:r>
            <a:r>
              <a:rPr lang="en-US" dirty="0"/>
              <a:t>Advertising and promotion are important, particularly sales promotion.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00B050"/>
                </a:solidFill>
              </a:rPr>
              <a:t>Growth</a:t>
            </a:r>
            <a:r>
              <a:rPr lang="en-US" i="1" dirty="0"/>
              <a:t>: </a:t>
            </a:r>
            <a:r>
              <a:rPr lang="en-US" dirty="0"/>
              <a:t>Word-of-mouth supplements promotion. Continue promotion to build market share.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Maturity</a:t>
            </a:r>
            <a:r>
              <a:rPr lang="en-US" i="1" dirty="0"/>
              <a:t>: </a:t>
            </a:r>
            <a:r>
              <a:rPr lang="en-US" dirty="0"/>
              <a:t>Intensified promotion to meet competition and advertise new product uses and features.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7030A0"/>
                </a:solidFill>
              </a:rPr>
              <a:t>Decline</a:t>
            </a:r>
            <a:r>
              <a:rPr lang="en-US" i="1" dirty="0"/>
              <a:t>: </a:t>
            </a:r>
            <a:r>
              <a:rPr lang="en-US" dirty="0"/>
              <a:t>Reduce promotion costs to improve profit margin. 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9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How important is it?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7563104"/>
              </p:ext>
            </p:extLst>
          </p:nvPr>
        </p:nvGraphicFramePr>
        <p:xfrm>
          <a:off x="457200" y="1143000"/>
          <a:ext cx="83820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570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Marketing – Consumer Adoption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The process by which potential customers come to </a:t>
            </a:r>
            <a:r>
              <a:rPr lang="en-US" i="1" dirty="0">
                <a:solidFill>
                  <a:srgbClr val="0070C0"/>
                </a:solidFill>
              </a:rPr>
              <a:t>learn </a:t>
            </a:r>
            <a:r>
              <a:rPr lang="en-US" i="1" dirty="0"/>
              <a:t>about a new product or service, </a:t>
            </a:r>
            <a:r>
              <a:rPr lang="en-US" i="1" dirty="0">
                <a:solidFill>
                  <a:srgbClr val="00B050"/>
                </a:solidFill>
              </a:rPr>
              <a:t>try</a:t>
            </a:r>
            <a:r>
              <a:rPr lang="en-US" i="1" dirty="0"/>
              <a:t> it, and eventually </a:t>
            </a:r>
            <a:r>
              <a:rPr lang="en-US" i="1" dirty="0">
                <a:solidFill>
                  <a:schemeClr val="accent6"/>
                </a:solidFill>
              </a:rPr>
              <a:t>adopt</a:t>
            </a:r>
            <a:r>
              <a:rPr lang="en-US" i="1" dirty="0"/>
              <a:t> it or reject it.</a:t>
            </a:r>
          </a:p>
          <a:p>
            <a:r>
              <a:rPr lang="en-US" i="1" dirty="0"/>
              <a:t>Stages: Awareness, Interest, Evaluation, Trial, and Adoption.</a:t>
            </a:r>
          </a:p>
          <a:p>
            <a:r>
              <a:rPr lang="en-US" i="1" dirty="0"/>
              <a:t>Adopter classifications: Innovators (2.5%), Early Adopters (13.5%), Early Majority (34%), Late Majority (34%), </a:t>
            </a:r>
            <a:r>
              <a:rPr lang="en-US" i="1" dirty="0" err="1"/>
              <a:t>Laggers</a:t>
            </a:r>
            <a:r>
              <a:rPr lang="en-US" i="1" dirty="0"/>
              <a:t> (16%)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43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Business plans are detailed operational plans that are </a:t>
            </a:r>
            <a:r>
              <a:rPr lang="en-US" dirty="0">
                <a:solidFill>
                  <a:srgbClr val="0070C0"/>
                </a:solidFill>
              </a:rPr>
              <a:t>developed to achieve the strategic goals and objectives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The plan addresses the </a:t>
            </a:r>
            <a:r>
              <a:rPr lang="en-US" i="1" dirty="0">
                <a:solidFill>
                  <a:srgbClr val="00B050"/>
                </a:solidFill>
              </a:rPr>
              <a:t>what, who, when, where </a:t>
            </a:r>
            <a:r>
              <a:rPr lang="en-US" dirty="0"/>
              <a:t>and </a:t>
            </a:r>
            <a:r>
              <a:rPr lang="en-US" i="1" dirty="0">
                <a:solidFill>
                  <a:srgbClr val="00B050"/>
                </a:solidFill>
              </a:rPr>
              <a:t>how</a:t>
            </a:r>
            <a:r>
              <a:rPr lang="en-US" i="1" dirty="0"/>
              <a:t> </a:t>
            </a:r>
            <a:r>
              <a:rPr lang="en-US" dirty="0"/>
              <a:t>questions.</a:t>
            </a:r>
          </a:p>
          <a:p>
            <a:pPr>
              <a:lnSpc>
                <a:spcPct val="90000"/>
              </a:lnSpc>
            </a:pPr>
            <a:r>
              <a:rPr lang="en-US" dirty="0"/>
              <a:t>Expected service delivery and financial </a:t>
            </a:r>
            <a:r>
              <a:rPr lang="en-US" dirty="0">
                <a:solidFill>
                  <a:schemeClr val="accent6"/>
                </a:solidFill>
              </a:rPr>
              <a:t>targets</a:t>
            </a:r>
            <a:r>
              <a:rPr lang="en-US" dirty="0"/>
              <a:t> are estimated in terms of </a:t>
            </a:r>
            <a:r>
              <a:rPr lang="en-US" i="1" dirty="0">
                <a:solidFill>
                  <a:schemeClr val="accent6"/>
                </a:solidFill>
              </a:rPr>
              <a:t>best, worst</a:t>
            </a:r>
            <a:r>
              <a:rPr lang="en-US" i="1" dirty="0"/>
              <a:t>, </a:t>
            </a:r>
            <a:r>
              <a:rPr lang="en-US" dirty="0"/>
              <a:t>and </a:t>
            </a:r>
            <a:r>
              <a:rPr lang="en-US" i="1" dirty="0">
                <a:solidFill>
                  <a:schemeClr val="accent6"/>
                </a:solidFill>
              </a:rPr>
              <a:t>most likely </a:t>
            </a:r>
            <a:r>
              <a:rPr lang="en-US" i="1" dirty="0"/>
              <a:t>cases.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Methods for </a:t>
            </a:r>
            <a:r>
              <a:rPr lang="en-US" dirty="0">
                <a:solidFill>
                  <a:srgbClr val="7030A0"/>
                </a:solidFill>
              </a:rPr>
              <a:t>measuring the outcomes of the project are designed in the plan </a:t>
            </a:r>
            <a:r>
              <a:rPr lang="en-US" dirty="0"/>
              <a:t>(volumes, quality, cost, revenues, margin, etc.)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95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Plans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Description of the project</a:t>
            </a:r>
          </a:p>
          <a:p>
            <a:r>
              <a:rPr lang="en-US" dirty="0"/>
              <a:t>Situation assessment</a:t>
            </a:r>
          </a:p>
          <a:p>
            <a:r>
              <a:rPr lang="en-US" dirty="0"/>
              <a:t>Target markets</a:t>
            </a:r>
          </a:p>
          <a:p>
            <a:r>
              <a:rPr lang="en-US" dirty="0"/>
              <a:t>Objectives</a:t>
            </a:r>
          </a:p>
          <a:p>
            <a:r>
              <a:rPr lang="en-US" dirty="0"/>
              <a:t>Specific steps needed to accomplish the project</a:t>
            </a:r>
          </a:p>
          <a:p>
            <a:r>
              <a:rPr lang="en-US" dirty="0"/>
              <a:t>Timeline</a:t>
            </a:r>
          </a:p>
          <a:p>
            <a:r>
              <a:rPr lang="en-US" dirty="0"/>
              <a:t>Pro forma and financial analysis</a:t>
            </a:r>
          </a:p>
          <a:p>
            <a:r>
              <a:rPr lang="en-US" dirty="0"/>
              <a:t>Evaluation component that shows how the outcome of the project will be measured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53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&amp; Community Relations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Public </a:t>
            </a:r>
            <a:r>
              <a:rPr lang="en-US" dirty="0">
                <a:solidFill>
                  <a:srgbClr val="00B050"/>
                </a:solidFill>
              </a:rPr>
              <a:t>perception is </a:t>
            </a:r>
            <a:r>
              <a:rPr lang="en-US" i="1" dirty="0">
                <a:solidFill>
                  <a:srgbClr val="00B050"/>
                </a:solidFill>
              </a:rPr>
              <a:t>reality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Good public relations successfully communicates a positive public perception.</a:t>
            </a:r>
          </a:p>
          <a:p>
            <a:pPr>
              <a:lnSpc>
                <a:spcPct val="90000"/>
              </a:lnSpc>
            </a:pPr>
            <a:r>
              <a:rPr lang="en-US" i="1" dirty="0">
                <a:solidFill>
                  <a:srgbClr val="0070C0"/>
                </a:solidFill>
              </a:rPr>
              <a:t>Credibility</a:t>
            </a:r>
            <a:r>
              <a:rPr lang="en-US" dirty="0"/>
              <a:t> is key in public and community relations.</a:t>
            </a:r>
          </a:p>
          <a:p>
            <a:pPr>
              <a:lnSpc>
                <a:spcPct val="90000"/>
              </a:lnSpc>
            </a:pPr>
            <a:r>
              <a:rPr lang="en-US" dirty="0"/>
              <a:t>Public and community relations should be </a:t>
            </a:r>
            <a:r>
              <a:rPr lang="en-US" dirty="0">
                <a:solidFill>
                  <a:schemeClr val="accent6"/>
                </a:solidFill>
              </a:rPr>
              <a:t>proactive</a:t>
            </a:r>
            <a:r>
              <a:rPr lang="en-US" dirty="0"/>
              <a:t> not reactive.</a:t>
            </a:r>
          </a:p>
          <a:p>
            <a:pPr>
              <a:lnSpc>
                <a:spcPct val="90000"/>
              </a:lnSpc>
            </a:pPr>
            <a:r>
              <a:rPr lang="en-US" dirty="0"/>
              <a:t>Public relations </a:t>
            </a:r>
            <a:r>
              <a:rPr lang="en-US" dirty="0">
                <a:solidFill>
                  <a:srgbClr val="7030A0"/>
                </a:solidFill>
              </a:rPr>
              <a:t>process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1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Relations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Identifying</a:t>
            </a:r>
            <a:r>
              <a:rPr lang="en-US" dirty="0"/>
              <a:t> the organization’s </a:t>
            </a:r>
            <a:r>
              <a:rPr lang="en-US" dirty="0">
                <a:solidFill>
                  <a:srgbClr val="00B050"/>
                </a:solidFill>
              </a:rPr>
              <a:t>relevant publics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0070C0"/>
                </a:solidFill>
              </a:rPr>
              <a:t>Measuring images and attitudes </a:t>
            </a:r>
            <a:r>
              <a:rPr lang="en-US" dirty="0"/>
              <a:t>of the relevant publics toward the </a:t>
            </a:r>
            <a:r>
              <a:rPr lang="en-US" dirty="0" smtClean="0"/>
              <a:t>organization.</a:t>
            </a:r>
            <a:endParaRPr lang="en-US" dirty="0"/>
          </a:p>
          <a:p>
            <a:r>
              <a:rPr lang="en-US" dirty="0">
                <a:solidFill>
                  <a:schemeClr val="accent6"/>
                </a:solidFill>
              </a:rPr>
              <a:t>Establishing image and attitude goals </a:t>
            </a:r>
            <a:r>
              <a:rPr lang="en-US" dirty="0"/>
              <a:t>for the key publics.</a:t>
            </a:r>
          </a:p>
          <a:p>
            <a:r>
              <a:rPr lang="en-US" dirty="0">
                <a:solidFill>
                  <a:srgbClr val="7030A0"/>
                </a:solidFill>
              </a:rPr>
              <a:t>Develop</a:t>
            </a:r>
            <a:r>
              <a:rPr lang="en-US" dirty="0"/>
              <a:t> cost-effective public relations </a:t>
            </a:r>
            <a:r>
              <a:rPr lang="en-US" dirty="0">
                <a:solidFill>
                  <a:srgbClr val="7030A0"/>
                </a:solidFill>
              </a:rPr>
              <a:t>strategies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92D050"/>
                </a:solidFill>
              </a:rPr>
              <a:t>Implement</a:t>
            </a:r>
            <a:r>
              <a:rPr lang="en-US" dirty="0"/>
              <a:t> actions and </a:t>
            </a:r>
            <a:r>
              <a:rPr lang="en-US" dirty="0">
                <a:solidFill>
                  <a:srgbClr val="92D050"/>
                </a:solidFill>
              </a:rPr>
              <a:t>evaluate</a:t>
            </a:r>
            <a:r>
              <a:rPr lang="en-US" dirty="0"/>
              <a:t> results.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 &amp; Community Relations -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AutoNum type="arabicPeriod"/>
            </a:pPr>
            <a:r>
              <a:rPr lang="en-US" dirty="0">
                <a:solidFill>
                  <a:srgbClr val="92D050"/>
                </a:solidFill>
              </a:rPr>
              <a:t>Focus on personal interaction </a:t>
            </a:r>
            <a:r>
              <a:rPr lang="en-US" dirty="0"/>
              <a:t>(improving the day-to-day interactions between patients and caregivers)					</a:t>
            </a:r>
            <a:r>
              <a:rPr lang="en-US" b="1" i="1" dirty="0"/>
              <a:t>internal</a:t>
            </a:r>
          </a:p>
          <a:p>
            <a:pPr>
              <a:buFontTx/>
              <a:buAutoNum type="arabicPeriod"/>
            </a:pPr>
            <a:r>
              <a:rPr lang="en-US" dirty="0">
                <a:solidFill>
                  <a:srgbClr val="0070C0"/>
                </a:solidFill>
              </a:rPr>
              <a:t>Enhance employee morale </a:t>
            </a:r>
            <a:r>
              <a:rPr lang="en-US" dirty="0"/>
              <a:t>– paying attention to job satisfaction issues so that employees have a positive attitude about their jobs that, in turn is conveyed to patients    			</a:t>
            </a:r>
            <a:r>
              <a:rPr lang="en-US" b="1" i="1" dirty="0"/>
              <a:t>internal</a:t>
            </a:r>
          </a:p>
          <a:p>
            <a:pPr>
              <a:buFontTx/>
              <a:buAutoNum type="arabicPeriod"/>
            </a:pPr>
            <a:r>
              <a:rPr lang="en-US" dirty="0">
                <a:solidFill>
                  <a:schemeClr val="accent6"/>
                </a:solidFill>
              </a:rPr>
              <a:t>Connect with the community</a:t>
            </a:r>
            <a:r>
              <a:rPr lang="en-US" dirty="0"/>
              <a:t>		</a:t>
            </a:r>
            <a:r>
              <a:rPr lang="en-US" b="1" i="1" dirty="0"/>
              <a:t>external</a:t>
            </a:r>
            <a:endParaRPr lang="en-US" dirty="0"/>
          </a:p>
          <a:p>
            <a:pPr>
              <a:buFontTx/>
              <a:buAutoNum type="arabicPeriod"/>
            </a:pPr>
            <a:r>
              <a:rPr lang="en-US" dirty="0">
                <a:solidFill>
                  <a:srgbClr val="7030A0"/>
                </a:solidFill>
              </a:rPr>
              <a:t>Work with the media </a:t>
            </a:r>
            <a:r>
              <a:rPr lang="en-US" dirty="0"/>
              <a:t>			</a:t>
            </a:r>
            <a:r>
              <a:rPr lang="en-US" b="1" i="1" dirty="0"/>
              <a:t>external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9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&amp;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Policies are an </a:t>
            </a:r>
            <a:r>
              <a:rPr lang="en-US" dirty="0">
                <a:solidFill>
                  <a:srgbClr val="0070C0"/>
                </a:solidFill>
              </a:rPr>
              <a:t>expression of the desired culture </a:t>
            </a:r>
            <a:r>
              <a:rPr lang="en-US" dirty="0"/>
              <a:t>of the organization and procedures guide behaviors consistent with that culture.</a:t>
            </a:r>
          </a:p>
          <a:p>
            <a:pPr>
              <a:lnSpc>
                <a:spcPct val="90000"/>
              </a:lnSpc>
            </a:pPr>
            <a:r>
              <a:rPr lang="en-US" dirty="0"/>
              <a:t>Policies and procedures should </a:t>
            </a:r>
            <a:r>
              <a:rPr lang="en-US" dirty="0">
                <a:solidFill>
                  <a:srgbClr val="00B050"/>
                </a:solidFill>
              </a:rPr>
              <a:t>support the vision, mission and values</a:t>
            </a:r>
            <a:r>
              <a:rPr lang="en-US" dirty="0"/>
              <a:t> of the organization.</a:t>
            </a:r>
          </a:p>
          <a:p>
            <a:pPr>
              <a:lnSpc>
                <a:spcPct val="90000"/>
              </a:lnSpc>
            </a:pPr>
            <a:r>
              <a:rPr lang="en-US" dirty="0"/>
              <a:t>Policies </a:t>
            </a:r>
            <a:r>
              <a:rPr lang="en-US" dirty="0">
                <a:solidFill>
                  <a:schemeClr val="accent6"/>
                </a:solidFill>
              </a:rPr>
              <a:t>communicate to employees, customers, and other stakeholders what they can expect from the organization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Standard procedures </a:t>
            </a:r>
            <a:r>
              <a:rPr lang="en-US" dirty="0">
                <a:solidFill>
                  <a:srgbClr val="7030A0"/>
                </a:solidFill>
              </a:rPr>
              <a:t>help ensure consistent performance and quality</a:t>
            </a:r>
            <a:r>
              <a:rPr lang="en-US" dirty="0"/>
              <a:t> while reducing opportunity for error.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4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&amp; Procedures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Policies – intended to help organizations reach their </a:t>
            </a:r>
            <a:r>
              <a:rPr lang="en-US" dirty="0" smtClean="0"/>
              <a:t>objectives. </a:t>
            </a:r>
            <a:endParaRPr lang="en-US" dirty="0"/>
          </a:p>
          <a:p>
            <a:r>
              <a:rPr lang="en-US" dirty="0">
                <a:solidFill>
                  <a:srgbClr val="0070C0"/>
                </a:solidFill>
              </a:rPr>
              <a:t>General policies </a:t>
            </a:r>
            <a:r>
              <a:rPr lang="en-US" dirty="0"/>
              <a:t>– apply to the entire </a:t>
            </a:r>
            <a:r>
              <a:rPr lang="en-US" dirty="0" smtClean="0"/>
              <a:t>organization.</a:t>
            </a:r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Operational policies </a:t>
            </a:r>
            <a:r>
              <a:rPr lang="en-US" dirty="0"/>
              <a:t>– pertain to a specific unit, department or </a:t>
            </a:r>
            <a:r>
              <a:rPr lang="en-US" dirty="0" smtClean="0"/>
              <a:t>service.</a:t>
            </a:r>
            <a:endParaRPr lang="en-US" dirty="0"/>
          </a:p>
          <a:p>
            <a:r>
              <a:rPr lang="en-US" dirty="0">
                <a:solidFill>
                  <a:schemeClr val="accent6"/>
                </a:solidFill>
              </a:rPr>
              <a:t>Procedures</a:t>
            </a:r>
            <a:r>
              <a:rPr lang="en-US" dirty="0"/>
              <a:t> – define specific actions for organizational members; usually define a </a:t>
            </a:r>
            <a:r>
              <a:rPr lang="en-US" dirty="0" smtClean="0"/>
              <a:t>standard sequence </a:t>
            </a:r>
            <a:r>
              <a:rPr lang="en-US" dirty="0"/>
              <a:t>of steps to complete a </a:t>
            </a:r>
            <a:r>
              <a:rPr lang="en-US" dirty="0" smtClean="0"/>
              <a:t>task.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7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Policies &amp; Procedures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dirty="0"/>
              <a:t>Good Policies &amp; Procedures</a:t>
            </a:r>
          </a:p>
          <a:p>
            <a:r>
              <a:rPr lang="en-US" dirty="0">
                <a:solidFill>
                  <a:srgbClr val="0070C0"/>
                </a:solidFill>
              </a:rPr>
              <a:t>Consistent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with larger organizational objectives</a:t>
            </a:r>
          </a:p>
          <a:p>
            <a:r>
              <a:rPr lang="en-US" dirty="0"/>
              <a:t>Impact is well </a:t>
            </a:r>
            <a:r>
              <a:rPr lang="en-US" dirty="0">
                <a:solidFill>
                  <a:srgbClr val="00B050"/>
                </a:solidFill>
              </a:rPr>
              <a:t>thought out </a:t>
            </a:r>
            <a:r>
              <a:rPr lang="en-US" dirty="0"/>
              <a:t>before they are formalized</a:t>
            </a:r>
          </a:p>
          <a:p>
            <a:r>
              <a:rPr lang="en-US" dirty="0">
                <a:solidFill>
                  <a:schemeClr val="accent6"/>
                </a:solidFill>
              </a:rPr>
              <a:t>Flexible</a:t>
            </a:r>
            <a:r>
              <a:rPr lang="en-US" dirty="0"/>
              <a:t> and can be applied in typical as well as unique situations</a:t>
            </a:r>
          </a:p>
          <a:p>
            <a:r>
              <a:rPr lang="en-US" dirty="0">
                <a:solidFill>
                  <a:srgbClr val="7030A0"/>
                </a:solidFill>
              </a:rPr>
              <a:t>Ethical and legal</a:t>
            </a:r>
            <a:r>
              <a:rPr lang="en-US" dirty="0"/>
              <a:t>, and reflect the values of the organization</a:t>
            </a:r>
          </a:p>
          <a:p>
            <a:r>
              <a:rPr lang="en-US" dirty="0">
                <a:solidFill>
                  <a:srgbClr val="00B0F0"/>
                </a:solidFill>
              </a:rPr>
              <a:t>Clear</a:t>
            </a:r>
            <a:r>
              <a:rPr lang="en-US" dirty="0"/>
              <a:t> and understood</a:t>
            </a:r>
          </a:p>
          <a:p>
            <a:r>
              <a:rPr lang="en-US" dirty="0">
                <a:solidFill>
                  <a:srgbClr val="92D050"/>
                </a:solidFill>
              </a:rPr>
              <a:t>Consistent with each other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0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Contracts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7848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Definitions of a </a:t>
            </a:r>
            <a:r>
              <a:rPr lang="en-US" sz="2400" dirty="0" smtClean="0"/>
              <a:t>Contract</a:t>
            </a:r>
          </a:p>
          <a:p>
            <a:endParaRPr lang="en-US" sz="2400" dirty="0"/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 written or spoken agreement, especially one concerning employment, sales, or tenancy, that is intended to be enforceable by law. (Oxford Dictionary)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An agreement creating obligations enforceable by law.  (</a:t>
            </a:r>
            <a:r>
              <a:rPr lang="en-US" sz="2400" dirty="0" err="1"/>
              <a:t>Wex</a:t>
            </a:r>
            <a:r>
              <a:rPr lang="en-US" sz="2400" dirty="0"/>
              <a:t> Legal Dictionary)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 contract is a legally binding or valid agreement between two parties. (The Law Handbook)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25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What do I need to know?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Knowledge of…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B050"/>
                </a:solidFill>
              </a:rPr>
              <a:t>strategic planning principles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70C0"/>
                </a:solidFill>
              </a:rPr>
              <a:t>marketing principles and tools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accent6"/>
                </a:solidFill>
              </a:rPr>
              <a:t>techniques for business plan development, implementation and assessment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accent4">
                    <a:lumMod val="75000"/>
                  </a:schemeClr>
                </a:solidFill>
              </a:rPr>
              <a:t>principles of public affairs and community relations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B050"/>
                </a:solidFill>
              </a:rPr>
              <a:t>functions of organizational policies and procedures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70C0"/>
                </a:solidFill>
              </a:rPr>
              <a:t>socioeconomic environment in which the organizations function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accent6"/>
                </a:solidFill>
              </a:rPr>
              <a:t>basic </a:t>
            </a:r>
            <a:r>
              <a:rPr lang="en-US" sz="2000" dirty="0">
                <a:solidFill>
                  <a:schemeClr val="accent6"/>
                </a:solidFill>
              </a:rPr>
              <a:t>business contracts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324600"/>
            <a:ext cx="5105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Source: ACHE Board of Governors Examination Reference Manual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0300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Contracts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Governing Contract Law</a:t>
            </a:r>
          </a:p>
          <a:p>
            <a:pPr lvl="1"/>
            <a:r>
              <a:rPr lang="en-US" dirty="0"/>
              <a:t>Contracts are </a:t>
            </a:r>
            <a:r>
              <a:rPr lang="en-US" dirty="0">
                <a:solidFill>
                  <a:srgbClr val="92D050"/>
                </a:solidFill>
              </a:rPr>
              <a:t>usually governed and enforced by the laws of the state</a:t>
            </a:r>
            <a:r>
              <a:rPr lang="en-US" dirty="0"/>
              <a:t> where the agreement was made.</a:t>
            </a:r>
          </a:p>
          <a:p>
            <a:pPr lvl="1"/>
            <a:r>
              <a:rPr lang="en-US" dirty="0"/>
              <a:t>A contract </a:t>
            </a:r>
            <a:r>
              <a:rPr lang="en-US" dirty="0">
                <a:solidFill>
                  <a:srgbClr val="0070C0"/>
                </a:solidFill>
              </a:rPr>
              <a:t>may be governed by one of two types of state law</a:t>
            </a:r>
            <a:r>
              <a:rPr lang="en-US" dirty="0"/>
              <a:t>; </a:t>
            </a:r>
            <a:r>
              <a:rPr lang="en-US" dirty="0">
                <a:solidFill>
                  <a:srgbClr val="0070C0"/>
                </a:solidFill>
              </a:rPr>
              <a:t>common law </a:t>
            </a:r>
            <a:r>
              <a:rPr lang="en-US" dirty="0"/>
              <a:t>and the </a:t>
            </a:r>
            <a:r>
              <a:rPr lang="en-US" dirty="0">
                <a:solidFill>
                  <a:srgbClr val="0070C0"/>
                </a:solidFill>
              </a:rPr>
              <a:t>Uniform Commercial Code </a:t>
            </a:r>
            <a:r>
              <a:rPr lang="en-US" dirty="0"/>
              <a:t>(UCC).  Common law usually applies to contracts such as employment agreements, leases, and general business agreements.  The UCC applies to the sale of goods.</a:t>
            </a:r>
          </a:p>
          <a:p>
            <a:pPr lvl="1"/>
            <a:r>
              <a:rPr lang="en-US" dirty="0"/>
              <a:t>Contracts will usually have a clause stating, “This Agreement shall be governed by the laws of the State of [name of state].”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48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Contracts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Elements of a Contract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Competent Parties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Consideration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Offer and Acceptance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Duty to Perform</a:t>
            </a:r>
          </a:p>
          <a:p>
            <a:pPr lvl="1">
              <a:spcAft>
                <a:spcPts val="600"/>
              </a:spcAft>
            </a:pPr>
            <a:r>
              <a:rPr lang="en-US" dirty="0"/>
              <a:t>Legal Purpose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Mutual </a:t>
            </a:r>
            <a:r>
              <a:rPr lang="en-US" dirty="0"/>
              <a:t>Agreement or Assent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0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Contracts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Breach of Duty</a:t>
            </a:r>
          </a:p>
          <a:p>
            <a:pPr lvl="1"/>
            <a:r>
              <a:rPr lang="en-US" dirty="0"/>
              <a:t>A breach of a contract occurs when one of the parties fails to perform one or more of the responsibilities agreed to in the contract. </a:t>
            </a:r>
          </a:p>
          <a:p>
            <a:r>
              <a:rPr lang="en-US" dirty="0">
                <a:solidFill>
                  <a:srgbClr val="00B050"/>
                </a:solidFill>
              </a:rPr>
              <a:t>Remedies for Breach of Duty</a:t>
            </a:r>
          </a:p>
          <a:p>
            <a:pPr lvl="1"/>
            <a:r>
              <a:rPr lang="en-US" i="1" dirty="0" smtClean="0">
                <a:solidFill>
                  <a:schemeClr val="accent6"/>
                </a:solidFill>
              </a:rPr>
              <a:t>Damages</a:t>
            </a:r>
            <a:r>
              <a:rPr lang="en-US" dirty="0" smtClean="0"/>
              <a:t> </a:t>
            </a:r>
            <a:r>
              <a:rPr lang="en-US" dirty="0"/>
              <a:t>– expectation damages, consequential damages, and punitive damages.</a:t>
            </a:r>
          </a:p>
          <a:p>
            <a:pPr lvl="1"/>
            <a:r>
              <a:rPr lang="en-US" i="1" dirty="0" smtClean="0">
                <a:solidFill>
                  <a:schemeClr val="accent5">
                    <a:lumMod val="75000"/>
                  </a:schemeClr>
                </a:solidFill>
              </a:rPr>
              <a:t>Reliance </a:t>
            </a:r>
            <a:r>
              <a:rPr lang="en-US" i="1" dirty="0">
                <a:solidFill>
                  <a:schemeClr val="accent5">
                    <a:lumMod val="75000"/>
                  </a:schemeClr>
                </a:solidFill>
              </a:rPr>
              <a:t>interest </a:t>
            </a:r>
            <a:r>
              <a:rPr lang="en-US" dirty="0"/>
              <a:t>- expenses spent in reliance on the contract going through as promised 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i="1" dirty="0" smtClean="0">
                <a:solidFill>
                  <a:srgbClr val="7030A0"/>
                </a:solidFill>
              </a:rPr>
              <a:t>Specific </a:t>
            </a:r>
            <a:r>
              <a:rPr lang="en-US" i="1" dirty="0">
                <a:solidFill>
                  <a:srgbClr val="7030A0"/>
                </a:solidFill>
              </a:rPr>
              <a:t>performance </a:t>
            </a:r>
            <a:r>
              <a:rPr lang="en-US" dirty="0"/>
              <a:t>- court order to do what was promised under the contract.</a:t>
            </a:r>
          </a:p>
          <a:p>
            <a:pPr lvl="1"/>
            <a:r>
              <a:rPr lang="en-US" i="1" dirty="0">
                <a:solidFill>
                  <a:srgbClr val="00B0F0"/>
                </a:solidFill>
              </a:rPr>
              <a:t>Rescission</a:t>
            </a:r>
            <a:r>
              <a:rPr lang="en-US" dirty="0"/>
              <a:t> - the whole contract can be set aside, and the parties will be returned to the position they were before they entered into the agreement.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19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Contracts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3600"/>
              </a:spcAft>
            </a:pPr>
            <a:r>
              <a:rPr lang="en-US" dirty="0"/>
              <a:t>Venues for Resolving Contract Disputes	</a:t>
            </a:r>
          </a:p>
          <a:p>
            <a:pPr lvl="1"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solidFill>
                  <a:srgbClr val="00B050"/>
                </a:solidFill>
              </a:rPr>
              <a:t>Negotiation</a:t>
            </a:r>
          </a:p>
          <a:p>
            <a:pPr lvl="1"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solidFill>
                  <a:srgbClr val="0070C0"/>
                </a:solidFill>
              </a:rPr>
              <a:t>Alternative Dispute Resolution </a:t>
            </a:r>
            <a:r>
              <a:rPr lang="en-US" dirty="0"/>
              <a:t>– mediation or arbitration</a:t>
            </a:r>
          </a:p>
          <a:p>
            <a:pPr lvl="1">
              <a:spcBef>
                <a:spcPts val="0"/>
              </a:spcBef>
              <a:spcAft>
                <a:spcPts val="3600"/>
              </a:spcAft>
            </a:pPr>
            <a:r>
              <a:rPr lang="en-US" dirty="0">
                <a:solidFill>
                  <a:schemeClr val="accent6"/>
                </a:solidFill>
              </a:rPr>
              <a:t>Litigation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73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i="1" dirty="0" smtClean="0"/>
          </a:p>
          <a:p>
            <a:pPr marL="0" indent="0" algn="ctr">
              <a:buNone/>
            </a:pPr>
            <a:r>
              <a:rPr lang="en-US" sz="5400" i="1" dirty="0" smtClean="0">
                <a:solidFill>
                  <a:srgbClr val="0070C0"/>
                </a:solidFill>
              </a:rPr>
              <a:t>Questions?</a:t>
            </a:r>
          </a:p>
          <a:p>
            <a:pPr marL="0" indent="0" algn="ctr">
              <a:buNone/>
            </a:pPr>
            <a:endParaRPr lang="en-US" sz="5400" i="1" dirty="0"/>
          </a:p>
          <a:p>
            <a:pPr marL="0" indent="0" algn="ctr">
              <a:buNone/>
            </a:pPr>
            <a:r>
              <a:rPr lang="en-US" sz="2800" i="1" dirty="0" smtClean="0"/>
              <a:t>Neal E. Stockmyer, Ph.D., FACHE</a:t>
            </a:r>
          </a:p>
          <a:p>
            <a:pPr marL="0" indent="0" algn="ctr">
              <a:buNone/>
            </a:pPr>
            <a:r>
              <a:rPr lang="en-US" sz="2800" i="1" dirty="0" smtClean="0"/>
              <a:t>678-778-2700</a:t>
            </a:r>
          </a:p>
          <a:p>
            <a:pPr marL="0" indent="0" algn="ctr">
              <a:buNone/>
            </a:pPr>
            <a:r>
              <a:rPr lang="en-US" sz="2800" i="1" dirty="0" smtClean="0"/>
              <a:t>certus@bellsouth.net</a:t>
            </a:r>
          </a:p>
          <a:p>
            <a:pPr marL="0" indent="0" algn="ctr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42111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It’s all related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22098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209800"/>
            <a:ext cx="6858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solidFill>
                  <a:srgbClr val="0070C0"/>
                </a:solidFill>
                <a:cs typeface="Times New Roman" charset="0"/>
              </a:rPr>
              <a:t>Strategic planning</a:t>
            </a:r>
            <a:r>
              <a:rPr lang="en-US" sz="4000" dirty="0" smtClean="0">
                <a:cs typeface="Times New Roman" charset="0"/>
              </a:rPr>
              <a:t>, </a:t>
            </a:r>
            <a:r>
              <a:rPr lang="en-US" sz="4000" i="1" dirty="0" smtClean="0">
                <a:solidFill>
                  <a:srgbClr val="00B050"/>
                </a:solidFill>
                <a:cs typeface="Times New Roman" charset="0"/>
              </a:rPr>
              <a:t>marketing</a:t>
            </a:r>
            <a:r>
              <a:rPr lang="en-US" sz="4000" dirty="0" smtClean="0">
                <a:cs typeface="Times New Roman" charset="0"/>
              </a:rPr>
              <a:t>, and </a:t>
            </a:r>
            <a:r>
              <a:rPr lang="en-US" sz="4000" i="1" dirty="0" smtClean="0">
                <a:solidFill>
                  <a:schemeClr val="accent6"/>
                </a:solidFill>
                <a:cs typeface="Times New Roman" charset="0"/>
              </a:rPr>
              <a:t>business plan development</a:t>
            </a:r>
            <a:r>
              <a:rPr lang="en-US" sz="4000" dirty="0" smtClean="0">
                <a:solidFill>
                  <a:schemeClr val="accent6"/>
                </a:solidFill>
                <a:cs typeface="Times New Roman" charset="0"/>
              </a:rPr>
              <a:t> </a:t>
            </a:r>
            <a:r>
              <a:rPr lang="en-US" sz="4000" dirty="0" smtClean="0">
                <a:cs typeface="Times New Roman" charset="0"/>
              </a:rPr>
              <a:t>should be interrelated for </a:t>
            </a:r>
            <a:r>
              <a:rPr lang="en-US" sz="4000" dirty="0" smtClean="0">
                <a:solidFill>
                  <a:srgbClr val="7030A0"/>
                </a:solidFill>
                <a:cs typeface="Times New Roman" charset="0"/>
              </a:rPr>
              <a:t>strategic management</a:t>
            </a:r>
            <a:r>
              <a:rPr lang="en-US" sz="4000" dirty="0" smtClean="0">
                <a:cs typeface="Times New Roman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3369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Planning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i="1" dirty="0" smtClean="0">
                <a:cs typeface="Times New Roman" charset="0"/>
              </a:rPr>
              <a:t>purpose of planning </a:t>
            </a:r>
            <a:r>
              <a:rPr lang="en-US" dirty="0" smtClean="0">
                <a:cs typeface="Times New Roman" charset="0"/>
              </a:rPr>
              <a:t>is to </a:t>
            </a:r>
            <a:r>
              <a:rPr lang="en-US" dirty="0" smtClean="0">
                <a:solidFill>
                  <a:srgbClr val="00B050"/>
                </a:solidFill>
                <a:cs typeface="Times New Roman" charset="0"/>
              </a:rPr>
              <a:t>optimize the organization’s future exchange relationships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dirty="0" smtClean="0">
                <a:cs typeface="Times New Roman" charset="0"/>
              </a:rPr>
              <a:t>always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charset="0"/>
              </a:rPr>
              <a:t>market-oriented</a:t>
            </a:r>
            <a:r>
              <a:rPr lang="en-US" dirty="0" smtClean="0">
                <a:cs typeface="Times New Roman" charset="0"/>
              </a:rPr>
              <a:t>, or community-oriented, and </a:t>
            </a:r>
            <a:r>
              <a:rPr lang="en-US" b="1" dirty="0" smtClean="0">
                <a:solidFill>
                  <a:schemeClr val="accent6"/>
                </a:solidFill>
                <a:cs typeface="Times New Roman" charset="0"/>
              </a:rPr>
              <a:t>proactive</a:t>
            </a:r>
            <a:r>
              <a:rPr lang="en-US" dirty="0" smtClean="0">
                <a:cs typeface="Times New Roman" charset="0"/>
              </a:rPr>
              <a:t> </a:t>
            </a:r>
          </a:p>
          <a:p>
            <a:pPr>
              <a:lnSpc>
                <a:spcPct val="90000"/>
              </a:lnSpc>
              <a:spcAft>
                <a:spcPts val="1800"/>
              </a:spcAft>
            </a:pPr>
            <a:r>
              <a:rPr lang="en-US" dirty="0" smtClean="0">
                <a:cs typeface="Times New Roman" charset="0"/>
              </a:rPr>
              <a:t> four-phase process of </a:t>
            </a:r>
            <a:r>
              <a:rPr lang="en-US" b="1" dirty="0" smtClean="0">
                <a:solidFill>
                  <a:srgbClr val="00B050"/>
                </a:solidFill>
                <a:cs typeface="Times New Roman" charset="0"/>
              </a:rPr>
              <a:t>assessment</a:t>
            </a:r>
            <a:r>
              <a:rPr lang="en-US" b="1" dirty="0" smtClean="0">
                <a:cs typeface="Times New Roman" charset="0"/>
              </a:rPr>
              <a:t>, </a:t>
            </a:r>
            <a:r>
              <a:rPr lang="en-US" b="1" dirty="0" smtClean="0">
                <a:solidFill>
                  <a:srgbClr val="0070C0"/>
                </a:solidFill>
                <a:cs typeface="Times New Roman" charset="0"/>
              </a:rPr>
              <a:t>plan development</a:t>
            </a:r>
            <a:r>
              <a:rPr lang="en-US" dirty="0" smtClean="0">
                <a:cs typeface="Times New Roman" charset="0"/>
              </a:rPr>
              <a:t>,</a:t>
            </a:r>
            <a:r>
              <a:rPr lang="en-US" b="1" dirty="0" smtClean="0">
                <a:cs typeface="Times New Roman" charset="0"/>
              </a:rPr>
              <a:t> 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cs typeface="Times New Roman" charset="0"/>
              </a:rPr>
              <a:t>implementation</a:t>
            </a:r>
            <a:r>
              <a:rPr lang="en-US" b="1" dirty="0" smtClean="0">
                <a:cs typeface="Times New Roman" charset="0"/>
              </a:rPr>
              <a:t> </a:t>
            </a:r>
            <a:r>
              <a:rPr lang="en-US" dirty="0" smtClean="0">
                <a:cs typeface="Times New Roman" charset="0"/>
              </a:rPr>
              <a:t>and </a:t>
            </a: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Times New Roman" charset="0"/>
              </a:rPr>
              <a:t>evaluation</a:t>
            </a:r>
            <a:r>
              <a:rPr lang="en-US" dirty="0" smtClean="0">
                <a:cs typeface="Times New Roman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8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Planning Phase I-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70C0"/>
                </a:solidFill>
              </a:rPr>
              <a:t>Vision, mission and values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00B050"/>
                </a:solidFill>
              </a:rPr>
              <a:t>Market research </a:t>
            </a:r>
            <a:r>
              <a:rPr lang="en-US" dirty="0" smtClean="0">
                <a:cs typeface="Times New Roman" charset="0"/>
              </a:rPr>
              <a:t>(demographics, health statistics, customer demand and  expectations, stakeholder expectations, competition, market share, technology, uncertainties, and risks).</a:t>
            </a:r>
            <a:r>
              <a:rPr lang="en-US" dirty="0" smtClean="0"/>
              <a:t> 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chemeClr val="accent6"/>
                </a:solidFill>
              </a:rPr>
              <a:t>Internal SWOT analysis</a:t>
            </a:r>
          </a:p>
          <a:p>
            <a:pPr>
              <a:spcBef>
                <a:spcPct val="50000"/>
              </a:spcBef>
            </a:pPr>
            <a:r>
              <a:rPr lang="en-US" dirty="0" smtClean="0">
                <a:solidFill>
                  <a:srgbClr val="7030A0"/>
                </a:solidFill>
              </a:rPr>
              <a:t>Financial position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1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Planning Phase II – </a:t>
            </a:r>
            <a:br>
              <a:rPr lang="en-US" dirty="0" smtClean="0"/>
            </a:br>
            <a:r>
              <a:rPr lang="en-US" dirty="0" smtClean="0"/>
              <a:t>Plan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Plan development is usually an annual plan revision.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An </a:t>
            </a:r>
            <a:r>
              <a:rPr lang="en-US" i="1" dirty="0" smtClean="0">
                <a:solidFill>
                  <a:srgbClr val="0070C0"/>
                </a:solidFill>
              </a:rPr>
              <a:t>iterative</a:t>
            </a:r>
            <a:r>
              <a:rPr lang="en-US" dirty="0" smtClean="0"/>
              <a:t> process by top management lead by the CEO.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Decisions about </a:t>
            </a:r>
            <a:r>
              <a:rPr lang="en-US" i="1" dirty="0" smtClean="0">
                <a:solidFill>
                  <a:srgbClr val="00B050"/>
                </a:solidFill>
              </a:rPr>
              <a:t>strategic responses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chemeClr val="accent4"/>
                </a:solidFill>
              </a:rPr>
              <a:t>programmatic responses</a:t>
            </a:r>
            <a:r>
              <a:rPr lang="en-US" i="1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Specific </a:t>
            </a:r>
            <a:r>
              <a:rPr lang="en-US" i="1" dirty="0" smtClean="0">
                <a:solidFill>
                  <a:schemeClr val="accent6"/>
                </a:solidFill>
              </a:rPr>
              <a:t>goals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rgbClr val="0070C0"/>
                </a:solidFill>
              </a:rPr>
              <a:t>objectives</a:t>
            </a:r>
            <a:r>
              <a:rPr lang="en-US" i="1" dirty="0" smtClean="0"/>
              <a:t>, </a:t>
            </a:r>
            <a:r>
              <a:rPr lang="en-US" i="1" dirty="0" smtClean="0">
                <a:solidFill>
                  <a:srgbClr val="92D050"/>
                </a:solidFill>
              </a:rPr>
              <a:t>measures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timelines</a:t>
            </a:r>
            <a:r>
              <a:rPr lang="en-US" i="1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Prioritizes resource allocation.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0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Phase II– Plan Development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strategic plan is </a:t>
            </a:r>
            <a:r>
              <a:rPr lang="en-US" sz="2800" i="1" dirty="0" smtClean="0"/>
              <a:t>comprehensive</a:t>
            </a:r>
            <a:r>
              <a:rPr lang="en-US" sz="2800" dirty="0" smtClean="0"/>
              <a:t> and includes:</a:t>
            </a:r>
          </a:p>
          <a:p>
            <a:pPr lvl="1"/>
            <a:r>
              <a:rPr lang="en-US" sz="2400" dirty="0" smtClean="0"/>
              <a:t>Mission and vision</a:t>
            </a:r>
          </a:p>
          <a:p>
            <a:pPr lvl="1"/>
            <a:r>
              <a:rPr lang="en-US" sz="2400" dirty="0" smtClean="0"/>
              <a:t>Environmental descriptions and forecasts</a:t>
            </a:r>
          </a:p>
          <a:p>
            <a:pPr lvl="1"/>
            <a:r>
              <a:rPr lang="en-US" sz="2400" dirty="0" smtClean="0"/>
              <a:t>Service plans</a:t>
            </a:r>
          </a:p>
          <a:p>
            <a:pPr lvl="1"/>
            <a:r>
              <a:rPr lang="en-US" sz="2400" dirty="0" smtClean="0"/>
              <a:t>Long-range financial plan</a:t>
            </a:r>
          </a:p>
          <a:p>
            <a:pPr lvl="1"/>
            <a:r>
              <a:rPr lang="en-US" sz="2400" dirty="0" smtClean="0"/>
              <a:t>Facilities plan</a:t>
            </a:r>
          </a:p>
          <a:p>
            <a:pPr lvl="1"/>
            <a:r>
              <a:rPr lang="en-US" sz="2400" dirty="0" smtClean="0"/>
              <a:t>Human resources plan</a:t>
            </a:r>
          </a:p>
          <a:p>
            <a:pPr lvl="1"/>
            <a:r>
              <a:rPr lang="en-US" sz="2400" dirty="0" smtClean="0"/>
              <a:t>Medical staff plan</a:t>
            </a:r>
          </a:p>
          <a:p>
            <a:pPr lvl="1"/>
            <a:r>
              <a:rPr lang="en-US" sz="2400" dirty="0" smtClean="0"/>
              <a:t>Information services plan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8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Strategic Planning Phase III-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60000"/>
              </a:spcBef>
            </a:pPr>
            <a:r>
              <a:rPr lang="en-US" u="sng" dirty="0" smtClean="0"/>
              <a:t>Action plan</a:t>
            </a:r>
            <a:r>
              <a:rPr lang="en-US" dirty="0" smtClean="0"/>
              <a:t> to assign </a:t>
            </a:r>
            <a:r>
              <a:rPr lang="en-US" dirty="0" smtClean="0">
                <a:solidFill>
                  <a:srgbClr val="0070C0"/>
                </a:solidFill>
              </a:rPr>
              <a:t>responsibility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B050"/>
                </a:solidFill>
              </a:rPr>
              <a:t>accountability</a:t>
            </a:r>
            <a:r>
              <a:rPr lang="en-US" dirty="0" smtClean="0"/>
              <a:t> .</a:t>
            </a:r>
          </a:p>
          <a:p>
            <a:pPr>
              <a:spcBef>
                <a:spcPct val="60000"/>
              </a:spcBef>
            </a:pPr>
            <a:r>
              <a:rPr lang="en-US" dirty="0" smtClean="0">
                <a:solidFill>
                  <a:schemeClr val="accent6"/>
                </a:solidFill>
              </a:rPr>
              <a:t>Alignment of systems </a:t>
            </a:r>
            <a:r>
              <a:rPr lang="en-US" dirty="0" smtClean="0"/>
              <a:t>to support successful implementation.</a:t>
            </a:r>
          </a:p>
          <a:p>
            <a:pPr>
              <a:spcBef>
                <a:spcPct val="60000"/>
              </a:spcBef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Departmental operational plans/business plans</a:t>
            </a:r>
            <a:r>
              <a:rPr lang="en-US" dirty="0" smtClean="0"/>
              <a:t> developed to achieve goals and objectives.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24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577</TotalTime>
  <Words>1725</Words>
  <Application>Microsoft Office PowerPoint</Application>
  <PresentationFormat>On-screen Show (4:3)</PresentationFormat>
  <Paragraphs>214</Paragraphs>
  <Slides>34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Worksheet</vt:lpstr>
      <vt:lpstr>American College of Healthcare Executives Board of Governors Examination Tutorial  Business</vt:lpstr>
      <vt:lpstr>How important is it?</vt:lpstr>
      <vt:lpstr>What do I need to know?</vt:lpstr>
      <vt:lpstr>It’s all related</vt:lpstr>
      <vt:lpstr>Strategic Planning</vt:lpstr>
      <vt:lpstr>Strategic Planning Phase I- Assessment</vt:lpstr>
      <vt:lpstr>Strategic Planning Phase II –  Plan Development</vt:lpstr>
      <vt:lpstr>Phase II– Plan Development (cont’d)</vt:lpstr>
      <vt:lpstr>Strategic Planning Phase III- Implementation</vt:lpstr>
      <vt:lpstr>Strategic Planning Phase IV- Evaluation</vt:lpstr>
      <vt:lpstr>Marketing</vt:lpstr>
      <vt:lpstr>Marketing - Product</vt:lpstr>
      <vt:lpstr>Marketing - Place</vt:lpstr>
      <vt:lpstr>Marketing – Price </vt:lpstr>
      <vt:lpstr>Marketing - Promotion</vt:lpstr>
      <vt:lpstr>Marketing – Promotion (cont’d)</vt:lpstr>
      <vt:lpstr>Marketing – Promotion (cont’d)</vt:lpstr>
      <vt:lpstr>Marketing - Budget</vt:lpstr>
      <vt:lpstr>Marketing – Product Life Cycle</vt:lpstr>
      <vt:lpstr>Marketing – Consumer Adoption Process</vt:lpstr>
      <vt:lpstr>Business Plans</vt:lpstr>
      <vt:lpstr>Business Plans (cont’d)</vt:lpstr>
      <vt:lpstr>Public &amp; Community Relations</vt:lpstr>
      <vt:lpstr>Public Relations Process</vt:lpstr>
      <vt:lpstr>Public &amp; Community Relations - Functions</vt:lpstr>
      <vt:lpstr>Policies &amp; Procedures</vt:lpstr>
      <vt:lpstr>Policies &amp; Procedures (cont’d)</vt:lpstr>
      <vt:lpstr>Policies &amp; Procedures (cont’d)</vt:lpstr>
      <vt:lpstr>Business Contracts</vt:lpstr>
      <vt:lpstr>Business Contracts (cont’d)</vt:lpstr>
      <vt:lpstr>Business Contracts (cont’d)</vt:lpstr>
      <vt:lpstr>Business Contracts (cont’d)</vt:lpstr>
      <vt:lpstr>Business Contracts (cont’d)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American College of Healthcare Executives Board of Governors Examination Tutorial  Business</dc:title>
  <dc:creator>Owner</dc:creator>
  <cp:lastModifiedBy>Karen</cp:lastModifiedBy>
  <cp:revision>58</cp:revision>
  <dcterms:created xsi:type="dcterms:W3CDTF">2012-06-21T16:40:10Z</dcterms:created>
  <dcterms:modified xsi:type="dcterms:W3CDTF">2018-07-11T02:29:52Z</dcterms:modified>
</cp:coreProperties>
</file>