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0" r:id="rId5"/>
  </p:sldMasterIdLst>
  <p:notesMasterIdLst>
    <p:notesMasterId r:id="rId21"/>
  </p:notesMasterIdLst>
  <p:handoutMasterIdLst>
    <p:handoutMasterId r:id="rId22"/>
  </p:handoutMasterIdLst>
  <p:sldIdLst>
    <p:sldId id="256" r:id="rId6"/>
    <p:sldId id="278" r:id="rId7"/>
    <p:sldId id="259" r:id="rId8"/>
    <p:sldId id="267" r:id="rId9"/>
    <p:sldId id="258" r:id="rId10"/>
    <p:sldId id="268" r:id="rId11"/>
    <p:sldId id="260" r:id="rId12"/>
    <p:sldId id="262" r:id="rId13"/>
    <p:sldId id="261" r:id="rId14"/>
    <p:sldId id="269" r:id="rId15"/>
    <p:sldId id="282" r:id="rId16"/>
    <p:sldId id="264" r:id="rId17"/>
    <p:sldId id="265" r:id="rId18"/>
    <p:sldId id="266" r:id="rId19"/>
    <p:sldId id="283" r:id="rId20"/>
  </p:sldIdLst>
  <p:sldSz cx="12192000" cy="6858000"/>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99FF"/>
    <a:srgbClr val="008080"/>
    <a:srgbClr val="FFFC00"/>
    <a:srgbClr val="33CC33"/>
    <a:srgbClr val="FF2600"/>
    <a:srgbClr val="009900"/>
    <a:srgbClr val="003399"/>
    <a:srgbClr val="37A1A1"/>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3" autoAdjust="0"/>
    <p:restoredTop sz="75619" autoAdjust="0"/>
  </p:normalViewPr>
  <p:slideViewPr>
    <p:cSldViewPr>
      <p:cViewPr varScale="1">
        <p:scale>
          <a:sx n="112" d="100"/>
          <a:sy n="112" d="100"/>
        </p:scale>
        <p:origin x="876" y="96"/>
      </p:cViewPr>
      <p:guideLst/>
    </p:cSldViewPr>
  </p:slideViewPr>
  <p:notesTextViewPr>
    <p:cViewPr>
      <p:scale>
        <a:sx n="1" d="1"/>
        <a:sy n="1" d="1"/>
      </p:scale>
      <p:origin x="0" y="0"/>
    </p:cViewPr>
  </p:notesTextViewPr>
  <p:notesViewPr>
    <p:cSldViewPr>
      <p:cViewPr varScale="1">
        <p:scale>
          <a:sx n="93" d="100"/>
          <a:sy n="93" d="100"/>
        </p:scale>
        <p:origin x="1952"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ilfinger" userId="af13acdf-3210-43bb-a8e5-0aae93bfb1dc" providerId="ADAL" clId="{AA99F337-55DF-45A8-A694-4376AE1B9FE5}"/>
    <pc:docChg chg="delSld">
      <pc:chgData name="Michael Hilfinger" userId="af13acdf-3210-43bb-a8e5-0aae93bfb1dc" providerId="ADAL" clId="{AA99F337-55DF-45A8-A694-4376AE1B9FE5}" dt="2023-09-07T17:05:26.886" v="0" actId="2696"/>
      <pc:docMkLst>
        <pc:docMk/>
      </pc:docMkLst>
      <pc:sldChg chg="del">
        <pc:chgData name="Michael Hilfinger" userId="af13acdf-3210-43bb-a8e5-0aae93bfb1dc" providerId="ADAL" clId="{AA99F337-55DF-45A8-A694-4376AE1B9FE5}" dt="2023-09-07T17:05:26.886" v="0" actId="2696"/>
        <pc:sldMkLst>
          <pc:docMk/>
          <pc:sldMk cId="139708129" sldId="2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B9B073-DD0B-4A9E-8EE7-221B03C55830}"/>
              </a:ext>
            </a:extLst>
          </p:cNvPr>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3B1546-4D6F-4246-9896-3E5E0AFEEE13}"/>
              </a:ext>
            </a:extLst>
          </p:cNvPr>
          <p:cNvSpPr>
            <a:spLocks noGrp="1"/>
          </p:cNvSpPr>
          <p:nvPr>
            <p:ph type="dt" sz="quarter" idx="1"/>
          </p:nvPr>
        </p:nvSpPr>
        <p:spPr>
          <a:xfrm>
            <a:off x="3970338" y="0"/>
            <a:ext cx="3038475" cy="469900"/>
          </a:xfrm>
          <a:prstGeom prst="rect">
            <a:avLst/>
          </a:prstGeom>
        </p:spPr>
        <p:txBody>
          <a:bodyPr vert="horz" lIns="91440" tIns="45720" rIns="91440" bIns="45720" rtlCol="0"/>
          <a:lstStyle>
            <a:lvl1pPr algn="r">
              <a:defRPr sz="1200"/>
            </a:lvl1pPr>
          </a:lstStyle>
          <a:p>
            <a:fld id="{DDE69376-47E5-494E-A856-2E8E9547BDB7}" type="datetimeFigureOut">
              <a:rPr lang="en-US" smtClean="0"/>
              <a:t>9/7/2023</a:t>
            </a:fld>
            <a:endParaRPr lang="en-US"/>
          </a:p>
        </p:txBody>
      </p:sp>
      <p:sp>
        <p:nvSpPr>
          <p:cNvPr id="4" name="Footer Placeholder 3">
            <a:extLst>
              <a:ext uri="{FF2B5EF4-FFF2-40B4-BE49-F238E27FC236}">
                <a16:creationId xmlns:a16="http://schemas.microsoft.com/office/drawing/2014/main" id="{A15FB12A-2160-4EF0-AA9D-C3F22F1009D4}"/>
              </a:ext>
            </a:extLst>
          </p:cNvPr>
          <p:cNvSpPr>
            <a:spLocks noGrp="1"/>
          </p:cNvSpPr>
          <p:nvPr>
            <p:ph type="ftr" sz="quarter" idx="2"/>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5A81AC-23DE-4F4B-8460-109D81DCE039}"/>
              </a:ext>
            </a:extLst>
          </p:cNvPr>
          <p:cNvSpPr>
            <a:spLocks noGrp="1"/>
          </p:cNvSpPr>
          <p:nvPr>
            <p:ph type="sldNum" sz="quarter" idx="3"/>
          </p:nvPr>
        </p:nvSpPr>
        <p:spPr>
          <a:xfrm>
            <a:off x="3970338" y="8902700"/>
            <a:ext cx="3038475" cy="469900"/>
          </a:xfrm>
          <a:prstGeom prst="rect">
            <a:avLst/>
          </a:prstGeom>
        </p:spPr>
        <p:txBody>
          <a:bodyPr vert="horz" lIns="91440" tIns="45720" rIns="91440" bIns="45720" rtlCol="0" anchor="b"/>
          <a:lstStyle>
            <a:lvl1pPr algn="r">
              <a:defRPr sz="1200"/>
            </a:lvl1pPr>
          </a:lstStyle>
          <a:p>
            <a:fld id="{69D2F8AF-FA20-4449-A0E4-9DACAED608E5}" type="slidenum">
              <a:rPr lang="en-US" smtClean="0"/>
              <a:t>‹#›</a:t>
            </a:fld>
            <a:endParaRPr lang="en-US"/>
          </a:p>
        </p:txBody>
      </p:sp>
    </p:spTree>
    <p:extLst>
      <p:ext uri="{BB962C8B-B14F-4D97-AF65-F5344CB8AC3E}">
        <p14:creationId xmlns:p14="http://schemas.microsoft.com/office/powerpoint/2010/main" val="2028617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9900"/>
          </a:xfrm>
          <a:prstGeom prst="rect">
            <a:avLst/>
          </a:prstGeom>
        </p:spPr>
        <p:txBody>
          <a:bodyPr vert="horz" lIns="91440" tIns="45720" rIns="91440" bIns="45720" rtlCol="0"/>
          <a:lstStyle>
            <a:lvl1pPr algn="r">
              <a:defRPr sz="1200"/>
            </a:lvl1pPr>
          </a:lstStyle>
          <a:p>
            <a:fld id="{564497D5-5946-4048-9D44-3D84896ADFB5}" type="datetimeFigureOut">
              <a:rPr lang="en-US" smtClean="0"/>
              <a:t>9/7/2023</a:t>
            </a:fld>
            <a:endParaRPr lang="en-US"/>
          </a:p>
        </p:txBody>
      </p:sp>
      <p:sp>
        <p:nvSpPr>
          <p:cNvPr id="4" name="Slide Image Placeholder 3"/>
          <p:cNvSpPr>
            <a:spLocks noGrp="1" noRot="1" noChangeAspect="1"/>
          </p:cNvSpPr>
          <p:nvPr>
            <p:ph type="sldImg" idx="2"/>
          </p:nvPr>
        </p:nvSpPr>
        <p:spPr>
          <a:xfrm>
            <a:off x="693738" y="1171575"/>
            <a:ext cx="5622925" cy="31638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510088"/>
            <a:ext cx="5607050" cy="36909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700"/>
            <a:ext cx="3038475"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902700"/>
            <a:ext cx="3038475" cy="469900"/>
          </a:xfrm>
          <a:prstGeom prst="rect">
            <a:avLst/>
          </a:prstGeom>
        </p:spPr>
        <p:txBody>
          <a:bodyPr vert="horz" lIns="91440" tIns="45720" rIns="91440" bIns="45720" rtlCol="0" anchor="b"/>
          <a:lstStyle>
            <a:lvl1pPr algn="r">
              <a:defRPr sz="1200"/>
            </a:lvl1pPr>
          </a:lstStyle>
          <a:p>
            <a:fld id="{64FBF19F-4C9E-4536-ACF8-311A21A1861F}" type="slidenum">
              <a:rPr lang="en-US" smtClean="0"/>
              <a:t>‹#›</a:t>
            </a:fld>
            <a:endParaRPr lang="en-US"/>
          </a:p>
        </p:txBody>
      </p:sp>
    </p:spTree>
    <p:extLst>
      <p:ext uri="{BB962C8B-B14F-4D97-AF65-F5344CB8AC3E}">
        <p14:creationId xmlns:p14="http://schemas.microsoft.com/office/powerpoint/2010/main" val="319121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8661" y="4800587"/>
            <a:ext cx="859195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88661" y="685800"/>
            <a:ext cx="8591951"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388660" y="5367325"/>
            <a:ext cx="8591952"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462993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7065697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134380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4D2723-4850-48F9-9B48-01972BA49659}"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821295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24001" y="452718"/>
            <a:ext cx="852683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489588" y="20574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3"/>
          <p:cNvSpPr>
            <a:spLocks noGrp="1"/>
          </p:cNvSpPr>
          <p:nvPr>
            <p:ph type="body" sz="half" idx="15"/>
          </p:nvPr>
        </p:nvSpPr>
        <p:spPr>
          <a:xfrm>
            <a:off x="1509104" y="27432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740300" y="20574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729747" y="27432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1341" y="20574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981341" y="27432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582783" y="22098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18868" y="22098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7399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393638" y="630259"/>
            <a:ext cx="9404723" cy="1400530"/>
          </a:xfrm>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1390252"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90252"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390252"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627164"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627163"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625811"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62489"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862488"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862364"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4463931"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700016"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488916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523019" y="2052918"/>
            <a:ext cx="8526834" cy="4195481"/>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F8C81A-F4FF-4C32-97BB-8BFDB57097A3}"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89960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590280-FA50-49E9-A04F-58AE9AA6CAAA}"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19422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142B-7AA7-9743-AB1D-677E58B91F42}"/>
              </a:ext>
            </a:extLst>
          </p:cNvPr>
          <p:cNvSpPr>
            <a:spLocks noGrp="1"/>
          </p:cNvSpPr>
          <p:nvPr>
            <p:ph type="title"/>
          </p:nvPr>
        </p:nvSpPr>
        <p:spPr>
          <a:xfrm>
            <a:off x="1524000" y="452718"/>
            <a:ext cx="8526834" cy="1400530"/>
          </a:xfrm>
        </p:spPr>
        <p:txBody>
          <a:bodyPr/>
          <a:lstStyle/>
          <a:p>
            <a:r>
              <a:rPr lang="en-US"/>
              <a:t>Click to edit Master title style</a:t>
            </a:r>
          </a:p>
        </p:txBody>
      </p:sp>
      <p:sp>
        <p:nvSpPr>
          <p:cNvPr id="3" name="Date Placeholder 2">
            <a:extLst>
              <a:ext uri="{FF2B5EF4-FFF2-40B4-BE49-F238E27FC236}">
                <a16:creationId xmlns:a16="http://schemas.microsoft.com/office/drawing/2014/main" id="{C071610A-8ADB-2C45-BFBE-C9185CEF9B7C}"/>
              </a:ext>
            </a:extLst>
          </p:cNvPr>
          <p:cNvSpPr>
            <a:spLocks noGrp="1"/>
          </p:cNvSpPr>
          <p:nvPr>
            <p:ph type="dt" sz="half" idx="10"/>
          </p:nvPr>
        </p:nvSpPr>
        <p:spPr/>
        <p:txBody>
          <a:bodyPr/>
          <a:lstStyle/>
          <a:p>
            <a:fld id="{614D2723-4850-48F9-9B48-01972BA49659}" type="datetime1">
              <a:rPr lang="en-US" smtClean="0"/>
              <a:t>9/7/2023</a:t>
            </a:fld>
            <a:endParaRPr lang="en-US" dirty="0"/>
          </a:p>
        </p:txBody>
      </p:sp>
      <p:sp>
        <p:nvSpPr>
          <p:cNvPr id="4" name="Footer Placeholder 3">
            <a:extLst>
              <a:ext uri="{FF2B5EF4-FFF2-40B4-BE49-F238E27FC236}">
                <a16:creationId xmlns:a16="http://schemas.microsoft.com/office/drawing/2014/main" id="{CAE3DD89-C578-5B43-95CE-68A86DF25DA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9A6118C-01B9-6A47-BA38-479B27E89764}"/>
              </a:ext>
            </a:extLst>
          </p:cNvPr>
          <p:cNvSpPr>
            <a:spLocks noGrp="1"/>
          </p:cNvSpPr>
          <p:nvPr>
            <p:ph type="sldNum" sz="quarter" idx="12"/>
          </p:nvPr>
        </p:nvSpPr>
        <p:spPr/>
        <p:txBody>
          <a:bodyPr/>
          <a:lstStyle/>
          <a:p>
            <a:fld id="{D57F1E4F-1CFF-5643-939E-02111984F565}" type="slidenum">
              <a:rPr lang="en-US" smtClean="0"/>
              <a:t>‹#›</a:t>
            </a:fld>
            <a:endParaRPr lang="en-US" dirty="0"/>
          </a:p>
        </p:txBody>
      </p:sp>
      <p:sp>
        <p:nvSpPr>
          <p:cNvPr id="6" name="Rectangle 5">
            <a:extLst>
              <a:ext uri="{FF2B5EF4-FFF2-40B4-BE49-F238E27FC236}">
                <a16:creationId xmlns:a16="http://schemas.microsoft.com/office/drawing/2014/main" id="{4A7AF318-D2AE-404C-8668-B1E0A548206E}"/>
              </a:ext>
            </a:extLst>
          </p:cNvPr>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137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8532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3" name="Content Placeholder 2"/>
          <p:cNvSpPr>
            <a:spLocks noGrp="1"/>
          </p:cNvSpPr>
          <p:nvPr>
            <p:ph idx="1"/>
          </p:nvPr>
        </p:nvSpPr>
        <p:spPr>
          <a:xfrm>
            <a:off x="1523019" y="2052918"/>
            <a:ext cx="8526834" cy="4195481"/>
          </a:xfrm>
        </p:spPr>
        <p:txBody>
          <a:bodyPr/>
          <a:lstStyle>
            <a:lvl2pPr marL="742950" indent="-285750">
              <a:buFont typeface=".SF NS Symbols Regular"/>
              <a:buChar char="★"/>
              <a:defRPr/>
            </a:lvl2pPr>
            <a:lvl3pPr marL="1143000" indent="-228600">
              <a:buFont typeface=".SF NS Symbols Regular"/>
              <a:buChar char="★"/>
              <a:defRPr/>
            </a:lvl3pPr>
            <a:lvl4pPr marL="1600200" indent="-228600">
              <a:buFont typeface=".SF NS Symbols Regular"/>
              <a:buChar char="★"/>
              <a:defRPr/>
            </a:lvl4pPr>
            <a:lvl5pPr marL="2057400" indent="-228600">
              <a:buFont typeface=".SF NS Symbols Regular"/>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A31E145-8A3D-4868-A243-D8F2BA03C6FA}" type="datetime1">
              <a:rPr lang="en-US" smtClean="0"/>
              <a:t>9/7/2023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9322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BA138E-2F34-4455-B497-AFA68FAAE9BB}" type="datetime1">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2187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DFE25D-EB06-4889-B2B6-7A71F6B174A7}" type="datetime1">
              <a:rPr lang="en-US" smtClean="0"/>
              <a:t>9/7/2023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96578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0" y="452718"/>
            <a:ext cx="8526834" cy="1400530"/>
          </a:xfrm>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C31C7C-1FBA-4934-AD31-8F6945A09954}" type="datetime1">
              <a:rPr lang="en-US" smtClean="0"/>
              <a:t>9/7/2023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0110533"/>
      </p:ext>
    </p:extLst>
  </p:cSld>
  <p:clrMapOvr>
    <a:masterClrMapping/>
  </p:clrMapOvr>
  <p:extLst>
    <p:ext uri="{DCECCB84-F9BA-43D5-87BE-67443E8EF086}">
      <p15:sldGuideLst xmlns:p15="http://schemas.microsoft.com/office/powerpoint/2012/main">
        <p15:guide id="1" orient="horz" pos="672" userDrawn="1">
          <p15:clr>
            <a:srgbClr val="FBAE40"/>
          </p15:clr>
        </p15:guide>
        <p15:guide id="2" pos="38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9F7926D-92D5-4F93-8BD7-34AEABE43C26}" type="datetime1">
              <a:rPr lang="en-US" smtClean="0"/>
              <a:t>9/7/2023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lvl1pPr>
              <a:defRPr>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255563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CBB8A05-D678-4313-B054-0C4DE4AF9E43}" type="datetime1">
              <a:rPr lang="en-US" smtClean="0"/>
              <a:t>9/7/2023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844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4D2723-4850-48F9-9B48-01972BA49659}" type="datetime1">
              <a:rPr lang="en-US" smtClean="0"/>
              <a:t>9/7/2023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701016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1">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14D2723-4850-48F9-9B48-01972BA49659}" type="datetime1">
              <a:rPr lang="en-US" smtClean="0"/>
              <a:t>9/7/2023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707690" y="181970"/>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02111984F565}" type="slidenum">
              <a:rPr lang="en-US" smtClean="0"/>
              <a:pPr/>
              <a:t>‹#›</a:t>
            </a:fld>
            <a:endParaRPr lang="en-US" dirty="0"/>
          </a:p>
        </p:txBody>
      </p:sp>
    </p:spTree>
    <p:extLst>
      <p:ext uri="{BB962C8B-B14F-4D97-AF65-F5344CB8AC3E}">
        <p14:creationId xmlns:p14="http://schemas.microsoft.com/office/powerpoint/2010/main" val="844208233"/>
      </p:ext>
    </p:extLst>
  </p:cSld>
  <p:clrMap bg1="dk1" tx1="lt1" bg2="dk2" tx2="lt2" accent1="accent1" accent2="accent2" accent3="accent3" accent4="accent4" accent5="accent5" accent6="accent6" hlink="hlink" folHlink="folHlink"/>
  <p:sldLayoutIdLst>
    <p:sldLayoutId id="2147483848" r:id="rId1"/>
    <p:sldLayoutId id="2147483831" r:id="rId2"/>
    <p:sldLayoutId id="2147483849"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 id="2147483847" r:id="rId17"/>
    <p:sldLayoutId id="2147483701" r:id="rId18"/>
  </p:sldLayoutIdLst>
  <p:hf hdr="0" ftr="0" dt="0"/>
  <p:txStyles>
    <p:titleStyle>
      <a:lvl1pPr algn="l" defTabSz="457200" rtl="0" eaLnBrk="1" latinLnBrk="0" hangingPunct="1">
        <a:spcBef>
          <a:spcPct val="0"/>
        </a:spcBef>
        <a:buNone/>
        <a:defRPr sz="4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Tx/>
        <a:buBlip>
          <a:blip r:embed="rId22"/>
        </a:buBlip>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SF NS Symbols Regular"/>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4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mhilfinger@epicenter.org" TargetMode="External"/><Relationship Id="rId2" Type="http://schemas.openxmlformats.org/officeDocument/2006/relationships/hyperlink" Target="mailto:dvillarreal@epicenter.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6ADC4-4255-904E-9FBF-0075E5C3805A}"/>
              </a:ext>
            </a:extLst>
          </p:cNvPr>
          <p:cNvSpPr>
            <a:spLocks noGrp="1"/>
          </p:cNvSpPr>
          <p:nvPr>
            <p:ph type="ctrTitle"/>
          </p:nvPr>
        </p:nvSpPr>
        <p:spPr/>
        <p:txBody>
          <a:bodyPr/>
          <a:lstStyle/>
          <a:p>
            <a:r>
              <a:rPr lang="en-US" dirty="0"/>
              <a:t>Facility Stewards of Church Buildings</a:t>
            </a:r>
          </a:p>
        </p:txBody>
      </p:sp>
    </p:spTree>
    <p:extLst>
      <p:ext uri="{BB962C8B-B14F-4D97-AF65-F5344CB8AC3E}">
        <p14:creationId xmlns:p14="http://schemas.microsoft.com/office/powerpoint/2010/main" val="1200074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Church Inspection and Repair Recommendation Program (CHIRP)</a:t>
            </a:r>
            <a:endParaRPr lang="en-US" sz="3600" dirty="0">
              <a:cs typeface="Arial"/>
            </a:endParaRP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p:txBody>
          <a:bodyPr vert="horz" lIns="91440" tIns="45720" rIns="91440" bIns="45720" rtlCol="0" anchor="t">
            <a:normAutofit fontScale="92500"/>
          </a:bodyPr>
          <a:lstStyle/>
          <a:p>
            <a:r>
              <a:rPr lang="en-US" sz="3200" dirty="0">
                <a:solidFill>
                  <a:schemeClr val="bg1"/>
                </a:solidFill>
              </a:rPr>
              <a:t>EDOT will pay for baseline inspection/repair recommendations</a:t>
            </a:r>
          </a:p>
          <a:p>
            <a:pPr>
              <a:buClr>
                <a:srgbClr val="8AD0D6"/>
              </a:buClr>
            </a:pPr>
            <a:r>
              <a:rPr lang="en-US" sz="3200" dirty="0">
                <a:solidFill>
                  <a:schemeClr val="bg1"/>
                </a:solidFill>
                <a:cs typeface="Arial"/>
              </a:rPr>
              <a:t>Started in June 2022</a:t>
            </a:r>
          </a:p>
          <a:p>
            <a:r>
              <a:rPr lang="en-US" sz="3200" dirty="0">
                <a:solidFill>
                  <a:schemeClr val="bg1"/>
                </a:solidFill>
                <a:cs typeface="Arial"/>
              </a:rPr>
              <a:t>CHIRP is on case-by-case basis</a:t>
            </a:r>
          </a:p>
          <a:p>
            <a:r>
              <a:rPr lang="en-US" sz="3200" dirty="0">
                <a:solidFill>
                  <a:schemeClr val="bg1"/>
                </a:solidFill>
                <a:cs typeface="Arial"/>
              </a:rPr>
              <a:t>Contact Michael Hilfinger </a:t>
            </a:r>
          </a:p>
          <a:p>
            <a:r>
              <a:rPr lang="en-US" sz="3200" dirty="0">
                <a:solidFill>
                  <a:schemeClr val="bg1"/>
                </a:solidFill>
                <a:cs typeface="Arial"/>
              </a:rPr>
              <a:t>EDOT will not pay for repairs</a:t>
            </a:r>
          </a:p>
          <a:p>
            <a:pPr>
              <a:buClr>
                <a:srgbClr val="8AD0D6"/>
              </a:buClr>
            </a:pPr>
            <a:r>
              <a:rPr lang="en-US" sz="3200" dirty="0">
                <a:solidFill>
                  <a:schemeClr val="bg1"/>
                </a:solidFill>
                <a:cs typeface="Arial"/>
              </a:rPr>
              <a:t>EDOT may assist/consult on financing strategy</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506916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Security and Emergency Plans</a:t>
            </a:r>
            <a:endParaRPr lang="en-US" sz="3600" dirty="0">
              <a:cs typeface="Arial"/>
            </a:endParaRP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a:xfrm>
            <a:off x="1452134" y="1441546"/>
            <a:ext cx="9063465" cy="4654454"/>
          </a:xfrm>
        </p:spPr>
        <p:txBody>
          <a:bodyPr vert="horz" lIns="91440" tIns="45720" rIns="91440" bIns="45720" rtlCol="0" anchor="t">
            <a:normAutofit fontScale="77500" lnSpcReduction="20000"/>
          </a:bodyPr>
          <a:lstStyle/>
          <a:p>
            <a:r>
              <a:rPr lang="en-US" sz="3200" dirty="0">
                <a:solidFill>
                  <a:schemeClr val="bg1"/>
                </a:solidFill>
              </a:rPr>
              <a:t>Develop a plan – may include</a:t>
            </a:r>
            <a:endParaRPr lang="en-US" sz="3200" dirty="0">
              <a:solidFill>
                <a:schemeClr val="bg1"/>
              </a:solidFill>
              <a:cs typeface="Arial"/>
            </a:endParaRPr>
          </a:p>
          <a:p>
            <a:pPr lvl="1">
              <a:buClr>
                <a:srgbClr val="8AD0D6"/>
              </a:buClr>
            </a:pPr>
            <a:r>
              <a:rPr lang="en-US" sz="3000" dirty="0">
                <a:solidFill>
                  <a:schemeClr val="bg1"/>
                </a:solidFill>
                <a:cs typeface="Arial"/>
              </a:rPr>
              <a:t>Primary vehicular circulation away from building</a:t>
            </a:r>
          </a:p>
          <a:p>
            <a:pPr lvl="1">
              <a:buClr>
                <a:srgbClr val="8AD0D6"/>
              </a:buClr>
            </a:pPr>
            <a:r>
              <a:rPr lang="en-US" sz="3000" dirty="0">
                <a:solidFill>
                  <a:schemeClr val="bg1"/>
                </a:solidFill>
                <a:cs typeface="Arial"/>
              </a:rPr>
              <a:t>Clear Traffic management &amp; circulation for vehicles/pedestrians</a:t>
            </a:r>
          </a:p>
          <a:p>
            <a:pPr lvl="1">
              <a:buClr>
                <a:srgbClr val="8AD0D6"/>
              </a:buClr>
            </a:pPr>
            <a:r>
              <a:rPr lang="en-US" sz="3000" dirty="0">
                <a:solidFill>
                  <a:schemeClr val="bg1"/>
                </a:solidFill>
                <a:cs typeface="Arial"/>
              </a:rPr>
              <a:t>Create one primary building entry</a:t>
            </a:r>
          </a:p>
          <a:p>
            <a:pPr lvl="1">
              <a:buClr>
                <a:srgbClr val="8AD0D6"/>
              </a:buClr>
            </a:pPr>
            <a:r>
              <a:rPr lang="en-US" sz="3000" dirty="0">
                <a:solidFill>
                  <a:schemeClr val="bg1"/>
                </a:solidFill>
                <a:cs typeface="Arial"/>
              </a:rPr>
              <a:t>Administration/reception located to have visibility to entry and primary parking</a:t>
            </a:r>
          </a:p>
          <a:p>
            <a:pPr lvl="1">
              <a:buClr>
                <a:srgbClr val="8AD0D6"/>
              </a:buClr>
            </a:pPr>
            <a:r>
              <a:rPr lang="en-US" sz="3000" dirty="0">
                <a:solidFill>
                  <a:schemeClr val="bg1"/>
                </a:solidFill>
                <a:cs typeface="Arial"/>
              </a:rPr>
              <a:t>Secure kids' areas and outdoor play</a:t>
            </a:r>
          </a:p>
          <a:p>
            <a:pPr lvl="1">
              <a:buClr>
                <a:srgbClr val="8AD0D6"/>
              </a:buClr>
            </a:pPr>
            <a:r>
              <a:rPr lang="en-US" sz="3000" dirty="0">
                <a:solidFill>
                  <a:schemeClr val="bg1"/>
                </a:solidFill>
                <a:cs typeface="Arial"/>
              </a:rPr>
              <a:t>Security considerations for 3rd party use</a:t>
            </a:r>
            <a:endParaRPr lang="en-US" sz="3200" dirty="0">
              <a:solidFill>
                <a:schemeClr val="bg1"/>
              </a:solidFill>
              <a:cs typeface="Arial" panose="020B0604020202020204"/>
            </a:endParaRPr>
          </a:p>
          <a:p>
            <a:r>
              <a:rPr lang="en-US" sz="3200" dirty="0">
                <a:solidFill>
                  <a:schemeClr val="bg1"/>
                </a:solidFill>
                <a:cs typeface="Arial" panose="020B0604020202020204"/>
              </a:rPr>
              <a:t>Engage local authorities/police and request input – do a drill</a:t>
            </a:r>
          </a:p>
          <a:p>
            <a:r>
              <a:rPr lang="en-US" sz="3200" dirty="0">
                <a:solidFill>
                  <a:schemeClr val="bg1"/>
                </a:solidFill>
                <a:cs typeface="Arial" panose="020B0604020202020204"/>
              </a:rPr>
              <a:t>Meet congregation members/visitors in the parking lot – Hospitality Plan</a:t>
            </a:r>
          </a:p>
          <a:p>
            <a:endParaRPr lang="en-US" sz="3200" dirty="0">
              <a:solidFill>
                <a:schemeClr val="bg1"/>
              </a:solidFill>
              <a:cs typeface="Arial" panose="020B0604020202020204"/>
            </a:endParaRP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3153731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Protestant Episcopal Church Council of the Diocese of Texas, “Church Corp.”</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a:xfrm>
            <a:off x="1523019" y="1680779"/>
            <a:ext cx="8845810" cy="4966340"/>
          </a:xfrm>
        </p:spPr>
        <p:txBody>
          <a:bodyPr vert="horz" lIns="91440" tIns="45720" rIns="91440" bIns="45720" rtlCol="0" anchor="t">
            <a:normAutofit lnSpcReduction="10000"/>
          </a:bodyPr>
          <a:lstStyle/>
          <a:p>
            <a:r>
              <a:rPr lang="en-US" sz="3200" dirty="0">
                <a:solidFill>
                  <a:schemeClr val="bg1"/>
                </a:solidFill>
              </a:rPr>
              <a:t>Holds title to real property (land &amp; buildings)</a:t>
            </a:r>
          </a:p>
          <a:p>
            <a:r>
              <a:rPr lang="en-US" sz="3200" dirty="0">
                <a:solidFill>
                  <a:schemeClr val="bg1"/>
                </a:solidFill>
              </a:rPr>
              <a:t>Church Corp. approval required:</a:t>
            </a:r>
          </a:p>
          <a:p>
            <a:pPr lvl="1"/>
            <a:r>
              <a:rPr lang="en-US" sz="2400" dirty="0">
                <a:solidFill>
                  <a:schemeClr val="bg1"/>
                </a:solidFill>
              </a:rPr>
              <a:t>Major remodeling/repurposing space</a:t>
            </a:r>
            <a:endParaRPr lang="en-US" sz="2400" dirty="0">
              <a:solidFill>
                <a:schemeClr val="bg1"/>
              </a:solidFill>
              <a:cs typeface="Arial"/>
            </a:endParaRPr>
          </a:p>
          <a:p>
            <a:pPr lvl="1"/>
            <a:r>
              <a:rPr lang="en-US" sz="2400" dirty="0">
                <a:solidFill>
                  <a:schemeClr val="bg1"/>
                </a:solidFill>
              </a:rPr>
              <a:t>Installation of cemetery or columbarium, memorial garden</a:t>
            </a:r>
          </a:p>
          <a:p>
            <a:pPr lvl="1"/>
            <a:r>
              <a:rPr lang="en-US" sz="2400" dirty="0">
                <a:solidFill>
                  <a:schemeClr val="bg1"/>
                </a:solidFill>
              </a:rPr>
              <a:t>Purchase, sale or lease of land or buildings</a:t>
            </a:r>
          </a:p>
          <a:p>
            <a:pPr lvl="1"/>
            <a:r>
              <a:rPr lang="en-US" sz="2400" dirty="0">
                <a:solidFill>
                  <a:schemeClr val="bg1"/>
                </a:solidFill>
              </a:rPr>
              <a:t>Leasing of land or space to third parties</a:t>
            </a:r>
          </a:p>
          <a:p>
            <a:pPr lvl="1"/>
            <a:r>
              <a:rPr lang="en-US" sz="2400" dirty="0">
                <a:solidFill>
                  <a:schemeClr val="bg1"/>
                </a:solidFill>
              </a:rPr>
              <a:t>New construction</a:t>
            </a:r>
          </a:p>
          <a:p>
            <a:pPr lvl="1"/>
            <a:r>
              <a:rPr lang="en-US" sz="2400" dirty="0">
                <a:solidFill>
                  <a:schemeClr val="bg1"/>
                </a:solidFill>
              </a:rPr>
              <a:t>Considering a “Landmark” or “Historical Building” designation</a:t>
            </a:r>
          </a:p>
          <a:p>
            <a:pPr lvl="1"/>
            <a:r>
              <a:rPr lang="en-US" sz="2400" dirty="0">
                <a:solidFill>
                  <a:schemeClr val="bg1"/>
                </a:solidFill>
              </a:rPr>
              <a:t>Encumbering existing property (loans, grants of right-of-way, easements)</a:t>
            </a:r>
          </a:p>
          <a:p>
            <a:pPr lvl="1"/>
            <a:endParaRPr lang="en-US" sz="3000" dirty="0">
              <a:solidFill>
                <a:schemeClr val="bg1"/>
              </a:solidFill>
            </a:endParaRP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270643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Insurance Claims/Building Restoration</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a:xfrm>
            <a:off x="1576182" y="1335221"/>
            <a:ext cx="9235671" cy="4851153"/>
          </a:xfrm>
        </p:spPr>
        <p:txBody>
          <a:bodyPr>
            <a:normAutofit fontScale="92500" lnSpcReduction="10000"/>
          </a:bodyPr>
          <a:lstStyle/>
          <a:p>
            <a:r>
              <a:rPr lang="en-US" sz="3200" dirty="0">
                <a:solidFill>
                  <a:schemeClr val="bg1"/>
                </a:solidFill>
              </a:rPr>
              <a:t>Experience any loss/damage of property to theft, vandalism, fire, windstorm, broken pipes </a:t>
            </a:r>
            <a:r>
              <a:rPr lang="en-US" sz="3200" dirty="0" err="1">
                <a:solidFill>
                  <a:schemeClr val="bg1"/>
                </a:solidFill>
              </a:rPr>
              <a:t>etc</a:t>
            </a:r>
            <a:r>
              <a:rPr lang="en-US" sz="3200" dirty="0">
                <a:solidFill>
                  <a:schemeClr val="bg1"/>
                </a:solidFill>
              </a:rPr>
              <a:t>…</a:t>
            </a:r>
          </a:p>
          <a:p>
            <a:pPr lvl="1"/>
            <a:r>
              <a:rPr lang="en-US" sz="3000" dirty="0">
                <a:solidFill>
                  <a:schemeClr val="bg1"/>
                </a:solidFill>
              </a:rPr>
              <a:t>Notify Jonathan Blaker (Director of Treasury)</a:t>
            </a:r>
          </a:p>
          <a:p>
            <a:pPr lvl="1"/>
            <a:r>
              <a:rPr lang="en-US" sz="3000" dirty="0">
                <a:solidFill>
                  <a:schemeClr val="bg1"/>
                </a:solidFill>
              </a:rPr>
              <a:t>Contact Church Insurance to report loss</a:t>
            </a:r>
          </a:p>
          <a:p>
            <a:pPr lvl="1"/>
            <a:r>
              <a:rPr lang="en-US" sz="3000" dirty="0">
                <a:solidFill>
                  <a:schemeClr val="bg1"/>
                </a:solidFill>
              </a:rPr>
              <a:t>Secure building to prevent further damage/loss</a:t>
            </a:r>
          </a:p>
          <a:p>
            <a:pPr lvl="1"/>
            <a:r>
              <a:rPr lang="en-US" sz="3000" dirty="0">
                <a:solidFill>
                  <a:schemeClr val="bg1"/>
                </a:solidFill>
              </a:rPr>
              <a:t>Maintain detailed inventory of contents</a:t>
            </a:r>
          </a:p>
          <a:p>
            <a:pPr lvl="1"/>
            <a:r>
              <a:rPr lang="en-US" sz="3000" dirty="0">
                <a:solidFill>
                  <a:schemeClr val="bg1"/>
                </a:solidFill>
              </a:rPr>
              <a:t>Take pictures</a:t>
            </a:r>
          </a:p>
          <a:p>
            <a:pPr lvl="1"/>
            <a:r>
              <a:rPr lang="en-US" sz="3000" dirty="0">
                <a:solidFill>
                  <a:schemeClr val="bg1"/>
                </a:solidFill>
              </a:rPr>
              <a:t>The Diocese maintains lists of vendors who can assist (do not recommend contacting firms you do not know or insurance adjuster recommendation)</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50980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a:xfrm>
            <a:off x="1524000" y="222346"/>
            <a:ext cx="8526834" cy="1400530"/>
          </a:xfrm>
        </p:spPr>
        <p:txBody>
          <a:bodyPr/>
          <a:lstStyle/>
          <a:p>
            <a:r>
              <a:rPr lang="en-US" sz="3600" dirty="0"/>
              <a:t>Major renovations/additions/new buildings</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a:xfrm>
            <a:off x="1301507" y="1361803"/>
            <a:ext cx="9528065" cy="5205573"/>
          </a:xfrm>
        </p:spPr>
        <p:txBody>
          <a:bodyPr vert="horz" lIns="91440" tIns="45720" rIns="91440" bIns="45720" rtlCol="0" anchor="t">
            <a:noAutofit/>
          </a:bodyPr>
          <a:lstStyle/>
          <a:p>
            <a:r>
              <a:rPr lang="en-US" sz="1800" dirty="0">
                <a:solidFill>
                  <a:schemeClr val="bg1"/>
                </a:solidFill>
              </a:rPr>
              <a:t>Identification of need(s) among Vestry/Bishop’s Committee</a:t>
            </a:r>
            <a:endParaRPr lang="en-US" sz="1800">
              <a:solidFill>
                <a:schemeClr val="bg1"/>
              </a:solidFill>
              <a:cs typeface="Arial"/>
            </a:endParaRPr>
          </a:p>
          <a:p>
            <a:r>
              <a:rPr lang="en-US" sz="1800" dirty="0">
                <a:solidFill>
                  <a:schemeClr val="bg1"/>
                </a:solidFill>
              </a:rPr>
              <a:t>Form Building committee – determine funding for initial design work</a:t>
            </a:r>
            <a:endParaRPr lang="en-US" sz="1800">
              <a:solidFill>
                <a:schemeClr val="bg1"/>
              </a:solidFill>
              <a:cs typeface="Arial"/>
            </a:endParaRPr>
          </a:p>
          <a:p>
            <a:r>
              <a:rPr lang="en-US" sz="1800" dirty="0">
                <a:solidFill>
                  <a:schemeClr val="bg1"/>
                </a:solidFill>
              </a:rPr>
              <a:t>Contact Diocese for counsel/recommendation architects, engineers, or other professionals</a:t>
            </a:r>
            <a:endParaRPr lang="en-US" sz="1800">
              <a:solidFill>
                <a:schemeClr val="bg1"/>
              </a:solidFill>
              <a:cs typeface="Arial"/>
            </a:endParaRPr>
          </a:p>
          <a:p>
            <a:r>
              <a:rPr lang="en-US" sz="1800" dirty="0">
                <a:solidFill>
                  <a:schemeClr val="bg1"/>
                </a:solidFill>
              </a:rPr>
              <a:t>Select architect – planning process</a:t>
            </a:r>
            <a:endParaRPr lang="en-US" sz="1800">
              <a:solidFill>
                <a:schemeClr val="bg1"/>
              </a:solidFill>
              <a:cs typeface="Arial"/>
            </a:endParaRPr>
          </a:p>
          <a:p>
            <a:r>
              <a:rPr lang="en-US" sz="1800" dirty="0">
                <a:solidFill>
                  <a:schemeClr val="bg1"/>
                </a:solidFill>
              </a:rPr>
              <a:t>Begin exploring financing alternatives/feasibility – </a:t>
            </a:r>
            <a:r>
              <a:rPr lang="en-US" sz="1800" err="1">
                <a:solidFill>
                  <a:schemeClr val="bg1"/>
                </a:solidFill>
              </a:rPr>
              <a:t>ie</a:t>
            </a:r>
            <a:r>
              <a:rPr lang="en-US" sz="1800" dirty="0">
                <a:solidFill>
                  <a:schemeClr val="bg1"/>
                </a:solidFill>
              </a:rPr>
              <a:t>. Loans, capital campaign</a:t>
            </a:r>
            <a:endParaRPr lang="en-US" sz="1800">
              <a:solidFill>
                <a:schemeClr val="bg1"/>
              </a:solidFill>
              <a:cs typeface="Arial"/>
            </a:endParaRPr>
          </a:p>
          <a:p>
            <a:r>
              <a:rPr lang="en-US" sz="1800" dirty="0">
                <a:solidFill>
                  <a:schemeClr val="bg1"/>
                </a:solidFill>
              </a:rPr>
              <a:t>Review schematic design and preliminary cost</a:t>
            </a:r>
            <a:endParaRPr lang="en-US" sz="1800">
              <a:solidFill>
                <a:schemeClr val="bg1"/>
              </a:solidFill>
              <a:cs typeface="Arial"/>
            </a:endParaRPr>
          </a:p>
          <a:p>
            <a:r>
              <a:rPr lang="en-US" sz="1800" dirty="0">
                <a:solidFill>
                  <a:schemeClr val="bg1"/>
                </a:solidFill>
              </a:rPr>
              <a:t>Building committee works with architect/contractor to align design to approved budget</a:t>
            </a:r>
            <a:endParaRPr lang="en-US" sz="1800">
              <a:solidFill>
                <a:schemeClr val="bg1"/>
              </a:solidFill>
              <a:cs typeface="Arial"/>
            </a:endParaRPr>
          </a:p>
          <a:p>
            <a:r>
              <a:rPr lang="en-US" sz="1800" dirty="0">
                <a:solidFill>
                  <a:schemeClr val="bg1"/>
                </a:solidFill>
              </a:rPr>
              <a:t>Check in w/Church Corp. (David Fisher, Director of Foundations) Initial discussion on information to present and advance info packet that will go to trustees in advance of meeting</a:t>
            </a:r>
            <a:endParaRPr lang="en-US" sz="1800">
              <a:solidFill>
                <a:schemeClr val="bg1"/>
              </a:solidFill>
              <a:cs typeface="Arial"/>
            </a:endParaRPr>
          </a:p>
          <a:p>
            <a:r>
              <a:rPr lang="en-US" sz="1800" dirty="0">
                <a:solidFill>
                  <a:schemeClr val="bg1"/>
                </a:solidFill>
              </a:rPr>
              <a:t>Vestry/Bishop’s committee approves final scope and budget</a:t>
            </a:r>
            <a:endParaRPr lang="en-US" sz="1800">
              <a:solidFill>
                <a:schemeClr val="bg1"/>
              </a:solidFill>
              <a:cs typeface="Arial"/>
            </a:endParaRPr>
          </a:p>
          <a:p>
            <a:r>
              <a:rPr lang="en-US" sz="1800" dirty="0">
                <a:solidFill>
                  <a:schemeClr val="bg1"/>
                </a:solidFill>
              </a:rPr>
              <a:t>Building committee finalizes construction drawing with architect and contractor.</a:t>
            </a:r>
            <a:endParaRPr lang="en-US" sz="1800">
              <a:solidFill>
                <a:schemeClr val="bg1"/>
              </a:solidFill>
              <a:cs typeface="Arial"/>
            </a:endParaRPr>
          </a:p>
          <a:p>
            <a:r>
              <a:rPr lang="en-US" sz="1800" dirty="0">
                <a:solidFill>
                  <a:schemeClr val="bg1"/>
                </a:solidFill>
              </a:rPr>
              <a:t>Church Corp. approval – meets about four times a year</a:t>
            </a:r>
            <a:endParaRPr lang="en-US" sz="1800" dirty="0">
              <a:solidFill>
                <a:schemeClr val="bg1"/>
              </a:solidFill>
              <a:cs typeface="Arial"/>
            </a:endParaRP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636343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a:xfrm>
            <a:off x="1524000" y="222346"/>
            <a:ext cx="8526834" cy="1400530"/>
          </a:xfrm>
        </p:spPr>
        <p:txBody>
          <a:bodyPr/>
          <a:lstStyle/>
          <a:p>
            <a:r>
              <a:rPr lang="en-US" sz="3600" dirty="0"/>
              <a:t>Additional Resources</a:t>
            </a:r>
            <a:endParaRPr lang="en-US" sz="3600" dirty="0">
              <a:cs typeface="Arial"/>
            </a:endParaRP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a:xfrm>
            <a:off x="1549600" y="1388384"/>
            <a:ext cx="9528065" cy="5471386"/>
          </a:xfrm>
        </p:spPr>
        <p:txBody>
          <a:bodyPr vert="horz" lIns="91440" tIns="45720" rIns="91440" bIns="45720" rtlCol="0" anchor="t">
            <a:noAutofit/>
          </a:bodyPr>
          <a:lstStyle/>
          <a:p>
            <a:r>
              <a:rPr lang="en-US" sz="2400" dirty="0">
                <a:solidFill>
                  <a:schemeClr val="bg1"/>
                </a:solidFill>
              </a:rPr>
              <a:t>Google </a:t>
            </a:r>
            <a:r>
              <a:rPr lang="en-US" sz="2400" dirty="0" err="1">
                <a:solidFill>
                  <a:schemeClr val="bg1"/>
                </a:solidFill>
              </a:rPr>
              <a:t>dropbox</a:t>
            </a:r>
            <a:r>
              <a:rPr lang="en-US" sz="2400" dirty="0">
                <a:solidFill>
                  <a:schemeClr val="bg1"/>
                </a:solidFill>
              </a:rPr>
              <a:t> - preventative maintenance checklist; steps on choosing architect </a:t>
            </a:r>
            <a:r>
              <a:rPr lang="en-US" sz="2400" dirty="0">
                <a:solidFill>
                  <a:srgbClr val="3333FF"/>
                </a:solidFill>
              </a:rPr>
              <a:t>dropbox.com/home/Junior%Warden%20Training</a:t>
            </a:r>
            <a:endParaRPr lang="en-US" sz="2400" dirty="0">
              <a:solidFill>
                <a:srgbClr val="3333FF"/>
              </a:solidFill>
              <a:cs typeface="Arial"/>
            </a:endParaRPr>
          </a:p>
          <a:p>
            <a:pPr lvl="1">
              <a:buClr>
                <a:srgbClr val="8AD0D6"/>
              </a:buClr>
            </a:pPr>
            <a:r>
              <a:rPr lang="en-US" sz="2200" dirty="0">
                <a:solidFill>
                  <a:schemeClr val="bg1"/>
                </a:solidFill>
                <a:cs typeface="Arial"/>
              </a:rPr>
              <a:t>Questions regarding drop-box – Daniel Villarreal 713-353-2125 </a:t>
            </a:r>
            <a:r>
              <a:rPr lang="en-US" sz="2200" dirty="0">
                <a:solidFill>
                  <a:schemeClr val="bg1"/>
                </a:solidFill>
                <a:cs typeface="Arial"/>
                <a:hlinkClick r:id="rId2">
                  <a:extLst>
                    <a:ext uri="{A12FA001-AC4F-418D-AE19-62706E023703}">
                      <ahyp:hlinkClr xmlns:ahyp="http://schemas.microsoft.com/office/drawing/2018/hyperlinkcolor" val="tx"/>
                    </a:ext>
                  </a:extLst>
                </a:hlinkClick>
              </a:rPr>
              <a:t>dvillarreal@epicenter.org</a:t>
            </a:r>
          </a:p>
          <a:p>
            <a:pPr>
              <a:buClr>
                <a:srgbClr val="8AD0D6"/>
              </a:buClr>
            </a:pPr>
            <a:r>
              <a:rPr lang="en-US" sz="2400" dirty="0">
                <a:solidFill>
                  <a:schemeClr val="bg1"/>
                </a:solidFill>
                <a:cs typeface="Arial"/>
              </a:rPr>
              <a:t>Worshipfacility.com - educational webinars; Church Facilities Expo.; podcasts; learning series</a:t>
            </a:r>
          </a:p>
          <a:p>
            <a:pPr>
              <a:buClr>
                <a:srgbClr val="8AD0D6"/>
              </a:buClr>
            </a:pPr>
            <a:r>
              <a:rPr lang="en-US" sz="2400" dirty="0">
                <a:solidFill>
                  <a:schemeClr val="bg1"/>
                </a:solidFill>
                <a:cs typeface="Arial"/>
              </a:rPr>
              <a:t>Contact Michael Hilfinger </a:t>
            </a:r>
            <a:r>
              <a:rPr lang="en-US" sz="2400" dirty="0">
                <a:solidFill>
                  <a:schemeClr val="bg1"/>
                </a:solidFill>
                <a:cs typeface="Arial"/>
                <a:hlinkClick r:id="rId3">
                  <a:extLst>
                    <a:ext uri="{A12FA001-AC4F-418D-AE19-62706E023703}">
                      <ahyp:hlinkClr xmlns:ahyp="http://schemas.microsoft.com/office/drawing/2018/hyperlinkcolor" val="tx"/>
                    </a:ext>
                  </a:extLst>
                </a:hlinkClick>
              </a:rPr>
              <a:t>mhilfinger@epicenter.org</a:t>
            </a:r>
            <a:r>
              <a:rPr lang="en-US" sz="2400" dirty="0">
                <a:solidFill>
                  <a:schemeClr val="bg1"/>
                </a:solidFill>
                <a:cs typeface="Arial"/>
              </a:rPr>
              <a:t> 713-353-2135 to schedule CHIRP for your church</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61240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70DE-EA64-4E18-8670-C985B7699215}"/>
              </a:ext>
            </a:extLst>
          </p:cNvPr>
          <p:cNvSpPr>
            <a:spLocks noGrp="1"/>
          </p:cNvSpPr>
          <p:nvPr>
            <p:ph type="ctrTitle"/>
          </p:nvPr>
        </p:nvSpPr>
        <p:spPr>
          <a:xfrm>
            <a:off x="1295400" y="2220432"/>
            <a:ext cx="10251557" cy="4258603"/>
          </a:xfrm>
        </p:spPr>
        <p:txBody>
          <a:bodyPr/>
          <a:lstStyle/>
          <a:p>
            <a:pPr>
              <a:lnSpc>
                <a:spcPct val="107000"/>
              </a:lnSpc>
              <a:spcBef>
                <a:spcPts val="0"/>
              </a:spcBef>
              <a:spcAft>
                <a:spcPts val="800"/>
              </a:spcAft>
            </a:pPr>
            <a:br>
              <a:rPr lang="en-US" sz="3600" dirty="0"/>
            </a:br>
            <a:br>
              <a:rPr lang="en-US" sz="3600" dirty="0"/>
            </a:br>
            <a:br>
              <a:rPr lang="en-US" sz="3600" dirty="0"/>
            </a:br>
            <a:br>
              <a:rPr lang="en-US" sz="3600" dirty="0"/>
            </a:br>
            <a:br>
              <a:rPr lang="en-US" sz="3200" b="1" dirty="0">
                <a:effectLst/>
                <a:latin typeface="+mn-lt"/>
                <a:ea typeface="Calibri" panose="020F0502020204030204" pitchFamily="34" charset="0"/>
                <a:cs typeface="Times New Roman" panose="02020603050405020304" pitchFamily="18" charset="0"/>
              </a:rPr>
            </a:br>
            <a:br>
              <a:rPr lang="en-US" sz="3200" b="1" dirty="0">
                <a:effectLst/>
                <a:latin typeface="+mn-lt"/>
                <a:ea typeface="Calibri" panose="020F0502020204030204" pitchFamily="34" charset="0"/>
                <a:cs typeface="Times New Roman" panose="02020603050405020304" pitchFamily="18" charset="0"/>
              </a:rPr>
            </a:br>
            <a:r>
              <a:rPr lang="en-US" sz="2400" b="1" dirty="0">
                <a:effectLst/>
                <a:latin typeface="+mn-lt"/>
                <a:ea typeface="Calibri" panose="020F0502020204030204" pitchFamily="34" charset="0"/>
                <a:cs typeface="Times New Roman"/>
              </a:rPr>
              <a:t>Section 2.9</a:t>
            </a:r>
            <a:r>
              <a:rPr lang="en-US" sz="2400" b="1" dirty="0">
                <a:latin typeface="+mn-lt"/>
                <a:ea typeface="Calibri" panose="020F0502020204030204" pitchFamily="34" charset="0"/>
                <a:cs typeface="Times New Roman"/>
              </a:rPr>
              <a:t> </a:t>
            </a:r>
            <a:r>
              <a:rPr lang="en-US" sz="2400" b="1" dirty="0">
                <a:effectLst/>
                <a:latin typeface="+mn-lt"/>
                <a:ea typeface="Calibri" panose="020F0502020204030204" pitchFamily="34" charset="0"/>
                <a:cs typeface="Times New Roman"/>
              </a:rPr>
              <a:t> Authority and Duties</a:t>
            </a:r>
            <a:br>
              <a:rPr lang="en-US" sz="2400" dirty="0">
                <a:effectLst/>
                <a:latin typeface="+mn-lt"/>
                <a:ea typeface="Calibri" panose="020F0502020204030204" pitchFamily="34" charset="0"/>
                <a:cs typeface="Times New Roman" panose="02020603050405020304" pitchFamily="18" charset="0"/>
              </a:rPr>
            </a:br>
            <a:r>
              <a:rPr lang="en-US" sz="2400" dirty="0">
                <a:effectLst/>
                <a:latin typeface="+mn-lt"/>
                <a:ea typeface="Calibri" panose="020F0502020204030204" pitchFamily="34" charset="0"/>
                <a:cs typeface="Times New Roman"/>
              </a:rPr>
              <a:t>The Vestry shall administer the temporal concerns of the Church in the Parish.</a:t>
            </a:r>
            <a:br>
              <a:rPr lang="en-US" sz="2400" dirty="0">
                <a:effectLst/>
                <a:latin typeface="+mn-lt"/>
                <a:ea typeface="Calibri" panose="020F0502020204030204" pitchFamily="34" charset="0"/>
                <a:cs typeface="Times New Roman" panose="02020603050405020304" pitchFamily="18" charset="0"/>
              </a:rPr>
            </a:br>
            <a:br>
              <a:rPr lang="en-US" sz="2400" dirty="0">
                <a:effectLst/>
                <a:latin typeface="+mn-lt"/>
                <a:ea typeface="Calibri" panose="020F0502020204030204" pitchFamily="34" charset="0"/>
                <a:cs typeface="Times New Roman" panose="02020603050405020304" pitchFamily="18" charset="0"/>
              </a:rPr>
            </a:br>
            <a:r>
              <a:rPr kumimoji="0" lang="en-US" sz="2400" b="1" i="0" u="none" strike="noStrike" kern="1200" cap="none" spc="0" normalizeH="0" baseline="0" noProof="0" dirty="0">
                <a:ln>
                  <a:noFill/>
                </a:ln>
                <a:effectLst/>
                <a:uLnTx/>
                <a:uFillTx/>
                <a:latin typeface="Arial" panose="020B0604020202020204"/>
                <a:ea typeface="Calibri" panose="020F0502020204030204" pitchFamily="34" charset="0"/>
                <a:cs typeface="Times New Roman"/>
              </a:rPr>
              <a:t>Section 3.1 Care and Use of Church Building </a:t>
            </a:r>
            <a:br>
              <a:rPr lang="en-US" sz="2400" b="0" i="0" u="none" strike="noStrike" kern="1200" cap="none" spc="0" normalizeH="0" baseline="0" noProof="0" dirty="0">
                <a:ln>
                  <a:noFill/>
                </a:ln>
                <a:effectLst/>
                <a:uLnTx/>
                <a:uFillTx/>
                <a:latin typeface="Arial" panose="020B0604020202020204"/>
                <a:ea typeface="Calibri" panose="020F0502020204030204" pitchFamily="34" charset="0"/>
                <a:cs typeface="Times New Roman" panose="02020603050405020304" pitchFamily="18" charset="0"/>
              </a:rPr>
            </a:br>
            <a:r>
              <a:rPr kumimoji="0" lang="en-US" sz="2400" b="0" i="0" u="none" strike="noStrike" kern="1200" cap="none" spc="0" normalizeH="0" baseline="0" noProof="0" dirty="0">
                <a:ln>
                  <a:noFill/>
                </a:ln>
                <a:effectLst/>
                <a:uLnTx/>
                <a:uFillTx/>
                <a:latin typeface="Arial" panose="020B0604020202020204"/>
                <a:ea typeface="Calibri" panose="020F0502020204030204" pitchFamily="34" charset="0"/>
                <a:cs typeface="Times New Roman"/>
              </a:rPr>
              <a:t>The Wardens shall have a care that the Church building(s) be opened for all services, rites, ceremonies, or other purposes, either authorized or approved by the Protestant Episcopal Church in the United States of America and in this Diocese and be kept in good repair.</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3" name="TextBox 2">
            <a:extLst>
              <a:ext uri="{FF2B5EF4-FFF2-40B4-BE49-F238E27FC236}">
                <a16:creationId xmlns:a16="http://schemas.microsoft.com/office/drawing/2014/main" id="{F7E3DB62-2E8B-3BC2-B686-426507F9CDB0}"/>
              </a:ext>
            </a:extLst>
          </p:cNvPr>
          <p:cNvSpPr txBox="1"/>
          <p:nvPr/>
        </p:nvSpPr>
        <p:spPr>
          <a:xfrm>
            <a:off x="1453116" y="1142999"/>
            <a:ext cx="9406269" cy="1077218"/>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bg1"/>
                </a:solidFill>
                <a:cs typeface="Arial"/>
              </a:rPr>
              <a:t>Constitutions &amp; Canons: Episcopal Diocese of Texas</a:t>
            </a:r>
          </a:p>
        </p:txBody>
      </p:sp>
    </p:spTree>
    <p:extLst>
      <p:ext uri="{BB962C8B-B14F-4D97-AF65-F5344CB8AC3E}">
        <p14:creationId xmlns:p14="http://schemas.microsoft.com/office/powerpoint/2010/main" val="191811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b="1" dirty="0"/>
              <a:t>Facility Stewardship</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p:txBody>
          <a:bodyPr>
            <a:normAutofit/>
          </a:bodyPr>
          <a:lstStyle/>
          <a:p>
            <a:pPr marL="0" indent="0">
              <a:buNone/>
            </a:pPr>
            <a:r>
              <a:rPr lang="en-US" sz="4000" dirty="0">
                <a:solidFill>
                  <a:schemeClr val="bg1"/>
                </a:solidFill>
              </a:rPr>
              <a:t>Your ministry facility has been </a:t>
            </a:r>
            <a:r>
              <a:rPr lang="en-US" sz="4000" u="dbl" dirty="0">
                <a:solidFill>
                  <a:schemeClr val="bg1"/>
                </a:solidFill>
              </a:rPr>
              <a:t>entrusted</a:t>
            </a:r>
            <a:r>
              <a:rPr lang="en-US" sz="4000" dirty="0">
                <a:solidFill>
                  <a:schemeClr val="bg1"/>
                </a:solidFill>
              </a:rPr>
              <a:t> to You.</a:t>
            </a:r>
          </a:p>
          <a:p>
            <a:pPr marL="0" indent="0">
              <a:buNone/>
            </a:pPr>
            <a:endParaRPr lang="en-US" dirty="0">
              <a:solidFill>
                <a:schemeClr val="bg1"/>
              </a:solidFill>
            </a:endParaRPr>
          </a:p>
          <a:p>
            <a:pPr marL="0" indent="0">
              <a:buNone/>
            </a:pPr>
            <a:r>
              <a:rPr lang="en-US" sz="4000" dirty="0">
                <a:solidFill>
                  <a:schemeClr val="bg1"/>
                </a:solidFill>
              </a:rPr>
              <a:t>Therefore, you must be proactive in </a:t>
            </a:r>
            <a:r>
              <a:rPr lang="en-US" sz="4000" u="dbl" dirty="0">
                <a:solidFill>
                  <a:schemeClr val="bg1"/>
                </a:solidFill>
              </a:rPr>
              <a:t>stewarding</a:t>
            </a:r>
            <a:r>
              <a:rPr lang="en-US" sz="4000" dirty="0">
                <a:solidFill>
                  <a:schemeClr val="bg1"/>
                </a:solidFill>
              </a:rPr>
              <a:t> these assets, including your facility and everything inside.</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273386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139CD-85B6-D16D-7B36-DF97DE7142EA}"/>
              </a:ext>
            </a:extLst>
          </p:cNvPr>
          <p:cNvSpPr>
            <a:spLocks noGrp="1"/>
          </p:cNvSpPr>
          <p:nvPr>
            <p:ph type="title"/>
          </p:nvPr>
        </p:nvSpPr>
        <p:spPr/>
        <p:txBody>
          <a:bodyPr/>
          <a:lstStyle/>
          <a:p>
            <a:r>
              <a:rPr lang="en-US" dirty="0">
                <a:cs typeface="Arial"/>
              </a:rPr>
              <a:t>EDOT Resources</a:t>
            </a:r>
            <a:endParaRPr lang="en-US" dirty="0"/>
          </a:p>
        </p:txBody>
      </p:sp>
      <p:sp>
        <p:nvSpPr>
          <p:cNvPr id="3" name="Content Placeholder 2">
            <a:extLst>
              <a:ext uri="{FF2B5EF4-FFF2-40B4-BE49-F238E27FC236}">
                <a16:creationId xmlns:a16="http://schemas.microsoft.com/office/drawing/2014/main" id="{B3C1C8DC-D221-E8C7-70C8-14BC93B56B06}"/>
              </a:ext>
            </a:extLst>
          </p:cNvPr>
          <p:cNvSpPr>
            <a:spLocks noGrp="1"/>
          </p:cNvSpPr>
          <p:nvPr>
            <p:ph idx="1"/>
          </p:nvPr>
        </p:nvSpPr>
        <p:spPr>
          <a:xfrm>
            <a:off x="1523019" y="1363086"/>
            <a:ext cx="9147066" cy="4885313"/>
          </a:xfrm>
        </p:spPr>
        <p:txBody>
          <a:bodyPr vert="horz" lIns="91440" tIns="45720" rIns="91440" bIns="45720" rtlCol="0" anchor="t">
            <a:noAutofit/>
          </a:bodyPr>
          <a:lstStyle/>
          <a:p>
            <a:pPr>
              <a:buClr>
                <a:srgbClr val="1E5155">
                  <a:lumMod val="40000"/>
                  <a:lumOff val="60000"/>
                </a:srgbClr>
              </a:buClr>
              <a:buFont typeface="Arial"/>
              <a:buChar char="•"/>
            </a:pPr>
            <a:r>
              <a:rPr lang="en-US" sz="2400" i="1" dirty="0">
                <a:solidFill>
                  <a:schemeClr val="bg1"/>
                </a:solidFill>
                <a:cs typeface="Arial"/>
              </a:rPr>
              <a:t>Jonathan Blaker</a:t>
            </a:r>
            <a:r>
              <a:rPr lang="en-US" sz="2400" dirty="0">
                <a:solidFill>
                  <a:schemeClr val="bg1"/>
                </a:solidFill>
                <a:cs typeface="Arial"/>
              </a:rPr>
              <a:t> – banking, financing, accounting, bylaws, incorporation and property/casualty insurance</a:t>
            </a:r>
            <a:endParaRPr lang="en-US" sz="2400">
              <a:solidFill>
                <a:schemeClr val="bg1"/>
              </a:solidFill>
              <a:cs typeface="Arial"/>
            </a:endParaRPr>
          </a:p>
          <a:p>
            <a:pPr>
              <a:buClr>
                <a:srgbClr val="8AD0D6"/>
              </a:buClr>
            </a:pPr>
            <a:r>
              <a:rPr lang="en-US" sz="2400" i="1" dirty="0">
                <a:solidFill>
                  <a:schemeClr val="bg1"/>
                </a:solidFill>
                <a:cs typeface="Arial"/>
              </a:rPr>
              <a:t>David Fisher</a:t>
            </a:r>
            <a:r>
              <a:rPr lang="en-US" sz="2400" dirty="0">
                <a:solidFill>
                  <a:schemeClr val="bg1"/>
                </a:solidFill>
                <a:cs typeface="Arial"/>
              </a:rPr>
              <a:t> – EDOT foundation contact: Church Corp.; Episcopal Foundation of Texas; Quin Foundation; Great Commission Foundation and Episcopal Health Foundation. Contact for diocesan Participating Fund</a:t>
            </a:r>
          </a:p>
          <a:p>
            <a:pPr>
              <a:buClr>
                <a:srgbClr val="8AD0D6"/>
              </a:buClr>
              <a:buChar char="•"/>
            </a:pPr>
            <a:r>
              <a:rPr lang="en-US" sz="2400" i="1" dirty="0">
                <a:solidFill>
                  <a:schemeClr val="bg1"/>
                </a:solidFill>
                <a:cs typeface="Arial"/>
              </a:rPr>
              <a:t>Joann Saylors</a:t>
            </a:r>
            <a:r>
              <a:rPr lang="en-US" sz="2400" dirty="0">
                <a:solidFill>
                  <a:schemeClr val="bg1"/>
                </a:solidFill>
                <a:cs typeface="Arial"/>
              </a:rPr>
              <a:t> – initial consultations regarding mission and capital campaigns</a:t>
            </a:r>
          </a:p>
          <a:p>
            <a:pPr>
              <a:buClr>
                <a:srgbClr val="8AD0D6"/>
              </a:buClr>
            </a:pPr>
            <a:r>
              <a:rPr lang="en-US" sz="2400" i="1" dirty="0">
                <a:solidFill>
                  <a:schemeClr val="bg1"/>
                </a:solidFill>
                <a:cs typeface="Arial"/>
              </a:rPr>
              <a:t>Michael Hilfinger</a:t>
            </a:r>
            <a:r>
              <a:rPr lang="en-US" sz="2400" dirty="0">
                <a:solidFill>
                  <a:schemeClr val="bg1"/>
                </a:solidFill>
                <a:cs typeface="Arial"/>
              </a:rPr>
              <a:t> – major repairs or renovations, expansion, land purchases and sales, master planning, new construction, Diocese maintains a network of real estate brokers, architects, engineers, contractors, and owner's representatives</a:t>
            </a:r>
            <a:endParaRPr lang="en-US" sz="2400" dirty="0">
              <a:solidFill>
                <a:schemeClr val="bg1"/>
              </a:solidFill>
            </a:endParaRPr>
          </a:p>
          <a:p>
            <a:pPr>
              <a:buClr>
                <a:srgbClr val="8AD0D6"/>
              </a:buClr>
            </a:pPr>
            <a:endParaRPr lang="en-US" dirty="0">
              <a:solidFill>
                <a:schemeClr val="bg1"/>
              </a:solidFill>
              <a:cs typeface="Arial"/>
            </a:endParaRPr>
          </a:p>
        </p:txBody>
      </p:sp>
      <p:sp>
        <p:nvSpPr>
          <p:cNvPr id="4" name="Slide Number Placeholder 3">
            <a:extLst>
              <a:ext uri="{FF2B5EF4-FFF2-40B4-BE49-F238E27FC236}">
                <a16:creationId xmlns:a16="http://schemas.microsoft.com/office/drawing/2014/main" id="{3A791A21-6F53-FFA4-848D-C62C286F8CEE}"/>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80415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Planning for Future Growth of Church – Assessing Facilities Condition</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p:txBody>
          <a:bodyPr>
            <a:normAutofit lnSpcReduction="10000"/>
          </a:bodyPr>
          <a:lstStyle/>
          <a:p>
            <a:r>
              <a:rPr lang="en-US" sz="3200" dirty="0">
                <a:solidFill>
                  <a:schemeClr val="bg1"/>
                </a:solidFill>
              </a:rPr>
              <a:t>Addressing deferred maintenance of facilities – being proactive </a:t>
            </a:r>
            <a:r>
              <a:rPr lang="en-US" sz="3200">
                <a:solidFill>
                  <a:schemeClr val="bg1"/>
                </a:solidFill>
              </a:rPr>
              <a:t>“preventative”</a:t>
            </a:r>
            <a:endParaRPr lang="en-US" sz="3200" dirty="0">
              <a:solidFill>
                <a:schemeClr val="bg1"/>
              </a:solidFill>
            </a:endParaRPr>
          </a:p>
          <a:p>
            <a:r>
              <a:rPr lang="en-US" sz="3200" dirty="0">
                <a:solidFill>
                  <a:schemeClr val="bg1"/>
                </a:solidFill>
              </a:rPr>
              <a:t>Utilizing Life Cycle planning to accurately budget for capital expenditures</a:t>
            </a:r>
          </a:p>
          <a:p>
            <a:r>
              <a:rPr lang="en-US" sz="3200" dirty="0">
                <a:solidFill>
                  <a:schemeClr val="bg1"/>
                </a:solidFill>
              </a:rPr>
              <a:t>Prioritize resources – Maintenance and replacement budget</a:t>
            </a:r>
          </a:p>
          <a:p>
            <a:r>
              <a:rPr lang="en-US" sz="3200" dirty="0">
                <a:solidFill>
                  <a:schemeClr val="bg1"/>
                </a:solidFill>
              </a:rPr>
              <a:t>Commercial Buildings – not like your house; requires commercial vendors</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95065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Preventative Maintenance vs Deferred Maintenance</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p:txBody>
          <a:bodyPr>
            <a:normAutofit fontScale="92500" lnSpcReduction="10000"/>
          </a:bodyPr>
          <a:lstStyle/>
          <a:p>
            <a:r>
              <a:rPr lang="en-US" sz="3200" b="1" dirty="0">
                <a:solidFill>
                  <a:schemeClr val="bg1"/>
                </a:solidFill>
              </a:rPr>
              <a:t>Preventative Maintenance </a:t>
            </a:r>
            <a:r>
              <a:rPr lang="en-US" sz="3200" dirty="0">
                <a:solidFill>
                  <a:schemeClr val="bg1"/>
                </a:solidFill>
              </a:rPr>
              <a:t>– Periodic scheduling and planning of maintenance activities (inspections, adjustments, cleaning and minor repairs)</a:t>
            </a:r>
          </a:p>
          <a:p>
            <a:pPr algn="l" rtl="0" fontAlgn="base">
              <a:buFont typeface="Arial" panose="020B0604020202020204" pitchFamily="34" charset="0"/>
              <a:buChar char="•"/>
            </a:pPr>
            <a:r>
              <a:rPr lang="en-US" sz="3200" b="1" dirty="0">
                <a:solidFill>
                  <a:schemeClr val="bg1"/>
                </a:solidFill>
              </a:rPr>
              <a:t>Deferred Maintenance </a:t>
            </a:r>
            <a:r>
              <a:rPr lang="en-US" sz="3200" dirty="0">
                <a:solidFill>
                  <a:schemeClr val="bg1"/>
                </a:solidFill>
              </a:rPr>
              <a:t>– Deferral of repairs, replacement and unperformed projects that results in a progressive deterioration of facility condition The cost of the deterioration includes capital/operating costs</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3569172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Regular Maintenance and Inspection Priorities</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p:txBody>
          <a:bodyPr>
            <a:normAutofit lnSpcReduction="10000"/>
          </a:bodyPr>
          <a:lstStyle/>
          <a:p>
            <a:r>
              <a:rPr lang="en-US" sz="3200" dirty="0">
                <a:solidFill>
                  <a:schemeClr val="bg1"/>
                </a:solidFill>
              </a:rPr>
              <a:t>HVAC – contract with reputable commercial vendor for 6-month check-ups, filter changes</a:t>
            </a:r>
          </a:p>
          <a:p>
            <a:r>
              <a:rPr lang="en-US" sz="3200" dirty="0">
                <a:solidFill>
                  <a:schemeClr val="bg1"/>
                </a:solidFill>
              </a:rPr>
              <a:t>Roof should be inspected annually (gutters cleaned </a:t>
            </a:r>
            <a:r>
              <a:rPr lang="en-US" sz="3200" dirty="0" err="1">
                <a:solidFill>
                  <a:schemeClr val="bg1"/>
                </a:solidFill>
              </a:rPr>
              <a:t>etc</a:t>
            </a:r>
            <a:r>
              <a:rPr lang="en-US" sz="3200" dirty="0">
                <a:solidFill>
                  <a:schemeClr val="bg1"/>
                </a:solidFill>
              </a:rPr>
              <a:t>…)</a:t>
            </a:r>
          </a:p>
          <a:p>
            <a:r>
              <a:rPr lang="en-US" sz="3200" dirty="0">
                <a:solidFill>
                  <a:schemeClr val="bg1"/>
                </a:solidFill>
              </a:rPr>
              <a:t>Water heater and boiler inspected annually</a:t>
            </a:r>
          </a:p>
          <a:p>
            <a:r>
              <a:rPr lang="en-US" sz="3200" dirty="0">
                <a:solidFill>
                  <a:schemeClr val="bg1"/>
                </a:solidFill>
              </a:rPr>
              <a:t>Full checklist of preventative maintenance available</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1142713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Life Cycle of Equipment/budgeting for replacement</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p:txBody>
          <a:bodyPr>
            <a:normAutofit lnSpcReduction="10000"/>
          </a:bodyPr>
          <a:lstStyle/>
          <a:p>
            <a:r>
              <a:rPr lang="en-US" sz="3200" dirty="0">
                <a:solidFill>
                  <a:schemeClr val="bg1"/>
                </a:solidFill>
              </a:rPr>
              <a:t>Determine age of HVAC, roof, water heater and other equipment</a:t>
            </a:r>
          </a:p>
          <a:p>
            <a:r>
              <a:rPr lang="en-US" sz="3200" dirty="0">
                <a:solidFill>
                  <a:schemeClr val="bg1"/>
                </a:solidFill>
              </a:rPr>
              <a:t>Determine average life of equipment</a:t>
            </a:r>
          </a:p>
          <a:p>
            <a:r>
              <a:rPr lang="en-US" sz="3200" dirty="0">
                <a:solidFill>
                  <a:schemeClr val="bg1"/>
                </a:solidFill>
              </a:rPr>
              <a:t>Plan for repair or replacement</a:t>
            </a:r>
          </a:p>
          <a:p>
            <a:r>
              <a:rPr lang="en-US" sz="3200" dirty="0">
                <a:solidFill>
                  <a:schemeClr val="bg1"/>
                </a:solidFill>
              </a:rPr>
              <a:t>Procurement or repair – proactive budgeting can help</a:t>
            </a:r>
          </a:p>
          <a:p>
            <a:r>
              <a:rPr lang="en-US" sz="3200" dirty="0">
                <a:solidFill>
                  <a:schemeClr val="bg1"/>
                </a:solidFill>
              </a:rPr>
              <a:t>Asset maintenance – preventive instead of reactive strategy</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78519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15EA-5D4F-8744-A38F-D4F5D3198B96}"/>
              </a:ext>
            </a:extLst>
          </p:cNvPr>
          <p:cNvSpPr>
            <a:spLocks noGrp="1"/>
          </p:cNvSpPr>
          <p:nvPr>
            <p:ph type="title"/>
          </p:nvPr>
        </p:nvSpPr>
        <p:spPr/>
        <p:txBody>
          <a:bodyPr/>
          <a:lstStyle/>
          <a:p>
            <a:r>
              <a:rPr lang="en-US" sz="3600" dirty="0"/>
              <a:t>Choosing Commercial Contractors</a:t>
            </a:r>
          </a:p>
        </p:txBody>
      </p:sp>
      <p:sp>
        <p:nvSpPr>
          <p:cNvPr id="3" name="Content Placeholder 2">
            <a:extLst>
              <a:ext uri="{FF2B5EF4-FFF2-40B4-BE49-F238E27FC236}">
                <a16:creationId xmlns:a16="http://schemas.microsoft.com/office/drawing/2014/main" id="{C1E8464A-C019-F04B-986F-926946D13178}"/>
              </a:ext>
            </a:extLst>
          </p:cNvPr>
          <p:cNvSpPr>
            <a:spLocks noGrp="1"/>
          </p:cNvSpPr>
          <p:nvPr>
            <p:ph idx="1"/>
          </p:nvPr>
        </p:nvSpPr>
        <p:spPr>
          <a:xfrm>
            <a:off x="1523019" y="1680778"/>
            <a:ext cx="8526834" cy="4195481"/>
          </a:xfrm>
        </p:spPr>
        <p:txBody>
          <a:bodyPr>
            <a:normAutofit lnSpcReduction="10000"/>
          </a:bodyPr>
          <a:lstStyle/>
          <a:p>
            <a:r>
              <a:rPr lang="en-US" sz="3200" dirty="0">
                <a:solidFill>
                  <a:schemeClr val="bg1"/>
                </a:solidFill>
              </a:rPr>
              <a:t>Ensure that the contractors do work on commercial buildings</a:t>
            </a:r>
          </a:p>
          <a:p>
            <a:r>
              <a:rPr lang="en-US" sz="3200" dirty="0">
                <a:solidFill>
                  <a:schemeClr val="bg1"/>
                </a:solidFill>
              </a:rPr>
              <a:t>Explore their full scope of services</a:t>
            </a:r>
          </a:p>
          <a:p>
            <a:r>
              <a:rPr lang="en-US" sz="3200" dirty="0">
                <a:solidFill>
                  <a:schemeClr val="bg1"/>
                </a:solidFill>
              </a:rPr>
              <a:t>Bonded and insured</a:t>
            </a:r>
          </a:p>
          <a:p>
            <a:r>
              <a:rPr lang="en-US" sz="3200" dirty="0">
                <a:solidFill>
                  <a:schemeClr val="bg1"/>
                </a:solidFill>
              </a:rPr>
              <a:t>Recommended 3 competitive bids – written contract</a:t>
            </a:r>
          </a:p>
          <a:p>
            <a:r>
              <a:rPr lang="en-US" sz="3200" dirty="0">
                <a:solidFill>
                  <a:schemeClr val="bg1"/>
                </a:solidFill>
              </a:rPr>
              <a:t>Strongly discourage from hiring, retaining or contracting with members of congregation</a:t>
            </a:r>
          </a:p>
        </p:txBody>
      </p:sp>
      <p:sp>
        <p:nvSpPr>
          <p:cNvPr id="4" name="Slide Number Placeholder 3">
            <a:extLst>
              <a:ext uri="{FF2B5EF4-FFF2-40B4-BE49-F238E27FC236}">
                <a16:creationId xmlns:a16="http://schemas.microsoft.com/office/drawing/2014/main" id="{34918BE7-EC00-6B4D-BE55-34C748A783AD}"/>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1225910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Presentation1" id="{984A057A-306C-7F4F-BF86-5C813C301C3D}" vid="{904F8EA7-75D2-E042-9E35-DB22D9613B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6f840a91-b906-4ab8-9ac6-4fce0a55b8ad" xsi:nil="true"/>
    <lcf76f155ced4ddcb4097134ff3c332f xmlns="6f840a91-b906-4ab8-9ac6-4fce0a55b8ad">
      <Terms xmlns="http://schemas.microsoft.com/office/infopath/2007/PartnerControls"/>
    </lcf76f155ced4ddcb4097134ff3c332f>
    <TaxCatchAll xmlns="5edbb907-cb20-437c-acf6-4b6721bfb2fa" xsi:nil="true"/>
    <_dlc_DocId xmlns="5edbb907-cb20-437c-acf6-4b6721bfb2fa">HYZDXXRYQ5Y4-1595212392-76432</_dlc_DocId>
    <_dlc_DocIdUrl xmlns="5edbb907-cb20-437c-acf6-4b6721bfb2fa">
      <Url>https://epicenterorg.sharepoint.com/sites/EDoTDocs/OtherWorking/_layouts/15/DocIdRedir.aspx?ID=HYZDXXRYQ5Y4-1595212392-76432</Url>
      <Description>HYZDXXRYQ5Y4-1595212392-76432</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431669DF888D94D905FEE095F7ACBD9" ma:contentTypeVersion="1143" ma:contentTypeDescription="Create a new document." ma:contentTypeScope="" ma:versionID="67dd9ec826d7a9921702be413c3eb8c5">
  <xsd:schema xmlns:xsd="http://www.w3.org/2001/XMLSchema" xmlns:xs="http://www.w3.org/2001/XMLSchema" xmlns:p="http://schemas.microsoft.com/office/2006/metadata/properties" xmlns:ns2="5edbb907-cb20-437c-acf6-4b6721bfb2fa" xmlns:ns3="6f840a91-b906-4ab8-9ac6-4fce0a55b8ad" targetNamespace="http://schemas.microsoft.com/office/2006/metadata/properties" ma:root="true" ma:fieldsID="11721384c5ce1289e1e37beb4dc14fcb" ns2:_="" ns3:_="">
    <xsd:import namespace="5edbb907-cb20-437c-acf6-4b6721bfb2fa"/>
    <xsd:import namespace="6f840a91-b906-4ab8-9ac6-4fce0a55b8a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dbb907-cb20-437c-acf6-4b6721bfb2f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5" nillable="true" ma:displayName="Taxonomy Catch All Column" ma:hidden="true" ma:list="{c4d66668-8748-488a-8594-4518513cb55c}" ma:internalName="TaxCatchAll" ma:showField="CatchAllData" ma:web="5edbb907-cb20-437c-acf6-4b6721bfb2f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f840a91-b906-4ab8-9ac6-4fce0a55b8a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Sign-off status" ma:internalName="Sign_x002d_off_x0020_status">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bf5a1f9-8cb0-4656-b489-d682cd31cf78"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595CEF-7A60-4EC4-ACD3-23D2AA10D401}">
  <ds:schemaRefs>
    <ds:schemaRef ds:uri="http://schemas.microsoft.com/sharepoint/v3/contenttype/forms"/>
  </ds:schemaRefs>
</ds:datastoreItem>
</file>

<file path=customXml/itemProps2.xml><?xml version="1.0" encoding="utf-8"?>
<ds:datastoreItem xmlns:ds="http://schemas.openxmlformats.org/officeDocument/2006/customXml" ds:itemID="{B80C1684-CD13-4703-914D-657E26FBCA48}">
  <ds:schemaRefs>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6f840a91-b906-4ab8-9ac6-4fce0a55b8ad"/>
    <ds:schemaRef ds:uri="5edbb907-cb20-437c-acf6-4b6721bfb2fa"/>
  </ds:schemaRefs>
</ds:datastoreItem>
</file>

<file path=customXml/itemProps3.xml><?xml version="1.0" encoding="utf-8"?>
<ds:datastoreItem xmlns:ds="http://schemas.openxmlformats.org/officeDocument/2006/customXml" ds:itemID="{9F6F53F7-FE67-4566-BAE6-93AD286B6C3A}">
  <ds:schemaRefs>
    <ds:schemaRef ds:uri="http://schemas.microsoft.com/sharepoint/events"/>
  </ds:schemaRefs>
</ds:datastoreItem>
</file>

<file path=customXml/itemProps4.xml><?xml version="1.0" encoding="utf-8"?>
<ds:datastoreItem xmlns:ds="http://schemas.openxmlformats.org/officeDocument/2006/customXml" ds:itemID="{10D5A7AB-9636-416F-98C4-C113A36E3B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dbb907-cb20-437c-acf6-4b6721bfb2fa"/>
    <ds:schemaRef ds:uri="6f840a91-b906-4ab8-9ac6-4fce0a55b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1809</TotalTime>
  <Words>969</Words>
  <Application>Microsoft Office PowerPoint</Application>
  <PresentationFormat>Widescreen</PresentationFormat>
  <Paragraphs>102</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.SF NS Symbols Regular</vt:lpstr>
      <vt:lpstr>Arial</vt:lpstr>
      <vt:lpstr>Calibri</vt:lpstr>
      <vt:lpstr>Wingdings 3</vt:lpstr>
      <vt:lpstr>Ion</vt:lpstr>
      <vt:lpstr>Facility Stewards of Church Buildings</vt:lpstr>
      <vt:lpstr>      Section 2.9  Authority and Duties The Vestry shall administer the temporal concerns of the Church in the Parish.  Section 3.1 Care and Use of Church Building  The Wardens shall have a care that the Church building(s) be opened for all services, rites, ceremonies, or other purposes, either authorized or approved by the Protestant Episcopal Church in the United States of America and in this Diocese and be kept in good repair. </vt:lpstr>
      <vt:lpstr>Facility Stewardship</vt:lpstr>
      <vt:lpstr>EDOT Resources</vt:lpstr>
      <vt:lpstr>Planning for Future Growth of Church – Assessing Facilities Condition</vt:lpstr>
      <vt:lpstr>Preventative Maintenance vs Deferred Maintenance</vt:lpstr>
      <vt:lpstr>Regular Maintenance and Inspection Priorities</vt:lpstr>
      <vt:lpstr>Life Cycle of Equipment/budgeting for replacement</vt:lpstr>
      <vt:lpstr>Choosing Commercial Contractors</vt:lpstr>
      <vt:lpstr>Church Inspection and Repair Recommendation Program (CHIRP)</vt:lpstr>
      <vt:lpstr>Security and Emergency Plans</vt:lpstr>
      <vt:lpstr>Protestant Episcopal Church Council of the Diocese of Texas, “Church Corp.”</vt:lpstr>
      <vt:lpstr>Insurance Claims/Building Restoration</vt:lpstr>
      <vt:lpstr>Major renovations/additions/new buildings</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Michael Hilfinger</cp:lastModifiedBy>
  <cp:revision>1054</cp:revision>
  <cp:lastPrinted>2018-11-19T20:56:26Z</cp:lastPrinted>
  <dcterms:created xsi:type="dcterms:W3CDTF">2018-11-30T16:21:29Z</dcterms:created>
  <dcterms:modified xsi:type="dcterms:W3CDTF">2023-09-07T17:05:35Z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0x0101006431669DF888D94D905FEE095F7ACBD9</vt:lpwstr>
  </property>
  <property fmtid="{D5CDD505-2E9C-101B-9397-08002B2CF9AE}" pid="3" name="_dlc_DocIdItemGuid">
    <vt:lpwstr>e919f01d-b526-4c6f-9215-986fde6e0f32</vt:lpwstr>
  </property>
  <property fmtid="{D5CDD505-2E9C-101B-9397-08002B2CF9AE}" pid="4" name="MediaServiceImageTags">
    <vt:lpwstr/>
  </property>
</Properties>
</file>