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263" r:id="rId7"/>
    <p:sldId id="271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12192000" cy="6858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/>
    <p:restoredTop sz="48121"/>
  </p:normalViewPr>
  <p:slideViewPr>
    <p:cSldViewPr snapToGrid="0">
      <p:cViewPr varScale="1">
        <p:scale>
          <a:sx n="45" d="100"/>
          <a:sy n="45" d="100"/>
        </p:scale>
        <p:origin x="31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50E88-E0A7-754E-B156-A4F1255570CF}" type="datetimeFigureOut">
              <a:rPr lang="en-US" smtClean="0"/>
              <a:t>4/18/26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4875B-74C6-F844-A078-5E5A2BA7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2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OFTEN TRY TO MAKE THE SIMPLE COMPLICATED</a:t>
            </a:r>
          </a:p>
          <a:p>
            <a:endParaRPr lang="en-US" dirty="0"/>
          </a:p>
          <a:p>
            <a:r>
              <a:rPr lang="en-US" dirty="0"/>
              <a:t>THIS IS ESPECIALLY TRUE WHEN IT COMES TO ENDURING TRIALS</a:t>
            </a:r>
          </a:p>
          <a:p>
            <a:endParaRPr lang="en-US" dirty="0"/>
          </a:p>
          <a:p>
            <a:r>
              <a:rPr lang="en-US" dirty="0"/>
              <a:t>WE SPEND A LOT OF TIME READING BOOKS OR STUDYING PSYCHOLOGY OR THE FIV STAGAES OF GRIEF – ANALYZE AND RESEARCH</a:t>
            </a:r>
          </a:p>
          <a:p>
            <a:endParaRPr lang="en-US" dirty="0"/>
          </a:p>
          <a:p>
            <a:r>
              <a:rPr lang="en-US" dirty="0"/>
              <a:t>TRY TO FIND SOLUTIONS ON OUR OWN</a:t>
            </a:r>
          </a:p>
          <a:p>
            <a:endParaRPr lang="en-US" dirty="0"/>
          </a:p>
          <a:p>
            <a:r>
              <a:rPr lang="en-US" dirty="0"/>
              <a:t>JAMES TELLS US IT IS SIMPLE</a:t>
            </a:r>
          </a:p>
          <a:p>
            <a:endParaRPr lang="en-US" dirty="0"/>
          </a:p>
          <a:p>
            <a:r>
              <a:rPr lang="en-US" dirty="0"/>
              <a:t>WE SIMPLY NEED TO GO TO GOD IN PRAYER AND 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875B-74C6-F844-A078-5E5A2BA77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5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SPIRITUAL WISDOM – IMPARTED TEACHING OF THE WORD OF GOD</a:t>
            </a:r>
          </a:p>
          <a:p>
            <a:endParaRPr lang="en-US" dirty="0"/>
          </a:p>
          <a:p>
            <a:r>
              <a:rPr lang="en-US" dirty="0"/>
              <a:t>NOT BY MAN – TAUGHT BY THE SPIRIT</a:t>
            </a:r>
          </a:p>
          <a:p>
            <a:endParaRPr lang="en-US" dirty="0"/>
          </a:p>
          <a:p>
            <a:r>
              <a:rPr lang="en-US" dirty="0"/>
              <a:t>ONLY CHRIST – THROUGH SPIRIT – GIVE US WISDOM</a:t>
            </a:r>
          </a:p>
          <a:p>
            <a:endParaRPr lang="en-US" dirty="0"/>
          </a:p>
          <a:p>
            <a:r>
              <a:rPr lang="en-US" dirty="0"/>
              <a:t>SPIRITUAL TRUTH</a:t>
            </a:r>
          </a:p>
          <a:p>
            <a:endParaRPr lang="en-US" dirty="0"/>
          </a:p>
          <a:p>
            <a:r>
              <a:rPr lang="en-US" dirty="0"/>
              <a:t>BORN AGAIN - MUST BE SPIRITUAL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875B-74C6-F844-A078-5E5A2BA774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91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HOLY SPIRIT – BORN AGAIN</a:t>
            </a:r>
          </a:p>
          <a:p>
            <a:endParaRPr lang="en-US" dirty="0"/>
          </a:p>
          <a:p>
            <a:r>
              <a:rPr lang="en-US" dirty="0"/>
              <a:t>MIND OF CHRIST – GIVEN FREELY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875B-74C6-F844-A078-5E5A2BA774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 MARTIN - GREAT ENCOURAGEMENT TO PASTORS</a:t>
            </a:r>
          </a:p>
          <a:p>
            <a:r>
              <a:rPr lang="en-US" dirty="0"/>
              <a:t>TAPE MINISTRY – LIGONIERS – BANNER OF TRUTH BOOKS</a:t>
            </a:r>
          </a:p>
          <a:p>
            <a:endParaRPr lang="en-US" dirty="0"/>
          </a:p>
          <a:p>
            <a:r>
              <a:rPr lang="en-US" dirty="0"/>
              <a:t>LADY IN HIS CHURCH WHO SUFFERED FOR YEARS WITH A DIGENERATIVE CONDITION</a:t>
            </a:r>
          </a:p>
          <a:p>
            <a:endParaRPr lang="en-US" dirty="0"/>
          </a:p>
          <a:p>
            <a:r>
              <a:rPr lang="en-US" dirty="0"/>
              <a:t>BY FAITH – NOT TO LOOK AT HER CIRCUMSTANCES</a:t>
            </a:r>
          </a:p>
          <a:p>
            <a:r>
              <a:rPr lang="en-US" dirty="0"/>
              <a:t>HEALTH PROBLEMS – CONTINUED TO DECLINE</a:t>
            </a:r>
          </a:p>
          <a:p>
            <a:endParaRPr lang="en-US" dirty="0"/>
          </a:p>
          <a:p>
            <a:r>
              <a:rPr lang="en-US" dirty="0"/>
              <a:t>BY FAITH – BY THE SPIRIT – CHOSE TO MAKE HER HOUSE A HOUSE OF PRAYER</a:t>
            </a:r>
          </a:p>
          <a:p>
            <a:endParaRPr lang="en-US" dirty="0"/>
          </a:p>
          <a:p>
            <a:r>
              <a:rPr lang="en-US" dirty="0"/>
              <a:t>BOUND TO HER HOUSE – PRAYED CONSTANTLY</a:t>
            </a:r>
          </a:p>
          <a:p>
            <a:endParaRPr lang="en-US" dirty="0"/>
          </a:p>
          <a:p>
            <a:r>
              <a:rPr lang="en-US" dirty="0"/>
              <a:t>CHANGED – GIVEN WISDOM FROM ABOVE</a:t>
            </a:r>
          </a:p>
          <a:p>
            <a:endParaRPr lang="en-US" dirty="0"/>
          </a:p>
          <a:p>
            <a:r>
              <a:rPr lang="en-US" dirty="0"/>
              <a:t>VISITED – ENCOURAGED THEM AND PRAYED FOR THEM.</a:t>
            </a:r>
          </a:p>
          <a:p>
            <a:endParaRPr lang="en-US" dirty="0"/>
          </a:p>
          <a:p>
            <a:r>
              <a:rPr lang="en-US" dirty="0"/>
              <a:t>IF ANY OF YOU LACKS WISDOM, LET THEM 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875B-74C6-F844-A078-5E5A2BA774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4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– REVIEW LAST WEEK FROM JAMES</a:t>
            </a:r>
          </a:p>
          <a:p>
            <a:endParaRPr lang="en-US" dirty="0"/>
          </a:p>
          <a:p>
            <a:r>
              <a:rPr lang="en-US" dirty="0"/>
              <a:t>“BUT”</a:t>
            </a:r>
          </a:p>
          <a:p>
            <a:endParaRPr lang="en-US" dirty="0"/>
          </a:p>
          <a:p>
            <a:r>
              <a:rPr lang="en-US" dirty="0"/>
              <a:t>IF ANYONE LACKS WISDOM – ASK</a:t>
            </a:r>
          </a:p>
          <a:p>
            <a:endParaRPr lang="en-US" dirty="0"/>
          </a:p>
          <a:p>
            <a:r>
              <a:rPr lang="en-US" dirty="0"/>
              <a:t>PAUL – LED BY THE SPIRIT AND YOU WILL NOT FULFILL THE DESIRES OF THE FLESH</a:t>
            </a:r>
          </a:p>
          <a:p>
            <a:r>
              <a:rPr lang="en-US" dirty="0"/>
              <a:t>JAMES ASK GOD FOR WISDOM</a:t>
            </a:r>
          </a:p>
          <a:p>
            <a:endParaRPr lang="en-US" dirty="0"/>
          </a:p>
          <a:p>
            <a:r>
              <a:rPr lang="en-US" dirty="0"/>
              <a:t>CONTEXT – RESPONSE OF FORTITUDE IN TRIALS AND THE CORRESPONDING GROWING IN CHRISTLIKENESS UNTO PERFECTION</a:t>
            </a:r>
          </a:p>
          <a:p>
            <a:endParaRPr lang="en-US" dirty="0"/>
          </a:p>
          <a:p>
            <a:r>
              <a:rPr lang="en-US" dirty="0"/>
              <a:t>WE CANNOT DO THIS ON OUR OWN – IT IS IMPROBABLE IF NOT IMPOSSIBLE</a:t>
            </a:r>
          </a:p>
          <a:p>
            <a:r>
              <a:rPr lang="en-US" dirty="0"/>
              <a:t>WE NEED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875B-74C6-F844-A078-5E5A2BA774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THINKING – WISDOM OF GOD – DIFFICULT, SIMPLE,</a:t>
            </a:r>
          </a:p>
          <a:p>
            <a:endParaRPr lang="en-US" dirty="0"/>
          </a:p>
          <a:p>
            <a:r>
              <a:rPr lang="en-US" dirty="0"/>
              <a:t>WISDOM – THREE COMPONENTS – WE MAY LACK IN ONE OR MORE OF THESE AREAS</a:t>
            </a:r>
          </a:p>
          <a:p>
            <a:endParaRPr lang="en-US" dirty="0"/>
          </a:p>
          <a:p>
            <a:r>
              <a:rPr lang="en-US" dirty="0"/>
              <a:t>MUSEUM OF THE BIBLE</a:t>
            </a:r>
          </a:p>
          <a:p>
            <a:r>
              <a:rPr lang="en-US" dirty="0"/>
              <a:t>BE STUDENTS OF THE WORD OF GOD – NO SHORTCUTS TO GOD’S WISDOM – WE ARE NOT GOING TO FIND IT EMBROIDERED ON PILLOWS – CAREFUL DAILY DEEP OBSERVATION, INTERPRETATION, AND APPLICATION OF GOD’S WORD</a:t>
            </a:r>
          </a:p>
          <a:p>
            <a:endParaRPr lang="en-US" dirty="0"/>
          </a:p>
          <a:p>
            <a:r>
              <a:rPr lang="en-US" dirty="0"/>
              <a:t>UNDERSTANDING – HOW TO TAKE THE PRINCIPLES AND ASK HOW DO I APPLY THIS TO MY LIFE – BY THE HOLY SPIRIT – UNDERSTANDING IS NOT TRYING TO FIGURE OUT THE WHY</a:t>
            </a:r>
          </a:p>
          <a:p>
            <a:endParaRPr lang="en-US" dirty="0"/>
          </a:p>
          <a:p>
            <a:r>
              <a:rPr lang="en-US" dirty="0"/>
              <a:t>WISDOM – IS ACTUALLY PUTTING IT INTO PRACTICE.</a:t>
            </a:r>
          </a:p>
          <a:p>
            <a:endParaRPr lang="en-US" dirty="0"/>
          </a:p>
          <a:p>
            <a:r>
              <a:rPr lang="en-US" dirty="0"/>
              <a:t>DICK CHENEY – SHOT HIS BUDDY</a:t>
            </a:r>
          </a:p>
          <a:p>
            <a:r>
              <a:rPr lang="en-US" dirty="0"/>
              <a:t>TALKING ON THE TV – SEEMED PATIENT, KNOWLEDGEABLE, ASTUTE</a:t>
            </a:r>
          </a:p>
          <a:p>
            <a:endParaRPr lang="en-US" dirty="0"/>
          </a:p>
          <a:p>
            <a:r>
              <a:rPr lang="en-US" dirty="0"/>
              <a:t>HUNTING – IMPATIENT AND RECKLESS – DIDN’T CHECK HIS LINE OF FIRE BEFORE SHOOTING</a:t>
            </a:r>
          </a:p>
          <a:p>
            <a:endParaRPr lang="en-US" dirty="0"/>
          </a:p>
          <a:p>
            <a:r>
              <a:rPr lang="en-US" dirty="0"/>
              <a:t>WISDOM IS PROVEN BY OUR ACTIONS</a:t>
            </a:r>
          </a:p>
          <a:p>
            <a:endParaRPr lang="en-US" dirty="0"/>
          </a:p>
          <a:p>
            <a:r>
              <a:rPr lang="en-US" dirty="0"/>
              <a:t>NONE OF US CAN BECOME CHRISTLIKE ON OUR OWN – SPIRITUALLY APPRASIED</a:t>
            </a:r>
          </a:p>
          <a:p>
            <a:r>
              <a:rPr lang="en-US" dirty="0"/>
              <a:t>NEED TO HUMBLE OURSELVES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875B-74C6-F844-A078-5E5A2BA774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4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ANYONE WHO SEEKS – REALIZE YOUR LACK AND COME TO YOUR SAVIOR</a:t>
            </a:r>
          </a:p>
          <a:p>
            <a:r>
              <a:rPr lang="en-US" dirty="0"/>
              <a:t>	SOLOMON ASKED GOD FOR WISDOM</a:t>
            </a:r>
          </a:p>
          <a:p>
            <a:endParaRPr lang="en-US" dirty="0"/>
          </a:p>
          <a:p>
            <a:r>
              <a:rPr lang="en-US" dirty="0"/>
              <a:t>OUR OWN PRIDE – THE NATURAL MAN REBELS AGAINST THE SIMPLICITY</a:t>
            </a:r>
          </a:p>
          <a:p>
            <a:r>
              <a:rPr lang="en-US" dirty="0"/>
              <a:t>OUR OWN DESPAIR – IN TRIALS, NOT SEE TO ASK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 HIM ASK – GOD – THE SOURCE OF OUR SPIRITUAL LIFE</a:t>
            </a:r>
          </a:p>
          <a:p>
            <a:r>
              <a:rPr lang="en-US" dirty="0"/>
              <a:t>NOT BOOKS, NOT MEN - ONLY ONE SOURCE OF WISDOM</a:t>
            </a:r>
          </a:p>
          <a:p>
            <a:r>
              <a:rPr lang="en-US" dirty="0"/>
              <a:t>WISDOM IS A SPIRITUAL BUSINESS </a:t>
            </a:r>
          </a:p>
          <a:p>
            <a:endParaRPr lang="en-US" dirty="0"/>
          </a:p>
          <a:p>
            <a:r>
              <a:rPr lang="en-US" dirty="0"/>
              <a:t>GOD IS A GIVER – WHO GIVES TO THOSE WHO ASK</a:t>
            </a:r>
          </a:p>
          <a:p>
            <a:endParaRPr lang="en-US" dirty="0"/>
          </a:p>
          <a:p>
            <a:r>
              <a:rPr lang="en-US" dirty="0"/>
              <a:t>GENEROUSLY – SIMPLY, SINGLE MINDEDLY, GOD IS 100 PERCENT DEVOTED TO GIVING YOU HIS WISDOM AND ALL THAT YOU NEED FOR LIFE AND GODLINESS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875B-74C6-F844-A078-5E5A2BA774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9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EXPERT GARDENER – PREPARING A ROSE FOR SHOW AT THE FAIR</a:t>
            </a:r>
          </a:p>
          <a:p>
            <a:endParaRPr lang="en-US" dirty="0"/>
          </a:p>
          <a:p>
            <a:r>
              <a:rPr lang="en-US" dirty="0"/>
              <a:t>HE PLANTS THE ROSE – RIGHT SOIL – RIGHT SHADE AND SUNLIGHT</a:t>
            </a:r>
          </a:p>
          <a:p>
            <a:endParaRPr lang="en-US" dirty="0"/>
          </a:p>
          <a:p>
            <a:r>
              <a:rPr lang="en-US" dirty="0"/>
              <a:t>HE FERTILIZES IT – ALL THE NUTRIENTS IT NEEDS </a:t>
            </a:r>
          </a:p>
          <a:p>
            <a:endParaRPr lang="en-US" dirty="0"/>
          </a:p>
          <a:p>
            <a:r>
              <a:rPr lang="en-US" dirty="0"/>
              <a:t>PRUNES THE ROSE SO THAT ALL OF THOSE NUTRIENTS ARE FOCUSED FOR ITS BENEFIT</a:t>
            </a:r>
          </a:p>
          <a:p>
            <a:endParaRPr lang="en-US" dirty="0"/>
          </a:p>
          <a:p>
            <a:r>
              <a:rPr lang="en-US" dirty="0"/>
              <a:t>PERFECT TIME – HE HARVESTS IT – MORNING OF THE DAY OF THE FAIR</a:t>
            </a:r>
          </a:p>
          <a:p>
            <a:endParaRPr lang="en-US" dirty="0"/>
          </a:p>
          <a:p>
            <a:r>
              <a:rPr lang="en-US" dirty="0"/>
              <a:t>KEEPS IT COOL AND PROTECTED UNTIL IT GETS THE FAIR – PERFECT WINDOW OF TIME WHEN A ROSE CAN BE ENTERED FOR SHOW</a:t>
            </a:r>
          </a:p>
          <a:p>
            <a:endParaRPr lang="en-US" dirty="0"/>
          </a:p>
          <a:p>
            <a:r>
              <a:rPr lang="en-US" dirty="0"/>
              <a:t>SO SIMPLE AND SINGLE MINDED IS GOD’S GENEROSITY IN BESTOWING HIS WISDOM UPON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875B-74C6-F844-A078-5E5A2BA774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5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DOUBT – NOT A ONE TIME, LACK OF FAITH, CHARACTER OF LIFE UNSTABLE, BACK AND FORTH - UNDECIDED</a:t>
            </a:r>
          </a:p>
          <a:p>
            <a:endParaRPr lang="en-US" dirty="0"/>
          </a:p>
          <a:p>
            <a:r>
              <a:rPr lang="en-US" dirty="0"/>
              <a:t>PROFESSES FAITH – DOESN’T LIVE IT OR EMBACE IT</a:t>
            </a:r>
          </a:p>
          <a:p>
            <a:endParaRPr lang="en-US" dirty="0"/>
          </a:p>
          <a:p>
            <a:r>
              <a:rPr lang="en-US" dirty="0"/>
              <a:t>ONE FOOT IN THE WORLD AND ONE FOOT WITH GOD</a:t>
            </a:r>
          </a:p>
          <a:p>
            <a:endParaRPr lang="en-US" dirty="0"/>
          </a:p>
          <a:p>
            <a:r>
              <a:rPr lang="en-US" dirty="0"/>
              <a:t>UNSURE IF THERE IS A GOD</a:t>
            </a:r>
          </a:p>
          <a:p>
            <a:r>
              <a:rPr lang="en-US" dirty="0"/>
              <a:t>UNSURE IF THAT GOD IS GOOD AND FAITHFUL, SOVEREIGN</a:t>
            </a:r>
          </a:p>
          <a:p>
            <a:endParaRPr lang="en-US" dirty="0"/>
          </a:p>
          <a:p>
            <a:r>
              <a:rPr lang="en-US" dirty="0"/>
              <a:t>NOT AN ATHIEST – NOT CONVINCED IN YOUR OWN HEART THERE IS A GOD</a:t>
            </a:r>
          </a:p>
          <a:p>
            <a:endParaRPr lang="en-US" dirty="0"/>
          </a:p>
          <a:p>
            <a:r>
              <a:rPr lang="en-US" dirty="0"/>
              <a:t>NOT A PAGAN – NOT CONVINCED IN YOUR OWN HEART OF YOUR COMMIMENT TO THIS GOD – NO MATTER WHAT</a:t>
            </a:r>
          </a:p>
          <a:p>
            <a:endParaRPr lang="en-US" dirty="0"/>
          </a:p>
          <a:p>
            <a:r>
              <a:rPr lang="en-US" dirty="0"/>
              <a:t>NOT A REBEL – NOT CONVINCED THAT YOU WILL SUBMIT TO GOD NO MATTER WHAT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875B-74C6-F844-A078-5E5A2BA774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26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 BEEN OUT ON THE OCEAN OR A LAKE</a:t>
            </a:r>
          </a:p>
          <a:p>
            <a:endParaRPr lang="en-US" dirty="0"/>
          </a:p>
          <a:p>
            <a:r>
              <a:rPr lang="en-US" dirty="0"/>
              <a:t>WHEN THE WIND COMES UP IN THE OPPOSITE DIRECTION</a:t>
            </a:r>
          </a:p>
          <a:p>
            <a:endParaRPr lang="en-US" dirty="0"/>
          </a:p>
          <a:p>
            <a:r>
              <a:rPr lang="en-US" dirty="0"/>
              <a:t>HARD TO STEER – TAKES FOREVER TO GET TO WHERE YOU WANT TO GO</a:t>
            </a:r>
          </a:p>
          <a:p>
            <a:endParaRPr lang="en-US" dirty="0"/>
          </a:p>
          <a:p>
            <a:r>
              <a:rPr lang="en-US" dirty="0"/>
              <a:t>WAVES PUSH AGAINST THE BOAT</a:t>
            </a:r>
          </a:p>
          <a:p>
            <a:endParaRPr lang="en-US" dirty="0"/>
          </a:p>
          <a:p>
            <a:r>
              <a:rPr lang="en-US" dirty="0"/>
              <a:t>MANY PEOPLE – HELP IN TROUBLE IS FOUND IN HUMAN WISDOM</a:t>
            </a:r>
          </a:p>
          <a:p>
            <a:r>
              <a:rPr lang="en-US" dirty="0"/>
              <a:t>BOOKS – OR PSYCHOLOGY</a:t>
            </a:r>
          </a:p>
          <a:p>
            <a:endParaRPr lang="en-US" dirty="0"/>
          </a:p>
          <a:p>
            <a:r>
              <a:rPr lang="en-US" dirty="0"/>
              <a:t>SPIRITUAL HELP – WORD OF GOD</a:t>
            </a:r>
          </a:p>
          <a:p>
            <a:endParaRPr lang="en-US" dirty="0"/>
          </a:p>
          <a:p>
            <a:r>
              <a:rPr lang="en-US" dirty="0"/>
              <a:t>FAITH – CONVINCED NOT HAVING ONE FOOT IN THE WORLD</a:t>
            </a:r>
          </a:p>
          <a:p>
            <a:endParaRPr lang="en-US" dirty="0"/>
          </a:p>
          <a:p>
            <a:r>
              <a:rPr lang="en-US" dirty="0"/>
              <a:t>BRINGS ME TO MY NEXT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875B-74C6-F844-A078-5E5A2BA774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3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THE SOURCE OF WISDOM? </a:t>
            </a:r>
          </a:p>
          <a:p>
            <a:endParaRPr lang="en-US" dirty="0"/>
          </a:p>
          <a:p>
            <a:r>
              <a:rPr lang="en-US" dirty="0"/>
              <a:t>DEBATE PSYCHOLOGY – MAN WRITTEN BOOKS - SCIENCE</a:t>
            </a:r>
          </a:p>
          <a:p>
            <a:r>
              <a:rPr lang="en-US" dirty="0"/>
              <a:t>OR SHOULD WE TURN TO THE WORD OF GOD</a:t>
            </a:r>
          </a:p>
          <a:p>
            <a:endParaRPr lang="en-US" dirty="0"/>
          </a:p>
          <a:p>
            <a:r>
              <a:rPr lang="en-US" dirty="0"/>
              <a:t>ONLY THE WORD OF GOD THAT CAN UNITE US WITH CHRIST</a:t>
            </a:r>
          </a:p>
          <a:p>
            <a:r>
              <a:rPr lang="en-US" dirty="0"/>
              <a:t>WORLDLY WISDOM WILL NEVER RENEW OUR SPIRIT</a:t>
            </a:r>
          </a:p>
          <a:p>
            <a:endParaRPr lang="en-US" dirty="0"/>
          </a:p>
          <a:p>
            <a:r>
              <a:rPr lang="en-US" dirty="0"/>
              <a:t>EVEN IF PSYCHOLOGIST – WORLDLY PERSPECTIVE, STUMBLES UPON A GRAIN OF TRUTH</a:t>
            </a:r>
          </a:p>
          <a:p>
            <a:r>
              <a:rPr lang="en-US" dirty="0"/>
              <a:t>INSUFFICIENT TO TRANSFORM THE SOUL</a:t>
            </a:r>
          </a:p>
          <a:p>
            <a:endParaRPr lang="en-US" dirty="0"/>
          </a:p>
          <a:p>
            <a:r>
              <a:rPr lang="en-US" dirty="0"/>
              <a:t>ONLY CHRIST CAN GIVE SPIRITUAL WISDOM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875B-74C6-F844-A078-5E5A2BA774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WISDOM OF GOD FOOLISHNESS TO THE JEWS AND THE GREEKS</a:t>
            </a:r>
          </a:p>
          <a:p>
            <a:endParaRPr lang="en-US" dirty="0"/>
          </a:p>
          <a:p>
            <a:r>
              <a:rPr lang="en-US" dirty="0"/>
              <a:t>MUST BE CALLED – MUST BE BORN AGAIN – WORK OF THE HOLY SPIRIT</a:t>
            </a:r>
          </a:p>
          <a:p>
            <a:r>
              <a:rPr lang="en-US" dirty="0"/>
              <a:t>CIRCUMCISING OUR HEART</a:t>
            </a:r>
          </a:p>
          <a:p>
            <a:endParaRPr lang="en-US" dirty="0"/>
          </a:p>
          <a:p>
            <a:r>
              <a:rPr lang="en-US" dirty="0"/>
              <a:t>UNITED TO CHRIST – CHRIST BECOMES TO US THE POWER OF GOD</a:t>
            </a:r>
          </a:p>
          <a:p>
            <a:r>
              <a:rPr lang="en-US" dirty="0"/>
              <a:t>GIVES US THE POWER TO PUT INTO PRACTIVE THE WORD</a:t>
            </a:r>
          </a:p>
          <a:p>
            <a:endParaRPr lang="en-US" dirty="0"/>
          </a:p>
          <a:p>
            <a:r>
              <a:rPr lang="en-US" dirty="0"/>
              <a:t>WISDOM OF GOD – UNDERSTANDING – WHY’S</a:t>
            </a:r>
          </a:p>
          <a:p>
            <a:r>
              <a:rPr lang="en-US" dirty="0"/>
              <a:t>HOPE THAT BRINGS CHRIST LIKENESS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875B-74C6-F844-A078-5E5A2BA774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9000" y="1905000"/>
            <a:ext cx="10414000" cy="13208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7420">
                <a:solidFill>
                  <a:srgbClr val="20222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89000" y="3238500"/>
            <a:ext cx="10414000" cy="825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20222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882649" y="4191000"/>
            <a:ext cx="10426700" cy="6667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20222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62000"/>
            <a:ext cx="10414000" cy="4318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6813">
                <a:solidFill>
                  <a:srgbClr val="4B4A4A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62000"/>
            <a:ext cx="10414000" cy="4318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6813">
                <a:solidFill>
                  <a:srgbClr val="4B4A4A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62000"/>
            <a:ext cx="10414000" cy="4318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6813">
                <a:solidFill>
                  <a:srgbClr val="4B4A4A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62000"/>
            <a:ext cx="10414000" cy="4318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6813">
                <a:solidFill>
                  <a:srgbClr val="4B4A4A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962150"/>
            <a:ext cx="10426700" cy="1466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9613">
                <a:solidFill>
                  <a:srgbClr val="20222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429000"/>
            <a:ext cx="9601200" cy="8001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4573">
                <a:solidFill>
                  <a:srgbClr val="20222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962150"/>
            <a:ext cx="10426700" cy="1466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9613">
                <a:solidFill>
                  <a:srgbClr val="20222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429000"/>
            <a:ext cx="9601200" cy="8001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4573">
                <a:solidFill>
                  <a:srgbClr val="20222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962150"/>
            <a:ext cx="10426700" cy="1466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9613">
                <a:solidFill>
                  <a:srgbClr val="20222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429000"/>
            <a:ext cx="9601200" cy="8001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4573">
                <a:solidFill>
                  <a:srgbClr val="20222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962150"/>
            <a:ext cx="10426700" cy="1466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9613">
                <a:solidFill>
                  <a:srgbClr val="20222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429000"/>
            <a:ext cx="9601200" cy="8001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4573">
                <a:solidFill>
                  <a:srgbClr val="20222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62000"/>
            <a:ext cx="10414000" cy="4318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6813">
                <a:solidFill>
                  <a:srgbClr val="4B4A4A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962150"/>
            <a:ext cx="10426700" cy="1466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9613">
                <a:solidFill>
                  <a:srgbClr val="20222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429000"/>
            <a:ext cx="9601200" cy="8001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4573">
                <a:solidFill>
                  <a:srgbClr val="20222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962150"/>
            <a:ext cx="10426700" cy="1466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9613">
                <a:solidFill>
                  <a:srgbClr val="20222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429000"/>
            <a:ext cx="9601200" cy="8001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4573">
                <a:solidFill>
                  <a:srgbClr val="20222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62000"/>
            <a:ext cx="10414000" cy="4318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6813">
                <a:solidFill>
                  <a:srgbClr val="4B4A4A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9000" y="1291542"/>
            <a:ext cx="10414000" cy="13208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Autofit/>
          </a:bodyPr>
          <a:lstStyle>
            <a:lvl1pPr algn="ctr">
              <a:defRPr sz="7420">
                <a:solidFill>
                  <a:srgbClr val="20222F"/>
                </a:solidFill>
              </a:defRPr>
            </a:lvl1pPr>
          </a:lstStyle>
          <a:p>
            <a:pPr algn="ctr"/>
            <a:r>
              <a:rPr sz="9600" b="0" dirty="0">
                <a:solidFill>
                  <a:srgbClr val="20222F"/>
                </a:solidFill>
              </a:rPr>
              <a:t>James 1:5-8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732734" y="271669"/>
            <a:ext cx="10414000" cy="4318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 lnSpcReduction="10000"/>
          </a:bodyPr>
          <a:lstStyle>
            <a:lvl1pPr algn="l">
              <a:defRPr sz="6813">
                <a:solidFill>
                  <a:srgbClr val="4B4A4A"/>
                </a:solidFill>
              </a:defRPr>
            </a:lvl1pPr>
          </a:lstStyle>
          <a:p>
            <a:pPr algn="l"/>
            <a:r>
              <a:rPr sz="5400" b="0" dirty="0">
                <a:solidFill>
                  <a:srgbClr val="4B4A4A"/>
                </a:solidFill>
              </a:rPr>
              <a:t>1 Corinthians 2:13 And we impart this in words not taught by human wisdom but taught by the Spirit, interpreting spiritual truths to those who are spiritual</a:t>
            </a:r>
            <a:r>
              <a:rPr sz="6813" b="0" dirty="0">
                <a:solidFill>
                  <a:srgbClr val="4B4A4A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9000" y="0"/>
            <a:ext cx="10414000" cy="402645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6813">
                <a:solidFill>
                  <a:srgbClr val="4B4A4A"/>
                </a:solidFill>
              </a:defRPr>
            </a:lvl1pPr>
          </a:lstStyle>
          <a:p>
            <a:pPr algn="l"/>
            <a:r>
              <a:rPr sz="5400" b="0" dirty="0">
                <a:solidFill>
                  <a:srgbClr val="4B4A4A"/>
                </a:solidFill>
              </a:rPr>
              <a:t>1 Corinthians 2:16 
But we have the mind of Christ.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92978" y="443948"/>
            <a:ext cx="10414000" cy="4318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Autofit/>
          </a:bodyPr>
          <a:lstStyle>
            <a:lvl1pPr algn="l">
              <a:defRPr sz="6813">
                <a:solidFill>
                  <a:srgbClr val="4B4A4A"/>
                </a:solidFill>
              </a:defRPr>
            </a:lvl1pPr>
          </a:lstStyle>
          <a:p>
            <a:pPr algn="l"/>
            <a:r>
              <a:rPr sz="5400" b="0" dirty="0">
                <a:solidFill>
                  <a:srgbClr val="4B4A4A"/>
                </a:solidFill>
              </a:rPr>
              <a:t>Application:</a:t>
            </a:r>
            <a:r>
              <a:rPr lang="en-US" sz="5400" b="0" dirty="0">
                <a:solidFill>
                  <a:srgbClr val="4B4A4A"/>
                </a:solidFill>
              </a:rPr>
              <a:t> </a:t>
            </a:r>
            <a:r>
              <a:rPr sz="5400" b="0" dirty="0">
                <a:solidFill>
                  <a:srgbClr val="4B4A4A"/>
                </a:solidFill>
              </a:rPr>
              <a:t>Personal Trials
</a:t>
            </a:r>
            <a:endParaRPr lang="en-US" sz="5400" b="0" dirty="0">
              <a:solidFill>
                <a:srgbClr val="4B4A4A"/>
              </a:solidFill>
            </a:endParaRPr>
          </a:p>
          <a:p>
            <a:pPr algn="l"/>
            <a:r>
              <a:rPr sz="5400" b="0" dirty="0">
                <a:solidFill>
                  <a:srgbClr val="4B4A4A"/>
                </a:solidFill>
              </a:rPr>
              <a:t>1. Pray For Fortitude
2. Start A Journal
3. Pray for Strength To Accept Help - Prayer Partner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62000"/>
            <a:ext cx="5270501" cy="4318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 fontScale="92500" lnSpcReduction="20000"/>
          </a:bodyPr>
          <a:lstStyle>
            <a:lvl1pPr algn="l">
              <a:defRPr sz="6813">
                <a:solidFill>
                  <a:srgbClr val="4B4A4A"/>
                </a:solidFill>
              </a:defRPr>
            </a:lvl1pPr>
          </a:lstStyle>
          <a:p>
            <a:pPr algn="l"/>
            <a:r>
              <a:rPr sz="6813" b="0" dirty="0">
                <a:solidFill>
                  <a:srgbClr val="4B4A4A"/>
                </a:solidFill>
              </a:rPr>
              <a:t>Al Martin - Trinity Baptist </a:t>
            </a:r>
            <a:r>
              <a:rPr lang="en-US" sz="6813" b="0" dirty="0">
                <a:solidFill>
                  <a:srgbClr val="4B4A4A"/>
                </a:solidFill>
              </a:rPr>
              <a:t>–</a:t>
            </a:r>
            <a:r>
              <a:rPr sz="6813" b="0" dirty="0">
                <a:solidFill>
                  <a:srgbClr val="4B4A4A"/>
                </a:solidFill>
              </a:rPr>
              <a:t> </a:t>
            </a:r>
            <a:r>
              <a:rPr sz="6813" b="0" dirty="0" err="1">
                <a:solidFill>
                  <a:srgbClr val="4B4A4A"/>
                </a:solidFill>
              </a:rPr>
              <a:t>Montvile</a:t>
            </a:r>
            <a:r>
              <a:rPr lang="en-US" sz="6813" b="0" dirty="0" err="1">
                <a:solidFill>
                  <a:srgbClr val="4B4A4A"/>
                </a:solidFill>
              </a:rPr>
              <a:t>e</a:t>
            </a:r>
            <a:r>
              <a:rPr lang="en-US" dirty="0"/>
              <a:t>, NJ</a:t>
            </a:r>
            <a:r>
              <a:rPr sz="6813" b="0" dirty="0">
                <a:solidFill>
                  <a:srgbClr val="4B4A4A"/>
                </a:solidFill>
              </a:rPr>
              <a:t>
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10D8A-4906-BFAE-4B2C-38C50C748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760" y="328819"/>
            <a:ext cx="3970131" cy="431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962150"/>
            <a:ext cx="10426700" cy="1466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9613">
                <a:solidFill>
                  <a:srgbClr val="20222F"/>
                </a:solidFill>
              </a:defRPr>
            </a:lvl1pPr>
          </a:lstStyle>
          <a:p>
            <a:pPr algn="ctr"/>
            <a:r>
              <a:rPr sz="9613" b="0" dirty="0">
                <a:solidFill>
                  <a:srgbClr val="20222F"/>
                </a:solidFill>
              </a:rPr>
              <a:t>Ask For Fortitude In Trials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50" y="532435"/>
            <a:ext cx="10935102" cy="362999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Autofit/>
          </a:bodyPr>
          <a:lstStyle>
            <a:lvl1pPr algn="ctr">
              <a:defRPr sz="9613">
                <a:solidFill>
                  <a:srgbClr val="20222F"/>
                </a:solidFill>
              </a:defRPr>
            </a:lvl1pPr>
          </a:lstStyle>
          <a:p>
            <a:pPr algn="l"/>
            <a:r>
              <a:rPr sz="6000" b="0" dirty="0">
                <a:solidFill>
                  <a:srgbClr val="20222F"/>
                </a:solidFill>
              </a:rPr>
              <a:t>Knowledge</a:t>
            </a:r>
            <a:r>
              <a:rPr lang="en-US" sz="6000" b="0" dirty="0">
                <a:solidFill>
                  <a:srgbClr val="20222F"/>
                </a:solidFill>
              </a:rPr>
              <a:t> - Word</a:t>
            </a:r>
            <a:r>
              <a:rPr sz="6000" b="0" dirty="0">
                <a:solidFill>
                  <a:srgbClr val="20222F"/>
                </a:solidFill>
              </a:rPr>
              <a:t>                                        Understanding</a:t>
            </a:r>
            <a:r>
              <a:rPr lang="en-US" sz="6000" dirty="0"/>
              <a:t> – How To Apply</a:t>
            </a:r>
            <a:r>
              <a:rPr sz="6000" b="0" dirty="0">
                <a:solidFill>
                  <a:srgbClr val="20222F"/>
                </a:solidFill>
              </a:rPr>
              <a:t>                                                           Wisdom</a:t>
            </a:r>
            <a:r>
              <a:rPr lang="en-US" sz="6000" b="0" dirty="0">
                <a:solidFill>
                  <a:srgbClr val="20222F"/>
                </a:solidFill>
              </a:rPr>
              <a:t> - Doing</a:t>
            </a:r>
            <a:endParaRPr sz="6000" b="0" dirty="0">
              <a:solidFill>
                <a:srgbClr val="20222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962150"/>
            <a:ext cx="10426700" cy="1466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Autofit/>
          </a:bodyPr>
          <a:lstStyle>
            <a:lvl1pPr algn="ctr">
              <a:defRPr sz="9613">
                <a:solidFill>
                  <a:srgbClr val="20222F"/>
                </a:solidFill>
              </a:defRPr>
            </a:lvl1pPr>
          </a:lstStyle>
          <a:p>
            <a:pPr algn="ctr"/>
            <a:r>
              <a:rPr sz="8800" b="0" dirty="0">
                <a:solidFill>
                  <a:srgbClr val="20222F"/>
                </a:solidFill>
              </a:rPr>
              <a:t>1. Ask A Faithful God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96C1E1-BF56-8DD0-B9AE-3B5F71B95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23" y="-1"/>
            <a:ext cx="12273023" cy="68731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962150"/>
            <a:ext cx="10426700" cy="1466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Autofit/>
          </a:bodyPr>
          <a:lstStyle>
            <a:lvl1pPr algn="ctr">
              <a:defRPr sz="9613">
                <a:solidFill>
                  <a:srgbClr val="20222F"/>
                </a:solidFill>
              </a:defRPr>
            </a:lvl1pPr>
          </a:lstStyle>
          <a:p>
            <a:pPr algn="ctr"/>
            <a:r>
              <a:rPr sz="8800" b="0" dirty="0">
                <a:solidFill>
                  <a:srgbClr val="20222F"/>
                </a:solidFill>
              </a:rPr>
              <a:t>2. Ask Without </a:t>
            </a:r>
            <a:r>
              <a:rPr lang="en-US" sz="8800" b="0" dirty="0">
                <a:solidFill>
                  <a:srgbClr val="20222F"/>
                </a:solidFill>
              </a:rPr>
              <a:t>Wavering</a:t>
            </a:r>
            <a:endParaRPr sz="8800" b="0" dirty="0">
              <a:solidFill>
                <a:srgbClr val="20222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073D2C-4E85-4298-07BE-B369E2BED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962150"/>
            <a:ext cx="10426700" cy="1466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Autofit/>
          </a:bodyPr>
          <a:lstStyle>
            <a:lvl1pPr algn="ctr">
              <a:defRPr sz="9613">
                <a:solidFill>
                  <a:srgbClr val="20222F"/>
                </a:solidFill>
              </a:defRPr>
            </a:lvl1pPr>
          </a:lstStyle>
          <a:p>
            <a:pPr algn="ctr"/>
            <a:r>
              <a:rPr sz="8800" b="0" dirty="0">
                <a:solidFill>
                  <a:srgbClr val="20222F"/>
                </a:solidFill>
              </a:rPr>
              <a:t>3. Ask In Christ’s Confidence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759238" y="443948"/>
            <a:ext cx="10414000" cy="4318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6813">
                <a:solidFill>
                  <a:srgbClr val="4B4A4A"/>
                </a:solidFill>
              </a:defRPr>
            </a:lvl1pPr>
          </a:lstStyle>
          <a:p>
            <a:pPr algn="l"/>
            <a:r>
              <a:rPr sz="5400" b="0" dirty="0">
                <a:solidFill>
                  <a:srgbClr val="4B4A4A"/>
                </a:solidFill>
              </a:rPr>
              <a:t>1 Corinthians 1:24                     but to those who are called, both Jews and Greeks, Christ the power of God and the wisdom of God.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1092</Words>
  <Application>Microsoft Macintosh PowerPoint</Application>
  <PresentationFormat>Widescreen</PresentationFormat>
  <Paragraphs>176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Ian Ross</cp:lastModifiedBy>
  <cp:revision>3</cp:revision>
  <dcterms:modified xsi:type="dcterms:W3CDTF">2026-04-19T14:22:07Z</dcterms:modified>
</cp:coreProperties>
</file>