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497" r:id="rId3"/>
    <p:sldId id="498" r:id="rId4"/>
    <p:sldId id="473" r:id="rId5"/>
    <p:sldId id="444" r:id="rId6"/>
    <p:sldId id="495" r:id="rId7"/>
    <p:sldId id="503" r:id="rId8"/>
    <p:sldId id="461" r:id="rId9"/>
    <p:sldId id="453" r:id="rId10"/>
    <p:sldId id="504" r:id="rId11"/>
    <p:sldId id="508" r:id="rId12"/>
    <p:sldId id="447" r:id="rId13"/>
    <p:sldId id="494" r:id="rId14"/>
    <p:sldId id="509" r:id="rId15"/>
    <p:sldId id="487" r:id="rId16"/>
    <p:sldId id="488" r:id="rId17"/>
    <p:sldId id="489" r:id="rId18"/>
    <p:sldId id="490" r:id="rId19"/>
    <p:sldId id="491" r:id="rId20"/>
    <p:sldId id="432" r:id="rId21"/>
    <p:sldId id="475" r:id="rId22"/>
    <p:sldId id="510" r:id="rId23"/>
    <p:sldId id="511" r:id="rId24"/>
    <p:sldId id="476" r:id="rId25"/>
    <p:sldId id="500" r:id="rId26"/>
    <p:sldId id="502" r:id="rId27"/>
    <p:sldId id="430" r:id="rId28"/>
    <p:sldId id="501" r:id="rId29"/>
    <p:sldId id="506" r:id="rId30"/>
    <p:sldId id="499" r:id="rId31"/>
    <p:sldId id="477" r:id="rId32"/>
    <p:sldId id="478" r:id="rId33"/>
    <p:sldId id="507" r:id="rId34"/>
  </p:sldIdLst>
  <p:sldSz cx="9144000" cy="6858000" type="screen4x3"/>
  <p:notesSz cx="7010400" cy="9296400"/>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8E8E8"/>
    <a:srgbClr val="333333"/>
    <a:srgbClr val="35759D"/>
    <a:srgbClr val="4D4D4D"/>
    <a:srgbClr val="B92D14"/>
    <a:srgbClr val="35B19D"/>
    <a:srgbClr val="0044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962" autoAdjust="0"/>
    <p:restoredTop sz="95596" autoAdjust="0"/>
  </p:normalViewPr>
  <p:slideViewPr>
    <p:cSldViewPr>
      <p:cViewPr varScale="1">
        <p:scale>
          <a:sx n="106" d="100"/>
          <a:sy n="106" d="100"/>
        </p:scale>
        <p:origin x="1362" y="9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l">
              <a:defRPr sz="1200"/>
            </a:lvl1pPr>
          </a:lstStyle>
          <a:p>
            <a:endParaRPr lang="en-US" altLang="en-US"/>
          </a:p>
        </p:txBody>
      </p:sp>
      <p:sp>
        <p:nvSpPr>
          <p:cNvPr id="81923"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endParaRPr lang="en-US" altLang="en-US"/>
          </a:p>
        </p:txBody>
      </p:sp>
      <p:sp>
        <p:nvSpPr>
          <p:cNvPr id="819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926"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l">
              <a:defRPr sz="1200"/>
            </a:lvl1pPr>
          </a:lstStyle>
          <a:p>
            <a:endParaRPr lang="en-US" altLang="en-US"/>
          </a:p>
        </p:txBody>
      </p:sp>
      <p:sp>
        <p:nvSpPr>
          <p:cNvPr id="81927"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fld id="{6A6DD239-DBF5-489A-B00C-C74CB335A4CB}" type="slidenum">
              <a:rPr lang="en-US" altLang="en-US"/>
              <a:pPr/>
              <a:t>‹#›</a:t>
            </a:fld>
            <a:endParaRPr lang="en-US" altLang="en-US"/>
          </a:p>
        </p:txBody>
      </p:sp>
    </p:spTree>
    <p:extLst>
      <p:ext uri="{BB962C8B-B14F-4D97-AF65-F5344CB8AC3E}">
        <p14:creationId xmlns:p14="http://schemas.microsoft.com/office/powerpoint/2010/main" val="55874584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4E171F-B22C-43B5-8C33-8E41174E0EB3}" type="slidenum">
              <a:rPr lang="en-US" altLang="en-US"/>
              <a:pPr/>
              <a:t>1</a:t>
            </a:fld>
            <a:endParaRPr lang="en-US" alt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334000"/>
            <a:ext cx="7772400" cy="70485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lgn="r">
              <a:defRPr sz="3600">
                <a:solidFill>
                  <a:schemeClr val="bg1"/>
                </a:solidFill>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990600" y="5867400"/>
            <a:ext cx="7772400" cy="53340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marL="0" indent="0" algn="r">
              <a:buFontTx/>
              <a:buNone/>
              <a:defRPr sz="2400">
                <a:solidFill>
                  <a:schemeClr val="bg1"/>
                </a:solidFill>
              </a:defRPr>
            </a:lvl1pPr>
          </a:lstStyle>
          <a:p>
            <a:pPr lvl="0"/>
            <a:r>
              <a:rPr lang="en-US" altLang="en-US"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6589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16603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6634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4455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764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1403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2823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06336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8691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417638"/>
            <a:ext cx="1828800" cy="5211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1417638"/>
            <a:ext cx="5334000" cy="5211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8979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417638"/>
            <a:ext cx="7315200"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2438400"/>
            <a:ext cx="7315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science.nasa.gov/mission/voyager/voyager-1s-pale-blue-dot/"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6059269"/>
            <a:ext cx="84582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a:ln w="11430"/>
                <a:effectLst>
                  <a:glow rad="101600">
                    <a:schemeClr val="accent6">
                      <a:satMod val="175000"/>
                      <a:alpha val="40000"/>
                    </a:schemeClr>
                  </a:glow>
                  <a:outerShdw blurRad="50800" dist="39000" dir="5460000" algn="tl">
                    <a:srgbClr val="000000">
                      <a:alpha val="38000"/>
                    </a:srgbClr>
                  </a:outerShdw>
                </a:effectLst>
              </a:rPr>
              <a:t>LifeGate Sermon September 27, 2026</a:t>
            </a:r>
          </a:p>
        </p:txBody>
      </p:sp>
      <p:sp>
        <p:nvSpPr>
          <p:cNvPr id="2" name="TextBox 1"/>
          <p:cNvSpPr txBox="1"/>
          <p:nvPr/>
        </p:nvSpPr>
        <p:spPr>
          <a:xfrm>
            <a:off x="76200" y="4336212"/>
            <a:ext cx="9067800" cy="1531188"/>
          </a:xfrm>
          <a:prstGeom prst="rect">
            <a:avLst/>
          </a:prstGeom>
          <a:noFill/>
        </p:spPr>
        <p:txBody>
          <a:bodyPr wrap="square" rtlCol="0">
            <a:spAutoFit/>
          </a:bodyPr>
          <a:lstStyle/>
          <a:p>
            <a:r>
              <a:rPr lang="en-US" sz="4800" dirty="0">
                <a:effectLst>
                  <a:glow rad="101600">
                    <a:srgbClr val="FFC000">
                      <a:alpha val="60000"/>
                    </a:srgbClr>
                  </a:glow>
                </a:effectLst>
              </a:rPr>
              <a:t>Part 3 </a:t>
            </a:r>
            <a:endParaRPr lang="en-US" sz="2800" dirty="0">
              <a:solidFill>
                <a:schemeClr val="bg2">
                  <a:lumMod val="50000"/>
                  <a:lumOff val="50000"/>
                </a:schemeClr>
              </a:solidFill>
              <a:effectLst>
                <a:glow rad="101600">
                  <a:srgbClr val="FFC000">
                    <a:alpha val="60000"/>
                  </a:srgbClr>
                </a:glow>
              </a:effectLst>
            </a:endParaRPr>
          </a:p>
          <a:p>
            <a:r>
              <a:rPr lang="en-US" sz="3500" dirty="0">
                <a:solidFill>
                  <a:srgbClr val="FFFF00"/>
                </a:solidFill>
                <a:effectLst>
                  <a:glow rad="101600">
                    <a:srgbClr val="FFC000">
                      <a:alpha val="60000"/>
                    </a:srgbClr>
                  </a:glow>
                </a:effectLst>
              </a:rPr>
              <a:t>“How Does God’s Love Break Through?”</a:t>
            </a:r>
          </a:p>
          <a:p>
            <a:endParaRPr lang="en-US" sz="1050" dirty="0">
              <a:effectLst>
                <a:glow rad="101600">
                  <a:srgbClr val="FFC000">
                    <a:alpha val="60000"/>
                  </a:srgbClr>
                </a:glow>
              </a:effectLs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86" y="228600"/>
            <a:ext cx="9016114"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721" y="10218"/>
            <a:ext cx="9144000" cy="138499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Blessed By The Sacrifice </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Take Me Higher</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Revival In The Rain </a:t>
            </a:r>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1837"/>
          <a:stretch/>
        </p:blipFill>
        <p:spPr bwMode="auto">
          <a:xfrm>
            <a:off x="876300" y="1904999"/>
            <a:ext cx="7391400" cy="475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683" y="1905000"/>
            <a:ext cx="878007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159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685800"/>
            <a:ext cx="5479116"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7721" y="10218"/>
            <a:ext cx="9144000" cy="52322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This Wednesday Night At LifeGate </a:t>
            </a:r>
          </a:p>
        </p:txBody>
      </p:sp>
    </p:spTree>
    <p:extLst>
      <p:ext uri="{BB962C8B-B14F-4D97-AF65-F5344CB8AC3E}">
        <p14:creationId xmlns:p14="http://schemas.microsoft.com/office/powerpoint/2010/main" val="1097267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302" y="838200"/>
            <a:ext cx="8736419" cy="519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7721" y="10218"/>
            <a:ext cx="9144000" cy="52322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Why Did God Go To All This Effort?</a:t>
            </a:r>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3724"/>
          <a:stretch/>
        </p:blipFill>
        <p:spPr bwMode="auto">
          <a:xfrm>
            <a:off x="157421" y="861237"/>
            <a:ext cx="8864600" cy="567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6999" y="829339"/>
            <a:ext cx="4835371" cy="567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686492" y="4724400"/>
            <a:ext cx="4572000" cy="1569660"/>
          </a:xfrm>
          <a:prstGeom prst="rect">
            <a:avLst/>
          </a:prstGeom>
        </p:spPr>
        <p:txBody>
          <a:bodyPr>
            <a:spAutoFit/>
          </a:bodyPr>
          <a:lstStyle/>
          <a:p>
            <a:r>
              <a:rPr lang="en-US" dirty="0"/>
              <a:t>February 14, 1990, by NASA's </a:t>
            </a:r>
            <a:r>
              <a:rPr lang="en-US" dirty="0">
                <a:hlinkClick r:id="rId5"/>
              </a:rPr>
              <a:t>Voyager 1</a:t>
            </a:r>
            <a:r>
              <a:rPr lang="en-US" dirty="0"/>
              <a:t> spacecraft from a record distance of about 4 billion miles </a:t>
            </a:r>
          </a:p>
        </p:txBody>
      </p:sp>
      <p:pic>
        <p:nvPicPr>
          <p:cNvPr id="2053"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7668"/>
          <a:stretch/>
        </p:blipFill>
        <p:spPr bwMode="auto">
          <a:xfrm>
            <a:off x="824171" y="2743200"/>
            <a:ext cx="8344294" cy="355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171" y="2362200"/>
            <a:ext cx="785495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57421" y="1474887"/>
            <a:ext cx="8864600" cy="5078313"/>
          </a:xfrm>
          <a:prstGeom prst="rect">
            <a:avLst/>
          </a:prstGeom>
          <a:solidFill>
            <a:srgbClr val="000000"/>
          </a:solidFill>
        </p:spPr>
        <p:txBody>
          <a:bodyPr wrap="square">
            <a:spAutoFit/>
          </a:bodyPr>
          <a:lstStyle/>
          <a:p>
            <a:r>
              <a:rPr lang="en-US" sz="3600" dirty="0"/>
              <a:t> Since what may be known about God is plain to them, because God has made it plain to them. </a:t>
            </a:r>
            <a:r>
              <a:rPr lang="en-US" sz="3600" baseline="30000" dirty="0"/>
              <a:t>20 </a:t>
            </a:r>
            <a:r>
              <a:rPr lang="en-US" sz="3600" dirty="0"/>
              <a:t> For since the creation of the world God's invisible qualities--His eternal power and Divine nature--have been clearly seen, being understood from what has been made, so that men are without excuse (indefensible). </a:t>
            </a:r>
          </a:p>
          <a:p>
            <a:r>
              <a:rPr lang="en-US" sz="3600" b="1" dirty="0"/>
              <a:t>Romans 1:19-20 (NIV) </a:t>
            </a:r>
            <a:endParaRPr lang="en-US" sz="3600" dirty="0"/>
          </a:p>
        </p:txBody>
      </p:sp>
    </p:spTree>
    <p:extLst>
      <p:ext uri="{BB962C8B-B14F-4D97-AF65-F5344CB8AC3E}">
        <p14:creationId xmlns:p14="http://schemas.microsoft.com/office/powerpoint/2010/main" val="222403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6493"/>
            <a:ext cx="91440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Maybe God Spent All That</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Creativity For the Last Days Techno-Barbaric</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Generation To Realize They Are Tiny</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But  Still Know -</a:t>
            </a:r>
          </a:p>
        </p:txBody>
      </p:sp>
      <p:sp>
        <p:nvSpPr>
          <p:cNvPr id="4" name="TextBox 3"/>
          <p:cNvSpPr txBox="1"/>
          <p:nvPr/>
        </p:nvSpPr>
        <p:spPr>
          <a:xfrm>
            <a:off x="533400" y="2209800"/>
            <a:ext cx="7848600" cy="769441"/>
          </a:xfrm>
          <a:prstGeom prst="rect">
            <a:avLst/>
          </a:prstGeom>
          <a:noFill/>
        </p:spPr>
        <p:txBody>
          <a:bodyPr wrap="square" rtlCol="0">
            <a:spAutoFit/>
          </a:bodyPr>
          <a:lstStyle/>
          <a:p>
            <a:pPr algn="l"/>
            <a:r>
              <a:rPr lang="en-US" sz="4400" dirty="0"/>
              <a:t>I’m </a:t>
            </a:r>
            <a:r>
              <a:rPr lang="en-US" sz="4400" dirty="0">
                <a:solidFill>
                  <a:srgbClr val="FFFF00"/>
                </a:solidFill>
              </a:rPr>
              <a:t>Loved/ belong</a:t>
            </a:r>
          </a:p>
        </p:txBody>
      </p:sp>
      <p:sp>
        <p:nvSpPr>
          <p:cNvPr id="6" name="TextBox 5"/>
          <p:cNvSpPr txBox="1"/>
          <p:nvPr/>
        </p:nvSpPr>
        <p:spPr>
          <a:xfrm>
            <a:off x="533400" y="2888159"/>
            <a:ext cx="7848600" cy="769441"/>
          </a:xfrm>
          <a:prstGeom prst="rect">
            <a:avLst/>
          </a:prstGeom>
          <a:noFill/>
        </p:spPr>
        <p:txBody>
          <a:bodyPr wrap="square" rtlCol="0">
            <a:spAutoFit/>
          </a:bodyPr>
          <a:lstStyle/>
          <a:p>
            <a:pPr algn="l"/>
            <a:r>
              <a:rPr lang="en-US" sz="4400" dirty="0"/>
              <a:t>I Can be made </a:t>
            </a:r>
            <a:r>
              <a:rPr lang="en-US" sz="4400" dirty="0">
                <a:solidFill>
                  <a:srgbClr val="FFFF00"/>
                </a:solidFill>
              </a:rPr>
              <a:t>Secure</a:t>
            </a:r>
          </a:p>
        </p:txBody>
      </p:sp>
      <p:sp>
        <p:nvSpPr>
          <p:cNvPr id="7" name="TextBox 6"/>
          <p:cNvSpPr txBox="1"/>
          <p:nvPr/>
        </p:nvSpPr>
        <p:spPr>
          <a:xfrm>
            <a:off x="533400" y="3505200"/>
            <a:ext cx="7848600" cy="769441"/>
          </a:xfrm>
          <a:prstGeom prst="rect">
            <a:avLst/>
          </a:prstGeom>
          <a:noFill/>
        </p:spPr>
        <p:txBody>
          <a:bodyPr wrap="square" rtlCol="0">
            <a:spAutoFit/>
          </a:bodyPr>
          <a:lstStyle/>
          <a:p>
            <a:pPr algn="l"/>
            <a:r>
              <a:rPr lang="en-US" sz="4400" dirty="0"/>
              <a:t>I Can Have a </a:t>
            </a:r>
            <a:r>
              <a:rPr lang="en-US" sz="4400" dirty="0">
                <a:solidFill>
                  <a:srgbClr val="FFFF00"/>
                </a:solidFill>
              </a:rPr>
              <a:t>Purpose</a:t>
            </a:r>
          </a:p>
        </p:txBody>
      </p:sp>
      <p:sp>
        <p:nvSpPr>
          <p:cNvPr id="3" name="Rectangle 2"/>
          <p:cNvSpPr/>
          <p:nvPr/>
        </p:nvSpPr>
        <p:spPr>
          <a:xfrm>
            <a:off x="304800" y="4953000"/>
            <a:ext cx="8458200" cy="1200329"/>
          </a:xfrm>
          <a:prstGeom prst="rect">
            <a:avLst/>
          </a:prstGeom>
        </p:spPr>
        <p:txBody>
          <a:bodyPr wrap="square">
            <a:spAutoFit/>
          </a:bodyPr>
          <a:lstStyle/>
          <a:p>
            <a:r>
              <a:rPr lang="en-US" dirty="0"/>
              <a:t> </a:t>
            </a:r>
            <a:r>
              <a:rPr lang="en-US" dirty="0">
                <a:solidFill>
                  <a:schemeClr val="bg2">
                    <a:lumMod val="50000"/>
                    <a:lumOff val="50000"/>
                  </a:schemeClr>
                </a:solidFill>
              </a:rPr>
              <a:t>We have this hope as an anchor for the soul</a:t>
            </a:r>
            <a:r>
              <a:rPr lang="en-US" dirty="0"/>
              <a:t>, firm and secure. It enters the inner sanctuary behind the curtain, </a:t>
            </a:r>
            <a:r>
              <a:rPr lang="en-US" b="1" dirty="0"/>
              <a:t>Hebrews 6:19 (NIV) </a:t>
            </a:r>
            <a:endParaRPr lang="en-US" dirty="0"/>
          </a:p>
        </p:txBody>
      </p:sp>
    </p:spTree>
    <p:extLst>
      <p:ext uri="{BB962C8B-B14F-4D97-AF65-F5344CB8AC3E}">
        <p14:creationId xmlns:p14="http://schemas.microsoft.com/office/powerpoint/2010/main" val="283362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4200" y="4114800"/>
            <a:ext cx="6096000" cy="1938992"/>
          </a:xfrm>
          <a:prstGeom prst="rect">
            <a:avLst/>
          </a:prstGeom>
        </p:spPr>
        <p:txBody>
          <a:bodyPr wrap="square">
            <a:spAutoFit/>
          </a:bodyPr>
          <a:lstStyle/>
          <a:p>
            <a:r>
              <a:rPr lang="en-US" dirty="0"/>
              <a:t>They overcame him (enemy) by the blood of the Lamb and by the word of their testimony; they did not </a:t>
            </a:r>
            <a:r>
              <a:rPr lang="en-US" b="1" dirty="0">
                <a:solidFill>
                  <a:srgbClr val="FFFF00"/>
                </a:solidFill>
              </a:rPr>
              <a:t>love</a:t>
            </a:r>
            <a:r>
              <a:rPr lang="en-US" dirty="0"/>
              <a:t> their lives so much as to shrink from death. </a:t>
            </a:r>
            <a:r>
              <a:rPr lang="en-US" b="1" dirty="0"/>
              <a:t>Revelation 12:11 (NIV)</a:t>
            </a:r>
            <a:endParaRPr lang="en-US" dirty="0"/>
          </a:p>
        </p:txBody>
      </p:sp>
      <p:sp>
        <p:nvSpPr>
          <p:cNvPr id="5" name="Rectangle 4"/>
          <p:cNvSpPr/>
          <p:nvPr/>
        </p:nvSpPr>
        <p:spPr>
          <a:xfrm>
            <a:off x="171450" y="1230101"/>
            <a:ext cx="5448300" cy="2308324"/>
          </a:xfrm>
          <a:prstGeom prst="rect">
            <a:avLst/>
          </a:prstGeom>
        </p:spPr>
        <p:txBody>
          <a:bodyPr wrap="square">
            <a:spAutoFit/>
          </a:bodyPr>
          <a:lstStyle/>
          <a:p>
            <a:pPr algn="r"/>
            <a:r>
              <a:rPr lang="en-US" dirty="0"/>
              <a:t> Then God said, "Take your son, your only son, </a:t>
            </a:r>
            <a:r>
              <a:rPr lang="en-US" b="1" dirty="0">
                <a:solidFill>
                  <a:srgbClr val="FFFF00"/>
                </a:solidFill>
              </a:rPr>
              <a:t>Isaac, whom you love,</a:t>
            </a:r>
            <a:r>
              <a:rPr lang="en-US" dirty="0"/>
              <a:t> and go to the region of Moriah. Sacrifice him there as a burnt offering on one of the mountains I will tell you about." </a:t>
            </a:r>
            <a:r>
              <a:rPr lang="en-US" sz="2000" b="1" dirty="0"/>
              <a:t>Genesis 22:2 (NIV</a:t>
            </a:r>
            <a:r>
              <a:rPr lang="en-US" b="1" dirty="0"/>
              <a:t>) </a:t>
            </a:r>
            <a:endParaRPr lang="en-US" dirty="0"/>
          </a:p>
        </p:txBody>
      </p:sp>
      <p:sp>
        <p:nvSpPr>
          <p:cNvPr id="6" name="TextBox 5"/>
          <p:cNvSpPr txBox="1"/>
          <p:nvPr/>
        </p:nvSpPr>
        <p:spPr>
          <a:xfrm>
            <a:off x="76200" y="24825"/>
            <a:ext cx="91440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When Was Love First Mentioned In The Bible?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6216" y="1252425"/>
            <a:ext cx="302918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200" y="762000"/>
            <a:ext cx="9067799" cy="430887"/>
          </a:xfrm>
          <a:prstGeom prst="rect">
            <a:avLst/>
          </a:prstGeom>
          <a:noFill/>
        </p:spPr>
        <p:txBody>
          <a:bodyPr wrap="square" rtlCol="0">
            <a:spAutoFit/>
          </a:bodyPr>
          <a:lstStyle/>
          <a:p>
            <a:r>
              <a:rPr lang="en-US" sz="2200" dirty="0">
                <a:solidFill>
                  <a:schemeClr val="bg2">
                    <a:lumMod val="50000"/>
                    <a:lumOff val="50000"/>
                  </a:schemeClr>
                </a:solidFill>
              </a:rPr>
              <a:t>The Word “Love” and its variations occur 500 – 900 times in the Bible</a:t>
            </a:r>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9344" b="6762"/>
          <a:stretch/>
        </p:blipFill>
        <p:spPr bwMode="auto">
          <a:xfrm>
            <a:off x="304800" y="3276600"/>
            <a:ext cx="2895600" cy="3479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413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 y="2971800"/>
            <a:ext cx="9067800" cy="3785652"/>
          </a:xfrm>
          <a:prstGeom prst="rect">
            <a:avLst/>
          </a:prstGeom>
        </p:spPr>
        <p:txBody>
          <a:bodyPr wrap="square">
            <a:spAutoFit/>
          </a:bodyPr>
          <a:lstStyle/>
          <a:p>
            <a:r>
              <a:rPr lang="en-US" dirty="0"/>
              <a:t> It was just before the Passover Feast. Jesus knew that the time had come for Him to leave this world and go to the Father. </a:t>
            </a:r>
            <a:r>
              <a:rPr lang="en-US" b="1" dirty="0">
                <a:solidFill>
                  <a:srgbClr val="FFFF00"/>
                </a:solidFill>
              </a:rPr>
              <a:t>Having loved His own who were in the world, He now showed them the full extent of His love</a:t>
            </a:r>
            <a:r>
              <a:rPr lang="en-US" dirty="0"/>
              <a:t>. </a:t>
            </a:r>
            <a:r>
              <a:rPr lang="en-US" baseline="30000" dirty="0"/>
              <a:t>2 </a:t>
            </a:r>
            <a:r>
              <a:rPr lang="en-US" dirty="0"/>
              <a:t> The evening meal was being served, and the devil had already prompted Judas Iscariot, son of Simon, to betray Jesus. </a:t>
            </a:r>
            <a:r>
              <a:rPr lang="en-US" baseline="30000" dirty="0"/>
              <a:t>3 </a:t>
            </a:r>
            <a:r>
              <a:rPr lang="en-US" dirty="0"/>
              <a:t> </a:t>
            </a:r>
            <a:r>
              <a:rPr lang="en-US" b="1" dirty="0">
                <a:solidFill>
                  <a:schemeClr val="bg2">
                    <a:lumMod val="50000"/>
                    <a:lumOff val="50000"/>
                  </a:schemeClr>
                </a:solidFill>
              </a:rPr>
              <a:t>Jesus knew that the Father had put all things under His power, and that He had come from God and was returning to God; </a:t>
            </a:r>
            <a:r>
              <a:rPr lang="en-US" baseline="30000" dirty="0"/>
              <a:t>4 </a:t>
            </a:r>
            <a:r>
              <a:rPr lang="en-US" dirty="0"/>
              <a:t> so He got up from the meal, took off His outer clothing, and wrapped a towel around His waist. </a:t>
            </a:r>
          </a:p>
          <a:p>
            <a:r>
              <a:rPr lang="en-US" b="1" dirty="0"/>
              <a:t>John 13:1-4 (NIV) </a:t>
            </a:r>
            <a:endParaRPr lang="en-US" dirty="0"/>
          </a:p>
        </p:txBody>
      </p:sp>
      <p:sp>
        <p:nvSpPr>
          <p:cNvPr id="5" name="TextBox 4"/>
          <p:cNvSpPr txBox="1"/>
          <p:nvPr/>
        </p:nvSpPr>
        <p:spPr>
          <a:xfrm>
            <a:off x="0" y="0"/>
            <a:ext cx="91440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Jesus Showing The Full Extent Of His Love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83381"/>
            <a:ext cx="2362200" cy="221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579612"/>
            <a:ext cx="2590800" cy="223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350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5071"/>
            <a:ext cx="91440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But We Need to Go The Whole Way</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Back To Defining What Is Biblical Love</a:t>
            </a:r>
          </a:p>
        </p:txBody>
      </p:sp>
      <p:sp>
        <p:nvSpPr>
          <p:cNvPr id="5" name="Rectangle 4"/>
          <p:cNvSpPr/>
          <p:nvPr/>
        </p:nvSpPr>
        <p:spPr>
          <a:xfrm>
            <a:off x="76200" y="1615857"/>
            <a:ext cx="8991600" cy="3108543"/>
          </a:xfrm>
          <a:prstGeom prst="rect">
            <a:avLst/>
          </a:prstGeom>
        </p:spPr>
        <p:txBody>
          <a:bodyPr wrap="square">
            <a:spAutoFit/>
          </a:bodyPr>
          <a:lstStyle/>
          <a:p>
            <a:r>
              <a:rPr lang="en-US" sz="2800" dirty="0"/>
              <a:t>“</a:t>
            </a:r>
            <a:r>
              <a:rPr lang="en-US" sz="2800" b="1" dirty="0">
                <a:solidFill>
                  <a:srgbClr val="FFFF00"/>
                </a:solidFill>
              </a:rPr>
              <a:t>And I pray that you, being rooted and established in love, </a:t>
            </a:r>
            <a:r>
              <a:rPr lang="en-US" sz="2800" b="1" baseline="30000" dirty="0">
                <a:solidFill>
                  <a:srgbClr val="FFFF00"/>
                </a:solidFill>
              </a:rPr>
              <a:t>18 </a:t>
            </a:r>
            <a:r>
              <a:rPr lang="en-US" sz="2800" b="1" dirty="0">
                <a:solidFill>
                  <a:srgbClr val="FFFF00"/>
                </a:solidFill>
              </a:rPr>
              <a:t> may have power, together with all the saints, to grasp how </a:t>
            </a:r>
            <a:r>
              <a:rPr lang="en-US" sz="2800" b="1" u="sng" dirty="0">
                <a:solidFill>
                  <a:srgbClr val="FFFF00"/>
                </a:solidFill>
              </a:rPr>
              <a:t>wide</a:t>
            </a:r>
            <a:r>
              <a:rPr lang="en-US" sz="2800" b="1" dirty="0">
                <a:solidFill>
                  <a:srgbClr val="FFFF00"/>
                </a:solidFill>
              </a:rPr>
              <a:t> and </a:t>
            </a:r>
            <a:r>
              <a:rPr lang="en-US" sz="2800" b="1" u="sng" dirty="0">
                <a:solidFill>
                  <a:srgbClr val="FFFF00"/>
                </a:solidFill>
              </a:rPr>
              <a:t>long</a:t>
            </a:r>
            <a:r>
              <a:rPr lang="en-US" sz="2800" b="1" dirty="0">
                <a:solidFill>
                  <a:srgbClr val="FFFF00"/>
                </a:solidFill>
              </a:rPr>
              <a:t> and </a:t>
            </a:r>
            <a:r>
              <a:rPr lang="en-US" sz="2800" b="1" u="sng" dirty="0">
                <a:solidFill>
                  <a:srgbClr val="FFFF00"/>
                </a:solidFill>
              </a:rPr>
              <a:t>high</a:t>
            </a:r>
            <a:r>
              <a:rPr lang="en-US" sz="2800" b="1" dirty="0">
                <a:solidFill>
                  <a:srgbClr val="FFFF00"/>
                </a:solidFill>
              </a:rPr>
              <a:t> and </a:t>
            </a:r>
            <a:r>
              <a:rPr lang="en-US" sz="2800" b="1" u="sng" dirty="0">
                <a:solidFill>
                  <a:srgbClr val="FFFF00"/>
                </a:solidFill>
              </a:rPr>
              <a:t>deep</a:t>
            </a:r>
            <a:r>
              <a:rPr lang="en-US" sz="2800" b="1" dirty="0">
                <a:solidFill>
                  <a:srgbClr val="FFFF00"/>
                </a:solidFill>
              </a:rPr>
              <a:t> is the love of Christ, </a:t>
            </a:r>
            <a:r>
              <a:rPr lang="en-US" sz="2800" b="1" baseline="30000" dirty="0">
                <a:solidFill>
                  <a:srgbClr val="FFFF00"/>
                </a:solidFill>
              </a:rPr>
              <a:t>19 </a:t>
            </a:r>
            <a:r>
              <a:rPr lang="en-US" sz="2800" b="1" dirty="0">
                <a:solidFill>
                  <a:srgbClr val="FFFF00"/>
                </a:solidFill>
              </a:rPr>
              <a:t> and to know this love that surpasses knowledge-</a:t>
            </a:r>
            <a:r>
              <a:rPr lang="en-US" sz="2800" dirty="0"/>
              <a:t>-</a:t>
            </a:r>
            <a:r>
              <a:rPr lang="en-US" sz="2800" dirty="0">
                <a:solidFill>
                  <a:schemeClr val="bg2">
                    <a:lumMod val="50000"/>
                    <a:lumOff val="50000"/>
                  </a:schemeClr>
                </a:solidFill>
              </a:rPr>
              <a:t>that you may be filled to the measure of all the fullness of God. </a:t>
            </a:r>
            <a:r>
              <a:rPr lang="en-US" sz="2800" b="1" dirty="0"/>
              <a:t>Ephesians 3:17-19 (NIV) </a:t>
            </a:r>
            <a:endParaRPr lang="en-US" sz="2800" dirty="0"/>
          </a:p>
        </p:txBody>
      </p:sp>
    </p:spTree>
    <p:extLst>
      <p:ext uri="{BB962C8B-B14F-4D97-AF65-F5344CB8AC3E}">
        <p14:creationId xmlns:p14="http://schemas.microsoft.com/office/powerpoint/2010/main" val="2607113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0"/>
            <a:ext cx="9144000" cy="138499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The Love Of God Compels Us</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And it Protects us</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From The Encroachment of the World</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993" y="1524000"/>
            <a:ext cx="7458413"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83535" y="5181600"/>
            <a:ext cx="8458200" cy="1569660"/>
          </a:xfrm>
          <a:prstGeom prst="rect">
            <a:avLst/>
          </a:prstGeom>
        </p:spPr>
        <p:txBody>
          <a:bodyPr wrap="square">
            <a:spAutoFit/>
          </a:bodyPr>
          <a:lstStyle/>
          <a:p>
            <a:r>
              <a:rPr lang="en-US" sz="3200" dirty="0"/>
              <a:t>The love of God is shed abroad in our hearts by the Holy Spirit which is given unto us. </a:t>
            </a:r>
            <a:r>
              <a:rPr lang="en-US" sz="3200" b="1" dirty="0"/>
              <a:t>Romans 5:5 (KJV)</a:t>
            </a:r>
            <a:endParaRPr lang="en-US" sz="3200" dirty="0"/>
          </a:p>
        </p:txBody>
      </p:sp>
    </p:spTree>
    <p:extLst>
      <p:ext uri="{BB962C8B-B14F-4D97-AF65-F5344CB8AC3E}">
        <p14:creationId xmlns:p14="http://schemas.microsoft.com/office/powerpoint/2010/main" val="3519194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0372" y="2209800"/>
            <a:ext cx="8686800" cy="3970318"/>
          </a:xfrm>
          <a:prstGeom prst="rect">
            <a:avLst/>
          </a:prstGeom>
        </p:spPr>
        <p:txBody>
          <a:bodyPr wrap="square">
            <a:spAutoFit/>
          </a:bodyPr>
          <a:lstStyle/>
          <a:p>
            <a:r>
              <a:rPr lang="en-US" baseline="30000" dirty="0"/>
              <a:t>1 </a:t>
            </a:r>
            <a:r>
              <a:rPr lang="en-US" sz="2800" dirty="0"/>
              <a:t> </a:t>
            </a:r>
            <a:r>
              <a:rPr lang="en-US" sz="2800" b="1" dirty="0">
                <a:solidFill>
                  <a:srgbClr val="FFFF00"/>
                </a:solidFill>
              </a:rPr>
              <a:t>How great is the love the Father has lavished on us, that we should be called children of God! And that is what we are! </a:t>
            </a:r>
            <a:r>
              <a:rPr lang="en-US" sz="2800" dirty="0"/>
              <a:t>The reason the world does not know us is that it did not know him. </a:t>
            </a:r>
            <a:r>
              <a:rPr lang="en-US" sz="2800" baseline="30000" dirty="0"/>
              <a:t>2 </a:t>
            </a:r>
            <a:r>
              <a:rPr lang="en-US" sz="2800" dirty="0"/>
              <a:t> Dear friends, now we are children of God, and what we will be has not yet been made known. But we know that when he appears, we shall be like him, for we shall see him as he is. </a:t>
            </a:r>
            <a:r>
              <a:rPr lang="en-US" sz="2800" baseline="30000" dirty="0"/>
              <a:t>3 </a:t>
            </a:r>
            <a:r>
              <a:rPr lang="en-US" sz="2800" dirty="0"/>
              <a:t> </a:t>
            </a:r>
            <a:r>
              <a:rPr lang="en-US" sz="2800" b="1" dirty="0">
                <a:solidFill>
                  <a:schemeClr val="bg2">
                    <a:lumMod val="50000"/>
                    <a:lumOff val="50000"/>
                  </a:schemeClr>
                </a:solidFill>
              </a:rPr>
              <a:t>Everyone who has this hope in him purifies himself, just as he is pure</a:t>
            </a:r>
            <a:r>
              <a:rPr lang="en-US" sz="2800" dirty="0"/>
              <a:t>. </a:t>
            </a:r>
            <a:r>
              <a:rPr lang="en-US" sz="2800" b="1" dirty="0"/>
              <a:t>1 John 3:1-3</a:t>
            </a:r>
            <a:endParaRPr lang="en-US" sz="2800" dirty="0"/>
          </a:p>
        </p:txBody>
      </p:sp>
      <p:sp>
        <p:nvSpPr>
          <p:cNvPr id="3" name="Rectangle 2"/>
          <p:cNvSpPr/>
          <p:nvPr/>
        </p:nvSpPr>
        <p:spPr>
          <a:xfrm>
            <a:off x="457200" y="228600"/>
            <a:ext cx="8229600" cy="1569660"/>
          </a:xfrm>
          <a:prstGeom prst="rect">
            <a:avLst/>
          </a:prstGeom>
        </p:spPr>
        <p:txBody>
          <a:bodyPr wrap="square">
            <a:spAutoFit/>
          </a:bodyPr>
          <a:lstStyle/>
          <a:p>
            <a:r>
              <a:rPr lang="en-US" sz="3200" b="1" dirty="0">
                <a:solidFill>
                  <a:srgbClr val="FFFF00"/>
                </a:solidFill>
              </a:rPr>
              <a:t>If We Get the Love Of God</a:t>
            </a:r>
          </a:p>
          <a:p>
            <a:r>
              <a:rPr lang="en-US" sz="3200" b="1" dirty="0">
                <a:solidFill>
                  <a:srgbClr val="FFFF00"/>
                </a:solidFill>
              </a:rPr>
              <a:t>Truly Get It –</a:t>
            </a:r>
          </a:p>
          <a:p>
            <a:r>
              <a:rPr lang="en-US" sz="3200" b="1" dirty="0">
                <a:solidFill>
                  <a:srgbClr val="FFFF00"/>
                </a:solidFill>
              </a:rPr>
              <a:t>We Will Be Forever Changed </a:t>
            </a:r>
          </a:p>
        </p:txBody>
      </p:sp>
    </p:spTree>
    <p:extLst>
      <p:ext uri="{BB962C8B-B14F-4D97-AF65-F5344CB8AC3E}">
        <p14:creationId xmlns:p14="http://schemas.microsoft.com/office/powerpoint/2010/main" val="712262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7875" y="1308211"/>
            <a:ext cx="4403725" cy="331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2400" y="228600"/>
            <a:ext cx="8763000" cy="830997"/>
          </a:xfrm>
          <a:prstGeom prst="rect">
            <a:avLst/>
          </a:prstGeom>
          <a:noFill/>
        </p:spPr>
        <p:txBody>
          <a:bodyPr wrap="square" rtlCol="0">
            <a:spAutoFit/>
          </a:bodyPr>
          <a:lstStyle/>
          <a:p>
            <a:r>
              <a:rPr lang="en-US" b="1" dirty="0">
                <a:solidFill>
                  <a:srgbClr val="FFFF00"/>
                </a:solidFill>
              </a:rPr>
              <a:t>RUTH – THE FATHER’S LAVISH LOVE OF REDEMPTION DISPLAYED TO A FOREIGNER </a:t>
            </a:r>
          </a:p>
        </p:txBody>
      </p:sp>
      <p:sp>
        <p:nvSpPr>
          <p:cNvPr id="5" name="TextBox 4"/>
          <p:cNvSpPr txBox="1"/>
          <p:nvPr/>
        </p:nvSpPr>
        <p:spPr>
          <a:xfrm>
            <a:off x="0" y="1143000"/>
            <a:ext cx="3810000" cy="830997"/>
          </a:xfrm>
          <a:prstGeom prst="rect">
            <a:avLst/>
          </a:prstGeom>
          <a:noFill/>
        </p:spPr>
        <p:txBody>
          <a:bodyPr wrap="square" rtlCol="0">
            <a:spAutoFit/>
          </a:bodyPr>
          <a:lstStyle/>
          <a:p>
            <a:r>
              <a:rPr lang="en-US" dirty="0"/>
              <a:t>You are Born on the “wrong-side of town:</a:t>
            </a:r>
          </a:p>
        </p:txBody>
      </p:sp>
      <p:sp>
        <p:nvSpPr>
          <p:cNvPr id="7" name="TextBox 6"/>
          <p:cNvSpPr txBox="1"/>
          <p:nvPr/>
        </p:nvSpPr>
        <p:spPr>
          <a:xfrm>
            <a:off x="0" y="2057400"/>
            <a:ext cx="3810000" cy="830997"/>
          </a:xfrm>
          <a:prstGeom prst="rect">
            <a:avLst/>
          </a:prstGeom>
          <a:noFill/>
        </p:spPr>
        <p:txBody>
          <a:bodyPr wrap="square" rtlCol="0">
            <a:spAutoFit/>
          </a:bodyPr>
          <a:lstStyle/>
          <a:p>
            <a:r>
              <a:rPr lang="en-US" dirty="0">
                <a:solidFill>
                  <a:srgbClr val="FFFF00"/>
                </a:solidFill>
              </a:rPr>
              <a:t>Desolation comes </a:t>
            </a:r>
          </a:p>
          <a:p>
            <a:r>
              <a:rPr lang="en-US" dirty="0">
                <a:solidFill>
                  <a:srgbClr val="FFFF00"/>
                </a:solidFill>
              </a:rPr>
              <a:t>to your house</a:t>
            </a:r>
          </a:p>
        </p:txBody>
      </p:sp>
      <p:sp>
        <p:nvSpPr>
          <p:cNvPr id="8" name="TextBox 7"/>
          <p:cNvSpPr txBox="1"/>
          <p:nvPr/>
        </p:nvSpPr>
        <p:spPr>
          <a:xfrm>
            <a:off x="76200" y="2971800"/>
            <a:ext cx="4343400" cy="1938992"/>
          </a:xfrm>
          <a:prstGeom prst="rect">
            <a:avLst/>
          </a:prstGeom>
          <a:noFill/>
        </p:spPr>
        <p:txBody>
          <a:bodyPr wrap="square" rtlCol="0">
            <a:spAutoFit/>
          </a:bodyPr>
          <a:lstStyle/>
          <a:p>
            <a:r>
              <a:rPr lang="en-US" dirty="0"/>
              <a:t>Because You Are in PROXIMITY to a Covenant means of grace</a:t>
            </a:r>
          </a:p>
          <a:p>
            <a:r>
              <a:rPr lang="en-US" dirty="0"/>
              <a:t>You follow not knowing where it will lead (NAOMI) – (Gospel)</a:t>
            </a:r>
          </a:p>
        </p:txBody>
      </p:sp>
      <p:sp>
        <p:nvSpPr>
          <p:cNvPr id="9" name="TextBox 8"/>
          <p:cNvSpPr txBox="1"/>
          <p:nvPr/>
        </p:nvSpPr>
        <p:spPr>
          <a:xfrm>
            <a:off x="-76199" y="5024735"/>
            <a:ext cx="9296399" cy="461665"/>
          </a:xfrm>
          <a:prstGeom prst="rect">
            <a:avLst/>
          </a:prstGeom>
          <a:noFill/>
        </p:spPr>
        <p:txBody>
          <a:bodyPr wrap="square" rtlCol="0">
            <a:spAutoFit/>
          </a:bodyPr>
          <a:lstStyle/>
          <a:p>
            <a:r>
              <a:rPr lang="en-US" dirty="0">
                <a:solidFill>
                  <a:srgbClr val="FFFF00"/>
                </a:solidFill>
              </a:rPr>
              <a:t>The Providence of God brings an unforeseen TURN OF EVENTS </a:t>
            </a:r>
          </a:p>
        </p:txBody>
      </p:sp>
      <p:sp>
        <p:nvSpPr>
          <p:cNvPr id="10" name="TextBox 9"/>
          <p:cNvSpPr txBox="1"/>
          <p:nvPr/>
        </p:nvSpPr>
        <p:spPr>
          <a:xfrm>
            <a:off x="228600" y="5562600"/>
            <a:ext cx="8686800" cy="1200329"/>
          </a:xfrm>
          <a:prstGeom prst="rect">
            <a:avLst/>
          </a:prstGeom>
          <a:noFill/>
        </p:spPr>
        <p:txBody>
          <a:bodyPr wrap="square" rtlCol="0">
            <a:spAutoFit/>
          </a:bodyPr>
          <a:lstStyle/>
          <a:p>
            <a:r>
              <a:rPr lang="en-US" dirty="0"/>
              <a:t>BOAZ  (Christ) – A Kinsman redeemer – buys back all the property that has been taken over – and restores everything and marries Ruth an undeserving foreigner </a:t>
            </a:r>
          </a:p>
        </p:txBody>
      </p:sp>
    </p:spTree>
    <p:extLst>
      <p:ext uri="{BB962C8B-B14F-4D97-AF65-F5344CB8AC3E}">
        <p14:creationId xmlns:p14="http://schemas.microsoft.com/office/powerpoint/2010/main" val="193645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228600"/>
            <a:ext cx="8229600" cy="1077218"/>
          </a:xfrm>
          <a:prstGeom prst="rect">
            <a:avLst/>
          </a:prstGeom>
        </p:spPr>
        <p:txBody>
          <a:bodyPr wrap="square">
            <a:spAutoFit/>
          </a:bodyPr>
          <a:lstStyle/>
          <a:p>
            <a:r>
              <a:rPr lang="en-US" sz="3200" b="1" dirty="0">
                <a:solidFill>
                  <a:srgbClr val="FFFF00"/>
                </a:solidFill>
              </a:rPr>
              <a:t>What Are The Most Essential  Qualities </a:t>
            </a:r>
          </a:p>
          <a:p>
            <a:r>
              <a:rPr lang="en-US" sz="3200" b="1" dirty="0">
                <a:solidFill>
                  <a:srgbClr val="FFFF00"/>
                </a:solidFill>
              </a:rPr>
              <a:t>Of God’s Lavish Love </a:t>
            </a:r>
          </a:p>
        </p:txBody>
      </p:sp>
      <p:sp>
        <p:nvSpPr>
          <p:cNvPr id="2" name="TextBox 1"/>
          <p:cNvSpPr txBox="1"/>
          <p:nvPr/>
        </p:nvSpPr>
        <p:spPr>
          <a:xfrm>
            <a:off x="533400" y="1371600"/>
            <a:ext cx="8153400" cy="1015663"/>
          </a:xfrm>
          <a:prstGeom prst="rect">
            <a:avLst/>
          </a:prstGeom>
          <a:noFill/>
        </p:spPr>
        <p:txBody>
          <a:bodyPr wrap="square" rtlCol="0">
            <a:spAutoFit/>
          </a:bodyPr>
          <a:lstStyle/>
          <a:p>
            <a:pPr algn="l"/>
            <a:r>
              <a:rPr lang="en-US" sz="6000" dirty="0">
                <a:solidFill>
                  <a:srgbClr val="FFFF00"/>
                </a:solidFill>
              </a:rPr>
              <a:t>Holy </a:t>
            </a:r>
            <a:r>
              <a:rPr lang="en-US" sz="6000" dirty="0"/>
              <a:t>- </a:t>
            </a:r>
            <a:r>
              <a:rPr lang="en-US" sz="4800" dirty="0"/>
              <a:t>uncorrupted </a:t>
            </a:r>
          </a:p>
        </p:txBody>
      </p:sp>
      <p:sp>
        <p:nvSpPr>
          <p:cNvPr id="4" name="TextBox 3"/>
          <p:cNvSpPr txBox="1"/>
          <p:nvPr/>
        </p:nvSpPr>
        <p:spPr>
          <a:xfrm>
            <a:off x="451884" y="2362200"/>
            <a:ext cx="8463516" cy="1015663"/>
          </a:xfrm>
          <a:prstGeom prst="rect">
            <a:avLst/>
          </a:prstGeom>
          <a:noFill/>
        </p:spPr>
        <p:txBody>
          <a:bodyPr wrap="square" rtlCol="0">
            <a:spAutoFit/>
          </a:bodyPr>
          <a:lstStyle/>
          <a:p>
            <a:pPr algn="l"/>
            <a:r>
              <a:rPr lang="en-US" sz="6000" dirty="0">
                <a:solidFill>
                  <a:srgbClr val="FFFF00"/>
                </a:solidFill>
              </a:rPr>
              <a:t>Universal</a:t>
            </a:r>
            <a:r>
              <a:rPr lang="en-US" sz="6000" dirty="0"/>
              <a:t> – </a:t>
            </a:r>
            <a:r>
              <a:rPr lang="en-US" sz="4800" dirty="0"/>
              <a:t>no favorites</a:t>
            </a:r>
          </a:p>
        </p:txBody>
      </p:sp>
      <p:sp>
        <p:nvSpPr>
          <p:cNvPr id="5" name="TextBox 4"/>
          <p:cNvSpPr txBox="1"/>
          <p:nvPr/>
        </p:nvSpPr>
        <p:spPr>
          <a:xfrm>
            <a:off x="381000" y="3352800"/>
            <a:ext cx="8686800" cy="1015663"/>
          </a:xfrm>
          <a:prstGeom prst="rect">
            <a:avLst/>
          </a:prstGeom>
          <a:noFill/>
        </p:spPr>
        <p:txBody>
          <a:bodyPr wrap="square" rtlCol="0">
            <a:spAutoFit/>
          </a:bodyPr>
          <a:lstStyle/>
          <a:p>
            <a:pPr algn="l"/>
            <a:r>
              <a:rPr lang="en-US" sz="6000" dirty="0">
                <a:solidFill>
                  <a:srgbClr val="FFFF00"/>
                </a:solidFill>
              </a:rPr>
              <a:t>Unconditional </a:t>
            </a:r>
            <a:r>
              <a:rPr lang="en-US" sz="6000" dirty="0"/>
              <a:t>– </a:t>
            </a:r>
            <a:r>
              <a:rPr lang="en-US" sz="4800" dirty="0"/>
              <a:t>His choice</a:t>
            </a:r>
            <a:r>
              <a:rPr lang="en-US" sz="6000" dirty="0"/>
              <a:t> </a:t>
            </a:r>
          </a:p>
        </p:txBody>
      </p:sp>
      <p:sp>
        <p:nvSpPr>
          <p:cNvPr id="7" name="TextBox 6"/>
          <p:cNvSpPr txBox="1"/>
          <p:nvPr/>
        </p:nvSpPr>
        <p:spPr>
          <a:xfrm>
            <a:off x="419986" y="4572000"/>
            <a:ext cx="8647814" cy="2246769"/>
          </a:xfrm>
          <a:prstGeom prst="rect">
            <a:avLst/>
          </a:prstGeom>
          <a:noFill/>
        </p:spPr>
        <p:txBody>
          <a:bodyPr wrap="square" rtlCol="0">
            <a:spAutoFit/>
          </a:bodyPr>
          <a:lstStyle/>
          <a:p>
            <a:pPr algn="l"/>
            <a:r>
              <a:rPr lang="en-US" sz="6000" dirty="0">
                <a:solidFill>
                  <a:srgbClr val="FFFF00"/>
                </a:solidFill>
              </a:rPr>
              <a:t>Merciful/ Just </a:t>
            </a:r>
            <a:r>
              <a:rPr lang="en-US" sz="6000" dirty="0"/>
              <a:t>– </a:t>
            </a:r>
            <a:r>
              <a:rPr lang="en-US" sz="4000" dirty="0"/>
              <a:t>He will call to the undeserving but will remain holy and punish all wickedness</a:t>
            </a:r>
          </a:p>
        </p:txBody>
      </p:sp>
    </p:spTree>
    <p:extLst>
      <p:ext uri="{BB962C8B-B14F-4D97-AF65-F5344CB8AC3E}">
        <p14:creationId xmlns:p14="http://schemas.microsoft.com/office/powerpoint/2010/main" val="160504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0"/>
            <a:ext cx="91440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Foundational </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 Scripture from 1st John</a:t>
            </a:r>
          </a:p>
        </p:txBody>
      </p:sp>
      <p:sp>
        <p:nvSpPr>
          <p:cNvPr id="2" name="Rectangle 1"/>
          <p:cNvSpPr/>
          <p:nvPr/>
        </p:nvSpPr>
        <p:spPr>
          <a:xfrm>
            <a:off x="228600" y="1295400"/>
            <a:ext cx="8305800" cy="2062103"/>
          </a:xfrm>
          <a:prstGeom prst="rect">
            <a:avLst/>
          </a:prstGeom>
        </p:spPr>
        <p:txBody>
          <a:bodyPr wrap="square">
            <a:spAutoFit/>
          </a:bodyPr>
          <a:lstStyle/>
          <a:p>
            <a:pPr algn="l"/>
            <a:r>
              <a:rPr lang="en-US" sz="3200" u="sng" dirty="0">
                <a:solidFill>
                  <a:schemeClr val="bg2">
                    <a:lumMod val="50000"/>
                    <a:lumOff val="50000"/>
                  </a:schemeClr>
                </a:solidFill>
              </a:rPr>
              <a:t>This is how we know </a:t>
            </a:r>
            <a:r>
              <a:rPr lang="en-US" sz="3200" dirty="0">
                <a:solidFill>
                  <a:schemeClr val="bg2">
                    <a:lumMod val="50000"/>
                    <a:lumOff val="50000"/>
                  </a:schemeClr>
                </a:solidFill>
              </a:rPr>
              <a:t>what love is: </a:t>
            </a:r>
            <a:r>
              <a:rPr lang="en-US" sz="3200" b="1" dirty="0">
                <a:solidFill>
                  <a:srgbClr val="FFFF00"/>
                </a:solidFill>
              </a:rPr>
              <a:t>Jesus Christ laid down His life for us</a:t>
            </a:r>
            <a:r>
              <a:rPr lang="en-US" sz="3200" dirty="0"/>
              <a:t>. And we ought to lay down our lives for our brothers. </a:t>
            </a:r>
          </a:p>
          <a:p>
            <a:pPr algn="l"/>
            <a:r>
              <a:rPr lang="en-US" sz="3200" b="1" dirty="0"/>
              <a:t>1 John 3:16 (NIV) </a:t>
            </a:r>
            <a:r>
              <a:rPr lang="en-US" sz="1400" b="1" dirty="0"/>
              <a:t>(This is How We  Know Occurs 7 times)</a:t>
            </a:r>
            <a:endParaRPr lang="en-US" sz="1400" dirty="0"/>
          </a:p>
        </p:txBody>
      </p:sp>
      <p:sp>
        <p:nvSpPr>
          <p:cNvPr id="3" name="Rectangle 2"/>
          <p:cNvSpPr/>
          <p:nvPr/>
        </p:nvSpPr>
        <p:spPr>
          <a:xfrm>
            <a:off x="99237" y="4038600"/>
            <a:ext cx="8763000" cy="2677656"/>
          </a:xfrm>
          <a:prstGeom prst="rect">
            <a:avLst/>
          </a:prstGeom>
        </p:spPr>
        <p:txBody>
          <a:bodyPr wrap="square">
            <a:spAutoFit/>
          </a:bodyPr>
          <a:lstStyle/>
          <a:p>
            <a:r>
              <a:rPr lang="en-US" sz="2800" dirty="0">
                <a:solidFill>
                  <a:srgbClr val="FFFF00"/>
                </a:solidFill>
              </a:rPr>
              <a:t>“Example is the highest moral influence that can be exerted. If God, or any other being, would ask and require others to be loving, He must first manifest love Himself. </a:t>
            </a:r>
            <a:r>
              <a:rPr lang="en-US" sz="2800" dirty="0">
                <a:solidFill>
                  <a:schemeClr val="bg2">
                    <a:lumMod val="50000"/>
                    <a:lumOff val="50000"/>
                  </a:schemeClr>
                </a:solidFill>
              </a:rPr>
              <a:t>If the love manifested on the cross does not subdue the selfishness of sinners, their case is hopeless.”  </a:t>
            </a:r>
            <a:r>
              <a:rPr lang="en-US" sz="2800" dirty="0">
                <a:solidFill>
                  <a:srgbClr val="FFFF00"/>
                </a:solidFill>
              </a:rPr>
              <a:t>–Charles Finney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863850"/>
            <a:ext cx="99695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8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1116"/>
            <a:ext cx="8229600" cy="523220"/>
          </a:xfrm>
          <a:prstGeom prst="rect">
            <a:avLst/>
          </a:prstGeom>
        </p:spPr>
        <p:txBody>
          <a:bodyPr wrap="square">
            <a:spAutoFit/>
          </a:bodyPr>
          <a:lstStyle/>
          <a:p>
            <a:r>
              <a:rPr lang="en-US" sz="2800" b="1" dirty="0">
                <a:solidFill>
                  <a:srgbClr val="FFFF00"/>
                </a:solidFill>
              </a:rPr>
              <a:t>The Excellency Of Christ – Jonathan Edwards</a:t>
            </a:r>
            <a:endParaRPr lang="en-US" sz="2800" dirty="0">
              <a:solidFill>
                <a:srgbClr val="FFFF00"/>
              </a:solidFill>
            </a:endParaRPr>
          </a:p>
        </p:txBody>
      </p:sp>
      <p:sp>
        <p:nvSpPr>
          <p:cNvPr id="2" name="Rectangle 1"/>
          <p:cNvSpPr/>
          <p:nvPr/>
        </p:nvSpPr>
        <p:spPr>
          <a:xfrm>
            <a:off x="228600" y="844045"/>
            <a:ext cx="8763000" cy="6001643"/>
          </a:xfrm>
          <a:prstGeom prst="rect">
            <a:avLst/>
          </a:prstGeom>
        </p:spPr>
        <p:txBody>
          <a:bodyPr wrap="square">
            <a:spAutoFit/>
          </a:bodyPr>
          <a:lstStyle/>
          <a:p>
            <a:pPr algn="l"/>
            <a:r>
              <a:rPr lang="en-US" dirty="0"/>
              <a:t>As I rode out into the woods for my health, in 1737, </a:t>
            </a:r>
          </a:p>
          <a:p>
            <a:pPr algn="l"/>
            <a:r>
              <a:rPr lang="en-US" dirty="0"/>
              <a:t>having left my horse in a remote place, I had a view, </a:t>
            </a:r>
          </a:p>
          <a:p>
            <a:pPr algn="l"/>
            <a:r>
              <a:rPr lang="en-US" dirty="0"/>
              <a:t>that was for me extraordinary, of the glory of the Son of God as Mediator between God and man </a:t>
            </a:r>
            <a:r>
              <a:rPr lang="en-US" b="1" dirty="0">
                <a:solidFill>
                  <a:srgbClr val="FFFF00"/>
                </a:solidFill>
              </a:rPr>
              <a:t>and His wonderful, great, pure and sweet grace and love,</a:t>
            </a:r>
            <a:r>
              <a:rPr lang="en-US" dirty="0"/>
              <a:t> and meek and gentle condescension.  This grace that appeared so calm and sweet appeared also great above the heavens, the person of Christ appeared deeply excellent and an excellency great enough to swallow up all my thoughts and conceptions, which continued, as near as I can judge, for about an hour, which kept me a greater part of the time in a flood of tears and weeping aloud.  I felt an fire in my soul to be emptied and annihilated, to lie in the dust and to be full of Christ alone, to love Him with a holy and a pure love, to trust in Him, to live upon Him, to serve Him, and to be perfectly sanctified and made pure with a Divine and heavenly purity.” Jonathan </a:t>
            </a:r>
            <a:r>
              <a:rPr lang="en-US" dirty="0" err="1"/>
              <a:t>Ewards</a:t>
            </a:r>
            <a:r>
              <a:rPr lang="en-US" dirty="0"/>
              <a:t> </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25361"/>
            <a:ext cx="736350" cy="10017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946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12693"/>
            <a:ext cx="9144000" cy="9541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I’m Going To Let Scriptures Build The </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Glorious Revelation Of God’s Love For Us</a:t>
            </a:r>
          </a:p>
        </p:txBody>
      </p:sp>
      <p:sp>
        <p:nvSpPr>
          <p:cNvPr id="5" name="Rectangle 4"/>
          <p:cNvSpPr/>
          <p:nvPr/>
        </p:nvSpPr>
        <p:spPr>
          <a:xfrm>
            <a:off x="381000" y="1295400"/>
            <a:ext cx="8458200" cy="1384995"/>
          </a:xfrm>
          <a:prstGeom prst="rect">
            <a:avLst/>
          </a:prstGeom>
        </p:spPr>
        <p:txBody>
          <a:bodyPr wrap="square">
            <a:spAutoFit/>
          </a:bodyPr>
          <a:lstStyle/>
          <a:p>
            <a:pPr lvl="0"/>
            <a:r>
              <a:rPr lang="en-US" sz="2800" dirty="0">
                <a:solidFill>
                  <a:schemeClr val="bg2">
                    <a:lumMod val="50000"/>
                    <a:lumOff val="50000"/>
                  </a:schemeClr>
                </a:solidFill>
              </a:rPr>
              <a:t>GOD MADE A CHOICE – OUT OF HIS LOVE – TO ACT ON OUR BEHALF – WHILE WE WERE YET SINNERS   - </a:t>
            </a:r>
            <a:r>
              <a:rPr lang="en-US" sz="2800" u="sng" dirty="0">
                <a:solidFill>
                  <a:schemeClr val="bg2">
                    <a:lumMod val="50000"/>
                    <a:lumOff val="50000"/>
                  </a:schemeClr>
                </a:solidFill>
              </a:rPr>
              <a:t>GOD’S LOVE IS ALWAYS IN ACTION</a:t>
            </a:r>
            <a:r>
              <a:rPr lang="en-US" sz="2800" dirty="0">
                <a:solidFill>
                  <a:schemeClr val="bg2">
                    <a:lumMod val="50000"/>
                    <a:lumOff val="50000"/>
                  </a:schemeClr>
                </a:solidFill>
              </a:rPr>
              <a:t> </a:t>
            </a:r>
          </a:p>
        </p:txBody>
      </p:sp>
      <p:sp>
        <p:nvSpPr>
          <p:cNvPr id="6" name="Rectangle 5"/>
          <p:cNvSpPr/>
          <p:nvPr/>
        </p:nvSpPr>
        <p:spPr>
          <a:xfrm>
            <a:off x="152400" y="2779693"/>
            <a:ext cx="8915400" cy="954107"/>
          </a:xfrm>
          <a:prstGeom prst="rect">
            <a:avLst/>
          </a:prstGeom>
        </p:spPr>
        <p:txBody>
          <a:bodyPr wrap="square">
            <a:spAutoFit/>
          </a:bodyPr>
          <a:lstStyle/>
          <a:p>
            <a:r>
              <a:rPr lang="en-US" sz="2800" u="sng" dirty="0">
                <a:solidFill>
                  <a:srgbClr val="FFFF00"/>
                </a:solidFill>
              </a:rPr>
              <a:t>God commended His love toward us </a:t>
            </a:r>
            <a:r>
              <a:rPr lang="en-US" sz="2800" dirty="0">
                <a:solidFill>
                  <a:srgbClr val="FFFF00"/>
                </a:solidFill>
              </a:rPr>
              <a:t>in that "while we were yet His enemies, Christ died for us.“ Romans 5:8</a:t>
            </a:r>
          </a:p>
        </p:txBody>
      </p:sp>
      <p:sp>
        <p:nvSpPr>
          <p:cNvPr id="7" name="TextBox 6"/>
          <p:cNvSpPr txBox="1"/>
          <p:nvPr/>
        </p:nvSpPr>
        <p:spPr>
          <a:xfrm>
            <a:off x="-76200" y="533400"/>
            <a:ext cx="1143000" cy="1015663"/>
          </a:xfrm>
          <a:prstGeom prst="rect">
            <a:avLst/>
          </a:prstGeom>
          <a:noFill/>
        </p:spPr>
        <p:txBody>
          <a:bodyPr wrap="square" rtlCol="0">
            <a:spAutoFit/>
          </a:bodyPr>
          <a:lstStyle/>
          <a:p>
            <a:r>
              <a:rPr lang="en-US" sz="6000" dirty="0">
                <a:solidFill>
                  <a:srgbClr val="FFFF00"/>
                </a:solidFill>
              </a:rPr>
              <a:t>1</a:t>
            </a:r>
          </a:p>
        </p:txBody>
      </p:sp>
      <p:sp>
        <p:nvSpPr>
          <p:cNvPr id="8" name="Rectangle 7"/>
          <p:cNvSpPr/>
          <p:nvPr/>
        </p:nvSpPr>
        <p:spPr>
          <a:xfrm>
            <a:off x="304800" y="5042118"/>
            <a:ext cx="8458200" cy="1815882"/>
          </a:xfrm>
          <a:prstGeom prst="rect">
            <a:avLst/>
          </a:prstGeom>
        </p:spPr>
        <p:txBody>
          <a:bodyPr wrap="square">
            <a:spAutoFit/>
          </a:bodyPr>
          <a:lstStyle/>
          <a:p>
            <a:r>
              <a:rPr lang="en-US" sz="2800" dirty="0">
                <a:solidFill>
                  <a:srgbClr val="FFFF00"/>
                </a:solidFill>
              </a:rPr>
              <a:t>But when the time had fully come, God sent His Son, born of a woman, born under law, </a:t>
            </a:r>
            <a:r>
              <a:rPr lang="en-US" sz="2800" baseline="30000" dirty="0">
                <a:solidFill>
                  <a:srgbClr val="FFFF00"/>
                </a:solidFill>
              </a:rPr>
              <a:t>5 </a:t>
            </a:r>
            <a:r>
              <a:rPr lang="en-US" sz="2800" dirty="0">
                <a:solidFill>
                  <a:srgbClr val="FFFF00"/>
                </a:solidFill>
              </a:rPr>
              <a:t> to redeem those under law, that we might receive the full rights of sons. </a:t>
            </a:r>
            <a:r>
              <a:rPr lang="en-US" sz="2800" b="1" dirty="0">
                <a:solidFill>
                  <a:srgbClr val="FFFF00"/>
                </a:solidFill>
              </a:rPr>
              <a:t>Galatians 4:4-5 (NIV) </a:t>
            </a:r>
            <a:endParaRPr lang="en-US" sz="2800" dirty="0">
              <a:solidFill>
                <a:srgbClr val="FFFF00"/>
              </a:solidFill>
            </a:endParaRPr>
          </a:p>
        </p:txBody>
      </p:sp>
      <p:sp>
        <p:nvSpPr>
          <p:cNvPr id="9" name="Rectangle 8"/>
          <p:cNvSpPr/>
          <p:nvPr/>
        </p:nvSpPr>
        <p:spPr>
          <a:xfrm>
            <a:off x="276447" y="3765589"/>
            <a:ext cx="8610600" cy="1200329"/>
          </a:xfrm>
          <a:prstGeom prst="rect">
            <a:avLst/>
          </a:prstGeom>
        </p:spPr>
        <p:txBody>
          <a:bodyPr wrap="square">
            <a:spAutoFit/>
          </a:bodyPr>
          <a:lstStyle/>
          <a:p>
            <a:r>
              <a:rPr lang="en-US" dirty="0"/>
              <a:t> He who did not spare His own Son, but gave Him up for us all--how will He not also, along with Him, graciously give us all things? </a:t>
            </a:r>
            <a:r>
              <a:rPr lang="en-US" b="1" dirty="0"/>
              <a:t>Romans 8:32 (NIV) </a:t>
            </a:r>
            <a:endParaRPr lang="en-US" dirty="0"/>
          </a:p>
        </p:txBody>
      </p:sp>
    </p:spTree>
    <p:extLst>
      <p:ext uri="{BB962C8B-B14F-4D97-AF65-F5344CB8AC3E}">
        <p14:creationId xmlns:p14="http://schemas.microsoft.com/office/powerpoint/2010/main" val="43794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52400"/>
            <a:ext cx="8041758" cy="2893100"/>
          </a:xfrm>
          <a:prstGeom prst="rect">
            <a:avLst/>
          </a:prstGeom>
        </p:spPr>
        <p:txBody>
          <a:bodyPr wrap="square">
            <a:spAutoFit/>
          </a:bodyPr>
          <a:lstStyle/>
          <a:p>
            <a:pPr lvl="0"/>
            <a:r>
              <a:rPr lang="en-US" sz="2600" dirty="0">
                <a:solidFill>
                  <a:schemeClr val="bg2">
                    <a:lumMod val="50000"/>
                    <a:lumOff val="50000"/>
                  </a:schemeClr>
                </a:solidFill>
              </a:rPr>
              <a:t>GOD SOUGHT THE HIGHEST BLESSING OF THE UNIVERSE BY PURSUING A WAY TO REDEEM SINFUL MANKIND AND EXPRESS HIS MERCY AND JUSTICE AT THE SAME TIME – </a:t>
            </a:r>
            <a:r>
              <a:rPr lang="en-US" sz="2600" u="sng" dirty="0">
                <a:solidFill>
                  <a:schemeClr val="bg2">
                    <a:lumMod val="50000"/>
                    <a:lumOff val="50000"/>
                  </a:schemeClr>
                </a:solidFill>
              </a:rPr>
              <a:t>THIS WAS AN INFINITE DISPLAY OF SELF DENIAL- A WILLINGNESS TO ENDURE SUPREME SACRIFICE TO SECURE A FAR GREATER GOOD</a:t>
            </a:r>
          </a:p>
        </p:txBody>
      </p:sp>
      <p:sp>
        <p:nvSpPr>
          <p:cNvPr id="3" name="Rectangle 2"/>
          <p:cNvSpPr/>
          <p:nvPr/>
        </p:nvSpPr>
        <p:spPr>
          <a:xfrm>
            <a:off x="283535" y="3124200"/>
            <a:ext cx="8417442" cy="1938992"/>
          </a:xfrm>
          <a:prstGeom prst="rect">
            <a:avLst/>
          </a:prstGeom>
        </p:spPr>
        <p:txBody>
          <a:bodyPr wrap="square">
            <a:spAutoFit/>
          </a:bodyPr>
          <a:lstStyle/>
          <a:p>
            <a:r>
              <a:rPr lang="en-US" sz="3000" dirty="0"/>
              <a:t> "For God so loved the world, that He gave His only begotten Son, that whosoever believeth in Him should not perish, but have everlasting life.“ John 3:16</a:t>
            </a:r>
          </a:p>
        </p:txBody>
      </p:sp>
      <p:sp>
        <p:nvSpPr>
          <p:cNvPr id="4" name="TextBox 3"/>
          <p:cNvSpPr txBox="1"/>
          <p:nvPr/>
        </p:nvSpPr>
        <p:spPr>
          <a:xfrm>
            <a:off x="-76200" y="381000"/>
            <a:ext cx="1143000" cy="1015663"/>
          </a:xfrm>
          <a:prstGeom prst="rect">
            <a:avLst/>
          </a:prstGeom>
          <a:noFill/>
        </p:spPr>
        <p:txBody>
          <a:bodyPr wrap="square" rtlCol="0">
            <a:spAutoFit/>
          </a:bodyPr>
          <a:lstStyle/>
          <a:p>
            <a:r>
              <a:rPr lang="en-US" sz="6000" dirty="0">
                <a:solidFill>
                  <a:srgbClr val="FFFF00"/>
                </a:solidFill>
              </a:rPr>
              <a:t>2</a:t>
            </a:r>
          </a:p>
        </p:txBody>
      </p:sp>
      <p:sp>
        <p:nvSpPr>
          <p:cNvPr id="5" name="TextBox 4"/>
          <p:cNvSpPr txBox="1"/>
          <p:nvPr/>
        </p:nvSpPr>
        <p:spPr>
          <a:xfrm>
            <a:off x="79744" y="5054025"/>
            <a:ext cx="9064255" cy="584775"/>
          </a:xfrm>
          <a:prstGeom prst="rect">
            <a:avLst/>
          </a:prstGeom>
          <a:noFill/>
        </p:spPr>
        <p:txBody>
          <a:bodyPr wrap="square" rtlCol="0">
            <a:spAutoFit/>
          </a:bodyPr>
          <a:lstStyle/>
          <a:p>
            <a:r>
              <a:rPr lang="en-US" sz="3200" dirty="0">
                <a:solidFill>
                  <a:srgbClr val="FFFF00"/>
                </a:solidFill>
              </a:rPr>
              <a:t>God the Father gave His Highest valued Gift </a:t>
            </a:r>
          </a:p>
        </p:txBody>
      </p:sp>
      <p:sp>
        <p:nvSpPr>
          <p:cNvPr id="6" name="Rectangle 5"/>
          <p:cNvSpPr/>
          <p:nvPr/>
        </p:nvSpPr>
        <p:spPr>
          <a:xfrm>
            <a:off x="283535" y="5791200"/>
            <a:ext cx="8596423" cy="1077218"/>
          </a:xfrm>
          <a:prstGeom prst="rect">
            <a:avLst/>
          </a:prstGeom>
        </p:spPr>
        <p:txBody>
          <a:bodyPr wrap="square">
            <a:spAutoFit/>
          </a:bodyPr>
          <a:lstStyle/>
          <a:p>
            <a:r>
              <a:rPr lang="en-US" sz="3200" dirty="0"/>
              <a:t>Thanks be to God for His indescribable gift! </a:t>
            </a:r>
          </a:p>
          <a:p>
            <a:r>
              <a:rPr lang="en-US" sz="3200" b="1" dirty="0"/>
              <a:t>2 Corinthians 9:15 (NIV) </a:t>
            </a:r>
            <a:endParaRPr lang="en-US" sz="3200" dirty="0"/>
          </a:p>
        </p:txBody>
      </p:sp>
    </p:spTree>
    <p:extLst>
      <p:ext uri="{BB962C8B-B14F-4D97-AF65-F5344CB8AC3E}">
        <p14:creationId xmlns:p14="http://schemas.microsoft.com/office/powerpoint/2010/main" val="147908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472857"/>
            <a:ext cx="7696200" cy="3108543"/>
          </a:xfrm>
          <a:prstGeom prst="rect">
            <a:avLst/>
          </a:prstGeom>
        </p:spPr>
        <p:txBody>
          <a:bodyPr wrap="square">
            <a:spAutoFit/>
          </a:bodyPr>
          <a:lstStyle/>
          <a:p>
            <a:r>
              <a:rPr lang="en-US" sz="2800" u="sng" dirty="0">
                <a:solidFill>
                  <a:schemeClr val="bg2">
                    <a:lumMod val="50000"/>
                    <a:lumOff val="50000"/>
                  </a:schemeClr>
                </a:solidFill>
              </a:rPr>
              <a:t>GOD’S LOVE IS COMPLETELY VOLUNTARY AND UNCONDITIONAL AND PERFECT IN ITS EXPRESSION </a:t>
            </a:r>
            <a:r>
              <a:rPr lang="en-US" sz="2800" dirty="0">
                <a:solidFill>
                  <a:schemeClr val="bg2">
                    <a:lumMod val="50000"/>
                    <a:lumOff val="50000"/>
                  </a:schemeClr>
                </a:solidFill>
              </a:rPr>
              <a:t>– IT IS WITHOUT FAVORITISM AND IT EMBRACES ALL CREATION—FROM THE HIGHEST ARCHANGEL TO SPOILED ROTTEN MANKIND TO THE WILD BEASTS OF THE FIELD AND THE SMALLEST INSECT.</a:t>
            </a:r>
          </a:p>
        </p:txBody>
      </p:sp>
      <p:sp>
        <p:nvSpPr>
          <p:cNvPr id="3" name="Rectangle 2"/>
          <p:cNvSpPr/>
          <p:nvPr/>
        </p:nvSpPr>
        <p:spPr>
          <a:xfrm>
            <a:off x="381000" y="4145340"/>
            <a:ext cx="8382000" cy="1569660"/>
          </a:xfrm>
          <a:prstGeom prst="rect">
            <a:avLst/>
          </a:prstGeom>
        </p:spPr>
        <p:txBody>
          <a:bodyPr wrap="square">
            <a:spAutoFit/>
          </a:bodyPr>
          <a:lstStyle/>
          <a:p>
            <a:r>
              <a:rPr lang="en-US" sz="3200" dirty="0"/>
              <a:t>“For He makes His sun to rise on the evil and on the good, and sends rain on the just and on the unjust.” Matthew 5:45</a:t>
            </a:r>
          </a:p>
        </p:txBody>
      </p:sp>
      <p:sp>
        <p:nvSpPr>
          <p:cNvPr id="4" name="TextBox 3"/>
          <p:cNvSpPr txBox="1"/>
          <p:nvPr/>
        </p:nvSpPr>
        <p:spPr>
          <a:xfrm>
            <a:off x="152400" y="304800"/>
            <a:ext cx="1143000" cy="1015663"/>
          </a:xfrm>
          <a:prstGeom prst="rect">
            <a:avLst/>
          </a:prstGeom>
          <a:noFill/>
        </p:spPr>
        <p:txBody>
          <a:bodyPr wrap="square" rtlCol="0">
            <a:spAutoFit/>
          </a:bodyPr>
          <a:lstStyle/>
          <a:p>
            <a:r>
              <a:rPr lang="en-US" sz="6000" dirty="0">
                <a:solidFill>
                  <a:srgbClr val="FFFF00"/>
                </a:solidFill>
              </a:rPr>
              <a:t>3</a:t>
            </a:r>
          </a:p>
        </p:txBody>
      </p:sp>
    </p:spTree>
    <p:extLst>
      <p:ext uri="{BB962C8B-B14F-4D97-AF65-F5344CB8AC3E}">
        <p14:creationId xmlns:p14="http://schemas.microsoft.com/office/powerpoint/2010/main" val="1479086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76200"/>
            <a:ext cx="8763000" cy="1384995"/>
          </a:xfrm>
          <a:prstGeom prst="rect">
            <a:avLst/>
          </a:prstGeom>
        </p:spPr>
        <p:txBody>
          <a:bodyPr wrap="square">
            <a:spAutoFit/>
          </a:bodyPr>
          <a:lstStyle/>
          <a:p>
            <a:r>
              <a:rPr lang="en-US" sz="2800" u="sng" dirty="0">
                <a:solidFill>
                  <a:schemeClr val="bg2">
                    <a:lumMod val="50000"/>
                    <a:lumOff val="50000"/>
                  </a:schemeClr>
                </a:solidFill>
              </a:rPr>
              <a:t>GOD’S LOVE IS HOLY AND JUST WITHOUT COMPROMISE </a:t>
            </a:r>
            <a:r>
              <a:rPr lang="en-US" sz="2800" dirty="0">
                <a:solidFill>
                  <a:schemeClr val="bg2">
                    <a:lumMod val="50000"/>
                    <a:lumOff val="50000"/>
                  </a:schemeClr>
                </a:solidFill>
              </a:rPr>
              <a:t>– HE WILL NEVER GLOSS OVER REBELLION OR ALLOW SIN INTO HEAVEN </a:t>
            </a:r>
          </a:p>
        </p:txBody>
      </p:sp>
      <p:sp>
        <p:nvSpPr>
          <p:cNvPr id="3" name="Rectangle 2"/>
          <p:cNvSpPr/>
          <p:nvPr/>
        </p:nvSpPr>
        <p:spPr>
          <a:xfrm>
            <a:off x="0" y="1447800"/>
            <a:ext cx="8915400" cy="1569660"/>
          </a:xfrm>
          <a:prstGeom prst="rect">
            <a:avLst/>
          </a:prstGeom>
        </p:spPr>
        <p:txBody>
          <a:bodyPr wrap="square">
            <a:spAutoFit/>
          </a:bodyPr>
          <a:lstStyle/>
          <a:p>
            <a:r>
              <a:rPr lang="en-US" dirty="0"/>
              <a:t>Maintaining love to thousands, and forgiving wickedness, rebellion and sin. </a:t>
            </a:r>
            <a:r>
              <a:rPr lang="en-US" dirty="0">
                <a:solidFill>
                  <a:schemeClr val="bg2">
                    <a:lumMod val="50000"/>
                    <a:lumOff val="50000"/>
                  </a:schemeClr>
                </a:solidFill>
              </a:rPr>
              <a:t>Yet He does not let the guilty unpunished. </a:t>
            </a:r>
            <a:r>
              <a:rPr lang="en-US" b="1" dirty="0"/>
              <a:t>Exodus 34:7 (NIV) </a:t>
            </a:r>
            <a:br>
              <a:rPr lang="en-US" dirty="0"/>
            </a:br>
            <a:endParaRPr lang="en-US" dirty="0"/>
          </a:p>
        </p:txBody>
      </p:sp>
      <p:sp>
        <p:nvSpPr>
          <p:cNvPr id="4" name="Rectangle 3"/>
          <p:cNvSpPr/>
          <p:nvPr/>
        </p:nvSpPr>
        <p:spPr>
          <a:xfrm>
            <a:off x="152400" y="5165229"/>
            <a:ext cx="8991600" cy="1692771"/>
          </a:xfrm>
          <a:prstGeom prst="rect">
            <a:avLst/>
          </a:prstGeom>
        </p:spPr>
        <p:txBody>
          <a:bodyPr wrap="square">
            <a:spAutoFit/>
          </a:bodyPr>
          <a:lstStyle/>
          <a:p>
            <a:r>
              <a:rPr lang="en-US" sz="2600" dirty="0">
                <a:solidFill>
                  <a:srgbClr val="FFFF00"/>
                </a:solidFill>
              </a:rPr>
              <a:t>After this I heard what sounded like the roar of a great multitude in heaven shouting: "Hallelujah! Salvation and glory and power belong to our God, </a:t>
            </a:r>
            <a:r>
              <a:rPr lang="en-US" sz="2600" baseline="30000" dirty="0">
                <a:solidFill>
                  <a:srgbClr val="FFFF00"/>
                </a:solidFill>
              </a:rPr>
              <a:t>2 </a:t>
            </a:r>
            <a:r>
              <a:rPr lang="en-US" sz="2600" dirty="0">
                <a:solidFill>
                  <a:srgbClr val="FFFF00"/>
                </a:solidFill>
              </a:rPr>
              <a:t> </a:t>
            </a:r>
            <a:r>
              <a:rPr lang="en-US" sz="2600" dirty="0">
                <a:solidFill>
                  <a:schemeClr val="bg2">
                    <a:lumMod val="50000"/>
                    <a:lumOff val="50000"/>
                  </a:schemeClr>
                </a:solidFill>
              </a:rPr>
              <a:t>for true and just are His judgments.</a:t>
            </a:r>
            <a:r>
              <a:rPr lang="en-US" sz="2600" dirty="0">
                <a:solidFill>
                  <a:srgbClr val="FFFF00"/>
                </a:solidFill>
              </a:rPr>
              <a:t>" </a:t>
            </a:r>
            <a:r>
              <a:rPr lang="en-US" sz="2600" b="1" dirty="0">
                <a:solidFill>
                  <a:srgbClr val="FFFF00"/>
                </a:solidFill>
              </a:rPr>
              <a:t>Revelation 19:1-2 (NIV) </a:t>
            </a:r>
            <a:endParaRPr lang="en-US" sz="2600" dirty="0">
              <a:solidFill>
                <a:srgbClr val="FFFF00"/>
              </a:solidFill>
            </a:endParaRPr>
          </a:p>
        </p:txBody>
      </p:sp>
      <p:sp>
        <p:nvSpPr>
          <p:cNvPr id="5" name="TextBox 4"/>
          <p:cNvSpPr txBox="1"/>
          <p:nvPr/>
        </p:nvSpPr>
        <p:spPr>
          <a:xfrm>
            <a:off x="-152400" y="457200"/>
            <a:ext cx="1143000" cy="1015663"/>
          </a:xfrm>
          <a:prstGeom prst="rect">
            <a:avLst/>
          </a:prstGeom>
          <a:noFill/>
        </p:spPr>
        <p:txBody>
          <a:bodyPr wrap="square" rtlCol="0">
            <a:spAutoFit/>
          </a:bodyPr>
          <a:lstStyle/>
          <a:p>
            <a:r>
              <a:rPr lang="en-US" sz="6000" dirty="0">
                <a:solidFill>
                  <a:srgbClr val="FFFF00"/>
                </a:solidFill>
              </a:rPr>
              <a:t>4</a:t>
            </a:r>
          </a:p>
        </p:txBody>
      </p:sp>
      <p:sp>
        <p:nvSpPr>
          <p:cNvPr id="6" name="Rectangle 5"/>
          <p:cNvSpPr/>
          <p:nvPr/>
        </p:nvSpPr>
        <p:spPr>
          <a:xfrm>
            <a:off x="228600" y="2590800"/>
            <a:ext cx="8839200" cy="830997"/>
          </a:xfrm>
          <a:prstGeom prst="rect">
            <a:avLst/>
          </a:prstGeom>
        </p:spPr>
        <p:txBody>
          <a:bodyPr wrap="square">
            <a:spAutoFit/>
          </a:bodyPr>
          <a:lstStyle/>
          <a:p>
            <a:r>
              <a:rPr lang="en-US" dirty="0">
                <a:solidFill>
                  <a:srgbClr val="FFFF00"/>
                </a:solidFill>
              </a:rPr>
              <a:t>He will strike the earth with the rod of His mouth; with the breath of His lips He will slay the wicked. </a:t>
            </a:r>
            <a:r>
              <a:rPr lang="en-US" b="1" dirty="0">
                <a:solidFill>
                  <a:srgbClr val="FFFF00"/>
                </a:solidFill>
              </a:rPr>
              <a:t>Isaiah 11:4 (NIV) </a:t>
            </a:r>
            <a:endParaRPr lang="en-US" dirty="0">
              <a:solidFill>
                <a:srgbClr val="FFFF00"/>
              </a:solidFill>
            </a:endParaRPr>
          </a:p>
        </p:txBody>
      </p:sp>
      <p:sp>
        <p:nvSpPr>
          <p:cNvPr id="7" name="Rectangle 6"/>
          <p:cNvSpPr/>
          <p:nvPr/>
        </p:nvSpPr>
        <p:spPr>
          <a:xfrm>
            <a:off x="228600" y="3581400"/>
            <a:ext cx="8686800" cy="1446550"/>
          </a:xfrm>
          <a:prstGeom prst="rect">
            <a:avLst/>
          </a:prstGeom>
        </p:spPr>
        <p:txBody>
          <a:bodyPr wrap="square">
            <a:spAutoFit/>
          </a:bodyPr>
          <a:lstStyle/>
          <a:p>
            <a:r>
              <a:rPr lang="en-US" sz="2200" dirty="0"/>
              <a:t>He will punish those who do not know God and do not obey the Gospel of our Lord Jesus. </a:t>
            </a:r>
            <a:r>
              <a:rPr lang="en-US" sz="2200" baseline="30000" dirty="0"/>
              <a:t>9 </a:t>
            </a:r>
            <a:r>
              <a:rPr lang="en-US" sz="2200" dirty="0"/>
              <a:t> They will be punished with everlasting destruction and shut out from the presence of the Lord and from the majesty of His power </a:t>
            </a:r>
            <a:r>
              <a:rPr lang="en-US" sz="2200" b="1" dirty="0"/>
              <a:t>2 Thessalonians 1:8-10 (NIV) </a:t>
            </a:r>
            <a:endParaRPr lang="en-US" sz="2200" dirty="0"/>
          </a:p>
        </p:txBody>
      </p:sp>
    </p:spTree>
    <p:extLst>
      <p:ext uri="{BB962C8B-B14F-4D97-AF65-F5344CB8AC3E}">
        <p14:creationId xmlns:p14="http://schemas.microsoft.com/office/powerpoint/2010/main" val="147908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304800"/>
            <a:ext cx="7848600" cy="1815882"/>
          </a:xfrm>
          <a:prstGeom prst="rect">
            <a:avLst/>
          </a:prstGeom>
        </p:spPr>
        <p:txBody>
          <a:bodyPr wrap="square">
            <a:spAutoFit/>
          </a:bodyPr>
          <a:lstStyle/>
          <a:p>
            <a:r>
              <a:rPr lang="en-US" sz="2800" u="sng" dirty="0">
                <a:solidFill>
                  <a:schemeClr val="bg2">
                    <a:lumMod val="50000"/>
                    <a:lumOff val="50000"/>
                  </a:schemeClr>
                </a:solidFill>
              </a:rPr>
              <a:t>GOD’S UNFAILING LOVE IS MERCIFUL </a:t>
            </a:r>
            <a:r>
              <a:rPr lang="en-US" sz="2800" dirty="0">
                <a:solidFill>
                  <a:schemeClr val="bg2">
                    <a:lumMod val="50000"/>
                    <a:lumOff val="50000"/>
                  </a:schemeClr>
                </a:solidFill>
              </a:rPr>
              <a:t>– HE LOOKS FOR A JUST WAY TO HAVE MERCY ON SINNERS AND MADE THAT WAY THROUGH THE CROSS OF JESUS CHRIST. </a:t>
            </a:r>
          </a:p>
        </p:txBody>
      </p:sp>
      <p:sp>
        <p:nvSpPr>
          <p:cNvPr id="3" name="Rectangle 2"/>
          <p:cNvSpPr/>
          <p:nvPr/>
        </p:nvSpPr>
        <p:spPr>
          <a:xfrm>
            <a:off x="76200" y="3156987"/>
            <a:ext cx="9067800" cy="3701013"/>
          </a:xfrm>
          <a:prstGeom prst="rect">
            <a:avLst/>
          </a:prstGeom>
        </p:spPr>
        <p:txBody>
          <a:bodyPr wrap="square">
            <a:spAutoFit/>
          </a:bodyPr>
          <a:lstStyle/>
          <a:p>
            <a:r>
              <a:rPr lang="en-US" sz="2800" dirty="0"/>
              <a:t>God is "slow to anger, and abundant in goodness and truth... keeping mercy for thousands.“ Exodus 34:6 / Psalm 103:8</a:t>
            </a:r>
          </a:p>
          <a:p>
            <a:r>
              <a:rPr lang="en-US" sz="1050" dirty="0"/>
              <a:t> </a:t>
            </a:r>
          </a:p>
          <a:p>
            <a:r>
              <a:rPr lang="en-US" sz="2800" dirty="0">
                <a:solidFill>
                  <a:schemeClr val="bg2">
                    <a:lumMod val="50000"/>
                    <a:lumOff val="50000"/>
                  </a:schemeClr>
                </a:solidFill>
              </a:rPr>
              <a:t>This is how God showed His love among us</a:t>
            </a:r>
            <a:r>
              <a:rPr lang="en-US" sz="2800" dirty="0">
                <a:solidFill>
                  <a:srgbClr val="FFFF00"/>
                </a:solidFill>
              </a:rPr>
              <a:t>: He sent His one and only Son into the world that we might live through Him. 10  This is love: not that we loved God, but that He loved us and sent His Son as an atoning sacrifice for our sins. 1 John 4:9-10 (NIV) </a:t>
            </a:r>
          </a:p>
        </p:txBody>
      </p:sp>
      <p:sp>
        <p:nvSpPr>
          <p:cNvPr id="4" name="TextBox 3"/>
          <p:cNvSpPr txBox="1"/>
          <p:nvPr/>
        </p:nvSpPr>
        <p:spPr>
          <a:xfrm>
            <a:off x="152400" y="381000"/>
            <a:ext cx="1143000" cy="1015663"/>
          </a:xfrm>
          <a:prstGeom prst="rect">
            <a:avLst/>
          </a:prstGeom>
          <a:noFill/>
        </p:spPr>
        <p:txBody>
          <a:bodyPr wrap="square" rtlCol="0">
            <a:spAutoFit/>
          </a:bodyPr>
          <a:lstStyle/>
          <a:p>
            <a:r>
              <a:rPr lang="en-US" sz="6000" dirty="0">
                <a:solidFill>
                  <a:srgbClr val="FFFF00"/>
                </a:solidFill>
              </a:rPr>
              <a:t>5</a:t>
            </a:r>
          </a:p>
        </p:txBody>
      </p:sp>
      <p:sp>
        <p:nvSpPr>
          <p:cNvPr id="5" name="Rectangle 4"/>
          <p:cNvSpPr/>
          <p:nvPr/>
        </p:nvSpPr>
        <p:spPr>
          <a:xfrm>
            <a:off x="304800" y="2217003"/>
            <a:ext cx="8458200" cy="830997"/>
          </a:xfrm>
          <a:prstGeom prst="rect">
            <a:avLst/>
          </a:prstGeom>
        </p:spPr>
        <p:txBody>
          <a:bodyPr wrap="square">
            <a:spAutoFit/>
          </a:bodyPr>
          <a:lstStyle/>
          <a:p>
            <a:r>
              <a:rPr lang="en-US" dirty="0">
                <a:solidFill>
                  <a:srgbClr val="FFFF00"/>
                </a:solidFill>
              </a:rPr>
              <a:t>Your love, O </a:t>
            </a:r>
            <a:r>
              <a:rPr lang="en-US" cap="small" dirty="0">
                <a:solidFill>
                  <a:srgbClr val="FFFF00"/>
                </a:solidFill>
              </a:rPr>
              <a:t>LORD</a:t>
            </a:r>
            <a:r>
              <a:rPr lang="en-US" dirty="0">
                <a:solidFill>
                  <a:srgbClr val="FFFF00"/>
                </a:solidFill>
              </a:rPr>
              <a:t>, reaches to the heavens, your faithfulness to the skies. </a:t>
            </a:r>
            <a:r>
              <a:rPr lang="en-US" b="1" dirty="0">
                <a:solidFill>
                  <a:srgbClr val="FFFF00"/>
                </a:solidFill>
              </a:rPr>
              <a:t>Psalm 36:5 – also Psalm 57 (NIV) </a:t>
            </a:r>
            <a:endParaRPr lang="en-US" dirty="0">
              <a:solidFill>
                <a:srgbClr val="FFFF00"/>
              </a:solidFill>
            </a:endParaRPr>
          </a:p>
        </p:txBody>
      </p:sp>
    </p:spTree>
    <p:extLst>
      <p:ext uri="{BB962C8B-B14F-4D97-AF65-F5344CB8AC3E}">
        <p14:creationId xmlns:p14="http://schemas.microsoft.com/office/powerpoint/2010/main" val="147908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 y="48161"/>
            <a:ext cx="91440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We All Need A Daily Life- Injection </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Of God’s Saving and Healing Love </a:t>
            </a:r>
          </a:p>
        </p:txBody>
      </p:sp>
      <p:sp>
        <p:nvSpPr>
          <p:cNvPr id="2" name="Rectangle 1"/>
          <p:cNvSpPr/>
          <p:nvPr/>
        </p:nvSpPr>
        <p:spPr>
          <a:xfrm>
            <a:off x="152400" y="4038600"/>
            <a:ext cx="8534400" cy="2677656"/>
          </a:xfrm>
          <a:prstGeom prst="rect">
            <a:avLst/>
          </a:prstGeom>
        </p:spPr>
        <p:txBody>
          <a:bodyPr wrap="square">
            <a:spAutoFit/>
          </a:bodyPr>
          <a:lstStyle/>
          <a:p>
            <a:r>
              <a:rPr lang="en-US" b="1" dirty="0">
                <a:solidFill>
                  <a:srgbClr val="FFFF00"/>
                </a:solidFill>
              </a:rPr>
              <a:t>“</a:t>
            </a:r>
            <a:r>
              <a:rPr lang="en-US" b="1" dirty="0">
                <a:solidFill>
                  <a:schemeClr val="bg2">
                    <a:lumMod val="50000"/>
                    <a:lumOff val="50000"/>
                  </a:schemeClr>
                </a:solidFill>
              </a:rPr>
              <a:t>God doesn’t ask you to earn His love</a:t>
            </a:r>
            <a:r>
              <a:rPr lang="en-US" dirty="0">
                <a:solidFill>
                  <a:schemeClr val="bg2">
                    <a:lumMod val="50000"/>
                    <a:lumOff val="50000"/>
                  </a:schemeClr>
                </a:solidFill>
              </a:rPr>
              <a:t>. </a:t>
            </a:r>
            <a:r>
              <a:rPr lang="en-US" dirty="0">
                <a:solidFill>
                  <a:srgbClr val="FFFF00"/>
                </a:solidFill>
              </a:rPr>
              <a:t>He demonstrated it already at the cross. His love heals what sin, rejection, and broken people have wounded in you . Don’t mistake survival for love. Let God redefine what love truly looks like, because when you experience His love, you’ll stop settling for counterfeits. “We love Him because He first loved us.” </a:t>
            </a:r>
          </a:p>
          <a:p>
            <a:r>
              <a:rPr lang="en-US" dirty="0">
                <a:solidFill>
                  <a:srgbClr val="FFFF00"/>
                </a:solidFill>
              </a:rPr>
              <a:t>1 John 4:19 - Nathan Housman 2026 </a:t>
            </a:r>
          </a:p>
        </p:txBody>
      </p:sp>
      <p:sp>
        <p:nvSpPr>
          <p:cNvPr id="4" name="Rectangle 3"/>
          <p:cNvSpPr/>
          <p:nvPr/>
        </p:nvSpPr>
        <p:spPr>
          <a:xfrm>
            <a:off x="101009" y="1143860"/>
            <a:ext cx="8991600" cy="2677656"/>
          </a:xfrm>
          <a:prstGeom prst="rect">
            <a:avLst/>
          </a:prstGeom>
        </p:spPr>
        <p:txBody>
          <a:bodyPr wrap="square">
            <a:spAutoFit/>
          </a:bodyPr>
          <a:lstStyle/>
          <a:p>
            <a:r>
              <a:rPr lang="en-US" dirty="0"/>
              <a:t>“When people aren’t shown healthy, genuine love, they’ll often settle for whatever version of love they can find, even if it hurts them. Many don’t choose toxic relationships because they enjoy pain. They choose them because pain has become familiar. If you’ve only ever been loved conditionally, manipulated, rejected, or abused, unhealthy love can start to feel normal.</a:t>
            </a:r>
          </a:p>
          <a:p>
            <a:r>
              <a:rPr lang="en-US" dirty="0"/>
              <a:t>But that’s not the kind of love God has for you.” </a:t>
            </a:r>
          </a:p>
        </p:txBody>
      </p:sp>
    </p:spTree>
    <p:extLst>
      <p:ext uri="{BB962C8B-B14F-4D97-AF65-F5344CB8AC3E}">
        <p14:creationId xmlns:p14="http://schemas.microsoft.com/office/powerpoint/2010/main" val="26229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48161"/>
            <a:ext cx="91440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How Does God’s Love Break Through? </a:t>
            </a:r>
          </a:p>
        </p:txBody>
      </p:sp>
      <p:sp>
        <p:nvSpPr>
          <p:cNvPr id="5" name="Rectangle 4"/>
          <p:cNvSpPr/>
          <p:nvPr/>
        </p:nvSpPr>
        <p:spPr>
          <a:xfrm>
            <a:off x="152400" y="685800"/>
            <a:ext cx="8839200" cy="6186309"/>
          </a:xfrm>
          <a:prstGeom prst="rect">
            <a:avLst/>
          </a:prstGeom>
        </p:spPr>
        <p:txBody>
          <a:bodyPr wrap="square">
            <a:spAutoFit/>
          </a:bodyPr>
          <a:lstStyle/>
          <a:p>
            <a:pPr algn="l"/>
            <a:r>
              <a:rPr lang="en-US" sz="2200" dirty="0"/>
              <a:t>Like a foolish dreamer, trying to build a highway to the sky</a:t>
            </a:r>
            <a:br>
              <a:rPr lang="en-US" sz="2200" dirty="0"/>
            </a:br>
            <a:r>
              <a:rPr lang="en-US" sz="2200" dirty="0"/>
              <a:t>All my hopes would come tumbling down, and I never knew just why</a:t>
            </a:r>
            <a:br>
              <a:rPr lang="en-US" sz="2200" dirty="0"/>
            </a:br>
            <a:r>
              <a:rPr lang="en-US" sz="2200" dirty="0"/>
              <a:t>Until today, when You pulled away the clouds that hung like curtains on my eyes</a:t>
            </a:r>
            <a:br>
              <a:rPr lang="en-US" sz="2200" dirty="0"/>
            </a:br>
            <a:r>
              <a:rPr lang="en-US" sz="2200" dirty="0"/>
              <a:t>Well I've been blind all these wasted years and I thought I was so wise - But then You took me by surprise</a:t>
            </a:r>
          </a:p>
          <a:p>
            <a:pPr algn="l"/>
            <a:endParaRPr lang="en-US" sz="2200" dirty="0"/>
          </a:p>
          <a:p>
            <a:pPr algn="l"/>
            <a:r>
              <a:rPr lang="en-US" sz="2200" dirty="0"/>
              <a:t>Chorus: </a:t>
            </a:r>
          </a:p>
          <a:p>
            <a:pPr algn="l"/>
            <a:r>
              <a:rPr lang="en-US" sz="2200" dirty="0"/>
              <a:t>Like waking up from the longest dream, how real it seemed</a:t>
            </a:r>
            <a:br>
              <a:rPr lang="en-US" sz="2200" dirty="0"/>
            </a:br>
            <a:r>
              <a:rPr lang="en-US" sz="2200" dirty="0"/>
              <a:t>Until Your love broke through</a:t>
            </a:r>
            <a:br>
              <a:rPr lang="en-US" sz="2200" dirty="0"/>
            </a:br>
            <a:r>
              <a:rPr lang="en-US" sz="2200" dirty="0"/>
              <a:t>I've been lost in a fantasy, that blinded me</a:t>
            </a:r>
            <a:br>
              <a:rPr lang="en-US" sz="2200" dirty="0"/>
            </a:br>
            <a:r>
              <a:rPr lang="en-US" sz="2200" dirty="0"/>
              <a:t>Until Your love broke through</a:t>
            </a:r>
          </a:p>
          <a:p>
            <a:pPr algn="l"/>
            <a:endParaRPr lang="en-US" sz="2200" dirty="0"/>
          </a:p>
          <a:p>
            <a:pPr algn="l"/>
            <a:r>
              <a:rPr lang="en-US" sz="2200" dirty="0"/>
              <a:t>All my life I've been searching for that crazy missing part</a:t>
            </a:r>
            <a:br>
              <a:rPr lang="en-US" sz="2200" dirty="0"/>
            </a:br>
            <a:r>
              <a:rPr lang="en-US" sz="2200" dirty="0"/>
              <a:t>And with one touch, You just rolled away the stone that held my heart</a:t>
            </a:r>
            <a:br>
              <a:rPr lang="en-US" sz="2200" dirty="0"/>
            </a:br>
            <a:r>
              <a:rPr lang="en-US" sz="2200" dirty="0"/>
              <a:t>And now I see that the answer was as easy, as just asking You in</a:t>
            </a:r>
            <a:br>
              <a:rPr lang="en-US" sz="2200" dirty="0"/>
            </a:br>
            <a:r>
              <a:rPr lang="en-US" sz="2200" dirty="0"/>
              <a:t>And I am so sure I could never doubt Your gentle touch again</a:t>
            </a:r>
            <a:br>
              <a:rPr lang="en-US" sz="2200" dirty="0"/>
            </a:br>
            <a:r>
              <a:rPr lang="en-US" sz="2200" dirty="0"/>
              <a:t>It's like the power of the wind</a:t>
            </a:r>
          </a:p>
        </p:txBody>
      </p:sp>
    </p:spTree>
    <p:extLst>
      <p:ext uri="{BB962C8B-B14F-4D97-AF65-F5344CB8AC3E}">
        <p14:creationId xmlns:p14="http://schemas.microsoft.com/office/powerpoint/2010/main" val="445333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48161"/>
            <a:ext cx="91440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When God’s Love Breaks Through</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It Ruins You – It Changes Everything</a:t>
            </a:r>
          </a:p>
        </p:txBody>
      </p:sp>
      <p:sp>
        <p:nvSpPr>
          <p:cNvPr id="5" name="Rectangle 4"/>
          <p:cNvSpPr/>
          <p:nvPr/>
        </p:nvSpPr>
        <p:spPr>
          <a:xfrm>
            <a:off x="685800" y="1447800"/>
            <a:ext cx="7848600" cy="5262979"/>
          </a:xfrm>
          <a:prstGeom prst="rect">
            <a:avLst/>
          </a:prstGeom>
        </p:spPr>
        <p:txBody>
          <a:bodyPr wrap="square">
            <a:spAutoFit/>
          </a:bodyPr>
          <a:lstStyle/>
          <a:p>
            <a:r>
              <a:rPr lang="en-US" dirty="0"/>
              <a:t>When God draws me near for correction and repentance it is Him saying, “ I love the daylights out of you will you just quit fighting Me? Will you give up being a jerk and give up being prideful because I can heal you because I love you and I died on the cross for the exact issue you are dealing with. Right NOW I am not loving you less because I’m confronting your selfishness - you're running from My love – so  actually I am loving you more than you ever realize.”</a:t>
            </a:r>
          </a:p>
          <a:p>
            <a:r>
              <a:rPr lang="en-US" dirty="0"/>
              <a:t> </a:t>
            </a:r>
          </a:p>
          <a:p>
            <a:r>
              <a:rPr lang="en-US" dirty="0">
                <a:solidFill>
                  <a:srgbClr val="FFFF00"/>
                </a:solidFill>
              </a:rPr>
              <a:t>Consequently, God’s love begins to break through and activate a response  - activate a turning back to His heart – and activate a gratefulness He didn’t squash me like a bug.</a:t>
            </a:r>
          </a:p>
        </p:txBody>
      </p:sp>
    </p:spTree>
    <p:extLst>
      <p:ext uri="{BB962C8B-B14F-4D97-AF65-F5344CB8AC3E}">
        <p14:creationId xmlns:p14="http://schemas.microsoft.com/office/powerpoint/2010/main" val="224780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586" y="1676400"/>
            <a:ext cx="2133600" cy="2621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7721" y="10218"/>
            <a:ext cx="9144000" cy="52322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Duncan Campbell </a:t>
            </a: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603249"/>
            <a:ext cx="5562600" cy="4098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390" y="1639186"/>
            <a:ext cx="8944768" cy="3781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t="6395" b="13088"/>
          <a:stretch/>
        </p:blipFill>
        <p:spPr bwMode="auto">
          <a:xfrm>
            <a:off x="709517" y="1639186"/>
            <a:ext cx="9177510" cy="3598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71047" y="1571321"/>
            <a:ext cx="8739283" cy="3970318"/>
          </a:xfrm>
          <a:prstGeom prst="rect">
            <a:avLst/>
          </a:prstGeom>
          <a:solidFill>
            <a:srgbClr val="000000"/>
          </a:solidFill>
        </p:spPr>
        <p:txBody>
          <a:bodyPr wrap="square" rtlCol="0">
            <a:spAutoFit/>
          </a:bodyPr>
          <a:lstStyle/>
          <a:p>
            <a:r>
              <a:rPr lang="en-US" sz="2800" dirty="0"/>
              <a:t>“Oh God I’m Dying Will you make me a holy as a saved man can be!” The baptism of the Holy Spirit came upon me on that horse's back </a:t>
            </a:r>
            <a:r>
              <a:rPr lang="en-US" sz="2800" dirty="0">
                <a:solidFill>
                  <a:srgbClr val="FFFF00"/>
                </a:solidFill>
              </a:rPr>
              <a:t>it was an invasion of the supreme reality of Jesus I loved Him because He first loved me and purchased my pardon</a:t>
            </a:r>
            <a:r>
              <a:rPr lang="en-US" sz="2800" dirty="0"/>
              <a:t>. Oh how wonderful was the revelation wave after wave of Divine realization swept through my soul. And even into the casualty clearing station Sinners cried to God for mercy and found the Savior.</a:t>
            </a:r>
          </a:p>
        </p:txBody>
      </p:sp>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1651591"/>
            <a:ext cx="4800942" cy="3809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651591"/>
            <a:ext cx="4092102" cy="3412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1396" y="1626139"/>
            <a:ext cx="3942604" cy="3437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50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 y="48161"/>
            <a:ext cx="9144000" cy="1938992"/>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Is It Possible To Even Get Close To</a:t>
            </a:r>
          </a:p>
          <a:p>
            <a:r>
              <a:rPr lang="en-US"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Illustrating The Extravagant Love Of God </a:t>
            </a:r>
          </a:p>
          <a:p>
            <a:r>
              <a:rPr lang="en-US"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And The Divine Reversal It Is For a </a:t>
            </a:r>
          </a:p>
          <a:p>
            <a:r>
              <a:rPr lang="en-US"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Undeserving Sinner Who Repents </a:t>
            </a:r>
          </a:p>
          <a:p>
            <a:endParaRPr lang="en-US"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80" y="1600200"/>
            <a:ext cx="8888819" cy="5217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1974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71599"/>
            <a:ext cx="8915400" cy="5100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 y="48161"/>
            <a:ext cx="9144000" cy="156966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We Took Up Arms Against A Benevolent King</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And We Have A Critical Heart Condition </a:t>
            </a:r>
          </a:p>
          <a:p>
            <a:endPar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endParaRPr>
          </a:p>
        </p:txBody>
      </p:sp>
    </p:spTree>
    <p:extLst>
      <p:ext uri="{BB962C8B-B14F-4D97-AF65-F5344CB8AC3E}">
        <p14:creationId xmlns:p14="http://schemas.microsoft.com/office/powerpoint/2010/main" val="3780816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466729"/>
            <a:ext cx="4410075" cy="5191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81000" y="152400"/>
            <a:ext cx="8382000" cy="1077218"/>
          </a:xfrm>
          <a:prstGeom prst="rect">
            <a:avLst/>
          </a:prstGeom>
        </p:spPr>
        <p:txBody>
          <a:bodyPr wrap="square">
            <a:spAutoFit/>
          </a:bodyPr>
          <a:lstStyle/>
          <a:p>
            <a:pPr algn="ctr"/>
            <a:r>
              <a:rPr lang="en-US" sz="3200" b="1" dirty="0">
                <a:solidFill>
                  <a:srgbClr val="FFFF00"/>
                </a:solidFill>
              </a:rPr>
              <a:t>Betty Baxter 1941</a:t>
            </a:r>
          </a:p>
          <a:p>
            <a:pPr algn="ctr"/>
            <a:r>
              <a:rPr lang="en-US" sz="3200" b="1" dirty="0">
                <a:solidFill>
                  <a:srgbClr val="FFFF00"/>
                </a:solidFill>
              </a:rPr>
              <a:t>Instantly Healed </a:t>
            </a:r>
            <a:endParaRPr lang="en-US" sz="3200" dirty="0">
              <a:solidFill>
                <a:srgbClr val="FFFF00"/>
              </a:solidFill>
            </a:endParaRP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821277"/>
            <a:ext cx="2667000" cy="3110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791200" y="5181600"/>
            <a:ext cx="2971800" cy="1200329"/>
          </a:xfrm>
          <a:prstGeom prst="rect">
            <a:avLst/>
          </a:prstGeom>
          <a:noFill/>
        </p:spPr>
        <p:txBody>
          <a:bodyPr wrap="square" rtlCol="0">
            <a:spAutoFit/>
          </a:bodyPr>
          <a:lstStyle/>
          <a:p>
            <a:r>
              <a:rPr lang="en-US" dirty="0"/>
              <a:t>Betty Baxter Went on to have a healing ministry. </a:t>
            </a:r>
          </a:p>
        </p:txBody>
      </p:sp>
    </p:spTree>
    <p:extLst>
      <p:ext uri="{BB962C8B-B14F-4D97-AF65-F5344CB8AC3E}">
        <p14:creationId xmlns:p14="http://schemas.microsoft.com/office/powerpoint/2010/main" val="425708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152400"/>
            <a:ext cx="8382000" cy="584775"/>
          </a:xfrm>
          <a:prstGeom prst="rect">
            <a:avLst/>
          </a:prstGeom>
        </p:spPr>
        <p:txBody>
          <a:bodyPr wrap="square">
            <a:spAutoFit/>
          </a:bodyPr>
          <a:lstStyle/>
          <a:p>
            <a:pPr algn="ctr"/>
            <a:r>
              <a:rPr lang="en-US" sz="3200" b="1" dirty="0">
                <a:solidFill>
                  <a:srgbClr val="FFFF00"/>
                </a:solidFill>
              </a:rPr>
              <a:t>APPLICATION </a:t>
            </a:r>
            <a:endParaRPr lang="en-US" sz="3200" dirty="0">
              <a:solidFill>
                <a:srgbClr val="FFFF00"/>
              </a:solidFill>
            </a:endParaRPr>
          </a:p>
        </p:txBody>
      </p:sp>
      <p:sp>
        <p:nvSpPr>
          <p:cNvPr id="2" name="TextBox 1"/>
          <p:cNvSpPr txBox="1"/>
          <p:nvPr/>
        </p:nvSpPr>
        <p:spPr>
          <a:xfrm>
            <a:off x="228600" y="737175"/>
            <a:ext cx="8686800" cy="5170646"/>
          </a:xfrm>
          <a:prstGeom prst="rect">
            <a:avLst/>
          </a:prstGeom>
          <a:noFill/>
        </p:spPr>
        <p:txBody>
          <a:bodyPr wrap="square" rtlCol="0">
            <a:spAutoFit/>
          </a:bodyPr>
          <a:lstStyle/>
          <a:p>
            <a:pPr marL="457200" indent="-457200">
              <a:buAutoNum type="arabicPeriod"/>
            </a:pPr>
            <a:r>
              <a:rPr lang="en-US" sz="3000" dirty="0"/>
              <a:t>BE AGGRESSIVE  TO PUSH INTO THE LORD’S LOVE – HE WELCOMES YOU- and begin to operate in AGAPE love towards others.</a:t>
            </a:r>
          </a:p>
          <a:p>
            <a:pPr marL="457200" indent="-457200">
              <a:buAutoNum type="arabicPeriod"/>
            </a:pPr>
            <a:r>
              <a:rPr lang="en-US" sz="3000" dirty="0"/>
              <a:t>LET HIS LOVE BREAKTHROUGH INTO AREAS OF YOUR LIFE AND RELATIONSHIPS THAT SEEM IMPOSSIBLE – BE HEALED IN JESUS NAME</a:t>
            </a:r>
          </a:p>
          <a:p>
            <a:pPr marL="457200" indent="-457200">
              <a:buAutoNum type="arabicPeriod"/>
            </a:pPr>
            <a:r>
              <a:rPr lang="en-US" sz="3000" dirty="0"/>
              <a:t>Get a BOLD FAITH BECAUSE GOD’S LOVE INVITES YOU TO BE HIS INTERCESSORS TO BRING HIS LIGHT TO OTHERS. </a:t>
            </a:r>
          </a:p>
        </p:txBody>
      </p:sp>
    </p:spTree>
    <p:extLst>
      <p:ext uri="{BB962C8B-B14F-4D97-AF65-F5344CB8AC3E}">
        <p14:creationId xmlns:p14="http://schemas.microsoft.com/office/powerpoint/2010/main" val="337832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658" y="1143000"/>
            <a:ext cx="8299342"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7589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58421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 y="0"/>
            <a:ext cx="9144000" cy="9541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Godly Love Truly Looks Out For</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The Best Interest of God and the Other Person </a:t>
            </a:r>
          </a:p>
        </p:txBody>
      </p:sp>
      <p:sp>
        <p:nvSpPr>
          <p:cNvPr id="2" name="TextBox 1"/>
          <p:cNvSpPr txBox="1"/>
          <p:nvPr/>
        </p:nvSpPr>
        <p:spPr>
          <a:xfrm>
            <a:off x="76200" y="2819400"/>
            <a:ext cx="8839200" cy="3785652"/>
          </a:xfrm>
          <a:prstGeom prst="rect">
            <a:avLst/>
          </a:prstGeom>
          <a:noFill/>
        </p:spPr>
        <p:txBody>
          <a:bodyPr wrap="square" rtlCol="0">
            <a:spAutoFit/>
          </a:bodyPr>
          <a:lstStyle/>
          <a:p>
            <a:r>
              <a:rPr lang="en-US" dirty="0"/>
              <a:t>So if I’m a single godly man dating a beautiful Christian woman and the flesh says let’s “make out” tonight – I’m in a conundrum of following the Spirit or following the flesh.  But even deeper – I’m going to have to operate in God’s love or a worldly, fleshly, perverted counterfeit erotic love. Because, if I obey the flesh (Even if in weakness she wants me to) – Here’s the catch </a:t>
            </a:r>
            <a:r>
              <a:rPr lang="en-US" dirty="0">
                <a:solidFill>
                  <a:schemeClr val="bg2">
                    <a:lumMod val="50000"/>
                    <a:lumOff val="50000"/>
                  </a:schemeClr>
                </a:solidFill>
              </a:rPr>
              <a:t>I AM NOT LOOKING OUT FOR GOD’S OR HER BEST INTEREST. </a:t>
            </a:r>
            <a:r>
              <a:rPr lang="en-US" dirty="0"/>
              <a:t>It comes back on me. </a:t>
            </a:r>
            <a:r>
              <a:rPr lang="en-US" b="1" dirty="0">
                <a:solidFill>
                  <a:schemeClr val="bg2">
                    <a:lumMod val="50000"/>
                    <a:lumOff val="50000"/>
                  </a:schemeClr>
                </a:solidFill>
              </a:rPr>
              <a:t>I’m not truly loving her</a:t>
            </a:r>
            <a:r>
              <a:rPr lang="en-US" dirty="0"/>
              <a:t>. I am leading her into sin and that is not her best interest. Sure the flesh says I can get forgiveness – but that is pathetic.  </a:t>
            </a:r>
          </a:p>
        </p:txBody>
      </p:sp>
      <p:sp>
        <p:nvSpPr>
          <p:cNvPr id="3" name="Rectangle 2"/>
          <p:cNvSpPr/>
          <p:nvPr/>
        </p:nvSpPr>
        <p:spPr>
          <a:xfrm>
            <a:off x="228600" y="1143000"/>
            <a:ext cx="8610600" cy="1323439"/>
          </a:xfrm>
          <a:prstGeom prst="rect">
            <a:avLst/>
          </a:prstGeom>
        </p:spPr>
        <p:txBody>
          <a:bodyPr wrap="square">
            <a:spAutoFit/>
          </a:bodyPr>
          <a:lstStyle/>
          <a:p>
            <a:r>
              <a:rPr lang="en-US" sz="1600" dirty="0"/>
              <a:t> It is God's will that you should be sanctified: that you should avoid sexual immorality; </a:t>
            </a:r>
            <a:r>
              <a:rPr lang="en-US" sz="1600" baseline="30000" dirty="0"/>
              <a:t>4 </a:t>
            </a:r>
            <a:r>
              <a:rPr lang="en-US" sz="1600" dirty="0"/>
              <a:t> that each of you should learn to control his own body in a way that is holy and honorable, </a:t>
            </a:r>
            <a:r>
              <a:rPr lang="en-US" sz="1600" baseline="30000" dirty="0"/>
              <a:t>5 </a:t>
            </a:r>
            <a:r>
              <a:rPr lang="en-US" sz="1600" dirty="0"/>
              <a:t> not in passionate lust like the heathen, who do not know God; </a:t>
            </a:r>
            <a:r>
              <a:rPr lang="en-US" sz="1600" baseline="30000" dirty="0"/>
              <a:t>6 </a:t>
            </a:r>
            <a:r>
              <a:rPr lang="en-US" sz="1600" dirty="0"/>
              <a:t> and that in this matter no one should wrong his brother/ sister or take advantage of him/ her. The Lord will punish men for all such sins, as we have already told you and warned you. </a:t>
            </a:r>
            <a:r>
              <a:rPr lang="en-US" sz="1600" b="1" dirty="0"/>
              <a:t>1 Thessalonians 4:3-6 (NIV) </a:t>
            </a:r>
            <a:endParaRPr lang="en-US" sz="1600" dirty="0"/>
          </a:p>
        </p:txBody>
      </p:sp>
    </p:spTree>
    <p:extLst>
      <p:ext uri="{BB962C8B-B14F-4D97-AF65-F5344CB8AC3E}">
        <p14:creationId xmlns:p14="http://schemas.microsoft.com/office/powerpoint/2010/main" val="2869426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0"/>
            <a:ext cx="8382000" cy="954107"/>
          </a:xfrm>
          <a:prstGeom prst="rect">
            <a:avLst/>
          </a:prstGeom>
          <a:noFill/>
        </p:spPr>
        <p:txBody>
          <a:bodyPr wrap="square" rtlCol="0">
            <a:spAutoFit/>
          </a:bodyPr>
          <a:lstStyle/>
          <a:p>
            <a:r>
              <a:rPr lang="en-US" sz="2800" b="1" dirty="0">
                <a:solidFill>
                  <a:srgbClr val="FFFF00"/>
                </a:solidFill>
              </a:rPr>
              <a:t>Chloe Cole From California</a:t>
            </a:r>
          </a:p>
          <a:p>
            <a:r>
              <a:rPr lang="en-US" sz="2800" b="1" dirty="0">
                <a:solidFill>
                  <a:srgbClr val="FFFF00"/>
                </a:solidFill>
              </a:rPr>
              <a:t>Experienced The False Love of Compromise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21730"/>
            <a:ext cx="3060700" cy="4119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3"/>
          <p:cNvSpPr>
            <a:spLocks noChangeArrowheads="1"/>
          </p:cNvSpPr>
          <p:nvPr/>
        </p:nvSpPr>
        <p:spPr bwMode="auto">
          <a:xfrm rot="10800000" flipV="1">
            <a:off x="4419600" y="1111479"/>
            <a:ext cx="4572000" cy="21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76176" rIns="0" bIns="10156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Google Sans"/>
                <a:cs typeface="Arial" pitchFamily="34" charset="0"/>
              </a:rPr>
              <a:t>Background and Medical History</a:t>
            </a:r>
            <a:endParaRPr kumimoji="0" lang="en-US" alt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Google Sans"/>
                <a:cs typeface="Arial" pitchFamily="34" charset="0"/>
              </a:rPr>
              <a:t>She was born on July 27, 2004, and grew up in California.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Google Sans"/>
                <a:cs typeface="Arial" pitchFamily="34" charset="0"/>
              </a:rPr>
              <a:t>She socially transitioned from a girl to a guy around age 12.</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Google Sans"/>
                <a:cs typeface="Arial" pitchFamily="34" charset="0"/>
              </a:rPr>
              <a:t>At age 13, she began receiving puberty blockers and testosterone.</a:t>
            </a:r>
            <a:endParaRPr kumimoji="0" lang="en-US" altLang="en-US" sz="2800" b="0" i="0" u="none" strike="noStrike" cap="none" normalizeH="0" baseline="0" dirty="0">
              <a:ln>
                <a:noFill/>
              </a:ln>
              <a:solidFill>
                <a:schemeClr val="tx1"/>
              </a:solidFill>
              <a:effectLst/>
              <a:latin typeface="Arial" pitchFamily="34" charset="0"/>
              <a:cs typeface="Arial" pitchFamily="34" charset="0"/>
            </a:endParaRPr>
          </a:p>
        </p:txBody>
      </p:sp>
      <p:sp>
        <p:nvSpPr>
          <p:cNvPr id="3" name="Rectangle 2"/>
          <p:cNvSpPr/>
          <p:nvPr/>
        </p:nvSpPr>
        <p:spPr>
          <a:xfrm>
            <a:off x="4267200" y="3297482"/>
            <a:ext cx="4572000" cy="2677656"/>
          </a:xfrm>
          <a:prstGeom prst="rect">
            <a:avLst/>
          </a:prstGeom>
        </p:spPr>
        <p:txBody>
          <a:bodyPr>
            <a:spAutoFit/>
          </a:bodyPr>
          <a:lstStyle/>
          <a:p>
            <a:pPr algn="l"/>
            <a:r>
              <a:rPr lang="en-US" dirty="0">
                <a:solidFill>
                  <a:srgbClr val="FFFF00"/>
                </a:solidFill>
              </a:rPr>
              <a:t>YOU HAVE TO HAVE A SENSE OF PURPOSE TO HOLD YOU UP – “I didn’t have one.”</a:t>
            </a:r>
          </a:p>
          <a:p>
            <a:pPr algn="l"/>
            <a:endParaRPr lang="en-US" dirty="0">
              <a:solidFill>
                <a:srgbClr val="FFFF00"/>
              </a:solidFill>
            </a:endParaRPr>
          </a:p>
          <a:p>
            <a:pPr algn="l"/>
            <a:r>
              <a:rPr lang="en-US" dirty="0">
                <a:solidFill>
                  <a:srgbClr val="FFFF00"/>
                </a:solidFill>
              </a:rPr>
              <a:t>Playing God – this is going to make you who you really want to be. </a:t>
            </a:r>
          </a:p>
        </p:txBody>
      </p:sp>
    </p:spTree>
    <p:extLst>
      <p:ext uri="{BB962C8B-B14F-4D97-AF65-F5344CB8AC3E}">
        <p14:creationId xmlns:p14="http://schemas.microsoft.com/office/powerpoint/2010/main" val="74785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76200"/>
            <a:ext cx="8382000" cy="523220"/>
          </a:xfrm>
          <a:prstGeom prst="rect">
            <a:avLst/>
          </a:prstGeom>
          <a:noFill/>
        </p:spPr>
        <p:txBody>
          <a:bodyPr wrap="square" rtlCol="0">
            <a:spAutoFit/>
          </a:bodyPr>
          <a:lstStyle/>
          <a:p>
            <a:r>
              <a:rPr lang="en-US" sz="2800" b="1" dirty="0">
                <a:solidFill>
                  <a:srgbClr val="FFFF00"/>
                </a:solidFill>
              </a:rPr>
              <a:t>When the Love Of God Is MISSED</a:t>
            </a:r>
          </a:p>
        </p:txBody>
      </p:sp>
      <p:sp>
        <p:nvSpPr>
          <p:cNvPr id="4" name="Rectangle 3"/>
          <p:cNvSpPr/>
          <p:nvPr/>
        </p:nvSpPr>
        <p:spPr>
          <a:xfrm>
            <a:off x="533400" y="1882676"/>
            <a:ext cx="8153400" cy="2308324"/>
          </a:xfrm>
          <a:prstGeom prst="rect">
            <a:avLst/>
          </a:prstGeom>
        </p:spPr>
        <p:txBody>
          <a:bodyPr wrap="square">
            <a:spAutoFit/>
          </a:bodyPr>
          <a:lstStyle/>
          <a:p>
            <a:pPr algn="l"/>
            <a:r>
              <a:rPr lang="en-US" dirty="0">
                <a:solidFill>
                  <a:srgbClr val="FFFF00"/>
                </a:solidFill>
              </a:rPr>
              <a:t>I Resented myself</a:t>
            </a:r>
          </a:p>
          <a:p>
            <a:pPr algn="l"/>
            <a:r>
              <a:rPr lang="en-US" dirty="0">
                <a:solidFill>
                  <a:srgbClr val="FFFF00"/>
                </a:solidFill>
              </a:rPr>
              <a:t>I Resented my parents</a:t>
            </a:r>
          </a:p>
          <a:p>
            <a:pPr algn="l"/>
            <a:r>
              <a:rPr lang="en-US" dirty="0">
                <a:solidFill>
                  <a:srgbClr val="FFFF00"/>
                </a:solidFill>
              </a:rPr>
              <a:t>I Resented doctors </a:t>
            </a:r>
          </a:p>
          <a:p>
            <a:pPr algn="l"/>
            <a:endParaRPr lang="en-US" dirty="0">
              <a:solidFill>
                <a:srgbClr val="FFFF00"/>
              </a:solidFill>
            </a:endParaRPr>
          </a:p>
          <a:p>
            <a:pPr algn="l"/>
            <a:r>
              <a:rPr lang="en-US" dirty="0">
                <a:solidFill>
                  <a:srgbClr val="FFFF00"/>
                </a:solidFill>
              </a:rPr>
              <a:t>Thinking that you are irredeemable is the biggest lie the enemy plays on us.</a:t>
            </a:r>
          </a:p>
        </p:txBody>
      </p:sp>
      <p:sp>
        <p:nvSpPr>
          <p:cNvPr id="5" name="Rectangle 4"/>
          <p:cNvSpPr/>
          <p:nvPr/>
        </p:nvSpPr>
        <p:spPr>
          <a:xfrm>
            <a:off x="381000" y="4397276"/>
            <a:ext cx="8442252" cy="2308324"/>
          </a:xfrm>
          <a:prstGeom prst="rect">
            <a:avLst/>
          </a:prstGeom>
        </p:spPr>
        <p:txBody>
          <a:bodyPr wrap="square">
            <a:spAutoFit/>
          </a:bodyPr>
          <a:lstStyle/>
          <a:p>
            <a:pPr marL="342900" indent="-342900" algn="l">
              <a:buFont typeface="Arial" panose="020B0604020202020204" pitchFamily="34" charset="0"/>
              <a:buChar char="•"/>
            </a:pPr>
            <a:r>
              <a:rPr lang="en-US" dirty="0"/>
              <a:t>We are not a mistake</a:t>
            </a:r>
          </a:p>
          <a:p>
            <a:pPr marL="342900" indent="-342900" algn="l">
              <a:buFont typeface="Arial" panose="020B0604020202020204" pitchFamily="34" charset="0"/>
              <a:buChar char="•"/>
            </a:pPr>
            <a:r>
              <a:rPr lang="en-US" dirty="0"/>
              <a:t>God has a purpose</a:t>
            </a:r>
          </a:p>
          <a:p>
            <a:pPr marL="342900" indent="-342900" algn="l">
              <a:buFont typeface="Arial" panose="020B0604020202020204" pitchFamily="34" charset="0"/>
              <a:buChar char="•"/>
            </a:pPr>
            <a:r>
              <a:rPr lang="en-US" dirty="0"/>
              <a:t>We cannot run away from our problems but can Overcome them.</a:t>
            </a:r>
          </a:p>
          <a:p>
            <a:pPr marL="342900" indent="-342900" algn="l">
              <a:buFont typeface="Arial" panose="020B0604020202020204" pitchFamily="34" charset="0"/>
              <a:buChar char="•"/>
            </a:pPr>
            <a:r>
              <a:rPr lang="en-US" dirty="0"/>
              <a:t>You have to see yourself as someone who has a future</a:t>
            </a:r>
          </a:p>
          <a:p>
            <a:pPr marL="342900" indent="-342900" algn="l">
              <a:buFont typeface="Arial" panose="020B0604020202020204" pitchFamily="34" charset="0"/>
              <a:buChar char="•"/>
            </a:pPr>
            <a:r>
              <a:rPr lang="en-US" dirty="0"/>
              <a:t>I thought I was always broken - None of us are enough</a:t>
            </a:r>
          </a:p>
        </p:txBody>
      </p:sp>
      <p:sp>
        <p:nvSpPr>
          <p:cNvPr id="6" name="Rectangle 5"/>
          <p:cNvSpPr/>
          <p:nvPr/>
        </p:nvSpPr>
        <p:spPr>
          <a:xfrm>
            <a:off x="457200" y="628471"/>
            <a:ext cx="10058400" cy="1200329"/>
          </a:xfrm>
          <a:prstGeom prst="rect">
            <a:avLst/>
          </a:prstGeom>
        </p:spPr>
        <p:txBody>
          <a:bodyPr wrap="square">
            <a:spAutoFit/>
          </a:bodyPr>
          <a:lstStyle/>
          <a:p>
            <a:pPr algn="l"/>
            <a:r>
              <a:rPr lang="en-US" dirty="0"/>
              <a:t>If there is a God who created me – why am I suffering?</a:t>
            </a:r>
          </a:p>
          <a:p>
            <a:pPr algn="l"/>
            <a:r>
              <a:rPr lang="en-US" dirty="0"/>
              <a:t>In order to open my eyes to the light – God awakened me</a:t>
            </a:r>
          </a:p>
          <a:p>
            <a:pPr algn="l"/>
            <a:r>
              <a:rPr lang="en-US" dirty="0"/>
              <a:t>God was always working in the background</a:t>
            </a:r>
          </a:p>
        </p:txBody>
      </p:sp>
    </p:spTree>
    <p:extLst>
      <p:ext uri="{BB962C8B-B14F-4D97-AF65-F5344CB8AC3E}">
        <p14:creationId xmlns:p14="http://schemas.microsoft.com/office/powerpoint/2010/main" val="40603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onne\Downloads\The_Anatomy_of_Agape_Love.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038" t="61319" r="47718" b="566"/>
          <a:stretch/>
        </p:blipFill>
        <p:spPr bwMode="auto">
          <a:xfrm>
            <a:off x="-304800" y="1905000"/>
            <a:ext cx="9063149" cy="403860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28600"/>
            <a:ext cx="35052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995004"/>
      </p:ext>
    </p:extLst>
  </p:cSld>
  <p:clrMapOvr>
    <a:masterClrMapping/>
  </p:clrMapOvr>
</p:sld>
</file>

<file path=ppt/theme/theme1.xml><?xml version="1.0" encoding="utf-8"?>
<a:theme xmlns:a="http://schemas.openxmlformats.org/drawingml/2006/main" name="powerpoint-template">
  <a:themeElements>
    <a:clrScheme name="">
      <a:dk1>
        <a:srgbClr val="FFFFFF"/>
      </a:dk1>
      <a:lt1>
        <a:srgbClr val="FFFFFF"/>
      </a:lt1>
      <a:dk2>
        <a:srgbClr val="FFFFFF"/>
      </a:dk2>
      <a:lt2>
        <a:srgbClr val="005117"/>
      </a:lt2>
      <a:accent1>
        <a:srgbClr val="36860B"/>
      </a:accent1>
      <a:accent2>
        <a:srgbClr val="4EC10A"/>
      </a:accent2>
      <a:accent3>
        <a:srgbClr val="FFFFFF"/>
      </a:accent3>
      <a:accent4>
        <a:srgbClr val="DADADA"/>
      </a:accent4>
      <a:accent5>
        <a:srgbClr val="AEC3AA"/>
      </a:accent5>
      <a:accent6>
        <a:srgbClr val="46AF08"/>
      </a:accent6>
      <a:hlink>
        <a:srgbClr val="CFE500"/>
      </a:hlink>
      <a:folHlink>
        <a:srgbClr val="FFFFFF"/>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FBB240"/>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FE564C"/>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BB2A32"/>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84A25"/>
        </a:lt2>
        <a:accent1>
          <a:srgbClr val="ED6A24"/>
        </a:accent1>
        <a:accent2>
          <a:srgbClr val="F99E1C"/>
        </a:accent2>
        <a:accent3>
          <a:srgbClr val="FFFFFF"/>
        </a:accent3>
        <a:accent4>
          <a:srgbClr val="404040"/>
        </a:accent4>
        <a:accent5>
          <a:srgbClr val="F4B9AC"/>
        </a:accent5>
        <a:accent6>
          <a:srgbClr val="E28F18"/>
        </a:accent6>
        <a:hlink>
          <a:srgbClr val="F1B54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AF5612"/>
        </a:lt2>
        <a:accent1>
          <a:srgbClr val="CB882F"/>
        </a:accent1>
        <a:accent2>
          <a:srgbClr val="E7C432"/>
        </a:accent2>
        <a:accent3>
          <a:srgbClr val="FFFFFF"/>
        </a:accent3>
        <a:accent4>
          <a:srgbClr val="404040"/>
        </a:accent4>
        <a:accent5>
          <a:srgbClr val="E2C3AD"/>
        </a:accent5>
        <a:accent6>
          <a:srgbClr val="D1B12C"/>
        </a:accent6>
        <a:hlink>
          <a:srgbClr val="EECA3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9A5E40"/>
        </a:lt2>
        <a:accent1>
          <a:srgbClr val="AE7750"/>
        </a:accent1>
        <a:accent2>
          <a:srgbClr val="C08D60"/>
        </a:accent2>
        <a:accent3>
          <a:srgbClr val="FFFFFF"/>
        </a:accent3>
        <a:accent4>
          <a:srgbClr val="404040"/>
        </a:accent4>
        <a:accent5>
          <a:srgbClr val="D3BDB3"/>
        </a:accent5>
        <a:accent6>
          <a:srgbClr val="AE7F56"/>
        </a:accent6>
        <a:hlink>
          <a:srgbClr val="CCA47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1BB77"/>
        </a:lt2>
        <a:accent1>
          <a:srgbClr val="DBBA87"/>
        </a:accent1>
        <a:accent2>
          <a:srgbClr val="E0B265"/>
        </a:accent2>
        <a:accent3>
          <a:srgbClr val="FFFFFF"/>
        </a:accent3>
        <a:accent4>
          <a:srgbClr val="404040"/>
        </a:accent4>
        <a:accent5>
          <a:srgbClr val="EAD9C3"/>
        </a:accent5>
        <a:accent6>
          <a:srgbClr val="CBA15B"/>
        </a:accent6>
        <a:hlink>
          <a:srgbClr val="E9C27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3D3D3"/>
        </a:folHlink>
      </a:clrScheme>
      <a:clrMap bg1="lt1" tx1="dk1" bg2="lt2" tx2="dk2" accent1="accent1" accent2="accent2" accent3="accent3" accent4="accent4" accent5="accent5" accent6="accent6" hlink="hlink" folHlink="folHlink"/>
    </a:extraClrScheme>
    <a:extraClrScheme>
      <a:clrScheme name="powerpoint-template-24 14">
        <a:dk1>
          <a:srgbClr val="FFFFFF"/>
        </a:dk1>
        <a:lt1>
          <a:srgbClr val="FFFFFF"/>
        </a:lt1>
        <a:dk2>
          <a:srgbClr val="FFFFFF"/>
        </a:dk2>
        <a:lt2>
          <a:srgbClr val="45762A"/>
        </a:lt2>
        <a:accent1>
          <a:srgbClr val="42934C"/>
        </a:accent1>
        <a:accent2>
          <a:srgbClr val="34B66A"/>
        </a:accent2>
        <a:accent3>
          <a:srgbClr val="FFFFFF"/>
        </a:accent3>
        <a:accent4>
          <a:srgbClr val="DADADA"/>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5">
        <a:dk1>
          <a:srgbClr val="FFFFFF"/>
        </a:dk1>
        <a:lt1>
          <a:srgbClr val="FFFFFF"/>
        </a:lt1>
        <a:dk2>
          <a:srgbClr val="FFFFFF"/>
        </a:dk2>
        <a:lt2>
          <a:srgbClr val="55A6FE"/>
        </a:lt2>
        <a:accent1>
          <a:srgbClr val="71BBFF"/>
        </a:accent1>
        <a:accent2>
          <a:srgbClr val="74CCFF"/>
        </a:accent2>
        <a:accent3>
          <a:srgbClr val="FFFFFF"/>
        </a:accent3>
        <a:accent4>
          <a:srgbClr val="DADADA"/>
        </a:accent4>
        <a:accent5>
          <a:srgbClr val="BBDAFF"/>
        </a:accent5>
        <a:accent6>
          <a:srgbClr val="68B9E7"/>
        </a:accent6>
        <a:hlink>
          <a:srgbClr val="94D8FF"/>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6">
        <a:dk1>
          <a:srgbClr val="FFFFFF"/>
        </a:dk1>
        <a:lt1>
          <a:srgbClr val="FFFFFF"/>
        </a:lt1>
        <a:dk2>
          <a:srgbClr val="FFFFFF"/>
        </a:dk2>
        <a:lt2>
          <a:srgbClr val="4BA1FF"/>
        </a:lt2>
        <a:accent1>
          <a:srgbClr val="5DB2FF"/>
        </a:accent1>
        <a:accent2>
          <a:srgbClr val="65C8FF"/>
        </a:accent2>
        <a:accent3>
          <a:srgbClr val="FFFFFF"/>
        </a:accent3>
        <a:accent4>
          <a:srgbClr val="DADADA"/>
        </a:accent4>
        <a:accent5>
          <a:srgbClr val="B6D5FF"/>
        </a:accent5>
        <a:accent6>
          <a:srgbClr val="5BB5E7"/>
        </a:accent6>
        <a:hlink>
          <a:srgbClr val="87E1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Template>
  <TotalTime>79320</TotalTime>
  <Words>2947</Words>
  <Application>Microsoft Office PowerPoint</Application>
  <PresentationFormat>On-screen Show (4:3)</PresentationFormat>
  <Paragraphs>149</Paragraphs>
  <Slides>33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Google Sans</vt:lpstr>
      <vt:lpstr>Microsoft Sans Serif</vt:lpstr>
      <vt:lpstr>powerpoint-template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Don Lamb</dc:creator>
  <cp:lastModifiedBy>Timothy Ponessa</cp:lastModifiedBy>
  <cp:revision>873</cp:revision>
  <cp:lastPrinted>2021-03-31T16:23:49Z</cp:lastPrinted>
  <dcterms:created xsi:type="dcterms:W3CDTF">2019-07-16T01:09:40Z</dcterms:created>
  <dcterms:modified xsi:type="dcterms:W3CDTF">2026-09-27T17:05:37Z</dcterms:modified>
</cp:coreProperties>
</file>