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39" r:id="rId1"/>
  </p:sldMasterIdLst>
  <p:notesMasterIdLst>
    <p:notesMasterId r:id="rId29"/>
  </p:notesMasterIdLst>
  <p:sldIdLst>
    <p:sldId id="256" r:id="rId2"/>
    <p:sldId id="259" r:id="rId3"/>
    <p:sldId id="257" r:id="rId4"/>
    <p:sldId id="260" r:id="rId5"/>
    <p:sldId id="261" r:id="rId6"/>
    <p:sldId id="272" r:id="rId7"/>
    <p:sldId id="266" r:id="rId8"/>
    <p:sldId id="268" r:id="rId9"/>
    <p:sldId id="269" r:id="rId10"/>
    <p:sldId id="262" r:id="rId11"/>
    <p:sldId id="278" r:id="rId12"/>
    <p:sldId id="273" r:id="rId13"/>
    <p:sldId id="284" r:id="rId14"/>
    <p:sldId id="281" r:id="rId15"/>
    <p:sldId id="280" r:id="rId16"/>
    <p:sldId id="258" r:id="rId17"/>
    <p:sldId id="276" r:id="rId18"/>
    <p:sldId id="267" r:id="rId19"/>
    <p:sldId id="271" r:id="rId20"/>
    <p:sldId id="270" r:id="rId21"/>
    <p:sldId id="282" r:id="rId22"/>
    <p:sldId id="285" r:id="rId23"/>
    <p:sldId id="277" r:id="rId24"/>
    <p:sldId id="279" r:id="rId25"/>
    <p:sldId id="265" r:id="rId26"/>
    <p:sldId id="283" r:id="rId27"/>
    <p:sldId id="27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5" d="100"/>
          <a:sy n="105" d="100"/>
        </p:scale>
        <p:origin x="77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DC106C-03E2-409B-998D-B42B8EEEF94C}"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6D48B-0882-403A-940B-C5825C43800D}" type="slidenum">
              <a:rPr lang="en-US" smtClean="0"/>
              <a:t>‹#›</a:t>
            </a:fld>
            <a:endParaRPr lang="en-US"/>
          </a:p>
        </p:txBody>
      </p:sp>
    </p:spTree>
    <p:extLst>
      <p:ext uri="{BB962C8B-B14F-4D97-AF65-F5344CB8AC3E}">
        <p14:creationId xmlns:p14="http://schemas.microsoft.com/office/powerpoint/2010/main" val="1744267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iblehub.com/hebrews/7-21.htm"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biblehub.com/hebrews/7-22.htm" TargetMode="External"/><Relationship Id="rId4" Type="http://schemas.openxmlformats.org/officeDocument/2006/relationships/hyperlink" Target="https://biblehub.com/hebrews/7.htm#f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hlinkClick r:id="rId3"/>
              </a:rPr>
              <a:t>1</a:t>
            </a:r>
            <a:r>
              <a:rPr lang="en-US" dirty="0"/>
              <a:t>but Jesus became a priest with an oath by the One who said to Him: </a:t>
            </a:r>
          </a:p>
          <a:p>
            <a:r>
              <a:rPr lang="en-US" dirty="0"/>
              <a:t>“The Lord has sworn and will not change His mind: </a:t>
            </a:r>
          </a:p>
          <a:p>
            <a:r>
              <a:rPr lang="en-US" dirty="0"/>
              <a:t>‘You are a priest </a:t>
            </a:r>
            <a:r>
              <a:rPr lang="en-US" dirty="0" err="1"/>
              <a:t>forever.’”</a:t>
            </a:r>
            <a:r>
              <a:rPr lang="en-US" dirty="0" err="1">
                <a:hlinkClick r:id="rId4"/>
              </a:rPr>
              <a:t>c</a:t>
            </a:r>
            <a:r>
              <a:rPr lang="en-US" dirty="0"/>
              <a:t> </a:t>
            </a:r>
          </a:p>
          <a:p>
            <a:r>
              <a:rPr lang="en-US" b="1" dirty="0">
                <a:hlinkClick r:id="rId5"/>
              </a:rPr>
              <a:t>22</a:t>
            </a:r>
            <a:r>
              <a:rPr lang="en-US" dirty="0"/>
              <a:t>Because of this oath, Jesus has become the guarantee of a better covenant.</a:t>
            </a:r>
          </a:p>
          <a:p>
            <a:endParaRPr lang="en-US" dirty="0"/>
          </a:p>
        </p:txBody>
      </p:sp>
      <p:sp>
        <p:nvSpPr>
          <p:cNvPr id="4" name="Slide Number Placeholder 3"/>
          <p:cNvSpPr>
            <a:spLocks noGrp="1"/>
          </p:cNvSpPr>
          <p:nvPr>
            <p:ph type="sldNum" sz="quarter" idx="5"/>
          </p:nvPr>
        </p:nvSpPr>
        <p:spPr/>
        <p:txBody>
          <a:bodyPr/>
          <a:lstStyle/>
          <a:p>
            <a:fld id="{1B06D48B-0882-403A-940B-C5825C43800D}" type="slidenum">
              <a:rPr lang="en-US" smtClean="0"/>
              <a:t>12</a:t>
            </a:fld>
            <a:endParaRPr lang="en-US"/>
          </a:p>
        </p:txBody>
      </p:sp>
    </p:spTree>
    <p:extLst>
      <p:ext uri="{BB962C8B-B14F-4D97-AF65-F5344CB8AC3E}">
        <p14:creationId xmlns:p14="http://schemas.microsoft.com/office/powerpoint/2010/main" val="18903059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9/14/2026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23117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51260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66674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54539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1403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6245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153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00088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7017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68378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3130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72396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73733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84275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9/14/2026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24320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81150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16469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9/14/2026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46841043"/>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biblehub.com/exodus/27-20.htm" TargetMode="External"/><Relationship Id="rId2" Type="http://schemas.openxmlformats.org/officeDocument/2006/relationships/hyperlink" Target="https://biblehub.com/bsb/leviticus/1.htm" TargetMode="External"/><Relationship Id="rId1" Type="http://schemas.openxmlformats.org/officeDocument/2006/relationships/slideLayout" Target="../slideLayouts/slideLayout7.xml"/><Relationship Id="rId5" Type="http://schemas.openxmlformats.org/officeDocument/2006/relationships/hyperlink" Target="https://biblehub.com/numbers/6-23.htm" TargetMode="External"/><Relationship Id="rId4" Type="http://schemas.openxmlformats.org/officeDocument/2006/relationships/hyperlink" Target="https://biblehub.com/leviticus/10-11.ht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biblehub.com/1_chronicles/15-16.htm" TargetMode="External"/><Relationship Id="rId2" Type="http://schemas.openxmlformats.org/officeDocument/2006/relationships/hyperlink" Target="https://biblehub.com/numbers/1-50.htm" TargetMode="External"/><Relationship Id="rId1" Type="http://schemas.openxmlformats.org/officeDocument/2006/relationships/slideLayout" Target="../slideLayouts/slideLayout7.xml"/><Relationship Id="rId4" Type="http://schemas.openxmlformats.org/officeDocument/2006/relationships/hyperlink" Target="https://biblehub.com/deuteronomy/33-10.htm"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youtube.com/watch?v=QPLRMcal8xc"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330EF-2BDD-330D-05B6-F51D79FDAD41}"/>
              </a:ext>
            </a:extLst>
          </p:cNvPr>
          <p:cNvSpPr>
            <a:spLocks noGrp="1"/>
          </p:cNvSpPr>
          <p:nvPr>
            <p:ph type="ctrTitle"/>
          </p:nvPr>
        </p:nvSpPr>
        <p:spPr/>
        <p:txBody>
          <a:bodyPr>
            <a:normAutofit/>
          </a:bodyPr>
          <a:lstStyle/>
          <a:p>
            <a:r>
              <a:rPr lang="en-US" sz="5600" dirty="0"/>
              <a:t>Ministers to the Lord</a:t>
            </a:r>
          </a:p>
        </p:txBody>
      </p:sp>
      <p:sp>
        <p:nvSpPr>
          <p:cNvPr id="3" name="Subtitle 2">
            <a:extLst>
              <a:ext uri="{FF2B5EF4-FFF2-40B4-BE49-F238E27FC236}">
                <a16:creationId xmlns:a16="http://schemas.microsoft.com/office/drawing/2014/main" id="{968A7844-8A01-C352-2468-F4F2058E4502}"/>
              </a:ext>
            </a:extLst>
          </p:cNvPr>
          <p:cNvSpPr>
            <a:spLocks noGrp="1"/>
          </p:cNvSpPr>
          <p:nvPr>
            <p:ph type="subTitle" idx="1"/>
          </p:nvPr>
        </p:nvSpPr>
        <p:spPr/>
        <p:txBody>
          <a:bodyPr/>
          <a:lstStyle/>
          <a:p>
            <a:r>
              <a:rPr lang="en-US" dirty="0"/>
              <a:t>Your role in the order of the royal priesthood </a:t>
            </a:r>
          </a:p>
        </p:txBody>
      </p:sp>
    </p:spTree>
    <p:extLst>
      <p:ext uri="{BB962C8B-B14F-4D97-AF65-F5344CB8AC3E}">
        <p14:creationId xmlns:p14="http://schemas.microsoft.com/office/powerpoint/2010/main" val="1212729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4437FB-CA1A-B850-F231-929C6FC95981}"/>
              </a:ext>
            </a:extLst>
          </p:cNvPr>
          <p:cNvSpPr txBox="1"/>
          <p:nvPr/>
        </p:nvSpPr>
        <p:spPr>
          <a:xfrm>
            <a:off x="1183341" y="1075765"/>
            <a:ext cx="9977718" cy="4154984"/>
          </a:xfrm>
          <a:prstGeom prst="rect">
            <a:avLst/>
          </a:prstGeom>
          <a:noFill/>
        </p:spPr>
        <p:txBody>
          <a:bodyPr wrap="square" rtlCol="0">
            <a:spAutoFit/>
          </a:bodyPr>
          <a:lstStyle/>
          <a:p>
            <a:r>
              <a:rPr lang="en-US" sz="4400" dirty="0">
                <a:latin typeface="Times New Roman" panose="02020603050405020304" pitchFamily="18" charset="0"/>
                <a:cs typeface="Times New Roman" panose="02020603050405020304" pitchFamily="18" charset="0"/>
              </a:rPr>
              <a:t>Then the seventh angel blew his trumpet, and there were loud voices in heaven, saying, “The kingdom of the world has become the kingdom of our Lord and of his Christ, and he shall reign forever and ever.”</a:t>
            </a:r>
            <a:br>
              <a:rPr lang="en-US" sz="4400" dirty="0">
                <a:latin typeface="Times New Roman" panose="02020603050405020304" pitchFamily="18" charset="0"/>
                <a:cs typeface="Times New Roman" panose="02020603050405020304" pitchFamily="18" charset="0"/>
              </a:rPr>
            </a:br>
            <a:r>
              <a:rPr lang="en-US" sz="4400" dirty="0">
                <a:latin typeface="Times New Roman" panose="02020603050405020304" pitchFamily="18" charset="0"/>
                <a:cs typeface="Times New Roman" panose="02020603050405020304" pitchFamily="18" charset="0"/>
              </a:rPr>
              <a:t>									(Revelation 11:15, ESV)</a:t>
            </a:r>
          </a:p>
        </p:txBody>
      </p:sp>
    </p:spTree>
    <p:extLst>
      <p:ext uri="{BB962C8B-B14F-4D97-AF65-F5344CB8AC3E}">
        <p14:creationId xmlns:p14="http://schemas.microsoft.com/office/powerpoint/2010/main" val="2132295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ographic Features Mesopotamia at Harry Oloughlin blog">
            <a:extLst>
              <a:ext uri="{FF2B5EF4-FFF2-40B4-BE49-F238E27FC236}">
                <a16:creationId xmlns:a16="http://schemas.microsoft.com/office/drawing/2014/main" id="{5FDE1202-7AA5-B483-C565-44DE17E263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44400" cy="8105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695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FB112D-93D4-F20D-EA12-D464A7C48F9C}"/>
              </a:ext>
            </a:extLst>
          </p:cNvPr>
          <p:cNvSpPr txBox="1"/>
          <p:nvPr/>
        </p:nvSpPr>
        <p:spPr>
          <a:xfrm>
            <a:off x="699247" y="197224"/>
            <a:ext cx="10174941" cy="6001643"/>
          </a:xfrm>
          <a:prstGeom prst="rect">
            <a:avLst/>
          </a:prstGeom>
          <a:noFill/>
        </p:spPr>
        <p:txBody>
          <a:bodyPr wrap="square" rtlCol="0">
            <a:spAutoFit/>
          </a:bodyPr>
          <a:lstStyle/>
          <a:p>
            <a:r>
              <a:rPr lang="en-US" sz="2800" dirty="0"/>
              <a:t>Meditating on the singularity (uniqueness) of our God</a:t>
            </a:r>
            <a:r>
              <a:rPr lang="en-US" sz="3200" dirty="0"/>
              <a:t>:</a:t>
            </a:r>
          </a:p>
          <a:p>
            <a:endParaRPr lang="en-US" sz="3200" dirty="0"/>
          </a:p>
          <a:p>
            <a:pPr marL="285750" indent="-285750">
              <a:buFont typeface="Wingdings" panose="05000000000000000000" pitchFamily="2" charset="2"/>
              <a:buChar char="§"/>
            </a:pPr>
            <a:r>
              <a:rPr lang="en-US" sz="3200" dirty="0"/>
              <a:t>Monotheistic (One God vs. thousands of deities) </a:t>
            </a:r>
          </a:p>
          <a:p>
            <a:pPr marL="285750" indent="-285750">
              <a:buFont typeface="Wingdings" panose="05000000000000000000" pitchFamily="2" charset="2"/>
              <a:buChar char="§"/>
            </a:pPr>
            <a:endParaRPr lang="en-US" sz="3200" dirty="0"/>
          </a:p>
          <a:p>
            <a:pPr marL="285750" indent="-285750">
              <a:buFont typeface="Wingdings" panose="05000000000000000000" pitchFamily="2" charset="2"/>
              <a:buChar char="§"/>
            </a:pPr>
            <a:r>
              <a:rPr lang="en-US" sz="3200" dirty="0"/>
              <a:t>Supreme over all His creation (vs. warring with other deities)</a:t>
            </a:r>
          </a:p>
          <a:p>
            <a:endParaRPr lang="en-US" sz="3200" dirty="0"/>
          </a:p>
          <a:p>
            <a:pPr marL="285750" indent="-285750">
              <a:buFont typeface="Wingdings" panose="05000000000000000000" pitchFamily="2" charset="2"/>
              <a:buChar char="§"/>
            </a:pPr>
            <a:r>
              <a:rPr lang="en-US" sz="3200" dirty="0"/>
              <a:t>Holy</a:t>
            </a:r>
          </a:p>
          <a:p>
            <a:pPr marL="285750" indent="-285750">
              <a:buFont typeface="Wingdings" panose="05000000000000000000" pitchFamily="2" charset="2"/>
              <a:buChar char="§"/>
            </a:pPr>
            <a:endParaRPr lang="en-US" sz="3200" dirty="0"/>
          </a:p>
          <a:p>
            <a:pPr marL="285750" indent="-285750">
              <a:buFont typeface="Wingdings" panose="05000000000000000000" pitchFamily="2" charset="2"/>
              <a:buChar char="§"/>
            </a:pPr>
            <a:r>
              <a:rPr lang="en-US" sz="3200" dirty="0"/>
              <a:t>A God who made man in His image and Who intensely desires not only their well-being, but to have fellowship with them</a:t>
            </a:r>
          </a:p>
        </p:txBody>
      </p:sp>
    </p:spTree>
    <p:extLst>
      <p:ext uri="{BB962C8B-B14F-4D97-AF65-F5344CB8AC3E}">
        <p14:creationId xmlns:p14="http://schemas.microsoft.com/office/powerpoint/2010/main" val="41789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E4E9BC-5AA2-1526-34A9-0CAEE805D9FC}"/>
              </a:ext>
            </a:extLst>
          </p:cNvPr>
          <p:cNvSpPr txBox="1"/>
          <p:nvPr/>
        </p:nvSpPr>
        <p:spPr>
          <a:xfrm>
            <a:off x="179294" y="197224"/>
            <a:ext cx="12012706" cy="498598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Meditating on the singularity (uniqueness) of our ability </a:t>
            </a:r>
          </a:p>
          <a:p>
            <a:r>
              <a:rPr lang="en-US" sz="3200" dirty="0">
                <a:latin typeface="Times New Roman" panose="02020603050405020304" pitchFamily="18" charset="0"/>
                <a:cs typeface="Times New Roman" panose="02020603050405020304" pitchFamily="18" charset="0"/>
              </a:rPr>
              <a:t>to approach a holy God:</a:t>
            </a:r>
          </a:p>
          <a:p>
            <a:endParaRPr lang="en-US" sz="16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600" dirty="0">
                <a:latin typeface="Times New Roman" panose="02020603050405020304" pitchFamily="18" charset="0"/>
                <a:cs typeface="Times New Roman" panose="02020603050405020304" pitchFamily="18" charset="0"/>
              </a:rPr>
              <a:t>According to scripture, </a:t>
            </a:r>
            <a:r>
              <a:rPr lang="en-US" sz="2600" u="sng" dirty="0">
                <a:latin typeface="Times New Roman" panose="02020603050405020304" pitchFamily="18" charset="0"/>
                <a:cs typeface="Times New Roman" panose="02020603050405020304" pitchFamily="18" charset="0"/>
              </a:rPr>
              <a:t>only</a:t>
            </a:r>
            <a:r>
              <a:rPr lang="en-US" sz="2600" dirty="0">
                <a:latin typeface="Times New Roman" panose="02020603050405020304" pitchFamily="18" charset="0"/>
                <a:cs typeface="Times New Roman" panose="02020603050405020304" pitchFamily="18" charset="0"/>
              </a:rPr>
              <a:t> a priest can approach God</a:t>
            </a:r>
          </a:p>
          <a:p>
            <a:pPr marL="457200" indent="-457200">
              <a:buFont typeface="Wingdings" panose="05000000000000000000" pitchFamily="2" charset="2"/>
              <a:buChar char="§"/>
            </a:pPr>
            <a:endParaRPr lang="en-US" sz="26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600" dirty="0">
                <a:latin typeface="Times New Roman" panose="02020603050405020304" pitchFamily="18" charset="0"/>
                <a:cs typeface="Times New Roman" panose="02020603050405020304" pitchFamily="18" charset="0"/>
              </a:rPr>
              <a:t>The requirements for </a:t>
            </a:r>
            <a:r>
              <a:rPr lang="en-US" sz="2600" i="1" dirty="0">
                <a:latin typeface="Times New Roman" panose="02020603050405020304" pitchFamily="18" charset="0"/>
                <a:cs typeface="Times New Roman" panose="02020603050405020304" pitchFamily="18" charset="0"/>
              </a:rPr>
              <a:t>how and when </a:t>
            </a:r>
            <a:r>
              <a:rPr lang="en-US" sz="2600" dirty="0">
                <a:latin typeface="Times New Roman" panose="02020603050405020304" pitchFamily="18" charset="0"/>
                <a:cs typeface="Times New Roman" panose="02020603050405020304" pitchFamily="18" charset="0"/>
              </a:rPr>
              <a:t>to approach God are strict and precise</a:t>
            </a:r>
          </a:p>
          <a:p>
            <a:pPr marL="457200" indent="-457200">
              <a:buFont typeface="Wingdings" panose="05000000000000000000" pitchFamily="2" charset="2"/>
              <a:buChar char="§"/>
            </a:pPr>
            <a:endParaRPr lang="en-US" sz="26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600" dirty="0">
                <a:latin typeface="Times New Roman" panose="02020603050405020304" pitchFamily="18" charset="0"/>
                <a:cs typeface="Times New Roman" panose="02020603050405020304" pitchFamily="18" charset="0"/>
              </a:rPr>
              <a:t>The consequences of not meeting these requirements – or if the priest’s sacrifice was rejected – are swift and severe</a:t>
            </a:r>
          </a:p>
          <a:p>
            <a:endParaRPr lang="en-US" dirty="0"/>
          </a:p>
          <a:p>
            <a:endParaRPr lang="en-US" dirty="0"/>
          </a:p>
          <a:p>
            <a:endParaRPr lang="en-US" dirty="0"/>
          </a:p>
          <a:p>
            <a:endParaRPr lang="en-US" dirty="0"/>
          </a:p>
        </p:txBody>
      </p:sp>
      <p:pic>
        <p:nvPicPr>
          <p:cNvPr id="2050" name="Picture 2" descr="SANCTUARY — Creitz Illustration Studio">
            <a:extLst>
              <a:ext uri="{FF2B5EF4-FFF2-40B4-BE49-F238E27FC236}">
                <a16:creationId xmlns:a16="http://schemas.microsoft.com/office/drawing/2014/main" id="{5190F6E7-9844-4C2D-6E85-98A4321B6A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429000"/>
            <a:ext cx="4697506" cy="35231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351B25-E657-FC12-09E1-3BDEF233BCC6}"/>
              </a:ext>
            </a:extLst>
          </p:cNvPr>
          <p:cNvSpPr txBox="1"/>
          <p:nvPr/>
        </p:nvSpPr>
        <p:spPr>
          <a:xfrm>
            <a:off x="1846729" y="1658471"/>
            <a:ext cx="7915836" cy="4832092"/>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Hebrew </a:t>
            </a:r>
            <a:r>
              <a:rPr lang="en-US" sz="2800" i="1" dirty="0" err="1">
                <a:latin typeface="Times New Roman" panose="02020603050405020304" pitchFamily="18" charset="0"/>
                <a:cs typeface="Times New Roman" panose="02020603050405020304" pitchFamily="18" charset="0"/>
              </a:rPr>
              <a:t>šāraṯ</a:t>
            </a:r>
            <a:r>
              <a:rPr lang="en-US" sz="2800" i="1" dirty="0">
                <a:latin typeface="Times New Roman" panose="02020603050405020304" pitchFamily="18" charset="0"/>
                <a:cs typeface="Times New Roman" panose="02020603050405020304" pitchFamily="18" charset="0"/>
              </a:rPr>
              <a:t> (pronounced </a:t>
            </a:r>
            <a:r>
              <a:rPr lang="en-US" sz="2800" i="1" dirty="0" err="1">
                <a:latin typeface="Times New Roman" panose="02020603050405020304" pitchFamily="18" charset="0"/>
                <a:cs typeface="Times New Roman" panose="02020603050405020304" pitchFamily="18" charset="0"/>
              </a:rPr>
              <a:t>shaw</a:t>
            </a:r>
            <a:r>
              <a:rPr lang="en-US" sz="2800" i="1" dirty="0">
                <a:latin typeface="Times New Roman" panose="02020603050405020304" pitchFamily="18" charset="0"/>
                <a:cs typeface="Times New Roman" panose="02020603050405020304" pitchFamily="18" charset="0"/>
              </a:rPr>
              <a:t>-rat) </a:t>
            </a:r>
            <a:r>
              <a:rPr lang="en-US" sz="2800" dirty="0">
                <a:latin typeface="Times New Roman" panose="02020603050405020304" pitchFamily="18" charset="0"/>
                <a:cs typeface="Times New Roman" panose="02020603050405020304" pitchFamily="18" charset="0"/>
              </a:rPr>
              <a:t>to minister, to serve, to wait on </a:t>
            </a:r>
            <a:r>
              <a:rPr lang="en-US" sz="2800" i="1" dirty="0">
                <a:latin typeface="Times New Roman" panose="02020603050405020304" pitchFamily="18" charset="0"/>
                <a:cs typeface="Times New Roman" panose="02020603050405020304" pitchFamily="18" charset="0"/>
              </a:rPr>
              <a:t> </a:t>
            </a:r>
          </a:p>
          <a:p>
            <a:endParaRPr lang="en-US" sz="2800" i="1" dirty="0">
              <a:latin typeface="Times New Roman" panose="02020603050405020304" pitchFamily="18" charset="0"/>
              <a:cs typeface="Times New Roman" panose="02020603050405020304" pitchFamily="18" charset="0"/>
            </a:endParaRPr>
          </a:p>
          <a:p>
            <a:endParaRPr lang="en-US" sz="2800" i="1" dirty="0">
              <a:latin typeface="Times New Roman" panose="02020603050405020304" pitchFamily="18" charset="0"/>
              <a:cs typeface="Times New Roman" panose="02020603050405020304" pitchFamily="18" charset="0"/>
            </a:endParaRPr>
          </a:p>
          <a:p>
            <a:endParaRPr lang="en-US" sz="2800" i="1"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Greek </a:t>
            </a:r>
            <a:r>
              <a:rPr lang="en-US" sz="2800" i="1" dirty="0" err="1">
                <a:latin typeface="Times New Roman" panose="02020603050405020304" pitchFamily="18" charset="0"/>
                <a:cs typeface="Times New Roman" panose="02020603050405020304" pitchFamily="18" charset="0"/>
              </a:rPr>
              <a:t>leitourgeō</a:t>
            </a:r>
            <a:r>
              <a:rPr lang="en-US" sz="2800" i="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also means to minister, to serve, and carries with it the strong connotation of being a public servant</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6116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4EC0C1-8025-5F49-55B6-18D07C4843E8}"/>
              </a:ext>
            </a:extLst>
          </p:cNvPr>
          <p:cNvSpPr txBox="1"/>
          <p:nvPr/>
        </p:nvSpPr>
        <p:spPr>
          <a:xfrm>
            <a:off x="259975" y="62753"/>
            <a:ext cx="11645153" cy="5786199"/>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What were the duties of the priests?</a:t>
            </a:r>
          </a:p>
          <a:p>
            <a:pPr algn="ctr"/>
            <a:endParaRPr lang="en-US" dirty="0"/>
          </a:p>
          <a:p>
            <a:pPr algn="ctr"/>
            <a:endParaRPr lang="en-US" dirty="0"/>
          </a:p>
          <a:p>
            <a:pPr algn="ctr"/>
            <a:endParaRPr lang="en-US" dirty="0"/>
          </a:p>
          <a:p>
            <a:pPr marL="342900" indent="-342900">
              <a:buAutoNum type="arabicPeriod"/>
            </a:pPr>
            <a:r>
              <a:rPr lang="en-US" b="1" dirty="0"/>
              <a:t>Offering Sacrifices:</a:t>
            </a:r>
            <a:r>
              <a:rPr lang="en-US" dirty="0"/>
              <a:t> The priests were responsible for performing the various sacrifices and </a:t>
            </a:r>
          </a:p>
          <a:p>
            <a:r>
              <a:rPr lang="en-US" dirty="0"/>
              <a:t>offerings prescribed in the Law. (</a:t>
            </a:r>
            <a:r>
              <a:rPr lang="en-US" dirty="0">
                <a:hlinkClick r:id="rId2"/>
              </a:rPr>
              <a:t>Leviticus 1-7</a:t>
            </a:r>
            <a:r>
              <a:rPr lang="en-US" dirty="0"/>
              <a:t>)</a:t>
            </a:r>
            <a:br>
              <a:rPr lang="en-US" dirty="0"/>
            </a:br>
            <a:endParaRPr lang="en-US" dirty="0"/>
          </a:p>
          <a:p>
            <a:br>
              <a:rPr lang="en-US" dirty="0"/>
            </a:br>
            <a:r>
              <a:rPr lang="en-US" dirty="0"/>
              <a:t>2. </a:t>
            </a:r>
            <a:r>
              <a:rPr lang="en-US" b="1" dirty="0"/>
              <a:t>Maintaining the Sanctuary:</a:t>
            </a:r>
            <a:r>
              <a:rPr lang="en-US" dirty="0"/>
              <a:t> The priests were charged with the care and maintenance of the Tabernacle and its furnishings. </a:t>
            </a:r>
            <a:r>
              <a:rPr lang="en-US" dirty="0">
                <a:hlinkClick r:id="rId3"/>
              </a:rPr>
              <a:t>Exodus 27:20-21</a:t>
            </a:r>
            <a:br>
              <a:rPr lang="en-US" dirty="0"/>
            </a:br>
            <a:endParaRPr lang="en-US" dirty="0"/>
          </a:p>
          <a:p>
            <a:br>
              <a:rPr lang="en-US" dirty="0"/>
            </a:br>
            <a:r>
              <a:rPr lang="en-US" dirty="0"/>
              <a:t>3. </a:t>
            </a:r>
            <a:r>
              <a:rPr lang="en-US" b="1" dirty="0"/>
              <a:t>Teaching the Law:</a:t>
            </a:r>
            <a:r>
              <a:rPr lang="en-US" dirty="0"/>
              <a:t> Priests were also tasked with teaching the Israelites God's statutes and laws. They served as judges in certain disputes and were responsible for instructing the people in matters of ritual purity and holiness (</a:t>
            </a:r>
            <a:r>
              <a:rPr lang="en-US" dirty="0">
                <a:hlinkClick r:id="rId4"/>
              </a:rPr>
              <a:t>Leviticus 10:11</a:t>
            </a:r>
            <a:r>
              <a:rPr lang="en-US" dirty="0"/>
              <a:t>).</a:t>
            </a:r>
            <a:br>
              <a:rPr lang="en-US" dirty="0"/>
            </a:br>
            <a:endParaRPr lang="en-US" dirty="0"/>
          </a:p>
          <a:p>
            <a:br>
              <a:rPr lang="en-US" dirty="0"/>
            </a:br>
            <a:r>
              <a:rPr lang="en-US" dirty="0"/>
              <a:t>4. </a:t>
            </a:r>
            <a:r>
              <a:rPr lang="en-US" b="1" dirty="0"/>
              <a:t>Blessing the People:</a:t>
            </a:r>
            <a:r>
              <a:rPr lang="en-US" dirty="0"/>
              <a:t> The priests were given the authority to bless the people in the name of the Lord. (</a:t>
            </a:r>
            <a:r>
              <a:rPr lang="en-US" dirty="0">
                <a:hlinkClick r:id="rId5"/>
              </a:rPr>
              <a:t>Numbers 6:23-27</a:t>
            </a:r>
            <a:r>
              <a:rPr lang="en-US" dirty="0"/>
              <a:t>)</a:t>
            </a:r>
          </a:p>
          <a:p>
            <a:endParaRPr lang="en-US" dirty="0"/>
          </a:p>
        </p:txBody>
      </p:sp>
    </p:spTree>
    <p:extLst>
      <p:ext uri="{BB962C8B-B14F-4D97-AF65-F5344CB8AC3E}">
        <p14:creationId xmlns:p14="http://schemas.microsoft.com/office/powerpoint/2010/main" val="2332531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821DF5-BF8C-BEFE-4681-04D2208D7054}"/>
              </a:ext>
            </a:extLst>
          </p:cNvPr>
          <p:cNvSpPr txBox="1"/>
          <p:nvPr/>
        </p:nvSpPr>
        <p:spPr>
          <a:xfrm>
            <a:off x="367553" y="116541"/>
            <a:ext cx="11492753" cy="6832640"/>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What were the duties of the Levites?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br>
              <a:rPr lang="en-US"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The Levites were set apart for service to assist the priests and to perform various duties related to the </a:t>
            </a:r>
          </a:p>
          <a:p>
            <a:r>
              <a:rPr lang="en-US" sz="2200" dirty="0">
                <a:latin typeface="Times New Roman" panose="02020603050405020304" pitchFamily="18" charset="0"/>
                <a:cs typeface="Times New Roman" panose="02020603050405020304" pitchFamily="18" charset="0"/>
              </a:rPr>
              <a:t>Tabernacle and Temple.</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1. </a:t>
            </a:r>
            <a:r>
              <a:rPr lang="en-US" sz="2200" b="1" dirty="0">
                <a:latin typeface="Times New Roman" panose="02020603050405020304" pitchFamily="18" charset="0"/>
                <a:cs typeface="Times New Roman" panose="02020603050405020304" pitchFamily="18" charset="0"/>
              </a:rPr>
              <a:t>Assisting the Priests:</a:t>
            </a:r>
            <a:r>
              <a:rPr lang="en-US" sz="2200" dirty="0">
                <a:latin typeface="Times New Roman" panose="02020603050405020304" pitchFamily="18" charset="0"/>
                <a:cs typeface="Times New Roman" panose="02020603050405020304" pitchFamily="18" charset="0"/>
              </a:rPr>
              <a:t> The Levites were responsible for assisting the priests in their duties, including the preparation and handling of sacrifices and offerings. (Numbers 3:6-9)</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2. </a:t>
            </a:r>
            <a:r>
              <a:rPr lang="en-US" sz="2200" b="1" dirty="0">
                <a:latin typeface="Times New Roman" panose="02020603050405020304" pitchFamily="18" charset="0"/>
                <a:cs typeface="Times New Roman" panose="02020603050405020304" pitchFamily="18" charset="0"/>
              </a:rPr>
              <a:t>Guarding the Tabernacle:</a:t>
            </a:r>
            <a:r>
              <a:rPr lang="en-US" sz="2200" dirty="0">
                <a:latin typeface="Times New Roman" panose="02020603050405020304" pitchFamily="18" charset="0"/>
                <a:cs typeface="Times New Roman" panose="02020603050405020304" pitchFamily="18" charset="0"/>
              </a:rPr>
              <a:t> The Levites were charged with the protection and transportation of the Tabernacle and its sacred objects during the Israelites' wilderness journeys. (</a:t>
            </a:r>
            <a:r>
              <a:rPr lang="en-US" sz="2200" dirty="0">
                <a:latin typeface="Times New Roman" panose="02020603050405020304" pitchFamily="18" charset="0"/>
                <a:cs typeface="Times New Roman" panose="02020603050405020304" pitchFamily="18" charset="0"/>
                <a:hlinkClick r:id="rId2"/>
              </a:rPr>
              <a:t>Numbers 1:50</a:t>
            </a:r>
            <a:r>
              <a:rPr lang="en-US" sz="2200" dirty="0">
                <a:latin typeface="Times New Roman" panose="02020603050405020304" pitchFamily="18" charset="0"/>
                <a:cs typeface="Times New Roman" panose="02020603050405020304" pitchFamily="18" charset="0"/>
              </a:rPr>
              <a:t>)</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3. </a:t>
            </a:r>
            <a:r>
              <a:rPr lang="en-US" sz="2200" b="1" dirty="0">
                <a:latin typeface="Times New Roman" panose="02020603050405020304" pitchFamily="18" charset="0"/>
                <a:cs typeface="Times New Roman" panose="02020603050405020304" pitchFamily="18" charset="0"/>
              </a:rPr>
              <a:t>Singing and Music:</a:t>
            </a:r>
            <a:r>
              <a:rPr lang="en-US" sz="2200" dirty="0">
                <a:latin typeface="Times New Roman" panose="02020603050405020304" pitchFamily="18" charset="0"/>
                <a:cs typeface="Times New Roman" panose="02020603050405020304" pitchFamily="18" charset="0"/>
              </a:rPr>
              <a:t> In the Temple period, the Levites were also involved in the musical aspect of worship, providing songs and instrumental music during the services. (</a:t>
            </a:r>
            <a:r>
              <a:rPr lang="en-US" sz="2200" dirty="0">
                <a:latin typeface="Times New Roman" panose="02020603050405020304" pitchFamily="18" charset="0"/>
                <a:cs typeface="Times New Roman" panose="02020603050405020304" pitchFamily="18" charset="0"/>
                <a:hlinkClick r:id="rId3"/>
              </a:rPr>
              <a:t>1 Chronicles 15:16</a:t>
            </a:r>
            <a:r>
              <a:rPr lang="en-US" sz="2200" dirty="0">
                <a:latin typeface="Times New Roman" panose="02020603050405020304" pitchFamily="18" charset="0"/>
                <a:cs typeface="Times New Roman" panose="02020603050405020304" pitchFamily="18" charset="0"/>
              </a:rPr>
              <a:t>)</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4. </a:t>
            </a:r>
            <a:r>
              <a:rPr lang="en-US" sz="2200" b="1" dirty="0">
                <a:latin typeface="Times New Roman" panose="02020603050405020304" pitchFamily="18" charset="0"/>
                <a:cs typeface="Times New Roman" panose="02020603050405020304" pitchFamily="18" charset="0"/>
              </a:rPr>
              <a:t>Teaching and Judging:</a:t>
            </a:r>
            <a:r>
              <a:rPr lang="en-US" sz="2200" dirty="0">
                <a:latin typeface="Times New Roman" panose="02020603050405020304" pitchFamily="18" charset="0"/>
                <a:cs typeface="Times New Roman" panose="02020603050405020304" pitchFamily="18" charset="0"/>
              </a:rPr>
              <a:t> Some Levites were also involved in teaching the Law and serving as judges, similar to the priests. They played a role in educating the people and ensuring adherence to God's commandments (</a:t>
            </a:r>
            <a:r>
              <a:rPr lang="en-US" sz="2200" dirty="0">
                <a:latin typeface="Times New Roman" panose="02020603050405020304" pitchFamily="18" charset="0"/>
                <a:cs typeface="Times New Roman" panose="02020603050405020304" pitchFamily="18" charset="0"/>
                <a:hlinkClick r:id="rId4"/>
              </a:rPr>
              <a:t>Deuteronomy 33:10</a:t>
            </a:r>
            <a:r>
              <a:rPr lang="en-US" sz="2200" dirty="0">
                <a:latin typeface="Times New Roman" panose="02020603050405020304" pitchFamily="18" charset="0"/>
                <a:cs typeface="Times New Roman" panose="02020603050405020304" pitchFamily="18" charset="0"/>
              </a:rPr>
              <a:t>).</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779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CAE72C-DB16-5138-C3B3-B3F14B49D191}"/>
              </a:ext>
            </a:extLst>
          </p:cNvPr>
          <p:cNvSpPr txBox="1"/>
          <p:nvPr/>
        </p:nvSpPr>
        <p:spPr>
          <a:xfrm>
            <a:off x="331695" y="233083"/>
            <a:ext cx="7862046" cy="6801862"/>
          </a:xfrm>
          <a:prstGeom prst="rect">
            <a:avLst/>
          </a:prstGeom>
          <a:noFill/>
        </p:spPr>
        <p:txBody>
          <a:bodyPr wrap="square">
            <a:spAutoFit/>
          </a:bodyPr>
          <a:lstStyle/>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Intercession</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Let the priests, who minister before the LORD, weep between the portico and the altar. Let them say, “Spare your people, LORD. Do not make your inheritance an object of scorn, a byword among the nations. Why should they say among the peoples, ‘Where is their God?’” 												(Joel 2:17)</a:t>
            </a:r>
          </a:p>
          <a:p>
            <a:endParaRPr lang="en-US" sz="2800" dirty="0">
              <a:latin typeface="Times New Roman" panose="02020603050405020304" pitchFamily="18" charset="0"/>
              <a:cs typeface="Times New Roman" panose="02020603050405020304" pitchFamily="18" charset="0"/>
            </a:endParaRPr>
          </a:p>
          <a:p>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pic>
        <p:nvPicPr>
          <p:cNvPr id="9220" name="Picture 4" descr="&quot;Let the priests, the ministers of the LORD, weep between the porch and the altar, and let them say, Spare thy people, O LORD, and give not thine heritage to reproach, that the heathen should rule over them: wherefore should they say among the people, Where is their God?&quot; - Joel 2:17">
            <a:extLst>
              <a:ext uri="{FF2B5EF4-FFF2-40B4-BE49-F238E27FC236}">
                <a16:creationId xmlns:a16="http://schemas.microsoft.com/office/drawing/2014/main" id="{D143F872-CA7C-9D3C-6C97-B7219BAA69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7153" y="3030070"/>
            <a:ext cx="3594847" cy="3594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63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4BC8E5-8C78-2CC7-8E4B-EDC916FA3EE2}"/>
              </a:ext>
            </a:extLst>
          </p:cNvPr>
          <p:cNvSpPr txBox="1"/>
          <p:nvPr/>
        </p:nvSpPr>
        <p:spPr>
          <a:xfrm>
            <a:off x="625151" y="1030941"/>
            <a:ext cx="10888825" cy="4093428"/>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The Old Testament, or Covenant, was only a shadow of things to come</a:t>
            </a:r>
          </a:p>
          <a:p>
            <a:endParaRPr lang="en-US" sz="2600" dirty="0">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“For the law is only a shadow of the good things to come, not the realities themselves. It can never, by the same sacrifices offered year after year, make perfect those who draw near to worship” (Hebrews 10:1)</a:t>
            </a:r>
          </a:p>
          <a:p>
            <a:endParaRPr lang="en-US" sz="2600" dirty="0">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135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A1FE38-160D-7BEA-F4D2-DBA90DE8C7C6}"/>
              </a:ext>
            </a:extLst>
          </p:cNvPr>
          <p:cNvSpPr txBox="1"/>
          <p:nvPr/>
        </p:nvSpPr>
        <p:spPr>
          <a:xfrm>
            <a:off x="815788" y="484095"/>
            <a:ext cx="10085294" cy="3662541"/>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“But you are a chosen race, a royal priesthood, a holy nation, a people for his own possession, that you may proclaim the excellencies of him who called you out of darkness into his marvelous light.” (1 Peter 2:9)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“He has made us kings and priests to His God and Father, to Him be glory and dominion forever and ever. Amen.”  (Revelation 1:6)</a:t>
            </a:r>
            <a:br>
              <a:rPr lang="en-US" sz="2800" dirty="0">
                <a:latin typeface="Times New Roman" panose="02020603050405020304" pitchFamily="18" charset="0"/>
                <a:cs typeface="Times New Roman" panose="02020603050405020304" pitchFamily="18" charset="0"/>
              </a:rPr>
            </a:br>
            <a:br>
              <a:rPr lang="en-US" dirty="0"/>
            </a:br>
            <a:endParaRPr lang="en-US" dirty="0"/>
          </a:p>
        </p:txBody>
      </p:sp>
      <p:pic>
        <p:nvPicPr>
          <p:cNvPr id="5124" name="Picture 4" descr="Golden Crown and Scepter Displaying Royal Power and Authority Stock ...">
            <a:extLst>
              <a:ext uri="{FF2B5EF4-FFF2-40B4-BE49-F238E27FC236}">
                <a16:creationId xmlns:a16="http://schemas.microsoft.com/office/drawing/2014/main" id="{14F2E03B-C63E-EB56-9DC6-6528F954CA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0008" y="4440610"/>
            <a:ext cx="3655263" cy="243531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What Is an Ephod in the Bible? Meaning, Purpose, and Spiritual ...">
            <a:extLst>
              <a:ext uri="{FF2B5EF4-FFF2-40B4-BE49-F238E27FC236}">
                <a16:creationId xmlns:a16="http://schemas.microsoft.com/office/drawing/2014/main" id="{0F697CE2-A24F-A490-0C0D-A83D4A3C7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615" y="4356984"/>
            <a:ext cx="3652979" cy="243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735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38CD12-6E5C-BB1F-9AC0-F7359DE98939}"/>
              </a:ext>
            </a:extLst>
          </p:cNvPr>
          <p:cNvSpPr txBox="1"/>
          <p:nvPr/>
        </p:nvSpPr>
        <p:spPr>
          <a:xfrm>
            <a:off x="824753" y="177329"/>
            <a:ext cx="9959787" cy="6124754"/>
          </a:xfrm>
          <a:prstGeom prst="rect">
            <a:avLst/>
          </a:prstGeom>
          <a:noFill/>
        </p:spPr>
        <p:txBody>
          <a:bodyPr wrap="square">
            <a:spAutoFit/>
          </a:bodyPr>
          <a:lstStyle/>
          <a:p>
            <a:pPr>
              <a:buNone/>
            </a:pPr>
            <a:endParaRPr lang="en-US" sz="2800" dirty="0">
              <a:latin typeface="Times New Roman" panose="02020603050405020304" pitchFamily="18" charset="0"/>
              <a:cs typeface="Times New Roman" panose="02020603050405020304" pitchFamily="18" charset="0"/>
            </a:endParaRPr>
          </a:p>
          <a:p>
            <a:pPr>
              <a:buNone/>
            </a:pPr>
            <a:r>
              <a:rPr lang="en-US" sz="2800" dirty="0">
                <a:latin typeface="Times New Roman" panose="02020603050405020304" pitchFamily="18" charset="0"/>
                <a:cs typeface="Times New Roman" panose="02020603050405020304" pitchFamily="18" charset="0"/>
              </a:rPr>
              <a:t>“…but Jesus became a priest with an oath by the One who said to Him: ‘The Lord has sworn and will not change His mind:  ‘You are a priest forever.’</a:t>
            </a:r>
          </a:p>
          <a:p>
            <a:pPr>
              <a:buNone/>
            </a:pP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Because of this oath, Jesus has become the guarantee of a better covenant.”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…Because Jesus lives forever, He has a permanent priesthood. Therefore He is able to save completely those who draw near to God through Him, since He always lives to intercede for them.” (Hebrews 7:21-25)</a:t>
            </a:r>
          </a:p>
          <a:p>
            <a:pPr>
              <a:buNone/>
            </a:pPr>
            <a:endParaRPr lang="en-US" sz="2800" dirty="0">
              <a:latin typeface="Times New Roman" panose="02020603050405020304" pitchFamily="18" charset="0"/>
              <a:cs typeface="Times New Roman" panose="02020603050405020304" pitchFamily="18" charset="0"/>
            </a:endParaRPr>
          </a:p>
          <a:p>
            <a:pPr>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887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B62C06-F4F5-4B5F-9700-825FAEC1D6C5}"/>
              </a:ext>
            </a:extLst>
          </p:cNvPr>
          <p:cNvSpPr txBox="1"/>
          <p:nvPr/>
        </p:nvSpPr>
        <p:spPr>
          <a:xfrm>
            <a:off x="448235" y="331694"/>
            <a:ext cx="11143130" cy="5940088"/>
          </a:xfrm>
          <a:prstGeom prst="rect">
            <a:avLst/>
          </a:prstGeom>
          <a:noFill/>
        </p:spPr>
        <p:txBody>
          <a:bodyPr wrap="square">
            <a:spAutoFit/>
          </a:bodyPr>
          <a:lstStyle/>
          <a:p>
            <a:endParaRPr lang="en-US" sz="3800" dirty="0">
              <a:latin typeface="Times New Roman" panose="02020603050405020304" pitchFamily="18" charset="0"/>
              <a:cs typeface="Times New Roman" panose="02020603050405020304" pitchFamily="18" charset="0"/>
            </a:endParaRPr>
          </a:p>
          <a:p>
            <a:r>
              <a:rPr lang="en-US" sz="3800" dirty="0">
                <a:latin typeface="Times New Roman" panose="02020603050405020304" pitchFamily="18" charset="0"/>
                <a:cs typeface="Times New Roman" panose="02020603050405020304" pitchFamily="18" charset="0"/>
              </a:rPr>
              <a:t>Since then we have a great high priest who </a:t>
            </a:r>
          </a:p>
          <a:p>
            <a:r>
              <a:rPr lang="en-US" sz="3800" dirty="0">
                <a:latin typeface="Times New Roman" panose="02020603050405020304" pitchFamily="18" charset="0"/>
                <a:cs typeface="Times New Roman" panose="02020603050405020304" pitchFamily="18" charset="0"/>
              </a:rPr>
              <a:t>has passed through the heavens, Jesus, the Son of God, let us hold fast our confession. </a:t>
            </a:r>
            <a:r>
              <a:rPr lang="en-US" sz="3800" baseline="30000" dirty="0">
                <a:latin typeface="Times New Roman" panose="02020603050405020304" pitchFamily="18" charset="0"/>
                <a:cs typeface="Times New Roman" panose="02020603050405020304" pitchFamily="18" charset="0"/>
              </a:rPr>
              <a:t>15 </a:t>
            </a:r>
            <a:r>
              <a:rPr lang="en-US" sz="3800" dirty="0">
                <a:latin typeface="Times New Roman" panose="02020603050405020304" pitchFamily="18" charset="0"/>
                <a:cs typeface="Times New Roman" panose="02020603050405020304" pitchFamily="18" charset="0"/>
              </a:rPr>
              <a:t>For we do not have a high priest who is unable to sympathize with our weaknesses, but one who in every respect has been tempted as we are, yet without sin. </a:t>
            </a:r>
            <a:r>
              <a:rPr lang="en-US" sz="3800" baseline="30000" dirty="0">
                <a:latin typeface="Times New Roman" panose="02020603050405020304" pitchFamily="18" charset="0"/>
                <a:cs typeface="Times New Roman" panose="02020603050405020304" pitchFamily="18" charset="0"/>
              </a:rPr>
              <a:t>16 </a:t>
            </a:r>
            <a:r>
              <a:rPr lang="en-US" sz="3800" dirty="0">
                <a:latin typeface="Times New Roman" panose="02020603050405020304" pitchFamily="18" charset="0"/>
                <a:cs typeface="Times New Roman" panose="02020603050405020304" pitchFamily="18" charset="0"/>
              </a:rPr>
              <a:t>Let us then with confidence draw near to the throne of grace, that we may receive mercy and find grace to help in time of need. (Hebrews 4:14-16)</a:t>
            </a:r>
          </a:p>
        </p:txBody>
      </p:sp>
    </p:spTree>
    <p:extLst>
      <p:ext uri="{BB962C8B-B14F-4D97-AF65-F5344CB8AC3E}">
        <p14:creationId xmlns:p14="http://schemas.microsoft.com/office/powerpoint/2010/main" val="3686147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5EBB6-24B4-E8F6-579A-140BFC4C3B83}"/>
              </a:ext>
            </a:extLst>
          </p:cNvPr>
          <p:cNvSpPr txBox="1"/>
          <p:nvPr/>
        </p:nvSpPr>
        <p:spPr>
          <a:xfrm>
            <a:off x="726141" y="914401"/>
            <a:ext cx="10614211" cy="5293757"/>
          </a:xfrm>
          <a:prstGeom prst="rect">
            <a:avLst/>
          </a:prstGeom>
          <a:noFill/>
        </p:spPr>
        <p:txBody>
          <a:bodyPr wrap="square">
            <a:spAutoFit/>
          </a:bodyPr>
          <a:lstStyle/>
          <a:p>
            <a:pPr>
              <a:buNone/>
            </a:pPr>
            <a:r>
              <a:rPr lang="en-US" sz="2600" dirty="0">
                <a:latin typeface="Times New Roman" panose="02020603050405020304" pitchFamily="18" charset="0"/>
                <a:cs typeface="Times New Roman" panose="02020603050405020304" pitchFamily="18" charset="0"/>
              </a:rPr>
              <a:t>All the Levites who were musicians…stood on the east side of the altar, dressed in fine linen and playing cymbals, harps and lyres. They were accompanied by 120 priests sounding trumpets. </a:t>
            </a:r>
            <a:r>
              <a:rPr lang="en-US" sz="2600" baseline="30000" dirty="0">
                <a:latin typeface="Times New Roman" panose="02020603050405020304" pitchFamily="18" charset="0"/>
                <a:cs typeface="Times New Roman" panose="02020603050405020304" pitchFamily="18" charset="0"/>
              </a:rPr>
              <a:t>13 </a:t>
            </a:r>
            <a:r>
              <a:rPr lang="en-US" sz="2600" dirty="0">
                <a:latin typeface="Times New Roman" panose="02020603050405020304" pitchFamily="18" charset="0"/>
                <a:cs typeface="Times New Roman" panose="02020603050405020304" pitchFamily="18" charset="0"/>
              </a:rPr>
              <a:t>The trumpeters and musicians joined in unison to give praise and thanks to the </a:t>
            </a:r>
            <a:r>
              <a:rPr lang="en-US" sz="2600" cap="small" dirty="0">
                <a:effectLst/>
                <a:latin typeface="Times New Roman" panose="02020603050405020304" pitchFamily="18" charset="0"/>
                <a:cs typeface="Times New Roman" panose="02020603050405020304" pitchFamily="18" charset="0"/>
              </a:rPr>
              <a:t>Lord</a:t>
            </a:r>
            <a:r>
              <a:rPr lang="en-US" sz="2600" dirty="0">
                <a:latin typeface="Times New Roman" panose="02020603050405020304" pitchFamily="18" charset="0"/>
                <a:cs typeface="Times New Roman" panose="02020603050405020304" pitchFamily="18" charset="0"/>
              </a:rPr>
              <a:t>. Accompanied by trumpets, cymbals and other instruments, the singers raised their voices in praise to the </a:t>
            </a:r>
            <a:r>
              <a:rPr lang="en-US" sz="2600" cap="small" dirty="0">
                <a:effectLst/>
                <a:latin typeface="Times New Roman" panose="02020603050405020304" pitchFamily="18" charset="0"/>
                <a:cs typeface="Times New Roman" panose="02020603050405020304" pitchFamily="18" charset="0"/>
              </a:rPr>
              <a:t>Lord</a:t>
            </a:r>
            <a:r>
              <a:rPr lang="en-US" sz="2600" dirty="0">
                <a:latin typeface="Times New Roman" panose="02020603050405020304" pitchFamily="18" charset="0"/>
                <a:cs typeface="Times New Roman" panose="02020603050405020304" pitchFamily="18" charset="0"/>
              </a:rPr>
              <a:t> and sang:</a:t>
            </a:r>
          </a:p>
          <a:p>
            <a:pPr>
              <a:buNone/>
            </a:pPr>
            <a:endParaRPr lang="en-US" sz="2600" dirty="0">
              <a:latin typeface="Times New Roman" panose="02020603050405020304" pitchFamily="18" charset="0"/>
              <a:cs typeface="Times New Roman" panose="02020603050405020304" pitchFamily="18" charset="0"/>
            </a:endParaRPr>
          </a:p>
          <a:p>
            <a:pPr>
              <a:buNone/>
            </a:pPr>
            <a:r>
              <a:rPr lang="en-US" sz="2600" dirty="0">
                <a:latin typeface="Times New Roman" panose="02020603050405020304" pitchFamily="18" charset="0"/>
                <a:cs typeface="Times New Roman" panose="02020603050405020304" pitchFamily="18" charset="0"/>
              </a:rPr>
              <a:t>“He is good;</a:t>
            </a:r>
            <a:br>
              <a:rPr lang="en-US" sz="2600" dirty="0">
                <a:latin typeface="Times New Roman" panose="02020603050405020304" pitchFamily="18" charset="0"/>
                <a:cs typeface="Times New Roman" panose="02020603050405020304" pitchFamily="18" charset="0"/>
              </a:rPr>
            </a:br>
            <a:r>
              <a:rPr lang="en-US" sz="2600" dirty="0">
                <a:latin typeface="Times New Roman" panose="02020603050405020304" pitchFamily="18" charset="0"/>
                <a:cs typeface="Times New Roman" panose="02020603050405020304" pitchFamily="18" charset="0"/>
              </a:rPr>
              <a:t>    his love endures forever.”</a:t>
            </a:r>
          </a:p>
          <a:p>
            <a:pPr>
              <a:buNone/>
            </a:pPr>
            <a:endParaRPr lang="en-US" sz="2600" dirty="0">
              <a:latin typeface="Times New Roman" panose="02020603050405020304" pitchFamily="18" charset="0"/>
              <a:cs typeface="Times New Roman" panose="02020603050405020304" pitchFamily="18" charset="0"/>
            </a:endParaRPr>
          </a:p>
          <a:p>
            <a:pPr>
              <a:buNone/>
            </a:pPr>
            <a:r>
              <a:rPr lang="en-US" sz="2600" dirty="0">
                <a:latin typeface="Times New Roman" panose="02020603050405020304" pitchFamily="18" charset="0"/>
                <a:cs typeface="Times New Roman" panose="02020603050405020304" pitchFamily="18" charset="0"/>
              </a:rPr>
              <a:t>Then the temple of the </a:t>
            </a:r>
            <a:r>
              <a:rPr lang="en-US" sz="2600" cap="small" dirty="0">
                <a:effectLst/>
                <a:latin typeface="Times New Roman" panose="02020603050405020304" pitchFamily="18" charset="0"/>
                <a:cs typeface="Times New Roman" panose="02020603050405020304" pitchFamily="18" charset="0"/>
              </a:rPr>
              <a:t>Lord</a:t>
            </a:r>
            <a:r>
              <a:rPr lang="en-US" sz="2600" dirty="0">
                <a:latin typeface="Times New Roman" panose="02020603050405020304" pitchFamily="18" charset="0"/>
                <a:cs typeface="Times New Roman" panose="02020603050405020304" pitchFamily="18" charset="0"/>
              </a:rPr>
              <a:t> was filled with the cloud, </a:t>
            </a:r>
            <a:r>
              <a:rPr lang="en-US" sz="2600" baseline="30000" dirty="0">
                <a:latin typeface="Times New Roman" panose="02020603050405020304" pitchFamily="18" charset="0"/>
                <a:cs typeface="Times New Roman" panose="02020603050405020304" pitchFamily="18" charset="0"/>
              </a:rPr>
              <a:t>14 </a:t>
            </a:r>
            <a:r>
              <a:rPr lang="en-US" sz="2600" dirty="0">
                <a:latin typeface="Times New Roman" panose="02020603050405020304" pitchFamily="18" charset="0"/>
                <a:cs typeface="Times New Roman" panose="02020603050405020304" pitchFamily="18" charset="0"/>
              </a:rPr>
              <a:t>and the priests could not perform their service because of the cloud, for the glory of the </a:t>
            </a:r>
            <a:r>
              <a:rPr lang="en-US" sz="2600" cap="small" dirty="0">
                <a:effectLst/>
                <a:latin typeface="Times New Roman" panose="02020603050405020304" pitchFamily="18" charset="0"/>
                <a:cs typeface="Times New Roman" panose="02020603050405020304" pitchFamily="18" charset="0"/>
              </a:rPr>
              <a:t>Lord</a:t>
            </a:r>
            <a:r>
              <a:rPr lang="en-US" sz="2600" dirty="0">
                <a:latin typeface="Times New Roman" panose="02020603050405020304" pitchFamily="18" charset="0"/>
                <a:cs typeface="Times New Roman" panose="02020603050405020304" pitchFamily="18" charset="0"/>
              </a:rPr>
              <a:t> filled the temple of God. (2 Chronicles 5:12-14)</a:t>
            </a:r>
          </a:p>
        </p:txBody>
      </p:sp>
    </p:spTree>
    <p:extLst>
      <p:ext uri="{BB962C8B-B14F-4D97-AF65-F5344CB8AC3E}">
        <p14:creationId xmlns:p14="http://schemas.microsoft.com/office/powerpoint/2010/main" val="3331349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1421C5-CF06-D6EB-8D7A-61538AF472FA}"/>
              </a:ext>
            </a:extLst>
          </p:cNvPr>
          <p:cNvSpPr txBox="1"/>
          <p:nvPr/>
        </p:nvSpPr>
        <p:spPr>
          <a:xfrm>
            <a:off x="403413" y="457201"/>
            <a:ext cx="7853081" cy="5293757"/>
          </a:xfrm>
          <a:prstGeom prst="rect">
            <a:avLst/>
          </a:prstGeom>
          <a:noFill/>
        </p:spPr>
        <p:txBody>
          <a:bodyPr wrap="square">
            <a:spAutoFit/>
          </a:bodyPr>
          <a:lstStyle/>
          <a:p>
            <a:pPr>
              <a:buNone/>
            </a:pPr>
            <a:r>
              <a:rPr lang="en-US" sz="2600" dirty="0">
                <a:latin typeface="Times New Roman" panose="02020603050405020304" pitchFamily="18" charset="0"/>
                <a:cs typeface="Times New Roman" panose="02020603050405020304" pitchFamily="18" charset="0"/>
              </a:rPr>
              <a:t>There was a priest named Zechariah…and he had a wife from the daughters of Aaron, and her name was Elizabeth. </a:t>
            </a:r>
            <a:r>
              <a:rPr lang="en-US" sz="2600" baseline="30000" dirty="0">
                <a:latin typeface="Times New Roman" panose="02020603050405020304" pitchFamily="18" charset="0"/>
                <a:cs typeface="Times New Roman" panose="02020603050405020304" pitchFamily="18" charset="0"/>
              </a:rPr>
              <a:t>6 </a:t>
            </a:r>
            <a:r>
              <a:rPr lang="en-US" sz="2600" dirty="0">
                <a:latin typeface="Times New Roman" panose="02020603050405020304" pitchFamily="18" charset="0"/>
                <a:cs typeface="Times New Roman" panose="02020603050405020304" pitchFamily="18" charset="0"/>
              </a:rPr>
              <a:t>And they were both righteous before God, walking blamelessly in all the commandments and statutes of the Lord. </a:t>
            </a:r>
            <a:r>
              <a:rPr lang="en-US" sz="2600" baseline="30000" dirty="0">
                <a:latin typeface="Times New Roman" panose="02020603050405020304" pitchFamily="18" charset="0"/>
                <a:cs typeface="Times New Roman" panose="02020603050405020304" pitchFamily="18" charset="0"/>
              </a:rPr>
              <a:t>7 </a:t>
            </a:r>
            <a:r>
              <a:rPr lang="en-US" sz="2600" dirty="0">
                <a:latin typeface="Times New Roman" panose="02020603050405020304" pitchFamily="18" charset="0"/>
                <a:cs typeface="Times New Roman" panose="02020603050405020304" pitchFamily="18" charset="0"/>
              </a:rPr>
              <a:t>But they had no child, because Elizabeth was barren, and both were advanced in years.</a:t>
            </a:r>
          </a:p>
          <a:p>
            <a:pPr>
              <a:buNone/>
            </a:pPr>
            <a:r>
              <a:rPr lang="en-US" sz="2600" baseline="30000" dirty="0">
                <a:latin typeface="Times New Roman" panose="02020603050405020304" pitchFamily="18" charset="0"/>
                <a:cs typeface="Times New Roman" panose="02020603050405020304" pitchFamily="18" charset="0"/>
              </a:rPr>
              <a:t>8 </a:t>
            </a:r>
            <a:r>
              <a:rPr lang="en-US" sz="2600" dirty="0">
                <a:latin typeface="Times New Roman" panose="02020603050405020304" pitchFamily="18" charset="0"/>
                <a:cs typeface="Times New Roman" panose="02020603050405020304" pitchFamily="18" charset="0"/>
              </a:rPr>
              <a:t>Now while he was </a:t>
            </a:r>
            <a:r>
              <a:rPr lang="en-US" sz="2600" u="sng" dirty="0">
                <a:latin typeface="Times New Roman" panose="02020603050405020304" pitchFamily="18" charset="0"/>
                <a:cs typeface="Times New Roman" panose="02020603050405020304" pitchFamily="18" charset="0"/>
              </a:rPr>
              <a:t>serving as priest </a:t>
            </a:r>
            <a:r>
              <a:rPr lang="en-US" sz="2600" dirty="0">
                <a:latin typeface="Times New Roman" panose="02020603050405020304" pitchFamily="18" charset="0"/>
                <a:cs typeface="Times New Roman" panose="02020603050405020304" pitchFamily="18" charset="0"/>
              </a:rPr>
              <a:t>before God when his division was on duty, </a:t>
            </a:r>
            <a:r>
              <a:rPr lang="en-US" sz="2600" baseline="30000" dirty="0">
                <a:latin typeface="Times New Roman" panose="02020603050405020304" pitchFamily="18" charset="0"/>
                <a:cs typeface="Times New Roman" panose="02020603050405020304" pitchFamily="18" charset="0"/>
              </a:rPr>
              <a:t>9 </a:t>
            </a:r>
            <a:r>
              <a:rPr lang="en-US" sz="2600" dirty="0">
                <a:latin typeface="Times New Roman" panose="02020603050405020304" pitchFamily="18" charset="0"/>
                <a:cs typeface="Times New Roman" panose="02020603050405020304" pitchFamily="18" charset="0"/>
              </a:rPr>
              <a:t>according to the custom of the priesthood, he was chosen by lot to enter the temple of the Lord and burn incense. </a:t>
            </a:r>
            <a:r>
              <a:rPr lang="en-US" sz="2600" baseline="30000" dirty="0">
                <a:latin typeface="Times New Roman" panose="02020603050405020304" pitchFamily="18" charset="0"/>
                <a:cs typeface="Times New Roman" panose="02020603050405020304" pitchFamily="18" charset="0"/>
              </a:rPr>
              <a:t>10 </a:t>
            </a:r>
            <a:r>
              <a:rPr lang="en-US" sz="2600" dirty="0">
                <a:latin typeface="Times New Roman" panose="02020603050405020304" pitchFamily="18" charset="0"/>
                <a:cs typeface="Times New Roman" panose="02020603050405020304" pitchFamily="18" charset="0"/>
              </a:rPr>
              <a:t>And the whole multitude of the people were praying outside at the hour of incense. </a:t>
            </a:r>
            <a:r>
              <a:rPr lang="en-US" sz="2600" baseline="30000" dirty="0">
                <a:latin typeface="Times New Roman" panose="02020603050405020304" pitchFamily="18" charset="0"/>
                <a:cs typeface="Times New Roman" panose="02020603050405020304" pitchFamily="18" charset="0"/>
              </a:rPr>
              <a:t>11 </a:t>
            </a:r>
            <a:r>
              <a:rPr lang="en-US" sz="2600" dirty="0">
                <a:latin typeface="Times New Roman" panose="02020603050405020304" pitchFamily="18" charset="0"/>
                <a:cs typeface="Times New Roman" panose="02020603050405020304" pitchFamily="18" charset="0"/>
              </a:rPr>
              <a:t>And there appeared to him an angel of the Lord standing on the right side of the altar of incense. (Luke 1)</a:t>
            </a:r>
          </a:p>
        </p:txBody>
      </p:sp>
      <p:pic>
        <p:nvPicPr>
          <p:cNvPr id="7182" name="Picture 14" descr="ZECHARIAH &amp; THE ANGEL GABRIEL | Old testament angels, True biblical ...">
            <a:extLst>
              <a:ext uri="{FF2B5EF4-FFF2-40B4-BE49-F238E27FC236}">
                <a16:creationId xmlns:a16="http://schemas.microsoft.com/office/drawing/2014/main" id="{920E36C7-5E1D-FDBB-14F2-9AB0B602A0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1243" y="1592935"/>
            <a:ext cx="3587675" cy="4484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993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A7C70E-E366-1CEC-37F0-B093DE1B7593}"/>
              </a:ext>
            </a:extLst>
          </p:cNvPr>
          <p:cNvSpPr txBox="1"/>
          <p:nvPr/>
        </p:nvSpPr>
        <p:spPr>
          <a:xfrm>
            <a:off x="340659" y="367553"/>
            <a:ext cx="10425953" cy="1569660"/>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And there was a prophetess, Anna, the daughter of Phanuel, of the tribe of Asher. She was advanced in years and had lived with</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her husband for seven years after </a:t>
            </a:r>
          </a:p>
          <a:p>
            <a:r>
              <a:rPr lang="en-US" sz="2400" dirty="0">
                <a:latin typeface="Times New Roman" panose="02020603050405020304" pitchFamily="18" charset="0"/>
                <a:cs typeface="Times New Roman" panose="02020603050405020304" pitchFamily="18" charset="0"/>
              </a:rPr>
              <a:t>her marriage, and</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then</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as a widow to the age of eighty-four. She did not leave the temple grounds, </a:t>
            </a:r>
            <a:r>
              <a:rPr lang="en-US" sz="2400" u="sng" dirty="0">
                <a:latin typeface="Times New Roman" panose="02020603050405020304" pitchFamily="18" charset="0"/>
                <a:cs typeface="Times New Roman" panose="02020603050405020304" pitchFamily="18" charset="0"/>
              </a:rPr>
              <a:t>ministering</a:t>
            </a:r>
            <a:r>
              <a:rPr lang="en-US" sz="2400" dirty="0">
                <a:latin typeface="Times New Roman" panose="02020603050405020304" pitchFamily="18" charset="0"/>
                <a:cs typeface="Times New Roman" panose="02020603050405020304" pitchFamily="18" charset="0"/>
              </a:rPr>
              <a:t> night and day with fasts and prayers. </a:t>
            </a:r>
          </a:p>
        </p:txBody>
      </p:sp>
      <p:pic>
        <p:nvPicPr>
          <p:cNvPr id="4098" name="Picture 2" descr="What Did The Temple Look Like In Jesus Day">
            <a:extLst>
              <a:ext uri="{FF2B5EF4-FFF2-40B4-BE49-F238E27FC236}">
                <a16:creationId xmlns:a16="http://schemas.microsoft.com/office/drawing/2014/main" id="{28095E04-A01A-467D-D943-3EAA779605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935" y="2100356"/>
            <a:ext cx="4666130" cy="31107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A86580A-7F57-E40A-45FF-2BA2CFA04AE4}"/>
              </a:ext>
            </a:extLst>
          </p:cNvPr>
          <p:cNvSpPr txBox="1"/>
          <p:nvPr/>
        </p:nvSpPr>
        <p:spPr>
          <a:xfrm>
            <a:off x="439272" y="4195483"/>
            <a:ext cx="10847294" cy="2431435"/>
          </a:xfrm>
          <a:prstGeom prst="rect">
            <a:avLst/>
          </a:prstGeom>
          <a:noFill/>
        </p:spPr>
        <p:txBody>
          <a:bodyPr wrap="square">
            <a:spAutoFit/>
          </a:bodyPr>
          <a:lstStyle/>
          <a:p>
            <a:endParaRPr lang="en-US" dirty="0"/>
          </a:p>
          <a:p>
            <a:endParaRPr lang="en-US" dirty="0"/>
          </a:p>
          <a:p>
            <a:endParaRPr lang="en-US" dirty="0"/>
          </a:p>
          <a:p>
            <a:endParaRPr lang="en-US" dirty="0"/>
          </a:p>
          <a:p>
            <a:r>
              <a:rPr lang="en-US" sz="2600" dirty="0">
                <a:latin typeface="Times New Roman" panose="02020603050405020304" pitchFamily="18" charset="0"/>
                <a:cs typeface="Times New Roman" panose="02020603050405020304" pitchFamily="18" charset="0"/>
              </a:rPr>
              <a:t>Coming up to them at that very moment, she gave thanks to God and spoke about the child to all who were looking forward to the redemption of Jerusalem (</a:t>
            </a:r>
            <a:r>
              <a:rPr lang="en-US" sz="2800" dirty="0">
                <a:latin typeface="Times New Roman" panose="02020603050405020304" pitchFamily="18" charset="0"/>
                <a:cs typeface="Times New Roman" panose="02020603050405020304" pitchFamily="18" charset="0"/>
              </a:rPr>
              <a:t>Luke 2:36-38)</a:t>
            </a: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50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176135-5FD8-A326-0774-6E8352FB3344}"/>
              </a:ext>
            </a:extLst>
          </p:cNvPr>
          <p:cNvSpPr txBox="1"/>
          <p:nvPr/>
        </p:nvSpPr>
        <p:spPr>
          <a:xfrm>
            <a:off x="645459" y="699247"/>
            <a:ext cx="10775575" cy="2185214"/>
          </a:xfrm>
          <a:prstGeom prst="rect">
            <a:avLst/>
          </a:prstGeom>
          <a:noFill/>
        </p:spPr>
        <p:txBody>
          <a:bodyPr wrap="square">
            <a:spAutoFit/>
          </a:bodyPr>
          <a:lstStyle/>
          <a:p>
            <a:r>
              <a:rPr lang="en-US" sz="3600" baseline="30000" dirty="0">
                <a:latin typeface="Times New Roman" panose="02020603050405020304" pitchFamily="18" charset="0"/>
                <a:cs typeface="Times New Roman" panose="02020603050405020304" pitchFamily="18" charset="0"/>
              </a:rPr>
              <a:t>“</a:t>
            </a:r>
            <a:r>
              <a:rPr lang="en-US" sz="3400" dirty="0">
                <a:latin typeface="Times New Roman" panose="02020603050405020304" pitchFamily="18" charset="0"/>
                <a:cs typeface="Times New Roman" panose="02020603050405020304" pitchFamily="18" charset="0"/>
              </a:rPr>
              <a:t>Now in the church at Antioch there were prophets </a:t>
            </a:r>
          </a:p>
          <a:p>
            <a:r>
              <a:rPr lang="en-US" sz="3400" dirty="0">
                <a:latin typeface="Times New Roman" panose="02020603050405020304" pitchFamily="18" charset="0"/>
                <a:cs typeface="Times New Roman" panose="02020603050405020304" pitchFamily="18" charset="0"/>
              </a:rPr>
              <a:t>and teachers…As they </a:t>
            </a:r>
            <a:r>
              <a:rPr lang="en-US" sz="3400" u="sng" dirty="0">
                <a:latin typeface="Times New Roman" panose="02020603050405020304" pitchFamily="18" charset="0"/>
                <a:cs typeface="Times New Roman" panose="02020603050405020304" pitchFamily="18" charset="0"/>
              </a:rPr>
              <a:t>ministered to the Lord and fasted,</a:t>
            </a:r>
            <a:r>
              <a:rPr lang="en-US" sz="3400" dirty="0">
                <a:latin typeface="Times New Roman" panose="02020603050405020304" pitchFamily="18" charset="0"/>
                <a:cs typeface="Times New Roman" panose="02020603050405020304" pitchFamily="18" charset="0"/>
              </a:rPr>
              <a:t> the Holy Spirit said, ‘Now separate to Me Barnabas and Saul for the work to which I have called them’.” (Acts 13:1-2)</a:t>
            </a:r>
          </a:p>
        </p:txBody>
      </p:sp>
      <p:pic>
        <p:nvPicPr>
          <p:cNvPr id="8198" name="Picture 6" descr="History of Syria | Britannica">
            <a:extLst>
              <a:ext uri="{FF2B5EF4-FFF2-40B4-BE49-F238E27FC236}">
                <a16:creationId xmlns:a16="http://schemas.microsoft.com/office/drawing/2014/main" id="{CAD0D22A-9C84-21BF-AEC9-0E3DF795D3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0424" y="3061446"/>
            <a:ext cx="6006353" cy="360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828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69A155-415A-00AD-C2A6-B7EBE8FFACD3}"/>
              </a:ext>
            </a:extLst>
          </p:cNvPr>
          <p:cNvSpPr txBox="1"/>
          <p:nvPr/>
        </p:nvSpPr>
        <p:spPr>
          <a:xfrm>
            <a:off x="4294095" y="1326776"/>
            <a:ext cx="4455458" cy="553998"/>
          </a:xfrm>
          <a:prstGeom prst="rect">
            <a:avLst/>
          </a:prstGeom>
          <a:noFill/>
        </p:spPr>
        <p:txBody>
          <a:bodyPr wrap="square" rtlCol="0">
            <a:spAutoFit/>
          </a:bodyPr>
          <a:lstStyle/>
          <a:p>
            <a:r>
              <a:rPr lang="en-US" sz="3000" dirty="0">
                <a:latin typeface="Times New Roman" panose="02020603050405020304" pitchFamily="18" charset="0"/>
                <a:cs typeface="Times New Roman" panose="02020603050405020304" pitchFamily="18" charset="0"/>
              </a:rPr>
              <a:t>What ministers to you?</a:t>
            </a:r>
          </a:p>
        </p:txBody>
      </p:sp>
      <p:sp>
        <p:nvSpPr>
          <p:cNvPr id="4" name="AutoShape 4" descr="Beach Chair Sitting On The Beach By Water Background, Beach Chair">
            <a:extLst>
              <a:ext uri="{FF2B5EF4-FFF2-40B4-BE49-F238E27FC236}">
                <a16:creationId xmlns:a16="http://schemas.microsoft.com/office/drawing/2014/main" id="{1007B9AA-A936-39FA-3273-AF864D7C2B2E}"/>
              </a:ext>
            </a:extLst>
          </p:cNvPr>
          <p:cNvSpPr>
            <a:spLocks noChangeAspect="1" noChangeArrowheads="1"/>
          </p:cNvSpPr>
          <p:nvPr/>
        </p:nvSpPr>
        <p:spPr bwMode="auto">
          <a:xfrm>
            <a:off x="3048000" y="1714500"/>
            <a:ext cx="6096000" cy="3429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Adirondack Chairs on Beach Two beach chairs on the beach facing a still horizon. Horizontal shot. beach chairs in sand stock pictures, royalty-free photos &amp; images">
            <a:extLst>
              <a:ext uri="{FF2B5EF4-FFF2-40B4-BE49-F238E27FC236}">
                <a16:creationId xmlns:a16="http://schemas.microsoft.com/office/drawing/2014/main" id="{E09D5F21-97AC-EDF6-4904-222F046B2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9" y="119623"/>
            <a:ext cx="3983938" cy="318975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Cozy Spring Corner with a Blanket, a Cup of Tea, and a Book on a ...">
            <a:extLst>
              <a:ext uri="{FF2B5EF4-FFF2-40B4-BE49-F238E27FC236}">
                <a16:creationId xmlns:a16="http://schemas.microsoft.com/office/drawing/2014/main" id="{25AF7962-585D-40EC-2713-85C505169A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258" y="3719512"/>
            <a:ext cx="4374776" cy="245511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Free Images : tree, nature, path, wilderness, trail, sunlight, leaf ...">
            <a:extLst>
              <a:ext uri="{FF2B5EF4-FFF2-40B4-BE49-F238E27FC236}">
                <a16:creationId xmlns:a16="http://schemas.microsoft.com/office/drawing/2014/main" id="{63BF0EE4-5DF6-E084-7949-29330CEBE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1497" y="2269470"/>
            <a:ext cx="5322935" cy="3548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536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FE53D2-123F-950B-98C7-93F1125C6EEF}"/>
              </a:ext>
            </a:extLst>
          </p:cNvPr>
          <p:cNvPicPr>
            <a:picLocks noChangeAspect="1"/>
          </p:cNvPicPr>
          <p:nvPr/>
        </p:nvPicPr>
        <p:blipFill>
          <a:blip r:embed="rId2"/>
          <a:stretch>
            <a:fillRect/>
          </a:stretch>
        </p:blipFill>
        <p:spPr>
          <a:xfrm rot="5400000">
            <a:off x="2667000" y="857250"/>
            <a:ext cx="6858000" cy="5143500"/>
          </a:xfrm>
          <a:prstGeom prst="rect">
            <a:avLst/>
          </a:prstGeom>
          <a:ln>
            <a:noFill/>
          </a:ln>
          <a:effectLst>
            <a:softEdge rad="112500"/>
          </a:effectLst>
        </p:spPr>
      </p:pic>
    </p:spTree>
    <p:extLst>
      <p:ext uri="{BB962C8B-B14F-4D97-AF65-F5344CB8AC3E}">
        <p14:creationId xmlns:p14="http://schemas.microsoft.com/office/powerpoint/2010/main" val="3034420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FF6694-32A6-45C1-8260-E463B8A77426}"/>
              </a:ext>
            </a:extLst>
          </p:cNvPr>
          <p:cNvSpPr txBox="1"/>
          <p:nvPr/>
        </p:nvSpPr>
        <p:spPr>
          <a:xfrm>
            <a:off x="1317812" y="627530"/>
            <a:ext cx="8552330" cy="8956298"/>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We want to make the Lord’s heart glad</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“What a friend we have in Jesus” – but are we a friend to Him? </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Do we care about the things He cares about? Do we immerse ourselves regularly in His word?</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Do we ask Him to speak to us about what He desires for us?</a:t>
            </a:r>
          </a:p>
          <a:p>
            <a:pPr marL="457200" indent="-457200">
              <a:buFont typeface="Arial" panose="020B0604020202020204" pitchFamily="34" charset="0"/>
              <a:buChar char="•"/>
            </a:pPr>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891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5EECBB-E81E-D663-51D2-12914C584CD9}"/>
              </a:ext>
            </a:extLst>
          </p:cNvPr>
          <p:cNvSpPr txBox="1"/>
          <p:nvPr/>
        </p:nvSpPr>
        <p:spPr>
          <a:xfrm>
            <a:off x="1335741" y="1120588"/>
            <a:ext cx="9852212" cy="489364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How do we minister to the Lord?</a:t>
            </a:r>
          </a:p>
          <a:p>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Sacrifices: giving thanks, praise and worship</a:t>
            </a:r>
          </a:p>
          <a:p>
            <a:pPr marL="457200" indent="-457200">
              <a:buFont typeface="Wingdings" panose="05000000000000000000" pitchFamily="2" charset="2"/>
              <a:buChar char="§"/>
            </a:pPr>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Fasting</a:t>
            </a:r>
          </a:p>
          <a:p>
            <a:pPr marL="457200" indent="-457200">
              <a:buFont typeface="Wingdings" panose="05000000000000000000" pitchFamily="2" charset="2"/>
              <a:buChar char="§"/>
            </a:pPr>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Obedience and Repentance </a:t>
            </a:r>
          </a:p>
          <a:p>
            <a:r>
              <a:rPr lang="en-US" sz="2800" dirty="0">
                <a:latin typeface="Times New Roman" panose="02020603050405020304" pitchFamily="18" charset="0"/>
                <a:cs typeface="Times New Roman" panose="02020603050405020304" pitchFamily="18" charset="0"/>
              </a:rPr>
              <a:t>		(Greek word for “repent” is </a:t>
            </a:r>
            <a:r>
              <a:rPr lang="en-US" sz="2800" i="1" dirty="0" err="1">
                <a:latin typeface="Times New Roman" panose="02020603050405020304" pitchFamily="18" charset="0"/>
                <a:cs typeface="Times New Roman" panose="02020603050405020304" pitchFamily="18" charset="0"/>
              </a:rPr>
              <a:t>metanoeō</a:t>
            </a:r>
            <a:r>
              <a:rPr lang="en-US" sz="2800" i="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which means “to 				change one’s mind”)</a:t>
            </a:r>
          </a:p>
          <a:p>
            <a:pPr marL="457200" indent="-457200">
              <a:buFont typeface="Wingdings" panose="05000000000000000000" pitchFamily="2" charset="2"/>
              <a:buChar char="§"/>
            </a:pPr>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Interceding for and ministering to others</a:t>
            </a:r>
          </a:p>
        </p:txBody>
      </p:sp>
    </p:spTree>
    <p:extLst>
      <p:ext uri="{BB962C8B-B14F-4D97-AF65-F5344CB8AC3E}">
        <p14:creationId xmlns:p14="http://schemas.microsoft.com/office/powerpoint/2010/main" val="1500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haping History Through Prayer and Fasting">
            <a:extLst>
              <a:ext uri="{FF2B5EF4-FFF2-40B4-BE49-F238E27FC236}">
                <a16:creationId xmlns:a16="http://schemas.microsoft.com/office/drawing/2014/main" id="{744D268F-34DF-21F9-7761-8A729D977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0133" y="427784"/>
            <a:ext cx="4191561" cy="582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146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1F9B09-A736-834D-735A-08B7871A1FBE}"/>
              </a:ext>
            </a:extLst>
          </p:cNvPr>
          <p:cNvSpPr txBox="1"/>
          <p:nvPr/>
        </p:nvSpPr>
        <p:spPr>
          <a:xfrm>
            <a:off x="421341" y="502024"/>
            <a:ext cx="11405419" cy="5786199"/>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As part of the Lord’s royal priesthood we</a:t>
            </a:r>
          </a:p>
          <a:p>
            <a:endParaRPr lang="en-US" sz="26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Discern/Judge – what is true from what is false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“There is no other way to come to God except on the basis of His </a:t>
            </a:r>
          </a:p>
          <a:p>
            <a:r>
              <a:rPr lang="en-US" sz="2000" dirty="0">
                <a:latin typeface="Times New Roman" panose="02020603050405020304" pitchFamily="18" charset="0"/>
                <a:cs typeface="Times New Roman" panose="02020603050405020304" pitchFamily="18" charset="0"/>
              </a:rPr>
              <a:t>finished work, but unless this is framed in the concept that we're talking about truth and not just an endless series of  relativistic things, merely talking about </a:t>
            </a:r>
          </a:p>
          <a:p>
            <a:r>
              <a:rPr lang="en-US" sz="2000" dirty="0">
                <a:latin typeface="Times New Roman" panose="02020603050405020304" pitchFamily="18" charset="0"/>
                <a:cs typeface="Times New Roman" panose="02020603050405020304" pitchFamily="18" charset="0"/>
              </a:rPr>
              <a:t>accepting Christ as Savior will never meet the humanist dilemma.</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There is only one real solution and that's right back where the early </a:t>
            </a:r>
          </a:p>
          <a:p>
            <a:r>
              <a:rPr lang="en-US" sz="2000" dirty="0">
                <a:latin typeface="Times New Roman" panose="02020603050405020304" pitchFamily="18" charset="0"/>
                <a:cs typeface="Times New Roman" panose="02020603050405020304" pitchFamily="18" charset="0"/>
              </a:rPr>
              <a:t>church was. The early church believed that only the Bible was the final </a:t>
            </a:r>
          </a:p>
          <a:p>
            <a:r>
              <a:rPr lang="en-US" sz="2000" dirty="0">
                <a:latin typeface="Times New Roman" panose="02020603050405020304" pitchFamily="18" charset="0"/>
                <a:cs typeface="Times New Roman" panose="02020603050405020304" pitchFamily="18" charset="0"/>
              </a:rPr>
              <a:t>authority. What these people really believed and has given them their </a:t>
            </a:r>
          </a:p>
          <a:p>
            <a:r>
              <a:rPr lang="en-US" sz="2000" dirty="0">
                <a:latin typeface="Times New Roman" panose="02020603050405020304" pitchFamily="18" charset="0"/>
                <a:cs typeface="Times New Roman" panose="02020603050405020304" pitchFamily="18" charset="0"/>
              </a:rPr>
              <a:t>whole strength was in the truth of the Bible as the absolute infallible </a:t>
            </a:r>
          </a:p>
          <a:p>
            <a:r>
              <a:rPr lang="en-US" sz="2000" dirty="0">
                <a:latin typeface="Times New Roman" panose="02020603050405020304" pitchFamily="18" charset="0"/>
                <a:cs typeface="Times New Roman" panose="02020603050405020304" pitchFamily="18" charset="0"/>
              </a:rPr>
              <a:t>Word of God.”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(Dr. Francis Schaeffer, </a:t>
            </a:r>
            <a:r>
              <a:rPr lang="en-US" sz="2400" i="1" dirty="0">
                <a:latin typeface="Times New Roman" panose="02020603050405020304" pitchFamily="18" charset="0"/>
                <a:cs typeface="Times New Roman" panose="02020603050405020304" pitchFamily="18" charset="0"/>
              </a:rPr>
              <a:t>How Shall We Then Live</a:t>
            </a:r>
            <a:r>
              <a:rPr lang="en-US" sz="24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pic>
        <p:nvPicPr>
          <p:cNvPr id="11276" name="Picture 12" descr="O Deus que intervém eBook : Schaeffer, Francis: Amazon.com.br: Livros">
            <a:extLst>
              <a:ext uri="{FF2B5EF4-FFF2-40B4-BE49-F238E27FC236}">
                <a16:creationId xmlns:a16="http://schemas.microsoft.com/office/drawing/2014/main" id="{B9B3042C-D622-CF63-1A2E-CFD979FE49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3380" y="2967536"/>
            <a:ext cx="2854392" cy="3628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139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902A4A-A171-5B86-52C1-E74CBFBF7EC0}"/>
              </a:ext>
            </a:extLst>
          </p:cNvPr>
          <p:cNvSpPr txBox="1"/>
          <p:nvPr/>
        </p:nvSpPr>
        <p:spPr>
          <a:xfrm>
            <a:off x="502024" y="1685365"/>
            <a:ext cx="11178988" cy="3016210"/>
          </a:xfrm>
          <a:prstGeom prst="rect">
            <a:avLst/>
          </a:prstGeom>
          <a:noFill/>
        </p:spPr>
        <p:txBody>
          <a:bodyPr wrap="square">
            <a:spAutoFit/>
          </a:bodyPr>
          <a:lstStyle/>
          <a:p>
            <a:r>
              <a:rPr lang="en-US" sz="3800" dirty="0">
                <a:latin typeface="Times New Roman" panose="02020603050405020304" pitchFamily="18" charset="0"/>
                <a:cs typeface="Times New Roman" panose="02020603050405020304" pitchFamily="18" charset="0"/>
              </a:rPr>
              <a:t>“We must pay the most careful attention, therefore, to what we have heard, so that we do not drift away. </a:t>
            </a:r>
            <a:r>
              <a:rPr lang="en-US" sz="3800" baseline="30000" dirty="0">
                <a:latin typeface="Times New Roman" panose="02020603050405020304" pitchFamily="18" charset="0"/>
                <a:cs typeface="Times New Roman" panose="02020603050405020304" pitchFamily="18" charset="0"/>
              </a:rPr>
              <a:t> </a:t>
            </a:r>
            <a:r>
              <a:rPr lang="en-US" sz="3800" dirty="0">
                <a:latin typeface="Times New Roman" panose="02020603050405020304" pitchFamily="18" charset="0"/>
                <a:cs typeface="Times New Roman" panose="02020603050405020304" pitchFamily="18" charset="0"/>
              </a:rPr>
              <a:t>For…how shall we escape if we neglect so great a salvation?” (Hebrews 2:1-3)</a:t>
            </a:r>
          </a:p>
          <a:p>
            <a:endParaRPr lang="en-US" sz="3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9005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D5FA33-5EBC-DCA6-AF2B-F1D21633B846}"/>
              </a:ext>
            </a:extLst>
          </p:cNvPr>
          <p:cNvSpPr txBox="1"/>
          <p:nvPr/>
        </p:nvSpPr>
        <p:spPr>
          <a:xfrm>
            <a:off x="986117" y="2681371"/>
            <a:ext cx="10739717" cy="1938992"/>
          </a:xfrm>
          <a:prstGeom prst="rect">
            <a:avLst/>
          </a:prstGeom>
          <a:noFill/>
        </p:spPr>
        <p:txBody>
          <a:bodyPr wrap="square">
            <a:spAutoFit/>
          </a:bodyPr>
          <a:lstStyle/>
          <a:p>
            <a:r>
              <a:rPr lang="en-US" sz="3000" dirty="0">
                <a:latin typeface="Times New Roman" panose="02020603050405020304" pitchFamily="18" charset="0"/>
                <a:cs typeface="Times New Roman" panose="02020603050405020304" pitchFamily="18" charset="0"/>
              </a:rPr>
              <a:t>“You adulterous people! Do you not know that friendship with the world is enmity with God? Therefore whoever wishes to be a friend of the world makes himself an enemy of God” (James 4:4)</a:t>
            </a:r>
            <a:br>
              <a:rPr lang="en-US" sz="3000" dirty="0">
                <a:latin typeface="Times New Roman" panose="02020603050405020304" pitchFamily="18" charset="0"/>
                <a:cs typeface="Times New Roman" panose="02020603050405020304" pitchFamily="18" charset="0"/>
              </a:rPr>
            </a:br>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200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31295-A944-FDCF-8451-6C7D2E927148}"/>
              </a:ext>
            </a:extLst>
          </p:cNvPr>
          <p:cNvSpPr txBox="1"/>
          <p:nvPr/>
        </p:nvSpPr>
        <p:spPr>
          <a:xfrm>
            <a:off x="636495" y="1290918"/>
            <a:ext cx="11178988" cy="4524315"/>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Ministering to the Lord:</a:t>
            </a:r>
          </a:p>
          <a:p>
            <a:endParaRPr lang="en-US" sz="32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3200" dirty="0">
                <a:latin typeface="Times New Roman" panose="02020603050405020304" pitchFamily="18" charset="0"/>
                <a:cs typeface="Times New Roman" panose="02020603050405020304" pitchFamily="18" charset="0"/>
              </a:rPr>
              <a:t>reveals the Father’s heart; sin in our lives; the times we are in</a:t>
            </a:r>
          </a:p>
          <a:p>
            <a:pPr marL="457200" indent="-457200">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en-US" sz="3200" dirty="0">
                <a:latin typeface="Times New Roman" panose="02020603050405020304" pitchFamily="18" charset="0"/>
                <a:cs typeface="Times New Roman" panose="02020603050405020304" pitchFamily="18" charset="0"/>
              </a:rPr>
              <a:t>equipes us to render judgments – “do you not know that the saints will judge the world? And if the world is to be judged by you, are you incompetent to try trivial cases?” (1 Corinthians 6:2)</a:t>
            </a:r>
            <a:endParaRPr lang="en-US" sz="3200" dirty="0"/>
          </a:p>
        </p:txBody>
      </p:sp>
    </p:spTree>
    <p:extLst>
      <p:ext uri="{BB962C8B-B14F-4D97-AF65-F5344CB8AC3E}">
        <p14:creationId xmlns:p14="http://schemas.microsoft.com/office/powerpoint/2010/main" val="4131265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CAAE5-7D27-C784-0617-2330F1ADF4C9}"/>
              </a:ext>
            </a:extLst>
          </p:cNvPr>
          <p:cNvSpPr txBox="1"/>
          <p:nvPr/>
        </p:nvSpPr>
        <p:spPr>
          <a:xfrm>
            <a:off x="2680446" y="3428999"/>
            <a:ext cx="6463553" cy="3139321"/>
          </a:xfrm>
          <a:prstGeom prst="rect">
            <a:avLst/>
          </a:prstGeom>
          <a:noFill/>
        </p:spPr>
        <p:txBody>
          <a:bodyPr wrap="square">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hlinkClick r:id="rId2"/>
              </a:rPr>
              <a:t>https://www.youtube.com/watch?v=QPLRMcal8xc</a:t>
            </a:r>
            <a:endParaRPr lang="en-US" dirty="0"/>
          </a:p>
        </p:txBody>
      </p:sp>
      <p:pic>
        <p:nvPicPr>
          <p:cNvPr id="6146" name="Picture 2" descr="Ayaan Hirsi Ali kaže da je sada kršćanka | Katolički tjednik">
            <a:extLst>
              <a:ext uri="{FF2B5EF4-FFF2-40B4-BE49-F238E27FC236}">
                <a16:creationId xmlns:a16="http://schemas.microsoft.com/office/drawing/2014/main" id="{93779965-A661-F6C2-D941-78944C24F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8488" y="330020"/>
            <a:ext cx="6316569" cy="4694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5660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15173</TotalTime>
  <Words>1857</Words>
  <Application>Microsoft Office PowerPoint</Application>
  <PresentationFormat>Widescreen</PresentationFormat>
  <Paragraphs>141</Paragraphs>
  <Slides>27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Century Gothic</vt:lpstr>
      <vt:lpstr>Times New Roman</vt:lpstr>
      <vt:lpstr>Wingdings</vt:lpstr>
      <vt:lpstr>Wingdings 3</vt:lpstr>
      <vt:lpstr>Ion Boardroom</vt:lpstr>
      <vt:lpstr>Ministers to the Lord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Ministers to the Lord</dc:title>
  <dc:creator>Owner</dc:creator>
  <cp:lastModifiedBy>Timothy Ponessa</cp:lastModifiedBy>
  <cp:revision>8</cp:revision>
  <dcterms:created xsi:type="dcterms:W3CDTF">2026-08-30T10:07:42Z</dcterms:created>
  <dcterms:modified xsi:type="dcterms:W3CDTF">2026-09-14T08:29:36Z</dcterms:modified>
</cp:coreProperties>
</file>