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53"/>
  </p:notesMasterIdLst>
  <p:sldIdLst>
    <p:sldId id="330" r:id="rId3"/>
    <p:sldId id="329" r:id="rId4"/>
    <p:sldId id="259" r:id="rId5"/>
    <p:sldId id="324" r:id="rId6"/>
    <p:sldId id="325" r:id="rId7"/>
    <p:sldId id="326" r:id="rId8"/>
    <p:sldId id="260" r:id="rId9"/>
    <p:sldId id="327" r:id="rId10"/>
    <p:sldId id="309" r:id="rId11"/>
    <p:sldId id="262" r:id="rId12"/>
    <p:sldId id="312" r:id="rId13"/>
    <p:sldId id="313" r:id="rId14"/>
    <p:sldId id="316" r:id="rId15"/>
    <p:sldId id="331" r:id="rId16"/>
    <p:sldId id="332" r:id="rId17"/>
    <p:sldId id="320" r:id="rId18"/>
    <p:sldId id="321" r:id="rId19"/>
    <p:sldId id="322" r:id="rId20"/>
    <p:sldId id="263" r:id="rId21"/>
    <p:sldId id="264" r:id="rId22"/>
    <p:sldId id="265" r:id="rId23"/>
    <p:sldId id="266" r:id="rId24"/>
    <p:sldId id="267" r:id="rId25"/>
    <p:sldId id="279" r:id="rId26"/>
    <p:sldId id="268" r:id="rId27"/>
    <p:sldId id="269" r:id="rId28"/>
    <p:sldId id="270" r:id="rId29"/>
    <p:sldId id="271" r:id="rId30"/>
    <p:sldId id="272" r:id="rId31"/>
    <p:sldId id="257" r:id="rId32"/>
    <p:sldId id="273" r:id="rId33"/>
    <p:sldId id="27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275" r:id="rId48"/>
    <p:sldId id="278" r:id="rId49"/>
    <p:sldId id="276" r:id="rId50"/>
    <p:sldId id="277" r:id="rId51"/>
    <p:sldId id="283"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29" autoAdjust="0"/>
    <p:restoredTop sz="94660"/>
  </p:normalViewPr>
  <p:slideViewPr>
    <p:cSldViewPr>
      <p:cViewPr varScale="1">
        <p:scale>
          <a:sx n="105" d="100"/>
          <a:sy n="105" d="100"/>
        </p:scale>
        <p:origin x="166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8704EE-5677-4241-A90B-CF1100C69AB7}" type="datetimeFigureOut">
              <a:rPr lang="en-US" smtClean="0"/>
              <a:t>10/4/2026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465A5F-B36E-4062-A87C-CC9AEC050662}" type="slidenum">
              <a:rPr lang="en-US" smtClean="0"/>
              <a:t>‹#›</a:t>
            </a:fld>
            <a:endParaRPr lang="en-US"/>
          </a:p>
        </p:txBody>
      </p:sp>
    </p:spTree>
    <p:extLst>
      <p:ext uri="{BB962C8B-B14F-4D97-AF65-F5344CB8AC3E}">
        <p14:creationId xmlns:p14="http://schemas.microsoft.com/office/powerpoint/2010/main" val="1081587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4E171F-B22C-43B5-8C33-8E41174E0EB3}" type="slidenum">
              <a:rPr lang="en-US" altLang="en-US">
                <a:solidFill>
                  <a:prstClr val="black"/>
                </a:solidFill>
              </a:rPr>
              <a:pPr/>
              <a:t>1</a:t>
            </a:fld>
            <a:endParaRPr lang="en-US" altLang="en-US">
              <a:solidFill>
                <a:prstClr val="black"/>
              </a:solidFill>
            </a:endParaRPr>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ru-RU"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8"/>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solidFill>
                  <a:prstClr val="white">
                    <a:tint val="75000"/>
                  </a:prstClr>
                </a:solidFill>
              </a:rPr>
              <a:pPr/>
              <a:t>10/4/2026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C1FF6DA9-008F-8B48-92A6-B652298478BF}"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685425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solidFill>
                  <a:prstClr val="white">
                    <a:tint val="75000"/>
                  </a:prstClr>
                </a:solidFill>
              </a:rPr>
              <a:pPr/>
              <a:t>10/4/2026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C1FF6DA9-008F-8B48-92A6-B652298478BF}"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97301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3"/>
            <a:ext cx="58293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735" y="2906713"/>
            <a:ext cx="58293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solidFill>
                  <a:prstClr val="white">
                    <a:tint val="75000"/>
                  </a:prstClr>
                </a:solidFill>
              </a:rPr>
              <a:pPr/>
              <a:t>10/4/2026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C1FF6DA9-008F-8B48-92A6-B652298478BF}"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641358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3"/>
            <a:ext cx="3028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3"/>
            <a:ext cx="3028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solidFill>
                  <a:prstClr val="white">
                    <a:tint val="75000"/>
                  </a:prstClr>
                </a:solidFill>
              </a:rPr>
              <a:pPr/>
              <a:t>10/4/2026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C1FF6DA9-008F-8B48-92A6-B652298478BF}"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7104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1" y="1535113"/>
            <a:ext cx="303014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1" y="2174875"/>
            <a:ext cx="303014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0" y="1535113"/>
            <a:ext cx="303133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70" y="2174875"/>
            <a:ext cx="303133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solidFill>
                  <a:prstClr val="white">
                    <a:tint val="75000"/>
                  </a:prstClr>
                </a:solidFill>
              </a:rPr>
              <a:pPr/>
              <a:t>10/4/2026</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C1FF6DA9-008F-8B48-92A6-B652298478BF}"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076650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solidFill>
                  <a:prstClr val="white">
                    <a:tint val="75000"/>
                  </a:prstClr>
                </a:solidFill>
              </a:rPr>
              <a:pPr/>
              <a:t>10/4/2026</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C1FF6DA9-008F-8B48-92A6-B652298478BF}"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779476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solidFill>
                  <a:prstClr val="white">
                    <a:tint val="75000"/>
                  </a:prstClr>
                </a:solidFill>
              </a:rPr>
              <a:pPr/>
              <a:t>10/4/2026</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C1FF6DA9-008F-8B48-92A6-B652298478BF}"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47965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1" y="273050"/>
            <a:ext cx="2256235"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88" y="273053"/>
            <a:ext cx="38338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1" y="1435103"/>
            <a:ext cx="2256235"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solidFill>
                  <a:prstClr val="white">
                    <a:tint val="75000"/>
                  </a:prstClr>
                </a:solidFill>
              </a:rPr>
              <a:pPr/>
              <a:t>10/4/2026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C1FF6DA9-008F-8B48-92A6-B652298478BF}"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68799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solidFill>
                  <a:prstClr val="white">
                    <a:tint val="75000"/>
                  </a:prstClr>
                </a:solidFill>
              </a:rPr>
              <a:pPr/>
              <a:t>10/4/2026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C1FF6DA9-008F-8B48-92A6-B652298478BF}"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934805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solidFill>
                  <a:prstClr val="white">
                    <a:tint val="75000"/>
                  </a:prstClr>
                </a:solidFill>
              </a:rPr>
              <a:pPr/>
              <a:t>10/4/2026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C1FF6DA9-008F-8B48-92A6-B652298478BF}"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11676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41"/>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41"/>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solidFill>
                  <a:prstClr val="white">
                    <a:tint val="75000"/>
                  </a:prstClr>
                </a:solidFill>
              </a:rPr>
              <a:pPr/>
              <a:t>10/4/2026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C1FF6DA9-008F-8B48-92A6-B652298478BF}"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623458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990600" y="5334000"/>
            <a:ext cx="7772400" cy="704850"/>
          </a:xfrm>
          <a:extLst>
            <a:ext uri="{AF507438-7753-43E0-B8FC-AC1667EBCBE1}">
              <a14:hiddenEffects xmlns:a14="http://schemas.microsoft.com/office/drawing/2010/main">
                <a:effectLst>
                  <a:outerShdw dist="17961" dir="2700000" algn="ctr" rotWithShape="0">
                    <a:schemeClr val="tx1"/>
                  </a:outerShdw>
                </a:effectLst>
              </a14:hiddenEffects>
            </a:ext>
          </a:extLst>
        </p:spPr>
        <p:txBody>
          <a:bodyPr/>
          <a:lstStyle>
            <a:lvl1pPr algn="r">
              <a:defRPr sz="3600">
                <a:solidFill>
                  <a:schemeClr val="bg1"/>
                </a:solidFill>
              </a:defRPr>
            </a:lvl1pPr>
          </a:lstStyle>
          <a:p>
            <a:pPr lvl="0"/>
            <a:r>
              <a:rPr lang="en-US" altLang="en-US" noProof="0"/>
              <a:t>Click to edit Master title style</a:t>
            </a:r>
          </a:p>
        </p:txBody>
      </p:sp>
      <p:sp>
        <p:nvSpPr>
          <p:cNvPr id="3075" name="Rectangle 3"/>
          <p:cNvSpPr>
            <a:spLocks noGrp="1" noChangeArrowheads="1"/>
          </p:cNvSpPr>
          <p:nvPr>
            <p:ph type="subTitle" idx="1"/>
          </p:nvPr>
        </p:nvSpPr>
        <p:spPr>
          <a:xfrm>
            <a:off x="990600" y="5867400"/>
            <a:ext cx="7772400" cy="533400"/>
          </a:xfrm>
          <a:extLst>
            <a:ext uri="{AF507438-7753-43E0-B8FC-AC1667EBCBE1}">
              <a14:hiddenEffects xmlns:a14="http://schemas.microsoft.com/office/drawing/2010/main">
                <a:effectLst>
                  <a:outerShdw dist="17961" dir="2700000" algn="ctr" rotWithShape="0">
                    <a:schemeClr val="tx1"/>
                  </a:outerShdw>
                </a:effectLst>
              </a14:hiddenEffects>
            </a:ext>
          </a:extLst>
        </p:spPr>
        <p:txBody>
          <a:bodyPr/>
          <a:lstStyle>
            <a:lvl1pPr marL="0" indent="0" algn="r">
              <a:buFontTx/>
              <a:buNone/>
              <a:defRPr sz="2400">
                <a:solidFill>
                  <a:schemeClr val="bg1"/>
                </a:solidFill>
              </a:defRPr>
            </a:lvl1pPr>
          </a:lstStyle>
          <a:p>
            <a:pPr lvl="0"/>
            <a:r>
              <a:rPr lang="en-US" altLang="en-US" noProof="0"/>
              <a:t>Click to edit Master subtitle style</a:t>
            </a:r>
          </a:p>
        </p:txBody>
      </p:sp>
    </p:spTree>
    <p:extLst>
      <p:ext uri="{BB962C8B-B14F-4D97-AF65-F5344CB8AC3E}">
        <p14:creationId xmlns:p14="http://schemas.microsoft.com/office/powerpoint/2010/main" val="13694914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45961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837517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384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4384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27147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173333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625994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42146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5348234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1295591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52865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417638"/>
            <a:ext cx="1828800" cy="52117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1417638"/>
            <a:ext cx="5334000" cy="52117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598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1600203"/>
            <a:ext cx="61722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6356353"/>
            <a:ext cx="1600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5BCAD085-E8A6-8845-BD4E-CB4CCA059FC4}" type="datetimeFigureOut">
              <a:rPr lang="en-US" smtClean="0">
                <a:solidFill>
                  <a:prstClr val="white">
                    <a:tint val="75000"/>
                  </a:prstClr>
                </a:solidFill>
              </a:rPr>
              <a:pPr defTabSz="457200"/>
              <a:t>10/4/2026</a:t>
            </a:fld>
            <a:endParaRPr lang="en-US">
              <a:solidFill>
                <a:prstClr val="white">
                  <a:tint val="75000"/>
                </a:prstClr>
              </a:solidFill>
            </a:endParaRPr>
          </a:p>
        </p:txBody>
      </p:sp>
      <p:sp>
        <p:nvSpPr>
          <p:cNvPr id="5" name="Footer Placeholder 4"/>
          <p:cNvSpPr>
            <a:spLocks noGrp="1"/>
          </p:cNvSpPr>
          <p:nvPr>
            <p:ph type="ftr" sz="quarter" idx="3"/>
          </p:nvPr>
        </p:nvSpPr>
        <p:spPr>
          <a:xfrm>
            <a:off x="2343150" y="6356353"/>
            <a:ext cx="21717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white">
                  <a:tint val="75000"/>
                </a:prstClr>
              </a:solidFill>
            </a:endParaRPr>
          </a:p>
        </p:txBody>
      </p:sp>
      <p:sp>
        <p:nvSpPr>
          <p:cNvPr id="6" name="Slide Number Placeholder 5"/>
          <p:cNvSpPr>
            <a:spLocks noGrp="1"/>
          </p:cNvSpPr>
          <p:nvPr>
            <p:ph type="sldNum" sz="quarter" idx="4"/>
          </p:nvPr>
        </p:nvSpPr>
        <p:spPr>
          <a:xfrm>
            <a:off x="4914900" y="6356353"/>
            <a:ext cx="1600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C1FF6DA9-008F-8B48-92A6-B652298478BF}" type="slidenum">
              <a:rPr lang="en-US" smtClean="0">
                <a:solidFill>
                  <a:prstClr val="white">
                    <a:tint val="75000"/>
                  </a:prstClr>
                </a:solidFill>
              </a:rPr>
              <a:pPr defTabSz="457200"/>
              <a:t>‹#›</a:t>
            </a:fld>
            <a:endParaRPr lang="en-US">
              <a:solidFill>
                <a:prstClr val="white">
                  <a:tint val="75000"/>
                </a:prstClr>
              </a:solidFill>
            </a:endParaRPr>
          </a:p>
        </p:txBody>
      </p:sp>
    </p:spTree>
    <p:extLst>
      <p:ext uri="{BB962C8B-B14F-4D97-AF65-F5344CB8AC3E}">
        <p14:creationId xmlns:p14="http://schemas.microsoft.com/office/powerpoint/2010/main" val="82534644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1417638"/>
            <a:ext cx="7315200" cy="71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914400" y="2438400"/>
            <a:ext cx="73152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64000426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fontAlgn="base" hangingPunct="1">
        <a:spcBef>
          <a:spcPct val="0"/>
        </a:spcBef>
        <a:spcAft>
          <a:spcPct val="0"/>
        </a:spcAft>
        <a:defRPr sz="4400">
          <a:solidFill>
            <a:schemeClr val="tx1"/>
          </a:solidFill>
          <a:latin typeface="+mj-lt"/>
          <a:ea typeface="+mj-ea"/>
          <a:cs typeface="+mj-cs"/>
        </a:defRPr>
      </a:lvl1pPr>
      <a:lvl2pPr algn="l" rtl="0" eaLnBrk="1" fontAlgn="base" hangingPunct="1">
        <a:spcBef>
          <a:spcPct val="0"/>
        </a:spcBef>
        <a:spcAft>
          <a:spcPct val="0"/>
        </a:spcAft>
        <a:defRPr sz="4400">
          <a:solidFill>
            <a:schemeClr val="tx1"/>
          </a:solidFill>
          <a:latin typeface="Microsoft Sans Serif" pitchFamily="34" charset="0"/>
        </a:defRPr>
      </a:lvl2pPr>
      <a:lvl3pPr algn="l" rtl="0" eaLnBrk="1" fontAlgn="base" hangingPunct="1">
        <a:spcBef>
          <a:spcPct val="0"/>
        </a:spcBef>
        <a:spcAft>
          <a:spcPct val="0"/>
        </a:spcAft>
        <a:defRPr sz="4400">
          <a:solidFill>
            <a:schemeClr val="tx1"/>
          </a:solidFill>
          <a:latin typeface="Microsoft Sans Serif" pitchFamily="34" charset="0"/>
        </a:defRPr>
      </a:lvl3pPr>
      <a:lvl4pPr algn="l" rtl="0" eaLnBrk="1" fontAlgn="base" hangingPunct="1">
        <a:spcBef>
          <a:spcPct val="0"/>
        </a:spcBef>
        <a:spcAft>
          <a:spcPct val="0"/>
        </a:spcAft>
        <a:defRPr sz="4400">
          <a:solidFill>
            <a:schemeClr val="tx1"/>
          </a:solidFill>
          <a:latin typeface="Microsoft Sans Serif" pitchFamily="34" charset="0"/>
        </a:defRPr>
      </a:lvl4pPr>
      <a:lvl5pPr algn="l" rtl="0" eaLnBrk="1" fontAlgn="base" hangingPunct="1">
        <a:spcBef>
          <a:spcPct val="0"/>
        </a:spcBef>
        <a:spcAft>
          <a:spcPct val="0"/>
        </a:spcAft>
        <a:defRPr sz="4400">
          <a:solidFill>
            <a:schemeClr val="tx1"/>
          </a:solidFill>
          <a:latin typeface="Microsoft Sans Serif" pitchFamily="34" charset="0"/>
        </a:defRPr>
      </a:lvl5pPr>
      <a:lvl6pPr marL="457200" algn="l" rtl="0" eaLnBrk="1" fontAlgn="base" hangingPunct="1">
        <a:spcBef>
          <a:spcPct val="0"/>
        </a:spcBef>
        <a:spcAft>
          <a:spcPct val="0"/>
        </a:spcAft>
        <a:defRPr sz="4400">
          <a:solidFill>
            <a:schemeClr val="tx1"/>
          </a:solidFill>
          <a:latin typeface="Microsoft Sans Serif" pitchFamily="34" charset="0"/>
        </a:defRPr>
      </a:lvl6pPr>
      <a:lvl7pPr marL="914400" algn="l" rtl="0" eaLnBrk="1" fontAlgn="base" hangingPunct="1">
        <a:spcBef>
          <a:spcPct val="0"/>
        </a:spcBef>
        <a:spcAft>
          <a:spcPct val="0"/>
        </a:spcAft>
        <a:defRPr sz="4400">
          <a:solidFill>
            <a:schemeClr val="tx1"/>
          </a:solidFill>
          <a:latin typeface="Microsoft Sans Serif" pitchFamily="34" charset="0"/>
        </a:defRPr>
      </a:lvl7pPr>
      <a:lvl8pPr marL="1371600" algn="l" rtl="0" eaLnBrk="1" fontAlgn="base" hangingPunct="1">
        <a:spcBef>
          <a:spcPct val="0"/>
        </a:spcBef>
        <a:spcAft>
          <a:spcPct val="0"/>
        </a:spcAft>
        <a:defRPr sz="4400">
          <a:solidFill>
            <a:schemeClr val="tx1"/>
          </a:solidFill>
          <a:latin typeface="Microsoft Sans Serif" pitchFamily="34" charset="0"/>
        </a:defRPr>
      </a:lvl8pPr>
      <a:lvl9pPr marL="1828800" algn="l" rtl="0" eaLnBrk="1" fontAlgn="base" hangingPunct="1">
        <a:spcBef>
          <a:spcPct val="0"/>
        </a:spcBef>
        <a:spcAft>
          <a:spcPct val="0"/>
        </a:spcAft>
        <a:defRPr sz="4400">
          <a:solidFill>
            <a:schemeClr val="tx1"/>
          </a:solidFill>
          <a:latin typeface="Microsoft Sans Serif"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f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f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6059269"/>
            <a:ext cx="84582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base">
              <a:spcBef>
                <a:spcPct val="0"/>
              </a:spcBef>
              <a:spcAft>
                <a:spcPct val="0"/>
              </a:spcAft>
            </a:pPr>
            <a:r>
              <a:rPr lang="en-US" sz="3600" b="1" dirty="0">
                <a:ln w="11430"/>
                <a:solidFill>
                  <a:srgbClr val="FFFFFF"/>
                </a:solidFill>
                <a:effectLst>
                  <a:glow rad="101600">
                    <a:srgbClr val="46AF08">
                      <a:satMod val="175000"/>
                      <a:alpha val="40000"/>
                    </a:srgbClr>
                  </a:glow>
                  <a:outerShdw blurRad="50800" dist="39000" dir="5460000" algn="tl">
                    <a:srgbClr val="000000">
                      <a:alpha val="38000"/>
                    </a:srgbClr>
                  </a:outerShdw>
                </a:effectLst>
                <a:latin typeface="Arial" charset="0"/>
              </a:rPr>
              <a:t>LifeGate Sermon October 4, 2026</a:t>
            </a:r>
          </a:p>
        </p:txBody>
      </p:sp>
      <p:sp>
        <p:nvSpPr>
          <p:cNvPr id="2" name="TextBox 1"/>
          <p:cNvSpPr txBox="1"/>
          <p:nvPr/>
        </p:nvSpPr>
        <p:spPr>
          <a:xfrm>
            <a:off x="71004" y="4191000"/>
            <a:ext cx="9067800" cy="1531188"/>
          </a:xfrm>
          <a:prstGeom prst="rect">
            <a:avLst/>
          </a:prstGeom>
          <a:noFill/>
        </p:spPr>
        <p:txBody>
          <a:bodyPr wrap="square" rtlCol="0">
            <a:spAutoFit/>
          </a:bodyPr>
          <a:lstStyle/>
          <a:p>
            <a:pPr algn="ctr" fontAlgn="base">
              <a:spcBef>
                <a:spcPct val="0"/>
              </a:spcBef>
              <a:spcAft>
                <a:spcPct val="0"/>
              </a:spcAft>
            </a:pPr>
            <a:r>
              <a:rPr lang="en-US" sz="4800" dirty="0">
                <a:solidFill>
                  <a:srgbClr val="FFFFFF"/>
                </a:solidFill>
                <a:effectLst>
                  <a:glow rad="101600">
                    <a:srgbClr val="FFC000">
                      <a:alpha val="60000"/>
                    </a:srgbClr>
                  </a:glow>
                </a:effectLst>
                <a:latin typeface="Arial" charset="0"/>
              </a:rPr>
              <a:t>Part 4 </a:t>
            </a:r>
            <a:endParaRPr lang="en-US" sz="2800" dirty="0">
              <a:solidFill>
                <a:srgbClr val="005117">
                  <a:lumMod val="50000"/>
                  <a:lumOff val="50000"/>
                </a:srgbClr>
              </a:solidFill>
              <a:effectLst>
                <a:glow rad="101600">
                  <a:srgbClr val="FFC000">
                    <a:alpha val="60000"/>
                  </a:srgbClr>
                </a:glow>
              </a:effectLst>
              <a:latin typeface="Arial" charset="0"/>
            </a:endParaRPr>
          </a:p>
          <a:p>
            <a:pPr algn="ctr" fontAlgn="base">
              <a:spcBef>
                <a:spcPct val="0"/>
              </a:spcBef>
              <a:spcAft>
                <a:spcPct val="0"/>
              </a:spcAft>
            </a:pPr>
            <a:r>
              <a:rPr lang="en-US" sz="3500" dirty="0">
                <a:solidFill>
                  <a:srgbClr val="FFFF00"/>
                </a:solidFill>
                <a:effectLst>
                  <a:glow rad="101600">
                    <a:srgbClr val="FFC000">
                      <a:alpha val="60000"/>
                    </a:srgbClr>
                  </a:glow>
                </a:effectLst>
                <a:latin typeface="Arial" charset="0"/>
              </a:rPr>
              <a:t>“Keep yourself in the LOVE of God”</a:t>
            </a:r>
          </a:p>
          <a:p>
            <a:pPr algn="ctr" fontAlgn="base">
              <a:spcBef>
                <a:spcPct val="0"/>
              </a:spcBef>
              <a:spcAft>
                <a:spcPct val="0"/>
              </a:spcAft>
            </a:pPr>
            <a:endParaRPr lang="en-US" sz="1050" dirty="0">
              <a:solidFill>
                <a:srgbClr val="FFFFFF"/>
              </a:solidFill>
              <a:effectLst>
                <a:glow rad="101600">
                  <a:srgbClr val="FFC000">
                    <a:alpha val="60000"/>
                  </a:srgbClr>
                </a:glow>
              </a:effectLst>
              <a:latin typeface="Arial"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86" y="228600"/>
            <a:ext cx="9016114"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8862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710153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Jude 3 </a:t>
            </a:r>
          </a:p>
        </p:txBody>
      </p:sp>
      <p:sp>
        <p:nvSpPr>
          <p:cNvPr id="5" name="Content Placeholder 4"/>
          <p:cNvSpPr>
            <a:spLocks noGrp="1"/>
          </p:cNvSpPr>
          <p:nvPr>
            <p:ph idx="1"/>
          </p:nvPr>
        </p:nvSpPr>
        <p:spPr>
          <a:xfrm>
            <a:off x="342900" y="1600203"/>
            <a:ext cx="8496300" cy="4525963"/>
          </a:xfrm>
        </p:spPr>
        <p:txBody>
          <a:bodyPr>
            <a:normAutofit lnSpcReduction="10000"/>
          </a:bodyPr>
          <a:lstStyle/>
          <a:p>
            <a:pPr marL="0" indent="0">
              <a:buNone/>
            </a:pPr>
            <a:r>
              <a:rPr lang="en-US" b="1" baseline="30000" dirty="0"/>
              <a:t> </a:t>
            </a:r>
            <a:r>
              <a:rPr lang="en-US" sz="4400" dirty="0">
                <a:solidFill>
                  <a:srgbClr val="00B0F0"/>
                </a:solidFill>
              </a:rPr>
              <a:t>Beloved</a:t>
            </a:r>
            <a:r>
              <a:rPr lang="en-US" sz="4400" dirty="0"/>
              <a:t>, while I was very diligent to write to you concerning our common salvation, I found it necessary to write to you exhorting you to </a:t>
            </a:r>
            <a:r>
              <a:rPr lang="en-US" sz="4400" dirty="0">
                <a:solidFill>
                  <a:srgbClr val="00B0F0"/>
                </a:solidFill>
              </a:rPr>
              <a:t>contend</a:t>
            </a:r>
            <a:r>
              <a:rPr lang="en-US" sz="4400" dirty="0"/>
              <a:t> earnestly for the faith which was once for all delivered to the saints. </a:t>
            </a:r>
          </a:p>
        </p:txBody>
      </p:sp>
    </p:spTree>
    <p:extLst>
      <p:ext uri="{BB962C8B-B14F-4D97-AF65-F5344CB8AC3E}">
        <p14:creationId xmlns:p14="http://schemas.microsoft.com/office/powerpoint/2010/main" val="199984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4000"/>
            <a:ext cx="6172200" cy="1143000"/>
          </a:xfrm>
        </p:spPr>
        <p:txBody>
          <a:bodyPr/>
          <a:lstStyle/>
          <a:p>
            <a:r>
              <a:rPr lang="en-US" dirty="0"/>
              <a:t>Jude 4 </a:t>
            </a:r>
          </a:p>
        </p:txBody>
      </p:sp>
      <p:sp>
        <p:nvSpPr>
          <p:cNvPr id="3" name="Content Placeholder 2"/>
          <p:cNvSpPr>
            <a:spLocks noGrp="1"/>
          </p:cNvSpPr>
          <p:nvPr>
            <p:ph idx="1"/>
          </p:nvPr>
        </p:nvSpPr>
        <p:spPr>
          <a:xfrm>
            <a:off x="304800" y="914400"/>
            <a:ext cx="8724900" cy="4525963"/>
          </a:xfrm>
        </p:spPr>
        <p:txBody>
          <a:bodyPr>
            <a:noAutofit/>
          </a:bodyPr>
          <a:lstStyle/>
          <a:p>
            <a:pPr marL="0" indent="0">
              <a:buNone/>
            </a:pPr>
            <a:r>
              <a:rPr lang="en-US" sz="4400" b="1" baseline="30000" dirty="0"/>
              <a:t>4 </a:t>
            </a:r>
            <a:r>
              <a:rPr lang="en-US" sz="4400" dirty="0"/>
              <a:t>For certain individuals whose condemnation was written about</a:t>
            </a:r>
            <a:r>
              <a:rPr lang="en-US" sz="4400" baseline="30000" dirty="0"/>
              <a:t> </a:t>
            </a:r>
            <a:r>
              <a:rPr lang="en-US" sz="4400" dirty="0"/>
              <a:t>long ago have secretly slipped in among you. They are ungodly people, who pervert the grace of our God into a license for immorality and deny Jesus Christ our only Sovereign and Lord.</a:t>
            </a:r>
          </a:p>
        </p:txBody>
      </p:sp>
    </p:spTree>
    <p:extLst>
      <p:ext uri="{BB962C8B-B14F-4D97-AF65-F5344CB8AC3E}">
        <p14:creationId xmlns:p14="http://schemas.microsoft.com/office/powerpoint/2010/main" val="946104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Apostasy </a:t>
            </a:r>
          </a:p>
        </p:txBody>
      </p:sp>
      <p:sp>
        <p:nvSpPr>
          <p:cNvPr id="3" name="Content Placeholder 2"/>
          <p:cNvSpPr>
            <a:spLocks noGrp="1"/>
          </p:cNvSpPr>
          <p:nvPr>
            <p:ph idx="1"/>
          </p:nvPr>
        </p:nvSpPr>
        <p:spPr>
          <a:xfrm>
            <a:off x="381000" y="1371600"/>
            <a:ext cx="8343900" cy="4525963"/>
          </a:xfrm>
        </p:spPr>
        <p:txBody>
          <a:bodyPr>
            <a:normAutofit fontScale="92500"/>
          </a:bodyPr>
          <a:lstStyle/>
          <a:p>
            <a:pPr marL="0" indent="0">
              <a:buNone/>
            </a:pPr>
            <a:r>
              <a:rPr lang="en-US" sz="4800" dirty="0"/>
              <a:t>v 5  People saved out of Egypt were destroyed </a:t>
            </a:r>
          </a:p>
          <a:p>
            <a:pPr marL="0" indent="0">
              <a:buNone/>
            </a:pPr>
            <a:endParaRPr lang="en-US" sz="4800" dirty="0"/>
          </a:p>
          <a:p>
            <a:pPr marL="0" indent="0">
              <a:buNone/>
            </a:pPr>
            <a:r>
              <a:rPr lang="en-US" sz="4800" dirty="0"/>
              <a:t>v. 6 Angels who did not keep their proper domain he reserved in everlasting chains for judgement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276921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Jude 20</a:t>
            </a:r>
          </a:p>
        </p:txBody>
      </p:sp>
      <p:sp>
        <p:nvSpPr>
          <p:cNvPr id="3" name="Content Placeholder 2"/>
          <p:cNvSpPr>
            <a:spLocks noGrp="1"/>
          </p:cNvSpPr>
          <p:nvPr>
            <p:ph idx="1"/>
          </p:nvPr>
        </p:nvSpPr>
        <p:spPr>
          <a:xfrm>
            <a:off x="342900" y="1600203"/>
            <a:ext cx="8267700" cy="4525963"/>
          </a:xfrm>
        </p:spPr>
        <p:txBody>
          <a:bodyPr>
            <a:normAutofit/>
          </a:bodyPr>
          <a:lstStyle/>
          <a:p>
            <a:pPr marL="0" indent="0">
              <a:buNone/>
            </a:pPr>
            <a:r>
              <a:rPr lang="en-US" sz="4800" b="1" baseline="30000" dirty="0"/>
              <a:t>20 </a:t>
            </a:r>
            <a:r>
              <a:rPr lang="en-US" sz="4800" dirty="0"/>
              <a:t>But you, dear friends, by building yourselves up in your most holy faith and praying in the Holy Spirit, </a:t>
            </a:r>
          </a:p>
        </p:txBody>
      </p:sp>
    </p:spTree>
    <p:extLst>
      <p:ext uri="{BB962C8B-B14F-4D97-AF65-F5344CB8AC3E}">
        <p14:creationId xmlns:p14="http://schemas.microsoft.com/office/powerpoint/2010/main" val="2575247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Jude 21</a:t>
            </a:r>
          </a:p>
        </p:txBody>
      </p:sp>
      <p:sp>
        <p:nvSpPr>
          <p:cNvPr id="3" name="Content Placeholder 2"/>
          <p:cNvSpPr>
            <a:spLocks noGrp="1"/>
          </p:cNvSpPr>
          <p:nvPr>
            <p:ph idx="1"/>
          </p:nvPr>
        </p:nvSpPr>
        <p:spPr>
          <a:xfrm>
            <a:off x="342900" y="1600203"/>
            <a:ext cx="8648700" cy="4525963"/>
          </a:xfrm>
        </p:spPr>
        <p:txBody>
          <a:bodyPr/>
          <a:lstStyle/>
          <a:p>
            <a:pPr marL="0" indent="0">
              <a:buNone/>
            </a:pPr>
            <a:r>
              <a:rPr lang="en-US" dirty="0"/>
              <a:t> </a:t>
            </a:r>
            <a:r>
              <a:rPr lang="en-US" sz="4800" b="1" baseline="30000" dirty="0"/>
              <a:t>21 </a:t>
            </a:r>
            <a:r>
              <a:rPr lang="en-US" sz="4800" dirty="0">
                <a:solidFill>
                  <a:srgbClr val="00B0F0"/>
                </a:solidFill>
              </a:rPr>
              <a:t>keep</a:t>
            </a:r>
            <a:r>
              <a:rPr lang="en-US" sz="4800" dirty="0"/>
              <a:t> yourselves in the </a:t>
            </a:r>
            <a:r>
              <a:rPr lang="en-US" sz="4800" dirty="0">
                <a:solidFill>
                  <a:srgbClr val="00B0F0"/>
                </a:solidFill>
              </a:rPr>
              <a:t>love</a:t>
            </a:r>
            <a:r>
              <a:rPr lang="en-US" sz="4800" dirty="0"/>
              <a:t> of God, looking for the mercy of our Lord Jesus Christ unto eternal life.</a:t>
            </a:r>
          </a:p>
        </p:txBody>
      </p:sp>
    </p:spTree>
    <p:extLst>
      <p:ext uri="{BB962C8B-B14F-4D97-AF65-F5344CB8AC3E}">
        <p14:creationId xmlns:p14="http://schemas.microsoft.com/office/powerpoint/2010/main" val="2002074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Jude 22</a:t>
            </a:r>
          </a:p>
        </p:txBody>
      </p:sp>
      <p:sp>
        <p:nvSpPr>
          <p:cNvPr id="3" name="Content Placeholder 2"/>
          <p:cNvSpPr>
            <a:spLocks noGrp="1"/>
          </p:cNvSpPr>
          <p:nvPr>
            <p:ph idx="1"/>
          </p:nvPr>
        </p:nvSpPr>
        <p:spPr>
          <a:xfrm>
            <a:off x="342900" y="1600203"/>
            <a:ext cx="8724900" cy="4525963"/>
          </a:xfrm>
        </p:spPr>
        <p:txBody>
          <a:bodyPr>
            <a:normAutofit/>
          </a:bodyPr>
          <a:lstStyle/>
          <a:p>
            <a:pPr marL="0" indent="0">
              <a:buNone/>
            </a:pPr>
            <a:r>
              <a:rPr lang="en-US" sz="4800" b="1" baseline="30000" dirty="0"/>
              <a:t>22 </a:t>
            </a:r>
            <a:r>
              <a:rPr lang="en-US" sz="4800" dirty="0"/>
              <a:t>Be merciful to those who doubt; </a:t>
            </a:r>
            <a:r>
              <a:rPr lang="en-US" sz="4800" b="1" baseline="30000" dirty="0"/>
              <a:t>23 </a:t>
            </a:r>
            <a:r>
              <a:rPr lang="en-US" sz="4800" dirty="0"/>
              <a:t>save others by snatching them from the fire; to others show mercy, mixed with fear—hating even the clothing stained by corrupted flesh.</a:t>
            </a:r>
          </a:p>
        </p:txBody>
      </p:sp>
    </p:spTree>
    <p:extLst>
      <p:ext uri="{BB962C8B-B14F-4D97-AF65-F5344CB8AC3E}">
        <p14:creationId xmlns:p14="http://schemas.microsoft.com/office/powerpoint/2010/main" val="1528092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a:p>
        </p:txBody>
      </p:sp>
      <p:pic>
        <p:nvPicPr>
          <p:cNvPr id="1026" name="Picture 2" descr="C:\Users\donne\Desktop\graphic for LOVE.jf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266" y="0"/>
            <a:ext cx="9276749" cy="678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7462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152400"/>
            <a:ext cx="6172200" cy="1143000"/>
          </a:xfrm>
        </p:spPr>
        <p:txBody>
          <a:bodyPr/>
          <a:lstStyle/>
          <a:p>
            <a:r>
              <a:rPr lang="en-US" dirty="0"/>
              <a:t>Galatians 5:22</a:t>
            </a:r>
          </a:p>
        </p:txBody>
      </p:sp>
      <p:sp>
        <p:nvSpPr>
          <p:cNvPr id="3" name="Content Placeholder 2"/>
          <p:cNvSpPr>
            <a:spLocks noGrp="1"/>
          </p:cNvSpPr>
          <p:nvPr>
            <p:ph idx="1"/>
          </p:nvPr>
        </p:nvSpPr>
        <p:spPr>
          <a:xfrm>
            <a:off x="0" y="914401"/>
            <a:ext cx="9296400" cy="5211766"/>
          </a:xfrm>
        </p:spPr>
        <p:txBody>
          <a:bodyPr>
            <a:noAutofit/>
          </a:bodyPr>
          <a:lstStyle/>
          <a:p>
            <a:pPr marL="0" indent="0">
              <a:buNone/>
            </a:pPr>
            <a:r>
              <a:rPr lang="en-US" sz="4000" b="1" baseline="30000" dirty="0"/>
              <a:t>22 </a:t>
            </a:r>
            <a:r>
              <a:rPr lang="en-US" sz="4000" dirty="0"/>
              <a:t>But the fruit of the Spirit is </a:t>
            </a:r>
            <a:r>
              <a:rPr lang="en-US" sz="4000" dirty="0">
                <a:solidFill>
                  <a:srgbClr val="00B0F0"/>
                </a:solidFill>
              </a:rPr>
              <a:t>love</a:t>
            </a:r>
            <a:r>
              <a:rPr lang="en-US" sz="4000" dirty="0"/>
              <a:t>, joy, peace, longsuffering, kindness, goodness, faithfulness, </a:t>
            </a:r>
            <a:r>
              <a:rPr lang="en-US" sz="4000" b="1" baseline="30000" dirty="0"/>
              <a:t>23 </a:t>
            </a:r>
            <a:r>
              <a:rPr lang="en-US" sz="4000" dirty="0"/>
              <a:t>gentleness, self-control. Against such there is no law. </a:t>
            </a:r>
            <a:r>
              <a:rPr lang="en-US" sz="4000" b="1" baseline="30000" dirty="0"/>
              <a:t>24 </a:t>
            </a:r>
            <a:r>
              <a:rPr lang="en-US" sz="4000" dirty="0"/>
              <a:t>And those </a:t>
            </a:r>
            <a:r>
              <a:rPr lang="en-US" sz="4000" i="1" dirty="0"/>
              <a:t>who are</a:t>
            </a:r>
            <a:r>
              <a:rPr lang="en-US" sz="4000" dirty="0"/>
              <a:t> Christ’s have crucified the flesh with its passions and desires. </a:t>
            </a:r>
            <a:r>
              <a:rPr lang="en-US" sz="4000" b="1" baseline="30000" dirty="0"/>
              <a:t>25 </a:t>
            </a:r>
            <a:r>
              <a:rPr lang="en-US" sz="4000" dirty="0"/>
              <a:t>If we live in the Spirit, let us also walk in the Spirit. </a:t>
            </a:r>
            <a:r>
              <a:rPr lang="en-US" sz="4000" b="1" baseline="30000" dirty="0"/>
              <a:t>26 </a:t>
            </a:r>
            <a:r>
              <a:rPr lang="en-US" sz="4000" dirty="0"/>
              <a:t>Let us not become conceited, provoking one another, envying one another.</a:t>
            </a:r>
          </a:p>
        </p:txBody>
      </p:sp>
    </p:spTree>
    <p:extLst>
      <p:ext uri="{BB962C8B-B14F-4D97-AF65-F5344CB8AC3E}">
        <p14:creationId xmlns:p14="http://schemas.microsoft.com/office/powerpoint/2010/main" val="1691968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274638"/>
            <a:ext cx="8039100" cy="1143000"/>
          </a:xfrm>
        </p:spPr>
        <p:txBody>
          <a:bodyPr/>
          <a:lstStyle/>
          <a:p>
            <a:r>
              <a:rPr lang="en-US" dirty="0"/>
              <a:t>The LOVE Chapter:  1Cor 13</a:t>
            </a:r>
          </a:p>
        </p:txBody>
      </p:sp>
      <p:sp>
        <p:nvSpPr>
          <p:cNvPr id="3" name="Content Placeholder 2"/>
          <p:cNvSpPr>
            <a:spLocks noGrp="1"/>
          </p:cNvSpPr>
          <p:nvPr>
            <p:ph idx="1"/>
          </p:nvPr>
        </p:nvSpPr>
        <p:spPr>
          <a:xfrm>
            <a:off x="342900" y="1600203"/>
            <a:ext cx="8267700" cy="4525963"/>
          </a:xfrm>
        </p:spPr>
        <p:txBody>
          <a:bodyPr>
            <a:normAutofit lnSpcReduction="10000"/>
          </a:bodyPr>
          <a:lstStyle/>
          <a:p>
            <a:pPr marL="0" indent="0">
              <a:buNone/>
            </a:pPr>
            <a:r>
              <a:rPr lang="en-US" sz="4800" b="1" baseline="30000" dirty="0"/>
              <a:t>4 </a:t>
            </a:r>
            <a:r>
              <a:rPr lang="en-US" sz="4800" dirty="0"/>
              <a:t>Love </a:t>
            </a:r>
            <a:r>
              <a:rPr lang="en-US" sz="4800" u="sng" dirty="0"/>
              <a:t>suffers long </a:t>
            </a:r>
            <a:r>
              <a:rPr lang="en-US" sz="4800" i="1" dirty="0"/>
              <a:t>and</a:t>
            </a:r>
            <a:r>
              <a:rPr lang="en-US" sz="4800" dirty="0"/>
              <a:t> is kind…</a:t>
            </a:r>
          </a:p>
          <a:p>
            <a:pPr marL="0" indent="0">
              <a:buNone/>
            </a:pPr>
            <a:endParaRPr lang="en-US" sz="4800" dirty="0"/>
          </a:p>
          <a:p>
            <a:pPr marL="0" indent="0">
              <a:buNone/>
            </a:pPr>
            <a:r>
              <a:rPr lang="en-US" sz="4800" dirty="0"/>
              <a:t>A divine love that gives and gives, even if it’s never responded to, thanked, or acknowledged.</a:t>
            </a:r>
          </a:p>
        </p:txBody>
      </p:sp>
    </p:spTree>
    <p:extLst>
      <p:ext uri="{BB962C8B-B14F-4D97-AF65-F5344CB8AC3E}">
        <p14:creationId xmlns:p14="http://schemas.microsoft.com/office/powerpoint/2010/main" val="1667604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496300" cy="6400800"/>
          </a:xfrm>
        </p:spPr>
        <p:txBody>
          <a:bodyPr>
            <a:normAutofit/>
          </a:bodyPr>
          <a:lstStyle/>
          <a:p>
            <a:pPr marL="0" indent="0">
              <a:buNone/>
            </a:pPr>
            <a:r>
              <a:rPr lang="en-US" sz="5200" dirty="0"/>
              <a:t>“</a:t>
            </a:r>
            <a:r>
              <a:rPr lang="en-US" sz="5200" dirty="0" err="1"/>
              <a:t>Suffereth</a:t>
            </a:r>
            <a:r>
              <a:rPr lang="en-US" sz="5200" dirty="0"/>
              <a:t> Long”- compound of two words:</a:t>
            </a:r>
          </a:p>
          <a:p>
            <a:pPr marL="0" indent="0">
              <a:buNone/>
            </a:pPr>
            <a:r>
              <a:rPr lang="en-US" sz="6000" dirty="0" err="1"/>
              <a:t>Makrothumia</a:t>
            </a:r>
            <a:endParaRPr lang="en-US" sz="6000" dirty="0"/>
          </a:p>
          <a:p>
            <a:pPr marL="0" indent="0">
              <a:buNone/>
            </a:pPr>
            <a:r>
              <a:rPr lang="en-US" sz="4400" dirty="0" err="1">
                <a:solidFill>
                  <a:srgbClr val="00B0F0"/>
                </a:solidFill>
              </a:rPr>
              <a:t>Makros</a:t>
            </a:r>
            <a:r>
              <a:rPr lang="en-US" sz="4400" dirty="0"/>
              <a:t>- long, distant, far, or long duration</a:t>
            </a:r>
          </a:p>
          <a:p>
            <a:pPr marL="0" indent="0">
              <a:buNone/>
            </a:pPr>
            <a:r>
              <a:rPr lang="en-US" sz="4400" dirty="0"/>
              <a:t> </a:t>
            </a:r>
            <a:r>
              <a:rPr lang="en-US" sz="4400" dirty="0" err="1">
                <a:solidFill>
                  <a:srgbClr val="00B0F0"/>
                </a:solidFill>
              </a:rPr>
              <a:t>thumos</a:t>
            </a:r>
            <a:r>
              <a:rPr lang="en-US" sz="4400" dirty="0"/>
              <a:t>- anger, swelling emotions or strong growing passion about something</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583918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685800"/>
            <a:ext cx="8648700" cy="6049966"/>
          </a:xfrm>
        </p:spPr>
        <p:txBody>
          <a:bodyPr>
            <a:normAutofit/>
          </a:bodyPr>
          <a:lstStyle/>
          <a:p>
            <a:pPr marL="0" indent="0">
              <a:buNone/>
            </a:pPr>
            <a:r>
              <a:rPr lang="en-US" sz="4400" dirty="0"/>
              <a:t>“Kind”- </a:t>
            </a:r>
            <a:r>
              <a:rPr lang="en-US" sz="4400" dirty="0" err="1"/>
              <a:t>chresteuomai</a:t>
            </a:r>
            <a:endParaRPr lang="en-US" sz="4400" dirty="0"/>
          </a:p>
          <a:p>
            <a:pPr marL="0" indent="0">
              <a:buNone/>
            </a:pPr>
            <a:r>
              <a:rPr lang="en-US" sz="4400" dirty="0">
                <a:solidFill>
                  <a:srgbClr val="00B050"/>
                </a:solidFill>
              </a:rPr>
              <a:t>A willingness to serve or to change in order to meet the needs of others. </a:t>
            </a:r>
          </a:p>
          <a:p>
            <a:pPr marL="0" indent="0">
              <a:buNone/>
            </a:pPr>
            <a:r>
              <a:rPr lang="en-US" sz="4400" dirty="0"/>
              <a:t>Agape does not demand that others become like you.  It makes you want to bend over backwards to become what others need you to be for them. </a:t>
            </a:r>
          </a:p>
        </p:txBody>
      </p:sp>
    </p:spTree>
    <p:extLst>
      <p:ext uri="{BB962C8B-B14F-4D97-AF65-F5344CB8AC3E}">
        <p14:creationId xmlns:p14="http://schemas.microsoft.com/office/powerpoint/2010/main" val="2288720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2250" y="381000"/>
            <a:ext cx="8724900" cy="4525963"/>
          </a:xfrm>
        </p:spPr>
        <p:txBody>
          <a:bodyPr>
            <a:normAutofit/>
          </a:bodyPr>
          <a:lstStyle/>
          <a:p>
            <a:pPr marL="0" indent="0">
              <a:buNone/>
            </a:pPr>
            <a:r>
              <a:rPr lang="en-US" sz="4000" dirty="0"/>
              <a:t>90,000,000 quail for 3 </a:t>
            </a:r>
            <a:r>
              <a:rPr lang="en-US" sz="4000" dirty="0" err="1"/>
              <a:t>milion</a:t>
            </a:r>
            <a:r>
              <a:rPr lang="en-US" sz="4000" dirty="0"/>
              <a:t> people to each to 30 days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905000"/>
            <a:ext cx="8102600" cy="4419600"/>
          </a:xfrm>
          <a:prstGeom prst="rect">
            <a:avLst/>
          </a:prstGeom>
        </p:spPr>
      </p:pic>
    </p:spTree>
    <p:extLst>
      <p:ext uri="{BB962C8B-B14F-4D97-AF65-F5344CB8AC3E}">
        <p14:creationId xmlns:p14="http://schemas.microsoft.com/office/powerpoint/2010/main" val="2379489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228600"/>
            <a:ext cx="7924800" cy="4525963"/>
          </a:xfrm>
        </p:spPr>
        <p:txBody>
          <a:bodyPr>
            <a:normAutofit/>
          </a:bodyPr>
          <a:lstStyle/>
          <a:p>
            <a:pPr marL="0" indent="0">
              <a:buNone/>
            </a:pPr>
            <a:r>
              <a:rPr lang="en-US" sz="4000" dirty="0"/>
              <a:t>15,000,000 gallons of water per day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900" y="1898073"/>
            <a:ext cx="8394700" cy="4578927"/>
          </a:xfrm>
          <a:prstGeom prst="rect">
            <a:avLst/>
          </a:prstGeom>
        </p:spPr>
      </p:pic>
    </p:spTree>
    <p:extLst>
      <p:ext uri="{BB962C8B-B14F-4D97-AF65-F5344CB8AC3E}">
        <p14:creationId xmlns:p14="http://schemas.microsoft.com/office/powerpoint/2010/main" val="3682489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4351" y="457201"/>
            <a:ext cx="8115071" cy="646331"/>
          </a:xfrm>
          <a:prstGeom prst="rect">
            <a:avLst/>
          </a:prstGeom>
          <a:noFill/>
        </p:spPr>
        <p:txBody>
          <a:bodyPr wrap="square">
            <a:spAutoFit/>
          </a:bodyPr>
          <a:lstStyle/>
          <a:p>
            <a:pPr>
              <a:defRPr sz="3600" b="1">
                <a:solidFill>
                  <a:srgbClr val="FFFFFF"/>
                </a:solidFill>
                <a:latin typeface="Arial"/>
              </a:defRPr>
            </a:pPr>
            <a:r>
              <a:rPr dirty="0"/>
              <a:t>Daily Provision </a:t>
            </a:r>
          </a:p>
        </p:txBody>
      </p:sp>
      <p:sp>
        <p:nvSpPr>
          <p:cNvPr id="3" name="TextBox 2"/>
          <p:cNvSpPr txBox="1"/>
          <p:nvPr/>
        </p:nvSpPr>
        <p:spPr>
          <a:xfrm>
            <a:off x="514350" y="1600200"/>
            <a:ext cx="8115071" cy="1441420"/>
          </a:xfrm>
          <a:prstGeom prst="rect">
            <a:avLst/>
          </a:prstGeom>
          <a:noFill/>
        </p:spPr>
        <p:txBody>
          <a:bodyPr wrap="square">
            <a:spAutoFit/>
          </a:bodyPr>
          <a:lstStyle/>
          <a:p>
            <a:pPr algn="l">
              <a:defRPr sz="5400" b="1">
                <a:solidFill>
                  <a:srgbClr val="00B4D8"/>
                </a:solidFill>
              </a:defRPr>
            </a:pPr>
            <a:r>
              <a:rPr dirty="0"/>
              <a:t>4,500 TONS OF MANNA</a:t>
            </a:r>
          </a:p>
          <a:p>
            <a:pPr>
              <a:spcBef>
                <a:spcPts val="1400"/>
              </a:spcBef>
              <a:defRPr sz="2200">
                <a:solidFill>
                  <a:srgbClr val="FFFFFF"/>
                </a:solidFill>
              </a:defRPr>
            </a:pPr>
            <a:r>
              <a:rPr dirty="0"/>
              <a:t>The Daily Sustenance Requirement in the Wilderness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000" y="2466975"/>
            <a:ext cx="7682528" cy="4077516"/>
          </a:xfrm>
          <a:prstGeom prst="rect">
            <a:avLst/>
          </a:prstGeom>
        </p:spPr>
      </p:pic>
    </p:spTree>
    <p:extLst>
      <p:ext uri="{BB962C8B-B14F-4D97-AF65-F5344CB8AC3E}">
        <p14:creationId xmlns:p14="http://schemas.microsoft.com/office/powerpoint/2010/main" val="1711110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4351" y="457201"/>
            <a:ext cx="8115071" cy="646331"/>
          </a:xfrm>
          <a:prstGeom prst="rect">
            <a:avLst/>
          </a:prstGeom>
          <a:noFill/>
        </p:spPr>
        <p:txBody>
          <a:bodyPr wrap="square">
            <a:spAutoFit/>
          </a:bodyPr>
          <a:lstStyle/>
          <a:p>
            <a:pPr>
              <a:defRPr sz="3600" b="1">
                <a:solidFill>
                  <a:srgbClr val="FFFFFF"/>
                </a:solidFill>
                <a:latin typeface="Arial"/>
              </a:defRPr>
            </a:pPr>
            <a:r>
              <a:rPr dirty="0"/>
              <a:t> The Annual Fleet Requirement</a:t>
            </a:r>
          </a:p>
        </p:txBody>
      </p:sp>
      <p:sp>
        <p:nvSpPr>
          <p:cNvPr id="3" name="TextBox 2"/>
          <p:cNvSpPr txBox="1"/>
          <p:nvPr/>
        </p:nvSpPr>
        <p:spPr>
          <a:xfrm>
            <a:off x="514351" y="1103531"/>
            <a:ext cx="8115071" cy="923330"/>
          </a:xfrm>
          <a:prstGeom prst="rect">
            <a:avLst/>
          </a:prstGeom>
          <a:noFill/>
        </p:spPr>
        <p:txBody>
          <a:bodyPr wrap="square">
            <a:spAutoFit/>
          </a:bodyPr>
          <a:lstStyle/>
          <a:p>
            <a:pPr algn="l">
              <a:defRPr sz="5400" b="1">
                <a:solidFill>
                  <a:srgbClr val="FFB703"/>
                </a:solidFill>
              </a:defRPr>
            </a:pPr>
            <a:r>
              <a:rPr dirty="0"/>
              <a:t>33 CARGO SHIPS / YEAR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351" y="1912058"/>
            <a:ext cx="7576133" cy="5164898"/>
          </a:xfrm>
          <a:prstGeom prst="rect">
            <a:avLst/>
          </a:prstGeom>
        </p:spPr>
      </p:pic>
    </p:spTree>
    <p:extLst>
      <p:ext uri="{BB962C8B-B14F-4D97-AF65-F5344CB8AC3E}">
        <p14:creationId xmlns:p14="http://schemas.microsoft.com/office/powerpoint/2010/main" val="2114677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4351" y="457201"/>
            <a:ext cx="8115071" cy="646331"/>
          </a:xfrm>
          <a:prstGeom prst="rect">
            <a:avLst/>
          </a:prstGeom>
          <a:noFill/>
        </p:spPr>
        <p:txBody>
          <a:bodyPr wrap="square">
            <a:spAutoFit/>
          </a:bodyPr>
          <a:lstStyle/>
          <a:p>
            <a:pPr>
              <a:defRPr sz="3600" b="1">
                <a:solidFill>
                  <a:srgbClr val="FFFFFF"/>
                </a:solidFill>
                <a:latin typeface="Arial"/>
              </a:defRPr>
            </a:pPr>
            <a:r>
              <a:rPr dirty="0"/>
              <a:t>The 40-Year Horizon</a:t>
            </a:r>
          </a:p>
        </p:txBody>
      </p:sp>
      <p:sp>
        <p:nvSpPr>
          <p:cNvPr id="3" name="TextBox 2"/>
          <p:cNvSpPr txBox="1"/>
          <p:nvPr/>
        </p:nvSpPr>
        <p:spPr>
          <a:xfrm>
            <a:off x="514350" y="1149533"/>
            <a:ext cx="8115071" cy="2303195"/>
          </a:xfrm>
          <a:prstGeom prst="rect">
            <a:avLst/>
          </a:prstGeom>
          <a:noFill/>
        </p:spPr>
        <p:txBody>
          <a:bodyPr wrap="square">
            <a:spAutoFit/>
          </a:bodyPr>
          <a:lstStyle/>
          <a:p>
            <a:pPr algn="l">
              <a:defRPr sz="5400" b="1">
                <a:solidFill>
                  <a:srgbClr val="EF476F"/>
                </a:solidFill>
              </a:defRPr>
            </a:pPr>
            <a:r>
              <a:rPr dirty="0"/>
              <a:t>1,314 CARGO SHIPS</a:t>
            </a:r>
          </a:p>
          <a:p>
            <a:pPr>
              <a:spcBef>
                <a:spcPts val="1400"/>
              </a:spcBef>
              <a:defRPr sz="2200">
                <a:solidFill>
                  <a:srgbClr val="FFFFFF"/>
                </a:solidFill>
              </a:defRPr>
            </a:pPr>
            <a:r>
              <a:rPr dirty="0"/>
              <a:t>The Total Provision for an Entire Generation (40 Years)</a:t>
            </a:r>
          </a:p>
          <a:p>
            <a:pPr>
              <a:spcBef>
                <a:spcPts val="2400"/>
              </a:spcBef>
              <a:defRPr sz="1800">
                <a:solidFill>
                  <a:srgbClr val="8D99AE"/>
                </a:solidFill>
              </a:defRPr>
            </a:pPr>
            <a:r>
              <a:rPr dirty="0"/>
              <a:t>• Generational Mass: 1,642,500 tons/year × 40 years = 65,700,000 Total Tons.</a:t>
            </a:r>
            <a:br>
              <a:rPr dirty="0"/>
            </a:br>
            <a:endParaRP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22" y="2612844"/>
            <a:ext cx="9607810" cy="3062968"/>
          </a:xfrm>
          <a:prstGeom prst="rect">
            <a:avLst/>
          </a:prstGeom>
        </p:spPr>
      </p:pic>
    </p:spTree>
    <p:extLst>
      <p:ext uri="{BB962C8B-B14F-4D97-AF65-F5344CB8AC3E}">
        <p14:creationId xmlns:p14="http://schemas.microsoft.com/office/powerpoint/2010/main" val="16377040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42900" y="1600203"/>
            <a:ext cx="8420100" cy="4525963"/>
          </a:xfrm>
        </p:spPr>
        <p:txBody>
          <a:bodyPr>
            <a:noAutofit/>
          </a:bodyPr>
          <a:lstStyle/>
          <a:p>
            <a:pPr marL="0" indent="0">
              <a:buNone/>
            </a:pPr>
            <a:r>
              <a:rPr lang="en-US" sz="4400" dirty="0"/>
              <a:t>Agape is a love that has no strings attached. It isn’t looking for what it can get, but for what it can give. Its awe of the one who is loved is so deep that it is compelled to shower love upon that object or person regardless of the response. </a:t>
            </a:r>
          </a:p>
        </p:txBody>
      </p:sp>
    </p:spTree>
    <p:extLst>
      <p:ext uri="{BB962C8B-B14F-4D97-AF65-F5344CB8AC3E}">
        <p14:creationId xmlns:p14="http://schemas.microsoft.com/office/powerpoint/2010/main" val="3017966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42900" y="1600203"/>
            <a:ext cx="8801100" cy="4525963"/>
          </a:xfrm>
        </p:spPr>
        <p:txBody>
          <a:bodyPr>
            <a:normAutofit lnSpcReduction="10000"/>
          </a:bodyPr>
          <a:lstStyle/>
          <a:p>
            <a:pPr marL="0" indent="0">
              <a:buNone/>
            </a:pPr>
            <a:r>
              <a:rPr lang="en-US" sz="4400" dirty="0"/>
              <a:t>This is the profound love God has for the human race, for He loved when he was still lost in sin</a:t>
            </a:r>
          </a:p>
          <a:p>
            <a:pPr marL="0" indent="0">
              <a:buNone/>
            </a:pPr>
            <a:r>
              <a:rPr lang="en-US" sz="4400" dirty="0"/>
              <a:t>With no ability to love Him back. God simply loved mankind without any thought or expectation of receiving love in return.  </a:t>
            </a:r>
          </a:p>
          <a:p>
            <a:pPr marL="0" indent="0">
              <a:buNone/>
            </a:pPr>
            <a:endParaRPr lang="en-US" dirty="0"/>
          </a:p>
        </p:txBody>
      </p:sp>
    </p:spTree>
    <p:extLst>
      <p:ext uri="{BB962C8B-B14F-4D97-AF65-F5344CB8AC3E}">
        <p14:creationId xmlns:p14="http://schemas.microsoft.com/office/powerpoint/2010/main" val="1023587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John 3:16,18</a:t>
            </a:r>
          </a:p>
        </p:txBody>
      </p:sp>
      <p:sp>
        <p:nvSpPr>
          <p:cNvPr id="3" name="Content Placeholder 2"/>
          <p:cNvSpPr>
            <a:spLocks noGrp="1"/>
          </p:cNvSpPr>
          <p:nvPr>
            <p:ph idx="1"/>
          </p:nvPr>
        </p:nvSpPr>
        <p:spPr>
          <a:xfrm>
            <a:off x="342900" y="1600203"/>
            <a:ext cx="8572500" cy="4525963"/>
          </a:xfrm>
        </p:spPr>
        <p:txBody>
          <a:bodyPr>
            <a:normAutofit/>
          </a:bodyPr>
          <a:lstStyle/>
          <a:p>
            <a:pPr marL="0" indent="0">
              <a:buNone/>
            </a:pPr>
            <a:r>
              <a:rPr lang="en-US" sz="4400" b="1" baseline="30000" dirty="0"/>
              <a:t>16 </a:t>
            </a:r>
            <a:r>
              <a:rPr lang="en-US" sz="4400" dirty="0"/>
              <a:t>By this we know love, because He laid down His life for us. And we also ought to lay down </a:t>
            </a:r>
            <a:r>
              <a:rPr lang="en-US" sz="4400" i="1" dirty="0"/>
              <a:t>our</a:t>
            </a:r>
            <a:r>
              <a:rPr lang="en-US" sz="4400" dirty="0"/>
              <a:t> lives for the brethren. </a:t>
            </a:r>
          </a:p>
        </p:txBody>
      </p:sp>
    </p:spTree>
    <p:extLst>
      <p:ext uri="{BB962C8B-B14F-4D97-AF65-F5344CB8AC3E}">
        <p14:creationId xmlns:p14="http://schemas.microsoft.com/office/powerpoint/2010/main" val="3826346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42900" y="1600203"/>
            <a:ext cx="8267700" cy="4525963"/>
          </a:xfrm>
        </p:spPr>
        <p:txBody>
          <a:bodyPr/>
          <a:lstStyle/>
          <a:p>
            <a:pPr marL="0" indent="0">
              <a:buNone/>
            </a:pPr>
            <a:r>
              <a:rPr lang="en-US" sz="4400" b="1" baseline="30000" dirty="0"/>
              <a:t>17 </a:t>
            </a:r>
            <a:r>
              <a:rPr lang="en-US" sz="4400" dirty="0"/>
              <a:t>But whoever has this world’s goods, and sees his brother in need, and shuts up his heart from him, how does the love of God abide in him?</a:t>
            </a:r>
          </a:p>
          <a:p>
            <a:pPr marL="0" indent="0">
              <a:buNone/>
            </a:pPr>
            <a:endParaRPr lang="en-US" dirty="0"/>
          </a:p>
        </p:txBody>
      </p:sp>
    </p:spTree>
    <p:extLst>
      <p:ext uri="{BB962C8B-B14F-4D97-AF65-F5344CB8AC3E}">
        <p14:creationId xmlns:p14="http://schemas.microsoft.com/office/powerpoint/2010/main" val="34999384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42900" y="1600203"/>
            <a:ext cx="8420100" cy="4525963"/>
          </a:xfrm>
        </p:spPr>
        <p:txBody>
          <a:bodyPr/>
          <a:lstStyle/>
          <a:p>
            <a:pPr marL="0" indent="0">
              <a:buNone/>
            </a:pPr>
            <a:r>
              <a:rPr lang="en-US" sz="4800" b="1" baseline="30000" dirty="0"/>
              <a:t>18 </a:t>
            </a:r>
            <a:r>
              <a:rPr lang="en-US" sz="4800" dirty="0"/>
              <a:t>My little children, let us not love in word or in tongue, but in deed and in truth.</a:t>
            </a:r>
          </a:p>
          <a:p>
            <a:pPr marL="0" indent="0">
              <a:buNone/>
            </a:pPr>
            <a:endParaRPr lang="en-US" dirty="0"/>
          </a:p>
        </p:txBody>
      </p:sp>
    </p:spTree>
    <p:extLst>
      <p:ext uri="{BB962C8B-B14F-4D97-AF65-F5344CB8AC3E}">
        <p14:creationId xmlns:p14="http://schemas.microsoft.com/office/powerpoint/2010/main" val="41155074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1015809"/>
            <a:ext cx="4343400" cy="5197641"/>
          </a:xfrm>
          <a:prstGeom prst="rect">
            <a:avLst/>
          </a:prstGeom>
        </p:spPr>
      </p:pic>
    </p:spTree>
    <p:extLst>
      <p:ext uri="{BB962C8B-B14F-4D97-AF65-F5344CB8AC3E}">
        <p14:creationId xmlns:p14="http://schemas.microsoft.com/office/powerpoint/2010/main" val="37516732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a:t>
            </a:r>
            <a:r>
              <a:rPr lang="en-US" dirty="0" err="1"/>
              <a:t>Cor</a:t>
            </a:r>
            <a:r>
              <a:rPr lang="en-US" dirty="0"/>
              <a:t> 14:1</a:t>
            </a:r>
          </a:p>
        </p:txBody>
      </p:sp>
      <p:sp>
        <p:nvSpPr>
          <p:cNvPr id="3" name="Content Placeholder 2"/>
          <p:cNvSpPr>
            <a:spLocks noGrp="1"/>
          </p:cNvSpPr>
          <p:nvPr>
            <p:ph idx="1"/>
          </p:nvPr>
        </p:nvSpPr>
        <p:spPr>
          <a:xfrm>
            <a:off x="342900" y="1600203"/>
            <a:ext cx="8420100" cy="4525963"/>
          </a:xfrm>
        </p:spPr>
        <p:txBody>
          <a:bodyPr>
            <a:normAutofit/>
          </a:bodyPr>
          <a:lstStyle/>
          <a:p>
            <a:pPr marL="0" indent="0">
              <a:buNone/>
            </a:pPr>
            <a:r>
              <a:rPr lang="en-US" sz="4800" dirty="0">
                <a:solidFill>
                  <a:srgbClr val="00B0F0"/>
                </a:solidFill>
              </a:rPr>
              <a:t>Pursue </a:t>
            </a:r>
            <a:r>
              <a:rPr lang="en-US" sz="4800" dirty="0"/>
              <a:t>love, and desire spiritual </a:t>
            </a:r>
            <a:r>
              <a:rPr lang="en-US" sz="4800" i="1" dirty="0"/>
              <a:t>gifts,</a:t>
            </a:r>
            <a:r>
              <a:rPr lang="en-US" sz="4800" dirty="0"/>
              <a:t> but especially that you may prophesy.</a:t>
            </a:r>
          </a:p>
        </p:txBody>
      </p:sp>
    </p:spTree>
    <p:extLst>
      <p:ext uri="{BB962C8B-B14F-4D97-AF65-F5344CB8AC3E}">
        <p14:creationId xmlns:p14="http://schemas.microsoft.com/office/powerpoint/2010/main" val="26277638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42900" y="1600203"/>
            <a:ext cx="8648700" cy="4525963"/>
          </a:xfrm>
        </p:spPr>
        <p:txBody>
          <a:bodyPr>
            <a:normAutofit/>
          </a:bodyPr>
          <a:lstStyle/>
          <a:p>
            <a:pPr marL="0" indent="0">
              <a:buNone/>
            </a:pPr>
            <a:r>
              <a:rPr lang="en-US" sz="4800" dirty="0"/>
              <a:t>Pursue- (</a:t>
            </a:r>
            <a:r>
              <a:rPr lang="en-US" sz="4800" dirty="0" err="1"/>
              <a:t>dioko</a:t>
            </a:r>
            <a:r>
              <a:rPr lang="en-US" sz="4800" dirty="0"/>
              <a:t>,- to hotly pursue.</a:t>
            </a:r>
          </a:p>
          <a:p>
            <a:pPr marL="0" indent="0">
              <a:buNone/>
            </a:pPr>
            <a:endParaRPr lang="en-US" sz="4800" dirty="0"/>
          </a:p>
          <a:p>
            <a:pPr marL="0" indent="0">
              <a:buNone/>
            </a:pPr>
            <a:r>
              <a:rPr lang="en-US" sz="4800" dirty="0"/>
              <a:t>Hunting term to follow the tracks of an animal until you finally get your game. </a:t>
            </a:r>
          </a:p>
        </p:txBody>
      </p:sp>
    </p:spTree>
    <p:extLst>
      <p:ext uri="{BB962C8B-B14F-4D97-AF65-F5344CB8AC3E}">
        <p14:creationId xmlns:p14="http://schemas.microsoft.com/office/powerpoint/2010/main" val="35147428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1524000"/>
            <a:ext cx="8572500" cy="4525963"/>
          </a:xfrm>
        </p:spPr>
        <p:txBody>
          <a:bodyPr>
            <a:normAutofit lnSpcReduction="10000"/>
          </a:bodyPr>
          <a:lstStyle/>
          <a:p>
            <a:pPr marL="0" indent="0">
              <a:buNone/>
            </a:pPr>
            <a:r>
              <a:rPr lang="en-US" dirty="0"/>
              <a:t>If </a:t>
            </a:r>
            <a:r>
              <a:rPr lang="en-US" i="1" dirty="0">
                <a:solidFill>
                  <a:srgbClr val="00B0F0"/>
                </a:solidFill>
              </a:rPr>
              <a:t>agape</a:t>
            </a:r>
            <a:r>
              <a:rPr lang="en-US" i="1" dirty="0"/>
              <a:t> </a:t>
            </a:r>
            <a:r>
              <a:rPr lang="en-US" dirty="0"/>
              <a:t>is the basis of your sexual relationship instead of </a:t>
            </a:r>
            <a:r>
              <a:rPr lang="en-US" i="1" dirty="0" err="1">
                <a:solidFill>
                  <a:srgbClr val="00B0F0"/>
                </a:solidFill>
              </a:rPr>
              <a:t>eros</a:t>
            </a:r>
            <a:r>
              <a:rPr lang="en-US" dirty="0"/>
              <a:t> , you will always seek to serve and please your spouse rather than being self-centered and focused only on your needs. </a:t>
            </a:r>
          </a:p>
          <a:p>
            <a:pPr marL="0" indent="0">
              <a:buNone/>
            </a:pPr>
            <a:endParaRPr lang="en-US" i="1" dirty="0"/>
          </a:p>
          <a:p>
            <a:pPr marL="0" indent="0">
              <a:buNone/>
            </a:pPr>
            <a:r>
              <a:rPr lang="en-US" dirty="0"/>
              <a:t>If agape is the basis of your family relationships rather than </a:t>
            </a:r>
            <a:r>
              <a:rPr lang="en-US" i="1" dirty="0" err="1">
                <a:solidFill>
                  <a:srgbClr val="00B0F0"/>
                </a:solidFill>
              </a:rPr>
              <a:t>stergo</a:t>
            </a:r>
            <a:r>
              <a:rPr lang="en-US" dirty="0"/>
              <a:t>, you will always remain devoted to your family, regardless of disappointments that may occur along the way.</a:t>
            </a:r>
          </a:p>
          <a:p>
            <a:pPr marL="0" indent="0">
              <a:buNone/>
            </a:pPr>
            <a:endParaRPr lang="en-US" dirty="0"/>
          </a:p>
        </p:txBody>
      </p:sp>
    </p:spTree>
    <p:extLst>
      <p:ext uri="{BB962C8B-B14F-4D97-AF65-F5344CB8AC3E}">
        <p14:creationId xmlns:p14="http://schemas.microsoft.com/office/powerpoint/2010/main" val="26361674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42900" y="1600203"/>
            <a:ext cx="8953500" cy="4525963"/>
          </a:xfrm>
        </p:spPr>
        <p:txBody>
          <a:bodyPr>
            <a:normAutofit/>
          </a:bodyPr>
          <a:lstStyle/>
          <a:p>
            <a:pPr marL="0" indent="0">
              <a:buNone/>
            </a:pPr>
            <a:r>
              <a:rPr lang="en-US" sz="4400" dirty="0"/>
              <a:t>If </a:t>
            </a:r>
            <a:r>
              <a:rPr lang="en-US" sz="4400" i="1" dirty="0">
                <a:solidFill>
                  <a:srgbClr val="00B0F0"/>
                </a:solidFill>
              </a:rPr>
              <a:t>agape</a:t>
            </a:r>
            <a:r>
              <a:rPr lang="en-US" sz="4400" dirty="0"/>
              <a:t> is the basis of your friendships rather than </a:t>
            </a:r>
            <a:r>
              <a:rPr lang="en-US" sz="4400" i="1" dirty="0" err="1">
                <a:solidFill>
                  <a:srgbClr val="00B0F0"/>
                </a:solidFill>
              </a:rPr>
              <a:t>phileo</a:t>
            </a:r>
            <a:r>
              <a:rPr lang="en-US" sz="4400" i="1" dirty="0"/>
              <a:t>, </a:t>
            </a:r>
            <a:r>
              <a:rPr lang="en-US" sz="4400" dirty="0"/>
              <a:t>you will be a faithful, immovable friend for life rather than a come-and-go friend who is faithful only as long as you get what you want out of the relationship. </a:t>
            </a:r>
          </a:p>
        </p:txBody>
      </p:sp>
    </p:spTree>
    <p:extLst>
      <p:ext uri="{BB962C8B-B14F-4D97-AF65-F5344CB8AC3E}">
        <p14:creationId xmlns:p14="http://schemas.microsoft.com/office/powerpoint/2010/main" val="1489480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42900" y="1600203"/>
            <a:ext cx="8648700" cy="4525963"/>
          </a:xfrm>
        </p:spPr>
        <p:txBody>
          <a:bodyPr/>
          <a:lstStyle/>
          <a:p>
            <a:pPr marL="0" indent="0">
              <a:buNone/>
            </a:pPr>
            <a:r>
              <a:rPr lang="en-US" sz="4400" dirty="0"/>
              <a:t>If </a:t>
            </a:r>
            <a:r>
              <a:rPr lang="en-US" sz="4400" dirty="0">
                <a:solidFill>
                  <a:srgbClr val="00B0F0"/>
                </a:solidFill>
              </a:rPr>
              <a:t>agape</a:t>
            </a:r>
            <a:r>
              <a:rPr lang="en-US" sz="4400" dirty="0"/>
              <a:t> is the driving motivation of your life and the force behind all your relationships, it will make you to be the </a:t>
            </a:r>
            <a:r>
              <a:rPr lang="en-US" sz="4400" u="sng" dirty="0"/>
              <a:t>best, most devoted, faithful and reliable friend anyone has ever known. </a:t>
            </a:r>
          </a:p>
          <a:p>
            <a:pPr marL="0" indent="0">
              <a:buNone/>
            </a:pPr>
            <a:endParaRPr lang="en-US" dirty="0"/>
          </a:p>
        </p:txBody>
      </p:sp>
    </p:spTree>
    <p:extLst>
      <p:ext uri="{BB962C8B-B14F-4D97-AF65-F5344CB8AC3E}">
        <p14:creationId xmlns:p14="http://schemas.microsoft.com/office/powerpoint/2010/main" val="2523682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 y="914400"/>
            <a:ext cx="9054413" cy="5632311"/>
          </a:xfrm>
          <a:prstGeom prst="rect">
            <a:avLst/>
          </a:prstGeom>
          <a:noFill/>
        </p:spPr>
        <p:txBody>
          <a:bodyPr wrap="square" rtlCol="0">
            <a:spAutoFit/>
          </a:bodyPr>
          <a:lstStyle/>
          <a:p>
            <a:pPr defTabSz="457200"/>
            <a:r>
              <a:rPr lang="en-US" sz="4000" b="1" baseline="30000" dirty="0">
                <a:solidFill>
                  <a:prstClr val="white"/>
                </a:solidFill>
              </a:rPr>
              <a:t>32 </a:t>
            </a:r>
            <a:r>
              <a:rPr lang="en-US" sz="4000" dirty="0">
                <a:solidFill>
                  <a:prstClr val="white"/>
                </a:solidFill>
              </a:rPr>
              <a:t>Now the multitude of those who believed were of </a:t>
            </a:r>
            <a:r>
              <a:rPr lang="en-US" sz="4000" dirty="0">
                <a:solidFill>
                  <a:srgbClr val="00B0F0"/>
                </a:solidFill>
              </a:rPr>
              <a:t>one heart and one soul</a:t>
            </a:r>
            <a:r>
              <a:rPr lang="en-US" sz="4000" dirty="0">
                <a:solidFill>
                  <a:prstClr val="white"/>
                </a:solidFill>
              </a:rPr>
              <a:t>; neither did anyone say that any of the things he possessed was his own, but they had all things in common. </a:t>
            </a:r>
            <a:r>
              <a:rPr lang="en-US" sz="4000" b="1" baseline="30000" dirty="0">
                <a:solidFill>
                  <a:prstClr val="white"/>
                </a:solidFill>
              </a:rPr>
              <a:t>33 </a:t>
            </a:r>
            <a:r>
              <a:rPr lang="en-US" sz="4000" dirty="0">
                <a:solidFill>
                  <a:prstClr val="white"/>
                </a:solidFill>
              </a:rPr>
              <a:t>And with great power the apostles gave witness to the resurrection of the Lord Jesus. And </a:t>
            </a:r>
            <a:r>
              <a:rPr lang="en-US" sz="4000" dirty="0">
                <a:solidFill>
                  <a:srgbClr val="00B0F0"/>
                </a:solidFill>
              </a:rPr>
              <a:t>great grace </a:t>
            </a:r>
            <a:r>
              <a:rPr lang="en-US" sz="4000" dirty="0">
                <a:solidFill>
                  <a:prstClr val="white"/>
                </a:solidFill>
              </a:rPr>
              <a:t>was upon them all. </a:t>
            </a:r>
          </a:p>
        </p:txBody>
      </p:sp>
      <p:sp>
        <p:nvSpPr>
          <p:cNvPr id="4" name="TextBox 3"/>
          <p:cNvSpPr txBox="1"/>
          <p:nvPr/>
        </p:nvSpPr>
        <p:spPr>
          <a:xfrm>
            <a:off x="1936408" y="27057"/>
            <a:ext cx="5181600" cy="707886"/>
          </a:xfrm>
          <a:prstGeom prst="rect">
            <a:avLst/>
          </a:prstGeom>
          <a:noFill/>
        </p:spPr>
        <p:txBody>
          <a:bodyPr wrap="square" rtlCol="0">
            <a:spAutoFit/>
          </a:bodyPr>
          <a:lstStyle/>
          <a:p>
            <a:pPr algn="ctr"/>
            <a:r>
              <a:rPr lang="en-US" sz="4000" dirty="0"/>
              <a:t>Acts 4:32-35</a:t>
            </a:r>
          </a:p>
        </p:txBody>
      </p:sp>
    </p:spTree>
    <p:extLst>
      <p:ext uri="{BB962C8B-B14F-4D97-AF65-F5344CB8AC3E}">
        <p14:creationId xmlns:p14="http://schemas.microsoft.com/office/powerpoint/2010/main" val="21067834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8763000" cy="1143000"/>
          </a:xfrm>
        </p:spPr>
        <p:txBody>
          <a:bodyPr>
            <a:normAutofit/>
          </a:bodyPr>
          <a:lstStyle/>
          <a:p>
            <a:r>
              <a:rPr lang="en-US" dirty="0"/>
              <a:t>How do I possess this Agape love?</a:t>
            </a:r>
          </a:p>
        </p:txBody>
      </p:sp>
      <p:sp>
        <p:nvSpPr>
          <p:cNvPr id="3" name="Content Placeholder 2"/>
          <p:cNvSpPr>
            <a:spLocks noGrp="1"/>
          </p:cNvSpPr>
          <p:nvPr>
            <p:ph idx="1"/>
          </p:nvPr>
        </p:nvSpPr>
        <p:spPr>
          <a:xfrm>
            <a:off x="342900" y="1600203"/>
            <a:ext cx="8724900" cy="4525963"/>
          </a:xfrm>
        </p:spPr>
        <p:txBody>
          <a:bodyPr>
            <a:normAutofit/>
          </a:bodyPr>
          <a:lstStyle/>
          <a:p>
            <a:pPr marL="0" indent="0">
              <a:buNone/>
            </a:pPr>
            <a:r>
              <a:rPr lang="en-US" sz="9600" dirty="0"/>
              <a:t>It is impossible! </a:t>
            </a:r>
          </a:p>
        </p:txBody>
      </p:sp>
    </p:spTree>
    <p:extLst>
      <p:ext uri="{BB962C8B-B14F-4D97-AF65-F5344CB8AC3E}">
        <p14:creationId xmlns:p14="http://schemas.microsoft.com/office/powerpoint/2010/main" val="228348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42900" y="1600203"/>
            <a:ext cx="8496300" cy="4525963"/>
          </a:xfrm>
        </p:spPr>
        <p:txBody>
          <a:bodyPr>
            <a:normAutofit lnSpcReduction="10000"/>
          </a:bodyPr>
          <a:lstStyle/>
          <a:p>
            <a:pPr marL="0" indent="0">
              <a:buNone/>
            </a:pPr>
            <a:r>
              <a:rPr lang="en-US" dirty="0"/>
              <a:t>In this flesh, that is selfish and self-focused, therefore it can not love that highly. </a:t>
            </a:r>
          </a:p>
          <a:p>
            <a:pPr marL="0" indent="0">
              <a:buNone/>
            </a:pPr>
            <a:r>
              <a:rPr lang="en-US" dirty="0"/>
              <a:t>But because the seed of God’s word has been sown into your own human spirit, the potential for this divine love is within you all the time. It is up to you to shove this flesh aside and release the love of God from inside you. If you let the Spirit of God release it from your heart, you will discover and enjoy the fruit of the Spirit called “love”. </a:t>
            </a:r>
          </a:p>
        </p:txBody>
      </p:sp>
    </p:spTree>
    <p:extLst>
      <p:ext uri="{BB962C8B-B14F-4D97-AF65-F5344CB8AC3E}">
        <p14:creationId xmlns:p14="http://schemas.microsoft.com/office/powerpoint/2010/main" val="8777856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2400"/>
            <a:ext cx="8229600" cy="1828800"/>
          </a:xfrm>
        </p:spPr>
        <p:txBody>
          <a:bodyPr/>
          <a:lstStyle/>
          <a:p>
            <a:r>
              <a:rPr lang="en-US" sz="3200" dirty="0"/>
              <a:t>#1 Guard Rail: </a:t>
            </a:r>
            <a:r>
              <a:rPr lang="en-US" dirty="0"/>
              <a:t>Being Filled with the Holy Spirit </a:t>
            </a:r>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772403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076270"/>
            <a:ext cx="4495800" cy="3329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953000" y="533400"/>
            <a:ext cx="4114800" cy="4401205"/>
          </a:xfrm>
          <a:prstGeom prst="rect">
            <a:avLst/>
          </a:prstGeom>
          <a:noFill/>
        </p:spPr>
        <p:txBody>
          <a:bodyPr wrap="square" rtlCol="0">
            <a:spAutoFit/>
          </a:bodyPr>
          <a:lstStyle/>
          <a:p>
            <a:r>
              <a:rPr lang="en-US" sz="4000" dirty="0">
                <a:effectLst>
                  <a:outerShdw blurRad="38100" dist="38100" dir="2700000" algn="tl">
                    <a:srgbClr val="000000">
                      <a:alpha val="43137"/>
                    </a:srgbClr>
                  </a:outerShdw>
                </a:effectLst>
              </a:rPr>
              <a:t>Flesh represents the sinful, corrupted desires of our heart, Mind, Will and Emotions</a:t>
            </a:r>
          </a:p>
          <a:p>
            <a:endParaRPr lang="en-US" sz="4000" dirty="0">
              <a:effectLst>
                <a:outerShdw blurRad="38100" dist="38100" dir="2700000" algn="tl">
                  <a:srgbClr val="000000">
                    <a:alpha val="43137"/>
                  </a:srgbClr>
                </a:outerShdw>
              </a:effectLst>
            </a:endParaRPr>
          </a:p>
        </p:txBody>
      </p:sp>
      <p:sp>
        <p:nvSpPr>
          <p:cNvPr id="6" name="TextBox 5"/>
          <p:cNvSpPr txBox="1"/>
          <p:nvPr/>
        </p:nvSpPr>
        <p:spPr>
          <a:xfrm>
            <a:off x="304800" y="914400"/>
            <a:ext cx="4343400" cy="1107996"/>
          </a:xfrm>
          <a:prstGeom prst="rect">
            <a:avLst/>
          </a:prstGeom>
          <a:noFill/>
        </p:spPr>
        <p:txBody>
          <a:bodyPr wrap="square" rtlCol="0">
            <a:spAutoFit/>
          </a:bodyPr>
          <a:lstStyle/>
          <a:p>
            <a:r>
              <a:rPr lang="en-US" sz="6600" dirty="0">
                <a:effectLst>
                  <a:outerShdw blurRad="38100" dist="38100" dir="2700000" algn="tl">
                    <a:srgbClr val="000000">
                      <a:alpha val="43137"/>
                    </a:srgbClr>
                  </a:outerShdw>
                </a:effectLst>
              </a:rPr>
              <a:t>Flesh</a:t>
            </a:r>
          </a:p>
        </p:txBody>
      </p:sp>
    </p:spTree>
    <p:extLst>
      <p:ext uri="{BB962C8B-B14F-4D97-AF65-F5344CB8AC3E}">
        <p14:creationId xmlns:p14="http://schemas.microsoft.com/office/powerpoint/2010/main" val="11061972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1" y="685801"/>
            <a:ext cx="5774388"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62000" y="4953000"/>
            <a:ext cx="6705600" cy="1200329"/>
          </a:xfrm>
          <a:prstGeom prst="rect">
            <a:avLst/>
          </a:prstGeom>
          <a:noFill/>
        </p:spPr>
        <p:txBody>
          <a:bodyPr wrap="square" rtlCol="0">
            <a:spAutoFit/>
          </a:bodyPr>
          <a:lstStyle/>
          <a:p>
            <a:r>
              <a:rPr lang="en-US" sz="3600" dirty="0">
                <a:effectLst>
                  <a:outerShdw blurRad="38100" dist="38100" dir="2700000" algn="tl">
                    <a:srgbClr val="000000">
                      <a:alpha val="43137"/>
                    </a:srgbClr>
                  </a:outerShdw>
                </a:effectLst>
              </a:rPr>
              <a:t>The Bible says that we are slaves to our sinful desires</a:t>
            </a:r>
          </a:p>
        </p:txBody>
      </p:sp>
    </p:spTree>
    <p:extLst>
      <p:ext uri="{BB962C8B-B14F-4D97-AF65-F5344CB8AC3E}">
        <p14:creationId xmlns:p14="http://schemas.microsoft.com/office/powerpoint/2010/main" val="18635234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11" y="228600"/>
            <a:ext cx="9053051"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3611" y="5105400"/>
            <a:ext cx="8129789" cy="1077218"/>
          </a:xfrm>
          <a:prstGeom prst="rect">
            <a:avLst/>
          </a:prstGeom>
          <a:noFill/>
        </p:spPr>
        <p:txBody>
          <a:bodyPr wrap="square" rtlCol="0">
            <a:spAutoFit/>
          </a:bodyPr>
          <a:lstStyle/>
          <a:p>
            <a:r>
              <a:rPr lang="en-US" sz="3200" dirty="0"/>
              <a:t>Our spirit is made alive when we come to Christ and are no longer slaves of sin. </a:t>
            </a:r>
          </a:p>
        </p:txBody>
      </p:sp>
    </p:spTree>
    <p:extLst>
      <p:ext uri="{BB962C8B-B14F-4D97-AF65-F5344CB8AC3E}">
        <p14:creationId xmlns:p14="http://schemas.microsoft.com/office/powerpoint/2010/main" val="24710340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79299"/>
            <a:ext cx="7620000" cy="54166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3400" y="5791200"/>
            <a:ext cx="7315200" cy="584775"/>
          </a:xfrm>
          <a:prstGeom prst="rect">
            <a:avLst/>
          </a:prstGeom>
          <a:noFill/>
        </p:spPr>
        <p:txBody>
          <a:bodyPr wrap="square" rtlCol="0">
            <a:spAutoFit/>
          </a:bodyPr>
          <a:lstStyle/>
          <a:p>
            <a:r>
              <a:rPr lang="en-US" sz="3200" dirty="0"/>
              <a:t>Our Flesh no longer has full control</a:t>
            </a:r>
          </a:p>
        </p:txBody>
      </p:sp>
    </p:spTree>
    <p:extLst>
      <p:ext uri="{BB962C8B-B14F-4D97-AF65-F5344CB8AC3E}">
        <p14:creationId xmlns:p14="http://schemas.microsoft.com/office/powerpoint/2010/main" val="14735783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28600"/>
            <a:ext cx="7239000" cy="4098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28600" y="4724400"/>
            <a:ext cx="8305800" cy="1754326"/>
          </a:xfrm>
          <a:prstGeom prst="rect">
            <a:avLst/>
          </a:prstGeom>
          <a:noFill/>
        </p:spPr>
        <p:txBody>
          <a:bodyPr wrap="square" rtlCol="0">
            <a:spAutoFit/>
          </a:bodyPr>
          <a:lstStyle/>
          <a:p>
            <a:r>
              <a:rPr lang="en-US" sz="3600" b="1" baseline="30000" dirty="0"/>
              <a:t>27 </a:t>
            </a:r>
            <a:r>
              <a:rPr lang="en-US" sz="3600" dirty="0"/>
              <a:t>but I train like a champion athlete. I subdue my body</a:t>
            </a:r>
            <a:r>
              <a:rPr lang="en-US" sz="3600" baseline="30000" dirty="0"/>
              <a:t> </a:t>
            </a:r>
            <a:r>
              <a:rPr lang="en-US" sz="3600" dirty="0"/>
              <a:t>and get it under my control…   1 Corinthians 9:27</a:t>
            </a:r>
          </a:p>
        </p:txBody>
      </p:sp>
    </p:spTree>
    <p:extLst>
      <p:ext uri="{BB962C8B-B14F-4D97-AF65-F5344CB8AC3E}">
        <p14:creationId xmlns:p14="http://schemas.microsoft.com/office/powerpoint/2010/main" val="33788643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0732"/>
            <a:ext cx="7785288" cy="525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838200" y="5638800"/>
            <a:ext cx="7239000" cy="707886"/>
          </a:xfrm>
          <a:prstGeom prst="rect">
            <a:avLst/>
          </a:prstGeom>
          <a:noFill/>
        </p:spPr>
        <p:txBody>
          <a:bodyPr wrap="square" rtlCol="0">
            <a:spAutoFit/>
          </a:bodyPr>
          <a:lstStyle/>
          <a:p>
            <a:r>
              <a:rPr lang="en-US" sz="4000" dirty="0">
                <a:effectLst>
                  <a:outerShdw blurRad="38100" dist="38100" dir="2700000" algn="tl">
                    <a:srgbClr val="000000">
                      <a:alpha val="43137"/>
                    </a:srgbClr>
                  </a:outerShdw>
                </a:effectLst>
              </a:rPr>
              <a:t>When we feed the flesh…</a:t>
            </a:r>
          </a:p>
        </p:txBody>
      </p:sp>
    </p:spTree>
    <p:extLst>
      <p:ext uri="{BB962C8B-B14F-4D97-AF65-F5344CB8AC3E}">
        <p14:creationId xmlns:p14="http://schemas.microsoft.com/office/powerpoint/2010/main" val="34641674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01392"/>
            <a:ext cx="5963204" cy="499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867177" y="5392492"/>
            <a:ext cx="6324600" cy="1200329"/>
          </a:xfrm>
          <a:prstGeom prst="rect">
            <a:avLst/>
          </a:prstGeom>
          <a:noFill/>
        </p:spPr>
        <p:txBody>
          <a:bodyPr wrap="square" rtlCol="0">
            <a:spAutoFit/>
          </a:bodyPr>
          <a:lstStyle/>
          <a:p>
            <a:r>
              <a:rPr lang="en-US" sz="3600" dirty="0"/>
              <a:t>Our Flesh grows stronger than your spirit</a:t>
            </a:r>
            <a:r>
              <a:rPr lang="en-US" dirty="0"/>
              <a:t>.</a:t>
            </a:r>
          </a:p>
        </p:txBody>
      </p:sp>
    </p:spTree>
    <p:extLst>
      <p:ext uri="{BB962C8B-B14F-4D97-AF65-F5344CB8AC3E}">
        <p14:creationId xmlns:p14="http://schemas.microsoft.com/office/powerpoint/2010/main" val="12900314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5801594" cy="4538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3400" y="4953000"/>
            <a:ext cx="8077200" cy="1754326"/>
          </a:xfrm>
          <a:prstGeom prst="rect">
            <a:avLst/>
          </a:prstGeom>
          <a:noFill/>
        </p:spPr>
        <p:txBody>
          <a:bodyPr wrap="square" rtlCol="0">
            <a:spAutoFit/>
          </a:bodyPr>
          <a:lstStyle/>
          <a:p>
            <a:r>
              <a:rPr lang="en-US" sz="3600" dirty="0"/>
              <a:t>When you are filled with the Holy Spirit, you will not gratify the desires of the flesh.</a:t>
            </a:r>
          </a:p>
        </p:txBody>
      </p:sp>
    </p:spTree>
    <p:extLst>
      <p:ext uri="{BB962C8B-B14F-4D97-AF65-F5344CB8AC3E}">
        <p14:creationId xmlns:p14="http://schemas.microsoft.com/office/powerpoint/2010/main" val="10425222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457200"/>
            <a:ext cx="8763000" cy="5318760"/>
          </a:xfrm>
        </p:spPr>
        <p:txBody>
          <a:bodyPr>
            <a:noAutofit/>
          </a:bodyPr>
          <a:lstStyle/>
          <a:p>
            <a:r>
              <a:rPr lang="en-US" sz="4400" b="1" baseline="300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14 </a:t>
            </a:r>
            <a:r>
              <a:rPr lang="en-US" sz="44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Instead fully immerse yourselves into</a:t>
            </a:r>
            <a:r>
              <a:rPr lang="en-US" sz="4400" baseline="300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 </a:t>
            </a:r>
            <a:r>
              <a:rPr lang="en-US" sz="44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the Lord Jesus, the Anointed One, and don’t waste even a moment’s thought on your former identity to awaken its selfish desires.  </a:t>
            </a:r>
          </a:p>
          <a:p>
            <a:r>
              <a:rPr lang="en-US" sz="44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Romans 13:14 </a:t>
            </a:r>
          </a:p>
        </p:txBody>
      </p:sp>
    </p:spTree>
    <p:extLst>
      <p:ext uri="{BB962C8B-B14F-4D97-AF65-F5344CB8AC3E}">
        <p14:creationId xmlns:p14="http://schemas.microsoft.com/office/powerpoint/2010/main" val="21764667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2400"/>
            <a:ext cx="8229600" cy="1828800"/>
          </a:xfrm>
        </p:spPr>
        <p:txBody>
          <a:bodyPr/>
          <a:lstStyle/>
          <a:p>
            <a:r>
              <a:rPr lang="en-US" sz="3200" dirty="0"/>
              <a:t>#1 Guard Rail: </a:t>
            </a:r>
            <a:r>
              <a:rPr lang="en-US" dirty="0"/>
              <a:t>Being Filled with the Holy Spirit </a:t>
            </a:r>
          </a:p>
        </p:txBody>
      </p:sp>
      <p:sp>
        <p:nvSpPr>
          <p:cNvPr id="3" name="Subtitle 2"/>
          <p:cNvSpPr>
            <a:spLocks noGrp="1"/>
          </p:cNvSpPr>
          <p:nvPr>
            <p:ph type="subTitle" idx="1"/>
          </p:nvPr>
        </p:nvSpPr>
        <p:spPr>
          <a:xfrm>
            <a:off x="457200" y="2362200"/>
            <a:ext cx="8610600" cy="3505200"/>
          </a:xfrm>
        </p:spPr>
        <p:txBody>
          <a:bodyPr>
            <a:normAutofit fontScale="32500" lnSpcReduction="20000"/>
          </a:bodyPr>
          <a:lstStyle/>
          <a:p>
            <a:pPr algn="l"/>
            <a:r>
              <a:rPr lang="en-US" sz="13500" b="1" dirty="0" err="1">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Eph</a:t>
            </a:r>
            <a:r>
              <a:rPr lang="en-US" sz="13500" b="1"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 5:18</a:t>
            </a:r>
            <a:r>
              <a:rPr lang="en-US" sz="135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 </a:t>
            </a:r>
            <a:r>
              <a:rPr lang="en-US" sz="13500" b="1" baseline="300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 “</a:t>
            </a:r>
            <a:r>
              <a:rPr lang="en-US" sz="135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And don’t get drunk with wine, which is rebellion, instead be filled with the fullness of the Holy Spirit.” (TPT)             </a:t>
            </a:r>
          </a:p>
          <a:p>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906222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228600"/>
            <a:ext cx="8229600" cy="4724400"/>
          </a:xfrm>
        </p:spPr>
        <p:txBody>
          <a:bodyPr>
            <a:noAutofit/>
          </a:bodyPr>
          <a:lstStyle/>
          <a:p>
            <a:pPr algn="l"/>
            <a:r>
              <a:rPr lang="en-US" sz="4400" b="1" dirty="0" err="1">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Eph</a:t>
            </a:r>
            <a:r>
              <a:rPr lang="en-US" sz="4400" b="1"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 5:19-21 </a:t>
            </a:r>
            <a:r>
              <a:rPr lang="en-US" sz="4400" b="1" baseline="300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19 </a:t>
            </a:r>
            <a:r>
              <a:rPr lang="en-US" sz="4400" i="1"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And your hearts will overflow with</a:t>
            </a:r>
            <a:r>
              <a:rPr lang="en-US" sz="44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 a joyful song to the Lord. </a:t>
            </a:r>
          </a:p>
          <a:p>
            <a:pPr algn="l"/>
            <a:r>
              <a:rPr lang="en-US" sz="44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Keep speaking to each other with words of Scripture, singing the Psalms with praises and spontaneous songs given by the Spirit! </a:t>
            </a:r>
            <a:r>
              <a:rPr lang="en-US" sz="4400" baseline="300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 </a:t>
            </a:r>
            <a:endParaRPr lang="en-US" sz="44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1470789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1066800"/>
            <a:ext cx="7239000" cy="5105400"/>
          </a:xfrm>
        </p:spPr>
        <p:txBody>
          <a:bodyPr>
            <a:normAutofit fontScale="92500" lnSpcReduction="20000"/>
          </a:bodyPr>
          <a:lstStyle/>
          <a:p>
            <a:pPr algn="l"/>
            <a:r>
              <a:rPr lang="en-US" sz="4800" b="1" baseline="300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20 </a:t>
            </a:r>
            <a:r>
              <a:rPr lang="en-US" sz="48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Always give thanks to Father God for every person</a:t>
            </a:r>
            <a:r>
              <a:rPr lang="en-US" sz="4800" baseline="300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 </a:t>
            </a:r>
            <a:r>
              <a:rPr lang="en-US" sz="4800" i="1"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he brings into your life</a:t>
            </a:r>
            <a:r>
              <a:rPr lang="en-US" sz="48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 in the name of our Lord Jesus Christ. </a:t>
            </a:r>
          </a:p>
          <a:p>
            <a:pPr algn="l"/>
            <a:r>
              <a:rPr lang="en-US" sz="4800" b="1" baseline="300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21 </a:t>
            </a:r>
            <a:r>
              <a:rPr lang="en-US" sz="48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And out of your reverence for Christ be supportive of each other in love.</a:t>
            </a:r>
          </a:p>
          <a:p>
            <a:pPr algn="l"/>
            <a:endParaRPr lang="en-US" dirty="0"/>
          </a:p>
        </p:txBody>
      </p:sp>
    </p:spTree>
    <p:extLst>
      <p:ext uri="{BB962C8B-B14F-4D97-AF65-F5344CB8AC3E}">
        <p14:creationId xmlns:p14="http://schemas.microsoft.com/office/powerpoint/2010/main" val="254608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04800"/>
            <a:ext cx="6172200" cy="1143000"/>
          </a:xfrm>
        </p:spPr>
        <p:txBody>
          <a:bodyPr/>
          <a:lstStyle/>
          <a:p>
            <a:r>
              <a:rPr lang="en-US" dirty="0"/>
              <a:t>Prayer</a:t>
            </a:r>
          </a:p>
        </p:txBody>
      </p:sp>
      <p:sp>
        <p:nvSpPr>
          <p:cNvPr id="3" name="Content Placeholder 2"/>
          <p:cNvSpPr>
            <a:spLocks noGrp="1"/>
          </p:cNvSpPr>
          <p:nvPr>
            <p:ph idx="1"/>
          </p:nvPr>
        </p:nvSpPr>
        <p:spPr>
          <a:xfrm>
            <a:off x="342900" y="1600203"/>
            <a:ext cx="8648700" cy="4525963"/>
          </a:xfrm>
        </p:spPr>
        <p:txBody>
          <a:bodyPr>
            <a:noAutofit/>
          </a:bodyPr>
          <a:lstStyle/>
          <a:p>
            <a:pPr marL="0" indent="0">
              <a:buNone/>
            </a:pPr>
            <a:r>
              <a:rPr lang="en-US" sz="4400" dirty="0"/>
              <a:t>Lord help me to turn my attention to your kind of high-level love and make it a part of my daily life. Forgive me for those times when I’ve fallen into low-level, “you-scratch-my-back and-I’ll-scratch-yours” love that gets easily offended. </a:t>
            </a:r>
          </a:p>
        </p:txBody>
      </p:sp>
    </p:spTree>
    <p:extLst>
      <p:ext uri="{BB962C8B-B14F-4D97-AF65-F5344CB8AC3E}">
        <p14:creationId xmlns:p14="http://schemas.microsoft.com/office/powerpoint/2010/main" val="7714724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42900" y="1600203"/>
            <a:ext cx="8572500" cy="4525963"/>
          </a:xfrm>
        </p:spPr>
        <p:txBody>
          <a:bodyPr>
            <a:noAutofit/>
          </a:bodyPr>
          <a:lstStyle/>
          <a:p>
            <a:pPr marL="0" indent="0">
              <a:buNone/>
            </a:pPr>
            <a:r>
              <a:rPr lang="en-US" sz="4000" dirty="0"/>
              <a:t>Help me to climb up to the higher realms of love that YOU desire to be manifested in my life.  Holy Spirit, it is impossible  to continually walk in this kind of love in the power of my flesh, so I turn to YOU to awaken this divine love inside me and to help me manifest it in my life.</a:t>
            </a:r>
          </a:p>
          <a:p>
            <a:pPr marL="0" indent="0">
              <a:buNone/>
            </a:pPr>
            <a:endParaRPr lang="en-US" sz="4000" dirty="0"/>
          </a:p>
        </p:txBody>
      </p:sp>
    </p:spTree>
    <p:extLst>
      <p:ext uri="{BB962C8B-B14F-4D97-AF65-F5344CB8AC3E}">
        <p14:creationId xmlns:p14="http://schemas.microsoft.com/office/powerpoint/2010/main" val="18162178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28600"/>
            <a:ext cx="6172200" cy="639762"/>
          </a:xfrm>
        </p:spPr>
        <p:txBody>
          <a:bodyPr>
            <a:normAutofit fontScale="90000"/>
          </a:bodyPr>
          <a:lstStyle/>
          <a:p>
            <a:r>
              <a:rPr lang="en-US" dirty="0"/>
              <a:t>Declaration</a:t>
            </a:r>
          </a:p>
        </p:txBody>
      </p:sp>
      <p:sp>
        <p:nvSpPr>
          <p:cNvPr id="3" name="Content Placeholder 2"/>
          <p:cNvSpPr>
            <a:spLocks noGrp="1"/>
          </p:cNvSpPr>
          <p:nvPr>
            <p:ph idx="1"/>
          </p:nvPr>
        </p:nvSpPr>
        <p:spPr>
          <a:xfrm>
            <a:off x="381000" y="838200"/>
            <a:ext cx="8648700" cy="4525963"/>
          </a:xfrm>
        </p:spPr>
        <p:txBody>
          <a:bodyPr>
            <a:noAutofit/>
          </a:bodyPr>
          <a:lstStyle/>
          <a:p>
            <a:pPr marL="0" indent="0">
              <a:buNone/>
            </a:pPr>
            <a:r>
              <a:rPr lang="en-US" sz="4000" dirty="0"/>
              <a:t>I confess that I am hotly pursuing agape love in my life. I want to attain this high level of love and regularly walk in it, so I treat this fruit of the Spirit like it is one of the most important aims of my life. Because the seed of God’s Spirit and Word is sown in my human spirit, I have the potential for this divine love within me all the time. </a:t>
            </a:r>
          </a:p>
        </p:txBody>
      </p:sp>
    </p:spTree>
    <p:extLst>
      <p:ext uri="{BB962C8B-B14F-4D97-AF65-F5344CB8AC3E}">
        <p14:creationId xmlns:p14="http://schemas.microsoft.com/office/powerpoint/2010/main" val="30908527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42900" y="1600203"/>
            <a:ext cx="8648700" cy="4525963"/>
          </a:xfrm>
        </p:spPr>
        <p:txBody>
          <a:bodyPr>
            <a:noAutofit/>
          </a:bodyPr>
          <a:lstStyle/>
          <a:p>
            <a:pPr marL="0" indent="0">
              <a:buNone/>
            </a:pPr>
            <a:r>
              <a:rPr lang="en-US" sz="4000" dirty="0"/>
              <a:t>So right now I determine to shove the flesh aside and release the power of God from deep inside. Because agape is the driving motivation of my life and the force behind all my relationships, I am the best, most devoted, faithful, and reliable friend anyone has ever known.  I declare this in Jesus’ Name!</a:t>
            </a:r>
          </a:p>
        </p:txBody>
      </p:sp>
    </p:spTree>
    <p:extLst>
      <p:ext uri="{BB962C8B-B14F-4D97-AF65-F5344CB8AC3E}">
        <p14:creationId xmlns:p14="http://schemas.microsoft.com/office/powerpoint/2010/main" val="39330622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1823651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owerpoint-template">
  <a:themeElements>
    <a:clrScheme name="">
      <a:dk1>
        <a:srgbClr val="FFFFFF"/>
      </a:dk1>
      <a:lt1>
        <a:srgbClr val="FFFFFF"/>
      </a:lt1>
      <a:dk2>
        <a:srgbClr val="FFFFFF"/>
      </a:dk2>
      <a:lt2>
        <a:srgbClr val="005117"/>
      </a:lt2>
      <a:accent1>
        <a:srgbClr val="36860B"/>
      </a:accent1>
      <a:accent2>
        <a:srgbClr val="4EC10A"/>
      </a:accent2>
      <a:accent3>
        <a:srgbClr val="FFFFFF"/>
      </a:accent3>
      <a:accent4>
        <a:srgbClr val="DADADA"/>
      </a:accent4>
      <a:accent5>
        <a:srgbClr val="AEC3AA"/>
      </a:accent5>
      <a:accent6>
        <a:srgbClr val="46AF08"/>
      </a:accent6>
      <a:hlink>
        <a:srgbClr val="CFE500"/>
      </a:hlink>
      <a:folHlink>
        <a:srgbClr val="FFFFFF"/>
      </a:folHlink>
    </a:clrScheme>
    <a:fontScheme name="powerpoint-template-24">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owerpoint-template-24 1">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FBB240"/>
        </a:lt2>
        <a:accent1>
          <a:srgbClr val="FFC842"/>
        </a:accent1>
        <a:accent2>
          <a:srgbClr val="FED06E"/>
        </a:accent2>
        <a:accent3>
          <a:srgbClr val="FFFFFF"/>
        </a:accent3>
        <a:accent4>
          <a:srgbClr val="404040"/>
        </a:accent4>
        <a:accent5>
          <a:srgbClr val="FFE0B0"/>
        </a:accent5>
        <a:accent6>
          <a:srgbClr val="E6BC63"/>
        </a:accent6>
        <a:hlink>
          <a:srgbClr val="FDDB9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FE564C"/>
        </a:lt2>
        <a:accent1>
          <a:srgbClr val="FFC842"/>
        </a:accent1>
        <a:accent2>
          <a:srgbClr val="FED06E"/>
        </a:accent2>
        <a:accent3>
          <a:srgbClr val="FFFFFF"/>
        </a:accent3>
        <a:accent4>
          <a:srgbClr val="404040"/>
        </a:accent4>
        <a:accent5>
          <a:srgbClr val="FFE0B0"/>
        </a:accent5>
        <a:accent6>
          <a:srgbClr val="E6BC63"/>
        </a:accent6>
        <a:hlink>
          <a:srgbClr val="FDDB9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BB2A32"/>
        </a:lt2>
        <a:accent1>
          <a:srgbClr val="FFC842"/>
        </a:accent1>
        <a:accent2>
          <a:srgbClr val="FED06E"/>
        </a:accent2>
        <a:accent3>
          <a:srgbClr val="FFFFFF"/>
        </a:accent3>
        <a:accent4>
          <a:srgbClr val="404040"/>
        </a:accent4>
        <a:accent5>
          <a:srgbClr val="FFE0B0"/>
        </a:accent5>
        <a:accent6>
          <a:srgbClr val="E6BC63"/>
        </a:accent6>
        <a:hlink>
          <a:srgbClr val="FDDB9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E84A25"/>
        </a:lt2>
        <a:accent1>
          <a:srgbClr val="ED6A24"/>
        </a:accent1>
        <a:accent2>
          <a:srgbClr val="F99E1C"/>
        </a:accent2>
        <a:accent3>
          <a:srgbClr val="FFFFFF"/>
        </a:accent3>
        <a:accent4>
          <a:srgbClr val="404040"/>
        </a:accent4>
        <a:accent5>
          <a:srgbClr val="F4B9AC"/>
        </a:accent5>
        <a:accent6>
          <a:srgbClr val="E28F18"/>
        </a:accent6>
        <a:hlink>
          <a:srgbClr val="F1B545"/>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B92D14"/>
        </a:lt2>
        <a:accent1>
          <a:srgbClr val="D34E13"/>
        </a:accent1>
        <a:accent2>
          <a:srgbClr val="DC9009"/>
        </a:accent2>
        <a:accent3>
          <a:srgbClr val="FFFFFF"/>
        </a:accent3>
        <a:accent4>
          <a:srgbClr val="404040"/>
        </a:accent4>
        <a:accent5>
          <a:srgbClr val="E6B2AA"/>
        </a:accent5>
        <a:accent6>
          <a:srgbClr val="C78207"/>
        </a:accent6>
        <a:hlink>
          <a:srgbClr val="EEC63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AE6310"/>
        </a:lt2>
        <a:accent1>
          <a:srgbClr val="E79613"/>
        </a:accent1>
        <a:accent2>
          <a:srgbClr val="E1720D"/>
        </a:accent2>
        <a:accent3>
          <a:srgbClr val="FFFFFF"/>
        </a:accent3>
        <a:accent4>
          <a:srgbClr val="404040"/>
        </a:accent4>
        <a:accent5>
          <a:srgbClr val="F1C9AA"/>
        </a:accent5>
        <a:accent6>
          <a:srgbClr val="CC670B"/>
        </a:accent6>
        <a:hlink>
          <a:srgbClr val="C6470A"/>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AF5612"/>
        </a:lt2>
        <a:accent1>
          <a:srgbClr val="CB882F"/>
        </a:accent1>
        <a:accent2>
          <a:srgbClr val="E7C432"/>
        </a:accent2>
        <a:accent3>
          <a:srgbClr val="FFFFFF"/>
        </a:accent3>
        <a:accent4>
          <a:srgbClr val="404040"/>
        </a:accent4>
        <a:accent5>
          <a:srgbClr val="E2C3AD"/>
        </a:accent5>
        <a:accent6>
          <a:srgbClr val="D1B12C"/>
        </a:accent6>
        <a:hlink>
          <a:srgbClr val="EECA34"/>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9A5E40"/>
        </a:lt2>
        <a:accent1>
          <a:srgbClr val="AE7750"/>
        </a:accent1>
        <a:accent2>
          <a:srgbClr val="C08D60"/>
        </a:accent2>
        <a:accent3>
          <a:srgbClr val="FFFFFF"/>
        </a:accent3>
        <a:accent4>
          <a:srgbClr val="404040"/>
        </a:accent4>
        <a:accent5>
          <a:srgbClr val="D3BDB3"/>
        </a:accent5>
        <a:accent6>
          <a:srgbClr val="AE7F56"/>
        </a:accent6>
        <a:hlink>
          <a:srgbClr val="CCA47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D1BB77"/>
        </a:lt2>
        <a:accent1>
          <a:srgbClr val="DBBA87"/>
        </a:accent1>
        <a:accent2>
          <a:srgbClr val="E0B265"/>
        </a:accent2>
        <a:accent3>
          <a:srgbClr val="FFFFFF"/>
        </a:accent3>
        <a:accent4>
          <a:srgbClr val="404040"/>
        </a:accent4>
        <a:accent5>
          <a:srgbClr val="EAD9C3"/>
        </a:accent5>
        <a:accent6>
          <a:srgbClr val="CBA15B"/>
        </a:accent6>
        <a:hlink>
          <a:srgbClr val="E9C27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45762A"/>
        </a:lt2>
        <a:accent1>
          <a:srgbClr val="42934C"/>
        </a:accent1>
        <a:accent2>
          <a:srgbClr val="34B66A"/>
        </a:accent2>
        <a:accent3>
          <a:srgbClr val="FFFFFF"/>
        </a:accent3>
        <a:accent4>
          <a:srgbClr val="404040"/>
        </a:accent4>
        <a:accent5>
          <a:srgbClr val="B0C8B2"/>
        </a:accent5>
        <a:accent6>
          <a:srgbClr val="2EA55F"/>
        </a:accent6>
        <a:hlink>
          <a:srgbClr val="34C8D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45762A"/>
        </a:lt2>
        <a:accent1>
          <a:srgbClr val="42934C"/>
        </a:accent1>
        <a:accent2>
          <a:srgbClr val="34B66A"/>
        </a:accent2>
        <a:accent3>
          <a:srgbClr val="FFFFFF"/>
        </a:accent3>
        <a:accent4>
          <a:srgbClr val="404040"/>
        </a:accent4>
        <a:accent5>
          <a:srgbClr val="B0C8B2"/>
        </a:accent5>
        <a:accent6>
          <a:srgbClr val="2EA55F"/>
        </a:accent6>
        <a:hlink>
          <a:srgbClr val="34C8D1"/>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3">
        <a:dk1>
          <a:srgbClr val="4D4D4D"/>
        </a:dk1>
        <a:lt1>
          <a:srgbClr val="FFFFFF"/>
        </a:lt1>
        <a:dk2>
          <a:srgbClr val="4D4D4D"/>
        </a:dk2>
        <a:lt2>
          <a:srgbClr val="45762A"/>
        </a:lt2>
        <a:accent1>
          <a:srgbClr val="42934C"/>
        </a:accent1>
        <a:accent2>
          <a:srgbClr val="34B66A"/>
        </a:accent2>
        <a:accent3>
          <a:srgbClr val="FFFFFF"/>
        </a:accent3>
        <a:accent4>
          <a:srgbClr val="404040"/>
        </a:accent4>
        <a:accent5>
          <a:srgbClr val="B0C8B2"/>
        </a:accent5>
        <a:accent6>
          <a:srgbClr val="2EA55F"/>
        </a:accent6>
        <a:hlink>
          <a:srgbClr val="34C8D1"/>
        </a:hlink>
        <a:folHlink>
          <a:srgbClr val="D3D3D3"/>
        </a:folHlink>
      </a:clrScheme>
      <a:clrMap bg1="lt1" tx1="dk1" bg2="lt2" tx2="dk2" accent1="accent1" accent2="accent2" accent3="accent3" accent4="accent4" accent5="accent5" accent6="accent6" hlink="hlink" folHlink="folHlink"/>
    </a:extraClrScheme>
    <a:extraClrScheme>
      <a:clrScheme name="powerpoint-template-24 14">
        <a:dk1>
          <a:srgbClr val="FFFFFF"/>
        </a:dk1>
        <a:lt1>
          <a:srgbClr val="FFFFFF"/>
        </a:lt1>
        <a:dk2>
          <a:srgbClr val="FFFFFF"/>
        </a:dk2>
        <a:lt2>
          <a:srgbClr val="45762A"/>
        </a:lt2>
        <a:accent1>
          <a:srgbClr val="42934C"/>
        </a:accent1>
        <a:accent2>
          <a:srgbClr val="34B66A"/>
        </a:accent2>
        <a:accent3>
          <a:srgbClr val="FFFFFF"/>
        </a:accent3>
        <a:accent4>
          <a:srgbClr val="DADADA"/>
        </a:accent4>
        <a:accent5>
          <a:srgbClr val="B0C8B2"/>
        </a:accent5>
        <a:accent6>
          <a:srgbClr val="2EA55F"/>
        </a:accent6>
        <a:hlink>
          <a:srgbClr val="34C8D1"/>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5">
        <a:dk1>
          <a:srgbClr val="FFFFFF"/>
        </a:dk1>
        <a:lt1>
          <a:srgbClr val="FFFFFF"/>
        </a:lt1>
        <a:dk2>
          <a:srgbClr val="FFFFFF"/>
        </a:dk2>
        <a:lt2>
          <a:srgbClr val="55A6FE"/>
        </a:lt2>
        <a:accent1>
          <a:srgbClr val="71BBFF"/>
        </a:accent1>
        <a:accent2>
          <a:srgbClr val="74CCFF"/>
        </a:accent2>
        <a:accent3>
          <a:srgbClr val="FFFFFF"/>
        </a:accent3>
        <a:accent4>
          <a:srgbClr val="DADADA"/>
        </a:accent4>
        <a:accent5>
          <a:srgbClr val="BBDAFF"/>
        </a:accent5>
        <a:accent6>
          <a:srgbClr val="68B9E7"/>
        </a:accent6>
        <a:hlink>
          <a:srgbClr val="94D8FF"/>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6">
        <a:dk1>
          <a:srgbClr val="FFFFFF"/>
        </a:dk1>
        <a:lt1>
          <a:srgbClr val="FFFFFF"/>
        </a:lt1>
        <a:dk2>
          <a:srgbClr val="FFFFFF"/>
        </a:dk2>
        <a:lt2>
          <a:srgbClr val="4BA1FF"/>
        </a:lt2>
        <a:accent1>
          <a:srgbClr val="5DB2FF"/>
        </a:accent1>
        <a:accent2>
          <a:srgbClr val="65C8FF"/>
        </a:accent2>
        <a:accent3>
          <a:srgbClr val="FFFFFF"/>
        </a:accent3>
        <a:accent4>
          <a:srgbClr val="DADADA"/>
        </a:accent4>
        <a:accent5>
          <a:srgbClr val="B6D5FF"/>
        </a:accent5>
        <a:accent6>
          <a:srgbClr val="5BB5E7"/>
        </a:accent6>
        <a:hlink>
          <a:srgbClr val="87E1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1129</TotalTime>
  <Words>1568</Words>
  <Application>Microsoft Office PowerPoint</Application>
  <PresentationFormat>On-screen Show (4:3)</PresentationFormat>
  <Paragraphs>97</Paragraphs>
  <Slides>50</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50</vt:i4>
      </vt:variant>
    </vt:vector>
  </HeadingPairs>
  <TitlesOfParts>
    <vt:vector size="56" baseType="lpstr">
      <vt:lpstr>Arial</vt:lpstr>
      <vt:lpstr>Calibri</vt:lpstr>
      <vt:lpstr>Microsoft Sans Serif</vt:lpstr>
      <vt:lpstr>Verdana</vt:lpstr>
      <vt:lpstr>1_Office Theme</vt:lpstr>
      <vt:lpstr>powerpoint-template</vt:lpstr>
      <vt:lpstr>PowerPoint Presentation</vt:lpstr>
      <vt:lpstr>PowerPoint Presentation</vt:lpstr>
      <vt:lpstr>Jude 3 </vt:lpstr>
      <vt:lpstr>Jude 4 </vt:lpstr>
      <vt:lpstr>Apostasy </vt:lpstr>
      <vt:lpstr>Jude 20</vt:lpstr>
      <vt:lpstr>Jude 21</vt:lpstr>
      <vt:lpstr>Jude 22</vt:lpstr>
      <vt:lpstr>PowerPoint Presentation</vt:lpstr>
      <vt:lpstr>Galatians 5:22</vt:lpstr>
      <vt:lpstr>The LOVE Chapter:  1Cor 13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John 3:16,18</vt:lpstr>
      <vt:lpstr>PowerPoint Presentation</vt:lpstr>
      <vt:lpstr>PowerPoint Presentation</vt:lpstr>
      <vt:lpstr>PowerPoint Presentation</vt:lpstr>
      <vt:lpstr>1 Cor 14:1</vt:lpstr>
      <vt:lpstr>PowerPoint Presentation</vt:lpstr>
      <vt:lpstr>PowerPoint Presentation</vt:lpstr>
      <vt:lpstr>PowerPoint Presentation</vt:lpstr>
      <vt:lpstr>PowerPoint Presentation</vt:lpstr>
      <vt:lpstr>PowerPoint Presentation</vt:lpstr>
      <vt:lpstr>How do I possess this Agape love?</vt:lpstr>
      <vt:lpstr>PowerPoint Presentation</vt:lpstr>
      <vt:lpstr>#1 Guard Rail: Being Filled with the Holy Spirit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Guard Rail: Being Filled with the Holy Spirit </vt:lpstr>
      <vt:lpstr>PowerPoint Presentation</vt:lpstr>
      <vt:lpstr>PowerPoint Presentation</vt:lpstr>
      <vt:lpstr>Prayer</vt:lpstr>
      <vt:lpstr>PowerPoint Presentation</vt:lpstr>
      <vt:lpstr>Declaration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 Lamb</dc:creator>
  <cp:lastModifiedBy>Timothy Ponessa</cp:lastModifiedBy>
  <cp:revision>23</cp:revision>
  <dcterms:created xsi:type="dcterms:W3CDTF">2026-10-03T19:59:14Z</dcterms:created>
  <dcterms:modified xsi:type="dcterms:W3CDTF">2026-10-04T21:04:38Z</dcterms:modified>
</cp:coreProperties>
</file>