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55"/>
  </p:notesMasterIdLst>
  <p:sldIdLst>
    <p:sldId id="307" r:id="rId3"/>
    <p:sldId id="257" r:id="rId4"/>
    <p:sldId id="279" r:id="rId5"/>
    <p:sldId id="284" r:id="rId6"/>
    <p:sldId id="285" r:id="rId7"/>
    <p:sldId id="286" r:id="rId8"/>
    <p:sldId id="280" r:id="rId9"/>
    <p:sldId id="287" r:id="rId10"/>
    <p:sldId id="288" r:id="rId11"/>
    <p:sldId id="289" r:id="rId12"/>
    <p:sldId id="290" r:id="rId13"/>
    <p:sldId id="281" r:id="rId14"/>
    <p:sldId id="291" r:id="rId15"/>
    <p:sldId id="293" r:id="rId16"/>
    <p:sldId id="292" r:id="rId17"/>
    <p:sldId id="294" r:id="rId18"/>
    <p:sldId id="296" r:id="rId19"/>
    <p:sldId id="295" r:id="rId20"/>
    <p:sldId id="297" r:id="rId21"/>
    <p:sldId id="300" r:id="rId22"/>
    <p:sldId id="298" r:id="rId23"/>
    <p:sldId id="301" r:id="rId24"/>
    <p:sldId id="299" r:id="rId25"/>
    <p:sldId id="302" r:id="rId26"/>
    <p:sldId id="303" r:id="rId27"/>
    <p:sldId id="305" r:id="rId28"/>
    <p:sldId id="304" r:id="rId29"/>
    <p:sldId id="306" r:id="rId30"/>
    <p:sldId id="258" r:id="rId31"/>
    <p:sldId id="268" r:id="rId32"/>
    <p:sldId id="269" r:id="rId33"/>
    <p:sldId id="256" r:id="rId34"/>
    <p:sldId id="259" r:id="rId35"/>
    <p:sldId id="260" r:id="rId36"/>
    <p:sldId id="261" r:id="rId37"/>
    <p:sldId id="271" r:id="rId38"/>
    <p:sldId id="272" r:id="rId39"/>
    <p:sldId id="273" r:id="rId40"/>
    <p:sldId id="270" r:id="rId41"/>
    <p:sldId id="267" r:id="rId42"/>
    <p:sldId id="262" r:id="rId43"/>
    <p:sldId id="282" r:id="rId44"/>
    <p:sldId id="283" r:id="rId45"/>
    <p:sldId id="274" r:id="rId46"/>
    <p:sldId id="275" r:id="rId47"/>
    <p:sldId id="276" r:id="rId48"/>
    <p:sldId id="277" r:id="rId49"/>
    <p:sldId id="278" r:id="rId50"/>
    <p:sldId id="266" r:id="rId51"/>
    <p:sldId id="263" r:id="rId52"/>
    <p:sldId id="264" r:id="rId53"/>
    <p:sldId id="265"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296" autoAdjust="0"/>
    <p:restoredTop sz="94660"/>
  </p:normalViewPr>
  <p:slideViewPr>
    <p:cSldViewPr snapToGrid="0" snapToObjects="1">
      <p:cViewPr varScale="1">
        <p:scale>
          <a:sx n="105" d="100"/>
          <a:sy n="105" d="100"/>
        </p:scale>
        <p:origin x="414" y="96"/>
      </p:cViewPr>
      <p:guideLst>
        <p:guide orient="horz" pos="2160"/>
        <p:guide pos="2880"/>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F4073F-6797-46ED-A641-08DEF33C9CA8}" type="datetimeFigureOut">
              <a:rPr lang="en-US" smtClean="0"/>
              <a:t>8/17/2026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A0EE34-4452-42A7-8A21-6E94430DB739}" type="slidenum">
              <a:rPr lang="en-US" smtClean="0"/>
              <a:t>‹#›</a:t>
            </a:fld>
            <a:endParaRPr lang="en-US"/>
          </a:p>
        </p:txBody>
      </p:sp>
    </p:spTree>
    <p:extLst>
      <p:ext uri="{BB962C8B-B14F-4D97-AF65-F5344CB8AC3E}">
        <p14:creationId xmlns:p14="http://schemas.microsoft.com/office/powerpoint/2010/main" val="2746728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A0EE34-4452-42A7-8A21-6E94430DB739}" type="slidenum">
              <a:rPr lang="en-US" smtClean="0"/>
              <a:t>18</a:t>
            </a:fld>
            <a:endParaRPr lang="en-US"/>
          </a:p>
        </p:txBody>
      </p:sp>
    </p:spTree>
    <p:extLst>
      <p:ext uri="{BB962C8B-B14F-4D97-AF65-F5344CB8AC3E}">
        <p14:creationId xmlns:p14="http://schemas.microsoft.com/office/powerpoint/2010/main" val="716248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749CFC5-EB78-4D6B-83B1-14286923E5D1}" type="datetimeFigureOut">
              <a:rPr lang="en-US">
                <a:solidFill>
                  <a:prstClr val="black">
                    <a:tint val="75000"/>
                  </a:prstClr>
                </a:solidFill>
              </a:rPr>
              <a:pPr/>
              <a:t>8/17/2026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0F2482-4A7D-4359-81E1-74AC9090BC3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6046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49CFC5-EB78-4D6B-83B1-14286923E5D1}" type="datetimeFigureOut">
              <a:rPr lang="en-US">
                <a:solidFill>
                  <a:prstClr val="black">
                    <a:tint val="75000"/>
                  </a:prstClr>
                </a:solidFill>
              </a:rPr>
              <a:pPr/>
              <a:t>8/17/2026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0F2482-4A7D-4359-81E1-74AC9090BC3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16708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749CFC5-EB78-4D6B-83B1-14286923E5D1}" type="datetimeFigureOut">
              <a:rPr lang="en-US">
                <a:solidFill>
                  <a:prstClr val="black">
                    <a:tint val="75000"/>
                  </a:prstClr>
                </a:solidFill>
              </a:rPr>
              <a:pPr/>
              <a:t>8/17/2026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0F2482-4A7D-4359-81E1-74AC9090BC3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76363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749CFC5-EB78-4D6B-83B1-14286923E5D1}" type="datetimeFigureOut">
              <a:rPr lang="en-US">
                <a:solidFill>
                  <a:prstClr val="black">
                    <a:tint val="75000"/>
                  </a:prstClr>
                </a:solidFill>
              </a:rPr>
              <a:pPr/>
              <a:t>8/17/2026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40F2482-4A7D-4359-81E1-74AC9090BC3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42974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749CFC5-EB78-4D6B-83B1-14286923E5D1}" type="datetimeFigureOut">
              <a:rPr lang="en-US">
                <a:solidFill>
                  <a:prstClr val="black">
                    <a:tint val="75000"/>
                  </a:prstClr>
                </a:solidFill>
              </a:rPr>
              <a:pPr/>
              <a:t>8/17/2026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40F2482-4A7D-4359-81E1-74AC9090BC3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55861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749CFC5-EB78-4D6B-83B1-14286923E5D1}" type="datetimeFigureOut">
              <a:rPr lang="en-US">
                <a:solidFill>
                  <a:prstClr val="black">
                    <a:tint val="75000"/>
                  </a:prstClr>
                </a:solidFill>
              </a:rPr>
              <a:pPr/>
              <a:t>8/17/2026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40F2482-4A7D-4359-81E1-74AC9090BC3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48968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49CFC5-EB78-4D6B-83B1-14286923E5D1}" type="datetimeFigureOut">
              <a:rPr lang="en-US">
                <a:solidFill>
                  <a:prstClr val="black">
                    <a:tint val="75000"/>
                  </a:prstClr>
                </a:solidFill>
              </a:rPr>
              <a:pPr/>
              <a:t>8/17/2026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40F2482-4A7D-4359-81E1-74AC9090BC3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37194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49CFC5-EB78-4D6B-83B1-14286923E5D1}" type="datetimeFigureOut">
              <a:rPr lang="en-US">
                <a:solidFill>
                  <a:prstClr val="black">
                    <a:tint val="75000"/>
                  </a:prstClr>
                </a:solidFill>
              </a:rPr>
              <a:pPr/>
              <a:t>8/17/2026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40F2482-4A7D-4359-81E1-74AC9090BC3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00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49CFC5-EB78-4D6B-83B1-14286923E5D1}" type="datetimeFigureOut">
              <a:rPr lang="en-US">
                <a:solidFill>
                  <a:prstClr val="black">
                    <a:tint val="75000"/>
                  </a:prstClr>
                </a:solidFill>
              </a:rPr>
              <a:pPr/>
              <a:t>8/17/2026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40F2482-4A7D-4359-81E1-74AC9090BC3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70205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49CFC5-EB78-4D6B-83B1-14286923E5D1}" type="datetimeFigureOut">
              <a:rPr lang="en-US">
                <a:solidFill>
                  <a:prstClr val="black">
                    <a:tint val="75000"/>
                  </a:prstClr>
                </a:solidFill>
              </a:rPr>
              <a:pPr/>
              <a:t>8/17/2026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0F2482-4A7D-4359-81E1-74AC9090BC3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894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49CFC5-EB78-4D6B-83B1-14286923E5D1}" type="datetimeFigureOut">
              <a:rPr lang="en-US">
                <a:solidFill>
                  <a:prstClr val="black">
                    <a:tint val="75000"/>
                  </a:prstClr>
                </a:solidFill>
              </a:rPr>
              <a:pPr/>
              <a:t>8/17/2026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0F2482-4A7D-4359-81E1-74AC9090BC3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6243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8/17/2026</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2749CFC5-EB78-4D6B-83B1-14286923E5D1}" type="datetimeFigureOut">
              <a:rPr lang="en-US" smtClean="0">
                <a:solidFill>
                  <a:prstClr val="black">
                    <a:tint val="75000"/>
                  </a:prstClr>
                </a:solidFill>
              </a:rPr>
              <a:pPr defTabSz="914400"/>
              <a:t>8/17/2026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E40F2482-4A7D-4359-81E1-74AC9090BC3F}"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1299972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4771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1800" y="857250"/>
            <a:ext cx="11201400" cy="5878532"/>
          </a:xfrm>
          <a:prstGeom prst="rect">
            <a:avLst/>
          </a:prstGeom>
          <a:noFill/>
        </p:spPr>
        <p:txBody>
          <a:bodyPr wrap="square" rtlCol="0">
            <a:spAutoFit/>
          </a:bodyPr>
          <a:lstStyle/>
          <a:p>
            <a:r>
              <a:rPr lang="en-US" sz="4800" dirty="0"/>
              <a:t>Honor for Leaders   Acts 4:36</a:t>
            </a:r>
          </a:p>
          <a:p>
            <a:endParaRPr lang="en-US" sz="4000" dirty="0"/>
          </a:p>
          <a:p>
            <a:r>
              <a:rPr lang="en-US" sz="4800" b="1" baseline="30000" dirty="0"/>
              <a:t>36 </a:t>
            </a:r>
            <a:r>
              <a:rPr lang="en-US" sz="4800" dirty="0"/>
              <a:t>And </a:t>
            </a:r>
            <a:r>
              <a:rPr lang="en-US" sz="4800" dirty="0" err="1"/>
              <a:t>Joses</a:t>
            </a:r>
            <a:r>
              <a:rPr lang="en-US" sz="4800" dirty="0"/>
              <a:t>, who was also named Barnabas by the apostles (which is translated Son of Encouragement), a Levite of the country of Cyprus, </a:t>
            </a:r>
            <a:r>
              <a:rPr lang="en-US" sz="4800" b="1" baseline="30000" dirty="0"/>
              <a:t>37 </a:t>
            </a:r>
            <a:r>
              <a:rPr lang="en-US" sz="4800" dirty="0"/>
              <a:t>having land, sold </a:t>
            </a:r>
            <a:r>
              <a:rPr lang="en-US" sz="4800" i="1" dirty="0"/>
              <a:t>it,</a:t>
            </a:r>
            <a:r>
              <a:rPr lang="en-US" sz="4800" dirty="0"/>
              <a:t> and brought the money and laid </a:t>
            </a:r>
            <a:r>
              <a:rPr lang="en-US" sz="4800" i="1" dirty="0"/>
              <a:t>it</a:t>
            </a:r>
            <a:r>
              <a:rPr lang="en-US" sz="4800" dirty="0"/>
              <a:t> at the apostles’ feet.</a:t>
            </a:r>
          </a:p>
        </p:txBody>
      </p:sp>
    </p:spTree>
    <p:extLst>
      <p:ext uri="{BB962C8B-B14F-4D97-AF65-F5344CB8AC3E}">
        <p14:creationId xmlns:p14="http://schemas.microsoft.com/office/powerpoint/2010/main" val="1501675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0400" y="2145600"/>
            <a:ext cx="11527200" cy="2585323"/>
          </a:xfrm>
          <a:prstGeom prst="rect">
            <a:avLst/>
          </a:prstGeom>
          <a:noFill/>
        </p:spPr>
        <p:txBody>
          <a:bodyPr wrap="square" rtlCol="0">
            <a:spAutoFit/>
          </a:bodyPr>
          <a:lstStyle/>
          <a:p>
            <a:r>
              <a:rPr lang="en-US" sz="5400" b="1" baseline="30000" dirty="0"/>
              <a:t>22 </a:t>
            </a:r>
            <a:r>
              <a:rPr lang="en-US" sz="5400" dirty="0"/>
              <a:t>And the glory which You gave Me,  I have given them, that they may be </a:t>
            </a:r>
            <a:r>
              <a:rPr lang="en-US" sz="5400" dirty="0">
                <a:solidFill>
                  <a:srgbClr val="00B0F0"/>
                </a:solidFill>
              </a:rPr>
              <a:t>ONE</a:t>
            </a:r>
            <a:r>
              <a:rPr lang="en-US" sz="5400" dirty="0"/>
              <a:t> just as We are </a:t>
            </a:r>
            <a:r>
              <a:rPr lang="en-US" sz="5400" dirty="0">
                <a:solidFill>
                  <a:srgbClr val="00B0F0"/>
                </a:solidFill>
                <a:effectLst>
                  <a:outerShdw blurRad="38100" dist="38100" dir="2700000" algn="tl">
                    <a:srgbClr val="000000">
                      <a:alpha val="43137"/>
                    </a:srgbClr>
                  </a:outerShdw>
                </a:effectLst>
              </a:rPr>
              <a:t>ONE</a:t>
            </a:r>
          </a:p>
        </p:txBody>
      </p:sp>
      <p:sp>
        <p:nvSpPr>
          <p:cNvPr id="4" name="TextBox 3"/>
          <p:cNvSpPr txBox="1"/>
          <p:nvPr/>
        </p:nvSpPr>
        <p:spPr>
          <a:xfrm>
            <a:off x="1555200" y="410400"/>
            <a:ext cx="9331200" cy="1446550"/>
          </a:xfrm>
          <a:prstGeom prst="rect">
            <a:avLst/>
          </a:prstGeom>
          <a:noFill/>
        </p:spPr>
        <p:txBody>
          <a:bodyPr wrap="square" rtlCol="0">
            <a:spAutoFit/>
          </a:bodyPr>
          <a:lstStyle/>
          <a:p>
            <a:r>
              <a:rPr lang="en-US" sz="4400" dirty="0"/>
              <a:t>John 17:22    When The Spirit Comes, He Makes Us One</a:t>
            </a:r>
          </a:p>
        </p:txBody>
      </p:sp>
    </p:spTree>
    <p:extLst>
      <p:ext uri="{BB962C8B-B14F-4D97-AF65-F5344CB8AC3E}">
        <p14:creationId xmlns:p14="http://schemas.microsoft.com/office/powerpoint/2010/main" val="1606067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200" y="957600"/>
            <a:ext cx="11325600" cy="4524315"/>
          </a:xfrm>
          <a:prstGeom prst="rect">
            <a:avLst/>
          </a:prstGeom>
          <a:noFill/>
        </p:spPr>
        <p:txBody>
          <a:bodyPr wrap="square" rtlCol="0">
            <a:spAutoFit/>
          </a:bodyPr>
          <a:lstStyle/>
          <a:p>
            <a:r>
              <a:rPr lang="en-US" sz="4800" dirty="0"/>
              <a:t>We've got some of the greatest shepherds in the body of Christ that are in our midst. Shepherds. We need to grow in honor.</a:t>
            </a:r>
          </a:p>
          <a:p>
            <a:r>
              <a:rPr lang="en-US" sz="4800" dirty="0"/>
              <a:t>We need to grow in honor because grace flows through honor.</a:t>
            </a:r>
          </a:p>
          <a:p>
            <a:r>
              <a:rPr lang="en-US" sz="4800" b="1" u="sng" dirty="0"/>
              <a:t>Grace flows through honor</a:t>
            </a:r>
            <a:endParaRPr lang="en-US" sz="4800" dirty="0"/>
          </a:p>
        </p:txBody>
      </p:sp>
    </p:spTree>
    <p:extLst>
      <p:ext uri="{BB962C8B-B14F-4D97-AF65-F5344CB8AC3E}">
        <p14:creationId xmlns:p14="http://schemas.microsoft.com/office/powerpoint/2010/main" val="365292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07200" y="309600"/>
            <a:ext cx="10238400" cy="4801314"/>
          </a:xfrm>
          <a:prstGeom prst="rect">
            <a:avLst/>
          </a:prstGeom>
          <a:noFill/>
        </p:spPr>
        <p:txBody>
          <a:bodyPr wrap="square" rtlCol="0">
            <a:spAutoFit/>
          </a:bodyPr>
          <a:lstStyle/>
          <a:p>
            <a:r>
              <a:rPr lang="en-US" sz="5400" b="1" dirty="0"/>
              <a:t>Great Fear  </a:t>
            </a:r>
            <a:r>
              <a:rPr lang="en-US" sz="5400" dirty="0"/>
              <a:t>Acts 5:11</a:t>
            </a:r>
          </a:p>
          <a:p>
            <a:endParaRPr lang="en-US" sz="5400" dirty="0"/>
          </a:p>
          <a:p>
            <a:pPr marL="914400" indent="-914400">
              <a:buAutoNum type="arabicPeriod"/>
            </a:pPr>
            <a:r>
              <a:rPr lang="en-US" sz="5400" dirty="0"/>
              <a:t>Lying to the Holy Spirit  (Acts 5:1-10)</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795214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4800" y="446400"/>
            <a:ext cx="11541600" cy="6186309"/>
          </a:xfrm>
          <a:prstGeom prst="rect">
            <a:avLst/>
          </a:prstGeom>
          <a:noFill/>
        </p:spPr>
        <p:txBody>
          <a:bodyPr wrap="square" rtlCol="0">
            <a:spAutoFit/>
          </a:bodyPr>
          <a:lstStyle/>
          <a:p>
            <a:r>
              <a:rPr lang="en-US" sz="3600" b="1" dirty="0"/>
              <a:t>5 </a:t>
            </a:r>
            <a:r>
              <a:rPr lang="en-US" sz="3600" dirty="0"/>
              <a:t>But a certain man named Ananias, with </a:t>
            </a:r>
            <a:r>
              <a:rPr lang="en-US" sz="3600" dirty="0" err="1"/>
              <a:t>Sapphira</a:t>
            </a:r>
            <a:r>
              <a:rPr lang="en-US" sz="3600" dirty="0"/>
              <a:t> his wife, sold a possession. </a:t>
            </a:r>
            <a:r>
              <a:rPr lang="en-US" sz="3600" b="1" baseline="30000" dirty="0"/>
              <a:t>2 </a:t>
            </a:r>
            <a:r>
              <a:rPr lang="en-US" sz="3600" dirty="0"/>
              <a:t>And he kept back </a:t>
            </a:r>
            <a:r>
              <a:rPr lang="en-US" sz="3600" i="1" dirty="0"/>
              <a:t>part</a:t>
            </a:r>
            <a:r>
              <a:rPr lang="en-US" sz="3600" dirty="0"/>
              <a:t> of the proceeds, his wife also being aware </a:t>
            </a:r>
            <a:r>
              <a:rPr lang="en-US" sz="3600" i="1" dirty="0"/>
              <a:t>of it,</a:t>
            </a:r>
            <a:r>
              <a:rPr lang="en-US" sz="3600" dirty="0"/>
              <a:t> and brought a certain part and laid </a:t>
            </a:r>
            <a:r>
              <a:rPr lang="en-US" sz="3600" i="1" dirty="0"/>
              <a:t>it</a:t>
            </a:r>
            <a:r>
              <a:rPr lang="en-US" sz="3600" dirty="0"/>
              <a:t> at the apostles’ feet. </a:t>
            </a:r>
            <a:r>
              <a:rPr lang="en-US" sz="3600" b="1" baseline="30000" dirty="0"/>
              <a:t>3 </a:t>
            </a:r>
            <a:r>
              <a:rPr lang="en-US" sz="3600" dirty="0"/>
              <a:t>But Peter said, “Ananias, why has Satan filled your heart to lie to the Holy Spirit and keep back </a:t>
            </a:r>
            <a:r>
              <a:rPr lang="en-US" sz="3600" i="1" dirty="0"/>
              <a:t>part</a:t>
            </a:r>
            <a:r>
              <a:rPr lang="en-US" sz="3600" dirty="0"/>
              <a:t> of the price of the land for yourself? </a:t>
            </a:r>
          </a:p>
          <a:p>
            <a:r>
              <a:rPr lang="en-US" sz="3600" b="1" baseline="30000" dirty="0"/>
              <a:t>4 </a:t>
            </a:r>
            <a:r>
              <a:rPr lang="en-US" sz="3600" dirty="0"/>
              <a:t>While it remained, was it not your own? And after it was sold, was it not in your own control? Why have you conceived this thing in your heart? You have not lied to men but to God.”</a:t>
            </a:r>
          </a:p>
          <a:p>
            <a:endParaRPr lang="en-US" sz="3600" dirty="0"/>
          </a:p>
        </p:txBody>
      </p:sp>
    </p:spTree>
    <p:extLst>
      <p:ext uri="{BB962C8B-B14F-4D97-AF65-F5344CB8AC3E}">
        <p14:creationId xmlns:p14="http://schemas.microsoft.com/office/powerpoint/2010/main" val="221830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1200" y="655200"/>
            <a:ext cx="11808000" cy="5909310"/>
          </a:xfrm>
          <a:prstGeom prst="rect">
            <a:avLst/>
          </a:prstGeom>
          <a:noFill/>
        </p:spPr>
        <p:txBody>
          <a:bodyPr wrap="square" rtlCol="0">
            <a:spAutoFit/>
          </a:bodyPr>
          <a:lstStyle/>
          <a:p>
            <a:r>
              <a:rPr lang="en-US" sz="4000" b="1" baseline="30000" dirty="0"/>
              <a:t>5 </a:t>
            </a:r>
            <a:r>
              <a:rPr lang="en-US" sz="4000" dirty="0"/>
              <a:t>Then Ananias, hearing these words, fell down and breathed his last. So great fear came upon all those who heard these things. </a:t>
            </a:r>
            <a:r>
              <a:rPr lang="en-US" sz="4000" b="1" baseline="30000" dirty="0"/>
              <a:t>6 </a:t>
            </a:r>
            <a:r>
              <a:rPr lang="en-US" sz="4000" dirty="0"/>
              <a:t>And the young men arose and wrapped him up, carried </a:t>
            </a:r>
            <a:r>
              <a:rPr lang="en-US" sz="4000" i="1" dirty="0"/>
              <a:t>him</a:t>
            </a:r>
            <a:r>
              <a:rPr lang="en-US" sz="4000" dirty="0"/>
              <a:t> out, and buried </a:t>
            </a:r>
            <a:r>
              <a:rPr lang="en-US" sz="4000" i="1" dirty="0"/>
              <a:t>him.</a:t>
            </a:r>
            <a:endParaRPr lang="en-US" sz="4000" dirty="0"/>
          </a:p>
          <a:p>
            <a:r>
              <a:rPr lang="en-US" sz="4000" b="1" baseline="30000" dirty="0"/>
              <a:t>7 </a:t>
            </a:r>
            <a:r>
              <a:rPr lang="en-US" sz="4000" dirty="0"/>
              <a:t>Now it was about three hours later when his wife came in, not knowing what had happened. </a:t>
            </a:r>
            <a:r>
              <a:rPr lang="en-US" sz="4000" b="1" baseline="30000" dirty="0"/>
              <a:t>8 </a:t>
            </a:r>
            <a:r>
              <a:rPr lang="en-US" sz="4000" dirty="0"/>
              <a:t>And Peter answered her, “Tell me whether you sold the land for so much?”</a:t>
            </a:r>
          </a:p>
          <a:p>
            <a:r>
              <a:rPr lang="en-US" sz="4000" dirty="0"/>
              <a:t>She said, “Yes, for so much.”</a:t>
            </a:r>
          </a:p>
          <a:p>
            <a:endParaRPr lang="en-US" dirty="0"/>
          </a:p>
        </p:txBody>
      </p:sp>
    </p:spTree>
    <p:extLst>
      <p:ext uri="{BB962C8B-B14F-4D97-AF65-F5344CB8AC3E}">
        <p14:creationId xmlns:p14="http://schemas.microsoft.com/office/powerpoint/2010/main" val="3603820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800" y="432000"/>
            <a:ext cx="12031200" cy="6463308"/>
          </a:xfrm>
          <a:prstGeom prst="rect">
            <a:avLst/>
          </a:prstGeom>
          <a:noFill/>
        </p:spPr>
        <p:txBody>
          <a:bodyPr wrap="square" rtlCol="0">
            <a:spAutoFit/>
          </a:bodyPr>
          <a:lstStyle/>
          <a:p>
            <a:r>
              <a:rPr lang="en-US" sz="4400" b="1" baseline="30000" dirty="0"/>
              <a:t>9 </a:t>
            </a:r>
            <a:r>
              <a:rPr lang="en-US" sz="4400" dirty="0"/>
              <a:t>Then Peter said to her, “How is it that you have agreed together to test the Spirit of the Lord? Look, the feet of those who have buried your husband </a:t>
            </a:r>
            <a:r>
              <a:rPr lang="en-US" sz="4400" i="1" dirty="0"/>
              <a:t>are</a:t>
            </a:r>
            <a:r>
              <a:rPr lang="en-US" sz="4400" dirty="0"/>
              <a:t> at the door, and they will carry you out.” </a:t>
            </a:r>
          </a:p>
          <a:p>
            <a:r>
              <a:rPr lang="en-US" sz="4400" b="1" baseline="30000" dirty="0"/>
              <a:t>10 </a:t>
            </a:r>
            <a:r>
              <a:rPr lang="en-US" sz="4400" dirty="0"/>
              <a:t>Then immediately she fell down at his feet and breathed her last. And the young men came in and found her dead, and carrying </a:t>
            </a:r>
            <a:r>
              <a:rPr lang="en-US" sz="4400" i="1" dirty="0"/>
              <a:t>her</a:t>
            </a:r>
            <a:r>
              <a:rPr lang="en-US" sz="4400" dirty="0"/>
              <a:t> out, buried </a:t>
            </a:r>
            <a:r>
              <a:rPr lang="en-US" sz="4400" i="1" dirty="0"/>
              <a:t>her</a:t>
            </a:r>
            <a:r>
              <a:rPr lang="en-US" sz="4400" dirty="0"/>
              <a:t> by her husband.</a:t>
            </a:r>
          </a:p>
          <a:p>
            <a:endParaRPr lang="en-US" dirty="0"/>
          </a:p>
        </p:txBody>
      </p:sp>
    </p:spTree>
    <p:extLst>
      <p:ext uri="{BB962C8B-B14F-4D97-AF65-F5344CB8AC3E}">
        <p14:creationId xmlns:p14="http://schemas.microsoft.com/office/powerpoint/2010/main" val="4228095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7600" y="778535"/>
            <a:ext cx="10972800" cy="2308324"/>
          </a:xfrm>
          <a:prstGeom prst="rect">
            <a:avLst/>
          </a:prstGeom>
        </p:spPr>
        <p:txBody>
          <a:bodyPr wrap="square">
            <a:spAutoFit/>
          </a:bodyPr>
          <a:lstStyle/>
          <a:p>
            <a:r>
              <a:rPr lang="en-US" sz="4800" dirty="0"/>
              <a:t>2. Great Fear in the Church  Acts 5:11</a:t>
            </a:r>
          </a:p>
          <a:p>
            <a:r>
              <a:rPr lang="en-US" sz="4800" b="1" baseline="30000" dirty="0"/>
              <a:t>11 </a:t>
            </a:r>
            <a:r>
              <a:rPr lang="en-US" sz="4800" dirty="0"/>
              <a:t>So </a:t>
            </a:r>
            <a:r>
              <a:rPr lang="en-US" sz="4800" dirty="0">
                <a:solidFill>
                  <a:srgbClr val="00B0F0"/>
                </a:solidFill>
              </a:rPr>
              <a:t>great fear came upon all the church </a:t>
            </a:r>
            <a:r>
              <a:rPr lang="en-US" sz="4800" dirty="0"/>
              <a:t>and upon all who heard these things.</a:t>
            </a:r>
          </a:p>
        </p:txBody>
      </p:sp>
    </p:spTree>
    <p:extLst>
      <p:ext uri="{BB962C8B-B14F-4D97-AF65-F5344CB8AC3E}">
        <p14:creationId xmlns:p14="http://schemas.microsoft.com/office/powerpoint/2010/main" val="3739182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4400" y="748800"/>
            <a:ext cx="11620800" cy="5827236"/>
          </a:xfrm>
          <a:prstGeom prst="rect">
            <a:avLst/>
          </a:prstGeom>
          <a:noFill/>
        </p:spPr>
        <p:txBody>
          <a:bodyPr wrap="square" rtlCol="0">
            <a:spAutoFit/>
          </a:bodyPr>
          <a:lstStyle/>
          <a:p>
            <a:r>
              <a:rPr lang="en-US" sz="4400" dirty="0"/>
              <a:t>3.  Fear on the Outside World  (Acts 5:13,14)</a:t>
            </a:r>
          </a:p>
          <a:p>
            <a:endParaRPr lang="en-US" sz="4400" b="1" baseline="30000" dirty="0"/>
          </a:p>
          <a:p>
            <a:endParaRPr lang="en-US" sz="4400" b="1" baseline="30000" dirty="0"/>
          </a:p>
          <a:p>
            <a:r>
              <a:rPr lang="en-US" sz="5400" b="1" baseline="30000" dirty="0"/>
              <a:t>13 </a:t>
            </a:r>
            <a:r>
              <a:rPr lang="en-US" sz="5400" dirty="0"/>
              <a:t>Yet </a:t>
            </a:r>
            <a:r>
              <a:rPr lang="en-US" sz="5400" dirty="0">
                <a:solidFill>
                  <a:srgbClr val="00B0F0"/>
                </a:solidFill>
              </a:rPr>
              <a:t>none of the rest dared join them</a:t>
            </a:r>
            <a:r>
              <a:rPr lang="en-US" sz="5400" dirty="0"/>
              <a:t>, but the people esteemed them highly. </a:t>
            </a:r>
            <a:r>
              <a:rPr lang="en-US" sz="5400" b="1" baseline="30000" dirty="0"/>
              <a:t>14 </a:t>
            </a:r>
            <a:r>
              <a:rPr lang="en-US" sz="5400" dirty="0"/>
              <a:t>And believers were increasingly added to the Lord, multitudes of both men and women, </a:t>
            </a:r>
          </a:p>
        </p:txBody>
      </p:sp>
    </p:spTree>
    <p:extLst>
      <p:ext uri="{BB962C8B-B14F-4D97-AF65-F5344CB8AC3E}">
        <p14:creationId xmlns:p14="http://schemas.microsoft.com/office/powerpoint/2010/main" val="3826973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44000" y="830997"/>
            <a:ext cx="10310400" cy="5016758"/>
          </a:xfrm>
          <a:prstGeom prst="rect">
            <a:avLst/>
          </a:prstGeom>
          <a:noFill/>
        </p:spPr>
        <p:txBody>
          <a:bodyPr wrap="square" rtlCol="0">
            <a:spAutoFit/>
          </a:bodyPr>
          <a:lstStyle/>
          <a:p>
            <a:r>
              <a:rPr lang="en-US" sz="4000" b="1" dirty="0"/>
              <a:t>6 </a:t>
            </a:r>
            <a:r>
              <a:rPr lang="en-US" sz="4000" dirty="0"/>
              <a:t>Now in those days, when </a:t>
            </a:r>
            <a:r>
              <a:rPr lang="en-US" sz="4000" i="1" dirty="0"/>
              <a:t>the number of</a:t>
            </a:r>
            <a:r>
              <a:rPr lang="en-US" sz="4000" dirty="0"/>
              <a:t> the disciples was multiplying, there arose a complaint against the Hebrews by the Hellenists,</a:t>
            </a:r>
            <a:r>
              <a:rPr lang="en-US" sz="4000" baseline="30000" dirty="0"/>
              <a:t> </a:t>
            </a:r>
            <a:r>
              <a:rPr lang="en-US" sz="4000" dirty="0"/>
              <a:t>because their widows were neglected in the daily distribution. </a:t>
            </a:r>
            <a:r>
              <a:rPr lang="en-US" sz="4000" b="1" baseline="30000" dirty="0"/>
              <a:t>2 </a:t>
            </a:r>
            <a:r>
              <a:rPr lang="en-US" sz="4000" dirty="0"/>
              <a:t>Then the twelve summoned the multitude of the disciples and said, “It is not desirable that we should leave the word of God and serve tables. </a:t>
            </a:r>
          </a:p>
        </p:txBody>
      </p:sp>
      <p:sp>
        <p:nvSpPr>
          <p:cNvPr id="2" name="TextBox 1"/>
          <p:cNvSpPr txBox="1"/>
          <p:nvPr/>
        </p:nvSpPr>
        <p:spPr>
          <a:xfrm>
            <a:off x="1245600" y="0"/>
            <a:ext cx="8712000" cy="830997"/>
          </a:xfrm>
          <a:prstGeom prst="rect">
            <a:avLst/>
          </a:prstGeom>
          <a:noFill/>
        </p:spPr>
        <p:txBody>
          <a:bodyPr wrap="square" rtlCol="0">
            <a:spAutoFit/>
          </a:bodyPr>
          <a:lstStyle/>
          <a:p>
            <a:r>
              <a:rPr lang="en-US" sz="4800" dirty="0"/>
              <a:t>Great Wisdom  Acts  6:1-4 </a:t>
            </a:r>
          </a:p>
        </p:txBody>
      </p:sp>
    </p:spTree>
    <p:extLst>
      <p:ext uri="{BB962C8B-B14F-4D97-AF65-F5344CB8AC3E}">
        <p14:creationId xmlns:p14="http://schemas.microsoft.com/office/powerpoint/2010/main" val="337829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7350" y="1565018"/>
            <a:ext cx="11684000" cy="9510296"/>
          </a:xfrm>
          <a:prstGeom prst="rect">
            <a:avLst/>
          </a:prstGeom>
        </p:spPr>
        <p:txBody>
          <a:bodyPr wrap="square">
            <a:spAutoFit/>
          </a:bodyPr>
          <a:lstStyle/>
          <a:p>
            <a:pPr lvl="0"/>
            <a:r>
              <a:rPr lang="en-US" sz="5400" b="1" u="sng" dirty="0">
                <a:effectLst>
                  <a:outerShdw blurRad="38100" dist="38100" dir="2700000" algn="tl">
                    <a:srgbClr val="000000">
                      <a:alpha val="43137"/>
                    </a:srgbClr>
                  </a:outerShdw>
                </a:effectLst>
              </a:rPr>
              <a:t>Great Power</a:t>
            </a:r>
          </a:p>
          <a:p>
            <a:r>
              <a:rPr lang="en-US" sz="5400" dirty="0"/>
              <a:t>Acts 4:33 </a:t>
            </a:r>
            <a:r>
              <a:rPr lang="en-US" sz="5400" b="1" baseline="30000" dirty="0"/>
              <a:t>33 </a:t>
            </a:r>
            <a:r>
              <a:rPr lang="en-US" sz="5400" dirty="0"/>
              <a:t>And with </a:t>
            </a:r>
            <a:r>
              <a:rPr lang="en-US" sz="5400" dirty="0">
                <a:solidFill>
                  <a:srgbClr val="00B0F0"/>
                </a:solidFill>
              </a:rPr>
              <a:t>great power </a:t>
            </a:r>
            <a:r>
              <a:rPr lang="en-US" sz="5400" dirty="0"/>
              <a:t>the apostles gave witness to the resurrection of the Lord Jesus. And great grace was upon them all.</a:t>
            </a:r>
          </a:p>
          <a:p>
            <a:endParaRPr lang="en-US" sz="54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3" name="TextBox 2"/>
          <p:cNvSpPr txBox="1"/>
          <p:nvPr/>
        </p:nvSpPr>
        <p:spPr>
          <a:xfrm>
            <a:off x="0" y="-29065"/>
            <a:ext cx="12071350" cy="1200329"/>
          </a:xfrm>
          <a:prstGeom prst="rect">
            <a:avLst/>
          </a:prstGeom>
          <a:noFill/>
        </p:spPr>
        <p:txBody>
          <a:bodyPr wrap="square" rtlCol="0">
            <a:spAutoFit/>
          </a:bodyPr>
          <a:lstStyle/>
          <a:p>
            <a:r>
              <a:rPr lang="en-US" sz="5400" dirty="0">
                <a:solidFill>
                  <a:srgbClr val="00B0F0"/>
                </a:solidFill>
              </a:rPr>
              <a:t>Dimensions of Glory in the Early Church </a:t>
            </a:r>
          </a:p>
          <a:p>
            <a:endParaRPr lang="en-US" dirty="0"/>
          </a:p>
        </p:txBody>
      </p:sp>
    </p:spTree>
    <p:extLst>
      <p:ext uri="{BB962C8B-B14F-4D97-AF65-F5344CB8AC3E}">
        <p14:creationId xmlns:p14="http://schemas.microsoft.com/office/powerpoint/2010/main" val="3695319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44000" y="830997"/>
            <a:ext cx="10310400" cy="4401205"/>
          </a:xfrm>
          <a:prstGeom prst="rect">
            <a:avLst/>
          </a:prstGeom>
          <a:noFill/>
        </p:spPr>
        <p:txBody>
          <a:bodyPr wrap="square" rtlCol="0">
            <a:spAutoFit/>
          </a:bodyPr>
          <a:lstStyle/>
          <a:p>
            <a:r>
              <a:rPr lang="en-US" sz="4000" b="1" baseline="30000" dirty="0"/>
              <a:t>3 </a:t>
            </a:r>
            <a:r>
              <a:rPr lang="en-US" sz="4000" dirty="0"/>
              <a:t>Therefore, brethren, seek out from among you seven men of </a:t>
            </a:r>
            <a:r>
              <a:rPr lang="en-US" sz="4000" i="1" dirty="0">
                <a:solidFill>
                  <a:srgbClr val="00B0F0"/>
                </a:solidFill>
              </a:rPr>
              <a:t>good</a:t>
            </a:r>
            <a:r>
              <a:rPr lang="en-US" sz="4000" dirty="0">
                <a:solidFill>
                  <a:srgbClr val="00B0F0"/>
                </a:solidFill>
              </a:rPr>
              <a:t> reputation</a:t>
            </a:r>
            <a:r>
              <a:rPr lang="en-US" sz="4000" dirty="0"/>
              <a:t>, </a:t>
            </a:r>
            <a:r>
              <a:rPr lang="en-US" sz="4000" dirty="0">
                <a:solidFill>
                  <a:srgbClr val="00B0F0"/>
                </a:solidFill>
              </a:rPr>
              <a:t>full of the Holy Spirit and wisdom,</a:t>
            </a:r>
            <a:r>
              <a:rPr lang="en-US" sz="4000" dirty="0"/>
              <a:t> whom we may appoint over this business; </a:t>
            </a:r>
            <a:r>
              <a:rPr lang="en-US" sz="4000" b="1" baseline="30000" dirty="0"/>
              <a:t>4 </a:t>
            </a:r>
            <a:r>
              <a:rPr lang="en-US" sz="4000" dirty="0"/>
              <a:t>but we will give ourselves continually to prayer and to the ministry of the word.”</a:t>
            </a:r>
          </a:p>
          <a:p>
            <a:endParaRPr lang="en-US" sz="4000" dirty="0"/>
          </a:p>
        </p:txBody>
      </p:sp>
      <p:sp>
        <p:nvSpPr>
          <p:cNvPr id="2" name="TextBox 1"/>
          <p:cNvSpPr txBox="1"/>
          <p:nvPr/>
        </p:nvSpPr>
        <p:spPr>
          <a:xfrm>
            <a:off x="1245600" y="0"/>
            <a:ext cx="8712000" cy="830997"/>
          </a:xfrm>
          <a:prstGeom prst="rect">
            <a:avLst/>
          </a:prstGeom>
          <a:noFill/>
        </p:spPr>
        <p:txBody>
          <a:bodyPr wrap="square" rtlCol="0">
            <a:spAutoFit/>
          </a:bodyPr>
          <a:lstStyle/>
          <a:p>
            <a:r>
              <a:rPr lang="en-US" sz="4800" dirty="0"/>
              <a:t>Great Wisdom  Acts  6:1-4 </a:t>
            </a:r>
          </a:p>
        </p:txBody>
      </p:sp>
    </p:spTree>
    <p:extLst>
      <p:ext uri="{BB962C8B-B14F-4D97-AF65-F5344CB8AC3E}">
        <p14:creationId xmlns:p14="http://schemas.microsoft.com/office/powerpoint/2010/main" val="4189795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4000" y="394692"/>
            <a:ext cx="11253600" cy="5355312"/>
          </a:xfrm>
          <a:prstGeom prst="rect">
            <a:avLst/>
          </a:prstGeom>
          <a:noFill/>
        </p:spPr>
        <p:txBody>
          <a:bodyPr wrap="square" rtlCol="0">
            <a:spAutoFit/>
          </a:bodyPr>
          <a:lstStyle/>
          <a:p>
            <a:r>
              <a:rPr lang="en-US" sz="3600" b="1" baseline="30000" dirty="0"/>
              <a:t>5 </a:t>
            </a:r>
            <a:r>
              <a:rPr lang="en-US" sz="3600" dirty="0"/>
              <a:t>And the saying pleased the whole multitude. And they chose Stephen, a man full of faith and the Holy Spirit, and Philip, </a:t>
            </a:r>
            <a:r>
              <a:rPr lang="en-US" sz="3600" dirty="0" err="1"/>
              <a:t>Prochorus</a:t>
            </a:r>
            <a:r>
              <a:rPr lang="en-US" sz="3600" dirty="0"/>
              <a:t>, </a:t>
            </a:r>
            <a:r>
              <a:rPr lang="en-US" sz="3600" dirty="0" err="1"/>
              <a:t>Nicanor</a:t>
            </a:r>
            <a:r>
              <a:rPr lang="en-US" sz="3600" dirty="0"/>
              <a:t>, </a:t>
            </a:r>
            <a:r>
              <a:rPr lang="en-US" sz="3600" dirty="0" err="1"/>
              <a:t>Timon</a:t>
            </a:r>
            <a:r>
              <a:rPr lang="en-US" sz="3600" dirty="0"/>
              <a:t>, </a:t>
            </a:r>
            <a:r>
              <a:rPr lang="en-US" sz="3600" dirty="0" err="1"/>
              <a:t>Parmenas</a:t>
            </a:r>
            <a:r>
              <a:rPr lang="en-US" sz="3600" dirty="0"/>
              <a:t>, and Nicolas, a proselyte from Antioch, </a:t>
            </a:r>
            <a:r>
              <a:rPr lang="en-US" sz="3600" b="1" baseline="30000" dirty="0"/>
              <a:t>6 </a:t>
            </a:r>
            <a:r>
              <a:rPr lang="en-US" sz="3600" dirty="0"/>
              <a:t>whom they set before the apostles; and when they had prayed, they laid hands on them.</a:t>
            </a:r>
          </a:p>
          <a:p>
            <a:r>
              <a:rPr lang="en-US" sz="3600" b="1" baseline="30000" dirty="0"/>
              <a:t>7 </a:t>
            </a:r>
            <a:r>
              <a:rPr lang="en-US" sz="3600" dirty="0"/>
              <a:t>Then the </a:t>
            </a:r>
            <a:r>
              <a:rPr lang="en-US" sz="3600" dirty="0">
                <a:solidFill>
                  <a:srgbClr val="00B0F0"/>
                </a:solidFill>
              </a:rPr>
              <a:t>word of God spread, and the number of the disciples multiplied greatly in Jerusalem</a:t>
            </a:r>
            <a:r>
              <a:rPr lang="en-US" sz="3600" dirty="0"/>
              <a:t>, and a great many of the priests were obedient to the faith.</a:t>
            </a:r>
          </a:p>
          <a:p>
            <a:endParaRPr lang="en-US" dirty="0"/>
          </a:p>
        </p:txBody>
      </p:sp>
    </p:spTree>
    <p:extLst>
      <p:ext uri="{BB962C8B-B14F-4D97-AF65-F5344CB8AC3E}">
        <p14:creationId xmlns:p14="http://schemas.microsoft.com/office/powerpoint/2010/main" val="2268823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flipH="1">
            <a:off x="2206176" y="812801"/>
            <a:ext cx="5515426" cy="5370288"/>
          </a:xfrm>
          <a:prstGeom prst="rect">
            <a:avLst/>
          </a:prstGeom>
        </p:spPr>
      </p:pic>
    </p:spTree>
    <p:extLst>
      <p:ext uri="{BB962C8B-B14F-4D97-AF65-F5344CB8AC3E}">
        <p14:creationId xmlns:p14="http://schemas.microsoft.com/office/powerpoint/2010/main" val="2552196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136396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524000" y="0"/>
            <a:ext cx="9144000" cy="6858000"/>
          </a:xfrm>
          <a:prstGeom prst="rect">
            <a:avLst/>
          </a:prstGeom>
        </p:spPr>
      </p:pic>
    </p:spTree>
    <p:extLst>
      <p:ext uri="{BB962C8B-B14F-4D97-AF65-F5344CB8AC3E}">
        <p14:creationId xmlns:p14="http://schemas.microsoft.com/office/powerpoint/2010/main" val="228173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205289" y="-750512"/>
            <a:ext cx="9487510" cy="7115632"/>
          </a:xfrm>
          <a:prstGeom prst="rect">
            <a:avLst/>
          </a:prstGeom>
          <a:ln w="76200">
            <a:solidFill>
              <a:schemeClr val="tx1"/>
            </a:solidFill>
          </a:ln>
        </p:spPr>
      </p:pic>
      <p:sp>
        <p:nvSpPr>
          <p:cNvPr id="8" name="Oval 7"/>
          <p:cNvSpPr/>
          <p:nvPr/>
        </p:nvSpPr>
        <p:spPr>
          <a:xfrm>
            <a:off x="5617029" y="1059543"/>
            <a:ext cx="3106057" cy="1509486"/>
          </a:xfrm>
          <a:prstGeom prst="ellipse">
            <a:avLst/>
          </a:prstGeom>
          <a:noFill/>
          <a:ln w="762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6715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1525" y="281255"/>
            <a:ext cx="10039350" cy="1323439"/>
          </a:xfrm>
          <a:prstGeom prst="rect">
            <a:avLst/>
          </a:prstGeom>
          <a:noFill/>
        </p:spPr>
        <p:txBody>
          <a:bodyPr wrap="square" rtlCol="0">
            <a:spAutoFit/>
          </a:bodyPr>
          <a:lstStyle/>
          <a:p>
            <a:r>
              <a:rPr lang="en-US" sz="7200" dirty="0"/>
              <a:t>Current  </a:t>
            </a:r>
            <a:r>
              <a:rPr lang="en-US" sz="8000" dirty="0"/>
              <a:t>I = </a:t>
            </a:r>
            <a:r>
              <a:rPr lang="en-US" sz="8000" u="sng" dirty="0"/>
              <a:t>P</a:t>
            </a:r>
          </a:p>
        </p:txBody>
      </p:sp>
      <p:sp>
        <p:nvSpPr>
          <p:cNvPr id="3" name="TextBox 2"/>
          <p:cNvSpPr txBox="1"/>
          <p:nvPr/>
        </p:nvSpPr>
        <p:spPr>
          <a:xfrm>
            <a:off x="5210175" y="1514475"/>
            <a:ext cx="847725" cy="1200329"/>
          </a:xfrm>
          <a:prstGeom prst="rect">
            <a:avLst/>
          </a:prstGeom>
          <a:noFill/>
        </p:spPr>
        <p:txBody>
          <a:bodyPr wrap="square" rtlCol="0">
            <a:spAutoFit/>
          </a:bodyPr>
          <a:lstStyle/>
          <a:p>
            <a:r>
              <a:rPr lang="en-US" sz="7200" dirty="0"/>
              <a:t>V</a:t>
            </a:r>
          </a:p>
        </p:txBody>
      </p:sp>
      <p:sp>
        <p:nvSpPr>
          <p:cNvPr id="4" name="TextBox 3"/>
          <p:cNvSpPr txBox="1"/>
          <p:nvPr/>
        </p:nvSpPr>
        <p:spPr>
          <a:xfrm>
            <a:off x="4352926" y="2581275"/>
            <a:ext cx="4819650" cy="1200329"/>
          </a:xfrm>
          <a:prstGeom prst="rect">
            <a:avLst/>
          </a:prstGeom>
          <a:noFill/>
        </p:spPr>
        <p:txBody>
          <a:bodyPr wrap="square" rtlCol="0">
            <a:spAutoFit/>
          </a:bodyPr>
          <a:lstStyle/>
          <a:p>
            <a:r>
              <a:rPr lang="en-US" sz="7200" dirty="0"/>
              <a:t>= </a:t>
            </a:r>
            <a:r>
              <a:rPr lang="en-US" sz="7200" u="sng" dirty="0"/>
              <a:t>5000 watt</a:t>
            </a:r>
          </a:p>
        </p:txBody>
      </p:sp>
      <p:sp>
        <p:nvSpPr>
          <p:cNvPr id="6" name="TextBox 5"/>
          <p:cNvSpPr txBox="1"/>
          <p:nvPr/>
        </p:nvSpPr>
        <p:spPr>
          <a:xfrm>
            <a:off x="5133975" y="3648075"/>
            <a:ext cx="4000500" cy="1200329"/>
          </a:xfrm>
          <a:prstGeom prst="rect">
            <a:avLst/>
          </a:prstGeom>
          <a:noFill/>
        </p:spPr>
        <p:txBody>
          <a:bodyPr wrap="square" rtlCol="0">
            <a:spAutoFit/>
          </a:bodyPr>
          <a:lstStyle/>
          <a:p>
            <a:r>
              <a:rPr lang="en-US" sz="7200" dirty="0"/>
              <a:t>220 volt</a:t>
            </a:r>
          </a:p>
        </p:txBody>
      </p:sp>
      <p:sp>
        <p:nvSpPr>
          <p:cNvPr id="7" name="TextBox 6"/>
          <p:cNvSpPr txBox="1"/>
          <p:nvPr/>
        </p:nvSpPr>
        <p:spPr>
          <a:xfrm>
            <a:off x="1266825" y="5124629"/>
            <a:ext cx="10058400" cy="1200329"/>
          </a:xfrm>
          <a:prstGeom prst="rect">
            <a:avLst/>
          </a:prstGeom>
          <a:noFill/>
        </p:spPr>
        <p:txBody>
          <a:bodyPr wrap="square" rtlCol="0">
            <a:spAutoFit/>
          </a:bodyPr>
          <a:lstStyle/>
          <a:p>
            <a:r>
              <a:rPr lang="en-US" sz="7200" dirty="0"/>
              <a:t>= 22.727272727273  amps</a:t>
            </a:r>
          </a:p>
        </p:txBody>
      </p:sp>
      <p:sp>
        <p:nvSpPr>
          <p:cNvPr id="8" name="Oval 7"/>
          <p:cNvSpPr/>
          <p:nvPr/>
        </p:nvSpPr>
        <p:spPr>
          <a:xfrm>
            <a:off x="1695451" y="4752975"/>
            <a:ext cx="2171700" cy="1571983"/>
          </a:xfrm>
          <a:prstGeom prst="ellipse">
            <a:avLst/>
          </a:prstGeom>
          <a:noFill/>
          <a:ln w="762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57238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524000" y="-895350"/>
            <a:ext cx="9144000" cy="6858000"/>
          </a:xfrm>
          <a:prstGeom prst="rect">
            <a:avLst/>
          </a:prstGeom>
        </p:spPr>
      </p:pic>
    </p:spTree>
    <p:extLst>
      <p:ext uri="{BB962C8B-B14F-4D97-AF65-F5344CB8AC3E}">
        <p14:creationId xmlns:p14="http://schemas.microsoft.com/office/powerpoint/2010/main" val="332771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0701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16000" y="-100910"/>
            <a:ext cx="10363200" cy="1470025"/>
          </a:xfrm>
        </p:spPr>
        <p:txBody>
          <a:bodyPr>
            <a:normAutofit/>
          </a:bodyPr>
          <a:lstStyle/>
          <a:p>
            <a:r>
              <a:rPr lang="en-US" sz="4800" b="1" dirty="0"/>
              <a:t>“All Things in Common Church”</a:t>
            </a:r>
          </a:p>
        </p:txBody>
      </p:sp>
      <p:sp>
        <p:nvSpPr>
          <p:cNvPr id="3" name="TextBox 2"/>
          <p:cNvSpPr txBox="1"/>
          <p:nvPr/>
        </p:nvSpPr>
        <p:spPr>
          <a:xfrm>
            <a:off x="2218038" y="1470454"/>
            <a:ext cx="7494373" cy="1477328"/>
          </a:xfrm>
          <a:prstGeom prst="rect">
            <a:avLst/>
          </a:prstGeom>
          <a:noFill/>
        </p:spPr>
        <p:txBody>
          <a:bodyPr wrap="square" rtlCol="0">
            <a:spAutoFit/>
          </a:bodyPr>
          <a:lstStyle/>
          <a:p>
            <a:r>
              <a:rPr lang="en-US" sz="7200" dirty="0"/>
              <a:t>What if?</a:t>
            </a:r>
          </a:p>
          <a:p>
            <a:endParaRPr lang="en-US" dirty="0"/>
          </a:p>
        </p:txBody>
      </p:sp>
      <p:sp>
        <p:nvSpPr>
          <p:cNvPr id="4" name="TextBox 3"/>
          <p:cNvSpPr txBox="1"/>
          <p:nvPr/>
        </p:nvSpPr>
        <p:spPr>
          <a:xfrm>
            <a:off x="1828800" y="2458994"/>
            <a:ext cx="8180172" cy="4031873"/>
          </a:xfrm>
          <a:prstGeom prst="rect">
            <a:avLst/>
          </a:prstGeom>
          <a:noFill/>
        </p:spPr>
        <p:txBody>
          <a:bodyPr wrap="square" rtlCol="0">
            <a:spAutoFit/>
          </a:bodyPr>
          <a:lstStyle/>
          <a:p>
            <a:r>
              <a:rPr lang="en-US" sz="3200" dirty="0"/>
              <a:t>I had a church of 200 people who were trying to live by Acts chapter 4, where they had all things in common, and no one claimed that any possession was their own, and there wasn’t anyone among them that lacked anything. How would that look, given all the economic levels of income and ages of the members and skills and desires of the members?</a:t>
            </a:r>
          </a:p>
        </p:txBody>
      </p:sp>
    </p:spTree>
    <p:extLst>
      <p:ext uri="{BB962C8B-B14F-4D97-AF65-F5344CB8AC3E}">
        <p14:creationId xmlns:p14="http://schemas.microsoft.com/office/powerpoint/2010/main" val="3880573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6438" y="654908"/>
            <a:ext cx="10002794" cy="923330"/>
          </a:xfrm>
          <a:prstGeom prst="rect">
            <a:avLst/>
          </a:prstGeom>
          <a:noFill/>
        </p:spPr>
        <p:txBody>
          <a:bodyPr wrap="square" rtlCol="0">
            <a:spAutoFit/>
          </a:bodyPr>
          <a:lstStyle/>
          <a:p>
            <a:r>
              <a:rPr lang="en-US" sz="5400" b="1" dirty="0"/>
              <a:t>Three Areas of Great Power     </a:t>
            </a:r>
          </a:p>
        </p:txBody>
      </p:sp>
      <p:sp>
        <p:nvSpPr>
          <p:cNvPr id="4" name="TextBox 3"/>
          <p:cNvSpPr txBox="1"/>
          <p:nvPr/>
        </p:nvSpPr>
        <p:spPr>
          <a:xfrm>
            <a:off x="253314" y="1532238"/>
            <a:ext cx="11362037" cy="6524863"/>
          </a:xfrm>
          <a:prstGeom prst="rect">
            <a:avLst/>
          </a:prstGeom>
          <a:noFill/>
        </p:spPr>
        <p:txBody>
          <a:bodyPr wrap="square" rtlCol="0">
            <a:spAutoFit/>
          </a:bodyPr>
          <a:lstStyle/>
          <a:p>
            <a:r>
              <a:rPr lang="en-US" sz="3600" dirty="0">
                <a:solidFill>
                  <a:srgbClr val="00B0F0"/>
                </a:solidFill>
              </a:rPr>
              <a:t>1. Signs and Wonders</a:t>
            </a:r>
          </a:p>
          <a:p>
            <a:endParaRPr lang="en-US" sz="3600" dirty="0"/>
          </a:p>
          <a:p>
            <a:r>
              <a:rPr lang="en-US" sz="4400" dirty="0"/>
              <a:t>Acts 5:12 </a:t>
            </a:r>
            <a:br>
              <a:rPr lang="en-US" sz="4400" dirty="0"/>
            </a:br>
            <a:r>
              <a:rPr lang="en-US" sz="4400" b="1" baseline="30000" dirty="0"/>
              <a:t>12 </a:t>
            </a:r>
            <a:r>
              <a:rPr lang="en-US" sz="4400" dirty="0"/>
              <a:t>And through the hands of the apostles many signs and wonders were done among the people. And they were all with one accord in Solomon’s Porch.</a:t>
            </a:r>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356351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6000" y="374401"/>
            <a:ext cx="10728000" cy="10341293"/>
          </a:xfrm>
          <a:prstGeom prst="rect">
            <a:avLst/>
          </a:prstGeom>
        </p:spPr>
        <p:txBody>
          <a:bodyPr wrap="square">
            <a:spAutoFit/>
          </a:bodyPr>
          <a:lstStyle/>
          <a:p>
            <a:r>
              <a:rPr lang="en-US" sz="3600" dirty="0">
                <a:latin typeface="Google Sans"/>
              </a:rPr>
              <a:t>A modern 200-person church living out Acts 4 would function as a highly collaborative, intergenerational network where </a:t>
            </a:r>
            <a:r>
              <a:rPr lang="en-US" sz="3600" b="1" dirty="0">
                <a:latin typeface="Google Sans"/>
              </a:rPr>
              <a:t>private assets serve public needs</a:t>
            </a:r>
            <a:r>
              <a:rPr lang="en-US" sz="3600" dirty="0">
                <a:latin typeface="Google Sans"/>
              </a:rPr>
              <a:t> and resource allocation shifts from individual ownership to shared stewardship. This is not a strict commune where everyone lives in one building or earns the same salary. Instead, it is a community of independent households choosing to treat their wealth, skills, and time as a collective pool to eliminate lack.</a:t>
            </a:r>
            <a:r>
              <a:rPr lang="en-US" sz="3600" dirty="0"/>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5463797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3200" y="1428456"/>
            <a:ext cx="10713600" cy="6771084"/>
          </a:xfrm>
          <a:prstGeom prst="rect">
            <a:avLst/>
          </a:prstGeom>
        </p:spPr>
        <p:txBody>
          <a:bodyPr wrap="square">
            <a:spAutoFit/>
          </a:bodyPr>
          <a:lstStyle/>
          <a:p>
            <a:r>
              <a:rPr lang="en-US" sz="4000" b="1" dirty="0"/>
              <a:t>Income &amp; Financial Levels</a:t>
            </a:r>
            <a:endParaRPr lang="en-US" sz="4000" dirty="0"/>
          </a:p>
          <a:p>
            <a:r>
              <a:rPr lang="en-US" sz="4000" dirty="0"/>
              <a:t>An Acts 4 ecosystem does not require everyone to earn the same salary, but it redefines ownership through voluntary equity sharing and structured resource pooling.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6302838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809847" y="914400"/>
            <a:ext cx="4572000" cy="1097280"/>
          </a:xfrm>
          <a:prstGeom prst="roundRect">
            <a:avLst/>
          </a:prstGeom>
          <a:solidFill>
            <a:srgbClr val="1E293B"/>
          </a:solidFill>
          <a:ln>
            <a:solidFill>
              <a:srgbClr val="1E293B"/>
            </a:solidFill>
          </a:ln>
        </p:spPr>
        <p:style>
          <a:lnRef idx="1">
            <a:schemeClr val="accent1"/>
          </a:lnRef>
          <a:fillRef idx="3">
            <a:schemeClr val="accent1"/>
          </a:fillRef>
          <a:effectRef idx="2">
            <a:schemeClr val="accent1"/>
          </a:effectRef>
          <a:fontRef idx="minor">
            <a:schemeClr val="lt1"/>
          </a:fontRef>
        </p:style>
        <p:txBody>
          <a:bodyPr wrap="square" tIns="91440" bIns="91440" rtlCol="0" anchor="ctr"/>
          <a:lstStyle/>
          <a:p>
            <a:pPr algn="ctr">
              <a:defRPr sz="2000" b="1">
                <a:solidFill>
                  <a:srgbClr val="FFFFFF"/>
                </a:solidFill>
                <a:latin typeface="Arial"/>
              </a:defRPr>
            </a:pPr>
            <a:r>
              <a:t>CENTRAL COMMUNITY FUND</a:t>
            </a:r>
          </a:p>
          <a:p>
            <a:pPr algn="ctr">
              <a:defRPr sz="1300" i="1">
                <a:solidFill>
                  <a:srgbClr val="CBD5E1"/>
                </a:solidFill>
                <a:latin typeface="Arial"/>
              </a:defRPr>
            </a:pPr>
            <a:r>
              <a:t>(Administered by Chosen Stewards)</a:t>
            </a:r>
          </a:p>
        </p:txBody>
      </p:sp>
      <p:sp>
        <p:nvSpPr>
          <p:cNvPr id="3" name="Rectangle 2"/>
          <p:cNvSpPr/>
          <p:nvPr/>
        </p:nvSpPr>
        <p:spPr>
          <a:xfrm>
            <a:off x="6082131" y="2011680"/>
            <a:ext cx="27432" cy="548640"/>
          </a:xfrm>
          <a:prstGeom prst="rect">
            <a:avLst/>
          </a:prstGeom>
          <a:solidFill>
            <a:srgbClr val="0284C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2444691" y="2514601"/>
            <a:ext cx="7751847" cy="45719"/>
          </a:xfrm>
          <a:prstGeom prst="rect">
            <a:avLst/>
          </a:prstGeom>
          <a:solidFill>
            <a:srgbClr val="0284C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2444691" y="2560320"/>
            <a:ext cx="27432" cy="365760"/>
          </a:xfrm>
          <a:prstGeom prst="rect">
            <a:avLst/>
          </a:prstGeom>
          <a:solidFill>
            <a:srgbClr val="0284C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1340967" y="2926080"/>
            <a:ext cx="2926080" cy="2011680"/>
          </a:xfrm>
          <a:prstGeom prst="roundRect">
            <a:avLst/>
          </a:prstGeom>
          <a:solidFill>
            <a:srgbClr val="F8FAFC"/>
          </a:solidFill>
          <a:ln w="19050">
            <a:solidFill>
              <a:srgbClr val="1E293B"/>
            </a:solidFill>
          </a:ln>
        </p:spPr>
        <p:style>
          <a:lnRef idx="1">
            <a:schemeClr val="accent1"/>
          </a:lnRef>
          <a:fillRef idx="3">
            <a:schemeClr val="accent1"/>
          </a:fillRef>
          <a:effectRef idx="2">
            <a:schemeClr val="accent1"/>
          </a:effectRef>
          <a:fontRef idx="minor">
            <a:schemeClr val="lt1"/>
          </a:fontRef>
        </p:style>
        <p:txBody>
          <a:bodyPr wrap="square" tIns="91440" bIns="91440" rtlCol="0" anchor="ctr"/>
          <a:lstStyle/>
          <a:p>
            <a:pPr algn="ctr">
              <a:spcAft>
                <a:spcPts val="1200"/>
              </a:spcAft>
              <a:defRPr sz="1500" b="1">
                <a:solidFill>
                  <a:srgbClr val="0F172A"/>
                </a:solidFill>
                <a:latin typeface="Arial"/>
              </a:defRPr>
            </a:pPr>
            <a:r>
              <a:rPr sz="2000" dirty="0"/>
              <a:t>AGE NEEDS</a:t>
            </a:r>
          </a:p>
          <a:p>
            <a:pPr algn="l">
              <a:spcAft>
                <a:spcPts val="400"/>
              </a:spcAft>
              <a:defRPr sz="1300">
                <a:solidFill>
                  <a:srgbClr val="475569"/>
                </a:solidFill>
                <a:latin typeface="Arial"/>
              </a:defRPr>
            </a:pPr>
            <a:r>
              <a:rPr sz="2400" dirty="0"/>
              <a:t>• </a:t>
            </a:r>
            <a:r>
              <a:rPr sz="2000" b="1" dirty="0"/>
              <a:t>Elder Care</a:t>
            </a:r>
          </a:p>
          <a:p>
            <a:pPr algn="l">
              <a:spcAft>
                <a:spcPts val="400"/>
              </a:spcAft>
              <a:defRPr sz="1300">
                <a:solidFill>
                  <a:srgbClr val="475569"/>
                </a:solidFill>
                <a:latin typeface="Arial"/>
              </a:defRPr>
            </a:pPr>
            <a:r>
              <a:rPr sz="2000" b="1" dirty="0"/>
              <a:t>• Childcare</a:t>
            </a:r>
          </a:p>
          <a:p>
            <a:pPr algn="l">
              <a:spcAft>
                <a:spcPts val="400"/>
              </a:spcAft>
              <a:defRPr sz="1300">
                <a:solidFill>
                  <a:srgbClr val="475569"/>
                </a:solidFill>
                <a:latin typeface="Arial"/>
              </a:defRPr>
            </a:pPr>
            <a:r>
              <a:rPr sz="2000" b="1" dirty="0"/>
              <a:t>• Education</a:t>
            </a:r>
          </a:p>
        </p:txBody>
      </p:sp>
      <p:sp>
        <p:nvSpPr>
          <p:cNvPr id="7" name="Rectangle 6"/>
          <p:cNvSpPr/>
          <p:nvPr/>
        </p:nvSpPr>
        <p:spPr>
          <a:xfrm>
            <a:off x="6082131" y="2560320"/>
            <a:ext cx="27432" cy="365760"/>
          </a:xfrm>
          <a:prstGeom prst="rect">
            <a:avLst/>
          </a:prstGeom>
          <a:solidFill>
            <a:srgbClr val="0284C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4998567" y="2926080"/>
            <a:ext cx="2926080" cy="2011680"/>
          </a:xfrm>
          <a:prstGeom prst="roundRect">
            <a:avLst/>
          </a:prstGeom>
          <a:solidFill>
            <a:srgbClr val="F8FAFC"/>
          </a:solidFill>
          <a:ln w="19050">
            <a:solidFill>
              <a:srgbClr val="1E293B"/>
            </a:solidFill>
          </a:ln>
        </p:spPr>
        <p:style>
          <a:lnRef idx="1">
            <a:schemeClr val="accent1"/>
          </a:lnRef>
          <a:fillRef idx="3">
            <a:schemeClr val="accent1"/>
          </a:fillRef>
          <a:effectRef idx="2">
            <a:schemeClr val="accent1"/>
          </a:effectRef>
          <a:fontRef idx="minor">
            <a:schemeClr val="lt1"/>
          </a:fontRef>
        </p:style>
        <p:txBody>
          <a:bodyPr wrap="square" tIns="91440" bIns="91440" rtlCol="0" anchor="ctr"/>
          <a:lstStyle/>
          <a:p>
            <a:pPr algn="ctr">
              <a:spcAft>
                <a:spcPts val="1200"/>
              </a:spcAft>
              <a:defRPr sz="1500" b="1">
                <a:solidFill>
                  <a:srgbClr val="0F172A"/>
                </a:solidFill>
                <a:latin typeface="Arial"/>
              </a:defRPr>
            </a:pPr>
            <a:r>
              <a:rPr sz="2000" dirty="0"/>
              <a:t>ECONOMIC SHIFTS</a:t>
            </a:r>
          </a:p>
          <a:p>
            <a:pPr algn="l">
              <a:spcAft>
                <a:spcPts val="400"/>
              </a:spcAft>
              <a:defRPr sz="1300">
                <a:solidFill>
                  <a:srgbClr val="475569"/>
                </a:solidFill>
                <a:latin typeface="Arial"/>
              </a:defRPr>
            </a:pPr>
            <a:r>
              <a:rPr sz="2000" b="1" dirty="0"/>
              <a:t>• Debt Payoffs</a:t>
            </a:r>
          </a:p>
          <a:p>
            <a:pPr algn="l">
              <a:spcAft>
                <a:spcPts val="400"/>
              </a:spcAft>
              <a:defRPr sz="1300">
                <a:solidFill>
                  <a:srgbClr val="475569"/>
                </a:solidFill>
                <a:latin typeface="Arial"/>
              </a:defRPr>
            </a:pPr>
            <a:r>
              <a:rPr sz="2000" b="1" dirty="0"/>
              <a:t>• Rent/Housing</a:t>
            </a:r>
          </a:p>
          <a:p>
            <a:pPr algn="l">
              <a:spcAft>
                <a:spcPts val="400"/>
              </a:spcAft>
              <a:defRPr sz="1300">
                <a:solidFill>
                  <a:srgbClr val="475569"/>
                </a:solidFill>
                <a:latin typeface="Arial"/>
              </a:defRPr>
            </a:pPr>
            <a:r>
              <a:rPr sz="2000" b="1" dirty="0"/>
              <a:t>• Medical Bills</a:t>
            </a:r>
          </a:p>
        </p:txBody>
      </p:sp>
      <p:sp>
        <p:nvSpPr>
          <p:cNvPr id="9" name="Rectangle 8"/>
          <p:cNvSpPr/>
          <p:nvPr/>
        </p:nvSpPr>
        <p:spPr>
          <a:xfrm>
            <a:off x="10182822" y="2560320"/>
            <a:ext cx="27432" cy="365760"/>
          </a:xfrm>
          <a:prstGeom prst="rect">
            <a:avLst/>
          </a:prstGeom>
          <a:solidFill>
            <a:srgbClr val="0284C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ounded Rectangle 9"/>
          <p:cNvSpPr/>
          <p:nvPr/>
        </p:nvSpPr>
        <p:spPr>
          <a:xfrm>
            <a:off x="8656167" y="2926080"/>
            <a:ext cx="2926080" cy="2011680"/>
          </a:xfrm>
          <a:prstGeom prst="roundRect">
            <a:avLst/>
          </a:prstGeom>
          <a:solidFill>
            <a:srgbClr val="F8FAFC"/>
          </a:solidFill>
          <a:ln w="19050">
            <a:solidFill>
              <a:srgbClr val="1E293B"/>
            </a:solidFill>
          </a:ln>
        </p:spPr>
        <p:style>
          <a:lnRef idx="1">
            <a:schemeClr val="accent1"/>
          </a:lnRef>
          <a:fillRef idx="3">
            <a:schemeClr val="accent1"/>
          </a:fillRef>
          <a:effectRef idx="2">
            <a:schemeClr val="accent1"/>
          </a:effectRef>
          <a:fontRef idx="minor">
            <a:schemeClr val="lt1"/>
          </a:fontRef>
        </p:style>
        <p:txBody>
          <a:bodyPr wrap="square" tIns="91440" bIns="91440" rtlCol="0" anchor="ctr"/>
          <a:lstStyle/>
          <a:p>
            <a:pPr algn="ctr">
              <a:spcAft>
                <a:spcPts val="1200"/>
              </a:spcAft>
              <a:defRPr sz="1500" b="1">
                <a:solidFill>
                  <a:srgbClr val="0F172A"/>
                </a:solidFill>
                <a:latin typeface="Arial"/>
              </a:defRPr>
            </a:pPr>
            <a:r>
              <a:rPr sz="2000" dirty="0"/>
              <a:t>SKILLS EXCHANGE</a:t>
            </a:r>
          </a:p>
          <a:p>
            <a:pPr algn="l">
              <a:spcAft>
                <a:spcPts val="400"/>
              </a:spcAft>
              <a:defRPr sz="1300">
                <a:solidFill>
                  <a:srgbClr val="475569"/>
                </a:solidFill>
                <a:latin typeface="Arial"/>
              </a:defRPr>
            </a:pPr>
            <a:r>
              <a:rPr sz="2000" b="1" dirty="0"/>
              <a:t>• Legal &amp; Tax</a:t>
            </a:r>
          </a:p>
          <a:p>
            <a:pPr algn="l">
              <a:spcAft>
                <a:spcPts val="400"/>
              </a:spcAft>
              <a:defRPr sz="1300">
                <a:solidFill>
                  <a:srgbClr val="475569"/>
                </a:solidFill>
                <a:latin typeface="Arial"/>
              </a:defRPr>
            </a:pPr>
            <a:r>
              <a:rPr sz="2000" b="1" dirty="0"/>
              <a:t>• Medical Care</a:t>
            </a:r>
          </a:p>
          <a:p>
            <a:pPr algn="l">
              <a:spcAft>
                <a:spcPts val="400"/>
              </a:spcAft>
              <a:defRPr sz="1300">
                <a:solidFill>
                  <a:srgbClr val="475569"/>
                </a:solidFill>
                <a:latin typeface="Arial"/>
              </a:defRPr>
            </a:pPr>
            <a:r>
              <a:rPr sz="2000" b="1" dirty="0"/>
              <a:t>• Maintenance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3313" y="67962"/>
            <a:ext cx="11417643" cy="9941183"/>
          </a:xfrm>
          <a:prstGeom prst="rect">
            <a:avLst/>
          </a:prstGeom>
        </p:spPr>
        <p:txBody>
          <a:bodyPr wrap="square">
            <a:spAutoFit/>
          </a:bodyPr>
          <a:lstStyle/>
          <a:p>
            <a:r>
              <a:rPr lang="en-US" sz="2800" b="1" u="sng" dirty="0">
                <a:latin typeface="Arial"/>
                <a:ea typeface="Times New Roman"/>
              </a:rPr>
              <a:t>Skills Utilization &amp; </a:t>
            </a:r>
            <a:r>
              <a:rPr lang="en-US" sz="2800" b="1" u="sng" dirty="0" err="1">
                <a:latin typeface="Arial"/>
                <a:ea typeface="Times New Roman"/>
              </a:rPr>
              <a:t>Labour</a:t>
            </a:r>
            <a:r>
              <a:rPr lang="en-US" sz="2800" b="1" u="sng" dirty="0">
                <a:latin typeface="Arial"/>
                <a:ea typeface="Times New Roman"/>
              </a:rPr>
              <a:t> Exchange</a:t>
            </a:r>
            <a:endParaRPr lang="en-US" sz="2800" u="sng" dirty="0">
              <a:latin typeface="Arial"/>
              <a:ea typeface="Calibri"/>
            </a:endParaRPr>
          </a:p>
          <a:p>
            <a:r>
              <a:rPr lang="en-US" sz="2800" dirty="0">
                <a:latin typeface="Arial"/>
                <a:ea typeface="Times New Roman"/>
              </a:rPr>
              <a:t>A specialized internal economy replaces standard commercial outsourcing with structured, mutual aid.</a:t>
            </a:r>
            <a:endParaRPr lang="en-US" sz="2800" dirty="0">
              <a:latin typeface="Arial"/>
              <a:ea typeface="Calibri"/>
            </a:endParaRPr>
          </a:p>
          <a:p>
            <a:pPr marL="342900" marR="0" lvl="0" indent="-342900">
              <a:spcBef>
                <a:spcPts val="0"/>
              </a:spcBef>
              <a:spcAft>
                <a:spcPts val="0"/>
              </a:spcAft>
              <a:buSzPts val="1000"/>
              <a:buFont typeface="Symbol"/>
              <a:buChar char=""/>
              <a:tabLst>
                <a:tab pos="457200" algn="l"/>
              </a:tabLst>
            </a:pPr>
            <a:r>
              <a:rPr lang="en-US" sz="4400" b="1" dirty="0">
                <a:latin typeface="Arial"/>
                <a:ea typeface="Times New Roman"/>
              </a:rPr>
              <a:t>Professional Services</a:t>
            </a:r>
            <a:r>
              <a:rPr lang="en-US" sz="4400" dirty="0">
                <a:latin typeface="Arial"/>
                <a:ea typeface="Times New Roman"/>
              </a:rPr>
              <a:t>: Attorneys, accountants, and financial planners within the 200-member church manage the legal trusts, non-profit tax filings, and investment structures required to run a pooled economy. Doctors and nurses run an internal clinic or manage medical advocacy for members.</a:t>
            </a:r>
            <a:endParaRPr lang="en-US" sz="4400" dirty="0">
              <a:latin typeface="Arial"/>
              <a:ea typeface="Calibri"/>
            </a:endParaRPr>
          </a:p>
          <a:p>
            <a:pPr marL="342900" marR="0" lvl="0" indent="-342900">
              <a:spcBef>
                <a:spcPts val="0"/>
              </a:spcBef>
              <a:spcAft>
                <a:spcPts val="0"/>
              </a:spcAft>
              <a:buSzPts val="1000"/>
              <a:buFont typeface="Symbol"/>
              <a:buChar char=""/>
              <a:tabLst>
                <a:tab pos="457200" algn="l"/>
              </a:tabLst>
            </a:pPr>
            <a:endParaRPr lang="en-US" sz="4400" dirty="0">
              <a:effectLst/>
              <a:latin typeface="Arial"/>
              <a:ea typeface="Calibri"/>
            </a:endParaRPr>
          </a:p>
          <a:p>
            <a:pPr marL="342900" marR="0" lvl="0" indent="-342900">
              <a:spcBef>
                <a:spcPts val="0"/>
              </a:spcBef>
              <a:spcAft>
                <a:spcPts val="0"/>
              </a:spcAft>
              <a:buSzPts val="1000"/>
              <a:buFont typeface="Symbol"/>
              <a:buChar char=""/>
              <a:tabLst>
                <a:tab pos="457200" algn="l"/>
              </a:tabLst>
            </a:pPr>
            <a:endParaRPr lang="en-US" sz="3200" dirty="0">
              <a:latin typeface="Arial"/>
              <a:ea typeface="Calibri"/>
            </a:endParaRPr>
          </a:p>
          <a:p>
            <a:pPr marL="342900" marR="0" lvl="0" indent="-342900">
              <a:spcBef>
                <a:spcPts val="0"/>
              </a:spcBef>
              <a:spcAft>
                <a:spcPts val="0"/>
              </a:spcAft>
              <a:buSzPts val="1000"/>
              <a:buFont typeface="Symbol"/>
              <a:buChar char=""/>
              <a:tabLst>
                <a:tab pos="457200" algn="l"/>
              </a:tabLst>
            </a:pPr>
            <a:endParaRPr lang="en-US" sz="3200" dirty="0">
              <a:effectLst/>
              <a:latin typeface="Arial"/>
              <a:ea typeface="Calibri"/>
            </a:endParaRPr>
          </a:p>
          <a:p>
            <a:pPr marL="342900" marR="0" lvl="0" indent="-342900">
              <a:spcBef>
                <a:spcPts val="0"/>
              </a:spcBef>
              <a:spcAft>
                <a:spcPts val="0"/>
              </a:spcAft>
              <a:buSzPts val="1000"/>
              <a:buFont typeface="Symbol"/>
              <a:buChar char=""/>
              <a:tabLst>
                <a:tab pos="457200" algn="l"/>
              </a:tabLst>
            </a:pPr>
            <a:endParaRPr lang="en-US" sz="3200" dirty="0">
              <a:latin typeface="Arial"/>
              <a:ea typeface="Calibri"/>
            </a:endParaRPr>
          </a:p>
          <a:p>
            <a:pPr marL="342900" marR="0" lvl="0" indent="-342900">
              <a:spcBef>
                <a:spcPts val="0"/>
              </a:spcBef>
              <a:spcAft>
                <a:spcPts val="0"/>
              </a:spcAft>
              <a:buSzPts val="1000"/>
              <a:buFont typeface="Symbol"/>
              <a:buChar char=""/>
              <a:tabLst>
                <a:tab pos="457200" algn="l"/>
              </a:tabLst>
            </a:pPr>
            <a:endParaRPr lang="en-US" sz="3200" dirty="0">
              <a:effectLst/>
              <a:latin typeface="Arial"/>
              <a:ea typeface="Calibri"/>
            </a:endParaRPr>
          </a:p>
          <a:p>
            <a:pPr marR="0" lvl="0">
              <a:spcBef>
                <a:spcPts val="0"/>
              </a:spcBef>
              <a:spcAft>
                <a:spcPts val="0"/>
              </a:spcAft>
              <a:buSzPts val="1000"/>
              <a:tabLst>
                <a:tab pos="457200" algn="l"/>
              </a:tabLst>
            </a:pPr>
            <a:endParaRPr lang="en-US" sz="3200" dirty="0">
              <a:effectLst/>
              <a:latin typeface="Arial"/>
              <a:ea typeface="Calibri"/>
            </a:endParaRPr>
          </a:p>
        </p:txBody>
      </p:sp>
    </p:spTree>
    <p:extLst>
      <p:ext uri="{BB962C8B-B14F-4D97-AF65-F5344CB8AC3E}">
        <p14:creationId xmlns:p14="http://schemas.microsoft.com/office/powerpoint/2010/main" val="35616461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9238" y="284206"/>
            <a:ext cx="8754762" cy="11541621"/>
          </a:xfrm>
          <a:prstGeom prst="rect">
            <a:avLst/>
          </a:prstGeom>
        </p:spPr>
        <p:txBody>
          <a:bodyPr wrap="square">
            <a:spAutoFit/>
          </a:bodyPr>
          <a:lstStyle/>
          <a:p>
            <a:pPr lvl="0"/>
            <a:r>
              <a:rPr lang="en-US" sz="4800" b="1" dirty="0"/>
              <a:t>Trades &amp; Maintenance</a:t>
            </a:r>
            <a:r>
              <a:rPr lang="en-US" sz="4800" dirty="0"/>
              <a:t>: Mechanics, plumbers, electricians, and contractors maintain the homes and vehicles owned by community members. This eliminates costly external repair bills, which are a primary driver of modern household debt.</a:t>
            </a:r>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p:txBody>
      </p:sp>
    </p:spTree>
    <p:extLst>
      <p:ext uri="{BB962C8B-B14F-4D97-AF65-F5344CB8AC3E}">
        <p14:creationId xmlns:p14="http://schemas.microsoft.com/office/powerpoint/2010/main" val="21916856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6243" y="191530"/>
            <a:ext cx="11689492" cy="10187404"/>
          </a:xfrm>
          <a:prstGeom prst="rect">
            <a:avLst/>
          </a:prstGeom>
        </p:spPr>
        <p:txBody>
          <a:bodyPr wrap="square">
            <a:spAutoFit/>
          </a:bodyPr>
          <a:lstStyle/>
          <a:p>
            <a:pPr marL="342900" marR="0" lvl="0" indent="-342900">
              <a:spcBef>
                <a:spcPts val="0"/>
              </a:spcBef>
              <a:spcAft>
                <a:spcPts val="0"/>
              </a:spcAft>
              <a:buSzPts val="1000"/>
              <a:buFont typeface="Symbol"/>
              <a:buChar char=""/>
              <a:tabLst>
                <a:tab pos="457200" algn="l"/>
              </a:tabLst>
            </a:pPr>
            <a:r>
              <a:rPr lang="en-US" sz="4800" b="1" dirty="0">
                <a:latin typeface="Arial"/>
                <a:ea typeface="Times New Roman"/>
              </a:rPr>
              <a:t>Administration &amp; Operations</a:t>
            </a:r>
            <a:r>
              <a:rPr lang="en-US" sz="4800" dirty="0">
                <a:latin typeface="Arial"/>
                <a:ea typeface="Times New Roman"/>
              </a:rPr>
              <a:t>: </a:t>
            </a:r>
          </a:p>
          <a:p>
            <a:pPr marL="342900" marR="0" lvl="0" indent="-342900">
              <a:spcBef>
                <a:spcPts val="0"/>
              </a:spcBef>
              <a:spcAft>
                <a:spcPts val="0"/>
              </a:spcAft>
              <a:buSzPts val="1000"/>
              <a:buFont typeface="Symbol"/>
              <a:buChar char=""/>
              <a:tabLst>
                <a:tab pos="457200" algn="l"/>
              </a:tabLst>
            </a:pPr>
            <a:r>
              <a:rPr lang="en-US" sz="4800" dirty="0">
                <a:latin typeface="Arial"/>
                <a:ea typeface="Times New Roman"/>
              </a:rPr>
              <a:t>Highly organized members manage the logistics of asset sharing, scheduling shared vehicles, coordinating bulk grocery purchasing, and vetting emergency financial requests.</a:t>
            </a:r>
          </a:p>
          <a:p>
            <a:pPr marL="342900" marR="0" lvl="0" indent="-342900">
              <a:spcBef>
                <a:spcPts val="0"/>
              </a:spcBef>
              <a:spcAft>
                <a:spcPts val="0"/>
              </a:spcAft>
              <a:buSzPts val="1000"/>
              <a:buFont typeface="Symbol"/>
              <a:buChar char=""/>
              <a:tabLst>
                <a:tab pos="457200" algn="l"/>
              </a:tabLst>
            </a:pPr>
            <a:endParaRPr lang="en-US" sz="4800" dirty="0">
              <a:effectLst/>
              <a:latin typeface="Arial"/>
              <a:ea typeface="Calibri"/>
            </a:endParaRPr>
          </a:p>
          <a:p>
            <a:pPr marL="342900" marR="0" lvl="0" indent="-342900">
              <a:spcBef>
                <a:spcPts val="0"/>
              </a:spcBef>
              <a:spcAft>
                <a:spcPts val="0"/>
              </a:spcAft>
              <a:buSzPts val="1000"/>
              <a:buFont typeface="Symbol"/>
              <a:buChar char=""/>
              <a:tabLst>
                <a:tab pos="457200" algn="l"/>
              </a:tabLst>
            </a:pPr>
            <a:endParaRPr lang="en-US" sz="3200" dirty="0">
              <a:latin typeface="Arial"/>
              <a:ea typeface="Calibri"/>
            </a:endParaRPr>
          </a:p>
          <a:p>
            <a:pPr marL="342900" marR="0" lvl="0" indent="-342900">
              <a:spcBef>
                <a:spcPts val="0"/>
              </a:spcBef>
              <a:spcAft>
                <a:spcPts val="0"/>
              </a:spcAft>
              <a:buSzPts val="1000"/>
              <a:buFont typeface="Symbol"/>
              <a:buChar char=""/>
              <a:tabLst>
                <a:tab pos="457200" algn="l"/>
              </a:tabLst>
            </a:pPr>
            <a:endParaRPr lang="en-US" sz="3200" dirty="0">
              <a:effectLst/>
              <a:latin typeface="Arial"/>
              <a:ea typeface="Calibri"/>
            </a:endParaRPr>
          </a:p>
          <a:p>
            <a:pPr marL="342900" marR="0" lvl="0" indent="-342900">
              <a:spcBef>
                <a:spcPts val="0"/>
              </a:spcBef>
              <a:spcAft>
                <a:spcPts val="0"/>
              </a:spcAft>
              <a:buSzPts val="1000"/>
              <a:buFont typeface="Symbol"/>
              <a:buChar char=""/>
              <a:tabLst>
                <a:tab pos="457200" algn="l"/>
              </a:tabLst>
            </a:pPr>
            <a:endParaRPr lang="en-US" sz="3200" dirty="0">
              <a:latin typeface="Arial"/>
              <a:ea typeface="Calibri"/>
            </a:endParaRPr>
          </a:p>
          <a:p>
            <a:pPr marL="342900" marR="0" lvl="0" indent="-342900">
              <a:spcBef>
                <a:spcPts val="0"/>
              </a:spcBef>
              <a:spcAft>
                <a:spcPts val="0"/>
              </a:spcAft>
              <a:buSzPts val="1000"/>
              <a:buFont typeface="Symbol"/>
              <a:buChar char=""/>
              <a:tabLst>
                <a:tab pos="457200" algn="l"/>
              </a:tabLst>
            </a:pPr>
            <a:endParaRPr lang="en-US" sz="3200" dirty="0">
              <a:effectLst/>
              <a:latin typeface="Arial"/>
              <a:ea typeface="Calibri"/>
            </a:endParaRPr>
          </a:p>
          <a:p>
            <a:pPr marL="342900" marR="0" lvl="0" indent="-342900">
              <a:spcBef>
                <a:spcPts val="0"/>
              </a:spcBef>
              <a:spcAft>
                <a:spcPts val="0"/>
              </a:spcAft>
              <a:buSzPts val="1000"/>
              <a:buFont typeface="Symbol"/>
              <a:buChar char=""/>
              <a:tabLst>
                <a:tab pos="457200" algn="l"/>
              </a:tabLst>
            </a:pPr>
            <a:endParaRPr lang="en-US" sz="3200" dirty="0">
              <a:latin typeface="Arial"/>
              <a:ea typeface="Calibri"/>
            </a:endParaRPr>
          </a:p>
          <a:p>
            <a:pPr marL="342900" marR="0" lvl="0" indent="-342900">
              <a:spcBef>
                <a:spcPts val="0"/>
              </a:spcBef>
              <a:spcAft>
                <a:spcPts val="0"/>
              </a:spcAft>
              <a:buSzPts val="1000"/>
              <a:buFont typeface="Symbol"/>
              <a:buChar char=""/>
              <a:tabLst>
                <a:tab pos="457200" algn="l"/>
              </a:tabLst>
            </a:pPr>
            <a:endParaRPr lang="en-US" sz="3200" dirty="0">
              <a:effectLst/>
              <a:latin typeface="Arial"/>
              <a:ea typeface="Calibri"/>
            </a:endParaRPr>
          </a:p>
          <a:p>
            <a:pPr marL="342900" marR="0" lvl="0" indent="-342900">
              <a:spcBef>
                <a:spcPts val="0"/>
              </a:spcBef>
              <a:spcAft>
                <a:spcPts val="0"/>
              </a:spcAft>
              <a:buSzPts val="1000"/>
              <a:buFont typeface="Symbol"/>
              <a:buChar char=""/>
              <a:tabLst>
                <a:tab pos="457200" algn="l"/>
              </a:tabLst>
            </a:pPr>
            <a:endParaRPr lang="en-US" sz="3200" dirty="0">
              <a:latin typeface="Arial"/>
              <a:ea typeface="Calibri"/>
            </a:endParaRPr>
          </a:p>
          <a:p>
            <a:pPr marR="0" lvl="0">
              <a:spcBef>
                <a:spcPts val="0"/>
              </a:spcBef>
              <a:spcAft>
                <a:spcPts val="0"/>
              </a:spcAft>
              <a:buSzPts val="1000"/>
              <a:tabLst>
                <a:tab pos="457200" algn="l"/>
              </a:tabLst>
            </a:pPr>
            <a:endParaRPr lang="en-US" sz="3200" dirty="0">
              <a:effectLst/>
              <a:latin typeface="Arial"/>
              <a:ea typeface="Calibri"/>
            </a:endParaRPr>
          </a:p>
          <a:p>
            <a:pPr marR="0" lvl="0">
              <a:spcBef>
                <a:spcPts val="0"/>
              </a:spcBef>
              <a:spcAft>
                <a:spcPts val="0"/>
              </a:spcAft>
              <a:buSzPts val="1000"/>
              <a:tabLst>
                <a:tab pos="457200" algn="l"/>
              </a:tabLst>
            </a:pPr>
            <a:endParaRPr lang="en-US" sz="3200" dirty="0">
              <a:latin typeface="Arial"/>
              <a:ea typeface="Calibri"/>
            </a:endParaRPr>
          </a:p>
          <a:p>
            <a:pPr marR="0" lvl="0">
              <a:spcBef>
                <a:spcPts val="0"/>
              </a:spcBef>
              <a:spcAft>
                <a:spcPts val="0"/>
              </a:spcAft>
              <a:buSzPts val="1000"/>
              <a:tabLst>
                <a:tab pos="457200" algn="l"/>
              </a:tabLst>
            </a:pPr>
            <a:endParaRPr lang="en-US" sz="3200" dirty="0">
              <a:effectLst/>
              <a:latin typeface="Arial"/>
              <a:ea typeface="Calibri"/>
            </a:endParaRPr>
          </a:p>
        </p:txBody>
      </p:sp>
    </p:spTree>
    <p:extLst>
      <p:ext uri="{BB962C8B-B14F-4D97-AF65-F5344CB8AC3E}">
        <p14:creationId xmlns:p14="http://schemas.microsoft.com/office/powerpoint/2010/main" val="1637337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1200" y="889844"/>
            <a:ext cx="11520000" cy="7632859"/>
          </a:xfrm>
          <a:prstGeom prst="rect">
            <a:avLst/>
          </a:prstGeom>
        </p:spPr>
        <p:txBody>
          <a:bodyPr wrap="square">
            <a:spAutoFit/>
          </a:bodyPr>
          <a:lstStyle/>
          <a:p>
            <a:r>
              <a:rPr lang="en-US" sz="4400" b="1" dirty="0"/>
              <a:t>Income &amp; Financial Levels</a:t>
            </a:r>
            <a:endParaRPr lang="en-US" sz="4400" dirty="0"/>
          </a:p>
          <a:p>
            <a:r>
              <a:rPr lang="en-US" sz="4400" dirty="0"/>
              <a:t>An Acts 4 ecosystem does not require everyone to earn the same salary, but it redefines ownership through voluntary equity sharing and structured resource pooling.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7189633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9600" y="176641"/>
            <a:ext cx="10778400" cy="7848302"/>
          </a:xfrm>
          <a:prstGeom prst="rect">
            <a:avLst/>
          </a:prstGeom>
        </p:spPr>
        <p:txBody>
          <a:bodyPr wrap="square">
            <a:spAutoFit/>
          </a:bodyPr>
          <a:lstStyle/>
          <a:p>
            <a:pPr lvl="0"/>
            <a:r>
              <a:rPr lang="en-US" sz="4800" b="1" dirty="0"/>
              <a:t>High Earners</a:t>
            </a:r>
            <a:r>
              <a:rPr lang="en-US" sz="4800" dirty="0"/>
              <a:t>: Professionals pool surplus income into a centralized, church-administered community fund or trust. They hold their primary real estate with open hands, utilizing equity to underwrite communal needs.</a:t>
            </a:r>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p:txBody>
      </p:sp>
    </p:spTree>
    <p:extLst>
      <p:ext uri="{BB962C8B-B14F-4D97-AF65-F5344CB8AC3E}">
        <p14:creationId xmlns:p14="http://schemas.microsoft.com/office/powerpoint/2010/main" val="5709375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7200" y="266401"/>
            <a:ext cx="10699200" cy="8309967"/>
          </a:xfrm>
          <a:prstGeom prst="rect">
            <a:avLst/>
          </a:prstGeom>
        </p:spPr>
        <p:txBody>
          <a:bodyPr wrap="square">
            <a:spAutoFit/>
          </a:bodyPr>
          <a:lstStyle/>
          <a:p>
            <a:pPr lvl="0"/>
            <a:r>
              <a:rPr lang="en-US" sz="4400" b="1" dirty="0"/>
              <a:t>Variable &amp; Low Earners</a:t>
            </a:r>
            <a:r>
              <a:rPr lang="en-US" sz="4400" dirty="0"/>
              <a:t>: Freelancers, gig workers, and minimum-wage workers gain a baseline safety net. Their living expenses (housing, healthcare, emergencies) are subsidized by the pooled fund, decoupling survival from a low-wage job. </a:t>
            </a:r>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p:txBody>
      </p:sp>
    </p:spTree>
    <p:extLst>
      <p:ext uri="{BB962C8B-B14F-4D97-AF65-F5344CB8AC3E}">
        <p14:creationId xmlns:p14="http://schemas.microsoft.com/office/powerpoint/2010/main" val="1207670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2800" y="507037"/>
            <a:ext cx="11448000" cy="4401205"/>
          </a:xfrm>
          <a:prstGeom prst="rect">
            <a:avLst/>
          </a:prstGeom>
        </p:spPr>
        <p:txBody>
          <a:bodyPr wrap="square">
            <a:spAutoFit/>
          </a:bodyPr>
          <a:lstStyle/>
          <a:p>
            <a:r>
              <a:rPr lang="en-US" sz="4000" b="1" dirty="0"/>
              <a:t>Asset Management</a:t>
            </a:r>
            <a:r>
              <a:rPr lang="en-US" sz="4000" dirty="0"/>
              <a:t>: Rather than liquidating all private property immediately, members retain legal ownership for modern compliance (insurance, taxes) but sign internal community covenants giving the church stewardship over the assets. High-value assets like vacation homes or spare vehicles become shared, reserve community resources. </a:t>
            </a:r>
          </a:p>
        </p:txBody>
      </p:sp>
    </p:spTree>
    <p:extLst>
      <p:ext uri="{BB962C8B-B14F-4D97-AF65-F5344CB8AC3E}">
        <p14:creationId xmlns:p14="http://schemas.microsoft.com/office/powerpoint/2010/main" val="533590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6438" y="211778"/>
            <a:ext cx="10311713" cy="923330"/>
          </a:xfrm>
          <a:prstGeom prst="rect">
            <a:avLst/>
          </a:prstGeom>
          <a:noFill/>
        </p:spPr>
        <p:txBody>
          <a:bodyPr wrap="square" rtlCol="0">
            <a:spAutoFit/>
          </a:bodyPr>
          <a:lstStyle/>
          <a:p>
            <a:r>
              <a:rPr lang="en-US" sz="5400" b="1" dirty="0"/>
              <a:t>Three Areas of Great Power     </a:t>
            </a:r>
          </a:p>
        </p:txBody>
      </p:sp>
      <p:sp>
        <p:nvSpPr>
          <p:cNvPr id="4" name="TextBox 3"/>
          <p:cNvSpPr txBox="1"/>
          <p:nvPr/>
        </p:nvSpPr>
        <p:spPr>
          <a:xfrm>
            <a:off x="253314" y="982362"/>
            <a:ext cx="11362037" cy="6924973"/>
          </a:xfrm>
          <a:prstGeom prst="rect">
            <a:avLst/>
          </a:prstGeom>
          <a:noFill/>
        </p:spPr>
        <p:txBody>
          <a:bodyPr wrap="square" rtlCol="0">
            <a:spAutoFit/>
          </a:bodyPr>
          <a:lstStyle/>
          <a:p>
            <a:r>
              <a:rPr lang="en-US" sz="4800" dirty="0">
                <a:solidFill>
                  <a:srgbClr val="00B0F0"/>
                </a:solidFill>
              </a:rPr>
              <a:t>2. Healings and Deliverances </a:t>
            </a:r>
          </a:p>
          <a:p>
            <a:r>
              <a:rPr lang="en-US" sz="3600" dirty="0"/>
              <a:t>Acts 5:14,16 </a:t>
            </a:r>
            <a:r>
              <a:rPr lang="en-US" sz="3600" b="1" baseline="30000" dirty="0"/>
              <a:t>14 </a:t>
            </a:r>
            <a:r>
              <a:rPr lang="en-US" sz="3600" dirty="0"/>
              <a:t>And believers were increasingly added to the Lord, multitudes of both men and women, </a:t>
            </a:r>
            <a:r>
              <a:rPr lang="en-US" sz="3600" b="1" baseline="30000" dirty="0"/>
              <a:t>15 </a:t>
            </a:r>
            <a:r>
              <a:rPr lang="en-US" sz="3600" dirty="0"/>
              <a:t>so that they brought the sick out into the streets and laid </a:t>
            </a:r>
            <a:r>
              <a:rPr lang="en-US" sz="3600" i="1" dirty="0"/>
              <a:t>them</a:t>
            </a:r>
            <a:r>
              <a:rPr lang="en-US" sz="3600" dirty="0"/>
              <a:t> on beds and couches, that at least the shadow of Peter passing by might fall on some of them. </a:t>
            </a:r>
            <a:r>
              <a:rPr lang="en-US" sz="3600" b="1" baseline="30000" dirty="0"/>
              <a:t>16 </a:t>
            </a:r>
            <a:r>
              <a:rPr lang="en-US" sz="3600" dirty="0"/>
              <a:t>Also a multitude gathered from the surrounding cities to Jerusalem, bringing sick people and those who were tormented by unclean spirits, and they were all healed. </a:t>
            </a:r>
            <a:br>
              <a:rPr lang="en-US" sz="3600" dirty="0"/>
            </a:br>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5743348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16000" y="-100910"/>
            <a:ext cx="10363200" cy="1470025"/>
          </a:xfrm>
        </p:spPr>
        <p:txBody>
          <a:bodyPr>
            <a:normAutofit/>
          </a:bodyPr>
          <a:lstStyle/>
          <a:p>
            <a:r>
              <a:rPr lang="en-US" sz="4800" b="1" dirty="0"/>
              <a:t>“All Things in Common Church”</a:t>
            </a:r>
          </a:p>
        </p:txBody>
      </p:sp>
      <p:sp>
        <p:nvSpPr>
          <p:cNvPr id="3" name="TextBox 2"/>
          <p:cNvSpPr txBox="1"/>
          <p:nvPr/>
        </p:nvSpPr>
        <p:spPr>
          <a:xfrm>
            <a:off x="2218038" y="1470454"/>
            <a:ext cx="7494373" cy="1477328"/>
          </a:xfrm>
          <a:prstGeom prst="rect">
            <a:avLst/>
          </a:prstGeom>
          <a:noFill/>
        </p:spPr>
        <p:txBody>
          <a:bodyPr wrap="square" rtlCol="0">
            <a:spAutoFit/>
          </a:bodyPr>
          <a:lstStyle/>
          <a:p>
            <a:r>
              <a:rPr lang="en-US" sz="7200" dirty="0"/>
              <a:t>What if?</a:t>
            </a:r>
          </a:p>
          <a:p>
            <a:endParaRPr lang="en-US" dirty="0"/>
          </a:p>
        </p:txBody>
      </p:sp>
      <p:sp>
        <p:nvSpPr>
          <p:cNvPr id="4" name="TextBox 3"/>
          <p:cNvSpPr txBox="1"/>
          <p:nvPr/>
        </p:nvSpPr>
        <p:spPr>
          <a:xfrm>
            <a:off x="1828800" y="2458994"/>
            <a:ext cx="8180172" cy="4031873"/>
          </a:xfrm>
          <a:prstGeom prst="rect">
            <a:avLst/>
          </a:prstGeom>
          <a:noFill/>
        </p:spPr>
        <p:txBody>
          <a:bodyPr wrap="square" rtlCol="0">
            <a:spAutoFit/>
          </a:bodyPr>
          <a:lstStyle/>
          <a:p>
            <a:r>
              <a:rPr lang="en-US" sz="3200" dirty="0"/>
              <a:t>I had a church of 200 people who were trying to live by Acts chapter 4, where they had all things in common, and no one claimed that any possession was their own, and there wasn’t anyone among them that lacked anything. How would that look, given all the economic levels of income and ages of the members and skills and desires of the members?</a:t>
            </a:r>
          </a:p>
        </p:txBody>
      </p:sp>
    </p:spTree>
    <p:extLst>
      <p:ext uri="{BB962C8B-B14F-4D97-AF65-F5344CB8AC3E}">
        <p14:creationId xmlns:p14="http://schemas.microsoft.com/office/powerpoint/2010/main" val="17015186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8000" y="1706400"/>
            <a:ext cx="10699200" cy="3046988"/>
          </a:xfrm>
          <a:prstGeom prst="rect">
            <a:avLst/>
          </a:prstGeom>
          <a:noFill/>
        </p:spPr>
        <p:txBody>
          <a:bodyPr wrap="square" rtlCol="0">
            <a:spAutoFit/>
          </a:bodyPr>
          <a:lstStyle/>
          <a:p>
            <a:r>
              <a:rPr lang="en-US" sz="4800" dirty="0"/>
              <a:t>If the members did not live by the standards of the Christian values and were selfish and were not led by the Holy Spirit, what would this look like?</a:t>
            </a:r>
          </a:p>
        </p:txBody>
      </p:sp>
    </p:spTree>
    <p:extLst>
      <p:ext uri="{BB962C8B-B14F-4D97-AF65-F5344CB8AC3E}">
        <p14:creationId xmlns:p14="http://schemas.microsoft.com/office/powerpoint/2010/main" val="36939158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7750" y="565150"/>
            <a:ext cx="8096250" cy="11572399"/>
          </a:xfrm>
          <a:prstGeom prst="rect">
            <a:avLst/>
          </a:prstGeom>
        </p:spPr>
        <p:txBody>
          <a:bodyPr wrap="square">
            <a:spAutoFit/>
          </a:bodyPr>
          <a:lstStyle/>
          <a:p>
            <a:r>
              <a:rPr lang="en-US" sz="4000" dirty="0">
                <a:latin typeface="Google Sans"/>
              </a:rPr>
              <a:t>Without shared spiritual values and the selflessness modeled in Acts 4, this structure would rapidly collapse into a toxic dynamic of </a:t>
            </a:r>
            <a:r>
              <a:rPr lang="en-US" sz="4000" b="1" dirty="0">
                <a:latin typeface="Google Sans"/>
              </a:rPr>
              <a:t>exploitation, resentment, and systemic failure</a:t>
            </a:r>
            <a:r>
              <a:rPr lang="en-US" sz="4000" dirty="0"/>
              <a:t>. Stripped of its spiritual foundation, it would function like a poorly managed, forced commune or a dysfunctional welfare state.</a:t>
            </a:r>
          </a:p>
          <a:p>
            <a:endParaRPr lang="en-US" sz="40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6134936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0350" y="184150"/>
            <a:ext cx="11861800" cy="10926068"/>
          </a:xfrm>
          <a:prstGeom prst="rect">
            <a:avLst/>
          </a:prstGeom>
          <a:noFill/>
        </p:spPr>
        <p:txBody>
          <a:bodyPr wrap="square" rtlCol="0">
            <a:spAutoFit/>
          </a:bodyPr>
          <a:lstStyle/>
          <a:p>
            <a:r>
              <a:rPr lang="en-US" sz="3200" b="1" u="sng" dirty="0"/>
              <a:t>Status Anxiety and Gossip</a:t>
            </a:r>
            <a:r>
              <a:rPr lang="en-US" sz="3200" dirty="0"/>
              <a:t>: Because outward displays of wealth would be socially banned, people would find sneaky ways to compete for status. Power, social influence, and closeness to the fund managers would become the new currency, leading to intense gossip, manipulation, and tribalism.</a:t>
            </a:r>
          </a:p>
          <a:p>
            <a:r>
              <a:rPr lang="en-US" sz="3200" b="1" u="sng" dirty="0"/>
              <a:t>Enforced Uniformity</a:t>
            </a:r>
            <a:r>
              <a:rPr lang="en-US" sz="3200" dirty="0"/>
              <a:t>: Individual agency would be crushed. Anyone wanting to pursue a unique career, start a business, or spend money on a personal hobby would be publicly shamed for being "selfish," killing all innovation and creativity.</a:t>
            </a:r>
          </a:p>
          <a:p>
            <a:r>
              <a:rPr lang="en-US" sz="3200" b="1" u="sng" dirty="0"/>
              <a:t>Total System Breakdown</a:t>
            </a:r>
            <a:r>
              <a:rPr lang="en-US" sz="3200" dirty="0"/>
              <a:t>: Ultimately, the 200-person church would split into warring factions. The community would dissolve into lawsuits over shared assets, leaving the members deeply disillusioned, bitter, and financially ruined.</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309934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E23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prstClr val="white"/>
              </a:solidFill>
            </a:endParaRPr>
          </a:p>
        </p:txBody>
      </p:sp>
      <p:sp>
        <p:nvSpPr>
          <p:cNvPr id="3" name="TextBox 2"/>
          <p:cNvSpPr txBox="1"/>
          <p:nvPr/>
        </p:nvSpPr>
        <p:spPr>
          <a:xfrm>
            <a:off x="914400" y="2286000"/>
            <a:ext cx="10362895" cy="2743200"/>
          </a:xfrm>
          <a:prstGeom prst="rect">
            <a:avLst/>
          </a:prstGeom>
          <a:noFill/>
        </p:spPr>
        <p:txBody>
          <a:bodyPr wrap="square">
            <a:spAutoFit/>
          </a:bodyPr>
          <a:lstStyle/>
          <a:p>
            <a:pPr algn="ctr">
              <a:defRPr sz="4400" b="1">
                <a:solidFill>
                  <a:srgbClr val="FFFFFF"/>
                </a:solidFill>
              </a:defRPr>
            </a:pPr>
            <a:r>
              <a:rPr sz="4400" b="1">
                <a:solidFill>
                  <a:srgbClr val="FFFFFF"/>
                </a:solidFill>
              </a:rPr>
              <a:t>A Tale of Two Churches</a:t>
            </a:r>
          </a:p>
          <a:p>
            <a:pPr algn="ctr">
              <a:defRPr sz="2400">
                <a:solidFill>
                  <a:srgbClr val="C8CDD2"/>
                </a:solidFill>
              </a:defRPr>
            </a:pPr>
            <a:r>
              <a:rPr sz="2400">
                <a:solidFill>
                  <a:srgbClr val="C8CDD2"/>
                </a:solidFill>
              </a:rPr>
              <a:t>Acts 4 Unity vs. Worldly Individualism</a:t>
            </a:r>
          </a:p>
        </p:txBody>
      </p:sp>
    </p:spTree>
    <p:extLst>
      <p:ext uri="{BB962C8B-B14F-4D97-AF65-F5344CB8AC3E}">
        <p14:creationId xmlns:p14="http://schemas.microsoft.com/office/powerpoint/2010/main" val="21483726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E23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prstClr val="white"/>
              </a:solidFill>
            </a:endParaRPr>
          </a:p>
        </p:txBody>
      </p:sp>
      <p:sp>
        <p:nvSpPr>
          <p:cNvPr id="3" name="TextBox 2"/>
          <p:cNvSpPr txBox="1"/>
          <p:nvPr/>
        </p:nvSpPr>
        <p:spPr>
          <a:xfrm>
            <a:off x="457200" y="365760"/>
            <a:ext cx="11277295" cy="731520"/>
          </a:xfrm>
          <a:prstGeom prst="rect">
            <a:avLst/>
          </a:prstGeom>
          <a:noFill/>
        </p:spPr>
        <p:txBody>
          <a:bodyPr wrap="square">
            <a:spAutoFit/>
          </a:bodyPr>
          <a:lstStyle/>
          <a:p>
            <a:pPr algn="ctr">
              <a:defRPr sz="3600" b="1">
                <a:solidFill>
                  <a:srgbClr val="FFFFFF"/>
                </a:solidFill>
              </a:defRPr>
            </a:pPr>
            <a:r>
              <a:rPr sz="3600" b="1">
                <a:solidFill>
                  <a:srgbClr val="FFFFFF"/>
                </a:solidFill>
              </a:rPr>
              <a:t>Economic Foundation</a:t>
            </a:r>
          </a:p>
        </p:txBody>
      </p:sp>
      <p:sp>
        <p:nvSpPr>
          <p:cNvPr id="4" name="Rounded Rectangle 3"/>
          <p:cNvSpPr/>
          <p:nvPr/>
        </p:nvSpPr>
        <p:spPr>
          <a:xfrm>
            <a:off x="548640" y="1371600"/>
            <a:ext cx="5303520" cy="4572000"/>
          </a:xfrm>
          <a:prstGeom prst="roundRect">
            <a:avLst/>
          </a:prstGeom>
          <a:solidFill>
            <a:srgbClr val="0F5A5F"/>
          </a:solidFill>
          <a:ln>
            <a:noFill/>
          </a:ln>
        </p:spPr>
        <p:style>
          <a:lnRef idx="1">
            <a:schemeClr val="accent1"/>
          </a:lnRef>
          <a:fillRef idx="3">
            <a:schemeClr val="accent1"/>
          </a:fillRef>
          <a:effectRef idx="2">
            <a:schemeClr val="accent1"/>
          </a:effectRef>
          <a:fontRef idx="minor">
            <a:schemeClr val="lt1"/>
          </a:fontRef>
        </p:style>
        <p:txBody>
          <a:bodyPr wrap="square" lIns="274320" tIns="274320" rtlCol="0" anchor="ctr"/>
          <a:lstStyle/>
          <a:p>
            <a:pPr algn="ctr">
              <a:spcAft>
                <a:spcPts val="2000"/>
              </a:spcAft>
              <a:defRPr sz="3200" b="1">
                <a:solidFill>
                  <a:srgbClr val="FFFFFF"/>
                </a:solidFill>
              </a:defRPr>
            </a:pPr>
            <a:r>
              <a:rPr sz="3200" b="1">
                <a:solidFill>
                  <a:srgbClr val="FFFFFF"/>
                </a:solidFill>
              </a:rPr>
              <a:t>Shared Assets</a:t>
            </a:r>
          </a:p>
          <a:p>
            <a:pPr>
              <a:spcAft>
                <a:spcPts val="1000"/>
              </a:spcAft>
              <a:defRPr sz="2200">
                <a:solidFill>
                  <a:srgbClr val="FFFFFF"/>
                </a:solidFill>
              </a:defRPr>
            </a:pPr>
            <a:r>
              <a:rPr sz="2200">
                <a:solidFill>
                  <a:srgbClr val="FFFFFF"/>
                </a:solidFill>
              </a:rPr>
              <a:t>• Voluntary resource pooling.</a:t>
            </a:r>
          </a:p>
          <a:p>
            <a:pPr>
              <a:spcAft>
                <a:spcPts val="1000"/>
              </a:spcAft>
              <a:defRPr sz="2200">
                <a:solidFill>
                  <a:srgbClr val="FFFFFF"/>
                </a:solidFill>
              </a:defRPr>
            </a:pPr>
            <a:r>
              <a:rPr sz="2200">
                <a:solidFill>
                  <a:srgbClr val="FFFFFF"/>
                </a:solidFill>
              </a:rPr>
              <a:t>• Equity used for the community.</a:t>
            </a:r>
          </a:p>
          <a:p>
            <a:pPr>
              <a:spcAft>
                <a:spcPts val="1000"/>
              </a:spcAft>
              <a:defRPr sz="2200">
                <a:solidFill>
                  <a:srgbClr val="FFFFFF"/>
                </a:solidFill>
              </a:defRPr>
            </a:pPr>
            <a:r>
              <a:rPr sz="2200">
                <a:solidFill>
                  <a:srgbClr val="FFFFFF"/>
                </a:solidFill>
              </a:rPr>
              <a:t>• No one claims exclusive ownership.</a:t>
            </a:r>
          </a:p>
        </p:txBody>
      </p:sp>
      <p:sp>
        <p:nvSpPr>
          <p:cNvPr id="5" name="Rounded Rectangle 4"/>
          <p:cNvSpPr/>
          <p:nvPr/>
        </p:nvSpPr>
        <p:spPr>
          <a:xfrm>
            <a:off x="6339535" y="1371600"/>
            <a:ext cx="5303520" cy="4572000"/>
          </a:xfrm>
          <a:prstGeom prst="roundRect">
            <a:avLst/>
          </a:prstGeom>
          <a:solidFill>
            <a:srgbClr val="73141E"/>
          </a:solidFill>
          <a:ln>
            <a:noFill/>
          </a:ln>
        </p:spPr>
        <p:style>
          <a:lnRef idx="1">
            <a:schemeClr val="accent1"/>
          </a:lnRef>
          <a:fillRef idx="3">
            <a:schemeClr val="accent1"/>
          </a:fillRef>
          <a:effectRef idx="2">
            <a:schemeClr val="accent1"/>
          </a:effectRef>
          <a:fontRef idx="minor">
            <a:schemeClr val="lt1"/>
          </a:fontRef>
        </p:style>
        <p:txBody>
          <a:bodyPr wrap="square" lIns="274320" tIns="274320" rtlCol="0" anchor="ctr"/>
          <a:lstStyle/>
          <a:p>
            <a:pPr algn="ctr">
              <a:spcAft>
                <a:spcPts val="2000"/>
              </a:spcAft>
              <a:defRPr sz="3200" b="1">
                <a:solidFill>
                  <a:srgbClr val="FFFFFF"/>
                </a:solidFill>
              </a:defRPr>
            </a:pPr>
            <a:r>
              <a:rPr sz="3200" b="1">
                <a:solidFill>
                  <a:srgbClr val="FFFFFF"/>
                </a:solidFill>
              </a:rPr>
              <a:t>Socioeconomic Divides</a:t>
            </a:r>
          </a:p>
          <a:p>
            <a:pPr>
              <a:spcAft>
                <a:spcPts val="1000"/>
              </a:spcAft>
              <a:defRPr sz="2200">
                <a:solidFill>
                  <a:srgbClr val="FFFFFF"/>
                </a:solidFill>
              </a:defRPr>
            </a:pPr>
            <a:r>
              <a:rPr sz="2200">
                <a:solidFill>
                  <a:srgbClr val="FFFFFF"/>
                </a:solidFill>
              </a:rPr>
              <a:t>• Wealth dictates social status.</a:t>
            </a:r>
          </a:p>
          <a:p>
            <a:pPr>
              <a:spcAft>
                <a:spcPts val="1000"/>
              </a:spcAft>
              <a:defRPr sz="2200">
                <a:solidFill>
                  <a:srgbClr val="FFFFFF"/>
                </a:solidFill>
              </a:defRPr>
            </a:pPr>
            <a:r>
              <a:rPr sz="2200">
                <a:solidFill>
                  <a:srgbClr val="FFFFFF"/>
                </a:solidFill>
              </a:rPr>
              <a:t>• The rich stay isolated.</a:t>
            </a:r>
          </a:p>
          <a:p>
            <a:pPr>
              <a:spcAft>
                <a:spcPts val="1000"/>
              </a:spcAft>
              <a:defRPr sz="2200">
                <a:solidFill>
                  <a:srgbClr val="FFFFFF"/>
                </a:solidFill>
              </a:defRPr>
            </a:pPr>
            <a:r>
              <a:rPr sz="2200">
                <a:solidFill>
                  <a:srgbClr val="FFFFFF"/>
                </a:solidFill>
              </a:rPr>
              <a:t>• Lower earners left to struggle.</a:t>
            </a:r>
          </a:p>
        </p:txBody>
      </p:sp>
    </p:spTree>
    <p:extLst>
      <p:ext uri="{BB962C8B-B14F-4D97-AF65-F5344CB8AC3E}">
        <p14:creationId xmlns:p14="http://schemas.microsoft.com/office/powerpoint/2010/main" val="2957221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E23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prstClr val="white"/>
              </a:solidFill>
            </a:endParaRPr>
          </a:p>
        </p:txBody>
      </p:sp>
      <p:sp>
        <p:nvSpPr>
          <p:cNvPr id="3" name="TextBox 2"/>
          <p:cNvSpPr txBox="1"/>
          <p:nvPr/>
        </p:nvSpPr>
        <p:spPr>
          <a:xfrm>
            <a:off x="457200" y="365760"/>
            <a:ext cx="11277295" cy="731520"/>
          </a:xfrm>
          <a:prstGeom prst="rect">
            <a:avLst/>
          </a:prstGeom>
          <a:noFill/>
        </p:spPr>
        <p:txBody>
          <a:bodyPr wrap="square">
            <a:spAutoFit/>
          </a:bodyPr>
          <a:lstStyle/>
          <a:p>
            <a:pPr algn="ctr">
              <a:defRPr sz="3600" b="1">
                <a:solidFill>
                  <a:srgbClr val="FFFFFF"/>
                </a:solidFill>
              </a:defRPr>
            </a:pPr>
            <a:r>
              <a:rPr sz="3600" b="1">
                <a:solidFill>
                  <a:srgbClr val="FFFFFF"/>
                </a:solidFill>
              </a:rPr>
              <a:t>Community &amp; Generational Care</a:t>
            </a:r>
          </a:p>
        </p:txBody>
      </p:sp>
      <p:sp>
        <p:nvSpPr>
          <p:cNvPr id="4" name="Rounded Rectangle 3"/>
          <p:cNvSpPr/>
          <p:nvPr/>
        </p:nvSpPr>
        <p:spPr>
          <a:xfrm>
            <a:off x="548640" y="1371600"/>
            <a:ext cx="5303520" cy="4572000"/>
          </a:xfrm>
          <a:prstGeom prst="roundRect">
            <a:avLst/>
          </a:prstGeom>
          <a:solidFill>
            <a:srgbClr val="0F5A5F"/>
          </a:solidFill>
          <a:ln>
            <a:noFill/>
          </a:ln>
        </p:spPr>
        <p:style>
          <a:lnRef idx="1">
            <a:schemeClr val="accent1"/>
          </a:lnRef>
          <a:fillRef idx="3">
            <a:schemeClr val="accent1"/>
          </a:fillRef>
          <a:effectRef idx="2">
            <a:schemeClr val="accent1"/>
          </a:effectRef>
          <a:fontRef idx="minor">
            <a:schemeClr val="lt1"/>
          </a:fontRef>
        </p:style>
        <p:txBody>
          <a:bodyPr wrap="square" lIns="274320" tIns="274320" rtlCol="0" anchor="ctr"/>
          <a:lstStyle/>
          <a:p>
            <a:pPr algn="ctr">
              <a:spcAft>
                <a:spcPts val="2000"/>
              </a:spcAft>
              <a:defRPr sz="3200" b="1">
                <a:solidFill>
                  <a:srgbClr val="FFFFFF"/>
                </a:solidFill>
              </a:defRPr>
            </a:pPr>
            <a:r>
              <a:rPr sz="3200" b="1">
                <a:solidFill>
                  <a:srgbClr val="FFFFFF"/>
                </a:solidFill>
              </a:rPr>
              <a:t>Intergenerational Net</a:t>
            </a:r>
          </a:p>
          <a:p>
            <a:pPr>
              <a:spcAft>
                <a:spcPts val="1000"/>
              </a:spcAft>
              <a:defRPr sz="2200">
                <a:solidFill>
                  <a:srgbClr val="FFFFFF"/>
                </a:solidFill>
              </a:defRPr>
            </a:pPr>
            <a:r>
              <a:rPr sz="2200">
                <a:solidFill>
                  <a:srgbClr val="FFFFFF"/>
                </a:solidFill>
              </a:rPr>
              <a:t>• Elders fully supported.</a:t>
            </a:r>
          </a:p>
          <a:p>
            <a:pPr>
              <a:spcAft>
                <a:spcPts val="1000"/>
              </a:spcAft>
              <a:defRPr sz="2200">
                <a:solidFill>
                  <a:srgbClr val="FFFFFF"/>
                </a:solidFill>
              </a:defRPr>
            </a:pPr>
            <a:r>
              <a:rPr sz="2200">
                <a:solidFill>
                  <a:srgbClr val="FFFFFF"/>
                </a:solidFill>
              </a:rPr>
              <a:t>• Families receive free childcare.</a:t>
            </a:r>
          </a:p>
          <a:p>
            <a:pPr>
              <a:spcAft>
                <a:spcPts val="1000"/>
              </a:spcAft>
              <a:defRPr sz="2200">
                <a:solidFill>
                  <a:srgbClr val="FFFFFF"/>
                </a:solidFill>
              </a:defRPr>
            </a:pPr>
            <a:r>
              <a:rPr sz="2200">
                <a:solidFill>
                  <a:srgbClr val="FFFFFF"/>
                </a:solidFill>
              </a:rPr>
              <a:t>• Youth debt is paid by the church.</a:t>
            </a:r>
          </a:p>
        </p:txBody>
      </p:sp>
      <p:sp>
        <p:nvSpPr>
          <p:cNvPr id="5" name="Rounded Rectangle 4"/>
          <p:cNvSpPr/>
          <p:nvPr/>
        </p:nvSpPr>
        <p:spPr>
          <a:xfrm>
            <a:off x="6339535" y="1371600"/>
            <a:ext cx="5303520" cy="4572000"/>
          </a:xfrm>
          <a:prstGeom prst="roundRect">
            <a:avLst/>
          </a:prstGeom>
          <a:solidFill>
            <a:srgbClr val="73141E"/>
          </a:solidFill>
          <a:ln>
            <a:noFill/>
          </a:ln>
        </p:spPr>
        <p:style>
          <a:lnRef idx="1">
            <a:schemeClr val="accent1"/>
          </a:lnRef>
          <a:fillRef idx="3">
            <a:schemeClr val="accent1"/>
          </a:fillRef>
          <a:effectRef idx="2">
            <a:schemeClr val="accent1"/>
          </a:effectRef>
          <a:fontRef idx="minor">
            <a:schemeClr val="lt1"/>
          </a:fontRef>
        </p:style>
        <p:txBody>
          <a:bodyPr wrap="square" lIns="274320" tIns="274320" rtlCol="0" anchor="ctr"/>
          <a:lstStyle/>
          <a:p>
            <a:pPr algn="ctr">
              <a:spcAft>
                <a:spcPts val="2000"/>
              </a:spcAft>
              <a:defRPr sz="3200" b="1">
                <a:solidFill>
                  <a:srgbClr val="FFFFFF"/>
                </a:solidFill>
              </a:defRPr>
            </a:pPr>
            <a:r>
              <a:rPr sz="3200" b="1">
                <a:solidFill>
                  <a:srgbClr val="FFFFFF"/>
                </a:solidFill>
              </a:rPr>
              <a:t>Isolated Individualism</a:t>
            </a:r>
          </a:p>
          <a:p>
            <a:pPr>
              <a:spcAft>
                <a:spcPts val="1000"/>
              </a:spcAft>
              <a:defRPr sz="2200">
                <a:solidFill>
                  <a:srgbClr val="FFFFFF"/>
                </a:solidFill>
              </a:defRPr>
            </a:pPr>
            <a:r>
              <a:rPr sz="2200">
                <a:solidFill>
                  <a:srgbClr val="FFFFFF"/>
                </a:solidFill>
              </a:rPr>
              <a:t>• Seniors left to lonely retirement.</a:t>
            </a:r>
          </a:p>
          <a:p>
            <a:pPr>
              <a:spcAft>
                <a:spcPts val="1000"/>
              </a:spcAft>
              <a:defRPr sz="2200">
                <a:solidFill>
                  <a:srgbClr val="FFFFFF"/>
                </a:solidFill>
              </a:defRPr>
            </a:pPr>
            <a:r>
              <a:rPr sz="2200">
                <a:solidFill>
                  <a:srgbClr val="FFFFFF"/>
                </a:solidFill>
              </a:rPr>
              <a:t>• Parents crushed by childcare costs.</a:t>
            </a:r>
          </a:p>
          <a:p>
            <a:pPr>
              <a:spcAft>
                <a:spcPts val="1000"/>
              </a:spcAft>
              <a:defRPr sz="2200">
                <a:solidFill>
                  <a:srgbClr val="FFFFFF"/>
                </a:solidFill>
              </a:defRPr>
            </a:pPr>
            <a:r>
              <a:rPr sz="2200">
                <a:solidFill>
                  <a:srgbClr val="FFFFFF"/>
                </a:solidFill>
              </a:rPr>
              <a:t>• Youth carry heavy debt alone.</a:t>
            </a:r>
          </a:p>
        </p:txBody>
      </p:sp>
    </p:spTree>
    <p:extLst>
      <p:ext uri="{BB962C8B-B14F-4D97-AF65-F5344CB8AC3E}">
        <p14:creationId xmlns:p14="http://schemas.microsoft.com/office/powerpoint/2010/main" val="36284830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E23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prstClr val="white"/>
              </a:solidFill>
            </a:endParaRPr>
          </a:p>
        </p:txBody>
      </p:sp>
      <p:sp>
        <p:nvSpPr>
          <p:cNvPr id="3" name="TextBox 2"/>
          <p:cNvSpPr txBox="1"/>
          <p:nvPr/>
        </p:nvSpPr>
        <p:spPr>
          <a:xfrm>
            <a:off x="457200" y="365760"/>
            <a:ext cx="11277295" cy="731520"/>
          </a:xfrm>
          <a:prstGeom prst="rect">
            <a:avLst/>
          </a:prstGeom>
          <a:noFill/>
        </p:spPr>
        <p:txBody>
          <a:bodyPr wrap="square">
            <a:spAutoFit/>
          </a:bodyPr>
          <a:lstStyle/>
          <a:p>
            <a:pPr algn="ctr">
              <a:defRPr sz="3600" b="1">
                <a:solidFill>
                  <a:srgbClr val="FFFFFF"/>
                </a:solidFill>
              </a:defRPr>
            </a:pPr>
            <a:r>
              <a:rPr sz="3600" b="1">
                <a:solidFill>
                  <a:srgbClr val="FFFFFF"/>
                </a:solidFill>
              </a:rPr>
              <a:t>Operational Culture</a:t>
            </a:r>
          </a:p>
        </p:txBody>
      </p:sp>
      <p:sp>
        <p:nvSpPr>
          <p:cNvPr id="4" name="Rounded Rectangle 3"/>
          <p:cNvSpPr/>
          <p:nvPr/>
        </p:nvSpPr>
        <p:spPr>
          <a:xfrm>
            <a:off x="548640" y="1371600"/>
            <a:ext cx="5303520" cy="4572000"/>
          </a:xfrm>
          <a:prstGeom prst="roundRect">
            <a:avLst/>
          </a:prstGeom>
          <a:solidFill>
            <a:srgbClr val="0F5A5F"/>
          </a:solidFill>
          <a:ln>
            <a:noFill/>
          </a:ln>
        </p:spPr>
        <p:style>
          <a:lnRef idx="1">
            <a:schemeClr val="accent1"/>
          </a:lnRef>
          <a:fillRef idx="3">
            <a:schemeClr val="accent1"/>
          </a:fillRef>
          <a:effectRef idx="2">
            <a:schemeClr val="accent1"/>
          </a:effectRef>
          <a:fontRef idx="minor">
            <a:schemeClr val="lt1"/>
          </a:fontRef>
        </p:style>
        <p:txBody>
          <a:bodyPr wrap="square" lIns="274320" tIns="274320" rtlCol="0" anchor="ctr"/>
          <a:lstStyle/>
          <a:p>
            <a:pPr algn="ctr">
              <a:spcAft>
                <a:spcPts val="2000"/>
              </a:spcAft>
              <a:defRPr sz="3200" b="1">
                <a:solidFill>
                  <a:srgbClr val="FFFFFF"/>
                </a:solidFill>
              </a:defRPr>
            </a:pPr>
            <a:r>
              <a:rPr sz="3200" b="1">
                <a:solidFill>
                  <a:srgbClr val="FFFFFF"/>
                </a:solidFill>
              </a:rPr>
              <a:t>Non-Market Skill Pools</a:t>
            </a:r>
          </a:p>
          <a:p>
            <a:pPr>
              <a:spcAft>
                <a:spcPts val="1000"/>
              </a:spcAft>
              <a:defRPr sz="2200">
                <a:solidFill>
                  <a:srgbClr val="FFFFFF"/>
                </a:solidFill>
              </a:defRPr>
            </a:pPr>
            <a:r>
              <a:rPr sz="2200">
                <a:solidFill>
                  <a:srgbClr val="FFFFFF"/>
                </a:solidFill>
              </a:rPr>
              <a:t>• Free internal medical/legal aid.</a:t>
            </a:r>
          </a:p>
          <a:p>
            <a:pPr>
              <a:spcAft>
                <a:spcPts val="1000"/>
              </a:spcAft>
              <a:defRPr sz="2200">
                <a:solidFill>
                  <a:srgbClr val="FFFFFF"/>
                </a:solidFill>
              </a:defRPr>
            </a:pPr>
            <a:r>
              <a:rPr sz="2200">
                <a:solidFill>
                  <a:srgbClr val="FFFFFF"/>
                </a:solidFill>
              </a:rPr>
              <a:t>• Contractors fix members' homes.</a:t>
            </a:r>
          </a:p>
          <a:p>
            <a:pPr>
              <a:spcAft>
                <a:spcPts val="1000"/>
              </a:spcAft>
              <a:defRPr sz="2200">
                <a:solidFill>
                  <a:srgbClr val="FFFFFF"/>
                </a:solidFill>
              </a:defRPr>
            </a:pPr>
            <a:r>
              <a:rPr sz="2200">
                <a:solidFill>
                  <a:srgbClr val="FFFFFF"/>
                </a:solidFill>
              </a:rPr>
              <a:t>• Eliminates modern household debt.</a:t>
            </a:r>
          </a:p>
        </p:txBody>
      </p:sp>
      <p:sp>
        <p:nvSpPr>
          <p:cNvPr id="5" name="Rounded Rectangle 4"/>
          <p:cNvSpPr/>
          <p:nvPr/>
        </p:nvSpPr>
        <p:spPr>
          <a:xfrm>
            <a:off x="6339535" y="1371600"/>
            <a:ext cx="5303520" cy="4572000"/>
          </a:xfrm>
          <a:prstGeom prst="roundRect">
            <a:avLst/>
          </a:prstGeom>
          <a:solidFill>
            <a:srgbClr val="73141E"/>
          </a:solidFill>
          <a:ln>
            <a:noFill/>
          </a:ln>
        </p:spPr>
        <p:style>
          <a:lnRef idx="1">
            <a:schemeClr val="accent1"/>
          </a:lnRef>
          <a:fillRef idx="3">
            <a:schemeClr val="accent1"/>
          </a:fillRef>
          <a:effectRef idx="2">
            <a:schemeClr val="accent1"/>
          </a:effectRef>
          <a:fontRef idx="minor">
            <a:schemeClr val="lt1"/>
          </a:fontRef>
        </p:style>
        <p:txBody>
          <a:bodyPr wrap="square" lIns="274320" tIns="274320" rtlCol="0" anchor="ctr"/>
          <a:lstStyle/>
          <a:p>
            <a:pPr algn="ctr">
              <a:spcAft>
                <a:spcPts val="2000"/>
              </a:spcAft>
              <a:defRPr sz="3200" b="1">
                <a:solidFill>
                  <a:srgbClr val="FFFFFF"/>
                </a:solidFill>
              </a:defRPr>
            </a:pPr>
            <a:r>
              <a:rPr sz="3200" b="1">
                <a:solidFill>
                  <a:srgbClr val="FFFFFF"/>
                </a:solidFill>
              </a:rPr>
              <a:t>Transactional Consumerism</a:t>
            </a:r>
          </a:p>
          <a:p>
            <a:pPr>
              <a:spcAft>
                <a:spcPts val="1000"/>
              </a:spcAft>
              <a:defRPr sz="2200">
                <a:solidFill>
                  <a:srgbClr val="FFFFFF"/>
                </a:solidFill>
              </a:defRPr>
            </a:pPr>
            <a:r>
              <a:rPr sz="2200">
                <a:solidFill>
                  <a:srgbClr val="FFFFFF"/>
                </a:solidFill>
              </a:rPr>
              <a:t>• Sunday-only entertainment.</a:t>
            </a:r>
          </a:p>
          <a:p>
            <a:pPr>
              <a:spcAft>
                <a:spcPts val="1000"/>
              </a:spcAft>
              <a:defRPr sz="2200">
                <a:solidFill>
                  <a:srgbClr val="FFFFFF"/>
                </a:solidFill>
              </a:defRPr>
            </a:pPr>
            <a:r>
              <a:rPr sz="2200">
                <a:solidFill>
                  <a:srgbClr val="FFFFFF"/>
                </a:solidFill>
              </a:rPr>
              <a:t>• Members pay market rates outside.</a:t>
            </a:r>
          </a:p>
          <a:p>
            <a:pPr>
              <a:spcAft>
                <a:spcPts val="1000"/>
              </a:spcAft>
              <a:defRPr sz="2200">
                <a:solidFill>
                  <a:srgbClr val="FFFFFF"/>
                </a:solidFill>
              </a:defRPr>
            </a:pPr>
            <a:r>
              <a:rPr sz="2200">
                <a:solidFill>
                  <a:srgbClr val="FFFFFF"/>
                </a:solidFill>
              </a:rPr>
              <a:t>• Relationships are shallow.</a:t>
            </a:r>
          </a:p>
        </p:txBody>
      </p:sp>
    </p:spTree>
    <p:extLst>
      <p:ext uri="{BB962C8B-B14F-4D97-AF65-F5344CB8AC3E}">
        <p14:creationId xmlns:p14="http://schemas.microsoft.com/office/powerpoint/2010/main" val="40278846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E23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prstClr val="white"/>
              </a:solidFill>
            </a:endParaRPr>
          </a:p>
        </p:txBody>
      </p:sp>
      <p:sp>
        <p:nvSpPr>
          <p:cNvPr id="3" name="TextBox 2"/>
          <p:cNvSpPr txBox="1"/>
          <p:nvPr/>
        </p:nvSpPr>
        <p:spPr>
          <a:xfrm>
            <a:off x="457200" y="365760"/>
            <a:ext cx="11277295" cy="731520"/>
          </a:xfrm>
          <a:prstGeom prst="rect">
            <a:avLst/>
          </a:prstGeom>
          <a:noFill/>
        </p:spPr>
        <p:txBody>
          <a:bodyPr wrap="square">
            <a:spAutoFit/>
          </a:bodyPr>
          <a:lstStyle/>
          <a:p>
            <a:pPr algn="ctr">
              <a:defRPr sz="3600" b="1">
                <a:solidFill>
                  <a:srgbClr val="FFFFFF"/>
                </a:solidFill>
              </a:defRPr>
            </a:pPr>
            <a:r>
              <a:rPr sz="3600" b="1">
                <a:solidFill>
                  <a:srgbClr val="FFFFFF"/>
                </a:solidFill>
              </a:rPr>
              <a:t>Steps to Transition</a:t>
            </a:r>
          </a:p>
        </p:txBody>
      </p:sp>
      <p:sp>
        <p:nvSpPr>
          <p:cNvPr id="4" name="Rounded Rectangle 3"/>
          <p:cNvSpPr/>
          <p:nvPr/>
        </p:nvSpPr>
        <p:spPr>
          <a:xfrm>
            <a:off x="914400" y="1371600"/>
            <a:ext cx="10362895" cy="4572000"/>
          </a:xfrm>
          <a:prstGeom prst="roundRect">
            <a:avLst/>
          </a:prstGeom>
          <a:solidFill>
            <a:srgbClr val="46505A"/>
          </a:solidFill>
          <a:ln>
            <a:noFill/>
          </a:ln>
        </p:spPr>
        <p:style>
          <a:lnRef idx="1">
            <a:schemeClr val="accent1"/>
          </a:lnRef>
          <a:fillRef idx="3">
            <a:schemeClr val="accent1"/>
          </a:fillRef>
          <a:effectRef idx="2">
            <a:schemeClr val="accent1"/>
          </a:effectRef>
          <a:fontRef idx="minor">
            <a:schemeClr val="lt1"/>
          </a:fontRef>
        </p:style>
        <p:txBody>
          <a:bodyPr wrap="square" lIns="365760" tIns="274320" rtlCol="0" anchor="ctr"/>
          <a:lstStyle/>
          <a:p>
            <a:pPr>
              <a:spcBef>
                <a:spcPts val="500"/>
              </a:spcBef>
              <a:defRPr sz="2600" b="1">
                <a:solidFill>
                  <a:srgbClr val="FFFFFF"/>
                </a:solidFill>
              </a:defRPr>
            </a:pPr>
            <a:r>
              <a:rPr sz="2600" b="1" dirty="0">
                <a:solidFill>
                  <a:srgbClr val="FFFFFF"/>
                </a:solidFill>
              </a:rPr>
              <a:t>Step 1: Shift the Mindset</a:t>
            </a:r>
          </a:p>
          <a:p>
            <a:pPr>
              <a:spcAft>
                <a:spcPts val="1200"/>
              </a:spcAft>
              <a:defRPr sz="2000">
                <a:solidFill>
                  <a:srgbClr val="C8CDD2"/>
                </a:solidFill>
              </a:defRPr>
            </a:pPr>
            <a:r>
              <a:rPr sz="2000" dirty="0">
                <a:solidFill>
                  <a:srgbClr val="C8CDD2"/>
                </a:solidFill>
              </a:rPr>
              <a:t>   Move from 'What do I get?' to 'What can I share?' through teaching.</a:t>
            </a:r>
          </a:p>
          <a:p>
            <a:pPr>
              <a:spcBef>
                <a:spcPts val="500"/>
              </a:spcBef>
              <a:defRPr sz="2600" b="1">
                <a:solidFill>
                  <a:srgbClr val="FFFFFF"/>
                </a:solidFill>
              </a:defRPr>
            </a:pPr>
            <a:r>
              <a:rPr sz="2600" b="1" dirty="0">
                <a:solidFill>
                  <a:srgbClr val="FFFFFF"/>
                </a:solidFill>
              </a:rPr>
              <a:t>Step 2: Map the Capital</a:t>
            </a:r>
          </a:p>
          <a:p>
            <a:pPr>
              <a:spcAft>
                <a:spcPts val="1200"/>
              </a:spcAft>
              <a:defRPr sz="2000">
                <a:solidFill>
                  <a:srgbClr val="C8CDD2"/>
                </a:solidFill>
              </a:defRPr>
            </a:pPr>
            <a:r>
              <a:rPr sz="2000" dirty="0">
                <a:solidFill>
                  <a:srgbClr val="C8CDD2"/>
                </a:solidFill>
              </a:rPr>
              <a:t>   Inventory the community's hidden skills, tools, and spare assets.</a:t>
            </a:r>
          </a:p>
          <a:p>
            <a:pPr>
              <a:spcBef>
                <a:spcPts val="500"/>
              </a:spcBef>
              <a:defRPr sz="2600" b="1">
                <a:solidFill>
                  <a:srgbClr val="FFFFFF"/>
                </a:solidFill>
              </a:defRPr>
            </a:pPr>
            <a:r>
              <a:rPr sz="2600" b="1" dirty="0">
                <a:solidFill>
                  <a:srgbClr val="FFFFFF"/>
                </a:solidFill>
              </a:rPr>
              <a:t>Step 3: Launch Local Pilots</a:t>
            </a:r>
          </a:p>
          <a:p>
            <a:pPr>
              <a:spcAft>
                <a:spcPts val="1200"/>
              </a:spcAft>
              <a:defRPr sz="2000">
                <a:solidFill>
                  <a:srgbClr val="C8CDD2"/>
                </a:solidFill>
              </a:defRPr>
            </a:pPr>
            <a:r>
              <a:rPr sz="2000" dirty="0">
                <a:solidFill>
                  <a:srgbClr val="C8CDD2"/>
                </a:solidFill>
              </a:rPr>
              <a:t>   Start small with car-sharing pools, bulk food buys, or a debt relief fund.</a:t>
            </a:r>
          </a:p>
          <a:p>
            <a:pPr>
              <a:spcBef>
                <a:spcPts val="500"/>
              </a:spcBef>
              <a:defRPr sz="2600" b="1">
                <a:solidFill>
                  <a:srgbClr val="FFFFFF"/>
                </a:solidFill>
              </a:defRPr>
            </a:pPr>
            <a:r>
              <a:rPr sz="2600" b="1" dirty="0">
                <a:solidFill>
                  <a:srgbClr val="FFFFFF"/>
                </a:solidFill>
              </a:rPr>
              <a:t>Step 4: Codify the Covenant</a:t>
            </a:r>
          </a:p>
          <a:p>
            <a:pPr>
              <a:spcAft>
                <a:spcPts val="1200"/>
              </a:spcAft>
              <a:defRPr sz="2000">
                <a:solidFill>
                  <a:srgbClr val="C8CDD2"/>
                </a:solidFill>
              </a:defRPr>
            </a:pPr>
            <a:r>
              <a:rPr sz="2000" dirty="0">
                <a:solidFill>
                  <a:srgbClr val="C8CDD2"/>
                </a:solidFill>
              </a:rPr>
              <a:t>   Establish transparent, legal structures for voluntary resource pooling.</a:t>
            </a:r>
          </a:p>
        </p:txBody>
      </p:sp>
    </p:spTree>
    <p:extLst>
      <p:ext uri="{BB962C8B-B14F-4D97-AF65-F5344CB8AC3E}">
        <p14:creationId xmlns:p14="http://schemas.microsoft.com/office/powerpoint/2010/main" val="2154496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962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6438" y="6178"/>
            <a:ext cx="10002794" cy="923330"/>
          </a:xfrm>
          <a:prstGeom prst="rect">
            <a:avLst/>
          </a:prstGeom>
          <a:noFill/>
        </p:spPr>
        <p:txBody>
          <a:bodyPr wrap="square" rtlCol="0">
            <a:spAutoFit/>
          </a:bodyPr>
          <a:lstStyle/>
          <a:p>
            <a:r>
              <a:rPr lang="en-US" sz="5400" dirty="0"/>
              <a:t>Three Areas of Great Power     </a:t>
            </a:r>
          </a:p>
        </p:txBody>
      </p:sp>
      <p:sp>
        <p:nvSpPr>
          <p:cNvPr id="4" name="TextBox 3"/>
          <p:cNvSpPr txBox="1"/>
          <p:nvPr/>
        </p:nvSpPr>
        <p:spPr>
          <a:xfrm>
            <a:off x="253314" y="827903"/>
            <a:ext cx="11806881" cy="7571303"/>
          </a:xfrm>
          <a:prstGeom prst="rect">
            <a:avLst/>
          </a:prstGeom>
          <a:noFill/>
        </p:spPr>
        <p:txBody>
          <a:bodyPr wrap="square" rtlCol="0">
            <a:spAutoFit/>
          </a:bodyPr>
          <a:lstStyle/>
          <a:p>
            <a:r>
              <a:rPr lang="en-US" sz="5400" dirty="0">
                <a:solidFill>
                  <a:srgbClr val="00B0F0"/>
                </a:solidFill>
              </a:rPr>
              <a:t>3. Preaching </a:t>
            </a:r>
          </a:p>
          <a:p>
            <a:r>
              <a:rPr lang="en-US" sz="5400" dirty="0"/>
              <a:t>Acts 5:29,30 </a:t>
            </a:r>
            <a:r>
              <a:rPr lang="en-US" sz="5400" b="1" baseline="30000" dirty="0"/>
              <a:t>    ”</a:t>
            </a:r>
            <a:r>
              <a:rPr lang="en-US" sz="5400" dirty="0"/>
              <a:t>But Peter and the </a:t>
            </a:r>
            <a:r>
              <a:rPr lang="en-US" sz="5400" i="1" dirty="0"/>
              <a:t>other</a:t>
            </a:r>
            <a:r>
              <a:rPr lang="en-US" sz="5400" dirty="0"/>
              <a:t> apostles answered and said “We ought to obey God rather than men.   The God of our fathers raised up Jesus whom you murdered by hanging on a tree.”</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303056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31679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84118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0533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7011" y="0"/>
            <a:ext cx="10002794" cy="923330"/>
          </a:xfrm>
          <a:prstGeom prst="rect">
            <a:avLst/>
          </a:prstGeom>
          <a:noFill/>
        </p:spPr>
        <p:txBody>
          <a:bodyPr wrap="square" rtlCol="0">
            <a:spAutoFit/>
          </a:bodyPr>
          <a:lstStyle/>
          <a:p>
            <a:r>
              <a:rPr lang="en-US" sz="5400" dirty="0"/>
              <a:t>Three Areas of Great Power     </a:t>
            </a:r>
          </a:p>
        </p:txBody>
      </p:sp>
      <p:sp>
        <p:nvSpPr>
          <p:cNvPr id="4" name="TextBox 3"/>
          <p:cNvSpPr txBox="1"/>
          <p:nvPr/>
        </p:nvSpPr>
        <p:spPr>
          <a:xfrm>
            <a:off x="308920" y="923330"/>
            <a:ext cx="11362037" cy="6832640"/>
          </a:xfrm>
          <a:prstGeom prst="rect">
            <a:avLst/>
          </a:prstGeom>
          <a:noFill/>
        </p:spPr>
        <p:txBody>
          <a:bodyPr wrap="square" rtlCol="0">
            <a:spAutoFit/>
          </a:bodyPr>
          <a:lstStyle/>
          <a:p>
            <a:r>
              <a:rPr lang="en-US" sz="5400" dirty="0">
                <a:solidFill>
                  <a:srgbClr val="00B0F0"/>
                </a:solidFill>
              </a:rPr>
              <a:t>3. Preaching </a:t>
            </a:r>
          </a:p>
          <a:p>
            <a:r>
              <a:rPr lang="en-US" sz="5400" dirty="0"/>
              <a:t>Acts 5:31,32  </a:t>
            </a:r>
            <a:r>
              <a:rPr lang="en-US" sz="4800" b="1" baseline="30000" dirty="0"/>
              <a:t>31 ”</a:t>
            </a:r>
            <a:r>
              <a:rPr lang="en-US" sz="4800" dirty="0"/>
              <a:t>Him God has exalted to His right hand to be Prince and Savior, to give repentance to Israel and forgiveness of sins. </a:t>
            </a:r>
            <a:r>
              <a:rPr lang="en-US" sz="4800" b="1" baseline="30000" dirty="0"/>
              <a:t>32 </a:t>
            </a:r>
            <a:r>
              <a:rPr lang="en-US" sz="4800" dirty="0"/>
              <a:t>And we are His witnesses to these things, and so also is the Holy Spirit whom God has given to those who obey Him.”</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043559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78924" y="525162"/>
            <a:ext cx="9316995" cy="2585323"/>
          </a:xfrm>
          <a:prstGeom prst="rect">
            <a:avLst/>
          </a:prstGeom>
          <a:noFill/>
        </p:spPr>
        <p:txBody>
          <a:bodyPr wrap="square" rtlCol="0">
            <a:spAutoFit/>
          </a:bodyPr>
          <a:lstStyle/>
          <a:p>
            <a:r>
              <a:rPr lang="en-US" sz="5400" b="1" dirty="0"/>
              <a:t>Great Grace   </a:t>
            </a:r>
            <a:r>
              <a:rPr lang="en-US" sz="5400" dirty="0"/>
              <a:t>Acts 4:32-37</a:t>
            </a:r>
          </a:p>
          <a:p>
            <a:r>
              <a:rPr lang="en-US" sz="5400" dirty="0"/>
              <a:t>1. Unity and Commonality</a:t>
            </a:r>
          </a:p>
          <a:p>
            <a:r>
              <a:rPr lang="en-US" sz="5400" dirty="0"/>
              <a:t>2. Honor for Leaders</a:t>
            </a:r>
          </a:p>
        </p:txBody>
      </p:sp>
    </p:spTree>
    <p:extLst>
      <p:ext uri="{BB962C8B-B14F-4D97-AF65-F5344CB8AC3E}">
        <p14:creationId xmlns:p14="http://schemas.microsoft.com/office/powerpoint/2010/main" val="2356281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404900"/>
            <a:ext cx="12072551" cy="4832092"/>
          </a:xfrm>
          <a:prstGeom prst="rect">
            <a:avLst/>
          </a:prstGeom>
          <a:noFill/>
        </p:spPr>
        <p:txBody>
          <a:bodyPr wrap="square" rtlCol="0">
            <a:spAutoFit/>
          </a:bodyPr>
          <a:lstStyle/>
          <a:p>
            <a:r>
              <a:rPr lang="en-US" sz="4400" b="1" baseline="30000" dirty="0"/>
              <a:t>32 </a:t>
            </a:r>
            <a:r>
              <a:rPr lang="en-US" sz="4400" dirty="0"/>
              <a:t>Now the multitude of those who believed were of </a:t>
            </a:r>
            <a:r>
              <a:rPr lang="en-US" sz="4400" dirty="0">
                <a:solidFill>
                  <a:srgbClr val="00B0F0"/>
                </a:solidFill>
              </a:rPr>
              <a:t>one heart and one soul</a:t>
            </a:r>
            <a:r>
              <a:rPr lang="en-US" sz="4400" dirty="0"/>
              <a:t>; neither did anyone say that any of the things he possessed was his own, but they had all things in common. </a:t>
            </a:r>
            <a:r>
              <a:rPr lang="en-US" sz="4400" b="1" baseline="30000" dirty="0"/>
              <a:t>33 </a:t>
            </a:r>
            <a:r>
              <a:rPr lang="en-US" sz="4400" dirty="0"/>
              <a:t>And with great power the apostles gave witness to the resurrection of the Lord Jesus. And </a:t>
            </a:r>
            <a:r>
              <a:rPr lang="en-US" sz="4400" dirty="0">
                <a:solidFill>
                  <a:srgbClr val="00B0F0"/>
                </a:solidFill>
              </a:rPr>
              <a:t>great grace </a:t>
            </a:r>
            <a:r>
              <a:rPr lang="en-US" sz="4400" dirty="0"/>
              <a:t>was upon them all. </a:t>
            </a:r>
          </a:p>
        </p:txBody>
      </p:sp>
      <p:sp>
        <p:nvSpPr>
          <p:cNvPr id="3" name="TextBox 2"/>
          <p:cNvSpPr txBox="1"/>
          <p:nvPr/>
        </p:nvSpPr>
        <p:spPr>
          <a:xfrm>
            <a:off x="753762" y="216243"/>
            <a:ext cx="10358738" cy="1384995"/>
          </a:xfrm>
          <a:prstGeom prst="rect">
            <a:avLst/>
          </a:prstGeom>
          <a:noFill/>
        </p:spPr>
        <p:txBody>
          <a:bodyPr wrap="square" rtlCol="0">
            <a:spAutoFit/>
          </a:bodyPr>
          <a:lstStyle/>
          <a:p>
            <a:r>
              <a:rPr lang="en-US" sz="4400" dirty="0"/>
              <a:t>Unity and Commonality        Acts 4:32-35 </a:t>
            </a:r>
          </a:p>
          <a:p>
            <a:endParaRPr lang="en-US" sz="4000" dirty="0"/>
          </a:p>
        </p:txBody>
      </p:sp>
    </p:spTree>
    <p:extLst>
      <p:ext uri="{BB962C8B-B14F-4D97-AF65-F5344CB8AC3E}">
        <p14:creationId xmlns:p14="http://schemas.microsoft.com/office/powerpoint/2010/main" val="2832295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900" y="889000"/>
            <a:ext cx="11645900" cy="4606389"/>
          </a:xfrm>
          <a:prstGeom prst="rect">
            <a:avLst/>
          </a:prstGeom>
          <a:noFill/>
        </p:spPr>
        <p:txBody>
          <a:bodyPr wrap="square" rtlCol="0">
            <a:spAutoFit/>
          </a:bodyPr>
          <a:lstStyle/>
          <a:p>
            <a:r>
              <a:rPr lang="en-US" sz="4400" b="1" baseline="30000" dirty="0"/>
              <a:t>34 </a:t>
            </a:r>
            <a:r>
              <a:rPr lang="en-US" sz="4400" dirty="0"/>
              <a:t>Nor was there anyone among them who lacked; for all who were </a:t>
            </a:r>
            <a:r>
              <a:rPr lang="en-US" sz="4400" dirty="0">
                <a:solidFill>
                  <a:srgbClr val="00B0F0"/>
                </a:solidFill>
              </a:rPr>
              <a:t>possessors of lands or houses</a:t>
            </a:r>
            <a:r>
              <a:rPr lang="en-US" sz="4400" dirty="0"/>
              <a:t> sold them, and brought the proceeds of the things that were sold, </a:t>
            </a:r>
          </a:p>
          <a:p>
            <a:endParaRPr lang="en-US" sz="4400" b="1" baseline="30000" dirty="0"/>
          </a:p>
          <a:p>
            <a:r>
              <a:rPr lang="en-US" sz="4400" b="1" baseline="30000" dirty="0"/>
              <a:t>35 </a:t>
            </a:r>
            <a:r>
              <a:rPr lang="en-US" sz="4400" dirty="0"/>
              <a:t>and laid </a:t>
            </a:r>
            <a:r>
              <a:rPr lang="en-US" sz="4400" i="1" dirty="0"/>
              <a:t>them</a:t>
            </a:r>
            <a:r>
              <a:rPr lang="en-US" sz="4400" dirty="0"/>
              <a:t> at the apostles’ feet; and they distributed to each as anyone had need.</a:t>
            </a:r>
          </a:p>
        </p:txBody>
      </p:sp>
    </p:spTree>
    <p:extLst>
      <p:ext uri="{BB962C8B-B14F-4D97-AF65-F5344CB8AC3E}">
        <p14:creationId xmlns:p14="http://schemas.microsoft.com/office/powerpoint/2010/main" val="20330543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1190</TotalTime>
  <Words>2225</Words>
  <Application>Microsoft Office PowerPoint</Application>
  <PresentationFormat>Widescreen</PresentationFormat>
  <Paragraphs>293</Paragraphs>
  <Slides>52</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52</vt:i4>
      </vt:variant>
    </vt:vector>
  </HeadingPairs>
  <TitlesOfParts>
    <vt:vector size="58" baseType="lpstr">
      <vt:lpstr>Arial</vt:lpstr>
      <vt:lpstr>Calibri</vt:lpstr>
      <vt:lpstr>Google Sans</vt:lpstr>
      <vt:lpstr>Symbol</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“All Things in Common Church”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“All Things in Common Church”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 Lamb</dc:creator>
  <dc:description>generated using python-pptx</dc:description>
  <cp:lastModifiedBy>Timothy Ponessa</cp:lastModifiedBy>
  <cp:revision>28</cp:revision>
  <dcterms:created xsi:type="dcterms:W3CDTF">2013-01-27T09:14:16Z</dcterms:created>
  <dcterms:modified xsi:type="dcterms:W3CDTF">2026-08-17T12:31:55Z</dcterms:modified>
</cp:coreProperties>
</file>