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sldIdLst>
    <p:sldId id="274" r:id="rId3"/>
    <p:sldId id="283" r:id="rId4"/>
    <p:sldId id="268" r:id="rId5"/>
    <p:sldId id="257" r:id="rId6"/>
    <p:sldId id="258" r:id="rId7"/>
    <p:sldId id="259" r:id="rId8"/>
    <p:sldId id="275" r:id="rId9"/>
    <p:sldId id="270" r:id="rId10"/>
    <p:sldId id="266" r:id="rId11"/>
    <p:sldId id="272" r:id="rId12"/>
    <p:sldId id="273" r:id="rId13"/>
    <p:sldId id="269" r:id="rId14"/>
    <p:sldId id="267" r:id="rId15"/>
    <p:sldId id="276" r:id="rId16"/>
    <p:sldId id="284" r:id="rId17"/>
    <p:sldId id="282" r:id="rId18"/>
    <p:sldId id="277" r:id="rId19"/>
    <p:sldId id="278" r:id="rId20"/>
    <p:sldId id="281" r:id="rId21"/>
    <p:sldId id="279" r:id="rId22"/>
    <p:sldId id="289" r:id="rId23"/>
    <p:sldId id="286" r:id="rId24"/>
    <p:sldId id="288" r:id="rId25"/>
    <p:sldId id="28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44" autoAdjust="0"/>
    <p:restoredTop sz="94637" autoAdjust="0"/>
  </p:normalViewPr>
  <p:slideViewPr>
    <p:cSldViewPr>
      <p:cViewPr>
        <p:scale>
          <a:sx n="79" d="100"/>
          <a:sy n="79" d="100"/>
        </p:scale>
        <p:origin x="-2460" y="-588"/>
      </p:cViewPr>
      <p:guideLst>
        <p:guide orient="horz" pos="2160"/>
        <p:guide pos="288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ctrTitle"/>
          </p:nvPr>
        </p:nvSpPr>
        <p:spPr>
          <a:xfrm>
            <a:off x="2971799" y="1964267"/>
            <a:ext cx="5398295"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71799" y="4385733"/>
            <a:ext cx="5398295"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699419" y="5870576"/>
            <a:ext cx="1200150" cy="377825"/>
          </a:xfrm>
        </p:spPr>
        <p:txBody>
          <a:bodyPr/>
          <a:lstStyle/>
          <a:p>
            <a:fld id="{B61BEF0D-F0BB-DE4B-95CE-6DB70DBA9567}" type="datetimeFigureOut">
              <a:rPr lang="en-US" dirty="0">
                <a:solidFill>
                  <a:prstClr val="white"/>
                </a:solidFill>
              </a:rPr>
              <a:pPr/>
              <a:t>1/4/2026</a:t>
            </a:fld>
            <a:endParaRPr lang="en-US" dirty="0">
              <a:solidFill>
                <a:prstClr val="white"/>
              </a:solidFill>
            </a:endParaRPr>
          </a:p>
        </p:txBody>
      </p:sp>
      <p:sp>
        <p:nvSpPr>
          <p:cNvPr id="5" name="Footer Placeholder 4"/>
          <p:cNvSpPr>
            <a:spLocks noGrp="1"/>
          </p:cNvSpPr>
          <p:nvPr>
            <p:ph type="ftr" sz="quarter" idx="11"/>
          </p:nvPr>
        </p:nvSpPr>
        <p:spPr>
          <a:xfrm>
            <a:off x="2971799" y="5870576"/>
            <a:ext cx="3670469" cy="377825"/>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7956719" y="5870576"/>
            <a:ext cx="413375" cy="377825"/>
          </a:xfrm>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3117233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4732865"/>
            <a:ext cx="759857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8701" y="932112"/>
            <a:ext cx="656987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14351" y="5299603"/>
            <a:ext cx="7598570"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1/4/2026</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24674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609602"/>
            <a:ext cx="7598570"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4350" y="4343400"/>
            <a:ext cx="7598571"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1/4/2026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43505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15" name="TextBox 14"/>
          <p:cNvSpPr txBox="1"/>
          <p:nvPr/>
        </p:nvSpPr>
        <p:spPr>
          <a:xfrm>
            <a:off x="7678400" y="274320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
        <p:nvSpPr>
          <p:cNvPr id="11" name="TextBox 10"/>
          <p:cNvSpPr txBox="1"/>
          <p:nvPr/>
        </p:nvSpPr>
        <p:spPr>
          <a:xfrm>
            <a:off x="366206" y="823337"/>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
        <p:nvSpPr>
          <p:cNvPr id="2" name="Title 1"/>
          <p:cNvSpPr>
            <a:spLocks noGrp="1"/>
          </p:cNvSpPr>
          <p:nvPr>
            <p:ph type="title"/>
          </p:nvPr>
        </p:nvSpPr>
        <p:spPr>
          <a:xfrm>
            <a:off x="744201" y="609602"/>
            <a:ext cx="71627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823406" y="3352800"/>
            <a:ext cx="7004388"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515599" y="4343400"/>
            <a:ext cx="7614275"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1/4/2026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35626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2" y="3308581"/>
            <a:ext cx="7598569"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4351" y="4777381"/>
            <a:ext cx="7598570"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1/4/2026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66237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13" name="TextBox 12"/>
          <p:cNvSpPr txBox="1"/>
          <p:nvPr/>
        </p:nvSpPr>
        <p:spPr>
          <a:xfrm>
            <a:off x="7678400" y="274320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
        <p:nvSpPr>
          <p:cNvPr id="14" name="TextBox 13"/>
          <p:cNvSpPr txBox="1"/>
          <p:nvPr/>
        </p:nvSpPr>
        <p:spPr>
          <a:xfrm>
            <a:off x="366206" y="823337"/>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
        <p:nvSpPr>
          <p:cNvPr id="16" name="Title 1"/>
          <p:cNvSpPr>
            <a:spLocks noGrp="1"/>
          </p:cNvSpPr>
          <p:nvPr>
            <p:ph type="title"/>
          </p:nvPr>
        </p:nvSpPr>
        <p:spPr>
          <a:xfrm>
            <a:off x="744201" y="609602"/>
            <a:ext cx="71627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14350" y="3886200"/>
            <a:ext cx="7601577"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514349" y="4775200"/>
            <a:ext cx="7601577"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1/4/2026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19682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609602"/>
            <a:ext cx="7598570"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14351" y="3505200"/>
            <a:ext cx="7598571"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514350" y="4343400"/>
            <a:ext cx="7598571"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1/4/2026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75660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1/4/2026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
        <p:nvSpPr>
          <p:cNvPr id="8" name="Title 1"/>
          <p:cNvSpPr>
            <a:spLocks noGrp="1"/>
          </p:cNvSpPr>
          <p:nvPr>
            <p:ph type="title"/>
          </p:nvPr>
        </p:nvSpPr>
        <p:spPr>
          <a:xfrm>
            <a:off x="514351" y="609601"/>
            <a:ext cx="7598569"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663742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Vertical Title 1"/>
          <p:cNvSpPr>
            <a:spLocks noGrp="1"/>
          </p:cNvSpPr>
          <p:nvPr>
            <p:ph type="title" orient="vert"/>
          </p:nvPr>
        </p:nvSpPr>
        <p:spPr>
          <a:xfrm>
            <a:off x="6494006" y="609600"/>
            <a:ext cx="16189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4350" y="609600"/>
            <a:ext cx="5874087"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1/4/2026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29336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ctrTitle"/>
          </p:nvPr>
        </p:nvSpPr>
        <p:spPr>
          <a:xfrm>
            <a:off x="2971799" y="1964267"/>
            <a:ext cx="5398295"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71799" y="4385733"/>
            <a:ext cx="5398295"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699419" y="5870576"/>
            <a:ext cx="1200150" cy="377825"/>
          </a:xfrm>
        </p:spPr>
        <p:txBody>
          <a:bodyPr/>
          <a:lstStyle/>
          <a:p>
            <a:fld id="{B61BEF0D-F0BB-DE4B-95CE-6DB70DBA9567}" type="datetimeFigureOut">
              <a:rPr lang="en-US" dirty="0">
                <a:solidFill>
                  <a:prstClr val="white"/>
                </a:solidFill>
              </a:rPr>
              <a:pPr/>
              <a:t>1/4/2026</a:t>
            </a:fld>
            <a:endParaRPr lang="en-US" dirty="0">
              <a:solidFill>
                <a:prstClr val="white"/>
              </a:solidFill>
            </a:endParaRPr>
          </a:p>
        </p:txBody>
      </p:sp>
      <p:sp>
        <p:nvSpPr>
          <p:cNvPr id="5" name="Footer Placeholder 4"/>
          <p:cNvSpPr>
            <a:spLocks noGrp="1"/>
          </p:cNvSpPr>
          <p:nvPr>
            <p:ph type="ftr" sz="quarter" idx="11"/>
          </p:nvPr>
        </p:nvSpPr>
        <p:spPr>
          <a:xfrm>
            <a:off x="2971799" y="5870576"/>
            <a:ext cx="3670469" cy="377825"/>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7956719" y="5870576"/>
            <a:ext cx="413375" cy="377825"/>
          </a:xfrm>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7607017"/>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1/4/2026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9412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1/4/2026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480115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3308581"/>
            <a:ext cx="7598570"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4349" y="4777381"/>
            <a:ext cx="7598571"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1/4/2026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17791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4351" y="2142067"/>
            <a:ext cx="3746501" cy="364913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66421" y="2142068"/>
            <a:ext cx="3746499" cy="364913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1/4/2026</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958583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30252" y="2218267"/>
            <a:ext cx="353179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14351" y="2870201"/>
            <a:ext cx="3747692"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72003" y="2226734"/>
            <a:ext cx="354211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367612" y="2870201"/>
            <a:ext cx="3746501"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white"/>
                </a:solidFill>
              </a:rPr>
              <a:pPr/>
              <a:t>1/4/2026</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19244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white"/>
                </a:solidFill>
              </a:rPr>
              <a:pPr/>
              <a:t>1/4/2026</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142593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solidFill>
                  <a:prstClr val="white"/>
                </a:solidFill>
              </a:rPr>
              <a:pPr/>
              <a:t>1/4/2026</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23184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0" y="2074333"/>
            <a:ext cx="2760664"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486151" y="609601"/>
            <a:ext cx="4626770" cy="5181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14350" y="3445933"/>
            <a:ext cx="276066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1/4/2026</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596000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0" y="1600200"/>
            <a:ext cx="4623490"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52190" y="914400"/>
            <a:ext cx="2460731"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14350" y="2971800"/>
            <a:ext cx="4623490"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1/4/2026</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01139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4732865"/>
            <a:ext cx="759857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8701" y="932112"/>
            <a:ext cx="656987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14351" y="5299603"/>
            <a:ext cx="7598570"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1/4/2026</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637514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609602"/>
            <a:ext cx="7598570"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4350" y="4343400"/>
            <a:ext cx="7598571"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1/4/2026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68519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15" name="TextBox 14"/>
          <p:cNvSpPr txBox="1"/>
          <p:nvPr/>
        </p:nvSpPr>
        <p:spPr>
          <a:xfrm>
            <a:off x="7678400" y="274320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
        <p:nvSpPr>
          <p:cNvPr id="11" name="TextBox 10"/>
          <p:cNvSpPr txBox="1"/>
          <p:nvPr/>
        </p:nvSpPr>
        <p:spPr>
          <a:xfrm>
            <a:off x="366206" y="823337"/>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
        <p:nvSpPr>
          <p:cNvPr id="2" name="Title 1"/>
          <p:cNvSpPr>
            <a:spLocks noGrp="1"/>
          </p:cNvSpPr>
          <p:nvPr>
            <p:ph type="title"/>
          </p:nvPr>
        </p:nvSpPr>
        <p:spPr>
          <a:xfrm>
            <a:off x="744201" y="609602"/>
            <a:ext cx="71627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823406" y="3352800"/>
            <a:ext cx="7004388"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515599" y="4343400"/>
            <a:ext cx="7614275"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1/4/2026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00808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3308581"/>
            <a:ext cx="7598570"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4349" y="4777381"/>
            <a:ext cx="7598571"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1/4/2026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864616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2" y="3308581"/>
            <a:ext cx="7598569"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4351" y="4777381"/>
            <a:ext cx="7598570"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1/4/2026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226930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13" name="TextBox 12"/>
          <p:cNvSpPr txBox="1"/>
          <p:nvPr/>
        </p:nvSpPr>
        <p:spPr>
          <a:xfrm>
            <a:off x="7678400" y="274320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
        <p:nvSpPr>
          <p:cNvPr id="14" name="TextBox 13"/>
          <p:cNvSpPr txBox="1"/>
          <p:nvPr/>
        </p:nvSpPr>
        <p:spPr>
          <a:xfrm>
            <a:off x="366206" y="823337"/>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
        <p:nvSpPr>
          <p:cNvPr id="16" name="Title 1"/>
          <p:cNvSpPr>
            <a:spLocks noGrp="1"/>
          </p:cNvSpPr>
          <p:nvPr>
            <p:ph type="title"/>
          </p:nvPr>
        </p:nvSpPr>
        <p:spPr>
          <a:xfrm>
            <a:off x="744201" y="609602"/>
            <a:ext cx="71627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14350" y="3886200"/>
            <a:ext cx="7601577"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514349" y="4775200"/>
            <a:ext cx="7601577"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1/4/2026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410723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609602"/>
            <a:ext cx="7598570"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14351" y="3505200"/>
            <a:ext cx="7598571"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514350" y="4343400"/>
            <a:ext cx="7598571"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1/4/2026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670548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1/4/2026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
        <p:nvSpPr>
          <p:cNvPr id="8" name="Title 1"/>
          <p:cNvSpPr>
            <a:spLocks noGrp="1"/>
          </p:cNvSpPr>
          <p:nvPr>
            <p:ph type="title"/>
          </p:nvPr>
        </p:nvSpPr>
        <p:spPr>
          <a:xfrm>
            <a:off x="514351" y="609601"/>
            <a:ext cx="7598569"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9130891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Vertical Title 1"/>
          <p:cNvSpPr>
            <a:spLocks noGrp="1"/>
          </p:cNvSpPr>
          <p:nvPr>
            <p:ph type="title" orient="vert"/>
          </p:nvPr>
        </p:nvSpPr>
        <p:spPr>
          <a:xfrm>
            <a:off x="6494006" y="609600"/>
            <a:ext cx="16189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4350" y="609600"/>
            <a:ext cx="5874087"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1/4/2026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66678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4351" y="2142067"/>
            <a:ext cx="3746501" cy="364913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66421" y="2142068"/>
            <a:ext cx="3746499" cy="364913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1/4/2026</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94214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30252" y="2218267"/>
            <a:ext cx="353179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14351" y="2870201"/>
            <a:ext cx="3747692"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72003" y="2226734"/>
            <a:ext cx="354211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367612" y="2870201"/>
            <a:ext cx="3746501"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white"/>
                </a:solidFill>
              </a:rPr>
              <a:pPr/>
              <a:t>1/4/2026</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5341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white"/>
                </a:solidFill>
              </a:rPr>
              <a:pPr/>
              <a:t>1/4/2026</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67075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solidFill>
                  <a:prstClr val="white"/>
                </a:solidFill>
              </a:rPr>
              <a:pPr/>
              <a:t>1/4/2026</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0750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0" y="2074333"/>
            <a:ext cx="2760664"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486151" y="609601"/>
            <a:ext cx="4626770" cy="5181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14350" y="3445933"/>
            <a:ext cx="276066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1/4/2026</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93108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0" y="1600200"/>
            <a:ext cx="4623490"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52190" y="914400"/>
            <a:ext cx="2460731"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14350" y="2971800"/>
            <a:ext cx="4623490"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1/4/2026</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88401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51" y="609601"/>
            <a:ext cx="7598569"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4351" y="2142068"/>
            <a:ext cx="7598569" cy="3649133"/>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42245" y="5870576"/>
            <a:ext cx="120015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B61BEF0D-F0BB-DE4B-95CE-6DB70DBA9567}" type="datetimeFigureOut">
              <a:rPr lang="en-US" dirty="0">
                <a:solidFill>
                  <a:prstClr val="white"/>
                </a:solidFill>
              </a:rPr>
              <a:pPr defTabSz="457200"/>
              <a:t>1/4/2026</a:t>
            </a:fld>
            <a:endParaRPr lang="en-US" dirty="0">
              <a:solidFill>
                <a:prstClr val="white"/>
              </a:solidFill>
            </a:endParaRPr>
          </a:p>
        </p:txBody>
      </p:sp>
      <p:sp>
        <p:nvSpPr>
          <p:cNvPr id="5" name="Footer Placeholder 4"/>
          <p:cNvSpPr>
            <a:spLocks noGrp="1"/>
          </p:cNvSpPr>
          <p:nvPr>
            <p:ph type="ftr" sz="quarter" idx="3"/>
          </p:nvPr>
        </p:nvSpPr>
        <p:spPr>
          <a:xfrm>
            <a:off x="514351" y="5870576"/>
            <a:ext cx="5870744"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en-US" dirty="0">
              <a:solidFill>
                <a:prstClr val="white"/>
              </a:solidFill>
            </a:endParaRPr>
          </a:p>
        </p:txBody>
      </p:sp>
      <p:sp>
        <p:nvSpPr>
          <p:cNvPr id="6" name="Slide Number Placeholder 5"/>
          <p:cNvSpPr>
            <a:spLocks noGrp="1"/>
          </p:cNvSpPr>
          <p:nvPr>
            <p:ph type="sldNum" sz="quarter" idx="4"/>
          </p:nvPr>
        </p:nvSpPr>
        <p:spPr>
          <a:xfrm>
            <a:off x="7699546" y="5870576"/>
            <a:ext cx="413375"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D57F1E4F-1CFF-5643-939E-217C01CDF565}" type="slidenum">
              <a:rPr lang="en-US" dirty="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18617335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51" y="609601"/>
            <a:ext cx="7598569"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4351" y="2142068"/>
            <a:ext cx="7598569" cy="3649133"/>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42245" y="5870576"/>
            <a:ext cx="120015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B61BEF0D-F0BB-DE4B-95CE-6DB70DBA9567}" type="datetimeFigureOut">
              <a:rPr lang="en-US" dirty="0">
                <a:solidFill>
                  <a:prstClr val="white"/>
                </a:solidFill>
              </a:rPr>
              <a:pPr defTabSz="457200"/>
              <a:t>1/4/2026</a:t>
            </a:fld>
            <a:endParaRPr lang="en-US" dirty="0">
              <a:solidFill>
                <a:prstClr val="white"/>
              </a:solidFill>
            </a:endParaRPr>
          </a:p>
        </p:txBody>
      </p:sp>
      <p:sp>
        <p:nvSpPr>
          <p:cNvPr id="5" name="Footer Placeholder 4"/>
          <p:cNvSpPr>
            <a:spLocks noGrp="1"/>
          </p:cNvSpPr>
          <p:nvPr>
            <p:ph type="ftr" sz="quarter" idx="3"/>
          </p:nvPr>
        </p:nvSpPr>
        <p:spPr>
          <a:xfrm>
            <a:off x="514351" y="5870576"/>
            <a:ext cx="5870744"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en-US" dirty="0">
              <a:solidFill>
                <a:prstClr val="white"/>
              </a:solidFill>
            </a:endParaRPr>
          </a:p>
        </p:txBody>
      </p:sp>
      <p:sp>
        <p:nvSpPr>
          <p:cNvPr id="6" name="Slide Number Placeholder 5"/>
          <p:cNvSpPr>
            <a:spLocks noGrp="1"/>
          </p:cNvSpPr>
          <p:nvPr>
            <p:ph type="sldNum" sz="quarter" idx="4"/>
          </p:nvPr>
        </p:nvSpPr>
        <p:spPr>
          <a:xfrm>
            <a:off x="7699546" y="5870576"/>
            <a:ext cx="413375"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D57F1E4F-1CFF-5643-939E-217C01CDF565}" type="slidenum">
              <a:rPr lang="en-US" dirty="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326707189"/>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906522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77000" y="228600"/>
            <a:ext cx="2457133" cy="4428723"/>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76200"/>
            <a:ext cx="6041166" cy="5410200"/>
          </a:xfrm>
          <a:prstGeom prst="rect">
            <a:avLst/>
          </a:prstGeom>
        </p:spPr>
      </p:pic>
    </p:spTree>
    <p:extLst>
      <p:ext uri="{BB962C8B-B14F-4D97-AF65-F5344CB8AC3E}">
        <p14:creationId xmlns:p14="http://schemas.microsoft.com/office/powerpoint/2010/main" val="2095452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598569" cy="922868"/>
          </a:xfrm>
        </p:spPr>
        <p:txBody>
          <a:bodyPr/>
          <a:lstStyle/>
          <a:p>
            <a:r>
              <a:rPr lang="en-US" b="1" dirty="0" smtClean="0">
                <a:solidFill>
                  <a:srgbClr val="FFC000"/>
                </a:solidFill>
                <a:effectLst>
                  <a:outerShdw blurRad="38100" dist="38100" dir="2700000" algn="tl">
                    <a:srgbClr val="000000">
                      <a:alpha val="43137"/>
                    </a:srgbClr>
                  </a:outerShdw>
                </a:effectLst>
              </a:rPr>
              <a:t>Jeremiah 31:31,32</a:t>
            </a:r>
            <a:endParaRPr lang="en-US" b="1" dirty="0">
              <a:solidFill>
                <a:srgbClr val="FFC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14351" y="1600200"/>
            <a:ext cx="7867649" cy="4191001"/>
          </a:xfrm>
        </p:spPr>
        <p:txBody>
          <a:bodyPr>
            <a:normAutofit fontScale="92500" lnSpcReduction="10000"/>
          </a:bodyPr>
          <a:lstStyle/>
          <a:p>
            <a:pPr marL="0" indent="0">
              <a:buNone/>
            </a:pPr>
            <a:r>
              <a:rPr lang="en-US" sz="3600" baseline="30000" dirty="0"/>
              <a:t>31 </a:t>
            </a:r>
            <a:r>
              <a:rPr lang="en-US" sz="3600" dirty="0"/>
              <a:t> "Behold, days are coming," declares the </a:t>
            </a:r>
            <a:r>
              <a:rPr lang="en-US" sz="3600" cap="small" dirty="0"/>
              <a:t>LORD</a:t>
            </a:r>
            <a:r>
              <a:rPr lang="en-US" sz="3600" dirty="0"/>
              <a:t>, "when I will make a new covenant with the house of Israel and with the house of Judah, </a:t>
            </a:r>
            <a:r>
              <a:rPr lang="en-US" sz="3600" baseline="30000" dirty="0"/>
              <a:t>32 </a:t>
            </a:r>
            <a:r>
              <a:rPr lang="en-US" sz="3600" dirty="0"/>
              <a:t> not like the </a:t>
            </a:r>
            <a:r>
              <a:rPr lang="en-US" sz="3600" u="sng" dirty="0"/>
              <a:t>covenant</a:t>
            </a:r>
            <a:r>
              <a:rPr lang="en-US" sz="3600" dirty="0"/>
              <a:t> which I made with their fathers in the day I took them by the hand to bring them out of the land of Egypt, </a:t>
            </a:r>
            <a:r>
              <a:rPr lang="en-US" sz="3600" u="sng" dirty="0"/>
              <a:t>My covenant which they broke, although I was a </a:t>
            </a:r>
            <a:r>
              <a:rPr lang="en-US" sz="3600" u="sng" dirty="0">
                <a:solidFill>
                  <a:srgbClr val="00B0F0"/>
                </a:solidFill>
              </a:rPr>
              <a:t>husband</a:t>
            </a:r>
            <a:r>
              <a:rPr lang="en-US" sz="3600" u="sng" dirty="0"/>
              <a:t> </a:t>
            </a:r>
            <a:r>
              <a:rPr lang="en-US" sz="3600" dirty="0"/>
              <a:t>to them," declares the </a:t>
            </a:r>
            <a:r>
              <a:rPr lang="en-US" sz="3600" cap="small" dirty="0"/>
              <a:t>LORD</a:t>
            </a:r>
            <a:r>
              <a:rPr lang="en-US" sz="3600" dirty="0"/>
              <a:t>.</a:t>
            </a:r>
            <a:r>
              <a:rPr lang="en-US" dirty="0"/>
              <a:t> </a:t>
            </a:r>
          </a:p>
        </p:txBody>
      </p:sp>
    </p:spTree>
    <p:extLst>
      <p:ext uri="{BB962C8B-B14F-4D97-AF65-F5344CB8AC3E}">
        <p14:creationId xmlns:p14="http://schemas.microsoft.com/office/powerpoint/2010/main" val="2213872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598569" cy="1456267"/>
          </a:xfrm>
        </p:spPr>
        <p:txBody>
          <a:bodyPr/>
          <a:lstStyle/>
          <a:p>
            <a:r>
              <a:rPr lang="en-US" b="1" dirty="0" smtClean="0">
                <a:solidFill>
                  <a:srgbClr val="FFC000"/>
                </a:solidFill>
                <a:effectLst>
                  <a:outerShdw blurRad="38100" dist="38100" dir="2700000" algn="tl">
                    <a:srgbClr val="000000">
                      <a:alpha val="43137"/>
                    </a:srgbClr>
                  </a:outerShdw>
                </a:effectLst>
              </a:rPr>
              <a:t>We are the temple building</a:t>
            </a:r>
            <a:br>
              <a:rPr lang="en-US" b="1" dirty="0" smtClean="0">
                <a:solidFill>
                  <a:srgbClr val="FFC000"/>
                </a:solidFill>
                <a:effectLst>
                  <a:outerShdw blurRad="38100" dist="38100" dir="2700000" algn="tl">
                    <a:srgbClr val="000000">
                      <a:alpha val="43137"/>
                    </a:srgbClr>
                  </a:outerShdw>
                </a:effectLst>
              </a:rPr>
            </a:br>
            <a:r>
              <a:rPr lang="en-US" b="1" dirty="0" err="1" smtClean="0">
                <a:solidFill>
                  <a:srgbClr val="FFC000"/>
                </a:solidFill>
                <a:effectLst>
                  <a:outerShdw blurRad="38100" dist="38100" dir="2700000" algn="tl">
                    <a:srgbClr val="000000">
                      <a:alpha val="43137"/>
                    </a:srgbClr>
                  </a:outerShdw>
                </a:effectLst>
              </a:rPr>
              <a:t>Eph</a:t>
            </a:r>
            <a:r>
              <a:rPr lang="en-US" b="1" dirty="0" smtClean="0">
                <a:solidFill>
                  <a:srgbClr val="FFC000"/>
                </a:solidFill>
                <a:effectLst>
                  <a:outerShdw blurRad="38100" dist="38100" dir="2700000" algn="tl">
                    <a:srgbClr val="000000">
                      <a:alpha val="43137"/>
                    </a:srgbClr>
                  </a:outerShdw>
                </a:effectLst>
              </a:rPr>
              <a:t> 2:19-22</a:t>
            </a:r>
            <a:endParaRPr lang="en-US" b="1" dirty="0">
              <a:solidFill>
                <a:srgbClr val="FFC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2438400"/>
            <a:ext cx="8534400" cy="3649133"/>
          </a:xfrm>
        </p:spPr>
        <p:txBody>
          <a:bodyPr>
            <a:noAutofit/>
          </a:bodyPr>
          <a:lstStyle/>
          <a:p>
            <a:pPr marL="0" indent="0">
              <a:buNone/>
            </a:pPr>
            <a:r>
              <a:rPr lang="en-US" sz="3200" baseline="30000" dirty="0"/>
              <a:t>19 </a:t>
            </a:r>
            <a:r>
              <a:rPr lang="en-US" sz="3200" dirty="0"/>
              <a:t> So then you are no longer strangers and aliens, but you are fellow citizens with the saints, and are of God's household, </a:t>
            </a:r>
            <a:r>
              <a:rPr lang="en-US" sz="3200" baseline="30000" dirty="0"/>
              <a:t>20 </a:t>
            </a:r>
            <a:r>
              <a:rPr lang="en-US" sz="3200" dirty="0"/>
              <a:t> having been built on the foundation of the apostles and prophets, Christ Jesus Himself being the corner </a:t>
            </a:r>
            <a:r>
              <a:rPr lang="en-US" sz="3200" i="1" dirty="0"/>
              <a:t>stone,</a:t>
            </a:r>
            <a:r>
              <a:rPr lang="en-US" sz="3200" dirty="0"/>
              <a:t> </a:t>
            </a:r>
            <a:r>
              <a:rPr lang="en-US" sz="3200" baseline="30000" dirty="0"/>
              <a:t>21 </a:t>
            </a:r>
            <a:r>
              <a:rPr lang="en-US" sz="3200" dirty="0"/>
              <a:t> in whom the whole building, being fitted together, is growing into a holy temple in the Lord, </a:t>
            </a:r>
            <a:r>
              <a:rPr lang="en-US" sz="3200" baseline="30000" dirty="0"/>
              <a:t>22 </a:t>
            </a:r>
            <a:r>
              <a:rPr lang="en-US" sz="3200" dirty="0"/>
              <a:t> in whom you also are being built together into a dwelling of God in the Spirit. </a:t>
            </a:r>
          </a:p>
        </p:txBody>
      </p:sp>
    </p:spTree>
    <p:extLst>
      <p:ext uri="{BB962C8B-B14F-4D97-AF65-F5344CB8AC3E}">
        <p14:creationId xmlns:p14="http://schemas.microsoft.com/office/powerpoint/2010/main" val="3721384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7598569" cy="1456267"/>
          </a:xfrm>
        </p:spPr>
        <p:txBody>
          <a:bodyPr/>
          <a:lstStyle/>
          <a:p>
            <a:r>
              <a:rPr lang="en-US" b="1" dirty="0" smtClean="0">
                <a:solidFill>
                  <a:srgbClr val="FFC000"/>
                </a:solidFill>
                <a:effectLst>
                  <a:outerShdw blurRad="38100" dist="38100" dir="2700000" algn="tl">
                    <a:srgbClr val="000000">
                      <a:alpha val="43137"/>
                    </a:srgbClr>
                  </a:outerShdw>
                </a:effectLst>
              </a:rPr>
              <a:t>1 Peter 2:4,5</a:t>
            </a:r>
            <a:endParaRPr lang="en-US" b="1" dirty="0">
              <a:solidFill>
                <a:srgbClr val="FFC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14351" y="2142068"/>
            <a:ext cx="8324849" cy="3649133"/>
          </a:xfrm>
        </p:spPr>
        <p:txBody>
          <a:bodyPr>
            <a:noAutofit/>
          </a:bodyPr>
          <a:lstStyle/>
          <a:p>
            <a:pPr marL="0" indent="0">
              <a:buNone/>
            </a:pPr>
            <a:r>
              <a:rPr lang="en-US" sz="3600" baseline="30000" dirty="0"/>
              <a:t>4 </a:t>
            </a:r>
            <a:r>
              <a:rPr lang="en-US" sz="3600" dirty="0"/>
              <a:t> And coming to Him as to a living stone which has been rejected by men, but is choice and precious in the sight of God, </a:t>
            </a:r>
            <a:r>
              <a:rPr lang="en-US" sz="3600" baseline="30000" dirty="0"/>
              <a:t>5 </a:t>
            </a:r>
            <a:r>
              <a:rPr lang="en-US" sz="3600" dirty="0"/>
              <a:t> you also, as living stones, are being built up as a spiritual house for a holy priesthood, to offer up spiritual sacrifices acceptable to God through Jesus Christ. </a:t>
            </a:r>
          </a:p>
          <a:p>
            <a:pPr marL="0" indent="0">
              <a:buNone/>
            </a:pPr>
            <a:endParaRPr lang="en-US" sz="3600" dirty="0"/>
          </a:p>
        </p:txBody>
      </p:sp>
    </p:spTree>
    <p:extLst>
      <p:ext uri="{BB962C8B-B14F-4D97-AF65-F5344CB8AC3E}">
        <p14:creationId xmlns:p14="http://schemas.microsoft.com/office/powerpoint/2010/main" val="556463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4351" y="381000"/>
            <a:ext cx="7598569" cy="6324600"/>
          </a:xfrm>
        </p:spPr>
        <p:txBody>
          <a:bodyPr>
            <a:normAutofit/>
          </a:bodyPr>
          <a:lstStyle/>
          <a:p>
            <a:pPr marL="0" indent="0">
              <a:buNone/>
            </a:pPr>
            <a:r>
              <a:rPr lang="en-US" sz="3600" dirty="0" smtClean="0">
                <a:solidFill>
                  <a:srgbClr val="00B0F0"/>
                </a:solidFill>
              </a:rPr>
              <a:t>Q</a:t>
            </a:r>
            <a:r>
              <a:rPr lang="en-US" sz="3600" dirty="0" smtClean="0"/>
              <a:t>.  </a:t>
            </a:r>
            <a:r>
              <a:rPr lang="en-US" sz="3600" dirty="0"/>
              <a:t>Does that hit you right where you are today</a:t>
            </a:r>
            <a:r>
              <a:rPr lang="en-US" sz="3600" dirty="0" smtClean="0"/>
              <a:t>? If not, why not?</a:t>
            </a:r>
            <a:endParaRPr lang="en-US" sz="3600" dirty="0"/>
          </a:p>
          <a:p>
            <a:pPr marL="0" indent="0">
              <a:buNone/>
            </a:pPr>
            <a:r>
              <a:rPr lang="en-US" sz="3600" dirty="0" smtClean="0">
                <a:solidFill>
                  <a:srgbClr val="00B0F0"/>
                </a:solidFill>
              </a:rPr>
              <a:t>Q. </a:t>
            </a:r>
            <a:r>
              <a:rPr lang="en-US" sz="3600" dirty="0" smtClean="0"/>
              <a:t>Are </a:t>
            </a:r>
            <a:r>
              <a:rPr lang="en-US" sz="3600" dirty="0"/>
              <a:t>you as a disciple of Jesus Christ maintaining God’s eternal presence and increasing the magnitude of His </a:t>
            </a:r>
            <a:r>
              <a:rPr lang="en-US" sz="3600" dirty="0" smtClean="0"/>
              <a:t>temple?</a:t>
            </a:r>
          </a:p>
          <a:p>
            <a:pPr marL="0" indent="0">
              <a:buNone/>
            </a:pPr>
            <a:r>
              <a:rPr lang="en-US" sz="3600" dirty="0" smtClean="0">
                <a:solidFill>
                  <a:srgbClr val="00B0F0"/>
                </a:solidFill>
              </a:rPr>
              <a:t>Q.</a:t>
            </a:r>
            <a:r>
              <a:rPr lang="en-US" sz="3600" dirty="0" smtClean="0"/>
              <a:t> Are you taking your role and responsibility as the priest seriously?</a:t>
            </a:r>
          </a:p>
          <a:p>
            <a:pPr marL="0" indent="0">
              <a:buNone/>
            </a:pPr>
            <a:r>
              <a:rPr lang="en-US" sz="3600" dirty="0" smtClean="0"/>
              <a:t>Why not?</a:t>
            </a:r>
            <a:endParaRPr lang="en-US" sz="3600" dirty="0"/>
          </a:p>
        </p:txBody>
      </p:sp>
    </p:spTree>
    <p:extLst>
      <p:ext uri="{BB962C8B-B14F-4D97-AF65-F5344CB8AC3E}">
        <p14:creationId xmlns:p14="http://schemas.microsoft.com/office/powerpoint/2010/main" val="4016334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14351" y="1447800"/>
            <a:ext cx="8553449" cy="4343401"/>
          </a:xfrm>
        </p:spPr>
        <p:txBody>
          <a:bodyPr>
            <a:normAutofit/>
          </a:bodyPr>
          <a:lstStyle/>
          <a:p>
            <a:pPr marL="0" indent="0">
              <a:buNone/>
            </a:pPr>
            <a:r>
              <a:rPr lang="en-US" sz="2400" dirty="0" smtClean="0"/>
              <a:t>“LET </a:t>
            </a:r>
            <a:r>
              <a:rPr lang="en-US" sz="2400" dirty="0"/>
              <a:t>it not be forgotten that prayer was one of the great truths which He came into the world to teach and illustrate. </a:t>
            </a:r>
            <a:r>
              <a:rPr lang="en-US" sz="2400" dirty="0">
                <a:solidFill>
                  <a:srgbClr val="00B0F0"/>
                </a:solidFill>
              </a:rPr>
              <a:t>It was worth a trip from Heaven to earth to teach men this great lesson of prayer.</a:t>
            </a:r>
            <a:r>
              <a:rPr lang="en-US" sz="2400" dirty="0"/>
              <a:t> A great lesson it was, a very difficult lesson for men to learn. Men are naturally averse to learning this lesson of prayer. The lesson is a very lowly one. None but God can teach it. </a:t>
            </a:r>
            <a:r>
              <a:rPr lang="en-US" sz="2400" dirty="0">
                <a:solidFill>
                  <a:srgbClr val="00B0F0"/>
                </a:solidFill>
              </a:rPr>
              <a:t>It is a despised beggary, a sublime and heavenly vocation.</a:t>
            </a:r>
            <a:r>
              <a:rPr lang="en-US" sz="2400" dirty="0"/>
              <a:t> The disciples were very stupid scholars, but were quickened to prayer by hearing Him pray and talk about prayer</a:t>
            </a:r>
            <a:r>
              <a:rPr lang="en-US" sz="2400" dirty="0" smtClean="0"/>
              <a:t>.”    </a:t>
            </a:r>
            <a:r>
              <a:rPr lang="en-US" sz="2400" dirty="0" err="1" smtClean="0">
                <a:solidFill>
                  <a:srgbClr val="FFC000"/>
                </a:solidFill>
              </a:rPr>
              <a:t>E.M</a:t>
            </a:r>
            <a:r>
              <a:rPr lang="en-US" sz="2400" dirty="0" smtClean="0">
                <a:solidFill>
                  <a:srgbClr val="FFC000"/>
                </a:solidFill>
              </a:rPr>
              <a:t>. Bounds</a:t>
            </a:r>
            <a:endParaRPr lang="en-US" sz="2400" dirty="0">
              <a:solidFill>
                <a:srgbClr val="FFC000"/>
              </a:solidFill>
            </a:endParaRPr>
          </a:p>
        </p:txBody>
      </p:sp>
    </p:spTree>
    <p:extLst>
      <p:ext uri="{BB962C8B-B14F-4D97-AF65-F5344CB8AC3E}">
        <p14:creationId xmlns:p14="http://schemas.microsoft.com/office/powerpoint/2010/main" val="197733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3600" dirty="0" smtClean="0">
                <a:solidFill>
                  <a:srgbClr val="00B0F0"/>
                </a:solidFill>
              </a:rPr>
              <a:t>Q. </a:t>
            </a:r>
            <a:r>
              <a:rPr lang="en-US" sz="3600" dirty="0" smtClean="0"/>
              <a:t>What are you doing differently that will move you past where you were last year?</a:t>
            </a:r>
          </a:p>
          <a:p>
            <a:pPr marL="0" indent="0">
              <a:buNone/>
            </a:pPr>
            <a:r>
              <a:rPr lang="en-US" sz="3600" dirty="0" smtClean="0">
                <a:solidFill>
                  <a:srgbClr val="00B0F0"/>
                </a:solidFill>
              </a:rPr>
              <a:t>Q. </a:t>
            </a:r>
            <a:r>
              <a:rPr lang="en-US" sz="3600" dirty="0" smtClean="0"/>
              <a:t>Would Jesus call you faithful, steady?</a:t>
            </a:r>
          </a:p>
          <a:p>
            <a:pPr marL="0" indent="0">
              <a:buNone/>
            </a:pPr>
            <a:r>
              <a:rPr lang="en-US" sz="3600" dirty="0" smtClean="0"/>
              <a:t>Why or why not?</a:t>
            </a:r>
            <a:endParaRPr lang="en-US" sz="3600" dirty="0"/>
          </a:p>
        </p:txBody>
      </p:sp>
    </p:spTree>
    <p:extLst>
      <p:ext uri="{BB962C8B-B14F-4D97-AF65-F5344CB8AC3E}">
        <p14:creationId xmlns:p14="http://schemas.microsoft.com/office/powerpoint/2010/main" val="933779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effectLst>
                  <a:outerShdw blurRad="38100" dist="38100" dir="2700000" algn="tl">
                    <a:srgbClr val="000000">
                      <a:alpha val="43137"/>
                    </a:srgbClr>
                  </a:outerShdw>
                </a:effectLst>
              </a:rPr>
              <a:t>Faith vs. Unfaithfulness</a:t>
            </a:r>
            <a:endParaRPr lang="en-US" b="1" dirty="0">
              <a:solidFill>
                <a:srgbClr val="FFC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1" y="2142068"/>
            <a:ext cx="8839200" cy="4334932"/>
          </a:xfrm>
        </p:spPr>
        <p:txBody>
          <a:bodyPr>
            <a:normAutofit fontScale="92500" lnSpcReduction="10000"/>
          </a:bodyPr>
          <a:lstStyle/>
          <a:p>
            <a:pPr marL="0" indent="0">
              <a:buNone/>
            </a:pPr>
            <a:r>
              <a:rPr lang="en-US" sz="3200" dirty="0" smtClean="0"/>
              <a:t>Exodus 17:11-13</a:t>
            </a:r>
          </a:p>
          <a:p>
            <a:pPr marL="0" indent="0">
              <a:buNone/>
            </a:pPr>
            <a:r>
              <a:rPr lang="en-US" sz="3200" baseline="30000" dirty="0"/>
              <a:t>11 </a:t>
            </a:r>
            <a:r>
              <a:rPr lang="en-US" sz="3200" dirty="0"/>
              <a:t> So it came about when Moses held his hand up, that Israel prevailed, and when he let his hand down, Amalek prevailed. </a:t>
            </a:r>
            <a:r>
              <a:rPr lang="en-US" sz="3200" baseline="30000" dirty="0"/>
              <a:t>12 </a:t>
            </a:r>
            <a:r>
              <a:rPr lang="en-US" sz="3200" dirty="0"/>
              <a:t> But Moses' hands were heavy. Then they took a stone and put it under him, and he sat on it; and Aaron and </a:t>
            </a:r>
            <a:r>
              <a:rPr lang="en-US" sz="3200" dirty="0" err="1"/>
              <a:t>Hur</a:t>
            </a:r>
            <a:r>
              <a:rPr lang="en-US" sz="3200" dirty="0"/>
              <a:t> supported his hands, one on one side and one on the other. Thus his hands were </a:t>
            </a:r>
            <a:r>
              <a:rPr lang="en-US" sz="3200" dirty="0">
                <a:solidFill>
                  <a:srgbClr val="00B0F0"/>
                </a:solidFill>
              </a:rPr>
              <a:t>steady</a:t>
            </a:r>
            <a:r>
              <a:rPr lang="en-US" sz="3200" dirty="0"/>
              <a:t> until the sun set. </a:t>
            </a:r>
            <a:r>
              <a:rPr lang="en-US" sz="3200" baseline="30000" dirty="0"/>
              <a:t>13 </a:t>
            </a:r>
            <a:r>
              <a:rPr lang="en-US" sz="3200" dirty="0"/>
              <a:t> So Joshua overwhelmed Amalek and his people with the edge of the sword. </a:t>
            </a:r>
          </a:p>
          <a:p>
            <a:pPr marL="0" indent="0">
              <a:buNone/>
            </a:pPr>
            <a:endParaRPr lang="en-US" dirty="0"/>
          </a:p>
        </p:txBody>
      </p:sp>
    </p:spTree>
    <p:extLst>
      <p:ext uri="{BB962C8B-B14F-4D97-AF65-F5344CB8AC3E}">
        <p14:creationId xmlns:p14="http://schemas.microsoft.com/office/powerpoint/2010/main" val="3963214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0" indent="0">
              <a:buNone/>
            </a:pPr>
            <a:r>
              <a:rPr lang="en-US" sz="3200" b="1" dirty="0" err="1"/>
              <a:t>emunah</a:t>
            </a:r>
            <a:r>
              <a:rPr lang="en-US" sz="3200" b="1" dirty="0"/>
              <a:t> (</a:t>
            </a:r>
            <a:r>
              <a:rPr lang="he-IL" sz="3200" b="1" dirty="0"/>
              <a:t>אֱמוּנָה)</a:t>
            </a:r>
            <a:r>
              <a:rPr lang="he-IL" sz="3200" dirty="0"/>
              <a:t>, </a:t>
            </a:r>
            <a:r>
              <a:rPr lang="en-US" sz="3200" dirty="0"/>
              <a:t>which means faithfulness, </a:t>
            </a:r>
            <a:r>
              <a:rPr lang="en-US" sz="3200" dirty="0">
                <a:solidFill>
                  <a:srgbClr val="00B0F0"/>
                </a:solidFill>
              </a:rPr>
              <a:t>steadfastness</a:t>
            </a:r>
            <a:r>
              <a:rPr lang="en-US" sz="3200" dirty="0"/>
              <a:t>, firmness, or reliability, emphasizing that it was faith and </a:t>
            </a:r>
            <a:r>
              <a:rPr lang="en-US" sz="3200" dirty="0" smtClean="0"/>
              <a:t>support.</a:t>
            </a:r>
          </a:p>
          <a:p>
            <a:pPr marL="0" indent="0">
              <a:buNone/>
            </a:pPr>
            <a:r>
              <a:rPr lang="en-US" sz="3200" dirty="0" smtClean="0"/>
              <a:t>Root word for “Amen” </a:t>
            </a:r>
          </a:p>
          <a:p>
            <a:pPr marL="0" indent="0">
              <a:buNone/>
            </a:pPr>
            <a:r>
              <a:rPr lang="en-US" sz="3200" dirty="0" smtClean="0"/>
              <a:t>Rev 3:</a:t>
            </a:r>
          </a:p>
          <a:p>
            <a:pPr marL="0" indent="0">
              <a:buNone/>
            </a:pPr>
            <a:r>
              <a:rPr lang="en-US" sz="3200" baseline="30000" dirty="0"/>
              <a:t>14 </a:t>
            </a:r>
            <a:r>
              <a:rPr lang="en-US" sz="3200" dirty="0"/>
              <a:t> "To the angel of the church in Laodicea write: </a:t>
            </a:r>
            <a:r>
              <a:rPr lang="en-US" sz="3200" dirty="0">
                <a:solidFill>
                  <a:srgbClr val="00B0F0"/>
                </a:solidFill>
              </a:rPr>
              <a:t>The Amen, the faithful and true Witness</a:t>
            </a:r>
            <a:r>
              <a:rPr lang="en-US" sz="3200" dirty="0"/>
              <a:t>, the Beginning of the creation of God, says </a:t>
            </a:r>
            <a:r>
              <a:rPr lang="en-US" sz="3200" dirty="0" smtClean="0"/>
              <a:t>this”</a:t>
            </a:r>
            <a:r>
              <a:rPr lang="en-US" dirty="0"/>
              <a:t/>
            </a:r>
            <a:br>
              <a:rPr lang="en-US" dirty="0"/>
            </a:br>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531880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98569" cy="1989668"/>
          </a:xfrm>
        </p:spPr>
        <p:txBody>
          <a:bodyPr/>
          <a:lstStyle/>
          <a:p>
            <a:r>
              <a:rPr lang="en-US" dirty="0" smtClean="0"/>
              <a:t>Kingdom of Priests         Rev 1:5-7</a:t>
            </a:r>
            <a:endParaRPr lang="en-US" dirty="0"/>
          </a:p>
        </p:txBody>
      </p:sp>
      <p:sp>
        <p:nvSpPr>
          <p:cNvPr id="3" name="Content Placeholder 2"/>
          <p:cNvSpPr>
            <a:spLocks noGrp="1"/>
          </p:cNvSpPr>
          <p:nvPr>
            <p:ph idx="1"/>
          </p:nvPr>
        </p:nvSpPr>
        <p:spPr>
          <a:xfrm>
            <a:off x="76200" y="1066800"/>
            <a:ext cx="8839200" cy="5325532"/>
          </a:xfrm>
        </p:spPr>
        <p:txBody>
          <a:bodyPr>
            <a:normAutofit/>
          </a:bodyPr>
          <a:lstStyle/>
          <a:p>
            <a:pPr marL="0" indent="0">
              <a:buNone/>
            </a:pPr>
            <a:r>
              <a:rPr lang="en-US" sz="3200" baseline="30000" dirty="0"/>
              <a:t>5 </a:t>
            </a:r>
            <a:r>
              <a:rPr lang="en-US" sz="3200" dirty="0"/>
              <a:t> </a:t>
            </a:r>
            <a:r>
              <a:rPr lang="en-US" sz="3200" dirty="0" smtClean="0"/>
              <a:t>Jesus </a:t>
            </a:r>
            <a:r>
              <a:rPr lang="en-US" sz="3200" dirty="0"/>
              <a:t>Christ, the </a:t>
            </a:r>
            <a:r>
              <a:rPr lang="en-US" sz="3200" dirty="0">
                <a:solidFill>
                  <a:srgbClr val="00B0F0"/>
                </a:solidFill>
              </a:rPr>
              <a:t>faithful witness</a:t>
            </a:r>
            <a:r>
              <a:rPr lang="en-US" sz="3200" dirty="0"/>
              <a:t>, the firstborn of the dead, and the ruler of the kings of the earth. To Him who loves us and released us from our sins by His blood— </a:t>
            </a:r>
            <a:r>
              <a:rPr lang="en-US" sz="3200" baseline="30000" dirty="0"/>
              <a:t>6 </a:t>
            </a:r>
            <a:r>
              <a:rPr lang="en-US" sz="3200" dirty="0"/>
              <a:t> and He has made us </a:t>
            </a:r>
            <a:r>
              <a:rPr lang="en-US" sz="3200" i="1" dirty="0"/>
              <a:t>to be</a:t>
            </a:r>
            <a:r>
              <a:rPr lang="en-US" sz="3200" dirty="0"/>
              <a:t> a </a:t>
            </a:r>
            <a:r>
              <a:rPr lang="en-US" sz="3200" dirty="0">
                <a:solidFill>
                  <a:srgbClr val="00B0F0"/>
                </a:solidFill>
              </a:rPr>
              <a:t>kingdom, priests to His God and Father</a:t>
            </a:r>
            <a:r>
              <a:rPr lang="en-US" sz="3200" dirty="0"/>
              <a:t>—to Him </a:t>
            </a:r>
            <a:r>
              <a:rPr lang="en-US" sz="3200" i="1" dirty="0"/>
              <a:t>be</a:t>
            </a:r>
            <a:r>
              <a:rPr lang="en-US" sz="3200" dirty="0"/>
              <a:t> the glory and the dominion forever and ever. Amen. </a:t>
            </a:r>
            <a:r>
              <a:rPr lang="en-US" sz="3200" baseline="30000" dirty="0"/>
              <a:t>7 </a:t>
            </a:r>
            <a:r>
              <a:rPr lang="en-US" sz="3200" dirty="0"/>
              <a:t> </a:t>
            </a:r>
            <a:r>
              <a:rPr lang="en-US" sz="3200" cap="small" dirty="0"/>
              <a:t>BEHOLD</a:t>
            </a:r>
            <a:r>
              <a:rPr lang="en-US" sz="3200" dirty="0"/>
              <a:t>, </a:t>
            </a:r>
            <a:r>
              <a:rPr lang="en-US" sz="3200" cap="small" dirty="0"/>
              <a:t>HE IS COMING WITH THE CLOUDS</a:t>
            </a:r>
            <a:r>
              <a:rPr lang="en-US" sz="3200" dirty="0"/>
              <a:t>, and every eye will see Him, even those who pierced Him; and all the tribes of the earth will mourn over Him. So it is to be. Amen. </a:t>
            </a:r>
          </a:p>
          <a:p>
            <a:pPr marL="0" indent="0">
              <a:buNone/>
            </a:pPr>
            <a:endParaRPr lang="en-US" dirty="0"/>
          </a:p>
        </p:txBody>
      </p:sp>
    </p:spTree>
    <p:extLst>
      <p:ext uri="{BB962C8B-B14F-4D97-AF65-F5344CB8AC3E}">
        <p14:creationId xmlns:p14="http://schemas.microsoft.com/office/powerpoint/2010/main" val="618303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C000"/>
                </a:solidFill>
              </a:rPr>
              <a:t>Temples and Priests</a:t>
            </a:r>
            <a:endParaRPr lang="en-US" b="1" dirty="0">
              <a:solidFill>
                <a:srgbClr val="FFC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599" y="1828800"/>
            <a:ext cx="6255661" cy="4035911"/>
          </a:xfrm>
        </p:spPr>
      </p:pic>
    </p:spTree>
    <p:extLst>
      <p:ext uri="{BB962C8B-B14F-4D97-AF65-F5344CB8AC3E}">
        <p14:creationId xmlns:p14="http://schemas.microsoft.com/office/powerpoint/2010/main" val="3830326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598569" cy="1456267"/>
          </a:xfrm>
        </p:spPr>
        <p:txBody>
          <a:bodyPr/>
          <a:lstStyle/>
          <a:p>
            <a:r>
              <a:rPr lang="en-US" b="1" dirty="0" smtClean="0">
                <a:solidFill>
                  <a:srgbClr val="FFC000"/>
                </a:solidFill>
              </a:rPr>
              <a:t>Hebrews 3:5,6   Steady = Faith</a:t>
            </a:r>
            <a:endParaRPr lang="en-US" b="1" dirty="0">
              <a:solidFill>
                <a:srgbClr val="FFC000"/>
              </a:solidFill>
            </a:endParaRPr>
          </a:p>
        </p:txBody>
      </p:sp>
      <p:sp>
        <p:nvSpPr>
          <p:cNvPr id="3" name="Content Placeholder 2"/>
          <p:cNvSpPr>
            <a:spLocks noGrp="1"/>
          </p:cNvSpPr>
          <p:nvPr>
            <p:ph idx="1"/>
          </p:nvPr>
        </p:nvSpPr>
        <p:spPr>
          <a:xfrm>
            <a:off x="533400" y="1371600"/>
            <a:ext cx="7598569" cy="4182532"/>
          </a:xfrm>
        </p:spPr>
        <p:txBody>
          <a:bodyPr>
            <a:normAutofit/>
          </a:bodyPr>
          <a:lstStyle/>
          <a:p>
            <a:pPr marL="0" indent="0">
              <a:buNone/>
            </a:pPr>
            <a:r>
              <a:rPr lang="en-US" sz="3600" baseline="30000" dirty="0" smtClean="0"/>
              <a:t>5 </a:t>
            </a:r>
            <a:r>
              <a:rPr lang="en-US" sz="3600" dirty="0"/>
              <a:t> Now </a:t>
            </a:r>
            <a:r>
              <a:rPr lang="en-US" sz="3600" u="sng" dirty="0"/>
              <a:t>Moses was </a:t>
            </a:r>
            <a:r>
              <a:rPr lang="en-US" sz="3600" u="sng" dirty="0">
                <a:solidFill>
                  <a:srgbClr val="00B0F0"/>
                </a:solidFill>
              </a:rPr>
              <a:t>faithful</a:t>
            </a:r>
            <a:r>
              <a:rPr lang="en-US" sz="3600" u="sng" dirty="0"/>
              <a:t> </a:t>
            </a:r>
            <a:r>
              <a:rPr lang="en-US" sz="3600" dirty="0"/>
              <a:t>in all His house as a servant, for a testimony of those things </a:t>
            </a:r>
            <a:r>
              <a:rPr lang="en-US" sz="3600" u="sng" dirty="0"/>
              <a:t>which</a:t>
            </a:r>
            <a:r>
              <a:rPr lang="en-US" sz="3600" dirty="0"/>
              <a:t> were to be spoken later; </a:t>
            </a:r>
            <a:r>
              <a:rPr lang="en-US" sz="3600" baseline="30000" dirty="0"/>
              <a:t>6 </a:t>
            </a:r>
            <a:r>
              <a:rPr lang="en-US" sz="3600" dirty="0"/>
              <a:t> but Christ </a:t>
            </a:r>
            <a:r>
              <a:rPr lang="en-US" sz="3600" i="1" dirty="0"/>
              <a:t>was </a:t>
            </a:r>
            <a:r>
              <a:rPr lang="en-US" sz="3600" i="1" dirty="0">
                <a:solidFill>
                  <a:srgbClr val="00B0F0"/>
                </a:solidFill>
              </a:rPr>
              <a:t>faithful</a:t>
            </a:r>
            <a:r>
              <a:rPr lang="en-US" sz="3600" dirty="0">
                <a:solidFill>
                  <a:srgbClr val="00B0F0"/>
                </a:solidFill>
              </a:rPr>
              <a:t> </a:t>
            </a:r>
            <a:r>
              <a:rPr lang="en-US" sz="3600" dirty="0"/>
              <a:t>as a Son over His house—whose house we are, if </a:t>
            </a:r>
            <a:r>
              <a:rPr lang="en-US" sz="3600" u="sng" dirty="0"/>
              <a:t>we </a:t>
            </a:r>
            <a:r>
              <a:rPr lang="en-US" sz="3600" u="sng" dirty="0">
                <a:solidFill>
                  <a:srgbClr val="00B0F0"/>
                </a:solidFill>
              </a:rPr>
              <a:t>hold fast our confidence </a:t>
            </a:r>
            <a:r>
              <a:rPr lang="en-US" sz="3600" dirty="0"/>
              <a:t>and the boast of our hope firm until the end</a:t>
            </a:r>
            <a:r>
              <a:rPr lang="en-US" sz="3600" dirty="0" smtClean="0"/>
              <a:t>.</a:t>
            </a:r>
            <a:endParaRPr lang="en-US" sz="3600" dirty="0"/>
          </a:p>
          <a:p>
            <a:pPr marL="0" indent="0">
              <a:buNone/>
            </a:pPr>
            <a:endParaRPr lang="en-US" dirty="0"/>
          </a:p>
        </p:txBody>
      </p:sp>
    </p:spTree>
    <p:extLst>
      <p:ext uri="{BB962C8B-B14F-4D97-AF65-F5344CB8AC3E}">
        <p14:creationId xmlns:p14="http://schemas.microsoft.com/office/powerpoint/2010/main" val="3856588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143000"/>
            <a:ext cx="9067800" cy="4343400"/>
          </a:xfrm>
        </p:spPr>
        <p:txBody>
          <a:bodyPr>
            <a:noAutofit/>
          </a:bodyPr>
          <a:lstStyle/>
          <a:p>
            <a:pPr marL="0" indent="0">
              <a:buNone/>
            </a:pPr>
            <a:r>
              <a:rPr lang="en-US" sz="2000" dirty="0" smtClean="0"/>
              <a:t>You need a prayer life that is bigger than your temptation</a:t>
            </a:r>
          </a:p>
          <a:p>
            <a:pPr marL="0" indent="0">
              <a:buNone/>
            </a:pPr>
            <a:r>
              <a:rPr lang="en-US" sz="2000" dirty="0" smtClean="0"/>
              <a:t>Get out of the Hope Deferred (Delayed answer)  mentality and press in and cultivate a prayer life that God can get behind. </a:t>
            </a:r>
          </a:p>
          <a:p>
            <a:pPr marL="0" indent="0">
              <a:buNone/>
            </a:pPr>
            <a:r>
              <a:rPr lang="en-US" sz="2000" dirty="0" smtClean="0"/>
              <a:t>The Devil is lurking, the Seasons are changing, the tide is changing</a:t>
            </a:r>
          </a:p>
          <a:p>
            <a:pPr marL="0" indent="0">
              <a:buNone/>
            </a:pPr>
            <a:r>
              <a:rPr lang="en-US" sz="2000" dirty="0" smtClean="0"/>
              <a:t>We are on the verge of a big transition in the global body of Christ.</a:t>
            </a:r>
          </a:p>
          <a:p>
            <a:pPr marL="0" indent="0">
              <a:buNone/>
            </a:pPr>
            <a:r>
              <a:rPr lang="en-US" sz="2000" dirty="0" smtClean="0"/>
              <a:t>We are on a huge shift Geopolitically </a:t>
            </a:r>
          </a:p>
          <a:p>
            <a:pPr marL="0" indent="0">
              <a:buNone/>
            </a:pPr>
            <a:r>
              <a:rPr lang="en-US" sz="2000" dirty="0" smtClean="0"/>
              <a:t>We are on the verge of a Huge Transition in the Eternal Story line of God.</a:t>
            </a:r>
          </a:p>
          <a:p>
            <a:pPr marL="0" indent="0">
              <a:buNone/>
            </a:pPr>
            <a:r>
              <a:rPr lang="en-US" sz="2000" dirty="0" smtClean="0"/>
              <a:t>Not an hour to be pulling your heart back from the fight.  Going through the motions.  It is no longer acceptable to be knowing how to do the show of </a:t>
            </a:r>
            <a:r>
              <a:rPr lang="en-US" sz="2000" dirty="0" err="1" smtClean="0"/>
              <a:t>churchianity</a:t>
            </a:r>
            <a:r>
              <a:rPr lang="en-US" sz="2000" dirty="0" smtClean="0"/>
              <a:t>.  Living a life of safety, protected with lots of boundaries. Protecting your inner man and stop reaching for the fullness.  </a:t>
            </a:r>
          </a:p>
          <a:p>
            <a:pPr marL="0" indent="0">
              <a:buNone/>
            </a:pPr>
            <a:r>
              <a:rPr lang="en-US" sz="2000" dirty="0" smtClean="0"/>
              <a:t>Temptation is to not reach for the fullness. Settle into it because you had it for a season.  I don’t want to change the world.  I just want to be faithful to my wife, love my family and finish well. </a:t>
            </a:r>
          </a:p>
          <a:p>
            <a:pPr marL="0" indent="0">
              <a:buNone/>
            </a:pPr>
            <a:r>
              <a:rPr lang="en-US" sz="2000" dirty="0" smtClean="0"/>
              <a:t>That sounds awesome, nice.  But are we tempted to play it safe and coast into glory.  You weren’t made to coast.  Get out of the shallow end of the kiddie pool of prayer! </a:t>
            </a:r>
            <a:endParaRPr lang="en-US" sz="2000" dirty="0"/>
          </a:p>
        </p:txBody>
      </p:sp>
    </p:spTree>
    <p:extLst>
      <p:ext uri="{BB962C8B-B14F-4D97-AF65-F5344CB8AC3E}">
        <p14:creationId xmlns:p14="http://schemas.microsoft.com/office/powerpoint/2010/main" val="2766287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1" y="228600"/>
            <a:ext cx="8686800" cy="6096000"/>
          </a:xfrm>
        </p:spPr>
        <p:txBody>
          <a:bodyPr>
            <a:normAutofit fontScale="85000" lnSpcReduction="20000"/>
          </a:bodyPr>
          <a:lstStyle/>
          <a:p>
            <a:pPr marL="0" indent="0">
              <a:buNone/>
            </a:pPr>
            <a:r>
              <a:rPr lang="en-US" sz="3100" dirty="0" smtClean="0"/>
              <a:t>WE </a:t>
            </a:r>
            <a:r>
              <a:rPr lang="en-US" sz="3100" dirty="0"/>
              <a:t>CALL FORTH A JESUS-CENTERED </a:t>
            </a:r>
            <a:r>
              <a:rPr lang="en-US" sz="3100" dirty="0" smtClean="0"/>
              <a:t>REVIVAL</a:t>
            </a:r>
            <a:endParaRPr lang="en-US" sz="3100" dirty="0"/>
          </a:p>
          <a:p>
            <a:pPr marL="0" indent="0">
              <a:buNone/>
            </a:pPr>
            <a:r>
              <a:rPr lang="en-US" sz="3100" dirty="0"/>
              <a:t>LORD, FATHER WE DECREE AND DECLARE A JESUS EXALTING RADICAL REPENTANCE AND CONVERSION MOVE </a:t>
            </a:r>
            <a:r>
              <a:rPr lang="en-US" sz="3100" dirty="0" smtClean="0"/>
              <a:t>OF GOD</a:t>
            </a:r>
          </a:p>
          <a:p>
            <a:pPr marL="0" indent="0">
              <a:buNone/>
            </a:pPr>
            <a:r>
              <a:rPr lang="en-US" sz="3100" dirty="0" smtClean="0"/>
              <a:t>LORD</a:t>
            </a:r>
            <a:r>
              <a:rPr lang="en-US" sz="3100" dirty="0"/>
              <a:t>, FATHER WE DECREE AND DECLARE A JESUS EXALTING RADICAL PREVAILING INTERCESSION MOVE OF THE </a:t>
            </a:r>
            <a:r>
              <a:rPr lang="en-US" sz="3100" dirty="0" smtClean="0"/>
              <a:t>SPIRIT</a:t>
            </a:r>
            <a:r>
              <a:rPr lang="en-US" sz="3100" dirty="0"/>
              <a:t> </a:t>
            </a:r>
          </a:p>
          <a:p>
            <a:pPr marL="0" indent="0">
              <a:buNone/>
            </a:pPr>
            <a:r>
              <a:rPr lang="en-US" sz="3100" dirty="0"/>
              <a:t>LORD, FATHER WE DECREE AND DECLARE A JESUS EXALTING RADICAL DELIVERANCE MOVE OF THE </a:t>
            </a:r>
            <a:r>
              <a:rPr lang="en-US" sz="3100" dirty="0" smtClean="0"/>
              <a:t>SPIRIT</a:t>
            </a:r>
            <a:endParaRPr lang="en-US" sz="3100" dirty="0"/>
          </a:p>
          <a:p>
            <a:pPr marL="0" indent="0">
              <a:buNone/>
            </a:pPr>
            <a:r>
              <a:rPr lang="en-US" sz="3100" dirty="0"/>
              <a:t>LORD, FATHER WE DECREE AND DECLARE A JESUS EXALTING RADICAL HEALING/ MIRACLE MOVE OF THE </a:t>
            </a:r>
            <a:r>
              <a:rPr lang="en-US" sz="3100" dirty="0" smtClean="0"/>
              <a:t>SPIRIT</a:t>
            </a:r>
            <a:r>
              <a:rPr lang="en-US" sz="3100" dirty="0"/>
              <a:t> </a:t>
            </a:r>
          </a:p>
          <a:p>
            <a:pPr marL="0" indent="0">
              <a:buNone/>
            </a:pPr>
            <a:r>
              <a:rPr lang="en-US" sz="3100" dirty="0"/>
              <a:t>LORD, FATHER WE DECREE AND DECLARE A JESUS EXALTING RADICAL DISCIPLESHIP MOVE OF THE </a:t>
            </a:r>
            <a:r>
              <a:rPr lang="en-US" sz="3100" dirty="0" smtClean="0"/>
              <a:t>SPIRIT</a:t>
            </a:r>
            <a:endParaRPr lang="en-US" sz="3100" dirty="0"/>
          </a:p>
          <a:p>
            <a:pPr marL="0" indent="0">
              <a:buNone/>
            </a:pPr>
            <a:r>
              <a:rPr lang="en-US" sz="3100" dirty="0" smtClean="0"/>
              <a:t>LORD</a:t>
            </a:r>
            <a:r>
              <a:rPr lang="en-US" sz="3100" dirty="0"/>
              <a:t>, FATHER WE DECREE AND DECLARE A JESUS EXALTING RADICAL MISSIONS MOVE OF THE SPIRIT</a:t>
            </a:r>
          </a:p>
          <a:p>
            <a:pPr marL="0" indent="0">
              <a:buNone/>
            </a:pPr>
            <a:r>
              <a:rPr lang="en-US" sz="3100" dirty="0" smtClean="0"/>
              <a:t> LORD, FATHER WE DECREE AND DECLARE A JESUS EXALTING RADICAL NATIONAL REFORMATION REVIVAL</a:t>
            </a:r>
          </a:p>
          <a:p>
            <a:pPr marL="0" indent="0">
              <a:buNone/>
            </a:pPr>
            <a:endParaRPr lang="en-US" dirty="0"/>
          </a:p>
        </p:txBody>
      </p:sp>
    </p:spTree>
    <p:extLst>
      <p:ext uri="{BB962C8B-B14F-4D97-AF65-F5344CB8AC3E}">
        <p14:creationId xmlns:p14="http://schemas.microsoft.com/office/powerpoint/2010/main" val="3808419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39468360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52298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Matthew 24:3</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sz="4000" baseline="30000" dirty="0"/>
              <a:t>3 </a:t>
            </a:r>
            <a:r>
              <a:rPr lang="en-US" sz="4000" dirty="0"/>
              <a:t> As He was sitting on the Mount of Olives, the disciples came to Him privately, saying, </a:t>
            </a:r>
            <a:r>
              <a:rPr lang="en-US" sz="4000" dirty="0">
                <a:solidFill>
                  <a:srgbClr val="00B0F0"/>
                </a:solidFill>
              </a:rPr>
              <a:t>"Tell us, when will these things happen, and what </a:t>
            </a:r>
            <a:r>
              <a:rPr lang="en-US" sz="4000" i="1" dirty="0">
                <a:solidFill>
                  <a:srgbClr val="00B0F0"/>
                </a:solidFill>
              </a:rPr>
              <a:t>will be</a:t>
            </a:r>
            <a:r>
              <a:rPr lang="en-US" sz="4000" dirty="0">
                <a:solidFill>
                  <a:srgbClr val="00B0F0"/>
                </a:solidFill>
              </a:rPr>
              <a:t> the sign of Your coming, and of the end of the age</a:t>
            </a:r>
            <a:r>
              <a:rPr lang="en-US" sz="4000" dirty="0" smtClean="0">
                <a:solidFill>
                  <a:srgbClr val="00B0F0"/>
                </a:solidFill>
              </a:rPr>
              <a:t>?"</a:t>
            </a:r>
            <a:r>
              <a:rPr lang="en-US" sz="4000" dirty="0">
                <a:solidFill>
                  <a:srgbClr val="00B0F0"/>
                </a:solidFill>
              </a:rPr>
              <a:t/>
            </a:r>
            <a:br>
              <a:rPr lang="en-US" sz="4000" dirty="0">
                <a:solidFill>
                  <a:srgbClr val="00B0F0"/>
                </a:solidFill>
              </a:rPr>
            </a:br>
            <a:endParaRPr lang="en-US" sz="4000" dirty="0">
              <a:solidFill>
                <a:srgbClr val="00B0F0"/>
              </a:solidFill>
            </a:endParaRPr>
          </a:p>
          <a:p>
            <a:pPr marL="0" indent="0">
              <a:buNone/>
            </a:pPr>
            <a:endParaRPr lang="en-US" dirty="0"/>
          </a:p>
        </p:txBody>
      </p:sp>
    </p:spTree>
    <p:extLst>
      <p:ext uri="{BB962C8B-B14F-4D97-AF65-F5344CB8AC3E}">
        <p14:creationId xmlns:p14="http://schemas.microsoft.com/office/powerpoint/2010/main" val="1554530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304800"/>
            <a:ext cx="7598569" cy="914399"/>
          </a:xfrm>
        </p:spPr>
        <p:txBody>
          <a:bodyPr/>
          <a:lstStyle/>
          <a:p>
            <a:r>
              <a:rPr lang="en-US" b="1" dirty="0" smtClean="0">
                <a:solidFill>
                  <a:srgbClr val="FFC000"/>
                </a:solidFill>
              </a:rPr>
              <a:t>Matthew 25:1-13</a:t>
            </a:r>
            <a:endParaRPr lang="en-US" b="1" dirty="0">
              <a:solidFill>
                <a:srgbClr val="FFC000"/>
              </a:solidFill>
            </a:endParaRPr>
          </a:p>
        </p:txBody>
      </p:sp>
      <p:sp>
        <p:nvSpPr>
          <p:cNvPr id="6" name="Content Placeholder 5"/>
          <p:cNvSpPr>
            <a:spLocks noGrp="1"/>
          </p:cNvSpPr>
          <p:nvPr>
            <p:ph idx="1"/>
          </p:nvPr>
        </p:nvSpPr>
        <p:spPr>
          <a:xfrm>
            <a:off x="228601" y="1143000"/>
            <a:ext cx="8763000" cy="5486400"/>
          </a:xfrm>
        </p:spPr>
        <p:txBody>
          <a:bodyPr>
            <a:noAutofit/>
          </a:bodyPr>
          <a:lstStyle/>
          <a:p>
            <a:pPr marL="0" indent="0">
              <a:buNone/>
            </a:pPr>
            <a:r>
              <a:rPr lang="en-US" sz="3600" baseline="30000" dirty="0"/>
              <a:t>1 </a:t>
            </a:r>
            <a:r>
              <a:rPr lang="en-US" sz="3600" dirty="0"/>
              <a:t> "Then the kingdom of heaven will be comparable to </a:t>
            </a:r>
            <a:r>
              <a:rPr lang="en-US" sz="3600" u="sng" dirty="0">
                <a:solidFill>
                  <a:schemeClr val="accent1">
                    <a:lumMod val="60000"/>
                    <a:lumOff val="40000"/>
                  </a:schemeClr>
                </a:solidFill>
              </a:rPr>
              <a:t>ten</a:t>
            </a:r>
            <a:r>
              <a:rPr lang="en-US" sz="3600" dirty="0"/>
              <a:t> virgins, who took their lamps and went out to meet the bridegroom. </a:t>
            </a:r>
            <a:r>
              <a:rPr lang="en-US" sz="3600" baseline="30000" dirty="0"/>
              <a:t>2 </a:t>
            </a:r>
            <a:r>
              <a:rPr lang="en-US" sz="3600" dirty="0"/>
              <a:t> </a:t>
            </a:r>
            <a:r>
              <a:rPr lang="en-US" sz="3600" dirty="0">
                <a:solidFill>
                  <a:schemeClr val="bg2">
                    <a:lumMod val="40000"/>
                    <a:lumOff val="60000"/>
                  </a:schemeClr>
                </a:solidFill>
              </a:rPr>
              <a:t>"</a:t>
            </a:r>
            <a:r>
              <a:rPr lang="en-US" sz="3600" u="sng" dirty="0">
                <a:solidFill>
                  <a:schemeClr val="bg2">
                    <a:lumMod val="40000"/>
                    <a:lumOff val="60000"/>
                  </a:schemeClr>
                </a:solidFill>
              </a:rPr>
              <a:t>Five</a:t>
            </a:r>
            <a:r>
              <a:rPr lang="en-US" sz="3600" dirty="0">
                <a:solidFill>
                  <a:schemeClr val="bg2">
                    <a:lumMod val="40000"/>
                    <a:lumOff val="60000"/>
                  </a:schemeClr>
                </a:solidFill>
              </a:rPr>
              <a:t> of them were foolish</a:t>
            </a:r>
            <a:r>
              <a:rPr lang="en-US" sz="3600" dirty="0"/>
              <a:t>, and </a:t>
            </a:r>
            <a:r>
              <a:rPr lang="en-US" sz="3600" u="sng" dirty="0">
                <a:solidFill>
                  <a:schemeClr val="accent6">
                    <a:lumMod val="60000"/>
                    <a:lumOff val="40000"/>
                  </a:schemeClr>
                </a:solidFill>
              </a:rPr>
              <a:t>five</a:t>
            </a:r>
            <a:r>
              <a:rPr lang="en-US" sz="3600" dirty="0">
                <a:solidFill>
                  <a:schemeClr val="accent6">
                    <a:lumMod val="60000"/>
                    <a:lumOff val="40000"/>
                  </a:schemeClr>
                </a:solidFill>
              </a:rPr>
              <a:t> were prudent</a:t>
            </a:r>
            <a:r>
              <a:rPr lang="en-US" sz="3600" dirty="0"/>
              <a:t>. </a:t>
            </a:r>
            <a:r>
              <a:rPr lang="en-US" sz="3600" baseline="30000" dirty="0"/>
              <a:t>3 </a:t>
            </a:r>
            <a:r>
              <a:rPr lang="en-US" sz="3600" dirty="0"/>
              <a:t> "For when the foolish took their lamps, they took no oil with them, </a:t>
            </a:r>
          </a:p>
        </p:txBody>
      </p:sp>
      <p:sp>
        <p:nvSpPr>
          <p:cNvPr id="2" name="TextBox 1"/>
          <p:cNvSpPr txBox="1"/>
          <p:nvPr/>
        </p:nvSpPr>
        <p:spPr>
          <a:xfrm>
            <a:off x="685800" y="1295400"/>
            <a:ext cx="8229600" cy="646331"/>
          </a:xfrm>
          <a:prstGeom prst="rect">
            <a:avLst/>
          </a:prstGeom>
          <a:noFill/>
        </p:spPr>
        <p:txBody>
          <a:bodyPr wrap="square" rtlCol="0">
            <a:spAutoFit/>
          </a:bodyPr>
          <a:lstStyle/>
          <a:p>
            <a:r>
              <a:rPr lang="en-US" sz="3600" dirty="0" smtClean="0">
                <a:solidFill>
                  <a:srgbClr val="00B0F0"/>
                </a:solidFill>
              </a:rPr>
              <a:t>Parables: Ten Virgins</a:t>
            </a:r>
            <a:endParaRPr lang="en-US" sz="3600" dirty="0">
              <a:solidFill>
                <a:srgbClr val="00B0F0"/>
              </a:solidFill>
            </a:endParaRPr>
          </a:p>
        </p:txBody>
      </p:sp>
    </p:spTree>
    <p:extLst>
      <p:ext uri="{BB962C8B-B14F-4D97-AF65-F5344CB8AC3E}">
        <p14:creationId xmlns:p14="http://schemas.microsoft.com/office/powerpoint/2010/main" val="17551992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676400"/>
            <a:ext cx="8915400" cy="3649133"/>
          </a:xfrm>
        </p:spPr>
        <p:txBody>
          <a:bodyPr>
            <a:noAutofit/>
          </a:bodyPr>
          <a:lstStyle/>
          <a:p>
            <a:pPr marL="0" indent="0">
              <a:buNone/>
            </a:pPr>
            <a:r>
              <a:rPr lang="en-US" sz="4000" baseline="30000" dirty="0"/>
              <a:t>4 </a:t>
            </a:r>
            <a:r>
              <a:rPr lang="en-US" sz="4000" dirty="0"/>
              <a:t> but the prudent took oil in flasks along with their lamps. </a:t>
            </a:r>
            <a:r>
              <a:rPr lang="en-US" sz="4000" baseline="30000" dirty="0"/>
              <a:t>5 </a:t>
            </a:r>
            <a:r>
              <a:rPr lang="en-US" sz="4000" dirty="0"/>
              <a:t> "Now while the bridegroom was delaying, they all got drowsy and </a:t>
            </a:r>
            <a:r>
              <a:rPr lang="en-US" sz="4000" i="1" dirty="0"/>
              <a:t>began</a:t>
            </a:r>
            <a:r>
              <a:rPr lang="en-US" sz="4000" dirty="0"/>
              <a:t> to sleep. </a:t>
            </a:r>
            <a:r>
              <a:rPr lang="en-US" sz="4000" baseline="30000" dirty="0"/>
              <a:t>6 </a:t>
            </a:r>
            <a:r>
              <a:rPr lang="en-US" sz="4000" dirty="0"/>
              <a:t> "But at midnight there was a shout, 'Behold, the bridegroom! Come out to meet </a:t>
            </a:r>
            <a:r>
              <a:rPr lang="en-US" sz="4000" i="1" dirty="0"/>
              <a:t>him.</a:t>
            </a:r>
            <a:r>
              <a:rPr lang="en-US" sz="4000" dirty="0"/>
              <a:t>' </a:t>
            </a:r>
            <a:r>
              <a:rPr lang="en-US" sz="4000" baseline="30000" dirty="0"/>
              <a:t>7 </a:t>
            </a:r>
            <a:r>
              <a:rPr lang="en-US" sz="4000" dirty="0"/>
              <a:t> "Then all those virgins rose and trimmed their lamps. </a:t>
            </a:r>
            <a:r>
              <a:rPr lang="en-US" sz="4000" baseline="30000" dirty="0"/>
              <a:t>8 </a:t>
            </a:r>
            <a:r>
              <a:rPr lang="en-US" sz="4000" dirty="0"/>
              <a:t> "The foolish said to the prudent, 'Give us some of your oil, for our lamps are going out</a:t>
            </a:r>
            <a:r>
              <a:rPr lang="en-US" sz="4000" dirty="0" smtClean="0"/>
              <a:t>.'</a:t>
            </a:r>
            <a:endParaRPr lang="en-US" sz="4000" dirty="0"/>
          </a:p>
        </p:txBody>
      </p:sp>
    </p:spTree>
    <p:extLst>
      <p:ext uri="{BB962C8B-B14F-4D97-AF65-F5344CB8AC3E}">
        <p14:creationId xmlns:p14="http://schemas.microsoft.com/office/powerpoint/2010/main" val="3788117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4351" y="533400"/>
            <a:ext cx="8248649" cy="6096000"/>
          </a:xfrm>
        </p:spPr>
        <p:txBody>
          <a:bodyPr>
            <a:normAutofit/>
          </a:bodyPr>
          <a:lstStyle/>
          <a:p>
            <a:pPr marL="0" indent="0">
              <a:buNone/>
            </a:pPr>
            <a:r>
              <a:rPr lang="en-US" sz="3200" baseline="30000" dirty="0"/>
              <a:t>9 </a:t>
            </a:r>
            <a:r>
              <a:rPr lang="en-US" sz="3200" dirty="0"/>
              <a:t> "But the prudent answered, 'No, there will not be enough for us and you </a:t>
            </a:r>
            <a:r>
              <a:rPr lang="en-US" sz="3200" i="1" dirty="0"/>
              <a:t>too;</a:t>
            </a:r>
            <a:r>
              <a:rPr lang="en-US" sz="3200" dirty="0"/>
              <a:t> go instead to the dealers and buy </a:t>
            </a:r>
            <a:r>
              <a:rPr lang="en-US" sz="3200" i="1" dirty="0"/>
              <a:t>some</a:t>
            </a:r>
            <a:r>
              <a:rPr lang="en-US" sz="3200" dirty="0"/>
              <a:t> for yourselves.' </a:t>
            </a:r>
            <a:r>
              <a:rPr lang="en-US" sz="3200" baseline="30000" dirty="0"/>
              <a:t>10 </a:t>
            </a:r>
            <a:r>
              <a:rPr lang="en-US" sz="3200" dirty="0"/>
              <a:t> "And while they were going away to make the purchase, the bridegroom came, and those who were ready went in with him to the </a:t>
            </a:r>
            <a:r>
              <a:rPr lang="en-US" sz="3200" dirty="0">
                <a:solidFill>
                  <a:schemeClr val="accent6">
                    <a:lumMod val="60000"/>
                    <a:lumOff val="40000"/>
                  </a:schemeClr>
                </a:solidFill>
              </a:rPr>
              <a:t>wedding feast</a:t>
            </a:r>
            <a:r>
              <a:rPr lang="en-US" sz="3200" dirty="0"/>
              <a:t>; and the door was shut. </a:t>
            </a:r>
            <a:r>
              <a:rPr lang="en-US" sz="3200" baseline="30000" dirty="0"/>
              <a:t>11 </a:t>
            </a:r>
            <a:r>
              <a:rPr lang="en-US" sz="3200" dirty="0"/>
              <a:t> "Later the other virgins also came, saying, 'Lord, lord, open up for us.' </a:t>
            </a:r>
            <a:r>
              <a:rPr lang="en-US" sz="3200" baseline="30000" dirty="0"/>
              <a:t>12 </a:t>
            </a:r>
            <a:r>
              <a:rPr lang="en-US" sz="3200" dirty="0"/>
              <a:t> "But he answered, 'Truly I say to you, I do not know you.' </a:t>
            </a:r>
            <a:r>
              <a:rPr lang="en-US" sz="3200" baseline="30000" dirty="0"/>
              <a:t>13 </a:t>
            </a:r>
            <a:r>
              <a:rPr lang="en-US" sz="3200" dirty="0"/>
              <a:t> "Be on the alert then, for you do not know the day nor the hour</a:t>
            </a:r>
            <a:r>
              <a:rPr lang="en-US" sz="3200" dirty="0" smtClean="0"/>
              <a:t>.</a:t>
            </a:r>
            <a:endParaRPr lang="en-US" sz="3200" dirty="0"/>
          </a:p>
          <a:p>
            <a:pPr marL="0" indent="0">
              <a:buNone/>
            </a:pPr>
            <a:endParaRPr lang="en-US" dirty="0"/>
          </a:p>
        </p:txBody>
      </p:sp>
    </p:spTree>
    <p:extLst>
      <p:ext uri="{BB962C8B-B14F-4D97-AF65-F5344CB8AC3E}">
        <p14:creationId xmlns:p14="http://schemas.microsoft.com/office/powerpoint/2010/main" val="2568220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1117" y="1371601"/>
            <a:ext cx="8099872" cy="4572000"/>
          </a:xfrm>
        </p:spPr>
      </p:pic>
    </p:spTree>
    <p:extLst>
      <p:ext uri="{BB962C8B-B14F-4D97-AF65-F5344CB8AC3E}">
        <p14:creationId xmlns:p14="http://schemas.microsoft.com/office/powerpoint/2010/main" val="4107297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598569" cy="1456267"/>
          </a:xfrm>
        </p:spPr>
        <p:txBody>
          <a:bodyPr/>
          <a:lstStyle/>
          <a:p>
            <a:endParaRPr lang="en-US" dirty="0"/>
          </a:p>
        </p:txBody>
      </p:sp>
      <p:sp>
        <p:nvSpPr>
          <p:cNvPr id="4" name="TextBox 3"/>
          <p:cNvSpPr txBox="1"/>
          <p:nvPr/>
        </p:nvSpPr>
        <p:spPr>
          <a:xfrm>
            <a:off x="550800" y="1524000"/>
            <a:ext cx="7772400" cy="5078313"/>
          </a:xfrm>
          <a:prstGeom prst="rect">
            <a:avLst/>
          </a:prstGeom>
          <a:noFill/>
        </p:spPr>
        <p:txBody>
          <a:bodyPr wrap="square" rtlCol="0">
            <a:spAutoFit/>
          </a:bodyPr>
          <a:lstStyle/>
          <a:p>
            <a:r>
              <a:rPr lang="en-US" sz="3600" dirty="0" smtClean="0">
                <a:solidFill>
                  <a:srgbClr val="00B0F0"/>
                </a:solidFill>
              </a:rPr>
              <a:t>1</a:t>
            </a:r>
            <a:r>
              <a:rPr lang="en-US" sz="3600" dirty="0" smtClean="0"/>
              <a:t>= God</a:t>
            </a:r>
          </a:p>
          <a:p>
            <a:r>
              <a:rPr lang="en-US" sz="3600" dirty="0" smtClean="0">
                <a:solidFill>
                  <a:srgbClr val="00B0F0"/>
                </a:solidFill>
              </a:rPr>
              <a:t>2</a:t>
            </a:r>
            <a:r>
              <a:rPr lang="en-US" sz="3600" dirty="0" smtClean="0"/>
              <a:t>= The Two Tablets (10 Commandments)</a:t>
            </a:r>
          </a:p>
          <a:p>
            <a:r>
              <a:rPr lang="en-US" sz="3600" dirty="0" smtClean="0">
                <a:solidFill>
                  <a:srgbClr val="00B0F0"/>
                </a:solidFill>
              </a:rPr>
              <a:t>3</a:t>
            </a:r>
            <a:r>
              <a:rPr lang="en-US" sz="3600" dirty="0" smtClean="0"/>
              <a:t>= Patriarch, Unity, Trinity</a:t>
            </a:r>
          </a:p>
          <a:p>
            <a:r>
              <a:rPr lang="en-US" sz="3600" dirty="0" smtClean="0">
                <a:solidFill>
                  <a:srgbClr val="00B0F0"/>
                </a:solidFill>
              </a:rPr>
              <a:t>4</a:t>
            </a:r>
            <a:r>
              <a:rPr lang="en-US" sz="3600" dirty="0" smtClean="0"/>
              <a:t>= Earth </a:t>
            </a:r>
          </a:p>
          <a:p>
            <a:r>
              <a:rPr lang="en-US" sz="3600" dirty="0" smtClean="0">
                <a:solidFill>
                  <a:srgbClr val="00B0F0"/>
                </a:solidFill>
              </a:rPr>
              <a:t>5</a:t>
            </a:r>
            <a:r>
              <a:rPr lang="en-US" sz="3600" dirty="0" smtClean="0"/>
              <a:t>= Five Books of Moses (Torah)</a:t>
            </a:r>
          </a:p>
          <a:p>
            <a:r>
              <a:rPr lang="en-US" sz="3600" dirty="0" smtClean="0">
                <a:solidFill>
                  <a:srgbClr val="00B0F0"/>
                </a:solidFill>
              </a:rPr>
              <a:t>6</a:t>
            </a:r>
            <a:r>
              <a:rPr lang="en-US" sz="3600" dirty="0" smtClean="0"/>
              <a:t>= Sinful Mankind, Incompletion</a:t>
            </a:r>
          </a:p>
          <a:p>
            <a:r>
              <a:rPr lang="en-US" sz="3600" dirty="0" smtClean="0">
                <a:solidFill>
                  <a:srgbClr val="00B0F0"/>
                </a:solidFill>
              </a:rPr>
              <a:t>7</a:t>
            </a:r>
            <a:r>
              <a:rPr lang="en-US" sz="3600" dirty="0" smtClean="0"/>
              <a:t>= Completion, Wholeness</a:t>
            </a:r>
          </a:p>
          <a:p>
            <a:r>
              <a:rPr lang="en-US" sz="3600" dirty="0" smtClean="0">
                <a:solidFill>
                  <a:srgbClr val="00B0F0"/>
                </a:solidFill>
              </a:rPr>
              <a:t>10</a:t>
            </a:r>
            <a:r>
              <a:rPr lang="en-US" sz="3600" dirty="0" smtClean="0"/>
              <a:t>= Covenantal/Community Fullness</a:t>
            </a:r>
          </a:p>
          <a:p>
            <a:r>
              <a:rPr lang="en-US" sz="3600" dirty="0" smtClean="0">
                <a:solidFill>
                  <a:srgbClr val="00B0F0"/>
                </a:solidFill>
              </a:rPr>
              <a:t>12</a:t>
            </a:r>
            <a:r>
              <a:rPr lang="en-US" sz="3600" dirty="0" smtClean="0"/>
              <a:t>= Twelve Tribes of Israel </a:t>
            </a:r>
            <a:endParaRPr lang="en-US" sz="3600" dirty="0"/>
          </a:p>
        </p:txBody>
      </p:sp>
    </p:spTree>
    <p:extLst>
      <p:ext uri="{BB962C8B-B14F-4D97-AF65-F5344CB8AC3E}">
        <p14:creationId xmlns:p14="http://schemas.microsoft.com/office/powerpoint/2010/main" val="3151503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7598569" cy="1456267"/>
          </a:xfrm>
        </p:spPr>
        <p:txBody>
          <a:bodyPr/>
          <a:lstStyle/>
          <a:p>
            <a:pPr algn="ctr"/>
            <a:r>
              <a:rPr lang="en-US" b="1" dirty="0" smtClean="0">
                <a:solidFill>
                  <a:srgbClr val="FFC000"/>
                </a:solidFill>
                <a:effectLst>
                  <a:outerShdw blurRad="38100" dist="38100" dir="2700000" algn="tl">
                    <a:srgbClr val="000000">
                      <a:alpha val="43137"/>
                    </a:srgbClr>
                  </a:outerShdw>
                </a:effectLst>
              </a:rPr>
              <a:t>Oil to Stay Lit Forever   </a:t>
            </a:r>
            <a:br>
              <a:rPr lang="en-US" b="1" dirty="0" smtClean="0">
                <a:solidFill>
                  <a:srgbClr val="FFC000"/>
                </a:solidFill>
                <a:effectLst>
                  <a:outerShdw blurRad="38100" dist="38100" dir="2700000" algn="tl">
                    <a:srgbClr val="000000">
                      <a:alpha val="43137"/>
                    </a:srgbClr>
                  </a:outerShdw>
                </a:effectLst>
              </a:rPr>
            </a:br>
            <a:r>
              <a:rPr lang="en-US" b="1" dirty="0" smtClean="0">
                <a:solidFill>
                  <a:srgbClr val="FFC000"/>
                </a:solidFill>
                <a:effectLst>
                  <a:outerShdw blurRad="38100" dist="38100" dir="2700000" algn="tl">
                    <a:srgbClr val="000000">
                      <a:alpha val="43137"/>
                    </a:srgbClr>
                  </a:outerShdw>
                </a:effectLst>
              </a:rPr>
              <a:t>Exodus 27:20,21</a:t>
            </a:r>
            <a:endParaRPr lang="en-US" b="1" dirty="0">
              <a:solidFill>
                <a:srgbClr val="FFC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14351" y="2142068"/>
            <a:ext cx="8477249" cy="3649133"/>
          </a:xfrm>
        </p:spPr>
        <p:txBody>
          <a:bodyPr>
            <a:noAutofit/>
          </a:bodyPr>
          <a:lstStyle/>
          <a:p>
            <a:pPr marL="0" indent="0">
              <a:buNone/>
            </a:pPr>
            <a:r>
              <a:rPr lang="en-US" sz="3600" baseline="30000" dirty="0"/>
              <a:t>20 </a:t>
            </a:r>
            <a:r>
              <a:rPr lang="en-US" sz="3600" dirty="0"/>
              <a:t> "You shall charge the sons of Israel, that they bring you clear oil of beaten olives for the light, to make a </a:t>
            </a:r>
            <a:r>
              <a:rPr lang="en-US" sz="3600" dirty="0">
                <a:solidFill>
                  <a:schemeClr val="accent1">
                    <a:lumMod val="60000"/>
                    <a:lumOff val="40000"/>
                  </a:schemeClr>
                </a:solidFill>
              </a:rPr>
              <a:t>lamp burn continually</a:t>
            </a:r>
            <a:r>
              <a:rPr lang="en-US" sz="3600" dirty="0"/>
              <a:t>. </a:t>
            </a:r>
            <a:r>
              <a:rPr lang="en-US" sz="3600" baseline="30000" dirty="0"/>
              <a:t>21 </a:t>
            </a:r>
            <a:r>
              <a:rPr lang="en-US" sz="3600" dirty="0"/>
              <a:t> "In the tent of meeting, outside the veil which is before the testimony, Aaron and his sons shall keep it in order from evening to morning before the </a:t>
            </a:r>
            <a:r>
              <a:rPr lang="en-US" sz="3600" cap="small" dirty="0"/>
              <a:t>LORD</a:t>
            </a:r>
            <a:r>
              <a:rPr lang="en-US" sz="3600" dirty="0"/>
              <a:t>; </a:t>
            </a:r>
            <a:r>
              <a:rPr lang="en-US" sz="3600" i="1" dirty="0">
                <a:solidFill>
                  <a:srgbClr val="00B0F0"/>
                </a:solidFill>
              </a:rPr>
              <a:t>it shall be</a:t>
            </a:r>
            <a:r>
              <a:rPr lang="en-US" sz="3600" dirty="0">
                <a:solidFill>
                  <a:srgbClr val="00B0F0"/>
                </a:solidFill>
              </a:rPr>
              <a:t> a perpetual statute throughout their generations</a:t>
            </a:r>
            <a:r>
              <a:rPr lang="en-US" sz="3600" dirty="0"/>
              <a:t> for the sons of Israel</a:t>
            </a:r>
            <a:r>
              <a:rPr lang="en-US" sz="3600" dirty="0" smtClean="0"/>
              <a:t>.”</a:t>
            </a:r>
            <a:endParaRPr lang="en-US" sz="3600" dirty="0"/>
          </a:p>
        </p:txBody>
      </p:sp>
    </p:spTree>
    <p:extLst>
      <p:ext uri="{BB962C8B-B14F-4D97-AF65-F5344CB8AC3E}">
        <p14:creationId xmlns:p14="http://schemas.microsoft.com/office/powerpoint/2010/main" val="14036990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Celestial" id="{C4BB2A3D-0E93-4C5F-B0D2-9D3FCE089CC5}" vid="{42E5908D-19A2-46FD-89FA-638B126129EF}"/>
    </a:ext>
  </a:extLst>
</a:theme>
</file>

<file path=ppt/theme/theme2.xml><?xml version="1.0" encoding="utf-8"?>
<a:theme xmlns:a="http://schemas.openxmlformats.org/drawingml/2006/main" name="1_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otalTime>765</TotalTime>
  <Words>586</Words>
  <Application>Microsoft Office PowerPoint</Application>
  <PresentationFormat>On-screen Show (4:3)</PresentationFormat>
  <Paragraphs>61</Paragraphs>
  <Slides>24</Slides>
  <Notes>0</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2_Celestial</vt:lpstr>
      <vt:lpstr>1_Celestial</vt:lpstr>
      <vt:lpstr>PowerPoint Presentation</vt:lpstr>
      <vt:lpstr>Temples and Priests</vt:lpstr>
      <vt:lpstr>Matthew 24:3</vt:lpstr>
      <vt:lpstr>Matthew 25:1-13</vt:lpstr>
      <vt:lpstr>PowerPoint Presentation</vt:lpstr>
      <vt:lpstr>PowerPoint Presentation</vt:lpstr>
      <vt:lpstr>PowerPoint Presentation</vt:lpstr>
      <vt:lpstr>PowerPoint Presentation</vt:lpstr>
      <vt:lpstr>Oil to Stay Lit Forever    Exodus 27:20,21</vt:lpstr>
      <vt:lpstr>PowerPoint Presentation</vt:lpstr>
      <vt:lpstr>Jeremiah 31:31,32</vt:lpstr>
      <vt:lpstr>We are the temple building Eph 2:19-22</vt:lpstr>
      <vt:lpstr>1 Peter 2:4,5</vt:lpstr>
      <vt:lpstr>PowerPoint Presentation</vt:lpstr>
      <vt:lpstr>PowerPoint Presentation</vt:lpstr>
      <vt:lpstr>PowerPoint Presentation</vt:lpstr>
      <vt:lpstr>Faith vs. Unfaithfulness</vt:lpstr>
      <vt:lpstr>PowerPoint Presentation</vt:lpstr>
      <vt:lpstr>Kingdom of Priests         Rev 1:5-7</vt:lpstr>
      <vt:lpstr>Hebrews 3:5,6   Steady = Faith</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Matthew 25:1-13</dc:title>
  <dc:creator>Don Lamb</dc:creator>
  <cp:lastModifiedBy>LifeGate</cp:lastModifiedBy>
  <cp:revision>22</cp:revision>
  <dcterms:created xsi:type="dcterms:W3CDTF">2026-01-03T15:46:36Z</dcterms:created>
  <dcterms:modified xsi:type="dcterms:W3CDTF">2026-01-04T16:46:19Z</dcterms:modified>
</cp:coreProperties>
</file>